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4316" r:id="rId4"/>
  </p:sldMasterIdLst>
  <p:notesMasterIdLst>
    <p:notesMasterId r:id="rId78"/>
  </p:notesMasterIdLst>
  <p:handoutMasterIdLst>
    <p:handoutMasterId r:id="rId79"/>
  </p:handoutMasterIdLst>
  <p:sldIdLst>
    <p:sldId id="269" r:id="rId5"/>
    <p:sldId id="386" r:id="rId6"/>
    <p:sldId id="823" r:id="rId7"/>
    <p:sldId id="323" r:id="rId8"/>
    <p:sldId id="322" r:id="rId9"/>
    <p:sldId id="827" r:id="rId10"/>
    <p:sldId id="828" r:id="rId11"/>
    <p:sldId id="824" r:id="rId12"/>
    <p:sldId id="825" r:id="rId13"/>
    <p:sldId id="831" r:id="rId14"/>
    <p:sldId id="830" r:id="rId15"/>
    <p:sldId id="439" r:id="rId16"/>
    <p:sldId id="832" r:id="rId17"/>
    <p:sldId id="833" r:id="rId18"/>
    <p:sldId id="324" r:id="rId19"/>
    <p:sldId id="848" r:id="rId20"/>
    <p:sldId id="849" r:id="rId21"/>
    <p:sldId id="850" r:id="rId22"/>
    <p:sldId id="377" r:id="rId23"/>
    <p:sldId id="378" r:id="rId24"/>
    <p:sldId id="851" r:id="rId25"/>
    <p:sldId id="852" r:id="rId26"/>
    <p:sldId id="379" r:id="rId27"/>
    <p:sldId id="380" r:id="rId28"/>
    <p:sldId id="381" r:id="rId29"/>
    <p:sldId id="382" r:id="rId30"/>
    <p:sldId id="357" r:id="rId31"/>
    <p:sldId id="359" r:id="rId32"/>
    <p:sldId id="362" r:id="rId33"/>
    <p:sldId id="698" r:id="rId34"/>
    <p:sldId id="701" r:id="rId35"/>
    <p:sldId id="703" r:id="rId36"/>
    <p:sldId id="727" r:id="rId37"/>
    <p:sldId id="738" r:id="rId38"/>
    <p:sldId id="680" r:id="rId39"/>
    <p:sldId id="682" r:id="rId40"/>
    <p:sldId id="349" r:id="rId41"/>
    <p:sldId id="744" r:id="rId42"/>
    <p:sldId id="745" r:id="rId43"/>
    <p:sldId id="748" r:id="rId44"/>
    <p:sldId id="751" r:id="rId45"/>
    <p:sldId id="836" r:id="rId46"/>
    <p:sldId id="754" r:id="rId47"/>
    <p:sldId id="756" r:id="rId48"/>
    <p:sldId id="758" r:id="rId49"/>
    <p:sldId id="761" r:id="rId50"/>
    <p:sldId id="763" r:id="rId51"/>
    <p:sldId id="857" r:id="rId52"/>
    <p:sldId id="861" r:id="rId53"/>
    <p:sldId id="685" r:id="rId54"/>
    <p:sldId id="765" r:id="rId55"/>
    <p:sldId id="858" r:id="rId56"/>
    <p:sldId id="859" r:id="rId57"/>
    <p:sldId id="767" r:id="rId58"/>
    <p:sldId id="771" r:id="rId59"/>
    <p:sldId id="837" r:id="rId60"/>
    <p:sldId id="838" r:id="rId61"/>
    <p:sldId id="841" r:id="rId62"/>
    <p:sldId id="784" r:id="rId63"/>
    <p:sldId id="786" r:id="rId64"/>
    <p:sldId id="787" r:id="rId65"/>
    <p:sldId id="789" r:id="rId66"/>
    <p:sldId id="791" r:id="rId67"/>
    <p:sldId id="792" r:id="rId68"/>
    <p:sldId id="802" r:id="rId69"/>
    <p:sldId id="804" r:id="rId70"/>
    <p:sldId id="805" r:id="rId71"/>
    <p:sldId id="808" r:id="rId72"/>
    <p:sldId id="816" r:id="rId73"/>
    <p:sldId id="819" r:id="rId74"/>
    <p:sldId id="821" r:id="rId75"/>
    <p:sldId id="812" r:id="rId76"/>
    <p:sldId id="302" r:id="rId77"/>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Default Section" id="{9B2C30F5-8945-40E9-8DE7-C98F554058A6}">
          <p14:sldIdLst>
            <p14:sldId id="269"/>
            <p14:sldId id="386"/>
            <p14:sldId id="823"/>
            <p14:sldId id="323"/>
            <p14:sldId id="322"/>
            <p14:sldId id="827"/>
            <p14:sldId id="828"/>
            <p14:sldId id="824"/>
            <p14:sldId id="825"/>
            <p14:sldId id="831"/>
            <p14:sldId id="830"/>
            <p14:sldId id="439"/>
            <p14:sldId id="832"/>
            <p14:sldId id="833"/>
            <p14:sldId id="324"/>
            <p14:sldId id="848"/>
            <p14:sldId id="849"/>
            <p14:sldId id="850"/>
            <p14:sldId id="377"/>
            <p14:sldId id="378"/>
            <p14:sldId id="851"/>
            <p14:sldId id="852"/>
            <p14:sldId id="379"/>
            <p14:sldId id="380"/>
            <p14:sldId id="381"/>
            <p14:sldId id="382"/>
            <p14:sldId id="357"/>
            <p14:sldId id="359"/>
            <p14:sldId id="362"/>
            <p14:sldId id="698"/>
            <p14:sldId id="701"/>
            <p14:sldId id="703"/>
            <p14:sldId id="727"/>
            <p14:sldId id="738"/>
            <p14:sldId id="680"/>
            <p14:sldId id="682"/>
            <p14:sldId id="349"/>
            <p14:sldId id="744"/>
            <p14:sldId id="745"/>
            <p14:sldId id="748"/>
            <p14:sldId id="751"/>
            <p14:sldId id="836"/>
            <p14:sldId id="754"/>
            <p14:sldId id="756"/>
            <p14:sldId id="758"/>
            <p14:sldId id="761"/>
            <p14:sldId id="763"/>
            <p14:sldId id="857"/>
            <p14:sldId id="861"/>
            <p14:sldId id="685"/>
            <p14:sldId id="765"/>
            <p14:sldId id="858"/>
            <p14:sldId id="859"/>
          </p14:sldIdLst>
        </p14:section>
        <p14:section name="Untitled Section" id="{854BA7D8-8537-4980-894C-F60B6935FCDA}">
          <p14:sldIdLst>
            <p14:sldId id="767"/>
            <p14:sldId id="771"/>
            <p14:sldId id="837"/>
            <p14:sldId id="838"/>
            <p14:sldId id="841"/>
            <p14:sldId id="784"/>
            <p14:sldId id="786"/>
            <p14:sldId id="787"/>
            <p14:sldId id="789"/>
            <p14:sldId id="791"/>
            <p14:sldId id="792"/>
            <p14:sldId id="802"/>
            <p14:sldId id="804"/>
            <p14:sldId id="805"/>
            <p14:sldId id="808"/>
            <p14:sldId id="816"/>
            <p14:sldId id="819"/>
            <p14:sldId id="821"/>
            <p14:sldId id="812"/>
            <p14:sldId id="302"/>
          </p14:sldIdLst>
        </p14:section>
      </p14:sectionLst>
    </p:ext>
    <p:ext uri="{EFAFB233-063F-42B5-8137-9DF3F51BA10A}">
      <p15:sldGuideLst xmlns:p15="http://schemas.microsoft.com/office/powerpoint/2012/main">
        <p15:guide id="1" orient="horz" pos="1619"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5F5F3"/>
    <a:srgbClr val="F4F4F2"/>
    <a:srgbClr val="FFFFFF"/>
    <a:srgbClr val="990000"/>
    <a:srgbClr val="CB9807"/>
    <a:srgbClr val="E6AF00"/>
    <a:srgbClr val="FF5D5D"/>
    <a:srgbClr val="FFC1C1"/>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8" autoAdjust="0"/>
    <p:restoredTop sz="67216" autoAdjust="0"/>
  </p:normalViewPr>
  <p:slideViewPr>
    <p:cSldViewPr snapToGrid="0" snapToObjects="1">
      <p:cViewPr varScale="1">
        <p:scale>
          <a:sx n="53" d="100"/>
          <a:sy n="53" d="100"/>
        </p:scale>
        <p:origin x="1386" y="36"/>
      </p:cViewPr>
      <p:guideLst>
        <p:guide orient="horz" pos="1619"/>
        <p:guide pos="288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p:scale>
        <a:sx n="90" d="100"/>
        <a:sy n="90" d="100"/>
      </p:scale>
      <p:origin x="0" y="-21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_rels/viewProps.xml.rels><?xml version="1.0" encoding="UTF-8" standalone="yes"?>
<Relationships xmlns="http://schemas.openxmlformats.org/package/2006/relationships"><Relationship Id="rId1"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dirty="0">
              <a:latin typeface="Levenim MT" panose="02010502060101010101" pitchFamily="2" charset="-79"/>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5B0CAD9-2069-42F1-9AE1-60760BF434A7}" type="datetimeFigureOut">
              <a:rPr lang="en-US">
                <a:latin typeface="Levenim MT" panose="02010502060101010101" pitchFamily="2" charset="-79"/>
              </a:rPr>
              <a:pPr>
                <a:defRPr/>
              </a:pPr>
              <a:t>2/26/2015</a:t>
            </a:fld>
            <a:endParaRPr lang="en-US" dirty="0">
              <a:latin typeface="Levenim MT" panose="02010502060101010101" pitchFamily="2" charset="-79"/>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dirty="0">
              <a:latin typeface="Levenim MT" panose="02010502060101010101" pitchFamily="2" charset="-79"/>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9B10E725-47A1-4F1F-B3EF-37D2783D4835}" type="slidenum">
              <a:rPr lang="en-US" altLang="en-US">
                <a:latin typeface="Levenim MT" panose="02010502060101010101" pitchFamily="2" charset="-79"/>
              </a:rPr>
              <a:pPr/>
              <a:t>‹#›</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15113802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Levenim MT" panose="02010502060101010101" pitchFamily="2" charset="-79"/>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Levenim MT" panose="02010502060101010101" pitchFamily="2" charset="-79"/>
                <a:cs typeface="+mn-cs"/>
              </a:defRPr>
            </a:lvl1pPr>
          </a:lstStyle>
          <a:p>
            <a:pPr>
              <a:defRPr/>
            </a:pPr>
            <a:fld id="{C56DA3CA-1F0E-4315-963A-6CEC3D909BBC}" type="datetimeFigureOut">
              <a:rPr lang="en-US" smtClean="0"/>
              <a:pPr>
                <a:defRPr/>
              </a:pPr>
              <a:t>2/26/2015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Levenim MT" panose="02010502060101010101" pitchFamily="2" charset="-79"/>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Levenim MT" panose="02010502060101010101" pitchFamily="2" charset="-79"/>
              </a:defRPr>
            </a:lvl1pPr>
          </a:lstStyle>
          <a:p>
            <a:fld id="{3E02BCBD-F96C-403B-BE8A-3397B8FB7D64}" type="slidenum">
              <a:rPr lang="en-US" altLang="en-US" smtClean="0"/>
              <a:pPr/>
              <a:t>‹#›</a:t>
            </a:fld>
            <a:endParaRPr lang="en-US" altLang="en-US" dirty="0"/>
          </a:p>
        </p:txBody>
      </p:sp>
    </p:spTree>
    <p:extLst>
      <p:ext uri="{BB962C8B-B14F-4D97-AF65-F5344CB8AC3E}">
        <p14:creationId xmlns:p14="http://schemas.microsoft.com/office/powerpoint/2010/main" val="1691580012"/>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Levenim MT" panose="02010502060101010101" pitchFamily="2" charset="-79"/>
        <a:ea typeface="+mn-ea"/>
        <a:cs typeface="+mn-cs"/>
      </a:defRPr>
    </a:lvl1pPr>
    <a:lvl2pPr marL="457200" algn="l" defTabSz="457200" rtl="0" eaLnBrk="0" fontAlgn="base" hangingPunct="0">
      <a:spcBef>
        <a:spcPct val="30000"/>
      </a:spcBef>
      <a:spcAft>
        <a:spcPct val="0"/>
      </a:spcAft>
      <a:defRPr sz="1200" kern="1200">
        <a:solidFill>
          <a:schemeClr val="tx1"/>
        </a:solidFill>
        <a:latin typeface="Levenim MT" panose="02010502060101010101" pitchFamily="2" charset="-79"/>
        <a:ea typeface="+mn-ea"/>
        <a:cs typeface="+mn-cs"/>
      </a:defRPr>
    </a:lvl2pPr>
    <a:lvl3pPr marL="914400" algn="l" defTabSz="457200" rtl="0" eaLnBrk="0" fontAlgn="base" hangingPunct="0">
      <a:spcBef>
        <a:spcPct val="30000"/>
      </a:spcBef>
      <a:spcAft>
        <a:spcPct val="0"/>
      </a:spcAft>
      <a:defRPr sz="1200" kern="1200">
        <a:solidFill>
          <a:schemeClr val="tx1"/>
        </a:solidFill>
        <a:latin typeface="Levenim MT" panose="02010502060101010101" pitchFamily="2" charset="-79"/>
        <a:ea typeface="+mn-ea"/>
        <a:cs typeface="+mn-cs"/>
      </a:defRPr>
    </a:lvl3pPr>
    <a:lvl4pPr marL="1371600" algn="l" defTabSz="457200" rtl="0" eaLnBrk="0" fontAlgn="base" hangingPunct="0">
      <a:spcBef>
        <a:spcPct val="30000"/>
      </a:spcBef>
      <a:spcAft>
        <a:spcPct val="0"/>
      </a:spcAft>
      <a:defRPr sz="1200" kern="1200">
        <a:solidFill>
          <a:schemeClr val="tx1"/>
        </a:solidFill>
        <a:latin typeface="Levenim MT" panose="02010502060101010101" pitchFamily="2" charset="-79"/>
        <a:ea typeface="+mn-ea"/>
        <a:cs typeface="+mn-cs"/>
      </a:defRPr>
    </a:lvl4pPr>
    <a:lvl5pPr marL="1828800" algn="l" defTabSz="457200" rtl="0" eaLnBrk="0" fontAlgn="base" hangingPunct="0">
      <a:spcBef>
        <a:spcPct val="30000"/>
      </a:spcBef>
      <a:spcAft>
        <a:spcPct val="0"/>
      </a:spcAft>
      <a:defRPr sz="1200" kern="1200">
        <a:solidFill>
          <a:schemeClr val="tx1"/>
        </a:solidFill>
        <a:latin typeface="Levenim MT" panose="02010502060101010101" pitchFamily="2" charset="-79"/>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Provide overview of the goal and content</a:t>
            </a:r>
          </a:p>
          <a:p>
            <a:r>
              <a:rPr lang="en-US" altLang="en-US" dirty="0" smtClean="0"/>
              <a:t>==============</a:t>
            </a:r>
          </a:p>
          <a:p>
            <a:r>
              <a:rPr lang="en-US" altLang="en-US" dirty="0" smtClean="0"/>
              <a:t>Original</a:t>
            </a:r>
            <a:r>
              <a:rPr lang="en-US" altLang="en-US" baseline="0" dirty="0" smtClean="0"/>
              <a:t> Slide Content (OSC):</a:t>
            </a:r>
          </a:p>
          <a:p>
            <a:pPr eaLnBrk="1" fontAlgn="auto" hangingPunct="1">
              <a:spcAft>
                <a:spcPts val="0"/>
              </a:spcAft>
              <a:defRPr/>
            </a:pPr>
            <a:r>
              <a:rPr lang="en-US" altLang="en-US" sz="1200" b="1" dirty="0" smtClean="0">
                <a:cs typeface="Levenim MT" panose="02010502060101010101" pitchFamily="2" charset="-79"/>
              </a:rPr>
              <a:t>Shelley Weems, MS, RHIA, CCS</a:t>
            </a:r>
          </a:p>
          <a:p>
            <a:pPr eaLnBrk="1" fontAlgn="auto" hangingPunct="1">
              <a:spcAft>
                <a:spcPts val="0"/>
              </a:spcAft>
              <a:defRPr/>
            </a:pPr>
            <a:r>
              <a:rPr lang="en-US" altLang="en-US" sz="1200" dirty="0" smtClean="0">
                <a:cs typeface="Levenim MT" panose="02010502060101010101" pitchFamily="2" charset="-79"/>
              </a:rPr>
              <a:t>Health Information Management Specialist</a:t>
            </a:r>
          </a:p>
          <a:p>
            <a:pPr eaLnBrk="1" fontAlgn="auto" hangingPunct="1">
              <a:spcAft>
                <a:spcPts val="0"/>
              </a:spcAft>
              <a:defRPr/>
            </a:pPr>
            <a:r>
              <a:rPr lang="en-US" altLang="en-US" sz="1200" dirty="0" smtClean="0">
                <a:cs typeface="Levenim MT" panose="02010502060101010101" pitchFamily="2" charset="-79"/>
              </a:rPr>
              <a:t>VHA Health Information Management (HIM), ICD-10 Program Management Office (PMO)</a:t>
            </a:r>
          </a:p>
          <a:p>
            <a:pPr eaLnBrk="1" fontAlgn="auto" hangingPunct="1">
              <a:spcAft>
                <a:spcPts val="0"/>
              </a:spcAft>
              <a:defRPr/>
            </a:pPr>
            <a:endParaRPr lang="en-US" altLang="en-US" sz="1200" dirty="0" smtClean="0">
              <a:cs typeface="Levenim MT" panose="02010502060101010101" pitchFamily="2" charset="-79"/>
            </a:endParaRPr>
          </a:p>
          <a:p>
            <a:pPr eaLnBrk="1" fontAlgn="auto" hangingPunct="1">
              <a:spcAft>
                <a:spcPts val="0"/>
              </a:spcAft>
              <a:defRPr/>
            </a:pPr>
            <a:r>
              <a:rPr lang="en-US" altLang="en-US" sz="1200" dirty="0" smtClean="0">
                <a:ea typeface="Calibri" panose="020F0502020204030204" pitchFamily="34" charset="0"/>
                <a:cs typeface="Levenim MT" panose="02010502060101010101" pitchFamily="2" charset="-79"/>
              </a:rPr>
              <a:t>International Classification of Diseases, 10</a:t>
            </a:r>
            <a:r>
              <a:rPr lang="en-US" altLang="en-US" sz="1200" baseline="30000" dirty="0" smtClean="0">
                <a:ea typeface="Calibri" panose="020F0502020204030204" pitchFamily="34" charset="0"/>
                <a:cs typeface="Levenim MT" panose="02010502060101010101" pitchFamily="2" charset="-79"/>
              </a:rPr>
              <a:t>th</a:t>
            </a:r>
            <a:r>
              <a:rPr lang="en-US" altLang="en-US" sz="1200" dirty="0" smtClean="0">
                <a:ea typeface="Calibri" panose="020F0502020204030204" pitchFamily="34" charset="0"/>
                <a:cs typeface="Levenim MT" panose="02010502060101010101" pitchFamily="2" charset="-79"/>
              </a:rPr>
              <a:t> Edition Clinical Modification and Procedure Coding System (ICD-10-CM and PCS) Software Remediation Part 2</a:t>
            </a:r>
            <a:endParaRPr lang="en-US" altLang="en-US" sz="1200" dirty="0" smtClean="0">
              <a:cs typeface="Levenim MT" panose="02010502060101010101" pitchFamily="2" charset="-79"/>
            </a:endParaRPr>
          </a:p>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FD138A4-B85C-4C1B-B111-6E16145E82A2}" type="slidenum">
              <a:rPr lang="en-US" altLang="en-US">
                <a:latin typeface="Levenim MT" panose="02010502060101010101" pitchFamily="2" charset="-79"/>
              </a:rPr>
              <a:pPr eaLnBrk="1" hangingPunct="1"/>
              <a:t>0</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4194805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First lets talk just a minute about code set versioning.  Just to remind everyone in case you aren’t already aware what that means to you as users of the software.  </a:t>
            </a:r>
          </a:p>
          <a:p>
            <a:endParaRPr lang="en-US" altLang="en-US" dirty="0" smtClean="0"/>
          </a:p>
          <a:p>
            <a:r>
              <a:rPr lang="en-US" altLang="en-US" dirty="0" smtClean="0"/>
              <a:t>First, each and every code has a period of time in which it can be used:  sort of like a start and end date.  </a:t>
            </a:r>
          </a:p>
          <a:p>
            <a:endParaRPr lang="en-US" altLang="en-US" dirty="0" smtClean="0"/>
          </a:p>
          <a:p>
            <a:r>
              <a:rPr lang="en-US" altLang="en-US" dirty="0" smtClean="0"/>
              <a:t>Then you consider the date of service:  discharge date, visit date, and in some applications it may be the system date.  </a:t>
            </a:r>
          </a:p>
          <a:p>
            <a:endParaRPr lang="en-US" altLang="en-US" dirty="0" smtClean="0"/>
          </a:p>
          <a:p>
            <a:r>
              <a:rPr lang="en-US" altLang="en-US" dirty="0" smtClean="0"/>
              <a:t>Our information system will compare the date of service used in each individual application or function to the start and end date of the code values. As long as the date of service falls after the start date and not before the end date, the code can be used.  </a:t>
            </a:r>
          </a:p>
          <a:p>
            <a:endParaRPr lang="en-US" altLang="en-US" dirty="0" smtClean="0"/>
          </a:p>
          <a:p>
            <a:r>
              <a:rPr lang="en-US" altLang="en-US" dirty="0" smtClean="0"/>
              <a:t>Now this is something that we have every year in Oct when HHS provides the new version of the code set.  This is transparent to VA information system stakeholders thanks to the function and use of code set versioning.  When the Standards and Terminology service team provides lexicon quarterly updates, new codes are added with start dates and end dates are populated for codes deleted.  This usually is no more than 25 codes out of the 13,000 ICD9 codes in the code set.   </a:t>
            </a:r>
          </a:p>
          <a:p>
            <a:endParaRPr lang="en-US" altLang="en-US" dirty="0" smtClean="0"/>
          </a:p>
          <a:p>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6ECF56F-0702-426A-90CA-F132E48B4375}" type="slidenum">
              <a:rPr lang="en-US" altLang="en-US">
                <a:latin typeface="Levenim MT" panose="02010502060101010101" pitchFamily="2" charset="-79"/>
              </a:rPr>
              <a:pPr eaLnBrk="1" hangingPunct="1"/>
              <a:t>9</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4143778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Now this is something that we have every year in Oct when HHS provides the new version of the code set.  This is transparent to VA information system stakeholders thanks to the function and use of code set versioning.  When the Standards and Terminology service team provides lexicon quarterly updates, new codes are added with start dates and end dates are populated for codes deleted.  This usually is no more than 25 codes out of the 13,000 ICD9 codes in the code set.   </a:t>
            </a:r>
          </a:p>
          <a:p>
            <a:endParaRPr lang="en-US" altLang="en-US" dirty="0" smtClean="0"/>
          </a:p>
          <a:p>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6ECF56F-0702-426A-90CA-F132E48B4375}" type="slidenum">
              <a:rPr lang="en-US" altLang="en-US">
                <a:latin typeface="Levenim MT" panose="02010502060101010101" pitchFamily="2" charset="-79"/>
              </a:rPr>
              <a:pPr eaLnBrk="1" hangingPunct="1"/>
              <a:t>10</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1680791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Information is provided as apart of the standard information system, </a:t>
            </a:r>
            <a:r>
              <a:rPr lang="en-US" altLang="en-US" dirty="0" err="1" smtClean="0"/>
              <a:t>VistA</a:t>
            </a:r>
            <a:r>
              <a:rPr lang="en-US" altLang="en-US" dirty="0" smtClean="0"/>
              <a:t>.  At many / most prompt a user can type a single question mark, double question mark, or triple question marks to get additional information.  </a:t>
            </a:r>
          </a:p>
          <a:p>
            <a:endParaRPr lang="en-US" altLang="en-US" dirty="0" smtClean="0"/>
          </a:p>
          <a:p>
            <a:r>
              <a:rPr lang="en-US" altLang="en-US" dirty="0" smtClean="0"/>
              <a:t>As a standard the ICD10 program has changed help text in all applications consistently.</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876A899-894E-421A-BF59-7B6FC9462847}" type="slidenum">
              <a:rPr lang="en-US" altLang="en-US">
                <a:latin typeface="Levenim MT" panose="02010502060101010101" pitchFamily="2" charset="-79"/>
              </a:rPr>
              <a:pPr eaLnBrk="1" hangingPunct="1"/>
              <a:t>11</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2532222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When entering question marks at prompt for diagnosis will result in information related to ICD10 and the type of search methodologies which can be used.  </a:t>
            </a:r>
          </a:p>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876A899-894E-421A-BF59-7B6FC9462847}" type="slidenum">
              <a:rPr lang="en-US" altLang="en-US">
                <a:latin typeface="Levenim MT" panose="02010502060101010101" pitchFamily="2" charset="-79"/>
              </a:rPr>
              <a:pPr eaLnBrk="1" hangingPunct="1"/>
              <a:t>12</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3575779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t>Search Functionality Common to VA Information System support all three methodology which are common to </a:t>
            </a:r>
            <a:r>
              <a:rPr lang="en-US" altLang="en-US" dirty="0" err="1" smtClean="0"/>
              <a:t>VistA</a:t>
            </a:r>
            <a:r>
              <a:rPr lang="en-US" altLang="en-US" dirty="0" smtClean="0"/>
              <a:t> applications as well as the graphical user interface (GUIs).  Search by code using full or partial code entry AND text will now allow search and selection.</a:t>
            </a:r>
          </a:p>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876A899-894E-421A-BF59-7B6FC9462847}" type="slidenum">
              <a:rPr lang="en-US" altLang="en-US">
                <a:latin typeface="Levenim MT" panose="02010502060101010101" pitchFamily="2" charset="-79"/>
              </a:rPr>
              <a:pPr eaLnBrk="1" hangingPunct="1"/>
              <a:t>13</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991426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Admission,</a:t>
            </a:r>
            <a:r>
              <a:rPr lang="en-US" altLang="en-US" baseline="0" dirty="0" smtClean="0"/>
              <a:t> </a:t>
            </a:r>
            <a:r>
              <a:rPr lang="en-US" altLang="en-US" dirty="0" smtClean="0"/>
              <a:t>Discharge, Transfer changes consist of Patient Treatment File and Catastrophic Disability.  </a:t>
            </a:r>
          </a:p>
          <a:p>
            <a:endParaRPr lang="en-US" altLang="en-US" dirty="0" smtClean="0"/>
          </a:p>
          <a:p>
            <a:r>
              <a:rPr lang="en-US" altLang="en-US" dirty="0" smtClean="0"/>
              <a:t>Diagnosis Related Grouping Applications will be discussed.  While it is an individual application, it is most often</a:t>
            </a:r>
            <a:r>
              <a:rPr lang="en-US" altLang="en-US" baseline="0" dirty="0" smtClean="0"/>
              <a:t> used as apart of ADT so that is how it will be discussed.  </a:t>
            </a:r>
            <a:endParaRPr lang="en-US" altLang="en-US" dirty="0" smtClean="0"/>
          </a:p>
          <a:p>
            <a:endParaRPr lang="en-US" altLang="en-US" dirty="0" smtClean="0"/>
          </a:p>
          <a:p>
            <a:r>
              <a:rPr lang="en-US" altLang="en-US" dirty="0" smtClean="0"/>
              <a:t>Notes for Evelyn:</a:t>
            </a:r>
            <a:r>
              <a:rPr lang="en-US" altLang="en-US" baseline="0" dirty="0" smtClean="0"/>
              <a:t> Admission, Discharge Transfer &amp; DRG applications beginning</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5E1FD85-062A-4EBE-9E16-7B0E4FF01D07}" type="slidenum">
              <a:rPr lang="en-US" altLang="en-US">
                <a:latin typeface="Levenim MT" panose="02010502060101010101" pitchFamily="2" charset="-79"/>
              </a:rPr>
              <a:pPr eaLnBrk="1" hangingPunct="1"/>
              <a:t>14</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3971280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Registration</a:t>
            </a:r>
            <a:r>
              <a:rPr lang="en-US" baseline="0" dirty="0" smtClean="0"/>
              <a:t> Menu, the Add/Edit/Delete CD Menu option now includes ICD10</a:t>
            </a:r>
            <a:endParaRPr lang="en-US" dirty="0"/>
          </a:p>
        </p:txBody>
      </p:sp>
      <p:sp>
        <p:nvSpPr>
          <p:cNvPr id="4" name="Slide Number Placeholder 3"/>
          <p:cNvSpPr>
            <a:spLocks noGrp="1"/>
          </p:cNvSpPr>
          <p:nvPr>
            <p:ph type="sldNum" sz="quarter" idx="10"/>
          </p:nvPr>
        </p:nvSpPr>
        <p:spPr/>
        <p:txBody>
          <a:bodyPr/>
          <a:lstStyle/>
          <a:p>
            <a:fld id="{F8643469-4056-4911-A895-213862E7BC74}" type="slidenum">
              <a:rPr lang="en-US" smtClean="0"/>
              <a:t>15</a:t>
            </a:fld>
            <a:endParaRPr lang="en-US"/>
          </a:p>
        </p:txBody>
      </p:sp>
    </p:spTree>
    <p:extLst>
      <p:ext uri="{BB962C8B-B14F-4D97-AF65-F5344CB8AC3E}">
        <p14:creationId xmlns:p14="http://schemas.microsoft.com/office/powerpoint/2010/main" val="3374223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Castrophic</a:t>
            </a:r>
            <a:r>
              <a:rPr lang="en-US" dirty="0" smtClean="0"/>
              <a:t> Diagnosis can now include</a:t>
            </a:r>
            <a:r>
              <a:rPr lang="en-US" baseline="0" dirty="0" smtClean="0"/>
              <a:t> ICD10 coded specificity</a:t>
            </a:r>
            <a:endParaRPr lang="en-US" dirty="0"/>
          </a:p>
        </p:txBody>
      </p:sp>
      <p:sp>
        <p:nvSpPr>
          <p:cNvPr id="4" name="Slide Number Placeholder 3"/>
          <p:cNvSpPr>
            <a:spLocks noGrp="1"/>
          </p:cNvSpPr>
          <p:nvPr>
            <p:ph type="sldNum" sz="quarter" idx="10"/>
          </p:nvPr>
        </p:nvSpPr>
        <p:spPr/>
        <p:txBody>
          <a:bodyPr/>
          <a:lstStyle/>
          <a:p>
            <a:fld id="{F8643469-4056-4911-A895-213862E7BC74}" type="slidenum">
              <a:rPr lang="en-US" smtClean="0"/>
              <a:t>16</a:t>
            </a:fld>
            <a:endParaRPr lang="en-US"/>
          </a:p>
        </p:txBody>
      </p:sp>
    </p:spTree>
    <p:extLst>
      <p:ext uri="{BB962C8B-B14F-4D97-AF65-F5344CB8AC3E}">
        <p14:creationId xmlns:p14="http://schemas.microsoft.com/office/powerpoint/2010/main" val="2204562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Catastrophic</a:t>
            </a:r>
            <a:r>
              <a:rPr lang="en-US" baseline="0" dirty="0" smtClean="0"/>
              <a:t> Disability can also include procedures performed that can be encoded with ICD10 PCS. </a:t>
            </a:r>
            <a:endParaRPr lang="en-US" dirty="0"/>
          </a:p>
        </p:txBody>
      </p:sp>
      <p:sp>
        <p:nvSpPr>
          <p:cNvPr id="4" name="Slide Number Placeholder 3"/>
          <p:cNvSpPr>
            <a:spLocks noGrp="1"/>
          </p:cNvSpPr>
          <p:nvPr>
            <p:ph type="sldNum" sz="quarter" idx="10"/>
          </p:nvPr>
        </p:nvSpPr>
        <p:spPr/>
        <p:txBody>
          <a:bodyPr/>
          <a:lstStyle/>
          <a:p>
            <a:fld id="{F8643469-4056-4911-A895-213862E7BC74}" type="slidenum">
              <a:rPr lang="en-US" smtClean="0"/>
              <a:t>17</a:t>
            </a:fld>
            <a:endParaRPr lang="en-US"/>
          </a:p>
        </p:txBody>
      </p:sp>
    </p:spTree>
    <p:extLst>
      <p:ext uri="{BB962C8B-B14F-4D97-AF65-F5344CB8AC3E}">
        <p14:creationId xmlns:p14="http://schemas.microsoft.com/office/powerpoint/2010/main" val="1923623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Now</a:t>
            </a:r>
            <a:r>
              <a:rPr lang="en-US" altLang="en-US" baseline="0" dirty="0" smtClean="0"/>
              <a:t> lets look at the Patient Treatment File (PTF) </a:t>
            </a:r>
            <a:r>
              <a:rPr lang="en-US" altLang="en-US" dirty="0" smtClean="0"/>
              <a:t>First lets talk about Date of Interest</a:t>
            </a:r>
          </a:p>
          <a:p>
            <a:endParaRPr lang="en-US" altLang="en-US" dirty="0" smtClean="0"/>
          </a:p>
          <a:p>
            <a:r>
              <a:rPr lang="en-US" altLang="en-US" dirty="0" smtClean="0"/>
              <a:t>Notes for Evelyn:</a:t>
            </a:r>
            <a:r>
              <a:rPr lang="en-US" altLang="en-US" baseline="0" dirty="0" smtClean="0"/>
              <a:t>  Dates Should reflect Oct 27, 2015</a:t>
            </a:r>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9A01146-E9C2-40DE-A94C-7C701C64895E}" type="slidenum">
              <a:rPr lang="en-US" altLang="en-US">
                <a:latin typeface="Levenim MT" panose="02010502060101010101" pitchFamily="2" charset="-79"/>
              </a:rPr>
              <a:pPr eaLnBrk="1" hangingPunct="1"/>
              <a:t>18</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1245261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dirty="0" smtClean="0"/>
          </a:p>
          <a:p>
            <a:r>
              <a:rPr lang="en-US" altLang="en-US" b="1" dirty="0" smtClean="0"/>
              <a:t>August 21, 1996 </a:t>
            </a:r>
            <a:r>
              <a:rPr lang="en-US" altLang="en-US" dirty="0" smtClean="0"/>
              <a:t>– The Health Insurance Portability and Accountability Act of 1996 (HIPAA) is enacted, mandating the use of standardized code sets under International Classification of Diseases, 9th Edition Clinical Modification (ICD-9-CM) for all covered entities.</a:t>
            </a:r>
          </a:p>
          <a:p>
            <a:r>
              <a:rPr lang="en-US" altLang="en-US" b="1" dirty="0" smtClean="0"/>
              <a:t>January 16, 2009 </a:t>
            </a:r>
            <a:r>
              <a:rPr lang="en-US" altLang="en-US" dirty="0" smtClean="0"/>
              <a:t>– The Department of Health and Human Services (HHS) publishes a final rule adopting the International Classification of Diseases, 10th Edition Clinical Modification and Procedure Coding System (ICD-10-CM and PCS). Compliance for these new code set modifications is set to October 1, 2013.</a:t>
            </a:r>
          </a:p>
          <a:p>
            <a:r>
              <a:rPr lang="en-US" altLang="en-US" b="1" dirty="0" smtClean="0"/>
              <a:t>April 17, 2012 </a:t>
            </a:r>
            <a:r>
              <a:rPr lang="en-US" altLang="en-US" dirty="0" smtClean="0"/>
              <a:t>– A proposed rule is published, delaying the compliance date for ICD-10-CM and PCS to October 1, 2014.</a:t>
            </a:r>
          </a:p>
          <a:p>
            <a:r>
              <a:rPr lang="en-US" altLang="en-US" b="1" dirty="0" smtClean="0"/>
              <a:t>August 24, 2012 </a:t>
            </a:r>
            <a:r>
              <a:rPr lang="en-US" altLang="en-US" dirty="0" smtClean="0"/>
              <a:t>– HHS announces a new compliance date of October 1, 2014, pushing the deadline for compliance forward 1 year.</a:t>
            </a:r>
          </a:p>
          <a:p>
            <a:r>
              <a:rPr lang="en-US" altLang="en-US" b="1" dirty="0" smtClean="0"/>
              <a:t>April 1, 2014 </a:t>
            </a:r>
            <a:r>
              <a:rPr lang="en-US" altLang="en-US" dirty="0" smtClean="0"/>
              <a:t>- Bill H.R. 4302 was signed by President Obama, making compliance for ICD-10 mandated no earlier than October 1, 2015.</a:t>
            </a:r>
          </a:p>
          <a:p>
            <a:r>
              <a:rPr lang="en-US" altLang="en-US" b="1" dirty="0" smtClean="0"/>
              <a:t>August 4, 2014 </a:t>
            </a:r>
            <a:r>
              <a:rPr lang="en-US" altLang="en-US" dirty="0" smtClean="0"/>
              <a:t>– HIPAA legislations updated to change the ICD10 compliance date to Oct 1, 2015.</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72F251A-AA3B-4B94-A5AA-D0EBCE4166D8}" type="slidenum">
              <a:rPr lang="en-US" altLang="en-US">
                <a:latin typeface="Levenim MT" panose="02010502060101010101" pitchFamily="2" charset="-79"/>
              </a:rPr>
              <a:pPr eaLnBrk="1" hangingPunct="1"/>
              <a:t>1</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2481833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MAS Summary Screen:  </a:t>
            </a:r>
            <a:r>
              <a:rPr lang="en-US" altLang="en-US" baseline="0" dirty="0" smtClean="0"/>
              <a:t> </a:t>
            </a:r>
            <a:r>
              <a:rPr lang="en-US" dirty="0" smtClean="0">
                <a:latin typeface="Levenim MT" panose="02010502060101010101" pitchFamily="2" charset="-79"/>
              </a:rPr>
              <a:t>Notice the label associated with all diagnosis and procedures reference indicating the ICD9 or ICD10 </a:t>
            </a:r>
          </a:p>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CD8D2FA-103B-45FF-9D99-75136986C7A4}" type="slidenum">
              <a:rPr lang="en-US" altLang="en-US">
                <a:latin typeface="Levenim MT" panose="02010502060101010101" pitchFamily="2" charset="-79"/>
              </a:rPr>
              <a:pPr eaLnBrk="1" hangingPunct="1"/>
              <a:t>19</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93652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501 Movement Screen</a:t>
            </a:r>
          </a:p>
          <a:p>
            <a:endParaRPr lang="en-US" dirty="0" smtClean="0"/>
          </a:p>
          <a:p>
            <a:r>
              <a:rPr lang="en-US" dirty="0" smtClean="0"/>
              <a:t>Notice:</a:t>
            </a:r>
            <a:r>
              <a:rPr lang="en-US" baseline="0" dirty="0" smtClean="0"/>
              <a:t>  You are required to enter ICD10 based on the discharge date of the record.  However there may be ICD9 codes still in the record from the last time the coder entered values.  You will need to update and change the values to ICD10 codes (recode).</a:t>
            </a:r>
            <a:endParaRPr lang="en-US" dirty="0"/>
          </a:p>
        </p:txBody>
      </p:sp>
      <p:sp>
        <p:nvSpPr>
          <p:cNvPr id="4" name="Slide Number Placeholder 3"/>
          <p:cNvSpPr>
            <a:spLocks noGrp="1"/>
          </p:cNvSpPr>
          <p:nvPr>
            <p:ph type="sldNum" sz="quarter" idx="10"/>
          </p:nvPr>
        </p:nvSpPr>
        <p:spPr/>
        <p:txBody>
          <a:bodyPr/>
          <a:lstStyle/>
          <a:p>
            <a:fld id="{3E02BCBD-F96C-403B-BE8A-3397B8FB7D64}" type="slidenum">
              <a:rPr lang="en-US" altLang="en-US" smtClean="0"/>
              <a:pPr/>
              <a:t>20</a:t>
            </a:fld>
            <a:endParaRPr lang="en-US" altLang="en-US" dirty="0"/>
          </a:p>
        </p:txBody>
      </p:sp>
    </p:spTree>
    <p:extLst>
      <p:ext uri="{BB962C8B-B14F-4D97-AF65-F5344CB8AC3E}">
        <p14:creationId xmlns:p14="http://schemas.microsoft.com/office/powerpoint/2010/main" val="3086605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Editing Movement record:</a:t>
            </a:r>
            <a:r>
              <a:rPr lang="en-US" baseline="0" dirty="0" smtClean="0"/>
              <a:t> </a:t>
            </a:r>
            <a:r>
              <a:rPr lang="en-US" dirty="0" smtClean="0"/>
              <a:t>you can now change the values to ICD10</a:t>
            </a:r>
            <a:r>
              <a:rPr lang="en-US" baseline="0" dirty="0" smtClean="0"/>
              <a:t> and/or delete the value.  Also note that there is now the ability to provide present on admission values associated with specific diagnosis in VistA PTF.</a:t>
            </a:r>
            <a:endParaRPr lang="en-US" dirty="0"/>
          </a:p>
        </p:txBody>
      </p:sp>
      <p:sp>
        <p:nvSpPr>
          <p:cNvPr id="4" name="Slide Number Placeholder 3"/>
          <p:cNvSpPr>
            <a:spLocks noGrp="1"/>
          </p:cNvSpPr>
          <p:nvPr>
            <p:ph type="sldNum" sz="quarter" idx="10"/>
          </p:nvPr>
        </p:nvSpPr>
        <p:spPr/>
        <p:txBody>
          <a:bodyPr/>
          <a:lstStyle/>
          <a:p>
            <a:fld id="{3E02BCBD-F96C-403B-BE8A-3397B8FB7D64}" type="slidenum">
              <a:rPr lang="en-US" altLang="en-US" smtClean="0"/>
              <a:pPr/>
              <a:t>21</a:t>
            </a:fld>
            <a:endParaRPr lang="en-US" altLang="en-US" dirty="0"/>
          </a:p>
        </p:txBody>
      </p:sp>
    </p:spTree>
    <p:extLst>
      <p:ext uri="{BB962C8B-B14F-4D97-AF65-F5344CB8AC3E}">
        <p14:creationId xmlns:p14="http://schemas.microsoft.com/office/powerpoint/2010/main" val="1017796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ICD10 Procedures are very different.  Not only in format.  </a:t>
            </a:r>
          </a:p>
          <a:p>
            <a:endParaRPr lang="en-US" altLang="en-US" dirty="0" smtClean="0"/>
          </a:p>
          <a:p>
            <a:r>
              <a:rPr lang="en-US" altLang="en-US" dirty="0" smtClean="0"/>
              <a:t>Look at the examples here, the codes have much longer descriptions.  The software will allow select one code at a time.</a:t>
            </a:r>
          </a:p>
          <a:p>
            <a:endParaRPr lang="en-US" altLang="en-US" dirty="0" smtClean="0"/>
          </a:p>
          <a:p>
            <a:r>
              <a:rPr lang="en-US" altLang="en-US" dirty="0" smtClean="0"/>
              <a:t>Need to add selection of one character at a time entry of procedure/surgery codes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DA0697F-1446-4BEF-8266-9963795856E4}" type="slidenum">
              <a:rPr lang="en-US" altLang="en-US">
                <a:latin typeface="Levenim MT" panose="02010502060101010101" pitchFamily="2" charset="-79"/>
              </a:rPr>
              <a:pPr eaLnBrk="1" hangingPunct="1"/>
              <a:t>22</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1037190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Depending on the number of movements, the screens continue until all are movements containing data, for example the codes, are displayed.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FE2F2AB-396C-4A24-9801-CF2F78618622}" type="slidenum">
              <a:rPr lang="en-US" altLang="en-US">
                <a:latin typeface="Levenim MT" panose="02010502060101010101" pitchFamily="2" charset="-79"/>
              </a:rPr>
              <a:pPr eaLnBrk="1" hangingPunct="1"/>
              <a:t>23</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1308869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Notice on the final discharge screen, or the 701 screen, lets highlight a few things.</a:t>
            </a:r>
          </a:p>
          <a:p>
            <a:endParaRPr lang="en-US" altLang="en-US" smtClean="0"/>
          </a:p>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2949E61-D2D3-4EA2-8C3C-5A1355FE4027}" type="slidenum">
              <a:rPr lang="en-US" altLang="en-US">
                <a:latin typeface="Levenim MT" panose="02010502060101010101" pitchFamily="2" charset="-79"/>
              </a:rPr>
              <a:pPr eaLnBrk="1" hangingPunct="1"/>
              <a:t>24</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2350212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Diagnosis Related Grouping Application was updated to bring in line with industry standard, so it now incorporated medical severity.  This includes the presence on admission and  major complication or comorbidity.</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403566-49DD-4C2B-9BF6-7264B4B767D3}" type="slidenum">
              <a:rPr lang="en-US" altLang="en-US">
                <a:latin typeface="Levenim MT" panose="02010502060101010101" pitchFamily="2" charset="-79"/>
              </a:rPr>
              <a:pPr eaLnBrk="1" hangingPunct="1"/>
              <a:t>25</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14856900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In the Ambulatory Care Reporting Application there are menus that allow user to display lists of diagnosis or patients.</a:t>
            </a:r>
          </a:p>
          <a:p>
            <a:endParaRPr lang="en-US" altLang="en-US" dirty="0" smtClean="0"/>
          </a:p>
          <a:p>
            <a:r>
              <a:rPr lang="en-US" altLang="en-US" dirty="0" smtClean="0"/>
              <a:t>Notes</a:t>
            </a:r>
            <a:r>
              <a:rPr lang="en-US" altLang="en-US" baseline="0" dirty="0" smtClean="0"/>
              <a:t> for Evelyn:  </a:t>
            </a:r>
            <a:r>
              <a:rPr lang="en-US" altLang="en-US" dirty="0" smtClean="0"/>
              <a:t>The call outs don’t make sense here</a:t>
            </a:r>
          </a:p>
          <a:p>
            <a:r>
              <a:rPr lang="en-US" altLang="en-US" dirty="0" smtClean="0"/>
              <a:t>Menu’s affected include any/all that utilize ICD9 today</a:t>
            </a:r>
          </a:p>
          <a:p>
            <a:r>
              <a:rPr lang="en-US" altLang="en-US" dirty="0" smtClean="0"/>
              <a:t>(</a:t>
            </a:r>
            <a:r>
              <a:rPr lang="en-US" altLang="en-US" dirty="0" err="1" smtClean="0"/>
              <a:t>Ev</a:t>
            </a:r>
            <a:r>
              <a:rPr lang="en-US" altLang="en-US" dirty="0" smtClean="0"/>
              <a:t> – deleted “list of</a:t>
            </a:r>
            <a:r>
              <a:rPr lang="en-US" altLang="en-US" baseline="0" dirty="0" smtClean="0"/>
              <a:t> diagnoses” box and left menus affected)</a:t>
            </a:r>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0B5CC94-74F4-4ED2-ACC3-2C1DFC91D9F3}" type="slidenum">
              <a:rPr lang="en-US" altLang="en-US">
                <a:latin typeface="Levenim MT" panose="02010502060101010101" pitchFamily="2" charset="-79"/>
              </a:rPr>
              <a:pPr eaLnBrk="1" hangingPunct="1"/>
              <a:t>26</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2503466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Almost all of the reports in this application will not allow crossing of the compliance date.  The example here shows the prior compliance date, but will automatically be updated to the new compliance date of OCTOBER 1, 2015.</a:t>
            </a:r>
          </a:p>
          <a:p>
            <a:endParaRPr lang="en-US" altLang="en-US" dirty="0" smtClean="0"/>
          </a:p>
          <a:p>
            <a:r>
              <a:rPr lang="en-US" altLang="en-US" dirty="0" smtClean="0"/>
              <a:t>NOTICE, the user will get a warning in this application indicating that the start date and the end date both must be on the same side of the compliance date, either both prior to Oct 1 or both on or after Oct 1.  </a:t>
            </a:r>
          </a:p>
          <a:p>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86C86A4-98E3-47AA-939E-72B1FBCA08D8}" type="slidenum">
              <a:rPr lang="en-US" altLang="en-US">
                <a:latin typeface="Levenim MT" panose="02010502060101010101" pitchFamily="2" charset="-79"/>
              </a:rPr>
              <a:pPr eaLnBrk="1" hangingPunct="1"/>
              <a:t>27</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3572608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Notice how the label now contains the generic reference to ICD instead of the prior which was SPECIFIC to ICD9.  As depicted here:  the red boxes highlight the BEFORE display of the Data Validation submenu within ACRP Reports Menu option and the blue box show the AFTER display including the generic reference to ICD.  This is done so that the user is aware the menu will be utilized for both ICD9 and ICD10.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1012EE7-1A52-4C88-B6C0-D24D0B983202}" type="slidenum">
              <a:rPr lang="en-US" altLang="en-US">
                <a:latin typeface="Levenim MT" panose="02010502060101010101" pitchFamily="2" charset="-79"/>
              </a:rPr>
              <a:pPr eaLnBrk="1" hangingPunct="1"/>
              <a:t>28</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2952417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the BLUE POLLING ICON above my head to answer this poll.</a:t>
            </a:r>
          </a:p>
          <a:p>
            <a:r>
              <a:rPr lang="en-US" dirty="0" smtClean="0"/>
              <a:t>Also, during my presentation, you can submit your questions to</a:t>
            </a:r>
            <a:r>
              <a:rPr lang="en-US" baseline="0" dirty="0" smtClean="0"/>
              <a:t> me by selecting the ORANGE ASK THE PRESENTER icon.</a:t>
            </a:r>
            <a:endParaRPr lang="en-US" dirty="0"/>
          </a:p>
        </p:txBody>
      </p:sp>
      <p:sp>
        <p:nvSpPr>
          <p:cNvPr id="4" name="Slide Number Placeholder 3"/>
          <p:cNvSpPr>
            <a:spLocks noGrp="1"/>
          </p:cNvSpPr>
          <p:nvPr>
            <p:ph type="sldNum" sz="quarter" idx="10"/>
          </p:nvPr>
        </p:nvSpPr>
        <p:spPr/>
        <p:txBody>
          <a:bodyPr/>
          <a:lstStyle/>
          <a:p>
            <a:fld id="{3E02BCBD-F96C-403B-BE8A-3397B8FB7D64}" type="slidenum">
              <a:rPr lang="en-US" altLang="en-US" smtClean="0"/>
              <a:pPr/>
              <a:t>2</a:t>
            </a:fld>
            <a:endParaRPr lang="en-US" altLang="en-US" dirty="0"/>
          </a:p>
        </p:txBody>
      </p:sp>
    </p:spTree>
    <p:extLst>
      <p:ext uri="{BB962C8B-B14F-4D97-AF65-F5344CB8AC3E}">
        <p14:creationId xmlns:p14="http://schemas.microsoft.com/office/powerpoint/2010/main" val="1984620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Within body of some of the reports, references to ICD9 are now generic</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B12A193-97ED-4D16-9805-326BE4A612C0}" type="slidenum">
              <a:rPr lang="en-US" altLang="en-US">
                <a:latin typeface="Levenim MT" panose="02010502060101010101" pitchFamily="2" charset="-79"/>
              </a:rPr>
              <a:pPr eaLnBrk="1" hangingPunct="1"/>
              <a:t>29</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3000576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Notice in this report format you do not have code set indicator.  This is one of the reasons why the report cannot cross the dates,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572851-9752-4544-9F14-4D6E43C7243E}" type="slidenum">
              <a:rPr lang="en-US" altLang="en-US">
                <a:latin typeface="Levenim MT" panose="02010502060101010101" pitchFamily="2" charset="-79"/>
              </a:rPr>
              <a:pPr eaLnBrk="1" hangingPunct="1"/>
              <a:t>30</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82783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Reports that have a prompt for diagnosis which allows search and selection is also code set aware</a:t>
            </a:r>
          </a:p>
          <a:p>
            <a:endParaRPr lang="en-US" altLang="en-US" dirty="0" smtClean="0"/>
          </a:p>
          <a:p>
            <a:r>
              <a:rPr lang="en-US" altLang="en-US" dirty="0" smtClean="0"/>
              <a:t>Notes</a:t>
            </a:r>
            <a:r>
              <a:rPr lang="en-US" altLang="en-US" baseline="0" dirty="0" smtClean="0"/>
              <a:t> for Evelyn:  </a:t>
            </a:r>
            <a:r>
              <a:rPr lang="en-US" altLang="en-US" dirty="0" smtClean="0"/>
              <a:t>Focus of the slide is</a:t>
            </a:r>
            <a:r>
              <a:rPr lang="en-US" altLang="en-US" baseline="0" dirty="0" smtClean="0"/>
              <a:t> that the dates drive the code search selection, need full/bigger screen shot than just to one prompt display.</a:t>
            </a:r>
            <a:r>
              <a:rPr lang="en-US" altLang="en-US" dirty="0" smtClean="0"/>
              <a:t>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F52BBD-31C2-4A31-93D8-AF779CC9EE07}" type="slidenum">
              <a:rPr lang="en-US" altLang="en-US">
                <a:latin typeface="Levenim MT" panose="02010502060101010101" pitchFamily="2" charset="-79"/>
              </a:rPr>
              <a:pPr eaLnBrk="1" hangingPunct="1"/>
              <a:t>31</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32885032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In the </a:t>
            </a:r>
            <a:r>
              <a:rPr lang="en-US" altLang="en-US" dirty="0" err="1" smtClean="0"/>
              <a:t>adhoc</a:t>
            </a:r>
            <a:r>
              <a:rPr lang="en-US" altLang="en-US" dirty="0" smtClean="0"/>
              <a:t> menu you will not receive the error message that report limitations do not allow crossing over the date until the end.  This is something you will need to keep in mind to prevent extra work if you are using the ‘ad hoc’ reporting capability.</a:t>
            </a:r>
          </a:p>
          <a:p>
            <a:endParaRPr lang="en-US" altLang="en-US" dirty="0" smtClean="0"/>
          </a:p>
          <a:p>
            <a:r>
              <a:rPr lang="en-US" altLang="en-US" dirty="0" smtClean="0"/>
              <a:t>These</a:t>
            </a:r>
            <a:r>
              <a:rPr lang="en-US" altLang="en-US" baseline="0" dirty="0" smtClean="0"/>
              <a:t> two shots show a report </a:t>
            </a:r>
            <a:r>
              <a:rPr lang="en-US" altLang="en-US" baseline="0" dirty="0" err="1" smtClean="0"/>
              <a:t>paramaters</a:t>
            </a:r>
            <a:r>
              <a:rPr lang="en-US" altLang="en-US" baseline="0" dirty="0" smtClean="0"/>
              <a:t> entry has occurred only to receive the message that the report limitations cannot cross over the compliance date Oct 1, 2015.</a:t>
            </a:r>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FDF0641-2C4C-442C-AA21-63EFAC5AD21D}" type="slidenum">
              <a:rPr lang="en-US" altLang="en-US">
                <a:latin typeface="Levenim MT" panose="02010502060101010101" pitchFamily="2" charset="-79"/>
              </a:rPr>
              <a:pPr eaLnBrk="1" hangingPunct="1"/>
              <a:t>32</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66031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In the report perspective section, if you choose diagnosis category and list as the criteria, you will have an additional choice of </a:t>
            </a:r>
            <a:r>
              <a:rPr lang="en-US" altLang="en-US" dirty="0" err="1" smtClean="0"/>
              <a:t>of</a:t>
            </a:r>
            <a:r>
              <a:rPr lang="en-US" altLang="en-US" dirty="0" smtClean="0"/>
              <a:t> icd9 </a:t>
            </a:r>
            <a:r>
              <a:rPr lang="en-US" altLang="en-US" dirty="0" err="1" smtClean="0"/>
              <a:t>versis</a:t>
            </a:r>
            <a:r>
              <a:rPr lang="en-US" altLang="en-US" dirty="0" smtClean="0"/>
              <a:t> icd10</a:t>
            </a:r>
          </a:p>
          <a:p>
            <a:endParaRPr lang="en-US" altLang="en-US" dirty="0" smtClean="0"/>
          </a:p>
          <a:p>
            <a:r>
              <a:rPr lang="en-US" altLang="en-US" dirty="0" smtClean="0"/>
              <a:t>Notes for Evelyn:  These shots flow through the menu options as step one clinic, step two category with display of perspectives, through to which code system we</a:t>
            </a:r>
            <a:r>
              <a:rPr lang="en-US" altLang="en-US" baseline="0" dirty="0" smtClean="0"/>
              <a:t> are using. </a:t>
            </a:r>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BDD3EE6-480C-4D07-988C-FDD5F326F36A}" type="slidenum">
              <a:rPr lang="en-US" altLang="en-US">
                <a:latin typeface="Levenim MT" panose="02010502060101010101" pitchFamily="2" charset="-79"/>
              </a:rPr>
              <a:pPr eaLnBrk="1" hangingPunct="1"/>
              <a:t>33</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16941933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Only one menu is affected by the ICD remediation, TPJI </a:t>
            </a:r>
            <a:r>
              <a:rPr lang="en-US" altLang="en-US" dirty="0" err="1" smtClean="0"/>
              <a:t>wtihin</a:t>
            </a:r>
            <a:r>
              <a:rPr lang="en-US" altLang="en-US" dirty="0" smtClean="0"/>
              <a:t> AR</a:t>
            </a:r>
          </a:p>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F58CC05-4E4D-4AE7-940F-B55C9742584A}" type="slidenum">
              <a:rPr lang="en-US" altLang="en-US">
                <a:latin typeface="Levenim MT" panose="02010502060101010101" pitchFamily="2" charset="-79"/>
              </a:rPr>
              <a:pPr eaLnBrk="1" hangingPunct="1"/>
              <a:t>34</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38253150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Service Dates – notice the ‘to date’ is the date that drives the code set.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886F169-D2CE-4832-A9A7-D833567C8673}" type="slidenum">
              <a:rPr lang="en-US" altLang="en-US">
                <a:latin typeface="Levenim MT" panose="02010502060101010101" pitchFamily="2" charset="-79"/>
              </a:rPr>
              <a:pPr eaLnBrk="1" hangingPunct="1"/>
              <a:t>35</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36962081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2BCBD-F96C-403B-BE8A-3397B8FB7D64}" type="slidenum">
              <a:rPr lang="en-US" altLang="en-US" smtClean="0"/>
              <a:pPr/>
              <a:t>36</a:t>
            </a:fld>
            <a:endParaRPr lang="en-US" altLang="en-US" dirty="0"/>
          </a:p>
        </p:txBody>
      </p:sp>
    </p:spTree>
    <p:extLst>
      <p:ext uri="{BB962C8B-B14F-4D97-AF65-F5344CB8AC3E}">
        <p14:creationId xmlns:p14="http://schemas.microsoft.com/office/powerpoint/2010/main" val="21179978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Once you have </a:t>
            </a:r>
            <a:r>
              <a:rPr lang="en-US" altLang="en-US" dirty="0" err="1" smtClean="0"/>
              <a:t>choosen</a:t>
            </a:r>
            <a:r>
              <a:rPr lang="en-US" altLang="en-US" dirty="0" smtClean="0"/>
              <a:t> the enter/edit bill and selected the bill number of patient,  you will notice that for Inpatient Bills the Discharge or Bill to date is the determinate factor for code set.  </a:t>
            </a:r>
          </a:p>
          <a:p>
            <a:endParaRPr lang="en-US" altLang="en-US" dirty="0" smtClean="0"/>
          </a:p>
          <a:p>
            <a:r>
              <a:rPr lang="en-US" altLang="en-US" dirty="0" smtClean="0"/>
              <a:t>Notes for Evelyn:  Need to update the dates to</a:t>
            </a:r>
            <a:r>
              <a:rPr lang="en-US" altLang="en-US" baseline="0" dirty="0" smtClean="0"/>
              <a:t> 2015 in background and foreground.</a:t>
            </a:r>
          </a:p>
          <a:p>
            <a:r>
              <a:rPr lang="en-US" altLang="en-US" baseline="0" dirty="0" smtClean="0"/>
              <a:t>complete</a:t>
            </a:r>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4B5EA67-27FF-470B-B905-1B625ECF5495}" type="slidenum">
              <a:rPr lang="en-US" altLang="en-US">
                <a:latin typeface="Levenim MT" panose="02010502060101010101" pitchFamily="2" charset="-79"/>
              </a:rPr>
              <a:pPr eaLnBrk="1" hangingPunct="1"/>
              <a:t>37</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10473766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Coding Method and actual diagnosis values for ICD10 are entered on screen 4</a:t>
            </a:r>
          </a:p>
          <a:p>
            <a:endParaRPr lang="en-US" alt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t>Notes for Evelyn:  Need to update the dates to</a:t>
            </a:r>
            <a:r>
              <a:rPr lang="en-US" altLang="en-US" baseline="0" dirty="0" smtClean="0"/>
              <a:t> 2015 in background and foreground.</a:t>
            </a:r>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smtClean="0"/>
              <a:t>complete</a:t>
            </a:r>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2099613-1AC8-4386-9663-4F7A043AD7F0}" type="slidenum">
              <a:rPr lang="en-US" altLang="en-US">
                <a:latin typeface="Levenim MT" panose="02010502060101010101" pitchFamily="2" charset="-79"/>
              </a:rPr>
              <a:pPr eaLnBrk="1" hangingPunct="1"/>
              <a:t>38</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1694599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Previously we have outlined the business process </a:t>
            </a:r>
            <a:r>
              <a:rPr lang="en-US" altLang="en-US" dirty="0" err="1" smtClean="0"/>
              <a:t>touchpoits</a:t>
            </a:r>
            <a:r>
              <a:rPr lang="en-US" altLang="en-US" dirty="0" smtClean="0"/>
              <a:t>, what we will be focusing on today are really those administrative areas and applications used to support them.  </a:t>
            </a:r>
          </a:p>
          <a:p>
            <a:endParaRPr lang="en-US" altLang="en-US" dirty="0" smtClean="0"/>
          </a:p>
          <a:p>
            <a:r>
              <a:rPr lang="en-US" altLang="en-US" dirty="0" smtClean="0"/>
              <a:t>Now we realize you really can’t read every box on this screen.  So let me explain why we are showing it to you.  With every box depicted here there is one or more software applications in use to enable the user to enter, search, store, or display ICD codes.  </a:t>
            </a:r>
          </a:p>
          <a:p>
            <a:endParaRPr lang="en-US" altLang="en-US" dirty="0" smtClean="0"/>
          </a:p>
          <a:p>
            <a:r>
              <a:rPr lang="en-US" altLang="en-US" dirty="0" smtClean="0"/>
              <a:t>Many organizations have process flows similar to what you see in the blue boxes, these process start with HIM coding </a:t>
            </a:r>
            <a:r>
              <a:rPr lang="en-US" altLang="en-US" dirty="0" err="1" smtClean="0"/>
              <a:t>activiites</a:t>
            </a:r>
            <a:r>
              <a:rPr lang="en-US" altLang="en-US" dirty="0" smtClean="0"/>
              <a:t> at discharge or encounter visit and then progress through processes to billing, storage and </a:t>
            </a:r>
            <a:r>
              <a:rPr lang="en-US" altLang="en-US" dirty="0" err="1" smtClean="0"/>
              <a:t>agreegation</a:t>
            </a:r>
            <a:r>
              <a:rPr lang="en-US" altLang="en-US" dirty="0" smtClean="0"/>
              <a:t> for research, analytics, reporting, etc.  What makes the ICD10 transition a little more challenging for VA, are all of the boxes on the top portion of the screen.  They depict the processes in which we enter, store, display, share data beginning with registration through the care delivery processes until discharge or the patient visit is over.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6B525C3-0926-4FF7-B37D-C45EACFF9449}" type="slidenum">
              <a:rPr lang="en-US" altLang="en-US">
                <a:latin typeface="Levenim MT" panose="02010502060101010101" pitchFamily="2" charset="-79"/>
              </a:rPr>
              <a:pPr eaLnBrk="1" hangingPunct="1"/>
              <a:t>3</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25103954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You may select the values for the bills corresponding to those values in PTF.  You will also notice that the DRG values will correspond to either ICD9 or ICD10</a:t>
            </a:r>
          </a:p>
          <a:p>
            <a:endParaRPr lang="en-US" alt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t>Notes for Evelyn:  Need to update the dates to</a:t>
            </a:r>
            <a:r>
              <a:rPr lang="en-US" altLang="en-US" baseline="0" dirty="0" smtClean="0"/>
              <a:t> 2015.</a:t>
            </a:r>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smtClean="0"/>
              <a:t>complete</a:t>
            </a:r>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A6A1F76-87F3-44BE-8C8C-2782790C4906}" type="slidenum">
              <a:rPr lang="en-US" altLang="en-US">
                <a:latin typeface="Levenim MT" panose="02010502060101010101" pitchFamily="2" charset="-79"/>
              </a:rPr>
              <a:pPr eaLnBrk="1" hangingPunct="1"/>
              <a:t>39</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35419526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If you choose to edit a diagnosis, you may enter the code value, the POA, and the associated DRG information manually now applicable with ICD10.</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4F0C745-F86B-4E32-99A7-D60F8B48361D}" type="slidenum">
              <a:rPr lang="en-US" altLang="en-US">
                <a:latin typeface="Levenim MT" panose="02010502060101010101" pitchFamily="2" charset="-79"/>
              </a:rPr>
              <a:pPr eaLnBrk="1" hangingPunct="1"/>
              <a:t>40</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19752397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t>Just like with ICD9, external cause codes cannot be listed as the principle diagnosis.  In ICD10 they are codes that begin with V, W, X, or Y</a:t>
            </a:r>
          </a:p>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4F0C745-F86B-4E32-99A7-D60F8B48361D}" type="slidenum">
              <a:rPr lang="en-US" altLang="en-US">
                <a:latin typeface="Levenim MT" panose="02010502060101010101" pitchFamily="2" charset="-79"/>
              </a:rPr>
              <a:pPr eaLnBrk="1" hangingPunct="1"/>
              <a:t>41</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34701380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For outpatient bills, the ‘bill to’ date is also the </a:t>
            </a:r>
            <a:r>
              <a:rPr lang="en-US" altLang="en-US" dirty="0" err="1" smtClean="0"/>
              <a:t>dertiming</a:t>
            </a:r>
            <a:r>
              <a:rPr lang="en-US" altLang="en-US" dirty="0" smtClean="0"/>
              <a:t> factor of the code set required.  This can be seen on screen 7 of the enter/edit billing menu within a bill.  </a:t>
            </a:r>
          </a:p>
          <a:p>
            <a:endParaRPr lang="en-US" alt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t>Notes for Evelyn:  Need to update the dates to</a:t>
            </a:r>
            <a:r>
              <a:rPr lang="en-US" altLang="en-US" baseline="0" dirty="0" smtClean="0"/>
              <a:t> 2015 in background.</a:t>
            </a:r>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smtClean="0"/>
              <a:t>complete</a:t>
            </a:r>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0896523-1991-42A3-B2A6-818D9D4257B2}" type="slidenum">
              <a:rPr lang="en-US" altLang="en-US">
                <a:latin typeface="Levenim MT" panose="02010502060101010101" pitchFamily="2" charset="-79"/>
              </a:rPr>
              <a:pPr eaLnBrk="1" hangingPunct="1"/>
              <a:t>42</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15133223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For outpatient bills, the diagnosis is entered on screen 5, which will allow ICD10 code entry when the ‘to date’ of the bill is on or after Oct 2015.  </a:t>
            </a:r>
          </a:p>
          <a:p>
            <a:endParaRPr lang="en-US" alt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t>Notes for Evelyn:  Need to update the dates to</a:t>
            </a:r>
            <a:r>
              <a:rPr lang="en-US" altLang="en-US" baseline="0" dirty="0" smtClean="0"/>
              <a:t> 2015 in background.</a:t>
            </a:r>
            <a:endParaRPr lang="en-US" altLang="en-US" dirty="0" smtClean="0"/>
          </a:p>
          <a:p>
            <a:r>
              <a:rPr lang="en-US" altLang="en-US" dirty="0" smtClean="0"/>
              <a:t>complete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6803B36-0EEC-403A-BD89-41B36F181E67}" type="slidenum">
              <a:rPr lang="en-US" altLang="en-US">
                <a:latin typeface="Levenim MT" panose="02010502060101010101" pitchFamily="2" charset="-79"/>
              </a:rPr>
              <a:pPr eaLnBrk="1" hangingPunct="1"/>
              <a:t>43</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30135937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Notice for outpatient bills, CPT is still the code set required for procedures/services that were provided.  </a:t>
            </a:r>
          </a:p>
          <a:p>
            <a:endParaRPr lang="en-US" alt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t>Notes for Evelyn:  Need to update the dates to</a:t>
            </a:r>
            <a:r>
              <a:rPr lang="en-US" altLang="en-US" baseline="0" dirty="0" smtClean="0"/>
              <a:t> 2015 in background.</a:t>
            </a:r>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smtClean="0"/>
              <a:t>complete</a:t>
            </a:r>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25B5A35-56C1-4A56-907B-A5FD806EE16E}" type="slidenum">
              <a:rPr lang="en-US" altLang="en-US">
                <a:latin typeface="Levenim MT" panose="02010502060101010101" pitchFamily="2" charset="-79"/>
              </a:rPr>
              <a:pPr eaLnBrk="1" hangingPunct="1"/>
              <a:t>44</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40990140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Claims Tracking Master Menu which is found within the IB package also underwent remediation.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DD5B4A0-8D88-4E8E-94F7-3FE6260A15AC}" type="slidenum">
              <a:rPr lang="en-US" altLang="en-US">
                <a:latin typeface="Levenim MT" panose="02010502060101010101" pitchFamily="2" charset="-79"/>
              </a:rPr>
              <a:pPr eaLnBrk="1" hangingPunct="1"/>
              <a:t>45</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21824577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Insurance Reviews, DU and PU options will allow the use of ICD10 codes.  While these may or may not be apart of the normal business process for all users, remediation to ensure ICD10 codes can be used/stored was completed.</a:t>
            </a:r>
          </a:p>
          <a:p>
            <a:endParaRPr lang="en-US" alt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t>Notes for Evelyn:  Need to update the dates to</a:t>
            </a:r>
            <a:r>
              <a:rPr lang="en-US" altLang="en-US" baseline="0" dirty="0" smtClean="0"/>
              <a:t> Oct 2015 for the “to date”.</a:t>
            </a:r>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smtClean="0"/>
              <a:t>complete</a:t>
            </a:r>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8FCA24D-46A1-4732-A421-16F928A9CFE8}" type="slidenum">
              <a:rPr lang="en-US" altLang="en-US">
                <a:latin typeface="Levenim MT" panose="02010502060101010101" pitchFamily="2" charset="-79"/>
              </a:rPr>
              <a:pPr eaLnBrk="1" hangingPunct="1"/>
              <a:t>46</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20293257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 POLLING ICON to submit your answer.</a:t>
            </a:r>
          </a:p>
          <a:p>
            <a:r>
              <a:rPr lang="en-US" dirty="0" smtClean="0"/>
              <a:t>ORANGE ASK THE PRESENTER to ask me questions</a:t>
            </a:r>
            <a:r>
              <a:rPr lang="en-US" baseline="0" dirty="0" smtClean="0"/>
              <a:t> for the end of this presentation.</a:t>
            </a:r>
            <a:endParaRPr lang="en-US" dirty="0"/>
          </a:p>
        </p:txBody>
      </p:sp>
      <p:sp>
        <p:nvSpPr>
          <p:cNvPr id="4" name="Slide Number Placeholder 3"/>
          <p:cNvSpPr>
            <a:spLocks noGrp="1"/>
          </p:cNvSpPr>
          <p:nvPr>
            <p:ph type="sldNum" sz="quarter" idx="10"/>
          </p:nvPr>
        </p:nvSpPr>
        <p:spPr/>
        <p:txBody>
          <a:bodyPr/>
          <a:lstStyle/>
          <a:p>
            <a:fld id="{3E02BCBD-F96C-403B-BE8A-3397B8FB7D64}" type="slidenum">
              <a:rPr lang="en-US" altLang="en-US" smtClean="0"/>
              <a:pPr/>
              <a:t>47</a:t>
            </a:fld>
            <a:endParaRPr lang="en-US" altLang="en-US" dirty="0"/>
          </a:p>
        </p:txBody>
      </p:sp>
    </p:spTree>
    <p:extLst>
      <p:ext uri="{BB962C8B-B14F-4D97-AF65-F5344CB8AC3E}">
        <p14:creationId xmlns:p14="http://schemas.microsoft.com/office/powerpoint/2010/main" val="9429498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Within the Fee Basis application there are only a couple of key things to keep in mind.  Authorizations for outpatients dates on or after the compliance date will allow Lexicon code searches to find a value that matches a code which is then stored with description as text.  Civil</a:t>
            </a:r>
            <a:r>
              <a:rPr lang="en-US" altLang="en-US" baseline="0" dirty="0" smtClean="0"/>
              <a:t> Hospital and CNH will continue to use free text without lexicon search.  </a:t>
            </a:r>
          </a:p>
          <a:p>
            <a:endParaRPr lang="en-US" altLang="en-US" baseline="0" dirty="0" smtClean="0"/>
          </a:p>
          <a:p>
            <a:r>
              <a:rPr lang="en-US" altLang="en-US" dirty="0" smtClean="0"/>
              <a:t>The date of service drives the code set determination in the areas of fee that require diagnosis entry. </a:t>
            </a:r>
          </a:p>
          <a:p>
            <a:endParaRPr lang="en-US" altLang="en-US" dirty="0" smtClean="0"/>
          </a:p>
          <a:p>
            <a:r>
              <a:rPr lang="en-US" altLang="en-US" dirty="0" smtClean="0"/>
              <a:t>Notes for Evelyn:</a:t>
            </a:r>
            <a:r>
              <a:rPr lang="en-US" altLang="en-US" baseline="0" dirty="0" smtClean="0"/>
              <a:t>  This is the beginning of VistA fee application.  </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E02BCBD-F96C-403B-BE8A-3397B8FB7D64}" type="slidenum">
              <a:rPr lang="en-US" altLang="en-US" smtClean="0"/>
              <a:pPr/>
              <a:t>48</a:t>
            </a:fld>
            <a:endParaRPr lang="en-US" altLang="en-US" dirty="0"/>
          </a:p>
        </p:txBody>
      </p:sp>
    </p:spTree>
    <p:extLst>
      <p:ext uri="{BB962C8B-B14F-4D97-AF65-F5344CB8AC3E}">
        <p14:creationId xmlns:p14="http://schemas.microsoft.com/office/powerpoint/2010/main" val="2117997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u="sng" dirty="0" smtClean="0"/>
              <a:t>Grey – all presented on one common slide  and BLUE – Moved to Feb session with the addition of PTF Expansion</a:t>
            </a:r>
          </a:p>
          <a:p>
            <a:endParaRPr lang="en-US" altLang="en-US" dirty="0" smtClean="0"/>
          </a:p>
          <a:p>
            <a:r>
              <a:rPr lang="en-US" altLang="en-US" dirty="0" smtClean="0"/>
              <a:t>We have 37 applications that have had remediation activities performed to ensure each can support the business process and stakeholders in the same manner and use that we currently use for ICD9.  </a:t>
            </a:r>
          </a:p>
          <a:p>
            <a:endParaRPr lang="en-US" altLang="en-US" dirty="0" smtClean="0"/>
          </a:p>
          <a:p>
            <a:r>
              <a:rPr lang="en-US" altLang="en-US" dirty="0" smtClean="0"/>
              <a:t>We will go through of these VA software applications have been reviewed to assure we have identified where changes need to made to handle ICD-10 codes.  Only 37 applications require remediation</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6ECF56F-0702-426A-90CA-F132E48B4375}" type="slidenum">
              <a:rPr lang="en-US" altLang="en-US">
                <a:latin typeface="Levenim MT" panose="02010502060101010101" pitchFamily="2" charset="-79"/>
              </a:rPr>
              <a:pPr eaLnBrk="1" hangingPunct="1"/>
              <a:t>4</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40666096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1344A30-C7E2-4B42-B9BF-FD22F87105E3}" type="slidenum">
              <a:rPr lang="en-US" altLang="en-US">
                <a:latin typeface="Levenim MT" panose="02010502060101010101" pitchFamily="2" charset="-79"/>
              </a:rPr>
              <a:pPr eaLnBrk="1" hangingPunct="1"/>
              <a:t>49</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26055432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Civil Hospital – Authorization allows for free text is before the compliance date and after it allows code search</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8E5B8FB-6144-493F-BBF3-18B8084E2EA9}" type="slidenum">
              <a:rPr lang="en-US" altLang="en-US">
                <a:latin typeface="Levenim MT" panose="02010502060101010101" pitchFamily="2" charset="-79"/>
              </a:rPr>
              <a:pPr eaLnBrk="1" hangingPunct="1"/>
              <a:t>50</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30804244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 to results</a:t>
            </a:r>
          </a:p>
          <a:p>
            <a:endParaRPr lang="en-US" dirty="0" smtClean="0"/>
          </a:p>
          <a:p>
            <a:endParaRPr lang="en-US" dirty="0" smtClean="0"/>
          </a:p>
          <a:p>
            <a:r>
              <a:rPr lang="en-US" dirty="0" smtClean="0"/>
              <a:t>Lets see what you choose:</a:t>
            </a:r>
          </a:p>
          <a:p>
            <a:endParaRPr lang="en-US" dirty="0" smtClean="0"/>
          </a:p>
          <a:p>
            <a:r>
              <a:rPr lang="en-US" dirty="0" smtClean="0"/>
              <a:t>The correct answer is c, ICD9 codes</a:t>
            </a:r>
            <a:r>
              <a:rPr lang="en-US" baseline="0" dirty="0" smtClean="0"/>
              <a:t> will remain in the data for those dates of service prior to Oct 1, 2015.  </a:t>
            </a:r>
            <a:endParaRPr lang="en-US" dirty="0"/>
          </a:p>
        </p:txBody>
      </p:sp>
      <p:sp>
        <p:nvSpPr>
          <p:cNvPr id="4" name="Slide Number Placeholder 3"/>
          <p:cNvSpPr>
            <a:spLocks noGrp="1"/>
          </p:cNvSpPr>
          <p:nvPr>
            <p:ph type="sldNum" sz="quarter" idx="10"/>
          </p:nvPr>
        </p:nvSpPr>
        <p:spPr/>
        <p:txBody>
          <a:bodyPr/>
          <a:lstStyle/>
          <a:p>
            <a:fld id="{3E02BCBD-F96C-403B-BE8A-3397B8FB7D64}" type="slidenum">
              <a:rPr lang="en-US" altLang="en-US" smtClean="0"/>
              <a:pPr/>
              <a:t>51</a:t>
            </a:fld>
            <a:endParaRPr lang="en-US" altLang="en-US" dirty="0"/>
          </a:p>
        </p:txBody>
      </p:sp>
    </p:spTree>
    <p:extLst>
      <p:ext uri="{BB962C8B-B14F-4D97-AF65-F5344CB8AC3E}">
        <p14:creationId xmlns:p14="http://schemas.microsoft.com/office/powerpoint/2010/main" val="15261965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Pause,</a:t>
            </a:r>
            <a:r>
              <a:rPr lang="en-US" baseline="0" dirty="0" smtClean="0"/>
              <a:t> click again.</a:t>
            </a:r>
            <a:endParaRPr lang="en-US" dirty="0"/>
          </a:p>
        </p:txBody>
      </p:sp>
      <p:sp>
        <p:nvSpPr>
          <p:cNvPr id="4" name="Slide Number Placeholder 3"/>
          <p:cNvSpPr>
            <a:spLocks noGrp="1"/>
          </p:cNvSpPr>
          <p:nvPr>
            <p:ph type="sldNum" sz="quarter" idx="10"/>
          </p:nvPr>
        </p:nvSpPr>
        <p:spPr/>
        <p:txBody>
          <a:bodyPr/>
          <a:lstStyle/>
          <a:p>
            <a:fld id="{3E02BCBD-F96C-403B-BE8A-3397B8FB7D64}" type="slidenum">
              <a:rPr lang="en-US" altLang="en-US" smtClean="0"/>
              <a:pPr/>
              <a:t>52</a:t>
            </a:fld>
            <a:endParaRPr lang="en-US" altLang="en-US" dirty="0"/>
          </a:p>
        </p:txBody>
      </p:sp>
    </p:spTree>
    <p:extLst>
      <p:ext uri="{BB962C8B-B14F-4D97-AF65-F5344CB8AC3E}">
        <p14:creationId xmlns:p14="http://schemas.microsoft.com/office/powerpoint/2010/main" val="5691176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Payment process is where most of the ICD10 changes are really noticeable in the Fee Basis A</a:t>
            </a:r>
          </a:p>
          <a:p>
            <a:r>
              <a:rPr lang="en-US" altLang="en-US" dirty="0" err="1" smtClean="0"/>
              <a:t>pplication</a:t>
            </a:r>
            <a:r>
              <a:rPr lang="en-US" altLang="en-US" dirty="0" smtClean="0"/>
              <a:t>.</a:t>
            </a:r>
          </a:p>
          <a:p>
            <a:endParaRPr lang="en-US" altLang="en-US" dirty="0" smtClean="0"/>
          </a:p>
          <a:p>
            <a:r>
              <a:rPr lang="en-US" altLang="en-US" dirty="0" smtClean="0"/>
              <a:t>Notes for Evelyn:</a:t>
            </a:r>
            <a:r>
              <a:rPr lang="en-US" altLang="en-US" baseline="0" dirty="0" smtClean="0"/>
              <a:t>  The two screen shots here represent the steps through menus with the foreground </a:t>
            </a:r>
            <a:r>
              <a:rPr lang="en-US" altLang="en-US" baseline="0" dirty="0" err="1" smtClean="0"/>
              <a:t>represening</a:t>
            </a:r>
            <a:r>
              <a:rPr lang="en-US" altLang="en-US" baseline="0" dirty="0" smtClean="0"/>
              <a:t>  to the specific place the changes are seen.  </a:t>
            </a:r>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E0CF4E3-9789-452C-AADC-DCCBB7E90195}" type="slidenum">
              <a:rPr lang="en-US" altLang="en-US">
                <a:latin typeface="Levenim MT" panose="02010502060101010101" pitchFamily="2" charset="-79"/>
              </a:rPr>
              <a:pPr eaLnBrk="1" hangingPunct="1"/>
              <a:t>53</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8390542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Notice the Authorization date starts before the compliance date and ends after the compliance date.  (Evelyn the dates should reflect from Sep 29, 2014 to Oct 3, 2015) </a:t>
            </a:r>
          </a:p>
          <a:p>
            <a:r>
              <a:rPr lang="en-US" altLang="en-US" dirty="0" smtClean="0"/>
              <a:t>-------</a:t>
            </a:r>
            <a:r>
              <a:rPr lang="en-US" altLang="en-US" dirty="0" err="1" smtClean="0"/>
              <a:t>Ev</a:t>
            </a:r>
            <a:r>
              <a:rPr lang="en-US" altLang="en-US" dirty="0" smtClean="0"/>
              <a:t>:</a:t>
            </a:r>
            <a:r>
              <a:rPr lang="en-US" altLang="en-US" baseline="0" dirty="0" smtClean="0"/>
              <a:t> edited 1/22/15</a:t>
            </a:r>
            <a:endParaRPr lang="en-US" altLang="en-US" dirty="0" smtClean="0"/>
          </a:p>
        </p:txBody>
      </p:sp>
      <p:sp>
        <p:nvSpPr>
          <p:cNvPr id="4" name="Slide Number Placeholder 3"/>
          <p:cNvSpPr>
            <a:spLocks noGrp="1"/>
          </p:cNvSpPr>
          <p:nvPr>
            <p:ph type="sldNum" sz="quarter" idx="10"/>
          </p:nvPr>
        </p:nvSpPr>
        <p:spPr/>
        <p:txBody>
          <a:bodyPr/>
          <a:lstStyle/>
          <a:p>
            <a:fld id="{3E02BCBD-F96C-403B-BE8A-3397B8FB7D64}" type="slidenum">
              <a:rPr lang="en-US" altLang="en-US" smtClean="0"/>
              <a:pPr/>
              <a:t>55</a:t>
            </a:fld>
            <a:endParaRPr lang="en-US" altLang="en-US" dirty="0"/>
          </a:p>
        </p:txBody>
      </p:sp>
    </p:spTree>
    <p:extLst>
      <p:ext uri="{BB962C8B-B14F-4D97-AF65-F5344CB8AC3E}">
        <p14:creationId xmlns:p14="http://schemas.microsoft.com/office/powerpoint/2010/main" val="1303784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p>
        </p:txBody>
      </p:sp>
      <p:sp>
        <p:nvSpPr>
          <p:cNvPr id="4" name="Slide Number Placeholder 3"/>
          <p:cNvSpPr>
            <a:spLocks noGrp="1"/>
          </p:cNvSpPr>
          <p:nvPr>
            <p:ph type="sldNum" sz="quarter" idx="10"/>
          </p:nvPr>
        </p:nvSpPr>
        <p:spPr/>
        <p:txBody>
          <a:bodyPr/>
          <a:lstStyle/>
          <a:p>
            <a:fld id="{3E02BCBD-F96C-403B-BE8A-3397B8FB7D64}" type="slidenum">
              <a:rPr lang="en-US" altLang="en-US" smtClean="0"/>
              <a:pPr/>
              <a:t>56</a:t>
            </a:fld>
            <a:endParaRPr lang="en-US" altLang="en-US" dirty="0"/>
          </a:p>
        </p:txBody>
      </p:sp>
    </p:spTree>
    <p:extLst>
      <p:ext uri="{BB962C8B-B14F-4D97-AF65-F5344CB8AC3E}">
        <p14:creationId xmlns:p14="http://schemas.microsoft.com/office/powerpoint/2010/main" val="8265212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Determines the code set applicable for payment processing.</a:t>
            </a:r>
          </a:p>
          <a:p>
            <a:endParaRPr lang="en-US" altLang="en-US" dirty="0" smtClean="0"/>
          </a:p>
          <a:p>
            <a:r>
              <a:rPr lang="en-US" altLang="en-US" dirty="0" smtClean="0"/>
              <a:t>Notes for Evelyn:  Dates need to reflect</a:t>
            </a:r>
            <a:r>
              <a:rPr lang="en-US" altLang="en-US" baseline="0" dirty="0" smtClean="0"/>
              <a:t> Oct, 3 2015.</a:t>
            </a:r>
          </a:p>
          <a:p>
            <a:r>
              <a:rPr lang="en-US" altLang="en-US" baseline="0" dirty="0" smtClean="0"/>
              <a:t>COMPLETE</a:t>
            </a:r>
            <a:endParaRPr lang="en-US" altLang="en-US" dirty="0" smtClean="0"/>
          </a:p>
        </p:txBody>
      </p:sp>
      <p:sp>
        <p:nvSpPr>
          <p:cNvPr id="4" name="Slide Number Placeholder 3"/>
          <p:cNvSpPr>
            <a:spLocks noGrp="1"/>
          </p:cNvSpPr>
          <p:nvPr>
            <p:ph type="sldNum" sz="quarter" idx="10"/>
          </p:nvPr>
        </p:nvSpPr>
        <p:spPr/>
        <p:txBody>
          <a:bodyPr/>
          <a:lstStyle/>
          <a:p>
            <a:fld id="{3E02BCBD-F96C-403B-BE8A-3397B8FB7D64}" type="slidenum">
              <a:rPr lang="en-US" altLang="en-US" smtClean="0"/>
              <a:pPr/>
              <a:t>57</a:t>
            </a:fld>
            <a:endParaRPr lang="en-US" altLang="en-US" dirty="0"/>
          </a:p>
        </p:txBody>
      </p:sp>
    </p:spTree>
    <p:extLst>
      <p:ext uri="{BB962C8B-B14F-4D97-AF65-F5344CB8AC3E}">
        <p14:creationId xmlns:p14="http://schemas.microsoft.com/office/powerpoint/2010/main" val="21029610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Authorization Dates (typically equate to admit and discharge dates), notice authorization reason as free text listed </a:t>
            </a:r>
          </a:p>
          <a:p>
            <a:endParaRPr lang="en-US" altLang="en-US" dirty="0" smtClean="0"/>
          </a:p>
          <a:p>
            <a:r>
              <a:rPr lang="en-US" altLang="en-US" dirty="0" smtClean="0"/>
              <a:t>For Civil Hospital and CNH processing</a:t>
            </a:r>
            <a:r>
              <a:rPr lang="en-US" altLang="en-US" baseline="0" dirty="0" smtClean="0"/>
              <a:t> of payments for facility, the ‘to date’ will be utilized to determine ICD10.  </a:t>
            </a:r>
          </a:p>
          <a:p>
            <a:endParaRPr lang="en-US" altLang="en-US" baseline="0" dirty="0" smtClean="0"/>
          </a:p>
          <a:p>
            <a:r>
              <a:rPr lang="en-US" altLang="en-US" baseline="0" dirty="0" smtClean="0"/>
              <a:t>Notes for Evelyn:  The dates need to appear in the background and foreground as Oct 2, 2015 to Oct 29, 2015</a:t>
            </a:r>
          </a:p>
          <a:p>
            <a:r>
              <a:rPr lang="en-US" altLang="en-US" baseline="0" dirty="0" smtClean="0"/>
              <a:t>COMPLETE</a:t>
            </a:r>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F7DA415-7CB7-4599-93B7-44963B2AD256}" type="slidenum">
              <a:rPr lang="en-US" altLang="en-US">
                <a:latin typeface="Levenim MT" panose="02010502060101010101" pitchFamily="2" charset="-79"/>
              </a:rPr>
              <a:pPr eaLnBrk="1" hangingPunct="1"/>
              <a:t>58</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7474119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to Evelyn:  All dates need to reflect Oct 2015.</a:t>
            </a:r>
          </a:p>
          <a:p>
            <a:r>
              <a:rPr lang="en-US" dirty="0" smtClean="0"/>
              <a:t>complete</a:t>
            </a:r>
            <a:endParaRPr lang="en-US" dirty="0"/>
          </a:p>
        </p:txBody>
      </p:sp>
      <p:sp>
        <p:nvSpPr>
          <p:cNvPr id="4" name="Slide Number Placeholder 3"/>
          <p:cNvSpPr>
            <a:spLocks noGrp="1"/>
          </p:cNvSpPr>
          <p:nvPr>
            <p:ph type="sldNum" sz="quarter" idx="10"/>
          </p:nvPr>
        </p:nvSpPr>
        <p:spPr/>
        <p:txBody>
          <a:bodyPr/>
          <a:lstStyle/>
          <a:p>
            <a:fld id="{3E02BCBD-F96C-403B-BE8A-3397B8FB7D64}" type="slidenum">
              <a:rPr lang="en-US" altLang="en-US" smtClean="0"/>
              <a:pPr/>
              <a:t>59</a:t>
            </a:fld>
            <a:endParaRPr lang="en-US" altLang="en-US" dirty="0"/>
          </a:p>
        </p:txBody>
      </p:sp>
    </p:spTree>
    <p:extLst>
      <p:ext uri="{BB962C8B-B14F-4D97-AF65-F5344CB8AC3E}">
        <p14:creationId xmlns:p14="http://schemas.microsoft.com/office/powerpoint/2010/main" val="2176372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u="sng" dirty="0" smtClean="0"/>
              <a:t>Grey – all presented on one common slide  and BLUE – Moved to Feb </a:t>
            </a:r>
            <a:r>
              <a:rPr lang="en-US" altLang="en-US" u="sng" dirty="0" smtClean="0"/>
              <a:t>session</a:t>
            </a:r>
            <a:endParaRPr lang="en-US" altLang="en-US" dirty="0" smtClean="0"/>
          </a:p>
          <a:p>
            <a:r>
              <a:rPr lang="en-US" altLang="en-US" dirty="0" smtClean="0"/>
              <a:t>We have 37 applications that have had remediation activities performed to ensure each can support the business process and stakeholders in the same manner and use that we currently use for ICD9.  </a:t>
            </a:r>
          </a:p>
          <a:p>
            <a:endParaRPr lang="en-US" altLang="en-US" dirty="0" smtClean="0"/>
          </a:p>
          <a:p>
            <a:r>
              <a:rPr lang="en-US" altLang="en-US" dirty="0" smtClean="0"/>
              <a:t>We will go through of these VA software applications have been reviewed to assure we have identified where changes need to made to handle ICD-10 codes.  Only 37 applications require remediation</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6ECF56F-0702-426A-90CA-F132E48B4375}" type="slidenum">
              <a:rPr lang="en-US" altLang="en-US">
                <a:latin typeface="Levenim MT" panose="02010502060101010101" pitchFamily="2" charset="-79"/>
              </a:rPr>
              <a:pPr eaLnBrk="1" hangingPunct="1"/>
              <a:t>5</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4665093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2BCBD-F96C-403B-BE8A-3397B8FB7D64}" type="slidenum">
              <a:rPr lang="en-US" altLang="en-US" smtClean="0"/>
              <a:pPr/>
              <a:t>60</a:t>
            </a:fld>
            <a:endParaRPr lang="en-US" altLang="en-US" dirty="0"/>
          </a:p>
        </p:txBody>
      </p:sp>
    </p:spTree>
    <p:extLst>
      <p:ext uri="{BB962C8B-B14F-4D97-AF65-F5344CB8AC3E}">
        <p14:creationId xmlns:p14="http://schemas.microsoft.com/office/powerpoint/2010/main" val="15448702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Does not allow ICD9 if the date of discharge is on or after 10/1/2015 but does allow ICD10</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50EB17F-DA7E-445D-8966-2A318290EFC3}" type="slidenum">
              <a:rPr lang="en-US" altLang="en-US">
                <a:latin typeface="Levenim MT" panose="02010502060101010101" pitchFamily="2" charset="-79"/>
              </a:rPr>
              <a:pPr eaLnBrk="1" hangingPunct="1"/>
              <a:t>61</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47095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If a code is entered that is inactive for the discharge date the code will be displayed with a message indicating its inactive status.</a:t>
            </a:r>
          </a:p>
          <a:p>
            <a:endParaRPr lang="en-US" altLang="en-US" dirty="0" smtClean="0"/>
          </a:p>
          <a:p>
            <a:r>
              <a:rPr lang="en-US" altLang="en-US" dirty="0" smtClean="0"/>
              <a:t>Notes</a:t>
            </a:r>
            <a:r>
              <a:rPr lang="en-US" altLang="en-US" baseline="0" dirty="0" smtClean="0"/>
              <a:t> for Evelyn:  The date need to reflect Oct 03, 2015.</a:t>
            </a:r>
          </a:p>
          <a:p>
            <a:r>
              <a:rPr lang="en-US" altLang="en-US" baseline="0" dirty="0" smtClean="0"/>
              <a:t>complete</a:t>
            </a:r>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6E28E74-5F80-424F-9A65-5662555D690A}" type="slidenum">
              <a:rPr lang="en-US" altLang="en-US">
                <a:latin typeface="Levenim MT" panose="02010502060101010101" pitchFamily="2" charset="-79"/>
              </a:rPr>
              <a:pPr eaLnBrk="1" hangingPunct="1"/>
              <a:t>62</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12112476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However codes that are inactive will not show up if you search….T86.891 is not in the list of available choices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1609C90-56F9-4925-8BC1-7E29CFD27847}" type="slidenum">
              <a:rPr lang="en-US" altLang="en-US">
                <a:latin typeface="Levenim MT" panose="02010502060101010101" pitchFamily="2" charset="-79"/>
              </a:rPr>
              <a:pPr eaLnBrk="1" hangingPunct="1"/>
              <a:t>63</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5638060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authorization text diagnosis is redisplayed and editable  the same as it is today for ancillary payments.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F13EC5C-1EC5-4762-AF3B-B5300ED29DD4}" type="slidenum">
              <a:rPr lang="en-US" altLang="en-US">
                <a:latin typeface="Levenim MT" panose="02010502060101010101" pitchFamily="2" charset="-79"/>
              </a:rPr>
              <a:pPr eaLnBrk="1" hangingPunct="1"/>
              <a:t>64</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9861112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For all ancillary payments for any</a:t>
            </a:r>
            <a:r>
              <a:rPr lang="en-US" altLang="en-US" baseline="0" dirty="0" smtClean="0"/>
              <a:t> inpatient setting where care is provided, e.g. civil hospital, community nursing home, </a:t>
            </a:r>
            <a:r>
              <a:rPr lang="en-US" altLang="en-US" baseline="0" dirty="0" err="1" smtClean="0"/>
              <a:t>etc</a:t>
            </a:r>
            <a:r>
              <a:rPr lang="en-US" altLang="en-US" baseline="0" dirty="0" smtClean="0"/>
              <a:t>, the payment processing uses </a:t>
            </a:r>
            <a:r>
              <a:rPr lang="en-US" altLang="en-US" dirty="0" smtClean="0"/>
              <a:t>a field that asks</a:t>
            </a:r>
            <a:r>
              <a:rPr lang="en-US" altLang="en-US" baseline="0" dirty="0" smtClean="0"/>
              <a:t> for the date that is applicable for use for CPT and ICD checks and corresponds with fee schedule. This is the date field utilized to determine which code set version is used for ancillary payments.  </a:t>
            </a:r>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BDAFB11-86E1-45B0-9F34-4FEA446539BC}" type="slidenum">
              <a:rPr lang="en-US" altLang="en-US">
                <a:latin typeface="Levenim MT" panose="02010502060101010101" pitchFamily="2" charset="-79"/>
              </a:rPr>
              <a:pPr eaLnBrk="1" hangingPunct="1"/>
              <a:t>65</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27386210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Notice that the enter date to use for CPT/ICD checks and fee schedule allow user to enter a data that must fall within the authorization dates, and will drive which code set is applicable .  </a:t>
            </a:r>
          </a:p>
          <a:p>
            <a:endParaRPr lang="en-US" altLang="en-US" dirty="0" smtClean="0"/>
          </a:p>
          <a:p>
            <a:r>
              <a:rPr lang="en-US" altLang="en-US" dirty="0" smtClean="0"/>
              <a:t>It is entirely possible if</a:t>
            </a:r>
            <a:r>
              <a:rPr lang="en-US" altLang="en-US" baseline="0" dirty="0" smtClean="0"/>
              <a:t> you have an inpatient stay that starts before the compliance date and crosses the compliance date before discharge.  To process claims submitted when a patient is authorized across the compliance period multiple authorization will be required to ensure processing of claims for professional services (ancillary payments) prior to Oct 2015 with ICD9 and those on or after with ICD10 codes.  </a:t>
            </a:r>
          </a:p>
          <a:p>
            <a:endParaRPr lang="en-US" altLang="en-US" baseline="0" dirty="0" smtClean="0"/>
          </a:p>
          <a:p>
            <a:r>
              <a:rPr lang="en-US" altLang="en-US" baseline="0" dirty="0" smtClean="0"/>
              <a:t>Notes for Evelyn:  The today date should reflect Oct 3, 2015 so that the compliance date is consistent through out the </a:t>
            </a:r>
            <a:r>
              <a:rPr lang="en-US" altLang="en-US" baseline="0" dirty="0" err="1" smtClean="0"/>
              <a:t>prestenation</a:t>
            </a:r>
            <a:r>
              <a:rPr lang="en-US" altLang="en-US" baseline="0" dirty="0" smtClean="0"/>
              <a:t> using Oct 1, 2015.</a:t>
            </a:r>
          </a:p>
          <a:p>
            <a:r>
              <a:rPr lang="en-US" altLang="en-US" baseline="0" dirty="0" smtClean="0"/>
              <a:t>complete</a:t>
            </a:r>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5D8C395-EC66-450F-B864-34D798B9D68F}" type="slidenum">
              <a:rPr lang="en-US" altLang="en-US">
                <a:latin typeface="Levenim MT" panose="02010502060101010101" pitchFamily="2" charset="-79"/>
              </a:rPr>
              <a:pPr eaLnBrk="1" hangingPunct="1"/>
              <a:t>66</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9237789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If you attempt to cross over the date of compliance for code set versioning, Oct 1, 2015 and process payments of both types the user will </a:t>
            </a:r>
            <a:r>
              <a:rPr lang="en-US" altLang="en-US" dirty="0" err="1" smtClean="0"/>
              <a:t>recieve</a:t>
            </a:r>
            <a:r>
              <a:rPr lang="en-US" altLang="en-US" dirty="0" smtClean="0"/>
              <a:t> an error message of invalid code.  </a:t>
            </a:r>
          </a:p>
          <a:p>
            <a:endParaRPr lang="en-US" altLang="en-US" dirty="0" smtClean="0"/>
          </a:p>
          <a:p>
            <a:r>
              <a:rPr lang="en-US" altLang="en-US" dirty="0" smtClean="0"/>
              <a:t>If the code set required by the ‘ICD/CPT and Fee schedule’ do not correspond to the same code set required for the date of service the user will receive an error message that the code set and diagnosis code value entered in not valid for the date of service.  </a:t>
            </a:r>
          </a:p>
          <a:p>
            <a:endParaRPr lang="en-US" alt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smtClean="0"/>
              <a:t>Notes for Evelyn:  Leave this date as it is attempting to show date prior to compliance date using ICD9.</a:t>
            </a:r>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smtClean="0"/>
              <a:t>Left date</a:t>
            </a:r>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1F59C74-A44C-498C-9A83-EA0C5E12E030}" type="slidenum">
              <a:rPr lang="en-US" altLang="en-US">
                <a:latin typeface="Levenim MT" panose="02010502060101010101" pitchFamily="2" charset="-79"/>
              </a:rPr>
              <a:pPr eaLnBrk="1" hangingPunct="1"/>
              <a:t>67</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24001687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ICD10 code choices because the CPT/ICD and Fee Schedule Calculation date is on or after 10/1/2015.</a:t>
            </a:r>
          </a:p>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78B2BCF-F671-4908-A28A-BF4AA5B4A7D5}" type="slidenum">
              <a:rPr lang="en-US" altLang="en-US">
                <a:latin typeface="Levenim MT" panose="02010502060101010101" pitchFamily="2" charset="-79"/>
              </a:rPr>
              <a:pPr eaLnBrk="1" hangingPunct="1"/>
              <a:t>70</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20958630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 payment entry really works exactly like a single payment process as far as code set versioning.  </a:t>
            </a:r>
            <a:endParaRPr lang="en-US" dirty="0"/>
          </a:p>
        </p:txBody>
      </p:sp>
      <p:sp>
        <p:nvSpPr>
          <p:cNvPr id="4" name="Slide Number Placeholder 3"/>
          <p:cNvSpPr>
            <a:spLocks noGrp="1"/>
          </p:cNvSpPr>
          <p:nvPr>
            <p:ph type="sldNum" sz="quarter" idx="10"/>
          </p:nvPr>
        </p:nvSpPr>
        <p:spPr/>
        <p:txBody>
          <a:bodyPr/>
          <a:lstStyle/>
          <a:p>
            <a:fld id="{3E02BCBD-F96C-403B-BE8A-3397B8FB7D64}" type="slidenum">
              <a:rPr lang="en-US" altLang="en-US" smtClean="0"/>
              <a:pPr/>
              <a:t>71</a:t>
            </a:fld>
            <a:endParaRPr lang="en-US" altLang="en-US" dirty="0"/>
          </a:p>
        </p:txBody>
      </p:sp>
    </p:spTree>
    <p:extLst>
      <p:ext uri="{BB962C8B-B14F-4D97-AF65-F5344CB8AC3E}">
        <p14:creationId xmlns:p14="http://schemas.microsoft.com/office/powerpoint/2010/main" val="3251978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u="sng" dirty="0" smtClean="0"/>
              <a:t>Grey – all presented on one common slide  and BLUE – Moved to Feb session with the addition of PTF Expansion</a:t>
            </a:r>
          </a:p>
          <a:p>
            <a:endParaRPr lang="en-US" altLang="en-US" dirty="0" smtClean="0"/>
          </a:p>
          <a:p>
            <a:r>
              <a:rPr lang="en-US" altLang="en-US" dirty="0" smtClean="0"/>
              <a:t>We have 37 applications that have had remediation activities performed to ensure each can support the business process and stakeholders in the same manner and use that we currently use for ICD9.  </a:t>
            </a:r>
          </a:p>
          <a:p>
            <a:endParaRPr lang="en-US" altLang="en-US" dirty="0" smtClean="0"/>
          </a:p>
          <a:p>
            <a:r>
              <a:rPr lang="en-US" altLang="en-US" dirty="0" smtClean="0"/>
              <a:t>We will go through of these VA software applications have been reviewed to assure we have identified where changes need to made to handle ICD-10 codes.  Only 37 applications require remediation</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6ECF56F-0702-426A-90CA-F132E48B4375}" type="slidenum">
              <a:rPr lang="en-US" altLang="en-US">
                <a:latin typeface="Levenim MT" panose="02010502060101010101" pitchFamily="2" charset="-79"/>
              </a:rPr>
              <a:pPr eaLnBrk="1" hangingPunct="1"/>
              <a:t>6</a:t>
            </a:fld>
            <a:endParaRPr lang="en-US" altLang="en-US" dirty="0">
              <a:latin typeface="Levenim MT" panose="02010502060101010101" pitchFamily="2" charset="-79"/>
            </a:endParaRPr>
          </a:p>
        </p:txBody>
      </p:sp>
    </p:spTree>
    <p:extLst>
      <p:ext uri="{BB962C8B-B14F-4D97-AF65-F5344CB8AC3E}">
        <p14:creationId xmlns:p14="http://schemas.microsoft.com/office/powerpoint/2010/main" val="28103516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sz="1200" dirty="0" smtClean="0">
                <a:cs typeface="Arial" panose="020B0604020202020204" pitchFamily="34" charset="0"/>
              </a:rPr>
              <a:t>STAY ON SLIDE:</a:t>
            </a:r>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sz="1200" dirty="0" smtClean="0">
                <a:cs typeface="Arial" panose="020B0604020202020204" pitchFamily="34" charset="0"/>
              </a:rPr>
              <a:t>You still have time to submit your questions by clickin</a:t>
            </a:r>
            <a:r>
              <a:rPr lang="en-US" altLang="en-US" sz="1200" baseline="0" dirty="0" smtClean="0">
                <a:cs typeface="Arial" panose="020B0604020202020204" pitchFamily="34" charset="0"/>
              </a:rPr>
              <a:t>g on the ORANGE ASK THE PRESENTER icon above my head. We’re going to take a quick break and be back in just a moment.</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altLang="en-US" sz="1050" dirty="0" smtClean="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3E02BCBD-F96C-403B-BE8A-3397B8FB7D64}" type="slidenum">
              <a:rPr lang="en-US" altLang="en-US" smtClean="0"/>
              <a:pPr/>
              <a:t>72</a:t>
            </a:fld>
            <a:endParaRPr lang="en-US" altLang="en-US" dirty="0"/>
          </a:p>
        </p:txBody>
      </p:sp>
    </p:spTree>
    <p:extLst>
      <p:ext uri="{BB962C8B-B14F-4D97-AF65-F5344CB8AC3E}">
        <p14:creationId xmlns:p14="http://schemas.microsoft.com/office/powerpoint/2010/main" val="2830744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POLL QUESTION PLACEHOLDER</a:t>
            </a:r>
            <a:endParaRPr lang="en-US" dirty="0"/>
          </a:p>
        </p:txBody>
      </p:sp>
      <p:sp>
        <p:nvSpPr>
          <p:cNvPr id="4" name="Slide Number Placeholder 3"/>
          <p:cNvSpPr>
            <a:spLocks noGrp="1"/>
          </p:cNvSpPr>
          <p:nvPr>
            <p:ph type="sldNum" sz="quarter" idx="10"/>
          </p:nvPr>
        </p:nvSpPr>
        <p:spPr/>
        <p:txBody>
          <a:bodyPr/>
          <a:lstStyle/>
          <a:p>
            <a:fld id="{3E02BCBD-F96C-403B-BE8A-3397B8FB7D64}" type="slidenum">
              <a:rPr lang="en-US" altLang="en-US" smtClean="0"/>
              <a:pPr/>
              <a:t>7</a:t>
            </a:fld>
            <a:endParaRPr lang="en-US" altLang="en-US" dirty="0"/>
          </a:p>
        </p:txBody>
      </p:sp>
    </p:spTree>
    <p:extLst>
      <p:ext uri="{BB962C8B-B14F-4D97-AF65-F5344CB8AC3E}">
        <p14:creationId xmlns:p14="http://schemas.microsoft.com/office/powerpoint/2010/main" val="128986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Pause, click again.</a:t>
            </a:r>
            <a:endParaRPr lang="en-US" dirty="0"/>
          </a:p>
        </p:txBody>
      </p:sp>
      <p:sp>
        <p:nvSpPr>
          <p:cNvPr id="4" name="Slide Number Placeholder 3"/>
          <p:cNvSpPr>
            <a:spLocks noGrp="1"/>
          </p:cNvSpPr>
          <p:nvPr>
            <p:ph type="sldNum" sz="quarter" idx="10"/>
          </p:nvPr>
        </p:nvSpPr>
        <p:spPr/>
        <p:txBody>
          <a:bodyPr/>
          <a:lstStyle/>
          <a:p>
            <a:fld id="{3E02BCBD-F96C-403B-BE8A-3397B8FB7D64}" type="slidenum">
              <a:rPr lang="en-US" altLang="en-US" smtClean="0"/>
              <a:pPr/>
              <a:t>8</a:t>
            </a:fld>
            <a:endParaRPr lang="en-US" altLang="en-US" dirty="0"/>
          </a:p>
        </p:txBody>
      </p:sp>
    </p:spTree>
    <p:extLst>
      <p:ext uri="{BB962C8B-B14F-4D97-AF65-F5344CB8AC3E}">
        <p14:creationId xmlns:p14="http://schemas.microsoft.com/office/powerpoint/2010/main" val="582667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418521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360754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143113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97972"/>
            <a:ext cx="5111750" cy="3096650"/>
          </a:xfrm>
        </p:spPr>
        <p:txBody>
          <a:bodyPr>
            <a:normAutofit/>
          </a:bodyPr>
          <a:lstStyle>
            <a:lvl1pPr>
              <a:defRPr sz="1350"/>
            </a:lvl1pPr>
            <a:lvl2pPr>
              <a:defRPr sz="135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ext Placeholder 3"/>
          <p:cNvSpPr>
            <a:spLocks noGrp="1"/>
          </p:cNvSpPr>
          <p:nvPr>
            <p:ph type="body" sz="half" idx="2"/>
          </p:nvPr>
        </p:nvSpPr>
        <p:spPr>
          <a:xfrm>
            <a:off x="457201" y="1497972"/>
            <a:ext cx="3008313" cy="3096650"/>
          </a:xfrm>
          <a:solidFill>
            <a:srgbClr val="FFFFFF"/>
          </a:solidFill>
          <a:ln>
            <a:solidFill>
              <a:srgbClr val="BFBFBF"/>
            </a:solidFill>
          </a:ln>
        </p:spPr>
        <p:txBody>
          <a:bodyP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07537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793869"/>
            <a:ext cx="5486400" cy="204302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4261952"/>
            <a:ext cx="5486400" cy="46017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03801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odyPg_LCOffice">
    <p:spTree>
      <p:nvGrpSpPr>
        <p:cNvPr id="1" name=""/>
        <p:cNvGrpSpPr/>
        <p:nvPr/>
      </p:nvGrpSpPr>
      <p:grpSpPr>
        <a:xfrm>
          <a:off x="0" y="0"/>
          <a:ext cx="0" cy="0"/>
          <a:chOff x="0" y="0"/>
          <a:chExt cx="0" cy="0"/>
        </a:xfrm>
      </p:grpSpPr>
      <p:sp>
        <p:nvSpPr>
          <p:cNvPr id="21" name="Title 1"/>
          <p:cNvSpPr>
            <a:spLocks noGrp="1"/>
          </p:cNvSpPr>
          <p:nvPr>
            <p:ph type="title"/>
          </p:nvPr>
        </p:nvSpPr>
        <p:spPr>
          <a:xfrm>
            <a:off x="457200" y="274320"/>
            <a:ext cx="8229600" cy="274320"/>
          </a:xfrm>
        </p:spPr>
        <p:txBody>
          <a:bodyPr>
            <a:noAutofit/>
          </a:bodyPr>
          <a:lstStyle>
            <a:lvl1pPr algn="l">
              <a:defRPr sz="2250" b="1" i="0" cap="none" spc="0">
                <a:solidFill>
                  <a:srgbClr val="96192F"/>
                </a:solidFill>
                <a:latin typeface="Levenim MT" panose="02010502060101010101" pitchFamily="2" charset="-79"/>
                <a:cs typeface="Arial Bold"/>
              </a:defRPr>
            </a:lvl1pPr>
          </a:lstStyle>
          <a:p>
            <a:r>
              <a:rPr lang="en-US" dirty="0" smtClean="0"/>
              <a:t>Click to edit Master title style</a:t>
            </a:r>
            <a:endParaRPr lang="en-US" dirty="0"/>
          </a:p>
        </p:txBody>
      </p:sp>
      <p:sp>
        <p:nvSpPr>
          <p:cNvPr id="22" name="Text Placeholder 11"/>
          <p:cNvSpPr>
            <a:spLocks noGrp="1"/>
          </p:cNvSpPr>
          <p:nvPr>
            <p:ph type="body" sz="quarter" idx="11"/>
          </p:nvPr>
        </p:nvSpPr>
        <p:spPr>
          <a:xfrm>
            <a:off x="457200" y="685800"/>
            <a:ext cx="8229600" cy="3924300"/>
          </a:xfrm>
        </p:spPr>
        <p:txBody>
          <a:bodyPr/>
          <a:lstStyle>
            <a:lvl1pPr marL="212598" indent="-212598">
              <a:lnSpc>
                <a:spcPct val="100000"/>
              </a:lnSpc>
              <a:spcBef>
                <a:spcPts val="450"/>
              </a:spcBef>
              <a:buClr>
                <a:schemeClr val="accent6"/>
              </a:buClr>
              <a:buFont typeface="Wingdings" charset="2"/>
              <a:buChar char="§"/>
              <a:defRPr sz="2100" b="0" i="0">
                <a:latin typeface="Levenim MT" panose="02010502060101010101" pitchFamily="2" charset="-79"/>
                <a:cs typeface="Century Old Style"/>
              </a:defRPr>
            </a:lvl1pPr>
            <a:lvl2pPr marL="342900" indent="-212598">
              <a:lnSpc>
                <a:spcPct val="100000"/>
              </a:lnSpc>
              <a:spcBef>
                <a:spcPts val="469"/>
              </a:spcBef>
              <a:buClr>
                <a:schemeClr val="accent6"/>
              </a:buClr>
              <a:buFont typeface="Wingdings" charset="2"/>
              <a:buChar char="§"/>
              <a:defRPr sz="1950" b="0" i="0">
                <a:latin typeface="Levenim MT" panose="02010502060101010101" pitchFamily="2" charset="-79"/>
                <a:cs typeface="Century Old Style"/>
              </a:defRPr>
            </a:lvl2pPr>
            <a:lvl3pPr marL="514350" indent="-212598">
              <a:lnSpc>
                <a:spcPct val="100000"/>
              </a:lnSpc>
              <a:spcBef>
                <a:spcPts val="375"/>
              </a:spcBef>
              <a:buClr>
                <a:schemeClr val="accent6"/>
              </a:buClr>
              <a:buFont typeface="Wingdings" charset="2"/>
              <a:buChar char="§"/>
              <a:defRPr sz="1800" b="0" i="0">
                <a:latin typeface="Levenim MT" panose="02010502060101010101" pitchFamily="2" charset="-79"/>
                <a:cs typeface="Century Old Style"/>
              </a:defRPr>
            </a:lvl3pPr>
            <a:lvl4pPr marL="685800" indent="-212598">
              <a:lnSpc>
                <a:spcPct val="100000"/>
              </a:lnSpc>
              <a:spcBef>
                <a:spcPts val="300"/>
              </a:spcBef>
              <a:buClr>
                <a:schemeClr val="accent6"/>
              </a:buClr>
              <a:buFont typeface="Wingdings" charset="2"/>
              <a:buChar char="§"/>
              <a:defRPr sz="1650" b="0" i="0" baseline="0">
                <a:latin typeface="Levenim MT" panose="02010502060101010101" pitchFamily="2" charset="-79"/>
                <a:cs typeface="Century Old Style"/>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020503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6923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665008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989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8091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1059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591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716660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2744132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cSld>
  <p:clrMap bg1="lt1" tx1="dk1" bg2="lt2" tx2="dk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 id="2147484412" r:id="rId12"/>
    <p:sldLayoutId id="2147484413" r:id="rId13"/>
    <p:sldLayoutId id="2147484414" r:id="rId14"/>
  </p:sldLayoutIdLst>
  <p:hf hdr="0" ftr="0" dt="0"/>
  <p:txStyles>
    <p:titleStyle>
      <a:lvl1pPr algn="ctr" rtl="0" eaLnBrk="0" fontAlgn="base" hangingPunct="0">
        <a:spcBef>
          <a:spcPct val="0"/>
        </a:spcBef>
        <a:spcAft>
          <a:spcPct val="0"/>
        </a:spcAft>
        <a:defRPr sz="3300" kern="1200">
          <a:solidFill>
            <a:schemeClr val="tx1"/>
          </a:solidFill>
          <a:latin typeface="Levenim MT" panose="02010502060101010101" pitchFamily="2" charset="-79"/>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Levenim MT" panose="02010502060101010101" pitchFamily="2" charset="-79"/>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Levenim MT" panose="02010502060101010101" pitchFamily="2" charset="-79"/>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Levenim MT" panose="02010502060101010101" pitchFamily="2" charset="-79"/>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Levenim MT" panose="02010502060101010101" pitchFamily="2" charset="-79"/>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Levenim MT" panose="02010502060101010101" pitchFamily="2" charset="-79"/>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descr="ICD-10"/>
          <p:cNvGrpSpPr/>
          <p:nvPr/>
        </p:nvGrpSpPr>
        <p:grpSpPr>
          <a:xfrm>
            <a:off x="-311530" y="-11074"/>
            <a:ext cx="9578360" cy="4157774"/>
            <a:chOff x="-311530" y="-256738"/>
            <a:chExt cx="9578360" cy="4157774"/>
          </a:xfrm>
        </p:grpSpPr>
        <p:sp>
          <p:nvSpPr>
            <p:cNvPr id="8" name="Rectangle 7"/>
            <p:cNvSpPr/>
            <p:nvPr/>
          </p:nvSpPr>
          <p:spPr>
            <a:xfrm>
              <a:off x="-311530" y="-256738"/>
              <a:ext cx="9578360" cy="22152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4835" y="1664039"/>
              <a:ext cx="9238347" cy="2236997"/>
              <a:chOff x="-53404" y="1883790"/>
              <a:chExt cx="9238347" cy="2236997"/>
            </a:xfrm>
          </p:grpSpPr>
          <p:sp>
            <p:nvSpPr>
              <p:cNvPr id="7" name="Title 1"/>
              <p:cNvSpPr txBox="1">
                <a:spLocks/>
              </p:cNvSpPr>
              <p:nvPr/>
            </p:nvSpPr>
            <p:spPr bwMode="auto">
              <a:xfrm>
                <a:off x="-53404" y="1883790"/>
                <a:ext cx="9144001" cy="209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Levenim MT" panose="02010502060101010101" pitchFamily="2" charset="-79"/>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defTabSz="914400" eaLnBrk="1" hangingPunct="1">
                  <a:lnSpc>
                    <a:spcPts val="3000"/>
                  </a:lnSpc>
                </a:pPr>
                <a:r>
                  <a:rPr lang="en-US" altLang="en-US" sz="19900" dirty="0" smtClean="0">
                    <a:solidFill>
                      <a:schemeClr val="accent1">
                        <a:lumMod val="50000"/>
                      </a:schemeClr>
                    </a:solidFill>
                    <a:ea typeface="Calibri" panose="020F0502020204030204" pitchFamily="34" charset="0"/>
                    <a:cs typeface="Levenim MT" panose="02010502060101010101" pitchFamily="2" charset="-79"/>
                  </a:rPr>
                  <a:t>ICD-10</a:t>
                </a:r>
                <a:endParaRPr lang="en-US" altLang="en-US" sz="3600" b="1" dirty="0">
                  <a:solidFill>
                    <a:schemeClr val="accent1">
                      <a:lumMod val="50000"/>
                    </a:schemeClr>
                  </a:solidFill>
                  <a:ea typeface="Calibri" panose="020F0502020204030204" pitchFamily="34" charset="0"/>
                  <a:cs typeface="Levenim MT" panose="02010502060101010101" pitchFamily="2" charset="-79"/>
                </a:endParaRPr>
              </a:p>
            </p:txBody>
          </p:sp>
          <p:sp>
            <p:nvSpPr>
              <p:cNvPr id="6" name="Title 1"/>
              <p:cNvSpPr txBox="1">
                <a:spLocks/>
              </p:cNvSpPr>
              <p:nvPr/>
            </p:nvSpPr>
            <p:spPr bwMode="auto">
              <a:xfrm>
                <a:off x="40942" y="2025027"/>
                <a:ext cx="9144001" cy="209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Levenim MT" panose="02010502060101010101" pitchFamily="2" charset="-79"/>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defTabSz="914400" eaLnBrk="1" hangingPunct="1">
                  <a:lnSpc>
                    <a:spcPts val="3000"/>
                  </a:lnSpc>
                </a:pPr>
                <a:r>
                  <a:rPr lang="en-US" altLang="en-US" sz="19900" dirty="0" smtClean="0">
                    <a:solidFill>
                      <a:schemeClr val="accent3">
                        <a:lumMod val="75000"/>
                      </a:schemeClr>
                    </a:solidFill>
                    <a:ea typeface="Calibri" panose="020F0502020204030204" pitchFamily="34" charset="0"/>
                    <a:cs typeface="Levenim MT" panose="02010502060101010101" pitchFamily="2" charset="-79"/>
                  </a:rPr>
                  <a:t>ICD-10</a:t>
                </a:r>
                <a:endParaRPr lang="en-US" altLang="en-US" sz="3600" b="1" dirty="0">
                  <a:solidFill>
                    <a:schemeClr val="accent3">
                      <a:lumMod val="75000"/>
                    </a:schemeClr>
                  </a:solidFill>
                  <a:ea typeface="Calibri" panose="020F0502020204030204" pitchFamily="34" charset="0"/>
                  <a:cs typeface="Levenim MT" panose="02010502060101010101" pitchFamily="2" charset="-79"/>
                </a:endParaRPr>
              </a:p>
            </p:txBody>
          </p:sp>
        </p:grpSp>
      </p:grpSp>
      <p:sp>
        <p:nvSpPr>
          <p:cNvPr id="5122" name="Title 1"/>
          <p:cNvSpPr>
            <a:spLocks noGrp="1"/>
          </p:cNvSpPr>
          <p:nvPr>
            <p:ph type="ctrTitle" idx="4294967295"/>
          </p:nvPr>
        </p:nvSpPr>
        <p:spPr>
          <a:xfrm>
            <a:off x="382140" y="2977674"/>
            <a:ext cx="6578220" cy="611104"/>
          </a:xfrm>
        </p:spPr>
        <p:txBody>
          <a:bodyPr/>
          <a:lstStyle/>
          <a:p>
            <a:pPr algn="l" eaLnBrk="1" hangingPunct="1">
              <a:lnSpc>
                <a:spcPts val="3000"/>
              </a:lnSpc>
            </a:pPr>
            <a:r>
              <a:rPr lang="en-US" altLang="en-US" sz="2000" dirty="0">
                <a:solidFill>
                  <a:schemeClr val="bg2">
                    <a:lumMod val="50000"/>
                  </a:schemeClr>
                </a:solidFill>
                <a:ea typeface="Calibri" panose="020F0502020204030204" pitchFamily="34" charset="0"/>
                <a:cs typeface="Levenim MT" panose="02010502060101010101" pitchFamily="2" charset="-79"/>
              </a:rPr>
              <a:t>International Classification of </a:t>
            </a:r>
            <a:r>
              <a:rPr lang="en-US" altLang="en-US" sz="2000" dirty="0" smtClean="0">
                <a:solidFill>
                  <a:schemeClr val="bg2">
                    <a:lumMod val="50000"/>
                  </a:schemeClr>
                </a:solidFill>
                <a:ea typeface="Calibri" panose="020F0502020204030204" pitchFamily="34" charset="0"/>
                <a:cs typeface="Levenim MT" panose="02010502060101010101" pitchFamily="2" charset="-79"/>
              </a:rPr>
              <a:t>Diseases</a:t>
            </a:r>
            <a:endParaRPr lang="en-US" altLang="en-US" sz="2400" dirty="0">
              <a:solidFill>
                <a:schemeClr val="bg2">
                  <a:lumMod val="50000"/>
                </a:schemeClr>
              </a:solidFill>
              <a:ea typeface="Calibri" panose="020F0502020204030204" pitchFamily="34" charset="0"/>
              <a:cs typeface="Levenim MT" panose="02010502060101010101" pitchFamily="2" charset="-79"/>
            </a:endParaRPr>
          </a:p>
        </p:txBody>
      </p:sp>
      <p:sp>
        <p:nvSpPr>
          <p:cNvPr id="9" name="Title 1" descr="Software Remediation Part 2"/>
          <p:cNvSpPr txBox="1">
            <a:spLocks/>
          </p:cNvSpPr>
          <p:nvPr/>
        </p:nvSpPr>
        <p:spPr bwMode="auto">
          <a:xfrm>
            <a:off x="-188700" y="3304717"/>
            <a:ext cx="8980227" cy="980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Levenim MT" panose="02010502060101010101" pitchFamily="2" charset="-79"/>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algn="r" defTabSz="914400" eaLnBrk="1" hangingPunct="1">
              <a:lnSpc>
                <a:spcPts val="3000"/>
              </a:lnSpc>
            </a:pPr>
            <a:r>
              <a:rPr lang="en-US" altLang="en-US" sz="4000" dirty="0" smtClean="0">
                <a:solidFill>
                  <a:schemeClr val="bg2">
                    <a:lumMod val="50000"/>
                  </a:schemeClr>
                </a:solidFill>
                <a:ea typeface="Calibri" panose="020F0502020204030204" pitchFamily="34" charset="0"/>
                <a:cs typeface="Levenim MT" panose="02010502060101010101" pitchFamily="2" charset="-79"/>
              </a:rPr>
              <a:t>Software Remediation Part 2</a:t>
            </a:r>
            <a:endParaRPr lang="en-US" altLang="en-US" sz="4000" dirty="0">
              <a:solidFill>
                <a:schemeClr val="bg2">
                  <a:lumMod val="50000"/>
                </a:schemeClr>
              </a:solidFill>
              <a:ea typeface="Calibri" panose="020F0502020204030204" pitchFamily="34" charset="0"/>
              <a:cs typeface="Levenim MT" panose="02010502060101010101" pitchFamily="2" charset="-79"/>
            </a:endParaRPr>
          </a:p>
        </p:txBody>
      </p:sp>
      <p:sp>
        <p:nvSpPr>
          <p:cNvPr id="6147" name="Subtitle 2"/>
          <p:cNvSpPr>
            <a:spLocks noGrp="1"/>
          </p:cNvSpPr>
          <p:nvPr>
            <p:ph type="subTitle" idx="4294967295"/>
          </p:nvPr>
        </p:nvSpPr>
        <p:spPr>
          <a:xfrm>
            <a:off x="4477650" y="4613365"/>
            <a:ext cx="4299045" cy="530135"/>
          </a:xfrm>
        </p:spPr>
        <p:txBody>
          <a:bodyPr rtlCol="0">
            <a:normAutofit/>
          </a:bodyPr>
          <a:lstStyle/>
          <a:p>
            <a:pPr marL="0" indent="0" algn="r" eaLnBrk="1" fontAlgn="auto" hangingPunct="1">
              <a:spcAft>
                <a:spcPts val="0"/>
              </a:spcAft>
              <a:buNone/>
              <a:defRPr/>
            </a:pPr>
            <a:r>
              <a:rPr lang="en-US" altLang="en-US" sz="2800" dirty="0">
                <a:solidFill>
                  <a:schemeClr val="accent3">
                    <a:lumMod val="75000"/>
                  </a:schemeClr>
                </a:solidFill>
                <a:cs typeface="Levenim MT" panose="02010502060101010101" pitchFamily="2" charset="-79"/>
              </a:rPr>
              <a:t>Shelley </a:t>
            </a:r>
            <a:r>
              <a:rPr lang="en-US" altLang="en-US" sz="2800" dirty="0" smtClean="0">
                <a:solidFill>
                  <a:schemeClr val="accent3">
                    <a:lumMod val="75000"/>
                  </a:schemeClr>
                </a:solidFill>
                <a:cs typeface="Levenim MT" panose="02010502060101010101" pitchFamily="2" charset="-79"/>
              </a:rPr>
              <a:t>Weems</a:t>
            </a:r>
            <a:r>
              <a:rPr lang="en-US" altLang="en-US" sz="1400" dirty="0" smtClean="0">
                <a:solidFill>
                  <a:schemeClr val="accent3">
                    <a:lumMod val="75000"/>
                  </a:schemeClr>
                </a:solidFill>
                <a:cs typeface="Levenim MT" panose="02010502060101010101" pitchFamily="2" charset="-79"/>
              </a:rPr>
              <a:t> </a:t>
            </a:r>
            <a:r>
              <a:rPr lang="en-US" altLang="en-US" sz="1500" dirty="0" smtClean="0">
                <a:solidFill>
                  <a:schemeClr val="accent3">
                    <a:lumMod val="75000"/>
                  </a:schemeClr>
                </a:solidFill>
                <a:cs typeface="Levenim MT" panose="02010502060101010101" pitchFamily="2" charset="-79"/>
              </a:rPr>
              <a:t>MS</a:t>
            </a:r>
            <a:r>
              <a:rPr lang="en-US" altLang="en-US" sz="1500" dirty="0">
                <a:solidFill>
                  <a:schemeClr val="accent3">
                    <a:lumMod val="75000"/>
                  </a:schemeClr>
                </a:solidFill>
                <a:cs typeface="Levenim MT" panose="02010502060101010101" pitchFamily="2" charset="-79"/>
              </a:rPr>
              <a:t>, RHIA, </a:t>
            </a:r>
            <a:r>
              <a:rPr lang="en-US" altLang="en-US" sz="1500" dirty="0" smtClean="0">
                <a:solidFill>
                  <a:schemeClr val="accent3">
                    <a:lumMod val="75000"/>
                  </a:schemeClr>
                </a:solidFill>
                <a:cs typeface="Levenim MT" panose="02010502060101010101" pitchFamily="2" charset="-79"/>
              </a:rPr>
              <a:t>CCS</a:t>
            </a:r>
            <a:endParaRPr lang="en-US" altLang="en-US" sz="1500" dirty="0">
              <a:solidFill>
                <a:schemeClr val="accent3">
                  <a:lumMod val="75000"/>
                </a:schemeClr>
              </a:solidFill>
              <a:cs typeface="Levenim MT" panose="02010502060101010101" pitchFamily="2" charset="-79"/>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Title 1"/>
          <p:cNvSpPr>
            <a:spLocks noGrp="1"/>
          </p:cNvSpPr>
          <p:nvPr>
            <p:ph type="title" idx="4294967295"/>
          </p:nvPr>
        </p:nvSpPr>
        <p:spPr>
          <a:xfrm>
            <a:off x="132347" y="3930906"/>
            <a:ext cx="8855242" cy="1024885"/>
          </a:xfrm>
        </p:spPr>
        <p:txBody>
          <a:bodyPr rtlCol="0">
            <a:noAutofit/>
          </a:bodyPr>
          <a:lstStyle/>
          <a:p>
            <a:pPr algn="r" defTabSz="914400" eaLnBrk="1" hangingPunct="1"/>
            <a:r>
              <a:rPr lang="en-US" altLang="en-US" sz="4800" dirty="0" smtClean="0">
                <a:solidFill>
                  <a:schemeClr val="accent4">
                    <a:lumMod val="20000"/>
                    <a:lumOff val="80000"/>
                  </a:schemeClr>
                </a:solidFill>
                <a:ea typeface="Georgia" panose="02040502050405020303" pitchFamily="18" charset="0"/>
                <a:cs typeface="Levenim MT" panose="02010502060101010101" pitchFamily="2" charset="-79"/>
              </a:rPr>
              <a:t>Code Set Versioning</a:t>
            </a:r>
          </a:p>
        </p:txBody>
      </p:sp>
      <p:grpSp>
        <p:nvGrpSpPr>
          <p:cNvPr id="2" name="Group 1" descr="Date of Service"/>
          <p:cNvGrpSpPr/>
          <p:nvPr/>
        </p:nvGrpSpPr>
        <p:grpSpPr>
          <a:xfrm>
            <a:off x="-3500437" y="-768802"/>
            <a:ext cx="14016037" cy="6832215"/>
            <a:chOff x="-3500437" y="-768802"/>
            <a:chExt cx="14016037" cy="6832215"/>
          </a:xfrm>
        </p:grpSpPr>
        <p:pic>
          <p:nvPicPr>
            <p:cNvPr id="3" name="Picture 2"/>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7527" t="7486" r="72871" b="76608"/>
            <a:stretch/>
          </p:blipFill>
          <p:spPr>
            <a:xfrm>
              <a:off x="-194469" y="-768802"/>
              <a:ext cx="7469292" cy="6046564"/>
            </a:xfrm>
            <a:prstGeom prst="rect">
              <a:avLst/>
            </a:prstGeom>
          </p:spPr>
        </p:pic>
        <p:sp>
          <p:nvSpPr>
            <p:cNvPr id="24580" name="Rectangle 4"/>
            <p:cNvSpPr>
              <a:spLocks noChangeArrowheads="1"/>
            </p:cNvSpPr>
            <p:nvPr/>
          </p:nvSpPr>
          <p:spPr bwMode="auto">
            <a:xfrm flipH="1">
              <a:off x="-3500437" y="466725"/>
              <a:ext cx="2069306" cy="3607594"/>
            </a:xfrm>
            <a:prstGeom prst="rect">
              <a:avLst/>
            </a:prstGeom>
            <a:noFill/>
            <a:ln>
              <a:noFill/>
            </a:ln>
            <a:extLst/>
          </p:spPr>
          <p:txBody>
            <a:bodyPr/>
            <a:lstStyle/>
            <a:p>
              <a:pPr marL="214313" indent="-214313">
                <a:buFont typeface="Arial" pitchFamily="34" charset="0"/>
                <a:buChar char="•"/>
                <a:defRPr/>
              </a:pPr>
              <a:endParaRPr lang="en-US" sz="1200" dirty="0">
                <a:latin typeface="Levenim MT" panose="02010502060101010101" pitchFamily="2" charset="-79"/>
                <a:cs typeface="+mn-cs"/>
              </a:endParaRPr>
            </a:p>
            <a:p>
              <a:pPr marL="214313" indent="-214313">
                <a:buFont typeface="Arial" pitchFamily="34" charset="0"/>
                <a:buChar char="•"/>
                <a:defRPr/>
              </a:pPr>
              <a:endParaRPr lang="en-US" sz="1200" dirty="0">
                <a:latin typeface="Levenim MT" panose="02010502060101010101" pitchFamily="2" charset="-79"/>
                <a:cs typeface="+mn-cs"/>
              </a:endParaRPr>
            </a:p>
          </p:txBody>
        </p:sp>
        <p:sp>
          <p:nvSpPr>
            <p:cNvPr id="4" name="TextBox 3"/>
            <p:cNvSpPr txBox="1"/>
            <p:nvPr/>
          </p:nvSpPr>
          <p:spPr>
            <a:xfrm>
              <a:off x="-1584722" y="494110"/>
              <a:ext cx="1478756" cy="461665"/>
            </a:xfrm>
            <a:prstGeom prst="rect">
              <a:avLst/>
            </a:prstGeom>
            <a:noFill/>
          </p:spPr>
          <p:txBody>
            <a:bodyPr>
              <a:spAutoFit/>
            </a:bodyPr>
            <a:lstStyle/>
            <a:p>
              <a:pPr marL="214313" indent="-214313">
                <a:buFont typeface="Arial" pitchFamily="34" charset="0"/>
                <a:buChar char="•"/>
                <a:defRPr/>
              </a:pPr>
              <a:endParaRPr lang="en-US" sz="1200" dirty="0">
                <a:latin typeface="Levenim MT" panose="02010502060101010101" pitchFamily="2" charset="-79"/>
                <a:cs typeface="+mn-cs"/>
              </a:endParaRPr>
            </a:p>
            <a:p>
              <a:pPr>
                <a:defRPr/>
              </a:pPr>
              <a:endParaRPr lang="en-US" sz="1200" dirty="0">
                <a:cs typeface="+mn-cs"/>
              </a:endParaRPr>
            </a:p>
          </p:txBody>
        </p:sp>
        <p:sp>
          <p:nvSpPr>
            <p:cNvPr id="7" name="TextBox 6"/>
            <p:cNvSpPr txBox="1"/>
            <p:nvPr/>
          </p:nvSpPr>
          <p:spPr>
            <a:xfrm>
              <a:off x="9203531" y="1047750"/>
              <a:ext cx="1312069" cy="461665"/>
            </a:xfrm>
            <a:prstGeom prst="rect">
              <a:avLst/>
            </a:prstGeom>
            <a:noFill/>
          </p:spPr>
          <p:txBody>
            <a:bodyPr>
              <a:spAutoFit/>
            </a:bodyPr>
            <a:lstStyle/>
            <a:p>
              <a:pPr marL="214313" indent="-214313">
                <a:buFont typeface="Arial" pitchFamily="34" charset="0"/>
                <a:buChar char="•"/>
                <a:defRPr/>
              </a:pPr>
              <a:endParaRPr lang="en-US" sz="1200" dirty="0">
                <a:latin typeface="Levenim MT" panose="02010502060101010101" pitchFamily="2" charset="-79"/>
                <a:ea typeface="ＭＳ Ｐゴシック" pitchFamily="-108" charset="-128"/>
                <a:cs typeface="ＭＳ Ｐゴシック" pitchFamily="-108" charset="-128"/>
              </a:endParaRPr>
            </a:p>
            <a:p>
              <a:pPr>
                <a:defRPr/>
              </a:pPr>
              <a:endParaRPr lang="en-US" sz="1200" dirty="0">
                <a:latin typeface="Levenim MT" panose="02010502060101010101" pitchFamily="2" charset="-79"/>
                <a:cs typeface="+mn-cs"/>
              </a:endParaRPr>
            </a:p>
          </p:txBody>
        </p:sp>
        <p:sp>
          <p:nvSpPr>
            <p:cNvPr id="10" name="Rectangle 9"/>
            <p:cNvSpPr/>
            <p:nvPr/>
          </p:nvSpPr>
          <p:spPr>
            <a:xfrm>
              <a:off x="-194469" y="3848169"/>
              <a:ext cx="9578360" cy="22152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Content Placeholder 2"/>
            <p:cNvSpPr txBox="1">
              <a:spLocks/>
            </p:cNvSpPr>
            <p:nvPr/>
          </p:nvSpPr>
          <p:spPr bwMode="auto">
            <a:xfrm>
              <a:off x="1034716" y="1359569"/>
              <a:ext cx="2983832" cy="1475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Levenim MT" panose="02010502060101010101" pitchFamily="2" charset="-79"/>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Levenim MT" panose="02010502060101010101" pitchFamily="2" charset="-79"/>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Levenim MT" panose="02010502060101010101" pitchFamily="2" charset="-79"/>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Levenim MT" panose="02010502060101010101" pitchFamily="2" charset="-79"/>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Levenim MT" panose="02010502060101010101" pitchFamily="2" charset="-79"/>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defTabSz="914400" eaLnBrk="1" hangingPunct="1">
                <a:lnSpc>
                  <a:spcPts val="4500"/>
                </a:lnSpc>
                <a:buFont typeface="Arial" panose="020B0604020202020204" pitchFamily="34" charset="0"/>
                <a:buNone/>
              </a:pPr>
              <a:r>
                <a:rPr lang="en-US" altLang="en-US" sz="5400" dirty="0" smtClean="0">
                  <a:solidFill>
                    <a:schemeClr val="tx1">
                      <a:lumMod val="75000"/>
                      <a:lumOff val="25000"/>
                    </a:schemeClr>
                  </a:solidFill>
                  <a:ea typeface="Georgia" panose="02040502050405020303" pitchFamily="18" charset="0"/>
                  <a:cs typeface="Levenim MT" panose="02010502060101010101" pitchFamily="2" charset="-79"/>
                </a:rPr>
                <a:t>Date of</a:t>
              </a:r>
            </a:p>
            <a:p>
              <a:pPr algn="ctr" defTabSz="914400" eaLnBrk="1" hangingPunct="1">
                <a:lnSpc>
                  <a:spcPts val="4500"/>
                </a:lnSpc>
                <a:buFont typeface="Arial" panose="020B0604020202020204" pitchFamily="34" charset="0"/>
                <a:buNone/>
              </a:pPr>
              <a:r>
                <a:rPr lang="en-US" altLang="en-US" sz="5400" dirty="0" smtClean="0">
                  <a:solidFill>
                    <a:schemeClr val="tx1">
                      <a:lumMod val="75000"/>
                      <a:lumOff val="25000"/>
                    </a:schemeClr>
                  </a:solidFill>
                  <a:ea typeface="Georgia" panose="02040502050405020303" pitchFamily="18" charset="0"/>
                  <a:cs typeface="Levenim MT" panose="02010502060101010101" pitchFamily="2" charset="-79"/>
                </a:rPr>
                <a:t>Service</a:t>
              </a:r>
              <a:endParaRPr lang="en-US" altLang="en-US" sz="5400" dirty="0">
                <a:solidFill>
                  <a:schemeClr val="tx1">
                    <a:lumMod val="75000"/>
                    <a:lumOff val="25000"/>
                  </a:schemeClr>
                </a:solidFill>
                <a:ea typeface="Georgia" panose="02040502050405020303" pitchFamily="18" charset="0"/>
                <a:cs typeface="Levenim MT" panose="02010502060101010101" pitchFamily="2" charset="-79"/>
              </a:endParaRPr>
            </a:p>
          </p:txBody>
        </p:sp>
      </p:grpSp>
    </p:spTree>
    <p:extLst>
      <p:ext uri="{BB962C8B-B14F-4D97-AF65-F5344CB8AC3E}">
        <p14:creationId xmlns:p14="http://schemas.microsoft.com/office/powerpoint/2010/main" val="38280512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descr="ICD-9 codes used and stoed&#10;on October 1st, 2015, ICD-10 codes used and stored"/>
          <p:cNvGrpSpPr/>
          <p:nvPr/>
        </p:nvGrpSpPr>
        <p:grpSpPr>
          <a:xfrm>
            <a:off x="-3500437" y="313544"/>
            <a:ext cx="14016037" cy="5749869"/>
            <a:chOff x="-3500437" y="313544"/>
            <a:chExt cx="14016037" cy="5749869"/>
          </a:xfrm>
        </p:grpSpPr>
        <p:grpSp>
          <p:nvGrpSpPr>
            <p:cNvPr id="8" name="Group 7"/>
            <p:cNvGrpSpPr/>
            <p:nvPr/>
          </p:nvGrpSpPr>
          <p:grpSpPr>
            <a:xfrm>
              <a:off x="-105966" y="903739"/>
              <a:ext cx="9411641" cy="3839088"/>
              <a:chOff x="-147695" y="903739"/>
              <a:chExt cx="9411641" cy="3839088"/>
            </a:xfrm>
          </p:grpSpPr>
          <p:pic>
            <p:nvPicPr>
              <p:cNvPr id="3" name="Picture 2"/>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7527" t="7486" r="72871" b="76608"/>
              <a:stretch/>
            </p:blipFill>
            <p:spPr>
              <a:xfrm>
                <a:off x="-147695" y="903740"/>
                <a:ext cx="4742406" cy="3839087"/>
              </a:xfrm>
              <a:prstGeom prst="rect">
                <a:avLst/>
              </a:prstGeom>
            </p:spPr>
          </p:pic>
          <p:pic>
            <p:nvPicPr>
              <p:cNvPr id="14" name="Picture 13"/>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7527" t="7486" r="72871" b="76608"/>
              <a:stretch/>
            </p:blipFill>
            <p:spPr>
              <a:xfrm flipH="1">
                <a:off x="4521540" y="903739"/>
                <a:ext cx="4742406" cy="3839087"/>
              </a:xfrm>
              <a:prstGeom prst="rect">
                <a:avLst/>
              </a:prstGeom>
            </p:spPr>
          </p:pic>
          <p:sp>
            <p:nvSpPr>
              <p:cNvPr id="6" name="TextBox 5"/>
              <p:cNvSpPr txBox="1"/>
              <p:nvPr/>
            </p:nvSpPr>
            <p:spPr>
              <a:xfrm>
                <a:off x="400448" y="2347565"/>
                <a:ext cx="2307456" cy="889987"/>
              </a:xfrm>
              <a:prstGeom prst="rect">
                <a:avLst/>
              </a:prstGeom>
              <a:noFill/>
            </p:spPr>
            <p:txBody>
              <a:bodyPr wrap="square" rtlCol="0">
                <a:spAutoFit/>
              </a:bodyPr>
              <a:lstStyle/>
              <a:p>
                <a:pPr algn="ctr">
                  <a:lnSpc>
                    <a:spcPts val="2000"/>
                  </a:lnSpc>
                </a:pPr>
                <a:r>
                  <a:rPr lang="en-US" altLang="en-US" sz="3600" dirty="0" smtClean="0">
                    <a:solidFill>
                      <a:schemeClr val="tx1">
                        <a:lumMod val="65000"/>
                        <a:lumOff val="35000"/>
                      </a:schemeClr>
                    </a:solidFill>
                    <a:latin typeface="Levenim MT" panose="02010502060101010101" pitchFamily="2" charset="-79"/>
                    <a:ea typeface="MS PGothic" pitchFamily="34" charset="-128"/>
                    <a:cs typeface="Levenim MT" panose="02010502060101010101" pitchFamily="2" charset="-79"/>
                  </a:rPr>
                  <a:t>ICD-9</a:t>
                </a:r>
                <a:r>
                  <a:rPr lang="en-US" altLang="en-US" sz="4400" dirty="0" smtClean="0">
                    <a:solidFill>
                      <a:schemeClr val="tx1">
                        <a:lumMod val="65000"/>
                        <a:lumOff val="35000"/>
                      </a:schemeClr>
                    </a:solidFill>
                    <a:latin typeface="Levenim MT" panose="02010502060101010101" pitchFamily="2" charset="-79"/>
                    <a:ea typeface="MS PGothic" pitchFamily="34" charset="-128"/>
                    <a:cs typeface="Levenim MT" panose="02010502060101010101" pitchFamily="2" charset="-79"/>
                  </a:rPr>
                  <a:t/>
                </a:r>
                <a:br>
                  <a:rPr lang="en-US" altLang="en-US" sz="4400" dirty="0" smtClean="0">
                    <a:solidFill>
                      <a:schemeClr val="tx1">
                        <a:lumMod val="65000"/>
                        <a:lumOff val="35000"/>
                      </a:schemeClr>
                    </a:solidFill>
                    <a:latin typeface="Levenim MT" panose="02010502060101010101" pitchFamily="2" charset="-79"/>
                    <a:ea typeface="MS PGothic" pitchFamily="34" charset="-128"/>
                    <a:cs typeface="Levenim MT" panose="02010502060101010101" pitchFamily="2" charset="-79"/>
                  </a:rPr>
                </a:br>
                <a:r>
                  <a:rPr lang="en-US" altLang="en-US" sz="2000" dirty="0" smtClean="0">
                    <a:solidFill>
                      <a:schemeClr val="tx1">
                        <a:lumMod val="65000"/>
                        <a:lumOff val="35000"/>
                      </a:schemeClr>
                    </a:solidFill>
                    <a:latin typeface="Levenim MT" panose="02010502060101010101" pitchFamily="2" charset="-79"/>
                    <a:ea typeface="MS PGothic" pitchFamily="34" charset="-128"/>
                    <a:cs typeface="Levenim MT" panose="02010502060101010101" pitchFamily="2" charset="-79"/>
                  </a:rPr>
                  <a:t>Codes</a:t>
                </a:r>
                <a:r>
                  <a:rPr lang="en-US" altLang="en-US" sz="2400" dirty="0" smtClean="0">
                    <a:solidFill>
                      <a:schemeClr val="tx1">
                        <a:lumMod val="65000"/>
                        <a:lumOff val="35000"/>
                      </a:schemeClr>
                    </a:solidFill>
                    <a:latin typeface="Levenim MT" panose="02010502060101010101" pitchFamily="2" charset="-79"/>
                    <a:ea typeface="MS PGothic" pitchFamily="34" charset="-128"/>
                    <a:cs typeface="Levenim MT" panose="02010502060101010101" pitchFamily="2" charset="-79"/>
                  </a:rPr>
                  <a:t/>
                </a:r>
                <a:br>
                  <a:rPr lang="en-US" altLang="en-US" sz="2400" dirty="0" smtClean="0">
                    <a:solidFill>
                      <a:schemeClr val="tx1">
                        <a:lumMod val="65000"/>
                        <a:lumOff val="35000"/>
                      </a:schemeClr>
                    </a:solidFill>
                    <a:latin typeface="Levenim MT" panose="02010502060101010101" pitchFamily="2" charset="-79"/>
                    <a:ea typeface="MS PGothic" pitchFamily="34" charset="-128"/>
                    <a:cs typeface="Levenim MT" panose="02010502060101010101" pitchFamily="2" charset="-79"/>
                  </a:rPr>
                </a:br>
                <a:r>
                  <a:rPr lang="en-US" altLang="en-US" sz="2000" dirty="0" smtClean="0">
                    <a:solidFill>
                      <a:schemeClr val="tx1">
                        <a:lumMod val="65000"/>
                        <a:lumOff val="35000"/>
                      </a:schemeClr>
                    </a:solidFill>
                    <a:latin typeface="Levenim MT" panose="02010502060101010101" pitchFamily="2" charset="-79"/>
                    <a:ea typeface="MS PGothic" pitchFamily="34" charset="-128"/>
                    <a:cs typeface="Levenim MT" panose="02010502060101010101" pitchFamily="2" charset="-79"/>
                  </a:rPr>
                  <a:t>Used &amp; Stored </a:t>
                </a:r>
                <a:endParaRPr lang="en-US" sz="4400" dirty="0">
                  <a:latin typeface="Levenim MT" panose="02010502060101010101" pitchFamily="2" charset="-79"/>
                  <a:cs typeface="Levenim MT" panose="02010502060101010101" pitchFamily="2" charset="-79"/>
                </a:endParaRPr>
              </a:p>
            </p:txBody>
          </p:sp>
          <p:sp>
            <p:nvSpPr>
              <p:cNvPr id="18" name="TextBox 17"/>
              <p:cNvSpPr txBox="1"/>
              <p:nvPr/>
            </p:nvSpPr>
            <p:spPr>
              <a:xfrm>
                <a:off x="6432203" y="2343716"/>
                <a:ext cx="2307456" cy="889987"/>
              </a:xfrm>
              <a:prstGeom prst="rect">
                <a:avLst/>
              </a:prstGeom>
              <a:noFill/>
            </p:spPr>
            <p:txBody>
              <a:bodyPr wrap="square" rtlCol="0">
                <a:spAutoFit/>
              </a:bodyPr>
              <a:lstStyle/>
              <a:p>
                <a:pPr algn="ctr">
                  <a:lnSpc>
                    <a:spcPts val="2000"/>
                  </a:lnSpc>
                </a:pPr>
                <a:r>
                  <a:rPr lang="en-US" altLang="en-US" sz="3600" dirty="0" smtClean="0">
                    <a:solidFill>
                      <a:schemeClr val="tx1">
                        <a:lumMod val="65000"/>
                        <a:lumOff val="35000"/>
                      </a:schemeClr>
                    </a:solidFill>
                    <a:latin typeface="Levenim MT" panose="02010502060101010101" pitchFamily="2" charset="-79"/>
                    <a:ea typeface="MS PGothic" pitchFamily="34" charset="-128"/>
                    <a:cs typeface="Levenim MT" panose="02010502060101010101" pitchFamily="2" charset="-79"/>
                  </a:rPr>
                  <a:t>ICD-10</a:t>
                </a:r>
                <a:r>
                  <a:rPr lang="en-US" altLang="en-US" sz="4400" dirty="0" smtClean="0">
                    <a:solidFill>
                      <a:schemeClr val="tx1">
                        <a:lumMod val="65000"/>
                        <a:lumOff val="35000"/>
                      </a:schemeClr>
                    </a:solidFill>
                    <a:latin typeface="Levenim MT" panose="02010502060101010101" pitchFamily="2" charset="-79"/>
                    <a:ea typeface="MS PGothic" pitchFamily="34" charset="-128"/>
                    <a:cs typeface="Levenim MT" panose="02010502060101010101" pitchFamily="2" charset="-79"/>
                  </a:rPr>
                  <a:t/>
                </a:r>
                <a:br>
                  <a:rPr lang="en-US" altLang="en-US" sz="4400" dirty="0" smtClean="0">
                    <a:solidFill>
                      <a:schemeClr val="tx1">
                        <a:lumMod val="65000"/>
                        <a:lumOff val="35000"/>
                      </a:schemeClr>
                    </a:solidFill>
                    <a:latin typeface="Levenim MT" panose="02010502060101010101" pitchFamily="2" charset="-79"/>
                    <a:ea typeface="MS PGothic" pitchFamily="34" charset="-128"/>
                    <a:cs typeface="Levenim MT" panose="02010502060101010101" pitchFamily="2" charset="-79"/>
                  </a:rPr>
                </a:br>
                <a:r>
                  <a:rPr lang="en-US" altLang="en-US" sz="2000" dirty="0" smtClean="0">
                    <a:solidFill>
                      <a:schemeClr val="tx1">
                        <a:lumMod val="65000"/>
                        <a:lumOff val="35000"/>
                      </a:schemeClr>
                    </a:solidFill>
                    <a:latin typeface="Levenim MT" panose="02010502060101010101" pitchFamily="2" charset="-79"/>
                    <a:ea typeface="MS PGothic" pitchFamily="34" charset="-128"/>
                    <a:cs typeface="Levenim MT" panose="02010502060101010101" pitchFamily="2" charset="-79"/>
                  </a:rPr>
                  <a:t>Codes</a:t>
                </a:r>
                <a:r>
                  <a:rPr lang="en-US" altLang="en-US" sz="2400" dirty="0" smtClean="0">
                    <a:solidFill>
                      <a:schemeClr val="tx1">
                        <a:lumMod val="65000"/>
                        <a:lumOff val="35000"/>
                      </a:schemeClr>
                    </a:solidFill>
                    <a:latin typeface="Levenim MT" panose="02010502060101010101" pitchFamily="2" charset="-79"/>
                    <a:ea typeface="MS PGothic" pitchFamily="34" charset="-128"/>
                    <a:cs typeface="Levenim MT" panose="02010502060101010101" pitchFamily="2" charset="-79"/>
                  </a:rPr>
                  <a:t/>
                </a:r>
                <a:br>
                  <a:rPr lang="en-US" altLang="en-US" sz="2400" dirty="0" smtClean="0">
                    <a:solidFill>
                      <a:schemeClr val="tx1">
                        <a:lumMod val="65000"/>
                        <a:lumOff val="35000"/>
                      </a:schemeClr>
                    </a:solidFill>
                    <a:latin typeface="Levenim MT" panose="02010502060101010101" pitchFamily="2" charset="-79"/>
                    <a:ea typeface="MS PGothic" pitchFamily="34" charset="-128"/>
                    <a:cs typeface="Levenim MT" panose="02010502060101010101" pitchFamily="2" charset="-79"/>
                  </a:rPr>
                </a:br>
                <a:r>
                  <a:rPr lang="en-US" altLang="en-US" sz="2000" dirty="0" smtClean="0">
                    <a:solidFill>
                      <a:schemeClr val="tx1">
                        <a:lumMod val="65000"/>
                        <a:lumOff val="35000"/>
                      </a:schemeClr>
                    </a:solidFill>
                    <a:latin typeface="Levenim MT" panose="02010502060101010101" pitchFamily="2" charset="-79"/>
                    <a:ea typeface="MS PGothic" pitchFamily="34" charset="-128"/>
                    <a:cs typeface="Levenim MT" panose="02010502060101010101" pitchFamily="2" charset="-79"/>
                  </a:rPr>
                  <a:t>Used &amp; Stored </a:t>
                </a:r>
                <a:endParaRPr lang="en-US" sz="4400" dirty="0">
                  <a:latin typeface="Levenim MT" panose="02010502060101010101" pitchFamily="2" charset="-79"/>
                  <a:cs typeface="Levenim MT" panose="02010502060101010101" pitchFamily="2" charset="-79"/>
                </a:endParaRPr>
              </a:p>
            </p:txBody>
          </p:sp>
        </p:grpSp>
        <p:sp>
          <p:nvSpPr>
            <p:cNvPr id="24580" name="Rectangle 4"/>
            <p:cNvSpPr>
              <a:spLocks noChangeArrowheads="1"/>
            </p:cNvSpPr>
            <p:nvPr/>
          </p:nvSpPr>
          <p:spPr bwMode="auto">
            <a:xfrm flipH="1">
              <a:off x="-3500437" y="466725"/>
              <a:ext cx="2069306" cy="3607594"/>
            </a:xfrm>
            <a:prstGeom prst="rect">
              <a:avLst/>
            </a:prstGeom>
            <a:noFill/>
            <a:ln>
              <a:noFill/>
            </a:ln>
            <a:extLst/>
          </p:spPr>
          <p:txBody>
            <a:bodyPr/>
            <a:lstStyle/>
            <a:p>
              <a:pPr marL="214313" indent="-214313">
                <a:buFont typeface="Arial" pitchFamily="34" charset="0"/>
                <a:buChar char="•"/>
                <a:defRPr/>
              </a:pPr>
              <a:endParaRPr lang="en-US" sz="1200" dirty="0">
                <a:latin typeface="Levenim MT" panose="02010502060101010101" pitchFamily="2" charset="-79"/>
                <a:cs typeface="+mn-cs"/>
              </a:endParaRPr>
            </a:p>
            <a:p>
              <a:pPr marL="214313" indent="-214313">
                <a:buFont typeface="Arial" pitchFamily="34" charset="0"/>
                <a:buChar char="•"/>
                <a:defRPr/>
              </a:pPr>
              <a:endParaRPr lang="en-US" sz="1200" dirty="0">
                <a:latin typeface="Levenim MT" panose="02010502060101010101" pitchFamily="2" charset="-79"/>
                <a:cs typeface="+mn-cs"/>
              </a:endParaRPr>
            </a:p>
          </p:txBody>
        </p:sp>
        <p:sp>
          <p:nvSpPr>
            <p:cNvPr id="4" name="TextBox 3"/>
            <p:cNvSpPr txBox="1"/>
            <p:nvPr/>
          </p:nvSpPr>
          <p:spPr>
            <a:xfrm>
              <a:off x="-1584722" y="494110"/>
              <a:ext cx="1478756" cy="461665"/>
            </a:xfrm>
            <a:prstGeom prst="rect">
              <a:avLst/>
            </a:prstGeom>
            <a:noFill/>
          </p:spPr>
          <p:txBody>
            <a:bodyPr>
              <a:spAutoFit/>
            </a:bodyPr>
            <a:lstStyle/>
            <a:p>
              <a:pPr marL="214313" indent="-214313">
                <a:buFont typeface="Arial" pitchFamily="34" charset="0"/>
                <a:buChar char="•"/>
                <a:defRPr/>
              </a:pPr>
              <a:endParaRPr lang="en-US" sz="1200" dirty="0">
                <a:latin typeface="Levenim MT" panose="02010502060101010101" pitchFamily="2" charset="-79"/>
                <a:cs typeface="+mn-cs"/>
              </a:endParaRPr>
            </a:p>
            <a:p>
              <a:pPr>
                <a:defRPr/>
              </a:pPr>
              <a:endParaRPr lang="en-US" sz="1200" dirty="0">
                <a:cs typeface="+mn-cs"/>
              </a:endParaRPr>
            </a:p>
          </p:txBody>
        </p:sp>
        <p:sp>
          <p:nvSpPr>
            <p:cNvPr id="7" name="TextBox 6"/>
            <p:cNvSpPr txBox="1"/>
            <p:nvPr/>
          </p:nvSpPr>
          <p:spPr>
            <a:xfrm>
              <a:off x="9203531" y="1047750"/>
              <a:ext cx="1312069" cy="461665"/>
            </a:xfrm>
            <a:prstGeom prst="rect">
              <a:avLst/>
            </a:prstGeom>
            <a:noFill/>
          </p:spPr>
          <p:txBody>
            <a:bodyPr>
              <a:spAutoFit/>
            </a:bodyPr>
            <a:lstStyle/>
            <a:p>
              <a:pPr marL="214313" indent="-214313">
                <a:buFont typeface="Arial" pitchFamily="34" charset="0"/>
                <a:buChar char="•"/>
                <a:defRPr/>
              </a:pPr>
              <a:endParaRPr lang="en-US" sz="1200" dirty="0">
                <a:latin typeface="Levenim MT" panose="02010502060101010101" pitchFamily="2" charset="-79"/>
                <a:ea typeface="ＭＳ Ｐゴシック" pitchFamily="-108" charset="-128"/>
                <a:cs typeface="ＭＳ Ｐゴシック" pitchFamily="-108" charset="-128"/>
              </a:endParaRPr>
            </a:p>
            <a:p>
              <a:pPr>
                <a:defRPr/>
              </a:pPr>
              <a:endParaRPr lang="en-US" sz="1200" dirty="0">
                <a:latin typeface="Levenim MT" panose="02010502060101010101" pitchFamily="2" charset="-79"/>
                <a:cs typeface="+mn-cs"/>
              </a:endParaRPr>
            </a:p>
          </p:txBody>
        </p:sp>
        <p:sp>
          <p:nvSpPr>
            <p:cNvPr id="10" name="Rectangle 9"/>
            <p:cNvSpPr/>
            <p:nvPr/>
          </p:nvSpPr>
          <p:spPr>
            <a:xfrm>
              <a:off x="-194469" y="3848169"/>
              <a:ext cx="9578360" cy="22152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Right Arrow 15"/>
            <p:cNvSpPr/>
            <p:nvPr/>
          </p:nvSpPr>
          <p:spPr>
            <a:xfrm>
              <a:off x="4075533" y="2527582"/>
              <a:ext cx="976105" cy="529955"/>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ular Callout 24" descr="&quot;&quot;"/>
            <p:cNvSpPr/>
            <p:nvPr/>
          </p:nvSpPr>
          <p:spPr>
            <a:xfrm>
              <a:off x="1222592" y="313544"/>
              <a:ext cx="6527441" cy="1078659"/>
            </a:xfrm>
            <a:prstGeom prst="wedgeRectCallout">
              <a:avLst>
                <a:gd name="adj1" fmla="val 45074"/>
                <a:gd name="adj2" fmla="val 88616"/>
              </a:avLst>
            </a:prstGeom>
            <a:noFill/>
            <a:ln w="508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lnSpc>
                  <a:spcPts val="4500"/>
                </a:lnSpc>
                <a:spcAft>
                  <a:spcPts val="0"/>
                </a:spcAft>
                <a:defRPr/>
              </a:pPr>
              <a:r>
                <a:rPr lang="en-US" altLang="en-US" sz="5400" dirty="0">
                  <a:solidFill>
                    <a:srgbClr val="C00000"/>
                  </a:solidFill>
                  <a:latin typeface="Levenim MT" panose="02010502060101010101" pitchFamily="2" charset="-79"/>
                  <a:ea typeface="MS PGothic" pitchFamily="34" charset="-128"/>
                  <a:cs typeface="Levenim MT" panose="02010502060101010101" pitchFamily="2" charset="-79"/>
                </a:rPr>
                <a:t>OCTOBER 1, 2015</a:t>
              </a:r>
              <a:endParaRPr lang="en-US" altLang="en-US" sz="2000" dirty="0">
                <a:solidFill>
                  <a:srgbClr val="C00000"/>
                </a:solidFill>
                <a:latin typeface="Levenim MT" panose="02010502060101010101" pitchFamily="2" charset="-79"/>
                <a:ea typeface="MS PGothic" pitchFamily="34" charset="-128"/>
                <a:cs typeface="Levenim MT" panose="02010502060101010101" pitchFamily="2" charset="-79"/>
              </a:endParaRPr>
            </a:p>
          </p:txBody>
        </p:sp>
      </p:grpSp>
      <p:sp>
        <p:nvSpPr>
          <p:cNvPr id="26" name="Title 1" descr="Compliance date"/>
          <p:cNvSpPr txBox="1">
            <a:spLocks/>
          </p:cNvSpPr>
          <p:nvPr/>
        </p:nvSpPr>
        <p:spPr bwMode="auto">
          <a:xfrm>
            <a:off x="132347" y="3930906"/>
            <a:ext cx="8867274" cy="102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3300" kern="1200">
                <a:solidFill>
                  <a:schemeClr val="tx1"/>
                </a:solidFill>
                <a:latin typeface="Levenim MT" panose="02010502060101010101" pitchFamily="2" charset="-79"/>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algn="r" defTabSz="914400" eaLnBrk="1" hangingPunct="1"/>
            <a:r>
              <a:rPr lang="en-US" altLang="en-US" sz="4800" dirty="0" smtClean="0">
                <a:solidFill>
                  <a:schemeClr val="accent4">
                    <a:lumMod val="20000"/>
                    <a:lumOff val="80000"/>
                  </a:schemeClr>
                </a:solidFill>
                <a:ea typeface="Georgia" panose="02040502050405020303" pitchFamily="18" charset="0"/>
                <a:cs typeface="Levenim MT" panose="02010502060101010101" pitchFamily="2" charset="-79"/>
              </a:rPr>
              <a:t>Compliance Date</a:t>
            </a:r>
          </a:p>
        </p:txBody>
      </p:sp>
    </p:spTree>
    <p:extLst>
      <p:ext uri="{BB962C8B-B14F-4D97-AF65-F5344CB8AC3E}">
        <p14:creationId xmlns:p14="http://schemas.microsoft.com/office/powerpoint/2010/main" val="28752059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320841" y="4230771"/>
            <a:ext cx="4074695" cy="857250"/>
          </a:xfrm>
        </p:spPr>
        <p:txBody>
          <a:bodyPr/>
          <a:lstStyle/>
          <a:p>
            <a:pPr algn="l" eaLnBrk="1" hangingPunct="1"/>
            <a:r>
              <a:rPr lang="en-US" altLang="en-US" sz="6000" dirty="0" err="1" smtClean="0">
                <a:solidFill>
                  <a:schemeClr val="accent3">
                    <a:lumMod val="75000"/>
                  </a:schemeClr>
                </a:solidFill>
              </a:rPr>
              <a:t>VistA</a:t>
            </a:r>
            <a:r>
              <a:rPr lang="en-US" altLang="en-US" sz="6000" dirty="0" smtClean="0">
                <a:solidFill>
                  <a:schemeClr val="accent3">
                    <a:lumMod val="75000"/>
                  </a:schemeClr>
                </a:solidFill>
              </a:rPr>
              <a:t> </a:t>
            </a:r>
            <a:r>
              <a:rPr lang="en-US" altLang="en-US" sz="6000" b="1" dirty="0" smtClean="0">
                <a:solidFill>
                  <a:schemeClr val="accent3">
                    <a:lumMod val="75000"/>
                  </a:schemeClr>
                </a:solidFill>
              </a:rPr>
              <a:t>HELP</a:t>
            </a:r>
          </a:p>
        </p:txBody>
      </p:sp>
      <p:sp>
        <p:nvSpPr>
          <p:cNvPr id="6" name="Title 1" descr="&quot; &quot;"/>
          <p:cNvSpPr txBox="1">
            <a:spLocks/>
          </p:cNvSpPr>
          <p:nvPr/>
        </p:nvSpPr>
        <p:spPr bwMode="auto">
          <a:xfrm>
            <a:off x="0" y="948325"/>
            <a:ext cx="2229853" cy="177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Levenim MT" panose="02010502060101010101" pitchFamily="2" charset="-79"/>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algn="l" defTabSz="914400" eaLnBrk="1" hangingPunct="1"/>
            <a:r>
              <a:rPr lang="en-US" altLang="en-US" sz="23900" dirty="0" smtClean="0">
                <a:solidFill>
                  <a:schemeClr val="accent4">
                    <a:lumMod val="20000"/>
                    <a:lumOff val="80000"/>
                  </a:schemeClr>
                </a:solidFill>
                <a:latin typeface="Arial" panose="020B0604020202020204" pitchFamily="34" charset="0"/>
                <a:cs typeface="Arial" panose="020B0604020202020204" pitchFamily="34" charset="0"/>
              </a:rPr>
              <a:t>?</a:t>
            </a:r>
          </a:p>
        </p:txBody>
      </p:sp>
      <p:grpSp>
        <p:nvGrpSpPr>
          <p:cNvPr id="4" name="Group 3" descr="?"/>
          <p:cNvGrpSpPr/>
          <p:nvPr/>
        </p:nvGrpSpPr>
        <p:grpSpPr>
          <a:xfrm>
            <a:off x="-176464" y="-128337"/>
            <a:ext cx="9787687" cy="3870157"/>
            <a:chOff x="-176464" y="-128337"/>
            <a:chExt cx="9787687" cy="3870157"/>
          </a:xfrm>
        </p:grpSpPr>
        <p:sp>
          <p:nvSpPr>
            <p:cNvPr id="5" name="Rectangular Callout 4" descr="&quot;&quot;"/>
            <p:cNvSpPr/>
            <p:nvPr/>
          </p:nvSpPr>
          <p:spPr>
            <a:xfrm>
              <a:off x="-176464" y="-128337"/>
              <a:ext cx="9448800" cy="3870157"/>
            </a:xfrm>
            <a:prstGeom prst="wedgeRectCallout">
              <a:avLst>
                <a:gd name="adj1" fmla="val 328"/>
                <a:gd name="adj2" fmla="val 70912"/>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2043365" y="945237"/>
              <a:ext cx="3360821" cy="1776367"/>
              <a:chOff x="2300037" y="1282121"/>
              <a:chExt cx="3360821" cy="1776367"/>
            </a:xfrm>
          </p:grpSpPr>
          <p:sp>
            <p:nvSpPr>
              <p:cNvPr id="7" name="Title 1"/>
              <p:cNvSpPr txBox="1">
                <a:spLocks/>
              </p:cNvSpPr>
              <p:nvPr/>
            </p:nvSpPr>
            <p:spPr bwMode="auto">
              <a:xfrm>
                <a:off x="2300037" y="1282121"/>
                <a:ext cx="2229853" cy="177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Levenim MT" panose="02010502060101010101" pitchFamily="2" charset="-79"/>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algn="l" defTabSz="914400" eaLnBrk="1" hangingPunct="1"/>
                <a:r>
                  <a:rPr lang="en-US" altLang="en-US" sz="23900" dirty="0" smtClean="0">
                    <a:solidFill>
                      <a:schemeClr val="accent4">
                        <a:lumMod val="40000"/>
                        <a:lumOff val="60000"/>
                      </a:schemeClr>
                    </a:solidFill>
                    <a:latin typeface="Arial" panose="020B0604020202020204" pitchFamily="34" charset="0"/>
                    <a:cs typeface="Arial" panose="020B0604020202020204" pitchFamily="34" charset="0"/>
                  </a:rPr>
                  <a:t>?</a:t>
                </a:r>
              </a:p>
            </p:txBody>
          </p:sp>
          <p:sp>
            <p:nvSpPr>
              <p:cNvPr id="8" name="Title 1"/>
              <p:cNvSpPr txBox="1">
                <a:spLocks/>
              </p:cNvSpPr>
              <p:nvPr/>
            </p:nvSpPr>
            <p:spPr bwMode="auto">
              <a:xfrm>
                <a:off x="3431005" y="1285836"/>
                <a:ext cx="2229853" cy="177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Levenim MT" panose="02010502060101010101" pitchFamily="2" charset="-79"/>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algn="l" defTabSz="914400" eaLnBrk="1" hangingPunct="1"/>
                <a:r>
                  <a:rPr lang="en-US" altLang="en-US" sz="23900" dirty="0" smtClean="0">
                    <a:solidFill>
                      <a:schemeClr val="accent4">
                        <a:lumMod val="40000"/>
                        <a:lumOff val="60000"/>
                      </a:schemeClr>
                    </a:solidFill>
                    <a:latin typeface="Arial" panose="020B0604020202020204" pitchFamily="34" charset="0"/>
                    <a:cs typeface="Arial" panose="020B0604020202020204" pitchFamily="34" charset="0"/>
                  </a:rPr>
                  <a:t>?</a:t>
                </a:r>
              </a:p>
            </p:txBody>
          </p:sp>
        </p:grpSp>
        <p:grpSp>
          <p:nvGrpSpPr>
            <p:cNvPr id="2" name="Group 1"/>
            <p:cNvGrpSpPr/>
            <p:nvPr/>
          </p:nvGrpSpPr>
          <p:grpSpPr>
            <a:xfrm>
              <a:off x="5126454" y="924261"/>
              <a:ext cx="4484769" cy="1790540"/>
              <a:chOff x="5254790" y="1261145"/>
              <a:chExt cx="4484769" cy="1790540"/>
            </a:xfrm>
          </p:grpSpPr>
          <p:sp>
            <p:nvSpPr>
              <p:cNvPr id="9" name="Title 1"/>
              <p:cNvSpPr txBox="1">
                <a:spLocks/>
              </p:cNvSpPr>
              <p:nvPr/>
            </p:nvSpPr>
            <p:spPr bwMode="auto">
              <a:xfrm>
                <a:off x="5254790" y="1261150"/>
                <a:ext cx="2229853" cy="177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Levenim MT" panose="02010502060101010101" pitchFamily="2" charset="-79"/>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algn="l" defTabSz="914400" eaLnBrk="1" hangingPunct="1"/>
                <a:r>
                  <a:rPr lang="en-US" altLang="en-US" sz="23900" dirty="0" smtClean="0">
                    <a:solidFill>
                      <a:schemeClr val="accent4">
                        <a:lumMod val="60000"/>
                        <a:lumOff val="40000"/>
                      </a:schemeClr>
                    </a:solidFill>
                    <a:latin typeface="Arial" panose="020B0604020202020204" pitchFamily="34" charset="0"/>
                    <a:cs typeface="Arial" panose="020B0604020202020204" pitchFamily="34" charset="0"/>
                  </a:rPr>
                  <a:t>?</a:t>
                </a:r>
              </a:p>
            </p:txBody>
          </p:sp>
          <p:sp>
            <p:nvSpPr>
              <p:cNvPr id="10" name="Title 1"/>
              <p:cNvSpPr txBox="1">
                <a:spLocks/>
              </p:cNvSpPr>
              <p:nvPr/>
            </p:nvSpPr>
            <p:spPr bwMode="auto">
              <a:xfrm>
                <a:off x="6382248" y="1261145"/>
                <a:ext cx="2229853" cy="177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Levenim MT" panose="02010502060101010101" pitchFamily="2" charset="-79"/>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algn="l" defTabSz="914400" eaLnBrk="1" hangingPunct="1"/>
                <a:r>
                  <a:rPr lang="en-US" altLang="en-US" sz="23900" dirty="0" smtClean="0">
                    <a:solidFill>
                      <a:schemeClr val="accent4">
                        <a:lumMod val="60000"/>
                        <a:lumOff val="40000"/>
                      </a:schemeClr>
                    </a:solidFill>
                    <a:latin typeface="Arial" panose="020B0604020202020204" pitchFamily="34" charset="0"/>
                    <a:cs typeface="Arial" panose="020B0604020202020204" pitchFamily="34" charset="0"/>
                  </a:rPr>
                  <a:t>?</a:t>
                </a:r>
              </a:p>
            </p:txBody>
          </p:sp>
          <p:sp>
            <p:nvSpPr>
              <p:cNvPr id="11" name="Title 1"/>
              <p:cNvSpPr txBox="1">
                <a:spLocks/>
              </p:cNvSpPr>
              <p:nvPr/>
            </p:nvSpPr>
            <p:spPr bwMode="auto">
              <a:xfrm>
                <a:off x="7509706" y="1279033"/>
                <a:ext cx="2229853" cy="177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Levenim MT" panose="02010502060101010101" pitchFamily="2" charset="-79"/>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algn="l" defTabSz="914400" eaLnBrk="1" hangingPunct="1"/>
                <a:r>
                  <a:rPr lang="en-US" altLang="en-US" sz="23900" dirty="0" smtClean="0">
                    <a:solidFill>
                      <a:schemeClr val="accent4">
                        <a:lumMod val="60000"/>
                        <a:lumOff val="40000"/>
                      </a:schemeClr>
                    </a:solidFill>
                    <a:latin typeface="Arial" panose="020B0604020202020204" pitchFamily="34" charset="0"/>
                    <a:cs typeface="Arial" panose="020B0604020202020204" pitchFamily="34" charset="0"/>
                  </a:rPr>
                  <a:t>?</a:t>
                </a:r>
              </a:p>
            </p:txBody>
          </p:sp>
        </p:gr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ular Callout 14" descr="&quot;&quot;"/>
          <p:cNvSpPr/>
          <p:nvPr/>
        </p:nvSpPr>
        <p:spPr>
          <a:xfrm>
            <a:off x="-176464" y="-128337"/>
            <a:ext cx="9448800" cy="3870157"/>
          </a:xfrm>
          <a:prstGeom prst="wedgeRectCallout">
            <a:avLst>
              <a:gd name="adj1" fmla="val 328"/>
              <a:gd name="adj2" fmla="val 70912"/>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2" name="Title 1"/>
          <p:cNvSpPr>
            <a:spLocks noGrp="1"/>
          </p:cNvSpPr>
          <p:nvPr>
            <p:ph type="title" idx="4294967295"/>
          </p:nvPr>
        </p:nvSpPr>
        <p:spPr>
          <a:xfrm>
            <a:off x="320841" y="4230771"/>
            <a:ext cx="4074695" cy="857250"/>
          </a:xfrm>
        </p:spPr>
        <p:txBody>
          <a:bodyPr/>
          <a:lstStyle/>
          <a:p>
            <a:pPr algn="l" eaLnBrk="1" hangingPunct="1"/>
            <a:r>
              <a:rPr lang="en-US" altLang="en-US" sz="6000" dirty="0" err="1" smtClean="0">
                <a:solidFill>
                  <a:schemeClr val="accent3">
                    <a:lumMod val="75000"/>
                  </a:schemeClr>
                </a:solidFill>
              </a:rPr>
              <a:t>VistA</a:t>
            </a:r>
            <a:r>
              <a:rPr lang="en-US" altLang="en-US" sz="6000" dirty="0" smtClean="0">
                <a:solidFill>
                  <a:schemeClr val="accent3">
                    <a:lumMod val="75000"/>
                  </a:schemeClr>
                </a:solidFill>
              </a:rPr>
              <a:t> </a:t>
            </a:r>
            <a:r>
              <a:rPr lang="en-US" altLang="en-US" sz="6000" b="1" dirty="0" smtClean="0">
                <a:solidFill>
                  <a:schemeClr val="accent3">
                    <a:lumMod val="75000"/>
                  </a:schemeClr>
                </a:solidFill>
              </a:rPr>
              <a:t>HELP</a:t>
            </a:r>
          </a:p>
        </p:txBody>
      </p:sp>
      <p:pic>
        <p:nvPicPr>
          <p:cNvPr id="12" name="Picture 1" descr="Enter code or 'text' for more information.&#10;Select Autopsy ICD code ??&#10;Answer with ICD Diagnosis&#10;Cohse from:&#10;&#10;Enter a 'fre text' term or part of a term such as 'femur fracture&quot; or Enter a 'classification code' (ICD-CPT etc) to find the single term associated with the code.&#10;or &#10;Enter a &quot;partial code&quot;. Include the decimal when a search criterion includes 3 characters or more for code searches"/>
          <p:cNvPicPr>
            <a:picLocks noGrp="1" noChangeAspect="1"/>
          </p:cNvPicPr>
          <p:nvPr isPhoto="1"/>
        </p:nvPicPr>
        <p:blipFill rotWithShape="1">
          <a:blip r:embed="rId3">
            <a:extLst>
              <a:ext uri="{28A0092B-C50C-407E-A947-70E740481C1C}">
                <a14:useLocalDpi xmlns:a14="http://schemas.microsoft.com/office/drawing/2010/main" val="0"/>
              </a:ext>
            </a:extLst>
          </a:blip>
          <a:srcRect l="1184" t="14247" r="6679" b="11877"/>
          <a:stretch/>
        </p:blipFill>
        <p:spPr bwMode="auto">
          <a:xfrm>
            <a:off x="309286" y="204969"/>
            <a:ext cx="5971195" cy="336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descr="&quot; &quot;"/>
          <p:cNvSpPr/>
          <p:nvPr/>
        </p:nvSpPr>
        <p:spPr>
          <a:xfrm>
            <a:off x="2186657" y="472999"/>
            <a:ext cx="345973" cy="293563"/>
          </a:xfrm>
          <a:prstGeom prst="rect">
            <a:avLst/>
          </a:prstGeom>
          <a:noFill/>
          <a:ln w="1016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Levenim MT" panose="02010502060101010101" pitchFamily="2" charset="-79"/>
            </a:endParaRPr>
          </a:p>
        </p:txBody>
      </p:sp>
      <p:sp>
        <p:nvSpPr>
          <p:cNvPr id="14" name="Rectangle 13" descr="&quot; &quot;"/>
          <p:cNvSpPr/>
          <p:nvPr/>
        </p:nvSpPr>
        <p:spPr>
          <a:xfrm>
            <a:off x="237098" y="1708486"/>
            <a:ext cx="5670404" cy="1875888"/>
          </a:xfrm>
          <a:prstGeom prst="rect">
            <a:avLst/>
          </a:prstGeom>
          <a:noFill/>
          <a:ln w="1270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Levenim MT" panose="02010502060101010101" pitchFamily="2" charset="-79"/>
            </a:endParaRPr>
          </a:p>
        </p:txBody>
      </p:sp>
      <p:grpSp>
        <p:nvGrpSpPr>
          <p:cNvPr id="16" name="Group 15" descr="&quot; &quot;"/>
          <p:cNvGrpSpPr/>
          <p:nvPr/>
        </p:nvGrpSpPr>
        <p:grpSpPr>
          <a:xfrm>
            <a:off x="6194257" y="950940"/>
            <a:ext cx="3360821" cy="1776367"/>
            <a:chOff x="2300037" y="1282121"/>
            <a:chExt cx="3360821" cy="1776367"/>
          </a:xfrm>
        </p:grpSpPr>
        <p:sp>
          <p:nvSpPr>
            <p:cNvPr id="17" name="Title 1"/>
            <p:cNvSpPr txBox="1">
              <a:spLocks/>
            </p:cNvSpPr>
            <p:nvPr/>
          </p:nvSpPr>
          <p:spPr bwMode="auto">
            <a:xfrm>
              <a:off x="2300037" y="1282121"/>
              <a:ext cx="2229853" cy="177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Levenim MT" panose="02010502060101010101" pitchFamily="2" charset="-79"/>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algn="l" defTabSz="914400" eaLnBrk="1" hangingPunct="1"/>
              <a:r>
                <a:rPr lang="en-US" altLang="en-US" sz="23900" dirty="0" smtClean="0">
                  <a:solidFill>
                    <a:schemeClr val="accent4">
                      <a:lumMod val="40000"/>
                      <a:lumOff val="60000"/>
                    </a:schemeClr>
                  </a:solidFill>
                  <a:latin typeface="Arial" panose="020B0604020202020204" pitchFamily="34" charset="0"/>
                  <a:cs typeface="Arial" panose="020B0604020202020204" pitchFamily="34" charset="0"/>
                </a:rPr>
                <a:t>?</a:t>
              </a:r>
            </a:p>
          </p:txBody>
        </p:sp>
        <p:sp>
          <p:nvSpPr>
            <p:cNvPr id="18" name="Title 1"/>
            <p:cNvSpPr txBox="1">
              <a:spLocks/>
            </p:cNvSpPr>
            <p:nvPr/>
          </p:nvSpPr>
          <p:spPr bwMode="auto">
            <a:xfrm>
              <a:off x="3431005" y="1285836"/>
              <a:ext cx="2229853" cy="177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Levenim MT" panose="02010502060101010101" pitchFamily="2" charset="-79"/>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algn="l" defTabSz="914400" eaLnBrk="1" hangingPunct="1"/>
              <a:r>
                <a:rPr lang="en-US" altLang="en-US" sz="23900" dirty="0" smtClean="0">
                  <a:solidFill>
                    <a:schemeClr val="accent4">
                      <a:lumMod val="40000"/>
                      <a:lumOff val="60000"/>
                    </a:schemeClr>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6418064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5" name="Rectangular Callout 24" descr="&quot;&quot;"/>
          <p:cNvSpPr/>
          <p:nvPr/>
        </p:nvSpPr>
        <p:spPr>
          <a:xfrm>
            <a:off x="-216567" y="3512660"/>
            <a:ext cx="9444788" cy="1733108"/>
          </a:xfrm>
          <a:prstGeom prst="wedgeRectCallout">
            <a:avLst>
              <a:gd name="adj1" fmla="val -7022"/>
              <a:gd name="adj2" fmla="val -102424"/>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accent3">
                  <a:lumMod val="75000"/>
                </a:schemeClr>
              </a:solidFill>
              <a:latin typeface="Levenim MT" panose="02010502060101010101" pitchFamily="2" charset="-79"/>
              <a:cs typeface="Levenim MT" panose="02010502060101010101" pitchFamily="2" charset="-79"/>
            </a:endParaRPr>
          </a:p>
        </p:txBody>
      </p:sp>
      <p:sp>
        <p:nvSpPr>
          <p:cNvPr id="2" name="TextBox 1" descr="Search"/>
          <p:cNvSpPr txBox="1"/>
          <p:nvPr/>
        </p:nvSpPr>
        <p:spPr>
          <a:xfrm>
            <a:off x="101563" y="3508040"/>
            <a:ext cx="3856825" cy="1107996"/>
          </a:xfrm>
          <a:prstGeom prst="rect">
            <a:avLst/>
          </a:prstGeom>
          <a:noFill/>
        </p:spPr>
        <p:txBody>
          <a:bodyPr wrap="square" rtlCol="0">
            <a:spAutoFit/>
          </a:bodyPr>
          <a:lstStyle/>
          <a:p>
            <a:r>
              <a:rPr lang="en-US" altLang="en-US" sz="6600" b="1" dirty="0" smtClean="0">
                <a:solidFill>
                  <a:schemeClr val="accent3">
                    <a:lumMod val="75000"/>
                  </a:schemeClr>
                </a:solidFill>
                <a:latin typeface="Levenim MT" panose="02010502060101010101" pitchFamily="2" charset="-79"/>
                <a:cs typeface="Levenim MT" panose="02010502060101010101" pitchFamily="2" charset="-79"/>
              </a:rPr>
              <a:t>SEARCH</a:t>
            </a:r>
            <a:endParaRPr lang="en-US" sz="6600" dirty="0">
              <a:latin typeface="Levenim MT" panose="02010502060101010101" pitchFamily="2" charset="-79"/>
              <a:cs typeface="Levenim MT" panose="02010502060101010101" pitchFamily="2" charset="-79"/>
            </a:endParaRPr>
          </a:p>
        </p:txBody>
      </p:sp>
      <p:sp>
        <p:nvSpPr>
          <p:cNvPr id="10242" name="Title 1"/>
          <p:cNvSpPr>
            <a:spLocks noGrp="1"/>
          </p:cNvSpPr>
          <p:nvPr>
            <p:ph type="title" idx="4294967295"/>
          </p:nvPr>
        </p:nvSpPr>
        <p:spPr>
          <a:xfrm>
            <a:off x="101562" y="4278602"/>
            <a:ext cx="9024709" cy="857250"/>
          </a:xfrm>
        </p:spPr>
        <p:txBody>
          <a:bodyPr/>
          <a:lstStyle/>
          <a:p>
            <a:pPr algn="l" eaLnBrk="1" hangingPunct="1"/>
            <a:r>
              <a:rPr lang="en-US" altLang="en-US" sz="6000" dirty="0" smtClean="0">
                <a:solidFill>
                  <a:schemeClr val="accent3">
                    <a:lumMod val="75000"/>
                  </a:schemeClr>
                </a:solidFill>
              </a:rPr>
              <a:t>FUNCTIONALITY</a:t>
            </a:r>
            <a:endParaRPr lang="en-US" altLang="en-US" sz="6000" b="1" dirty="0" smtClean="0">
              <a:solidFill>
                <a:schemeClr val="accent3">
                  <a:lumMod val="75000"/>
                </a:schemeClr>
              </a:solidFill>
            </a:endParaRPr>
          </a:p>
        </p:txBody>
      </p:sp>
      <p:pic>
        <p:nvPicPr>
          <p:cNvPr id="10" name="Picture 9" descr="ICD code search"/>
          <p:cNvPicPr>
            <a:picLocks noGrp="1" noChangeAspect="1"/>
          </p:cNvPicPr>
          <p:nvPr isPhoto="1"/>
        </p:nvPicPr>
        <p:blipFill rotWithShape="1">
          <a:blip r:embed="rId3">
            <a:lum/>
            <a:extLst>
              <a:ext uri="{28A0092B-C50C-407E-A947-70E740481C1C}">
                <a14:useLocalDpi xmlns:a14="http://schemas.microsoft.com/office/drawing/2010/main" val="0"/>
              </a:ext>
            </a:extLst>
          </a:blip>
          <a:srcRect l="3008" t="31961" r="41904" b="41942"/>
          <a:stretch/>
        </p:blipFill>
        <p:spPr>
          <a:xfrm>
            <a:off x="452966" y="263090"/>
            <a:ext cx="3958909" cy="1517304"/>
          </a:xfrm>
          <a:prstGeom prst="rect">
            <a:avLst/>
          </a:prstGeom>
          <a:ln w="190500" cap="sq">
            <a:noFill/>
            <a:prstDash val="solid"/>
            <a:miter lim="800000"/>
          </a:ln>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Picture 10" descr="ICD code search"/>
          <p:cNvPicPr>
            <a:picLocks noGrp="1" noChangeAspect="1"/>
          </p:cNvPicPr>
          <p:nvPr isPhoto="1"/>
        </p:nvPicPr>
        <p:blipFill rotWithShape="1">
          <a:blip r:embed="rId4">
            <a:lum/>
            <a:extLst>
              <a:ext uri="{28A0092B-C50C-407E-A947-70E740481C1C}">
                <a14:useLocalDpi xmlns:a14="http://schemas.microsoft.com/office/drawing/2010/main" val="0"/>
              </a:ext>
            </a:extLst>
          </a:blip>
          <a:srcRect l="3304" t="31176" r="42460" b="42552"/>
          <a:stretch/>
        </p:blipFill>
        <p:spPr>
          <a:xfrm>
            <a:off x="4735362" y="262849"/>
            <a:ext cx="3907782" cy="1531307"/>
          </a:xfrm>
          <a:prstGeom prst="rect">
            <a:avLst/>
          </a:prstGeom>
          <a:ln w="190500" cap="sq">
            <a:noFill/>
            <a:prstDash val="solid"/>
            <a:miter lim="800000"/>
          </a:ln>
          <a:effectLst/>
          <a:scene3d>
            <a:camera prst="perspectiveFront" fov="5400000"/>
            <a:lightRig rig="threePt" dir="t">
              <a:rot lat="0" lon="0" rev="2100000"/>
            </a:lightRig>
          </a:scene3d>
          <a:sp3d extrusionH="25400">
            <a:bevelT w="304800" h="152400" prst="hardEdge"/>
            <a:extrusionClr>
              <a:srgbClr val="000000"/>
            </a:extrusionClr>
          </a:sp3d>
        </p:spPr>
      </p:pic>
      <p:pic>
        <p:nvPicPr>
          <p:cNvPr id="19" name="Picture 18" descr="ICD code search"/>
          <p:cNvPicPr>
            <a:picLocks noGrp="1" noChangeAspect="1"/>
          </p:cNvPicPr>
          <p:nvPr isPhoto="1"/>
        </p:nvPicPr>
        <p:blipFill rotWithShape="1">
          <a:blip r:embed="rId5">
            <a:lum/>
            <a:extLst>
              <a:ext uri="{28A0092B-C50C-407E-A947-70E740481C1C}">
                <a14:useLocalDpi xmlns:a14="http://schemas.microsoft.com/office/drawing/2010/main" val="0"/>
              </a:ext>
            </a:extLst>
          </a:blip>
          <a:srcRect l="2749" t="31569" r="41910" b="41569"/>
          <a:stretch/>
        </p:blipFill>
        <p:spPr>
          <a:xfrm>
            <a:off x="4747394" y="1899294"/>
            <a:ext cx="3867220" cy="1518587"/>
          </a:xfrm>
          <a:prstGeom prst="rect">
            <a:avLst/>
          </a:prstGeom>
          <a:ln w="190500" cap="sq">
            <a:noFill/>
            <a:prstDash val="solid"/>
            <a:miter lim="800000"/>
          </a:ln>
          <a:effectLst/>
          <a:scene3d>
            <a:camera prst="perspectiveFront" fov="5400000"/>
            <a:lightRig rig="threePt" dir="t">
              <a:rot lat="0" lon="0" rev="2100000"/>
            </a:lightRig>
          </a:scene3d>
          <a:sp3d extrusionH="25400">
            <a:bevelT w="304800" h="152400" prst="hardEdge"/>
            <a:extrusionClr>
              <a:srgbClr val="000000"/>
            </a:extrusionClr>
          </a:sp3d>
        </p:spPr>
      </p:pic>
      <p:sp>
        <p:nvSpPr>
          <p:cNvPr id="15" name="Rectangular Callout 14" descr="Full code"/>
          <p:cNvSpPr/>
          <p:nvPr/>
        </p:nvSpPr>
        <p:spPr>
          <a:xfrm>
            <a:off x="1598953" y="999433"/>
            <a:ext cx="2359435" cy="552907"/>
          </a:xfrm>
          <a:prstGeom prst="wedgeRectCallout">
            <a:avLst>
              <a:gd name="adj1" fmla="val 40039"/>
              <a:gd name="adj2" fmla="val -11763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accent3">
                    <a:lumMod val="75000"/>
                  </a:schemeClr>
                </a:solidFill>
                <a:latin typeface="Levenim MT" panose="02010502060101010101" pitchFamily="2" charset="-79"/>
                <a:cs typeface="Levenim MT" panose="02010502060101010101" pitchFamily="2" charset="-79"/>
              </a:rPr>
              <a:t>Full Code</a:t>
            </a:r>
            <a:endParaRPr lang="en-US" sz="3600" dirty="0">
              <a:solidFill>
                <a:schemeClr val="accent3">
                  <a:lumMod val="75000"/>
                </a:schemeClr>
              </a:solidFill>
              <a:latin typeface="Levenim MT" panose="02010502060101010101" pitchFamily="2" charset="-79"/>
              <a:cs typeface="Levenim MT" panose="02010502060101010101" pitchFamily="2" charset="-79"/>
            </a:endParaRPr>
          </a:p>
        </p:txBody>
      </p:sp>
      <p:sp>
        <p:nvSpPr>
          <p:cNvPr id="23" name="Rectangular Callout 22" descr="partial code"/>
          <p:cNvSpPr/>
          <p:nvPr/>
        </p:nvSpPr>
        <p:spPr>
          <a:xfrm>
            <a:off x="5690936" y="971378"/>
            <a:ext cx="2719255" cy="578871"/>
          </a:xfrm>
          <a:prstGeom prst="wedgeRectCallout">
            <a:avLst>
              <a:gd name="adj1" fmla="val 7847"/>
              <a:gd name="adj2" fmla="val -110543"/>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3">
                    <a:lumMod val="75000"/>
                  </a:schemeClr>
                </a:solidFill>
                <a:latin typeface="Levenim MT" panose="02010502060101010101" pitchFamily="2" charset="-79"/>
                <a:cs typeface="Levenim MT" panose="02010502060101010101" pitchFamily="2" charset="-79"/>
              </a:rPr>
              <a:t>Partial Code</a:t>
            </a:r>
            <a:endParaRPr lang="en-US" sz="3200" dirty="0">
              <a:solidFill>
                <a:schemeClr val="accent3">
                  <a:lumMod val="75000"/>
                </a:schemeClr>
              </a:solidFill>
              <a:latin typeface="Levenim MT" panose="02010502060101010101" pitchFamily="2" charset="-79"/>
              <a:cs typeface="Levenim MT" panose="02010502060101010101" pitchFamily="2" charset="-79"/>
            </a:endParaRPr>
          </a:p>
        </p:txBody>
      </p:sp>
      <p:sp>
        <p:nvSpPr>
          <p:cNvPr id="24" name="Rectangular Callout 23" descr="text"/>
          <p:cNvSpPr/>
          <p:nvPr/>
        </p:nvSpPr>
        <p:spPr>
          <a:xfrm>
            <a:off x="6880530" y="2580108"/>
            <a:ext cx="1285518" cy="608564"/>
          </a:xfrm>
          <a:prstGeom prst="wedgeRectCallout">
            <a:avLst>
              <a:gd name="adj1" fmla="val 895"/>
              <a:gd name="adj2" fmla="val -105021"/>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accent3">
                    <a:lumMod val="75000"/>
                  </a:schemeClr>
                </a:solidFill>
                <a:latin typeface="Levenim MT" panose="02010502060101010101" pitchFamily="2" charset="-79"/>
                <a:cs typeface="Levenim MT" panose="02010502060101010101" pitchFamily="2" charset="-79"/>
              </a:rPr>
              <a:t>Text</a:t>
            </a:r>
            <a:endParaRPr lang="en-US" sz="3600" dirty="0">
              <a:solidFill>
                <a:schemeClr val="accent3">
                  <a:lumMod val="75000"/>
                </a:schemeClr>
              </a:solidFill>
              <a:latin typeface="Levenim MT" panose="02010502060101010101" pitchFamily="2" charset="-79"/>
              <a:cs typeface="Levenim MT" panose="02010502060101010101" pitchFamily="2" charset="-79"/>
            </a:endParaRPr>
          </a:p>
        </p:txBody>
      </p:sp>
    </p:spTree>
    <p:extLst>
      <p:ext uri="{BB962C8B-B14F-4D97-AF65-F5344CB8AC3E}">
        <p14:creationId xmlns:p14="http://schemas.microsoft.com/office/powerpoint/2010/main" val="39796391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ular Callout 8" descr="&quot;&quot;"/>
          <p:cNvSpPr/>
          <p:nvPr/>
        </p:nvSpPr>
        <p:spPr>
          <a:xfrm>
            <a:off x="4709161" y="1762378"/>
            <a:ext cx="4328160" cy="3205861"/>
          </a:xfrm>
          <a:prstGeom prst="wedgeRectCallout">
            <a:avLst>
              <a:gd name="adj1" fmla="val -39107"/>
              <a:gd name="adj2" fmla="val -76278"/>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accent3">
                  <a:lumMod val="75000"/>
                </a:schemeClr>
              </a:solidFill>
              <a:latin typeface="Levenim MT" panose="02010502060101010101" pitchFamily="2" charset="-79"/>
              <a:cs typeface="Levenim MT" panose="02010502060101010101" pitchFamily="2" charset="-79"/>
            </a:endParaRPr>
          </a:p>
        </p:txBody>
      </p:sp>
      <p:sp>
        <p:nvSpPr>
          <p:cNvPr id="13314" name="Title 1"/>
          <p:cNvSpPr>
            <a:spLocks noGrp="1"/>
          </p:cNvSpPr>
          <p:nvPr>
            <p:ph type="title" idx="4294967295"/>
          </p:nvPr>
        </p:nvSpPr>
        <p:spPr>
          <a:xfrm>
            <a:off x="0" y="206375"/>
            <a:ext cx="8229600" cy="857250"/>
          </a:xfrm>
        </p:spPr>
        <p:txBody>
          <a:bodyPr/>
          <a:lstStyle/>
          <a:p>
            <a:pPr eaLnBrk="1" hangingPunct="1"/>
            <a:r>
              <a:rPr lang="en-US" altLang="en-US" sz="6600" dirty="0" smtClean="0">
                <a:ea typeface="Georgia" panose="02040502050405020303" pitchFamily="18" charset="0"/>
                <a:cs typeface="Levenim MT" panose="02010502060101010101" pitchFamily="2" charset="-79"/>
              </a:rPr>
              <a:t>ADT/DRG</a:t>
            </a:r>
            <a:endParaRPr lang="en-US" altLang="en-US" sz="6600" dirty="0">
              <a:ea typeface="Georgia" panose="02040502050405020303" pitchFamily="18" charset="0"/>
              <a:cs typeface="Levenim MT" panose="02010502060101010101" pitchFamily="2" charset="-79"/>
            </a:endParaRPr>
          </a:p>
        </p:txBody>
      </p:sp>
      <p:sp>
        <p:nvSpPr>
          <p:cNvPr id="5" name="Rectangular Callout 4" descr="&quot;&quot;"/>
          <p:cNvSpPr/>
          <p:nvPr/>
        </p:nvSpPr>
        <p:spPr>
          <a:xfrm>
            <a:off x="323850" y="1341120"/>
            <a:ext cx="4156710" cy="3596639"/>
          </a:xfrm>
          <a:prstGeom prst="wedgeRectCallout">
            <a:avLst>
              <a:gd name="adj1" fmla="val 30560"/>
              <a:gd name="adj2" fmla="val -6292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accent3">
                  <a:lumMod val="75000"/>
                </a:schemeClr>
              </a:solidFill>
              <a:latin typeface="Levenim MT" panose="02010502060101010101" pitchFamily="2" charset="-79"/>
              <a:cs typeface="Levenim MT" panose="02010502060101010101" pitchFamily="2" charset="-79"/>
            </a:endParaRPr>
          </a:p>
        </p:txBody>
      </p:sp>
      <p:sp>
        <p:nvSpPr>
          <p:cNvPr id="8" name="TextBox 7" descr="Patient Treatment File &#10;&amp; &#10;Catastrophic Disability &#10;"/>
          <p:cNvSpPr txBox="1"/>
          <p:nvPr/>
        </p:nvSpPr>
        <p:spPr>
          <a:xfrm>
            <a:off x="323849" y="1714185"/>
            <a:ext cx="4156711" cy="3170099"/>
          </a:xfrm>
          <a:prstGeom prst="rect">
            <a:avLst/>
          </a:prstGeom>
          <a:noFill/>
        </p:spPr>
        <p:txBody>
          <a:bodyPr wrap="square" rtlCol="0">
            <a:spAutoFit/>
          </a:bodyPr>
          <a:lstStyle/>
          <a:p>
            <a:r>
              <a:rPr lang="en-US" altLang="en-US" sz="4000" dirty="0" smtClean="0">
                <a:solidFill>
                  <a:schemeClr val="accent3">
                    <a:lumMod val="75000"/>
                  </a:schemeClr>
                </a:solidFill>
                <a:latin typeface="Levenim MT" panose="02010502060101010101" pitchFamily="2" charset="-79"/>
                <a:cs typeface="Levenim MT" panose="02010502060101010101" pitchFamily="2" charset="-79"/>
              </a:rPr>
              <a:t>Patient Treatment File </a:t>
            </a:r>
            <a:br>
              <a:rPr lang="en-US" altLang="en-US" sz="4000" dirty="0" smtClean="0">
                <a:solidFill>
                  <a:schemeClr val="accent3">
                    <a:lumMod val="75000"/>
                  </a:schemeClr>
                </a:solidFill>
                <a:latin typeface="Levenim MT" panose="02010502060101010101" pitchFamily="2" charset="-79"/>
                <a:cs typeface="Levenim MT" panose="02010502060101010101" pitchFamily="2" charset="-79"/>
              </a:rPr>
            </a:br>
            <a:r>
              <a:rPr lang="en-US" altLang="en-US" sz="4000" dirty="0" smtClean="0">
                <a:solidFill>
                  <a:schemeClr val="accent3">
                    <a:lumMod val="75000"/>
                  </a:schemeClr>
                </a:solidFill>
                <a:latin typeface="Levenim MT" panose="02010502060101010101" pitchFamily="2" charset="-79"/>
                <a:cs typeface="Levenim MT" panose="02010502060101010101" pitchFamily="2" charset="-79"/>
              </a:rPr>
              <a:t>&amp; </a:t>
            </a:r>
            <a:br>
              <a:rPr lang="en-US" altLang="en-US" sz="4000" dirty="0" smtClean="0">
                <a:solidFill>
                  <a:schemeClr val="accent3">
                    <a:lumMod val="75000"/>
                  </a:schemeClr>
                </a:solidFill>
                <a:latin typeface="Levenim MT" panose="02010502060101010101" pitchFamily="2" charset="-79"/>
                <a:cs typeface="Levenim MT" panose="02010502060101010101" pitchFamily="2" charset="-79"/>
              </a:rPr>
            </a:br>
            <a:r>
              <a:rPr lang="en-US" altLang="en-US" sz="4000" dirty="0" smtClean="0">
                <a:solidFill>
                  <a:schemeClr val="accent3">
                    <a:lumMod val="75000"/>
                  </a:schemeClr>
                </a:solidFill>
                <a:latin typeface="Levenim MT" panose="02010502060101010101" pitchFamily="2" charset="-79"/>
                <a:cs typeface="Levenim MT" panose="02010502060101010101" pitchFamily="2" charset="-79"/>
              </a:rPr>
              <a:t>Catastrophic </a:t>
            </a:r>
            <a:r>
              <a:rPr lang="en-US" altLang="en-US" sz="4000" dirty="0">
                <a:solidFill>
                  <a:schemeClr val="accent3">
                    <a:lumMod val="75000"/>
                  </a:schemeClr>
                </a:solidFill>
                <a:latin typeface="Levenim MT" panose="02010502060101010101" pitchFamily="2" charset="-79"/>
                <a:cs typeface="Levenim MT" panose="02010502060101010101" pitchFamily="2" charset="-79"/>
              </a:rPr>
              <a:t>Disability </a:t>
            </a:r>
            <a:endParaRPr lang="en-US" sz="4000" dirty="0">
              <a:latin typeface="Levenim MT" panose="02010502060101010101" pitchFamily="2" charset="-79"/>
              <a:cs typeface="Levenim MT" panose="02010502060101010101" pitchFamily="2" charset="-79"/>
            </a:endParaRPr>
          </a:p>
        </p:txBody>
      </p:sp>
      <p:sp>
        <p:nvSpPr>
          <p:cNvPr id="6" name="TextBox 5" descr="Diagnosis Related Grouping&#10;"/>
          <p:cNvSpPr txBox="1"/>
          <p:nvPr/>
        </p:nvSpPr>
        <p:spPr>
          <a:xfrm>
            <a:off x="4907281" y="2129683"/>
            <a:ext cx="3886199" cy="2308324"/>
          </a:xfrm>
          <a:prstGeom prst="rect">
            <a:avLst/>
          </a:prstGeom>
          <a:noFill/>
        </p:spPr>
        <p:txBody>
          <a:bodyPr wrap="square" rtlCol="0">
            <a:spAutoFit/>
          </a:bodyPr>
          <a:lstStyle/>
          <a:p>
            <a:pPr algn="r"/>
            <a:r>
              <a:rPr lang="en-US" altLang="en-US" sz="4800" dirty="0" smtClean="0">
                <a:solidFill>
                  <a:schemeClr val="accent3">
                    <a:lumMod val="75000"/>
                  </a:schemeClr>
                </a:solidFill>
                <a:latin typeface="Levenim MT" panose="02010502060101010101" pitchFamily="2" charset="-79"/>
                <a:cs typeface="Levenim MT" panose="02010502060101010101" pitchFamily="2" charset="-79"/>
              </a:rPr>
              <a:t>Diagnosis Related Grouping</a:t>
            </a:r>
            <a:endParaRPr lang="en-US" sz="4800" dirty="0">
              <a:latin typeface="Levenim MT" panose="02010502060101010101" pitchFamily="2" charset="-79"/>
              <a:cs typeface="Levenim MT" panose="02010502060101010101" pitchFamily="2" charset="-79"/>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MS V. 5.3 ADT module user manual registration menu"/>
          <p:cNvPicPr>
            <a:picLocks noChangeAspect="1" noChangeArrowheads="1"/>
          </p:cNvPicPr>
          <p:nvPr/>
        </p:nvPicPr>
        <p:blipFill rotWithShape="1">
          <a:blip r:embed="rId3">
            <a:extLst>
              <a:ext uri="{28A0092B-C50C-407E-A947-70E740481C1C}">
                <a14:useLocalDpi xmlns:a14="http://schemas.microsoft.com/office/drawing/2010/main" val="0"/>
              </a:ext>
            </a:extLst>
          </a:blip>
          <a:srcRect l="48381" t="11709" r="8097" b="23833"/>
          <a:stretch/>
        </p:blipFill>
        <p:spPr bwMode="auto">
          <a:xfrm>
            <a:off x="-552448" y="35670"/>
            <a:ext cx="11582398" cy="4574429"/>
          </a:xfrm>
          <a:prstGeom prst="rect">
            <a:avLst/>
          </a:prstGeom>
          <a:ln w="228600" cap="sq" cmpd="thickThin">
            <a:no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5" name="Picture 2" descr="Add/edit/delete catastrophic disability box"/>
          <p:cNvPicPr>
            <a:picLocks noChangeAspect="1" noChangeArrowheads="1"/>
          </p:cNvPicPr>
          <p:nvPr/>
        </p:nvPicPr>
        <p:blipFill rotWithShape="1">
          <a:blip r:embed="rId4">
            <a:extLst>
              <a:ext uri="{28A0092B-C50C-407E-A947-70E740481C1C}">
                <a14:useLocalDpi xmlns:a14="http://schemas.microsoft.com/office/drawing/2010/main" val="0"/>
              </a:ext>
            </a:extLst>
          </a:blip>
          <a:srcRect l="10134" t="34353" r="64449" b="25218"/>
          <a:stretch/>
        </p:blipFill>
        <p:spPr bwMode="auto">
          <a:xfrm>
            <a:off x="3810000" y="2646735"/>
            <a:ext cx="5863662" cy="2487197"/>
          </a:xfrm>
          <a:prstGeom prst="rect">
            <a:avLst/>
          </a:prstGeom>
          <a:ln w="190500" cap="sq">
            <a:solidFill>
              <a:schemeClr val="accent3">
                <a:lumMod val="75000"/>
              </a:schemeClr>
            </a:solidFill>
            <a:prstDash val="solid"/>
            <a:miter lim="800000"/>
          </a:ln>
          <a:effectLst/>
          <a:scene3d>
            <a:camera prst="perspectiveFront" fov="5400000"/>
            <a:lightRig rig="threePt" dir="t">
              <a:rot lat="0" lon="0" rev="2100000"/>
            </a:lightRig>
          </a:scene3d>
          <a:sp3d extrusionH="25400">
            <a:extrusionClr>
              <a:srgbClr val="000000"/>
            </a:extrusionClr>
          </a:sp3d>
          <a:extLst>
            <a:ext uri="{909E8E84-426E-40DD-AFC4-6F175D3DCCD1}">
              <a14:hiddenFill xmlns:a14="http://schemas.microsoft.com/office/drawing/2010/main">
                <a:solidFill>
                  <a:schemeClr val="accent1"/>
                </a:solidFill>
              </a14:hiddenFill>
            </a:ext>
          </a:extLst>
        </p:spPr>
      </p:pic>
      <p:sp>
        <p:nvSpPr>
          <p:cNvPr id="4" name="Rectangle 3" descr="&quot; &quot;"/>
          <p:cNvSpPr/>
          <p:nvPr/>
        </p:nvSpPr>
        <p:spPr>
          <a:xfrm>
            <a:off x="-38099" y="2322885"/>
            <a:ext cx="5562600" cy="248451"/>
          </a:xfrm>
          <a:prstGeom prst="rect">
            <a:avLst/>
          </a:prstGeom>
          <a:no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Down Arrow 5" descr="&quot; &quot;"/>
          <p:cNvSpPr/>
          <p:nvPr/>
        </p:nvSpPr>
        <p:spPr>
          <a:xfrm rot="483751">
            <a:off x="5069641" y="1718464"/>
            <a:ext cx="2235923" cy="737418"/>
          </a:xfrm>
          <a:prstGeom prst="curvedDownArrow">
            <a:avLst>
              <a:gd name="adj1" fmla="val 50000"/>
              <a:gd name="adj2" fmla="val 104301"/>
              <a:gd name="adj3" fmla="val 4223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66332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tatus diagnoses box"/>
          <p:cNvPicPr>
            <a:picLocks noChangeAspect="1" noChangeArrowheads="1"/>
          </p:cNvPicPr>
          <p:nvPr/>
        </p:nvPicPr>
        <p:blipFill rotWithShape="1">
          <a:blip r:embed="rId3">
            <a:extLst>
              <a:ext uri="{28A0092B-C50C-407E-A947-70E740481C1C}">
                <a14:useLocalDpi xmlns:a14="http://schemas.microsoft.com/office/drawing/2010/main" val="0"/>
              </a:ext>
            </a:extLst>
          </a:blip>
          <a:srcRect l="44740" t="7493" r="16566" b="14707"/>
          <a:stretch/>
        </p:blipFill>
        <p:spPr bwMode="auto">
          <a:xfrm>
            <a:off x="-38099" y="0"/>
            <a:ext cx="9182099" cy="561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ular Callout 2" descr="Catastrophic Diagnosis"/>
          <p:cNvSpPr/>
          <p:nvPr/>
        </p:nvSpPr>
        <p:spPr>
          <a:xfrm>
            <a:off x="-216567" y="4170328"/>
            <a:ext cx="9444788" cy="1075439"/>
          </a:xfrm>
          <a:prstGeom prst="wedgeRectCallout">
            <a:avLst>
              <a:gd name="adj1" fmla="val -11608"/>
              <a:gd name="adj2" fmla="val -48724"/>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smtClean="0">
                <a:solidFill>
                  <a:schemeClr val="accent3">
                    <a:lumMod val="75000"/>
                  </a:schemeClr>
                </a:solidFill>
                <a:latin typeface="Levenim MT" panose="02010502060101010101" pitchFamily="2" charset="-79"/>
                <a:cs typeface="Levenim MT" panose="02010502060101010101" pitchFamily="2" charset="-79"/>
              </a:rPr>
              <a:t>  Catastrophic Diagnosis</a:t>
            </a:r>
            <a:endParaRPr lang="en-US" sz="4400" dirty="0">
              <a:solidFill>
                <a:schemeClr val="accent3">
                  <a:lumMod val="75000"/>
                </a:schemeClr>
              </a:solidFill>
              <a:latin typeface="Levenim MT" panose="02010502060101010101" pitchFamily="2" charset="-79"/>
              <a:cs typeface="Levenim MT" panose="02010502060101010101" pitchFamily="2" charset="-79"/>
            </a:endParaRPr>
          </a:p>
        </p:txBody>
      </p:sp>
      <p:pic>
        <p:nvPicPr>
          <p:cNvPr id="4" name="Picture 2" descr="&quot; &quot;"/>
          <p:cNvPicPr>
            <a:picLocks noChangeAspect="1" noChangeArrowheads="1"/>
          </p:cNvPicPr>
          <p:nvPr/>
        </p:nvPicPr>
        <p:blipFill rotWithShape="1">
          <a:blip r:embed="rId3">
            <a:extLst>
              <a:ext uri="{28A0092B-C50C-407E-A947-70E740481C1C}">
                <a14:useLocalDpi xmlns:a14="http://schemas.microsoft.com/office/drawing/2010/main" val="0"/>
              </a:ext>
            </a:extLst>
          </a:blip>
          <a:srcRect l="82792" t="17252" r="5889" b="79056"/>
          <a:stretch/>
        </p:blipFill>
        <p:spPr bwMode="auto">
          <a:xfrm>
            <a:off x="95250" y="990600"/>
            <a:ext cx="268605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quot; &quot;"/>
          <p:cNvPicPr>
            <a:picLocks noChangeAspect="1" noChangeArrowheads="1"/>
          </p:cNvPicPr>
          <p:nvPr/>
        </p:nvPicPr>
        <p:blipFill rotWithShape="1">
          <a:blip r:embed="rId3">
            <a:extLst>
              <a:ext uri="{28A0092B-C50C-407E-A947-70E740481C1C}">
                <a14:useLocalDpi xmlns:a14="http://schemas.microsoft.com/office/drawing/2010/main" val="0"/>
              </a:ext>
            </a:extLst>
          </a:blip>
          <a:srcRect l="45544" t="21099" r="48435" b="74946"/>
          <a:stretch/>
        </p:blipFill>
        <p:spPr bwMode="auto">
          <a:xfrm>
            <a:off x="2762250" y="1038225"/>
            <a:ext cx="142875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ular Callout 5" descr="Specificity"/>
          <p:cNvSpPr/>
          <p:nvPr/>
        </p:nvSpPr>
        <p:spPr>
          <a:xfrm>
            <a:off x="4933949" y="985837"/>
            <a:ext cx="2305051" cy="676275"/>
          </a:xfrm>
          <a:prstGeom prst="wedgeRectCallout">
            <a:avLst>
              <a:gd name="adj1" fmla="val -82796"/>
              <a:gd name="adj2" fmla="val 63275"/>
            </a:avLst>
          </a:prstGeom>
          <a:solidFill>
            <a:schemeClr val="accent4">
              <a:lumMod val="60000"/>
              <a:lumOff val="4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accent1">
                    <a:lumMod val="50000"/>
                  </a:schemeClr>
                </a:solidFill>
                <a:latin typeface="Levenim MT" panose="02010502060101010101" pitchFamily="2" charset="-79"/>
                <a:cs typeface="Levenim MT" panose="02010502060101010101" pitchFamily="2" charset="-79"/>
              </a:rPr>
              <a:t>SPECIFICITY</a:t>
            </a:r>
            <a:endParaRPr lang="en-US" sz="2800" dirty="0">
              <a:solidFill>
                <a:schemeClr val="accent1">
                  <a:lumMod val="50000"/>
                </a:schemeClr>
              </a:solidFill>
              <a:latin typeface="Levenim MT" panose="02010502060101010101" pitchFamily="2" charset="-79"/>
              <a:cs typeface="Levenim MT" panose="02010502060101010101" pitchFamily="2" charset="-79"/>
            </a:endParaRPr>
          </a:p>
        </p:txBody>
      </p:sp>
    </p:spTree>
    <p:extLst>
      <p:ext uri="{BB962C8B-B14F-4D97-AF65-F5344CB8AC3E}">
        <p14:creationId xmlns:p14="http://schemas.microsoft.com/office/powerpoint/2010/main" val="421864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atastrophic diagnosis: PCS"/>
          <p:cNvPicPr>
            <a:picLocks noChangeAspect="1" noChangeArrowheads="1"/>
          </p:cNvPicPr>
          <p:nvPr/>
        </p:nvPicPr>
        <p:blipFill rotWithShape="1">
          <a:blip r:embed="rId3">
            <a:extLst>
              <a:ext uri="{28A0092B-C50C-407E-A947-70E740481C1C}">
                <a14:useLocalDpi xmlns:a14="http://schemas.microsoft.com/office/drawing/2010/main" val="0"/>
              </a:ext>
            </a:extLst>
          </a:blip>
          <a:srcRect l="44740" t="7127" r="6104" b="16168"/>
          <a:stretch/>
        </p:blipFill>
        <p:spPr bwMode="auto">
          <a:xfrm>
            <a:off x="-112584" y="209550"/>
            <a:ext cx="9493206" cy="4312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ular Callout 2" descr="Catastrophic Diagnosis: PCS&#10;"/>
          <p:cNvSpPr/>
          <p:nvPr/>
        </p:nvSpPr>
        <p:spPr>
          <a:xfrm>
            <a:off x="-216567" y="4170328"/>
            <a:ext cx="9444788" cy="1075439"/>
          </a:xfrm>
          <a:prstGeom prst="wedgeRectCallout">
            <a:avLst>
              <a:gd name="adj1" fmla="val -11608"/>
              <a:gd name="adj2" fmla="val -48724"/>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smtClean="0">
                <a:solidFill>
                  <a:schemeClr val="accent3">
                    <a:lumMod val="75000"/>
                  </a:schemeClr>
                </a:solidFill>
                <a:latin typeface="Levenim MT" panose="02010502060101010101" pitchFamily="2" charset="-79"/>
                <a:cs typeface="Levenim MT" panose="02010502060101010101" pitchFamily="2" charset="-79"/>
              </a:rPr>
              <a:t>  Catastrophic Diagnosis: PCS</a:t>
            </a:r>
            <a:endParaRPr lang="en-US" sz="4400" dirty="0">
              <a:solidFill>
                <a:schemeClr val="accent3">
                  <a:lumMod val="75000"/>
                </a:schemeClr>
              </a:solidFill>
              <a:latin typeface="Levenim MT" panose="02010502060101010101" pitchFamily="2" charset="-79"/>
              <a:cs typeface="Levenim MT" panose="02010502060101010101" pitchFamily="2" charset="-79"/>
            </a:endParaRPr>
          </a:p>
        </p:txBody>
      </p:sp>
    </p:spTree>
    <p:extLst>
      <p:ext uri="{BB962C8B-B14F-4D97-AF65-F5344CB8AC3E}">
        <p14:creationId xmlns:p14="http://schemas.microsoft.com/office/powerpoint/2010/main" val="1617067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1" descr="Text field"/>
          <p:cNvPicPr>
            <a:picLocks noGrp="1" noChangeAspect="1"/>
          </p:cNvPicPr>
          <p:nvPr isPhoto="1"/>
        </p:nvPicPr>
        <p:blipFill rotWithShape="1">
          <a:blip r:embed="rId3">
            <a:extLst>
              <a:ext uri="{28A0092B-C50C-407E-A947-70E740481C1C}">
                <a14:useLocalDpi xmlns:a14="http://schemas.microsoft.com/office/drawing/2010/main" val="0"/>
              </a:ext>
            </a:extLst>
          </a:blip>
          <a:srcRect l="1720" t="7486" r="6397" b="16725"/>
          <a:stretch/>
        </p:blipFill>
        <p:spPr bwMode="auto">
          <a:xfrm>
            <a:off x="3760180" y="1164374"/>
            <a:ext cx="4555319" cy="3005953"/>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grpSp>
        <p:nvGrpSpPr>
          <p:cNvPr id="3" name="Group 2" descr="[5] Date of Disch: Oct 27, 2015 21:08"/>
          <p:cNvGrpSpPr/>
          <p:nvPr/>
        </p:nvGrpSpPr>
        <p:grpSpPr>
          <a:xfrm>
            <a:off x="-216567" y="0"/>
            <a:ext cx="9444788" cy="5245767"/>
            <a:chOff x="-216567" y="0"/>
            <a:chExt cx="9444788" cy="5245767"/>
          </a:xfrm>
        </p:grpSpPr>
        <p:sp>
          <p:nvSpPr>
            <p:cNvPr id="10" name="Rectangular Callout 9" descr="&quot;&quot;"/>
            <p:cNvSpPr/>
            <p:nvPr/>
          </p:nvSpPr>
          <p:spPr>
            <a:xfrm>
              <a:off x="-216567" y="4170328"/>
              <a:ext cx="9444788" cy="1075439"/>
            </a:xfrm>
            <a:prstGeom prst="wedgeRectCallout">
              <a:avLst>
                <a:gd name="adj1" fmla="val -11608"/>
                <a:gd name="adj2" fmla="val -48724"/>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accent3">
                    <a:lumMod val="75000"/>
                  </a:schemeClr>
                </a:solidFill>
                <a:latin typeface="Levenim MT" panose="02010502060101010101" pitchFamily="2" charset="-79"/>
                <a:cs typeface="Levenim MT" panose="02010502060101010101" pitchFamily="2" charset="-79"/>
              </a:endParaRPr>
            </a:p>
          </p:txBody>
        </p:sp>
        <p:sp>
          <p:nvSpPr>
            <p:cNvPr id="7" name="Rectangular Callout 6" descr="&quot;&quot;"/>
            <p:cNvSpPr/>
            <p:nvPr/>
          </p:nvSpPr>
          <p:spPr>
            <a:xfrm>
              <a:off x="-136357" y="0"/>
              <a:ext cx="9360568" cy="1620252"/>
            </a:xfrm>
            <a:prstGeom prst="wedgeRectCallout">
              <a:avLst>
                <a:gd name="adj1" fmla="val -2565"/>
                <a:gd name="adj2" fmla="val 137473"/>
              </a:avLst>
            </a:prstGeom>
            <a:solidFill>
              <a:schemeClr val="accent4">
                <a:lumMod val="60000"/>
                <a:lumOff val="4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495800" y="472730"/>
              <a:ext cx="2952749" cy="6916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MS Gothic" panose="020B0609070205080204" pitchFamily="49" charset="-128"/>
                  <a:ea typeface="MS Gothic" panose="020B0609070205080204" pitchFamily="49" charset="-128"/>
                  <a:cs typeface="Arabic Typesetting" panose="03020402040406030203" pitchFamily="66" charset="-78"/>
                </a:rPr>
                <a:t>OCT 27, 2015</a:t>
              </a:r>
              <a:endParaRPr lang="en-US" sz="3600" dirty="0">
                <a:solidFill>
                  <a:schemeClr val="tx1"/>
                </a:solidFill>
                <a:latin typeface="MS Gothic" panose="020B0609070205080204" pitchFamily="49" charset="-128"/>
                <a:ea typeface="MS Gothic" panose="020B0609070205080204" pitchFamily="49" charset="-128"/>
                <a:cs typeface="Arabic Typesetting" panose="03020402040406030203" pitchFamily="66" charset="-78"/>
              </a:endParaRPr>
            </a:p>
          </p:txBody>
        </p:sp>
      </p:grpSp>
      <p:pic>
        <p:nvPicPr>
          <p:cNvPr id="9" name="Picture 1" descr="[5] Date of Disch: Oct 27, 2015 21:08"/>
          <p:cNvPicPr>
            <a:picLocks noGrp="1" noChangeAspect="1"/>
          </p:cNvPicPr>
          <p:nvPr isPhoto="1"/>
        </p:nvPicPr>
        <p:blipFill rotWithShape="1">
          <a:blip r:embed="rId3">
            <a:extLst>
              <a:ext uri="{28A0092B-C50C-407E-A947-70E740481C1C}">
                <a14:useLocalDpi xmlns:a14="http://schemas.microsoft.com/office/drawing/2010/main" val="0"/>
              </a:ext>
            </a:extLst>
          </a:blip>
          <a:srcRect l="2299" t="55600" r="56048" b="39915"/>
          <a:stretch/>
        </p:blipFill>
        <p:spPr bwMode="auto">
          <a:xfrm>
            <a:off x="142921" y="472731"/>
            <a:ext cx="8858160" cy="76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Computer"/>
          <p:cNvPicPr>
            <a:picLocks noChangeAspect="1"/>
          </p:cNvPicPr>
          <p:nvPr/>
        </p:nvPicPr>
        <p:blipFill rotWithShape="1">
          <a:blip r:embed="rId4">
            <a:extLst>
              <a:ext uri="{28A0092B-C50C-407E-A947-70E740481C1C}">
                <a14:useLocalDpi xmlns:a14="http://schemas.microsoft.com/office/drawing/2010/main" val="0"/>
              </a:ext>
            </a:extLst>
          </a:blip>
          <a:srcRect l="7527" t="7486" r="72871" b="76608"/>
          <a:stretch/>
        </p:blipFill>
        <p:spPr>
          <a:xfrm>
            <a:off x="309976" y="2205278"/>
            <a:ext cx="3170926" cy="2566938"/>
          </a:xfrm>
          <a:prstGeom prst="rect">
            <a:avLst/>
          </a:prstGeom>
        </p:spPr>
      </p:pic>
      <p:sp>
        <p:nvSpPr>
          <p:cNvPr id="8" name="Title 1" descr="Date of Interest"/>
          <p:cNvSpPr txBox="1">
            <a:spLocks/>
          </p:cNvSpPr>
          <p:nvPr/>
        </p:nvSpPr>
        <p:spPr bwMode="auto">
          <a:xfrm>
            <a:off x="208548" y="4170329"/>
            <a:ext cx="462012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Levenim MT" panose="02010502060101010101" pitchFamily="2" charset="-79"/>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algn="l" defTabSz="914400" eaLnBrk="1" hangingPunct="1"/>
            <a:r>
              <a:rPr lang="en-US" altLang="en-US" sz="4400" dirty="0" smtClean="0">
                <a:solidFill>
                  <a:schemeClr val="accent3">
                    <a:lumMod val="60000"/>
                    <a:lumOff val="40000"/>
                  </a:schemeClr>
                </a:solidFill>
              </a:rPr>
              <a:t>Date of Interest</a:t>
            </a:r>
            <a:endParaRPr lang="en-US" altLang="en-US" sz="4400" b="1" dirty="0" smtClean="0">
              <a:solidFill>
                <a:schemeClr val="accent3">
                  <a:lumMod val="60000"/>
                  <a:lumOff val="40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9218" name="Title 1"/>
          <p:cNvSpPr>
            <a:spLocks noGrp="1"/>
          </p:cNvSpPr>
          <p:nvPr>
            <p:ph type="title" idx="4294967295"/>
          </p:nvPr>
        </p:nvSpPr>
        <p:spPr>
          <a:xfrm>
            <a:off x="1137561" y="1816830"/>
            <a:ext cx="6870032" cy="1400912"/>
          </a:xfrm>
        </p:spPr>
        <p:txBody>
          <a:bodyPr rtlCol="0">
            <a:normAutofit/>
          </a:bodyPr>
          <a:lstStyle/>
          <a:p>
            <a:pPr eaLnBrk="1" fontAlgn="auto" hangingPunct="1">
              <a:spcAft>
                <a:spcPts val="0"/>
              </a:spcAft>
              <a:defRPr/>
            </a:pPr>
            <a:r>
              <a:rPr lang="en-US" altLang="en-US" sz="6000" dirty="0" smtClean="0">
                <a:solidFill>
                  <a:schemeClr val="accent3">
                    <a:lumMod val="20000"/>
                    <a:lumOff val="80000"/>
                  </a:schemeClr>
                </a:solidFill>
                <a:latin typeface="Agency FB" panose="020B0503020202020204" pitchFamily="34" charset="0"/>
              </a:rPr>
              <a:t>Significant Dates</a:t>
            </a:r>
          </a:p>
        </p:txBody>
      </p:sp>
      <p:grpSp>
        <p:nvGrpSpPr>
          <p:cNvPr id="5" name="Group 4" descr="8/21/96&#10;1/26/09&#10;4/17/12&#10;8/24/12&#10;4/1/14&#10;8/4/14"/>
          <p:cNvGrpSpPr/>
          <p:nvPr/>
        </p:nvGrpSpPr>
        <p:grpSpPr>
          <a:xfrm>
            <a:off x="470704" y="-3008"/>
            <a:ext cx="8330871" cy="5156064"/>
            <a:chOff x="470704" y="-3008"/>
            <a:chExt cx="8330871" cy="5156064"/>
          </a:xfrm>
        </p:grpSpPr>
        <p:grpSp>
          <p:nvGrpSpPr>
            <p:cNvPr id="3" name="Group 2"/>
            <p:cNvGrpSpPr/>
            <p:nvPr/>
          </p:nvGrpSpPr>
          <p:grpSpPr>
            <a:xfrm>
              <a:off x="545008" y="-3008"/>
              <a:ext cx="8256567" cy="5156064"/>
              <a:chOff x="545008" y="-3008"/>
              <a:chExt cx="8256567" cy="5156064"/>
            </a:xfrm>
          </p:grpSpPr>
          <p:pic>
            <p:nvPicPr>
              <p:cNvPr id="2" name="Picture 1"/>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33756" t="31110" r="37005" b="39182"/>
              <a:stretch/>
            </p:blipFill>
            <p:spPr>
              <a:xfrm>
                <a:off x="567914" y="-3008"/>
                <a:ext cx="2241902" cy="2098038"/>
              </a:xfrm>
              <a:prstGeom prst="rect">
                <a:avLst/>
              </a:prstGeom>
            </p:spPr>
          </p:pic>
          <p:pic>
            <p:nvPicPr>
              <p:cNvPr id="16" name="Picture 15"/>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33756" t="31110" r="37005" b="39182"/>
              <a:stretch/>
            </p:blipFill>
            <p:spPr>
              <a:xfrm>
                <a:off x="3611270" y="1150"/>
                <a:ext cx="2241902" cy="2098038"/>
              </a:xfrm>
              <a:prstGeom prst="rect">
                <a:avLst/>
              </a:prstGeom>
            </p:spPr>
          </p:pic>
          <p:pic>
            <p:nvPicPr>
              <p:cNvPr id="17" name="Picture 16"/>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33756" t="31110" r="37005" b="39182"/>
              <a:stretch/>
            </p:blipFill>
            <p:spPr>
              <a:xfrm>
                <a:off x="6559673" y="14570"/>
                <a:ext cx="2241902" cy="2098038"/>
              </a:xfrm>
              <a:prstGeom prst="rect">
                <a:avLst/>
              </a:prstGeom>
            </p:spPr>
          </p:pic>
          <p:pic>
            <p:nvPicPr>
              <p:cNvPr id="18" name="Picture 17"/>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33756" t="31110" r="37005" b="39182"/>
              <a:stretch/>
            </p:blipFill>
            <p:spPr>
              <a:xfrm>
                <a:off x="545008" y="3045462"/>
                <a:ext cx="2241902" cy="2098038"/>
              </a:xfrm>
              <a:prstGeom prst="rect">
                <a:avLst/>
              </a:prstGeom>
            </p:spPr>
          </p:pic>
          <p:pic>
            <p:nvPicPr>
              <p:cNvPr id="19" name="Picture 18"/>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33756" t="31110" r="37005" b="39182"/>
              <a:stretch/>
            </p:blipFill>
            <p:spPr>
              <a:xfrm>
                <a:off x="3611270" y="3045462"/>
                <a:ext cx="2241902" cy="2098038"/>
              </a:xfrm>
              <a:prstGeom prst="rect">
                <a:avLst/>
              </a:prstGeom>
            </p:spPr>
          </p:pic>
          <p:pic>
            <p:nvPicPr>
              <p:cNvPr id="20" name="Picture 19"/>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33756" t="31110" r="37005" b="39182"/>
              <a:stretch/>
            </p:blipFill>
            <p:spPr>
              <a:xfrm>
                <a:off x="6559673" y="3055018"/>
                <a:ext cx="2241902" cy="2098038"/>
              </a:xfrm>
              <a:prstGeom prst="rect">
                <a:avLst/>
              </a:prstGeom>
            </p:spPr>
          </p:pic>
        </p:grpSp>
        <p:grpSp>
          <p:nvGrpSpPr>
            <p:cNvPr id="4" name="Group 3"/>
            <p:cNvGrpSpPr/>
            <p:nvPr/>
          </p:nvGrpSpPr>
          <p:grpSpPr>
            <a:xfrm>
              <a:off x="470704" y="548205"/>
              <a:ext cx="8291153" cy="4490402"/>
              <a:chOff x="470704" y="548205"/>
              <a:chExt cx="8291153" cy="4490402"/>
            </a:xfrm>
          </p:grpSpPr>
          <p:sp>
            <p:nvSpPr>
              <p:cNvPr id="9" name="Title 1"/>
              <p:cNvSpPr txBox="1">
                <a:spLocks/>
              </p:cNvSpPr>
              <p:nvPr/>
            </p:nvSpPr>
            <p:spPr bwMode="auto">
              <a:xfrm>
                <a:off x="489850" y="548205"/>
                <a:ext cx="2268943" cy="140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3300" kern="1200">
                    <a:solidFill>
                      <a:schemeClr val="tx1"/>
                    </a:solidFill>
                    <a:latin typeface="Levenim MT" panose="02010502060101010101" pitchFamily="2" charset="-79"/>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defTabSz="914400" eaLnBrk="1" fontAlgn="auto" hangingPunct="1">
                  <a:spcAft>
                    <a:spcPts val="0"/>
                  </a:spcAft>
                  <a:defRPr/>
                </a:pPr>
                <a:r>
                  <a:rPr lang="en-US" altLang="en-US" dirty="0" smtClean="0">
                    <a:solidFill>
                      <a:schemeClr val="accent4">
                        <a:lumMod val="20000"/>
                        <a:lumOff val="80000"/>
                      </a:schemeClr>
                    </a:solidFill>
                  </a:rPr>
                  <a:t>8. 21. 96</a:t>
                </a:r>
              </a:p>
            </p:txBody>
          </p:sp>
          <p:sp>
            <p:nvSpPr>
              <p:cNvPr id="10" name="Title 1"/>
              <p:cNvSpPr txBox="1">
                <a:spLocks/>
              </p:cNvSpPr>
              <p:nvPr/>
            </p:nvSpPr>
            <p:spPr bwMode="auto">
              <a:xfrm>
                <a:off x="3513340" y="700605"/>
                <a:ext cx="2268943" cy="10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3300" kern="1200">
                    <a:solidFill>
                      <a:schemeClr val="tx1"/>
                    </a:solidFill>
                    <a:latin typeface="Levenim MT" panose="02010502060101010101" pitchFamily="2" charset="-79"/>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514350" indent="-514350" defTabSz="914400" eaLnBrk="1" fontAlgn="auto" hangingPunct="1">
                  <a:spcAft>
                    <a:spcPts val="0"/>
                  </a:spcAft>
                  <a:buAutoNum type="arabicPeriod"/>
                  <a:defRPr/>
                </a:pPr>
                <a:r>
                  <a:rPr lang="en-US" altLang="en-US" dirty="0" smtClean="0">
                    <a:solidFill>
                      <a:schemeClr val="accent4">
                        <a:lumMod val="20000"/>
                        <a:lumOff val="80000"/>
                      </a:schemeClr>
                    </a:solidFill>
                  </a:rPr>
                  <a:t>26. 09</a:t>
                </a:r>
              </a:p>
            </p:txBody>
          </p:sp>
          <p:sp>
            <p:nvSpPr>
              <p:cNvPr id="11" name="Title 1"/>
              <p:cNvSpPr txBox="1">
                <a:spLocks/>
              </p:cNvSpPr>
              <p:nvPr/>
            </p:nvSpPr>
            <p:spPr bwMode="auto">
              <a:xfrm>
                <a:off x="6485807" y="548205"/>
                <a:ext cx="2268943" cy="140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3300" kern="1200">
                    <a:solidFill>
                      <a:schemeClr val="tx1"/>
                    </a:solidFill>
                    <a:latin typeface="Levenim MT" panose="02010502060101010101" pitchFamily="2" charset="-79"/>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defTabSz="914400" eaLnBrk="1" fontAlgn="auto" hangingPunct="1">
                  <a:spcAft>
                    <a:spcPts val="0"/>
                  </a:spcAft>
                  <a:defRPr/>
                </a:pPr>
                <a:r>
                  <a:rPr lang="en-US" altLang="en-US" dirty="0" smtClean="0">
                    <a:solidFill>
                      <a:schemeClr val="accent4">
                        <a:lumMod val="20000"/>
                        <a:lumOff val="80000"/>
                      </a:schemeClr>
                    </a:solidFill>
                  </a:rPr>
                  <a:t>4. 17. 12</a:t>
                </a:r>
              </a:p>
            </p:txBody>
          </p:sp>
          <p:sp>
            <p:nvSpPr>
              <p:cNvPr id="12" name="Title 1"/>
              <p:cNvSpPr txBox="1">
                <a:spLocks/>
              </p:cNvSpPr>
              <p:nvPr/>
            </p:nvSpPr>
            <p:spPr bwMode="auto">
              <a:xfrm>
                <a:off x="470704" y="3637695"/>
                <a:ext cx="2268943" cy="140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3300" kern="1200">
                    <a:solidFill>
                      <a:schemeClr val="tx1"/>
                    </a:solidFill>
                    <a:latin typeface="Levenim MT" panose="02010502060101010101" pitchFamily="2" charset="-79"/>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defTabSz="914400" eaLnBrk="1" fontAlgn="auto" hangingPunct="1">
                  <a:spcAft>
                    <a:spcPts val="0"/>
                  </a:spcAft>
                  <a:defRPr/>
                </a:pPr>
                <a:r>
                  <a:rPr lang="en-US" altLang="en-US" dirty="0" smtClean="0">
                    <a:solidFill>
                      <a:schemeClr val="accent4">
                        <a:lumMod val="20000"/>
                        <a:lumOff val="80000"/>
                      </a:schemeClr>
                    </a:solidFill>
                  </a:rPr>
                  <a:t>8. 24. 12</a:t>
                </a:r>
              </a:p>
            </p:txBody>
          </p:sp>
          <p:sp>
            <p:nvSpPr>
              <p:cNvPr id="13" name="Title 1"/>
              <p:cNvSpPr txBox="1">
                <a:spLocks/>
              </p:cNvSpPr>
              <p:nvPr/>
            </p:nvSpPr>
            <p:spPr bwMode="auto">
              <a:xfrm>
                <a:off x="3491454" y="3632448"/>
                <a:ext cx="2268943" cy="140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3300" kern="1200">
                    <a:solidFill>
                      <a:schemeClr val="tx1"/>
                    </a:solidFill>
                    <a:latin typeface="Levenim MT" panose="02010502060101010101" pitchFamily="2" charset="-79"/>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defTabSz="914400" eaLnBrk="1" fontAlgn="auto" hangingPunct="1">
                  <a:spcAft>
                    <a:spcPts val="0"/>
                  </a:spcAft>
                  <a:defRPr/>
                </a:pPr>
                <a:r>
                  <a:rPr lang="en-US" altLang="en-US" dirty="0">
                    <a:solidFill>
                      <a:schemeClr val="accent4">
                        <a:lumMod val="20000"/>
                        <a:lumOff val="80000"/>
                      </a:schemeClr>
                    </a:solidFill>
                  </a:rPr>
                  <a:t>4</a:t>
                </a:r>
                <a:r>
                  <a:rPr lang="en-US" altLang="en-US" dirty="0" smtClean="0">
                    <a:solidFill>
                      <a:schemeClr val="accent4">
                        <a:lumMod val="20000"/>
                        <a:lumOff val="80000"/>
                      </a:schemeClr>
                    </a:solidFill>
                  </a:rPr>
                  <a:t>. 1. 14</a:t>
                </a:r>
              </a:p>
            </p:txBody>
          </p:sp>
          <p:sp>
            <p:nvSpPr>
              <p:cNvPr id="14" name="Title 1"/>
              <p:cNvSpPr txBox="1">
                <a:spLocks/>
              </p:cNvSpPr>
              <p:nvPr/>
            </p:nvSpPr>
            <p:spPr bwMode="auto">
              <a:xfrm>
                <a:off x="6492914" y="3637695"/>
                <a:ext cx="2268943" cy="140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3300" kern="1200">
                    <a:solidFill>
                      <a:schemeClr val="tx1"/>
                    </a:solidFill>
                    <a:latin typeface="Levenim MT" panose="02010502060101010101" pitchFamily="2" charset="-79"/>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defTabSz="914400" eaLnBrk="1" fontAlgn="auto" hangingPunct="1">
                  <a:spcAft>
                    <a:spcPts val="0"/>
                  </a:spcAft>
                  <a:defRPr/>
                </a:pPr>
                <a:r>
                  <a:rPr lang="en-US" altLang="en-US" dirty="0" smtClean="0">
                    <a:solidFill>
                      <a:schemeClr val="accent4">
                        <a:lumMod val="20000"/>
                        <a:lumOff val="80000"/>
                      </a:schemeClr>
                    </a:solidFill>
                  </a:rPr>
                  <a:t>8. 4. 14</a:t>
                </a:r>
              </a:p>
            </p:txBody>
          </p:sp>
        </p:gr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1" descr="movement codes"/>
          <p:cNvPicPr>
            <a:picLocks noGrp="1" noChangeAspect="1"/>
          </p:cNvPicPr>
          <p:nvPr isPhoto="1"/>
        </p:nvPicPr>
        <p:blipFill rotWithShape="1">
          <a:blip r:embed="rId3">
            <a:extLst>
              <a:ext uri="{28A0092B-C50C-407E-A947-70E740481C1C}">
                <a14:useLocalDpi xmlns:a14="http://schemas.microsoft.com/office/drawing/2010/main" val="0"/>
              </a:ext>
            </a:extLst>
          </a:blip>
          <a:srcRect l="2343" t="19648" r="43488" b="28878"/>
          <a:stretch/>
        </p:blipFill>
        <p:spPr bwMode="auto">
          <a:xfrm>
            <a:off x="671274" y="256096"/>
            <a:ext cx="4861936" cy="3696044"/>
          </a:xfrm>
          <a:prstGeom prst="rect">
            <a:avLst/>
          </a:prstGeom>
          <a:noFill/>
          <a:ln w="50800">
            <a:solidFill>
              <a:schemeClr val="accent2">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ular Callout 6" descr="MAS Summary Screen"/>
          <p:cNvSpPr/>
          <p:nvPr/>
        </p:nvSpPr>
        <p:spPr>
          <a:xfrm>
            <a:off x="-216567" y="4170328"/>
            <a:ext cx="9444788" cy="1075439"/>
          </a:xfrm>
          <a:prstGeom prst="wedgeRectCallout">
            <a:avLst>
              <a:gd name="adj1" fmla="val -11608"/>
              <a:gd name="adj2" fmla="val -48724"/>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accent3">
                  <a:lumMod val="75000"/>
                </a:schemeClr>
              </a:solidFill>
              <a:latin typeface="Levenim MT" panose="02010502060101010101" pitchFamily="2" charset="-79"/>
              <a:cs typeface="Levenim MT" panose="02010502060101010101" pitchFamily="2" charset="-79"/>
            </a:endParaRPr>
          </a:p>
        </p:txBody>
      </p:sp>
      <p:sp>
        <p:nvSpPr>
          <p:cNvPr id="9" name="Title 1" descr="mas summary screen"/>
          <p:cNvSpPr txBox="1">
            <a:spLocks/>
          </p:cNvSpPr>
          <p:nvPr/>
        </p:nvSpPr>
        <p:spPr bwMode="auto">
          <a:xfrm>
            <a:off x="208548" y="4170329"/>
            <a:ext cx="809725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Levenim MT" panose="02010502060101010101" pitchFamily="2" charset="-79"/>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algn="l" defTabSz="914400" eaLnBrk="1" hangingPunct="1"/>
            <a:r>
              <a:rPr lang="en-US" altLang="en-US" sz="4400" dirty="0" smtClean="0">
                <a:solidFill>
                  <a:schemeClr val="accent3">
                    <a:lumMod val="60000"/>
                    <a:lumOff val="40000"/>
                  </a:schemeClr>
                </a:solidFill>
              </a:rPr>
              <a:t>MAS SUMMARY SCREEN</a:t>
            </a:r>
            <a:endParaRPr lang="en-US" altLang="en-US" sz="4400" b="1" dirty="0" smtClean="0">
              <a:solidFill>
                <a:schemeClr val="accent3">
                  <a:lumMod val="60000"/>
                  <a:lumOff val="40000"/>
                </a:schemeClr>
              </a:solidFill>
            </a:endParaRPr>
          </a:p>
        </p:txBody>
      </p:sp>
      <p:sp>
        <p:nvSpPr>
          <p:cNvPr id="18" name="Rectangular Callout 17" descr="Associated labels with diagnoses &amp; procedures indicate ICD-9 or ICD-10&#10;"/>
          <p:cNvSpPr/>
          <p:nvPr/>
        </p:nvSpPr>
        <p:spPr>
          <a:xfrm>
            <a:off x="6061208" y="304222"/>
            <a:ext cx="2442285" cy="2214388"/>
          </a:xfrm>
          <a:prstGeom prst="wedgeRectCallout">
            <a:avLst>
              <a:gd name="adj1" fmla="val -96685"/>
              <a:gd name="adj2" fmla="val 25353"/>
            </a:avLst>
          </a:prstGeom>
          <a:solidFill>
            <a:schemeClr val="accent4">
              <a:lumMod val="60000"/>
              <a:lumOff val="4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accent2">
                    <a:lumMod val="50000"/>
                  </a:schemeClr>
                </a:solidFill>
                <a:latin typeface="Levenim MT" panose="02010502060101010101" pitchFamily="2" charset="-79"/>
                <a:cs typeface="Levenim MT" panose="02010502060101010101" pitchFamily="2" charset="-79"/>
              </a:rPr>
              <a:t>Associated labels with diagnoses &amp; procedures indicate ICD-9 or ICD-10</a:t>
            </a:r>
            <a:endParaRPr lang="en-US" sz="2400" dirty="0">
              <a:solidFill>
                <a:schemeClr val="accent2">
                  <a:lumMod val="50000"/>
                </a:schemeClr>
              </a:solidFill>
              <a:latin typeface="Levenim MT" panose="02010502060101010101" pitchFamily="2" charset="-79"/>
              <a:cs typeface="Levenim MT" panose="02010502060101010101" pitchFamily="2" charset="-79"/>
            </a:endParaRPr>
          </a:p>
        </p:txBody>
      </p:sp>
      <p:sp>
        <p:nvSpPr>
          <p:cNvPr id="17" name="Rectangle 16" descr="&quot; &quot;"/>
          <p:cNvSpPr/>
          <p:nvPr/>
        </p:nvSpPr>
        <p:spPr>
          <a:xfrm>
            <a:off x="2775284" y="1106905"/>
            <a:ext cx="1844842" cy="2133599"/>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computer"/>
          <p:cNvPicPr>
            <a:picLocks noChangeAspect="1"/>
          </p:cNvPicPr>
          <p:nvPr/>
        </p:nvPicPr>
        <p:blipFill rotWithShape="1">
          <a:blip r:embed="rId4">
            <a:extLst>
              <a:ext uri="{28A0092B-C50C-407E-A947-70E740481C1C}">
                <a14:useLocalDpi xmlns:a14="http://schemas.microsoft.com/office/drawing/2010/main" val="0"/>
              </a:ext>
            </a:extLst>
          </a:blip>
          <a:srcRect l="6128" t="28694" r="70536" b="53840"/>
          <a:stretch/>
        </p:blipFill>
        <p:spPr>
          <a:xfrm>
            <a:off x="6024264" y="2286310"/>
            <a:ext cx="2989870" cy="2232434"/>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te of movement&#10;diagnosis "/>
          <p:cNvPicPr>
            <a:picLocks noChangeAspect="1" noChangeArrowheads="1"/>
          </p:cNvPicPr>
          <p:nvPr/>
        </p:nvPicPr>
        <p:blipFill rotWithShape="1">
          <a:blip r:embed="rId3">
            <a:extLst>
              <a:ext uri="{28A0092B-C50C-407E-A947-70E740481C1C}">
                <a14:useLocalDpi xmlns:a14="http://schemas.microsoft.com/office/drawing/2010/main" val="0"/>
              </a:ext>
            </a:extLst>
          </a:blip>
          <a:srcRect l="1650" t="16533" r="4150" b="10000"/>
          <a:stretch/>
        </p:blipFill>
        <p:spPr bwMode="auto">
          <a:xfrm>
            <a:off x="-99060" y="87630"/>
            <a:ext cx="10100688" cy="4431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ular Callout 2" descr="501 Movement Screen&#10;"/>
          <p:cNvSpPr/>
          <p:nvPr/>
        </p:nvSpPr>
        <p:spPr>
          <a:xfrm>
            <a:off x="-216567" y="4170328"/>
            <a:ext cx="9444788" cy="1075439"/>
          </a:xfrm>
          <a:prstGeom prst="wedgeRectCallout">
            <a:avLst>
              <a:gd name="adj1" fmla="val -11608"/>
              <a:gd name="adj2" fmla="val -48724"/>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chemeClr val="accent3">
                    <a:lumMod val="40000"/>
                    <a:lumOff val="60000"/>
                  </a:schemeClr>
                </a:solidFill>
                <a:latin typeface="Levenim MT" panose="02010502060101010101" pitchFamily="2" charset="-79"/>
                <a:cs typeface="Levenim MT" panose="02010502060101010101" pitchFamily="2" charset="-79"/>
              </a:rPr>
              <a:t>  501 Movement Screen</a:t>
            </a:r>
            <a:endParaRPr lang="en-US" sz="4000" dirty="0">
              <a:solidFill>
                <a:schemeClr val="accent3">
                  <a:lumMod val="40000"/>
                  <a:lumOff val="60000"/>
                </a:schemeClr>
              </a:solidFill>
              <a:latin typeface="Levenim MT" panose="02010502060101010101" pitchFamily="2" charset="-79"/>
              <a:cs typeface="Levenim MT" panose="02010502060101010101" pitchFamily="2" charset="-79"/>
            </a:endParaRPr>
          </a:p>
        </p:txBody>
      </p:sp>
      <p:pic>
        <p:nvPicPr>
          <p:cNvPr id="4" name="Picture 3" descr="computer"/>
          <p:cNvPicPr>
            <a:picLocks noChangeAspect="1"/>
          </p:cNvPicPr>
          <p:nvPr/>
        </p:nvPicPr>
        <p:blipFill rotWithShape="1">
          <a:blip r:embed="rId4">
            <a:extLst>
              <a:ext uri="{28A0092B-C50C-407E-A947-70E740481C1C}">
                <a14:useLocalDpi xmlns:a14="http://schemas.microsoft.com/office/drawing/2010/main" val="0"/>
              </a:ext>
            </a:extLst>
          </a:blip>
          <a:srcRect l="6128" t="28694" r="70536" b="53840"/>
          <a:stretch/>
        </p:blipFill>
        <p:spPr>
          <a:xfrm>
            <a:off x="6024264" y="2286310"/>
            <a:ext cx="2989870" cy="2232434"/>
          </a:xfrm>
          <a:prstGeom prst="rect">
            <a:avLst/>
          </a:prstGeom>
        </p:spPr>
      </p:pic>
    </p:spTree>
    <p:extLst>
      <p:ext uri="{BB962C8B-B14F-4D97-AF65-F5344CB8AC3E}">
        <p14:creationId xmlns:p14="http://schemas.microsoft.com/office/powerpoint/2010/main" val="212251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stsurgical aortocorpany bypass status patient movement log"/>
          <p:cNvPicPr>
            <a:picLocks noChangeAspect="1" noChangeArrowheads="1"/>
          </p:cNvPicPr>
          <p:nvPr/>
        </p:nvPicPr>
        <p:blipFill rotWithShape="1">
          <a:blip r:embed="rId3">
            <a:extLst>
              <a:ext uri="{28A0092B-C50C-407E-A947-70E740481C1C}">
                <a14:useLocalDpi xmlns:a14="http://schemas.microsoft.com/office/drawing/2010/main" val="0"/>
              </a:ext>
            </a:extLst>
          </a:blip>
          <a:srcRect l="1687" t="43999" r="10001" b="12464"/>
          <a:stretch/>
        </p:blipFill>
        <p:spPr bwMode="auto">
          <a:xfrm>
            <a:off x="95250" y="914400"/>
            <a:ext cx="8972550" cy="2488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ular Callout 2" descr="501 Movement screen"/>
          <p:cNvSpPr/>
          <p:nvPr/>
        </p:nvSpPr>
        <p:spPr>
          <a:xfrm>
            <a:off x="-216567" y="4170328"/>
            <a:ext cx="9444788" cy="1075439"/>
          </a:xfrm>
          <a:prstGeom prst="wedgeRectCallout">
            <a:avLst>
              <a:gd name="adj1" fmla="val -11608"/>
              <a:gd name="adj2" fmla="val -48724"/>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chemeClr val="accent3">
                    <a:lumMod val="40000"/>
                    <a:lumOff val="60000"/>
                  </a:schemeClr>
                </a:solidFill>
                <a:latin typeface="Levenim MT" panose="02010502060101010101" pitchFamily="2" charset="-79"/>
                <a:cs typeface="Levenim MT" panose="02010502060101010101" pitchFamily="2" charset="-79"/>
              </a:rPr>
              <a:t>  501 Movement Screen</a:t>
            </a:r>
            <a:endParaRPr lang="en-US" sz="4000" dirty="0">
              <a:solidFill>
                <a:schemeClr val="accent3">
                  <a:lumMod val="40000"/>
                  <a:lumOff val="60000"/>
                </a:schemeClr>
              </a:solidFill>
              <a:latin typeface="Levenim MT" panose="02010502060101010101" pitchFamily="2" charset="-79"/>
              <a:cs typeface="Levenim MT" panose="02010502060101010101" pitchFamily="2" charset="-79"/>
            </a:endParaRPr>
          </a:p>
        </p:txBody>
      </p:sp>
      <p:pic>
        <p:nvPicPr>
          <p:cNvPr id="4" name="Picture 3" descr="computer"/>
          <p:cNvPicPr>
            <a:picLocks noChangeAspect="1"/>
          </p:cNvPicPr>
          <p:nvPr/>
        </p:nvPicPr>
        <p:blipFill rotWithShape="1">
          <a:blip r:embed="rId4">
            <a:extLst>
              <a:ext uri="{28A0092B-C50C-407E-A947-70E740481C1C}">
                <a14:useLocalDpi xmlns:a14="http://schemas.microsoft.com/office/drawing/2010/main" val="0"/>
              </a:ext>
            </a:extLst>
          </a:blip>
          <a:srcRect l="6128" t="28694" r="70536" b="53840"/>
          <a:stretch/>
        </p:blipFill>
        <p:spPr>
          <a:xfrm>
            <a:off x="6024264" y="1786754"/>
            <a:ext cx="3786486" cy="2827240"/>
          </a:xfrm>
          <a:prstGeom prst="rect">
            <a:avLst/>
          </a:prstGeom>
        </p:spPr>
      </p:pic>
      <p:pic>
        <p:nvPicPr>
          <p:cNvPr id="5" name="Picture 2" descr="Postsurgical aortocorpany bypass status "/>
          <p:cNvPicPr>
            <a:picLocks noChangeAspect="1" noChangeArrowheads="1"/>
          </p:cNvPicPr>
          <p:nvPr/>
        </p:nvPicPr>
        <p:blipFill rotWithShape="1">
          <a:blip r:embed="rId3">
            <a:extLst>
              <a:ext uri="{28A0092B-C50C-407E-A947-70E740481C1C}">
                <a14:useLocalDpi xmlns:a14="http://schemas.microsoft.com/office/drawing/2010/main" val="0"/>
              </a:ext>
            </a:extLst>
          </a:blip>
          <a:srcRect l="19124" t="10001" r="21626" b="86166"/>
          <a:stretch/>
        </p:blipFill>
        <p:spPr bwMode="auto">
          <a:xfrm>
            <a:off x="114300" y="590552"/>
            <a:ext cx="8820150" cy="320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descr="edit"/>
          <p:cNvSpPr txBox="1"/>
          <p:nvPr/>
        </p:nvSpPr>
        <p:spPr>
          <a:xfrm>
            <a:off x="6972300" y="2528924"/>
            <a:ext cx="1581150" cy="923330"/>
          </a:xfrm>
          <a:prstGeom prst="rect">
            <a:avLst/>
          </a:prstGeom>
          <a:noFill/>
        </p:spPr>
        <p:txBody>
          <a:bodyPr wrap="square" rtlCol="0">
            <a:spAutoFit/>
          </a:bodyPr>
          <a:lstStyle/>
          <a:p>
            <a:r>
              <a:rPr lang="en-US" sz="5400" dirty="0" smtClean="0">
                <a:solidFill>
                  <a:schemeClr val="accent3">
                    <a:lumMod val="50000"/>
                  </a:schemeClr>
                </a:solidFill>
                <a:latin typeface="MS Gothic" panose="020B0609070205080204" pitchFamily="49" charset="-128"/>
                <a:ea typeface="MS Gothic" panose="020B0609070205080204" pitchFamily="49" charset="-128"/>
              </a:rPr>
              <a:t>EDIT</a:t>
            </a:r>
            <a:endParaRPr lang="en-US" sz="5400" dirty="0">
              <a:solidFill>
                <a:schemeClr val="accent3">
                  <a:lumMod val="50000"/>
                </a:schemeClr>
              </a:solidFill>
              <a:latin typeface="MS Gothic" panose="020B0609070205080204" pitchFamily="49" charset="-128"/>
              <a:ea typeface="MS Gothic" panose="020B0609070205080204" pitchFamily="49" charset="-128"/>
            </a:endParaRPr>
          </a:p>
        </p:txBody>
      </p:sp>
    </p:spTree>
    <p:extLst>
      <p:ext uri="{BB962C8B-B14F-4D97-AF65-F5344CB8AC3E}">
        <p14:creationId xmlns:p14="http://schemas.microsoft.com/office/powerpoint/2010/main" val="2194214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1" descr="ICD-10 procedure codes"/>
          <p:cNvPicPr>
            <a:picLocks noGrp="1" noChangeAspect="1"/>
          </p:cNvPicPr>
          <p:nvPr isPhoto="1"/>
        </p:nvPicPr>
        <p:blipFill rotWithShape="1">
          <a:blip r:embed="rId3">
            <a:extLst>
              <a:ext uri="{28A0092B-C50C-407E-A947-70E740481C1C}">
                <a14:useLocalDpi xmlns:a14="http://schemas.microsoft.com/office/drawing/2010/main" val="0"/>
              </a:ext>
            </a:extLst>
          </a:blip>
          <a:srcRect l="1594" t="13306" r="4090" b="36791"/>
          <a:stretch/>
        </p:blipFill>
        <p:spPr bwMode="auto">
          <a:xfrm>
            <a:off x="497304" y="375458"/>
            <a:ext cx="6063916" cy="2566738"/>
          </a:xfrm>
          <a:prstGeom prst="rect">
            <a:avLst/>
          </a:prstGeom>
          <a:noFill/>
          <a:ln w="76200">
            <a:solidFill>
              <a:schemeClr val="accent2">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ular Callout 2" descr="&quot; &quot;"/>
          <p:cNvSpPr/>
          <p:nvPr/>
        </p:nvSpPr>
        <p:spPr>
          <a:xfrm>
            <a:off x="-216567" y="4170328"/>
            <a:ext cx="9444788" cy="1075439"/>
          </a:xfrm>
          <a:prstGeom prst="wedgeRectCallout">
            <a:avLst>
              <a:gd name="adj1" fmla="val -11608"/>
              <a:gd name="adj2" fmla="val -48724"/>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accent3">
                  <a:lumMod val="75000"/>
                </a:schemeClr>
              </a:solidFill>
              <a:latin typeface="Levenim MT" panose="02010502060101010101" pitchFamily="2" charset="-79"/>
              <a:cs typeface="Levenim MT" panose="02010502060101010101" pitchFamily="2" charset="-79"/>
            </a:endParaRPr>
          </a:p>
        </p:txBody>
      </p:sp>
      <p:sp>
        <p:nvSpPr>
          <p:cNvPr id="4" name="Title 1"/>
          <p:cNvSpPr txBox="1">
            <a:spLocks/>
          </p:cNvSpPr>
          <p:nvPr/>
        </p:nvSpPr>
        <p:spPr bwMode="auto">
          <a:xfrm>
            <a:off x="208547" y="4170329"/>
            <a:ext cx="635267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Levenim MT" panose="02010502060101010101" pitchFamily="2" charset="-79"/>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algn="l" defTabSz="914400" eaLnBrk="1" hangingPunct="1"/>
            <a:r>
              <a:rPr lang="en-US" altLang="en-US" sz="4400" dirty="0" smtClean="0">
                <a:solidFill>
                  <a:schemeClr val="accent3">
                    <a:lumMod val="60000"/>
                    <a:lumOff val="40000"/>
                  </a:schemeClr>
                </a:solidFill>
              </a:rPr>
              <a:t>ICD-10 Procedures</a:t>
            </a:r>
            <a:endParaRPr lang="en-US" altLang="en-US" sz="4400" b="1" dirty="0" smtClean="0">
              <a:solidFill>
                <a:schemeClr val="accent3">
                  <a:lumMod val="60000"/>
                  <a:lumOff val="40000"/>
                </a:schemeClr>
              </a:solidFill>
            </a:endParaRPr>
          </a:p>
        </p:txBody>
      </p:sp>
      <p:sp>
        <p:nvSpPr>
          <p:cNvPr id="5" name="Rectangular Callout 4" descr="Different format, longer descriptions&#10;"/>
          <p:cNvSpPr/>
          <p:nvPr/>
        </p:nvSpPr>
        <p:spPr>
          <a:xfrm>
            <a:off x="6236495" y="1233804"/>
            <a:ext cx="2661664" cy="2723806"/>
          </a:xfrm>
          <a:prstGeom prst="wedgeRectCallout">
            <a:avLst>
              <a:gd name="adj1" fmla="val -91430"/>
              <a:gd name="adj2" fmla="val 2281"/>
            </a:avLst>
          </a:prstGeom>
          <a:solidFill>
            <a:schemeClr val="accent4">
              <a:lumMod val="60000"/>
              <a:lumOff val="4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accent2">
                    <a:lumMod val="50000"/>
                  </a:schemeClr>
                </a:solidFill>
                <a:latin typeface="Levenim MT" panose="02010502060101010101" pitchFamily="2" charset="-79"/>
                <a:cs typeface="Levenim MT" panose="02010502060101010101" pitchFamily="2" charset="-79"/>
              </a:rPr>
              <a:t>Different format, longer descriptions</a:t>
            </a:r>
            <a:endParaRPr lang="en-US" sz="2800" dirty="0">
              <a:solidFill>
                <a:schemeClr val="accent2">
                  <a:lumMod val="50000"/>
                </a:schemeClr>
              </a:solidFill>
              <a:latin typeface="Levenim MT" panose="02010502060101010101" pitchFamily="2" charset="-79"/>
              <a:cs typeface="Levenim MT" panose="02010502060101010101" pitchFamily="2" charset="-79"/>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1" descr="patient movement codes"/>
          <p:cNvPicPr>
            <a:picLocks noGrp="1" noChangeAspect="1"/>
          </p:cNvPicPr>
          <p:nvPr isPhoto="1"/>
        </p:nvPicPr>
        <p:blipFill rotWithShape="1">
          <a:blip r:embed="rId3">
            <a:extLst>
              <a:ext uri="{28A0092B-C50C-407E-A947-70E740481C1C}">
                <a14:useLocalDpi xmlns:a14="http://schemas.microsoft.com/office/drawing/2010/main" val="0"/>
              </a:ext>
            </a:extLst>
          </a:blip>
          <a:srcRect l="2667" t="65787" r="4000" b="8333"/>
          <a:stretch/>
        </p:blipFill>
        <p:spPr bwMode="auto">
          <a:xfrm>
            <a:off x="97457" y="2602272"/>
            <a:ext cx="8816739" cy="195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ular Callout 2" descr="&quot; &quot;"/>
          <p:cNvSpPr/>
          <p:nvPr/>
        </p:nvSpPr>
        <p:spPr>
          <a:xfrm>
            <a:off x="-216567" y="4170328"/>
            <a:ext cx="9444788" cy="1075439"/>
          </a:xfrm>
          <a:prstGeom prst="wedgeRectCallout">
            <a:avLst>
              <a:gd name="adj1" fmla="val -11608"/>
              <a:gd name="adj2" fmla="val -48724"/>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accent3">
                  <a:lumMod val="75000"/>
                </a:schemeClr>
              </a:solidFill>
              <a:latin typeface="Levenim MT" panose="02010502060101010101" pitchFamily="2" charset="-79"/>
              <a:cs typeface="Levenim MT" panose="02010502060101010101" pitchFamily="2" charset="-79"/>
            </a:endParaRPr>
          </a:p>
        </p:txBody>
      </p:sp>
      <p:sp>
        <p:nvSpPr>
          <p:cNvPr id="4" name="Title 1" descr="Multiple Screens needed "/>
          <p:cNvSpPr txBox="1">
            <a:spLocks/>
          </p:cNvSpPr>
          <p:nvPr/>
        </p:nvSpPr>
        <p:spPr bwMode="auto">
          <a:xfrm>
            <a:off x="208548" y="4170329"/>
            <a:ext cx="789913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Levenim MT" panose="02010502060101010101" pitchFamily="2" charset="-79"/>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algn="l" defTabSz="914400" eaLnBrk="1" hangingPunct="1"/>
            <a:r>
              <a:rPr lang="en-US" altLang="en-US" sz="4400" dirty="0" smtClean="0">
                <a:solidFill>
                  <a:schemeClr val="accent3">
                    <a:lumMod val="60000"/>
                    <a:lumOff val="40000"/>
                  </a:schemeClr>
                </a:solidFill>
              </a:rPr>
              <a:t>Multiple Screens Needed</a:t>
            </a:r>
            <a:endParaRPr lang="en-US" altLang="en-US" sz="4400" b="1" dirty="0" smtClean="0">
              <a:solidFill>
                <a:schemeClr val="accent3">
                  <a:lumMod val="60000"/>
                  <a:lumOff val="40000"/>
                </a:schemeClr>
              </a:solidFill>
            </a:endParaRPr>
          </a:p>
        </p:txBody>
      </p:sp>
      <p:sp>
        <p:nvSpPr>
          <p:cNvPr id="11" name="Rectangle 10" descr="&quot; &quot;"/>
          <p:cNvSpPr/>
          <p:nvPr/>
        </p:nvSpPr>
        <p:spPr>
          <a:xfrm>
            <a:off x="5414213" y="3392906"/>
            <a:ext cx="2356184" cy="243430"/>
          </a:xfrm>
          <a:prstGeom prst="rect">
            <a:avLst/>
          </a:prstGeom>
          <a:solidFill>
            <a:srgbClr val="F4F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 descr="patient movement codes"/>
          <p:cNvPicPr>
            <a:picLocks noGrp="1" noChangeAspect="1"/>
          </p:cNvPicPr>
          <p:nvPr isPhoto="1"/>
        </p:nvPicPr>
        <p:blipFill rotWithShape="1">
          <a:blip r:embed="rId3">
            <a:extLst>
              <a:ext uri="{28A0092B-C50C-407E-A947-70E740481C1C}">
                <a14:useLocalDpi xmlns:a14="http://schemas.microsoft.com/office/drawing/2010/main" val="0"/>
              </a:ext>
            </a:extLst>
          </a:blip>
          <a:srcRect l="2667" t="8180" r="4000" b="68053"/>
          <a:stretch/>
        </p:blipFill>
        <p:spPr bwMode="auto">
          <a:xfrm>
            <a:off x="246648" y="192940"/>
            <a:ext cx="8554452" cy="174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1" descr="&quot; &quot;"/>
          <p:cNvPicPr>
            <a:picLocks noGrp="1" noChangeAspect="1"/>
          </p:cNvPicPr>
          <p:nvPr isPhoto="1"/>
        </p:nvPicPr>
        <p:blipFill rotWithShape="1">
          <a:blip r:embed="rId3">
            <a:extLst>
              <a:ext uri="{28A0092B-C50C-407E-A947-70E740481C1C}">
                <a14:useLocalDpi xmlns:a14="http://schemas.microsoft.com/office/drawing/2010/main" val="0"/>
              </a:ext>
            </a:extLst>
          </a:blip>
          <a:srcRect l="2667" t="8180" r="4000" b="8333"/>
          <a:stretch/>
        </p:blipFill>
        <p:spPr bwMode="auto">
          <a:xfrm>
            <a:off x="5484597" y="1450689"/>
            <a:ext cx="2249703" cy="1609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quot; &quot;"/>
          <p:cNvPicPr>
            <a:picLocks noChangeAspect="1"/>
          </p:cNvPicPr>
          <p:nvPr/>
        </p:nvPicPr>
        <p:blipFill rotWithShape="1">
          <a:blip r:embed="rId4">
            <a:extLst>
              <a:ext uri="{28A0092B-C50C-407E-A947-70E740481C1C}">
                <a14:useLocalDpi xmlns:a14="http://schemas.microsoft.com/office/drawing/2010/main" val="0"/>
              </a:ext>
            </a:extLst>
          </a:blip>
          <a:srcRect l="6128" t="28694" r="70536" b="53840"/>
          <a:stretch/>
        </p:blipFill>
        <p:spPr>
          <a:xfrm>
            <a:off x="4062864" y="381000"/>
            <a:ext cx="5519286" cy="4442544"/>
          </a:xfrm>
          <a:prstGeom prst="rect">
            <a:avLst/>
          </a:prstGeom>
        </p:spPr>
      </p:pic>
      <p:sp>
        <p:nvSpPr>
          <p:cNvPr id="2" name="Curved Right Arrow 1" descr="&quot; &quot;"/>
          <p:cNvSpPr/>
          <p:nvPr/>
        </p:nvSpPr>
        <p:spPr>
          <a:xfrm rot="2462748" flipH="1" flipV="1">
            <a:off x="7703369" y="881674"/>
            <a:ext cx="601416" cy="1421422"/>
          </a:xfrm>
          <a:prstGeom prst="curvedRightArrow">
            <a:avLst>
              <a:gd name="adj1" fmla="val 25000"/>
              <a:gd name="adj2" fmla="val 133598"/>
              <a:gd name="adj3" fmla="val 4590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50000"/>
                </a:schemeClr>
              </a:solidFill>
            </a:endParaRPr>
          </a:p>
        </p:txBody>
      </p:sp>
      <p:sp>
        <p:nvSpPr>
          <p:cNvPr id="9" name="Curved Right Arrow 8" descr="&quot; &quot;"/>
          <p:cNvSpPr/>
          <p:nvPr/>
        </p:nvSpPr>
        <p:spPr>
          <a:xfrm rot="15579443" flipH="1" flipV="1">
            <a:off x="4493304" y="1730995"/>
            <a:ext cx="560849" cy="1653002"/>
          </a:xfrm>
          <a:prstGeom prst="curvedRightArrow">
            <a:avLst>
              <a:gd name="adj1" fmla="val 25000"/>
              <a:gd name="adj2" fmla="val 90801"/>
              <a:gd name="adj3" fmla="val 4924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50000"/>
                </a:schemeClr>
              </a:solidFill>
            </a:endParaRPr>
          </a:p>
        </p:txBody>
      </p:sp>
      <p:sp>
        <p:nvSpPr>
          <p:cNvPr id="12" name="Flowchart: Manual Operation 11" descr="&quot; &quot;"/>
          <p:cNvSpPr/>
          <p:nvPr/>
        </p:nvSpPr>
        <p:spPr>
          <a:xfrm flipV="1">
            <a:off x="6192855" y="3652358"/>
            <a:ext cx="749366" cy="194125"/>
          </a:xfrm>
          <a:prstGeom prst="flowChartManualOperation">
            <a:avLst/>
          </a:prstGeom>
          <a:solidFill>
            <a:srgbClr val="F5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CD-10-CM codes"/>
          <p:cNvPicPr>
            <a:picLocks noGrp="1" noChangeAspect="1"/>
          </p:cNvPicPr>
          <p:nvPr isPhoto="1"/>
        </p:nvPicPr>
        <p:blipFill rotWithShape="1">
          <a:blip r:embed="rId3">
            <a:lum/>
            <a:extLst>
              <a:ext uri="{28A0092B-C50C-407E-A947-70E740481C1C}">
                <a14:useLocalDpi xmlns:a14="http://schemas.microsoft.com/office/drawing/2010/main" val="0"/>
              </a:ext>
            </a:extLst>
          </a:blip>
          <a:srcRect l="2568" t="11151" r="5861" b="46947"/>
          <a:stretch/>
        </p:blipFill>
        <p:spPr>
          <a:xfrm>
            <a:off x="191116" y="593559"/>
            <a:ext cx="8911826" cy="3545305"/>
          </a:xfrm>
          <a:prstGeom prst="rect">
            <a:avLst/>
          </a:prstGeom>
          <a:ln w="228600" cap="sq" cmpd="thickThin">
            <a:noFill/>
            <a:prstDash val="solid"/>
            <a:miter lim="800000"/>
          </a:ln>
          <a:effectLst/>
        </p:spPr>
      </p:pic>
      <p:sp>
        <p:nvSpPr>
          <p:cNvPr id="18" name="Rectangular Callout 17" descr="Code Set Indicator&#10;"/>
          <p:cNvSpPr/>
          <p:nvPr/>
        </p:nvSpPr>
        <p:spPr>
          <a:xfrm>
            <a:off x="4544167" y="177187"/>
            <a:ext cx="4104338" cy="938556"/>
          </a:xfrm>
          <a:prstGeom prst="wedgeRectCallout">
            <a:avLst>
              <a:gd name="adj1" fmla="val -48138"/>
              <a:gd name="adj2" fmla="val 81168"/>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3">
                    <a:lumMod val="20000"/>
                    <a:lumOff val="80000"/>
                  </a:schemeClr>
                </a:solidFill>
                <a:latin typeface="Levenim MT" panose="02010502060101010101" pitchFamily="2" charset="-79"/>
                <a:cs typeface="Levenim MT" panose="02010502060101010101" pitchFamily="2" charset="-79"/>
              </a:rPr>
              <a:t>Code Set Indicator</a:t>
            </a:r>
            <a:endParaRPr lang="en-US" sz="3200" dirty="0">
              <a:solidFill>
                <a:schemeClr val="accent3">
                  <a:lumMod val="20000"/>
                  <a:lumOff val="80000"/>
                </a:schemeClr>
              </a:solidFill>
              <a:latin typeface="Levenim MT" panose="02010502060101010101" pitchFamily="2" charset="-79"/>
              <a:cs typeface="Levenim MT" panose="02010502060101010101" pitchFamily="2" charset="-79"/>
            </a:endParaRPr>
          </a:p>
        </p:txBody>
      </p:sp>
      <p:sp>
        <p:nvSpPr>
          <p:cNvPr id="17" name="Rectangle 16" descr="Box around: (ICD-10-CM)"/>
          <p:cNvSpPr/>
          <p:nvPr/>
        </p:nvSpPr>
        <p:spPr>
          <a:xfrm>
            <a:off x="3184375" y="1203160"/>
            <a:ext cx="1359792" cy="327122"/>
          </a:xfrm>
          <a:prstGeom prst="rect">
            <a:avLst/>
          </a:prstGeom>
          <a:noFill/>
          <a:ln w="889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ular Callout 19" descr="Code Description followed by ICD-10 Code&#10;"/>
          <p:cNvSpPr/>
          <p:nvPr/>
        </p:nvSpPr>
        <p:spPr>
          <a:xfrm>
            <a:off x="723010" y="3726648"/>
            <a:ext cx="5657129" cy="1299473"/>
          </a:xfrm>
          <a:prstGeom prst="wedgeRectCallout">
            <a:avLst>
              <a:gd name="adj1" fmla="val -49258"/>
              <a:gd name="adj2" fmla="val -141139"/>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3">
                    <a:lumMod val="20000"/>
                    <a:lumOff val="80000"/>
                  </a:schemeClr>
                </a:solidFill>
                <a:latin typeface="Levenim MT" panose="02010502060101010101" pitchFamily="2" charset="-79"/>
                <a:cs typeface="Levenim MT" panose="02010502060101010101" pitchFamily="2" charset="-79"/>
              </a:rPr>
              <a:t>Code Description followed by ICD-10 Code</a:t>
            </a:r>
            <a:endParaRPr lang="en-US" sz="3200" dirty="0">
              <a:solidFill>
                <a:schemeClr val="accent3">
                  <a:lumMod val="20000"/>
                  <a:lumOff val="80000"/>
                </a:schemeClr>
              </a:solidFill>
              <a:latin typeface="Levenim MT" panose="02010502060101010101" pitchFamily="2" charset="-79"/>
              <a:cs typeface="Levenim MT" panose="02010502060101010101" pitchFamily="2" charset="-79"/>
            </a:endParaRPr>
          </a:p>
        </p:txBody>
      </p:sp>
      <p:sp>
        <p:nvSpPr>
          <p:cNvPr id="3" name="Rectangle 2" descr="box around: Paranoid Schizophrenia (F20.0)"/>
          <p:cNvSpPr/>
          <p:nvPr/>
        </p:nvSpPr>
        <p:spPr>
          <a:xfrm>
            <a:off x="815718" y="2002622"/>
            <a:ext cx="3435440" cy="433490"/>
          </a:xfrm>
          <a:prstGeom prst="rect">
            <a:avLst/>
          </a:prstGeom>
          <a:noFill/>
          <a:ln w="889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Levenim MT" panose="02010502060101010101" pitchFamily="2" charset="-79"/>
            </a:endParaRPr>
          </a:p>
        </p:txBody>
      </p:sp>
      <p:sp>
        <p:nvSpPr>
          <p:cNvPr id="19" name="Rectangular Callout 18" descr="POA Indicator&#10;"/>
          <p:cNvSpPr/>
          <p:nvPr/>
        </p:nvSpPr>
        <p:spPr>
          <a:xfrm>
            <a:off x="5522029" y="2366211"/>
            <a:ext cx="3224441" cy="938556"/>
          </a:xfrm>
          <a:prstGeom prst="wedgeRectCallout">
            <a:avLst>
              <a:gd name="adj1" fmla="val -57206"/>
              <a:gd name="adj2" fmla="val -82918"/>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3">
                    <a:lumMod val="20000"/>
                    <a:lumOff val="80000"/>
                  </a:schemeClr>
                </a:solidFill>
                <a:latin typeface="Levenim MT" panose="02010502060101010101" pitchFamily="2" charset="-79"/>
                <a:cs typeface="Levenim MT" panose="02010502060101010101" pitchFamily="2" charset="-79"/>
              </a:rPr>
              <a:t>POA Indicator</a:t>
            </a:r>
            <a:endParaRPr lang="en-US" sz="3200" dirty="0">
              <a:solidFill>
                <a:schemeClr val="accent3">
                  <a:lumMod val="20000"/>
                  <a:lumOff val="80000"/>
                </a:schemeClr>
              </a:solidFill>
              <a:latin typeface="Levenim MT" panose="02010502060101010101" pitchFamily="2" charset="-79"/>
              <a:cs typeface="Levenim MT" panose="02010502060101010101" pitchFamily="2" charset="-79"/>
            </a:endParaRPr>
          </a:p>
        </p:txBody>
      </p:sp>
      <p:sp>
        <p:nvSpPr>
          <p:cNvPr id="22" name="Rectangle 21" descr="Box around (POA = Y)"/>
          <p:cNvSpPr/>
          <p:nvPr/>
        </p:nvSpPr>
        <p:spPr>
          <a:xfrm>
            <a:off x="4333260" y="2002622"/>
            <a:ext cx="832298" cy="438367"/>
          </a:xfrm>
          <a:prstGeom prst="rect">
            <a:avLst/>
          </a:prstGeom>
          <a:noFill/>
          <a:ln w="889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ular Callout 5" descr="&quot;&quot;"/>
          <p:cNvSpPr/>
          <p:nvPr/>
        </p:nvSpPr>
        <p:spPr>
          <a:xfrm>
            <a:off x="-176464" y="0"/>
            <a:ext cx="9448800" cy="3433011"/>
          </a:xfrm>
          <a:prstGeom prst="wedgeRectCallout">
            <a:avLst>
              <a:gd name="adj1" fmla="val 7458"/>
              <a:gd name="adj2" fmla="val 69701"/>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458" name="Picture 1" descr="Codes on screen"/>
          <p:cNvPicPr>
            <a:picLocks noGrp="1" noChangeAspect="1"/>
          </p:cNvPicPr>
          <p:nvPr isPhoto="1"/>
        </p:nvPicPr>
        <p:blipFill rotWithShape="1">
          <a:blip r:embed="rId3">
            <a:extLst>
              <a:ext uri="{28A0092B-C50C-407E-A947-70E740481C1C}">
                <a14:useLocalDpi xmlns:a14="http://schemas.microsoft.com/office/drawing/2010/main" val="0"/>
              </a:ext>
            </a:extLst>
          </a:blip>
          <a:srcRect l="2094" t="48026" r="11717" b="21716"/>
          <a:stretch/>
        </p:blipFill>
        <p:spPr bwMode="auto">
          <a:xfrm>
            <a:off x="109091" y="433138"/>
            <a:ext cx="8853377" cy="248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descr="Diagnosis Related &#10;Grouping (DRG) Application&#10;"/>
          <p:cNvSpPr txBox="1">
            <a:spLocks/>
          </p:cNvSpPr>
          <p:nvPr/>
        </p:nvSpPr>
        <p:spPr bwMode="auto">
          <a:xfrm>
            <a:off x="529388" y="3903980"/>
            <a:ext cx="803709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Levenim MT" panose="02010502060101010101" pitchFamily="2" charset="-79"/>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algn="l" defTabSz="914400" eaLnBrk="1" hangingPunct="1"/>
            <a:r>
              <a:rPr lang="en-US" altLang="en-US" sz="4000" dirty="0" smtClean="0">
                <a:solidFill>
                  <a:schemeClr val="accent2">
                    <a:lumMod val="50000"/>
                  </a:schemeClr>
                </a:solidFill>
              </a:rPr>
              <a:t>Diagnosis Related </a:t>
            </a:r>
            <a:br>
              <a:rPr lang="en-US" altLang="en-US" sz="4000" dirty="0" smtClean="0">
                <a:solidFill>
                  <a:schemeClr val="accent2">
                    <a:lumMod val="50000"/>
                  </a:schemeClr>
                </a:solidFill>
              </a:rPr>
            </a:br>
            <a:r>
              <a:rPr lang="en-US" altLang="en-US" sz="4000" dirty="0" smtClean="0">
                <a:solidFill>
                  <a:schemeClr val="accent2">
                    <a:lumMod val="50000"/>
                  </a:schemeClr>
                </a:solidFill>
              </a:rPr>
              <a:t>Grouping (DRG) Application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1" descr="Ambulatory care acroyms menu"/>
          <p:cNvPicPr>
            <a:picLocks noGrp="1" noChangeAspect="1"/>
          </p:cNvPicPr>
          <p:nvPr isPhoto="1"/>
        </p:nvPicPr>
        <p:blipFill rotWithShape="1">
          <a:blip r:embed="rId3">
            <a:extLst>
              <a:ext uri="{28A0092B-C50C-407E-A947-70E740481C1C}">
                <a14:useLocalDpi xmlns:a14="http://schemas.microsoft.com/office/drawing/2010/main" val="0"/>
              </a:ext>
            </a:extLst>
          </a:blip>
          <a:srcRect l="2362" t="11357" r="25483" b="14073"/>
          <a:stretch/>
        </p:blipFill>
        <p:spPr bwMode="auto">
          <a:xfrm>
            <a:off x="158632" y="799483"/>
            <a:ext cx="6322378" cy="4344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ular Callout 3" descr="Ambulatory Care Reporting (ACR) application&#10;"/>
          <p:cNvSpPr/>
          <p:nvPr/>
        </p:nvSpPr>
        <p:spPr>
          <a:xfrm rot="5400000">
            <a:off x="4104050" y="-4104052"/>
            <a:ext cx="935899" cy="9144003"/>
          </a:xfrm>
          <a:prstGeom prst="wedgeRectCallout">
            <a:avLst>
              <a:gd name="adj1" fmla="val 43724"/>
              <a:gd name="adj2" fmla="val 29211"/>
            </a:avLst>
          </a:prstGeom>
          <a:solidFill>
            <a:schemeClr val="accent2">
              <a:lumMod val="7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000" dirty="0" smtClean="0">
                <a:solidFill>
                  <a:schemeClr val="accent3">
                    <a:lumMod val="20000"/>
                    <a:lumOff val="80000"/>
                  </a:schemeClr>
                </a:solidFill>
                <a:latin typeface="Levenim MT" panose="02010502060101010101" pitchFamily="2" charset="-79"/>
                <a:cs typeface="Levenim MT" panose="02010502060101010101" pitchFamily="2" charset="-79"/>
              </a:rPr>
              <a:t>Ambulatory Care Reporting (ACR) application</a:t>
            </a:r>
            <a:endParaRPr lang="en-US" sz="3000" dirty="0">
              <a:solidFill>
                <a:schemeClr val="accent3">
                  <a:lumMod val="20000"/>
                  <a:lumOff val="80000"/>
                </a:schemeClr>
              </a:solidFill>
              <a:latin typeface="Levenim MT" panose="02010502060101010101" pitchFamily="2" charset="-79"/>
              <a:cs typeface="Levenim MT" panose="02010502060101010101" pitchFamily="2" charset="-79"/>
            </a:endParaRPr>
          </a:p>
        </p:txBody>
      </p:sp>
      <p:sp>
        <p:nvSpPr>
          <p:cNvPr id="12" name="Rectangular Callout 11" descr="Menus affected include any/all utilize ICD-9&#10;"/>
          <p:cNvSpPr/>
          <p:nvPr/>
        </p:nvSpPr>
        <p:spPr>
          <a:xfrm>
            <a:off x="6149139" y="1716427"/>
            <a:ext cx="2583760" cy="2102886"/>
          </a:xfrm>
          <a:prstGeom prst="wedgeRectCallout">
            <a:avLst>
              <a:gd name="adj1" fmla="val -50248"/>
              <a:gd name="adj2" fmla="val -3449"/>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accent3">
                    <a:lumMod val="20000"/>
                    <a:lumOff val="80000"/>
                  </a:schemeClr>
                </a:solidFill>
                <a:latin typeface="Levenim MT" panose="02010502060101010101" pitchFamily="2" charset="-79"/>
                <a:cs typeface="Levenim MT" panose="02010502060101010101" pitchFamily="2" charset="-79"/>
              </a:rPr>
              <a:t>Menus affected include any/all utilize ICD-9</a:t>
            </a:r>
            <a:endParaRPr lang="en-US" sz="2800" dirty="0">
              <a:solidFill>
                <a:schemeClr val="accent3">
                  <a:lumMod val="20000"/>
                  <a:lumOff val="80000"/>
                </a:schemeClr>
              </a:solidFill>
              <a:latin typeface="Levenim MT" panose="02010502060101010101" pitchFamily="2" charset="-79"/>
              <a:cs typeface="Levenim MT" panose="02010502060101010101" pitchFamily="2" charset="-79"/>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ular Callout 14" descr="Encounter Activity Report"/>
          <p:cNvSpPr/>
          <p:nvPr/>
        </p:nvSpPr>
        <p:spPr>
          <a:xfrm rot="5400000">
            <a:off x="3639551" y="-3674195"/>
            <a:ext cx="1864895" cy="9144003"/>
          </a:xfrm>
          <a:prstGeom prst="wedgeRectCallout">
            <a:avLst>
              <a:gd name="adj1" fmla="val 43724"/>
              <a:gd name="adj2" fmla="val 2921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5400" dirty="0" smtClean="0">
                <a:solidFill>
                  <a:schemeClr val="accent3">
                    <a:lumMod val="20000"/>
                    <a:lumOff val="80000"/>
                  </a:schemeClr>
                </a:solidFill>
                <a:latin typeface="Levenim MT" panose="02010502060101010101" pitchFamily="2" charset="-79"/>
                <a:cs typeface="Levenim MT" panose="02010502060101010101" pitchFamily="2" charset="-79"/>
              </a:rPr>
              <a:t>Encounter Activity Report</a:t>
            </a:r>
            <a:endParaRPr lang="en-US" sz="5400" dirty="0">
              <a:solidFill>
                <a:schemeClr val="accent3">
                  <a:lumMod val="20000"/>
                  <a:lumOff val="80000"/>
                </a:schemeClr>
              </a:solidFill>
              <a:latin typeface="Levenim MT" panose="02010502060101010101" pitchFamily="2" charset="-79"/>
              <a:cs typeface="Levenim MT" panose="02010502060101010101" pitchFamily="2" charset="-79"/>
            </a:endParaRPr>
          </a:p>
        </p:txBody>
      </p:sp>
      <p:sp>
        <p:nvSpPr>
          <p:cNvPr id="6" name="Rectangle 5" descr="&quot; &quot;"/>
          <p:cNvSpPr/>
          <p:nvPr/>
        </p:nvSpPr>
        <p:spPr>
          <a:xfrm>
            <a:off x="1339515" y="1724527"/>
            <a:ext cx="2029327" cy="2807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Tw Cen MT Condensed" panose="020B0606020104020203" pitchFamily="34" charset="0"/>
              </a:rPr>
              <a:t>(        OCT 17, 2015        )</a:t>
            </a:r>
            <a:endParaRPr lang="en-US" dirty="0">
              <a:solidFill>
                <a:schemeClr val="tx1"/>
              </a:solidFill>
              <a:latin typeface="Tw Cen MT Condensed" panose="020B0606020104020203" pitchFamily="34" charset="0"/>
            </a:endParaRPr>
          </a:p>
        </p:txBody>
      </p:sp>
      <p:sp>
        <p:nvSpPr>
          <p:cNvPr id="8" name="Rectangle 7" descr="&quot; &quot;"/>
          <p:cNvSpPr/>
          <p:nvPr/>
        </p:nvSpPr>
        <p:spPr>
          <a:xfrm>
            <a:off x="4593561" y="2129075"/>
            <a:ext cx="1058780" cy="2807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Tw Cen MT Condensed" panose="020B0606020104020203" pitchFamily="34" charset="0"/>
              </a:rPr>
              <a:t>OCT 1, 2015</a:t>
            </a:r>
            <a:endParaRPr lang="en-US" dirty="0">
              <a:solidFill>
                <a:schemeClr val="tx1"/>
              </a:solidFill>
              <a:latin typeface="Tw Cen MT Condensed" panose="020B0606020104020203" pitchFamily="34" charset="0"/>
            </a:endParaRPr>
          </a:p>
        </p:txBody>
      </p:sp>
      <p:pic>
        <p:nvPicPr>
          <p:cNvPr id="5" name="Picture 4" descr="Encounter Activity report output"/>
          <p:cNvPicPr>
            <a:picLocks noChangeAspect="1"/>
          </p:cNvPicPr>
          <p:nvPr/>
        </p:nvPicPr>
        <p:blipFill rotWithShape="1">
          <a:blip r:embed="rId3">
            <a:extLst>
              <a:ext uri="{28A0092B-C50C-407E-A947-70E740481C1C}">
                <a14:useLocalDpi xmlns:a14="http://schemas.microsoft.com/office/drawing/2010/main" val="0"/>
              </a:ext>
            </a:extLst>
          </a:blip>
          <a:srcRect l="734" t="12163" r="6570" b="34863"/>
          <a:stretch/>
        </p:blipFill>
        <p:spPr>
          <a:xfrm>
            <a:off x="29582" y="1452243"/>
            <a:ext cx="9127958" cy="3462144"/>
          </a:xfrm>
          <a:prstGeom prst="rect">
            <a:avLst/>
          </a:prstGeom>
        </p:spPr>
      </p:pic>
      <p:sp>
        <p:nvSpPr>
          <p:cNvPr id="4" name="Rectangular Callout 3" descr="Attempt to crossover dates&#10;"/>
          <p:cNvSpPr/>
          <p:nvPr/>
        </p:nvSpPr>
        <p:spPr>
          <a:xfrm rot="5400000">
            <a:off x="6864027" y="1604742"/>
            <a:ext cx="1777923" cy="2388029"/>
          </a:xfrm>
          <a:prstGeom prst="wedgeRectCallout">
            <a:avLst>
              <a:gd name="adj1" fmla="val 38252"/>
              <a:gd name="adj2" fmla="val 101522"/>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200" dirty="0" smtClean="0">
                <a:solidFill>
                  <a:schemeClr val="accent3">
                    <a:lumMod val="20000"/>
                    <a:lumOff val="80000"/>
                  </a:schemeClr>
                </a:solidFill>
                <a:latin typeface="Levenim MT" panose="02010502060101010101" pitchFamily="2" charset="-79"/>
                <a:cs typeface="Levenim MT" panose="02010502060101010101" pitchFamily="2" charset="-79"/>
              </a:rPr>
              <a:t>Attempt to crossover dates</a:t>
            </a:r>
            <a:endParaRPr lang="en-US" sz="3200" dirty="0">
              <a:solidFill>
                <a:schemeClr val="accent3">
                  <a:lumMod val="20000"/>
                  <a:lumOff val="80000"/>
                </a:schemeClr>
              </a:solidFill>
              <a:latin typeface="Levenim MT" panose="02010502060101010101" pitchFamily="2" charset="-79"/>
              <a:cs typeface="Levenim MT" panose="02010502060101010101" pitchFamily="2" charset="-79"/>
            </a:endParaRPr>
          </a:p>
        </p:txBody>
      </p:sp>
      <p:sp>
        <p:nvSpPr>
          <p:cNvPr id="13" name="Rectangle 12" descr="box around: Beginning and ending dates must both be prior to OCt 1, 2015"/>
          <p:cNvSpPr/>
          <p:nvPr/>
        </p:nvSpPr>
        <p:spPr>
          <a:xfrm>
            <a:off x="29582" y="3862727"/>
            <a:ext cx="6996860" cy="507704"/>
          </a:xfrm>
          <a:prstGeom prst="rect">
            <a:avLst/>
          </a:prstGeom>
          <a:no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3554" name="Group 7" descr="ACRP Reports menu"/>
          <p:cNvGrpSpPr>
            <a:grpSpLocks/>
          </p:cNvGrpSpPr>
          <p:nvPr/>
        </p:nvGrpSpPr>
        <p:grpSpPr bwMode="auto">
          <a:xfrm>
            <a:off x="471852" y="1896795"/>
            <a:ext cx="2898905" cy="1804830"/>
            <a:chOff x="-3299711" y="530291"/>
            <a:chExt cx="8485632" cy="4242818"/>
          </a:xfrm>
        </p:grpSpPr>
        <p:pic>
          <p:nvPicPr>
            <p:cNvPr id="23559" name="Picture 2"/>
            <p:cNvPicPr>
              <a:picLocks noChangeAspect="1"/>
            </p:cNvPicPr>
            <p:nvPr/>
          </p:nvPicPr>
          <p:blipFill>
            <a:blip r:embed="rId3">
              <a:extLst>
                <a:ext uri="{28A0092B-C50C-407E-A947-70E740481C1C}">
                  <a14:useLocalDpi xmlns:a14="http://schemas.microsoft.com/office/drawing/2010/main" val="0"/>
                </a:ext>
              </a:extLst>
            </a:blip>
            <a:srcRect l="9753" t="33592" r="12437" b="7562"/>
            <a:stretch>
              <a:fillRect/>
            </a:stretch>
          </p:blipFill>
          <p:spPr bwMode="auto">
            <a:xfrm>
              <a:off x="-3299711" y="530291"/>
              <a:ext cx="8485632" cy="42428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60" name="TextBox 3"/>
            <p:cNvSpPr txBox="1">
              <a:spLocks noChangeArrowheads="1"/>
            </p:cNvSpPr>
            <p:nvPr/>
          </p:nvSpPr>
          <p:spPr bwMode="auto">
            <a:xfrm>
              <a:off x="-2871215" y="3755136"/>
              <a:ext cx="6236208" cy="400205"/>
            </a:xfrm>
            <a:prstGeom prst="rect">
              <a:avLst/>
            </a:prstGeom>
            <a:noFill/>
            <a:ln w="76200">
              <a:solidFill>
                <a:schemeClr val="accent3">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350">
                <a:latin typeface="Arial" panose="020B0604020202020204" pitchFamily="34" charset="0"/>
              </a:endParaRPr>
            </a:p>
          </p:txBody>
        </p:sp>
        <p:sp>
          <p:nvSpPr>
            <p:cNvPr id="23561" name="TextBox 6"/>
            <p:cNvSpPr txBox="1">
              <a:spLocks noChangeArrowheads="1"/>
            </p:cNvSpPr>
            <p:nvPr/>
          </p:nvSpPr>
          <p:spPr bwMode="auto">
            <a:xfrm>
              <a:off x="-2907792" y="2212108"/>
              <a:ext cx="6236208" cy="400205"/>
            </a:xfrm>
            <a:prstGeom prst="rect">
              <a:avLst/>
            </a:prstGeom>
            <a:noFill/>
            <a:ln w="76200">
              <a:solidFill>
                <a:schemeClr val="accent3">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350">
                <a:latin typeface="Arial" panose="020B0604020202020204" pitchFamily="34" charset="0"/>
              </a:endParaRPr>
            </a:p>
          </p:txBody>
        </p:sp>
      </p:grpSp>
      <p:pic>
        <p:nvPicPr>
          <p:cNvPr id="23556" name="Picture 1" descr="ACRP report menu "/>
          <p:cNvPicPr>
            <a:picLocks noGrp="1" noChangeAspect="1"/>
          </p:cNvPicPr>
          <p:nvPr isPhoto="1"/>
        </p:nvPicPr>
        <p:blipFill>
          <a:blip r:embed="rId4">
            <a:extLst>
              <a:ext uri="{28A0092B-C50C-407E-A947-70E740481C1C}">
                <a14:useLocalDpi xmlns:a14="http://schemas.microsoft.com/office/drawing/2010/main" val="0"/>
              </a:ext>
            </a:extLst>
          </a:blip>
          <a:srcRect l="10896" t="30667" r="26855" b="21275"/>
          <a:stretch>
            <a:fillRect/>
          </a:stretch>
        </p:blipFill>
        <p:spPr bwMode="auto">
          <a:xfrm>
            <a:off x="5619777" y="1847897"/>
            <a:ext cx="3161981" cy="165917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descr="&quot; &quot;"/>
          <p:cNvSpPr/>
          <p:nvPr/>
        </p:nvSpPr>
        <p:spPr>
          <a:xfrm>
            <a:off x="4479636" y="2225279"/>
            <a:ext cx="184731" cy="715581"/>
          </a:xfrm>
          <a:prstGeom prst="rect">
            <a:avLst/>
          </a:prstGeom>
          <a:noFill/>
        </p:spPr>
        <p:txBody>
          <a:bodyPr wrap="none">
            <a:spAutoFit/>
          </a:bodyPr>
          <a:lstStyle/>
          <a:p>
            <a:pPr algn="ctr">
              <a:defRPr/>
            </a:pPr>
            <a:endParaRPr lang="en-US" sz="405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cs typeface="+mn-cs"/>
            </a:endParaRPr>
          </a:p>
        </p:txBody>
      </p:sp>
      <p:sp>
        <p:nvSpPr>
          <p:cNvPr id="15" name="Rectangular Callout 14" descr="After"/>
          <p:cNvSpPr/>
          <p:nvPr/>
        </p:nvSpPr>
        <p:spPr>
          <a:xfrm>
            <a:off x="132476" y="3914453"/>
            <a:ext cx="8879045" cy="1202427"/>
          </a:xfrm>
          <a:prstGeom prst="wedgeRectCallout">
            <a:avLst>
              <a:gd name="adj1" fmla="val 17617"/>
              <a:gd name="adj2" fmla="val -10844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3">
                    <a:lumMod val="20000"/>
                    <a:lumOff val="80000"/>
                  </a:schemeClr>
                </a:solidFill>
                <a:latin typeface="Levenim MT" panose="02010502060101010101" pitchFamily="2" charset="-79"/>
                <a:cs typeface="Levenim MT" panose="02010502060101010101" pitchFamily="2" charset="-79"/>
              </a:rPr>
              <a:t>AFTER</a:t>
            </a:r>
          </a:p>
          <a:p>
            <a:pPr algn="ctr"/>
            <a:endParaRPr lang="en-US" sz="3200" dirty="0">
              <a:solidFill>
                <a:schemeClr val="accent3">
                  <a:lumMod val="20000"/>
                  <a:lumOff val="80000"/>
                </a:schemeClr>
              </a:solidFill>
              <a:latin typeface="Levenim MT" panose="02010502060101010101" pitchFamily="2" charset="-79"/>
              <a:cs typeface="Levenim MT" panose="02010502060101010101" pitchFamily="2" charset="-79"/>
            </a:endParaRPr>
          </a:p>
        </p:txBody>
      </p:sp>
      <p:pic>
        <p:nvPicPr>
          <p:cNvPr id="17" name="Picture 1" descr="Most frequent 50 IP ICD Diagnosis codes"/>
          <p:cNvPicPr>
            <a:picLocks noGrp="1" noChangeAspect="1"/>
          </p:cNvPicPr>
          <p:nvPr isPhoto="1"/>
        </p:nvPicPr>
        <p:blipFill rotWithShape="1">
          <a:blip r:embed="rId4">
            <a:extLst>
              <a:ext uri="{28A0092B-C50C-407E-A947-70E740481C1C}">
                <a14:useLocalDpi xmlns:a14="http://schemas.microsoft.com/office/drawing/2010/main" val="0"/>
              </a:ext>
            </a:extLst>
          </a:blip>
          <a:srcRect l="12779" t="43777" r="33569" b="52464"/>
          <a:stretch/>
        </p:blipFill>
        <p:spPr bwMode="auto">
          <a:xfrm>
            <a:off x="471852" y="4398193"/>
            <a:ext cx="8136473" cy="56627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
        <p:nvSpPr>
          <p:cNvPr id="23557" name="TextBox 4" descr="box around most frequent 50 IP ICD diagnosis codes "/>
          <p:cNvSpPr txBox="1">
            <a:spLocks noChangeArrowheads="1"/>
          </p:cNvSpPr>
          <p:nvPr/>
        </p:nvSpPr>
        <p:spPr bwMode="auto">
          <a:xfrm>
            <a:off x="5626161" y="2276558"/>
            <a:ext cx="2825749" cy="166240"/>
          </a:xfrm>
          <a:prstGeom prst="rect">
            <a:avLst/>
          </a:prstGeom>
          <a:noFill/>
          <a:ln w="762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350">
              <a:latin typeface="Arial" panose="020B0604020202020204" pitchFamily="34" charset="0"/>
            </a:endParaRPr>
          </a:p>
        </p:txBody>
      </p:sp>
      <p:sp>
        <p:nvSpPr>
          <p:cNvPr id="23558" name="TextBox 5" descr="box around most frequent 50 IP ICD dignosis codes "/>
          <p:cNvSpPr txBox="1">
            <a:spLocks noChangeArrowheads="1"/>
          </p:cNvSpPr>
          <p:nvPr/>
        </p:nvSpPr>
        <p:spPr bwMode="auto">
          <a:xfrm>
            <a:off x="5619777" y="3010725"/>
            <a:ext cx="2825749" cy="166240"/>
          </a:xfrm>
          <a:prstGeom prst="rect">
            <a:avLst/>
          </a:prstGeom>
          <a:noFill/>
          <a:ln w="762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350">
              <a:latin typeface="Arial" panose="020B0604020202020204" pitchFamily="34" charset="0"/>
            </a:endParaRPr>
          </a:p>
        </p:txBody>
      </p:sp>
      <p:sp>
        <p:nvSpPr>
          <p:cNvPr id="14" name="Rectangular Callout 13" descr="Before: most frequent 50 IP ICD-9-Cm Codes "/>
          <p:cNvSpPr/>
          <p:nvPr/>
        </p:nvSpPr>
        <p:spPr>
          <a:xfrm>
            <a:off x="132478" y="64079"/>
            <a:ext cx="8879045" cy="1400299"/>
          </a:xfrm>
          <a:prstGeom prst="wedgeRectCallout">
            <a:avLst>
              <a:gd name="adj1" fmla="val -33677"/>
              <a:gd name="adj2" fmla="val 122073"/>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3">
                    <a:lumMod val="20000"/>
                    <a:lumOff val="80000"/>
                  </a:schemeClr>
                </a:solidFill>
                <a:latin typeface="Levenim MT" panose="02010502060101010101" pitchFamily="2" charset="-79"/>
                <a:cs typeface="Levenim MT" panose="02010502060101010101" pitchFamily="2" charset="-79"/>
              </a:rPr>
              <a:t>BEFORE</a:t>
            </a:r>
          </a:p>
          <a:p>
            <a:pPr algn="ctr"/>
            <a:endParaRPr lang="en-US" sz="3200" dirty="0">
              <a:solidFill>
                <a:schemeClr val="accent3">
                  <a:lumMod val="20000"/>
                  <a:lumOff val="80000"/>
                </a:schemeClr>
              </a:solidFill>
              <a:latin typeface="Levenim MT" panose="02010502060101010101" pitchFamily="2" charset="-79"/>
              <a:cs typeface="Levenim MT" panose="02010502060101010101" pitchFamily="2" charset="-79"/>
            </a:endParaRPr>
          </a:p>
        </p:txBody>
      </p:sp>
      <p:pic>
        <p:nvPicPr>
          <p:cNvPr id="16" name="Picture 2" descr=" most frequent 50 IP ICD-9-Cm Codes "/>
          <p:cNvPicPr>
            <a:picLocks noChangeAspect="1"/>
          </p:cNvPicPr>
          <p:nvPr/>
        </p:nvPicPr>
        <p:blipFill rotWithShape="1">
          <a:blip r:embed="rId3">
            <a:extLst>
              <a:ext uri="{28A0092B-C50C-407E-A947-70E740481C1C}">
                <a14:useLocalDpi xmlns:a14="http://schemas.microsoft.com/office/drawing/2010/main" val="0"/>
              </a:ext>
            </a:extLst>
          </a:blip>
          <a:srcRect l="14015" t="57536" r="37515" b="38372"/>
          <a:stretch/>
        </p:blipFill>
        <p:spPr bwMode="auto">
          <a:xfrm>
            <a:off x="279769" y="670593"/>
            <a:ext cx="8584461" cy="680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  Poll Question     &#10;"/>
          <p:cNvSpPr/>
          <p:nvPr/>
        </p:nvSpPr>
        <p:spPr>
          <a:xfrm>
            <a:off x="0" y="0"/>
            <a:ext cx="9144000" cy="1290517"/>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en-US" sz="8000" dirty="0">
                <a:solidFill>
                  <a:schemeClr val="accent1">
                    <a:lumMod val="50000"/>
                  </a:schemeClr>
                </a:solidFill>
                <a:latin typeface="Levenim MT" panose="02010502060101010101" pitchFamily="2" charset="-79"/>
                <a:cs typeface="Levenim MT" panose="02010502060101010101" pitchFamily="2" charset="-79"/>
              </a:rPr>
              <a:t> </a:t>
            </a:r>
            <a:r>
              <a:rPr lang="en-US" sz="8000" dirty="0" smtClean="0">
                <a:solidFill>
                  <a:schemeClr val="accent1">
                    <a:lumMod val="50000"/>
                  </a:schemeClr>
                </a:solidFill>
                <a:latin typeface="Levenim MT" panose="02010502060101010101" pitchFamily="2" charset="-79"/>
                <a:cs typeface="Levenim MT" panose="02010502060101010101" pitchFamily="2" charset="-79"/>
              </a:rPr>
              <a:t>  </a:t>
            </a:r>
            <a:r>
              <a:rPr lang="en-US" sz="7200" dirty="0" smtClean="0">
                <a:solidFill>
                  <a:schemeClr val="accent1">
                    <a:lumMod val="50000"/>
                  </a:schemeClr>
                </a:solidFill>
                <a:latin typeface="Levenim MT" panose="02010502060101010101" pitchFamily="2" charset="-79"/>
                <a:cs typeface="Levenim MT" panose="02010502060101010101" pitchFamily="2" charset="-79"/>
              </a:rPr>
              <a:t>Poll Question        </a:t>
            </a:r>
            <a:endParaRPr lang="en-US" sz="8000" dirty="0">
              <a:solidFill>
                <a:schemeClr val="accent1">
                  <a:lumMod val="50000"/>
                </a:schemeClr>
              </a:solidFill>
              <a:latin typeface="Levenim MT" panose="02010502060101010101" pitchFamily="2" charset="-79"/>
              <a:cs typeface="Levenim MT" panose="02010502060101010101" pitchFamily="2" charset="-79"/>
            </a:endParaRPr>
          </a:p>
        </p:txBody>
      </p:sp>
      <p:sp>
        <p:nvSpPr>
          <p:cNvPr id="4" name="Content Placeholder 2" descr="What is your interest in the software changes?  &#10;&#10;A. Coder&#10;B. Clerk&#10;C. PAS Specialist/CAC&#10;D. Informaticist&#10;E. Other&#10;"/>
          <p:cNvSpPr txBox="1">
            <a:spLocks/>
          </p:cNvSpPr>
          <p:nvPr/>
        </p:nvSpPr>
        <p:spPr>
          <a:xfrm>
            <a:off x="597568" y="1494728"/>
            <a:ext cx="7782157" cy="3220695"/>
          </a:xfrm>
          <a:prstGeom prst="rect">
            <a:avLst/>
          </a:prstGeom>
        </p:spPr>
        <p:txBody>
          <a:bodyPr>
            <a:normAutofit fontScale="70000" lnSpcReduction="20000"/>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Levenim MT" panose="02010502060101010101" pitchFamily="2" charset="-79"/>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Levenim MT" panose="02010502060101010101" pitchFamily="2" charset="-79"/>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Levenim MT" panose="02010502060101010101" pitchFamily="2" charset="-79"/>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Levenim MT" panose="02010502060101010101" pitchFamily="2" charset="-79"/>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Levenim MT" panose="02010502060101010101" pitchFamily="2" charset="-79"/>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defTabSz="914400">
              <a:buFont typeface="Arial" panose="020B0604020202020204" pitchFamily="34" charset="0"/>
              <a:buNone/>
            </a:pPr>
            <a:r>
              <a:rPr lang="en-US" sz="4000" dirty="0" smtClean="0">
                <a:solidFill>
                  <a:schemeClr val="accent1">
                    <a:lumMod val="50000"/>
                  </a:schemeClr>
                </a:solidFill>
              </a:rPr>
              <a:t>What is your interest in software changes?  </a:t>
            </a:r>
          </a:p>
          <a:p>
            <a:pPr marL="0" indent="0" defTabSz="914400">
              <a:buFont typeface="Arial" panose="020B0604020202020204" pitchFamily="34" charset="0"/>
              <a:buNone/>
            </a:pPr>
            <a:endParaRPr lang="en-US" sz="4000" dirty="0" smtClean="0">
              <a:solidFill>
                <a:schemeClr val="accent1">
                  <a:lumMod val="50000"/>
                </a:schemeClr>
              </a:solidFill>
            </a:endParaRPr>
          </a:p>
          <a:p>
            <a:pPr marL="514350" indent="-514350" defTabSz="914400">
              <a:buFont typeface="+mj-lt"/>
              <a:buAutoNum type="alphaUcPeriod"/>
            </a:pPr>
            <a:r>
              <a:rPr lang="en-US" sz="4000" dirty="0" smtClean="0">
                <a:solidFill>
                  <a:schemeClr val="accent1">
                    <a:lumMod val="50000"/>
                  </a:schemeClr>
                </a:solidFill>
              </a:rPr>
              <a:t>Coder</a:t>
            </a:r>
          </a:p>
          <a:p>
            <a:pPr marL="514350" indent="-514350" defTabSz="914400">
              <a:buFont typeface="+mj-lt"/>
              <a:buAutoNum type="alphaUcPeriod"/>
            </a:pPr>
            <a:r>
              <a:rPr lang="en-US" sz="4000" dirty="0" smtClean="0">
                <a:solidFill>
                  <a:schemeClr val="accent1">
                    <a:lumMod val="50000"/>
                  </a:schemeClr>
                </a:solidFill>
              </a:rPr>
              <a:t>Clerk</a:t>
            </a:r>
          </a:p>
          <a:p>
            <a:pPr marL="514350" indent="-514350" defTabSz="914400">
              <a:buFont typeface="+mj-lt"/>
              <a:buAutoNum type="alphaUcPeriod"/>
            </a:pPr>
            <a:r>
              <a:rPr lang="en-US" sz="4000" dirty="0" smtClean="0">
                <a:solidFill>
                  <a:schemeClr val="accent1">
                    <a:lumMod val="50000"/>
                  </a:schemeClr>
                </a:solidFill>
              </a:rPr>
              <a:t>PAS Specialist/CAC</a:t>
            </a:r>
          </a:p>
          <a:p>
            <a:pPr marL="514350" indent="-514350" defTabSz="914400">
              <a:buFont typeface="+mj-lt"/>
              <a:buAutoNum type="alphaUcPeriod"/>
            </a:pPr>
            <a:r>
              <a:rPr lang="en-US" sz="4000" dirty="0" err="1" smtClean="0">
                <a:solidFill>
                  <a:schemeClr val="accent1">
                    <a:lumMod val="50000"/>
                  </a:schemeClr>
                </a:solidFill>
              </a:rPr>
              <a:t>Informaticist</a:t>
            </a:r>
            <a:endParaRPr lang="en-US" sz="4000" dirty="0" smtClean="0">
              <a:solidFill>
                <a:schemeClr val="accent1">
                  <a:lumMod val="50000"/>
                </a:schemeClr>
              </a:solidFill>
            </a:endParaRPr>
          </a:p>
          <a:p>
            <a:pPr marL="514350" indent="-514350" defTabSz="914400">
              <a:buFont typeface="+mj-lt"/>
              <a:buAutoNum type="alphaUcPeriod"/>
            </a:pPr>
            <a:r>
              <a:rPr lang="en-US" sz="4000" dirty="0" smtClean="0">
                <a:solidFill>
                  <a:schemeClr val="accent1">
                    <a:lumMod val="50000"/>
                  </a:schemeClr>
                </a:solidFill>
              </a:rPr>
              <a:t>Other</a:t>
            </a:r>
          </a:p>
        </p:txBody>
      </p:sp>
      <p:pic>
        <p:nvPicPr>
          <p:cNvPr id="3" name="Picture 2" descr="Polling ico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7568" y="217682"/>
            <a:ext cx="856047" cy="898358"/>
          </a:xfrm>
          <a:prstGeom prst="rect">
            <a:avLst/>
          </a:prstGeom>
        </p:spPr>
      </p:pic>
    </p:spTree>
    <p:extLst>
      <p:ext uri="{BB962C8B-B14F-4D97-AF65-F5344CB8AC3E}">
        <p14:creationId xmlns:p14="http://schemas.microsoft.com/office/powerpoint/2010/main" val="10445491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5" name="Picture 4" descr="encounter Action required report"/>
          <p:cNvPicPr>
            <a:picLocks noChangeAspect="1"/>
          </p:cNvPicPr>
          <p:nvPr/>
        </p:nvPicPr>
        <p:blipFill rotWithShape="1">
          <a:blip r:embed="rId3">
            <a:extLst>
              <a:ext uri="{28A0092B-C50C-407E-A947-70E740481C1C}">
                <a14:useLocalDpi xmlns:a14="http://schemas.microsoft.com/office/drawing/2010/main" val="0"/>
              </a:ext>
            </a:extLst>
          </a:blip>
          <a:srcRect l="6220" t="1343" r="3157" b="42891"/>
          <a:stretch/>
        </p:blipFill>
        <p:spPr>
          <a:xfrm>
            <a:off x="682" y="0"/>
            <a:ext cx="9144000" cy="3461194"/>
          </a:xfrm>
          <a:prstGeom prst="rect">
            <a:avLst/>
          </a:prstGeom>
        </p:spPr>
      </p:pic>
      <p:sp>
        <p:nvSpPr>
          <p:cNvPr id="4" name="Rectangular Callout 3" descr="Generic ICD references "/>
          <p:cNvSpPr/>
          <p:nvPr/>
        </p:nvSpPr>
        <p:spPr>
          <a:xfrm>
            <a:off x="5872174" y="364163"/>
            <a:ext cx="2583760" cy="2102886"/>
          </a:xfrm>
          <a:prstGeom prst="wedgeRectCallout">
            <a:avLst>
              <a:gd name="adj1" fmla="val -83407"/>
              <a:gd name="adj2" fmla="val 46693"/>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accent3">
                    <a:lumMod val="20000"/>
                    <a:lumOff val="80000"/>
                  </a:schemeClr>
                </a:solidFill>
                <a:latin typeface="Levenim MT" panose="02010502060101010101" pitchFamily="2" charset="-79"/>
                <a:cs typeface="Levenim MT" panose="02010502060101010101" pitchFamily="2" charset="-79"/>
              </a:rPr>
              <a:t>Generic</a:t>
            </a:r>
          </a:p>
          <a:p>
            <a:pPr algn="ctr"/>
            <a:r>
              <a:rPr lang="en-US" sz="2800" dirty="0" smtClean="0">
                <a:solidFill>
                  <a:schemeClr val="accent3">
                    <a:lumMod val="20000"/>
                    <a:lumOff val="80000"/>
                  </a:schemeClr>
                </a:solidFill>
                <a:latin typeface="Levenim MT" panose="02010502060101010101" pitchFamily="2" charset="-79"/>
                <a:cs typeface="Levenim MT" panose="02010502060101010101" pitchFamily="2" charset="-79"/>
              </a:rPr>
              <a:t>ICD references</a:t>
            </a:r>
            <a:endParaRPr lang="en-US" sz="2800" dirty="0">
              <a:solidFill>
                <a:schemeClr val="accent3">
                  <a:lumMod val="20000"/>
                  <a:lumOff val="80000"/>
                </a:schemeClr>
              </a:solidFill>
              <a:latin typeface="Levenim MT" panose="02010502060101010101" pitchFamily="2" charset="-79"/>
              <a:cs typeface="Levenim MT" panose="02010502060101010101" pitchFamily="2" charset="-79"/>
            </a:endParaRPr>
          </a:p>
        </p:txBody>
      </p:sp>
      <p:grpSp>
        <p:nvGrpSpPr>
          <p:cNvPr id="2" name="Group 1" descr="three computers "/>
          <p:cNvGrpSpPr/>
          <p:nvPr/>
        </p:nvGrpSpPr>
        <p:grpSpPr>
          <a:xfrm>
            <a:off x="243522" y="3104457"/>
            <a:ext cx="8658319" cy="2232434"/>
            <a:chOff x="644572" y="3104457"/>
            <a:chExt cx="8658319" cy="2232434"/>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6128" t="28694" r="70536" b="53840"/>
            <a:stretch/>
          </p:blipFill>
          <p:spPr>
            <a:xfrm>
              <a:off x="6313021" y="3104457"/>
              <a:ext cx="2989870" cy="2232434"/>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6128" t="28694" r="70536" b="53840"/>
            <a:stretch/>
          </p:blipFill>
          <p:spPr>
            <a:xfrm>
              <a:off x="3478797" y="3104457"/>
              <a:ext cx="2989870" cy="2232434"/>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6128" t="28694" r="70536" b="53840"/>
            <a:stretch/>
          </p:blipFill>
          <p:spPr>
            <a:xfrm>
              <a:off x="644572" y="3104457"/>
              <a:ext cx="2989870" cy="2232434"/>
            </a:xfrm>
            <a:prstGeom prst="rect">
              <a:avLst/>
            </a:prstGeom>
          </p:spPr>
        </p:pic>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5602" name="Picture 1" descr="Outpatient diagnosis frequency report"/>
          <p:cNvPicPr>
            <a:picLocks noGrp="1" noChangeAspect="1"/>
          </p:cNvPicPr>
          <p:nvPr isPhoto="1"/>
        </p:nvPicPr>
        <p:blipFill rotWithShape="1">
          <a:blip r:embed="rId3">
            <a:extLst>
              <a:ext uri="{28A0092B-C50C-407E-A947-70E740481C1C}">
                <a14:useLocalDpi xmlns:a14="http://schemas.microsoft.com/office/drawing/2010/main" val="0"/>
              </a:ext>
            </a:extLst>
          </a:blip>
          <a:srcRect l="6215" t="821" r="18156" b="20763"/>
          <a:stretch/>
        </p:blipFill>
        <p:spPr bwMode="auto">
          <a:xfrm>
            <a:off x="1285103" y="124212"/>
            <a:ext cx="7624119" cy="486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descr="&quot; &quot;"/>
          <p:cNvSpPr/>
          <p:nvPr/>
        </p:nvSpPr>
        <p:spPr>
          <a:xfrm>
            <a:off x="9325190" y="459582"/>
            <a:ext cx="1513595" cy="186896"/>
          </a:xfrm>
          <a:prstGeom prst="rect">
            <a:avLst/>
          </a:prstGeom>
          <a:solidFill>
            <a:srgbClr val="F4F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rgbClr val="7030A0"/>
                </a:solidFill>
              </a:rPr>
              <a:t>Last Name, First Name </a:t>
            </a:r>
            <a:endParaRPr lang="en-US" sz="1000" dirty="0">
              <a:solidFill>
                <a:srgbClr val="7030A0"/>
              </a:solidFill>
            </a:endParaRPr>
          </a:p>
        </p:txBody>
      </p:sp>
      <p:sp>
        <p:nvSpPr>
          <p:cNvPr id="4" name="Rectangle 3" descr="&quot; &quot;"/>
          <p:cNvSpPr/>
          <p:nvPr/>
        </p:nvSpPr>
        <p:spPr>
          <a:xfrm>
            <a:off x="9173174" y="761998"/>
            <a:ext cx="1817626" cy="186896"/>
          </a:xfrm>
          <a:prstGeom prst="rect">
            <a:avLst/>
          </a:prstGeom>
          <a:solidFill>
            <a:srgbClr val="F4F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rgbClr val="7030A0"/>
                </a:solidFill>
              </a:rPr>
              <a:t>Last Name, First Name	SSN </a:t>
            </a:r>
            <a:endParaRPr lang="en-US" sz="900" dirty="0">
              <a:solidFill>
                <a:srgbClr val="7030A0"/>
              </a:solidFill>
            </a:endParaRPr>
          </a:p>
        </p:txBody>
      </p:sp>
      <p:sp>
        <p:nvSpPr>
          <p:cNvPr id="5" name="Rectangular Callout 4" descr="No code set indicator"/>
          <p:cNvSpPr/>
          <p:nvPr/>
        </p:nvSpPr>
        <p:spPr>
          <a:xfrm>
            <a:off x="269412" y="1868289"/>
            <a:ext cx="2031381" cy="2102886"/>
          </a:xfrm>
          <a:prstGeom prst="wedgeRectCallout">
            <a:avLst>
              <a:gd name="adj1" fmla="val 39468"/>
              <a:gd name="adj2" fmla="val 64321"/>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accent3">
                    <a:lumMod val="20000"/>
                    <a:lumOff val="80000"/>
                  </a:schemeClr>
                </a:solidFill>
                <a:latin typeface="Levenim MT" panose="02010502060101010101" pitchFamily="2" charset="-79"/>
                <a:cs typeface="Levenim MT" panose="02010502060101010101" pitchFamily="2" charset="-79"/>
              </a:rPr>
              <a:t>No code set indicator</a:t>
            </a:r>
            <a:endParaRPr lang="en-US" sz="2800" dirty="0">
              <a:solidFill>
                <a:schemeClr val="accent3">
                  <a:lumMod val="20000"/>
                  <a:lumOff val="80000"/>
                </a:schemeClr>
              </a:solidFill>
              <a:latin typeface="Levenim MT" panose="02010502060101010101" pitchFamily="2" charset="-79"/>
              <a:cs typeface="Levenim MT" panose="02010502060101010101" pitchFamily="2" charset="-79"/>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1" descr="Code report output"/>
          <p:cNvPicPr>
            <a:picLocks noGrp="1" noChangeAspect="1"/>
          </p:cNvPicPr>
          <p:nvPr isPhoto="1"/>
        </p:nvPicPr>
        <p:blipFill rotWithShape="1">
          <a:blip r:embed="rId3">
            <a:extLst>
              <a:ext uri="{28A0092B-C50C-407E-A947-70E740481C1C}">
                <a14:useLocalDpi xmlns:a14="http://schemas.microsoft.com/office/drawing/2010/main" val="0"/>
              </a:ext>
            </a:extLst>
          </a:blip>
          <a:srcRect l="6427" t="3769" r="15800" b="20030"/>
          <a:stretch/>
        </p:blipFill>
        <p:spPr bwMode="auto">
          <a:xfrm>
            <a:off x="323849" y="45655"/>
            <a:ext cx="8610601" cy="51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omputer"/>
          <p:cNvPicPr>
            <a:picLocks noChangeAspect="1"/>
          </p:cNvPicPr>
          <p:nvPr/>
        </p:nvPicPr>
        <p:blipFill rotWithShape="1">
          <a:blip r:embed="rId4">
            <a:extLst>
              <a:ext uri="{28A0092B-C50C-407E-A947-70E740481C1C}">
                <a14:useLocalDpi xmlns:a14="http://schemas.microsoft.com/office/drawing/2010/main" val="0"/>
              </a:ext>
            </a:extLst>
          </a:blip>
          <a:srcRect l="6128" t="28694" r="70536" b="53840"/>
          <a:stretch/>
        </p:blipFill>
        <p:spPr>
          <a:xfrm>
            <a:off x="5192063" y="2078428"/>
            <a:ext cx="4809187" cy="3590855"/>
          </a:xfrm>
          <a:prstGeom prst="rect">
            <a:avLst/>
          </a:prstGeom>
        </p:spPr>
      </p:pic>
      <p:sp>
        <p:nvSpPr>
          <p:cNvPr id="3" name="Rectangular Callout 2" descr="Dates drive code search selection&#10;"/>
          <p:cNvSpPr/>
          <p:nvPr/>
        </p:nvSpPr>
        <p:spPr>
          <a:xfrm>
            <a:off x="5748339" y="650640"/>
            <a:ext cx="3243262" cy="1706365"/>
          </a:xfrm>
          <a:prstGeom prst="wedgeRectCallout">
            <a:avLst>
              <a:gd name="adj1" fmla="val 3287"/>
              <a:gd name="adj2" fmla="val 7021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4">
                    <a:lumMod val="20000"/>
                    <a:lumOff val="80000"/>
                  </a:schemeClr>
                </a:solidFill>
                <a:latin typeface="Levenim MT" panose="02010502060101010101" pitchFamily="2" charset="-79"/>
                <a:cs typeface="Levenim MT" panose="02010502060101010101" pitchFamily="2" charset="-79"/>
              </a:rPr>
              <a:t>Dates drive code search selection</a:t>
            </a:r>
            <a:endParaRPr lang="en-US" sz="3200" dirty="0">
              <a:solidFill>
                <a:schemeClr val="accent4">
                  <a:lumMod val="20000"/>
                  <a:lumOff val="80000"/>
                </a:schemeClr>
              </a:solidFill>
              <a:latin typeface="Levenim MT" panose="02010502060101010101" pitchFamily="2" charset="-79"/>
              <a:cs typeface="Levenim MT" panose="02010502060101010101" pitchFamily="2" charset="-79"/>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ular Callout 5" descr="&quot; &quot;"/>
          <p:cNvSpPr/>
          <p:nvPr/>
        </p:nvSpPr>
        <p:spPr>
          <a:xfrm>
            <a:off x="2489082" y="23256"/>
            <a:ext cx="6407267" cy="3457507"/>
          </a:xfrm>
          <a:prstGeom prst="wedgeRectCallout">
            <a:avLst>
              <a:gd name="adj1" fmla="val 3287"/>
              <a:gd name="adj2" fmla="val 70215"/>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4">
                  <a:lumMod val="20000"/>
                  <a:lumOff val="80000"/>
                </a:schemeClr>
              </a:solidFill>
              <a:latin typeface="Levenim MT" panose="02010502060101010101" pitchFamily="2" charset="-79"/>
              <a:cs typeface="Levenim MT" panose="02010502060101010101" pitchFamily="2" charset="-79"/>
            </a:endParaRPr>
          </a:p>
        </p:txBody>
      </p:sp>
      <p:sp>
        <p:nvSpPr>
          <p:cNvPr id="4" name="Rectangle 3" descr="&quot; &quot;"/>
          <p:cNvSpPr/>
          <p:nvPr/>
        </p:nvSpPr>
        <p:spPr>
          <a:xfrm>
            <a:off x="-311530" y="4058653"/>
            <a:ext cx="9776372" cy="120315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 descr="Ad-hoc menu"/>
          <p:cNvSpPr txBox="1">
            <a:spLocks noChangeArrowheads="1"/>
          </p:cNvSpPr>
          <p:nvPr/>
        </p:nvSpPr>
        <p:spPr bwMode="auto">
          <a:xfrm>
            <a:off x="216506" y="4211909"/>
            <a:ext cx="89274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5400" dirty="0" smtClean="0">
                <a:solidFill>
                  <a:schemeClr val="accent4">
                    <a:lumMod val="20000"/>
                    <a:lumOff val="80000"/>
                  </a:schemeClr>
                </a:solidFill>
                <a:latin typeface="Levenim MT" panose="02010502060101010101" pitchFamily="2" charset="-79"/>
                <a:cs typeface="Levenim MT" panose="02010502060101010101" pitchFamily="2" charset="-79"/>
              </a:rPr>
              <a:t>Ad-hoc Menu</a:t>
            </a:r>
            <a:endParaRPr lang="en-US" altLang="en-US" sz="5400" dirty="0">
              <a:solidFill>
                <a:schemeClr val="accent4">
                  <a:lumMod val="20000"/>
                  <a:lumOff val="80000"/>
                </a:schemeClr>
              </a:solidFill>
              <a:latin typeface="Levenim MT" panose="02010502060101010101" pitchFamily="2" charset="-79"/>
              <a:cs typeface="Levenim MT" panose="02010502060101010101" pitchFamily="2" charset="-79"/>
            </a:endParaRPr>
          </a:p>
        </p:txBody>
      </p:sp>
      <p:pic>
        <p:nvPicPr>
          <p:cNvPr id="27650" name="Picture 1" descr="report menu"/>
          <p:cNvPicPr>
            <a:picLocks noGrp="1" noChangeAspect="1"/>
          </p:cNvPicPr>
          <p:nvPr isPhoto="1"/>
        </p:nvPicPr>
        <p:blipFill rotWithShape="1">
          <a:blip r:embed="rId3">
            <a:extLst>
              <a:ext uri="{28A0092B-C50C-407E-A947-70E740481C1C}">
                <a14:useLocalDpi xmlns:a14="http://schemas.microsoft.com/office/drawing/2010/main" val="0"/>
              </a:ext>
            </a:extLst>
          </a:blip>
          <a:srcRect l="4931" t="45893" r="5294" b="36042"/>
          <a:stretch/>
        </p:blipFill>
        <p:spPr bwMode="auto">
          <a:xfrm>
            <a:off x="0" y="2902873"/>
            <a:ext cx="9144000" cy="1155780"/>
          </a:xfrm>
          <a:prstGeom prst="rect">
            <a:avLst/>
          </a:prstGeom>
          <a:ln w="190500" cap="sq">
            <a:noFill/>
            <a:prstDash val="solid"/>
            <a:miter lim="800000"/>
          </a:ln>
          <a:effectLst/>
          <a:scene3d>
            <a:camera prst="perspectiveFront" fov="5400000"/>
            <a:lightRig rig="threePt" dir="t">
              <a:rot lat="0" lon="0" rev="2100000"/>
            </a:lightRig>
          </a:scene3d>
          <a:sp3d extrusionH="25400">
            <a:extrusionClr>
              <a:srgbClr val="000000"/>
            </a:extrusionClr>
          </a:sp3d>
          <a:extLst>
            <a:ext uri="{909E8E84-426E-40DD-AFC4-6F175D3DCCD1}">
              <a14:hiddenFill xmlns:a14="http://schemas.microsoft.com/office/drawing/2010/main">
                <a:solidFill>
                  <a:srgbClr val="FFFFFF"/>
                </a:solidFill>
              </a14:hiddenFill>
            </a:ext>
          </a:extLst>
        </p:spPr>
      </p:pic>
      <p:pic>
        <p:nvPicPr>
          <p:cNvPr id="27651" name="Picture 1" descr="Report perspective, report limitation, report print order"/>
          <p:cNvPicPr>
            <a:picLocks noGrp="1" noChangeAspect="1"/>
          </p:cNvPicPr>
          <p:nvPr isPhoto="1"/>
        </p:nvPicPr>
        <p:blipFill rotWithShape="1">
          <a:blip r:embed="rId4">
            <a:extLst>
              <a:ext uri="{28A0092B-C50C-407E-A947-70E740481C1C}">
                <a14:useLocalDpi xmlns:a14="http://schemas.microsoft.com/office/drawing/2010/main" val="0"/>
              </a:ext>
            </a:extLst>
          </a:blip>
          <a:srcRect l="6849" t="1271" r="36400" b="18932"/>
          <a:stretch/>
        </p:blipFill>
        <p:spPr bwMode="auto">
          <a:xfrm>
            <a:off x="2952487" y="201201"/>
            <a:ext cx="5448563" cy="31126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ular Callout 9" descr="&quot; &quot;"/>
          <p:cNvSpPr/>
          <p:nvPr/>
        </p:nvSpPr>
        <p:spPr>
          <a:xfrm>
            <a:off x="-57150" y="2280219"/>
            <a:ext cx="9448800" cy="1263081"/>
          </a:xfrm>
          <a:prstGeom prst="wedgeRectCallout">
            <a:avLst>
              <a:gd name="adj1" fmla="val 630"/>
              <a:gd name="adj2" fmla="val 75256"/>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accent3">
                  <a:lumMod val="20000"/>
                  <a:lumOff val="80000"/>
                </a:schemeClr>
              </a:solidFill>
              <a:latin typeface="Levenim MT" panose="02010502060101010101" pitchFamily="2" charset="-79"/>
              <a:cs typeface="Levenim MT" panose="02010502060101010101" pitchFamily="2" charset="-79"/>
            </a:endParaRPr>
          </a:p>
        </p:txBody>
      </p:sp>
      <p:sp>
        <p:nvSpPr>
          <p:cNvPr id="8" name="Rectangular Callout 7" descr="&quot; &quot;"/>
          <p:cNvSpPr/>
          <p:nvPr/>
        </p:nvSpPr>
        <p:spPr>
          <a:xfrm>
            <a:off x="1426843" y="3829674"/>
            <a:ext cx="5219702" cy="1300162"/>
          </a:xfrm>
          <a:prstGeom prst="wedgeRectCallout">
            <a:avLst>
              <a:gd name="adj1" fmla="val -7575"/>
              <a:gd name="adj2" fmla="val 49218"/>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accent3">
                  <a:lumMod val="20000"/>
                  <a:lumOff val="80000"/>
                </a:schemeClr>
              </a:solidFill>
              <a:latin typeface="Levenim MT" panose="02010502060101010101" pitchFamily="2" charset="-79"/>
              <a:cs typeface="Levenim MT" panose="02010502060101010101" pitchFamily="2" charset="-79"/>
            </a:endParaRPr>
          </a:p>
        </p:txBody>
      </p:sp>
      <p:sp>
        <p:nvSpPr>
          <p:cNvPr id="7" name="Rectangular Callout 6" descr="&quot; &quot;"/>
          <p:cNvSpPr/>
          <p:nvPr/>
        </p:nvSpPr>
        <p:spPr>
          <a:xfrm>
            <a:off x="253298" y="252762"/>
            <a:ext cx="4238626" cy="1825893"/>
          </a:xfrm>
          <a:prstGeom prst="wedgeRectCallout">
            <a:avLst>
              <a:gd name="adj1" fmla="val 64824"/>
              <a:gd name="adj2" fmla="val 36738"/>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accent3">
                  <a:lumMod val="20000"/>
                  <a:lumOff val="80000"/>
                </a:schemeClr>
              </a:solidFill>
              <a:latin typeface="Levenim MT" panose="02010502060101010101" pitchFamily="2" charset="-79"/>
              <a:cs typeface="Levenim MT" panose="02010502060101010101" pitchFamily="2" charset="-79"/>
            </a:endParaRPr>
          </a:p>
        </p:txBody>
      </p:sp>
      <p:sp>
        <p:nvSpPr>
          <p:cNvPr id="6" name="Rectangular Callout 5" descr="&quot; &quot;"/>
          <p:cNvSpPr/>
          <p:nvPr/>
        </p:nvSpPr>
        <p:spPr>
          <a:xfrm>
            <a:off x="5153025" y="150728"/>
            <a:ext cx="3875149" cy="1996141"/>
          </a:xfrm>
          <a:prstGeom prst="wedgeRectCallout">
            <a:avLst>
              <a:gd name="adj1" fmla="val 8967"/>
              <a:gd name="adj2" fmla="val 4866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accent3">
                  <a:lumMod val="20000"/>
                  <a:lumOff val="80000"/>
                </a:schemeClr>
              </a:solidFill>
              <a:latin typeface="Levenim MT" panose="02010502060101010101" pitchFamily="2" charset="-79"/>
              <a:cs typeface="Levenim MT" panose="02010502060101010101" pitchFamily="2" charset="-79"/>
            </a:endParaRPr>
          </a:p>
        </p:txBody>
      </p:sp>
      <p:pic>
        <p:nvPicPr>
          <p:cNvPr id="28674" name="Picture 1" descr="select coding system box"/>
          <p:cNvPicPr>
            <a:picLocks noGrp="1" noChangeAspect="1"/>
          </p:cNvPicPr>
          <p:nvPr isPhoto="1"/>
        </p:nvPicPr>
        <p:blipFill rotWithShape="1">
          <a:blip r:embed="rId3">
            <a:extLst>
              <a:ext uri="{28A0092B-C50C-407E-A947-70E740481C1C}">
                <a14:useLocalDpi xmlns:a14="http://schemas.microsoft.com/office/drawing/2010/main" val="0"/>
              </a:ext>
            </a:extLst>
          </a:blip>
          <a:srcRect l="6409" t="49421" r="59773" b="34820"/>
          <a:stretch/>
        </p:blipFill>
        <p:spPr bwMode="auto">
          <a:xfrm>
            <a:off x="1607819" y="3954928"/>
            <a:ext cx="48577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1" descr="select diagnosis category box"/>
          <p:cNvPicPr>
            <a:picLocks noGrp="1" noChangeAspect="1"/>
          </p:cNvPicPr>
          <p:nvPr isPhoto="1"/>
        </p:nvPicPr>
        <p:blipFill rotWithShape="1">
          <a:blip r:embed="rId4">
            <a:extLst>
              <a:ext uri="{28A0092B-C50C-407E-A947-70E740481C1C}">
                <a14:useLocalDpi xmlns:a14="http://schemas.microsoft.com/office/drawing/2010/main" val="0"/>
              </a:ext>
            </a:extLst>
          </a:blip>
          <a:srcRect l="6389" t="40300" r="63569" b="34744"/>
          <a:stretch/>
        </p:blipFill>
        <p:spPr bwMode="auto">
          <a:xfrm>
            <a:off x="5255470" y="213294"/>
            <a:ext cx="366712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1" descr="Report perspective section"/>
          <p:cNvPicPr>
            <a:picLocks noGrp="1" noChangeAspect="1"/>
          </p:cNvPicPr>
          <p:nvPr isPhoto="1"/>
        </p:nvPicPr>
        <p:blipFill rotWithShape="1">
          <a:blip r:embed="rId5">
            <a:extLst>
              <a:ext uri="{28A0092B-C50C-407E-A947-70E740481C1C}">
                <a14:useLocalDpi xmlns:a14="http://schemas.microsoft.com/office/drawing/2010/main" val="0"/>
              </a:ext>
            </a:extLst>
          </a:blip>
          <a:srcRect l="6549" t="31425" r="62768" b="36587"/>
          <a:stretch/>
        </p:blipFill>
        <p:spPr bwMode="auto">
          <a:xfrm>
            <a:off x="365659" y="415613"/>
            <a:ext cx="4013904" cy="150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report persepective selection"/>
          <p:cNvPicPr>
            <a:picLocks noGrp="1" noChangeAspect="1"/>
          </p:cNvPicPr>
          <p:nvPr isPhoto="1"/>
        </p:nvPicPr>
        <p:blipFill rotWithShape="1">
          <a:blip r:embed="rId3">
            <a:extLst>
              <a:ext uri="{28A0092B-C50C-407E-A947-70E740481C1C}">
                <a14:useLocalDpi xmlns:a14="http://schemas.microsoft.com/office/drawing/2010/main" val="0"/>
              </a:ext>
            </a:extLst>
          </a:blip>
          <a:srcRect l="6256" t="66066" r="37429" b="19785"/>
          <a:stretch/>
        </p:blipFill>
        <p:spPr bwMode="auto">
          <a:xfrm>
            <a:off x="146618" y="2379346"/>
            <a:ext cx="9020176" cy="102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700" name="Picture 1" descr="Active bills box"/>
          <p:cNvPicPr>
            <a:picLocks noGrp="1" noChangeAspect="1"/>
          </p:cNvPicPr>
          <p:nvPr isPhoto="1"/>
        </p:nvPicPr>
        <p:blipFill rotWithShape="1">
          <a:blip r:embed="rId3">
            <a:extLst>
              <a:ext uri="{28A0092B-C50C-407E-A947-70E740481C1C}">
                <a14:useLocalDpi xmlns:a14="http://schemas.microsoft.com/office/drawing/2010/main" val="0"/>
              </a:ext>
            </a:extLst>
          </a:blip>
          <a:srcRect l="972" t="5761" r="26250" b="71788"/>
          <a:stretch/>
        </p:blipFill>
        <p:spPr bwMode="auto">
          <a:xfrm>
            <a:off x="44936" y="1915716"/>
            <a:ext cx="9089539" cy="139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bills box"/>
          <p:cNvPicPr>
            <a:picLocks noGrp="1" noChangeAspect="1"/>
          </p:cNvPicPr>
          <p:nvPr isPhoto="1"/>
        </p:nvPicPr>
        <p:blipFill rotWithShape="1">
          <a:blip r:embed="rId3">
            <a:extLst>
              <a:ext uri="{28A0092B-C50C-407E-A947-70E740481C1C}">
                <a14:useLocalDpi xmlns:a14="http://schemas.microsoft.com/office/drawing/2010/main" val="0"/>
              </a:ext>
            </a:extLst>
          </a:blip>
          <a:srcRect l="1249" t="78491" r="26112" b="4470"/>
          <a:stretch/>
        </p:blipFill>
        <p:spPr bwMode="auto">
          <a:xfrm>
            <a:off x="44936" y="3198613"/>
            <a:ext cx="9177124" cy="10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descr="Accounts Recievable"/>
          <p:cNvSpPr txBox="1">
            <a:spLocks/>
          </p:cNvSpPr>
          <p:nvPr/>
        </p:nvSpPr>
        <p:spPr bwMode="auto">
          <a:xfrm>
            <a:off x="0" y="4286250"/>
            <a:ext cx="9144000" cy="857250"/>
          </a:xfrm>
          <a:prstGeom prst="rect">
            <a:avLst/>
          </a:prstGeom>
          <a:solidFill>
            <a:schemeClr val="accent3">
              <a:lumMod val="75000"/>
            </a:schemeClr>
          </a:solidFill>
          <a:ln w="38100">
            <a:solidFill>
              <a:srgbClr val="FFFF00"/>
            </a:solidFill>
          </a:ln>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hangingPunct="1">
              <a:spcBef>
                <a:spcPct val="0"/>
              </a:spcBef>
              <a:buNone/>
            </a:pPr>
            <a:r>
              <a:rPr lang="en-US" altLang="en-US" sz="5400" dirty="0" smtClean="0">
                <a:solidFill>
                  <a:schemeClr val="accent3">
                    <a:lumMod val="20000"/>
                    <a:lumOff val="80000"/>
                  </a:schemeClr>
                </a:solidFill>
                <a:latin typeface="Levenim MT" panose="02010502060101010101" pitchFamily="2" charset="-79"/>
                <a:ea typeface="Georgia" panose="02040502050405020303" pitchFamily="18" charset="0"/>
                <a:cs typeface="Levenim MT" panose="02010502060101010101" pitchFamily="2" charset="-79"/>
              </a:rPr>
              <a:t>Accounts </a:t>
            </a:r>
            <a:r>
              <a:rPr lang="en-US" altLang="en-US" sz="5400" dirty="0">
                <a:solidFill>
                  <a:schemeClr val="accent3">
                    <a:lumMod val="20000"/>
                    <a:lumOff val="80000"/>
                  </a:schemeClr>
                </a:solidFill>
                <a:latin typeface="Levenim MT" panose="02010502060101010101" pitchFamily="2" charset="-79"/>
                <a:ea typeface="Georgia" panose="02040502050405020303" pitchFamily="18" charset="0"/>
                <a:cs typeface="Levenim MT" panose="02010502060101010101" pitchFamily="2" charset="-79"/>
              </a:rPr>
              <a:t>Receivable</a:t>
            </a:r>
          </a:p>
        </p:txBody>
      </p:sp>
      <p:sp>
        <p:nvSpPr>
          <p:cNvPr id="7" name="Rectangular Callout 6" descr="Select OPTION NAME: THIRD PARTY JOINT INQUIRY&#10;Enter BILL NUMBER or PATIENT NAME:&#10;"/>
          <p:cNvSpPr/>
          <p:nvPr/>
        </p:nvSpPr>
        <p:spPr>
          <a:xfrm>
            <a:off x="810125" y="400770"/>
            <a:ext cx="7046497" cy="946767"/>
          </a:xfrm>
          <a:prstGeom prst="wedgeRectCallout">
            <a:avLst>
              <a:gd name="adj1" fmla="val -6984"/>
              <a:gd name="adj2" fmla="val 9738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chemeClr val="bg1"/>
                </a:solidFill>
                <a:latin typeface="Levenim MT" panose="02010502060101010101" pitchFamily="2" charset="-79"/>
                <a:cs typeface="Levenim MT" panose="02010502060101010101" pitchFamily="2" charset="-79"/>
              </a:rPr>
              <a:t>Select </a:t>
            </a:r>
            <a:r>
              <a:rPr lang="en-US" sz="2000" b="1" dirty="0" smtClean="0">
                <a:solidFill>
                  <a:schemeClr val="bg1"/>
                </a:solidFill>
                <a:latin typeface="Levenim MT" panose="02010502060101010101" pitchFamily="2" charset="-79"/>
                <a:cs typeface="Levenim MT" panose="02010502060101010101" pitchFamily="2" charset="-79"/>
              </a:rPr>
              <a:t>OPTION NAME: </a:t>
            </a:r>
            <a:r>
              <a:rPr lang="en-US" sz="2400" b="1" dirty="0" smtClean="0">
                <a:solidFill>
                  <a:schemeClr val="accent3">
                    <a:lumMod val="20000"/>
                    <a:lumOff val="80000"/>
                  </a:schemeClr>
                </a:solidFill>
                <a:latin typeface="Levenim MT" panose="02010502060101010101" pitchFamily="2" charset="-79"/>
                <a:cs typeface="Levenim MT" panose="02010502060101010101" pitchFamily="2" charset="-79"/>
              </a:rPr>
              <a:t>THIRD PARTY JOINT INQUIRY</a:t>
            </a:r>
          </a:p>
          <a:p>
            <a:r>
              <a:rPr lang="en-US" sz="2000" dirty="0" smtClean="0">
                <a:solidFill>
                  <a:schemeClr val="bg1"/>
                </a:solidFill>
                <a:latin typeface="Levenim MT" panose="02010502060101010101" pitchFamily="2" charset="-79"/>
                <a:cs typeface="Levenim MT" panose="02010502060101010101" pitchFamily="2" charset="-79"/>
              </a:rPr>
              <a:t>Enter </a:t>
            </a:r>
            <a:r>
              <a:rPr lang="en-US" sz="2000" b="1" dirty="0" smtClean="0">
                <a:solidFill>
                  <a:schemeClr val="bg1"/>
                </a:solidFill>
                <a:latin typeface="Levenim MT" panose="02010502060101010101" pitchFamily="2" charset="-79"/>
                <a:cs typeface="Levenim MT" panose="02010502060101010101" pitchFamily="2" charset="-79"/>
              </a:rPr>
              <a:t>BILL NUMBER or PATIENT NAME:</a:t>
            </a:r>
            <a:endParaRPr lang="en-US" sz="2000" dirty="0">
              <a:solidFill>
                <a:schemeClr val="bg1"/>
              </a:solidFill>
              <a:latin typeface="Levenim MT" panose="02010502060101010101" pitchFamily="2" charset="-79"/>
              <a:cs typeface="Levenim MT" panose="02010502060101010101" pitchFamily="2" charset="-79"/>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service da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19" y="163989"/>
            <a:ext cx="3031524" cy="2960194"/>
          </a:xfrm>
          <a:prstGeom prst="rect">
            <a:avLst/>
          </a:prstGeom>
        </p:spPr>
      </p:pic>
      <p:pic>
        <p:nvPicPr>
          <p:cNvPr id="30722" name="Picture 1" descr="Claim information box"/>
          <p:cNvPicPr>
            <a:picLocks noGrp="1" noChangeAspect="1"/>
          </p:cNvPicPr>
          <p:nvPr isPhoto="1"/>
        </p:nvPicPr>
        <p:blipFill rotWithShape="1">
          <a:blip r:embed="rId4">
            <a:extLst>
              <a:ext uri="{28A0092B-C50C-407E-A947-70E740481C1C}">
                <a14:useLocalDpi xmlns:a14="http://schemas.microsoft.com/office/drawing/2010/main" val="0"/>
              </a:ext>
            </a:extLst>
          </a:blip>
          <a:srcRect t="6147" r="23889" b="25734"/>
          <a:stretch/>
        </p:blipFill>
        <p:spPr bwMode="auto">
          <a:xfrm>
            <a:off x="3112743" y="980686"/>
            <a:ext cx="5747291" cy="255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 descr="procedures in claims information"/>
          <p:cNvPicPr>
            <a:picLocks noGrp="1" noChangeAspect="1"/>
          </p:cNvPicPr>
          <p:nvPr isPhoto="1"/>
        </p:nvPicPr>
        <p:blipFill rotWithShape="1">
          <a:blip r:embed="rId5">
            <a:extLst>
              <a:ext uri="{28A0092B-C50C-407E-A947-70E740481C1C}">
                <a14:useLocalDpi xmlns:a14="http://schemas.microsoft.com/office/drawing/2010/main" val="0"/>
              </a:ext>
            </a:extLst>
          </a:blip>
          <a:srcRect t="18465" r="26816" b="65304"/>
          <a:stretch/>
        </p:blipFill>
        <p:spPr bwMode="auto">
          <a:xfrm>
            <a:off x="81219" y="3980017"/>
            <a:ext cx="8859758" cy="9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ular Callout 6" descr="procedure"/>
          <p:cNvSpPr/>
          <p:nvPr/>
        </p:nvSpPr>
        <p:spPr>
          <a:xfrm>
            <a:off x="359321" y="3236495"/>
            <a:ext cx="3306681" cy="743522"/>
          </a:xfrm>
          <a:prstGeom prst="wedgeRectCallout">
            <a:avLst>
              <a:gd name="adj1" fmla="val -21197"/>
              <a:gd name="adj2" fmla="val 107809"/>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bg1"/>
                </a:solidFill>
                <a:latin typeface="Levenim MT" panose="02010502060101010101" pitchFamily="2" charset="-79"/>
                <a:cs typeface="Levenim MT" panose="02010502060101010101" pitchFamily="2" charset="-79"/>
              </a:rPr>
              <a:t>Procedures</a:t>
            </a:r>
            <a:endParaRPr lang="en-US" sz="4000" dirty="0">
              <a:solidFill>
                <a:schemeClr val="bg1"/>
              </a:solidFill>
              <a:latin typeface="Levenim MT" panose="02010502060101010101" pitchFamily="2" charset="-79"/>
              <a:cs typeface="Levenim MT" panose="02010502060101010101" pitchFamily="2" charset="-79"/>
            </a:endParaRPr>
          </a:p>
        </p:txBody>
      </p:sp>
      <p:sp>
        <p:nvSpPr>
          <p:cNvPr id="14" name="Rectangular Callout 13" descr="diagnoses"/>
          <p:cNvSpPr/>
          <p:nvPr/>
        </p:nvSpPr>
        <p:spPr>
          <a:xfrm>
            <a:off x="4827470" y="163989"/>
            <a:ext cx="3288896" cy="757034"/>
          </a:xfrm>
          <a:prstGeom prst="wedgeRectCallout">
            <a:avLst>
              <a:gd name="adj1" fmla="val -21197"/>
              <a:gd name="adj2" fmla="val 107809"/>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bg1"/>
                </a:solidFill>
                <a:latin typeface="Levenim MT" panose="02010502060101010101" pitchFamily="2" charset="-79"/>
                <a:cs typeface="Levenim MT" panose="02010502060101010101" pitchFamily="2" charset="-79"/>
              </a:rPr>
              <a:t>Diagnoses</a:t>
            </a:r>
            <a:endParaRPr lang="en-US" sz="4000" dirty="0">
              <a:solidFill>
                <a:schemeClr val="bg1"/>
              </a:solidFill>
              <a:latin typeface="Levenim MT" panose="02010502060101010101" pitchFamily="2" charset="-79"/>
              <a:cs typeface="Levenim MT" panose="02010502060101010101" pitchFamily="2" charset="-79"/>
            </a:endParaRPr>
          </a:p>
        </p:txBody>
      </p:sp>
      <p:sp>
        <p:nvSpPr>
          <p:cNvPr id="15" name="Rectangular Callout 14" descr="10/4/14"/>
          <p:cNvSpPr/>
          <p:nvPr/>
        </p:nvSpPr>
        <p:spPr>
          <a:xfrm>
            <a:off x="7137007" y="1664545"/>
            <a:ext cx="1425493" cy="757034"/>
          </a:xfrm>
          <a:prstGeom prst="wedgeRectCallout">
            <a:avLst>
              <a:gd name="adj1" fmla="val 23198"/>
              <a:gd name="adj2" fmla="val 103041"/>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accent3">
                    <a:lumMod val="50000"/>
                  </a:schemeClr>
                </a:solidFill>
                <a:latin typeface="Levenim MT" panose="02010502060101010101" pitchFamily="2" charset="-79"/>
                <a:cs typeface="Levenim MT" panose="02010502060101010101" pitchFamily="2" charset="-79"/>
              </a:rPr>
              <a:t>10/4/14</a:t>
            </a:r>
            <a:endParaRPr lang="en-US" sz="2000" dirty="0">
              <a:solidFill>
                <a:schemeClr val="accent3">
                  <a:lumMod val="50000"/>
                </a:schemeClr>
              </a:solidFill>
              <a:latin typeface="Levenim MT" panose="02010502060101010101" pitchFamily="2" charset="-79"/>
              <a:cs typeface="Levenim MT" panose="02010502060101010101" pitchFamily="2" charset="-79"/>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bwMode="auto">
          <a:xfrm>
            <a:off x="0" y="4286250"/>
            <a:ext cx="9144000" cy="857250"/>
          </a:xfrm>
          <a:prstGeom prst="rect">
            <a:avLst/>
          </a:prstGeom>
          <a:solidFill>
            <a:schemeClr val="accent3">
              <a:lumMod val="75000"/>
            </a:schemeClr>
          </a:solidFill>
          <a:ln w="38100">
            <a:solidFill>
              <a:srgbClr val="FFFF00"/>
            </a:solidFill>
          </a:ln>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hangingPunct="1">
              <a:spcBef>
                <a:spcPct val="0"/>
              </a:spcBef>
              <a:buNone/>
            </a:pPr>
            <a:r>
              <a:rPr lang="en-US" altLang="en-US" sz="5400" dirty="0" smtClean="0">
                <a:solidFill>
                  <a:schemeClr val="accent3">
                    <a:lumMod val="20000"/>
                    <a:lumOff val="80000"/>
                  </a:schemeClr>
                </a:solidFill>
                <a:latin typeface="Levenim MT" panose="02010502060101010101" pitchFamily="2" charset="-79"/>
                <a:ea typeface="Georgia" panose="02040502050405020303" pitchFamily="18" charset="0"/>
                <a:cs typeface="Levenim MT" panose="02010502060101010101" pitchFamily="2" charset="-79"/>
              </a:rPr>
              <a:t>Integrated Billing</a:t>
            </a:r>
            <a:endParaRPr lang="en-US" altLang="en-US" sz="5400" dirty="0">
              <a:solidFill>
                <a:schemeClr val="accent3">
                  <a:lumMod val="20000"/>
                  <a:lumOff val="80000"/>
                </a:schemeClr>
              </a:solidFill>
              <a:latin typeface="Levenim MT" panose="02010502060101010101" pitchFamily="2" charset="-79"/>
              <a:ea typeface="Georgia" panose="02040502050405020303" pitchFamily="18" charset="0"/>
              <a:cs typeface="Levenim MT" panose="02010502060101010101" pitchFamily="2" charset="-79"/>
            </a:endParaRPr>
          </a:p>
        </p:txBody>
      </p:sp>
      <p:pic>
        <p:nvPicPr>
          <p:cNvPr id="2" name="Picture 1" descr="computer"/>
          <p:cNvPicPr>
            <a:picLocks noChangeAspect="1"/>
          </p:cNvPicPr>
          <p:nvPr/>
        </p:nvPicPr>
        <p:blipFill rotWithShape="1">
          <a:blip r:embed="rId3">
            <a:extLst>
              <a:ext uri="{28A0092B-C50C-407E-A947-70E740481C1C}">
                <a14:useLocalDpi xmlns:a14="http://schemas.microsoft.com/office/drawing/2010/main" val="0"/>
              </a:ext>
            </a:extLst>
          </a:blip>
          <a:srcRect l="53209" t="80153" r="29602" b="5293"/>
          <a:stretch/>
        </p:blipFill>
        <p:spPr>
          <a:xfrm>
            <a:off x="4381823" y="878420"/>
            <a:ext cx="4293927" cy="3562077"/>
          </a:xfrm>
          <a:prstGeom prst="rect">
            <a:avLst/>
          </a:prstGeom>
        </p:spPr>
      </p:pic>
      <p:sp>
        <p:nvSpPr>
          <p:cNvPr id="3" name="Curved Down Arrow 2" descr="arrow"/>
          <p:cNvSpPr/>
          <p:nvPr/>
        </p:nvSpPr>
        <p:spPr>
          <a:xfrm rot="20318424">
            <a:off x="2538862" y="1731088"/>
            <a:ext cx="2235923" cy="737418"/>
          </a:xfrm>
          <a:prstGeom prst="curvedDownArrow">
            <a:avLst>
              <a:gd name="adj1" fmla="val 50000"/>
              <a:gd name="adj2" fmla="val 104301"/>
              <a:gd name="adj3" fmla="val 4223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descr="computer"/>
          <p:cNvPicPr>
            <a:picLocks noChangeAspect="1"/>
          </p:cNvPicPr>
          <p:nvPr/>
        </p:nvPicPr>
        <p:blipFill rotWithShape="1">
          <a:blip r:embed="rId4">
            <a:extLst>
              <a:ext uri="{28A0092B-C50C-407E-A947-70E740481C1C}">
                <a14:useLocalDpi xmlns:a14="http://schemas.microsoft.com/office/drawing/2010/main" val="0"/>
              </a:ext>
            </a:extLst>
          </a:blip>
          <a:srcRect l="7527" t="7486" r="72871" b="76608"/>
          <a:stretch/>
        </p:blipFill>
        <p:spPr>
          <a:xfrm>
            <a:off x="154988" y="1931354"/>
            <a:ext cx="3758586" cy="3042662"/>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1" descr="billing-general information report"/>
          <p:cNvPicPr>
            <a:picLocks noGrp="1" noChangeAspect="1"/>
          </p:cNvPicPr>
          <p:nvPr isPhoto="1"/>
        </p:nvPicPr>
        <p:blipFill rotWithShape="1">
          <a:blip r:embed="rId3">
            <a:extLst>
              <a:ext uri="{28A0092B-C50C-407E-A947-70E740481C1C}">
                <a14:useLocalDpi xmlns:a14="http://schemas.microsoft.com/office/drawing/2010/main" val="0"/>
              </a:ext>
            </a:extLst>
          </a:blip>
          <a:srcRect l="1579" r="1053" b="9447"/>
          <a:stretch/>
        </p:blipFill>
        <p:spPr bwMode="auto">
          <a:xfrm>
            <a:off x="0" y="132347"/>
            <a:ext cx="9183558" cy="4740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descr="&quot; &quot;"/>
          <p:cNvSpPr/>
          <p:nvPr/>
        </p:nvSpPr>
        <p:spPr>
          <a:xfrm>
            <a:off x="7552823" y="2038349"/>
            <a:ext cx="742949" cy="288072"/>
          </a:xfrm>
          <a:prstGeom prst="rect">
            <a:avLst/>
          </a:prstGeom>
          <a:solidFill>
            <a:srgbClr val="F4F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MS Gothic" panose="020B0609070205080204" pitchFamily="49" charset="-128"/>
                <a:ea typeface="MS Gothic" panose="020B0609070205080204" pitchFamily="49" charset="-128"/>
                <a:cs typeface="Arabic Typesetting" panose="03020402040406030203" pitchFamily="66" charset="-78"/>
              </a:rPr>
              <a:t>2015</a:t>
            </a:r>
            <a:endParaRPr lang="en-US" sz="1600" b="1" dirty="0">
              <a:solidFill>
                <a:schemeClr val="tx1"/>
              </a:solidFill>
              <a:latin typeface="MS Gothic" panose="020B0609070205080204" pitchFamily="49" charset="-128"/>
              <a:ea typeface="MS Gothic" panose="020B0609070205080204" pitchFamily="49" charset="-128"/>
              <a:cs typeface="Arabic Typesetting" panose="03020402040406030203" pitchFamily="66" charset="-78"/>
            </a:endParaRPr>
          </a:p>
        </p:txBody>
      </p:sp>
      <p:sp>
        <p:nvSpPr>
          <p:cNvPr id="2" name="Oval 1" descr="circle around bill to date"/>
          <p:cNvSpPr/>
          <p:nvPr/>
        </p:nvSpPr>
        <p:spPr>
          <a:xfrm>
            <a:off x="5528509" y="2000249"/>
            <a:ext cx="2881563" cy="394036"/>
          </a:xfrm>
          <a:prstGeom prst="ellipse">
            <a:avLst/>
          </a:prstGeom>
          <a:no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Levenim MT" panose="02010502060101010101" pitchFamily="2" charset="-79"/>
            </a:endParaRPr>
          </a:p>
        </p:txBody>
      </p:sp>
      <p:sp>
        <p:nvSpPr>
          <p:cNvPr id="3" name="Rectangle 2" descr="&quot; &quot;"/>
          <p:cNvSpPr/>
          <p:nvPr/>
        </p:nvSpPr>
        <p:spPr>
          <a:xfrm>
            <a:off x="-389295" y="-248652"/>
            <a:ext cx="9962147" cy="5498432"/>
          </a:xfrm>
          <a:prstGeom prst="rect">
            <a:avLst/>
          </a:prstGeom>
          <a:solidFill>
            <a:schemeClr val="accent3">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 descr="Bill to: Oct 22, 2015"/>
          <p:cNvPicPr>
            <a:picLocks noGrp="1" noChangeAspect="1"/>
          </p:cNvPicPr>
          <p:nvPr isPhoto="1"/>
        </p:nvPicPr>
        <p:blipFill rotWithShape="1">
          <a:blip r:embed="rId3">
            <a:extLst>
              <a:ext uri="{28A0092B-C50C-407E-A947-70E740481C1C}">
                <a14:useLocalDpi xmlns:a14="http://schemas.microsoft.com/office/drawing/2010/main" val="0"/>
              </a:ext>
            </a:extLst>
          </a:blip>
          <a:srcRect l="61923" t="37081" r="12144" b="58323"/>
          <a:stretch/>
        </p:blipFill>
        <p:spPr bwMode="auto">
          <a:xfrm>
            <a:off x="187844" y="2538663"/>
            <a:ext cx="8805214" cy="866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descr="&quot; &quot;"/>
          <p:cNvSpPr/>
          <p:nvPr/>
        </p:nvSpPr>
        <p:spPr>
          <a:xfrm>
            <a:off x="7212284" y="2538663"/>
            <a:ext cx="1780774" cy="809124"/>
          </a:xfrm>
          <a:prstGeom prst="rect">
            <a:avLst/>
          </a:prstGeom>
          <a:solidFill>
            <a:srgbClr val="F4F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smtClean="0">
                <a:solidFill>
                  <a:schemeClr val="tx1">
                    <a:lumMod val="85000"/>
                    <a:lumOff val="15000"/>
                  </a:schemeClr>
                </a:solidFill>
                <a:latin typeface="Century Gothic" panose="020B0502020202020204" pitchFamily="34" charset="0"/>
                <a:ea typeface="MS Gothic" panose="020B0609070205080204" pitchFamily="49" charset="-128"/>
                <a:cs typeface="Arabic Typesetting" panose="03020402040406030203" pitchFamily="66" charset="-78"/>
              </a:rPr>
              <a:t>2015</a:t>
            </a:r>
            <a:endParaRPr lang="en-US" sz="4800" b="1" dirty="0">
              <a:solidFill>
                <a:schemeClr val="tx1">
                  <a:lumMod val="85000"/>
                  <a:lumOff val="15000"/>
                </a:schemeClr>
              </a:solidFill>
              <a:latin typeface="Century Gothic" panose="020B0502020202020204" pitchFamily="34" charset="0"/>
              <a:ea typeface="MS Gothic" panose="020B0609070205080204" pitchFamily="49" charset="-128"/>
              <a:cs typeface="Arabic Typesetting" panose="03020402040406030203" pitchFamily="66" charset="-78"/>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descr="Screen 4"/>
          <p:cNvGrpSpPr/>
          <p:nvPr/>
        </p:nvGrpSpPr>
        <p:grpSpPr>
          <a:xfrm>
            <a:off x="-169958" y="2518326"/>
            <a:ext cx="3625572" cy="2845613"/>
            <a:chOff x="-169958" y="2502567"/>
            <a:chExt cx="3625572" cy="2845613"/>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784" t="10819" r="80109" b="79539"/>
            <a:stretch/>
          </p:blipFill>
          <p:spPr>
            <a:xfrm>
              <a:off x="0" y="2502567"/>
              <a:ext cx="3285657" cy="2845613"/>
            </a:xfrm>
            <a:prstGeom prst="rect">
              <a:avLst/>
            </a:prstGeom>
          </p:spPr>
        </p:pic>
        <p:sp>
          <p:nvSpPr>
            <p:cNvPr id="5" name="Content Placeholder 2"/>
            <p:cNvSpPr txBox="1">
              <a:spLocks/>
            </p:cNvSpPr>
            <p:nvPr/>
          </p:nvSpPr>
          <p:spPr bwMode="auto">
            <a:xfrm>
              <a:off x="-169958" y="3380582"/>
              <a:ext cx="3625572" cy="108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Levenim MT" panose="02010502060101010101" pitchFamily="2" charset="-79"/>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Levenim MT" panose="02010502060101010101" pitchFamily="2" charset="-79"/>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Levenim MT" panose="02010502060101010101" pitchFamily="2" charset="-79"/>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Levenim MT" panose="02010502060101010101" pitchFamily="2" charset="-79"/>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Levenim MT" panose="02010502060101010101" pitchFamily="2" charset="-79"/>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defTabSz="914400" eaLnBrk="1" hangingPunct="1">
                <a:lnSpc>
                  <a:spcPts val="3000"/>
                </a:lnSpc>
                <a:buFont typeface="Arial" panose="020B0604020202020204" pitchFamily="34" charset="0"/>
                <a:buNone/>
              </a:pPr>
              <a:r>
                <a:rPr lang="en-US" altLang="en-US" sz="4800" b="1" dirty="0" smtClean="0">
                  <a:solidFill>
                    <a:schemeClr val="accent3">
                      <a:lumMod val="75000"/>
                    </a:schemeClr>
                  </a:solidFill>
                  <a:ea typeface="Georgia" panose="02040502050405020303" pitchFamily="18" charset="0"/>
                  <a:cs typeface="Levenim MT" panose="02010502060101010101" pitchFamily="2" charset="-79"/>
                </a:rPr>
                <a:t>SCREEN </a:t>
              </a:r>
            </a:p>
            <a:p>
              <a:pPr algn="ctr" defTabSz="914400" eaLnBrk="1" hangingPunct="1">
                <a:lnSpc>
                  <a:spcPts val="3000"/>
                </a:lnSpc>
                <a:buFont typeface="Arial" panose="020B0604020202020204" pitchFamily="34" charset="0"/>
                <a:buNone/>
              </a:pPr>
              <a:r>
                <a:rPr lang="en-US" altLang="en-US" sz="4800" b="1" dirty="0" smtClean="0">
                  <a:solidFill>
                    <a:schemeClr val="accent3">
                      <a:lumMod val="75000"/>
                    </a:schemeClr>
                  </a:solidFill>
                  <a:ea typeface="Georgia" panose="02040502050405020303" pitchFamily="18" charset="0"/>
                  <a:cs typeface="Levenim MT" panose="02010502060101010101" pitchFamily="2" charset="-79"/>
                </a:rPr>
                <a:t>4</a:t>
              </a:r>
            </a:p>
          </p:txBody>
        </p:sp>
      </p:grpSp>
      <p:sp>
        <p:nvSpPr>
          <p:cNvPr id="8" name="Rectangular Callout 7" descr="Diagnosis Screen"/>
          <p:cNvSpPr/>
          <p:nvPr/>
        </p:nvSpPr>
        <p:spPr>
          <a:xfrm>
            <a:off x="192589" y="240356"/>
            <a:ext cx="8679758" cy="2189746"/>
          </a:xfrm>
          <a:prstGeom prst="wedgeRectCallout">
            <a:avLst>
              <a:gd name="adj1" fmla="val -40371"/>
              <a:gd name="adj2" fmla="val 73511"/>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latin typeface="Levenim MT" panose="02010502060101010101" pitchFamily="2" charset="-79"/>
                <a:cs typeface="Levenim MT" panose="02010502060101010101" pitchFamily="2" charset="-79"/>
              </a:rPr>
              <a:t>Diagnosis Screen</a:t>
            </a:r>
          </a:p>
          <a:p>
            <a:pPr algn="ctr"/>
            <a:endParaRPr lang="en-US" dirty="0">
              <a:solidFill>
                <a:schemeClr val="bg1"/>
              </a:solidFill>
              <a:latin typeface="Levenim MT" panose="02010502060101010101" pitchFamily="2" charset="-79"/>
              <a:cs typeface="Levenim MT" panose="02010502060101010101" pitchFamily="2" charset="-79"/>
            </a:endParaRPr>
          </a:p>
          <a:p>
            <a:pPr algn="ctr"/>
            <a:endParaRPr lang="en-US" dirty="0" smtClean="0">
              <a:solidFill>
                <a:schemeClr val="bg1"/>
              </a:solidFill>
              <a:latin typeface="Levenim MT" panose="02010502060101010101" pitchFamily="2" charset="-79"/>
              <a:cs typeface="Levenim MT" panose="02010502060101010101" pitchFamily="2" charset="-79"/>
            </a:endParaRPr>
          </a:p>
          <a:p>
            <a:pPr algn="ctr"/>
            <a:endParaRPr lang="en-US" dirty="0">
              <a:solidFill>
                <a:schemeClr val="bg1"/>
              </a:solidFill>
              <a:latin typeface="Levenim MT" panose="02010502060101010101" pitchFamily="2" charset="-79"/>
              <a:cs typeface="Levenim MT" panose="02010502060101010101" pitchFamily="2" charset="-79"/>
            </a:endParaRPr>
          </a:p>
          <a:p>
            <a:pPr algn="ctr"/>
            <a:endParaRPr lang="en-US" dirty="0" smtClean="0">
              <a:solidFill>
                <a:schemeClr val="bg1"/>
              </a:solidFill>
              <a:latin typeface="Levenim MT" panose="02010502060101010101" pitchFamily="2" charset="-79"/>
              <a:cs typeface="Levenim MT" panose="02010502060101010101" pitchFamily="2" charset="-79"/>
            </a:endParaRPr>
          </a:p>
          <a:p>
            <a:pPr algn="ctr"/>
            <a:endParaRPr lang="en-US" dirty="0">
              <a:solidFill>
                <a:schemeClr val="bg1"/>
              </a:solidFill>
              <a:latin typeface="Levenim MT" panose="02010502060101010101" pitchFamily="2" charset="-79"/>
              <a:cs typeface="Levenim MT" panose="02010502060101010101" pitchFamily="2" charset="-79"/>
            </a:endParaRPr>
          </a:p>
          <a:p>
            <a:pPr algn="ctr"/>
            <a:endParaRPr lang="en-US" dirty="0">
              <a:solidFill>
                <a:schemeClr val="bg1"/>
              </a:solidFill>
              <a:latin typeface="Levenim MT" panose="02010502060101010101" pitchFamily="2" charset="-79"/>
              <a:cs typeface="Levenim MT" panose="02010502060101010101" pitchFamily="2" charset="-79"/>
            </a:endParaRPr>
          </a:p>
        </p:txBody>
      </p:sp>
      <p:pic>
        <p:nvPicPr>
          <p:cNvPr id="3" name="Picture 1" descr="diagnosis screen shot"/>
          <p:cNvPicPr>
            <a:picLocks noGrp="1" noChangeAspect="1"/>
          </p:cNvPicPr>
          <p:nvPr isPhoto="1"/>
        </p:nvPicPr>
        <p:blipFill rotWithShape="1">
          <a:blip r:embed="rId4">
            <a:extLst>
              <a:ext uri="{28A0092B-C50C-407E-A947-70E740481C1C}">
                <a14:useLocalDpi xmlns:a14="http://schemas.microsoft.com/office/drawing/2010/main" val="0"/>
              </a:ext>
            </a:extLst>
          </a:blip>
          <a:srcRect t="9066" b="58024"/>
          <a:stretch/>
        </p:blipFill>
        <p:spPr bwMode="auto">
          <a:xfrm>
            <a:off x="365590" y="755473"/>
            <a:ext cx="8333756" cy="1602726"/>
          </a:xfrm>
          <a:prstGeom prst="rect">
            <a:avLst/>
          </a:prstGeom>
          <a:ln w="2286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Rectangular Callout 5" descr="Coding method"/>
          <p:cNvSpPr/>
          <p:nvPr/>
        </p:nvSpPr>
        <p:spPr>
          <a:xfrm>
            <a:off x="4089822" y="2586788"/>
            <a:ext cx="4553917" cy="2556711"/>
          </a:xfrm>
          <a:prstGeom prst="wedgeRectCallout">
            <a:avLst>
              <a:gd name="adj1" fmla="val -75579"/>
              <a:gd name="adj2" fmla="val 1284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latin typeface="Levenim MT" panose="02010502060101010101" pitchFamily="2" charset="-79"/>
                <a:cs typeface="Levenim MT" panose="02010502060101010101" pitchFamily="2" charset="-79"/>
              </a:rPr>
              <a:t>Coding Method</a:t>
            </a:r>
          </a:p>
          <a:p>
            <a:pPr algn="ctr"/>
            <a:endParaRPr lang="en-US" dirty="0">
              <a:solidFill>
                <a:schemeClr val="bg1"/>
              </a:solidFill>
              <a:latin typeface="Levenim MT" panose="02010502060101010101" pitchFamily="2" charset="-79"/>
              <a:cs typeface="Levenim MT" panose="02010502060101010101" pitchFamily="2" charset="-79"/>
            </a:endParaRPr>
          </a:p>
          <a:p>
            <a:pPr algn="ctr"/>
            <a:endParaRPr lang="en-US" dirty="0" smtClean="0">
              <a:solidFill>
                <a:schemeClr val="bg1"/>
              </a:solidFill>
              <a:latin typeface="Levenim MT" panose="02010502060101010101" pitchFamily="2" charset="-79"/>
              <a:cs typeface="Levenim MT" panose="02010502060101010101" pitchFamily="2" charset="-79"/>
            </a:endParaRPr>
          </a:p>
          <a:p>
            <a:pPr algn="ctr"/>
            <a:endParaRPr lang="en-US" dirty="0">
              <a:solidFill>
                <a:schemeClr val="bg1"/>
              </a:solidFill>
              <a:latin typeface="Levenim MT" panose="02010502060101010101" pitchFamily="2" charset="-79"/>
              <a:cs typeface="Levenim MT" panose="02010502060101010101" pitchFamily="2" charset="-79"/>
            </a:endParaRPr>
          </a:p>
          <a:p>
            <a:pPr algn="ctr"/>
            <a:endParaRPr lang="en-US" dirty="0" smtClean="0">
              <a:solidFill>
                <a:schemeClr val="bg1"/>
              </a:solidFill>
              <a:latin typeface="Levenim MT" panose="02010502060101010101" pitchFamily="2" charset="-79"/>
              <a:cs typeface="Levenim MT" panose="02010502060101010101" pitchFamily="2" charset="-79"/>
            </a:endParaRPr>
          </a:p>
          <a:p>
            <a:pPr algn="ctr"/>
            <a:endParaRPr lang="en-US" dirty="0">
              <a:solidFill>
                <a:schemeClr val="bg1"/>
              </a:solidFill>
              <a:latin typeface="Levenim MT" panose="02010502060101010101" pitchFamily="2" charset="-79"/>
              <a:cs typeface="Levenim MT" panose="02010502060101010101" pitchFamily="2" charset="-79"/>
            </a:endParaRPr>
          </a:p>
          <a:p>
            <a:pPr algn="ctr"/>
            <a:endParaRPr lang="en-US" dirty="0">
              <a:solidFill>
                <a:schemeClr val="bg1"/>
              </a:solidFill>
              <a:latin typeface="Levenim MT" panose="02010502060101010101" pitchFamily="2" charset="-79"/>
              <a:cs typeface="Levenim MT" panose="02010502060101010101" pitchFamily="2" charset="-79"/>
            </a:endParaRPr>
          </a:p>
        </p:txBody>
      </p:sp>
      <p:pic>
        <p:nvPicPr>
          <p:cNvPr id="83970" name="Picture 1" descr="codes screenshot"/>
          <p:cNvPicPr>
            <a:picLocks noGrp="1" noChangeAspect="1"/>
          </p:cNvPicPr>
          <p:nvPr isPhoto="1"/>
        </p:nvPicPr>
        <p:blipFill rotWithShape="1">
          <a:blip r:embed="rId5">
            <a:extLst>
              <a:ext uri="{28A0092B-C50C-407E-A947-70E740481C1C}">
                <a14:useLocalDpi xmlns:a14="http://schemas.microsoft.com/office/drawing/2010/main" val="0"/>
              </a:ext>
            </a:extLst>
          </a:blip>
          <a:srcRect l="2293" t="17017" r="38952" b="38605"/>
          <a:stretch/>
        </p:blipFill>
        <p:spPr bwMode="auto">
          <a:xfrm>
            <a:off x="4306398" y="3308118"/>
            <a:ext cx="4162857" cy="1745145"/>
          </a:xfrm>
          <a:prstGeom prst="rect">
            <a:avLst/>
          </a:prstGeom>
          <a:noFill/>
          <a:ln w="190500" cap="sq">
            <a:noFill/>
            <a:prstDash val="solid"/>
            <a:miter lim="800000"/>
          </a:ln>
          <a:effectLst/>
          <a:scene3d>
            <a:camera prst="perspectiveFront" fov="5400000"/>
            <a:lightRig rig="threePt" dir="t">
              <a:rot lat="0" lon="0" rev="2100000"/>
            </a:lightRig>
          </a:scene3d>
          <a:sp3d extrusionH="25400">
            <a:extrusionClr>
              <a:srgbClr val="000000"/>
            </a:extrusionClr>
          </a:sp3d>
          <a:extLst/>
        </p:spPr>
      </p:pic>
      <p:sp>
        <p:nvSpPr>
          <p:cNvPr id="9" name="Rectangle 8" descr="Admission: Oct 3, 2015"/>
          <p:cNvSpPr/>
          <p:nvPr/>
        </p:nvSpPr>
        <p:spPr>
          <a:xfrm>
            <a:off x="5727726" y="3308119"/>
            <a:ext cx="1109011" cy="178872"/>
          </a:xfrm>
          <a:prstGeom prst="rect">
            <a:avLst/>
          </a:prstGeom>
          <a:solidFill>
            <a:srgbClr val="F4F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MS Gothic" panose="020B0609070205080204" pitchFamily="49" charset="-128"/>
                <a:ea typeface="MS Gothic" panose="020B0609070205080204" pitchFamily="49" charset="-128"/>
                <a:cs typeface="Arabic Typesetting" panose="03020402040406030203" pitchFamily="66" charset="-78"/>
              </a:rPr>
              <a:t>OCT 3, 2015</a:t>
            </a:r>
            <a:endParaRPr lang="en-US" sz="2800" dirty="0">
              <a:solidFill>
                <a:schemeClr val="tx1"/>
              </a:solidFill>
              <a:latin typeface="MS Gothic" panose="020B0609070205080204" pitchFamily="49" charset="-128"/>
              <a:ea typeface="MS Gothic" panose="020B0609070205080204" pitchFamily="49" charset="-128"/>
              <a:cs typeface="Arabic Typesetting" panose="03020402040406030203" pitchFamily="66" charset="-78"/>
            </a:endParaRPr>
          </a:p>
        </p:txBody>
      </p:sp>
      <p:sp>
        <p:nvSpPr>
          <p:cNvPr id="10" name="Rectangle 9" descr="Move: 10/22/15"/>
          <p:cNvSpPr/>
          <p:nvPr/>
        </p:nvSpPr>
        <p:spPr>
          <a:xfrm>
            <a:off x="1084840" y="790428"/>
            <a:ext cx="914082" cy="178872"/>
          </a:xfrm>
          <a:prstGeom prst="rect">
            <a:avLst/>
          </a:prstGeom>
          <a:solidFill>
            <a:srgbClr val="F4F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MS Gothic" panose="020B0609070205080204" pitchFamily="49" charset="-128"/>
                <a:ea typeface="MS Gothic" panose="020B0609070205080204" pitchFamily="49" charset="-128"/>
                <a:cs typeface="Arabic Typesetting" panose="03020402040406030203" pitchFamily="66" charset="-78"/>
              </a:rPr>
              <a:t>10/22/15</a:t>
            </a:r>
            <a:endParaRPr lang="en-US" sz="2800" b="1" dirty="0">
              <a:solidFill>
                <a:schemeClr val="tx1"/>
              </a:solidFill>
              <a:latin typeface="MS Gothic" panose="020B0609070205080204" pitchFamily="49" charset="-128"/>
              <a:ea typeface="MS Gothic" panose="020B0609070205080204" pitchFamily="49" charset="-128"/>
              <a:cs typeface="Arabic Typesetting" panose="03020402040406030203" pitchFamily="66" charset="-78"/>
            </a:endParaRPr>
          </a:p>
        </p:txBody>
      </p:sp>
      <p:sp>
        <p:nvSpPr>
          <p:cNvPr id="11" name="Rectangle 10" descr="Discharge: 10/22/15"/>
          <p:cNvSpPr/>
          <p:nvPr/>
        </p:nvSpPr>
        <p:spPr>
          <a:xfrm>
            <a:off x="5791524" y="787372"/>
            <a:ext cx="914082" cy="178872"/>
          </a:xfrm>
          <a:prstGeom prst="rect">
            <a:avLst/>
          </a:prstGeom>
          <a:solidFill>
            <a:srgbClr val="F4F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MS Gothic" panose="020B0609070205080204" pitchFamily="49" charset="-128"/>
                <a:ea typeface="MS Gothic" panose="020B0609070205080204" pitchFamily="49" charset="-128"/>
                <a:cs typeface="Arabic Typesetting" panose="03020402040406030203" pitchFamily="66" charset="-78"/>
              </a:rPr>
              <a:t>10/22/15</a:t>
            </a:r>
            <a:endParaRPr lang="en-US" sz="2800" b="1" dirty="0">
              <a:solidFill>
                <a:schemeClr val="tx1"/>
              </a:solidFill>
              <a:latin typeface="MS Gothic" panose="020B0609070205080204" pitchFamily="49" charset="-128"/>
              <a:ea typeface="MS Gothic" panose="020B0609070205080204" pitchFamily="49" charset="-128"/>
              <a:cs typeface="Arabic Typesetting" panose="03020402040406030203" pitchFamily="66" charset="-7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descr="Administrative Applications:&#10;Corporate Data Warehouse to Data arrives at NPCD to Service Centers and Registries to Reporting Internal/External and Research&#10;to &#10;is encounter billable? &#10;no? process ends.&#10;or yes&#10;coders review and update encounter data to&#10;ambulatory care reporting&#10;data sent to billing/accounting&#10;health summaries&#10;to data sent to NPCD &#10;to&#10;reporting internal/external and researc"/>
          <p:cNvGrpSpPr/>
          <p:nvPr/>
        </p:nvGrpSpPr>
        <p:grpSpPr>
          <a:xfrm>
            <a:off x="245601" y="938466"/>
            <a:ext cx="8571453" cy="4067792"/>
            <a:chOff x="-251703" y="2536535"/>
            <a:chExt cx="8571453" cy="4067792"/>
          </a:xfrm>
        </p:grpSpPr>
        <p:pic>
          <p:nvPicPr>
            <p:cNvPr id="7172" name="Picture 5"/>
            <p:cNvPicPr>
              <a:picLocks noChangeAspect="1" noChangeArrowheads="1"/>
            </p:cNvPicPr>
            <p:nvPr/>
          </p:nvPicPr>
          <p:blipFill>
            <a:blip r:embed="rId3">
              <a:extLst>
                <a:ext uri="{28A0092B-C50C-407E-A947-70E740481C1C}">
                  <a14:useLocalDpi xmlns:a14="http://schemas.microsoft.com/office/drawing/2010/main" val="0"/>
                </a:ext>
              </a:extLst>
            </a:blip>
            <a:srcRect t="53917"/>
            <a:stretch>
              <a:fillRect/>
            </a:stretch>
          </p:blipFill>
          <p:spPr bwMode="auto">
            <a:xfrm>
              <a:off x="-251703" y="2584160"/>
              <a:ext cx="8571453" cy="402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61937" y="2536535"/>
              <a:ext cx="5245768" cy="1355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ular Callout 5" descr="&quot; &quot;"/>
          <p:cNvSpPr/>
          <p:nvPr/>
        </p:nvSpPr>
        <p:spPr>
          <a:xfrm rot="5400000">
            <a:off x="4018465" y="-4058734"/>
            <a:ext cx="1066800" cy="9184272"/>
          </a:xfrm>
          <a:prstGeom prst="wedgeRectCallout">
            <a:avLst>
              <a:gd name="adj1" fmla="val 125032"/>
              <a:gd name="adj2" fmla="val -4648"/>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70" name="Title 5"/>
          <p:cNvSpPr>
            <a:spLocks noGrp="1"/>
          </p:cNvSpPr>
          <p:nvPr>
            <p:ph type="title" idx="4294967295"/>
          </p:nvPr>
        </p:nvSpPr>
        <p:spPr>
          <a:xfrm>
            <a:off x="790465" y="188498"/>
            <a:ext cx="8229600" cy="857250"/>
          </a:xfrm>
        </p:spPr>
        <p:txBody>
          <a:bodyPr/>
          <a:lstStyle/>
          <a:p>
            <a:pPr algn="r" eaLnBrk="1" hangingPunct="1"/>
            <a:r>
              <a:rPr lang="en-US" altLang="en-US" sz="6000" dirty="0" smtClean="0">
                <a:solidFill>
                  <a:schemeClr val="accent4">
                    <a:lumMod val="20000"/>
                    <a:lumOff val="80000"/>
                  </a:schemeClr>
                </a:solidFill>
                <a:ea typeface="Georgia" panose="02040502050405020303" pitchFamily="18" charset="0"/>
                <a:cs typeface="Levenim MT" panose="02010502060101010101" pitchFamily="2" charset="-79"/>
              </a:rPr>
              <a:t>ICD-10 Touch Points</a:t>
            </a:r>
          </a:p>
        </p:txBody>
      </p:sp>
      <p:sp>
        <p:nvSpPr>
          <p:cNvPr id="2" name="Rectangle 1" descr="&quot; &quot;"/>
          <p:cNvSpPr/>
          <p:nvPr/>
        </p:nvSpPr>
        <p:spPr>
          <a:xfrm>
            <a:off x="2138001" y="1466854"/>
            <a:ext cx="5438275" cy="1171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solidFill>
                  <a:schemeClr val="accent3">
                    <a:lumMod val="75000"/>
                  </a:schemeClr>
                </a:solidFill>
                <a:latin typeface="Levenim MT" panose="02010502060101010101" pitchFamily="2" charset="-79"/>
              </a:rPr>
              <a:t>Administrative </a:t>
            </a:r>
            <a:r>
              <a:rPr lang="en-US" sz="2800" dirty="0">
                <a:solidFill>
                  <a:schemeClr val="accent3">
                    <a:lumMod val="75000"/>
                  </a:schemeClr>
                </a:solidFill>
                <a:latin typeface="Levenim MT" panose="02010502060101010101" pitchFamily="2" charset="-79"/>
              </a:rPr>
              <a:t>Applications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34818" name="Picture 1" descr="Diagnosis Screen"/>
          <p:cNvPicPr>
            <a:picLocks noGrp="1" noChangeAspect="1"/>
          </p:cNvPicPr>
          <p:nvPr isPhoto="1"/>
        </p:nvPicPr>
        <p:blipFill rotWithShape="1">
          <a:blip r:embed="rId3">
            <a:extLst>
              <a:ext uri="{28A0092B-C50C-407E-A947-70E740481C1C}">
                <a14:useLocalDpi xmlns:a14="http://schemas.microsoft.com/office/drawing/2010/main" val="0"/>
              </a:ext>
            </a:extLst>
          </a:blip>
          <a:srcRect l="1229" r="527" b="50222"/>
          <a:stretch/>
        </p:blipFill>
        <p:spPr bwMode="auto">
          <a:xfrm>
            <a:off x="95797" y="314439"/>
            <a:ext cx="8939023" cy="251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descr="DRG values:&#10;ICD-9 out, ICD- 10 output"/>
          <p:cNvGrpSpPr/>
          <p:nvPr/>
        </p:nvGrpSpPr>
        <p:grpSpPr>
          <a:xfrm>
            <a:off x="-177482" y="2537353"/>
            <a:ext cx="9266890" cy="2845613"/>
            <a:chOff x="-122890" y="2537353"/>
            <a:chExt cx="9266890" cy="2845613"/>
          </a:xfrm>
        </p:grpSpPr>
        <p:sp>
          <p:nvSpPr>
            <p:cNvPr id="11" name="Rectangle 10"/>
            <p:cNvSpPr/>
            <p:nvPr/>
          </p:nvSpPr>
          <p:spPr>
            <a:xfrm>
              <a:off x="3255495" y="2926055"/>
              <a:ext cx="2585747" cy="1580765"/>
            </a:xfrm>
            <a:prstGeom prst="rect">
              <a:avLst/>
            </a:prstGeom>
            <a:solidFill>
              <a:srgbClr val="F5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834712" y="2537353"/>
              <a:ext cx="3285657" cy="2845613"/>
              <a:chOff x="-369272" y="2555589"/>
              <a:chExt cx="3285657" cy="2845613"/>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8784" t="10819" r="80109" b="79539"/>
              <a:stretch/>
            </p:blipFill>
            <p:spPr>
              <a:xfrm>
                <a:off x="-369272" y="2555589"/>
                <a:ext cx="3285657" cy="2845613"/>
              </a:xfrm>
              <a:prstGeom prst="rect">
                <a:avLst/>
              </a:prstGeom>
            </p:spPr>
          </p:pic>
          <p:sp>
            <p:nvSpPr>
              <p:cNvPr id="6" name="Content Placeholder 2"/>
              <p:cNvSpPr txBox="1">
                <a:spLocks/>
              </p:cNvSpPr>
              <p:nvPr/>
            </p:nvSpPr>
            <p:spPr bwMode="auto">
              <a:xfrm>
                <a:off x="132974" y="3380582"/>
                <a:ext cx="2390074" cy="108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Levenim MT" panose="02010502060101010101" pitchFamily="2" charset="-79"/>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Levenim MT" panose="02010502060101010101" pitchFamily="2" charset="-79"/>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Levenim MT" panose="02010502060101010101" pitchFamily="2" charset="-79"/>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Levenim MT" panose="02010502060101010101" pitchFamily="2" charset="-79"/>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Levenim MT" panose="02010502060101010101" pitchFamily="2" charset="-79"/>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defTabSz="914400" eaLnBrk="1" hangingPunct="1">
                  <a:lnSpc>
                    <a:spcPts val="3000"/>
                  </a:lnSpc>
                  <a:buFont typeface="Arial" panose="020B0604020202020204" pitchFamily="34" charset="0"/>
                  <a:buNone/>
                </a:pPr>
                <a:r>
                  <a:rPr lang="en-US" altLang="en-US" sz="4800" b="1" dirty="0" smtClean="0">
                    <a:solidFill>
                      <a:schemeClr val="tx1">
                        <a:lumMod val="75000"/>
                        <a:lumOff val="25000"/>
                      </a:schemeClr>
                    </a:solidFill>
                    <a:ea typeface="Georgia" panose="02040502050405020303" pitchFamily="18" charset="0"/>
                    <a:cs typeface="Levenim MT" panose="02010502060101010101" pitchFamily="2" charset="-79"/>
                  </a:rPr>
                  <a:t>DRG</a:t>
                </a:r>
              </a:p>
              <a:p>
                <a:pPr algn="ctr" defTabSz="914400" eaLnBrk="1" hangingPunct="1">
                  <a:lnSpc>
                    <a:spcPts val="3000"/>
                  </a:lnSpc>
                  <a:buFont typeface="Arial" panose="020B0604020202020204" pitchFamily="34" charset="0"/>
                  <a:buNone/>
                </a:pPr>
                <a:r>
                  <a:rPr lang="en-US" altLang="en-US" sz="4800" b="1" dirty="0" smtClean="0">
                    <a:solidFill>
                      <a:schemeClr val="tx1">
                        <a:lumMod val="75000"/>
                        <a:lumOff val="25000"/>
                      </a:schemeClr>
                    </a:solidFill>
                    <a:ea typeface="Georgia" panose="02040502050405020303" pitchFamily="18" charset="0"/>
                    <a:cs typeface="Levenim MT" panose="02010502060101010101" pitchFamily="2" charset="-79"/>
                  </a:rPr>
                  <a:t>values</a:t>
                </a:r>
              </a:p>
            </p:txBody>
          </p:sp>
        </p:grpSp>
        <p:sp>
          <p:nvSpPr>
            <p:cNvPr id="2" name="Right Arrow 1"/>
            <p:cNvSpPr/>
            <p:nvPr/>
          </p:nvSpPr>
          <p:spPr>
            <a:xfrm>
              <a:off x="6229278" y="3566244"/>
              <a:ext cx="577515" cy="405948"/>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flipH="1">
              <a:off x="2214317" y="3566244"/>
              <a:ext cx="577514" cy="405948"/>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9" name="Content Placeholder 2"/>
            <p:cNvSpPr txBox="1">
              <a:spLocks/>
            </p:cNvSpPr>
            <p:nvPr/>
          </p:nvSpPr>
          <p:spPr bwMode="auto">
            <a:xfrm>
              <a:off x="-122890" y="3704163"/>
              <a:ext cx="2695438" cy="108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Levenim MT" panose="02010502060101010101" pitchFamily="2" charset="-79"/>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Levenim MT" panose="02010502060101010101" pitchFamily="2" charset="-79"/>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Levenim MT" panose="02010502060101010101" pitchFamily="2" charset="-79"/>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Levenim MT" panose="02010502060101010101" pitchFamily="2" charset="-79"/>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Levenim MT" panose="02010502060101010101" pitchFamily="2" charset="-79"/>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defTabSz="914400" eaLnBrk="1" hangingPunct="1">
                <a:lnSpc>
                  <a:spcPts val="3000"/>
                </a:lnSpc>
                <a:buFont typeface="Arial" panose="020B0604020202020204" pitchFamily="34" charset="0"/>
                <a:buNone/>
              </a:pPr>
              <a:r>
                <a:rPr lang="en-US" altLang="en-US" sz="4800" b="1" dirty="0" smtClean="0">
                  <a:solidFill>
                    <a:schemeClr val="tx2"/>
                  </a:solidFill>
                  <a:ea typeface="Georgia" panose="02040502050405020303" pitchFamily="18" charset="0"/>
                  <a:cs typeface="Levenim MT" panose="02010502060101010101" pitchFamily="2" charset="-79"/>
                </a:rPr>
                <a:t>ICD-9</a:t>
              </a:r>
            </a:p>
          </p:txBody>
        </p:sp>
        <p:sp>
          <p:nvSpPr>
            <p:cNvPr id="10" name="Content Placeholder 2"/>
            <p:cNvSpPr txBox="1">
              <a:spLocks/>
            </p:cNvSpPr>
            <p:nvPr/>
          </p:nvSpPr>
          <p:spPr bwMode="auto">
            <a:xfrm>
              <a:off x="6692942" y="3716438"/>
              <a:ext cx="2451058" cy="108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Levenim MT" panose="02010502060101010101" pitchFamily="2" charset="-79"/>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Levenim MT" panose="02010502060101010101" pitchFamily="2" charset="-79"/>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Levenim MT" panose="02010502060101010101" pitchFamily="2" charset="-79"/>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Levenim MT" panose="02010502060101010101" pitchFamily="2" charset="-79"/>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Levenim MT" panose="02010502060101010101" pitchFamily="2" charset="-79"/>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defTabSz="914400" eaLnBrk="1" hangingPunct="1">
                <a:lnSpc>
                  <a:spcPts val="3000"/>
                </a:lnSpc>
                <a:buFont typeface="Arial" panose="020B0604020202020204" pitchFamily="34" charset="0"/>
                <a:buNone/>
              </a:pPr>
              <a:r>
                <a:rPr lang="en-US" altLang="en-US" sz="4800" b="1" dirty="0" smtClean="0">
                  <a:solidFill>
                    <a:schemeClr val="accent4">
                      <a:lumMod val="75000"/>
                    </a:schemeClr>
                  </a:solidFill>
                  <a:ea typeface="Georgia" panose="02040502050405020303" pitchFamily="18" charset="0"/>
                  <a:cs typeface="Levenim MT" panose="02010502060101010101" pitchFamily="2" charset="-79"/>
                </a:rPr>
                <a:t>ICD-10</a:t>
              </a:r>
            </a:p>
          </p:txBody>
        </p:sp>
      </p:grpSp>
      <p:sp>
        <p:nvSpPr>
          <p:cNvPr id="13" name="Rectangle 12" descr="Move: 10/22/15"/>
          <p:cNvSpPr/>
          <p:nvPr/>
        </p:nvSpPr>
        <p:spPr>
          <a:xfrm>
            <a:off x="797749" y="801061"/>
            <a:ext cx="914082" cy="178872"/>
          </a:xfrm>
          <a:prstGeom prst="rect">
            <a:avLst/>
          </a:prstGeom>
          <a:solidFill>
            <a:srgbClr val="F4F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MS Gothic" panose="020B0609070205080204" pitchFamily="49" charset="-128"/>
                <a:ea typeface="MS Gothic" panose="020B0609070205080204" pitchFamily="49" charset="-128"/>
                <a:cs typeface="Arabic Typesetting" panose="03020402040406030203" pitchFamily="66" charset="-78"/>
              </a:rPr>
              <a:t>10/22/15</a:t>
            </a:r>
            <a:endParaRPr lang="en-US" sz="2800" b="1" dirty="0">
              <a:solidFill>
                <a:schemeClr val="tx1"/>
              </a:solidFill>
              <a:latin typeface="MS Gothic" panose="020B0609070205080204" pitchFamily="49" charset="-128"/>
              <a:ea typeface="MS Gothic" panose="020B0609070205080204" pitchFamily="49" charset="-128"/>
              <a:cs typeface="Arabic Typesetting" panose="03020402040406030203" pitchFamily="66" charset="-78"/>
            </a:endParaRPr>
          </a:p>
        </p:txBody>
      </p:sp>
      <p:sp>
        <p:nvSpPr>
          <p:cNvPr id="14" name="Rectangle 13" descr="Discharge: 10/22/15"/>
          <p:cNvSpPr/>
          <p:nvPr/>
        </p:nvSpPr>
        <p:spPr>
          <a:xfrm>
            <a:off x="5942604" y="813431"/>
            <a:ext cx="914082" cy="178872"/>
          </a:xfrm>
          <a:prstGeom prst="rect">
            <a:avLst/>
          </a:prstGeom>
          <a:solidFill>
            <a:srgbClr val="F4F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MS Gothic" panose="020B0609070205080204" pitchFamily="49" charset="-128"/>
                <a:ea typeface="MS Gothic" panose="020B0609070205080204" pitchFamily="49" charset="-128"/>
                <a:cs typeface="Arabic Typesetting" panose="03020402040406030203" pitchFamily="66" charset="-78"/>
              </a:rPr>
              <a:t>10/22/15</a:t>
            </a:r>
            <a:endParaRPr lang="en-US" sz="2800" b="1" dirty="0">
              <a:solidFill>
                <a:schemeClr val="tx1"/>
              </a:solidFill>
              <a:latin typeface="MS Gothic" panose="020B0609070205080204" pitchFamily="49" charset="-128"/>
              <a:ea typeface="MS Gothic" panose="020B0609070205080204" pitchFamily="49" charset="-128"/>
              <a:cs typeface="Arabic Typesetting" panose="03020402040406030203" pitchFamily="66" charset="-78"/>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35842" name="Picture 1" descr="Edit a diagnosis screen"/>
          <p:cNvPicPr>
            <a:picLocks noGrp="1" noChangeAspect="1"/>
          </p:cNvPicPr>
          <p:nvPr isPhoto="1"/>
        </p:nvPicPr>
        <p:blipFill rotWithShape="1">
          <a:blip r:embed="rId3">
            <a:extLst>
              <a:ext uri="{28A0092B-C50C-407E-A947-70E740481C1C}">
                <a14:useLocalDpi xmlns:a14="http://schemas.microsoft.com/office/drawing/2010/main" val="0"/>
              </a:ext>
            </a:extLst>
          </a:blip>
          <a:srcRect l="1370" t="59972" r="20345" b="381"/>
          <a:stretch/>
        </p:blipFill>
        <p:spPr bwMode="auto">
          <a:xfrm>
            <a:off x="144379" y="108285"/>
            <a:ext cx="8903368" cy="2502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ular Callout 2" descr="Edit a diagnosis ICD10 Required &amp; POA Prompt&#10;"/>
          <p:cNvSpPr/>
          <p:nvPr/>
        </p:nvSpPr>
        <p:spPr>
          <a:xfrm>
            <a:off x="383285" y="3078480"/>
            <a:ext cx="6424964" cy="1775861"/>
          </a:xfrm>
          <a:prstGeom prst="wedgeRectCallout">
            <a:avLst>
              <a:gd name="adj1" fmla="val -8693"/>
              <a:gd name="adj2" fmla="val -832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6000" dirty="0" smtClean="0">
                <a:solidFill>
                  <a:schemeClr val="accent4">
                    <a:lumMod val="40000"/>
                    <a:lumOff val="60000"/>
                  </a:schemeClr>
                </a:solidFill>
                <a:latin typeface="Levenim MT" panose="02010502060101010101" pitchFamily="2" charset="-79"/>
                <a:cs typeface="Levenim MT" panose="02010502060101010101" pitchFamily="2" charset="-79"/>
              </a:rPr>
              <a:t>Edit a diagnosis ICD10 Required &amp; POA Prompt</a:t>
            </a:r>
            <a:endParaRPr lang="en-US" sz="6000" dirty="0">
              <a:solidFill>
                <a:schemeClr val="accent4">
                  <a:lumMod val="40000"/>
                  <a:lumOff val="60000"/>
                </a:schemeClr>
              </a:solidFill>
              <a:latin typeface="Levenim MT" panose="02010502060101010101" pitchFamily="2" charset="-79"/>
              <a:cs typeface="Levenim MT" panose="02010502060101010101" pitchFamily="2" charset="-79"/>
            </a:endParaRPr>
          </a:p>
        </p:txBody>
      </p:sp>
      <p:pic>
        <p:nvPicPr>
          <p:cNvPr id="2" name="Picture 1" descr="pen"/>
          <p:cNvPicPr>
            <a:picLocks noChangeAspect="1"/>
          </p:cNvPicPr>
          <p:nvPr/>
        </p:nvPicPr>
        <p:blipFill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l="44374" t="44999" r="51670" b="44967"/>
          <a:stretch/>
        </p:blipFill>
        <p:spPr>
          <a:xfrm>
            <a:off x="6808249" y="230858"/>
            <a:ext cx="2046991" cy="5213432"/>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sp>
        <p:nvSpPr>
          <p:cNvPr id="3" name="Rectangular Callout 2" descr="External Cause Codes"/>
          <p:cNvSpPr/>
          <p:nvPr/>
        </p:nvSpPr>
        <p:spPr>
          <a:xfrm>
            <a:off x="0" y="3922296"/>
            <a:ext cx="9144000" cy="1227221"/>
          </a:xfrm>
          <a:prstGeom prst="wedgeRectCallout">
            <a:avLst>
              <a:gd name="adj1" fmla="val -8693"/>
              <a:gd name="adj2" fmla="val -83234"/>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chemeClr val="accent3">
                    <a:lumMod val="50000"/>
                  </a:schemeClr>
                </a:solidFill>
                <a:latin typeface="Levenim MT" panose="02010502060101010101" pitchFamily="2" charset="-79"/>
                <a:cs typeface="Levenim MT" panose="02010502060101010101" pitchFamily="2" charset="-79"/>
              </a:rPr>
              <a:t>External Cause Codes</a:t>
            </a:r>
            <a:endParaRPr lang="en-US" sz="5400" dirty="0">
              <a:solidFill>
                <a:schemeClr val="accent3">
                  <a:lumMod val="50000"/>
                </a:schemeClr>
              </a:solidFill>
              <a:latin typeface="Levenim MT" panose="02010502060101010101" pitchFamily="2" charset="-79"/>
              <a:cs typeface="Levenim MT" panose="02010502060101010101" pitchFamily="2" charset="-79"/>
            </a:endParaRPr>
          </a:p>
        </p:txBody>
      </p:sp>
      <p:pic>
        <p:nvPicPr>
          <p:cNvPr id="6" name="Picture 1" descr="cause code screenshot"/>
          <p:cNvPicPr>
            <a:picLocks noGrp="1" noChangeAspect="1"/>
          </p:cNvPicPr>
          <p:nvPr isPhoto="1"/>
        </p:nvPicPr>
        <p:blipFill rotWithShape="1">
          <a:blip r:embed="rId3">
            <a:extLst>
              <a:ext uri="{28A0092B-C50C-407E-A947-70E740481C1C}">
                <a14:useLocalDpi xmlns:a14="http://schemas.microsoft.com/office/drawing/2010/main" val="0"/>
              </a:ext>
            </a:extLst>
          </a:blip>
          <a:srcRect l="1654" t="51805" r="2857" b="14599"/>
          <a:stretch/>
        </p:blipFill>
        <p:spPr bwMode="auto">
          <a:xfrm>
            <a:off x="0" y="2136695"/>
            <a:ext cx="9144000" cy="1785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ular Callout 7" descr="Cannot be"/>
          <p:cNvSpPr/>
          <p:nvPr/>
        </p:nvSpPr>
        <p:spPr>
          <a:xfrm>
            <a:off x="733926" y="397042"/>
            <a:ext cx="8158776" cy="1287380"/>
          </a:xfrm>
          <a:prstGeom prst="wedgeRectCallout">
            <a:avLst>
              <a:gd name="adj1" fmla="val 31351"/>
              <a:gd name="adj2" fmla="val 19803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smtClean="0">
              <a:solidFill>
                <a:srgbClr val="FF0000"/>
              </a:solidFill>
              <a:latin typeface="Levenim MT" panose="02010502060101010101" pitchFamily="2" charset="-79"/>
              <a:cs typeface="Levenim MT" panose="02010502060101010101" pitchFamily="2" charset="-79"/>
            </a:endParaRPr>
          </a:p>
          <a:p>
            <a:endParaRPr lang="en-US" dirty="0">
              <a:solidFill>
                <a:srgbClr val="FF0000"/>
              </a:solidFill>
              <a:latin typeface="Levenim MT" panose="02010502060101010101" pitchFamily="2" charset="-79"/>
              <a:cs typeface="Levenim MT" panose="02010502060101010101" pitchFamily="2" charset="-79"/>
            </a:endParaRPr>
          </a:p>
          <a:p>
            <a:endParaRPr lang="en-US" dirty="0" smtClean="0">
              <a:solidFill>
                <a:srgbClr val="FF0000"/>
              </a:solidFill>
              <a:latin typeface="Levenim MT" panose="02010502060101010101" pitchFamily="2" charset="-79"/>
              <a:cs typeface="Levenim MT" panose="02010502060101010101" pitchFamily="2" charset="-79"/>
            </a:endParaRPr>
          </a:p>
          <a:p>
            <a:endParaRPr lang="en-US" dirty="0">
              <a:solidFill>
                <a:srgbClr val="FF0000"/>
              </a:solidFill>
              <a:latin typeface="Levenim MT" panose="02010502060101010101" pitchFamily="2" charset="-79"/>
              <a:cs typeface="Levenim MT" panose="02010502060101010101" pitchFamily="2" charset="-79"/>
            </a:endParaRPr>
          </a:p>
          <a:p>
            <a:r>
              <a:rPr lang="en-US" sz="4000" b="1" dirty="0" smtClean="0">
                <a:solidFill>
                  <a:schemeClr val="accent3">
                    <a:lumMod val="60000"/>
                    <a:lumOff val="40000"/>
                  </a:schemeClr>
                </a:solidFill>
                <a:latin typeface="Levenim MT" panose="02010502060101010101" pitchFamily="2" charset="-79"/>
                <a:cs typeface="Levenim MT" panose="02010502060101010101" pitchFamily="2" charset="-79"/>
              </a:rPr>
              <a:t>CANNOT</a:t>
            </a:r>
          </a:p>
          <a:p>
            <a:pPr lvl="2"/>
            <a:r>
              <a:rPr lang="en-US" sz="4000" b="1" dirty="0" smtClean="0">
                <a:solidFill>
                  <a:schemeClr val="accent3">
                    <a:lumMod val="60000"/>
                    <a:lumOff val="40000"/>
                  </a:schemeClr>
                </a:solidFill>
                <a:latin typeface="Levenim MT" panose="02010502060101010101" pitchFamily="2" charset="-79"/>
                <a:cs typeface="Levenim MT" panose="02010502060101010101" pitchFamily="2" charset="-79"/>
              </a:rPr>
              <a:t>BE</a:t>
            </a:r>
          </a:p>
          <a:p>
            <a:endParaRPr lang="en-US" sz="3200" dirty="0">
              <a:solidFill>
                <a:srgbClr val="FF0000"/>
              </a:solidFill>
              <a:latin typeface="Levenim MT" panose="02010502060101010101" pitchFamily="2" charset="-79"/>
              <a:cs typeface="Levenim MT" panose="02010502060101010101" pitchFamily="2" charset="-79"/>
            </a:endParaRPr>
          </a:p>
          <a:p>
            <a:endParaRPr lang="en-US" sz="3200" dirty="0">
              <a:solidFill>
                <a:srgbClr val="FF0000"/>
              </a:solidFill>
              <a:latin typeface="Levenim MT" panose="02010502060101010101" pitchFamily="2" charset="-79"/>
              <a:cs typeface="Levenim MT" panose="02010502060101010101" pitchFamily="2" charset="-79"/>
            </a:endParaRPr>
          </a:p>
        </p:txBody>
      </p:sp>
      <p:pic>
        <p:nvPicPr>
          <p:cNvPr id="7" name="Picture 1" descr="V, W, X, or Y"/>
          <p:cNvPicPr>
            <a:picLocks noGrp="1" noChangeAspect="1"/>
          </p:cNvPicPr>
          <p:nvPr isPhoto="1"/>
        </p:nvPicPr>
        <p:blipFill rotWithShape="1">
          <a:blip r:embed="rId3">
            <a:extLst>
              <a:ext uri="{28A0092B-C50C-407E-A947-70E740481C1C}">
                <a14:useLocalDpi xmlns:a14="http://schemas.microsoft.com/office/drawing/2010/main" val="0"/>
              </a:ext>
            </a:extLst>
          </a:blip>
          <a:srcRect l="81107" t="79613" r="3224" b="15637"/>
          <a:stretch/>
        </p:blipFill>
        <p:spPr bwMode="auto">
          <a:xfrm>
            <a:off x="3339491" y="580290"/>
            <a:ext cx="5417873" cy="9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03438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1" descr="Billing- General Information"/>
          <p:cNvPicPr>
            <a:picLocks noGrp="1" noChangeAspect="1"/>
          </p:cNvPicPr>
          <p:nvPr isPhoto="1"/>
        </p:nvPicPr>
        <p:blipFill rotWithShape="1">
          <a:blip r:embed="rId3">
            <a:extLst>
              <a:ext uri="{28A0092B-C50C-407E-A947-70E740481C1C}">
                <a14:useLocalDpi xmlns:a14="http://schemas.microsoft.com/office/drawing/2010/main" val="0"/>
              </a:ext>
            </a:extLst>
          </a:blip>
          <a:srcRect l="1930" t="11707" r="-425" b="33362"/>
          <a:stretch/>
        </p:blipFill>
        <p:spPr bwMode="auto">
          <a:xfrm>
            <a:off x="108283" y="1314467"/>
            <a:ext cx="8951496" cy="277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descr="Outpatient Bills: Bill to"/>
          <p:cNvSpPr/>
          <p:nvPr/>
        </p:nvSpPr>
        <p:spPr>
          <a:xfrm>
            <a:off x="-311530" y="4058653"/>
            <a:ext cx="9776372" cy="120315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descr="Outpatient Bills: Bill To"/>
          <p:cNvSpPr txBox="1">
            <a:spLocks noChangeArrowheads="1"/>
          </p:cNvSpPr>
          <p:nvPr/>
        </p:nvSpPr>
        <p:spPr bwMode="auto">
          <a:xfrm>
            <a:off x="216506" y="4211909"/>
            <a:ext cx="89274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5400" dirty="0" smtClean="0">
                <a:solidFill>
                  <a:schemeClr val="accent4">
                    <a:lumMod val="20000"/>
                    <a:lumOff val="80000"/>
                  </a:schemeClr>
                </a:solidFill>
                <a:latin typeface="Levenim MT" panose="02010502060101010101" pitchFamily="2" charset="-79"/>
                <a:cs typeface="Levenim MT" panose="02010502060101010101" pitchFamily="2" charset="-79"/>
              </a:rPr>
              <a:t>Outpatient Bills: Bill To</a:t>
            </a:r>
            <a:endParaRPr lang="en-US" altLang="en-US" sz="5400" dirty="0">
              <a:solidFill>
                <a:schemeClr val="accent4">
                  <a:lumMod val="20000"/>
                  <a:lumOff val="80000"/>
                </a:schemeClr>
              </a:solidFill>
              <a:latin typeface="Levenim MT" panose="02010502060101010101" pitchFamily="2" charset="-79"/>
              <a:cs typeface="Levenim MT" panose="02010502060101010101" pitchFamily="2" charset="-79"/>
            </a:endParaRPr>
          </a:p>
        </p:txBody>
      </p:sp>
      <p:sp>
        <p:nvSpPr>
          <p:cNvPr id="5" name="Rectangular Callout 4" descr="Bill to: oct 1, 2015"/>
          <p:cNvSpPr/>
          <p:nvPr/>
        </p:nvSpPr>
        <p:spPr>
          <a:xfrm>
            <a:off x="1708484" y="276726"/>
            <a:ext cx="7184218" cy="911170"/>
          </a:xfrm>
          <a:prstGeom prst="wedgeRectCallout">
            <a:avLst>
              <a:gd name="adj1" fmla="val 26005"/>
              <a:gd name="adj2" fmla="val 175315"/>
            </a:avLst>
          </a:prstGeom>
          <a:solidFill>
            <a:schemeClr val="accent3">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smtClean="0">
              <a:solidFill>
                <a:srgbClr val="FF0000"/>
              </a:solidFill>
              <a:latin typeface="Levenim MT" panose="02010502060101010101" pitchFamily="2" charset="-79"/>
              <a:cs typeface="Levenim MT" panose="02010502060101010101" pitchFamily="2" charset="-79"/>
            </a:endParaRPr>
          </a:p>
          <a:p>
            <a:endParaRPr lang="en-US" dirty="0">
              <a:solidFill>
                <a:srgbClr val="FF0000"/>
              </a:solidFill>
              <a:latin typeface="Levenim MT" panose="02010502060101010101" pitchFamily="2" charset="-79"/>
              <a:cs typeface="Levenim MT" panose="02010502060101010101" pitchFamily="2" charset="-79"/>
            </a:endParaRPr>
          </a:p>
          <a:p>
            <a:endParaRPr lang="en-US" dirty="0" smtClean="0">
              <a:solidFill>
                <a:srgbClr val="FF0000"/>
              </a:solidFill>
              <a:latin typeface="Levenim MT" panose="02010502060101010101" pitchFamily="2" charset="-79"/>
              <a:cs typeface="Levenim MT" panose="02010502060101010101" pitchFamily="2" charset="-79"/>
            </a:endParaRPr>
          </a:p>
          <a:p>
            <a:endParaRPr lang="en-US" dirty="0">
              <a:solidFill>
                <a:srgbClr val="FF0000"/>
              </a:solidFill>
              <a:latin typeface="Levenim MT" panose="02010502060101010101" pitchFamily="2" charset="-79"/>
              <a:cs typeface="Levenim MT" panose="02010502060101010101" pitchFamily="2" charset="-79"/>
            </a:endParaRPr>
          </a:p>
          <a:p>
            <a:pPr algn="ctr"/>
            <a:r>
              <a:rPr lang="en-US" sz="4000" b="1" dirty="0" smtClean="0">
                <a:solidFill>
                  <a:schemeClr val="accent3">
                    <a:lumMod val="60000"/>
                    <a:lumOff val="40000"/>
                  </a:schemeClr>
                </a:solidFill>
                <a:latin typeface="Levenim MT" panose="02010502060101010101" pitchFamily="2" charset="-79"/>
                <a:cs typeface="Levenim MT" panose="02010502060101010101" pitchFamily="2" charset="-79"/>
              </a:rPr>
              <a:t>Bill To: </a:t>
            </a:r>
            <a:r>
              <a:rPr lang="en-US" sz="4000" b="1" dirty="0" smtClean="0">
                <a:solidFill>
                  <a:srgbClr val="C00000"/>
                </a:solidFill>
                <a:latin typeface="Levenim MT" panose="02010502060101010101" pitchFamily="2" charset="-79"/>
                <a:cs typeface="Levenim MT" panose="02010502060101010101" pitchFamily="2" charset="-79"/>
              </a:rPr>
              <a:t>OCT 1, 2015</a:t>
            </a:r>
            <a:r>
              <a:rPr lang="en-US" sz="4000" b="1" dirty="0" smtClean="0">
                <a:solidFill>
                  <a:schemeClr val="accent3">
                    <a:lumMod val="60000"/>
                    <a:lumOff val="40000"/>
                  </a:schemeClr>
                </a:solidFill>
                <a:latin typeface="Levenim MT" panose="02010502060101010101" pitchFamily="2" charset="-79"/>
                <a:cs typeface="Levenim MT" panose="02010502060101010101" pitchFamily="2" charset="-79"/>
              </a:rPr>
              <a:t> </a:t>
            </a:r>
          </a:p>
          <a:p>
            <a:endParaRPr lang="en-US" sz="3200" dirty="0">
              <a:solidFill>
                <a:srgbClr val="FF0000"/>
              </a:solidFill>
              <a:latin typeface="Levenim MT" panose="02010502060101010101" pitchFamily="2" charset="-79"/>
              <a:cs typeface="Levenim MT" panose="02010502060101010101" pitchFamily="2" charset="-79"/>
            </a:endParaRPr>
          </a:p>
          <a:p>
            <a:endParaRPr lang="en-US" sz="3200" dirty="0">
              <a:solidFill>
                <a:srgbClr val="FF0000"/>
              </a:solidFill>
              <a:latin typeface="Levenim MT" panose="02010502060101010101" pitchFamily="2" charset="-79"/>
              <a:cs typeface="Levenim MT" panose="02010502060101010101" pitchFamily="2" charset="-79"/>
            </a:endParaRPr>
          </a:p>
        </p:txBody>
      </p:sp>
      <p:sp>
        <p:nvSpPr>
          <p:cNvPr id="6" name="Rectangle 5" descr="&quot; &quot;"/>
          <p:cNvSpPr/>
          <p:nvPr/>
        </p:nvSpPr>
        <p:spPr>
          <a:xfrm>
            <a:off x="2902680" y="2599833"/>
            <a:ext cx="712389" cy="178872"/>
          </a:xfrm>
          <a:prstGeom prst="rect">
            <a:avLst/>
          </a:prstGeom>
          <a:solidFill>
            <a:srgbClr val="F4F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latin typeface="MS Gothic" panose="020B0609070205080204" pitchFamily="49" charset="-128"/>
                <a:ea typeface="MS Gothic" panose="020B0609070205080204" pitchFamily="49" charset="-128"/>
                <a:cs typeface="Arabic Typesetting" panose="03020402040406030203" pitchFamily="66" charset="-78"/>
              </a:rPr>
              <a:t>2015</a:t>
            </a:r>
            <a:endParaRPr lang="en-US" sz="3200" b="1" dirty="0">
              <a:solidFill>
                <a:schemeClr val="tx1"/>
              </a:solidFill>
              <a:latin typeface="MS Gothic" panose="020B0609070205080204" pitchFamily="49" charset="-128"/>
              <a:ea typeface="MS Gothic" panose="020B0609070205080204" pitchFamily="49" charset="-128"/>
              <a:cs typeface="Arabic Typesetting" panose="03020402040406030203" pitchFamily="66" charset="-78"/>
            </a:endParaRPr>
          </a:p>
        </p:txBody>
      </p:sp>
      <p:sp>
        <p:nvSpPr>
          <p:cNvPr id="7" name="Rectangle 6" descr="&quot; &quot;"/>
          <p:cNvSpPr/>
          <p:nvPr/>
        </p:nvSpPr>
        <p:spPr>
          <a:xfrm>
            <a:off x="6563819" y="2578616"/>
            <a:ext cx="1453130" cy="270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solidFill>
                <a:latin typeface="MS Gothic" panose="020B0609070205080204" pitchFamily="49" charset="-128"/>
                <a:ea typeface="MS Gothic" panose="020B0609070205080204" pitchFamily="49" charset="-128"/>
                <a:cs typeface="Arabic Typesetting" panose="03020402040406030203" pitchFamily="66" charset="-78"/>
              </a:rPr>
              <a:t>OCT 15, 2015</a:t>
            </a:r>
            <a:endParaRPr lang="en-US" sz="3200" b="1" dirty="0">
              <a:solidFill>
                <a:schemeClr val="bg1"/>
              </a:solidFill>
              <a:latin typeface="MS Gothic" panose="020B0609070205080204" pitchFamily="49" charset="-128"/>
              <a:ea typeface="MS Gothic" panose="020B0609070205080204" pitchFamily="49" charset="-128"/>
              <a:cs typeface="Arabic Typesetting" panose="03020402040406030203" pitchFamily="66" charset="-78"/>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1" descr="Event screen"/>
          <p:cNvPicPr>
            <a:picLocks noGrp="1" noChangeAspect="1"/>
          </p:cNvPicPr>
          <p:nvPr isPhoto="1"/>
        </p:nvPicPr>
        <p:blipFill rotWithShape="1">
          <a:blip r:embed="rId3">
            <a:extLst>
              <a:ext uri="{28A0092B-C50C-407E-A947-70E740481C1C}">
                <a14:useLocalDpi xmlns:a14="http://schemas.microsoft.com/office/drawing/2010/main" val="0"/>
              </a:ext>
            </a:extLst>
          </a:blip>
          <a:srcRect l="1929" t="17331" r="44684" b="42883"/>
          <a:stretch/>
        </p:blipFill>
        <p:spPr bwMode="auto">
          <a:xfrm>
            <a:off x="655724" y="1923870"/>
            <a:ext cx="4692747" cy="194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1" descr="Diagnosis Screen "/>
          <p:cNvPicPr>
            <a:picLocks noGrp="1" noChangeAspect="1"/>
          </p:cNvPicPr>
          <p:nvPr isPhoto="1"/>
        </p:nvPicPr>
        <p:blipFill rotWithShape="1">
          <a:blip r:embed="rId4">
            <a:extLst>
              <a:ext uri="{28A0092B-C50C-407E-A947-70E740481C1C}">
                <a14:useLocalDpi xmlns:a14="http://schemas.microsoft.com/office/drawing/2010/main" val="0"/>
              </a:ext>
            </a:extLst>
          </a:blip>
          <a:srcRect l="1495" t="4782" b="68501"/>
          <a:stretch/>
        </p:blipFill>
        <p:spPr bwMode="auto">
          <a:xfrm>
            <a:off x="48128" y="451478"/>
            <a:ext cx="8984218" cy="135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descr="Outpatient bills: Diagnosis"/>
          <p:cNvSpPr/>
          <p:nvPr/>
        </p:nvSpPr>
        <p:spPr>
          <a:xfrm>
            <a:off x="-311530" y="4058653"/>
            <a:ext cx="9776372" cy="120315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 descr="Outpatient Bills: Diagnosis"/>
          <p:cNvSpPr txBox="1">
            <a:spLocks noChangeArrowheads="1"/>
          </p:cNvSpPr>
          <p:nvPr/>
        </p:nvSpPr>
        <p:spPr bwMode="auto">
          <a:xfrm>
            <a:off x="216506" y="4211909"/>
            <a:ext cx="89274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5400" dirty="0" smtClean="0">
                <a:solidFill>
                  <a:schemeClr val="accent4">
                    <a:lumMod val="20000"/>
                    <a:lumOff val="80000"/>
                  </a:schemeClr>
                </a:solidFill>
                <a:latin typeface="Levenim MT" panose="02010502060101010101" pitchFamily="2" charset="-79"/>
                <a:cs typeface="Levenim MT" panose="02010502060101010101" pitchFamily="2" charset="-79"/>
              </a:rPr>
              <a:t>Outpatient Bills: Diagnosis</a:t>
            </a:r>
            <a:endParaRPr lang="en-US" altLang="en-US" sz="5400" dirty="0">
              <a:solidFill>
                <a:schemeClr val="accent4">
                  <a:lumMod val="20000"/>
                  <a:lumOff val="80000"/>
                </a:schemeClr>
              </a:solidFill>
              <a:latin typeface="Levenim MT" panose="02010502060101010101" pitchFamily="2" charset="-79"/>
              <a:cs typeface="Levenim MT" panose="02010502060101010101" pitchFamily="2" charset="-79"/>
            </a:endParaRPr>
          </a:p>
        </p:txBody>
      </p:sp>
      <p:grpSp>
        <p:nvGrpSpPr>
          <p:cNvPr id="6" name="Group 5" descr="Screen 5"/>
          <p:cNvGrpSpPr/>
          <p:nvPr/>
        </p:nvGrpSpPr>
        <p:grpSpPr>
          <a:xfrm>
            <a:off x="5518428" y="1411404"/>
            <a:ext cx="3625572" cy="2845613"/>
            <a:chOff x="-169958" y="2502567"/>
            <a:chExt cx="3625572" cy="2845613"/>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8784" t="10819" r="80109" b="79539"/>
            <a:stretch/>
          </p:blipFill>
          <p:spPr>
            <a:xfrm>
              <a:off x="0" y="2502567"/>
              <a:ext cx="3285657" cy="2845613"/>
            </a:xfrm>
            <a:prstGeom prst="rect">
              <a:avLst/>
            </a:prstGeom>
          </p:spPr>
        </p:pic>
        <p:sp>
          <p:nvSpPr>
            <p:cNvPr id="8" name="Content Placeholder 2"/>
            <p:cNvSpPr txBox="1">
              <a:spLocks/>
            </p:cNvSpPr>
            <p:nvPr/>
          </p:nvSpPr>
          <p:spPr bwMode="auto">
            <a:xfrm>
              <a:off x="-169958" y="3380582"/>
              <a:ext cx="3625572" cy="108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Levenim MT" panose="02010502060101010101" pitchFamily="2" charset="-79"/>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Levenim MT" panose="02010502060101010101" pitchFamily="2" charset="-79"/>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Levenim MT" panose="02010502060101010101" pitchFamily="2" charset="-79"/>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Levenim MT" panose="02010502060101010101" pitchFamily="2" charset="-79"/>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Levenim MT" panose="02010502060101010101" pitchFamily="2" charset="-79"/>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defTabSz="914400" eaLnBrk="1" hangingPunct="1">
                <a:lnSpc>
                  <a:spcPts val="3000"/>
                </a:lnSpc>
                <a:buFont typeface="Arial" panose="020B0604020202020204" pitchFamily="34" charset="0"/>
                <a:buNone/>
              </a:pPr>
              <a:r>
                <a:rPr lang="en-US" altLang="en-US" sz="4800" b="1" dirty="0" smtClean="0">
                  <a:solidFill>
                    <a:schemeClr val="accent3">
                      <a:lumMod val="75000"/>
                    </a:schemeClr>
                  </a:solidFill>
                  <a:ea typeface="Georgia" panose="02040502050405020303" pitchFamily="18" charset="0"/>
                  <a:cs typeface="Levenim MT" panose="02010502060101010101" pitchFamily="2" charset="-79"/>
                </a:rPr>
                <a:t>SCREEN </a:t>
              </a:r>
            </a:p>
            <a:p>
              <a:pPr algn="ctr" defTabSz="914400" eaLnBrk="1" hangingPunct="1">
                <a:lnSpc>
                  <a:spcPts val="3000"/>
                </a:lnSpc>
                <a:buFont typeface="Arial" panose="020B0604020202020204" pitchFamily="34" charset="0"/>
                <a:buNone/>
              </a:pPr>
              <a:r>
                <a:rPr lang="en-US" altLang="en-US" sz="4800" b="1" dirty="0">
                  <a:solidFill>
                    <a:schemeClr val="accent3">
                      <a:lumMod val="75000"/>
                    </a:schemeClr>
                  </a:solidFill>
                  <a:ea typeface="Georgia" panose="02040502050405020303" pitchFamily="18" charset="0"/>
                  <a:cs typeface="Levenim MT" panose="02010502060101010101" pitchFamily="2" charset="-79"/>
                </a:rPr>
                <a:t>5</a:t>
              </a:r>
              <a:endParaRPr lang="en-US" altLang="en-US" sz="4800" b="1" dirty="0" smtClean="0">
                <a:solidFill>
                  <a:schemeClr val="accent3">
                    <a:lumMod val="75000"/>
                  </a:schemeClr>
                </a:solidFill>
                <a:ea typeface="Georgia" panose="02040502050405020303" pitchFamily="18" charset="0"/>
                <a:cs typeface="Levenim MT" panose="02010502060101010101" pitchFamily="2" charset="-79"/>
              </a:endParaRPr>
            </a:p>
          </p:txBody>
        </p:sp>
      </p:grpSp>
      <p:sp>
        <p:nvSpPr>
          <p:cNvPr id="11" name="Rectangle 10" descr="Event date: OCt 15, 2015"/>
          <p:cNvSpPr/>
          <p:nvPr/>
        </p:nvSpPr>
        <p:spPr>
          <a:xfrm>
            <a:off x="2395858" y="1923870"/>
            <a:ext cx="1453130" cy="220518"/>
          </a:xfrm>
          <a:prstGeom prst="rect">
            <a:avLst/>
          </a:prstGeom>
          <a:solidFill>
            <a:srgbClr val="F5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smtClean="0">
                <a:solidFill>
                  <a:schemeClr val="tx1"/>
                </a:solidFill>
                <a:latin typeface="MS Gothic" panose="020B0609070205080204" pitchFamily="49" charset="-128"/>
                <a:ea typeface="MS Gothic" panose="020B0609070205080204" pitchFamily="49" charset="-128"/>
                <a:cs typeface="Arabic Typesetting" panose="03020402040406030203" pitchFamily="66" charset="-78"/>
              </a:rPr>
              <a:t>OCT 15, 2015</a:t>
            </a:r>
            <a:endParaRPr lang="en-US" sz="2800" b="1" dirty="0">
              <a:solidFill>
                <a:schemeClr val="tx1"/>
              </a:solidFill>
              <a:latin typeface="MS Gothic" panose="020B0609070205080204" pitchFamily="49" charset="-128"/>
              <a:ea typeface="MS Gothic" panose="020B0609070205080204" pitchFamily="49" charset="-128"/>
              <a:cs typeface="Arabic Typesetting" panose="03020402040406030203" pitchFamily="66" charset="-78"/>
            </a:endParaRPr>
          </a:p>
        </p:txBody>
      </p:sp>
      <p:sp>
        <p:nvSpPr>
          <p:cNvPr id="12" name="Rectangle 11" descr="PRI: 10/15/2015"/>
          <p:cNvSpPr/>
          <p:nvPr/>
        </p:nvSpPr>
        <p:spPr>
          <a:xfrm>
            <a:off x="6475229" y="856145"/>
            <a:ext cx="1552362" cy="270909"/>
          </a:xfrm>
          <a:prstGeom prst="rect">
            <a:avLst/>
          </a:prstGeom>
          <a:solidFill>
            <a:srgbClr val="F5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latin typeface="MS Gothic" panose="020B0609070205080204" pitchFamily="49" charset="-128"/>
                <a:ea typeface="MS Gothic" panose="020B0609070205080204" pitchFamily="49" charset="-128"/>
                <a:cs typeface="Arabic Typesetting" panose="03020402040406030203" pitchFamily="66" charset="-78"/>
              </a:rPr>
              <a:t>10/15/15@10:00</a:t>
            </a:r>
            <a:endParaRPr lang="en-US" sz="3200" b="1" dirty="0">
              <a:solidFill>
                <a:schemeClr val="tx1"/>
              </a:solidFill>
              <a:latin typeface="MS Gothic" panose="020B0609070205080204" pitchFamily="49" charset="-128"/>
              <a:ea typeface="MS Gothic" panose="020B0609070205080204" pitchFamily="49" charset="-128"/>
              <a:cs typeface="Arabic Typesetting" panose="03020402040406030203" pitchFamily="66" charset="-78"/>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1" descr="Current procedural terminology codes. Listing from visit dates with associated CPT codes in outpt encounter file"/>
          <p:cNvPicPr>
            <a:picLocks noGrp="1" noChangeAspect="1"/>
          </p:cNvPicPr>
          <p:nvPr isPhoto="1"/>
        </p:nvPicPr>
        <p:blipFill rotWithShape="1">
          <a:blip r:embed="rId3">
            <a:extLst>
              <a:ext uri="{28A0092B-C50C-407E-A947-70E740481C1C}">
                <a14:useLocalDpi xmlns:a14="http://schemas.microsoft.com/office/drawing/2010/main" val="0"/>
              </a:ext>
            </a:extLst>
          </a:blip>
          <a:srcRect l="1579" t="3871" r="4613" b="49531"/>
          <a:stretch/>
        </p:blipFill>
        <p:spPr bwMode="auto">
          <a:xfrm>
            <a:off x="56085" y="541431"/>
            <a:ext cx="9087915" cy="2505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11530" y="4058653"/>
            <a:ext cx="9776372" cy="120315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 descr="Outpatient Bills: CPT Codes"/>
          <p:cNvSpPr txBox="1">
            <a:spLocks noChangeArrowheads="1"/>
          </p:cNvSpPr>
          <p:nvPr/>
        </p:nvSpPr>
        <p:spPr bwMode="auto">
          <a:xfrm>
            <a:off x="108217" y="4211909"/>
            <a:ext cx="903578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5400" dirty="0" smtClean="0">
                <a:solidFill>
                  <a:schemeClr val="accent4">
                    <a:lumMod val="20000"/>
                    <a:lumOff val="80000"/>
                  </a:schemeClr>
                </a:solidFill>
                <a:latin typeface="Levenim MT" panose="02010502060101010101" pitchFamily="2" charset="-79"/>
                <a:cs typeface="Levenim MT" panose="02010502060101010101" pitchFamily="2" charset="-79"/>
              </a:rPr>
              <a:t>Outpatient Bills: </a:t>
            </a:r>
            <a:r>
              <a:rPr lang="en-US" altLang="en-US" sz="4800" dirty="0" smtClean="0">
                <a:solidFill>
                  <a:schemeClr val="accent4">
                    <a:lumMod val="20000"/>
                    <a:lumOff val="80000"/>
                  </a:schemeClr>
                </a:solidFill>
                <a:latin typeface="Levenim MT" panose="02010502060101010101" pitchFamily="2" charset="-79"/>
                <a:cs typeface="Levenim MT" panose="02010502060101010101" pitchFamily="2" charset="-79"/>
              </a:rPr>
              <a:t>CPT Codes</a:t>
            </a:r>
            <a:endParaRPr lang="en-US" altLang="en-US" sz="4800" dirty="0">
              <a:solidFill>
                <a:schemeClr val="accent4">
                  <a:lumMod val="20000"/>
                  <a:lumOff val="80000"/>
                </a:schemeClr>
              </a:solidFill>
              <a:latin typeface="Levenim MT" panose="02010502060101010101" pitchFamily="2" charset="-79"/>
              <a:cs typeface="Levenim MT" panose="02010502060101010101" pitchFamily="2" charset="-79"/>
            </a:endParaRPr>
          </a:p>
        </p:txBody>
      </p:sp>
      <p:pic>
        <p:nvPicPr>
          <p:cNvPr id="8" name="Picture 1" descr="Select CPT Code(s) to includei n this bill:"/>
          <p:cNvPicPr>
            <a:picLocks noGrp="1" noChangeAspect="1"/>
          </p:cNvPicPr>
          <p:nvPr isPhoto="1"/>
        </p:nvPicPr>
        <p:blipFill rotWithShape="1">
          <a:blip r:embed="rId3">
            <a:extLst>
              <a:ext uri="{28A0092B-C50C-407E-A947-70E740481C1C}">
                <a14:useLocalDpi xmlns:a14="http://schemas.microsoft.com/office/drawing/2010/main" val="0"/>
              </a:ext>
            </a:extLst>
          </a:blip>
          <a:srcRect l="1463" t="75861" r="16875" b="13708"/>
          <a:stretch/>
        </p:blipFill>
        <p:spPr bwMode="auto">
          <a:xfrm>
            <a:off x="56085" y="2896430"/>
            <a:ext cx="9087916" cy="64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descr="&quot; &quot;"/>
          <p:cNvSpPr/>
          <p:nvPr/>
        </p:nvSpPr>
        <p:spPr>
          <a:xfrm>
            <a:off x="3019926" y="541431"/>
            <a:ext cx="1239253" cy="385001"/>
          </a:xfrm>
          <a:prstGeom prst="rect">
            <a:avLst/>
          </a:prstGeom>
          <a:noFill/>
          <a:ln w="1016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descr="&quot; &quot;"/>
          <p:cNvSpPr/>
          <p:nvPr/>
        </p:nvSpPr>
        <p:spPr>
          <a:xfrm>
            <a:off x="982579" y="3113447"/>
            <a:ext cx="1616242" cy="385001"/>
          </a:xfrm>
          <a:prstGeom prst="rect">
            <a:avLst/>
          </a:prstGeom>
          <a:noFill/>
          <a:ln w="1016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descr="&quot; &quot;"/>
          <p:cNvSpPr/>
          <p:nvPr/>
        </p:nvSpPr>
        <p:spPr>
          <a:xfrm>
            <a:off x="6719780" y="2504190"/>
            <a:ext cx="1052622" cy="270909"/>
          </a:xfrm>
          <a:prstGeom prst="rect">
            <a:avLst/>
          </a:prstGeom>
          <a:solidFill>
            <a:srgbClr val="F5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latin typeface="MS Gothic" panose="020B0609070205080204" pitchFamily="49" charset="-128"/>
                <a:ea typeface="MS Gothic" panose="020B0609070205080204" pitchFamily="49" charset="-128"/>
                <a:cs typeface="Arabic Typesetting" panose="03020402040406030203" pitchFamily="66" charset="-78"/>
              </a:rPr>
              <a:t>10/15/15</a:t>
            </a:r>
            <a:endParaRPr lang="en-US" sz="3200" b="1" dirty="0">
              <a:solidFill>
                <a:schemeClr val="tx1"/>
              </a:solidFill>
              <a:latin typeface="MS Gothic" panose="020B0609070205080204" pitchFamily="49" charset="-128"/>
              <a:ea typeface="MS Gothic" panose="020B0609070205080204" pitchFamily="49" charset="-128"/>
              <a:cs typeface="Arabic Typesetting" panose="03020402040406030203" pitchFamily="66" charset="-78"/>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40963" name="Picture 1" descr="Claims Tracking menu"/>
          <p:cNvPicPr>
            <a:picLocks noGrp="1" noChangeAspect="1"/>
          </p:cNvPicPr>
          <p:nvPr isPhoto="1"/>
        </p:nvPicPr>
        <p:blipFill rotWithShape="1">
          <a:blip r:embed="rId3">
            <a:extLst>
              <a:ext uri="{28A0092B-C50C-407E-A947-70E740481C1C}">
                <a14:useLocalDpi xmlns:a14="http://schemas.microsoft.com/office/drawing/2010/main" val="0"/>
              </a:ext>
            </a:extLst>
          </a:blip>
          <a:srcRect l="1579" t="51896" r="19415" b="547"/>
          <a:stretch/>
        </p:blipFill>
        <p:spPr bwMode="auto">
          <a:xfrm>
            <a:off x="641757" y="1906163"/>
            <a:ext cx="6689752" cy="223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descr="What else is new?"/>
          <p:cNvSpPr txBox="1">
            <a:spLocks/>
          </p:cNvSpPr>
          <p:nvPr/>
        </p:nvSpPr>
        <p:spPr bwMode="auto">
          <a:xfrm>
            <a:off x="469701" y="4230771"/>
            <a:ext cx="8823159"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Levenim MT" panose="02010502060101010101" pitchFamily="2" charset="-79"/>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algn="l" defTabSz="914400" eaLnBrk="1" hangingPunct="1"/>
            <a:r>
              <a:rPr lang="en-US" altLang="en-US" sz="6600" dirty="0" smtClean="0">
                <a:solidFill>
                  <a:schemeClr val="accent3">
                    <a:lumMod val="50000"/>
                  </a:schemeClr>
                </a:solidFill>
              </a:rPr>
              <a:t>What else is new</a:t>
            </a:r>
            <a:endParaRPr lang="en-US" altLang="en-US" sz="6600" b="1" dirty="0" smtClean="0">
              <a:solidFill>
                <a:schemeClr val="accent3">
                  <a:lumMod val="50000"/>
                </a:schemeClr>
              </a:solidFill>
            </a:endParaRPr>
          </a:p>
        </p:txBody>
      </p:sp>
      <p:pic>
        <p:nvPicPr>
          <p:cNvPr id="40962" name="Picture 1" descr="menu"/>
          <p:cNvPicPr>
            <a:picLocks noGrp="1" noChangeAspect="1"/>
          </p:cNvPicPr>
          <p:nvPr isPhoto="1"/>
        </p:nvPicPr>
        <p:blipFill rotWithShape="1">
          <a:blip r:embed="rId4">
            <a:extLst>
              <a:ext uri="{28A0092B-C50C-407E-A947-70E740481C1C}">
                <a14:useLocalDpi xmlns:a14="http://schemas.microsoft.com/office/drawing/2010/main" val="0"/>
              </a:ext>
            </a:extLst>
          </a:blip>
          <a:srcRect l="1813" t="68182" r="27486"/>
          <a:stretch/>
        </p:blipFill>
        <p:spPr bwMode="auto">
          <a:xfrm>
            <a:off x="641758" y="165132"/>
            <a:ext cx="6689751" cy="181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descr="&quot; &quot;"/>
          <p:cNvSpPr txBox="1">
            <a:spLocks/>
          </p:cNvSpPr>
          <p:nvPr/>
        </p:nvSpPr>
        <p:spPr bwMode="auto">
          <a:xfrm>
            <a:off x="6534355" y="2345992"/>
            <a:ext cx="2229853" cy="177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Levenim MT" panose="02010502060101010101" pitchFamily="2" charset="-79"/>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algn="l" defTabSz="914400" eaLnBrk="1" hangingPunct="1"/>
            <a:r>
              <a:rPr lang="en-US" altLang="en-US" sz="34400" dirty="0" smtClean="0">
                <a:solidFill>
                  <a:schemeClr val="accent3">
                    <a:lumMod val="50000"/>
                  </a:schemeClr>
                </a:solidFill>
                <a:latin typeface="Arial" panose="020B0604020202020204" pitchFamily="34" charset="0"/>
                <a:cs typeface="Arial" panose="020B0604020202020204" pitchFamily="34" charset="0"/>
              </a:rPr>
              <a:t>?</a:t>
            </a:r>
          </a:p>
        </p:txBody>
      </p:sp>
      <p:sp>
        <p:nvSpPr>
          <p:cNvPr id="8" name="Rectangle 7" descr="Box around: Claims Tracking Master Menu"/>
          <p:cNvSpPr/>
          <p:nvPr/>
        </p:nvSpPr>
        <p:spPr>
          <a:xfrm>
            <a:off x="1400676" y="1478259"/>
            <a:ext cx="3247524" cy="385001"/>
          </a:xfrm>
          <a:prstGeom prst="rect">
            <a:avLst/>
          </a:prstGeom>
          <a:noFill/>
          <a:ln w="1016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1" descr="Claims Tracking Editor"/>
          <p:cNvPicPr>
            <a:picLocks noGrp="1" noChangeAspect="1"/>
          </p:cNvPicPr>
          <p:nvPr isPhoto="1"/>
        </p:nvPicPr>
        <p:blipFill rotWithShape="1">
          <a:blip r:embed="rId3">
            <a:extLst>
              <a:ext uri="{28A0092B-C50C-407E-A947-70E740481C1C}">
                <a14:useLocalDpi xmlns:a14="http://schemas.microsoft.com/office/drawing/2010/main" val="0"/>
              </a:ext>
            </a:extLst>
          </a:blip>
          <a:srcRect b="73006"/>
          <a:stretch/>
        </p:blipFill>
        <p:spPr bwMode="auto">
          <a:xfrm>
            <a:off x="0" y="229791"/>
            <a:ext cx="9083076" cy="136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descr="Service connected: NO "/>
          <p:cNvPicPr>
            <a:picLocks noGrp="1" noChangeAspect="1"/>
          </p:cNvPicPr>
          <p:nvPr isPhoto="1"/>
        </p:nvPicPr>
        <p:blipFill rotWithShape="1">
          <a:blip r:embed="rId3">
            <a:extLst>
              <a:ext uri="{28A0092B-C50C-407E-A947-70E740481C1C}">
                <a14:useLocalDpi xmlns:a14="http://schemas.microsoft.com/office/drawing/2010/main" val="0"/>
              </a:ext>
            </a:extLst>
          </a:blip>
          <a:srcRect t="62027"/>
          <a:stretch/>
        </p:blipFill>
        <p:spPr bwMode="auto">
          <a:xfrm>
            <a:off x="0" y="1428750"/>
            <a:ext cx="9083076" cy="191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ular Callout 3" descr="&quot;&quot;"/>
          <p:cNvSpPr/>
          <p:nvPr/>
        </p:nvSpPr>
        <p:spPr>
          <a:xfrm>
            <a:off x="-216567" y="3886200"/>
            <a:ext cx="9444788" cy="1359568"/>
          </a:xfrm>
          <a:prstGeom prst="wedgeRectCallout">
            <a:avLst>
              <a:gd name="adj1" fmla="val -7022"/>
              <a:gd name="adj2" fmla="val -102424"/>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chemeClr val="accent3">
                    <a:lumMod val="75000"/>
                  </a:schemeClr>
                </a:solidFill>
                <a:latin typeface="Levenim MT" panose="02010502060101010101" pitchFamily="2" charset="-79"/>
                <a:cs typeface="Levenim MT" panose="02010502060101010101" pitchFamily="2" charset="-79"/>
              </a:rPr>
              <a:t>	</a:t>
            </a:r>
            <a:br>
              <a:rPr lang="en-US" sz="3600" b="1" dirty="0" smtClean="0">
                <a:solidFill>
                  <a:schemeClr val="accent3">
                    <a:lumMod val="75000"/>
                  </a:schemeClr>
                </a:solidFill>
                <a:latin typeface="Levenim MT" panose="02010502060101010101" pitchFamily="2" charset="-79"/>
                <a:cs typeface="Levenim MT" panose="02010502060101010101" pitchFamily="2" charset="-79"/>
              </a:rPr>
            </a:br>
            <a:r>
              <a:rPr lang="en-US" sz="3600" b="1" dirty="0" smtClean="0">
                <a:solidFill>
                  <a:schemeClr val="accent3">
                    <a:lumMod val="75000"/>
                  </a:schemeClr>
                </a:solidFill>
                <a:latin typeface="Levenim MT" panose="02010502060101010101" pitchFamily="2" charset="-79"/>
                <a:cs typeface="Levenim MT" panose="02010502060101010101" pitchFamily="2" charset="-79"/>
              </a:rPr>
              <a:t>    ICD-10 Codes allowed for:</a:t>
            </a:r>
          </a:p>
          <a:p>
            <a:endParaRPr lang="en-US" sz="3600" b="1" dirty="0">
              <a:solidFill>
                <a:schemeClr val="accent3">
                  <a:lumMod val="75000"/>
                </a:schemeClr>
              </a:solidFill>
              <a:latin typeface="Levenim MT" panose="02010502060101010101" pitchFamily="2" charset="-79"/>
              <a:cs typeface="Levenim MT" panose="02010502060101010101" pitchFamily="2" charset="-79"/>
            </a:endParaRPr>
          </a:p>
          <a:p>
            <a:endParaRPr lang="en-US" sz="3600" b="1" dirty="0">
              <a:solidFill>
                <a:schemeClr val="accent3">
                  <a:lumMod val="75000"/>
                </a:schemeClr>
              </a:solidFill>
              <a:latin typeface="Levenim MT" panose="02010502060101010101" pitchFamily="2" charset="-79"/>
              <a:cs typeface="Levenim MT" panose="02010502060101010101" pitchFamily="2" charset="-79"/>
            </a:endParaRPr>
          </a:p>
        </p:txBody>
      </p:sp>
      <p:sp>
        <p:nvSpPr>
          <p:cNvPr id="5" name="Title 1" descr="ICD-10 Codes allowed for: Insurance Reviews: DU, PU"/>
          <p:cNvSpPr txBox="1">
            <a:spLocks/>
          </p:cNvSpPr>
          <p:nvPr/>
        </p:nvSpPr>
        <p:spPr bwMode="auto">
          <a:xfrm>
            <a:off x="704851" y="4400550"/>
            <a:ext cx="8305800" cy="73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Levenim MT" panose="02010502060101010101" pitchFamily="2" charset="-79"/>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algn="r" defTabSz="914400" eaLnBrk="1" hangingPunct="1"/>
            <a:r>
              <a:rPr lang="en-US" altLang="en-US" sz="3200" dirty="0" smtClean="0">
                <a:solidFill>
                  <a:schemeClr val="accent3">
                    <a:lumMod val="75000"/>
                  </a:schemeClr>
                </a:solidFill>
              </a:rPr>
              <a:t>Insurance Reviews </a:t>
            </a:r>
            <a:r>
              <a:rPr lang="en-US" altLang="en-US" sz="3200" dirty="0" smtClean="0">
                <a:solidFill>
                  <a:schemeClr val="bg1"/>
                </a:solidFill>
              </a:rPr>
              <a:t>|</a:t>
            </a:r>
            <a:r>
              <a:rPr lang="en-US" altLang="en-US" sz="3200" dirty="0" smtClean="0">
                <a:solidFill>
                  <a:schemeClr val="accent3">
                    <a:lumMod val="75000"/>
                  </a:schemeClr>
                </a:solidFill>
              </a:rPr>
              <a:t> </a:t>
            </a:r>
            <a:r>
              <a:rPr lang="en-US" altLang="en-US" sz="3200" b="1" dirty="0" smtClean="0">
                <a:solidFill>
                  <a:schemeClr val="accent3">
                    <a:lumMod val="75000"/>
                  </a:schemeClr>
                </a:solidFill>
              </a:rPr>
              <a:t>DU</a:t>
            </a:r>
            <a:r>
              <a:rPr lang="en-US" altLang="en-US" sz="3200" dirty="0" smtClean="0">
                <a:solidFill>
                  <a:schemeClr val="accent3">
                    <a:lumMod val="75000"/>
                  </a:schemeClr>
                </a:solidFill>
              </a:rPr>
              <a:t> </a:t>
            </a:r>
            <a:r>
              <a:rPr lang="en-US" altLang="en-US" sz="3200" dirty="0" smtClean="0">
                <a:solidFill>
                  <a:schemeClr val="bg1"/>
                </a:solidFill>
              </a:rPr>
              <a:t>|</a:t>
            </a:r>
            <a:r>
              <a:rPr lang="en-US" altLang="en-US" sz="3200" dirty="0" smtClean="0">
                <a:solidFill>
                  <a:schemeClr val="accent3">
                    <a:lumMod val="75000"/>
                  </a:schemeClr>
                </a:solidFill>
              </a:rPr>
              <a:t> </a:t>
            </a:r>
            <a:r>
              <a:rPr lang="en-US" altLang="en-US" sz="3200" b="1" dirty="0" smtClean="0">
                <a:solidFill>
                  <a:schemeClr val="accent3">
                    <a:lumMod val="75000"/>
                  </a:schemeClr>
                </a:solidFill>
              </a:rPr>
              <a:t>PU</a:t>
            </a:r>
          </a:p>
        </p:txBody>
      </p:sp>
      <p:sp>
        <p:nvSpPr>
          <p:cNvPr id="8" name="Rectangle 7" descr="DU: Diagnosis Update&#10;PU: procedure update"/>
          <p:cNvSpPr/>
          <p:nvPr/>
        </p:nvSpPr>
        <p:spPr>
          <a:xfrm>
            <a:off x="5873652" y="1777454"/>
            <a:ext cx="2479773" cy="385001"/>
          </a:xfrm>
          <a:prstGeom prst="rect">
            <a:avLst/>
          </a:prstGeom>
          <a:no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descr="&quot; &quot;"/>
          <p:cNvSpPr/>
          <p:nvPr/>
        </p:nvSpPr>
        <p:spPr>
          <a:xfrm>
            <a:off x="4667692" y="744722"/>
            <a:ext cx="1426207" cy="135455"/>
          </a:xfrm>
          <a:prstGeom prst="rect">
            <a:avLst/>
          </a:prstGeom>
          <a:solidFill>
            <a:srgbClr val="F5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smtClean="0">
                <a:solidFill>
                  <a:schemeClr val="tx1"/>
                </a:solidFill>
                <a:latin typeface="MS Gothic" panose="020B0609070205080204" pitchFamily="49" charset="-128"/>
                <a:ea typeface="MS Gothic" panose="020B0609070205080204" pitchFamily="49" charset="-128"/>
                <a:cs typeface="Arabic Typesetting" panose="03020402040406030203" pitchFamily="66" charset="-78"/>
              </a:rPr>
              <a:t>10/15/15</a:t>
            </a:r>
            <a:endParaRPr lang="en-US" sz="2800" b="1" dirty="0">
              <a:solidFill>
                <a:schemeClr val="tx1"/>
              </a:solidFill>
              <a:latin typeface="MS Gothic" panose="020B0609070205080204" pitchFamily="49" charset="-128"/>
              <a:ea typeface="MS Gothic" panose="020B0609070205080204" pitchFamily="49" charset="-128"/>
              <a:cs typeface="Arabic Typesetting" panose="03020402040406030203" pitchFamily="66" charset="-78"/>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  Poll Question     &#10;"/>
          <p:cNvSpPr/>
          <p:nvPr/>
        </p:nvSpPr>
        <p:spPr>
          <a:xfrm>
            <a:off x="0" y="0"/>
            <a:ext cx="9144000" cy="1290517"/>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en-US" sz="8000" dirty="0">
                <a:solidFill>
                  <a:schemeClr val="accent1">
                    <a:lumMod val="50000"/>
                  </a:schemeClr>
                </a:solidFill>
                <a:latin typeface="Levenim MT" panose="02010502060101010101" pitchFamily="2" charset="-79"/>
                <a:cs typeface="Levenim MT" panose="02010502060101010101" pitchFamily="2" charset="-79"/>
              </a:rPr>
              <a:t> </a:t>
            </a:r>
            <a:r>
              <a:rPr lang="en-US" sz="8000" dirty="0" smtClean="0">
                <a:solidFill>
                  <a:schemeClr val="accent1">
                    <a:lumMod val="50000"/>
                  </a:schemeClr>
                </a:solidFill>
                <a:latin typeface="Levenim MT" panose="02010502060101010101" pitchFamily="2" charset="-79"/>
                <a:cs typeface="Levenim MT" panose="02010502060101010101" pitchFamily="2" charset="-79"/>
              </a:rPr>
              <a:t>  </a:t>
            </a:r>
            <a:r>
              <a:rPr lang="en-US" sz="7200" dirty="0" smtClean="0">
                <a:solidFill>
                  <a:schemeClr val="accent1">
                    <a:lumMod val="50000"/>
                  </a:schemeClr>
                </a:solidFill>
                <a:latin typeface="Levenim MT" panose="02010502060101010101" pitchFamily="2" charset="-79"/>
                <a:cs typeface="Levenim MT" panose="02010502060101010101" pitchFamily="2" charset="-79"/>
              </a:rPr>
              <a:t>Poll Question        </a:t>
            </a:r>
            <a:endParaRPr lang="en-US" sz="8000" dirty="0">
              <a:solidFill>
                <a:schemeClr val="accent1">
                  <a:lumMod val="50000"/>
                </a:schemeClr>
              </a:solidFill>
              <a:latin typeface="Levenim MT" panose="02010502060101010101" pitchFamily="2" charset="-79"/>
              <a:cs typeface="Levenim MT" panose="02010502060101010101" pitchFamily="2" charset="-79"/>
            </a:endParaRPr>
          </a:p>
        </p:txBody>
      </p:sp>
      <p:sp>
        <p:nvSpPr>
          <p:cNvPr id="4" name="Content Placeholder 2" descr="&quot; &quot;"/>
          <p:cNvSpPr txBox="1">
            <a:spLocks/>
          </p:cNvSpPr>
          <p:nvPr/>
        </p:nvSpPr>
        <p:spPr>
          <a:xfrm>
            <a:off x="597568" y="1494728"/>
            <a:ext cx="7782157" cy="3220695"/>
          </a:xfrm>
          <a:prstGeom prst="rect">
            <a:avLst/>
          </a:prstGeom>
        </p:spPr>
        <p:txBody>
          <a:bodyPr>
            <a:normAutofit/>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Levenim MT" panose="02010502060101010101" pitchFamily="2" charset="-79"/>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Levenim MT" panose="02010502060101010101" pitchFamily="2" charset="-79"/>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Levenim MT" panose="02010502060101010101" pitchFamily="2" charset="-79"/>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Levenim MT" panose="02010502060101010101" pitchFamily="2" charset="-79"/>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Levenim MT" panose="02010502060101010101" pitchFamily="2" charset="-79"/>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defTabSz="914400">
              <a:buFont typeface="Arial" panose="020B0604020202020204" pitchFamily="34" charset="0"/>
              <a:buNone/>
            </a:pPr>
            <a:endParaRPr lang="en-US" sz="4000" dirty="0" smtClean="0">
              <a:solidFill>
                <a:schemeClr val="accent1">
                  <a:lumMod val="50000"/>
                </a:schemeClr>
              </a:solidFill>
            </a:endParaRPr>
          </a:p>
        </p:txBody>
      </p:sp>
      <p:sp>
        <p:nvSpPr>
          <p:cNvPr id="7" name="TextBox 6" descr="a. automatically convert to ICD-10 codes.&#10;&#10;b. be deleted and no longer visible.&#10;&#10;c. remain, as those are codes that were entered and are appropriate for dates of service through 09/30/2015.&#10;&#10;d. be updated by coders who will change them to ICD-10 codes.&#10;"/>
          <p:cNvSpPr txBox="1"/>
          <p:nvPr/>
        </p:nvSpPr>
        <p:spPr>
          <a:xfrm>
            <a:off x="228153" y="1721583"/>
            <a:ext cx="4301323" cy="3970318"/>
          </a:xfrm>
          <a:prstGeom prst="rect">
            <a:avLst/>
          </a:prstGeom>
          <a:noFill/>
        </p:spPr>
        <p:txBody>
          <a:bodyPr wrap="square" rtlCol="0">
            <a:spAutoFit/>
          </a:bodyPr>
          <a:lstStyle/>
          <a:p>
            <a:pPr marL="342900" indent="-342900">
              <a:buAutoNum type="alphaLcPeriod"/>
            </a:pPr>
            <a:r>
              <a:rPr lang="en-US" dirty="0" smtClean="0">
                <a:latin typeface="Levenim MT" panose="02010502060101010101" pitchFamily="2" charset="-79"/>
                <a:cs typeface="Levenim MT" panose="02010502060101010101" pitchFamily="2" charset="-79"/>
              </a:rPr>
              <a:t>automatically convert to ICD-10 codes.</a:t>
            </a:r>
            <a:br>
              <a:rPr lang="en-US" dirty="0" smtClean="0">
                <a:latin typeface="Levenim MT" panose="02010502060101010101" pitchFamily="2" charset="-79"/>
                <a:cs typeface="Levenim MT" panose="02010502060101010101" pitchFamily="2" charset="-79"/>
              </a:rPr>
            </a:br>
            <a:endParaRPr lang="en-US" dirty="0" smtClean="0">
              <a:latin typeface="Levenim MT" panose="02010502060101010101" pitchFamily="2" charset="-79"/>
              <a:cs typeface="Levenim MT" panose="02010502060101010101" pitchFamily="2" charset="-79"/>
            </a:endParaRPr>
          </a:p>
          <a:p>
            <a:pPr marL="342900" indent="-342900">
              <a:buAutoNum type="alphaLcPeriod"/>
            </a:pPr>
            <a:r>
              <a:rPr lang="en-US" dirty="0" smtClean="0">
                <a:latin typeface="Levenim MT" panose="02010502060101010101" pitchFamily="2" charset="-79"/>
                <a:cs typeface="Levenim MT" panose="02010502060101010101" pitchFamily="2" charset="-79"/>
              </a:rPr>
              <a:t>be deleted and no longer visible.</a:t>
            </a:r>
            <a:br>
              <a:rPr lang="en-US" dirty="0" smtClean="0">
                <a:latin typeface="Levenim MT" panose="02010502060101010101" pitchFamily="2" charset="-79"/>
                <a:cs typeface="Levenim MT" panose="02010502060101010101" pitchFamily="2" charset="-79"/>
              </a:rPr>
            </a:br>
            <a:endParaRPr lang="en-US" dirty="0" smtClean="0">
              <a:latin typeface="Levenim MT" panose="02010502060101010101" pitchFamily="2" charset="-79"/>
              <a:cs typeface="Levenim MT" panose="02010502060101010101" pitchFamily="2" charset="-79"/>
            </a:endParaRPr>
          </a:p>
          <a:p>
            <a:pPr marL="342900" indent="-342900">
              <a:buAutoNum type="alphaLcPeriod"/>
            </a:pPr>
            <a:r>
              <a:rPr lang="en-US" dirty="0">
                <a:latin typeface="Levenim MT" panose="02010502060101010101" pitchFamily="2" charset="-79"/>
                <a:cs typeface="Levenim MT" panose="02010502060101010101" pitchFamily="2" charset="-79"/>
              </a:rPr>
              <a:t>r</a:t>
            </a:r>
            <a:r>
              <a:rPr lang="en-US" dirty="0" smtClean="0">
                <a:latin typeface="Levenim MT" panose="02010502060101010101" pitchFamily="2" charset="-79"/>
                <a:cs typeface="Levenim MT" panose="02010502060101010101" pitchFamily="2" charset="-79"/>
              </a:rPr>
              <a:t>emain, as those are codes that were entered and are appropriate for dates of service through 09/30/2015.</a:t>
            </a:r>
            <a:br>
              <a:rPr lang="en-US" dirty="0" smtClean="0">
                <a:latin typeface="Levenim MT" panose="02010502060101010101" pitchFamily="2" charset="-79"/>
                <a:cs typeface="Levenim MT" panose="02010502060101010101" pitchFamily="2" charset="-79"/>
              </a:rPr>
            </a:br>
            <a:endParaRPr lang="en-US" dirty="0" smtClean="0">
              <a:latin typeface="Levenim MT" panose="02010502060101010101" pitchFamily="2" charset="-79"/>
              <a:cs typeface="Levenim MT" panose="02010502060101010101" pitchFamily="2" charset="-79"/>
            </a:endParaRPr>
          </a:p>
          <a:p>
            <a:pPr marL="342900" indent="-342900">
              <a:buAutoNum type="alphaLcPeriod"/>
            </a:pPr>
            <a:r>
              <a:rPr lang="en-US" dirty="0" smtClean="0">
                <a:latin typeface="Levenim MT" panose="02010502060101010101" pitchFamily="2" charset="-79"/>
                <a:cs typeface="Levenim MT" panose="02010502060101010101" pitchFamily="2" charset="-79"/>
              </a:rPr>
              <a:t>be updated by coders who will change them to ICD-10 codes.</a:t>
            </a:r>
          </a:p>
          <a:p>
            <a:pPr marL="342900" indent="-342900">
              <a:buAutoNum type="alphaLcPeriod"/>
            </a:pPr>
            <a:endParaRPr lang="en-US" dirty="0" smtClean="0">
              <a:latin typeface="Levenim MT" panose="02010502060101010101" pitchFamily="2" charset="-79"/>
              <a:cs typeface="Levenim MT" panose="02010502060101010101" pitchFamily="2" charset="-79"/>
            </a:endParaRPr>
          </a:p>
          <a:p>
            <a:pPr marL="342900" indent="-342900">
              <a:buAutoNum type="alphaLcPeriod"/>
            </a:pPr>
            <a:endParaRPr lang="en-US" dirty="0">
              <a:latin typeface="Levenim MT" panose="02010502060101010101" pitchFamily="2" charset="-79"/>
              <a:cs typeface="Levenim MT" panose="02010502060101010101" pitchFamily="2" charset="-79"/>
            </a:endParaRPr>
          </a:p>
        </p:txBody>
      </p:sp>
      <p:sp>
        <p:nvSpPr>
          <p:cNvPr id="8" name="TextBox 7" descr="Beginning Oct 1, 2015 all ICD-9 codes will …&#10;"/>
          <p:cNvSpPr txBox="1"/>
          <p:nvPr/>
        </p:nvSpPr>
        <p:spPr>
          <a:xfrm>
            <a:off x="239232" y="1318762"/>
            <a:ext cx="8665535" cy="830997"/>
          </a:xfrm>
          <a:prstGeom prst="rect">
            <a:avLst/>
          </a:prstGeom>
          <a:noFill/>
        </p:spPr>
        <p:txBody>
          <a:bodyPr wrap="square" rtlCol="0">
            <a:spAutoFit/>
          </a:bodyPr>
          <a:lstStyle/>
          <a:p>
            <a:r>
              <a:rPr lang="en-US" sz="2400" b="1" dirty="0" smtClean="0">
                <a:latin typeface="Levenim MT" panose="02010502060101010101" pitchFamily="2" charset="-79"/>
                <a:cs typeface="Levenim MT" panose="02010502060101010101" pitchFamily="2" charset="-79"/>
              </a:rPr>
              <a:t>Beginning Oct 1, 2015 all ICD-9 codes will …</a:t>
            </a:r>
            <a:endParaRPr lang="en-US" sz="2400" dirty="0" smtClean="0">
              <a:latin typeface="Levenim MT" panose="02010502060101010101" pitchFamily="2" charset="-79"/>
              <a:cs typeface="Levenim MT" panose="02010502060101010101" pitchFamily="2" charset="-79"/>
            </a:endParaRPr>
          </a:p>
          <a:p>
            <a:pPr marL="342900" indent="-342900">
              <a:buAutoNum type="alphaLcPeriod"/>
            </a:pPr>
            <a:endParaRPr lang="en-US" sz="2400" dirty="0">
              <a:latin typeface="Levenim MT" panose="02010502060101010101" pitchFamily="2" charset="-79"/>
              <a:cs typeface="Levenim MT" panose="02010502060101010101" pitchFamily="2" charset="-79"/>
            </a:endParaRPr>
          </a:p>
        </p:txBody>
      </p:sp>
      <p:pic>
        <p:nvPicPr>
          <p:cNvPr id="3" name="Picture 2" descr="Polling ico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7568" y="217682"/>
            <a:ext cx="856047" cy="898358"/>
          </a:xfrm>
          <a:prstGeom prst="rect">
            <a:avLst/>
          </a:prstGeom>
        </p:spPr>
      </p:pic>
    </p:spTree>
    <p:extLst>
      <p:ext uri="{BB962C8B-B14F-4D97-AF65-F5344CB8AC3E}">
        <p14:creationId xmlns:p14="http://schemas.microsoft.com/office/powerpoint/2010/main" val="31929890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Title 1" descr="free basis"/>
          <p:cNvSpPr txBox="1">
            <a:spLocks/>
          </p:cNvSpPr>
          <p:nvPr/>
        </p:nvSpPr>
        <p:spPr bwMode="auto">
          <a:xfrm>
            <a:off x="0" y="4286250"/>
            <a:ext cx="9144000" cy="857250"/>
          </a:xfrm>
          <a:prstGeom prst="rect">
            <a:avLst/>
          </a:prstGeom>
          <a:solidFill>
            <a:schemeClr val="accent6"/>
          </a:solidFill>
          <a:ln w="38100">
            <a:noFill/>
          </a:ln>
          <a:effectLs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hangingPunct="1">
              <a:spcBef>
                <a:spcPct val="0"/>
              </a:spcBef>
              <a:buNone/>
            </a:pPr>
            <a:r>
              <a:rPr lang="en-US" altLang="en-US" sz="5400" dirty="0" smtClean="0">
                <a:solidFill>
                  <a:schemeClr val="accent3">
                    <a:lumMod val="20000"/>
                    <a:lumOff val="80000"/>
                  </a:schemeClr>
                </a:solidFill>
                <a:latin typeface="Levenim MT" panose="02010502060101010101" pitchFamily="2" charset="-79"/>
                <a:ea typeface="Georgia" panose="02040502050405020303" pitchFamily="18" charset="0"/>
                <a:cs typeface="Levenim MT" panose="02010502060101010101" pitchFamily="2" charset="-79"/>
              </a:rPr>
              <a:t>Fee Basis</a:t>
            </a:r>
            <a:endParaRPr lang="en-US" altLang="en-US" sz="5400" dirty="0">
              <a:solidFill>
                <a:schemeClr val="accent3">
                  <a:lumMod val="20000"/>
                  <a:lumOff val="80000"/>
                </a:schemeClr>
              </a:solidFill>
              <a:latin typeface="Levenim MT" panose="02010502060101010101" pitchFamily="2" charset="-79"/>
              <a:ea typeface="Georgia" panose="02040502050405020303" pitchFamily="18" charset="0"/>
              <a:cs typeface="Levenim MT" panose="02010502060101010101" pitchFamily="2" charset="-79"/>
            </a:endParaRPr>
          </a:p>
        </p:txBody>
      </p:sp>
      <p:pic>
        <p:nvPicPr>
          <p:cNvPr id="2" name="Picture 1" descr="printing money"/>
          <p:cNvPicPr>
            <a:picLocks noChangeAspect="1"/>
          </p:cNvPicPr>
          <p:nvPr/>
        </p:nvPicPr>
        <p:blipFill rotWithShape="1">
          <a:blip r:embed="rId3">
            <a:extLst>
              <a:ext uri="{28A0092B-C50C-407E-A947-70E740481C1C}">
                <a14:useLocalDpi xmlns:a14="http://schemas.microsoft.com/office/drawing/2010/main" val="0"/>
              </a:ext>
            </a:extLst>
          </a:blip>
          <a:srcRect l="53209" t="80153" r="29602" b="5293"/>
          <a:stretch/>
        </p:blipFill>
        <p:spPr>
          <a:xfrm>
            <a:off x="278073" y="878420"/>
            <a:ext cx="4293927" cy="3562077"/>
          </a:xfrm>
          <a:prstGeom prst="rect">
            <a:avLst/>
          </a:prstGeom>
        </p:spPr>
      </p:pic>
      <p:sp>
        <p:nvSpPr>
          <p:cNvPr id="3" name="Curved Down Arrow 2" descr="arrow"/>
          <p:cNvSpPr/>
          <p:nvPr/>
        </p:nvSpPr>
        <p:spPr>
          <a:xfrm rot="20318424">
            <a:off x="4321942" y="1540182"/>
            <a:ext cx="2235923" cy="737418"/>
          </a:xfrm>
          <a:prstGeom prst="curvedDownArrow">
            <a:avLst>
              <a:gd name="adj1" fmla="val 50000"/>
              <a:gd name="adj2" fmla="val 104301"/>
              <a:gd name="adj3" fmla="val 42235"/>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74" name="Picture 2" descr="clinican"/>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5189838" y="-63637"/>
            <a:ext cx="4975846" cy="4349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5710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descr="37 System applications in remediation"/>
          <p:cNvGrpSpPr/>
          <p:nvPr/>
        </p:nvGrpSpPr>
        <p:grpSpPr>
          <a:xfrm>
            <a:off x="-3500437" y="-768802"/>
            <a:ext cx="14016037" cy="6832215"/>
            <a:chOff x="-3500437" y="-768802"/>
            <a:chExt cx="14016037" cy="6832215"/>
          </a:xfrm>
        </p:grpSpPr>
        <p:grpSp>
          <p:nvGrpSpPr>
            <p:cNvPr id="5" name="Group 4"/>
            <p:cNvGrpSpPr/>
            <p:nvPr/>
          </p:nvGrpSpPr>
          <p:grpSpPr>
            <a:xfrm>
              <a:off x="-194469" y="-768802"/>
              <a:ext cx="7469292" cy="6046564"/>
              <a:chOff x="-194469" y="-752760"/>
              <a:chExt cx="7469292" cy="6046564"/>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527" t="7486" r="72871" b="76608"/>
              <a:stretch/>
            </p:blipFill>
            <p:spPr>
              <a:xfrm>
                <a:off x="-194469" y="-752760"/>
                <a:ext cx="7469292" cy="6046564"/>
              </a:xfrm>
              <a:prstGeom prst="rect">
                <a:avLst/>
              </a:prstGeom>
            </p:spPr>
          </p:pic>
          <p:sp>
            <p:nvSpPr>
              <p:cNvPr id="11" name="Title 1"/>
              <p:cNvSpPr txBox="1">
                <a:spLocks/>
              </p:cNvSpPr>
              <p:nvPr/>
            </p:nvSpPr>
            <p:spPr bwMode="auto">
              <a:xfrm>
                <a:off x="785842" y="1379620"/>
                <a:ext cx="3356183" cy="1704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3300" kern="1200">
                    <a:solidFill>
                      <a:schemeClr val="tx1"/>
                    </a:solidFill>
                    <a:latin typeface="Levenim MT" panose="02010502060101010101" pitchFamily="2" charset="-79"/>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defTabSz="914400" eaLnBrk="1" fontAlgn="auto" hangingPunct="1">
                  <a:lnSpc>
                    <a:spcPts val="3500"/>
                  </a:lnSpc>
                  <a:spcAft>
                    <a:spcPts val="0"/>
                  </a:spcAft>
                  <a:defRPr/>
                </a:pPr>
                <a:r>
                  <a:rPr lang="en-US" altLang="en-US" sz="7300" dirty="0" smtClean="0">
                    <a:solidFill>
                      <a:schemeClr val="accent3">
                        <a:lumMod val="75000"/>
                      </a:schemeClr>
                    </a:solidFill>
                    <a:ea typeface="MS PGothic" pitchFamily="34" charset="-128"/>
                    <a:cs typeface="Arial Bold" pitchFamily="34" charset="0"/>
                  </a:rPr>
                  <a:t>37</a:t>
                </a:r>
                <a:r>
                  <a:rPr lang="en-US" altLang="en-US" sz="2400" dirty="0" smtClean="0">
                    <a:solidFill>
                      <a:schemeClr val="accent3">
                        <a:lumMod val="75000"/>
                      </a:schemeClr>
                    </a:solidFill>
                    <a:ea typeface="MS PGothic" pitchFamily="34" charset="-128"/>
                    <a:cs typeface="Arial Bold" pitchFamily="34" charset="0"/>
                  </a:rPr>
                  <a:t> </a:t>
                </a:r>
                <a:br>
                  <a:rPr lang="en-US" altLang="en-US" sz="2400" dirty="0" smtClean="0">
                    <a:solidFill>
                      <a:schemeClr val="accent3">
                        <a:lumMod val="75000"/>
                      </a:schemeClr>
                    </a:solidFill>
                    <a:ea typeface="MS PGothic" pitchFamily="34" charset="-128"/>
                    <a:cs typeface="Arial Bold" pitchFamily="34" charset="0"/>
                  </a:rPr>
                </a:br>
                <a:r>
                  <a:rPr lang="en-US" altLang="en-US" sz="2100" dirty="0" smtClean="0">
                    <a:solidFill>
                      <a:schemeClr val="accent3">
                        <a:lumMod val="75000"/>
                      </a:schemeClr>
                    </a:solidFill>
                    <a:ea typeface="MS PGothic" pitchFamily="34" charset="-128"/>
                    <a:cs typeface="Arial Bold" pitchFamily="34" charset="0"/>
                  </a:rPr>
                  <a:t>System Applications in</a:t>
                </a:r>
                <a:r>
                  <a:rPr lang="en-US" altLang="en-US" sz="2400" dirty="0" smtClean="0">
                    <a:solidFill>
                      <a:schemeClr val="accent3">
                        <a:lumMod val="75000"/>
                      </a:schemeClr>
                    </a:solidFill>
                    <a:ea typeface="MS PGothic" pitchFamily="34" charset="-128"/>
                    <a:cs typeface="Arial Bold" pitchFamily="34" charset="0"/>
                  </a:rPr>
                  <a:t> </a:t>
                </a:r>
                <a:r>
                  <a:rPr lang="en-US" altLang="en-US" dirty="0" smtClean="0">
                    <a:solidFill>
                      <a:schemeClr val="accent3">
                        <a:lumMod val="75000"/>
                      </a:schemeClr>
                    </a:solidFill>
                    <a:ea typeface="MS PGothic" pitchFamily="34" charset="-128"/>
                    <a:cs typeface="Arial Bold" pitchFamily="34" charset="0"/>
                  </a:rPr>
                  <a:t>Remediation</a:t>
                </a:r>
                <a:endParaRPr lang="en-US" altLang="en-US" sz="1100" dirty="0">
                  <a:solidFill>
                    <a:schemeClr val="accent3">
                      <a:lumMod val="75000"/>
                    </a:schemeClr>
                  </a:solidFill>
                  <a:ea typeface="MS PGothic" pitchFamily="34" charset="-128"/>
                  <a:cs typeface="Arial Bold" pitchFamily="34" charset="0"/>
                </a:endParaRPr>
              </a:p>
            </p:txBody>
          </p:sp>
        </p:grpSp>
        <p:sp>
          <p:nvSpPr>
            <p:cNvPr id="24580" name="Rectangle 4"/>
            <p:cNvSpPr>
              <a:spLocks noChangeArrowheads="1"/>
            </p:cNvSpPr>
            <p:nvPr/>
          </p:nvSpPr>
          <p:spPr bwMode="auto">
            <a:xfrm flipH="1">
              <a:off x="-3500437" y="466725"/>
              <a:ext cx="2069306" cy="3607594"/>
            </a:xfrm>
            <a:prstGeom prst="rect">
              <a:avLst/>
            </a:prstGeom>
            <a:noFill/>
            <a:ln>
              <a:noFill/>
            </a:ln>
            <a:extLst/>
          </p:spPr>
          <p:txBody>
            <a:bodyPr/>
            <a:lstStyle/>
            <a:p>
              <a:pPr marL="214313" indent="-214313">
                <a:buFont typeface="Arial" pitchFamily="34" charset="0"/>
                <a:buChar char="•"/>
                <a:defRPr/>
              </a:pPr>
              <a:endParaRPr lang="en-US" sz="1200" dirty="0">
                <a:latin typeface="Levenim MT" panose="02010502060101010101" pitchFamily="2" charset="-79"/>
                <a:cs typeface="+mn-cs"/>
              </a:endParaRPr>
            </a:p>
            <a:p>
              <a:pPr marL="214313" indent="-214313">
                <a:buFont typeface="Arial" pitchFamily="34" charset="0"/>
                <a:buChar char="•"/>
                <a:defRPr/>
              </a:pPr>
              <a:endParaRPr lang="en-US" sz="1200" dirty="0">
                <a:latin typeface="Levenim MT" panose="02010502060101010101" pitchFamily="2" charset="-79"/>
                <a:cs typeface="+mn-cs"/>
              </a:endParaRPr>
            </a:p>
          </p:txBody>
        </p:sp>
        <p:sp>
          <p:nvSpPr>
            <p:cNvPr id="4" name="TextBox 3"/>
            <p:cNvSpPr txBox="1"/>
            <p:nvPr/>
          </p:nvSpPr>
          <p:spPr>
            <a:xfrm>
              <a:off x="-1584722" y="494110"/>
              <a:ext cx="1478756" cy="461665"/>
            </a:xfrm>
            <a:prstGeom prst="rect">
              <a:avLst/>
            </a:prstGeom>
            <a:noFill/>
          </p:spPr>
          <p:txBody>
            <a:bodyPr>
              <a:spAutoFit/>
            </a:bodyPr>
            <a:lstStyle/>
            <a:p>
              <a:pPr marL="214313" indent="-214313">
                <a:buFont typeface="Arial" pitchFamily="34" charset="0"/>
                <a:buChar char="•"/>
                <a:defRPr/>
              </a:pPr>
              <a:endParaRPr lang="en-US" sz="1200" dirty="0">
                <a:latin typeface="Levenim MT" panose="02010502060101010101" pitchFamily="2" charset="-79"/>
                <a:cs typeface="+mn-cs"/>
              </a:endParaRPr>
            </a:p>
            <a:p>
              <a:pPr>
                <a:defRPr/>
              </a:pPr>
              <a:endParaRPr lang="en-US" sz="1200" dirty="0">
                <a:cs typeface="+mn-cs"/>
              </a:endParaRPr>
            </a:p>
          </p:txBody>
        </p:sp>
        <p:sp>
          <p:nvSpPr>
            <p:cNvPr id="7" name="TextBox 6"/>
            <p:cNvSpPr txBox="1"/>
            <p:nvPr/>
          </p:nvSpPr>
          <p:spPr>
            <a:xfrm>
              <a:off x="9203531" y="1047750"/>
              <a:ext cx="1312069" cy="461665"/>
            </a:xfrm>
            <a:prstGeom prst="rect">
              <a:avLst/>
            </a:prstGeom>
            <a:noFill/>
          </p:spPr>
          <p:txBody>
            <a:bodyPr>
              <a:spAutoFit/>
            </a:bodyPr>
            <a:lstStyle/>
            <a:p>
              <a:pPr marL="214313" indent="-214313">
                <a:buFont typeface="Arial" pitchFamily="34" charset="0"/>
                <a:buChar char="•"/>
                <a:defRPr/>
              </a:pPr>
              <a:endParaRPr lang="en-US" sz="1200" dirty="0">
                <a:latin typeface="Levenim MT" panose="02010502060101010101" pitchFamily="2" charset="-79"/>
                <a:ea typeface="ＭＳ Ｐゴシック" pitchFamily="-108" charset="-128"/>
                <a:cs typeface="ＭＳ Ｐゴシック" pitchFamily="-108" charset="-128"/>
              </a:endParaRPr>
            </a:p>
            <a:p>
              <a:pPr>
                <a:defRPr/>
              </a:pPr>
              <a:endParaRPr lang="en-US" sz="1200" dirty="0">
                <a:latin typeface="Levenim MT" panose="02010502060101010101" pitchFamily="2" charset="-79"/>
                <a:cs typeface="+mn-cs"/>
              </a:endParaRPr>
            </a:p>
          </p:txBody>
        </p:sp>
        <p:sp>
          <p:nvSpPr>
            <p:cNvPr id="10" name="Rectangle 9"/>
            <p:cNvSpPr/>
            <p:nvPr/>
          </p:nvSpPr>
          <p:spPr>
            <a:xfrm>
              <a:off x="-194469" y="3848169"/>
              <a:ext cx="9578360" cy="22152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94" name="Title 1"/>
          <p:cNvSpPr>
            <a:spLocks noGrp="1"/>
          </p:cNvSpPr>
          <p:nvPr>
            <p:ph type="title" idx="4294967295"/>
          </p:nvPr>
        </p:nvSpPr>
        <p:spPr>
          <a:xfrm>
            <a:off x="2273968" y="4046421"/>
            <a:ext cx="6740084" cy="1012855"/>
          </a:xfrm>
        </p:spPr>
        <p:txBody>
          <a:bodyPr rtlCol="0">
            <a:noAutofit/>
          </a:bodyPr>
          <a:lstStyle/>
          <a:p>
            <a:pPr algn="r" eaLnBrk="1" fontAlgn="auto" hangingPunct="1">
              <a:spcAft>
                <a:spcPts val="0"/>
              </a:spcAft>
              <a:defRPr/>
            </a:pPr>
            <a:r>
              <a:rPr lang="en-US" altLang="en-US" sz="3600" dirty="0" smtClean="0">
                <a:solidFill>
                  <a:schemeClr val="accent3">
                    <a:lumMod val="20000"/>
                    <a:lumOff val="80000"/>
                  </a:schemeClr>
                </a:solidFill>
                <a:ea typeface="MS PGothic" pitchFamily="34" charset="-128"/>
                <a:cs typeface="Arial Bold" pitchFamily="34" charset="0"/>
              </a:rPr>
              <a:t>Assessment of </a:t>
            </a:r>
            <a:br>
              <a:rPr lang="en-US" altLang="en-US" sz="3600" dirty="0" smtClean="0">
                <a:solidFill>
                  <a:schemeClr val="accent3">
                    <a:lumMod val="20000"/>
                    <a:lumOff val="80000"/>
                  </a:schemeClr>
                </a:solidFill>
                <a:ea typeface="MS PGothic" pitchFamily="34" charset="-128"/>
                <a:cs typeface="Arial Bold" pitchFamily="34" charset="0"/>
              </a:rPr>
            </a:br>
            <a:r>
              <a:rPr lang="en-US" altLang="en-US" sz="3600" dirty="0" smtClean="0">
                <a:solidFill>
                  <a:schemeClr val="accent3">
                    <a:lumMod val="20000"/>
                    <a:lumOff val="80000"/>
                  </a:schemeClr>
                </a:solidFill>
                <a:ea typeface="MS PGothic" pitchFamily="34" charset="-128"/>
                <a:cs typeface="Arial Bold" pitchFamily="34" charset="0"/>
              </a:rPr>
              <a:t>Veterans Health Information</a:t>
            </a:r>
            <a:endParaRPr lang="en-US" altLang="en-US" sz="1800" dirty="0">
              <a:solidFill>
                <a:schemeClr val="accent3">
                  <a:lumMod val="20000"/>
                  <a:lumOff val="80000"/>
                </a:schemeClr>
              </a:solidFill>
              <a:ea typeface="MS PGothic" pitchFamily="34" charset="-128"/>
              <a:cs typeface="Arial Bold"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descr="Authorizations"/>
          <p:cNvSpPr/>
          <p:nvPr/>
        </p:nvSpPr>
        <p:spPr>
          <a:xfrm>
            <a:off x="0" y="-421305"/>
            <a:ext cx="9144000" cy="5143500"/>
          </a:xfrm>
          <a:prstGeom prst="rect">
            <a:avLst/>
          </a:prstGeom>
          <a:solidFill>
            <a:srgbClr val="F5F5F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4" name="Picture 3" descr="Screenshot of Vendor Demographics filled out for Large Business (test data)" title="Authoriza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0237" y="110671"/>
            <a:ext cx="6260075" cy="4388757"/>
          </a:xfrm>
          <a:prstGeom prst="rect">
            <a:avLst/>
          </a:prstGeom>
        </p:spPr>
      </p:pic>
      <p:sp>
        <p:nvSpPr>
          <p:cNvPr id="6" name="Rectangular Callout 5" descr="&quot;&quot;"/>
          <p:cNvSpPr/>
          <p:nvPr/>
        </p:nvSpPr>
        <p:spPr>
          <a:xfrm>
            <a:off x="0" y="4343400"/>
            <a:ext cx="9144000" cy="902367"/>
          </a:xfrm>
          <a:prstGeom prst="wedgeRectCallout">
            <a:avLst>
              <a:gd name="adj1" fmla="val -6163"/>
              <a:gd name="adj2" fmla="val -209738"/>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dirty="0" smtClean="0">
                <a:solidFill>
                  <a:schemeClr val="accent3">
                    <a:lumMod val="75000"/>
                  </a:schemeClr>
                </a:solidFill>
                <a:latin typeface="Levenim MT" panose="02010502060101010101" pitchFamily="2" charset="-79"/>
                <a:cs typeface="Levenim MT" panose="02010502060101010101" pitchFamily="2" charset="-79"/>
              </a:rPr>
              <a:t> </a:t>
            </a:r>
            <a:r>
              <a:rPr lang="en-US" sz="6000" dirty="0" smtClean="0">
                <a:solidFill>
                  <a:schemeClr val="accent3">
                    <a:lumMod val="40000"/>
                    <a:lumOff val="60000"/>
                  </a:schemeClr>
                </a:solidFill>
                <a:latin typeface="Levenim MT" panose="02010502060101010101" pitchFamily="2" charset="-79"/>
                <a:cs typeface="Levenim MT" panose="02010502060101010101" pitchFamily="2" charset="-79"/>
              </a:rPr>
              <a:t>Authorizations</a:t>
            </a:r>
            <a:endParaRPr lang="en-US" sz="6600" dirty="0">
              <a:solidFill>
                <a:schemeClr val="accent3">
                  <a:lumMod val="40000"/>
                  <a:lumOff val="60000"/>
                </a:schemeClr>
              </a:solidFill>
              <a:latin typeface="Levenim MT" panose="02010502060101010101" pitchFamily="2" charset="-79"/>
              <a:cs typeface="Levenim MT" panose="02010502060101010101" pitchFamily="2" charset="-79"/>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45058" name="Picture 1" descr="Select Civil Hospital Main Menu screen shot"/>
          <p:cNvPicPr>
            <a:picLocks noGrp="1" noChangeAspect="1"/>
          </p:cNvPicPr>
          <p:nvPr isPhoto="1"/>
        </p:nvPicPr>
        <p:blipFill rotWithShape="1">
          <a:blip r:embed="rId3">
            <a:extLst>
              <a:ext uri="{28A0092B-C50C-407E-A947-70E740481C1C}">
                <a14:useLocalDpi xmlns:a14="http://schemas.microsoft.com/office/drawing/2010/main" val="0"/>
              </a:ext>
            </a:extLst>
          </a:blip>
          <a:srcRect l="3218" t="31789" r="-272" b="4082"/>
          <a:stretch/>
        </p:blipFill>
        <p:spPr bwMode="auto">
          <a:xfrm>
            <a:off x="244547" y="161476"/>
            <a:ext cx="5847909" cy="485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ular Callout 3" descr="Civil Hospital"/>
          <p:cNvSpPr/>
          <p:nvPr/>
        </p:nvSpPr>
        <p:spPr>
          <a:xfrm>
            <a:off x="4555957" y="930442"/>
            <a:ext cx="3866148" cy="2438399"/>
          </a:xfrm>
          <a:prstGeom prst="wedgeRectCallout">
            <a:avLst>
              <a:gd name="adj1" fmla="val -68601"/>
              <a:gd name="adj2" fmla="val -1282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600" b="1" dirty="0" smtClean="0">
                <a:solidFill>
                  <a:schemeClr val="accent3">
                    <a:lumMod val="75000"/>
                  </a:schemeClr>
                </a:solidFill>
                <a:latin typeface="Levenim MT" panose="02010502060101010101" pitchFamily="2" charset="-79"/>
                <a:cs typeface="Levenim MT" panose="02010502060101010101" pitchFamily="2" charset="-79"/>
              </a:rPr>
              <a:t> </a:t>
            </a:r>
          </a:p>
          <a:p>
            <a:pPr algn="ctr"/>
            <a:r>
              <a:rPr lang="en-US" sz="6600" dirty="0" smtClean="0">
                <a:solidFill>
                  <a:schemeClr val="accent3">
                    <a:lumMod val="75000"/>
                  </a:schemeClr>
                </a:solidFill>
                <a:latin typeface="Levenim MT" panose="02010502060101010101" pitchFamily="2" charset="-79"/>
                <a:cs typeface="Levenim MT" panose="02010502060101010101" pitchFamily="2" charset="-79"/>
              </a:rPr>
              <a:t>Civil Hospital</a:t>
            </a:r>
          </a:p>
          <a:p>
            <a:endParaRPr lang="en-US" sz="6600" dirty="0">
              <a:solidFill>
                <a:schemeClr val="accent3">
                  <a:lumMod val="75000"/>
                </a:schemeClr>
              </a:solidFill>
              <a:latin typeface="Levenim MT" panose="02010502060101010101" pitchFamily="2" charset="-79"/>
              <a:cs typeface="Levenim MT" panose="02010502060101010101" pitchFamily="2" charset="-79"/>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  Poll Results&#10;"/>
          <p:cNvSpPr/>
          <p:nvPr/>
        </p:nvSpPr>
        <p:spPr>
          <a:xfrm>
            <a:off x="0" y="0"/>
            <a:ext cx="9144000" cy="1290517"/>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en-US" sz="8000" dirty="0">
                <a:solidFill>
                  <a:schemeClr val="accent1">
                    <a:lumMod val="50000"/>
                  </a:schemeClr>
                </a:solidFill>
                <a:latin typeface="Levenim MT" panose="02010502060101010101" pitchFamily="2" charset="-79"/>
                <a:cs typeface="Levenim MT" panose="02010502060101010101" pitchFamily="2" charset="-79"/>
              </a:rPr>
              <a:t> </a:t>
            </a:r>
            <a:r>
              <a:rPr lang="en-US" sz="8000" dirty="0" smtClean="0">
                <a:solidFill>
                  <a:schemeClr val="accent1">
                    <a:lumMod val="50000"/>
                  </a:schemeClr>
                </a:solidFill>
                <a:latin typeface="Levenim MT" panose="02010502060101010101" pitchFamily="2" charset="-79"/>
                <a:cs typeface="Levenim MT" panose="02010502060101010101" pitchFamily="2" charset="-79"/>
              </a:rPr>
              <a:t>  </a:t>
            </a:r>
            <a:r>
              <a:rPr lang="en-US" sz="7200" dirty="0" smtClean="0">
                <a:solidFill>
                  <a:schemeClr val="accent1">
                    <a:lumMod val="50000"/>
                  </a:schemeClr>
                </a:solidFill>
                <a:latin typeface="Levenim MT" panose="02010502060101010101" pitchFamily="2" charset="-79"/>
                <a:cs typeface="Levenim MT" panose="02010502060101010101" pitchFamily="2" charset="-79"/>
              </a:rPr>
              <a:t>Poll Results      </a:t>
            </a:r>
            <a:endParaRPr lang="en-US" sz="8000" dirty="0">
              <a:solidFill>
                <a:schemeClr val="accent1">
                  <a:lumMod val="50000"/>
                </a:schemeClr>
              </a:solidFill>
              <a:latin typeface="Levenim MT" panose="02010502060101010101" pitchFamily="2" charset="-79"/>
              <a:cs typeface="Levenim MT" panose="02010502060101010101" pitchFamily="2" charset="-79"/>
            </a:endParaRPr>
          </a:p>
        </p:txBody>
      </p:sp>
      <p:sp>
        <p:nvSpPr>
          <p:cNvPr id="7" name="Content Placeholder 2" descr="&quot; &quot;"/>
          <p:cNvSpPr txBox="1">
            <a:spLocks/>
          </p:cNvSpPr>
          <p:nvPr/>
        </p:nvSpPr>
        <p:spPr>
          <a:xfrm>
            <a:off x="597568" y="1494728"/>
            <a:ext cx="7782157" cy="3220695"/>
          </a:xfrm>
          <a:prstGeom prst="rect">
            <a:avLst/>
          </a:prstGeom>
        </p:spPr>
        <p:txBody>
          <a:bodyPr>
            <a:normAutofit/>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Levenim MT" panose="02010502060101010101" pitchFamily="2" charset="-79"/>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Levenim MT" panose="02010502060101010101" pitchFamily="2" charset="-79"/>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Levenim MT" panose="02010502060101010101" pitchFamily="2" charset="-79"/>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Levenim MT" panose="02010502060101010101" pitchFamily="2" charset="-79"/>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Levenim MT" panose="02010502060101010101" pitchFamily="2" charset="-79"/>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defTabSz="914400">
              <a:buFont typeface="Arial" panose="020B0604020202020204" pitchFamily="34" charset="0"/>
              <a:buNone/>
            </a:pPr>
            <a:endParaRPr lang="en-US" sz="4000" dirty="0" smtClean="0">
              <a:solidFill>
                <a:schemeClr val="accent1">
                  <a:lumMod val="50000"/>
                </a:schemeClr>
              </a:solidFill>
            </a:endParaRPr>
          </a:p>
        </p:txBody>
      </p:sp>
      <p:sp>
        <p:nvSpPr>
          <p:cNvPr id="9" name="TextBox 8" descr="Beginning Oct 1, 2015 all ICD-9 codes will …&#10;"/>
          <p:cNvSpPr txBox="1"/>
          <p:nvPr/>
        </p:nvSpPr>
        <p:spPr>
          <a:xfrm>
            <a:off x="239232" y="1318762"/>
            <a:ext cx="8665535" cy="830997"/>
          </a:xfrm>
          <a:prstGeom prst="rect">
            <a:avLst/>
          </a:prstGeom>
          <a:noFill/>
        </p:spPr>
        <p:txBody>
          <a:bodyPr wrap="square" rtlCol="0">
            <a:spAutoFit/>
          </a:bodyPr>
          <a:lstStyle/>
          <a:p>
            <a:r>
              <a:rPr lang="en-US" sz="2400" b="1" dirty="0" smtClean="0">
                <a:latin typeface="Levenim MT" panose="02010502060101010101" pitchFamily="2" charset="-79"/>
                <a:cs typeface="Levenim MT" panose="02010502060101010101" pitchFamily="2" charset="-79"/>
              </a:rPr>
              <a:t>Beginning Oct 1, 2015 all ICD-9 codes will …</a:t>
            </a:r>
            <a:endParaRPr lang="en-US" sz="2400" dirty="0" smtClean="0">
              <a:latin typeface="Levenim MT" panose="02010502060101010101" pitchFamily="2" charset="-79"/>
              <a:cs typeface="Levenim MT" panose="02010502060101010101" pitchFamily="2" charset="-79"/>
            </a:endParaRPr>
          </a:p>
          <a:p>
            <a:pPr marL="342900" indent="-342900">
              <a:buAutoNum type="alphaLcPeriod"/>
            </a:pPr>
            <a:endParaRPr lang="en-US" sz="2400" dirty="0">
              <a:latin typeface="Levenim MT" panose="02010502060101010101" pitchFamily="2" charset="-79"/>
              <a:cs typeface="Levenim MT" panose="02010502060101010101" pitchFamily="2" charset="-79"/>
            </a:endParaRPr>
          </a:p>
        </p:txBody>
      </p:sp>
      <p:sp>
        <p:nvSpPr>
          <p:cNvPr id="8" name="TextBox 7" descr="a. automatically convert to ICD-10 codes.&#10;&#10;b. be deleted and no longer visible.&#10;&#10;c. remain, as those are codes that were entered and are appropriate for dates of service through 09/30/2015.&#10;&#10;d. be updated by coders who will change them to ICD-10 codes.&#10;"/>
          <p:cNvSpPr txBox="1"/>
          <p:nvPr/>
        </p:nvSpPr>
        <p:spPr>
          <a:xfrm>
            <a:off x="228153" y="1721583"/>
            <a:ext cx="4301323" cy="3970318"/>
          </a:xfrm>
          <a:prstGeom prst="rect">
            <a:avLst/>
          </a:prstGeom>
          <a:noFill/>
        </p:spPr>
        <p:txBody>
          <a:bodyPr wrap="square" rtlCol="0">
            <a:spAutoFit/>
          </a:bodyPr>
          <a:lstStyle/>
          <a:p>
            <a:pPr marL="342900" indent="-342900">
              <a:buAutoNum type="alphaLcPeriod"/>
            </a:pPr>
            <a:r>
              <a:rPr lang="en-US" dirty="0" smtClean="0">
                <a:latin typeface="Levenim MT" panose="02010502060101010101" pitchFamily="2" charset="-79"/>
                <a:cs typeface="Levenim MT" panose="02010502060101010101" pitchFamily="2" charset="-79"/>
              </a:rPr>
              <a:t>automatically convert to ICD-10 codes.</a:t>
            </a:r>
            <a:br>
              <a:rPr lang="en-US" dirty="0" smtClean="0">
                <a:latin typeface="Levenim MT" panose="02010502060101010101" pitchFamily="2" charset="-79"/>
                <a:cs typeface="Levenim MT" panose="02010502060101010101" pitchFamily="2" charset="-79"/>
              </a:rPr>
            </a:br>
            <a:endParaRPr lang="en-US" dirty="0" smtClean="0">
              <a:latin typeface="Levenim MT" panose="02010502060101010101" pitchFamily="2" charset="-79"/>
              <a:cs typeface="Levenim MT" panose="02010502060101010101" pitchFamily="2" charset="-79"/>
            </a:endParaRPr>
          </a:p>
          <a:p>
            <a:pPr marL="342900" indent="-342900">
              <a:buAutoNum type="alphaLcPeriod"/>
            </a:pPr>
            <a:r>
              <a:rPr lang="en-US" dirty="0" smtClean="0">
                <a:latin typeface="Levenim MT" panose="02010502060101010101" pitchFamily="2" charset="-79"/>
                <a:cs typeface="Levenim MT" panose="02010502060101010101" pitchFamily="2" charset="-79"/>
              </a:rPr>
              <a:t>be deleted and no longer visible.</a:t>
            </a:r>
            <a:br>
              <a:rPr lang="en-US" dirty="0" smtClean="0">
                <a:latin typeface="Levenim MT" panose="02010502060101010101" pitchFamily="2" charset="-79"/>
                <a:cs typeface="Levenim MT" panose="02010502060101010101" pitchFamily="2" charset="-79"/>
              </a:rPr>
            </a:br>
            <a:endParaRPr lang="en-US" dirty="0" smtClean="0">
              <a:latin typeface="Levenim MT" panose="02010502060101010101" pitchFamily="2" charset="-79"/>
              <a:cs typeface="Levenim MT" panose="02010502060101010101" pitchFamily="2" charset="-79"/>
            </a:endParaRPr>
          </a:p>
          <a:p>
            <a:pPr marL="342900" indent="-342900">
              <a:buAutoNum type="alphaLcPeriod"/>
            </a:pPr>
            <a:r>
              <a:rPr lang="en-US" dirty="0">
                <a:latin typeface="Levenim MT" panose="02010502060101010101" pitchFamily="2" charset="-79"/>
                <a:cs typeface="Levenim MT" panose="02010502060101010101" pitchFamily="2" charset="-79"/>
              </a:rPr>
              <a:t>r</a:t>
            </a:r>
            <a:r>
              <a:rPr lang="en-US" dirty="0" smtClean="0">
                <a:latin typeface="Levenim MT" panose="02010502060101010101" pitchFamily="2" charset="-79"/>
                <a:cs typeface="Levenim MT" panose="02010502060101010101" pitchFamily="2" charset="-79"/>
              </a:rPr>
              <a:t>emain, as those are codes that were entered and are appropriate for dates of service through 09/30/2015.</a:t>
            </a:r>
            <a:br>
              <a:rPr lang="en-US" dirty="0" smtClean="0">
                <a:latin typeface="Levenim MT" panose="02010502060101010101" pitchFamily="2" charset="-79"/>
                <a:cs typeface="Levenim MT" panose="02010502060101010101" pitchFamily="2" charset="-79"/>
              </a:rPr>
            </a:br>
            <a:endParaRPr lang="en-US" dirty="0" smtClean="0">
              <a:latin typeface="Levenim MT" panose="02010502060101010101" pitchFamily="2" charset="-79"/>
              <a:cs typeface="Levenim MT" panose="02010502060101010101" pitchFamily="2" charset="-79"/>
            </a:endParaRPr>
          </a:p>
          <a:p>
            <a:pPr marL="342900" indent="-342900">
              <a:buAutoNum type="alphaLcPeriod"/>
            </a:pPr>
            <a:r>
              <a:rPr lang="en-US" dirty="0" smtClean="0">
                <a:latin typeface="Levenim MT" panose="02010502060101010101" pitchFamily="2" charset="-79"/>
                <a:cs typeface="Levenim MT" panose="02010502060101010101" pitchFamily="2" charset="-79"/>
              </a:rPr>
              <a:t>be updated by coders who will change them to ICD-10 codes.</a:t>
            </a:r>
          </a:p>
          <a:p>
            <a:pPr marL="342900" indent="-342900">
              <a:buAutoNum type="alphaLcPeriod"/>
            </a:pPr>
            <a:endParaRPr lang="en-US" dirty="0" smtClean="0">
              <a:latin typeface="Levenim MT" panose="02010502060101010101" pitchFamily="2" charset="-79"/>
              <a:cs typeface="Levenim MT" panose="02010502060101010101" pitchFamily="2" charset="-79"/>
            </a:endParaRPr>
          </a:p>
          <a:p>
            <a:pPr marL="342900" indent="-342900">
              <a:buAutoNum type="alphaLcPeriod"/>
            </a:pPr>
            <a:endParaRPr lang="en-US" dirty="0">
              <a:latin typeface="Levenim MT" panose="02010502060101010101" pitchFamily="2" charset="-79"/>
              <a:cs typeface="Levenim MT" panose="02010502060101010101" pitchFamily="2" charset="-79"/>
            </a:endParaRPr>
          </a:p>
        </p:txBody>
      </p:sp>
      <p:pic>
        <p:nvPicPr>
          <p:cNvPr id="6" name="Picture 5" descr="Polling ico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7568" y="217682"/>
            <a:ext cx="856047" cy="898358"/>
          </a:xfrm>
          <a:prstGeom prst="rect">
            <a:avLst/>
          </a:prstGeom>
        </p:spPr>
      </p:pic>
    </p:spTree>
    <p:extLst>
      <p:ext uri="{BB962C8B-B14F-4D97-AF65-F5344CB8AC3E}">
        <p14:creationId xmlns:p14="http://schemas.microsoft.com/office/powerpoint/2010/main" val="22401488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  Poll Results"/>
          <p:cNvSpPr/>
          <p:nvPr/>
        </p:nvSpPr>
        <p:spPr>
          <a:xfrm>
            <a:off x="0" y="0"/>
            <a:ext cx="9144000" cy="1290517"/>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en-US" sz="8000" dirty="0">
                <a:solidFill>
                  <a:schemeClr val="accent1">
                    <a:lumMod val="50000"/>
                  </a:schemeClr>
                </a:solidFill>
                <a:latin typeface="Levenim MT" panose="02010502060101010101" pitchFamily="2" charset="-79"/>
                <a:cs typeface="Levenim MT" panose="02010502060101010101" pitchFamily="2" charset="-79"/>
              </a:rPr>
              <a:t> </a:t>
            </a:r>
            <a:r>
              <a:rPr lang="en-US" sz="8000" dirty="0" smtClean="0">
                <a:solidFill>
                  <a:schemeClr val="accent1">
                    <a:lumMod val="50000"/>
                  </a:schemeClr>
                </a:solidFill>
                <a:latin typeface="Levenim MT" panose="02010502060101010101" pitchFamily="2" charset="-79"/>
                <a:cs typeface="Levenim MT" panose="02010502060101010101" pitchFamily="2" charset="-79"/>
              </a:rPr>
              <a:t>  </a:t>
            </a:r>
            <a:r>
              <a:rPr lang="en-US" sz="7200" dirty="0" smtClean="0">
                <a:solidFill>
                  <a:schemeClr val="accent1">
                    <a:lumMod val="50000"/>
                  </a:schemeClr>
                </a:solidFill>
                <a:latin typeface="Levenim MT" panose="02010502060101010101" pitchFamily="2" charset="-79"/>
                <a:cs typeface="Levenim MT" panose="02010502060101010101" pitchFamily="2" charset="-79"/>
              </a:rPr>
              <a:t>Poll Results      </a:t>
            </a:r>
            <a:endParaRPr lang="en-US" sz="8000" dirty="0">
              <a:solidFill>
                <a:schemeClr val="accent1">
                  <a:lumMod val="50000"/>
                </a:schemeClr>
              </a:solidFill>
              <a:latin typeface="Levenim MT" panose="02010502060101010101" pitchFamily="2" charset="-79"/>
              <a:cs typeface="Levenim MT" panose="02010502060101010101" pitchFamily="2" charset="-79"/>
            </a:endParaRPr>
          </a:p>
        </p:txBody>
      </p:sp>
      <p:sp>
        <p:nvSpPr>
          <p:cNvPr id="6" name="Content Placeholder 2" descr="&quot; &quot;"/>
          <p:cNvSpPr txBox="1">
            <a:spLocks/>
          </p:cNvSpPr>
          <p:nvPr/>
        </p:nvSpPr>
        <p:spPr>
          <a:xfrm>
            <a:off x="597568" y="1494728"/>
            <a:ext cx="7782157" cy="3220695"/>
          </a:xfrm>
          <a:prstGeom prst="rect">
            <a:avLst/>
          </a:prstGeom>
        </p:spPr>
        <p:txBody>
          <a:bodyPr>
            <a:normAutofit/>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Levenim MT" panose="02010502060101010101" pitchFamily="2" charset="-79"/>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Levenim MT" panose="02010502060101010101" pitchFamily="2" charset="-79"/>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Levenim MT" panose="02010502060101010101" pitchFamily="2" charset="-79"/>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Levenim MT" panose="02010502060101010101" pitchFamily="2" charset="-79"/>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Levenim MT" panose="02010502060101010101" pitchFamily="2" charset="-79"/>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defTabSz="914400">
              <a:buFont typeface="Arial" panose="020B0604020202020204" pitchFamily="34" charset="0"/>
              <a:buNone/>
            </a:pPr>
            <a:endParaRPr lang="en-US" sz="4000" dirty="0" smtClean="0">
              <a:solidFill>
                <a:schemeClr val="accent1">
                  <a:lumMod val="50000"/>
                </a:schemeClr>
              </a:solidFill>
            </a:endParaRPr>
          </a:p>
        </p:txBody>
      </p:sp>
      <p:sp>
        <p:nvSpPr>
          <p:cNvPr id="8" name="TextBox 7" descr="Beginning Oct 1, 2015 all ICD-9 codes will …&#10;"/>
          <p:cNvSpPr txBox="1"/>
          <p:nvPr/>
        </p:nvSpPr>
        <p:spPr>
          <a:xfrm>
            <a:off x="239232" y="1318762"/>
            <a:ext cx="8665535" cy="830997"/>
          </a:xfrm>
          <a:prstGeom prst="rect">
            <a:avLst/>
          </a:prstGeom>
          <a:noFill/>
        </p:spPr>
        <p:txBody>
          <a:bodyPr wrap="square" rtlCol="0">
            <a:spAutoFit/>
          </a:bodyPr>
          <a:lstStyle/>
          <a:p>
            <a:r>
              <a:rPr lang="en-US" sz="2400" b="1" dirty="0" smtClean="0">
                <a:latin typeface="Levenim MT" panose="02010502060101010101" pitchFamily="2" charset="-79"/>
                <a:cs typeface="Levenim MT" panose="02010502060101010101" pitchFamily="2" charset="-79"/>
              </a:rPr>
              <a:t>Beginning Oct 1, 2015 all ICD-9 codes will …</a:t>
            </a:r>
            <a:endParaRPr lang="en-US" sz="2400" dirty="0" smtClean="0">
              <a:latin typeface="Levenim MT" panose="02010502060101010101" pitchFamily="2" charset="-79"/>
              <a:cs typeface="Levenim MT" panose="02010502060101010101" pitchFamily="2" charset="-79"/>
            </a:endParaRPr>
          </a:p>
          <a:p>
            <a:pPr marL="342900" indent="-342900">
              <a:buAutoNum type="alphaLcPeriod"/>
            </a:pPr>
            <a:endParaRPr lang="en-US" sz="2400" dirty="0">
              <a:latin typeface="Levenim MT" panose="02010502060101010101" pitchFamily="2" charset="-79"/>
              <a:cs typeface="Levenim MT" panose="02010502060101010101" pitchFamily="2" charset="-79"/>
            </a:endParaRPr>
          </a:p>
        </p:txBody>
      </p:sp>
      <p:sp>
        <p:nvSpPr>
          <p:cNvPr id="7" name="TextBox 6" descr="a. automatically convert to ICD-10 codes.&#10;&#10;b. be deleted and no longer visible.&#10;&#10;c. remain, as those are codes that were entered and are appropriate for dates of service through 09/30/2015.&#10;&#10;d. be updated by coders who will change them to ICD-10 codes.&#10;"/>
          <p:cNvSpPr txBox="1"/>
          <p:nvPr/>
        </p:nvSpPr>
        <p:spPr>
          <a:xfrm>
            <a:off x="228153" y="1721583"/>
            <a:ext cx="4301323" cy="3970318"/>
          </a:xfrm>
          <a:prstGeom prst="rect">
            <a:avLst/>
          </a:prstGeom>
          <a:noFill/>
        </p:spPr>
        <p:txBody>
          <a:bodyPr wrap="square" rtlCol="0">
            <a:spAutoFit/>
          </a:bodyPr>
          <a:lstStyle/>
          <a:p>
            <a:pPr marL="342900" indent="-342900">
              <a:buAutoNum type="alphaLcPeriod"/>
            </a:pPr>
            <a:r>
              <a:rPr lang="en-US" dirty="0" smtClean="0">
                <a:latin typeface="Levenim MT" panose="02010502060101010101" pitchFamily="2" charset="-79"/>
                <a:cs typeface="Levenim MT" panose="02010502060101010101" pitchFamily="2" charset="-79"/>
              </a:rPr>
              <a:t>automatically convert to ICD-10 codes.</a:t>
            </a:r>
            <a:br>
              <a:rPr lang="en-US" dirty="0" smtClean="0">
                <a:latin typeface="Levenim MT" panose="02010502060101010101" pitchFamily="2" charset="-79"/>
                <a:cs typeface="Levenim MT" panose="02010502060101010101" pitchFamily="2" charset="-79"/>
              </a:rPr>
            </a:br>
            <a:endParaRPr lang="en-US" dirty="0" smtClean="0">
              <a:latin typeface="Levenim MT" panose="02010502060101010101" pitchFamily="2" charset="-79"/>
              <a:cs typeface="Levenim MT" panose="02010502060101010101" pitchFamily="2" charset="-79"/>
            </a:endParaRPr>
          </a:p>
          <a:p>
            <a:pPr marL="342900" indent="-342900">
              <a:buAutoNum type="alphaLcPeriod"/>
            </a:pPr>
            <a:r>
              <a:rPr lang="en-US" dirty="0" smtClean="0">
                <a:latin typeface="Levenim MT" panose="02010502060101010101" pitchFamily="2" charset="-79"/>
                <a:cs typeface="Levenim MT" panose="02010502060101010101" pitchFamily="2" charset="-79"/>
              </a:rPr>
              <a:t>be deleted and no longer visible.</a:t>
            </a:r>
            <a:br>
              <a:rPr lang="en-US" dirty="0" smtClean="0">
                <a:latin typeface="Levenim MT" panose="02010502060101010101" pitchFamily="2" charset="-79"/>
                <a:cs typeface="Levenim MT" panose="02010502060101010101" pitchFamily="2" charset="-79"/>
              </a:rPr>
            </a:br>
            <a:endParaRPr lang="en-US" dirty="0" smtClean="0">
              <a:latin typeface="Levenim MT" panose="02010502060101010101" pitchFamily="2" charset="-79"/>
              <a:cs typeface="Levenim MT" panose="02010502060101010101" pitchFamily="2" charset="-79"/>
            </a:endParaRPr>
          </a:p>
          <a:p>
            <a:pPr marL="342900" indent="-342900">
              <a:buAutoNum type="alphaLcPeriod"/>
            </a:pPr>
            <a:r>
              <a:rPr lang="en-US" dirty="0">
                <a:latin typeface="Levenim MT" panose="02010502060101010101" pitchFamily="2" charset="-79"/>
                <a:cs typeface="Levenim MT" panose="02010502060101010101" pitchFamily="2" charset="-79"/>
              </a:rPr>
              <a:t>r</a:t>
            </a:r>
            <a:r>
              <a:rPr lang="en-US" dirty="0" smtClean="0">
                <a:latin typeface="Levenim MT" panose="02010502060101010101" pitchFamily="2" charset="-79"/>
                <a:cs typeface="Levenim MT" panose="02010502060101010101" pitchFamily="2" charset="-79"/>
              </a:rPr>
              <a:t>emain, as those are codes that were entered and are appropriate for dates of service through 09/30/2015.</a:t>
            </a:r>
            <a:br>
              <a:rPr lang="en-US" dirty="0" smtClean="0">
                <a:latin typeface="Levenim MT" panose="02010502060101010101" pitchFamily="2" charset="-79"/>
                <a:cs typeface="Levenim MT" panose="02010502060101010101" pitchFamily="2" charset="-79"/>
              </a:rPr>
            </a:br>
            <a:endParaRPr lang="en-US" dirty="0" smtClean="0">
              <a:latin typeface="Levenim MT" panose="02010502060101010101" pitchFamily="2" charset="-79"/>
              <a:cs typeface="Levenim MT" panose="02010502060101010101" pitchFamily="2" charset="-79"/>
            </a:endParaRPr>
          </a:p>
          <a:p>
            <a:pPr marL="342900" indent="-342900">
              <a:buAutoNum type="alphaLcPeriod"/>
            </a:pPr>
            <a:r>
              <a:rPr lang="en-US" dirty="0" smtClean="0">
                <a:latin typeface="Levenim MT" panose="02010502060101010101" pitchFamily="2" charset="-79"/>
                <a:cs typeface="Levenim MT" panose="02010502060101010101" pitchFamily="2" charset="-79"/>
              </a:rPr>
              <a:t>be updated by coders who will change them to ICD-10 codes.</a:t>
            </a:r>
          </a:p>
          <a:p>
            <a:pPr marL="342900" indent="-342900">
              <a:buAutoNum type="alphaLcPeriod"/>
            </a:pPr>
            <a:endParaRPr lang="en-US" dirty="0" smtClean="0">
              <a:latin typeface="Levenim MT" panose="02010502060101010101" pitchFamily="2" charset="-79"/>
              <a:cs typeface="Levenim MT" panose="02010502060101010101" pitchFamily="2" charset="-79"/>
            </a:endParaRPr>
          </a:p>
          <a:p>
            <a:pPr marL="342900" indent="-342900">
              <a:buAutoNum type="alphaLcPeriod"/>
            </a:pPr>
            <a:endParaRPr lang="en-US" dirty="0">
              <a:latin typeface="Levenim MT" panose="02010502060101010101" pitchFamily="2" charset="-79"/>
              <a:cs typeface="Levenim MT" panose="02010502060101010101" pitchFamily="2" charset="-79"/>
            </a:endParaRPr>
          </a:p>
        </p:txBody>
      </p:sp>
      <p:pic>
        <p:nvPicPr>
          <p:cNvPr id="3" name="Picture 2" descr="Polling icon"/>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97568" y="217682"/>
            <a:ext cx="856047" cy="898358"/>
          </a:xfrm>
          <a:prstGeom prst="rect">
            <a:avLst/>
          </a:prstGeom>
        </p:spPr>
      </p:pic>
    </p:spTree>
    <p:extLst>
      <p:ext uri="{BB962C8B-B14F-4D97-AF65-F5344CB8AC3E}">
        <p14:creationId xmlns:p14="http://schemas.microsoft.com/office/powerpoint/2010/main" val="11527042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3" name="Picture 1" descr="Civil hosptial main menu"/>
          <p:cNvPicPr>
            <a:picLocks noGrp="1" noChangeAspect="1"/>
          </p:cNvPicPr>
          <p:nvPr isPhoto="1"/>
        </p:nvPicPr>
        <p:blipFill rotWithShape="1">
          <a:blip r:embed="rId3">
            <a:extLst>
              <a:ext uri="{28A0092B-C50C-407E-A947-70E740481C1C}">
                <a14:useLocalDpi xmlns:a14="http://schemas.microsoft.com/office/drawing/2010/main" val="0"/>
              </a:ext>
            </a:extLst>
          </a:blip>
          <a:srcRect l="3179" t="62421" r="25228" b="4000"/>
          <a:stretch/>
        </p:blipFill>
        <p:spPr bwMode="auto">
          <a:xfrm>
            <a:off x="4151450" y="1269244"/>
            <a:ext cx="4839683" cy="285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ular Callout 4" descr="Payments – Hospital and Ancillary&#10;"/>
          <p:cNvSpPr/>
          <p:nvPr/>
        </p:nvSpPr>
        <p:spPr>
          <a:xfrm>
            <a:off x="-40944" y="4150084"/>
            <a:ext cx="9444788" cy="1042736"/>
          </a:xfrm>
          <a:prstGeom prst="wedgeRectCallout">
            <a:avLst>
              <a:gd name="adj1" fmla="val -36128"/>
              <a:gd name="adj2" fmla="val -9712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chemeClr val="accent3">
                    <a:lumMod val="75000"/>
                  </a:schemeClr>
                </a:solidFill>
                <a:latin typeface="Levenim MT" panose="02010502060101010101" pitchFamily="2" charset="-79"/>
                <a:cs typeface="Levenim MT" panose="02010502060101010101" pitchFamily="2" charset="-79"/>
              </a:rPr>
              <a:t>	</a:t>
            </a:r>
            <a:br>
              <a:rPr lang="en-US" sz="3600" b="1" dirty="0" smtClean="0">
                <a:solidFill>
                  <a:schemeClr val="accent3">
                    <a:lumMod val="75000"/>
                  </a:schemeClr>
                </a:solidFill>
                <a:latin typeface="Levenim MT" panose="02010502060101010101" pitchFamily="2" charset="-79"/>
                <a:cs typeface="Levenim MT" panose="02010502060101010101" pitchFamily="2" charset="-79"/>
              </a:rPr>
            </a:br>
            <a:r>
              <a:rPr lang="en-US" sz="3600" b="1" dirty="0" smtClean="0">
                <a:solidFill>
                  <a:schemeClr val="accent3">
                    <a:lumMod val="75000"/>
                  </a:schemeClr>
                </a:solidFill>
                <a:latin typeface="Levenim MT" panose="02010502060101010101" pitchFamily="2" charset="-79"/>
                <a:cs typeface="Levenim MT" panose="02010502060101010101" pitchFamily="2" charset="-79"/>
              </a:rPr>
              <a:t> </a:t>
            </a:r>
            <a:r>
              <a:rPr lang="en-US" sz="3600" dirty="0" smtClean="0">
                <a:solidFill>
                  <a:schemeClr val="accent2">
                    <a:lumMod val="50000"/>
                  </a:schemeClr>
                </a:solidFill>
                <a:latin typeface="Levenim MT" panose="02010502060101010101" pitchFamily="2" charset="-79"/>
                <a:cs typeface="Levenim MT" panose="02010502060101010101" pitchFamily="2" charset="-79"/>
              </a:rPr>
              <a:t>Payments – Hospital and Ancillary</a:t>
            </a:r>
            <a:endParaRPr lang="en-US" sz="3600" dirty="0">
              <a:solidFill>
                <a:schemeClr val="accent2">
                  <a:lumMod val="50000"/>
                </a:schemeClr>
              </a:solidFill>
              <a:latin typeface="Levenim MT" panose="02010502060101010101" pitchFamily="2" charset="-79"/>
              <a:cs typeface="Levenim MT" panose="02010502060101010101" pitchFamily="2" charset="-79"/>
            </a:endParaRPr>
          </a:p>
          <a:p>
            <a:endParaRPr lang="en-US" sz="3600" b="1" dirty="0">
              <a:solidFill>
                <a:schemeClr val="accent3">
                  <a:lumMod val="75000"/>
                </a:schemeClr>
              </a:solidFill>
              <a:latin typeface="Levenim MT" panose="02010502060101010101" pitchFamily="2" charset="-79"/>
              <a:cs typeface="Levenim MT" panose="02010502060101010101" pitchFamily="2" charset="-79"/>
            </a:endParaRPr>
          </a:p>
        </p:txBody>
      </p:sp>
      <p:pic>
        <p:nvPicPr>
          <p:cNvPr id="46082" name="Picture 1" descr="Select Patient screen"/>
          <p:cNvPicPr>
            <a:picLocks noGrp="1" noChangeAspect="1"/>
          </p:cNvPicPr>
          <p:nvPr isPhoto="1"/>
        </p:nvPicPr>
        <p:blipFill rotWithShape="1">
          <a:blip r:embed="rId4">
            <a:extLst>
              <a:ext uri="{28A0092B-C50C-407E-A947-70E740481C1C}">
                <a14:useLocalDpi xmlns:a14="http://schemas.microsoft.com/office/drawing/2010/main" val="0"/>
              </a:ext>
            </a:extLst>
          </a:blip>
          <a:srcRect l="2944" t="9918" r="27648" b="3813"/>
          <a:stretch/>
        </p:blipFill>
        <p:spPr bwMode="auto">
          <a:xfrm>
            <a:off x="122832" y="150128"/>
            <a:ext cx="5008728" cy="3184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ular Callout 5" descr="Select Civil Hospital Main Menu&lt;TEST ACCOUNT&gt; Option: Payment Process Menu  &#10;"/>
          <p:cNvSpPr/>
          <p:nvPr/>
        </p:nvSpPr>
        <p:spPr>
          <a:xfrm>
            <a:off x="4885901" y="139113"/>
            <a:ext cx="4107976" cy="1042736"/>
          </a:xfrm>
          <a:prstGeom prst="wedgeRectCallout">
            <a:avLst>
              <a:gd name="adj1" fmla="val 9741"/>
              <a:gd name="adj2" fmla="val 10574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accent3">
                    <a:lumMod val="75000"/>
                  </a:schemeClr>
                </a:solidFill>
                <a:latin typeface="Levenim MT" panose="02010502060101010101" pitchFamily="2" charset="-79"/>
                <a:cs typeface="Levenim MT" panose="02010502060101010101" pitchFamily="2" charset="-79"/>
              </a:rPr>
              <a:t>	</a:t>
            </a:r>
            <a:br>
              <a:rPr lang="en-US" sz="2000" b="1" dirty="0" smtClean="0">
                <a:solidFill>
                  <a:schemeClr val="accent3">
                    <a:lumMod val="75000"/>
                  </a:schemeClr>
                </a:solidFill>
                <a:latin typeface="Levenim MT" panose="02010502060101010101" pitchFamily="2" charset="-79"/>
                <a:cs typeface="Levenim MT" panose="02010502060101010101" pitchFamily="2" charset="-79"/>
              </a:rPr>
            </a:br>
            <a:r>
              <a:rPr lang="en-US" sz="2000" b="1" dirty="0" smtClean="0">
                <a:solidFill>
                  <a:schemeClr val="accent3">
                    <a:lumMod val="75000"/>
                  </a:schemeClr>
                </a:solidFill>
                <a:latin typeface="Levenim MT" panose="02010502060101010101" pitchFamily="2" charset="-79"/>
                <a:cs typeface="Levenim MT" panose="02010502060101010101" pitchFamily="2" charset="-79"/>
              </a:rPr>
              <a:t/>
            </a:r>
            <a:br>
              <a:rPr lang="en-US" sz="2000" b="1" dirty="0" smtClean="0">
                <a:solidFill>
                  <a:schemeClr val="accent3">
                    <a:lumMod val="75000"/>
                  </a:schemeClr>
                </a:solidFill>
                <a:latin typeface="Levenim MT" panose="02010502060101010101" pitchFamily="2" charset="-79"/>
                <a:cs typeface="Levenim MT" panose="02010502060101010101" pitchFamily="2" charset="-79"/>
              </a:rPr>
            </a:br>
            <a:r>
              <a:rPr lang="en-US" sz="2000" dirty="0" smtClean="0">
                <a:solidFill>
                  <a:schemeClr val="accent2">
                    <a:lumMod val="50000"/>
                  </a:schemeClr>
                </a:solidFill>
                <a:latin typeface="Levenim MT" panose="02010502060101010101" pitchFamily="2" charset="-79"/>
                <a:cs typeface="Levenim MT" panose="02010502060101010101" pitchFamily="2" charset="-79"/>
              </a:rPr>
              <a:t>Select Civil Hospital Main Menu&lt;TEST ACCOUNT&gt; Option: Payment Process Menu  </a:t>
            </a:r>
            <a:endParaRPr lang="en-US" sz="2000" dirty="0">
              <a:solidFill>
                <a:schemeClr val="accent2">
                  <a:lumMod val="50000"/>
                </a:schemeClr>
              </a:solidFill>
              <a:latin typeface="Levenim MT" panose="02010502060101010101" pitchFamily="2" charset="-79"/>
              <a:cs typeface="Levenim MT" panose="02010502060101010101" pitchFamily="2" charset="-79"/>
            </a:endParaRPr>
          </a:p>
          <a:p>
            <a:endParaRPr lang="en-US" sz="3200" b="1" dirty="0">
              <a:solidFill>
                <a:schemeClr val="accent3">
                  <a:lumMod val="75000"/>
                </a:schemeClr>
              </a:solidFill>
              <a:latin typeface="Levenim MT" panose="02010502060101010101" pitchFamily="2" charset="-79"/>
              <a:cs typeface="Levenim MT" panose="02010502060101010101" pitchFamily="2" charset="-79"/>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5" name="Picture 1" descr="screen displaying: IS this the correct authorization period? (y/n)? yes//"/>
          <p:cNvPicPr>
            <a:picLocks noGrp="1" noChangeAspect="1"/>
          </p:cNvPicPr>
          <p:nvPr isPhoto="1"/>
        </p:nvPicPr>
        <p:blipFill rotWithShape="1">
          <a:blip r:embed="rId2">
            <a:extLst>
              <a:ext uri="{28A0092B-C50C-407E-A947-70E740481C1C}">
                <a14:useLocalDpi xmlns:a14="http://schemas.microsoft.com/office/drawing/2010/main" val="0"/>
              </a:ext>
            </a:extLst>
          </a:blip>
          <a:srcRect l="1681" t="308" r="12097" b="54804"/>
          <a:stretch/>
        </p:blipFill>
        <p:spPr bwMode="auto">
          <a:xfrm>
            <a:off x="861229" y="1273688"/>
            <a:ext cx="3423686" cy="240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omputer"/>
          <p:cNvPicPr>
            <a:picLocks noChangeAspect="1"/>
          </p:cNvPicPr>
          <p:nvPr/>
        </p:nvPicPr>
        <p:blipFill rotWithShape="1">
          <a:blip r:embed="rId3">
            <a:extLst>
              <a:ext uri="{28A0092B-C50C-407E-A947-70E740481C1C}">
                <a14:useLocalDpi xmlns:a14="http://schemas.microsoft.com/office/drawing/2010/main" val="0"/>
              </a:ext>
            </a:extLst>
          </a:blip>
          <a:srcRect l="7527" t="7486" r="72871" b="76608"/>
          <a:stretch/>
        </p:blipFill>
        <p:spPr>
          <a:xfrm>
            <a:off x="-249056" y="-622852"/>
            <a:ext cx="7872593" cy="6373045"/>
          </a:xfrm>
          <a:prstGeom prst="rect">
            <a:avLst/>
          </a:prstGeom>
        </p:spPr>
      </p:pic>
      <p:sp>
        <p:nvSpPr>
          <p:cNvPr id="3" name="Title 1" descr="&quot; &quot;"/>
          <p:cNvSpPr txBox="1">
            <a:spLocks/>
          </p:cNvSpPr>
          <p:nvPr/>
        </p:nvSpPr>
        <p:spPr bwMode="auto">
          <a:xfrm>
            <a:off x="0" y="4286250"/>
            <a:ext cx="9144000" cy="857250"/>
          </a:xfrm>
          <a:prstGeom prst="rect">
            <a:avLst/>
          </a:prstGeom>
          <a:solidFill>
            <a:schemeClr val="bg2">
              <a:lumMod val="25000"/>
            </a:schemeClr>
          </a:solidFill>
          <a:ln>
            <a:noFill/>
          </a:ln>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hangingPunct="1">
              <a:spcBef>
                <a:spcPct val="0"/>
              </a:spcBef>
              <a:buNone/>
            </a:pPr>
            <a:endParaRPr lang="en-US" altLang="en-US" sz="5400" dirty="0">
              <a:solidFill>
                <a:schemeClr val="accent3">
                  <a:lumMod val="20000"/>
                  <a:lumOff val="80000"/>
                </a:schemeClr>
              </a:solidFill>
              <a:latin typeface="Levenim MT" panose="02010502060101010101" pitchFamily="2" charset="-79"/>
              <a:ea typeface="Georgia" panose="02040502050405020303" pitchFamily="18" charset="0"/>
              <a:cs typeface="Levenim MT" panose="02010502060101010101" pitchFamily="2" charset="-79"/>
            </a:endParaRPr>
          </a:p>
        </p:txBody>
      </p:sp>
      <p:sp>
        <p:nvSpPr>
          <p:cNvPr id="2" name="Rectangular Callout 1" descr="&quot; &quot;"/>
          <p:cNvSpPr/>
          <p:nvPr/>
        </p:nvSpPr>
        <p:spPr>
          <a:xfrm>
            <a:off x="1020719" y="2275372"/>
            <a:ext cx="7868094" cy="718256"/>
          </a:xfrm>
          <a:prstGeom prst="wedgeRectCallout">
            <a:avLst>
              <a:gd name="adj1" fmla="val -44643"/>
              <a:gd name="adj2" fmla="val -100238"/>
            </a:avLst>
          </a:prstGeom>
          <a:solidFill>
            <a:schemeClr val="accent3">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154" name="Picture 1" descr="IS this the correct authorization period? (y/n)? yes//"/>
          <p:cNvPicPr>
            <a:picLocks noGrp="1" noChangeAspect="1"/>
          </p:cNvPicPr>
          <p:nvPr isPhoto="1"/>
        </p:nvPicPr>
        <p:blipFill rotWithShape="1">
          <a:blip r:embed="rId2">
            <a:extLst>
              <a:ext uri="{28A0092B-C50C-407E-A947-70E740481C1C}">
                <a14:useLocalDpi xmlns:a14="http://schemas.microsoft.com/office/drawing/2010/main" val="0"/>
              </a:ext>
            </a:extLst>
          </a:blip>
          <a:srcRect l="3279" t="8039" r="29315" b="88095"/>
          <a:stretch/>
        </p:blipFill>
        <p:spPr bwMode="auto">
          <a:xfrm>
            <a:off x="1125168" y="2361653"/>
            <a:ext cx="7667951" cy="55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16" name="Group 15" descr="computer "/>
          <p:cNvGrpSpPr/>
          <p:nvPr/>
        </p:nvGrpSpPr>
        <p:grpSpPr>
          <a:xfrm>
            <a:off x="-249056" y="-622852"/>
            <a:ext cx="7872593" cy="6373045"/>
            <a:chOff x="-249056" y="-622852"/>
            <a:chExt cx="7872593" cy="6373045"/>
          </a:xfrm>
        </p:grpSpPr>
        <p:sp>
          <p:nvSpPr>
            <p:cNvPr id="15" name="Rectangle 14"/>
            <p:cNvSpPr/>
            <p:nvPr/>
          </p:nvSpPr>
          <p:spPr>
            <a:xfrm>
              <a:off x="861220" y="1276548"/>
              <a:ext cx="3476846" cy="2111708"/>
            </a:xfrm>
            <a:prstGeom prst="rect">
              <a:avLst/>
            </a:prstGeom>
            <a:solidFill>
              <a:srgbClr val="F5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527" t="7486" r="72871" b="76608"/>
            <a:stretch/>
          </p:blipFill>
          <p:spPr>
            <a:xfrm>
              <a:off x="-249056" y="-622852"/>
              <a:ext cx="7872593" cy="6373045"/>
            </a:xfrm>
            <a:prstGeom prst="rect">
              <a:avLst/>
            </a:prstGeom>
          </p:spPr>
        </p:pic>
      </p:grpSp>
      <p:sp>
        <p:nvSpPr>
          <p:cNvPr id="3" name="Title 1" descr="Authorization Dates "/>
          <p:cNvSpPr txBox="1">
            <a:spLocks/>
          </p:cNvSpPr>
          <p:nvPr/>
        </p:nvSpPr>
        <p:spPr bwMode="auto">
          <a:xfrm>
            <a:off x="0" y="4286250"/>
            <a:ext cx="9144000" cy="857250"/>
          </a:xfrm>
          <a:prstGeom prst="rect">
            <a:avLst/>
          </a:prstGeom>
          <a:solidFill>
            <a:schemeClr val="bg2">
              <a:lumMod val="25000"/>
            </a:schemeClr>
          </a:solidFill>
          <a:ln>
            <a:noFill/>
          </a:ln>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hangingPunct="1">
              <a:spcBef>
                <a:spcPct val="0"/>
              </a:spcBef>
              <a:buNone/>
            </a:pPr>
            <a:r>
              <a:rPr lang="en-US" altLang="en-US" sz="5400" dirty="0" smtClean="0">
                <a:solidFill>
                  <a:schemeClr val="accent3">
                    <a:lumMod val="20000"/>
                    <a:lumOff val="80000"/>
                  </a:schemeClr>
                </a:solidFill>
                <a:latin typeface="Levenim MT" panose="02010502060101010101" pitchFamily="2" charset="-79"/>
                <a:ea typeface="Georgia" panose="02040502050405020303" pitchFamily="18" charset="0"/>
                <a:cs typeface="Levenim MT" panose="02010502060101010101" pitchFamily="2" charset="-79"/>
              </a:rPr>
              <a:t>Authorization Dates</a:t>
            </a:r>
            <a:endParaRPr lang="en-US" altLang="en-US" sz="5400" dirty="0">
              <a:solidFill>
                <a:schemeClr val="accent3">
                  <a:lumMod val="20000"/>
                  <a:lumOff val="80000"/>
                </a:schemeClr>
              </a:solidFill>
              <a:latin typeface="Levenim MT" panose="02010502060101010101" pitchFamily="2" charset="-79"/>
              <a:ea typeface="Georgia" panose="02040502050405020303" pitchFamily="18" charset="0"/>
              <a:cs typeface="Levenim MT" panose="02010502060101010101" pitchFamily="2" charset="-79"/>
            </a:endParaRPr>
          </a:p>
        </p:txBody>
      </p:sp>
      <p:pic>
        <p:nvPicPr>
          <p:cNvPr id="7" name="Picture 6" descr="Patient file codes on screen"/>
          <p:cNvPicPr>
            <a:picLocks noChangeAspect="1"/>
          </p:cNvPicPr>
          <p:nvPr/>
        </p:nvPicPr>
        <p:blipFill rotWithShape="1">
          <a:blip r:embed="rId4">
            <a:extLst>
              <a:ext uri="{28A0092B-C50C-407E-A947-70E740481C1C}">
                <a14:useLocalDpi xmlns:a14="http://schemas.microsoft.com/office/drawing/2010/main" val="0"/>
              </a:ext>
            </a:extLst>
          </a:blip>
          <a:srcRect l="3044" t="10957" r="2220" b="18965"/>
          <a:stretch/>
        </p:blipFill>
        <p:spPr>
          <a:xfrm>
            <a:off x="1365380" y="1341792"/>
            <a:ext cx="2494240" cy="1867159"/>
          </a:xfrm>
          <a:prstGeom prst="rect">
            <a:avLst/>
          </a:prstGeom>
        </p:spPr>
      </p:pic>
      <p:sp>
        <p:nvSpPr>
          <p:cNvPr id="2" name="Rectangular Callout 1" descr="ARE IN VAMC&#10;DX: FREE TEXT ENTRY STILL ALLOWEDREF:&#10;REF npi:"/>
          <p:cNvSpPr/>
          <p:nvPr/>
        </p:nvSpPr>
        <p:spPr>
          <a:xfrm>
            <a:off x="3069454" y="2723803"/>
            <a:ext cx="5962546" cy="1208240"/>
          </a:xfrm>
          <a:prstGeom prst="wedgeRectCallout">
            <a:avLst>
              <a:gd name="adj1" fmla="val -71652"/>
              <a:gd name="adj2" fmla="val -109274"/>
            </a:avLst>
          </a:prstGeom>
          <a:solidFill>
            <a:schemeClr val="accent3">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quot; &quot;"/>
          <p:cNvPicPr>
            <a:picLocks noChangeAspect="1"/>
          </p:cNvPicPr>
          <p:nvPr/>
        </p:nvPicPr>
        <p:blipFill rotWithShape="1">
          <a:blip r:embed="rId4">
            <a:extLst>
              <a:ext uri="{28A0092B-C50C-407E-A947-70E740481C1C}">
                <a14:useLocalDpi xmlns:a14="http://schemas.microsoft.com/office/drawing/2010/main" val="0"/>
              </a:ext>
            </a:extLst>
          </a:blip>
          <a:srcRect l="3294" t="32474" r="38747" b="57857"/>
          <a:stretch/>
        </p:blipFill>
        <p:spPr>
          <a:xfrm>
            <a:off x="3268626" y="2850943"/>
            <a:ext cx="5598456" cy="982745"/>
          </a:xfrm>
          <a:prstGeom prst="rect">
            <a:avLst/>
          </a:prstGeom>
        </p:spPr>
      </p:pic>
      <p:sp>
        <p:nvSpPr>
          <p:cNvPr id="19" name="Rectangular Callout 18" descr="AUTHORIZATIONS:&#10;(1) FR: 9/30/2015 &#10;TO: 10/17/2015"/>
          <p:cNvSpPr/>
          <p:nvPr/>
        </p:nvSpPr>
        <p:spPr>
          <a:xfrm>
            <a:off x="4559183" y="279968"/>
            <a:ext cx="3547584" cy="1685311"/>
          </a:xfrm>
          <a:prstGeom prst="wedgeRectCallout">
            <a:avLst>
              <a:gd name="adj1" fmla="val -119137"/>
              <a:gd name="adj2" fmla="val 35091"/>
            </a:avLst>
          </a:prstGeom>
          <a:solidFill>
            <a:schemeClr val="accent3">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quot; &quot;"/>
          <p:cNvPicPr>
            <a:picLocks noChangeAspect="1"/>
          </p:cNvPicPr>
          <p:nvPr/>
        </p:nvPicPr>
        <p:blipFill rotWithShape="1">
          <a:blip r:embed="rId4">
            <a:extLst>
              <a:ext uri="{28A0092B-C50C-407E-A947-70E740481C1C}">
                <a14:useLocalDpi xmlns:a14="http://schemas.microsoft.com/office/drawing/2010/main" val="0"/>
              </a:ext>
            </a:extLst>
          </a:blip>
          <a:srcRect l="3044" t="16941" r="68400" b="71885"/>
          <a:stretch/>
        </p:blipFill>
        <p:spPr>
          <a:xfrm>
            <a:off x="4701935" y="482637"/>
            <a:ext cx="3261986" cy="1343172"/>
          </a:xfrm>
          <a:prstGeom prst="rect">
            <a:avLst/>
          </a:prstGeom>
        </p:spPr>
      </p:pic>
      <p:sp>
        <p:nvSpPr>
          <p:cNvPr id="17" name="Rectangle 16" descr="&quot; &quot;"/>
          <p:cNvSpPr/>
          <p:nvPr/>
        </p:nvSpPr>
        <p:spPr>
          <a:xfrm>
            <a:off x="6145753" y="891537"/>
            <a:ext cx="1802126" cy="737937"/>
          </a:xfrm>
          <a:prstGeom prst="rect">
            <a:avLst/>
          </a:prstGeom>
          <a:solidFill>
            <a:srgbClr val="F5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lumMod val="65000"/>
                    <a:lumOff val="35000"/>
                  </a:schemeClr>
                </a:solidFill>
              </a:rPr>
              <a:t>9/30/2015</a:t>
            </a:r>
          </a:p>
          <a:p>
            <a:r>
              <a:rPr lang="en-US" sz="2400" b="1" dirty="0" smtClean="0">
                <a:solidFill>
                  <a:schemeClr val="tx1">
                    <a:lumMod val="65000"/>
                    <a:lumOff val="35000"/>
                  </a:schemeClr>
                </a:solidFill>
              </a:rPr>
              <a:t>10/17/2015</a:t>
            </a:r>
            <a:endParaRPr lang="en-US" sz="2400" b="1" dirty="0">
              <a:solidFill>
                <a:schemeClr val="tx1">
                  <a:lumMod val="65000"/>
                  <a:lumOff val="35000"/>
                </a:schemeClr>
              </a:solidFill>
            </a:endParaRPr>
          </a:p>
        </p:txBody>
      </p:sp>
      <p:sp>
        <p:nvSpPr>
          <p:cNvPr id="21" name="Rectangle 20" descr="&quot; &quot;"/>
          <p:cNvSpPr/>
          <p:nvPr/>
        </p:nvSpPr>
        <p:spPr>
          <a:xfrm>
            <a:off x="1544624" y="1578192"/>
            <a:ext cx="623810" cy="196335"/>
          </a:xfrm>
          <a:prstGeom prst="rect">
            <a:avLst/>
          </a:prstGeom>
          <a:solidFill>
            <a:srgbClr val="F5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00" dirty="0" smtClean="0">
                <a:solidFill>
                  <a:schemeClr val="tx1">
                    <a:lumMod val="65000"/>
                    <a:lumOff val="35000"/>
                  </a:schemeClr>
                </a:solidFill>
              </a:rPr>
              <a:t>FR: 9/30/2015</a:t>
            </a:r>
          </a:p>
          <a:p>
            <a:r>
              <a:rPr lang="en-US" sz="500" dirty="0" smtClean="0">
                <a:solidFill>
                  <a:schemeClr val="tx1">
                    <a:lumMod val="65000"/>
                    <a:lumOff val="35000"/>
                  </a:schemeClr>
                </a:solidFill>
              </a:rPr>
              <a:t>TO: 10/17/2015</a:t>
            </a:r>
            <a:endParaRPr lang="en-US" sz="500" dirty="0">
              <a:solidFill>
                <a:schemeClr val="tx1">
                  <a:lumMod val="65000"/>
                  <a:lumOff val="35000"/>
                </a:schemeClr>
              </a:solidFill>
            </a:endParaRPr>
          </a:p>
        </p:txBody>
      </p:sp>
    </p:spTree>
    <p:extLst>
      <p:ext uri="{BB962C8B-B14F-4D97-AF65-F5344CB8AC3E}">
        <p14:creationId xmlns:p14="http://schemas.microsoft.com/office/powerpoint/2010/main" val="10659552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16" name="Group 15" descr="COMPUTER"/>
          <p:cNvGrpSpPr/>
          <p:nvPr/>
        </p:nvGrpSpPr>
        <p:grpSpPr>
          <a:xfrm>
            <a:off x="-249056" y="-622852"/>
            <a:ext cx="7872593" cy="6373045"/>
            <a:chOff x="-249056" y="-622852"/>
            <a:chExt cx="7872593" cy="6373045"/>
          </a:xfrm>
        </p:grpSpPr>
        <p:sp>
          <p:nvSpPr>
            <p:cNvPr id="15" name="Rectangle 14"/>
            <p:cNvSpPr/>
            <p:nvPr/>
          </p:nvSpPr>
          <p:spPr>
            <a:xfrm>
              <a:off x="861220" y="1276548"/>
              <a:ext cx="3476846" cy="2111708"/>
            </a:xfrm>
            <a:prstGeom prst="rect">
              <a:avLst/>
            </a:prstGeom>
            <a:solidFill>
              <a:srgbClr val="F5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527" t="7486" r="72871" b="76608"/>
            <a:stretch/>
          </p:blipFill>
          <p:spPr>
            <a:xfrm>
              <a:off x="-249056" y="-622852"/>
              <a:ext cx="7872593" cy="6373045"/>
            </a:xfrm>
            <a:prstGeom prst="rect">
              <a:avLst/>
            </a:prstGeom>
          </p:spPr>
        </p:pic>
      </p:grpSp>
      <p:sp>
        <p:nvSpPr>
          <p:cNvPr id="3" name="Title 1" descr="&quot; &quot;"/>
          <p:cNvSpPr txBox="1">
            <a:spLocks/>
          </p:cNvSpPr>
          <p:nvPr/>
        </p:nvSpPr>
        <p:spPr bwMode="auto">
          <a:xfrm>
            <a:off x="0" y="4286250"/>
            <a:ext cx="9144000" cy="857250"/>
          </a:xfrm>
          <a:prstGeom prst="rect">
            <a:avLst/>
          </a:prstGeom>
          <a:solidFill>
            <a:schemeClr val="bg2">
              <a:lumMod val="25000"/>
            </a:schemeClr>
          </a:solidFill>
          <a:ln>
            <a:noFill/>
          </a:ln>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hangingPunct="1">
              <a:spcBef>
                <a:spcPct val="0"/>
              </a:spcBef>
              <a:buNone/>
            </a:pPr>
            <a:endParaRPr lang="en-US" altLang="en-US" sz="5400" dirty="0">
              <a:solidFill>
                <a:schemeClr val="accent3">
                  <a:lumMod val="20000"/>
                  <a:lumOff val="80000"/>
                </a:schemeClr>
              </a:solidFill>
              <a:latin typeface="Levenim MT" panose="02010502060101010101" pitchFamily="2" charset="-79"/>
              <a:ea typeface="Georgia" panose="02040502050405020303" pitchFamily="18" charset="0"/>
              <a:cs typeface="Levenim MT" panose="02010502060101010101" pitchFamily="2" charset="-79"/>
            </a:endParaRPr>
          </a:p>
        </p:txBody>
      </p:sp>
      <p:sp>
        <p:nvSpPr>
          <p:cNvPr id="14" name="Oval 13" descr="Should not affect payment processing&#10;"/>
          <p:cNvSpPr/>
          <p:nvPr/>
        </p:nvSpPr>
        <p:spPr>
          <a:xfrm>
            <a:off x="6254568" y="95276"/>
            <a:ext cx="2617765" cy="253153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65000"/>
                    <a:lumOff val="35000"/>
                  </a:schemeClr>
                </a:solidFill>
                <a:latin typeface="Levenim MT" panose="02010502060101010101" pitchFamily="2" charset="-79"/>
                <a:cs typeface="Levenim MT" panose="02010502060101010101" pitchFamily="2" charset="-79"/>
              </a:rPr>
              <a:t>Should not affect payment processing</a:t>
            </a:r>
            <a:endParaRPr lang="en-US" sz="2400" b="1" dirty="0">
              <a:solidFill>
                <a:schemeClr val="tx1">
                  <a:lumMod val="65000"/>
                  <a:lumOff val="35000"/>
                </a:schemeClr>
              </a:solidFill>
              <a:latin typeface="Levenim MT" panose="02010502060101010101" pitchFamily="2" charset="-79"/>
              <a:cs typeface="Levenim MT" panose="02010502060101010101" pitchFamily="2" charset="-79"/>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9744" y="1302353"/>
            <a:ext cx="1769235" cy="1983897"/>
          </a:xfrm>
          <a:prstGeom prst="rect">
            <a:avLst/>
          </a:prstGeom>
        </p:spPr>
      </p:pic>
      <p:sp>
        <p:nvSpPr>
          <p:cNvPr id="2" name="Rectangular Callout 1" descr="&quot; &quot;"/>
          <p:cNvSpPr/>
          <p:nvPr/>
        </p:nvSpPr>
        <p:spPr>
          <a:xfrm>
            <a:off x="2876550" y="2867066"/>
            <a:ext cx="6155450" cy="955754"/>
          </a:xfrm>
          <a:prstGeom prst="wedgeRectCallout">
            <a:avLst>
              <a:gd name="adj1" fmla="val -63416"/>
              <a:gd name="adj2" fmla="val -18333"/>
            </a:avLst>
          </a:prstGeom>
          <a:solidFill>
            <a:schemeClr val="accent3">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 descr="ADMITTING DIAGNOSIS: HYPERTENSION"/>
          <p:cNvPicPr>
            <a:picLocks noGrp="1" noChangeAspect="1"/>
          </p:cNvPicPr>
          <p:nvPr isPhoto="1"/>
        </p:nvPicPr>
        <p:blipFill rotWithShape="1">
          <a:blip r:embed="rId5">
            <a:extLst>
              <a:ext uri="{28A0092B-C50C-407E-A947-70E740481C1C}">
                <a14:useLocalDpi xmlns:a14="http://schemas.microsoft.com/office/drawing/2010/main" val="0"/>
              </a:ext>
            </a:extLst>
          </a:blip>
          <a:srcRect l="3323" t="86578" r="56831" b="10574"/>
          <a:stretch/>
        </p:blipFill>
        <p:spPr bwMode="auto">
          <a:xfrm>
            <a:off x="3069454" y="3080616"/>
            <a:ext cx="5883408" cy="528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4003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descr="&quot; &quot;"/>
          <p:cNvGrpSpPr/>
          <p:nvPr/>
        </p:nvGrpSpPr>
        <p:grpSpPr>
          <a:xfrm>
            <a:off x="-249056" y="-622852"/>
            <a:ext cx="7872593" cy="6373045"/>
            <a:chOff x="-249056" y="-622852"/>
            <a:chExt cx="7872593" cy="6373045"/>
          </a:xfrm>
        </p:grpSpPr>
        <p:sp>
          <p:nvSpPr>
            <p:cNvPr id="15" name="Rectangle 14"/>
            <p:cNvSpPr/>
            <p:nvPr/>
          </p:nvSpPr>
          <p:spPr>
            <a:xfrm>
              <a:off x="861220" y="1276548"/>
              <a:ext cx="3476846" cy="2111708"/>
            </a:xfrm>
            <a:prstGeom prst="rect">
              <a:avLst/>
            </a:prstGeom>
            <a:solidFill>
              <a:srgbClr val="F5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527" t="7486" r="72871" b="76608"/>
            <a:stretch/>
          </p:blipFill>
          <p:spPr>
            <a:xfrm>
              <a:off x="-249056" y="-622852"/>
              <a:ext cx="7872593" cy="6373045"/>
            </a:xfrm>
            <a:prstGeom prst="rect">
              <a:avLst/>
            </a:prstGeom>
          </p:spPr>
        </p:pic>
      </p:grpSp>
      <p:sp>
        <p:nvSpPr>
          <p:cNvPr id="3" name="Title 1" descr="&quot; &quot;"/>
          <p:cNvSpPr txBox="1">
            <a:spLocks/>
          </p:cNvSpPr>
          <p:nvPr/>
        </p:nvSpPr>
        <p:spPr bwMode="auto">
          <a:xfrm>
            <a:off x="0" y="4286250"/>
            <a:ext cx="9144000" cy="857250"/>
          </a:xfrm>
          <a:prstGeom prst="rect">
            <a:avLst/>
          </a:prstGeom>
          <a:solidFill>
            <a:schemeClr val="bg2">
              <a:lumMod val="25000"/>
            </a:schemeClr>
          </a:solidFill>
          <a:ln>
            <a:noFill/>
          </a:ln>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hangingPunct="1">
              <a:spcBef>
                <a:spcPct val="0"/>
              </a:spcBef>
              <a:buNone/>
            </a:pPr>
            <a:endParaRPr lang="en-US" altLang="en-US" sz="5400" dirty="0">
              <a:solidFill>
                <a:schemeClr val="accent3">
                  <a:lumMod val="20000"/>
                  <a:lumOff val="80000"/>
                </a:schemeClr>
              </a:solidFill>
              <a:latin typeface="Levenim MT" panose="02010502060101010101" pitchFamily="2" charset="-79"/>
              <a:ea typeface="Georgia" panose="02040502050405020303" pitchFamily="18" charset="0"/>
              <a:cs typeface="Levenim MT" panose="02010502060101010101" pitchFamily="2" charset="-79"/>
            </a:endParaRPr>
          </a:p>
        </p:txBody>
      </p:sp>
      <p:pic>
        <p:nvPicPr>
          <p:cNvPr id="8" name="Picture 1" descr="Patient file codes screenshot"/>
          <p:cNvPicPr>
            <a:picLocks noGrp="1" noChangeAspect="1"/>
          </p:cNvPicPr>
          <p:nvPr isPhoto="1"/>
        </p:nvPicPr>
        <p:blipFill rotWithShape="1">
          <a:blip r:embed="rId4">
            <a:extLst>
              <a:ext uri="{28A0092B-C50C-407E-A947-70E740481C1C}">
                <a14:useLocalDpi xmlns:a14="http://schemas.microsoft.com/office/drawing/2010/main" val="0"/>
              </a:ext>
            </a:extLst>
          </a:blip>
          <a:srcRect l="2628" t="5838" r="4630" b="4478"/>
          <a:stretch/>
        </p:blipFill>
        <p:spPr bwMode="auto">
          <a:xfrm>
            <a:off x="1856096" y="1315396"/>
            <a:ext cx="1575720" cy="191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descr="Determines applicable code set&#10;"/>
          <p:cNvSpPr/>
          <p:nvPr/>
        </p:nvSpPr>
        <p:spPr>
          <a:xfrm>
            <a:off x="5871798" y="2038513"/>
            <a:ext cx="3081134" cy="29146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lumMod val="65000"/>
                    <a:lumOff val="35000"/>
                  </a:schemeClr>
                </a:solidFill>
                <a:latin typeface="Levenim MT" panose="02010502060101010101" pitchFamily="2" charset="-79"/>
                <a:cs typeface="Levenim MT" panose="02010502060101010101" pitchFamily="2" charset="-79"/>
              </a:rPr>
              <a:t>Determines applicable code set</a:t>
            </a:r>
            <a:endParaRPr lang="en-US" sz="2800" b="1" dirty="0">
              <a:solidFill>
                <a:schemeClr val="tx1">
                  <a:lumMod val="65000"/>
                  <a:lumOff val="35000"/>
                </a:schemeClr>
              </a:solidFill>
              <a:latin typeface="Levenim MT" panose="02010502060101010101" pitchFamily="2" charset="-79"/>
              <a:cs typeface="Levenim MT" panose="02010502060101010101" pitchFamily="2" charset="-79"/>
            </a:endParaRPr>
          </a:p>
        </p:txBody>
      </p:sp>
      <p:sp>
        <p:nvSpPr>
          <p:cNvPr id="12" name="Rectangle 11" descr="&quot; &quot;"/>
          <p:cNvSpPr/>
          <p:nvPr/>
        </p:nvSpPr>
        <p:spPr>
          <a:xfrm>
            <a:off x="2238243" y="3054116"/>
            <a:ext cx="716497" cy="115090"/>
          </a:xfrm>
          <a:prstGeom prst="rect">
            <a:avLst/>
          </a:prstGeom>
          <a:solidFill>
            <a:srgbClr val="F5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 dirty="0" smtClean="0">
                <a:solidFill>
                  <a:schemeClr val="tx1"/>
                </a:solidFill>
                <a:latin typeface="MS Gothic" panose="020B0609070205080204" pitchFamily="49" charset="-128"/>
                <a:ea typeface="MS Gothic" panose="020B0609070205080204" pitchFamily="49" charset="-128"/>
              </a:rPr>
              <a:t>10/3/15 (OCT 3, 2015)</a:t>
            </a:r>
            <a:endParaRPr lang="en-US" sz="400" dirty="0">
              <a:solidFill>
                <a:schemeClr val="tx1"/>
              </a:solidFill>
              <a:latin typeface="MS Gothic" panose="020B0609070205080204" pitchFamily="49" charset="-128"/>
              <a:ea typeface="MS Gothic" panose="020B0609070205080204" pitchFamily="49" charset="-128"/>
            </a:endParaRPr>
          </a:p>
        </p:txBody>
      </p:sp>
      <p:sp>
        <p:nvSpPr>
          <p:cNvPr id="2" name="Rectangular Callout 1" descr="&quot; &quot;"/>
          <p:cNvSpPr/>
          <p:nvPr/>
        </p:nvSpPr>
        <p:spPr>
          <a:xfrm>
            <a:off x="1733266" y="392203"/>
            <a:ext cx="7219666" cy="1518485"/>
          </a:xfrm>
          <a:prstGeom prst="wedgeRectCallout">
            <a:avLst>
              <a:gd name="adj1" fmla="val -38741"/>
              <a:gd name="adj2" fmla="val 132100"/>
            </a:avLst>
          </a:prstGeom>
          <a:solidFill>
            <a:schemeClr val="accent3">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 descr="Date of discharge: 10/3/15"/>
          <p:cNvPicPr>
            <a:picLocks noGrp="1" noChangeAspect="1"/>
          </p:cNvPicPr>
          <p:nvPr isPhoto="1"/>
        </p:nvPicPr>
        <p:blipFill rotWithShape="1">
          <a:blip r:embed="rId4">
            <a:extLst>
              <a:ext uri="{28A0092B-C50C-407E-A947-70E740481C1C}">
                <a14:useLocalDpi xmlns:a14="http://schemas.microsoft.com/office/drawing/2010/main" val="0"/>
              </a:ext>
            </a:extLst>
          </a:blip>
          <a:srcRect l="3243" t="89526" r="42911" b="7557"/>
          <a:stretch/>
        </p:blipFill>
        <p:spPr bwMode="auto">
          <a:xfrm>
            <a:off x="1863049" y="671629"/>
            <a:ext cx="6870764" cy="46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descr="&quot; &quot;"/>
          <p:cNvSpPr/>
          <p:nvPr/>
        </p:nvSpPr>
        <p:spPr>
          <a:xfrm>
            <a:off x="4785756" y="688769"/>
            <a:ext cx="3948057" cy="462676"/>
          </a:xfrm>
          <a:prstGeom prst="rect">
            <a:avLst/>
          </a:prstGeom>
          <a:solidFill>
            <a:srgbClr val="F5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chemeClr val="tx1"/>
                </a:solidFill>
                <a:latin typeface="MS Gothic" panose="020B0609070205080204" pitchFamily="49" charset="-128"/>
                <a:ea typeface="MS Gothic" panose="020B0609070205080204" pitchFamily="49" charset="-128"/>
              </a:rPr>
              <a:t>10/3/15 (OCT 3, 2015)</a:t>
            </a:r>
            <a:endParaRPr lang="en-US" sz="2800" dirty="0">
              <a:solidFill>
                <a:schemeClr val="tx1"/>
              </a:solidFill>
              <a:latin typeface="MS Gothic" panose="020B0609070205080204" pitchFamily="49" charset="-128"/>
              <a:ea typeface="MS Gothic" panose="020B0609070205080204" pitchFamily="49" charset="-128"/>
            </a:endParaRPr>
          </a:p>
        </p:txBody>
      </p:sp>
    </p:spTree>
    <p:extLst>
      <p:ext uri="{BB962C8B-B14F-4D97-AF65-F5344CB8AC3E}">
        <p14:creationId xmlns:p14="http://schemas.microsoft.com/office/powerpoint/2010/main" val="20154692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descr="computer"/>
          <p:cNvGrpSpPr/>
          <p:nvPr/>
        </p:nvGrpSpPr>
        <p:grpSpPr>
          <a:xfrm>
            <a:off x="-249056" y="-622852"/>
            <a:ext cx="7872593" cy="6373045"/>
            <a:chOff x="-249056" y="-622852"/>
            <a:chExt cx="7872593" cy="6373045"/>
          </a:xfrm>
        </p:grpSpPr>
        <p:sp>
          <p:nvSpPr>
            <p:cNvPr id="6" name="Rectangle 5"/>
            <p:cNvSpPr/>
            <p:nvPr/>
          </p:nvSpPr>
          <p:spPr>
            <a:xfrm>
              <a:off x="861220" y="1276548"/>
              <a:ext cx="3476846" cy="2111708"/>
            </a:xfrm>
            <a:prstGeom prst="rect">
              <a:avLst/>
            </a:prstGeom>
            <a:solidFill>
              <a:srgbClr val="F5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527" t="7486" r="72871" b="76608"/>
            <a:stretch/>
          </p:blipFill>
          <p:spPr>
            <a:xfrm>
              <a:off x="-249056" y="-622852"/>
              <a:ext cx="7872593" cy="6373045"/>
            </a:xfrm>
            <a:prstGeom prst="rect">
              <a:avLst/>
            </a:prstGeom>
          </p:spPr>
        </p:pic>
      </p:grpSp>
      <p:pic>
        <p:nvPicPr>
          <p:cNvPr id="58370" name="Picture 1" descr="patient file codes screenshot"/>
          <p:cNvPicPr>
            <a:picLocks noGrp="1" noChangeAspect="1"/>
          </p:cNvPicPr>
          <p:nvPr isPhoto="1"/>
        </p:nvPicPr>
        <p:blipFill rotWithShape="1">
          <a:blip r:embed="rId4">
            <a:extLst>
              <a:ext uri="{28A0092B-C50C-407E-A947-70E740481C1C}">
                <a14:useLocalDpi xmlns:a14="http://schemas.microsoft.com/office/drawing/2010/main" val="0"/>
              </a:ext>
            </a:extLst>
          </a:blip>
          <a:srcRect l="2627" t="9818" r="7633" b="50968"/>
          <a:stretch/>
        </p:blipFill>
        <p:spPr bwMode="auto">
          <a:xfrm>
            <a:off x="903023" y="1359703"/>
            <a:ext cx="3300488" cy="181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descr="Authorization dates"/>
          <p:cNvSpPr txBox="1">
            <a:spLocks/>
          </p:cNvSpPr>
          <p:nvPr/>
        </p:nvSpPr>
        <p:spPr bwMode="auto">
          <a:xfrm>
            <a:off x="0" y="4286250"/>
            <a:ext cx="9144000" cy="857250"/>
          </a:xfrm>
          <a:prstGeom prst="rect">
            <a:avLst/>
          </a:prstGeom>
          <a:solidFill>
            <a:schemeClr val="bg2">
              <a:lumMod val="25000"/>
            </a:schemeClr>
          </a:solidFill>
          <a:ln>
            <a:noFill/>
          </a:ln>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hangingPunct="1">
              <a:spcBef>
                <a:spcPct val="0"/>
              </a:spcBef>
              <a:buNone/>
            </a:pPr>
            <a:r>
              <a:rPr lang="en-US" altLang="en-US" sz="5400" dirty="0" smtClean="0">
                <a:solidFill>
                  <a:schemeClr val="accent3">
                    <a:lumMod val="20000"/>
                    <a:lumOff val="80000"/>
                  </a:schemeClr>
                </a:solidFill>
                <a:latin typeface="Levenim MT" panose="02010502060101010101" pitchFamily="2" charset="-79"/>
                <a:ea typeface="Georgia" panose="02040502050405020303" pitchFamily="18" charset="0"/>
                <a:cs typeface="Levenim MT" panose="02010502060101010101" pitchFamily="2" charset="-79"/>
              </a:rPr>
              <a:t>AUTHORIZATION DATES</a:t>
            </a:r>
            <a:endParaRPr lang="en-US" altLang="en-US" sz="5400" dirty="0">
              <a:solidFill>
                <a:schemeClr val="accent3">
                  <a:lumMod val="20000"/>
                  <a:lumOff val="80000"/>
                </a:schemeClr>
              </a:solidFill>
              <a:latin typeface="Levenim MT" panose="02010502060101010101" pitchFamily="2" charset="-79"/>
              <a:ea typeface="Georgia" panose="02040502050405020303" pitchFamily="18" charset="0"/>
              <a:cs typeface="Levenim MT" panose="02010502060101010101" pitchFamily="2" charset="-79"/>
            </a:endParaRPr>
          </a:p>
        </p:txBody>
      </p:sp>
      <p:sp>
        <p:nvSpPr>
          <p:cNvPr id="9" name="Rectangular Callout 8" descr="&quot; &quot;"/>
          <p:cNvSpPr/>
          <p:nvPr/>
        </p:nvSpPr>
        <p:spPr>
          <a:xfrm>
            <a:off x="2925656" y="394157"/>
            <a:ext cx="4076173" cy="1966906"/>
          </a:xfrm>
          <a:prstGeom prst="wedgeRectCallout">
            <a:avLst>
              <a:gd name="adj1" fmla="val -81829"/>
              <a:gd name="adj2" fmla="val 22209"/>
            </a:avLst>
          </a:prstGeom>
          <a:solidFill>
            <a:schemeClr val="accent3">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 descr="AUTHORIZATION: (1) FR: 10/2/2015 TO: 10/29/2015"/>
          <p:cNvPicPr>
            <a:picLocks noGrp="1" noChangeAspect="1"/>
          </p:cNvPicPr>
          <p:nvPr isPhoto="1"/>
        </p:nvPicPr>
        <p:blipFill rotWithShape="1">
          <a:blip r:embed="rId4">
            <a:extLst>
              <a:ext uri="{28A0092B-C50C-407E-A947-70E740481C1C}">
                <a14:useLocalDpi xmlns:a14="http://schemas.microsoft.com/office/drawing/2010/main" val="0"/>
              </a:ext>
            </a:extLst>
          </a:blip>
          <a:srcRect l="3238" t="17743" r="71408" b="73700"/>
          <a:stretch/>
        </p:blipFill>
        <p:spPr bwMode="auto">
          <a:xfrm>
            <a:off x="3098042" y="560771"/>
            <a:ext cx="3735093" cy="158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ular Callout 13" descr="&quot; &quot;"/>
          <p:cNvSpPr/>
          <p:nvPr/>
        </p:nvSpPr>
        <p:spPr>
          <a:xfrm>
            <a:off x="4879245" y="2699995"/>
            <a:ext cx="4076173" cy="1579251"/>
          </a:xfrm>
          <a:prstGeom prst="wedgeRectCallout">
            <a:avLst>
              <a:gd name="adj1" fmla="val -134395"/>
              <a:gd name="adj2" fmla="val -63346"/>
            </a:avLst>
          </a:prstGeom>
          <a:solidFill>
            <a:schemeClr val="accent3">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 descr="&quot; &quot;"/>
          <p:cNvPicPr>
            <a:picLocks noGrp="1" noChangeAspect="1"/>
          </p:cNvPicPr>
          <p:nvPr isPhoto="1"/>
        </p:nvPicPr>
        <p:blipFill rotWithShape="1">
          <a:blip r:embed="rId4">
            <a:extLst>
              <a:ext uri="{28A0092B-C50C-407E-A947-70E740481C1C}">
                <a14:useLocalDpi xmlns:a14="http://schemas.microsoft.com/office/drawing/2010/main" val="0"/>
              </a:ext>
            </a:extLst>
          </a:blip>
          <a:srcRect l="5287" t="25248" r="39095" b="57354"/>
          <a:stretch/>
        </p:blipFill>
        <p:spPr bwMode="auto">
          <a:xfrm>
            <a:off x="5101804" y="2692991"/>
            <a:ext cx="3769268" cy="148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descr="&quot; &quot;"/>
          <p:cNvSpPr/>
          <p:nvPr/>
        </p:nvSpPr>
        <p:spPr>
          <a:xfrm>
            <a:off x="3261815" y="1079539"/>
            <a:ext cx="3542311" cy="1018501"/>
          </a:xfrm>
          <a:prstGeom prst="rect">
            <a:avLst/>
          </a:prstGeom>
          <a:solidFill>
            <a:srgbClr val="F5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tx1"/>
                </a:solidFill>
                <a:latin typeface="MS Gothic" panose="020B0609070205080204" pitchFamily="49" charset="-128"/>
                <a:ea typeface="MS Gothic" panose="020B0609070205080204" pitchFamily="49" charset="-128"/>
              </a:rPr>
              <a:t>(1) FR:10/2/2015</a:t>
            </a:r>
          </a:p>
          <a:p>
            <a:r>
              <a:rPr lang="en-US" sz="3200" dirty="0" smtClean="0">
                <a:solidFill>
                  <a:schemeClr val="tx1"/>
                </a:solidFill>
                <a:latin typeface="MS Gothic" panose="020B0609070205080204" pitchFamily="49" charset="-128"/>
                <a:ea typeface="MS Gothic" panose="020B0609070205080204" pitchFamily="49" charset="-128"/>
              </a:rPr>
              <a:t>	 TO:10/29/2015</a:t>
            </a:r>
            <a:endParaRPr lang="en-US" sz="3200" dirty="0">
              <a:solidFill>
                <a:schemeClr val="tx1"/>
              </a:solidFill>
              <a:latin typeface="MS Gothic" panose="020B0609070205080204" pitchFamily="49" charset="-128"/>
              <a:ea typeface="MS Gothic" panose="020B0609070205080204" pitchFamily="49" charset="-128"/>
            </a:endParaRPr>
          </a:p>
        </p:txBody>
      </p:sp>
      <p:sp>
        <p:nvSpPr>
          <p:cNvPr id="15" name="Rectangle 14" descr="&quot; &quot;"/>
          <p:cNvSpPr/>
          <p:nvPr/>
        </p:nvSpPr>
        <p:spPr>
          <a:xfrm>
            <a:off x="897704" y="1882560"/>
            <a:ext cx="1096237" cy="239333"/>
          </a:xfrm>
          <a:prstGeom prst="rect">
            <a:avLst/>
          </a:prstGeom>
          <a:solidFill>
            <a:srgbClr val="F5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buAutoNum type="arabicParenBoth"/>
            </a:pPr>
            <a:r>
              <a:rPr lang="en-US" sz="800" dirty="0" smtClean="0">
                <a:solidFill>
                  <a:schemeClr val="tx1"/>
                </a:solidFill>
                <a:latin typeface="MS Gothic" panose="020B0609070205080204" pitchFamily="49" charset="-128"/>
                <a:ea typeface="MS Gothic" panose="020B0609070205080204" pitchFamily="49" charset="-128"/>
              </a:rPr>
              <a:t>FR:10/2/2015</a:t>
            </a:r>
            <a:endParaRPr lang="en-US" sz="800" dirty="0">
              <a:solidFill>
                <a:schemeClr val="tx1"/>
              </a:solidFill>
              <a:latin typeface="MS Gothic" panose="020B0609070205080204" pitchFamily="49" charset="-128"/>
              <a:ea typeface="MS Gothic" panose="020B0609070205080204" pitchFamily="49" charset="-128"/>
            </a:endParaRPr>
          </a:p>
          <a:p>
            <a:r>
              <a:rPr lang="en-US" sz="800" dirty="0" smtClean="0">
                <a:solidFill>
                  <a:schemeClr val="tx1"/>
                </a:solidFill>
                <a:latin typeface="MS Gothic" panose="020B0609070205080204" pitchFamily="49" charset="-128"/>
                <a:ea typeface="MS Gothic" panose="020B0609070205080204" pitchFamily="49" charset="-128"/>
              </a:rPr>
              <a:t>    TO:10/29/2015</a:t>
            </a:r>
            <a:endParaRPr lang="en-US" sz="800" dirty="0">
              <a:solidFill>
                <a:schemeClr val="tx1"/>
              </a:solidFill>
              <a:latin typeface="MS Gothic" panose="020B0609070205080204" pitchFamily="49" charset="-128"/>
              <a:ea typeface="MS Gothic" panose="020B0609070205080204" pitchFamily="49"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ular Callout 14" descr="Moved to February session with the addition of PTF expansion&#10;"/>
          <p:cNvSpPr/>
          <p:nvPr/>
        </p:nvSpPr>
        <p:spPr>
          <a:xfrm>
            <a:off x="6606574" y="690184"/>
            <a:ext cx="2389460" cy="1638462"/>
          </a:xfrm>
          <a:prstGeom prst="wedgeRectCallout">
            <a:avLst>
              <a:gd name="adj1" fmla="val -50541"/>
              <a:gd name="adj2" fmla="val 92429"/>
            </a:avLst>
          </a:prstGeom>
          <a:solidFill>
            <a:schemeClr val="bg1">
              <a:lumMod val="6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Aft>
                <a:spcPts val="0"/>
              </a:spcAft>
              <a:defRPr/>
            </a:pPr>
            <a:r>
              <a:rPr lang="en-US" altLang="en-US" sz="3200" dirty="0" smtClean="0">
                <a:solidFill>
                  <a:schemeClr val="accent3">
                    <a:lumMod val="75000"/>
                  </a:schemeClr>
                </a:solidFill>
                <a:latin typeface="Levenim MT" panose="02010502060101010101" pitchFamily="2" charset="-79"/>
                <a:cs typeface="Levenim MT" panose="02010502060101010101" pitchFamily="2" charset="-79"/>
              </a:rPr>
              <a:t>Moved to February </a:t>
            </a:r>
            <a:r>
              <a:rPr lang="en-US" altLang="en-US" sz="3200" dirty="0" smtClean="0">
                <a:solidFill>
                  <a:schemeClr val="accent3">
                    <a:lumMod val="75000"/>
                  </a:schemeClr>
                </a:solidFill>
                <a:latin typeface="Levenim MT" panose="02010502060101010101" pitchFamily="2" charset="-79"/>
                <a:cs typeface="Levenim MT" panose="02010502060101010101" pitchFamily="2" charset="-79"/>
              </a:rPr>
              <a:t>session</a:t>
            </a:r>
            <a:endParaRPr lang="en-US" altLang="en-US" sz="3200" dirty="0" smtClean="0">
              <a:solidFill>
                <a:schemeClr val="accent3">
                  <a:lumMod val="75000"/>
                </a:schemeClr>
              </a:solidFill>
              <a:latin typeface="Levenim MT" panose="02010502060101010101" pitchFamily="2" charset="-79"/>
              <a:cs typeface="Levenim MT" panose="02010502060101010101" pitchFamily="2" charset="-79"/>
            </a:endParaRPr>
          </a:p>
        </p:txBody>
      </p:sp>
      <p:grpSp>
        <p:nvGrpSpPr>
          <p:cNvPr id="3" name="Group 2" descr="37 System applications in remediation"/>
          <p:cNvGrpSpPr/>
          <p:nvPr/>
        </p:nvGrpSpPr>
        <p:grpSpPr>
          <a:xfrm>
            <a:off x="-3500437" y="466725"/>
            <a:ext cx="14016037" cy="5003638"/>
            <a:chOff x="-3500437" y="466725"/>
            <a:chExt cx="14016037" cy="5003638"/>
          </a:xfrm>
        </p:grpSpPr>
        <p:sp>
          <p:nvSpPr>
            <p:cNvPr id="24580" name="Rectangle 4"/>
            <p:cNvSpPr>
              <a:spLocks noChangeArrowheads="1"/>
            </p:cNvSpPr>
            <p:nvPr/>
          </p:nvSpPr>
          <p:spPr bwMode="auto">
            <a:xfrm flipH="1">
              <a:off x="-3500437" y="466725"/>
              <a:ext cx="2069306" cy="3607594"/>
            </a:xfrm>
            <a:prstGeom prst="rect">
              <a:avLst/>
            </a:prstGeom>
            <a:noFill/>
            <a:ln>
              <a:noFill/>
            </a:ln>
            <a:extLst/>
          </p:spPr>
          <p:txBody>
            <a:bodyPr/>
            <a:lstStyle/>
            <a:p>
              <a:pPr marL="214313" indent="-214313">
                <a:buFont typeface="Arial" pitchFamily="34" charset="0"/>
                <a:buChar char="•"/>
                <a:defRPr/>
              </a:pPr>
              <a:endParaRPr lang="en-US" sz="1200" dirty="0">
                <a:latin typeface="Levenim MT" panose="02010502060101010101" pitchFamily="2" charset="-79"/>
                <a:cs typeface="+mn-cs"/>
              </a:endParaRPr>
            </a:p>
            <a:p>
              <a:pPr marL="214313" indent="-214313">
                <a:buFont typeface="Arial" pitchFamily="34" charset="0"/>
                <a:buChar char="•"/>
                <a:defRPr/>
              </a:pPr>
              <a:endParaRPr lang="en-US" sz="1200" dirty="0">
                <a:latin typeface="Levenim MT" panose="02010502060101010101" pitchFamily="2" charset="-79"/>
                <a:cs typeface="+mn-cs"/>
              </a:endParaRPr>
            </a:p>
          </p:txBody>
        </p:sp>
        <p:sp>
          <p:nvSpPr>
            <p:cNvPr id="4" name="TextBox 3"/>
            <p:cNvSpPr txBox="1"/>
            <p:nvPr/>
          </p:nvSpPr>
          <p:spPr>
            <a:xfrm>
              <a:off x="-1584722" y="494110"/>
              <a:ext cx="1478756" cy="461665"/>
            </a:xfrm>
            <a:prstGeom prst="rect">
              <a:avLst/>
            </a:prstGeom>
            <a:noFill/>
          </p:spPr>
          <p:txBody>
            <a:bodyPr>
              <a:spAutoFit/>
            </a:bodyPr>
            <a:lstStyle/>
            <a:p>
              <a:pPr marL="214313" indent="-214313">
                <a:buFont typeface="Arial" pitchFamily="34" charset="0"/>
                <a:buChar char="•"/>
                <a:defRPr/>
              </a:pPr>
              <a:endParaRPr lang="en-US" sz="1200" dirty="0">
                <a:latin typeface="Levenim MT" panose="02010502060101010101" pitchFamily="2" charset="-79"/>
                <a:cs typeface="+mn-cs"/>
              </a:endParaRPr>
            </a:p>
            <a:p>
              <a:pPr>
                <a:defRPr/>
              </a:pPr>
              <a:endParaRPr lang="en-US" sz="1200" dirty="0">
                <a:cs typeface="+mn-cs"/>
              </a:endParaRPr>
            </a:p>
          </p:txBody>
        </p:sp>
        <p:sp>
          <p:nvSpPr>
            <p:cNvPr id="7" name="TextBox 6"/>
            <p:cNvSpPr txBox="1"/>
            <p:nvPr/>
          </p:nvSpPr>
          <p:spPr>
            <a:xfrm>
              <a:off x="9203531" y="1047750"/>
              <a:ext cx="1312069" cy="461665"/>
            </a:xfrm>
            <a:prstGeom prst="rect">
              <a:avLst/>
            </a:prstGeom>
            <a:noFill/>
          </p:spPr>
          <p:txBody>
            <a:bodyPr>
              <a:spAutoFit/>
            </a:bodyPr>
            <a:lstStyle/>
            <a:p>
              <a:pPr marL="214313" indent="-214313">
                <a:buFont typeface="Arial" pitchFamily="34" charset="0"/>
                <a:buChar char="•"/>
                <a:defRPr/>
              </a:pPr>
              <a:endParaRPr lang="en-US" sz="1200" dirty="0">
                <a:latin typeface="Levenim MT" panose="02010502060101010101" pitchFamily="2" charset="-79"/>
                <a:ea typeface="ＭＳ Ｐゴシック" pitchFamily="-108" charset="-128"/>
                <a:cs typeface="ＭＳ Ｐゴシック" pitchFamily="-108" charset="-128"/>
              </a:endParaRPr>
            </a:p>
            <a:p>
              <a:pPr>
                <a:defRPr/>
              </a:pPr>
              <a:endParaRPr lang="en-US" sz="1200" dirty="0">
                <a:latin typeface="Levenim MT" panose="02010502060101010101" pitchFamily="2" charset="-79"/>
                <a:cs typeface="+mn-cs"/>
              </a:endParaRPr>
            </a:p>
          </p:txBody>
        </p:sp>
        <p:grpSp>
          <p:nvGrpSpPr>
            <p:cNvPr id="6" name="Group 5"/>
            <p:cNvGrpSpPr/>
            <p:nvPr/>
          </p:nvGrpSpPr>
          <p:grpSpPr>
            <a:xfrm>
              <a:off x="-112294" y="2208888"/>
              <a:ext cx="9464842" cy="3261475"/>
              <a:chOff x="-112294" y="1992313"/>
              <a:chExt cx="9464842" cy="3261475"/>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92313"/>
                <a:ext cx="4420101" cy="3151186"/>
              </a:xfrm>
              <a:prstGeom prst="rect">
                <a:avLst/>
              </a:prstGeom>
            </p:spPr>
          </p:pic>
          <p:sp>
            <p:nvSpPr>
              <p:cNvPr id="13" name="Rectangle 12"/>
              <p:cNvSpPr/>
              <p:nvPr/>
            </p:nvSpPr>
            <p:spPr>
              <a:xfrm>
                <a:off x="-112294" y="4115149"/>
                <a:ext cx="9464842" cy="113863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196" name="Content Placeholder 8"/>
          <p:cNvSpPr>
            <a:spLocks noGrp="1"/>
          </p:cNvSpPr>
          <p:nvPr>
            <p:ph sz="half" idx="4294967295"/>
          </p:nvPr>
        </p:nvSpPr>
        <p:spPr>
          <a:xfrm>
            <a:off x="3176211" y="108761"/>
            <a:ext cx="3430363" cy="3244850"/>
          </a:xfrm>
        </p:spPr>
        <p:txBody>
          <a:bodyPr rtlCol="0">
            <a:noAutofit/>
          </a:bodyPr>
          <a:lstStyle/>
          <a:p>
            <a:pPr eaLnBrk="1" fontAlgn="auto" hangingPunct="1">
              <a:spcBef>
                <a:spcPct val="0"/>
              </a:spcBef>
              <a:spcAft>
                <a:spcPts val="0"/>
              </a:spcAft>
              <a:defRPr/>
            </a:pPr>
            <a:r>
              <a:rPr lang="en-US" altLang="en-US" sz="1050" dirty="0">
                <a:solidFill>
                  <a:schemeClr val="bg1">
                    <a:lumMod val="50000"/>
                  </a:schemeClr>
                </a:solidFill>
                <a:cs typeface="Levenim MT" panose="02010502060101010101" pitchFamily="2" charset="-79"/>
              </a:rPr>
              <a:t>Emergency Department Integration Software (EDIS)</a:t>
            </a:r>
          </a:p>
          <a:p>
            <a:pPr eaLnBrk="1" fontAlgn="auto" hangingPunct="1">
              <a:spcBef>
                <a:spcPct val="0"/>
              </a:spcBef>
              <a:spcAft>
                <a:spcPts val="0"/>
              </a:spcAft>
              <a:defRPr/>
            </a:pPr>
            <a:r>
              <a:rPr lang="en-US" altLang="en-US" sz="1050" dirty="0" smtClean="0">
                <a:solidFill>
                  <a:schemeClr val="bg1">
                    <a:lumMod val="50000"/>
                  </a:schemeClr>
                </a:solidFill>
                <a:cs typeface="Levenim MT" panose="02010502060101010101" pitchFamily="2" charset="-79"/>
              </a:rPr>
              <a:t>Enrollment </a:t>
            </a:r>
            <a:r>
              <a:rPr lang="en-US" altLang="en-US" sz="1050" dirty="0">
                <a:solidFill>
                  <a:schemeClr val="bg1">
                    <a:lumMod val="50000"/>
                  </a:schemeClr>
                </a:solidFill>
                <a:cs typeface="Levenim MT" panose="02010502060101010101" pitchFamily="2" charset="-79"/>
              </a:rPr>
              <a:t>System Design</a:t>
            </a:r>
          </a:p>
          <a:p>
            <a:pPr eaLnBrk="1" fontAlgn="auto" hangingPunct="1">
              <a:spcBef>
                <a:spcPct val="0"/>
              </a:spcBef>
              <a:spcAft>
                <a:spcPts val="0"/>
              </a:spcAft>
              <a:defRPr/>
            </a:pPr>
            <a:r>
              <a:rPr lang="en-US" altLang="en-US" sz="1050" dirty="0">
                <a:solidFill>
                  <a:schemeClr val="bg1">
                    <a:lumMod val="50000"/>
                  </a:schemeClr>
                </a:solidFill>
                <a:cs typeface="Levenim MT" panose="02010502060101010101" pitchFamily="2" charset="-79"/>
              </a:rPr>
              <a:t>Global Code System</a:t>
            </a:r>
          </a:p>
          <a:p>
            <a:pPr eaLnBrk="1" fontAlgn="auto" hangingPunct="1">
              <a:spcBef>
                <a:spcPct val="0"/>
              </a:spcBef>
              <a:spcAft>
                <a:spcPts val="0"/>
              </a:spcAft>
              <a:defRPr/>
            </a:pPr>
            <a:r>
              <a:rPr lang="en-US" altLang="en-US" sz="1050" dirty="0">
                <a:solidFill>
                  <a:schemeClr val="bg1">
                    <a:lumMod val="50000"/>
                  </a:schemeClr>
                </a:solidFill>
                <a:cs typeface="Levenim MT" panose="02010502060101010101" pitchFamily="2" charset="-79"/>
              </a:rPr>
              <a:t>Group </a:t>
            </a:r>
            <a:r>
              <a:rPr lang="en-US" altLang="en-US" sz="1050" dirty="0" smtClean="0">
                <a:solidFill>
                  <a:schemeClr val="bg1">
                    <a:lumMod val="50000"/>
                  </a:schemeClr>
                </a:solidFill>
                <a:cs typeface="Levenim MT" panose="02010502060101010101" pitchFamily="2" charset="-79"/>
              </a:rPr>
              <a:t>Notes</a:t>
            </a:r>
          </a:p>
          <a:p>
            <a:pPr eaLnBrk="1" fontAlgn="auto" hangingPunct="1">
              <a:spcBef>
                <a:spcPct val="0"/>
              </a:spcBef>
              <a:spcAft>
                <a:spcPts val="0"/>
              </a:spcAft>
              <a:defRPr/>
            </a:pPr>
            <a:r>
              <a:rPr lang="en-US" altLang="en-US" sz="1050" dirty="0" smtClean="0">
                <a:solidFill>
                  <a:schemeClr val="bg1">
                    <a:lumMod val="50000"/>
                  </a:schemeClr>
                </a:solidFill>
                <a:cs typeface="Levenim MT" panose="02010502060101010101" pitchFamily="2" charset="-79"/>
              </a:rPr>
              <a:t>Home </a:t>
            </a:r>
            <a:r>
              <a:rPr lang="en-US" altLang="en-US" sz="1050" dirty="0">
                <a:solidFill>
                  <a:schemeClr val="bg1">
                    <a:lumMod val="50000"/>
                  </a:schemeClr>
                </a:solidFill>
                <a:cs typeface="Levenim MT" panose="02010502060101010101" pitchFamily="2" charset="-79"/>
              </a:rPr>
              <a:t>Based Primary Care (HBPC)</a:t>
            </a:r>
          </a:p>
          <a:p>
            <a:pPr eaLnBrk="1" fontAlgn="auto" hangingPunct="1">
              <a:spcBef>
                <a:spcPct val="0"/>
              </a:spcBef>
              <a:spcAft>
                <a:spcPts val="0"/>
              </a:spcAft>
              <a:defRPr/>
            </a:pPr>
            <a:r>
              <a:rPr lang="en-US" altLang="en-US" sz="1050" dirty="0">
                <a:solidFill>
                  <a:schemeClr val="bg1">
                    <a:lumMod val="50000"/>
                  </a:schemeClr>
                </a:solidFill>
                <a:ea typeface="MS PGothic" pitchFamily="34" charset="-128"/>
              </a:rPr>
              <a:t>Laboratory: Anatomic Pathology (AP)</a:t>
            </a:r>
          </a:p>
          <a:p>
            <a:pPr eaLnBrk="1" fontAlgn="auto" hangingPunct="1">
              <a:spcBef>
                <a:spcPct val="0"/>
              </a:spcBef>
              <a:spcAft>
                <a:spcPts val="0"/>
              </a:spcAft>
              <a:defRPr/>
            </a:pPr>
            <a:r>
              <a:rPr lang="en-US" altLang="en-US" sz="1050" dirty="0">
                <a:solidFill>
                  <a:schemeClr val="bg1">
                    <a:lumMod val="50000"/>
                  </a:schemeClr>
                </a:solidFill>
                <a:ea typeface="MS PGothic" pitchFamily="34" charset="-128"/>
              </a:rPr>
              <a:t>Laboratory: Emerging Pathogens (</a:t>
            </a:r>
            <a:r>
              <a:rPr lang="en-US" altLang="en-US" sz="1050" dirty="0" err="1">
                <a:solidFill>
                  <a:schemeClr val="bg1">
                    <a:lumMod val="50000"/>
                  </a:schemeClr>
                </a:solidFill>
                <a:ea typeface="MS PGothic" pitchFamily="34" charset="-128"/>
              </a:rPr>
              <a:t>Epi</a:t>
            </a:r>
            <a:r>
              <a:rPr lang="en-US" altLang="en-US" sz="1050" dirty="0">
                <a:solidFill>
                  <a:schemeClr val="bg1">
                    <a:lumMod val="50000"/>
                  </a:schemeClr>
                </a:solidFill>
                <a:ea typeface="MS PGothic" pitchFamily="34" charset="-128"/>
              </a:rPr>
              <a:t>)</a:t>
            </a:r>
          </a:p>
          <a:p>
            <a:pPr eaLnBrk="1" fontAlgn="auto" hangingPunct="1">
              <a:spcBef>
                <a:spcPct val="0"/>
              </a:spcBef>
              <a:spcAft>
                <a:spcPts val="0"/>
              </a:spcAft>
              <a:defRPr/>
            </a:pPr>
            <a:r>
              <a:rPr lang="en-US" altLang="en-US" sz="1050" dirty="0">
                <a:solidFill>
                  <a:schemeClr val="bg1">
                    <a:lumMod val="50000"/>
                  </a:schemeClr>
                </a:solidFill>
                <a:ea typeface="MS PGothic" pitchFamily="34" charset="-128"/>
              </a:rPr>
              <a:t>Lexicon Utility Module (STS)</a:t>
            </a:r>
          </a:p>
          <a:p>
            <a:pPr eaLnBrk="1" fontAlgn="auto" hangingPunct="1">
              <a:spcBef>
                <a:spcPct val="0"/>
              </a:spcBef>
              <a:spcAft>
                <a:spcPts val="0"/>
              </a:spcAft>
              <a:defRPr/>
            </a:pPr>
            <a:r>
              <a:rPr lang="en-US" altLang="en-US" sz="1050" dirty="0">
                <a:solidFill>
                  <a:schemeClr val="bg1">
                    <a:lumMod val="50000"/>
                  </a:schemeClr>
                </a:solidFill>
                <a:ea typeface="MS PGothic" pitchFamily="34" charset="-128"/>
              </a:rPr>
              <a:t>Patient Care Encounter (PCE) Module</a:t>
            </a:r>
          </a:p>
          <a:p>
            <a:pPr eaLnBrk="1" fontAlgn="auto" hangingPunct="1">
              <a:spcBef>
                <a:spcPct val="0"/>
              </a:spcBef>
              <a:spcAft>
                <a:spcPts val="0"/>
              </a:spcAft>
              <a:defRPr/>
            </a:pPr>
            <a:r>
              <a:rPr lang="en-US" altLang="en-US" sz="1050" dirty="0">
                <a:solidFill>
                  <a:schemeClr val="bg1">
                    <a:lumMod val="50000"/>
                  </a:schemeClr>
                </a:solidFill>
                <a:ea typeface="MS PGothic" pitchFamily="34" charset="-128"/>
              </a:rPr>
              <a:t>Pharmacy: Benefits Management (PBM)</a:t>
            </a:r>
          </a:p>
          <a:p>
            <a:pPr eaLnBrk="1" fontAlgn="auto" hangingPunct="1">
              <a:spcBef>
                <a:spcPct val="0"/>
              </a:spcBef>
              <a:spcAft>
                <a:spcPts val="0"/>
              </a:spcAft>
              <a:defRPr/>
            </a:pPr>
            <a:r>
              <a:rPr lang="en-US" altLang="en-US" sz="1050" dirty="0">
                <a:solidFill>
                  <a:schemeClr val="bg1">
                    <a:lumMod val="50000"/>
                  </a:schemeClr>
                </a:solidFill>
                <a:ea typeface="MS PGothic" pitchFamily="34" charset="-128"/>
              </a:rPr>
              <a:t>Quality: Audiology and Speech Analysis and Reporting (QUASAR)</a:t>
            </a:r>
          </a:p>
          <a:p>
            <a:pPr eaLnBrk="1" fontAlgn="auto" hangingPunct="1">
              <a:spcBef>
                <a:spcPct val="0"/>
              </a:spcBef>
              <a:spcAft>
                <a:spcPts val="0"/>
              </a:spcAft>
              <a:defRPr/>
            </a:pPr>
            <a:r>
              <a:rPr lang="en-US" altLang="en-US" sz="1050" dirty="0">
                <a:solidFill>
                  <a:schemeClr val="bg1">
                    <a:lumMod val="50000"/>
                  </a:schemeClr>
                </a:solidFill>
                <a:ea typeface="MS PGothic" pitchFamily="34" charset="-128"/>
              </a:rPr>
              <a:t>Spinal Cord Injury and Disorders Outcome (SCIDO)</a:t>
            </a:r>
          </a:p>
          <a:p>
            <a:pPr eaLnBrk="1" fontAlgn="auto" hangingPunct="1">
              <a:spcBef>
                <a:spcPct val="0"/>
              </a:spcBef>
              <a:spcAft>
                <a:spcPts val="0"/>
              </a:spcAft>
              <a:defRPr/>
            </a:pPr>
            <a:r>
              <a:rPr lang="en-US" altLang="en-US" sz="1050" dirty="0">
                <a:solidFill>
                  <a:schemeClr val="accent3">
                    <a:lumMod val="75000"/>
                  </a:schemeClr>
                </a:solidFill>
                <a:ea typeface="MS PGothic" pitchFamily="34" charset="-128"/>
              </a:rPr>
              <a:t>VistA Accounts Receivable Module (AR)</a:t>
            </a:r>
          </a:p>
          <a:p>
            <a:pPr eaLnBrk="1" fontAlgn="auto" hangingPunct="1">
              <a:spcBef>
                <a:spcPct val="0"/>
              </a:spcBef>
              <a:spcAft>
                <a:spcPts val="0"/>
              </a:spcAft>
              <a:defRPr/>
            </a:pPr>
            <a:r>
              <a:rPr lang="en-US" altLang="en-US" sz="1050" dirty="0">
                <a:solidFill>
                  <a:schemeClr val="bg1">
                    <a:lumMod val="50000"/>
                  </a:schemeClr>
                </a:solidFill>
                <a:ea typeface="MS PGothic" pitchFamily="34" charset="-128"/>
              </a:rPr>
              <a:t>VistA Clinical Procedures Module</a:t>
            </a:r>
          </a:p>
          <a:p>
            <a:pPr eaLnBrk="1" fontAlgn="auto" hangingPunct="1">
              <a:spcBef>
                <a:spcPct val="0"/>
              </a:spcBef>
              <a:spcAft>
                <a:spcPts val="0"/>
              </a:spcAft>
              <a:defRPr/>
            </a:pPr>
            <a:r>
              <a:rPr lang="en-US" altLang="en-US" sz="1050" dirty="0">
                <a:solidFill>
                  <a:schemeClr val="bg1">
                    <a:lumMod val="50000"/>
                  </a:schemeClr>
                </a:solidFill>
                <a:ea typeface="MS PGothic" pitchFamily="34" charset="-128"/>
              </a:rPr>
              <a:t>VistA Event Capture</a:t>
            </a:r>
          </a:p>
          <a:p>
            <a:pPr eaLnBrk="1" fontAlgn="auto" hangingPunct="1">
              <a:spcBef>
                <a:spcPct val="0"/>
              </a:spcBef>
              <a:spcAft>
                <a:spcPts val="0"/>
              </a:spcAft>
              <a:defRPr/>
            </a:pPr>
            <a:r>
              <a:rPr lang="en-US" altLang="en-US" sz="1050" dirty="0">
                <a:solidFill>
                  <a:schemeClr val="accent3">
                    <a:lumMod val="75000"/>
                  </a:schemeClr>
                </a:solidFill>
                <a:ea typeface="MS PGothic" pitchFamily="34" charset="-128"/>
              </a:rPr>
              <a:t>VistA Integrated Billing Module (IB)</a:t>
            </a:r>
          </a:p>
          <a:p>
            <a:pPr eaLnBrk="1" fontAlgn="auto" hangingPunct="1">
              <a:spcBef>
                <a:spcPct val="0"/>
              </a:spcBef>
              <a:spcAft>
                <a:spcPts val="0"/>
              </a:spcAft>
              <a:defRPr/>
            </a:pPr>
            <a:r>
              <a:rPr lang="en-US" altLang="en-US" sz="1050" dirty="0">
                <a:solidFill>
                  <a:schemeClr val="bg1">
                    <a:lumMod val="50000"/>
                  </a:schemeClr>
                </a:solidFill>
                <a:ea typeface="MS PGothic" pitchFamily="34" charset="-128"/>
              </a:rPr>
              <a:t>VistA Medicine Module</a:t>
            </a:r>
          </a:p>
          <a:p>
            <a:pPr eaLnBrk="1" fontAlgn="auto" hangingPunct="1">
              <a:spcBef>
                <a:spcPct val="0"/>
              </a:spcBef>
              <a:spcAft>
                <a:spcPts val="0"/>
              </a:spcAft>
              <a:defRPr/>
            </a:pPr>
            <a:r>
              <a:rPr lang="en-US" altLang="en-US" sz="1050" dirty="0">
                <a:solidFill>
                  <a:schemeClr val="bg1">
                    <a:lumMod val="50000"/>
                  </a:schemeClr>
                </a:solidFill>
                <a:ea typeface="MS PGothic" pitchFamily="34" charset="-128"/>
              </a:rPr>
              <a:t>VistA Mental Health Assistant Module</a:t>
            </a:r>
          </a:p>
          <a:p>
            <a:pPr eaLnBrk="1" fontAlgn="auto" hangingPunct="1">
              <a:spcBef>
                <a:spcPct val="0"/>
              </a:spcBef>
              <a:spcAft>
                <a:spcPts val="0"/>
              </a:spcAft>
              <a:defRPr/>
            </a:pPr>
            <a:r>
              <a:rPr lang="en-US" altLang="en-US" sz="1050" dirty="0">
                <a:solidFill>
                  <a:schemeClr val="bg1">
                    <a:lumMod val="50000"/>
                  </a:schemeClr>
                </a:solidFill>
                <a:ea typeface="MS PGothic" pitchFamily="34" charset="-128"/>
              </a:rPr>
              <a:t>VistA National Prosthetics Module</a:t>
            </a:r>
          </a:p>
          <a:p>
            <a:pPr eaLnBrk="1" fontAlgn="auto" hangingPunct="1">
              <a:spcBef>
                <a:spcPct val="0"/>
              </a:spcBef>
              <a:spcAft>
                <a:spcPts val="0"/>
              </a:spcAft>
              <a:defRPr/>
            </a:pPr>
            <a:r>
              <a:rPr lang="en-US" altLang="en-US" sz="1050" dirty="0">
                <a:solidFill>
                  <a:schemeClr val="accent3">
                    <a:lumMod val="75000"/>
                  </a:schemeClr>
                </a:solidFill>
                <a:ea typeface="MS PGothic" pitchFamily="34" charset="-128"/>
              </a:rPr>
              <a:t>VistA Non-VA Fee Basis Medical System (FEE)</a:t>
            </a:r>
          </a:p>
          <a:p>
            <a:pPr eaLnBrk="1" fontAlgn="auto" hangingPunct="1">
              <a:spcBef>
                <a:spcPct val="0"/>
              </a:spcBef>
              <a:spcAft>
                <a:spcPts val="0"/>
              </a:spcAft>
              <a:defRPr/>
            </a:pPr>
            <a:r>
              <a:rPr lang="en-US" altLang="en-US" sz="1050" dirty="0">
                <a:solidFill>
                  <a:schemeClr val="bg1">
                    <a:lumMod val="50000"/>
                  </a:schemeClr>
                </a:solidFill>
                <a:ea typeface="MS PGothic" pitchFamily="34" charset="-128"/>
              </a:rPr>
              <a:t>VistA Oncology Module</a:t>
            </a:r>
          </a:p>
          <a:p>
            <a:pPr eaLnBrk="1" fontAlgn="auto" hangingPunct="1">
              <a:spcBef>
                <a:spcPct val="0"/>
              </a:spcBef>
              <a:spcAft>
                <a:spcPts val="0"/>
              </a:spcAft>
              <a:defRPr/>
            </a:pPr>
            <a:r>
              <a:rPr lang="en-US" altLang="en-US" sz="1050" dirty="0">
                <a:solidFill>
                  <a:schemeClr val="bg1">
                    <a:lumMod val="50000"/>
                  </a:schemeClr>
                </a:solidFill>
                <a:ea typeface="MS PGothic" pitchFamily="34" charset="-128"/>
              </a:rPr>
              <a:t>VistA Scheduling Module</a:t>
            </a:r>
          </a:p>
          <a:p>
            <a:pPr eaLnBrk="1" fontAlgn="auto" hangingPunct="1">
              <a:spcBef>
                <a:spcPct val="0"/>
              </a:spcBef>
              <a:spcAft>
                <a:spcPts val="0"/>
              </a:spcAft>
              <a:defRPr/>
            </a:pPr>
            <a:r>
              <a:rPr lang="en-US" altLang="en-US" sz="1050" dirty="0">
                <a:solidFill>
                  <a:schemeClr val="bg1">
                    <a:lumMod val="50000"/>
                  </a:schemeClr>
                </a:solidFill>
                <a:ea typeface="MS PGothic" pitchFamily="34" charset="-128"/>
              </a:rPr>
              <a:t>VistA Surgery Module</a:t>
            </a:r>
            <a:endParaRPr lang="en-US" altLang="en-US" sz="1050" dirty="0">
              <a:solidFill>
                <a:schemeClr val="bg1">
                  <a:lumMod val="50000"/>
                </a:schemeClr>
              </a:solidFill>
              <a:cs typeface="Levenim MT" panose="02010502060101010101" pitchFamily="2" charset="-79"/>
            </a:endParaRPr>
          </a:p>
        </p:txBody>
      </p:sp>
      <p:sp>
        <p:nvSpPr>
          <p:cNvPr id="8195" name="Content Placeholder 7"/>
          <p:cNvSpPr>
            <a:spLocks noGrp="1"/>
          </p:cNvSpPr>
          <p:nvPr>
            <p:ph sz="half" idx="4294967295"/>
          </p:nvPr>
        </p:nvSpPr>
        <p:spPr>
          <a:xfrm>
            <a:off x="149986" y="257568"/>
            <a:ext cx="3160290" cy="3151187"/>
          </a:xfrm>
        </p:spPr>
        <p:txBody>
          <a:bodyPr rtlCol="0">
            <a:normAutofit/>
          </a:bodyPr>
          <a:lstStyle/>
          <a:p>
            <a:pPr marL="214313" indent="-214313" eaLnBrk="1" fontAlgn="auto" hangingPunct="1">
              <a:spcBef>
                <a:spcPct val="0"/>
              </a:spcBef>
              <a:spcAft>
                <a:spcPts val="0"/>
              </a:spcAft>
              <a:defRPr/>
            </a:pPr>
            <a:r>
              <a:rPr lang="en-US" altLang="en-US" sz="1050" dirty="0">
                <a:solidFill>
                  <a:schemeClr val="accent3">
                    <a:lumMod val="75000"/>
                  </a:schemeClr>
                </a:solidFill>
                <a:cs typeface="Levenim MT" panose="02010502060101010101" pitchFamily="2" charset="-79"/>
              </a:rPr>
              <a:t>Admission, Discharge, and Transfer (ADT) </a:t>
            </a:r>
          </a:p>
          <a:p>
            <a:pPr marL="214313" indent="-214313" eaLnBrk="1" fontAlgn="auto" hangingPunct="1">
              <a:spcBef>
                <a:spcPct val="0"/>
              </a:spcBef>
              <a:spcAft>
                <a:spcPts val="0"/>
              </a:spcAft>
              <a:defRPr/>
            </a:pPr>
            <a:r>
              <a:rPr lang="en-US" altLang="en-US" sz="1050" dirty="0">
                <a:solidFill>
                  <a:schemeClr val="accent3">
                    <a:lumMod val="75000"/>
                  </a:schemeClr>
                </a:solidFill>
                <a:cs typeface="Levenim MT" panose="02010502060101010101" pitchFamily="2" charset="-79"/>
              </a:rPr>
              <a:t>Ambulatory Care Reporting (ACR)</a:t>
            </a:r>
          </a:p>
          <a:p>
            <a:pPr marL="214313" indent="-214313" eaLnBrk="1" fontAlgn="auto" hangingPunct="1">
              <a:spcBef>
                <a:spcPct val="0"/>
              </a:spcBef>
              <a:spcAft>
                <a:spcPts val="0"/>
              </a:spcAft>
              <a:defRPr/>
            </a:pPr>
            <a:r>
              <a:rPr lang="en-US" altLang="en-US" sz="1050" dirty="0">
                <a:solidFill>
                  <a:schemeClr val="bg1">
                    <a:lumMod val="50000"/>
                  </a:schemeClr>
                </a:solidFill>
                <a:cs typeface="Levenim MT" panose="02010502060101010101" pitchFamily="2" charset="-79"/>
              </a:rPr>
              <a:t>Anticoagulation Management Tool (AMT)</a:t>
            </a:r>
          </a:p>
          <a:p>
            <a:pPr marL="214313" indent="-214313" eaLnBrk="1" fontAlgn="auto" hangingPunct="1">
              <a:spcBef>
                <a:spcPct val="0"/>
              </a:spcBef>
              <a:spcAft>
                <a:spcPts val="0"/>
              </a:spcAft>
              <a:defRPr/>
            </a:pPr>
            <a:r>
              <a:rPr lang="en-US" altLang="en-US" sz="1050" dirty="0">
                <a:solidFill>
                  <a:schemeClr val="bg1">
                    <a:lumMod val="50000"/>
                  </a:schemeClr>
                </a:solidFill>
                <a:cs typeface="Levenim MT" panose="02010502060101010101" pitchFamily="2" charset="-79"/>
              </a:rPr>
              <a:t>Automated Information Collection System (AICS)</a:t>
            </a:r>
          </a:p>
          <a:p>
            <a:pPr marL="214313" indent="-214313" eaLnBrk="1" fontAlgn="auto" hangingPunct="1">
              <a:spcBef>
                <a:spcPct val="0"/>
              </a:spcBef>
              <a:spcAft>
                <a:spcPts val="0"/>
              </a:spcAft>
              <a:defRPr/>
            </a:pPr>
            <a:r>
              <a:rPr lang="en-US" altLang="en-US" sz="1050" dirty="0">
                <a:solidFill>
                  <a:schemeClr val="bg1">
                    <a:lumMod val="50000"/>
                  </a:schemeClr>
                </a:solidFill>
                <a:cs typeface="Levenim MT" panose="02010502060101010101" pitchFamily="2" charset="-79"/>
              </a:rPr>
              <a:t>CISS/OHRS Application</a:t>
            </a:r>
          </a:p>
          <a:p>
            <a:pPr marL="214313" indent="-214313" eaLnBrk="1" fontAlgn="auto" hangingPunct="1">
              <a:spcBef>
                <a:spcPct val="0"/>
              </a:spcBef>
              <a:spcAft>
                <a:spcPts val="0"/>
              </a:spcAft>
              <a:defRPr/>
            </a:pPr>
            <a:r>
              <a:rPr lang="en-US" altLang="en-US" sz="1050" dirty="0">
                <a:solidFill>
                  <a:schemeClr val="bg1">
                    <a:lumMod val="50000"/>
                  </a:schemeClr>
                </a:solidFill>
                <a:cs typeface="Levenim MT" panose="02010502060101010101" pitchFamily="2" charset="-79"/>
              </a:rPr>
              <a:t>Clinical Case Registries (merges Hepatitis C, HIV) (CCR)</a:t>
            </a:r>
          </a:p>
          <a:p>
            <a:pPr marL="214313" indent="-214313" eaLnBrk="1" fontAlgn="auto" hangingPunct="1">
              <a:spcBef>
                <a:spcPct val="0"/>
              </a:spcBef>
              <a:spcAft>
                <a:spcPts val="0"/>
              </a:spcAft>
              <a:defRPr/>
            </a:pPr>
            <a:r>
              <a:rPr lang="en-US" altLang="en-US" sz="1050" dirty="0">
                <a:solidFill>
                  <a:schemeClr val="bg1">
                    <a:lumMod val="50000"/>
                  </a:schemeClr>
                </a:solidFill>
                <a:cs typeface="Levenim MT" panose="02010502060101010101" pitchFamily="2" charset="-79"/>
              </a:rPr>
              <a:t>CPRS Clinical Reminders</a:t>
            </a:r>
          </a:p>
          <a:p>
            <a:pPr marL="214313" indent="-214313" eaLnBrk="1" fontAlgn="auto" hangingPunct="1">
              <a:spcBef>
                <a:spcPct val="0"/>
              </a:spcBef>
              <a:spcAft>
                <a:spcPts val="0"/>
              </a:spcAft>
              <a:defRPr/>
            </a:pPr>
            <a:r>
              <a:rPr lang="en-US" altLang="en-US" sz="1050" dirty="0">
                <a:solidFill>
                  <a:schemeClr val="bg1">
                    <a:lumMod val="50000"/>
                  </a:schemeClr>
                </a:solidFill>
                <a:cs typeface="Levenim MT" panose="02010502060101010101" pitchFamily="2" charset="-79"/>
              </a:rPr>
              <a:t>CPRS Consult Request Tracking (CRT)</a:t>
            </a:r>
          </a:p>
          <a:p>
            <a:pPr marL="214313" indent="-214313" eaLnBrk="1" fontAlgn="auto" hangingPunct="1">
              <a:spcBef>
                <a:spcPct val="0"/>
              </a:spcBef>
              <a:spcAft>
                <a:spcPts val="0"/>
              </a:spcAft>
              <a:defRPr/>
            </a:pPr>
            <a:r>
              <a:rPr lang="en-US" altLang="en-US" sz="1050" dirty="0">
                <a:solidFill>
                  <a:schemeClr val="bg1">
                    <a:lumMod val="50000"/>
                  </a:schemeClr>
                </a:solidFill>
                <a:cs typeface="Levenim MT" panose="02010502060101010101" pitchFamily="2" charset="-79"/>
              </a:rPr>
              <a:t>CPRS Health Summary</a:t>
            </a:r>
          </a:p>
          <a:p>
            <a:pPr marL="214313" indent="-214313" eaLnBrk="1" fontAlgn="auto" hangingPunct="1">
              <a:spcBef>
                <a:spcPct val="0"/>
              </a:spcBef>
              <a:spcAft>
                <a:spcPts val="0"/>
              </a:spcAft>
              <a:defRPr/>
            </a:pPr>
            <a:r>
              <a:rPr lang="en-US" altLang="en-US" sz="1050" dirty="0">
                <a:solidFill>
                  <a:schemeClr val="bg1">
                    <a:lumMod val="50000"/>
                  </a:schemeClr>
                </a:solidFill>
                <a:cs typeface="Levenim MT" panose="02010502060101010101" pitchFamily="2" charset="-79"/>
              </a:rPr>
              <a:t>CPRS Order Entry/Result Reporting (OE/RR)</a:t>
            </a:r>
          </a:p>
          <a:p>
            <a:pPr marL="214313" indent="-214313" eaLnBrk="1" fontAlgn="auto" hangingPunct="1">
              <a:spcBef>
                <a:spcPct val="0"/>
              </a:spcBef>
              <a:spcAft>
                <a:spcPts val="0"/>
              </a:spcAft>
              <a:defRPr/>
            </a:pPr>
            <a:r>
              <a:rPr lang="en-US" altLang="en-US" sz="1050" dirty="0">
                <a:solidFill>
                  <a:schemeClr val="bg1">
                    <a:lumMod val="50000"/>
                  </a:schemeClr>
                </a:solidFill>
                <a:cs typeface="Levenim MT" panose="02010502060101010101" pitchFamily="2" charset="-79"/>
              </a:rPr>
              <a:t>CPRS Problem List</a:t>
            </a:r>
          </a:p>
          <a:p>
            <a:pPr marL="214313" indent="-214313" eaLnBrk="1" fontAlgn="auto" hangingPunct="1">
              <a:spcBef>
                <a:spcPct val="0"/>
              </a:spcBef>
              <a:spcAft>
                <a:spcPts val="0"/>
              </a:spcAft>
              <a:defRPr/>
            </a:pPr>
            <a:r>
              <a:rPr lang="en-US" altLang="en-US" sz="1050" dirty="0">
                <a:solidFill>
                  <a:schemeClr val="bg1">
                    <a:lumMod val="50000"/>
                  </a:schemeClr>
                </a:solidFill>
                <a:cs typeface="Levenim MT" panose="02010502060101010101" pitchFamily="2" charset="-79"/>
              </a:rPr>
              <a:t>CPRS Text Integration Utility (TIU)</a:t>
            </a:r>
          </a:p>
          <a:p>
            <a:pPr marL="214313" indent="-214313" eaLnBrk="1" fontAlgn="auto" hangingPunct="1">
              <a:spcBef>
                <a:spcPct val="0"/>
              </a:spcBef>
              <a:spcAft>
                <a:spcPts val="0"/>
              </a:spcAft>
              <a:defRPr/>
            </a:pPr>
            <a:r>
              <a:rPr lang="en-US" altLang="en-US" sz="1050" dirty="0">
                <a:solidFill>
                  <a:schemeClr val="bg1">
                    <a:lumMod val="50000"/>
                  </a:schemeClr>
                </a:solidFill>
                <a:cs typeface="Levenim MT" panose="02010502060101010101" pitchFamily="2" charset="-79"/>
              </a:rPr>
              <a:t>Decision Support System (DSS)</a:t>
            </a:r>
          </a:p>
          <a:p>
            <a:pPr marL="214313" indent="-214313" eaLnBrk="1" fontAlgn="auto" hangingPunct="1">
              <a:spcBef>
                <a:spcPct val="0"/>
              </a:spcBef>
              <a:spcAft>
                <a:spcPts val="0"/>
              </a:spcAft>
              <a:defRPr/>
            </a:pPr>
            <a:r>
              <a:rPr lang="en-US" altLang="en-US" sz="1050" dirty="0">
                <a:solidFill>
                  <a:schemeClr val="accent3">
                    <a:lumMod val="75000"/>
                  </a:schemeClr>
                </a:solidFill>
                <a:cs typeface="Levenim MT" panose="02010502060101010101" pitchFamily="2" charset="-79"/>
              </a:rPr>
              <a:t>Diagnostic Related Group (DRG</a:t>
            </a:r>
            <a:r>
              <a:rPr lang="en-US" altLang="en-US" sz="1050" dirty="0" smtClean="0">
                <a:solidFill>
                  <a:schemeClr val="accent3">
                    <a:lumMod val="75000"/>
                  </a:schemeClr>
                </a:solidFill>
                <a:cs typeface="Levenim MT" panose="02010502060101010101" pitchFamily="2" charset="-79"/>
              </a:rPr>
              <a:t>)</a:t>
            </a:r>
            <a:endParaRPr lang="en-US" altLang="en-US" sz="1050" dirty="0">
              <a:solidFill>
                <a:schemeClr val="accent3">
                  <a:lumMod val="75000"/>
                </a:schemeClr>
              </a:solidFill>
              <a:cs typeface="Levenim MT" panose="02010502060101010101" pitchFamily="2" charset="-79"/>
            </a:endParaRPr>
          </a:p>
        </p:txBody>
      </p:sp>
    </p:spTree>
    <p:extLst>
      <p:ext uri="{BB962C8B-B14F-4D97-AF65-F5344CB8AC3E}">
        <p14:creationId xmlns:p14="http://schemas.microsoft.com/office/powerpoint/2010/main" val="28522458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descr="Other Date Fields&#10;"/>
          <p:cNvSpPr txBox="1">
            <a:spLocks/>
          </p:cNvSpPr>
          <p:nvPr/>
        </p:nvSpPr>
        <p:spPr bwMode="auto">
          <a:xfrm>
            <a:off x="0" y="4286250"/>
            <a:ext cx="9144000" cy="857250"/>
          </a:xfrm>
          <a:prstGeom prst="rect">
            <a:avLst/>
          </a:prstGeom>
          <a:solidFill>
            <a:schemeClr val="bg2">
              <a:lumMod val="25000"/>
            </a:schemeClr>
          </a:solidFill>
          <a:ln>
            <a:noFill/>
          </a:ln>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hangingPunct="1">
              <a:spcBef>
                <a:spcPct val="0"/>
              </a:spcBef>
              <a:buNone/>
            </a:pPr>
            <a:r>
              <a:rPr lang="en-US" altLang="en-US" sz="5400" dirty="0" smtClean="0">
                <a:solidFill>
                  <a:schemeClr val="accent3">
                    <a:lumMod val="20000"/>
                    <a:lumOff val="80000"/>
                  </a:schemeClr>
                </a:solidFill>
                <a:latin typeface="Levenim MT" panose="02010502060101010101" pitchFamily="2" charset="-79"/>
                <a:ea typeface="Georgia" panose="02040502050405020303" pitchFamily="18" charset="0"/>
                <a:cs typeface="Levenim MT" panose="02010502060101010101" pitchFamily="2" charset="-79"/>
              </a:rPr>
              <a:t>Other Date Fields</a:t>
            </a:r>
            <a:endParaRPr lang="en-US" altLang="en-US" sz="5400" dirty="0">
              <a:solidFill>
                <a:schemeClr val="accent3">
                  <a:lumMod val="20000"/>
                  <a:lumOff val="80000"/>
                </a:schemeClr>
              </a:solidFill>
              <a:latin typeface="Levenim MT" panose="02010502060101010101" pitchFamily="2" charset="-79"/>
              <a:ea typeface="Georgia" panose="02040502050405020303" pitchFamily="18" charset="0"/>
              <a:cs typeface="Levenim MT" panose="02010502060101010101" pitchFamily="2" charset="-79"/>
            </a:endParaRPr>
          </a:p>
        </p:txBody>
      </p:sp>
      <p:sp>
        <p:nvSpPr>
          <p:cNvPr id="11" name="Oval 10" descr="Does not impact code set determination&#10;"/>
          <p:cNvSpPr/>
          <p:nvPr/>
        </p:nvSpPr>
        <p:spPr>
          <a:xfrm>
            <a:off x="6055136" y="136793"/>
            <a:ext cx="2818832" cy="207658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lumMod val="65000"/>
                    <a:lumOff val="35000"/>
                  </a:schemeClr>
                </a:solidFill>
                <a:latin typeface="Levenim MT" panose="02010502060101010101" pitchFamily="2" charset="-79"/>
                <a:cs typeface="Levenim MT" panose="02010502060101010101" pitchFamily="2" charset="-79"/>
              </a:rPr>
              <a:t>Does not impact code set determination</a:t>
            </a:r>
            <a:endParaRPr lang="en-US" sz="2000" b="1" dirty="0">
              <a:solidFill>
                <a:schemeClr val="tx1">
                  <a:lumMod val="65000"/>
                  <a:lumOff val="35000"/>
                </a:schemeClr>
              </a:solidFill>
              <a:latin typeface="Levenim MT" panose="02010502060101010101" pitchFamily="2" charset="-79"/>
              <a:cs typeface="Levenim MT" panose="02010502060101010101" pitchFamily="2" charset="-79"/>
            </a:endParaRPr>
          </a:p>
        </p:txBody>
      </p:sp>
      <p:pic>
        <p:nvPicPr>
          <p:cNvPr id="16" name="Picture 15" descr="Fee Basis batch number file screensh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170" y="1352498"/>
            <a:ext cx="3173742" cy="2415693"/>
          </a:xfrm>
          <a:prstGeom prst="rect">
            <a:avLst/>
          </a:prstGeom>
        </p:spPr>
      </p:pic>
      <p:pic>
        <p:nvPicPr>
          <p:cNvPr id="6" name="Picture 5" descr="computer"/>
          <p:cNvPicPr>
            <a:picLocks noChangeAspect="1"/>
          </p:cNvPicPr>
          <p:nvPr/>
        </p:nvPicPr>
        <p:blipFill rotWithShape="1">
          <a:blip r:embed="rId4">
            <a:extLst>
              <a:ext uri="{28A0092B-C50C-407E-A947-70E740481C1C}">
                <a14:useLocalDpi xmlns:a14="http://schemas.microsoft.com/office/drawing/2010/main" val="0"/>
              </a:ext>
            </a:extLst>
          </a:blip>
          <a:srcRect l="7527" t="7486" r="72871" b="76608"/>
          <a:stretch/>
        </p:blipFill>
        <p:spPr>
          <a:xfrm>
            <a:off x="-249056" y="-622852"/>
            <a:ext cx="7872593" cy="6373045"/>
          </a:xfrm>
          <a:prstGeom prst="rect">
            <a:avLst/>
          </a:prstGeom>
        </p:spPr>
      </p:pic>
      <p:sp>
        <p:nvSpPr>
          <p:cNvPr id="8" name="Rectangular Callout 7" descr="&quot; &quot;"/>
          <p:cNvSpPr/>
          <p:nvPr/>
        </p:nvSpPr>
        <p:spPr>
          <a:xfrm>
            <a:off x="153048" y="2289381"/>
            <a:ext cx="8720920" cy="1870428"/>
          </a:xfrm>
          <a:prstGeom prst="wedgeRectCallout">
            <a:avLst>
              <a:gd name="adj1" fmla="val -35145"/>
              <a:gd name="adj2" fmla="val -77759"/>
            </a:avLst>
          </a:prstGeom>
          <a:solidFill>
            <a:schemeClr val="accent3">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nvoice # 112079 assigned to this Invoice &#10;Enter date correct invoice recieved or last date of service (whichever is later) 100315 (october 3, 2015)"/>
          <p:cNvPicPr>
            <a:picLocks noChangeAspect="1"/>
          </p:cNvPicPr>
          <p:nvPr/>
        </p:nvPicPr>
        <p:blipFill rotWithShape="1">
          <a:blip r:embed="rId3">
            <a:extLst>
              <a:ext uri="{28A0092B-C50C-407E-A947-70E740481C1C}">
                <a14:useLocalDpi xmlns:a14="http://schemas.microsoft.com/office/drawing/2010/main" val="0"/>
              </a:ext>
            </a:extLst>
          </a:blip>
          <a:srcRect l="712" t="16916" r="3840" b="62270"/>
          <a:stretch/>
        </p:blipFill>
        <p:spPr>
          <a:xfrm>
            <a:off x="336884" y="2502162"/>
            <a:ext cx="8389195" cy="1392470"/>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descr="computer"/>
          <p:cNvGrpSpPr/>
          <p:nvPr/>
        </p:nvGrpSpPr>
        <p:grpSpPr>
          <a:xfrm>
            <a:off x="-249056" y="-622852"/>
            <a:ext cx="7872593" cy="6373045"/>
            <a:chOff x="-249056" y="-622852"/>
            <a:chExt cx="7872593" cy="6373045"/>
          </a:xfrm>
        </p:grpSpPr>
        <p:sp>
          <p:nvSpPr>
            <p:cNvPr id="6" name="Rectangle 5"/>
            <p:cNvSpPr/>
            <p:nvPr/>
          </p:nvSpPr>
          <p:spPr>
            <a:xfrm>
              <a:off x="861220" y="1276548"/>
              <a:ext cx="3476846" cy="2111708"/>
            </a:xfrm>
            <a:prstGeom prst="rect">
              <a:avLst/>
            </a:prstGeom>
            <a:solidFill>
              <a:srgbClr val="F5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527" t="7486" r="72871" b="76608"/>
            <a:stretch/>
          </p:blipFill>
          <p:spPr>
            <a:xfrm>
              <a:off x="-249056" y="-622852"/>
              <a:ext cx="7872593" cy="6373045"/>
            </a:xfrm>
            <a:prstGeom prst="rect">
              <a:avLst/>
            </a:prstGeom>
          </p:spPr>
        </p:pic>
      </p:grpSp>
      <p:pic>
        <p:nvPicPr>
          <p:cNvPr id="61442" name="Picture 1" descr="patient file codes screenshot"/>
          <p:cNvPicPr>
            <a:picLocks noGrp="1" noChangeAspect="1"/>
          </p:cNvPicPr>
          <p:nvPr isPhoto="1"/>
        </p:nvPicPr>
        <p:blipFill rotWithShape="1">
          <a:blip r:embed="rId4">
            <a:extLst>
              <a:ext uri="{28A0092B-C50C-407E-A947-70E740481C1C}">
                <a14:useLocalDpi xmlns:a14="http://schemas.microsoft.com/office/drawing/2010/main" val="0"/>
              </a:ext>
            </a:extLst>
          </a:blip>
          <a:srcRect l="2611" t="28896" r="18324" b="4769"/>
          <a:stretch/>
        </p:blipFill>
        <p:spPr bwMode="auto">
          <a:xfrm>
            <a:off x="1342731" y="1309446"/>
            <a:ext cx="1850845" cy="195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descr="&quot; &quot;"/>
          <p:cNvSpPr/>
          <p:nvPr/>
        </p:nvSpPr>
        <p:spPr>
          <a:xfrm>
            <a:off x="1962150" y="4538663"/>
            <a:ext cx="2695575" cy="600075"/>
          </a:xfrm>
          <a:prstGeom prst="ellipse">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Levenim MT" panose="02010502060101010101" pitchFamily="2" charset="-79"/>
            </a:endParaRPr>
          </a:p>
        </p:txBody>
      </p:sp>
      <p:sp>
        <p:nvSpPr>
          <p:cNvPr id="8" name="Title 1" descr="ICD Based on Date of Service&#10;"/>
          <p:cNvSpPr txBox="1">
            <a:spLocks/>
          </p:cNvSpPr>
          <p:nvPr/>
        </p:nvSpPr>
        <p:spPr bwMode="auto">
          <a:xfrm>
            <a:off x="0" y="4286250"/>
            <a:ext cx="9144000" cy="857250"/>
          </a:xfrm>
          <a:prstGeom prst="rect">
            <a:avLst/>
          </a:prstGeom>
          <a:solidFill>
            <a:schemeClr val="bg2">
              <a:lumMod val="25000"/>
            </a:schemeClr>
          </a:solidFill>
          <a:ln>
            <a:noFill/>
          </a:ln>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hangingPunct="1">
              <a:spcBef>
                <a:spcPct val="0"/>
              </a:spcBef>
              <a:buNone/>
            </a:pPr>
            <a:r>
              <a:rPr lang="en-US" altLang="en-US" sz="4400" dirty="0" smtClean="0">
                <a:solidFill>
                  <a:schemeClr val="accent3">
                    <a:lumMod val="20000"/>
                    <a:lumOff val="80000"/>
                  </a:schemeClr>
                </a:solidFill>
                <a:latin typeface="Levenim MT" panose="02010502060101010101" pitchFamily="2" charset="-79"/>
                <a:ea typeface="Georgia" panose="02040502050405020303" pitchFamily="18" charset="0"/>
                <a:cs typeface="Levenim MT" panose="02010502060101010101" pitchFamily="2" charset="-79"/>
              </a:rPr>
              <a:t>ICD Based on Date of Service</a:t>
            </a:r>
            <a:endParaRPr lang="en-US" altLang="en-US" sz="4400" dirty="0">
              <a:solidFill>
                <a:schemeClr val="accent3">
                  <a:lumMod val="20000"/>
                  <a:lumOff val="80000"/>
                </a:schemeClr>
              </a:solidFill>
              <a:latin typeface="Levenim MT" panose="02010502060101010101" pitchFamily="2" charset="-79"/>
              <a:ea typeface="Georgia" panose="02040502050405020303" pitchFamily="18" charset="0"/>
              <a:cs typeface="Levenim MT" panose="02010502060101010101" pitchFamily="2" charset="-79"/>
            </a:endParaRPr>
          </a:p>
        </p:txBody>
      </p:sp>
      <p:sp>
        <p:nvSpPr>
          <p:cNvPr id="9" name="Rectangular Callout 8" descr="&quot; &quot;"/>
          <p:cNvSpPr/>
          <p:nvPr/>
        </p:nvSpPr>
        <p:spPr>
          <a:xfrm>
            <a:off x="4133850" y="378555"/>
            <a:ext cx="3810000" cy="2155096"/>
          </a:xfrm>
          <a:prstGeom prst="wedgeRectCallout">
            <a:avLst>
              <a:gd name="adj1" fmla="val -95570"/>
              <a:gd name="adj2" fmla="val 64374"/>
            </a:avLst>
          </a:prstGeom>
          <a:solidFill>
            <a:schemeClr val="accent3">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 descr="REFERRING PROV NAME:&#10;REFERRING PROV NPI:&#10;ICD1: "/>
          <p:cNvPicPr>
            <a:picLocks noGrp="1" noChangeAspect="1"/>
          </p:cNvPicPr>
          <p:nvPr isPhoto="1"/>
        </p:nvPicPr>
        <p:blipFill rotWithShape="1">
          <a:blip r:embed="rId4">
            <a:extLst>
              <a:ext uri="{28A0092B-C50C-407E-A947-70E740481C1C}">
                <a14:useLocalDpi xmlns:a14="http://schemas.microsoft.com/office/drawing/2010/main" val="0"/>
              </a:ext>
            </a:extLst>
          </a:blip>
          <a:srcRect l="3493" t="86898" r="71230" b="3783"/>
          <a:stretch/>
        </p:blipFill>
        <p:spPr bwMode="auto">
          <a:xfrm>
            <a:off x="4451934" y="626103"/>
            <a:ext cx="3174319" cy="147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descr="&quot; &quot;"/>
          <p:cNvSpPr/>
          <p:nvPr/>
        </p:nvSpPr>
        <p:spPr>
          <a:xfrm>
            <a:off x="4376166" y="1399830"/>
            <a:ext cx="1395984" cy="700045"/>
          </a:xfrm>
          <a:prstGeom prst="rect">
            <a:avLst/>
          </a:prstGeom>
          <a:noFill/>
          <a:ln w="1270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descr="computer"/>
          <p:cNvGrpSpPr/>
          <p:nvPr/>
        </p:nvGrpSpPr>
        <p:grpSpPr>
          <a:xfrm>
            <a:off x="-249056" y="-622852"/>
            <a:ext cx="7872593" cy="6373045"/>
            <a:chOff x="-249056" y="-622852"/>
            <a:chExt cx="7872593" cy="6373045"/>
          </a:xfrm>
        </p:grpSpPr>
        <p:sp>
          <p:nvSpPr>
            <p:cNvPr id="5" name="Rectangle 4"/>
            <p:cNvSpPr/>
            <p:nvPr/>
          </p:nvSpPr>
          <p:spPr>
            <a:xfrm>
              <a:off x="861220" y="1276548"/>
              <a:ext cx="3476846" cy="2111708"/>
            </a:xfrm>
            <a:prstGeom prst="rect">
              <a:avLst/>
            </a:prstGeom>
            <a:solidFill>
              <a:srgbClr val="F5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527" t="7486" r="72871" b="76608"/>
            <a:stretch/>
          </p:blipFill>
          <p:spPr>
            <a:xfrm>
              <a:off x="-249056" y="-622852"/>
              <a:ext cx="7872593" cy="6373045"/>
            </a:xfrm>
            <a:prstGeom prst="rect">
              <a:avLst/>
            </a:prstGeom>
          </p:spPr>
        </p:pic>
      </p:grpSp>
      <p:pic>
        <p:nvPicPr>
          <p:cNvPr id="62466" name="Picture 1" descr="&quot; &quot;"/>
          <p:cNvPicPr>
            <a:picLocks noGrp="1" noChangeAspect="1"/>
          </p:cNvPicPr>
          <p:nvPr isPhoto="1"/>
        </p:nvPicPr>
        <p:blipFill rotWithShape="1">
          <a:blip r:embed="rId4">
            <a:extLst>
              <a:ext uri="{28A0092B-C50C-407E-A947-70E740481C1C}">
                <a14:useLocalDpi xmlns:a14="http://schemas.microsoft.com/office/drawing/2010/main" val="0"/>
              </a:ext>
            </a:extLst>
          </a:blip>
          <a:srcRect l="2961" t="5572" r="3295" b="36850"/>
          <a:stretch/>
        </p:blipFill>
        <p:spPr bwMode="auto">
          <a:xfrm>
            <a:off x="1129406" y="1312981"/>
            <a:ext cx="2475948" cy="191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descr="Date of Discharge"/>
          <p:cNvSpPr txBox="1">
            <a:spLocks/>
          </p:cNvSpPr>
          <p:nvPr/>
        </p:nvSpPr>
        <p:spPr bwMode="auto">
          <a:xfrm>
            <a:off x="0" y="4286250"/>
            <a:ext cx="9144000" cy="857250"/>
          </a:xfrm>
          <a:prstGeom prst="rect">
            <a:avLst/>
          </a:prstGeom>
          <a:solidFill>
            <a:schemeClr val="bg2">
              <a:lumMod val="25000"/>
            </a:schemeClr>
          </a:solidFill>
          <a:ln>
            <a:noFill/>
          </a:ln>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hangingPunct="1">
              <a:spcBef>
                <a:spcPct val="0"/>
              </a:spcBef>
              <a:buNone/>
            </a:pPr>
            <a:r>
              <a:rPr lang="en-US" altLang="en-US" sz="5400" dirty="0" smtClean="0">
                <a:solidFill>
                  <a:schemeClr val="accent3">
                    <a:lumMod val="20000"/>
                    <a:lumOff val="80000"/>
                  </a:schemeClr>
                </a:solidFill>
                <a:latin typeface="Levenim MT" panose="02010502060101010101" pitchFamily="2" charset="-79"/>
                <a:ea typeface="Georgia" panose="02040502050405020303" pitchFamily="18" charset="0"/>
                <a:cs typeface="Levenim MT" panose="02010502060101010101" pitchFamily="2" charset="-79"/>
              </a:rPr>
              <a:t>Date of Discharge</a:t>
            </a:r>
            <a:endParaRPr lang="en-US" altLang="en-US" sz="2800" dirty="0">
              <a:solidFill>
                <a:srgbClr val="C00000"/>
              </a:solidFill>
              <a:latin typeface="Levenim MT" panose="02010502060101010101" pitchFamily="2" charset="-79"/>
              <a:ea typeface="Georgia" panose="02040502050405020303" pitchFamily="18" charset="0"/>
              <a:cs typeface="Levenim MT" panose="02010502060101010101" pitchFamily="2" charset="-79"/>
            </a:endParaRPr>
          </a:p>
        </p:txBody>
      </p:sp>
      <p:sp>
        <p:nvSpPr>
          <p:cNvPr id="8" name="Rectangular Callout 7" descr="&quot; &quot;"/>
          <p:cNvSpPr/>
          <p:nvPr/>
        </p:nvSpPr>
        <p:spPr>
          <a:xfrm>
            <a:off x="2691644" y="202800"/>
            <a:ext cx="4931894" cy="3022214"/>
          </a:xfrm>
          <a:prstGeom prst="wedgeRectCallout">
            <a:avLst>
              <a:gd name="adj1" fmla="val -67679"/>
              <a:gd name="adj2" fmla="val 1954"/>
            </a:avLst>
          </a:prstGeom>
          <a:solidFill>
            <a:schemeClr val="accent3">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 descr="ICD-10 codes"/>
          <p:cNvPicPr>
            <a:picLocks noGrp="1" noChangeAspect="1"/>
          </p:cNvPicPr>
          <p:nvPr isPhoto="1"/>
        </p:nvPicPr>
        <p:blipFill rotWithShape="1">
          <a:blip r:embed="rId4">
            <a:extLst>
              <a:ext uri="{28A0092B-C50C-407E-A947-70E740481C1C}">
                <a14:useLocalDpi xmlns:a14="http://schemas.microsoft.com/office/drawing/2010/main" val="0"/>
              </a:ext>
            </a:extLst>
          </a:blip>
          <a:srcRect l="2734" t="31380" r="70264" b="56281"/>
          <a:stretch/>
        </p:blipFill>
        <p:spPr bwMode="auto">
          <a:xfrm>
            <a:off x="2935651" y="474558"/>
            <a:ext cx="4402703" cy="252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descr="ONLY &#10;ICD-10 &#10;on or after &#10;10-1-15&#10;"/>
          <p:cNvSpPr/>
          <p:nvPr/>
        </p:nvSpPr>
        <p:spPr>
          <a:xfrm>
            <a:off x="5911265" y="1971437"/>
            <a:ext cx="3151187" cy="22890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C00000"/>
                </a:solidFill>
                <a:latin typeface="Levenim MT" panose="02010502060101010101" pitchFamily="2" charset="-79"/>
                <a:cs typeface="Levenim MT" panose="02010502060101010101" pitchFamily="2" charset="-79"/>
              </a:rPr>
              <a:t> ICD-9</a:t>
            </a:r>
            <a:br>
              <a:rPr lang="en-US" sz="2800" b="1" dirty="0" smtClean="0">
                <a:solidFill>
                  <a:srgbClr val="C00000"/>
                </a:solidFill>
                <a:latin typeface="Levenim MT" panose="02010502060101010101" pitchFamily="2" charset="-79"/>
                <a:cs typeface="Levenim MT" panose="02010502060101010101" pitchFamily="2" charset="-79"/>
              </a:rPr>
            </a:br>
            <a:r>
              <a:rPr lang="en-US" sz="2800" b="1" dirty="0" smtClean="0">
                <a:solidFill>
                  <a:srgbClr val="C00000"/>
                </a:solidFill>
                <a:latin typeface="Levenim MT" panose="02010502060101010101" pitchFamily="2" charset="-79"/>
                <a:cs typeface="Levenim MT" panose="02010502060101010101" pitchFamily="2" charset="-79"/>
              </a:rPr>
              <a:t>up to </a:t>
            </a:r>
            <a:br>
              <a:rPr lang="en-US" sz="2800" b="1" dirty="0" smtClean="0">
                <a:solidFill>
                  <a:srgbClr val="C00000"/>
                </a:solidFill>
                <a:latin typeface="Levenim MT" panose="02010502060101010101" pitchFamily="2" charset="-79"/>
                <a:cs typeface="Levenim MT" panose="02010502060101010101" pitchFamily="2" charset="-79"/>
              </a:rPr>
            </a:br>
            <a:r>
              <a:rPr lang="en-US" sz="2800" b="1" dirty="0" smtClean="0">
                <a:solidFill>
                  <a:srgbClr val="C00000"/>
                </a:solidFill>
                <a:latin typeface="Levenim MT" panose="02010502060101010101" pitchFamily="2" charset="-79"/>
                <a:cs typeface="Levenim MT" panose="02010502060101010101" pitchFamily="2" charset="-79"/>
              </a:rPr>
              <a:t>9-30-15</a:t>
            </a:r>
            <a:endParaRPr lang="en-US" sz="2800" b="1" dirty="0">
              <a:solidFill>
                <a:srgbClr val="C00000"/>
              </a:solidFill>
              <a:latin typeface="Levenim MT" panose="02010502060101010101" pitchFamily="2" charset="-79"/>
              <a:cs typeface="Levenim MT" panose="02010502060101010101" pitchFamily="2" charset="-79"/>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descr="&quot; &quot;"/>
          <p:cNvGrpSpPr/>
          <p:nvPr/>
        </p:nvGrpSpPr>
        <p:grpSpPr>
          <a:xfrm>
            <a:off x="-249056" y="-622852"/>
            <a:ext cx="7872593" cy="6373045"/>
            <a:chOff x="-249056" y="-622852"/>
            <a:chExt cx="7872593" cy="6373045"/>
          </a:xfrm>
        </p:grpSpPr>
        <p:sp>
          <p:nvSpPr>
            <p:cNvPr id="5" name="Rectangle 4"/>
            <p:cNvSpPr/>
            <p:nvPr/>
          </p:nvSpPr>
          <p:spPr>
            <a:xfrm>
              <a:off x="861220" y="1276548"/>
              <a:ext cx="3476846" cy="2111708"/>
            </a:xfrm>
            <a:prstGeom prst="rect">
              <a:avLst/>
            </a:prstGeom>
            <a:solidFill>
              <a:srgbClr val="F5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527" t="7486" r="72871" b="76608"/>
            <a:stretch/>
          </p:blipFill>
          <p:spPr>
            <a:xfrm>
              <a:off x="-249056" y="-622852"/>
              <a:ext cx="7872593" cy="6373045"/>
            </a:xfrm>
            <a:prstGeom prst="rect">
              <a:avLst/>
            </a:prstGeom>
          </p:spPr>
        </p:pic>
      </p:grpSp>
      <p:pic>
        <p:nvPicPr>
          <p:cNvPr id="3" name="Picture 2" descr="Codes on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318" y="1348681"/>
            <a:ext cx="2420041" cy="1902581"/>
          </a:xfrm>
          <a:prstGeom prst="rect">
            <a:avLst/>
          </a:prstGeom>
        </p:spPr>
      </p:pic>
      <p:sp>
        <p:nvSpPr>
          <p:cNvPr id="7" name="Title 1" descr="Inactive Codes"/>
          <p:cNvSpPr txBox="1">
            <a:spLocks/>
          </p:cNvSpPr>
          <p:nvPr/>
        </p:nvSpPr>
        <p:spPr bwMode="auto">
          <a:xfrm>
            <a:off x="0" y="4286250"/>
            <a:ext cx="9144000" cy="857250"/>
          </a:xfrm>
          <a:prstGeom prst="rect">
            <a:avLst/>
          </a:prstGeom>
          <a:solidFill>
            <a:schemeClr val="bg2">
              <a:lumMod val="25000"/>
            </a:schemeClr>
          </a:solidFill>
          <a:ln>
            <a:noFill/>
          </a:ln>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hangingPunct="1">
              <a:spcBef>
                <a:spcPct val="0"/>
              </a:spcBef>
              <a:buNone/>
            </a:pPr>
            <a:r>
              <a:rPr lang="en-US" altLang="en-US" sz="5400" dirty="0" smtClean="0">
                <a:solidFill>
                  <a:schemeClr val="accent3">
                    <a:lumMod val="20000"/>
                    <a:lumOff val="80000"/>
                  </a:schemeClr>
                </a:solidFill>
                <a:latin typeface="Levenim MT" panose="02010502060101010101" pitchFamily="2" charset="-79"/>
                <a:ea typeface="Georgia" panose="02040502050405020303" pitchFamily="18" charset="0"/>
                <a:cs typeface="Levenim MT" panose="02010502060101010101" pitchFamily="2" charset="-79"/>
              </a:rPr>
              <a:t>Inactive Codes</a:t>
            </a:r>
            <a:endParaRPr lang="en-US" altLang="en-US" sz="5400" dirty="0">
              <a:solidFill>
                <a:schemeClr val="accent3">
                  <a:lumMod val="20000"/>
                  <a:lumOff val="80000"/>
                </a:schemeClr>
              </a:solidFill>
              <a:latin typeface="Levenim MT" panose="02010502060101010101" pitchFamily="2" charset="-79"/>
              <a:ea typeface="Georgia" panose="02040502050405020303" pitchFamily="18" charset="0"/>
              <a:cs typeface="Levenim MT" panose="02010502060101010101" pitchFamily="2" charset="-79"/>
            </a:endParaRPr>
          </a:p>
        </p:txBody>
      </p:sp>
      <p:sp>
        <p:nvSpPr>
          <p:cNvPr id="8" name="Rectangular Callout 7" descr="&quot; &quot;"/>
          <p:cNvSpPr/>
          <p:nvPr/>
        </p:nvSpPr>
        <p:spPr>
          <a:xfrm>
            <a:off x="2711965" y="517305"/>
            <a:ext cx="6213670" cy="2430611"/>
          </a:xfrm>
          <a:prstGeom prst="wedgeRectCallout">
            <a:avLst>
              <a:gd name="adj1" fmla="val -63962"/>
              <a:gd name="adj2" fmla="val 41686"/>
            </a:avLst>
          </a:prstGeom>
          <a:solidFill>
            <a:schemeClr val="accent3">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Press &lt;return&gt; for more, &quot;^&quot; to exit, or Select 1-8: ^ ICD1: T86.891&#10;ICD Diagnosis code: T86.891&#10;ICD DIagnosis description: Other transplanted tissue failure&#10;Code is inactive on Octo 03, 2015&#10;ICD1:"/>
          <p:cNvPicPr>
            <a:picLocks noChangeAspect="1"/>
          </p:cNvPicPr>
          <p:nvPr/>
        </p:nvPicPr>
        <p:blipFill rotWithShape="1">
          <a:blip r:embed="rId4">
            <a:extLst>
              <a:ext uri="{28A0092B-C50C-407E-A947-70E740481C1C}">
                <a14:useLocalDpi xmlns:a14="http://schemas.microsoft.com/office/drawing/2010/main" val="0"/>
              </a:ext>
            </a:extLst>
          </a:blip>
          <a:srcRect t="57569" r="6294" b="142"/>
          <a:stretch/>
        </p:blipFill>
        <p:spPr>
          <a:xfrm>
            <a:off x="2849985" y="669855"/>
            <a:ext cx="5883827" cy="2087592"/>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4" name="Picture 1" descr="&quot; &quot;"/>
          <p:cNvPicPr>
            <a:picLocks noGrp="1" noChangeAspect="1"/>
          </p:cNvPicPr>
          <p:nvPr isPhoto="1"/>
        </p:nvPicPr>
        <p:blipFill rotWithShape="1">
          <a:blip r:embed="rId3">
            <a:extLst>
              <a:ext uri="{28A0092B-C50C-407E-A947-70E740481C1C}">
                <a14:useLocalDpi xmlns:a14="http://schemas.microsoft.com/office/drawing/2010/main" val="0"/>
              </a:ext>
            </a:extLst>
          </a:blip>
          <a:srcRect l="4210" t="51980" r="17059" b="3708"/>
          <a:stretch/>
        </p:blipFill>
        <p:spPr bwMode="auto">
          <a:xfrm>
            <a:off x="1119116" y="1306551"/>
            <a:ext cx="2766167" cy="195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descr="Patial Code search"/>
          <p:cNvSpPr txBox="1">
            <a:spLocks/>
          </p:cNvSpPr>
          <p:nvPr/>
        </p:nvSpPr>
        <p:spPr bwMode="auto">
          <a:xfrm>
            <a:off x="0" y="4286250"/>
            <a:ext cx="9144000" cy="857250"/>
          </a:xfrm>
          <a:prstGeom prst="rect">
            <a:avLst/>
          </a:prstGeom>
          <a:solidFill>
            <a:schemeClr val="bg2">
              <a:lumMod val="25000"/>
            </a:schemeClr>
          </a:solidFill>
          <a:ln>
            <a:noFill/>
          </a:ln>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hangingPunct="1">
              <a:spcBef>
                <a:spcPct val="0"/>
              </a:spcBef>
              <a:buNone/>
            </a:pPr>
            <a:r>
              <a:rPr lang="en-US" altLang="en-US" sz="4800" dirty="0" smtClean="0">
                <a:solidFill>
                  <a:schemeClr val="accent3">
                    <a:lumMod val="20000"/>
                    <a:lumOff val="80000"/>
                  </a:schemeClr>
                </a:solidFill>
                <a:latin typeface="Levenim MT" panose="02010502060101010101" pitchFamily="2" charset="-79"/>
                <a:ea typeface="Georgia" panose="02040502050405020303" pitchFamily="18" charset="0"/>
                <a:cs typeface="Levenim MT" panose="02010502060101010101" pitchFamily="2" charset="-79"/>
              </a:rPr>
              <a:t>Partial Code Search</a:t>
            </a:r>
            <a:endParaRPr lang="en-US" altLang="en-US" sz="4800" dirty="0">
              <a:solidFill>
                <a:schemeClr val="accent3">
                  <a:lumMod val="20000"/>
                  <a:lumOff val="80000"/>
                </a:schemeClr>
              </a:solidFill>
              <a:latin typeface="Levenim MT" panose="02010502060101010101" pitchFamily="2" charset="-79"/>
              <a:ea typeface="Georgia" panose="02040502050405020303" pitchFamily="18" charset="0"/>
              <a:cs typeface="Levenim MT" panose="02010502060101010101" pitchFamily="2" charset="-79"/>
            </a:endParaRPr>
          </a:p>
        </p:txBody>
      </p:sp>
      <p:pic>
        <p:nvPicPr>
          <p:cNvPr id="9" name="Picture 1" descr="Patient code search screen"/>
          <p:cNvPicPr>
            <a:picLocks noGrp="1" noChangeAspect="1"/>
          </p:cNvPicPr>
          <p:nvPr isPhoto="1"/>
        </p:nvPicPr>
        <p:blipFill rotWithShape="1">
          <a:blip r:embed="rId3">
            <a:extLst>
              <a:ext uri="{28A0092B-C50C-407E-A947-70E740481C1C}">
                <a14:useLocalDpi xmlns:a14="http://schemas.microsoft.com/office/drawing/2010/main" val="0"/>
              </a:ext>
            </a:extLst>
          </a:blip>
          <a:srcRect l="4210" t="51980" r="17059" b="16771"/>
          <a:stretch/>
        </p:blipFill>
        <p:spPr bwMode="auto">
          <a:xfrm>
            <a:off x="495300" y="74232"/>
            <a:ext cx="8440513" cy="421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descr="Inactive: T86.891"/>
          <p:cNvSpPr/>
          <p:nvPr/>
        </p:nvSpPr>
        <p:spPr>
          <a:xfrm>
            <a:off x="4928096" y="1847851"/>
            <a:ext cx="3415804" cy="17716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r>
              <a:rPr lang="en-US" sz="4000" dirty="0" smtClean="0">
                <a:solidFill>
                  <a:schemeClr val="accent3">
                    <a:lumMod val="50000"/>
                  </a:schemeClr>
                </a:solidFill>
                <a:latin typeface="Levenim MT" panose="02010502060101010101" pitchFamily="2" charset="-79"/>
                <a:cs typeface="Levenim MT" panose="02010502060101010101" pitchFamily="2" charset="-79"/>
              </a:rPr>
              <a:t>Inactive: T86.891</a:t>
            </a:r>
            <a:endParaRPr lang="en-US" sz="4000" dirty="0">
              <a:solidFill>
                <a:schemeClr val="accent3">
                  <a:lumMod val="50000"/>
                </a:schemeClr>
              </a:solidFill>
              <a:latin typeface="Levenim MT" panose="02010502060101010101" pitchFamily="2" charset="-79"/>
              <a:cs typeface="Levenim MT" panose="02010502060101010101" pitchFamily="2" charset="-79"/>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tablet"/>
          <p:cNvPicPr>
            <a:picLocks noChangeAspect="1"/>
          </p:cNvPicPr>
          <p:nvPr/>
        </p:nvPicPr>
        <p:blipFill rotWithShape="1">
          <a:blip r:embed="rId3">
            <a:extLst>
              <a:ext uri="{28A0092B-C50C-407E-A947-70E740481C1C}">
                <a14:useLocalDpi xmlns:a14="http://schemas.microsoft.com/office/drawing/2010/main" val="0"/>
              </a:ext>
            </a:extLst>
          </a:blip>
          <a:srcRect l="9269" t="10959" r="80265" b="81479"/>
          <a:stretch/>
        </p:blipFill>
        <p:spPr>
          <a:xfrm>
            <a:off x="481725" y="-251035"/>
            <a:ext cx="8180549" cy="5394535"/>
          </a:xfrm>
          <a:prstGeom prst="rect">
            <a:avLst/>
          </a:prstGeom>
        </p:spPr>
      </p:pic>
      <p:pic>
        <p:nvPicPr>
          <p:cNvPr id="68610" name="Picture 1" descr="Is this the correct Authorization period? Y/No? Yess&#10;Authorization remarks:&#10;hospitalization and professional care necessary until the patient's condition is stabilized or improved enough to permit a transfer without harzard to a VA or other federal facility for continued treatment. Dischare summary must accompany all requests for payment. Payment by VA constitutes payment-in-full."/>
          <p:cNvPicPr>
            <a:picLocks noGrp="1" noChangeAspect="1"/>
          </p:cNvPicPr>
          <p:nvPr isPhoto="1"/>
        </p:nvPicPr>
        <p:blipFill rotWithShape="1">
          <a:blip r:embed="rId4">
            <a:extLst>
              <a:ext uri="{28A0092B-C50C-407E-A947-70E740481C1C}">
                <a14:useLocalDpi xmlns:a14="http://schemas.microsoft.com/office/drawing/2010/main" val="0"/>
              </a:ext>
            </a:extLst>
          </a:blip>
          <a:srcRect l="3086" t="12321" r="7288" b="64531"/>
          <a:stretch/>
        </p:blipFill>
        <p:spPr bwMode="auto">
          <a:xfrm>
            <a:off x="1291928" y="1402080"/>
            <a:ext cx="6560141" cy="213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ular Callout 7" descr="Authorization Text is editable"/>
          <p:cNvSpPr/>
          <p:nvPr/>
        </p:nvSpPr>
        <p:spPr>
          <a:xfrm>
            <a:off x="2388357" y="3745466"/>
            <a:ext cx="5868538" cy="696036"/>
          </a:xfrm>
          <a:prstGeom prst="wedgeRectCallout">
            <a:avLst>
              <a:gd name="adj1" fmla="val 1540"/>
              <a:gd name="adj2" fmla="val -105243"/>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2">
                    <a:lumMod val="50000"/>
                  </a:schemeClr>
                </a:solidFill>
                <a:latin typeface="Levenim MT" panose="02010502060101010101" pitchFamily="2" charset="-79"/>
                <a:cs typeface="Levenim MT" panose="02010502060101010101" pitchFamily="2" charset="-79"/>
              </a:rPr>
              <a:t>Authorization text is editable</a:t>
            </a:r>
            <a:endParaRPr lang="en-US" sz="3200" dirty="0">
              <a:solidFill>
                <a:schemeClr val="accent2">
                  <a:lumMod val="50000"/>
                </a:schemeClr>
              </a:solidFill>
              <a:latin typeface="Levenim MT" panose="02010502060101010101" pitchFamily="2" charset="-79"/>
              <a:cs typeface="Levenim MT" panose="02010502060101010101" pitchFamily="2" charset="-79"/>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descr="computer"/>
          <p:cNvGrpSpPr/>
          <p:nvPr/>
        </p:nvGrpSpPr>
        <p:grpSpPr>
          <a:xfrm>
            <a:off x="-249056" y="-622852"/>
            <a:ext cx="7872593" cy="6373045"/>
            <a:chOff x="-249056" y="-622852"/>
            <a:chExt cx="7872593" cy="6373045"/>
          </a:xfrm>
        </p:grpSpPr>
        <p:sp>
          <p:nvSpPr>
            <p:cNvPr id="6" name="Rectangle 5"/>
            <p:cNvSpPr/>
            <p:nvPr/>
          </p:nvSpPr>
          <p:spPr>
            <a:xfrm>
              <a:off x="861220" y="1276548"/>
              <a:ext cx="3476846" cy="2111708"/>
            </a:xfrm>
            <a:prstGeom prst="rect">
              <a:avLst/>
            </a:prstGeom>
            <a:solidFill>
              <a:srgbClr val="F5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527" t="7486" r="72871" b="76608"/>
            <a:stretch/>
          </p:blipFill>
          <p:spPr>
            <a:xfrm>
              <a:off x="-249056" y="-622852"/>
              <a:ext cx="7872593" cy="6373045"/>
            </a:xfrm>
            <a:prstGeom prst="rect">
              <a:avLst/>
            </a:prstGeom>
          </p:spPr>
        </p:pic>
      </p:grpSp>
      <p:pic>
        <p:nvPicPr>
          <p:cNvPr id="69634" name="Picture 1" descr="&quot; &quot;"/>
          <p:cNvPicPr>
            <a:picLocks noGrp="1" noChangeAspect="1"/>
          </p:cNvPicPr>
          <p:nvPr isPhoto="1"/>
        </p:nvPicPr>
        <p:blipFill rotWithShape="1">
          <a:blip r:embed="rId4">
            <a:extLst>
              <a:ext uri="{28A0092B-C50C-407E-A947-70E740481C1C}">
                <a14:useLocalDpi xmlns:a14="http://schemas.microsoft.com/office/drawing/2010/main" val="0"/>
              </a:ext>
            </a:extLst>
          </a:blip>
          <a:srcRect l="2272" t="53139" r="983" b="4141"/>
          <a:stretch/>
        </p:blipFill>
        <p:spPr bwMode="auto">
          <a:xfrm>
            <a:off x="965456" y="1369667"/>
            <a:ext cx="3191223" cy="177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descr="Ancillary Payment"/>
          <p:cNvSpPr txBox="1">
            <a:spLocks/>
          </p:cNvSpPr>
          <p:nvPr/>
        </p:nvSpPr>
        <p:spPr bwMode="auto">
          <a:xfrm>
            <a:off x="0" y="4286250"/>
            <a:ext cx="9144000" cy="857250"/>
          </a:xfrm>
          <a:prstGeom prst="rect">
            <a:avLst/>
          </a:prstGeom>
          <a:solidFill>
            <a:schemeClr val="bg2">
              <a:lumMod val="25000"/>
            </a:schemeClr>
          </a:solidFill>
          <a:ln>
            <a:noFill/>
          </a:ln>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hangingPunct="1">
              <a:spcBef>
                <a:spcPct val="0"/>
              </a:spcBef>
              <a:buNone/>
            </a:pPr>
            <a:r>
              <a:rPr lang="en-US" altLang="en-US" sz="5400" dirty="0" smtClean="0">
                <a:solidFill>
                  <a:schemeClr val="accent3">
                    <a:lumMod val="20000"/>
                    <a:lumOff val="80000"/>
                  </a:schemeClr>
                </a:solidFill>
                <a:latin typeface="Levenim MT" panose="02010502060101010101" pitchFamily="2" charset="-79"/>
                <a:ea typeface="Georgia" panose="02040502050405020303" pitchFamily="18" charset="0"/>
                <a:cs typeface="Levenim MT" panose="02010502060101010101" pitchFamily="2" charset="-79"/>
              </a:rPr>
              <a:t>Ancillary Payment</a:t>
            </a:r>
            <a:endParaRPr lang="en-US" altLang="en-US" sz="5400" dirty="0">
              <a:solidFill>
                <a:schemeClr val="accent3">
                  <a:lumMod val="20000"/>
                  <a:lumOff val="80000"/>
                </a:schemeClr>
              </a:solidFill>
              <a:latin typeface="Levenim MT" panose="02010502060101010101" pitchFamily="2" charset="-79"/>
              <a:ea typeface="Georgia" panose="02040502050405020303" pitchFamily="18" charset="0"/>
              <a:cs typeface="Levenim MT" panose="02010502060101010101" pitchFamily="2" charset="-79"/>
            </a:endParaRPr>
          </a:p>
        </p:txBody>
      </p:sp>
      <p:sp>
        <p:nvSpPr>
          <p:cNvPr id="9" name="Rectangular Callout 8" descr="&quot; &quot;"/>
          <p:cNvSpPr/>
          <p:nvPr/>
        </p:nvSpPr>
        <p:spPr>
          <a:xfrm>
            <a:off x="1259263" y="471673"/>
            <a:ext cx="7768357" cy="2292824"/>
          </a:xfrm>
          <a:prstGeom prst="wedgeRectCallout">
            <a:avLst>
              <a:gd name="adj1" fmla="val -43261"/>
              <a:gd name="adj2" fmla="val 64905"/>
            </a:avLst>
          </a:prstGeom>
          <a:solidFill>
            <a:schemeClr val="accent3">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 descr="Enter response: P&#10;The answer to the following will apply to all payments entered via this option"/>
          <p:cNvPicPr>
            <a:picLocks noGrp="1" noChangeAspect="1"/>
          </p:cNvPicPr>
          <p:nvPr isPhoto="1"/>
        </p:nvPicPr>
        <p:blipFill rotWithShape="1">
          <a:blip r:embed="rId4">
            <a:extLst>
              <a:ext uri="{28A0092B-C50C-407E-A947-70E740481C1C}">
                <a14:useLocalDpi xmlns:a14="http://schemas.microsoft.com/office/drawing/2010/main" val="0"/>
              </a:ext>
            </a:extLst>
          </a:blip>
          <a:srcRect l="2884" t="79894" r="1038" b="2859"/>
          <a:stretch/>
        </p:blipFill>
        <p:spPr bwMode="auto">
          <a:xfrm>
            <a:off x="1553072" y="818680"/>
            <a:ext cx="7180741" cy="162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descr="&quot; &quot;"/>
          <p:cNvSpPr/>
          <p:nvPr/>
        </p:nvSpPr>
        <p:spPr>
          <a:xfrm>
            <a:off x="1495922" y="1832409"/>
            <a:ext cx="6714628" cy="606926"/>
          </a:xfrm>
          <a:prstGeom prst="rect">
            <a:avLst/>
          </a:prstGeom>
          <a:noFill/>
          <a:ln w="1270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descr="Authorization Dates"/>
          <p:cNvSpPr/>
          <p:nvPr/>
        </p:nvSpPr>
        <p:spPr>
          <a:xfrm>
            <a:off x="425664" y="3065420"/>
            <a:ext cx="2469722" cy="1461086"/>
          </a:xfrm>
          <a:prstGeom prst="rect">
            <a:avLst/>
          </a:prstGeom>
          <a:solidFill>
            <a:srgbClr val="F5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990000"/>
                </a:solidFill>
                <a:latin typeface="Levenim MT" panose="02010502060101010101" pitchFamily="2" charset="-79"/>
                <a:cs typeface="Levenim MT" panose="02010502060101010101" pitchFamily="2" charset="-79"/>
              </a:rPr>
              <a:t>Authorization Dates</a:t>
            </a:r>
            <a:endParaRPr lang="en-US" sz="2400" b="1" dirty="0">
              <a:solidFill>
                <a:srgbClr val="990000"/>
              </a:solidFill>
              <a:latin typeface="Levenim MT" panose="02010502060101010101" pitchFamily="2" charset="-79"/>
              <a:cs typeface="Levenim MT" panose="02010502060101010101" pitchFamily="2" charset="-79"/>
            </a:endParaRPr>
          </a:p>
        </p:txBody>
      </p:sp>
      <p:pic>
        <p:nvPicPr>
          <p:cNvPr id="12" name="Picture 11" descr="Computer"/>
          <p:cNvPicPr>
            <a:picLocks noChangeAspect="1"/>
          </p:cNvPicPr>
          <p:nvPr/>
        </p:nvPicPr>
        <p:blipFill rotWithShape="1">
          <a:blip r:embed="rId3">
            <a:extLst>
              <a:ext uri="{28A0092B-C50C-407E-A947-70E740481C1C}">
                <a14:useLocalDpi xmlns:a14="http://schemas.microsoft.com/office/drawing/2010/main" val="0"/>
              </a:ext>
            </a:extLst>
          </a:blip>
          <a:srcRect l="7527" t="7486" r="72871" b="76608"/>
          <a:stretch/>
        </p:blipFill>
        <p:spPr>
          <a:xfrm>
            <a:off x="-210553" y="1789577"/>
            <a:ext cx="5277853" cy="4317573"/>
          </a:xfrm>
          <a:prstGeom prst="rect">
            <a:avLst/>
          </a:prstGeom>
        </p:spPr>
      </p:pic>
      <p:sp>
        <p:nvSpPr>
          <p:cNvPr id="9" name="Rectangular Callout 8" descr="&quot; &quot;"/>
          <p:cNvSpPr/>
          <p:nvPr/>
        </p:nvSpPr>
        <p:spPr>
          <a:xfrm>
            <a:off x="425664" y="90910"/>
            <a:ext cx="7772400" cy="2480839"/>
          </a:xfrm>
          <a:prstGeom prst="wedgeRectCallout">
            <a:avLst>
              <a:gd name="adj1" fmla="val -39042"/>
              <a:gd name="adj2" fmla="val 6960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accent4">
                  <a:lumMod val="20000"/>
                  <a:lumOff val="80000"/>
                </a:schemeClr>
              </a:solidFill>
              <a:latin typeface="Levenim MT" panose="02010502060101010101" pitchFamily="2" charset="-79"/>
              <a:cs typeface="Levenim MT" panose="02010502060101010101" pitchFamily="2" charset="-79"/>
            </a:endParaRPr>
          </a:p>
        </p:txBody>
      </p:sp>
      <p:pic>
        <p:nvPicPr>
          <p:cNvPr id="70658" name="Picture 1" descr="Enter date to use for CPT/ICD checks and fee schedule calc: today"/>
          <p:cNvPicPr>
            <a:picLocks noGrp="1" noChangeAspect="1"/>
          </p:cNvPicPr>
          <p:nvPr isPhoto="1"/>
        </p:nvPicPr>
        <p:blipFill rotWithShape="1">
          <a:blip r:embed="rId4">
            <a:extLst>
              <a:ext uri="{28A0092B-C50C-407E-A947-70E740481C1C}">
                <a14:useLocalDpi xmlns:a14="http://schemas.microsoft.com/office/drawing/2010/main" val="0"/>
              </a:ext>
            </a:extLst>
          </a:blip>
          <a:srcRect l="2843" t="73809" r="104" b="4437"/>
          <a:stretch/>
        </p:blipFill>
        <p:spPr bwMode="auto">
          <a:xfrm>
            <a:off x="762321" y="341495"/>
            <a:ext cx="7099086" cy="200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ular Callout 7" descr="primary diagnosis screen"/>
          <p:cNvSpPr/>
          <p:nvPr/>
        </p:nvSpPr>
        <p:spPr>
          <a:xfrm>
            <a:off x="4612654" y="1684421"/>
            <a:ext cx="4186990" cy="3459079"/>
          </a:xfrm>
          <a:prstGeom prst="wedgeRectCallout">
            <a:avLst>
              <a:gd name="adj1" fmla="val -77836"/>
              <a:gd name="adj2" fmla="val 14146"/>
            </a:avLst>
          </a:prstGeom>
          <a:solidFill>
            <a:schemeClr val="accent3">
              <a:lumMod val="75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659" name="Picture 2" descr="&quot; &quot;"/>
          <p:cNvPicPr>
            <a:picLocks noGrp="1" noChangeAspect="1"/>
          </p:cNvPicPr>
          <p:nvPr isPhoto="1"/>
        </p:nvPicPr>
        <p:blipFill rotWithShape="1">
          <a:blip r:embed="rId5">
            <a:extLst>
              <a:ext uri="{28A0092B-C50C-407E-A947-70E740481C1C}">
                <a14:useLocalDpi xmlns:a14="http://schemas.microsoft.com/office/drawing/2010/main" val="0"/>
              </a:ext>
            </a:extLst>
          </a:blip>
          <a:srcRect l="2830" t="40417" r="14234" b="4402"/>
          <a:stretch/>
        </p:blipFill>
        <p:spPr bwMode="auto">
          <a:xfrm>
            <a:off x="4823207" y="1838817"/>
            <a:ext cx="3765884" cy="315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descr="&quot; &quot;"/>
          <p:cNvSpPr/>
          <p:nvPr/>
        </p:nvSpPr>
        <p:spPr>
          <a:xfrm>
            <a:off x="6826158" y="329463"/>
            <a:ext cx="1035249" cy="353208"/>
          </a:xfrm>
          <a:prstGeom prst="rect">
            <a:avLst/>
          </a:prstGeom>
          <a:solidFill>
            <a:srgbClr val="F5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lumMod val="65000"/>
                    <a:lumOff val="35000"/>
                  </a:schemeClr>
                </a:solidFill>
                <a:latin typeface="MS Gothic" panose="020B0609070205080204" pitchFamily="49" charset="-128"/>
                <a:ea typeface="MS Gothic" panose="020B0609070205080204" pitchFamily="49" charset="-128"/>
              </a:rPr>
              <a:t>100315 (</a:t>
            </a:r>
            <a:endParaRPr lang="en-US" sz="1600" b="1" dirty="0">
              <a:solidFill>
                <a:schemeClr val="tx1">
                  <a:lumMod val="65000"/>
                  <a:lumOff val="35000"/>
                </a:schemeClr>
              </a:solidFill>
              <a:latin typeface="MS Gothic" panose="020B0609070205080204" pitchFamily="49" charset="-128"/>
              <a:ea typeface="MS Gothic" panose="020B0609070205080204" pitchFamily="49" charset="-128"/>
            </a:endParaRPr>
          </a:p>
        </p:txBody>
      </p:sp>
      <p:sp>
        <p:nvSpPr>
          <p:cNvPr id="13" name="Rectangle 12" descr="&quot; &quot;"/>
          <p:cNvSpPr/>
          <p:nvPr/>
        </p:nvSpPr>
        <p:spPr>
          <a:xfrm>
            <a:off x="762321" y="621285"/>
            <a:ext cx="3293262" cy="421008"/>
          </a:xfrm>
          <a:prstGeom prst="rect">
            <a:avLst/>
          </a:prstGeom>
          <a:solidFill>
            <a:srgbClr val="F5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lumMod val="65000"/>
                    <a:lumOff val="35000"/>
                  </a:schemeClr>
                </a:solidFill>
                <a:latin typeface="MS Gothic" panose="020B0609070205080204" pitchFamily="49" charset="-128"/>
                <a:ea typeface="MS Gothic" panose="020B0609070205080204" pitchFamily="49" charset="-128"/>
              </a:rPr>
              <a:t>OCT 03, 2015)</a:t>
            </a:r>
            <a:endParaRPr lang="en-US" sz="1600" b="1" dirty="0">
              <a:solidFill>
                <a:schemeClr val="tx1">
                  <a:lumMod val="65000"/>
                  <a:lumOff val="35000"/>
                </a:schemeClr>
              </a:solidFill>
              <a:latin typeface="MS Gothic" panose="020B0609070205080204" pitchFamily="49" charset="-128"/>
              <a:ea typeface="MS Gothic" panose="020B0609070205080204" pitchFamily="49" charset="-128"/>
            </a:endParaRPr>
          </a:p>
        </p:txBody>
      </p:sp>
      <p:sp>
        <p:nvSpPr>
          <p:cNvPr id="14" name="Rectangle 13" descr="&quot; &quot;"/>
          <p:cNvSpPr/>
          <p:nvPr/>
        </p:nvSpPr>
        <p:spPr>
          <a:xfrm>
            <a:off x="743271" y="337642"/>
            <a:ext cx="6082887" cy="345029"/>
          </a:xfrm>
          <a:prstGeom prst="rect">
            <a:avLst/>
          </a:prstGeom>
          <a:noFill/>
          <a:ln w="508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descr="Date of service screen"/>
          <p:cNvSpPr/>
          <p:nvPr/>
        </p:nvSpPr>
        <p:spPr>
          <a:xfrm>
            <a:off x="789311" y="599098"/>
            <a:ext cx="4961784" cy="3347260"/>
          </a:xfrm>
          <a:prstGeom prst="rect">
            <a:avLst/>
          </a:prstGeom>
          <a:solidFill>
            <a:srgbClr val="F5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omputer"/>
          <p:cNvPicPr>
            <a:picLocks noChangeAspect="1"/>
          </p:cNvPicPr>
          <p:nvPr/>
        </p:nvPicPr>
        <p:blipFill rotWithShape="1">
          <a:blip r:embed="rId3">
            <a:extLst>
              <a:ext uri="{28A0092B-C50C-407E-A947-70E740481C1C}">
                <a14:useLocalDpi xmlns:a14="http://schemas.microsoft.com/office/drawing/2010/main" val="0"/>
              </a:ext>
            </a:extLst>
          </a:blip>
          <a:srcRect l="8746" t="10842" r="75047" b="79939"/>
          <a:stretch/>
        </p:blipFill>
        <p:spPr>
          <a:xfrm>
            <a:off x="-111033" y="0"/>
            <a:ext cx="9432754" cy="5329991"/>
          </a:xfrm>
          <a:prstGeom prst="rect">
            <a:avLst/>
          </a:prstGeom>
        </p:spPr>
      </p:pic>
      <p:pic>
        <p:nvPicPr>
          <p:cNvPr id="71682" name="Picture 1" descr="Date of service, invalid on date of services"/>
          <p:cNvPicPr>
            <a:picLocks noGrp="1" noChangeAspect="1"/>
          </p:cNvPicPr>
          <p:nvPr isPhoto="1"/>
        </p:nvPicPr>
        <p:blipFill rotWithShape="1">
          <a:blip r:embed="rId4">
            <a:extLst>
              <a:ext uri="{28A0092B-C50C-407E-A947-70E740481C1C}">
                <a14:useLocalDpi xmlns:a14="http://schemas.microsoft.com/office/drawing/2010/main" val="0"/>
              </a:ext>
            </a:extLst>
          </a:blip>
          <a:srcRect l="2652" t="79825" r="24117" b="4737"/>
          <a:stretch/>
        </p:blipFill>
        <p:spPr bwMode="auto">
          <a:xfrm>
            <a:off x="789311" y="1025791"/>
            <a:ext cx="4704348" cy="124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descr="box around: invalid on date of service"/>
          <p:cNvSpPr/>
          <p:nvPr/>
        </p:nvSpPr>
        <p:spPr>
          <a:xfrm>
            <a:off x="2153653" y="1299411"/>
            <a:ext cx="2165684" cy="252663"/>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ultiply 2" descr="Red X over date of service screen"/>
          <p:cNvSpPr/>
          <p:nvPr/>
        </p:nvSpPr>
        <p:spPr>
          <a:xfrm>
            <a:off x="1085850" y="285750"/>
            <a:ext cx="4407809" cy="4152899"/>
          </a:xfrm>
          <a:prstGeom prst="mathMultiply">
            <a:avLst>
              <a:gd name="adj1" fmla="val 17027"/>
            </a:avLst>
          </a:prstGeom>
          <a:solidFill>
            <a:srgbClr val="99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 descr="ICD Dx Code I10. Invalid on date of service (Mar 29, 2012)"/>
          <p:cNvPicPr>
            <a:picLocks noGrp="1" noChangeAspect="1"/>
          </p:cNvPicPr>
          <p:nvPr isPhoto="1"/>
        </p:nvPicPr>
        <p:blipFill rotWithShape="1">
          <a:blip r:embed="rId4">
            <a:extLst>
              <a:ext uri="{28A0092B-C50C-407E-A947-70E740481C1C}">
                <a14:useLocalDpi xmlns:a14="http://schemas.microsoft.com/office/drawing/2010/main" val="0"/>
              </a:ext>
            </a:extLst>
          </a:blip>
          <a:srcRect l="4098" t="83114" r="24543" b="13013"/>
          <a:stretch/>
        </p:blipFill>
        <p:spPr bwMode="auto">
          <a:xfrm>
            <a:off x="1729274" y="3816787"/>
            <a:ext cx="6754257" cy="460922"/>
          </a:xfrm>
          <a:prstGeom prst="rect">
            <a:avLst/>
          </a:prstGeom>
          <a:noFill/>
          <a:ln w="1016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CB9807"/>
        </a:solidFill>
        <a:effectLst/>
      </p:bgPr>
    </p:bg>
    <p:spTree>
      <p:nvGrpSpPr>
        <p:cNvPr id="1" name=""/>
        <p:cNvGrpSpPr/>
        <p:nvPr/>
      </p:nvGrpSpPr>
      <p:grpSpPr>
        <a:xfrm>
          <a:off x="0" y="0"/>
          <a:ext cx="0" cy="0"/>
          <a:chOff x="0" y="0"/>
          <a:chExt cx="0" cy="0"/>
        </a:xfrm>
      </p:grpSpPr>
      <p:grpSp>
        <p:nvGrpSpPr>
          <p:cNvPr id="4" name="Group 3" descr="Computer"/>
          <p:cNvGrpSpPr/>
          <p:nvPr/>
        </p:nvGrpSpPr>
        <p:grpSpPr>
          <a:xfrm>
            <a:off x="-249056" y="-622852"/>
            <a:ext cx="7872593" cy="6373045"/>
            <a:chOff x="-249056" y="-622852"/>
            <a:chExt cx="7872593" cy="6373045"/>
          </a:xfrm>
        </p:grpSpPr>
        <p:sp>
          <p:nvSpPr>
            <p:cNvPr id="5" name="Rectangle 4"/>
            <p:cNvSpPr/>
            <p:nvPr/>
          </p:nvSpPr>
          <p:spPr>
            <a:xfrm>
              <a:off x="861220" y="1276548"/>
              <a:ext cx="3476846" cy="2111708"/>
            </a:xfrm>
            <a:prstGeom prst="rect">
              <a:avLst/>
            </a:prstGeom>
            <a:solidFill>
              <a:srgbClr val="F5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527" t="7486" r="72871" b="76608"/>
            <a:stretch/>
          </p:blipFill>
          <p:spPr>
            <a:xfrm>
              <a:off x="-249056" y="-622852"/>
              <a:ext cx="7872593" cy="6373045"/>
            </a:xfrm>
            <a:prstGeom prst="rect">
              <a:avLst/>
            </a:prstGeom>
          </p:spPr>
        </p:pic>
      </p:grpSp>
      <p:sp>
        <p:nvSpPr>
          <p:cNvPr id="3" name="Oval 2" descr="&quot; &quot;"/>
          <p:cNvSpPr/>
          <p:nvPr/>
        </p:nvSpPr>
        <p:spPr>
          <a:xfrm>
            <a:off x="1659731" y="4600575"/>
            <a:ext cx="5638800" cy="542925"/>
          </a:xfrm>
          <a:prstGeom prst="ellipse">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Levenim MT" panose="02010502060101010101" pitchFamily="2" charset="-79"/>
            </a:endParaRPr>
          </a:p>
        </p:txBody>
      </p:sp>
      <p:sp>
        <p:nvSpPr>
          <p:cNvPr id="7" name="Title 1" descr="Medical Fee"/>
          <p:cNvSpPr txBox="1">
            <a:spLocks/>
          </p:cNvSpPr>
          <p:nvPr/>
        </p:nvSpPr>
        <p:spPr bwMode="auto">
          <a:xfrm>
            <a:off x="0" y="4286250"/>
            <a:ext cx="9144000" cy="857250"/>
          </a:xfrm>
          <a:prstGeom prst="rect">
            <a:avLst/>
          </a:prstGeom>
          <a:solidFill>
            <a:schemeClr val="bg2">
              <a:lumMod val="25000"/>
            </a:schemeClr>
          </a:solidFill>
          <a:ln>
            <a:noFill/>
          </a:ln>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hangingPunct="1">
              <a:spcBef>
                <a:spcPct val="0"/>
              </a:spcBef>
              <a:buNone/>
            </a:pPr>
            <a:r>
              <a:rPr lang="en-US" altLang="en-US" sz="5400" dirty="0" smtClean="0">
                <a:solidFill>
                  <a:schemeClr val="accent3">
                    <a:lumMod val="20000"/>
                    <a:lumOff val="80000"/>
                  </a:schemeClr>
                </a:solidFill>
                <a:latin typeface="Levenim MT" panose="02010502060101010101" pitchFamily="2" charset="-79"/>
                <a:ea typeface="Georgia" panose="02040502050405020303" pitchFamily="18" charset="0"/>
                <a:cs typeface="Levenim MT" panose="02010502060101010101" pitchFamily="2" charset="-79"/>
              </a:rPr>
              <a:t>MEDICAL FEE</a:t>
            </a:r>
            <a:endParaRPr lang="en-US" altLang="en-US" sz="5400" dirty="0">
              <a:solidFill>
                <a:schemeClr val="accent3">
                  <a:lumMod val="20000"/>
                  <a:lumOff val="80000"/>
                </a:schemeClr>
              </a:solidFill>
              <a:latin typeface="Levenim MT" panose="02010502060101010101" pitchFamily="2" charset="-79"/>
              <a:ea typeface="Georgia" panose="02040502050405020303" pitchFamily="18" charset="0"/>
              <a:cs typeface="Levenim MT" panose="02010502060101010101" pitchFamily="2" charset="-79"/>
            </a:endParaRPr>
          </a:p>
        </p:txBody>
      </p:sp>
      <p:pic>
        <p:nvPicPr>
          <p:cNvPr id="74754" name="Picture 1" descr="date to use screen"/>
          <p:cNvPicPr>
            <a:picLocks noGrp="1" noChangeAspect="1"/>
          </p:cNvPicPr>
          <p:nvPr isPhoto="1"/>
        </p:nvPicPr>
        <p:blipFill rotWithShape="1">
          <a:blip r:embed="rId3">
            <a:extLst>
              <a:ext uri="{28A0092B-C50C-407E-A947-70E740481C1C}">
                <a14:useLocalDpi xmlns:a14="http://schemas.microsoft.com/office/drawing/2010/main" val="0"/>
              </a:ext>
            </a:extLst>
          </a:blip>
          <a:srcRect l="2875" t="35156" r="288" b="3403"/>
          <a:stretch/>
        </p:blipFill>
        <p:spPr bwMode="auto">
          <a:xfrm>
            <a:off x="1004452" y="1368792"/>
            <a:ext cx="2387838" cy="1904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ular Callout 9" descr="&quot; &quot;"/>
          <p:cNvSpPr/>
          <p:nvPr/>
        </p:nvSpPr>
        <p:spPr>
          <a:xfrm>
            <a:off x="190500" y="92080"/>
            <a:ext cx="8820150" cy="989937"/>
          </a:xfrm>
          <a:prstGeom prst="wedgeRectCallout">
            <a:avLst>
              <a:gd name="adj1" fmla="val -38114"/>
              <a:gd name="adj2" fmla="val 253328"/>
            </a:avLst>
          </a:prstGeom>
          <a:solidFill>
            <a:schemeClr val="accent3">
              <a:lumMod val="75000"/>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 descr="Enter date to use for CPT/ICD checks and fee schedule calc: TODAY"/>
          <p:cNvPicPr>
            <a:picLocks noGrp="1" noChangeAspect="1"/>
          </p:cNvPicPr>
          <p:nvPr isPhoto="1"/>
        </p:nvPicPr>
        <p:blipFill rotWithShape="1">
          <a:blip r:embed="rId3">
            <a:extLst>
              <a:ext uri="{28A0092B-C50C-407E-A947-70E740481C1C}">
                <a14:useLocalDpi xmlns:a14="http://schemas.microsoft.com/office/drawing/2010/main" val="0"/>
              </a:ext>
            </a:extLst>
          </a:blip>
          <a:srcRect l="2812" t="90928" r="10557" b="3836"/>
          <a:stretch/>
        </p:blipFill>
        <p:spPr bwMode="auto">
          <a:xfrm>
            <a:off x="346870" y="247651"/>
            <a:ext cx="8473280" cy="64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descr="37 System Applications in Remediation"/>
          <p:cNvGrpSpPr/>
          <p:nvPr/>
        </p:nvGrpSpPr>
        <p:grpSpPr>
          <a:xfrm>
            <a:off x="-3500437" y="466725"/>
            <a:ext cx="14016037" cy="5003638"/>
            <a:chOff x="-3500437" y="466725"/>
            <a:chExt cx="14016037" cy="5003638"/>
          </a:xfrm>
        </p:grpSpPr>
        <p:sp>
          <p:nvSpPr>
            <p:cNvPr id="24580" name="Rectangle 4"/>
            <p:cNvSpPr>
              <a:spLocks noChangeArrowheads="1"/>
            </p:cNvSpPr>
            <p:nvPr/>
          </p:nvSpPr>
          <p:spPr bwMode="auto">
            <a:xfrm flipH="1">
              <a:off x="-3500437" y="466725"/>
              <a:ext cx="2069306" cy="3607594"/>
            </a:xfrm>
            <a:prstGeom prst="rect">
              <a:avLst/>
            </a:prstGeom>
            <a:noFill/>
            <a:ln>
              <a:noFill/>
            </a:ln>
            <a:extLst/>
          </p:spPr>
          <p:txBody>
            <a:bodyPr/>
            <a:lstStyle/>
            <a:p>
              <a:pPr marL="214313" indent="-214313">
                <a:buFont typeface="Arial" pitchFamily="34" charset="0"/>
                <a:buChar char="•"/>
                <a:defRPr/>
              </a:pPr>
              <a:endParaRPr lang="en-US" sz="1200" dirty="0">
                <a:latin typeface="Levenim MT" panose="02010502060101010101" pitchFamily="2" charset="-79"/>
                <a:cs typeface="+mn-cs"/>
              </a:endParaRPr>
            </a:p>
            <a:p>
              <a:pPr marL="214313" indent="-214313">
                <a:buFont typeface="Arial" pitchFamily="34" charset="0"/>
                <a:buChar char="•"/>
                <a:defRPr/>
              </a:pPr>
              <a:endParaRPr lang="en-US" sz="1200" dirty="0">
                <a:latin typeface="Levenim MT" panose="02010502060101010101" pitchFamily="2" charset="-79"/>
                <a:cs typeface="+mn-cs"/>
              </a:endParaRPr>
            </a:p>
          </p:txBody>
        </p:sp>
        <p:sp>
          <p:nvSpPr>
            <p:cNvPr id="4" name="TextBox 3"/>
            <p:cNvSpPr txBox="1"/>
            <p:nvPr/>
          </p:nvSpPr>
          <p:spPr>
            <a:xfrm>
              <a:off x="-1584722" y="494110"/>
              <a:ext cx="1478756" cy="461665"/>
            </a:xfrm>
            <a:prstGeom prst="rect">
              <a:avLst/>
            </a:prstGeom>
            <a:noFill/>
          </p:spPr>
          <p:txBody>
            <a:bodyPr>
              <a:spAutoFit/>
            </a:bodyPr>
            <a:lstStyle/>
            <a:p>
              <a:pPr marL="214313" indent="-214313">
                <a:buFont typeface="Arial" pitchFamily="34" charset="0"/>
                <a:buChar char="•"/>
                <a:defRPr/>
              </a:pPr>
              <a:endParaRPr lang="en-US" sz="1200" dirty="0">
                <a:latin typeface="Levenim MT" panose="02010502060101010101" pitchFamily="2" charset="-79"/>
                <a:cs typeface="+mn-cs"/>
              </a:endParaRPr>
            </a:p>
            <a:p>
              <a:pPr>
                <a:defRPr/>
              </a:pPr>
              <a:endParaRPr lang="en-US" sz="1200" dirty="0">
                <a:cs typeface="+mn-cs"/>
              </a:endParaRPr>
            </a:p>
          </p:txBody>
        </p:sp>
        <p:sp>
          <p:nvSpPr>
            <p:cNvPr id="7" name="TextBox 6"/>
            <p:cNvSpPr txBox="1"/>
            <p:nvPr/>
          </p:nvSpPr>
          <p:spPr>
            <a:xfrm>
              <a:off x="9203531" y="1047750"/>
              <a:ext cx="1312069" cy="461665"/>
            </a:xfrm>
            <a:prstGeom prst="rect">
              <a:avLst/>
            </a:prstGeom>
            <a:noFill/>
          </p:spPr>
          <p:txBody>
            <a:bodyPr>
              <a:spAutoFit/>
            </a:bodyPr>
            <a:lstStyle/>
            <a:p>
              <a:pPr marL="214313" indent="-214313">
                <a:buFont typeface="Arial" pitchFamily="34" charset="0"/>
                <a:buChar char="•"/>
                <a:defRPr/>
              </a:pPr>
              <a:endParaRPr lang="en-US" sz="1200" dirty="0">
                <a:latin typeface="Levenim MT" panose="02010502060101010101" pitchFamily="2" charset="-79"/>
                <a:ea typeface="ＭＳ Ｐゴシック" pitchFamily="-108" charset="-128"/>
                <a:cs typeface="ＭＳ Ｐゴシック" pitchFamily="-108" charset="-128"/>
              </a:endParaRPr>
            </a:p>
            <a:p>
              <a:pPr>
                <a:defRPr/>
              </a:pPr>
              <a:endParaRPr lang="en-US" sz="1200" dirty="0">
                <a:latin typeface="Levenim MT" panose="02010502060101010101" pitchFamily="2" charset="-79"/>
                <a:cs typeface="+mn-cs"/>
              </a:endParaRPr>
            </a:p>
          </p:txBody>
        </p:sp>
        <p:grpSp>
          <p:nvGrpSpPr>
            <p:cNvPr id="6" name="Group 5"/>
            <p:cNvGrpSpPr/>
            <p:nvPr/>
          </p:nvGrpSpPr>
          <p:grpSpPr>
            <a:xfrm>
              <a:off x="-112294" y="2208888"/>
              <a:ext cx="9464842" cy="3261475"/>
              <a:chOff x="-112294" y="1992313"/>
              <a:chExt cx="9464842" cy="3261475"/>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92313"/>
                <a:ext cx="4420101" cy="3151186"/>
              </a:xfrm>
              <a:prstGeom prst="rect">
                <a:avLst/>
              </a:prstGeom>
            </p:spPr>
          </p:pic>
          <p:sp>
            <p:nvSpPr>
              <p:cNvPr id="13" name="Rectangle 12"/>
              <p:cNvSpPr/>
              <p:nvPr/>
            </p:nvSpPr>
            <p:spPr>
              <a:xfrm>
                <a:off x="-112294" y="4115149"/>
                <a:ext cx="9464842" cy="113863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Rectangular Callout 14" descr="Admission, Discharge, and Transfer (ADT) &#10;Ambulatory Care Reporting (ACR)&#10;Diagnostic Related Group (DRG)&#10;VistA Accounts Receivable Module (AR)&#10;VistA Integrated Billing Module (IB)&#10;VistA Non-VA Fee Basis Medical System (FEE)&#10;"/>
          <p:cNvSpPr/>
          <p:nvPr/>
        </p:nvSpPr>
        <p:spPr>
          <a:xfrm>
            <a:off x="1009650" y="209550"/>
            <a:ext cx="7849027" cy="2593533"/>
          </a:xfrm>
          <a:prstGeom prst="wedgeRectCallout">
            <a:avLst>
              <a:gd name="adj1" fmla="val -43564"/>
              <a:gd name="adj2" fmla="val 72125"/>
            </a:avLst>
          </a:prstGeom>
          <a:solidFill>
            <a:schemeClr val="tx1">
              <a:lumMod val="75000"/>
              <a:lumOff val="2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defTabSz="914400" fontAlgn="auto">
              <a:spcAft>
                <a:spcPts val="0"/>
              </a:spcAft>
              <a:buFont typeface="Arial" panose="020B0604020202020204" pitchFamily="34" charset="0"/>
              <a:buChar char="•"/>
              <a:defRPr/>
            </a:pPr>
            <a:r>
              <a:rPr lang="en-US" altLang="en-US" sz="2400" dirty="0">
                <a:solidFill>
                  <a:schemeClr val="accent3"/>
                </a:solidFill>
                <a:latin typeface="Levenim MT" panose="02010502060101010101" pitchFamily="2" charset="-79"/>
                <a:cs typeface="Levenim MT" panose="02010502060101010101" pitchFamily="2" charset="-79"/>
              </a:rPr>
              <a:t>Admission, Discharge, and Transfer (ADT) </a:t>
            </a:r>
          </a:p>
          <a:p>
            <a:pPr marL="285750" lvl="0" indent="-285750" defTabSz="914400" fontAlgn="auto">
              <a:spcAft>
                <a:spcPts val="0"/>
              </a:spcAft>
              <a:buFont typeface="Arial" panose="020B0604020202020204" pitchFamily="34" charset="0"/>
              <a:buChar char="•"/>
              <a:defRPr/>
            </a:pPr>
            <a:r>
              <a:rPr lang="en-US" altLang="en-US" sz="2400" dirty="0">
                <a:solidFill>
                  <a:schemeClr val="accent3"/>
                </a:solidFill>
                <a:latin typeface="Levenim MT" panose="02010502060101010101" pitchFamily="2" charset="-79"/>
                <a:cs typeface="Levenim MT" panose="02010502060101010101" pitchFamily="2" charset="-79"/>
              </a:rPr>
              <a:t>Ambulatory Care Reporting (ACR)</a:t>
            </a:r>
          </a:p>
          <a:p>
            <a:pPr marL="285750" lvl="0" indent="-285750" defTabSz="914400" fontAlgn="auto">
              <a:spcAft>
                <a:spcPts val="0"/>
              </a:spcAft>
              <a:buFont typeface="Arial" panose="020B0604020202020204" pitchFamily="34" charset="0"/>
              <a:buChar char="•"/>
              <a:defRPr/>
            </a:pPr>
            <a:r>
              <a:rPr lang="en-US" altLang="en-US" sz="2400" dirty="0">
                <a:solidFill>
                  <a:schemeClr val="accent3"/>
                </a:solidFill>
                <a:latin typeface="Levenim MT" panose="02010502060101010101" pitchFamily="2" charset="-79"/>
                <a:cs typeface="Levenim MT" panose="02010502060101010101" pitchFamily="2" charset="-79"/>
              </a:rPr>
              <a:t>Diagnostic Related Group (</a:t>
            </a:r>
            <a:r>
              <a:rPr lang="en-US" altLang="en-US" sz="2400" dirty="0" smtClean="0">
                <a:solidFill>
                  <a:schemeClr val="accent3"/>
                </a:solidFill>
                <a:latin typeface="Levenim MT" panose="02010502060101010101" pitchFamily="2" charset="-79"/>
                <a:cs typeface="Levenim MT" panose="02010502060101010101" pitchFamily="2" charset="-79"/>
              </a:rPr>
              <a:t>DRG)</a:t>
            </a:r>
          </a:p>
          <a:p>
            <a:pPr marL="285750" lvl="0" indent="-285750" defTabSz="914400" fontAlgn="auto">
              <a:spcAft>
                <a:spcPts val="0"/>
              </a:spcAft>
              <a:buFont typeface="Arial" panose="020B0604020202020204" pitchFamily="34" charset="0"/>
              <a:buChar char="•"/>
              <a:defRPr/>
            </a:pPr>
            <a:r>
              <a:rPr lang="en-US" altLang="en-US" sz="2400" dirty="0" err="1" smtClean="0">
                <a:solidFill>
                  <a:schemeClr val="accent3"/>
                </a:solidFill>
                <a:latin typeface="Levenim MT" panose="02010502060101010101" pitchFamily="2" charset="-79"/>
                <a:ea typeface="MS PGothic" pitchFamily="34" charset="-128"/>
              </a:rPr>
              <a:t>VistA</a:t>
            </a:r>
            <a:r>
              <a:rPr lang="en-US" altLang="en-US" sz="2400" dirty="0" smtClean="0">
                <a:solidFill>
                  <a:schemeClr val="accent3"/>
                </a:solidFill>
                <a:latin typeface="Levenim MT" panose="02010502060101010101" pitchFamily="2" charset="-79"/>
                <a:ea typeface="MS PGothic" pitchFamily="34" charset="-128"/>
              </a:rPr>
              <a:t> </a:t>
            </a:r>
            <a:r>
              <a:rPr lang="en-US" altLang="en-US" sz="2400" dirty="0">
                <a:solidFill>
                  <a:schemeClr val="accent3"/>
                </a:solidFill>
                <a:latin typeface="Levenim MT" panose="02010502060101010101" pitchFamily="2" charset="-79"/>
                <a:ea typeface="MS PGothic" pitchFamily="34" charset="-128"/>
              </a:rPr>
              <a:t>Accounts Receivable Module (</a:t>
            </a:r>
            <a:r>
              <a:rPr lang="en-US" altLang="en-US" sz="2400" dirty="0" smtClean="0">
                <a:solidFill>
                  <a:schemeClr val="accent3"/>
                </a:solidFill>
                <a:latin typeface="Levenim MT" panose="02010502060101010101" pitchFamily="2" charset="-79"/>
                <a:ea typeface="MS PGothic" pitchFamily="34" charset="-128"/>
              </a:rPr>
              <a:t>AR)</a:t>
            </a:r>
          </a:p>
          <a:p>
            <a:pPr marL="285750" lvl="0" indent="-285750" defTabSz="914400" fontAlgn="auto">
              <a:spcAft>
                <a:spcPts val="0"/>
              </a:spcAft>
              <a:buFont typeface="Arial" panose="020B0604020202020204" pitchFamily="34" charset="0"/>
              <a:buChar char="•"/>
              <a:defRPr/>
            </a:pPr>
            <a:r>
              <a:rPr lang="en-US" altLang="en-US" sz="2400" dirty="0" err="1" smtClean="0">
                <a:solidFill>
                  <a:schemeClr val="accent3"/>
                </a:solidFill>
                <a:latin typeface="Levenim MT" panose="02010502060101010101" pitchFamily="2" charset="-79"/>
                <a:ea typeface="MS PGothic" pitchFamily="34" charset="-128"/>
              </a:rPr>
              <a:t>VistA</a:t>
            </a:r>
            <a:r>
              <a:rPr lang="en-US" altLang="en-US" sz="2400" dirty="0" smtClean="0">
                <a:solidFill>
                  <a:schemeClr val="accent3"/>
                </a:solidFill>
                <a:latin typeface="Levenim MT" panose="02010502060101010101" pitchFamily="2" charset="-79"/>
                <a:ea typeface="MS PGothic" pitchFamily="34" charset="-128"/>
              </a:rPr>
              <a:t> </a:t>
            </a:r>
            <a:r>
              <a:rPr lang="en-US" altLang="en-US" sz="2400" dirty="0">
                <a:solidFill>
                  <a:schemeClr val="accent3"/>
                </a:solidFill>
                <a:latin typeface="Levenim MT" panose="02010502060101010101" pitchFamily="2" charset="-79"/>
                <a:ea typeface="MS PGothic" pitchFamily="34" charset="-128"/>
              </a:rPr>
              <a:t>Integrated Billing Module (</a:t>
            </a:r>
            <a:r>
              <a:rPr lang="en-US" altLang="en-US" sz="2400" dirty="0" smtClean="0">
                <a:solidFill>
                  <a:schemeClr val="accent3"/>
                </a:solidFill>
                <a:latin typeface="Levenim MT" panose="02010502060101010101" pitchFamily="2" charset="-79"/>
                <a:ea typeface="MS PGothic" pitchFamily="34" charset="-128"/>
              </a:rPr>
              <a:t>IB)</a:t>
            </a:r>
          </a:p>
          <a:p>
            <a:pPr marL="285750" lvl="0" indent="-285750" defTabSz="914400" fontAlgn="auto">
              <a:spcAft>
                <a:spcPts val="0"/>
              </a:spcAft>
              <a:buFont typeface="Arial" panose="020B0604020202020204" pitchFamily="34" charset="0"/>
              <a:buChar char="•"/>
              <a:defRPr/>
            </a:pPr>
            <a:r>
              <a:rPr lang="en-US" altLang="en-US" sz="2400" dirty="0" smtClean="0">
                <a:solidFill>
                  <a:schemeClr val="accent3"/>
                </a:solidFill>
                <a:latin typeface="Levenim MT" panose="02010502060101010101" pitchFamily="2" charset="-79"/>
                <a:ea typeface="MS PGothic" pitchFamily="34" charset="-128"/>
              </a:rPr>
              <a:t>VistA </a:t>
            </a:r>
            <a:r>
              <a:rPr lang="en-US" altLang="en-US" sz="2400" dirty="0">
                <a:solidFill>
                  <a:schemeClr val="accent3"/>
                </a:solidFill>
                <a:latin typeface="Levenim MT" panose="02010502060101010101" pitchFamily="2" charset="-79"/>
                <a:ea typeface="MS PGothic" pitchFamily="34" charset="-128"/>
              </a:rPr>
              <a:t>Non-VA Fee Basis Medical System (FEE</a:t>
            </a:r>
            <a:r>
              <a:rPr lang="en-US" altLang="en-US" sz="2400" dirty="0" smtClean="0">
                <a:solidFill>
                  <a:schemeClr val="accent3"/>
                </a:solidFill>
                <a:latin typeface="Levenim MT" panose="02010502060101010101" pitchFamily="2" charset="-79"/>
                <a:ea typeface="MS PGothic" pitchFamily="34" charset="-128"/>
              </a:rPr>
              <a:t>)</a:t>
            </a:r>
            <a:endParaRPr lang="en-US" altLang="en-US" sz="2400" dirty="0">
              <a:solidFill>
                <a:schemeClr val="accent3"/>
              </a:solidFill>
              <a:latin typeface="Levenim MT" panose="02010502060101010101" pitchFamily="2" charset="-79"/>
              <a:ea typeface="MS PGothic" pitchFamily="34" charset="-128"/>
            </a:endParaRPr>
          </a:p>
        </p:txBody>
      </p:sp>
    </p:spTree>
    <p:extLst>
      <p:ext uri="{BB962C8B-B14F-4D97-AF65-F5344CB8AC3E}">
        <p14:creationId xmlns:p14="http://schemas.microsoft.com/office/powerpoint/2010/main" val="15803404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CB9807"/>
        </a:solidFill>
        <a:effectLst/>
      </p:bgPr>
    </p:bg>
    <p:spTree>
      <p:nvGrpSpPr>
        <p:cNvPr id="1" name=""/>
        <p:cNvGrpSpPr/>
        <p:nvPr/>
      </p:nvGrpSpPr>
      <p:grpSpPr>
        <a:xfrm>
          <a:off x="0" y="0"/>
          <a:ext cx="0" cy="0"/>
          <a:chOff x="0" y="0"/>
          <a:chExt cx="0" cy="0"/>
        </a:xfrm>
      </p:grpSpPr>
      <p:grpSp>
        <p:nvGrpSpPr>
          <p:cNvPr id="5" name="Group 4" descr="Computer"/>
          <p:cNvGrpSpPr/>
          <p:nvPr/>
        </p:nvGrpSpPr>
        <p:grpSpPr>
          <a:xfrm>
            <a:off x="-249056" y="-622852"/>
            <a:ext cx="7872593" cy="6373045"/>
            <a:chOff x="-249056" y="-622852"/>
            <a:chExt cx="7872593" cy="6373045"/>
          </a:xfrm>
        </p:grpSpPr>
        <p:sp>
          <p:nvSpPr>
            <p:cNvPr id="6" name="Rectangle 5"/>
            <p:cNvSpPr/>
            <p:nvPr/>
          </p:nvSpPr>
          <p:spPr>
            <a:xfrm>
              <a:off x="861220" y="1276548"/>
              <a:ext cx="3476846" cy="2111708"/>
            </a:xfrm>
            <a:prstGeom prst="rect">
              <a:avLst/>
            </a:prstGeom>
            <a:solidFill>
              <a:srgbClr val="F5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7527" t="7486" r="72871" b="76608"/>
            <a:stretch/>
          </p:blipFill>
          <p:spPr>
            <a:xfrm>
              <a:off x="-249056" y="-622852"/>
              <a:ext cx="7872593" cy="6373045"/>
            </a:xfrm>
            <a:prstGeom prst="rect">
              <a:avLst/>
            </a:prstGeom>
          </p:spPr>
        </p:pic>
      </p:grpSp>
      <p:pic>
        <p:nvPicPr>
          <p:cNvPr id="75778" name="Picture 1" descr="Fee screen shot"/>
          <p:cNvPicPr>
            <a:picLocks noGrp="1" noChangeAspect="1"/>
          </p:cNvPicPr>
          <p:nvPr isPhoto="1"/>
        </p:nvPicPr>
        <p:blipFill rotWithShape="1">
          <a:blip r:embed="rId3">
            <a:extLst>
              <a:ext uri="{28A0092B-C50C-407E-A947-70E740481C1C}">
                <a14:useLocalDpi xmlns:a14="http://schemas.microsoft.com/office/drawing/2010/main" val="0"/>
              </a:ext>
            </a:extLst>
          </a:blip>
          <a:srcRect l="3608" t="16454" b="3917"/>
          <a:stretch/>
        </p:blipFill>
        <p:spPr bwMode="auto">
          <a:xfrm>
            <a:off x="1111134" y="1352749"/>
            <a:ext cx="1815584" cy="188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ular Callout 8" descr="&quot; &quot;"/>
          <p:cNvSpPr/>
          <p:nvPr/>
        </p:nvSpPr>
        <p:spPr>
          <a:xfrm>
            <a:off x="1885950" y="669855"/>
            <a:ext cx="7066982" cy="1044645"/>
          </a:xfrm>
          <a:prstGeom prst="wedgeRectCallout">
            <a:avLst>
              <a:gd name="adj1" fmla="val -50063"/>
              <a:gd name="adj2" fmla="val 197749"/>
            </a:avLst>
          </a:prstGeom>
          <a:solidFill>
            <a:schemeClr val="accent3">
              <a:lumMod val="75000"/>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descr="&quot; &quot;"/>
          <p:cNvSpPr/>
          <p:nvPr/>
        </p:nvSpPr>
        <p:spPr>
          <a:xfrm>
            <a:off x="2288382" y="4538662"/>
            <a:ext cx="2283619" cy="604838"/>
          </a:xfrm>
          <a:prstGeom prst="ellipse">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Levenim MT" panose="02010502060101010101" pitchFamily="2" charset="-79"/>
            </a:endParaRPr>
          </a:p>
        </p:txBody>
      </p:sp>
      <p:sp>
        <p:nvSpPr>
          <p:cNvPr id="8" name="Title 1" descr="MEdical Fee"/>
          <p:cNvSpPr txBox="1">
            <a:spLocks/>
          </p:cNvSpPr>
          <p:nvPr/>
        </p:nvSpPr>
        <p:spPr bwMode="auto">
          <a:xfrm>
            <a:off x="0" y="4286250"/>
            <a:ext cx="9144000" cy="857250"/>
          </a:xfrm>
          <a:prstGeom prst="rect">
            <a:avLst/>
          </a:prstGeom>
          <a:solidFill>
            <a:schemeClr val="bg2">
              <a:lumMod val="25000"/>
            </a:schemeClr>
          </a:solidFill>
          <a:ln>
            <a:noFill/>
          </a:ln>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hangingPunct="1">
              <a:spcBef>
                <a:spcPct val="0"/>
              </a:spcBef>
              <a:buNone/>
            </a:pPr>
            <a:r>
              <a:rPr lang="en-US" altLang="en-US" sz="5400" dirty="0" smtClean="0">
                <a:solidFill>
                  <a:schemeClr val="accent3">
                    <a:lumMod val="20000"/>
                    <a:lumOff val="80000"/>
                  </a:schemeClr>
                </a:solidFill>
                <a:latin typeface="Levenim MT" panose="02010502060101010101" pitchFamily="2" charset="-79"/>
                <a:ea typeface="Georgia" panose="02040502050405020303" pitchFamily="18" charset="0"/>
                <a:cs typeface="Levenim MT" panose="02010502060101010101" pitchFamily="2" charset="-79"/>
              </a:rPr>
              <a:t>MEDICAL FEE</a:t>
            </a:r>
            <a:endParaRPr lang="en-US" altLang="en-US" sz="5400" dirty="0">
              <a:solidFill>
                <a:schemeClr val="accent3">
                  <a:lumMod val="20000"/>
                  <a:lumOff val="80000"/>
                </a:schemeClr>
              </a:solidFill>
              <a:latin typeface="Levenim MT" panose="02010502060101010101" pitchFamily="2" charset="-79"/>
              <a:ea typeface="Georgia" panose="02040502050405020303" pitchFamily="18" charset="0"/>
              <a:cs typeface="Levenim MT" panose="02010502060101010101" pitchFamily="2" charset="-79"/>
            </a:endParaRPr>
          </a:p>
        </p:txBody>
      </p:sp>
      <p:pic>
        <p:nvPicPr>
          <p:cNvPr id="10" name="Picture 1" descr="PRimary Diagnosis: hypertension"/>
          <p:cNvPicPr>
            <a:picLocks noGrp="1" noChangeAspect="1"/>
          </p:cNvPicPr>
          <p:nvPr isPhoto="1"/>
        </p:nvPicPr>
        <p:blipFill rotWithShape="1">
          <a:blip r:embed="rId3">
            <a:extLst>
              <a:ext uri="{28A0092B-C50C-407E-A947-70E740481C1C}">
                <a14:useLocalDpi xmlns:a14="http://schemas.microsoft.com/office/drawing/2010/main" val="0"/>
              </a:ext>
            </a:extLst>
          </a:blip>
          <a:srcRect l="3175" t="92236" r="57155" b="4516"/>
          <a:stretch/>
        </p:blipFill>
        <p:spPr bwMode="auto">
          <a:xfrm>
            <a:off x="2114550" y="855387"/>
            <a:ext cx="6707776" cy="690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descr="COded screen "/>
          <p:cNvSpPr/>
          <p:nvPr/>
        </p:nvSpPr>
        <p:spPr>
          <a:xfrm>
            <a:off x="673768" y="702709"/>
            <a:ext cx="5149516" cy="3231617"/>
          </a:xfrm>
          <a:prstGeom prst="rect">
            <a:avLst/>
          </a:prstGeom>
          <a:solidFill>
            <a:srgbClr val="F4F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 descr="&quot; &quot; "/>
          <p:cNvPicPr>
            <a:picLocks noGrp="1" noChangeAspect="1"/>
          </p:cNvPicPr>
          <p:nvPr isPhoto="1"/>
        </p:nvPicPr>
        <p:blipFill rotWithShape="1">
          <a:blip r:embed="rId3">
            <a:extLst>
              <a:ext uri="{28A0092B-C50C-407E-A947-70E740481C1C}">
                <a14:useLocalDpi xmlns:a14="http://schemas.microsoft.com/office/drawing/2010/main" val="0"/>
              </a:ext>
            </a:extLst>
          </a:blip>
          <a:srcRect l="3166" t="52008" r="15663" b="3795"/>
          <a:stretch/>
        </p:blipFill>
        <p:spPr bwMode="auto">
          <a:xfrm>
            <a:off x="1082842" y="702709"/>
            <a:ext cx="4421808" cy="3027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omputer"/>
          <p:cNvPicPr>
            <a:picLocks noChangeAspect="1"/>
          </p:cNvPicPr>
          <p:nvPr/>
        </p:nvPicPr>
        <p:blipFill rotWithShape="1">
          <a:blip r:embed="rId4">
            <a:extLst>
              <a:ext uri="{28A0092B-C50C-407E-A947-70E740481C1C}">
                <a14:useLocalDpi xmlns:a14="http://schemas.microsoft.com/office/drawing/2010/main" val="0"/>
              </a:ext>
            </a:extLst>
          </a:blip>
          <a:srcRect l="8746" t="10743" r="75047" b="80038"/>
          <a:stretch/>
        </p:blipFill>
        <p:spPr>
          <a:xfrm>
            <a:off x="-111033" y="-24064"/>
            <a:ext cx="9432754" cy="5329991"/>
          </a:xfrm>
          <a:prstGeom prst="rect">
            <a:avLst/>
          </a:prstGeom>
        </p:spPr>
      </p:pic>
      <p:sp>
        <p:nvSpPr>
          <p:cNvPr id="9" name="Oval 8" descr="ONLY ICD-10 &#10;on or after &#10;10-1-15&#10;"/>
          <p:cNvSpPr/>
          <p:nvPr/>
        </p:nvSpPr>
        <p:spPr>
          <a:xfrm>
            <a:off x="5140386" y="1317881"/>
            <a:ext cx="2616399" cy="241190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C00000"/>
                </a:solidFill>
                <a:latin typeface="Levenim MT" panose="02010502060101010101" pitchFamily="2" charset="-79"/>
                <a:cs typeface="Levenim MT" panose="02010502060101010101" pitchFamily="2" charset="-79"/>
              </a:rPr>
              <a:t>ONLY ICD-10 </a:t>
            </a:r>
            <a:br>
              <a:rPr lang="en-US" sz="2800" b="1" dirty="0" smtClean="0">
                <a:solidFill>
                  <a:srgbClr val="C00000"/>
                </a:solidFill>
                <a:latin typeface="Levenim MT" panose="02010502060101010101" pitchFamily="2" charset="-79"/>
                <a:cs typeface="Levenim MT" panose="02010502060101010101" pitchFamily="2" charset="-79"/>
              </a:rPr>
            </a:br>
            <a:r>
              <a:rPr lang="en-US" sz="2800" b="1" dirty="0" smtClean="0">
                <a:solidFill>
                  <a:srgbClr val="C00000"/>
                </a:solidFill>
                <a:latin typeface="Levenim MT" panose="02010502060101010101" pitchFamily="2" charset="-79"/>
                <a:cs typeface="Levenim MT" panose="02010502060101010101" pitchFamily="2" charset="-79"/>
              </a:rPr>
              <a:t>on or after </a:t>
            </a:r>
            <a:br>
              <a:rPr lang="en-US" sz="2800" b="1" dirty="0" smtClean="0">
                <a:solidFill>
                  <a:srgbClr val="C00000"/>
                </a:solidFill>
                <a:latin typeface="Levenim MT" panose="02010502060101010101" pitchFamily="2" charset="-79"/>
                <a:cs typeface="Levenim MT" panose="02010502060101010101" pitchFamily="2" charset="-79"/>
              </a:rPr>
            </a:br>
            <a:r>
              <a:rPr lang="en-US" sz="2800" b="1" dirty="0" smtClean="0">
                <a:solidFill>
                  <a:srgbClr val="C00000"/>
                </a:solidFill>
                <a:latin typeface="Levenim MT" panose="02010502060101010101" pitchFamily="2" charset="-79"/>
                <a:cs typeface="Levenim MT" panose="02010502060101010101" pitchFamily="2" charset="-79"/>
              </a:rPr>
              <a:t>10-1-15</a:t>
            </a:r>
            <a:endParaRPr lang="en-US" sz="2800" b="1" dirty="0">
              <a:solidFill>
                <a:srgbClr val="C00000"/>
              </a:solidFill>
              <a:latin typeface="Levenim MT" panose="02010502060101010101" pitchFamily="2" charset="-79"/>
              <a:cs typeface="Levenim MT" panose="02010502060101010101" pitchFamily="2" charset="-79"/>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CB9807"/>
        </a:solidFill>
        <a:effectLst/>
      </p:bgPr>
    </p:bg>
    <p:spTree>
      <p:nvGrpSpPr>
        <p:cNvPr id="1" name=""/>
        <p:cNvGrpSpPr/>
        <p:nvPr/>
      </p:nvGrpSpPr>
      <p:grpSpPr>
        <a:xfrm>
          <a:off x="0" y="0"/>
          <a:ext cx="0" cy="0"/>
          <a:chOff x="0" y="0"/>
          <a:chExt cx="0" cy="0"/>
        </a:xfrm>
      </p:grpSpPr>
      <p:sp>
        <p:nvSpPr>
          <p:cNvPr id="2" name="Rectangle 1" descr="Select medical fee main menu screen"/>
          <p:cNvSpPr/>
          <p:nvPr/>
        </p:nvSpPr>
        <p:spPr>
          <a:xfrm>
            <a:off x="487278" y="385011"/>
            <a:ext cx="5426242" cy="3777916"/>
          </a:xfrm>
          <a:prstGeom prst="rect">
            <a:avLst/>
          </a:prstGeom>
          <a:solidFill>
            <a:srgbClr val="F5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706" name="Picture 1" descr="Select medical fee main menu &lt;Test Account&gt; Option: Payment menu"/>
          <p:cNvPicPr>
            <a:picLocks noGrp="1" noChangeAspect="1"/>
          </p:cNvPicPr>
          <p:nvPr isPhoto="1"/>
        </p:nvPicPr>
        <p:blipFill rotWithShape="1">
          <a:blip r:embed="rId3">
            <a:extLst>
              <a:ext uri="{28A0092B-C50C-407E-A947-70E740481C1C}">
                <a14:useLocalDpi xmlns:a14="http://schemas.microsoft.com/office/drawing/2010/main" val="0"/>
              </a:ext>
            </a:extLst>
          </a:blip>
          <a:srcRect l="3238" t="37193" r="15295" b="10655"/>
          <a:stretch/>
        </p:blipFill>
        <p:spPr bwMode="auto">
          <a:xfrm>
            <a:off x="1155030" y="834255"/>
            <a:ext cx="4090739" cy="3292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omputer"/>
          <p:cNvPicPr>
            <a:picLocks noChangeAspect="1"/>
          </p:cNvPicPr>
          <p:nvPr/>
        </p:nvPicPr>
        <p:blipFill rotWithShape="1">
          <a:blip r:embed="rId4">
            <a:extLst>
              <a:ext uri="{28A0092B-C50C-407E-A947-70E740481C1C}">
                <a14:useLocalDpi xmlns:a14="http://schemas.microsoft.com/office/drawing/2010/main" val="0"/>
              </a:ext>
            </a:extLst>
          </a:blip>
          <a:srcRect l="8746" t="10842" r="75047" b="79939"/>
          <a:stretch/>
        </p:blipFill>
        <p:spPr>
          <a:xfrm>
            <a:off x="-111033" y="-24064"/>
            <a:ext cx="9432754" cy="5329991"/>
          </a:xfrm>
          <a:prstGeom prst="rect">
            <a:avLst/>
          </a:prstGeom>
        </p:spPr>
      </p:pic>
      <p:sp>
        <p:nvSpPr>
          <p:cNvPr id="10" name="Rectangle 9" descr="&quot; &quot;"/>
          <p:cNvSpPr/>
          <p:nvPr/>
        </p:nvSpPr>
        <p:spPr>
          <a:xfrm>
            <a:off x="1058780" y="1613386"/>
            <a:ext cx="4056872" cy="302964"/>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 name="Rectangle 10" descr="Multiple payment entry"/>
          <p:cNvSpPr/>
          <p:nvPr/>
        </p:nvSpPr>
        <p:spPr>
          <a:xfrm>
            <a:off x="1697205" y="3344779"/>
            <a:ext cx="1443037" cy="195687"/>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 name="Rectangular Callout 13" descr="Multiple Payment Entry&#10;"/>
          <p:cNvSpPr/>
          <p:nvPr/>
        </p:nvSpPr>
        <p:spPr>
          <a:xfrm>
            <a:off x="6009770" y="1857931"/>
            <a:ext cx="2505319" cy="1624115"/>
          </a:xfrm>
          <a:prstGeom prst="wedgeRectCallout">
            <a:avLst>
              <a:gd name="adj1" fmla="val -87500"/>
              <a:gd name="adj2" fmla="val 41112"/>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Levenim MT" panose="02010502060101010101" pitchFamily="2" charset="-79"/>
                <a:cs typeface="Levenim MT" panose="02010502060101010101" pitchFamily="2" charset="-79"/>
              </a:rPr>
              <a:t>Multiple Payment Entry</a:t>
            </a:r>
            <a:endParaRPr lang="en-US" sz="3600" dirty="0">
              <a:latin typeface="Levenim MT" panose="02010502060101010101" pitchFamily="2" charset="-79"/>
              <a:cs typeface="Levenim MT" panose="02010502060101010101" pitchFamily="2" charset="-79"/>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descr="&quot;&quot;"/>
          <p:cNvSpPr/>
          <p:nvPr/>
        </p:nvSpPr>
        <p:spPr>
          <a:xfrm rot="5400000">
            <a:off x="-376989" y="-375757"/>
            <a:ext cx="5954094" cy="593557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Image of the My VeHU Campus &quot;Ask The Presenter&quot;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34899" y="450413"/>
            <a:ext cx="4283242" cy="428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descr="Ask the presenter"/>
          <p:cNvSpPr txBox="1">
            <a:spLocks/>
          </p:cNvSpPr>
          <p:nvPr/>
        </p:nvSpPr>
        <p:spPr>
          <a:xfrm>
            <a:off x="5254547" y="2020532"/>
            <a:ext cx="4081959"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i="0" u="none" strike="noStrike" kern="1200" cap="none" spc="0" normalizeH="0" baseline="0" noProof="0" dirty="0" smtClean="0">
                <a:ln>
                  <a:noFill/>
                </a:ln>
                <a:solidFill>
                  <a:schemeClr val="accent3">
                    <a:lumMod val="75000"/>
                  </a:schemeClr>
                </a:solidFill>
                <a:effectLst/>
                <a:uLnTx/>
                <a:uFillTx/>
                <a:latin typeface="Levenim MT" panose="02010502060101010101" pitchFamily="2" charset="-79"/>
                <a:cs typeface="Levenim MT" panose="02010502060101010101" pitchFamily="2" charset="-79"/>
              </a:rPr>
              <a:t>Ask the Presenter</a:t>
            </a:r>
            <a:endParaRPr kumimoji="0" lang="en-US" sz="5400" i="0" u="none" strike="noStrike" kern="1200" cap="none" spc="0" normalizeH="0" baseline="0" noProof="0" dirty="0">
              <a:ln>
                <a:noFill/>
              </a:ln>
              <a:solidFill>
                <a:schemeClr val="accent3">
                  <a:lumMod val="75000"/>
                </a:schemeClr>
              </a:solidFill>
              <a:effectLst/>
              <a:uLnTx/>
              <a:uFillTx/>
              <a:latin typeface="Levenim MT" panose="02010502060101010101" pitchFamily="2" charset="-79"/>
              <a:cs typeface="Levenim MT" panose="02010502060101010101" pitchFamily="2" charset="-79"/>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  Poll Resuls"/>
          <p:cNvSpPr/>
          <p:nvPr/>
        </p:nvSpPr>
        <p:spPr>
          <a:xfrm>
            <a:off x="0" y="0"/>
            <a:ext cx="9144000" cy="1290517"/>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en-US" sz="8000" dirty="0">
                <a:solidFill>
                  <a:schemeClr val="accent1">
                    <a:lumMod val="50000"/>
                  </a:schemeClr>
                </a:solidFill>
                <a:latin typeface="Levenim MT" panose="02010502060101010101" pitchFamily="2" charset="-79"/>
                <a:cs typeface="Levenim MT" panose="02010502060101010101" pitchFamily="2" charset="-79"/>
              </a:rPr>
              <a:t> </a:t>
            </a:r>
            <a:r>
              <a:rPr lang="en-US" sz="8000" dirty="0" smtClean="0">
                <a:solidFill>
                  <a:schemeClr val="accent1">
                    <a:lumMod val="50000"/>
                  </a:schemeClr>
                </a:solidFill>
                <a:latin typeface="Levenim MT" panose="02010502060101010101" pitchFamily="2" charset="-79"/>
                <a:cs typeface="Levenim MT" panose="02010502060101010101" pitchFamily="2" charset="-79"/>
              </a:rPr>
              <a:t>  </a:t>
            </a:r>
            <a:r>
              <a:rPr lang="en-US" sz="7200" dirty="0" smtClean="0">
                <a:solidFill>
                  <a:schemeClr val="accent1">
                    <a:lumMod val="50000"/>
                  </a:schemeClr>
                </a:solidFill>
                <a:latin typeface="Levenim MT" panose="02010502060101010101" pitchFamily="2" charset="-79"/>
                <a:cs typeface="Levenim MT" panose="02010502060101010101" pitchFamily="2" charset="-79"/>
              </a:rPr>
              <a:t>Poll Results      </a:t>
            </a:r>
            <a:endParaRPr lang="en-US" sz="8000" dirty="0">
              <a:solidFill>
                <a:schemeClr val="accent1">
                  <a:lumMod val="50000"/>
                </a:schemeClr>
              </a:solidFill>
              <a:latin typeface="Levenim MT" panose="02010502060101010101" pitchFamily="2" charset="-79"/>
              <a:cs typeface="Levenim MT" panose="02010502060101010101" pitchFamily="2" charset="-79"/>
            </a:endParaRPr>
          </a:p>
        </p:txBody>
      </p:sp>
      <p:pic>
        <p:nvPicPr>
          <p:cNvPr id="6" name="Picture 5" descr="Polling ico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7568" y="217682"/>
            <a:ext cx="856047" cy="898358"/>
          </a:xfrm>
          <a:prstGeom prst="rect">
            <a:avLst/>
          </a:prstGeom>
        </p:spPr>
      </p:pic>
      <p:sp>
        <p:nvSpPr>
          <p:cNvPr id="9" name="Content Placeholder 2" descr="What is your interest in the software changes?  &#10;&#10;A. Coder&#10;B. Clerk&#10;C. PAS Specialist/CAC&#10;D. Informaticist&#10;E. Other&#10;"/>
          <p:cNvSpPr txBox="1">
            <a:spLocks/>
          </p:cNvSpPr>
          <p:nvPr/>
        </p:nvSpPr>
        <p:spPr>
          <a:xfrm>
            <a:off x="597568" y="1494728"/>
            <a:ext cx="7782157" cy="3220695"/>
          </a:xfrm>
          <a:prstGeom prst="rect">
            <a:avLst/>
          </a:prstGeom>
        </p:spPr>
        <p:txBody>
          <a:bodyPr>
            <a:normAutofit fontScale="70000" lnSpcReduction="20000"/>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Levenim MT" panose="02010502060101010101" pitchFamily="2" charset="-79"/>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Levenim MT" panose="02010502060101010101" pitchFamily="2" charset="-79"/>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Levenim MT" panose="02010502060101010101" pitchFamily="2" charset="-79"/>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Levenim MT" panose="02010502060101010101" pitchFamily="2" charset="-79"/>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Levenim MT" panose="02010502060101010101" pitchFamily="2" charset="-79"/>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defTabSz="914400">
              <a:buFont typeface="Arial" panose="020B0604020202020204" pitchFamily="34" charset="0"/>
              <a:buNone/>
            </a:pPr>
            <a:r>
              <a:rPr lang="en-US" sz="4000" dirty="0" smtClean="0">
                <a:solidFill>
                  <a:schemeClr val="accent1">
                    <a:lumMod val="50000"/>
                  </a:schemeClr>
                </a:solidFill>
              </a:rPr>
              <a:t>What is your interest in software changes?  </a:t>
            </a:r>
          </a:p>
          <a:p>
            <a:pPr marL="0" indent="0" defTabSz="914400">
              <a:buFont typeface="Arial" panose="020B0604020202020204" pitchFamily="34" charset="0"/>
              <a:buNone/>
            </a:pPr>
            <a:endParaRPr lang="en-US" sz="4000" dirty="0" smtClean="0">
              <a:solidFill>
                <a:schemeClr val="accent1">
                  <a:lumMod val="50000"/>
                </a:schemeClr>
              </a:solidFill>
            </a:endParaRPr>
          </a:p>
          <a:p>
            <a:pPr marL="514350" indent="-514350" defTabSz="914400">
              <a:buFont typeface="+mj-lt"/>
              <a:buAutoNum type="alphaUcPeriod"/>
            </a:pPr>
            <a:r>
              <a:rPr lang="en-US" sz="4000" dirty="0" smtClean="0">
                <a:solidFill>
                  <a:schemeClr val="accent1">
                    <a:lumMod val="50000"/>
                  </a:schemeClr>
                </a:solidFill>
              </a:rPr>
              <a:t>Coder</a:t>
            </a:r>
          </a:p>
          <a:p>
            <a:pPr marL="514350" indent="-514350" defTabSz="914400">
              <a:buFont typeface="+mj-lt"/>
              <a:buAutoNum type="alphaUcPeriod"/>
            </a:pPr>
            <a:r>
              <a:rPr lang="en-US" sz="4000" dirty="0" smtClean="0">
                <a:solidFill>
                  <a:schemeClr val="accent1">
                    <a:lumMod val="50000"/>
                  </a:schemeClr>
                </a:solidFill>
              </a:rPr>
              <a:t>Clerk</a:t>
            </a:r>
          </a:p>
          <a:p>
            <a:pPr marL="514350" indent="-514350" defTabSz="914400">
              <a:buFont typeface="+mj-lt"/>
              <a:buAutoNum type="alphaUcPeriod"/>
            </a:pPr>
            <a:r>
              <a:rPr lang="en-US" sz="4000" dirty="0" smtClean="0">
                <a:solidFill>
                  <a:schemeClr val="accent1">
                    <a:lumMod val="50000"/>
                  </a:schemeClr>
                </a:solidFill>
              </a:rPr>
              <a:t>PAS Specialist/CAC</a:t>
            </a:r>
          </a:p>
          <a:p>
            <a:pPr marL="514350" indent="-514350" defTabSz="914400">
              <a:buFont typeface="+mj-lt"/>
              <a:buAutoNum type="alphaUcPeriod"/>
            </a:pPr>
            <a:r>
              <a:rPr lang="en-US" sz="4000" dirty="0" err="1" smtClean="0">
                <a:solidFill>
                  <a:schemeClr val="accent1">
                    <a:lumMod val="50000"/>
                  </a:schemeClr>
                </a:solidFill>
              </a:rPr>
              <a:t>Informaticist</a:t>
            </a:r>
            <a:endParaRPr lang="en-US" sz="4000" dirty="0" smtClean="0">
              <a:solidFill>
                <a:schemeClr val="accent1">
                  <a:lumMod val="50000"/>
                </a:schemeClr>
              </a:solidFill>
            </a:endParaRPr>
          </a:p>
          <a:p>
            <a:pPr marL="514350" indent="-514350" defTabSz="914400">
              <a:buFont typeface="+mj-lt"/>
              <a:buAutoNum type="alphaUcPeriod"/>
            </a:pPr>
            <a:r>
              <a:rPr lang="en-US" sz="4000" dirty="0" smtClean="0">
                <a:solidFill>
                  <a:schemeClr val="accent1">
                    <a:lumMod val="50000"/>
                  </a:schemeClr>
                </a:solidFill>
              </a:rPr>
              <a:t>Other</a:t>
            </a:r>
          </a:p>
        </p:txBody>
      </p:sp>
    </p:spTree>
    <p:extLst>
      <p:ext uri="{BB962C8B-B14F-4D97-AF65-F5344CB8AC3E}">
        <p14:creationId xmlns:p14="http://schemas.microsoft.com/office/powerpoint/2010/main" val="40994704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  Poll Results&#10;"/>
          <p:cNvSpPr/>
          <p:nvPr/>
        </p:nvSpPr>
        <p:spPr>
          <a:xfrm>
            <a:off x="0" y="0"/>
            <a:ext cx="9144000" cy="1290517"/>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en-US" sz="8000" dirty="0">
                <a:solidFill>
                  <a:schemeClr val="accent1">
                    <a:lumMod val="50000"/>
                  </a:schemeClr>
                </a:solidFill>
                <a:latin typeface="Levenim MT" panose="02010502060101010101" pitchFamily="2" charset="-79"/>
                <a:cs typeface="Levenim MT" panose="02010502060101010101" pitchFamily="2" charset="-79"/>
              </a:rPr>
              <a:t> </a:t>
            </a:r>
            <a:r>
              <a:rPr lang="en-US" sz="8000" dirty="0" smtClean="0">
                <a:solidFill>
                  <a:schemeClr val="accent1">
                    <a:lumMod val="50000"/>
                  </a:schemeClr>
                </a:solidFill>
                <a:latin typeface="Levenim MT" panose="02010502060101010101" pitchFamily="2" charset="-79"/>
                <a:cs typeface="Levenim MT" panose="02010502060101010101" pitchFamily="2" charset="-79"/>
              </a:rPr>
              <a:t>  </a:t>
            </a:r>
            <a:r>
              <a:rPr lang="en-US" sz="7200" dirty="0" smtClean="0">
                <a:solidFill>
                  <a:schemeClr val="accent1">
                    <a:lumMod val="50000"/>
                  </a:schemeClr>
                </a:solidFill>
                <a:latin typeface="Levenim MT" panose="02010502060101010101" pitchFamily="2" charset="-79"/>
                <a:cs typeface="Levenim MT" panose="02010502060101010101" pitchFamily="2" charset="-79"/>
              </a:rPr>
              <a:t>Poll Results      </a:t>
            </a:r>
            <a:endParaRPr lang="en-US" sz="8000" dirty="0">
              <a:solidFill>
                <a:schemeClr val="accent1">
                  <a:lumMod val="50000"/>
                </a:schemeClr>
              </a:solidFill>
              <a:latin typeface="Levenim MT" panose="02010502060101010101" pitchFamily="2" charset="-79"/>
              <a:cs typeface="Levenim MT" panose="02010502060101010101" pitchFamily="2" charset="-79"/>
            </a:endParaRPr>
          </a:p>
        </p:txBody>
      </p:sp>
      <p:pic>
        <p:nvPicPr>
          <p:cNvPr id="3" name="Picture 2" descr="Polling icon"/>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97568" y="217682"/>
            <a:ext cx="856047" cy="898358"/>
          </a:xfrm>
          <a:prstGeom prst="rect">
            <a:avLst/>
          </a:prstGeom>
        </p:spPr>
      </p:pic>
      <p:sp>
        <p:nvSpPr>
          <p:cNvPr id="8" name="Content Placeholder 2" descr="What is your interest in the software changes?  &#10;&#10;A. Coder&#10;B. Clerk&#10;C. PAS Specialist/CAC&#10;D. Informaticist&#10;E. Other&#10;"/>
          <p:cNvSpPr txBox="1">
            <a:spLocks/>
          </p:cNvSpPr>
          <p:nvPr/>
        </p:nvSpPr>
        <p:spPr>
          <a:xfrm>
            <a:off x="597568" y="1494728"/>
            <a:ext cx="7782157" cy="3220695"/>
          </a:xfrm>
          <a:prstGeom prst="rect">
            <a:avLst/>
          </a:prstGeom>
        </p:spPr>
        <p:txBody>
          <a:bodyPr>
            <a:normAutofit fontScale="70000" lnSpcReduction="20000"/>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Levenim MT" panose="02010502060101010101" pitchFamily="2" charset="-79"/>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Levenim MT" panose="02010502060101010101" pitchFamily="2" charset="-79"/>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Levenim MT" panose="02010502060101010101" pitchFamily="2" charset="-79"/>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Levenim MT" panose="02010502060101010101" pitchFamily="2" charset="-79"/>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Levenim MT" panose="02010502060101010101" pitchFamily="2" charset="-79"/>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defTabSz="914400">
              <a:buFont typeface="Arial" panose="020B0604020202020204" pitchFamily="34" charset="0"/>
              <a:buNone/>
            </a:pPr>
            <a:r>
              <a:rPr lang="en-US" sz="4000" dirty="0" smtClean="0">
                <a:solidFill>
                  <a:schemeClr val="accent1">
                    <a:lumMod val="50000"/>
                  </a:schemeClr>
                </a:solidFill>
              </a:rPr>
              <a:t>What is your interest in software changes?  </a:t>
            </a:r>
          </a:p>
          <a:p>
            <a:pPr marL="0" indent="0" defTabSz="914400">
              <a:buFont typeface="Arial" panose="020B0604020202020204" pitchFamily="34" charset="0"/>
              <a:buNone/>
            </a:pPr>
            <a:endParaRPr lang="en-US" sz="4000" dirty="0" smtClean="0">
              <a:solidFill>
                <a:schemeClr val="accent1">
                  <a:lumMod val="50000"/>
                </a:schemeClr>
              </a:solidFill>
            </a:endParaRPr>
          </a:p>
          <a:p>
            <a:pPr marL="514350" indent="-514350" defTabSz="914400">
              <a:buFont typeface="+mj-lt"/>
              <a:buAutoNum type="alphaUcPeriod"/>
            </a:pPr>
            <a:r>
              <a:rPr lang="en-US" sz="4000" dirty="0" smtClean="0">
                <a:solidFill>
                  <a:schemeClr val="accent1">
                    <a:lumMod val="50000"/>
                  </a:schemeClr>
                </a:solidFill>
              </a:rPr>
              <a:t>Coder</a:t>
            </a:r>
          </a:p>
          <a:p>
            <a:pPr marL="514350" indent="-514350" defTabSz="914400">
              <a:buFont typeface="+mj-lt"/>
              <a:buAutoNum type="alphaUcPeriod"/>
            </a:pPr>
            <a:r>
              <a:rPr lang="en-US" sz="4000" dirty="0" smtClean="0">
                <a:solidFill>
                  <a:schemeClr val="accent1">
                    <a:lumMod val="50000"/>
                  </a:schemeClr>
                </a:solidFill>
              </a:rPr>
              <a:t>Clerk</a:t>
            </a:r>
          </a:p>
          <a:p>
            <a:pPr marL="514350" indent="-514350" defTabSz="914400">
              <a:buFont typeface="+mj-lt"/>
              <a:buAutoNum type="alphaUcPeriod"/>
            </a:pPr>
            <a:r>
              <a:rPr lang="en-US" sz="4000" dirty="0" smtClean="0">
                <a:solidFill>
                  <a:schemeClr val="accent1">
                    <a:lumMod val="50000"/>
                  </a:schemeClr>
                </a:solidFill>
              </a:rPr>
              <a:t>PAS Specialist/CAC</a:t>
            </a:r>
          </a:p>
          <a:p>
            <a:pPr marL="514350" indent="-514350" defTabSz="914400">
              <a:buFont typeface="+mj-lt"/>
              <a:buAutoNum type="alphaUcPeriod"/>
            </a:pPr>
            <a:r>
              <a:rPr lang="en-US" sz="4000" dirty="0" err="1" smtClean="0">
                <a:solidFill>
                  <a:schemeClr val="accent1">
                    <a:lumMod val="50000"/>
                  </a:schemeClr>
                </a:solidFill>
              </a:rPr>
              <a:t>Informaticist</a:t>
            </a:r>
            <a:endParaRPr lang="en-US" sz="4000" dirty="0" smtClean="0">
              <a:solidFill>
                <a:schemeClr val="accent1">
                  <a:lumMod val="50000"/>
                </a:schemeClr>
              </a:solidFill>
            </a:endParaRPr>
          </a:p>
          <a:p>
            <a:pPr marL="514350" indent="-514350" defTabSz="914400">
              <a:buFont typeface="+mj-lt"/>
              <a:buAutoNum type="alphaUcPeriod"/>
            </a:pPr>
            <a:r>
              <a:rPr lang="en-US" sz="4000" dirty="0" smtClean="0">
                <a:solidFill>
                  <a:schemeClr val="accent1">
                    <a:lumMod val="50000"/>
                  </a:schemeClr>
                </a:solidFill>
              </a:rPr>
              <a:t>Other</a:t>
            </a:r>
          </a:p>
        </p:txBody>
      </p:sp>
    </p:spTree>
    <p:extLst>
      <p:ext uri="{BB962C8B-B14F-4D97-AF65-F5344CB8AC3E}">
        <p14:creationId xmlns:p14="http://schemas.microsoft.com/office/powerpoint/2010/main" val="26618135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1605B9DEAE3DB4788C214FB399A502C" ma:contentTypeVersion="0" ma:contentTypeDescription="Create a new document." ma:contentTypeScope="" ma:versionID="5cf76eceae5494211bc53542964594c0">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7926BB3-7045-43F3-8964-696B3C3480BC}">
  <ds:schemaRefs>
    <ds:schemaRef ds:uri="http://schemas.microsoft.com/sharepoint/v3/contenttype/forms"/>
  </ds:schemaRefs>
</ds:datastoreItem>
</file>

<file path=customXml/itemProps2.xml><?xml version="1.0" encoding="utf-8"?>
<ds:datastoreItem xmlns:ds="http://schemas.openxmlformats.org/officeDocument/2006/customXml" ds:itemID="{056A3CCE-C49F-4EB3-8758-3CAC6147D4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E11BEDD4-5532-4CE8-9B65-B78238DE85FA}">
  <ds:schemaRefs>
    <ds:schemaRef ds:uri="http://purl.org/dc/terms/"/>
    <ds:schemaRef ds:uri="http://schemas.microsoft.com/office/2006/documentManagement/types"/>
    <ds:schemaRef ds:uri="http://www.w3.org/XML/1998/namespace"/>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78202</TotalTime>
  <Words>4126</Words>
  <Application>Microsoft Office PowerPoint</Application>
  <PresentationFormat>On-screen Show (16:9)</PresentationFormat>
  <Paragraphs>514</Paragraphs>
  <Slides>73</Slides>
  <Notes>70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73</vt:i4>
      </vt:variant>
    </vt:vector>
  </HeadingPairs>
  <TitlesOfParts>
    <vt:vector size="88" baseType="lpstr">
      <vt:lpstr>MS Gothic</vt:lpstr>
      <vt:lpstr>ＭＳ Ｐゴシック</vt:lpstr>
      <vt:lpstr>ＭＳ Ｐゴシック</vt:lpstr>
      <vt:lpstr>Agency FB</vt:lpstr>
      <vt:lpstr>Arabic Typesetting</vt:lpstr>
      <vt:lpstr>Arial</vt:lpstr>
      <vt:lpstr>Arial Bold</vt:lpstr>
      <vt:lpstr>Calibri</vt:lpstr>
      <vt:lpstr>Century Gothic</vt:lpstr>
      <vt:lpstr>Century Old Style</vt:lpstr>
      <vt:lpstr>Georgia</vt:lpstr>
      <vt:lpstr>Levenim MT</vt:lpstr>
      <vt:lpstr>Tw Cen MT Condensed</vt:lpstr>
      <vt:lpstr>Wingdings</vt:lpstr>
      <vt:lpstr>Office Theme</vt:lpstr>
      <vt:lpstr>International Classification of Diseases</vt:lpstr>
      <vt:lpstr>Significant Dates</vt:lpstr>
      <vt:lpstr>PowerPoint Presentation</vt:lpstr>
      <vt:lpstr>ICD-10 Touch Points</vt:lpstr>
      <vt:lpstr>Assessment of  Veterans Health Information</vt:lpstr>
      <vt:lpstr>PowerPoint Presentation</vt:lpstr>
      <vt:lpstr>PowerPoint Presentation</vt:lpstr>
      <vt:lpstr>PowerPoint Presentation</vt:lpstr>
      <vt:lpstr>PowerPoint Presentation</vt:lpstr>
      <vt:lpstr>Code Set Versioning</vt:lpstr>
      <vt:lpstr>PowerPoint Presentation</vt:lpstr>
      <vt:lpstr>VistA HELP</vt:lpstr>
      <vt:lpstr>VistA HELP</vt:lpstr>
      <vt:lpstr>FUNCTIONALITY</vt:lpstr>
      <vt:lpstr>ADT/DRG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Classification of Disease Software Remediation Part 2</dc:title>
  <dc:creator>VHA OIA Training Strategy</dc:creator>
  <cp:keywords>ICD-10, ICD-9, Software Remediation</cp:keywords>
  <cp:lastModifiedBy>Presenter</cp:lastModifiedBy>
  <cp:revision>571</cp:revision>
  <cp:lastPrinted>2014-06-25T14:38:36Z</cp:lastPrinted>
  <dcterms:created xsi:type="dcterms:W3CDTF">2011-05-12T19:56:03Z</dcterms:created>
  <dcterms:modified xsi:type="dcterms:W3CDTF">2015-02-26T13:24:34Z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0x010100B1605B9DEAE3DB4788C214FB399A502C</vt:lpwstr>
  </property>
  <property fmtid="{D5CDD505-2E9C-101B-9397-08002B2CF9AE}" pid="3" name="Document Type">
    <vt:lpwstr>Work Product (Final)</vt:lpwstr>
  </property>
  <property fmtid="{D5CDD505-2E9C-101B-9397-08002B2CF9AE}" pid="4" name="Archive">
    <vt:lpwstr>0</vt:lpwstr>
  </property>
  <property fmtid="{D5CDD505-2E9C-101B-9397-08002B2CF9AE}" pid="5" name="Related Deliverable">
    <vt:lpwstr>VHA Identity and Print and Online Style Guide</vt:lpwstr>
  </property>
  <property fmtid="{D5CDD505-2E9C-101B-9397-08002B2CF9AE}" pid="6" name="Acceptance Form Complete">
    <vt:lpwstr>0</vt:lpwstr>
  </property>
</Properties>
</file>