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4"/>
  </p:sldMasterIdLst>
  <p:notesMasterIdLst>
    <p:notesMasterId r:id="rId41"/>
  </p:notesMasterIdLst>
  <p:handoutMasterIdLst>
    <p:handoutMasterId r:id="rId42"/>
  </p:handoutMasterIdLst>
  <p:sldIdLst>
    <p:sldId id="256" r:id="rId5"/>
    <p:sldId id="270" r:id="rId6"/>
    <p:sldId id="307" r:id="rId7"/>
    <p:sldId id="271" r:id="rId8"/>
    <p:sldId id="274" r:id="rId9"/>
    <p:sldId id="279" r:id="rId10"/>
    <p:sldId id="276" r:id="rId11"/>
    <p:sldId id="322" r:id="rId12"/>
    <p:sldId id="323" r:id="rId13"/>
    <p:sldId id="311" r:id="rId14"/>
    <p:sldId id="312" r:id="rId15"/>
    <p:sldId id="313" r:id="rId16"/>
    <p:sldId id="314" r:id="rId17"/>
    <p:sldId id="315" r:id="rId18"/>
    <p:sldId id="280" r:id="rId19"/>
    <p:sldId id="287" r:id="rId20"/>
    <p:sldId id="324" r:id="rId21"/>
    <p:sldId id="325" r:id="rId22"/>
    <p:sldId id="285" r:id="rId23"/>
    <p:sldId id="286" r:id="rId24"/>
    <p:sldId id="292" r:id="rId25"/>
    <p:sldId id="293" r:id="rId26"/>
    <p:sldId id="294" r:id="rId27"/>
    <p:sldId id="316" r:id="rId28"/>
    <p:sldId id="295" r:id="rId29"/>
    <p:sldId id="296" r:id="rId30"/>
    <p:sldId id="297" r:id="rId31"/>
    <p:sldId id="305" r:id="rId32"/>
    <p:sldId id="306" r:id="rId33"/>
    <p:sldId id="317" r:id="rId34"/>
    <p:sldId id="318" r:id="rId35"/>
    <p:sldId id="319" r:id="rId36"/>
    <p:sldId id="320" r:id="rId37"/>
    <p:sldId id="321" r:id="rId38"/>
    <p:sldId id="303" r:id="rId39"/>
    <p:sldId id="310"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F6E2"/>
    <a:srgbClr val="FFEEE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6509" autoAdjust="0"/>
    <p:restoredTop sz="94434" autoAdjust="0"/>
  </p:normalViewPr>
  <p:slideViewPr>
    <p:cSldViewPr>
      <p:cViewPr varScale="1">
        <p:scale>
          <a:sx n="72" d="100"/>
          <a:sy n="72" d="100"/>
        </p:scale>
        <p:origin x="114" y="7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BB6826E-541F-41D0-A311-93F169FC92A2}" type="doc">
      <dgm:prSet loTypeId="urn:microsoft.com/office/officeart/2005/8/layout/list1" loCatId="list" qsTypeId="urn:microsoft.com/office/officeart/2005/8/quickstyle/simple4" qsCatId="simple" csTypeId="urn:microsoft.com/office/officeart/2005/8/colors/accent1_2" csCatId="accent1" phldr="1"/>
      <dgm:spPr/>
      <dgm:t>
        <a:bodyPr/>
        <a:lstStyle/>
        <a:p>
          <a:endParaRPr lang="en-US"/>
        </a:p>
      </dgm:t>
    </dgm:pt>
    <dgm:pt modelId="{FCE76EF7-1FB9-453A-B0F8-573CE1CFE016}">
      <dgm:prSet custT="1"/>
      <dgm:spPr/>
      <dgm:t>
        <a:bodyPr/>
        <a:lstStyle/>
        <a:p>
          <a:pPr rtl="0"/>
          <a:r>
            <a:rPr lang="en-US" sz="3200" dirty="0" smtClean="0"/>
            <a:t>Post Consult service staff contact info on your intranet</a:t>
          </a:r>
          <a:endParaRPr lang="en-US" sz="3200" dirty="0"/>
        </a:p>
      </dgm:t>
      <dgm:extLst>
        <a:ext uri="{E40237B7-FDA0-4F09-8148-C483321AD2D9}">
          <dgm14:cNvPr xmlns:dgm14="http://schemas.microsoft.com/office/drawing/2010/diagram" id="0" name="" descr="Post Consult service staff contact info on your intranet&#10;Train staff in careful management of consult notifications&#10;Instruct staff to change Consults Default View to Grouped by Status&#10;Use CPRS Prog Note prompt to train existing and new staff to link notes to the consult&#10;"/>
        </a:ext>
      </dgm:extLst>
    </dgm:pt>
    <dgm:pt modelId="{00FA3A21-51F3-47B5-BE43-DE2C3AEDC635}" type="parTrans" cxnId="{E2FB70B4-4A53-4D91-9B5A-F4B32259B3FD}">
      <dgm:prSet/>
      <dgm:spPr/>
      <dgm:t>
        <a:bodyPr/>
        <a:lstStyle/>
        <a:p>
          <a:endParaRPr lang="en-US" sz="3200"/>
        </a:p>
      </dgm:t>
    </dgm:pt>
    <dgm:pt modelId="{B312AA81-171A-4897-BEBE-50F7ACCD0000}" type="sibTrans" cxnId="{E2FB70B4-4A53-4D91-9B5A-F4B32259B3FD}">
      <dgm:prSet/>
      <dgm:spPr/>
      <dgm:t>
        <a:bodyPr/>
        <a:lstStyle/>
        <a:p>
          <a:endParaRPr lang="en-US" sz="3200"/>
        </a:p>
      </dgm:t>
    </dgm:pt>
    <dgm:pt modelId="{497A5B0B-D010-4CE7-A691-DB6FC7230DD4}">
      <dgm:prSet custT="1"/>
      <dgm:spPr/>
      <dgm:t>
        <a:bodyPr/>
        <a:lstStyle/>
        <a:p>
          <a:pPr rtl="0"/>
          <a:r>
            <a:rPr lang="en-US" sz="3200" dirty="0" smtClean="0"/>
            <a:t>Train staff in careful management of consult notifications</a:t>
          </a:r>
          <a:endParaRPr lang="en-US" sz="3200" dirty="0"/>
        </a:p>
      </dgm:t>
      <dgm:extLst>
        <a:ext uri="{E40237B7-FDA0-4F09-8148-C483321AD2D9}">
          <dgm14:cNvPr xmlns:dgm14="http://schemas.microsoft.com/office/drawing/2010/diagram" id="0" name="" descr="Post Consult service staff contact info on your intranet&#10;Train staff in careful management of consult notifications&#10;Instruct staff to change Consults Default View to Grouped by Status&#10;Use CPRS Prog Note prompt to train existing and new staff to link notes to the consult&#10;"/>
        </a:ext>
      </dgm:extLst>
    </dgm:pt>
    <dgm:pt modelId="{4D73B5C5-3681-4038-8F2E-C25257718330}" type="parTrans" cxnId="{856E54D8-0E1F-493D-9340-C13754C09961}">
      <dgm:prSet/>
      <dgm:spPr/>
      <dgm:t>
        <a:bodyPr/>
        <a:lstStyle/>
        <a:p>
          <a:endParaRPr lang="en-US" sz="3200"/>
        </a:p>
      </dgm:t>
    </dgm:pt>
    <dgm:pt modelId="{DCABD2DB-1BF8-45BD-B424-4FB080AB22B5}" type="sibTrans" cxnId="{856E54D8-0E1F-493D-9340-C13754C09961}">
      <dgm:prSet/>
      <dgm:spPr/>
      <dgm:t>
        <a:bodyPr/>
        <a:lstStyle/>
        <a:p>
          <a:endParaRPr lang="en-US" sz="3200"/>
        </a:p>
      </dgm:t>
    </dgm:pt>
    <dgm:pt modelId="{534E62F8-1468-401C-99AD-ABF954CF422B}">
      <dgm:prSet custT="1"/>
      <dgm:spPr/>
      <dgm:t>
        <a:bodyPr/>
        <a:lstStyle/>
        <a:p>
          <a:pPr rtl="0"/>
          <a:r>
            <a:rPr lang="en-US" sz="3200" dirty="0" smtClean="0"/>
            <a:t>Instruct staff to change Consults Default View to Grouped by Status</a:t>
          </a:r>
          <a:endParaRPr lang="en-US" sz="3200" dirty="0"/>
        </a:p>
      </dgm:t>
      <dgm:extLst>
        <a:ext uri="{E40237B7-FDA0-4F09-8148-C483321AD2D9}">
          <dgm14:cNvPr xmlns:dgm14="http://schemas.microsoft.com/office/drawing/2010/diagram" id="0" name="" descr="Post Consult service staff contact info on your intranet&#10;Train staff in careful management of consult notifications&#10;Instruct staff to change Consults Default View to Grouped by Status&#10;Use CPRS Prog Note prompt to train existing and new staff to link notes to the consult&#10;"/>
        </a:ext>
      </dgm:extLst>
    </dgm:pt>
    <dgm:pt modelId="{A015AA5B-1FF5-4113-82F4-636409448919}" type="parTrans" cxnId="{80E4FAFC-C3C2-4733-A86B-C0B6B6E96C09}">
      <dgm:prSet/>
      <dgm:spPr/>
      <dgm:t>
        <a:bodyPr/>
        <a:lstStyle/>
        <a:p>
          <a:endParaRPr lang="en-US" sz="3200"/>
        </a:p>
      </dgm:t>
    </dgm:pt>
    <dgm:pt modelId="{807D37F1-036E-4EF8-A5C8-968297C47967}" type="sibTrans" cxnId="{80E4FAFC-C3C2-4733-A86B-C0B6B6E96C09}">
      <dgm:prSet/>
      <dgm:spPr/>
      <dgm:t>
        <a:bodyPr/>
        <a:lstStyle/>
        <a:p>
          <a:endParaRPr lang="en-US" sz="3200"/>
        </a:p>
      </dgm:t>
    </dgm:pt>
    <dgm:pt modelId="{05D5D5D7-372A-41BD-B7E3-3A5932B283BD}">
      <dgm:prSet custT="1"/>
      <dgm:spPr/>
      <dgm:t>
        <a:bodyPr/>
        <a:lstStyle/>
        <a:p>
          <a:pPr rtl="0"/>
          <a:r>
            <a:rPr lang="en-US" sz="3200" dirty="0" smtClean="0"/>
            <a:t>Use CPRS Prog Note prompt to train existing and new staff to link notes to the consult</a:t>
          </a:r>
          <a:endParaRPr lang="en-US" sz="3200" dirty="0"/>
        </a:p>
      </dgm:t>
      <dgm:extLst>
        <a:ext uri="{E40237B7-FDA0-4F09-8148-C483321AD2D9}">
          <dgm14:cNvPr xmlns:dgm14="http://schemas.microsoft.com/office/drawing/2010/diagram" id="0" name="" descr="Post Consult service staff contact info on your intranet&#10;Train staff in careful management of consult notifications&#10;Instruct staff to change Consults Default View to Grouped by Status&#10;Use CPRS Prog Note prompt to train existing and new staff to link notes to the consult&#10;"/>
        </a:ext>
      </dgm:extLst>
    </dgm:pt>
    <dgm:pt modelId="{186568AF-8E8B-436C-A444-2D7F6DBD3320}" type="parTrans" cxnId="{20EC47F3-1007-438A-9FEE-FFE76AA4473C}">
      <dgm:prSet/>
      <dgm:spPr/>
      <dgm:t>
        <a:bodyPr/>
        <a:lstStyle/>
        <a:p>
          <a:endParaRPr lang="en-US" sz="3200"/>
        </a:p>
      </dgm:t>
    </dgm:pt>
    <dgm:pt modelId="{E5D1F889-AEE6-44F3-8041-838C45578F1B}" type="sibTrans" cxnId="{20EC47F3-1007-438A-9FEE-FFE76AA4473C}">
      <dgm:prSet/>
      <dgm:spPr/>
      <dgm:t>
        <a:bodyPr/>
        <a:lstStyle/>
        <a:p>
          <a:endParaRPr lang="en-US" sz="3200"/>
        </a:p>
      </dgm:t>
    </dgm:pt>
    <dgm:pt modelId="{FBD58E65-6153-4298-B22E-5F2862291762}" type="pres">
      <dgm:prSet presAssocID="{7BB6826E-541F-41D0-A311-93F169FC92A2}" presName="linear" presStyleCnt="0">
        <dgm:presLayoutVars>
          <dgm:dir/>
          <dgm:animLvl val="lvl"/>
          <dgm:resizeHandles val="exact"/>
        </dgm:presLayoutVars>
      </dgm:prSet>
      <dgm:spPr/>
      <dgm:t>
        <a:bodyPr/>
        <a:lstStyle/>
        <a:p>
          <a:endParaRPr lang="en-US"/>
        </a:p>
      </dgm:t>
    </dgm:pt>
    <dgm:pt modelId="{A4F1AF44-4BC6-490D-B587-0448FF78FF3A}" type="pres">
      <dgm:prSet presAssocID="{FCE76EF7-1FB9-453A-B0F8-573CE1CFE016}" presName="parentLin" presStyleCnt="0"/>
      <dgm:spPr/>
    </dgm:pt>
    <dgm:pt modelId="{5C29799D-4CAC-404C-BD19-E3878298D203}" type="pres">
      <dgm:prSet presAssocID="{FCE76EF7-1FB9-453A-B0F8-573CE1CFE016}" presName="parentLeftMargin" presStyleLbl="node1" presStyleIdx="0" presStyleCnt="4"/>
      <dgm:spPr/>
      <dgm:t>
        <a:bodyPr/>
        <a:lstStyle/>
        <a:p>
          <a:endParaRPr lang="en-US"/>
        </a:p>
      </dgm:t>
    </dgm:pt>
    <dgm:pt modelId="{679B75A3-07C7-4545-985D-7D1ED9DD4916}" type="pres">
      <dgm:prSet presAssocID="{FCE76EF7-1FB9-453A-B0F8-573CE1CFE016}" presName="parentText" presStyleLbl="node1" presStyleIdx="0" presStyleCnt="4">
        <dgm:presLayoutVars>
          <dgm:chMax val="0"/>
          <dgm:bulletEnabled val="1"/>
        </dgm:presLayoutVars>
      </dgm:prSet>
      <dgm:spPr/>
      <dgm:t>
        <a:bodyPr/>
        <a:lstStyle/>
        <a:p>
          <a:endParaRPr lang="en-US"/>
        </a:p>
      </dgm:t>
    </dgm:pt>
    <dgm:pt modelId="{3C6052FC-17CE-486D-84DE-69C5D41F19DF}" type="pres">
      <dgm:prSet presAssocID="{FCE76EF7-1FB9-453A-B0F8-573CE1CFE016}" presName="negativeSpace" presStyleCnt="0"/>
      <dgm:spPr/>
    </dgm:pt>
    <dgm:pt modelId="{9CEC8BB3-7D80-4CC3-BD27-3609D59F2DE2}" type="pres">
      <dgm:prSet presAssocID="{FCE76EF7-1FB9-453A-B0F8-573CE1CFE016}" presName="childText" presStyleLbl="conFgAcc1" presStyleIdx="0" presStyleCnt="4">
        <dgm:presLayoutVars>
          <dgm:bulletEnabled val="1"/>
        </dgm:presLayoutVars>
      </dgm:prSet>
      <dgm:spPr/>
      <dgm:extLst>
        <a:ext uri="{E40237B7-FDA0-4F09-8148-C483321AD2D9}">
          <dgm14:cNvPr xmlns:dgm14="http://schemas.microsoft.com/office/drawing/2010/diagram" id="0" name="" descr="Post Consult service staff contact info on your intranet&#10;Train staff in careful management of consult notifications&#10;Instruct staff to change Consults Default View to Grouped by Status&#10;Use CPRS Prog Note prompt to train existing and new staff to link notes to the consult&#10;"/>
        </a:ext>
      </dgm:extLst>
    </dgm:pt>
    <dgm:pt modelId="{53DFDCF3-B14C-4BD6-BEA8-F8CED559421C}" type="pres">
      <dgm:prSet presAssocID="{B312AA81-171A-4897-BEBE-50F7ACCD0000}" presName="spaceBetweenRectangles" presStyleCnt="0"/>
      <dgm:spPr/>
    </dgm:pt>
    <dgm:pt modelId="{6D3363E7-D34E-4014-8077-59EED96B9EC2}" type="pres">
      <dgm:prSet presAssocID="{497A5B0B-D010-4CE7-A691-DB6FC7230DD4}" presName="parentLin" presStyleCnt="0"/>
      <dgm:spPr/>
    </dgm:pt>
    <dgm:pt modelId="{3CBBD1E5-3F90-464E-A437-99015D7062F8}" type="pres">
      <dgm:prSet presAssocID="{497A5B0B-D010-4CE7-A691-DB6FC7230DD4}" presName="parentLeftMargin" presStyleLbl="node1" presStyleIdx="0" presStyleCnt="4"/>
      <dgm:spPr/>
      <dgm:t>
        <a:bodyPr/>
        <a:lstStyle/>
        <a:p>
          <a:endParaRPr lang="en-US"/>
        </a:p>
      </dgm:t>
    </dgm:pt>
    <dgm:pt modelId="{467A3B53-209B-4441-8A18-500C5F5007DB}" type="pres">
      <dgm:prSet presAssocID="{497A5B0B-D010-4CE7-A691-DB6FC7230DD4}" presName="parentText" presStyleLbl="node1" presStyleIdx="1" presStyleCnt="4">
        <dgm:presLayoutVars>
          <dgm:chMax val="0"/>
          <dgm:bulletEnabled val="1"/>
        </dgm:presLayoutVars>
      </dgm:prSet>
      <dgm:spPr/>
      <dgm:t>
        <a:bodyPr/>
        <a:lstStyle/>
        <a:p>
          <a:endParaRPr lang="en-US"/>
        </a:p>
      </dgm:t>
    </dgm:pt>
    <dgm:pt modelId="{F2AA7784-5BF1-477A-8C0E-2FD6F200152E}" type="pres">
      <dgm:prSet presAssocID="{497A5B0B-D010-4CE7-A691-DB6FC7230DD4}" presName="negativeSpace" presStyleCnt="0"/>
      <dgm:spPr/>
    </dgm:pt>
    <dgm:pt modelId="{241E9DD9-2D0A-4D24-89C5-BD21135B241F}" type="pres">
      <dgm:prSet presAssocID="{497A5B0B-D010-4CE7-A691-DB6FC7230DD4}" presName="childText" presStyleLbl="conFgAcc1" presStyleIdx="1" presStyleCnt="4">
        <dgm:presLayoutVars>
          <dgm:bulletEnabled val="1"/>
        </dgm:presLayoutVars>
      </dgm:prSet>
      <dgm:spPr/>
      <dgm:extLst>
        <a:ext uri="{E40237B7-FDA0-4F09-8148-C483321AD2D9}">
          <dgm14:cNvPr xmlns:dgm14="http://schemas.microsoft.com/office/drawing/2010/diagram" id="0" name="" descr="Post Consult service staff contact info on your intranet&#10;Train staff in careful management of consult notifications&#10;Instruct staff to change Consults Default View to Grouped by Status&#10;Use CPRS Prog Note prompt to train existing and new staff to link notes to the consult&#10;"/>
        </a:ext>
      </dgm:extLst>
    </dgm:pt>
    <dgm:pt modelId="{090FCFBE-1FBD-47E1-AAB2-D06AF9E7C182}" type="pres">
      <dgm:prSet presAssocID="{DCABD2DB-1BF8-45BD-B424-4FB080AB22B5}" presName="spaceBetweenRectangles" presStyleCnt="0"/>
      <dgm:spPr/>
    </dgm:pt>
    <dgm:pt modelId="{AE3CED76-4F3C-4C7C-8A00-D5EF50539D2D}" type="pres">
      <dgm:prSet presAssocID="{534E62F8-1468-401C-99AD-ABF954CF422B}" presName="parentLin" presStyleCnt="0"/>
      <dgm:spPr/>
    </dgm:pt>
    <dgm:pt modelId="{F029AAF9-0DBE-47FD-9757-5DE03ABDEB7D}" type="pres">
      <dgm:prSet presAssocID="{534E62F8-1468-401C-99AD-ABF954CF422B}" presName="parentLeftMargin" presStyleLbl="node1" presStyleIdx="1" presStyleCnt="4"/>
      <dgm:spPr/>
      <dgm:t>
        <a:bodyPr/>
        <a:lstStyle/>
        <a:p>
          <a:endParaRPr lang="en-US"/>
        </a:p>
      </dgm:t>
    </dgm:pt>
    <dgm:pt modelId="{D3D669C7-5FA8-49FF-A7E3-34319D2DA530}" type="pres">
      <dgm:prSet presAssocID="{534E62F8-1468-401C-99AD-ABF954CF422B}" presName="parentText" presStyleLbl="node1" presStyleIdx="2" presStyleCnt="4">
        <dgm:presLayoutVars>
          <dgm:chMax val="0"/>
          <dgm:bulletEnabled val="1"/>
        </dgm:presLayoutVars>
      </dgm:prSet>
      <dgm:spPr/>
      <dgm:t>
        <a:bodyPr/>
        <a:lstStyle/>
        <a:p>
          <a:endParaRPr lang="en-US"/>
        </a:p>
      </dgm:t>
    </dgm:pt>
    <dgm:pt modelId="{6CFA325B-70EC-410D-8C22-D04BB711F43C}" type="pres">
      <dgm:prSet presAssocID="{534E62F8-1468-401C-99AD-ABF954CF422B}" presName="negativeSpace" presStyleCnt="0"/>
      <dgm:spPr/>
    </dgm:pt>
    <dgm:pt modelId="{EFC01053-5380-4853-AFA2-CEAA152AEDDF}" type="pres">
      <dgm:prSet presAssocID="{534E62F8-1468-401C-99AD-ABF954CF422B}" presName="childText" presStyleLbl="conFgAcc1" presStyleIdx="2" presStyleCnt="4">
        <dgm:presLayoutVars>
          <dgm:bulletEnabled val="1"/>
        </dgm:presLayoutVars>
      </dgm:prSet>
      <dgm:spPr/>
      <dgm:extLst>
        <a:ext uri="{E40237B7-FDA0-4F09-8148-C483321AD2D9}">
          <dgm14:cNvPr xmlns:dgm14="http://schemas.microsoft.com/office/drawing/2010/diagram" id="0" name="" descr="Post Consult service staff contact info on your intranet&#10;Train staff in careful management of consult notifications&#10;Instruct staff to change Consults Default View to Grouped by Status&#10;Use CPRS Prog Note prompt to train existing and new staff to link notes to the consult&#10;"/>
        </a:ext>
      </dgm:extLst>
    </dgm:pt>
    <dgm:pt modelId="{6DA3A4BC-00B5-436E-9A9D-E7DA32154118}" type="pres">
      <dgm:prSet presAssocID="{807D37F1-036E-4EF8-A5C8-968297C47967}" presName="spaceBetweenRectangles" presStyleCnt="0"/>
      <dgm:spPr/>
    </dgm:pt>
    <dgm:pt modelId="{9B0DC460-FAA2-4BFA-B153-3F192311B613}" type="pres">
      <dgm:prSet presAssocID="{05D5D5D7-372A-41BD-B7E3-3A5932B283BD}" presName="parentLin" presStyleCnt="0"/>
      <dgm:spPr/>
    </dgm:pt>
    <dgm:pt modelId="{8EFB933F-68C5-406B-BB4B-823837AB1B25}" type="pres">
      <dgm:prSet presAssocID="{05D5D5D7-372A-41BD-B7E3-3A5932B283BD}" presName="parentLeftMargin" presStyleLbl="node1" presStyleIdx="2" presStyleCnt="4"/>
      <dgm:spPr/>
      <dgm:t>
        <a:bodyPr/>
        <a:lstStyle/>
        <a:p>
          <a:endParaRPr lang="en-US"/>
        </a:p>
      </dgm:t>
    </dgm:pt>
    <dgm:pt modelId="{F670E82F-047C-4F06-9D45-1C109A8EF2D9}" type="pres">
      <dgm:prSet presAssocID="{05D5D5D7-372A-41BD-B7E3-3A5932B283BD}" presName="parentText" presStyleLbl="node1" presStyleIdx="3" presStyleCnt="4">
        <dgm:presLayoutVars>
          <dgm:chMax val="0"/>
          <dgm:bulletEnabled val="1"/>
        </dgm:presLayoutVars>
      </dgm:prSet>
      <dgm:spPr/>
      <dgm:t>
        <a:bodyPr/>
        <a:lstStyle/>
        <a:p>
          <a:endParaRPr lang="en-US"/>
        </a:p>
      </dgm:t>
    </dgm:pt>
    <dgm:pt modelId="{E044214E-5A3E-4986-B1A7-3C448B1307F9}" type="pres">
      <dgm:prSet presAssocID="{05D5D5D7-372A-41BD-B7E3-3A5932B283BD}" presName="negativeSpace" presStyleCnt="0"/>
      <dgm:spPr/>
    </dgm:pt>
    <dgm:pt modelId="{6898E783-184B-480F-8781-ECF3C888D39D}" type="pres">
      <dgm:prSet presAssocID="{05D5D5D7-372A-41BD-B7E3-3A5932B283BD}" presName="childText" presStyleLbl="conFgAcc1" presStyleIdx="3" presStyleCnt="4">
        <dgm:presLayoutVars>
          <dgm:bulletEnabled val="1"/>
        </dgm:presLayoutVars>
      </dgm:prSet>
      <dgm:spPr/>
      <dgm:extLst>
        <a:ext uri="{E40237B7-FDA0-4F09-8148-C483321AD2D9}">
          <dgm14:cNvPr xmlns:dgm14="http://schemas.microsoft.com/office/drawing/2010/diagram" id="0" name="" descr="Post Consult service staff contact info on your intranet&#10;Train staff in careful management of consult notifications&#10;Instruct staff to change Consults Default View to Grouped by Status&#10;Use CPRS Prog Note prompt to train existing and new staff to link notes to the consult&#10;"/>
        </a:ext>
      </dgm:extLst>
    </dgm:pt>
  </dgm:ptLst>
  <dgm:cxnLst>
    <dgm:cxn modelId="{E5002465-91A5-439C-B352-2A846E0E4FF7}" type="presOf" srcId="{FCE76EF7-1FB9-453A-B0F8-573CE1CFE016}" destId="{5C29799D-4CAC-404C-BD19-E3878298D203}" srcOrd="0" destOrd="0" presId="urn:microsoft.com/office/officeart/2005/8/layout/list1"/>
    <dgm:cxn modelId="{8E72B311-6A9A-43C0-B96E-690746FAD9B5}" type="presOf" srcId="{534E62F8-1468-401C-99AD-ABF954CF422B}" destId="{D3D669C7-5FA8-49FF-A7E3-34319D2DA530}" srcOrd="1" destOrd="0" presId="urn:microsoft.com/office/officeart/2005/8/layout/list1"/>
    <dgm:cxn modelId="{E2FB70B4-4A53-4D91-9B5A-F4B32259B3FD}" srcId="{7BB6826E-541F-41D0-A311-93F169FC92A2}" destId="{FCE76EF7-1FB9-453A-B0F8-573CE1CFE016}" srcOrd="0" destOrd="0" parTransId="{00FA3A21-51F3-47B5-BE43-DE2C3AEDC635}" sibTransId="{B312AA81-171A-4897-BEBE-50F7ACCD0000}"/>
    <dgm:cxn modelId="{B83B2678-052D-4040-8FD4-61AC4583779D}" type="presOf" srcId="{534E62F8-1468-401C-99AD-ABF954CF422B}" destId="{F029AAF9-0DBE-47FD-9757-5DE03ABDEB7D}" srcOrd="0" destOrd="0" presId="urn:microsoft.com/office/officeart/2005/8/layout/list1"/>
    <dgm:cxn modelId="{E796CDD1-FD00-4989-8EB6-EB08729DB802}" type="presOf" srcId="{FCE76EF7-1FB9-453A-B0F8-573CE1CFE016}" destId="{679B75A3-07C7-4545-985D-7D1ED9DD4916}" srcOrd="1" destOrd="0" presId="urn:microsoft.com/office/officeart/2005/8/layout/list1"/>
    <dgm:cxn modelId="{20EC47F3-1007-438A-9FEE-FFE76AA4473C}" srcId="{7BB6826E-541F-41D0-A311-93F169FC92A2}" destId="{05D5D5D7-372A-41BD-B7E3-3A5932B283BD}" srcOrd="3" destOrd="0" parTransId="{186568AF-8E8B-436C-A444-2D7F6DBD3320}" sibTransId="{E5D1F889-AEE6-44F3-8041-838C45578F1B}"/>
    <dgm:cxn modelId="{38485124-93CB-49F0-9457-DA6773C62334}" type="presOf" srcId="{05D5D5D7-372A-41BD-B7E3-3A5932B283BD}" destId="{F670E82F-047C-4F06-9D45-1C109A8EF2D9}" srcOrd="1" destOrd="0" presId="urn:microsoft.com/office/officeart/2005/8/layout/list1"/>
    <dgm:cxn modelId="{C5E438C5-E8BD-4CE0-B051-845793B16B2B}" type="presOf" srcId="{05D5D5D7-372A-41BD-B7E3-3A5932B283BD}" destId="{8EFB933F-68C5-406B-BB4B-823837AB1B25}" srcOrd="0" destOrd="0" presId="urn:microsoft.com/office/officeart/2005/8/layout/list1"/>
    <dgm:cxn modelId="{E02F44D8-BE99-42D9-93AD-FB45DD84B02B}" type="presOf" srcId="{7BB6826E-541F-41D0-A311-93F169FC92A2}" destId="{FBD58E65-6153-4298-B22E-5F2862291762}" srcOrd="0" destOrd="0" presId="urn:microsoft.com/office/officeart/2005/8/layout/list1"/>
    <dgm:cxn modelId="{856E54D8-0E1F-493D-9340-C13754C09961}" srcId="{7BB6826E-541F-41D0-A311-93F169FC92A2}" destId="{497A5B0B-D010-4CE7-A691-DB6FC7230DD4}" srcOrd="1" destOrd="0" parTransId="{4D73B5C5-3681-4038-8F2E-C25257718330}" sibTransId="{DCABD2DB-1BF8-45BD-B424-4FB080AB22B5}"/>
    <dgm:cxn modelId="{80E4FAFC-C3C2-4733-A86B-C0B6B6E96C09}" srcId="{7BB6826E-541F-41D0-A311-93F169FC92A2}" destId="{534E62F8-1468-401C-99AD-ABF954CF422B}" srcOrd="2" destOrd="0" parTransId="{A015AA5B-1FF5-4113-82F4-636409448919}" sibTransId="{807D37F1-036E-4EF8-A5C8-968297C47967}"/>
    <dgm:cxn modelId="{8C72BE06-5F50-45E8-B274-C15D5D34A25F}" type="presOf" srcId="{497A5B0B-D010-4CE7-A691-DB6FC7230DD4}" destId="{467A3B53-209B-4441-8A18-500C5F5007DB}" srcOrd="1" destOrd="0" presId="urn:microsoft.com/office/officeart/2005/8/layout/list1"/>
    <dgm:cxn modelId="{30B14FAF-4DEB-48AC-8090-CB85DB18A409}" type="presOf" srcId="{497A5B0B-D010-4CE7-A691-DB6FC7230DD4}" destId="{3CBBD1E5-3F90-464E-A437-99015D7062F8}" srcOrd="0" destOrd="0" presId="urn:microsoft.com/office/officeart/2005/8/layout/list1"/>
    <dgm:cxn modelId="{5391A345-1596-4826-819C-6CDD5CC4DEF6}" type="presParOf" srcId="{FBD58E65-6153-4298-B22E-5F2862291762}" destId="{A4F1AF44-4BC6-490D-B587-0448FF78FF3A}" srcOrd="0" destOrd="0" presId="urn:microsoft.com/office/officeart/2005/8/layout/list1"/>
    <dgm:cxn modelId="{7066C440-DD60-48EF-8563-7BDDDEE6631F}" type="presParOf" srcId="{A4F1AF44-4BC6-490D-B587-0448FF78FF3A}" destId="{5C29799D-4CAC-404C-BD19-E3878298D203}" srcOrd="0" destOrd="0" presId="urn:microsoft.com/office/officeart/2005/8/layout/list1"/>
    <dgm:cxn modelId="{F5B31683-E761-441F-8AB2-C6CA869A29E1}" type="presParOf" srcId="{A4F1AF44-4BC6-490D-B587-0448FF78FF3A}" destId="{679B75A3-07C7-4545-985D-7D1ED9DD4916}" srcOrd="1" destOrd="0" presId="urn:microsoft.com/office/officeart/2005/8/layout/list1"/>
    <dgm:cxn modelId="{0936C624-9C35-4265-828A-FF5561C459C5}" type="presParOf" srcId="{FBD58E65-6153-4298-B22E-5F2862291762}" destId="{3C6052FC-17CE-486D-84DE-69C5D41F19DF}" srcOrd="1" destOrd="0" presId="urn:microsoft.com/office/officeart/2005/8/layout/list1"/>
    <dgm:cxn modelId="{406B46DC-FF5A-42AE-AED3-05A5F79A5A49}" type="presParOf" srcId="{FBD58E65-6153-4298-B22E-5F2862291762}" destId="{9CEC8BB3-7D80-4CC3-BD27-3609D59F2DE2}" srcOrd="2" destOrd="0" presId="urn:microsoft.com/office/officeart/2005/8/layout/list1"/>
    <dgm:cxn modelId="{9F39885A-6416-4350-ABB7-6E5B6DFC550D}" type="presParOf" srcId="{FBD58E65-6153-4298-B22E-5F2862291762}" destId="{53DFDCF3-B14C-4BD6-BEA8-F8CED559421C}" srcOrd="3" destOrd="0" presId="urn:microsoft.com/office/officeart/2005/8/layout/list1"/>
    <dgm:cxn modelId="{95F6F1BB-EAA1-438A-93E1-05996BEF417A}" type="presParOf" srcId="{FBD58E65-6153-4298-B22E-5F2862291762}" destId="{6D3363E7-D34E-4014-8077-59EED96B9EC2}" srcOrd="4" destOrd="0" presId="urn:microsoft.com/office/officeart/2005/8/layout/list1"/>
    <dgm:cxn modelId="{0FBA56F8-5671-469B-B505-FD5FAC88F2C6}" type="presParOf" srcId="{6D3363E7-D34E-4014-8077-59EED96B9EC2}" destId="{3CBBD1E5-3F90-464E-A437-99015D7062F8}" srcOrd="0" destOrd="0" presId="urn:microsoft.com/office/officeart/2005/8/layout/list1"/>
    <dgm:cxn modelId="{C9844CDB-17FC-4395-87E7-B8ED50A37BA8}" type="presParOf" srcId="{6D3363E7-D34E-4014-8077-59EED96B9EC2}" destId="{467A3B53-209B-4441-8A18-500C5F5007DB}" srcOrd="1" destOrd="0" presId="urn:microsoft.com/office/officeart/2005/8/layout/list1"/>
    <dgm:cxn modelId="{19E31AA3-DFB6-462D-90D4-4E2B074C4E8B}" type="presParOf" srcId="{FBD58E65-6153-4298-B22E-5F2862291762}" destId="{F2AA7784-5BF1-477A-8C0E-2FD6F200152E}" srcOrd="5" destOrd="0" presId="urn:microsoft.com/office/officeart/2005/8/layout/list1"/>
    <dgm:cxn modelId="{5336CFDB-A374-46F7-937C-BF25E5221D4C}" type="presParOf" srcId="{FBD58E65-6153-4298-B22E-5F2862291762}" destId="{241E9DD9-2D0A-4D24-89C5-BD21135B241F}" srcOrd="6" destOrd="0" presId="urn:microsoft.com/office/officeart/2005/8/layout/list1"/>
    <dgm:cxn modelId="{CB3EC518-3F5D-47F9-8932-3DCA10663A92}" type="presParOf" srcId="{FBD58E65-6153-4298-B22E-5F2862291762}" destId="{090FCFBE-1FBD-47E1-AAB2-D06AF9E7C182}" srcOrd="7" destOrd="0" presId="urn:microsoft.com/office/officeart/2005/8/layout/list1"/>
    <dgm:cxn modelId="{C5493F09-BD8B-4654-86BA-2CB258B15A97}" type="presParOf" srcId="{FBD58E65-6153-4298-B22E-5F2862291762}" destId="{AE3CED76-4F3C-4C7C-8A00-D5EF50539D2D}" srcOrd="8" destOrd="0" presId="urn:microsoft.com/office/officeart/2005/8/layout/list1"/>
    <dgm:cxn modelId="{982DC0C8-99BA-4892-A5DB-95563224DD27}" type="presParOf" srcId="{AE3CED76-4F3C-4C7C-8A00-D5EF50539D2D}" destId="{F029AAF9-0DBE-47FD-9757-5DE03ABDEB7D}" srcOrd="0" destOrd="0" presId="urn:microsoft.com/office/officeart/2005/8/layout/list1"/>
    <dgm:cxn modelId="{350EFDA5-04D0-46D4-B6BC-225D6CCEB6E1}" type="presParOf" srcId="{AE3CED76-4F3C-4C7C-8A00-D5EF50539D2D}" destId="{D3D669C7-5FA8-49FF-A7E3-34319D2DA530}" srcOrd="1" destOrd="0" presId="urn:microsoft.com/office/officeart/2005/8/layout/list1"/>
    <dgm:cxn modelId="{041DC897-4BB3-4F96-8BC1-276F334EA21D}" type="presParOf" srcId="{FBD58E65-6153-4298-B22E-5F2862291762}" destId="{6CFA325B-70EC-410D-8C22-D04BB711F43C}" srcOrd="9" destOrd="0" presId="urn:microsoft.com/office/officeart/2005/8/layout/list1"/>
    <dgm:cxn modelId="{345055E2-2964-4EA8-9831-437A842DA2DF}" type="presParOf" srcId="{FBD58E65-6153-4298-B22E-5F2862291762}" destId="{EFC01053-5380-4853-AFA2-CEAA152AEDDF}" srcOrd="10" destOrd="0" presId="urn:microsoft.com/office/officeart/2005/8/layout/list1"/>
    <dgm:cxn modelId="{572B6375-D9AF-4760-A87B-5B9EA737A072}" type="presParOf" srcId="{FBD58E65-6153-4298-B22E-5F2862291762}" destId="{6DA3A4BC-00B5-436E-9A9D-E7DA32154118}" srcOrd="11" destOrd="0" presId="urn:microsoft.com/office/officeart/2005/8/layout/list1"/>
    <dgm:cxn modelId="{2E0390C3-E32D-4880-813D-DD1E1489A23A}" type="presParOf" srcId="{FBD58E65-6153-4298-B22E-5F2862291762}" destId="{9B0DC460-FAA2-4BFA-B153-3F192311B613}" srcOrd="12" destOrd="0" presId="urn:microsoft.com/office/officeart/2005/8/layout/list1"/>
    <dgm:cxn modelId="{004BF681-8607-4595-AFAD-D0088FCF4304}" type="presParOf" srcId="{9B0DC460-FAA2-4BFA-B153-3F192311B613}" destId="{8EFB933F-68C5-406B-BB4B-823837AB1B25}" srcOrd="0" destOrd="0" presId="urn:microsoft.com/office/officeart/2005/8/layout/list1"/>
    <dgm:cxn modelId="{74EC4A24-4073-4F13-A2A5-B2F9D896A13F}" type="presParOf" srcId="{9B0DC460-FAA2-4BFA-B153-3F192311B613}" destId="{F670E82F-047C-4F06-9D45-1C109A8EF2D9}" srcOrd="1" destOrd="0" presId="urn:microsoft.com/office/officeart/2005/8/layout/list1"/>
    <dgm:cxn modelId="{C0A4CD9D-EBDE-460E-8B64-CC3D59C99E83}" type="presParOf" srcId="{FBD58E65-6153-4298-B22E-5F2862291762}" destId="{E044214E-5A3E-4986-B1A7-3C448B1307F9}" srcOrd="13" destOrd="0" presId="urn:microsoft.com/office/officeart/2005/8/layout/list1"/>
    <dgm:cxn modelId="{ADFFC068-F650-42FA-A191-22F9B74B5AE4}" type="presParOf" srcId="{FBD58E65-6153-4298-B22E-5F2862291762}" destId="{6898E783-184B-480F-8781-ECF3C888D39D}"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EC8BB3-7D80-4CC3-BD27-3609D59F2DE2}">
      <dsp:nvSpPr>
        <dsp:cNvPr id="0" name=""/>
        <dsp:cNvSpPr/>
      </dsp:nvSpPr>
      <dsp:spPr>
        <a:xfrm>
          <a:off x="0" y="513179"/>
          <a:ext cx="11811000" cy="8064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679B75A3-07C7-4545-985D-7D1ED9DD4916}">
      <dsp:nvSpPr>
        <dsp:cNvPr id="0" name=""/>
        <dsp:cNvSpPr/>
      </dsp:nvSpPr>
      <dsp:spPr>
        <a:xfrm>
          <a:off x="590550" y="40859"/>
          <a:ext cx="8267700" cy="94464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12499" tIns="0" rIns="312499" bIns="0" numCol="1" spcCol="1270" anchor="ctr" anchorCtr="0">
          <a:noAutofit/>
        </a:bodyPr>
        <a:lstStyle/>
        <a:p>
          <a:pPr lvl="0" algn="l" defTabSz="1422400" rtl="0">
            <a:lnSpc>
              <a:spcPct val="90000"/>
            </a:lnSpc>
            <a:spcBef>
              <a:spcPct val="0"/>
            </a:spcBef>
            <a:spcAft>
              <a:spcPct val="35000"/>
            </a:spcAft>
          </a:pPr>
          <a:r>
            <a:rPr lang="en-US" sz="3200" kern="1200" dirty="0" smtClean="0"/>
            <a:t>Post Consult service staff contact info on your intranet</a:t>
          </a:r>
          <a:endParaRPr lang="en-US" sz="3200" kern="1200" dirty="0"/>
        </a:p>
      </dsp:txBody>
      <dsp:txXfrm>
        <a:off x="636664" y="86973"/>
        <a:ext cx="8175472" cy="852412"/>
      </dsp:txXfrm>
    </dsp:sp>
    <dsp:sp modelId="{241E9DD9-2D0A-4D24-89C5-BD21135B241F}">
      <dsp:nvSpPr>
        <dsp:cNvPr id="0" name=""/>
        <dsp:cNvSpPr/>
      </dsp:nvSpPr>
      <dsp:spPr>
        <a:xfrm>
          <a:off x="0" y="1964699"/>
          <a:ext cx="11811000" cy="8064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467A3B53-209B-4441-8A18-500C5F5007DB}">
      <dsp:nvSpPr>
        <dsp:cNvPr id="0" name=""/>
        <dsp:cNvSpPr/>
      </dsp:nvSpPr>
      <dsp:spPr>
        <a:xfrm>
          <a:off x="590550" y="1492379"/>
          <a:ext cx="8267700" cy="94464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12499" tIns="0" rIns="312499" bIns="0" numCol="1" spcCol="1270" anchor="ctr" anchorCtr="0">
          <a:noAutofit/>
        </a:bodyPr>
        <a:lstStyle/>
        <a:p>
          <a:pPr lvl="0" algn="l" defTabSz="1422400" rtl="0">
            <a:lnSpc>
              <a:spcPct val="90000"/>
            </a:lnSpc>
            <a:spcBef>
              <a:spcPct val="0"/>
            </a:spcBef>
            <a:spcAft>
              <a:spcPct val="35000"/>
            </a:spcAft>
          </a:pPr>
          <a:r>
            <a:rPr lang="en-US" sz="3200" kern="1200" dirty="0" smtClean="0"/>
            <a:t>Train staff in careful management of consult notifications</a:t>
          </a:r>
          <a:endParaRPr lang="en-US" sz="3200" kern="1200" dirty="0"/>
        </a:p>
      </dsp:txBody>
      <dsp:txXfrm>
        <a:off x="636664" y="1538493"/>
        <a:ext cx="8175472" cy="852412"/>
      </dsp:txXfrm>
    </dsp:sp>
    <dsp:sp modelId="{EFC01053-5380-4853-AFA2-CEAA152AEDDF}">
      <dsp:nvSpPr>
        <dsp:cNvPr id="0" name=""/>
        <dsp:cNvSpPr/>
      </dsp:nvSpPr>
      <dsp:spPr>
        <a:xfrm>
          <a:off x="0" y="3416219"/>
          <a:ext cx="11811000" cy="8064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D3D669C7-5FA8-49FF-A7E3-34319D2DA530}">
      <dsp:nvSpPr>
        <dsp:cNvPr id="0" name=""/>
        <dsp:cNvSpPr/>
      </dsp:nvSpPr>
      <dsp:spPr>
        <a:xfrm>
          <a:off x="590550" y="2943899"/>
          <a:ext cx="8267700" cy="94464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12499" tIns="0" rIns="312499" bIns="0" numCol="1" spcCol="1270" anchor="ctr" anchorCtr="0">
          <a:noAutofit/>
        </a:bodyPr>
        <a:lstStyle/>
        <a:p>
          <a:pPr lvl="0" algn="l" defTabSz="1422400" rtl="0">
            <a:lnSpc>
              <a:spcPct val="90000"/>
            </a:lnSpc>
            <a:spcBef>
              <a:spcPct val="0"/>
            </a:spcBef>
            <a:spcAft>
              <a:spcPct val="35000"/>
            </a:spcAft>
          </a:pPr>
          <a:r>
            <a:rPr lang="en-US" sz="3200" kern="1200" dirty="0" smtClean="0"/>
            <a:t>Instruct staff to change Consults Default View to Grouped by Status</a:t>
          </a:r>
          <a:endParaRPr lang="en-US" sz="3200" kern="1200" dirty="0"/>
        </a:p>
      </dsp:txBody>
      <dsp:txXfrm>
        <a:off x="636664" y="2990013"/>
        <a:ext cx="8175472" cy="852412"/>
      </dsp:txXfrm>
    </dsp:sp>
    <dsp:sp modelId="{6898E783-184B-480F-8781-ECF3C888D39D}">
      <dsp:nvSpPr>
        <dsp:cNvPr id="0" name=""/>
        <dsp:cNvSpPr/>
      </dsp:nvSpPr>
      <dsp:spPr>
        <a:xfrm>
          <a:off x="0" y="4867739"/>
          <a:ext cx="11811000" cy="8064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F670E82F-047C-4F06-9D45-1C109A8EF2D9}">
      <dsp:nvSpPr>
        <dsp:cNvPr id="0" name=""/>
        <dsp:cNvSpPr/>
      </dsp:nvSpPr>
      <dsp:spPr>
        <a:xfrm>
          <a:off x="590550" y="4395419"/>
          <a:ext cx="8267700" cy="94464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12499" tIns="0" rIns="312499" bIns="0" numCol="1" spcCol="1270" anchor="ctr" anchorCtr="0">
          <a:noAutofit/>
        </a:bodyPr>
        <a:lstStyle/>
        <a:p>
          <a:pPr lvl="0" algn="l" defTabSz="1422400" rtl="0">
            <a:lnSpc>
              <a:spcPct val="90000"/>
            </a:lnSpc>
            <a:spcBef>
              <a:spcPct val="0"/>
            </a:spcBef>
            <a:spcAft>
              <a:spcPct val="35000"/>
            </a:spcAft>
          </a:pPr>
          <a:r>
            <a:rPr lang="en-US" sz="3200" kern="1200" dirty="0" smtClean="0"/>
            <a:t>Use CPRS Prog Note prompt to train existing and new staff to link notes to the consult</a:t>
          </a:r>
          <a:endParaRPr lang="en-US" sz="3200" kern="1200" dirty="0"/>
        </a:p>
      </dsp:txBody>
      <dsp:txXfrm>
        <a:off x="636664" y="4441533"/>
        <a:ext cx="8175472" cy="852412"/>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62D33B1-697D-462A-8AF3-E7A0CC656724}" type="datetimeFigureOut">
              <a:rPr lang="en-US" smtClean="0"/>
              <a:t>10/1/2014</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A3B24C0-0FBE-4781-8907-269187E891A9}" type="slidenum">
              <a:rPr lang="en-US" smtClean="0"/>
              <a:t>‹#›</a:t>
            </a:fld>
            <a:endParaRPr lang="en-US" dirty="0"/>
          </a:p>
        </p:txBody>
      </p:sp>
    </p:spTree>
    <p:extLst>
      <p:ext uri="{BB962C8B-B14F-4D97-AF65-F5344CB8AC3E}">
        <p14:creationId xmlns:p14="http://schemas.microsoft.com/office/powerpoint/2010/main" val="1428269689"/>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D27D4E9-923F-4395-B276-507214B81C7F}" type="datetimeFigureOut">
              <a:rPr lang="en-US" smtClean="0"/>
              <a:t>10/1/2014</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904DDE9-5E6F-475E-88C9-25175962F08D}" type="slidenum">
              <a:rPr lang="en-US" smtClean="0"/>
              <a:t>‹#›</a:t>
            </a:fld>
            <a:endParaRPr lang="en-US" dirty="0"/>
          </a:p>
        </p:txBody>
      </p:sp>
    </p:spTree>
    <p:extLst>
      <p:ext uri="{BB962C8B-B14F-4D97-AF65-F5344CB8AC3E}">
        <p14:creationId xmlns:p14="http://schemas.microsoft.com/office/powerpoint/2010/main" val="3610675422"/>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6444444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For this example, we have an open (pending status) Diabetic Retinopathy Surveillance  that we wish to complete.</a:t>
            </a:r>
          </a:p>
          <a:p>
            <a:endParaRPr lang="en-US" dirty="0"/>
          </a:p>
        </p:txBody>
      </p:sp>
    </p:spTree>
    <p:extLst>
      <p:ext uri="{BB962C8B-B14F-4D97-AF65-F5344CB8AC3E}">
        <p14:creationId xmlns:p14="http://schemas.microsoft.com/office/powerpoint/2010/main" val="28862112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user then moves to the consult tab and clicks on that consult. The user then goes to the Action Tab and views the actions available in the drop down menu. This user does not have access to take any action on this consult except that of adding a comment.</a:t>
            </a:r>
          </a:p>
          <a:p>
            <a:endParaRPr lang="en-US" dirty="0"/>
          </a:p>
        </p:txBody>
      </p:sp>
    </p:spTree>
    <p:extLst>
      <p:ext uri="{BB962C8B-B14F-4D97-AF65-F5344CB8AC3E}">
        <p14:creationId xmlns:p14="http://schemas.microsoft.com/office/powerpoint/2010/main" val="36249452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4495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baseline="0" dirty="0" smtClean="0"/>
              <a:t>Thank you for joining us this morning. If you have questions, please feel free to use the ask the presenter icon and I will answer them via email.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baseline="0" dirty="0" smtClean="0"/>
              <a:t>I will see you back here today for several upcoming sessions. </a:t>
            </a:r>
            <a:endParaRPr lang="en-US" b="0" baseline="0" dirty="0" smtClean="0"/>
          </a:p>
        </p:txBody>
      </p:sp>
      <p:sp>
        <p:nvSpPr>
          <p:cNvPr id="4" name="Slide Number Placeholder 3"/>
          <p:cNvSpPr>
            <a:spLocks noGrp="1"/>
          </p:cNvSpPr>
          <p:nvPr>
            <p:ph type="sldNum" sz="quarter" idx="10"/>
          </p:nvPr>
        </p:nvSpPr>
        <p:spPr/>
        <p:txBody>
          <a:bodyPr/>
          <a:lstStyle/>
          <a:p>
            <a:fld id="{08AA51C3-518F-4F0D-B932-9AF47A2C9D15}" type="slidenum">
              <a:rPr lang="en-US" smtClean="0"/>
              <a:t>36</a:t>
            </a:fld>
            <a:endParaRPr lang="en-US" dirty="0"/>
          </a:p>
        </p:txBody>
      </p:sp>
    </p:spTree>
    <p:extLst>
      <p:ext uri="{BB962C8B-B14F-4D97-AF65-F5344CB8AC3E}">
        <p14:creationId xmlns:p14="http://schemas.microsoft.com/office/powerpoint/2010/main" val="41691607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0954213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Now I’d like to ask a poll question.  </a:t>
            </a:r>
          </a:p>
          <a:p>
            <a:endParaRPr lang="en-US" dirty="0" smtClean="0"/>
          </a:p>
          <a:p>
            <a:r>
              <a:rPr lang="en-US" dirty="0" smtClean="0"/>
              <a:t>(usually</a:t>
            </a:r>
            <a:r>
              <a:rPr lang="en-US" baseline="0" dirty="0" smtClean="0"/>
              <a:t> presenters read the poll question and acknowledge that the possible answers are on the screen)</a:t>
            </a:r>
            <a:endParaRPr lang="en-US" dirty="0" smtClean="0"/>
          </a:p>
          <a:p>
            <a:endParaRPr lang="en-US" dirty="0" smtClean="0"/>
          </a:p>
          <a:p>
            <a:r>
              <a:rPr lang="en-US" dirty="0" smtClean="0"/>
              <a:t>To answer this question, use the blue polling</a:t>
            </a:r>
            <a:r>
              <a:rPr lang="en-US" baseline="0" dirty="0" smtClean="0"/>
              <a:t> icon above my head.  We’ll move on and come back to your results in just a moment.</a:t>
            </a:r>
          </a:p>
          <a:p>
            <a:endParaRPr lang="en-US" i="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[erase these notes and add your own!]</a:t>
            </a:r>
          </a:p>
          <a:p>
            <a:endParaRPr lang="en-US" dirty="0" smtClean="0"/>
          </a:p>
        </p:txBody>
      </p:sp>
      <p:sp>
        <p:nvSpPr>
          <p:cNvPr id="4" name="Slide Number Placeholder 3"/>
          <p:cNvSpPr>
            <a:spLocks noGrp="1"/>
          </p:cNvSpPr>
          <p:nvPr>
            <p:ph type="sldNum" sz="quarter" idx="10"/>
          </p:nvPr>
        </p:nvSpPr>
        <p:spPr/>
        <p:txBody>
          <a:bodyPr/>
          <a:lstStyle/>
          <a:p>
            <a:fld id="{08AA51C3-518F-4F0D-B932-9AF47A2C9D15}" type="slidenum">
              <a:rPr lang="en-US" smtClean="0"/>
              <a:t>3</a:t>
            </a:fld>
            <a:endParaRPr lang="en-US" dirty="0"/>
          </a:p>
        </p:txBody>
      </p:sp>
    </p:spTree>
    <p:extLst>
      <p:ext uri="{BB962C8B-B14F-4D97-AF65-F5344CB8AC3E}">
        <p14:creationId xmlns:p14="http://schemas.microsoft.com/office/powerpoint/2010/main" val="4315743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Delinquent consults appeared as soon as CPRS was launched</a:t>
            </a:r>
          </a:p>
          <a:p>
            <a:r>
              <a:rPr lang="en-US" dirty="0" smtClean="0"/>
              <a:t>Labor-intensive set-up and maintenance</a:t>
            </a:r>
          </a:p>
          <a:p>
            <a:r>
              <a:rPr lang="en-US" dirty="0" smtClean="0"/>
              <a:t>Difficulty accessing and using data for clean-up</a:t>
            </a:r>
          </a:p>
          <a:p>
            <a:r>
              <a:rPr lang="en-US" dirty="0" smtClean="0"/>
              <a:t>Linked to VA access and scheduling difficulties</a:t>
            </a:r>
          </a:p>
          <a:p>
            <a:endParaRPr lang="en-US" dirty="0"/>
          </a:p>
        </p:txBody>
      </p:sp>
    </p:spTree>
    <p:extLst>
      <p:ext uri="{BB962C8B-B14F-4D97-AF65-F5344CB8AC3E}">
        <p14:creationId xmlns:p14="http://schemas.microsoft.com/office/powerpoint/2010/main" val="2724783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Needle in a hay stack</a:t>
            </a:r>
            <a:endParaRPr lang="en-US" dirty="0"/>
          </a:p>
        </p:txBody>
      </p:sp>
    </p:spTree>
    <p:extLst>
      <p:ext uri="{BB962C8B-B14F-4D97-AF65-F5344CB8AC3E}">
        <p14:creationId xmlns:p14="http://schemas.microsoft.com/office/powerpoint/2010/main" val="27207813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Now let’s pause for a moment and take a look at your poll results. </a:t>
            </a:r>
          </a:p>
          <a:p>
            <a:endParaRPr lang="en-US" dirty="0" smtClean="0"/>
          </a:p>
          <a:p>
            <a:r>
              <a:rPr lang="en-US" dirty="0" smtClean="0"/>
              <a:t>(Copy and paste the</a:t>
            </a:r>
            <a:r>
              <a:rPr lang="en-US" baseline="0" dirty="0" smtClean="0"/>
              <a:t> questions and answers here so you can easily remember what the poll question and answers were)</a:t>
            </a:r>
            <a:endParaRPr lang="en-US" dirty="0" smtClean="0"/>
          </a:p>
          <a:p>
            <a:endParaRPr lang="en-US" dirty="0" smtClean="0"/>
          </a:p>
          <a:p>
            <a:r>
              <a:rPr lang="en-US" dirty="0" smtClean="0"/>
              <a:t>To answer this question, use the blue polling</a:t>
            </a:r>
            <a:r>
              <a:rPr lang="en-US" baseline="0" dirty="0" smtClean="0"/>
              <a:t> icon above my head.  We’ll move on and come back to your results in just a moment.</a:t>
            </a:r>
          </a:p>
          <a:p>
            <a:endParaRPr lang="en-US" i="0" baseline="0" dirty="0" smtClean="0"/>
          </a:p>
          <a:p>
            <a:r>
              <a:rPr lang="en-US" i="0" baseline="0" dirty="0" smtClean="0"/>
              <a:t>Ad-lib to the audience results, then advance to move on.</a:t>
            </a:r>
            <a:endParaRPr lang="en-US" dirty="0" smtClean="0"/>
          </a:p>
        </p:txBody>
      </p:sp>
      <p:sp>
        <p:nvSpPr>
          <p:cNvPr id="4" name="Slide Number Placeholder 3"/>
          <p:cNvSpPr>
            <a:spLocks noGrp="1"/>
          </p:cNvSpPr>
          <p:nvPr>
            <p:ph type="sldNum" sz="quarter" idx="10"/>
          </p:nvPr>
        </p:nvSpPr>
        <p:spPr/>
        <p:txBody>
          <a:bodyPr/>
          <a:lstStyle/>
          <a:p>
            <a:fld id="{08AA51C3-518F-4F0D-B932-9AF47A2C9D15}" type="slidenum">
              <a:rPr lang="en-US" smtClean="0"/>
              <a:t>8</a:t>
            </a:fld>
            <a:endParaRPr lang="en-US" dirty="0"/>
          </a:p>
        </p:txBody>
      </p:sp>
    </p:spTree>
    <p:extLst>
      <p:ext uri="{BB962C8B-B14F-4D97-AF65-F5344CB8AC3E}">
        <p14:creationId xmlns:p14="http://schemas.microsoft.com/office/powerpoint/2010/main" val="2502257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(Cue to Tech Team that you’re moving on)  “Click” again to move on</a:t>
            </a:r>
          </a:p>
        </p:txBody>
      </p:sp>
      <p:sp>
        <p:nvSpPr>
          <p:cNvPr id="4" name="Slide Number Placeholder 3"/>
          <p:cNvSpPr>
            <a:spLocks noGrp="1"/>
          </p:cNvSpPr>
          <p:nvPr>
            <p:ph type="sldNum" sz="quarter" idx="10"/>
          </p:nvPr>
        </p:nvSpPr>
        <p:spPr/>
        <p:txBody>
          <a:bodyPr/>
          <a:lstStyle/>
          <a:p>
            <a:fld id="{08AA51C3-518F-4F0D-B932-9AF47A2C9D15}" type="slidenum">
              <a:rPr lang="en-US" smtClean="0"/>
              <a:t>9</a:t>
            </a:fld>
            <a:endParaRPr lang="en-US" dirty="0"/>
          </a:p>
        </p:txBody>
      </p:sp>
    </p:spTree>
    <p:extLst>
      <p:ext uri="{BB962C8B-B14F-4D97-AF65-F5344CB8AC3E}">
        <p14:creationId xmlns:p14="http://schemas.microsoft.com/office/powerpoint/2010/main" val="38021111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1" dirty="0" smtClean="0"/>
              <a:t>Pending:</a:t>
            </a:r>
            <a:r>
              <a:rPr lang="en-US" dirty="0" smtClean="0"/>
              <a:t> A consult order has been placed but has not yet scheduled or otherwise acted upon by the receiving service.  Consults should NEVER remain in a Pending status for more than 7 days.</a:t>
            </a:r>
            <a:endParaRPr lang="en-US" sz="1100" dirty="0" smtClean="0"/>
          </a:p>
          <a:p>
            <a:r>
              <a:rPr lang="en-US" b="1" dirty="0" smtClean="0"/>
              <a:t>Active:</a:t>
            </a:r>
            <a:r>
              <a:rPr lang="en-US" dirty="0" smtClean="0"/>
              <a:t> A consult has been accepted by the receiving service but appointment has not yet been scheduled. </a:t>
            </a:r>
            <a:endParaRPr lang="en-US" sz="1100" dirty="0" smtClean="0"/>
          </a:p>
          <a:p>
            <a:r>
              <a:rPr lang="en-US" b="1" dirty="0" smtClean="0"/>
              <a:t>Scheduled:</a:t>
            </a:r>
            <a:r>
              <a:rPr lang="en-US" dirty="0" smtClean="0"/>
              <a:t>  An appointment with the consulting service has been made.</a:t>
            </a:r>
            <a:endParaRPr lang="en-US" sz="1100" dirty="0" smtClean="0"/>
          </a:p>
          <a:p>
            <a:r>
              <a:rPr lang="en-US" b="1" dirty="0" smtClean="0"/>
              <a:t>Partial Results:  </a:t>
            </a:r>
            <a:r>
              <a:rPr lang="en-US" dirty="0" smtClean="0"/>
              <a:t>A consult note has been initiated, but not yet signed by the consultant.</a:t>
            </a:r>
            <a:endParaRPr lang="en-US" sz="1100" dirty="0" smtClean="0"/>
          </a:p>
          <a:p>
            <a:r>
              <a:rPr lang="en-US" b="1" dirty="0" smtClean="0"/>
              <a:t>Complete:</a:t>
            </a:r>
            <a:r>
              <a:rPr lang="en-US" dirty="0" smtClean="0"/>
              <a:t> A clinical note or administrative action has completed the consult process.</a:t>
            </a:r>
            <a:endParaRPr lang="en-US" sz="1100" dirty="0" smtClean="0"/>
          </a:p>
          <a:p>
            <a:r>
              <a:rPr lang="en-US" b="1" dirty="0" smtClean="0"/>
              <a:t>Cancelled:  </a:t>
            </a:r>
            <a:r>
              <a:rPr lang="en-US" dirty="0" smtClean="0"/>
              <a:t>A consult order has been cancelled by the consult service without being acted upon.</a:t>
            </a:r>
            <a:r>
              <a:rPr lang="en-US" sz="1100" dirty="0" smtClean="0"/>
              <a:t> </a:t>
            </a:r>
          </a:p>
          <a:p>
            <a:r>
              <a:rPr lang="en-US" sz="1100" dirty="0" smtClean="0"/>
              <a:t> </a:t>
            </a:r>
            <a:r>
              <a:rPr lang="en-US" b="1" dirty="0" smtClean="0"/>
              <a:t>Discontinued:  </a:t>
            </a:r>
            <a:r>
              <a:rPr lang="en-US" dirty="0" smtClean="0"/>
              <a:t>An</a:t>
            </a:r>
            <a:r>
              <a:rPr lang="en-US" b="1" dirty="0" smtClean="0"/>
              <a:t> </a:t>
            </a:r>
            <a:r>
              <a:rPr lang="en-US" dirty="0" smtClean="0"/>
              <a:t>order to discontinue a previously requested consult order.  </a:t>
            </a:r>
            <a:endParaRPr lang="en-US" sz="1100" dirty="0" smtClean="0"/>
          </a:p>
          <a:p>
            <a:endParaRPr lang="en-US" dirty="0"/>
          </a:p>
        </p:txBody>
      </p:sp>
    </p:spTree>
    <p:extLst>
      <p:ext uri="{BB962C8B-B14F-4D97-AF65-F5344CB8AC3E}">
        <p14:creationId xmlns:p14="http://schemas.microsoft.com/office/powerpoint/2010/main" val="20778627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Consult is now teed up for the consultant to easily see it and then use one of 2 ways to link the note to the consult</a:t>
            </a:r>
            <a:endParaRPr lang="en-US" dirty="0"/>
          </a:p>
        </p:txBody>
      </p:sp>
    </p:spTree>
    <p:extLst>
      <p:ext uri="{BB962C8B-B14F-4D97-AF65-F5344CB8AC3E}">
        <p14:creationId xmlns:p14="http://schemas.microsoft.com/office/powerpoint/2010/main" val="738336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4829D71-41D2-40CD-B838-0C04A925C82A}" type="datetime1">
              <a:rPr lang="en-US" smtClean="0"/>
              <a:t>10/1/2014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DED4ED3-6B28-4058-A23D-8BBFDE32E77B}" type="slidenum">
              <a:rPr lang="en-US" smtClean="0"/>
              <a:t>‹#›</a:t>
            </a:fld>
            <a:endParaRPr lang="en-US" dirty="0"/>
          </a:p>
        </p:txBody>
      </p:sp>
    </p:spTree>
    <p:extLst>
      <p:ext uri="{BB962C8B-B14F-4D97-AF65-F5344CB8AC3E}">
        <p14:creationId xmlns:p14="http://schemas.microsoft.com/office/powerpoint/2010/main" val="28330533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C9EB999-DCAE-4824-A36B-958988F92778}" type="datetime1">
              <a:rPr lang="en-US" smtClean="0"/>
              <a:t>10/1/2014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DED4ED3-6B28-4058-A23D-8BBFDE32E77B}" type="slidenum">
              <a:rPr lang="en-US" smtClean="0"/>
              <a:t>‹#›</a:t>
            </a:fld>
            <a:endParaRPr lang="en-US" dirty="0"/>
          </a:p>
        </p:txBody>
      </p:sp>
    </p:spTree>
    <p:extLst>
      <p:ext uri="{BB962C8B-B14F-4D97-AF65-F5344CB8AC3E}">
        <p14:creationId xmlns:p14="http://schemas.microsoft.com/office/powerpoint/2010/main" val="9429924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0FCA178-E109-49BC-AEA8-64E658CFD4F9}" type="datetime1">
              <a:rPr lang="en-US" smtClean="0"/>
              <a:t>10/1/2014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DED4ED3-6B28-4058-A23D-8BBFDE32E77B}" type="slidenum">
              <a:rPr lang="en-US" smtClean="0"/>
              <a:t>‹#›</a:t>
            </a:fld>
            <a:endParaRPr lang="en-US" dirty="0"/>
          </a:p>
        </p:txBody>
      </p:sp>
    </p:spTree>
    <p:extLst>
      <p:ext uri="{BB962C8B-B14F-4D97-AF65-F5344CB8AC3E}">
        <p14:creationId xmlns:p14="http://schemas.microsoft.com/office/powerpoint/2010/main" val="2249062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fld id="{FDED4ED3-6B28-4058-A23D-8BBFDE32E77B}" type="slidenum">
              <a:rPr lang="en-US" smtClean="0"/>
              <a:t>‹#›</a:t>
            </a:fld>
            <a:endParaRPr lang="en-US" dirty="0"/>
          </a:p>
        </p:txBody>
      </p:sp>
      <p:sp>
        <p:nvSpPr>
          <p:cNvPr id="4" name="Content Placeholder 2"/>
          <p:cNvSpPr>
            <a:spLocks noGrp="1"/>
          </p:cNvSpPr>
          <p:nvPr>
            <p:ph idx="1"/>
          </p:nvPr>
        </p:nvSpPr>
        <p:spPr>
          <a:xfrm>
            <a:off x="406400" y="1981200"/>
            <a:ext cx="114808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55464419"/>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fld id="{FDED4ED3-6B28-4058-A23D-8BBFDE32E77B}" type="slidenum">
              <a:rPr lang="en-US" smtClean="0"/>
              <a:t>‹#›</a:t>
            </a:fld>
            <a:endParaRPr lang="en-US" dirty="0"/>
          </a:p>
        </p:txBody>
      </p:sp>
      <p:sp>
        <p:nvSpPr>
          <p:cNvPr id="4" name="Content Placeholder 2"/>
          <p:cNvSpPr>
            <a:spLocks noGrp="1"/>
          </p:cNvSpPr>
          <p:nvPr>
            <p:ph idx="1"/>
          </p:nvPr>
        </p:nvSpPr>
        <p:spPr>
          <a:xfrm>
            <a:off x="406400" y="1981200"/>
            <a:ext cx="114808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33605078"/>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fld id="{FDED4ED3-6B28-4058-A23D-8BBFDE32E77B}" type="slidenum">
              <a:rPr lang="en-US" smtClean="0"/>
              <a:t>‹#›</a:t>
            </a:fld>
            <a:endParaRPr lang="en-US" dirty="0"/>
          </a:p>
        </p:txBody>
      </p:sp>
      <p:sp>
        <p:nvSpPr>
          <p:cNvPr id="4" name="Content Placeholder 2"/>
          <p:cNvSpPr>
            <a:spLocks noGrp="1"/>
          </p:cNvSpPr>
          <p:nvPr>
            <p:ph idx="1"/>
          </p:nvPr>
        </p:nvSpPr>
        <p:spPr>
          <a:xfrm>
            <a:off x="406400" y="1981200"/>
            <a:ext cx="114808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62174374"/>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fld id="{FDED4ED3-6B28-4058-A23D-8BBFDE32E77B}" type="slidenum">
              <a:rPr lang="en-US" smtClean="0"/>
              <a:t>‹#›</a:t>
            </a:fld>
            <a:endParaRPr lang="en-US" dirty="0"/>
          </a:p>
        </p:txBody>
      </p:sp>
      <p:sp>
        <p:nvSpPr>
          <p:cNvPr id="4" name="Content Placeholder 2"/>
          <p:cNvSpPr>
            <a:spLocks noGrp="1"/>
          </p:cNvSpPr>
          <p:nvPr>
            <p:ph idx="1"/>
          </p:nvPr>
        </p:nvSpPr>
        <p:spPr>
          <a:xfrm>
            <a:off x="406400" y="1981200"/>
            <a:ext cx="114808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08858289"/>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572DB67-A7C2-4FFB-9C2E-F063B5800099}" type="datetime1">
              <a:rPr lang="en-US" smtClean="0"/>
              <a:t>10/1/2014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DED4ED3-6B28-4058-A23D-8BBFDE32E77B}" type="slidenum">
              <a:rPr lang="en-US" smtClean="0"/>
              <a:t>‹#›</a:t>
            </a:fld>
            <a:endParaRPr lang="en-US" dirty="0"/>
          </a:p>
        </p:txBody>
      </p:sp>
    </p:spTree>
    <p:extLst>
      <p:ext uri="{BB962C8B-B14F-4D97-AF65-F5344CB8AC3E}">
        <p14:creationId xmlns:p14="http://schemas.microsoft.com/office/powerpoint/2010/main" val="15619075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4F35A32-73B1-4A1B-BFCF-6DAF771B9461}" type="datetime1">
              <a:rPr lang="en-US" smtClean="0"/>
              <a:t>10/1/2014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DED4ED3-6B28-4058-A23D-8BBFDE32E77B}" type="slidenum">
              <a:rPr lang="en-US" smtClean="0"/>
              <a:t>‹#›</a:t>
            </a:fld>
            <a:endParaRPr lang="en-US" dirty="0"/>
          </a:p>
        </p:txBody>
      </p:sp>
    </p:spTree>
    <p:extLst>
      <p:ext uri="{BB962C8B-B14F-4D97-AF65-F5344CB8AC3E}">
        <p14:creationId xmlns:p14="http://schemas.microsoft.com/office/powerpoint/2010/main" val="42305452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D073B14-7619-442A-81B3-E3D3230EB7C4}" type="datetime1">
              <a:rPr lang="en-US" smtClean="0"/>
              <a:t>10/1/2014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DED4ED3-6B28-4058-A23D-8BBFDE32E77B}" type="slidenum">
              <a:rPr lang="en-US" smtClean="0"/>
              <a:t>‹#›</a:t>
            </a:fld>
            <a:endParaRPr lang="en-US" dirty="0"/>
          </a:p>
        </p:txBody>
      </p:sp>
    </p:spTree>
    <p:extLst>
      <p:ext uri="{BB962C8B-B14F-4D97-AF65-F5344CB8AC3E}">
        <p14:creationId xmlns:p14="http://schemas.microsoft.com/office/powerpoint/2010/main" val="15925292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87E80C0-B347-439F-BA06-B9CD6C41CE6F}" type="datetime1">
              <a:rPr lang="en-US" smtClean="0"/>
              <a:t>10/1/2014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DED4ED3-6B28-4058-A23D-8BBFDE32E77B}" type="slidenum">
              <a:rPr lang="en-US" smtClean="0"/>
              <a:t>‹#›</a:t>
            </a:fld>
            <a:endParaRPr lang="en-US" dirty="0"/>
          </a:p>
        </p:txBody>
      </p:sp>
    </p:spTree>
    <p:extLst>
      <p:ext uri="{BB962C8B-B14F-4D97-AF65-F5344CB8AC3E}">
        <p14:creationId xmlns:p14="http://schemas.microsoft.com/office/powerpoint/2010/main" val="34884443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1530016-C810-4626-8AF7-2024C40F88FF}" type="datetime1">
              <a:rPr lang="en-US" smtClean="0"/>
              <a:t>10/1/2014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DED4ED3-6B28-4058-A23D-8BBFDE32E77B}" type="slidenum">
              <a:rPr lang="en-US" smtClean="0"/>
              <a:t>‹#›</a:t>
            </a:fld>
            <a:endParaRPr lang="en-US" dirty="0"/>
          </a:p>
        </p:txBody>
      </p:sp>
    </p:spTree>
    <p:extLst>
      <p:ext uri="{BB962C8B-B14F-4D97-AF65-F5344CB8AC3E}">
        <p14:creationId xmlns:p14="http://schemas.microsoft.com/office/powerpoint/2010/main" val="8724970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E835ED-033F-46EF-A3DF-A599C4106BF4}" type="datetime1">
              <a:rPr lang="en-US" smtClean="0"/>
              <a:t>10/1/2014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DED4ED3-6B28-4058-A23D-8BBFDE32E77B}" type="slidenum">
              <a:rPr lang="en-US" smtClean="0"/>
              <a:t>‹#›</a:t>
            </a:fld>
            <a:endParaRPr lang="en-US" dirty="0"/>
          </a:p>
        </p:txBody>
      </p:sp>
    </p:spTree>
    <p:extLst>
      <p:ext uri="{BB962C8B-B14F-4D97-AF65-F5344CB8AC3E}">
        <p14:creationId xmlns:p14="http://schemas.microsoft.com/office/powerpoint/2010/main" val="39083320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E6BA3E8-80DC-45B9-B147-C6E48ACED34D}" type="datetime1">
              <a:rPr lang="en-US" smtClean="0"/>
              <a:t>10/1/2014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DED4ED3-6B28-4058-A23D-8BBFDE32E77B}" type="slidenum">
              <a:rPr lang="en-US" smtClean="0"/>
              <a:t>‹#›</a:t>
            </a:fld>
            <a:endParaRPr lang="en-US" dirty="0"/>
          </a:p>
        </p:txBody>
      </p:sp>
    </p:spTree>
    <p:extLst>
      <p:ext uri="{BB962C8B-B14F-4D97-AF65-F5344CB8AC3E}">
        <p14:creationId xmlns:p14="http://schemas.microsoft.com/office/powerpoint/2010/main" val="40763411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F8AD562-F55B-4712-8827-1B5C3E6589A5}" type="datetime1">
              <a:rPr lang="en-US" smtClean="0"/>
              <a:t>10/1/2014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DED4ED3-6B28-4058-A23D-8BBFDE32E77B}" type="slidenum">
              <a:rPr lang="en-US" smtClean="0"/>
              <a:t>‹#›</a:t>
            </a:fld>
            <a:endParaRPr lang="en-US" dirty="0"/>
          </a:p>
        </p:txBody>
      </p:sp>
    </p:spTree>
    <p:extLst>
      <p:ext uri="{BB962C8B-B14F-4D97-AF65-F5344CB8AC3E}">
        <p14:creationId xmlns:p14="http://schemas.microsoft.com/office/powerpoint/2010/main" val="13640581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B9F683-53EC-49E9-890B-C48426B2F1BC}" type="datetime1">
              <a:rPr lang="en-US" smtClean="0"/>
              <a:t>10/1/2014</a:t>
            </a:fld>
            <a:endParaRPr lang="en-US"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ED4ED3-6B28-4058-A23D-8BBFDE32E77B}" type="slidenum">
              <a:rPr lang="en-US" smtClean="0"/>
              <a:t>‹#›</a:t>
            </a:fld>
            <a:endParaRPr lang="en-US" dirty="0"/>
          </a:p>
        </p:txBody>
      </p:sp>
    </p:spTree>
    <p:extLst>
      <p:ext uri="{BB962C8B-B14F-4D97-AF65-F5344CB8AC3E}">
        <p14:creationId xmlns:p14="http://schemas.microsoft.com/office/powerpoint/2010/main" val="178698890"/>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25.jpe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doctor holding a laptop computer open to view"/>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2514600"/>
            <a:ext cx="12980670" cy="10202807"/>
          </a:xfrm>
          <a:prstGeom prst="rect">
            <a:avLst/>
          </a:prstGeom>
        </p:spPr>
      </p:pic>
      <p:sp>
        <p:nvSpPr>
          <p:cNvPr id="2" name="Title 1"/>
          <p:cNvSpPr>
            <a:spLocks noGrp="1"/>
          </p:cNvSpPr>
          <p:nvPr>
            <p:ph type="ctrTitle"/>
          </p:nvPr>
        </p:nvSpPr>
        <p:spPr>
          <a:xfrm>
            <a:off x="2590800" y="0"/>
            <a:ext cx="7239000" cy="3200400"/>
          </a:xfrm>
        </p:spPr>
        <p:txBody>
          <a:bodyPr>
            <a:normAutofit/>
          </a:bodyPr>
          <a:lstStyle/>
          <a:p>
            <a:r>
              <a:rPr lang="en-US" sz="4200" b="1" dirty="0" smtClean="0">
                <a:solidFill>
                  <a:srgbClr val="002060"/>
                </a:solidFill>
              </a:rPr>
              <a:t>Consult Management Practices:</a:t>
            </a:r>
            <a:br>
              <a:rPr lang="en-US" sz="4200" b="1" dirty="0" smtClean="0">
                <a:solidFill>
                  <a:srgbClr val="002060"/>
                </a:solidFill>
              </a:rPr>
            </a:br>
            <a:r>
              <a:rPr lang="en-US" sz="4200" b="1" dirty="0" smtClean="0">
                <a:solidFill>
                  <a:srgbClr val="002060"/>
                </a:solidFill>
              </a:rPr>
              <a:t>Consult Setup and Notifications</a:t>
            </a:r>
            <a:endParaRPr lang="en-US" sz="4200" b="1" dirty="0">
              <a:solidFill>
                <a:srgbClr val="002060"/>
              </a:solidFill>
            </a:endParaRPr>
          </a:p>
        </p:txBody>
      </p:sp>
      <p:sp>
        <p:nvSpPr>
          <p:cNvPr id="5" name="Subtitle 4" descr="&quot;&quot;"/>
          <p:cNvSpPr>
            <a:spLocks noGrp="1"/>
          </p:cNvSpPr>
          <p:nvPr>
            <p:ph type="subTitle" idx="1"/>
          </p:nvPr>
        </p:nvSpPr>
        <p:spPr>
          <a:xfrm>
            <a:off x="0" y="2971800"/>
            <a:ext cx="12192000" cy="2286000"/>
          </a:xfrm>
        </p:spPr>
        <p:txBody>
          <a:bodyPr/>
          <a:lstStyle/>
          <a:p>
            <a:r>
              <a:rPr lang="en-US" dirty="0" smtClean="0">
                <a:solidFill>
                  <a:srgbClr val="002060"/>
                </a:solidFill>
              </a:rPr>
              <a:t>Dr. David </a:t>
            </a:r>
            <a:r>
              <a:rPr lang="en-US" dirty="0">
                <a:solidFill>
                  <a:srgbClr val="002060"/>
                </a:solidFill>
              </a:rPr>
              <a:t>M. Douglas</a:t>
            </a:r>
          </a:p>
        </p:txBody>
      </p:sp>
    </p:spTree>
    <p:extLst>
      <p:ext uri="{BB962C8B-B14F-4D97-AF65-F5344CB8AC3E}">
        <p14:creationId xmlns:p14="http://schemas.microsoft.com/office/powerpoint/2010/main" val="6886649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381000"/>
            <a:ext cx="13563600" cy="5562600"/>
          </a:xfrm>
        </p:spPr>
        <p:txBody>
          <a:bodyPr>
            <a:noAutofit/>
          </a:bodyPr>
          <a:lstStyle/>
          <a:p>
            <a:pPr marL="0" marR="0" indent="0">
              <a:lnSpc>
                <a:spcPts val="2350"/>
              </a:lnSpc>
              <a:spcBef>
                <a:spcPts val="0"/>
              </a:spcBef>
              <a:spcAft>
                <a:spcPts val="0"/>
              </a:spcAft>
              <a:buNone/>
            </a:pPr>
            <a:r>
              <a:rPr lang="en-US" sz="2400" dirty="0">
                <a:solidFill>
                  <a:schemeClr val="bg1"/>
                </a:solidFill>
                <a:ea typeface="Calibri"/>
                <a:cs typeface="r_ansi"/>
              </a:rPr>
              <a:t>Set up Consult Services</a:t>
            </a:r>
            <a:endParaRPr lang="en-US" sz="2400" dirty="0">
              <a:solidFill>
                <a:schemeClr val="bg1"/>
              </a:solidFill>
              <a:ea typeface="Calibri"/>
              <a:cs typeface="Times New Roman"/>
            </a:endParaRPr>
          </a:p>
          <a:p>
            <a:pPr marL="0" marR="0" indent="0">
              <a:lnSpc>
                <a:spcPts val="2350"/>
              </a:lnSpc>
              <a:spcBef>
                <a:spcPts val="0"/>
              </a:spcBef>
              <a:spcAft>
                <a:spcPts val="0"/>
              </a:spcAft>
              <a:buNone/>
            </a:pPr>
            <a:r>
              <a:rPr lang="en-US" sz="2400" dirty="0">
                <a:solidFill>
                  <a:schemeClr val="bg1"/>
                </a:solidFill>
                <a:ea typeface="Calibri"/>
                <a:cs typeface="r_ansi"/>
              </a:rPr>
              <a:t>Select Service/Specialty:   Diabetic Retinopathy Surveillance (VANC) </a:t>
            </a:r>
            <a:r>
              <a:rPr lang="en-US" sz="2400" dirty="0" err="1">
                <a:solidFill>
                  <a:schemeClr val="bg1"/>
                </a:solidFill>
                <a:ea typeface="Calibri"/>
                <a:cs typeface="r_ansi"/>
              </a:rPr>
              <a:t>Outpt</a:t>
            </a:r>
            <a:r>
              <a:rPr lang="en-US" sz="2400" dirty="0">
                <a:solidFill>
                  <a:schemeClr val="bg1"/>
                </a:solidFill>
                <a:ea typeface="Calibri"/>
                <a:cs typeface="r_ansi"/>
              </a:rPr>
              <a:t>     </a:t>
            </a:r>
            <a:endParaRPr lang="en-US" sz="2400" dirty="0">
              <a:solidFill>
                <a:schemeClr val="bg1"/>
              </a:solidFill>
              <a:ea typeface="Calibri"/>
              <a:cs typeface="Times New Roman"/>
            </a:endParaRPr>
          </a:p>
          <a:p>
            <a:pPr marL="0" marR="0" indent="0">
              <a:lnSpc>
                <a:spcPts val="2350"/>
              </a:lnSpc>
              <a:spcBef>
                <a:spcPts val="0"/>
              </a:spcBef>
              <a:spcAft>
                <a:spcPts val="0"/>
              </a:spcAft>
              <a:buNone/>
            </a:pPr>
            <a:r>
              <a:rPr lang="en-US" sz="2400" dirty="0">
                <a:solidFill>
                  <a:schemeClr val="bg1"/>
                </a:solidFill>
                <a:ea typeface="Calibri"/>
                <a:cs typeface="r_ansi"/>
              </a:rPr>
              <a:t> </a:t>
            </a:r>
            <a:endParaRPr lang="en-US" sz="2400" dirty="0">
              <a:solidFill>
                <a:schemeClr val="bg1"/>
              </a:solidFill>
              <a:ea typeface="Calibri"/>
              <a:cs typeface="Times New Roman"/>
            </a:endParaRPr>
          </a:p>
          <a:p>
            <a:pPr marL="0" marR="0" indent="0">
              <a:lnSpc>
                <a:spcPts val="2350"/>
              </a:lnSpc>
              <a:spcBef>
                <a:spcPts val="0"/>
              </a:spcBef>
              <a:spcAft>
                <a:spcPts val="0"/>
              </a:spcAft>
              <a:buNone/>
            </a:pPr>
            <a:r>
              <a:rPr lang="en-US" sz="2400" dirty="0">
                <a:solidFill>
                  <a:schemeClr val="bg1"/>
                </a:solidFill>
                <a:ea typeface="Calibri"/>
                <a:cs typeface="r_ansi"/>
              </a:rPr>
              <a:t>SERVICE NAME: Diabetic Retinopathy Surveillance (VANC) </a:t>
            </a:r>
            <a:r>
              <a:rPr lang="en-US" sz="2400" dirty="0" err="1">
                <a:solidFill>
                  <a:schemeClr val="bg1"/>
                </a:solidFill>
                <a:ea typeface="Calibri"/>
                <a:cs typeface="r_ansi"/>
              </a:rPr>
              <a:t>Outpt</a:t>
            </a:r>
            <a:endParaRPr lang="en-US" sz="2400" dirty="0">
              <a:solidFill>
                <a:schemeClr val="bg1"/>
              </a:solidFill>
              <a:ea typeface="Calibri"/>
              <a:cs typeface="Times New Roman"/>
            </a:endParaRPr>
          </a:p>
          <a:p>
            <a:pPr marL="0" marR="0" indent="0">
              <a:lnSpc>
                <a:spcPts val="2350"/>
              </a:lnSpc>
              <a:spcBef>
                <a:spcPts val="0"/>
              </a:spcBef>
              <a:spcAft>
                <a:spcPts val="0"/>
              </a:spcAft>
              <a:buNone/>
            </a:pPr>
            <a:r>
              <a:rPr lang="en-US" sz="2400" dirty="0">
                <a:solidFill>
                  <a:schemeClr val="bg1"/>
                </a:solidFill>
                <a:ea typeface="Calibri"/>
                <a:cs typeface="r_ansi"/>
              </a:rPr>
              <a:t> </a:t>
            </a:r>
            <a:endParaRPr lang="en-US" sz="2400" dirty="0">
              <a:solidFill>
                <a:schemeClr val="bg1"/>
              </a:solidFill>
              <a:ea typeface="Calibri"/>
              <a:cs typeface="Times New Roman"/>
            </a:endParaRPr>
          </a:p>
          <a:p>
            <a:pPr marL="0" marR="0" indent="0">
              <a:lnSpc>
                <a:spcPts val="2350"/>
              </a:lnSpc>
              <a:spcBef>
                <a:spcPts val="0"/>
              </a:spcBef>
              <a:spcAft>
                <a:spcPts val="0"/>
              </a:spcAft>
              <a:buNone/>
            </a:pPr>
            <a:r>
              <a:rPr lang="en-US" sz="2400" dirty="0">
                <a:solidFill>
                  <a:schemeClr val="bg1"/>
                </a:solidFill>
                <a:ea typeface="Calibri"/>
                <a:cs typeface="r_ansi"/>
              </a:rPr>
              <a:t>SERVICE INDIVIDUAL TO NOTIFY: </a:t>
            </a:r>
            <a:endParaRPr lang="en-US" sz="2400" dirty="0">
              <a:solidFill>
                <a:schemeClr val="bg1"/>
              </a:solidFill>
              <a:ea typeface="Calibri"/>
              <a:cs typeface="Times New Roman"/>
            </a:endParaRPr>
          </a:p>
          <a:p>
            <a:pPr marL="0" marR="0" indent="0">
              <a:lnSpc>
                <a:spcPts val="2350"/>
              </a:lnSpc>
              <a:spcBef>
                <a:spcPts val="0"/>
              </a:spcBef>
              <a:spcAft>
                <a:spcPts val="0"/>
              </a:spcAft>
              <a:buNone/>
            </a:pPr>
            <a:r>
              <a:rPr lang="en-US" sz="2400" dirty="0">
                <a:solidFill>
                  <a:schemeClr val="bg1"/>
                </a:solidFill>
                <a:ea typeface="Calibri"/>
                <a:cs typeface="r_ansi"/>
              </a:rPr>
              <a:t>Select SERVICE TEAM TO NOTIFY: DIAB RETINOP SURVEIL CONSULTS</a:t>
            </a:r>
            <a:endParaRPr lang="en-US" sz="2400" dirty="0">
              <a:solidFill>
                <a:schemeClr val="bg1"/>
              </a:solidFill>
              <a:ea typeface="Calibri"/>
              <a:cs typeface="Times New Roman"/>
            </a:endParaRPr>
          </a:p>
          <a:p>
            <a:pPr marL="0" marR="0" indent="0">
              <a:lnSpc>
                <a:spcPts val="2350"/>
              </a:lnSpc>
              <a:spcBef>
                <a:spcPts val="0"/>
              </a:spcBef>
              <a:spcAft>
                <a:spcPts val="0"/>
              </a:spcAft>
              <a:buNone/>
            </a:pPr>
            <a:r>
              <a:rPr lang="en-US" sz="2400" dirty="0">
                <a:solidFill>
                  <a:schemeClr val="bg1"/>
                </a:solidFill>
                <a:ea typeface="Calibri"/>
                <a:cs typeface="r_ansi"/>
              </a:rPr>
              <a:t>         // </a:t>
            </a:r>
            <a:endParaRPr lang="en-US" sz="2400" dirty="0">
              <a:solidFill>
                <a:schemeClr val="bg1"/>
              </a:solidFill>
              <a:ea typeface="Calibri"/>
              <a:cs typeface="Times New Roman"/>
            </a:endParaRPr>
          </a:p>
          <a:p>
            <a:pPr marL="0" marR="0" indent="0">
              <a:lnSpc>
                <a:spcPts val="2350"/>
              </a:lnSpc>
              <a:spcBef>
                <a:spcPts val="0"/>
              </a:spcBef>
              <a:spcAft>
                <a:spcPts val="0"/>
              </a:spcAft>
              <a:buNone/>
            </a:pPr>
            <a:r>
              <a:rPr lang="en-US" sz="2400" dirty="0">
                <a:solidFill>
                  <a:schemeClr val="bg1"/>
                </a:solidFill>
                <a:ea typeface="Calibri"/>
                <a:cs typeface="r_ansi"/>
              </a:rPr>
              <a:t>Select NOTIFICATION BY PT LOCATION: </a:t>
            </a:r>
            <a:endParaRPr lang="en-US" sz="2400" dirty="0">
              <a:solidFill>
                <a:schemeClr val="bg1"/>
              </a:solidFill>
              <a:ea typeface="Calibri"/>
              <a:cs typeface="Times New Roman"/>
            </a:endParaRPr>
          </a:p>
          <a:p>
            <a:pPr marL="0" marR="0" indent="0">
              <a:lnSpc>
                <a:spcPts val="2350"/>
              </a:lnSpc>
              <a:spcBef>
                <a:spcPts val="0"/>
              </a:spcBef>
              <a:spcAft>
                <a:spcPts val="0"/>
              </a:spcAft>
              <a:buNone/>
            </a:pPr>
            <a:r>
              <a:rPr lang="en-US" sz="2400" dirty="0">
                <a:solidFill>
                  <a:schemeClr val="bg1"/>
                </a:solidFill>
                <a:ea typeface="Calibri"/>
                <a:cs typeface="r_ansi"/>
              </a:rPr>
              <a:t>PROCESS PARENTS FOR NOTIFS: NO// </a:t>
            </a:r>
            <a:endParaRPr lang="en-US" sz="2400" dirty="0">
              <a:solidFill>
                <a:schemeClr val="bg1"/>
              </a:solidFill>
              <a:ea typeface="Calibri"/>
              <a:cs typeface="Times New Roman"/>
            </a:endParaRPr>
          </a:p>
          <a:p>
            <a:pPr marL="0" marR="0" indent="0">
              <a:lnSpc>
                <a:spcPts val="2350"/>
              </a:lnSpc>
              <a:spcBef>
                <a:spcPts val="0"/>
              </a:spcBef>
              <a:spcAft>
                <a:spcPts val="0"/>
              </a:spcAft>
              <a:buNone/>
            </a:pPr>
            <a:r>
              <a:rPr lang="en-US" sz="2400" dirty="0">
                <a:solidFill>
                  <a:schemeClr val="bg1"/>
                </a:solidFill>
                <a:ea typeface="Calibri"/>
                <a:cs typeface="r_ansi"/>
              </a:rPr>
              <a:t>Select UPDATE USERS W/O NOTIFICATIONS: DOUGLAS,DAVID M</a:t>
            </a:r>
            <a:endParaRPr lang="en-US" sz="2400" dirty="0">
              <a:solidFill>
                <a:schemeClr val="bg1"/>
              </a:solidFill>
              <a:ea typeface="Calibri"/>
              <a:cs typeface="Times New Roman"/>
            </a:endParaRPr>
          </a:p>
          <a:p>
            <a:pPr marL="0" marR="0" indent="0">
              <a:lnSpc>
                <a:spcPts val="2350"/>
              </a:lnSpc>
              <a:spcBef>
                <a:spcPts val="0"/>
              </a:spcBef>
              <a:spcAft>
                <a:spcPts val="0"/>
              </a:spcAft>
              <a:buNone/>
            </a:pPr>
            <a:r>
              <a:rPr lang="en-US" sz="2400" dirty="0">
                <a:solidFill>
                  <a:schemeClr val="bg1"/>
                </a:solidFill>
                <a:ea typeface="Calibri"/>
                <a:cs typeface="r_ansi"/>
              </a:rPr>
              <a:t>         // </a:t>
            </a:r>
            <a:endParaRPr lang="en-US" sz="2400" dirty="0">
              <a:solidFill>
                <a:schemeClr val="bg1"/>
              </a:solidFill>
              <a:ea typeface="Calibri"/>
              <a:cs typeface="Times New Roman"/>
            </a:endParaRPr>
          </a:p>
          <a:p>
            <a:pPr marL="0" marR="0" indent="0">
              <a:lnSpc>
                <a:spcPts val="2350"/>
              </a:lnSpc>
              <a:spcBef>
                <a:spcPts val="0"/>
              </a:spcBef>
              <a:spcAft>
                <a:spcPts val="0"/>
              </a:spcAft>
              <a:buNone/>
            </a:pPr>
            <a:r>
              <a:rPr lang="en-US" sz="2400" dirty="0">
                <a:solidFill>
                  <a:schemeClr val="bg1"/>
                </a:solidFill>
                <a:ea typeface="Calibri"/>
                <a:cs typeface="r_ansi"/>
              </a:rPr>
              <a:t>Select UPDATE TEAMS W/O NOTIFICATIONS: TEAMCAC// </a:t>
            </a:r>
            <a:endParaRPr lang="en-US" sz="2400" dirty="0">
              <a:solidFill>
                <a:schemeClr val="bg1"/>
              </a:solidFill>
              <a:ea typeface="Calibri"/>
              <a:cs typeface="Times New Roman"/>
            </a:endParaRPr>
          </a:p>
          <a:p>
            <a:pPr marL="0" marR="0" indent="0">
              <a:lnSpc>
                <a:spcPts val="2350"/>
              </a:lnSpc>
              <a:spcBef>
                <a:spcPts val="0"/>
              </a:spcBef>
              <a:spcAft>
                <a:spcPts val="0"/>
              </a:spcAft>
              <a:buNone/>
            </a:pPr>
            <a:r>
              <a:rPr lang="en-US" sz="2400" dirty="0">
                <a:solidFill>
                  <a:schemeClr val="bg1"/>
                </a:solidFill>
                <a:ea typeface="Calibri"/>
                <a:cs typeface="r_ansi"/>
              </a:rPr>
              <a:t>Select UPDATE USER CLASS W/O NOTIFS: OPHTHALMOLOGIST</a:t>
            </a:r>
            <a:endParaRPr lang="en-US" sz="2400" dirty="0">
              <a:solidFill>
                <a:schemeClr val="bg1"/>
              </a:solidFill>
              <a:ea typeface="Calibri"/>
              <a:cs typeface="Times New Roman"/>
            </a:endParaRPr>
          </a:p>
          <a:p>
            <a:pPr marL="0" marR="0" indent="0">
              <a:lnSpc>
                <a:spcPts val="2350"/>
              </a:lnSpc>
              <a:spcBef>
                <a:spcPts val="0"/>
              </a:spcBef>
              <a:spcAft>
                <a:spcPts val="0"/>
              </a:spcAft>
              <a:buNone/>
            </a:pPr>
            <a:r>
              <a:rPr lang="en-US" sz="2400" dirty="0">
                <a:solidFill>
                  <a:schemeClr val="bg1"/>
                </a:solidFill>
                <a:ea typeface="Calibri"/>
                <a:cs typeface="r_ansi"/>
              </a:rPr>
              <a:t>         // </a:t>
            </a:r>
            <a:endParaRPr lang="en-US" sz="2400" dirty="0">
              <a:solidFill>
                <a:schemeClr val="bg1"/>
              </a:solidFill>
              <a:ea typeface="Calibri"/>
              <a:cs typeface="Times New Roman"/>
            </a:endParaRPr>
          </a:p>
          <a:p>
            <a:pPr marL="0" marR="0" indent="0">
              <a:lnSpc>
                <a:spcPts val="2350"/>
              </a:lnSpc>
              <a:spcBef>
                <a:spcPts val="0"/>
              </a:spcBef>
              <a:spcAft>
                <a:spcPts val="0"/>
              </a:spcAft>
              <a:buNone/>
            </a:pPr>
            <a:r>
              <a:rPr lang="en-US" sz="2400" dirty="0">
                <a:solidFill>
                  <a:schemeClr val="bg1"/>
                </a:solidFill>
                <a:ea typeface="Calibri"/>
                <a:cs typeface="r_ansi"/>
              </a:rPr>
              <a:t>Select ADMINISTRATIVE UPDATE USER: DOUGLAS,DAVID M</a:t>
            </a:r>
            <a:endParaRPr lang="en-US" sz="2400" dirty="0">
              <a:solidFill>
                <a:schemeClr val="bg1"/>
              </a:solidFill>
              <a:ea typeface="Calibri"/>
              <a:cs typeface="Times New Roman"/>
            </a:endParaRPr>
          </a:p>
          <a:p>
            <a:pPr marL="0" marR="0" indent="0">
              <a:lnSpc>
                <a:spcPts val="2350"/>
              </a:lnSpc>
              <a:spcBef>
                <a:spcPts val="0"/>
              </a:spcBef>
              <a:spcAft>
                <a:spcPts val="0"/>
              </a:spcAft>
              <a:buNone/>
            </a:pPr>
            <a:r>
              <a:rPr lang="en-US" sz="2400" dirty="0">
                <a:solidFill>
                  <a:schemeClr val="bg1"/>
                </a:solidFill>
                <a:ea typeface="Calibri"/>
                <a:cs typeface="r_ansi"/>
              </a:rPr>
              <a:t>         // </a:t>
            </a:r>
            <a:endParaRPr lang="en-US" sz="2400" dirty="0">
              <a:solidFill>
                <a:schemeClr val="bg1"/>
              </a:solidFill>
              <a:ea typeface="Calibri"/>
              <a:cs typeface="Times New Roman"/>
            </a:endParaRPr>
          </a:p>
          <a:p>
            <a:pPr marL="0" marR="0" indent="0">
              <a:lnSpc>
                <a:spcPts val="2350"/>
              </a:lnSpc>
              <a:spcBef>
                <a:spcPts val="0"/>
              </a:spcBef>
              <a:spcAft>
                <a:spcPts val="0"/>
              </a:spcAft>
              <a:buNone/>
            </a:pPr>
            <a:r>
              <a:rPr lang="en-US" sz="2400" dirty="0">
                <a:solidFill>
                  <a:schemeClr val="bg1"/>
                </a:solidFill>
                <a:ea typeface="Calibri"/>
                <a:cs typeface="r_ansi"/>
              </a:rPr>
              <a:t>  ADMINISTRATIVE UPDATE USER: DOUGLAS,DAVID M// </a:t>
            </a:r>
            <a:endParaRPr lang="en-US" sz="2400" dirty="0">
              <a:solidFill>
                <a:schemeClr val="bg1"/>
              </a:solidFill>
              <a:ea typeface="Calibri"/>
              <a:cs typeface="Times New Roman"/>
            </a:endParaRPr>
          </a:p>
          <a:p>
            <a:pPr marL="0" marR="0" indent="0">
              <a:lnSpc>
                <a:spcPts val="2350"/>
              </a:lnSpc>
              <a:spcBef>
                <a:spcPts val="0"/>
              </a:spcBef>
              <a:spcAft>
                <a:spcPts val="0"/>
              </a:spcAft>
              <a:buNone/>
            </a:pPr>
            <a:r>
              <a:rPr lang="en-US" sz="2400" dirty="0">
                <a:solidFill>
                  <a:schemeClr val="bg1"/>
                </a:solidFill>
                <a:ea typeface="Calibri"/>
                <a:cs typeface="r_ansi"/>
              </a:rPr>
              <a:t>  NOTIFICATION RECIPIENT: YES// </a:t>
            </a:r>
            <a:endParaRPr lang="en-US" sz="2400" dirty="0">
              <a:solidFill>
                <a:schemeClr val="bg1"/>
              </a:solidFill>
              <a:ea typeface="Calibri"/>
              <a:cs typeface="Times New Roman"/>
            </a:endParaRPr>
          </a:p>
          <a:p>
            <a:pPr>
              <a:lnSpc>
                <a:spcPts val="2350"/>
              </a:lnSpc>
            </a:pPr>
            <a:endParaRPr lang="en-US" sz="2400" dirty="0">
              <a:solidFill>
                <a:schemeClr val="bg1"/>
              </a:solidFill>
            </a:endParaRPr>
          </a:p>
        </p:txBody>
      </p:sp>
      <p:sp>
        <p:nvSpPr>
          <p:cNvPr id="2" name="Title 1"/>
          <p:cNvSpPr>
            <a:spLocks noGrp="1"/>
          </p:cNvSpPr>
          <p:nvPr>
            <p:ph type="title"/>
          </p:nvPr>
        </p:nvSpPr>
        <p:spPr>
          <a:xfrm>
            <a:off x="8305800" y="3962400"/>
            <a:ext cx="3733800" cy="2743200"/>
          </a:xfrm>
        </p:spPr>
        <p:style>
          <a:lnRef idx="1">
            <a:schemeClr val="accent6"/>
          </a:lnRef>
          <a:fillRef idx="3">
            <a:schemeClr val="accent6"/>
          </a:fillRef>
          <a:effectRef idx="2">
            <a:schemeClr val="accent6"/>
          </a:effectRef>
          <a:fontRef idx="minor">
            <a:schemeClr val="lt1"/>
          </a:fontRef>
        </p:style>
        <p:txBody>
          <a:bodyPr>
            <a:noAutofit/>
          </a:bodyPr>
          <a:lstStyle/>
          <a:p>
            <a:r>
              <a:rPr lang="en-US" sz="2800" dirty="0" smtClean="0"/>
              <a:t>Consult Set-Up determines who gets consult notifications and who can complete a consult</a:t>
            </a:r>
            <a:endParaRPr lang="en-US" sz="2800" dirty="0"/>
          </a:p>
        </p:txBody>
      </p:sp>
    </p:spTree>
    <p:extLst>
      <p:ext uri="{BB962C8B-B14F-4D97-AF65-F5344CB8AC3E}">
        <p14:creationId xmlns:p14="http://schemas.microsoft.com/office/powerpoint/2010/main" val="288260167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rotWithShape="1">
          <a:blip r:embed="rId2"/>
          <a:srcRect l="11862" t="28917" r="17288" b="18639"/>
          <a:stretch/>
        </p:blipFill>
        <p:spPr bwMode="auto">
          <a:xfrm>
            <a:off x="76200" y="914400"/>
            <a:ext cx="12039600" cy="5943600"/>
          </a:xfrm>
          <a:prstGeom prst="rect">
            <a:avLst/>
          </a:prstGeom>
          <a:ln>
            <a:noFill/>
          </a:ln>
          <a:extLst>
            <a:ext uri="{53640926-AAD7-44D8-BBD7-CCE9431645EC}">
              <a14:shadowObscured xmlns:a14="http://schemas.microsoft.com/office/drawing/2010/main"/>
            </a:ext>
          </a:extLst>
        </p:spPr>
      </p:pic>
      <p:sp>
        <p:nvSpPr>
          <p:cNvPr id="5" name="Up Arrow 4"/>
          <p:cNvSpPr/>
          <p:nvPr/>
        </p:nvSpPr>
        <p:spPr>
          <a:xfrm>
            <a:off x="6553200" y="4648200"/>
            <a:ext cx="520897" cy="1090227"/>
          </a:xfrm>
          <a:prstGeom prst="upArrow">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2" name="Rectangle 1"/>
          <p:cNvSpPr/>
          <p:nvPr/>
        </p:nvSpPr>
        <p:spPr>
          <a:xfrm>
            <a:off x="0" y="-23446"/>
            <a:ext cx="12192000" cy="1014046"/>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4400" dirty="0" smtClean="0"/>
              <a:t>Example of a CPRS Consult Notification</a:t>
            </a:r>
            <a:endParaRPr lang="en-US" sz="4400" dirty="0"/>
          </a:p>
        </p:txBody>
      </p:sp>
    </p:spTree>
    <p:extLst>
      <p:ext uri="{BB962C8B-B14F-4D97-AF65-F5344CB8AC3E}">
        <p14:creationId xmlns:p14="http://schemas.microsoft.com/office/powerpoint/2010/main" val="218904099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Rewal and forward notifciation - Consults screenshot"/>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7089" y="152116"/>
            <a:ext cx="8760711" cy="6553768"/>
          </a:xfrm>
          <a:prstGeom prst="rect">
            <a:avLst/>
          </a:prstGeom>
        </p:spPr>
      </p:pic>
      <p:sp>
        <p:nvSpPr>
          <p:cNvPr id="2" name="Title 1"/>
          <p:cNvSpPr>
            <a:spLocks noGrp="1"/>
          </p:cNvSpPr>
          <p:nvPr>
            <p:ph type="title"/>
          </p:nvPr>
        </p:nvSpPr>
        <p:spPr>
          <a:xfrm>
            <a:off x="9296400" y="2592324"/>
            <a:ext cx="2667000" cy="1143000"/>
          </a:xfrm>
        </p:spPr>
        <p:txBody>
          <a:bodyPr>
            <a:normAutofit fontScale="90000"/>
          </a:bodyPr>
          <a:lstStyle/>
          <a:p>
            <a:r>
              <a:rPr lang="en-US" dirty="0" smtClean="0"/>
              <a:t>You can RENEW or FORWARD a notification </a:t>
            </a:r>
            <a:endParaRPr lang="en-US" dirty="0"/>
          </a:p>
        </p:txBody>
      </p:sp>
      <p:sp>
        <p:nvSpPr>
          <p:cNvPr id="5" name="Left Arrow 4"/>
          <p:cNvSpPr/>
          <p:nvPr/>
        </p:nvSpPr>
        <p:spPr>
          <a:xfrm>
            <a:off x="8959596" y="6220968"/>
            <a:ext cx="978408" cy="484632"/>
          </a:xfrm>
          <a:prstGeom prst="leftArrow">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0657047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bg1"/>
                </a:solidFill>
              </a:rPr>
              <a:t>You can reproduce a list of your notifications in </a:t>
            </a:r>
            <a:r>
              <a:rPr lang="en-US" dirty="0" err="1" smtClean="0">
                <a:solidFill>
                  <a:schemeClr val="bg1"/>
                </a:solidFill>
              </a:rPr>
              <a:t>VistA</a:t>
            </a:r>
            <a:r>
              <a:rPr lang="en-US" dirty="0" smtClean="0">
                <a:solidFill>
                  <a:schemeClr val="bg1"/>
                </a:solidFill>
              </a:rPr>
              <a:t> </a:t>
            </a:r>
            <a:endParaRPr lang="en-US" dirty="0">
              <a:solidFill>
                <a:schemeClr val="bg1"/>
              </a:solidFill>
            </a:endParaRPr>
          </a:p>
        </p:txBody>
      </p:sp>
      <p:sp>
        <p:nvSpPr>
          <p:cNvPr id="4" name="Content Placeholder 3"/>
          <p:cNvSpPr>
            <a:spLocks noGrp="1"/>
          </p:cNvSpPr>
          <p:nvPr>
            <p:ph idx="1"/>
          </p:nvPr>
        </p:nvSpPr>
        <p:spPr/>
        <p:txBody>
          <a:bodyPr>
            <a:normAutofit/>
          </a:bodyPr>
          <a:lstStyle/>
          <a:p>
            <a:pPr marL="0" indent="0">
              <a:buNone/>
            </a:pPr>
            <a:r>
              <a:rPr lang="en-US" dirty="0">
                <a:solidFill>
                  <a:schemeClr val="bg1"/>
                </a:solidFill>
              </a:rPr>
              <a:t>Notification Listing by </a:t>
            </a:r>
            <a:r>
              <a:rPr lang="en-US" dirty="0" smtClean="0">
                <a:solidFill>
                  <a:schemeClr val="bg1"/>
                </a:solidFill>
              </a:rPr>
              <a:t>Recipient</a:t>
            </a:r>
            <a:endParaRPr lang="en-US" dirty="0">
              <a:solidFill>
                <a:schemeClr val="bg1"/>
              </a:solidFill>
            </a:endParaRPr>
          </a:p>
          <a:p>
            <a:pPr marL="0" indent="0">
              <a:buNone/>
            </a:pPr>
            <a:r>
              <a:rPr lang="en-US" dirty="0" smtClean="0">
                <a:solidFill>
                  <a:schemeClr val="bg1"/>
                </a:solidFill>
              </a:rPr>
              <a:t>DATE </a:t>
            </a:r>
            <a:r>
              <a:rPr lang="en-US" dirty="0">
                <a:solidFill>
                  <a:schemeClr val="bg1"/>
                </a:solidFill>
              </a:rPr>
              <a:t>CREATED from Sep 18,2014 to Sep 24,2014@24:00</a:t>
            </a:r>
          </a:p>
          <a:p>
            <a:pPr marL="0" indent="0">
              <a:buNone/>
            </a:pPr>
            <a:r>
              <a:rPr lang="en-US" dirty="0">
                <a:solidFill>
                  <a:schemeClr val="bg1"/>
                </a:solidFill>
              </a:rPr>
              <a:t>START WITH DATE CREATED: Sep 18,2014//   (SEP 18, 2014)</a:t>
            </a:r>
          </a:p>
          <a:p>
            <a:pPr marL="0" indent="0">
              <a:buNone/>
            </a:pPr>
            <a:r>
              <a:rPr lang="en-US" dirty="0">
                <a:solidFill>
                  <a:schemeClr val="bg1"/>
                </a:solidFill>
              </a:rPr>
              <a:t>GO TO DATE CREATED: Sep 24,2014//   (SEP 24, 2014)</a:t>
            </a:r>
          </a:p>
          <a:p>
            <a:pPr marL="0" indent="0">
              <a:buNone/>
            </a:pPr>
            <a:r>
              <a:rPr lang="en-US" dirty="0" smtClean="0">
                <a:solidFill>
                  <a:schemeClr val="bg1"/>
                </a:solidFill>
              </a:rPr>
              <a:t>START </a:t>
            </a:r>
            <a:r>
              <a:rPr lang="en-US" dirty="0">
                <a:solidFill>
                  <a:schemeClr val="bg1"/>
                </a:solidFill>
              </a:rPr>
              <a:t>WITH RECIPIENT: </a:t>
            </a:r>
            <a:r>
              <a:rPr lang="en-US" dirty="0" smtClean="0">
                <a:solidFill>
                  <a:schemeClr val="bg1"/>
                </a:solidFill>
              </a:rPr>
              <a:t>// </a:t>
            </a:r>
            <a:r>
              <a:rPr lang="en-US" dirty="0">
                <a:solidFill>
                  <a:schemeClr val="bg1"/>
                </a:solidFill>
              </a:rPr>
              <a:t>DOUGLAS,DAVID M</a:t>
            </a:r>
          </a:p>
          <a:p>
            <a:pPr marL="0" indent="0">
              <a:buNone/>
            </a:pPr>
            <a:r>
              <a:rPr lang="en-US" dirty="0">
                <a:solidFill>
                  <a:schemeClr val="bg1"/>
                </a:solidFill>
              </a:rPr>
              <a:t>  GO TO RECIPIENT: </a:t>
            </a:r>
            <a:r>
              <a:rPr lang="en-US" dirty="0" smtClean="0">
                <a:solidFill>
                  <a:schemeClr val="bg1"/>
                </a:solidFill>
              </a:rPr>
              <a:t>// </a:t>
            </a:r>
            <a:r>
              <a:rPr lang="en-US" dirty="0">
                <a:solidFill>
                  <a:schemeClr val="bg1"/>
                </a:solidFill>
              </a:rPr>
              <a:t>DOUGLAS,DAVID M</a:t>
            </a:r>
          </a:p>
        </p:txBody>
      </p:sp>
    </p:spTree>
    <p:extLst>
      <p:ext uri="{BB962C8B-B14F-4D97-AF65-F5344CB8AC3E}">
        <p14:creationId xmlns:p14="http://schemas.microsoft.com/office/powerpoint/2010/main" val="366634274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bg1"/>
                </a:solidFill>
              </a:rPr>
              <a:t>Here is the new consult notification </a:t>
            </a:r>
            <a:br>
              <a:rPr lang="en-US" dirty="0" smtClean="0">
                <a:solidFill>
                  <a:schemeClr val="bg1"/>
                </a:solidFill>
              </a:rPr>
            </a:br>
            <a:r>
              <a:rPr lang="en-US" dirty="0" smtClean="0">
                <a:solidFill>
                  <a:schemeClr val="bg1"/>
                </a:solidFill>
              </a:rPr>
              <a:t>you accidentally deleted</a:t>
            </a:r>
            <a:endParaRPr lang="en-US" dirty="0">
              <a:solidFill>
                <a:schemeClr val="bg1"/>
              </a:solidFill>
            </a:endParaRPr>
          </a:p>
        </p:txBody>
      </p:sp>
      <p:sp>
        <p:nvSpPr>
          <p:cNvPr id="3" name="Content Placeholder 2"/>
          <p:cNvSpPr>
            <a:spLocks noGrp="1"/>
          </p:cNvSpPr>
          <p:nvPr>
            <p:ph idx="1"/>
          </p:nvPr>
        </p:nvSpPr>
        <p:spPr/>
        <p:txBody>
          <a:bodyPr>
            <a:normAutofit fontScale="85000" lnSpcReduction="20000"/>
          </a:bodyPr>
          <a:lstStyle/>
          <a:p>
            <a:pPr marL="0" indent="0">
              <a:buNone/>
            </a:pPr>
            <a:r>
              <a:rPr lang="en-US" dirty="0">
                <a:solidFill>
                  <a:schemeClr val="bg1"/>
                </a:solidFill>
              </a:rPr>
              <a:t>ZZZZ,ZZZZ (Z-SSN): New consult Diabetic Retinopathy (Routine)              SEP 24,2014  12:54     DOUGLAS,DAVID </a:t>
            </a:r>
            <a:r>
              <a:rPr lang="en-US" dirty="0" smtClean="0">
                <a:solidFill>
                  <a:schemeClr val="bg1"/>
                </a:solidFill>
              </a:rPr>
              <a:t>M</a:t>
            </a:r>
          </a:p>
          <a:p>
            <a:pPr marL="0" indent="0">
              <a:buNone/>
            </a:pPr>
            <a:endParaRPr lang="en-US" dirty="0">
              <a:solidFill>
                <a:schemeClr val="bg1"/>
              </a:solidFill>
            </a:endParaRPr>
          </a:p>
          <a:p>
            <a:pPr marL="0" indent="0">
              <a:buNone/>
            </a:pPr>
            <a:r>
              <a:rPr lang="en-US" dirty="0">
                <a:solidFill>
                  <a:schemeClr val="bg1"/>
                </a:solidFill>
              </a:rPr>
              <a:t>AAAA,AAAA (A-SSN)): Comment Added to Consult PROSTHETICS REQUEST</a:t>
            </a:r>
          </a:p>
          <a:p>
            <a:pPr marL="0" indent="0">
              <a:buNone/>
            </a:pPr>
            <a:r>
              <a:rPr lang="en-US" dirty="0">
                <a:solidFill>
                  <a:schemeClr val="bg1"/>
                </a:solidFill>
              </a:rPr>
              <a:t>SEP 24,2014  10:04     DOUGLAS,DAVID M</a:t>
            </a:r>
          </a:p>
          <a:p>
            <a:pPr marL="0" indent="0">
              <a:buNone/>
            </a:pPr>
            <a:r>
              <a:rPr lang="en-US" dirty="0">
                <a:solidFill>
                  <a:schemeClr val="bg1"/>
                </a:solidFill>
              </a:rPr>
              <a:t> </a:t>
            </a:r>
          </a:p>
          <a:p>
            <a:pPr marL="0" indent="0">
              <a:buNone/>
            </a:pPr>
            <a:r>
              <a:rPr lang="en-US" dirty="0">
                <a:solidFill>
                  <a:schemeClr val="bg1"/>
                </a:solidFill>
              </a:rPr>
              <a:t>BBBBB,BBBB(B-SSN): Comment Added to Consult General Surgery </a:t>
            </a:r>
            <a:r>
              <a:rPr lang="en-US" dirty="0" err="1">
                <a:solidFill>
                  <a:schemeClr val="bg1"/>
                </a:solidFill>
              </a:rPr>
              <a:t>Outp</a:t>
            </a:r>
            <a:endParaRPr lang="en-US" dirty="0">
              <a:solidFill>
                <a:schemeClr val="bg1"/>
              </a:solidFill>
            </a:endParaRPr>
          </a:p>
          <a:p>
            <a:pPr marL="0" indent="0">
              <a:buNone/>
            </a:pPr>
            <a:r>
              <a:rPr lang="en-US" dirty="0">
                <a:solidFill>
                  <a:schemeClr val="bg1"/>
                </a:solidFill>
              </a:rPr>
              <a:t>SEP 24,2014  10:40     DOUGLAS,DAVID </a:t>
            </a:r>
            <a:r>
              <a:rPr lang="en-US" dirty="0" smtClean="0">
                <a:solidFill>
                  <a:schemeClr val="bg1"/>
                </a:solidFill>
              </a:rPr>
              <a:t>M</a:t>
            </a:r>
          </a:p>
          <a:p>
            <a:pPr marL="0" indent="0">
              <a:buNone/>
            </a:pPr>
            <a:endParaRPr lang="en-US" dirty="0">
              <a:solidFill>
                <a:schemeClr val="bg1"/>
              </a:solidFill>
            </a:endParaRPr>
          </a:p>
          <a:p>
            <a:pPr marL="0" indent="0">
              <a:buNone/>
            </a:pPr>
            <a:r>
              <a:rPr lang="en-US" dirty="0">
                <a:solidFill>
                  <a:schemeClr val="bg1"/>
                </a:solidFill>
              </a:rPr>
              <a:t>CCCC,CCCC (C-SSN): Labs resulted - [HEMOGLOBIN A1C]</a:t>
            </a:r>
          </a:p>
          <a:p>
            <a:pPr marL="0" indent="0">
              <a:buNone/>
            </a:pPr>
            <a:r>
              <a:rPr lang="en-US" dirty="0">
                <a:solidFill>
                  <a:schemeClr val="bg1"/>
                </a:solidFill>
              </a:rPr>
              <a:t>SEP 24,2014  09:38     DOUGLAS,DAVID M</a:t>
            </a:r>
          </a:p>
          <a:p>
            <a:endParaRPr lang="en-US" dirty="0">
              <a:solidFill>
                <a:schemeClr val="bg1"/>
              </a:solidFill>
            </a:endParaRPr>
          </a:p>
        </p:txBody>
      </p:sp>
      <p:sp>
        <p:nvSpPr>
          <p:cNvPr id="5" name="Up Arrow 4"/>
          <p:cNvSpPr/>
          <p:nvPr/>
        </p:nvSpPr>
        <p:spPr>
          <a:xfrm rot="10800000">
            <a:off x="990600" y="152400"/>
            <a:ext cx="838200" cy="1371600"/>
          </a:xfrm>
          <a:prstGeom prst="upArrow">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5316055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430"/>
            <a:ext cx="12192000" cy="925830"/>
          </a:xfrm>
        </p:spPr>
        <p:txBody>
          <a:bodyPr/>
          <a:lstStyle/>
          <a:p>
            <a:r>
              <a:rPr lang="en-US" b="1" dirty="0" smtClean="0"/>
              <a:t>Consult Status Lifecycle </a:t>
            </a:r>
            <a:endParaRPr lang="en-US" b="1" dirty="0"/>
          </a:p>
        </p:txBody>
      </p:sp>
      <p:sp>
        <p:nvSpPr>
          <p:cNvPr id="4" name="Freeform 3" descr="Discontinued&#10;"/>
          <p:cNvSpPr/>
          <p:nvPr/>
        </p:nvSpPr>
        <p:spPr>
          <a:xfrm>
            <a:off x="1566333" y="4326707"/>
            <a:ext cx="9067800" cy="571202"/>
          </a:xfrm>
          <a:custGeom>
            <a:avLst/>
            <a:gdLst>
              <a:gd name="connsiteX0" fmla="*/ 0 w 9067800"/>
              <a:gd name="connsiteY0" fmla="*/ 0 h 571202"/>
              <a:gd name="connsiteX1" fmla="*/ 9067800 w 9067800"/>
              <a:gd name="connsiteY1" fmla="*/ 0 h 571202"/>
              <a:gd name="connsiteX2" fmla="*/ 9067800 w 9067800"/>
              <a:gd name="connsiteY2" fmla="*/ 571202 h 571202"/>
              <a:gd name="connsiteX3" fmla="*/ 0 w 9067800"/>
              <a:gd name="connsiteY3" fmla="*/ 571202 h 571202"/>
              <a:gd name="connsiteX4" fmla="*/ 0 w 9067800"/>
              <a:gd name="connsiteY4" fmla="*/ 0 h 5712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67800" h="571202">
                <a:moveTo>
                  <a:pt x="0" y="0"/>
                </a:moveTo>
                <a:lnTo>
                  <a:pt x="9067800" y="0"/>
                </a:lnTo>
                <a:lnTo>
                  <a:pt x="9067800" y="571202"/>
                </a:lnTo>
                <a:lnTo>
                  <a:pt x="0" y="571202"/>
                </a:lnTo>
                <a:lnTo>
                  <a:pt x="0" y="0"/>
                </a:lnTo>
                <a:close/>
              </a:path>
            </a:pathLst>
          </a:cu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199136" tIns="199136" rIns="199136" bIns="199136" numCol="1" spcCol="1270" anchor="ctr" anchorCtr="0">
            <a:noAutofit/>
          </a:bodyPr>
          <a:lstStyle/>
          <a:p>
            <a:pPr lvl="0" algn="ctr" defTabSz="1244600" rtl="0">
              <a:lnSpc>
                <a:spcPct val="90000"/>
              </a:lnSpc>
              <a:spcBef>
                <a:spcPct val="0"/>
              </a:spcBef>
              <a:spcAft>
                <a:spcPct val="35000"/>
              </a:spcAft>
            </a:pPr>
            <a:r>
              <a:rPr lang="en-US" sz="2800" b="1" smtClean="0"/>
              <a:t>Complete</a:t>
            </a:r>
            <a:endParaRPr lang="en-US" sz="2800" kern="1200" dirty="0"/>
          </a:p>
        </p:txBody>
      </p:sp>
      <p:sp>
        <p:nvSpPr>
          <p:cNvPr id="8" name="Freeform 7" descr="Partial Results&#10;"/>
          <p:cNvSpPr/>
          <p:nvPr/>
        </p:nvSpPr>
        <p:spPr>
          <a:xfrm>
            <a:off x="1566333" y="3448197"/>
            <a:ext cx="9067800" cy="878510"/>
          </a:xfrm>
          <a:custGeom>
            <a:avLst/>
            <a:gdLst>
              <a:gd name="connsiteX0" fmla="*/ 0 w 9067800"/>
              <a:gd name="connsiteY0" fmla="*/ 307680 h 878509"/>
              <a:gd name="connsiteX1" fmla="*/ 4424086 w 9067800"/>
              <a:gd name="connsiteY1" fmla="*/ 307680 h 878509"/>
              <a:gd name="connsiteX2" fmla="*/ 4424086 w 9067800"/>
              <a:gd name="connsiteY2" fmla="*/ 219627 h 878509"/>
              <a:gd name="connsiteX3" fmla="*/ 4314273 w 9067800"/>
              <a:gd name="connsiteY3" fmla="*/ 219627 h 878509"/>
              <a:gd name="connsiteX4" fmla="*/ 4533900 w 9067800"/>
              <a:gd name="connsiteY4" fmla="*/ 0 h 878509"/>
              <a:gd name="connsiteX5" fmla="*/ 4753527 w 9067800"/>
              <a:gd name="connsiteY5" fmla="*/ 219627 h 878509"/>
              <a:gd name="connsiteX6" fmla="*/ 4643714 w 9067800"/>
              <a:gd name="connsiteY6" fmla="*/ 219627 h 878509"/>
              <a:gd name="connsiteX7" fmla="*/ 4643714 w 9067800"/>
              <a:gd name="connsiteY7" fmla="*/ 307680 h 878509"/>
              <a:gd name="connsiteX8" fmla="*/ 9067800 w 9067800"/>
              <a:gd name="connsiteY8" fmla="*/ 307680 h 878509"/>
              <a:gd name="connsiteX9" fmla="*/ 9067800 w 9067800"/>
              <a:gd name="connsiteY9" fmla="*/ 878509 h 878509"/>
              <a:gd name="connsiteX10" fmla="*/ 0 w 9067800"/>
              <a:gd name="connsiteY10" fmla="*/ 878509 h 878509"/>
              <a:gd name="connsiteX11" fmla="*/ 0 w 9067800"/>
              <a:gd name="connsiteY11" fmla="*/ 307680 h 878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067800" h="878509">
                <a:moveTo>
                  <a:pt x="9067800" y="570829"/>
                </a:moveTo>
                <a:lnTo>
                  <a:pt x="4643714" y="570829"/>
                </a:lnTo>
                <a:lnTo>
                  <a:pt x="4643714" y="658882"/>
                </a:lnTo>
                <a:lnTo>
                  <a:pt x="4753527" y="658882"/>
                </a:lnTo>
                <a:lnTo>
                  <a:pt x="4533900" y="878508"/>
                </a:lnTo>
                <a:lnTo>
                  <a:pt x="4314273" y="658882"/>
                </a:lnTo>
                <a:lnTo>
                  <a:pt x="4424086" y="658882"/>
                </a:lnTo>
                <a:lnTo>
                  <a:pt x="4424086" y="570829"/>
                </a:lnTo>
                <a:lnTo>
                  <a:pt x="0" y="570829"/>
                </a:lnTo>
                <a:lnTo>
                  <a:pt x="0" y="1"/>
                </a:lnTo>
                <a:lnTo>
                  <a:pt x="9067800" y="1"/>
                </a:lnTo>
                <a:lnTo>
                  <a:pt x="9067800" y="570829"/>
                </a:lnTo>
                <a:close/>
              </a:path>
            </a:pathLst>
          </a:cu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199135" tIns="199137" rIns="199136" bIns="506816" numCol="1" spcCol="1270" anchor="ctr" anchorCtr="0">
            <a:noAutofit/>
          </a:bodyPr>
          <a:lstStyle/>
          <a:p>
            <a:pPr lvl="0" algn="ctr" defTabSz="1244600" rtl="0">
              <a:lnSpc>
                <a:spcPct val="90000"/>
              </a:lnSpc>
              <a:spcBef>
                <a:spcPct val="0"/>
              </a:spcBef>
              <a:spcAft>
                <a:spcPct val="35000"/>
              </a:spcAft>
            </a:pPr>
            <a:r>
              <a:rPr lang="en-US" sz="2800" b="1" kern="1200" dirty="0" smtClean="0"/>
              <a:t>Partial Results</a:t>
            </a:r>
            <a:endParaRPr lang="en-US" sz="2800" kern="1200" dirty="0"/>
          </a:p>
        </p:txBody>
      </p:sp>
      <p:sp>
        <p:nvSpPr>
          <p:cNvPr id="9" name="Freeform 8" descr="Scheduled&#10;"/>
          <p:cNvSpPr/>
          <p:nvPr/>
        </p:nvSpPr>
        <p:spPr>
          <a:xfrm>
            <a:off x="1566333" y="2578256"/>
            <a:ext cx="9067800" cy="878510"/>
          </a:xfrm>
          <a:custGeom>
            <a:avLst/>
            <a:gdLst>
              <a:gd name="connsiteX0" fmla="*/ 0 w 9067800"/>
              <a:gd name="connsiteY0" fmla="*/ 307680 h 878509"/>
              <a:gd name="connsiteX1" fmla="*/ 4424086 w 9067800"/>
              <a:gd name="connsiteY1" fmla="*/ 307680 h 878509"/>
              <a:gd name="connsiteX2" fmla="*/ 4424086 w 9067800"/>
              <a:gd name="connsiteY2" fmla="*/ 219627 h 878509"/>
              <a:gd name="connsiteX3" fmla="*/ 4314273 w 9067800"/>
              <a:gd name="connsiteY3" fmla="*/ 219627 h 878509"/>
              <a:gd name="connsiteX4" fmla="*/ 4533900 w 9067800"/>
              <a:gd name="connsiteY4" fmla="*/ 0 h 878509"/>
              <a:gd name="connsiteX5" fmla="*/ 4753527 w 9067800"/>
              <a:gd name="connsiteY5" fmla="*/ 219627 h 878509"/>
              <a:gd name="connsiteX6" fmla="*/ 4643714 w 9067800"/>
              <a:gd name="connsiteY6" fmla="*/ 219627 h 878509"/>
              <a:gd name="connsiteX7" fmla="*/ 4643714 w 9067800"/>
              <a:gd name="connsiteY7" fmla="*/ 307680 h 878509"/>
              <a:gd name="connsiteX8" fmla="*/ 9067800 w 9067800"/>
              <a:gd name="connsiteY8" fmla="*/ 307680 h 878509"/>
              <a:gd name="connsiteX9" fmla="*/ 9067800 w 9067800"/>
              <a:gd name="connsiteY9" fmla="*/ 878509 h 878509"/>
              <a:gd name="connsiteX10" fmla="*/ 0 w 9067800"/>
              <a:gd name="connsiteY10" fmla="*/ 878509 h 878509"/>
              <a:gd name="connsiteX11" fmla="*/ 0 w 9067800"/>
              <a:gd name="connsiteY11" fmla="*/ 307680 h 878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067800" h="878509">
                <a:moveTo>
                  <a:pt x="9067800" y="570829"/>
                </a:moveTo>
                <a:lnTo>
                  <a:pt x="4643714" y="570829"/>
                </a:lnTo>
                <a:lnTo>
                  <a:pt x="4643714" y="658882"/>
                </a:lnTo>
                <a:lnTo>
                  <a:pt x="4753527" y="658882"/>
                </a:lnTo>
                <a:lnTo>
                  <a:pt x="4533900" y="878508"/>
                </a:lnTo>
                <a:lnTo>
                  <a:pt x="4314273" y="658882"/>
                </a:lnTo>
                <a:lnTo>
                  <a:pt x="4424086" y="658882"/>
                </a:lnTo>
                <a:lnTo>
                  <a:pt x="4424086" y="570829"/>
                </a:lnTo>
                <a:lnTo>
                  <a:pt x="0" y="570829"/>
                </a:lnTo>
                <a:lnTo>
                  <a:pt x="0" y="1"/>
                </a:lnTo>
                <a:lnTo>
                  <a:pt x="9067800" y="1"/>
                </a:lnTo>
                <a:lnTo>
                  <a:pt x="9067800" y="570829"/>
                </a:lnTo>
                <a:close/>
              </a:path>
            </a:pathLst>
          </a:cu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199135" tIns="199137" rIns="199136" bIns="506815" numCol="1" spcCol="1270" anchor="ctr" anchorCtr="0">
            <a:noAutofit/>
          </a:bodyPr>
          <a:lstStyle/>
          <a:p>
            <a:pPr lvl="0" algn="ctr" defTabSz="1244600" rtl="0">
              <a:lnSpc>
                <a:spcPct val="90000"/>
              </a:lnSpc>
              <a:spcBef>
                <a:spcPct val="0"/>
              </a:spcBef>
              <a:spcAft>
                <a:spcPct val="35000"/>
              </a:spcAft>
            </a:pPr>
            <a:r>
              <a:rPr lang="en-US" sz="2800" b="1" kern="1200" dirty="0" smtClean="0"/>
              <a:t>Scheduled</a:t>
            </a:r>
            <a:endParaRPr lang="en-US" sz="2800" kern="1200" dirty="0"/>
          </a:p>
        </p:txBody>
      </p:sp>
      <p:sp>
        <p:nvSpPr>
          <p:cNvPr id="10" name="Freeform 9" descr="Active&#10;"/>
          <p:cNvSpPr/>
          <p:nvPr/>
        </p:nvSpPr>
        <p:spPr>
          <a:xfrm>
            <a:off x="1566333" y="1708315"/>
            <a:ext cx="9067800" cy="878511"/>
          </a:xfrm>
          <a:custGeom>
            <a:avLst/>
            <a:gdLst>
              <a:gd name="connsiteX0" fmla="*/ 0 w 9067800"/>
              <a:gd name="connsiteY0" fmla="*/ 307680 h 878509"/>
              <a:gd name="connsiteX1" fmla="*/ 4424086 w 9067800"/>
              <a:gd name="connsiteY1" fmla="*/ 307680 h 878509"/>
              <a:gd name="connsiteX2" fmla="*/ 4424086 w 9067800"/>
              <a:gd name="connsiteY2" fmla="*/ 219627 h 878509"/>
              <a:gd name="connsiteX3" fmla="*/ 4314273 w 9067800"/>
              <a:gd name="connsiteY3" fmla="*/ 219627 h 878509"/>
              <a:gd name="connsiteX4" fmla="*/ 4533900 w 9067800"/>
              <a:gd name="connsiteY4" fmla="*/ 0 h 878509"/>
              <a:gd name="connsiteX5" fmla="*/ 4753527 w 9067800"/>
              <a:gd name="connsiteY5" fmla="*/ 219627 h 878509"/>
              <a:gd name="connsiteX6" fmla="*/ 4643714 w 9067800"/>
              <a:gd name="connsiteY6" fmla="*/ 219627 h 878509"/>
              <a:gd name="connsiteX7" fmla="*/ 4643714 w 9067800"/>
              <a:gd name="connsiteY7" fmla="*/ 307680 h 878509"/>
              <a:gd name="connsiteX8" fmla="*/ 9067800 w 9067800"/>
              <a:gd name="connsiteY8" fmla="*/ 307680 h 878509"/>
              <a:gd name="connsiteX9" fmla="*/ 9067800 w 9067800"/>
              <a:gd name="connsiteY9" fmla="*/ 878509 h 878509"/>
              <a:gd name="connsiteX10" fmla="*/ 0 w 9067800"/>
              <a:gd name="connsiteY10" fmla="*/ 878509 h 878509"/>
              <a:gd name="connsiteX11" fmla="*/ 0 w 9067800"/>
              <a:gd name="connsiteY11" fmla="*/ 307680 h 878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067800" h="878509">
                <a:moveTo>
                  <a:pt x="9067800" y="570829"/>
                </a:moveTo>
                <a:lnTo>
                  <a:pt x="4643714" y="570829"/>
                </a:lnTo>
                <a:lnTo>
                  <a:pt x="4643714" y="658882"/>
                </a:lnTo>
                <a:lnTo>
                  <a:pt x="4753527" y="658882"/>
                </a:lnTo>
                <a:lnTo>
                  <a:pt x="4533900" y="878508"/>
                </a:lnTo>
                <a:lnTo>
                  <a:pt x="4314273" y="658882"/>
                </a:lnTo>
                <a:lnTo>
                  <a:pt x="4424086" y="658882"/>
                </a:lnTo>
                <a:lnTo>
                  <a:pt x="4424086" y="570829"/>
                </a:lnTo>
                <a:lnTo>
                  <a:pt x="0" y="570829"/>
                </a:lnTo>
                <a:lnTo>
                  <a:pt x="0" y="1"/>
                </a:lnTo>
                <a:lnTo>
                  <a:pt x="9067800" y="1"/>
                </a:lnTo>
                <a:lnTo>
                  <a:pt x="9067800" y="570829"/>
                </a:lnTo>
                <a:close/>
              </a:path>
            </a:pathLst>
          </a:cu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199135" tIns="199137" rIns="199136" bIns="506817" numCol="1" spcCol="1270" anchor="ctr" anchorCtr="0">
            <a:noAutofit/>
          </a:bodyPr>
          <a:lstStyle/>
          <a:p>
            <a:pPr lvl="0" algn="ctr" defTabSz="1244600" rtl="0">
              <a:lnSpc>
                <a:spcPct val="90000"/>
              </a:lnSpc>
              <a:spcBef>
                <a:spcPct val="0"/>
              </a:spcBef>
              <a:spcAft>
                <a:spcPct val="35000"/>
              </a:spcAft>
            </a:pPr>
            <a:r>
              <a:rPr lang="en-US" sz="2800" b="1" kern="1200" dirty="0" smtClean="0"/>
              <a:t>Active</a:t>
            </a:r>
            <a:endParaRPr lang="en-US" sz="2800" kern="1200" dirty="0"/>
          </a:p>
        </p:txBody>
      </p:sp>
      <p:sp>
        <p:nvSpPr>
          <p:cNvPr id="11" name="Freeform 10" descr="Pending&#10;"/>
          <p:cNvSpPr/>
          <p:nvPr/>
        </p:nvSpPr>
        <p:spPr>
          <a:xfrm>
            <a:off x="1566333" y="838374"/>
            <a:ext cx="9067800" cy="878511"/>
          </a:xfrm>
          <a:custGeom>
            <a:avLst/>
            <a:gdLst>
              <a:gd name="connsiteX0" fmla="*/ 0 w 9067800"/>
              <a:gd name="connsiteY0" fmla="*/ 307680 h 878509"/>
              <a:gd name="connsiteX1" fmla="*/ 4424086 w 9067800"/>
              <a:gd name="connsiteY1" fmla="*/ 307680 h 878509"/>
              <a:gd name="connsiteX2" fmla="*/ 4424086 w 9067800"/>
              <a:gd name="connsiteY2" fmla="*/ 219627 h 878509"/>
              <a:gd name="connsiteX3" fmla="*/ 4314273 w 9067800"/>
              <a:gd name="connsiteY3" fmla="*/ 219627 h 878509"/>
              <a:gd name="connsiteX4" fmla="*/ 4533900 w 9067800"/>
              <a:gd name="connsiteY4" fmla="*/ 0 h 878509"/>
              <a:gd name="connsiteX5" fmla="*/ 4753527 w 9067800"/>
              <a:gd name="connsiteY5" fmla="*/ 219627 h 878509"/>
              <a:gd name="connsiteX6" fmla="*/ 4643714 w 9067800"/>
              <a:gd name="connsiteY6" fmla="*/ 219627 h 878509"/>
              <a:gd name="connsiteX7" fmla="*/ 4643714 w 9067800"/>
              <a:gd name="connsiteY7" fmla="*/ 307680 h 878509"/>
              <a:gd name="connsiteX8" fmla="*/ 9067800 w 9067800"/>
              <a:gd name="connsiteY8" fmla="*/ 307680 h 878509"/>
              <a:gd name="connsiteX9" fmla="*/ 9067800 w 9067800"/>
              <a:gd name="connsiteY9" fmla="*/ 878509 h 878509"/>
              <a:gd name="connsiteX10" fmla="*/ 0 w 9067800"/>
              <a:gd name="connsiteY10" fmla="*/ 878509 h 878509"/>
              <a:gd name="connsiteX11" fmla="*/ 0 w 9067800"/>
              <a:gd name="connsiteY11" fmla="*/ 307680 h 878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067800" h="878509">
                <a:moveTo>
                  <a:pt x="9067800" y="570829"/>
                </a:moveTo>
                <a:lnTo>
                  <a:pt x="4643714" y="570829"/>
                </a:lnTo>
                <a:lnTo>
                  <a:pt x="4643714" y="658882"/>
                </a:lnTo>
                <a:lnTo>
                  <a:pt x="4753527" y="658882"/>
                </a:lnTo>
                <a:lnTo>
                  <a:pt x="4533900" y="878508"/>
                </a:lnTo>
                <a:lnTo>
                  <a:pt x="4314273" y="658882"/>
                </a:lnTo>
                <a:lnTo>
                  <a:pt x="4424086" y="658882"/>
                </a:lnTo>
                <a:lnTo>
                  <a:pt x="4424086" y="570829"/>
                </a:lnTo>
                <a:lnTo>
                  <a:pt x="0" y="570829"/>
                </a:lnTo>
                <a:lnTo>
                  <a:pt x="0" y="1"/>
                </a:lnTo>
                <a:lnTo>
                  <a:pt x="9067800" y="1"/>
                </a:lnTo>
                <a:lnTo>
                  <a:pt x="9067800" y="570829"/>
                </a:lnTo>
                <a:close/>
              </a:path>
            </a:pathLst>
          </a:cu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199135" tIns="199137" rIns="199136" bIns="506817" numCol="1" spcCol="1270" anchor="ctr" anchorCtr="0">
            <a:noAutofit/>
          </a:bodyPr>
          <a:lstStyle/>
          <a:p>
            <a:pPr lvl="0" algn="ctr" defTabSz="1244600" rtl="0">
              <a:lnSpc>
                <a:spcPct val="90000"/>
              </a:lnSpc>
              <a:spcBef>
                <a:spcPct val="0"/>
              </a:spcBef>
              <a:spcAft>
                <a:spcPct val="35000"/>
              </a:spcAft>
            </a:pPr>
            <a:r>
              <a:rPr lang="en-US" sz="2800" b="1" kern="1200" dirty="0" smtClean="0"/>
              <a:t>Pending</a:t>
            </a:r>
            <a:endParaRPr lang="en-US" sz="2800" kern="1200" dirty="0"/>
          </a:p>
        </p:txBody>
      </p:sp>
    </p:spTree>
    <p:extLst>
      <p:ext uri="{BB962C8B-B14F-4D97-AF65-F5344CB8AC3E}">
        <p14:creationId xmlns:p14="http://schemas.microsoft.com/office/powerpoint/2010/main" val="2747518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0-#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1"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additive="base">
                                        <p:cTn id="31" dur="500" fill="hold"/>
                                        <p:tgtEl>
                                          <p:spTgt spid="4"/>
                                        </p:tgtEl>
                                        <p:attrNameLst>
                                          <p:attrName>ppt_x</p:attrName>
                                        </p:attrNameLst>
                                      </p:cBhvr>
                                      <p:tavLst>
                                        <p:tav tm="0">
                                          <p:val>
                                            <p:strVal val="#ppt_x"/>
                                          </p:val>
                                        </p:tav>
                                        <p:tav tm="100000">
                                          <p:val>
                                            <p:strVal val="#ppt_x"/>
                                          </p:val>
                                        </p:tav>
                                      </p:tavLst>
                                    </p:anim>
                                    <p:anim calcmode="lin" valueType="num">
                                      <p:cBhvr additive="base">
                                        <p:cTn id="32" dur="500" fill="hold"/>
                                        <p:tgtEl>
                                          <p:spTgt spid="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P spid="9" grpId="0" animBg="1"/>
      <p:bldP spid="10" grpId="0" animBg="1"/>
      <p:bldP spid="1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CPRS Default View:  Easy to miss an open consult"/>
          <p:cNvSpPr>
            <a:spLocks noGrp="1"/>
          </p:cNvSpPr>
          <p:nvPr>
            <p:ph type="title"/>
          </p:nvPr>
        </p:nvSpPr>
        <p:spPr>
          <a:xfrm>
            <a:off x="6400800" y="2857500"/>
            <a:ext cx="5791200" cy="1143000"/>
          </a:xfrm>
        </p:spPr>
        <p:txBody>
          <a:bodyPr>
            <a:noAutofit/>
          </a:bodyPr>
          <a:lstStyle/>
          <a:p>
            <a:r>
              <a:rPr lang="en-US" sz="5400" b="1" dirty="0" smtClean="0"/>
              <a:t>CPRS Default View:  </a:t>
            </a:r>
            <a:br>
              <a:rPr lang="en-US" sz="5400" b="1" dirty="0" smtClean="0"/>
            </a:br>
            <a:r>
              <a:rPr lang="en-US" sz="5400" b="1" dirty="0" smtClean="0"/>
              <a:t>Easy to miss an open consult</a:t>
            </a:r>
            <a:endParaRPr lang="en-US" sz="5400" b="1" dirty="0"/>
          </a:p>
        </p:txBody>
      </p:sp>
      <p:pic>
        <p:nvPicPr>
          <p:cNvPr id="5" name="Picture 4"/>
          <p:cNvPicPr/>
          <p:nvPr/>
        </p:nvPicPr>
        <p:blipFill rotWithShape="1">
          <a:blip r:embed="rId2"/>
          <a:srcRect l="961" t="8267" r="64899" b="43205"/>
          <a:stretch/>
        </p:blipFill>
        <p:spPr bwMode="auto">
          <a:xfrm>
            <a:off x="448236" y="228600"/>
            <a:ext cx="5952564" cy="6400800"/>
          </a:xfrm>
          <a:prstGeom prst="rect">
            <a:avLst/>
          </a:prstGeom>
          <a:ln>
            <a:noFill/>
          </a:ln>
          <a:extLst>
            <a:ext uri="{53640926-AAD7-44D8-BBD7-CCE9431645EC}">
              <a14:shadowObscured xmlns:a14="http://schemas.microsoft.com/office/drawing/2010/main"/>
            </a:ext>
          </a:extLst>
        </p:spPr>
      </p:pic>
      <p:sp>
        <p:nvSpPr>
          <p:cNvPr id="6" name="Right Arrow 5"/>
          <p:cNvSpPr/>
          <p:nvPr/>
        </p:nvSpPr>
        <p:spPr>
          <a:xfrm>
            <a:off x="304800" y="389679"/>
            <a:ext cx="1782740" cy="1058122"/>
          </a:xfrm>
          <a:prstGeom prst="rightArrow">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387288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28512" y="98415"/>
            <a:ext cx="9344287" cy="1143000"/>
          </a:xfrm>
        </p:spPr>
        <p:txBody>
          <a:bodyPr>
            <a:normAutofit fontScale="90000"/>
          </a:bodyPr>
          <a:lstStyle/>
          <a:p>
            <a:r>
              <a:rPr lang="en-US" b="1" dirty="0" smtClean="0"/>
              <a:t>Instruct staff to change default view grouped by STATUS</a:t>
            </a:r>
            <a:endParaRPr lang="en-US" b="1" dirty="0"/>
          </a:p>
        </p:txBody>
      </p:sp>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63330" y="1716228"/>
            <a:ext cx="5700070" cy="49131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Up Arrow 10"/>
          <p:cNvSpPr/>
          <p:nvPr/>
        </p:nvSpPr>
        <p:spPr>
          <a:xfrm>
            <a:off x="10801774" y="5134086"/>
            <a:ext cx="687250" cy="1219036"/>
          </a:xfrm>
          <a:prstGeom prst="upArrow">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9" name="Up Arrow 8"/>
          <p:cNvSpPr/>
          <p:nvPr/>
        </p:nvSpPr>
        <p:spPr>
          <a:xfrm rot="10800000">
            <a:off x="7056050" y="1295563"/>
            <a:ext cx="687250" cy="1219036"/>
          </a:xfrm>
          <a:prstGeom prst="upArrow">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pic>
        <p:nvPicPr>
          <p:cNvPr id="4" name="Picture 3"/>
          <p:cNvPicPr/>
          <p:nvPr/>
        </p:nvPicPr>
        <p:blipFill rotWithShape="1">
          <a:blip r:embed="rId3"/>
          <a:srcRect l="50160" t="2404" r="32532" b="62339"/>
          <a:stretch/>
        </p:blipFill>
        <p:spPr bwMode="auto">
          <a:xfrm>
            <a:off x="369570" y="1714042"/>
            <a:ext cx="5413453" cy="4716920"/>
          </a:xfrm>
          <a:prstGeom prst="rect">
            <a:avLst/>
          </a:prstGeom>
          <a:ln>
            <a:noFill/>
          </a:ln>
          <a:extLst>
            <a:ext uri="{53640926-AAD7-44D8-BBD7-CCE9431645EC}">
              <a14:shadowObscured xmlns:a14="http://schemas.microsoft.com/office/drawing/2010/main"/>
            </a:ext>
          </a:extLst>
        </p:spPr>
      </p:pic>
      <p:sp>
        <p:nvSpPr>
          <p:cNvPr id="5" name="Down Arrow 4"/>
          <p:cNvSpPr/>
          <p:nvPr/>
        </p:nvSpPr>
        <p:spPr>
          <a:xfrm>
            <a:off x="999041" y="381000"/>
            <a:ext cx="800687" cy="1316636"/>
          </a:xfrm>
          <a:prstGeom prst="downArrow">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6" name="Up Arrow 5"/>
          <p:cNvSpPr/>
          <p:nvPr/>
        </p:nvSpPr>
        <p:spPr>
          <a:xfrm>
            <a:off x="1628513" y="4175044"/>
            <a:ext cx="800687" cy="1316636"/>
          </a:xfrm>
          <a:prstGeom prst="upArrow">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0" name="Rectangle 9"/>
          <p:cNvSpPr/>
          <p:nvPr/>
        </p:nvSpPr>
        <p:spPr>
          <a:xfrm>
            <a:off x="838765" y="2286379"/>
            <a:ext cx="265582" cy="138971"/>
          </a:xfrm>
          <a:prstGeom prst="rect">
            <a:avLst/>
          </a:prstGeom>
          <a:solidFill>
            <a:srgbClr val="FFEE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5897054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9" grpId="0" animBg="1"/>
      <p:bldP spid="5" grpId="0" animBg="1"/>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933450"/>
          </a:xfrm>
        </p:spPr>
        <p:txBody>
          <a:bodyPr>
            <a:normAutofit/>
          </a:bodyPr>
          <a:lstStyle/>
          <a:p>
            <a:r>
              <a:rPr lang="en-US" b="1" dirty="0" smtClean="0"/>
              <a:t>Now it’s easy to spot an open consult!</a:t>
            </a:r>
            <a:endParaRPr lang="en-US" b="1" dirty="0"/>
          </a:p>
        </p:txBody>
      </p:sp>
      <p:pic>
        <p:nvPicPr>
          <p:cNvPr id="4" name="Picture 3"/>
          <p:cNvPicPr/>
          <p:nvPr/>
        </p:nvPicPr>
        <p:blipFill rotWithShape="1">
          <a:blip r:embed="rId2"/>
          <a:srcRect t="1815" r="64098" b="61693"/>
          <a:stretch/>
        </p:blipFill>
        <p:spPr bwMode="auto">
          <a:xfrm>
            <a:off x="304800" y="990600"/>
            <a:ext cx="5486400" cy="5562600"/>
          </a:xfrm>
          <a:prstGeom prst="rect">
            <a:avLst/>
          </a:prstGeom>
          <a:ln>
            <a:noFill/>
          </a:ln>
          <a:extLst>
            <a:ext uri="{53640926-AAD7-44D8-BBD7-CCE9431645EC}">
              <a14:shadowObscured xmlns:a14="http://schemas.microsoft.com/office/drawing/2010/main"/>
            </a:ext>
          </a:extLst>
        </p:spPr>
      </p:pic>
      <p:sp>
        <p:nvSpPr>
          <p:cNvPr id="6" name="Left Arrow 5"/>
          <p:cNvSpPr/>
          <p:nvPr/>
        </p:nvSpPr>
        <p:spPr>
          <a:xfrm>
            <a:off x="2011680" y="3114502"/>
            <a:ext cx="1565453" cy="643239"/>
          </a:xfrm>
          <a:prstGeom prst="leftArrow">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0" name="Rectangle 9"/>
          <p:cNvSpPr/>
          <p:nvPr/>
        </p:nvSpPr>
        <p:spPr>
          <a:xfrm>
            <a:off x="914400" y="1741170"/>
            <a:ext cx="838200" cy="152400"/>
          </a:xfrm>
          <a:prstGeom prst="rect">
            <a:avLst/>
          </a:prstGeom>
          <a:solidFill>
            <a:srgbClr val="FFEE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p:nvPr/>
        </p:nvPicPr>
        <p:blipFill rotWithShape="1">
          <a:blip r:embed="rId3"/>
          <a:srcRect t="2621" r="66983" b="60887"/>
          <a:stretch/>
        </p:blipFill>
        <p:spPr bwMode="auto">
          <a:xfrm>
            <a:off x="6248400" y="990600"/>
            <a:ext cx="5715000" cy="5562600"/>
          </a:xfrm>
          <a:prstGeom prst="rect">
            <a:avLst/>
          </a:prstGeom>
          <a:ln>
            <a:noFill/>
          </a:ln>
          <a:extLst>
            <a:ext uri="{53640926-AAD7-44D8-BBD7-CCE9431645EC}">
              <a14:shadowObscured xmlns:a14="http://schemas.microsoft.com/office/drawing/2010/main"/>
            </a:ext>
          </a:extLst>
        </p:spPr>
      </p:pic>
      <p:sp>
        <p:nvSpPr>
          <p:cNvPr id="7" name="Up Arrow 6"/>
          <p:cNvSpPr/>
          <p:nvPr/>
        </p:nvSpPr>
        <p:spPr>
          <a:xfrm>
            <a:off x="9220200" y="3819041"/>
            <a:ext cx="726948" cy="1210573"/>
          </a:xfrm>
          <a:prstGeom prst="upArrow">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1" name="Rectangle 10"/>
          <p:cNvSpPr/>
          <p:nvPr/>
        </p:nvSpPr>
        <p:spPr>
          <a:xfrm>
            <a:off x="6972300" y="1600200"/>
            <a:ext cx="876300" cy="217170"/>
          </a:xfrm>
          <a:prstGeom prst="rect">
            <a:avLst/>
          </a:prstGeom>
          <a:solidFill>
            <a:srgbClr val="FFEE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7936894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685800"/>
          </a:xfrm>
        </p:spPr>
        <p:txBody>
          <a:bodyPr>
            <a:noAutofit/>
          </a:bodyPr>
          <a:lstStyle/>
          <a:p>
            <a:r>
              <a:rPr lang="en-US" sz="3000" b="1" dirty="0" smtClean="0">
                <a:solidFill>
                  <a:schemeClr val="bg1"/>
                </a:solidFill>
              </a:rPr>
              <a:t>Appointments should be linked to the Consult at the time of Scheduling</a:t>
            </a:r>
            <a:endParaRPr lang="en-US" sz="3000" b="1" dirty="0">
              <a:solidFill>
                <a:schemeClr val="bg1"/>
              </a:solidFill>
            </a:endParaRPr>
          </a:p>
        </p:txBody>
      </p:sp>
      <p:sp>
        <p:nvSpPr>
          <p:cNvPr id="3" name="Content Placeholder 2"/>
          <p:cNvSpPr>
            <a:spLocks noGrp="1"/>
          </p:cNvSpPr>
          <p:nvPr>
            <p:ph idx="1"/>
          </p:nvPr>
        </p:nvSpPr>
        <p:spPr>
          <a:xfrm>
            <a:off x="99060" y="838200"/>
            <a:ext cx="12115800" cy="5912644"/>
          </a:xfrm>
        </p:spPr>
        <p:txBody>
          <a:bodyPr>
            <a:normAutofit fontScale="70000" lnSpcReduction="20000"/>
          </a:bodyPr>
          <a:lstStyle/>
          <a:p>
            <a:pPr marL="0" indent="0">
              <a:buNone/>
            </a:pPr>
            <a:r>
              <a:rPr lang="en-US" dirty="0">
                <a:solidFill>
                  <a:schemeClr val="bg1"/>
                </a:solidFill>
              </a:rPr>
              <a:t> </a:t>
            </a:r>
            <a:r>
              <a:rPr lang="en-US" dirty="0" smtClean="0">
                <a:solidFill>
                  <a:schemeClr val="bg1"/>
                </a:solidFill>
              </a:rPr>
              <a:t>Select </a:t>
            </a:r>
            <a:r>
              <a:rPr lang="en-US" dirty="0">
                <a:solidFill>
                  <a:schemeClr val="bg1"/>
                </a:solidFill>
              </a:rPr>
              <a:t>Non-MAS Scheduling Menu Option: M</a:t>
            </a:r>
            <a:r>
              <a:rPr lang="en-US" dirty="0" smtClean="0">
                <a:solidFill>
                  <a:schemeClr val="bg1"/>
                </a:solidFill>
              </a:rPr>
              <a:t>ake Appointment</a:t>
            </a:r>
            <a:endParaRPr lang="en-US" dirty="0">
              <a:solidFill>
                <a:schemeClr val="bg1"/>
              </a:solidFill>
            </a:endParaRPr>
          </a:p>
          <a:p>
            <a:pPr marL="0" indent="0">
              <a:buNone/>
            </a:pPr>
            <a:r>
              <a:rPr lang="en-US" dirty="0">
                <a:solidFill>
                  <a:schemeClr val="bg1"/>
                </a:solidFill>
              </a:rPr>
              <a:t> </a:t>
            </a:r>
          </a:p>
          <a:p>
            <a:pPr marL="0" indent="0">
              <a:buNone/>
            </a:pPr>
            <a:r>
              <a:rPr lang="en-US" dirty="0">
                <a:solidFill>
                  <a:schemeClr val="bg1"/>
                </a:solidFill>
              </a:rPr>
              <a:t>Select CLINIC: ORTHO NEW PA-8C     --     </a:t>
            </a:r>
          </a:p>
          <a:p>
            <a:pPr marL="0" indent="0">
              <a:buNone/>
            </a:pPr>
            <a:r>
              <a:rPr lang="en-US" dirty="0">
                <a:solidFill>
                  <a:schemeClr val="bg1"/>
                </a:solidFill>
              </a:rPr>
              <a:t>Select PATIENT NAME:    MHVZZVISNTWENTY,TEST        </a:t>
            </a:r>
          </a:p>
          <a:p>
            <a:pPr marL="0" indent="0">
              <a:buNone/>
            </a:pPr>
            <a:r>
              <a:rPr lang="en-US" dirty="0">
                <a:solidFill>
                  <a:schemeClr val="bg1"/>
                </a:solidFill>
              </a:rPr>
              <a:t> </a:t>
            </a:r>
          </a:p>
          <a:p>
            <a:pPr marL="0" indent="0">
              <a:buNone/>
            </a:pPr>
            <a:r>
              <a:rPr lang="en-US" b="1" dirty="0">
                <a:solidFill>
                  <a:schemeClr val="bg1"/>
                </a:solidFill>
              </a:rPr>
              <a:t>Will this appointment be for a CONSULT/PROCEDURE? YES// </a:t>
            </a:r>
          </a:p>
          <a:p>
            <a:pPr marL="0" indent="0">
              <a:buNone/>
            </a:pPr>
            <a:r>
              <a:rPr lang="en-US" dirty="0">
                <a:solidFill>
                  <a:schemeClr val="bg1"/>
                </a:solidFill>
              </a:rPr>
              <a:t> </a:t>
            </a:r>
          </a:p>
          <a:p>
            <a:pPr marL="0" indent="0">
              <a:buNone/>
            </a:pPr>
            <a:r>
              <a:rPr lang="en-US" dirty="0">
                <a:solidFill>
                  <a:schemeClr val="bg1"/>
                </a:solidFill>
              </a:rPr>
              <a:t>Please select from the list of consult(s), press 0 for none.</a:t>
            </a:r>
          </a:p>
          <a:p>
            <a:pPr marL="0" indent="0">
              <a:buNone/>
            </a:pPr>
            <a:r>
              <a:rPr lang="en-US" dirty="0">
                <a:solidFill>
                  <a:schemeClr val="bg1"/>
                </a:solidFill>
              </a:rPr>
              <a:t> </a:t>
            </a:r>
            <a:r>
              <a:rPr lang="en-US" dirty="0" smtClean="0">
                <a:solidFill>
                  <a:schemeClr val="bg1"/>
                </a:solidFill>
              </a:rPr>
              <a:t>#  </a:t>
            </a:r>
            <a:r>
              <a:rPr lang="en-US" dirty="0">
                <a:solidFill>
                  <a:schemeClr val="bg1"/>
                </a:solidFill>
              </a:rPr>
              <a:t>Service                 Sending Provider  Request Date   Cons #  Reqst</a:t>
            </a:r>
          </a:p>
          <a:p>
            <a:pPr marL="0" indent="0">
              <a:buNone/>
            </a:pPr>
            <a:r>
              <a:rPr lang="en-US" dirty="0">
                <a:solidFill>
                  <a:schemeClr val="bg1"/>
                </a:solidFill>
              </a:rPr>
              <a:t>------------------------------------------------------------------------------</a:t>
            </a:r>
          </a:p>
          <a:p>
            <a:pPr marL="0" indent="0">
              <a:buNone/>
            </a:pPr>
            <a:r>
              <a:rPr lang="en-US" dirty="0">
                <a:solidFill>
                  <a:schemeClr val="bg1"/>
                </a:solidFill>
              </a:rPr>
              <a:t>1. Orthopedic Surgery Outp DOUGLAS,DAVID M   09/21/14@09:09 3995374 Consult</a:t>
            </a:r>
          </a:p>
          <a:p>
            <a:pPr marL="0" indent="0">
              <a:buNone/>
            </a:pPr>
            <a:r>
              <a:rPr lang="en-US" dirty="0">
                <a:solidFill>
                  <a:schemeClr val="bg1"/>
                </a:solidFill>
              </a:rPr>
              <a:t> </a:t>
            </a:r>
            <a:r>
              <a:rPr lang="en-US" dirty="0" smtClean="0">
                <a:solidFill>
                  <a:schemeClr val="bg1"/>
                </a:solidFill>
              </a:rPr>
              <a:t>Select </a:t>
            </a:r>
            <a:r>
              <a:rPr lang="en-US" dirty="0">
                <a:solidFill>
                  <a:schemeClr val="bg1"/>
                </a:solidFill>
              </a:rPr>
              <a:t>Consult: 1</a:t>
            </a:r>
          </a:p>
          <a:p>
            <a:pPr marL="0" indent="0">
              <a:buNone/>
            </a:pPr>
            <a:r>
              <a:rPr lang="en-US" dirty="0">
                <a:solidFill>
                  <a:schemeClr val="bg1"/>
                </a:solidFill>
              </a:rPr>
              <a:t> </a:t>
            </a:r>
          </a:p>
          <a:p>
            <a:pPr marL="0" indent="0">
              <a:buNone/>
            </a:pPr>
            <a:r>
              <a:rPr lang="en-US" dirty="0">
                <a:solidFill>
                  <a:schemeClr val="bg1"/>
                </a:solidFill>
              </a:rPr>
              <a:t> </a:t>
            </a:r>
          </a:p>
          <a:p>
            <a:pPr marL="0" indent="0">
              <a:buNone/>
            </a:pPr>
            <a:r>
              <a:rPr lang="en-US" dirty="0">
                <a:solidFill>
                  <a:schemeClr val="bg1"/>
                </a:solidFill>
              </a:rPr>
              <a:t>DATE/TIME: 10-7@130  (OCT 07, 2014@13:30)</a:t>
            </a:r>
          </a:p>
          <a:p>
            <a:pPr marL="0" indent="0">
              <a:buNone/>
            </a:pPr>
            <a:r>
              <a:rPr lang="en-US" dirty="0">
                <a:solidFill>
                  <a:schemeClr val="bg1"/>
                </a:solidFill>
              </a:rPr>
              <a:t> </a:t>
            </a:r>
            <a:r>
              <a:rPr lang="en-US" dirty="0" smtClean="0">
                <a:solidFill>
                  <a:schemeClr val="bg1"/>
                </a:solidFill>
              </a:rPr>
              <a:t>  </a:t>
            </a:r>
            <a:r>
              <a:rPr lang="en-US" dirty="0">
                <a:solidFill>
                  <a:schemeClr val="bg1"/>
                </a:solidFill>
              </a:rPr>
              <a:t>30-MINUTE APPOINTMENT MADE</a:t>
            </a:r>
          </a:p>
          <a:p>
            <a:pPr marL="0" indent="0">
              <a:buNone/>
            </a:pPr>
            <a:endParaRPr lang="en-US" dirty="0">
              <a:solidFill>
                <a:schemeClr val="bg1"/>
              </a:solidFill>
            </a:endParaRPr>
          </a:p>
        </p:txBody>
      </p:sp>
    </p:spTree>
    <p:extLst>
      <p:ext uri="{BB962C8B-B14F-4D97-AF65-F5344CB8AC3E}">
        <p14:creationId xmlns:p14="http://schemas.microsoft.com/office/powerpoint/2010/main" val="59955416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genda written on a whiteboard"/>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0" y="-637032"/>
            <a:ext cx="12192000" cy="8132064"/>
          </a:xfrm>
          <a:prstGeom prst="rect">
            <a:avLst/>
          </a:prstGeom>
        </p:spPr>
      </p:pic>
      <p:sp>
        <p:nvSpPr>
          <p:cNvPr id="31" name="TextBox 30" descr="The Problem with Consults&#10;CPRS Consult Set Up&#10;Notifications&#10;Renew in CPRS&#10;Run report in Vista&#10;VSSC as a backup&#10;Consult Default View&#10;The prompt to complete a progress note&#10;What should be in place at your site?&#10;Q&amp;A&#10;&#10;"/>
          <p:cNvSpPr txBox="1"/>
          <p:nvPr/>
        </p:nvSpPr>
        <p:spPr>
          <a:xfrm>
            <a:off x="838200" y="2743200"/>
            <a:ext cx="7848600" cy="4288995"/>
          </a:xfrm>
          <a:prstGeom prst="rect">
            <a:avLst/>
          </a:prstGeom>
          <a:noFill/>
        </p:spPr>
        <p:txBody>
          <a:bodyPr wrap="square" rtlCol="0">
            <a:spAutoFit/>
          </a:bodyPr>
          <a:lstStyle/>
          <a:p>
            <a:pPr marL="457200" lvl="0" indent="-457200">
              <a:lnSpc>
                <a:spcPts val="3000"/>
              </a:lnSpc>
              <a:buFont typeface="Wingdings" panose="05000000000000000000" pitchFamily="2" charset="2"/>
              <a:buChar char="ü"/>
            </a:pPr>
            <a:r>
              <a:rPr lang="en-US" sz="2800" dirty="0">
                <a:solidFill>
                  <a:srgbClr val="002060"/>
                </a:solidFill>
              </a:rPr>
              <a:t>The Problem with Consults</a:t>
            </a:r>
          </a:p>
          <a:p>
            <a:pPr marL="457200" lvl="0" indent="-457200">
              <a:lnSpc>
                <a:spcPts val="3000"/>
              </a:lnSpc>
              <a:buFont typeface="Wingdings" panose="05000000000000000000" pitchFamily="2" charset="2"/>
              <a:buChar char="ü"/>
            </a:pPr>
            <a:r>
              <a:rPr lang="en-US" sz="2800" dirty="0">
                <a:solidFill>
                  <a:srgbClr val="002060"/>
                </a:solidFill>
              </a:rPr>
              <a:t>CPRS Consult Set Up</a:t>
            </a:r>
          </a:p>
          <a:p>
            <a:pPr marL="457200" lvl="0" indent="-457200">
              <a:lnSpc>
                <a:spcPts val="3000"/>
              </a:lnSpc>
              <a:buFont typeface="Wingdings" panose="05000000000000000000" pitchFamily="2" charset="2"/>
              <a:buChar char="ü"/>
            </a:pPr>
            <a:r>
              <a:rPr lang="en-US" sz="2800" dirty="0">
                <a:solidFill>
                  <a:srgbClr val="002060"/>
                </a:solidFill>
              </a:rPr>
              <a:t>Notifications</a:t>
            </a:r>
          </a:p>
          <a:p>
            <a:pPr marL="914400" lvl="1" indent="-457200">
              <a:lnSpc>
                <a:spcPts val="3000"/>
              </a:lnSpc>
              <a:buFont typeface="Wingdings" panose="05000000000000000000" pitchFamily="2" charset="2"/>
              <a:buChar char="ü"/>
            </a:pPr>
            <a:r>
              <a:rPr lang="en-US" sz="2800" dirty="0">
                <a:solidFill>
                  <a:srgbClr val="002060"/>
                </a:solidFill>
              </a:rPr>
              <a:t>Renew in CPRS</a:t>
            </a:r>
          </a:p>
          <a:p>
            <a:pPr marL="914400" lvl="1" indent="-457200">
              <a:lnSpc>
                <a:spcPts val="3000"/>
              </a:lnSpc>
              <a:buFont typeface="Wingdings" panose="05000000000000000000" pitchFamily="2" charset="2"/>
              <a:buChar char="ü"/>
            </a:pPr>
            <a:r>
              <a:rPr lang="en-US" sz="2800" dirty="0">
                <a:solidFill>
                  <a:srgbClr val="002060"/>
                </a:solidFill>
              </a:rPr>
              <a:t>Run report in Vista</a:t>
            </a:r>
          </a:p>
          <a:p>
            <a:pPr marL="914400" lvl="1" indent="-457200">
              <a:lnSpc>
                <a:spcPts val="3000"/>
              </a:lnSpc>
              <a:buFont typeface="Wingdings" panose="05000000000000000000" pitchFamily="2" charset="2"/>
              <a:buChar char="ü"/>
            </a:pPr>
            <a:r>
              <a:rPr lang="en-US" sz="2800" dirty="0">
                <a:solidFill>
                  <a:srgbClr val="002060"/>
                </a:solidFill>
              </a:rPr>
              <a:t>VSSC as a backup</a:t>
            </a:r>
          </a:p>
          <a:p>
            <a:pPr marL="457200" lvl="0" indent="-457200">
              <a:lnSpc>
                <a:spcPts val="3000"/>
              </a:lnSpc>
              <a:buFont typeface="Wingdings" panose="05000000000000000000" pitchFamily="2" charset="2"/>
              <a:buChar char="ü"/>
            </a:pPr>
            <a:r>
              <a:rPr lang="en-US" sz="2800" dirty="0">
                <a:solidFill>
                  <a:srgbClr val="002060"/>
                </a:solidFill>
              </a:rPr>
              <a:t>Consult Default View</a:t>
            </a:r>
          </a:p>
          <a:p>
            <a:pPr marL="457200" lvl="0" indent="-457200">
              <a:lnSpc>
                <a:spcPts val="3000"/>
              </a:lnSpc>
              <a:buFont typeface="Wingdings" panose="05000000000000000000" pitchFamily="2" charset="2"/>
              <a:buChar char="ü"/>
            </a:pPr>
            <a:r>
              <a:rPr lang="en-US" sz="2800" dirty="0">
                <a:solidFill>
                  <a:srgbClr val="002060"/>
                </a:solidFill>
              </a:rPr>
              <a:t>The prompt to complete a progress note</a:t>
            </a:r>
          </a:p>
          <a:p>
            <a:pPr marL="457200" lvl="0" indent="-457200">
              <a:lnSpc>
                <a:spcPts val="3000"/>
              </a:lnSpc>
              <a:buFont typeface="Wingdings" panose="05000000000000000000" pitchFamily="2" charset="2"/>
              <a:buChar char="ü"/>
            </a:pPr>
            <a:r>
              <a:rPr lang="en-US" sz="2800" dirty="0">
                <a:solidFill>
                  <a:srgbClr val="002060"/>
                </a:solidFill>
              </a:rPr>
              <a:t>What should be in place at your site?</a:t>
            </a:r>
          </a:p>
          <a:p>
            <a:pPr marL="457200" lvl="0" indent="-457200">
              <a:lnSpc>
                <a:spcPts val="3000"/>
              </a:lnSpc>
              <a:buFont typeface="Wingdings" panose="05000000000000000000" pitchFamily="2" charset="2"/>
              <a:buChar char="ü"/>
            </a:pPr>
            <a:r>
              <a:rPr lang="en-US" sz="2800" dirty="0">
                <a:solidFill>
                  <a:srgbClr val="002060"/>
                </a:solidFill>
              </a:rPr>
              <a:t>Q&amp;A</a:t>
            </a:r>
          </a:p>
          <a:p>
            <a:pPr marL="285750" indent="-285750">
              <a:lnSpc>
                <a:spcPts val="3000"/>
              </a:lnSpc>
              <a:buFont typeface="Wingdings" panose="05000000000000000000" pitchFamily="2" charset="2"/>
              <a:buChar char="ü"/>
            </a:pPr>
            <a:endParaRPr lang="en-US" dirty="0">
              <a:solidFill>
                <a:srgbClr val="002060"/>
              </a:solidFill>
            </a:endParaRPr>
          </a:p>
        </p:txBody>
      </p:sp>
    </p:spTree>
    <p:extLst>
      <p:ext uri="{BB962C8B-B14F-4D97-AF65-F5344CB8AC3E}">
        <p14:creationId xmlns:p14="http://schemas.microsoft.com/office/powerpoint/2010/main" val="5052174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 y="0"/>
            <a:ext cx="12188190" cy="1143000"/>
          </a:xfrm>
        </p:spPr>
        <p:txBody>
          <a:bodyPr>
            <a:normAutofit/>
          </a:bodyPr>
          <a:lstStyle/>
          <a:p>
            <a:r>
              <a:rPr lang="en-US" b="1" dirty="0" smtClean="0">
                <a:solidFill>
                  <a:schemeClr val="bg1"/>
                </a:solidFill>
              </a:rPr>
              <a:t>Status automatically becomes SCHEDULED</a:t>
            </a:r>
            <a:endParaRPr lang="en-US" b="1" dirty="0">
              <a:solidFill>
                <a:schemeClr val="bg1"/>
              </a:solidFill>
            </a:endParaRPr>
          </a:p>
        </p:txBody>
      </p:sp>
      <p:sp>
        <p:nvSpPr>
          <p:cNvPr id="5" name="Rectangle 4" descr="CPRS RELEASED ORDER     09/21/14 09:09      DOUGLAS,DAVID M &#10;&#10;RECEIVED                09/21/14 09:12      DOUGLAS,DAVID M     schedule appt&#10;&#10; SCHEDULED               09/21/14 09:12     DOUGLAS,DAVID M     ORTHO NEW PA-8C Consult Appt. on 10/07/14 @ 13:30&#10;&#10;&#10;"/>
          <p:cNvSpPr/>
          <p:nvPr/>
        </p:nvSpPr>
        <p:spPr>
          <a:xfrm>
            <a:off x="495300" y="2133600"/>
            <a:ext cx="11201400" cy="3231654"/>
          </a:xfrm>
          <a:prstGeom prst="rect">
            <a:avLst/>
          </a:prstGeom>
        </p:spPr>
        <p:txBody>
          <a:bodyPr wrap="square">
            <a:spAutoFit/>
          </a:bodyPr>
          <a:lstStyle/>
          <a:p>
            <a:r>
              <a:rPr lang="en-US" sz="2400" dirty="0">
                <a:solidFill>
                  <a:schemeClr val="bg1"/>
                </a:solidFill>
                <a:latin typeface="Courier New"/>
              </a:rPr>
              <a:t>CPRS RELEASED ORDER     09/21/14 09:09      DOUGLAS,DAVID M </a:t>
            </a:r>
          </a:p>
          <a:p>
            <a:endParaRPr lang="en-US" sz="2400" dirty="0">
              <a:solidFill>
                <a:schemeClr val="bg1"/>
              </a:solidFill>
              <a:latin typeface="Courier New"/>
            </a:endParaRPr>
          </a:p>
          <a:p>
            <a:r>
              <a:rPr lang="en-US" sz="2400" dirty="0">
                <a:solidFill>
                  <a:schemeClr val="bg1"/>
                </a:solidFill>
                <a:latin typeface="Courier New"/>
              </a:rPr>
              <a:t>RECEIVED                09/21/14 09:12      DOUGLAS,DAVID M     schedule appt</a:t>
            </a:r>
          </a:p>
          <a:p>
            <a:endParaRPr lang="en-US" sz="2400" dirty="0">
              <a:solidFill>
                <a:schemeClr val="bg1"/>
              </a:solidFill>
              <a:latin typeface="Courier New"/>
            </a:endParaRPr>
          </a:p>
          <a:p>
            <a:r>
              <a:rPr lang="en-US" sz="2400" dirty="0">
                <a:solidFill>
                  <a:schemeClr val="bg1"/>
                </a:solidFill>
                <a:latin typeface="Courier New"/>
              </a:rPr>
              <a:t> SCHEDULED               09/21/14 09:12     </a:t>
            </a:r>
            <a:r>
              <a:rPr lang="en-US" sz="2400" dirty="0" smtClean="0">
                <a:solidFill>
                  <a:schemeClr val="bg1"/>
                </a:solidFill>
                <a:latin typeface="Courier New"/>
              </a:rPr>
              <a:t>DOUGLAS,DAVID </a:t>
            </a:r>
            <a:r>
              <a:rPr lang="en-US" sz="2400" dirty="0">
                <a:solidFill>
                  <a:schemeClr val="bg1"/>
                </a:solidFill>
                <a:latin typeface="Courier New"/>
              </a:rPr>
              <a:t>M     ORTHO NEW PA-8C Consult Appt. on 10/07/14 @ 13:30</a:t>
            </a:r>
          </a:p>
          <a:p>
            <a:endParaRPr lang="en-US" dirty="0">
              <a:solidFill>
                <a:schemeClr val="bg1"/>
              </a:solidFill>
              <a:latin typeface="Courier New"/>
            </a:endParaRPr>
          </a:p>
          <a:p>
            <a:endParaRPr lang="en-US" dirty="0">
              <a:solidFill>
                <a:schemeClr val="bg1"/>
              </a:solidFill>
              <a:latin typeface="Courier New"/>
            </a:endParaRPr>
          </a:p>
        </p:txBody>
      </p:sp>
    </p:spTree>
    <p:extLst>
      <p:ext uri="{BB962C8B-B14F-4D97-AF65-F5344CB8AC3E}">
        <p14:creationId xmlns:p14="http://schemas.microsoft.com/office/powerpoint/2010/main" val="87413246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onsult screen, Schedule folder open; Consult is now teed up for the consultant to easily see it and then use one of 2 ways to link the note to the consult&#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496514"/>
            <a:ext cx="8709580" cy="5864971"/>
          </a:xfrm>
          <a:prstGeom prst="rect">
            <a:avLst/>
          </a:prstGeom>
          <a:ln>
            <a:noFill/>
          </a:ln>
          <a:effectLst>
            <a:outerShdw blurRad="292100" dist="139700" dir="2700000" algn="tl" rotWithShape="0">
              <a:srgbClr val="333333">
                <a:alpha val="65000"/>
              </a:srgbClr>
            </a:outerShdw>
          </a:effectLst>
        </p:spPr>
      </p:pic>
      <p:sp>
        <p:nvSpPr>
          <p:cNvPr id="2" name="Title 1"/>
          <p:cNvSpPr>
            <a:spLocks noGrp="1"/>
          </p:cNvSpPr>
          <p:nvPr>
            <p:ph type="title"/>
          </p:nvPr>
        </p:nvSpPr>
        <p:spPr>
          <a:xfrm>
            <a:off x="8861980" y="2558415"/>
            <a:ext cx="3253820" cy="1143000"/>
          </a:xfrm>
        </p:spPr>
        <p:txBody>
          <a:bodyPr>
            <a:noAutofit/>
          </a:bodyPr>
          <a:lstStyle/>
          <a:p>
            <a:r>
              <a:rPr lang="en-US" sz="4800" b="1" dirty="0" smtClean="0"/>
              <a:t>Consult status is now SCHEDULED</a:t>
            </a:r>
            <a:endParaRPr lang="en-US" sz="4800" b="1" dirty="0"/>
          </a:p>
        </p:txBody>
      </p:sp>
    </p:spTree>
    <p:extLst>
      <p:ext uri="{BB962C8B-B14F-4D97-AF65-F5344CB8AC3E}">
        <p14:creationId xmlns:p14="http://schemas.microsoft.com/office/powerpoint/2010/main" val="416004580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67450" y="1447800"/>
            <a:ext cx="5924550" cy="1143000"/>
          </a:xfrm>
        </p:spPr>
        <p:txBody>
          <a:bodyPr>
            <a:noAutofit/>
          </a:bodyPr>
          <a:lstStyle/>
          <a:p>
            <a:r>
              <a:rPr lang="en-US" sz="4800" b="1" dirty="0" smtClean="0"/>
              <a:t>Consult Tab Method to link your note to the consult</a:t>
            </a:r>
            <a:endParaRPr lang="en-US" sz="4800" b="1" dirty="0"/>
          </a:p>
        </p:txBody>
      </p:sp>
      <p:pic>
        <p:nvPicPr>
          <p:cNvPr id="5" name="Picture 4" descr="Counsult Note Properties window, Orthopedics consult selected from list"/>
          <p:cNvPicPr/>
          <p:nvPr/>
        </p:nvPicPr>
        <p:blipFill>
          <a:blip r:embed="rId2"/>
          <a:stretch>
            <a:fillRect/>
          </a:stretch>
        </p:blipFill>
        <p:spPr>
          <a:xfrm>
            <a:off x="6400800" y="3745738"/>
            <a:ext cx="5638800" cy="2678430"/>
          </a:xfrm>
          <a:prstGeom prst="rect">
            <a:avLst/>
          </a:prstGeom>
        </p:spPr>
      </p:pic>
      <p:pic>
        <p:nvPicPr>
          <p:cNvPr id="4" name="Picture 3" descr="CPRS Consult, Action menu selected, Consult Results selected"/>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1135264"/>
            <a:ext cx="5867400" cy="4693920"/>
          </a:xfrm>
          <a:prstGeom prst="rect">
            <a:avLst/>
          </a:prstGeom>
          <a:ln>
            <a:noFill/>
          </a:ln>
          <a:effectLst>
            <a:outerShdw blurRad="292100" dist="139700" dir="2700000" algn="tl" rotWithShape="0">
              <a:srgbClr val="333333">
                <a:alpha val="65000"/>
              </a:srgbClr>
            </a:outerShdw>
          </a:effectLst>
        </p:spPr>
      </p:pic>
      <p:sp>
        <p:nvSpPr>
          <p:cNvPr id="6" name="Up Arrow 5"/>
          <p:cNvSpPr/>
          <p:nvPr/>
        </p:nvSpPr>
        <p:spPr>
          <a:xfrm>
            <a:off x="990600" y="2993020"/>
            <a:ext cx="484632" cy="978408"/>
          </a:xfrm>
          <a:prstGeom prst="upArrow">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7" name="Down Arrow 6"/>
          <p:cNvSpPr/>
          <p:nvPr/>
        </p:nvSpPr>
        <p:spPr>
          <a:xfrm>
            <a:off x="748284" y="156856"/>
            <a:ext cx="484632" cy="978408"/>
          </a:xfrm>
          <a:prstGeom prst="downArrow">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8" name="Right Arrow 7"/>
          <p:cNvSpPr/>
          <p:nvPr/>
        </p:nvSpPr>
        <p:spPr>
          <a:xfrm>
            <a:off x="228600" y="1776868"/>
            <a:ext cx="806958" cy="484632"/>
          </a:xfrm>
          <a:prstGeom prst="rightArrow">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9" name="Down Arrow 8"/>
          <p:cNvSpPr/>
          <p:nvPr/>
        </p:nvSpPr>
        <p:spPr>
          <a:xfrm>
            <a:off x="2438400" y="926592"/>
            <a:ext cx="484632" cy="978408"/>
          </a:xfrm>
          <a:prstGeom prst="downArrow">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4570159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0-#ppt_w/2"/>
                                          </p:val>
                                        </p:tav>
                                        <p:tav tm="100000">
                                          <p:val>
                                            <p:strVal val="#ppt_x"/>
                                          </p:val>
                                        </p:tav>
                                      </p:tavLst>
                                    </p:anim>
                                    <p:anim calcmode="lin" valueType="num">
                                      <p:cBhvr additive="base">
                                        <p:cTn id="20"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0-#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500" fill="hold"/>
                                        <p:tgtEl>
                                          <p:spTgt spid="5"/>
                                        </p:tgtEl>
                                        <p:attrNameLst>
                                          <p:attrName>ppt_x</p:attrName>
                                        </p:attrNameLst>
                                      </p:cBhvr>
                                      <p:tavLst>
                                        <p:tav tm="0">
                                          <p:val>
                                            <p:strVal val="#ppt_x"/>
                                          </p:val>
                                        </p:tav>
                                        <p:tav tm="100000">
                                          <p:val>
                                            <p:strVal val="#ppt_x"/>
                                          </p:val>
                                        </p:tav>
                                      </p:tavLst>
                                    </p:anim>
                                    <p:anim calcmode="lin" valueType="num">
                                      <p:cBhvr additive="base">
                                        <p:cTn id="3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24800" y="2785110"/>
            <a:ext cx="4267200" cy="1143000"/>
          </a:xfrm>
        </p:spPr>
        <p:txBody>
          <a:bodyPr>
            <a:noAutofit/>
          </a:bodyPr>
          <a:lstStyle/>
          <a:p>
            <a:r>
              <a:rPr lang="en-US" sz="6600" b="1" dirty="0" smtClean="0"/>
              <a:t>Notes Tab method</a:t>
            </a:r>
            <a:endParaRPr lang="en-US" sz="6600" b="1" dirty="0"/>
          </a:p>
        </p:txBody>
      </p:sp>
      <p:pic>
        <p:nvPicPr>
          <p:cNvPr id="3" name="Picture 2" descr="CPRS Notes tab selected; Progress Notes Properties window op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232139"/>
            <a:ext cx="8077900" cy="6248942"/>
          </a:xfrm>
          <a:prstGeom prst="rect">
            <a:avLst/>
          </a:prstGeom>
        </p:spPr>
      </p:pic>
      <p:sp>
        <p:nvSpPr>
          <p:cNvPr id="5" name="Down Arrow 4"/>
          <p:cNvSpPr/>
          <p:nvPr/>
        </p:nvSpPr>
        <p:spPr>
          <a:xfrm>
            <a:off x="2133600" y="5257800"/>
            <a:ext cx="484632" cy="978408"/>
          </a:xfrm>
          <a:prstGeom prst="downArrow">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6" name="Down Arrow 5"/>
          <p:cNvSpPr/>
          <p:nvPr/>
        </p:nvSpPr>
        <p:spPr>
          <a:xfrm>
            <a:off x="6477000" y="76200"/>
            <a:ext cx="484632" cy="978408"/>
          </a:xfrm>
          <a:prstGeom prst="downArrow">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7" name="Up Arrow 6"/>
          <p:cNvSpPr/>
          <p:nvPr/>
        </p:nvSpPr>
        <p:spPr>
          <a:xfrm>
            <a:off x="5105400" y="2778183"/>
            <a:ext cx="484632" cy="978408"/>
          </a:xfrm>
          <a:prstGeom prst="upArrow">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1220672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636" y="5638800"/>
            <a:ext cx="12192000" cy="1143000"/>
          </a:xfrm>
        </p:spPr>
        <p:txBody>
          <a:bodyPr>
            <a:normAutofit fontScale="90000"/>
          </a:bodyPr>
          <a:lstStyle/>
          <a:p>
            <a:r>
              <a:rPr lang="en-US" dirty="0" smtClean="0"/>
              <a:t>Warning:  You are choosing a note title </a:t>
            </a:r>
            <a:br>
              <a:rPr lang="en-US" dirty="0" smtClean="0"/>
            </a:br>
            <a:r>
              <a:rPr lang="en-US" dirty="0" smtClean="0"/>
              <a:t>that will not complete the consult</a:t>
            </a:r>
            <a:endParaRPr lang="en-US" dirty="0"/>
          </a:p>
        </p:txBody>
      </p:sp>
      <p:pic>
        <p:nvPicPr>
          <p:cNvPr id="4" name="Picture 3"/>
          <p:cNvPicPr/>
          <p:nvPr/>
        </p:nvPicPr>
        <p:blipFill>
          <a:blip r:embed="rId2"/>
          <a:stretch>
            <a:fillRect/>
          </a:stretch>
        </p:blipFill>
        <p:spPr>
          <a:xfrm>
            <a:off x="152400" y="152400"/>
            <a:ext cx="11887200" cy="54102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51444986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43800" y="2743200"/>
            <a:ext cx="4648200" cy="1143000"/>
          </a:xfrm>
        </p:spPr>
        <p:txBody>
          <a:bodyPr>
            <a:noAutofit/>
          </a:bodyPr>
          <a:lstStyle/>
          <a:p>
            <a:r>
              <a:rPr lang="en-US" b="1" dirty="0" smtClean="0"/>
              <a:t>When this note is signed, the status will change to COMPLETED</a:t>
            </a:r>
            <a:endParaRPr lang="en-US" b="1" dirty="0"/>
          </a:p>
        </p:txBody>
      </p:sp>
      <p:pic>
        <p:nvPicPr>
          <p:cNvPr id="3" name="Picture 2" descr="VistA CPRS note signed, Consult is completed"/>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304529"/>
            <a:ext cx="7395089" cy="624894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05056818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58200" y="2857500"/>
            <a:ext cx="3733800" cy="1143000"/>
          </a:xfrm>
        </p:spPr>
        <p:txBody>
          <a:bodyPr>
            <a:noAutofit/>
          </a:bodyPr>
          <a:lstStyle/>
          <a:p>
            <a:r>
              <a:rPr lang="en-US" sz="5400" b="1" dirty="0" smtClean="0"/>
              <a:t>Completed Ortho Consult</a:t>
            </a:r>
            <a:endParaRPr lang="en-US" sz="5400" b="1" dirty="0"/>
          </a:p>
        </p:txBody>
      </p:sp>
      <p:pic>
        <p:nvPicPr>
          <p:cNvPr id="3" name="Picture 2" descr="A completed CPRS Orthopedic consult not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0" y="228322"/>
            <a:ext cx="8583912" cy="640135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9380990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0" y="1600200"/>
            <a:ext cx="6096000" cy="1143000"/>
          </a:xfrm>
        </p:spPr>
        <p:txBody>
          <a:bodyPr/>
          <a:lstStyle/>
          <a:p>
            <a:r>
              <a:rPr lang="en-US" b="1" dirty="0" smtClean="0">
                <a:solidFill>
                  <a:schemeClr val="bg1"/>
                </a:solidFill>
              </a:rPr>
              <a:t>How could this process</a:t>
            </a:r>
            <a:endParaRPr lang="en-US" b="1" dirty="0">
              <a:solidFill>
                <a:schemeClr val="bg1"/>
              </a:solidFill>
            </a:endParaRPr>
          </a:p>
        </p:txBody>
      </p:sp>
      <p:pic>
        <p:nvPicPr>
          <p:cNvPr id="5" name="Picture 4" descr="FAIL"/>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84307" y="2590800"/>
            <a:ext cx="4845958" cy="3429000"/>
          </a:xfrm>
          <a:prstGeom prst="rect">
            <a:avLst/>
          </a:prstGeom>
        </p:spPr>
      </p:pic>
      <p:sp>
        <p:nvSpPr>
          <p:cNvPr id="4" name="Content Placeholder 3"/>
          <p:cNvSpPr>
            <a:spLocks noGrp="1"/>
          </p:cNvSpPr>
          <p:nvPr>
            <p:ph idx="1"/>
          </p:nvPr>
        </p:nvSpPr>
        <p:spPr>
          <a:xfrm>
            <a:off x="228600" y="685800"/>
            <a:ext cx="5791200" cy="5867400"/>
          </a:xfrm>
        </p:spPr>
        <p:txBody>
          <a:bodyPr anchor="ctr">
            <a:normAutofit/>
          </a:bodyPr>
          <a:lstStyle/>
          <a:p>
            <a:pPr>
              <a:buFont typeface="Wingdings" panose="05000000000000000000" pitchFamily="2" charset="2"/>
              <a:buChar char="ü"/>
            </a:pPr>
            <a:r>
              <a:rPr lang="en-US" sz="4000" dirty="0" smtClean="0">
                <a:solidFill>
                  <a:schemeClr val="bg1"/>
                </a:solidFill>
              </a:rPr>
              <a:t>Consultant is not set up to be able to complete the consult</a:t>
            </a:r>
          </a:p>
        </p:txBody>
      </p:sp>
    </p:spTree>
    <p:extLst>
      <p:ext uri="{BB962C8B-B14F-4D97-AF65-F5344CB8AC3E}">
        <p14:creationId xmlns:p14="http://schemas.microsoft.com/office/powerpoint/2010/main" val="3110869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0" y="1600200"/>
            <a:ext cx="6096000" cy="1143000"/>
          </a:xfrm>
        </p:spPr>
        <p:txBody>
          <a:bodyPr/>
          <a:lstStyle/>
          <a:p>
            <a:r>
              <a:rPr lang="en-US" b="1" dirty="0" smtClean="0">
                <a:solidFill>
                  <a:schemeClr val="bg1"/>
                </a:solidFill>
              </a:rPr>
              <a:t>How could this process</a:t>
            </a:r>
            <a:endParaRPr lang="en-US" b="1" dirty="0">
              <a:solidFill>
                <a:schemeClr val="bg1"/>
              </a:solidFill>
            </a:endParaRPr>
          </a:p>
        </p:txBody>
      </p:sp>
      <p:sp>
        <p:nvSpPr>
          <p:cNvPr id="4" name="Content Placeholder 3"/>
          <p:cNvSpPr>
            <a:spLocks noGrp="1"/>
          </p:cNvSpPr>
          <p:nvPr>
            <p:ph idx="1"/>
          </p:nvPr>
        </p:nvSpPr>
        <p:spPr>
          <a:xfrm>
            <a:off x="228600" y="685800"/>
            <a:ext cx="5791200" cy="5867400"/>
          </a:xfrm>
          <a:solidFill>
            <a:schemeClr val="tx1"/>
          </a:solidFill>
        </p:spPr>
        <p:txBody>
          <a:bodyPr anchor="ctr">
            <a:normAutofit/>
          </a:bodyPr>
          <a:lstStyle/>
          <a:p>
            <a:pPr>
              <a:buFont typeface="Wingdings" panose="05000000000000000000" pitchFamily="2" charset="2"/>
              <a:buChar char="ü"/>
            </a:pPr>
            <a:r>
              <a:rPr lang="en-US" sz="4000" dirty="0" smtClean="0">
                <a:solidFill>
                  <a:schemeClr val="bg1"/>
                </a:solidFill>
              </a:rPr>
              <a:t>Consultant is not set up to be able to complete the consult</a:t>
            </a:r>
          </a:p>
          <a:p>
            <a:pPr>
              <a:buFont typeface="Wingdings" panose="05000000000000000000" pitchFamily="2" charset="2"/>
              <a:buChar char="ü"/>
            </a:pPr>
            <a:r>
              <a:rPr lang="en-US" sz="4000" dirty="0" smtClean="0">
                <a:solidFill>
                  <a:schemeClr val="bg1"/>
                </a:solidFill>
              </a:rPr>
              <a:t>No prompt has been set up</a:t>
            </a:r>
          </a:p>
        </p:txBody>
      </p:sp>
      <p:pic>
        <p:nvPicPr>
          <p:cNvPr id="6" name="Picture 5" descr="FAIL"/>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84307" y="2590800"/>
            <a:ext cx="4845958" cy="3429000"/>
          </a:xfrm>
          <a:prstGeom prst="rect">
            <a:avLst/>
          </a:prstGeom>
        </p:spPr>
      </p:pic>
    </p:spTree>
    <p:extLst>
      <p:ext uri="{BB962C8B-B14F-4D97-AF65-F5344CB8AC3E}">
        <p14:creationId xmlns:p14="http://schemas.microsoft.com/office/powerpoint/2010/main" val="155619227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0" y="1600200"/>
            <a:ext cx="6096000" cy="1143000"/>
          </a:xfrm>
        </p:spPr>
        <p:txBody>
          <a:bodyPr/>
          <a:lstStyle/>
          <a:p>
            <a:r>
              <a:rPr lang="en-US" b="1" dirty="0" smtClean="0">
                <a:solidFill>
                  <a:schemeClr val="bg1"/>
                </a:solidFill>
              </a:rPr>
              <a:t>How could this process</a:t>
            </a:r>
            <a:endParaRPr lang="en-US" b="1" dirty="0">
              <a:solidFill>
                <a:schemeClr val="bg1"/>
              </a:solidFill>
            </a:endParaRPr>
          </a:p>
        </p:txBody>
      </p:sp>
      <p:sp>
        <p:nvSpPr>
          <p:cNvPr id="4" name="Content Placeholder 3"/>
          <p:cNvSpPr>
            <a:spLocks noGrp="1"/>
          </p:cNvSpPr>
          <p:nvPr>
            <p:ph idx="1"/>
          </p:nvPr>
        </p:nvSpPr>
        <p:spPr>
          <a:xfrm>
            <a:off x="228600" y="685800"/>
            <a:ext cx="5791200" cy="5867400"/>
          </a:xfrm>
        </p:spPr>
        <p:txBody>
          <a:bodyPr anchor="ctr">
            <a:normAutofit/>
          </a:bodyPr>
          <a:lstStyle/>
          <a:p>
            <a:pPr>
              <a:buFont typeface="Wingdings" panose="05000000000000000000" pitchFamily="2" charset="2"/>
              <a:buChar char="ü"/>
            </a:pPr>
            <a:r>
              <a:rPr lang="en-US" sz="4000" dirty="0" smtClean="0">
                <a:solidFill>
                  <a:schemeClr val="bg1"/>
                </a:solidFill>
              </a:rPr>
              <a:t>Consultant is not set up to be able to complete the consult</a:t>
            </a:r>
          </a:p>
          <a:p>
            <a:pPr>
              <a:buFont typeface="Wingdings" panose="05000000000000000000" pitchFamily="2" charset="2"/>
              <a:buChar char="ü"/>
            </a:pPr>
            <a:r>
              <a:rPr lang="en-US" sz="4000" dirty="0" smtClean="0">
                <a:solidFill>
                  <a:schemeClr val="bg1"/>
                </a:solidFill>
              </a:rPr>
              <a:t>No prompt has been set up</a:t>
            </a:r>
          </a:p>
          <a:p>
            <a:pPr>
              <a:buFont typeface="Wingdings" panose="05000000000000000000" pitchFamily="2" charset="2"/>
              <a:buChar char="ü"/>
            </a:pPr>
            <a:r>
              <a:rPr lang="en-US" sz="4000" dirty="0" smtClean="0">
                <a:solidFill>
                  <a:schemeClr val="bg1"/>
                </a:solidFill>
              </a:rPr>
              <a:t>Consultant bypasses the prompt</a:t>
            </a:r>
            <a:endParaRPr lang="en-US" sz="4000" dirty="0">
              <a:solidFill>
                <a:schemeClr val="bg1"/>
              </a:solidFill>
            </a:endParaRPr>
          </a:p>
        </p:txBody>
      </p:sp>
      <p:pic>
        <p:nvPicPr>
          <p:cNvPr id="6" name="Picture 5" descr="FAIL"/>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84307" y="2590800"/>
            <a:ext cx="4845958" cy="3429000"/>
          </a:xfrm>
          <a:prstGeom prst="rect">
            <a:avLst/>
          </a:prstGeom>
        </p:spPr>
      </p:pic>
    </p:spTree>
    <p:extLst>
      <p:ext uri="{BB962C8B-B14F-4D97-AF65-F5344CB8AC3E}">
        <p14:creationId xmlns:p14="http://schemas.microsoft.com/office/powerpoint/2010/main" val="35272310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16002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dirty="0"/>
          </a:p>
        </p:txBody>
      </p:sp>
      <p:pic>
        <p:nvPicPr>
          <p:cNvPr id="6" name="Picture 3" descr="image of My VeHU Campus blue polling Icon"/>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 y="114300"/>
            <a:ext cx="1371600" cy="13716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3"/>
          <p:cNvSpPr>
            <a:spLocks noGrp="1"/>
          </p:cNvSpPr>
          <p:nvPr>
            <p:ph type="title"/>
          </p:nvPr>
        </p:nvSpPr>
        <p:spPr>
          <a:xfrm>
            <a:off x="2362200" y="228600"/>
            <a:ext cx="9829800" cy="1143000"/>
          </a:xfrm>
        </p:spPr>
        <p:txBody>
          <a:bodyPr>
            <a:normAutofit/>
          </a:bodyPr>
          <a:lstStyle/>
          <a:p>
            <a:pPr algn="l"/>
            <a:r>
              <a:rPr lang="en-US" sz="5400" b="1" dirty="0" smtClean="0">
                <a:effectLst>
                  <a:outerShdw blurRad="38100" dist="38100" dir="2700000" algn="tl">
                    <a:srgbClr val="000000">
                      <a:alpha val="43137"/>
                    </a:srgbClr>
                  </a:outerShdw>
                </a:effectLst>
              </a:rPr>
              <a:t>Poll Question</a:t>
            </a:r>
            <a:endParaRPr lang="en-US" sz="5400" b="1" dirty="0">
              <a:effectLst>
                <a:outerShdw blurRad="38100" dist="38100" dir="2700000" algn="tl">
                  <a:srgbClr val="000000">
                    <a:alpha val="43137"/>
                  </a:srgbClr>
                </a:outerShdw>
              </a:effectLst>
            </a:endParaRPr>
          </a:p>
        </p:txBody>
      </p:sp>
      <p:sp>
        <p:nvSpPr>
          <p:cNvPr id="5" name="Content Placeholder 4"/>
          <p:cNvSpPr>
            <a:spLocks noGrp="1"/>
          </p:cNvSpPr>
          <p:nvPr>
            <p:ph idx="1"/>
          </p:nvPr>
        </p:nvSpPr>
        <p:spPr>
          <a:xfrm>
            <a:off x="152400" y="1828800"/>
            <a:ext cx="10210800" cy="4876800"/>
          </a:xfrm>
        </p:spPr>
        <p:txBody>
          <a:bodyPr>
            <a:normAutofit/>
          </a:bodyPr>
          <a:lstStyle/>
          <a:p>
            <a:pPr marL="0" indent="0">
              <a:buNone/>
            </a:pPr>
            <a:r>
              <a:rPr lang="en-US" sz="4000" dirty="0"/>
              <a:t>Do staff </a:t>
            </a:r>
            <a:r>
              <a:rPr lang="en-US" sz="4000" dirty="0" smtClean="0"/>
              <a:t>at your site get </a:t>
            </a:r>
            <a:r>
              <a:rPr lang="en-US" sz="4000" dirty="0"/>
              <a:t>prompted to link a CPRS progress note to a consult at the time a New note is created?</a:t>
            </a:r>
          </a:p>
          <a:p>
            <a:pPr marL="1314450" lvl="2" indent="-514350">
              <a:buFont typeface="+mj-lt"/>
              <a:buAutoNum type="alphaUcPeriod"/>
            </a:pPr>
            <a:r>
              <a:rPr lang="en-US" sz="4000" dirty="0"/>
              <a:t>Yes</a:t>
            </a:r>
          </a:p>
          <a:p>
            <a:pPr marL="1314450" lvl="2" indent="-514350">
              <a:buFont typeface="+mj-lt"/>
              <a:buAutoNum type="alphaUcPeriod"/>
            </a:pPr>
            <a:r>
              <a:rPr lang="en-US" sz="4000" dirty="0"/>
              <a:t>No</a:t>
            </a:r>
          </a:p>
          <a:p>
            <a:pPr marL="1314450" lvl="2" indent="-514350">
              <a:buFont typeface="+mj-lt"/>
              <a:buAutoNum type="alphaUcPeriod"/>
            </a:pPr>
            <a:r>
              <a:rPr lang="en-US" sz="4000" dirty="0"/>
              <a:t>Not sure, but I don’t recall seeing it. </a:t>
            </a:r>
          </a:p>
        </p:txBody>
      </p:sp>
    </p:spTree>
    <p:extLst>
      <p:ext uri="{BB962C8B-B14F-4D97-AF65-F5344CB8AC3E}">
        <p14:creationId xmlns:p14="http://schemas.microsoft.com/office/powerpoint/2010/main" val="179620157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CPRS Notes tab selected; outpatient consult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6700" y="86868"/>
            <a:ext cx="11658600" cy="6684263"/>
          </a:xfrm>
          <a:prstGeom prst="rect">
            <a:avLst/>
          </a:prstGeom>
        </p:spPr>
      </p:pic>
    </p:spTree>
    <p:extLst>
      <p:ext uri="{BB962C8B-B14F-4D97-AF65-F5344CB8AC3E}">
        <p14:creationId xmlns:p14="http://schemas.microsoft.com/office/powerpoint/2010/main" val="368237719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PRS Notes tab selected; Consults tracking"/>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304800" y="381000"/>
            <a:ext cx="11545724" cy="624818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97184775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23884"/>
            <a:ext cx="12192000" cy="1143000"/>
          </a:xfrm>
        </p:spPr>
        <p:txBody>
          <a:bodyPr/>
          <a:lstStyle/>
          <a:p>
            <a:r>
              <a:rPr lang="en-US" dirty="0" smtClean="0">
                <a:solidFill>
                  <a:schemeClr val="bg1"/>
                </a:solidFill>
              </a:rPr>
              <a:t>Check the consult update status in Vista</a:t>
            </a:r>
            <a:endParaRPr lang="en-US" dirty="0">
              <a:solidFill>
                <a:schemeClr val="bg1"/>
              </a:solidFill>
            </a:endParaRPr>
          </a:p>
        </p:txBody>
      </p:sp>
      <p:sp>
        <p:nvSpPr>
          <p:cNvPr id="4" name="Content Placeholder 3"/>
          <p:cNvSpPr>
            <a:spLocks noGrp="1"/>
          </p:cNvSpPr>
          <p:nvPr>
            <p:ph idx="1"/>
          </p:nvPr>
        </p:nvSpPr>
        <p:spPr>
          <a:xfrm>
            <a:off x="609600" y="1399441"/>
            <a:ext cx="10972800" cy="5229959"/>
          </a:xfrm>
        </p:spPr>
        <p:txBody>
          <a:bodyPr>
            <a:normAutofit fontScale="47500" lnSpcReduction="20000"/>
          </a:bodyPr>
          <a:lstStyle/>
          <a:p>
            <a:pPr marL="0" marR="0" indent="0">
              <a:lnSpc>
                <a:spcPct val="115000"/>
              </a:lnSpc>
              <a:spcBef>
                <a:spcPts val="0"/>
              </a:spcBef>
              <a:spcAft>
                <a:spcPts val="0"/>
              </a:spcAft>
              <a:buNone/>
            </a:pPr>
            <a:r>
              <a:rPr lang="en-US" sz="3800" b="1" dirty="0">
                <a:solidFill>
                  <a:schemeClr val="bg1"/>
                </a:solidFill>
                <a:latin typeface="Courier New"/>
                <a:ea typeface="Calibri"/>
                <a:cs typeface="Times New Roman"/>
              </a:rPr>
              <a:t>Select Consult Management Option: </a:t>
            </a:r>
            <a:r>
              <a:rPr lang="en-US" sz="3800" b="1" dirty="0" err="1">
                <a:solidFill>
                  <a:schemeClr val="bg1"/>
                </a:solidFill>
                <a:latin typeface="Courier New"/>
                <a:ea typeface="Calibri"/>
                <a:cs typeface="Times New Roman"/>
              </a:rPr>
              <a:t>ua</a:t>
            </a:r>
            <a:r>
              <a:rPr lang="en-US" sz="3800" b="1" dirty="0">
                <a:solidFill>
                  <a:schemeClr val="bg1"/>
                </a:solidFill>
                <a:latin typeface="Courier New"/>
                <a:ea typeface="Calibri"/>
                <a:cs typeface="Times New Roman"/>
              </a:rPr>
              <a:t>  Determine users' update authority</a:t>
            </a:r>
            <a:endParaRPr lang="en-US" sz="5100" dirty="0">
              <a:solidFill>
                <a:schemeClr val="bg1"/>
              </a:solidFill>
              <a:ea typeface="Calibri"/>
              <a:cs typeface="Times New Roman"/>
            </a:endParaRPr>
          </a:p>
          <a:p>
            <a:pPr marL="0" marR="0" indent="0">
              <a:lnSpc>
                <a:spcPct val="115000"/>
              </a:lnSpc>
              <a:spcBef>
                <a:spcPts val="0"/>
              </a:spcBef>
              <a:spcAft>
                <a:spcPts val="0"/>
              </a:spcAft>
              <a:buNone/>
            </a:pPr>
            <a:r>
              <a:rPr lang="en-US" sz="3800" b="1" dirty="0">
                <a:solidFill>
                  <a:schemeClr val="bg1"/>
                </a:solidFill>
                <a:latin typeface="Courier New"/>
                <a:ea typeface="Calibri"/>
                <a:cs typeface="Times New Roman"/>
              </a:rPr>
              <a:t> </a:t>
            </a:r>
            <a:endParaRPr lang="en-US" sz="5100" dirty="0">
              <a:solidFill>
                <a:schemeClr val="bg1"/>
              </a:solidFill>
              <a:ea typeface="Calibri"/>
              <a:cs typeface="Times New Roman"/>
            </a:endParaRPr>
          </a:p>
          <a:p>
            <a:pPr marL="0" marR="0" indent="0">
              <a:lnSpc>
                <a:spcPct val="115000"/>
              </a:lnSpc>
              <a:spcBef>
                <a:spcPts val="0"/>
              </a:spcBef>
              <a:spcAft>
                <a:spcPts val="0"/>
              </a:spcAft>
              <a:buNone/>
            </a:pPr>
            <a:r>
              <a:rPr lang="en-US" sz="3800" b="1" dirty="0">
                <a:solidFill>
                  <a:schemeClr val="bg1"/>
                </a:solidFill>
                <a:latin typeface="Courier New"/>
                <a:ea typeface="Calibri"/>
                <a:cs typeface="Times New Roman"/>
              </a:rPr>
              <a:t>This option will allow you to check a user's update authority for any given</a:t>
            </a:r>
            <a:endParaRPr lang="en-US" sz="5100" dirty="0">
              <a:solidFill>
                <a:schemeClr val="bg1"/>
              </a:solidFill>
              <a:ea typeface="Calibri"/>
              <a:cs typeface="Times New Roman"/>
            </a:endParaRPr>
          </a:p>
          <a:p>
            <a:pPr marL="0" marR="0" indent="0">
              <a:lnSpc>
                <a:spcPct val="115000"/>
              </a:lnSpc>
              <a:spcBef>
                <a:spcPts val="0"/>
              </a:spcBef>
              <a:spcAft>
                <a:spcPts val="0"/>
              </a:spcAft>
              <a:buNone/>
            </a:pPr>
            <a:r>
              <a:rPr lang="en-US" sz="3800" b="1" dirty="0">
                <a:solidFill>
                  <a:schemeClr val="bg1"/>
                </a:solidFill>
                <a:latin typeface="Courier New"/>
                <a:ea typeface="Calibri"/>
                <a:cs typeface="Times New Roman"/>
              </a:rPr>
              <a:t>service in the consults hierarchy.  If the PROCESS PARENTS FOR UPDATES field</a:t>
            </a:r>
            <a:endParaRPr lang="en-US" sz="5100" dirty="0">
              <a:solidFill>
                <a:schemeClr val="bg1"/>
              </a:solidFill>
              <a:ea typeface="Calibri"/>
              <a:cs typeface="Times New Roman"/>
            </a:endParaRPr>
          </a:p>
          <a:p>
            <a:pPr marL="0" marR="0" indent="0">
              <a:lnSpc>
                <a:spcPct val="115000"/>
              </a:lnSpc>
              <a:spcBef>
                <a:spcPts val="0"/>
              </a:spcBef>
              <a:spcAft>
                <a:spcPts val="0"/>
              </a:spcAft>
              <a:buNone/>
            </a:pPr>
            <a:r>
              <a:rPr lang="en-US" sz="3800" b="1" dirty="0">
                <a:solidFill>
                  <a:schemeClr val="bg1"/>
                </a:solidFill>
                <a:latin typeface="Courier New"/>
                <a:ea typeface="Calibri"/>
                <a:cs typeface="Times New Roman"/>
              </a:rPr>
              <a:t>is set to YES, all ancestors of the selected service will be checked.</a:t>
            </a:r>
            <a:endParaRPr lang="en-US" sz="5100" dirty="0">
              <a:solidFill>
                <a:schemeClr val="bg1"/>
              </a:solidFill>
              <a:ea typeface="Calibri"/>
              <a:cs typeface="Times New Roman"/>
            </a:endParaRPr>
          </a:p>
          <a:p>
            <a:pPr marL="0" marR="0" indent="0">
              <a:lnSpc>
                <a:spcPct val="115000"/>
              </a:lnSpc>
              <a:spcBef>
                <a:spcPts val="0"/>
              </a:spcBef>
              <a:spcAft>
                <a:spcPts val="0"/>
              </a:spcAft>
              <a:buNone/>
            </a:pPr>
            <a:r>
              <a:rPr lang="en-US" sz="3800" b="1" dirty="0">
                <a:solidFill>
                  <a:schemeClr val="bg1"/>
                </a:solidFill>
                <a:latin typeface="Courier New"/>
                <a:ea typeface="Calibri"/>
                <a:cs typeface="Times New Roman"/>
              </a:rPr>
              <a:t>The type of update authority and the service to which they are assigned will</a:t>
            </a:r>
            <a:endParaRPr lang="en-US" sz="5100" dirty="0">
              <a:solidFill>
                <a:schemeClr val="bg1"/>
              </a:solidFill>
              <a:ea typeface="Calibri"/>
              <a:cs typeface="Times New Roman"/>
            </a:endParaRPr>
          </a:p>
          <a:p>
            <a:pPr marL="0" marR="0" indent="0">
              <a:lnSpc>
                <a:spcPct val="115000"/>
              </a:lnSpc>
              <a:spcBef>
                <a:spcPts val="0"/>
              </a:spcBef>
              <a:spcAft>
                <a:spcPts val="0"/>
              </a:spcAft>
              <a:buNone/>
            </a:pPr>
            <a:r>
              <a:rPr lang="en-US" sz="3800" b="1" dirty="0">
                <a:solidFill>
                  <a:schemeClr val="bg1"/>
                </a:solidFill>
                <a:latin typeface="Courier New"/>
                <a:ea typeface="Calibri"/>
                <a:cs typeface="Times New Roman"/>
              </a:rPr>
              <a:t>be displayed.</a:t>
            </a:r>
            <a:endParaRPr lang="en-US" sz="5100" dirty="0">
              <a:solidFill>
                <a:schemeClr val="bg1"/>
              </a:solidFill>
              <a:ea typeface="Calibri"/>
              <a:cs typeface="Times New Roman"/>
            </a:endParaRPr>
          </a:p>
          <a:p>
            <a:pPr marL="0" marR="0" indent="0">
              <a:lnSpc>
                <a:spcPct val="115000"/>
              </a:lnSpc>
              <a:spcBef>
                <a:spcPts val="0"/>
              </a:spcBef>
              <a:spcAft>
                <a:spcPts val="0"/>
              </a:spcAft>
              <a:buNone/>
            </a:pPr>
            <a:r>
              <a:rPr lang="en-US" b="1" dirty="0">
                <a:solidFill>
                  <a:schemeClr val="bg1"/>
                </a:solidFill>
                <a:latin typeface="Courier New"/>
                <a:ea typeface="Calibri"/>
                <a:cs typeface="Times New Roman"/>
              </a:rPr>
              <a:t> </a:t>
            </a:r>
            <a:endParaRPr lang="en-US" sz="4000" dirty="0">
              <a:solidFill>
                <a:schemeClr val="bg1"/>
              </a:solidFill>
              <a:ea typeface="Calibri"/>
              <a:cs typeface="Times New Roman"/>
            </a:endParaRPr>
          </a:p>
          <a:p>
            <a:pPr marL="0" marR="0" indent="0">
              <a:lnSpc>
                <a:spcPct val="115000"/>
              </a:lnSpc>
              <a:spcBef>
                <a:spcPts val="0"/>
              </a:spcBef>
              <a:spcAft>
                <a:spcPts val="0"/>
              </a:spcAft>
              <a:buNone/>
            </a:pPr>
            <a:r>
              <a:rPr lang="en-US" b="1" dirty="0">
                <a:solidFill>
                  <a:schemeClr val="bg1"/>
                </a:solidFill>
                <a:latin typeface="Courier New"/>
                <a:ea typeface="Calibri"/>
                <a:cs typeface="Times New Roman"/>
              </a:rPr>
              <a:t> </a:t>
            </a:r>
            <a:endParaRPr lang="en-US" sz="4000" dirty="0">
              <a:solidFill>
                <a:schemeClr val="bg1"/>
              </a:solidFill>
              <a:ea typeface="Calibri"/>
              <a:cs typeface="Times New Roman"/>
            </a:endParaRPr>
          </a:p>
          <a:p>
            <a:pPr marL="0" marR="0" indent="0">
              <a:lnSpc>
                <a:spcPct val="115000"/>
              </a:lnSpc>
              <a:spcBef>
                <a:spcPts val="0"/>
              </a:spcBef>
              <a:spcAft>
                <a:spcPts val="0"/>
              </a:spcAft>
              <a:buNone/>
            </a:pPr>
            <a:r>
              <a:rPr lang="en-US" b="1" dirty="0">
                <a:solidFill>
                  <a:schemeClr val="bg1"/>
                </a:solidFill>
                <a:latin typeface="Courier New"/>
                <a:ea typeface="Calibri"/>
                <a:cs typeface="Times New Roman"/>
              </a:rPr>
              <a:t> </a:t>
            </a:r>
            <a:endParaRPr lang="en-US" sz="5100" dirty="0">
              <a:solidFill>
                <a:schemeClr val="bg1"/>
              </a:solidFill>
              <a:ea typeface="Calibri"/>
              <a:cs typeface="Times New Roman"/>
            </a:endParaRPr>
          </a:p>
          <a:p>
            <a:pPr marL="0" marR="0" indent="0">
              <a:lnSpc>
                <a:spcPct val="115000"/>
              </a:lnSpc>
              <a:spcBef>
                <a:spcPts val="0"/>
              </a:spcBef>
              <a:spcAft>
                <a:spcPts val="1000"/>
              </a:spcAft>
              <a:buNone/>
            </a:pPr>
            <a:r>
              <a:rPr lang="en-US" sz="3800" b="1" dirty="0">
                <a:solidFill>
                  <a:schemeClr val="bg1"/>
                </a:solidFill>
                <a:latin typeface="Courier New"/>
                <a:ea typeface="Calibri"/>
                <a:cs typeface="Times New Roman"/>
              </a:rPr>
              <a:t>Select Consult Service: Diabetic Retinopathy Surveillance (VANC)</a:t>
            </a:r>
            <a:endParaRPr lang="en-US" sz="5100" dirty="0">
              <a:solidFill>
                <a:schemeClr val="bg1"/>
              </a:solidFill>
              <a:ea typeface="Calibri"/>
              <a:cs typeface="Times New Roman"/>
            </a:endParaRPr>
          </a:p>
          <a:p>
            <a:pPr marL="0" marR="0" indent="0">
              <a:lnSpc>
                <a:spcPct val="115000"/>
              </a:lnSpc>
              <a:spcBef>
                <a:spcPts val="0"/>
              </a:spcBef>
              <a:spcAft>
                <a:spcPts val="1000"/>
              </a:spcAft>
              <a:buNone/>
            </a:pPr>
            <a:r>
              <a:rPr lang="en-US" sz="3800" b="1" dirty="0">
                <a:solidFill>
                  <a:schemeClr val="bg1"/>
                </a:solidFill>
                <a:latin typeface="Courier New"/>
                <a:ea typeface="Calibri"/>
                <a:cs typeface="Times New Roman"/>
              </a:rPr>
              <a:t>Choose user to check for update status: DOUGLAS,DAVID M  </a:t>
            </a:r>
            <a:endParaRPr lang="en-US" sz="3800" b="1" dirty="0" smtClean="0">
              <a:solidFill>
                <a:schemeClr val="bg1"/>
              </a:solidFill>
              <a:latin typeface="Courier New"/>
              <a:ea typeface="Calibri"/>
              <a:cs typeface="Times New Roman"/>
            </a:endParaRPr>
          </a:p>
          <a:p>
            <a:pPr marL="0" marR="0" indent="0">
              <a:lnSpc>
                <a:spcPct val="115000"/>
              </a:lnSpc>
              <a:spcBef>
                <a:spcPts val="0"/>
              </a:spcBef>
              <a:spcAft>
                <a:spcPts val="1000"/>
              </a:spcAft>
              <a:buNone/>
            </a:pPr>
            <a:r>
              <a:rPr lang="en-US" sz="5800" b="1" dirty="0" smtClean="0">
                <a:solidFill>
                  <a:schemeClr val="bg1"/>
                </a:solidFill>
                <a:latin typeface="Courier New"/>
                <a:ea typeface="Calibri"/>
                <a:cs typeface="Times New Roman"/>
              </a:rPr>
              <a:t>This </a:t>
            </a:r>
            <a:r>
              <a:rPr lang="en-US" sz="5800" b="1" dirty="0">
                <a:solidFill>
                  <a:schemeClr val="bg1"/>
                </a:solidFill>
                <a:latin typeface="Courier New"/>
                <a:ea typeface="Calibri"/>
                <a:cs typeface="Times New Roman"/>
              </a:rPr>
              <a:t>user has no update authority   </a:t>
            </a:r>
            <a:endParaRPr lang="en-US" sz="5800" b="1" dirty="0" smtClean="0">
              <a:solidFill>
                <a:schemeClr val="bg1"/>
              </a:solidFill>
              <a:latin typeface="Courier New"/>
              <a:ea typeface="Calibri"/>
              <a:cs typeface="Times New Roman"/>
            </a:endParaRPr>
          </a:p>
          <a:p>
            <a:pPr marL="0" marR="0" indent="0">
              <a:lnSpc>
                <a:spcPct val="115000"/>
              </a:lnSpc>
              <a:spcBef>
                <a:spcPts val="0"/>
              </a:spcBef>
              <a:spcAft>
                <a:spcPts val="1000"/>
              </a:spcAft>
              <a:buNone/>
            </a:pPr>
            <a:r>
              <a:rPr lang="en-US" sz="5800" b="1" dirty="0" smtClean="0">
                <a:solidFill>
                  <a:schemeClr val="bg1"/>
                </a:solidFill>
                <a:latin typeface="Courier New"/>
                <a:ea typeface="Calibri"/>
                <a:cs typeface="Times New Roman"/>
              </a:rPr>
              <a:t>(Now we know why the user was not linking his notes to the consult and we have to fix it!)</a:t>
            </a:r>
            <a:endParaRPr lang="en-US" sz="5800" dirty="0">
              <a:solidFill>
                <a:schemeClr val="bg1"/>
              </a:solidFill>
              <a:ea typeface="Calibri"/>
              <a:cs typeface="Times New Roman"/>
            </a:endParaRPr>
          </a:p>
          <a:p>
            <a:endParaRPr lang="en-US" dirty="0">
              <a:solidFill>
                <a:schemeClr val="bg1"/>
              </a:solidFill>
            </a:endParaRPr>
          </a:p>
        </p:txBody>
      </p:sp>
    </p:spTree>
    <p:extLst>
      <p:ext uri="{BB962C8B-B14F-4D97-AF65-F5344CB8AC3E}">
        <p14:creationId xmlns:p14="http://schemas.microsoft.com/office/powerpoint/2010/main" val="62264217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381001"/>
            <a:ext cx="11811000" cy="5745164"/>
          </a:xfrm>
        </p:spPr>
        <p:txBody>
          <a:bodyPr/>
          <a:lstStyle/>
          <a:p>
            <a:pPr marL="0" indent="0">
              <a:buNone/>
            </a:pPr>
            <a:r>
              <a:rPr lang="en-US" sz="2800" b="1" dirty="0">
                <a:solidFill>
                  <a:schemeClr val="bg1"/>
                </a:solidFill>
              </a:rPr>
              <a:t>Select Consult Management Option: </a:t>
            </a:r>
            <a:r>
              <a:rPr lang="en-US" sz="2800" b="1" dirty="0" err="1">
                <a:solidFill>
                  <a:schemeClr val="bg1"/>
                </a:solidFill>
              </a:rPr>
              <a:t>ss</a:t>
            </a:r>
            <a:r>
              <a:rPr lang="en-US" sz="2800" b="1" dirty="0">
                <a:solidFill>
                  <a:schemeClr val="bg1"/>
                </a:solidFill>
              </a:rPr>
              <a:t>  Set up Consult Services</a:t>
            </a:r>
            <a:endParaRPr lang="en-US" sz="2800" dirty="0">
              <a:solidFill>
                <a:schemeClr val="bg1"/>
              </a:solidFill>
            </a:endParaRPr>
          </a:p>
          <a:p>
            <a:pPr marL="0" indent="0">
              <a:buNone/>
            </a:pPr>
            <a:r>
              <a:rPr lang="en-US" sz="2800" b="1" dirty="0">
                <a:solidFill>
                  <a:schemeClr val="bg1"/>
                </a:solidFill>
              </a:rPr>
              <a:t>Select Service/Specialty: Diabetic Retinopathy Surveillance (VANC</a:t>
            </a:r>
            <a:r>
              <a:rPr lang="en-US" sz="2800" b="1" dirty="0" smtClean="0">
                <a:solidFill>
                  <a:schemeClr val="bg1"/>
                </a:solidFill>
              </a:rPr>
              <a:t>)</a:t>
            </a:r>
          </a:p>
          <a:p>
            <a:pPr marL="0" indent="0">
              <a:buNone/>
            </a:pPr>
            <a:endParaRPr lang="en-US" sz="2800" b="1" dirty="0">
              <a:solidFill>
                <a:schemeClr val="bg1"/>
              </a:solidFill>
            </a:endParaRPr>
          </a:p>
          <a:p>
            <a:pPr marL="0" indent="0">
              <a:buNone/>
            </a:pPr>
            <a:r>
              <a:rPr lang="en-US" sz="2800" b="1" dirty="0">
                <a:solidFill>
                  <a:schemeClr val="bg1"/>
                </a:solidFill>
              </a:rPr>
              <a:t>Select UPDATE USERS W/O NOTIFICATIONS: (We add the user needing access at this prompt. An UPDATE USER can complete a consult with a consult note)DOUGLAS,DAVID M       CHIEF HLTH INFORMATICS OFFICER</a:t>
            </a:r>
            <a:endParaRPr lang="en-US" sz="2800" dirty="0">
              <a:solidFill>
                <a:schemeClr val="bg1"/>
              </a:solidFill>
            </a:endParaRPr>
          </a:p>
          <a:p>
            <a:pPr marL="0" indent="0">
              <a:buNone/>
            </a:pPr>
            <a:r>
              <a:rPr lang="en-US" sz="2800" b="1" dirty="0">
                <a:solidFill>
                  <a:schemeClr val="bg1"/>
                </a:solidFill>
              </a:rPr>
              <a:t>  </a:t>
            </a:r>
            <a:endParaRPr lang="en-US" sz="2800" b="1" dirty="0" smtClean="0">
              <a:solidFill>
                <a:schemeClr val="bg1"/>
              </a:solidFill>
            </a:endParaRPr>
          </a:p>
          <a:p>
            <a:pPr marL="0" indent="0">
              <a:buNone/>
            </a:pPr>
            <a:r>
              <a:rPr lang="en-US" sz="2800" b="1" dirty="0" smtClean="0">
                <a:solidFill>
                  <a:schemeClr val="bg1"/>
                </a:solidFill>
              </a:rPr>
              <a:t>Are </a:t>
            </a:r>
            <a:r>
              <a:rPr lang="en-US" sz="2800" b="1" dirty="0">
                <a:solidFill>
                  <a:schemeClr val="bg1"/>
                </a:solidFill>
              </a:rPr>
              <a:t>you adding 'DOUGLAS,DAVID M' as </a:t>
            </a:r>
            <a:endParaRPr lang="en-US" sz="2800" dirty="0">
              <a:solidFill>
                <a:schemeClr val="bg1"/>
              </a:solidFill>
            </a:endParaRPr>
          </a:p>
          <a:p>
            <a:pPr marL="0" indent="0">
              <a:buNone/>
            </a:pPr>
            <a:r>
              <a:rPr lang="en-US" sz="2800" b="1" dirty="0">
                <a:solidFill>
                  <a:schemeClr val="bg1"/>
                </a:solidFill>
              </a:rPr>
              <a:t>    a new UPDATE USERS W/O NOTIFICATIONS (the 11TH for this REQUEST SERVICES)? N  (the default is No so we type Y for </a:t>
            </a:r>
            <a:r>
              <a:rPr lang="en-US" sz="2800" b="1" dirty="0" smtClean="0">
                <a:solidFill>
                  <a:schemeClr val="bg1"/>
                </a:solidFill>
              </a:rPr>
              <a:t>Yes)</a:t>
            </a:r>
            <a:r>
              <a:rPr lang="en-US" sz="2800" dirty="0">
                <a:solidFill>
                  <a:schemeClr val="bg1"/>
                </a:solidFill>
              </a:rPr>
              <a:t> </a:t>
            </a:r>
            <a:r>
              <a:rPr lang="en-US" sz="2800" dirty="0" smtClean="0">
                <a:solidFill>
                  <a:schemeClr val="bg1"/>
                </a:solidFill>
              </a:rPr>
              <a:t>  </a:t>
            </a:r>
            <a:r>
              <a:rPr lang="en-US" sz="2800" b="1" dirty="0" smtClean="0">
                <a:solidFill>
                  <a:schemeClr val="bg1"/>
                </a:solidFill>
              </a:rPr>
              <a:t>o</a:t>
            </a:r>
            <a:r>
              <a:rPr lang="en-US" sz="2800" b="1" dirty="0">
                <a:solidFill>
                  <a:schemeClr val="bg1"/>
                </a:solidFill>
              </a:rPr>
              <a:t>// </a:t>
            </a:r>
            <a:r>
              <a:rPr lang="en-US" sz="7200" b="1" dirty="0">
                <a:solidFill>
                  <a:srgbClr val="0070C0"/>
                </a:solidFill>
              </a:rPr>
              <a:t>Y</a:t>
            </a:r>
          </a:p>
          <a:p>
            <a:endParaRPr lang="en-US" sz="2800" dirty="0">
              <a:solidFill>
                <a:schemeClr val="bg1"/>
              </a:solidFill>
            </a:endParaRPr>
          </a:p>
          <a:p>
            <a:endParaRPr lang="en-US" dirty="0">
              <a:solidFill>
                <a:schemeClr val="bg1"/>
              </a:solidFill>
            </a:endParaRPr>
          </a:p>
        </p:txBody>
      </p:sp>
    </p:spTree>
    <p:extLst>
      <p:ext uri="{BB962C8B-B14F-4D97-AF65-F5344CB8AC3E}">
        <p14:creationId xmlns:p14="http://schemas.microsoft.com/office/powerpoint/2010/main" val="121018396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Check your work</a:t>
            </a:r>
            <a:endParaRPr lang="en-US" dirty="0">
              <a:solidFill>
                <a:schemeClr val="bg1"/>
              </a:solidFill>
            </a:endParaRPr>
          </a:p>
        </p:txBody>
      </p:sp>
      <p:sp>
        <p:nvSpPr>
          <p:cNvPr id="3" name="Content Placeholder 2"/>
          <p:cNvSpPr>
            <a:spLocks noGrp="1"/>
          </p:cNvSpPr>
          <p:nvPr>
            <p:ph idx="1"/>
          </p:nvPr>
        </p:nvSpPr>
        <p:spPr/>
        <p:txBody>
          <a:bodyPr>
            <a:normAutofit fontScale="92500" lnSpcReduction="10000"/>
          </a:bodyPr>
          <a:lstStyle/>
          <a:p>
            <a:pPr marL="0" indent="0">
              <a:buNone/>
            </a:pPr>
            <a:r>
              <a:rPr lang="en-US" b="1" dirty="0">
                <a:solidFill>
                  <a:schemeClr val="bg1"/>
                </a:solidFill>
              </a:rPr>
              <a:t>Select Consult Management Option: </a:t>
            </a:r>
            <a:r>
              <a:rPr lang="en-US" b="1" dirty="0" err="1">
                <a:solidFill>
                  <a:schemeClr val="bg1"/>
                </a:solidFill>
              </a:rPr>
              <a:t>ua</a:t>
            </a:r>
            <a:r>
              <a:rPr lang="en-US" b="1" dirty="0">
                <a:solidFill>
                  <a:schemeClr val="bg1"/>
                </a:solidFill>
              </a:rPr>
              <a:t>  Determine users' update authority</a:t>
            </a:r>
            <a:endParaRPr lang="en-US" dirty="0">
              <a:solidFill>
                <a:schemeClr val="bg1"/>
              </a:solidFill>
            </a:endParaRPr>
          </a:p>
          <a:p>
            <a:pPr marL="0" indent="0">
              <a:buNone/>
            </a:pPr>
            <a:r>
              <a:rPr lang="en-US" b="1" dirty="0">
                <a:solidFill>
                  <a:schemeClr val="bg1"/>
                </a:solidFill>
              </a:rPr>
              <a:t>Select Consult Service: Diabetic Retinopathy Surveillance (VANC) </a:t>
            </a:r>
            <a:r>
              <a:rPr lang="en-US" b="1" dirty="0" err="1">
                <a:solidFill>
                  <a:schemeClr val="bg1"/>
                </a:solidFill>
              </a:rPr>
              <a:t>Outpt</a:t>
            </a:r>
            <a:r>
              <a:rPr lang="en-US" b="1" dirty="0">
                <a:solidFill>
                  <a:schemeClr val="bg1"/>
                </a:solidFill>
              </a:rPr>
              <a:t>     </a:t>
            </a:r>
            <a:endParaRPr lang="en-US" dirty="0">
              <a:solidFill>
                <a:schemeClr val="bg1"/>
              </a:solidFill>
            </a:endParaRPr>
          </a:p>
          <a:p>
            <a:pPr marL="0" indent="0">
              <a:buNone/>
            </a:pPr>
            <a:r>
              <a:rPr lang="en-US" b="1" dirty="0">
                <a:solidFill>
                  <a:schemeClr val="bg1"/>
                </a:solidFill>
              </a:rPr>
              <a:t>Choose user to check for update status: DOUGLAS,DAVID M       </a:t>
            </a:r>
            <a:endParaRPr lang="en-US" dirty="0">
              <a:solidFill>
                <a:schemeClr val="bg1"/>
              </a:solidFill>
            </a:endParaRPr>
          </a:p>
          <a:p>
            <a:pPr marL="0" indent="0">
              <a:buNone/>
            </a:pPr>
            <a:r>
              <a:rPr lang="en-US" b="1" dirty="0">
                <a:solidFill>
                  <a:schemeClr val="bg1"/>
                </a:solidFill>
              </a:rPr>
              <a:t>CHIEF HLTH INFORMATICS OFFICER</a:t>
            </a:r>
            <a:endParaRPr lang="en-US" dirty="0">
              <a:solidFill>
                <a:schemeClr val="bg1"/>
              </a:solidFill>
            </a:endParaRPr>
          </a:p>
          <a:p>
            <a:pPr marL="0" indent="0">
              <a:buNone/>
            </a:pPr>
            <a:r>
              <a:rPr lang="en-US" b="1" dirty="0">
                <a:solidFill>
                  <a:schemeClr val="bg1"/>
                </a:solidFill>
              </a:rPr>
              <a:t> </a:t>
            </a:r>
            <a:endParaRPr lang="en-US" dirty="0">
              <a:solidFill>
                <a:schemeClr val="bg1"/>
              </a:solidFill>
            </a:endParaRPr>
          </a:p>
          <a:p>
            <a:pPr marL="0" indent="0">
              <a:buNone/>
            </a:pPr>
            <a:r>
              <a:rPr lang="en-US" b="1" dirty="0">
                <a:solidFill>
                  <a:schemeClr val="bg1"/>
                </a:solidFill>
              </a:rPr>
              <a:t>This user is </a:t>
            </a:r>
            <a:r>
              <a:rPr lang="en-US" b="1" dirty="0" smtClean="0">
                <a:solidFill>
                  <a:schemeClr val="bg1"/>
                </a:solidFill>
              </a:rPr>
              <a:t>an </a:t>
            </a:r>
            <a:r>
              <a:rPr lang="en-US" b="1" dirty="0">
                <a:solidFill>
                  <a:schemeClr val="bg1"/>
                </a:solidFill>
              </a:rPr>
              <a:t>update user for: </a:t>
            </a:r>
            <a:endParaRPr lang="en-US" dirty="0">
              <a:solidFill>
                <a:schemeClr val="bg1"/>
              </a:solidFill>
            </a:endParaRPr>
          </a:p>
          <a:p>
            <a:pPr marL="0" indent="0">
              <a:buNone/>
            </a:pPr>
            <a:r>
              <a:rPr lang="en-US" b="1" dirty="0">
                <a:solidFill>
                  <a:schemeClr val="bg1"/>
                </a:solidFill>
              </a:rPr>
              <a:t>Diabetic Retinopathy Surveillance (VANC) </a:t>
            </a:r>
            <a:r>
              <a:rPr lang="en-US" b="1" dirty="0" err="1">
                <a:solidFill>
                  <a:schemeClr val="bg1"/>
                </a:solidFill>
              </a:rPr>
              <a:t>Outpt</a:t>
            </a:r>
            <a:endParaRPr lang="en-US" dirty="0">
              <a:solidFill>
                <a:schemeClr val="bg1"/>
              </a:solidFill>
            </a:endParaRPr>
          </a:p>
          <a:p>
            <a:endParaRPr lang="en-US" dirty="0">
              <a:solidFill>
                <a:schemeClr val="bg1"/>
              </a:solidFill>
            </a:endParaRPr>
          </a:p>
        </p:txBody>
      </p:sp>
    </p:spTree>
    <p:extLst>
      <p:ext uri="{BB962C8B-B14F-4D97-AF65-F5344CB8AC3E}">
        <p14:creationId xmlns:p14="http://schemas.microsoft.com/office/powerpoint/2010/main" val="202994848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914400"/>
          </a:xfrm>
        </p:spPr>
        <p:txBody>
          <a:bodyPr>
            <a:normAutofit/>
          </a:bodyPr>
          <a:lstStyle/>
          <a:p>
            <a:r>
              <a:rPr lang="en-US" dirty="0" smtClean="0"/>
              <a:t>What should be in place at your site?</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098538984"/>
              </p:ext>
            </p:extLst>
          </p:nvPr>
        </p:nvGraphicFramePr>
        <p:xfrm>
          <a:off x="152400" y="990600"/>
          <a:ext cx="11811000" cy="57149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4304068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doctor holding a laptop computer open to view"/>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2514600"/>
            <a:ext cx="12980670" cy="10202807"/>
          </a:xfrm>
          <a:prstGeom prst="rect">
            <a:avLst/>
          </a:prstGeom>
        </p:spPr>
      </p:pic>
      <p:sp>
        <p:nvSpPr>
          <p:cNvPr id="10" name="Rectangle 9"/>
          <p:cNvSpPr/>
          <p:nvPr/>
        </p:nvSpPr>
        <p:spPr>
          <a:xfrm>
            <a:off x="2703368" y="609600"/>
            <a:ext cx="6741968" cy="3785652"/>
          </a:xfrm>
          <a:prstGeom prst="rect">
            <a:avLst/>
          </a:prstGeom>
        </p:spPr>
        <p:txBody>
          <a:bodyPr wrap="square">
            <a:spAutoFit/>
          </a:bodyPr>
          <a:lstStyle/>
          <a:p>
            <a:pPr lvl="0">
              <a:defRPr/>
            </a:pPr>
            <a:r>
              <a:rPr lang="en-US" sz="2400" b="1" dirty="0">
                <a:solidFill>
                  <a:srgbClr val="002060"/>
                </a:solidFill>
              </a:rPr>
              <a:t>What Every Clinician Should Know About Common Consult Problems &amp; Using VSSC Data to Fix</a:t>
            </a:r>
          </a:p>
          <a:p>
            <a:pPr lvl="0">
              <a:defRPr/>
            </a:pPr>
            <a:endParaRPr lang="en-US" sz="2400" b="1" dirty="0">
              <a:solidFill>
                <a:srgbClr val="002060"/>
              </a:solidFill>
            </a:endParaRPr>
          </a:p>
          <a:p>
            <a:pPr lvl="0">
              <a:defRPr/>
            </a:pPr>
            <a:r>
              <a:rPr lang="en-US" sz="2400" b="1" dirty="0">
                <a:solidFill>
                  <a:srgbClr val="002060"/>
                </a:solidFill>
              </a:rPr>
              <a:t>What Every Clinical Leader Should Know About Consults, No Shows &amp; Cancellations</a:t>
            </a:r>
            <a:endParaRPr lang="en-US" sz="2400" dirty="0">
              <a:solidFill>
                <a:srgbClr val="002060"/>
              </a:solidFill>
            </a:endParaRPr>
          </a:p>
          <a:p>
            <a:pPr lvl="0">
              <a:defRPr/>
            </a:pPr>
            <a:endParaRPr lang="en-US" sz="2400" b="1" dirty="0">
              <a:solidFill>
                <a:srgbClr val="002060"/>
              </a:solidFill>
            </a:endParaRPr>
          </a:p>
          <a:p>
            <a:pPr lvl="0">
              <a:defRPr/>
            </a:pPr>
            <a:r>
              <a:rPr lang="en-US" sz="2400" b="1" dirty="0">
                <a:solidFill>
                  <a:srgbClr val="002060"/>
                </a:solidFill>
              </a:rPr>
              <a:t>What Every VA Clinician &amp; Resident Needs to Know About Consults</a:t>
            </a:r>
          </a:p>
          <a:p>
            <a:pPr lvl="0">
              <a:defRPr/>
            </a:pPr>
            <a:endParaRPr lang="en-US" sz="2400" b="1" dirty="0">
              <a:solidFill>
                <a:srgbClr val="002060"/>
              </a:solidFill>
            </a:endParaRPr>
          </a:p>
          <a:p>
            <a:pPr lvl="0">
              <a:defRPr/>
            </a:pPr>
            <a:r>
              <a:rPr lang="en-US" sz="2400" b="1" dirty="0">
                <a:solidFill>
                  <a:srgbClr val="002060"/>
                </a:solidFill>
              </a:rPr>
              <a:t>Consults and Non VA Care</a:t>
            </a:r>
            <a:endParaRPr lang="en-US" sz="2400" dirty="0">
              <a:solidFill>
                <a:srgbClr val="002060"/>
              </a:solidFill>
            </a:endParaRPr>
          </a:p>
        </p:txBody>
      </p:sp>
      <p:pic>
        <p:nvPicPr>
          <p:cNvPr id="4" name="Picture 4" descr="Image of the My VeHU Campus &quot;Ask The Presenter&quot; Icon"/>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614064" y="3276600"/>
            <a:ext cx="1139536" cy="1139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78489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xEl>
                                              <p:pRg st="2" end="2"/>
                                            </p:txEl>
                                          </p:spTgt>
                                        </p:tgtEl>
                                        <p:attrNameLst>
                                          <p:attrName>style.visibility</p:attrName>
                                        </p:attrNameLst>
                                      </p:cBhvr>
                                      <p:to>
                                        <p:strVal val="visible"/>
                                      </p:to>
                                    </p:set>
                                    <p:animEffect transition="in" filter="fade">
                                      <p:cBhvr>
                                        <p:cTn id="12" dur="500"/>
                                        <p:tgtEl>
                                          <p:spTgt spid="10">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xEl>
                                              <p:pRg st="4" end="4"/>
                                            </p:txEl>
                                          </p:spTgt>
                                        </p:tgtEl>
                                        <p:attrNameLst>
                                          <p:attrName>style.visibility</p:attrName>
                                        </p:attrNameLst>
                                      </p:cBhvr>
                                      <p:to>
                                        <p:strVal val="visible"/>
                                      </p:to>
                                    </p:set>
                                    <p:animEffect transition="in" filter="fade">
                                      <p:cBhvr>
                                        <p:cTn id="17" dur="500"/>
                                        <p:tgtEl>
                                          <p:spTgt spid="10">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
                                            <p:txEl>
                                              <p:pRg st="6" end="6"/>
                                            </p:txEl>
                                          </p:spTgt>
                                        </p:tgtEl>
                                        <p:attrNameLst>
                                          <p:attrName>style.visibility</p:attrName>
                                        </p:attrNameLst>
                                      </p:cBhvr>
                                      <p:to>
                                        <p:strVal val="visible"/>
                                      </p:to>
                                    </p:set>
                                    <p:animEffect transition="in" filter="fade">
                                      <p:cBhvr>
                                        <p:cTn id="22" dur="500"/>
                                        <p:tgtEl>
                                          <p:spTgt spid="10">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descr="&quot;&quot;"/>
          <p:cNvSpPr>
            <a:spLocks noGrp="1"/>
          </p:cNvSpPr>
          <p:nvPr>
            <p:ph idx="1"/>
          </p:nvPr>
        </p:nvSpPr>
        <p:spPr>
          <a:xfrm>
            <a:off x="1752600" y="1295401"/>
            <a:ext cx="8763000" cy="4830763"/>
          </a:xfrm>
        </p:spPr>
        <p:txBody>
          <a:bodyPr>
            <a:normAutofit/>
          </a:bodyPr>
          <a:lstStyle/>
          <a:p>
            <a:endParaRPr lang="en-US" dirty="0" smtClean="0"/>
          </a:p>
          <a:p>
            <a:endParaRPr lang="en-US" dirty="0" smtClean="0"/>
          </a:p>
          <a:p>
            <a:endParaRPr lang="en-US" dirty="0"/>
          </a:p>
        </p:txBody>
      </p:sp>
      <p:sp>
        <p:nvSpPr>
          <p:cNvPr id="4" name="Slide Number Placeholder 3" descr="&quot;&quot;"/>
          <p:cNvSpPr>
            <a:spLocks noGrp="1"/>
          </p:cNvSpPr>
          <p:nvPr>
            <p:ph type="sldNum" sz="quarter" idx="12"/>
          </p:nvPr>
        </p:nvSpPr>
        <p:spPr/>
        <p:txBody>
          <a:bodyPr/>
          <a:lstStyle/>
          <a:p>
            <a:fld id="{FDED4ED3-6B28-4058-A23D-8BBFDE32E77B}" type="slidenum">
              <a:rPr lang="en-US" smtClean="0"/>
              <a:t>4</a:t>
            </a:fld>
            <a:endParaRPr lang="en-US" dirty="0"/>
          </a:p>
        </p:txBody>
      </p:sp>
      <p:pic>
        <p:nvPicPr>
          <p:cNvPr id="5" name="Picture 4" descr="Drowning in Data written in block letters on top of a pile of 3D numbers"/>
          <p:cNvPicPr>
            <a:picLocks noChangeAspect="1"/>
          </p:cNvPicPr>
          <p:nvPr/>
        </p:nvPicPr>
        <p:blipFill rotWithShape="1">
          <a:blip r:embed="rId3" cstate="print">
            <a:extLst>
              <a:ext uri="{28A0092B-C50C-407E-A947-70E740481C1C}">
                <a14:useLocalDpi xmlns:a14="http://schemas.microsoft.com/office/drawing/2010/main" val="0"/>
              </a:ext>
            </a:extLst>
          </a:blip>
          <a:srcRect t="15351"/>
          <a:stretch/>
        </p:blipFill>
        <p:spPr>
          <a:xfrm>
            <a:off x="0" y="320040"/>
            <a:ext cx="12192000" cy="8823960"/>
          </a:xfrm>
          <a:prstGeom prst="rect">
            <a:avLst/>
          </a:prstGeom>
        </p:spPr>
      </p:pic>
      <p:sp>
        <p:nvSpPr>
          <p:cNvPr id="2" name="Title 1"/>
          <p:cNvSpPr>
            <a:spLocks noGrp="1"/>
          </p:cNvSpPr>
          <p:nvPr>
            <p:ph type="title"/>
          </p:nvPr>
        </p:nvSpPr>
        <p:spPr>
          <a:xfrm>
            <a:off x="0" y="0"/>
            <a:ext cx="12192000" cy="990600"/>
          </a:xfrm>
          <a:solidFill>
            <a:srgbClr val="00B050"/>
          </a:solidFill>
          <a:ln>
            <a:solidFill>
              <a:srgbClr val="00B050"/>
            </a:solidFill>
          </a:ln>
        </p:spPr>
        <p:style>
          <a:lnRef idx="1">
            <a:schemeClr val="accent2"/>
          </a:lnRef>
          <a:fillRef idx="3">
            <a:schemeClr val="accent2"/>
          </a:fillRef>
          <a:effectRef idx="2">
            <a:schemeClr val="accent2"/>
          </a:effectRef>
          <a:fontRef idx="minor">
            <a:schemeClr val="lt1"/>
          </a:fontRef>
        </p:style>
        <p:txBody>
          <a:bodyPr>
            <a:noAutofit/>
          </a:bodyPr>
          <a:lstStyle/>
          <a:p>
            <a:r>
              <a:rPr lang="en-US" sz="6600" b="1" dirty="0" smtClean="0">
                <a:solidFill>
                  <a:schemeClr val="tx1"/>
                </a:solidFill>
                <a:effectLst>
                  <a:outerShdw blurRad="38100" dist="38100" dir="2700000" algn="tl">
                    <a:srgbClr val="000000">
                      <a:alpha val="43137"/>
                    </a:srgbClr>
                  </a:outerShdw>
                </a:effectLst>
              </a:rPr>
              <a:t>The Problem with Consults</a:t>
            </a:r>
            <a:endParaRPr lang="en-US" sz="6600" b="1" dirty="0">
              <a:solidFill>
                <a:schemeClr val="tx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0546788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267690" y="945739"/>
            <a:ext cx="5143500" cy="1673529"/>
          </a:xfrm>
        </p:spPr>
        <p:txBody>
          <a:bodyPr>
            <a:normAutofit/>
          </a:bodyPr>
          <a:lstStyle/>
          <a:p>
            <a:r>
              <a:rPr lang="en-US" sz="8000" b="1" dirty="0" smtClean="0">
                <a:solidFill>
                  <a:schemeClr val="accent6">
                    <a:lumMod val="75000"/>
                  </a:schemeClr>
                </a:solidFill>
                <a:effectLst>
                  <a:outerShdw blurRad="38100" dist="38100" dir="2700000" algn="tl">
                    <a:srgbClr val="000000">
                      <a:alpha val="43137"/>
                    </a:srgbClr>
                  </a:outerShdw>
                </a:effectLst>
              </a:rPr>
              <a:t>VA Consult</a:t>
            </a:r>
            <a:endParaRPr lang="en-US" sz="8000" b="1" dirty="0">
              <a:solidFill>
                <a:schemeClr val="accent6">
                  <a:lumMod val="75000"/>
                </a:schemeClr>
              </a:solidFill>
              <a:effectLst>
                <a:outerShdw blurRad="38100" dist="38100" dir="2700000" algn="tl">
                  <a:srgbClr val="000000">
                    <a:alpha val="43137"/>
                  </a:srgbClr>
                </a:outerShdw>
              </a:effectLst>
            </a:endParaRPr>
          </a:p>
        </p:txBody>
      </p:sp>
      <p:grpSp>
        <p:nvGrpSpPr>
          <p:cNvPr id="8" name="Group 7"/>
          <p:cNvGrpSpPr/>
          <p:nvPr/>
        </p:nvGrpSpPr>
        <p:grpSpPr>
          <a:xfrm>
            <a:off x="267690" y="2743200"/>
            <a:ext cx="9638309" cy="2362200"/>
            <a:chOff x="4876800" y="144700"/>
            <a:chExt cx="9826463" cy="2209800"/>
          </a:xfrm>
        </p:grpSpPr>
        <p:pic>
          <p:nvPicPr>
            <p:cNvPr id="6" name="Picture 5" descr="FAQs"/>
            <p:cNvPicPr>
              <a:picLocks noChangeAspect="1"/>
            </p:cNvPicPr>
            <p:nvPr/>
          </p:nvPicPr>
          <p:blipFill rotWithShape="1">
            <a:blip r:embed="rId2" cstate="print">
              <a:extLst>
                <a:ext uri="{28A0092B-C50C-407E-A947-70E740481C1C}">
                  <a14:useLocalDpi xmlns:a14="http://schemas.microsoft.com/office/drawing/2010/main" val="0"/>
                </a:ext>
              </a:extLst>
            </a:blip>
            <a:srcRect t="20887" b="16747"/>
            <a:stretch/>
          </p:blipFill>
          <p:spPr>
            <a:xfrm>
              <a:off x="4876800" y="144700"/>
              <a:ext cx="4724400" cy="2209800"/>
            </a:xfrm>
            <a:prstGeom prst="rect">
              <a:avLst/>
            </a:prstGeom>
          </p:spPr>
        </p:pic>
        <p:sp>
          <p:nvSpPr>
            <p:cNvPr id="7" name="Title 2"/>
            <p:cNvSpPr txBox="1">
              <a:spLocks/>
            </p:cNvSpPr>
            <p:nvPr/>
          </p:nvSpPr>
          <p:spPr>
            <a:xfrm>
              <a:off x="9559762" y="469966"/>
              <a:ext cx="5143501" cy="167352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13800" b="1" dirty="0" smtClean="0">
                  <a:solidFill>
                    <a:schemeClr val="accent6">
                      <a:lumMod val="75000"/>
                    </a:schemeClr>
                  </a:solidFill>
                  <a:effectLst>
                    <a:outerShdw blurRad="38100" dist="38100" dir="2700000" algn="tl">
                      <a:srgbClr val="000000">
                        <a:alpha val="43137"/>
                      </a:srgbClr>
                    </a:outerShdw>
                  </a:effectLst>
                </a:rPr>
                <a:t>S</a:t>
              </a:r>
              <a:endParaRPr lang="en-US" sz="13800" b="1" dirty="0">
                <a:solidFill>
                  <a:schemeClr val="accent6">
                    <a:lumMod val="75000"/>
                  </a:schemeClr>
                </a:solidFill>
                <a:effectLst>
                  <a:outerShdw blurRad="38100" dist="38100" dir="2700000" algn="tl">
                    <a:srgbClr val="000000">
                      <a:alpha val="43137"/>
                    </a:srgbClr>
                  </a:outerShdw>
                </a:effectLst>
              </a:endParaRPr>
            </a:p>
          </p:txBody>
        </p:sp>
      </p:grpSp>
      <p:sp>
        <p:nvSpPr>
          <p:cNvPr id="4" name="Content Placeholder 3"/>
          <p:cNvSpPr>
            <a:spLocks noGrp="1"/>
          </p:cNvSpPr>
          <p:nvPr>
            <p:ph idx="1"/>
          </p:nvPr>
        </p:nvSpPr>
        <p:spPr>
          <a:xfrm>
            <a:off x="6070270" y="0"/>
            <a:ext cx="6045530" cy="6858000"/>
          </a:xfrm>
        </p:spPr>
        <p:txBody>
          <a:bodyPr anchor="ctr"/>
          <a:lstStyle/>
          <a:p>
            <a:pPr>
              <a:buFont typeface="Wingdings" panose="05000000000000000000" pitchFamily="2" charset="2"/>
              <a:buChar char="ü"/>
            </a:pPr>
            <a:r>
              <a:rPr lang="en-US" sz="3600" dirty="0">
                <a:solidFill>
                  <a:schemeClr val="accent6">
                    <a:lumMod val="75000"/>
                  </a:schemeClr>
                </a:solidFill>
              </a:rPr>
              <a:t>&gt; 250,000,000 consults since launch of CPRS</a:t>
            </a:r>
          </a:p>
          <a:p>
            <a:pPr>
              <a:buFont typeface="Wingdings" panose="05000000000000000000" pitchFamily="2" charset="2"/>
              <a:buChar char="ü"/>
            </a:pPr>
            <a:r>
              <a:rPr lang="en-US" sz="3600" dirty="0">
                <a:solidFill>
                  <a:schemeClr val="accent6">
                    <a:lumMod val="75000"/>
                  </a:schemeClr>
                </a:solidFill>
              </a:rPr>
              <a:t>Consults used for clinical and non-clinical purposes</a:t>
            </a:r>
          </a:p>
          <a:p>
            <a:pPr>
              <a:buFont typeface="Wingdings" panose="05000000000000000000" pitchFamily="2" charset="2"/>
              <a:buChar char="ü"/>
            </a:pPr>
            <a:r>
              <a:rPr lang="en-US" sz="3600" dirty="0">
                <a:solidFill>
                  <a:schemeClr val="accent6">
                    <a:lumMod val="75000"/>
                  </a:schemeClr>
                </a:solidFill>
              </a:rPr>
              <a:t>76 cases of Institutional Disclosure of an adverse event related to consults</a:t>
            </a:r>
          </a:p>
          <a:p>
            <a:pPr>
              <a:buFont typeface="Wingdings" panose="05000000000000000000" pitchFamily="2" charset="2"/>
              <a:buChar char="ü"/>
            </a:pPr>
            <a:endParaRPr lang="en-US" dirty="0" smtClean="0">
              <a:solidFill>
                <a:schemeClr val="accent6">
                  <a:lumMod val="75000"/>
                </a:schemeClr>
              </a:solidFill>
            </a:endParaRPr>
          </a:p>
        </p:txBody>
      </p:sp>
      <p:sp>
        <p:nvSpPr>
          <p:cNvPr id="2" name="Slide Number Placeholder 1" descr="&quot;&quot;"/>
          <p:cNvSpPr>
            <a:spLocks noGrp="1"/>
          </p:cNvSpPr>
          <p:nvPr>
            <p:ph type="sldNum" sz="quarter" idx="12"/>
          </p:nvPr>
        </p:nvSpPr>
        <p:spPr/>
        <p:txBody>
          <a:bodyPr/>
          <a:lstStyle/>
          <a:p>
            <a:fld id="{FDED4ED3-6B28-4058-A23D-8BBFDE32E77B}" type="slidenum">
              <a:rPr lang="en-US" smtClean="0"/>
              <a:t>5</a:t>
            </a:fld>
            <a:endParaRPr lang="en-US" dirty="0"/>
          </a:p>
        </p:txBody>
      </p:sp>
      <p:sp>
        <p:nvSpPr>
          <p:cNvPr id="5" name="Rectangle 4" descr="&quot;&quot;"/>
          <p:cNvSpPr/>
          <p:nvPr/>
        </p:nvSpPr>
        <p:spPr>
          <a:xfrm>
            <a:off x="2590800" y="6019800"/>
            <a:ext cx="7086600" cy="369332"/>
          </a:xfrm>
          <a:prstGeom prst="rect">
            <a:avLst/>
          </a:prstGeom>
        </p:spPr>
        <p:txBody>
          <a:bodyPr wrap="square">
            <a:spAutoFit/>
          </a:bodyPr>
          <a:lstStyle/>
          <a:p>
            <a:r>
              <a:rPr lang="en-US" dirty="0"/>
              <a:t>http://cdn2.vox-cdn.com/assets/4492093/VA_FactSheet.pdf</a:t>
            </a:r>
          </a:p>
        </p:txBody>
      </p:sp>
    </p:spTree>
    <p:extLst>
      <p:ext uri="{BB962C8B-B14F-4D97-AF65-F5344CB8AC3E}">
        <p14:creationId xmlns:p14="http://schemas.microsoft.com/office/powerpoint/2010/main" val="194585177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Slide Number Placeholder 3" descr="&quot;&quot;"/>
          <p:cNvSpPr>
            <a:spLocks noGrp="1"/>
          </p:cNvSpPr>
          <p:nvPr>
            <p:ph type="sldNum" sz="quarter" idx="12"/>
          </p:nvPr>
        </p:nvSpPr>
        <p:spPr/>
        <p:txBody>
          <a:bodyPr/>
          <a:lstStyle/>
          <a:p>
            <a:fld id="{FDED4ED3-6B28-4058-A23D-8BBFDE32E77B}" type="slidenum">
              <a:rPr lang="en-US" smtClean="0"/>
              <a:t>6</a:t>
            </a:fld>
            <a:endParaRPr lang="en-US" dirty="0"/>
          </a:p>
        </p:txBody>
      </p:sp>
      <p:pic>
        <p:nvPicPr>
          <p:cNvPr id="3073" name="Picture 1" descr="Total open consults pending greater than 90 days for national All as of 9/21/2014: a decrese from 2,043,130 at 9/9/2012 to 370244 by 9/21/2014.&#10;&#10;https://securereports2.vssc.med.va.gov/ReportServer/Reserved.ReportViewerWebControl.axd?ExecutionID=cw5d3a3zubbjbp55jmg0yh45&amp;Culture=1033&amp;CultureOverrides=False&amp;UICulture=9&amp;UICultureOverrides=False&amp;ReportStack=1&amp;ControlID=6877a525c7e0440aa0afd30fbfdaa2eb&amp;OpType=ReportImage&amp;IterationId=069f842102a54a3dbf966f9bd8b18694&amp;StreamID=C_14iT0R0x0T0_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609600"/>
            <a:ext cx="12035642" cy="6301281"/>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p:cNvSpPr>
            <a:spLocks noGrp="1"/>
          </p:cNvSpPr>
          <p:nvPr>
            <p:ph type="title"/>
          </p:nvPr>
        </p:nvSpPr>
        <p:spPr>
          <a:xfrm>
            <a:off x="0" y="-152400"/>
            <a:ext cx="12192000" cy="1143000"/>
          </a:xfrm>
        </p:spPr>
        <p:txBody>
          <a:bodyPr/>
          <a:lstStyle/>
          <a:p>
            <a:r>
              <a:rPr lang="en-US" dirty="0" smtClean="0">
                <a:solidFill>
                  <a:srgbClr val="002060"/>
                </a:solidFill>
              </a:rPr>
              <a:t>¼ of a Billion Consults since 1999</a:t>
            </a:r>
            <a:endParaRPr lang="en-US" dirty="0">
              <a:solidFill>
                <a:srgbClr val="002060"/>
              </a:solidFill>
            </a:endParaRPr>
          </a:p>
        </p:txBody>
      </p:sp>
    </p:spTree>
    <p:extLst>
      <p:ext uri="{BB962C8B-B14F-4D97-AF65-F5344CB8AC3E}">
        <p14:creationId xmlns:p14="http://schemas.microsoft.com/office/powerpoint/2010/main" val="175794462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Needles in a Haystack</a:t>
            </a:r>
            <a:endParaRPr lang="en-US" dirty="0"/>
          </a:p>
        </p:txBody>
      </p:sp>
      <p:pic>
        <p:nvPicPr>
          <p:cNvPr id="3" name="Picture 2" descr="a magnifying lense over a needle in a haystack"/>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334000"/>
            <a:ext cx="12192000" cy="18278861"/>
          </a:xfrm>
          <a:prstGeom prst="rect">
            <a:avLst/>
          </a:prstGeom>
        </p:spPr>
      </p:pic>
    </p:spTree>
    <p:extLst>
      <p:ext uri="{BB962C8B-B14F-4D97-AF65-F5344CB8AC3E}">
        <p14:creationId xmlns:p14="http://schemas.microsoft.com/office/powerpoint/2010/main" val="236326843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12192000" cy="16002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dirty="0"/>
          </a:p>
        </p:txBody>
      </p:sp>
      <p:pic>
        <p:nvPicPr>
          <p:cNvPr id="9" name="Picture 3" descr="image of My VeHU Campus blue polling Icon"/>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 y="114300"/>
            <a:ext cx="1371600" cy="13716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3"/>
          <p:cNvSpPr>
            <a:spLocks noGrp="1"/>
          </p:cNvSpPr>
          <p:nvPr>
            <p:ph type="title"/>
          </p:nvPr>
        </p:nvSpPr>
        <p:spPr>
          <a:xfrm>
            <a:off x="2362200" y="228600"/>
            <a:ext cx="9829800" cy="1143000"/>
          </a:xfrm>
        </p:spPr>
        <p:txBody>
          <a:bodyPr>
            <a:normAutofit/>
          </a:bodyPr>
          <a:lstStyle/>
          <a:p>
            <a:pPr algn="l"/>
            <a:r>
              <a:rPr lang="en-US" sz="5400" b="1" dirty="0" smtClean="0">
                <a:effectLst>
                  <a:outerShdw blurRad="38100" dist="38100" dir="2700000" algn="tl">
                    <a:srgbClr val="000000">
                      <a:alpha val="43137"/>
                    </a:srgbClr>
                  </a:outerShdw>
                </a:effectLst>
              </a:rPr>
              <a:t>Poll Results</a:t>
            </a:r>
            <a:endParaRPr lang="en-US" sz="5400" b="1" dirty="0">
              <a:effectLst>
                <a:outerShdw blurRad="38100" dist="38100" dir="2700000" algn="tl">
                  <a:srgbClr val="000000">
                    <a:alpha val="43137"/>
                  </a:srgbClr>
                </a:outerShdw>
              </a:effectLst>
            </a:endParaRPr>
          </a:p>
        </p:txBody>
      </p:sp>
      <p:sp>
        <p:nvSpPr>
          <p:cNvPr id="3" name="Rectangle 2"/>
          <p:cNvSpPr/>
          <p:nvPr/>
        </p:nvSpPr>
        <p:spPr>
          <a:xfrm>
            <a:off x="685800" y="1865293"/>
            <a:ext cx="11125200" cy="954107"/>
          </a:xfrm>
          <a:prstGeom prst="rect">
            <a:avLst/>
          </a:prstGeom>
        </p:spPr>
        <p:txBody>
          <a:bodyPr wrap="square">
            <a:spAutoFit/>
          </a:bodyPr>
          <a:lstStyle/>
          <a:p>
            <a:r>
              <a:rPr lang="en-US" sz="2800" dirty="0"/>
              <a:t>Do staff at your site get prompted to link a CPRS progress note to a consult at the time a New note is created?</a:t>
            </a:r>
          </a:p>
        </p:txBody>
      </p:sp>
      <p:sp>
        <p:nvSpPr>
          <p:cNvPr id="5" name="Content Placeholder 4"/>
          <p:cNvSpPr>
            <a:spLocks noGrp="1"/>
          </p:cNvSpPr>
          <p:nvPr>
            <p:ph idx="1"/>
          </p:nvPr>
        </p:nvSpPr>
        <p:spPr>
          <a:xfrm>
            <a:off x="304800" y="2818263"/>
            <a:ext cx="4495800" cy="4038600"/>
          </a:xfrm>
        </p:spPr>
        <p:txBody>
          <a:bodyPr>
            <a:normAutofit/>
          </a:bodyPr>
          <a:lstStyle/>
          <a:p>
            <a:pPr marL="1314450" lvl="2" indent="-514350">
              <a:buFont typeface="+mj-lt"/>
              <a:buAutoNum type="alphaUcPeriod"/>
            </a:pPr>
            <a:r>
              <a:rPr lang="en-US" sz="2800" dirty="0"/>
              <a:t>Yes</a:t>
            </a:r>
          </a:p>
          <a:p>
            <a:pPr marL="1314450" lvl="2" indent="-514350">
              <a:buFont typeface="+mj-lt"/>
              <a:buAutoNum type="alphaUcPeriod"/>
            </a:pPr>
            <a:r>
              <a:rPr lang="en-US" sz="2800" dirty="0"/>
              <a:t>No</a:t>
            </a:r>
          </a:p>
          <a:p>
            <a:pPr marL="1314450" lvl="2" indent="-514350">
              <a:buFont typeface="+mj-lt"/>
              <a:buAutoNum type="alphaUcPeriod"/>
            </a:pPr>
            <a:r>
              <a:rPr lang="en-US" sz="2800" dirty="0"/>
              <a:t>Not sure, but I don’t recall seeing it. </a:t>
            </a:r>
          </a:p>
        </p:txBody>
      </p:sp>
    </p:spTree>
    <p:extLst>
      <p:ext uri="{BB962C8B-B14F-4D97-AF65-F5344CB8AC3E}">
        <p14:creationId xmlns:p14="http://schemas.microsoft.com/office/powerpoint/2010/main" val="158837916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dirty="0"/>
          </a:p>
        </p:txBody>
      </p:sp>
      <p:sp>
        <p:nvSpPr>
          <p:cNvPr id="13" name="Rectangle 12"/>
          <p:cNvSpPr/>
          <p:nvPr/>
        </p:nvSpPr>
        <p:spPr>
          <a:xfrm>
            <a:off x="0" y="0"/>
            <a:ext cx="12192000" cy="16002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dirty="0"/>
          </a:p>
        </p:txBody>
      </p:sp>
      <p:pic>
        <p:nvPicPr>
          <p:cNvPr id="14" name="Picture 3" descr="image of My VeHU Campus blue polling Icon"/>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85800" y="114300"/>
            <a:ext cx="1371600" cy="13716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itle 3" descr="Poll Results&#10;"/>
          <p:cNvSpPr txBox="1">
            <a:spLocks/>
          </p:cNvSpPr>
          <p:nvPr/>
        </p:nvSpPr>
        <p:spPr>
          <a:xfrm>
            <a:off x="2362200" y="228600"/>
            <a:ext cx="98298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5400" b="1" dirty="0" smtClean="0">
                <a:effectLst>
                  <a:outerShdw blurRad="38100" dist="38100" dir="2700000" algn="tl">
                    <a:srgbClr val="000000">
                      <a:alpha val="43137"/>
                    </a:srgbClr>
                  </a:outerShdw>
                </a:effectLst>
              </a:rPr>
              <a:t>Poll Results</a:t>
            </a:r>
            <a:endParaRPr lang="en-US" sz="5400" b="1" dirty="0">
              <a:effectLst>
                <a:outerShdw blurRad="38100" dist="38100" dir="2700000" algn="tl">
                  <a:srgbClr val="000000">
                    <a:alpha val="43137"/>
                  </a:srgbClr>
                </a:outerShdw>
              </a:effectLst>
            </a:endParaRPr>
          </a:p>
        </p:txBody>
      </p:sp>
      <p:sp>
        <p:nvSpPr>
          <p:cNvPr id="8" name="Rectangle 7"/>
          <p:cNvSpPr/>
          <p:nvPr/>
        </p:nvSpPr>
        <p:spPr>
          <a:xfrm>
            <a:off x="685800" y="1865293"/>
            <a:ext cx="11125200" cy="954107"/>
          </a:xfrm>
          <a:prstGeom prst="rect">
            <a:avLst/>
          </a:prstGeom>
        </p:spPr>
        <p:txBody>
          <a:bodyPr wrap="square">
            <a:spAutoFit/>
          </a:bodyPr>
          <a:lstStyle/>
          <a:p>
            <a:r>
              <a:rPr lang="en-US" sz="2800" dirty="0"/>
              <a:t>Do staff at your site get prompted to link a CPRS progress note to a consult at the time a New note is created?</a:t>
            </a:r>
          </a:p>
        </p:txBody>
      </p:sp>
      <p:sp>
        <p:nvSpPr>
          <p:cNvPr id="9" name="Content Placeholder 4"/>
          <p:cNvSpPr>
            <a:spLocks noGrp="1"/>
          </p:cNvSpPr>
          <p:nvPr>
            <p:ph idx="1"/>
          </p:nvPr>
        </p:nvSpPr>
        <p:spPr>
          <a:xfrm>
            <a:off x="304800" y="2818263"/>
            <a:ext cx="4495800" cy="4038600"/>
          </a:xfrm>
        </p:spPr>
        <p:txBody>
          <a:bodyPr>
            <a:normAutofit/>
          </a:bodyPr>
          <a:lstStyle/>
          <a:p>
            <a:pPr marL="1314450" lvl="2" indent="-514350">
              <a:buFont typeface="+mj-lt"/>
              <a:buAutoNum type="alphaUcPeriod"/>
            </a:pPr>
            <a:r>
              <a:rPr lang="en-US" sz="2800" dirty="0"/>
              <a:t>Yes</a:t>
            </a:r>
          </a:p>
          <a:p>
            <a:pPr marL="1314450" lvl="2" indent="-514350">
              <a:buFont typeface="+mj-lt"/>
              <a:buAutoNum type="alphaUcPeriod"/>
            </a:pPr>
            <a:r>
              <a:rPr lang="en-US" sz="2800" dirty="0"/>
              <a:t>No</a:t>
            </a:r>
          </a:p>
          <a:p>
            <a:pPr marL="1314450" lvl="2" indent="-514350">
              <a:buFont typeface="+mj-lt"/>
              <a:buAutoNum type="alphaUcPeriod"/>
            </a:pPr>
            <a:r>
              <a:rPr lang="en-US" sz="2800" dirty="0"/>
              <a:t>Not sure, but I don’t recall seeing it. </a:t>
            </a:r>
          </a:p>
        </p:txBody>
      </p:sp>
    </p:spTree>
    <p:extLst>
      <p:ext uri="{BB962C8B-B14F-4D97-AF65-F5344CB8AC3E}">
        <p14:creationId xmlns:p14="http://schemas.microsoft.com/office/powerpoint/2010/main" val="1259386642"/>
      </p:ext>
    </p:extLst>
  </p:cSld>
  <p:clrMapOvr>
    <a:masterClrMapping/>
  </p:clrMapOvr>
  <p:timing>
    <p:tnLst>
      <p:par>
        <p:cTn id="1" dur="indefinite" restart="never" nodeType="tmRoot"/>
      </p:par>
    </p:tnLst>
  </p:timing>
</p:sld>
</file>

<file path=ppt/theme/theme1.xml><?xml version="1.0" encoding="utf-8"?>
<a:theme xmlns:a="http://schemas.openxmlformats.org/drawingml/2006/main" name="13044_ICD-10 Conventions_Guidelines_06172013">
  <a:themeElements>
    <a:clrScheme name="Custom 10">
      <a:dk1>
        <a:sysClr val="windowText" lastClr="000000"/>
      </a:dk1>
      <a:lt1>
        <a:sysClr val="window" lastClr="FFFFFF"/>
      </a:lt1>
      <a:dk2>
        <a:srgbClr val="373545"/>
      </a:dk2>
      <a:lt2>
        <a:srgbClr val="CEDBE6"/>
      </a:lt2>
      <a:accent1>
        <a:srgbClr val="3494BA"/>
      </a:accent1>
      <a:accent2>
        <a:srgbClr val="00CC99"/>
      </a:accent2>
      <a:accent3>
        <a:srgbClr val="FF9966"/>
      </a:accent3>
      <a:accent4>
        <a:srgbClr val="66CCFF"/>
      </a:accent4>
      <a:accent5>
        <a:srgbClr val="FF7C80"/>
      </a:accent5>
      <a:accent6>
        <a:srgbClr val="2683C6"/>
      </a:accent6>
      <a:hlink>
        <a:srgbClr val="00B0F0"/>
      </a:hlink>
      <a:folHlink>
        <a:srgbClr val="9F6715"/>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33F7E3AE3535244BFC46BE44266D150" ma:contentTypeVersion="0" ma:contentTypeDescription="Create a new document." ma:contentTypeScope="" ma:versionID="d067bc0dbfe65afddb6df494075f7fa4">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34592E3-43DF-41C5-8492-C8E0EEC33D3D}">
  <ds:schemaRefs>
    <ds:schemaRef ds:uri="http://schemas.microsoft.com/sharepoint/v3/contenttype/forms"/>
  </ds:schemaRefs>
</ds:datastoreItem>
</file>

<file path=customXml/itemProps2.xml><?xml version="1.0" encoding="utf-8"?>
<ds:datastoreItem xmlns:ds="http://schemas.openxmlformats.org/officeDocument/2006/customXml" ds:itemID="{6B983E90-E12B-45A7-8A07-6BC17BACFE27}">
  <ds:schemaRefs>
    <ds:schemaRef ds:uri="http://schemas.microsoft.com/office/infopath/2007/PartnerControls"/>
    <ds:schemaRef ds:uri="http://schemas.openxmlformats.org/package/2006/metadata/core-properties"/>
    <ds:schemaRef ds:uri="http://schemas.microsoft.com/office/2006/documentManagement/types"/>
    <ds:schemaRef ds:uri="http://purl.org/dc/dcmitype/"/>
    <ds:schemaRef ds:uri="http://purl.org/dc/elements/1.1/"/>
    <ds:schemaRef ds:uri="http://schemas.microsoft.com/office/2006/metadata/properties"/>
    <ds:schemaRef ds:uri="http://www.w3.org/XML/1998/namespace"/>
    <ds:schemaRef ds:uri="http://purl.org/dc/terms/"/>
  </ds:schemaRefs>
</ds:datastoreItem>
</file>

<file path=customXml/itemProps3.xml><?xml version="1.0" encoding="utf-8"?>
<ds:datastoreItem xmlns:ds="http://schemas.openxmlformats.org/officeDocument/2006/customXml" ds:itemID="{C2F1D522-406C-485A-B7E0-0E93EAB43AF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14EES017_Trauma Informed Care_with Caryn Edits Guthrie O'Donnell September 3rd</Template>
  <TotalTime>774</TotalTime>
  <Words>1264</Words>
  <Application>Microsoft Office PowerPoint</Application>
  <PresentationFormat>Widescreen</PresentationFormat>
  <Paragraphs>206</Paragraphs>
  <Slides>36</Slides>
  <Notes>13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36</vt:i4>
      </vt:variant>
    </vt:vector>
  </HeadingPairs>
  <TitlesOfParts>
    <vt:vector size="43" baseType="lpstr">
      <vt:lpstr>Arial</vt:lpstr>
      <vt:lpstr>Calibri</vt:lpstr>
      <vt:lpstr>Courier New</vt:lpstr>
      <vt:lpstr>r_ansi</vt:lpstr>
      <vt:lpstr>Times New Roman</vt:lpstr>
      <vt:lpstr>Wingdings</vt:lpstr>
      <vt:lpstr>13044_ICD-10 Conventions_Guidelines_06172013</vt:lpstr>
      <vt:lpstr>Consult Management Practices: Consult Setup and Notifications</vt:lpstr>
      <vt:lpstr>PowerPoint Presentation</vt:lpstr>
      <vt:lpstr>Poll Question</vt:lpstr>
      <vt:lpstr>The Problem with Consults</vt:lpstr>
      <vt:lpstr>VA Consult</vt:lpstr>
      <vt:lpstr>¼ of a Billion Consults since 1999</vt:lpstr>
      <vt:lpstr>Needles in a Haystack</vt:lpstr>
      <vt:lpstr>Poll Results</vt:lpstr>
      <vt:lpstr>PowerPoint Presentation</vt:lpstr>
      <vt:lpstr>Consult Set-Up determines who gets consult notifications and who can complete a consult</vt:lpstr>
      <vt:lpstr>PowerPoint Presentation</vt:lpstr>
      <vt:lpstr>You can RENEW or FORWARD a notification </vt:lpstr>
      <vt:lpstr>You can reproduce a list of your notifications in VistA </vt:lpstr>
      <vt:lpstr>Here is the new consult notification  you accidentally deleted</vt:lpstr>
      <vt:lpstr>Consult Status Lifecycle </vt:lpstr>
      <vt:lpstr>CPRS Default View:   Easy to miss an open consult</vt:lpstr>
      <vt:lpstr>Instruct staff to change default view grouped by STATUS</vt:lpstr>
      <vt:lpstr>Now it’s easy to spot an open consult!</vt:lpstr>
      <vt:lpstr>Appointments should be linked to the Consult at the time of Scheduling</vt:lpstr>
      <vt:lpstr>Status automatically becomes SCHEDULED</vt:lpstr>
      <vt:lpstr>Consult status is now SCHEDULED</vt:lpstr>
      <vt:lpstr>Consult Tab Method to link your note to the consult</vt:lpstr>
      <vt:lpstr>Notes Tab method</vt:lpstr>
      <vt:lpstr>Warning:  You are choosing a note title  that will not complete the consult</vt:lpstr>
      <vt:lpstr>When this note is signed, the status will change to COMPLETED</vt:lpstr>
      <vt:lpstr>Completed Ortho Consult</vt:lpstr>
      <vt:lpstr>How could this process</vt:lpstr>
      <vt:lpstr>How could this process</vt:lpstr>
      <vt:lpstr>How could this process</vt:lpstr>
      <vt:lpstr>PowerPoint Presentation</vt:lpstr>
      <vt:lpstr>PowerPoint Presentation</vt:lpstr>
      <vt:lpstr>Check the consult update status in Vista</vt:lpstr>
      <vt:lpstr>PowerPoint Presentation</vt:lpstr>
      <vt:lpstr>Check your work</vt:lpstr>
      <vt:lpstr>What should be in place at your site?</vt:lpstr>
      <vt:lpstr>PowerPoint Presentation</vt:lpstr>
    </vt:vector>
  </TitlesOfParts>
  <Company>Dept. of Veterans Affairs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Consult Management Practices: Consult Setup and Notifications</dc:title>
  <dc:creator>VHA OIA Training Strategy</dc:creator>
  <cp:keywords>CPRS Consults</cp:keywords>
  <cp:lastModifiedBy>Presenter</cp:lastModifiedBy>
  <cp:revision>105</cp:revision>
  <dcterms:created xsi:type="dcterms:W3CDTF">2014-09-18T19:56:19Z</dcterms:created>
  <dcterms:modified xsi:type="dcterms:W3CDTF">2014-10-01T19:39:38Z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0x010100B33F7E3AE3535244BFC46BE44266D150</vt:lpwstr>
  </property>
  <property fmtid="{D5CDD505-2E9C-101B-9397-08002B2CF9AE}" pid="3" name="Language">
    <vt:lpwstr>English</vt:lpwstr>
  </property>
</Properties>
</file>