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051" r:id="rId4"/>
  </p:sldMasterIdLst>
  <p:notesMasterIdLst>
    <p:notesMasterId r:id="rId46"/>
  </p:notesMasterIdLst>
  <p:handoutMasterIdLst>
    <p:handoutMasterId r:id="rId47"/>
  </p:handoutMasterIdLst>
  <p:sldIdLst>
    <p:sldId id="807" r:id="rId5"/>
    <p:sldId id="866" r:id="rId6"/>
    <p:sldId id="878" r:id="rId7"/>
    <p:sldId id="867" r:id="rId8"/>
    <p:sldId id="891" r:id="rId9"/>
    <p:sldId id="892" r:id="rId10"/>
    <p:sldId id="893" r:id="rId11"/>
    <p:sldId id="896" r:id="rId12"/>
    <p:sldId id="879" r:id="rId13"/>
    <p:sldId id="871" r:id="rId14"/>
    <p:sldId id="916" r:id="rId15"/>
    <p:sldId id="907" r:id="rId16"/>
    <p:sldId id="874" r:id="rId17"/>
    <p:sldId id="875" r:id="rId18"/>
    <p:sldId id="889" r:id="rId19"/>
    <p:sldId id="917" r:id="rId20"/>
    <p:sldId id="899" r:id="rId21"/>
    <p:sldId id="908" r:id="rId22"/>
    <p:sldId id="901" r:id="rId23"/>
    <p:sldId id="884" r:id="rId24"/>
    <p:sldId id="919" r:id="rId25"/>
    <p:sldId id="920" r:id="rId26"/>
    <p:sldId id="921" r:id="rId27"/>
    <p:sldId id="885" r:id="rId28"/>
    <p:sldId id="837" r:id="rId29"/>
    <p:sldId id="854" r:id="rId30"/>
    <p:sldId id="858" r:id="rId31"/>
    <p:sldId id="905" r:id="rId32"/>
    <p:sldId id="842" r:id="rId33"/>
    <p:sldId id="840" r:id="rId34"/>
    <p:sldId id="882" r:id="rId35"/>
    <p:sldId id="895" r:id="rId36"/>
    <p:sldId id="844" r:id="rId37"/>
    <p:sldId id="845" r:id="rId38"/>
    <p:sldId id="847" r:id="rId39"/>
    <p:sldId id="853" r:id="rId40"/>
    <p:sldId id="886" r:id="rId41"/>
    <p:sldId id="913" r:id="rId42"/>
    <p:sldId id="915" r:id="rId43"/>
    <p:sldId id="912" r:id="rId44"/>
    <p:sldId id="906" r:id="rId45"/>
  </p:sldIdLst>
  <p:sldSz cx="12192000" cy="6858000"/>
  <p:notesSz cx="6980238" cy="9223375"/>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5">
          <p15:clr>
            <a:srgbClr val="A4A3A4"/>
          </p15:clr>
        </p15:guide>
        <p15:guide id="2" pos="219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BD3"/>
    <a:srgbClr val="5E533C"/>
    <a:srgbClr val="666633"/>
    <a:srgbClr val="CCFFCC"/>
    <a:srgbClr val="003366"/>
    <a:srgbClr val="FF9933"/>
    <a:srgbClr val="FFCC66"/>
    <a:srgbClr val="FFDC97"/>
    <a:srgbClr val="FFE4AF"/>
    <a:srgbClr val="FFE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35" autoAdjust="0"/>
    <p:restoredTop sz="78636" autoAdjust="0"/>
  </p:normalViewPr>
  <p:slideViewPr>
    <p:cSldViewPr snapToGrid="0">
      <p:cViewPr varScale="1">
        <p:scale>
          <a:sx n="58" d="100"/>
          <a:sy n="58" d="100"/>
        </p:scale>
        <p:origin x="882" y="78"/>
      </p:cViewPr>
      <p:guideLst>
        <p:guide orient="horz" pos="2136"/>
        <p:guide pos="3840"/>
      </p:guideLst>
    </p:cSldViewPr>
  </p:slideViewPr>
  <p:outlineViewPr>
    <p:cViewPr>
      <p:scale>
        <a:sx n="33" d="100"/>
        <a:sy n="33" d="100"/>
      </p:scale>
      <p:origin x="0" y="11088"/>
    </p:cViewPr>
  </p:outlineViewPr>
  <p:notesTextViewPr>
    <p:cViewPr>
      <p:scale>
        <a:sx n="100" d="100"/>
        <a:sy n="100" d="100"/>
      </p:scale>
      <p:origin x="0" y="-240"/>
    </p:cViewPr>
  </p:notesTextViewPr>
  <p:sorterViewPr>
    <p:cViewPr varScale="1">
      <p:scale>
        <a:sx n="1" d="1"/>
        <a:sy n="1" d="1"/>
      </p:scale>
      <p:origin x="0" y="0"/>
    </p:cViewPr>
  </p:sorterViewPr>
  <p:notesViewPr>
    <p:cSldViewPr snapToGrid="0">
      <p:cViewPr>
        <p:scale>
          <a:sx n="100" d="100"/>
          <a:sy n="100" d="100"/>
        </p:scale>
        <p:origin x="-792" y="600"/>
      </p:cViewPr>
      <p:guideLst>
        <p:guide orient="horz" pos="2905"/>
        <p:guide pos="219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3438" tIns="46719" rIns="93438" bIns="46719" numCol="1" anchor="t" anchorCtr="0" compatLnSpc="1">
            <a:prstTxWarp prst="textNoShape">
              <a:avLst/>
            </a:prstTxWarp>
          </a:bodyPr>
          <a:lstStyle>
            <a:lvl1pPr defTabSz="927329">
              <a:defRPr sz="1200">
                <a:latin typeface="Times New Roman" pitchFamily="18" charset="0"/>
                <a:ea typeface="+mn-ea"/>
                <a:cs typeface="+mn-cs"/>
              </a:defRPr>
            </a:lvl1pPr>
          </a:lstStyle>
          <a:p>
            <a:pPr>
              <a:defRPr/>
            </a:pPr>
            <a:endParaRPr lang="en-US" dirty="0"/>
          </a:p>
        </p:txBody>
      </p:sp>
      <p:sp>
        <p:nvSpPr>
          <p:cNvPr id="3075" name="Rectangle 3"/>
          <p:cNvSpPr>
            <a:spLocks noGrp="1" noChangeArrowheads="1"/>
          </p:cNvSpPr>
          <p:nvPr>
            <p:ph type="dt" sz="quarter" idx="1"/>
          </p:nvPr>
        </p:nvSpPr>
        <p:spPr bwMode="auto">
          <a:xfrm>
            <a:off x="3956050" y="0"/>
            <a:ext cx="3024188" cy="461963"/>
          </a:xfrm>
          <a:prstGeom prst="rect">
            <a:avLst/>
          </a:prstGeom>
          <a:noFill/>
          <a:ln w="9525">
            <a:noFill/>
            <a:miter lim="800000"/>
            <a:headEnd/>
            <a:tailEnd/>
          </a:ln>
          <a:effectLst/>
        </p:spPr>
        <p:txBody>
          <a:bodyPr vert="horz" wrap="square" lIns="93438" tIns="46719" rIns="93438" bIns="46719" numCol="1" anchor="t" anchorCtr="0" compatLnSpc="1">
            <a:prstTxWarp prst="textNoShape">
              <a:avLst/>
            </a:prstTxWarp>
          </a:bodyPr>
          <a:lstStyle>
            <a:lvl1pPr algn="r" defTabSz="927329">
              <a:defRPr sz="1200">
                <a:latin typeface="Times New Roman" pitchFamily="18" charset="0"/>
                <a:ea typeface="+mn-ea"/>
                <a:cs typeface="+mn-cs"/>
              </a:defRPr>
            </a:lvl1pPr>
          </a:lstStyle>
          <a:p>
            <a:pPr>
              <a:defRPr/>
            </a:pPr>
            <a:endParaRPr lang="en-US" dirty="0"/>
          </a:p>
        </p:txBody>
      </p:sp>
      <p:sp>
        <p:nvSpPr>
          <p:cNvPr id="3076" name="Rectangle 4"/>
          <p:cNvSpPr>
            <a:spLocks noGrp="1" noChangeArrowheads="1"/>
          </p:cNvSpPr>
          <p:nvPr>
            <p:ph type="ftr" sz="quarter" idx="2"/>
          </p:nvPr>
        </p:nvSpPr>
        <p:spPr bwMode="auto">
          <a:xfrm>
            <a:off x="0" y="8761413"/>
            <a:ext cx="3024188" cy="461962"/>
          </a:xfrm>
          <a:prstGeom prst="rect">
            <a:avLst/>
          </a:prstGeom>
          <a:noFill/>
          <a:ln w="9525">
            <a:noFill/>
            <a:miter lim="800000"/>
            <a:headEnd/>
            <a:tailEnd/>
          </a:ln>
          <a:effectLst/>
        </p:spPr>
        <p:txBody>
          <a:bodyPr vert="horz" wrap="square" lIns="93438" tIns="46719" rIns="93438" bIns="46719" numCol="1" anchor="b" anchorCtr="0" compatLnSpc="1">
            <a:prstTxWarp prst="textNoShape">
              <a:avLst/>
            </a:prstTxWarp>
          </a:bodyPr>
          <a:lstStyle>
            <a:lvl1pPr defTabSz="927329">
              <a:defRPr sz="1200">
                <a:latin typeface="Times New Roman" pitchFamily="18" charset="0"/>
                <a:ea typeface="+mn-ea"/>
                <a:cs typeface="+mn-cs"/>
              </a:defRPr>
            </a:lvl1pPr>
          </a:lstStyle>
          <a:p>
            <a:pPr>
              <a:defRPr/>
            </a:pPr>
            <a:endParaRPr lang="en-US" dirty="0"/>
          </a:p>
        </p:txBody>
      </p:sp>
      <p:sp>
        <p:nvSpPr>
          <p:cNvPr id="3077" name="Rectangle 5"/>
          <p:cNvSpPr>
            <a:spLocks noGrp="1" noChangeArrowheads="1"/>
          </p:cNvSpPr>
          <p:nvPr>
            <p:ph type="sldNum" sz="quarter" idx="3"/>
          </p:nvPr>
        </p:nvSpPr>
        <p:spPr bwMode="auto">
          <a:xfrm>
            <a:off x="3956050" y="8761413"/>
            <a:ext cx="3024188" cy="461962"/>
          </a:xfrm>
          <a:prstGeom prst="rect">
            <a:avLst/>
          </a:prstGeom>
          <a:noFill/>
          <a:ln w="9525">
            <a:noFill/>
            <a:miter lim="800000"/>
            <a:headEnd/>
            <a:tailEnd/>
          </a:ln>
          <a:effectLst/>
        </p:spPr>
        <p:txBody>
          <a:bodyPr vert="horz" wrap="square" lIns="93438" tIns="46719" rIns="93438" bIns="46719" numCol="1" anchor="b" anchorCtr="0" compatLnSpc="1">
            <a:prstTxWarp prst="textNoShape">
              <a:avLst/>
            </a:prstTxWarp>
          </a:bodyPr>
          <a:lstStyle>
            <a:lvl1pPr algn="r" defTabSz="927100">
              <a:defRPr sz="1200">
                <a:ea typeface="ＭＳ Ｐゴシック" charset="-128"/>
              </a:defRPr>
            </a:lvl1pPr>
          </a:lstStyle>
          <a:p>
            <a:pPr>
              <a:defRPr/>
            </a:pPr>
            <a:fld id="{137AC4FB-6742-4D6A-8800-F885083E461C}" type="slidenum">
              <a:rPr lang="en-US"/>
              <a:pPr>
                <a:defRPr/>
              </a:pPr>
              <a:t>‹#›</a:t>
            </a:fld>
            <a:endParaRPr lang="en-US" dirty="0"/>
          </a:p>
        </p:txBody>
      </p:sp>
    </p:spTree>
    <p:extLst>
      <p:ext uri="{BB962C8B-B14F-4D97-AF65-F5344CB8AC3E}">
        <p14:creationId xmlns:p14="http://schemas.microsoft.com/office/powerpoint/2010/main" val="3110231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3438" tIns="46719" rIns="93438" bIns="46719" numCol="1" anchor="t" anchorCtr="0" compatLnSpc="1">
            <a:prstTxWarp prst="textNoShape">
              <a:avLst/>
            </a:prstTxWarp>
          </a:bodyPr>
          <a:lstStyle>
            <a:lvl1pPr defTabSz="927329">
              <a:defRPr sz="1200">
                <a:latin typeface="Times New Roman" pitchFamily="18" charset="0"/>
                <a:ea typeface="+mn-ea"/>
                <a:cs typeface="+mn-cs"/>
              </a:defRPr>
            </a:lvl1pPr>
          </a:lstStyle>
          <a:p>
            <a:pPr>
              <a:defRPr/>
            </a:pPr>
            <a:endParaRPr lang="en-US" dirty="0"/>
          </a:p>
        </p:txBody>
      </p:sp>
      <p:sp>
        <p:nvSpPr>
          <p:cNvPr id="2051" name="Rectangle 3"/>
          <p:cNvSpPr>
            <a:spLocks noGrp="1" noChangeArrowheads="1"/>
          </p:cNvSpPr>
          <p:nvPr>
            <p:ph type="dt" idx="1"/>
          </p:nvPr>
        </p:nvSpPr>
        <p:spPr bwMode="auto">
          <a:xfrm>
            <a:off x="3956050" y="0"/>
            <a:ext cx="3024188" cy="461963"/>
          </a:xfrm>
          <a:prstGeom prst="rect">
            <a:avLst/>
          </a:prstGeom>
          <a:noFill/>
          <a:ln w="9525">
            <a:noFill/>
            <a:miter lim="800000"/>
            <a:headEnd/>
            <a:tailEnd/>
          </a:ln>
          <a:effectLst/>
        </p:spPr>
        <p:txBody>
          <a:bodyPr vert="horz" wrap="square" lIns="93438" tIns="46719" rIns="93438" bIns="46719" numCol="1" anchor="t" anchorCtr="0" compatLnSpc="1">
            <a:prstTxWarp prst="textNoShape">
              <a:avLst/>
            </a:prstTxWarp>
          </a:bodyPr>
          <a:lstStyle>
            <a:lvl1pPr algn="r" defTabSz="927329">
              <a:defRPr sz="1200">
                <a:latin typeface="Times New Roman" pitchFamily="18" charset="0"/>
                <a:ea typeface="+mn-ea"/>
                <a:cs typeface="+mn-cs"/>
              </a:defRPr>
            </a:lvl1pPr>
          </a:lstStyle>
          <a:p>
            <a:pPr>
              <a:defRPr/>
            </a:pPr>
            <a:endParaRPr lang="en-US" dirty="0"/>
          </a:p>
        </p:txBody>
      </p:sp>
      <p:sp>
        <p:nvSpPr>
          <p:cNvPr id="23556" name="Rectangle 4"/>
          <p:cNvSpPr>
            <a:spLocks noGrp="1" noRot="1" noChangeAspect="1" noChangeArrowheads="1" noTextEdit="1"/>
          </p:cNvSpPr>
          <p:nvPr>
            <p:ph type="sldImg" idx="2"/>
          </p:nvPr>
        </p:nvSpPr>
        <p:spPr bwMode="auto">
          <a:xfrm>
            <a:off x="422275" y="693738"/>
            <a:ext cx="6140450" cy="3454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30275" y="4381500"/>
            <a:ext cx="5119688" cy="4151313"/>
          </a:xfrm>
          <a:prstGeom prst="rect">
            <a:avLst/>
          </a:prstGeom>
          <a:noFill/>
          <a:ln w="9525">
            <a:noFill/>
            <a:miter lim="800000"/>
            <a:headEnd/>
            <a:tailEnd/>
          </a:ln>
          <a:effectLst/>
        </p:spPr>
        <p:txBody>
          <a:bodyPr vert="horz" wrap="square" lIns="93438" tIns="46719" rIns="93438" bIns="467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8761413"/>
            <a:ext cx="3024188" cy="461962"/>
          </a:xfrm>
          <a:prstGeom prst="rect">
            <a:avLst/>
          </a:prstGeom>
          <a:noFill/>
          <a:ln w="9525">
            <a:noFill/>
            <a:miter lim="800000"/>
            <a:headEnd/>
            <a:tailEnd/>
          </a:ln>
          <a:effectLst/>
        </p:spPr>
        <p:txBody>
          <a:bodyPr vert="horz" wrap="square" lIns="93438" tIns="46719" rIns="93438" bIns="46719" numCol="1" anchor="b" anchorCtr="0" compatLnSpc="1">
            <a:prstTxWarp prst="textNoShape">
              <a:avLst/>
            </a:prstTxWarp>
          </a:bodyPr>
          <a:lstStyle>
            <a:lvl1pPr defTabSz="927329">
              <a:defRPr sz="1200">
                <a:latin typeface="Times New Roman" pitchFamily="18" charset="0"/>
                <a:ea typeface="+mn-ea"/>
                <a:cs typeface="+mn-cs"/>
              </a:defRPr>
            </a:lvl1pPr>
          </a:lstStyle>
          <a:p>
            <a:pPr>
              <a:defRPr/>
            </a:pPr>
            <a:endParaRPr lang="en-US" dirty="0"/>
          </a:p>
        </p:txBody>
      </p:sp>
      <p:sp>
        <p:nvSpPr>
          <p:cNvPr id="2055" name="Rectangle 7"/>
          <p:cNvSpPr>
            <a:spLocks noGrp="1" noChangeArrowheads="1"/>
          </p:cNvSpPr>
          <p:nvPr>
            <p:ph type="sldNum" sz="quarter" idx="5"/>
          </p:nvPr>
        </p:nvSpPr>
        <p:spPr bwMode="auto">
          <a:xfrm>
            <a:off x="3956050" y="8761413"/>
            <a:ext cx="3024188" cy="461962"/>
          </a:xfrm>
          <a:prstGeom prst="rect">
            <a:avLst/>
          </a:prstGeom>
          <a:noFill/>
          <a:ln w="9525">
            <a:noFill/>
            <a:miter lim="800000"/>
            <a:headEnd/>
            <a:tailEnd/>
          </a:ln>
          <a:effectLst/>
        </p:spPr>
        <p:txBody>
          <a:bodyPr vert="horz" wrap="square" lIns="93438" tIns="46719" rIns="93438" bIns="46719" numCol="1" anchor="b" anchorCtr="0" compatLnSpc="1">
            <a:prstTxWarp prst="textNoShape">
              <a:avLst/>
            </a:prstTxWarp>
          </a:bodyPr>
          <a:lstStyle>
            <a:lvl1pPr algn="r" defTabSz="927100">
              <a:defRPr sz="1200">
                <a:ea typeface="ＭＳ Ｐゴシック" charset="-128"/>
              </a:defRPr>
            </a:lvl1pPr>
          </a:lstStyle>
          <a:p>
            <a:pPr>
              <a:defRPr/>
            </a:pPr>
            <a:fld id="{6A712E7B-92A2-4383-A5ED-555C8EEAD413}" type="slidenum">
              <a:rPr lang="en-US"/>
              <a:pPr>
                <a:defRPr/>
              </a:pPr>
              <a:t>‹#›</a:t>
            </a:fld>
            <a:endParaRPr lang="en-US" dirty="0"/>
          </a:p>
        </p:txBody>
      </p:sp>
    </p:spTree>
    <p:extLst>
      <p:ext uri="{BB962C8B-B14F-4D97-AF65-F5344CB8AC3E}">
        <p14:creationId xmlns:p14="http://schemas.microsoft.com/office/powerpoint/2010/main" val="24171261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r>
              <a:rPr lang="en-US" b="1" dirty="0" smtClean="0"/>
              <a:t>Speaker</a:t>
            </a:r>
            <a:r>
              <a:rPr lang="en-US" dirty="0" smtClean="0"/>
              <a:t>: Dr. Evans</a:t>
            </a:r>
          </a:p>
          <a:p>
            <a:endParaRPr lang="en-US" dirty="0" smtClean="0"/>
          </a:p>
          <a:p>
            <a:r>
              <a:rPr lang="en-US" dirty="0" smtClean="0"/>
              <a:t>Why are you here?</a:t>
            </a:r>
          </a:p>
          <a:p>
            <a:endParaRPr lang="en-US" dirty="0" smtClean="0"/>
          </a:p>
          <a:p>
            <a:pPr marL="171450" indent="-171450">
              <a:buFont typeface="Arial" panose="020B0604020202020204" pitchFamily="34" charset="0"/>
              <a:buChar char="•"/>
            </a:pPr>
            <a:r>
              <a:rPr lang="en-US" dirty="0" smtClean="0"/>
              <a:t>You've attending this training today because you were recently issued, or will be issued, a VA-furnished mobile device. The purpose of this training is to discuss some of the security implications, risks, and to identify ways to mitigate privacy and security-related risks. This course will provide guidance for protecting privacy and Information Security Awareness when using mobile devices in VA. </a:t>
            </a:r>
          </a:p>
          <a:p>
            <a:pPr marL="171450" indent="-171450">
              <a:buFont typeface="Arial" panose="020B0604020202020204" pitchFamily="34" charset="0"/>
              <a:buChar char="•"/>
            </a:pPr>
            <a:r>
              <a:rPr lang="en-US" dirty="0" smtClean="0"/>
              <a:t>We'll also discus how we can safely use mobile apps on the new devices. </a:t>
            </a:r>
          </a:p>
          <a:p>
            <a:pPr marL="171450" indent="-171450">
              <a:buFont typeface="Arial" panose="020B0604020202020204" pitchFamily="34" charset="0"/>
              <a:buChar char="•"/>
            </a:pPr>
            <a:r>
              <a:rPr lang="en-US" dirty="0" smtClean="0"/>
              <a:t>But, first, let's discuss the increasing use of mobile technologies in health care.</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a:t>
            </a:fld>
            <a:endParaRPr lang="en-US" dirty="0"/>
          </a:p>
        </p:txBody>
      </p:sp>
    </p:spTree>
    <p:extLst>
      <p:ext uri="{BB962C8B-B14F-4D97-AF65-F5344CB8AC3E}">
        <p14:creationId xmlns:p14="http://schemas.microsoft.com/office/powerpoint/2010/main" val="196430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Dr. Evans</a:t>
            </a:r>
          </a:p>
          <a:p>
            <a:pPr marL="1714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Many laws require VA staff to take privacy and information security training.  </a:t>
            </a:r>
          </a:p>
          <a:p>
            <a:pPr marL="6286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If you use a VA Government Furnished Mobile Device and have access to VA information systems or VA Sensitive information through that mobile device, VA requires you to take this course so you know what to do to keep information safe and help VA comply with these laws. </a:t>
            </a:r>
          </a:p>
          <a:p>
            <a:pPr marL="6286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VA must comply with federal laws about privacy and information security.  </a:t>
            </a:r>
          </a:p>
          <a:p>
            <a:pPr marL="6286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We developed this course</a:t>
            </a:r>
            <a:r>
              <a:rPr lang="en-US" sz="1200" kern="1200" baseline="0" dirty="0" smtClean="0">
                <a:solidFill>
                  <a:schemeClr val="tx1"/>
                </a:solidFill>
                <a:effectLst/>
                <a:latin typeface="Times New Roman" pitchFamily="18" charset="0"/>
                <a:ea typeface="ＭＳ Ｐゴシック" charset="0"/>
                <a:cs typeface="+mn-cs"/>
              </a:rPr>
              <a:t> to </a:t>
            </a:r>
            <a:r>
              <a:rPr lang="en-US" sz="1200" kern="1200" dirty="0" smtClean="0">
                <a:solidFill>
                  <a:schemeClr val="tx1"/>
                </a:solidFill>
                <a:effectLst/>
                <a:latin typeface="Times New Roman" pitchFamily="18" charset="0"/>
                <a:ea typeface="ＭＳ Ｐゴシック" charset="0"/>
                <a:cs typeface="+mn-cs"/>
              </a:rPr>
              <a:t>help you understand your roles and responsibilities for keeping information safe while using the mobile device and any App loaded onto that device.</a:t>
            </a:r>
          </a:p>
          <a:p>
            <a:pPr marL="6286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You must complete this training module each year to maintain access.</a:t>
            </a:r>
          </a:p>
          <a:p>
            <a:pPr marL="1714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This course must be completed in addition to VA Privacy and Information Security Awareness and Rules of Behavior (VA TMS 10176) [or VA Privacy and Information Security Awareness and Rules of Behavior (VA TMS ID: 31167)] and Privacy and Health Insurance Portability and Accountability (HIPPA) Training (VA TMS ID: 10203) are required training for all Veterans Health Administration (VHA) and Veterans Benefits Administration (VBA) employees who have access to Protected Health Information (PHI) </a:t>
            </a:r>
            <a:r>
              <a:rPr lang="en-US" sz="1200" b="1" kern="1200" dirty="0" smtClean="0">
                <a:solidFill>
                  <a:schemeClr val="tx1"/>
                </a:solidFill>
                <a:effectLst/>
                <a:latin typeface="Times New Roman" pitchFamily="18" charset="0"/>
                <a:ea typeface="ＭＳ Ｐゴシック" charset="0"/>
                <a:cs typeface="+mn-cs"/>
              </a:rPr>
              <a:t>AND</a:t>
            </a:r>
            <a:r>
              <a:rPr lang="en-US" sz="1200" kern="1200" dirty="0" smtClean="0">
                <a:solidFill>
                  <a:schemeClr val="tx1"/>
                </a:solidFill>
                <a:effectLst/>
                <a:latin typeface="Times New Roman" pitchFamily="18" charset="0"/>
                <a:ea typeface="ＭＳ Ｐゴシック" charset="0"/>
                <a:cs typeface="+mn-cs"/>
              </a:rPr>
              <a:t> who have been issued a government furnished  mobile device (GFE iPad).</a:t>
            </a:r>
          </a:p>
          <a:p>
            <a:pPr marL="1714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We will be referencing some</a:t>
            </a:r>
            <a:r>
              <a:rPr lang="en-US" sz="1200" kern="1200" baseline="0" dirty="0" smtClean="0">
                <a:solidFill>
                  <a:schemeClr val="tx1"/>
                </a:solidFill>
                <a:effectLst/>
                <a:latin typeface="Times New Roman" pitchFamily="18" charset="0"/>
                <a:ea typeface="ＭＳ Ｐゴシック" charset="0"/>
                <a:cs typeface="+mn-cs"/>
              </a:rPr>
              <a:t> of the same guidelines found in these trainings.</a:t>
            </a:r>
          </a:p>
          <a:p>
            <a:pPr marL="1714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baseline="0" dirty="0" smtClean="0">
                <a:solidFill>
                  <a:schemeClr val="tx1"/>
                </a:solidFill>
                <a:effectLst/>
                <a:latin typeface="Times New Roman" pitchFamily="18" charset="0"/>
                <a:ea typeface="ＭＳ Ｐゴシック" charset="0"/>
                <a:cs typeface="+mn-cs"/>
              </a:rPr>
              <a:t>If you would like to find more detail about policies and guidance, we provided with you with a handout detailing where you can find more information and course.</a:t>
            </a:r>
            <a:endParaRPr lang="en-US" sz="1200" kern="1200" dirty="0" smtClean="0">
              <a:solidFill>
                <a:schemeClr val="tx1"/>
              </a:solidFill>
              <a:effectLst/>
              <a:latin typeface="Times New Roman" pitchFamily="18" charset="0"/>
              <a:ea typeface="ＭＳ Ｐゴシック" charset="0"/>
              <a:cs typeface="+mn-cs"/>
            </a:endParaRPr>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11</a:t>
            </a:fld>
            <a:endParaRPr lang="en-US" dirty="0"/>
          </a:p>
        </p:txBody>
      </p:sp>
    </p:spTree>
    <p:extLst>
      <p:ext uri="{BB962C8B-B14F-4D97-AF65-F5344CB8AC3E}">
        <p14:creationId xmlns:p14="http://schemas.microsoft.com/office/powerpoint/2010/main" val="2157421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 Dr. Evans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We will begin the main content of this training by discussing about a couple ways that you can keep your device safe.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 next section will talk more about how VA is working to keep your device safe. However, security is everyone's responsibility, so let's discuss a few ways that you can help keep Veteran data safe while using your iPad.</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12</a:t>
            </a:fld>
            <a:endParaRPr lang="en-US" dirty="0"/>
          </a:p>
        </p:txBody>
      </p:sp>
    </p:spTree>
    <p:extLst>
      <p:ext uri="{BB962C8B-B14F-4D97-AF65-F5344CB8AC3E}">
        <p14:creationId xmlns:p14="http://schemas.microsoft.com/office/powerpoint/2010/main" val="424389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 Dr. Evans</a:t>
            </a:r>
          </a:p>
          <a:p>
            <a:r>
              <a:rPr lang="en-US" b="1" dirty="0" smtClean="0"/>
              <a:t>Pin Code</a:t>
            </a:r>
          </a:p>
          <a:p>
            <a:pPr marL="171450" indent="-171450">
              <a:buFont typeface="Arial" panose="020B0604020202020204" pitchFamily="34" charset="0"/>
              <a:buChar char="•"/>
            </a:pPr>
            <a:r>
              <a:rPr lang="en-US" dirty="0" smtClean="0"/>
              <a:t>Recent research tells us that 54% of smartphone users in the US do note set up password security on mobile devices.  If a phone without a passcode is left unattended, anyone that picks it up may have access to restricted information. </a:t>
            </a:r>
          </a:p>
          <a:p>
            <a:pPr marL="171450" indent="-171450">
              <a:buFont typeface="Arial" panose="020B0604020202020204" pitchFamily="34" charset="0"/>
              <a:buChar char="•"/>
            </a:pPr>
            <a:r>
              <a:rPr lang="en-US" dirty="0" smtClean="0"/>
              <a:t>When you picked up your device, or when you do pick up your device, you will configure your device to include a passcode. Remember, passcodes that are easy to guess is less secure, so avoid passcodes like 1-2-3-4.  Your device includes a passcode lock timer, so you're device will lock after XX minutes. </a:t>
            </a:r>
          </a:p>
          <a:p>
            <a:endParaRPr lang="en-US" dirty="0" smtClean="0"/>
          </a:p>
          <a:p>
            <a:r>
              <a:rPr lang="en-US" b="1" dirty="0" smtClean="0"/>
              <a:t>Apple ID</a:t>
            </a:r>
          </a:p>
          <a:p>
            <a:pPr marL="171450" indent="-171450">
              <a:buFont typeface="Arial" panose="020B0604020202020204" pitchFamily="34" charset="0"/>
              <a:buChar char="•"/>
            </a:pPr>
            <a:r>
              <a:rPr lang="en-US" dirty="0" smtClean="0"/>
              <a:t>You've also set up an Apple ID. Include information about how Apple IDs/passwords should be kept safe.</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13</a:t>
            </a:fld>
            <a:endParaRPr lang="en-US" dirty="0"/>
          </a:p>
        </p:txBody>
      </p:sp>
    </p:spTree>
    <p:extLst>
      <p:ext uri="{BB962C8B-B14F-4D97-AF65-F5344CB8AC3E}">
        <p14:creationId xmlns:p14="http://schemas.microsoft.com/office/powerpoint/2010/main" val="103837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 Dr. Evans</a:t>
            </a:r>
          </a:p>
          <a:p>
            <a:pPr marL="171450" indent="-171450">
              <a:buFont typeface="Arial" panose="020B0604020202020204" pitchFamily="34" charset="0"/>
              <a:buChar char="•"/>
            </a:pPr>
            <a:r>
              <a:rPr lang="en-US" dirty="0" smtClean="0"/>
              <a:t>VA tracks incidents of loss and stolen devices. </a:t>
            </a:r>
          </a:p>
          <a:p>
            <a:pPr marL="171450" indent="-171450">
              <a:buFont typeface="Arial" panose="020B0604020202020204" pitchFamily="34" charset="0"/>
              <a:buChar char="•"/>
            </a:pPr>
            <a:r>
              <a:rPr lang="en-US" dirty="0" smtClean="0"/>
              <a:t>This year, we've had about 12 devices that were lost and stolen--that's less than 1%. </a:t>
            </a:r>
          </a:p>
          <a:p>
            <a:pPr marL="171450" indent="-171450">
              <a:buFont typeface="Arial" panose="020B0604020202020204" pitchFamily="34" charset="0"/>
              <a:buChar char="•"/>
            </a:pPr>
            <a:r>
              <a:rPr lang="en-US" dirty="0" smtClean="0"/>
              <a:t>We know that the more devices deployed will likely increase the number of devices that are lost and stolen. However, there are some ways we can mitigate that:</a:t>
            </a:r>
          </a:p>
          <a:p>
            <a:pPr marL="628650" lvl="1" indent="-171450">
              <a:buFont typeface="Arial" panose="020B0604020202020204" pitchFamily="34" charset="0"/>
              <a:buChar char="•"/>
            </a:pPr>
            <a:r>
              <a:rPr lang="en-US" dirty="0" smtClean="0"/>
              <a:t>Don’t leave the device unattended</a:t>
            </a:r>
          </a:p>
          <a:p>
            <a:pPr marL="628650" lvl="1" indent="-171450">
              <a:buFont typeface="Arial" panose="020B0604020202020204" pitchFamily="34" charset="0"/>
              <a:buChar char="•"/>
            </a:pPr>
            <a:r>
              <a:rPr lang="en-US" dirty="0" smtClean="0"/>
              <a:t>Don’t share your device,</a:t>
            </a:r>
            <a:r>
              <a:rPr lang="en-US" baseline="0" dirty="0" smtClean="0"/>
              <a:t> which we will discuss in more detail in the next slide</a:t>
            </a:r>
          </a:p>
          <a:p>
            <a:pPr marL="628650" lvl="1" indent="-171450">
              <a:buFont typeface="Arial" panose="020B0604020202020204" pitchFamily="34" charset="0"/>
              <a:buChar char="•"/>
            </a:pPr>
            <a:r>
              <a:rPr lang="en-US" baseline="0" dirty="0" smtClean="0"/>
              <a:t>Since you are on the go and can carry these everywhere, but extra careful about where you set it down in public places</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14</a:t>
            </a:fld>
            <a:endParaRPr lang="en-US" dirty="0"/>
          </a:p>
        </p:txBody>
      </p:sp>
    </p:spTree>
    <p:extLst>
      <p:ext uri="{BB962C8B-B14F-4D97-AF65-F5344CB8AC3E}">
        <p14:creationId xmlns:p14="http://schemas.microsoft.com/office/powerpoint/2010/main" val="3695410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VA’s National Rules of Behavior do not allow you to share your VA device, please keep this in mind since this is another best practice for ensuring against loss or theft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r>
              <a:rPr lang="en-US" dirty="0" smtClean="0"/>
              <a:t>The GFE mobile device should never be shared with another person.  </a:t>
            </a:r>
          </a:p>
          <a:p>
            <a:r>
              <a:rPr lang="en-US" dirty="0" smtClean="0"/>
              <a:t>The device is issued to a single person and PIN protected for single person use only.  </a:t>
            </a:r>
          </a:p>
          <a:p>
            <a:r>
              <a:rPr lang="en-US" dirty="0" smtClean="0"/>
              <a:t>The VA National Rules of Behavior prohibit unauthorized access by another user by logging off or locking any VA computer device or console. </a:t>
            </a:r>
          </a:p>
          <a:p>
            <a:r>
              <a:rPr lang="en-US" dirty="0" smtClean="0"/>
              <a:t>Should the user no longer need that device for official duty, the device should be turned into the OI&amp;T office for repurpose.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15</a:t>
            </a:fld>
            <a:endParaRPr lang="en-US" dirty="0"/>
          </a:p>
        </p:txBody>
      </p:sp>
    </p:spTree>
    <p:extLst>
      <p:ext uri="{BB962C8B-B14F-4D97-AF65-F5344CB8AC3E}">
        <p14:creationId xmlns:p14="http://schemas.microsoft.com/office/powerpoint/2010/main" val="3315401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Dr. Evans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Although all apps available through the VA App Catalogue have been vetted by VA, it's very important for users to know what types of information their apps have access to.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Emphasize providers have </a:t>
            </a:r>
            <a:r>
              <a:rPr lang="en-US" u="sng" dirty="0" smtClean="0"/>
              <a:t>choices</a:t>
            </a:r>
            <a:r>
              <a:rPr lang="en-US" dirty="0" smtClean="0"/>
              <a:t> when downloading apps</a:t>
            </a:r>
          </a:p>
          <a:p>
            <a:pPr marL="171450" indent="-171450">
              <a:buFont typeface="Arial" panose="020B0604020202020204" pitchFamily="34" charset="0"/>
              <a:buChar char="•"/>
            </a:pPr>
            <a:r>
              <a:rPr lang="en-US" dirty="0" smtClean="0"/>
              <a:t>For example, when you download an app even as simple as Angry Bird you are asked a bunch of questions via pop ups about access and need to keep in mind</a:t>
            </a:r>
            <a:r>
              <a:rPr lang="en-US" baseline="0" dirty="0" smtClean="0"/>
              <a:t> not to </a:t>
            </a:r>
            <a:r>
              <a:rPr lang="en-US" dirty="0" smtClean="0"/>
              <a:t>auto click “OK” in order to get to the app more quickly</a:t>
            </a:r>
          </a:p>
          <a:p>
            <a:pPr marL="171450" indent="-171450">
              <a:buFont typeface="Arial" panose="020B0604020202020204" pitchFamily="34" charset="0"/>
              <a:buChar char="•"/>
            </a:pPr>
            <a:r>
              <a:rPr lang="en-US" dirty="0" smtClean="0"/>
              <a:t>Instead,</a:t>
            </a:r>
            <a:r>
              <a:rPr lang="en-US" baseline="0" dirty="0" smtClean="0"/>
              <a:t> </a:t>
            </a:r>
            <a:r>
              <a:rPr lang="en-US" dirty="0" smtClean="0"/>
              <a:t>take a step back and make a choice about how this app might be</a:t>
            </a:r>
            <a:r>
              <a:rPr lang="en-US" baseline="0" dirty="0" smtClean="0"/>
              <a:t> able to access your information</a:t>
            </a:r>
            <a:endParaRPr lang="en-US" dirty="0" smtClean="0"/>
          </a:p>
          <a:p>
            <a:pPr marL="628650" lvl="1" indent="-171450">
              <a:buFont typeface="Arial" panose="020B0604020202020204" pitchFamily="34" charset="0"/>
              <a:buChar char="•"/>
            </a:pPr>
            <a:r>
              <a:rPr lang="en-US" dirty="0" smtClean="0"/>
              <a:t>Question where the data is being stored, on the cloud.</a:t>
            </a:r>
            <a:r>
              <a:rPr lang="en-US" baseline="0" dirty="0" smtClean="0"/>
              <a:t> </a:t>
            </a:r>
            <a:r>
              <a:rPr lang="en-US" dirty="0" smtClean="0"/>
              <a:t>Do not automatically accept access request to</a:t>
            </a:r>
          </a:p>
          <a:p>
            <a:pPr marL="1085850" lvl="2" indent="-171450">
              <a:buFont typeface="Arial" panose="020B0604020202020204" pitchFamily="34" charset="0"/>
              <a:buChar char="•"/>
            </a:pPr>
            <a:r>
              <a:rPr lang="en-US" dirty="0" smtClean="0"/>
              <a:t>Location</a:t>
            </a:r>
          </a:p>
          <a:p>
            <a:pPr marL="1085850" lvl="2" indent="-171450">
              <a:buFont typeface="Arial" panose="020B0604020202020204" pitchFamily="34" charset="0"/>
              <a:buChar char="•"/>
            </a:pPr>
            <a:r>
              <a:rPr lang="en-US" dirty="0" smtClean="0"/>
              <a:t>Contacts</a:t>
            </a:r>
          </a:p>
          <a:p>
            <a:pPr marL="1085850" lvl="2" indent="-171450">
              <a:buFont typeface="Arial" panose="020B0604020202020204" pitchFamily="34" charset="0"/>
              <a:buChar char="•"/>
            </a:pPr>
            <a:r>
              <a:rPr lang="en-US" dirty="0" smtClean="0"/>
              <a:t>Calendar, etc. </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Accepting these parameters when downloading, installing or using Apps may open your device to potential tracing capabilities for additional information sharing. </a:t>
            </a:r>
            <a:endParaRPr lang="en-US" dirty="0" smtClean="0"/>
          </a:p>
          <a:p>
            <a:pPr marL="171450" indent="-171450">
              <a:buFont typeface="Arial" panose="020B0604020202020204" pitchFamily="34" charset="0"/>
              <a:buChar char="•"/>
            </a:pPr>
            <a:r>
              <a:rPr lang="en-US" dirty="0" smtClean="0"/>
              <a:t>For example, EverNote is a very valuable and</a:t>
            </a:r>
            <a:r>
              <a:rPr lang="en-US" baseline="0" dirty="0" smtClean="0"/>
              <a:t> useful app for many people</a:t>
            </a:r>
            <a:r>
              <a:rPr lang="en-US" dirty="0" smtClean="0"/>
              <a:t>, however in 2013 it was hacked and all passwords</a:t>
            </a:r>
            <a:r>
              <a:rPr lang="en-US" baseline="0" dirty="0" smtClean="0"/>
              <a:t> were stolen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16</a:t>
            </a:fld>
            <a:endParaRPr lang="en-US" dirty="0"/>
          </a:p>
        </p:txBody>
      </p:sp>
    </p:spTree>
    <p:extLst>
      <p:ext uri="{BB962C8B-B14F-4D97-AF65-F5344CB8AC3E}">
        <p14:creationId xmlns:p14="http://schemas.microsoft.com/office/powerpoint/2010/main" val="373251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Dr. Evans</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In the privacy</a:t>
            </a:r>
            <a:r>
              <a:rPr lang="en-US" sz="1200" kern="1200" baseline="0" dirty="0" smtClean="0">
                <a:solidFill>
                  <a:schemeClr val="tx1"/>
                </a:solidFill>
                <a:effectLst/>
                <a:latin typeface="Times New Roman" pitchFamily="18" charset="0"/>
                <a:ea typeface="ＭＳ Ｐゴシック" charset="0"/>
                <a:cs typeface="ＭＳ Ｐゴシック" charset="0"/>
              </a:rPr>
              <a:t> section of the settings tab, you have the ability to see which apps are accessing your data and can make a decision about which ones may or may not put your data, or your patient’s data, at risk</a:t>
            </a:r>
            <a:endParaRPr lang="en-US" sz="1200" kern="1200" dirty="0" smtClean="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Android and Microsoft platforms are also pursuing environments to include security settings</a:t>
            </a:r>
            <a:r>
              <a:rPr lang="en-US" sz="1200" kern="1200" baseline="0" dirty="0" smtClean="0">
                <a:solidFill>
                  <a:schemeClr val="tx1"/>
                </a:solidFill>
                <a:effectLst/>
                <a:latin typeface="Times New Roman" pitchFamily="18" charset="0"/>
                <a:ea typeface="ＭＳ Ｐゴシック" charset="0"/>
                <a:cs typeface="ＭＳ Ｐゴシック" charset="0"/>
              </a:rPr>
              <a:t> similar to the ones that exist on Apple</a:t>
            </a:r>
          </a:p>
          <a:p>
            <a:pPr marL="171450" indent="-171450">
              <a:buFont typeface="Arial" panose="020B0604020202020204" pitchFamily="34" charset="0"/>
              <a:buChar char="•"/>
            </a:pPr>
            <a:r>
              <a:rPr lang="en-US" dirty="0" smtClean="0"/>
              <a:t>The decisions made about risks will be present across all platforms</a:t>
            </a:r>
          </a:p>
          <a:p>
            <a:pPr marL="628650" lvl="1" indent="-171450">
              <a:buFont typeface="Arial" panose="020B0604020202020204" pitchFamily="34" charset="0"/>
              <a:buChar char="•"/>
            </a:pPr>
            <a:r>
              <a:rPr lang="en-US" dirty="0" smtClean="0"/>
              <a:t>For example with Android, it is all or nothing where iOS can access certain items and gives the user a choice app</a:t>
            </a:r>
            <a:r>
              <a:rPr lang="en-US" baseline="0" dirty="0" smtClean="0"/>
              <a:t> by app</a:t>
            </a:r>
            <a:endParaRPr lang="en-US" dirty="0" smtClean="0"/>
          </a:p>
          <a:p>
            <a:pPr marL="628650" lvl="1" indent="-171450">
              <a:buFont typeface="Arial" panose="020B0604020202020204" pitchFamily="34" charset="0"/>
              <a:buChar char="•"/>
            </a:pPr>
            <a:r>
              <a:rPr lang="en-US" dirty="0" smtClean="0"/>
              <a:t>Note that on the Android side their apps are not pre-vetted at all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17</a:t>
            </a:fld>
            <a:endParaRPr lang="en-US" dirty="0"/>
          </a:p>
        </p:txBody>
      </p:sp>
    </p:spTree>
    <p:extLst>
      <p:ext uri="{BB962C8B-B14F-4D97-AF65-F5344CB8AC3E}">
        <p14:creationId xmlns:p14="http://schemas.microsoft.com/office/powerpoint/2010/main" val="1440823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Dr. Evans</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In the privacy</a:t>
            </a:r>
            <a:r>
              <a:rPr lang="en-US" sz="1200" kern="1200" baseline="0" dirty="0" smtClean="0">
                <a:solidFill>
                  <a:schemeClr val="tx1"/>
                </a:solidFill>
                <a:effectLst/>
                <a:latin typeface="Times New Roman" pitchFamily="18" charset="0"/>
                <a:ea typeface="ＭＳ Ｐゴシック" charset="0"/>
                <a:cs typeface="ＭＳ Ｐゴシック" charset="0"/>
              </a:rPr>
              <a:t> section of the settings tab, you have the ability to see which apps are accessing your data and can make a decision about which ones may or may not put your data, or your patient’s data, at risk</a:t>
            </a:r>
            <a:endParaRPr lang="en-US" sz="1200" kern="1200" dirty="0" smtClean="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Android and Microsoft platforms are also pursuing environments to include security settings</a:t>
            </a:r>
            <a:r>
              <a:rPr lang="en-US" sz="1200" kern="1200" baseline="0" dirty="0" smtClean="0">
                <a:solidFill>
                  <a:schemeClr val="tx1"/>
                </a:solidFill>
                <a:effectLst/>
                <a:latin typeface="Times New Roman" pitchFamily="18" charset="0"/>
                <a:ea typeface="ＭＳ Ｐゴシック" charset="0"/>
                <a:cs typeface="ＭＳ Ｐゴシック" charset="0"/>
              </a:rPr>
              <a:t> similar to the ones that exist on Apple</a:t>
            </a:r>
          </a:p>
          <a:p>
            <a:pPr marL="171450" indent="-171450">
              <a:buFont typeface="Arial" panose="020B0604020202020204" pitchFamily="34" charset="0"/>
              <a:buChar char="•"/>
            </a:pPr>
            <a:r>
              <a:rPr lang="en-US" dirty="0" smtClean="0"/>
              <a:t>The decisions made about risks will be present across all platforms</a:t>
            </a:r>
          </a:p>
          <a:p>
            <a:pPr marL="628650" lvl="1" indent="-171450">
              <a:buFont typeface="Arial" panose="020B0604020202020204" pitchFamily="34" charset="0"/>
              <a:buChar char="•"/>
            </a:pPr>
            <a:r>
              <a:rPr lang="en-US" dirty="0" smtClean="0"/>
              <a:t>For example with Android, it is all or nothing where iOS can access certain items and gives the user a choice app</a:t>
            </a:r>
            <a:r>
              <a:rPr lang="en-US" baseline="0" dirty="0" smtClean="0"/>
              <a:t> by app</a:t>
            </a:r>
            <a:endParaRPr lang="en-US" dirty="0" smtClean="0"/>
          </a:p>
          <a:p>
            <a:pPr marL="628650" lvl="1" indent="-171450">
              <a:buFont typeface="Arial" panose="020B0604020202020204" pitchFamily="34" charset="0"/>
              <a:buChar char="•"/>
            </a:pPr>
            <a:r>
              <a:rPr lang="en-US" dirty="0" smtClean="0"/>
              <a:t>Note that on the Android side their apps are not pre-vetted at all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18</a:t>
            </a:fld>
            <a:endParaRPr lang="en-US" dirty="0"/>
          </a:p>
        </p:txBody>
      </p:sp>
    </p:spTree>
    <p:extLst>
      <p:ext uri="{BB962C8B-B14F-4D97-AF65-F5344CB8AC3E}">
        <p14:creationId xmlns:p14="http://schemas.microsoft.com/office/powerpoint/2010/main" val="1299396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 Dr.</a:t>
            </a:r>
            <a:r>
              <a:rPr lang="en-US" baseline="0" dirty="0" smtClean="0"/>
              <a:t> Evans</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a:t>
            </a:r>
            <a:r>
              <a:rPr lang="en-US" baseline="0" dirty="0" smtClean="0"/>
              <a:t> program you are participating in is a great example of how </a:t>
            </a:r>
            <a:r>
              <a:rPr lang="en-US" dirty="0" smtClean="0"/>
              <a:t>OI&amp;T and VHA are collaborating to enable </a:t>
            </a:r>
            <a:r>
              <a:rPr lang="en-US" u="sng" dirty="0" smtClean="0"/>
              <a:t>secure</a:t>
            </a:r>
            <a:r>
              <a:rPr lang="en-US" baseline="0" dirty="0" smtClean="0"/>
              <a:t> </a:t>
            </a:r>
            <a:r>
              <a:rPr lang="en-US" dirty="0" smtClean="0"/>
              <a:t>21</a:t>
            </a:r>
            <a:r>
              <a:rPr lang="en-US" baseline="30000" dirty="0" smtClean="0"/>
              <a:t>st</a:t>
            </a:r>
            <a:r>
              <a:rPr lang="en-US" dirty="0" smtClean="0"/>
              <a:t> century health care for Veterans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DJ will now go into more specifics about how we can all work together to keep your information, and our Veteran’s information, safe</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19</a:t>
            </a:fld>
            <a:endParaRPr lang="en-US" dirty="0"/>
          </a:p>
        </p:txBody>
      </p:sp>
    </p:spTree>
    <p:extLst>
      <p:ext uri="{BB962C8B-B14F-4D97-AF65-F5344CB8AC3E}">
        <p14:creationId xmlns:p14="http://schemas.microsoft.com/office/powerpoint/2010/main" val="502567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a:t>
            </a:r>
            <a:r>
              <a:rPr lang="en-US" baseline="0" dirty="0" err="1" smtClean="0"/>
              <a:t>Kachman</a:t>
            </a: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ＭＳ Ｐゴシック" charset="0"/>
              </a:rPr>
              <a:t>Protect, not prevent – these are some examples of the measures</a:t>
            </a:r>
            <a:r>
              <a:rPr lang="en-US" sz="1200" kern="1200" baseline="0" dirty="0" smtClean="0">
                <a:solidFill>
                  <a:schemeClr val="tx1"/>
                </a:solidFill>
                <a:effectLst/>
                <a:latin typeface="Times New Roman" pitchFamily="18" charset="0"/>
                <a:ea typeface="ＭＳ Ｐゴシック" charset="0"/>
                <a:cs typeface="ＭＳ Ｐゴシック" charset="0"/>
              </a:rPr>
              <a:t> we have already taken </a:t>
            </a:r>
            <a:r>
              <a:rPr lang="en-US" sz="1200" kern="1200" dirty="0" smtClean="0">
                <a:solidFill>
                  <a:schemeClr val="tx1"/>
                </a:solidFill>
                <a:effectLst/>
                <a:latin typeface="Times New Roman" pitchFamily="18" charset="0"/>
                <a:ea typeface="ＭＳ Ｐゴシック" charset="0"/>
                <a:cs typeface="ＭＳ Ｐゴシック" charset="0"/>
              </a:rPr>
              <a:t>to protect you and ensure</a:t>
            </a:r>
            <a:r>
              <a:rPr lang="en-US" sz="1200" kern="1200" baseline="0" dirty="0" smtClean="0">
                <a:solidFill>
                  <a:schemeClr val="tx1"/>
                </a:solidFill>
                <a:effectLst/>
                <a:latin typeface="Times New Roman" pitchFamily="18" charset="0"/>
                <a:ea typeface="ＭＳ Ｐゴシック" charset="0"/>
                <a:cs typeface="ＭＳ Ｐゴシック" charset="0"/>
              </a:rPr>
              <a:t> the mobile devices and apps are secure</a:t>
            </a:r>
            <a:endParaRPr lang="en-US" sz="1200" kern="1200" dirty="0" smtClean="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n-US" dirty="0" smtClean="0"/>
              <a:t>MDM</a:t>
            </a:r>
            <a:r>
              <a:rPr lang="en-US" baseline="0" dirty="0" smtClean="0"/>
              <a:t> can….</a:t>
            </a:r>
            <a:endParaRPr lang="en-US" dirty="0" smtClean="0"/>
          </a:p>
          <a:p>
            <a:pPr marL="628650" lvl="1" indent="-171450">
              <a:buFont typeface="Arial" panose="020B0604020202020204" pitchFamily="34" charset="0"/>
              <a:buChar char="•"/>
            </a:pPr>
            <a:r>
              <a:rPr lang="en-US" dirty="0" smtClean="0"/>
              <a:t>Wipe</a:t>
            </a:r>
            <a:r>
              <a:rPr lang="en-US" baseline="0" dirty="0" smtClean="0"/>
              <a:t> the device clean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ＭＳ Ｐゴシック" charset="0"/>
              </a:rPr>
              <a:t>Track what apps are downloaded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ＭＳ Ｐゴシック" charset="0"/>
                <a:cs typeface="+mn-cs"/>
              </a:rPr>
              <a:t>Restrictions can be configured for device features, content and web browsing, and continuous monitoring keeps devices compliant.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ＭＳ Ｐゴシック" charset="0"/>
                <a:cs typeface="+mn-cs"/>
              </a:rPr>
              <a:t>If a device is lost or stolen, we can remotely lock or wipe the device.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kern="1200" dirty="0" smtClean="0">
                <a:solidFill>
                  <a:schemeClr val="tx1"/>
                </a:solidFill>
                <a:effectLst/>
                <a:latin typeface="Times New Roman" pitchFamily="18" charset="0"/>
                <a:ea typeface="ＭＳ Ｐゴシック" charset="0"/>
                <a:cs typeface="+mn-cs"/>
              </a:rPr>
              <a:t>We can also automatically disable access and wipe content if a device is compromised, non-compliant or the user leaves the company.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smtClean="0"/>
              <a:t>-----------------</a:t>
            </a:r>
          </a:p>
          <a:p>
            <a:pPr marL="171450" indent="-171450">
              <a:buFont typeface="Arial" panose="020B0604020202020204" pitchFamily="34" charset="0"/>
              <a:buChar char="•"/>
            </a:pPr>
            <a:r>
              <a:rPr lang="en-US" dirty="0" smtClean="0">
                <a:solidFill>
                  <a:srgbClr val="FF0000"/>
                </a:solidFill>
              </a:rPr>
              <a:t>Block cloud storage native to the device via MDM</a:t>
            </a:r>
          </a:p>
          <a:p>
            <a:pPr marL="171450" indent="-171450">
              <a:buFont typeface="Arial" panose="020B0604020202020204" pitchFamily="34" charset="0"/>
              <a:buChar char="•"/>
            </a:pPr>
            <a:r>
              <a:rPr lang="en-US" dirty="0" smtClean="0">
                <a:solidFill>
                  <a:srgbClr val="FF0000"/>
                </a:solidFill>
              </a:rPr>
              <a:t>Set compliance rules based on VA requirements for device baseline</a:t>
            </a:r>
          </a:p>
          <a:p>
            <a:pPr marL="171450" indent="-171450">
              <a:buFont typeface="Arial" panose="020B0604020202020204" pitchFamily="34" charset="0"/>
              <a:buChar char="•"/>
            </a:pPr>
            <a:r>
              <a:rPr lang="en-US" dirty="0" smtClean="0">
                <a:solidFill>
                  <a:srgbClr val="FF0000"/>
                </a:solidFill>
              </a:rPr>
              <a:t>Ability to wipe enterprise application and data</a:t>
            </a:r>
          </a:p>
          <a:p>
            <a:pPr marL="171450" indent="-171450">
              <a:buFont typeface="Arial" panose="020B0604020202020204" pitchFamily="34" charset="0"/>
              <a:buChar char="•"/>
            </a:pPr>
            <a:r>
              <a:rPr lang="en-US" dirty="0" smtClean="0">
                <a:solidFill>
                  <a:srgbClr val="FF0000"/>
                </a:solidFill>
              </a:rPr>
              <a:t>E-mail reminders and push notifications when issues arise</a:t>
            </a:r>
          </a:p>
          <a:p>
            <a:pPr marL="171450" indent="-171450">
              <a:buFont typeface="Arial" panose="020B0604020202020204" pitchFamily="34" charset="0"/>
              <a:buChar char="•"/>
            </a:pPr>
            <a:r>
              <a:rPr lang="en-US" dirty="0" smtClean="0">
                <a:solidFill>
                  <a:srgbClr val="FF0000"/>
                </a:solidFill>
              </a:rPr>
              <a:t>Deliver an approved application list for VA “interactive” applications</a:t>
            </a:r>
          </a:p>
          <a:p>
            <a:pPr marL="171450" indent="-171450">
              <a:buFont typeface="Arial" panose="020B0604020202020204" pitchFamily="34" charset="0"/>
              <a:buChar char="•"/>
            </a:pPr>
            <a:r>
              <a:rPr lang="en-US" dirty="0" smtClean="0">
                <a:solidFill>
                  <a:srgbClr val="FF0000"/>
                </a:solidFill>
              </a:rPr>
              <a:t>Automated threat analysis of applications on device</a:t>
            </a:r>
          </a:p>
          <a:p>
            <a:pPr marL="171450" indent="-171450">
              <a:buFont typeface="Arial" panose="020B0604020202020204" pitchFamily="34" charset="0"/>
              <a:buChar char="•"/>
            </a:pPr>
            <a:r>
              <a:rPr lang="en-US" dirty="0" smtClean="0">
                <a:solidFill>
                  <a:srgbClr val="FF0000"/>
                </a:solidFill>
              </a:rPr>
              <a:t>Detect “root” or “</a:t>
            </a:r>
            <a:r>
              <a:rPr lang="en-US" dirty="0" err="1" smtClean="0">
                <a:solidFill>
                  <a:srgbClr val="FF0000"/>
                </a:solidFill>
              </a:rPr>
              <a:t>jailbreaking</a:t>
            </a:r>
            <a:r>
              <a:rPr lang="en-US" dirty="0" smtClean="0">
                <a:solidFill>
                  <a:srgbClr val="FF0000"/>
                </a:solidFill>
              </a:rPr>
              <a:t>” of device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171450" indent="-171450">
              <a:buFont typeface="Arial" panose="020B0604020202020204" pitchFamily="34" charset="0"/>
              <a:buChar char="•"/>
            </a:pPr>
            <a:endParaRPr lang="en-US" sz="1200" kern="1200" dirty="0" smtClean="0">
              <a:solidFill>
                <a:schemeClr val="tx1"/>
              </a:solidFill>
              <a:effectLst/>
              <a:latin typeface="Times New Roman" pitchFamily="18"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smtClean="0">
              <a:solidFill>
                <a:schemeClr val="tx1"/>
              </a:solidFill>
              <a:effectLst/>
              <a:latin typeface="Times New Roman" pitchFamily="18"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21</a:t>
            </a:fld>
            <a:endParaRPr lang="en-US" dirty="0"/>
          </a:p>
        </p:txBody>
      </p:sp>
    </p:spTree>
    <p:extLst>
      <p:ext uri="{BB962C8B-B14F-4D97-AF65-F5344CB8AC3E}">
        <p14:creationId xmlns:p14="http://schemas.microsoft.com/office/powerpoint/2010/main" val="809203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r>
              <a:rPr lang="en-US" b="1" dirty="0" smtClean="0"/>
              <a:t>Speaker</a:t>
            </a:r>
            <a:r>
              <a:rPr lang="en-US" dirty="0" smtClean="0"/>
              <a:t>: Moderator</a:t>
            </a:r>
          </a:p>
          <a:p>
            <a:r>
              <a:rPr lang="en-US" dirty="0" smtClean="0"/>
              <a:t>Introductions….Bio slides</a:t>
            </a:r>
          </a:p>
          <a:p>
            <a:endParaRPr lang="en-US" dirty="0" smtClean="0"/>
          </a:p>
          <a:p>
            <a:r>
              <a:rPr lang="en-US" dirty="0" smtClean="0"/>
              <a:t>Section 1: Overview – COVERING</a:t>
            </a:r>
            <a:r>
              <a:rPr lang="en-US" baseline="0" dirty="0" smtClean="0"/>
              <a:t> (a) Mobility in Healthcare and (b) VA Mobile Provider Program.</a:t>
            </a:r>
            <a:endParaRPr lang="en-US" dirty="0" smtClean="0"/>
          </a:p>
          <a:p>
            <a:r>
              <a:rPr lang="en-US" dirty="0" smtClean="0"/>
              <a:t>Section 2: Best Practices for Personal Security</a:t>
            </a:r>
          </a:p>
          <a:p>
            <a:r>
              <a:rPr lang="en-US" dirty="0" smtClean="0"/>
              <a:t>Section 3: How VA Protects Device Security </a:t>
            </a:r>
          </a:p>
          <a:p>
            <a:r>
              <a:rPr lang="en-US" dirty="0" smtClean="0"/>
              <a:t>Section 4: Public App Store Privacy and Security</a:t>
            </a:r>
          </a:p>
          <a:p>
            <a:r>
              <a:rPr lang="en-US" dirty="0" smtClean="0"/>
              <a:t>Section 5: Recap and Resources</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a:t>
            </a:fld>
            <a:endParaRPr lang="en-US" dirty="0"/>
          </a:p>
        </p:txBody>
      </p:sp>
    </p:spTree>
    <p:extLst>
      <p:ext uri="{BB962C8B-B14F-4D97-AF65-F5344CB8AC3E}">
        <p14:creationId xmlns:p14="http://schemas.microsoft.com/office/powerpoint/2010/main" val="3156953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Cisco Any</a:t>
            </a:r>
            <a:r>
              <a:rPr lang="en-US" sz="1200" kern="1200" baseline="0" dirty="0" smtClean="0">
                <a:solidFill>
                  <a:schemeClr val="tx1"/>
                </a:solidFill>
                <a:effectLst/>
                <a:latin typeface="Times New Roman" pitchFamily="18" charset="0"/>
                <a:ea typeface="ＭＳ Ｐゴシック" charset="0"/>
                <a:cs typeface="ＭＳ Ｐゴシック" charset="0"/>
              </a:rPr>
              <a:t>Connect is….</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Another way in which VA is secures the mobile devices is through Cisco AnyConnect, a secure mobility solution which provides security to the mobile devices. </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It combines Cisco web security with remote access technology to help organizations easily manage the security risks of borderless networks. </a:t>
            </a:r>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22</a:t>
            </a:fld>
            <a:endParaRPr lang="en-US" dirty="0"/>
          </a:p>
        </p:txBody>
      </p:sp>
    </p:spTree>
    <p:extLst>
      <p:ext uri="{BB962C8B-B14F-4D97-AF65-F5344CB8AC3E}">
        <p14:creationId xmlns:p14="http://schemas.microsoft.com/office/powerpoint/2010/main" val="1728704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App Security Testing</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As difficult as keeping security problems out of in-house software can be, it becomes even more difficult with third-party applications, which is why we have implemented a standardized testing approach</a:t>
            </a:r>
            <a:r>
              <a:rPr lang="en-US" baseline="0" dirty="0" smtClean="0"/>
              <a:t> for commercial apps</a:t>
            </a:r>
          </a:p>
          <a:p>
            <a:pPr marL="171450" indent="-171450">
              <a:buFont typeface="Arial" panose="020B0604020202020204" pitchFamily="34" charset="0"/>
              <a:buChar char="•"/>
            </a:pPr>
            <a:endParaRPr lang="en-US" sz="1200" kern="1200" dirty="0" smtClean="0">
              <a:solidFill>
                <a:schemeClr val="tx1"/>
              </a:solidFill>
              <a:effectLst/>
              <a:latin typeface="Times New Roman" pitchFamily="18"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23</a:t>
            </a:fld>
            <a:endParaRPr lang="en-US" dirty="0"/>
          </a:p>
        </p:txBody>
      </p:sp>
    </p:spTree>
    <p:extLst>
      <p:ext uri="{BB962C8B-B14F-4D97-AF65-F5344CB8AC3E}">
        <p14:creationId xmlns:p14="http://schemas.microsoft.com/office/powerpoint/2010/main" val="71582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All VA Rules of Behavior (ROB) must be followed when downloading, installing, and utilizing any App from a public App Store</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There are inherent risks when downloading an app from a public app store. </a:t>
            </a:r>
          </a:p>
          <a:p>
            <a:pPr marL="171450" lvl="0"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Remember the Gold Standard is required in VA Data Security and users are asked to go beyond the stated rules, using “due diligence” and the highest ethical standard to guide their actions.</a:t>
            </a:r>
          </a:p>
          <a:p>
            <a:pPr marL="628650" lvl="1" indent="-171450">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Apply the Gold Standard and “due diligence” not only when downloading from the public app store, but also when updating existing public apps. Make sure you understand the updates and ensure there is no privacy or security risk associated with the update.</a:t>
            </a:r>
            <a:endParaRPr lang="en-US" dirty="0" smtClean="0">
              <a:effectLst/>
            </a:endParaRP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r>
              <a:rPr lang="en-US" sz="2000" b="1" dirty="0" smtClean="0">
                <a:solidFill>
                  <a:schemeClr val="accent1">
                    <a:lumMod val="50000"/>
                  </a:schemeClr>
                </a:solidFill>
              </a:rPr>
              <a:t>ROB Background (c) &amp; (d) </a:t>
            </a:r>
            <a:endParaRPr lang="en-US" sz="2000" dirty="0" smtClean="0">
              <a:solidFill>
                <a:schemeClr val="accent1">
                  <a:lumMod val="50000"/>
                </a:schemeClr>
              </a:solidFill>
            </a:endParaRPr>
          </a:p>
          <a:p>
            <a:pPr lvl="1"/>
            <a:r>
              <a:rPr lang="en-US" sz="1800" dirty="0" smtClean="0">
                <a:solidFill>
                  <a:schemeClr val="accent1">
                    <a:lumMod val="50000"/>
                  </a:schemeClr>
                </a:solidFill>
              </a:rPr>
              <a:t>c. VA must achieve the </a:t>
            </a:r>
            <a:r>
              <a:rPr lang="en-US" sz="1800" b="1" dirty="0" smtClean="0">
                <a:solidFill>
                  <a:schemeClr val="accent1">
                    <a:lumMod val="50000"/>
                  </a:schemeClr>
                </a:solidFill>
              </a:rPr>
              <a:t>Gold Standard </a:t>
            </a:r>
            <a:r>
              <a:rPr lang="en-US" sz="1800" dirty="0" smtClean="0">
                <a:solidFill>
                  <a:schemeClr val="accent1">
                    <a:lumMod val="50000"/>
                  </a:schemeClr>
                </a:solidFill>
              </a:rPr>
              <a:t>in data security which requires that VA information and information system users protect VA information and information systems, especially the personal data of Veterans, their family members, and employees. Users must maintain a heightened and constant awareness of their responsibilities regarding the protection of VA information. The Golden Rule with respect to this aspect of VA employees’ responsibilities is to treat the personal information of others the same as they would their own. </a:t>
            </a:r>
          </a:p>
          <a:p>
            <a:pPr lvl="1"/>
            <a:r>
              <a:rPr lang="en-US" sz="1800" dirty="0" smtClean="0">
                <a:solidFill>
                  <a:schemeClr val="accent1">
                    <a:lumMod val="50000"/>
                  </a:schemeClr>
                </a:solidFill>
              </a:rPr>
              <a:t>d. Since written guidance cannot cover every contingency, authorized users are asked to go beyond the stated rules, using </a:t>
            </a:r>
            <a:r>
              <a:rPr lang="en-US" sz="1800" b="1" dirty="0" smtClean="0">
                <a:solidFill>
                  <a:schemeClr val="accent1">
                    <a:lumMod val="50000"/>
                  </a:schemeClr>
                </a:solidFill>
              </a:rPr>
              <a:t>“due diligence”</a:t>
            </a:r>
            <a:r>
              <a:rPr lang="en-US" sz="1800" dirty="0" smtClean="0">
                <a:solidFill>
                  <a:schemeClr val="accent1">
                    <a:lumMod val="50000"/>
                  </a:schemeClr>
                </a:solidFill>
              </a:rPr>
              <a:t> and highest ethical standards to guide their actions. Users must understand that these rules are based on Federal laws, regulations, and VA directives.</a:t>
            </a:r>
          </a:p>
          <a:p>
            <a:endParaRPr lang="en-US" sz="2000" dirty="0" smtClean="0">
              <a:solidFill>
                <a:schemeClr val="accent1">
                  <a:lumMod val="50000"/>
                </a:schemeClr>
              </a:solidFill>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25</a:t>
            </a:fld>
            <a:endParaRPr lang="en-US" dirty="0"/>
          </a:p>
        </p:txBody>
      </p:sp>
    </p:spTree>
    <p:extLst>
      <p:ext uri="{BB962C8B-B14F-4D97-AF65-F5344CB8AC3E}">
        <p14:creationId xmlns:p14="http://schemas.microsoft.com/office/powerpoint/2010/main" val="3722180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Speaker</a:t>
            </a:r>
            <a:r>
              <a:rPr lang="en-US" dirty="0" smtClean="0"/>
              <a:t>:</a:t>
            </a:r>
            <a:r>
              <a:rPr lang="en-US" baseline="0" dirty="0" smtClean="0"/>
              <a:t> DJ Kachman</a:t>
            </a:r>
          </a:p>
          <a:p>
            <a:pPr marL="171450" indent="-171450">
              <a:buFont typeface="Arial" panose="020B0604020202020204" pitchFamily="34" charset="0"/>
              <a:buChar char="•"/>
            </a:pPr>
            <a:r>
              <a:rPr lang="en-US" dirty="0" smtClean="0"/>
              <a:t>And now we will do a deeper</a:t>
            </a:r>
            <a:r>
              <a:rPr lang="en-US" baseline="0" dirty="0" smtClean="0"/>
              <a:t> </a:t>
            </a:r>
            <a:r>
              <a:rPr lang="en-US" dirty="0" smtClean="0"/>
              <a:t>dive into</a:t>
            </a:r>
            <a:r>
              <a:rPr lang="en-US" baseline="0" dirty="0" smtClean="0"/>
              <a:t> the policies and guidance for this course, “</a:t>
            </a:r>
            <a:r>
              <a:rPr lang="en-US" dirty="0" smtClean="0"/>
              <a:t>Protecting Privacy and Security Using Apps from the Public App Store”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lvl="0" fontAlgn="ctr"/>
            <a:r>
              <a:rPr lang="en-US" dirty="0" smtClean="0"/>
              <a:t>Reinforce the VA National Rules of Behavior</a:t>
            </a:r>
          </a:p>
          <a:p>
            <a:pPr lvl="0" fontAlgn="ctr"/>
            <a:r>
              <a:rPr lang="en-US" dirty="0" smtClean="0"/>
              <a:t>Provide awareness of the risks associated with downloading and installing an App from a public App Store</a:t>
            </a:r>
          </a:p>
          <a:p>
            <a:pPr lvl="0" fontAlgn="ctr"/>
            <a:r>
              <a:rPr lang="en-US" dirty="0" smtClean="0"/>
              <a:t>Provide awareness of the risks associated with utilizing Apps from a public App Store</a:t>
            </a:r>
          </a:p>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26</a:t>
            </a:fld>
            <a:endParaRPr lang="en-US" dirty="0"/>
          </a:p>
        </p:txBody>
      </p:sp>
    </p:spTree>
    <p:extLst>
      <p:ext uri="{BB962C8B-B14F-4D97-AF65-F5344CB8AC3E}">
        <p14:creationId xmlns:p14="http://schemas.microsoft.com/office/powerpoint/2010/main" val="4016812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indent="-171450">
              <a:buFont typeface="Arial" panose="020B0604020202020204" pitchFamily="34" charset="0"/>
              <a:buChar char="•"/>
            </a:pPr>
            <a:r>
              <a:rPr lang="en-US" dirty="0" smtClean="0"/>
              <a:t>If you are receiving VA information on the app, you need to download via the App catalog</a:t>
            </a:r>
          </a:p>
          <a:p>
            <a:pPr marL="171450" indent="-171450">
              <a:buFont typeface="Arial" panose="020B0604020202020204" pitchFamily="34" charset="0"/>
              <a:buChar char="•"/>
            </a:pPr>
            <a:r>
              <a:rPr lang="en-US" dirty="0" smtClean="0"/>
              <a:t>But if you are not receiving</a:t>
            </a:r>
            <a:r>
              <a:rPr lang="en-US" baseline="0" dirty="0" smtClean="0"/>
              <a:t> or inputting </a:t>
            </a:r>
            <a:r>
              <a:rPr lang="en-US" dirty="0" smtClean="0"/>
              <a:t>any information related to the VA, then you can download from other public app stores</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27</a:t>
            </a:fld>
            <a:endParaRPr lang="en-US" dirty="0"/>
          </a:p>
        </p:txBody>
      </p:sp>
    </p:spTree>
    <p:extLst>
      <p:ext uri="{BB962C8B-B14F-4D97-AF65-F5344CB8AC3E}">
        <p14:creationId xmlns:p14="http://schemas.microsoft.com/office/powerpoint/2010/main" val="2469116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indent="-171450">
              <a:buFont typeface="Arial" panose="020B0604020202020204" pitchFamily="34" charset="0"/>
              <a:buChar char="•"/>
            </a:pPr>
            <a:r>
              <a:rPr lang="en-US" dirty="0" smtClean="0"/>
              <a:t>If you are receiving VA information on the app, you need to download via the App catalog</a:t>
            </a:r>
          </a:p>
          <a:p>
            <a:pPr marL="171450" indent="-171450">
              <a:buFont typeface="Arial" panose="020B0604020202020204" pitchFamily="34" charset="0"/>
              <a:buChar char="•"/>
            </a:pPr>
            <a:r>
              <a:rPr lang="en-US" dirty="0" smtClean="0"/>
              <a:t>But if you are not receiving</a:t>
            </a:r>
            <a:r>
              <a:rPr lang="en-US" baseline="0" dirty="0" smtClean="0"/>
              <a:t> or inputting </a:t>
            </a:r>
            <a:r>
              <a:rPr lang="en-US" dirty="0" smtClean="0"/>
              <a:t>any information related to the VA, then you can download from other public app stores</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28</a:t>
            </a:fld>
            <a:endParaRPr lang="en-US" dirty="0"/>
          </a:p>
        </p:txBody>
      </p:sp>
    </p:spTree>
    <p:extLst>
      <p:ext uri="{BB962C8B-B14F-4D97-AF65-F5344CB8AC3E}">
        <p14:creationId xmlns:p14="http://schemas.microsoft.com/office/powerpoint/2010/main" val="4207665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DJ Kachman</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29</a:t>
            </a:fld>
            <a:endParaRPr lang="en-US" dirty="0"/>
          </a:p>
        </p:txBody>
      </p:sp>
    </p:spTree>
    <p:extLst>
      <p:ext uri="{BB962C8B-B14F-4D97-AF65-F5344CB8AC3E}">
        <p14:creationId xmlns:p14="http://schemas.microsoft.com/office/powerpoint/2010/main" val="168035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You have a responsibility to protect privacy and ensure information security.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You are legally required to uphold these responsibilities and follow the law.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If you do not, you may lose your job, have to pay fines, or face prison.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Complying with the ROB will ensure you are following the law.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Remember: It's in your hands to protect VA and Veterans every day!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kern="1200" dirty="0" smtClean="0">
              <a:solidFill>
                <a:schemeClr val="tx1"/>
              </a:solidFill>
              <a:effectLst/>
              <a:latin typeface="Times New Roman" pitchFamily="18" charset="0"/>
              <a:ea typeface="ＭＳ Ｐゴシック" charset="0"/>
              <a:cs typeface="+mn-cs"/>
            </a:endParaRP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smtClean="0">
                <a:solidFill>
                  <a:schemeClr val="tx1"/>
                </a:solidFill>
                <a:effectLst/>
                <a:latin typeface="Times New Roman" pitchFamily="18" charset="0"/>
                <a:ea typeface="ＭＳ Ｐゴシック" charset="0"/>
                <a:cs typeface="+mn-cs"/>
              </a:rPr>
              <a:t> Applicable ROB: 1a, 2b(13)</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30</a:t>
            </a:fld>
            <a:endParaRPr lang="en-US" dirty="0"/>
          </a:p>
        </p:txBody>
      </p:sp>
    </p:spTree>
    <p:extLst>
      <p:ext uri="{BB962C8B-B14F-4D97-AF65-F5344CB8AC3E}">
        <p14:creationId xmlns:p14="http://schemas.microsoft.com/office/powerpoint/2010/main" val="131436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DJ Kachman</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31</a:t>
            </a:fld>
            <a:endParaRPr lang="en-US" dirty="0"/>
          </a:p>
        </p:txBody>
      </p:sp>
    </p:spTree>
    <p:extLst>
      <p:ext uri="{BB962C8B-B14F-4D97-AF65-F5344CB8AC3E}">
        <p14:creationId xmlns:p14="http://schemas.microsoft.com/office/powerpoint/2010/main" val="168035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lvl="0" indent="0" algn="l" defTabSz="914400" rtl="0" eaLnBrk="0" fontAlgn="ctr"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171450" lvl="0" indent="-171450" fontAlgn="ct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Again,</a:t>
            </a:r>
            <a:r>
              <a:rPr lang="en-US" sz="1200" kern="1200" baseline="0" dirty="0" smtClean="0">
                <a:solidFill>
                  <a:schemeClr val="tx1"/>
                </a:solidFill>
                <a:effectLst/>
                <a:latin typeface="Times New Roman" pitchFamily="18" charset="0"/>
                <a:ea typeface="ＭＳ Ｐゴシック" charset="0"/>
                <a:cs typeface="ＭＳ Ｐゴシック" charset="0"/>
              </a:rPr>
              <a:t> keep </a:t>
            </a:r>
            <a:r>
              <a:rPr lang="en-US" sz="1200" kern="1200" dirty="0" smtClean="0">
                <a:solidFill>
                  <a:schemeClr val="tx1"/>
                </a:solidFill>
                <a:effectLst/>
                <a:latin typeface="Times New Roman" pitchFamily="18" charset="0"/>
                <a:ea typeface="ＭＳ Ｐゴシック" charset="0"/>
                <a:cs typeface="ＭＳ Ｐゴシック" charset="0"/>
              </a:rPr>
              <a:t>in mind that any public store app should be used for non-work only, even if the work is non-sensitive. </a:t>
            </a:r>
          </a:p>
          <a:p>
            <a:pPr marL="171450" lvl="0" indent="-171450" fontAlgn="ct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Data “hog” apps should not be used on the VA data plan. </a:t>
            </a:r>
          </a:p>
          <a:p>
            <a:pPr marL="171450" lvl="0" indent="-171450" fontAlgn="ctr">
              <a:buFont typeface="Arial" panose="020B0604020202020204" pitchFamily="34" charset="0"/>
              <a:buChar char="•"/>
            </a:pPr>
            <a:r>
              <a:rPr lang="en-US" sz="1200" kern="1200" dirty="0" smtClean="0">
                <a:solidFill>
                  <a:schemeClr val="tx1"/>
                </a:solidFill>
                <a:effectLst/>
                <a:latin typeface="Times New Roman" pitchFamily="18" charset="0"/>
                <a:ea typeface="ＭＳ Ｐゴシック" charset="0"/>
                <a:cs typeface="ＭＳ Ｐゴシック" charset="0"/>
              </a:rPr>
              <a:t>These are Apps that require a large storage capacity or operating capacity and they should be avoided.</a:t>
            </a:r>
          </a:p>
          <a:p>
            <a:pPr marL="171450" lvl="0" indent="-171450" fontAlgn="ctr">
              <a:buFont typeface="Arial" panose="020B0604020202020204" pitchFamily="34" charset="0"/>
              <a:buChar char="•"/>
            </a:pPr>
            <a:endParaRPr lang="en-US" sz="1200" kern="1200" dirty="0" smtClean="0">
              <a:solidFill>
                <a:schemeClr val="tx1"/>
              </a:solidFill>
              <a:effectLst/>
              <a:latin typeface="Times New Roman" pitchFamily="18" charset="0"/>
              <a:ea typeface="ＭＳ Ｐゴシック" charset="0"/>
              <a:cs typeface="ＭＳ Ｐゴシック" charset="0"/>
            </a:endParaRPr>
          </a:p>
          <a:p>
            <a:r>
              <a:rPr lang="en-US" sz="2000" dirty="0" smtClean="0"/>
              <a:t>VA Directive 6001 “Limited Personal Use of Government Office Equipment (GFE) including Information Technology” states that use of GFE is limited to include "minimal additional expense to the Government“</a:t>
            </a:r>
          </a:p>
          <a:p>
            <a:r>
              <a:rPr lang="en-US" sz="2000" dirty="0" smtClean="0"/>
              <a:t>Use of the equipment must result in only minimal additional expense to the Government in areas such as: </a:t>
            </a:r>
          </a:p>
          <a:p>
            <a:pPr lvl="1"/>
            <a:r>
              <a:rPr lang="en-US" sz="1800" dirty="0" smtClean="0"/>
              <a:t>Communications infrastructure costs, e.g., telephone charges, telecommunications traffic;</a:t>
            </a:r>
          </a:p>
          <a:p>
            <a:pPr lvl="1"/>
            <a:r>
              <a:rPr lang="en-US" sz="1800" dirty="0" smtClean="0"/>
              <a:t>Use of consumables, e.g., paper, ink, or toner, in limited amounts;</a:t>
            </a:r>
          </a:p>
          <a:p>
            <a:pPr lvl="1"/>
            <a:r>
              <a:rPr lang="en-US" sz="1800" dirty="0" smtClean="0"/>
              <a:t>General wear and tear on equipment;</a:t>
            </a:r>
          </a:p>
          <a:p>
            <a:pPr lvl="1"/>
            <a:r>
              <a:rPr lang="en-US" sz="1800" b="1" dirty="0" smtClean="0"/>
              <a:t>Data Storage on storage devices; or </a:t>
            </a:r>
          </a:p>
          <a:p>
            <a:pPr lvl="1"/>
            <a:r>
              <a:rPr lang="en-US" sz="1800" dirty="0" smtClean="0"/>
              <a:t>Transmission impacts, e.g., moderate electronic mail message sizes with only small attachments.</a:t>
            </a:r>
          </a:p>
          <a:p>
            <a:endParaRPr lang="en-US" sz="2000" dirty="0" smtClean="0"/>
          </a:p>
          <a:p>
            <a:pPr marL="171450" lvl="0" indent="-171450" fontAlgn="ctr">
              <a:buFont typeface="Arial" panose="020B0604020202020204" pitchFamily="34" charset="0"/>
              <a:buChar char="•"/>
            </a:pPr>
            <a:endParaRPr lang="en-US" sz="1200" kern="1200" dirty="0" smtClean="0">
              <a:solidFill>
                <a:schemeClr val="tx1"/>
              </a:solidFill>
              <a:effectLst/>
              <a:latin typeface="Times New Roman" pitchFamily="18"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33</a:t>
            </a:fld>
            <a:endParaRPr lang="en-US" dirty="0"/>
          </a:p>
        </p:txBody>
      </p:sp>
    </p:spTree>
    <p:extLst>
      <p:ext uri="{BB962C8B-B14F-4D97-AF65-F5344CB8AC3E}">
        <p14:creationId xmlns:p14="http://schemas.microsoft.com/office/powerpoint/2010/main" val="37233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endParaRPr lang="en-US" b="1" dirty="0" smtClean="0"/>
          </a:p>
          <a:p>
            <a:pPr marL="171450" indent="-171450">
              <a:buFontTx/>
              <a:buChar char="-"/>
            </a:pPr>
            <a:r>
              <a:rPr lang="en-US" dirty="0" smtClean="0"/>
              <a:t>We all know that there is a lot</a:t>
            </a:r>
            <a:r>
              <a:rPr lang="en-US" baseline="0" dirty="0" smtClean="0"/>
              <a:t> </a:t>
            </a:r>
            <a:r>
              <a:rPr lang="en-US" dirty="0" smtClean="0"/>
              <a:t>of interest in using mobile devices in health care.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altLang="en-US" sz="1200" dirty="0" smtClean="0">
                <a:solidFill>
                  <a:schemeClr val="tx1"/>
                </a:solidFill>
                <a:latin typeface="Calibri" pitchFamily="34" charset="0"/>
                <a:cs typeface="Arial" charset="0"/>
              </a:rPr>
              <a:t>By 2018 mHealth is forecasted to increase by 61% to be a $26 billion market</a:t>
            </a:r>
            <a:endParaRPr lang="en-US" dirty="0" smtClean="0"/>
          </a:p>
          <a:p>
            <a:pPr marL="171450" indent="-171450">
              <a:buFontTx/>
              <a:buChar char="-"/>
            </a:pPr>
            <a:r>
              <a:rPr lang="en-US" dirty="0" smtClean="0"/>
              <a:t>- A report from 2012 told us that about 4 out of 5 clinicians use smartphones everyday, a rate which they expected to increase to 9 in 10 by 2014. (epocrates.com) </a:t>
            </a:r>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4</a:t>
            </a:fld>
            <a:endParaRPr lang="en-US" dirty="0"/>
          </a:p>
        </p:txBody>
      </p:sp>
    </p:spTree>
    <p:extLst>
      <p:ext uri="{BB962C8B-B14F-4D97-AF65-F5344CB8AC3E}">
        <p14:creationId xmlns:p14="http://schemas.microsoft.com/office/powerpoint/2010/main" val="36900693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DJ Kachman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ＭＳ Ｐゴシック" charset="0"/>
                <a:cs typeface="ＭＳ Ｐゴシック" charset="0"/>
              </a:rPr>
              <a:t>VA policy applies to the device, i.e., no porn, gambling, illegal activity, etc.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ＭＳ Ｐゴシック" charset="0"/>
              <a:cs typeface="ＭＳ Ｐゴシック" charset="0"/>
            </a:endParaRPr>
          </a:p>
          <a:p>
            <a:pPr marL="342900" lvl="1" indent="-342900">
              <a:buClr>
                <a:schemeClr val="tx1"/>
              </a:buClr>
              <a:buFont typeface="Wingdings" pitchFamily="2" charset="2"/>
              <a:buChar char="v"/>
            </a:pPr>
            <a:r>
              <a:rPr lang="en-US" dirty="0" smtClean="0"/>
              <a:t>VA Directive 6001 prohibits "the use of GFE for activities that are illegal, inappropriate, or offensive to fellow employees or the public.  Such activities include hate speech, or material that ridicules others on the basis of race, creed, religion, color, sex, disability, national origin, or sexual orientation.  The creation, downloading, viewing, storage, copying, or transmission of sexually explicit or sexually oriented materials is also prohibited.  </a:t>
            </a:r>
          </a:p>
          <a:p>
            <a:pPr marL="342900" lvl="1" indent="-342900">
              <a:buClr>
                <a:schemeClr val="tx1"/>
              </a:buClr>
              <a:buFont typeface="Wingdings" pitchFamily="2" charset="2"/>
              <a:buChar char="v"/>
            </a:pPr>
            <a:r>
              <a:rPr lang="en-US" dirty="0" smtClean="0"/>
              <a:t>The creation, downloading, viewing, storage, copying, or transmission of materials related to gambling, illegal weapons, terrorist activities, and any illegal activities, or activities otherwise prohibited must be avoided when using GFE mobile devices."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34</a:t>
            </a:fld>
            <a:endParaRPr lang="en-US" dirty="0"/>
          </a:p>
        </p:txBody>
      </p:sp>
    </p:spTree>
    <p:extLst>
      <p:ext uri="{BB962C8B-B14F-4D97-AF65-F5344CB8AC3E}">
        <p14:creationId xmlns:p14="http://schemas.microsoft.com/office/powerpoint/2010/main" val="3185693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DJ Kachman</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smtClean="0"/>
          </a:p>
          <a:p>
            <a:r>
              <a:rPr lang="en-US" dirty="0" smtClean="0"/>
              <a:t>VA National Rules of Behavior states that "I understand that when I use any government information system, I have NO expectation of privacy in any records that I create or in my activities while accessing or using such information system" </a:t>
            </a:r>
          </a:p>
          <a:p>
            <a:r>
              <a:rPr lang="en-US" dirty="0" smtClean="0"/>
              <a:t>Any attempt to change, circumvent or modify the GFE device system to prevent VA from accessing this information is prohibited</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smtClean="0"/>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aseline="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This statement</a:t>
            </a:r>
            <a:r>
              <a:rPr lang="en-US" sz="1200" kern="1200" baseline="0" dirty="0" smtClean="0">
                <a:solidFill>
                  <a:schemeClr val="tx1"/>
                </a:solidFill>
                <a:effectLst/>
                <a:latin typeface="Times New Roman" pitchFamily="18" charset="0"/>
                <a:ea typeface="ＭＳ Ｐゴシック" charset="0"/>
                <a:cs typeface="+mn-cs"/>
              </a:rPr>
              <a:t> demonstrates that </a:t>
            </a:r>
            <a:r>
              <a:rPr lang="en-US" sz="1200" kern="1200" dirty="0" smtClean="0">
                <a:solidFill>
                  <a:schemeClr val="tx1"/>
                </a:solidFill>
                <a:effectLst/>
                <a:latin typeface="Times New Roman" pitchFamily="18" charset="0"/>
                <a:ea typeface="ＭＳ Ｐゴシック" charset="0"/>
                <a:cs typeface="+mn-cs"/>
              </a:rPr>
              <a:t>you as users of the GFE</a:t>
            </a:r>
            <a:r>
              <a:rPr lang="en-US" sz="1200" kern="1200" baseline="0" dirty="0" smtClean="0">
                <a:solidFill>
                  <a:schemeClr val="tx1"/>
                </a:solidFill>
                <a:effectLst/>
                <a:latin typeface="Times New Roman" pitchFamily="18" charset="0"/>
                <a:ea typeface="ＭＳ Ｐゴシック" charset="0"/>
                <a:cs typeface="+mn-cs"/>
              </a:rPr>
              <a:t> devices </a:t>
            </a:r>
            <a:r>
              <a:rPr lang="en-US" sz="1200" kern="1200" dirty="0" smtClean="0">
                <a:solidFill>
                  <a:schemeClr val="tx1"/>
                </a:solidFill>
                <a:effectLst/>
                <a:latin typeface="Times New Roman" pitchFamily="18" charset="0"/>
                <a:ea typeface="ＭＳ Ｐゴシック" charset="0"/>
                <a:cs typeface="+mn-cs"/>
              </a:rPr>
              <a:t>accept the fact that all Apps downloaded, installed, and utilized on GFE mobile devices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ＭＳ Ｐゴシック" charset="0"/>
                <a:cs typeface="+mn-cs"/>
              </a:rPr>
              <a:t>i.e., iPads, will be subject to monitoring and appropriate actions may be taken upon discovery of misuse in any manner, to include restricting access, blocking, tracking, and disclosing information to authorized OIG, VA and law enforcement personnel.  </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35</a:t>
            </a:fld>
            <a:endParaRPr lang="en-US" dirty="0"/>
          </a:p>
        </p:txBody>
      </p:sp>
    </p:spTree>
    <p:extLst>
      <p:ext uri="{BB962C8B-B14F-4D97-AF65-F5344CB8AC3E}">
        <p14:creationId xmlns:p14="http://schemas.microsoft.com/office/powerpoint/2010/main" val="13521910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DJ</a:t>
            </a:r>
          </a:p>
          <a:p>
            <a:endParaRPr lang="en-US" dirty="0" smtClean="0"/>
          </a:p>
          <a:p>
            <a:r>
              <a:rPr lang="en-US" sz="1200" kern="1200" dirty="0" smtClean="0">
                <a:solidFill>
                  <a:schemeClr val="tx1"/>
                </a:solidFill>
                <a:latin typeface="Times New Roman" pitchFamily="18" charset="0"/>
                <a:ea typeface="ＭＳ Ｐゴシック" charset="0"/>
                <a:cs typeface="ＭＳ Ｐゴシック" charset="0"/>
              </a:rPr>
              <a:t>There’s an app I want to use to keep track of follow-up items for my clinic patients.  It is only available on the Apple App Store.  What should I do?</a:t>
            </a:r>
          </a:p>
          <a:p>
            <a:endParaRPr lang="en-US" sz="1200" kern="1200" dirty="0" smtClean="0">
              <a:solidFill>
                <a:schemeClr val="tx1"/>
              </a:solidFill>
              <a:latin typeface="Times New Roman" pitchFamily="18" charset="0"/>
              <a:ea typeface="ＭＳ Ｐゴシック" charset="0"/>
              <a:cs typeface="ＭＳ Ｐゴシック" charset="0"/>
            </a:endParaRP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Download it through the public app store and start using it</a:t>
            </a: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Check Yammer to find out if any of my other colleagues are using it</a:t>
            </a: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Ask my local IT department.</a:t>
            </a: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Do not download it.  Submit a ticket for the app to be tested and hopefully added to the VA App Store – (855) 500 2025.</a:t>
            </a:r>
          </a:p>
          <a:p>
            <a:pPr marL="228600" indent="-228600">
              <a:buAutoNum type="alphaLcPeriod"/>
            </a:pPr>
            <a:endParaRPr lang="en-US" baseline="0" dirty="0" smtClean="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36</a:t>
            </a:fld>
            <a:endParaRPr lang="en-US" dirty="0"/>
          </a:p>
        </p:txBody>
      </p:sp>
    </p:spTree>
    <p:extLst>
      <p:ext uri="{BB962C8B-B14F-4D97-AF65-F5344CB8AC3E}">
        <p14:creationId xmlns:p14="http://schemas.microsoft.com/office/powerpoint/2010/main" val="1567294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 seconds please </a:t>
            </a:r>
            <a:r>
              <a:rPr lang="en-US" dirty="0" smtClean="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37</a:t>
            </a:fld>
            <a:endParaRPr lang="en-US" dirty="0"/>
          </a:p>
        </p:txBody>
      </p:sp>
    </p:spTree>
    <p:extLst>
      <p:ext uri="{BB962C8B-B14F-4D97-AF65-F5344CB8AC3E}">
        <p14:creationId xmlns:p14="http://schemas.microsoft.com/office/powerpoint/2010/main" val="4008789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Neil</a:t>
            </a:r>
          </a:p>
          <a:p>
            <a:endParaRPr lang="en-US" dirty="0" smtClean="0"/>
          </a:p>
          <a:p>
            <a:r>
              <a:rPr lang="en-US" sz="1200" kern="1200" dirty="0" smtClean="0">
                <a:solidFill>
                  <a:schemeClr val="tx1"/>
                </a:solidFill>
                <a:latin typeface="Times New Roman" pitchFamily="18" charset="0"/>
                <a:ea typeface="ＭＳ Ｐゴシック" charset="0"/>
                <a:cs typeface="ＭＳ Ｐゴシック" charset="0"/>
              </a:rPr>
              <a:t>There’s an app I want to use to keep track of follow-up items for my clinic patients.  It is only available on the Apple App Store.  What should I do?</a:t>
            </a:r>
          </a:p>
          <a:p>
            <a:endParaRPr lang="en-US" sz="1200" kern="1200" dirty="0" smtClean="0">
              <a:solidFill>
                <a:schemeClr val="tx1"/>
              </a:solidFill>
              <a:latin typeface="Times New Roman" pitchFamily="18" charset="0"/>
              <a:ea typeface="ＭＳ Ｐゴシック" charset="0"/>
              <a:cs typeface="ＭＳ Ｐゴシック" charset="0"/>
            </a:endParaRP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Download it through the public app store and start using it</a:t>
            </a: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Check Yammer to find out if any of my other colleagues are using it</a:t>
            </a: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Ask my local IT department.</a:t>
            </a:r>
          </a:p>
          <a:p>
            <a:pPr marL="514350" indent="-514350">
              <a:buFont typeface="+mj-lt"/>
              <a:buAutoNum type="alphaUcPeriod"/>
            </a:pPr>
            <a:r>
              <a:rPr lang="en-US" sz="1200" kern="1200" dirty="0" smtClean="0">
                <a:solidFill>
                  <a:schemeClr val="tx1"/>
                </a:solidFill>
                <a:latin typeface="Times New Roman" pitchFamily="18" charset="0"/>
                <a:ea typeface="ＭＳ Ｐゴシック" charset="0"/>
                <a:cs typeface="ＭＳ Ｐゴシック" charset="0"/>
              </a:rPr>
              <a:t>Do not download it.  Submit a ticket for the app to be tested and hopefully added to the VA App Store – (855) 500 2025.</a:t>
            </a:r>
          </a:p>
          <a:p>
            <a:pPr marL="228600" indent="-228600">
              <a:buAutoNum type="alphaLcPeriod"/>
            </a:pPr>
            <a:endParaRPr lang="en-US" baseline="0" dirty="0" smtClean="0"/>
          </a:p>
          <a:p>
            <a:pPr marL="228600" indent="-228600">
              <a:buAutoNum type="alphaLcPeriod"/>
            </a:pPr>
            <a:endParaRPr lang="en-US" baseline="0" dirty="0" smtClean="0"/>
          </a:p>
          <a:p>
            <a:pPr marL="0" indent="0">
              <a:buNone/>
            </a:pPr>
            <a:r>
              <a:rPr lang="en-US" baseline="0" dirty="0" smtClean="0"/>
              <a:t>ANSWER: D. --  </a:t>
            </a:r>
            <a:r>
              <a:rPr lang="en-US" sz="1200" kern="1200" dirty="0" smtClean="0">
                <a:solidFill>
                  <a:schemeClr val="tx1"/>
                </a:solidFill>
                <a:latin typeface="Times New Roman" pitchFamily="18" charset="0"/>
                <a:ea typeface="ＭＳ Ｐゴシック" charset="0"/>
                <a:cs typeface="ＭＳ Ｐゴシック" charset="0"/>
              </a:rPr>
              <a:t>Do not download it.  Submit a ticket for the app to be tested and hopefully added to the VA App Store – (855) 500 2025</a:t>
            </a:r>
          </a:p>
          <a:p>
            <a:pPr marL="0" indent="0">
              <a:buNone/>
            </a:pPr>
            <a:endParaRPr lang="en-US" sz="1200" kern="1200" dirty="0" smtClean="0">
              <a:solidFill>
                <a:schemeClr val="tx1"/>
              </a:solidFill>
              <a:latin typeface="Times New Roman" pitchFamily="18" charset="0"/>
              <a:ea typeface="ＭＳ Ｐゴシック" charset="0"/>
              <a:cs typeface="ＭＳ Ｐゴシック" charset="0"/>
            </a:endParaRPr>
          </a:p>
          <a:p>
            <a:pPr marL="0" indent="0">
              <a:buNone/>
            </a:pPr>
            <a:endParaRPr lang="en-US" baseline="0" dirty="0" smtClean="0"/>
          </a:p>
          <a:p>
            <a:pPr marL="0" indent="0">
              <a:buNone/>
            </a:pPr>
            <a:r>
              <a:rPr lang="en-US" baseline="0" dirty="0" smtClean="0"/>
              <a:t>You should not download from a public app store any app for work purposes that access or stores VA data. </a:t>
            </a:r>
          </a:p>
          <a:p>
            <a:pPr marL="0" indent="0">
              <a:buNone/>
            </a:pPr>
            <a:endParaRPr lang="en-US" baseline="0" dirty="0" smtClean="0"/>
          </a:p>
          <a:p>
            <a:pPr marL="0" indent="0">
              <a:buNone/>
            </a:pPr>
            <a:r>
              <a:rPr lang="en-US" baseline="0" dirty="0" smtClean="0"/>
              <a:t>However, Connected Health is constantly testing third party apps to upload to the VA App Catalog. Continue to check the VA App Catalog, as new ones are added often. </a:t>
            </a:r>
          </a:p>
          <a:p>
            <a:pPr marL="0" indent="0">
              <a:buNone/>
            </a:pPr>
            <a:endParaRPr lang="en-US" baseline="0" dirty="0" smtClean="0"/>
          </a:p>
          <a:p>
            <a:pPr marL="0" indent="0">
              <a:buNone/>
            </a:pPr>
            <a:endParaRPr lang="en-US" sz="1200" kern="1200" baseline="0" dirty="0" smtClean="0">
              <a:solidFill>
                <a:schemeClr val="tx1"/>
              </a:solidFill>
              <a:latin typeface="Times New Roman" pitchFamily="18" charset="0"/>
              <a:ea typeface="ＭＳ Ｐゴシック" charset="0"/>
            </a:endParaRPr>
          </a:p>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38</a:t>
            </a:fld>
            <a:endParaRPr lang="en-US" dirty="0"/>
          </a:p>
        </p:txBody>
      </p:sp>
    </p:spTree>
    <p:extLst>
      <p:ext uri="{BB962C8B-B14F-4D97-AF65-F5344CB8AC3E}">
        <p14:creationId xmlns:p14="http://schemas.microsoft.com/office/powerpoint/2010/main" val="1930886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Furthermore, if there is an app that you are really interested in using, you can submit a request to Connected Health for us to review the app for inclusion on the VA App store.  You can submit that request via the VA Mobile Provider Program Help Desk at 855-500-2025 or at http://help.vamobile.us. </a:t>
            </a:r>
          </a:p>
          <a:p>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39</a:t>
            </a:fld>
            <a:endParaRPr lang="en-US" dirty="0"/>
          </a:p>
        </p:txBody>
      </p:sp>
    </p:spTree>
    <p:extLst>
      <p:ext uri="{BB962C8B-B14F-4D97-AF65-F5344CB8AC3E}">
        <p14:creationId xmlns:p14="http://schemas.microsoft.com/office/powerpoint/2010/main" val="3305744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Neil Evans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We’ve listened to your feedback and your requests to open the public App Store to increase functionality and productivity of these devices. In order to do so, we must make sure VA staff understand how to mitigate privacy and security risks. This training was developed to enable providers to have access to thousands of commercial apps on the public app store so that you have the tools you need to deliver better health care to our nation’s Veterans. Let’s recap:</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You have a responsibility to protect privacy and ensure information security. You are legally required to uphold these responsibilities, and you must comply with VA’s Rules of Behavior.</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There are steps you can take to protect you own device. Users should understand how they apps they download access information. Go to the privacy section of the settings tab to see which apps are accessing your data, and make informed decisions about which ones may or may not put your data, or your patient’s data, at risk.</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t>VA recognizes that security incidents cannot be prevented entirely. Instead, VA aims to </a:t>
            </a:r>
            <a:r>
              <a:rPr lang="en-US" b="1" baseline="0" dirty="0" smtClean="0"/>
              <a:t>protect</a:t>
            </a:r>
            <a:r>
              <a:rPr lang="en-US" b="0" baseline="0" dirty="0" smtClean="0"/>
              <a:t> your device so that patient data is still kept safe, even if the device is lost or stolen. VA protects your device through the use of the MDM, secure remote access, and by testing third party apps to ensure they are safe for use.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0" baseline="0" dirty="0" smtClean="0"/>
              <a:t>If you are accessing or receiving VA information through an app, it must be downloaded through the VA App Catalog. </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40</a:t>
            </a:fld>
            <a:endParaRPr lang="en-US" dirty="0"/>
          </a:p>
        </p:txBody>
      </p:sp>
    </p:spTree>
    <p:extLst>
      <p:ext uri="{BB962C8B-B14F-4D97-AF65-F5344CB8AC3E}">
        <p14:creationId xmlns:p14="http://schemas.microsoft.com/office/powerpoint/2010/main" val="365013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endParaRPr lang="en-US" b="1" dirty="0" smtClean="0"/>
          </a:p>
          <a:p>
            <a:pPr marL="171450" indent="-171450">
              <a:buFontTx/>
              <a:buChar char="-"/>
            </a:pPr>
            <a:r>
              <a:rPr lang="en-US" dirty="0" smtClean="0"/>
              <a:t>We‘ve also learned that 69% of providers are using a mobile device to view patient information, and 36% use mobile technologies to collect data at the bedside, according to a HIMSS survey of 170 individuals who held a variety of positions in the health care industry.</a:t>
            </a:r>
          </a:p>
          <a:p>
            <a:r>
              <a:rPr lang="en-US" dirty="0" smtClean="0"/>
              <a:t>-   We know that there is a lot of interest in using mobile devices in health care, particularly at the point of care. </a:t>
            </a:r>
          </a:p>
          <a:p>
            <a:pPr marL="171450" indent="-171450">
              <a:buFontTx/>
              <a:buChar char="-"/>
            </a:pPr>
            <a:r>
              <a:rPr lang="en-US" dirty="0" smtClean="0"/>
              <a:t>We also know that providers often use their own devices.</a:t>
            </a:r>
            <a:r>
              <a:rPr lang="en-US" baseline="0" dirty="0" smtClean="0"/>
              <a:t> </a:t>
            </a:r>
          </a:p>
          <a:p>
            <a:pPr marL="0" indent="0">
              <a:buFontTx/>
              <a:buNone/>
            </a:pPr>
            <a:endParaRPr lang="en-US" dirty="0" smtClean="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274920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rPr>
              <a:t>There are more than 40,000 apps categorized as "health and fitness" or "medical" in Apple's app store alone.</a:t>
            </a:r>
          </a:p>
          <a:p>
            <a:pPr marL="0" indent="0">
              <a:buFontTx/>
              <a:buNone/>
            </a:pPr>
            <a:endParaRPr lang="en-US" dirty="0" smtClean="0"/>
          </a:p>
          <a:p>
            <a:pPr marL="171450" indent="-171450">
              <a:buFontTx/>
              <a:buChar char="-"/>
            </a:pPr>
            <a:r>
              <a:rPr lang="en-US" dirty="0" smtClean="0"/>
              <a:t>Additionally,</a:t>
            </a:r>
            <a:r>
              <a:rPr lang="en-US" baseline="0" dirty="0" smtClean="0"/>
              <a:t> the number of health-focused mobile apps on the market tell us that the demand and interest by providers for these technologies are extremely high. </a:t>
            </a:r>
          </a:p>
          <a:p>
            <a:pPr marL="171450" indent="-171450">
              <a:buFontTx/>
              <a:buChar char="-"/>
            </a:pPr>
            <a:r>
              <a:rPr lang="en-US" baseline="0" dirty="0" smtClean="0"/>
              <a:t>Insert some statistics about number of provider-focused apps on the market</a:t>
            </a:r>
          </a:p>
          <a:p>
            <a:pPr marL="0" indent="0">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373527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p>
          <a:p>
            <a:pPr marL="171450" indent="-171450">
              <a:buFontTx/>
              <a:buChar char="-"/>
            </a:pPr>
            <a:r>
              <a:rPr lang="en-US" dirty="0" smtClean="0"/>
              <a:t>As many</a:t>
            </a:r>
            <a:r>
              <a:rPr lang="en-US" baseline="0" dirty="0" smtClean="0"/>
              <a:t> of you have likely already experienced, having a connected device 24/7 has enabled you to incorporate it into your existing workflows, and even improve them</a:t>
            </a:r>
          </a:p>
          <a:p>
            <a:pPr marL="171450" indent="-171450">
              <a:buFontTx/>
              <a:buChar char="-"/>
            </a:pPr>
            <a:endParaRPr lang="en-US" dirty="0" smtClean="0"/>
          </a:p>
          <a:p>
            <a:pPr marL="171450" indent="-171450">
              <a:buFontTx/>
              <a:buChar char="-"/>
            </a:pPr>
            <a:endParaRPr lang="en-US" dirty="0" smtClean="0"/>
          </a:p>
          <a:p>
            <a:r>
              <a:rPr lang="en-US" dirty="0" smtClean="0"/>
              <a:t>Convenient access to real-time clinical information</a:t>
            </a:r>
          </a:p>
          <a:p>
            <a:r>
              <a:rPr lang="en-US" b="1" dirty="0" smtClean="0"/>
              <a:t>  Mo</a:t>
            </a:r>
            <a:r>
              <a:rPr lang="en-US" dirty="0" smtClean="0"/>
              <a:t>bility of patient information throughout the medical center</a:t>
            </a:r>
          </a:p>
          <a:p>
            <a:r>
              <a:rPr lang="en-US" b="1" dirty="0" smtClean="0"/>
              <a:t></a:t>
            </a:r>
            <a:r>
              <a:rPr lang="en-US" dirty="0" smtClean="0"/>
              <a:t>   Easy access to medical tools at work, home or on-the-go, 24/7</a:t>
            </a:r>
          </a:p>
          <a:p>
            <a:r>
              <a:rPr lang="en-US" b="1" dirty="0" smtClean="0"/>
              <a:t></a:t>
            </a:r>
            <a:r>
              <a:rPr lang="en-US" dirty="0" smtClean="0"/>
              <a:t>   Secure communication between patients and providers</a:t>
            </a:r>
          </a:p>
          <a:p>
            <a:r>
              <a:rPr lang="en-US" b="1" dirty="0" smtClean="0"/>
              <a:t> Improved access to patient generated data (need to rethink this bullet)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7</a:t>
            </a:fld>
            <a:endParaRPr lang="en-US" dirty="0"/>
          </a:p>
        </p:txBody>
      </p:sp>
    </p:spTree>
    <p:extLst>
      <p:ext uri="{BB962C8B-B14F-4D97-AF65-F5344CB8AC3E}">
        <p14:creationId xmlns:p14="http://schemas.microsoft.com/office/powerpoint/2010/main" val="275517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422275" y="693738"/>
            <a:ext cx="6140450" cy="34544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4025"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p>
          <a:p>
            <a:pPr marL="171450" marR="0" indent="-171450" algn="l" defTabSz="454025" rtl="0" eaLnBrk="0" fontAlgn="base" latinLnBrk="0" hangingPunct="0">
              <a:lnSpc>
                <a:spcPct val="100000"/>
              </a:lnSpc>
              <a:spcBef>
                <a:spcPct val="30000"/>
              </a:spcBef>
              <a:spcAft>
                <a:spcPct val="0"/>
              </a:spcAft>
              <a:buClrTx/>
              <a:buSzTx/>
              <a:buFontTx/>
              <a:buChar char="-"/>
              <a:tabLst/>
              <a:defRPr/>
            </a:pPr>
            <a:r>
              <a:rPr lang="en-US" dirty="0" smtClean="0"/>
              <a:t>You've received this device as part of VA's Mobile Health Provider Program.  </a:t>
            </a:r>
          </a:p>
          <a:p>
            <a:pPr marL="171450" marR="0" indent="-171450" algn="l" defTabSz="454025" rtl="0" eaLnBrk="0" fontAlgn="base" latinLnBrk="0" hangingPunct="0">
              <a:lnSpc>
                <a:spcPct val="100000"/>
              </a:lnSpc>
              <a:spcBef>
                <a:spcPct val="30000"/>
              </a:spcBef>
              <a:spcAft>
                <a:spcPct val="0"/>
              </a:spcAft>
              <a:buClrTx/>
              <a:buSzTx/>
              <a:buFontTx/>
              <a:buChar char="-"/>
              <a:tabLst/>
              <a:defRPr/>
            </a:pPr>
            <a:r>
              <a:rPr lang="en-US" dirty="0" smtClean="0"/>
              <a:t>From your involvement in this program, YOU are helping us shape how VA will implement and use mobile technologies into our healthcare delivery. </a:t>
            </a:r>
          </a:p>
          <a:p>
            <a:pPr defTabSz="454025"/>
            <a:r>
              <a:rPr lang="en-US" altLang="en-US" dirty="0" smtClean="0">
                <a:ea typeface="ＭＳ Ｐゴシック" pitchFamily="34" charset="-128"/>
              </a:rPr>
              <a:t>- The VA Mobile Health Provider Program</a:t>
            </a:r>
            <a:r>
              <a:rPr lang="en-US" altLang="en-US" baseline="0" dirty="0" smtClean="0">
                <a:ea typeface="ＭＳ Ｐゴシック" pitchFamily="34" charset="-128"/>
              </a:rPr>
              <a:t> aims </a:t>
            </a:r>
            <a:r>
              <a:rPr lang="en-US" altLang="en-US" dirty="0" smtClean="0">
                <a:ea typeface="ＭＳ Ｐゴシック" pitchFamily="34" charset="-128"/>
              </a:rPr>
              <a:t>to issue mobile devices to clinicians in advance of releasing VA-developed apps in order to allow clinicians to familiarize themselves with the mobile devices</a:t>
            </a:r>
          </a:p>
          <a:p>
            <a:pPr defTabSz="454025"/>
            <a:endParaRPr lang="en-US" altLang="en-US" dirty="0" smtClean="0">
              <a:ea typeface="ＭＳ Ｐゴシック" pitchFamily="34" charset="-128"/>
            </a:endParaRPr>
          </a:p>
          <a:p>
            <a:pPr defTabSz="454025"/>
            <a:r>
              <a:rPr lang="en-US" altLang="en-US" dirty="0" smtClean="0">
                <a:ea typeface="ＭＳ Ｐゴシック" pitchFamily="34" charset="-128"/>
              </a:rPr>
              <a:t>(examples in downloadable handout if you want to read more)</a:t>
            </a:r>
          </a:p>
          <a:p>
            <a:pPr defTabSz="454025"/>
            <a:endParaRPr lang="en-US" altLang="en-US" dirty="0" smtClean="0">
              <a:ea typeface="ＭＳ Ｐゴシック" pitchFamily="34" charset="-128"/>
            </a:endParaRPr>
          </a:p>
          <a:p>
            <a:pPr defTabSz="454025"/>
            <a:r>
              <a:rPr lang="en-US" altLang="en-US" dirty="0" smtClean="0">
                <a:ea typeface="ＭＳ Ｐゴシック" pitchFamily="34" charset="-128"/>
              </a:rPr>
              <a:t>***********</a:t>
            </a:r>
          </a:p>
          <a:p>
            <a:pPr lvl="0"/>
            <a:r>
              <a:rPr lang="en-US" sz="2800" b="1" dirty="0" smtClean="0"/>
              <a:t>Phase 1: </a:t>
            </a:r>
            <a:r>
              <a:rPr lang="en-US" sz="2800" dirty="0" smtClean="0"/>
              <a:t>Feb – Sept 2014</a:t>
            </a:r>
            <a:endParaRPr lang="en-US" sz="2800" b="1" dirty="0" smtClean="0"/>
          </a:p>
          <a:p>
            <a:pPr lvl="1"/>
            <a:r>
              <a:rPr lang="en-US" sz="2800" dirty="0" smtClean="0"/>
              <a:t>Devices will include:</a:t>
            </a:r>
          </a:p>
          <a:p>
            <a:pPr lvl="2"/>
            <a:r>
              <a:rPr lang="en-US" sz="2800" dirty="0" smtClean="0"/>
              <a:t>VA email</a:t>
            </a:r>
          </a:p>
          <a:p>
            <a:pPr lvl="2"/>
            <a:r>
              <a:rPr lang="en-US" sz="2800" dirty="0" smtClean="0"/>
              <a:t> Access to commercially available mobile health Apps that have passed VA security reviews</a:t>
            </a:r>
          </a:p>
          <a:p>
            <a:pPr lvl="2"/>
            <a:r>
              <a:rPr lang="en-US" sz="2800" dirty="0" smtClean="0"/>
              <a:t>Access to other capabilities to assist providers with accessing information in the medical center as well as off-site </a:t>
            </a:r>
          </a:p>
          <a:p>
            <a:pPr lvl="0"/>
            <a:r>
              <a:rPr lang="en-US" sz="2800" b="1" dirty="0" smtClean="0"/>
              <a:t>Phase 2: </a:t>
            </a:r>
            <a:r>
              <a:rPr lang="en-US" sz="2800" dirty="0" smtClean="0"/>
              <a:t>Fall 2014 (Target Date)</a:t>
            </a:r>
          </a:p>
          <a:p>
            <a:pPr lvl="1"/>
            <a:r>
              <a:rPr lang="en-US" sz="2800" dirty="0" smtClean="0"/>
              <a:t>Devices will be loaded with VA-developed Apps that will:</a:t>
            </a:r>
          </a:p>
          <a:p>
            <a:pPr lvl="2"/>
            <a:r>
              <a:rPr lang="en-US" sz="2800" dirty="0" smtClean="0"/>
              <a:t> Allow for quick access to real-time information to inform clinical decisions</a:t>
            </a:r>
          </a:p>
          <a:p>
            <a:pPr lvl="2"/>
            <a:r>
              <a:rPr lang="en-US" sz="2800" dirty="0" smtClean="0"/>
              <a:t>Assist Veterans and Caregivers with self-management</a:t>
            </a:r>
          </a:p>
          <a:p>
            <a:pPr lvl="2"/>
            <a:r>
              <a:rPr lang="en-US" sz="2800" dirty="0" smtClean="0"/>
              <a:t>Allow providers to write progress notes, enter a subset of orders, and complete other clinical tasks. </a:t>
            </a:r>
          </a:p>
          <a:p>
            <a:pPr defTabSz="454025"/>
            <a:endParaRPr lang="en-US" altLang="en-US" dirty="0" smtClean="0">
              <a:ea typeface="ＭＳ Ｐゴシック" pitchFamily="34" charset="-128"/>
            </a:endParaRPr>
          </a:p>
        </p:txBody>
      </p:sp>
      <p:sp>
        <p:nvSpPr>
          <p:cNvPr id="675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tx1"/>
                </a:solidFill>
                <a:latin typeface="Times New Roman" pitchFamily="18" charset="0"/>
                <a:ea typeface="ＭＳ Ｐゴシック" pitchFamily="34" charset="-128"/>
              </a:defRPr>
            </a:lvl1pPr>
            <a:lvl2pPr marL="742950" indent="-285750" defTabSz="927100" eaLnBrk="0" hangingPunct="0">
              <a:defRPr sz="2400">
                <a:solidFill>
                  <a:schemeClr val="tx1"/>
                </a:solidFill>
                <a:latin typeface="Times New Roman" pitchFamily="18" charset="0"/>
                <a:ea typeface="ＭＳ Ｐゴシック" pitchFamily="34" charset="-128"/>
              </a:defRPr>
            </a:lvl2pPr>
            <a:lvl3pPr marL="1143000" indent="-228600" defTabSz="927100" eaLnBrk="0" hangingPunct="0">
              <a:defRPr sz="2400">
                <a:solidFill>
                  <a:schemeClr val="tx1"/>
                </a:solidFill>
                <a:latin typeface="Times New Roman" pitchFamily="18" charset="0"/>
                <a:ea typeface="ＭＳ Ｐゴシック" pitchFamily="34" charset="-128"/>
              </a:defRPr>
            </a:lvl3pPr>
            <a:lvl4pPr marL="1600200" indent="-228600" defTabSz="927100" eaLnBrk="0" hangingPunct="0">
              <a:defRPr sz="2400">
                <a:solidFill>
                  <a:schemeClr val="tx1"/>
                </a:solidFill>
                <a:latin typeface="Times New Roman" pitchFamily="18" charset="0"/>
                <a:ea typeface="ＭＳ Ｐゴシック" pitchFamily="34" charset="-128"/>
              </a:defRPr>
            </a:lvl4pPr>
            <a:lvl5pPr marL="2057400" indent="-228600" defTabSz="927100" eaLnBrk="0" hangingPunct="0">
              <a:defRPr sz="2400">
                <a:solidFill>
                  <a:schemeClr val="tx1"/>
                </a:solidFill>
                <a:latin typeface="Times New Roman" pitchFamily="18" charset="0"/>
                <a:ea typeface="ＭＳ Ｐゴシック" pitchFamily="34" charset="-128"/>
              </a:defRPr>
            </a:lvl5pPr>
            <a:lvl6pPr marL="2514600" indent="-228600" defTabSz="9271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271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271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271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defRPr/>
            </a:pPr>
            <a:fld id="{029833F7-DFAB-4FC9-BB2E-42C7580405DB}" type="slidenum">
              <a:rPr lang="en-US" altLang="en-US" sz="1200" smtClean="0"/>
              <a:pPr eaLnBrk="1" hangingPunct="1">
                <a:defRPr/>
              </a:pPr>
              <a:t>8</a:t>
            </a:fld>
            <a:endParaRPr lang="en-US" altLang="en-US" sz="1200" dirty="0" smtClean="0"/>
          </a:p>
        </p:txBody>
      </p:sp>
    </p:spTree>
    <p:extLst>
      <p:ext uri="{BB962C8B-B14F-4D97-AF65-F5344CB8AC3E}">
        <p14:creationId xmlns:p14="http://schemas.microsoft.com/office/powerpoint/2010/main" val="397257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smtClean="0"/>
              <a:t>Speaker</a:t>
            </a:r>
            <a:r>
              <a:rPr lang="en-US" dirty="0" smtClean="0"/>
              <a:t>:</a:t>
            </a:r>
            <a:r>
              <a:rPr lang="en-US" baseline="0" dirty="0" smtClean="0"/>
              <a:t> Dr. Evans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Your peers are already using their iPads in countless ways to deliver improved health care to our Veterans, here are a few examples</a:t>
            </a:r>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9</a:t>
            </a:fld>
            <a:endParaRPr lang="en-US" dirty="0"/>
          </a:p>
        </p:txBody>
      </p:sp>
    </p:spTree>
    <p:extLst>
      <p:ext uri="{BB962C8B-B14F-4D97-AF65-F5344CB8AC3E}">
        <p14:creationId xmlns:p14="http://schemas.microsoft.com/office/powerpoint/2010/main" val="2615725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693738"/>
            <a:ext cx="6140450" cy="34544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Speaker</a:t>
            </a:r>
            <a:r>
              <a:rPr lang="en-US" dirty="0" smtClean="0"/>
              <a:t>:</a:t>
            </a:r>
            <a:r>
              <a:rPr lang="en-US" baseline="0" dirty="0" smtClean="0"/>
              <a:t> Dr. Evans</a:t>
            </a:r>
          </a:p>
          <a:p>
            <a:pPr marL="171450" indent="-171450">
              <a:buFontTx/>
              <a:buChar char="-"/>
            </a:pPr>
            <a:r>
              <a:rPr lang="en-US" dirty="0" smtClean="0"/>
              <a:t>We'll mostly be talking about the Apple products and the iOS platform today, because the provider program has distributed iPads. In the future, though, VA is looking to incorporate the use of Androids, Microsoft Surfaces, and others. </a:t>
            </a:r>
          </a:p>
          <a:p>
            <a:pPr marL="171450" indent="-171450">
              <a:buFontTx/>
              <a:buChar char="-"/>
            </a:pPr>
            <a:r>
              <a:rPr lang="en-US" dirty="0" smtClean="0"/>
              <a:t>Many of the things we'll discuss today can be applied across devices and across mobile platforms</a:t>
            </a:r>
            <a:r>
              <a:rPr lang="en-US" baseline="0" dirty="0" smtClean="0"/>
              <a:t> </a:t>
            </a:r>
            <a:r>
              <a:rPr lang="en-US" dirty="0" smtClean="0"/>
              <a:t>(including Androids, Microsoft Surfaces, and others). </a:t>
            </a:r>
            <a:endParaRPr lang="en-US" dirty="0"/>
          </a:p>
        </p:txBody>
      </p:sp>
      <p:sp>
        <p:nvSpPr>
          <p:cNvPr id="4" name="Slide Number Placeholder 3"/>
          <p:cNvSpPr>
            <a:spLocks noGrp="1"/>
          </p:cNvSpPr>
          <p:nvPr>
            <p:ph type="sldNum" sz="quarter" idx="10"/>
          </p:nvPr>
        </p:nvSpPr>
        <p:spPr/>
        <p:txBody>
          <a:bodyPr/>
          <a:lstStyle/>
          <a:p>
            <a:pPr>
              <a:defRPr/>
            </a:pPr>
            <a:fld id="{6A712E7B-92A2-4383-A5ED-555C8EEAD413}" type="slidenum">
              <a:rPr lang="en-US" smtClean="0"/>
              <a:pPr>
                <a:defRPr/>
              </a:pPr>
              <a:t>10</a:t>
            </a:fld>
            <a:endParaRPr lang="en-US" dirty="0"/>
          </a:p>
        </p:txBody>
      </p:sp>
    </p:spTree>
    <p:extLst>
      <p:ext uri="{BB962C8B-B14F-4D97-AF65-F5344CB8AC3E}">
        <p14:creationId xmlns:p14="http://schemas.microsoft.com/office/powerpoint/2010/main" val="990345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199E0FD-73AE-4C91-AF82-065F8F8D2B1A}" type="slidenum">
              <a:rPr lang="en-US" smtClean="0"/>
              <a:t>‹#›</a:t>
            </a:fld>
            <a:endParaRPr lang="en-US" dirty="0"/>
          </a:p>
        </p:txBody>
      </p:sp>
      <p:pic>
        <p:nvPicPr>
          <p:cNvPr id="10" name="Picture 7" descr="dvaseal"/>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181600" y="685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029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BF301F3-8342-41BD-9CC4-259E69409FBF}" type="slidenum">
              <a:rPr lang="en-US" smtClean="0"/>
              <a:pPr>
                <a:defRPr/>
              </a:pPr>
              <a:t>‹#›</a:t>
            </a:fld>
            <a:endParaRPr lang="en-US" dirty="0"/>
          </a:p>
        </p:txBody>
      </p:sp>
    </p:spTree>
    <p:extLst>
      <p:ext uri="{BB962C8B-B14F-4D97-AF65-F5344CB8AC3E}">
        <p14:creationId xmlns:p14="http://schemas.microsoft.com/office/powerpoint/2010/main" val="8554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BF301F3-8342-41BD-9CC4-259E69409FBF}" type="slidenum">
              <a:rPr lang="en-US" smtClean="0"/>
              <a:pPr>
                <a:defRPr/>
              </a:pPr>
              <a:t>‹#›</a:t>
            </a:fld>
            <a:endParaRPr lang="en-US" dirty="0"/>
          </a:p>
        </p:txBody>
      </p:sp>
    </p:spTree>
    <p:extLst>
      <p:ext uri="{BB962C8B-B14F-4D97-AF65-F5344CB8AC3E}">
        <p14:creationId xmlns:p14="http://schemas.microsoft.com/office/powerpoint/2010/main" val="3301916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BF301F3-8342-41BD-9CC4-259E69409FBF}" type="slidenum">
              <a:rPr lang="en-US" smtClean="0"/>
              <a:pPr>
                <a:defRPr/>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60855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BF301F3-8342-41BD-9CC4-259E69409FBF}" type="slidenum">
              <a:rPr lang="en-US" smtClean="0"/>
              <a:pPr>
                <a:defRPr/>
              </a:pPr>
              <a:t>‹#›</a:t>
            </a:fld>
            <a:endParaRPr lang="en-US" dirty="0"/>
          </a:p>
        </p:txBody>
      </p:sp>
    </p:spTree>
    <p:extLst>
      <p:ext uri="{BB962C8B-B14F-4D97-AF65-F5344CB8AC3E}">
        <p14:creationId xmlns:p14="http://schemas.microsoft.com/office/powerpoint/2010/main" val="2198734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BF301F3-8342-41BD-9CC4-259E69409FBF}" type="slidenum">
              <a:rPr lang="en-US" smtClean="0"/>
              <a:pPr>
                <a:defRPr/>
              </a:pPr>
              <a:t>‹#›</a:t>
            </a:fld>
            <a:endParaRPr lang="en-US" dirty="0"/>
          </a:p>
        </p:txBody>
      </p:sp>
    </p:spTree>
    <p:extLst>
      <p:ext uri="{BB962C8B-B14F-4D97-AF65-F5344CB8AC3E}">
        <p14:creationId xmlns:p14="http://schemas.microsoft.com/office/powerpoint/2010/main" val="263849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BF301F3-8342-41BD-9CC4-259E69409FBF}" type="slidenum">
              <a:rPr lang="en-US" smtClean="0"/>
              <a:pPr>
                <a:defRPr/>
              </a:pPr>
              <a:t>‹#›</a:t>
            </a:fld>
            <a:endParaRPr lang="en-US" dirty="0"/>
          </a:p>
        </p:txBody>
      </p:sp>
    </p:spTree>
    <p:extLst>
      <p:ext uri="{BB962C8B-B14F-4D97-AF65-F5344CB8AC3E}">
        <p14:creationId xmlns:p14="http://schemas.microsoft.com/office/powerpoint/2010/main" val="3141604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49B61EB-9E89-4CA8-8A73-D1BFC08D3DBC}" type="slidenum">
              <a:rPr lang="en-US" smtClean="0"/>
              <a:pPr>
                <a:defRPr/>
              </a:pPr>
              <a:t>‹#›</a:t>
            </a:fld>
            <a:endParaRPr lang="en-US" dirty="0"/>
          </a:p>
        </p:txBody>
      </p:sp>
    </p:spTree>
    <p:extLst>
      <p:ext uri="{BB962C8B-B14F-4D97-AF65-F5344CB8AC3E}">
        <p14:creationId xmlns:p14="http://schemas.microsoft.com/office/powerpoint/2010/main" val="1675031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3AB6DDF-0CFE-4DB5-A993-C3D51716AC72}" type="slidenum">
              <a:rPr lang="en-US" smtClean="0"/>
              <a:pPr>
                <a:defRPr/>
              </a:pPr>
              <a:t>‹#›</a:t>
            </a:fld>
            <a:endParaRPr lang="en-US" dirty="0"/>
          </a:p>
        </p:txBody>
      </p:sp>
    </p:spTree>
    <p:extLst>
      <p:ext uri="{BB962C8B-B14F-4D97-AF65-F5344CB8AC3E}">
        <p14:creationId xmlns:p14="http://schemas.microsoft.com/office/powerpoint/2010/main" val="2266166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5" name="Text Placeholder 4"/>
          <p:cNvSpPr>
            <a:spLocks noGrp="1"/>
          </p:cNvSpPr>
          <p:nvPr>
            <p:ph type="body" sz="quarter" idx="11"/>
          </p:nvPr>
        </p:nvSpPr>
        <p:spPr>
          <a:xfrm>
            <a:off x="609600" y="1905001"/>
            <a:ext cx="11176000" cy="17240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
          <p:cNvSpPr>
            <a:spLocks noGrp="1"/>
          </p:cNvSpPr>
          <p:nvPr>
            <p:ph type="sldNum" sz="quarter" idx="12"/>
          </p:nvPr>
        </p:nvSpPr>
        <p:spPr/>
        <p:txBody>
          <a:bodyPr/>
          <a:lstStyle>
            <a:lvl1pPr>
              <a:defRPr/>
            </a:lvl1pPr>
          </a:lstStyle>
          <a:p>
            <a:pPr>
              <a:defRPr/>
            </a:pPr>
            <a:fld id="{C92B3671-C0B1-4837-9B3A-32E5CA2722B7}" type="slidenum">
              <a:rPr lang="en-US"/>
              <a:pPr>
                <a:defRPr/>
              </a:pPr>
              <a:t>‹#›</a:t>
            </a:fld>
            <a:endParaRPr lang="en-US" dirty="0"/>
          </a:p>
        </p:txBody>
      </p:sp>
    </p:spTree>
    <p:extLst>
      <p:ext uri="{BB962C8B-B14F-4D97-AF65-F5344CB8AC3E}">
        <p14:creationId xmlns:p14="http://schemas.microsoft.com/office/powerpoint/2010/main" val="173152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C7CD2BFA-7A4A-46F9-9621-8BF340A1439A}" type="slidenum">
              <a:rPr lang="en-US" smtClean="0"/>
              <a:pPr>
                <a:defRPr/>
              </a:pPr>
              <a:t>‹#›</a:t>
            </a:fld>
            <a:endParaRPr lang="en-US" dirty="0"/>
          </a:p>
        </p:txBody>
      </p:sp>
    </p:spTree>
    <p:extLst>
      <p:ext uri="{BB962C8B-B14F-4D97-AF65-F5344CB8AC3E}">
        <p14:creationId xmlns:p14="http://schemas.microsoft.com/office/powerpoint/2010/main" val="1535124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305E4CC9-6C8D-488A-AC8C-E030B76E35E5}" type="slidenum">
              <a:rPr lang="en-US" smtClean="0"/>
              <a:pPr>
                <a:defRPr/>
              </a:pPr>
              <a:t>‹#›</a:t>
            </a:fld>
            <a:endParaRPr lang="en-US" dirty="0"/>
          </a:p>
        </p:txBody>
      </p:sp>
    </p:spTree>
    <p:extLst>
      <p:ext uri="{BB962C8B-B14F-4D97-AF65-F5344CB8AC3E}">
        <p14:creationId xmlns:p14="http://schemas.microsoft.com/office/powerpoint/2010/main" val="349988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96B4E23-972F-4135-85CD-0CDA09B64AAE}" type="slidenum">
              <a:rPr lang="en-US" smtClean="0"/>
              <a:pPr>
                <a:defRPr/>
              </a:pPr>
              <a:t>‹#›</a:t>
            </a:fld>
            <a:endParaRPr lang="en-US" dirty="0"/>
          </a:p>
        </p:txBody>
      </p:sp>
    </p:spTree>
    <p:extLst>
      <p:ext uri="{BB962C8B-B14F-4D97-AF65-F5344CB8AC3E}">
        <p14:creationId xmlns:p14="http://schemas.microsoft.com/office/powerpoint/2010/main" val="194529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FC8293AB-81EB-4435-8763-CB8862D82F9B}" type="slidenum">
              <a:rPr lang="en-US" smtClean="0"/>
              <a:pPr>
                <a:defRPr/>
              </a:pPr>
              <a:t>‹#›</a:t>
            </a:fld>
            <a:endParaRPr lang="en-US" dirty="0"/>
          </a:p>
        </p:txBody>
      </p:sp>
    </p:spTree>
    <p:extLst>
      <p:ext uri="{BB962C8B-B14F-4D97-AF65-F5344CB8AC3E}">
        <p14:creationId xmlns:p14="http://schemas.microsoft.com/office/powerpoint/2010/main" val="89552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1EB6C35-44C3-421B-8B61-0DC4FD7D24B7}" type="slidenum">
              <a:rPr lang="en-US" smtClean="0"/>
              <a:pPr>
                <a:defRPr/>
              </a:pPr>
              <a:t>‹#›</a:t>
            </a:fld>
            <a:endParaRPr lang="en-US" dirty="0"/>
          </a:p>
        </p:txBody>
      </p:sp>
    </p:spTree>
    <p:extLst>
      <p:ext uri="{BB962C8B-B14F-4D97-AF65-F5344CB8AC3E}">
        <p14:creationId xmlns:p14="http://schemas.microsoft.com/office/powerpoint/2010/main" val="194359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FCA563C8-ACA4-4218-8A58-8367A9501F20}" type="slidenum">
              <a:rPr lang="en-US" smtClean="0"/>
              <a:pPr>
                <a:defRPr/>
              </a:pPr>
              <a:t>‹#›</a:t>
            </a:fld>
            <a:endParaRPr lang="en-US" dirty="0"/>
          </a:p>
        </p:txBody>
      </p:sp>
    </p:spTree>
    <p:extLst>
      <p:ext uri="{BB962C8B-B14F-4D97-AF65-F5344CB8AC3E}">
        <p14:creationId xmlns:p14="http://schemas.microsoft.com/office/powerpoint/2010/main" val="2861822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0044577-90AC-4ECE-96F8-33EF7C337B20}" type="slidenum">
              <a:rPr lang="en-US" smtClean="0"/>
              <a:pPr>
                <a:defRPr/>
              </a:pPr>
              <a:t>‹#›</a:t>
            </a:fld>
            <a:endParaRPr lang="en-US" dirty="0"/>
          </a:p>
        </p:txBody>
      </p:sp>
    </p:spTree>
    <p:extLst>
      <p:ext uri="{BB962C8B-B14F-4D97-AF65-F5344CB8AC3E}">
        <p14:creationId xmlns:p14="http://schemas.microsoft.com/office/powerpoint/2010/main" val="227921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08D3D82-2530-478D-8FB0-0C3CD13AB12C}" type="slidenum">
              <a:rPr lang="en-US" smtClean="0"/>
              <a:pPr>
                <a:defRPr/>
              </a:pPr>
              <a:t>‹#›</a:t>
            </a:fld>
            <a:endParaRPr lang="en-US" dirty="0"/>
          </a:p>
        </p:txBody>
      </p:sp>
    </p:spTree>
    <p:extLst>
      <p:ext uri="{BB962C8B-B14F-4D97-AF65-F5344CB8AC3E}">
        <p14:creationId xmlns:p14="http://schemas.microsoft.com/office/powerpoint/2010/main" val="88571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a:defRPr/>
            </a:pPr>
            <a:fld id="{9BF301F3-8342-41BD-9CC4-259E69409FBF}" type="slidenum">
              <a:rPr lang="en-US" smtClean="0"/>
              <a:pPr>
                <a:defRPr/>
              </a:pPr>
              <a:t>‹#›</a:t>
            </a:fld>
            <a:endParaRPr lang="en-US" dirty="0"/>
          </a:p>
        </p:txBody>
      </p:sp>
    </p:spTree>
    <p:extLst>
      <p:ext uri="{BB962C8B-B14F-4D97-AF65-F5344CB8AC3E}">
        <p14:creationId xmlns:p14="http://schemas.microsoft.com/office/powerpoint/2010/main" val="3722440488"/>
      </p:ext>
    </p:extLst>
  </p:cSld>
  <p:clrMap bg1="dk1" tx1="lt1" bg2="dk2" tx2="lt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help.vamobile.u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705852"/>
            <a:ext cx="12192000" cy="2069431"/>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Protecting Privacy and Security Using Apps from the Public App Store&#10;"/>
          <p:cNvSpPr/>
          <p:nvPr/>
        </p:nvSpPr>
        <p:spPr>
          <a:xfrm>
            <a:off x="373117" y="807713"/>
            <a:ext cx="11445766" cy="1754326"/>
          </a:xfrm>
          <a:prstGeom prst="rect">
            <a:avLst/>
          </a:prstGeom>
        </p:spPr>
        <p:txBody>
          <a:bodyPr wrap="square">
            <a:spAutoFit/>
          </a:bodyPr>
          <a:lstStyle/>
          <a:p>
            <a:pPr algn="ctr"/>
            <a:r>
              <a:rPr lang="en-US" sz="5400" b="1" dirty="0">
                <a:solidFill>
                  <a:schemeClr val="accent1">
                    <a:lumMod val="50000"/>
                  </a:schemeClr>
                </a:solidFill>
              </a:rPr>
              <a:t>Protecting Privacy and Security </a:t>
            </a:r>
            <a:endParaRPr lang="en-US" sz="5400" b="1" dirty="0" smtClean="0">
              <a:solidFill>
                <a:schemeClr val="accent1">
                  <a:lumMod val="50000"/>
                </a:schemeClr>
              </a:solidFill>
            </a:endParaRPr>
          </a:p>
          <a:p>
            <a:pPr algn="ctr"/>
            <a:r>
              <a:rPr lang="en-US" sz="5400" b="1" dirty="0" smtClean="0">
                <a:solidFill>
                  <a:schemeClr val="accent1">
                    <a:lumMod val="50000"/>
                  </a:schemeClr>
                </a:solidFill>
              </a:rPr>
              <a:t>Using </a:t>
            </a:r>
            <a:r>
              <a:rPr lang="en-US" sz="5400" b="1" dirty="0">
                <a:solidFill>
                  <a:schemeClr val="accent1">
                    <a:lumMod val="50000"/>
                  </a:schemeClr>
                </a:solidFill>
              </a:rPr>
              <a:t>Apps from </a:t>
            </a:r>
            <a:r>
              <a:rPr lang="en-US" sz="5400" b="1" dirty="0" smtClean="0">
                <a:solidFill>
                  <a:schemeClr val="accent1">
                    <a:lumMod val="50000"/>
                  </a:schemeClr>
                </a:solidFill>
              </a:rPr>
              <a:t>the </a:t>
            </a:r>
            <a:r>
              <a:rPr lang="en-US" sz="5400" b="1" dirty="0">
                <a:solidFill>
                  <a:schemeClr val="accent1">
                    <a:lumMod val="50000"/>
                  </a:schemeClr>
                </a:solidFill>
              </a:rPr>
              <a:t>Public App Store</a:t>
            </a:r>
          </a:p>
        </p:txBody>
      </p:sp>
      <p:sp>
        <p:nvSpPr>
          <p:cNvPr id="4" name="TextBox 3" descr="Neil C. Evans, MD&#10;Co-Director (Clinical Lead)&#10;Connected Health Office &#10;Office of Informatics and Analytics&#10;"/>
          <p:cNvSpPr txBox="1"/>
          <p:nvPr/>
        </p:nvSpPr>
        <p:spPr>
          <a:xfrm>
            <a:off x="230398" y="4113418"/>
            <a:ext cx="5657055" cy="1815882"/>
          </a:xfrm>
          <a:prstGeom prst="rect">
            <a:avLst/>
          </a:prstGeom>
          <a:noFill/>
        </p:spPr>
        <p:txBody>
          <a:bodyPr wrap="square" rtlCol="0">
            <a:spAutoFit/>
          </a:bodyPr>
          <a:lstStyle/>
          <a:p>
            <a:pPr algn="ctr"/>
            <a:r>
              <a:rPr lang="en-US" sz="2800" b="1" dirty="0">
                <a:solidFill>
                  <a:schemeClr val="bg2">
                    <a:lumMod val="40000"/>
                    <a:lumOff val="60000"/>
                  </a:schemeClr>
                </a:solidFill>
                <a:latin typeface="Calibri" panose="020F0502020204030204" pitchFamily="34" charset="0"/>
              </a:rPr>
              <a:t>Neil C. Evans, MD</a:t>
            </a:r>
            <a:br>
              <a:rPr lang="en-US" sz="2800" b="1" dirty="0">
                <a:solidFill>
                  <a:schemeClr val="bg2">
                    <a:lumMod val="40000"/>
                    <a:lumOff val="60000"/>
                  </a:schemeClr>
                </a:solidFill>
                <a:latin typeface="Calibri" panose="020F0502020204030204" pitchFamily="34" charset="0"/>
              </a:rPr>
            </a:br>
            <a:r>
              <a:rPr lang="en-US" sz="2800" b="1" dirty="0">
                <a:latin typeface="Calibri" panose="020F0502020204030204" pitchFamily="34" charset="0"/>
              </a:rPr>
              <a:t>Co-Director (Clinical Lead)</a:t>
            </a:r>
            <a:br>
              <a:rPr lang="en-US" sz="2800" b="1" dirty="0">
                <a:latin typeface="Calibri" panose="020F0502020204030204" pitchFamily="34" charset="0"/>
              </a:rPr>
            </a:br>
            <a:r>
              <a:rPr lang="en-US" sz="2800" dirty="0">
                <a:latin typeface="Calibri" panose="020F0502020204030204" pitchFamily="34" charset="0"/>
              </a:rPr>
              <a:t>Connected Health </a:t>
            </a:r>
            <a:r>
              <a:rPr lang="en-US" sz="2800" dirty="0" smtClean="0">
                <a:latin typeface="Calibri" panose="020F0502020204030204" pitchFamily="34" charset="0"/>
              </a:rPr>
              <a:t>Office </a:t>
            </a:r>
            <a:r>
              <a:rPr lang="en-US" sz="2800" dirty="0">
                <a:latin typeface="Calibri" panose="020F0502020204030204" pitchFamily="34" charset="0"/>
              </a:rPr>
              <a:t/>
            </a:r>
            <a:br>
              <a:rPr lang="en-US" sz="2800" dirty="0">
                <a:latin typeface="Calibri" panose="020F0502020204030204" pitchFamily="34" charset="0"/>
              </a:rPr>
            </a:br>
            <a:r>
              <a:rPr lang="en-US" sz="2800" dirty="0">
                <a:latin typeface="Calibri" panose="020F0502020204030204" pitchFamily="34" charset="0"/>
              </a:rPr>
              <a:t>Office of Informatics and Analytics</a:t>
            </a:r>
          </a:p>
        </p:txBody>
      </p:sp>
      <p:sp>
        <p:nvSpPr>
          <p:cNvPr id="5" name="Rectangle 4" descr="D.J. Kachman&#10;Security Assurance Division Director&#10;Enterprise Systems Engineering &#10;Office of Information &amp; Technology&#10;&#10;"/>
          <p:cNvSpPr/>
          <p:nvPr/>
        </p:nvSpPr>
        <p:spPr>
          <a:xfrm>
            <a:off x="6095999" y="4113418"/>
            <a:ext cx="6096000" cy="2246769"/>
          </a:xfrm>
          <a:prstGeom prst="rect">
            <a:avLst/>
          </a:prstGeom>
        </p:spPr>
        <p:txBody>
          <a:bodyPr>
            <a:spAutoFit/>
          </a:bodyPr>
          <a:lstStyle/>
          <a:p>
            <a:pPr algn="ctr"/>
            <a:r>
              <a:rPr lang="en-US" sz="2800" b="1" dirty="0">
                <a:solidFill>
                  <a:schemeClr val="bg2">
                    <a:lumMod val="40000"/>
                    <a:lumOff val="60000"/>
                  </a:schemeClr>
                </a:solidFill>
                <a:latin typeface="Calibri" panose="020F0502020204030204" pitchFamily="34" charset="0"/>
              </a:rPr>
              <a:t>D.J. Kachman</a:t>
            </a:r>
            <a:br>
              <a:rPr lang="en-US" sz="2800" b="1" dirty="0">
                <a:solidFill>
                  <a:schemeClr val="bg2">
                    <a:lumMod val="40000"/>
                    <a:lumOff val="60000"/>
                  </a:schemeClr>
                </a:solidFill>
                <a:latin typeface="Calibri" panose="020F0502020204030204" pitchFamily="34" charset="0"/>
              </a:rPr>
            </a:br>
            <a:r>
              <a:rPr lang="en-US" sz="2800" b="1" dirty="0">
                <a:latin typeface="Calibri" panose="020F0502020204030204" pitchFamily="34" charset="0"/>
              </a:rPr>
              <a:t>Security Assurance Division Director</a:t>
            </a:r>
            <a:r>
              <a:rPr lang="en-US" sz="2800" dirty="0">
                <a:latin typeface="Calibri" panose="020F0502020204030204" pitchFamily="34" charset="0"/>
              </a:rPr>
              <a:t/>
            </a:r>
            <a:br>
              <a:rPr lang="en-US" sz="2800" dirty="0">
                <a:latin typeface="Calibri" panose="020F0502020204030204" pitchFamily="34" charset="0"/>
              </a:rPr>
            </a:br>
            <a:r>
              <a:rPr lang="en-US" sz="2800" dirty="0">
                <a:latin typeface="Calibri" panose="020F0502020204030204" pitchFamily="34" charset="0"/>
              </a:rPr>
              <a:t>Enterprise Systems </a:t>
            </a:r>
            <a:r>
              <a:rPr lang="en-US" sz="2800" dirty="0" smtClean="0">
                <a:latin typeface="Calibri" panose="020F0502020204030204" pitchFamily="34" charset="0"/>
              </a:rPr>
              <a:t>Engineering </a:t>
            </a:r>
            <a:r>
              <a:rPr lang="en-US" sz="2800" dirty="0">
                <a:latin typeface="Calibri" panose="020F0502020204030204" pitchFamily="34" charset="0"/>
              </a:rPr>
              <a:t/>
            </a:r>
            <a:br>
              <a:rPr lang="en-US" sz="2800" dirty="0">
                <a:latin typeface="Calibri" panose="020F0502020204030204" pitchFamily="34" charset="0"/>
              </a:rPr>
            </a:br>
            <a:r>
              <a:rPr lang="en-US" sz="2800" dirty="0">
                <a:latin typeface="Calibri" panose="020F0502020204030204" pitchFamily="34" charset="0"/>
              </a:rPr>
              <a:t>Office of Information &amp; Technology</a:t>
            </a:r>
            <a:br>
              <a:rPr lang="en-US" sz="2800" dirty="0">
                <a:latin typeface="Calibri" panose="020F0502020204030204" pitchFamily="34" charset="0"/>
              </a:rPr>
            </a:br>
            <a:endParaRPr lang="en-US" sz="2800" dirty="0"/>
          </a:p>
        </p:txBody>
      </p:sp>
    </p:spTree>
    <p:extLst>
      <p:ext uri="{BB962C8B-B14F-4D97-AF65-F5344CB8AC3E}">
        <p14:creationId xmlns:p14="http://schemas.microsoft.com/office/powerpoint/2010/main" val="4101266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127" y="276495"/>
            <a:ext cx="8571746" cy="1325563"/>
          </a:xfrm>
        </p:spPr>
        <p:txBody>
          <a:bodyPr>
            <a:normAutofit/>
          </a:bodyPr>
          <a:lstStyle/>
          <a:p>
            <a:pPr algn="ctr"/>
            <a:r>
              <a:rPr lang="en-US" b="1" dirty="0" smtClean="0">
                <a:solidFill>
                  <a:schemeClr val="accent2"/>
                </a:solidFill>
              </a:rPr>
              <a:t>Mobile Initiatives at VA</a:t>
            </a:r>
            <a:endParaRPr lang="en-US" b="1" dirty="0">
              <a:solidFill>
                <a:schemeClr val="accent2"/>
              </a:solidFill>
            </a:endParaRPr>
          </a:p>
        </p:txBody>
      </p:sp>
      <p:sp>
        <p:nvSpPr>
          <p:cNvPr id="14" name="Freeform 13"/>
          <p:cNvSpPr/>
          <p:nvPr/>
        </p:nvSpPr>
        <p:spPr>
          <a:xfrm>
            <a:off x="-685800" y="3676466"/>
            <a:ext cx="13735050" cy="1394747"/>
          </a:xfrm>
          <a:custGeom>
            <a:avLst/>
            <a:gdLst>
              <a:gd name="connsiteX0" fmla="*/ 0 w 12344400"/>
              <a:gd name="connsiteY0" fmla="*/ 1238434 h 1394747"/>
              <a:gd name="connsiteX1" fmla="*/ 1714500 w 12344400"/>
              <a:gd name="connsiteY1" fmla="*/ 343084 h 1394747"/>
              <a:gd name="connsiteX2" fmla="*/ 3448050 w 12344400"/>
              <a:gd name="connsiteY2" fmla="*/ 184 h 1394747"/>
              <a:gd name="connsiteX3" fmla="*/ 5562600 w 12344400"/>
              <a:gd name="connsiteY3" fmla="*/ 304984 h 1394747"/>
              <a:gd name="connsiteX4" fmla="*/ 7143750 w 12344400"/>
              <a:gd name="connsiteY4" fmla="*/ 914584 h 1394747"/>
              <a:gd name="connsiteX5" fmla="*/ 8496300 w 12344400"/>
              <a:gd name="connsiteY5" fmla="*/ 1257484 h 1394747"/>
              <a:gd name="connsiteX6" fmla="*/ 9772650 w 12344400"/>
              <a:gd name="connsiteY6" fmla="*/ 1390834 h 1394747"/>
              <a:gd name="connsiteX7" fmla="*/ 11315700 w 12344400"/>
              <a:gd name="connsiteY7" fmla="*/ 1124134 h 1394747"/>
              <a:gd name="connsiteX8" fmla="*/ 12344400 w 12344400"/>
              <a:gd name="connsiteY8" fmla="*/ 381184 h 139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4400" h="1394747">
                <a:moveTo>
                  <a:pt x="0" y="1238434"/>
                </a:moveTo>
                <a:cubicBezTo>
                  <a:pt x="569912" y="893946"/>
                  <a:pt x="1139825" y="549459"/>
                  <a:pt x="1714500" y="343084"/>
                </a:cubicBezTo>
                <a:cubicBezTo>
                  <a:pt x="2289175" y="136709"/>
                  <a:pt x="2806700" y="6534"/>
                  <a:pt x="3448050" y="184"/>
                </a:cubicBezTo>
                <a:cubicBezTo>
                  <a:pt x="4089400" y="-6166"/>
                  <a:pt x="4946650" y="152584"/>
                  <a:pt x="5562600" y="304984"/>
                </a:cubicBezTo>
                <a:cubicBezTo>
                  <a:pt x="6178550" y="457384"/>
                  <a:pt x="6654800" y="755834"/>
                  <a:pt x="7143750" y="914584"/>
                </a:cubicBezTo>
                <a:cubicBezTo>
                  <a:pt x="7632700" y="1073334"/>
                  <a:pt x="8058150" y="1178109"/>
                  <a:pt x="8496300" y="1257484"/>
                </a:cubicBezTo>
                <a:cubicBezTo>
                  <a:pt x="8934450" y="1336859"/>
                  <a:pt x="9302750" y="1413059"/>
                  <a:pt x="9772650" y="1390834"/>
                </a:cubicBezTo>
                <a:cubicBezTo>
                  <a:pt x="10242550" y="1368609"/>
                  <a:pt x="10887075" y="1292409"/>
                  <a:pt x="11315700" y="1124134"/>
                </a:cubicBezTo>
                <a:cubicBezTo>
                  <a:pt x="11744325" y="955859"/>
                  <a:pt x="12044362" y="668521"/>
                  <a:pt x="12344400" y="381184"/>
                </a:cubicBezTo>
              </a:path>
            </a:pathLst>
          </a:custGeom>
          <a:noFill/>
          <a:ln w="254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Pad and i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74" y="1883969"/>
            <a:ext cx="6733674" cy="5050255"/>
          </a:xfrm>
          <a:prstGeom prst="rect">
            <a:avLst/>
          </a:prstGeom>
        </p:spPr>
      </p:pic>
      <p:pic>
        <p:nvPicPr>
          <p:cNvPr id="8" name="Picture 7" descr="Android pho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8198" y="2924640"/>
            <a:ext cx="4451145" cy="2968913"/>
          </a:xfrm>
          <a:prstGeom prst="rect">
            <a:avLst/>
          </a:prstGeom>
        </p:spPr>
      </p:pic>
      <p:pic>
        <p:nvPicPr>
          <p:cNvPr id="9" name="Picture 8" descr="Microsoft table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9675" y="2826467"/>
            <a:ext cx="1844395" cy="27652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3872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w of books"/>
          <p:cNvPicPr>
            <a:picLocks noChangeAspect="1"/>
          </p:cNvPicPr>
          <p:nvPr/>
        </p:nvPicPr>
        <p:blipFill rotWithShape="1">
          <a:blip r:embed="rId3">
            <a:extLst>
              <a:ext uri="{28A0092B-C50C-407E-A947-70E740481C1C}">
                <a14:useLocalDpi xmlns:a14="http://schemas.microsoft.com/office/drawing/2010/main" val="0"/>
              </a:ext>
            </a:extLst>
          </a:blip>
          <a:srcRect t="10388" r="9986"/>
          <a:stretch/>
        </p:blipFill>
        <p:spPr>
          <a:xfrm>
            <a:off x="0" y="-38100"/>
            <a:ext cx="12192000" cy="6888080"/>
          </a:xfrm>
          <a:prstGeom prst="rect">
            <a:avLst/>
          </a:prstGeom>
        </p:spPr>
      </p:pic>
      <p:sp>
        <p:nvSpPr>
          <p:cNvPr id="7" name="TextBox 6" descr="Why is this course required?&#10;"/>
          <p:cNvSpPr txBox="1"/>
          <p:nvPr/>
        </p:nvSpPr>
        <p:spPr>
          <a:xfrm>
            <a:off x="1639405" y="1018936"/>
            <a:ext cx="4456595" cy="3323987"/>
          </a:xfrm>
          <a:prstGeom prst="rect">
            <a:avLst/>
          </a:prstGeom>
          <a:noFill/>
        </p:spPr>
        <p:txBody>
          <a:bodyPr wrap="square" rtlCol="0">
            <a:spAutoFit/>
          </a:bodyPr>
          <a:lstStyle/>
          <a:p>
            <a:pPr algn="ctr"/>
            <a:r>
              <a:rPr lang="en-US" sz="6800" b="1" dirty="0" smtClean="0">
                <a:solidFill>
                  <a:schemeClr val="accent1">
                    <a:lumMod val="50000"/>
                  </a:schemeClr>
                </a:solidFill>
              </a:rPr>
              <a:t>Why is this course </a:t>
            </a:r>
            <a:r>
              <a:rPr lang="en-US" sz="7400" b="1" i="1" dirty="0" smtClean="0">
                <a:solidFill>
                  <a:schemeClr val="accent1">
                    <a:lumMod val="50000"/>
                  </a:schemeClr>
                </a:solidFill>
              </a:rPr>
              <a:t>required </a:t>
            </a:r>
            <a:r>
              <a:rPr lang="en-US" sz="7400" b="1" dirty="0" smtClean="0">
                <a:solidFill>
                  <a:schemeClr val="accent1">
                    <a:lumMod val="50000"/>
                  </a:schemeClr>
                </a:solidFill>
              </a:rPr>
              <a:t>?</a:t>
            </a:r>
            <a:endParaRPr lang="en-US" sz="7400" b="1" dirty="0">
              <a:solidFill>
                <a:schemeClr val="accent1">
                  <a:lumMod val="50000"/>
                </a:schemeClr>
              </a:solidFill>
            </a:endParaRPr>
          </a:p>
        </p:txBody>
      </p:sp>
    </p:spTree>
    <p:extLst>
      <p:ext uri="{BB962C8B-B14F-4D97-AF65-F5344CB8AC3E}">
        <p14:creationId xmlns:p14="http://schemas.microsoft.com/office/powerpoint/2010/main" val="361032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Objectives</a:t>
            </a:r>
            <a:endParaRPr lang="en-US" b="1" strike="sngStrike" dirty="0"/>
          </a:p>
        </p:txBody>
      </p:sp>
      <p:sp>
        <p:nvSpPr>
          <p:cNvPr id="17" name="Rounded Rectangle 16" descr="&quot;&quot;"/>
          <p:cNvSpPr/>
          <p:nvPr/>
        </p:nvSpPr>
        <p:spPr>
          <a:xfrm>
            <a:off x="276226" y="1869217"/>
            <a:ext cx="2216848" cy="212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Overview&#10;"/>
          <p:cNvSpPr txBox="1"/>
          <p:nvPr/>
        </p:nvSpPr>
        <p:spPr>
          <a:xfrm>
            <a:off x="326326" y="2670268"/>
            <a:ext cx="2090547" cy="523220"/>
          </a:xfrm>
          <a:prstGeom prst="rect">
            <a:avLst/>
          </a:prstGeom>
          <a:noFill/>
        </p:spPr>
        <p:txBody>
          <a:bodyPr wrap="square" rtlCol="0">
            <a:spAutoFit/>
          </a:bodyPr>
          <a:lstStyle/>
          <a:p>
            <a:pPr algn="ctr"/>
            <a:r>
              <a:rPr lang="en-US" sz="2800" dirty="0" smtClean="0"/>
              <a:t>Overview</a:t>
            </a:r>
            <a:endParaRPr lang="en-US" sz="2800" dirty="0"/>
          </a:p>
        </p:txBody>
      </p:sp>
      <p:sp>
        <p:nvSpPr>
          <p:cNvPr id="16" name="Rounded Rectangle 15" descr="&quot;&quot;"/>
          <p:cNvSpPr/>
          <p:nvPr/>
        </p:nvSpPr>
        <p:spPr>
          <a:xfrm>
            <a:off x="2638426" y="1869217"/>
            <a:ext cx="2216848" cy="21253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Best Practices for Personal Security&#10;"/>
          <p:cNvSpPr txBox="1"/>
          <p:nvPr/>
        </p:nvSpPr>
        <p:spPr>
          <a:xfrm>
            <a:off x="2581275" y="2239383"/>
            <a:ext cx="2343150" cy="1384995"/>
          </a:xfrm>
          <a:prstGeom prst="rect">
            <a:avLst/>
          </a:prstGeom>
          <a:noFill/>
        </p:spPr>
        <p:txBody>
          <a:bodyPr wrap="square" rtlCol="0">
            <a:spAutoFit/>
          </a:bodyPr>
          <a:lstStyle/>
          <a:p>
            <a:pPr algn="ctr"/>
            <a:r>
              <a:rPr lang="en-US" sz="2800" dirty="0" smtClean="0"/>
              <a:t>Best Practices for Personal Security</a:t>
            </a:r>
            <a:endParaRPr lang="en-US" sz="2800" dirty="0"/>
          </a:p>
        </p:txBody>
      </p:sp>
      <p:sp>
        <p:nvSpPr>
          <p:cNvPr id="13" name="Rounded Rectangle 12" descr="&quot;&quot;"/>
          <p:cNvSpPr/>
          <p:nvPr/>
        </p:nvSpPr>
        <p:spPr>
          <a:xfrm>
            <a:off x="5000626" y="1869217"/>
            <a:ext cx="2216848" cy="212532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How VA Protects Device Security&#10;"/>
          <p:cNvSpPr txBox="1"/>
          <p:nvPr/>
        </p:nvSpPr>
        <p:spPr>
          <a:xfrm>
            <a:off x="5000625" y="2023939"/>
            <a:ext cx="2343150" cy="1815882"/>
          </a:xfrm>
          <a:prstGeom prst="rect">
            <a:avLst/>
          </a:prstGeom>
          <a:noFill/>
        </p:spPr>
        <p:txBody>
          <a:bodyPr wrap="square" rtlCol="0">
            <a:spAutoFit/>
          </a:bodyPr>
          <a:lstStyle/>
          <a:p>
            <a:pPr algn="ctr"/>
            <a:r>
              <a:rPr lang="en-US" sz="2800" dirty="0" smtClean="0"/>
              <a:t>How VA Protects Device Security</a:t>
            </a:r>
            <a:endParaRPr lang="en-US" sz="2800" dirty="0"/>
          </a:p>
        </p:txBody>
      </p:sp>
      <p:sp>
        <p:nvSpPr>
          <p:cNvPr id="14" name="Rounded Rectangle 13" descr="&quot;&quot;"/>
          <p:cNvSpPr/>
          <p:nvPr/>
        </p:nvSpPr>
        <p:spPr>
          <a:xfrm>
            <a:off x="7381876" y="1869217"/>
            <a:ext cx="2216848" cy="212532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Public App Store Privacy and Security&#10;"/>
          <p:cNvSpPr txBox="1"/>
          <p:nvPr/>
        </p:nvSpPr>
        <p:spPr>
          <a:xfrm>
            <a:off x="7343775" y="2239382"/>
            <a:ext cx="2343150" cy="1384995"/>
          </a:xfrm>
          <a:prstGeom prst="rect">
            <a:avLst/>
          </a:prstGeom>
          <a:noFill/>
        </p:spPr>
        <p:txBody>
          <a:bodyPr wrap="square" rtlCol="0">
            <a:spAutoFit/>
          </a:bodyPr>
          <a:lstStyle/>
          <a:p>
            <a:pPr algn="ctr"/>
            <a:r>
              <a:rPr lang="en-US" sz="2800" dirty="0" smtClean="0"/>
              <a:t>Public App Store Privacy and Security</a:t>
            </a:r>
            <a:endParaRPr lang="en-US" sz="2800" dirty="0"/>
          </a:p>
        </p:txBody>
      </p:sp>
      <p:sp>
        <p:nvSpPr>
          <p:cNvPr id="15" name="Rounded Rectangle 14" descr="&quot;&quot;"/>
          <p:cNvSpPr/>
          <p:nvPr/>
        </p:nvSpPr>
        <p:spPr>
          <a:xfrm>
            <a:off x="9763126" y="1869217"/>
            <a:ext cx="2216848" cy="212532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Recap and Resources&#10;"/>
          <p:cNvSpPr txBox="1"/>
          <p:nvPr/>
        </p:nvSpPr>
        <p:spPr>
          <a:xfrm>
            <a:off x="9725025" y="2454825"/>
            <a:ext cx="2343150" cy="954107"/>
          </a:xfrm>
          <a:prstGeom prst="rect">
            <a:avLst/>
          </a:prstGeom>
          <a:noFill/>
        </p:spPr>
        <p:txBody>
          <a:bodyPr wrap="square" rtlCol="0">
            <a:spAutoFit/>
          </a:bodyPr>
          <a:lstStyle/>
          <a:p>
            <a:pPr algn="ctr"/>
            <a:r>
              <a:rPr lang="en-US" sz="2800" dirty="0" smtClean="0"/>
              <a:t>Recap and Resources</a:t>
            </a:r>
            <a:endParaRPr lang="en-US" sz="2800" dirty="0"/>
          </a:p>
        </p:txBody>
      </p:sp>
      <p:pic>
        <p:nvPicPr>
          <p:cNvPr id="18" name="Picture 17" descr="a hand with extended index fing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862">
            <a:off x="1535317" y="2886421"/>
            <a:ext cx="4337773" cy="4561276"/>
          </a:xfrm>
          <a:prstGeom prst="rect">
            <a:avLst/>
          </a:prstGeom>
        </p:spPr>
      </p:pic>
    </p:spTree>
    <p:extLst>
      <p:ext uri="{BB962C8B-B14F-4D97-AF65-F5344CB8AC3E}">
        <p14:creationId xmlns:p14="http://schemas.microsoft.com/office/powerpoint/2010/main" val="2179827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smart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85377" cy="6858000"/>
          </a:xfrm>
          <a:prstGeom prst="rect">
            <a:avLst/>
          </a:prstGeom>
        </p:spPr>
      </p:pic>
      <p:sp>
        <p:nvSpPr>
          <p:cNvPr id="2" name="Title 1"/>
          <p:cNvSpPr>
            <a:spLocks noGrp="1"/>
          </p:cNvSpPr>
          <p:nvPr>
            <p:ph type="title"/>
          </p:nvPr>
        </p:nvSpPr>
        <p:spPr>
          <a:xfrm>
            <a:off x="5229726" y="365125"/>
            <a:ext cx="6460958" cy="6003591"/>
          </a:xfrm>
        </p:spPr>
        <p:txBody>
          <a:bodyPr>
            <a:normAutofit/>
          </a:bodyPr>
          <a:lstStyle/>
          <a:p>
            <a:pPr algn="ctr"/>
            <a:r>
              <a:rPr lang="en-US" b="1" dirty="0" smtClean="0"/>
              <a:t>54% of U.S. smartphone users do not set up password security on mobile devices </a:t>
            </a:r>
            <a:endParaRPr lang="en-US" b="1" dirty="0"/>
          </a:p>
        </p:txBody>
      </p:sp>
    </p:spTree>
    <p:extLst>
      <p:ext uri="{BB962C8B-B14F-4D97-AF65-F5344CB8AC3E}">
        <p14:creationId xmlns:p14="http://schemas.microsoft.com/office/powerpoint/2010/main" val="4048335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t on a desk or table"/>
          <p:cNvPicPr>
            <a:picLocks noChangeAspect="1"/>
          </p:cNvPicPr>
          <p:nvPr/>
        </p:nvPicPr>
        <p:blipFill rotWithShape="1">
          <a:blip r:embed="rId3">
            <a:extLst>
              <a:ext uri="{28A0092B-C50C-407E-A947-70E740481C1C}">
                <a14:useLocalDpi xmlns:a14="http://schemas.microsoft.com/office/drawing/2010/main" val="0"/>
              </a:ext>
            </a:extLst>
          </a:blip>
          <a:srcRect t="7179" b="8253"/>
          <a:stretch/>
        </p:blipFill>
        <p:spPr>
          <a:xfrm>
            <a:off x="0" y="-57150"/>
            <a:ext cx="12192000" cy="6877050"/>
          </a:xfrm>
          <a:prstGeom prst="rect">
            <a:avLst/>
          </a:prstGeom>
        </p:spPr>
      </p:pic>
      <p:sp>
        <p:nvSpPr>
          <p:cNvPr id="2" name="Title 1"/>
          <p:cNvSpPr>
            <a:spLocks noGrp="1"/>
          </p:cNvSpPr>
          <p:nvPr>
            <p:ph type="title"/>
          </p:nvPr>
        </p:nvSpPr>
        <p:spPr>
          <a:xfrm>
            <a:off x="0" y="5580563"/>
            <a:ext cx="12192000" cy="1325563"/>
          </a:xfrm>
          <a:solidFill>
            <a:schemeClr val="tx1"/>
          </a:solidFill>
          <a:ln>
            <a:noFill/>
          </a:ln>
        </p:spPr>
        <p:txBody>
          <a:bodyPr>
            <a:normAutofit/>
          </a:bodyPr>
          <a:lstStyle/>
          <a:p>
            <a:pPr algn="ctr"/>
            <a:r>
              <a:rPr lang="en-US" sz="6600" b="1" dirty="0" smtClean="0">
                <a:solidFill>
                  <a:schemeClr val="accent1">
                    <a:lumMod val="50000"/>
                  </a:schemeClr>
                </a:solidFill>
              </a:rPr>
              <a:t>Tips to Prevent Loss and Theft</a:t>
            </a:r>
            <a:endParaRPr lang="en-US" sz="6600" b="1" dirty="0">
              <a:solidFill>
                <a:schemeClr val="accent1">
                  <a:lumMod val="50000"/>
                </a:schemeClr>
              </a:solidFill>
            </a:endParaRPr>
          </a:p>
        </p:txBody>
      </p:sp>
    </p:spTree>
    <p:extLst>
      <p:ext uri="{BB962C8B-B14F-4D97-AF65-F5344CB8AC3E}">
        <p14:creationId xmlns:p14="http://schemas.microsoft.com/office/powerpoint/2010/main" val="1284460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552450"/>
            <a:ext cx="4438650" cy="6305549"/>
          </a:xfrm>
        </p:spPr>
        <p:txBody>
          <a:bodyPr>
            <a:normAutofit/>
          </a:bodyPr>
          <a:lstStyle/>
          <a:p>
            <a:pPr>
              <a:spcAft>
                <a:spcPts val="1800"/>
              </a:spcAft>
            </a:pPr>
            <a:r>
              <a:rPr lang="en-US" sz="3600" dirty="0" smtClean="0"/>
              <a:t>GFE </a:t>
            </a:r>
            <a:r>
              <a:rPr lang="en-US" sz="3600" dirty="0"/>
              <a:t>mobile device should never be shared with another person.  </a:t>
            </a:r>
            <a:endParaRPr lang="en-US" sz="3600" dirty="0" smtClean="0"/>
          </a:p>
          <a:p>
            <a:pPr>
              <a:spcAft>
                <a:spcPts val="1800"/>
              </a:spcAft>
            </a:pPr>
            <a:r>
              <a:rPr lang="en-US" sz="3600" dirty="0" smtClean="0"/>
              <a:t>Unauthorized </a:t>
            </a:r>
            <a:r>
              <a:rPr lang="en-US" sz="3600" dirty="0"/>
              <a:t>access by another user </a:t>
            </a:r>
            <a:r>
              <a:rPr lang="en-US" sz="3600" dirty="0" smtClean="0"/>
              <a:t>prohibited</a:t>
            </a:r>
          </a:p>
          <a:p>
            <a:pPr>
              <a:spcAft>
                <a:spcPts val="1800"/>
              </a:spcAft>
            </a:pPr>
            <a:r>
              <a:rPr lang="en-US" sz="3600" dirty="0" smtClean="0">
                <a:solidFill>
                  <a:schemeClr val="tx1"/>
                </a:solidFill>
              </a:rPr>
              <a:t>Device to be used in accordance with VA policy only</a:t>
            </a:r>
            <a:endParaRPr lang="en-US" sz="3600" dirty="0">
              <a:solidFill>
                <a:schemeClr val="tx1"/>
              </a:solidFill>
            </a:endParaRPr>
          </a:p>
        </p:txBody>
      </p:sp>
      <p:pic>
        <p:nvPicPr>
          <p:cNvPr id="5" name="Picture 4" descr="a hand holding a tablet face up"/>
          <p:cNvPicPr>
            <a:picLocks noChangeAspect="1"/>
          </p:cNvPicPr>
          <p:nvPr/>
        </p:nvPicPr>
        <p:blipFill rotWithShape="1">
          <a:blip r:embed="rId3">
            <a:extLst>
              <a:ext uri="{28A0092B-C50C-407E-A947-70E740481C1C}">
                <a14:useLocalDpi xmlns:a14="http://schemas.microsoft.com/office/drawing/2010/main" val="0"/>
              </a:ext>
            </a:extLst>
          </a:blip>
          <a:srcRect t="59024"/>
          <a:stretch/>
        </p:blipFill>
        <p:spPr>
          <a:xfrm>
            <a:off x="4381500" y="2590800"/>
            <a:ext cx="7810500" cy="4267198"/>
          </a:xfrm>
          <a:prstGeom prst="rect">
            <a:avLst/>
          </a:prstGeom>
        </p:spPr>
      </p:pic>
      <p:sp>
        <p:nvSpPr>
          <p:cNvPr id="8" name="TextBox 7" descr="VA’s&#10;"/>
          <p:cNvSpPr txBox="1"/>
          <p:nvPr/>
        </p:nvSpPr>
        <p:spPr>
          <a:xfrm>
            <a:off x="5715000" y="384057"/>
            <a:ext cx="1905000" cy="1261884"/>
          </a:xfrm>
          <a:prstGeom prst="rect">
            <a:avLst/>
          </a:prstGeom>
          <a:noFill/>
        </p:spPr>
        <p:txBody>
          <a:bodyPr wrap="square" rtlCol="0">
            <a:spAutoFit/>
          </a:bodyPr>
          <a:lstStyle/>
          <a:p>
            <a:r>
              <a:rPr lang="en-US" sz="7600" b="1" dirty="0" smtClean="0">
                <a:solidFill>
                  <a:schemeClr val="tx2">
                    <a:lumMod val="75000"/>
                  </a:schemeClr>
                </a:solidFill>
                <a:latin typeface="Arial Narrow" panose="020B0606020202030204" pitchFamily="34" charset="0"/>
                <a:cs typeface="Segoe UI Semilight" panose="020B0402040204020203" pitchFamily="34" charset="0"/>
              </a:rPr>
              <a:t>VA’s</a:t>
            </a:r>
            <a:endParaRPr lang="en-US" sz="7600" b="1" dirty="0">
              <a:solidFill>
                <a:schemeClr val="tx2">
                  <a:lumMod val="75000"/>
                </a:schemeClr>
              </a:solidFill>
              <a:latin typeface="Arial Narrow" panose="020B0606020202030204" pitchFamily="34" charset="0"/>
              <a:cs typeface="Segoe UI Semilight" panose="020B0402040204020203" pitchFamily="34" charset="0"/>
            </a:endParaRPr>
          </a:p>
        </p:txBody>
      </p:sp>
      <p:sp>
        <p:nvSpPr>
          <p:cNvPr id="7" name="TextBox 6" descr="Rules of Behavior&#10;"/>
          <p:cNvSpPr txBox="1"/>
          <p:nvPr/>
        </p:nvSpPr>
        <p:spPr>
          <a:xfrm>
            <a:off x="4204022" y="415332"/>
            <a:ext cx="7592091" cy="3650818"/>
          </a:xfrm>
          <a:prstGeom prst="rect">
            <a:avLst/>
          </a:prstGeom>
          <a:noFill/>
        </p:spPr>
        <p:txBody>
          <a:bodyPr wrap="square" rtlCol="0">
            <a:prstTxWarp prst="textFadeDown">
              <a:avLst>
                <a:gd name="adj" fmla="val 15375"/>
              </a:avLst>
            </a:prstTxWarp>
            <a:spAutoFit/>
          </a:bodyPr>
          <a:lstStyle/>
          <a:p>
            <a:pPr algn="ctr"/>
            <a:r>
              <a:rPr lang="en-US" sz="4400" dirty="0" smtClean="0">
                <a:solidFill>
                  <a:schemeClr val="accent2"/>
                </a:solidFill>
              </a:rPr>
              <a:t>Rules of Behavior</a:t>
            </a:r>
            <a:endParaRPr lang="en-US" sz="4400" dirty="0">
              <a:solidFill>
                <a:schemeClr val="accent2"/>
              </a:solidFill>
            </a:endParaRPr>
          </a:p>
        </p:txBody>
      </p:sp>
    </p:spTree>
    <p:extLst>
      <p:ext uri="{BB962C8B-B14F-4D97-AF65-F5344CB8AC3E}">
        <p14:creationId xmlns:p14="http://schemas.microsoft.com/office/powerpoint/2010/main" val="2226074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71012" cy="8446168"/>
          </a:xfrm>
          <a:prstGeom prst="rect">
            <a:avLst/>
          </a:prstGeom>
        </p:spPr>
      </p:pic>
    </p:spTree>
    <p:extLst>
      <p:ext uri="{BB962C8B-B14F-4D97-AF65-F5344CB8AC3E}">
        <p14:creationId xmlns:p14="http://schemas.microsoft.com/office/powerpoint/2010/main" val="3997982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52" y="-106577"/>
            <a:ext cx="4876087" cy="7310475"/>
          </a:xfrm>
          <a:prstGeom prst="rect">
            <a:avLst/>
          </a:prstGeom>
        </p:spPr>
      </p:pic>
      <p:pic>
        <p:nvPicPr>
          <p:cNvPr id="14" name="Picture 13" descr="iPhone Settings icon"/>
          <p:cNvPicPr>
            <a:picLocks noChangeAspect="1"/>
          </p:cNvPicPr>
          <p:nvPr/>
        </p:nvPicPr>
        <p:blipFill rotWithShape="1">
          <a:blip r:embed="rId4">
            <a:extLst>
              <a:ext uri="{28A0092B-C50C-407E-A947-70E740481C1C}">
                <a14:useLocalDpi xmlns:a14="http://schemas.microsoft.com/office/drawing/2010/main" val="0"/>
              </a:ext>
            </a:extLst>
          </a:blip>
          <a:srcRect l="53481" t="17222" b="23056"/>
          <a:stretch/>
        </p:blipFill>
        <p:spPr>
          <a:xfrm>
            <a:off x="4441014" y="1695450"/>
            <a:ext cx="3309972" cy="4095750"/>
          </a:xfrm>
          <a:prstGeom prst="rect">
            <a:avLst/>
          </a:prstGeom>
        </p:spPr>
      </p:pic>
      <p:sp>
        <p:nvSpPr>
          <p:cNvPr id="2" name="Title 1"/>
          <p:cNvSpPr>
            <a:spLocks noGrp="1"/>
          </p:cNvSpPr>
          <p:nvPr>
            <p:ph type="title"/>
          </p:nvPr>
        </p:nvSpPr>
        <p:spPr>
          <a:xfrm>
            <a:off x="7029448" y="0"/>
            <a:ext cx="5162551" cy="2757125"/>
          </a:xfrm>
        </p:spPr>
        <p:txBody>
          <a:bodyPr>
            <a:normAutofit/>
          </a:bodyPr>
          <a:lstStyle/>
          <a:p>
            <a:pPr algn="ctr"/>
            <a:r>
              <a:rPr lang="en-US" b="1" dirty="0" smtClean="0"/>
              <a:t>Tailor Individual Apps’ Privacy Settings</a:t>
            </a:r>
            <a:endParaRPr lang="en-US" b="1" dirty="0"/>
          </a:p>
        </p:txBody>
      </p:sp>
    </p:spTree>
    <p:extLst>
      <p:ext uri="{BB962C8B-B14F-4D97-AF65-F5344CB8AC3E}">
        <p14:creationId xmlns:p14="http://schemas.microsoft.com/office/powerpoint/2010/main" val="189784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Phone Settings menu"/>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5" y="195500"/>
            <a:ext cx="3600450" cy="6390800"/>
          </a:xfrm>
          <a:prstGeom prst="rect">
            <a:avLst/>
          </a:prstGeom>
          <a:ln>
            <a:solidFill>
              <a:schemeClr val="accent1"/>
            </a:solidFill>
          </a:ln>
        </p:spPr>
      </p:pic>
      <p:pic>
        <p:nvPicPr>
          <p:cNvPr id="8" name="Content Placeholder 4" descr="iPhone Privacy menu"/>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924800" y="271700"/>
            <a:ext cx="3600451" cy="6390800"/>
          </a:xfrm>
          <a:ln>
            <a:solidFill>
              <a:schemeClr val="accent1"/>
            </a:solidFill>
          </a:ln>
        </p:spPr>
      </p:pic>
      <p:sp>
        <p:nvSpPr>
          <p:cNvPr id="2" name="Isosceles Triangle 1" descr="&quot;&quot;"/>
          <p:cNvSpPr/>
          <p:nvPr/>
        </p:nvSpPr>
        <p:spPr>
          <a:xfrm rot="5400000">
            <a:off x="5916366" y="4387110"/>
            <a:ext cx="1619250" cy="1133475"/>
          </a:xfrm>
          <a:prstGeom prst="triangle">
            <a:avLst>
              <a:gd name="adj" fmla="val 5352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36" y="4542613"/>
            <a:ext cx="5993318" cy="822468"/>
          </a:xfrm>
          <a:prstGeom prst="rect">
            <a:avLst/>
          </a:prstGeom>
          <a:ln>
            <a:noFill/>
          </a:ln>
        </p:spPr>
      </p:pic>
    </p:spTree>
    <p:extLst>
      <p:ext uri="{BB962C8B-B14F-4D97-AF65-F5344CB8AC3E}">
        <p14:creationId xmlns:p14="http://schemas.microsoft.com/office/powerpoint/2010/main" val="2011782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ntage of phone app icons"/>
          <p:cNvPicPr>
            <a:picLocks noChangeAspect="1"/>
          </p:cNvPicPr>
          <p:nvPr/>
        </p:nvPicPr>
        <p:blipFill rotWithShape="1">
          <a:blip r:embed="rId3">
            <a:extLst>
              <a:ext uri="{28A0092B-C50C-407E-A947-70E740481C1C}">
                <a14:useLocalDpi xmlns:a14="http://schemas.microsoft.com/office/drawing/2010/main" val="0"/>
              </a:ext>
            </a:extLst>
          </a:blip>
          <a:srcRect t="21316" b="22434"/>
          <a:stretch/>
        </p:blipFill>
        <p:spPr>
          <a:xfrm>
            <a:off x="0" y="1"/>
            <a:ext cx="12191999" cy="6858000"/>
          </a:xfrm>
          <a:prstGeom prst="rect">
            <a:avLst/>
          </a:prstGeom>
        </p:spPr>
      </p:pic>
      <p:sp>
        <p:nvSpPr>
          <p:cNvPr id="8" name="TextBox 7" descr="OI&amp;T&#10;"/>
          <p:cNvSpPr txBox="1"/>
          <p:nvPr/>
        </p:nvSpPr>
        <p:spPr>
          <a:xfrm>
            <a:off x="553453" y="5534526"/>
            <a:ext cx="2334126" cy="954107"/>
          </a:xfrm>
          <a:prstGeom prst="rect">
            <a:avLst/>
          </a:prstGeom>
          <a:noFill/>
        </p:spPr>
        <p:txBody>
          <a:bodyPr wrap="square" rtlCol="0">
            <a:spAutoFit/>
          </a:bodyPr>
          <a:lstStyle/>
          <a:p>
            <a:pPr algn="ctr"/>
            <a:r>
              <a:rPr lang="en-US" sz="5600" dirty="0" smtClean="0"/>
              <a:t>OI&amp;T</a:t>
            </a:r>
            <a:endParaRPr lang="en-US" sz="5600" dirty="0"/>
          </a:p>
        </p:txBody>
      </p:sp>
      <p:sp>
        <p:nvSpPr>
          <p:cNvPr id="9" name="TextBox 8" descr="VHA&#10;"/>
          <p:cNvSpPr txBox="1"/>
          <p:nvPr/>
        </p:nvSpPr>
        <p:spPr>
          <a:xfrm>
            <a:off x="9152022" y="5534526"/>
            <a:ext cx="2334126" cy="954107"/>
          </a:xfrm>
          <a:prstGeom prst="rect">
            <a:avLst/>
          </a:prstGeom>
          <a:noFill/>
        </p:spPr>
        <p:txBody>
          <a:bodyPr wrap="square" rtlCol="0">
            <a:spAutoFit/>
          </a:bodyPr>
          <a:lstStyle/>
          <a:p>
            <a:pPr algn="ctr"/>
            <a:r>
              <a:rPr lang="en-US" sz="5600" dirty="0" smtClean="0"/>
              <a:t>VHA</a:t>
            </a:r>
            <a:endParaRPr lang="en-US" sz="5600" dirty="0"/>
          </a:p>
        </p:txBody>
      </p:sp>
      <p:sp>
        <p:nvSpPr>
          <p:cNvPr id="10" name="Oval 9" descr="Venn overlap of phone app icons"/>
          <p:cNvSpPr/>
          <p:nvPr/>
        </p:nvSpPr>
        <p:spPr>
          <a:xfrm>
            <a:off x="4403558" y="529389"/>
            <a:ext cx="3513221" cy="4644190"/>
          </a:xfrm>
          <a:prstGeom prst="ellipse">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Collaboration&#10;"/>
          <p:cNvSpPr txBox="1"/>
          <p:nvPr/>
        </p:nvSpPr>
        <p:spPr>
          <a:xfrm>
            <a:off x="4780547" y="2438400"/>
            <a:ext cx="2759242" cy="584775"/>
          </a:xfrm>
          <a:prstGeom prst="rect">
            <a:avLst/>
          </a:prstGeom>
          <a:noFill/>
        </p:spPr>
        <p:txBody>
          <a:bodyPr wrap="square" rtlCol="0">
            <a:spAutoFit/>
          </a:bodyPr>
          <a:lstStyle/>
          <a:p>
            <a:pPr algn="ctr"/>
            <a:r>
              <a:rPr lang="en-US" sz="3200" b="1" dirty="0" smtClean="0"/>
              <a:t>Collaboration</a:t>
            </a:r>
            <a:endParaRPr lang="en-US" sz="3200" b="1" dirty="0"/>
          </a:p>
        </p:txBody>
      </p:sp>
    </p:spTree>
    <p:extLst>
      <p:ext uri="{BB962C8B-B14F-4D97-AF65-F5344CB8AC3E}">
        <p14:creationId xmlns:p14="http://schemas.microsoft.com/office/powerpoint/2010/main" val="34732391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s hands holding a table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9577"/>
            <a:ext cx="9191296" cy="6084637"/>
          </a:xfrm>
          <a:prstGeom prst="rect">
            <a:avLst/>
          </a:prstGeom>
        </p:spPr>
      </p:pic>
      <p:sp>
        <p:nvSpPr>
          <p:cNvPr id="2" name="TextBox 1"/>
          <p:cNvSpPr txBox="1"/>
          <p:nvPr/>
        </p:nvSpPr>
        <p:spPr>
          <a:xfrm>
            <a:off x="7511142" y="3173314"/>
            <a:ext cx="3980556" cy="3354765"/>
          </a:xfrm>
          <a:prstGeom prst="rect">
            <a:avLst/>
          </a:prstGeom>
          <a:noFill/>
        </p:spPr>
        <p:txBody>
          <a:bodyPr wrap="square" rtlCol="0">
            <a:spAutoFit/>
          </a:bodyPr>
          <a:lstStyle/>
          <a:p>
            <a:pPr algn="ctr"/>
            <a:r>
              <a:rPr lang="en-US" sz="7600" b="1" dirty="0" smtClean="0">
                <a:solidFill>
                  <a:schemeClr val="accent1">
                    <a:lumMod val="20000"/>
                    <a:lumOff val="80000"/>
                  </a:schemeClr>
                </a:solidFill>
                <a:latin typeface="Calibri" panose="020F0502020204030204" pitchFamily="34" charset="0"/>
              </a:rPr>
              <a:t>KNOW</a:t>
            </a:r>
            <a:r>
              <a:rPr lang="en-US" sz="7600" dirty="0" smtClean="0">
                <a:latin typeface="Calibri" panose="020F0502020204030204" pitchFamily="34" charset="0"/>
              </a:rPr>
              <a:t> </a:t>
            </a:r>
            <a:r>
              <a:rPr lang="en-US" sz="6000" i="1" dirty="0" smtClean="0">
                <a:latin typeface="Calibri" panose="020F0502020204030204" pitchFamily="34" charset="0"/>
              </a:rPr>
              <a:t>before you </a:t>
            </a:r>
            <a:r>
              <a:rPr lang="en-US" sz="7600" b="1" dirty="0" smtClean="0">
                <a:solidFill>
                  <a:schemeClr val="accent1">
                    <a:lumMod val="20000"/>
                    <a:lumOff val="80000"/>
                  </a:schemeClr>
                </a:solidFill>
                <a:latin typeface="Calibri" panose="020F0502020204030204" pitchFamily="34" charset="0"/>
              </a:rPr>
              <a:t>SHOP</a:t>
            </a:r>
            <a:endParaRPr lang="en-US" sz="7600" b="1" dirty="0">
              <a:solidFill>
                <a:schemeClr val="accent1">
                  <a:lumMod val="20000"/>
                  <a:lumOff val="80000"/>
                </a:schemeClr>
              </a:solidFill>
              <a:latin typeface="Calibri" panose="020F050202020403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697" t="11828" r="11124" b="11265"/>
          <a:stretch/>
        </p:blipFill>
        <p:spPr>
          <a:xfrm rot="2340000">
            <a:off x="2904631" y="2562558"/>
            <a:ext cx="1924782" cy="1893470"/>
          </a:xfrm>
          <a:prstGeom prst="rect">
            <a:avLst/>
          </a:prstGeom>
          <a:scene3d>
            <a:camera prst="orthographicFront">
              <a:rot lat="20889966" lon="1654832" rev="455869"/>
            </a:camera>
            <a:lightRig rig="threePt" dir="t"/>
          </a:scene3d>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4864" b="28467"/>
          <a:stretch/>
        </p:blipFill>
        <p:spPr>
          <a:xfrm>
            <a:off x="4687687" y="45292"/>
            <a:ext cx="4554283" cy="3721166"/>
          </a:xfrm>
          <a:prstGeom prst="rect">
            <a:avLst/>
          </a:prstGeom>
        </p:spPr>
      </p:pic>
    </p:spTree>
    <p:extLst>
      <p:ext uri="{BB962C8B-B14F-4D97-AF65-F5344CB8AC3E}">
        <p14:creationId xmlns:p14="http://schemas.microsoft.com/office/powerpoint/2010/main" val="1584308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838200" y="365125"/>
            <a:ext cx="10515600" cy="1325563"/>
          </a:xfrm>
        </p:spPr>
        <p:txBody>
          <a:bodyPr/>
          <a:lstStyle/>
          <a:p>
            <a:pPr algn="ctr"/>
            <a:r>
              <a:rPr lang="en-US" b="1" dirty="0" smtClean="0"/>
              <a:t>Course Objectives</a:t>
            </a:r>
            <a:endParaRPr lang="en-US" b="1" strike="sngStrike" dirty="0"/>
          </a:p>
        </p:txBody>
      </p:sp>
      <p:sp>
        <p:nvSpPr>
          <p:cNvPr id="8" name="Rounded Rectangle 7" descr="&quot;&quot;"/>
          <p:cNvSpPr/>
          <p:nvPr/>
        </p:nvSpPr>
        <p:spPr>
          <a:xfrm>
            <a:off x="276226" y="1869217"/>
            <a:ext cx="2216848" cy="212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Overview&#10;"/>
          <p:cNvSpPr txBox="1"/>
          <p:nvPr/>
        </p:nvSpPr>
        <p:spPr>
          <a:xfrm>
            <a:off x="326326" y="2670268"/>
            <a:ext cx="2090547" cy="523220"/>
          </a:xfrm>
          <a:prstGeom prst="rect">
            <a:avLst/>
          </a:prstGeom>
          <a:noFill/>
        </p:spPr>
        <p:txBody>
          <a:bodyPr wrap="square" rtlCol="0">
            <a:spAutoFit/>
          </a:bodyPr>
          <a:lstStyle/>
          <a:p>
            <a:pPr algn="ctr"/>
            <a:r>
              <a:rPr lang="en-US" sz="2800" dirty="0" smtClean="0"/>
              <a:t>Overview</a:t>
            </a:r>
            <a:endParaRPr lang="en-US" sz="2800" dirty="0"/>
          </a:p>
        </p:txBody>
      </p:sp>
      <p:sp>
        <p:nvSpPr>
          <p:cNvPr id="9" name="Rounded Rectangle 8" descr="&quot;&quot;"/>
          <p:cNvSpPr/>
          <p:nvPr/>
        </p:nvSpPr>
        <p:spPr>
          <a:xfrm>
            <a:off x="2638426" y="1869217"/>
            <a:ext cx="2216848" cy="21253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Best Practices for Personal Security&#10;"/>
          <p:cNvSpPr txBox="1"/>
          <p:nvPr/>
        </p:nvSpPr>
        <p:spPr>
          <a:xfrm>
            <a:off x="2581275" y="2239383"/>
            <a:ext cx="2343150" cy="1384995"/>
          </a:xfrm>
          <a:prstGeom prst="rect">
            <a:avLst/>
          </a:prstGeom>
          <a:noFill/>
        </p:spPr>
        <p:txBody>
          <a:bodyPr wrap="square" rtlCol="0">
            <a:spAutoFit/>
          </a:bodyPr>
          <a:lstStyle/>
          <a:p>
            <a:pPr algn="ctr"/>
            <a:r>
              <a:rPr lang="en-US" sz="2800" dirty="0" smtClean="0"/>
              <a:t>Best Practices for Personal Security</a:t>
            </a:r>
            <a:endParaRPr lang="en-US" sz="2800" dirty="0"/>
          </a:p>
        </p:txBody>
      </p:sp>
      <p:sp>
        <p:nvSpPr>
          <p:cNvPr id="12" name="Rounded Rectangle 11" descr="&quot;&quot;"/>
          <p:cNvSpPr/>
          <p:nvPr/>
        </p:nvSpPr>
        <p:spPr>
          <a:xfrm>
            <a:off x="5000626" y="1869217"/>
            <a:ext cx="2216848" cy="212532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How VA Protects Device Security&#10;"/>
          <p:cNvSpPr txBox="1"/>
          <p:nvPr/>
        </p:nvSpPr>
        <p:spPr>
          <a:xfrm>
            <a:off x="5000625" y="2023939"/>
            <a:ext cx="2343150" cy="1815882"/>
          </a:xfrm>
          <a:prstGeom prst="rect">
            <a:avLst/>
          </a:prstGeom>
          <a:noFill/>
        </p:spPr>
        <p:txBody>
          <a:bodyPr wrap="square" rtlCol="0">
            <a:spAutoFit/>
          </a:bodyPr>
          <a:lstStyle/>
          <a:p>
            <a:pPr algn="ctr"/>
            <a:r>
              <a:rPr lang="en-US" sz="2800" dirty="0" smtClean="0"/>
              <a:t>How VA Protects Device Security</a:t>
            </a:r>
            <a:endParaRPr lang="en-US" sz="2800" dirty="0"/>
          </a:p>
        </p:txBody>
      </p:sp>
      <p:sp>
        <p:nvSpPr>
          <p:cNvPr id="11" name="Rounded Rectangle 10" descr="&quot;&quot;"/>
          <p:cNvSpPr/>
          <p:nvPr/>
        </p:nvSpPr>
        <p:spPr>
          <a:xfrm>
            <a:off x="7381876" y="1869217"/>
            <a:ext cx="2216848" cy="212532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descr="Public App Store Privacy and Security&#10;"/>
          <p:cNvSpPr txBox="1"/>
          <p:nvPr/>
        </p:nvSpPr>
        <p:spPr>
          <a:xfrm>
            <a:off x="7343775" y="2239382"/>
            <a:ext cx="2343150" cy="1384995"/>
          </a:xfrm>
          <a:prstGeom prst="rect">
            <a:avLst/>
          </a:prstGeom>
          <a:noFill/>
        </p:spPr>
        <p:txBody>
          <a:bodyPr wrap="square" rtlCol="0">
            <a:spAutoFit/>
          </a:bodyPr>
          <a:lstStyle/>
          <a:p>
            <a:pPr algn="ctr"/>
            <a:r>
              <a:rPr lang="en-US" sz="2800" dirty="0" smtClean="0"/>
              <a:t>Public App Store Privacy and Security</a:t>
            </a:r>
            <a:endParaRPr lang="en-US" sz="2800" dirty="0"/>
          </a:p>
        </p:txBody>
      </p:sp>
      <p:sp>
        <p:nvSpPr>
          <p:cNvPr id="10" name="Rounded Rectangle 9" descr="&quot;&quot;"/>
          <p:cNvSpPr/>
          <p:nvPr/>
        </p:nvSpPr>
        <p:spPr>
          <a:xfrm>
            <a:off x="9763126" y="1869217"/>
            <a:ext cx="2216848" cy="212532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Recap and Resources&#10;"/>
          <p:cNvSpPr txBox="1"/>
          <p:nvPr/>
        </p:nvSpPr>
        <p:spPr>
          <a:xfrm>
            <a:off x="9725025" y="2454825"/>
            <a:ext cx="2343150" cy="954107"/>
          </a:xfrm>
          <a:prstGeom prst="rect">
            <a:avLst/>
          </a:prstGeom>
          <a:noFill/>
        </p:spPr>
        <p:txBody>
          <a:bodyPr wrap="square" rtlCol="0">
            <a:spAutoFit/>
          </a:bodyPr>
          <a:lstStyle/>
          <a:p>
            <a:pPr algn="ctr"/>
            <a:r>
              <a:rPr lang="en-US" sz="2800" dirty="0" smtClean="0"/>
              <a:t>Recap and Resources</a:t>
            </a:r>
            <a:endParaRPr lang="en-US" sz="2800" dirty="0"/>
          </a:p>
        </p:txBody>
      </p:sp>
      <p:pic>
        <p:nvPicPr>
          <p:cNvPr id="20" name="Picture 19" descr="a hand with extended fing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21862">
            <a:off x="3927114" y="2886420"/>
            <a:ext cx="4337773" cy="4561276"/>
          </a:xfrm>
          <a:prstGeom prst="rect">
            <a:avLst/>
          </a:prstGeom>
        </p:spPr>
      </p:pic>
    </p:spTree>
    <p:extLst>
      <p:ext uri="{BB962C8B-B14F-4D97-AF65-F5344CB8AC3E}">
        <p14:creationId xmlns:p14="http://schemas.microsoft.com/office/powerpoint/2010/main" val="2481445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2" y="208194"/>
            <a:ext cx="8037095" cy="1832643"/>
          </a:xfrm>
        </p:spPr>
        <p:txBody>
          <a:bodyPr>
            <a:normAutofit fontScale="90000"/>
          </a:bodyPr>
          <a:lstStyle/>
          <a:p>
            <a:r>
              <a:rPr lang="en-US" sz="4200" dirty="0" smtClean="0"/>
              <a:t>Existing Privacy and Security Measures: </a:t>
            </a:r>
            <a:br>
              <a:rPr lang="en-US" sz="4200" dirty="0" smtClean="0"/>
            </a:br>
            <a:r>
              <a:rPr lang="en-US" sz="7300" b="1" i="1" dirty="0" smtClean="0"/>
              <a:t>Software and Testing</a:t>
            </a:r>
            <a:endParaRPr lang="en-US" sz="7300" b="1" i="1" dirty="0"/>
          </a:p>
        </p:txBody>
      </p:sp>
      <p:sp>
        <p:nvSpPr>
          <p:cNvPr id="4" name="Rounded Rectangle 3" descr="&quot;&quot;"/>
          <p:cNvSpPr/>
          <p:nvPr/>
        </p:nvSpPr>
        <p:spPr>
          <a:xfrm>
            <a:off x="-1" y="3015916"/>
            <a:ext cx="8919411" cy="818147"/>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a:spLocks noGrp="1"/>
          </p:cNvSpPr>
          <p:nvPr>
            <p:ph idx="1"/>
          </p:nvPr>
        </p:nvSpPr>
        <p:spPr>
          <a:xfrm>
            <a:off x="80210" y="3160295"/>
            <a:ext cx="8470232" cy="2022058"/>
          </a:xfrm>
        </p:spPr>
        <p:txBody>
          <a:bodyPr>
            <a:noAutofit/>
          </a:bodyPr>
          <a:lstStyle/>
          <a:p>
            <a:pPr marL="0" indent="0" algn="ctr">
              <a:spcAft>
                <a:spcPts val="1800"/>
              </a:spcAft>
              <a:buNone/>
            </a:pPr>
            <a:r>
              <a:rPr lang="en-US" sz="3200" b="1" dirty="0" smtClean="0">
                <a:solidFill>
                  <a:schemeClr val="tx1"/>
                </a:solidFill>
              </a:rPr>
              <a:t>Mobile Device Management Solution</a:t>
            </a:r>
          </a:p>
          <a:p>
            <a:pPr marL="0" indent="0" algn="ctr">
              <a:spcAft>
                <a:spcPts val="1800"/>
              </a:spcAft>
              <a:buNone/>
            </a:pPr>
            <a:r>
              <a:rPr lang="en-US" sz="3200" b="1" dirty="0" smtClean="0"/>
              <a:t>Secure Remote Access</a:t>
            </a:r>
          </a:p>
          <a:p>
            <a:pPr marL="0" indent="0" algn="ctr">
              <a:spcAft>
                <a:spcPts val="1800"/>
              </a:spcAft>
              <a:buNone/>
            </a:pPr>
            <a:r>
              <a:rPr lang="en-US" sz="3200" b="1" dirty="0" smtClean="0"/>
              <a:t>Commercial App Security Testing</a:t>
            </a:r>
            <a:endParaRPr lang="en-US" sz="3200" b="1" dirty="0"/>
          </a:p>
        </p:txBody>
      </p:sp>
      <p:sp>
        <p:nvSpPr>
          <p:cNvPr id="9" name="TextBox 8" descr="&#10;Remotely lock/wipe device&#10;Track downloaded apps&#10;Configure content and web browsing restrictions&#10;Email alerts&#10;Automated threat analysis&#10;"/>
          <p:cNvSpPr txBox="1"/>
          <p:nvPr/>
        </p:nvSpPr>
        <p:spPr>
          <a:xfrm>
            <a:off x="8855242" y="1089860"/>
            <a:ext cx="2823411" cy="4657685"/>
          </a:xfrm>
          <a:prstGeom prst="rect">
            <a:avLst/>
          </a:prstGeom>
          <a:solidFill>
            <a:srgbClr val="0070C0">
              <a:alpha val="70000"/>
            </a:srgbClr>
          </a:solidFill>
          <a:ln>
            <a:noFill/>
          </a:ln>
        </p:spPr>
        <p:txBody>
          <a:bodyPr wrap="square" rtlCol="0">
            <a:spAutoFit/>
          </a:bodyPr>
          <a:lstStyle/>
          <a:p>
            <a:pPr>
              <a:lnSpc>
                <a:spcPts val="2800"/>
              </a:lnSpc>
              <a:spcBef>
                <a:spcPts val="0"/>
              </a:spcBef>
              <a:spcAft>
                <a:spcPts val="0"/>
              </a:spcAft>
            </a:pPr>
            <a:endParaRPr lang="en-US" sz="800" dirty="0" smtClean="0"/>
          </a:p>
          <a:p>
            <a:pPr>
              <a:lnSpc>
                <a:spcPts val="2800"/>
              </a:lnSpc>
              <a:spcBef>
                <a:spcPts val="0"/>
              </a:spcBef>
              <a:spcAft>
                <a:spcPts val="1200"/>
              </a:spcAft>
            </a:pPr>
            <a:r>
              <a:rPr lang="en-US" sz="2800" dirty="0" smtClean="0"/>
              <a:t>Remotely lock/wipe device</a:t>
            </a:r>
          </a:p>
          <a:p>
            <a:pPr>
              <a:lnSpc>
                <a:spcPts val="2800"/>
              </a:lnSpc>
              <a:spcAft>
                <a:spcPts val="1200"/>
              </a:spcAft>
            </a:pPr>
            <a:r>
              <a:rPr lang="en-US" sz="2800" dirty="0" smtClean="0"/>
              <a:t>Track downloaded apps</a:t>
            </a:r>
          </a:p>
          <a:p>
            <a:pPr>
              <a:lnSpc>
                <a:spcPts val="2800"/>
              </a:lnSpc>
              <a:spcAft>
                <a:spcPts val="1200"/>
              </a:spcAft>
            </a:pPr>
            <a:r>
              <a:rPr lang="en-US" sz="2800" dirty="0" smtClean="0"/>
              <a:t>Configure content and web browsing restrictions</a:t>
            </a:r>
          </a:p>
          <a:p>
            <a:pPr>
              <a:lnSpc>
                <a:spcPts val="2800"/>
              </a:lnSpc>
              <a:spcAft>
                <a:spcPts val="1200"/>
              </a:spcAft>
            </a:pPr>
            <a:r>
              <a:rPr lang="en-US" sz="2800" dirty="0" smtClean="0"/>
              <a:t>Email alerts</a:t>
            </a:r>
          </a:p>
          <a:p>
            <a:pPr>
              <a:lnSpc>
                <a:spcPts val="2800"/>
              </a:lnSpc>
              <a:spcAft>
                <a:spcPts val="1200"/>
              </a:spcAft>
            </a:pPr>
            <a:r>
              <a:rPr lang="en-US" sz="2800" dirty="0" smtClean="0"/>
              <a:t>Automated threat analysis</a:t>
            </a:r>
          </a:p>
        </p:txBody>
      </p:sp>
      <p:pic>
        <p:nvPicPr>
          <p:cNvPr id="7" name="Picture 6" descr="a smart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49" y="-974760"/>
            <a:ext cx="6267451" cy="9147210"/>
          </a:xfrm>
          <a:prstGeom prst="rect">
            <a:avLst/>
          </a:prstGeom>
        </p:spPr>
      </p:pic>
      <p:sp>
        <p:nvSpPr>
          <p:cNvPr id="10" name="TextBox 9" descr="Easily manage the security risks of borderless networks&#10;"/>
          <p:cNvSpPr txBox="1"/>
          <p:nvPr/>
        </p:nvSpPr>
        <p:spPr>
          <a:xfrm>
            <a:off x="8865768" y="1334065"/>
            <a:ext cx="2823411" cy="4439677"/>
          </a:xfrm>
          <a:prstGeom prst="rect">
            <a:avLst/>
          </a:prstGeom>
          <a:solidFill>
            <a:srgbClr val="0070C0">
              <a:alpha val="70000"/>
            </a:srgbClr>
          </a:solidFill>
          <a:ln>
            <a:noFill/>
          </a:ln>
        </p:spPr>
        <p:txBody>
          <a:bodyPr wrap="square" rtlCol="0">
            <a:spAutoFit/>
          </a:bodyPr>
          <a:lstStyle/>
          <a:p>
            <a:pPr marL="228600" indent="-228600">
              <a:lnSpc>
                <a:spcPts val="3500"/>
              </a:lnSpc>
              <a:spcBef>
                <a:spcPts val="0"/>
              </a:spcBef>
              <a:spcAft>
                <a:spcPts val="1200"/>
              </a:spcAft>
              <a:buFont typeface="Arial" panose="020B0604020202020204" pitchFamily="34" charset="0"/>
              <a:buChar char="•"/>
            </a:pPr>
            <a:r>
              <a:rPr lang="en-US" sz="3000" dirty="0" smtClean="0"/>
              <a:t>Wipe the device clean</a:t>
            </a:r>
          </a:p>
          <a:p>
            <a:pPr marL="228600" indent="-228600">
              <a:lnSpc>
                <a:spcPts val="3500"/>
              </a:lnSpc>
              <a:spcBef>
                <a:spcPts val="0"/>
              </a:spcBef>
              <a:spcAft>
                <a:spcPts val="1200"/>
              </a:spcAft>
              <a:buFont typeface="Arial" panose="020B0604020202020204" pitchFamily="34" charset="0"/>
              <a:buChar char="•"/>
            </a:pPr>
            <a:r>
              <a:rPr lang="en-US" sz="3000" dirty="0" smtClean="0"/>
              <a:t>Track downloaded apps</a:t>
            </a:r>
          </a:p>
          <a:p>
            <a:pPr marL="228600" indent="-228600">
              <a:lnSpc>
                <a:spcPts val="3500"/>
              </a:lnSpc>
              <a:spcBef>
                <a:spcPts val="0"/>
              </a:spcBef>
              <a:spcAft>
                <a:spcPts val="1200"/>
              </a:spcAft>
              <a:buFont typeface="Arial" panose="020B0604020202020204" pitchFamily="34" charset="0"/>
              <a:buChar char="•"/>
            </a:pPr>
            <a:r>
              <a:rPr lang="en-US" sz="3000" dirty="0" smtClean="0"/>
              <a:t>Restrict device features, content, and browsing</a:t>
            </a:r>
          </a:p>
        </p:txBody>
      </p:sp>
    </p:spTree>
    <p:extLst>
      <p:ext uri="{BB962C8B-B14F-4D97-AF65-F5344CB8AC3E}">
        <p14:creationId xmlns:p14="http://schemas.microsoft.com/office/powerpoint/2010/main" val="325814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2" y="208194"/>
            <a:ext cx="8037095" cy="1832643"/>
          </a:xfrm>
        </p:spPr>
        <p:txBody>
          <a:bodyPr>
            <a:normAutofit fontScale="90000"/>
          </a:bodyPr>
          <a:lstStyle/>
          <a:p>
            <a:r>
              <a:rPr lang="en-US" sz="4200" dirty="0" smtClean="0"/>
              <a:t>Existing Privacy and Security Measures: </a:t>
            </a:r>
            <a:br>
              <a:rPr lang="en-US" sz="4200" dirty="0" smtClean="0"/>
            </a:br>
            <a:r>
              <a:rPr lang="en-US" sz="7300" b="1" i="1" dirty="0" smtClean="0"/>
              <a:t>Software and Testing</a:t>
            </a:r>
            <a:endParaRPr lang="en-US" sz="7300" b="1" i="1" dirty="0"/>
          </a:p>
        </p:txBody>
      </p:sp>
      <p:sp>
        <p:nvSpPr>
          <p:cNvPr id="4" name="Rounded Rectangle 3"/>
          <p:cNvSpPr/>
          <p:nvPr/>
        </p:nvSpPr>
        <p:spPr>
          <a:xfrm>
            <a:off x="0" y="3762250"/>
            <a:ext cx="8919411" cy="818147"/>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smart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49" y="-974760"/>
            <a:ext cx="6267451" cy="9147210"/>
          </a:xfrm>
          <a:prstGeom prst="rect">
            <a:avLst/>
          </a:prstGeom>
        </p:spPr>
      </p:pic>
      <p:sp>
        <p:nvSpPr>
          <p:cNvPr id="9" name="TextBox 8" descr="Easily manage the security risks of borderless networks&#10;"/>
          <p:cNvSpPr txBox="1"/>
          <p:nvPr/>
        </p:nvSpPr>
        <p:spPr>
          <a:xfrm>
            <a:off x="8865768" y="1334065"/>
            <a:ext cx="2823411" cy="4401205"/>
          </a:xfrm>
          <a:prstGeom prst="rect">
            <a:avLst/>
          </a:prstGeom>
          <a:solidFill>
            <a:srgbClr val="0070C0">
              <a:alpha val="70000"/>
            </a:srgbClr>
          </a:solidFill>
          <a:ln>
            <a:noFill/>
          </a:ln>
        </p:spPr>
        <p:txBody>
          <a:bodyPr wrap="square" rtlCol="0">
            <a:spAutoFit/>
          </a:bodyPr>
          <a:lstStyle/>
          <a:p>
            <a:pPr>
              <a:lnSpc>
                <a:spcPts val="2800"/>
              </a:lnSpc>
              <a:spcBef>
                <a:spcPts val="0"/>
              </a:spcBef>
              <a:spcAft>
                <a:spcPts val="0"/>
              </a:spcAft>
            </a:pPr>
            <a:endParaRPr lang="en-US" sz="200" dirty="0" smtClean="0"/>
          </a:p>
          <a:p>
            <a:pPr algn="ctr">
              <a:lnSpc>
                <a:spcPts val="4400"/>
              </a:lnSpc>
              <a:spcBef>
                <a:spcPts val="0"/>
              </a:spcBef>
              <a:spcAft>
                <a:spcPts val="0"/>
              </a:spcAft>
            </a:pPr>
            <a:r>
              <a:rPr lang="en-US" sz="3800" dirty="0" smtClean="0"/>
              <a:t>Easily manage the security risks of borderless networks</a:t>
            </a:r>
          </a:p>
          <a:p>
            <a:pPr algn="ctr">
              <a:lnSpc>
                <a:spcPts val="4400"/>
              </a:lnSpc>
              <a:spcBef>
                <a:spcPts val="0"/>
              </a:spcBef>
              <a:spcAft>
                <a:spcPts val="0"/>
              </a:spcAft>
            </a:pPr>
            <a:endParaRPr lang="en-US" sz="3800" dirty="0"/>
          </a:p>
          <a:p>
            <a:pPr algn="ctr">
              <a:lnSpc>
                <a:spcPts val="4400"/>
              </a:lnSpc>
              <a:spcBef>
                <a:spcPts val="0"/>
              </a:spcBef>
              <a:spcAft>
                <a:spcPts val="0"/>
              </a:spcAft>
            </a:pPr>
            <a:endParaRPr lang="en-US" sz="3800" dirty="0" smtClean="0"/>
          </a:p>
        </p:txBody>
      </p:sp>
      <p:sp>
        <p:nvSpPr>
          <p:cNvPr id="10" name="Content Placeholder 2" descr="Mobile Device Management Solution&#10;Secure Remote Access&#10;Commercial App Security Testing&#10;"/>
          <p:cNvSpPr txBox="1">
            <a:spLocks/>
          </p:cNvSpPr>
          <p:nvPr/>
        </p:nvSpPr>
        <p:spPr>
          <a:xfrm>
            <a:off x="80210" y="3160295"/>
            <a:ext cx="8470232" cy="2022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1800"/>
              </a:spcAft>
              <a:buFont typeface="Arial" panose="020B0604020202020204" pitchFamily="34" charset="0"/>
              <a:buNone/>
            </a:pPr>
            <a:r>
              <a:rPr lang="en-US" sz="3200" b="1" dirty="0" smtClean="0">
                <a:solidFill>
                  <a:schemeClr val="tx1"/>
                </a:solidFill>
              </a:rPr>
              <a:t>Mobile Device Management Solution</a:t>
            </a:r>
          </a:p>
          <a:p>
            <a:pPr marL="0" indent="0" algn="ctr" fontAlgn="auto">
              <a:spcAft>
                <a:spcPts val="1800"/>
              </a:spcAft>
              <a:buFont typeface="Arial" panose="020B0604020202020204" pitchFamily="34" charset="0"/>
              <a:buNone/>
            </a:pPr>
            <a:r>
              <a:rPr lang="en-US" sz="3200" b="1" dirty="0" smtClean="0"/>
              <a:t>Secure Remote Access</a:t>
            </a:r>
          </a:p>
          <a:p>
            <a:pPr marL="0" indent="0" algn="ctr" fontAlgn="auto">
              <a:spcAft>
                <a:spcPts val="1800"/>
              </a:spcAft>
              <a:buFont typeface="Arial" panose="020B0604020202020204" pitchFamily="34" charset="0"/>
              <a:buNone/>
            </a:pPr>
            <a:r>
              <a:rPr lang="en-US" sz="3200" b="1" dirty="0" smtClean="0"/>
              <a:t>Commercial App Security Testing</a:t>
            </a:r>
            <a:endParaRPr lang="en-US" sz="3200" b="1" dirty="0"/>
          </a:p>
        </p:txBody>
      </p:sp>
    </p:spTree>
    <p:extLst>
      <p:ext uri="{BB962C8B-B14F-4D97-AF65-F5344CB8AC3E}">
        <p14:creationId xmlns:p14="http://schemas.microsoft.com/office/powerpoint/2010/main" val="3250524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2" y="208194"/>
            <a:ext cx="8037095" cy="1832643"/>
          </a:xfrm>
        </p:spPr>
        <p:txBody>
          <a:bodyPr>
            <a:normAutofit fontScale="90000"/>
          </a:bodyPr>
          <a:lstStyle/>
          <a:p>
            <a:r>
              <a:rPr lang="en-US" sz="4200" dirty="0" smtClean="0"/>
              <a:t>Existing Privacy and Security Measures: </a:t>
            </a:r>
            <a:br>
              <a:rPr lang="en-US" sz="4200" dirty="0" smtClean="0"/>
            </a:br>
            <a:r>
              <a:rPr lang="en-US" sz="7300" b="1" i="1" dirty="0" smtClean="0"/>
              <a:t>Software and Testing</a:t>
            </a:r>
            <a:endParaRPr lang="en-US" sz="7300" b="1" i="1" dirty="0"/>
          </a:p>
        </p:txBody>
      </p:sp>
      <p:sp>
        <p:nvSpPr>
          <p:cNvPr id="4" name="Rounded Rectangle 3"/>
          <p:cNvSpPr/>
          <p:nvPr/>
        </p:nvSpPr>
        <p:spPr>
          <a:xfrm>
            <a:off x="0" y="4561802"/>
            <a:ext cx="8919411" cy="818147"/>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descr="AirWatch Mobile Device Management Solution&#10;Cisco AnyConnect&#10;Commercial App Security Testing&#10;"/>
          <p:cNvSpPr>
            <a:spLocks noGrp="1"/>
          </p:cNvSpPr>
          <p:nvPr>
            <p:ph idx="1"/>
          </p:nvPr>
        </p:nvSpPr>
        <p:spPr>
          <a:xfrm>
            <a:off x="80210" y="3160295"/>
            <a:ext cx="8470232" cy="2022058"/>
          </a:xfrm>
        </p:spPr>
        <p:txBody>
          <a:bodyPr>
            <a:noAutofit/>
          </a:bodyPr>
          <a:lstStyle/>
          <a:p>
            <a:pPr marL="0" indent="0" algn="ctr">
              <a:spcAft>
                <a:spcPts val="1800"/>
              </a:spcAft>
              <a:buNone/>
            </a:pPr>
            <a:r>
              <a:rPr lang="en-US" sz="3200" b="1" dirty="0" smtClean="0">
                <a:solidFill>
                  <a:schemeClr val="tx1"/>
                </a:solidFill>
              </a:rPr>
              <a:t>AirWatch Mobile Device Management Solution</a:t>
            </a:r>
          </a:p>
          <a:p>
            <a:pPr marL="0" indent="0" algn="ctr">
              <a:spcAft>
                <a:spcPts val="1800"/>
              </a:spcAft>
              <a:buNone/>
            </a:pPr>
            <a:r>
              <a:rPr lang="en-US" sz="3200" b="1" dirty="0" smtClean="0"/>
              <a:t>Cisco AnyConnect</a:t>
            </a:r>
          </a:p>
          <a:p>
            <a:pPr marL="0" indent="0" algn="ctr">
              <a:spcAft>
                <a:spcPts val="1800"/>
              </a:spcAft>
              <a:buNone/>
            </a:pPr>
            <a:r>
              <a:rPr lang="en-US" sz="3200" b="1" dirty="0" smtClean="0"/>
              <a:t>Commercial App Security Testing</a:t>
            </a:r>
            <a:endParaRPr lang="en-US" sz="3200" b="1" dirty="0"/>
          </a:p>
        </p:txBody>
      </p:sp>
      <p:pic>
        <p:nvPicPr>
          <p:cNvPr id="10" name="Picture 9" descr="a smart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49" y="-974760"/>
            <a:ext cx="6267451" cy="9147210"/>
          </a:xfrm>
          <a:prstGeom prst="rect">
            <a:avLst/>
          </a:prstGeom>
        </p:spPr>
      </p:pic>
      <p:sp>
        <p:nvSpPr>
          <p:cNvPr id="9" name="TextBox 8" descr="Standardized testing approach for commercial apps&#10;"/>
          <p:cNvSpPr txBox="1"/>
          <p:nvPr/>
        </p:nvSpPr>
        <p:spPr>
          <a:xfrm>
            <a:off x="8865768" y="1334065"/>
            <a:ext cx="2823411" cy="4221669"/>
          </a:xfrm>
          <a:prstGeom prst="rect">
            <a:avLst/>
          </a:prstGeom>
          <a:solidFill>
            <a:srgbClr val="0070C0">
              <a:alpha val="70000"/>
            </a:srgbClr>
          </a:solidFill>
          <a:ln>
            <a:noFill/>
          </a:ln>
        </p:spPr>
        <p:txBody>
          <a:bodyPr wrap="square" rtlCol="0">
            <a:spAutoFit/>
          </a:bodyPr>
          <a:lstStyle/>
          <a:p>
            <a:pPr>
              <a:lnSpc>
                <a:spcPts val="2800"/>
              </a:lnSpc>
              <a:spcBef>
                <a:spcPts val="0"/>
              </a:spcBef>
              <a:spcAft>
                <a:spcPts val="0"/>
              </a:spcAft>
            </a:pPr>
            <a:endParaRPr lang="en-US" sz="800" dirty="0" smtClean="0"/>
          </a:p>
          <a:p>
            <a:pPr algn="ctr">
              <a:lnSpc>
                <a:spcPts val="4400"/>
              </a:lnSpc>
              <a:spcBef>
                <a:spcPts val="0"/>
              </a:spcBef>
              <a:spcAft>
                <a:spcPts val="1200"/>
              </a:spcAft>
            </a:pPr>
            <a:r>
              <a:rPr lang="en-US" sz="3800" dirty="0" smtClean="0"/>
              <a:t>Standardized testing approach for commercial apps</a:t>
            </a:r>
            <a:endParaRPr lang="en-US" sz="1600" dirty="0" smtClean="0"/>
          </a:p>
          <a:p>
            <a:pPr>
              <a:lnSpc>
                <a:spcPts val="2800"/>
              </a:lnSpc>
              <a:spcBef>
                <a:spcPts val="0"/>
              </a:spcBef>
              <a:spcAft>
                <a:spcPts val="600"/>
              </a:spcAft>
            </a:pPr>
            <a:endParaRPr lang="en-US" sz="2800" dirty="0" smtClean="0"/>
          </a:p>
          <a:p>
            <a:pPr>
              <a:lnSpc>
                <a:spcPts val="2800"/>
              </a:lnSpc>
              <a:spcBef>
                <a:spcPts val="0"/>
              </a:spcBef>
              <a:spcAft>
                <a:spcPts val="2400"/>
              </a:spcAft>
            </a:pPr>
            <a:endParaRPr lang="en-US" sz="2800" dirty="0" smtClean="0"/>
          </a:p>
        </p:txBody>
      </p:sp>
    </p:spTree>
    <p:extLst>
      <p:ext uri="{BB962C8B-B14F-4D97-AF65-F5344CB8AC3E}">
        <p14:creationId xmlns:p14="http://schemas.microsoft.com/office/powerpoint/2010/main" val="84912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descr="Course Objectives"/>
          <p:cNvSpPr>
            <a:spLocks noGrp="1"/>
          </p:cNvSpPr>
          <p:nvPr>
            <p:ph type="title"/>
          </p:nvPr>
        </p:nvSpPr>
        <p:spPr>
          <a:xfrm>
            <a:off x="838200" y="365125"/>
            <a:ext cx="10515600" cy="1325563"/>
          </a:xfrm>
        </p:spPr>
        <p:txBody>
          <a:bodyPr/>
          <a:lstStyle/>
          <a:p>
            <a:pPr algn="ctr"/>
            <a:r>
              <a:rPr lang="en-US" b="1" dirty="0" smtClean="0"/>
              <a:t>Course Objectives</a:t>
            </a:r>
            <a:endParaRPr lang="en-US" b="1" strike="sngStrike" dirty="0"/>
          </a:p>
        </p:txBody>
      </p:sp>
      <p:sp>
        <p:nvSpPr>
          <p:cNvPr id="8" name="Rounded Rectangle 7"/>
          <p:cNvSpPr/>
          <p:nvPr/>
        </p:nvSpPr>
        <p:spPr>
          <a:xfrm>
            <a:off x="276226" y="1869217"/>
            <a:ext cx="2216848" cy="212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Overview"/>
          <p:cNvSpPr txBox="1"/>
          <p:nvPr/>
        </p:nvSpPr>
        <p:spPr>
          <a:xfrm>
            <a:off x="326326" y="2670268"/>
            <a:ext cx="2090547" cy="523220"/>
          </a:xfrm>
          <a:prstGeom prst="rect">
            <a:avLst/>
          </a:prstGeom>
          <a:noFill/>
        </p:spPr>
        <p:txBody>
          <a:bodyPr wrap="square" rtlCol="0">
            <a:spAutoFit/>
          </a:bodyPr>
          <a:lstStyle/>
          <a:p>
            <a:pPr algn="ctr"/>
            <a:r>
              <a:rPr lang="en-US" sz="2800" dirty="0" smtClean="0"/>
              <a:t>Overview</a:t>
            </a:r>
            <a:endParaRPr lang="en-US" sz="2800" dirty="0"/>
          </a:p>
        </p:txBody>
      </p:sp>
      <p:sp>
        <p:nvSpPr>
          <p:cNvPr id="9" name="Rounded Rectangle 8"/>
          <p:cNvSpPr/>
          <p:nvPr/>
        </p:nvSpPr>
        <p:spPr>
          <a:xfrm>
            <a:off x="2638426" y="1869217"/>
            <a:ext cx="2216848" cy="21253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Best Practices for Personal Security&#10;"/>
          <p:cNvSpPr txBox="1"/>
          <p:nvPr/>
        </p:nvSpPr>
        <p:spPr>
          <a:xfrm>
            <a:off x="2581275" y="2239383"/>
            <a:ext cx="2343150" cy="1384995"/>
          </a:xfrm>
          <a:prstGeom prst="rect">
            <a:avLst/>
          </a:prstGeom>
          <a:noFill/>
        </p:spPr>
        <p:txBody>
          <a:bodyPr wrap="square" rtlCol="0">
            <a:spAutoFit/>
          </a:bodyPr>
          <a:lstStyle/>
          <a:p>
            <a:pPr algn="ctr"/>
            <a:r>
              <a:rPr lang="en-US" sz="2800" dirty="0" smtClean="0"/>
              <a:t>Best Practices for Personal Security</a:t>
            </a:r>
            <a:endParaRPr lang="en-US" sz="2800" dirty="0"/>
          </a:p>
        </p:txBody>
      </p:sp>
      <p:sp>
        <p:nvSpPr>
          <p:cNvPr id="12" name="Rounded Rectangle 11"/>
          <p:cNvSpPr/>
          <p:nvPr/>
        </p:nvSpPr>
        <p:spPr>
          <a:xfrm>
            <a:off x="5000626" y="1869217"/>
            <a:ext cx="2216848" cy="212532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How VA Protects Device Security&#10;"/>
          <p:cNvSpPr txBox="1"/>
          <p:nvPr/>
        </p:nvSpPr>
        <p:spPr>
          <a:xfrm>
            <a:off x="5000625" y="2023939"/>
            <a:ext cx="2343150" cy="1815882"/>
          </a:xfrm>
          <a:prstGeom prst="rect">
            <a:avLst/>
          </a:prstGeom>
          <a:noFill/>
        </p:spPr>
        <p:txBody>
          <a:bodyPr wrap="square" rtlCol="0">
            <a:spAutoFit/>
          </a:bodyPr>
          <a:lstStyle/>
          <a:p>
            <a:pPr algn="ctr"/>
            <a:r>
              <a:rPr lang="en-US" sz="2800" dirty="0" smtClean="0"/>
              <a:t>How VA Protects Device Security</a:t>
            </a:r>
            <a:endParaRPr lang="en-US" sz="2800" dirty="0"/>
          </a:p>
        </p:txBody>
      </p:sp>
      <p:sp>
        <p:nvSpPr>
          <p:cNvPr id="11" name="Rounded Rectangle 10"/>
          <p:cNvSpPr/>
          <p:nvPr/>
        </p:nvSpPr>
        <p:spPr>
          <a:xfrm>
            <a:off x="7381876" y="1869217"/>
            <a:ext cx="2216848" cy="212532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descr="Public App Store Privacy and Security&#10;"/>
          <p:cNvSpPr txBox="1"/>
          <p:nvPr/>
        </p:nvSpPr>
        <p:spPr>
          <a:xfrm>
            <a:off x="7343775" y="2239382"/>
            <a:ext cx="2343150" cy="1384995"/>
          </a:xfrm>
          <a:prstGeom prst="rect">
            <a:avLst/>
          </a:prstGeom>
          <a:noFill/>
        </p:spPr>
        <p:txBody>
          <a:bodyPr wrap="square" rtlCol="0">
            <a:spAutoFit/>
          </a:bodyPr>
          <a:lstStyle/>
          <a:p>
            <a:pPr algn="ctr"/>
            <a:r>
              <a:rPr lang="en-US" sz="2800" dirty="0" smtClean="0"/>
              <a:t>Public App Store Privacy and Security</a:t>
            </a:r>
            <a:endParaRPr lang="en-US" sz="2800" dirty="0"/>
          </a:p>
        </p:txBody>
      </p:sp>
      <p:sp>
        <p:nvSpPr>
          <p:cNvPr id="10" name="Rounded Rectangle 9"/>
          <p:cNvSpPr/>
          <p:nvPr/>
        </p:nvSpPr>
        <p:spPr>
          <a:xfrm>
            <a:off x="9763126" y="1869217"/>
            <a:ext cx="2216848" cy="212532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Recap and Resources&#10;"/>
          <p:cNvSpPr txBox="1"/>
          <p:nvPr/>
        </p:nvSpPr>
        <p:spPr>
          <a:xfrm>
            <a:off x="9725025" y="2454825"/>
            <a:ext cx="2343150" cy="954107"/>
          </a:xfrm>
          <a:prstGeom prst="rect">
            <a:avLst/>
          </a:prstGeom>
          <a:noFill/>
        </p:spPr>
        <p:txBody>
          <a:bodyPr wrap="square" rtlCol="0">
            <a:spAutoFit/>
          </a:bodyPr>
          <a:lstStyle/>
          <a:p>
            <a:pPr algn="ctr"/>
            <a:r>
              <a:rPr lang="en-US" sz="2800" dirty="0" smtClean="0"/>
              <a:t>Recap and Resources</a:t>
            </a:r>
            <a:endParaRPr lang="en-US" sz="2800" dirty="0"/>
          </a:p>
        </p:txBody>
      </p:sp>
      <p:pic>
        <p:nvPicPr>
          <p:cNvPr id="20" name="Picture 19" descr="a hand with extended index fing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21862">
            <a:off x="6346463" y="2886421"/>
            <a:ext cx="4337773" cy="4561276"/>
          </a:xfrm>
          <a:prstGeom prst="rect">
            <a:avLst/>
          </a:prstGeom>
        </p:spPr>
      </p:pic>
    </p:spTree>
    <p:extLst>
      <p:ext uri="{BB962C8B-B14F-4D97-AF65-F5344CB8AC3E}">
        <p14:creationId xmlns:p14="http://schemas.microsoft.com/office/powerpoint/2010/main" val="2334803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pen book"/>
          <p:cNvPicPr>
            <a:picLocks noChangeAspect="1"/>
          </p:cNvPicPr>
          <p:nvPr/>
        </p:nvPicPr>
        <p:blipFill rotWithShape="1">
          <a:blip r:embed="rId3">
            <a:extLst>
              <a:ext uri="{28A0092B-C50C-407E-A947-70E740481C1C}">
                <a14:useLocalDpi xmlns:a14="http://schemas.microsoft.com/office/drawing/2010/main" val="0"/>
              </a:ext>
            </a:extLst>
          </a:blip>
          <a:srcRect l="215" t="4631" r="185" b="2491"/>
          <a:stretch/>
        </p:blipFill>
        <p:spPr>
          <a:xfrm>
            <a:off x="-38101" y="-19050"/>
            <a:ext cx="12230101" cy="6877050"/>
          </a:xfrm>
          <a:prstGeom prst="rect">
            <a:avLst/>
          </a:prstGeom>
        </p:spPr>
      </p:pic>
      <p:sp>
        <p:nvSpPr>
          <p:cNvPr id="2" name="Title 1"/>
          <p:cNvSpPr>
            <a:spLocks noGrp="1"/>
          </p:cNvSpPr>
          <p:nvPr>
            <p:ph type="title"/>
          </p:nvPr>
        </p:nvSpPr>
        <p:spPr>
          <a:xfrm>
            <a:off x="401053" y="349083"/>
            <a:ext cx="11454063" cy="1816601"/>
          </a:xfrm>
        </p:spPr>
        <p:txBody>
          <a:bodyPr>
            <a:normAutofit fontScale="90000"/>
          </a:bodyPr>
          <a:lstStyle/>
          <a:p>
            <a:pPr lvl="0"/>
            <a:r>
              <a:rPr lang="en-US" dirty="0" smtClean="0">
                <a:solidFill>
                  <a:schemeClr val="accent1">
                    <a:lumMod val="50000"/>
                  </a:schemeClr>
                </a:solidFill>
              </a:rPr>
              <a:t>VA </a:t>
            </a:r>
            <a:r>
              <a:rPr lang="en-US" dirty="0">
                <a:solidFill>
                  <a:schemeClr val="accent1">
                    <a:lumMod val="50000"/>
                  </a:schemeClr>
                </a:solidFill>
              </a:rPr>
              <a:t>6500 </a:t>
            </a:r>
            <a:r>
              <a:rPr lang="en-US" dirty="0" smtClean="0">
                <a:solidFill>
                  <a:schemeClr val="accent1">
                    <a:lumMod val="50000"/>
                  </a:schemeClr>
                </a:solidFill>
              </a:rPr>
              <a:t>Handbook, Appendix </a:t>
            </a:r>
            <a:r>
              <a:rPr lang="en-US" dirty="0">
                <a:solidFill>
                  <a:schemeClr val="accent1">
                    <a:lumMod val="50000"/>
                  </a:schemeClr>
                </a:solidFill>
              </a:rPr>
              <a:t>D: </a:t>
            </a:r>
            <a:r>
              <a:rPr lang="en-US" sz="6700" b="1" i="1" dirty="0">
                <a:solidFill>
                  <a:schemeClr val="accent1">
                    <a:lumMod val="50000"/>
                  </a:schemeClr>
                </a:solidFill>
              </a:rPr>
              <a:t>National Rules of </a:t>
            </a:r>
            <a:r>
              <a:rPr lang="en-US" sz="6700" b="1" i="1" dirty="0" smtClean="0">
                <a:solidFill>
                  <a:schemeClr val="accent1">
                    <a:lumMod val="50000"/>
                  </a:schemeClr>
                </a:solidFill>
              </a:rPr>
              <a:t>Behavior (ROB)</a:t>
            </a:r>
            <a:r>
              <a:rPr lang="en-US" sz="6700" b="1" i="1" dirty="0">
                <a:solidFill>
                  <a:schemeClr val="accent1">
                    <a:lumMod val="50000"/>
                  </a:schemeClr>
                </a:solidFill>
              </a:rPr>
              <a:t/>
            </a:r>
            <a:br>
              <a:rPr lang="en-US" sz="6700" b="1" i="1" dirty="0">
                <a:solidFill>
                  <a:schemeClr val="accent1">
                    <a:lumMod val="50000"/>
                  </a:schemeClr>
                </a:solidFill>
              </a:rPr>
            </a:br>
            <a:endParaRPr lang="en-US" sz="6700" b="1" i="1" dirty="0">
              <a:solidFill>
                <a:schemeClr val="accent1">
                  <a:lumMod val="50000"/>
                </a:schemeClr>
              </a:solidFill>
            </a:endParaRPr>
          </a:p>
        </p:txBody>
      </p:sp>
      <p:sp>
        <p:nvSpPr>
          <p:cNvPr id="3" name="Content Placeholder 2"/>
          <p:cNvSpPr>
            <a:spLocks noGrp="1"/>
          </p:cNvSpPr>
          <p:nvPr>
            <p:ph idx="1"/>
          </p:nvPr>
        </p:nvSpPr>
        <p:spPr>
          <a:xfrm>
            <a:off x="2279042" y="1761456"/>
            <a:ext cx="9912958" cy="4351338"/>
          </a:xfrm>
        </p:spPr>
        <p:txBody>
          <a:bodyPr>
            <a:normAutofit/>
          </a:bodyPr>
          <a:lstStyle/>
          <a:p>
            <a:r>
              <a:rPr lang="en-US" sz="3400" b="1" dirty="0" smtClean="0">
                <a:solidFill>
                  <a:schemeClr val="accent1">
                    <a:lumMod val="50000"/>
                  </a:schemeClr>
                </a:solidFill>
              </a:rPr>
              <a:t>Required when downloading, installing, and utilizing public Apps</a:t>
            </a:r>
          </a:p>
          <a:p>
            <a:r>
              <a:rPr lang="en-US" sz="3400" b="1" dirty="0" smtClean="0">
                <a:solidFill>
                  <a:schemeClr val="accent1">
                    <a:lumMod val="50000"/>
                  </a:schemeClr>
                </a:solidFill>
              </a:rPr>
              <a:t>Address inherent risks when downloading Apps</a:t>
            </a:r>
          </a:p>
          <a:p>
            <a:r>
              <a:rPr lang="en-US" sz="3400" b="1" dirty="0" smtClean="0">
                <a:solidFill>
                  <a:schemeClr val="accent1">
                    <a:lumMod val="50000"/>
                  </a:schemeClr>
                </a:solidFill>
              </a:rPr>
              <a:t>“Gold Standard” in Data Security</a:t>
            </a:r>
          </a:p>
          <a:p>
            <a:r>
              <a:rPr lang="en-US" sz="3400" b="1" dirty="0" smtClean="0">
                <a:solidFill>
                  <a:schemeClr val="accent1">
                    <a:lumMod val="50000"/>
                  </a:schemeClr>
                </a:solidFill>
              </a:rPr>
              <a:t>Authorized users must use “Due Diligence”</a:t>
            </a:r>
            <a:endParaRPr lang="en-US" sz="3400" dirty="0">
              <a:solidFill>
                <a:schemeClr val="accent1">
                  <a:lumMod val="50000"/>
                </a:schemeClr>
              </a:solidFill>
            </a:endParaRPr>
          </a:p>
          <a:p>
            <a:endParaRPr lang="en-US" sz="3400" dirty="0">
              <a:solidFill>
                <a:schemeClr val="accent1">
                  <a:lumMod val="50000"/>
                </a:schemeClr>
              </a:solidFill>
            </a:endParaRPr>
          </a:p>
        </p:txBody>
      </p:sp>
    </p:spTree>
    <p:extLst>
      <p:ext uri="{BB962C8B-B14F-4D97-AF65-F5344CB8AC3E}">
        <p14:creationId xmlns:p14="http://schemas.microsoft.com/office/powerpoint/2010/main" val="34000954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descr="&quot;&quot;"/>
          <p:cNvSpPr/>
          <p:nvPr/>
        </p:nvSpPr>
        <p:spPr>
          <a:xfrm>
            <a:off x="7716253" y="176463"/>
            <a:ext cx="3320715" cy="6352674"/>
          </a:xfrm>
          <a:prstGeom prst="roundRect">
            <a:avLst>
              <a:gd name="adj" fmla="val 226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app icons"/>
          <p:cNvSpPr/>
          <p:nvPr/>
        </p:nvSpPr>
        <p:spPr>
          <a:xfrm>
            <a:off x="0" y="1106905"/>
            <a:ext cx="121920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martphone and app icons"/>
          <p:cNvPicPr>
            <a:picLocks noChangeAspect="1"/>
          </p:cNvPicPr>
          <p:nvPr/>
        </p:nvPicPr>
        <p:blipFill rotWithShape="1">
          <a:blip r:embed="rId3">
            <a:extLst>
              <a:ext uri="{28A0092B-C50C-407E-A947-70E740481C1C}">
                <a14:useLocalDpi xmlns:a14="http://schemas.microsoft.com/office/drawing/2010/main" val="0"/>
              </a:ext>
            </a:extLst>
          </a:blip>
          <a:srcRect t="10329" b="39810"/>
          <a:stretch/>
        </p:blipFill>
        <p:spPr>
          <a:xfrm>
            <a:off x="0" y="209550"/>
            <a:ext cx="12192000" cy="6286500"/>
          </a:xfrm>
          <a:prstGeom prst="rect">
            <a:avLst/>
          </a:prstGeom>
        </p:spPr>
      </p:pic>
      <p:sp>
        <p:nvSpPr>
          <p:cNvPr id="2" name="Title 1"/>
          <p:cNvSpPr>
            <a:spLocks noGrp="1"/>
          </p:cNvSpPr>
          <p:nvPr>
            <p:ph type="title"/>
          </p:nvPr>
        </p:nvSpPr>
        <p:spPr>
          <a:xfrm>
            <a:off x="8085223" y="1254015"/>
            <a:ext cx="2759240" cy="4229672"/>
          </a:xfrm>
        </p:spPr>
        <p:txBody>
          <a:bodyPr>
            <a:normAutofit/>
          </a:bodyPr>
          <a:lstStyle/>
          <a:p>
            <a:r>
              <a:rPr lang="en-US" sz="4400" dirty="0" smtClean="0">
                <a:solidFill>
                  <a:schemeClr val="accent1">
                    <a:lumMod val="50000"/>
                  </a:schemeClr>
                </a:solidFill>
              </a:rPr>
              <a:t>Public App Store: </a:t>
            </a:r>
            <a:r>
              <a:rPr lang="en-US" sz="4400" b="1" i="1" dirty="0" smtClean="0">
                <a:solidFill>
                  <a:schemeClr val="accent1">
                    <a:lumMod val="50000"/>
                  </a:schemeClr>
                </a:solidFill>
              </a:rPr>
              <a:t>Policies &amp; Guidance</a:t>
            </a:r>
            <a:endParaRPr lang="en-US" sz="4400" b="1" i="1" dirty="0">
              <a:solidFill>
                <a:schemeClr val="accent1">
                  <a:lumMod val="50000"/>
                </a:schemeClr>
              </a:solidFill>
            </a:endParaRPr>
          </a:p>
        </p:txBody>
      </p:sp>
    </p:spTree>
    <p:extLst>
      <p:ext uri="{BB962C8B-B14F-4D97-AF65-F5344CB8AC3E}">
        <p14:creationId xmlns:p14="http://schemas.microsoft.com/office/powerpoint/2010/main" val="28494389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VA App Catalog&#10;"/>
          <p:cNvSpPr txBox="1"/>
          <p:nvPr/>
        </p:nvSpPr>
        <p:spPr>
          <a:xfrm>
            <a:off x="0" y="426407"/>
            <a:ext cx="6095999" cy="584775"/>
          </a:xfrm>
          <a:prstGeom prst="rect">
            <a:avLst/>
          </a:prstGeom>
          <a:noFill/>
          <a:ln>
            <a:noFill/>
          </a:ln>
        </p:spPr>
        <p:txBody>
          <a:bodyPr wrap="square" rtlCol="0">
            <a:spAutoFit/>
          </a:bodyPr>
          <a:lstStyle/>
          <a:p>
            <a:pPr algn="ctr"/>
            <a:r>
              <a:rPr lang="en-US" sz="3200" b="1" dirty="0" smtClean="0">
                <a:solidFill>
                  <a:schemeClr val="tx2">
                    <a:lumMod val="60000"/>
                    <a:lumOff val="40000"/>
                  </a:schemeClr>
                </a:solidFill>
              </a:rPr>
              <a:t>VA </a:t>
            </a:r>
            <a:r>
              <a:rPr lang="en-US" sz="3200" b="1" dirty="0">
                <a:solidFill>
                  <a:schemeClr val="tx2">
                    <a:lumMod val="60000"/>
                    <a:lumOff val="40000"/>
                  </a:schemeClr>
                </a:solidFill>
              </a:rPr>
              <a:t>App </a:t>
            </a:r>
            <a:r>
              <a:rPr lang="en-US" sz="3200" b="1" dirty="0" smtClean="0">
                <a:solidFill>
                  <a:schemeClr val="tx2">
                    <a:lumMod val="60000"/>
                    <a:lumOff val="40000"/>
                  </a:schemeClr>
                </a:solidFill>
              </a:rPr>
              <a:t>Catalog</a:t>
            </a:r>
            <a:endParaRPr lang="en-US" sz="3200" b="1" dirty="0">
              <a:solidFill>
                <a:schemeClr val="tx2">
                  <a:lumMod val="60000"/>
                  <a:lumOff val="40000"/>
                </a:schemeClr>
              </a:solidFill>
            </a:endParaRPr>
          </a:p>
        </p:txBody>
      </p:sp>
      <p:pic>
        <p:nvPicPr>
          <p:cNvPr id="9" name="Picture 8" descr="VA App Catalog&#10;"/>
          <p:cNvPicPr>
            <a:picLocks noChangeAspect="1"/>
          </p:cNvPicPr>
          <p:nvPr/>
        </p:nvPicPr>
        <p:blipFill rotWithShape="1">
          <a:blip r:embed="rId3">
            <a:extLst>
              <a:ext uri="{28A0092B-C50C-407E-A947-70E740481C1C}">
                <a14:useLocalDpi xmlns:a14="http://schemas.microsoft.com/office/drawing/2010/main" val="0"/>
              </a:ext>
            </a:extLst>
          </a:blip>
          <a:srcRect b="3449"/>
          <a:stretch/>
        </p:blipFill>
        <p:spPr>
          <a:xfrm>
            <a:off x="1047472" y="1165462"/>
            <a:ext cx="4001054" cy="4529487"/>
          </a:xfrm>
          <a:prstGeom prst="rect">
            <a:avLst/>
          </a:prstGeom>
        </p:spPr>
      </p:pic>
      <p:sp>
        <p:nvSpPr>
          <p:cNvPr id="8" name="TextBox 7" descr="a Public App Store&#10;"/>
          <p:cNvSpPr txBox="1"/>
          <p:nvPr/>
        </p:nvSpPr>
        <p:spPr>
          <a:xfrm>
            <a:off x="6096000" y="426407"/>
            <a:ext cx="6095999" cy="584775"/>
          </a:xfrm>
          <a:prstGeom prst="rect">
            <a:avLst/>
          </a:prstGeom>
          <a:noFill/>
          <a:ln>
            <a:noFill/>
          </a:ln>
        </p:spPr>
        <p:txBody>
          <a:bodyPr wrap="square" rtlCol="0">
            <a:spAutoFit/>
          </a:bodyPr>
          <a:lstStyle/>
          <a:p>
            <a:pPr algn="ctr"/>
            <a:r>
              <a:rPr lang="en-US" sz="3200" b="1" dirty="0" smtClean="0">
                <a:solidFill>
                  <a:schemeClr val="tx2">
                    <a:lumMod val="60000"/>
                    <a:lumOff val="40000"/>
                  </a:schemeClr>
                </a:solidFill>
              </a:rPr>
              <a:t>Public </a:t>
            </a:r>
            <a:r>
              <a:rPr lang="en-US" sz="3200" b="1" dirty="0">
                <a:solidFill>
                  <a:schemeClr val="tx2">
                    <a:lumMod val="60000"/>
                    <a:lumOff val="40000"/>
                  </a:schemeClr>
                </a:solidFill>
              </a:rPr>
              <a:t>App </a:t>
            </a:r>
            <a:r>
              <a:rPr lang="en-US" sz="3200" b="1" dirty="0" smtClean="0">
                <a:solidFill>
                  <a:schemeClr val="tx2">
                    <a:lumMod val="60000"/>
                    <a:lumOff val="40000"/>
                  </a:schemeClr>
                </a:solidFill>
              </a:rPr>
              <a:t>Stores</a:t>
            </a:r>
            <a:endParaRPr lang="en-US" sz="3200" b="1" dirty="0">
              <a:solidFill>
                <a:schemeClr val="tx2">
                  <a:lumMod val="60000"/>
                  <a:lumOff val="40000"/>
                </a:schemeClr>
              </a:solidFill>
            </a:endParaRPr>
          </a:p>
        </p:txBody>
      </p:sp>
      <p:sp>
        <p:nvSpPr>
          <p:cNvPr id="6" name="Rectangle 5"/>
          <p:cNvSpPr/>
          <p:nvPr/>
        </p:nvSpPr>
        <p:spPr bwMode="auto">
          <a:xfrm>
            <a:off x="7195711" y="1165462"/>
            <a:ext cx="3896576" cy="4529487"/>
          </a:xfrm>
          <a:prstGeom prst="rect">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r>
              <a:rPr lang="en-US" dirty="0"/>
              <a:t>Generic </a:t>
            </a:r>
          </a:p>
          <a:p>
            <a:r>
              <a:rPr lang="en-US" dirty="0"/>
              <a:t>Public App Store </a:t>
            </a:r>
          </a:p>
          <a:p>
            <a:r>
              <a:rPr lang="en-US" dirty="0"/>
              <a:t>Image</a:t>
            </a:r>
          </a:p>
        </p:txBody>
      </p:sp>
      <p:grpSp>
        <p:nvGrpSpPr>
          <p:cNvPr id="11" name="Group 10" descr="a Public App Store&#10;"/>
          <p:cNvGrpSpPr/>
          <p:nvPr/>
        </p:nvGrpSpPr>
        <p:grpSpPr>
          <a:xfrm>
            <a:off x="7195711" y="1165462"/>
            <a:ext cx="3891389" cy="4547312"/>
            <a:chOff x="7195711" y="1165462"/>
            <a:chExt cx="3891389" cy="4547312"/>
          </a:xfrm>
        </p:grpSpPr>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052" t="19472" r="52940" b="7860"/>
            <a:stretch/>
          </p:blipFill>
          <p:spPr bwMode="auto">
            <a:xfrm>
              <a:off x="7195711" y="1165462"/>
              <a:ext cx="3891389" cy="454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8058" t="67166" r="43889" b="7858"/>
            <a:stretch/>
          </p:blipFill>
          <p:spPr bwMode="auto">
            <a:xfrm>
              <a:off x="10195951" y="4191000"/>
              <a:ext cx="891149" cy="150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715325" y="5983704"/>
            <a:ext cx="10515600" cy="859667"/>
          </a:xfrm>
        </p:spPr>
        <p:txBody>
          <a:bodyPr>
            <a:normAutofit/>
          </a:bodyPr>
          <a:lstStyle/>
          <a:p>
            <a:pPr algn="ctr"/>
            <a:r>
              <a:rPr lang="en-US" b="1" dirty="0" smtClean="0"/>
              <a:t>What Is the Difference?</a:t>
            </a:r>
            <a:endParaRPr lang="en-US" b="1" dirty="0"/>
          </a:p>
        </p:txBody>
      </p:sp>
    </p:spTree>
    <p:extLst>
      <p:ext uri="{BB962C8B-B14F-4D97-AF65-F5344CB8AC3E}">
        <p14:creationId xmlns:p14="http://schemas.microsoft.com/office/powerpoint/2010/main" val="29960384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A App Catalog&#10;"/>
          <p:cNvPicPr>
            <a:picLocks noChangeAspect="1"/>
          </p:cNvPicPr>
          <p:nvPr/>
        </p:nvPicPr>
        <p:blipFill rotWithShape="1">
          <a:blip r:embed="rId3">
            <a:extLst>
              <a:ext uri="{28A0092B-C50C-407E-A947-70E740481C1C}">
                <a14:useLocalDpi xmlns:a14="http://schemas.microsoft.com/office/drawing/2010/main" val="0"/>
              </a:ext>
            </a:extLst>
          </a:blip>
          <a:srcRect b="3449"/>
          <a:stretch/>
        </p:blipFill>
        <p:spPr>
          <a:xfrm>
            <a:off x="1047472" y="1165462"/>
            <a:ext cx="4001054" cy="4529487"/>
          </a:xfrm>
          <a:prstGeom prst="rect">
            <a:avLst/>
          </a:prstGeom>
        </p:spPr>
      </p:pic>
      <p:sp>
        <p:nvSpPr>
          <p:cNvPr id="3" name="Rectangle 2"/>
          <p:cNvSpPr/>
          <p:nvPr/>
        </p:nvSpPr>
        <p:spPr>
          <a:xfrm>
            <a:off x="1047472" y="1165462"/>
            <a:ext cx="4001054" cy="4529487"/>
          </a:xfrm>
          <a:prstGeom prst="rect">
            <a:avLst/>
          </a:prstGeom>
          <a:solidFill>
            <a:schemeClr val="tx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426407"/>
            <a:ext cx="6095999" cy="584775"/>
          </a:xfrm>
          <a:prstGeom prst="rect">
            <a:avLst/>
          </a:prstGeom>
          <a:noFill/>
          <a:ln>
            <a:noFill/>
          </a:ln>
        </p:spPr>
        <p:txBody>
          <a:bodyPr wrap="square" rtlCol="0">
            <a:spAutoFit/>
          </a:bodyPr>
          <a:lstStyle/>
          <a:p>
            <a:pPr algn="ctr"/>
            <a:r>
              <a:rPr lang="en-US" sz="3200" b="1" dirty="0" smtClean="0">
                <a:solidFill>
                  <a:schemeClr val="tx2">
                    <a:lumMod val="60000"/>
                    <a:lumOff val="40000"/>
                  </a:schemeClr>
                </a:solidFill>
              </a:rPr>
              <a:t>VA </a:t>
            </a:r>
            <a:r>
              <a:rPr lang="en-US" sz="3200" b="1" dirty="0">
                <a:solidFill>
                  <a:schemeClr val="tx2">
                    <a:lumMod val="60000"/>
                    <a:lumOff val="40000"/>
                  </a:schemeClr>
                </a:solidFill>
              </a:rPr>
              <a:t>App </a:t>
            </a:r>
            <a:r>
              <a:rPr lang="en-US" sz="3200" b="1" dirty="0" smtClean="0">
                <a:solidFill>
                  <a:schemeClr val="tx2">
                    <a:lumMod val="60000"/>
                    <a:lumOff val="40000"/>
                  </a:schemeClr>
                </a:solidFill>
              </a:rPr>
              <a:t>Catalog</a:t>
            </a:r>
            <a:endParaRPr lang="en-US" sz="3200" b="1" dirty="0">
              <a:solidFill>
                <a:schemeClr val="tx2">
                  <a:lumMod val="60000"/>
                  <a:lumOff val="40000"/>
                </a:schemeClr>
              </a:solidFill>
            </a:endParaRPr>
          </a:p>
        </p:txBody>
      </p:sp>
      <p:sp>
        <p:nvSpPr>
          <p:cNvPr id="4" name="TextBox 3" descr="Must use if receiving VA information on the app&#10;"/>
          <p:cNvSpPr txBox="1"/>
          <p:nvPr/>
        </p:nvSpPr>
        <p:spPr>
          <a:xfrm>
            <a:off x="1047472" y="1906711"/>
            <a:ext cx="4001053" cy="3046988"/>
          </a:xfrm>
          <a:prstGeom prst="rect">
            <a:avLst/>
          </a:prstGeom>
          <a:noFill/>
        </p:spPr>
        <p:txBody>
          <a:bodyPr wrap="square" rtlCol="0">
            <a:spAutoFit/>
          </a:bodyPr>
          <a:lstStyle/>
          <a:p>
            <a:pPr algn="ctr"/>
            <a:r>
              <a:rPr lang="en-US" sz="4800" b="1" dirty="0" smtClean="0">
                <a:solidFill>
                  <a:schemeClr val="accent1">
                    <a:lumMod val="50000"/>
                  </a:schemeClr>
                </a:solidFill>
              </a:rPr>
              <a:t>Must use if receiving VA information on the app</a:t>
            </a:r>
            <a:endParaRPr lang="en-US" sz="4800" b="1" dirty="0">
              <a:solidFill>
                <a:schemeClr val="accent1">
                  <a:lumMod val="50000"/>
                </a:schemeClr>
              </a:solidFill>
            </a:endParaRPr>
          </a:p>
        </p:txBody>
      </p:sp>
      <p:grpSp>
        <p:nvGrpSpPr>
          <p:cNvPr id="12" name="Group 11" descr="Public App Stores&#10;"/>
          <p:cNvGrpSpPr/>
          <p:nvPr/>
        </p:nvGrpSpPr>
        <p:grpSpPr>
          <a:xfrm>
            <a:off x="7195711" y="1165462"/>
            <a:ext cx="3891389" cy="4547312"/>
            <a:chOff x="7195711" y="1165462"/>
            <a:chExt cx="3891389" cy="4547312"/>
          </a:xfrm>
        </p:grpSpPr>
        <p:pic>
          <p:nvPicPr>
            <p:cNvPr id="13"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052" t="19472" r="52940" b="7860"/>
            <a:stretch/>
          </p:blipFill>
          <p:spPr bwMode="auto">
            <a:xfrm>
              <a:off x="7195711" y="1165462"/>
              <a:ext cx="3891389" cy="454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8058" t="67166" r="43889" b="7858"/>
            <a:stretch/>
          </p:blipFill>
          <p:spPr bwMode="auto">
            <a:xfrm>
              <a:off x="10195951" y="4191000"/>
              <a:ext cx="891149" cy="150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descr="Public App Stores&#10;"/>
          <p:cNvSpPr txBox="1"/>
          <p:nvPr/>
        </p:nvSpPr>
        <p:spPr>
          <a:xfrm>
            <a:off x="6096000" y="426407"/>
            <a:ext cx="6095999" cy="584775"/>
          </a:xfrm>
          <a:prstGeom prst="rect">
            <a:avLst/>
          </a:prstGeom>
          <a:noFill/>
          <a:ln>
            <a:noFill/>
          </a:ln>
        </p:spPr>
        <p:txBody>
          <a:bodyPr wrap="square" rtlCol="0">
            <a:spAutoFit/>
          </a:bodyPr>
          <a:lstStyle/>
          <a:p>
            <a:pPr algn="ctr"/>
            <a:r>
              <a:rPr lang="en-US" sz="3200" b="1" dirty="0" smtClean="0">
                <a:solidFill>
                  <a:schemeClr val="tx2">
                    <a:lumMod val="60000"/>
                    <a:lumOff val="40000"/>
                  </a:schemeClr>
                </a:solidFill>
              </a:rPr>
              <a:t>Public </a:t>
            </a:r>
            <a:r>
              <a:rPr lang="en-US" sz="3200" b="1" dirty="0">
                <a:solidFill>
                  <a:schemeClr val="tx2">
                    <a:lumMod val="60000"/>
                    <a:lumOff val="40000"/>
                  </a:schemeClr>
                </a:solidFill>
              </a:rPr>
              <a:t>App </a:t>
            </a:r>
            <a:r>
              <a:rPr lang="en-US" sz="3200" b="1" dirty="0" smtClean="0">
                <a:solidFill>
                  <a:schemeClr val="tx2">
                    <a:lumMod val="60000"/>
                    <a:lumOff val="40000"/>
                  </a:schemeClr>
                </a:solidFill>
              </a:rPr>
              <a:t>Stores</a:t>
            </a:r>
            <a:endParaRPr lang="en-US" sz="3200" b="1" dirty="0">
              <a:solidFill>
                <a:schemeClr val="tx2">
                  <a:lumMod val="60000"/>
                  <a:lumOff val="40000"/>
                </a:schemeClr>
              </a:solidFill>
            </a:endParaRPr>
          </a:p>
        </p:txBody>
      </p:sp>
      <p:sp>
        <p:nvSpPr>
          <p:cNvPr id="10" name="Rectangle 9" descr="&quot;&quot;"/>
          <p:cNvSpPr/>
          <p:nvPr/>
        </p:nvSpPr>
        <p:spPr>
          <a:xfrm>
            <a:off x="7195710" y="1156228"/>
            <a:ext cx="3891390" cy="4538721"/>
          </a:xfrm>
          <a:prstGeom prst="rect">
            <a:avLst/>
          </a:prstGeom>
          <a:solidFill>
            <a:schemeClr val="tx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May use if NOT receiving or inputting VA information&#10;"/>
          <p:cNvSpPr txBox="1"/>
          <p:nvPr/>
        </p:nvSpPr>
        <p:spPr>
          <a:xfrm>
            <a:off x="7143473" y="1602074"/>
            <a:ext cx="4001053" cy="3785652"/>
          </a:xfrm>
          <a:prstGeom prst="rect">
            <a:avLst/>
          </a:prstGeom>
          <a:noFill/>
        </p:spPr>
        <p:txBody>
          <a:bodyPr wrap="square" rtlCol="0">
            <a:spAutoFit/>
          </a:bodyPr>
          <a:lstStyle/>
          <a:p>
            <a:pPr algn="ctr"/>
            <a:r>
              <a:rPr lang="en-US" sz="4800" b="1" dirty="0" smtClean="0">
                <a:solidFill>
                  <a:schemeClr val="accent1">
                    <a:lumMod val="50000"/>
                  </a:schemeClr>
                </a:solidFill>
              </a:rPr>
              <a:t>May use if </a:t>
            </a:r>
            <a:r>
              <a:rPr lang="en-US" sz="4800" b="1" dirty="0" smtClean="0">
                <a:solidFill>
                  <a:srgbClr val="FF0000"/>
                </a:solidFill>
              </a:rPr>
              <a:t>NOT </a:t>
            </a:r>
            <a:r>
              <a:rPr lang="en-US" sz="4800" b="1" dirty="0" smtClean="0">
                <a:solidFill>
                  <a:schemeClr val="accent1">
                    <a:lumMod val="50000"/>
                  </a:schemeClr>
                </a:solidFill>
              </a:rPr>
              <a:t>receiving or inputting VA information</a:t>
            </a:r>
            <a:endParaRPr lang="en-US" sz="4800" b="1" dirty="0">
              <a:solidFill>
                <a:schemeClr val="accent1">
                  <a:lumMod val="50000"/>
                </a:schemeClr>
              </a:solidFill>
            </a:endParaRPr>
          </a:p>
        </p:txBody>
      </p:sp>
      <p:sp>
        <p:nvSpPr>
          <p:cNvPr id="2" name="Title 1" descr="What Is the Difference?"/>
          <p:cNvSpPr>
            <a:spLocks noGrp="1"/>
          </p:cNvSpPr>
          <p:nvPr>
            <p:ph type="title"/>
          </p:nvPr>
        </p:nvSpPr>
        <p:spPr>
          <a:xfrm>
            <a:off x="715325" y="5983704"/>
            <a:ext cx="10515600" cy="859667"/>
          </a:xfrm>
        </p:spPr>
        <p:txBody>
          <a:bodyPr>
            <a:normAutofit/>
          </a:bodyPr>
          <a:lstStyle/>
          <a:p>
            <a:pPr algn="ctr"/>
            <a:r>
              <a:rPr lang="en-US" b="1" dirty="0" smtClean="0"/>
              <a:t>What Is the Difference?</a:t>
            </a:r>
            <a:endParaRPr lang="en-US" b="1" dirty="0"/>
          </a:p>
        </p:txBody>
      </p:sp>
    </p:spTree>
    <p:extLst>
      <p:ext uri="{BB962C8B-B14F-4D97-AF65-F5344CB8AC3E}">
        <p14:creationId xmlns:p14="http://schemas.microsoft.com/office/powerpoint/2010/main" val="402487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600200"/>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descr="image of My VeHU Campus blue polling Ico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6002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descr="Poll Question&#10;"/>
          <p:cNvSpPr txBox="1">
            <a:spLocks/>
          </p:cNvSpPr>
          <p:nvPr/>
        </p:nvSpPr>
        <p:spPr>
          <a:xfrm>
            <a:off x="610884" y="248713"/>
            <a:ext cx="633965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accent1">
                    <a:lumMod val="50000"/>
                  </a:schemeClr>
                </a:solidFill>
              </a:rPr>
              <a:t>Poll Question</a:t>
            </a:r>
            <a:endParaRPr lang="en-US" sz="4800" b="1" dirty="0">
              <a:solidFill>
                <a:schemeClr val="accent1">
                  <a:lumMod val="50000"/>
                </a:schemeClr>
              </a:solidFill>
            </a:endParaRPr>
          </a:p>
        </p:txBody>
      </p:sp>
      <p:sp>
        <p:nvSpPr>
          <p:cNvPr id="3" name="Content Placeholder 2"/>
          <p:cNvSpPr>
            <a:spLocks noGrp="1"/>
          </p:cNvSpPr>
          <p:nvPr>
            <p:ph idx="1"/>
          </p:nvPr>
        </p:nvSpPr>
        <p:spPr>
          <a:xfrm>
            <a:off x="808652" y="2098342"/>
            <a:ext cx="10574695" cy="4351338"/>
          </a:xfrm>
        </p:spPr>
        <p:txBody>
          <a:bodyPr>
            <a:noAutofit/>
          </a:bodyPr>
          <a:lstStyle/>
          <a:p>
            <a:pPr marL="0" indent="0">
              <a:buNone/>
            </a:pPr>
            <a:r>
              <a:rPr lang="en-US" sz="3600" dirty="0" smtClean="0"/>
              <a:t>Which of the following information is considered PHI?</a:t>
            </a:r>
          </a:p>
          <a:p>
            <a:pPr marL="457200" lvl="1" indent="0">
              <a:buNone/>
            </a:pPr>
            <a:r>
              <a:rPr lang="en-US" sz="3600" dirty="0" smtClean="0"/>
              <a:t>A) Social Security Number</a:t>
            </a:r>
          </a:p>
          <a:p>
            <a:pPr marL="457200" lvl="1" indent="0">
              <a:buNone/>
            </a:pPr>
            <a:r>
              <a:rPr lang="en-US" sz="3600" dirty="0"/>
              <a:t>B</a:t>
            </a:r>
            <a:r>
              <a:rPr lang="en-US" sz="3600" dirty="0" smtClean="0"/>
              <a:t>) Last 4</a:t>
            </a:r>
          </a:p>
          <a:p>
            <a:pPr marL="457200" lvl="1" indent="0">
              <a:buNone/>
            </a:pPr>
            <a:r>
              <a:rPr lang="en-US" sz="3600" dirty="0"/>
              <a:t>C</a:t>
            </a:r>
            <a:r>
              <a:rPr lang="en-US" sz="3600" dirty="0" smtClean="0"/>
              <a:t>) Medical Records</a:t>
            </a:r>
          </a:p>
          <a:p>
            <a:pPr marL="457200" lvl="1" indent="0">
              <a:buNone/>
            </a:pPr>
            <a:r>
              <a:rPr lang="en-US" sz="3600" dirty="0"/>
              <a:t>D</a:t>
            </a:r>
            <a:r>
              <a:rPr lang="en-US" sz="3600" dirty="0" smtClean="0"/>
              <a:t>) Birth Date</a:t>
            </a:r>
          </a:p>
          <a:p>
            <a:pPr marL="457200" lvl="1" indent="0">
              <a:buNone/>
            </a:pPr>
            <a:r>
              <a:rPr lang="en-US" sz="3600" dirty="0"/>
              <a:t>E</a:t>
            </a:r>
            <a:r>
              <a:rPr lang="en-US" sz="3600" dirty="0" smtClean="0"/>
              <a:t>) All of the above</a:t>
            </a:r>
          </a:p>
          <a:p>
            <a:pPr marL="457200" lvl="1" indent="0">
              <a:buNone/>
            </a:pPr>
            <a:r>
              <a:rPr lang="en-US" sz="3600" dirty="0" smtClean="0"/>
              <a:t>F) Both A and C</a:t>
            </a:r>
            <a:endParaRPr lang="en-US" sz="3600" dirty="0"/>
          </a:p>
        </p:txBody>
      </p:sp>
    </p:spTree>
    <p:extLst>
      <p:ext uri="{BB962C8B-B14F-4D97-AF65-F5344CB8AC3E}">
        <p14:creationId xmlns:p14="http://schemas.microsoft.com/office/powerpoint/2010/main" val="3993937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Course Objectives</a:t>
            </a:r>
            <a:endParaRPr lang="en-US" b="1" strike="sngStrike" dirty="0"/>
          </a:p>
        </p:txBody>
      </p:sp>
      <p:sp>
        <p:nvSpPr>
          <p:cNvPr id="17" name="Rounded Rectangle 16" descr="&quot;&quot;"/>
          <p:cNvSpPr/>
          <p:nvPr/>
        </p:nvSpPr>
        <p:spPr>
          <a:xfrm>
            <a:off x="276226" y="1869217"/>
            <a:ext cx="2216848" cy="2125321"/>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862">
            <a:off x="-797288" y="2887046"/>
            <a:ext cx="4337773" cy="4561276"/>
          </a:xfrm>
          <a:prstGeom prst="rect">
            <a:avLst/>
          </a:prstGeom>
        </p:spPr>
      </p:pic>
      <p:sp>
        <p:nvSpPr>
          <p:cNvPr id="16" name="Rounded Rectangle 15" descr="&quot;&quot;"/>
          <p:cNvSpPr/>
          <p:nvPr/>
        </p:nvSpPr>
        <p:spPr>
          <a:xfrm>
            <a:off x="2638426" y="1869217"/>
            <a:ext cx="2216848" cy="2125321"/>
          </a:xfrm>
          <a:prstGeom prst="roundRect">
            <a:avLst/>
          </a:prstGeom>
          <a:solidFill>
            <a:schemeClr val="accent3"/>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descr="Overview"/>
          <p:cNvSpPr txBox="1"/>
          <p:nvPr/>
        </p:nvSpPr>
        <p:spPr>
          <a:xfrm>
            <a:off x="326326" y="2670268"/>
            <a:ext cx="2090547" cy="523220"/>
          </a:xfrm>
          <a:prstGeom prst="rect">
            <a:avLst/>
          </a:prstGeom>
          <a:noFill/>
        </p:spPr>
        <p:txBody>
          <a:bodyPr wrap="square" rtlCol="0">
            <a:spAutoFit/>
          </a:bodyPr>
          <a:lstStyle/>
          <a:p>
            <a:pPr algn="ctr"/>
            <a:r>
              <a:rPr lang="en-US" sz="2800" dirty="0" smtClean="0"/>
              <a:t>Overview</a:t>
            </a:r>
            <a:endParaRPr lang="en-US" sz="2800" dirty="0"/>
          </a:p>
        </p:txBody>
      </p:sp>
      <p:sp>
        <p:nvSpPr>
          <p:cNvPr id="13" name="Rounded Rectangle 12" descr="&quot;&quot;"/>
          <p:cNvSpPr/>
          <p:nvPr/>
        </p:nvSpPr>
        <p:spPr>
          <a:xfrm>
            <a:off x="5000626" y="1869217"/>
            <a:ext cx="2216848" cy="2125321"/>
          </a:xfrm>
          <a:prstGeom prst="roundRect">
            <a:avLst/>
          </a:prstGeom>
          <a:solidFill>
            <a:schemeClr val="tx2">
              <a:lumMod val="5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Best Practices for Personal Security&#10;"/>
          <p:cNvSpPr txBox="1"/>
          <p:nvPr/>
        </p:nvSpPr>
        <p:spPr>
          <a:xfrm>
            <a:off x="2581275" y="2239383"/>
            <a:ext cx="2343150" cy="1384995"/>
          </a:xfrm>
          <a:prstGeom prst="rect">
            <a:avLst/>
          </a:prstGeom>
          <a:noFill/>
        </p:spPr>
        <p:txBody>
          <a:bodyPr wrap="square" rtlCol="0">
            <a:spAutoFit/>
          </a:bodyPr>
          <a:lstStyle/>
          <a:p>
            <a:pPr algn="ctr"/>
            <a:r>
              <a:rPr lang="en-US" sz="2800" dirty="0" smtClean="0"/>
              <a:t>Best Practices for Personal Security</a:t>
            </a:r>
            <a:endParaRPr lang="en-US" sz="2800" dirty="0"/>
          </a:p>
        </p:txBody>
      </p:sp>
      <p:sp>
        <p:nvSpPr>
          <p:cNvPr id="14" name="Rounded Rectangle 13" descr="&quot;&quot;"/>
          <p:cNvSpPr/>
          <p:nvPr/>
        </p:nvSpPr>
        <p:spPr>
          <a:xfrm>
            <a:off x="7381876" y="1869217"/>
            <a:ext cx="2216848" cy="2125321"/>
          </a:xfrm>
          <a:prstGeom prst="roundRect">
            <a:avLst/>
          </a:prstGeom>
          <a:solidFill>
            <a:schemeClr val="accent2">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How VA Protects Device Security&#10;"/>
          <p:cNvSpPr txBox="1"/>
          <p:nvPr/>
        </p:nvSpPr>
        <p:spPr>
          <a:xfrm>
            <a:off x="4912424" y="2023936"/>
            <a:ext cx="2343150" cy="1815882"/>
          </a:xfrm>
          <a:prstGeom prst="rect">
            <a:avLst/>
          </a:prstGeom>
          <a:noFill/>
        </p:spPr>
        <p:txBody>
          <a:bodyPr wrap="square" rtlCol="0">
            <a:spAutoFit/>
          </a:bodyPr>
          <a:lstStyle/>
          <a:p>
            <a:pPr algn="ctr"/>
            <a:r>
              <a:rPr lang="en-US" sz="2800" dirty="0" smtClean="0"/>
              <a:t>How VA Protects Device Security</a:t>
            </a:r>
            <a:endParaRPr lang="en-US" sz="2800" dirty="0"/>
          </a:p>
        </p:txBody>
      </p:sp>
      <p:sp>
        <p:nvSpPr>
          <p:cNvPr id="11" name="TextBox 10" descr="Public App Store Privacy and Security&#10;"/>
          <p:cNvSpPr txBox="1"/>
          <p:nvPr/>
        </p:nvSpPr>
        <p:spPr>
          <a:xfrm>
            <a:off x="7305675" y="2239382"/>
            <a:ext cx="2343150" cy="1384995"/>
          </a:xfrm>
          <a:prstGeom prst="rect">
            <a:avLst/>
          </a:prstGeom>
          <a:noFill/>
        </p:spPr>
        <p:txBody>
          <a:bodyPr wrap="square" rtlCol="0">
            <a:spAutoFit/>
          </a:bodyPr>
          <a:lstStyle/>
          <a:p>
            <a:pPr algn="ctr"/>
            <a:r>
              <a:rPr lang="en-US" sz="2800" dirty="0" smtClean="0"/>
              <a:t>Public App Store Privacy and Security</a:t>
            </a:r>
            <a:endParaRPr lang="en-US" sz="2800" dirty="0"/>
          </a:p>
        </p:txBody>
      </p:sp>
      <p:sp>
        <p:nvSpPr>
          <p:cNvPr id="15" name="Rounded Rectangle 14" descr="&quot;&quot;"/>
          <p:cNvSpPr/>
          <p:nvPr/>
        </p:nvSpPr>
        <p:spPr>
          <a:xfrm>
            <a:off x="9763126" y="1869217"/>
            <a:ext cx="2216848" cy="2125321"/>
          </a:xfrm>
          <a:prstGeom prst="roundRect">
            <a:avLst/>
          </a:prstGeom>
          <a:solidFill>
            <a:schemeClr val="accent4">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descr="Recap and Resources&#10;"/>
          <p:cNvSpPr txBox="1"/>
          <p:nvPr/>
        </p:nvSpPr>
        <p:spPr>
          <a:xfrm>
            <a:off x="9725025" y="2454825"/>
            <a:ext cx="2343150" cy="954107"/>
          </a:xfrm>
          <a:prstGeom prst="rect">
            <a:avLst/>
          </a:prstGeom>
          <a:noFill/>
        </p:spPr>
        <p:txBody>
          <a:bodyPr wrap="square" rtlCol="0">
            <a:spAutoFit/>
          </a:bodyPr>
          <a:lstStyle/>
          <a:p>
            <a:pPr algn="ctr"/>
            <a:r>
              <a:rPr lang="en-US" sz="2800" dirty="0" smtClean="0"/>
              <a:t>Recap and Resources</a:t>
            </a:r>
            <a:endParaRPr lang="en-US" sz="2800" dirty="0"/>
          </a:p>
        </p:txBody>
      </p:sp>
    </p:spTree>
    <p:extLst>
      <p:ext uri="{BB962C8B-B14F-4D97-AF65-F5344CB8AC3E}">
        <p14:creationId xmlns:p14="http://schemas.microsoft.com/office/powerpoint/2010/main" val="26840917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90" y="173249"/>
            <a:ext cx="10515600" cy="1325563"/>
          </a:xfrm>
        </p:spPr>
        <p:txBody>
          <a:bodyPr>
            <a:normAutofit fontScale="90000"/>
          </a:bodyPr>
          <a:lstStyle/>
          <a:p>
            <a:r>
              <a:rPr lang="en-US" dirty="0" smtClean="0"/>
              <a:t>Public App Store Apps:</a:t>
            </a:r>
            <a:br>
              <a:rPr lang="en-US" dirty="0" smtClean="0"/>
            </a:br>
            <a:r>
              <a:rPr lang="en-US" sz="6700" b="1" i="1" dirty="0" smtClean="0"/>
              <a:t>ROBs and Responsibilities</a:t>
            </a:r>
            <a:endParaRPr lang="en-US" sz="6700" b="1" i="1" dirty="0"/>
          </a:p>
        </p:txBody>
      </p:sp>
      <p:pic>
        <p:nvPicPr>
          <p:cNvPr id="8" name="Picture 7" descr="a fingerprint"/>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0613" y="1889644"/>
            <a:ext cx="1313848" cy="1313848"/>
          </a:xfrm>
          <a:prstGeom prst="roundRect">
            <a:avLst>
              <a:gd name="adj" fmla="val 18362"/>
            </a:avLst>
          </a:prstGeom>
          <a:solidFill>
            <a:srgbClr val="FFFFFF">
              <a:shade val="85000"/>
            </a:srgbClr>
          </a:solidFill>
          <a:ln>
            <a:noFill/>
          </a:ln>
          <a:effectLst/>
        </p:spPr>
      </p:pic>
      <p:sp>
        <p:nvSpPr>
          <p:cNvPr id="3" name="Content Placeholder 2"/>
          <p:cNvSpPr>
            <a:spLocks noGrp="1"/>
          </p:cNvSpPr>
          <p:nvPr>
            <p:ph idx="1"/>
          </p:nvPr>
        </p:nvSpPr>
        <p:spPr>
          <a:xfrm>
            <a:off x="2136745" y="1855955"/>
            <a:ext cx="9428747" cy="4879975"/>
          </a:xfrm>
        </p:spPr>
        <p:txBody>
          <a:bodyPr>
            <a:normAutofit/>
          </a:bodyPr>
          <a:lstStyle/>
          <a:p>
            <a:pPr marL="0" indent="0">
              <a:spcAft>
                <a:spcPts val="3000"/>
              </a:spcAft>
              <a:buNone/>
            </a:pPr>
            <a:r>
              <a:rPr lang="en-US" sz="3200" dirty="0"/>
              <a:t>No public store apps should contain PHI/PII regardless of the security implied by the manufacturer or </a:t>
            </a:r>
            <a:r>
              <a:rPr lang="en-US" sz="3200" dirty="0" smtClean="0"/>
              <a:t>developer</a:t>
            </a:r>
          </a:p>
          <a:p>
            <a:pPr marL="0" indent="0">
              <a:spcAft>
                <a:spcPts val="3000"/>
              </a:spcAft>
              <a:buNone/>
            </a:pPr>
            <a:r>
              <a:rPr lang="en-US" sz="3200" dirty="0"/>
              <a:t>You must protect </a:t>
            </a:r>
            <a:r>
              <a:rPr lang="en-US" sz="3200" dirty="0" smtClean="0"/>
              <a:t>VA </a:t>
            </a:r>
            <a:r>
              <a:rPr lang="en-US" sz="3200" dirty="0"/>
              <a:t>Sensitive information when you </a:t>
            </a:r>
            <a:r>
              <a:rPr lang="en-US" sz="3200" dirty="0" smtClean="0"/>
              <a:t>use any type of electronic device or communication to store</a:t>
            </a:r>
            <a:r>
              <a:rPr lang="en-US" sz="3200" dirty="0"/>
              <a:t>, transport or dispose of information </a:t>
            </a:r>
            <a:endParaRPr lang="en-US" sz="3200" dirty="0" smtClean="0"/>
          </a:p>
          <a:p>
            <a:pPr marL="0" indent="0">
              <a:spcAft>
                <a:spcPts val="3000"/>
              </a:spcAft>
              <a:buNone/>
            </a:pPr>
            <a:r>
              <a:rPr lang="en-US" sz="3200" dirty="0" smtClean="0"/>
              <a:t>You </a:t>
            </a:r>
            <a:r>
              <a:rPr lang="en-US" sz="3200" dirty="0"/>
              <a:t>are </a:t>
            </a:r>
            <a:r>
              <a:rPr lang="en-US" sz="3200" dirty="0" smtClean="0"/>
              <a:t>required </a:t>
            </a:r>
            <a:r>
              <a:rPr lang="en-US" sz="3200" dirty="0"/>
              <a:t>to report any </a:t>
            </a:r>
            <a:r>
              <a:rPr lang="en-US" sz="3200" dirty="0" smtClean="0"/>
              <a:t>incidents</a:t>
            </a:r>
            <a:endParaRPr lang="en-US" sz="3200" dirty="0"/>
          </a:p>
        </p:txBody>
      </p:sp>
      <p:sp>
        <p:nvSpPr>
          <p:cNvPr id="6" name="Rounded Rectangle 5" descr="&quot;&quot;"/>
          <p:cNvSpPr/>
          <p:nvPr/>
        </p:nvSpPr>
        <p:spPr>
          <a:xfrm>
            <a:off x="641684" y="3670300"/>
            <a:ext cx="1411706" cy="1315453"/>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lock icon"/>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34320" y1="34844" x2="34320" y2="34844"/>
                      </a14:backgroundRemoval>
                    </a14:imgEffect>
                  </a14:imgLayer>
                </a14:imgProps>
              </a:ext>
              <a:ext uri="{28A0092B-C50C-407E-A947-70E740481C1C}">
                <a14:useLocalDpi xmlns:a14="http://schemas.microsoft.com/office/drawing/2010/main" val="0"/>
              </a:ext>
            </a:extLst>
          </a:blip>
          <a:stretch>
            <a:fillRect/>
          </a:stretch>
        </p:blipFill>
        <p:spPr>
          <a:xfrm>
            <a:off x="641684" y="3625544"/>
            <a:ext cx="1404963" cy="1404963"/>
          </a:xfrm>
          <a:prstGeom prst="rect">
            <a:avLst/>
          </a:prstGeom>
        </p:spPr>
      </p:pic>
      <p:sp>
        <p:nvSpPr>
          <p:cNvPr id="7" name="Rounded Rectangle 6" descr="&quot;&quot;"/>
          <p:cNvSpPr/>
          <p:nvPr/>
        </p:nvSpPr>
        <p:spPr>
          <a:xfrm>
            <a:off x="641684" y="5452561"/>
            <a:ext cx="1411706" cy="131545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encil and paper icon"/>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30502" b="67954" l="32367" r="67633">
                        <a14:foregroundMark x1="55072" y1="45946" x2="55072" y2="45946"/>
                        <a14:foregroundMark x1="63285" y1="37838" x2="63285" y2="37838"/>
                      </a14:backgroundRemoval>
                    </a14:imgEffect>
                  </a14:imgLayer>
                </a14:imgProps>
              </a:ext>
              <a:ext uri="{28A0092B-C50C-407E-A947-70E740481C1C}">
                <a14:useLocalDpi xmlns:a14="http://schemas.microsoft.com/office/drawing/2010/main" val="0"/>
              </a:ext>
            </a:extLst>
          </a:blip>
          <a:srcRect l="31375" t="30324" r="30500" b="29710"/>
          <a:stretch/>
        </p:blipFill>
        <p:spPr>
          <a:xfrm>
            <a:off x="826243" y="5567362"/>
            <a:ext cx="1035844" cy="1085850"/>
          </a:xfrm>
          <a:prstGeom prst="rect">
            <a:avLst/>
          </a:prstGeom>
        </p:spPr>
      </p:pic>
    </p:spTree>
    <p:extLst>
      <p:ext uri="{BB962C8B-B14F-4D97-AF65-F5344CB8AC3E}">
        <p14:creationId xmlns:p14="http://schemas.microsoft.com/office/powerpoint/2010/main" val="1558881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1600200"/>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descr="image of My VeHU Campus blue polling Ico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6002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descr="Poll Results&#10;"/>
          <p:cNvSpPr txBox="1">
            <a:spLocks/>
          </p:cNvSpPr>
          <p:nvPr/>
        </p:nvSpPr>
        <p:spPr>
          <a:xfrm>
            <a:off x="610884" y="248713"/>
            <a:ext cx="633965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accent1">
                    <a:lumMod val="50000"/>
                  </a:schemeClr>
                </a:solidFill>
              </a:rPr>
              <a:t>Poll Results</a:t>
            </a:r>
            <a:endParaRPr lang="en-US" sz="4800" b="1" dirty="0">
              <a:solidFill>
                <a:schemeClr val="accent1">
                  <a:lumMod val="50000"/>
                </a:schemeClr>
              </a:solidFill>
            </a:endParaRPr>
          </a:p>
        </p:txBody>
      </p:sp>
      <p:sp>
        <p:nvSpPr>
          <p:cNvPr id="12" name="Content Placeholder 2"/>
          <p:cNvSpPr>
            <a:spLocks noGrp="1"/>
          </p:cNvSpPr>
          <p:nvPr>
            <p:ph idx="1"/>
          </p:nvPr>
        </p:nvSpPr>
        <p:spPr>
          <a:xfrm>
            <a:off x="407599" y="1848913"/>
            <a:ext cx="10574695" cy="4351338"/>
          </a:xfrm>
        </p:spPr>
        <p:txBody>
          <a:bodyPr>
            <a:noAutofit/>
          </a:bodyPr>
          <a:lstStyle/>
          <a:p>
            <a:pPr marL="0" indent="0">
              <a:buNone/>
            </a:pPr>
            <a:r>
              <a:rPr lang="en-US" sz="3600" dirty="0" smtClean="0"/>
              <a:t>Which of the following information is considered PHI?</a:t>
            </a:r>
          </a:p>
          <a:p>
            <a:pPr marL="457200" lvl="1" indent="0">
              <a:buNone/>
            </a:pPr>
            <a:r>
              <a:rPr lang="en-US" sz="3600" dirty="0" smtClean="0"/>
              <a:t>A) Social Security Number</a:t>
            </a:r>
          </a:p>
          <a:p>
            <a:pPr marL="457200" lvl="1" indent="0">
              <a:buNone/>
            </a:pPr>
            <a:r>
              <a:rPr lang="en-US" sz="3600" dirty="0"/>
              <a:t>B</a:t>
            </a:r>
            <a:r>
              <a:rPr lang="en-US" sz="3600" dirty="0" smtClean="0"/>
              <a:t>) Last 4</a:t>
            </a:r>
          </a:p>
          <a:p>
            <a:pPr marL="457200" lvl="1" indent="0">
              <a:buNone/>
            </a:pPr>
            <a:r>
              <a:rPr lang="en-US" sz="3600" dirty="0"/>
              <a:t>C</a:t>
            </a:r>
            <a:r>
              <a:rPr lang="en-US" sz="3600" dirty="0" smtClean="0"/>
              <a:t>) Medical Records</a:t>
            </a:r>
          </a:p>
          <a:p>
            <a:pPr marL="457200" lvl="1" indent="0">
              <a:buNone/>
            </a:pPr>
            <a:r>
              <a:rPr lang="en-US" sz="3600" dirty="0"/>
              <a:t>D</a:t>
            </a:r>
            <a:r>
              <a:rPr lang="en-US" sz="3600" dirty="0" smtClean="0"/>
              <a:t>) Birth Date</a:t>
            </a:r>
          </a:p>
          <a:p>
            <a:pPr marL="457200" lvl="1" indent="0">
              <a:buNone/>
            </a:pPr>
            <a:r>
              <a:rPr lang="en-US" sz="3600" dirty="0"/>
              <a:t>E</a:t>
            </a:r>
            <a:r>
              <a:rPr lang="en-US" sz="3600" dirty="0" smtClean="0"/>
              <a:t>) All of the above</a:t>
            </a:r>
          </a:p>
          <a:p>
            <a:pPr marL="457200" lvl="1" indent="0">
              <a:buNone/>
            </a:pPr>
            <a:r>
              <a:rPr lang="en-US" sz="3600" dirty="0" smtClean="0"/>
              <a:t>F) Both A and C</a:t>
            </a:r>
            <a:endParaRPr lang="en-US" sz="3600" dirty="0"/>
          </a:p>
        </p:txBody>
      </p:sp>
    </p:spTree>
    <p:extLst>
      <p:ext uri="{BB962C8B-B14F-4D97-AF65-F5344CB8AC3E}">
        <p14:creationId xmlns:p14="http://schemas.microsoft.com/office/powerpoint/2010/main" val="3289517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quot;&quot;"/>
          <p:cNvSpPr/>
          <p:nvPr/>
        </p:nvSpPr>
        <p:spPr>
          <a:xfrm>
            <a:off x="617621" y="541421"/>
            <a:ext cx="10956758" cy="5775158"/>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5" descr="Name/Type&#10;Social Security Number/PII&#10;Last 4/PII&#10;Medical Records/PHI&#10;Birth Date/PII&#10;Medical Diagnosis/PHI&#10;"/>
          <p:cNvGraphicFramePr>
            <a:graphicFrameLocks/>
          </p:cNvGraphicFramePr>
          <p:nvPr>
            <p:extLst>
              <p:ext uri="{D42A27DB-BD31-4B8C-83A1-F6EECF244321}">
                <p14:modId xmlns:p14="http://schemas.microsoft.com/office/powerpoint/2010/main" val="1453044993"/>
              </p:ext>
            </p:extLst>
          </p:nvPr>
        </p:nvGraphicFramePr>
        <p:xfrm>
          <a:off x="1018674" y="999612"/>
          <a:ext cx="10154652" cy="4858776"/>
        </p:xfrm>
        <a:graphic>
          <a:graphicData uri="http://schemas.openxmlformats.org/drawingml/2006/table">
            <a:tbl>
              <a:tblPr firstRow="1" bandRow="1">
                <a:tableStyleId>{5C22544A-7EE6-4342-B048-85BDC9FD1C3A}</a:tableStyleId>
              </a:tblPr>
              <a:tblGrid>
                <a:gridCol w="6689558"/>
                <a:gridCol w="3465094"/>
              </a:tblGrid>
              <a:tr h="809796">
                <a:tc>
                  <a:txBody>
                    <a:bodyPr/>
                    <a:lstStyle/>
                    <a:p>
                      <a:r>
                        <a:rPr lang="en-US" sz="4400" dirty="0" smtClean="0"/>
                        <a:t>Name</a:t>
                      </a:r>
                      <a:endParaRPr lang="en-US" sz="4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4400" dirty="0" smtClean="0"/>
                        <a:t>Type</a:t>
                      </a:r>
                      <a:endParaRPr lang="en-US" sz="4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0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accent1">
                              <a:lumMod val="50000"/>
                            </a:schemeClr>
                          </a:solidFill>
                        </a:rPr>
                        <a:t>Social Security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4400" dirty="0" smtClean="0">
                          <a:solidFill>
                            <a:schemeClr val="accent1">
                              <a:lumMod val="50000"/>
                            </a:schemeClr>
                          </a:solidFill>
                        </a:rPr>
                        <a:t>PII</a:t>
                      </a:r>
                      <a:endParaRPr lang="en-US" sz="4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09796">
                <a:tc>
                  <a:txBody>
                    <a:bodyPr/>
                    <a:lstStyle/>
                    <a:p>
                      <a:r>
                        <a:rPr lang="en-US" sz="4400" dirty="0" smtClean="0">
                          <a:solidFill>
                            <a:schemeClr val="accent1">
                              <a:lumMod val="50000"/>
                            </a:schemeClr>
                          </a:solidFill>
                        </a:rPr>
                        <a:t>Last 4</a:t>
                      </a:r>
                      <a:endParaRPr lang="en-US" sz="4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accent1">
                              <a:lumMod val="50000"/>
                            </a:schemeClr>
                          </a:solidFill>
                        </a:rPr>
                        <a:t>PII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0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accent1">
                              <a:lumMod val="50000"/>
                            </a:schemeClr>
                          </a:solidFill>
                        </a:rPr>
                        <a:t>Medical Records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4400" dirty="0" smtClean="0">
                          <a:solidFill>
                            <a:schemeClr val="accent1">
                              <a:lumMod val="50000"/>
                            </a:schemeClr>
                          </a:solidFill>
                        </a:rPr>
                        <a:t>PHI</a:t>
                      </a:r>
                      <a:endParaRPr lang="en-US" sz="4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09796">
                <a:tc>
                  <a:txBody>
                    <a:bodyPr/>
                    <a:lstStyle/>
                    <a:p>
                      <a:r>
                        <a:rPr lang="en-US" sz="4400" dirty="0" smtClean="0">
                          <a:solidFill>
                            <a:schemeClr val="accent1">
                              <a:lumMod val="50000"/>
                            </a:schemeClr>
                          </a:solidFill>
                        </a:rPr>
                        <a:t>Birth Date</a:t>
                      </a:r>
                      <a:endParaRPr lang="en-US" sz="4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accent1">
                              <a:lumMod val="50000"/>
                            </a:schemeClr>
                          </a:solidFill>
                        </a:rPr>
                        <a:t>PII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09796">
                <a:tc>
                  <a:txBody>
                    <a:bodyPr/>
                    <a:lstStyle/>
                    <a:p>
                      <a:r>
                        <a:rPr lang="en-US" sz="4400" dirty="0" smtClean="0">
                          <a:solidFill>
                            <a:schemeClr val="accent1">
                              <a:lumMod val="50000"/>
                            </a:schemeClr>
                          </a:solidFill>
                        </a:rPr>
                        <a:t>Medical Diagnosis</a:t>
                      </a:r>
                      <a:endParaRPr lang="en-US" sz="44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400" dirty="0" smtClean="0">
                          <a:solidFill>
                            <a:schemeClr val="accent1">
                              <a:lumMod val="50000"/>
                            </a:schemeClr>
                          </a:solidFill>
                        </a:rPr>
                        <a:t>PHI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15090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2000" b="-42000"/>
          </a:stretch>
        </a:blipFill>
        <a:effectLst/>
      </p:bgPr>
    </p:bg>
    <p:spTree>
      <p:nvGrpSpPr>
        <p:cNvPr id="1" name=""/>
        <p:cNvGrpSpPr/>
        <p:nvPr/>
      </p:nvGrpSpPr>
      <p:grpSpPr>
        <a:xfrm>
          <a:off x="0" y="0"/>
          <a:ext cx="0" cy="0"/>
          <a:chOff x="0" y="0"/>
          <a:chExt cx="0" cy="0"/>
        </a:xfrm>
      </p:grpSpPr>
      <p:pic>
        <p:nvPicPr>
          <p:cNvPr id="5" name="Picture 4" descr="a 50% loading app status mess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 y="365125"/>
            <a:ext cx="6323261" cy="6323261"/>
          </a:xfrm>
          <a:prstGeom prst="rect">
            <a:avLst/>
          </a:prstGeom>
        </p:spPr>
      </p:pic>
      <p:sp>
        <p:nvSpPr>
          <p:cNvPr id="2" name="Title 1"/>
          <p:cNvSpPr>
            <a:spLocks noGrp="1"/>
          </p:cNvSpPr>
          <p:nvPr>
            <p:ph type="title"/>
          </p:nvPr>
        </p:nvSpPr>
        <p:spPr>
          <a:xfrm>
            <a:off x="4700338" y="425449"/>
            <a:ext cx="6657474" cy="1325563"/>
          </a:xfrm>
        </p:spPr>
        <p:txBody>
          <a:bodyPr>
            <a:normAutofit fontScale="90000"/>
          </a:bodyPr>
          <a:lstStyle/>
          <a:p>
            <a:r>
              <a:rPr lang="en-US" b="1" dirty="0" smtClean="0"/>
              <a:t>“Data Hogging” Apps…</a:t>
            </a:r>
            <a:endParaRPr lang="en-US" b="1" dirty="0"/>
          </a:p>
        </p:txBody>
      </p:sp>
      <p:sp>
        <p:nvSpPr>
          <p:cNvPr id="6" name="TextBox 5" descr="…are apps requiring a large storage or operating capactiy&#10;"/>
          <p:cNvSpPr txBox="1"/>
          <p:nvPr/>
        </p:nvSpPr>
        <p:spPr>
          <a:xfrm>
            <a:off x="5935580" y="1494339"/>
            <a:ext cx="6096000" cy="1200329"/>
          </a:xfrm>
          <a:prstGeom prst="rect">
            <a:avLst/>
          </a:prstGeom>
          <a:noFill/>
        </p:spPr>
        <p:txBody>
          <a:bodyPr wrap="square" rtlCol="0">
            <a:spAutoFit/>
          </a:bodyPr>
          <a:lstStyle/>
          <a:p>
            <a:r>
              <a:rPr lang="en-US" sz="3600" i="1" dirty="0" smtClean="0"/>
              <a:t>…are apps requiring a large storage or operating capacity</a:t>
            </a:r>
            <a:endParaRPr lang="en-US" sz="3600" i="1" dirty="0"/>
          </a:p>
        </p:txBody>
      </p:sp>
      <p:sp>
        <p:nvSpPr>
          <p:cNvPr id="7" name="Rectangle 6" descr="VA Directive 6001&#10; “Limited Personal Use of Government Office Equipment (GFE) including Information Technology” &#10;states that use of GFE is limited to include &quot;minimal additional expense to the Government“&#10;"/>
          <p:cNvSpPr/>
          <p:nvPr/>
        </p:nvSpPr>
        <p:spPr>
          <a:xfrm>
            <a:off x="5935580" y="3504376"/>
            <a:ext cx="6096000" cy="3108543"/>
          </a:xfrm>
          <a:prstGeom prst="rect">
            <a:avLst/>
          </a:prstGeom>
        </p:spPr>
        <p:txBody>
          <a:bodyPr>
            <a:spAutoFit/>
          </a:bodyPr>
          <a:lstStyle/>
          <a:p>
            <a:pPr algn="ctr"/>
            <a:r>
              <a:rPr lang="en-US" sz="2800" b="1" i="1" u="sng" dirty="0">
                <a:solidFill>
                  <a:schemeClr val="accent2">
                    <a:lumMod val="60000"/>
                    <a:lumOff val="40000"/>
                  </a:schemeClr>
                </a:solidFill>
              </a:rPr>
              <a:t>VA Directive </a:t>
            </a:r>
            <a:r>
              <a:rPr lang="en-US" sz="2800" b="1" i="1" u="sng" dirty="0" smtClean="0">
                <a:solidFill>
                  <a:schemeClr val="accent2">
                    <a:lumMod val="60000"/>
                    <a:lumOff val="40000"/>
                  </a:schemeClr>
                </a:solidFill>
              </a:rPr>
              <a:t>6001</a:t>
            </a:r>
          </a:p>
          <a:p>
            <a:pPr algn="ctr"/>
            <a:r>
              <a:rPr lang="en-US" sz="2800" dirty="0" smtClean="0">
                <a:solidFill>
                  <a:schemeClr val="accent2">
                    <a:lumMod val="60000"/>
                    <a:lumOff val="40000"/>
                  </a:schemeClr>
                </a:solidFill>
              </a:rPr>
              <a:t> </a:t>
            </a:r>
            <a:r>
              <a:rPr lang="en-US" sz="2800" i="1" dirty="0">
                <a:solidFill>
                  <a:schemeClr val="accent2">
                    <a:lumMod val="60000"/>
                    <a:lumOff val="40000"/>
                  </a:schemeClr>
                </a:solidFill>
              </a:rPr>
              <a:t>“Limited Personal Use of Government Office Equipment (GFE) including Information Technology” </a:t>
            </a:r>
            <a:endParaRPr lang="en-US" sz="2800" i="1" dirty="0" smtClean="0">
              <a:solidFill>
                <a:schemeClr val="accent2">
                  <a:lumMod val="60000"/>
                  <a:lumOff val="40000"/>
                </a:schemeClr>
              </a:solidFill>
            </a:endParaRPr>
          </a:p>
          <a:p>
            <a:pPr algn="ctr"/>
            <a:r>
              <a:rPr lang="en-US" sz="2800" dirty="0" smtClean="0">
                <a:solidFill>
                  <a:schemeClr val="accent2">
                    <a:lumMod val="60000"/>
                    <a:lumOff val="40000"/>
                  </a:schemeClr>
                </a:solidFill>
              </a:rPr>
              <a:t>states </a:t>
            </a:r>
            <a:r>
              <a:rPr lang="en-US" sz="2800" dirty="0">
                <a:solidFill>
                  <a:schemeClr val="accent2">
                    <a:lumMod val="60000"/>
                    <a:lumOff val="40000"/>
                  </a:schemeClr>
                </a:solidFill>
              </a:rPr>
              <a:t>that use of GFE is limited to include "minimal additional expense to the Government“</a:t>
            </a:r>
          </a:p>
        </p:txBody>
      </p:sp>
    </p:spTree>
    <p:extLst>
      <p:ext uri="{BB962C8B-B14F-4D97-AF65-F5344CB8AC3E}">
        <p14:creationId xmlns:p14="http://schemas.microsoft.com/office/powerpoint/2010/main" val="2460972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n looking nervously over a computer monito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9407"/>
            <a:ext cx="12192000" cy="8132065"/>
          </a:xfrm>
          <a:prstGeom prst="rect">
            <a:avLst/>
          </a:prstGeom>
        </p:spPr>
      </p:pic>
      <p:sp>
        <p:nvSpPr>
          <p:cNvPr id="3" name="Content Placeholder 2"/>
          <p:cNvSpPr>
            <a:spLocks noGrp="1"/>
          </p:cNvSpPr>
          <p:nvPr>
            <p:ph idx="1"/>
          </p:nvPr>
        </p:nvSpPr>
        <p:spPr>
          <a:xfrm>
            <a:off x="1443850" y="3578225"/>
            <a:ext cx="9376550" cy="2784475"/>
          </a:xfrm>
        </p:spPr>
        <p:txBody>
          <a:bodyPr>
            <a:normAutofit/>
          </a:bodyPr>
          <a:lstStyle/>
          <a:p>
            <a:pPr marL="0" lvl="1" indent="0" algn="ctr">
              <a:buClr>
                <a:schemeClr val="tx1"/>
              </a:buClr>
              <a:buNone/>
            </a:pPr>
            <a:r>
              <a:rPr lang="en-US" sz="3600" dirty="0"/>
              <a:t>VA Directive 6001 prohibits "the use of GFE for activities that are illegal, inappropriate, or offensive to fellow employees or the </a:t>
            </a:r>
            <a:r>
              <a:rPr lang="en-US" sz="3600" dirty="0" smtClean="0"/>
              <a:t>public…”</a:t>
            </a:r>
            <a:r>
              <a:rPr lang="en-US" sz="3600" dirty="0"/>
              <a:t> </a:t>
            </a:r>
          </a:p>
        </p:txBody>
      </p:sp>
      <p:sp>
        <p:nvSpPr>
          <p:cNvPr id="2" name="Title 1"/>
          <p:cNvSpPr>
            <a:spLocks noGrp="1"/>
          </p:cNvSpPr>
          <p:nvPr>
            <p:ph type="title"/>
          </p:nvPr>
        </p:nvSpPr>
        <p:spPr>
          <a:xfrm>
            <a:off x="1207700" y="5246687"/>
            <a:ext cx="9848850" cy="1325563"/>
          </a:xfrm>
        </p:spPr>
        <p:txBody>
          <a:bodyPr/>
          <a:lstStyle/>
          <a:p>
            <a:pPr algn="ctr"/>
            <a:r>
              <a:rPr lang="en-US" b="1" dirty="0" smtClean="0"/>
              <a:t>Inappropriate App Types</a:t>
            </a:r>
            <a:endParaRPr lang="en-US" b="1" dirty="0"/>
          </a:p>
        </p:txBody>
      </p:sp>
    </p:spTree>
    <p:extLst>
      <p:ext uri="{BB962C8B-B14F-4D97-AF65-F5344CB8AC3E}">
        <p14:creationId xmlns:p14="http://schemas.microsoft.com/office/powerpoint/2010/main" val="32530899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hand holding a magnifying len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370" y="-171450"/>
            <a:ext cx="8344180" cy="7985380"/>
          </a:xfrm>
          <a:prstGeom prst="rect">
            <a:avLst/>
          </a:prstGeom>
        </p:spPr>
      </p:pic>
      <p:sp>
        <p:nvSpPr>
          <p:cNvPr id="2" name="Title 1"/>
          <p:cNvSpPr>
            <a:spLocks noGrp="1"/>
          </p:cNvSpPr>
          <p:nvPr>
            <p:ph type="title"/>
          </p:nvPr>
        </p:nvSpPr>
        <p:spPr>
          <a:xfrm>
            <a:off x="452437" y="342284"/>
            <a:ext cx="4924426" cy="6173431"/>
          </a:xfrm>
        </p:spPr>
        <p:txBody>
          <a:bodyPr>
            <a:noAutofit/>
          </a:bodyPr>
          <a:lstStyle/>
          <a:p>
            <a:pPr algn="ctr"/>
            <a:r>
              <a:rPr lang="en-US" sz="3600" dirty="0" smtClean="0">
                <a:solidFill>
                  <a:schemeClr val="accent1">
                    <a:lumMod val="50000"/>
                  </a:schemeClr>
                </a:solidFill>
              </a:rPr>
              <a:t>“I understand that when I use any government information system, I have NO expectation of privacy in any records that I create or in my activities while accessing or using such information system…”</a:t>
            </a:r>
            <a:endParaRPr lang="en-US" sz="3600" dirty="0">
              <a:solidFill>
                <a:schemeClr val="accent1">
                  <a:lumMod val="50000"/>
                </a:schemeClr>
              </a:solidFill>
            </a:endParaRPr>
          </a:p>
        </p:txBody>
      </p:sp>
      <p:sp>
        <p:nvSpPr>
          <p:cNvPr id="8" name="Rectangle 7" descr="-VA National Rules of Behavior &#10;"/>
          <p:cNvSpPr/>
          <p:nvPr/>
        </p:nvSpPr>
        <p:spPr>
          <a:xfrm>
            <a:off x="452437" y="5961717"/>
            <a:ext cx="5214633" cy="553998"/>
          </a:xfrm>
          <a:prstGeom prst="rect">
            <a:avLst/>
          </a:prstGeom>
        </p:spPr>
        <p:txBody>
          <a:bodyPr wrap="none">
            <a:spAutoFit/>
          </a:bodyPr>
          <a:lstStyle/>
          <a:p>
            <a:r>
              <a:rPr lang="en-US" sz="3000" i="1" dirty="0" smtClean="0">
                <a:solidFill>
                  <a:schemeClr val="accent1">
                    <a:lumMod val="50000"/>
                  </a:schemeClr>
                </a:solidFill>
              </a:rPr>
              <a:t>-VA </a:t>
            </a:r>
            <a:r>
              <a:rPr lang="en-US" sz="3000" i="1" dirty="0">
                <a:solidFill>
                  <a:schemeClr val="accent1">
                    <a:lumMod val="50000"/>
                  </a:schemeClr>
                </a:solidFill>
              </a:rPr>
              <a:t>National Rules of Behavior </a:t>
            </a:r>
          </a:p>
        </p:txBody>
      </p:sp>
      <p:sp>
        <p:nvSpPr>
          <p:cNvPr id="7" name="Rectangle 6" descr="Subject to Monitoring&#10;"/>
          <p:cNvSpPr/>
          <p:nvPr/>
        </p:nvSpPr>
        <p:spPr>
          <a:xfrm>
            <a:off x="5810250" y="1723321"/>
            <a:ext cx="3429000" cy="1631216"/>
          </a:xfrm>
          <a:prstGeom prst="rect">
            <a:avLst/>
          </a:prstGeom>
        </p:spPr>
        <p:txBody>
          <a:bodyPr wrap="square">
            <a:spAutoFit/>
          </a:bodyPr>
          <a:lstStyle/>
          <a:p>
            <a:pPr algn="ctr"/>
            <a:r>
              <a:rPr lang="en-US" sz="5000" b="1" dirty="0">
                <a:solidFill>
                  <a:srgbClr val="41AEBD">
                    <a:lumMod val="50000"/>
                  </a:srgbClr>
                </a:solidFill>
                <a:latin typeface="Corbel" panose="020B0503020204020204"/>
                <a:ea typeface="+mj-ea"/>
                <a:cs typeface="+mj-cs"/>
              </a:rPr>
              <a:t>Subject to Monitoring</a:t>
            </a:r>
            <a:endParaRPr lang="en-US" sz="5000" b="1" dirty="0"/>
          </a:p>
        </p:txBody>
      </p:sp>
    </p:spTree>
    <p:extLst>
      <p:ext uri="{BB962C8B-B14F-4D97-AF65-F5344CB8AC3E}">
        <p14:creationId xmlns:p14="http://schemas.microsoft.com/office/powerpoint/2010/main" val="267965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0099" y="1973300"/>
            <a:ext cx="10704576" cy="4708981"/>
          </a:xfrm>
          <a:prstGeom prst="rect">
            <a:avLst/>
          </a:prstGeom>
        </p:spPr>
        <p:txBody>
          <a:bodyPr wrap="square">
            <a:spAutoFit/>
          </a:bodyPr>
          <a:lstStyle/>
          <a:p>
            <a:r>
              <a:rPr lang="en-US" sz="3000" dirty="0">
                <a:latin typeface="+mn-lt"/>
              </a:rPr>
              <a:t>There’s an app I want to use </a:t>
            </a:r>
            <a:r>
              <a:rPr lang="en-US" sz="3000" dirty="0" smtClean="0">
                <a:latin typeface="+mn-lt"/>
              </a:rPr>
              <a:t>to keep track of follow-up items for my clinic patients.  It is only available on the Apple </a:t>
            </a:r>
            <a:r>
              <a:rPr lang="en-US" sz="3000" dirty="0">
                <a:latin typeface="+mn-lt"/>
              </a:rPr>
              <a:t>App </a:t>
            </a:r>
            <a:r>
              <a:rPr lang="en-US" sz="3000" dirty="0" smtClean="0">
                <a:latin typeface="+mn-lt"/>
              </a:rPr>
              <a:t>Store.  What </a:t>
            </a:r>
            <a:r>
              <a:rPr lang="en-US" sz="3000" dirty="0">
                <a:latin typeface="+mn-lt"/>
              </a:rPr>
              <a:t>should I do?</a:t>
            </a:r>
          </a:p>
          <a:p>
            <a:endParaRPr lang="en-US" sz="3000" dirty="0" smtClean="0">
              <a:latin typeface="+mn-lt"/>
            </a:endParaRPr>
          </a:p>
          <a:p>
            <a:pPr marL="514350" indent="-514350">
              <a:buFont typeface="+mj-lt"/>
              <a:buAutoNum type="alphaUcPeriod"/>
            </a:pPr>
            <a:r>
              <a:rPr lang="en-US" sz="3000" dirty="0" smtClean="0">
                <a:latin typeface="+mn-lt"/>
              </a:rPr>
              <a:t>Download </a:t>
            </a:r>
            <a:r>
              <a:rPr lang="en-US" sz="3000" dirty="0">
                <a:latin typeface="+mn-lt"/>
              </a:rPr>
              <a:t>it through the public app store and start using </a:t>
            </a:r>
            <a:r>
              <a:rPr lang="en-US" sz="3000" dirty="0" smtClean="0">
                <a:latin typeface="+mn-lt"/>
              </a:rPr>
              <a:t>it</a:t>
            </a:r>
          </a:p>
          <a:p>
            <a:pPr marL="514350" indent="-514350">
              <a:buFont typeface="+mj-lt"/>
              <a:buAutoNum type="alphaUcPeriod"/>
            </a:pPr>
            <a:r>
              <a:rPr lang="en-US" sz="3000" dirty="0" smtClean="0">
                <a:latin typeface="+mn-lt"/>
              </a:rPr>
              <a:t>Check </a:t>
            </a:r>
            <a:r>
              <a:rPr lang="en-US" sz="3000" dirty="0">
                <a:latin typeface="+mn-lt"/>
              </a:rPr>
              <a:t>Yammer to find out if any of my other colleagues are using </a:t>
            </a:r>
            <a:r>
              <a:rPr lang="en-US" sz="3000" dirty="0" smtClean="0">
                <a:latin typeface="+mn-lt"/>
              </a:rPr>
              <a:t>it</a:t>
            </a:r>
            <a:endParaRPr lang="en-US" sz="3000" dirty="0">
              <a:latin typeface="+mn-lt"/>
            </a:endParaRPr>
          </a:p>
          <a:p>
            <a:pPr marL="514350" indent="-514350">
              <a:buFont typeface="+mj-lt"/>
              <a:buAutoNum type="alphaUcPeriod"/>
            </a:pPr>
            <a:r>
              <a:rPr lang="en-US" sz="3000" dirty="0">
                <a:latin typeface="+mn-lt"/>
              </a:rPr>
              <a:t>Ask my local IT </a:t>
            </a:r>
            <a:r>
              <a:rPr lang="en-US" sz="3000" dirty="0" smtClean="0">
                <a:latin typeface="+mn-lt"/>
              </a:rPr>
              <a:t>department</a:t>
            </a:r>
            <a:endParaRPr lang="en-US" sz="3000" dirty="0">
              <a:latin typeface="+mn-lt"/>
            </a:endParaRPr>
          </a:p>
          <a:p>
            <a:pPr marL="514350" indent="-514350">
              <a:buFont typeface="+mj-lt"/>
              <a:buAutoNum type="alphaUcPeriod"/>
            </a:pPr>
            <a:r>
              <a:rPr lang="en-US" sz="3000" dirty="0">
                <a:latin typeface="+mn-lt"/>
              </a:rPr>
              <a:t>Do not download </a:t>
            </a:r>
            <a:r>
              <a:rPr lang="en-US" sz="3000" dirty="0" smtClean="0">
                <a:latin typeface="+mn-lt"/>
              </a:rPr>
              <a:t>it.  Submit a ticket for the app to be tested and hopefully added to the VA App Store</a:t>
            </a:r>
            <a:endParaRPr lang="en-US" sz="3000" dirty="0">
              <a:latin typeface="+mn-lt"/>
            </a:endParaRPr>
          </a:p>
        </p:txBody>
      </p:sp>
      <p:sp>
        <p:nvSpPr>
          <p:cNvPr id="7" name="Rectangle 6"/>
          <p:cNvSpPr/>
          <p:nvPr/>
        </p:nvSpPr>
        <p:spPr>
          <a:xfrm>
            <a:off x="0" y="0"/>
            <a:ext cx="12192000" cy="1600200"/>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image of My VeHU Campus blue polling Ico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6002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descr="Poll Question&#10;"/>
          <p:cNvSpPr txBox="1">
            <a:spLocks/>
          </p:cNvSpPr>
          <p:nvPr/>
        </p:nvSpPr>
        <p:spPr>
          <a:xfrm>
            <a:off x="610884" y="248713"/>
            <a:ext cx="633965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accent1">
                    <a:lumMod val="50000"/>
                  </a:schemeClr>
                </a:solidFill>
              </a:rPr>
              <a:t>Poll Question</a:t>
            </a:r>
            <a:endParaRPr lang="en-US" sz="4800" b="1" dirty="0">
              <a:solidFill>
                <a:schemeClr val="accent1">
                  <a:lumMod val="50000"/>
                </a:schemeClr>
              </a:solidFill>
            </a:endParaRPr>
          </a:p>
        </p:txBody>
      </p:sp>
    </p:spTree>
    <p:extLst>
      <p:ext uri="{BB962C8B-B14F-4D97-AF65-F5344CB8AC3E}">
        <p14:creationId xmlns:p14="http://schemas.microsoft.com/office/powerpoint/2010/main" val="3635525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838200" y="365125"/>
            <a:ext cx="10515600" cy="1325563"/>
          </a:xfrm>
        </p:spPr>
        <p:txBody>
          <a:bodyPr/>
          <a:lstStyle/>
          <a:p>
            <a:pPr algn="ctr"/>
            <a:r>
              <a:rPr lang="en-US" b="1" dirty="0" smtClean="0"/>
              <a:t>Course Objectives</a:t>
            </a:r>
            <a:endParaRPr lang="en-US" b="1" strike="sngStrike" dirty="0"/>
          </a:p>
        </p:txBody>
      </p:sp>
      <p:sp>
        <p:nvSpPr>
          <p:cNvPr id="8" name="Rounded Rectangle 7" descr="&quot;&quot;"/>
          <p:cNvSpPr/>
          <p:nvPr/>
        </p:nvSpPr>
        <p:spPr>
          <a:xfrm>
            <a:off x="276226" y="1869217"/>
            <a:ext cx="2216848" cy="212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Overview&#10;"/>
          <p:cNvSpPr txBox="1"/>
          <p:nvPr/>
        </p:nvSpPr>
        <p:spPr>
          <a:xfrm>
            <a:off x="326326" y="2670268"/>
            <a:ext cx="2090547" cy="523220"/>
          </a:xfrm>
          <a:prstGeom prst="rect">
            <a:avLst/>
          </a:prstGeom>
          <a:noFill/>
        </p:spPr>
        <p:txBody>
          <a:bodyPr wrap="square" rtlCol="0">
            <a:spAutoFit/>
          </a:bodyPr>
          <a:lstStyle/>
          <a:p>
            <a:pPr algn="ctr"/>
            <a:r>
              <a:rPr lang="en-US" sz="2800" dirty="0" smtClean="0"/>
              <a:t>Overview</a:t>
            </a:r>
            <a:endParaRPr lang="en-US" sz="2800" dirty="0"/>
          </a:p>
        </p:txBody>
      </p:sp>
      <p:sp>
        <p:nvSpPr>
          <p:cNvPr id="9" name="Rounded Rectangle 8" descr="&quot;&quot;"/>
          <p:cNvSpPr/>
          <p:nvPr/>
        </p:nvSpPr>
        <p:spPr>
          <a:xfrm>
            <a:off x="2638426" y="1869217"/>
            <a:ext cx="2216848" cy="21253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descr="Best Practices for Personal Security&#10;"/>
          <p:cNvSpPr txBox="1"/>
          <p:nvPr/>
        </p:nvSpPr>
        <p:spPr>
          <a:xfrm>
            <a:off x="2581275" y="2239383"/>
            <a:ext cx="2343150" cy="1384995"/>
          </a:xfrm>
          <a:prstGeom prst="rect">
            <a:avLst/>
          </a:prstGeom>
          <a:noFill/>
        </p:spPr>
        <p:txBody>
          <a:bodyPr wrap="square" rtlCol="0">
            <a:spAutoFit/>
          </a:bodyPr>
          <a:lstStyle/>
          <a:p>
            <a:pPr algn="ctr"/>
            <a:r>
              <a:rPr lang="en-US" sz="2800" dirty="0" smtClean="0"/>
              <a:t>Best Practices for Personal Security</a:t>
            </a:r>
            <a:endParaRPr lang="en-US" sz="2800" dirty="0"/>
          </a:p>
        </p:txBody>
      </p:sp>
      <p:sp>
        <p:nvSpPr>
          <p:cNvPr id="12" name="Rounded Rectangle 11" descr="&quot;&quot;"/>
          <p:cNvSpPr/>
          <p:nvPr/>
        </p:nvSpPr>
        <p:spPr>
          <a:xfrm>
            <a:off x="5000626" y="1869217"/>
            <a:ext cx="2216848" cy="2125321"/>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descr="How VA Protects Device Security&#10;"/>
          <p:cNvSpPr txBox="1"/>
          <p:nvPr/>
        </p:nvSpPr>
        <p:spPr>
          <a:xfrm>
            <a:off x="5000625" y="2023939"/>
            <a:ext cx="2343150" cy="1815882"/>
          </a:xfrm>
          <a:prstGeom prst="rect">
            <a:avLst/>
          </a:prstGeom>
          <a:noFill/>
        </p:spPr>
        <p:txBody>
          <a:bodyPr wrap="square" rtlCol="0">
            <a:spAutoFit/>
          </a:bodyPr>
          <a:lstStyle/>
          <a:p>
            <a:pPr algn="ctr"/>
            <a:r>
              <a:rPr lang="en-US" sz="2800" dirty="0" smtClean="0"/>
              <a:t>How VA Protects Device Security</a:t>
            </a:r>
            <a:endParaRPr lang="en-US" sz="2800" dirty="0"/>
          </a:p>
        </p:txBody>
      </p:sp>
      <p:sp>
        <p:nvSpPr>
          <p:cNvPr id="11" name="Rounded Rectangle 10" descr="&quot;&quot;"/>
          <p:cNvSpPr/>
          <p:nvPr/>
        </p:nvSpPr>
        <p:spPr>
          <a:xfrm>
            <a:off x="7381876" y="1869217"/>
            <a:ext cx="2216848" cy="212532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descr="Public App Store Privacy and Security&#10;"/>
          <p:cNvSpPr txBox="1"/>
          <p:nvPr/>
        </p:nvSpPr>
        <p:spPr>
          <a:xfrm>
            <a:off x="7343775" y="2239382"/>
            <a:ext cx="2343150" cy="1384995"/>
          </a:xfrm>
          <a:prstGeom prst="rect">
            <a:avLst/>
          </a:prstGeom>
          <a:noFill/>
        </p:spPr>
        <p:txBody>
          <a:bodyPr wrap="square" rtlCol="0">
            <a:spAutoFit/>
          </a:bodyPr>
          <a:lstStyle/>
          <a:p>
            <a:pPr algn="ctr"/>
            <a:r>
              <a:rPr lang="en-US" sz="2800" dirty="0" smtClean="0"/>
              <a:t>Public App Store Privacy and Security</a:t>
            </a:r>
            <a:endParaRPr lang="en-US" sz="2800" dirty="0"/>
          </a:p>
        </p:txBody>
      </p:sp>
      <p:sp>
        <p:nvSpPr>
          <p:cNvPr id="10" name="Rounded Rectangle 9" descr="&quot;&quot;"/>
          <p:cNvSpPr/>
          <p:nvPr/>
        </p:nvSpPr>
        <p:spPr>
          <a:xfrm>
            <a:off x="9763126" y="1869217"/>
            <a:ext cx="2216848" cy="212532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descr="Recap and Resources&#10;"/>
          <p:cNvSpPr txBox="1"/>
          <p:nvPr/>
        </p:nvSpPr>
        <p:spPr>
          <a:xfrm>
            <a:off x="9725025" y="2454825"/>
            <a:ext cx="2343150" cy="954107"/>
          </a:xfrm>
          <a:prstGeom prst="rect">
            <a:avLst/>
          </a:prstGeom>
          <a:noFill/>
        </p:spPr>
        <p:txBody>
          <a:bodyPr wrap="square" rtlCol="0">
            <a:spAutoFit/>
          </a:bodyPr>
          <a:lstStyle/>
          <a:p>
            <a:pPr algn="ctr"/>
            <a:r>
              <a:rPr lang="en-US" sz="2800" dirty="0" smtClean="0"/>
              <a:t>Recap and Resources</a:t>
            </a:r>
            <a:endParaRPr lang="en-US" sz="2800" dirty="0"/>
          </a:p>
        </p:txBody>
      </p:sp>
      <p:pic>
        <p:nvPicPr>
          <p:cNvPr id="20" name="Picture 19" descr="a hand with index finger extend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21862">
            <a:off x="8702663" y="2886420"/>
            <a:ext cx="4337773" cy="4561276"/>
          </a:xfrm>
          <a:prstGeom prst="rect">
            <a:avLst/>
          </a:prstGeom>
        </p:spPr>
      </p:pic>
    </p:spTree>
    <p:extLst>
      <p:ext uri="{BB962C8B-B14F-4D97-AF65-F5344CB8AC3E}">
        <p14:creationId xmlns:p14="http://schemas.microsoft.com/office/powerpoint/2010/main" val="1429954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2272" y="1894820"/>
            <a:ext cx="5535387" cy="4708981"/>
          </a:xfrm>
          <a:prstGeom prst="rect">
            <a:avLst/>
          </a:prstGeom>
        </p:spPr>
        <p:txBody>
          <a:bodyPr wrap="square">
            <a:spAutoFit/>
          </a:bodyPr>
          <a:lstStyle/>
          <a:p>
            <a:r>
              <a:rPr lang="en-US" sz="3000" dirty="0">
                <a:latin typeface="+mn-lt"/>
              </a:rPr>
              <a:t>There’s an app I want to use </a:t>
            </a:r>
            <a:r>
              <a:rPr lang="en-US" sz="3000" dirty="0" smtClean="0">
                <a:latin typeface="+mn-lt"/>
              </a:rPr>
              <a:t>to keep track of follow-up items for my clinic patients.  It is only available on the Apple </a:t>
            </a:r>
            <a:r>
              <a:rPr lang="en-US" sz="3000" dirty="0">
                <a:latin typeface="+mn-lt"/>
              </a:rPr>
              <a:t>App </a:t>
            </a:r>
            <a:r>
              <a:rPr lang="en-US" sz="3000" dirty="0" smtClean="0">
                <a:latin typeface="+mn-lt"/>
              </a:rPr>
              <a:t>Store.  What </a:t>
            </a:r>
            <a:r>
              <a:rPr lang="en-US" sz="3000" dirty="0">
                <a:latin typeface="+mn-lt"/>
              </a:rPr>
              <a:t>should I do?</a:t>
            </a:r>
          </a:p>
          <a:p>
            <a:endParaRPr lang="en-US" sz="3000" dirty="0" smtClean="0">
              <a:latin typeface="+mn-lt"/>
            </a:endParaRPr>
          </a:p>
          <a:p>
            <a:pPr marL="514350" indent="-514350">
              <a:buFont typeface="+mj-lt"/>
              <a:buAutoNum type="alphaUcPeriod" startAt="4"/>
            </a:pPr>
            <a:r>
              <a:rPr lang="en-US" sz="3000" dirty="0" smtClean="0">
                <a:latin typeface="+mn-lt"/>
              </a:rPr>
              <a:t>Do </a:t>
            </a:r>
            <a:r>
              <a:rPr lang="en-US" sz="3000" dirty="0">
                <a:latin typeface="+mn-lt"/>
              </a:rPr>
              <a:t>not download </a:t>
            </a:r>
            <a:r>
              <a:rPr lang="en-US" sz="3000" dirty="0" smtClean="0">
                <a:latin typeface="+mn-lt"/>
              </a:rPr>
              <a:t>it.  Submit a ticket for the app to be tested and hopefully added to the VA App Store</a:t>
            </a:r>
            <a:endParaRPr lang="en-US" sz="3000" dirty="0">
              <a:latin typeface="+mn-lt"/>
            </a:endParaRPr>
          </a:p>
        </p:txBody>
      </p:sp>
      <p:sp>
        <p:nvSpPr>
          <p:cNvPr id="7" name="Rectangle 6"/>
          <p:cNvSpPr/>
          <p:nvPr/>
        </p:nvSpPr>
        <p:spPr>
          <a:xfrm>
            <a:off x="0" y="0"/>
            <a:ext cx="12192000" cy="1600200"/>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image of My VeHU Campus blue polling Icon"/>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1600201"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descr="Poll Question&#10;"/>
          <p:cNvSpPr txBox="1">
            <a:spLocks/>
          </p:cNvSpPr>
          <p:nvPr/>
        </p:nvSpPr>
        <p:spPr>
          <a:xfrm>
            <a:off x="610884" y="248713"/>
            <a:ext cx="633965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chemeClr val="accent1">
                    <a:lumMod val="50000"/>
                  </a:schemeClr>
                </a:solidFill>
              </a:rPr>
              <a:t>Poll Results</a:t>
            </a:r>
            <a:endParaRPr lang="en-US" sz="4800" b="1" dirty="0">
              <a:solidFill>
                <a:schemeClr val="accent1">
                  <a:lumMod val="50000"/>
                </a:schemeClr>
              </a:solidFill>
            </a:endParaRPr>
          </a:p>
        </p:txBody>
      </p:sp>
    </p:spTree>
    <p:extLst>
      <p:ext uri="{BB962C8B-B14F-4D97-AF65-F5344CB8AC3E}">
        <p14:creationId xmlns:p14="http://schemas.microsoft.com/office/powerpoint/2010/main" val="10314337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600200"/>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79713" y="2024742"/>
            <a:ext cx="10341429" cy="4616648"/>
          </a:xfrm>
          <a:prstGeom prst="rect">
            <a:avLst/>
          </a:prstGeom>
        </p:spPr>
        <p:txBody>
          <a:bodyPr wrap="square">
            <a:spAutoFit/>
          </a:bodyPr>
          <a:lstStyle/>
          <a:p>
            <a:pPr algn="ctr"/>
            <a:r>
              <a:rPr lang="en-US" sz="4600" b="1" dirty="0">
                <a:solidFill>
                  <a:schemeClr val="accent2">
                    <a:lumMod val="40000"/>
                    <a:lumOff val="60000"/>
                  </a:schemeClr>
                </a:solidFill>
                <a:latin typeface="Arial" panose="020B0604020202020204" pitchFamily="34" charset="0"/>
              </a:rPr>
              <a:t>Technical </a:t>
            </a:r>
            <a:r>
              <a:rPr lang="en-US" sz="4600" b="1" dirty="0" smtClean="0">
                <a:solidFill>
                  <a:schemeClr val="accent2">
                    <a:lumMod val="40000"/>
                    <a:lumOff val="60000"/>
                  </a:schemeClr>
                </a:solidFill>
                <a:latin typeface="Arial" panose="020B0604020202020204" pitchFamily="34" charset="0"/>
              </a:rPr>
              <a:t>Support</a:t>
            </a:r>
          </a:p>
          <a:p>
            <a:pPr algn="ctr"/>
            <a:r>
              <a:rPr lang="en-US" sz="3200" i="1" dirty="0" smtClean="0">
                <a:solidFill>
                  <a:schemeClr val="accent2">
                    <a:lumMod val="40000"/>
                    <a:lumOff val="60000"/>
                  </a:schemeClr>
                </a:solidFill>
                <a:latin typeface="Arial" panose="020B0604020202020204" pitchFamily="34" charset="0"/>
              </a:rPr>
              <a:t>Online </a:t>
            </a:r>
            <a:r>
              <a:rPr lang="en-US" sz="3200" i="1" dirty="0">
                <a:solidFill>
                  <a:schemeClr val="accent2">
                    <a:lumMod val="40000"/>
                    <a:lumOff val="60000"/>
                  </a:schemeClr>
                </a:solidFill>
                <a:latin typeface="Arial" panose="020B0604020202020204" pitchFamily="34" charset="0"/>
              </a:rPr>
              <a:t>support/web, </a:t>
            </a:r>
            <a:r>
              <a:rPr lang="en-US" sz="3200" i="1" dirty="0" smtClean="0">
                <a:solidFill>
                  <a:schemeClr val="accent2">
                    <a:lumMod val="40000"/>
                    <a:lumOff val="60000"/>
                  </a:schemeClr>
                </a:solidFill>
                <a:latin typeface="Arial" panose="020B0604020202020204" pitchFamily="34" charset="0"/>
              </a:rPr>
              <a:t>24/7:</a:t>
            </a:r>
          </a:p>
          <a:p>
            <a:pPr algn="ctr"/>
            <a:r>
              <a:rPr lang="en-US" sz="4600" dirty="0" smtClean="0">
                <a:solidFill>
                  <a:schemeClr val="accent2">
                    <a:lumMod val="40000"/>
                    <a:lumOff val="60000"/>
                  </a:schemeClr>
                </a:solidFill>
                <a:latin typeface="Arial" panose="020B0604020202020204" pitchFamily="34" charset="0"/>
                <a:hlinkClick r:id="rId3"/>
              </a:rPr>
              <a:t>http</a:t>
            </a:r>
            <a:r>
              <a:rPr lang="en-US" sz="4600" dirty="0">
                <a:solidFill>
                  <a:schemeClr val="accent2">
                    <a:lumMod val="40000"/>
                    <a:lumOff val="60000"/>
                  </a:schemeClr>
                </a:solidFill>
                <a:latin typeface="Arial" panose="020B0604020202020204" pitchFamily="34" charset="0"/>
                <a:hlinkClick r:id="rId3"/>
              </a:rPr>
              <a:t>://help.vamobile.us</a:t>
            </a:r>
            <a:endParaRPr lang="en-US" sz="4600" dirty="0">
              <a:solidFill>
                <a:schemeClr val="accent2">
                  <a:lumMod val="40000"/>
                  <a:lumOff val="60000"/>
                </a:schemeClr>
              </a:solidFill>
              <a:latin typeface="Arial" panose="020B0604020202020204" pitchFamily="34" charset="0"/>
            </a:endParaRPr>
          </a:p>
          <a:p>
            <a:pPr algn="ctr"/>
            <a:endParaRPr lang="en-US" sz="4600" b="1" dirty="0" smtClean="0">
              <a:solidFill>
                <a:schemeClr val="accent2">
                  <a:lumMod val="40000"/>
                  <a:lumOff val="60000"/>
                </a:schemeClr>
              </a:solidFill>
              <a:latin typeface="Arial" panose="020B0604020202020204" pitchFamily="34" charset="0"/>
            </a:endParaRPr>
          </a:p>
          <a:p>
            <a:pPr algn="ctr"/>
            <a:r>
              <a:rPr lang="en-US" sz="4600" b="1" dirty="0" smtClean="0">
                <a:solidFill>
                  <a:schemeClr val="accent2">
                    <a:lumMod val="40000"/>
                    <a:lumOff val="60000"/>
                  </a:schemeClr>
                </a:solidFill>
                <a:latin typeface="Arial" panose="020B0604020202020204" pitchFamily="34" charset="0"/>
              </a:rPr>
              <a:t>Telephone support</a:t>
            </a:r>
          </a:p>
          <a:p>
            <a:pPr algn="ctr"/>
            <a:r>
              <a:rPr lang="en-US" sz="3200" i="1" dirty="0" smtClean="0">
                <a:solidFill>
                  <a:schemeClr val="accent2">
                    <a:lumMod val="40000"/>
                    <a:lumOff val="60000"/>
                  </a:schemeClr>
                </a:solidFill>
                <a:latin typeface="Arial" panose="020B0604020202020204" pitchFamily="34" charset="0"/>
              </a:rPr>
              <a:t>Weekdays </a:t>
            </a:r>
            <a:r>
              <a:rPr lang="en-US" sz="3200" i="1" dirty="0">
                <a:solidFill>
                  <a:schemeClr val="accent2">
                    <a:lumMod val="40000"/>
                    <a:lumOff val="60000"/>
                  </a:schemeClr>
                </a:solidFill>
                <a:latin typeface="Arial" panose="020B0604020202020204" pitchFamily="34" charset="0"/>
              </a:rPr>
              <a:t>8 a.m.-8 p.m. (EST):</a:t>
            </a:r>
            <a:br>
              <a:rPr lang="en-US" sz="3200" i="1" dirty="0">
                <a:solidFill>
                  <a:schemeClr val="accent2">
                    <a:lumMod val="40000"/>
                    <a:lumOff val="60000"/>
                  </a:schemeClr>
                </a:solidFill>
                <a:latin typeface="Arial" panose="020B0604020202020204" pitchFamily="34" charset="0"/>
              </a:rPr>
            </a:br>
            <a:r>
              <a:rPr lang="en-US" sz="4600" dirty="0" smtClean="0">
                <a:solidFill>
                  <a:schemeClr val="accent2">
                    <a:lumMod val="40000"/>
                    <a:lumOff val="60000"/>
                  </a:schemeClr>
                </a:solidFill>
                <a:latin typeface="Arial" panose="020B0604020202020204" pitchFamily="34" charset="0"/>
              </a:rPr>
              <a:t>1 (855</a:t>
            </a:r>
            <a:r>
              <a:rPr lang="en-US" sz="4600" dirty="0">
                <a:solidFill>
                  <a:schemeClr val="accent2">
                    <a:lumMod val="40000"/>
                    <a:lumOff val="60000"/>
                  </a:schemeClr>
                </a:solidFill>
                <a:latin typeface="Arial" panose="020B0604020202020204" pitchFamily="34" charset="0"/>
              </a:rPr>
              <a:t>) 500 2025</a:t>
            </a:r>
            <a:endParaRPr lang="en-US" sz="4600" b="0" i="0" dirty="0">
              <a:solidFill>
                <a:schemeClr val="accent2">
                  <a:lumMod val="40000"/>
                  <a:lumOff val="60000"/>
                </a:schemeClr>
              </a:solidFill>
              <a:effectLst/>
              <a:latin typeface="Arial" panose="020B0604020202020204" pitchFamily="34" charset="0"/>
            </a:endParaRPr>
          </a:p>
        </p:txBody>
      </p:sp>
      <p:sp>
        <p:nvSpPr>
          <p:cNvPr id="2" name="TextBox 1"/>
          <p:cNvSpPr txBox="1"/>
          <p:nvPr/>
        </p:nvSpPr>
        <p:spPr>
          <a:xfrm>
            <a:off x="1600198" y="199935"/>
            <a:ext cx="9100457" cy="1200329"/>
          </a:xfrm>
          <a:prstGeom prst="rect">
            <a:avLst/>
          </a:prstGeom>
          <a:noFill/>
        </p:spPr>
        <p:txBody>
          <a:bodyPr wrap="square" rtlCol="0">
            <a:spAutoFit/>
          </a:bodyPr>
          <a:lstStyle/>
          <a:p>
            <a:pPr algn="ctr"/>
            <a:r>
              <a:rPr lang="en-US" sz="3600" dirty="0" smtClean="0">
                <a:solidFill>
                  <a:schemeClr val="accent1">
                    <a:lumMod val="50000"/>
                  </a:schemeClr>
                </a:solidFill>
                <a:latin typeface="Arial" panose="020B0604020202020204" pitchFamily="34" charset="0"/>
                <a:cs typeface="Arial" panose="020B0604020202020204" pitchFamily="34" charset="0"/>
              </a:rPr>
              <a:t>To submit a request for an app to be included on the VA App store…</a:t>
            </a:r>
            <a:endParaRPr lang="en-US" sz="3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020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631" y="108637"/>
            <a:ext cx="4596063" cy="1752434"/>
          </a:xfrm>
        </p:spPr>
        <p:txBody>
          <a:bodyPr>
            <a:normAutofit/>
          </a:bodyPr>
          <a:lstStyle/>
          <a:p>
            <a:pPr algn="ctr"/>
            <a:r>
              <a:rPr lang="en-US" sz="8800" b="1" dirty="0" smtClean="0">
                <a:solidFill>
                  <a:schemeClr val="accent1">
                    <a:lumMod val="75000"/>
                  </a:schemeClr>
                </a:solidFill>
                <a:latin typeface="Impact" panose="020B0806030902050204" pitchFamily="34" charset="0"/>
              </a:rPr>
              <a:t>4 out of 5</a:t>
            </a:r>
            <a:endParaRPr lang="en-US" sz="8800" b="1" dirty="0">
              <a:solidFill>
                <a:schemeClr val="accent1">
                  <a:lumMod val="75000"/>
                </a:schemeClr>
              </a:solidFill>
              <a:latin typeface="Impact" panose="020B0806030902050204" pitchFamily="34" charset="0"/>
            </a:endParaRPr>
          </a:p>
        </p:txBody>
      </p:sp>
      <p:sp>
        <p:nvSpPr>
          <p:cNvPr id="6" name="Rectangle 5" descr="clinicians use smartphones&#10;"/>
          <p:cNvSpPr/>
          <p:nvPr/>
        </p:nvSpPr>
        <p:spPr>
          <a:xfrm>
            <a:off x="4740442" y="229855"/>
            <a:ext cx="7355306" cy="830997"/>
          </a:xfrm>
          <a:prstGeom prst="rect">
            <a:avLst/>
          </a:prstGeom>
        </p:spPr>
        <p:txBody>
          <a:bodyPr wrap="square">
            <a:spAutoFit/>
          </a:bodyPr>
          <a:lstStyle/>
          <a:p>
            <a:r>
              <a:rPr lang="en-US" sz="4800" b="1" dirty="0" smtClean="0">
                <a:solidFill>
                  <a:srgbClr val="41AEBD">
                    <a:lumMod val="75000"/>
                  </a:srgbClr>
                </a:solidFill>
                <a:latin typeface="Corbel" panose="020B0503020204020204"/>
                <a:ea typeface="+mj-ea"/>
                <a:cs typeface="+mj-cs"/>
              </a:rPr>
              <a:t>clinicians </a:t>
            </a:r>
            <a:r>
              <a:rPr lang="en-US" sz="4800" b="1" dirty="0">
                <a:solidFill>
                  <a:srgbClr val="41AEBD">
                    <a:lumMod val="75000"/>
                  </a:srgbClr>
                </a:solidFill>
                <a:latin typeface="Corbel" panose="020B0503020204020204"/>
                <a:ea typeface="+mj-ea"/>
                <a:cs typeface="+mj-cs"/>
              </a:rPr>
              <a:t>use </a:t>
            </a:r>
            <a:r>
              <a:rPr lang="en-US" sz="4800" b="1" dirty="0" smtClean="0">
                <a:solidFill>
                  <a:srgbClr val="41AEBD">
                    <a:lumMod val="75000"/>
                  </a:srgbClr>
                </a:solidFill>
                <a:latin typeface="Corbel" panose="020B0503020204020204"/>
                <a:ea typeface="+mj-ea"/>
                <a:cs typeface="+mj-cs"/>
              </a:rPr>
              <a:t>smartphones</a:t>
            </a:r>
            <a:endParaRPr lang="en-US" sz="4800" dirty="0"/>
          </a:p>
        </p:txBody>
      </p:sp>
      <p:sp>
        <p:nvSpPr>
          <p:cNvPr id="7" name="Rectangle 6" descr="everyday&#10;"/>
          <p:cNvSpPr/>
          <p:nvPr/>
        </p:nvSpPr>
        <p:spPr>
          <a:xfrm>
            <a:off x="7541873" y="694891"/>
            <a:ext cx="4553875" cy="1415772"/>
          </a:xfrm>
          <a:prstGeom prst="rect">
            <a:avLst/>
          </a:prstGeom>
        </p:spPr>
        <p:txBody>
          <a:bodyPr wrap="none">
            <a:spAutoFit/>
          </a:bodyPr>
          <a:lstStyle/>
          <a:p>
            <a:pPr lvl="0"/>
            <a:r>
              <a:rPr lang="en-US" sz="8600" b="1" dirty="0">
                <a:solidFill>
                  <a:srgbClr val="41AEBD">
                    <a:lumMod val="75000"/>
                  </a:srgbClr>
                </a:solidFill>
                <a:latin typeface="Corbel" panose="020B0503020204020204"/>
              </a:rPr>
              <a:t>everyday</a:t>
            </a:r>
            <a:endParaRPr lang="en-US" sz="8600" dirty="0">
              <a:solidFill>
                <a:prstClr val="white"/>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05" y="-1266832"/>
            <a:ext cx="1371600" cy="975360"/>
          </a:xfrm>
          <a:prstGeom prst="rect">
            <a:avLst/>
          </a:prstGeom>
        </p:spPr>
      </p:pic>
      <p:pic>
        <p:nvPicPr>
          <p:cNvPr id="5" name="Picture 4" descr="clinician"/>
          <p:cNvPicPr>
            <a:picLocks noChangeAspect="1"/>
          </p:cNvPicPr>
          <p:nvPr/>
        </p:nvPicPr>
        <p:blipFill rotWithShape="1">
          <a:blip r:embed="rId4" cstate="print">
            <a:extLst>
              <a:ext uri="{28A0092B-C50C-407E-A947-70E740481C1C}">
                <a14:useLocalDpi xmlns:a14="http://schemas.microsoft.com/office/drawing/2010/main" val="0"/>
              </a:ext>
            </a:extLst>
          </a:blip>
          <a:srcRect r="77082"/>
          <a:stretch/>
        </p:blipFill>
        <p:spPr>
          <a:xfrm>
            <a:off x="402341" y="1809676"/>
            <a:ext cx="1759184" cy="5150522"/>
          </a:xfrm>
          <a:prstGeom prst="rect">
            <a:avLst/>
          </a:prstGeom>
        </p:spPr>
      </p:pic>
      <p:pic>
        <p:nvPicPr>
          <p:cNvPr id="15" name="Picture 14" descr="clinician"/>
          <p:cNvPicPr>
            <a:picLocks noChangeAspect="1"/>
          </p:cNvPicPr>
          <p:nvPr/>
        </p:nvPicPr>
        <p:blipFill rotWithShape="1">
          <a:blip r:embed="rId4" cstate="print">
            <a:extLst>
              <a:ext uri="{28A0092B-C50C-407E-A947-70E740481C1C}">
                <a14:useLocalDpi xmlns:a14="http://schemas.microsoft.com/office/drawing/2010/main" val="0"/>
              </a:ext>
            </a:extLst>
          </a:blip>
          <a:srcRect l="22077" r="59143"/>
          <a:stretch/>
        </p:blipFill>
        <p:spPr>
          <a:xfrm>
            <a:off x="2528047" y="1809676"/>
            <a:ext cx="1441525" cy="5150522"/>
          </a:xfrm>
          <a:prstGeom prst="rect">
            <a:avLst/>
          </a:prstGeom>
        </p:spPr>
      </p:pic>
      <p:pic>
        <p:nvPicPr>
          <p:cNvPr id="16" name="Picture 15" descr="clinician"/>
          <p:cNvPicPr>
            <a:picLocks noChangeAspect="1"/>
          </p:cNvPicPr>
          <p:nvPr/>
        </p:nvPicPr>
        <p:blipFill rotWithShape="1">
          <a:blip r:embed="rId4" cstate="print">
            <a:extLst>
              <a:ext uri="{28A0092B-C50C-407E-A947-70E740481C1C}">
                <a14:useLocalDpi xmlns:a14="http://schemas.microsoft.com/office/drawing/2010/main" val="0"/>
              </a:ext>
            </a:extLst>
          </a:blip>
          <a:srcRect l="39456" r="39381"/>
          <a:stretch/>
        </p:blipFill>
        <p:spPr>
          <a:xfrm>
            <a:off x="4564878" y="1809676"/>
            <a:ext cx="1624405" cy="5150522"/>
          </a:xfrm>
          <a:prstGeom prst="rect">
            <a:avLst/>
          </a:prstGeom>
        </p:spPr>
      </p:pic>
      <p:pic>
        <p:nvPicPr>
          <p:cNvPr id="17" name="Picture 16" descr="clinician, in lack and white"/>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59217" r="21863"/>
          <a:stretch/>
        </p:blipFill>
        <p:spPr>
          <a:xfrm>
            <a:off x="9762195" y="1867646"/>
            <a:ext cx="1452282" cy="5150522"/>
          </a:xfrm>
          <a:prstGeom prst="rect">
            <a:avLst/>
          </a:prstGeom>
        </p:spPr>
      </p:pic>
      <p:pic>
        <p:nvPicPr>
          <p:cNvPr id="18" name="Picture 17" descr="clinician"/>
          <p:cNvPicPr>
            <a:picLocks noChangeAspect="1"/>
          </p:cNvPicPr>
          <p:nvPr/>
        </p:nvPicPr>
        <p:blipFill rotWithShape="1">
          <a:blip r:embed="rId4" cstate="print">
            <a:extLst>
              <a:ext uri="{28A0092B-C50C-407E-A947-70E740481C1C}">
                <a14:useLocalDpi xmlns:a14="http://schemas.microsoft.com/office/drawing/2010/main" val="0"/>
              </a:ext>
            </a:extLst>
          </a:blip>
          <a:srcRect l="77997"/>
          <a:stretch/>
        </p:blipFill>
        <p:spPr>
          <a:xfrm>
            <a:off x="6820348" y="1809676"/>
            <a:ext cx="1688950" cy="5150522"/>
          </a:xfrm>
          <a:prstGeom prst="rect">
            <a:avLst/>
          </a:prstGeom>
        </p:spPr>
      </p:pic>
    </p:spTree>
    <p:extLst>
      <p:ext uri="{BB962C8B-B14F-4D97-AF65-F5344CB8AC3E}">
        <p14:creationId xmlns:p14="http://schemas.microsoft.com/office/powerpoint/2010/main" val="37502459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56" y="0"/>
            <a:ext cx="12205854" cy="6858000"/>
            <a:chOff x="-13856" y="0"/>
            <a:chExt cx="12205854" cy="685800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93405"/>
            <a:stretch/>
          </p:blipFill>
          <p:spPr>
            <a:xfrm flipH="1">
              <a:off x="6816436" y="0"/>
              <a:ext cx="5375562"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3933"/>
            <a:stretch/>
          </p:blipFill>
          <p:spPr>
            <a:xfrm flipH="1">
              <a:off x="-13856" y="0"/>
              <a:ext cx="7051963"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2784"/>
            <a:stretch/>
          </p:blipFill>
          <p:spPr>
            <a:xfrm>
              <a:off x="3882737" y="1785978"/>
              <a:ext cx="1409700" cy="3257075"/>
            </a:xfrm>
            <a:prstGeom prst="rect">
              <a:avLst/>
            </a:prstGeom>
            <a:effectLst>
              <a:reflection blurRad="6350" stA="50000" endA="300" endPos="55000" dir="5400000" sy="-100000" algn="bl" rotWithShape="0"/>
            </a:effectLst>
          </p:spPr>
        </p:pic>
      </p:grpSp>
      <p:sp>
        <p:nvSpPr>
          <p:cNvPr id="2" name="Rectangle 1"/>
          <p:cNvSpPr/>
          <p:nvPr/>
        </p:nvSpPr>
        <p:spPr>
          <a:xfrm>
            <a:off x="471056" y="401153"/>
            <a:ext cx="4918364" cy="983673"/>
          </a:xfrm>
          <a:prstGeom prst="rect">
            <a:avLst/>
          </a:prstGeom>
          <a:solidFill>
            <a:srgbClr val="CD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1">
                    <a:lumMod val="75000"/>
                  </a:schemeClr>
                </a:solidFill>
              </a:rPr>
              <a:t>Public App Store</a:t>
            </a:r>
            <a:endParaRPr lang="en-US" sz="3600" b="1" dirty="0">
              <a:solidFill>
                <a:schemeClr val="accent1">
                  <a:lumMod val="75000"/>
                </a:schemeClr>
              </a:solidFill>
            </a:endParaRPr>
          </a:p>
        </p:txBody>
      </p:sp>
      <p:sp>
        <p:nvSpPr>
          <p:cNvPr id="10" name="TextBox 9"/>
          <p:cNvSpPr txBox="1"/>
          <p:nvPr/>
        </p:nvSpPr>
        <p:spPr>
          <a:xfrm>
            <a:off x="6438903" y="508268"/>
            <a:ext cx="5209309" cy="769441"/>
          </a:xfrm>
          <a:prstGeom prst="rect">
            <a:avLst/>
          </a:prstGeom>
          <a:noFill/>
        </p:spPr>
        <p:txBody>
          <a:bodyPr wrap="square" rtlCol="0">
            <a:spAutoFit/>
          </a:bodyPr>
          <a:lstStyle/>
          <a:p>
            <a:r>
              <a:rPr lang="en-US" sz="4400" b="1" dirty="0" smtClean="0">
                <a:solidFill>
                  <a:schemeClr val="accent1">
                    <a:lumMod val="75000"/>
                  </a:schemeClr>
                </a:solidFill>
                <a:latin typeface="+mj-lt"/>
              </a:rPr>
              <a:t>Before you shop …</a:t>
            </a:r>
            <a:endParaRPr lang="en-US" sz="4400" b="1" dirty="0">
              <a:solidFill>
                <a:schemeClr val="accent1">
                  <a:lumMod val="75000"/>
                </a:schemeClr>
              </a:solidFill>
              <a:latin typeface="+mj-lt"/>
            </a:endParaRPr>
          </a:p>
        </p:txBody>
      </p:sp>
      <p:sp>
        <p:nvSpPr>
          <p:cNvPr id="11" name="TextBox 10"/>
          <p:cNvSpPr txBox="1"/>
          <p:nvPr/>
        </p:nvSpPr>
        <p:spPr>
          <a:xfrm>
            <a:off x="6438903" y="1551570"/>
            <a:ext cx="5500254" cy="5709255"/>
          </a:xfrm>
          <a:prstGeom prst="rect">
            <a:avLst/>
          </a:prstGeom>
          <a:noFill/>
        </p:spPr>
        <p:txBody>
          <a:bodyPr wrap="square" rtlCol="0">
            <a:spAutoFit/>
          </a:bodyPr>
          <a:lstStyle/>
          <a:p>
            <a:pPr marL="342900" indent="-342900">
              <a:lnSpc>
                <a:spcPts val="3000"/>
              </a:lnSpc>
              <a:spcBef>
                <a:spcPts val="600"/>
              </a:spcBef>
              <a:spcAft>
                <a:spcPts val="600"/>
              </a:spcAft>
              <a:buFont typeface="Arial" panose="020B0604020202020204" pitchFamily="34" charset="0"/>
              <a:buChar char="•"/>
            </a:pPr>
            <a:r>
              <a:rPr lang="en-US" sz="2800" dirty="0" smtClean="0">
                <a:solidFill>
                  <a:schemeClr val="bg1"/>
                </a:solidFill>
                <a:latin typeface="+mj-lt"/>
              </a:rPr>
              <a:t>Protect privacy and ensure information security</a:t>
            </a:r>
          </a:p>
          <a:p>
            <a:pPr marL="342900" indent="-342900">
              <a:lnSpc>
                <a:spcPts val="3000"/>
              </a:lnSpc>
              <a:spcBef>
                <a:spcPts val="600"/>
              </a:spcBef>
              <a:spcAft>
                <a:spcPts val="600"/>
              </a:spcAft>
              <a:buFont typeface="Arial" panose="020B0604020202020204" pitchFamily="34" charset="0"/>
              <a:buChar char="•"/>
            </a:pPr>
            <a:r>
              <a:rPr lang="en-US" sz="2800" dirty="0" smtClean="0">
                <a:solidFill>
                  <a:schemeClr val="bg1"/>
                </a:solidFill>
                <a:latin typeface="+mj-lt"/>
              </a:rPr>
              <a:t>Understand how apps are accessing other data 0n your device</a:t>
            </a:r>
          </a:p>
          <a:p>
            <a:pPr marL="342900" indent="-342900">
              <a:lnSpc>
                <a:spcPts val="3000"/>
              </a:lnSpc>
              <a:spcBef>
                <a:spcPts val="600"/>
              </a:spcBef>
              <a:spcAft>
                <a:spcPts val="600"/>
              </a:spcAft>
              <a:buFont typeface="Arial" panose="020B0604020202020204" pitchFamily="34" charset="0"/>
              <a:buChar char="•"/>
            </a:pPr>
            <a:r>
              <a:rPr lang="en-US" sz="2800" dirty="0" smtClean="0">
                <a:solidFill>
                  <a:schemeClr val="bg1"/>
                </a:solidFill>
                <a:latin typeface="+mj-lt"/>
              </a:rPr>
              <a:t>VA aims to protects your device, but this doesn’t diminish </a:t>
            </a:r>
            <a:r>
              <a:rPr lang="en-US" sz="2800" b="1" dirty="0" smtClean="0">
                <a:solidFill>
                  <a:schemeClr val="bg1"/>
                </a:solidFill>
                <a:latin typeface="+mj-lt"/>
              </a:rPr>
              <a:t>your</a:t>
            </a:r>
            <a:r>
              <a:rPr lang="en-US" sz="2800" dirty="0" smtClean="0">
                <a:solidFill>
                  <a:schemeClr val="bg1"/>
                </a:solidFill>
                <a:latin typeface="+mj-lt"/>
              </a:rPr>
              <a:t> role</a:t>
            </a:r>
          </a:p>
          <a:p>
            <a:pPr marL="342900" indent="-342900">
              <a:lnSpc>
                <a:spcPts val="3000"/>
              </a:lnSpc>
              <a:spcBef>
                <a:spcPts val="600"/>
              </a:spcBef>
              <a:spcAft>
                <a:spcPts val="600"/>
              </a:spcAft>
              <a:buFont typeface="Arial" panose="020B0604020202020204" pitchFamily="34" charset="0"/>
              <a:buChar char="•"/>
            </a:pPr>
            <a:r>
              <a:rPr lang="en-US" sz="2800" dirty="0" smtClean="0">
                <a:solidFill>
                  <a:schemeClr val="bg1"/>
                </a:solidFill>
                <a:latin typeface="+mj-lt"/>
              </a:rPr>
              <a:t>Apps accessing, storing, or receiving VA information MUST be downloaded through the VA App Catalog</a:t>
            </a:r>
          </a:p>
          <a:p>
            <a:pPr marL="342900" indent="-342900">
              <a:lnSpc>
                <a:spcPts val="3000"/>
              </a:lnSpc>
              <a:spcBef>
                <a:spcPts val="600"/>
              </a:spcBef>
              <a:spcAft>
                <a:spcPts val="600"/>
              </a:spcAft>
              <a:buFont typeface="Arial" panose="020B0604020202020204" pitchFamily="34" charset="0"/>
              <a:buChar char="•"/>
            </a:pPr>
            <a:endParaRPr lang="en-US" sz="2800" dirty="0">
              <a:solidFill>
                <a:schemeClr val="bg1"/>
              </a:solidFill>
              <a:latin typeface="+mj-lt"/>
            </a:endParaRPr>
          </a:p>
        </p:txBody>
      </p:sp>
    </p:spTree>
    <p:extLst>
      <p:ext uri="{BB962C8B-B14F-4D97-AF65-F5344CB8AC3E}">
        <p14:creationId xmlns:p14="http://schemas.microsoft.com/office/powerpoint/2010/main" val="29151485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quot;"/>
          <p:cNvSpPr/>
          <p:nvPr/>
        </p:nvSpPr>
        <p:spPr>
          <a:xfrm>
            <a:off x="0" y="1563102"/>
            <a:ext cx="12192000" cy="3637548"/>
          </a:xfrm>
          <a:prstGeom prst="rect">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Image of the My VeHU Campus &quot;Ask The Presenter&quot; Icon"/>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32108" y="2108121"/>
            <a:ext cx="2641758" cy="26417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descr="Ask the Presenter&#10;"/>
          <p:cNvSpPr txBox="1"/>
          <p:nvPr/>
        </p:nvSpPr>
        <p:spPr>
          <a:xfrm>
            <a:off x="4273866" y="2827878"/>
            <a:ext cx="7239000" cy="1107996"/>
          </a:xfrm>
          <a:prstGeom prst="rect">
            <a:avLst/>
          </a:prstGeom>
          <a:noFill/>
        </p:spPr>
        <p:txBody>
          <a:bodyPr wrap="square" rtlCol="0">
            <a:spAutoFit/>
          </a:bodyPr>
          <a:lstStyle/>
          <a:p>
            <a:pPr algn="ctr"/>
            <a:r>
              <a:rPr lang="en-US" sz="6600" b="1" dirty="0" smtClean="0">
                <a:solidFill>
                  <a:schemeClr val="accent1">
                    <a:lumMod val="50000"/>
                  </a:schemeClr>
                </a:solidFill>
              </a:rPr>
              <a:t>Ask the Presenter</a:t>
            </a:r>
            <a:endParaRPr lang="en-US" sz="6600" b="1" dirty="0">
              <a:solidFill>
                <a:schemeClr val="accent1">
                  <a:lumMod val="50000"/>
                </a:schemeClr>
              </a:solidFill>
            </a:endParaRPr>
          </a:p>
        </p:txBody>
      </p:sp>
    </p:spTree>
    <p:extLst>
      <p:ext uri="{BB962C8B-B14F-4D97-AF65-F5344CB8AC3E}">
        <p14:creationId xmlns:p14="http://schemas.microsoft.com/office/powerpoint/2010/main" val="839754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ix various clinicians, two in front holding a tabl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6" y="1149864"/>
            <a:ext cx="12093508" cy="5708136"/>
          </a:xfrm>
          <a:prstGeom prst="rect">
            <a:avLst/>
          </a:prstGeom>
        </p:spPr>
      </p:pic>
      <p:sp>
        <p:nvSpPr>
          <p:cNvPr id="2" name="Title 1"/>
          <p:cNvSpPr>
            <a:spLocks noGrp="1"/>
          </p:cNvSpPr>
          <p:nvPr>
            <p:ph type="title"/>
          </p:nvPr>
        </p:nvSpPr>
        <p:spPr>
          <a:xfrm>
            <a:off x="24065" y="-11678"/>
            <a:ext cx="2560800" cy="1752434"/>
          </a:xfrm>
        </p:spPr>
        <p:txBody>
          <a:bodyPr>
            <a:normAutofit/>
          </a:bodyPr>
          <a:lstStyle/>
          <a:p>
            <a:pPr algn="ctr"/>
            <a:r>
              <a:rPr lang="en-US" sz="8800" b="1" dirty="0" smtClean="0">
                <a:solidFill>
                  <a:schemeClr val="accent1">
                    <a:lumMod val="75000"/>
                  </a:schemeClr>
                </a:solidFill>
                <a:latin typeface="Impact" panose="020B0806030902050204" pitchFamily="34" charset="0"/>
              </a:rPr>
              <a:t>69%</a:t>
            </a:r>
            <a:endParaRPr lang="en-US" sz="8800" b="1" dirty="0">
              <a:solidFill>
                <a:schemeClr val="accent1">
                  <a:lumMod val="75000"/>
                </a:schemeClr>
              </a:solidFill>
              <a:latin typeface="Impact" panose="020B0806030902050204" pitchFamily="34" charset="0"/>
            </a:endParaRPr>
          </a:p>
        </p:txBody>
      </p:sp>
      <p:sp>
        <p:nvSpPr>
          <p:cNvPr id="6" name="Rectangle 5" descr="use a mobile device to view patient information&#10;"/>
          <p:cNvSpPr/>
          <p:nvPr/>
        </p:nvSpPr>
        <p:spPr>
          <a:xfrm>
            <a:off x="2608930" y="465672"/>
            <a:ext cx="9655265" cy="646331"/>
          </a:xfrm>
          <a:prstGeom prst="rect">
            <a:avLst/>
          </a:prstGeom>
        </p:spPr>
        <p:txBody>
          <a:bodyPr wrap="square">
            <a:spAutoFit/>
          </a:bodyPr>
          <a:lstStyle/>
          <a:p>
            <a:r>
              <a:rPr lang="en-US" sz="3600" b="1" dirty="0" smtClean="0">
                <a:solidFill>
                  <a:srgbClr val="41AEBD">
                    <a:lumMod val="75000"/>
                  </a:srgbClr>
                </a:solidFill>
                <a:latin typeface="Corbel" panose="020B0503020204020204"/>
              </a:rPr>
              <a:t>use a mobile device to view patient information</a:t>
            </a:r>
            <a:endParaRPr lang="en-US" sz="3600" dirty="0">
              <a:solidFill>
                <a:prstClr val="white"/>
              </a:solidFill>
            </a:endParaRPr>
          </a:p>
        </p:txBody>
      </p:sp>
      <p:sp>
        <p:nvSpPr>
          <p:cNvPr id="8" name="Title 1" descr="36%&#10;"/>
          <p:cNvSpPr txBox="1">
            <a:spLocks/>
          </p:cNvSpPr>
          <p:nvPr/>
        </p:nvSpPr>
        <p:spPr>
          <a:xfrm>
            <a:off x="48130" y="1308958"/>
            <a:ext cx="2560800" cy="1752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fontAlgn="auto">
              <a:spcAft>
                <a:spcPts val="0"/>
              </a:spcAft>
            </a:pPr>
            <a:r>
              <a:rPr lang="en-US" sz="8800" b="1" dirty="0" smtClean="0">
                <a:solidFill>
                  <a:srgbClr val="0070C0"/>
                </a:solidFill>
                <a:latin typeface="Impact" panose="020B0806030902050204" pitchFamily="34" charset="0"/>
              </a:rPr>
              <a:t>36%</a:t>
            </a:r>
            <a:endParaRPr lang="en-US" sz="8800" b="1" dirty="0">
              <a:solidFill>
                <a:srgbClr val="0070C0"/>
              </a:solidFill>
              <a:latin typeface="Impact" panose="020B0806030902050204" pitchFamily="34" charset="0"/>
            </a:endParaRPr>
          </a:p>
        </p:txBody>
      </p:sp>
      <p:sp>
        <p:nvSpPr>
          <p:cNvPr id="9" name="Rectangle 8" descr="use mobile technologies to collect data at the bedside&#10;"/>
          <p:cNvSpPr/>
          <p:nvPr/>
        </p:nvSpPr>
        <p:spPr>
          <a:xfrm>
            <a:off x="2584865" y="1500037"/>
            <a:ext cx="9350459" cy="1200329"/>
          </a:xfrm>
          <a:prstGeom prst="rect">
            <a:avLst/>
          </a:prstGeom>
        </p:spPr>
        <p:txBody>
          <a:bodyPr wrap="square">
            <a:spAutoFit/>
          </a:bodyPr>
          <a:lstStyle/>
          <a:p>
            <a:r>
              <a:rPr lang="en-US" sz="3600" b="1" dirty="0" smtClean="0">
                <a:solidFill>
                  <a:srgbClr val="0070C0"/>
                </a:solidFill>
                <a:latin typeface="Corbel" panose="020B0503020204020204"/>
              </a:rPr>
              <a:t>use mobile technologies to collect data at the bedside</a:t>
            </a:r>
            <a:endParaRPr lang="en-US" sz="3600" dirty="0">
              <a:solidFill>
                <a:srgbClr val="0070C0"/>
              </a:solidFill>
            </a:endParaRPr>
          </a:p>
        </p:txBody>
      </p:sp>
    </p:spTree>
    <p:extLst>
      <p:ext uri="{BB962C8B-B14F-4D97-AF65-F5344CB8AC3E}">
        <p14:creationId xmlns:p14="http://schemas.microsoft.com/office/powerpoint/2010/main" val="3837291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descr="&quot;&quot;"/>
          <p:cNvSpPr>
            <a:spLocks noGrp="1"/>
          </p:cNvSpPr>
          <p:nvPr>
            <p:ph type="title"/>
          </p:nvPr>
        </p:nvSpPr>
        <p:spPr>
          <a:xfrm>
            <a:off x="24065" y="-11678"/>
            <a:ext cx="2560800" cy="1752434"/>
          </a:xfrm>
        </p:spPr>
        <p:txBody>
          <a:bodyPr>
            <a:normAutofit/>
          </a:bodyPr>
          <a:lstStyle/>
          <a:p>
            <a:pPr algn="ctr"/>
            <a:r>
              <a:rPr lang="en-US" sz="8800" b="1" dirty="0" smtClean="0">
                <a:solidFill>
                  <a:schemeClr val="accent1">
                    <a:lumMod val="75000"/>
                  </a:schemeClr>
                </a:solidFill>
                <a:latin typeface="Impact" panose="020B0806030902050204" pitchFamily="34" charset="0"/>
              </a:rPr>
              <a:t>69%</a:t>
            </a:r>
            <a:endParaRPr lang="en-US" sz="8800" b="1" dirty="0">
              <a:solidFill>
                <a:schemeClr val="accent1">
                  <a:lumMod val="75000"/>
                </a:schemeClr>
              </a:solidFill>
              <a:latin typeface="Impact" panose="020B0806030902050204" pitchFamily="34" charset="0"/>
            </a:endParaRPr>
          </a:p>
        </p:txBody>
      </p:sp>
      <p:sp>
        <p:nvSpPr>
          <p:cNvPr id="6" name="Rectangle 5" descr="&quot;&quot;"/>
          <p:cNvSpPr/>
          <p:nvPr/>
        </p:nvSpPr>
        <p:spPr>
          <a:xfrm>
            <a:off x="2608930" y="465672"/>
            <a:ext cx="9655265" cy="646331"/>
          </a:xfrm>
          <a:prstGeom prst="rect">
            <a:avLst/>
          </a:prstGeom>
        </p:spPr>
        <p:txBody>
          <a:bodyPr wrap="square">
            <a:spAutoFit/>
          </a:bodyPr>
          <a:lstStyle/>
          <a:p>
            <a:r>
              <a:rPr lang="en-US" sz="3600" b="1" dirty="0" smtClean="0">
                <a:solidFill>
                  <a:srgbClr val="41AEBD">
                    <a:lumMod val="75000"/>
                  </a:srgbClr>
                </a:solidFill>
                <a:latin typeface="Corbel" panose="020B0503020204020204"/>
              </a:rPr>
              <a:t>use a mobile device to view patient information</a:t>
            </a:r>
            <a:endParaRPr lang="en-US" sz="3600" dirty="0">
              <a:solidFill>
                <a:prstClr val="white"/>
              </a:solidFill>
            </a:endParaRPr>
          </a:p>
        </p:txBody>
      </p:sp>
      <p:pic>
        <p:nvPicPr>
          <p:cNvPr id="25" name="Picture 2" descr="various app ico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3052" t="19472" r="8247" b="7860"/>
          <a:stretch/>
        </p:blipFill>
        <p:spPr bwMode="auto">
          <a:xfrm>
            <a:off x="-5443" y="-64268"/>
            <a:ext cx="12192000" cy="6156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descr="various app icon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86868"/>
          <a:stretch/>
        </p:blipFill>
        <p:spPr bwMode="auto">
          <a:xfrm>
            <a:off x="-5443" y="6092088"/>
            <a:ext cx="12192000" cy="78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descr="&quot;&quot;"/>
          <p:cNvSpPr/>
          <p:nvPr/>
        </p:nvSpPr>
        <p:spPr>
          <a:xfrm>
            <a:off x="0" y="-64269"/>
            <a:ext cx="12186557" cy="6946331"/>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descr="There are more than &#10;"/>
          <p:cNvSpPr/>
          <p:nvPr/>
        </p:nvSpPr>
        <p:spPr>
          <a:xfrm>
            <a:off x="414128" y="489966"/>
            <a:ext cx="11376819" cy="1015663"/>
          </a:xfrm>
          <a:prstGeom prst="rect">
            <a:avLst/>
          </a:prstGeom>
        </p:spPr>
        <p:txBody>
          <a:bodyPr wrap="square">
            <a:spAutoFit/>
          </a:bodyPr>
          <a:lstStyle/>
          <a:p>
            <a:r>
              <a:rPr lang="en-US" sz="6000" b="1" dirty="0" smtClean="0">
                <a:solidFill>
                  <a:srgbClr val="41AEBD">
                    <a:lumMod val="75000"/>
                  </a:srgbClr>
                </a:solidFill>
                <a:latin typeface="Corbel" panose="020B0503020204020204"/>
              </a:rPr>
              <a:t>There are more than </a:t>
            </a:r>
          </a:p>
        </p:txBody>
      </p:sp>
      <p:sp>
        <p:nvSpPr>
          <p:cNvPr id="7" name="Rectangle 6" descr="40,000 apps &#10;"/>
          <p:cNvSpPr/>
          <p:nvPr/>
        </p:nvSpPr>
        <p:spPr>
          <a:xfrm>
            <a:off x="414127" y="1136297"/>
            <a:ext cx="11376819" cy="1446550"/>
          </a:xfrm>
          <a:prstGeom prst="rect">
            <a:avLst/>
          </a:prstGeom>
        </p:spPr>
        <p:txBody>
          <a:bodyPr wrap="square">
            <a:spAutoFit/>
          </a:bodyPr>
          <a:lstStyle/>
          <a:p>
            <a:pPr lvl="0"/>
            <a:r>
              <a:rPr lang="en-US" sz="8800" b="1" dirty="0">
                <a:solidFill>
                  <a:prstClr val="black"/>
                </a:solidFill>
                <a:latin typeface="Corbel" panose="020B0503020204020204"/>
              </a:rPr>
              <a:t>40,000 apps </a:t>
            </a:r>
          </a:p>
        </p:txBody>
      </p:sp>
      <p:sp>
        <p:nvSpPr>
          <p:cNvPr id="28" name="Rectangle 27" descr="categorized as&#10;"/>
          <p:cNvSpPr/>
          <p:nvPr/>
        </p:nvSpPr>
        <p:spPr>
          <a:xfrm>
            <a:off x="414126" y="2387087"/>
            <a:ext cx="11593390" cy="1015663"/>
          </a:xfrm>
          <a:prstGeom prst="rect">
            <a:avLst/>
          </a:prstGeom>
        </p:spPr>
        <p:txBody>
          <a:bodyPr wrap="square">
            <a:spAutoFit/>
          </a:bodyPr>
          <a:lstStyle/>
          <a:p>
            <a:pPr lvl="0"/>
            <a:r>
              <a:rPr lang="en-US" sz="6000" b="1" dirty="0">
                <a:solidFill>
                  <a:srgbClr val="41AEBD">
                    <a:lumMod val="75000"/>
                  </a:srgbClr>
                </a:solidFill>
                <a:latin typeface="Corbel" panose="020B0503020204020204"/>
              </a:rPr>
              <a:t>categorized </a:t>
            </a:r>
            <a:r>
              <a:rPr lang="en-US" sz="6000" b="1" dirty="0" smtClean="0">
                <a:solidFill>
                  <a:srgbClr val="41AEBD">
                    <a:lumMod val="75000"/>
                  </a:srgbClr>
                </a:solidFill>
                <a:latin typeface="Corbel" panose="020B0503020204020204"/>
              </a:rPr>
              <a:t>as</a:t>
            </a:r>
            <a:endParaRPr lang="en-US" sz="6000" dirty="0">
              <a:solidFill>
                <a:prstClr val="white"/>
              </a:solidFill>
            </a:endParaRPr>
          </a:p>
        </p:txBody>
      </p:sp>
      <p:sp>
        <p:nvSpPr>
          <p:cNvPr id="29" name="Rectangle 28" descr="“health and fitness” or “medical” &#10;"/>
          <p:cNvSpPr/>
          <p:nvPr/>
        </p:nvSpPr>
        <p:spPr>
          <a:xfrm>
            <a:off x="414124" y="3219810"/>
            <a:ext cx="11376821" cy="2800767"/>
          </a:xfrm>
          <a:prstGeom prst="rect">
            <a:avLst/>
          </a:prstGeom>
        </p:spPr>
        <p:txBody>
          <a:bodyPr wrap="square">
            <a:spAutoFit/>
          </a:bodyPr>
          <a:lstStyle/>
          <a:p>
            <a:pPr lvl="0"/>
            <a:r>
              <a:rPr lang="en-US" sz="8800" b="1" dirty="0">
                <a:solidFill>
                  <a:prstClr val="black"/>
                </a:solidFill>
                <a:latin typeface="Corbel" panose="020B0503020204020204"/>
              </a:rPr>
              <a:t>“health and fitness”</a:t>
            </a:r>
            <a:r>
              <a:rPr lang="en-US" sz="6000" b="1" dirty="0">
                <a:solidFill>
                  <a:srgbClr val="41AEBD">
                    <a:lumMod val="75000"/>
                  </a:srgbClr>
                </a:solidFill>
                <a:latin typeface="Corbel" panose="020B0503020204020204"/>
              </a:rPr>
              <a:t> or </a:t>
            </a:r>
            <a:r>
              <a:rPr lang="en-US" sz="8800" b="1" dirty="0">
                <a:solidFill>
                  <a:prstClr val="black"/>
                </a:solidFill>
                <a:latin typeface="Corbel" panose="020B0503020204020204"/>
              </a:rPr>
              <a:t>“medical” </a:t>
            </a:r>
          </a:p>
        </p:txBody>
      </p:sp>
      <p:sp>
        <p:nvSpPr>
          <p:cNvPr id="30" name="Rectangle 29" descr="in Apple’s app store&#10;"/>
          <p:cNvSpPr/>
          <p:nvPr/>
        </p:nvSpPr>
        <p:spPr>
          <a:xfrm>
            <a:off x="5382126" y="4881803"/>
            <a:ext cx="6804432" cy="1015663"/>
          </a:xfrm>
          <a:prstGeom prst="rect">
            <a:avLst/>
          </a:prstGeom>
        </p:spPr>
        <p:txBody>
          <a:bodyPr wrap="square">
            <a:spAutoFit/>
          </a:bodyPr>
          <a:lstStyle/>
          <a:p>
            <a:pPr lvl="0"/>
            <a:r>
              <a:rPr lang="en-US" sz="6000" b="1" dirty="0">
                <a:solidFill>
                  <a:srgbClr val="41AEBD">
                    <a:lumMod val="75000"/>
                  </a:srgbClr>
                </a:solidFill>
                <a:latin typeface="Corbel" panose="020B0503020204020204"/>
              </a:rPr>
              <a:t>in Apple’s app </a:t>
            </a:r>
            <a:r>
              <a:rPr lang="en-US" sz="6000" b="1" dirty="0" smtClean="0">
                <a:solidFill>
                  <a:srgbClr val="41AEBD">
                    <a:lumMod val="75000"/>
                  </a:srgbClr>
                </a:solidFill>
                <a:latin typeface="Corbel" panose="020B0503020204020204"/>
              </a:rPr>
              <a:t>store</a:t>
            </a:r>
            <a:endParaRPr lang="en-US" sz="6000" dirty="0">
              <a:solidFill>
                <a:prstClr val="white"/>
              </a:solidFill>
            </a:endParaRPr>
          </a:p>
        </p:txBody>
      </p:sp>
    </p:spTree>
    <p:extLst>
      <p:ext uri="{BB962C8B-B14F-4D97-AF65-F5344CB8AC3E}">
        <p14:creationId xmlns:p14="http://schemas.microsoft.com/office/powerpoint/2010/main" val="2347420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keyboard, stethescope, eyeglasses, and a tablet"/>
          <p:cNvPicPr>
            <a:picLocks noChangeAspect="1"/>
          </p:cNvPicPr>
          <p:nvPr/>
        </p:nvPicPr>
        <p:blipFill rotWithShape="1">
          <a:blip r:embed="rId3">
            <a:extLst>
              <a:ext uri="{28A0092B-C50C-407E-A947-70E740481C1C}">
                <a14:useLocalDpi xmlns:a14="http://schemas.microsoft.com/office/drawing/2010/main" val="0"/>
              </a:ext>
            </a:extLst>
          </a:blip>
          <a:srcRect t="21258" r="-420"/>
          <a:stretch/>
        </p:blipFill>
        <p:spPr>
          <a:xfrm>
            <a:off x="-685800" y="-57150"/>
            <a:ext cx="12934950" cy="6915150"/>
          </a:xfrm>
          <a:prstGeom prst="rect">
            <a:avLst/>
          </a:prstGeom>
        </p:spPr>
      </p:pic>
      <p:sp>
        <p:nvSpPr>
          <p:cNvPr id="3" name="TextBox 2" descr="Mobility of patient information&#10;Easy access 24/7&#10;Secure communication&#10;Improved access to patient-generated data&#10;"/>
          <p:cNvSpPr txBox="1"/>
          <p:nvPr/>
        </p:nvSpPr>
        <p:spPr>
          <a:xfrm rot="21316842">
            <a:off x="5184995" y="2442689"/>
            <a:ext cx="6084146" cy="3293209"/>
          </a:xfrm>
          <a:prstGeom prst="rect">
            <a:avLst/>
          </a:prstGeom>
          <a:noFill/>
        </p:spPr>
        <p:txBody>
          <a:bodyPr wrap="square" rtlCol="0">
            <a:spAutoFit/>
          </a:bodyPr>
          <a:lstStyle/>
          <a:p>
            <a:pPr marL="457200" indent="-457200">
              <a:spcAft>
                <a:spcPts val="2400"/>
              </a:spcAft>
              <a:buFont typeface="Wingdings" panose="05000000000000000000" pitchFamily="2" charset="2"/>
              <a:buChar char="ü"/>
            </a:pPr>
            <a:r>
              <a:rPr lang="en-US" sz="4200" b="1" dirty="0" smtClean="0">
                <a:solidFill>
                  <a:schemeClr val="accent1">
                    <a:lumMod val="50000"/>
                  </a:schemeClr>
                </a:solidFill>
              </a:rPr>
              <a:t>Mobility of patient information</a:t>
            </a:r>
          </a:p>
          <a:p>
            <a:pPr marL="457200" indent="-457200">
              <a:spcAft>
                <a:spcPts val="2400"/>
              </a:spcAft>
              <a:buFont typeface="Wingdings" panose="05000000000000000000" pitchFamily="2" charset="2"/>
              <a:buChar char="ü"/>
            </a:pPr>
            <a:r>
              <a:rPr lang="en-US" sz="4200" b="1" dirty="0" smtClean="0">
                <a:solidFill>
                  <a:schemeClr val="accent1">
                    <a:lumMod val="50000"/>
                  </a:schemeClr>
                </a:solidFill>
              </a:rPr>
              <a:t>Easy access 24/7</a:t>
            </a:r>
          </a:p>
          <a:p>
            <a:pPr marL="457200" indent="-457200">
              <a:spcAft>
                <a:spcPts val="2400"/>
              </a:spcAft>
              <a:buFont typeface="Wingdings" panose="05000000000000000000" pitchFamily="2" charset="2"/>
              <a:buChar char="ü"/>
            </a:pPr>
            <a:r>
              <a:rPr lang="en-US" sz="4200" b="1" dirty="0" smtClean="0">
                <a:solidFill>
                  <a:schemeClr val="accent1">
                    <a:lumMod val="50000"/>
                  </a:schemeClr>
                </a:solidFill>
              </a:rPr>
              <a:t>Secure communication</a:t>
            </a:r>
          </a:p>
        </p:txBody>
      </p:sp>
    </p:spTree>
    <p:extLst>
      <p:ext uri="{BB962C8B-B14F-4D97-AF65-F5344CB8AC3E}">
        <p14:creationId xmlns:p14="http://schemas.microsoft.com/office/powerpoint/2010/main" val="3765365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46221" y="0"/>
            <a:ext cx="10515600" cy="1325563"/>
          </a:xfrm>
        </p:spPr>
        <p:txBody>
          <a:bodyPr>
            <a:normAutofit fontScale="90000"/>
          </a:bodyPr>
          <a:lstStyle/>
          <a:p>
            <a:pPr algn="ctr"/>
            <a:r>
              <a:rPr lang="en-US" altLang="en-US" b="1" dirty="0" smtClean="0">
                <a:ea typeface="ＭＳ Ｐゴシック" pitchFamily="34" charset="-128"/>
              </a:rPr>
              <a:t>VA Mobile Health Provider Program</a:t>
            </a:r>
          </a:p>
        </p:txBody>
      </p:sp>
      <p:sp>
        <p:nvSpPr>
          <p:cNvPr id="3" name="TextBox 2" descr="Phase 1: Feb – Sept 2014&#10;"/>
          <p:cNvSpPr txBox="1"/>
          <p:nvPr/>
        </p:nvSpPr>
        <p:spPr>
          <a:xfrm>
            <a:off x="352926" y="1353758"/>
            <a:ext cx="5550568" cy="523220"/>
          </a:xfrm>
          <a:prstGeom prst="rect">
            <a:avLst/>
          </a:prstGeom>
          <a:solidFill>
            <a:schemeClr val="accent2"/>
          </a:solidFill>
        </p:spPr>
        <p:txBody>
          <a:bodyPr wrap="square" rtlCol="0">
            <a:spAutoFit/>
          </a:bodyPr>
          <a:lstStyle/>
          <a:p>
            <a:pPr algn="ctr"/>
            <a:r>
              <a:rPr lang="en-US" sz="2800" b="1" dirty="0" smtClean="0">
                <a:solidFill>
                  <a:srgbClr val="002060"/>
                </a:solidFill>
              </a:rPr>
              <a:t>Phase 1: Feb – Sept 2014</a:t>
            </a:r>
            <a:endParaRPr lang="en-US" sz="2800" b="1" dirty="0">
              <a:solidFill>
                <a:srgbClr val="002060"/>
              </a:solidFill>
            </a:endParaRPr>
          </a:p>
        </p:txBody>
      </p:sp>
      <p:sp>
        <p:nvSpPr>
          <p:cNvPr id="4" name="Rectangle 3" descr="Devices will include:&#10;VA email&#10; Access to commercially available mobile health Apps that have passed VA security reviews&#10;Access to other capabilities to assist providers with accessing information in the medical center as well as off-site &#10;&#10;"/>
          <p:cNvSpPr/>
          <p:nvPr/>
        </p:nvSpPr>
        <p:spPr>
          <a:xfrm>
            <a:off x="352926" y="1876978"/>
            <a:ext cx="5550568" cy="4832092"/>
          </a:xfrm>
          <a:prstGeom prst="rect">
            <a:avLst/>
          </a:prstGeom>
          <a:solidFill>
            <a:schemeClr val="accent2">
              <a:lumMod val="40000"/>
              <a:lumOff val="60000"/>
            </a:schemeClr>
          </a:solidFill>
        </p:spPr>
        <p:txBody>
          <a:bodyPr wrap="square">
            <a:spAutoFit/>
          </a:bodyPr>
          <a:lstStyle/>
          <a:p>
            <a:pPr lvl="1"/>
            <a:r>
              <a:rPr lang="en-US" sz="2800" i="1" dirty="0">
                <a:solidFill>
                  <a:srgbClr val="002060"/>
                </a:solidFill>
              </a:rPr>
              <a:t>Devices will include</a:t>
            </a:r>
            <a:r>
              <a:rPr lang="en-US" sz="2800" dirty="0">
                <a:solidFill>
                  <a:srgbClr val="002060"/>
                </a:solidFill>
              </a:rPr>
              <a:t>:</a:t>
            </a:r>
          </a:p>
          <a:p>
            <a:pPr lvl="2" indent="-233363">
              <a:buFont typeface="Arial" panose="020B0604020202020204" pitchFamily="34" charset="0"/>
              <a:buChar char="•"/>
            </a:pPr>
            <a:r>
              <a:rPr lang="en-US" sz="2800" dirty="0">
                <a:solidFill>
                  <a:srgbClr val="002060"/>
                </a:solidFill>
              </a:rPr>
              <a:t>VA email</a:t>
            </a:r>
          </a:p>
          <a:p>
            <a:pPr lvl="2" indent="-233363">
              <a:buFont typeface="Arial" panose="020B0604020202020204" pitchFamily="34" charset="0"/>
              <a:buChar char="•"/>
            </a:pPr>
            <a:r>
              <a:rPr lang="en-US" sz="2800" dirty="0">
                <a:solidFill>
                  <a:srgbClr val="002060"/>
                </a:solidFill>
              </a:rPr>
              <a:t> Access to commercially available mobile health Apps that have passed VA security reviews</a:t>
            </a:r>
          </a:p>
          <a:p>
            <a:pPr lvl="2" indent="-233363">
              <a:buFont typeface="Arial" panose="020B0604020202020204" pitchFamily="34" charset="0"/>
              <a:buChar char="•"/>
            </a:pPr>
            <a:r>
              <a:rPr lang="en-US" sz="2800" dirty="0">
                <a:solidFill>
                  <a:srgbClr val="002060"/>
                </a:solidFill>
              </a:rPr>
              <a:t>Access to other capabilities to assist providers with accessing information in the medical center as well as off-site </a:t>
            </a:r>
            <a:endParaRPr lang="en-US" sz="2800" dirty="0" smtClean="0">
              <a:solidFill>
                <a:srgbClr val="002060"/>
              </a:solidFill>
            </a:endParaRPr>
          </a:p>
          <a:p>
            <a:pPr marL="681037" lvl="2"/>
            <a:endParaRPr lang="en-US" sz="2800" dirty="0">
              <a:solidFill>
                <a:srgbClr val="002060"/>
              </a:solidFill>
            </a:endParaRPr>
          </a:p>
        </p:txBody>
      </p:sp>
      <p:sp>
        <p:nvSpPr>
          <p:cNvPr id="14" name="TextBox 13" descr="Phase 2: Fall 2014 (Target Date)&#10;"/>
          <p:cNvSpPr txBox="1"/>
          <p:nvPr/>
        </p:nvSpPr>
        <p:spPr>
          <a:xfrm>
            <a:off x="6304548" y="1353758"/>
            <a:ext cx="5550568" cy="523220"/>
          </a:xfrm>
          <a:prstGeom prst="rect">
            <a:avLst/>
          </a:prstGeom>
          <a:solidFill>
            <a:schemeClr val="accent2"/>
          </a:solidFill>
        </p:spPr>
        <p:txBody>
          <a:bodyPr wrap="square" rtlCol="0">
            <a:spAutoFit/>
          </a:bodyPr>
          <a:lstStyle/>
          <a:p>
            <a:pPr algn="ctr"/>
            <a:r>
              <a:rPr lang="en-US" sz="2800" b="1" dirty="0" smtClean="0">
                <a:solidFill>
                  <a:srgbClr val="002060"/>
                </a:solidFill>
              </a:rPr>
              <a:t>Phase 2: Fall 2014 (Target Date)</a:t>
            </a:r>
            <a:endParaRPr lang="en-US" sz="2800" b="1" dirty="0">
              <a:solidFill>
                <a:srgbClr val="002060"/>
              </a:solidFill>
            </a:endParaRPr>
          </a:p>
        </p:txBody>
      </p:sp>
      <p:sp>
        <p:nvSpPr>
          <p:cNvPr id="13" name="Rectangle 12" descr="Devices will be loaded with VA-developed Apps that will:&#10;Allow for quick access to real-time information to inform clinical decisions&#10;Assist Veterans and Caregivers with self-management&#10;Allow providers to write progress notes, enter a subset of orders, and complete other clinical tasks. &#10;"/>
          <p:cNvSpPr/>
          <p:nvPr/>
        </p:nvSpPr>
        <p:spPr>
          <a:xfrm>
            <a:off x="6304548" y="1876978"/>
            <a:ext cx="5550568" cy="4832092"/>
          </a:xfrm>
          <a:prstGeom prst="rect">
            <a:avLst/>
          </a:prstGeom>
          <a:solidFill>
            <a:schemeClr val="accent2">
              <a:lumMod val="40000"/>
              <a:lumOff val="60000"/>
            </a:schemeClr>
          </a:solidFill>
        </p:spPr>
        <p:txBody>
          <a:bodyPr wrap="square">
            <a:spAutoFit/>
          </a:bodyPr>
          <a:lstStyle/>
          <a:p>
            <a:pPr lvl="1"/>
            <a:r>
              <a:rPr lang="en-US" sz="2800" i="1" dirty="0">
                <a:solidFill>
                  <a:srgbClr val="002060"/>
                </a:solidFill>
              </a:rPr>
              <a:t>Devices will be loaded with VA-developed Apps that will</a:t>
            </a:r>
            <a:r>
              <a:rPr lang="en-US" sz="2800" dirty="0">
                <a:solidFill>
                  <a:srgbClr val="002060"/>
                </a:solidFill>
              </a:rPr>
              <a:t>:</a:t>
            </a:r>
          </a:p>
          <a:p>
            <a:pPr lvl="2" indent="-233363">
              <a:buFont typeface="Arial" panose="020B0604020202020204" pitchFamily="34" charset="0"/>
              <a:buChar char="•"/>
            </a:pPr>
            <a:r>
              <a:rPr lang="en-US" sz="2800" dirty="0" smtClean="0">
                <a:solidFill>
                  <a:srgbClr val="002060"/>
                </a:solidFill>
              </a:rPr>
              <a:t>Allow </a:t>
            </a:r>
            <a:r>
              <a:rPr lang="en-US" sz="2800" dirty="0">
                <a:solidFill>
                  <a:srgbClr val="002060"/>
                </a:solidFill>
              </a:rPr>
              <a:t>for quick access to real-time information to inform clinical decisions</a:t>
            </a:r>
          </a:p>
          <a:p>
            <a:pPr lvl="2" indent="-233363">
              <a:buFont typeface="Arial" panose="020B0604020202020204" pitchFamily="34" charset="0"/>
              <a:buChar char="•"/>
            </a:pPr>
            <a:r>
              <a:rPr lang="en-US" sz="2800" dirty="0">
                <a:solidFill>
                  <a:srgbClr val="002060"/>
                </a:solidFill>
              </a:rPr>
              <a:t>Assist Veterans and Caregivers with self-management</a:t>
            </a:r>
          </a:p>
          <a:p>
            <a:pPr lvl="2" indent="-233363">
              <a:buFont typeface="Arial" panose="020B0604020202020204" pitchFamily="34" charset="0"/>
              <a:buChar char="•"/>
            </a:pPr>
            <a:r>
              <a:rPr lang="en-US" sz="2800" dirty="0">
                <a:solidFill>
                  <a:srgbClr val="002060"/>
                </a:solidFill>
              </a:rPr>
              <a:t>Allow providers to write progress notes, enter a subset of orders, and complete other clinical tasks. </a:t>
            </a:r>
          </a:p>
        </p:txBody>
      </p:sp>
      <p:sp>
        <p:nvSpPr>
          <p:cNvPr id="19" name="Right Arrow 18" descr="&quot;&quot;"/>
          <p:cNvSpPr/>
          <p:nvPr/>
        </p:nvSpPr>
        <p:spPr>
          <a:xfrm>
            <a:off x="5462336" y="2334082"/>
            <a:ext cx="1267327" cy="561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descr="&quot;&quot;"/>
          <p:cNvSpPr/>
          <p:nvPr/>
        </p:nvSpPr>
        <p:spPr>
          <a:xfrm>
            <a:off x="5470358" y="4012287"/>
            <a:ext cx="1267327" cy="561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descr="&quot;&quot;"/>
          <p:cNvSpPr/>
          <p:nvPr/>
        </p:nvSpPr>
        <p:spPr>
          <a:xfrm>
            <a:off x="5470358" y="5690492"/>
            <a:ext cx="1267327" cy="561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226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46112" y="147367"/>
            <a:ext cx="3354948" cy="6527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DC VAMC &#10;"/>
          <p:cNvSpPr/>
          <p:nvPr/>
        </p:nvSpPr>
        <p:spPr>
          <a:xfrm>
            <a:off x="1056876" y="2696851"/>
            <a:ext cx="1948097" cy="523220"/>
          </a:xfrm>
          <a:prstGeom prst="rect">
            <a:avLst/>
          </a:prstGeom>
        </p:spPr>
        <p:txBody>
          <a:bodyPr wrap="none">
            <a:spAutoFit/>
          </a:bodyPr>
          <a:lstStyle/>
          <a:p>
            <a:pPr lvl="0" algn="ctr"/>
            <a:r>
              <a:rPr lang="en-US" sz="2800" b="1" dirty="0" smtClean="0">
                <a:solidFill>
                  <a:schemeClr val="accent2"/>
                </a:solidFill>
              </a:rPr>
              <a:t>DC VAMC </a:t>
            </a:r>
            <a:endParaRPr lang="en-US" sz="2800" b="1" dirty="0">
              <a:solidFill>
                <a:schemeClr val="accent2"/>
              </a:solidFill>
            </a:endParaRPr>
          </a:p>
        </p:txBody>
      </p:sp>
      <p:sp>
        <p:nvSpPr>
          <p:cNvPr id="7" name="Rectangle 6" descr="used his iPad to read an emergency scan from the side of the road. Patient had life-threatening blood clots. Dr. Liu was able to order immediate care.&#10;"/>
          <p:cNvSpPr/>
          <p:nvPr/>
        </p:nvSpPr>
        <p:spPr>
          <a:xfrm>
            <a:off x="462154" y="3135571"/>
            <a:ext cx="3354948" cy="3539430"/>
          </a:xfrm>
          <a:prstGeom prst="rect">
            <a:avLst/>
          </a:prstGeom>
        </p:spPr>
        <p:txBody>
          <a:bodyPr wrap="square">
            <a:spAutoFit/>
          </a:bodyPr>
          <a:lstStyle/>
          <a:p>
            <a:r>
              <a:rPr lang="en-US" sz="2800" i="1" dirty="0" smtClean="0"/>
              <a:t>used </a:t>
            </a:r>
            <a:r>
              <a:rPr lang="en-US" sz="2800" i="1" dirty="0"/>
              <a:t>his iPad to read an emergency scan from the side of the road. Patient had life-threatening blood clots. Dr. Liu was able to order immediate care.</a:t>
            </a:r>
          </a:p>
        </p:txBody>
      </p:sp>
      <p:pic>
        <p:nvPicPr>
          <p:cNvPr id="12" name="Picture 11" descr="Dr. Frank Liu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12" y="147369"/>
            <a:ext cx="3354948" cy="2516211"/>
          </a:xfrm>
          <a:prstGeom prst="rect">
            <a:avLst/>
          </a:prstGeom>
        </p:spPr>
      </p:pic>
      <p:sp>
        <p:nvSpPr>
          <p:cNvPr id="21" name="Rectangle 20" descr="Dr. Frank Liu &#10;"/>
          <p:cNvSpPr/>
          <p:nvPr/>
        </p:nvSpPr>
        <p:spPr>
          <a:xfrm>
            <a:off x="446112" y="2140360"/>
            <a:ext cx="3354948" cy="523220"/>
          </a:xfrm>
          <a:prstGeom prst="rect">
            <a:avLst/>
          </a:prstGeom>
          <a:solidFill>
            <a:schemeClr val="accent1">
              <a:lumMod val="75000"/>
            </a:schemeClr>
          </a:solidFill>
        </p:spPr>
        <p:txBody>
          <a:bodyPr wrap="square">
            <a:spAutoFit/>
          </a:bodyPr>
          <a:lstStyle/>
          <a:p>
            <a:pPr lvl="0" algn="ctr"/>
            <a:r>
              <a:rPr lang="en-US" sz="2800" b="1" dirty="0">
                <a:solidFill>
                  <a:srgbClr val="97E9D5"/>
                </a:solidFill>
              </a:rPr>
              <a:t>Dr. Frank Liu </a:t>
            </a:r>
          </a:p>
        </p:txBody>
      </p:sp>
      <p:sp>
        <p:nvSpPr>
          <p:cNvPr id="23" name="Rectangle 22"/>
          <p:cNvSpPr/>
          <p:nvPr/>
        </p:nvSpPr>
        <p:spPr>
          <a:xfrm>
            <a:off x="4418525" y="125269"/>
            <a:ext cx="3354948" cy="6527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descr="Orlando VAMC &#10;"/>
          <p:cNvSpPr/>
          <p:nvPr/>
        </p:nvSpPr>
        <p:spPr>
          <a:xfrm>
            <a:off x="4733225" y="2696851"/>
            <a:ext cx="2725553" cy="523220"/>
          </a:xfrm>
          <a:prstGeom prst="rect">
            <a:avLst/>
          </a:prstGeom>
        </p:spPr>
        <p:txBody>
          <a:bodyPr wrap="none">
            <a:spAutoFit/>
          </a:bodyPr>
          <a:lstStyle/>
          <a:p>
            <a:pPr lvl="0" algn="ctr"/>
            <a:r>
              <a:rPr lang="en-US" sz="2800" b="1" dirty="0" smtClean="0">
                <a:solidFill>
                  <a:schemeClr val="accent2"/>
                </a:solidFill>
              </a:rPr>
              <a:t>Orlando VAMC </a:t>
            </a:r>
            <a:endParaRPr lang="en-US" sz="2800" b="1" dirty="0">
              <a:solidFill>
                <a:schemeClr val="accent2"/>
              </a:solidFill>
            </a:endParaRPr>
          </a:p>
        </p:txBody>
      </p:sp>
      <p:sp>
        <p:nvSpPr>
          <p:cNvPr id="8" name="Rectangle 7" descr="uses her iPad at the point of care to enhance patient education with apps such as Visual Diagnosis App&#10;"/>
          <p:cNvSpPr/>
          <p:nvPr/>
        </p:nvSpPr>
        <p:spPr>
          <a:xfrm>
            <a:off x="4434567" y="3135570"/>
            <a:ext cx="3353220" cy="3108543"/>
          </a:xfrm>
          <a:prstGeom prst="rect">
            <a:avLst/>
          </a:prstGeom>
        </p:spPr>
        <p:txBody>
          <a:bodyPr wrap="square">
            <a:spAutoFit/>
          </a:bodyPr>
          <a:lstStyle/>
          <a:p>
            <a:r>
              <a:rPr lang="en-US" sz="2800" i="1" dirty="0" smtClean="0"/>
              <a:t>uses </a:t>
            </a:r>
            <a:r>
              <a:rPr lang="en-US" sz="2800" i="1" dirty="0"/>
              <a:t>her iPad at the point of care to enhance patient education with apps such as Visual Diagnosis App</a:t>
            </a:r>
          </a:p>
          <a:p>
            <a:pPr marL="0" indent="0">
              <a:buNone/>
            </a:pPr>
            <a:endParaRPr lang="en-US" sz="2800" i="1" dirty="0"/>
          </a:p>
        </p:txBody>
      </p:sp>
      <p:pic>
        <p:nvPicPr>
          <p:cNvPr id="11" name="Picture 10" descr="Dr. Leslee Davis&#10;"/>
          <p:cNvPicPr>
            <a:picLocks noChangeAspect="1"/>
          </p:cNvPicPr>
          <p:nvPr/>
        </p:nvPicPr>
        <p:blipFill rotWithShape="1">
          <a:blip r:embed="rId4" cstate="print">
            <a:extLst>
              <a:ext uri="{28A0092B-C50C-407E-A947-70E740481C1C}">
                <a14:useLocalDpi xmlns:a14="http://schemas.microsoft.com/office/drawing/2010/main" val="0"/>
              </a:ext>
            </a:extLst>
          </a:blip>
          <a:srcRect r="3950"/>
          <a:stretch/>
        </p:blipFill>
        <p:spPr>
          <a:xfrm>
            <a:off x="4404211" y="147369"/>
            <a:ext cx="3383577" cy="2516211"/>
          </a:xfrm>
          <a:prstGeom prst="rect">
            <a:avLst/>
          </a:prstGeom>
        </p:spPr>
      </p:pic>
      <p:sp>
        <p:nvSpPr>
          <p:cNvPr id="20" name="Rectangle 19" descr="Dr. Leslee Davis&#10;"/>
          <p:cNvSpPr/>
          <p:nvPr/>
        </p:nvSpPr>
        <p:spPr>
          <a:xfrm>
            <a:off x="4404211" y="2156996"/>
            <a:ext cx="3383578" cy="523220"/>
          </a:xfrm>
          <a:prstGeom prst="rect">
            <a:avLst/>
          </a:prstGeom>
          <a:solidFill>
            <a:schemeClr val="accent1">
              <a:lumMod val="75000"/>
            </a:schemeClr>
          </a:solidFill>
        </p:spPr>
        <p:txBody>
          <a:bodyPr wrap="square">
            <a:spAutoFit/>
          </a:bodyPr>
          <a:lstStyle/>
          <a:p>
            <a:pPr lvl="0" algn="ctr"/>
            <a:r>
              <a:rPr lang="en-US" sz="2800" b="1" dirty="0">
                <a:solidFill>
                  <a:srgbClr val="97E9D5"/>
                </a:solidFill>
              </a:rPr>
              <a:t>Dr. Leslee Davis</a:t>
            </a:r>
          </a:p>
        </p:txBody>
      </p:sp>
      <p:sp>
        <p:nvSpPr>
          <p:cNvPr id="24" name="Rectangle 23"/>
          <p:cNvSpPr/>
          <p:nvPr/>
        </p:nvSpPr>
        <p:spPr>
          <a:xfrm>
            <a:off x="8374896" y="139534"/>
            <a:ext cx="3354948" cy="6527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descr="OIT Field &#10;Implementation Manager &#10;"/>
          <p:cNvSpPr/>
          <p:nvPr/>
        </p:nvSpPr>
        <p:spPr>
          <a:xfrm>
            <a:off x="8294685" y="2696851"/>
            <a:ext cx="3555589" cy="800219"/>
          </a:xfrm>
          <a:prstGeom prst="rect">
            <a:avLst/>
          </a:prstGeom>
        </p:spPr>
        <p:txBody>
          <a:bodyPr wrap="square">
            <a:spAutoFit/>
          </a:bodyPr>
          <a:lstStyle/>
          <a:p>
            <a:pPr lvl="0" algn="ctr"/>
            <a:r>
              <a:rPr lang="en-US" sz="2300" b="1" kern="0" dirty="0" smtClean="0">
                <a:solidFill>
                  <a:srgbClr val="97E9D5"/>
                </a:solidFill>
              </a:rPr>
              <a:t>OIT </a:t>
            </a:r>
            <a:r>
              <a:rPr lang="en-US" sz="2300" b="1" kern="0" dirty="0">
                <a:solidFill>
                  <a:srgbClr val="97E9D5"/>
                </a:solidFill>
              </a:rPr>
              <a:t>Field </a:t>
            </a:r>
            <a:endParaRPr lang="en-US" sz="2300" b="1" kern="0" dirty="0" smtClean="0">
              <a:solidFill>
                <a:srgbClr val="97E9D5"/>
              </a:solidFill>
            </a:endParaRPr>
          </a:p>
          <a:p>
            <a:pPr lvl="0" algn="ctr"/>
            <a:r>
              <a:rPr lang="en-US" sz="2300" b="1" kern="0" dirty="0" smtClean="0">
                <a:solidFill>
                  <a:srgbClr val="97E9D5"/>
                </a:solidFill>
              </a:rPr>
              <a:t>Implementation Manager </a:t>
            </a:r>
            <a:endParaRPr lang="en-US" sz="2300" b="1" kern="0" dirty="0">
              <a:solidFill>
                <a:srgbClr val="97E9D5"/>
              </a:solidFill>
            </a:endParaRPr>
          </a:p>
        </p:txBody>
      </p:sp>
      <p:sp>
        <p:nvSpPr>
          <p:cNvPr id="10" name="Rectangle 9" descr="manages deployment of iPads and offers on-going assistance to providers through FaceTime and other technologies available through iPad.&#10;"/>
          <p:cNvSpPr/>
          <p:nvPr/>
        </p:nvSpPr>
        <p:spPr>
          <a:xfrm>
            <a:off x="8389209" y="3389086"/>
            <a:ext cx="3420846" cy="3108543"/>
          </a:xfrm>
          <a:prstGeom prst="rect">
            <a:avLst/>
          </a:prstGeom>
        </p:spPr>
        <p:txBody>
          <a:bodyPr wrap="square">
            <a:spAutoFit/>
          </a:bodyPr>
          <a:lstStyle/>
          <a:p>
            <a:r>
              <a:rPr lang="en-US" sz="2800" i="1" kern="0" dirty="0" smtClean="0"/>
              <a:t>manages deployment </a:t>
            </a:r>
            <a:r>
              <a:rPr lang="en-US" sz="2800" i="1" kern="0" dirty="0"/>
              <a:t>of </a:t>
            </a:r>
            <a:r>
              <a:rPr lang="en-US" sz="2800" i="1" kern="0" dirty="0" smtClean="0"/>
              <a:t>iPads </a:t>
            </a:r>
            <a:r>
              <a:rPr lang="en-US" sz="2800" i="1" kern="0" dirty="0"/>
              <a:t>and offers on-going assistance to providers through FaceTime and other technologies available </a:t>
            </a:r>
            <a:r>
              <a:rPr lang="en-US" sz="2800" i="1" kern="0" dirty="0" smtClean="0"/>
              <a:t>through iPad</a:t>
            </a:r>
            <a:r>
              <a:rPr lang="en-US" sz="2800" i="1" kern="0" dirty="0"/>
              <a:t>.</a:t>
            </a:r>
          </a:p>
        </p:txBody>
      </p:sp>
      <p:sp>
        <p:nvSpPr>
          <p:cNvPr id="19" name="Rectangle 18"/>
          <p:cNvSpPr/>
          <p:nvPr/>
        </p:nvSpPr>
        <p:spPr>
          <a:xfrm>
            <a:off x="8390939" y="147368"/>
            <a:ext cx="3354949" cy="2516211"/>
          </a:xfrm>
          <a:prstGeom prst="rect">
            <a:avLst/>
          </a:prstGeom>
          <a:solidFill>
            <a:srgbClr val="5E5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tacy Washington&#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5966" y="147367"/>
            <a:ext cx="1741817" cy="2516211"/>
          </a:xfrm>
          <a:prstGeom prst="rect">
            <a:avLst/>
          </a:prstGeom>
        </p:spPr>
      </p:pic>
      <p:sp>
        <p:nvSpPr>
          <p:cNvPr id="17" name="Rectangle 16" descr="Stacy Washington&#10;"/>
          <p:cNvSpPr/>
          <p:nvPr/>
        </p:nvSpPr>
        <p:spPr>
          <a:xfrm>
            <a:off x="8390938" y="2140360"/>
            <a:ext cx="3354950" cy="523220"/>
          </a:xfrm>
          <a:prstGeom prst="rect">
            <a:avLst/>
          </a:prstGeom>
          <a:solidFill>
            <a:schemeClr val="accent1">
              <a:lumMod val="75000"/>
            </a:schemeClr>
          </a:solidFill>
        </p:spPr>
        <p:txBody>
          <a:bodyPr wrap="square">
            <a:spAutoFit/>
          </a:bodyPr>
          <a:lstStyle/>
          <a:p>
            <a:pPr lvl="0" algn="ctr"/>
            <a:r>
              <a:rPr lang="en-US" sz="2800" b="1" kern="0" dirty="0">
                <a:solidFill>
                  <a:schemeClr val="accent2"/>
                </a:solidFill>
              </a:rPr>
              <a:t>Stacy </a:t>
            </a:r>
            <a:r>
              <a:rPr lang="en-US" sz="2800" b="1" kern="0" dirty="0" smtClean="0">
                <a:solidFill>
                  <a:schemeClr val="accent2"/>
                </a:solidFill>
              </a:rPr>
              <a:t>Washington</a:t>
            </a:r>
            <a:endParaRPr lang="en-US" sz="2800" b="1" kern="0" dirty="0">
              <a:solidFill>
                <a:schemeClr val="accent2"/>
              </a:solidFill>
            </a:endParaRPr>
          </a:p>
        </p:txBody>
      </p:sp>
    </p:spTree>
    <p:extLst>
      <p:ext uri="{BB962C8B-B14F-4D97-AF65-F5344CB8AC3E}">
        <p14:creationId xmlns:p14="http://schemas.microsoft.com/office/powerpoint/2010/main" val="714516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685C5821E6F549BC42CF8157AD010F" ma:contentTypeVersion="" ma:contentTypeDescription="Create a new document." ma:contentTypeScope="" ma:versionID="ec30a26886bef002a005860a9a914934">
  <xsd:schema xmlns:xsd="http://www.w3.org/2001/XMLSchema" xmlns:xs="http://www.w3.org/2001/XMLSchema" xmlns:p="http://schemas.microsoft.com/office/2006/metadata/properties" targetNamespace="http://schemas.microsoft.com/office/2006/metadata/properties" ma:root="true" ma:fieldsID="f3e687d5f98ee29b9cfcc2ff24550dc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F30036-F491-465E-BDB5-70FD9FBE8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2388980-A8CE-4539-B53C-6197C9FF4581}">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FFC2485-CFE4-4AB1-9EE5-DAAD607E50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TC104033923[[fn=Depth]]</Template>
  <TotalTime>0</TotalTime>
  <Words>4571</Words>
  <Application>Microsoft Office PowerPoint</Application>
  <PresentationFormat>Widescreen</PresentationFormat>
  <Paragraphs>472</Paragraphs>
  <Slides>41</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Arial</vt:lpstr>
      <vt:lpstr>Arial Narrow</vt:lpstr>
      <vt:lpstr>Calibri</vt:lpstr>
      <vt:lpstr>Corbel</vt:lpstr>
      <vt:lpstr>Impact</vt:lpstr>
      <vt:lpstr>Segoe UI Semilight</vt:lpstr>
      <vt:lpstr>Times New Roman</vt:lpstr>
      <vt:lpstr>Wingdings</vt:lpstr>
      <vt:lpstr>Depth</vt:lpstr>
      <vt:lpstr>PowerPoint Presentation</vt:lpstr>
      <vt:lpstr>PowerPoint Presentation</vt:lpstr>
      <vt:lpstr>Course Objectives</vt:lpstr>
      <vt:lpstr>4 out of 5</vt:lpstr>
      <vt:lpstr>69%</vt:lpstr>
      <vt:lpstr>69%</vt:lpstr>
      <vt:lpstr>PowerPoint Presentation</vt:lpstr>
      <vt:lpstr>VA Mobile Health Provider Program</vt:lpstr>
      <vt:lpstr>PowerPoint Presentation</vt:lpstr>
      <vt:lpstr>Mobile Initiatives at VA</vt:lpstr>
      <vt:lpstr>PowerPoint Presentation</vt:lpstr>
      <vt:lpstr>Course Objectives</vt:lpstr>
      <vt:lpstr>54% of U.S. smartphone users do not set up password security on mobile devices </vt:lpstr>
      <vt:lpstr>Tips to Prevent Loss and Theft</vt:lpstr>
      <vt:lpstr>PowerPoint Presentation</vt:lpstr>
      <vt:lpstr>PowerPoint Presentation</vt:lpstr>
      <vt:lpstr>Tailor Individual Apps’ Privacy Settings</vt:lpstr>
      <vt:lpstr>PowerPoint Presentation</vt:lpstr>
      <vt:lpstr>PowerPoint Presentation</vt:lpstr>
      <vt:lpstr>Course Objectives</vt:lpstr>
      <vt:lpstr>Existing Privacy and Security Measures:  Software and Testing</vt:lpstr>
      <vt:lpstr>Existing Privacy and Security Measures:  Software and Testing</vt:lpstr>
      <vt:lpstr>Existing Privacy and Security Measures:  Software and Testing</vt:lpstr>
      <vt:lpstr>Course Objectives</vt:lpstr>
      <vt:lpstr>VA 6500 Handbook, Appendix D: National Rules of Behavior (ROB) </vt:lpstr>
      <vt:lpstr>Public App Store: Policies &amp; Guidance</vt:lpstr>
      <vt:lpstr>What Is the Difference?</vt:lpstr>
      <vt:lpstr>What Is the Difference?</vt:lpstr>
      <vt:lpstr>PowerPoint Presentation</vt:lpstr>
      <vt:lpstr>Public App Store Apps: ROBs and Responsibilities</vt:lpstr>
      <vt:lpstr>PowerPoint Presentation</vt:lpstr>
      <vt:lpstr>PowerPoint Presentation</vt:lpstr>
      <vt:lpstr>“Data Hogging” Apps…</vt:lpstr>
      <vt:lpstr>Inappropriate App Types</vt:lpstr>
      <vt:lpstr>“I understand that when I use any government information system, I have NO expectation of privacy in any records that I create or in my activities while accessing or using such information system…”</vt:lpstr>
      <vt:lpstr>PowerPoint Presentation</vt:lpstr>
      <vt:lpstr>Course Objectives</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Privacy and Security Using Apps from the Public App Store</dc:title>
  <dc:creator/>
  <cp:keywords>VA app catalog, Mobile devices, security, app store, VA</cp:keywords>
  <cp:lastModifiedBy/>
  <cp:revision>1</cp:revision>
  <dcterms:created xsi:type="dcterms:W3CDTF">2012-03-08T15:11:47Z</dcterms:created>
  <dcterms:modified xsi:type="dcterms:W3CDTF">2014-09-25T17:26:04Z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0x0101008A685C5821E6F549BC42CF8157AD010F</vt:lpwstr>
  </property>
  <property fmtid="{D5CDD505-2E9C-101B-9397-08002B2CF9AE}" pid="3" name="Language">
    <vt:lpwstr>English</vt:lpwstr>
  </property>
</Properties>
</file>