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tags/tag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xml" ContentType="application/vnd.openxmlformats-officedocument.presentationml.tags+xml"/>
  <Override PartName="/ppt/notesSlides/notesSlide67.xml" ContentType="application/vnd.openxmlformats-officedocument.presentationml.notesSlide+xml"/>
  <Override PartName="/ppt/tags/tag5.xml" ContentType="application/vnd.openxmlformats-officedocument.presentationml.tags+xml"/>
  <Override PartName="/ppt/notesSlides/notesSlide68.xml" ContentType="application/vnd.openxmlformats-officedocument.presentationml.notesSlide+xml"/>
  <Override PartName="/ppt/tags/tag6.xml" ContentType="application/vnd.openxmlformats-officedocument.presentationml.tags+xml"/>
  <Override PartName="/ppt/notesSlides/notesSlide69.xml" ContentType="application/vnd.openxmlformats-officedocument.presentationml.notesSlide+xml"/>
  <Override PartName="/ppt/tags/tag7.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76"/>
  </p:notesMasterIdLst>
  <p:handoutMasterIdLst>
    <p:handoutMasterId r:id="rId77"/>
  </p:handoutMasterIdLst>
  <p:sldIdLst>
    <p:sldId id="403" r:id="rId5"/>
    <p:sldId id="256" r:id="rId6"/>
    <p:sldId id="268" r:id="rId7"/>
    <p:sldId id="269" r:id="rId8"/>
    <p:sldId id="339" r:id="rId9"/>
    <p:sldId id="329" r:id="rId10"/>
    <p:sldId id="402" r:id="rId11"/>
    <p:sldId id="388" r:id="rId12"/>
    <p:sldId id="389" r:id="rId13"/>
    <p:sldId id="271" r:id="rId14"/>
    <p:sldId id="272" r:id="rId15"/>
    <p:sldId id="274" r:id="rId16"/>
    <p:sldId id="390" r:id="rId17"/>
    <p:sldId id="340" r:id="rId18"/>
    <p:sldId id="383" r:id="rId19"/>
    <p:sldId id="384" r:id="rId20"/>
    <p:sldId id="364" r:id="rId21"/>
    <p:sldId id="361" r:id="rId22"/>
    <p:sldId id="295" r:id="rId23"/>
    <p:sldId id="278" r:id="rId24"/>
    <p:sldId id="368" r:id="rId25"/>
    <p:sldId id="285" r:id="rId26"/>
    <p:sldId id="341" r:id="rId27"/>
    <p:sldId id="286" r:id="rId28"/>
    <p:sldId id="302" r:id="rId29"/>
    <p:sldId id="391" r:id="rId30"/>
    <p:sldId id="358" r:id="rId31"/>
    <p:sldId id="359" r:id="rId32"/>
    <p:sldId id="343" r:id="rId33"/>
    <p:sldId id="392" r:id="rId34"/>
    <p:sldId id="300" r:id="rId35"/>
    <p:sldId id="301" r:id="rId36"/>
    <p:sldId id="370" r:id="rId37"/>
    <p:sldId id="344" r:id="rId38"/>
    <p:sldId id="393" r:id="rId39"/>
    <p:sldId id="304" r:id="rId40"/>
    <p:sldId id="394" r:id="rId41"/>
    <p:sldId id="395" r:id="rId42"/>
    <p:sldId id="308" r:id="rId43"/>
    <p:sldId id="397" r:id="rId44"/>
    <p:sldId id="398" r:id="rId45"/>
    <p:sldId id="371" r:id="rId46"/>
    <p:sldId id="376" r:id="rId47"/>
    <p:sldId id="385" r:id="rId48"/>
    <p:sldId id="347" r:id="rId49"/>
    <p:sldId id="311" r:id="rId50"/>
    <p:sldId id="312" r:id="rId51"/>
    <p:sldId id="349" r:id="rId52"/>
    <p:sldId id="399" r:id="rId53"/>
    <p:sldId id="313" r:id="rId54"/>
    <p:sldId id="314" r:id="rId55"/>
    <p:sldId id="315" r:id="rId56"/>
    <p:sldId id="316" r:id="rId57"/>
    <p:sldId id="353" r:id="rId58"/>
    <p:sldId id="355" r:id="rId59"/>
    <p:sldId id="356" r:id="rId60"/>
    <p:sldId id="401" r:id="rId61"/>
    <p:sldId id="318" r:id="rId62"/>
    <p:sldId id="319" r:id="rId63"/>
    <p:sldId id="320" r:id="rId64"/>
    <p:sldId id="354" r:id="rId65"/>
    <p:sldId id="400" r:id="rId66"/>
    <p:sldId id="374" r:id="rId67"/>
    <p:sldId id="375" r:id="rId68"/>
    <p:sldId id="323" r:id="rId69"/>
    <p:sldId id="322" r:id="rId70"/>
    <p:sldId id="325" r:id="rId71"/>
    <p:sldId id="326" r:id="rId72"/>
    <p:sldId id="352" r:id="rId73"/>
    <p:sldId id="351" r:id="rId74"/>
    <p:sldId id="337" r:id="rId7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D0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7" autoAdjust="0"/>
    <p:restoredTop sz="63608" autoAdjust="0"/>
  </p:normalViewPr>
  <p:slideViewPr>
    <p:cSldViewPr>
      <p:cViewPr varScale="1">
        <p:scale>
          <a:sx n="54" d="100"/>
          <a:sy n="54" d="100"/>
        </p:scale>
        <p:origin x="1008" y="60"/>
      </p:cViewPr>
      <p:guideLst>
        <p:guide orient="horz" pos="2160"/>
        <p:guide pos="3840"/>
      </p:guideLst>
    </p:cSldViewPr>
  </p:slideViewPr>
  <p:outlineViewPr>
    <p:cViewPr>
      <p:scale>
        <a:sx n="33" d="100"/>
        <a:sy n="33" d="100"/>
      </p:scale>
      <p:origin x="0" y="268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08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effectLst>
          <a:innerShdw blurRad="114300">
            <a:prstClr val="black"/>
          </a:innerShdw>
        </a:effectLst>
      </c:spPr>
      <c:txPr>
        <a:bodyPr/>
        <a:lstStyle/>
        <a:p>
          <a:pPr>
            <a:defRPr sz="5400">
              <a:solidFill>
                <a:schemeClr val="bg2">
                  <a:lumMod val="75000"/>
                </a:schemeClr>
              </a:solidFill>
            </a:defRPr>
          </a:pPr>
          <a:endParaRPr lang="en-US"/>
        </a:p>
      </c:txPr>
    </c:title>
    <c:autoTitleDeleted val="0"/>
    <c:plotArea>
      <c:layout/>
      <c:lineChart>
        <c:grouping val="standard"/>
        <c:varyColors val="0"/>
        <c:ser>
          <c:idx val="1"/>
          <c:order val="0"/>
          <c:tx>
            <c:strRef>
              <c:f>Sheet1!$A$2</c:f>
              <c:strCache>
                <c:ptCount val="1"/>
                <c:pt idx="0">
                  <c:v>ePharmacy Fills in Millions</c:v>
                </c:pt>
              </c:strCache>
            </c:strRef>
          </c:tx>
          <c:spPr>
            <a:ln w="161925">
              <a:solidFill>
                <a:schemeClr val="bg2">
                  <a:lumMod val="75000"/>
                </a:schemeClr>
              </a:solidFill>
            </a:ln>
          </c:spPr>
          <c:marker>
            <c:symbol val="none"/>
          </c:marker>
          <c:cat>
            <c:numRef>
              <c:f>Sheet1!$B$1:$K$1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Sheet1!$B$2:$K$2</c:f>
              <c:numCache>
                <c:formatCode>General</c:formatCode>
                <c:ptCount val="10"/>
                <c:pt idx="0">
                  <c:v>0.02</c:v>
                </c:pt>
                <c:pt idx="1">
                  <c:v>0.17</c:v>
                </c:pt>
                <c:pt idx="2">
                  <c:v>0.37</c:v>
                </c:pt>
                <c:pt idx="3">
                  <c:v>0.7</c:v>
                </c:pt>
                <c:pt idx="4">
                  <c:v>2.74</c:v>
                </c:pt>
                <c:pt idx="5">
                  <c:v>5.25</c:v>
                </c:pt>
                <c:pt idx="6">
                  <c:v>6.04</c:v>
                </c:pt>
                <c:pt idx="7">
                  <c:v>8.82</c:v>
                </c:pt>
                <c:pt idx="8">
                  <c:v>9.24</c:v>
                </c:pt>
                <c:pt idx="9">
                  <c:v>8.98</c:v>
                </c:pt>
              </c:numCache>
            </c:numRef>
          </c:val>
          <c:smooth val="0"/>
        </c:ser>
        <c:dLbls>
          <c:showLegendKey val="0"/>
          <c:showVal val="0"/>
          <c:showCatName val="0"/>
          <c:showSerName val="0"/>
          <c:showPercent val="0"/>
          <c:showBubbleSize val="0"/>
        </c:dLbls>
        <c:smooth val="0"/>
        <c:axId val="561398232"/>
        <c:axId val="561392744"/>
      </c:lineChart>
      <c:catAx>
        <c:axId val="561398232"/>
        <c:scaling>
          <c:orientation val="minMax"/>
        </c:scaling>
        <c:delete val="0"/>
        <c:axPos val="b"/>
        <c:numFmt formatCode="General" sourceLinked="1"/>
        <c:majorTickMark val="out"/>
        <c:minorTickMark val="none"/>
        <c:tickLblPos val="nextTo"/>
        <c:spPr>
          <a:ln>
            <a:solidFill>
              <a:schemeClr val="bg2">
                <a:lumMod val="75000"/>
              </a:schemeClr>
            </a:solidFill>
          </a:ln>
          <a:effectLst>
            <a:innerShdw blurRad="114300">
              <a:prstClr val="black"/>
            </a:innerShdw>
          </a:effectLst>
        </c:spPr>
        <c:txPr>
          <a:bodyPr/>
          <a:lstStyle/>
          <a:p>
            <a:pPr>
              <a:defRPr sz="4800" b="1">
                <a:solidFill>
                  <a:schemeClr val="bg2">
                    <a:lumMod val="75000"/>
                  </a:schemeClr>
                </a:solidFill>
              </a:defRPr>
            </a:pPr>
            <a:endParaRPr lang="en-US"/>
          </a:p>
        </c:txPr>
        <c:crossAx val="561392744"/>
        <c:crosses val="autoZero"/>
        <c:auto val="1"/>
        <c:lblAlgn val="ctr"/>
        <c:lblOffset val="100"/>
        <c:noMultiLvlLbl val="0"/>
      </c:catAx>
      <c:valAx>
        <c:axId val="561392744"/>
        <c:scaling>
          <c:orientation val="minMax"/>
          <c:max val="10"/>
          <c:min val="0"/>
        </c:scaling>
        <c:delete val="0"/>
        <c:axPos val="l"/>
        <c:majorGridlines>
          <c:spPr>
            <a:ln>
              <a:noFill/>
            </a:ln>
          </c:spPr>
        </c:majorGridlines>
        <c:numFmt formatCode="General" sourceLinked="1"/>
        <c:majorTickMark val="out"/>
        <c:minorTickMark val="none"/>
        <c:tickLblPos val="nextTo"/>
        <c:spPr>
          <a:ln>
            <a:solidFill>
              <a:schemeClr val="bg2">
                <a:lumMod val="75000"/>
              </a:schemeClr>
            </a:solidFill>
          </a:ln>
        </c:spPr>
        <c:txPr>
          <a:bodyPr/>
          <a:lstStyle/>
          <a:p>
            <a:pPr>
              <a:defRPr sz="4800" b="1">
                <a:solidFill>
                  <a:schemeClr val="bg2">
                    <a:lumMod val="75000"/>
                  </a:schemeClr>
                </a:solidFill>
              </a:defRPr>
            </a:pPr>
            <a:endParaRPr lang="en-US"/>
          </a:p>
        </c:txPr>
        <c:crossAx val="561398232"/>
        <c:crosses val="autoZero"/>
        <c:crossBetween val="between"/>
      </c:valAx>
      <c:spPr>
        <a:scene3d>
          <a:camera prst="orthographicFront"/>
          <a:lightRig rig="threePt" dir="t"/>
        </a:scene3d>
        <a:sp3d>
          <a:bevelT/>
        </a:sp3d>
      </c:spPr>
    </c:plotArea>
    <c:plotVisOnly val="1"/>
    <c:dispBlanksAs val="gap"/>
    <c:showDLblsOverMax val="0"/>
  </c:chart>
  <c:spPr>
    <a:solidFill>
      <a:schemeClr val="tx2"/>
    </a:solidFill>
    <a:ln>
      <a:noFill/>
    </a:ln>
    <a:effectLst>
      <a:innerShdw blurRad="114300">
        <a:prstClr val="black"/>
      </a:inn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pieChart>
        <c:varyColors val="1"/>
        <c:ser>
          <c:idx val="0"/>
          <c:order val="0"/>
          <c:spPr>
            <a:effectLst>
              <a:innerShdw blurRad="114300">
                <a:prstClr val="black"/>
              </a:innerShdw>
            </a:effectLst>
            <a:scene3d>
              <a:camera prst="orthographicFront"/>
              <a:lightRig rig="threePt" dir="t"/>
            </a:scene3d>
            <a:sp3d>
              <a:bevelT/>
            </a:sp3d>
          </c:spPr>
          <c:dPt>
            <c:idx val="0"/>
            <c:bubble3D val="0"/>
            <c:spPr>
              <a:solidFill>
                <a:schemeClr val="accent3">
                  <a:tint val="77000"/>
                </a:schemeClr>
              </a:solidFill>
              <a:ln>
                <a:noFill/>
              </a:ln>
              <a:effectLst>
                <a:innerShdw blurRad="114300">
                  <a:prstClr val="black"/>
                </a:innerShdw>
              </a:effectLst>
              <a:scene3d>
                <a:camera prst="orthographicFront"/>
                <a:lightRig rig="threePt" dir="t"/>
              </a:scene3d>
              <a:sp3d>
                <a:bevelT/>
              </a:sp3d>
            </c:spPr>
          </c:dPt>
          <c:dPt>
            <c:idx val="1"/>
            <c:bubble3D val="0"/>
            <c:spPr>
              <a:solidFill>
                <a:schemeClr val="accent3">
                  <a:shade val="76000"/>
                </a:schemeClr>
              </a:solidFill>
              <a:ln>
                <a:noFill/>
              </a:ln>
              <a:effectLst>
                <a:innerShdw blurRad="114300">
                  <a:prstClr val="black"/>
                </a:innerShdw>
              </a:effectLst>
              <a:scene3d>
                <a:camera prst="orthographicFront"/>
                <a:lightRig rig="threePt" dir="t"/>
              </a:scene3d>
              <a:sp3d>
                <a:bevelT/>
              </a:sp3d>
            </c:spPr>
          </c:dPt>
          <c:cat>
            <c:strRef>
              <c:f>'Total Fills'!$C$4:$D$4</c:f>
              <c:strCache>
                <c:ptCount val="2"/>
                <c:pt idx="0">
                  <c:v>Prescription Fills CY 2013</c:v>
                </c:pt>
                <c:pt idx="1">
                  <c:v>ePharmacy Fills CY 2013</c:v>
                </c:pt>
              </c:strCache>
            </c:strRef>
          </c:cat>
          <c:val>
            <c:numRef>
              <c:f>'Total Fills'!$C$5:$D$5</c:f>
              <c:numCache>
                <c:formatCode>General</c:formatCode>
                <c:ptCount val="2"/>
                <c:pt idx="0">
                  <c:v>143265742</c:v>
                </c:pt>
                <c:pt idx="1">
                  <c:v>8987805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873733657124637"/>
          <c:y val="0.38869373967142995"/>
          <c:w val="0.42126266342875363"/>
          <c:h val="0.37076066880528824"/>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bg2">
                  <a:lumMod val="75000"/>
                </a:schemeClr>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0C091A-F580-43D7-8164-E48B6326F43D}" type="doc">
      <dgm:prSet loTypeId="urn:microsoft.com/office/officeart/2005/8/layout/process4" loCatId="process" qsTypeId="urn:microsoft.com/office/officeart/2005/8/quickstyle/3d2" qsCatId="3D" csTypeId="urn:microsoft.com/office/officeart/2005/8/colors/accent1_4" csCatId="accent1" phldr="1"/>
      <dgm:spPr/>
      <dgm:t>
        <a:bodyPr/>
        <a:lstStyle/>
        <a:p>
          <a:endParaRPr lang="en-US"/>
        </a:p>
      </dgm:t>
    </dgm:pt>
    <dgm:pt modelId="{D25370D8-F306-4F40-828B-C8AAEBD13783}">
      <dgm:prSet phldrT="[Text]" custT="1"/>
      <dgm:spPr/>
      <dgm:t>
        <a:bodyPr/>
        <a:lstStyle/>
        <a:p>
          <a:r>
            <a:rPr lang="en-US" sz="2800" b="1" dirty="0" smtClean="0">
              <a:solidFill>
                <a:schemeClr val="bg2">
                  <a:lumMod val="75000"/>
                </a:schemeClr>
              </a:solidFill>
              <a:effectLst/>
            </a:rPr>
            <a:t>Local </a:t>
          </a:r>
          <a:r>
            <a:rPr lang="en-US" sz="2800" b="1" u="sng" dirty="0" smtClean="0">
              <a:solidFill>
                <a:schemeClr val="bg2">
                  <a:lumMod val="75000"/>
                </a:schemeClr>
              </a:solidFill>
              <a:effectLst/>
            </a:rPr>
            <a:t>ePharmacy </a:t>
          </a:r>
          <a:r>
            <a:rPr lang="en-US" sz="2800" b="1" u="none" dirty="0" smtClean="0">
              <a:solidFill>
                <a:schemeClr val="bg2">
                  <a:lumMod val="75000"/>
                </a:schemeClr>
              </a:solidFill>
              <a:effectLst/>
            </a:rPr>
            <a:t>Rx is finished</a:t>
          </a:r>
          <a:r>
            <a:rPr lang="en-US" sz="2800" b="1" u="sng" dirty="0" smtClean="0">
              <a:solidFill>
                <a:schemeClr val="bg2">
                  <a:lumMod val="75000"/>
                </a:schemeClr>
              </a:solidFill>
              <a:effectLst/>
            </a:rPr>
            <a:t>  </a:t>
          </a:r>
          <a:endParaRPr lang="en-US" sz="2800" b="1" u="sng"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B5E058D9-129D-47BE-AF1A-1AA2425C1C0C}" type="parTrans" cxnId="{7159783F-41E7-4741-80CD-E60F49B9AED5}">
      <dgm:prSet/>
      <dgm:spPr/>
      <dgm:t>
        <a:bodyPr/>
        <a:lstStyle/>
        <a:p>
          <a:endParaRPr lang="en-US" sz="2800" b="1">
            <a:solidFill>
              <a:schemeClr val="bg2">
                <a:lumMod val="75000"/>
              </a:schemeClr>
            </a:solidFill>
            <a:effectLst/>
          </a:endParaRPr>
        </a:p>
      </dgm:t>
    </dgm:pt>
    <dgm:pt modelId="{C460984F-31F9-4334-BD89-684500FFC136}" type="sibTrans" cxnId="{7159783F-41E7-4741-80CD-E60F49B9AED5}">
      <dgm:prSet custT="1"/>
      <dgm:spPr/>
      <dgm:t>
        <a:bodyPr/>
        <a:lstStyle/>
        <a:p>
          <a:endParaRPr lang="en-US" sz="2800" b="1">
            <a:solidFill>
              <a:schemeClr val="bg2">
                <a:lumMod val="75000"/>
              </a:schemeClr>
            </a:solidFill>
            <a:effectLst/>
          </a:endParaRPr>
        </a:p>
      </dgm:t>
    </dgm:pt>
    <dgm:pt modelId="{52BE9146-0441-4A05-BEB1-6AC6D15ABF1E}">
      <dgm:prSet phldrT="[Text]" custT="1"/>
      <dgm:spPr/>
      <dgm:t>
        <a:bodyPr/>
        <a:lstStyle/>
        <a:p>
          <a:r>
            <a:rPr lang="en-US" sz="2800" b="1" dirty="0" smtClean="0">
              <a:solidFill>
                <a:schemeClr val="bg2">
                  <a:lumMod val="75000"/>
                </a:schemeClr>
              </a:solidFill>
              <a:effectLst/>
            </a:rPr>
            <a:t>Claim generated using </a:t>
          </a:r>
          <a:r>
            <a:rPr lang="en-US" sz="2800" b="1" cap="all" baseline="0" dirty="0" smtClean="0">
              <a:solidFill>
                <a:schemeClr val="bg2">
                  <a:lumMod val="75000"/>
                </a:schemeClr>
              </a:solidFill>
              <a:effectLst/>
            </a:rPr>
            <a:t>last local NDC</a:t>
          </a:r>
          <a:endParaRPr lang="en-US" sz="2800" b="1" cap="all" baseline="0"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59AF05D3-0E34-4464-AE81-DBF7D305F1DD}" type="parTrans" cxnId="{BC3AE325-6BFE-449B-9045-C1E11FCB2735}">
      <dgm:prSet/>
      <dgm:spPr/>
      <dgm:t>
        <a:bodyPr/>
        <a:lstStyle/>
        <a:p>
          <a:endParaRPr lang="en-US" sz="2800" b="1">
            <a:solidFill>
              <a:schemeClr val="bg2">
                <a:lumMod val="75000"/>
              </a:schemeClr>
            </a:solidFill>
            <a:effectLst/>
          </a:endParaRPr>
        </a:p>
      </dgm:t>
    </dgm:pt>
    <dgm:pt modelId="{FFEBF3C2-C8AC-4E93-A3DA-C5EE2CDC7883}" type="sibTrans" cxnId="{BC3AE325-6BFE-449B-9045-C1E11FCB2735}">
      <dgm:prSet custT="1"/>
      <dgm:spPr/>
      <dgm:t>
        <a:bodyPr/>
        <a:lstStyle/>
        <a:p>
          <a:endParaRPr lang="en-US" sz="2800" b="1">
            <a:solidFill>
              <a:schemeClr val="bg2">
                <a:lumMod val="75000"/>
              </a:schemeClr>
            </a:solidFill>
            <a:effectLst/>
          </a:endParaRPr>
        </a:p>
      </dgm:t>
    </dgm:pt>
    <dgm:pt modelId="{44B3E878-5FB6-4B3E-BE9C-A64D4584FA22}">
      <dgm:prSet phldrT="[Text]" custT="1"/>
      <dgm:spPr/>
      <dgm:t>
        <a:bodyPr/>
        <a:lstStyle/>
        <a:p>
          <a:r>
            <a:rPr lang="en-US" sz="2800" b="1" dirty="0" smtClean="0">
              <a:solidFill>
                <a:schemeClr val="bg2">
                  <a:lumMod val="75000"/>
                </a:schemeClr>
              </a:solidFill>
              <a:effectLst/>
            </a:rPr>
            <a:t>Label is printed but Rx is filled with different NDC</a:t>
          </a:r>
          <a:endParaRPr lang="en-US" sz="2800" b="1"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669B523C-173A-408A-B4E0-6075FE8BE0D0}" type="parTrans" cxnId="{AB074DC0-B132-4E51-83B1-41F8205C5C10}">
      <dgm:prSet/>
      <dgm:spPr/>
      <dgm:t>
        <a:bodyPr/>
        <a:lstStyle/>
        <a:p>
          <a:endParaRPr lang="en-US" sz="2800" b="1">
            <a:solidFill>
              <a:schemeClr val="bg2">
                <a:lumMod val="75000"/>
              </a:schemeClr>
            </a:solidFill>
            <a:effectLst/>
          </a:endParaRPr>
        </a:p>
      </dgm:t>
    </dgm:pt>
    <dgm:pt modelId="{15FB6EF7-F9A3-45B9-85C5-D6EFED396AF9}" type="sibTrans" cxnId="{AB074DC0-B132-4E51-83B1-41F8205C5C10}">
      <dgm:prSet custT="1"/>
      <dgm:spPr/>
      <dgm:t>
        <a:bodyPr/>
        <a:lstStyle/>
        <a:p>
          <a:endParaRPr lang="en-US" sz="2800" b="1">
            <a:solidFill>
              <a:schemeClr val="bg2">
                <a:lumMod val="75000"/>
              </a:schemeClr>
            </a:solidFill>
            <a:effectLst/>
          </a:endParaRPr>
        </a:p>
      </dgm:t>
    </dgm:pt>
    <dgm:pt modelId="{3893F6BD-BDAC-4054-AFF3-6353858B1628}">
      <dgm:prSet phldrT="[Text]" custT="1"/>
      <dgm:spPr/>
      <dgm:t>
        <a:bodyPr/>
        <a:lstStyle/>
        <a:p>
          <a:r>
            <a:rPr lang="en-US" sz="2800" b="1" dirty="0" smtClean="0">
              <a:solidFill>
                <a:schemeClr val="bg2">
                  <a:lumMod val="75000"/>
                </a:schemeClr>
              </a:solidFill>
              <a:effectLst/>
            </a:rPr>
            <a:t>Automation sends new NDC to VistA via OPAI </a:t>
          </a:r>
          <a:r>
            <a:rPr lang="en-US" sz="2800" b="1" u="sng" dirty="0" smtClean="0">
              <a:solidFill>
                <a:schemeClr val="bg2">
                  <a:lumMod val="75000"/>
                </a:schemeClr>
              </a:solidFill>
              <a:effectLst/>
            </a:rPr>
            <a:t>or</a:t>
          </a:r>
          <a:r>
            <a:rPr lang="en-US" sz="2800" b="1" u="none" dirty="0" smtClean="0">
              <a:solidFill>
                <a:schemeClr val="bg2">
                  <a:lumMod val="75000"/>
                </a:schemeClr>
              </a:solidFill>
              <a:effectLst/>
            </a:rPr>
            <a:t> prescription has payable claim</a:t>
          </a:r>
          <a:endParaRPr lang="en-US" sz="2800" b="1"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F6E50878-5DB9-4AC6-AD05-D2DA9BA0B137}" type="parTrans" cxnId="{4E259CFB-7775-4424-9267-CCEF0E4C53F6}">
      <dgm:prSet/>
      <dgm:spPr/>
      <dgm:t>
        <a:bodyPr/>
        <a:lstStyle/>
        <a:p>
          <a:endParaRPr lang="en-US" sz="2800" b="1">
            <a:solidFill>
              <a:schemeClr val="bg2">
                <a:lumMod val="75000"/>
              </a:schemeClr>
            </a:solidFill>
            <a:effectLst/>
          </a:endParaRPr>
        </a:p>
      </dgm:t>
    </dgm:pt>
    <dgm:pt modelId="{57410519-3134-4C87-9DF9-FED0BD0D81A2}" type="sibTrans" cxnId="{4E259CFB-7775-4424-9267-CCEF0E4C53F6}">
      <dgm:prSet custT="1"/>
      <dgm:spPr/>
      <dgm:t>
        <a:bodyPr/>
        <a:lstStyle/>
        <a:p>
          <a:endParaRPr lang="en-US" sz="2800" b="1">
            <a:solidFill>
              <a:schemeClr val="bg2">
                <a:lumMod val="75000"/>
              </a:schemeClr>
            </a:solidFill>
            <a:effectLst/>
          </a:endParaRPr>
        </a:p>
      </dgm:t>
    </dgm:pt>
    <dgm:pt modelId="{C34D82E1-0733-45B3-A46C-7002E3FAC5B8}">
      <dgm:prSet phldrT="[Text]" custT="1"/>
      <dgm:spPr/>
      <dgm:t>
        <a:bodyPr/>
        <a:lstStyle/>
        <a:p>
          <a:r>
            <a:rPr lang="en-US" sz="2800" b="1" cap="all" baseline="0" dirty="0" smtClean="0">
              <a:solidFill>
                <a:schemeClr val="bg2">
                  <a:lumMod val="75000"/>
                </a:schemeClr>
              </a:solidFill>
              <a:effectLst/>
            </a:rPr>
            <a:t>Last local </a:t>
          </a:r>
          <a:r>
            <a:rPr lang="en-US" sz="2800" b="1" dirty="0" smtClean="0">
              <a:solidFill>
                <a:schemeClr val="bg2">
                  <a:lumMod val="75000"/>
                </a:schemeClr>
              </a:solidFill>
              <a:effectLst/>
            </a:rPr>
            <a:t>NDC field is updated</a:t>
          </a:r>
          <a:endParaRPr lang="en-US" sz="2800" b="1"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64C9C5C0-C1F3-4F76-B4E5-91697556B026}" type="parTrans" cxnId="{3FD57B26-5896-4CDE-BEAF-F2C82564F9E1}">
      <dgm:prSet/>
      <dgm:spPr/>
      <dgm:t>
        <a:bodyPr/>
        <a:lstStyle/>
        <a:p>
          <a:endParaRPr lang="en-US" sz="2800" b="1">
            <a:solidFill>
              <a:schemeClr val="bg2">
                <a:lumMod val="75000"/>
              </a:schemeClr>
            </a:solidFill>
            <a:effectLst/>
          </a:endParaRPr>
        </a:p>
      </dgm:t>
    </dgm:pt>
    <dgm:pt modelId="{36EB1794-0453-4A3E-B7AD-03CB1A3D0A4C}" type="sibTrans" cxnId="{3FD57B26-5896-4CDE-BEAF-F2C82564F9E1}">
      <dgm:prSet custT="1"/>
      <dgm:spPr/>
      <dgm:t>
        <a:bodyPr/>
        <a:lstStyle/>
        <a:p>
          <a:endParaRPr lang="en-US" sz="2800" b="1">
            <a:solidFill>
              <a:schemeClr val="bg2">
                <a:lumMod val="75000"/>
              </a:schemeClr>
            </a:solidFill>
            <a:effectLst/>
          </a:endParaRPr>
        </a:p>
      </dgm:t>
    </dgm:pt>
    <dgm:pt modelId="{6A855636-EE8D-4792-B52B-FDCAE20E1427}">
      <dgm:prSet custT="1"/>
      <dgm:spPr/>
      <dgm:t>
        <a:bodyPr/>
        <a:lstStyle/>
        <a:p>
          <a:r>
            <a:rPr lang="en-US" sz="2800" b="1" dirty="0" smtClean="0">
              <a:solidFill>
                <a:schemeClr val="bg2">
                  <a:lumMod val="75000"/>
                </a:schemeClr>
              </a:solidFill>
              <a:effectLst/>
            </a:rPr>
            <a:t>New NDC used for next local Rx</a:t>
          </a:r>
          <a:endParaRPr lang="en-US" sz="2800" b="1" dirty="0">
            <a:solidFill>
              <a:schemeClr val="bg2">
                <a:lumMod val="75000"/>
              </a:schemeClr>
            </a:solidFill>
            <a:effectLst/>
          </a:endParaRPr>
        </a:p>
      </dgm:t>
      <dgm:extLst>
        <a:ext uri="{E40237B7-FDA0-4F09-8148-C483321AD2D9}">
          <dgm14:cNvPr xmlns:dgm14="http://schemas.microsoft.com/office/drawing/2010/diagram" id="0" name="" descr="Local ePharmacy Rx is finished  &#10;Claim generated using last local NDC&#10;Label is printed but Rx is filled with different NDC&#10;Automation sends new NDC to VistA via OPAI or prescription has payable claim&#10;Last local NDC field is updated&#10;New NDC used for next local Rx&#10;"/>
        </a:ext>
      </dgm:extLst>
    </dgm:pt>
    <dgm:pt modelId="{ACD26A1E-8106-4881-8A71-52B4AC428963}" type="parTrans" cxnId="{7A8AB069-F986-492C-A47F-709C5A362505}">
      <dgm:prSet/>
      <dgm:spPr/>
      <dgm:t>
        <a:bodyPr/>
        <a:lstStyle/>
        <a:p>
          <a:endParaRPr lang="en-US" sz="2800" b="1">
            <a:solidFill>
              <a:schemeClr val="bg2">
                <a:lumMod val="75000"/>
              </a:schemeClr>
            </a:solidFill>
            <a:effectLst/>
          </a:endParaRPr>
        </a:p>
      </dgm:t>
    </dgm:pt>
    <dgm:pt modelId="{BBC5705B-8875-46AC-802A-1DF529EF0FFB}" type="sibTrans" cxnId="{7A8AB069-F986-492C-A47F-709C5A362505}">
      <dgm:prSet/>
      <dgm:spPr/>
      <dgm:t>
        <a:bodyPr/>
        <a:lstStyle/>
        <a:p>
          <a:endParaRPr lang="en-US" sz="2800" b="1">
            <a:solidFill>
              <a:schemeClr val="bg2">
                <a:lumMod val="75000"/>
              </a:schemeClr>
            </a:solidFill>
            <a:effectLst/>
          </a:endParaRPr>
        </a:p>
      </dgm:t>
    </dgm:pt>
    <dgm:pt modelId="{CDA62364-38FF-40B0-BF06-5F40FCC7A4F8}" type="pres">
      <dgm:prSet presAssocID="{8E0C091A-F580-43D7-8164-E48B6326F43D}" presName="Name0" presStyleCnt="0">
        <dgm:presLayoutVars>
          <dgm:dir/>
          <dgm:animLvl val="lvl"/>
          <dgm:resizeHandles val="exact"/>
        </dgm:presLayoutVars>
      </dgm:prSet>
      <dgm:spPr/>
      <dgm:t>
        <a:bodyPr/>
        <a:lstStyle/>
        <a:p>
          <a:endParaRPr lang="en-US"/>
        </a:p>
      </dgm:t>
    </dgm:pt>
    <dgm:pt modelId="{B4E6A5A4-21A2-4929-A57F-3429047CF236}" type="pres">
      <dgm:prSet presAssocID="{6A855636-EE8D-4792-B52B-FDCAE20E1427}" presName="boxAndChildren" presStyleCnt="0"/>
      <dgm:spPr/>
      <dgm:t>
        <a:bodyPr/>
        <a:lstStyle/>
        <a:p>
          <a:endParaRPr lang="en-US"/>
        </a:p>
      </dgm:t>
    </dgm:pt>
    <dgm:pt modelId="{217CBBAF-1E35-4D51-AB8C-763A020398B0}" type="pres">
      <dgm:prSet presAssocID="{6A855636-EE8D-4792-B52B-FDCAE20E1427}" presName="parentTextBox" presStyleLbl="node1" presStyleIdx="0" presStyleCnt="6"/>
      <dgm:spPr/>
      <dgm:t>
        <a:bodyPr/>
        <a:lstStyle/>
        <a:p>
          <a:endParaRPr lang="en-US"/>
        </a:p>
      </dgm:t>
    </dgm:pt>
    <dgm:pt modelId="{3F6045E8-4C63-462D-85BD-43C68148C8FC}" type="pres">
      <dgm:prSet presAssocID="{36EB1794-0453-4A3E-B7AD-03CB1A3D0A4C}" presName="sp" presStyleCnt="0"/>
      <dgm:spPr/>
      <dgm:t>
        <a:bodyPr/>
        <a:lstStyle/>
        <a:p>
          <a:endParaRPr lang="en-US"/>
        </a:p>
      </dgm:t>
    </dgm:pt>
    <dgm:pt modelId="{8C5EB99B-28D9-49CC-A78C-7ED309BE0E70}" type="pres">
      <dgm:prSet presAssocID="{C34D82E1-0733-45B3-A46C-7002E3FAC5B8}" presName="arrowAndChildren" presStyleCnt="0"/>
      <dgm:spPr/>
      <dgm:t>
        <a:bodyPr/>
        <a:lstStyle/>
        <a:p>
          <a:endParaRPr lang="en-US"/>
        </a:p>
      </dgm:t>
    </dgm:pt>
    <dgm:pt modelId="{33F89469-BB40-417E-9854-4B39B8A7DD44}" type="pres">
      <dgm:prSet presAssocID="{C34D82E1-0733-45B3-A46C-7002E3FAC5B8}" presName="parentTextArrow" presStyleLbl="node1" presStyleIdx="1" presStyleCnt="6"/>
      <dgm:spPr/>
      <dgm:t>
        <a:bodyPr/>
        <a:lstStyle/>
        <a:p>
          <a:endParaRPr lang="en-US"/>
        </a:p>
      </dgm:t>
    </dgm:pt>
    <dgm:pt modelId="{0E52F2C0-1B5D-46DF-9BA5-9FBFCF70BDF7}" type="pres">
      <dgm:prSet presAssocID="{57410519-3134-4C87-9DF9-FED0BD0D81A2}" presName="sp" presStyleCnt="0"/>
      <dgm:spPr/>
      <dgm:t>
        <a:bodyPr/>
        <a:lstStyle/>
        <a:p>
          <a:endParaRPr lang="en-US"/>
        </a:p>
      </dgm:t>
    </dgm:pt>
    <dgm:pt modelId="{9C41EDE8-8567-4F8C-BDF0-5EB437BFECE9}" type="pres">
      <dgm:prSet presAssocID="{3893F6BD-BDAC-4054-AFF3-6353858B1628}" presName="arrowAndChildren" presStyleCnt="0"/>
      <dgm:spPr/>
      <dgm:t>
        <a:bodyPr/>
        <a:lstStyle/>
        <a:p>
          <a:endParaRPr lang="en-US"/>
        </a:p>
      </dgm:t>
    </dgm:pt>
    <dgm:pt modelId="{FFC23747-57CC-442C-94C2-909DE5582B08}" type="pres">
      <dgm:prSet presAssocID="{3893F6BD-BDAC-4054-AFF3-6353858B1628}" presName="parentTextArrow" presStyleLbl="node1" presStyleIdx="2" presStyleCnt="6"/>
      <dgm:spPr/>
      <dgm:t>
        <a:bodyPr/>
        <a:lstStyle/>
        <a:p>
          <a:endParaRPr lang="en-US"/>
        </a:p>
      </dgm:t>
    </dgm:pt>
    <dgm:pt modelId="{1A2286D5-9C7A-4718-B35B-FF2F3FFDFAF3}" type="pres">
      <dgm:prSet presAssocID="{15FB6EF7-F9A3-45B9-85C5-D6EFED396AF9}" presName="sp" presStyleCnt="0"/>
      <dgm:spPr/>
      <dgm:t>
        <a:bodyPr/>
        <a:lstStyle/>
        <a:p>
          <a:endParaRPr lang="en-US"/>
        </a:p>
      </dgm:t>
    </dgm:pt>
    <dgm:pt modelId="{9BD28EC8-EC19-453F-9342-3235DDC56165}" type="pres">
      <dgm:prSet presAssocID="{44B3E878-5FB6-4B3E-BE9C-A64D4584FA22}" presName="arrowAndChildren" presStyleCnt="0"/>
      <dgm:spPr/>
      <dgm:t>
        <a:bodyPr/>
        <a:lstStyle/>
        <a:p>
          <a:endParaRPr lang="en-US"/>
        </a:p>
      </dgm:t>
    </dgm:pt>
    <dgm:pt modelId="{7E59ED3E-BA5F-4FE8-945F-07E4804AD79C}" type="pres">
      <dgm:prSet presAssocID="{44B3E878-5FB6-4B3E-BE9C-A64D4584FA22}" presName="parentTextArrow" presStyleLbl="node1" presStyleIdx="3" presStyleCnt="6"/>
      <dgm:spPr/>
      <dgm:t>
        <a:bodyPr/>
        <a:lstStyle/>
        <a:p>
          <a:endParaRPr lang="en-US"/>
        </a:p>
      </dgm:t>
    </dgm:pt>
    <dgm:pt modelId="{57A8AE11-FA66-4099-87E6-BF5C7235AE4E}" type="pres">
      <dgm:prSet presAssocID="{FFEBF3C2-C8AC-4E93-A3DA-C5EE2CDC7883}" presName="sp" presStyleCnt="0"/>
      <dgm:spPr/>
      <dgm:t>
        <a:bodyPr/>
        <a:lstStyle/>
        <a:p>
          <a:endParaRPr lang="en-US"/>
        </a:p>
      </dgm:t>
    </dgm:pt>
    <dgm:pt modelId="{6F417D5F-9F2A-4EDA-8EF2-594AF69930E4}" type="pres">
      <dgm:prSet presAssocID="{52BE9146-0441-4A05-BEB1-6AC6D15ABF1E}" presName="arrowAndChildren" presStyleCnt="0"/>
      <dgm:spPr/>
      <dgm:t>
        <a:bodyPr/>
        <a:lstStyle/>
        <a:p>
          <a:endParaRPr lang="en-US"/>
        </a:p>
      </dgm:t>
    </dgm:pt>
    <dgm:pt modelId="{93E7C955-531B-475F-B207-A72BDB588F47}" type="pres">
      <dgm:prSet presAssocID="{52BE9146-0441-4A05-BEB1-6AC6D15ABF1E}" presName="parentTextArrow" presStyleLbl="node1" presStyleIdx="4" presStyleCnt="6"/>
      <dgm:spPr/>
      <dgm:t>
        <a:bodyPr/>
        <a:lstStyle/>
        <a:p>
          <a:endParaRPr lang="en-US"/>
        </a:p>
      </dgm:t>
    </dgm:pt>
    <dgm:pt modelId="{9D7C5159-28B0-4533-A12E-AD4E4E48848C}" type="pres">
      <dgm:prSet presAssocID="{C460984F-31F9-4334-BD89-684500FFC136}" presName="sp" presStyleCnt="0"/>
      <dgm:spPr/>
      <dgm:t>
        <a:bodyPr/>
        <a:lstStyle/>
        <a:p>
          <a:endParaRPr lang="en-US"/>
        </a:p>
      </dgm:t>
    </dgm:pt>
    <dgm:pt modelId="{3D34E5C4-B5C2-44F0-AC0C-A22BDEF8EFA8}" type="pres">
      <dgm:prSet presAssocID="{D25370D8-F306-4F40-828B-C8AAEBD13783}" presName="arrowAndChildren" presStyleCnt="0"/>
      <dgm:spPr/>
      <dgm:t>
        <a:bodyPr/>
        <a:lstStyle/>
        <a:p>
          <a:endParaRPr lang="en-US"/>
        </a:p>
      </dgm:t>
    </dgm:pt>
    <dgm:pt modelId="{0F98A9F0-EFC0-4477-BD64-69DA872F8711}" type="pres">
      <dgm:prSet presAssocID="{D25370D8-F306-4F40-828B-C8AAEBD13783}" presName="parentTextArrow" presStyleLbl="node1" presStyleIdx="5" presStyleCnt="6"/>
      <dgm:spPr/>
      <dgm:t>
        <a:bodyPr/>
        <a:lstStyle/>
        <a:p>
          <a:endParaRPr lang="en-US"/>
        </a:p>
      </dgm:t>
    </dgm:pt>
  </dgm:ptLst>
  <dgm:cxnLst>
    <dgm:cxn modelId="{D260384B-CC3B-4808-834D-9DCCF5C8EF3E}" type="presOf" srcId="{8E0C091A-F580-43D7-8164-E48B6326F43D}" destId="{CDA62364-38FF-40B0-BF06-5F40FCC7A4F8}" srcOrd="0" destOrd="0" presId="urn:microsoft.com/office/officeart/2005/8/layout/process4"/>
    <dgm:cxn modelId="{7159783F-41E7-4741-80CD-E60F49B9AED5}" srcId="{8E0C091A-F580-43D7-8164-E48B6326F43D}" destId="{D25370D8-F306-4F40-828B-C8AAEBD13783}" srcOrd="0" destOrd="0" parTransId="{B5E058D9-129D-47BE-AF1A-1AA2425C1C0C}" sibTransId="{C460984F-31F9-4334-BD89-684500FFC136}"/>
    <dgm:cxn modelId="{20EBC4BB-AB47-4F29-BF13-FA9733D7348F}" type="presOf" srcId="{44B3E878-5FB6-4B3E-BE9C-A64D4584FA22}" destId="{7E59ED3E-BA5F-4FE8-945F-07E4804AD79C}" srcOrd="0" destOrd="0" presId="urn:microsoft.com/office/officeart/2005/8/layout/process4"/>
    <dgm:cxn modelId="{3FD57B26-5896-4CDE-BEAF-F2C82564F9E1}" srcId="{8E0C091A-F580-43D7-8164-E48B6326F43D}" destId="{C34D82E1-0733-45B3-A46C-7002E3FAC5B8}" srcOrd="4" destOrd="0" parTransId="{64C9C5C0-C1F3-4F76-B4E5-91697556B026}" sibTransId="{36EB1794-0453-4A3E-B7AD-03CB1A3D0A4C}"/>
    <dgm:cxn modelId="{7A58539E-D107-46D6-8AFA-762D6EBC18C4}" type="presOf" srcId="{D25370D8-F306-4F40-828B-C8AAEBD13783}" destId="{0F98A9F0-EFC0-4477-BD64-69DA872F8711}" srcOrd="0" destOrd="0" presId="urn:microsoft.com/office/officeart/2005/8/layout/process4"/>
    <dgm:cxn modelId="{7A8AB069-F986-492C-A47F-709C5A362505}" srcId="{8E0C091A-F580-43D7-8164-E48B6326F43D}" destId="{6A855636-EE8D-4792-B52B-FDCAE20E1427}" srcOrd="5" destOrd="0" parTransId="{ACD26A1E-8106-4881-8A71-52B4AC428963}" sibTransId="{BBC5705B-8875-46AC-802A-1DF529EF0FFB}"/>
    <dgm:cxn modelId="{4E259CFB-7775-4424-9267-CCEF0E4C53F6}" srcId="{8E0C091A-F580-43D7-8164-E48B6326F43D}" destId="{3893F6BD-BDAC-4054-AFF3-6353858B1628}" srcOrd="3" destOrd="0" parTransId="{F6E50878-5DB9-4AC6-AD05-D2DA9BA0B137}" sibTransId="{57410519-3134-4C87-9DF9-FED0BD0D81A2}"/>
    <dgm:cxn modelId="{AB074DC0-B132-4E51-83B1-41F8205C5C10}" srcId="{8E0C091A-F580-43D7-8164-E48B6326F43D}" destId="{44B3E878-5FB6-4B3E-BE9C-A64D4584FA22}" srcOrd="2" destOrd="0" parTransId="{669B523C-173A-408A-B4E0-6075FE8BE0D0}" sibTransId="{15FB6EF7-F9A3-45B9-85C5-D6EFED396AF9}"/>
    <dgm:cxn modelId="{BC3AE325-6BFE-449B-9045-C1E11FCB2735}" srcId="{8E0C091A-F580-43D7-8164-E48B6326F43D}" destId="{52BE9146-0441-4A05-BEB1-6AC6D15ABF1E}" srcOrd="1" destOrd="0" parTransId="{59AF05D3-0E34-4464-AE81-DBF7D305F1DD}" sibTransId="{FFEBF3C2-C8AC-4E93-A3DA-C5EE2CDC7883}"/>
    <dgm:cxn modelId="{5D89B39B-AFF1-409D-A917-F1A3827A9413}" type="presOf" srcId="{6A855636-EE8D-4792-B52B-FDCAE20E1427}" destId="{217CBBAF-1E35-4D51-AB8C-763A020398B0}" srcOrd="0" destOrd="0" presId="urn:microsoft.com/office/officeart/2005/8/layout/process4"/>
    <dgm:cxn modelId="{68115ACC-F928-4046-9C4C-DC0A3447040D}" type="presOf" srcId="{C34D82E1-0733-45B3-A46C-7002E3FAC5B8}" destId="{33F89469-BB40-417E-9854-4B39B8A7DD44}" srcOrd="0" destOrd="0" presId="urn:microsoft.com/office/officeart/2005/8/layout/process4"/>
    <dgm:cxn modelId="{9BFE6928-F3EF-48F0-B3B9-F03B4CF71531}" type="presOf" srcId="{52BE9146-0441-4A05-BEB1-6AC6D15ABF1E}" destId="{93E7C955-531B-475F-B207-A72BDB588F47}" srcOrd="0" destOrd="0" presId="urn:microsoft.com/office/officeart/2005/8/layout/process4"/>
    <dgm:cxn modelId="{65DB252D-DB7F-40CA-A554-03F0BFBAED51}" type="presOf" srcId="{3893F6BD-BDAC-4054-AFF3-6353858B1628}" destId="{FFC23747-57CC-442C-94C2-909DE5582B08}" srcOrd="0" destOrd="0" presId="urn:microsoft.com/office/officeart/2005/8/layout/process4"/>
    <dgm:cxn modelId="{42FA9271-5F31-474C-8FA6-EF4A600A8137}" type="presParOf" srcId="{CDA62364-38FF-40B0-BF06-5F40FCC7A4F8}" destId="{B4E6A5A4-21A2-4929-A57F-3429047CF236}" srcOrd="0" destOrd="0" presId="urn:microsoft.com/office/officeart/2005/8/layout/process4"/>
    <dgm:cxn modelId="{B1069102-B289-4A9E-91DF-F7DD698F4289}" type="presParOf" srcId="{B4E6A5A4-21A2-4929-A57F-3429047CF236}" destId="{217CBBAF-1E35-4D51-AB8C-763A020398B0}" srcOrd="0" destOrd="0" presId="urn:microsoft.com/office/officeart/2005/8/layout/process4"/>
    <dgm:cxn modelId="{32AF2ED9-BC21-47F3-8093-D479089DE006}" type="presParOf" srcId="{CDA62364-38FF-40B0-BF06-5F40FCC7A4F8}" destId="{3F6045E8-4C63-462D-85BD-43C68148C8FC}" srcOrd="1" destOrd="0" presId="urn:microsoft.com/office/officeart/2005/8/layout/process4"/>
    <dgm:cxn modelId="{B9FEACE0-E6DC-487A-978D-F7D668325701}" type="presParOf" srcId="{CDA62364-38FF-40B0-BF06-5F40FCC7A4F8}" destId="{8C5EB99B-28D9-49CC-A78C-7ED309BE0E70}" srcOrd="2" destOrd="0" presId="urn:microsoft.com/office/officeart/2005/8/layout/process4"/>
    <dgm:cxn modelId="{F701EB73-F2A3-46E1-8271-97537730BD05}" type="presParOf" srcId="{8C5EB99B-28D9-49CC-A78C-7ED309BE0E70}" destId="{33F89469-BB40-417E-9854-4B39B8A7DD44}" srcOrd="0" destOrd="0" presId="urn:microsoft.com/office/officeart/2005/8/layout/process4"/>
    <dgm:cxn modelId="{45D2BB3D-66DA-42E4-B995-1F34ACBFACD9}" type="presParOf" srcId="{CDA62364-38FF-40B0-BF06-5F40FCC7A4F8}" destId="{0E52F2C0-1B5D-46DF-9BA5-9FBFCF70BDF7}" srcOrd="3" destOrd="0" presId="urn:microsoft.com/office/officeart/2005/8/layout/process4"/>
    <dgm:cxn modelId="{0F575228-C74F-4809-AFDA-326A5D1D761C}" type="presParOf" srcId="{CDA62364-38FF-40B0-BF06-5F40FCC7A4F8}" destId="{9C41EDE8-8567-4F8C-BDF0-5EB437BFECE9}" srcOrd="4" destOrd="0" presId="urn:microsoft.com/office/officeart/2005/8/layout/process4"/>
    <dgm:cxn modelId="{E1B981D1-DD53-4FE9-8C4E-C65817FEC7EE}" type="presParOf" srcId="{9C41EDE8-8567-4F8C-BDF0-5EB437BFECE9}" destId="{FFC23747-57CC-442C-94C2-909DE5582B08}" srcOrd="0" destOrd="0" presId="urn:microsoft.com/office/officeart/2005/8/layout/process4"/>
    <dgm:cxn modelId="{FB6A7321-9736-4577-88CE-C1645DD74758}" type="presParOf" srcId="{CDA62364-38FF-40B0-BF06-5F40FCC7A4F8}" destId="{1A2286D5-9C7A-4718-B35B-FF2F3FFDFAF3}" srcOrd="5" destOrd="0" presId="urn:microsoft.com/office/officeart/2005/8/layout/process4"/>
    <dgm:cxn modelId="{0410DAF5-9699-40D8-B188-60F6E5DCC17A}" type="presParOf" srcId="{CDA62364-38FF-40B0-BF06-5F40FCC7A4F8}" destId="{9BD28EC8-EC19-453F-9342-3235DDC56165}" srcOrd="6" destOrd="0" presId="urn:microsoft.com/office/officeart/2005/8/layout/process4"/>
    <dgm:cxn modelId="{6F049F19-9914-43B2-B2CA-38B2D6AA7777}" type="presParOf" srcId="{9BD28EC8-EC19-453F-9342-3235DDC56165}" destId="{7E59ED3E-BA5F-4FE8-945F-07E4804AD79C}" srcOrd="0" destOrd="0" presId="urn:microsoft.com/office/officeart/2005/8/layout/process4"/>
    <dgm:cxn modelId="{B9792DFB-D581-482F-A49F-D46CD75E6F78}" type="presParOf" srcId="{CDA62364-38FF-40B0-BF06-5F40FCC7A4F8}" destId="{57A8AE11-FA66-4099-87E6-BF5C7235AE4E}" srcOrd="7" destOrd="0" presId="urn:microsoft.com/office/officeart/2005/8/layout/process4"/>
    <dgm:cxn modelId="{B83C754E-CB85-4ADA-AE61-B3C8212EB545}" type="presParOf" srcId="{CDA62364-38FF-40B0-BF06-5F40FCC7A4F8}" destId="{6F417D5F-9F2A-4EDA-8EF2-594AF69930E4}" srcOrd="8" destOrd="0" presId="urn:microsoft.com/office/officeart/2005/8/layout/process4"/>
    <dgm:cxn modelId="{3E0C9E62-0CA4-427B-A44D-A5C1C16F79E5}" type="presParOf" srcId="{6F417D5F-9F2A-4EDA-8EF2-594AF69930E4}" destId="{93E7C955-531B-475F-B207-A72BDB588F47}" srcOrd="0" destOrd="0" presId="urn:microsoft.com/office/officeart/2005/8/layout/process4"/>
    <dgm:cxn modelId="{6671385F-BF7A-45A7-B40C-3DAADD815701}" type="presParOf" srcId="{CDA62364-38FF-40B0-BF06-5F40FCC7A4F8}" destId="{9D7C5159-28B0-4533-A12E-AD4E4E48848C}" srcOrd="9" destOrd="0" presId="urn:microsoft.com/office/officeart/2005/8/layout/process4"/>
    <dgm:cxn modelId="{1EDE209A-1381-4B5F-9EF3-EBA78159DDF9}" type="presParOf" srcId="{CDA62364-38FF-40B0-BF06-5F40FCC7A4F8}" destId="{3D34E5C4-B5C2-44F0-AC0C-A22BDEF8EFA8}" srcOrd="10" destOrd="0" presId="urn:microsoft.com/office/officeart/2005/8/layout/process4"/>
    <dgm:cxn modelId="{E933929B-2441-4160-B966-B417F00E22C6}" type="presParOf" srcId="{3D34E5C4-B5C2-44F0-AC0C-A22BDEF8EFA8}" destId="{0F98A9F0-EFC0-4477-BD64-69DA872F871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0C091A-F580-43D7-8164-E48B6326F43D}" type="doc">
      <dgm:prSet loTypeId="urn:microsoft.com/office/officeart/2005/8/layout/process4" loCatId="process" qsTypeId="urn:microsoft.com/office/officeart/2005/8/quickstyle/3d2" qsCatId="3D" csTypeId="urn:microsoft.com/office/officeart/2005/8/colors/accent1_4" csCatId="accent1" phldr="1"/>
      <dgm:spPr/>
      <dgm:t>
        <a:bodyPr/>
        <a:lstStyle/>
        <a:p>
          <a:endParaRPr lang="en-US"/>
        </a:p>
      </dgm:t>
    </dgm:pt>
    <dgm:pt modelId="{3893F6BD-BDAC-4054-AFF3-6353858B1628}">
      <dgm:prSet phldrT="[Text]" custT="1"/>
      <dgm:spPr/>
      <dgm:t>
        <a:bodyPr/>
        <a:lstStyle/>
        <a:p>
          <a:r>
            <a:rPr lang="en-US" sz="2800" b="1" cap="all" baseline="0" dirty="0" smtClean="0">
              <a:solidFill>
                <a:schemeClr val="bg2">
                  <a:lumMod val="75000"/>
                </a:schemeClr>
              </a:solidFill>
              <a:effectLst/>
            </a:rPr>
            <a:t>Last </a:t>
          </a:r>
          <a:r>
            <a:rPr lang="en-US" sz="2800" b="1" dirty="0" smtClean="0">
              <a:solidFill>
                <a:schemeClr val="bg2">
                  <a:lumMod val="75000"/>
                </a:schemeClr>
              </a:solidFill>
              <a:effectLst/>
            </a:rPr>
            <a:t>CMOP NDC field is updated and new NDC used for next CMOP Rx </a:t>
          </a:r>
          <a:endParaRPr lang="en-US" sz="2800" b="1" dirty="0">
            <a:solidFill>
              <a:schemeClr val="bg2">
                <a:lumMod val="75000"/>
              </a:schemeClr>
            </a:solidFill>
            <a:effectLst/>
          </a:endParaRPr>
        </a:p>
      </dgm:t>
      <dgm:extLst>
        <a:ext uri="{E40237B7-FDA0-4F09-8148-C483321AD2D9}">
          <dgm14:cNvPr xmlns:dgm14="http://schemas.microsoft.com/office/drawing/2010/diagram" id="0" name="" descr="CMOP ePharmacy Rx is pulled from suspense&#10;Claim is generated using Last CMOP NDC&#10;Rx is filled with different NDC&#10;New NDC returned with CMOP release&#10;Last CMOP NDC field is updated and new NDC used for next CMOP Rx &#10;"/>
        </a:ext>
      </dgm:extLst>
    </dgm:pt>
    <dgm:pt modelId="{F6E50878-5DB9-4AC6-AD05-D2DA9BA0B137}" type="parTrans" cxnId="{4E259CFB-7775-4424-9267-CCEF0E4C53F6}">
      <dgm:prSet/>
      <dgm:spPr/>
      <dgm:t>
        <a:bodyPr/>
        <a:lstStyle/>
        <a:p>
          <a:endParaRPr lang="en-US" sz="2800" b="1">
            <a:solidFill>
              <a:schemeClr val="bg2">
                <a:lumMod val="75000"/>
              </a:schemeClr>
            </a:solidFill>
            <a:effectLst/>
          </a:endParaRPr>
        </a:p>
      </dgm:t>
    </dgm:pt>
    <dgm:pt modelId="{57410519-3134-4C87-9DF9-FED0BD0D81A2}" type="sibTrans" cxnId="{4E259CFB-7775-4424-9267-CCEF0E4C53F6}">
      <dgm:prSet custT="1"/>
      <dgm:spPr/>
      <dgm:t>
        <a:bodyPr/>
        <a:lstStyle/>
        <a:p>
          <a:endParaRPr lang="en-US" sz="2800" b="1">
            <a:solidFill>
              <a:schemeClr val="bg2">
                <a:lumMod val="75000"/>
              </a:schemeClr>
            </a:solidFill>
            <a:effectLst/>
          </a:endParaRPr>
        </a:p>
      </dgm:t>
    </dgm:pt>
    <dgm:pt modelId="{4A581891-3322-417A-8B3B-48AB474C522A}">
      <dgm:prSet custT="1"/>
      <dgm:spPr/>
      <dgm:t>
        <a:bodyPr/>
        <a:lstStyle/>
        <a:p>
          <a:r>
            <a:rPr lang="en-US" sz="2800" b="1" dirty="0" smtClean="0">
              <a:solidFill>
                <a:schemeClr val="bg2">
                  <a:lumMod val="75000"/>
                </a:schemeClr>
              </a:solidFill>
              <a:effectLst/>
            </a:rPr>
            <a:t>CMOP </a:t>
          </a:r>
          <a:r>
            <a:rPr lang="en-US" sz="2800" b="1" u="sng" dirty="0" smtClean="0">
              <a:solidFill>
                <a:schemeClr val="bg2">
                  <a:lumMod val="75000"/>
                </a:schemeClr>
              </a:solidFill>
              <a:effectLst/>
            </a:rPr>
            <a:t>ePharmacy </a:t>
          </a:r>
          <a:r>
            <a:rPr lang="en-US" sz="2800" b="1" u="none" dirty="0" smtClean="0">
              <a:solidFill>
                <a:schemeClr val="bg2">
                  <a:lumMod val="75000"/>
                </a:schemeClr>
              </a:solidFill>
              <a:effectLst/>
            </a:rPr>
            <a:t>Rx is pulled from suspense</a:t>
          </a:r>
          <a:endParaRPr lang="en-US" sz="2800" b="1" dirty="0">
            <a:solidFill>
              <a:schemeClr val="bg2">
                <a:lumMod val="75000"/>
              </a:schemeClr>
            </a:solidFill>
            <a:effectLst/>
          </a:endParaRPr>
        </a:p>
      </dgm:t>
      <dgm:extLst>
        <a:ext uri="{E40237B7-FDA0-4F09-8148-C483321AD2D9}">
          <dgm14:cNvPr xmlns:dgm14="http://schemas.microsoft.com/office/drawing/2010/diagram" id="0" name="" descr="CMOP ePharmacy Rx is pulled from suspense&#10;Claim is generated using Last CMOP NDC&#10;Rx is filled with different NDC&#10;New NDC returned with CMOP release&#10;Last CMOP NDC field is updated and new NDC used for next CMOP Rx &#10;"/>
        </a:ext>
      </dgm:extLst>
    </dgm:pt>
    <dgm:pt modelId="{FE2E19E6-10F2-4645-A64B-65D621B1A88A}" type="parTrans" cxnId="{C325C205-EBE1-46EB-B1C2-8DB2D5A43E08}">
      <dgm:prSet/>
      <dgm:spPr/>
      <dgm:t>
        <a:bodyPr/>
        <a:lstStyle/>
        <a:p>
          <a:endParaRPr lang="en-US" sz="2800" b="1">
            <a:solidFill>
              <a:schemeClr val="bg2">
                <a:lumMod val="75000"/>
              </a:schemeClr>
            </a:solidFill>
            <a:effectLst/>
          </a:endParaRPr>
        </a:p>
      </dgm:t>
    </dgm:pt>
    <dgm:pt modelId="{1D8365A0-B269-4DE0-8534-5DB9B4C293D2}" type="sibTrans" cxnId="{C325C205-EBE1-46EB-B1C2-8DB2D5A43E08}">
      <dgm:prSet/>
      <dgm:spPr/>
      <dgm:t>
        <a:bodyPr/>
        <a:lstStyle/>
        <a:p>
          <a:endParaRPr lang="en-US" sz="2800" b="1">
            <a:solidFill>
              <a:schemeClr val="bg2">
                <a:lumMod val="75000"/>
              </a:schemeClr>
            </a:solidFill>
            <a:effectLst/>
          </a:endParaRPr>
        </a:p>
      </dgm:t>
    </dgm:pt>
    <dgm:pt modelId="{428A33CF-F6CA-4263-A07F-90E6A7301571}">
      <dgm:prSet custT="1"/>
      <dgm:spPr/>
      <dgm:t>
        <a:bodyPr/>
        <a:lstStyle/>
        <a:p>
          <a:r>
            <a:rPr lang="en-US" sz="2800" b="1" dirty="0" smtClean="0">
              <a:solidFill>
                <a:schemeClr val="bg2">
                  <a:lumMod val="75000"/>
                </a:schemeClr>
              </a:solidFill>
              <a:effectLst/>
            </a:rPr>
            <a:t>Rx is filled with different NDC</a:t>
          </a:r>
          <a:endParaRPr lang="en-US" sz="2800" b="1" dirty="0">
            <a:solidFill>
              <a:schemeClr val="bg2">
                <a:lumMod val="75000"/>
              </a:schemeClr>
            </a:solidFill>
            <a:effectLst/>
          </a:endParaRPr>
        </a:p>
      </dgm:t>
      <dgm:extLst>
        <a:ext uri="{E40237B7-FDA0-4F09-8148-C483321AD2D9}">
          <dgm14:cNvPr xmlns:dgm14="http://schemas.microsoft.com/office/drawing/2010/diagram" id="0" name="" descr="CMOP ePharmacy Rx is pulled from suspense&#10;Claim is generated using Last CMOP NDC&#10;Rx is filled with different NDC&#10;New NDC returned with CMOP release&#10;Last CMOP NDC field is updated and new NDC used for next CMOP Rx &#10;"/>
        </a:ext>
      </dgm:extLst>
    </dgm:pt>
    <dgm:pt modelId="{01C5EC2B-0FA1-4B3E-B07B-ED3ED8353F98}" type="parTrans" cxnId="{35C32A6B-308C-4179-9F0D-31F2170CBE0F}">
      <dgm:prSet/>
      <dgm:spPr/>
      <dgm:t>
        <a:bodyPr/>
        <a:lstStyle/>
        <a:p>
          <a:endParaRPr lang="en-US" sz="2800" b="1">
            <a:solidFill>
              <a:schemeClr val="bg2">
                <a:lumMod val="75000"/>
              </a:schemeClr>
            </a:solidFill>
            <a:effectLst/>
          </a:endParaRPr>
        </a:p>
      </dgm:t>
    </dgm:pt>
    <dgm:pt modelId="{040895CA-2367-45D8-B6F2-C6DFA87B1A27}" type="sibTrans" cxnId="{35C32A6B-308C-4179-9F0D-31F2170CBE0F}">
      <dgm:prSet/>
      <dgm:spPr/>
      <dgm:t>
        <a:bodyPr/>
        <a:lstStyle/>
        <a:p>
          <a:endParaRPr lang="en-US" sz="2800" b="1">
            <a:solidFill>
              <a:schemeClr val="bg2">
                <a:lumMod val="75000"/>
              </a:schemeClr>
            </a:solidFill>
            <a:effectLst/>
          </a:endParaRPr>
        </a:p>
      </dgm:t>
    </dgm:pt>
    <dgm:pt modelId="{639FF546-7015-4EC1-A61E-840028FFA889}">
      <dgm:prSet custT="1"/>
      <dgm:spPr/>
      <dgm:t>
        <a:bodyPr/>
        <a:lstStyle/>
        <a:p>
          <a:r>
            <a:rPr lang="en-US" sz="2800" b="1" dirty="0" smtClean="0">
              <a:solidFill>
                <a:schemeClr val="bg2">
                  <a:lumMod val="75000"/>
                </a:schemeClr>
              </a:solidFill>
              <a:effectLst/>
            </a:rPr>
            <a:t>New NDC returned with CMOP release</a:t>
          </a:r>
          <a:endParaRPr lang="en-US" sz="2800" b="1" dirty="0">
            <a:solidFill>
              <a:schemeClr val="bg2">
                <a:lumMod val="75000"/>
              </a:schemeClr>
            </a:solidFill>
            <a:effectLst/>
          </a:endParaRPr>
        </a:p>
      </dgm:t>
      <dgm:extLst>
        <a:ext uri="{E40237B7-FDA0-4F09-8148-C483321AD2D9}">
          <dgm14:cNvPr xmlns:dgm14="http://schemas.microsoft.com/office/drawing/2010/diagram" id="0" name="" descr="CMOP ePharmacy Rx is pulled from suspense&#10;Claim is generated using Last CMOP NDC&#10;Rx is filled with different NDC&#10;New NDC returned with CMOP release&#10;Last CMOP NDC field is updated and new NDC used for next CMOP Rx &#10;"/>
        </a:ext>
      </dgm:extLst>
    </dgm:pt>
    <dgm:pt modelId="{8DF11EF6-8833-42E8-B949-D022FE9F02F6}" type="parTrans" cxnId="{0D530EAC-E884-458B-9CFC-EAD84EBDFB62}">
      <dgm:prSet/>
      <dgm:spPr/>
      <dgm:t>
        <a:bodyPr/>
        <a:lstStyle/>
        <a:p>
          <a:endParaRPr lang="en-US" sz="2800" b="1">
            <a:solidFill>
              <a:schemeClr val="bg2">
                <a:lumMod val="75000"/>
              </a:schemeClr>
            </a:solidFill>
            <a:effectLst/>
          </a:endParaRPr>
        </a:p>
      </dgm:t>
    </dgm:pt>
    <dgm:pt modelId="{F69B0CCD-88AE-4EBF-AB0E-6B6BB2C0636D}" type="sibTrans" cxnId="{0D530EAC-E884-458B-9CFC-EAD84EBDFB62}">
      <dgm:prSet/>
      <dgm:spPr/>
      <dgm:t>
        <a:bodyPr/>
        <a:lstStyle/>
        <a:p>
          <a:endParaRPr lang="en-US" sz="2800" b="1">
            <a:solidFill>
              <a:schemeClr val="bg2">
                <a:lumMod val="75000"/>
              </a:schemeClr>
            </a:solidFill>
            <a:effectLst/>
          </a:endParaRPr>
        </a:p>
      </dgm:t>
    </dgm:pt>
    <dgm:pt modelId="{ADA2F586-7F3C-46DE-8CBC-8ED595F6F044}">
      <dgm:prSet custT="1"/>
      <dgm:spPr/>
      <dgm:t>
        <a:bodyPr/>
        <a:lstStyle/>
        <a:p>
          <a:r>
            <a:rPr lang="en-US" sz="2800" b="1" dirty="0" smtClean="0">
              <a:solidFill>
                <a:schemeClr val="bg2">
                  <a:lumMod val="75000"/>
                </a:schemeClr>
              </a:solidFill>
              <a:effectLst/>
            </a:rPr>
            <a:t>Claim is generated using </a:t>
          </a:r>
          <a:r>
            <a:rPr lang="en-US" sz="2800" b="1" cap="all" baseline="0" dirty="0" smtClean="0">
              <a:solidFill>
                <a:schemeClr val="bg2">
                  <a:lumMod val="75000"/>
                </a:schemeClr>
              </a:solidFill>
              <a:effectLst/>
            </a:rPr>
            <a:t>Last</a:t>
          </a:r>
          <a:r>
            <a:rPr lang="en-US" sz="2800" b="1" dirty="0" smtClean="0">
              <a:solidFill>
                <a:schemeClr val="bg2">
                  <a:lumMod val="75000"/>
                </a:schemeClr>
              </a:solidFill>
              <a:effectLst/>
            </a:rPr>
            <a:t> CMOP NDC</a:t>
          </a:r>
          <a:endParaRPr lang="en-US" sz="2800" b="1" dirty="0">
            <a:solidFill>
              <a:schemeClr val="bg2">
                <a:lumMod val="75000"/>
              </a:schemeClr>
            </a:solidFill>
            <a:effectLst/>
          </a:endParaRPr>
        </a:p>
      </dgm:t>
      <dgm:extLst>
        <a:ext uri="{E40237B7-FDA0-4F09-8148-C483321AD2D9}">
          <dgm14:cNvPr xmlns:dgm14="http://schemas.microsoft.com/office/drawing/2010/diagram" id="0" name="" descr="CMOP ePharmacy Rx is pulled from suspense&#10;Claim is generated using Last CMOP NDC&#10;Rx is filled with different NDC&#10;New NDC returned with CMOP release&#10;Last CMOP NDC field is updated and new NDC used for next CMOP Rx &#10;"/>
        </a:ext>
      </dgm:extLst>
    </dgm:pt>
    <dgm:pt modelId="{0C12D62D-7421-45A3-97DF-0E9077E5891B}" type="parTrans" cxnId="{175C55CF-AF8C-4FD4-8212-CD09799B4764}">
      <dgm:prSet/>
      <dgm:spPr/>
      <dgm:t>
        <a:bodyPr/>
        <a:lstStyle/>
        <a:p>
          <a:endParaRPr lang="en-US" sz="2800" b="1">
            <a:solidFill>
              <a:schemeClr val="bg2">
                <a:lumMod val="75000"/>
              </a:schemeClr>
            </a:solidFill>
            <a:effectLst/>
          </a:endParaRPr>
        </a:p>
      </dgm:t>
    </dgm:pt>
    <dgm:pt modelId="{26704F85-C393-439E-BFC9-CCDBB231EF95}" type="sibTrans" cxnId="{175C55CF-AF8C-4FD4-8212-CD09799B4764}">
      <dgm:prSet/>
      <dgm:spPr/>
      <dgm:t>
        <a:bodyPr/>
        <a:lstStyle/>
        <a:p>
          <a:endParaRPr lang="en-US" sz="2800" b="1">
            <a:solidFill>
              <a:schemeClr val="bg2">
                <a:lumMod val="75000"/>
              </a:schemeClr>
            </a:solidFill>
            <a:effectLst/>
          </a:endParaRPr>
        </a:p>
      </dgm:t>
    </dgm:pt>
    <dgm:pt modelId="{CDA62364-38FF-40B0-BF06-5F40FCC7A4F8}" type="pres">
      <dgm:prSet presAssocID="{8E0C091A-F580-43D7-8164-E48B6326F43D}" presName="Name0" presStyleCnt="0">
        <dgm:presLayoutVars>
          <dgm:dir/>
          <dgm:animLvl val="lvl"/>
          <dgm:resizeHandles val="exact"/>
        </dgm:presLayoutVars>
      </dgm:prSet>
      <dgm:spPr/>
      <dgm:t>
        <a:bodyPr/>
        <a:lstStyle/>
        <a:p>
          <a:endParaRPr lang="en-US"/>
        </a:p>
      </dgm:t>
    </dgm:pt>
    <dgm:pt modelId="{2439D8D8-731A-423A-A6DD-0A13B5A3FCA5}" type="pres">
      <dgm:prSet presAssocID="{3893F6BD-BDAC-4054-AFF3-6353858B1628}" presName="boxAndChildren" presStyleCnt="0"/>
      <dgm:spPr/>
      <dgm:t>
        <a:bodyPr/>
        <a:lstStyle/>
        <a:p>
          <a:endParaRPr lang="en-US"/>
        </a:p>
      </dgm:t>
    </dgm:pt>
    <dgm:pt modelId="{F096F8AD-DA9E-4CC9-8018-55AB3532F70C}" type="pres">
      <dgm:prSet presAssocID="{3893F6BD-BDAC-4054-AFF3-6353858B1628}" presName="parentTextBox" presStyleLbl="node1" presStyleIdx="0" presStyleCnt="5"/>
      <dgm:spPr/>
      <dgm:t>
        <a:bodyPr/>
        <a:lstStyle/>
        <a:p>
          <a:endParaRPr lang="en-US"/>
        </a:p>
      </dgm:t>
    </dgm:pt>
    <dgm:pt modelId="{4037FE35-3F35-491A-8C1B-4C006B81FB9C}" type="pres">
      <dgm:prSet presAssocID="{F69B0CCD-88AE-4EBF-AB0E-6B6BB2C0636D}" presName="sp" presStyleCnt="0"/>
      <dgm:spPr/>
      <dgm:t>
        <a:bodyPr/>
        <a:lstStyle/>
        <a:p>
          <a:endParaRPr lang="en-US"/>
        </a:p>
      </dgm:t>
    </dgm:pt>
    <dgm:pt modelId="{2CD85403-B7E5-4D87-B96A-4910626A1858}" type="pres">
      <dgm:prSet presAssocID="{639FF546-7015-4EC1-A61E-840028FFA889}" presName="arrowAndChildren" presStyleCnt="0"/>
      <dgm:spPr/>
      <dgm:t>
        <a:bodyPr/>
        <a:lstStyle/>
        <a:p>
          <a:endParaRPr lang="en-US"/>
        </a:p>
      </dgm:t>
    </dgm:pt>
    <dgm:pt modelId="{FE3768B1-C16C-4636-BA09-10CC5BB1DABF}" type="pres">
      <dgm:prSet presAssocID="{639FF546-7015-4EC1-A61E-840028FFA889}" presName="parentTextArrow" presStyleLbl="node1" presStyleIdx="1" presStyleCnt="5"/>
      <dgm:spPr/>
      <dgm:t>
        <a:bodyPr/>
        <a:lstStyle/>
        <a:p>
          <a:endParaRPr lang="en-US"/>
        </a:p>
      </dgm:t>
    </dgm:pt>
    <dgm:pt modelId="{86BCDCDB-9D0E-40CC-9C16-32DCCFBE1822}" type="pres">
      <dgm:prSet presAssocID="{040895CA-2367-45D8-B6F2-C6DFA87B1A27}" presName="sp" presStyleCnt="0"/>
      <dgm:spPr/>
      <dgm:t>
        <a:bodyPr/>
        <a:lstStyle/>
        <a:p>
          <a:endParaRPr lang="en-US"/>
        </a:p>
      </dgm:t>
    </dgm:pt>
    <dgm:pt modelId="{AF84C72C-48FA-48FB-842E-240B47C3D9B2}" type="pres">
      <dgm:prSet presAssocID="{428A33CF-F6CA-4263-A07F-90E6A7301571}" presName="arrowAndChildren" presStyleCnt="0"/>
      <dgm:spPr/>
      <dgm:t>
        <a:bodyPr/>
        <a:lstStyle/>
        <a:p>
          <a:endParaRPr lang="en-US"/>
        </a:p>
      </dgm:t>
    </dgm:pt>
    <dgm:pt modelId="{69458089-1604-403A-8AEC-BCD456204CAD}" type="pres">
      <dgm:prSet presAssocID="{428A33CF-F6CA-4263-A07F-90E6A7301571}" presName="parentTextArrow" presStyleLbl="node1" presStyleIdx="2" presStyleCnt="5" custLinFactNeighborX="-1510" custLinFactNeighborY="1636"/>
      <dgm:spPr/>
      <dgm:t>
        <a:bodyPr/>
        <a:lstStyle/>
        <a:p>
          <a:endParaRPr lang="en-US"/>
        </a:p>
      </dgm:t>
    </dgm:pt>
    <dgm:pt modelId="{70E93B26-E1AE-439B-A7D4-8FC200669115}" type="pres">
      <dgm:prSet presAssocID="{26704F85-C393-439E-BFC9-CCDBB231EF95}" presName="sp" presStyleCnt="0"/>
      <dgm:spPr/>
      <dgm:t>
        <a:bodyPr/>
        <a:lstStyle/>
        <a:p>
          <a:endParaRPr lang="en-US"/>
        </a:p>
      </dgm:t>
    </dgm:pt>
    <dgm:pt modelId="{21DEC9A5-70FD-402A-8987-5BB9FB5102C7}" type="pres">
      <dgm:prSet presAssocID="{ADA2F586-7F3C-46DE-8CBC-8ED595F6F044}" presName="arrowAndChildren" presStyleCnt="0"/>
      <dgm:spPr/>
      <dgm:t>
        <a:bodyPr/>
        <a:lstStyle/>
        <a:p>
          <a:endParaRPr lang="en-US"/>
        </a:p>
      </dgm:t>
    </dgm:pt>
    <dgm:pt modelId="{360FDE06-8A4D-45EF-A894-8BE6BF321482}" type="pres">
      <dgm:prSet presAssocID="{ADA2F586-7F3C-46DE-8CBC-8ED595F6F044}" presName="parentTextArrow" presStyleLbl="node1" presStyleIdx="3" presStyleCnt="5"/>
      <dgm:spPr/>
      <dgm:t>
        <a:bodyPr/>
        <a:lstStyle/>
        <a:p>
          <a:endParaRPr lang="en-US"/>
        </a:p>
      </dgm:t>
    </dgm:pt>
    <dgm:pt modelId="{3200F07F-7BAA-4F07-AFB1-F869A3D1ED92}" type="pres">
      <dgm:prSet presAssocID="{1D8365A0-B269-4DE0-8534-5DB9B4C293D2}" presName="sp" presStyleCnt="0"/>
      <dgm:spPr/>
      <dgm:t>
        <a:bodyPr/>
        <a:lstStyle/>
        <a:p>
          <a:endParaRPr lang="en-US"/>
        </a:p>
      </dgm:t>
    </dgm:pt>
    <dgm:pt modelId="{F8F30FEE-82EB-48CC-B87D-AF0DA724DB36}" type="pres">
      <dgm:prSet presAssocID="{4A581891-3322-417A-8B3B-48AB474C522A}" presName="arrowAndChildren" presStyleCnt="0"/>
      <dgm:spPr/>
      <dgm:t>
        <a:bodyPr/>
        <a:lstStyle/>
        <a:p>
          <a:endParaRPr lang="en-US"/>
        </a:p>
      </dgm:t>
    </dgm:pt>
    <dgm:pt modelId="{2A746784-0339-4EB9-B552-87A022CE8CE4}" type="pres">
      <dgm:prSet presAssocID="{4A581891-3322-417A-8B3B-48AB474C522A}" presName="parentTextArrow" presStyleLbl="node1" presStyleIdx="4" presStyleCnt="5"/>
      <dgm:spPr/>
      <dgm:t>
        <a:bodyPr/>
        <a:lstStyle/>
        <a:p>
          <a:endParaRPr lang="en-US"/>
        </a:p>
      </dgm:t>
    </dgm:pt>
  </dgm:ptLst>
  <dgm:cxnLst>
    <dgm:cxn modelId="{0D530EAC-E884-458B-9CFC-EAD84EBDFB62}" srcId="{8E0C091A-F580-43D7-8164-E48B6326F43D}" destId="{639FF546-7015-4EC1-A61E-840028FFA889}" srcOrd="3" destOrd="0" parTransId="{8DF11EF6-8833-42E8-B949-D022FE9F02F6}" sibTransId="{F69B0CCD-88AE-4EBF-AB0E-6B6BB2C0636D}"/>
    <dgm:cxn modelId="{8BC0C7AE-3194-48B0-BB7F-7D92C1E31A5F}" type="presOf" srcId="{428A33CF-F6CA-4263-A07F-90E6A7301571}" destId="{69458089-1604-403A-8AEC-BCD456204CAD}" srcOrd="0" destOrd="0" presId="urn:microsoft.com/office/officeart/2005/8/layout/process4"/>
    <dgm:cxn modelId="{C325C205-EBE1-46EB-B1C2-8DB2D5A43E08}" srcId="{8E0C091A-F580-43D7-8164-E48B6326F43D}" destId="{4A581891-3322-417A-8B3B-48AB474C522A}" srcOrd="0" destOrd="0" parTransId="{FE2E19E6-10F2-4645-A64B-65D621B1A88A}" sibTransId="{1D8365A0-B269-4DE0-8534-5DB9B4C293D2}"/>
    <dgm:cxn modelId="{BEC94FF4-BF8C-4925-90E1-0F8F3DDCCE6C}" type="presOf" srcId="{3893F6BD-BDAC-4054-AFF3-6353858B1628}" destId="{F096F8AD-DA9E-4CC9-8018-55AB3532F70C}" srcOrd="0" destOrd="0" presId="urn:microsoft.com/office/officeart/2005/8/layout/process4"/>
    <dgm:cxn modelId="{35C32A6B-308C-4179-9F0D-31F2170CBE0F}" srcId="{8E0C091A-F580-43D7-8164-E48B6326F43D}" destId="{428A33CF-F6CA-4263-A07F-90E6A7301571}" srcOrd="2" destOrd="0" parTransId="{01C5EC2B-0FA1-4B3E-B07B-ED3ED8353F98}" sibTransId="{040895CA-2367-45D8-B6F2-C6DFA87B1A27}"/>
    <dgm:cxn modelId="{631F48C6-B44F-4A50-9B01-97BD8C1E2FED}" type="presOf" srcId="{639FF546-7015-4EC1-A61E-840028FFA889}" destId="{FE3768B1-C16C-4636-BA09-10CC5BB1DABF}" srcOrd="0" destOrd="0" presId="urn:microsoft.com/office/officeart/2005/8/layout/process4"/>
    <dgm:cxn modelId="{4E259CFB-7775-4424-9267-CCEF0E4C53F6}" srcId="{8E0C091A-F580-43D7-8164-E48B6326F43D}" destId="{3893F6BD-BDAC-4054-AFF3-6353858B1628}" srcOrd="4" destOrd="0" parTransId="{F6E50878-5DB9-4AC6-AD05-D2DA9BA0B137}" sibTransId="{57410519-3134-4C87-9DF9-FED0BD0D81A2}"/>
    <dgm:cxn modelId="{A40A624F-391F-4564-8EEE-C9ECF75ED0E2}" type="presOf" srcId="{4A581891-3322-417A-8B3B-48AB474C522A}" destId="{2A746784-0339-4EB9-B552-87A022CE8CE4}" srcOrd="0" destOrd="0" presId="urn:microsoft.com/office/officeart/2005/8/layout/process4"/>
    <dgm:cxn modelId="{175C55CF-AF8C-4FD4-8212-CD09799B4764}" srcId="{8E0C091A-F580-43D7-8164-E48B6326F43D}" destId="{ADA2F586-7F3C-46DE-8CBC-8ED595F6F044}" srcOrd="1" destOrd="0" parTransId="{0C12D62D-7421-45A3-97DF-0E9077E5891B}" sibTransId="{26704F85-C393-439E-BFC9-CCDBB231EF95}"/>
    <dgm:cxn modelId="{D8AE7A51-7F3B-4604-A9E3-4964DD66FA02}" type="presOf" srcId="{ADA2F586-7F3C-46DE-8CBC-8ED595F6F044}" destId="{360FDE06-8A4D-45EF-A894-8BE6BF321482}" srcOrd="0" destOrd="0" presId="urn:microsoft.com/office/officeart/2005/8/layout/process4"/>
    <dgm:cxn modelId="{EBCF92F3-8785-44A1-B371-E7175E52D299}" type="presOf" srcId="{8E0C091A-F580-43D7-8164-E48B6326F43D}" destId="{CDA62364-38FF-40B0-BF06-5F40FCC7A4F8}" srcOrd="0" destOrd="0" presId="urn:microsoft.com/office/officeart/2005/8/layout/process4"/>
    <dgm:cxn modelId="{10FE4269-CBE4-4C24-B82C-A3CCD984079C}" type="presParOf" srcId="{CDA62364-38FF-40B0-BF06-5F40FCC7A4F8}" destId="{2439D8D8-731A-423A-A6DD-0A13B5A3FCA5}" srcOrd="0" destOrd="0" presId="urn:microsoft.com/office/officeart/2005/8/layout/process4"/>
    <dgm:cxn modelId="{3148B99D-FC0F-4498-966F-7C9383B915AE}" type="presParOf" srcId="{2439D8D8-731A-423A-A6DD-0A13B5A3FCA5}" destId="{F096F8AD-DA9E-4CC9-8018-55AB3532F70C}" srcOrd="0" destOrd="0" presId="urn:microsoft.com/office/officeart/2005/8/layout/process4"/>
    <dgm:cxn modelId="{8377D93A-34FB-47F9-A8BB-D822A39189E2}" type="presParOf" srcId="{CDA62364-38FF-40B0-BF06-5F40FCC7A4F8}" destId="{4037FE35-3F35-491A-8C1B-4C006B81FB9C}" srcOrd="1" destOrd="0" presId="urn:microsoft.com/office/officeart/2005/8/layout/process4"/>
    <dgm:cxn modelId="{2E9B0340-4178-43C1-93DF-290F882CCCA4}" type="presParOf" srcId="{CDA62364-38FF-40B0-BF06-5F40FCC7A4F8}" destId="{2CD85403-B7E5-4D87-B96A-4910626A1858}" srcOrd="2" destOrd="0" presId="urn:microsoft.com/office/officeart/2005/8/layout/process4"/>
    <dgm:cxn modelId="{2DC308DB-CDA6-41ED-B1E6-6B1358B071BD}" type="presParOf" srcId="{2CD85403-B7E5-4D87-B96A-4910626A1858}" destId="{FE3768B1-C16C-4636-BA09-10CC5BB1DABF}" srcOrd="0" destOrd="0" presId="urn:microsoft.com/office/officeart/2005/8/layout/process4"/>
    <dgm:cxn modelId="{6691825B-3C24-4092-9E71-E672541C944F}" type="presParOf" srcId="{CDA62364-38FF-40B0-BF06-5F40FCC7A4F8}" destId="{86BCDCDB-9D0E-40CC-9C16-32DCCFBE1822}" srcOrd="3" destOrd="0" presId="urn:microsoft.com/office/officeart/2005/8/layout/process4"/>
    <dgm:cxn modelId="{B61B05E7-218A-4139-9A30-413D2D1E64A6}" type="presParOf" srcId="{CDA62364-38FF-40B0-BF06-5F40FCC7A4F8}" destId="{AF84C72C-48FA-48FB-842E-240B47C3D9B2}" srcOrd="4" destOrd="0" presId="urn:microsoft.com/office/officeart/2005/8/layout/process4"/>
    <dgm:cxn modelId="{FD32232E-69B1-4A72-B8EA-2D93C18E14C8}" type="presParOf" srcId="{AF84C72C-48FA-48FB-842E-240B47C3D9B2}" destId="{69458089-1604-403A-8AEC-BCD456204CAD}" srcOrd="0" destOrd="0" presId="urn:microsoft.com/office/officeart/2005/8/layout/process4"/>
    <dgm:cxn modelId="{F6EC4630-161B-4D09-A0D9-814F4F154B88}" type="presParOf" srcId="{CDA62364-38FF-40B0-BF06-5F40FCC7A4F8}" destId="{70E93B26-E1AE-439B-A7D4-8FC200669115}" srcOrd="5" destOrd="0" presId="urn:microsoft.com/office/officeart/2005/8/layout/process4"/>
    <dgm:cxn modelId="{71B28189-B6E6-40DC-9EDE-731FDB22CC47}" type="presParOf" srcId="{CDA62364-38FF-40B0-BF06-5F40FCC7A4F8}" destId="{21DEC9A5-70FD-402A-8987-5BB9FB5102C7}" srcOrd="6" destOrd="0" presId="urn:microsoft.com/office/officeart/2005/8/layout/process4"/>
    <dgm:cxn modelId="{9EE4E411-F6A6-4260-97D0-9083F698799B}" type="presParOf" srcId="{21DEC9A5-70FD-402A-8987-5BB9FB5102C7}" destId="{360FDE06-8A4D-45EF-A894-8BE6BF321482}" srcOrd="0" destOrd="0" presId="urn:microsoft.com/office/officeart/2005/8/layout/process4"/>
    <dgm:cxn modelId="{A7D91A93-DE9E-44C6-A0B9-4A4EC8CFDA14}" type="presParOf" srcId="{CDA62364-38FF-40B0-BF06-5F40FCC7A4F8}" destId="{3200F07F-7BAA-4F07-AFB1-F869A3D1ED92}" srcOrd="7" destOrd="0" presId="urn:microsoft.com/office/officeart/2005/8/layout/process4"/>
    <dgm:cxn modelId="{2CB5C037-974F-430E-B324-9F9ABEF398F7}" type="presParOf" srcId="{CDA62364-38FF-40B0-BF06-5F40FCC7A4F8}" destId="{F8F30FEE-82EB-48CC-B87D-AF0DA724DB36}" srcOrd="8" destOrd="0" presId="urn:microsoft.com/office/officeart/2005/8/layout/process4"/>
    <dgm:cxn modelId="{3B49FB5C-64D9-42C8-9856-790CCFD76100}" type="presParOf" srcId="{F8F30FEE-82EB-48CC-B87D-AF0DA724DB36}" destId="{2A746784-0339-4EB9-B552-87A022CE8CE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8EFE15-AB48-45E2-A730-17787B2EDDC4}"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648F83D2-0403-41EB-9EF6-1A13E9A9CB03}">
      <dgm:prSet custT="1"/>
      <dgm:spPr/>
      <dgm:t>
        <a:bodyPr anchor="ctr"/>
        <a:lstStyle/>
        <a:p>
          <a:pPr algn="ctr" rtl="0"/>
          <a:r>
            <a:rPr lang="en-US" sz="3600" b="0" dirty="0" smtClean="0">
              <a:effectLst>
                <a:outerShdw blurRad="38100" dist="38100" dir="2700000" algn="tl">
                  <a:srgbClr val="000000">
                    <a:alpha val="43137"/>
                  </a:srgbClr>
                </a:outerShdw>
              </a:effectLst>
            </a:rPr>
            <a:t>AIDS</a:t>
          </a:r>
          <a:endParaRPr lang="en-US" sz="3600" b="0" dirty="0">
            <a:effectLst>
              <a:outerShdw blurRad="38100" dist="38100" dir="2700000" algn="tl">
                <a:srgbClr val="000000">
                  <a:alpha val="43137"/>
                </a:srgbClr>
              </a:outerShdw>
            </a:effectLst>
          </a:endParaRPr>
        </a:p>
      </dgm:t>
    </dgm:pt>
    <dgm:pt modelId="{EBBCB6F7-9B3C-4FC6-ABB1-C9266667D18F}" type="parTrans" cxnId="{4F1C7266-5CD1-42D7-B58C-1AB27DB2FDDC}">
      <dgm:prSet/>
      <dgm:spPr/>
      <dgm:t>
        <a:bodyPr/>
        <a:lstStyle/>
        <a:p>
          <a:endParaRPr lang="en-US" sz="3600" b="0">
            <a:effectLst>
              <a:outerShdw blurRad="38100" dist="38100" dir="2700000" algn="tl">
                <a:srgbClr val="000000">
                  <a:alpha val="43137"/>
                </a:srgbClr>
              </a:outerShdw>
            </a:effectLst>
          </a:endParaRPr>
        </a:p>
      </dgm:t>
    </dgm:pt>
    <dgm:pt modelId="{56773E82-8806-45D3-894A-1B3D87276635}" type="sibTrans" cxnId="{4F1C7266-5CD1-42D7-B58C-1AB27DB2FDDC}">
      <dgm:prSet/>
      <dgm:spPr/>
      <dgm:t>
        <a:bodyPr/>
        <a:lstStyle/>
        <a:p>
          <a:endParaRPr lang="en-US" sz="3600" b="0">
            <a:effectLst>
              <a:outerShdw blurRad="38100" dist="38100" dir="2700000" algn="tl">
                <a:srgbClr val="000000">
                  <a:alpha val="43137"/>
                </a:srgbClr>
              </a:outerShdw>
            </a:effectLst>
          </a:endParaRPr>
        </a:p>
      </dgm:t>
    </dgm:pt>
    <dgm:pt modelId="{C7D83D40-220E-4C92-A573-E3877D33C668}">
      <dgm:prSet custT="1"/>
      <dgm:spPr/>
      <dgm:t>
        <a:bodyPr anchor="ctr"/>
        <a:lstStyle/>
        <a:p>
          <a:pPr algn="ctr" rtl="0"/>
          <a:r>
            <a:rPr lang="en-US" sz="3600" b="0" dirty="0" smtClean="0">
              <a:effectLst>
                <a:outerShdw blurRad="38100" dist="38100" dir="2700000" algn="tl">
                  <a:srgbClr val="000000">
                    <a:alpha val="43137"/>
                  </a:srgbClr>
                </a:outerShdw>
              </a:effectLst>
            </a:rPr>
            <a:t>Drug and Alcohol Abuse</a:t>
          </a:r>
          <a:endParaRPr lang="en-US" sz="3600" b="0" dirty="0">
            <a:effectLst>
              <a:outerShdw blurRad="38100" dist="38100" dir="2700000" algn="tl">
                <a:srgbClr val="000000">
                  <a:alpha val="43137"/>
                </a:srgbClr>
              </a:outerShdw>
            </a:effectLst>
          </a:endParaRPr>
        </a:p>
      </dgm:t>
    </dgm:pt>
    <dgm:pt modelId="{EBFD46AE-8B77-4876-97C7-0AE48D10EEBC}" type="parTrans" cxnId="{9614F418-D5F2-40CA-AB6D-D1C599B115D0}">
      <dgm:prSet/>
      <dgm:spPr/>
      <dgm:t>
        <a:bodyPr/>
        <a:lstStyle/>
        <a:p>
          <a:endParaRPr lang="en-US" sz="3600" b="0">
            <a:effectLst>
              <a:outerShdw blurRad="38100" dist="38100" dir="2700000" algn="tl">
                <a:srgbClr val="000000">
                  <a:alpha val="43137"/>
                </a:srgbClr>
              </a:outerShdw>
            </a:effectLst>
          </a:endParaRPr>
        </a:p>
      </dgm:t>
    </dgm:pt>
    <dgm:pt modelId="{3FD5BCCB-D6F9-42EC-AFCB-EFFB9BF8B4BA}" type="sibTrans" cxnId="{9614F418-D5F2-40CA-AB6D-D1C599B115D0}">
      <dgm:prSet/>
      <dgm:spPr/>
      <dgm:t>
        <a:bodyPr/>
        <a:lstStyle/>
        <a:p>
          <a:endParaRPr lang="en-US" sz="3600" b="0">
            <a:effectLst>
              <a:outerShdw blurRad="38100" dist="38100" dir="2700000" algn="tl">
                <a:srgbClr val="000000">
                  <a:alpha val="43137"/>
                </a:srgbClr>
              </a:outerShdw>
            </a:effectLst>
          </a:endParaRPr>
        </a:p>
      </dgm:t>
    </dgm:pt>
    <dgm:pt modelId="{C558A188-2B12-4317-AA1A-2873D086DDFB}">
      <dgm:prSet custT="1"/>
      <dgm:spPr/>
      <dgm:t>
        <a:bodyPr anchor="ctr"/>
        <a:lstStyle/>
        <a:p>
          <a:pPr algn="ctr" rtl="0"/>
          <a:r>
            <a:rPr lang="en-US" sz="3600" b="0" dirty="0" smtClean="0">
              <a:effectLst>
                <a:outerShdw blurRad="38100" dist="38100" dir="2700000" algn="tl">
                  <a:srgbClr val="000000">
                    <a:alpha val="43137"/>
                  </a:srgbClr>
                </a:outerShdw>
              </a:effectLst>
            </a:rPr>
            <a:t>Sickle Cell Anemia</a:t>
          </a:r>
          <a:endParaRPr lang="en-US" sz="3600" b="0" dirty="0">
            <a:effectLst>
              <a:outerShdw blurRad="38100" dist="38100" dir="2700000" algn="tl">
                <a:srgbClr val="000000">
                  <a:alpha val="43137"/>
                </a:srgbClr>
              </a:outerShdw>
            </a:effectLst>
          </a:endParaRPr>
        </a:p>
      </dgm:t>
    </dgm:pt>
    <dgm:pt modelId="{E8166121-7FC3-4728-BC9B-3C91F79AA0FF}" type="parTrans" cxnId="{BB70FD40-21C1-418E-BE77-E0C2D59CFB0D}">
      <dgm:prSet/>
      <dgm:spPr/>
      <dgm:t>
        <a:bodyPr/>
        <a:lstStyle/>
        <a:p>
          <a:endParaRPr lang="en-US" sz="3600" b="0">
            <a:effectLst>
              <a:outerShdw blurRad="38100" dist="38100" dir="2700000" algn="tl">
                <a:srgbClr val="000000">
                  <a:alpha val="43137"/>
                </a:srgbClr>
              </a:outerShdw>
            </a:effectLst>
          </a:endParaRPr>
        </a:p>
      </dgm:t>
    </dgm:pt>
    <dgm:pt modelId="{79E69182-8F88-46A2-BD05-F6837FABDAB0}" type="sibTrans" cxnId="{BB70FD40-21C1-418E-BE77-E0C2D59CFB0D}">
      <dgm:prSet/>
      <dgm:spPr/>
      <dgm:t>
        <a:bodyPr/>
        <a:lstStyle/>
        <a:p>
          <a:endParaRPr lang="en-US" sz="3600" b="0">
            <a:effectLst>
              <a:outerShdw blurRad="38100" dist="38100" dir="2700000" algn="tl">
                <a:srgbClr val="000000">
                  <a:alpha val="43137"/>
                </a:srgbClr>
              </a:outerShdw>
            </a:effectLst>
          </a:endParaRPr>
        </a:p>
      </dgm:t>
    </dgm:pt>
    <dgm:pt modelId="{032E293E-A655-4356-854B-063248443E05}" type="pres">
      <dgm:prSet presAssocID="{9D8EFE15-AB48-45E2-A730-17787B2EDDC4}" presName="vert0" presStyleCnt="0">
        <dgm:presLayoutVars>
          <dgm:dir/>
          <dgm:animOne val="branch"/>
          <dgm:animLvl val="lvl"/>
        </dgm:presLayoutVars>
      </dgm:prSet>
      <dgm:spPr/>
      <dgm:t>
        <a:bodyPr/>
        <a:lstStyle/>
        <a:p>
          <a:endParaRPr lang="en-US"/>
        </a:p>
      </dgm:t>
    </dgm:pt>
    <dgm:pt modelId="{8EECFE5E-01BC-49B1-9486-66A66AA47C0F}" type="pres">
      <dgm:prSet presAssocID="{648F83D2-0403-41EB-9EF6-1A13E9A9CB03}" presName="thickLine" presStyleLbl="alignNode1" presStyleIdx="0" presStyleCnt="3"/>
      <dgm:spPr/>
    </dgm:pt>
    <dgm:pt modelId="{3262F40B-D1AD-4458-ABDE-374011D57734}" type="pres">
      <dgm:prSet presAssocID="{648F83D2-0403-41EB-9EF6-1A13E9A9CB03}" presName="horz1" presStyleCnt="0"/>
      <dgm:spPr/>
    </dgm:pt>
    <dgm:pt modelId="{C1BB21C5-0998-4B13-AB8B-BB8D6B934273}" type="pres">
      <dgm:prSet presAssocID="{648F83D2-0403-41EB-9EF6-1A13E9A9CB03}" presName="tx1" presStyleLbl="revTx" presStyleIdx="0" presStyleCnt="3"/>
      <dgm:spPr/>
      <dgm:t>
        <a:bodyPr/>
        <a:lstStyle/>
        <a:p>
          <a:endParaRPr lang="en-US"/>
        </a:p>
      </dgm:t>
    </dgm:pt>
    <dgm:pt modelId="{519F82D9-13E5-4799-B15C-896860A75D1C}" type="pres">
      <dgm:prSet presAssocID="{648F83D2-0403-41EB-9EF6-1A13E9A9CB03}" presName="vert1" presStyleCnt="0"/>
      <dgm:spPr/>
    </dgm:pt>
    <dgm:pt modelId="{4A55AD06-F2F9-4AD0-B841-99676C2B2954}" type="pres">
      <dgm:prSet presAssocID="{C7D83D40-220E-4C92-A573-E3877D33C668}" presName="thickLine" presStyleLbl="alignNode1" presStyleIdx="1" presStyleCnt="3"/>
      <dgm:spPr/>
    </dgm:pt>
    <dgm:pt modelId="{FBDFDDE4-CF43-429C-A990-418184D67EFE}" type="pres">
      <dgm:prSet presAssocID="{C7D83D40-220E-4C92-A573-E3877D33C668}" presName="horz1" presStyleCnt="0"/>
      <dgm:spPr/>
    </dgm:pt>
    <dgm:pt modelId="{66CB5CBE-0CA9-4EBF-A487-AA4F33AB45CF}" type="pres">
      <dgm:prSet presAssocID="{C7D83D40-220E-4C92-A573-E3877D33C668}" presName="tx1" presStyleLbl="revTx" presStyleIdx="1" presStyleCnt="3"/>
      <dgm:spPr/>
      <dgm:t>
        <a:bodyPr/>
        <a:lstStyle/>
        <a:p>
          <a:endParaRPr lang="en-US"/>
        </a:p>
      </dgm:t>
    </dgm:pt>
    <dgm:pt modelId="{E1A4C996-1A35-4068-A885-9E4C3C305355}" type="pres">
      <dgm:prSet presAssocID="{C7D83D40-220E-4C92-A573-E3877D33C668}" presName="vert1" presStyleCnt="0"/>
      <dgm:spPr/>
    </dgm:pt>
    <dgm:pt modelId="{3E83B5C5-219D-4CED-8B10-E39B6BABFF28}" type="pres">
      <dgm:prSet presAssocID="{C558A188-2B12-4317-AA1A-2873D086DDFB}" presName="thickLine" presStyleLbl="alignNode1" presStyleIdx="2" presStyleCnt="3" custLinFactNeighborY="-8646"/>
      <dgm:spPr/>
    </dgm:pt>
    <dgm:pt modelId="{3F84D60E-E357-4570-BF55-14FD69D1CF01}" type="pres">
      <dgm:prSet presAssocID="{C558A188-2B12-4317-AA1A-2873D086DDFB}" presName="horz1" presStyleCnt="0"/>
      <dgm:spPr/>
    </dgm:pt>
    <dgm:pt modelId="{403321B9-4184-4D52-BC72-CB8177F56F60}" type="pres">
      <dgm:prSet presAssocID="{C558A188-2B12-4317-AA1A-2873D086DDFB}" presName="tx1" presStyleLbl="revTx" presStyleIdx="2" presStyleCnt="3"/>
      <dgm:spPr/>
      <dgm:t>
        <a:bodyPr/>
        <a:lstStyle/>
        <a:p>
          <a:endParaRPr lang="en-US"/>
        </a:p>
      </dgm:t>
    </dgm:pt>
    <dgm:pt modelId="{D2A76591-ABEA-4B8E-90D2-69B1BD13D3EC}" type="pres">
      <dgm:prSet presAssocID="{C558A188-2B12-4317-AA1A-2873D086DDFB}" presName="vert1" presStyleCnt="0"/>
      <dgm:spPr/>
    </dgm:pt>
  </dgm:ptLst>
  <dgm:cxnLst>
    <dgm:cxn modelId="{9614F418-D5F2-40CA-AB6D-D1C599B115D0}" srcId="{9D8EFE15-AB48-45E2-A730-17787B2EDDC4}" destId="{C7D83D40-220E-4C92-A573-E3877D33C668}" srcOrd="1" destOrd="0" parTransId="{EBFD46AE-8B77-4876-97C7-0AE48D10EEBC}" sibTransId="{3FD5BCCB-D6F9-42EC-AFCB-EFFB9BF8B4BA}"/>
    <dgm:cxn modelId="{076731DE-7291-4F78-BBFF-7829EE6A9739}" type="presOf" srcId="{9D8EFE15-AB48-45E2-A730-17787B2EDDC4}" destId="{032E293E-A655-4356-854B-063248443E05}" srcOrd="0" destOrd="0" presId="urn:microsoft.com/office/officeart/2008/layout/LinedList"/>
    <dgm:cxn modelId="{9BF716DE-C23D-458C-8F8F-9DF473594235}" type="presOf" srcId="{C7D83D40-220E-4C92-A573-E3877D33C668}" destId="{66CB5CBE-0CA9-4EBF-A487-AA4F33AB45CF}" srcOrd="0" destOrd="0" presId="urn:microsoft.com/office/officeart/2008/layout/LinedList"/>
    <dgm:cxn modelId="{BB70FD40-21C1-418E-BE77-E0C2D59CFB0D}" srcId="{9D8EFE15-AB48-45E2-A730-17787B2EDDC4}" destId="{C558A188-2B12-4317-AA1A-2873D086DDFB}" srcOrd="2" destOrd="0" parTransId="{E8166121-7FC3-4728-BC9B-3C91F79AA0FF}" sibTransId="{79E69182-8F88-46A2-BD05-F6837FABDAB0}"/>
    <dgm:cxn modelId="{6FECCC4A-F6E1-4198-9833-ADC574F6D45D}" type="presOf" srcId="{C558A188-2B12-4317-AA1A-2873D086DDFB}" destId="{403321B9-4184-4D52-BC72-CB8177F56F60}" srcOrd="0" destOrd="0" presId="urn:microsoft.com/office/officeart/2008/layout/LinedList"/>
    <dgm:cxn modelId="{80D191CE-C8DC-47BF-A4D0-549668C14340}" type="presOf" srcId="{648F83D2-0403-41EB-9EF6-1A13E9A9CB03}" destId="{C1BB21C5-0998-4B13-AB8B-BB8D6B934273}" srcOrd="0" destOrd="0" presId="urn:microsoft.com/office/officeart/2008/layout/LinedList"/>
    <dgm:cxn modelId="{4F1C7266-5CD1-42D7-B58C-1AB27DB2FDDC}" srcId="{9D8EFE15-AB48-45E2-A730-17787B2EDDC4}" destId="{648F83D2-0403-41EB-9EF6-1A13E9A9CB03}" srcOrd="0" destOrd="0" parTransId="{EBBCB6F7-9B3C-4FC6-ABB1-C9266667D18F}" sibTransId="{56773E82-8806-45D3-894A-1B3D87276635}"/>
    <dgm:cxn modelId="{2299804B-EE99-43E7-B8A3-C06DDBC68722}" type="presParOf" srcId="{032E293E-A655-4356-854B-063248443E05}" destId="{8EECFE5E-01BC-49B1-9486-66A66AA47C0F}" srcOrd="0" destOrd="0" presId="urn:microsoft.com/office/officeart/2008/layout/LinedList"/>
    <dgm:cxn modelId="{9E98042C-5B7C-4BE6-91FD-EA9FE4F8F718}" type="presParOf" srcId="{032E293E-A655-4356-854B-063248443E05}" destId="{3262F40B-D1AD-4458-ABDE-374011D57734}" srcOrd="1" destOrd="0" presId="urn:microsoft.com/office/officeart/2008/layout/LinedList"/>
    <dgm:cxn modelId="{2FBFC5D8-7C02-4274-8EE0-F519C4EFF58F}" type="presParOf" srcId="{3262F40B-D1AD-4458-ABDE-374011D57734}" destId="{C1BB21C5-0998-4B13-AB8B-BB8D6B934273}" srcOrd="0" destOrd="0" presId="urn:microsoft.com/office/officeart/2008/layout/LinedList"/>
    <dgm:cxn modelId="{F0CE96E5-7607-4732-9D78-8884579B944E}" type="presParOf" srcId="{3262F40B-D1AD-4458-ABDE-374011D57734}" destId="{519F82D9-13E5-4799-B15C-896860A75D1C}" srcOrd="1" destOrd="0" presId="urn:microsoft.com/office/officeart/2008/layout/LinedList"/>
    <dgm:cxn modelId="{274E642C-A111-4CB6-A69A-A35BE1F5B2E2}" type="presParOf" srcId="{032E293E-A655-4356-854B-063248443E05}" destId="{4A55AD06-F2F9-4AD0-B841-99676C2B2954}" srcOrd="2" destOrd="0" presId="urn:microsoft.com/office/officeart/2008/layout/LinedList"/>
    <dgm:cxn modelId="{56051402-918C-4B72-85F6-65C740593063}" type="presParOf" srcId="{032E293E-A655-4356-854B-063248443E05}" destId="{FBDFDDE4-CF43-429C-A990-418184D67EFE}" srcOrd="3" destOrd="0" presId="urn:microsoft.com/office/officeart/2008/layout/LinedList"/>
    <dgm:cxn modelId="{88093D54-06F8-4C6B-9DD2-CBD16D1CF6EC}" type="presParOf" srcId="{FBDFDDE4-CF43-429C-A990-418184D67EFE}" destId="{66CB5CBE-0CA9-4EBF-A487-AA4F33AB45CF}" srcOrd="0" destOrd="0" presId="urn:microsoft.com/office/officeart/2008/layout/LinedList"/>
    <dgm:cxn modelId="{448DADB1-B9AF-42ED-AE37-4BE6E4EF6DDF}" type="presParOf" srcId="{FBDFDDE4-CF43-429C-A990-418184D67EFE}" destId="{E1A4C996-1A35-4068-A885-9E4C3C305355}" srcOrd="1" destOrd="0" presId="urn:microsoft.com/office/officeart/2008/layout/LinedList"/>
    <dgm:cxn modelId="{12F808C1-EB2B-4A2F-9F40-183F8C65BADB}" type="presParOf" srcId="{032E293E-A655-4356-854B-063248443E05}" destId="{3E83B5C5-219D-4CED-8B10-E39B6BABFF28}" srcOrd="4" destOrd="0" presId="urn:microsoft.com/office/officeart/2008/layout/LinedList"/>
    <dgm:cxn modelId="{4679991F-9A12-4971-91B2-A8E8957ABB57}" type="presParOf" srcId="{032E293E-A655-4356-854B-063248443E05}" destId="{3F84D60E-E357-4570-BF55-14FD69D1CF01}" srcOrd="5" destOrd="0" presId="urn:microsoft.com/office/officeart/2008/layout/LinedList"/>
    <dgm:cxn modelId="{F2EE9613-24F5-4F79-8534-D2138DF97315}" type="presParOf" srcId="{3F84D60E-E357-4570-BF55-14FD69D1CF01}" destId="{403321B9-4184-4D52-BC72-CB8177F56F60}" srcOrd="0" destOrd="0" presId="urn:microsoft.com/office/officeart/2008/layout/LinedList"/>
    <dgm:cxn modelId="{FA5E878F-25DF-46F1-B151-FBE2E0D3B7DD}" type="presParOf" srcId="{3F84D60E-E357-4570-BF55-14FD69D1CF01}" destId="{D2A76591-ABEA-4B8E-90D2-69B1BD13D3EC}" srcOrd="1" destOrd="0" presId="urn:microsoft.com/office/officeart/2008/layout/LinedList"/>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22B9C06-633D-42B2-9D5C-C579BFF09F79}" type="doc">
      <dgm:prSet loTypeId="urn:microsoft.com/office/officeart/2005/8/layout/lProcess1" loCatId="process" qsTypeId="urn:microsoft.com/office/officeart/2005/8/quickstyle/3d1" qsCatId="3D" csTypeId="urn:microsoft.com/office/officeart/2005/8/colors/accent6_5" csCatId="accent6" phldr="1"/>
      <dgm:spPr/>
      <dgm:t>
        <a:bodyPr/>
        <a:lstStyle/>
        <a:p>
          <a:endParaRPr lang="en-US"/>
        </a:p>
      </dgm:t>
    </dgm:pt>
    <dgm:pt modelId="{5F005A2E-E1C7-49DC-A953-99053967C2A2}">
      <dgm:prSet phldrT="[Text]" custT="1"/>
      <dgm:spPr>
        <a:solidFill>
          <a:schemeClr val="accent1">
            <a:lumMod val="50000"/>
          </a:schemeClr>
        </a:solidFill>
      </dgm:spPr>
      <dgm:t>
        <a:bodyPr/>
        <a:lstStyle/>
        <a:p>
          <a:r>
            <a:rPr lang="en-US" sz="3200" b="1" cap="all" baseline="0" dirty="0" smtClean="0"/>
            <a:t>NCPDP Dispense Unit</a:t>
          </a:r>
        </a:p>
        <a:p>
          <a:endParaRPr lang="en-US" sz="3200" b="1" cap="all" baseline="0" dirty="0"/>
        </a:p>
      </dgm:t>
      <dgm:extLst>
        <a:ext uri="{E40237B7-FDA0-4F09-8148-C483321AD2D9}">
          <dgm14:cNvPr xmlns:dgm14="http://schemas.microsoft.com/office/drawing/2010/diagram" id="0" name="" descr="NCPDP Dispense Unit &#10;&#10;NCPDP Quantity Multiplier"/>
        </a:ext>
      </dgm:extLst>
    </dgm:pt>
    <dgm:pt modelId="{E410255A-A030-471E-AD9E-7128EC765EB1}" type="parTrans" cxnId="{FD48644C-EC88-4506-BFD6-EC20271F1B3F}">
      <dgm:prSet/>
      <dgm:spPr/>
      <dgm:t>
        <a:bodyPr/>
        <a:lstStyle/>
        <a:p>
          <a:endParaRPr lang="en-US"/>
        </a:p>
      </dgm:t>
    </dgm:pt>
    <dgm:pt modelId="{EB2F3BD0-8035-48A9-BB64-9A8F9A63D531}" type="sibTrans" cxnId="{FD48644C-EC88-4506-BFD6-EC20271F1B3F}">
      <dgm:prSet/>
      <dgm:spPr/>
      <dgm:t>
        <a:bodyPr/>
        <a:lstStyle/>
        <a:p>
          <a:endParaRPr lang="en-US"/>
        </a:p>
      </dgm:t>
    </dgm:pt>
    <dgm:pt modelId="{F85144D9-F3E6-43D8-AC83-093A8424F289}">
      <dgm:prSet phldrT="[Text]" custT="1"/>
      <dgm:spPr>
        <a:solidFill>
          <a:schemeClr val="accent1">
            <a:lumMod val="50000"/>
          </a:schemeClr>
        </a:solidFill>
      </dgm:spPr>
      <dgm:t>
        <a:bodyPr/>
        <a:lstStyle/>
        <a:p>
          <a:r>
            <a:rPr lang="en-US" sz="3200" b="1" cap="all" baseline="0" dirty="0" smtClean="0"/>
            <a:t>NCPDP Quantity Multiplier</a:t>
          </a:r>
        </a:p>
        <a:p>
          <a:endParaRPr lang="en-US" sz="3200" b="1" cap="all" baseline="0" dirty="0"/>
        </a:p>
      </dgm:t>
      <dgm:extLst>
        <a:ext uri="{E40237B7-FDA0-4F09-8148-C483321AD2D9}">
          <dgm14:cNvPr xmlns:dgm14="http://schemas.microsoft.com/office/drawing/2010/diagram" id="0" name="" descr="NCPDP Dispense Unit Drug File Field 82&#10;NCPDP Quantity Multiplier Drug File Field 83&#10;"/>
        </a:ext>
      </dgm:extLst>
    </dgm:pt>
    <dgm:pt modelId="{C26EFBE0-1073-4069-913B-CFB6AC4D264C}" type="parTrans" cxnId="{412A868E-0F8D-440A-9E6A-D89B56C3B6EA}">
      <dgm:prSet/>
      <dgm:spPr/>
      <dgm:t>
        <a:bodyPr/>
        <a:lstStyle/>
        <a:p>
          <a:endParaRPr lang="en-US"/>
        </a:p>
      </dgm:t>
    </dgm:pt>
    <dgm:pt modelId="{E643149C-F392-47B5-83CE-3D17D325F7A3}" type="sibTrans" cxnId="{412A868E-0F8D-440A-9E6A-D89B56C3B6EA}">
      <dgm:prSet/>
      <dgm:spPr/>
      <dgm:t>
        <a:bodyPr/>
        <a:lstStyle/>
        <a:p>
          <a:endParaRPr lang="en-US"/>
        </a:p>
      </dgm:t>
    </dgm:pt>
    <dgm:pt modelId="{FA105561-B507-4556-838A-A9E2A3ACB27A}" type="pres">
      <dgm:prSet presAssocID="{122B9C06-633D-42B2-9D5C-C579BFF09F79}" presName="Name0" presStyleCnt="0">
        <dgm:presLayoutVars>
          <dgm:dir/>
          <dgm:animLvl val="lvl"/>
          <dgm:resizeHandles val="exact"/>
        </dgm:presLayoutVars>
      </dgm:prSet>
      <dgm:spPr/>
      <dgm:t>
        <a:bodyPr/>
        <a:lstStyle/>
        <a:p>
          <a:endParaRPr lang="en-US"/>
        </a:p>
      </dgm:t>
    </dgm:pt>
    <dgm:pt modelId="{D4E307A4-1AEA-4C50-BB2A-1EE9B282375C}" type="pres">
      <dgm:prSet presAssocID="{5F005A2E-E1C7-49DC-A953-99053967C2A2}" presName="vertFlow" presStyleCnt="0"/>
      <dgm:spPr/>
      <dgm:t>
        <a:bodyPr/>
        <a:lstStyle/>
        <a:p>
          <a:endParaRPr lang="en-US"/>
        </a:p>
      </dgm:t>
    </dgm:pt>
    <dgm:pt modelId="{8E974800-2E18-4850-9850-512772DF692D}" type="pres">
      <dgm:prSet presAssocID="{5F005A2E-E1C7-49DC-A953-99053967C2A2}" presName="header" presStyleLbl="node1" presStyleIdx="0" presStyleCnt="2"/>
      <dgm:spPr/>
      <dgm:t>
        <a:bodyPr/>
        <a:lstStyle/>
        <a:p>
          <a:endParaRPr lang="en-US"/>
        </a:p>
      </dgm:t>
    </dgm:pt>
    <dgm:pt modelId="{F0180D90-3042-42BD-B8FD-08FE26056995}" type="pres">
      <dgm:prSet presAssocID="{5F005A2E-E1C7-49DC-A953-99053967C2A2}" presName="hSp" presStyleCnt="0"/>
      <dgm:spPr/>
      <dgm:t>
        <a:bodyPr/>
        <a:lstStyle/>
        <a:p>
          <a:endParaRPr lang="en-US"/>
        </a:p>
      </dgm:t>
    </dgm:pt>
    <dgm:pt modelId="{5DF3C1DC-01C9-4352-9019-80FCAE024290}" type="pres">
      <dgm:prSet presAssocID="{F85144D9-F3E6-43D8-AC83-093A8424F289}" presName="vertFlow" presStyleCnt="0"/>
      <dgm:spPr/>
      <dgm:t>
        <a:bodyPr/>
        <a:lstStyle/>
        <a:p>
          <a:endParaRPr lang="en-US"/>
        </a:p>
      </dgm:t>
    </dgm:pt>
    <dgm:pt modelId="{1D8251CE-2599-4D9F-9EE7-BE75EAF80C12}" type="pres">
      <dgm:prSet presAssocID="{F85144D9-F3E6-43D8-AC83-093A8424F289}" presName="header" presStyleLbl="node1" presStyleIdx="1" presStyleCnt="2"/>
      <dgm:spPr/>
      <dgm:t>
        <a:bodyPr/>
        <a:lstStyle/>
        <a:p>
          <a:endParaRPr lang="en-US"/>
        </a:p>
      </dgm:t>
    </dgm:pt>
  </dgm:ptLst>
  <dgm:cxnLst>
    <dgm:cxn modelId="{412A868E-0F8D-440A-9E6A-D89B56C3B6EA}" srcId="{122B9C06-633D-42B2-9D5C-C579BFF09F79}" destId="{F85144D9-F3E6-43D8-AC83-093A8424F289}" srcOrd="1" destOrd="0" parTransId="{C26EFBE0-1073-4069-913B-CFB6AC4D264C}" sibTransId="{E643149C-F392-47B5-83CE-3D17D325F7A3}"/>
    <dgm:cxn modelId="{3CCE8449-9B05-470D-807F-1A584EB9C85D}" type="presOf" srcId="{122B9C06-633D-42B2-9D5C-C579BFF09F79}" destId="{FA105561-B507-4556-838A-A9E2A3ACB27A}" srcOrd="0" destOrd="0" presId="urn:microsoft.com/office/officeart/2005/8/layout/lProcess1"/>
    <dgm:cxn modelId="{FAA5504D-09F4-4E8B-973D-69476FEFF6D4}" type="presOf" srcId="{F85144D9-F3E6-43D8-AC83-093A8424F289}" destId="{1D8251CE-2599-4D9F-9EE7-BE75EAF80C12}" srcOrd="0" destOrd="0" presId="urn:microsoft.com/office/officeart/2005/8/layout/lProcess1"/>
    <dgm:cxn modelId="{FD48644C-EC88-4506-BFD6-EC20271F1B3F}" srcId="{122B9C06-633D-42B2-9D5C-C579BFF09F79}" destId="{5F005A2E-E1C7-49DC-A953-99053967C2A2}" srcOrd="0" destOrd="0" parTransId="{E410255A-A030-471E-AD9E-7128EC765EB1}" sibTransId="{EB2F3BD0-8035-48A9-BB64-9A8F9A63D531}"/>
    <dgm:cxn modelId="{A3E428CF-EA67-45F3-8978-A9E9F1AFD20D}" type="presOf" srcId="{5F005A2E-E1C7-49DC-A953-99053967C2A2}" destId="{8E974800-2E18-4850-9850-512772DF692D}" srcOrd="0" destOrd="0" presId="urn:microsoft.com/office/officeart/2005/8/layout/lProcess1"/>
    <dgm:cxn modelId="{1883D31E-82C8-4592-A304-4A84A732B7AF}" type="presParOf" srcId="{FA105561-B507-4556-838A-A9E2A3ACB27A}" destId="{D4E307A4-1AEA-4C50-BB2A-1EE9B282375C}" srcOrd="0" destOrd="0" presId="urn:microsoft.com/office/officeart/2005/8/layout/lProcess1"/>
    <dgm:cxn modelId="{B32CD9A5-CACD-444D-8B58-5A3D106093DA}" type="presParOf" srcId="{D4E307A4-1AEA-4C50-BB2A-1EE9B282375C}" destId="{8E974800-2E18-4850-9850-512772DF692D}" srcOrd="0" destOrd="0" presId="urn:microsoft.com/office/officeart/2005/8/layout/lProcess1"/>
    <dgm:cxn modelId="{75B43EBC-A551-4172-85DF-0399FAD5E070}" type="presParOf" srcId="{FA105561-B507-4556-838A-A9E2A3ACB27A}" destId="{F0180D90-3042-42BD-B8FD-08FE26056995}" srcOrd="1" destOrd="0" presId="urn:microsoft.com/office/officeart/2005/8/layout/lProcess1"/>
    <dgm:cxn modelId="{EEE55E1B-35F8-4892-860A-7601B8861039}" type="presParOf" srcId="{FA105561-B507-4556-838A-A9E2A3ACB27A}" destId="{5DF3C1DC-01C9-4352-9019-80FCAE024290}" srcOrd="2" destOrd="0" presId="urn:microsoft.com/office/officeart/2005/8/layout/lProcess1"/>
    <dgm:cxn modelId="{491D0A1A-0CD3-442B-8AA8-052FE784E43C}" type="presParOf" srcId="{5DF3C1DC-01C9-4352-9019-80FCAE024290}" destId="{1D8251CE-2599-4D9F-9EE7-BE75EAF80C12}" srcOrd="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2B9C06-633D-42B2-9D5C-C579BFF09F79}" type="doc">
      <dgm:prSet loTypeId="urn:microsoft.com/office/officeart/2005/8/layout/lProcess1" loCatId="process" qsTypeId="urn:microsoft.com/office/officeart/2005/8/quickstyle/3d1" qsCatId="3D" csTypeId="urn:microsoft.com/office/officeart/2005/8/colors/accent6_5" csCatId="accent6" phldr="1"/>
      <dgm:spPr/>
      <dgm:t>
        <a:bodyPr/>
        <a:lstStyle/>
        <a:p>
          <a:endParaRPr lang="en-US"/>
        </a:p>
      </dgm:t>
    </dgm:pt>
    <dgm:pt modelId="{5F005A2E-E1C7-49DC-A953-99053967C2A2}">
      <dgm:prSet phldrT="[Text]" custT="1"/>
      <dgm:spPr>
        <a:solidFill>
          <a:schemeClr val="accent1">
            <a:lumMod val="50000"/>
          </a:schemeClr>
        </a:solidFill>
      </dgm:spPr>
      <dgm:t>
        <a:bodyPr/>
        <a:lstStyle/>
        <a:p>
          <a:r>
            <a:rPr lang="en-US" sz="3200" b="1" cap="all" baseline="0" dirty="0" smtClean="0"/>
            <a:t>NCPDP Dispense Unit</a:t>
          </a:r>
        </a:p>
        <a:p>
          <a:endParaRPr lang="en-US" sz="3200" b="1" cap="all" baseline="0" dirty="0"/>
        </a:p>
      </dgm:t>
    </dgm:pt>
    <dgm:pt modelId="{E410255A-A030-471E-AD9E-7128EC765EB1}" type="parTrans" cxnId="{FD48644C-EC88-4506-BFD6-EC20271F1B3F}">
      <dgm:prSet/>
      <dgm:spPr/>
      <dgm:t>
        <a:bodyPr/>
        <a:lstStyle/>
        <a:p>
          <a:endParaRPr lang="en-US"/>
        </a:p>
      </dgm:t>
    </dgm:pt>
    <dgm:pt modelId="{EB2F3BD0-8035-48A9-BB64-9A8F9A63D531}" type="sibTrans" cxnId="{FD48644C-EC88-4506-BFD6-EC20271F1B3F}">
      <dgm:prSet/>
      <dgm:spPr/>
      <dgm:t>
        <a:bodyPr/>
        <a:lstStyle/>
        <a:p>
          <a:endParaRPr lang="en-US"/>
        </a:p>
      </dgm:t>
    </dgm:pt>
    <dgm:pt modelId="{27366205-542B-41FF-8727-BDCE5CDCAC4A}">
      <dgm:prSet phldrT="[Text]" custT="1"/>
      <dgm:spPr>
        <a:solidFill>
          <a:schemeClr val="accent1">
            <a:lumMod val="90000"/>
            <a:alpha val="90000"/>
          </a:schemeClr>
        </a:solidFill>
      </dgm:spPr>
      <dgm:t>
        <a:bodyPr/>
        <a:lstStyle/>
        <a:p>
          <a:r>
            <a:rPr lang="en-US" sz="2800" dirty="0" smtClean="0">
              <a:solidFill>
                <a:schemeClr val="bg2">
                  <a:lumMod val="75000"/>
                </a:schemeClr>
              </a:solidFill>
            </a:rPr>
            <a:t>EA = Each,  GM = Grams, </a:t>
          </a:r>
        </a:p>
        <a:p>
          <a:r>
            <a:rPr lang="en-US" sz="2800" dirty="0" smtClean="0">
              <a:solidFill>
                <a:schemeClr val="bg2">
                  <a:lumMod val="75000"/>
                </a:schemeClr>
              </a:solidFill>
            </a:rPr>
            <a:t>ML = Milliliters</a:t>
          </a:r>
          <a:endParaRPr lang="en-US" sz="2800" dirty="0">
            <a:solidFill>
              <a:schemeClr val="bg2">
                <a:lumMod val="75000"/>
              </a:schemeClr>
            </a:solidFill>
          </a:endParaRPr>
        </a:p>
      </dgm:t>
    </dgm:pt>
    <dgm:pt modelId="{6A2B9343-0F40-45B7-8394-7F8989671D48}" type="parTrans" cxnId="{3A2064B3-7225-4022-8BCD-8A33772414B6}">
      <dgm:prSet/>
      <dgm:spPr>
        <a:solidFill>
          <a:schemeClr val="accent1">
            <a:lumMod val="50000"/>
          </a:schemeClr>
        </a:solidFill>
      </dgm:spPr>
      <dgm:t>
        <a:bodyPr/>
        <a:lstStyle/>
        <a:p>
          <a:endParaRPr lang="en-US"/>
        </a:p>
      </dgm:t>
    </dgm:pt>
    <dgm:pt modelId="{903A3B49-3D22-4B50-A102-4E5A1869AF7D}" type="sibTrans" cxnId="{3A2064B3-7225-4022-8BCD-8A33772414B6}">
      <dgm:prSet/>
      <dgm:spPr>
        <a:solidFill>
          <a:schemeClr val="accent1">
            <a:lumMod val="50000"/>
          </a:schemeClr>
        </a:solidFill>
      </dgm:spPr>
      <dgm:t>
        <a:bodyPr/>
        <a:lstStyle/>
        <a:p>
          <a:endParaRPr lang="en-US"/>
        </a:p>
      </dgm:t>
    </dgm:pt>
    <dgm:pt modelId="{E68F8627-4E75-4B6C-98F8-8797BAC43DE0}">
      <dgm:prSet phldrT="[Text]" custT="1"/>
      <dgm:spPr>
        <a:solidFill>
          <a:schemeClr val="accent1">
            <a:lumMod val="90000"/>
            <a:alpha val="90000"/>
          </a:schemeClr>
        </a:solidFill>
      </dgm:spPr>
      <dgm:t>
        <a:bodyPr/>
        <a:lstStyle/>
        <a:p>
          <a:r>
            <a:rPr lang="en-US" sz="2800" dirty="0" smtClean="0">
              <a:solidFill>
                <a:schemeClr val="bg2">
                  <a:lumMod val="75000"/>
                </a:schemeClr>
              </a:solidFill>
            </a:rPr>
            <a:t>Setting for Insulin vial = ML</a:t>
          </a:r>
          <a:endParaRPr lang="en-US" sz="2800" dirty="0">
            <a:solidFill>
              <a:schemeClr val="bg2">
                <a:lumMod val="75000"/>
              </a:schemeClr>
            </a:solidFill>
          </a:endParaRPr>
        </a:p>
      </dgm:t>
    </dgm:pt>
    <dgm:pt modelId="{FF974940-36EA-42A2-9E60-4FA9DD61D8CA}" type="parTrans" cxnId="{A39A97BF-B83F-44C6-A79B-2A676821B4F0}">
      <dgm:prSet/>
      <dgm:spPr/>
      <dgm:t>
        <a:bodyPr/>
        <a:lstStyle/>
        <a:p>
          <a:endParaRPr lang="en-US"/>
        </a:p>
      </dgm:t>
    </dgm:pt>
    <dgm:pt modelId="{704526CC-D587-45D9-A083-9F66239B004D}" type="sibTrans" cxnId="{A39A97BF-B83F-44C6-A79B-2A676821B4F0}">
      <dgm:prSet/>
      <dgm:spPr/>
      <dgm:t>
        <a:bodyPr/>
        <a:lstStyle/>
        <a:p>
          <a:endParaRPr lang="en-US"/>
        </a:p>
      </dgm:t>
    </dgm:pt>
    <dgm:pt modelId="{F85144D9-F3E6-43D8-AC83-093A8424F289}">
      <dgm:prSet phldrT="[Text]" custT="1"/>
      <dgm:spPr>
        <a:solidFill>
          <a:schemeClr val="accent1">
            <a:lumMod val="50000"/>
          </a:schemeClr>
        </a:solidFill>
      </dgm:spPr>
      <dgm:t>
        <a:bodyPr/>
        <a:lstStyle/>
        <a:p>
          <a:r>
            <a:rPr lang="en-US" sz="3200" b="1" cap="all" baseline="0" dirty="0" smtClean="0"/>
            <a:t>NCPDP Quantity Multiplier</a:t>
          </a:r>
        </a:p>
        <a:p>
          <a:endParaRPr lang="en-US" sz="3200" b="1" cap="all" baseline="0" dirty="0"/>
        </a:p>
      </dgm:t>
    </dgm:pt>
    <dgm:pt modelId="{C26EFBE0-1073-4069-913B-CFB6AC4D264C}" type="parTrans" cxnId="{412A868E-0F8D-440A-9E6A-D89B56C3B6EA}">
      <dgm:prSet/>
      <dgm:spPr/>
      <dgm:t>
        <a:bodyPr/>
        <a:lstStyle/>
        <a:p>
          <a:endParaRPr lang="en-US"/>
        </a:p>
      </dgm:t>
    </dgm:pt>
    <dgm:pt modelId="{E643149C-F392-47B5-83CE-3D17D325F7A3}" type="sibTrans" cxnId="{412A868E-0F8D-440A-9E6A-D89B56C3B6EA}">
      <dgm:prSet/>
      <dgm:spPr/>
      <dgm:t>
        <a:bodyPr/>
        <a:lstStyle/>
        <a:p>
          <a:endParaRPr lang="en-US"/>
        </a:p>
      </dgm:t>
    </dgm:pt>
    <dgm:pt modelId="{53A796C3-2292-4DD0-AC6B-7D22FBECE2B4}">
      <dgm:prSet phldrT="[Text]" custT="1"/>
      <dgm:spPr>
        <a:solidFill>
          <a:schemeClr val="accent1">
            <a:lumMod val="90000"/>
            <a:alpha val="90000"/>
          </a:schemeClr>
        </a:solidFill>
      </dgm:spPr>
      <dgm:t>
        <a:bodyPr/>
        <a:lstStyle/>
        <a:p>
          <a:r>
            <a:rPr lang="en-US" sz="2800" dirty="0" smtClean="0">
              <a:solidFill>
                <a:schemeClr val="bg2">
                  <a:lumMod val="75000"/>
                </a:schemeClr>
              </a:solidFill>
            </a:rPr>
            <a:t>Type a number </a:t>
          </a:r>
        </a:p>
        <a:p>
          <a:r>
            <a:rPr lang="en-US" sz="2800" dirty="0" smtClean="0">
              <a:solidFill>
                <a:schemeClr val="bg2">
                  <a:lumMod val="75000"/>
                </a:schemeClr>
              </a:solidFill>
            </a:rPr>
            <a:t>between 0.001 and 99999.999</a:t>
          </a:r>
          <a:endParaRPr lang="en-US" sz="2800" dirty="0">
            <a:solidFill>
              <a:schemeClr val="bg2">
                <a:lumMod val="75000"/>
              </a:schemeClr>
            </a:solidFill>
          </a:endParaRPr>
        </a:p>
      </dgm:t>
    </dgm:pt>
    <dgm:pt modelId="{12EB0D45-C206-4FF8-9634-EB3FD3C815D4}" type="parTrans" cxnId="{DD7E13CD-5A28-4061-8DDC-4DADA7044DDA}">
      <dgm:prSet/>
      <dgm:spPr>
        <a:solidFill>
          <a:schemeClr val="accent1">
            <a:lumMod val="50000"/>
          </a:schemeClr>
        </a:solidFill>
      </dgm:spPr>
      <dgm:t>
        <a:bodyPr/>
        <a:lstStyle/>
        <a:p>
          <a:endParaRPr lang="en-US"/>
        </a:p>
      </dgm:t>
    </dgm:pt>
    <dgm:pt modelId="{886FDBE6-C95A-42EA-91C8-57226D5E1618}" type="sibTrans" cxnId="{DD7E13CD-5A28-4061-8DDC-4DADA7044DDA}">
      <dgm:prSet/>
      <dgm:spPr>
        <a:solidFill>
          <a:schemeClr val="accent1">
            <a:lumMod val="50000"/>
          </a:schemeClr>
        </a:solidFill>
      </dgm:spPr>
      <dgm:t>
        <a:bodyPr/>
        <a:lstStyle/>
        <a:p>
          <a:endParaRPr lang="en-US"/>
        </a:p>
      </dgm:t>
    </dgm:pt>
    <dgm:pt modelId="{6AFAE9FB-891E-4F1E-A159-157812294D13}">
      <dgm:prSet phldrT="[Text]" custT="1"/>
      <dgm:spPr>
        <a:solidFill>
          <a:schemeClr val="accent1">
            <a:lumMod val="90000"/>
            <a:alpha val="90000"/>
          </a:schemeClr>
        </a:solidFill>
      </dgm:spPr>
      <dgm:t>
        <a:bodyPr/>
        <a:lstStyle/>
        <a:p>
          <a:r>
            <a:rPr lang="en-US" sz="2800" dirty="0" smtClean="0">
              <a:solidFill>
                <a:schemeClr val="bg2">
                  <a:lumMod val="75000"/>
                </a:schemeClr>
              </a:solidFill>
            </a:rPr>
            <a:t>Setting for Insulin vial  = 10</a:t>
          </a:r>
          <a:endParaRPr lang="en-US" sz="2800" dirty="0">
            <a:solidFill>
              <a:schemeClr val="bg2">
                <a:lumMod val="75000"/>
              </a:schemeClr>
            </a:solidFill>
          </a:endParaRPr>
        </a:p>
      </dgm:t>
    </dgm:pt>
    <dgm:pt modelId="{7CD9A144-BFAB-4296-BA0D-7F74330DBDA5}" type="parTrans" cxnId="{0A9EA046-5FFE-478F-B766-A333D19F5B52}">
      <dgm:prSet/>
      <dgm:spPr/>
      <dgm:t>
        <a:bodyPr/>
        <a:lstStyle/>
        <a:p>
          <a:endParaRPr lang="en-US"/>
        </a:p>
      </dgm:t>
    </dgm:pt>
    <dgm:pt modelId="{2BDCD0E1-88BC-4F77-9241-F7B6FAE048DB}" type="sibTrans" cxnId="{0A9EA046-5FFE-478F-B766-A333D19F5B52}">
      <dgm:prSet/>
      <dgm:spPr/>
      <dgm:t>
        <a:bodyPr/>
        <a:lstStyle/>
        <a:p>
          <a:endParaRPr lang="en-US"/>
        </a:p>
      </dgm:t>
    </dgm:pt>
    <dgm:pt modelId="{FA105561-B507-4556-838A-A9E2A3ACB27A}" type="pres">
      <dgm:prSet presAssocID="{122B9C06-633D-42B2-9D5C-C579BFF09F79}" presName="Name0" presStyleCnt="0">
        <dgm:presLayoutVars>
          <dgm:dir/>
          <dgm:animLvl val="lvl"/>
          <dgm:resizeHandles val="exact"/>
        </dgm:presLayoutVars>
      </dgm:prSet>
      <dgm:spPr/>
      <dgm:t>
        <a:bodyPr/>
        <a:lstStyle/>
        <a:p>
          <a:endParaRPr lang="en-US"/>
        </a:p>
      </dgm:t>
    </dgm:pt>
    <dgm:pt modelId="{D4E307A4-1AEA-4C50-BB2A-1EE9B282375C}" type="pres">
      <dgm:prSet presAssocID="{5F005A2E-E1C7-49DC-A953-99053967C2A2}" presName="vertFlow" presStyleCnt="0"/>
      <dgm:spPr/>
      <dgm:t>
        <a:bodyPr/>
        <a:lstStyle/>
        <a:p>
          <a:endParaRPr lang="en-US"/>
        </a:p>
      </dgm:t>
    </dgm:pt>
    <dgm:pt modelId="{8E974800-2E18-4850-9850-512772DF692D}" type="pres">
      <dgm:prSet presAssocID="{5F005A2E-E1C7-49DC-A953-99053967C2A2}" presName="header" presStyleLbl="node1" presStyleIdx="0" presStyleCnt="2"/>
      <dgm:spPr/>
      <dgm:t>
        <a:bodyPr/>
        <a:lstStyle/>
        <a:p>
          <a:endParaRPr lang="en-US"/>
        </a:p>
      </dgm:t>
    </dgm:pt>
    <dgm:pt modelId="{E3CCB3A3-48FE-4B53-97ED-38477A57AE37}" type="pres">
      <dgm:prSet presAssocID="{6A2B9343-0F40-45B7-8394-7F8989671D48}" presName="parTrans" presStyleLbl="sibTrans2D1" presStyleIdx="0" presStyleCnt="4" custScaleX="175503" custScaleY="161161"/>
      <dgm:spPr/>
      <dgm:t>
        <a:bodyPr/>
        <a:lstStyle/>
        <a:p>
          <a:endParaRPr lang="en-US"/>
        </a:p>
      </dgm:t>
    </dgm:pt>
    <dgm:pt modelId="{0D13EBD3-4A2C-4D3A-827D-14377111D141}" type="pres">
      <dgm:prSet presAssocID="{27366205-542B-41FF-8727-BDCE5CDCAC4A}" presName="child" presStyleLbl="alignAccFollowNode1" presStyleIdx="0" presStyleCnt="4">
        <dgm:presLayoutVars>
          <dgm:chMax val="0"/>
          <dgm:bulletEnabled val="1"/>
        </dgm:presLayoutVars>
      </dgm:prSet>
      <dgm:spPr/>
      <dgm:t>
        <a:bodyPr/>
        <a:lstStyle/>
        <a:p>
          <a:endParaRPr lang="en-US"/>
        </a:p>
      </dgm:t>
    </dgm:pt>
    <dgm:pt modelId="{67D466C1-37AC-4181-A367-CD88BCF384AA}" type="pres">
      <dgm:prSet presAssocID="{903A3B49-3D22-4B50-A102-4E5A1869AF7D}" presName="sibTrans" presStyleLbl="sibTrans2D1" presStyleIdx="1" presStyleCnt="4" custScaleX="175503" custScaleY="161161"/>
      <dgm:spPr/>
      <dgm:t>
        <a:bodyPr/>
        <a:lstStyle/>
        <a:p>
          <a:endParaRPr lang="en-US"/>
        </a:p>
      </dgm:t>
    </dgm:pt>
    <dgm:pt modelId="{0FF9F8FE-2850-4EB2-9442-00D020191FE5}" type="pres">
      <dgm:prSet presAssocID="{E68F8627-4E75-4B6C-98F8-8797BAC43DE0}" presName="child" presStyleLbl="alignAccFollowNode1" presStyleIdx="1" presStyleCnt="4">
        <dgm:presLayoutVars>
          <dgm:chMax val="0"/>
          <dgm:bulletEnabled val="1"/>
        </dgm:presLayoutVars>
      </dgm:prSet>
      <dgm:spPr/>
      <dgm:t>
        <a:bodyPr/>
        <a:lstStyle/>
        <a:p>
          <a:endParaRPr lang="en-US"/>
        </a:p>
      </dgm:t>
    </dgm:pt>
    <dgm:pt modelId="{F0180D90-3042-42BD-B8FD-08FE26056995}" type="pres">
      <dgm:prSet presAssocID="{5F005A2E-E1C7-49DC-A953-99053967C2A2}" presName="hSp" presStyleCnt="0"/>
      <dgm:spPr/>
      <dgm:t>
        <a:bodyPr/>
        <a:lstStyle/>
        <a:p>
          <a:endParaRPr lang="en-US"/>
        </a:p>
      </dgm:t>
    </dgm:pt>
    <dgm:pt modelId="{5DF3C1DC-01C9-4352-9019-80FCAE024290}" type="pres">
      <dgm:prSet presAssocID="{F85144D9-F3E6-43D8-AC83-093A8424F289}" presName="vertFlow" presStyleCnt="0"/>
      <dgm:spPr/>
      <dgm:t>
        <a:bodyPr/>
        <a:lstStyle/>
        <a:p>
          <a:endParaRPr lang="en-US"/>
        </a:p>
      </dgm:t>
    </dgm:pt>
    <dgm:pt modelId="{1D8251CE-2599-4D9F-9EE7-BE75EAF80C12}" type="pres">
      <dgm:prSet presAssocID="{F85144D9-F3E6-43D8-AC83-093A8424F289}" presName="header" presStyleLbl="node1" presStyleIdx="1" presStyleCnt="2"/>
      <dgm:spPr/>
      <dgm:t>
        <a:bodyPr/>
        <a:lstStyle/>
        <a:p>
          <a:endParaRPr lang="en-US"/>
        </a:p>
      </dgm:t>
    </dgm:pt>
    <dgm:pt modelId="{88AB24E4-929C-4297-B998-FBCC065B1A5D}" type="pres">
      <dgm:prSet presAssocID="{12EB0D45-C206-4FF8-9634-EB3FD3C815D4}" presName="parTrans" presStyleLbl="sibTrans2D1" presStyleIdx="2" presStyleCnt="4" custScaleX="175503" custScaleY="161161"/>
      <dgm:spPr/>
      <dgm:t>
        <a:bodyPr/>
        <a:lstStyle/>
        <a:p>
          <a:endParaRPr lang="en-US"/>
        </a:p>
      </dgm:t>
    </dgm:pt>
    <dgm:pt modelId="{371BC07D-91A9-4411-B512-B9E3F2473E7F}" type="pres">
      <dgm:prSet presAssocID="{53A796C3-2292-4DD0-AC6B-7D22FBECE2B4}" presName="child" presStyleLbl="alignAccFollowNode1" presStyleIdx="2" presStyleCnt="4">
        <dgm:presLayoutVars>
          <dgm:chMax val="0"/>
          <dgm:bulletEnabled val="1"/>
        </dgm:presLayoutVars>
      </dgm:prSet>
      <dgm:spPr/>
      <dgm:t>
        <a:bodyPr/>
        <a:lstStyle/>
        <a:p>
          <a:endParaRPr lang="en-US"/>
        </a:p>
      </dgm:t>
    </dgm:pt>
    <dgm:pt modelId="{CE35298F-49C0-4692-B4FF-E749C84E6790}" type="pres">
      <dgm:prSet presAssocID="{886FDBE6-C95A-42EA-91C8-57226D5E1618}" presName="sibTrans" presStyleLbl="sibTrans2D1" presStyleIdx="3" presStyleCnt="4" custScaleX="175503" custScaleY="161161"/>
      <dgm:spPr/>
      <dgm:t>
        <a:bodyPr/>
        <a:lstStyle/>
        <a:p>
          <a:endParaRPr lang="en-US"/>
        </a:p>
      </dgm:t>
    </dgm:pt>
    <dgm:pt modelId="{4EB5D1FB-A900-4BD5-AB2C-137A54C5785F}" type="pres">
      <dgm:prSet presAssocID="{6AFAE9FB-891E-4F1E-A159-157812294D13}" presName="child" presStyleLbl="alignAccFollowNode1" presStyleIdx="3" presStyleCnt="4">
        <dgm:presLayoutVars>
          <dgm:chMax val="0"/>
          <dgm:bulletEnabled val="1"/>
        </dgm:presLayoutVars>
      </dgm:prSet>
      <dgm:spPr/>
      <dgm:t>
        <a:bodyPr/>
        <a:lstStyle/>
        <a:p>
          <a:endParaRPr lang="en-US"/>
        </a:p>
      </dgm:t>
    </dgm:pt>
  </dgm:ptLst>
  <dgm:cxnLst>
    <dgm:cxn modelId="{66436E11-7695-48D2-AFE2-18483597A250}" type="presOf" srcId="{F85144D9-F3E6-43D8-AC83-093A8424F289}" destId="{1D8251CE-2599-4D9F-9EE7-BE75EAF80C12}" srcOrd="0" destOrd="0" presId="urn:microsoft.com/office/officeart/2005/8/layout/lProcess1"/>
    <dgm:cxn modelId="{D5A5D9EE-29DA-4011-8AD7-832105DD3CB5}" type="presOf" srcId="{6A2B9343-0F40-45B7-8394-7F8989671D48}" destId="{E3CCB3A3-48FE-4B53-97ED-38477A57AE37}" srcOrd="0" destOrd="0" presId="urn:microsoft.com/office/officeart/2005/8/layout/lProcess1"/>
    <dgm:cxn modelId="{412A868E-0F8D-440A-9E6A-D89B56C3B6EA}" srcId="{122B9C06-633D-42B2-9D5C-C579BFF09F79}" destId="{F85144D9-F3E6-43D8-AC83-093A8424F289}" srcOrd="1" destOrd="0" parTransId="{C26EFBE0-1073-4069-913B-CFB6AC4D264C}" sibTransId="{E643149C-F392-47B5-83CE-3D17D325F7A3}"/>
    <dgm:cxn modelId="{0A9EA046-5FFE-478F-B766-A333D19F5B52}" srcId="{F85144D9-F3E6-43D8-AC83-093A8424F289}" destId="{6AFAE9FB-891E-4F1E-A159-157812294D13}" srcOrd="1" destOrd="0" parTransId="{7CD9A144-BFAB-4296-BA0D-7F74330DBDA5}" sibTransId="{2BDCD0E1-88BC-4F77-9241-F7B6FAE048DB}"/>
    <dgm:cxn modelId="{01A67D51-185C-4F6A-8ECB-CA6B2D3A0560}" type="presOf" srcId="{53A796C3-2292-4DD0-AC6B-7D22FBECE2B4}" destId="{371BC07D-91A9-4411-B512-B9E3F2473E7F}" srcOrd="0" destOrd="0" presId="urn:microsoft.com/office/officeart/2005/8/layout/lProcess1"/>
    <dgm:cxn modelId="{A39A97BF-B83F-44C6-A79B-2A676821B4F0}" srcId="{5F005A2E-E1C7-49DC-A953-99053967C2A2}" destId="{E68F8627-4E75-4B6C-98F8-8797BAC43DE0}" srcOrd="1" destOrd="0" parTransId="{FF974940-36EA-42A2-9E60-4FA9DD61D8CA}" sibTransId="{704526CC-D587-45D9-A083-9F66239B004D}"/>
    <dgm:cxn modelId="{B9333CDE-CF0D-4C72-8F73-FFA92AD6AF9F}" type="presOf" srcId="{886FDBE6-C95A-42EA-91C8-57226D5E1618}" destId="{CE35298F-49C0-4692-B4FF-E749C84E6790}" srcOrd="0" destOrd="0" presId="urn:microsoft.com/office/officeart/2005/8/layout/lProcess1"/>
    <dgm:cxn modelId="{172D9D55-E97C-40BC-9BE8-1B096916E85E}" type="presOf" srcId="{12EB0D45-C206-4FF8-9634-EB3FD3C815D4}" destId="{88AB24E4-929C-4297-B998-FBCC065B1A5D}" srcOrd="0" destOrd="0" presId="urn:microsoft.com/office/officeart/2005/8/layout/lProcess1"/>
    <dgm:cxn modelId="{8E3AB0FF-394D-4AA4-B24D-20A910970A26}" type="presOf" srcId="{27366205-542B-41FF-8727-BDCE5CDCAC4A}" destId="{0D13EBD3-4A2C-4D3A-827D-14377111D141}" srcOrd="0" destOrd="0" presId="urn:microsoft.com/office/officeart/2005/8/layout/lProcess1"/>
    <dgm:cxn modelId="{DD7E13CD-5A28-4061-8DDC-4DADA7044DDA}" srcId="{F85144D9-F3E6-43D8-AC83-093A8424F289}" destId="{53A796C3-2292-4DD0-AC6B-7D22FBECE2B4}" srcOrd="0" destOrd="0" parTransId="{12EB0D45-C206-4FF8-9634-EB3FD3C815D4}" sibTransId="{886FDBE6-C95A-42EA-91C8-57226D5E1618}"/>
    <dgm:cxn modelId="{3A2064B3-7225-4022-8BCD-8A33772414B6}" srcId="{5F005A2E-E1C7-49DC-A953-99053967C2A2}" destId="{27366205-542B-41FF-8727-BDCE5CDCAC4A}" srcOrd="0" destOrd="0" parTransId="{6A2B9343-0F40-45B7-8394-7F8989671D48}" sibTransId="{903A3B49-3D22-4B50-A102-4E5A1869AF7D}"/>
    <dgm:cxn modelId="{FD48644C-EC88-4506-BFD6-EC20271F1B3F}" srcId="{122B9C06-633D-42B2-9D5C-C579BFF09F79}" destId="{5F005A2E-E1C7-49DC-A953-99053967C2A2}" srcOrd="0" destOrd="0" parTransId="{E410255A-A030-471E-AD9E-7128EC765EB1}" sibTransId="{EB2F3BD0-8035-48A9-BB64-9A8F9A63D531}"/>
    <dgm:cxn modelId="{B4715A76-3C61-432D-A7C7-91C74D431ED2}" type="presOf" srcId="{903A3B49-3D22-4B50-A102-4E5A1869AF7D}" destId="{67D466C1-37AC-4181-A367-CD88BCF384AA}" srcOrd="0" destOrd="0" presId="urn:microsoft.com/office/officeart/2005/8/layout/lProcess1"/>
    <dgm:cxn modelId="{A6533FD0-65B0-442F-90CC-0FB7A3A74EF1}" type="presOf" srcId="{6AFAE9FB-891E-4F1E-A159-157812294D13}" destId="{4EB5D1FB-A900-4BD5-AB2C-137A54C5785F}" srcOrd="0" destOrd="0" presId="urn:microsoft.com/office/officeart/2005/8/layout/lProcess1"/>
    <dgm:cxn modelId="{328A2819-BF75-4284-B205-8197A8766306}" type="presOf" srcId="{122B9C06-633D-42B2-9D5C-C579BFF09F79}" destId="{FA105561-B507-4556-838A-A9E2A3ACB27A}" srcOrd="0" destOrd="0" presId="urn:microsoft.com/office/officeart/2005/8/layout/lProcess1"/>
    <dgm:cxn modelId="{C8884B28-92F4-4F63-AF3B-83B3D2969141}" type="presOf" srcId="{5F005A2E-E1C7-49DC-A953-99053967C2A2}" destId="{8E974800-2E18-4850-9850-512772DF692D}" srcOrd="0" destOrd="0" presId="urn:microsoft.com/office/officeart/2005/8/layout/lProcess1"/>
    <dgm:cxn modelId="{114AD27D-F8C6-428A-A526-6931481C44C6}" type="presOf" srcId="{E68F8627-4E75-4B6C-98F8-8797BAC43DE0}" destId="{0FF9F8FE-2850-4EB2-9442-00D020191FE5}" srcOrd="0" destOrd="0" presId="urn:microsoft.com/office/officeart/2005/8/layout/lProcess1"/>
    <dgm:cxn modelId="{D7F9DAE8-E50D-43AA-B01D-2E9AD16DE19A}" type="presParOf" srcId="{FA105561-B507-4556-838A-A9E2A3ACB27A}" destId="{D4E307A4-1AEA-4C50-BB2A-1EE9B282375C}" srcOrd="0" destOrd="0" presId="urn:microsoft.com/office/officeart/2005/8/layout/lProcess1"/>
    <dgm:cxn modelId="{F1781B9F-6369-430B-877C-F80117BDE1F5}" type="presParOf" srcId="{D4E307A4-1AEA-4C50-BB2A-1EE9B282375C}" destId="{8E974800-2E18-4850-9850-512772DF692D}" srcOrd="0" destOrd="0" presId="urn:microsoft.com/office/officeart/2005/8/layout/lProcess1"/>
    <dgm:cxn modelId="{F09E751D-81A8-48C3-AC23-5171360BA431}" type="presParOf" srcId="{D4E307A4-1AEA-4C50-BB2A-1EE9B282375C}" destId="{E3CCB3A3-48FE-4B53-97ED-38477A57AE37}" srcOrd="1" destOrd="0" presId="urn:microsoft.com/office/officeart/2005/8/layout/lProcess1"/>
    <dgm:cxn modelId="{009518EA-1789-4DC3-AD1F-DC7F14864F9D}" type="presParOf" srcId="{D4E307A4-1AEA-4C50-BB2A-1EE9B282375C}" destId="{0D13EBD3-4A2C-4D3A-827D-14377111D141}" srcOrd="2" destOrd="0" presId="urn:microsoft.com/office/officeart/2005/8/layout/lProcess1"/>
    <dgm:cxn modelId="{9BAA50AD-E634-48B7-8D28-555D3F2E69D2}" type="presParOf" srcId="{D4E307A4-1AEA-4C50-BB2A-1EE9B282375C}" destId="{67D466C1-37AC-4181-A367-CD88BCF384AA}" srcOrd="3" destOrd="0" presId="urn:microsoft.com/office/officeart/2005/8/layout/lProcess1"/>
    <dgm:cxn modelId="{C6471A65-08FA-42B8-A8B1-DA40E4E3EC02}" type="presParOf" srcId="{D4E307A4-1AEA-4C50-BB2A-1EE9B282375C}" destId="{0FF9F8FE-2850-4EB2-9442-00D020191FE5}" srcOrd="4" destOrd="0" presId="urn:microsoft.com/office/officeart/2005/8/layout/lProcess1"/>
    <dgm:cxn modelId="{DF9F397D-5179-4F37-BB53-CF1ED0B9D5F0}" type="presParOf" srcId="{FA105561-B507-4556-838A-A9E2A3ACB27A}" destId="{F0180D90-3042-42BD-B8FD-08FE26056995}" srcOrd="1" destOrd="0" presId="urn:microsoft.com/office/officeart/2005/8/layout/lProcess1"/>
    <dgm:cxn modelId="{53CEA9DB-E448-4076-AC89-9143FD193735}" type="presParOf" srcId="{FA105561-B507-4556-838A-A9E2A3ACB27A}" destId="{5DF3C1DC-01C9-4352-9019-80FCAE024290}" srcOrd="2" destOrd="0" presId="urn:microsoft.com/office/officeart/2005/8/layout/lProcess1"/>
    <dgm:cxn modelId="{22EFB869-C3E9-437C-964F-37A44812C251}" type="presParOf" srcId="{5DF3C1DC-01C9-4352-9019-80FCAE024290}" destId="{1D8251CE-2599-4D9F-9EE7-BE75EAF80C12}" srcOrd="0" destOrd="0" presId="urn:microsoft.com/office/officeart/2005/8/layout/lProcess1"/>
    <dgm:cxn modelId="{46D1B133-4BA7-4F9E-A867-3D7A6CC09079}" type="presParOf" srcId="{5DF3C1DC-01C9-4352-9019-80FCAE024290}" destId="{88AB24E4-929C-4297-B998-FBCC065B1A5D}" srcOrd="1" destOrd="0" presId="urn:microsoft.com/office/officeart/2005/8/layout/lProcess1"/>
    <dgm:cxn modelId="{7B21B1BF-0B31-4BD0-8D0B-A940879807A0}" type="presParOf" srcId="{5DF3C1DC-01C9-4352-9019-80FCAE024290}" destId="{371BC07D-91A9-4411-B512-B9E3F2473E7F}" srcOrd="2" destOrd="0" presId="urn:microsoft.com/office/officeart/2005/8/layout/lProcess1"/>
    <dgm:cxn modelId="{9A62B839-D534-4441-AB43-FDE92DA28E82}" type="presParOf" srcId="{5DF3C1DC-01C9-4352-9019-80FCAE024290}" destId="{CE35298F-49C0-4692-B4FF-E749C84E6790}" srcOrd="3" destOrd="0" presId="urn:microsoft.com/office/officeart/2005/8/layout/lProcess1"/>
    <dgm:cxn modelId="{A102FBC1-1022-4965-A452-6CBDF3FA8CA9}" type="presParOf" srcId="{5DF3C1DC-01C9-4352-9019-80FCAE024290}" destId="{4EB5D1FB-A900-4BD5-AB2C-137A54C5785F}"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CBBAF-1E35-4D51-AB8C-763A020398B0}">
      <dsp:nvSpPr>
        <dsp:cNvPr id="0" name=""/>
        <dsp:cNvSpPr/>
      </dsp:nvSpPr>
      <dsp:spPr>
        <a:xfrm>
          <a:off x="0" y="5184201"/>
          <a:ext cx="12192000" cy="680423"/>
        </a:xfrm>
        <a:prstGeom prst="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New NDC used for next local Rx</a:t>
          </a:r>
          <a:endParaRPr lang="en-US" sz="2800" b="1" kern="1200" dirty="0">
            <a:solidFill>
              <a:schemeClr val="bg2">
                <a:lumMod val="75000"/>
              </a:schemeClr>
            </a:solidFill>
            <a:effectLst/>
          </a:endParaRPr>
        </a:p>
      </dsp:txBody>
      <dsp:txXfrm>
        <a:off x="0" y="5184201"/>
        <a:ext cx="12192000" cy="680423"/>
      </dsp:txXfrm>
    </dsp:sp>
    <dsp:sp modelId="{33F89469-BB40-417E-9854-4B39B8A7DD44}">
      <dsp:nvSpPr>
        <dsp:cNvPr id="0" name=""/>
        <dsp:cNvSpPr/>
      </dsp:nvSpPr>
      <dsp:spPr>
        <a:xfrm rot="10800000">
          <a:off x="0" y="4147915"/>
          <a:ext cx="12192000" cy="1046491"/>
        </a:xfrm>
        <a:prstGeom prst="upArrowCallout">
          <a:avLst/>
        </a:prstGeom>
        <a:gradFill rotWithShape="0">
          <a:gsLst>
            <a:gs pos="0">
              <a:schemeClr val="accent1">
                <a:shade val="50000"/>
                <a:hueOff val="-2726"/>
                <a:satOff val="7044"/>
                <a:lumOff val="9486"/>
                <a:alphaOff val="0"/>
                <a:shade val="51000"/>
                <a:satMod val="130000"/>
              </a:schemeClr>
            </a:gs>
            <a:gs pos="80000">
              <a:schemeClr val="accent1">
                <a:shade val="50000"/>
                <a:hueOff val="-2726"/>
                <a:satOff val="7044"/>
                <a:lumOff val="9486"/>
                <a:alphaOff val="0"/>
                <a:shade val="93000"/>
                <a:satMod val="130000"/>
              </a:schemeClr>
            </a:gs>
            <a:gs pos="100000">
              <a:schemeClr val="accent1">
                <a:shade val="50000"/>
                <a:hueOff val="-2726"/>
                <a:satOff val="7044"/>
                <a:lumOff val="94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cap="all" baseline="0" dirty="0" smtClean="0">
              <a:solidFill>
                <a:schemeClr val="bg2">
                  <a:lumMod val="75000"/>
                </a:schemeClr>
              </a:solidFill>
              <a:effectLst/>
            </a:rPr>
            <a:t>Last local </a:t>
          </a:r>
          <a:r>
            <a:rPr lang="en-US" sz="2800" b="1" kern="1200" dirty="0" smtClean="0">
              <a:solidFill>
                <a:schemeClr val="bg2">
                  <a:lumMod val="75000"/>
                </a:schemeClr>
              </a:solidFill>
              <a:effectLst/>
            </a:rPr>
            <a:t>NDC field is updated</a:t>
          </a:r>
          <a:endParaRPr lang="en-US" sz="2800" b="1" kern="1200" dirty="0">
            <a:solidFill>
              <a:schemeClr val="bg2">
                <a:lumMod val="75000"/>
              </a:schemeClr>
            </a:solidFill>
            <a:effectLst/>
          </a:endParaRPr>
        </a:p>
      </dsp:txBody>
      <dsp:txXfrm rot="10800000">
        <a:off x="0" y="4147915"/>
        <a:ext cx="12192000" cy="679978"/>
      </dsp:txXfrm>
    </dsp:sp>
    <dsp:sp modelId="{FFC23747-57CC-442C-94C2-909DE5582B08}">
      <dsp:nvSpPr>
        <dsp:cNvPr id="0" name=""/>
        <dsp:cNvSpPr/>
      </dsp:nvSpPr>
      <dsp:spPr>
        <a:xfrm rot="10800000">
          <a:off x="0" y="3111630"/>
          <a:ext cx="12192000" cy="1046491"/>
        </a:xfrm>
        <a:prstGeom prst="upArrowCallout">
          <a:avLst/>
        </a:prstGeom>
        <a:gradFill rotWithShape="0">
          <a:gsLst>
            <a:gs pos="0">
              <a:schemeClr val="accent1">
                <a:shade val="50000"/>
                <a:hueOff val="-5453"/>
                <a:satOff val="14088"/>
                <a:lumOff val="18972"/>
                <a:alphaOff val="0"/>
                <a:shade val="51000"/>
                <a:satMod val="130000"/>
              </a:schemeClr>
            </a:gs>
            <a:gs pos="80000">
              <a:schemeClr val="accent1">
                <a:shade val="50000"/>
                <a:hueOff val="-5453"/>
                <a:satOff val="14088"/>
                <a:lumOff val="18972"/>
                <a:alphaOff val="0"/>
                <a:shade val="93000"/>
                <a:satMod val="130000"/>
              </a:schemeClr>
            </a:gs>
            <a:gs pos="100000">
              <a:schemeClr val="accent1">
                <a:shade val="50000"/>
                <a:hueOff val="-5453"/>
                <a:satOff val="14088"/>
                <a:lumOff val="189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Automation sends new NDC to VistA via OPAI </a:t>
          </a:r>
          <a:r>
            <a:rPr lang="en-US" sz="2800" b="1" u="sng" kern="1200" dirty="0" smtClean="0">
              <a:solidFill>
                <a:schemeClr val="bg2">
                  <a:lumMod val="75000"/>
                </a:schemeClr>
              </a:solidFill>
              <a:effectLst/>
            </a:rPr>
            <a:t>or</a:t>
          </a:r>
          <a:r>
            <a:rPr lang="en-US" sz="2800" b="1" u="none" kern="1200" dirty="0" smtClean="0">
              <a:solidFill>
                <a:schemeClr val="bg2">
                  <a:lumMod val="75000"/>
                </a:schemeClr>
              </a:solidFill>
              <a:effectLst/>
            </a:rPr>
            <a:t> prescription has payable claim</a:t>
          </a:r>
          <a:endParaRPr lang="en-US" sz="2800" b="1" kern="1200" dirty="0">
            <a:solidFill>
              <a:schemeClr val="bg2">
                <a:lumMod val="75000"/>
              </a:schemeClr>
            </a:solidFill>
            <a:effectLst/>
          </a:endParaRPr>
        </a:p>
      </dsp:txBody>
      <dsp:txXfrm rot="10800000">
        <a:off x="0" y="3111630"/>
        <a:ext cx="12192000" cy="679978"/>
      </dsp:txXfrm>
    </dsp:sp>
    <dsp:sp modelId="{7E59ED3E-BA5F-4FE8-945F-07E4804AD79C}">
      <dsp:nvSpPr>
        <dsp:cNvPr id="0" name=""/>
        <dsp:cNvSpPr/>
      </dsp:nvSpPr>
      <dsp:spPr>
        <a:xfrm rot="10800000">
          <a:off x="0" y="2075345"/>
          <a:ext cx="12192000" cy="1046491"/>
        </a:xfrm>
        <a:prstGeom prst="upArrowCallout">
          <a:avLst/>
        </a:prstGeom>
        <a:gradFill rotWithShape="0">
          <a:gsLst>
            <a:gs pos="0">
              <a:schemeClr val="accent1">
                <a:shade val="50000"/>
                <a:hueOff val="-8179"/>
                <a:satOff val="21132"/>
                <a:lumOff val="28458"/>
                <a:alphaOff val="0"/>
                <a:shade val="51000"/>
                <a:satMod val="130000"/>
              </a:schemeClr>
            </a:gs>
            <a:gs pos="80000">
              <a:schemeClr val="accent1">
                <a:shade val="50000"/>
                <a:hueOff val="-8179"/>
                <a:satOff val="21132"/>
                <a:lumOff val="28458"/>
                <a:alphaOff val="0"/>
                <a:shade val="93000"/>
                <a:satMod val="130000"/>
              </a:schemeClr>
            </a:gs>
            <a:gs pos="100000">
              <a:schemeClr val="accent1">
                <a:shade val="50000"/>
                <a:hueOff val="-8179"/>
                <a:satOff val="21132"/>
                <a:lumOff val="28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Label is printed but Rx is filled with different NDC</a:t>
          </a:r>
          <a:endParaRPr lang="en-US" sz="2800" b="1" kern="1200" dirty="0">
            <a:solidFill>
              <a:schemeClr val="bg2">
                <a:lumMod val="75000"/>
              </a:schemeClr>
            </a:solidFill>
            <a:effectLst/>
          </a:endParaRPr>
        </a:p>
      </dsp:txBody>
      <dsp:txXfrm rot="10800000">
        <a:off x="0" y="2075345"/>
        <a:ext cx="12192000" cy="679978"/>
      </dsp:txXfrm>
    </dsp:sp>
    <dsp:sp modelId="{93E7C955-531B-475F-B207-A72BDB588F47}">
      <dsp:nvSpPr>
        <dsp:cNvPr id="0" name=""/>
        <dsp:cNvSpPr/>
      </dsp:nvSpPr>
      <dsp:spPr>
        <a:xfrm rot="10800000">
          <a:off x="0" y="1039060"/>
          <a:ext cx="12192000" cy="1046491"/>
        </a:xfrm>
        <a:prstGeom prst="upArrowCallout">
          <a:avLst/>
        </a:prstGeom>
        <a:gradFill rotWithShape="0">
          <a:gsLst>
            <a:gs pos="0">
              <a:schemeClr val="accent1">
                <a:shade val="50000"/>
                <a:hueOff val="-5453"/>
                <a:satOff val="14088"/>
                <a:lumOff val="18972"/>
                <a:alphaOff val="0"/>
                <a:shade val="51000"/>
                <a:satMod val="130000"/>
              </a:schemeClr>
            </a:gs>
            <a:gs pos="80000">
              <a:schemeClr val="accent1">
                <a:shade val="50000"/>
                <a:hueOff val="-5453"/>
                <a:satOff val="14088"/>
                <a:lumOff val="18972"/>
                <a:alphaOff val="0"/>
                <a:shade val="93000"/>
                <a:satMod val="130000"/>
              </a:schemeClr>
            </a:gs>
            <a:gs pos="100000">
              <a:schemeClr val="accent1">
                <a:shade val="50000"/>
                <a:hueOff val="-5453"/>
                <a:satOff val="14088"/>
                <a:lumOff val="189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Claim generated using </a:t>
          </a:r>
          <a:r>
            <a:rPr lang="en-US" sz="2800" b="1" kern="1200" cap="all" baseline="0" dirty="0" smtClean="0">
              <a:solidFill>
                <a:schemeClr val="bg2">
                  <a:lumMod val="75000"/>
                </a:schemeClr>
              </a:solidFill>
              <a:effectLst/>
            </a:rPr>
            <a:t>last local NDC</a:t>
          </a:r>
          <a:endParaRPr lang="en-US" sz="2800" b="1" kern="1200" cap="all" baseline="0" dirty="0">
            <a:solidFill>
              <a:schemeClr val="bg2">
                <a:lumMod val="75000"/>
              </a:schemeClr>
            </a:solidFill>
            <a:effectLst/>
          </a:endParaRPr>
        </a:p>
      </dsp:txBody>
      <dsp:txXfrm rot="10800000">
        <a:off x="0" y="1039060"/>
        <a:ext cx="12192000" cy="679978"/>
      </dsp:txXfrm>
    </dsp:sp>
    <dsp:sp modelId="{0F98A9F0-EFC0-4477-BD64-69DA872F8711}">
      <dsp:nvSpPr>
        <dsp:cNvPr id="0" name=""/>
        <dsp:cNvSpPr/>
      </dsp:nvSpPr>
      <dsp:spPr>
        <a:xfrm rot="10800000">
          <a:off x="0" y="2775"/>
          <a:ext cx="12192000" cy="1046491"/>
        </a:xfrm>
        <a:prstGeom prst="upArrowCallout">
          <a:avLst/>
        </a:prstGeom>
        <a:gradFill rotWithShape="0">
          <a:gsLst>
            <a:gs pos="0">
              <a:schemeClr val="accent1">
                <a:shade val="50000"/>
                <a:hueOff val="-2726"/>
                <a:satOff val="7044"/>
                <a:lumOff val="9486"/>
                <a:alphaOff val="0"/>
                <a:shade val="51000"/>
                <a:satMod val="130000"/>
              </a:schemeClr>
            </a:gs>
            <a:gs pos="80000">
              <a:schemeClr val="accent1">
                <a:shade val="50000"/>
                <a:hueOff val="-2726"/>
                <a:satOff val="7044"/>
                <a:lumOff val="9486"/>
                <a:alphaOff val="0"/>
                <a:shade val="93000"/>
                <a:satMod val="130000"/>
              </a:schemeClr>
            </a:gs>
            <a:gs pos="100000">
              <a:schemeClr val="accent1">
                <a:shade val="50000"/>
                <a:hueOff val="-2726"/>
                <a:satOff val="7044"/>
                <a:lumOff val="94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Local </a:t>
          </a:r>
          <a:r>
            <a:rPr lang="en-US" sz="2800" b="1" u="sng" kern="1200" dirty="0" smtClean="0">
              <a:solidFill>
                <a:schemeClr val="bg2">
                  <a:lumMod val="75000"/>
                </a:schemeClr>
              </a:solidFill>
              <a:effectLst/>
            </a:rPr>
            <a:t>ePharmacy </a:t>
          </a:r>
          <a:r>
            <a:rPr lang="en-US" sz="2800" b="1" u="none" kern="1200" dirty="0" smtClean="0">
              <a:solidFill>
                <a:schemeClr val="bg2">
                  <a:lumMod val="75000"/>
                </a:schemeClr>
              </a:solidFill>
              <a:effectLst/>
            </a:rPr>
            <a:t>Rx is finished</a:t>
          </a:r>
          <a:r>
            <a:rPr lang="en-US" sz="2800" b="1" u="sng" kern="1200" dirty="0" smtClean="0">
              <a:solidFill>
                <a:schemeClr val="bg2">
                  <a:lumMod val="75000"/>
                </a:schemeClr>
              </a:solidFill>
              <a:effectLst/>
            </a:rPr>
            <a:t>  </a:t>
          </a:r>
          <a:endParaRPr lang="en-US" sz="2800" b="1" u="sng" kern="1200" dirty="0">
            <a:solidFill>
              <a:schemeClr val="bg2">
                <a:lumMod val="75000"/>
              </a:schemeClr>
            </a:solidFill>
            <a:effectLst/>
          </a:endParaRPr>
        </a:p>
      </dsp:txBody>
      <dsp:txXfrm rot="10800000">
        <a:off x="0" y="2775"/>
        <a:ext cx="12192000" cy="679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F8AD-DA9E-4CC9-8018-55AB3532F70C}">
      <dsp:nvSpPr>
        <dsp:cNvPr id="0" name=""/>
        <dsp:cNvSpPr/>
      </dsp:nvSpPr>
      <dsp:spPr>
        <a:xfrm>
          <a:off x="0" y="4776342"/>
          <a:ext cx="12192000" cy="783598"/>
        </a:xfrm>
        <a:prstGeom prst="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cap="all" baseline="0" dirty="0" smtClean="0">
              <a:solidFill>
                <a:schemeClr val="bg2">
                  <a:lumMod val="75000"/>
                </a:schemeClr>
              </a:solidFill>
              <a:effectLst/>
            </a:rPr>
            <a:t>Last </a:t>
          </a:r>
          <a:r>
            <a:rPr lang="en-US" sz="2800" b="1" kern="1200" dirty="0" smtClean="0">
              <a:solidFill>
                <a:schemeClr val="bg2">
                  <a:lumMod val="75000"/>
                </a:schemeClr>
              </a:solidFill>
              <a:effectLst/>
            </a:rPr>
            <a:t>CMOP NDC field is updated and new NDC used for next CMOP Rx </a:t>
          </a:r>
          <a:endParaRPr lang="en-US" sz="2800" b="1" kern="1200" dirty="0">
            <a:solidFill>
              <a:schemeClr val="bg2">
                <a:lumMod val="75000"/>
              </a:schemeClr>
            </a:solidFill>
            <a:effectLst/>
          </a:endParaRPr>
        </a:p>
      </dsp:txBody>
      <dsp:txXfrm>
        <a:off x="0" y="4776342"/>
        <a:ext cx="12192000" cy="783598"/>
      </dsp:txXfrm>
    </dsp:sp>
    <dsp:sp modelId="{FE3768B1-C16C-4636-BA09-10CC5BB1DABF}">
      <dsp:nvSpPr>
        <dsp:cNvPr id="0" name=""/>
        <dsp:cNvSpPr/>
      </dsp:nvSpPr>
      <dsp:spPr>
        <a:xfrm rot="10800000">
          <a:off x="0" y="3582921"/>
          <a:ext cx="12192000" cy="1205174"/>
        </a:xfrm>
        <a:prstGeom prst="upArrowCallout">
          <a:avLst/>
        </a:prstGeom>
        <a:gradFill rotWithShape="0">
          <a:gsLst>
            <a:gs pos="0">
              <a:schemeClr val="accent1">
                <a:shade val="50000"/>
                <a:hueOff val="-3272"/>
                <a:satOff val="8453"/>
                <a:lumOff val="11383"/>
                <a:alphaOff val="0"/>
                <a:shade val="51000"/>
                <a:satMod val="130000"/>
              </a:schemeClr>
            </a:gs>
            <a:gs pos="80000">
              <a:schemeClr val="accent1">
                <a:shade val="50000"/>
                <a:hueOff val="-3272"/>
                <a:satOff val="8453"/>
                <a:lumOff val="11383"/>
                <a:alphaOff val="0"/>
                <a:shade val="93000"/>
                <a:satMod val="130000"/>
              </a:schemeClr>
            </a:gs>
            <a:gs pos="100000">
              <a:schemeClr val="accent1">
                <a:shade val="50000"/>
                <a:hueOff val="-3272"/>
                <a:satOff val="8453"/>
                <a:lumOff val="113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New NDC returned with CMOP release</a:t>
          </a:r>
          <a:endParaRPr lang="en-US" sz="2800" b="1" kern="1200" dirty="0">
            <a:solidFill>
              <a:schemeClr val="bg2">
                <a:lumMod val="75000"/>
              </a:schemeClr>
            </a:solidFill>
            <a:effectLst/>
          </a:endParaRPr>
        </a:p>
      </dsp:txBody>
      <dsp:txXfrm rot="10800000">
        <a:off x="0" y="3582921"/>
        <a:ext cx="12192000" cy="783086"/>
      </dsp:txXfrm>
    </dsp:sp>
    <dsp:sp modelId="{69458089-1604-403A-8AEC-BCD456204CAD}">
      <dsp:nvSpPr>
        <dsp:cNvPr id="0" name=""/>
        <dsp:cNvSpPr/>
      </dsp:nvSpPr>
      <dsp:spPr>
        <a:xfrm rot="10800000">
          <a:off x="0" y="2409217"/>
          <a:ext cx="12192000" cy="1205174"/>
        </a:xfrm>
        <a:prstGeom prst="upArrowCallout">
          <a:avLst/>
        </a:prstGeom>
        <a:gradFill rotWithShape="0">
          <a:gsLst>
            <a:gs pos="0">
              <a:schemeClr val="accent1">
                <a:shade val="50000"/>
                <a:hueOff val="-6543"/>
                <a:satOff val="16906"/>
                <a:lumOff val="22766"/>
                <a:alphaOff val="0"/>
                <a:shade val="51000"/>
                <a:satMod val="130000"/>
              </a:schemeClr>
            </a:gs>
            <a:gs pos="80000">
              <a:schemeClr val="accent1">
                <a:shade val="50000"/>
                <a:hueOff val="-6543"/>
                <a:satOff val="16906"/>
                <a:lumOff val="22766"/>
                <a:alphaOff val="0"/>
                <a:shade val="93000"/>
                <a:satMod val="130000"/>
              </a:schemeClr>
            </a:gs>
            <a:gs pos="100000">
              <a:schemeClr val="accent1">
                <a:shade val="50000"/>
                <a:hueOff val="-6543"/>
                <a:satOff val="16906"/>
                <a:lumOff val="227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Rx is filled with different NDC</a:t>
          </a:r>
          <a:endParaRPr lang="en-US" sz="2800" b="1" kern="1200" dirty="0">
            <a:solidFill>
              <a:schemeClr val="bg2">
                <a:lumMod val="75000"/>
              </a:schemeClr>
            </a:solidFill>
            <a:effectLst/>
          </a:endParaRPr>
        </a:p>
      </dsp:txBody>
      <dsp:txXfrm rot="10800000">
        <a:off x="0" y="2409217"/>
        <a:ext cx="12192000" cy="783086"/>
      </dsp:txXfrm>
    </dsp:sp>
    <dsp:sp modelId="{360FDE06-8A4D-45EF-A894-8BE6BF321482}">
      <dsp:nvSpPr>
        <dsp:cNvPr id="0" name=""/>
        <dsp:cNvSpPr/>
      </dsp:nvSpPr>
      <dsp:spPr>
        <a:xfrm rot="10800000">
          <a:off x="0" y="1196079"/>
          <a:ext cx="12192000" cy="1205174"/>
        </a:xfrm>
        <a:prstGeom prst="upArrowCallout">
          <a:avLst/>
        </a:prstGeom>
        <a:gradFill rotWithShape="0">
          <a:gsLst>
            <a:gs pos="0">
              <a:schemeClr val="accent1">
                <a:shade val="50000"/>
                <a:hueOff val="-6543"/>
                <a:satOff val="16906"/>
                <a:lumOff val="22766"/>
                <a:alphaOff val="0"/>
                <a:shade val="51000"/>
                <a:satMod val="130000"/>
              </a:schemeClr>
            </a:gs>
            <a:gs pos="80000">
              <a:schemeClr val="accent1">
                <a:shade val="50000"/>
                <a:hueOff val="-6543"/>
                <a:satOff val="16906"/>
                <a:lumOff val="22766"/>
                <a:alphaOff val="0"/>
                <a:shade val="93000"/>
                <a:satMod val="130000"/>
              </a:schemeClr>
            </a:gs>
            <a:gs pos="100000">
              <a:schemeClr val="accent1">
                <a:shade val="50000"/>
                <a:hueOff val="-6543"/>
                <a:satOff val="16906"/>
                <a:lumOff val="227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Claim is generated using </a:t>
          </a:r>
          <a:r>
            <a:rPr lang="en-US" sz="2800" b="1" kern="1200" cap="all" baseline="0" dirty="0" smtClean="0">
              <a:solidFill>
                <a:schemeClr val="bg2">
                  <a:lumMod val="75000"/>
                </a:schemeClr>
              </a:solidFill>
              <a:effectLst/>
            </a:rPr>
            <a:t>Last</a:t>
          </a:r>
          <a:r>
            <a:rPr lang="en-US" sz="2800" b="1" kern="1200" dirty="0" smtClean="0">
              <a:solidFill>
                <a:schemeClr val="bg2">
                  <a:lumMod val="75000"/>
                </a:schemeClr>
              </a:solidFill>
              <a:effectLst/>
            </a:rPr>
            <a:t> CMOP NDC</a:t>
          </a:r>
          <a:endParaRPr lang="en-US" sz="2800" b="1" kern="1200" dirty="0">
            <a:solidFill>
              <a:schemeClr val="bg2">
                <a:lumMod val="75000"/>
              </a:schemeClr>
            </a:solidFill>
            <a:effectLst/>
          </a:endParaRPr>
        </a:p>
      </dsp:txBody>
      <dsp:txXfrm rot="10800000">
        <a:off x="0" y="1196079"/>
        <a:ext cx="12192000" cy="783086"/>
      </dsp:txXfrm>
    </dsp:sp>
    <dsp:sp modelId="{2A746784-0339-4EB9-B552-87A022CE8CE4}">
      <dsp:nvSpPr>
        <dsp:cNvPr id="0" name=""/>
        <dsp:cNvSpPr/>
      </dsp:nvSpPr>
      <dsp:spPr>
        <a:xfrm rot="10800000">
          <a:off x="0" y="2659"/>
          <a:ext cx="12192000" cy="1205174"/>
        </a:xfrm>
        <a:prstGeom prst="upArrowCallout">
          <a:avLst/>
        </a:prstGeom>
        <a:gradFill rotWithShape="0">
          <a:gsLst>
            <a:gs pos="0">
              <a:schemeClr val="accent1">
                <a:shade val="50000"/>
                <a:hueOff val="-3272"/>
                <a:satOff val="8453"/>
                <a:lumOff val="11383"/>
                <a:alphaOff val="0"/>
                <a:shade val="51000"/>
                <a:satMod val="130000"/>
              </a:schemeClr>
            </a:gs>
            <a:gs pos="80000">
              <a:schemeClr val="accent1">
                <a:shade val="50000"/>
                <a:hueOff val="-3272"/>
                <a:satOff val="8453"/>
                <a:lumOff val="11383"/>
                <a:alphaOff val="0"/>
                <a:shade val="93000"/>
                <a:satMod val="130000"/>
              </a:schemeClr>
            </a:gs>
            <a:gs pos="100000">
              <a:schemeClr val="accent1">
                <a:shade val="50000"/>
                <a:hueOff val="-3272"/>
                <a:satOff val="8453"/>
                <a:lumOff val="113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effectLst/>
            </a:rPr>
            <a:t>CMOP </a:t>
          </a:r>
          <a:r>
            <a:rPr lang="en-US" sz="2800" b="1" u="sng" kern="1200" dirty="0" smtClean="0">
              <a:solidFill>
                <a:schemeClr val="bg2">
                  <a:lumMod val="75000"/>
                </a:schemeClr>
              </a:solidFill>
              <a:effectLst/>
            </a:rPr>
            <a:t>ePharmacy </a:t>
          </a:r>
          <a:r>
            <a:rPr lang="en-US" sz="2800" b="1" u="none" kern="1200" dirty="0" smtClean="0">
              <a:solidFill>
                <a:schemeClr val="bg2">
                  <a:lumMod val="75000"/>
                </a:schemeClr>
              </a:solidFill>
              <a:effectLst/>
            </a:rPr>
            <a:t>Rx is pulled from suspense</a:t>
          </a:r>
          <a:endParaRPr lang="en-US" sz="2800" b="1" kern="1200" dirty="0">
            <a:solidFill>
              <a:schemeClr val="bg2">
                <a:lumMod val="75000"/>
              </a:schemeClr>
            </a:solidFill>
            <a:effectLst/>
          </a:endParaRPr>
        </a:p>
      </dsp:txBody>
      <dsp:txXfrm rot="10800000">
        <a:off x="0" y="2659"/>
        <a:ext cx="12192000" cy="783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FE5E-01BC-49B1-9486-66A66AA47C0F}">
      <dsp:nvSpPr>
        <dsp:cNvPr id="0" name=""/>
        <dsp:cNvSpPr/>
      </dsp:nvSpPr>
      <dsp:spPr>
        <a:xfrm>
          <a:off x="0" y="2846"/>
          <a:ext cx="2435818"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BB21C5-0998-4B13-AB8B-BB8D6B934273}">
      <dsp:nvSpPr>
        <dsp:cNvPr id="0" name=""/>
        <dsp:cNvSpPr/>
      </dsp:nvSpPr>
      <dsp:spPr>
        <a:xfrm>
          <a:off x="0" y="2846"/>
          <a:ext cx="2435818" cy="1941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0" kern="1200" dirty="0" smtClean="0">
              <a:effectLst>
                <a:outerShdw blurRad="38100" dist="38100" dir="2700000" algn="tl">
                  <a:srgbClr val="000000">
                    <a:alpha val="43137"/>
                  </a:srgbClr>
                </a:outerShdw>
              </a:effectLst>
            </a:rPr>
            <a:t>AIDS</a:t>
          </a:r>
          <a:endParaRPr lang="en-US" sz="3600" b="0" kern="1200" dirty="0">
            <a:effectLst>
              <a:outerShdw blurRad="38100" dist="38100" dir="2700000" algn="tl">
                <a:srgbClr val="000000">
                  <a:alpha val="43137"/>
                </a:srgbClr>
              </a:outerShdw>
            </a:effectLst>
          </a:endParaRPr>
        </a:p>
      </dsp:txBody>
      <dsp:txXfrm>
        <a:off x="0" y="2846"/>
        <a:ext cx="2435818" cy="1941202"/>
      </dsp:txXfrm>
    </dsp:sp>
    <dsp:sp modelId="{4A55AD06-F2F9-4AD0-B841-99676C2B2954}">
      <dsp:nvSpPr>
        <dsp:cNvPr id="0" name=""/>
        <dsp:cNvSpPr/>
      </dsp:nvSpPr>
      <dsp:spPr>
        <a:xfrm>
          <a:off x="0" y="1944048"/>
          <a:ext cx="2435818"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B5CBE-0CA9-4EBF-A487-AA4F33AB45CF}">
      <dsp:nvSpPr>
        <dsp:cNvPr id="0" name=""/>
        <dsp:cNvSpPr/>
      </dsp:nvSpPr>
      <dsp:spPr>
        <a:xfrm>
          <a:off x="0" y="1944048"/>
          <a:ext cx="2435818" cy="1941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0" kern="1200" dirty="0" smtClean="0">
              <a:effectLst>
                <a:outerShdw blurRad="38100" dist="38100" dir="2700000" algn="tl">
                  <a:srgbClr val="000000">
                    <a:alpha val="43137"/>
                  </a:srgbClr>
                </a:outerShdw>
              </a:effectLst>
            </a:rPr>
            <a:t>Drug and Alcohol Abuse</a:t>
          </a:r>
          <a:endParaRPr lang="en-US" sz="3600" b="0" kern="1200" dirty="0">
            <a:effectLst>
              <a:outerShdw blurRad="38100" dist="38100" dir="2700000" algn="tl">
                <a:srgbClr val="000000">
                  <a:alpha val="43137"/>
                </a:srgbClr>
              </a:outerShdw>
            </a:effectLst>
          </a:endParaRPr>
        </a:p>
      </dsp:txBody>
      <dsp:txXfrm>
        <a:off x="0" y="1944048"/>
        <a:ext cx="2435818" cy="1941202"/>
      </dsp:txXfrm>
    </dsp:sp>
    <dsp:sp modelId="{3E83B5C5-219D-4CED-8B10-E39B6BABFF28}">
      <dsp:nvSpPr>
        <dsp:cNvPr id="0" name=""/>
        <dsp:cNvSpPr/>
      </dsp:nvSpPr>
      <dsp:spPr>
        <a:xfrm>
          <a:off x="0" y="3717414"/>
          <a:ext cx="2435818"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321B9-4184-4D52-BC72-CB8177F56F60}">
      <dsp:nvSpPr>
        <dsp:cNvPr id="0" name=""/>
        <dsp:cNvSpPr/>
      </dsp:nvSpPr>
      <dsp:spPr>
        <a:xfrm>
          <a:off x="0" y="3885251"/>
          <a:ext cx="2435818" cy="1941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0" kern="1200" dirty="0" smtClean="0">
              <a:effectLst>
                <a:outerShdw blurRad="38100" dist="38100" dir="2700000" algn="tl">
                  <a:srgbClr val="000000">
                    <a:alpha val="43137"/>
                  </a:srgbClr>
                </a:outerShdw>
              </a:effectLst>
            </a:rPr>
            <a:t>Sickle Cell Anemia</a:t>
          </a:r>
          <a:endParaRPr lang="en-US" sz="3600" b="0" kern="1200" dirty="0">
            <a:effectLst>
              <a:outerShdw blurRad="38100" dist="38100" dir="2700000" algn="tl">
                <a:srgbClr val="000000">
                  <a:alpha val="43137"/>
                </a:srgbClr>
              </a:outerShdw>
            </a:effectLst>
          </a:endParaRPr>
        </a:p>
      </dsp:txBody>
      <dsp:txXfrm>
        <a:off x="0" y="3885251"/>
        <a:ext cx="2435818" cy="1941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74800-2E18-4850-9850-512772DF692D}">
      <dsp:nvSpPr>
        <dsp:cNvPr id="0" name=""/>
        <dsp:cNvSpPr/>
      </dsp:nvSpPr>
      <dsp:spPr>
        <a:xfrm>
          <a:off x="535" y="1591716"/>
          <a:ext cx="5554265" cy="1388566"/>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cap="all" baseline="0" dirty="0" smtClean="0"/>
            <a:t>NCPDP Dispense Unit</a:t>
          </a:r>
        </a:p>
        <a:p>
          <a:pPr lvl="0" algn="ctr" defTabSz="1422400">
            <a:lnSpc>
              <a:spcPct val="90000"/>
            </a:lnSpc>
            <a:spcBef>
              <a:spcPct val="0"/>
            </a:spcBef>
            <a:spcAft>
              <a:spcPct val="35000"/>
            </a:spcAft>
          </a:pPr>
          <a:endParaRPr lang="en-US" sz="3200" b="1" kern="1200" cap="all" baseline="0" dirty="0"/>
        </a:p>
      </dsp:txBody>
      <dsp:txXfrm>
        <a:off x="41205" y="1632386"/>
        <a:ext cx="5472925" cy="1307226"/>
      </dsp:txXfrm>
    </dsp:sp>
    <dsp:sp modelId="{1D8251CE-2599-4D9F-9EE7-BE75EAF80C12}">
      <dsp:nvSpPr>
        <dsp:cNvPr id="0" name=""/>
        <dsp:cNvSpPr/>
      </dsp:nvSpPr>
      <dsp:spPr>
        <a:xfrm>
          <a:off x="6332398" y="1591716"/>
          <a:ext cx="5554265" cy="1388566"/>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cap="all" baseline="0" dirty="0" smtClean="0"/>
            <a:t>NCPDP Quantity Multiplier</a:t>
          </a:r>
        </a:p>
        <a:p>
          <a:pPr lvl="0" algn="ctr" defTabSz="1422400">
            <a:lnSpc>
              <a:spcPct val="90000"/>
            </a:lnSpc>
            <a:spcBef>
              <a:spcPct val="0"/>
            </a:spcBef>
            <a:spcAft>
              <a:spcPct val="35000"/>
            </a:spcAft>
          </a:pPr>
          <a:endParaRPr lang="en-US" sz="3200" b="1" kern="1200" cap="all" baseline="0" dirty="0"/>
        </a:p>
      </dsp:txBody>
      <dsp:txXfrm>
        <a:off x="6373068" y="1632386"/>
        <a:ext cx="5472925" cy="1307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74800-2E18-4850-9850-512772DF692D}">
      <dsp:nvSpPr>
        <dsp:cNvPr id="0" name=""/>
        <dsp:cNvSpPr/>
      </dsp:nvSpPr>
      <dsp:spPr>
        <a:xfrm>
          <a:off x="1730" y="289168"/>
          <a:ext cx="5553149" cy="1388287"/>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cap="all" baseline="0" dirty="0" smtClean="0"/>
            <a:t>NCPDP Dispense Unit</a:t>
          </a:r>
        </a:p>
        <a:p>
          <a:pPr lvl="0" algn="ctr" defTabSz="1422400">
            <a:lnSpc>
              <a:spcPct val="90000"/>
            </a:lnSpc>
            <a:spcBef>
              <a:spcPct val="0"/>
            </a:spcBef>
            <a:spcAft>
              <a:spcPct val="35000"/>
            </a:spcAft>
          </a:pPr>
          <a:endParaRPr lang="en-US" sz="3200" b="1" kern="1200" cap="all" baseline="0" dirty="0"/>
        </a:p>
      </dsp:txBody>
      <dsp:txXfrm>
        <a:off x="42392" y="329830"/>
        <a:ext cx="5471825" cy="1306963"/>
      </dsp:txXfrm>
    </dsp:sp>
    <dsp:sp modelId="{E3CCB3A3-48FE-4B53-97ED-38477A57AE37}">
      <dsp:nvSpPr>
        <dsp:cNvPr id="0" name=""/>
        <dsp:cNvSpPr/>
      </dsp:nvSpPr>
      <dsp:spPr>
        <a:xfrm rot="5400000">
          <a:off x="2565112" y="1724635"/>
          <a:ext cx="426385" cy="391541"/>
        </a:xfrm>
        <a:prstGeom prst="rightArrow">
          <a:avLst>
            <a:gd name="adj1" fmla="val 66700"/>
            <a:gd name="adj2" fmla="val 5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13EBD3-4A2C-4D3A-827D-14377111D141}">
      <dsp:nvSpPr>
        <dsp:cNvPr id="0" name=""/>
        <dsp:cNvSpPr/>
      </dsp:nvSpPr>
      <dsp:spPr>
        <a:xfrm>
          <a:off x="1730" y="2163356"/>
          <a:ext cx="5553149" cy="1388287"/>
        </a:xfrm>
        <a:prstGeom prst="roundRect">
          <a:avLst>
            <a:gd name="adj" fmla="val 10000"/>
          </a:avLst>
        </a:prstGeom>
        <a:solidFill>
          <a:schemeClr val="accent1">
            <a:lumMod val="90000"/>
            <a:alpha val="9000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lumMod val="75000"/>
                </a:schemeClr>
              </a:solidFill>
            </a:rPr>
            <a:t>EA = Each,  GM = Grams, </a:t>
          </a:r>
        </a:p>
        <a:p>
          <a:pPr lvl="0" algn="ctr" defTabSz="1244600">
            <a:lnSpc>
              <a:spcPct val="90000"/>
            </a:lnSpc>
            <a:spcBef>
              <a:spcPct val="0"/>
            </a:spcBef>
            <a:spcAft>
              <a:spcPct val="35000"/>
            </a:spcAft>
          </a:pPr>
          <a:r>
            <a:rPr lang="en-US" sz="2800" kern="1200" dirty="0" smtClean="0">
              <a:solidFill>
                <a:schemeClr val="bg2">
                  <a:lumMod val="75000"/>
                </a:schemeClr>
              </a:solidFill>
            </a:rPr>
            <a:t>ML = Milliliters</a:t>
          </a:r>
          <a:endParaRPr lang="en-US" sz="2800" kern="1200" dirty="0">
            <a:solidFill>
              <a:schemeClr val="bg2">
                <a:lumMod val="75000"/>
              </a:schemeClr>
            </a:solidFill>
          </a:endParaRPr>
        </a:p>
      </dsp:txBody>
      <dsp:txXfrm>
        <a:off x="42392" y="2204018"/>
        <a:ext cx="5471825" cy="1306963"/>
      </dsp:txXfrm>
    </dsp:sp>
    <dsp:sp modelId="{67D466C1-37AC-4181-A367-CD88BCF384AA}">
      <dsp:nvSpPr>
        <dsp:cNvPr id="0" name=""/>
        <dsp:cNvSpPr/>
      </dsp:nvSpPr>
      <dsp:spPr>
        <a:xfrm rot="5400000">
          <a:off x="2565112" y="3598823"/>
          <a:ext cx="426385" cy="391541"/>
        </a:xfrm>
        <a:prstGeom prst="rightArrow">
          <a:avLst>
            <a:gd name="adj1" fmla="val 66700"/>
            <a:gd name="adj2" fmla="val 5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F9F8FE-2850-4EB2-9442-00D020191FE5}">
      <dsp:nvSpPr>
        <dsp:cNvPr id="0" name=""/>
        <dsp:cNvSpPr/>
      </dsp:nvSpPr>
      <dsp:spPr>
        <a:xfrm>
          <a:off x="1730" y="4037544"/>
          <a:ext cx="5553149" cy="1388287"/>
        </a:xfrm>
        <a:prstGeom prst="roundRect">
          <a:avLst>
            <a:gd name="adj" fmla="val 10000"/>
          </a:avLst>
        </a:prstGeom>
        <a:solidFill>
          <a:schemeClr val="accent1">
            <a:lumMod val="90000"/>
            <a:alpha val="9000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lumMod val="75000"/>
                </a:schemeClr>
              </a:solidFill>
            </a:rPr>
            <a:t>Setting for Insulin vial = ML</a:t>
          </a:r>
          <a:endParaRPr lang="en-US" sz="2800" kern="1200" dirty="0">
            <a:solidFill>
              <a:schemeClr val="bg2">
                <a:lumMod val="75000"/>
              </a:schemeClr>
            </a:solidFill>
          </a:endParaRPr>
        </a:p>
      </dsp:txBody>
      <dsp:txXfrm>
        <a:off x="42392" y="4078206"/>
        <a:ext cx="5471825" cy="1306963"/>
      </dsp:txXfrm>
    </dsp:sp>
    <dsp:sp modelId="{1D8251CE-2599-4D9F-9EE7-BE75EAF80C12}">
      <dsp:nvSpPr>
        <dsp:cNvPr id="0" name=""/>
        <dsp:cNvSpPr/>
      </dsp:nvSpPr>
      <dsp:spPr>
        <a:xfrm>
          <a:off x="6332320" y="289168"/>
          <a:ext cx="5553149" cy="1388287"/>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cap="all" baseline="0" dirty="0" smtClean="0"/>
            <a:t>NCPDP Quantity Multiplier</a:t>
          </a:r>
        </a:p>
        <a:p>
          <a:pPr lvl="0" algn="ctr" defTabSz="1422400">
            <a:lnSpc>
              <a:spcPct val="90000"/>
            </a:lnSpc>
            <a:spcBef>
              <a:spcPct val="0"/>
            </a:spcBef>
            <a:spcAft>
              <a:spcPct val="35000"/>
            </a:spcAft>
          </a:pPr>
          <a:endParaRPr lang="en-US" sz="3200" b="1" kern="1200" cap="all" baseline="0" dirty="0"/>
        </a:p>
      </dsp:txBody>
      <dsp:txXfrm>
        <a:off x="6372982" y="329830"/>
        <a:ext cx="5471825" cy="1306963"/>
      </dsp:txXfrm>
    </dsp:sp>
    <dsp:sp modelId="{88AB24E4-929C-4297-B998-FBCC065B1A5D}">
      <dsp:nvSpPr>
        <dsp:cNvPr id="0" name=""/>
        <dsp:cNvSpPr/>
      </dsp:nvSpPr>
      <dsp:spPr>
        <a:xfrm rot="5400000">
          <a:off x="8895702" y="1724635"/>
          <a:ext cx="426385" cy="391541"/>
        </a:xfrm>
        <a:prstGeom prst="rightArrow">
          <a:avLst>
            <a:gd name="adj1" fmla="val 66700"/>
            <a:gd name="adj2" fmla="val 5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71BC07D-91A9-4411-B512-B9E3F2473E7F}">
      <dsp:nvSpPr>
        <dsp:cNvPr id="0" name=""/>
        <dsp:cNvSpPr/>
      </dsp:nvSpPr>
      <dsp:spPr>
        <a:xfrm>
          <a:off x="6332320" y="2163356"/>
          <a:ext cx="5553149" cy="1388287"/>
        </a:xfrm>
        <a:prstGeom prst="roundRect">
          <a:avLst>
            <a:gd name="adj" fmla="val 10000"/>
          </a:avLst>
        </a:prstGeom>
        <a:solidFill>
          <a:schemeClr val="accent1">
            <a:lumMod val="90000"/>
            <a:alpha val="9000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lumMod val="75000"/>
                </a:schemeClr>
              </a:solidFill>
            </a:rPr>
            <a:t>Type a number </a:t>
          </a:r>
        </a:p>
        <a:p>
          <a:pPr lvl="0" algn="ctr" defTabSz="1244600">
            <a:lnSpc>
              <a:spcPct val="90000"/>
            </a:lnSpc>
            <a:spcBef>
              <a:spcPct val="0"/>
            </a:spcBef>
            <a:spcAft>
              <a:spcPct val="35000"/>
            </a:spcAft>
          </a:pPr>
          <a:r>
            <a:rPr lang="en-US" sz="2800" kern="1200" dirty="0" smtClean="0">
              <a:solidFill>
                <a:schemeClr val="bg2">
                  <a:lumMod val="75000"/>
                </a:schemeClr>
              </a:solidFill>
            </a:rPr>
            <a:t>between 0.001 and 99999.999</a:t>
          </a:r>
          <a:endParaRPr lang="en-US" sz="2800" kern="1200" dirty="0">
            <a:solidFill>
              <a:schemeClr val="bg2">
                <a:lumMod val="75000"/>
              </a:schemeClr>
            </a:solidFill>
          </a:endParaRPr>
        </a:p>
      </dsp:txBody>
      <dsp:txXfrm>
        <a:off x="6372982" y="2204018"/>
        <a:ext cx="5471825" cy="1306963"/>
      </dsp:txXfrm>
    </dsp:sp>
    <dsp:sp modelId="{CE35298F-49C0-4692-B4FF-E749C84E6790}">
      <dsp:nvSpPr>
        <dsp:cNvPr id="0" name=""/>
        <dsp:cNvSpPr/>
      </dsp:nvSpPr>
      <dsp:spPr>
        <a:xfrm rot="5400000">
          <a:off x="8895702" y="3598823"/>
          <a:ext cx="426385" cy="391541"/>
        </a:xfrm>
        <a:prstGeom prst="rightArrow">
          <a:avLst>
            <a:gd name="adj1" fmla="val 66700"/>
            <a:gd name="adj2" fmla="val 5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EB5D1FB-A900-4BD5-AB2C-137A54C5785F}">
      <dsp:nvSpPr>
        <dsp:cNvPr id="0" name=""/>
        <dsp:cNvSpPr/>
      </dsp:nvSpPr>
      <dsp:spPr>
        <a:xfrm>
          <a:off x="6332320" y="4037544"/>
          <a:ext cx="5553149" cy="1388287"/>
        </a:xfrm>
        <a:prstGeom prst="roundRect">
          <a:avLst>
            <a:gd name="adj" fmla="val 10000"/>
          </a:avLst>
        </a:prstGeom>
        <a:solidFill>
          <a:schemeClr val="accent1">
            <a:lumMod val="90000"/>
            <a:alpha val="9000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lumMod val="75000"/>
                </a:schemeClr>
              </a:solidFill>
            </a:rPr>
            <a:t>Setting for Insulin vial  = 10</a:t>
          </a:r>
          <a:endParaRPr lang="en-US" sz="2800" kern="1200" dirty="0">
            <a:solidFill>
              <a:schemeClr val="bg2">
                <a:lumMod val="75000"/>
              </a:schemeClr>
            </a:solidFill>
          </a:endParaRPr>
        </a:p>
      </dsp:txBody>
      <dsp:txXfrm>
        <a:off x="6372982" y="4078206"/>
        <a:ext cx="5471825" cy="13069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4EDFA507-74EA-474D-BC8A-34C5C523EA22}" type="datetimeFigureOut">
              <a:rPr lang="en-US" smtClean="0"/>
              <a:t>9/8/2014</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6A88954-A4EA-403A-BBB8-1C9D3CEE5F74}" type="slidenum">
              <a:rPr lang="en-US" smtClean="0"/>
              <a:t>‹#›</a:t>
            </a:fld>
            <a:endParaRPr lang="en-US" dirty="0"/>
          </a:p>
        </p:txBody>
      </p:sp>
    </p:spTree>
    <p:extLst>
      <p:ext uri="{BB962C8B-B14F-4D97-AF65-F5344CB8AC3E}">
        <p14:creationId xmlns:p14="http://schemas.microsoft.com/office/powerpoint/2010/main" val="30960491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620D9645-9FEF-40F9-82B4-6B900C180273}" type="datetimeFigureOut">
              <a:rPr lang="en-US" smtClean="0"/>
              <a:t>9/8/2014</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vaww.vistau.med.va.gov/VistaU/e-bp/e-pharmacy.htm"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(Joe)!  I’m happy to be back here today to talk about ePharmacy.  The picture on your screens was taken from the front of our house last Halloween.  Every year</a:t>
            </a:r>
            <a:r>
              <a:rPr lang="en-US" sz="1200" kern="1200" baseline="0" dirty="0" smtClean="0">
                <a:solidFill>
                  <a:schemeClr val="tx1"/>
                </a:solidFill>
                <a:effectLst/>
                <a:latin typeface="+mn-lt"/>
                <a:ea typeface="+mn-ea"/>
                <a:cs typeface="+mn-cs"/>
              </a:rPr>
              <a:t> our family and friends get together to carve jack-o-lanterns and these are a few from last year. </a:t>
            </a:r>
            <a:r>
              <a:rPr lang="en-US" sz="1200" kern="1200" dirty="0" smtClean="0">
                <a:solidFill>
                  <a:schemeClr val="tx1"/>
                </a:solidFill>
                <a:effectLst/>
                <a:latin typeface="+mn-lt"/>
                <a:ea typeface="+mn-ea"/>
                <a:cs typeface="+mn-cs"/>
              </a:rPr>
              <a:t>If you like this picture or want to learn more about Halloween</a:t>
            </a:r>
            <a:r>
              <a:rPr lang="en-US" sz="1200" kern="1200" baseline="0" dirty="0" smtClean="0">
                <a:solidFill>
                  <a:schemeClr val="tx1"/>
                </a:solidFill>
                <a:effectLst/>
                <a:latin typeface="+mn-lt"/>
                <a:ea typeface="+mn-ea"/>
                <a:cs typeface="+mn-cs"/>
              </a:rPr>
              <a:t> at our house then please download the handout.  U</a:t>
            </a:r>
            <a:r>
              <a:rPr lang="en-US" sz="1200" kern="1200" dirty="0" smtClean="0">
                <a:solidFill>
                  <a:schemeClr val="tx1"/>
                </a:solidFill>
                <a:effectLst/>
                <a:latin typeface="+mn-lt"/>
                <a:ea typeface="+mn-ea"/>
                <a:cs typeface="+mn-cs"/>
              </a:rPr>
              <a:t>se the green download button located above my right shoulder and grab the handout with Halloween Pic in the title. </a:t>
            </a:r>
            <a:endParaRPr lang="en-US" dirty="0"/>
          </a:p>
        </p:txBody>
      </p:sp>
    </p:spTree>
    <p:extLst>
      <p:ext uri="{BB962C8B-B14F-4D97-AF65-F5344CB8AC3E}">
        <p14:creationId xmlns:p14="http://schemas.microsoft.com/office/powerpoint/2010/main" val="375207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Since a pharmacy</a:t>
            </a:r>
            <a:r>
              <a:rPr lang="en-US" baseline="0" dirty="0" smtClean="0"/>
              <a:t> presentation would not be complete with graphs, here</a:t>
            </a:r>
            <a:r>
              <a:rPr lang="en-US" dirty="0" smtClean="0"/>
              <a:t> is the first of two statistic slides I wanted to share.  The line</a:t>
            </a:r>
            <a:r>
              <a:rPr lang="en-US" baseline="0" dirty="0" smtClean="0"/>
              <a:t> represents </a:t>
            </a:r>
            <a:r>
              <a:rPr lang="en-US" dirty="0" smtClean="0"/>
              <a:t>the numbers of ePharmacy prescription fills for each calendar year since 2004,</a:t>
            </a:r>
            <a:r>
              <a:rPr lang="en-US" baseline="0" dirty="0" smtClean="0"/>
              <a:t> when we first started.  Calendar year 2013 was the first year ePharmacy fills decreased.  The actual number of ePharmacy prescriptions for 2013 was almost 9 million (8,987,805).</a:t>
            </a:r>
          </a:p>
          <a:p>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10</a:t>
            </a:fld>
            <a:endParaRPr lang="en-US" dirty="0"/>
          </a:p>
        </p:txBody>
      </p:sp>
    </p:spTree>
    <p:extLst>
      <p:ext uri="{BB962C8B-B14F-4D97-AF65-F5344CB8AC3E}">
        <p14:creationId xmlns:p14="http://schemas.microsoft.com/office/powerpoint/2010/main" val="424869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The</a:t>
            </a:r>
            <a:r>
              <a:rPr lang="en-US" baseline="0" dirty="0" smtClean="0"/>
              <a:t> dark blue portion of this pie diagram</a:t>
            </a:r>
            <a:r>
              <a:rPr lang="en-US" dirty="0" smtClean="0"/>
              <a:t> depicts the relatively small slice of the total prescription</a:t>
            </a:r>
            <a:r>
              <a:rPr lang="en-US" baseline="0" dirty="0" smtClean="0"/>
              <a:t> pie represented by </a:t>
            </a:r>
            <a:r>
              <a:rPr lang="en-US" dirty="0" smtClean="0"/>
              <a:t>ePharmacy prescriptions.  In</a:t>
            </a:r>
            <a:r>
              <a:rPr lang="en-US" baseline="0" dirty="0" smtClean="0"/>
              <a:t> calendar year 2013 the percentage was 6.27%.</a:t>
            </a:r>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11</a:t>
            </a:fld>
            <a:endParaRPr lang="en-US" dirty="0"/>
          </a:p>
        </p:txBody>
      </p:sp>
    </p:spTree>
    <p:extLst>
      <p:ext uri="{BB962C8B-B14F-4D97-AF65-F5344CB8AC3E}">
        <p14:creationId xmlns:p14="http://schemas.microsoft.com/office/powerpoint/2010/main" val="386410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Now let’s pause for a moment and take a look at your poll results. </a:t>
            </a:r>
          </a:p>
          <a:p>
            <a:endParaRPr lang="en-US" dirty="0" smtClean="0"/>
          </a:p>
          <a:p>
            <a:pPr defTabSz="897301">
              <a:defRPr/>
            </a:pPr>
            <a:r>
              <a:rPr lang="en-US" dirty="0" smtClean="0"/>
              <a:t>OK so they show that the majority of you </a:t>
            </a:r>
            <a:r>
              <a:rPr lang="en-US" u="none" dirty="0" smtClean="0"/>
              <a:t>are VA Pharmacy staff that have been with the VA for </a:t>
            </a:r>
            <a:r>
              <a:rPr lang="en-US" u="sng" baseline="0" dirty="0" smtClean="0"/>
              <a:t>                </a:t>
            </a:r>
            <a:r>
              <a:rPr lang="en-US" baseline="0" dirty="0" smtClean="0"/>
              <a:t>.  </a:t>
            </a:r>
          </a:p>
          <a:p>
            <a:pPr defTabSz="897301">
              <a:defRPr/>
            </a:pPr>
            <a:endParaRPr lang="en-US" baseline="0" dirty="0" smtClean="0"/>
          </a:p>
          <a:p>
            <a:pPr defTabSz="897301">
              <a:defRPr/>
            </a:pPr>
            <a:r>
              <a:rPr lang="en-US" baseline="0" dirty="0" smtClean="0"/>
              <a:t>Thanks for the feedback. I will keep that in mind when presenting. </a:t>
            </a:r>
          </a:p>
          <a:p>
            <a:pPr defTabSz="897301">
              <a:defRPr/>
            </a:pPr>
            <a:endParaRPr lang="en-US" i="0" baseline="0" dirty="0" smtClean="0"/>
          </a:p>
          <a:p>
            <a:pPr defTabSz="897301">
              <a:defRPr/>
            </a:pPr>
            <a:r>
              <a:rPr lang="en-US" i="0" baseline="0" dirty="0" smtClean="0"/>
              <a:t>I’m sure you are eager to hear about ePharmacy roles so let’s get back to the presentation. </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Click again…</a:t>
            </a:r>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dirty="0"/>
          </a:p>
        </p:txBody>
      </p:sp>
    </p:spTree>
    <p:extLst>
      <p:ext uri="{BB962C8B-B14F-4D97-AF65-F5344CB8AC3E}">
        <p14:creationId xmlns:p14="http://schemas.microsoft.com/office/powerpoint/2010/main" val="26414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smtClean="0"/>
              <a:t>The next slides</a:t>
            </a:r>
            <a:r>
              <a:rPr lang="en-US" baseline="0" dirty="0" smtClean="0"/>
              <a:t> recap the roles different VA staff members play in the ePharmacy process. </a:t>
            </a:r>
            <a:r>
              <a:rPr lang="en-US" dirty="0" smtClean="0"/>
              <a:t> As</a:t>
            </a:r>
            <a:r>
              <a:rPr lang="en-US" baseline="0" dirty="0" smtClean="0"/>
              <a:t> I alluded to earlier, the ePharmacy process requires that revenue staff and pharmacy staff work together. </a:t>
            </a:r>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14</a:t>
            </a:fld>
            <a:endParaRPr lang="en-US" dirty="0"/>
          </a:p>
        </p:txBody>
      </p:sp>
    </p:spTree>
    <p:extLst>
      <p:ext uri="{BB962C8B-B14F-4D97-AF65-F5344CB8AC3E}">
        <p14:creationId xmlns:p14="http://schemas.microsoft.com/office/powerpoint/2010/main" val="352474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0" indent="0">
              <a:buFontTx/>
              <a:buNone/>
            </a:pPr>
            <a:r>
              <a:rPr lang="en-US" baseline="0" dirty="0" smtClean="0">
                <a:latin typeface="Arial" pitchFamily="34" charset="0"/>
                <a:ea typeface="ＭＳ Ｐゴシック" pitchFamily="34" charset="-128"/>
              </a:rPr>
              <a:t>Outpatient Pharmacy staff have some basic responsibilities for the ePharmacy process as it relates to their normal activities.</a:t>
            </a:r>
          </a:p>
          <a:p>
            <a:pPr marL="91440" indent="-171450">
              <a:buFont typeface="Arial" panose="020B0604020202020204" pitchFamily="34" charset="0"/>
              <a:buChar char="•"/>
            </a:pPr>
            <a:r>
              <a:rPr lang="en-US" dirty="0" smtClean="0">
                <a:latin typeface="Arial" pitchFamily="34" charset="0"/>
                <a:ea typeface="ＭＳ Ｐゴシック" pitchFamily="34" charset="-128"/>
              </a:rPr>
              <a:t>For example staff pharmacists are</a:t>
            </a:r>
            <a:r>
              <a:rPr lang="en-US" baseline="0" dirty="0" smtClean="0">
                <a:latin typeface="Arial" pitchFamily="34" charset="0"/>
                <a:ea typeface="ＭＳ Ｐゴシック" pitchFamily="34" charset="-128"/>
              </a:rPr>
              <a:t> presented </a:t>
            </a:r>
            <a:r>
              <a:rPr lang="en-US" dirty="0" smtClean="0">
                <a:latin typeface="Arial" pitchFamily="34" charset="0"/>
                <a:ea typeface="ＭＳ Ｐゴシック" pitchFamily="34" charset="-128"/>
              </a:rPr>
              <a:t>Reject Notification screens</a:t>
            </a:r>
            <a:r>
              <a:rPr lang="en-US" baseline="0" dirty="0" smtClean="0">
                <a:latin typeface="Arial" pitchFamily="34" charset="0"/>
                <a:ea typeface="ＭＳ Ｐゴシック" pitchFamily="34" charset="-128"/>
              </a:rPr>
              <a:t> when finishing prescriptions</a:t>
            </a:r>
            <a:r>
              <a:rPr lang="en-US" dirty="0" smtClean="0">
                <a:latin typeface="Arial" pitchFamily="34" charset="0"/>
                <a:ea typeface="ＭＳ Ｐゴシック" pitchFamily="34" charset="-128"/>
              </a:rPr>
              <a:t> </a:t>
            </a:r>
          </a:p>
          <a:p>
            <a:pPr marL="91440" indent="-171450">
              <a:buFont typeface="Arial" panose="020B0604020202020204" pitchFamily="34" charset="0"/>
              <a:buChar char="•"/>
            </a:pPr>
            <a:r>
              <a:rPr lang="en-US" dirty="0" smtClean="0">
                <a:latin typeface="Arial" pitchFamily="34" charset="0"/>
                <a:ea typeface="ＭＳ Ｐゴシック" pitchFamily="34" charset="-128"/>
              </a:rPr>
              <a:t>Prescription finishing staff can</a:t>
            </a:r>
            <a:r>
              <a:rPr lang="en-US" baseline="0" dirty="0" smtClean="0">
                <a:latin typeface="Arial" pitchFamily="34" charset="0"/>
                <a:ea typeface="ＭＳ Ｐゴシック" pitchFamily="34" charset="-128"/>
              </a:rPr>
              <a:t> also f</a:t>
            </a:r>
            <a:r>
              <a:rPr lang="en-US" dirty="0" smtClean="0">
                <a:latin typeface="Arial" pitchFamily="34" charset="0"/>
                <a:ea typeface="ＭＳ Ｐゴシック" pitchFamily="34" charset="-128"/>
              </a:rPr>
              <a:t>ollow up to make</a:t>
            </a:r>
            <a:r>
              <a:rPr lang="en-US" baseline="0" dirty="0" smtClean="0">
                <a:latin typeface="Arial" pitchFamily="34" charset="0"/>
                <a:ea typeface="ＭＳ Ｐゴシック" pitchFamily="34" charset="-128"/>
              </a:rPr>
              <a:t> sure</a:t>
            </a:r>
            <a:r>
              <a:rPr lang="en-US" dirty="0" smtClean="0">
                <a:latin typeface="Arial" pitchFamily="34" charset="0"/>
                <a:ea typeface="ＭＳ Ｐゴシック" pitchFamily="34" charset="-128"/>
              </a:rPr>
              <a:t> there is not</a:t>
            </a:r>
            <a:r>
              <a:rPr lang="en-US" baseline="0" dirty="0" smtClean="0">
                <a:latin typeface="Arial" pitchFamily="34" charset="0"/>
                <a:ea typeface="ＭＳ Ｐゴシック" pitchFamily="34" charset="-128"/>
              </a:rPr>
              <a:t> an</a:t>
            </a:r>
            <a:r>
              <a:rPr lang="en-US" dirty="0" smtClean="0">
                <a:latin typeface="Arial" pitchFamily="34" charset="0"/>
                <a:ea typeface="ＭＳ Ｐゴシック" pitchFamily="34" charset="-128"/>
              </a:rPr>
              <a:t> ePharmacy issue keeping a local </a:t>
            </a:r>
            <a:r>
              <a:rPr lang="en-US" baseline="0" dirty="0" smtClean="0">
                <a:latin typeface="Arial" pitchFamily="34" charset="0"/>
                <a:ea typeface="ＭＳ Ｐゴシック" pitchFamily="34" charset="-128"/>
              </a:rPr>
              <a:t>prescription from being filled</a:t>
            </a:r>
            <a:endParaRPr lang="en-US" dirty="0" smtClean="0">
              <a:latin typeface="Arial" pitchFamily="34" charset="0"/>
              <a:ea typeface="ＭＳ Ｐゴシック" pitchFamily="34" charset="-128"/>
            </a:endParaRPr>
          </a:p>
          <a:p>
            <a:pPr marL="91440" indent="-171450">
              <a:buFont typeface="Arial" panose="020B0604020202020204" pitchFamily="34" charset="0"/>
              <a:buChar char="•"/>
            </a:pPr>
            <a:r>
              <a:rPr lang="en-US" dirty="0" smtClean="0">
                <a:latin typeface="Arial" pitchFamily="34" charset="0"/>
                <a:ea typeface="ＭＳ Ｐゴシック" pitchFamily="34" charset="-128"/>
              </a:rPr>
              <a:t>Technicians</a:t>
            </a:r>
            <a:r>
              <a:rPr lang="en-US" baseline="0" dirty="0" smtClean="0">
                <a:latin typeface="Arial" pitchFamily="34" charset="0"/>
                <a:ea typeface="ＭＳ Ｐゴシック" pitchFamily="34" charset="-128"/>
              </a:rPr>
              <a:t> and pharmacists can help e</a:t>
            </a:r>
            <a:r>
              <a:rPr lang="en-US" dirty="0" smtClean="0">
                <a:latin typeface="Arial" pitchFamily="34" charset="0"/>
                <a:ea typeface="ＭＳ Ｐゴシック" pitchFamily="34" charset="-128"/>
              </a:rPr>
              <a:t>nsure t</a:t>
            </a:r>
            <a:r>
              <a:rPr lang="en-US" baseline="0" dirty="0" smtClean="0">
                <a:latin typeface="Arial" pitchFamily="34" charset="0"/>
                <a:ea typeface="ＭＳ Ｐゴシック" pitchFamily="34" charset="-128"/>
              </a:rPr>
              <a:t>hat</a:t>
            </a:r>
            <a:r>
              <a:rPr lang="en-US" dirty="0" smtClean="0">
                <a:latin typeface="Arial" pitchFamily="34" charset="0"/>
                <a:ea typeface="ＭＳ Ｐゴシック" pitchFamily="34" charset="-128"/>
              </a:rPr>
              <a:t> NDCs sent with claims match</a:t>
            </a:r>
            <a:r>
              <a:rPr lang="en-US" baseline="0" dirty="0" smtClean="0">
                <a:latin typeface="Arial" pitchFamily="34" charset="0"/>
                <a:ea typeface="ＭＳ Ｐゴシック" pitchFamily="34" charset="-128"/>
              </a:rPr>
              <a:t> the</a:t>
            </a:r>
            <a:r>
              <a:rPr lang="en-US" dirty="0" smtClean="0">
                <a:latin typeface="Arial" pitchFamily="34" charset="0"/>
                <a:ea typeface="ＭＳ Ｐゴシック" pitchFamily="34" charset="-128"/>
              </a:rPr>
              <a:t> NDC of the product used for the prescription fill</a:t>
            </a:r>
          </a:p>
          <a:p>
            <a:pPr marL="91440" indent="-171450">
              <a:buFont typeface="Arial" panose="020B0604020202020204" pitchFamily="34" charset="0"/>
              <a:buChar char="•"/>
            </a:pPr>
            <a:r>
              <a:rPr lang="en-US" dirty="0" smtClean="0">
                <a:latin typeface="Arial" pitchFamily="34" charset="0"/>
                <a:ea typeface="ＭＳ Ｐゴシック" pitchFamily="34" charset="-128"/>
              </a:rPr>
              <a:t>Staff handing out prescriptions at the outpatient</a:t>
            </a:r>
            <a:r>
              <a:rPr lang="en-US" baseline="0" dirty="0" smtClean="0">
                <a:latin typeface="Arial" pitchFamily="34" charset="0"/>
                <a:ea typeface="ＭＳ Ｐゴシック" pitchFamily="34" charset="-128"/>
              </a:rPr>
              <a:t> window </a:t>
            </a:r>
            <a:r>
              <a:rPr lang="en-US" dirty="0" smtClean="0">
                <a:latin typeface="Arial" pitchFamily="34" charset="0"/>
                <a:ea typeface="ＭＳ Ｐゴシック" pitchFamily="34" charset="-128"/>
              </a:rPr>
              <a:t>obtain patient signatures for ePharmacy prescriptions</a:t>
            </a:r>
          </a:p>
          <a:p>
            <a:pPr marL="91440"/>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15</a:t>
            </a:fld>
            <a:endParaRPr lang="en-US" dirty="0"/>
          </a:p>
        </p:txBody>
      </p:sp>
    </p:spTree>
    <p:extLst>
      <p:ext uri="{BB962C8B-B14F-4D97-AF65-F5344CB8AC3E}">
        <p14:creationId xmlns:p14="http://schemas.microsoft.com/office/powerpoint/2010/main" val="267639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0" indent="0">
              <a:buFontTx/>
              <a:buNone/>
            </a:pPr>
            <a:r>
              <a:rPr lang="en-US" dirty="0" smtClean="0">
                <a:latin typeface="Arial" pitchFamily="34" charset="0"/>
                <a:ea typeface="ＭＳ Ｐゴシック" pitchFamily="34" charset="-128"/>
              </a:rPr>
              <a:t>The ePharmacy</a:t>
            </a:r>
            <a:r>
              <a:rPr lang="en-US" baseline="0" dirty="0" smtClean="0">
                <a:latin typeface="Arial" pitchFamily="34" charset="0"/>
                <a:ea typeface="ＭＳ Ｐゴシック" pitchFamily="34" charset="-128"/>
              </a:rPr>
              <a:t> Site Managers have the greatest number of duties.</a:t>
            </a:r>
          </a:p>
          <a:p>
            <a:pPr marL="171450" lvl="0" indent="-171450" rtl="0">
              <a:buFont typeface="Arial" panose="020B0604020202020204" pitchFamily="34" charset="0"/>
              <a:buChar char="•"/>
            </a:pPr>
            <a:r>
              <a:rPr lang="en-US" dirty="0" smtClean="0"/>
              <a:t>The</a:t>
            </a:r>
            <a:r>
              <a:rPr lang="en-US" baseline="0" dirty="0" smtClean="0"/>
              <a:t> majority of their work involves </a:t>
            </a:r>
            <a:r>
              <a:rPr lang="en-US" dirty="0" smtClean="0"/>
              <a:t>resolving</a:t>
            </a:r>
            <a:r>
              <a:rPr lang="en-US" baseline="0" dirty="0" smtClean="0"/>
              <a:t> </a:t>
            </a:r>
            <a:r>
              <a:rPr lang="en-US" dirty="0" smtClean="0"/>
              <a:t>rejects from the Pharmacy Worklist</a:t>
            </a:r>
          </a:p>
          <a:p>
            <a:pPr marL="171450" lvl="0" indent="-171450">
              <a:buFont typeface="Arial" panose="020B0604020202020204" pitchFamily="34" charset="0"/>
              <a:buChar char="•"/>
            </a:pPr>
            <a:r>
              <a:rPr lang="en-US" dirty="0" smtClean="0"/>
              <a:t>They often need to consult with the OPECC to resolve ePharmacy related issues</a:t>
            </a:r>
          </a:p>
          <a:p>
            <a:pPr marL="171450" lvl="0" indent="-171450">
              <a:buFont typeface="Arial" panose="020B0604020202020204" pitchFamily="34" charset="0"/>
              <a:buChar char="•"/>
            </a:pPr>
            <a:r>
              <a:rPr lang="en-US" dirty="0" smtClean="0"/>
              <a:t>The Site Manager needs to keep updated on changes with regard to the ePharmacy process, and are responsible for keeping other pharmacy staff updated on ePharmacy changes</a:t>
            </a:r>
          </a:p>
          <a:p>
            <a:pPr marL="171450" lvl="0" indent="-171450">
              <a:buFont typeface="Arial" panose="020B0604020202020204" pitchFamily="34" charset="0"/>
              <a:buChar char="•"/>
            </a:pPr>
            <a:r>
              <a:rPr lang="en-US" dirty="0" smtClean="0"/>
              <a:t>They also update the VistA ePharmacy Site Parameters used for</a:t>
            </a:r>
            <a:r>
              <a:rPr lang="en-US" baseline="0" dirty="0" smtClean="0"/>
              <a:t> the ePharmacy process </a:t>
            </a:r>
            <a:r>
              <a:rPr lang="en-US" dirty="0" smtClean="0"/>
              <a:t>when needed</a:t>
            </a:r>
          </a:p>
          <a:p>
            <a:pPr marL="171450" lvl="0" indent="-171450" rtl="0">
              <a:buFont typeface="Arial" panose="020B0604020202020204" pitchFamily="34" charset="0"/>
              <a:buChar char="•"/>
            </a:pPr>
            <a:r>
              <a:rPr lang="en-US" dirty="0" smtClean="0"/>
              <a:t>The Site Manager needs to review and take action on ePharmacy related VistA bulletins on a daily basis,</a:t>
            </a:r>
            <a:r>
              <a:rPr lang="en-US" baseline="0" dirty="0" smtClean="0"/>
              <a:t> </a:t>
            </a:r>
            <a:r>
              <a:rPr lang="en-US" dirty="0" smtClean="0"/>
              <a:t>and ePharmacy reports are often run for</a:t>
            </a:r>
            <a:r>
              <a:rPr lang="en-US" baseline="0" dirty="0" smtClean="0"/>
              <a:t> monitoring purposes.</a:t>
            </a:r>
            <a:endParaRPr lang="en-US" dirty="0" smtClean="0"/>
          </a:p>
          <a:p>
            <a:pPr marL="171450" lvl="0" indent="-171450">
              <a:buFont typeface="Arial" panose="020B0604020202020204" pitchFamily="34" charset="0"/>
              <a:buChar char="•"/>
            </a:pPr>
            <a:r>
              <a:rPr lang="en-US" dirty="0" smtClean="0"/>
              <a:t>Finally, they will assist when a site undergoes</a:t>
            </a:r>
            <a:r>
              <a:rPr lang="en-US" baseline="0" dirty="0" smtClean="0"/>
              <a:t> a </a:t>
            </a:r>
            <a:r>
              <a:rPr lang="en-US" dirty="0" smtClean="0"/>
              <a:t>third party prescription audit</a:t>
            </a:r>
          </a:p>
          <a:p>
            <a:pPr marL="171450" lvl="0" indent="-171450">
              <a:buFont typeface="Arial" panose="020B0604020202020204" pitchFamily="34" charset="0"/>
              <a:buChar char="•"/>
            </a:pPr>
            <a:endParaRPr lang="en-US" dirty="0" smtClean="0"/>
          </a:p>
          <a:p>
            <a:endParaRPr lang="en-US" baseline="0"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16</a:t>
            </a:fld>
            <a:endParaRPr lang="en-US" dirty="0"/>
          </a:p>
        </p:txBody>
      </p:sp>
    </p:spTree>
    <p:extLst>
      <p:ext uri="{BB962C8B-B14F-4D97-AF65-F5344CB8AC3E}">
        <p14:creationId xmlns:p14="http://schemas.microsoft.com/office/powerpoint/2010/main" val="208968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latin typeface="Arial" pitchFamily="34" charset="0"/>
                <a:ea typeface="ＭＳ Ｐゴシック" pitchFamily="34" charset="-128"/>
              </a:rPr>
              <a:t>The Pharmacy ADPAC is usually the person that manages the ePharmacy related information for the local Drug File entries</a:t>
            </a:r>
          </a:p>
          <a:p>
            <a:pPr marL="171450" indent="-171450">
              <a:buFont typeface="Arial" panose="020B0604020202020204" pitchFamily="34" charset="0"/>
              <a:buChar char="•"/>
            </a:pPr>
            <a:r>
              <a:rPr lang="en-US" dirty="0" smtClean="0">
                <a:latin typeface="Arial" pitchFamily="34" charset="0"/>
                <a:ea typeface="ＭＳ Ｐゴシック" pitchFamily="34" charset="-128"/>
              </a:rPr>
              <a:t>They also ensure</a:t>
            </a:r>
            <a:r>
              <a:rPr lang="en-US" baseline="0" dirty="0" smtClean="0">
                <a:latin typeface="Arial" pitchFamily="34" charset="0"/>
                <a:ea typeface="ＭＳ Ｐゴシック" pitchFamily="34" charset="-128"/>
              </a:rPr>
              <a:t> the system is set-up correctly</a:t>
            </a:r>
            <a:r>
              <a:rPr lang="en-US" dirty="0" smtClean="0">
                <a:latin typeface="Arial" pitchFamily="34" charset="0"/>
                <a:ea typeface="ＭＳ Ｐゴシック" pitchFamily="34" charset="-128"/>
              </a:rPr>
              <a:t> to transmit third party claims, which is important as facilities add new CBOCs and</a:t>
            </a:r>
            <a:r>
              <a:rPr lang="en-US" baseline="0" dirty="0" smtClean="0">
                <a:latin typeface="Arial" pitchFamily="34" charset="0"/>
                <a:ea typeface="ＭＳ Ｐゴシック" pitchFamily="34" charset="-128"/>
              </a:rPr>
              <a:t> new pharmacies</a:t>
            </a:r>
            <a:r>
              <a:rPr lang="en-US" dirty="0" smtClean="0">
                <a:latin typeface="Arial" pitchFamily="34" charset="0"/>
                <a:ea typeface="ＭＳ Ｐゴシック" pitchFamily="34" charset="-128"/>
              </a:rPr>
              <a:t>.</a:t>
            </a:r>
          </a:p>
          <a:p>
            <a:pPr marL="171450" indent="-171450">
              <a:buFont typeface="Arial" panose="020B0604020202020204" pitchFamily="34" charset="0"/>
              <a:buChar char="•"/>
            </a:pPr>
            <a:r>
              <a:rPr lang="en-US" dirty="0" smtClean="0">
                <a:latin typeface="Arial" pitchFamily="34" charset="0"/>
                <a:ea typeface="ＭＳ Ｐゴシック" pitchFamily="34" charset="-128"/>
              </a:rPr>
              <a:t>ADPACs</a:t>
            </a:r>
            <a:r>
              <a:rPr lang="en-US" baseline="0" dirty="0" smtClean="0">
                <a:latin typeface="Arial" pitchFamily="34" charset="0"/>
                <a:ea typeface="ＭＳ Ｐゴシック" pitchFamily="34" charset="-128"/>
              </a:rPr>
              <a:t> will also w</a:t>
            </a:r>
            <a:r>
              <a:rPr lang="en-US" dirty="0" smtClean="0">
                <a:latin typeface="Arial" pitchFamily="34" charset="0"/>
                <a:ea typeface="ＭＳ Ｐゴシック" pitchFamily="34" charset="-128"/>
              </a:rPr>
              <a:t>ork with Information Resource Management Service to ensure ePharmacy-related patches are loaded and functioning correctly.</a:t>
            </a:r>
          </a:p>
          <a:p>
            <a:pPr marL="171450" indent="-171450">
              <a:buFont typeface="Arial" panose="020B0604020202020204" pitchFamily="34" charset="0"/>
              <a:buChar char="•"/>
            </a:pPr>
            <a:r>
              <a:rPr lang="en-US" dirty="0" smtClean="0">
                <a:latin typeface="Arial" pitchFamily="34" charset="0"/>
                <a:ea typeface="ＭＳ Ｐゴシック" pitchFamily="34" charset="-128"/>
              </a:rPr>
              <a:t>At many facilities the Pharmacy ADPAC is the back-up to the ePharmacy Site Manager.</a:t>
            </a: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17</a:t>
            </a:fld>
            <a:endParaRPr lang="en-US" dirty="0"/>
          </a:p>
        </p:txBody>
      </p:sp>
    </p:spTree>
    <p:extLst>
      <p:ext uri="{BB962C8B-B14F-4D97-AF65-F5344CB8AC3E}">
        <p14:creationId xmlns:p14="http://schemas.microsoft.com/office/powerpoint/2010/main" val="61892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latin typeface="Arial" pitchFamily="34" charset="0"/>
                <a:ea typeface="ＭＳ Ｐゴシック" pitchFamily="34" charset="-128"/>
              </a:rPr>
              <a:t>The Outpatient</a:t>
            </a:r>
            <a:r>
              <a:rPr lang="en-US" baseline="0" dirty="0" smtClean="0">
                <a:latin typeface="Arial" pitchFamily="34" charset="0"/>
                <a:ea typeface="ＭＳ Ｐゴシック" pitchFamily="34" charset="-128"/>
              </a:rPr>
              <a:t> Pharmacy Claims Coordinator</a:t>
            </a:r>
            <a:r>
              <a:rPr lang="en-US" dirty="0" smtClean="0">
                <a:latin typeface="Arial" pitchFamily="34" charset="0"/>
                <a:ea typeface="ＭＳ Ｐゴシック" pitchFamily="34" charset="-128"/>
              </a:rPr>
              <a:t> is the revenue staff member that interacts with pharmacy and other staff, like insurance verification and accounts receivable staff, to coordinate the ePharmacy process across the organization and ensure ePharmacy claims are processed timely and paid properly.</a:t>
            </a:r>
          </a:p>
          <a:p>
            <a:pPr marL="171450" indent="-171450">
              <a:buFont typeface="Arial" panose="020B0604020202020204" pitchFamily="34" charset="0"/>
              <a:buChar char="•"/>
            </a:pPr>
            <a:r>
              <a:rPr lang="en-US" dirty="0" smtClean="0">
                <a:latin typeface="Arial" pitchFamily="34" charset="0"/>
                <a:ea typeface="ＭＳ Ｐゴシック" pitchFamily="34" charset="-128"/>
              </a:rPr>
              <a:t>The OPECC monitors and resolves rejects from the ECME User Screen on a daily basis </a:t>
            </a: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18</a:t>
            </a:fld>
            <a:endParaRPr lang="en-US" dirty="0"/>
          </a:p>
        </p:txBody>
      </p:sp>
    </p:spTree>
    <p:extLst>
      <p:ext uri="{BB962C8B-B14F-4D97-AF65-F5344CB8AC3E}">
        <p14:creationId xmlns:p14="http://schemas.microsoft.com/office/powerpoint/2010/main" val="756107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OK time for another </a:t>
            </a:r>
            <a:r>
              <a:rPr lang="en-US" dirty="0" smtClean="0"/>
              <a:t>Poll question.  As before, to </a:t>
            </a:r>
            <a:r>
              <a:rPr lang="en-US" dirty="0"/>
              <a:t>answer this poll question, click the blue icon above my head</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True or False: Staff Pharmacists are responsible for updating the ePharmacy Site parameters.  Select A for True or B for False.</a:t>
            </a:r>
          </a:p>
          <a:p>
            <a:r>
              <a:rPr lang="en-US" dirty="0" smtClean="0"/>
              <a:t>  </a:t>
            </a:r>
          </a:p>
          <a:p>
            <a:endParaRPr lang="en-US" dirty="0"/>
          </a:p>
          <a:p>
            <a:pPr marL="1289870" lvl="2" indent="-504732">
              <a:buFont typeface="+mj-lt"/>
              <a:buAutoNum type="alphaUcPeriod"/>
            </a:pPr>
            <a:r>
              <a:rPr lang="en-US" u="none" dirty="0"/>
              <a:t>True</a:t>
            </a:r>
          </a:p>
          <a:p>
            <a:pPr marL="1289870" lvl="2" indent="-504732">
              <a:buFont typeface="+mj-lt"/>
              <a:buAutoNum type="alphaUcPeriod"/>
            </a:pPr>
            <a:r>
              <a:rPr lang="en-US" dirty="0"/>
              <a:t>False</a:t>
            </a:r>
          </a:p>
          <a:p>
            <a:pPr marL="1289870" lvl="2" indent="-504732">
              <a:buFont typeface="+mj-lt"/>
              <a:buAutoNum type="alphaUcPeriod"/>
            </a:pPr>
            <a:endParaRPr lang="en-US" dirty="0"/>
          </a:p>
          <a:p>
            <a:r>
              <a:rPr lang="en-US" dirty="0"/>
              <a:t>We will give you some time to reflect on that and show the answers a few slides from now.  </a:t>
            </a:r>
            <a:endParaRPr lang="en-US" dirty="0" smtClean="0"/>
          </a:p>
          <a:p>
            <a:endParaRPr lang="en-US" dirty="0" smtClean="0"/>
          </a:p>
          <a:p>
            <a:r>
              <a:rPr lang="en-US" dirty="0" smtClean="0"/>
              <a:t>Now </a:t>
            </a:r>
            <a:r>
              <a:rPr lang="en-US" dirty="0"/>
              <a:t>I would like to review some </a:t>
            </a:r>
            <a:r>
              <a:rPr lang="en-US" dirty="0" smtClean="0"/>
              <a:t>rules used</a:t>
            </a:r>
            <a:r>
              <a:rPr lang="en-US" baseline="0" dirty="0" smtClean="0"/>
              <a:t> by</a:t>
            </a:r>
            <a:r>
              <a:rPr lang="en-US" dirty="0" smtClean="0"/>
              <a:t> the </a:t>
            </a:r>
            <a:r>
              <a:rPr lang="en-US" dirty="0"/>
              <a:t>ePharmacy </a:t>
            </a:r>
            <a:r>
              <a:rPr lang="en-US" dirty="0" smtClean="0"/>
              <a:t>process</a:t>
            </a:r>
            <a:r>
              <a:rPr lang="en-US" baseline="0" dirty="0" smtClean="0"/>
              <a:t> so l</a:t>
            </a:r>
            <a:r>
              <a:rPr lang="en-US" dirty="0" smtClean="0"/>
              <a:t>et’s </a:t>
            </a:r>
            <a:r>
              <a:rPr lang="en-US" dirty="0"/>
              <a:t>get back to the presentation.</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So moving on I just want to thank</a:t>
            </a:r>
            <a:r>
              <a:rPr lang="en-US" baseline="0" dirty="0" smtClean="0"/>
              <a:t> the VeHU staff</a:t>
            </a:r>
            <a:r>
              <a:rPr lang="en-US" dirty="0" smtClean="0"/>
              <a:t> for allowing me to</a:t>
            </a:r>
            <a:r>
              <a:rPr lang="en-US" baseline="0" dirty="0" smtClean="0"/>
              <a:t> present again on ePharmacy and to thank them for all the help they provided with the presentation. Just a note before I get started, if you have questions during the presentation feel free to enter them using the orange ‘ask the presenter’ button.  I will try to answer all of them at the end of the session.  </a:t>
            </a:r>
          </a:p>
          <a:p>
            <a:endParaRPr lang="en-US" baseline="0" dirty="0" smtClean="0"/>
          </a:p>
          <a:p>
            <a:r>
              <a:rPr lang="en-US" baseline="0" dirty="0" smtClean="0"/>
              <a:t>========================================================</a:t>
            </a:r>
          </a:p>
          <a:p>
            <a:r>
              <a:rPr lang="en-US" sz="1200" dirty="0" smtClean="0"/>
              <a:t>VeHU - 2014</a:t>
            </a:r>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VA Pharmacy business model and prescription </a:t>
            </a:r>
            <a:r>
              <a:rPr lang="en-US" dirty="0" smtClean="0"/>
              <a:t>billing </a:t>
            </a:r>
            <a:r>
              <a:rPr lang="en-US" baseline="0" dirty="0" smtClean="0"/>
              <a:t>is much different </a:t>
            </a:r>
            <a:r>
              <a:rPr lang="en-US" dirty="0" smtClean="0"/>
              <a:t>than the private sector’s.</a:t>
            </a:r>
            <a:r>
              <a:rPr lang="en-US" baseline="0" dirty="0" smtClean="0"/>
              <a:t>  </a:t>
            </a:r>
            <a:r>
              <a:rPr lang="en-US" dirty="0" smtClean="0"/>
              <a:t>We will now look at some</a:t>
            </a:r>
            <a:r>
              <a:rPr lang="en-US" baseline="0" dirty="0" smtClean="0"/>
              <a:t> of the rules that govern the VA ePharmacy process and claims transmissions.</a:t>
            </a:r>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20</a:t>
            </a:fld>
            <a:endParaRPr lang="en-US" dirty="0"/>
          </a:p>
        </p:txBody>
      </p:sp>
    </p:spTree>
    <p:extLst>
      <p:ext uri="{BB962C8B-B14F-4D97-AF65-F5344CB8AC3E}">
        <p14:creationId xmlns:p14="http://schemas.microsoft.com/office/powerpoint/2010/main" val="35087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latin typeface="Arial" pitchFamily="34" charset="0"/>
                <a:ea typeface="ＭＳ Ｐゴシック" pitchFamily="34" charset="-128"/>
              </a:rPr>
              <a:t>This slide lists prescriptions we do not bill for, even when the patient has third party prescription insurance.</a:t>
            </a:r>
          </a:p>
          <a:p>
            <a:pPr marL="171450" indent="-171450">
              <a:buFont typeface="Arial" panose="020B0604020202020204" pitchFamily="34" charset="0"/>
              <a:buChar char="•"/>
            </a:pPr>
            <a:r>
              <a:rPr lang="en-US" dirty="0" smtClean="0">
                <a:latin typeface="Arial" pitchFamily="34" charset="0"/>
                <a:ea typeface="ＭＳ Ｐゴシック" pitchFamily="34" charset="-128"/>
              </a:rPr>
              <a:t>For example we do not bill for service connected prescriptions</a:t>
            </a:r>
          </a:p>
          <a:p>
            <a:pPr marL="171450" indent="-171450">
              <a:buFont typeface="Arial" panose="020B0604020202020204" pitchFamily="34" charset="0"/>
              <a:buChar char="•"/>
            </a:pPr>
            <a:r>
              <a:rPr lang="en-US" dirty="0" smtClean="0">
                <a:latin typeface="Arial" pitchFamily="34" charset="0"/>
                <a:ea typeface="ＭＳ Ｐゴシック" pitchFamily="34" charset="-128"/>
              </a:rPr>
              <a:t>Prescriptions processed as VistA Outpatient Pharmacy partials are not billed either</a:t>
            </a:r>
          </a:p>
          <a:p>
            <a:pPr marL="171450" indent="-171450">
              <a:buFont typeface="Arial" panose="020B0604020202020204" pitchFamily="34" charset="0"/>
              <a:buChar char="•"/>
            </a:pPr>
            <a:r>
              <a:rPr lang="en-US" dirty="0" smtClean="0">
                <a:latin typeface="Arial" pitchFamily="34" charset="0"/>
                <a:ea typeface="ＭＳ Ｐゴシック" pitchFamily="34" charset="-128"/>
              </a:rPr>
              <a:t>Any medication order processed thorough Outpatient Pharmacy software for an inpatient, for example pass meds or self-meds, may transmit a claim, however payable claims for Inpatients are auto-reversed after 5 days.</a:t>
            </a:r>
          </a:p>
          <a:p>
            <a:pPr marL="171450" indent="-171450">
              <a:buFont typeface="Arial" panose="020B0604020202020204" pitchFamily="34" charset="0"/>
              <a:buChar char="•"/>
            </a:pPr>
            <a:r>
              <a:rPr lang="en-US" dirty="0" smtClean="0">
                <a:latin typeface="Arial" pitchFamily="34" charset="0"/>
                <a:ea typeface="ＭＳ Ｐゴシック" pitchFamily="34" charset="-128"/>
              </a:rPr>
              <a:t>A signed Release Of Information needs to be obtained from the patient to bill for medications used exclusively to treat a sensitive diagnosis, and information from the form has to be entered into VistA to enable claims generation.  The local drug file entries for sensitive drugs need to be marked in the DEA, SPECIAL HDLG with a U to make this process work,</a:t>
            </a:r>
            <a:r>
              <a:rPr lang="en-US" baseline="0" dirty="0" smtClean="0">
                <a:latin typeface="Arial" pitchFamily="34" charset="0"/>
                <a:ea typeface="ＭＳ Ｐゴシック" pitchFamily="34" charset="-128"/>
              </a:rPr>
              <a:t> and I will have</a:t>
            </a:r>
            <a:r>
              <a:rPr lang="en-US" dirty="0" smtClean="0">
                <a:latin typeface="Arial" pitchFamily="34" charset="0"/>
                <a:ea typeface="ＭＳ Ｐゴシック" pitchFamily="34" charset="-128"/>
              </a:rPr>
              <a:t> more on this later.</a:t>
            </a:r>
          </a:p>
          <a:p>
            <a:pPr marL="171450" indent="-171450">
              <a:buFont typeface="Arial" panose="020B0604020202020204" pitchFamily="34" charset="0"/>
              <a:buChar char="•"/>
            </a:pPr>
            <a:r>
              <a:rPr lang="en-US" dirty="0" smtClean="0">
                <a:latin typeface="Arial" pitchFamily="34" charset="0"/>
                <a:ea typeface="ＭＳ Ｐゴシック" pitchFamily="34" charset="-128"/>
              </a:rPr>
              <a:t>Even though the VA provides Over</a:t>
            </a:r>
            <a:r>
              <a:rPr lang="en-US" baseline="0" dirty="0" smtClean="0">
                <a:latin typeface="Arial" pitchFamily="34" charset="0"/>
                <a:ea typeface="ＭＳ Ｐゴシック" pitchFamily="34" charset="-128"/>
              </a:rPr>
              <a:t> The Counter products</a:t>
            </a:r>
            <a:r>
              <a:rPr lang="en-US" dirty="0" smtClean="0">
                <a:latin typeface="Arial" pitchFamily="34" charset="0"/>
                <a:ea typeface="ＭＳ Ｐゴシック" pitchFamily="34" charset="-128"/>
              </a:rPr>
              <a:t> to their</a:t>
            </a:r>
            <a:r>
              <a:rPr lang="en-US" baseline="0" dirty="0" smtClean="0">
                <a:latin typeface="Arial" pitchFamily="34" charset="0"/>
                <a:ea typeface="ＭＳ Ｐゴシック" pitchFamily="34" charset="-128"/>
              </a:rPr>
              <a:t> patients, and in many cases assigns VA copays for those prescriptions, the majority of those OTC prescriptions </a:t>
            </a:r>
            <a:r>
              <a:rPr lang="en-US" dirty="0" smtClean="0">
                <a:latin typeface="Arial" pitchFamily="34" charset="0"/>
                <a:ea typeface="ＭＳ Ｐゴシック" pitchFamily="34" charset="-128"/>
              </a:rPr>
              <a:t>are not billed.</a:t>
            </a:r>
            <a:r>
              <a:rPr lang="en-US" baseline="0" dirty="0" smtClean="0">
                <a:latin typeface="Arial" pitchFamily="34" charset="0"/>
                <a:ea typeface="ＭＳ Ｐゴシック" pitchFamily="34" charset="-128"/>
              </a:rPr>
              <a:t>  I</a:t>
            </a:r>
            <a:r>
              <a:rPr lang="en-US" dirty="0" smtClean="0">
                <a:latin typeface="Arial" pitchFamily="34" charset="0"/>
                <a:ea typeface="ＭＳ Ｐゴシック" pitchFamily="34" charset="-128"/>
              </a:rPr>
              <a:t>nsulin and some diabetic supplies are exceptions</a:t>
            </a:r>
            <a:r>
              <a:rPr lang="en-US" baseline="0" dirty="0" smtClean="0">
                <a:latin typeface="Arial" pitchFamily="34" charset="0"/>
                <a:ea typeface="ＭＳ Ｐゴシック" pitchFamily="34" charset="-128"/>
              </a:rPr>
              <a:t> and are billed.</a:t>
            </a:r>
            <a:r>
              <a:rPr lang="en-US" dirty="0" smtClean="0">
                <a:latin typeface="Arial" pitchFamily="34" charset="0"/>
                <a:ea typeface="ＭＳ Ｐゴシック" pitchFamily="34" charset="-128"/>
              </a:rPr>
              <a:t>  </a:t>
            </a:r>
          </a:p>
          <a:p>
            <a:pPr marL="171450" indent="-171450">
              <a:buFont typeface="Arial" panose="020B0604020202020204" pitchFamily="34" charset="0"/>
              <a:buChar char="•"/>
            </a:pPr>
            <a:r>
              <a:rPr lang="en-US" dirty="0" smtClean="0">
                <a:latin typeface="Arial" pitchFamily="34" charset="0"/>
                <a:ea typeface="ＭＳ Ｐゴシック" pitchFamily="34" charset="-128"/>
              </a:rPr>
              <a:t>Finally, there are certain insurance plans that are not billed, e.g. Medicare Part D plans</a:t>
            </a:r>
            <a:r>
              <a:rPr lang="en-US" baseline="0" dirty="0" smtClean="0">
                <a:latin typeface="Arial" pitchFamily="34" charset="0"/>
                <a:ea typeface="ＭＳ Ｐゴシック" pitchFamily="34" charset="-128"/>
              </a:rPr>
              <a:t> and</a:t>
            </a:r>
            <a:r>
              <a:rPr lang="en-US" dirty="0" smtClean="0">
                <a:latin typeface="Arial" pitchFamily="34" charset="0"/>
                <a:ea typeface="ＭＳ Ｐゴシック" pitchFamily="34" charset="-128"/>
              </a:rPr>
              <a:t> Insurance Discount Cards.</a:t>
            </a: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21</a:t>
            </a:fld>
            <a:endParaRPr lang="en-US" dirty="0"/>
          </a:p>
        </p:txBody>
      </p:sp>
    </p:spTree>
    <p:extLst>
      <p:ext uri="{BB962C8B-B14F-4D97-AF65-F5344CB8AC3E}">
        <p14:creationId xmlns:p14="http://schemas.microsoft.com/office/powerpoint/2010/main" val="312074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330200" y="696913"/>
            <a:ext cx="6197600" cy="3486150"/>
          </a:xfrm>
          <a:ln/>
        </p:spPr>
      </p:sp>
      <p:sp>
        <p:nvSpPr>
          <p:cNvPr id="80899"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t>In addition to Veterans, some of your facilities may treat TRICARE and /or CHAMPVA patients and bill for their prescriptions.  Different business rules govern how prescriptions for the three types of patients are processed.  The rules are based on the fact that</a:t>
            </a:r>
            <a:r>
              <a:rPr lang="en-US" baseline="0" dirty="0" smtClean="0"/>
              <a:t> VAs are funded to treat Veteran patients, which is our primary</a:t>
            </a:r>
            <a:r>
              <a:rPr lang="en-US" dirty="0" smtClean="0"/>
              <a:t> responsibility.  The treatment of TRICARE and CHAMPVA patients is discretionary, and prescription processing follows their respective benefit</a:t>
            </a:r>
            <a:r>
              <a:rPr lang="en-US" baseline="0" dirty="0" smtClean="0"/>
              <a:t> plans.  If payable claims are not obtained for TRICARE or CHAMPVA prescriptions, the facility is not reimbursed.</a:t>
            </a:r>
            <a:endParaRPr lang="en-US" dirty="0" smtClean="0"/>
          </a:p>
          <a:p>
            <a:pPr marL="171450" indent="-171450">
              <a:buFont typeface="Arial" panose="020B0604020202020204" pitchFamily="34" charset="0"/>
              <a:buChar char="•"/>
            </a:pPr>
            <a:r>
              <a:rPr lang="en-US" dirty="0" smtClean="0"/>
              <a:t>The tables on the next three slides summarize the differences between billing for Veteran prescriptions</a:t>
            </a:r>
            <a:r>
              <a:rPr lang="en-US" baseline="0" dirty="0" smtClean="0"/>
              <a:t> versus</a:t>
            </a:r>
            <a:r>
              <a:rPr lang="en-US" dirty="0" smtClean="0"/>
              <a:t> TRICARE prescriptions</a:t>
            </a:r>
            <a:r>
              <a:rPr lang="en-US" baseline="0" dirty="0" smtClean="0"/>
              <a:t> versus</a:t>
            </a:r>
            <a:r>
              <a:rPr lang="en-US" dirty="0" smtClean="0"/>
              <a:t> CHAMPVA prescriptions. </a:t>
            </a:r>
          </a:p>
          <a:p>
            <a:pPr marL="171450" indent="-171450">
              <a:buFont typeface="Arial" panose="020B0604020202020204" pitchFamily="34" charset="0"/>
              <a:buChar char="•"/>
            </a:pPr>
            <a:r>
              <a:rPr lang="en-US" dirty="0" smtClean="0"/>
              <a:t>For Veteran claims the current administration fee per prescription is $13.07.  </a:t>
            </a:r>
          </a:p>
          <a:p>
            <a:pPr marL="171450" indent="-171450">
              <a:buFont typeface="Arial" panose="020B0604020202020204" pitchFamily="34" charset="0"/>
              <a:buChar char="•"/>
            </a:pPr>
            <a:r>
              <a:rPr lang="en-US" dirty="0" smtClean="0"/>
              <a:t>For TRICARE claims the dispensing fee is $11.56</a:t>
            </a:r>
            <a:r>
              <a:rPr lang="en-US" baseline="0" dirty="0" smtClean="0"/>
              <a:t> and </a:t>
            </a:r>
            <a:r>
              <a:rPr lang="en-US" dirty="0" smtClean="0"/>
              <a:t>CHAMPVA  has a $5 dispensing</a:t>
            </a:r>
            <a:r>
              <a:rPr lang="en-US" baseline="0" dirty="0" smtClean="0"/>
              <a:t> fee.</a:t>
            </a:r>
          </a:p>
          <a:p>
            <a:pPr marL="171450" indent="-171450">
              <a:buFont typeface="Arial" panose="020B0604020202020204" pitchFamily="34" charset="0"/>
              <a:buChar char="•"/>
            </a:pPr>
            <a:r>
              <a:rPr lang="en-US" baseline="0" dirty="0" smtClean="0"/>
              <a:t>The drug costs used for claims are derived from your facilities drug file.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buNone/>
            </a:pPr>
            <a:fld id="{F622B4E4-2D53-498F-8DCE-52463EEC13FA}" type="slidenum">
              <a:rPr lang="en-US" smtClean="0"/>
              <a:pPr>
                <a:buNone/>
              </a:pPr>
              <a:t>22</a:t>
            </a:fld>
            <a:endParaRPr lang="en-US" dirty="0"/>
          </a:p>
        </p:txBody>
      </p:sp>
    </p:spTree>
    <p:extLst>
      <p:ext uri="{BB962C8B-B14F-4D97-AF65-F5344CB8AC3E}">
        <p14:creationId xmlns:p14="http://schemas.microsoft.com/office/powerpoint/2010/main" val="388450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330200" y="696913"/>
            <a:ext cx="6197600" cy="3486150"/>
          </a:xfrm>
          <a:ln/>
        </p:spPr>
      </p:sp>
      <p:sp>
        <p:nvSpPr>
          <p:cNvPr id="80899"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t>For Veteran claims, labels will print and the prescriptions can be filled unless the claim rejects for Refill Too Soon,</a:t>
            </a:r>
            <a:r>
              <a:rPr lang="en-US" baseline="0" dirty="0" smtClean="0"/>
              <a:t> </a:t>
            </a:r>
            <a:r>
              <a:rPr lang="en-US" dirty="0" smtClean="0"/>
              <a:t>Drug Utilization Review or any reject you may have marked as Reject Resolution</a:t>
            </a:r>
            <a:r>
              <a:rPr lang="en-US" baseline="0" dirty="0" smtClean="0"/>
              <a:t> </a:t>
            </a:r>
            <a:r>
              <a:rPr lang="en-US" dirty="0" smtClean="0"/>
              <a:t>Required.  Any of those</a:t>
            </a:r>
            <a:r>
              <a:rPr lang="en-US" baseline="0" dirty="0" smtClean="0"/>
              <a:t> rejects have to be resolved before prescriptions are allowed to be filled.  Any other rejected prescription is allowed to be filled.</a:t>
            </a:r>
            <a:endParaRPr lang="en-US" dirty="0" smtClean="0"/>
          </a:p>
          <a:p>
            <a:pPr marL="171450" indent="-171450">
              <a:buFont typeface="Arial" panose="020B0604020202020204" pitchFamily="34" charset="0"/>
              <a:buChar char="•"/>
            </a:pPr>
            <a:r>
              <a:rPr lang="en-US" dirty="0" smtClean="0"/>
              <a:t>TRICARE and CHAMPVA prescriptions that reject for any reason, cannot be filled until the reject is resolved.</a:t>
            </a:r>
          </a:p>
          <a:p>
            <a:pPr marL="171450" indent="-171450">
              <a:buFont typeface="Arial" panose="020B0604020202020204" pitchFamily="34" charset="0"/>
              <a:buChar char="•"/>
            </a:pPr>
            <a:r>
              <a:rPr lang="en-US" dirty="0" smtClean="0"/>
              <a:t>These billing rules also determine how and when </a:t>
            </a:r>
            <a:r>
              <a:rPr lang="en-US" u="sng" dirty="0" smtClean="0"/>
              <a:t>staff</a:t>
            </a:r>
            <a:r>
              <a:rPr lang="en-US" dirty="0" smtClean="0"/>
              <a:t> pharmacists are notified via Reject Notification</a:t>
            </a:r>
            <a:r>
              <a:rPr lang="en-US" baseline="0" dirty="0" smtClean="0"/>
              <a:t> screens </a:t>
            </a:r>
            <a:r>
              <a:rPr lang="en-US" dirty="0" smtClean="0"/>
              <a:t>about ePharmacy rejected claims.</a:t>
            </a:r>
          </a:p>
        </p:txBody>
      </p:sp>
      <p:sp>
        <p:nvSpPr>
          <p:cNvPr id="4" name="Slide Number Placeholder 3"/>
          <p:cNvSpPr>
            <a:spLocks noGrp="1"/>
          </p:cNvSpPr>
          <p:nvPr>
            <p:ph type="sldNum" sz="quarter" idx="10"/>
          </p:nvPr>
        </p:nvSpPr>
        <p:spPr/>
        <p:txBody>
          <a:bodyPr/>
          <a:lstStyle/>
          <a:p>
            <a:pPr>
              <a:buNone/>
            </a:pPr>
            <a:fld id="{F622B4E4-2D53-498F-8DCE-52463EEC13FA}" type="slidenum">
              <a:rPr lang="en-US" smtClean="0"/>
              <a:pPr>
                <a:buNone/>
              </a:pPr>
              <a:t>23</a:t>
            </a:fld>
            <a:endParaRPr lang="en-US" dirty="0"/>
          </a:p>
        </p:txBody>
      </p:sp>
    </p:spTree>
    <p:extLst>
      <p:ext uri="{BB962C8B-B14F-4D97-AF65-F5344CB8AC3E}">
        <p14:creationId xmlns:p14="http://schemas.microsoft.com/office/powerpoint/2010/main" val="1924219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30200" y="696913"/>
            <a:ext cx="6197600" cy="3486150"/>
          </a:xfrm>
          <a:ln/>
        </p:spPr>
      </p:sp>
      <p:sp>
        <p:nvSpPr>
          <p:cNvPr id="81923"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t>For Veteran prescriptions, pharmacy staff are only notified when claims reject for Refill Too</a:t>
            </a:r>
            <a:r>
              <a:rPr lang="en-US" baseline="0" dirty="0" smtClean="0"/>
              <a:t> </a:t>
            </a:r>
            <a:r>
              <a:rPr lang="en-US" dirty="0" smtClean="0"/>
              <a:t>Soon,</a:t>
            </a:r>
            <a:r>
              <a:rPr lang="en-US" baseline="0" dirty="0" smtClean="0"/>
              <a:t> </a:t>
            </a:r>
            <a:r>
              <a:rPr lang="en-US" dirty="0" smtClean="0"/>
              <a:t>Drug Utilization Review or</a:t>
            </a:r>
            <a:r>
              <a:rPr lang="en-US" baseline="0" dirty="0" smtClean="0"/>
              <a:t> Reject Resolution Required reasons.  This is because prescriptions for claims that reject for other reasons are filled. </a:t>
            </a:r>
            <a:endParaRPr lang="en-US" dirty="0" smtClean="0"/>
          </a:p>
          <a:p>
            <a:pPr marL="171450" indent="-171450">
              <a:buFont typeface="Arial" panose="020B0604020202020204" pitchFamily="34" charset="0"/>
              <a:buChar char="•"/>
            </a:pPr>
            <a:r>
              <a:rPr lang="en-US" dirty="0" smtClean="0"/>
              <a:t>Since payable claims should be obtained for </a:t>
            </a:r>
            <a:r>
              <a:rPr lang="en-US" u="sng" dirty="0" smtClean="0"/>
              <a:t>TRICARE and CHAMPVA prescription</a:t>
            </a:r>
            <a:r>
              <a:rPr lang="en-US" u="sng" baseline="0" dirty="0" smtClean="0"/>
              <a:t>s</a:t>
            </a:r>
            <a:r>
              <a:rPr lang="en-US" dirty="0" smtClean="0"/>
              <a:t>, staff are notified for any reject.</a:t>
            </a:r>
          </a:p>
        </p:txBody>
      </p:sp>
      <p:sp>
        <p:nvSpPr>
          <p:cNvPr id="4" name="Slide Number Placeholder 3"/>
          <p:cNvSpPr>
            <a:spLocks noGrp="1"/>
          </p:cNvSpPr>
          <p:nvPr>
            <p:ph type="sldNum" sz="quarter" idx="10"/>
          </p:nvPr>
        </p:nvSpPr>
        <p:spPr/>
        <p:txBody>
          <a:bodyPr/>
          <a:lstStyle/>
          <a:p>
            <a:fld id="{F622B4E4-2D53-498F-8DCE-52463EEC13FA}" type="slidenum">
              <a:rPr lang="en-US" smtClean="0"/>
              <a:pPr/>
              <a:t>24</a:t>
            </a:fld>
            <a:endParaRPr lang="en-US" dirty="0"/>
          </a:p>
        </p:txBody>
      </p:sp>
    </p:spTree>
    <p:extLst>
      <p:ext uri="{BB962C8B-B14F-4D97-AF65-F5344CB8AC3E}">
        <p14:creationId xmlns:p14="http://schemas.microsoft.com/office/powerpoint/2010/main" val="369465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a:t>Now let’s pause for a moment and take a look at your poll results. </a:t>
            </a:r>
          </a:p>
          <a:p>
            <a:pPr defTabSz="910940">
              <a:defRPr/>
            </a:pPr>
            <a:endParaRPr lang="en-US" dirty="0"/>
          </a:p>
          <a:p>
            <a:pPr defTabSz="910940">
              <a:defRPr/>
            </a:pPr>
            <a:r>
              <a:rPr lang="en-US" dirty="0"/>
              <a:t>OK so it looks like ___ of you knew the right answer, which is </a:t>
            </a:r>
            <a:r>
              <a:rPr lang="en-US" dirty="0" smtClean="0"/>
              <a:t>False.</a:t>
            </a:r>
            <a:r>
              <a:rPr lang="en-US" baseline="0" dirty="0" smtClean="0"/>
              <a:t> </a:t>
            </a:r>
          </a:p>
          <a:p>
            <a:pPr defTabSz="910940">
              <a:defRPr/>
            </a:pPr>
            <a:r>
              <a:rPr lang="en-US" baseline="0" dirty="0" smtClean="0"/>
              <a:t>T</a:t>
            </a:r>
            <a:r>
              <a:rPr lang="en-US" dirty="0" smtClean="0"/>
              <a:t>he </a:t>
            </a:r>
            <a:r>
              <a:rPr lang="en-US" u="none" dirty="0" smtClean="0"/>
              <a:t>ePharmacy</a:t>
            </a:r>
            <a:r>
              <a:rPr lang="en-US" u="none" baseline="0" dirty="0" smtClean="0"/>
              <a:t> Site Manager, and in some cases the Pharmacy ADPAC</a:t>
            </a:r>
            <a:r>
              <a:rPr lang="en-US" u="none" dirty="0" smtClean="0"/>
              <a:t>  are</a:t>
            </a:r>
            <a:r>
              <a:rPr lang="en-US" dirty="0" smtClean="0"/>
              <a:t> responsible for updating the ePharmacy Site Parameters</a:t>
            </a:r>
            <a:r>
              <a:rPr lang="en-US" baseline="0" dirty="0" smtClean="0"/>
              <a:t>,</a:t>
            </a:r>
            <a:r>
              <a:rPr lang="en-US" dirty="0" smtClean="0"/>
              <a:t> not staff pharmacists.</a:t>
            </a:r>
          </a:p>
          <a:p>
            <a:pPr defTabSz="910940">
              <a:defRPr/>
            </a:pPr>
            <a:endParaRPr lang="en-US" dirty="0" smtClean="0"/>
          </a:p>
          <a:p>
            <a:pPr defTabSz="910940">
              <a:defRPr/>
            </a:pPr>
            <a:r>
              <a:rPr lang="en-US" dirty="0" smtClean="0"/>
              <a:t>Nice </a:t>
            </a:r>
            <a:r>
              <a:rPr lang="en-US" dirty="0"/>
              <a:t>job!  </a:t>
            </a:r>
            <a:r>
              <a:rPr lang="en-US" dirty="0" smtClean="0"/>
              <a:t>Since I have a few more billing rules to cover let’s </a:t>
            </a:r>
            <a:r>
              <a:rPr lang="en-US" dirty="0"/>
              <a:t>get back to the presentation. </a:t>
            </a:r>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dirty="0"/>
          </a:p>
        </p:txBody>
      </p:sp>
    </p:spTree>
    <p:extLst>
      <p:ext uri="{BB962C8B-B14F-4D97-AF65-F5344CB8AC3E}">
        <p14:creationId xmlns:p14="http://schemas.microsoft.com/office/powerpoint/2010/main" val="1923121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dirty="0" smtClean="0">
                <a:latin typeface="Arial" pitchFamily="34" charset="0"/>
                <a:ea typeface="ＭＳ Ｐゴシック" pitchFamily="34" charset="-128"/>
              </a:rPr>
              <a:t>The ePharmacy process is not responsible</a:t>
            </a:r>
            <a:r>
              <a:rPr lang="en-US" baseline="0" dirty="0" smtClean="0">
                <a:latin typeface="Arial" pitchFamily="34" charset="0"/>
                <a:ea typeface="ＭＳ Ｐゴシック" pitchFamily="34" charset="-128"/>
              </a:rPr>
              <a:t> for VA copayments, however I</a:t>
            </a:r>
            <a:r>
              <a:rPr lang="en-US" dirty="0" smtClean="0">
                <a:latin typeface="Arial" pitchFamily="34" charset="0"/>
                <a:ea typeface="ＭＳ Ｐゴシック" pitchFamily="34" charset="-128"/>
              </a:rPr>
              <a:t> have two slides on</a:t>
            </a:r>
            <a:r>
              <a:rPr lang="en-US" baseline="0" dirty="0" smtClean="0">
                <a:latin typeface="Arial" pitchFamily="34" charset="0"/>
                <a:ea typeface="ＭＳ Ｐゴシック" pitchFamily="34" charset="-128"/>
              </a:rPr>
              <a:t> the issue</a:t>
            </a:r>
            <a:r>
              <a:rPr lang="en-US" dirty="0" smtClean="0">
                <a:latin typeface="Arial" pitchFamily="34" charset="0"/>
                <a:ea typeface="ＭＳ Ｐゴシック" pitchFamily="34" charset="-128"/>
              </a:rPr>
              <a:t> because ePharmacy and VA first party</a:t>
            </a:r>
            <a:r>
              <a:rPr lang="en-US" baseline="0" dirty="0" smtClean="0">
                <a:latin typeface="Arial" pitchFamily="34" charset="0"/>
                <a:ea typeface="ＭＳ Ｐゴシック" pitchFamily="34" charset="-128"/>
              </a:rPr>
              <a:t> copay are related.</a:t>
            </a:r>
          </a:p>
          <a:p>
            <a:pPr marL="171450" indent="-171450" eaLnBrk="1" hangingPunct="1">
              <a:buFont typeface="Arial" panose="020B0604020202020204" pitchFamily="34" charset="0"/>
              <a:buChar char="•"/>
            </a:pPr>
            <a:r>
              <a:rPr lang="en-US" baseline="0" dirty="0" smtClean="0">
                <a:latin typeface="Arial" pitchFamily="34" charset="0"/>
                <a:ea typeface="ＭＳ Ｐゴシック" pitchFamily="34" charset="-128"/>
              </a:rPr>
              <a:t>The table in this slide lists the current copayment rates for Veteran prescriptions.</a:t>
            </a:r>
          </a:p>
          <a:p>
            <a:pPr marL="171450" indent="-171450" eaLnBrk="1" hangingPunct="1">
              <a:buFont typeface="Arial" panose="020B0604020202020204" pitchFamily="34" charset="0"/>
              <a:buChar char="•"/>
            </a:pPr>
            <a:r>
              <a:rPr lang="en-US" baseline="0" dirty="0" smtClean="0">
                <a:latin typeface="Arial" pitchFamily="34" charset="0"/>
                <a:ea typeface="ＭＳ Ｐゴシック" pitchFamily="34" charset="-128"/>
              </a:rPr>
              <a:t>As you probably already know, Veterans are charged either $8 or $9 for each 30 day supply or less, depending on their Priority Group.  Priority Groups are based on Eligibility.</a:t>
            </a:r>
          </a:p>
          <a:p>
            <a:pPr marL="171450" indent="-171450" eaLnBrk="1" hangingPunct="1">
              <a:buFont typeface="Arial" panose="020B0604020202020204" pitchFamily="34" charset="0"/>
              <a:buChar char="•"/>
            </a:pPr>
            <a:r>
              <a:rPr lang="en-US" baseline="0" dirty="0" smtClean="0">
                <a:latin typeface="Arial" pitchFamily="34" charset="0"/>
                <a:ea typeface="ＭＳ Ｐゴシック" pitchFamily="34" charset="-128"/>
              </a:rPr>
              <a:t>Priority Groups 2 through 6 are charged $8 for every 30 day supply</a:t>
            </a:r>
          </a:p>
          <a:p>
            <a:pPr marL="171450" indent="-171450" eaLnBrk="1" hangingPunct="1">
              <a:buFont typeface="Arial" panose="020B0604020202020204" pitchFamily="34" charset="0"/>
              <a:buChar char="•"/>
            </a:pPr>
            <a:r>
              <a:rPr lang="en-US" baseline="0" dirty="0" smtClean="0">
                <a:latin typeface="Arial" pitchFamily="34" charset="0"/>
                <a:ea typeface="ＭＳ Ｐゴシック" pitchFamily="34" charset="-128"/>
              </a:rPr>
              <a:t>Priority Groups 7 and 8 are charged $9 for every 30 day supply</a:t>
            </a:r>
          </a:p>
          <a:p>
            <a:pPr marL="171450" indent="-171450" eaLnBrk="1" hangingPunct="1">
              <a:buFont typeface="Arial" panose="020B0604020202020204" pitchFamily="34" charset="0"/>
              <a:buChar char="•"/>
            </a:pPr>
            <a:r>
              <a:rPr lang="en-US" baseline="0" dirty="0" smtClean="0">
                <a:latin typeface="Arial" pitchFamily="34" charset="0"/>
                <a:ea typeface="ＭＳ Ｐゴシック" pitchFamily="34" charset="-128"/>
              </a:rPr>
              <a:t>So for example, a 7 day prescription copayment would be either $8 or $9, depending on the patient’s Priority Group.  Copayments for a 90 days supply would be $24 or $27.</a:t>
            </a:r>
          </a:p>
          <a:p>
            <a:pPr marL="171450" indent="-171450" eaLnBrk="1" hangingPunct="1">
              <a:buFont typeface="Arial" panose="020B0604020202020204" pitchFamily="34" charset="0"/>
              <a:buChar char="•"/>
            </a:pPr>
            <a:r>
              <a:rPr lang="en-US" dirty="0" smtClean="0">
                <a:latin typeface="Arial" pitchFamily="34" charset="0"/>
                <a:ea typeface="ＭＳ Ｐゴシック" pitchFamily="34" charset="-128"/>
              </a:rPr>
              <a:t>The VA charges prescription copayments for OTC medications but not supply products. </a:t>
            </a:r>
          </a:p>
          <a:p>
            <a:pPr marL="171450" indent="-171450" eaLnBrk="1" hangingPunct="1">
              <a:buFont typeface="Arial" panose="020B0604020202020204" pitchFamily="34" charset="0"/>
              <a:buChar char="•"/>
            </a:pPr>
            <a:r>
              <a:rPr lang="en-US" dirty="0" smtClean="0">
                <a:latin typeface="Arial" pitchFamily="34" charset="0"/>
                <a:ea typeface="ＭＳ Ｐゴシック" pitchFamily="34" charset="-128"/>
              </a:rPr>
              <a:t>A patient’s VA copayment is reduced by amounts received by third parties for prescriptions, as can be seen in the next slide.</a:t>
            </a:r>
          </a:p>
          <a:p>
            <a:endParaRPr lang="en-US" dirty="0"/>
          </a:p>
        </p:txBody>
      </p:sp>
    </p:spTree>
    <p:extLst>
      <p:ext uri="{BB962C8B-B14F-4D97-AF65-F5344CB8AC3E}">
        <p14:creationId xmlns:p14="http://schemas.microsoft.com/office/powerpoint/2010/main" val="1039141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smtClean="0">
                <a:solidFill>
                  <a:srgbClr val="003399"/>
                </a:solidFill>
                <a:latin typeface="+mn-lt"/>
                <a:ea typeface="ＭＳ Ｐゴシック" pitchFamily="-65" charset="-128"/>
                <a:cs typeface="ＭＳ Ｐゴシック"/>
              </a:rPr>
              <a:t>When VA receives reimbursement from a third party payer, VA offsets the first party co-pay dollar-for-dollar,</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up to the amount of the copay.</a:t>
            </a:r>
            <a:endParaRPr lang="en-US" sz="1200" kern="1200" dirty="0" smtClean="0">
              <a:solidFill>
                <a:schemeClr val="tx1"/>
              </a:solidFill>
              <a:effectLst/>
              <a:latin typeface="+mn-lt"/>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smtClean="0">
                <a:solidFill>
                  <a:srgbClr val="003399"/>
                </a:solidFill>
                <a:latin typeface="+mn-lt"/>
                <a:ea typeface="ＭＳ Ｐゴシック" pitchFamily="-65" charset="-128"/>
                <a:cs typeface="ＭＳ Ｐゴシック"/>
              </a:rPr>
              <a:t>As long as a payment equaling a Veteran’s co-pay is received, the Veteran is not charged. The Veteran will only receive a VA bill if the payer reimburses VA an amount less than the VA co-pay.  I have included some examples on this slide.</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smtClean="0">
                <a:solidFill>
                  <a:srgbClr val="003399"/>
                </a:solidFill>
                <a:latin typeface="+mn-lt"/>
                <a:ea typeface="ＭＳ Ｐゴシック" pitchFamily="-65" charset="-128"/>
                <a:cs typeface="ＭＳ Ｐゴシック"/>
              </a:rPr>
              <a:t>Reimbursement</a:t>
            </a:r>
            <a:r>
              <a:rPr lang="en-US" sz="1200" kern="0" baseline="0" dirty="0" smtClean="0">
                <a:solidFill>
                  <a:srgbClr val="003399"/>
                </a:solidFill>
                <a:latin typeface="+mn-lt"/>
                <a:ea typeface="ＭＳ Ｐゴシック" pitchFamily="-65" charset="-128"/>
                <a:cs typeface="ＭＳ Ｐゴシック"/>
              </a:rPr>
              <a:t> that exceeds the Veteran’s copayment is kept by the facility.</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baseline="0" dirty="0" smtClean="0">
                <a:solidFill>
                  <a:srgbClr val="003399"/>
                </a:solidFill>
                <a:latin typeface="+mn-lt"/>
                <a:ea typeface="ＭＳ Ｐゴシック" pitchFamily="-65" charset="-128"/>
                <a:cs typeface="ＭＳ Ｐゴシック"/>
              </a:rPr>
              <a:t>So you can see that billing prescriptions to third parties can be advantageous to the Veteran as well as the VA facility.   </a:t>
            </a:r>
            <a:endParaRPr lang="en-US" sz="1200" dirty="0">
              <a:latin typeface="+mn-lt"/>
            </a:endParaRPr>
          </a:p>
        </p:txBody>
      </p:sp>
    </p:spTree>
    <p:extLst>
      <p:ext uri="{BB962C8B-B14F-4D97-AF65-F5344CB8AC3E}">
        <p14:creationId xmlns:p14="http://schemas.microsoft.com/office/powerpoint/2010/main" val="1903605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OK time for another Poll. </a:t>
            </a:r>
            <a:r>
              <a:rPr lang="en-US" dirty="0" smtClean="0"/>
              <a:t> Once again, to </a:t>
            </a:r>
            <a:r>
              <a:rPr lang="en-US" dirty="0"/>
              <a:t>answer this poll question, click the blue icon above my head.  </a:t>
            </a:r>
            <a:endParaRPr lang="en-US" dirty="0" smtClean="0"/>
          </a:p>
          <a:p>
            <a:endParaRPr lang="en-US" dirty="0" smtClean="0"/>
          </a:p>
          <a:p>
            <a:r>
              <a:rPr lang="en-US" dirty="0" smtClean="0"/>
              <a:t>This </a:t>
            </a:r>
            <a:r>
              <a:rPr lang="en-US" dirty="0"/>
              <a:t>time lets review a topic I presented a few slides ago. If a pass med or self-medication prescription is entered through the Outpatient pharmacy package, the claim </a:t>
            </a:r>
            <a:r>
              <a:rPr lang="en-US" dirty="0" smtClean="0"/>
              <a:t>auto-reverses </a:t>
            </a:r>
            <a:r>
              <a:rPr lang="en-US" dirty="0"/>
              <a:t>because VA does not bill for prescriptions filled as part of a patient’s inpatient stay</a:t>
            </a:r>
            <a:r>
              <a:rPr lang="en-US" dirty="0" smtClean="0"/>
              <a:t>.  </a:t>
            </a:r>
          </a:p>
          <a:p>
            <a:r>
              <a:rPr lang="en-US" dirty="0" smtClean="0"/>
              <a:t>Select A for True or B if you</a:t>
            </a:r>
            <a:r>
              <a:rPr lang="en-US" baseline="0" dirty="0" smtClean="0"/>
              <a:t> think the statement is False.</a:t>
            </a:r>
            <a:endParaRPr lang="en-US" dirty="0"/>
          </a:p>
          <a:p>
            <a:endParaRPr lang="en-US" dirty="0"/>
          </a:p>
          <a:p>
            <a:pPr marL="1289870" lvl="2" indent="-504732">
              <a:buFont typeface="+mj-lt"/>
              <a:buAutoNum type="alphaUcPeriod"/>
            </a:pPr>
            <a:r>
              <a:rPr lang="en-US" u="none" dirty="0"/>
              <a:t>True</a:t>
            </a:r>
          </a:p>
          <a:p>
            <a:pPr marL="1289870" lvl="2" indent="-504732">
              <a:buFont typeface="+mj-lt"/>
              <a:buAutoNum type="alphaUcPeriod"/>
            </a:pPr>
            <a:r>
              <a:rPr lang="en-US" dirty="0"/>
              <a:t>False</a:t>
            </a:r>
          </a:p>
          <a:p>
            <a:pPr marL="1289870" lvl="2" indent="-504732">
              <a:buFont typeface="+mj-lt"/>
              <a:buAutoNum type="alphaUcPeriod"/>
            </a:pPr>
            <a:endParaRPr lang="en-US" dirty="0"/>
          </a:p>
          <a:p>
            <a:r>
              <a:rPr lang="en-US" dirty="0"/>
              <a:t>We will give you some time to reflect on that and show the answers a few slides from now.  Now I would like to review some </a:t>
            </a:r>
            <a:r>
              <a:rPr lang="en-US" dirty="0" smtClean="0"/>
              <a:t>behind</a:t>
            </a:r>
            <a:r>
              <a:rPr lang="en-US" baseline="0" dirty="0" smtClean="0"/>
              <a:t> the scenes functionality</a:t>
            </a:r>
            <a:r>
              <a:rPr lang="en-US" dirty="0" smtClean="0"/>
              <a:t> </a:t>
            </a:r>
            <a:r>
              <a:rPr lang="en-US" dirty="0"/>
              <a:t>that play a role in the ePharmacy </a:t>
            </a:r>
            <a:r>
              <a:rPr lang="en-US" dirty="0" smtClean="0"/>
              <a:t>process,</a:t>
            </a:r>
            <a:r>
              <a:rPr lang="en-US" baseline="0" dirty="0" smtClean="0"/>
              <a:t> so</a:t>
            </a:r>
            <a:r>
              <a:rPr lang="en-US" dirty="0" smtClean="0"/>
              <a:t> let’s </a:t>
            </a:r>
            <a:r>
              <a:rPr lang="en-US" dirty="0"/>
              <a:t>get back to the presentation.</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884613" y="8829966"/>
            <a:ext cx="2971800" cy="464820"/>
          </a:xfrm>
          <a:prstGeom prst="rect">
            <a:avLst/>
          </a:prstGeom>
          <a:noFill/>
        </p:spPr>
        <p:txBody>
          <a:bodyPr/>
          <a:lstStyle/>
          <a:p>
            <a:fld id="{0A7D450F-9249-4416-B0BA-09078604B652}" type="slidenum">
              <a:rPr lang="en-US" smtClean="0"/>
              <a:pPr/>
              <a:t>3</a:t>
            </a:fld>
            <a:endParaRPr lang="en-US" dirty="0" smtClean="0"/>
          </a:p>
        </p:txBody>
      </p:sp>
      <p:sp>
        <p:nvSpPr>
          <p:cNvPr id="76803" name="Rectangle 2"/>
          <p:cNvSpPr>
            <a:spLocks noGrp="1" noRot="1" noChangeAspect="1" noChangeArrowheads="1" noTextEdit="1"/>
          </p:cNvSpPr>
          <p:nvPr>
            <p:ph type="sldImg"/>
          </p:nvPr>
        </p:nvSpPr>
        <p:spPr>
          <a:xfrm>
            <a:off x="330200" y="696913"/>
            <a:ext cx="6197600" cy="3486150"/>
          </a:xfrm>
          <a:ln/>
        </p:spPr>
      </p:sp>
      <p:sp>
        <p:nvSpPr>
          <p:cNvPr id="58372" name="Rectangle 3"/>
          <p:cNvSpPr>
            <a:spLocks noGrp="1" noChangeArrowheads="1"/>
          </p:cNvSpPr>
          <p:nvPr>
            <p:ph type="body" idx="1"/>
          </p:nvPr>
        </p:nvSpPr>
        <p:spPr>
          <a:ln/>
        </p:spPr>
        <p:txBody>
          <a:bodyPr/>
          <a:lstStyle/>
          <a:p>
            <a:pPr marL="168244" indent="-168244">
              <a:buFont typeface="Arial" pitchFamily="34" charset="0"/>
              <a:buChar char="•"/>
              <a:defRPr/>
            </a:pPr>
            <a:r>
              <a:rPr lang="en-US" sz="1200" baseline="0" dirty="0" smtClean="0"/>
              <a:t>Today we will take a look at some basic aspects of the ePharmacy process </a:t>
            </a:r>
          </a:p>
          <a:p>
            <a:pPr marL="625444" lvl="1" indent="-168244">
              <a:buFont typeface="Arial" pitchFamily="34" charset="0"/>
              <a:buChar char="•"/>
              <a:defRPr/>
            </a:pPr>
            <a:r>
              <a:rPr lang="en-US" sz="1200" baseline="0" dirty="0" smtClean="0"/>
              <a:t>like terminology used, </a:t>
            </a:r>
          </a:p>
          <a:p>
            <a:pPr marL="625444" lvl="1" indent="-168244">
              <a:buFont typeface="Arial" pitchFamily="34" charset="0"/>
              <a:buChar char="•"/>
              <a:defRPr/>
            </a:pPr>
            <a:r>
              <a:rPr lang="en-US" sz="1200" baseline="0" dirty="0" smtClean="0"/>
              <a:t>the way claims transmit to the payer, </a:t>
            </a:r>
          </a:p>
          <a:p>
            <a:pPr marL="625444" lvl="1" indent="-168244">
              <a:buFont typeface="Arial" pitchFamily="34" charset="0"/>
              <a:buChar char="•"/>
              <a:defRPr/>
            </a:pPr>
            <a:r>
              <a:rPr lang="en-US" sz="1200" baseline="0" dirty="0" smtClean="0"/>
              <a:t>and who is responsible for reject resolution, </a:t>
            </a:r>
          </a:p>
          <a:p>
            <a:pPr marL="625444" lvl="1" indent="-168244">
              <a:buFont typeface="Arial" pitchFamily="34" charset="0"/>
              <a:buChar char="•"/>
              <a:defRPr/>
            </a:pPr>
            <a:r>
              <a:rPr lang="en-US" sz="1200" baseline="0" dirty="0" smtClean="0"/>
              <a:t>we will also cover a couple of statistics that may be of interest to you </a:t>
            </a:r>
          </a:p>
          <a:p>
            <a:pPr marL="159694" lvl="0" indent="-168244">
              <a:buFont typeface="Arial" pitchFamily="34" charset="0"/>
              <a:buChar char="•"/>
              <a:defRPr/>
            </a:pPr>
            <a:r>
              <a:rPr lang="en-US" sz="1200" baseline="0" dirty="0" smtClean="0"/>
              <a:t>We will discuss roles &amp; responsibilities of the staff involved</a:t>
            </a:r>
          </a:p>
          <a:p>
            <a:pPr marL="159694" lvl="0" indent="-168244">
              <a:buFont typeface="Arial" pitchFamily="34" charset="0"/>
              <a:buChar char="•"/>
              <a:defRPr/>
            </a:pPr>
            <a:r>
              <a:rPr lang="en-US" sz="1200" baseline="0" dirty="0" smtClean="0"/>
              <a:t>Review some basic ePharmacy Billing Rules</a:t>
            </a:r>
          </a:p>
          <a:p>
            <a:pPr marL="159694" lvl="0" indent="-168244">
              <a:buFont typeface="Arial" pitchFamily="34" charset="0"/>
              <a:buChar char="•"/>
              <a:defRPr/>
            </a:pPr>
            <a:r>
              <a:rPr lang="en-US" sz="1200" baseline="0" dirty="0" smtClean="0"/>
              <a:t>And we will take a behind the scenes look at how ePharmacy functions </a:t>
            </a:r>
          </a:p>
          <a:p>
            <a:pPr marL="168244" indent="-168244">
              <a:buFont typeface="Arial" pitchFamily="34" charset="0"/>
              <a:buChar char="•"/>
              <a:defRPr/>
            </a:pPr>
            <a:r>
              <a:rPr lang="en-US" sz="1200" baseline="0" dirty="0" smtClean="0"/>
              <a:t>We will then get into some aspects of processing ePharmacy Prescriptions, </a:t>
            </a:r>
          </a:p>
          <a:p>
            <a:pPr marL="625444" lvl="1" indent="-168244">
              <a:buFont typeface="Arial" pitchFamily="34" charset="0"/>
              <a:buChar char="•"/>
              <a:defRPr/>
            </a:pPr>
            <a:r>
              <a:rPr lang="en-US" sz="1200" baseline="0" dirty="0" smtClean="0"/>
              <a:t>for example how staff pharmacists interface with ePharmacy, including a detailed review of the different Reject Notification screens that may be encountered</a:t>
            </a:r>
          </a:p>
          <a:p>
            <a:pPr marL="168244" indent="-168244">
              <a:buFont typeface="Arial" pitchFamily="34" charset="0"/>
              <a:buChar char="•"/>
              <a:defRPr/>
            </a:pPr>
            <a:r>
              <a:rPr lang="en-US" sz="1200" baseline="0" dirty="0" smtClean="0"/>
              <a:t>We will conclude by listing how you can get additional information about ePharmacy. </a:t>
            </a:r>
            <a:endParaRPr lang="en-US" sz="1200" baseline="0" dirty="0" smtClean="0"/>
          </a:p>
          <a:p>
            <a:pPr marL="168244" indent="-168244">
              <a:buFont typeface="Arial" pitchFamily="34" charset="0"/>
              <a:buChar char="•"/>
              <a:defRPr/>
            </a:pPr>
            <a:r>
              <a:rPr lang="en-US" sz="1200" baseline="0" dirty="0" smtClean="0"/>
              <a:t>********************</a:t>
            </a:r>
            <a:endParaRPr lang="en-US" sz="1200" baseline="0" dirty="0" smtClean="0"/>
          </a:p>
          <a:p>
            <a:pPr>
              <a:defRPr/>
            </a:pPr>
            <a:endParaRPr lang="en-US" dirty="0" smtClean="0"/>
          </a:p>
        </p:txBody>
      </p:sp>
    </p:spTree>
    <p:extLst>
      <p:ext uri="{BB962C8B-B14F-4D97-AF65-F5344CB8AC3E}">
        <p14:creationId xmlns:p14="http://schemas.microsoft.com/office/powerpoint/2010/main" val="3957202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baseline="0" dirty="0" smtClean="0"/>
              <a:t>Since VA prescription processing is unique, and the NCPDP standards are tailored to a typical retail model, software had to be designed to accommodate the VA business model.  L</a:t>
            </a:r>
            <a:r>
              <a:rPr lang="en-US" dirty="0" smtClean="0"/>
              <a:t>et’s look at some</a:t>
            </a:r>
            <a:r>
              <a:rPr lang="en-US" baseline="0" dirty="0" smtClean="0"/>
              <a:t> of these background factors that facilitate ePharmacy.  Hopefully this look will provide you with a clearer understanding of why ePharmacy functions the way it does.  Just a reminder not to hesitate to submit your questions using the ‘ask </a:t>
            </a:r>
            <a:r>
              <a:rPr lang="en-US" baseline="0" smtClean="0"/>
              <a:t>the presenter’ icon.</a:t>
            </a:r>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30</a:t>
            </a:fld>
            <a:endParaRPr lang="en-US" dirty="0"/>
          </a:p>
        </p:txBody>
      </p:sp>
    </p:spTree>
    <p:extLst>
      <p:ext uri="{BB962C8B-B14F-4D97-AF65-F5344CB8AC3E}">
        <p14:creationId xmlns:p14="http://schemas.microsoft.com/office/powerpoint/2010/main" val="3592666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68244" indent="-168244">
              <a:buFont typeface="Arial" pitchFamily="34" charset="0"/>
              <a:buChar char="•"/>
            </a:pPr>
            <a:r>
              <a:rPr lang="en-US" sz="1000" baseline="0" dirty="0" smtClean="0"/>
              <a:t>I would like to start with a discussion on the NDC used for ePharmacy claims.</a:t>
            </a:r>
          </a:p>
          <a:p>
            <a:pPr marL="168244" indent="-168244">
              <a:buFont typeface="Arial" pitchFamily="34" charset="0"/>
              <a:buChar char="•"/>
            </a:pPr>
            <a:r>
              <a:rPr lang="en-US" sz="1000" baseline="0" dirty="0" smtClean="0"/>
              <a:t>Before we get to the flow diagram I need to provide some preliminary information on the process.</a:t>
            </a:r>
          </a:p>
          <a:p>
            <a:pPr marL="168244" indent="-168244">
              <a:buFont typeface="Arial" pitchFamily="34" charset="0"/>
              <a:buChar char="•"/>
            </a:pPr>
            <a:r>
              <a:rPr lang="en-US" sz="1000" baseline="0" dirty="0" smtClean="0"/>
              <a:t>First of all a third party claim needs to be sent to the payer prior to the prescription actually being filled, so we can receive information like DUR and RTS reject information back from the payer before actually processing the prescription.  </a:t>
            </a:r>
          </a:p>
          <a:p>
            <a:pPr marL="168244" indent="-168244">
              <a:buFont typeface="Arial" pitchFamily="34" charset="0"/>
              <a:buChar char="•"/>
            </a:pPr>
            <a:r>
              <a:rPr lang="en-US" sz="1000" baseline="0" dirty="0" smtClean="0"/>
              <a:t>For these reasons VA sends claims when prescriptions are finished, refilled and pulled from suspense etc.  </a:t>
            </a:r>
          </a:p>
          <a:p>
            <a:pPr marL="168244" indent="-168244">
              <a:buFont typeface="Arial" pitchFamily="34" charset="0"/>
              <a:buChar char="•"/>
            </a:pPr>
            <a:r>
              <a:rPr lang="en-US" sz="1000" baseline="0" dirty="0" smtClean="0"/>
              <a:t>Every third party claim needs an NDC number to identify the product to the payer.</a:t>
            </a:r>
          </a:p>
          <a:p>
            <a:pPr marL="168244" indent="-168244">
              <a:buFont typeface="Arial" pitchFamily="34" charset="0"/>
              <a:buChar char="•"/>
            </a:pPr>
            <a:r>
              <a:rPr lang="en-US" sz="1000" baseline="0" dirty="0" smtClean="0"/>
              <a:t>VA is unlike a retail pharmacy, in that the particular NDC of product that will be used to fill the prescription is not known when the order is being input or finished etc. To account for this business model, we built logic into our software to predict which NDC will be used for the fill and we use that NDC for the claim.</a:t>
            </a:r>
          </a:p>
          <a:p>
            <a:pPr marL="168244" indent="-168244">
              <a:buFont typeface="Arial" pitchFamily="34" charset="0"/>
              <a:buChar char="•"/>
            </a:pPr>
            <a:r>
              <a:rPr lang="en-US" sz="1000" baseline="0" dirty="0" smtClean="0"/>
              <a:t>The NDC by Outpatient Site field is a multiple field in the Drug file that stores the Last Local NDC and the Last CMOP NDC for an outpatient site. </a:t>
            </a:r>
          </a:p>
          <a:p>
            <a:pPr marL="168244" indent="-168244">
              <a:buFont typeface="Arial" pitchFamily="34" charset="0"/>
              <a:buChar char="•"/>
            </a:pPr>
            <a:r>
              <a:rPr lang="en-US" sz="1000" baseline="0" dirty="0" smtClean="0"/>
              <a:t>The NDC selected for the claim is also the one that appears in the Pharmacy Fill Card section of the Outpatient prescription laser label.</a:t>
            </a:r>
          </a:p>
          <a:p>
            <a:pPr marL="168244" indent="-168244">
              <a:buFont typeface="Arial" pitchFamily="34" charset="0"/>
              <a:buChar char="•"/>
            </a:pPr>
            <a:r>
              <a:rPr lang="en-US" sz="1000" baseline="0" dirty="0" smtClean="0"/>
              <a:t>So looking at the flow diagram:  </a:t>
            </a:r>
          </a:p>
          <a:p>
            <a:pPr marL="168244" indent="-168244">
              <a:buFont typeface="Arial" pitchFamily="34" charset="0"/>
              <a:buChar char="•"/>
            </a:pPr>
            <a:r>
              <a:rPr lang="en-US" sz="1000" baseline="0" dirty="0" smtClean="0"/>
              <a:t>Claims generation starts when ePharmacy prescriptions are finished or refilled etc. </a:t>
            </a:r>
          </a:p>
          <a:p>
            <a:pPr marL="168244" indent="-168244">
              <a:buFont typeface="Arial" pitchFamily="34" charset="0"/>
              <a:buChar char="•"/>
            </a:pPr>
            <a:r>
              <a:rPr lang="en-US" sz="1000" baseline="0" dirty="0" smtClean="0"/>
              <a:t>The LAST LOCAL NDC is transmitted on the initial claim for those local fills.  </a:t>
            </a:r>
          </a:p>
          <a:p>
            <a:pPr marL="168244" indent="-168244">
              <a:buFont typeface="Arial" pitchFamily="34" charset="0"/>
              <a:buChar char="•"/>
            </a:pPr>
            <a:r>
              <a:rPr lang="en-US" sz="1000" baseline="0" dirty="0" smtClean="0"/>
              <a:t>When an ePharmacy prescription is processed, if the NDC is changed at release, then another claim with the new information is transmitted to the third party.  </a:t>
            </a:r>
          </a:p>
          <a:p>
            <a:pPr marL="168244" indent="-168244">
              <a:buFont typeface="Arial" pitchFamily="34" charset="0"/>
              <a:buChar char="•"/>
            </a:pPr>
            <a:r>
              <a:rPr lang="en-US" sz="1000" baseline="0" dirty="0" smtClean="0"/>
              <a:t>If the NDC the claim was changed to is provided back to VISTA through the Outpatient Pharmacy Automation Interface by an automation system, or if the NDC change via the Release Medication option results in a payable claim, then the </a:t>
            </a:r>
            <a:r>
              <a:rPr lang="en-US" sz="1000" cap="all" baseline="0" dirty="0" smtClean="0"/>
              <a:t>‘Last Local NDC</a:t>
            </a:r>
            <a:r>
              <a:rPr lang="en-US" sz="1000" baseline="0" dirty="0" smtClean="0"/>
              <a:t>’ subfield is changed to the new NDC, to be used for the next local prescription. </a:t>
            </a:r>
          </a:p>
          <a:p>
            <a:pPr marL="168244" indent="-168244">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dirty="0"/>
          </a:p>
        </p:txBody>
      </p:sp>
    </p:spTree>
    <p:extLst>
      <p:ext uri="{BB962C8B-B14F-4D97-AF65-F5344CB8AC3E}">
        <p14:creationId xmlns:p14="http://schemas.microsoft.com/office/powerpoint/2010/main" val="171514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68244" indent="-168244">
              <a:buFont typeface="Arial" pitchFamily="34" charset="0"/>
              <a:buChar char="•"/>
            </a:pPr>
            <a:r>
              <a:rPr lang="en-US" baseline="0" dirty="0" smtClean="0"/>
              <a:t>Here is a NDC flow diagram for a CMOP prescription fill.  </a:t>
            </a:r>
          </a:p>
          <a:p>
            <a:pPr marL="168244" indent="-168244">
              <a:buFont typeface="Arial" pitchFamily="34" charset="0"/>
              <a:buChar char="•"/>
            </a:pPr>
            <a:r>
              <a:rPr lang="en-US" baseline="0" dirty="0" smtClean="0"/>
              <a:t>The LAST CMOP NDC is the NDC that is transmitted when a CMOP ePharmacy prescription is pulled from suspense.  </a:t>
            </a:r>
          </a:p>
          <a:p>
            <a:pPr marL="168244" indent="-168244">
              <a:buFont typeface="Arial" pitchFamily="34" charset="0"/>
              <a:buChar char="•"/>
            </a:pPr>
            <a:r>
              <a:rPr lang="en-US" baseline="0" dirty="0" smtClean="0"/>
              <a:t>If CMOP fills the prescription with a different NDC, the LAST CMOP NDC field is updated as part of the CMOP release process. </a:t>
            </a:r>
          </a:p>
          <a:p>
            <a:pPr marL="168244" indent="-168244">
              <a:buFont typeface="Arial" pitchFamily="34" charset="0"/>
              <a:buChar char="•"/>
            </a:pPr>
            <a:r>
              <a:rPr lang="en-US" baseline="0" dirty="0" smtClean="0"/>
              <a:t>As always, if the NDC is changed when an ePharmacy prescription is released, another claim with the new information is transmitted to the third party.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dirty="0"/>
          </a:p>
        </p:txBody>
      </p:sp>
    </p:spTree>
    <p:extLst>
      <p:ext uri="{BB962C8B-B14F-4D97-AF65-F5344CB8AC3E}">
        <p14:creationId xmlns:p14="http://schemas.microsoft.com/office/powerpoint/2010/main" val="1715145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latin typeface="Arial" pitchFamily="34" charset="0"/>
                <a:ea typeface="ＭＳ Ｐゴシック" pitchFamily="34" charset="-128"/>
              </a:rPr>
              <a:t>Because the NDC actually used to fill the prescription may change from what was chosen when the prescription was finished, we require the NDC for ePharmacy prescriptions be verified when the prescription is released.  </a:t>
            </a:r>
          </a:p>
          <a:p>
            <a:pPr marL="171450" indent="-171450">
              <a:buFont typeface="Arial" panose="020B0604020202020204" pitchFamily="34" charset="0"/>
              <a:buChar char="•"/>
            </a:pPr>
            <a:r>
              <a:rPr lang="en-US" dirty="0" smtClean="0">
                <a:latin typeface="Arial" pitchFamily="34" charset="0"/>
                <a:ea typeface="ＭＳ Ｐゴシック" pitchFamily="34" charset="-128"/>
              </a:rPr>
              <a:t>For local fills, this is done either manually using the Release Medication option, or in the background through the Outpatient Pharmacy Automation Interface when an outpatient automation system is used.  </a:t>
            </a:r>
          </a:p>
          <a:p>
            <a:pPr marL="171450" indent="-171450">
              <a:buFont typeface="Arial" panose="020B0604020202020204" pitchFamily="34" charset="0"/>
              <a:buChar char="•"/>
            </a:pPr>
            <a:r>
              <a:rPr lang="en-US" dirty="0" smtClean="0">
                <a:latin typeface="Arial" pitchFamily="34" charset="0"/>
                <a:ea typeface="ＭＳ Ｐゴシック" pitchFamily="34" charset="-128"/>
              </a:rPr>
              <a:t>For non-automated pharmacies staff can change the NDC during the filling process using the ePharmacy NDC Validation option. </a:t>
            </a:r>
          </a:p>
          <a:p>
            <a:pPr marL="171450" indent="-171450">
              <a:buFont typeface="Arial" panose="020B0604020202020204" pitchFamily="34" charset="0"/>
              <a:buChar char="•"/>
            </a:pPr>
            <a:r>
              <a:rPr lang="en-US" dirty="0" smtClean="0">
                <a:latin typeface="Arial" pitchFamily="34" charset="0"/>
                <a:ea typeface="ＭＳ Ｐゴシック" pitchFamily="34" charset="-128"/>
              </a:rPr>
              <a:t>Anytime an NDC is changed, a new claim is generated.</a:t>
            </a:r>
          </a:p>
          <a:p>
            <a:pPr marL="0" indent="0">
              <a:buFont typeface="Arial" panose="020B0604020202020204" pitchFamily="34" charset="0"/>
              <a:buNone/>
            </a:pPr>
            <a:r>
              <a:rPr lang="en-US" dirty="0" smtClean="0">
                <a:latin typeface="Arial" pitchFamily="34" charset="0"/>
                <a:ea typeface="ＭＳ Ｐゴシック" pitchFamily="34" charset="-128"/>
              </a:rPr>
              <a:t> </a:t>
            </a: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33</a:t>
            </a:fld>
            <a:endParaRPr lang="en-US" dirty="0"/>
          </a:p>
        </p:txBody>
      </p:sp>
    </p:spTree>
    <p:extLst>
      <p:ext uri="{BB962C8B-B14F-4D97-AF65-F5344CB8AC3E}">
        <p14:creationId xmlns:p14="http://schemas.microsoft.com/office/powerpoint/2010/main" val="826639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a:t>Now let’s pause for a moment and take a look at your poll results. </a:t>
            </a:r>
          </a:p>
          <a:p>
            <a:pPr defTabSz="910940">
              <a:defRPr/>
            </a:pPr>
            <a:endParaRPr lang="en-US" dirty="0"/>
          </a:p>
          <a:p>
            <a:pPr defTabSz="910940">
              <a:defRPr/>
            </a:pPr>
            <a:r>
              <a:rPr lang="en-US" dirty="0"/>
              <a:t>OK so it looks like ___ of you knew the right answer, which is True, the claim would reverse because ePharmacy does not bill for meds provided to inpatients.  Great job!  </a:t>
            </a:r>
            <a:endParaRPr lang="en-US" dirty="0" smtClean="0"/>
          </a:p>
          <a:p>
            <a:pPr defTabSz="910940">
              <a:defRPr/>
            </a:pPr>
            <a:endParaRPr lang="en-US" dirty="0" smtClean="0"/>
          </a:p>
          <a:p>
            <a:pPr defTabSz="910940">
              <a:defRPr/>
            </a:pPr>
            <a:r>
              <a:rPr lang="en-US" dirty="0" smtClean="0"/>
              <a:t>There are still some behind</a:t>
            </a:r>
            <a:r>
              <a:rPr lang="en-US" baseline="0" dirty="0" smtClean="0"/>
              <a:t> the scenes topics I want to cover so l</a:t>
            </a:r>
            <a:r>
              <a:rPr lang="en-US" dirty="0" smtClean="0"/>
              <a:t>et’s </a:t>
            </a:r>
            <a:r>
              <a:rPr lang="en-US" dirty="0"/>
              <a:t>get back to the presentation. </a:t>
            </a:r>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dirty="0"/>
          </a:p>
        </p:txBody>
      </p:sp>
    </p:spTree>
    <p:extLst>
      <p:ext uri="{BB962C8B-B14F-4D97-AF65-F5344CB8AC3E}">
        <p14:creationId xmlns:p14="http://schemas.microsoft.com/office/powerpoint/2010/main" val="3087080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smtClean="0"/>
              <a:t>I mentioned the</a:t>
            </a:r>
            <a:r>
              <a:rPr lang="en-US" sz="1000" baseline="0" dirty="0" smtClean="0"/>
              <a:t> DEA SPECIAL HDLG field a few slides ago when I discussed prescriptions we do not bill for.  The DEA SPECIAL HDLG is a field in the Drug file that is used to indicate different aspects associated with a drug.</a:t>
            </a:r>
            <a:endParaRPr lang="en-US" sz="1000" dirty="0" smtClean="0"/>
          </a:p>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smtClean="0"/>
              <a:t>ePharmacy uses the DEA SPECIAL HDLG field to determine if a prescription for a drug can be billed to a third party payer</a:t>
            </a:r>
          </a:p>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smtClean="0"/>
              <a:t>Pharmacy ADPACs usually make changes to this field,</a:t>
            </a:r>
            <a:r>
              <a:rPr lang="en-US" sz="1000" baseline="0" dirty="0" smtClean="0"/>
              <a:t> so don’t worry about remembering all the details of this conversation.</a:t>
            </a:r>
            <a:endParaRPr lang="en-US" sz="1000" dirty="0" smtClean="0"/>
          </a:p>
          <a:p>
            <a:pPr marL="168244" indent="-168244">
              <a:buFont typeface="Arial" pitchFamily="34" charset="0"/>
              <a:buChar char="•"/>
            </a:pPr>
            <a:r>
              <a:rPr lang="en-US" sz="1000" dirty="0" smtClean="0"/>
              <a:t>Using this traffic</a:t>
            </a:r>
            <a:r>
              <a:rPr lang="en-US" sz="1000" baseline="0" dirty="0" smtClean="0"/>
              <a:t> light analogy and looking at the red light, i</a:t>
            </a:r>
            <a:r>
              <a:rPr lang="en-US" sz="1000" dirty="0" smtClean="0"/>
              <a:t>f </a:t>
            </a:r>
            <a:r>
              <a:rPr lang="en-US" sz="1000" dirty="0"/>
              <a:t>the DEA, SPECIAL HDLG field contains an “I” </a:t>
            </a:r>
            <a:r>
              <a:rPr lang="en-US" sz="1000" dirty="0" smtClean="0"/>
              <a:t>(which means the drug is an Investigational drug), an “S</a:t>
            </a:r>
            <a:r>
              <a:rPr lang="en-US" sz="1000" dirty="0"/>
              <a:t>” </a:t>
            </a:r>
            <a:r>
              <a:rPr lang="en-US" sz="1000" dirty="0" smtClean="0"/>
              <a:t>(for Supply product), an </a:t>
            </a:r>
            <a:r>
              <a:rPr lang="en-US" sz="1000" dirty="0"/>
              <a:t>“N” </a:t>
            </a:r>
            <a:r>
              <a:rPr lang="en-US" sz="1000" dirty="0" smtClean="0"/>
              <a:t>(designating a Nutritional </a:t>
            </a:r>
            <a:r>
              <a:rPr lang="en-US" sz="1000" dirty="0"/>
              <a:t>Supplement), </a:t>
            </a:r>
            <a:r>
              <a:rPr lang="en-US" sz="1000" dirty="0" smtClean="0"/>
              <a:t>or a </a:t>
            </a:r>
            <a:r>
              <a:rPr lang="en-US" sz="1000" dirty="0"/>
              <a:t>“9” </a:t>
            </a:r>
            <a:r>
              <a:rPr lang="en-US" sz="1000" dirty="0" smtClean="0"/>
              <a:t>(which</a:t>
            </a:r>
            <a:r>
              <a:rPr lang="en-US" sz="1000" baseline="0" dirty="0" smtClean="0"/>
              <a:t> stands for </a:t>
            </a:r>
            <a:r>
              <a:rPr lang="en-US" sz="1000" dirty="0" smtClean="0"/>
              <a:t>OTC item), prescriptions for the </a:t>
            </a:r>
            <a:r>
              <a:rPr lang="en-US" sz="1000" dirty="0"/>
              <a:t>drug </a:t>
            </a:r>
            <a:r>
              <a:rPr lang="en-US" sz="1000" dirty="0" smtClean="0"/>
              <a:t>are </a:t>
            </a:r>
            <a:r>
              <a:rPr lang="en-US" sz="1000" dirty="0"/>
              <a:t>NOT billable. </a:t>
            </a:r>
            <a:r>
              <a:rPr lang="en-US" sz="1000" dirty="0" smtClean="0"/>
              <a:t> </a:t>
            </a:r>
          </a:p>
          <a:p>
            <a:pPr marL="168244" indent="-168244">
              <a:buFont typeface="Arial" pitchFamily="34" charset="0"/>
              <a:buChar char="•"/>
            </a:pPr>
            <a:r>
              <a:rPr lang="en-US" sz="1000" dirty="0" smtClean="0"/>
              <a:t>However</a:t>
            </a:r>
            <a:r>
              <a:rPr lang="en-US" sz="1000" dirty="0"/>
              <a:t>, </a:t>
            </a:r>
            <a:r>
              <a:rPr lang="en-US" sz="1000" dirty="0" smtClean="0"/>
              <a:t>looking at the green light below, if </a:t>
            </a:r>
            <a:r>
              <a:rPr lang="en-US" sz="1000" dirty="0"/>
              <a:t>the same drug also contains the “E” </a:t>
            </a:r>
            <a:r>
              <a:rPr lang="en-US" sz="1000" dirty="0" smtClean="0"/>
              <a:t>(which</a:t>
            </a:r>
            <a:r>
              <a:rPr lang="en-US" sz="1000" baseline="0" dirty="0" smtClean="0"/>
              <a:t> means </a:t>
            </a:r>
            <a:r>
              <a:rPr lang="en-US" sz="1000" dirty="0" smtClean="0"/>
              <a:t>electronically </a:t>
            </a:r>
            <a:r>
              <a:rPr lang="en-US" sz="1000" dirty="0"/>
              <a:t>billable), </a:t>
            </a:r>
            <a:r>
              <a:rPr lang="en-US" sz="1000" dirty="0" smtClean="0"/>
              <a:t>as shown by the IE, SE, NE or 9E, then prescriptions for those drugs become </a:t>
            </a:r>
            <a:r>
              <a:rPr lang="en-US" sz="1000" dirty="0"/>
              <a:t>BILLABLE</a:t>
            </a:r>
            <a:r>
              <a:rPr lang="en-US" sz="1000" dirty="0" smtClean="0"/>
              <a:t>.</a:t>
            </a:r>
          </a:p>
          <a:p>
            <a:pPr marL="168244" indent="-168244">
              <a:buFont typeface="Arial" pitchFamily="34" charset="0"/>
              <a:buChar char="•"/>
            </a:pPr>
            <a:r>
              <a:rPr lang="en-US" sz="1000" dirty="0" smtClean="0"/>
              <a:t>Back</a:t>
            </a:r>
            <a:r>
              <a:rPr lang="en-US" sz="1000" baseline="0" dirty="0" smtClean="0"/>
              <a:t> to the red light, i</a:t>
            </a:r>
            <a:r>
              <a:rPr lang="en-US" sz="1000" dirty="0" smtClean="0"/>
              <a:t>f </a:t>
            </a:r>
            <a:r>
              <a:rPr lang="en-US" sz="1000" dirty="0"/>
              <a:t>the DEA, SPECIAL HDLG field contains an “M” or “0</a:t>
            </a:r>
            <a:r>
              <a:rPr lang="en-US" sz="1000" dirty="0" smtClean="0"/>
              <a:t>”, prescriptions for the </a:t>
            </a:r>
            <a:r>
              <a:rPr lang="en-US" sz="1000" dirty="0"/>
              <a:t>drug </a:t>
            </a:r>
            <a:r>
              <a:rPr lang="en-US" sz="1000" dirty="0" smtClean="0"/>
              <a:t>are </a:t>
            </a:r>
            <a:r>
              <a:rPr lang="en-US" sz="1000" dirty="0"/>
              <a:t>NOT </a:t>
            </a:r>
            <a:r>
              <a:rPr lang="en-US" sz="1000" dirty="0" smtClean="0"/>
              <a:t>Billable,</a:t>
            </a:r>
            <a:r>
              <a:rPr lang="en-US" sz="1000" baseline="0" dirty="0" smtClean="0"/>
              <a:t> and t</a:t>
            </a:r>
            <a:r>
              <a:rPr lang="en-US" sz="1000" dirty="0" smtClean="0"/>
              <a:t>his holds true even if the “M” or “0” are appended with the </a:t>
            </a:r>
            <a:r>
              <a:rPr lang="en-US" sz="1000" dirty="0"/>
              <a:t>“</a:t>
            </a:r>
            <a:r>
              <a:rPr lang="en-US" sz="1000" dirty="0" smtClean="0"/>
              <a:t>E”. This is because the “M and “0” denote compounded items</a:t>
            </a:r>
            <a:r>
              <a:rPr lang="en-US" sz="1000" baseline="0" dirty="0" smtClean="0"/>
              <a:t> which the VA does not bill for.  </a:t>
            </a:r>
          </a:p>
          <a:p>
            <a:pPr marL="168244" indent="-168244">
              <a:buFont typeface="Arial" pitchFamily="34" charset="0"/>
              <a:buChar char="•"/>
            </a:pPr>
            <a:r>
              <a:rPr lang="en-US" sz="1000" dirty="0" smtClean="0"/>
              <a:t>Finally,</a:t>
            </a:r>
            <a:r>
              <a:rPr lang="en-US" sz="1000" baseline="0" dirty="0" smtClean="0"/>
              <a:t> i</a:t>
            </a:r>
            <a:r>
              <a:rPr lang="en-US" sz="1000" dirty="0" smtClean="0"/>
              <a:t>f the DEA, SPECIAL HDLG field is blank, (or null), the drug is also NOT Billable.</a:t>
            </a:r>
            <a:endParaRPr lang="en-US" sz="1000" dirty="0"/>
          </a:p>
          <a:p>
            <a:pPr marL="168244" indent="-168244">
              <a:buFont typeface="Arial" pitchFamily="34" charset="0"/>
              <a:buChar char="•"/>
            </a:pPr>
            <a:r>
              <a:rPr lang="en-US" sz="1000" dirty="0" smtClean="0"/>
              <a:t>Looking at the orange light,</a:t>
            </a:r>
            <a:r>
              <a:rPr lang="en-US" sz="1000" baseline="0" dirty="0" smtClean="0"/>
              <a:t> i</a:t>
            </a:r>
            <a:r>
              <a:rPr lang="en-US" sz="1000" dirty="0" smtClean="0"/>
              <a:t>f </a:t>
            </a:r>
            <a:r>
              <a:rPr lang="en-US" sz="1000" dirty="0"/>
              <a:t>the DEA, SPECIAL HDLG field contains a “U” </a:t>
            </a:r>
            <a:r>
              <a:rPr lang="en-US" sz="1000" dirty="0" smtClean="0"/>
              <a:t>(which</a:t>
            </a:r>
            <a:r>
              <a:rPr lang="en-US" sz="1000" baseline="0" dirty="0" smtClean="0"/>
              <a:t> </a:t>
            </a:r>
            <a:r>
              <a:rPr lang="en-US" sz="1000" dirty="0" smtClean="0"/>
              <a:t>indicates </a:t>
            </a:r>
            <a:r>
              <a:rPr lang="en-US" sz="1000" dirty="0"/>
              <a:t>a drug used for a sensitive diagnosis), the drug is NOT billable unless the appropriate signed Release of Information </a:t>
            </a:r>
            <a:r>
              <a:rPr lang="en-US" sz="1000" dirty="0" smtClean="0"/>
              <a:t>from the patient is </a:t>
            </a:r>
            <a:r>
              <a:rPr lang="en-US" sz="1000" dirty="0"/>
              <a:t>on file in VistA.  Obtaining the release of information and entering it into VistA are </a:t>
            </a:r>
            <a:r>
              <a:rPr lang="en-US" sz="1000" dirty="0" smtClean="0"/>
              <a:t>business</a:t>
            </a:r>
            <a:r>
              <a:rPr lang="en-US" sz="1000" baseline="0" dirty="0" smtClean="0"/>
              <a:t> or </a:t>
            </a:r>
            <a:r>
              <a:rPr lang="en-US" sz="1000" dirty="0" smtClean="0"/>
              <a:t>revenue </a:t>
            </a:r>
            <a:r>
              <a:rPr lang="en-US" sz="1000" dirty="0"/>
              <a:t>staff functions. </a:t>
            </a:r>
            <a:endParaRPr lang="en-US" sz="1000" dirty="0" smtClean="0"/>
          </a:p>
          <a:p>
            <a:pPr marL="168244" indent="-168244">
              <a:buFont typeface="Arial" pitchFamily="34" charset="0"/>
              <a:buChar char="•"/>
            </a:pPr>
            <a:r>
              <a:rPr lang="en-US" sz="1000" dirty="0" smtClean="0"/>
              <a:t>Drugs </a:t>
            </a:r>
            <a:r>
              <a:rPr lang="en-US" sz="1000" dirty="0"/>
              <a:t>marked with any other code are </a:t>
            </a:r>
            <a:r>
              <a:rPr lang="en-US" sz="1000" dirty="0" smtClean="0"/>
              <a:t>billable</a:t>
            </a:r>
            <a:r>
              <a:rPr lang="en-US" sz="1000" baseline="0" dirty="0" smtClean="0"/>
              <a:t> and a</a:t>
            </a:r>
            <a:r>
              <a:rPr lang="en-US" sz="1000" dirty="0" smtClean="0"/>
              <a:t>ny </a:t>
            </a:r>
            <a:r>
              <a:rPr lang="en-US" sz="1000" dirty="0"/>
              <a:t>combination of billable codes will remain </a:t>
            </a:r>
            <a:r>
              <a:rPr lang="en-US" sz="1000" dirty="0" smtClean="0"/>
              <a:t>billable.</a:t>
            </a:r>
          </a:p>
          <a:p>
            <a:pPr marL="168244" indent="-168244">
              <a:buFont typeface="Arial" pitchFamily="34" charset="0"/>
              <a:buChar char="•"/>
            </a:pPr>
            <a:r>
              <a:rPr lang="en-US" sz="1000" dirty="0" smtClean="0"/>
              <a:t>The advantage to using the DEA, SPECIAL HDLG field to flag drugs like this is that it reduces</a:t>
            </a:r>
            <a:r>
              <a:rPr lang="en-US" sz="1000" baseline="0" dirty="0" smtClean="0"/>
              <a:t> the number of claims that would reject for non-covered items.</a:t>
            </a:r>
            <a:r>
              <a:rPr lang="en-US" sz="1000" dirty="0" smtClean="0"/>
              <a:t> </a:t>
            </a:r>
            <a:endParaRPr lang="en-US" b="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dirty="0"/>
          </a:p>
        </p:txBody>
      </p:sp>
    </p:spTree>
    <p:extLst>
      <p:ext uri="{BB962C8B-B14F-4D97-AF65-F5344CB8AC3E}">
        <p14:creationId xmlns:p14="http://schemas.microsoft.com/office/powerpoint/2010/main" val="57475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68244" indent="-168244">
              <a:buFont typeface="Arial" pitchFamily="34" charset="0"/>
              <a:buChar char="•"/>
            </a:pPr>
            <a:r>
              <a:rPr lang="en-US" sz="1200" dirty="0" smtClean="0"/>
              <a:t>Now I would like to provide a little more information on billing</a:t>
            </a:r>
            <a:r>
              <a:rPr lang="en-US" sz="1200" baseline="0" dirty="0" smtClean="0"/>
              <a:t> for prescriptions for </a:t>
            </a:r>
            <a:r>
              <a:rPr lang="en-US" sz="1200" dirty="0" smtClean="0"/>
              <a:t>sensitive drugs.</a:t>
            </a:r>
          </a:p>
          <a:p>
            <a:pPr marL="168244" indent="-168244">
              <a:buFont typeface="Arial" pitchFamily="34" charset="0"/>
              <a:buChar char="•"/>
            </a:pPr>
            <a:r>
              <a:rPr lang="en-US" sz="1200" dirty="0" smtClean="0"/>
              <a:t>The US Code of Federal Regulations prevents VA from informing third parties that patients have certain conditions such as AIDS, Sickle Cell Anemia, Drug Abuse, or Alcohol Abuse, without the patients permission.  Information on this rule can be found in VHA Handbook 1605.1, Subpart 14). </a:t>
            </a:r>
          </a:p>
          <a:p>
            <a:pPr marL="168244" indent="-168244">
              <a:buFont typeface="Arial" pitchFamily="34" charset="0"/>
              <a:buChar char="•"/>
            </a:pPr>
            <a:r>
              <a:rPr lang="en-US" sz="1200" dirty="0" smtClean="0"/>
              <a:t>By submitting electronic claims submissions for medications </a:t>
            </a:r>
            <a:r>
              <a:rPr lang="en-US" sz="1200" u="sng" dirty="0" smtClean="0"/>
              <a:t>exclusively </a:t>
            </a:r>
            <a:r>
              <a:rPr lang="en-US" sz="1200" dirty="0" smtClean="0"/>
              <a:t>used to treat those conditions we may be violating privacy regulations.  T</a:t>
            </a:r>
            <a:r>
              <a:rPr lang="en-US" sz="1200" baseline="0" dirty="0" smtClean="0"/>
              <a:t>he word exclusively is important here.  Drugs like methadone, which can treat other conditions beside one of the sensitive diagnoses, do not require a release of information to bill.</a:t>
            </a:r>
            <a:endParaRPr lang="en-US" sz="1200" dirty="0" smtClean="0"/>
          </a:p>
          <a:p>
            <a:pPr marL="168244" indent="-168244">
              <a:buFont typeface="Arial" pitchFamily="34" charset="0"/>
              <a:buChar char="•"/>
            </a:pPr>
            <a:r>
              <a:rPr lang="en-US" sz="1200" dirty="0" smtClean="0"/>
              <a:t>As I mentioned previously,</a:t>
            </a:r>
            <a:r>
              <a:rPr lang="en-US" sz="1200" baseline="0" dirty="0" smtClean="0"/>
              <a:t> t</a:t>
            </a:r>
            <a:r>
              <a:rPr lang="en-US" sz="1200" dirty="0" smtClean="0"/>
              <a:t>he letter U in the DEA Special HDLG field is used to identify drugs used solely to treat sensitive diagnoses.</a:t>
            </a:r>
          </a:p>
          <a:p>
            <a:pPr marL="168244" indent="-168244">
              <a:buFont typeface="Arial" pitchFamily="34" charset="0"/>
              <a:buChar char="•"/>
            </a:pPr>
            <a:r>
              <a:rPr lang="en-US" sz="1200" dirty="0" smtClean="0"/>
              <a:t>Sensitive Drugs marked with a U are not billable through ePharmacy or on paper until a signed Release of Information form is recorded using the VistA ‘Patient Release of Information (ROI)’ option.</a:t>
            </a:r>
          </a:p>
          <a:p>
            <a:pPr marL="168244" indent="-168244">
              <a:buFont typeface="Arial" pitchFamily="34" charset="0"/>
              <a:buChar char="•"/>
            </a:pPr>
            <a:r>
              <a:rPr lang="en-US" sz="1200" dirty="0" smtClean="0"/>
              <a:t>A list of drugs requiring the ‘U’ designator can be found in the ePharmacy section of the Pharmacy Informatics SharePoint site.</a:t>
            </a:r>
            <a:r>
              <a:rPr lang="en-US" sz="1200" baseline="0" dirty="0" smtClean="0"/>
              <a:t> </a:t>
            </a:r>
            <a:endParaRPr lang="en-US" sz="1200" dirty="0" smtClean="0"/>
          </a:p>
          <a:p>
            <a:pPr marL="168244" indent="-168244">
              <a:buFont typeface="Arial" pitchFamily="34" charset="0"/>
              <a:buChar char="•"/>
            </a:pPr>
            <a:r>
              <a:rPr lang="en-US" sz="1200" dirty="0" smtClean="0"/>
              <a:t>You</a:t>
            </a:r>
            <a:r>
              <a:rPr lang="en-US" sz="1200" baseline="0" dirty="0" smtClean="0"/>
              <a:t> will notice that Hepatitis is not one of the sensitive diagnoses so drugs used exclusively for hepatitis do not need to be marked.</a:t>
            </a:r>
          </a:p>
          <a:p>
            <a:pPr marL="168244" indent="-168244">
              <a:buFont typeface="Arial" pitchFamily="34" charset="0"/>
              <a:buChar char="•"/>
            </a:pPr>
            <a:r>
              <a:rPr lang="en-US" sz="1200" baseline="0" dirty="0" smtClean="0"/>
              <a:t>My notes and the links to the documents mentioned above are in the handout for this slide, so use the green icon to download if interested.</a:t>
            </a:r>
            <a:endParaRPr lang="en-US" sz="1200" dirty="0" smtClean="0"/>
          </a:p>
          <a:p>
            <a:pPr marL="0" indent="0">
              <a:buFont typeface="Arial" pitchFamily="34" charset="0"/>
              <a:buNone/>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2831163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lnSpc>
                <a:spcPct val="75000"/>
              </a:lnSpc>
              <a:buFont typeface="Arial" panose="020B0604020202020204" pitchFamily="34" charset="0"/>
              <a:buChar char="•"/>
            </a:pPr>
            <a:r>
              <a:rPr lang="en-US" sz="1200" dirty="0" smtClean="0"/>
              <a:t>Another background process has to do with ensuring the correct quantity of product is transmitted for ePharmacy prescriptions.</a:t>
            </a:r>
          </a:p>
          <a:p>
            <a:pPr marL="171450" indent="-171450">
              <a:lnSpc>
                <a:spcPct val="75000"/>
              </a:lnSpc>
              <a:buFont typeface="Arial" panose="020B0604020202020204" pitchFamily="34" charset="0"/>
              <a:buChar char="•"/>
            </a:pPr>
            <a:r>
              <a:rPr lang="en-US" sz="1200" dirty="0" smtClean="0"/>
              <a:t>We need to do this because the VA quantity chosen for a prescription is not always the quantity needed for a third party prescription claim.</a:t>
            </a:r>
          </a:p>
          <a:p>
            <a:pPr marL="0" indent="0">
              <a:lnSpc>
                <a:spcPct val="75000"/>
              </a:lnSpc>
              <a:buFont typeface="Arial" panose="020B0604020202020204" pitchFamily="34" charset="0"/>
              <a:buNone/>
            </a:pPr>
            <a:endParaRPr lang="en-US" sz="1200" dirty="0" smtClean="0"/>
          </a:p>
          <a:p>
            <a:pPr marL="0" indent="0">
              <a:lnSpc>
                <a:spcPct val="75000"/>
              </a:lnSpc>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dirty="0"/>
          </a:p>
        </p:txBody>
      </p:sp>
    </p:spTree>
    <p:extLst>
      <p:ext uri="{BB962C8B-B14F-4D97-AF65-F5344CB8AC3E}">
        <p14:creationId xmlns:p14="http://schemas.microsoft.com/office/powerpoint/2010/main" val="3496318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a:lnSpc>
                <a:spcPct val="75000"/>
              </a:lnSpc>
              <a:buFont typeface="Arial" panose="020B0604020202020204" pitchFamily="34" charset="0"/>
              <a:buChar char="•"/>
            </a:pPr>
            <a:r>
              <a:rPr lang="en-US" sz="1100" dirty="0" smtClean="0"/>
              <a:t>Two Drug file fields are helpful</a:t>
            </a:r>
            <a:r>
              <a:rPr lang="en-US" sz="1100" baseline="0" dirty="0" smtClean="0"/>
              <a:t> in assuring </a:t>
            </a:r>
            <a:r>
              <a:rPr lang="en-US" sz="1100" dirty="0" smtClean="0"/>
              <a:t>the correct</a:t>
            </a:r>
            <a:r>
              <a:rPr lang="en-US" sz="1100" baseline="0" dirty="0" smtClean="0"/>
              <a:t> q</a:t>
            </a:r>
            <a:r>
              <a:rPr lang="en-US" sz="1100" dirty="0" smtClean="0"/>
              <a:t>uantity is used for a prescription, and they only do this for ePharmacy prescription claims.</a:t>
            </a:r>
          </a:p>
          <a:p>
            <a:pPr marL="628650" lvl="1" indent="-171450">
              <a:lnSpc>
                <a:spcPct val="80000"/>
              </a:lnSpc>
              <a:buFont typeface="Arial" panose="020B0604020202020204" pitchFamily="34" charset="0"/>
              <a:buChar char="•"/>
            </a:pPr>
            <a:r>
              <a:rPr lang="en-US" sz="1100" dirty="0" smtClean="0"/>
              <a:t>Drug File Field </a:t>
            </a:r>
            <a:r>
              <a:rPr lang="en-US" sz="1100" dirty="0" smtClean="0">
                <a:latin typeface="Arial" pitchFamily="34" charset="0"/>
                <a:cs typeface="Arial" pitchFamily="34" charset="0"/>
              </a:rPr>
              <a:t>82 </a:t>
            </a:r>
            <a:r>
              <a:rPr lang="en-US" sz="1100" dirty="0" smtClean="0"/>
              <a:t>is</a:t>
            </a:r>
            <a:r>
              <a:rPr lang="en-US" sz="1100" baseline="0" dirty="0" smtClean="0"/>
              <a:t> the</a:t>
            </a:r>
            <a:r>
              <a:rPr lang="en-US" sz="1100" dirty="0" smtClean="0"/>
              <a:t> NCPDP Dispense Unit</a:t>
            </a:r>
          </a:p>
          <a:p>
            <a:pPr marL="628650" lvl="1" indent="-171450">
              <a:lnSpc>
                <a:spcPct val="80000"/>
              </a:lnSpc>
              <a:buFont typeface="Arial" panose="020B0604020202020204" pitchFamily="34" charset="0"/>
              <a:buChar char="•"/>
            </a:pPr>
            <a:r>
              <a:rPr lang="en-US" sz="1100" dirty="0" smtClean="0"/>
              <a:t>Drug File Field </a:t>
            </a:r>
            <a:r>
              <a:rPr lang="en-US" sz="1100" dirty="0" smtClean="0">
                <a:latin typeface="Arial" pitchFamily="34" charset="0"/>
                <a:cs typeface="Arial" pitchFamily="34" charset="0"/>
              </a:rPr>
              <a:t>83</a:t>
            </a:r>
            <a:r>
              <a:rPr lang="en-US" sz="1100" dirty="0" smtClean="0"/>
              <a:t> is</a:t>
            </a:r>
            <a:r>
              <a:rPr lang="en-US" sz="1100" baseline="0" dirty="0" smtClean="0"/>
              <a:t> the </a:t>
            </a:r>
            <a:r>
              <a:rPr lang="en-US" sz="1100" dirty="0" smtClean="0"/>
              <a:t>NCPDP Quantity Multiplier</a:t>
            </a:r>
          </a:p>
          <a:p>
            <a:pPr marL="171450" indent="-171450">
              <a:lnSpc>
                <a:spcPct val="75000"/>
              </a:lnSpc>
              <a:buFont typeface="Arial" panose="020B0604020202020204" pitchFamily="34" charset="0"/>
              <a:buChar char="•"/>
            </a:pPr>
            <a:r>
              <a:rPr lang="en-US" sz="1100" dirty="0" smtClean="0"/>
              <a:t>These fields </a:t>
            </a:r>
            <a:r>
              <a:rPr lang="en-US" sz="1100" b="1" dirty="0" smtClean="0"/>
              <a:t>do not affect</a:t>
            </a:r>
            <a:r>
              <a:rPr lang="en-US" sz="1100" dirty="0" smtClean="0"/>
              <a:t> Drug Accountability, Drug File pricing, or</a:t>
            </a:r>
            <a:r>
              <a:rPr lang="en-US" sz="1100" baseline="0" dirty="0" smtClean="0"/>
              <a:t> any other Pharmacy process</a:t>
            </a:r>
            <a:endParaRPr lang="en-US" sz="1100" dirty="0" smtClean="0"/>
          </a:p>
          <a:p>
            <a:pPr marL="171450" indent="-171450">
              <a:lnSpc>
                <a:spcPct val="75000"/>
              </a:lnSpc>
              <a:buFont typeface="Arial" panose="020B0604020202020204" pitchFamily="34" charset="0"/>
              <a:buChar char="•"/>
            </a:pPr>
            <a:r>
              <a:rPr lang="en-US" sz="1100" dirty="0" smtClean="0"/>
              <a:t>The person responsible for your facility’s drug file, for example the Pharmacy ADPAC, updates these fields.</a:t>
            </a:r>
          </a:p>
          <a:p>
            <a:pPr marL="0" indent="0">
              <a:lnSpc>
                <a:spcPct val="75000"/>
              </a:lnSpc>
              <a:buFont typeface="Arial" panose="020B0604020202020204" pitchFamily="34" charset="0"/>
              <a:buNone/>
            </a:pPr>
            <a:endParaRPr lang="en-US" sz="11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39</a:t>
            </a:fld>
            <a:endParaRPr lang="en-US" dirty="0"/>
          </a:p>
        </p:txBody>
      </p:sp>
    </p:spTree>
    <p:extLst>
      <p:ext uri="{BB962C8B-B14F-4D97-AF65-F5344CB8AC3E}">
        <p14:creationId xmlns:p14="http://schemas.microsoft.com/office/powerpoint/2010/main" val="323901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Before we get started I </a:t>
            </a:r>
            <a:r>
              <a:rPr lang="en-US" dirty="0" smtClean="0"/>
              <a:t>would like to get a</a:t>
            </a:r>
            <a:r>
              <a:rPr lang="en-US" baseline="0" dirty="0" smtClean="0"/>
              <a:t> feel</a:t>
            </a:r>
            <a:r>
              <a:rPr lang="en-US" dirty="0" smtClean="0"/>
              <a:t> for </a:t>
            </a:r>
            <a:r>
              <a:rPr lang="en-US" dirty="0"/>
              <a:t>the experience of the audience, so I can keep that in mind when presenting.</a:t>
            </a:r>
          </a:p>
          <a:p>
            <a:endParaRPr lang="en-US" dirty="0"/>
          </a:p>
          <a:p>
            <a:r>
              <a:rPr lang="en-US" dirty="0"/>
              <a:t>So </a:t>
            </a:r>
            <a:r>
              <a:rPr lang="en-US" dirty="0" smtClean="0"/>
              <a:t>our</a:t>
            </a:r>
            <a:r>
              <a:rPr lang="en-US" baseline="0" dirty="0" smtClean="0"/>
              <a:t> first</a:t>
            </a:r>
            <a:r>
              <a:rPr lang="en-US" dirty="0" smtClean="0"/>
              <a:t> poll question </a:t>
            </a:r>
            <a:r>
              <a:rPr lang="en-US" dirty="0"/>
              <a:t>is how long have you been a VA pharmacy staff person?  </a:t>
            </a:r>
            <a:r>
              <a:rPr lang="en-US" dirty="0" smtClean="0"/>
              <a:t>Your </a:t>
            </a:r>
            <a:r>
              <a:rPr lang="en-US" dirty="0"/>
              <a:t>choices as shown on the </a:t>
            </a:r>
            <a:r>
              <a:rPr lang="en-US" dirty="0" smtClean="0"/>
              <a:t>slide </a:t>
            </a:r>
            <a:r>
              <a:rPr lang="en-US" dirty="0"/>
              <a:t>are</a:t>
            </a:r>
          </a:p>
          <a:p>
            <a:pPr marL="1289870" lvl="2" indent="-504732">
              <a:buFont typeface="+mj-lt"/>
              <a:buAutoNum type="alphaUcPeriod"/>
            </a:pPr>
            <a:r>
              <a:rPr lang="en-US" dirty="0" smtClean="0">
                <a:solidFill>
                  <a:schemeClr val="tx1">
                    <a:lumMod val="85000"/>
                    <a:lumOff val="15000"/>
                  </a:schemeClr>
                </a:solidFill>
              </a:rPr>
              <a:t>Less than 1 year</a:t>
            </a:r>
            <a:endParaRPr lang="en-US" dirty="0">
              <a:solidFill>
                <a:schemeClr val="tx1">
                  <a:lumMod val="85000"/>
                  <a:lumOff val="15000"/>
                </a:schemeClr>
              </a:solidFill>
            </a:endParaRPr>
          </a:p>
          <a:p>
            <a:pPr marL="1289870" lvl="2" indent="-504732">
              <a:buFont typeface="+mj-lt"/>
              <a:buAutoNum type="alphaUcPeriod"/>
            </a:pPr>
            <a:r>
              <a:rPr lang="en-US" dirty="0">
                <a:solidFill>
                  <a:schemeClr val="tx1">
                    <a:lumMod val="85000"/>
                    <a:lumOff val="15000"/>
                  </a:schemeClr>
                </a:solidFill>
              </a:rPr>
              <a:t>1</a:t>
            </a:r>
            <a:r>
              <a:rPr lang="en-US" dirty="0" smtClean="0">
                <a:solidFill>
                  <a:schemeClr val="tx1">
                    <a:lumMod val="85000"/>
                    <a:lumOff val="15000"/>
                  </a:schemeClr>
                </a:solidFill>
              </a:rPr>
              <a:t>-5 </a:t>
            </a:r>
            <a:r>
              <a:rPr lang="en-US" dirty="0">
                <a:solidFill>
                  <a:schemeClr val="tx1">
                    <a:lumMod val="85000"/>
                    <a:lumOff val="15000"/>
                  </a:schemeClr>
                </a:solidFill>
              </a:rPr>
              <a:t>years</a:t>
            </a:r>
          </a:p>
          <a:p>
            <a:pPr marL="1289870" lvl="2" indent="-504732">
              <a:buFont typeface="+mj-lt"/>
              <a:buAutoNum type="alphaUcPeriod"/>
            </a:pPr>
            <a:r>
              <a:rPr lang="en-US" dirty="0">
                <a:solidFill>
                  <a:schemeClr val="tx1">
                    <a:lumMod val="85000"/>
                    <a:lumOff val="15000"/>
                  </a:schemeClr>
                </a:solidFill>
              </a:rPr>
              <a:t>Over 5 years</a:t>
            </a:r>
          </a:p>
          <a:p>
            <a:pPr marL="1289870" lvl="2" indent="-504732">
              <a:buFont typeface="+mj-lt"/>
              <a:buAutoNum type="alphaUcPeriod"/>
            </a:pPr>
            <a:r>
              <a:rPr lang="en-US" dirty="0">
                <a:solidFill>
                  <a:schemeClr val="tx1">
                    <a:lumMod val="85000"/>
                    <a:lumOff val="15000"/>
                  </a:schemeClr>
                </a:solidFill>
              </a:rPr>
              <a:t>I am not a VA pharmacy staff person</a:t>
            </a:r>
          </a:p>
          <a:p>
            <a:endParaRPr lang="en-US" dirty="0"/>
          </a:p>
          <a:p>
            <a:r>
              <a:rPr lang="en-US" dirty="0"/>
              <a:t>To answer the question, click the blue polling icon above my head.   We will come back later and present the results.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meantime I would like to go over </a:t>
            </a:r>
            <a:r>
              <a:rPr lang="en-US" dirty="0" smtClean="0"/>
              <a:t>some of those ePharmacy basics</a:t>
            </a:r>
            <a:r>
              <a:rPr lang="en-US" baseline="0" dirty="0" smtClean="0"/>
              <a:t> I mentioned, so l</a:t>
            </a:r>
            <a:r>
              <a:rPr lang="en-US" dirty="0" smtClean="0"/>
              <a:t>et’s get back to the presentation</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en-US" dirty="0" smtClean="0"/>
          </a:p>
          <a:p>
            <a:endParaRPr lang="en-US" baseline="0" dirty="0" smtClean="0"/>
          </a:p>
          <a:p>
            <a:endParaRPr lang="en-US" baseline="0" dirty="0" smtClean="0"/>
          </a:p>
          <a:p>
            <a:endParaRPr lang="en-US" sz="2700" dirty="0"/>
          </a:p>
          <a:p>
            <a:endParaRPr lang="en-US" sz="2700" dirty="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defTabSz="897301">
              <a:buFont typeface="Arial" pitchFamily="34" charset="0"/>
              <a:buChar char="•"/>
              <a:defRPr/>
            </a:pPr>
            <a:r>
              <a:rPr lang="en-US" sz="1100" dirty="0" smtClean="0"/>
              <a:t>The </a:t>
            </a:r>
            <a:r>
              <a:rPr lang="en-US" sz="1100" dirty="0"/>
              <a:t>diagram </a:t>
            </a:r>
            <a:r>
              <a:rPr lang="en-US" sz="1100" dirty="0" smtClean="0"/>
              <a:t>in this</a:t>
            </a:r>
            <a:r>
              <a:rPr lang="en-US" sz="1100" baseline="0" dirty="0" smtClean="0"/>
              <a:t> slide shows t</a:t>
            </a:r>
            <a:r>
              <a:rPr lang="en-US" sz="1100" dirty="0" smtClean="0"/>
              <a:t>he </a:t>
            </a:r>
            <a:r>
              <a:rPr lang="en-US" sz="1100" dirty="0"/>
              <a:t>parameters used for the two fields.  </a:t>
            </a:r>
          </a:p>
          <a:p>
            <a:pPr marL="171450" indent="-171450" defTabSz="897301">
              <a:buFont typeface="Arial" pitchFamily="34" charset="0"/>
              <a:buChar char="•"/>
              <a:defRPr/>
            </a:pPr>
            <a:r>
              <a:rPr lang="en-US" sz="1100" dirty="0"/>
              <a:t>The NCPDP DISPENSE UNIT can be expressed in EACH, GRAMS or MILLILITERS.  </a:t>
            </a:r>
          </a:p>
          <a:p>
            <a:pPr marL="171450" indent="-171450" defTabSz="897301">
              <a:buFont typeface="Arial" pitchFamily="34" charset="0"/>
              <a:buChar char="•"/>
              <a:defRPr/>
            </a:pPr>
            <a:r>
              <a:rPr lang="en-US" sz="1100" dirty="0"/>
              <a:t>The NCPDP QUANTITY MULTIPLIER </a:t>
            </a:r>
            <a:r>
              <a:rPr lang="en-US" sz="1100" dirty="0" smtClean="0"/>
              <a:t>is a number that can </a:t>
            </a:r>
            <a:r>
              <a:rPr lang="en-US" sz="1100" dirty="0"/>
              <a:t>currently be set to three decimal places.</a:t>
            </a:r>
          </a:p>
          <a:p>
            <a:pPr marL="171450" indent="-171450" defTabSz="897301">
              <a:buFont typeface="Arial" pitchFamily="34" charset="0"/>
              <a:buChar char="•"/>
              <a:defRPr/>
            </a:pPr>
            <a:r>
              <a:rPr lang="en-US" sz="1100" dirty="0"/>
              <a:t>An example for how these are used would be </a:t>
            </a:r>
            <a:r>
              <a:rPr lang="en-US" sz="1100" dirty="0" smtClean="0"/>
              <a:t>a prescription </a:t>
            </a:r>
            <a:r>
              <a:rPr lang="en-US" sz="1100" dirty="0"/>
              <a:t>for a vial of </a:t>
            </a:r>
            <a:r>
              <a:rPr lang="en-US" sz="1100" dirty="0" smtClean="0"/>
              <a:t>insulin.  </a:t>
            </a:r>
            <a:r>
              <a:rPr lang="en-US" sz="1100" dirty="0"/>
              <a:t>When </a:t>
            </a:r>
            <a:r>
              <a:rPr lang="en-US" sz="1100" dirty="0" smtClean="0"/>
              <a:t>VA prescription </a:t>
            </a:r>
            <a:r>
              <a:rPr lang="en-US" sz="1100" dirty="0"/>
              <a:t>orders are finished, the number of vials is chosen.  The third party billing standard however requires the number of </a:t>
            </a:r>
            <a:r>
              <a:rPr lang="en-US" sz="1100" dirty="0" smtClean="0"/>
              <a:t>MLs </a:t>
            </a:r>
            <a:r>
              <a:rPr lang="en-US" sz="1100" dirty="0"/>
              <a:t>dispensed.  So the NCPDP DISPENSE UNIT field should be set to ML, and the NCPDP QUANTITY MULTIPLIER field </a:t>
            </a:r>
            <a:r>
              <a:rPr lang="en-US" sz="1100" dirty="0" smtClean="0"/>
              <a:t>set to 10, since there are 10 ml per vial.  </a:t>
            </a:r>
            <a:r>
              <a:rPr lang="en-US" sz="1100" dirty="0"/>
              <a:t>This will result in the number of vials dispensed being multiplied by </a:t>
            </a:r>
            <a:r>
              <a:rPr lang="en-US" sz="1100" dirty="0" smtClean="0"/>
              <a:t>10, </a:t>
            </a:r>
            <a:r>
              <a:rPr lang="en-US" sz="1100" dirty="0"/>
              <a:t>for ePharmacy </a:t>
            </a:r>
            <a:r>
              <a:rPr lang="en-US" sz="1100" dirty="0" smtClean="0"/>
              <a:t>prescriptions only, </a:t>
            </a:r>
            <a:r>
              <a:rPr lang="en-US" sz="1100" dirty="0"/>
              <a:t>resulting in the correct number of </a:t>
            </a:r>
            <a:r>
              <a:rPr lang="en-US" sz="1100" dirty="0" smtClean="0"/>
              <a:t>MLs transmitted</a:t>
            </a:r>
            <a:r>
              <a:rPr lang="en-US" sz="1100" baseline="0" dirty="0" smtClean="0"/>
              <a:t> on the claim</a:t>
            </a:r>
            <a:r>
              <a:rPr lang="en-US" sz="1100" dirty="0" smtClean="0"/>
              <a:t>. </a:t>
            </a:r>
          </a:p>
          <a:p>
            <a:pPr marL="171450" indent="-171450" defTabSz="897301">
              <a:buFont typeface="Arial" pitchFamily="34" charset="0"/>
              <a:buChar char="•"/>
              <a:defRPr/>
            </a:pPr>
            <a:r>
              <a:rPr lang="en-US" sz="1100" dirty="0" smtClean="0"/>
              <a:t>Having </a:t>
            </a:r>
            <a:r>
              <a:rPr lang="en-US" sz="1100" dirty="0"/>
              <a:t>the correct NCPDP QUANTITY MULTIPLIER is very </a:t>
            </a:r>
            <a:r>
              <a:rPr lang="en-US" sz="1100" dirty="0" smtClean="0"/>
              <a:t>important, as claims may not be paid,</a:t>
            </a:r>
            <a:r>
              <a:rPr lang="en-US" sz="1100" baseline="0" dirty="0" smtClean="0"/>
              <a:t> or paid incorrectly if the wrong quantity is transmitted.</a:t>
            </a:r>
          </a:p>
          <a:p>
            <a:pPr marL="0" indent="0" defTabSz="897301">
              <a:buFont typeface="Arial" pitchFamily="34" charset="0"/>
              <a:buNone/>
              <a:defRPr/>
            </a:pPr>
            <a:endParaRPr lang="en-US" sz="1100" dirty="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dirty="0"/>
          </a:p>
        </p:txBody>
      </p:sp>
    </p:spTree>
    <p:extLst>
      <p:ext uri="{BB962C8B-B14F-4D97-AF65-F5344CB8AC3E}">
        <p14:creationId xmlns:p14="http://schemas.microsoft.com/office/powerpoint/2010/main" val="264419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68244" indent="-168244" defTabSz="897301">
              <a:buFont typeface="Arial" pitchFamily="34" charset="0"/>
              <a:buChar char="•"/>
              <a:defRPr/>
            </a:pPr>
            <a:r>
              <a:rPr lang="en-US" baseline="0" dirty="0" smtClean="0"/>
              <a:t>Here are some examples of the dispense unit used for certain types of products. </a:t>
            </a:r>
          </a:p>
          <a:p>
            <a:pPr marL="625444" lvl="1" indent="-168244" defTabSz="897301">
              <a:buFont typeface="Arial" pitchFamily="34" charset="0"/>
              <a:buChar char="•"/>
              <a:defRPr/>
            </a:pPr>
            <a:r>
              <a:rPr lang="en-US" baseline="0" dirty="0" smtClean="0"/>
              <a:t>EACH is used for dosage forms like tablets, capsules and injection kits.  </a:t>
            </a:r>
          </a:p>
          <a:p>
            <a:pPr marL="625444" lvl="1" indent="-168244" defTabSz="897301">
              <a:buFont typeface="Arial" pitchFamily="34" charset="0"/>
              <a:buChar char="•"/>
              <a:defRPr/>
            </a:pPr>
            <a:r>
              <a:rPr lang="en-US" baseline="0" dirty="0" smtClean="0"/>
              <a:t>GRAMS are used for inhalers, creams, ointments gels and powders.  </a:t>
            </a:r>
          </a:p>
          <a:p>
            <a:pPr marL="625444" lvl="1" indent="-168244" defTabSz="897301">
              <a:buFont typeface="Arial" pitchFamily="34" charset="0"/>
              <a:buChar char="•"/>
              <a:defRPr/>
            </a:pPr>
            <a:r>
              <a:rPr lang="en-US" baseline="0" dirty="0" smtClean="0"/>
              <a:t>And MILLILITERS are used as the dispense unit for oral liquids, lotions and most injections.</a:t>
            </a:r>
          </a:p>
          <a:p>
            <a:pPr marL="168244" marR="0" lvl="0" indent="-168244" algn="l" defTabSz="897301"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The dispense unit value of Each, Grams or Milliliters is not transmitted on electronic prescription claims, only the quantity is transmitted.  Nevertheless we recommend the NCPDP DISPENSE UNIT field be set to the respective unit of measure to be consistent. </a:t>
            </a:r>
          </a:p>
          <a:p>
            <a:pPr marL="168244" marR="0" indent="-168244" algn="l" defTabSz="897301" rtl="0" eaLnBrk="1" fontAlgn="auto" latinLnBrk="0" hangingPunct="1">
              <a:lnSpc>
                <a:spcPct val="100000"/>
              </a:lnSpc>
              <a:spcBef>
                <a:spcPts val="0"/>
              </a:spcBef>
              <a:spcAft>
                <a:spcPts val="0"/>
              </a:spcAft>
              <a:buClrTx/>
              <a:buSzTx/>
              <a:buFont typeface="Arial" pitchFamily="34" charset="0"/>
              <a:buChar char="•"/>
              <a:tabLst/>
              <a:defRPr/>
            </a:pPr>
            <a:r>
              <a:rPr lang="en-US" dirty="0" smtClean="0"/>
              <a:t>Like the sensitive drug lists I mentioned earlier,</a:t>
            </a:r>
            <a:r>
              <a:rPr lang="en-US" baseline="0" dirty="0" smtClean="0"/>
              <a:t> t</a:t>
            </a:r>
            <a:r>
              <a:rPr lang="en-US" dirty="0" smtClean="0"/>
              <a:t>he NCPDP</a:t>
            </a:r>
            <a:r>
              <a:rPr lang="en-US" baseline="0" dirty="0" smtClean="0"/>
              <a:t> Quantity Multiplier and Dispense Unit values to use are located on the Pharmacy Informatics SharePoint site. </a:t>
            </a:r>
            <a:r>
              <a:rPr lang="en-US" dirty="0" smtClean="0"/>
              <a:t> </a:t>
            </a:r>
          </a:p>
          <a:p>
            <a:pPr marL="168244" indent="-168244" defTabSz="897301">
              <a:buFont typeface="Arial" pitchFamily="34" charset="0"/>
              <a:buChar char="•"/>
              <a:defRPr/>
            </a:pPr>
            <a:endParaRPr lang="en-US" baseline="0" dirty="0" smtClean="0"/>
          </a:p>
          <a:p>
            <a:pPr defTabSz="897301">
              <a:defRPr/>
            </a:pPr>
            <a:endParaRPr lang="en-US" baseline="0" dirty="0" smtClean="0"/>
          </a:p>
          <a:p>
            <a:pPr defTabSz="897301">
              <a:defRPr/>
            </a:pP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dirty="0"/>
          </a:p>
        </p:txBody>
      </p:sp>
    </p:spTree>
    <p:extLst>
      <p:ext uri="{BB962C8B-B14F-4D97-AF65-F5344CB8AC3E}">
        <p14:creationId xmlns:p14="http://schemas.microsoft.com/office/powerpoint/2010/main" val="462349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B2490-8E23-4E2A-834A-8D7C46E1614A}" type="slidenum">
              <a:rPr lang="en-US"/>
              <a:pPr/>
              <a:t>42</a:t>
            </a:fld>
            <a:endParaRPr lang="en-US" dirty="0"/>
          </a:p>
        </p:txBody>
      </p:sp>
      <p:sp>
        <p:nvSpPr>
          <p:cNvPr id="944130" name="Rectangle 2"/>
          <p:cNvSpPr>
            <a:spLocks noGrp="1" noRot="1" noChangeAspect="1" noChangeArrowheads="1" noTextEdit="1"/>
          </p:cNvSpPr>
          <p:nvPr>
            <p:ph type="sldImg"/>
          </p:nvPr>
        </p:nvSpPr>
        <p:spPr>
          <a:xfrm>
            <a:off x="330200" y="696913"/>
            <a:ext cx="6197600" cy="3486150"/>
          </a:xfrm>
          <a:ln/>
        </p:spPr>
      </p:sp>
      <p:sp>
        <p:nvSpPr>
          <p:cNvPr id="944131" name="Rectangle 3"/>
          <p:cNvSpPr>
            <a:spLocks noGrp="1" noChangeArrowheads="1"/>
          </p:cNvSpPr>
          <p:nvPr>
            <p:ph type="body" idx="1"/>
          </p:nvPr>
        </p:nvSpPr>
        <p:spPr/>
        <p:txBody>
          <a:bodyPr/>
          <a:lstStyle/>
          <a:p>
            <a:r>
              <a:rPr lang="en-US" dirty="0" smtClean="0"/>
              <a:t>Here is a View Prescription screen shot showing the ECME Log for</a:t>
            </a:r>
            <a:r>
              <a:rPr lang="en-US" baseline="0" dirty="0" smtClean="0"/>
              <a:t> a prescription.</a:t>
            </a:r>
            <a:endParaRPr lang="en-US" dirty="0" smtClean="0"/>
          </a:p>
          <a:p>
            <a:r>
              <a:rPr lang="en-US" dirty="0" smtClean="0"/>
              <a:t>When the</a:t>
            </a:r>
            <a:r>
              <a:rPr lang="en-US" baseline="0" dirty="0" smtClean="0"/>
              <a:t> Quantity transmitted on the ePharmacy claim is different from the VA Product Quantity entered for the prescription, the ‘Billing Quantity’ will display in the ECME Log of the View Prescription.  This is the quantity calculated when the VA Quantity chosen for the prescription is multiplied by the NCPDP Quantity Multiplier.  This example is for a ProAir albuterol inhaler prescription where the VA quantity entered for the prescription was 1.  You can see from this screen shot the Billing Quantity that was sent to the third party was 8.5, the number of grams in one inhaler.  </a:t>
            </a:r>
            <a:endParaRPr lang="en-US" dirty="0"/>
          </a:p>
        </p:txBody>
      </p:sp>
    </p:spTree>
    <p:extLst>
      <p:ext uri="{BB962C8B-B14F-4D97-AF65-F5344CB8AC3E}">
        <p14:creationId xmlns:p14="http://schemas.microsoft.com/office/powerpoint/2010/main" val="2653422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B2490-8E23-4E2A-834A-8D7C46E1614A}" type="slidenum">
              <a:rPr lang="en-US"/>
              <a:pPr/>
              <a:t>43</a:t>
            </a:fld>
            <a:endParaRPr lang="en-US" dirty="0"/>
          </a:p>
        </p:txBody>
      </p:sp>
      <p:sp>
        <p:nvSpPr>
          <p:cNvPr id="944130" name="Rectangle 2"/>
          <p:cNvSpPr>
            <a:spLocks noGrp="1" noRot="1" noChangeAspect="1" noChangeArrowheads="1" noTextEdit="1"/>
          </p:cNvSpPr>
          <p:nvPr>
            <p:ph type="sldImg"/>
          </p:nvPr>
        </p:nvSpPr>
        <p:spPr>
          <a:xfrm>
            <a:off x="330200" y="696913"/>
            <a:ext cx="6197600" cy="3486150"/>
          </a:xfrm>
          <a:ln/>
        </p:spPr>
      </p:sp>
      <p:sp>
        <p:nvSpPr>
          <p:cNvPr id="944131"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Here is the final</a:t>
            </a:r>
            <a:r>
              <a:rPr lang="en-US" baseline="0" dirty="0" smtClean="0"/>
              <a:t> behind-the–scenes look I have to share. </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Have you ever </a:t>
            </a:r>
            <a:r>
              <a:rPr lang="en-US" baseline="0" dirty="0" smtClean="0"/>
              <a:t>wondered what the ¾ Days Supply SUSPENSE HOLD comment in</a:t>
            </a:r>
            <a:r>
              <a:rPr lang="en-US" dirty="0" smtClean="0"/>
              <a:t> the Activity Log</a:t>
            </a:r>
            <a:r>
              <a:rPr lang="en-US" baseline="0" dirty="0" smtClean="0"/>
              <a:t> for a p</a:t>
            </a:r>
            <a:r>
              <a:rPr lang="en-US" dirty="0" smtClean="0"/>
              <a:t>rescription means?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 is a View Prescription screen shot showing the Activity</a:t>
            </a:r>
            <a:r>
              <a:rPr lang="en-US" baseline="0" dirty="0" smtClean="0"/>
              <a:t> </a:t>
            </a:r>
            <a:r>
              <a:rPr lang="en-US" dirty="0" smtClean="0"/>
              <a:t>Log showing t</a:t>
            </a:r>
            <a:r>
              <a:rPr lang="en-US" baseline="0" dirty="0" smtClean="0"/>
              <a:t>he ¾ days Supply SUSPENSE HOLD comment.</a:t>
            </a:r>
          </a:p>
          <a:p>
            <a:pPr marL="171450" indent="-171450">
              <a:buFont typeface="Arial" panose="020B0604020202020204" pitchFamily="34" charset="0"/>
              <a:buChar char="•"/>
            </a:pPr>
            <a:r>
              <a:rPr lang="en-US" dirty="0" smtClean="0"/>
              <a:t>Most third parties allow prescriptions to be refilled</a:t>
            </a:r>
            <a:r>
              <a:rPr lang="en-US" baseline="0" dirty="0" smtClean="0"/>
              <a:t> after three-fourths, or 75%  of the previous days supply has elapsed.  Our Outpatient Pharmacy software has similar functionality that holds prescriptions on suspense until what it feels is an appropriate date of next fill, however many sites have Pull Ahead parameters that pull prescriptions earlier than that date.  So ePharmacy software controls the date of filling for </a:t>
            </a:r>
            <a:r>
              <a:rPr lang="en-US" u="sng" baseline="0" dirty="0" smtClean="0"/>
              <a:t>ePharmacy prescriptions only</a:t>
            </a:r>
            <a:r>
              <a:rPr lang="en-US" baseline="0" dirty="0" smtClean="0"/>
              <a:t>.  </a:t>
            </a:r>
            <a:r>
              <a:rPr lang="en-US" dirty="0" smtClean="0"/>
              <a:t>When an ePharmacy</a:t>
            </a:r>
            <a:r>
              <a:rPr lang="en-US" baseline="0" dirty="0" smtClean="0"/>
              <a:t> prescription is scheduled to be pulled from suspense to be filled, if 75% of the previous days supply has not elapsed, the prescription will be placed back into suspense to be filled at the appropriate time.  This enhancement has significantly reduced the number of Refill Too Soon rejects facilities receive.  </a:t>
            </a:r>
            <a:endParaRPr lang="en-US" dirty="0"/>
          </a:p>
        </p:txBody>
      </p:sp>
    </p:spTree>
    <p:extLst>
      <p:ext uri="{BB962C8B-B14F-4D97-AF65-F5344CB8AC3E}">
        <p14:creationId xmlns:p14="http://schemas.microsoft.com/office/powerpoint/2010/main" val="3128708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OK time for another poll question. As before, to answer this poll question click the blue icon above my head.   I presented this topic a few slides ago. The question is ‘The Last Local NDC field is updated as a result of prescription processing’. Is that statement True or False?  Select A for True or B for False.</a:t>
            </a:r>
          </a:p>
          <a:p>
            <a:endParaRPr lang="en-US" dirty="0" smtClean="0"/>
          </a:p>
          <a:p>
            <a:endParaRPr lang="en-US" dirty="0"/>
          </a:p>
          <a:p>
            <a:pPr marL="1289870" lvl="2" indent="-504732">
              <a:buFont typeface="+mj-lt"/>
              <a:buAutoNum type="alphaUcPeriod"/>
            </a:pPr>
            <a:r>
              <a:rPr lang="en-US" u="none" dirty="0"/>
              <a:t>True</a:t>
            </a:r>
          </a:p>
          <a:p>
            <a:pPr marL="1289870" lvl="2" indent="-504732">
              <a:buFont typeface="+mj-lt"/>
              <a:buAutoNum type="alphaUcPeriod"/>
            </a:pPr>
            <a:r>
              <a:rPr lang="en-US" dirty="0"/>
              <a:t>False</a:t>
            </a:r>
          </a:p>
          <a:p>
            <a:pPr marL="1289870" lvl="2" indent="-504732">
              <a:buFont typeface="+mj-lt"/>
              <a:buAutoNum type="alphaUcPeriod"/>
            </a:pPr>
            <a:endParaRPr lang="en-US" dirty="0"/>
          </a:p>
          <a:p>
            <a:r>
              <a:rPr lang="en-US" dirty="0"/>
              <a:t>We will give you some time to reflect on that and show the answers a few slides from now.  </a:t>
            </a:r>
            <a:r>
              <a:rPr lang="en-US" dirty="0" smtClean="0"/>
              <a:t>Next I </a:t>
            </a:r>
            <a:r>
              <a:rPr lang="en-US" dirty="0"/>
              <a:t>would like to review some </a:t>
            </a:r>
            <a:r>
              <a:rPr lang="en-US" dirty="0" smtClean="0"/>
              <a:t>situations</a:t>
            </a:r>
            <a:r>
              <a:rPr lang="en-US" baseline="0" dirty="0" smtClean="0"/>
              <a:t> you may encounter when processing ePharmacy </a:t>
            </a:r>
            <a:r>
              <a:rPr lang="en-US" dirty="0" smtClean="0"/>
              <a:t>prescriptions</a:t>
            </a:r>
            <a:r>
              <a:rPr lang="en-US" baseline="0" dirty="0" smtClean="0"/>
              <a:t> so l</a:t>
            </a:r>
            <a:r>
              <a:rPr lang="en-US" dirty="0" smtClean="0"/>
              <a:t>et’s </a:t>
            </a:r>
            <a:r>
              <a:rPr lang="en-US" dirty="0"/>
              <a:t>get back to the presentation.</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baseline="0" dirty="0" smtClean="0"/>
              <a:t>Now lets touch on some hands-on processes involved with ePharmacy and claims transmissions.  </a:t>
            </a:r>
            <a:r>
              <a:rPr lang="en-US" dirty="0" smtClean="0"/>
              <a:t>We’ll review some practical scenarios that hopefully will help you</a:t>
            </a:r>
            <a:r>
              <a:rPr lang="en-US" baseline="0" dirty="0" smtClean="0"/>
              <a:t> choose the correct action when encountered. </a:t>
            </a:r>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45</a:t>
            </a:fld>
            <a:endParaRPr lang="en-US" dirty="0"/>
          </a:p>
        </p:txBody>
      </p:sp>
    </p:spTree>
    <p:extLst>
      <p:ext uri="{BB962C8B-B14F-4D97-AF65-F5344CB8AC3E}">
        <p14:creationId xmlns:p14="http://schemas.microsoft.com/office/powerpoint/2010/main" val="1299024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7645CD-6B24-4E74-8E08-B43DB8D849A6}" type="slidenum">
              <a:rPr lang="en-US"/>
              <a:pPr/>
              <a:t>46</a:t>
            </a:fld>
            <a:endParaRPr lang="en-US" dirty="0"/>
          </a:p>
        </p:txBody>
      </p:sp>
      <p:sp>
        <p:nvSpPr>
          <p:cNvPr id="947202" name="Rectangle 2"/>
          <p:cNvSpPr>
            <a:spLocks noGrp="1" noRot="1" noChangeAspect="1" noChangeArrowheads="1" noTextEdit="1"/>
          </p:cNvSpPr>
          <p:nvPr>
            <p:ph type="sldImg"/>
          </p:nvPr>
        </p:nvSpPr>
        <p:spPr>
          <a:xfrm>
            <a:off x="330200" y="696913"/>
            <a:ext cx="6197600" cy="3486150"/>
          </a:xfrm>
          <a:ln/>
        </p:spPr>
      </p:sp>
      <p:sp>
        <p:nvSpPr>
          <p:cNvPr id="94720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sz="1000" dirty="0" smtClean="0"/>
              <a:t>Here is a screen shot showing the ePharmacy transmission messaging seen directly after finishing an ePharmacy prescription.  As mentioned earlier,</a:t>
            </a:r>
            <a:r>
              <a:rPr lang="en-US" sz="1000" baseline="0" dirty="0" smtClean="0"/>
              <a:t> c</a:t>
            </a:r>
            <a:r>
              <a:rPr lang="en-US" sz="1000" dirty="0" smtClean="0"/>
              <a:t>laims are also generated when refilling, pulling a prescription from suspense,</a:t>
            </a:r>
            <a:r>
              <a:rPr lang="en-US" sz="1000" baseline="0" dirty="0" smtClean="0"/>
              <a:t> or editing a prescription.</a:t>
            </a:r>
            <a:endParaRPr lang="en-US" sz="1000" dirty="0"/>
          </a:p>
          <a:p>
            <a:pPr marL="171450" indent="-171450">
              <a:buFont typeface="Arial" panose="020B0604020202020204" pitchFamily="34" charset="0"/>
              <a:buChar char="•"/>
            </a:pPr>
            <a:r>
              <a:rPr lang="en-US" sz="1000" dirty="0" smtClean="0"/>
              <a:t>If </a:t>
            </a:r>
            <a:r>
              <a:rPr lang="en-US" sz="1000" dirty="0"/>
              <a:t>the </a:t>
            </a:r>
            <a:r>
              <a:rPr lang="en-US" sz="1000" dirty="0" smtClean="0"/>
              <a:t>prescription </a:t>
            </a:r>
            <a:r>
              <a:rPr lang="en-US" sz="1000" dirty="0"/>
              <a:t>is </a:t>
            </a:r>
            <a:r>
              <a:rPr lang="en-US" sz="1000" dirty="0" smtClean="0"/>
              <a:t>ePharmacy </a:t>
            </a:r>
            <a:r>
              <a:rPr lang="en-US" sz="1000" dirty="0"/>
              <a:t>billable, the ECME messaging will display.  In this example the claim came back as </a:t>
            </a:r>
            <a:r>
              <a:rPr lang="en-US" sz="1000" dirty="0" smtClean="0"/>
              <a:t>PAYABLE,</a:t>
            </a:r>
            <a:r>
              <a:rPr lang="en-US" sz="1000" baseline="0" dirty="0" smtClean="0"/>
              <a:t> but you may also see E REJECTED at the end of transmission messaging.  </a:t>
            </a:r>
          </a:p>
          <a:p>
            <a:pPr marL="171450" indent="-171450">
              <a:buFont typeface="Arial" panose="020B0604020202020204" pitchFamily="34" charset="0"/>
              <a:buChar char="•"/>
            </a:pPr>
            <a:r>
              <a:rPr lang="en-US" sz="1000" dirty="0" smtClean="0"/>
              <a:t>At the end of transmission messaging</a:t>
            </a:r>
            <a:r>
              <a:rPr lang="en-US" sz="1000" baseline="0" dirty="0" smtClean="0"/>
              <a:t> is where </a:t>
            </a:r>
            <a:r>
              <a:rPr lang="en-US" sz="1000" dirty="0" smtClean="0"/>
              <a:t>Reject</a:t>
            </a:r>
            <a:r>
              <a:rPr lang="en-US" sz="1000" baseline="0" dirty="0" smtClean="0"/>
              <a:t> Notification screens are generated to the pharmacist, and there are three basic reasons why they are generated  </a:t>
            </a:r>
          </a:p>
          <a:p>
            <a:pPr marL="171450" indent="-171450">
              <a:buFont typeface="Arial" panose="020B0604020202020204" pitchFamily="34" charset="0"/>
              <a:buChar char="•"/>
            </a:pPr>
            <a:r>
              <a:rPr lang="en-US" sz="1000" dirty="0" smtClean="0"/>
              <a:t>The first is when</a:t>
            </a:r>
            <a:r>
              <a:rPr lang="en-US" sz="1000" baseline="0" dirty="0" smtClean="0"/>
              <a:t> </a:t>
            </a:r>
            <a:r>
              <a:rPr lang="en-US" sz="1000" dirty="0" smtClean="0"/>
              <a:t>a </a:t>
            </a:r>
            <a:r>
              <a:rPr lang="en-US" sz="1000" u="sng" baseline="0" dirty="0" smtClean="0"/>
              <a:t>Veteran</a:t>
            </a:r>
            <a:r>
              <a:rPr lang="en-US" sz="1000" baseline="0" dirty="0" smtClean="0"/>
              <a:t> prescription claim rejects for</a:t>
            </a:r>
            <a:r>
              <a:rPr lang="en-US" sz="1000" dirty="0" smtClean="0"/>
              <a:t> </a:t>
            </a:r>
            <a:r>
              <a:rPr lang="en-US" sz="1000" dirty="0"/>
              <a:t>79 </a:t>
            </a:r>
            <a:r>
              <a:rPr lang="en-US" sz="1000" dirty="0" smtClean="0"/>
              <a:t>- Refill </a:t>
            </a:r>
            <a:r>
              <a:rPr lang="en-US" sz="1000" dirty="0"/>
              <a:t>Too </a:t>
            </a:r>
            <a:r>
              <a:rPr lang="en-US" sz="1000" dirty="0" smtClean="0"/>
              <a:t>Soon</a:t>
            </a:r>
            <a:r>
              <a:rPr lang="en-US" sz="1000" baseline="0" dirty="0" smtClean="0"/>
              <a:t> or </a:t>
            </a:r>
            <a:r>
              <a:rPr lang="en-US" sz="1000" dirty="0" smtClean="0"/>
              <a:t>88 - Drug Utilization Review.</a:t>
            </a:r>
          </a:p>
          <a:p>
            <a:pPr marL="171450" indent="-171450">
              <a:buFont typeface="Arial" panose="020B0604020202020204" pitchFamily="34" charset="0"/>
              <a:buChar char="•"/>
            </a:pPr>
            <a:r>
              <a:rPr lang="en-US" sz="1000" baseline="0" dirty="0" smtClean="0"/>
              <a:t>The second is if a</a:t>
            </a:r>
            <a:r>
              <a:rPr lang="en-US" sz="1000" dirty="0" smtClean="0"/>
              <a:t> reject for a </a:t>
            </a:r>
            <a:r>
              <a:rPr lang="en-US" sz="1000" u="sng" dirty="0" smtClean="0"/>
              <a:t>Veteran</a:t>
            </a:r>
            <a:r>
              <a:rPr lang="en-US" sz="1000" dirty="0" smtClean="0"/>
              <a:t> prescription is one the site has designated as being Reject Resolution Required</a:t>
            </a:r>
          </a:p>
          <a:p>
            <a:pPr marL="171450" indent="-171450">
              <a:buFont typeface="Arial" panose="020B0604020202020204" pitchFamily="34" charset="0"/>
              <a:buChar char="•"/>
            </a:pPr>
            <a:r>
              <a:rPr lang="en-US" sz="1000" dirty="0" smtClean="0"/>
              <a:t>The</a:t>
            </a:r>
            <a:r>
              <a:rPr lang="en-US" sz="1000" baseline="0" dirty="0" smtClean="0"/>
              <a:t> third is when </a:t>
            </a:r>
            <a:r>
              <a:rPr lang="en-US" sz="1000" dirty="0" smtClean="0"/>
              <a:t>a CHAMPVA or TRICARE</a:t>
            </a:r>
            <a:r>
              <a:rPr lang="en-US" sz="1000" baseline="0" dirty="0" smtClean="0"/>
              <a:t> prescription rejects for any reason</a:t>
            </a:r>
          </a:p>
          <a:p>
            <a:pPr marL="171450" indent="-171450">
              <a:buFont typeface="Arial" panose="020B0604020202020204" pitchFamily="34" charset="0"/>
              <a:buChar char="•"/>
            </a:pPr>
            <a:r>
              <a:rPr lang="en-US" sz="1000" dirty="0" smtClean="0"/>
              <a:t>Those rejects I just mentioned</a:t>
            </a:r>
            <a:r>
              <a:rPr lang="en-US" sz="1000" baseline="0" dirty="0" smtClean="0"/>
              <a:t> will not allow the prescription to be filled until the rejects are resolved, and the Reject Notification screen provides the user with options to take regarding the prescription.</a:t>
            </a:r>
          </a:p>
          <a:p>
            <a:pPr marL="171450" indent="-171450">
              <a:buFont typeface="Arial" panose="020B0604020202020204" pitchFamily="34" charset="0"/>
              <a:buChar char="•"/>
            </a:pPr>
            <a:r>
              <a:rPr lang="en-US" sz="1000" dirty="0" smtClean="0"/>
              <a:t>If any</a:t>
            </a:r>
            <a:r>
              <a:rPr lang="en-US" sz="1000" baseline="0" dirty="0" smtClean="0"/>
              <a:t> other</a:t>
            </a:r>
            <a:r>
              <a:rPr lang="en-US" sz="1000" dirty="0" smtClean="0"/>
              <a:t> </a:t>
            </a:r>
            <a:r>
              <a:rPr lang="en-US" sz="1000" dirty="0"/>
              <a:t>reject code is </a:t>
            </a:r>
            <a:r>
              <a:rPr lang="en-US" sz="1000" dirty="0" smtClean="0"/>
              <a:t>returned for a Veteran prescription, </a:t>
            </a:r>
            <a:r>
              <a:rPr lang="en-US" sz="1000" dirty="0"/>
              <a:t>you will </a:t>
            </a:r>
            <a:r>
              <a:rPr lang="en-US" sz="1000" dirty="0" smtClean="0"/>
              <a:t>see </a:t>
            </a:r>
            <a:r>
              <a:rPr lang="en-US" sz="1000" dirty="0"/>
              <a:t>E </a:t>
            </a:r>
            <a:r>
              <a:rPr lang="en-US" sz="1000" dirty="0" smtClean="0"/>
              <a:t>REJECTED at the end of the transmission messaging </a:t>
            </a:r>
            <a:r>
              <a:rPr lang="en-US" sz="1000" dirty="0"/>
              <a:t>– but </a:t>
            </a:r>
            <a:r>
              <a:rPr lang="en-US" sz="1000" dirty="0" smtClean="0"/>
              <a:t>no Reject Notification screen is presented</a:t>
            </a:r>
            <a:r>
              <a:rPr lang="en-US" sz="1000" baseline="0" dirty="0" smtClean="0"/>
              <a:t> and </a:t>
            </a:r>
            <a:r>
              <a:rPr lang="en-US" sz="1000" dirty="0" smtClean="0"/>
              <a:t>the pharmacist </a:t>
            </a:r>
            <a:r>
              <a:rPr lang="en-US" sz="1000" dirty="0"/>
              <a:t>takes no action.  The reject goes on the ECME User Screen and the OPECC will </a:t>
            </a:r>
            <a:r>
              <a:rPr lang="en-US" sz="1000" dirty="0" smtClean="0"/>
              <a:t>resolve </a:t>
            </a:r>
            <a:r>
              <a:rPr lang="en-US" sz="1000" dirty="0"/>
              <a:t>it</a:t>
            </a:r>
            <a:r>
              <a:rPr lang="en-US" sz="1000" dirty="0" smtClean="0"/>
              <a:t>.</a:t>
            </a:r>
            <a:endParaRPr lang="en-US" sz="1000" dirty="0"/>
          </a:p>
        </p:txBody>
      </p:sp>
    </p:spTree>
    <p:extLst>
      <p:ext uri="{BB962C8B-B14F-4D97-AF65-F5344CB8AC3E}">
        <p14:creationId xmlns:p14="http://schemas.microsoft.com/office/powerpoint/2010/main" val="4102820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0F7CA-9DEC-475B-9874-D24A69A295B2}" type="slidenum">
              <a:rPr lang="en-US"/>
              <a:pPr/>
              <a:t>47</a:t>
            </a:fld>
            <a:endParaRPr lang="en-US" dirty="0"/>
          </a:p>
        </p:txBody>
      </p:sp>
      <p:sp>
        <p:nvSpPr>
          <p:cNvPr id="1081346" name="Rectangle 2"/>
          <p:cNvSpPr>
            <a:spLocks noGrp="1" noRot="1" noChangeAspect="1" noChangeArrowheads="1" noTextEdit="1"/>
          </p:cNvSpPr>
          <p:nvPr>
            <p:ph type="sldImg"/>
          </p:nvPr>
        </p:nvSpPr>
        <p:spPr>
          <a:xfrm>
            <a:off x="330200" y="696913"/>
            <a:ext cx="6197600" cy="3486150"/>
          </a:xfrm>
          <a:ln/>
        </p:spPr>
      </p:sp>
      <p:sp>
        <p:nvSpPr>
          <p:cNvPr id="1081347"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I indicated that users are presented Reject Notifications screens for rejects that do not allow the prescription to be filled until they are resolved. The Reject Notification screen provides the</a:t>
            </a:r>
            <a:r>
              <a:rPr lang="en-US" baseline="0" dirty="0" smtClean="0"/>
              <a:t> staff pharmacist</a:t>
            </a:r>
            <a:r>
              <a:rPr lang="en-US" dirty="0" smtClean="0"/>
              <a:t> with an opportunity to take additional action regarding those prescriptions, and to process those prescriptions immediately if warranted.</a:t>
            </a:r>
          </a:p>
          <a:p>
            <a:pPr marL="171450" indent="-171450">
              <a:buFont typeface="Arial" panose="020B0604020202020204" pitchFamily="34" charset="0"/>
              <a:buChar char="•"/>
            </a:pPr>
            <a:r>
              <a:rPr lang="en-US" dirty="0" smtClean="0"/>
              <a:t>This </a:t>
            </a:r>
            <a:r>
              <a:rPr lang="en-US" dirty="0"/>
              <a:t>is a sample of the </a:t>
            </a:r>
            <a:r>
              <a:rPr lang="en-US" dirty="0" smtClean="0"/>
              <a:t>Reject Notification screen that </a:t>
            </a:r>
            <a:r>
              <a:rPr lang="en-US" dirty="0"/>
              <a:t>is seen while finishing, refilling, or updating a </a:t>
            </a:r>
            <a:r>
              <a:rPr lang="en-US" dirty="0" smtClean="0"/>
              <a:t>prescription that rejects for Refill Too Soon.  </a:t>
            </a:r>
            <a:endParaRPr lang="en-US" dirty="0"/>
          </a:p>
          <a:p>
            <a:pPr marL="171450" indent="-171450">
              <a:buFont typeface="Arial" panose="020B0604020202020204" pitchFamily="34" charset="0"/>
              <a:buChar char="•"/>
            </a:pPr>
            <a:r>
              <a:rPr lang="en-US" b="0" dirty="0" smtClean="0"/>
              <a:t>This </a:t>
            </a:r>
            <a:r>
              <a:rPr lang="en-US" b="0" dirty="0"/>
              <a:t>screen has information about the </a:t>
            </a:r>
            <a:r>
              <a:rPr lang="en-US" b="0" dirty="0" smtClean="0"/>
              <a:t>patient,</a:t>
            </a:r>
            <a:r>
              <a:rPr lang="en-US" b="0" baseline="0" dirty="0" smtClean="0"/>
              <a:t> </a:t>
            </a:r>
            <a:r>
              <a:rPr lang="en-US" b="0" dirty="0" smtClean="0"/>
              <a:t>his </a:t>
            </a:r>
            <a:r>
              <a:rPr lang="en-US" b="0" dirty="0"/>
              <a:t>prescription and </a:t>
            </a:r>
            <a:r>
              <a:rPr lang="en-US" b="0" dirty="0" smtClean="0"/>
              <a:t>insurance company, </a:t>
            </a:r>
            <a:r>
              <a:rPr lang="en-US" b="0" dirty="0"/>
              <a:t>and </a:t>
            </a:r>
            <a:r>
              <a:rPr lang="en-US" b="0" dirty="0" smtClean="0"/>
              <a:t>the reject type </a:t>
            </a:r>
            <a:r>
              <a:rPr lang="en-US" b="0" dirty="0"/>
              <a:t>that says… ‘Refill Too Soon’.</a:t>
            </a:r>
          </a:p>
          <a:p>
            <a:pPr marL="171450" indent="-171450">
              <a:buFont typeface="Arial" panose="020B0604020202020204" pitchFamily="34" charset="0"/>
              <a:buChar char="•"/>
            </a:pPr>
            <a:r>
              <a:rPr lang="en-US" dirty="0"/>
              <a:t>You can </a:t>
            </a:r>
            <a:r>
              <a:rPr lang="en-US" dirty="0" smtClean="0"/>
              <a:t>also see from the Payer Message that </a:t>
            </a:r>
            <a:r>
              <a:rPr lang="en-US" dirty="0"/>
              <a:t>this prescription can filled in 2 days</a:t>
            </a:r>
          </a:p>
          <a:p>
            <a:pPr marL="171450" indent="-171450">
              <a:buFont typeface="Arial" panose="020B0604020202020204" pitchFamily="34" charset="0"/>
              <a:buChar char="•"/>
            </a:pPr>
            <a:r>
              <a:rPr lang="en-US" dirty="0"/>
              <a:t>Below the dotted line are the options available when </a:t>
            </a:r>
            <a:r>
              <a:rPr lang="en-US" dirty="0" smtClean="0"/>
              <a:t>this screen is encountered</a:t>
            </a:r>
            <a:r>
              <a:rPr lang="en-US" dirty="0"/>
              <a:t>.  </a:t>
            </a:r>
            <a:endParaRPr lang="en-US" dirty="0" smtClean="0"/>
          </a:p>
          <a:p>
            <a:pPr marL="171450" indent="-171450">
              <a:buFont typeface="Arial" panose="020B0604020202020204" pitchFamily="34" charset="0"/>
              <a:buChar char="•"/>
            </a:pPr>
            <a:r>
              <a:rPr lang="en-US" u="sng" dirty="0" smtClean="0"/>
              <a:t>In most cases, the correct action will be to Quit, </a:t>
            </a:r>
            <a:r>
              <a:rPr lang="en-US" dirty="0" smtClean="0"/>
              <a:t>which sends the reject to the Third Party Payer Rejects – Worklist for the</a:t>
            </a:r>
            <a:r>
              <a:rPr lang="en-US" baseline="0" dirty="0" smtClean="0"/>
              <a:t> ePharmacy Site Manager to resolve.  The prescription will not be allowed to be filled until the RTS reject is resolved.  </a:t>
            </a:r>
          </a:p>
          <a:p>
            <a:pPr marL="171450" indent="-171450">
              <a:buFont typeface="Arial" panose="020B0604020202020204" pitchFamily="34" charset="0"/>
              <a:buChar char="•"/>
            </a:pPr>
            <a:r>
              <a:rPr lang="en-US" baseline="0" dirty="0" smtClean="0"/>
              <a:t>If Ignore is chosen, the prescription will be allowed to be processed, but the claim will be bypassed and the facility will not be reimbursed for the prescription, and the patient’s copay will not be able to be reduced.  </a:t>
            </a:r>
          </a:p>
          <a:p>
            <a:pPr marL="171450" indent="-171450">
              <a:buFont typeface="Arial" panose="020B0604020202020204" pitchFamily="34" charset="0"/>
              <a:buChar char="•"/>
            </a:pPr>
            <a:r>
              <a:rPr lang="en-US" baseline="0" dirty="0" smtClean="0"/>
              <a:t>In most cases the patient will have enough medication to get them by until the third party will approve a refill. When the early refill is due to an increase in dose for a new prescription, the ePharmacy Site Manager can override the reject and get a payable claim.</a:t>
            </a: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056339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a:t>Now let’s pause for a moment and take a look at </a:t>
            </a:r>
            <a:r>
              <a:rPr lang="en-US" dirty="0" smtClean="0"/>
              <a:t>the results of your last poll. </a:t>
            </a:r>
            <a:endParaRPr lang="en-US" dirty="0"/>
          </a:p>
          <a:p>
            <a:pPr defTabSz="910940">
              <a:defRPr/>
            </a:pPr>
            <a:endParaRPr lang="en-US" dirty="0"/>
          </a:p>
          <a:p>
            <a:pPr defTabSz="910940">
              <a:defRPr/>
            </a:pPr>
            <a:r>
              <a:rPr lang="en-US" dirty="0"/>
              <a:t>OK so it looks like ___ of you knew the right answer, which is </a:t>
            </a:r>
            <a:r>
              <a:rPr lang="en-US" dirty="0" smtClean="0"/>
              <a:t>True.</a:t>
            </a:r>
            <a:r>
              <a:rPr lang="en-US" baseline="0" dirty="0" smtClean="0"/>
              <a:t>  The Last Local NDC </a:t>
            </a:r>
            <a:r>
              <a:rPr lang="en-US" u="sng" baseline="0" dirty="0" smtClean="0"/>
              <a:t>is</a:t>
            </a:r>
            <a:r>
              <a:rPr lang="en-US" baseline="0" dirty="0" smtClean="0"/>
              <a:t> updated as a result of prescription processing.  Once again g</a:t>
            </a:r>
            <a:r>
              <a:rPr lang="en-US" dirty="0" smtClean="0"/>
              <a:t>reat </a:t>
            </a:r>
            <a:r>
              <a:rPr lang="en-US" dirty="0"/>
              <a:t>job!  </a:t>
            </a:r>
            <a:endParaRPr lang="en-US" dirty="0" smtClean="0"/>
          </a:p>
          <a:p>
            <a:pPr defTabSz="910940">
              <a:defRPr/>
            </a:pPr>
            <a:endParaRPr lang="en-US" dirty="0" smtClean="0"/>
          </a:p>
          <a:p>
            <a:pPr defTabSz="910940">
              <a:defRPr/>
            </a:pPr>
            <a:r>
              <a:rPr lang="en-US" dirty="0" smtClean="0"/>
              <a:t>Now for more Reject Notification screens, so let’s </a:t>
            </a:r>
            <a:r>
              <a:rPr lang="en-US" dirty="0"/>
              <a:t>get back to the presentation. </a:t>
            </a:r>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dirty="0"/>
          </a:p>
        </p:txBody>
      </p:sp>
    </p:spTree>
    <p:extLst>
      <p:ext uri="{BB962C8B-B14F-4D97-AF65-F5344CB8AC3E}">
        <p14:creationId xmlns:p14="http://schemas.microsoft.com/office/powerpoint/2010/main" val="196568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baseline="0" dirty="0" smtClean="0"/>
              <a:t>So to start with some basics.  As you may already know, ePharmacy bills prescriptions in real time, as prescriptions are being processed, for VA patients with third party prescription coverage.  </a:t>
            </a:r>
            <a:r>
              <a:rPr lang="en-US" dirty="0" smtClean="0"/>
              <a:t>So lets start with some terminology involved with the process.</a:t>
            </a:r>
            <a:r>
              <a:rPr lang="en-US" baseline="0" dirty="0" smtClean="0"/>
              <a:t> </a:t>
            </a:r>
            <a:endParaRPr lang="en-US" baseline="0" dirty="0" smtClean="0"/>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5</a:t>
            </a:fld>
            <a:endParaRPr lang="en-US" dirty="0"/>
          </a:p>
        </p:txBody>
      </p:sp>
    </p:spTree>
    <p:extLst>
      <p:ext uri="{BB962C8B-B14F-4D97-AF65-F5344CB8AC3E}">
        <p14:creationId xmlns:p14="http://schemas.microsoft.com/office/powerpoint/2010/main" val="3848315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F69A0-AF5A-4B23-BD7D-1CCD4CC834FE}" type="slidenum">
              <a:rPr lang="en-US"/>
              <a:pPr/>
              <a:t>50</a:t>
            </a:fld>
            <a:endParaRPr lang="en-US" dirty="0"/>
          </a:p>
        </p:txBody>
      </p:sp>
      <p:sp>
        <p:nvSpPr>
          <p:cNvPr id="1083394" name="Rectangle 2"/>
          <p:cNvSpPr>
            <a:spLocks noGrp="1" noRot="1" noChangeAspect="1" noChangeArrowheads="1" noTextEdit="1"/>
          </p:cNvSpPr>
          <p:nvPr>
            <p:ph type="sldImg"/>
          </p:nvPr>
        </p:nvSpPr>
        <p:spPr>
          <a:xfrm>
            <a:off x="330200" y="696913"/>
            <a:ext cx="6197600" cy="3486150"/>
          </a:xfrm>
          <a:ln/>
        </p:spPr>
      </p:sp>
      <p:sp>
        <p:nvSpPr>
          <p:cNvPr id="1083395"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a:t>This is a sample of the </a:t>
            </a:r>
            <a:r>
              <a:rPr lang="en-US" dirty="0" smtClean="0"/>
              <a:t>Reject Notification screen </a:t>
            </a:r>
            <a:r>
              <a:rPr lang="en-US" dirty="0"/>
              <a:t>that is </a:t>
            </a:r>
            <a:r>
              <a:rPr lang="en-US" dirty="0" smtClean="0"/>
              <a:t>seen</a:t>
            </a:r>
            <a:r>
              <a:rPr lang="en-US" baseline="0" dirty="0" smtClean="0"/>
              <a:t> </a:t>
            </a:r>
            <a:r>
              <a:rPr lang="en-US" dirty="0" smtClean="0"/>
              <a:t>for a </a:t>
            </a:r>
            <a:r>
              <a:rPr lang="en-US" u="sng" dirty="0" smtClean="0"/>
              <a:t>Drug Utilization Review </a:t>
            </a:r>
            <a:r>
              <a:rPr lang="en-US" u="none" dirty="0" smtClean="0"/>
              <a:t>reject</a:t>
            </a:r>
            <a:r>
              <a:rPr lang="en-US" dirty="0" smtClean="0"/>
              <a:t>.  You </a:t>
            </a:r>
            <a:r>
              <a:rPr lang="en-US" dirty="0"/>
              <a:t>can see it is </a:t>
            </a:r>
            <a:r>
              <a:rPr lang="en-US" dirty="0" smtClean="0"/>
              <a:t>similar </a:t>
            </a:r>
            <a:r>
              <a:rPr lang="en-US" dirty="0"/>
              <a:t>to the </a:t>
            </a:r>
            <a:r>
              <a:rPr lang="en-US" u="sng" dirty="0" smtClean="0"/>
              <a:t>Refill Too Soon </a:t>
            </a:r>
            <a:r>
              <a:rPr lang="en-US" dirty="0" smtClean="0"/>
              <a:t>screen for a Veteran prescription, but </a:t>
            </a:r>
            <a:r>
              <a:rPr lang="en-US" dirty="0"/>
              <a:t>the reject type in the middle </a:t>
            </a:r>
            <a:r>
              <a:rPr lang="en-US" dirty="0" smtClean="0"/>
              <a:t>says </a:t>
            </a:r>
            <a:r>
              <a:rPr lang="en-US" dirty="0"/>
              <a:t>DUR Reject</a:t>
            </a:r>
            <a:r>
              <a:rPr lang="en-US" dirty="0" smtClean="0"/>
              <a:t>.  In this case the</a:t>
            </a:r>
            <a:r>
              <a:rPr lang="en-US" baseline="0" dirty="0" smtClean="0"/>
              <a:t> payer message indicates the DUR reject is due to an interaction between the Lisinopril/HCTZ prescription being processed, and the fact the patient appears to also be on Triamterene.  </a:t>
            </a:r>
            <a:endParaRPr lang="en-US" dirty="0" smtClean="0"/>
          </a:p>
          <a:p>
            <a:pPr marL="171450" indent="-171450">
              <a:buFont typeface="Arial" panose="020B0604020202020204" pitchFamily="34" charset="0"/>
              <a:buChar char="•"/>
            </a:pPr>
            <a:r>
              <a:rPr lang="en-US" dirty="0" smtClean="0"/>
              <a:t>Notice the additional action of Override.  In some cases</a:t>
            </a:r>
            <a:r>
              <a:rPr lang="en-US" baseline="0" dirty="0" smtClean="0"/>
              <a:t> override codes can be used to resolve DUR rejects.  The common override codes to be used can be found in the ePharmacy Reference Cards, and in our ePharmacy Helpful Hints, both of which can be found on our ePharmacy training site.  The Quick Reference card used by Pharmacy Finishing Staff is included in a handout for this slide.  </a:t>
            </a:r>
          </a:p>
          <a:p>
            <a:pPr marL="171450" indent="-171450">
              <a:buFont typeface="Arial" panose="020B0604020202020204" pitchFamily="34" charset="0"/>
              <a:buChar char="•"/>
            </a:pPr>
            <a:r>
              <a:rPr lang="en-US" u="sng" baseline="0" dirty="0" smtClean="0"/>
              <a:t>Please do not guess on override codes</a:t>
            </a:r>
            <a:r>
              <a:rPr lang="en-US" baseline="0" dirty="0" smtClean="0"/>
              <a:t>, as this causes other rejects and can result in non-payable claims. </a:t>
            </a:r>
            <a:endParaRPr lang="en-US" dirty="0" smtClean="0"/>
          </a:p>
          <a:p>
            <a:pPr marL="171450" indent="-171450">
              <a:buFont typeface="Arial" panose="020B0604020202020204" pitchFamily="34" charset="0"/>
              <a:buChar char="•"/>
            </a:pPr>
            <a:r>
              <a:rPr lang="en-US" dirty="0" smtClean="0"/>
              <a:t>For</a:t>
            </a:r>
            <a:r>
              <a:rPr lang="en-US" baseline="0" dirty="0" smtClean="0"/>
              <a:t> the same reasons as described for Refill Too Soon  rejects, </a:t>
            </a:r>
            <a:r>
              <a:rPr lang="en-US" dirty="0" smtClean="0"/>
              <a:t>the</a:t>
            </a:r>
            <a:r>
              <a:rPr lang="en-US" baseline="0" dirty="0" smtClean="0"/>
              <a:t> action taken the majority of the time will be to Quit.</a:t>
            </a:r>
            <a:endParaRPr lang="en-US" dirty="0"/>
          </a:p>
          <a:p>
            <a:endParaRPr lang="en-US" dirty="0"/>
          </a:p>
        </p:txBody>
      </p:sp>
    </p:spTree>
    <p:extLst>
      <p:ext uri="{BB962C8B-B14F-4D97-AF65-F5344CB8AC3E}">
        <p14:creationId xmlns:p14="http://schemas.microsoft.com/office/powerpoint/2010/main" val="1207012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30200" y="696913"/>
            <a:ext cx="6197600" cy="3486150"/>
          </a:xfrm>
          <a:ln/>
        </p:spPr>
      </p:sp>
      <p:sp>
        <p:nvSpPr>
          <p:cNvPr id="57347" name="Notes Placeholder 2"/>
          <p:cNvSpPr>
            <a:spLocks noGrp="1"/>
          </p:cNvSpPr>
          <p:nvPr>
            <p:ph type="body" idx="1"/>
          </p:nvPr>
        </p:nvSpPr>
        <p:spPr>
          <a:noFill/>
          <a:ln/>
        </p:spPr>
        <p:txBody>
          <a:bodyPr/>
          <a:lstStyle/>
          <a:p>
            <a:pPr marL="171450" indent="-171450" defTabSz="897301" eaLnBrk="0" fontAlgn="base" hangingPunct="0">
              <a:spcBef>
                <a:spcPct val="30000"/>
              </a:spcBef>
              <a:spcAft>
                <a:spcPct val="0"/>
              </a:spcAft>
              <a:buFont typeface="Arial" panose="020B0604020202020204" pitchFamily="34" charset="0"/>
              <a:buChar char="•"/>
              <a:defRPr/>
            </a:pPr>
            <a:r>
              <a:rPr lang="en-US" dirty="0" smtClean="0"/>
              <a:t>Here is a screen shot of the Reject Notification screen</a:t>
            </a:r>
            <a:r>
              <a:rPr lang="en-US" baseline="0" dirty="0" smtClean="0"/>
              <a:t> that is returned for a </a:t>
            </a:r>
            <a:r>
              <a:rPr lang="en-US" u="sng" baseline="0" dirty="0" smtClean="0"/>
              <a:t>Reject Resolution Required </a:t>
            </a:r>
            <a:r>
              <a:rPr lang="en-US" baseline="0" dirty="0" smtClean="0"/>
              <a:t>reject.  RRR rejects only happen for new prescriptions for Veterans.  </a:t>
            </a:r>
          </a:p>
          <a:p>
            <a:pPr marL="171450" indent="-171450" defTabSz="897301" eaLnBrk="0" fontAlgn="base" hangingPunct="0">
              <a:spcBef>
                <a:spcPct val="30000"/>
              </a:spcBef>
              <a:spcAft>
                <a:spcPct val="0"/>
              </a:spcAft>
              <a:buFont typeface="Arial" panose="020B0604020202020204" pitchFamily="34" charset="0"/>
              <a:buChar char="•"/>
              <a:defRPr/>
            </a:pPr>
            <a:r>
              <a:rPr lang="en-US" baseline="0" dirty="0" smtClean="0"/>
              <a:t>RRR rejects are reject codes your site has designated that should be resolved prior to the prescription being filled.  A threshold dollar amount is usually associated with these codes.  Since this functionality is used mainly to change prescriptions that reject for 60 or 90 days supplies, to days supplies covered by the third party, additional information is provided in these notifications.  </a:t>
            </a:r>
          </a:p>
          <a:p>
            <a:pPr marL="171450" indent="-171450" defTabSz="897301" eaLnBrk="0" fontAlgn="base" hangingPunct="0">
              <a:spcBef>
                <a:spcPct val="30000"/>
              </a:spcBef>
              <a:spcAft>
                <a:spcPct val="0"/>
              </a:spcAft>
              <a:buFont typeface="Arial" panose="020B0604020202020204" pitchFamily="34" charset="0"/>
              <a:buChar char="•"/>
              <a:defRPr/>
            </a:pPr>
            <a:r>
              <a:rPr lang="en-US" baseline="0" dirty="0" smtClean="0"/>
              <a:t>The middle of the screen shot shows the Gross Amount Due, Threshold Amount, and a statement encouraging Quit as a choice. The Gross Amount Due and Threshold Amounts are reimbursement figures used to determine if the prescription will be worth changing from a 90 days supply to a 30 days supply.  Notice the default action is also to Quit.</a:t>
            </a:r>
          </a:p>
          <a:p>
            <a:pPr marL="171450" indent="-171450" defTabSz="897301" eaLnBrk="0" fontAlgn="base" hangingPunct="0">
              <a:spcBef>
                <a:spcPct val="30000"/>
              </a:spcBef>
              <a:spcAft>
                <a:spcPct val="0"/>
              </a:spcAft>
              <a:buFont typeface="Arial" panose="020B0604020202020204" pitchFamily="34" charset="0"/>
              <a:buChar char="•"/>
              <a:defRPr/>
            </a:pPr>
            <a:r>
              <a:rPr lang="en-US" baseline="0" dirty="0" smtClean="0"/>
              <a:t>You can download a handout for this slide if you want to learn more about the Reject Resolution Required process.</a:t>
            </a:r>
            <a:endParaRPr lang="en-US" dirty="0" smtClean="0"/>
          </a:p>
          <a:p>
            <a:endParaRPr lang="en-US" dirty="0" smtClean="0"/>
          </a:p>
        </p:txBody>
      </p:sp>
      <p:sp>
        <p:nvSpPr>
          <p:cNvPr id="57348" name="Slide Number Placeholder 3"/>
          <p:cNvSpPr>
            <a:spLocks noGrp="1"/>
          </p:cNvSpPr>
          <p:nvPr>
            <p:ph type="sldNum" sz="quarter" idx="5"/>
          </p:nvPr>
        </p:nvSpPr>
        <p:spPr>
          <a:noFill/>
        </p:spPr>
        <p:txBody>
          <a:bodyPr/>
          <a:lstStyle/>
          <a:p>
            <a:fld id="{C5B351F8-90FF-42CE-9A8C-456CF7A25CFA}" type="slidenum">
              <a:rPr lang="en-US" smtClean="0"/>
              <a:pPr/>
              <a:t>51</a:t>
            </a:fld>
            <a:endParaRPr lang="en-US" dirty="0" smtClean="0"/>
          </a:p>
        </p:txBody>
      </p:sp>
    </p:spTree>
    <p:extLst>
      <p:ext uri="{BB962C8B-B14F-4D97-AF65-F5344CB8AC3E}">
        <p14:creationId xmlns:p14="http://schemas.microsoft.com/office/powerpoint/2010/main" val="4013685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30200" y="696913"/>
            <a:ext cx="6197600" cy="3486150"/>
          </a:xfrm>
          <a:ln/>
        </p:spPr>
      </p:sp>
      <p:sp>
        <p:nvSpPr>
          <p:cNvPr id="57347" name="Notes Placeholder 2"/>
          <p:cNvSpPr>
            <a:spLocks noGrp="1"/>
          </p:cNvSpPr>
          <p:nvPr>
            <p:ph type="body" idx="1"/>
          </p:nvPr>
        </p:nvSpPr>
        <p:spPr>
          <a:noFill/>
          <a:ln/>
        </p:spPr>
        <p:txBody>
          <a:bodyPr/>
          <a:lstStyle/>
          <a:p>
            <a:pPr marL="285750" indent="-285750" eaLnBrk="1" hangingPunct="1">
              <a:buFont typeface="Arial" panose="020B0604020202020204" pitchFamily="34" charset="0"/>
              <a:buChar char="•"/>
            </a:pPr>
            <a:r>
              <a:rPr lang="en-US" sz="1100" dirty="0"/>
              <a:t>Here is a screen shot of the </a:t>
            </a:r>
            <a:r>
              <a:rPr lang="en-US" sz="1100" dirty="0" smtClean="0"/>
              <a:t>Reject </a:t>
            </a:r>
            <a:r>
              <a:rPr lang="en-US" sz="1100" dirty="0"/>
              <a:t>N</a:t>
            </a:r>
            <a:r>
              <a:rPr lang="en-US" sz="1100" dirty="0" smtClean="0"/>
              <a:t>otification </a:t>
            </a:r>
            <a:r>
              <a:rPr lang="en-US" sz="1100" dirty="0"/>
              <a:t>screen staff will get </a:t>
            </a:r>
            <a:r>
              <a:rPr lang="en-US" sz="1100" dirty="0" smtClean="0"/>
              <a:t>when </a:t>
            </a:r>
            <a:r>
              <a:rPr lang="en-US" sz="1100" u="sng" dirty="0" smtClean="0"/>
              <a:t>a </a:t>
            </a:r>
            <a:r>
              <a:rPr lang="en-US" sz="1100" u="sng" dirty="0"/>
              <a:t>TRICARE or CHAMPVA </a:t>
            </a:r>
            <a:r>
              <a:rPr lang="en-US" sz="1100" u="sng" dirty="0" smtClean="0"/>
              <a:t>prescription</a:t>
            </a:r>
            <a:r>
              <a:rPr lang="en-US" sz="1100" u="sng" baseline="0" dirty="0" smtClean="0"/>
              <a:t> rejects for</a:t>
            </a:r>
            <a:r>
              <a:rPr lang="en-US" sz="1100" u="sng" dirty="0" smtClean="0"/>
              <a:t> DUR or RTS</a:t>
            </a:r>
            <a:r>
              <a:rPr lang="en-US" sz="1100" dirty="0" smtClean="0"/>
              <a:t>. </a:t>
            </a:r>
            <a:r>
              <a:rPr lang="en-US" sz="1100" dirty="0"/>
              <a:t>CHAMPVA prescriptions will indicate CHAMPVA rather than TRICARE.  </a:t>
            </a:r>
            <a:endParaRPr lang="en-US" sz="1100" dirty="0" smtClean="0"/>
          </a:p>
          <a:p>
            <a:pPr marL="285750" indent="-285750" eaLnBrk="1" hangingPunct="1">
              <a:buFont typeface="Arial" panose="020B0604020202020204" pitchFamily="34" charset="0"/>
              <a:buChar char="•"/>
            </a:pPr>
            <a:r>
              <a:rPr lang="en-US" sz="1100" dirty="0" smtClean="0"/>
              <a:t>The </a:t>
            </a:r>
            <a:r>
              <a:rPr lang="en-US" sz="1100" dirty="0"/>
              <a:t>actions listed are similar to what is seen for Veteran claims that reject and once one of these actions is selected the process is similar to what it is for Veteran claims.  However, if the user does not </a:t>
            </a:r>
            <a:r>
              <a:rPr lang="en-US" sz="1100" dirty="0" smtClean="0"/>
              <a:t>have the </a:t>
            </a:r>
            <a:r>
              <a:rPr lang="en-US" sz="1100" dirty="0"/>
              <a:t>PSO TRICARE/CHAMPVA security key, the Ignore action will not display</a:t>
            </a:r>
            <a:r>
              <a:rPr lang="en-US" sz="1100" dirty="0" smtClean="0"/>
              <a:t>.  </a:t>
            </a:r>
          </a:p>
          <a:p>
            <a:pPr marL="285750" indent="-285750" eaLnBrk="1" hangingPunct="1">
              <a:buFont typeface="Arial" panose="020B0604020202020204" pitchFamily="34" charset="0"/>
              <a:buChar char="•"/>
            </a:pPr>
            <a:r>
              <a:rPr lang="en-US" sz="1100" dirty="0" smtClean="0"/>
              <a:t>The ability to Override the reject, as</a:t>
            </a:r>
            <a:r>
              <a:rPr lang="en-US" sz="1100" baseline="0" dirty="0" smtClean="0"/>
              <a:t> well as Discontinue the prescription, are also available. </a:t>
            </a:r>
            <a:r>
              <a:rPr lang="en-US" sz="1100" dirty="0" smtClean="0"/>
              <a:t>  </a:t>
            </a:r>
          </a:p>
          <a:p>
            <a:pPr marL="285750" indent="-285750" eaLnBrk="1" hangingPunct="1">
              <a:buFont typeface="Arial" panose="020B0604020202020204" pitchFamily="34" charset="0"/>
              <a:buChar char="•"/>
            </a:pPr>
            <a:r>
              <a:rPr lang="en-US" sz="1100" dirty="0" smtClean="0"/>
              <a:t>For </a:t>
            </a:r>
            <a:r>
              <a:rPr lang="en-US" sz="1100" dirty="0"/>
              <a:t>most situations, the user would choose Quit to send the reject to the Pharmacy Worklist.  Once on the worklist, the reject can be resolved and the prescription processed if needed</a:t>
            </a:r>
            <a:r>
              <a:rPr lang="en-US" sz="1100" dirty="0" smtClean="0"/>
              <a:t>.</a:t>
            </a:r>
            <a:endParaRPr lang="en-US" sz="1100" dirty="0"/>
          </a:p>
        </p:txBody>
      </p:sp>
      <p:sp>
        <p:nvSpPr>
          <p:cNvPr id="57348" name="Slide Number Placeholder 3"/>
          <p:cNvSpPr>
            <a:spLocks noGrp="1"/>
          </p:cNvSpPr>
          <p:nvPr>
            <p:ph type="sldNum" sz="quarter" idx="5"/>
          </p:nvPr>
        </p:nvSpPr>
        <p:spPr>
          <a:noFill/>
        </p:spPr>
        <p:txBody>
          <a:bodyPr/>
          <a:lstStyle/>
          <a:p>
            <a:fld id="{C5B351F8-90FF-42CE-9A8C-456CF7A25CFA}" type="slidenum">
              <a:rPr lang="en-US" smtClean="0"/>
              <a:pPr/>
              <a:t>52</a:t>
            </a:fld>
            <a:endParaRPr lang="en-US" dirty="0" smtClean="0"/>
          </a:p>
        </p:txBody>
      </p:sp>
    </p:spTree>
    <p:extLst>
      <p:ext uri="{BB962C8B-B14F-4D97-AF65-F5344CB8AC3E}">
        <p14:creationId xmlns:p14="http://schemas.microsoft.com/office/powerpoint/2010/main" val="1243625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xfrm>
            <a:off x="3884613" y="8829967"/>
            <a:ext cx="2971800" cy="464820"/>
          </a:xfrm>
          <a:prstGeom prst="rect">
            <a:avLst/>
          </a:prstGeom>
          <a:noFill/>
        </p:spPr>
        <p:txBody>
          <a:bodyPr/>
          <a:lstStyle/>
          <a:p>
            <a:fld id="{4E9601BB-8E84-4D17-B7D6-C795D87ACAC6}" type="slidenum">
              <a:rPr lang="en-US" smtClean="0"/>
              <a:pPr/>
              <a:t>53</a:t>
            </a:fld>
            <a:endParaRPr lang="en-US" dirty="0" smtClean="0"/>
          </a:p>
        </p:txBody>
      </p:sp>
      <p:sp>
        <p:nvSpPr>
          <p:cNvPr id="88067" name="Rectangle 2"/>
          <p:cNvSpPr>
            <a:spLocks noGrp="1" noRot="1" noChangeAspect="1" noChangeArrowheads="1" noTextEdit="1"/>
          </p:cNvSpPr>
          <p:nvPr>
            <p:ph type="sldImg"/>
          </p:nvPr>
        </p:nvSpPr>
        <p:spPr>
          <a:xfrm>
            <a:off x="330200" y="696913"/>
            <a:ext cx="6197600" cy="3486150"/>
          </a:xfrm>
          <a:ln/>
        </p:spPr>
      </p:sp>
      <p:sp>
        <p:nvSpPr>
          <p:cNvPr id="88068"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r>
              <a:rPr lang="en-US" dirty="0" smtClean="0"/>
              <a:t>This is a screen shot of the Reject Notification screen that pharmacy staff will see for a TRICARE or CHAMPVA prescription that rejects for a reason </a:t>
            </a:r>
            <a:r>
              <a:rPr lang="en-US" u="sng" dirty="0" smtClean="0"/>
              <a:t>other than DUR or RTS</a:t>
            </a:r>
            <a:r>
              <a:rPr lang="en-US" dirty="0" smtClean="0"/>
              <a:t>.  Once again the screens for CHAMPVA</a:t>
            </a:r>
            <a:r>
              <a:rPr lang="en-US" baseline="0" dirty="0" smtClean="0"/>
              <a:t> prescriptions will indicate CHAMPVA rather than TRICARE.  In these cases the Override action does not show because it is only used for DUR rejects.</a:t>
            </a:r>
            <a:endParaRPr lang="en-US" dirty="0" smtClean="0"/>
          </a:p>
          <a:p>
            <a:pPr marL="171450" indent="-171450" eaLnBrk="1" hangingPunct="1">
              <a:buFont typeface="Arial" panose="020B0604020202020204" pitchFamily="34" charset="0"/>
              <a:buChar char="•"/>
            </a:pPr>
            <a:r>
              <a:rPr lang="en-US" dirty="0" smtClean="0"/>
              <a:t>As</a:t>
            </a:r>
            <a:r>
              <a:rPr lang="en-US" baseline="0" dirty="0" smtClean="0"/>
              <a:t> in the previous example</a:t>
            </a:r>
            <a:r>
              <a:rPr lang="en-US" dirty="0" smtClean="0"/>
              <a:t>, the Ignore action will not be seen if</a:t>
            </a:r>
            <a:r>
              <a:rPr lang="en-US" baseline="0" dirty="0" smtClean="0"/>
              <a:t> the TRICARE/CHAMPVA key is not held.  Discontinuing the prescription is also a choice, and could be appropriate if the prescription is for a non-covered item, and it is your local policy not to provide non-covered items to TRICARE and  CHAMPVA patients.</a:t>
            </a:r>
          </a:p>
          <a:p>
            <a:pPr marL="171450" indent="-171450" eaLnBrk="1" hangingPunct="1">
              <a:buFont typeface="Arial" panose="020B0604020202020204" pitchFamily="34" charset="0"/>
              <a:buChar char="•"/>
            </a:pPr>
            <a:r>
              <a:rPr lang="en-US" dirty="0" smtClean="0"/>
              <a:t>For most situations the user would choose Quit to send the reject to the Pharmacy Worklist</a:t>
            </a:r>
            <a:r>
              <a:rPr lang="en-US" baseline="0" dirty="0" smtClean="0"/>
              <a:t> for resolution</a:t>
            </a:r>
            <a:r>
              <a:rPr lang="en-US" dirty="0" smtClean="0"/>
              <a:t>.  </a:t>
            </a:r>
          </a:p>
        </p:txBody>
      </p:sp>
    </p:spTree>
    <p:extLst>
      <p:ext uri="{BB962C8B-B14F-4D97-AF65-F5344CB8AC3E}">
        <p14:creationId xmlns:p14="http://schemas.microsoft.com/office/powerpoint/2010/main" val="825029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OK time for </a:t>
            </a:r>
            <a:r>
              <a:rPr lang="en-US" dirty="0" smtClean="0"/>
              <a:t>one</a:t>
            </a:r>
            <a:r>
              <a:rPr lang="en-US" baseline="0" dirty="0" smtClean="0"/>
              <a:t> last</a:t>
            </a:r>
            <a:r>
              <a:rPr lang="en-US" dirty="0" smtClean="0"/>
              <a:t> poll question. As before, to </a:t>
            </a:r>
            <a:r>
              <a:rPr lang="en-US" dirty="0"/>
              <a:t>answer this poll </a:t>
            </a:r>
            <a:r>
              <a:rPr lang="en-US" dirty="0" smtClean="0"/>
              <a:t>question click </a:t>
            </a:r>
            <a:r>
              <a:rPr lang="en-US" dirty="0"/>
              <a:t>the blue icon above my head. </a:t>
            </a:r>
            <a:r>
              <a:rPr lang="en-US" dirty="0" smtClean="0"/>
              <a:t>This is another True/False question:</a:t>
            </a:r>
            <a:r>
              <a:rPr lang="en-US" baseline="0" dirty="0" smtClean="0"/>
              <a:t>  </a:t>
            </a:r>
            <a:r>
              <a:rPr lang="en-US" dirty="0" smtClean="0"/>
              <a:t>In most cases, the best action to take from a Reject Notification screen is ‘Quit’.  Select A for True or B for False.</a:t>
            </a:r>
          </a:p>
          <a:p>
            <a:endParaRPr lang="en-US" dirty="0"/>
          </a:p>
          <a:p>
            <a:pPr marL="1289870" lvl="2" indent="-504732">
              <a:buFont typeface="+mj-lt"/>
              <a:buAutoNum type="alphaUcPeriod"/>
            </a:pPr>
            <a:r>
              <a:rPr lang="en-US" u="none" dirty="0"/>
              <a:t>True</a:t>
            </a:r>
          </a:p>
          <a:p>
            <a:pPr marL="1289870" lvl="2" indent="-504732">
              <a:buFont typeface="+mj-lt"/>
              <a:buAutoNum type="alphaUcPeriod"/>
            </a:pPr>
            <a:r>
              <a:rPr lang="en-US" dirty="0"/>
              <a:t>False</a:t>
            </a:r>
          </a:p>
          <a:p>
            <a:pPr marL="1289870" lvl="2" indent="-504732">
              <a:buFont typeface="+mj-lt"/>
              <a:buAutoNum type="alphaUcPeriod"/>
            </a:pPr>
            <a:endParaRPr lang="en-US" dirty="0"/>
          </a:p>
          <a:p>
            <a:r>
              <a:rPr lang="en-US" dirty="0"/>
              <a:t>We will give you some time to reflect on that and show the answers a few slides from now. </a:t>
            </a:r>
            <a:endParaRPr lang="en-US" dirty="0" smtClean="0"/>
          </a:p>
          <a:p>
            <a:r>
              <a:rPr lang="en-US" dirty="0" smtClean="0"/>
              <a:t> </a:t>
            </a:r>
          </a:p>
          <a:p>
            <a:r>
              <a:rPr lang="en-US" dirty="0" smtClean="0"/>
              <a:t>Now </a:t>
            </a:r>
            <a:r>
              <a:rPr lang="en-US" dirty="0"/>
              <a:t>I would like to review </a:t>
            </a:r>
            <a:r>
              <a:rPr lang="en-US" dirty="0" smtClean="0"/>
              <a:t>additional situations</a:t>
            </a:r>
            <a:r>
              <a:rPr lang="en-US" baseline="0" dirty="0" smtClean="0"/>
              <a:t> you may encounter when processing ePharmacy </a:t>
            </a:r>
            <a:r>
              <a:rPr lang="en-US" dirty="0" smtClean="0"/>
              <a:t>prescriptions</a:t>
            </a:r>
            <a:r>
              <a:rPr lang="en-US" baseline="0" dirty="0" smtClean="0"/>
              <a:t> so l</a:t>
            </a:r>
            <a:r>
              <a:rPr lang="en-US" dirty="0" smtClean="0"/>
              <a:t>et’s </a:t>
            </a:r>
            <a:r>
              <a:rPr lang="en-US" dirty="0"/>
              <a:t>get back to the presentation.</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xfrm>
            <a:off x="3884613" y="8829967"/>
            <a:ext cx="2971800" cy="464820"/>
          </a:xfrm>
          <a:prstGeom prst="rect">
            <a:avLst/>
          </a:prstGeom>
          <a:noFill/>
        </p:spPr>
        <p:txBody>
          <a:bodyPr/>
          <a:lstStyle/>
          <a:p>
            <a:fld id="{4E9601BB-8E84-4D17-B7D6-C795D87ACAC6}" type="slidenum">
              <a:rPr lang="en-US" smtClean="0"/>
              <a:pPr/>
              <a:t>55</a:t>
            </a:fld>
            <a:endParaRPr lang="en-US" dirty="0" smtClean="0"/>
          </a:p>
        </p:txBody>
      </p:sp>
      <p:sp>
        <p:nvSpPr>
          <p:cNvPr id="88067" name="Rectangle 2"/>
          <p:cNvSpPr>
            <a:spLocks noGrp="1" noRot="1" noChangeAspect="1" noChangeArrowheads="1" noTextEdit="1"/>
          </p:cNvSpPr>
          <p:nvPr>
            <p:ph type="sldImg"/>
          </p:nvPr>
        </p:nvSpPr>
        <p:spPr>
          <a:xfrm>
            <a:off x="330200" y="696913"/>
            <a:ext cx="6197600" cy="3486150"/>
          </a:xfrm>
          <a:ln/>
        </p:spPr>
      </p:sp>
      <p:sp>
        <p:nvSpPr>
          <p:cNvPr id="88068" name="Rectangle 3"/>
          <p:cNvSpPr>
            <a:spLocks noGrp="1" noChangeArrowheads="1"/>
          </p:cNvSpPr>
          <p:nvPr>
            <p:ph type="body" idx="1"/>
          </p:nvPr>
        </p:nvSpPr>
        <p:spPr>
          <a:noFill/>
          <a:ln/>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think we covered all the Reject Notifications screens and will move 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want to make sure you are aware of another action that may be helpful.  It is the View Reject action.</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If you want additional information about a rejected</a:t>
            </a:r>
            <a:r>
              <a:rPr lang="en-US" baseline="0" dirty="0" smtClean="0"/>
              <a:t> prescription, t</a:t>
            </a:r>
            <a:r>
              <a:rPr lang="en-US" dirty="0" smtClean="0"/>
              <a:t>he Reject Information screen for a current reject</a:t>
            </a:r>
            <a:r>
              <a:rPr lang="en-US" baseline="0" dirty="0" smtClean="0"/>
              <a:t> can be accessed from the Patient Prescription Processing screen.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Select a prescription with a current</a:t>
            </a:r>
            <a:r>
              <a:rPr lang="en-US" sz="1200" baseline="0" dirty="0" smtClean="0"/>
              <a:t> reject </a:t>
            </a:r>
            <a:r>
              <a:rPr lang="en-US" sz="1200" dirty="0" smtClean="0"/>
              <a:t>from the Patient Prescription Processing screen as shown in this screen shot.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Then select the hidden action: REJ  View REJECT</a:t>
            </a:r>
            <a:r>
              <a:rPr lang="en-US" sz="120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Note, if a prescription without a current reject is selected, an ‘Invalid Selection!’ error will display when you use the View REJECT action.  I have more on the next slide.</a:t>
            </a:r>
            <a:r>
              <a:rPr lang="en-US" sz="1200" dirty="0" smtClean="0"/>
              <a:t>  </a:t>
            </a:r>
          </a:p>
        </p:txBody>
      </p:sp>
    </p:spTree>
    <p:extLst>
      <p:ext uri="{BB962C8B-B14F-4D97-AF65-F5344CB8AC3E}">
        <p14:creationId xmlns:p14="http://schemas.microsoft.com/office/powerpoint/2010/main" val="3231348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xfrm>
            <a:off x="3884613" y="8829967"/>
            <a:ext cx="2971800" cy="464820"/>
          </a:xfrm>
          <a:prstGeom prst="rect">
            <a:avLst/>
          </a:prstGeom>
          <a:noFill/>
        </p:spPr>
        <p:txBody>
          <a:bodyPr/>
          <a:lstStyle/>
          <a:p>
            <a:fld id="{4E9601BB-8E84-4D17-B7D6-C795D87ACAC6}" type="slidenum">
              <a:rPr lang="en-US" smtClean="0"/>
              <a:pPr/>
              <a:t>56</a:t>
            </a:fld>
            <a:endParaRPr lang="en-US" dirty="0" smtClean="0"/>
          </a:p>
        </p:txBody>
      </p:sp>
      <p:sp>
        <p:nvSpPr>
          <p:cNvPr id="88067" name="Rectangle 2"/>
          <p:cNvSpPr>
            <a:spLocks noGrp="1" noRot="1" noChangeAspect="1" noChangeArrowheads="1" noTextEdit="1"/>
          </p:cNvSpPr>
          <p:nvPr>
            <p:ph type="sldImg"/>
          </p:nvPr>
        </p:nvSpPr>
        <p:spPr>
          <a:xfrm>
            <a:off x="330200" y="696913"/>
            <a:ext cx="6197600" cy="3486150"/>
          </a:xfrm>
          <a:ln/>
        </p:spPr>
      </p:sp>
      <p:sp>
        <p:nvSpPr>
          <p:cNvPr id="88068"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r>
              <a:rPr lang="en-US" baseline="0" dirty="0" smtClean="0"/>
              <a:t>Once entered, the Reject Information screen will display.  </a:t>
            </a:r>
          </a:p>
          <a:p>
            <a:pPr marL="171450" indent="-171450" eaLnBrk="1" hangingPunct="1">
              <a:buFont typeface="Arial" panose="020B0604020202020204" pitchFamily="34" charset="0"/>
              <a:buChar char="•"/>
            </a:pPr>
            <a:r>
              <a:rPr lang="en-US" baseline="0" dirty="0" smtClean="0"/>
              <a:t>This is the same screen that is accessed from the Pharmacy Worklist.  </a:t>
            </a:r>
          </a:p>
          <a:p>
            <a:pPr marL="171450" indent="-171450" eaLnBrk="1" hangingPunct="1">
              <a:buFont typeface="Arial" panose="020B0604020202020204" pitchFamily="34" charset="0"/>
              <a:buChar char="•"/>
            </a:pPr>
            <a:r>
              <a:rPr lang="en-US" baseline="0" dirty="0" smtClean="0"/>
              <a:t>It provides information and additional tools to assist in resolving the reject.  </a:t>
            </a:r>
          </a:p>
          <a:p>
            <a:pPr marL="171450" indent="-171450" eaLnBrk="1" hangingPunct="1">
              <a:buFont typeface="Arial" panose="020B0604020202020204" pitchFamily="34" charset="0"/>
              <a:buChar char="•"/>
            </a:pPr>
            <a:r>
              <a:rPr lang="en-US" baseline="0" dirty="0" smtClean="0"/>
              <a:t>The Reject Information screen is used by the ePharmacy Site manager to resolve rejects.</a:t>
            </a:r>
          </a:p>
          <a:p>
            <a:pPr marL="171450" indent="-171450" eaLnBrk="1" hangingPunct="1">
              <a:buFont typeface="Arial" panose="020B0604020202020204" pitchFamily="34" charset="0"/>
              <a:buChar char="•"/>
            </a:pPr>
            <a:r>
              <a:rPr lang="en-US" baseline="0" dirty="0" smtClean="0"/>
              <a:t>I just wanted you to know about the action in case you want to know more about a reject than is shown on the Reject Notification screen.</a:t>
            </a:r>
          </a:p>
        </p:txBody>
      </p:sp>
    </p:spTree>
    <p:extLst>
      <p:ext uri="{BB962C8B-B14F-4D97-AF65-F5344CB8AC3E}">
        <p14:creationId xmlns:p14="http://schemas.microsoft.com/office/powerpoint/2010/main" val="2157736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F9354-7BEB-43C3-9FB1-E9648CF317ED}" type="slidenum">
              <a:rPr lang="en-US"/>
              <a:pPr/>
              <a:t>57</a:t>
            </a:fld>
            <a:endParaRPr lang="en-US" dirty="0"/>
          </a:p>
        </p:txBody>
      </p:sp>
      <p:sp>
        <p:nvSpPr>
          <p:cNvPr id="1025026" name="Rectangle 2"/>
          <p:cNvSpPr>
            <a:spLocks noGrp="1" noRot="1" noChangeAspect="1" noChangeArrowheads="1" noTextEdit="1"/>
          </p:cNvSpPr>
          <p:nvPr>
            <p:ph type="sldImg"/>
          </p:nvPr>
        </p:nvSpPr>
        <p:spPr>
          <a:xfrm>
            <a:off x="330200" y="696913"/>
            <a:ext cx="6197600" cy="3486150"/>
          </a:xfrm>
          <a:ln/>
        </p:spPr>
      </p:sp>
      <p:sp>
        <p:nvSpPr>
          <p:cNvPr id="1025027" name="Rectangle 3"/>
          <p:cNvSpPr>
            <a:spLocks noGrp="1" noChangeArrowheads="1"/>
          </p:cNvSpPr>
          <p:nvPr>
            <p:ph type="body" idx="1"/>
          </p:nvPr>
        </p:nvSpPr>
        <p:spPr/>
        <p:txBody>
          <a:bodyPr/>
          <a:lstStyle/>
          <a:p>
            <a:r>
              <a:rPr lang="en-US" sz="1100" dirty="0" smtClean="0"/>
              <a:t>I touched on the medication release process when discussing NDC verification, but</a:t>
            </a:r>
            <a:r>
              <a:rPr lang="en-US" sz="1100" baseline="0" dirty="0" smtClean="0"/>
              <a:t> </a:t>
            </a:r>
            <a:r>
              <a:rPr lang="en-US" sz="1100" dirty="0" smtClean="0"/>
              <a:t>would </a:t>
            </a:r>
            <a:r>
              <a:rPr lang="en-US" sz="1100" dirty="0"/>
              <a:t>now like to address </a:t>
            </a:r>
            <a:r>
              <a:rPr lang="en-US" sz="1100" dirty="0" smtClean="0"/>
              <a:t>the reasons the </a:t>
            </a:r>
            <a:r>
              <a:rPr lang="en-US" sz="1100" dirty="0"/>
              <a:t>medication release process is </a:t>
            </a:r>
            <a:r>
              <a:rPr lang="en-US" sz="1100" dirty="0" smtClean="0"/>
              <a:t>important to</a:t>
            </a:r>
            <a:r>
              <a:rPr lang="en-US" sz="1100" baseline="0" dirty="0" smtClean="0"/>
              <a:t> ePharmacy and to billing in general.</a:t>
            </a:r>
            <a:r>
              <a:rPr lang="en-US" sz="1100" dirty="0" smtClean="0"/>
              <a:t> </a:t>
            </a:r>
            <a:endParaRPr lang="en-US" sz="1100" dirty="0"/>
          </a:p>
          <a:p>
            <a:pPr>
              <a:lnSpc>
                <a:spcPct val="90000"/>
              </a:lnSpc>
              <a:buFontTx/>
              <a:buChar char="•"/>
            </a:pPr>
            <a:r>
              <a:rPr lang="en-US" sz="1100" dirty="0" smtClean="0"/>
              <a:t> As you are all aware,</a:t>
            </a:r>
            <a:r>
              <a:rPr lang="en-US" sz="1100" baseline="0" dirty="0" smtClean="0"/>
              <a:t> </a:t>
            </a:r>
            <a:r>
              <a:rPr lang="en-US" sz="1100" dirty="0" smtClean="0"/>
              <a:t>releasing </a:t>
            </a:r>
            <a:r>
              <a:rPr lang="en-US" sz="1100" dirty="0"/>
              <a:t>a prescription is the final sign off in Outpatient </a:t>
            </a:r>
            <a:r>
              <a:rPr lang="en-US" sz="1100" dirty="0" smtClean="0"/>
              <a:t>Pharmacy, that indicates the prescription is checked </a:t>
            </a:r>
            <a:r>
              <a:rPr lang="en-US" sz="1100" dirty="0"/>
              <a:t>and </a:t>
            </a:r>
            <a:r>
              <a:rPr lang="en-US" sz="1100" dirty="0" smtClean="0"/>
              <a:t>filled and ready for pick-up or delivery etc.</a:t>
            </a:r>
            <a:endParaRPr lang="en-US" sz="1100" dirty="0"/>
          </a:p>
          <a:p>
            <a:pPr lvl="0">
              <a:lnSpc>
                <a:spcPct val="90000"/>
              </a:lnSpc>
              <a:buFontTx/>
              <a:buChar char="•"/>
            </a:pPr>
            <a:r>
              <a:rPr lang="en-US" sz="1100" dirty="0" smtClean="0"/>
              <a:t> For </a:t>
            </a:r>
            <a:r>
              <a:rPr lang="en-US" sz="1100" dirty="0"/>
              <a:t>ePharmacy </a:t>
            </a:r>
            <a:r>
              <a:rPr lang="en-US" sz="1100" dirty="0" smtClean="0"/>
              <a:t>claims</a:t>
            </a:r>
            <a:r>
              <a:rPr lang="en-US" sz="1100" baseline="0" dirty="0" smtClean="0"/>
              <a:t>, </a:t>
            </a:r>
            <a:endParaRPr lang="en-US" sz="1100" dirty="0"/>
          </a:p>
          <a:p>
            <a:pPr marL="1200150" lvl="2" indent="-285750">
              <a:lnSpc>
                <a:spcPct val="90000"/>
              </a:lnSpc>
              <a:buFont typeface="Arial" panose="020B0604020202020204" pitchFamily="34" charset="0"/>
              <a:buChar char="•"/>
            </a:pPr>
            <a:r>
              <a:rPr lang="en-US" sz="1100" baseline="0" dirty="0" smtClean="0"/>
              <a:t>The release step is </a:t>
            </a:r>
            <a:r>
              <a:rPr lang="en-US" sz="1100" dirty="0" smtClean="0"/>
              <a:t>where NDCs </a:t>
            </a:r>
            <a:r>
              <a:rPr lang="en-US" sz="1100" dirty="0"/>
              <a:t>are </a:t>
            </a:r>
            <a:r>
              <a:rPr lang="en-US" sz="1100" dirty="0" smtClean="0"/>
              <a:t>verified</a:t>
            </a:r>
            <a:endParaRPr lang="en-US" sz="1100" dirty="0"/>
          </a:p>
          <a:p>
            <a:pPr marL="1200150" lvl="2" indent="-285750">
              <a:lnSpc>
                <a:spcPct val="90000"/>
              </a:lnSpc>
              <a:buFont typeface="Arial" panose="020B0604020202020204" pitchFamily="34" charset="0"/>
              <a:buChar char="•"/>
            </a:pPr>
            <a:r>
              <a:rPr lang="en-US" sz="1100" dirty="0" smtClean="0"/>
              <a:t>It</a:t>
            </a:r>
            <a:r>
              <a:rPr lang="en-US" sz="1100" baseline="0" dirty="0" smtClean="0"/>
              <a:t> is when a</a:t>
            </a:r>
            <a:r>
              <a:rPr lang="en-US" sz="1100" dirty="0" smtClean="0"/>
              <a:t>dditional </a:t>
            </a:r>
            <a:r>
              <a:rPr lang="en-US" sz="1100" dirty="0"/>
              <a:t>DUR or RTS reject resolution may </a:t>
            </a:r>
            <a:r>
              <a:rPr lang="en-US" sz="1100" dirty="0" smtClean="0"/>
              <a:t>occur</a:t>
            </a:r>
            <a:endParaRPr lang="en-US" sz="1100" dirty="0"/>
          </a:p>
          <a:p>
            <a:pPr marL="1200150" lvl="2" indent="-285750">
              <a:lnSpc>
                <a:spcPct val="90000"/>
              </a:lnSpc>
              <a:buFont typeface="Arial" panose="020B0604020202020204" pitchFamily="34" charset="0"/>
              <a:buChar char="•"/>
            </a:pPr>
            <a:r>
              <a:rPr lang="en-US" sz="1100" dirty="0" smtClean="0"/>
              <a:t>If prescriptions are not released, ePharmacy claims will reverse, and this is a feature facilities</a:t>
            </a:r>
            <a:r>
              <a:rPr lang="en-US" sz="1100" baseline="0" dirty="0" smtClean="0"/>
              <a:t> </a:t>
            </a:r>
            <a:r>
              <a:rPr lang="en-US" sz="1100" dirty="0" smtClean="0"/>
              <a:t>sometimes use to </a:t>
            </a:r>
            <a:r>
              <a:rPr lang="en-US" sz="1100" dirty="0"/>
              <a:t>avoid processing to third </a:t>
            </a:r>
            <a:r>
              <a:rPr lang="en-US" sz="1100" dirty="0" smtClean="0"/>
              <a:t>parties, for</a:t>
            </a:r>
            <a:r>
              <a:rPr lang="en-US" sz="1100" baseline="0" dirty="0" smtClean="0"/>
              <a:t> example</a:t>
            </a:r>
            <a:r>
              <a:rPr lang="en-US" sz="1100" dirty="0" smtClean="0"/>
              <a:t> </a:t>
            </a:r>
            <a:r>
              <a:rPr lang="en-US" sz="1100" dirty="0"/>
              <a:t>for </a:t>
            </a:r>
            <a:r>
              <a:rPr lang="en-US" sz="1100" dirty="0" smtClean="0"/>
              <a:t>prescriptions </a:t>
            </a:r>
            <a:r>
              <a:rPr lang="en-US" sz="1100" dirty="0"/>
              <a:t>given in clinic</a:t>
            </a:r>
          </a:p>
          <a:p>
            <a:pPr marL="1200150" lvl="2" indent="-285750">
              <a:lnSpc>
                <a:spcPct val="90000"/>
              </a:lnSpc>
              <a:buFont typeface="Arial" panose="020B0604020202020204" pitchFamily="34" charset="0"/>
              <a:buChar char="•"/>
            </a:pPr>
            <a:r>
              <a:rPr lang="en-US" sz="1100" dirty="0" smtClean="0"/>
              <a:t>Another</a:t>
            </a:r>
            <a:r>
              <a:rPr lang="en-US" sz="1100" baseline="0" dirty="0" smtClean="0"/>
              <a:t> reason is that b</a:t>
            </a:r>
            <a:r>
              <a:rPr lang="en-US" sz="1100" dirty="0" smtClean="0"/>
              <a:t>oth </a:t>
            </a:r>
            <a:r>
              <a:rPr lang="en-US" sz="1100" dirty="0"/>
              <a:t>a payable response </a:t>
            </a:r>
            <a:r>
              <a:rPr lang="en-US" sz="1100" u="sng" dirty="0"/>
              <a:t>and</a:t>
            </a:r>
            <a:r>
              <a:rPr lang="en-US" sz="1100" dirty="0"/>
              <a:t> a prescription release are needed to create a bill on the revenue side.</a:t>
            </a:r>
          </a:p>
          <a:p>
            <a:pPr>
              <a:lnSpc>
                <a:spcPct val="90000"/>
              </a:lnSpc>
              <a:buFontTx/>
              <a:buChar char="•"/>
            </a:pPr>
            <a:r>
              <a:rPr lang="en-US" sz="1100" dirty="0" smtClean="0"/>
              <a:t>Lastly, release triggers the First </a:t>
            </a:r>
            <a:r>
              <a:rPr lang="en-US" sz="1100" dirty="0"/>
              <a:t>Party </a:t>
            </a:r>
            <a:r>
              <a:rPr lang="en-US" sz="1100" dirty="0" smtClean="0"/>
              <a:t>prescription </a:t>
            </a:r>
            <a:r>
              <a:rPr lang="en-US" sz="1100" dirty="0"/>
              <a:t>Copay charge for eligible </a:t>
            </a:r>
            <a:r>
              <a:rPr lang="en-US" sz="1100" dirty="0" smtClean="0"/>
              <a:t>patients and a</a:t>
            </a:r>
            <a:r>
              <a:rPr lang="en-US" sz="1100" baseline="0" dirty="0" smtClean="0"/>
              <a:t> </a:t>
            </a:r>
            <a:r>
              <a:rPr lang="en-US" sz="1100" dirty="0" smtClean="0"/>
              <a:t>copay </a:t>
            </a:r>
            <a:r>
              <a:rPr lang="en-US" sz="1100" dirty="0"/>
              <a:t>will not be assigned if </a:t>
            </a:r>
            <a:r>
              <a:rPr lang="en-US" sz="1100" dirty="0" smtClean="0"/>
              <a:t>the</a:t>
            </a:r>
            <a:r>
              <a:rPr lang="en-US" sz="1100" baseline="0" dirty="0" smtClean="0"/>
              <a:t> prescription</a:t>
            </a:r>
            <a:r>
              <a:rPr lang="en-US" sz="1100" dirty="0" smtClean="0"/>
              <a:t> </a:t>
            </a:r>
            <a:r>
              <a:rPr lang="en-US" sz="1100" dirty="0"/>
              <a:t>is not </a:t>
            </a:r>
            <a:r>
              <a:rPr lang="en-US" sz="1100" dirty="0" smtClean="0"/>
              <a:t>released</a:t>
            </a:r>
            <a:endParaRPr lang="en-US" sz="1100" dirty="0"/>
          </a:p>
        </p:txBody>
      </p:sp>
    </p:spTree>
    <p:extLst>
      <p:ext uri="{BB962C8B-B14F-4D97-AF65-F5344CB8AC3E}">
        <p14:creationId xmlns:p14="http://schemas.microsoft.com/office/powerpoint/2010/main" val="986275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9C4239-3B69-49DD-A8A8-A2A97CC1D0B2}" type="slidenum">
              <a:rPr lang="en-US"/>
              <a:pPr/>
              <a:t>58</a:t>
            </a:fld>
            <a:endParaRPr lang="en-US" dirty="0"/>
          </a:p>
        </p:txBody>
      </p:sp>
      <p:sp>
        <p:nvSpPr>
          <p:cNvPr id="1022978" name="Rectangle 2"/>
          <p:cNvSpPr>
            <a:spLocks noGrp="1" noRot="1" noChangeAspect="1" noChangeArrowheads="1" noTextEdit="1"/>
          </p:cNvSpPr>
          <p:nvPr>
            <p:ph type="sldImg"/>
          </p:nvPr>
        </p:nvSpPr>
        <p:spPr>
          <a:xfrm>
            <a:off x="330200" y="696913"/>
            <a:ext cx="6197600" cy="3486150"/>
          </a:xfrm>
          <a:ln/>
        </p:spPr>
      </p:sp>
      <p:sp>
        <p:nvSpPr>
          <p:cNvPr id="1022979"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Prescription</a:t>
            </a:r>
            <a:r>
              <a:rPr lang="en-US" baseline="0" dirty="0" smtClean="0"/>
              <a:t> release at most sites is now done in the background as a result of an automation system working with the Outpatient Pharmacy Automation Interface, however r</a:t>
            </a:r>
            <a:r>
              <a:rPr lang="en-US" dirty="0" smtClean="0"/>
              <a:t>elease can also be a manual process.  </a:t>
            </a:r>
          </a:p>
          <a:p>
            <a:pPr marL="171450" indent="-171450">
              <a:buFont typeface="Arial" panose="020B0604020202020204" pitchFamily="34" charset="0"/>
              <a:buChar char="•"/>
            </a:pPr>
            <a:r>
              <a:rPr lang="en-US" dirty="0" smtClean="0"/>
              <a:t>This </a:t>
            </a:r>
            <a:r>
              <a:rPr lang="en-US" dirty="0"/>
              <a:t>is a typical screen shot of </a:t>
            </a:r>
            <a:r>
              <a:rPr lang="en-US" dirty="0" smtClean="0"/>
              <a:t>one way the </a:t>
            </a:r>
            <a:r>
              <a:rPr lang="en-US" dirty="0"/>
              <a:t>‘Release Medication’ option </a:t>
            </a:r>
            <a:r>
              <a:rPr lang="en-US" dirty="0" smtClean="0"/>
              <a:t>can be accessed when</a:t>
            </a:r>
            <a:r>
              <a:rPr lang="en-US" baseline="0" dirty="0" smtClean="0"/>
              <a:t> in a non-automated setting</a:t>
            </a:r>
            <a:r>
              <a:rPr lang="en-US" dirty="0" smtClean="0"/>
              <a:t>.</a:t>
            </a:r>
            <a:endParaRPr lang="en-US" dirty="0"/>
          </a:p>
          <a:p>
            <a:pPr marL="171450" indent="-171450">
              <a:buFont typeface="Arial" panose="020B0604020202020204" pitchFamily="34" charset="0"/>
              <a:buChar char="•"/>
            </a:pPr>
            <a:r>
              <a:rPr lang="en-US" dirty="0"/>
              <a:t>All existing methods of releasing prescriptions will work with ePharmacy.</a:t>
            </a:r>
          </a:p>
          <a:p>
            <a:pPr marL="171450" indent="-171450">
              <a:buFont typeface="Arial" panose="020B0604020202020204" pitchFamily="34" charset="0"/>
              <a:buChar char="•"/>
            </a:pPr>
            <a:r>
              <a:rPr lang="en-US" dirty="0" smtClean="0"/>
              <a:t>In this case the </a:t>
            </a:r>
            <a:r>
              <a:rPr lang="en-US" dirty="0"/>
              <a:t>prescription number is either scanned, or is manually entered and RL is </a:t>
            </a:r>
            <a:r>
              <a:rPr lang="en-US" dirty="0" smtClean="0"/>
              <a:t>chosen.</a:t>
            </a:r>
            <a:r>
              <a:rPr lang="en-US" baseline="0" dirty="0" smtClean="0"/>
              <a:t>  I have more on the</a:t>
            </a:r>
            <a:r>
              <a:rPr lang="en-US" dirty="0" smtClean="0"/>
              <a:t> next slide.  </a:t>
            </a:r>
            <a:endParaRPr lang="en-US" dirty="0"/>
          </a:p>
        </p:txBody>
      </p:sp>
    </p:spTree>
    <p:extLst>
      <p:ext uri="{BB962C8B-B14F-4D97-AF65-F5344CB8AC3E}">
        <p14:creationId xmlns:p14="http://schemas.microsoft.com/office/powerpoint/2010/main" val="1921383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A917F-AA6C-4114-B387-7FCEA08E9F24}" type="slidenum">
              <a:rPr lang="en-US"/>
              <a:pPr/>
              <a:t>59</a:t>
            </a:fld>
            <a:endParaRPr lang="en-US" dirty="0"/>
          </a:p>
        </p:txBody>
      </p:sp>
      <p:sp>
        <p:nvSpPr>
          <p:cNvPr id="1027074" name="Rectangle 2"/>
          <p:cNvSpPr>
            <a:spLocks noGrp="1" noRot="1" noChangeAspect="1" noChangeArrowheads="1" noTextEdit="1"/>
          </p:cNvSpPr>
          <p:nvPr>
            <p:ph type="sldImg"/>
          </p:nvPr>
        </p:nvSpPr>
        <p:spPr>
          <a:xfrm>
            <a:off x="330200" y="696913"/>
            <a:ext cx="6197600" cy="3486150"/>
          </a:xfrm>
          <a:ln/>
        </p:spPr>
      </p:sp>
      <p:sp>
        <p:nvSpPr>
          <p:cNvPr id="1027075"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When</a:t>
            </a:r>
            <a:r>
              <a:rPr lang="en-US" baseline="0" dirty="0" smtClean="0"/>
              <a:t> </a:t>
            </a:r>
            <a:r>
              <a:rPr lang="en-US" dirty="0" smtClean="0"/>
              <a:t>the prescription is brought up,</a:t>
            </a:r>
            <a:r>
              <a:rPr lang="en-US" baseline="0" dirty="0" smtClean="0"/>
              <a:t> </a:t>
            </a:r>
            <a:r>
              <a:rPr lang="en-US" u="sng" dirty="0" smtClean="0"/>
              <a:t>ePharmacy</a:t>
            </a:r>
            <a:r>
              <a:rPr lang="en-US" dirty="0" smtClean="0"/>
              <a:t> </a:t>
            </a:r>
            <a:r>
              <a:rPr lang="en-US" dirty="0"/>
              <a:t>prescriptions </a:t>
            </a:r>
            <a:r>
              <a:rPr lang="en-US" dirty="0" smtClean="0"/>
              <a:t>have</a:t>
            </a:r>
            <a:r>
              <a:rPr lang="en-US" baseline="0" dirty="0" smtClean="0"/>
              <a:t> </a:t>
            </a:r>
            <a:r>
              <a:rPr lang="en-US" dirty="0" smtClean="0"/>
              <a:t>an </a:t>
            </a:r>
            <a:r>
              <a:rPr lang="en-US" dirty="0"/>
              <a:t>additional stop, prompting the user to compare the NDC transmitted to the third </a:t>
            </a:r>
            <a:r>
              <a:rPr lang="en-US" dirty="0" smtClean="0"/>
              <a:t>party </a:t>
            </a:r>
            <a:r>
              <a:rPr lang="en-US" dirty="0"/>
              <a:t>with the NDC of the product being used to fill the order.  </a:t>
            </a:r>
          </a:p>
          <a:p>
            <a:pPr marL="171450" indent="-171450">
              <a:buFont typeface="Arial" panose="020B0604020202020204" pitchFamily="34" charset="0"/>
              <a:buChar char="•"/>
            </a:pPr>
            <a:r>
              <a:rPr lang="en-US" dirty="0"/>
              <a:t>The releasing person therefore needs to know which NDC was used to fill the prescription.  Some sites place the original stock container in the </a:t>
            </a:r>
            <a:r>
              <a:rPr lang="en-US" dirty="0" smtClean="0"/>
              <a:t>prescriptions tote</a:t>
            </a:r>
            <a:r>
              <a:rPr lang="en-US" dirty="0"/>
              <a:t>, while other have the filling technicians action in the NDC used on the prescription fill section or other place of the laser label</a:t>
            </a:r>
            <a:r>
              <a:rPr lang="en-US" dirty="0" smtClean="0"/>
              <a:t>.</a:t>
            </a:r>
          </a:p>
          <a:p>
            <a:pPr marL="171450" indent="-171450">
              <a:buFont typeface="Arial" panose="020B0604020202020204" pitchFamily="34" charset="0"/>
              <a:buChar char="•"/>
            </a:pPr>
            <a:r>
              <a:rPr lang="en-US" dirty="0" smtClean="0"/>
              <a:t>If the NDC from</a:t>
            </a:r>
            <a:r>
              <a:rPr lang="en-US" baseline="0" dirty="0" smtClean="0"/>
              <a:t> the claim is the same one used to fill the prescription, as shown in the top box of this screenshot, the Releasing pharmacist chooses the default.</a:t>
            </a:r>
            <a:endParaRPr lang="en-US" dirty="0" smtClean="0"/>
          </a:p>
          <a:p>
            <a:pPr marL="171450" indent="-171450">
              <a:buFont typeface="Arial" panose="020B0604020202020204" pitchFamily="34" charset="0"/>
              <a:buChar char="•"/>
            </a:pPr>
            <a:r>
              <a:rPr lang="en-US" dirty="0" smtClean="0"/>
              <a:t>The software then reminds the releasing pharmacist that this is an ePharmacy Rx and to obtain a signature upon window pick-up.</a:t>
            </a:r>
            <a:endParaRPr lang="en-US" dirty="0"/>
          </a:p>
        </p:txBody>
      </p:sp>
    </p:spTree>
    <p:extLst>
      <p:ext uri="{BB962C8B-B14F-4D97-AF65-F5344CB8AC3E}">
        <p14:creationId xmlns:p14="http://schemas.microsoft.com/office/powerpoint/2010/main" val="413008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1000" dirty="0" smtClean="0"/>
              <a:t>Of course a VA project would not be possible without</a:t>
            </a:r>
            <a:r>
              <a:rPr lang="en-US" sz="1000" baseline="0" dirty="0" smtClean="0"/>
              <a:t> acronyms, so h</a:t>
            </a:r>
            <a:r>
              <a:rPr lang="en-US" sz="1000" dirty="0" smtClean="0"/>
              <a:t>ere are some acronyms and terminology you may see</a:t>
            </a:r>
            <a:r>
              <a:rPr lang="en-US" sz="1000" baseline="0" dirty="0" smtClean="0"/>
              <a:t> or hear when working with </a:t>
            </a:r>
            <a:r>
              <a:rPr lang="en-US" sz="1000" dirty="0" smtClean="0"/>
              <a:t>ePharmacy</a:t>
            </a:r>
            <a:r>
              <a:rPr lang="en-US" sz="1000" baseline="0" dirty="0" smtClean="0"/>
              <a:t>.  The handout for this slide lists all the acronyms you see list here and includes their expansions.  Once again to download a handout, click the green download icon.</a:t>
            </a:r>
          </a:p>
          <a:p>
            <a:r>
              <a:rPr lang="en-US" sz="1000" baseline="0" dirty="0" smtClean="0"/>
              <a:t>Starting in the upper left hand corner of the slide and working across:</a:t>
            </a:r>
          </a:p>
          <a:p>
            <a:pPr marL="224325" indent="-224325">
              <a:buFont typeface="Arial" panose="020B0604020202020204" pitchFamily="34" charset="0"/>
              <a:buChar char="•"/>
            </a:pPr>
            <a:r>
              <a:rPr lang="en-US" sz="1000" baseline="0" dirty="0" smtClean="0"/>
              <a:t>PBM refers to the Pharmacy Benefit Managers that adjudicate third party claims.  Express Scripts and Caremark are examples of PBMs.</a:t>
            </a:r>
          </a:p>
          <a:p>
            <a:pPr marL="224325" indent="-224325">
              <a:buFont typeface="Arial" panose="020B0604020202020204" pitchFamily="34" charset="0"/>
              <a:buChar char="•"/>
            </a:pPr>
            <a:r>
              <a:rPr lang="en-US" sz="1000" baseline="0" dirty="0" smtClean="0"/>
              <a:t>NCPDP is the National Council for Prescription Drug Programs. That entity sets the standards used in electronic pharmacy claims processing</a:t>
            </a:r>
          </a:p>
          <a:p>
            <a:pPr marL="224325" indent="-224325">
              <a:buFont typeface="Arial" panose="020B0604020202020204" pitchFamily="34" charset="0"/>
              <a:buChar char="•"/>
            </a:pPr>
            <a:r>
              <a:rPr lang="en-US" sz="1000" baseline="0" dirty="0" smtClean="0"/>
              <a:t>A National Provider Identifier or NPI, is used in the ePharmacy process to identify both the pharmacy as well as the prescriber.</a:t>
            </a:r>
          </a:p>
          <a:p>
            <a:pPr marL="224325" indent="-224325">
              <a:buFont typeface="Arial" panose="020B0604020202020204" pitchFamily="34" charset="0"/>
              <a:buChar char="•"/>
            </a:pPr>
            <a:r>
              <a:rPr lang="en-US" sz="1000" baseline="0" dirty="0" smtClean="0"/>
              <a:t>ECME is the VistA ePharmacy software, it stands for Electronic Claims Management Engine</a:t>
            </a:r>
          </a:p>
          <a:p>
            <a:pPr marL="681525" lvl="1" indent="-224325">
              <a:buFont typeface="Arial" panose="020B0604020202020204" pitchFamily="34" charset="0"/>
              <a:buChar char="•"/>
            </a:pPr>
            <a:r>
              <a:rPr lang="en-US" sz="1000" baseline="0" dirty="0" smtClean="0"/>
              <a:t>You may encounter the ECME#.  It refers to the prescription number we transmit on claims.  For example if a PBM help desk is ever contacted regarding a reject, the ECME# is used rather than the Outpatient Pharmacy prescription number.</a:t>
            </a:r>
          </a:p>
          <a:p>
            <a:pPr marL="224325" indent="-224325">
              <a:buFont typeface="Arial" panose="020B0604020202020204" pitchFamily="34" charset="0"/>
              <a:buChar char="•"/>
            </a:pPr>
            <a:r>
              <a:rPr lang="en-US" sz="1000" baseline="0" dirty="0" smtClean="0"/>
              <a:t>Going down from ECME, the ePharmacy Site Manager is the pharmacy person at a facility responsible for resolving ePharmacy related issues.</a:t>
            </a:r>
          </a:p>
          <a:p>
            <a:pPr marL="224325" indent="-224325">
              <a:buFont typeface="Arial" panose="020B0604020202020204" pitchFamily="34" charset="0"/>
              <a:buChar char="•"/>
            </a:pPr>
            <a:r>
              <a:rPr lang="en-US" sz="1000" baseline="0" dirty="0" smtClean="0"/>
              <a:t>The Pharmacy Worklist stands for the Third Party Payer Rejects – Worklist, the ePharmacy menu option that rejects are sent to, to be resolved by the ePharmacy Site Manager.</a:t>
            </a:r>
          </a:p>
          <a:p>
            <a:pPr marL="224325" indent="-224325">
              <a:buFont typeface="Arial" panose="020B0604020202020204" pitchFamily="34" charset="0"/>
              <a:buChar char="•"/>
            </a:pPr>
            <a:r>
              <a:rPr lang="en-US" sz="1000" baseline="0" dirty="0" smtClean="0"/>
              <a:t>The OPECC, the Outpatient Pharmacy Electronic Claims Coordinator, is the revenue person that coordinates claims processing.  We will discuss the OPECC in more detail later</a:t>
            </a:r>
          </a:p>
          <a:p>
            <a:pPr marL="224325" indent="-224325">
              <a:buFont typeface="Arial" panose="020B0604020202020204" pitchFamily="34" charset="0"/>
              <a:buChar char="•"/>
            </a:pPr>
            <a:r>
              <a:rPr lang="en-US" sz="1000" baseline="0" dirty="0" smtClean="0"/>
              <a:t>The ECME User Screen is the work screen used by the OPECC for reject resolution.</a:t>
            </a:r>
          </a:p>
          <a:p>
            <a:pPr marL="224325" indent="-224325">
              <a:buFont typeface="Arial" panose="020B0604020202020204" pitchFamily="34" charset="0"/>
              <a:buChar char="•"/>
            </a:pPr>
            <a:r>
              <a:rPr lang="en-US" sz="1000" baseline="0" dirty="0" smtClean="0"/>
              <a:t>CPAC stands for Consolidated Patient Account Center.  Most OPECCs are now located at one of the five CPACs where billing is coordinated. However if your site processes TRICARE or CHAMPVA prescriptions, a local revenue staff person is the OPECC for those claims.</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100" baseline="0" dirty="0" smtClean="0"/>
              <a:t>***************</a:t>
            </a:r>
          </a:p>
          <a:p>
            <a:pPr marL="0" indent="0">
              <a:buFont typeface="+mj-lt"/>
              <a:buNone/>
            </a:pPr>
            <a:endParaRPr lang="en-US" sz="1100" b="1" baseline="0" dirty="0" smtClean="0"/>
          </a:p>
        </p:txBody>
      </p:sp>
      <p:sp>
        <p:nvSpPr>
          <p:cNvPr id="4" name="Slide Number Placeholder 3"/>
          <p:cNvSpPr>
            <a:spLocks noGrp="1"/>
          </p:cNvSpPr>
          <p:nvPr>
            <p:ph type="sldNum" sz="quarter" idx="10"/>
          </p:nvPr>
        </p:nvSpPr>
        <p:spPr/>
        <p:txBody>
          <a:bodyPr/>
          <a:lstStyle/>
          <a:p>
            <a:pPr>
              <a:defRPr/>
            </a:pPr>
            <a:fld id="{F1F37769-AD68-4DAB-9B1D-CDA9F6739444}" type="slidenum">
              <a:rPr lang="en-US" smtClean="0"/>
              <a:pPr>
                <a:defRPr/>
              </a:pPr>
              <a:t>6</a:t>
            </a:fld>
            <a:endParaRPr lang="en-US" dirty="0"/>
          </a:p>
        </p:txBody>
      </p:sp>
    </p:spTree>
    <p:extLst>
      <p:ext uri="{BB962C8B-B14F-4D97-AF65-F5344CB8AC3E}">
        <p14:creationId xmlns:p14="http://schemas.microsoft.com/office/powerpoint/2010/main" val="528435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580F83-6CA5-4376-B554-C0B4B045CF51}" type="slidenum">
              <a:rPr lang="en-US"/>
              <a:pPr/>
              <a:t>60</a:t>
            </a:fld>
            <a:endParaRPr lang="en-US" dirty="0"/>
          </a:p>
        </p:txBody>
      </p:sp>
      <p:sp>
        <p:nvSpPr>
          <p:cNvPr id="1029122" name="Rectangle 2"/>
          <p:cNvSpPr>
            <a:spLocks noGrp="1" noRot="1" noChangeAspect="1" noChangeArrowheads="1" noTextEdit="1"/>
          </p:cNvSpPr>
          <p:nvPr>
            <p:ph type="sldImg"/>
          </p:nvPr>
        </p:nvSpPr>
        <p:spPr>
          <a:xfrm>
            <a:off x="330200" y="696913"/>
            <a:ext cx="6197600" cy="3486150"/>
          </a:xfrm>
          <a:ln/>
        </p:spPr>
      </p:sp>
      <p:sp>
        <p:nvSpPr>
          <p:cNvPr id="102912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If </a:t>
            </a:r>
            <a:r>
              <a:rPr lang="en-US" dirty="0"/>
              <a:t>the NDC is different, the user inserts a ? at the NDC prompt and they will be provided with a list of available NDCs.  The correct one is chosen from the </a:t>
            </a:r>
            <a:r>
              <a:rPr lang="en-US" dirty="0" smtClean="0"/>
              <a:t>list, </a:t>
            </a:r>
            <a:r>
              <a:rPr lang="en-US" dirty="0"/>
              <a:t>then the prescription released.  The user will see transmission messaging if the NDC is changed.</a:t>
            </a:r>
          </a:p>
          <a:p>
            <a:pPr marL="171450" indent="-171450">
              <a:buFont typeface="Arial" panose="020B0604020202020204" pitchFamily="34" charset="0"/>
              <a:buChar char="•"/>
            </a:pPr>
            <a:r>
              <a:rPr lang="en-US" dirty="0" smtClean="0"/>
              <a:t>If </a:t>
            </a:r>
            <a:r>
              <a:rPr lang="en-US" dirty="0"/>
              <a:t>you are using an automated system that performs an automated release through OPAI, then the last </a:t>
            </a:r>
            <a:r>
              <a:rPr lang="en-US" dirty="0" smtClean="0"/>
              <a:t>two </a:t>
            </a:r>
            <a:r>
              <a:rPr lang="en-US" dirty="0"/>
              <a:t>slides do not apply since </a:t>
            </a:r>
            <a:r>
              <a:rPr lang="en-US" dirty="0" smtClean="0"/>
              <a:t>the </a:t>
            </a:r>
            <a:r>
              <a:rPr lang="en-US" dirty="0"/>
              <a:t>NDC validation is being done in the background</a:t>
            </a:r>
            <a:r>
              <a:rPr lang="en-US" dirty="0" smtClean="0"/>
              <a:t>.</a:t>
            </a:r>
          </a:p>
          <a:p>
            <a:pPr marL="171450" indent="-171450">
              <a:buFont typeface="Arial" panose="020B0604020202020204" pitchFamily="34" charset="0"/>
              <a:buChar char="•"/>
            </a:pPr>
            <a:r>
              <a:rPr lang="en-US" dirty="0" smtClean="0"/>
              <a:t>Once again, the software reminds the releasing pharmacist that this is an ePharmacy Rx and to obtain a signature.</a:t>
            </a:r>
          </a:p>
          <a:p>
            <a:pPr marL="171450" indent="-171450">
              <a:buFont typeface="Arial" panose="020B0604020202020204" pitchFamily="34" charset="0"/>
              <a:buChar char="•"/>
            </a:pPr>
            <a:r>
              <a:rPr lang="en-US" dirty="0" smtClean="0"/>
              <a:t>The reminder to obtain a signature is also presented during controlled</a:t>
            </a:r>
            <a:r>
              <a:rPr lang="en-US" baseline="0" dirty="0" smtClean="0"/>
              <a:t> substance prescription release, and when removing names from the </a:t>
            </a:r>
            <a:r>
              <a:rPr lang="en-US" dirty="0" smtClean="0"/>
              <a:t>Bingo</a:t>
            </a:r>
            <a:r>
              <a:rPr lang="en-US" baseline="0" dirty="0" smtClean="0"/>
              <a:t> Board display.</a:t>
            </a:r>
            <a:endParaRPr lang="en-US" dirty="0" smtClean="0"/>
          </a:p>
        </p:txBody>
      </p:sp>
    </p:spTree>
    <p:extLst>
      <p:ext uri="{BB962C8B-B14F-4D97-AF65-F5344CB8AC3E}">
        <p14:creationId xmlns:p14="http://schemas.microsoft.com/office/powerpoint/2010/main" val="17886936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a:t>Now let’s pause </a:t>
            </a:r>
            <a:r>
              <a:rPr lang="en-US" dirty="0" smtClean="0"/>
              <a:t>and </a:t>
            </a:r>
            <a:r>
              <a:rPr lang="en-US" dirty="0"/>
              <a:t>take a look at your poll results. </a:t>
            </a:r>
          </a:p>
          <a:p>
            <a:pPr defTabSz="910940">
              <a:defRPr/>
            </a:pPr>
            <a:endParaRPr lang="en-US" dirty="0"/>
          </a:p>
          <a:p>
            <a:pPr defTabSz="910940">
              <a:defRPr/>
            </a:pPr>
            <a:r>
              <a:rPr lang="en-US" dirty="0"/>
              <a:t>OK so it looks like ___ of you knew the right answer, which is </a:t>
            </a:r>
            <a:r>
              <a:rPr lang="en-US" dirty="0" smtClean="0"/>
              <a:t>True. </a:t>
            </a:r>
            <a:r>
              <a:rPr lang="en-US" baseline="0" dirty="0" smtClean="0"/>
              <a:t> </a:t>
            </a:r>
          </a:p>
          <a:p>
            <a:pPr defTabSz="910940">
              <a:defRPr/>
            </a:pPr>
            <a:r>
              <a:rPr lang="en-US" baseline="0" dirty="0" smtClean="0"/>
              <a:t>Since you want to ensure the prescription is billed, may not be sure of the correct override to use, and the prescription usually does not need to be discontinued, in most cases the best action to take from a Reject Notification screen is ‘Quit’, which sends the reject to the Pharmacy Worklist where the ePharmacy Site manager can resolve it. </a:t>
            </a:r>
            <a:r>
              <a:rPr lang="en-US" dirty="0" smtClean="0"/>
              <a:t>  </a:t>
            </a:r>
            <a:r>
              <a:rPr lang="en-US" dirty="0"/>
              <a:t>Great job!  </a:t>
            </a:r>
            <a:endParaRPr lang="en-US" dirty="0" smtClean="0"/>
          </a:p>
          <a:p>
            <a:pPr defTabSz="910940">
              <a:defRPr/>
            </a:pPr>
            <a:endParaRPr lang="en-US" dirty="0" smtClean="0"/>
          </a:p>
          <a:p>
            <a:pPr defTabSz="910940">
              <a:defRPr/>
            </a:pPr>
            <a:r>
              <a:rPr lang="en-US" dirty="0" smtClean="0"/>
              <a:t>I still have some processing slides to present,</a:t>
            </a:r>
            <a:r>
              <a:rPr lang="en-US" baseline="0" dirty="0" smtClean="0"/>
              <a:t> so l</a:t>
            </a:r>
            <a:r>
              <a:rPr lang="en-US" dirty="0" smtClean="0"/>
              <a:t>et’s </a:t>
            </a:r>
            <a:r>
              <a:rPr lang="en-US" dirty="0"/>
              <a:t>get back to the presentation. </a:t>
            </a:r>
          </a:p>
        </p:txBody>
      </p:sp>
      <p:sp>
        <p:nvSpPr>
          <p:cNvPr id="4" name="Slide Number Placeholder 3"/>
          <p:cNvSpPr>
            <a:spLocks noGrp="1"/>
          </p:cNvSpPr>
          <p:nvPr>
            <p:ph type="sldNum" sz="quarter" idx="10"/>
          </p:nvPr>
        </p:nvSpPr>
        <p:spPr/>
        <p:txBody>
          <a:bodyPr/>
          <a:lstStyle/>
          <a:p>
            <a:fld id="{08AA51C3-518F-4F0D-B932-9AF47A2C9D15}" type="slidenum">
              <a:rPr lang="en-US" smtClean="0"/>
              <a:t>61</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defTabSz="910940">
              <a:defRPr/>
            </a:pPr>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62</a:t>
            </a:fld>
            <a:endParaRPr lang="en-US" dirty="0"/>
          </a:p>
        </p:txBody>
      </p:sp>
    </p:spTree>
    <p:extLst>
      <p:ext uri="{BB962C8B-B14F-4D97-AF65-F5344CB8AC3E}">
        <p14:creationId xmlns:p14="http://schemas.microsoft.com/office/powerpoint/2010/main" val="3879136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330200" y="696913"/>
            <a:ext cx="6197600" cy="3486150"/>
          </a:xfrm>
          <a:ln/>
        </p:spPr>
      </p:sp>
      <p:sp>
        <p:nvSpPr>
          <p:cNvPr id="88067" name="Notes Placeholder 2"/>
          <p:cNvSpPr>
            <a:spLocks noGrp="1"/>
          </p:cNvSpPr>
          <p:nvPr>
            <p:ph type="body" idx="1"/>
          </p:nvPr>
        </p:nvSpPr>
        <p:spPr>
          <a:noFill/>
          <a:ln/>
        </p:spPr>
        <p:txBody>
          <a:bodyPr/>
          <a:lstStyle/>
          <a:p>
            <a:pPr marL="0" indent="0">
              <a:buFont typeface="Arial" panose="020B0604020202020204" pitchFamily="34" charset="0"/>
              <a:buNone/>
            </a:pPr>
            <a:r>
              <a:rPr lang="en-US" dirty="0" smtClean="0">
                <a:latin typeface="Arial" pitchFamily="34" charset="0"/>
                <a:ea typeface="ＭＳ Ｐゴシック" pitchFamily="34" charset="-128"/>
              </a:rPr>
              <a:t>In</a:t>
            </a:r>
            <a:r>
              <a:rPr lang="en-US" baseline="0" dirty="0" smtClean="0">
                <a:latin typeface="Arial" pitchFamily="34" charset="0"/>
                <a:ea typeface="ＭＳ Ｐゴシック" pitchFamily="34" charset="-128"/>
              </a:rPr>
              <a:t> the next few slides </a:t>
            </a:r>
            <a:r>
              <a:rPr lang="en-US" dirty="0" smtClean="0">
                <a:latin typeface="Arial" pitchFamily="34" charset="0"/>
                <a:ea typeface="ＭＳ Ｐゴシック" pitchFamily="34" charset="-128"/>
              </a:rPr>
              <a:t>I would like to address the process for obtaining signatures for ePharmacy prescriptions.</a:t>
            </a:r>
          </a:p>
          <a:p>
            <a:pPr marL="171450" indent="-171450">
              <a:buFont typeface="Arial" panose="020B0604020202020204" pitchFamily="34" charset="0"/>
              <a:buChar char="•"/>
            </a:pPr>
            <a:r>
              <a:rPr lang="en-US" dirty="0" smtClean="0">
                <a:latin typeface="Arial" pitchFamily="34" charset="0"/>
                <a:ea typeface="ＭＳ Ｐゴシック" pitchFamily="34" charset="-128"/>
              </a:rPr>
              <a:t>We do this because third parties require documentation that prescriptions were received by patients.</a:t>
            </a:r>
          </a:p>
          <a:p>
            <a:pPr marL="171450" indent="-171450">
              <a:buFont typeface="Arial" panose="020B0604020202020204" pitchFamily="34" charset="0"/>
              <a:buChar char="•"/>
            </a:pPr>
            <a:r>
              <a:rPr lang="en-US" dirty="0" smtClean="0">
                <a:latin typeface="Arial" pitchFamily="34" charset="0"/>
                <a:ea typeface="ＭＳ Ｐゴシック" pitchFamily="34" charset="-128"/>
              </a:rPr>
              <a:t>The trailing document of the outpatient VistA laser labels will display signature lines for all prescriptions filled within an outpatient</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batch</a:t>
            </a:r>
          </a:p>
          <a:p>
            <a:pPr marL="171450" indent="-171450">
              <a:buFont typeface="Arial" panose="020B0604020202020204" pitchFamily="34" charset="0"/>
              <a:buChar char="•"/>
            </a:pPr>
            <a:r>
              <a:rPr lang="en-US" dirty="0" smtClean="0">
                <a:latin typeface="Arial" pitchFamily="34" charset="0"/>
                <a:ea typeface="ＭＳ Ｐゴシック" pitchFamily="34" charset="-128"/>
              </a:rPr>
              <a:t>If it is an e-Pharmacy prescription, the third party name will also print on the signature form. </a:t>
            </a:r>
          </a:p>
          <a:p>
            <a:pPr marL="171450" indent="-171450">
              <a:buFont typeface="Arial" panose="020B0604020202020204" pitchFamily="34" charset="0"/>
              <a:buChar char="•"/>
            </a:pPr>
            <a:r>
              <a:rPr lang="en-US" dirty="0" smtClean="0">
                <a:latin typeface="Arial" pitchFamily="34" charset="0"/>
                <a:ea typeface="ＭＳ Ｐゴシック" pitchFamily="34" charset="-128"/>
              </a:rPr>
              <a:t>Signatures are only needed for window prescriptions.  The standard documentation methods we have for mail-out prescriptions meets the mail-out requirements</a:t>
            </a:r>
            <a:r>
              <a:rPr lang="en-US" baseline="0" dirty="0" smtClean="0">
                <a:latin typeface="Arial" pitchFamily="34" charset="0"/>
                <a:ea typeface="ＭＳ Ｐゴシック" pitchFamily="34" charset="-128"/>
              </a:rPr>
              <a:t> of third parties</a:t>
            </a:r>
            <a:r>
              <a:rPr lang="en-US" dirty="0" smtClean="0">
                <a:latin typeface="Arial" pitchFamily="34" charset="0"/>
                <a:ea typeface="ＭＳ Ｐゴシック" pitchFamily="34" charset="-128"/>
              </a:rPr>
              <a:t>.</a:t>
            </a:r>
          </a:p>
          <a:p>
            <a:pPr marL="171450" indent="-171450">
              <a:buFont typeface="Arial" panose="020B0604020202020204" pitchFamily="34" charset="0"/>
              <a:buChar char="•"/>
            </a:pPr>
            <a:r>
              <a:rPr lang="en-US" dirty="0" smtClean="0">
                <a:latin typeface="Arial" pitchFamily="34" charset="0"/>
                <a:ea typeface="ＭＳ Ｐゴシック" pitchFamily="34" charset="-128"/>
              </a:rPr>
              <a:t>Signature Log</a:t>
            </a:r>
            <a:r>
              <a:rPr lang="en-US" baseline="0" dirty="0" smtClean="0">
                <a:latin typeface="Arial" pitchFamily="34" charset="0"/>
                <a:ea typeface="ＭＳ Ｐゴシック" pitchFamily="34" charset="-128"/>
              </a:rPr>
              <a:t>s</a:t>
            </a:r>
            <a:r>
              <a:rPr lang="en-US" dirty="0" smtClean="0">
                <a:latin typeface="Arial" pitchFamily="34" charset="0"/>
                <a:ea typeface="ＭＳ Ｐゴシック" pitchFamily="34" charset="-128"/>
              </a:rPr>
              <a:t> may be reprinted if lost or not available when the prescription is picked up.    </a:t>
            </a:r>
          </a:p>
          <a:p>
            <a:pPr marL="171450" indent="-171450">
              <a:buFont typeface="Arial" panose="020B0604020202020204" pitchFamily="34" charset="0"/>
              <a:buChar char="•"/>
            </a:pPr>
            <a:r>
              <a:rPr lang="en-US" dirty="0" smtClean="0">
                <a:latin typeface="Arial" pitchFamily="34" charset="0"/>
                <a:ea typeface="ＭＳ Ｐゴシック" pitchFamily="34" charset="-128"/>
              </a:rPr>
              <a:t>Some sites have patients sign the signature log for all prescriptions picked-up, not just ePharmacy prescriptions.</a:t>
            </a:r>
          </a:p>
          <a:p>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E3CC49BA-7695-4A42-85CB-FAB7C4866946}" type="slidenum">
              <a:rPr lang="en-US" smtClean="0"/>
              <a:pPr>
                <a:defRPr/>
              </a:pPr>
              <a:t>63</a:t>
            </a:fld>
            <a:endParaRPr lang="en-US" dirty="0"/>
          </a:p>
        </p:txBody>
      </p:sp>
    </p:spTree>
    <p:extLst>
      <p:ext uri="{BB962C8B-B14F-4D97-AF65-F5344CB8AC3E}">
        <p14:creationId xmlns:p14="http://schemas.microsoft.com/office/powerpoint/2010/main" val="998030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0ABE7-9DC0-43AA-9A29-FDCB27277BFE}" type="slidenum">
              <a:rPr lang="en-US"/>
              <a:pPr/>
              <a:t>64</a:t>
            </a:fld>
            <a:endParaRPr lang="en-US" dirty="0"/>
          </a:p>
        </p:txBody>
      </p:sp>
      <p:sp>
        <p:nvSpPr>
          <p:cNvPr id="1070082" name="Rectangle 2"/>
          <p:cNvSpPr>
            <a:spLocks noGrp="1" noRot="1" noChangeAspect="1" noChangeArrowheads="1" noTextEdit="1"/>
          </p:cNvSpPr>
          <p:nvPr>
            <p:ph type="sldImg"/>
          </p:nvPr>
        </p:nvSpPr>
        <p:spPr>
          <a:xfrm>
            <a:off x="330200" y="696913"/>
            <a:ext cx="6197600" cy="3486150"/>
          </a:xfrm>
          <a:ln/>
        </p:spPr>
      </p:sp>
      <p:sp>
        <p:nvSpPr>
          <p:cNvPr id="107008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sz="1100" dirty="0" smtClean="0"/>
              <a:t>Once signatures are </a:t>
            </a:r>
            <a:r>
              <a:rPr lang="en-US" sz="1100" dirty="0"/>
              <a:t>obtained </a:t>
            </a:r>
            <a:r>
              <a:rPr lang="en-US" sz="1100" dirty="0" smtClean="0"/>
              <a:t>they </a:t>
            </a:r>
            <a:r>
              <a:rPr lang="en-US" sz="1100" dirty="0"/>
              <a:t>can be pasted into a notebook to be used as a </a:t>
            </a:r>
            <a:r>
              <a:rPr lang="en-US" sz="1100" dirty="0" smtClean="0"/>
              <a:t>log.  </a:t>
            </a:r>
          </a:p>
          <a:p>
            <a:pPr marL="171450" indent="-171450">
              <a:buFont typeface="Arial" panose="020B0604020202020204" pitchFamily="34" charset="0"/>
              <a:buChar char="•"/>
            </a:pPr>
            <a:r>
              <a:rPr lang="en-US" sz="1100" dirty="0" smtClean="0"/>
              <a:t>Signature </a:t>
            </a:r>
            <a:r>
              <a:rPr lang="en-US" sz="1100" dirty="0"/>
              <a:t>Logs need to be </a:t>
            </a:r>
            <a:r>
              <a:rPr lang="en-US" sz="1100" dirty="0" smtClean="0"/>
              <a:t>available </a:t>
            </a:r>
            <a:r>
              <a:rPr lang="en-US" sz="1100" dirty="0"/>
              <a:t>for 3</a:t>
            </a:r>
            <a:r>
              <a:rPr lang="en-US" sz="1100" baseline="30000" dirty="0"/>
              <a:t>rd</a:t>
            </a:r>
            <a:r>
              <a:rPr lang="en-US" sz="1100" dirty="0"/>
              <a:t> party audits </a:t>
            </a:r>
            <a:r>
              <a:rPr lang="en-US" sz="1100" dirty="0" smtClean="0"/>
              <a:t>for </a:t>
            </a:r>
            <a:r>
              <a:rPr lang="en-US" sz="1100" dirty="0"/>
              <a:t>6 years.</a:t>
            </a:r>
          </a:p>
          <a:p>
            <a:pPr marL="171450" indent="-171450">
              <a:buFont typeface="Arial" panose="020B0604020202020204" pitchFamily="34" charset="0"/>
              <a:buChar char="•"/>
            </a:pPr>
            <a:r>
              <a:rPr lang="en-US" sz="1100" dirty="0" smtClean="0"/>
              <a:t>Electronic </a:t>
            </a:r>
            <a:r>
              <a:rPr lang="en-US" sz="1100" dirty="0"/>
              <a:t>signature devices can be used in lieu of paper signature </a:t>
            </a:r>
            <a:r>
              <a:rPr lang="en-US" sz="1100" dirty="0" smtClean="0"/>
              <a:t>logs.</a:t>
            </a:r>
          </a:p>
          <a:p>
            <a:pPr marL="628650" lvl="1" indent="-171450">
              <a:buFont typeface="Arial" panose="020B0604020202020204" pitchFamily="34" charset="0"/>
              <a:buChar char="•"/>
            </a:pPr>
            <a:r>
              <a:rPr lang="en-US" sz="1100" dirty="0" smtClean="0"/>
              <a:t>An </a:t>
            </a:r>
            <a:r>
              <a:rPr lang="en-US" sz="1100" dirty="0"/>
              <a:t>Outpatient Pharmacy Automation Interface indicator is now available for </a:t>
            </a:r>
            <a:r>
              <a:rPr lang="en-US" sz="1100" dirty="0" smtClean="0"/>
              <a:t>automation </a:t>
            </a:r>
            <a:r>
              <a:rPr lang="en-US" sz="1100" dirty="0"/>
              <a:t>vendors to use to target only ePharmacy Rxs for signature.  If </a:t>
            </a:r>
            <a:r>
              <a:rPr lang="en-US" sz="1100" dirty="0" smtClean="0"/>
              <a:t>you only want patients to sign for ePharmacy prescriptions, get </a:t>
            </a:r>
            <a:r>
              <a:rPr lang="en-US" sz="1100" dirty="0"/>
              <a:t>with </a:t>
            </a:r>
            <a:r>
              <a:rPr lang="en-US" sz="1100" dirty="0" smtClean="0"/>
              <a:t>your </a:t>
            </a:r>
            <a:r>
              <a:rPr lang="en-US" sz="1100" dirty="0"/>
              <a:t>automation vendor</a:t>
            </a:r>
            <a:r>
              <a:rPr lang="en-US" sz="110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Maintaining </a:t>
            </a:r>
            <a:r>
              <a:rPr lang="en-US" sz="1100" baseline="0" dirty="0" smtClean="0"/>
              <a:t>log books is generally not acceptable, but exceptions can be made for applications like this.  </a:t>
            </a:r>
            <a:r>
              <a:rPr lang="en-US" sz="1100" dirty="0" smtClean="0"/>
              <a:t>There</a:t>
            </a:r>
            <a:r>
              <a:rPr lang="en-US" sz="1100" baseline="0" dirty="0" smtClean="0"/>
              <a:t> is additional information about log books in the handout for this slide.  Click the green icon to download.</a:t>
            </a:r>
            <a:endParaRPr lang="en-US" sz="1100" dirty="0"/>
          </a:p>
          <a:p>
            <a:pPr marL="171450" indent="-171450">
              <a:buFont typeface="Arial" panose="020B0604020202020204" pitchFamily="34" charset="0"/>
              <a:buChar char="•"/>
            </a:pPr>
            <a:r>
              <a:rPr lang="en-US" sz="1100" dirty="0"/>
              <a:t>The eventual goal is to have a VA-wide electronic signature log process</a:t>
            </a:r>
          </a:p>
          <a:p>
            <a:pPr marL="0" indent="0">
              <a:buFontTx/>
              <a:buNone/>
            </a:pPr>
            <a:endParaRPr lang="en-US" dirty="0" smtClean="0"/>
          </a:p>
        </p:txBody>
      </p:sp>
    </p:spTree>
    <p:extLst>
      <p:ext uri="{BB962C8B-B14F-4D97-AF65-F5344CB8AC3E}">
        <p14:creationId xmlns:p14="http://schemas.microsoft.com/office/powerpoint/2010/main" val="4273684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63C193-D3ED-49A7-A42A-9F59B0336876}" type="slidenum">
              <a:rPr lang="en-US"/>
              <a:pPr/>
              <a:t>65</a:t>
            </a:fld>
            <a:endParaRPr lang="en-US" dirty="0"/>
          </a:p>
        </p:txBody>
      </p:sp>
      <p:sp>
        <p:nvSpPr>
          <p:cNvPr id="1074178" name="Rectangle 2"/>
          <p:cNvSpPr>
            <a:spLocks noGrp="1" noRot="1" noChangeAspect="1" noChangeArrowheads="1" noTextEdit="1"/>
          </p:cNvSpPr>
          <p:nvPr>
            <p:ph type="sldImg"/>
          </p:nvPr>
        </p:nvSpPr>
        <p:spPr>
          <a:xfrm>
            <a:off x="330200" y="696913"/>
            <a:ext cx="6197600" cy="3486150"/>
          </a:xfrm>
          <a:ln/>
        </p:spPr>
      </p:sp>
      <p:sp>
        <p:nvSpPr>
          <p:cNvPr id="1074179"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a:t>Here is an example of </a:t>
            </a:r>
            <a:r>
              <a:rPr lang="en-US" dirty="0" smtClean="0"/>
              <a:t>the </a:t>
            </a:r>
            <a:r>
              <a:rPr lang="en-US" dirty="0"/>
              <a:t>VA Manual Signature </a:t>
            </a:r>
            <a:r>
              <a:rPr lang="en-US" dirty="0" smtClean="0"/>
              <a:t>Log form that prints on the trailing</a:t>
            </a:r>
            <a:r>
              <a:rPr lang="en-US" baseline="0" dirty="0" smtClean="0"/>
              <a:t> documents of each batch of patient prescriptions.</a:t>
            </a:r>
            <a:endParaRPr lang="en-US" dirty="0"/>
          </a:p>
          <a:p>
            <a:pPr marL="171450" indent="-171450">
              <a:buFont typeface="Arial" panose="020B0604020202020204" pitchFamily="34" charset="0"/>
              <a:buChar char="•"/>
            </a:pPr>
            <a:r>
              <a:rPr lang="en-US" dirty="0"/>
              <a:t>If all prescriptions in a batch are local mail, </a:t>
            </a:r>
            <a:r>
              <a:rPr lang="en-US" dirty="0" smtClean="0"/>
              <a:t>the sig </a:t>
            </a:r>
            <a:r>
              <a:rPr lang="en-US" dirty="0"/>
              <a:t>log will not </a:t>
            </a:r>
            <a:r>
              <a:rPr lang="en-US" dirty="0" smtClean="0"/>
              <a:t>print, since it will not be needed.</a:t>
            </a:r>
          </a:p>
        </p:txBody>
      </p:sp>
    </p:spTree>
    <p:extLst>
      <p:ext uri="{BB962C8B-B14F-4D97-AF65-F5344CB8AC3E}">
        <p14:creationId xmlns:p14="http://schemas.microsoft.com/office/powerpoint/2010/main" val="2069599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0ABE7-9DC0-43AA-9A29-FDCB27277BFE}" type="slidenum">
              <a:rPr lang="en-US"/>
              <a:pPr/>
              <a:t>66</a:t>
            </a:fld>
            <a:endParaRPr lang="en-US" dirty="0"/>
          </a:p>
        </p:txBody>
      </p:sp>
      <p:sp>
        <p:nvSpPr>
          <p:cNvPr id="1070082" name="Rectangle 2"/>
          <p:cNvSpPr>
            <a:spLocks noGrp="1" noRot="1" noChangeAspect="1" noChangeArrowheads="1" noTextEdit="1"/>
          </p:cNvSpPr>
          <p:nvPr>
            <p:ph type="sldImg"/>
          </p:nvPr>
        </p:nvSpPr>
        <p:spPr>
          <a:xfrm>
            <a:off x="330200" y="696913"/>
            <a:ext cx="6197600" cy="3486150"/>
          </a:xfrm>
          <a:ln/>
        </p:spPr>
      </p:sp>
      <p:sp>
        <p:nvSpPr>
          <p:cNvPr id="1070083" name="Rectangle 3"/>
          <p:cNvSpPr>
            <a:spLocks noGrp="1" noChangeArrowheads="1"/>
          </p:cNvSpPr>
          <p:nvPr>
            <p:ph type="body" idx="1"/>
          </p:nvPr>
        </p:nvSpPr>
        <p:spPr/>
        <p:txBody>
          <a:bodyPr/>
          <a:lstStyle/>
          <a:p>
            <a:pPr marL="228587" indent="-228587">
              <a:buFont typeface="Arial" panose="020B0604020202020204" pitchFamily="34" charset="0"/>
              <a:buChar char="•"/>
            </a:pPr>
            <a:r>
              <a:rPr lang="en-US" dirty="0" smtClean="0"/>
              <a:t>As already alluded to, special reminders are provided to ensure signatures are obtained for ePharmacy prescriptions.</a:t>
            </a:r>
          </a:p>
          <a:p>
            <a:pPr marL="228587" indent="-228587">
              <a:buFont typeface="Arial" panose="020B0604020202020204" pitchFamily="34" charset="0"/>
              <a:buChar char="•"/>
            </a:pPr>
            <a:r>
              <a:rPr lang="en-US" dirty="0" smtClean="0"/>
              <a:t>For ECME billable prescriptions, an alert will display and a beep will sound when the patient’s name is removed from the Bingo Board via the “Remove Patient’s Name from Monitor”</a:t>
            </a:r>
            <a:r>
              <a:rPr lang="en-US" baseline="0" dirty="0" smtClean="0"/>
              <a:t> option.</a:t>
            </a:r>
            <a:endParaRPr lang="en-US" dirty="0" smtClean="0"/>
          </a:p>
          <a:p>
            <a:pPr marL="228587" indent="-228587">
              <a:buFont typeface="Arial" panose="020B0604020202020204" pitchFamily="34" charset="0"/>
              <a:buChar char="•"/>
            </a:pPr>
            <a:r>
              <a:rPr lang="en-US" dirty="0" smtClean="0"/>
              <a:t>The user must press return to continue after the prompt seen in this screen shot displays.</a:t>
            </a:r>
          </a:p>
          <a:p>
            <a:pPr marL="228587" indent="-228587">
              <a:buFont typeface="Arial" panose="020B0604020202020204" pitchFamily="34" charset="0"/>
              <a:buChar char="•"/>
            </a:pPr>
            <a:endParaRPr lang="en-US" dirty="0"/>
          </a:p>
        </p:txBody>
      </p:sp>
    </p:spTree>
    <p:extLst>
      <p:ext uri="{BB962C8B-B14F-4D97-AF65-F5344CB8AC3E}">
        <p14:creationId xmlns:p14="http://schemas.microsoft.com/office/powerpoint/2010/main" val="2001315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09D68-8AEA-48ED-895D-BFB9308E8303}" type="slidenum">
              <a:rPr lang="en-US"/>
              <a:pPr/>
              <a:t>67</a:t>
            </a:fld>
            <a:endParaRPr lang="en-US" dirty="0"/>
          </a:p>
        </p:txBody>
      </p:sp>
      <p:sp>
        <p:nvSpPr>
          <p:cNvPr id="1018882" name="Rectangle 2"/>
          <p:cNvSpPr>
            <a:spLocks noGrp="1" noRot="1" noChangeAspect="1" noChangeArrowheads="1" noTextEdit="1"/>
          </p:cNvSpPr>
          <p:nvPr>
            <p:ph type="sldImg"/>
          </p:nvPr>
        </p:nvSpPr>
        <p:spPr>
          <a:xfrm>
            <a:off x="330200" y="696913"/>
            <a:ext cx="6197600" cy="3486150"/>
          </a:xfrm>
          <a:ln/>
        </p:spPr>
      </p:sp>
      <p:sp>
        <p:nvSpPr>
          <p:cNvPr id="101888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That completes the Sig Log and prescription pick-up information.</a:t>
            </a:r>
          </a:p>
          <a:p>
            <a:pPr marL="171450" indent="-171450">
              <a:buFont typeface="Arial" panose="020B0604020202020204" pitchFamily="34" charset="0"/>
              <a:buChar char="•"/>
            </a:pPr>
            <a:r>
              <a:rPr lang="en-US" dirty="0" smtClean="0"/>
              <a:t>I would like to show</a:t>
            </a:r>
            <a:r>
              <a:rPr lang="en-US" baseline="0" dirty="0" smtClean="0"/>
              <a:t> you just a few more screenshots.</a:t>
            </a:r>
            <a:r>
              <a:rPr lang="en-US" dirty="0" smtClean="0"/>
              <a:t> </a:t>
            </a:r>
          </a:p>
          <a:p>
            <a:pPr marL="171450" indent="-171450">
              <a:buFont typeface="Arial" panose="020B0604020202020204" pitchFamily="34" charset="0"/>
              <a:buChar char="•"/>
            </a:pPr>
            <a:r>
              <a:rPr lang="en-US" dirty="0" smtClean="0"/>
              <a:t>This screen</a:t>
            </a:r>
            <a:r>
              <a:rPr lang="en-US" baseline="0" dirty="0" smtClean="0"/>
              <a:t> shows </a:t>
            </a:r>
            <a:r>
              <a:rPr lang="en-US" dirty="0" smtClean="0"/>
              <a:t>one way to tell if a prescription is an ePharmacy prescription</a:t>
            </a:r>
          </a:p>
          <a:p>
            <a:pPr marL="171450" indent="-171450">
              <a:buFont typeface="Arial" panose="020B0604020202020204" pitchFamily="34" charset="0"/>
              <a:buChar char="•"/>
            </a:pPr>
            <a:r>
              <a:rPr lang="en-US" dirty="0" smtClean="0"/>
              <a:t>The </a:t>
            </a:r>
            <a:r>
              <a:rPr lang="en-US" dirty="0"/>
              <a:t>lower case ‘e’ at the end of the Rx number indicates </a:t>
            </a:r>
            <a:r>
              <a:rPr lang="en-US" dirty="0" smtClean="0"/>
              <a:t>an </a:t>
            </a:r>
            <a:r>
              <a:rPr lang="en-US" dirty="0"/>
              <a:t>e-Pharmacy </a:t>
            </a:r>
            <a:r>
              <a:rPr lang="en-US" dirty="0" smtClean="0"/>
              <a:t>Rx</a:t>
            </a:r>
            <a:r>
              <a:rPr lang="en-US" baseline="0" dirty="0" smtClean="0"/>
              <a:t> and </a:t>
            </a:r>
            <a:r>
              <a:rPr lang="en-US" dirty="0" smtClean="0"/>
              <a:t>appears after ePharmacy prescription numbers in Medication Profiles, View Prescription screens, and in other places</a:t>
            </a:r>
            <a:endParaRPr lang="en-US" dirty="0"/>
          </a:p>
          <a:p>
            <a:pPr marL="171450" indent="-171450">
              <a:buFont typeface="Arial" panose="020B0604020202020204" pitchFamily="34" charset="0"/>
              <a:buChar char="•"/>
            </a:pPr>
            <a:r>
              <a:rPr lang="en-US" dirty="0"/>
              <a:t>This ‘e’ indicates that the </a:t>
            </a:r>
            <a:r>
              <a:rPr lang="en-US" b="1" dirty="0"/>
              <a:t>last fill</a:t>
            </a:r>
            <a:r>
              <a:rPr lang="en-US" dirty="0"/>
              <a:t> of a prescription was e-billable.  In other words if the first fill of a prescription was e-billable, but subsequent refills were not e-billable, then the ‘e’ will no longer display after the Rx number on the medication profile.  </a:t>
            </a:r>
            <a:r>
              <a:rPr lang="en-US" dirty="0" smtClean="0"/>
              <a:t>The ‘e’ will show for renewed </a:t>
            </a:r>
            <a:r>
              <a:rPr lang="en-US" dirty="0"/>
              <a:t>prescriptions, </a:t>
            </a:r>
            <a:r>
              <a:rPr lang="en-US" dirty="0" smtClean="0"/>
              <a:t>but </a:t>
            </a:r>
            <a:r>
              <a:rPr lang="en-US" dirty="0"/>
              <a:t>only if the previous fill was e-billable.  </a:t>
            </a:r>
          </a:p>
          <a:p>
            <a:pPr marL="171450" indent="-171450">
              <a:buFont typeface="Arial" panose="020B0604020202020204" pitchFamily="34" charset="0"/>
              <a:buChar char="•"/>
            </a:pPr>
            <a:r>
              <a:rPr lang="en-US" dirty="0"/>
              <a:t>Also, the ‘e’ flag will appear regardless of whether the claim was returned Payable or Rejected. </a:t>
            </a:r>
          </a:p>
          <a:p>
            <a:endParaRPr lang="en-US" dirty="0"/>
          </a:p>
        </p:txBody>
      </p:sp>
    </p:spTree>
    <p:extLst>
      <p:ext uri="{BB962C8B-B14F-4D97-AF65-F5344CB8AC3E}">
        <p14:creationId xmlns:p14="http://schemas.microsoft.com/office/powerpoint/2010/main" val="17624625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6CFB-8D82-4937-9B8E-9A93D39B1AE3}" type="slidenum">
              <a:rPr lang="en-US"/>
              <a:pPr/>
              <a:t>68</a:t>
            </a:fld>
            <a:endParaRPr lang="en-US" dirty="0"/>
          </a:p>
        </p:txBody>
      </p:sp>
      <p:sp>
        <p:nvSpPr>
          <p:cNvPr id="1087490" name="Rectangle 2"/>
          <p:cNvSpPr>
            <a:spLocks noGrp="1" noRot="1" noChangeAspect="1" noChangeArrowheads="1" noTextEdit="1"/>
          </p:cNvSpPr>
          <p:nvPr>
            <p:ph type="sldImg"/>
          </p:nvPr>
        </p:nvSpPr>
        <p:spPr>
          <a:xfrm>
            <a:off x="330200" y="696913"/>
            <a:ext cx="6197600" cy="3486150"/>
          </a:xfrm>
          <a:ln/>
        </p:spPr>
      </p:sp>
      <p:sp>
        <p:nvSpPr>
          <p:cNvPr id="1087491"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I</a:t>
            </a:r>
            <a:r>
              <a:rPr lang="en-US" baseline="0" dirty="0" smtClean="0"/>
              <a:t> am almost finished, but </a:t>
            </a:r>
            <a:r>
              <a:rPr lang="en-US" dirty="0" smtClean="0"/>
              <a:t>I just want to show a couple of ePharmacy menu options in case you are interested</a:t>
            </a:r>
          </a:p>
          <a:p>
            <a:pPr marL="171450" indent="-171450">
              <a:buFont typeface="Arial" panose="020B0604020202020204" pitchFamily="34" charset="0"/>
              <a:buChar char="•"/>
            </a:pPr>
            <a:r>
              <a:rPr lang="en-US" dirty="0" smtClean="0"/>
              <a:t>This screen</a:t>
            </a:r>
            <a:r>
              <a:rPr lang="en-US" baseline="0" dirty="0" smtClean="0"/>
              <a:t> shot shows the </a:t>
            </a:r>
            <a:r>
              <a:rPr lang="en-US" dirty="0" smtClean="0"/>
              <a:t>ePharmacy menu,</a:t>
            </a:r>
            <a:r>
              <a:rPr lang="en-US" baseline="0" dirty="0" smtClean="0"/>
              <a:t> located in the Rx (Prescriptions) Menu</a:t>
            </a:r>
            <a:endParaRPr lang="en-US" dirty="0" smtClean="0"/>
          </a:p>
          <a:p>
            <a:pPr marL="171450" indent="-171450">
              <a:buFont typeface="Arial" panose="020B0604020202020204" pitchFamily="34" charset="0"/>
              <a:buChar char="•"/>
            </a:pPr>
            <a:r>
              <a:rPr lang="en-US" dirty="0" smtClean="0"/>
              <a:t>The </a:t>
            </a:r>
            <a:r>
              <a:rPr lang="en-US" dirty="0"/>
              <a:t>Third Party Payer Rejects </a:t>
            </a:r>
            <a:r>
              <a:rPr lang="en-US" dirty="0" smtClean="0"/>
              <a:t>Worklist is the most used menu option, and as we covered earlier, is used by the ePharmacy site manager to resolve RTS,</a:t>
            </a:r>
            <a:r>
              <a:rPr lang="en-US" baseline="0" dirty="0" smtClean="0"/>
              <a:t> DUR and other rejects</a:t>
            </a:r>
            <a:r>
              <a:rPr lang="en-US" dirty="0" smtClean="0"/>
              <a:t>. It </a:t>
            </a:r>
            <a:r>
              <a:rPr lang="en-US" dirty="0"/>
              <a:t>is important </a:t>
            </a:r>
            <a:r>
              <a:rPr lang="en-US" dirty="0" smtClean="0"/>
              <a:t>the </a:t>
            </a:r>
            <a:r>
              <a:rPr lang="en-US" dirty="0"/>
              <a:t>rejects </a:t>
            </a:r>
            <a:r>
              <a:rPr lang="en-US" dirty="0" smtClean="0"/>
              <a:t>on </a:t>
            </a:r>
            <a:r>
              <a:rPr lang="en-US" dirty="0"/>
              <a:t>this worklist </a:t>
            </a:r>
            <a:r>
              <a:rPr lang="en-US" dirty="0" smtClean="0"/>
              <a:t>are worked on a daily</a:t>
            </a:r>
            <a:r>
              <a:rPr lang="en-US" baseline="0" dirty="0"/>
              <a:t> </a:t>
            </a:r>
            <a:r>
              <a:rPr lang="en-US" baseline="0" dirty="0" smtClean="0"/>
              <a:t>basis.</a:t>
            </a:r>
            <a:r>
              <a:rPr lang="en-US" dirty="0" smtClean="0"/>
              <a:t>  As we previously covered, prescriptions </a:t>
            </a:r>
            <a:r>
              <a:rPr lang="en-US" dirty="0"/>
              <a:t>associated with </a:t>
            </a:r>
            <a:r>
              <a:rPr lang="en-US" dirty="0" smtClean="0"/>
              <a:t>certain rejects </a:t>
            </a:r>
            <a:r>
              <a:rPr lang="en-US" dirty="0"/>
              <a:t>cannot be </a:t>
            </a:r>
            <a:r>
              <a:rPr lang="en-US" dirty="0" smtClean="0"/>
              <a:t>filled </a:t>
            </a:r>
            <a:r>
              <a:rPr lang="en-US" dirty="0"/>
              <a:t>until the rejects are resolved.</a:t>
            </a:r>
          </a:p>
          <a:p>
            <a:pPr marL="171450" indent="-171450">
              <a:buFont typeface="Arial" panose="020B0604020202020204" pitchFamily="34" charset="0"/>
              <a:buChar char="•"/>
            </a:pPr>
            <a:r>
              <a:rPr lang="en-US" dirty="0"/>
              <a:t>If you have multiple divisions or outpatient sites, you can choose to have your worklist print for a single division, selected divisions or all divisions.  This is especially useful for </a:t>
            </a:r>
            <a:r>
              <a:rPr lang="en-US" dirty="0" smtClean="0"/>
              <a:t>ePharmacy Site</a:t>
            </a:r>
            <a:r>
              <a:rPr lang="en-US" baseline="0" dirty="0" smtClean="0"/>
              <a:t> managers </a:t>
            </a:r>
            <a:r>
              <a:rPr lang="en-US" dirty="0" smtClean="0"/>
              <a:t>who </a:t>
            </a:r>
            <a:r>
              <a:rPr lang="en-US" dirty="0"/>
              <a:t>work at integrated sites that share VistA systems</a:t>
            </a:r>
            <a:r>
              <a:rPr lang="en-US" dirty="0" smtClean="0"/>
              <a:t>.</a:t>
            </a:r>
          </a:p>
          <a:p>
            <a:pPr marL="171450" indent="-171450">
              <a:buFont typeface="Arial" panose="020B0604020202020204" pitchFamily="34" charset="0"/>
              <a:buChar char="•"/>
            </a:pPr>
            <a:r>
              <a:rPr lang="en-US" dirty="0" smtClean="0"/>
              <a:t>Please don’t take any action from the menu option unless you have cleared it with the ePharmacy Site Manager.</a:t>
            </a:r>
            <a:endParaRPr lang="en-US" dirty="0"/>
          </a:p>
          <a:p>
            <a:endParaRPr lang="en-US" dirty="0"/>
          </a:p>
        </p:txBody>
      </p:sp>
    </p:spTree>
    <p:extLst>
      <p:ext uri="{BB962C8B-B14F-4D97-AF65-F5344CB8AC3E}">
        <p14:creationId xmlns:p14="http://schemas.microsoft.com/office/powerpoint/2010/main" val="19447464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6CFB-8D82-4937-9B8E-9A93D39B1AE3}" type="slidenum">
              <a:rPr lang="en-US"/>
              <a:pPr/>
              <a:t>69</a:t>
            </a:fld>
            <a:endParaRPr lang="en-US" dirty="0"/>
          </a:p>
        </p:txBody>
      </p:sp>
      <p:sp>
        <p:nvSpPr>
          <p:cNvPr id="1087490" name="Rectangle 2"/>
          <p:cNvSpPr>
            <a:spLocks noGrp="1" noRot="1" noChangeAspect="1" noChangeArrowheads="1" noTextEdit="1"/>
          </p:cNvSpPr>
          <p:nvPr>
            <p:ph type="sldImg"/>
          </p:nvPr>
        </p:nvSpPr>
        <p:spPr>
          <a:xfrm>
            <a:off x="330200" y="696913"/>
            <a:ext cx="6197600" cy="3486150"/>
          </a:xfrm>
          <a:ln/>
        </p:spPr>
      </p:sp>
      <p:sp>
        <p:nvSpPr>
          <p:cNvPr id="1087491" name="Rectangle 3"/>
          <p:cNvSpPr>
            <a:spLocks noGrp="1" noChangeArrowheads="1"/>
          </p:cNvSpPr>
          <p:nvPr>
            <p:ph type="body" idx="1"/>
          </p:nvPr>
        </p:nvSpPr>
        <p:spPr/>
        <p:txBody>
          <a:bodyPr/>
          <a:lstStyle/>
          <a:p>
            <a:r>
              <a:rPr lang="en-US" dirty="0" smtClean="0"/>
              <a:t>As shown in this slide another option that can be very helpful is the View ePharmacy Rx option.  It provides additional information about ePharmacy prescriptions.  The next slide</a:t>
            </a:r>
            <a:r>
              <a:rPr lang="en-US" baseline="0" dirty="0" smtClean="0"/>
              <a:t> lists the information the option provides.</a:t>
            </a:r>
            <a:endParaRPr lang="en-US" dirty="0" smtClean="0"/>
          </a:p>
          <a:p>
            <a:endParaRPr lang="en-US" dirty="0" smtClean="0"/>
          </a:p>
          <a:p>
            <a:endParaRPr lang="en-US" dirty="0"/>
          </a:p>
        </p:txBody>
      </p:sp>
    </p:spTree>
    <p:extLst>
      <p:ext uri="{BB962C8B-B14F-4D97-AF65-F5344CB8AC3E}">
        <p14:creationId xmlns:p14="http://schemas.microsoft.com/office/powerpoint/2010/main" val="8311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I would like to provide an overview of the routing for our </a:t>
            </a:r>
            <a:r>
              <a:rPr lang="en-US" dirty="0" err="1" smtClean="0"/>
              <a:t>ePharmacy</a:t>
            </a:r>
            <a:r>
              <a:rPr lang="en-US" dirty="0" smtClean="0"/>
              <a:t> claims.</a:t>
            </a:r>
          </a:p>
          <a:p>
            <a:pPr marL="171450" indent="-171450">
              <a:buFont typeface="Arial" panose="020B0604020202020204" pitchFamily="34" charset="0"/>
              <a:buChar char="•"/>
            </a:pPr>
            <a:r>
              <a:rPr lang="en-US" dirty="0" smtClean="0"/>
              <a:t>If</a:t>
            </a:r>
            <a:r>
              <a:rPr lang="en-US" baseline="0" dirty="0" smtClean="0"/>
              <a:t> the patient has third party insurance and the drug is billable, claims are transmitted as the result of different actions taken with regard to a prescription, for example when prescriptions are finished, or refilled, or pulled from suspense.  </a:t>
            </a:r>
          </a:p>
          <a:p>
            <a:pPr marL="171450" indent="-171450">
              <a:buFont typeface="Arial" panose="020B0604020202020204" pitchFamily="34" charset="0"/>
              <a:buChar char="•"/>
            </a:pPr>
            <a:r>
              <a:rPr lang="en-US" b="1" baseline="0" dirty="0" smtClean="0"/>
              <a:t>Let’s take a look at this process (wait for video, then click)</a:t>
            </a:r>
          </a:p>
          <a:p>
            <a:endParaRPr lang="en-US" dirty="0"/>
          </a:p>
        </p:txBody>
      </p:sp>
    </p:spTree>
    <p:extLst>
      <p:ext uri="{BB962C8B-B14F-4D97-AF65-F5344CB8AC3E}">
        <p14:creationId xmlns:p14="http://schemas.microsoft.com/office/powerpoint/2010/main" val="2580348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6CFB-8D82-4937-9B8E-9A93D39B1AE3}" type="slidenum">
              <a:rPr lang="en-US"/>
              <a:pPr/>
              <a:t>70</a:t>
            </a:fld>
            <a:endParaRPr lang="en-US" dirty="0"/>
          </a:p>
        </p:txBody>
      </p:sp>
      <p:sp>
        <p:nvSpPr>
          <p:cNvPr id="1087490" name="Rectangle 2"/>
          <p:cNvSpPr>
            <a:spLocks noGrp="1" noRot="1" noChangeAspect="1" noChangeArrowheads="1" noTextEdit="1"/>
          </p:cNvSpPr>
          <p:nvPr>
            <p:ph type="sldImg"/>
          </p:nvPr>
        </p:nvSpPr>
        <p:spPr>
          <a:xfrm>
            <a:off x="330200" y="696913"/>
            <a:ext cx="6197600" cy="3486150"/>
          </a:xfrm>
          <a:ln/>
        </p:spPr>
      </p:sp>
      <p:sp>
        <p:nvSpPr>
          <p:cNvPr id="1087491" name="Rectangle 3"/>
          <p:cNvSpPr>
            <a:spLocks noGrp="1" noChangeArrowheads="1"/>
          </p:cNvSpPr>
          <p:nvPr>
            <p:ph type="body" idx="1"/>
          </p:nvPr>
        </p:nvSpPr>
        <p:spPr/>
        <p:txBody>
          <a:bodyPr/>
          <a:lstStyle/>
          <a:p>
            <a:r>
              <a:rPr lang="en-US" dirty="0" smtClean="0"/>
              <a:t>These are the different reports and information sources displayed for ePharmacy prescriptions.</a:t>
            </a:r>
            <a:r>
              <a:rPr lang="en-US" baseline="0" dirty="0" smtClean="0"/>
              <a:t>  </a:t>
            </a:r>
          </a:p>
          <a:p>
            <a:r>
              <a:rPr lang="en-US" baseline="0" dirty="0" smtClean="0"/>
              <a:t>As listed on this slide, t</a:t>
            </a:r>
            <a:r>
              <a:rPr lang="en-US" dirty="0" smtClean="0"/>
              <a:t>he VER provides about</a:t>
            </a:r>
            <a:r>
              <a:rPr lang="en-US" baseline="0" dirty="0" smtClean="0"/>
              <a:t> anything you would ever need to know about an ePharmacy prescription.</a:t>
            </a:r>
            <a:endParaRPr lang="en-US" dirty="0"/>
          </a:p>
          <a:p>
            <a:endParaRPr lang="en-US" dirty="0"/>
          </a:p>
        </p:txBody>
      </p:sp>
    </p:spTree>
    <p:extLst>
      <p:ext uri="{BB962C8B-B14F-4D97-AF65-F5344CB8AC3E}">
        <p14:creationId xmlns:p14="http://schemas.microsoft.com/office/powerpoint/2010/main" val="3024899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en-US" dirty="0" smtClean="0">
                <a:latin typeface="Arial" pitchFamily="34" charset="0"/>
                <a:ea typeface="ＭＳ Ｐゴシック" pitchFamily="34" charset="-128"/>
              </a:rPr>
              <a:t>I would to share one last piece</a:t>
            </a:r>
            <a:r>
              <a:rPr lang="en-US" baseline="0" dirty="0" smtClean="0">
                <a:latin typeface="Arial" pitchFamily="34" charset="0"/>
                <a:ea typeface="ＭＳ Ｐゴシック" pitchFamily="34" charset="-128"/>
              </a:rPr>
              <a:t> of information and that is the link to our ePharmacy training site.</a:t>
            </a:r>
          </a:p>
          <a:p>
            <a:pPr marL="171450" indent="-171450" eaLnBrk="1" hangingPunct="1">
              <a:spcBef>
                <a:spcPct val="0"/>
              </a:spcBef>
              <a:buFont typeface="Arial" panose="020B0604020202020204" pitchFamily="34" charset="0"/>
              <a:buChar char="•"/>
            </a:pPr>
            <a:r>
              <a:rPr lang="en-US" baseline="0" dirty="0" smtClean="0">
                <a:latin typeface="Arial" pitchFamily="34" charset="0"/>
                <a:ea typeface="ＭＳ Ｐゴシック" pitchFamily="34" charset="-128"/>
              </a:rPr>
              <a:t>To get the link download the handout for this slide.</a:t>
            </a:r>
            <a:endParaRPr lang="en-US" dirty="0" smtClean="0">
              <a:latin typeface="Arial" pitchFamily="34" charset="0"/>
              <a:ea typeface="ＭＳ Ｐゴシック" pitchFamily="34" charset="-128"/>
            </a:endParaRPr>
          </a:p>
          <a:p>
            <a:pPr marL="171450" indent="-171450" eaLnBrk="1" hangingPunct="1">
              <a:spcBef>
                <a:spcPct val="0"/>
              </a:spcBef>
              <a:buFont typeface="Arial" panose="020B0604020202020204" pitchFamily="34" charset="0"/>
              <a:buChar char="•"/>
            </a:pPr>
            <a:r>
              <a:rPr lang="en-US" dirty="0" smtClean="0">
                <a:latin typeface="Arial" pitchFamily="34" charset="0"/>
                <a:ea typeface="ＭＳ Ｐゴシック" pitchFamily="34" charset="-128"/>
              </a:rPr>
              <a:t>Please visit the Pharmacy section of our ePharmacy training site</a:t>
            </a:r>
            <a:r>
              <a:rPr lang="en-US" baseline="0" dirty="0" smtClean="0">
                <a:latin typeface="Arial" pitchFamily="34" charset="0"/>
                <a:ea typeface="ＭＳ Ｐゴシック" pitchFamily="34" charset="-128"/>
              </a:rPr>
              <a:t> for additional education.</a:t>
            </a:r>
            <a:endParaRPr lang="en-US" dirty="0" smtClean="0">
              <a:latin typeface="Arial" pitchFamily="34" charset="0"/>
              <a:ea typeface="ＭＳ Ｐゴシック" pitchFamily="34" charset="-128"/>
            </a:endParaRP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r>
              <a:rPr lang="en-US" baseline="0" dirty="0" smtClean="0"/>
              <a:t>****************************************</a:t>
            </a:r>
          </a:p>
          <a:p>
            <a:endParaRPr lang="en-US" baseline="0" dirty="0" smtClean="0"/>
          </a:p>
          <a:p>
            <a:endParaRPr lang="en-US" baseline="0" dirty="0" smtClean="0"/>
          </a:p>
          <a:p>
            <a:r>
              <a:rPr lang="en-US" baseline="0" dirty="0" smtClean="0"/>
              <a:t>Link: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1D0993"/>
                </a:solidFill>
                <a:hlinkClick r:id="rId3"/>
              </a:rPr>
              <a:t>http://vaww.vistau.med.va.gov/VistaU/e-bp/e-pharmacy.htm</a:t>
            </a:r>
            <a:endParaRPr lang="en-US" sz="1200" dirty="0" smtClean="0">
              <a:solidFill>
                <a:srgbClr val="1D0993"/>
              </a:solidFill>
            </a:endParaRPr>
          </a:p>
          <a:p>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176127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smtClean="0"/>
              <a:t>The claims are sent from the facility through our intermediary, the Austin Financial Services Center, then through Emdeon, our clearinghouse, and are then routed to the payer, for example Caremark, for adjudication.</a:t>
            </a:r>
          </a:p>
          <a:p>
            <a:pPr marL="171450" indent="-171450">
              <a:buFont typeface="Arial" panose="020B0604020202020204" pitchFamily="34" charset="0"/>
              <a:buChar char="•"/>
            </a:pPr>
            <a:r>
              <a:rPr lang="en-US" b="0" baseline="0" dirty="0" smtClean="0"/>
              <a:t>The claim then follows the same process in reverse: the </a:t>
            </a:r>
            <a:r>
              <a:rPr lang="en-US" baseline="0" dirty="0" smtClean="0"/>
              <a:t>payer sends the adjudicated response back through the clearinghouse, the FSC and then to the VA facility. </a:t>
            </a:r>
          </a:p>
          <a:p>
            <a:pPr marL="171450" indent="-171450">
              <a:buFont typeface="Arial" panose="020B0604020202020204" pitchFamily="34" charset="0"/>
              <a:buChar char="•"/>
            </a:pPr>
            <a:r>
              <a:rPr lang="en-US" dirty="0" smtClean="0"/>
              <a:t>On average</a:t>
            </a:r>
            <a:r>
              <a:rPr lang="en-US" baseline="0" dirty="0" smtClean="0"/>
              <a:t> t</a:t>
            </a:r>
            <a:r>
              <a:rPr lang="en-US" dirty="0" smtClean="0"/>
              <a:t>he transmission process is completed in 18 seconds.</a:t>
            </a:r>
          </a:p>
          <a:p>
            <a:pPr marL="171450" indent="-171450">
              <a:buFont typeface="Arial" panose="020B0604020202020204" pitchFamily="34" charset="0"/>
              <a:buChar char="•"/>
            </a:pPr>
            <a:r>
              <a:rPr lang="en-US" dirty="0" smtClean="0"/>
              <a:t>Most claims are returned as payable, but others return rejected.</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b="1" dirty="0" smtClean="0"/>
          </a:p>
          <a:p>
            <a:endParaRPr lang="en-US" dirty="0"/>
          </a:p>
        </p:txBody>
      </p:sp>
    </p:spTree>
    <p:extLst>
      <p:ext uri="{BB962C8B-B14F-4D97-AF65-F5344CB8AC3E}">
        <p14:creationId xmlns:p14="http://schemas.microsoft.com/office/powerpoint/2010/main" val="114891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330200" y="696913"/>
            <a:ext cx="6197600" cy="3486150"/>
          </a:xfrm>
          <a:ln/>
        </p:spPr>
      </p:sp>
      <p:sp>
        <p:nvSpPr>
          <p:cNvPr id="98307"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smtClean="0">
                <a:latin typeface="Arial" pitchFamily="34" charset="0"/>
                <a:ea typeface="ＭＳ Ｐゴシック" pitchFamily="34" charset="-128"/>
              </a:rPr>
              <a:t>So if the claim rejects someone needs to resolve the reject</a:t>
            </a:r>
            <a:r>
              <a:rPr lang="en-US" baseline="0" dirty="0" smtClean="0">
                <a:latin typeface="Arial" pitchFamily="34" charset="0"/>
                <a:ea typeface="ＭＳ Ｐゴシック" pitchFamily="34" charset="-128"/>
              </a:rPr>
              <a:t> to hopefully get a payable claim.  This slide summarizes who is responsible for resolving selected rejects.</a:t>
            </a:r>
          </a:p>
          <a:p>
            <a:pPr marL="171450" indent="-171450">
              <a:buFont typeface="Arial" panose="020B0604020202020204" pitchFamily="34" charset="0"/>
              <a:buChar char="•"/>
            </a:pPr>
            <a:r>
              <a:rPr lang="en-US" dirty="0" smtClean="0">
                <a:latin typeface="Arial" pitchFamily="34" charset="0"/>
                <a:ea typeface="ＭＳ Ｐゴシック" pitchFamily="34" charset="-128"/>
              </a:rPr>
              <a:t>The main responsibility pharmacy has is to resolve the 88 Drug Utilization Review and 79 Refill Too Soon</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rejects,</a:t>
            </a:r>
            <a:r>
              <a:rPr lang="en-US" baseline="0" dirty="0" smtClean="0">
                <a:latin typeface="Arial" pitchFamily="34" charset="0"/>
                <a:ea typeface="ＭＳ Ｐゴシック" pitchFamily="34" charset="-128"/>
              </a:rPr>
              <a:t> because those rejects can have clinical and patient safety implications.  However pharmacy</a:t>
            </a:r>
            <a:r>
              <a:rPr lang="en-US" dirty="0" smtClean="0">
                <a:latin typeface="Arial" pitchFamily="34" charset="0"/>
                <a:ea typeface="ＭＳ Ｐゴシック" pitchFamily="34" charset="-128"/>
              </a:rPr>
              <a:t> also needs to resolve rejects that require an edit to the prescription, like reject 22, Dispense As Written, and rejects related to product package size.</a:t>
            </a:r>
          </a:p>
          <a:p>
            <a:pPr marL="171450" indent="-171450">
              <a:buFont typeface="Arial" panose="020B0604020202020204" pitchFamily="34" charset="0"/>
              <a:buChar char="•"/>
            </a:pPr>
            <a:r>
              <a:rPr lang="en-US" dirty="0" smtClean="0">
                <a:latin typeface="Arial" pitchFamily="34" charset="0"/>
                <a:ea typeface="ＭＳ Ｐゴシック" pitchFamily="34" charset="-128"/>
              </a:rPr>
              <a:t>Pharmacy can also designate rejects as Reject Resolution Required, which are also sent to the Pharmacy Worklist for resolution.  I will have more on those later.  </a:t>
            </a:r>
          </a:p>
          <a:p>
            <a:pPr marL="171450" indent="-171450">
              <a:buFont typeface="Arial" panose="020B0604020202020204" pitchFamily="34" charset="0"/>
              <a:buChar char="•"/>
            </a:pPr>
            <a:r>
              <a:rPr lang="en-US" dirty="0" smtClean="0">
                <a:latin typeface="Arial" pitchFamily="34" charset="0"/>
                <a:ea typeface="ＭＳ Ｐゴシック" pitchFamily="34" charset="-128"/>
              </a:rPr>
              <a:t>Some rejects, like the product</a:t>
            </a:r>
            <a:r>
              <a:rPr lang="en-US" baseline="0" dirty="0" smtClean="0">
                <a:latin typeface="Arial" pitchFamily="34" charset="0"/>
                <a:ea typeface="ＭＳ Ｐゴシック" pitchFamily="34" charset="-128"/>
              </a:rPr>
              <a:t> related rejects, require </a:t>
            </a:r>
            <a:r>
              <a:rPr lang="en-US" dirty="0" smtClean="0">
                <a:latin typeface="Arial" pitchFamily="34" charset="0"/>
                <a:ea typeface="ＭＳ Ｐゴシック" pitchFamily="34" charset="-128"/>
              </a:rPr>
              <a:t>coordination between the OPECC and Pharmacy.  </a:t>
            </a:r>
          </a:p>
          <a:p>
            <a:pPr marL="171450" indent="-171450">
              <a:buFont typeface="Arial" panose="020B0604020202020204" pitchFamily="34" charset="0"/>
              <a:buChar char="•"/>
            </a:pPr>
            <a:r>
              <a:rPr lang="en-US" dirty="0" smtClean="0">
                <a:latin typeface="Arial" pitchFamily="34" charset="0"/>
                <a:ea typeface="ＭＳ Ｐゴシック" pitchFamily="34" charset="-128"/>
              </a:rPr>
              <a:t>All other rejects are resolved by the OPECC.</a:t>
            </a:r>
          </a:p>
        </p:txBody>
      </p:sp>
      <p:sp>
        <p:nvSpPr>
          <p:cNvPr id="98308" name="Slide Number Placeholder 3"/>
          <p:cNvSpPr>
            <a:spLocks noGrp="1"/>
          </p:cNvSpPr>
          <p:nvPr>
            <p:ph type="sldNum" sz="quarter" idx="5"/>
          </p:nvPr>
        </p:nvSpPr>
        <p:spPr>
          <a:noFill/>
        </p:spPr>
        <p:txBody>
          <a:bodyPr/>
          <a:lstStyle/>
          <a:p>
            <a:fld id="{F9AD14D5-8A9D-4165-B85C-6821CFA15697}" type="slidenum">
              <a:rPr lang="en-US" smtClean="0">
                <a:latin typeface="Arial" pitchFamily="34" charset="0"/>
                <a:ea typeface="ＭＳ Ｐゴシック" pitchFamily="34" charset="-128"/>
              </a:rPr>
              <a:pPr/>
              <a:t>9</a:t>
            </a:fld>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17108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4D4C755-DE0D-429B-93F6-BB5FF8ECA51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725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E9F0C81-7A8A-4AF4-97D4-4F5FCB81BB2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01415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183420C3-6088-4387-995A-1DF8BD90FEC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97222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0"/>
          </a:xfrm>
        </p:spPr>
        <p:txBody>
          <a:bodyPr/>
          <a:lstStyle>
            <a:lvl1pPr>
              <a:defRPr/>
            </a:lvl1p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pPr>
              <a:defRPr/>
            </a:pPr>
            <a:fld id="{185CCE14-1DF4-4AB1-89CF-5019CD6F0496}" type="slidenum">
              <a:rPr lang="en-US">
                <a:solidFill>
                  <a:prstClr val="white">
                    <a:tint val="75000"/>
                  </a:prstClr>
                </a:solidFill>
              </a:rPr>
              <a:pPr>
                <a:defRPr/>
              </a:pPr>
              <a:t>‹#›</a:t>
            </a:fld>
            <a:endParaRPr lang="en-US" dirty="0">
              <a:solidFill>
                <a:prstClr val="white">
                  <a:tint val="75000"/>
                </a:prstClr>
              </a:solidFill>
            </a:endParaRPr>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Tree>
    <p:extLst>
      <p:ext uri="{BB962C8B-B14F-4D97-AF65-F5344CB8AC3E}">
        <p14:creationId xmlns:p14="http://schemas.microsoft.com/office/powerpoint/2010/main" val="325260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0"/>
          </a:xfrm>
        </p:spPr>
        <p:txBody>
          <a:bodyPr/>
          <a:lstStyle>
            <a:lvl1pPr>
              <a:defRPr/>
            </a:lvl1p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pPr>
              <a:defRPr/>
            </a:pPr>
            <a:fld id="{A4B967E5-C810-4418-AAF6-FCFC696B1BF3}" type="slidenum">
              <a:rPr lang="en-US">
                <a:solidFill>
                  <a:prstClr val="white">
                    <a:tint val="75000"/>
                  </a:prstClr>
                </a:solidFill>
              </a:rPr>
              <a:pPr>
                <a:defRPr/>
              </a:pPr>
              <a:t>‹#›</a:t>
            </a:fld>
            <a:endParaRPr lang="en-US" dirty="0">
              <a:solidFill>
                <a:prstClr val="white">
                  <a:tint val="75000"/>
                </a:prstClr>
              </a:solidFill>
            </a:endParaRPr>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Tree>
    <p:extLst>
      <p:ext uri="{BB962C8B-B14F-4D97-AF65-F5344CB8AC3E}">
        <p14:creationId xmlns:p14="http://schemas.microsoft.com/office/powerpoint/2010/main" val="223053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3FB249DB-4C06-474C-BBA2-77298CB4C56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4506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0D64C528-4057-4191-ABA1-29DD299ABC9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58939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719D1C9-7DA6-4BAF-AADC-A3C87E7326AB}"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7363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7C2FD5F7-7097-4542-9A9B-A177DAEC837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51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ECD44DBD-038A-41CC-A2B2-4E913115012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7537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0C536FC6-5F38-4E40-805C-F17C9E70FF44}"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7198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D8A46A2-FAAE-4ECD-BB19-7B200EF2658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4803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9664421F-86FB-4BE9-9F67-21EEF7C86A7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551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r>
              <a:rPr lang="en-US" dirty="0" smtClean="0">
                <a:solidFill>
                  <a:prstClr val="white">
                    <a:tint val="75000"/>
                  </a:prstClr>
                </a:solidFill>
                <a:latin typeface="Times New Roman" pitchFamily="18" charset="0"/>
              </a:rPr>
              <a:t>10/2/2012</a:t>
            </a:r>
            <a:endParaRPr lang="en-US" dirty="0">
              <a:solidFill>
                <a:prstClr val="white">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r>
              <a:rPr lang="en-US" dirty="0" smtClean="0">
                <a:solidFill>
                  <a:prstClr val="white">
                    <a:tint val="75000"/>
                  </a:prstClr>
                </a:solidFill>
                <a:latin typeface="Times New Roman" pitchFamily="18" charset="0"/>
              </a:rPr>
              <a:t>Peter D. Mills Ph.D.                                 VISN 1 Patient Safety Center                                                               </a:t>
            </a:r>
            <a:endParaRPr lang="en-US" dirty="0">
              <a:solidFill>
                <a:prstClr val="white">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8BAD0BD7-020F-4B3C-BCA7-F25D8E94B2F2}" type="slidenum">
              <a:rPr lang="en-US" smtClean="0">
                <a:solidFill>
                  <a:prstClr val="white">
                    <a:tint val="75000"/>
                  </a:prstClr>
                </a:solidFill>
                <a:latin typeface="Times New Roman" pitchFamily="18" charset="0"/>
              </a:rPr>
              <a:pPr eaLnBrk="0" fontAlgn="base" hangingPunct="0">
                <a:spcBef>
                  <a:spcPct val="0"/>
                </a:spcBef>
                <a:spcAft>
                  <a:spcPct val="0"/>
                </a:spcAft>
                <a:defRPr/>
              </a:pPr>
              <a:t>‹#›</a:t>
            </a:fld>
            <a:endParaRPr lang="en-US" dirty="0">
              <a:solidFill>
                <a:prstClr val="white">
                  <a:tint val="75000"/>
                </a:prstClr>
              </a:solidFill>
              <a:latin typeface="Times New Roman" pitchFamily="18" charset="0"/>
            </a:endParaRPr>
          </a:p>
        </p:txBody>
      </p:sp>
    </p:spTree>
    <p:extLst>
      <p:ext uri="{BB962C8B-B14F-4D97-AF65-F5344CB8AC3E}">
        <p14:creationId xmlns:p14="http://schemas.microsoft.com/office/powerpoint/2010/main" val="68544942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cid:CE17BE84-7D90-41BB-AB0A-A9519294ADF2"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microsoft.com/office/2007/relationships/hdphoto" Target="../media/hdphoto3.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3.xml"/><Relationship Id="rId5" Type="http://schemas.microsoft.com/office/2007/relationships/hdphoto" Target="../media/hdphoto6.wdp"/><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image" Target="../media/image33.wmf"/></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picture of the front of our house last Halloween showing a few of our 220 Jack-O’-Lanterns.  Each year our family and friends get together for 3-4 nights and carve.  My wife and I supply the pumpkins and supplies and food etc.  People carve whatever they want and we are fortunate to have a lot of talented artistic people contribute.  In addition to cartoon characters we always have a lot of mascots, funny faces, and of course spooky scenes."/>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758" y="-7513"/>
            <a:ext cx="12166242" cy="6865513"/>
          </a:xfrm>
          <a:prstGeom prst="rect">
            <a:avLst/>
          </a:prstGeom>
          <a:noFill/>
          <a:ln>
            <a:noFill/>
          </a:ln>
        </p:spPr>
      </p:pic>
    </p:spTree>
    <p:extLst>
      <p:ext uri="{BB962C8B-B14F-4D97-AF65-F5344CB8AC3E}">
        <p14:creationId xmlns:p14="http://schemas.microsoft.com/office/powerpoint/2010/main" val="3925674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ePharmacy by the Numbers</a:t>
            </a:r>
            <a:endParaRPr lang="en-US" dirty="0"/>
          </a:p>
        </p:txBody>
      </p:sp>
      <p:graphicFrame>
        <p:nvGraphicFramePr>
          <p:cNvPr id="4" name="Chart 3" descr="The line represents the numbers of ePharmacy prescription fills for each calendar year since 2004 (less than 1 million), when we first started.  Calendar year 2013 was the first year ePharmacy fills decreased.  The actual number of ePharmacy prescriptions for 2013 was almost 9 million (8,987,805).&#10;"/>
          <p:cNvGraphicFramePr>
            <a:graphicFrameLocks/>
          </p:cNvGraphicFramePr>
          <p:nvPr>
            <p:extLst>
              <p:ext uri="{D42A27DB-BD31-4B8C-83A1-F6EECF244321}">
                <p14:modId xmlns:p14="http://schemas.microsoft.com/office/powerpoint/2010/main" val="163110595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889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4" name="Chart 3" descr="The small portion of this pie diagram depicts the relatively small slice of the total prescription pie represented by ePharmacy prescriptions.  In calendar year 2013 the percentage was 6.27%.&#10;"/>
          <p:cNvGraphicFramePr>
            <a:graphicFrameLocks/>
          </p:cNvGraphicFramePr>
          <p:nvPr>
            <p:extLst>
              <p:ext uri="{D42A27DB-BD31-4B8C-83A1-F6EECF244321}">
                <p14:modId xmlns:p14="http://schemas.microsoft.com/office/powerpoint/2010/main" val="3192626478"/>
              </p:ext>
            </p:extLst>
          </p:nvPr>
        </p:nvGraphicFramePr>
        <p:xfrm>
          <a:off x="-60960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934200" y="274638"/>
            <a:ext cx="5257800" cy="1325562"/>
          </a:xfrm>
        </p:spPr>
        <p:txBody>
          <a:bodyPr>
            <a:noAutofit/>
          </a:bodyPr>
          <a:lstStyle/>
          <a:p>
            <a:r>
              <a:rPr lang="en-US" sz="5400" dirty="0" smtClean="0">
                <a:solidFill>
                  <a:schemeClr val="bg2">
                    <a:lumMod val="75000"/>
                  </a:schemeClr>
                </a:solidFill>
              </a:rPr>
              <a:t>ePharmacy by the Slice</a:t>
            </a:r>
            <a:endParaRPr lang="en-US" sz="5400" dirty="0">
              <a:solidFill>
                <a:schemeClr val="bg2">
                  <a:lumMod val="75000"/>
                </a:schemeClr>
              </a:solidFill>
            </a:endParaRPr>
          </a:p>
        </p:txBody>
      </p:sp>
    </p:spTree>
    <p:extLst>
      <p:ext uri="{BB962C8B-B14F-4D97-AF65-F5344CB8AC3E}">
        <p14:creationId xmlns:p14="http://schemas.microsoft.com/office/powerpoint/2010/main" val="301303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quot;&quot;"/>
          <p:cNvSpPr/>
          <p:nvPr/>
        </p:nvSpPr>
        <p:spPr>
          <a:xfrm>
            <a:off x="0" y="-25400"/>
            <a:ext cx="12268200" cy="162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descr="Poll Results&#10;"/>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4" name="Rectangle 13"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How long have you been a VA Pharmacy ADPAC/Informatics staff?&#10;"/>
          <p:cNvSpPr/>
          <p:nvPr/>
        </p:nvSpPr>
        <p:spPr>
          <a:xfrm>
            <a:off x="457200" y="1879600"/>
            <a:ext cx="11277600" cy="1323439"/>
          </a:xfrm>
          <a:prstGeom prst="rect">
            <a:avLst/>
          </a:prstGeom>
        </p:spPr>
        <p:txBody>
          <a:bodyPr wrap="square">
            <a:spAutoFit/>
          </a:bodyPr>
          <a:lstStyle/>
          <a:p>
            <a:r>
              <a:rPr lang="en-US" sz="4000" dirty="0">
                <a:solidFill>
                  <a:schemeClr val="tx1">
                    <a:lumMod val="85000"/>
                    <a:lumOff val="15000"/>
                  </a:schemeClr>
                </a:solidFill>
              </a:rPr>
              <a:t>How long have you been a VA Pharmacy  staff person?</a:t>
            </a:r>
          </a:p>
        </p:txBody>
      </p:sp>
      <p:sp>
        <p:nvSpPr>
          <p:cNvPr id="5" name="Content Placeholder 4" descr="A. 1 year or less&#10;B. 2-5 years&#10;C. Over 5 years&#10;D. I am not a Pharmacy Informatics or ADPAC person&#10;"/>
          <p:cNvSpPr>
            <a:spLocks noGrp="1"/>
          </p:cNvSpPr>
          <p:nvPr>
            <p:ph idx="1"/>
          </p:nvPr>
        </p:nvSpPr>
        <p:spPr>
          <a:xfrm>
            <a:off x="381000" y="3479800"/>
            <a:ext cx="5715000" cy="4038600"/>
          </a:xfrm>
        </p:spPr>
        <p:txBody>
          <a:bodyPr>
            <a:normAutofit/>
          </a:bodyPr>
          <a:lstStyle/>
          <a:p>
            <a:pPr marL="1314450" lvl="2" indent="-514350">
              <a:buFont typeface="+mj-lt"/>
              <a:buAutoNum type="alphaUcPeriod"/>
            </a:pPr>
            <a:r>
              <a:rPr lang="en-US" sz="3600" dirty="0" smtClean="0">
                <a:solidFill>
                  <a:schemeClr val="tx1">
                    <a:lumMod val="85000"/>
                    <a:lumOff val="15000"/>
                  </a:schemeClr>
                </a:solidFill>
              </a:rPr>
              <a:t>Less than 1 year</a:t>
            </a:r>
            <a:endParaRPr lang="en-US" sz="3600" dirty="0">
              <a:solidFill>
                <a:schemeClr val="tx1">
                  <a:lumMod val="85000"/>
                  <a:lumOff val="15000"/>
                </a:schemeClr>
              </a:solidFill>
            </a:endParaRPr>
          </a:p>
          <a:p>
            <a:pPr marL="1314450" lvl="2" indent="-514350">
              <a:buFont typeface="+mj-lt"/>
              <a:buAutoNum type="alphaUcPeriod"/>
            </a:pPr>
            <a:r>
              <a:rPr lang="en-US" sz="3600" dirty="0">
                <a:solidFill>
                  <a:schemeClr val="tx1">
                    <a:lumMod val="85000"/>
                    <a:lumOff val="15000"/>
                  </a:schemeClr>
                </a:solidFill>
              </a:rPr>
              <a:t>1</a:t>
            </a:r>
            <a:r>
              <a:rPr lang="en-US" sz="3600" dirty="0" smtClean="0">
                <a:solidFill>
                  <a:schemeClr val="tx1">
                    <a:lumMod val="85000"/>
                    <a:lumOff val="15000"/>
                  </a:schemeClr>
                </a:solidFill>
              </a:rPr>
              <a:t>-5 </a:t>
            </a:r>
            <a:r>
              <a:rPr lang="en-US" sz="3600" dirty="0">
                <a:solidFill>
                  <a:schemeClr val="tx1">
                    <a:lumMod val="85000"/>
                    <a:lumOff val="15000"/>
                  </a:schemeClr>
                </a:solidFill>
              </a:rPr>
              <a:t>years</a:t>
            </a:r>
          </a:p>
          <a:p>
            <a:pPr marL="1314450" lvl="2" indent="-514350">
              <a:buFont typeface="+mj-lt"/>
              <a:buAutoNum type="alphaUcPeriod"/>
            </a:pPr>
            <a:r>
              <a:rPr lang="en-US" sz="3600" dirty="0">
                <a:solidFill>
                  <a:schemeClr val="tx1">
                    <a:lumMod val="85000"/>
                    <a:lumOff val="15000"/>
                  </a:schemeClr>
                </a:solidFill>
              </a:rPr>
              <a:t>Over 5 years</a:t>
            </a:r>
          </a:p>
          <a:p>
            <a:pPr marL="1314450" lvl="2" indent="-514350">
              <a:buFont typeface="+mj-lt"/>
              <a:buAutoNum type="alphaUcPeriod"/>
            </a:pPr>
            <a:r>
              <a:rPr lang="en-US" sz="3600" dirty="0">
                <a:solidFill>
                  <a:schemeClr val="tx1">
                    <a:lumMod val="85000"/>
                    <a:lumOff val="15000"/>
                  </a:schemeClr>
                </a:solidFill>
              </a:rPr>
              <a:t>I am not a pharmacy staff person</a:t>
            </a:r>
          </a:p>
        </p:txBody>
      </p:sp>
    </p:spTree>
    <p:extLst>
      <p:ext uri="{BB962C8B-B14F-4D97-AF65-F5344CB8AC3E}">
        <p14:creationId xmlns:p14="http://schemas.microsoft.com/office/powerpoint/2010/main" val="1573074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5400"/>
            <a:ext cx="12268200" cy="162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image of My VeHU Campus blue polling Ic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2" name="Rectangle 11"/>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How long have you been a VA Pharmacy ADPAC/Informatics staff?&#10;"/>
          <p:cNvSpPr/>
          <p:nvPr/>
        </p:nvSpPr>
        <p:spPr>
          <a:xfrm>
            <a:off x="457200" y="1879600"/>
            <a:ext cx="11277600" cy="1323439"/>
          </a:xfrm>
          <a:prstGeom prst="rect">
            <a:avLst/>
          </a:prstGeom>
        </p:spPr>
        <p:txBody>
          <a:bodyPr wrap="square">
            <a:spAutoFit/>
          </a:bodyPr>
          <a:lstStyle/>
          <a:p>
            <a:r>
              <a:rPr lang="en-US" sz="4000" dirty="0">
                <a:solidFill>
                  <a:schemeClr val="tx1">
                    <a:lumMod val="85000"/>
                    <a:lumOff val="15000"/>
                  </a:schemeClr>
                </a:solidFill>
              </a:rPr>
              <a:t>How long have you been a VA Pharmacy  staff person?</a:t>
            </a:r>
          </a:p>
        </p:txBody>
      </p:sp>
      <p:sp>
        <p:nvSpPr>
          <p:cNvPr id="14" name="Content Placeholder 4" descr="A. 1 year or less&#10;B. 2-5 years&#10;C. Over 5 years&#10;D. I am not a Pharmacy Informatics or ADPAC person&#10;"/>
          <p:cNvSpPr txBox="1">
            <a:spLocks/>
          </p:cNvSpPr>
          <p:nvPr/>
        </p:nvSpPr>
        <p:spPr>
          <a:xfrm>
            <a:off x="381000" y="3479800"/>
            <a:ext cx="5715000" cy="4038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14450" lvl="2" indent="-514350">
              <a:buFont typeface="+mj-lt"/>
              <a:buAutoNum type="alphaUcPeriod"/>
            </a:pPr>
            <a:r>
              <a:rPr lang="en-US" sz="3600" smtClean="0">
                <a:solidFill>
                  <a:schemeClr val="tx1">
                    <a:lumMod val="85000"/>
                    <a:lumOff val="15000"/>
                  </a:schemeClr>
                </a:solidFill>
              </a:rPr>
              <a:t>Less than 1 year</a:t>
            </a:r>
          </a:p>
          <a:p>
            <a:pPr marL="1314450" lvl="2" indent="-514350">
              <a:buFont typeface="+mj-lt"/>
              <a:buAutoNum type="alphaUcPeriod"/>
            </a:pPr>
            <a:r>
              <a:rPr lang="en-US" sz="3600" smtClean="0">
                <a:solidFill>
                  <a:schemeClr val="tx1">
                    <a:lumMod val="85000"/>
                    <a:lumOff val="15000"/>
                  </a:schemeClr>
                </a:solidFill>
              </a:rPr>
              <a:t>1-5 years</a:t>
            </a:r>
          </a:p>
          <a:p>
            <a:pPr marL="1314450" lvl="2" indent="-514350">
              <a:buFont typeface="+mj-lt"/>
              <a:buAutoNum type="alphaUcPeriod"/>
            </a:pPr>
            <a:r>
              <a:rPr lang="en-US" sz="3600" smtClean="0">
                <a:solidFill>
                  <a:schemeClr val="tx1">
                    <a:lumMod val="85000"/>
                    <a:lumOff val="15000"/>
                  </a:schemeClr>
                </a:solidFill>
              </a:rPr>
              <a:t>Over 5 years</a:t>
            </a:r>
          </a:p>
          <a:p>
            <a:pPr marL="1314450" lvl="2" indent="-514350">
              <a:buFont typeface="+mj-lt"/>
              <a:buAutoNum type="alphaUcPeriod"/>
            </a:pPr>
            <a:r>
              <a:rPr lang="en-US" sz="3600" smtClean="0">
                <a:solidFill>
                  <a:schemeClr val="tx1">
                    <a:lumMod val="85000"/>
                    <a:lumOff val="15000"/>
                  </a:schemeClr>
                </a:solidFill>
              </a:rPr>
              <a:t>I am not a pharmacy staff person</a:t>
            </a:r>
            <a:endParaRPr lang="en-US" sz="3600" dirty="0">
              <a:solidFill>
                <a:schemeClr val="tx1">
                  <a:lumMod val="85000"/>
                  <a:lumOff val="15000"/>
                </a:schemeClr>
              </a:solidFill>
            </a:endParaRPr>
          </a:p>
        </p:txBody>
      </p:sp>
    </p:spTree>
    <p:extLst>
      <p:ext uri="{BB962C8B-B14F-4D97-AF65-F5344CB8AC3E}">
        <p14:creationId xmlns:p14="http://schemas.microsoft.com/office/powerpoint/2010/main" val="239323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armacist with pill bottle and pen and laptop"/>
          <p:cNvPicPr>
            <a:picLocks noChangeAspect="1"/>
          </p:cNvPicPr>
          <p:nvPr/>
        </p:nvPicPr>
        <p:blipFill rotWithShape="1">
          <a:blip r:embed="rId3" cstate="print">
            <a:extLst>
              <a:ext uri="{28A0092B-C50C-407E-A947-70E740481C1C}">
                <a14:useLocalDpi xmlns:a14="http://schemas.microsoft.com/office/drawing/2010/main" val="0"/>
              </a:ext>
            </a:extLst>
          </a:blip>
          <a:srcRect t="12856"/>
          <a:stretch/>
        </p:blipFill>
        <p:spPr>
          <a:xfrm>
            <a:off x="0" y="-228601"/>
            <a:ext cx="12192000" cy="7086601"/>
          </a:xfrm>
          <a:prstGeom prst="rect">
            <a:avLst/>
          </a:prstGeom>
        </p:spPr>
      </p:pic>
      <p:sp>
        <p:nvSpPr>
          <p:cNvPr id="2" name="Rectangle 1" descr="&quot;&quot;"/>
          <p:cNvSpPr/>
          <p:nvPr/>
        </p:nvSpPr>
        <p:spPr>
          <a:xfrm>
            <a:off x="-65314" y="-228600"/>
            <a:ext cx="12420600" cy="7086600"/>
          </a:xfrm>
          <a:prstGeom prst="rect">
            <a:avLst/>
          </a:prstGeom>
          <a:solidFill>
            <a:schemeClr val="bg2">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914400" y="2579687"/>
            <a:ext cx="10363200" cy="1470025"/>
          </a:xfrm>
        </p:spPr>
        <p:txBody>
          <a:bodyPr>
            <a:normAutofit/>
          </a:bodyPr>
          <a:lstStyle/>
          <a:p>
            <a:pPr>
              <a:defRPr/>
            </a:pPr>
            <a:r>
              <a:rPr lang="en-US" sz="8000" b="1" dirty="0" smtClean="0">
                <a:latin typeface="+mn-lt"/>
              </a:rPr>
              <a:t>ePharmacy Roles</a:t>
            </a:r>
            <a:endParaRPr lang="en-US" sz="8000" b="1" dirty="0">
              <a:latin typeface="+mn-lt"/>
            </a:endParaRPr>
          </a:p>
        </p:txBody>
      </p:sp>
    </p:spTree>
    <p:extLst>
      <p:ext uri="{BB962C8B-B14F-4D97-AF65-F5344CB8AC3E}">
        <p14:creationId xmlns:p14="http://schemas.microsoft.com/office/powerpoint/2010/main" val="100461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descr="pharmacy workers at computer"/>
          <p:cNvSpPr>
            <a:spLocks noChangeAspect="1"/>
          </p:cNvSpPr>
          <p:nvPr/>
        </p:nvSpPr>
        <p:spPr>
          <a:xfrm>
            <a:off x="27708" y="-55418"/>
            <a:ext cx="4620491" cy="6915300"/>
          </a:xfrm>
          <a:prstGeom prst="roundRect">
            <a:avLst>
              <a:gd name="adj" fmla="val 0"/>
            </a:avLst>
          </a:prstGeom>
          <a:blipFill>
            <a:blip r:embed="rId3">
              <a:extLst>
                <a:ext uri="{28A0092B-C50C-407E-A947-70E740481C1C}">
                  <a14:useLocalDpi xmlns:a14="http://schemas.microsoft.com/office/drawing/2010/main" val="0"/>
                </a:ext>
              </a:extLst>
            </a:blip>
            <a:srcRect/>
            <a:stretch>
              <a:fillRect/>
            </a:stretch>
          </a:blipFill>
          <a:effectLst>
            <a:innerShdw blurRad="114300">
              <a:prstClr val="black"/>
            </a:inn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2" name="Title 1" descr="&#10;Outpatient Pharmacy Staff Role&#10; "/>
          <p:cNvSpPr>
            <a:spLocks noGrp="1"/>
          </p:cNvSpPr>
          <p:nvPr>
            <p:ph type="title"/>
          </p:nvPr>
        </p:nvSpPr>
        <p:spPr>
          <a:xfrm>
            <a:off x="4648199" y="228600"/>
            <a:ext cx="7553325" cy="2590800"/>
          </a:xfrm>
        </p:spPr>
        <p:txBody>
          <a:bodyPr>
            <a:noAutofit/>
          </a:bodyPr>
          <a:lstStyle/>
          <a:p>
            <a:pPr>
              <a:defRPr/>
            </a:pPr>
            <a:r>
              <a:rPr lang="en-US" sz="6000" b="1" dirty="0">
                <a:ea typeface="ＭＳ Ｐゴシック" pitchFamily="34" charset="-128"/>
              </a:rPr>
              <a:t/>
            </a:r>
            <a:br>
              <a:rPr lang="en-US" sz="6000" b="1" dirty="0">
                <a:ea typeface="ＭＳ Ｐゴシック" pitchFamily="34" charset="-128"/>
              </a:rPr>
            </a:br>
            <a:r>
              <a:rPr lang="en-US" sz="6000" b="1" dirty="0"/>
              <a:t>Outpatient Pharmacy Staff Role</a:t>
            </a:r>
            <a:r>
              <a:rPr lang="en-US" sz="6000" b="1" dirty="0">
                <a:ea typeface="ＭＳ Ｐゴシック" pitchFamily="34" charset="-128"/>
                <a:cs typeface="ＭＳ Ｐゴシック" pitchFamily="34" charset="-128"/>
              </a:rPr>
              <a:t/>
            </a:r>
            <a:br>
              <a:rPr lang="en-US" sz="6000" b="1" dirty="0">
                <a:ea typeface="ＭＳ Ｐゴシック" pitchFamily="34" charset="-128"/>
                <a:cs typeface="ＭＳ Ｐゴシック" pitchFamily="34" charset="-128"/>
              </a:rPr>
            </a:br>
            <a:r>
              <a:rPr lang="en-US" sz="5400" b="1" dirty="0" smtClean="0"/>
              <a:t> </a:t>
            </a:r>
            <a:endParaRPr lang="en-US" sz="5400" b="1" dirty="0"/>
          </a:p>
        </p:txBody>
      </p:sp>
      <p:sp>
        <p:nvSpPr>
          <p:cNvPr id="4" name="Rectangle 3" descr="Handle ePharmacy process elements that interface with day to day activities&#10;"/>
          <p:cNvSpPr/>
          <p:nvPr/>
        </p:nvSpPr>
        <p:spPr>
          <a:xfrm>
            <a:off x="4648199" y="3316147"/>
            <a:ext cx="7553325" cy="2308324"/>
          </a:xfrm>
          <a:prstGeom prst="rect">
            <a:avLst/>
          </a:prstGeom>
        </p:spPr>
        <p:txBody>
          <a:bodyPr wrap="square">
            <a:spAutoFit/>
          </a:bodyPr>
          <a:lstStyle/>
          <a:p>
            <a:pPr lvl="0" algn="ctr"/>
            <a:r>
              <a:rPr lang="en-US" sz="4800" i="1" dirty="0" smtClean="0"/>
              <a:t>Handle ePharmacy process elements that interface with day to day activities</a:t>
            </a:r>
            <a:endParaRPr lang="en-US" sz="4800" i="1" dirty="0"/>
          </a:p>
        </p:txBody>
      </p:sp>
    </p:spTree>
    <p:extLst>
      <p:ext uri="{BB962C8B-B14F-4D97-AF65-F5344CB8AC3E}">
        <p14:creationId xmlns:p14="http://schemas.microsoft.com/office/powerpoint/2010/main" val="414600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4" y="685800"/>
            <a:ext cx="7467600" cy="1676400"/>
          </a:xfrm>
        </p:spPr>
        <p:txBody>
          <a:bodyPr>
            <a:noAutofit/>
          </a:bodyPr>
          <a:lstStyle/>
          <a:p>
            <a:pPr>
              <a:defRPr/>
            </a:pPr>
            <a:r>
              <a:rPr lang="en-US" sz="6000" b="1" dirty="0">
                <a:ea typeface="ＭＳ Ｐゴシック" pitchFamily="34" charset="-128"/>
                <a:cs typeface="ＭＳ Ｐゴシック" pitchFamily="34" charset="-128"/>
              </a:rPr>
              <a:t/>
            </a:r>
            <a:br>
              <a:rPr lang="en-US" sz="6000" b="1" dirty="0">
                <a:ea typeface="ＭＳ Ｐゴシック" pitchFamily="34" charset="-128"/>
                <a:cs typeface="ＭＳ Ｐゴシック" pitchFamily="34" charset="-128"/>
              </a:rPr>
            </a:br>
            <a:r>
              <a:rPr lang="en-US" sz="6000" b="1" dirty="0">
                <a:ea typeface="ＭＳ Ｐゴシック" pitchFamily="34" charset="-128"/>
                <a:cs typeface="ＭＳ Ｐゴシック" pitchFamily="34" charset="-128"/>
              </a:rPr>
              <a:t>ePharmacy Site Manager Role </a:t>
            </a:r>
            <a:br>
              <a:rPr lang="en-US" sz="6000" b="1" dirty="0">
                <a:ea typeface="ＭＳ Ｐゴシック" pitchFamily="34" charset="-128"/>
                <a:cs typeface="ＭＳ Ｐゴシック" pitchFamily="34" charset="-128"/>
              </a:rPr>
            </a:br>
            <a:r>
              <a:rPr lang="en-US" sz="6000" b="1" dirty="0" smtClean="0"/>
              <a:t> </a:t>
            </a:r>
            <a:endParaRPr lang="en-US" sz="6000" b="1" dirty="0"/>
          </a:p>
        </p:txBody>
      </p:sp>
      <p:sp>
        <p:nvSpPr>
          <p:cNvPr id="4" name="Rectangle 3" descr="Coordinates all pharmacy specific aspects of the ePharmacy process&#10;"/>
          <p:cNvSpPr/>
          <p:nvPr/>
        </p:nvSpPr>
        <p:spPr>
          <a:xfrm>
            <a:off x="536864" y="3547843"/>
            <a:ext cx="6629400" cy="3046988"/>
          </a:xfrm>
          <a:prstGeom prst="rect">
            <a:avLst/>
          </a:prstGeom>
        </p:spPr>
        <p:txBody>
          <a:bodyPr wrap="square">
            <a:spAutoFit/>
          </a:bodyPr>
          <a:lstStyle/>
          <a:p>
            <a:pPr lvl="0" algn="ctr"/>
            <a:r>
              <a:rPr lang="en-US" sz="4800" i="1" dirty="0"/>
              <a:t>Coordinates all </a:t>
            </a:r>
            <a:r>
              <a:rPr lang="en-US" sz="4800" i="1" dirty="0" smtClean="0"/>
              <a:t>pharmacy-specific </a:t>
            </a:r>
            <a:r>
              <a:rPr lang="en-US" sz="4800" i="1" dirty="0"/>
              <a:t>aspects of the ePharmacy process</a:t>
            </a:r>
          </a:p>
        </p:txBody>
      </p:sp>
      <p:sp>
        <p:nvSpPr>
          <p:cNvPr id="5" name="Rounded Rectangle 4" descr="smiling ePharmacy technician at her computer"/>
          <p:cNvSpPr>
            <a:spLocks noChangeAspect="1"/>
          </p:cNvSpPr>
          <p:nvPr/>
        </p:nvSpPr>
        <p:spPr>
          <a:xfrm>
            <a:off x="7723496" y="-1"/>
            <a:ext cx="4461164" cy="6943289"/>
          </a:xfrm>
          <a:prstGeom prst="roundRect">
            <a:avLst>
              <a:gd name="adj" fmla="val 0"/>
            </a:avLst>
          </a:prstGeom>
          <a:blipFill>
            <a:blip r:embed="rId3">
              <a:extLst>
                <a:ext uri="{28A0092B-C50C-407E-A947-70E740481C1C}">
                  <a14:useLocalDpi xmlns:a14="http://schemas.microsoft.com/office/drawing/2010/main" val="0"/>
                </a:ext>
              </a:extLst>
            </a:blip>
            <a:srcRect/>
            <a:stretch>
              <a:fillRect l="-24000" r="-24000"/>
            </a:stretch>
          </a:blipFill>
          <a:effectLst>
            <a:innerShdw blurRad="114300">
              <a:prstClr val="black"/>
            </a:inn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377958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ADPAC worker at her computer"/>
          <p:cNvSpPr>
            <a:spLocks noChangeAspect="1"/>
          </p:cNvSpPr>
          <p:nvPr/>
        </p:nvSpPr>
        <p:spPr>
          <a:xfrm>
            <a:off x="0" y="-20782"/>
            <a:ext cx="4953000" cy="6900194"/>
          </a:xfrm>
          <a:prstGeom prst="roundRect">
            <a:avLst>
              <a:gd name="adj" fmla="val 96"/>
            </a:avLst>
          </a:prstGeom>
          <a:blipFill>
            <a:blip r:embed="rId3">
              <a:extLst>
                <a:ext uri="{28A0092B-C50C-407E-A947-70E740481C1C}">
                  <a14:useLocalDpi xmlns:a14="http://schemas.microsoft.com/office/drawing/2010/main" val="0"/>
                </a:ext>
              </a:extLst>
            </a:blip>
            <a:srcRect/>
            <a:stretch>
              <a:fillRect l="-36000" r="-36000"/>
            </a:stretch>
          </a:blipFill>
          <a:effectLst>
            <a:innerShdw blurRad="114300">
              <a:prstClr val="black"/>
            </a:inn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2" name="Title 1"/>
          <p:cNvSpPr>
            <a:spLocks noGrp="1"/>
          </p:cNvSpPr>
          <p:nvPr>
            <p:ph type="title"/>
          </p:nvPr>
        </p:nvSpPr>
        <p:spPr>
          <a:xfrm>
            <a:off x="5493326" y="762000"/>
            <a:ext cx="6172200" cy="1524000"/>
          </a:xfrm>
        </p:spPr>
        <p:txBody>
          <a:bodyPr>
            <a:noAutofit/>
          </a:bodyPr>
          <a:lstStyle/>
          <a:p>
            <a:pPr>
              <a:defRPr/>
            </a:pPr>
            <a:r>
              <a:rPr lang="en-US" sz="6000" b="1" dirty="0">
                <a:ea typeface="ＭＳ Ｐゴシック" pitchFamily="34" charset="-128"/>
                <a:cs typeface="ＭＳ Ｐゴシック" pitchFamily="34" charset="-128"/>
              </a:rPr>
              <a:t/>
            </a:r>
            <a:br>
              <a:rPr lang="en-US" sz="6000" b="1" dirty="0">
                <a:ea typeface="ＭＳ Ｐゴシック" pitchFamily="34" charset="-128"/>
                <a:cs typeface="ＭＳ Ｐゴシック" pitchFamily="34" charset="-128"/>
              </a:rPr>
            </a:br>
            <a:r>
              <a:rPr lang="en-US" sz="6000" b="1" dirty="0">
                <a:ea typeface="ＭＳ Ｐゴシック" pitchFamily="34" charset="-128"/>
                <a:cs typeface="ＭＳ Ｐゴシック" pitchFamily="34" charset="-128"/>
              </a:rPr>
              <a:t>Pharmacy ADPAC Role</a:t>
            </a:r>
            <a:br>
              <a:rPr lang="en-US" sz="6000" b="1" dirty="0">
                <a:ea typeface="ＭＳ Ｐゴシック" pitchFamily="34" charset="-128"/>
                <a:cs typeface="ＭＳ Ｐゴシック" pitchFamily="34" charset="-128"/>
              </a:rPr>
            </a:br>
            <a:r>
              <a:rPr lang="en-US" sz="6000" b="1" dirty="0" smtClean="0"/>
              <a:t> </a:t>
            </a:r>
            <a:endParaRPr lang="en-US" sz="6000" b="1" dirty="0"/>
          </a:p>
        </p:txBody>
      </p:sp>
      <p:sp>
        <p:nvSpPr>
          <p:cNvPr id="4" name="Rectangle 3" descr="Manages the behind the scenes pharmacy aspects of the ePharmacy process&#10;"/>
          <p:cNvSpPr/>
          <p:nvPr/>
        </p:nvSpPr>
        <p:spPr>
          <a:xfrm>
            <a:off x="5202381" y="3450097"/>
            <a:ext cx="6754091" cy="2308324"/>
          </a:xfrm>
          <a:prstGeom prst="rect">
            <a:avLst/>
          </a:prstGeom>
        </p:spPr>
        <p:txBody>
          <a:bodyPr wrap="square">
            <a:spAutoFit/>
          </a:bodyPr>
          <a:lstStyle/>
          <a:p>
            <a:pPr lvl="0" algn="ctr"/>
            <a:r>
              <a:rPr lang="en-US" sz="4800" i="1" dirty="0"/>
              <a:t>Manages the behind the scenes pharmacy aspects of the ePharmacy process</a:t>
            </a:r>
          </a:p>
        </p:txBody>
      </p:sp>
    </p:spTree>
    <p:extLst>
      <p:ext uri="{BB962C8B-B14F-4D97-AF65-F5344CB8AC3E}">
        <p14:creationId xmlns:p14="http://schemas.microsoft.com/office/powerpoint/2010/main" val="126914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685800"/>
            <a:ext cx="7024255" cy="838200"/>
          </a:xfrm>
        </p:spPr>
        <p:txBody>
          <a:bodyPr>
            <a:noAutofit/>
          </a:bodyPr>
          <a:lstStyle/>
          <a:p>
            <a:pPr>
              <a:defRPr/>
            </a:pPr>
            <a:r>
              <a:rPr lang="en-US" sz="6000" b="1" dirty="0">
                <a:ea typeface="ＭＳ Ｐゴシック" pitchFamily="34" charset="-128"/>
                <a:cs typeface="ＭＳ Ｐゴシック" pitchFamily="34" charset="-128"/>
              </a:rPr>
              <a:t/>
            </a:r>
            <a:br>
              <a:rPr lang="en-US" sz="6000" b="1" dirty="0">
                <a:ea typeface="ＭＳ Ｐゴシック" pitchFamily="34" charset="-128"/>
                <a:cs typeface="ＭＳ Ｐゴシック" pitchFamily="34" charset="-128"/>
              </a:rPr>
            </a:br>
            <a:r>
              <a:rPr lang="en-US" sz="6000" b="1" dirty="0">
                <a:ea typeface="ＭＳ Ｐゴシック" pitchFamily="34" charset="-128"/>
                <a:cs typeface="ＭＳ Ｐゴシック" pitchFamily="34" charset="-128"/>
              </a:rPr>
              <a:t>OPECC Role</a:t>
            </a:r>
            <a:br>
              <a:rPr lang="en-US" sz="6000" b="1" dirty="0">
                <a:ea typeface="ＭＳ Ｐゴシック" pitchFamily="34" charset="-128"/>
                <a:cs typeface="ＭＳ Ｐゴシック" pitchFamily="34" charset="-128"/>
              </a:rPr>
            </a:br>
            <a:r>
              <a:rPr lang="en-US" sz="6000" b="1" dirty="0" smtClean="0"/>
              <a:t> </a:t>
            </a:r>
            <a:endParaRPr lang="en-US" sz="6000" b="1" dirty="0"/>
          </a:p>
        </p:txBody>
      </p:sp>
      <p:sp>
        <p:nvSpPr>
          <p:cNvPr id="4" name="Rectangle 3" descr="Revenue staff member that coordinates the entire ePharmacy process&#10;"/>
          <p:cNvSpPr/>
          <p:nvPr/>
        </p:nvSpPr>
        <p:spPr>
          <a:xfrm>
            <a:off x="502228" y="2895600"/>
            <a:ext cx="6047510" cy="3046988"/>
          </a:xfrm>
          <a:prstGeom prst="rect">
            <a:avLst/>
          </a:prstGeom>
        </p:spPr>
        <p:txBody>
          <a:bodyPr wrap="square">
            <a:spAutoFit/>
          </a:bodyPr>
          <a:lstStyle/>
          <a:p>
            <a:pPr lvl="0" algn="ctr"/>
            <a:r>
              <a:rPr lang="en-US" sz="4800" i="1" dirty="0"/>
              <a:t>Revenue staff member that coordinates the entire ePharmacy process</a:t>
            </a:r>
          </a:p>
        </p:txBody>
      </p:sp>
      <p:sp>
        <p:nvSpPr>
          <p:cNvPr id="6" name="Rounded Rectangle 5" descr="two ePharmacy workers in discussion at a workstation"/>
          <p:cNvSpPr>
            <a:spLocks noChangeAspect="1"/>
          </p:cNvSpPr>
          <p:nvPr/>
        </p:nvSpPr>
        <p:spPr>
          <a:xfrm>
            <a:off x="7038110" y="0"/>
            <a:ext cx="5181600" cy="6925057"/>
          </a:xfrm>
          <a:prstGeom prst="roundRect">
            <a:avLst>
              <a:gd name="adj" fmla="val 0"/>
            </a:avLst>
          </a:prstGeom>
          <a:blipFill>
            <a:blip r:embed="rId3">
              <a:extLst>
                <a:ext uri="{28A0092B-C50C-407E-A947-70E740481C1C}">
                  <a14:useLocalDpi xmlns:a14="http://schemas.microsoft.com/office/drawing/2010/main" val="0"/>
                </a:ext>
              </a:extLst>
            </a:blip>
            <a:srcRect/>
            <a:stretch>
              <a:fillRect l="-17000" r="-17000"/>
            </a:stretch>
          </a:blipFill>
          <a:effectLst>
            <a:innerShdw blurRad="114300">
              <a:prstClr val="black"/>
            </a:inn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292994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Question</a:t>
            </a:r>
            <a:endParaRPr lang="en-US" b="1" dirty="0">
              <a:solidFill>
                <a:schemeClr val="bg2">
                  <a:lumMod val="75000"/>
                </a:schemeClr>
              </a:solidFill>
            </a:endParaRPr>
          </a:p>
        </p:txBody>
      </p:sp>
      <p:sp>
        <p:nvSpPr>
          <p:cNvPr id="10" name="Rectangle 9"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990600" y="2209800"/>
            <a:ext cx="10058400" cy="4114800"/>
          </a:xfrm>
        </p:spPr>
        <p:txBody>
          <a:bodyPr>
            <a:normAutofit/>
          </a:bodyPr>
          <a:lstStyle/>
          <a:p>
            <a:pPr marL="0" lvl="1" indent="0">
              <a:buClr>
                <a:srgbClr val="FFC548"/>
              </a:buClr>
              <a:buNone/>
              <a:defRPr/>
            </a:pPr>
            <a:r>
              <a:rPr lang="en-US" sz="3600" dirty="0" smtClean="0">
                <a:ea typeface="ＭＳ Ｐゴシック"/>
              </a:rPr>
              <a:t>Staff Pharmacists are responsible for updating the ePharmacy Site Parameters.</a:t>
            </a:r>
            <a:endParaRPr lang="en-US" sz="3600" dirty="0">
              <a:ea typeface="ＭＳ Ｐゴシック"/>
              <a:cs typeface="Corbel" pitchFamily="34" charset="0"/>
            </a:endParaRPr>
          </a:p>
          <a:p>
            <a:pPr marL="0" indent="0">
              <a:buNone/>
            </a:pPr>
            <a:endParaRPr lang="en-US" sz="3600" dirty="0"/>
          </a:p>
          <a:p>
            <a:pPr marL="1314450" lvl="2" indent="-514350">
              <a:buFont typeface="+mj-lt"/>
              <a:buAutoNum type="alphaUcPeriod"/>
            </a:pPr>
            <a:r>
              <a:rPr lang="en-US" sz="3600" dirty="0"/>
              <a:t>True</a:t>
            </a:r>
          </a:p>
          <a:p>
            <a:pPr marL="1314450" lvl="2" indent="-514350">
              <a:buFont typeface="+mj-lt"/>
              <a:buAutoNum type="alphaUcPeriod"/>
            </a:pPr>
            <a:r>
              <a:rPr lang="en-US" sz="3600" dirty="0"/>
              <a:t>False </a:t>
            </a:r>
          </a:p>
        </p:txBody>
      </p:sp>
    </p:spTree>
    <p:extLst>
      <p:ext uri="{BB962C8B-B14F-4D97-AF65-F5344CB8AC3E}">
        <p14:creationId xmlns:p14="http://schemas.microsoft.com/office/powerpoint/2010/main" val="228625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43001"/>
            <a:ext cx="12192000" cy="1828800"/>
          </a:xfrm>
        </p:spPr>
        <p:txBody>
          <a:bodyPr>
            <a:noAutofit/>
          </a:bodyPr>
          <a:lstStyle/>
          <a:p>
            <a:r>
              <a:rPr lang="en-US" sz="7600" b="1" dirty="0" err="1"/>
              <a:t>ePharmacy</a:t>
            </a:r>
            <a:r>
              <a:rPr lang="en-US" sz="7600" b="1" dirty="0"/>
              <a:t> </a:t>
            </a:r>
            <a:r>
              <a:rPr lang="en-US" sz="7600" b="1" dirty="0" smtClean="0"/>
              <a:t>Billing </a:t>
            </a:r>
            <a:r>
              <a:rPr lang="en-US" sz="6000" b="1" dirty="0" smtClean="0"/>
              <a:t/>
            </a:r>
            <a:br>
              <a:rPr lang="en-US" sz="6000" b="1" dirty="0" smtClean="0"/>
            </a:br>
            <a:r>
              <a:rPr lang="en-US" sz="6000" i="1" dirty="0" smtClean="0"/>
              <a:t>for Pharmacy Staff</a:t>
            </a:r>
            <a:endParaRPr lang="en-US" sz="6000" i="1" dirty="0"/>
          </a:p>
        </p:txBody>
      </p:sp>
      <p:sp>
        <p:nvSpPr>
          <p:cNvPr id="6" name="Rectangle 5" descr="&quot;&quot;"/>
          <p:cNvSpPr/>
          <p:nvPr/>
        </p:nvSpPr>
        <p:spPr>
          <a:xfrm>
            <a:off x="0" y="3809999"/>
            <a:ext cx="12268200" cy="3077737"/>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quot;&quot;"/>
          <p:cNvSpPr/>
          <p:nvPr/>
        </p:nvSpPr>
        <p:spPr>
          <a:xfrm>
            <a:off x="0" y="3733800"/>
            <a:ext cx="12268200" cy="22860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828800" y="4724400"/>
            <a:ext cx="8534400" cy="914400"/>
          </a:xfrm>
        </p:spPr>
        <p:txBody>
          <a:bodyPr/>
          <a:lstStyle/>
          <a:p>
            <a:pPr>
              <a:lnSpc>
                <a:spcPts val="2700"/>
              </a:lnSpc>
            </a:pPr>
            <a:r>
              <a:rPr lang="en-US" dirty="0" smtClean="0">
                <a:solidFill>
                  <a:schemeClr val="bg2"/>
                </a:solidFill>
              </a:rPr>
              <a:t>Greg Laird</a:t>
            </a:r>
          </a:p>
          <a:p>
            <a:pPr>
              <a:lnSpc>
                <a:spcPts val="2700"/>
              </a:lnSpc>
            </a:pPr>
            <a:r>
              <a:rPr lang="en-US" dirty="0" smtClean="0">
                <a:solidFill>
                  <a:schemeClr val="bg2"/>
                </a:solidFill>
              </a:rPr>
              <a:t>ePharmacy Implementation Team Manager</a:t>
            </a:r>
            <a:endParaRPr lang="en-US" dirty="0">
              <a:solidFill>
                <a:schemeClr val="bg2"/>
              </a:solidFill>
            </a:endParaRPr>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macist on phone and writing on a pad"/>
          <p:cNvPicPr>
            <a:picLocks noChangeAspect="1"/>
          </p:cNvPicPr>
          <p:nvPr/>
        </p:nvPicPr>
        <p:blipFill rotWithShape="1">
          <a:blip r:embed="rId3" cstate="print">
            <a:extLst>
              <a:ext uri="{28A0092B-C50C-407E-A947-70E740481C1C}">
                <a14:useLocalDpi xmlns:a14="http://schemas.microsoft.com/office/drawing/2010/main" val="0"/>
              </a:ext>
            </a:extLst>
          </a:blip>
          <a:srcRect b="15667"/>
          <a:stretch/>
        </p:blipFill>
        <p:spPr>
          <a:xfrm>
            <a:off x="0" y="0"/>
            <a:ext cx="12192000" cy="6858000"/>
          </a:xfrm>
          <a:prstGeom prst="rect">
            <a:avLst/>
          </a:prstGeom>
        </p:spPr>
      </p:pic>
      <p:sp>
        <p:nvSpPr>
          <p:cNvPr id="4" name="Rectangle 3" descr="&quot;&quot;"/>
          <p:cNvSpPr/>
          <p:nvPr/>
        </p:nvSpPr>
        <p:spPr>
          <a:xfrm>
            <a:off x="-65314" y="0"/>
            <a:ext cx="12257314" cy="6858000"/>
          </a:xfrm>
          <a:prstGeom prst="rect">
            <a:avLst/>
          </a:prstGeom>
          <a:solidFill>
            <a:schemeClr val="bg2">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914400" y="2579687"/>
            <a:ext cx="10363200" cy="1470025"/>
          </a:xfrm>
        </p:spPr>
        <p:txBody>
          <a:bodyPr>
            <a:normAutofit/>
          </a:bodyPr>
          <a:lstStyle/>
          <a:p>
            <a:pPr>
              <a:defRPr/>
            </a:pPr>
            <a:r>
              <a:rPr lang="en-US" sz="8000" b="1" dirty="0" smtClean="0">
                <a:latin typeface="+mn-lt"/>
              </a:rPr>
              <a:t>ePharmacy Rules</a:t>
            </a:r>
            <a:endParaRPr lang="en-US" sz="80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descr="&quot;&quot;"/>
          <p:cNvSpPr/>
          <p:nvPr/>
        </p:nvSpPr>
        <p:spPr>
          <a:xfrm>
            <a:off x="0" y="0"/>
            <a:ext cx="42672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6189" y="4356164"/>
            <a:ext cx="3789947" cy="1972799"/>
          </a:xfrm>
        </p:spPr>
        <p:txBody>
          <a:bodyPr>
            <a:noAutofit/>
          </a:bodyPr>
          <a:lstStyle/>
          <a:p>
            <a:pPr>
              <a:defRPr/>
            </a:pPr>
            <a:r>
              <a:rPr lang="en-US" sz="5600" b="1" i="1" dirty="0">
                <a:ln>
                  <a:solidFill>
                    <a:schemeClr val="bg2">
                      <a:lumMod val="75000"/>
                    </a:schemeClr>
                  </a:solidFill>
                </a:ln>
                <a:solidFill>
                  <a:schemeClr val="bg2">
                    <a:lumMod val="75000"/>
                  </a:schemeClr>
                </a:solidFill>
                <a:ea typeface="ＭＳ Ｐゴシック" pitchFamily="34" charset="-128"/>
                <a:cs typeface="ＭＳ Ｐゴシック" pitchFamily="34" charset="-128"/>
              </a:rPr>
              <a:t/>
            </a:r>
            <a:br>
              <a:rPr lang="en-US" sz="5600" b="1" i="1" dirty="0">
                <a:ln>
                  <a:solidFill>
                    <a:schemeClr val="bg2">
                      <a:lumMod val="75000"/>
                    </a:schemeClr>
                  </a:solidFill>
                </a:ln>
                <a:solidFill>
                  <a:schemeClr val="bg2">
                    <a:lumMod val="75000"/>
                  </a:schemeClr>
                </a:solidFill>
                <a:ea typeface="ＭＳ Ｐゴシック" pitchFamily="34" charset="-128"/>
                <a:cs typeface="ＭＳ Ｐゴシック" pitchFamily="34" charset="-128"/>
              </a:rPr>
            </a:br>
            <a:r>
              <a:rPr lang="en-US" sz="5600" b="1" i="1" dirty="0">
                <a:ln>
                  <a:solidFill>
                    <a:schemeClr val="bg2">
                      <a:lumMod val="75000"/>
                    </a:schemeClr>
                  </a:solidFill>
                </a:ln>
                <a:solidFill>
                  <a:schemeClr val="bg2">
                    <a:lumMod val="75000"/>
                  </a:schemeClr>
                </a:solidFill>
              </a:rPr>
              <a:t>Non-Billable Prescriptions</a:t>
            </a:r>
            <a:r>
              <a:rPr lang="en-US" sz="5600" b="1" i="1" dirty="0">
                <a:ln>
                  <a:solidFill>
                    <a:schemeClr val="bg2">
                      <a:lumMod val="75000"/>
                    </a:schemeClr>
                  </a:solidFill>
                </a:ln>
                <a:solidFill>
                  <a:schemeClr val="bg2">
                    <a:lumMod val="75000"/>
                  </a:schemeClr>
                </a:solidFill>
                <a:ea typeface="ＭＳ Ｐゴシック" pitchFamily="34" charset="-128"/>
                <a:cs typeface="ＭＳ Ｐゴシック" pitchFamily="34" charset="-128"/>
              </a:rPr>
              <a:t/>
            </a:r>
            <a:br>
              <a:rPr lang="en-US" sz="5600" b="1" i="1" dirty="0">
                <a:ln>
                  <a:solidFill>
                    <a:schemeClr val="bg2">
                      <a:lumMod val="75000"/>
                    </a:schemeClr>
                  </a:solidFill>
                </a:ln>
                <a:solidFill>
                  <a:schemeClr val="bg2">
                    <a:lumMod val="75000"/>
                  </a:schemeClr>
                </a:solidFill>
                <a:ea typeface="ＭＳ Ｐゴシック" pitchFamily="34" charset="-128"/>
                <a:cs typeface="ＭＳ Ｐゴシック" pitchFamily="34" charset="-128"/>
              </a:rPr>
            </a:br>
            <a:r>
              <a:rPr lang="en-US" sz="5600" b="1" i="1" dirty="0" smtClean="0">
                <a:ln>
                  <a:solidFill>
                    <a:schemeClr val="bg2">
                      <a:lumMod val="75000"/>
                    </a:schemeClr>
                  </a:solidFill>
                </a:ln>
                <a:solidFill>
                  <a:schemeClr val="bg2">
                    <a:lumMod val="75000"/>
                  </a:schemeClr>
                </a:solidFill>
              </a:rPr>
              <a:t> </a:t>
            </a:r>
            <a:endParaRPr lang="en-US" sz="5600" b="1" i="1" dirty="0">
              <a:ln>
                <a:solidFill>
                  <a:schemeClr val="bg2">
                    <a:lumMod val="75000"/>
                  </a:schemeClr>
                </a:solidFill>
              </a:ln>
              <a:solidFill>
                <a:schemeClr val="bg2">
                  <a:lumMod val="75000"/>
                </a:schemeClr>
              </a:solidFill>
            </a:endParaRPr>
          </a:p>
        </p:txBody>
      </p:sp>
      <p:pic>
        <p:nvPicPr>
          <p:cNvPr id="6" name="Picture 2" descr="a stack of cash "/>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1389" r="6250" b="752"/>
          <a:stretch/>
        </p:blipFill>
        <p:spPr bwMode="auto">
          <a:xfrm>
            <a:off x="615288" y="493254"/>
            <a:ext cx="2895600" cy="3240314"/>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462888" y="428204"/>
            <a:ext cx="3200400" cy="3379631"/>
          </a:xfrm>
          <a:prstGeom prst="noSmoking">
            <a:avLst>
              <a:gd name="adj" fmla="val 848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descr="Service Connected Prescriptions&#10;Partial Fills&#10;Prescriptions Processed for Inpatients&#10;Sensitive Dx Medications w/o Patient Consent &#10;Most OTC Products &#10;For Patients w/ Medicare Part D Policies&#10;"/>
          <p:cNvSpPr/>
          <p:nvPr/>
        </p:nvSpPr>
        <p:spPr>
          <a:xfrm>
            <a:off x="4285248" y="304800"/>
            <a:ext cx="7906752" cy="6001643"/>
          </a:xfrm>
          <a:prstGeom prst="rect">
            <a:avLst/>
          </a:prstGeom>
        </p:spPr>
        <p:txBody>
          <a:bodyPr wrap="square">
            <a:spAutoFit/>
          </a:bodyPr>
          <a:lstStyle/>
          <a:p>
            <a:pPr lvl="0" algn="ctr">
              <a:lnSpc>
                <a:spcPct val="200000"/>
              </a:lnSpc>
            </a:pPr>
            <a:r>
              <a:rPr lang="en-US" sz="3200" dirty="0">
                <a:solidFill>
                  <a:schemeClr val="tx2">
                    <a:lumMod val="90000"/>
                  </a:schemeClr>
                </a:solidFill>
              </a:rPr>
              <a:t>Service Connected </a:t>
            </a:r>
            <a:r>
              <a:rPr lang="en-US" sz="3200" dirty="0" smtClean="0">
                <a:solidFill>
                  <a:schemeClr val="tx2">
                    <a:lumMod val="90000"/>
                  </a:schemeClr>
                </a:solidFill>
              </a:rPr>
              <a:t>Prescriptions</a:t>
            </a:r>
            <a:endParaRPr lang="en-US" sz="3200" dirty="0">
              <a:solidFill>
                <a:schemeClr val="tx2">
                  <a:lumMod val="90000"/>
                </a:schemeClr>
              </a:solidFill>
            </a:endParaRPr>
          </a:p>
          <a:p>
            <a:pPr lvl="0" algn="ctr">
              <a:lnSpc>
                <a:spcPct val="200000"/>
              </a:lnSpc>
            </a:pPr>
            <a:r>
              <a:rPr lang="en-US" sz="3200" dirty="0">
                <a:solidFill>
                  <a:schemeClr val="tx2">
                    <a:lumMod val="90000"/>
                  </a:schemeClr>
                </a:solidFill>
              </a:rPr>
              <a:t>Partial Fills</a:t>
            </a:r>
          </a:p>
          <a:p>
            <a:pPr lvl="0" algn="ctr">
              <a:lnSpc>
                <a:spcPct val="200000"/>
              </a:lnSpc>
            </a:pPr>
            <a:r>
              <a:rPr lang="en-US" sz="3200" dirty="0">
                <a:solidFill>
                  <a:schemeClr val="tx2">
                    <a:lumMod val="90000"/>
                  </a:schemeClr>
                </a:solidFill>
              </a:rPr>
              <a:t>Prescriptions </a:t>
            </a:r>
            <a:r>
              <a:rPr lang="en-US" sz="3200" dirty="0" smtClean="0">
                <a:solidFill>
                  <a:schemeClr val="tx2">
                    <a:lumMod val="90000"/>
                  </a:schemeClr>
                </a:solidFill>
              </a:rPr>
              <a:t>Processed </a:t>
            </a:r>
            <a:r>
              <a:rPr lang="en-US" sz="3200" dirty="0">
                <a:solidFill>
                  <a:schemeClr val="tx2">
                    <a:lumMod val="90000"/>
                  </a:schemeClr>
                </a:solidFill>
              </a:rPr>
              <a:t>for Inpatients</a:t>
            </a:r>
          </a:p>
          <a:p>
            <a:pPr lvl="0" algn="ctr">
              <a:lnSpc>
                <a:spcPct val="200000"/>
              </a:lnSpc>
            </a:pPr>
            <a:r>
              <a:rPr lang="en-US" sz="3200" dirty="0">
                <a:solidFill>
                  <a:schemeClr val="tx2">
                    <a:lumMod val="90000"/>
                  </a:schemeClr>
                </a:solidFill>
              </a:rPr>
              <a:t>Sensitive Dx M</a:t>
            </a:r>
            <a:r>
              <a:rPr lang="en-US" sz="3200" dirty="0" smtClean="0">
                <a:solidFill>
                  <a:schemeClr val="tx2">
                    <a:lumMod val="90000"/>
                  </a:schemeClr>
                </a:solidFill>
              </a:rPr>
              <a:t>edications w/o </a:t>
            </a:r>
            <a:r>
              <a:rPr lang="en-US" sz="3200" dirty="0">
                <a:solidFill>
                  <a:schemeClr val="tx2">
                    <a:lumMod val="90000"/>
                  </a:schemeClr>
                </a:solidFill>
              </a:rPr>
              <a:t>P</a:t>
            </a:r>
            <a:r>
              <a:rPr lang="en-US" sz="3200" dirty="0" smtClean="0">
                <a:solidFill>
                  <a:schemeClr val="tx2">
                    <a:lumMod val="90000"/>
                  </a:schemeClr>
                </a:solidFill>
              </a:rPr>
              <a:t>atient </a:t>
            </a:r>
            <a:r>
              <a:rPr lang="en-US" sz="3200" dirty="0">
                <a:solidFill>
                  <a:schemeClr val="tx2">
                    <a:lumMod val="90000"/>
                  </a:schemeClr>
                </a:solidFill>
              </a:rPr>
              <a:t>C</a:t>
            </a:r>
            <a:r>
              <a:rPr lang="en-US" sz="3200" dirty="0" smtClean="0">
                <a:solidFill>
                  <a:schemeClr val="tx2">
                    <a:lumMod val="90000"/>
                  </a:schemeClr>
                </a:solidFill>
              </a:rPr>
              <a:t>onsent </a:t>
            </a:r>
            <a:endParaRPr lang="en-US" sz="3200" dirty="0">
              <a:solidFill>
                <a:schemeClr val="tx2">
                  <a:lumMod val="90000"/>
                </a:schemeClr>
              </a:solidFill>
            </a:endParaRPr>
          </a:p>
          <a:p>
            <a:pPr lvl="0" algn="ctr">
              <a:lnSpc>
                <a:spcPct val="200000"/>
              </a:lnSpc>
            </a:pPr>
            <a:r>
              <a:rPr lang="en-US" sz="3200" dirty="0">
                <a:solidFill>
                  <a:schemeClr val="tx2">
                    <a:lumMod val="90000"/>
                  </a:schemeClr>
                </a:solidFill>
              </a:rPr>
              <a:t>Most OTC </a:t>
            </a:r>
            <a:r>
              <a:rPr lang="en-US" sz="3200" dirty="0" smtClean="0">
                <a:solidFill>
                  <a:schemeClr val="tx2">
                    <a:lumMod val="90000"/>
                  </a:schemeClr>
                </a:solidFill>
              </a:rPr>
              <a:t>Products </a:t>
            </a:r>
            <a:endParaRPr lang="en-US" sz="3200" dirty="0">
              <a:solidFill>
                <a:schemeClr val="tx2">
                  <a:lumMod val="90000"/>
                </a:schemeClr>
              </a:solidFill>
            </a:endParaRPr>
          </a:p>
          <a:p>
            <a:pPr lvl="0" algn="ctr">
              <a:lnSpc>
                <a:spcPct val="200000"/>
              </a:lnSpc>
            </a:pPr>
            <a:r>
              <a:rPr lang="en-US" sz="3200" dirty="0">
                <a:solidFill>
                  <a:schemeClr val="tx2">
                    <a:lumMod val="90000"/>
                  </a:schemeClr>
                </a:solidFill>
              </a:rPr>
              <a:t>For </a:t>
            </a:r>
            <a:r>
              <a:rPr lang="en-US" sz="3200" dirty="0" smtClean="0">
                <a:solidFill>
                  <a:schemeClr val="tx2">
                    <a:lumMod val="90000"/>
                  </a:schemeClr>
                </a:solidFill>
              </a:rPr>
              <a:t>Patients w/ </a:t>
            </a:r>
            <a:r>
              <a:rPr lang="en-US" sz="3200" dirty="0">
                <a:solidFill>
                  <a:schemeClr val="tx2">
                    <a:lumMod val="90000"/>
                  </a:schemeClr>
                </a:solidFill>
              </a:rPr>
              <a:t>Medicare Part D </a:t>
            </a:r>
            <a:r>
              <a:rPr lang="en-US" sz="3200" dirty="0" smtClean="0">
                <a:solidFill>
                  <a:schemeClr val="tx2">
                    <a:lumMod val="90000"/>
                  </a:schemeClr>
                </a:solidFill>
              </a:rPr>
              <a:t>Policies</a:t>
            </a:r>
            <a:endParaRPr lang="en-US" sz="3200" dirty="0">
              <a:solidFill>
                <a:schemeClr val="tx2">
                  <a:lumMod val="90000"/>
                </a:schemeClr>
              </a:solidFill>
            </a:endParaRPr>
          </a:p>
        </p:txBody>
      </p:sp>
    </p:spTree>
    <p:extLst>
      <p:ext uri="{BB962C8B-B14F-4D97-AF65-F5344CB8AC3E}">
        <p14:creationId xmlns:p14="http://schemas.microsoft.com/office/powerpoint/2010/main" val="209968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231" name="Group 103" descr="For Veteran claims the current administration fee per prescription is $13.07.  &#10;For TRICARE claims the dispensing fee is $11.56 and CHAMPVA  has a $5 dispensing fee.&#10;&#10;Veterans&#10;Drug Cost&#10;+&#10;Admin Fee&#10;(currently $13.07)&#10;TRICARE&#10;Drug Cost&#10;+&#10;Dispensing Fee (currently $11.56)&#10;CHAMPVA&#10;Drug Cost&#10;+&#10;Dispensing Fee (currently $5) &#10;"/>
          <p:cNvGraphicFramePr>
            <a:graphicFrameLocks noGrp="1"/>
          </p:cNvGraphicFramePr>
          <p:nvPr>
            <p:ph idx="1"/>
            <p:extLst>
              <p:ext uri="{D42A27DB-BD31-4B8C-83A1-F6EECF244321}">
                <p14:modId xmlns:p14="http://schemas.microsoft.com/office/powerpoint/2010/main" val="2324525375"/>
              </p:ext>
            </p:extLst>
          </p:nvPr>
        </p:nvGraphicFramePr>
        <p:xfrm>
          <a:off x="13648" y="685800"/>
          <a:ext cx="12192000" cy="4380875"/>
        </p:xfrm>
        <a:graphic>
          <a:graphicData uri="http://schemas.openxmlformats.org/drawingml/2006/table">
            <a:tbl>
              <a:tblPr>
                <a:effectLst>
                  <a:innerShdw blurRad="114300">
                    <a:prstClr val="black"/>
                  </a:innerShdw>
                </a:effectLst>
              </a:tblPr>
              <a:tblGrid>
                <a:gridCol w="4064000"/>
                <a:gridCol w="4064000"/>
                <a:gridCol w="4064000"/>
              </a:tblGrid>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Veterans</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TRICARE</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CHAMPVA</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r>
              <a:tr h="3314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Drug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Admin Fee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1" u="none" strike="noStrike" cap="none" normalizeH="0" baseline="0" dirty="0" smtClean="0">
                          <a:ln>
                            <a:noFill/>
                          </a:ln>
                          <a:solidFill>
                            <a:srgbClr val="002A46"/>
                          </a:solidFill>
                          <a:effectLst/>
                          <a:latin typeface="+mn-lt"/>
                        </a:rPr>
                        <a:t>(currently $</a:t>
                      </a:r>
                      <a:r>
                        <a:rPr lang="en-US" sz="3000" b="0" i="1" kern="1200" dirty="0" smtClean="0">
                          <a:solidFill>
                            <a:srgbClr val="002A46"/>
                          </a:solidFill>
                          <a:effectLst/>
                          <a:latin typeface="+mn-lt"/>
                          <a:ea typeface="+mn-ea"/>
                          <a:cs typeface="+mn-cs"/>
                        </a:rPr>
                        <a:t>13.07</a:t>
                      </a:r>
                      <a:r>
                        <a:rPr kumimoji="0" lang="en-US" sz="3000" b="0" i="1" u="none" strike="noStrike" cap="none" normalizeH="0" baseline="0" dirty="0" smtClean="0">
                          <a:ln>
                            <a:noFill/>
                          </a:ln>
                          <a:solidFill>
                            <a:srgbClr val="002A46"/>
                          </a:solidFill>
                          <a:effectLst/>
                          <a:latin typeface="+mn-lt"/>
                        </a:rPr>
                        <a:t>)</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Drug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Dispensing Fee </a:t>
                      </a:r>
                      <a:r>
                        <a:rPr kumimoji="0" lang="en-US" sz="3000" b="0" i="1" u="none" strike="noStrike" cap="none" normalizeH="0" baseline="0" dirty="0" smtClean="0">
                          <a:ln>
                            <a:noFill/>
                          </a:ln>
                          <a:solidFill>
                            <a:srgbClr val="002A46"/>
                          </a:solidFill>
                          <a:effectLst/>
                          <a:latin typeface="+mn-lt"/>
                        </a:rPr>
                        <a:t>(currently $11.56)</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cap="none" normalizeH="0" baseline="0" dirty="0" smtClean="0">
                          <a:ln>
                            <a:noFill/>
                          </a:ln>
                          <a:solidFill>
                            <a:srgbClr val="002A46"/>
                          </a:solidFill>
                          <a:effectLst/>
                          <a:latin typeface="+mn-lt"/>
                        </a:rPr>
                        <a:t>Drug Cost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cap="none" normalizeH="0" baseline="0" dirty="0" smtClean="0">
                          <a:ln>
                            <a:noFill/>
                          </a:ln>
                          <a:solidFill>
                            <a:srgbClr val="002A46"/>
                          </a:solidFill>
                          <a:effectLst/>
                          <a:latin typeface="+mn-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cap="none" normalizeH="0" baseline="0" dirty="0" smtClean="0">
                          <a:ln>
                            <a:noFill/>
                          </a:ln>
                          <a:solidFill>
                            <a:srgbClr val="002A46"/>
                          </a:solidFill>
                          <a:effectLst/>
                          <a:latin typeface="+mn-lt"/>
                        </a:rPr>
                        <a:t>Dispensing Fee </a:t>
                      </a:r>
                      <a:r>
                        <a:rPr kumimoji="0" lang="en-US" sz="3000" b="0" i="1" u="none" strike="noStrike" cap="none" normalizeH="0" baseline="0" dirty="0" smtClean="0">
                          <a:ln>
                            <a:noFill/>
                          </a:ln>
                          <a:solidFill>
                            <a:srgbClr val="002A46"/>
                          </a:solidFill>
                          <a:effectLst/>
                          <a:latin typeface="+mn-lt"/>
                        </a:rPr>
                        <a:t>(currently $5) </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r>
            </a:tbl>
          </a:graphicData>
        </a:graphic>
      </p:graphicFrame>
      <p:sp>
        <p:nvSpPr>
          <p:cNvPr id="5" name="Rectangle 2" descr="Prescription Billing Differences&#10;"/>
          <p:cNvSpPr txBox="1">
            <a:spLocks noChangeArrowheads="1"/>
          </p:cNvSpPr>
          <p:nvPr/>
        </p:nvSpPr>
        <p:spPr>
          <a:xfrm>
            <a:off x="609600" y="55626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a typeface="ＭＳ Ｐゴシック" pitchFamily="34" charset="-128"/>
              </a:rPr>
              <a:t>Prescription Billing Differences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231" name="Group 103" descr="For Veteran claims, labels will print and the prescriptions can be filled unless the claim rejects for Refill Too Soon, Drug Utilization Review or any reject you may have marked as Reject Resolution Required.  Any of those rejects have to be resolved before prescriptions are allowed to be filled.  Any other rejected prescription is allowed to be filled.&#10;TRICARE and CHAMPVA prescriptions that reject for any reason, cannot be filled until the reject is resolved.&#10;These billing rules also determine how and when staff pharmacists are notified via Reject Notification screens about ePharmacy rejected claims.&#10;&#10;Veterans&#10;Prescriptions processed even if claim rejects (except for RTS, DUR or RRR reject)/&#10;TRICARE&#10;Reject must be:&#10;• Resolved to a payable status, or &#10;• Ignored &#10;before prescription can be filled/&#10;CHAMPVA&#10;Reject must be:&#10;• Resolved to a payable status, or &#10;• Ignored &#10;before prescription can be filled&#10;&#10;"/>
          <p:cNvGraphicFramePr>
            <a:graphicFrameLocks noGrp="1"/>
          </p:cNvGraphicFramePr>
          <p:nvPr>
            <p:ph idx="1"/>
            <p:extLst>
              <p:ext uri="{D42A27DB-BD31-4B8C-83A1-F6EECF244321}">
                <p14:modId xmlns:p14="http://schemas.microsoft.com/office/powerpoint/2010/main" val="1466377457"/>
              </p:ext>
            </p:extLst>
          </p:nvPr>
        </p:nvGraphicFramePr>
        <p:xfrm>
          <a:off x="24062" y="685800"/>
          <a:ext cx="12167937" cy="4674339"/>
        </p:xfrm>
        <a:graphic>
          <a:graphicData uri="http://schemas.openxmlformats.org/drawingml/2006/table">
            <a:tbl>
              <a:tblPr>
                <a:effectLst>
                  <a:innerShdw blurRad="114300">
                    <a:prstClr val="black"/>
                  </a:innerShdw>
                </a:effectLst>
              </a:tblPr>
              <a:tblGrid>
                <a:gridCol w="4055979"/>
                <a:gridCol w="4055979"/>
                <a:gridCol w="4055979"/>
              </a:tblGrid>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Veterans</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TRICARE</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CHAMPVA</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r>
              <a:tr h="36075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cs typeface="Arial" panose="020B0604020202020204" pitchFamily="34" charset="0"/>
                        </a:rPr>
                        <a:t>Prescriptions processed even if claim rejects </a:t>
                      </a:r>
                      <a:r>
                        <a:rPr kumimoji="0" lang="en-US" sz="3000" b="0" i="1" u="none" strike="noStrike" cap="none" normalizeH="0" baseline="0" dirty="0" smtClean="0">
                          <a:ln>
                            <a:noFill/>
                          </a:ln>
                          <a:solidFill>
                            <a:srgbClr val="002A46"/>
                          </a:solidFill>
                          <a:effectLst/>
                          <a:latin typeface="+mn-lt"/>
                          <a:cs typeface="Arial" panose="020B0604020202020204" pitchFamily="34" charset="0"/>
                        </a:rPr>
                        <a:t>(except for RTS, DUR or RRR reject)</a:t>
                      </a: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223838" marR="0" lvl="0" indent="0" algn="l" defTabSz="914400" rtl="0" eaLnBrk="1" fontAlgn="base" latinLnBrk="0" hangingPunct="1">
                        <a:lnSpc>
                          <a:spcPct val="100000"/>
                        </a:lnSpc>
                        <a:spcBef>
                          <a:spcPct val="0"/>
                        </a:spcBef>
                        <a:spcAft>
                          <a:spcPts val="600"/>
                        </a:spcAft>
                        <a:buClrTx/>
                        <a:buSzTx/>
                        <a:buFontTx/>
                        <a:buNone/>
                        <a:tabLst/>
                      </a:pPr>
                      <a:r>
                        <a:rPr lang="en-US" sz="3000" b="1" kern="1200" dirty="0" smtClean="0">
                          <a:solidFill>
                            <a:srgbClr val="002A46"/>
                          </a:solidFill>
                          <a:latin typeface="+mn-lt"/>
                          <a:ea typeface="+mn-ea"/>
                          <a:cs typeface="Arial" panose="020B0604020202020204" pitchFamily="34" charset="0"/>
                        </a:rPr>
                        <a:t>Reject must be:</a:t>
                      </a:r>
                    </a:p>
                    <a:p>
                      <a:pPr marL="690563" marR="0" lvl="0" indent="-241300" algn="l" defTabSz="914400" rtl="0" eaLnBrk="1" fontAlgn="base" latinLnBrk="0" hangingPunct="1">
                        <a:lnSpc>
                          <a:spcPts val="2800"/>
                        </a:lnSpc>
                        <a:spcBef>
                          <a:spcPct val="0"/>
                        </a:spcBef>
                        <a:spcAft>
                          <a:spcPct val="0"/>
                        </a:spcAft>
                        <a:buClrTx/>
                        <a:buSzTx/>
                        <a:buFont typeface="Arial" panose="020B0604020202020204" pitchFamily="34" charset="0"/>
                        <a:buChar char="•"/>
                        <a:tabLst/>
                      </a:pPr>
                      <a:r>
                        <a:rPr lang="en-US" sz="3000" b="1" kern="1200" dirty="0" smtClean="0">
                          <a:solidFill>
                            <a:srgbClr val="002A46"/>
                          </a:solidFill>
                          <a:latin typeface="+mn-lt"/>
                          <a:ea typeface="+mn-ea"/>
                          <a:cs typeface="Arial" panose="020B0604020202020204" pitchFamily="34" charset="0"/>
                        </a:rPr>
                        <a:t>Resolved to a payable status, </a:t>
                      </a:r>
                      <a:r>
                        <a:rPr lang="en-US" sz="3000" b="0" i="1" kern="1200" dirty="0" smtClean="0">
                          <a:solidFill>
                            <a:srgbClr val="002A46"/>
                          </a:solidFill>
                          <a:latin typeface="+mn-lt"/>
                          <a:ea typeface="+mn-ea"/>
                          <a:cs typeface="Arial" panose="020B0604020202020204" pitchFamily="34" charset="0"/>
                        </a:rPr>
                        <a:t>or</a:t>
                      </a:r>
                      <a:r>
                        <a:rPr lang="en-US" sz="3000" b="1" kern="1200" dirty="0" smtClean="0">
                          <a:solidFill>
                            <a:srgbClr val="002A46"/>
                          </a:solidFill>
                          <a:latin typeface="+mn-lt"/>
                          <a:ea typeface="+mn-ea"/>
                          <a:cs typeface="Arial" panose="020B0604020202020204" pitchFamily="34" charset="0"/>
                        </a:rPr>
                        <a:t> </a:t>
                      </a:r>
                    </a:p>
                    <a:p>
                      <a:pPr marL="690563" marR="0" lvl="0" indent="-2413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3000" b="1" kern="1200" dirty="0" smtClean="0">
                          <a:solidFill>
                            <a:srgbClr val="002A46"/>
                          </a:solidFill>
                          <a:latin typeface="+mn-lt"/>
                          <a:ea typeface="+mn-ea"/>
                          <a:cs typeface="Arial" panose="020B0604020202020204" pitchFamily="34" charset="0"/>
                        </a:rPr>
                        <a:t>Ignored </a:t>
                      </a:r>
                    </a:p>
                    <a:p>
                      <a:pPr marL="223838" marR="0" lvl="0" indent="0" algn="l" defTabSz="914400" rtl="0" eaLnBrk="1" fontAlgn="base" latinLnBrk="0" hangingPunct="1">
                        <a:lnSpc>
                          <a:spcPct val="100000"/>
                        </a:lnSpc>
                        <a:spcBef>
                          <a:spcPct val="0"/>
                        </a:spcBef>
                        <a:spcAft>
                          <a:spcPct val="0"/>
                        </a:spcAft>
                        <a:buClrTx/>
                        <a:buSzTx/>
                        <a:buFontTx/>
                        <a:buNone/>
                        <a:tabLst/>
                      </a:pPr>
                      <a:r>
                        <a:rPr lang="en-US" sz="3000" b="1" kern="1200" dirty="0" smtClean="0">
                          <a:solidFill>
                            <a:srgbClr val="002A46"/>
                          </a:solidFill>
                          <a:latin typeface="+mn-lt"/>
                          <a:ea typeface="+mn-ea"/>
                          <a:cs typeface="Arial" panose="020B0604020202020204" pitchFamily="34" charset="0"/>
                        </a:rPr>
                        <a:t>before prescription can be filled</a:t>
                      </a:r>
                      <a:endParaRPr kumimoji="0" lang="en-US" sz="3000" b="1" i="0" u="none" strike="noStrike" cap="none" normalizeH="0" baseline="0" dirty="0" smtClean="0">
                        <a:ln>
                          <a:noFill/>
                        </a:ln>
                        <a:solidFill>
                          <a:srgbClr val="002A46"/>
                        </a:solidFill>
                        <a:effectLst/>
                        <a:latin typeface="+mn-lt"/>
                        <a:cs typeface="Arial" panose="020B0604020202020204" pitchFamily="34" charset="0"/>
                      </a:endParaRP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223838" marR="0" lvl="0" indent="0" algn="l" defTabSz="914400" rtl="0" eaLnBrk="1" fontAlgn="base" latinLnBrk="0" hangingPunct="1">
                        <a:lnSpc>
                          <a:spcPct val="100000"/>
                        </a:lnSpc>
                        <a:spcBef>
                          <a:spcPct val="0"/>
                        </a:spcBef>
                        <a:spcAft>
                          <a:spcPts val="600"/>
                        </a:spcAft>
                        <a:buClrTx/>
                        <a:buSzTx/>
                        <a:buFontTx/>
                        <a:buNone/>
                        <a:tabLst/>
                      </a:pPr>
                      <a:r>
                        <a:rPr lang="en-US" sz="3000" b="1" kern="1200" dirty="0" smtClean="0">
                          <a:solidFill>
                            <a:srgbClr val="002A46"/>
                          </a:solidFill>
                          <a:latin typeface="+mn-lt"/>
                          <a:ea typeface="+mn-ea"/>
                          <a:cs typeface="Arial" panose="020B0604020202020204" pitchFamily="34" charset="0"/>
                        </a:rPr>
                        <a:t>Reject must be:</a:t>
                      </a:r>
                    </a:p>
                    <a:p>
                      <a:pPr marL="690563" marR="0" lvl="0" indent="-241300" algn="l" defTabSz="914400" rtl="0" eaLnBrk="1" fontAlgn="base" latinLnBrk="0" hangingPunct="1">
                        <a:lnSpc>
                          <a:spcPts val="2800"/>
                        </a:lnSpc>
                        <a:spcBef>
                          <a:spcPct val="0"/>
                        </a:spcBef>
                        <a:spcAft>
                          <a:spcPct val="0"/>
                        </a:spcAft>
                        <a:buClrTx/>
                        <a:buSzTx/>
                        <a:buFont typeface="Arial" panose="020B0604020202020204" pitchFamily="34" charset="0"/>
                        <a:buChar char="•"/>
                        <a:tabLst/>
                      </a:pPr>
                      <a:r>
                        <a:rPr lang="en-US" sz="3000" b="1" kern="1200" dirty="0" smtClean="0">
                          <a:solidFill>
                            <a:srgbClr val="002A46"/>
                          </a:solidFill>
                          <a:latin typeface="+mn-lt"/>
                          <a:ea typeface="+mn-ea"/>
                          <a:cs typeface="Arial" panose="020B0604020202020204" pitchFamily="34" charset="0"/>
                        </a:rPr>
                        <a:t>Resolved to a payable status, </a:t>
                      </a:r>
                      <a:r>
                        <a:rPr lang="en-US" sz="3000" b="0" i="1" kern="1200" dirty="0" smtClean="0">
                          <a:solidFill>
                            <a:srgbClr val="002A46"/>
                          </a:solidFill>
                          <a:latin typeface="+mn-lt"/>
                          <a:ea typeface="+mn-ea"/>
                          <a:cs typeface="Arial" panose="020B0604020202020204" pitchFamily="34" charset="0"/>
                        </a:rPr>
                        <a:t>or</a:t>
                      </a:r>
                      <a:r>
                        <a:rPr lang="en-US" sz="3000" b="1" kern="1200" dirty="0" smtClean="0">
                          <a:solidFill>
                            <a:srgbClr val="002A46"/>
                          </a:solidFill>
                          <a:latin typeface="+mn-lt"/>
                          <a:ea typeface="+mn-ea"/>
                          <a:cs typeface="Arial" panose="020B0604020202020204" pitchFamily="34" charset="0"/>
                        </a:rPr>
                        <a:t> </a:t>
                      </a:r>
                    </a:p>
                    <a:p>
                      <a:pPr marL="690563" marR="0" lvl="0" indent="-2413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3000" b="1" kern="1200" dirty="0" smtClean="0">
                          <a:solidFill>
                            <a:srgbClr val="002A46"/>
                          </a:solidFill>
                          <a:latin typeface="+mn-lt"/>
                          <a:ea typeface="+mn-ea"/>
                          <a:cs typeface="Arial" panose="020B0604020202020204" pitchFamily="34" charset="0"/>
                        </a:rPr>
                        <a:t>Ignored </a:t>
                      </a:r>
                    </a:p>
                    <a:p>
                      <a:pPr marL="223838" marR="0" lvl="0" indent="0" algn="l" defTabSz="914400" rtl="0" eaLnBrk="1" fontAlgn="base" latinLnBrk="0" hangingPunct="1">
                        <a:lnSpc>
                          <a:spcPct val="100000"/>
                        </a:lnSpc>
                        <a:spcBef>
                          <a:spcPct val="0"/>
                        </a:spcBef>
                        <a:spcAft>
                          <a:spcPct val="0"/>
                        </a:spcAft>
                        <a:buClrTx/>
                        <a:buSzTx/>
                        <a:buFontTx/>
                        <a:buNone/>
                        <a:tabLst/>
                      </a:pPr>
                      <a:r>
                        <a:rPr lang="en-US" sz="3000" b="1" kern="1200" dirty="0" smtClean="0">
                          <a:solidFill>
                            <a:srgbClr val="002A46"/>
                          </a:solidFill>
                          <a:latin typeface="+mn-lt"/>
                          <a:ea typeface="+mn-ea"/>
                          <a:cs typeface="Arial" panose="020B0604020202020204" pitchFamily="34" charset="0"/>
                        </a:rPr>
                        <a:t>before prescription can be filled</a:t>
                      </a:r>
                      <a:endParaRPr kumimoji="0" lang="en-US" sz="3000" b="1" i="0" u="none" strike="noStrike" cap="none" normalizeH="0" baseline="0" dirty="0" smtClean="0">
                        <a:ln>
                          <a:noFill/>
                        </a:ln>
                        <a:solidFill>
                          <a:srgbClr val="002A46"/>
                        </a:solidFill>
                        <a:effectLst/>
                        <a:latin typeface="+mn-lt"/>
                        <a:cs typeface="Arial" panose="020B0604020202020204" pitchFamily="34" charset="0"/>
                      </a:endParaRPr>
                    </a:p>
                  </a:txBody>
                  <a:tcPr marL="87322" marR="87322" marT="45723" marB="45723"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r>
            </a:tbl>
          </a:graphicData>
        </a:graphic>
      </p:graphicFrame>
      <p:sp>
        <p:nvSpPr>
          <p:cNvPr id="5" name="Rectangle 2" descr="Prescription Billing Differences&#10;"/>
          <p:cNvSpPr txBox="1">
            <a:spLocks noChangeArrowheads="1"/>
          </p:cNvSpPr>
          <p:nvPr/>
        </p:nvSpPr>
        <p:spPr>
          <a:xfrm>
            <a:off x="609600" y="55626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a typeface="ＭＳ Ｐゴシック" pitchFamily="34" charset="-128"/>
              </a:rPr>
              <a:t>Prescription Billing Differences</a:t>
            </a:r>
          </a:p>
        </p:txBody>
      </p:sp>
    </p:spTree>
    <p:extLst>
      <p:ext uri="{BB962C8B-B14F-4D97-AF65-F5344CB8AC3E}">
        <p14:creationId xmlns:p14="http://schemas.microsoft.com/office/powerpoint/2010/main" val="13439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231" name="Group 103" descr="For Veteran prescriptions, pharmacy staff are only notified when claims reject for Refill Too Soon, Drug Utilization Review or Reject Resolution Required reasons.  This is because prescriptions for claims that reject for other reasons are filled. &#10;Since payable claims should be obtained for TRICARE and CHAMPVA prescriptions, staff are notified for any reject.&#10;Veterans&#10;Pharmacy staff only notified of DUR, RTS  and RRR rejects&#10;CHAMPVA&#10;Pharmacy staff notified of all rejects&#10;TRICARE&#10;Pharmacy staff notified of all rejects&#10;"/>
          <p:cNvGraphicFramePr>
            <a:graphicFrameLocks noGrp="1"/>
          </p:cNvGraphicFramePr>
          <p:nvPr>
            <p:ph idx="1"/>
            <p:extLst>
              <p:ext uri="{D42A27DB-BD31-4B8C-83A1-F6EECF244321}">
                <p14:modId xmlns:p14="http://schemas.microsoft.com/office/powerpoint/2010/main" val="527554863"/>
              </p:ext>
            </p:extLst>
          </p:nvPr>
        </p:nvGraphicFramePr>
        <p:xfrm>
          <a:off x="13648" y="685801"/>
          <a:ext cx="12192000" cy="4608805"/>
        </p:xfrm>
        <a:graphic>
          <a:graphicData uri="http://schemas.openxmlformats.org/drawingml/2006/table">
            <a:tbl>
              <a:tblPr>
                <a:effectLst>
                  <a:innerShdw blurRad="114300">
                    <a:prstClr val="black"/>
                  </a:innerShdw>
                </a:effectLst>
              </a:tblPr>
              <a:tblGrid>
                <a:gridCol w="4064000"/>
                <a:gridCol w="4064000"/>
                <a:gridCol w="4064000"/>
              </a:tblGrid>
              <a:tr h="10667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Veterans</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TRICARE</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rPr>
                        <a:t>CHAMPVA</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accent1">
                        <a:lumMod val="90000"/>
                      </a:schemeClr>
                    </a:solidFill>
                  </a:tcPr>
                </a:tc>
              </a:tr>
              <a:tr h="35420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cs typeface="Arial" panose="020B0604020202020204" pitchFamily="34" charset="0"/>
                        </a:rPr>
                        <a:t>Pharmacy staff only notified of </a:t>
                      </a:r>
                      <a:r>
                        <a:rPr kumimoji="0" lang="en-US" sz="3000" b="1" i="1" u="none" strike="noStrike" cap="none" normalizeH="0" baseline="0" dirty="0" smtClean="0">
                          <a:ln>
                            <a:noFill/>
                          </a:ln>
                          <a:solidFill>
                            <a:srgbClr val="002A46"/>
                          </a:solidFill>
                          <a:effectLst/>
                          <a:latin typeface="+mn-lt"/>
                          <a:cs typeface="Arial" panose="020B0604020202020204" pitchFamily="34" charset="0"/>
                        </a:rPr>
                        <a:t>DUR, RTS  and RRR rejects</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A46"/>
                          </a:solidFill>
                          <a:effectLst/>
                          <a:latin typeface="+mn-lt"/>
                          <a:cs typeface="Arial" panose="020B0604020202020204" pitchFamily="34" charset="0"/>
                        </a:rPr>
                        <a:t>Pharmacy staff notified of </a:t>
                      </a:r>
                      <a:r>
                        <a:rPr kumimoji="0" lang="en-US" sz="3000" b="1" i="1" u="none" strike="noStrike" cap="none" normalizeH="0" baseline="0" dirty="0" smtClean="0">
                          <a:ln>
                            <a:noFill/>
                          </a:ln>
                          <a:solidFill>
                            <a:srgbClr val="002A46"/>
                          </a:solidFill>
                          <a:effectLst/>
                          <a:latin typeface="+mn-lt"/>
                          <a:cs typeface="Arial" panose="020B0604020202020204" pitchFamily="34" charset="0"/>
                        </a:rPr>
                        <a:t>all rejects</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cap="none" normalizeH="0" baseline="0" dirty="0" smtClean="0">
                          <a:ln>
                            <a:noFill/>
                          </a:ln>
                          <a:solidFill>
                            <a:srgbClr val="002A46"/>
                          </a:solidFill>
                          <a:effectLst/>
                          <a:latin typeface="+mn-lt"/>
                          <a:cs typeface="Arial" panose="020B0604020202020204" pitchFamily="34" charset="0"/>
                        </a:rPr>
                        <a:t>Pharmacy staff notified of </a:t>
                      </a:r>
                      <a:r>
                        <a:rPr kumimoji="0" lang="en-US" sz="3000" b="1" i="1" u="none" strike="noStrike" cap="none" normalizeH="0" baseline="0" dirty="0" smtClean="0">
                          <a:ln>
                            <a:noFill/>
                          </a:ln>
                          <a:solidFill>
                            <a:srgbClr val="002A46"/>
                          </a:solidFill>
                          <a:effectLst/>
                          <a:latin typeface="+mn-lt"/>
                          <a:cs typeface="Arial" panose="020B0604020202020204" pitchFamily="34" charset="0"/>
                        </a:rPr>
                        <a:t>all rejects</a:t>
                      </a:r>
                    </a:p>
                  </a:txBody>
                  <a:tcPr marL="87322" marR="87322" marT="45724" marB="45724"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lnTlToBr>
                      <a:noFill/>
                    </a:lnTlToBr>
                    <a:lnBlToTr>
                      <a:noFill/>
                    </a:lnBlToTr>
                    <a:solidFill>
                      <a:schemeClr val="bg2">
                        <a:lumMod val="40000"/>
                        <a:lumOff val="60000"/>
                      </a:schemeClr>
                    </a:solidFill>
                  </a:tcPr>
                </a:tc>
              </a:tr>
            </a:tbl>
          </a:graphicData>
        </a:graphic>
      </p:graphicFrame>
      <p:sp>
        <p:nvSpPr>
          <p:cNvPr id="4" name="Rectangle 2" descr="Reject Notification Rules&#10;"/>
          <p:cNvSpPr txBox="1">
            <a:spLocks noChangeArrowheads="1"/>
          </p:cNvSpPr>
          <p:nvPr/>
        </p:nvSpPr>
        <p:spPr>
          <a:xfrm>
            <a:off x="609600" y="55626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a typeface="ＭＳ Ｐゴシック" pitchFamily="34" charset="-128"/>
              </a:rPr>
              <a:t>Reject Notification Rules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p:cNvSpPr/>
          <p:nvPr/>
        </p:nvSpPr>
        <p:spPr>
          <a:xfrm>
            <a:off x="0" y="-25400"/>
            <a:ext cx="12268200" cy="162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descr="Poll Results&#10;"/>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0" name="Rectangle 9"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Staff Pharmacists are responsible for updating the ePharmacy Site Parameters&#10;"/>
          <p:cNvSpPr/>
          <p:nvPr/>
        </p:nvSpPr>
        <p:spPr>
          <a:xfrm>
            <a:off x="609600" y="2189946"/>
            <a:ext cx="10591800" cy="1200329"/>
          </a:xfrm>
          <a:prstGeom prst="rect">
            <a:avLst/>
          </a:prstGeom>
        </p:spPr>
        <p:txBody>
          <a:bodyPr wrap="square">
            <a:spAutoFit/>
          </a:bodyPr>
          <a:lstStyle/>
          <a:p>
            <a:pPr indent="-457200">
              <a:buClr>
                <a:srgbClr val="FFC548"/>
              </a:buClr>
              <a:defRPr/>
            </a:pPr>
            <a:r>
              <a:rPr lang="en-US" sz="3600" dirty="0">
                <a:ea typeface="ＭＳ Ｐゴシック"/>
                <a:cs typeface="Corbel" pitchFamily="34" charset="0"/>
              </a:rPr>
              <a:t>Staff Pharmacists are responsible for updating the ePharmacy Site </a:t>
            </a:r>
            <a:r>
              <a:rPr lang="en-US" sz="3600" dirty="0" smtClean="0">
                <a:ea typeface="ＭＳ Ｐゴシック"/>
                <a:cs typeface="Corbel" pitchFamily="34" charset="0"/>
              </a:rPr>
              <a:t>Parameters.</a:t>
            </a:r>
            <a:endParaRPr lang="en-US" sz="3600" dirty="0">
              <a:ea typeface="ＭＳ Ｐゴシック"/>
              <a:cs typeface="Corbel" pitchFamily="34" charset="0"/>
            </a:endParaRPr>
          </a:p>
        </p:txBody>
      </p:sp>
      <p:sp>
        <p:nvSpPr>
          <p:cNvPr id="5" name="Content Placeholder 4" descr="A. True&#10;B. False &#10;"/>
          <p:cNvSpPr>
            <a:spLocks noGrp="1"/>
          </p:cNvSpPr>
          <p:nvPr>
            <p:ph idx="1"/>
          </p:nvPr>
        </p:nvSpPr>
        <p:spPr>
          <a:xfrm>
            <a:off x="628650" y="3657600"/>
            <a:ext cx="4419600" cy="1582580"/>
          </a:xfrm>
        </p:spPr>
        <p:txBody>
          <a:bodyPr>
            <a:normAutofit/>
          </a:bodyPr>
          <a:lstStyle/>
          <a:p>
            <a:pPr marL="1314450" lvl="2" indent="-514350">
              <a:buFont typeface="+mj-lt"/>
              <a:buAutoNum type="alphaUcPeriod"/>
            </a:pPr>
            <a:r>
              <a:rPr lang="en-US" sz="3600" dirty="0" smtClean="0"/>
              <a:t>True</a:t>
            </a:r>
            <a:endParaRPr lang="en-US" sz="3600" dirty="0"/>
          </a:p>
          <a:p>
            <a:pPr marL="1314450" lvl="2" indent="-514350">
              <a:buFont typeface="+mj-lt"/>
              <a:buAutoNum type="alphaUcPeriod"/>
            </a:pPr>
            <a:r>
              <a:rPr lang="en-US" sz="3600" u="sng" dirty="0">
                <a:solidFill>
                  <a:srgbClr val="92D050"/>
                </a:solidFill>
              </a:rPr>
              <a:t>False</a:t>
            </a:r>
            <a:r>
              <a:rPr lang="en-US" sz="3600" u="sng" dirty="0"/>
              <a:t> </a:t>
            </a:r>
            <a:endParaRPr lang="en-US" sz="3600" dirty="0"/>
          </a:p>
        </p:txBody>
      </p:sp>
    </p:spTree>
    <p:extLst>
      <p:ext uri="{BB962C8B-B14F-4D97-AF65-F5344CB8AC3E}">
        <p14:creationId xmlns:p14="http://schemas.microsoft.com/office/powerpoint/2010/main" val="124287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p:cNvSpPr/>
          <p:nvPr/>
        </p:nvSpPr>
        <p:spPr>
          <a:xfrm>
            <a:off x="0" y="-25400"/>
            <a:ext cx="12268200" cy="162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descr="Poll Results&#10;"/>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0" name="Rectangle 9"/>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Staff Pharmacists are responsible for updating the ePharmacy Site Parameters&#10;"/>
          <p:cNvSpPr/>
          <p:nvPr/>
        </p:nvSpPr>
        <p:spPr>
          <a:xfrm>
            <a:off x="609600" y="2189946"/>
            <a:ext cx="10591800" cy="1200329"/>
          </a:xfrm>
          <a:prstGeom prst="rect">
            <a:avLst/>
          </a:prstGeom>
        </p:spPr>
        <p:txBody>
          <a:bodyPr wrap="square">
            <a:spAutoFit/>
          </a:bodyPr>
          <a:lstStyle/>
          <a:p>
            <a:pPr indent="-457200">
              <a:buClr>
                <a:srgbClr val="FFC548"/>
              </a:buClr>
              <a:defRPr/>
            </a:pPr>
            <a:r>
              <a:rPr lang="en-US" sz="3600" dirty="0">
                <a:ea typeface="ＭＳ Ｐゴシック"/>
                <a:cs typeface="Corbel" pitchFamily="34" charset="0"/>
              </a:rPr>
              <a:t>Staff Pharmacists are responsible for updating the ePharmacy Site </a:t>
            </a:r>
            <a:r>
              <a:rPr lang="en-US" sz="3600" dirty="0" smtClean="0">
                <a:ea typeface="ＭＳ Ｐゴシック"/>
                <a:cs typeface="Corbel" pitchFamily="34" charset="0"/>
              </a:rPr>
              <a:t>Parameters.</a:t>
            </a:r>
            <a:endParaRPr lang="en-US" sz="3600" dirty="0">
              <a:ea typeface="ＭＳ Ｐゴシック"/>
              <a:cs typeface="Corbel" pitchFamily="34" charset="0"/>
            </a:endParaRPr>
          </a:p>
        </p:txBody>
      </p:sp>
      <p:sp>
        <p:nvSpPr>
          <p:cNvPr id="5" name="Content Placeholder 4" descr="A. True&#10;B. False &#10;"/>
          <p:cNvSpPr>
            <a:spLocks noGrp="1"/>
          </p:cNvSpPr>
          <p:nvPr>
            <p:ph idx="1"/>
          </p:nvPr>
        </p:nvSpPr>
        <p:spPr>
          <a:xfrm>
            <a:off x="628650" y="3657600"/>
            <a:ext cx="4419600" cy="1582580"/>
          </a:xfrm>
        </p:spPr>
        <p:txBody>
          <a:bodyPr>
            <a:normAutofit/>
          </a:bodyPr>
          <a:lstStyle/>
          <a:p>
            <a:pPr marL="1314450" lvl="2" indent="-514350">
              <a:buFont typeface="+mj-lt"/>
              <a:buAutoNum type="alphaUcPeriod"/>
            </a:pPr>
            <a:r>
              <a:rPr lang="en-US" sz="3600" dirty="0" smtClean="0"/>
              <a:t>True</a:t>
            </a:r>
            <a:endParaRPr lang="en-US" sz="3600" dirty="0"/>
          </a:p>
          <a:p>
            <a:pPr marL="1314450" lvl="2" indent="-514350">
              <a:buFont typeface="+mj-lt"/>
              <a:buAutoNum type="alphaUcPeriod"/>
            </a:pPr>
            <a:r>
              <a:rPr lang="en-US" sz="3600" u="sng" dirty="0">
                <a:solidFill>
                  <a:srgbClr val="92D050"/>
                </a:solidFill>
              </a:rPr>
              <a:t>False</a:t>
            </a:r>
            <a:r>
              <a:rPr lang="en-US" sz="3600" u="sng" dirty="0"/>
              <a:t> </a:t>
            </a:r>
            <a:endParaRPr lang="en-US" sz="3600" dirty="0"/>
          </a:p>
        </p:txBody>
      </p:sp>
    </p:spTree>
    <p:extLst>
      <p:ext uri="{BB962C8B-B14F-4D97-AF65-F5344CB8AC3E}">
        <p14:creationId xmlns:p14="http://schemas.microsoft.com/office/powerpoint/2010/main" val="395603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VA Co-Payments&#10;"/>
          <p:cNvSpPr txBox="1"/>
          <p:nvPr/>
        </p:nvSpPr>
        <p:spPr>
          <a:xfrm>
            <a:off x="2781300" y="119743"/>
            <a:ext cx="6629400" cy="1107996"/>
          </a:xfrm>
          <a:prstGeom prst="rect">
            <a:avLst/>
          </a:prstGeom>
          <a:noFill/>
        </p:spPr>
        <p:txBody>
          <a:bodyPr wrap="square" rtlCol="0">
            <a:spAutoFit/>
          </a:bodyPr>
          <a:lstStyle/>
          <a:p>
            <a:pPr algn="ctr"/>
            <a:r>
              <a:rPr lang="en-US" sz="6600" dirty="0" smtClean="0">
                <a:solidFill>
                  <a:schemeClr val="accent1">
                    <a:lumMod val="90000"/>
                  </a:schemeClr>
                </a:solidFill>
              </a:rPr>
              <a:t>VA Co-Payments</a:t>
            </a:r>
            <a:endParaRPr lang="en-US" sz="6600" dirty="0">
              <a:solidFill>
                <a:schemeClr val="accent1">
                  <a:lumMod val="90000"/>
                </a:schemeClr>
              </a:solidFill>
            </a:endParaRPr>
          </a:p>
        </p:txBody>
      </p:sp>
      <p:graphicFrame>
        <p:nvGraphicFramePr>
          <p:cNvPr id="4" name="Content Placeholder 3" descr="The table  lists the current copayment rates for Veteran prescriptions.&#10;Veterans are charged either $8 or $9 for each 30 day supply or less, depending on their Priority Group.  Priority Groups are based on Eligibility.&#10;Priority Groups 2 through 6 are charged $8 for every 30 day supply&#10;Priority Groups 7 and 8 are charged $9 for every 30 day supply&#10;So for example, a 7 day prescription copayment would be either $8 or $9, depending on the patient’s Priority Group.  Copayments for a 90 days supply would be $24 or $27.&#10;The VA charges prescription copayments for OTC medications but not supply products. &#10;A patient’s VA copayment is reduced by amounts received by third parties for prescriptions, as can be seen in the next slide.&#10;&#10;&#10;&#10;2-6/$8 1-30 days/$16 31-60 days/$24 61-90 days&#10;7 and 8/$9 1-30 days/$18 31-60 days/$27 61-90 days&#10;&#10;"/>
          <p:cNvGraphicFramePr>
            <a:graphicFrameLocks noGrp="1"/>
          </p:cNvGraphicFramePr>
          <p:nvPr>
            <p:ph idx="1"/>
            <p:extLst>
              <p:ext uri="{D42A27DB-BD31-4B8C-83A1-F6EECF244321}">
                <p14:modId xmlns:p14="http://schemas.microsoft.com/office/powerpoint/2010/main" val="3482743644"/>
              </p:ext>
            </p:extLst>
          </p:nvPr>
        </p:nvGraphicFramePr>
        <p:xfrm>
          <a:off x="609600" y="2133601"/>
          <a:ext cx="10972800" cy="2571450"/>
        </p:xfrm>
        <a:graphic>
          <a:graphicData uri="http://schemas.openxmlformats.org/drawingml/2006/table">
            <a:tbl>
              <a:tblPr firstRow="1" bandRow="1">
                <a:effectLst>
                  <a:innerShdw blurRad="114300">
                    <a:prstClr val="black"/>
                  </a:innerShdw>
                </a:effectLst>
                <a:tableStyleId>{5C22544A-7EE6-4342-B048-85BDC9FD1C3A}</a:tableStyleId>
              </a:tblPr>
              <a:tblGrid>
                <a:gridCol w="3657600"/>
                <a:gridCol w="2438400"/>
                <a:gridCol w="2438400"/>
                <a:gridCol w="2438400"/>
              </a:tblGrid>
              <a:tr h="1016970">
                <a:tc>
                  <a:txBody>
                    <a:bodyPr/>
                    <a:lstStyle/>
                    <a:p>
                      <a:r>
                        <a:rPr lang="en-US" sz="2800" dirty="0" smtClean="0">
                          <a:solidFill>
                            <a:schemeClr val="bg2">
                              <a:lumMod val="75000"/>
                            </a:schemeClr>
                          </a:solidFill>
                        </a:rPr>
                        <a:t>Priority Group</a:t>
                      </a:r>
                      <a:endParaRPr lang="en-US" sz="2800" dirty="0">
                        <a:solidFill>
                          <a:schemeClr val="bg2">
                            <a:lumMod val="75000"/>
                          </a:schemeClr>
                        </a:solidFill>
                      </a:endParaRPr>
                    </a:p>
                  </a:txBody>
                  <a:tcPr>
                    <a:lnL w="38100" cap="flat" cmpd="sng" algn="ctr">
                      <a:solidFill>
                        <a:schemeClr val="bg2">
                          <a:lumMod val="75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solidFill>
                      <a:schemeClr val="accent1">
                        <a:lumMod val="90000"/>
                      </a:schemeClr>
                    </a:solidFill>
                  </a:tcPr>
                </a:tc>
                <a:tc gridSpan="3">
                  <a:txBody>
                    <a:bodyPr/>
                    <a:lstStyle/>
                    <a:p>
                      <a:pPr algn="ctr"/>
                      <a:r>
                        <a:rPr lang="en-US" sz="2800" dirty="0" smtClean="0">
                          <a:solidFill>
                            <a:schemeClr val="bg2">
                              <a:lumMod val="75000"/>
                            </a:schemeClr>
                          </a:solidFill>
                        </a:rPr>
                        <a:t>Co-pay Amount</a:t>
                      </a:r>
                      <a:endParaRPr lang="en-US" sz="2800" dirty="0">
                        <a:solidFill>
                          <a:schemeClr val="bg2">
                            <a:lumMod val="75000"/>
                          </a:schemeClr>
                        </a:solidFill>
                      </a:endParaRPr>
                    </a:p>
                  </a:txBody>
                  <a:tcPr>
                    <a:lnL w="38100" cap="flat" cmpd="sng" algn="ctr">
                      <a:solidFill>
                        <a:schemeClr val="accent1">
                          <a:lumMod val="90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accent1">
                          <a:lumMod val="90000"/>
                        </a:schemeClr>
                      </a:solidFill>
                      <a:prstDash val="solid"/>
                      <a:round/>
                      <a:headEnd type="none" w="med" len="med"/>
                      <a:tailEnd type="none" w="med" len="med"/>
                    </a:lnB>
                    <a:solidFill>
                      <a:schemeClr val="accent1">
                        <a:lumMod val="90000"/>
                      </a:schemeClr>
                    </a:solidFill>
                  </a:tcPr>
                </a:tc>
                <a:tc hMerge="1">
                  <a:txBody>
                    <a:bodyPr/>
                    <a:lstStyle/>
                    <a:p>
                      <a:endParaRPr lang="en-US" dirty="0"/>
                    </a:p>
                  </a:txBody>
                  <a:tcPr/>
                </a:tc>
                <a:tc hMerge="1">
                  <a:txBody>
                    <a:bodyPr/>
                    <a:lstStyle/>
                    <a:p>
                      <a:endParaRPr lang="en-US" dirty="0"/>
                    </a:p>
                  </a:txBody>
                  <a:tcPr/>
                </a:tc>
              </a:tr>
              <a:tr h="423010">
                <a:tc>
                  <a:txBody>
                    <a:bodyPr/>
                    <a:lstStyle/>
                    <a:p>
                      <a:endParaRPr lang="en-US"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r>
                        <a:rPr lang="en-US" sz="2800" dirty="0" smtClean="0"/>
                        <a:t>1-30 day</a:t>
                      </a:r>
                      <a:r>
                        <a:rPr lang="en-US" sz="2800" baseline="0" dirty="0" smtClean="0"/>
                        <a:t>s</a:t>
                      </a:r>
                      <a:endParaRPr lang="en-US" sz="2800" dirty="0"/>
                    </a:p>
                  </a:txBody>
                  <a:tcPr>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r>
                        <a:rPr lang="en-US" sz="2800" dirty="0" smtClean="0"/>
                        <a:t>31-60 days</a:t>
                      </a:r>
                      <a:endParaRPr lang="en-US" sz="2800" dirty="0"/>
                    </a:p>
                  </a:txBody>
                  <a:tcPr>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r>
                        <a:rPr lang="en-US" sz="2800" dirty="0" smtClean="0"/>
                        <a:t>61-90 days</a:t>
                      </a:r>
                      <a:endParaRPr lang="en-US" sz="2800" dirty="0"/>
                    </a:p>
                  </a:txBody>
                  <a:tcPr>
                    <a:lnL w="38100" cap="flat" cmpd="sng" algn="ctr">
                      <a:solidFill>
                        <a:schemeClr val="accent1">
                          <a:lumMod val="90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accent1">
                          <a:lumMod val="90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r>
              <a:tr h="423010">
                <a:tc>
                  <a:txBody>
                    <a:bodyPr/>
                    <a:lstStyle/>
                    <a:p>
                      <a:r>
                        <a:rPr lang="en-US" sz="2800" dirty="0" smtClean="0"/>
                        <a:t> 2-6</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$8</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$16</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$24</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r>
              <a:tr h="423010">
                <a:tc>
                  <a:txBody>
                    <a:bodyPr/>
                    <a:lstStyle/>
                    <a:p>
                      <a:r>
                        <a:rPr lang="en-US" sz="2800" dirty="0" smtClean="0"/>
                        <a:t> 7 and 8</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$9</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$18</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c>
                  <a:txBody>
                    <a:bodyPr/>
                    <a:lstStyle/>
                    <a:p>
                      <a:r>
                        <a:rPr lang="en-US" sz="2800" dirty="0" smtClean="0"/>
                        <a:t>$27</a:t>
                      </a:r>
                      <a:endParaRPr lang="en-US" sz="2800"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solidFill>
                      <a:schemeClr val="tx1"/>
                    </a:solidFill>
                  </a:tcPr>
                </a:tc>
              </a:tr>
            </a:tbl>
          </a:graphicData>
        </a:graphic>
      </p:graphicFrame>
      <p:sp>
        <p:nvSpPr>
          <p:cNvPr id="2" name="Title 1"/>
          <p:cNvSpPr>
            <a:spLocks noGrp="1"/>
          </p:cNvSpPr>
          <p:nvPr>
            <p:ph type="title"/>
          </p:nvPr>
        </p:nvSpPr>
        <p:spPr>
          <a:xfrm>
            <a:off x="8906" y="5486400"/>
            <a:ext cx="12183094" cy="1371600"/>
          </a:xfrm>
        </p:spPr>
        <p:txBody>
          <a:bodyPr>
            <a:normAutofit fontScale="90000"/>
          </a:bodyPr>
          <a:lstStyle/>
          <a:p>
            <a:pPr marL="457200" indent="-457200"/>
            <a:r>
              <a:rPr lang="en-US" sz="3600" dirty="0"/>
              <a:t>Over-the-counter medications are subject to co-pays</a:t>
            </a:r>
            <a:br>
              <a:rPr lang="en-US" sz="3600" dirty="0"/>
            </a:br>
            <a:r>
              <a:rPr lang="en-US" sz="3600" dirty="0"/>
              <a:t>Supply products are not charged a copay</a:t>
            </a:r>
            <a:br>
              <a:rPr lang="en-US" sz="3600" dirty="0"/>
            </a:br>
            <a:endParaRPr lang="en-US" sz="3600" i="1" dirty="0">
              <a:latin typeface="+mn-lt"/>
            </a:endParaRPr>
          </a:p>
        </p:txBody>
      </p:sp>
    </p:spTree>
    <p:extLst>
      <p:ext uri="{BB962C8B-B14F-4D97-AF65-F5344CB8AC3E}">
        <p14:creationId xmlns:p14="http://schemas.microsoft.com/office/powerpoint/2010/main" val="2518037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53800" cy="1782762"/>
          </a:xfrm>
        </p:spPr>
        <p:txBody>
          <a:bodyPr>
            <a:normAutofit/>
          </a:bodyPr>
          <a:lstStyle/>
          <a:p>
            <a:r>
              <a:rPr lang="en-US" sz="3600" kern="0" dirty="0" smtClean="0">
                <a:ea typeface="ＭＳ Ｐゴシック" pitchFamily="-65" charset="-128"/>
                <a:cs typeface="ＭＳ Ｐゴシック"/>
              </a:rPr>
              <a:t>A patient’s VA copayment is offset dollar-for-dollar</a:t>
            </a:r>
            <a:r>
              <a:rPr lang="en-US" sz="3600" kern="0" dirty="0">
                <a:ea typeface="ＭＳ Ｐゴシック" pitchFamily="-65" charset="-128"/>
                <a:cs typeface="ＭＳ Ｐゴシック"/>
              </a:rPr>
              <a:t>,</a:t>
            </a:r>
            <a:r>
              <a:rPr lang="en-US" sz="3600" dirty="0"/>
              <a:t> </a:t>
            </a:r>
            <a:r>
              <a:rPr lang="en-US" sz="3600" b="1" i="1" dirty="0">
                <a:solidFill>
                  <a:schemeClr val="tx2">
                    <a:lumMod val="50000"/>
                  </a:schemeClr>
                </a:solidFill>
              </a:rPr>
              <a:t>up to the amount of the copay</a:t>
            </a:r>
            <a:endParaRPr lang="en-US" sz="3600" b="1" dirty="0">
              <a:solidFill>
                <a:schemeClr val="tx2">
                  <a:lumMod val="50000"/>
                </a:schemeClr>
              </a:solidFill>
            </a:endParaRPr>
          </a:p>
        </p:txBody>
      </p:sp>
      <p:graphicFrame>
        <p:nvGraphicFramePr>
          <p:cNvPr id="4" name="Content Placeholder 3" descr="When VA receives reimbursement from a third party payer, VA offsets the first party co-pay dollar-for-dollar, up to the amount of the copay.&#10;As long as a payment equaling a Veteran’s co-pay is received, the Veteran is not charged. The Veteran will only receive a VA bill if the payer reimburses VA an amount less than the VA co-pay.  I have included some examples on this slide.&#10;Reimbursement that exceeds the Veteran’s copayment is kept by the facility.&#10;Billing prescriptions to third parties can be advantageous to the Veteran as well as the VA facility.   &#10;&#10;VA Co-pay/Insurance Payment /Amount &#10;Co-pay Decreased/Balance to Patient&#10;$24/$21/$21/$3&#10;$24/$0/$0/$24&#10;$18/$3/$3/$15&#10;$16/$31/$16/$0&#10;$8/$41/$8/$0&#10;$9/$15/$9/$0&#10;&#10;"/>
          <p:cNvGraphicFramePr>
            <a:graphicFrameLocks noGrp="1"/>
          </p:cNvGraphicFramePr>
          <p:nvPr>
            <p:ph idx="1"/>
            <p:extLst>
              <p:ext uri="{D42A27DB-BD31-4B8C-83A1-F6EECF244321}">
                <p14:modId xmlns:p14="http://schemas.microsoft.com/office/powerpoint/2010/main" val="454103998"/>
              </p:ext>
            </p:extLst>
          </p:nvPr>
        </p:nvGraphicFramePr>
        <p:xfrm>
          <a:off x="228600" y="2482824"/>
          <a:ext cx="11734800" cy="4162996"/>
        </p:xfrm>
        <a:graphic>
          <a:graphicData uri="http://schemas.openxmlformats.org/drawingml/2006/table">
            <a:tbl>
              <a:tblPr firstRow="1" bandRow="1">
                <a:effectLst>
                  <a:innerShdw blurRad="114300">
                    <a:prstClr val="black"/>
                  </a:innerShdw>
                </a:effectLst>
                <a:tableStyleId>{5C22544A-7EE6-4342-B048-85BDC9FD1C3A}</a:tableStyleId>
              </a:tblPr>
              <a:tblGrid>
                <a:gridCol w="2933700"/>
                <a:gridCol w="2933700"/>
                <a:gridCol w="2933700"/>
                <a:gridCol w="2933700"/>
              </a:tblGrid>
              <a:tr h="1182052">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1" i="0" u="none" strike="noStrike" cap="none" normalizeH="0" baseline="0" dirty="0" smtClean="0">
                          <a:ln>
                            <a:noFill/>
                          </a:ln>
                          <a:solidFill>
                            <a:schemeClr val="bg2">
                              <a:lumMod val="75000"/>
                            </a:schemeClr>
                          </a:solidFill>
                          <a:effectLst/>
                          <a:latin typeface="+mn-lt"/>
                        </a:rPr>
                        <a:t> VA Co-pay</a:t>
                      </a:r>
                    </a:p>
                  </a:txBody>
                  <a:tcPr anchor="ctr" horzOverflow="overflow">
                    <a:lnR w="38100" cap="flat" cmpd="sng" algn="ctr">
                      <a:solidFill>
                        <a:schemeClr val="accent1">
                          <a:lumMod val="90000"/>
                        </a:schemeClr>
                      </a:solidFill>
                      <a:prstDash val="solid"/>
                      <a:round/>
                      <a:headEnd type="none" w="med" len="med"/>
                      <a:tailEnd type="none" w="med" len="med"/>
                    </a:lnR>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800" b="1" i="0" u="none" strike="noStrike" cap="none" normalizeH="0" baseline="0" dirty="0" smtClean="0">
                          <a:ln>
                            <a:noFill/>
                          </a:ln>
                          <a:solidFill>
                            <a:schemeClr val="bg2">
                              <a:lumMod val="75000"/>
                            </a:schemeClr>
                          </a:solidFill>
                          <a:effectLst/>
                          <a:latin typeface="+mn-lt"/>
                        </a:rPr>
                        <a:t>Insurance Payment </a:t>
                      </a:r>
                    </a:p>
                  </a:txBody>
                  <a:tcPr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1" i="0" u="none" strike="noStrike" cap="none" normalizeH="0" baseline="0" dirty="0" smtClean="0">
                          <a:ln>
                            <a:noFill/>
                          </a:ln>
                          <a:solidFill>
                            <a:schemeClr val="bg2">
                              <a:lumMod val="75000"/>
                            </a:schemeClr>
                          </a:solidFill>
                          <a:effectLst/>
                          <a:latin typeface="+mn-lt"/>
                        </a:rPr>
                        <a:t>Amount </a:t>
                      </a:r>
                    </a:p>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1" i="0" u="none" strike="noStrike" cap="none" normalizeH="0" baseline="0" dirty="0" smtClean="0">
                          <a:ln>
                            <a:noFill/>
                          </a:ln>
                          <a:solidFill>
                            <a:schemeClr val="bg2">
                              <a:lumMod val="75000"/>
                            </a:schemeClr>
                          </a:solidFill>
                          <a:effectLst/>
                          <a:latin typeface="+mn-lt"/>
                        </a:rPr>
                        <a:t>Co-pay Decreased</a:t>
                      </a:r>
                    </a:p>
                  </a:txBody>
                  <a:tcPr anchor="ctr" horzOverflow="overflow">
                    <a:lnL w="38100" cap="flat" cmpd="sng" algn="ctr">
                      <a:solidFill>
                        <a:schemeClr val="accent1">
                          <a:lumMod val="90000"/>
                        </a:schemeClr>
                      </a:solidFill>
                      <a:prstDash val="solid"/>
                      <a:round/>
                      <a:headEnd type="none" w="med" len="med"/>
                      <a:tailEnd type="none" w="med" len="med"/>
                    </a:lnL>
                    <a:lnR w="38100" cap="flat" cmpd="sng" algn="ctr">
                      <a:solidFill>
                        <a:schemeClr val="accent1">
                          <a:lumMod val="90000"/>
                        </a:schemeClr>
                      </a:solidFill>
                      <a:prstDash val="solid"/>
                      <a:round/>
                      <a:headEnd type="none" w="med" len="med"/>
                      <a:tailEnd type="none" w="med" len="med"/>
                    </a:lnR>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1" i="0" u="none" strike="noStrike" cap="none" normalizeH="0" baseline="0" dirty="0" smtClean="0">
                          <a:ln>
                            <a:noFill/>
                          </a:ln>
                          <a:solidFill>
                            <a:schemeClr val="bg2">
                              <a:lumMod val="75000"/>
                            </a:schemeClr>
                          </a:solidFill>
                          <a:effectLst/>
                          <a:latin typeface="+mn-lt"/>
                        </a:rPr>
                        <a:t>Balance to Patient</a:t>
                      </a:r>
                    </a:p>
                  </a:txBody>
                  <a:tcPr anchor="ctr" horzOverflow="overflow">
                    <a:lnL w="38100" cap="flat" cmpd="sng" algn="ctr">
                      <a:solidFill>
                        <a:schemeClr val="accent1">
                          <a:lumMod val="90000"/>
                        </a:schemeClr>
                      </a:solidFill>
                      <a:prstDash val="solid"/>
                      <a:round/>
                      <a:headEnd type="none" w="med" len="med"/>
                      <a:tailEnd type="none" w="med" len="med"/>
                    </a:lnL>
                    <a:lnB w="38100" cap="flat" cmpd="sng" algn="ctr">
                      <a:solidFill>
                        <a:schemeClr val="bg2">
                          <a:lumMod val="75000"/>
                        </a:schemeClr>
                      </a:solidFill>
                      <a:prstDash val="solid"/>
                      <a:round/>
                      <a:headEnd type="none" w="med" len="med"/>
                      <a:tailEnd type="none" w="med" len="med"/>
                    </a:lnB>
                    <a:solidFill>
                      <a:schemeClr val="accent1">
                        <a:lumMod val="90000"/>
                      </a:schemeClr>
                    </a:solidFill>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$24</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$21</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$21</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$3</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$24</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$0</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$0</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$24</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$18</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$3</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$3</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$15</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$16</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$31</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$16</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$0</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$8</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$41</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$8</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$0</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r h="478828">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$9</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$15</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tx2">
                              <a:lumMod val="50000"/>
                            </a:schemeClr>
                          </a:solidFill>
                          <a:effectLst/>
                          <a:latin typeface="+mn-lt"/>
                        </a:rPr>
                        <a:t>$9</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75000"/>
                            </a:schemeClr>
                          </a:solidFill>
                          <a:effectLst/>
                          <a:latin typeface="+mn-lt"/>
                        </a:rPr>
                        <a:t>$0</a:t>
                      </a:r>
                    </a:p>
                  </a:txBody>
                  <a:tcPr horzOverflow="overflow">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858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Question</a:t>
            </a:r>
            <a:endParaRPr lang="en-US" b="1" dirty="0">
              <a:solidFill>
                <a:schemeClr val="bg2">
                  <a:lumMod val="75000"/>
                </a:schemeClr>
              </a:solidFill>
            </a:endParaRPr>
          </a:p>
        </p:txBody>
      </p:sp>
      <p:sp>
        <p:nvSpPr>
          <p:cNvPr id="10" name="Rectangle 9"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609600" y="2133600"/>
            <a:ext cx="10972800" cy="4191000"/>
          </a:xfrm>
        </p:spPr>
        <p:txBody>
          <a:bodyPr>
            <a:normAutofit/>
          </a:bodyPr>
          <a:lstStyle/>
          <a:p>
            <a:pPr marL="0" lvl="1" indent="0">
              <a:buClr>
                <a:srgbClr val="FFC548"/>
              </a:buClr>
              <a:buNone/>
              <a:defRPr/>
            </a:pPr>
            <a:r>
              <a:rPr lang="en-US" sz="3200" dirty="0" smtClean="0"/>
              <a:t>Claims </a:t>
            </a:r>
            <a:r>
              <a:rPr lang="en-US" sz="3200" dirty="0"/>
              <a:t>for p</a:t>
            </a:r>
            <a:r>
              <a:rPr lang="en-US" sz="3200" dirty="0">
                <a:latin typeface="Corbel" pitchFamily="34" charset="0"/>
                <a:ea typeface="ＭＳ Ｐゴシック"/>
                <a:cs typeface="Corbel" pitchFamily="34" charset="0"/>
              </a:rPr>
              <a:t>ass med or self-medication prescriptions should auto-reverse because ePharmacy does not bill for prescriptions filled as part of an inpatient stay.</a:t>
            </a:r>
          </a:p>
          <a:p>
            <a:pPr marL="0" indent="0">
              <a:buNone/>
            </a:pPr>
            <a:endParaRPr lang="en-US" dirty="0"/>
          </a:p>
          <a:p>
            <a:pPr marL="1314450" lvl="2" indent="-514350">
              <a:buFont typeface="+mj-lt"/>
              <a:buAutoNum type="alphaUcPeriod"/>
            </a:pPr>
            <a:r>
              <a:rPr lang="en-US" sz="3200" dirty="0"/>
              <a:t>True</a:t>
            </a:r>
          </a:p>
          <a:p>
            <a:pPr marL="1314450" lvl="2" indent="-514350">
              <a:buFont typeface="+mj-lt"/>
              <a:buAutoNum type="alphaUcPeriod"/>
            </a:pPr>
            <a:r>
              <a:rPr lang="en-US" sz="3200" dirty="0"/>
              <a:t>False </a:t>
            </a:r>
          </a:p>
        </p:txBody>
      </p:sp>
    </p:spTree>
    <p:extLst>
      <p:ext uri="{BB962C8B-B14F-4D97-AF65-F5344CB8AC3E}">
        <p14:creationId xmlns:p14="http://schemas.microsoft.com/office/powerpoint/2010/main" val="262309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3512606">
            <a:off x="301130" y="696623"/>
            <a:ext cx="5188773" cy="5188773"/>
          </a:xfrm>
          <a:prstGeom prst="rect">
            <a:avLst/>
          </a:prstGeom>
        </p:spPr>
      </p:pic>
      <p:sp>
        <p:nvSpPr>
          <p:cNvPr id="4" name="Oval 3" descr="ePharmacy"/>
          <p:cNvSpPr/>
          <p:nvPr/>
        </p:nvSpPr>
        <p:spPr>
          <a:xfrm>
            <a:off x="1043882" y="1296829"/>
            <a:ext cx="3957959" cy="1828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2">
                    <a:lumMod val="75000"/>
                  </a:schemeClr>
                </a:solidFill>
              </a:rPr>
              <a:t>ePharmacy</a:t>
            </a:r>
            <a:endParaRPr lang="en-US" sz="4000" dirty="0">
              <a:solidFill>
                <a:schemeClr val="bg2">
                  <a:lumMod val="75000"/>
                </a:schemeClr>
              </a:solidFill>
            </a:endParaRPr>
          </a:p>
        </p:txBody>
      </p:sp>
      <p:sp>
        <p:nvSpPr>
          <p:cNvPr id="4098" name="Rectangle 2"/>
          <p:cNvSpPr>
            <a:spLocks noGrp="1" noChangeArrowheads="1"/>
          </p:cNvSpPr>
          <p:nvPr>
            <p:ph type="title"/>
          </p:nvPr>
        </p:nvSpPr>
        <p:spPr>
          <a:xfrm>
            <a:off x="5416759" y="382589"/>
            <a:ext cx="4458426" cy="639762"/>
          </a:xfrm>
        </p:spPr>
        <p:txBody>
          <a:bodyPr>
            <a:noAutofit/>
          </a:bodyPr>
          <a:lstStyle/>
          <a:p>
            <a:r>
              <a:rPr lang="en-US" sz="8800" dirty="0">
                <a:latin typeface="+mn-lt"/>
                <a:ea typeface="ＭＳ Ｐゴシック" pitchFamily="34" charset="-128"/>
              </a:rPr>
              <a:t>Agenda</a:t>
            </a:r>
          </a:p>
        </p:txBody>
      </p:sp>
      <p:sp>
        <p:nvSpPr>
          <p:cNvPr id="3" name="Rectangle 2" descr="Basics&#10;Roles&#10;Rules&#10;Behind the Scenes&#10;Prescription Processing&#10;"/>
          <p:cNvSpPr/>
          <p:nvPr/>
        </p:nvSpPr>
        <p:spPr>
          <a:xfrm>
            <a:off x="3627649" y="1626424"/>
            <a:ext cx="8036647"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7700"/>
              </a:lnSpc>
            </a:pPr>
            <a:r>
              <a:rPr lang="en-US" sz="4800" dirty="0" smtClean="0">
                <a:solidFill>
                  <a:schemeClr val="tx2">
                    <a:lumMod val="90000"/>
                  </a:schemeClr>
                </a:solidFill>
              </a:rPr>
              <a:t>Basics</a:t>
            </a:r>
          </a:p>
          <a:p>
            <a:pPr algn="ctr">
              <a:lnSpc>
                <a:spcPts val="7700"/>
              </a:lnSpc>
            </a:pPr>
            <a:r>
              <a:rPr lang="en-US" sz="4800" dirty="0" smtClean="0">
                <a:solidFill>
                  <a:schemeClr val="tx2">
                    <a:lumMod val="90000"/>
                  </a:schemeClr>
                </a:solidFill>
              </a:rPr>
              <a:t>Roles</a:t>
            </a:r>
          </a:p>
          <a:p>
            <a:pPr algn="ctr">
              <a:lnSpc>
                <a:spcPts val="7700"/>
              </a:lnSpc>
            </a:pPr>
            <a:r>
              <a:rPr lang="en-US" sz="4800" dirty="0" smtClean="0">
                <a:solidFill>
                  <a:schemeClr val="tx2">
                    <a:lumMod val="90000"/>
                  </a:schemeClr>
                </a:solidFill>
              </a:rPr>
              <a:t>Rules</a:t>
            </a:r>
          </a:p>
          <a:p>
            <a:pPr algn="ctr">
              <a:lnSpc>
                <a:spcPts val="7700"/>
              </a:lnSpc>
            </a:pPr>
            <a:r>
              <a:rPr lang="en-US" sz="4800" dirty="0" smtClean="0">
                <a:solidFill>
                  <a:schemeClr val="tx2">
                    <a:lumMod val="90000"/>
                  </a:schemeClr>
                </a:solidFill>
              </a:rPr>
              <a:t>Behind the Scenes</a:t>
            </a:r>
          </a:p>
          <a:p>
            <a:pPr algn="ctr">
              <a:lnSpc>
                <a:spcPts val="7700"/>
              </a:lnSpc>
            </a:pPr>
            <a:r>
              <a:rPr lang="en-US" sz="4800" dirty="0" smtClean="0">
                <a:solidFill>
                  <a:schemeClr val="tx2">
                    <a:lumMod val="90000"/>
                  </a:schemeClr>
                </a:solidFill>
              </a:rPr>
              <a:t>Prescription Processing</a:t>
            </a:r>
          </a:p>
        </p:txBody>
      </p:sp>
      <p:sp>
        <p:nvSpPr>
          <p:cNvPr id="4099" name="Rectangle 3" descr="&quot;&quot;"/>
          <p:cNvSpPr>
            <a:spLocks noGrp="1" noChangeArrowheads="1"/>
          </p:cNvSpPr>
          <p:nvPr>
            <p:ph idx="1"/>
          </p:nvPr>
        </p:nvSpPr>
        <p:spPr>
          <a:xfrm>
            <a:off x="1954213" y="1022351"/>
            <a:ext cx="8229600" cy="5338763"/>
          </a:xfrm>
        </p:spPr>
        <p:txBody>
          <a:bodyPr>
            <a:noAutofit/>
          </a:bodyPr>
          <a:lstStyle/>
          <a:p>
            <a:pPr marL="457200" lvl="1" indent="0">
              <a:buNone/>
            </a:pPr>
            <a:endParaRPr lang="en-US" sz="1600" dirty="0">
              <a:ea typeface="ＭＳ Ｐゴシック" pitchFamily="34" charset="-128"/>
            </a:endParaRPr>
          </a:p>
          <a:p>
            <a:pPr marL="457200" lvl="1" indent="0">
              <a:buNone/>
            </a:pPr>
            <a:endParaRPr lang="en-US" sz="1600" dirty="0">
              <a:ea typeface="ＭＳ Ｐゴシック" pitchFamily="34" charset="-128"/>
            </a:endParaRPr>
          </a:p>
          <a:p>
            <a:pPr marL="457200" lvl="1" indent="0">
              <a:buNone/>
            </a:pPr>
            <a:endParaRPr lang="en-US" sz="1600" dirty="0">
              <a:ea typeface="ＭＳ Ｐゴシック" pitchFamily="34" charset="-128"/>
            </a:endParaRPr>
          </a:p>
        </p:txBody>
      </p:sp>
    </p:spTree>
    <p:extLst>
      <p:ext uri="{BB962C8B-B14F-4D97-AF65-F5344CB8AC3E}">
        <p14:creationId xmlns:p14="http://schemas.microsoft.com/office/powerpoint/2010/main" val="89401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hand pulling back blue stage curtains"/>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44385"/>
          <a:stretch/>
        </p:blipFill>
        <p:spPr>
          <a:xfrm>
            <a:off x="0" y="0"/>
            <a:ext cx="4343400" cy="6858000"/>
          </a:xfrm>
          <a:prstGeom prst="rect">
            <a:avLst/>
          </a:prstGeom>
        </p:spPr>
      </p:pic>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71226"/>
          <a:stretch/>
        </p:blipFill>
        <p:spPr>
          <a:xfrm>
            <a:off x="9944862" y="0"/>
            <a:ext cx="2247138" cy="6858000"/>
          </a:xfrm>
          <a:prstGeom prst="rect">
            <a:avLst/>
          </a:prstGeom>
        </p:spPr>
      </p:pic>
      <p:sp>
        <p:nvSpPr>
          <p:cNvPr id="5" name="Title 4"/>
          <p:cNvSpPr>
            <a:spLocks noGrp="1"/>
          </p:cNvSpPr>
          <p:nvPr>
            <p:ph type="ctrTitle"/>
          </p:nvPr>
        </p:nvSpPr>
        <p:spPr>
          <a:xfrm>
            <a:off x="2053389" y="2895600"/>
            <a:ext cx="7924800" cy="3124200"/>
          </a:xfrm>
        </p:spPr>
        <p:txBody>
          <a:bodyPr>
            <a:normAutofit/>
          </a:bodyPr>
          <a:lstStyle/>
          <a:p>
            <a:pPr algn="r">
              <a:defRPr/>
            </a:pPr>
            <a:r>
              <a:rPr lang="en-US" sz="5600" b="1" dirty="0" smtClean="0">
                <a:solidFill>
                  <a:schemeClr val="tx2">
                    <a:lumMod val="50000"/>
                  </a:schemeClr>
                </a:solidFill>
                <a:latin typeface="+mn-lt"/>
              </a:rPr>
              <a:t>ePharmacy </a:t>
            </a:r>
            <a:br>
              <a:rPr lang="en-US" sz="5600" b="1" dirty="0" smtClean="0">
                <a:solidFill>
                  <a:schemeClr val="tx2">
                    <a:lumMod val="50000"/>
                  </a:schemeClr>
                </a:solidFill>
                <a:latin typeface="+mn-lt"/>
              </a:rPr>
            </a:br>
            <a:r>
              <a:rPr lang="en-US" sz="7200" b="1" i="1" dirty="0" smtClean="0">
                <a:solidFill>
                  <a:schemeClr val="tx2">
                    <a:lumMod val="50000"/>
                  </a:schemeClr>
                </a:solidFill>
                <a:latin typeface="+mn-lt"/>
              </a:rPr>
              <a:t>Behind the Scenes</a:t>
            </a:r>
            <a:endParaRPr lang="en-US" sz="7200" b="1" i="1" dirty="0">
              <a:solidFill>
                <a:schemeClr val="tx2">
                  <a:lumMod val="50000"/>
                </a:schemeClr>
              </a:solidFill>
              <a:latin typeface="+mn-lt"/>
            </a:endParaRPr>
          </a:p>
        </p:txBody>
      </p:sp>
    </p:spTree>
    <p:extLst>
      <p:ext uri="{BB962C8B-B14F-4D97-AF65-F5344CB8AC3E}">
        <p14:creationId xmlns:p14="http://schemas.microsoft.com/office/powerpoint/2010/main" val="27644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29778854"/>
              </p:ext>
            </p:extLst>
          </p:nvPr>
        </p:nvGraphicFramePr>
        <p:xfrm>
          <a:off x="0" y="934452"/>
          <a:ext cx="12192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1524000" y="48126"/>
            <a:ext cx="9144000" cy="762000"/>
          </a:xfrm>
          <a:effectLst/>
        </p:spPr>
        <p:txBody>
          <a:bodyPr>
            <a:normAutofit/>
          </a:bodyPr>
          <a:lstStyle/>
          <a:p>
            <a:pPr algn="ctr"/>
            <a:r>
              <a:rPr lang="en-US" b="1" dirty="0" smtClean="0">
                <a:latin typeface="+mn-lt"/>
              </a:rPr>
              <a:t>“Last Local NDC” </a:t>
            </a:r>
            <a:r>
              <a:rPr lang="en-US" b="1" dirty="0">
                <a:latin typeface="+mn-lt"/>
              </a:rPr>
              <a:t>Process Flow</a:t>
            </a:r>
          </a:p>
        </p:txBody>
      </p:sp>
    </p:spTree>
    <p:extLst>
      <p:ext uri="{BB962C8B-B14F-4D97-AF65-F5344CB8AC3E}">
        <p14:creationId xmlns:p14="http://schemas.microsoft.com/office/powerpoint/2010/main" val="271138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24000" y="216568"/>
            <a:ext cx="9144000" cy="762000"/>
          </a:xfrm>
        </p:spPr>
        <p:txBody>
          <a:bodyPr>
            <a:noAutofit/>
          </a:bodyPr>
          <a:lstStyle/>
          <a:p>
            <a:r>
              <a:rPr lang="en-US" b="1" dirty="0" smtClean="0">
                <a:latin typeface="+mn-lt"/>
              </a:rPr>
              <a:t>“Last </a:t>
            </a:r>
            <a:r>
              <a:rPr lang="en-US" b="1" u="sng" dirty="0">
                <a:latin typeface="+mn-lt"/>
              </a:rPr>
              <a:t>CMOP</a:t>
            </a:r>
            <a:r>
              <a:rPr lang="en-US" b="1" dirty="0">
                <a:latin typeface="+mn-lt"/>
              </a:rPr>
              <a:t> </a:t>
            </a:r>
            <a:r>
              <a:rPr lang="en-US" b="1" dirty="0" smtClean="0">
                <a:latin typeface="+mn-lt"/>
              </a:rPr>
              <a:t>NDC” </a:t>
            </a:r>
            <a:r>
              <a:rPr lang="en-US" b="1" dirty="0">
                <a:latin typeface="+mn-lt"/>
              </a:rPr>
              <a:t>Process </a:t>
            </a:r>
            <a:r>
              <a:rPr lang="en-US" b="1" dirty="0" smtClean="0">
                <a:latin typeface="+mn-lt"/>
              </a:rPr>
              <a:t>Flow</a:t>
            </a:r>
            <a:endParaRPr lang="en-US" b="1" dirty="0">
              <a:latin typeface="+mn-lt"/>
            </a:endParaRPr>
          </a:p>
        </p:txBody>
      </p:sp>
      <p:graphicFrame>
        <p:nvGraphicFramePr>
          <p:cNvPr id="19" name="Diagram 18"/>
          <p:cNvGraphicFramePr/>
          <p:nvPr>
            <p:extLst>
              <p:ext uri="{D42A27DB-BD31-4B8C-83A1-F6EECF244321}">
                <p14:modId xmlns:p14="http://schemas.microsoft.com/office/powerpoint/2010/main" val="614756785"/>
              </p:ext>
            </p:extLst>
          </p:nvPr>
        </p:nvGraphicFramePr>
        <p:xfrm>
          <a:off x="0" y="1219200"/>
          <a:ext cx="12192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936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quot;"/>
          <p:cNvSpPr/>
          <p:nvPr/>
        </p:nvSpPr>
        <p:spPr>
          <a:xfrm>
            <a:off x="0" y="0"/>
            <a:ext cx="6096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0"/>
            <a:ext cx="1676401"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DC Verified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 y="382216"/>
            <a:ext cx="6055493" cy="6055493"/>
          </a:xfrm>
          <a:prstGeom prst="rect">
            <a:avLst/>
          </a:prstGeom>
        </p:spPr>
      </p:pic>
      <p:sp>
        <p:nvSpPr>
          <p:cNvPr id="7" name="Rectangle 6" descr="Claim NDC needs to be updated if a different NDC of product is used&#10;NDC verification is done when prescriptions are released&#10;NDC Validation option allows NDC update when filling, but only in a non-automated setting&#10;An NDC change generates a new claim&#10;"/>
          <p:cNvSpPr/>
          <p:nvPr/>
        </p:nvSpPr>
        <p:spPr>
          <a:xfrm>
            <a:off x="6396911" y="609600"/>
            <a:ext cx="5579460" cy="5715026"/>
          </a:xfrm>
          <a:prstGeom prst="rect">
            <a:avLst/>
          </a:prstGeom>
        </p:spPr>
        <p:txBody>
          <a:bodyPr wrap="square">
            <a:spAutoFit/>
          </a:bodyPr>
          <a:lstStyle/>
          <a:p>
            <a:pPr marL="457200" lvl="0" indent="-457200">
              <a:lnSpc>
                <a:spcPts val="3200"/>
              </a:lnSpc>
              <a:spcAft>
                <a:spcPts val="1800"/>
              </a:spcAft>
              <a:buFont typeface="Arial" panose="020B0604020202020204" pitchFamily="34" charset="0"/>
              <a:buChar char="•"/>
            </a:pPr>
            <a:r>
              <a:rPr lang="en-US" sz="3200" dirty="0">
                <a:solidFill>
                  <a:schemeClr val="accent1">
                    <a:lumMod val="90000"/>
                  </a:schemeClr>
                </a:solidFill>
              </a:rPr>
              <a:t>Claim NDC needs to be updated if a different NDC of product is used</a:t>
            </a:r>
          </a:p>
          <a:p>
            <a:pPr marL="457200" lvl="0" indent="-457200">
              <a:lnSpc>
                <a:spcPts val="3200"/>
              </a:lnSpc>
              <a:spcAft>
                <a:spcPts val="1800"/>
              </a:spcAft>
              <a:buFont typeface="Arial" panose="020B0604020202020204" pitchFamily="34" charset="0"/>
              <a:buChar char="•"/>
            </a:pPr>
            <a:r>
              <a:rPr lang="en-US" sz="3200" dirty="0">
                <a:solidFill>
                  <a:schemeClr val="accent1">
                    <a:lumMod val="90000"/>
                  </a:schemeClr>
                </a:solidFill>
              </a:rPr>
              <a:t>NDC verification is done when prescriptions are released</a:t>
            </a:r>
          </a:p>
          <a:p>
            <a:pPr marL="457200" lvl="0" indent="-457200">
              <a:lnSpc>
                <a:spcPts val="3200"/>
              </a:lnSpc>
              <a:spcAft>
                <a:spcPts val="1800"/>
              </a:spcAft>
              <a:buFont typeface="Arial" panose="020B0604020202020204" pitchFamily="34" charset="0"/>
              <a:buChar char="•"/>
            </a:pPr>
            <a:r>
              <a:rPr lang="en-US" sz="3200" dirty="0">
                <a:solidFill>
                  <a:schemeClr val="accent1">
                    <a:lumMod val="90000"/>
                  </a:schemeClr>
                </a:solidFill>
              </a:rPr>
              <a:t>NDC Validation option allows NDC update when filling, but only in a non-automated setting</a:t>
            </a:r>
          </a:p>
          <a:p>
            <a:pPr marL="457200" lvl="0" indent="-457200">
              <a:lnSpc>
                <a:spcPts val="3200"/>
              </a:lnSpc>
              <a:spcAft>
                <a:spcPts val="1800"/>
              </a:spcAft>
              <a:buFont typeface="Arial" panose="020B0604020202020204" pitchFamily="34" charset="0"/>
              <a:buChar char="•"/>
            </a:pPr>
            <a:r>
              <a:rPr lang="en-US" sz="3200" dirty="0">
                <a:solidFill>
                  <a:schemeClr val="accent1">
                    <a:lumMod val="90000"/>
                  </a:schemeClr>
                </a:solidFill>
              </a:rPr>
              <a:t>An NDC change generates a new claim</a:t>
            </a:r>
          </a:p>
        </p:txBody>
      </p:sp>
      <p:sp>
        <p:nvSpPr>
          <p:cNvPr id="2" name="Title 1" descr="NDC"/>
          <p:cNvSpPr>
            <a:spLocks noGrp="1"/>
          </p:cNvSpPr>
          <p:nvPr>
            <p:ph type="title"/>
          </p:nvPr>
        </p:nvSpPr>
        <p:spPr>
          <a:xfrm rot="20400000">
            <a:off x="1771479" y="1892588"/>
            <a:ext cx="1755857" cy="865594"/>
          </a:xfrm>
          <a:solidFill>
            <a:schemeClr val="tx1"/>
          </a:solidFill>
          <a:effectLst>
            <a:softEdge rad="63500"/>
          </a:effectLst>
        </p:spPr>
        <p:txBody>
          <a:bodyPr>
            <a:normAutofit/>
          </a:bodyPr>
          <a:lstStyle/>
          <a:p>
            <a:pPr>
              <a:defRPr/>
            </a:pPr>
            <a:r>
              <a:rPr lang="en-US" sz="4900" b="1" dirty="0" smtClean="0">
                <a:solidFill>
                  <a:schemeClr val="bg2">
                    <a:lumMod val="75000"/>
                  </a:schemeClr>
                </a:solidFill>
                <a:latin typeface="+mn-lt"/>
              </a:rPr>
              <a:t>NDC</a:t>
            </a:r>
            <a:endParaRPr lang="en-US" b="1" dirty="0">
              <a:solidFill>
                <a:schemeClr val="bg2">
                  <a:lumMod val="75000"/>
                </a:schemeClr>
              </a:solidFill>
              <a:latin typeface="+mn-lt"/>
            </a:endParaRPr>
          </a:p>
        </p:txBody>
      </p:sp>
      <p:sp>
        <p:nvSpPr>
          <p:cNvPr id="6" name="Title 1" descr="NDC"/>
          <p:cNvSpPr txBox="1">
            <a:spLocks/>
          </p:cNvSpPr>
          <p:nvPr/>
        </p:nvSpPr>
        <p:spPr>
          <a:xfrm rot="20400000">
            <a:off x="2572088" y="4052868"/>
            <a:ext cx="1755857" cy="865594"/>
          </a:xfrm>
          <a:prstGeom prst="rect">
            <a:avLst/>
          </a:prstGeom>
          <a:solidFill>
            <a:schemeClr val="tx1"/>
          </a:solidFill>
          <a:effectLst>
            <a:softEdge rad="6350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900" b="1" dirty="0" smtClean="0">
                <a:solidFill>
                  <a:schemeClr val="bg2">
                    <a:lumMod val="75000"/>
                  </a:schemeClr>
                </a:solidFill>
                <a:latin typeface="+mn-lt"/>
              </a:rPr>
              <a:t>NDC</a:t>
            </a:r>
            <a:endParaRPr lang="en-US" b="1" dirty="0">
              <a:solidFill>
                <a:schemeClr val="bg2">
                  <a:lumMod val="75000"/>
                </a:schemeClr>
              </a:solidFill>
              <a:latin typeface="+mn-lt"/>
            </a:endParaRPr>
          </a:p>
        </p:txBody>
      </p:sp>
    </p:spTree>
    <p:extLst>
      <p:ext uri="{BB962C8B-B14F-4D97-AF65-F5344CB8AC3E}">
        <p14:creationId xmlns:p14="http://schemas.microsoft.com/office/powerpoint/2010/main" val="110367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2" name="Rectangle 11"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p:cNvSpPr>
            <a:spLocks noGrp="1"/>
          </p:cNvSpPr>
          <p:nvPr>
            <p:ph idx="1"/>
          </p:nvPr>
        </p:nvSpPr>
        <p:spPr>
          <a:xfrm>
            <a:off x="533400" y="1981200"/>
            <a:ext cx="5334000" cy="4419600"/>
          </a:xfrm>
        </p:spPr>
        <p:txBody>
          <a:bodyPr>
            <a:normAutofit lnSpcReduction="10000"/>
          </a:bodyPr>
          <a:lstStyle/>
          <a:p>
            <a:pPr marL="0" lvl="1" indent="0">
              <a:buClr>
                <a:srgbClr val="FFC548"/>
              </a:buClr>
              <a:buNone/>
              <a:defRPr/>
            </a:pPr>
            <a:r>
              <a:rPr lang="en-US" sz="3200" dirty="0" smtClean="0"/>
              <a:t>Claims </a:t>
            </a:r>
            <a:r>
              <a:rPr lang="en-US" sz="3200" dirty="0"/>
              <a:t>for p</a:t>
            </a:r>
            <a:r>
              <a:rPr lang="en-US" sz="3200" dirty="0">
                <a:latin typeface="Corbel" pitchFamily="34" charset="0"/>
                <a:ea typeface="ＭＳ Ｐゴシック"/>
                <a:cs typeface="Corbel" pitchFamily="34" charset="0"/>
              </a:rPr>
              <a:t>ass med or self-medication prescriptions should auto-reverse because ePharmacy does not bill for prescriptions filled as part of an inpatient stay.</a:t>
            </a:r>
          </a:p>
          <a:p>
            <a:pPr marL="0" indent="0">
              <a:buNone/>
            </a:pPr>
            <a:endParaRPr lang="en-US" dirty="0"/>
          </a:p>
          <a:p>
            <a:pPr marL="1314450" lvl="2" indent="-514350">
              <a:buFont typeface="+mj-lt"/>
              <a:buAutoNum type="alphaUcPeriod"/>
            </a:pPr>
            <a:r>
              <a:rPr lang="en-US" sz="3200" b="1" u="sng" dirty="0">
                <a:solidFill>
                  <a:srgbClr val="92D050"/>
                </a:solidFill>
              </a:rPr>
              <a:t>True</a:t>
            </a:r>
          </a:p>
          <a:p>
            <a:pPr marL="1314450" lvl="2" indent="-514350">
              <a:buFont typeface="+mj-lt"/>
              <a:buAutoNum type="alphaUcPeriod"/>
            </a:pPr>
            <a:r>
              <a:rPr lang="en-US" sz="3200" dirty="0"/>
              <a:t>False </a:t>
            </a:r>
          </a:p>
        </p:txBody>
      </p:sp>
    </p:spTree>
    <p:extLst>
      <p:ext uri="{BB962C8B-B14F-4D97-AF65-F5344CB8AC3E}">
        <p14:creationId xmlns:p14="http://schemas.microsoft.com/office/powerpoint/2010/main" val="250498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image of My VeHU Campus blue polling Ic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2" name="Rectangle 11"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p:cNvSpPr>
            <a:spLocks noGrp="1"/>
          </p:cNvSpPr>
          <p:nvPr>
            <p:ph idx="1"/>
          </p:nvPr>
        </p:nvSpPr>
        <p:spPr>
          <a:xfrm>
            <a:off x="533400" y="1981200"/>
            <a:ext cx="5334000" cy="4419600"/>
          </a:xfrm>
        </p:spPr>
        <p:txBody>
          <a:bodyPr>
            <a:normAutofit lnSpcReduction="10000"/>
          </a:bodyPr>
          <a:lstStyle/>
          <a:p>
            <a:pPr marL="0" lvl="1" indent="0">
              <a:buClr>
                <a:srgbClr val="FFC548"/>
              </a:buClr>
              <a:buNone/>
              <a:defRPr/>
            </a:pPr>
            <a:r>
              <a:rPr lang="en-US" sz="3200" dirty="0" smtClean="0"/>
              <a:t>Claims </a:t>
            </a:r>
            <a:r>
              <a:rPr lang="en-US" sz="3200" dirty="0"/>
              <a:t>for p</a:t>
            </a:r>
            <a:r>
              <a:rPr lang="en-US" sz="3200" dirty="0">
                <a:latin typeface="Corbel" pitchFamily="34" charset="0"/>
                <a:ea typeface="ＭＳ Ｐゴシック"/>
                <a:cs typeface="Corbel" pitchFamily="34" charset="0"/>
              </a:rPr>
              <a:t>ass med or self-medication prescriptions should auto-reverse because ePharmacy does not bill for prescriptions filled as part of an inpatient stay.</a:t>
            </a:r>
          </a:p>
          <a:p>
            <a:pPr marL="0" indent="0">
              <a:buNone/>
            </a:pPr>
            <a:endParaRPr lang="en-US" dirty="0"/>
          </a:p>
          <a:p>
            <a:pPr marL="1314450" lvl="2" indent="-514350">
              <a:buFont typeface="+mj-lt"/>
              <a:buAutoNum type="alphaUcPeriod"/>
            </a:pPr>
            <a:r>
              <a:rPr lang="en-US" sz="3200" b="1" u="sng" dirty="0">
                <a:solidFill>
                  <a:srgbClr val="92D050"/>
                </a:solidFill>
              </a:rPr>
              <a:t>True</a:t>
            </a:r>
          </a:p>
          <a:p>
            <a:pPr marL="1314450" lvl="2" indent="-514350">
              <a:buFont typeface="+mj-lt"/>
              <a:buAutoNum type="alphaUcPeriod"/>
            </a:pPr>
            <a:r>
              <a:rPr lang="en-US" sz="3200" dirty="0"/>
              <a:t>False </a:t>
            </a:r>
          </a:p>
        </p:txBody>
      </p:sp>
    </p:spTree>
    <p:extLst>
      <p:ext uri="{BB962C8B-B14F-4D97-AF65-F5344CB8AC3E}">
        <p14:creationId xmlns:p14="http://schemas.microsoft.com/office/powerpoint/2010/main" val="127656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31190" y="2857500"/>
            <a:ext cx="6858000" cy="1143000"/>
          </a:xfrm>
        </p:spPr>
        <p:txBody>
          <a:bodyPr>
            <a:noAutofit/>
          </a:bodyPr>
          <a:lstStyle/>
          <a:p>
            <a:r>
              <a:rPr lang="en-US" sz="4000" b="1" dirty="0">
                <a:latin typeface="+mn-lt"/>
              </a:rPr>
              <a:t>DEA, SPECIAL HDLG </a:t>
            </a:r>
            <a:r>
              <a:rPr lang="en-US" sz="4000" b="1" dirty="0" smtClean="0">
                <a:latin typeface="+mn-lt"/>
              </a:rPr>
              <a:t>Codes</a:t>
            </a:r>
            <a:endParaRPr lang="en-US" b="1" dirty="0">
              <a:solidFill>
                <a:schemeClr val="bg1"/>
              </a:solidFill>
              <a:latin typeface="+mn-lt"/>
            </a:endParaRPr>
          </a:p>
        </p:txBody>
      </p:sp>
      <p:sp>
        <p:nvSpPr>
          <p:cNvPr id="7" name="Rectangle 6" descr="Not Billable&#10;"/>
          <p:cNvSpPr/>
          <p:nvPr/>
        </p:nvSpPr>
        <p:spPr>
          <a:xfrm>
            <a:off x="1742368" y="1299027"/>
            <a:ext cx="3659455" cy="646331"/>
          </a:xfrm>
          <a:prstGeom prst="rect">
            <a:avLst/>
          </a:prstGeom>
        </p:spPr>
        <p:txBody>
          <a:bodyPr wrap="square">
            <a:spAutoFit/>
          </a:bodyPr>
          <a:lstStyle/>
          <a:p>
            <a:pPr algn="ctr"/>
            <a:r>
              <a:rPr lang="en-US" sz="3600" dirty="0" smtClean="0">
                <a:effectLst>
                  <a:outerShdw blurRad="38100" dist="38100" dir="2700000" algn="tl">
                    <a:srgbClr val="000000">
                      <a:alpha val="43137"/>
                    </a:srgbClr>
                  </a:outerShdw>
                </a:effectLst>
              </a:rPr>
              <a:t>Not </a:t>
            </a:r>
            <a:r>
              <a:rPr lang="en-US" sz="3600" dirty="0">
                <a:effectLst>
                  <a:outerShdw blurRad="38100" dist="38100" dir="2700000" algn="tl">
                    <a:srgbClr val="000000">
                      <a:alpha val="43137"/>
                    </a:srgbClr>
                  </a:outerShdw>
                </a:effectLst>
              </a:rPr>
              <a:t>Billable</a:t>
            </a:r>
          </a:p>
        </p:txBody>
      </p:sp>
      <p:sp>
        <p:nvSpPr>
          <p:cNvPr id="10" name="Right Arrow 9"/>
          <p:cNvSpPr/>
          <p:nvPr/>
        </p:nvSpPr>
        <p:spPr>
          <a:xfrm>
            <a:off x="5429660" y="1458530"/>
            <a:ext cx="1724553" cy="343525"/>
          </a:xfrm>
          <a:prstGeom prst="righ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descr="Billable if ROI&#10;on file in VistA&#10;"/>
          <p:cNvSpPr/>
          <p:nvPr/>
        </p:nvSpPr>
        <p:spPr>
          <a:xfrm>
            <a:off x="1742368" y="2838272"/>
            <a:ext cx="3659455" cy="1200329"/>
          </a:xfrm>
          <a:prstGeom prst="rect">
            <a:avLst/>
          </a:prstGeom>
        </p:spPr>
        <p:txBody>
          <a:bodyPr wrap="square">
            <a:spAutoFit/>
          </a:bodyPr>
          <a:lstStyle/>
          <a:p>
            <a:pPr algn="ctr"/>
            <a:r>
              <a:rPr lang="en-US" sz="3600" dirty="0">
                <a:effectLst>
                  <a:outerShdw blurRad="38100" dist="38100" dir="2700000" algn="tl">
                    <a:srgbClr val="000000">
                      <a:alpha val="43137"/>
                    </a:srgbClr>
                  </a:outerShdw>
                </a:effectLst>
              </a:rPr>
              <a:t>Billable if ROI</a:t>
            </a:r>
          </a:p>
          <a:p>
            <a:pPr algn="ctr"/>
            <a:r>
              <a:rPr lang="en-US" sz="3600" dirty="0">
                <a:effectLst>
                  <a:outerShdw blurRad="38100" dist="38100" dir="2700000" algn="tl">
                    <a:srgbClr val="000000">
                      <a:alpha val="43137"/>
                    </a:srgbClr>
                  </a:outerShdw>
                </a:effectLst>
              </a:rPr>
              <a:t>on file </a:t>
            </a:r>
            <a:r>
              <a:rPr lang="en-US" sz="3600" u="sng" dirty="0">
                <a:effectLst>
                  <a:outerShdw blurRad="38100" dist="38100" dir="2700000" algn="tl">
                    <a:srgbClr val="000000">
                      <a:alpha val="43137"/>
                    </a:srgbClr>
                  </a:outerShdw>
                </a:effectLst>
              </a:rPr>
              <a:t>in VistA</a:t>
            </a:r>
          </a:p>
        </p:txBody>
      </p:sp>
      <p:sp>
        <p:nvSpPr>
          <p:cNvPr id="21" name="Right Arrow 20"/>
          <p:cNvSpPr/>
          <p:nvPr/>
        </p:nvSpPr>
        <p:spPr>
          <a:xfrm>
            <a:off x="5417552" y="3228714"/>
            <a:ext cx="1724553" cy="343525"/>
          </a:xfrm>
          <a:prstGeom prst="rightArrow">
            <a:avLst/>
          </a:prstGeom>
          <a:ln>
            <a:solidFill>
              <a:schemeClr val="accent6"/>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descr="Billable"/>
          <p:cNvSpPr/>
          <p:nvPr/>
        </p:nvSpPr>
        <p:spPr>
          <a:xfrm>
            <a:off x="1742368" y="5234018"/>
            <a:ext cx="3687292" cy="646331"/>
          </a:xfrm>
          <a:prstGeom prst="rect">
            <a:avLst/>
          </a:prstGeom>
        </p:spPr>
        <p:txBody>
          <a:bodyPr wrap="square">
            <a:spAutoFit/>
          </a:bodyPr>
          <a:lstStyle/>
          <a:p>
            <a:pPr algn="ctr"/>
            <a:r>
              <a:rPr lang="en-US" sz="3600" dirty="0">
                <a:effectLst>
                  <a:outerShdw blurRad="38100" dist="38100" dir="2700000" algn="tl">
                    <a:srgbClr val="000000">
                      <a:alpha val="43137"/>
                    </a:srgbClr>
                  </a:outerShdw>
                </a:effectLst>
              </a:rPr>
              <a:t>Billable</a:t>
            </a:r>
          </a:p>
        </p:txBody>
      </p:sp>
      <p:sp>
        <p:nvSpPr>
          <p:cNvPr id="20" name="Right Arrow 19"/>
          <p:cNvSpPr/>
          <p:nvPr/>
        </p:nvSpPr>
        <p:spPr>
          <a:xfrm>
            <a:off x="5417552" y="5385422"/>
            <a:ext cx="1724553" cy="343525"/>
          </a:xfrm>
          <a:prstGeom prst="rightArrow">
            <a:avLst/>
          </a:prstGeom>
          <a:solidFill>
            <a:srgbClr val="00B050"/>
          </a:solidFill>
          <a:ln>
            <a:solidFill>
              <a:srgbClr val="00B050"/>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26" name="Picture 2" descr="a traffic light"/>
          <p:cNvPicPr>
            <a:picLocks noChangeAspect="1" noChangeArrowheads="1"/>
          </p:cNvPicPr>
          <p:nvPr/>
        </p:nvPicPr>
        <p:blipFill rotWithShape="1">
          <a:blip r:embed="rId3">
            <a:extLst>
              <a:ext uri="{28A0092B-C50C-407E-A947-70E740481C1C}">
                <a14:useLocalDpi xmlns:a14="http://schemas.microsoft.com/office/drawing/2010/main" val="0"/>
              </a:ext>
            </a:extLst>
          </a:blip>
          <a:srcRect t="4505" b="20799"/>
          <a:stretch/>
        </p:blipFill>
        <p:spPr bwMode="auto">
          <a:xfrm>
            <a:off x="7264128" y="-56620"/>
            <a:ext cx="3866882" cy="691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041779" y="55907"/>
            <a:ext cx="2261603" cy="6627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red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2360" t="9009" r="25880" b="69370"/>
          <a:stretch/>
        </p:blipFill>
        <p:spPr bwMode="auto">
          <a:xfrm>
            <a:off x="8057508" y="55907"/>
            <a:ext cx="2261603" cy="226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yellow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2360" t="30594" r="24819" b="47171"/>
          <a:stretch/>
        </p:blipFill>
        <p:spPr bwMode="auto">
          <a:xfrm>
            <a:off x="8066932" y="2181726"/>
            <a:ext cx="2296268" cy="231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green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2360" t="52893" r="25880" b="25571"/>
          <a:stretch/>
        </p:blipFill>
        <p:spPr bwMode="auto">
          <a:xfrm>
            <a:off x="8041779" y="4430830"/>
            <a:ext cx="2261603" cy="22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descr="I  S  N  9 &#10;M  0&#10;Null&#10;&#10;"/>
          <p:cNvSpPr txBox="1"/>
          <p:nvPr/>
        </p:nvSpPr>
        <p:spPr>
          <a:xfrm>
            <a:off x="8361880" y="484253"/>
            <a:ext cx="1830866" cy="2185214"/>
          </a:xfrm>
          <a:prstGeom prst="rect">
            <a:avLst/>
          </a:prstGeom>
          <a:noFill/>
        </p:spPr>
        <p:txBody>
          <a:bodyPr wrap="square" rtlCol="0">
            <a:spAutoFit/>
          </a:bodyPr>
          <a:lstStyle/>
          <a:p>
            <a:pPr algn="ctr"/>
            <a:r>
              <a:rPr lang="en-US" sz="3400" b="1" dirty="0">
                <a:solidFill>
                  <a:schemeClr val="tx2"/>
                </a:solidFill>
                <a:effectLst>
                  <a:outerShdw blurRad="38100" dist="38100" dir="2700000" algn="tl">
                    <a:srgbClr val="000000">
                      <a:alpha val="43137"/>
                    </a:srgbClr>
                  </a:outerShdw>
                </a:effectLst>
              </a:rPr>
              <a:t>I  S  N  9 </a:t>
            </a:r>
          </a:p>
          <a:p>
            <a:pPr algn="ctr"/>
            <a:r>
              <a:rPr lang="en-US" sz="3400" b="1" dirty="0">
                <a:solidFill>
                  <a:schemeClr val="tx2"/>
                </a:solidFill>
                <a:effectLst>
                  <a:outerShdw blurRad="38100" dist="38100" dir="2700000" algn="tl">
                    <a:srgbClr val="000000">
                      <a:alpha val="43137"/>
                    </a:srgbClr>
                  </a:outerShdw>
                </a:effectLst>
              </a:rPr>
              <a:t>M  0</a:t>
            </a:r>
          </a:p>
          <a:p>
            <a:pPr algn="ctr"/>
            <a:r>
              <a:rPr lang="en-US" sz="3400" b="1" dirty="0">
                <a:solidFill>
                  <a:schemeClr val="tx2"/>
                </a:solidFill>
                <a:effectLst>
                  <a:outerShdw blurRad="38100" dist="38100" dir="2700000" algn="tl">
                    <a:srgbClr val="000000">
                      <a:alpha val="43137"/>
                    </a:srgbClr>
                  </a:outerShdw>
                </a:effectLst>
              </a:rPr>
              <a:t>Null</a:t>
            </a:r>
          </a:p>
          <a:p>
            <a:endParaRPr lang="en-US" sz="3400" b="1" dirty="0">
              <a:solidFill>
                <a:schemeClr val="bg1"/>
              </a:solidFill>
              <a:effectLst>
                <a:outerShdw blurRad="38100" dist="38100" dir="2700000" algn="tl">
                  <a:srgbClr val="000000">
                    <a:alpha val="43137"/>
                  </a:srgbClr>
                </a:outerShdw>
              </a:effectLst>
            </a:endParaRPr>
          </a:p>
        </p:txBody>
      </p:sp>
      <p:sp>
        <p:nvSpPr>
          <p:cNvPr id="17" name="TextBox 16" descr="U"/>
          <p:cNvSpPr txBox="1"/>
          <p:nvPr/>
        </p:nvSpPr>
        <p:spPr>
          <a:xfrm>
            <a:off x="8279977" y="3097813"/>
            <a:ext cx="1872127" cy="1138773"/>
          </a:xfrm>
          <a:prstGeom prst="rect">
            <a:avLst/>
          </a:prstGeom>
          <a:noFill/>
        </p:spPr>
        <p:txBody>
          <a:bodyPr wrap="square" rtlCol="0" anchor="ctr">
            <a:spAutoFit/>
          </a:bodyPr>
          <a:lstStyle/>
          <a:p>
            <a:pPr algn="ctr"/>
            <a:r>
              <a:rPr lang="en-US" sz="3400" b="1" dirty="0">
                <a:solidFill>
                  <a:schemeClr val="tx2"/>
                </a:solidFill>
                <a:effectLst>
                  <a:outerShdw blurRad="38100" dist="38100" dir="2700000" algn="tl">
                    <a:srgbClr val="000000">
                      <a:alpha val="43137"/>
                    </a:srgbClr>
                  </a:outerShdw>
                </a:effectLst>
              </a:rPr>
              <a:t>U</a:t>
            </a:r>
          </a:p>
          <a:p>
            <a:pPr algn="ctr"/>
            <a:endParaRPr lang="en-US" sz="3400" dirty="0">
              <a:solidFill>
                <a:schemeClr val="bg1"/>
              </a:solidFill>
              <a:effectLst>
                <a:outerShdw blurRad="38100" dist="38100" dir="2700000" algn="tl">
                  <a:srgbClr val="000000">
                    <a:alpha val="43137"/>
                  </a:srgbClr>
                </a:outerShdw>
              </a:effectLst>
            </a:endParaRPr>
          </a:p>
        </p:txBody>
      </p:sp>
      <p:sp>
        <p:nvSpPr>
          <p:cNvPr id="18" name="TextBox 17" descr="IE  SE&#10; NE  9E &#10;All Others &#10;&#10;"/>
          <p:cNvSpPr txBox="1"/>
          <p:nvPr/>
        </p:nvSpPr>
        <p:spPr>
          <a:xfrm>
            <a:off x="7977611" y="4699888"/>
            <a:ext cx="2476860" cy="2000548"/>
          </a:xfrm>
          <a:prstGeom prst="rect">
            <a:avLst/>
          </a:prstGeom>
          <a:noFill/>
        </p:spPr>
        <p:txBody>
          <a:bodyPr wrap="square" rtlCol="0">
            <a:spAutoFit/>
          </a:bodyPr>
          <a:lstStyle/>
          <a:p>
            <a:pPr algn="ctr"/>
            <a:r>
              <a:rPr lang="en-US" sz="3400" b="1" dirty="0">
                <a:solidFill>
                  <a:schemeClr val="tx2"/>
                </a:solidFill>
                <a:effectLst>
                  <a:outerShdw blurRad="38100" dist="38100" dir="2700000" algn="tl">
                    <a:srgbClr val="000000">
                      <a:alpha val="43137"/>
                    </a:srgbClr>
                  </a:outerShdw>
                </a:effectLst>
              </a:rPr>
              <a:t>IE  SE</a:t>
            </a:r>
          </a:p>
          <a:p>
            <a:pPr algn="ctr"/>
            <a:r>
              <a:rPr lang="en-US" sz="3400" b="1" dirty="0">
                <a:solidFill>
                  <a:schemeClr val="tx2"/>
                </a:solidFill>
                <a:effectLst>
                  <a:outerShdw blurRad="38100" dist="38100" dir="2700000" algn="tl">
                    <a:srgbClr val="000000">
                      <a:alpha val="43137"/>
                    </a:srgbClr>
                  </a:outerShdw>
                </a:effectLst>
              </a:rPr>
              <a:t> NE  9E </a:t>
            </a:r>
          </a:p>
          <a:p>
            <a:pPr algn="ctr"/>
            <a:r>
              <a:rPr lang="en-US" sz="2800" b="1" dirty="0">
                <a:solidFill>
                  <a:schemeClr val="tx2"/>
                </a:solidFill>
                <a:effectLst>
                  <a:outerShdw blurRad="38100" dist="38100" dir="2700000" algn="tl">
                    <a:srgbClr val="000000">
                      <a:alpha val="43137"/>
                    </a:srgbClr>
                  </a:outerShdw>
                </a:effectLst>
              </a:rPr>
              <a:t>All Others </a:t>
            </a:r>
          </a:p>
          <a:p>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18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31190" y="2857500"/>
            <a:ext cx="6858000" cy="1143000"/>
          </a:xfrm>
        </p:spPr>
        <p:txBody>
          <a:bodyPr>
            <a:noAutofit/>
          </a:bodyPr>
          <a:lstStyle/>
          <a:p>
            <a:r>
              <a:rPr lang="en-US" sz="4000" b="1" dirty="0">
                <a:latin typeface="+mn-lt"/>
              </a:rPr>
              <a:t>DEA, SPECIAL HDLG </a:t>
            </a:r>
            <a:r>
              <a:rPr lang="en-US" sz="4000" b="1" dirty="0" smtClean="0">
                <a:latin typeface="+mn-lt"/>
              </a:rPr>
              <a:t>Codes</a:t>
            </a:r>
            <a:endParaRPr lang="en-US" b="1" dirty="0">
              <a:solidFill>
                <a:schemeClr val="bg1"/>
              </a:solidFill>
              <a:latin typeface="+mn-lt"/>
            </a:endParaRPr>
          </a:p>
        </p:txBody>
      </p:sp>
      <p:sp>
        <p:nvSpPr>
          <p:cNvPr id="7" name="Rectangle 6" descr="Not Billable&#10;"/>
          <p:cNvSpPr/>
          <p:nvPr/>
        </p:nvSpPr>
        <p:spPr>
          <a:xfrm>
            <a:off x="1742368" y="1299027"/>
            <a:ext cx="3659455" cy="646331"/>
          </a:xfrm>
          <a:prstGeom prst="rect">
            <a:avLst/>
          </a:prstGeom>
        </p:spPr>
        <p:txBody>
          <a:bodyPr wrap="square">
            <a:spAutoFit/>
          </a:bodyPr>
          <a:lstStyle/>
          <a:p>
            <a:pPr algn="ctr"/>
            <a:r>
              <a:rPr lang="en-US" sz="3600" dirty="0" smtClean="0">
                <a:effectLst>
                  <a:outerShdw blurRad="38100" dist="38100" dir="2700000" algn="tl">
                    <a:srgbClr val="000000">
                      <a:alpha val="43137"/>
                    </a:srgbClr>
                  </a:outerShdw>
                </a:effectLst>
              </a:rPr>
              <a:t>Not </a:t>
            </a:r>
            <a:r>
              <a:rPr lang="en-US" sz="3600" dirty="0">
                <a:effectLst>
                  <a:outerShdw blurRad="38100" dist="38100" dir="2700000" algn="tl">
                    <a:srgbClr val="000000">
                      <a:alpha val="43137"/>
                    </a:srgbClr>
                  </a:outerShdw>
                </a:effectLst>
              </a:rPr>
              <a:t>Billable</a:t>
            </a:r>
          </a:p>
        </p:txBody>
      </p:sp>
      <p:sp>
        <p:nvSpPr>
          <p:cNvPr id="8" name="Rectangle 7" descr="Billable if ROI&#10;on file in VistA&#10;"/>
          <p:cNvSpPr/>
          <p:nvPr/>
        </p:nvSpPr>
        <p:spPr>
          <a:xfrm>
            <a:off x="1742368" y="2838272"/>
            <a:ext cx="3659455" cy="1200329"/>
          </a:xfrm>
          <a:prstGeom prst="rect">
            <a:avLst/>
          </a:prstGeom>
        </p:spPr>
        <p:txBody>
          <a:bodyPr wrap="square">
            <a:spAutoFit/>
          </a:bodyPr>
          <a:lstStyle/>
          <a:p>
            <a:pPr algn="ctr"/>
            <a:r>
              <a:rPr lang="en-US" sz="3600" dirty="0">
                <a:effectLst>
                  <a:outerShdw blurRad="38100" dist="38100" dir="2700000" algn="tl">
                    <a:srgbClr val="000000">
                      <a:alpha val="43137"/>
                    </a:srgbClr>
                  </a:outerShdw>
                </a:effectLst>
              </a:rPr>
              <a:t>Billable if ROI</a:t>
            </a:r>
          </a:p>
          <a:p>
            <a:pPr algn="ctr"/>
            <a:r>
              <a:rPr lang="en-US" sz="3600" dirty="0">
                <a:effectLst>
                  <a:outerShdw blurRad="38100" dist="38100" dir="2700000" algn="tl">
                    <a:srgbClr val="000000">
                      <a:alpha val="43137"/>
                    </a:srgbClr>
                  </a:outerShdw>
                </a:effectLst>
              </a:rPr>
              <a:t>on file </a:t>
            </a:r>
            <a:r>
              <a:rPr lang="en-US" sz="3600" u="sng" dirty="0">
                <a:effectLst>
                  <a:outerShdw blurRad="38100" dist="38100" dir="2700000" algn="tl">
                    <a:srgbClr val="000000">
                      <a:alpha val="43137"/>
                    </a:srgbClr>
                  </a:outerShdw>
                </a:effectLst>
              </a:rPr>
              <a:t>in VistA</a:t>
            </a:r>
          </a:p>
        </p:txBody>
      </p:sp>
      <p:pic>
        <p:nvPicPr>
          <p:cNvPr id="1026" name="Picture 2" descr="traffic light"/>
          <p:cNvPicPr>
            <a:picLocks noChangeAspect="1" noChangeArrowheads="1"/>
          </p:cNvPicPr>
          <p:nvPr/>
        </p:nvPicPr>
        <p:blipFill rotWithShape="1">
          <a:blip r:embed="rId3">
            <a:extLst>
              <a:ext uri="{28A0092B-C50C-407E-A947-70E740481C1C}">
                <a14:useLocalDpi xmlns:a14="http://schemas.microsoft.com/office/drawing/2010/main" val="0"/>
              </a:ext>
            </a:extLst>
          </a:blip>
          <a:srcRect t="4505" b="20799"/>
          <a:stretch/>
        </p:blipFill>
        <p:spPr bwMode="auto">
          <a:xfrm>
            <a:off x="7264128" y="-56620"/>
            <a:ext cx="3866882" cy="691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descr="Billable"/>
          <p:cNvSpPr/>
          <p:nvPr/>
        </p:nvSpPr>
        <p:spPr>
          <a:xfrm>
            <a:off x="1742368" y="5234018"/>
            <a:ext cx="3687292" cy="646331"/>
          </a:xfrm>
          <a:prstGeom prst="rect">
            <a:avLst/>
          </a:prstGeom>
        </p:spPr>
        <p:txBody>
          <a:bodyPr wrap="square">
            <a:spAutoFit/>
          </a:bodyPr>
          <a:lstStyle/>
          <a:p>
            <a:pPr algn="ctr"/>
            <a:r>
              <a:rPr lang="en-US" sz="3600" dirty="0">
                <a:effectLst>
                  <a:outerShdw blurRad="38100" dist="38100" dir="2700000" algn="tl">
                    <a:srgbClr val="000000">
                      <a:alpha val="43137"/>
                    </a:srgbClr>
                  </a:outerShdw>
                </a:effectLst>
              </a:rPr>
              <a:t>Billable</a:t>
            </a:r>
          </a:p>
        </p:txBody>
      </p:sp>
      <p:sp>
        <p:nvSpPr>
          <p:cNvPr id="10" name="Right Arrow 9"/>
          <p:cNvSpPr/>
          <p:nvPr/>
        </p:nvSpPr>
        <p:spPr>
          <a:xfrm>
            <a:off x="5429660" y="1458530"/>
            <a:ext cx="1724553" cy="343525"/>
          </a:xfrm>
          <a:prstGeom prst="righ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1" name="Right Arrow 20"/>
          <p:cNvSpPr/>
          <p:nvPr/>
        </p:nvSpPr>
        <p:spPr>
          <a:xfrm>
            <a:off x="5417552" y="3228714"/>
            <a:ext cx="1724553" cy="343525"/>
          </a:xfrm>
          <a:prstGeom prst="rightArrow">
            <a:avLst/>
          </a:prstGeom>
          <a:ln>
            <a:solidFill>
              <a:schemeClr val="accent6"/>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Right Arrow 19"/>
          <p:cNvSpPr/>
          <p:nvPr/>
        </p:nvSpPr>
        <p:spPr>
          <a:xfrm>
            <a:off x="5417552" y="5385422"/>
            <a:ext cx="1724553" cy="343525"/>
          </a:xfrm>
          <a:prstGeom prst="rightArrow">
            <a:avLst/>
          </a:prstGeom>
          <a:solidFill>
            <a:srgbClr val="00B050"/>
          </a:solidFill>
          <a:ln>
            <a:solidFill>
              <a:srgbClr val="00B050"/>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Rectangle 2" descr="&quot;&quot;"/>
          <p:cNvSpPr/>
          <p:nvPr/>
        </p:nvSpPr>
        <p:spPr>
          <a:xfrm>
            <a:off x="8041779" y="55907"/>
            <a:ext cx="2261603" cy="6627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red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2360" t="9009" r="25880" b="69370"/>
          <a:stretch/>
        </p:blipFill>
        <p:spPr bwMode="auto">
          <a:xfrm>
            <a:off x="8057508" y="55907"/>
            <a:ext cx="2261603" cy="226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descr="I  S  N  9 &#10;M  0&#10;Null&#10;"/>
          <p:cNvSpPr txBox="1"/>
          <p:nvPr/>
        </p:nvSpPr>
        <p:spPr>
          <a:xfrm>
            <a:off x="8361880" y="484253"/>
            <a:ext cx="1830866" cy="2185214"/>
          </a:xfrm>
          <a:prstGeom prst="rect">
            <a:avLst/>
          </a:prstGeom>
          <a:noFill/>
        </p:spPr>
        <p:txBody>
          <a:bodyPr wrap="square" rtlCol="0">
            <a:spAutoFit/>
          </a:bodyPr>
          <a:lstStyle/>
          <a:p>
            <a:pPr algn="ctr"/>
            <a:r>
              <a:rPr lang="en-US" sz="3400" b="1" dirty="0">
                <a:solidFill>
                  <a:schemeClr val="tx2"/>
                </a:solidFill>
                <a:effectLst>
                  <a:outerShdw blurRad="38100" dist="38100" dir="2700000" algn="tl">
                    <a:srgbClr val="000000">
                      <a:alpha val="43137"/>
                    </a:srgbClr>
                  </a:outerShdw>
                </a:effectLst>
              </a:rPr>
              <a:t>I  S  N  9 </a:t>
            </a:r>
          </a:p>
          <a:p>
            <a:pPr algn="ctr"/>
            <a:r>
              <a:rPr lang="en-US" sz="3400" b="1" dirty="0">
                <a:solidFill>
                  <a:schemeClr val="tx2"/>
                </a:solidFill>
                <a:effectLst>
                  <a:outerShdw blurRad="38100" dist="38100" dir="2700000" algn="tl">
                    <a:srgbClr val="000000">
                      <a:alpha val="43137"/>
                    </a:srgbClr>
                  </a:outerShdw>
                </a:effectLst>
              </a:rPr>
              <a:t>M  0</a:t>
            </a:r>
          </a:p>
          <a:p>
            <a:pPr algn="ctr"/>
            <a:r>
              <a:rPr lang="en-US" sz="3400" b="1" dirty="0">
                <a:solidFill>
                  <a:schemeClr val="tx2"/>
                </a:solidFill>
                <a:effectLst>
                  <a:outerShdw blurRad="38100" dist="38100" dir="2700000" algn="tl">
                    <a:srgbClr val="000000">
                      <a:alpha val="43137"/>
                    </a:srgbClr>
                  </a:outerShdw>
                </a:effectLst>
              </a:rPr>
              <a:t>Null</a:t>
            </a:r>
          </a:p>
          <a:p>
            <a:endParaRPr lang="en-US" sz="3400" b="1" dirty="0">
              <a:solidFill>
                <a:schemeClr val="bg1"/>
              </a:solidFill>
              <a:effectLst>
                <a:outerShdw blurRad="38100" dist="38100" dir="2700000" algn="tl">
                  <a:srgbClr val="000000">
                    <a:alpha val="43137"/>
                  </a:srgbClr>
                </a:outerShdw>
              </a:effectLst>
            </a:endParaRPr>
          </a:p>
        </p:txBody>
      </p:sp>
      <p:pic>
        <p:nvPicPr>
          <p:cNvPr id="14" name="Picture 2" descr="yellow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4349" t="31595" r="26572" b="47904"/>
          <a:stretch/>
        </p:blipFill>
        <p:spPr bwMode="auto">
          <a:xfrm>
            <a:off x="8153400" y="2286000"/>
            <a:ext cx="2133600" cy="2133600"/>
          </a:xfrm>
          <a:prstGeom prst="ellipse">
            <a:avLst/>
          </a:prstGeom>
          <a:ln w="9525">
            <a:solidFill>
              <a:schemeClr val="bg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7" name="TextBox 16" descr="U"/>
          <p:cNvSpPr txBox="1"/>
          <p:nvPr/>
        </p:nvSpPr>
        <p:spPr>
          <a:xfrm>
            <a:off x="8307938" y="3045023"/>
            <a:ext cx="1872127" cy="615553"/>
          </a:xfrm>
          <a:prstGeom prst="rect">
            <a:avLst/>
          </a:prstGeom>
          <a:noFill/>
        </p:spPr>
        <p:txBody>
          <a:bodyPr wrap="square" rtlCol="0" anchor="ctr">
            <a:spAutoFit/>
          </a:bodyPr>
          <a:lstStyle/>
          <a:p>
            <a:pPr algn="ctr"/>
            <a:r>
              <a:rPr lang="en-US" sz="3400" b="1" dirty="0" smtClean="0">
                <a:solidFill>
                  <a:schemeClr val="tx2"/>
                </a:solidFill>
                <a:effectLst>
                  <a:outerShdw blurRad="38100" dist="38100" dir="2700000" algn="tl">
                    <a:srgbClr val="000000">
                      <a:alpha val="43137"/>
                    </a:srgbClr>
                  </a:outerShdw>
                </a:effectLst>
              </a:rPr>
              <a:t>U</a:t>
            </a:r>
            <a:endParaRPr lang="en-US" sz="3400" dirty="0">
              <a:solidFill>
                <a:schemeClr val="bg1"/>
              </a:solidFill>
              <a:effectLst>
                <a:outerShdw blurRad="38100" dist="38100" dir="2700000" algn="tl">
                  <a:srgbClr val="000000">
                    <a:alpha val="43137"/>
                  </a:srgbClr>
                </a:outerShdw>
              </a:effectLst>
            </a:endParaRPr>
          </a:p>
        </p:txBody>
      </p:sp>
      <p:pic>
        <p:nvPicPr>
          <p:cNvPr id="15" name="Picture 2" descr="green light"/>
          <p:cNvPicPr>
            <a:picLocks noChangeAspect="1" noChangeArrowheads="1"/>
          </p:cNvPicPr>
          <p:nvPr/>
        </p:nvPicPr>
        <p:blipFill rotWithShape="1">
          <a:blip r:embed="rId3">
            <a:extLst>
              <a:ext uri="{28A0092B-C50C-407E-A947-70E740481C1C}">
                <a14:useLocalDpi xmlns:a14="http://schemas.microsoft.com/office/drawing/2010/main" val="0"/>
              </a:ext>
            </a:extLst>
          </a:blip>
          <a:srcRect l="22360" t="52893" r="25880" b="25571"/>
          <a:stretch/>
        </p:blipFill>
        <p:spPr bwMode="auto">
          <a:xfrm>
            <a:off x="8041779" y="4430830"/>
            <a:ext cx="2261603" cy="22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descr="IE  SE&#10; NE  9E &#10;All Others &#10;"/>
          <p:cNvSpPr txBox="1"/>
          <p:nvPr/>
        </p:nvSpPr>
        <p:spPr>
          <a:xfrm>
            <a:off x="7977611" y="4699888"/>
            <a:ext cx="2476860" cy="2000548"/>
          </a:xfrm>
          <a:prstGeom prst="rect">
            <a:avLst/>
          </a:prstGeom>
          <a:noFill/>
        </p:spPr>
        <p:txBody>
          <a:bodyPr wrap="square" rtlCol="0">
            <a:spAutoFit/>
          </a:bodyPr>
          <a:lstStyle/>
          <a:p>
            <a:pPr algn="ctr"/>
            <a:r>
              <a:rPr lang="en-US" sz="3400" b="1" dirty="0">
                <a:solidFill>
                  <a:schemeClr val="tx2"/>
                </a:solidFill>
                <a:effectLst>
                  <a:outerShdw blurRad="38100" dist="38100" dir="2700000" algn="tl">
                    <a:srgbClr val="000000">
                      <a:alpha val="43137"/>
                    </a:srgbClr>
                  </a:outerShdw>
                </a:effectLst>
              </a:rPr>
              <a:t>IE  SE</a:t>
            </a:r>
          </a:p>
          <a:p>
            <a:pPr algn="ctr"/>
            <a:r>
              <a:rPr lang="en-US" sz="3400" b="1" dirty="0">
                <a:solidFill>
                  <a:schemeClr val="tx2"/>
                </a:solidFill>
                <a:effectLst>
                  <a:outerShdw blurRad="38100" dist="38100" dir="2700000" algn="tl">
                    <a:srgbClr val="000000">
                      <a:alpha val="43137"/>
                    </a:srgbClr>
                  </a:outerShdw>
                </a:effectLst>
              </a:rPr>
              <a:t> NE  9E </a:t>
            </a:r>
          </a:p>
          <a:p>
            <a:pPr algn="ctr"/>
            <a:r>
              <a:rPr lang="en-US" sz="2800" b="1" dirty="0">
                <a:solidFill>
                  <a:schemeClr val="tx2"/>
                </a:solidFill>
                <a:effectLst>
                  <a:outerShdw blurRad="38100" dist="38100" dir="2700000" algn="tl">
                    <a:srgbClr val="000000">
                      <a:alpha val="43137"/>
                    </a:srgbClr>
                  </a:outerShdw>
                </a:effectLst>
              </a:rPr>
              <a:t>All Others </a:t>
            </a:r>
          </a:p>
          <a:p>
            <a:endParaRPr lang="en-US" sz="2800" dirty="0">
              <a:solidFill>
                <a:schemeClr val="bg1"/>
              </a:solidFill>
              <a:effectLst>
                <a:outerShdw blurRad="38100" dist="38100" dir="2700000" algn="tl">
                  <a:srgbClr val="000000">
                    <a:alpha val="43137"/>
                  </a:srgbClr>
                </a:outerShdw>
              </a:effectLst>
            </a:endParaRPr>
          </a:p>
        </p:txBody>
      </p:sp>
      <p:graphicFrame>
        <p:nvGraphicFramePr>
          <p:cNvPr id="19" name="Diagram 18" descr="The US Code of Federal Regulations prevents VA from informing third parties that patients have certain conditions such as AIDS, Sickle Cell Anemia, Drug Abuse, or Alcohol Abuse, without the patients permission.  Information can be found in VHA Handbook 1605.1, Subpart 14). &#10;By submitting electronic claims submissions for medications exclusively used to treat those conditions we may be violating privacy regulations.  The word exclusively is important here.  Drugs like methadone, which can treat other conditions beside one of the sensitive diagnoses, do not require a release of information to bill.&#10;As I mentioned previously, the letter U in the DEA Special HDLG field is used to identify drugs used solely to treat sensitive diagnoses.&#10;Sensitive Drugs marked with a U are not billable through ePharmacy or on paper until a signed Release of Information form is recorded using the VistA ‘Patient Release of Information (ROI)’ option.&#10;A list of drugs requiring the ‘U’ designator can be found in the ePharmacy section of the Pharmacy Informatics SharePoint site. &#10;You will notice that Hepatitis is not one of the sensitive diagnoses so drugs used exclusively for hepatitis do not need to be marked.&#10;My notes and the links to the documents mentioned above are in the handout for this slide, so use the green icon to download if interested.&#10;&#10;"/>
          <p:cNvGraphicFramePr/>
          <p:nvPr>
            <p:extLst>
              <p:ext uri="{D42A27DB-BD31-4B8C-83A1-F6EECF244321}">
                <p14:modId xmlns:p14="http://schemas.microsoft.com/office/powerpoint/2010/main" val="3648535414"/>
              </p:ext>
            </p:extLst>
          </p:nvPr>
        </p:nvGraphicFramePr>
        <p:xfrm>
          <a:off x="2438400" y="874548"/>
          <a:ext cx="2435818" cy="5829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2861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6" presetClass="emph" presetSubtype="0" fill="hold" grpId="0" nodeType="withEffect">
                                  <p:stCondLst>
                                    <p:cond delay="0"/>
                                  </p:stCondLst>
                                  <p:childTnLst>
                                    <p:animScale>
                                      <p:cBhvr>
                                        <p:cTn id="45" dur="2000" fill="hold"/>
                                        <p:tgtEl>
                                          <p:spTgt spid="17"/>
                                        </p:tgtEl>
                                      </p:cBhvr>
                                      <p:by x="150000" y="150000"/>
                                    </p:animScale>
                                  </p:childTnLst>
                                </p:cTn>
                              </p:par>
                              <p:par>
                                <p:cTn id="46" presetID="6" presetClass="emph" presetSubtype="0" fill="hold" nodeType="withEffect">
                                  <p:stCondLst>
                                    <p:cond delay="0"/>
                                  </p:stCondLst>
                                  <p:childTnLst>
                                    <p:animScale>
                                      <p:cBhvr>
                                        <p:cTn id="47" dur="2000" fill="hold"/>
                                        <p:tgtEl>
                                          <p:spTgt spid="14"/>
                                        </p:tgtEl>
                                      </p:cBhvr>
                                      <p:by x="150000" y="150000"/>
                                    </p:animScale>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animBg="1"/>
      <p:bldP spid="21" grpId="0" animBg="1"/>
      <p:bldP spid="20" grpId="0" animBg="1"/>
      <p:bldP spid="3" grpId="0" animBg="1"/>
      <p:bldP spid="12" grpId="0"/>
      <p:bldP spid="17" grpId="0"/>
      <p:bldP spid="18" grpId="0"/>
      <p:bldGraphic spid="19"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0" y="0"/>
            <a:ext cx="9144000" cy="1143000"/>
          </a:xfrm>
        </p:spPr>
        <p:txBody>
          <a:bodyPr>
            <a:normAutofit/>
          </a:bodyPr>
          <a:lstStyle/>
          <a:p>
            <a:r>
              <a:rPr lang="en-US" b="1" dirty="0">
                <a:latin typeface="+mn-lt"/>
              </a:rPr>
              <a:t>NCPDP Field </a:t>
            </a:r>
            <a:r>
              <a:rPr lang="en-US" b="1" dirty="0" smtClean="0">
                <a:latin typeface="+mn-lt"/>
              </a:rPr>
              <a:t>Specifications</a:t>
            </a:r>
            <a:endParaRPr lang="en-US" b="1" dirty="0">
              <a:latin typeface="+mn-lt"/>
            </a:endParaRPr>
          </a:p>
        </p:txBody>
      </p:sp>
      <p:sp>
        <p:nvSpPr>
          <p:cNvPr id="8" name="Rectangle 7"/>
          <p:cNvSpPr/>
          <p:nvPr/>
        </p:nvSpPr>
        <p:spPr>
          <a:xfrm>
            <a:off x="0" y="1299195"/>
            <a:ext cx="12189725" cy="36863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man listening to a tin can phone"/>
          <p:cNvPicPr>
            <a:picLocks noChangeAspect="1"/>
          </p:cNvPicPr>
          <p:nvPr/>
        </p:nvPicPr>
        <p:blipFill rotWithShape="1">
          <a:blip r:embed="rId3">
            <a:extLst>
              <a:ext uri="{28A0092B-C50C-407E-A947-70E740481C1C}">
                <a14:useLocalDpi xmlns:a14="http://schemas.microsoft.com/office/drawing/2010/main" val="0"/>
              </a:ext>
            </a:extLst>
          </a:blip>
          <a:srcRect l="14404"/>
          <a:stretch/>
        </p:blipFill>
        <p:spPr>
          <a:xfrm flipH="1">
            <a:off x="-3" y="1318245"/>
            <a:ext cx="4730727" cy="3686393"/>
          </a:xfrm>
          <a:prstGeom prst="rect">
            <a:avLst/>
          </a:prstGeom>
        </p:spPr>
      </p:pic>
      <p:pic>
        <p:nvPicPr>
          <p:cNvPr id="6" name="Picture 5" descr="woman listening to a tin can phone"/>
          <p:cNvPicPr>
            <a:picLocks noChangeAspect="1"/>
          </p:cNvPicPr>
          <p:nvPr/>
        </p:nvPicPr>
        <p:blipFill rotWithShape="1">
          <a:blip r:embed="rId4">
            <a:extLst>
              <a:ext uri="{28A0092B-C50C-407E-A947-70E740481C1C}">
                <a14:useLocalDpi xmlns:a14="http://schemas.microsoft.com/office/drawing/2010/main" val="0"/>
              </a:ext>
            </a:extLst>
          </a:blip>
          <a:srcRect l="24399" b="12635"/>
          <a:stretch/>
        </p:blipFill>
        <p:spPr>
          <a:xfrm>
            <a:off x="7412964" y="1334517"/>
            <a:ext cx="4814862" cy="3670121"/>
          </a:xfrm>
          <a:prstGeom prst="rect">
            <a:avLst/>
          </a:prstGeom>
        </p:spPr>
      </p:pic>
      <p:sp>
        <p:nvSpPr>
          <p:cNvPr id="10" name="Freeform 9" descr="cord to a tin can phone"/>
          <p:cNvSpPr/>
          <p:nvPr/>
        </p:nvSpPr>
        <p:spPr>
          <a:xfrm>
            <a:off x="3725839" y="3275458"/>
            <a:ext cx="4176215" cy="3086547"/>
          </a:xfrm>
          <a:custGeom>
            <a:avLst/>
            <a:gdLst>
              <a:gd name="connsiteX0" fmla="*/ 0 w 4176215"/>
              <a:gd name="connsiteY0" fmla="*/ 150125 h 3086547"/>
              <a:gd name="connsiteX1" fmla="*/ 395785 w 4176215"/>
              <a:gd name="connsiteY1" fmla="*/ 504967 h 3086547"/>
              <a:gd name="connsiteX2" fmla="*/ 968991 w 4176215"/>
              <a:gd name="connsiteY2" fmla="*/ 996286 h 3086547"/>
              <a:gd name="connsiteX3" fmla="*/ 1269242 w 4176215"/>
              <a:gd name="connsiteY3" fmla="*/ 1419367 h 3086547"/>
              <a:gd name="connsiteX4" fmla="*/ 1542197 w 4176215"/>
              <a:gd name="connsiteY4" fmla="*/ 2374710 h 3086547"/>
              <a:gd name="connsiteX5" fmla="*/ 1719618 w 4176215"/>
              <a:gd name="connsiteY5" fmla="*/ 2893325 h 3086547"/>
              <a:gd name="connsiteX6" fmla="*/ 1937982 w 4176215"/>
              <a:gd name="connsiteY6" fmla="*/ 3029803 h 3086547"/>
              <a:gd name="connsiteX7" fmla="*/ 2238233 w 4176215"/>
              <a:gd name="connsiteY7" fmla="*/ 3084394 h 3086547"/>
              <a:gd name="connsiteX8" fmla="*/ 2524836 w 4176215"/>
              <a:gd name="connsiteY8" fmla="*/ 3057098 h 3086547"/>
              <a:gd name="connsiteX9" fmla="*/ 2784143 w 4176215"/>
              <a:gd name="connsiteY9" fmla="*/ 2893325 h 3086547"/>
              <a:gd name="connsiteX10" fmla="*/ 2879677 w 4176215"/>
              <a:gd name="connsiteY10" fmla="*/ 2456597 h 3086547"/>
              <a:gd name="connsiteX11" fmla="*/ 3193576 w 4176215"/>
              <a:gd name="connsiteY11" fmla="*/ 2033516 h 3086547"/>
              <a:gd name="connsiteX12" fmla="*/ 3480179 w 4176215"/>
              <a:gd name="connsiteY12" fmla="*/ 1555844 h 3086547"/>
              <a:gd name="connsiteX13" fmla="*/ 3480179 w 4176215"/>
              <a:gd name="connsiteY13" fmla="*/ 1105468 h 3086547"/>
              <a:gd name="connsiteX14" fmla="*/ 3480179 w 4176215"/>
              <a:gd name="connsiteY14" fmla="*/ 655092 h 3086547"/>
              <a:gd name="connsiteX15" fmla="*/ 3603009 w 4176215"/>
              <a:gd name="connsiteY15" fmla="*/ 232012 h 3086547"/>
              <a:gd name="connsiteX16" fmla="*/ 4176215 w 4176215"/>
              <a:gd name="connsiteY16" fmla="*/ 0 h 3086547"/>
              <a:gd name="connsiteX17" fmla="*/ 4176215 w 4176215"/>
              <a:gd name="connsiteY17" fmla="*/ 0 h 308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6215" h="3086547">
                <a:moveTo>
                  <a:pt x="0" y="150125"/>
                </a:moveTo>
                <a:cubicBezTo>
                  <a:pt x="117143" y="257032"/>
                  <a:pt x="234287" y="363940"/>
                  <a:pt x="395785" y="504967"/>
                </a:cubicBezTo>
                <a:cubicBezTo>
                  <a:pt x="557283" y="645994"/>
                  <a:pt x="823415" y="843886"/>
                  <a:pt x="968991" y="996286"/>
                </a:cubicBezTo>
                <a:cubicBezTo>
                  <a:pt x="1114567" y="1148686"/>
                  <a:pt x="1173708" y="1189630"/>
                  <a:pt x="1269242" y="1419367"/>
                </a:cubicBezTo>
                <a:cubicBezTo>
                  <a:pt x="1364776" y="1649104"/>
                  <a:pt x="1467134" y="2129050"/>
                  <a:pt x="1542197" y="2374710"/>
                </a:cubicBezTo>
                <a:cubicBezTo>
                  <a:pt x="1617260" y="2620370"/>
                  <a:pt x="1653654" y="2784143"/>
                  <a:pt x="1719618" y="2893325"/>
                </a:cubicBezTo>
                <a:cubicBezTo>
                  <a:pt x="1785582" y="3002507"/>
                  <a:pt x="1851546" y="2997958"/>
                  <a:pt x="1937982" y="3029803"/>
                </a:cubicBezTo>
                <a:cubicBezTo>
                  <a:pt x="2024418" y="3061648"/>
                  <a:pt x="2140424" y="3079845"/>
                  <a:pt x="2238233" y="3084394"/>
                </a:cubicBezTo>
                <a:cubicBezTo>
                  <a:pt x="2336042" y="3088943"/>
                  <a:pt x="2433851" y="3088943"/>
                  <a:pt x="2524836" y="3057098"/>
                </a:cubicBezTo>
                <a:cubicBezTo>
                  <a:pt x="2615821" y="3025253"/>
                  <a:pt x="2725003" y="2993408"/>
                  <a:pt x="2784143" y="2893325"/>
                </a:cubicBezTo>
                <a:cubicBezTo>
                  <a:pt x="2843283" y="2793242"/>
                  <a:pt x="2811438" y="2599898"/>
                  <a:pt x="2879677" y="2456597"/>
                </a:cubicBezTo>
                <a:cubicBezTo>
                  <a:pt x="2947916" y="2313296"/>
                  <a:pt x="3093492" y="2183641"/>
                  <a:pt x="3193576" y="2033516"/>
                </a:cubicBezTo>
                <a:cubicBezTo>
                  <a:pt x="3293660" y="1883391"/>
                  <a:pt x="3432412" y="1710518"/>
                  <a:pt x="3480179" y="1555844"/>
                </a:cubicBezTo>
                <a:cubicBezTo>
                  <a:pt x="3527946" y="1401170"/>
                  <a:pt x="3480179" y="1105468"/>
                  <a:pt x="3480179" y="1105468"/>
                </a:cubicBezTo>
                <a:cubicBezTo>
                  <a:pt x="3480179" y="955343"/>
                  <a:pt x="3459707" y="800668"/>
                  <a:pt x="3480179" y="655092"/>
                </a:cubicBezTo>
                <a:cubicBezTo>
                  <a:pt x="3500651" y="509516"/>
                  <a:pt x="3487003" y="341194"/>
                  <a:pt x="3603009" y="232012"/>
                </a:cubicBezTo>
                <a:cubicBezTo>
                  <a:pt x="3719015" y="122830"/>
                  <a:pt x="4176215" y="0"/>
                  <a:pt x="4176215" y="0"/>
                </a:cubicBezTo>
                <a:lnTo>
                  <a:pt x="4176215" y="0"/>
                </a:lnTo>
              </a:path>
            </a:pathLst>
          </a:custGeom>
          <a:noFill/>
          <a:ln w="762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VA quantity chosen for a prescription is not always the quantity needed for a third party prescription claim&#10;"/>
          <p:cNvSpPr/>
          <p:nvPr/>
        </p:nvSpPr>
        <p:spPr>
          <a:xfrm>
            <a:off x="3104865" y="1803564"/>
            <a:ext cx="5418161" cy="2677656"/>
          </a:xfrm>
          <a:prstGeom prst="rect">
            <a:avLst/>
          </a:prstGeom>
        </p:spPr>
        <p:txBody>
          <a:bodyPr wrap="square">
            <a:spAutoFit/>
          </a:bodyPr>
          <a:lstStyle/>
          <a:p>
            <a:pPr algn="ctr"/>
            <a:r>
              <a:rPr lang="en-US" sz="2800" b="1" i="1" dirty="0">
                <a:solidFill>
                  <a:schemeClr val="bg2">
                    <a:lumMod val="75000"/>
                  </a:schemeClr>
                </a:solidFill>
              </a:rPr>
              <a:t>VA quantity chosen for a prescription is not always </a:t>
            </a:r>
            <a:endParaRPr lang="en-US" sz="2800" b="1" i="1" dirty="0" smtClean="0">
              <a:solidFill>
                <a:schemeClr val="bg2">
                  <a:lumMod val="75000"/>
                </a:schemeClr>
              </a:solidFill>
            </a:endParaRPr>
          </a:p>
          <a:p>
            <a:pPr algn="ctr"/>
            <a:r>
              <a:rPr lang="en-US" sz="2800" b="1" i="1" dirty="0" smtClean="0">
                <a:solidFill>
                  <a:schemeClr val="bg2">
                    <a:lumMod val="75000"/>
                  </a:schemeClr>
                </a:solidFill>
              </a:rPr>
              <a:t>the </a:t>
            </a:r>
            <a:r>
              <a:rPr lang="en-US" sz="2800" b="1" i="1" dirty="0">
                <a:solidFill>
                  <a:schemeClr val="bg2">
                    <a:lumMod val="75000"/>
                  </a:schemeClr>
                </a:solidFill>
              </a:rPr>
              <a:t>quantity needed </a:t>
            </a:r>
            <a:endParaRPr lang="en-US" sz="2800" b="1" i="1" dirty="0" smtClean="0">
              <a:solidFill>
                <a:schemeClr val="bg2">
                  <a:lumMod val="75000"/>
                </a:schemeClr>
              </a:solidFill>
            </a:endParaRPr>
          </a:p>
          <a:p>
            <a:pPr algn="ctr"/>
            <a:r>
              <a:rPr lang="en-US" sz="2800" b="1" i="1" dirty="0" smtClean="0">
                <a:solidFill>
                  <a:schemeClr val="bg2">
                    <a:lumMod val="75000"/>
                  </a:schemeClr>
                </a:solidFill>
              </a:rPr>
              <a:t>for </a:t>
            </a:r>
            <a:r>
              <a:rPr lang="en-US" sz="2800" b="1" i="1" dirty="0">
                <a:solidFill>
                  <a:schemeClr val="bg2">
                    <a:lumMod val="75000"/>
                  </a:schemeClr>
                </a:solidFill>
              </a:rPr>
              <a:t>a </a:t>
            </a:r>
            <a:r>
              <a:rPr lang="en-US" sz="2800" b="1" i="1" dirty="0" smtClean="0">
                <a:solidFill>
                  <a:schemeClr val="bg2">
                    <a:lumMod val="75000"/>
                  </a:schemeClr>
                </a:solidFill>
              </a:rPr>
              <a:t>third </a:t>
            </a:r>
            <a:r>
              <a:rPr lang="en-US" sz="2800" b="1" i="1" dirty="0">
                <a:solidFill>
                  <a:schemeClr val="bg2">
                    <a:lumMod val="75000"/>
                  </a:schemeClr>
                </a:solidFill>
              </a:rPr>
              <a:t>party </a:t>
            </a:r>
            <a:endParaRPr lang="en-US" sz="2800" b="1" i="1" dirty="0" smtClean="0">
              <a:solidFill>
                <a:schemeClr val="bg2">
                  <a:lumMod val="75000"/>
                </a:schemeClr>
              </a:solidFill>
            </a:endParaRPr>
          </a:p>
          <a:p>
            <a:pPr algn="ctr"/>
            <a:r>
              <a:rPr lang="en-US" sz="2800" b="1" i="1" dirty="0" smtClean="0">
                <a:solidFill>
                  <a:schemeClr val="bg2">
                    <a:lumMod val="75000"/>
                  </a:schemeClr>
                </a:solidFill>
              </a:rPr>
              <a:t>prescription </a:t>
            </a:r>
          </a:p>
          <a:p>
            <a:pPr algn="ctr"/>
            <a:r>
              <a:rPr lang="en-US" sz="2800" b="1" i="1" dirty="0" smtClean="0">
                <a:solidFill>
                  <a:schemeClr val="bg2">
                    <a:lumMod val="75000"/>
                  </a:schemeClr>
                </a:solidFill>
              </a:rPr>
              <a:t>claim</a:t>
            </a:r>
            <a:endParaRPr lang="en-US" sz="2800" b="1" i="1" dirty="0">
              <a:solidFill>
                <a:schemeClr val="bg2">
                  <a:lumMod val="75000"/>
                </a:schemeClr>
              </a:solidFill>
            </a:endParaRPr>
          </a:p>
        </p:txBody>
      </p:sp>
      <p:sp>
        <p:nvSpPr>
          <p:cNvPr id="11" name="Rectangle 10" descr="Must ensure the correct quantity of product is transmitted for ePharmacy prescriptions&#10;"/>
          <p:cNvSpPr/>
          <p:nvPr/>
        </p:nvSpPr>
        <p:spPr>
          <a:xfrm>
            <a:off x="2275" y="5533724"/>
            <a:ext cx="12189725" cy="1138773"/>
          </a:xfrm>
          <a:prstGeom prst="rect">
            <a:avLst/>
          </a:prstGeom>
        </p:spPr>
        <p:txBody>
          <a:bodyPr wrap="square">
            <a:spAutoFit/>
          </a:bodyPr>
          <a:lstStyle/>
          <a:p>
            <a:pPr algn="ctr"/>
            <a:r>
              <a:rPr lang="en-US" sz="3400" b="1" i="1" dirty="0" smtClean="0"/>
              <a:t>Must ensure the correct quantity of product is transmitted for ePharmacy prescriptions</a:t>
            </a:r>
            <a:endParaRPr lang="en-US" sz="3400" b="1" i="1" dirty="0"/>
          </a:p>
        </p:txBody>
      </p:sp>
    </p:spTree>
    <p:extLst>
      <p:ext uri="{BB962C8B-B14F-4D97-AF65-F5344CB8AC3E}">
        <p14:creationId xmlns:p14="http://schemas.microsoft.com/office/powerpoint/2010/main" val="315055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NCPDP Field Specifications"/>
          <p:cNvSpPr>
            <a:spLocks noGrp="1"/>
          </p:cNvSpPr>
          <p:nvPr>
            <p:ph type="title"/>
          </p:nvPr>
        </p:nvSpPr>
        <p:spPr>
          <a:xfrm>
            <a:off x="1524000" y="0"/>
            <a:ext cx="9144000" cy="1143000"/>
          </a:xfrm>
        </p:spPr>
        <p:txBody>
          <a:bodyPr>
            <a:normAutofit/>
          </a:bodyPr>
          <a:lstStyle/>
          <a:p>
            <a:r>
              <a:rPr lang="en-US" b="1" dirty="0">
                <a:latin typeface="+mn-lt"/>
              </a:rPr>
              <a:t>NCPDP Field </a:t>
            </a:r>
            <a:r>
              <a:rPr lang="en-US" b="1" dirty="0" smtClean="0">
                <a:latin typeface="+mn-lt"/>
              </a:rPr>
              <a:t>Specifications</a:t>
            </a:r>
            <a:endParaRPr lang="en-US" b="1" dirty="0">
              <a:latin typeface="+mn-lt"/>
            </a:endParaRPr>
          </a:p>
        </p:txBody>
      </p:sp>
      <p:graphicFrame>
        <p:nvGraphicFramePr>
          <p:cNvPr id="2" name="Diagram 1" descr="Two Drug file fields are helpful in assuring the correct quantity is used for a prescription, and they only do this for ePharmacy prescription claims.&#10;Drug File Field 82 is the NCPDP Dispense Unit&#10;Drug File Field 83 is the NCPDP Quantity Multiplier&#10;These fields do not affect Drug Accountability, Drug File pricing, or any other Pharmacy process&#10;The person responsible for your facility’s drug file, for example the Pharmacy ADPAC, updates these fields.&#10;&#10;"/>
          <p:cNvGraphicFramePr/>
          <p:nvPr>
            <p:extLst>
              <p:ext uri="{D42A27DB-BD31-4B8C-83A1-F6EECF244321}">
                <p14:modId xmlns:p14="http://schemas.microsoft.com/office/powerpoint/2010/main" val="3269959502"/>
              </p:ext>
            </p:extLst>
          </p:nvPr>
        </p:nvGraphicFramePr>
        <p:xfrm>
          <a:off x="152400" y="-451513"/>
          <a:ext cx="1188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descr="Drug File Field 82&#10;"/>
          <p:cNvSpPr txBox="1"/>
          <p:nvPr/>
        </p:nvSpPr>
        <p:spPr>
          <a:xfrm>
            <a:off x="990600" y="1752600"/>
            <a:ext cx="3657600" cy="523220"/>
          </a:xfrm>
          <a:prstGeom prst="rect">
            <a:avLst/>
          </a:prstGeom>
          <a:noFill/>
        </p:spPr>
        <p:txBody>
          <a:bodyPr wrap="square" rtlCol="0">
            <a:spAutoFit/>
          </a:bodyPr>
          <a:lstStyle/>
          <a:p>
            <a:pPr algn="ctr"/>
            <a:r>
              <a:rPr lang="en-US" sz="2800" i="1" dirty="0" smtClean="0"/>
              <a:t>Drug File Field 82</a:t>
            </a:r>
            <a:endParaRPr lang="en-US" sz="2800" i="1" dirty="0"/>
          </a:p>
        </p:txBody>
      </p:sp>
      <p:sp>
        <p:nvSpPr>
          <p:cNvPr id="5" name="TextBox 4" descr="Drug File Field 83&#10;"/>
          <p:cNvSpPr txBox="1"/>
          <p:nvPr/>
        </p:nvSpPr>
        <p:spPr>
          <a:xfrm>
            <a:off x="7543800" y="1752600"/>
            <a:ext cx="3657600" cy="523220"/>
          </a:xfrm>
          <a:prstGeom prst="rect">
            <a:avLst/>
          </a:prstGeom>
          <a:noFill/>
        </p:spPr>
        <p:txBody>
          <a:bodyPr wrap="square" rtlCol="0">
            <a:spAutoFit/>
          </a:bodyPr>
          <a:lstStyle/>
          <a:p>
            <a:pPr algn="ctr"/>
            <a:r>
              <a:rPr lang="en-US" sz="2800" i="1" dirty="0" smtClean="0"/>
              <a:t>Drug File Field 83</a:t>
            </a:r>
            <a:endParaRPr lang="en-US" sz="2800" i="1" dirty="0"/>
          </a:p>
        </p:txBody>
      </p:sp>
      <p:sp>
        <p:nvSpPr>
          <p:cNvPr id="6" name="Bent-Up Arrow 5" descr="&quot;&quot;"/>
          <p:cNvSpPr/>
          <p:nvPr/>
        </p:nvSpPr>
        <p:spPr>
          <a:xfrm rot="5400000">
            <a:off x="2790244" y="2227555"/>
            <a:ext cx="1363892" cy="2047220"/>
          </a:xfrm>
          <a:prstGeom prst="bentUpArrow">
            <a:avLst>
              <a:gd name="adj1" fmla="val 1999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ent-Up Arrow 9" descr="&quot;&quot;"/>
          <p:cNvSpPr/>
          <p:nvPr/>
        </p:nvSpPr>
        <p:spPr>
          <a:xfrm rot="5400000" flipV="1">
            <a:off x="8056062" y="2254851"/>
            <a:ext cx="1363892" cy="2047220"/>
          </a:xfrm>
          <a:prstGeom prst="bentUpArrow">
            <a:avLst>
              <a:gd name="adj1" fmla="val 1999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do NOT affect:&#10;"/>
          <p:cNvSpPr/>
          <p:nvPr/>
        </p:nvSpPr>
        <p:spPr>
          <a:xfrm>
            <a:off x="3048000" y="3286780"/>
            <a:ext cx="6096000" cy="646331"/>
          </a:xfrm>
          <a:prstGeom prst="rect">
            <a:avLst/>
          </a:prstGeom>
        </p:spPr>
        <p:txBody>
          <a:bodyPr>
            <a:spAutoFit/>
          </a:bodyPr>
          <a:lstStyle/>
          <a:p>
            <a:pPr algn="ctr"/>
            <a:r>
              <a:rPr lang="en-US" sz="3600" dirty="0"/>
              <a:t>d</a:t>
            </a:r>
            <a:r>
              <a:rPr lang="en-US" sz="3600" dirty="0" smtClean="0"/>
              <a:t>o NOT affect:</a:t>
            </a:r>
            <a:endParaRPr lang="en-US" sz="3600" dirty="0"/>
          </a:p>
        </p:txBody>
      </p:sp>
      <p:sp>
        <p:nvSpPr>
          <p:cNvPr id="8" name="Down Arrow 7" descr="&quot;&quot;"/>
          <p:cNvSpPr/>
          <p:nvPr/>
        </p:nvSpPr>
        <p:spPr>
          <a:xfrm>
            <a:off x="5791200" y="3960129"/>
            <a:ext cx="609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Drug Accountability&#10;Drug File pricing&#10;Any other Pharmacy process&#10;"/>
          <p:cNvSpPr/>
          <p:nvPr/>
        </p:nvSpPr>
        <p:spPr>
          <a:xfrm>
            <a:off x="3048000" y="4747148"/>
            <a:ext cx="6096000" cy="1754326"/>
          </a:xfrm>
          <a:prstGeom prst="rect">
            <a:avLst/>
          </a:prstGeom>
        </p:spPr>
        <p:txBody>
          <a:bodyPr>
            <a:spAutoFit/>
          </a:bodyPr>
          <a:lstStyle/>
          <a:p>
            <a:pPr algn="ctr"/>
            <a:r>
              <a:rPr lang="en-US" sz="3600" dirty="0" smtClean="0"/>
              <a:t>Drug Accountability</a:t>
            </a:r>
          </a:p>
          <a:p>
            <a:pPr algn="ctr"/>
            <a:r>
              <a:rPr lang="en-US" sz="3600" dirty="0" smtClean="0"/>
              <a:t>Drug </a:t>
            </a:r>
            <a:r>
              <a:rPr lang="en-US" sz="3600" dirty="0"/>
              <a:t>File </a:t>
            </a:r>
            <a:r>
              <a:rPr lang="en-US" sz="3600" dirty="0" smtClean="0"/>
              <a:t>pricing</a:t>
            </a:r>
          </a:p>
          <a:p>
            <a:pPr algn="ctr"/>
            <a:r>
              <a:rPr lang="en-US" sz="3600" dirty="0" smtClean="0"/>
              <a:t>Any </a:t>
            </a:r>
            <a:r>
              <a:rPr lang="en-US" sz="3600" dirty="0"/>
              <a:t>other Pharmacy process</a:t>
            </a:r>
          </a:p>
        </p:txBody>
      </p:sp>
    </p:spTree>
    <p:extLst>
      <p:ext uri="{BB962C8B-B14F-4D97-AF65-F5344CB8AC3E}">
        <p14:creationId xmlns:p14="http://schemas.microsoft.com/office/powerpoint/2010/main" val="2848971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quot;"/>
          <p:cNvSpPr/>
          <p:nvPr/>
        </p:nvSpPr>
        <p:spPr>
          <a:xfrm>
            <a:off x="0" y="-25400"/>
            <a:ext cx="12268200" cy="162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Question</a:t>
            </a:r>
            <a:endParaRPr lang="en-US" b="1" dirty="0">
              <a:solidFill>
                <a:schemeClr val="bg2">
                  <a:lumMod val="75000"/>
                </a:schemeClr>
              </a:solidFill>
            </a:endParaRPr>
          </a:p>
        </p:txBody>
      </p:sp>
      <p:sp>
        <p:nvSpPr>
          <p:cNvPr id="11" name="Rectangle 10"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609600" y="1874838"/>
            <a:ext cx="10972800" cy="4449762"/>
          </a:xfrm>
        </p:spPr>
        <p:txBody>
          <a:bodyPr>
            <a:noAutofit/>
          </a:bodyPr>
          <a:lstStyle/>
          <a:p>
            <a:pPr marL="0" indent="0">
              <a:buNone/>
            </a:pPr>
            <a:r>
              <a:rPr lang="en-US" sz="4000" dirty="0">
                <a:solidFill>
                  <a:schemeClr val="tx1">
                    <a:lumMod val="85000"/>
                    <a:lumOff val="15000"/>
                  </a:schemeClr>
                </a:solidFill>
              </a:rPr>
              <a:t>How long have you been a VA pharmacy staff person</a:t>
            </a:r>
            <a:r>
              <a:rPr lang="en-US" sz="4000" dirty="0" smtClean="0">
                <a:solidFill>
                  <a:schemeClr val="tx1">
                    <a:lumMod val="85000"/>
                    <a:lumOff val="15000"/>
                  </a:schemeClr>
                </a:solidFill>
              </a:rPr>
              <a:t>?</a:t>
            </a:r>
            <a:endParaRPr lang="en-US" sz="4000" dirty="0">
              <a:solidFill>
                <a:schemeClr val="tx1">
                  <a:lumMod val="85000"/>
                  <a:lumOff val="15000"/>
                </a:schemeClr>
              </a:solidFill>
            </a:endParaRPr>
          </a:p>
          <a:p>
            <a:pPr marL="1314450" lvl="2" indent="-514350">
              <a:buFont typeface="+mj-lt"/>
              <a:buAutoNum type="alphaUcPeriod"/>
            </a:pPr>
            <a:r>
              <a:rPr lang="en-US" sz="4000" dirty="0" smtClean="0">
                <a:solidFill>
                  <a:schemeClr val="tx1">
                    <a:lumMod val="85000"/>
                    <a:lumOff val="15000"/>
                  </a:schemeClr>
                </a:solidFill>
              </a:rPr>
              <a:t>Less than 1 year</a:t>
            </a:r>
            <a:endParaRPr lang="en-US" sz="4000" dirty="0">
              <a:solidFill>
                <a:schemeClr val="tx1">
                  <a:lumMod val="85000"/>
                  <a:lumOff val="15000"/>
                </a:schemeClr>
              </a:solidFill>
            </a:endParaRPr>
          </a:p>
          <a:p>
            <a:pPr marL="1314450" lvl="2" indent="-514350">
              <a:buFont typeface="+mj-lt"/>
              <a:buAutoNum type="alphaUcPeriod"/>
            </a:pPr>
            <a:r>
              <a:rPr lang="en-US" sz="4000" dirty="0">
                <a:solidFill>
                  <a:schemeClr val="tx1">
                    <a:lumMod val="85000"/>
                    <a:lumOff val="15000"/>
                  </a:schemeClr>
                </a:solidFill>
              </a:rPr>
              <a:t>1</a:t>
            </a:r>
            <a:r>
              <a:rPr lang="en-US" sz="4000" dirty="0" smtClean="0">
                <a:solidFill>
                  <a:schemeClr val="tx1">
                    <a:lumMod val="85000"/>
                    <a:lumOff val="15000"/>
                  </a:schemeClr>
                </a:solidFill>
              </a:rPr>
              <a:t>-5 </a:t>
            </a:r>
            <a:r>
              <a:rPr lang="en-US" sz="4000" dirty="0">
                <a:solidFill>
                  <a:schemeClr val="tx1">
                    <a:lumMod val="85000"/>
                    <a:lumOff val="15000"/>
                  </a:schemeClr>
                </a:solidFill>
              </a:rPr>
              <a:t>years</a:t>
            </a:r>
          </a:p>
          <a:p>
            <a:pPr marL="1314450" lvl="2" indent="-514350">
              <a:buFont typeface="+mj-lt"/>
              <a:buAutoNum type="alphaUcPeriod"/>
            </a:pPr>
            <a:r>
              <a:rPr lang="en-US" sz="4000" dirty="0">
                <a:solidFill>
                  <a:schemeClr val="tx1">
                    <a:lumMod val="85000"/>
                    <a:lumOff val="15000"/>
                  </a:schemeClr>
                </a:solidFill>
              </a:rPr>
              <a:t>Over 5 years</a:t>
            </a:r>
          </a:p>
          <a:p>
            <a:pPr marL="1314450" lvl="2" indent="-514350">
              <a:buFont typeface="+mj-lt"/>
              <a:buAutoNum type="alphaUcPeriod"/>
            </a:pPr>
            <a:r>
              <a:rPr lang="en-US" sz="4000" dirty="0">
                <a:solidFill>
                  <a:schemeClr val="tx1">
                    <a:lumMod val="85000"/>
                    <a:lumOff val="15000"/>
                  </a:schemeClr>
                </a:solidFill>
              </a:rPr>
              <a:t>I am not a VA pharmacy staff person</a:t>
            </a:r>
          </a:p>
        </p:txBody>
      </p:sp>
    </p:spTree>
    <p:extLst>
      <p:ext uri="{BB962C8B-B14F-4D97-AF65-F5344CB8AC3E}">
        <p14:creationId xmlns:p14="http://schemas.microsoft.com/office/powerpoint/2010/main" val="376541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0" y="0"/>
            <a:ext cx="9144000" cy="1143000"/>
          </a:xfrm>
        </p:spPr>
        <p:txBody>
          <a:bodyPr>
            <a:normAutofit/>
          </a:bodyPr>
          <a:lstStyle/>
          <a:p>
            <a:r>
              <a:rPr lang="en-US" b="1" dirty="0">
                <a:latin typeface="+mn-lt"/>
              </a:rPr>
              <a:t>NCPDP Field </a:t>
            </a:r>
            <a:r>
              <a:rPr lang="en-US" b="1" dirty="0" smtClean="0">
                <a:latin typeface="+mn-lt"/>
              </a:rPr>
              <a:t>Specifications</a:t>
            </a:r>
            <a:endParaRPr lang="en-US" b="1" dirty="0">
              <a:latin typeface="+mn-lt"/>
            </a:endParaRPr>
          </a:p>
        </p:txBody>
      </p:sp>
      <p:graphicFrame>
        <p:nvGraphicFramePr>
          <p:cNvPr id="2" name="Diagram 1" descr="The diagram in this slide shows the parameters used for the two fields.  &#10;The NCPDP DISPENSE UNIT can be expressed in EACH, GRAMS or MILLILITERS.  &#10;The NCPDP QUANTITY MULTIPLIER is a number that can currently be set to three decimal places.&#10;An example for how these are used would be the prescription for a vial of insulin I just mentioned.  When prescription orders are finished, the number of vials is chosen.  The third party billing standard however requires the number of ML dispensed.  So the NCPDP DISPENSE UNIT field should be set to ML, and the NCPDP QUANTITY MULTIPLIER field set to 10, since there is 10 ml per vial.  This will result in the number of vials dispensed being multiplied by 10, for ePharmacy prescriptions only, resulting in the correct number of MLs transmitted on the claim. &#10;Having the correct NCPDP QUANTITY MULTIPLIER is very important, as claims may not be paid, or paid incorrectly if the wrong quantity is transmitted.&#10;&#10;"/>
          <p:cNvGraphicFramePr/>
          <p:nvPr>
            <p:extLst>
              <p:ext uri="{D42A27DB-BD31-4B8C-83A1-F6EECF244321}">
                <p14:modId xmlns:p14="http://schemas.microsoft.com/office/powerpoint/2010/main" val="499097131"/>
              </p:ext>
            </p:extLst>
          </p:nvPr>
        </p:nvGraphicFramePr>
        <p:xfrm>
          <a:off x="150126" y="838200"/>
          <a:ext cx="11887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descr="Drug File Field 82&#10;"/>
          <p:cNvSpPr txBox="1"/>
          <p:nvPr/>
        </p:nvSpPr>
        <p:spPr>
          <a:xfrm>
            <a:off x="990600" y="1752600"/>
            <a:ext cx="3657600" cy="523220"/>
          </a:xfrm>
          <a:prstGeom prst="rect">
            <a:avLst/>
          </a:prstGeom>
          <a:noFill/>
        </p:spPr>
        <p:txBody>
          <a:bodyPr wrap="square" rtlCol="0">
            <a:spAutoFit/>
          </a:bodyPr>
          <a:lstStyle/>
          <a:p>
            <a:pPr algn="ctr"/>
            <a:r>
              <a:rPr lang="en-US" sz="2800" i="1" dirty="0" smtClean="0"/>
              <a:t>Drug File Field 82</a:t>
            </a:r>
            <a:endParaRPr lang="en-US" sz="2800" i="1" dirty="0"/>
          </a:p>
        </p:txBody>
      </p:sp>
      <p:sp>
        <p:nvSpPr>
          <p:cNvPr id="5" name="TextBox 4" descr="Drug File Field 83&#10;"/>
          <p:cNvSpPr txBox="1"/>
          <p:nvPr/>
        </p:nvSpPr>
        <p:spPr>
          <a:xfrm>
            <a:off x="7543800" y="1752600"/>
            <a:ext cx="3657600" cy="523220"/>
          </a:xfrm>
          <a:prstGeom prst="rect">
            <a:avLst/>
          </a:prstGeom>
          <a:noFill/>
        </p:spPr>
        <p:txBody>
          <a:bodyPr wrap="square" rtlCol="0">
            <a:spAutoFit/>
          </a:bodyPr>
          <a:lstStyle/>
          <a:p>
            <a:pPr algn="ctr"/>
            <a:r>
              <a:rPr lang="en-US" sz="2800" i="1" dirty="0" smtClean="0"/>
              <a:t>Drug File Field 83</a:t>
            </a:r>
            <a:endParaRPr lang="en-US" sz="2800" i="1" dirty="0"/>
          </a:p>
        </p:txBody>
      </p:sp>
    </p:spTree>
    <p:extLst>
      <p:ext uri="{BB962C8B-B14F-4D97-AF65-F5344CB8AC3E}">
        <p14:creationId xmlns:p14="http://schemas.microsoft.com/office/powerpoint/2010/main" val="214106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0" y="411675"/>
            <a:ext cx="9144000" cy="552962"/>
          </a:xfrm>
        </p:spPr>
        <p:txBody>
          <a:bodyPr>
            <a:normAutofit fontScale="90000"/>
          </a:bodyPr>
          <a:lstStyle/>
          <a:p>
            <a:r>
              <a:rPr lang="en-US" b="1" dirty="0">
                <a:latin typeface="+mn-lt"/>
              </a:rPr>
              <a:t>Typical Billing </a:t>
            </a:r>
            <a:r>
              <a:rPr lang="en-US" b="1" dirty="0" smtClean="0">
                <a:latin typeface="+mn-lt"/>
              </a:rPr>
              <a:t>Units</a:t>
            </a:r>
            <a:endParaRPr lang="en-US" b="1" dirty="0">
              <a:latin typeface="+mn-lt"/>
            </a:endParaRPr>
          </a:p>
        </p:txBody>
      </p:sp>
      <p:sp>
        <p:nvSpPr>
          <p:cNvPr id="15" name="Rectangle 14" descr="&quot;&quot;"/>
          <p:cNvSpPr/>
          <p:nvPr/>
        </p:nvSpPr>
        <p:spPr>
          <a:xfrm>
            <a:off x="0" y="1524000"/>
            <a:ext cx="12189725" cy="18245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descr="Each"/>
          <p:cNvSpPr txBox="1"/>
          <p:nvPr/>
        </p:nvSpPr>
        <p:spPr>
          <a:xfrm>
            <a:off x="381000" y="1995907"/>
            <a:ext cx="3430772" cy="646331"/>
          </a:xfrm>
          <a:prstGeom prst="rect">
            <a:avLst/>
          </a:prstGeom>
          <a:noFill/>
        </p:spPr>
        <p:txBody>
          <a:bodyPr wrap="square" rtlCol="0">
            <a:spAutoFit/>
          </a:bodyPr>
          <a:lstStyle/>
          <a:p>
            <a:pPr algn="ctr"/>
            <a:r>
              <a:rPr lang="en-US" sz="3600" b="1" dirty="0">
                <a:solidFill>
                  <a:schemeClr val="bg2">
                    <a:lumMod val="75000"/>
                  </a:schemeClr>
                </a:solidFill>
              </a:rPr>
              <a:t>Each</a:t>
            </a:r>
          </a:p>
        </p:txBody>
      </p:sp>
      <p:pic>
        <p:nvPicPr>
          <p:cNvPr id="4" name="Picture 2" descr="pills and capsules of medic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486"/>
          <a:stretch/>
        </p:blipFill>
        <p:spPr bwMode="auto">
          <a:xfrm>
            <a:off x="7887067" y="1563930"/>
            <a:ext cx="2295497" cy="174334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 y="3355342"/>
            <a:ext cx="12189725" cy="1767901"/>
          </a:xfrm>
          <a:prstGeom prst="rect">
            <a:avLst/>
          </a:prstGeom>
          <a:solidFill>
            <a:schemeClr val="accent1">
              <a:lumMod val="9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descr="Grams"/>
          <p:cNvSpPr txBox="1"/>
          <p:nvPr/>
        </p:nvSpPr>
        <p:spPr>
          <a:xfrm>
            <a:off x="381000" y="3831250"/>
            <a:ext cx="3430772" cy="646331"/>
          </a:xfrm>
          <a:prstGeom prst="rect">
            <a:avLst/>
          </a:prstGeom>
          <a:noFill/>
        </p:spPr>
        <p:txBody>
          <a:bodyPr wrap="square" rtlCol="0">
            <a:spAutoFit/>
          </a:bodyPr>
          <a:lstStyle/>
          <a:p>
            <a:pPr algn="ctr"/>
            <a:r>
              <a:rPr lang="en-US" sz="3600" b="1" dirty="0">
                <a:solidFill>
                  <a:schemeClr val="bg2">
                    <a:lumMod val="75000"/>
                  </a:schemeClr>
                </a:solidFill>
              </a:rPr>
              <a:t>Grams</a:t>
            </a:r>
          </a:p>
        </p:txBody>
      </p:sp>
      <p:pic>
        <p:nvPicPr>
          <p:cNvPr id="8" name="Picture 7" descr="medication inhalers"/>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5128" l="2821" r="90000">
                        <a14:foregroundMark x1="81282" y1="24872" x2="79231" y2="34359"/>
                        <a14:backgroundMark x1="11538" y1="82308" x2="26923" y2="86154"/>
                        <a14:backgroundMark x1="30769" y1="84103" x2="34359" y2="88718"/>
                        <a14:backgroundMark x1="42564" y1="89231" x2="45641" y2="88205"/>
                      </a14:backgroundRemoval>
                    </a14:imgEffect>
                  </a14:imgLayer>
                </a14:imgProps>
              </a:ext>
              <a:ext uri="{28A0092B-C50C-407E-A947-70E740481C1C}">
                <a14:useLocalDpi xmlns:a14="http://schemas.microsoft.com/office/drawing/2010/main" val="0"/>
              </a:ext>
            </a:extLst>
          </a:blip>
          <a:stretch>
            <a:fillRect/>
          </a:stretch>
        </p:blipFill>
        <p:spPr>
          <a:xfrm>
            <a:off x="5703453" y="3131590"/>
            <a:ext cx="3066941" cy="2045649"/>
          </a:xfrm>
          <a:prstGeom prst="rect">
            <a:avLst/>
          </a:prstGeom>
        </p:spPr>
      </p:pic>
      <p:pic>
        <p:nvPicPr>
          <p:cNvPr id="6" name="Picture 5" descr="tube of medicated cream"/>
          <p:cNvPicPr>
            <a:picLocks noChangeAspect="1"/>
          </p:cNvPicPr>
          <p:nvPr/>
        </p:nvPicPr>
        <p:blipFill>
          <a:blip r:embed="rId6" cstate="print">
            <a:extLst>
              <a:ext uri="{BEBA8EAE-BF5A-486C-A8C5-ECC9F3942E4B}">
                <a14:imgProps xmlns:a14="http://schemas.microsoft.com/office/drawing/2010/main">
                  <a14:imgLayer r:embed="rId7">
                    <a14:imgEffect>
                      <a14:backgroundRemoval t="4167" b="95602" l="5862" r="94828">
                        <a14:foregroundMark x1="69655" y1="81019" x2="80690" y2="78241"/>
                      </a14:backgroundRemoval>
                    </a14:imgEffect>
                  </a14:imgLayer>
                </a14:imgProps>
              </a:ext>
              <a:ext uri="{28A0092B-C50C-407E-A947-70E740481C1C}">
                <a14:useLocalDpi xmlns:a14="http://schemas.microsoft.com/office/drawing/2010/main" val="0"/>
              </a:ext>
            </a:extLst>
          </a:blip>
          <a:stretch>
            <a:fillRect/>
          </a:stretch>
        </p:blipFill>
        <p:spPr>
          <a:xfrm rot="19735944">
            <a:off x="9485472" y="3310762"/>
            <a:ext cx="1331921" cy="1899352"/>
          </a:xfrm>
          <a:prstGeom prst="rect">
            <a:avLst/>
          </a:prstGeom>
        </p:spPr>
      </p:pic>
      <p:sp>
        <p:nvSpPr>
          <p:cNvPr id="17" name="Rectangle 16"/>
          <p:cNvSpPr/>
          <p:nvPr/>
        </p:nvSpPr>
        <p:spPr>
          <a:xfrm>
            <a:off x="2275" y="5136837"/>
            <a:ext cx="12189725" cy="173199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descr="Milliliters"/>
          <p:cNvSpPr txBox="1"/>
          <p:nvPr/>
        </p:nvSpPr>
        <p:spPr>
          <a:xfrm>
            <a:off x="381000" y="5629029"/>
            <a:ext cx="3430772" cy="646331"/>
          </a:xfrm>
          <a:prstGeom prst="rect">
            <a:avLst/>
          </a:prstGeom>
          <a:noFill/>
        </p:spPr>
        <p:txBody>
          <a:bodyPr wrap="square" rtlCol="0">
            <a:spAutoFit/>
          </a:bodyPr>
          <a:lstStyle/>
          <a:p>
            <a:pPr algn="ctr"/>
            <a:r>
              <a:rPr lang="en-US" sz="3600" b="1" dirty="0">
                <a:solidFill>
                  <a:schemeClr val="bg2">
                    <a:lumMod val="75000"/>
                  </a:schemeClr>
                </a:solidFill>
              </a:rPr>
              <a:t>Milliliters</a:t>
            </a:r>
          </a:p>
        </p:txBody>
      </p:sp>
      <p:pic>
        <p:nvPicPr>
          <p:cNvPr id="5" name="Picture 4" descr="bottle of liquid medicine and dose cup "/>
          <p:cNvPicPr>
            <a:picLocks noChangeAspect="1"/>
          </p:cNvPicPr>
          <p:nvPr/>
        </p:nvPicPr>
        <p:blipFill>
          <a:blip r:embed="rId8" cstate="print">
            <a:extLst>
              <a:ext uri="{BEBA8EAE-BF5A-486C-A8C5-ECC9F3942E4B}">
                <a14:imgProps xmlns:a14="http://schemas.microsoft.com/office/drawing/2010/main">
                  <a14:imgLayer r:embed="rId9">
                    <a14:imgEffect>
                      <a14:backgroundRemoval t="6284" b="89891" l="9884" r="96705">
                        <a14:foregroundMark x1="22093" y1="50273" x2="39341" y2="51366"/>
                        <a14:foregroundMark x1="20155" y1="59016" x2="37209" y2="64481"/>
                      </a14:backgroundRemoval>
                    </a14:imgEffect>
                  </a14:imgLayer>
                </a14:imgProps>
              </a:ext>
              <a:ext uri="{28A0092B-C50C-407E-A947-70E740481C1C}">
                <a14:useLocalDpi xmlns:a14="http://schemas.microsoft.com/office/drawing/2010/main" val="0"/>
              </a:ext>
            </a:extLst>
          </a:blip>
          <a:stretch>
            <a:fillRect/>
          </a:stretch>
        </p:blipFill>
        <p:spPr>
          <a:xfrm>
            <a:off x="5250652" y="5275027"/>
            <a:ext cx="2390077" cy="1589400"/>
          </a:xfrm>
          <a:prstGeom prst="rect">
            <a:avLst/>
          </a:prstGeom>
        </p:spPr>
      </p:pic>
      <p:pic>
        <p:nvPicPr>
          <p:cNvPr id="2" name="Picture 1" descr="three syringes"/>
          <p:cNvPicPr>
            <a:picLocks noChangeAspect="1"/>
          </p:cNvPicPr>
          <p:nvPr/>
        </p:nvPicPr>
        <p:blipFill>
          <a:blip r:embed="rId10" cstate="print">
            <a:extLst>
              <a:ext uri="{BEBA8EAE-BF5A-486C-A8C5-ECC9F3942E4B}">
                <a14:imgProps xmlns:a14="http://schemas.microsoft.com/office/drawing/2010/main">
                  <a14:imgLayer r:embed="rId11">
                    <a14:imgEffect>
                      <a14:backgroundRemoval t="3471" b="95879" l="4100" r="97504">
                        <a14:foregroundMark x1="20677" y1="12798" x2="86988" y2="84382"/>
                        <a14:foregroundMark x1="45811" y1="9111" x2="90731" y2="73319"/>
                        <a14:foregroundMark x1="52585" y1="70716" x2="80036" y2="91323"/>
                        <a14:foregroundMark x1="11052" y1="46421" x2="20499" y2="35358"/>
                        <a14:foregroundMark x1="30660" y1="31453" x2="40642" y2="24295"/>
                        <a14:foregroundMark x1="28877" y1="31887" x2="32086" y2="28850"/>
                        <a14:foregroundMark x1="31016" y1="33189" x2="36364" y2="33189"/>
                        <a14:foregroundMark x1="27986" y1="33623" x2="36007" y2="33623"/>
                        <a14:foregroundMark x1="44920" y1="18004" x2="54189" y2="10846"/>
                        <a14:foregroundMark x1="45455" y1="20390" x2="55437" y2="13449"/>
                        <a14:foregroundMark x1="55793" y1="11063" x2="55793" y2="11063"/>
                        <a14:foregroundMark x1="10695" y1="48156" x2="10695" y2="48156"/>
                        <a14:foregroundMark x1="11230" y1="48807" x2="11230" y2="48807"/>
                        <a14:foregroundMark x1="20677" y1="37744" x2="20677" y2="37744"/>
                        <a14:foregroundMark x1="53298" y1="67245" x2="53298" y2="67245"/>
                      </a14:backgroundRemoval>
                    </a14:imgEffect>
                  </a14:imgLayer>
                </a14:imgProps>
              </a:ext>
              <a:ext uri="{28A0092B-C50C-407E-A947-70E740481C1C}">
                <a14:useLocalDpi xmlns:a14="http://schemas.microsoft.com/office/drawing/2010/main" val="0"/>
              </a:ext>
            </a:extLst>
          </a:blip>
          <a:stretch>
            <a:fillRect/>
          </a:stretch>
        </p:blipFill>
        <p:spPr>
          <a:xfrm>
            <a:off x="9861858" y="5136837"/>
            <a:ext cx="2327866" cy="1811079"/>
          </a:xfrm>
          <a:prstGeom prst="rect">
            <a:avLst/>
          </a:prstGeom>
        </p:spPr>
      </p:pic>
    </p:spTree>
    <p:extLst>
      <p:ext uri="{BB962C8B-B14F-4D97-AF65-F5344CB8AC3E}">
        <p14:creationId xmlns:p14="http://schemas.microsoft.com/office/powerpoint/2010/main" val="155993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descr="Here is a View Prescription screen shot showing the ECME Log for a prescription.&#10;When the Quantity transmitted on the ePharmacy claim is different from the VA Product Quantity entered for the prescription, the ‘Billing Quantity’ will display in the ECME Log of the View Prescription.  This is the quantity calculated when the VA Quantity chosen for the prescription is multiplied by the NCPDP Quantity Multiplier.  This example is for a ProAir albuterol inhaler prescription where the VA quantity entered for the prescription was 1.  You can see from this screen shot the Billing Quantity that was sent to the third party was 8.5, the number of grams in one inhaler.  &#10;"/>
          <p:cNvSpPr>
            <a:spLocks noChangeArrowheads="1"/>
          </p:cNvSpPr>
          <p:nvPr/>
        </p:nvSpPr>
        <p:spPr bwMode="auto">
          <a:xfrm>
            <a:off x="0" y="0"/>
            <a:ext cx="9829800" cy="6858000"/>
          </a:xfrm>
          <a:prstGeom prst="rect">
            <a:avLst/>
          </a:prstGeom>
          <a:solidFill>
            <a:schemeClr val="accent3">
              <a:lumMod val="60000"/>
              <a:lumOff val="40000"/>
            </a:schemeClr>
          </a:solidFill>
          <a:ln w="28575">
            <a:solidFill>
              <a:schemeClr val="bg2"/>
            </a:solidFill>
            <a:miter lim="800000"/>
            <a:headEnd/>
            <a:tailEnd/>
          </a:ln>
          <a:effectLst/>
        </p:spPr>
        <p:txBody>
          <a:bodyPr/>
          <a:lstStyle/>
          <a:p>
            <a:pPr>
              <a:lnSpc>
                <a:spcPct val="95000"/>
              </a:lnSpc>
            </a:pPr>
            <a:r>
              <a:rPr lang="en-US" dirty="0">
                <a:latin typeface="Courier New" pitchFamily="49" charset="0"/>
                <a:cs typeface="Courier New" pitchFamily="49" charset="0"/>
              </a:rPr>
              <a:t> </a:t>
            </a:r>
            <a:r>
              <a:rPr lang="en-US" sz="1600" b="1" dirty="0">
                <a:latin typeface="Courier New" pitchFamily="49" charset="0"/>
                <a:cs typeface="Courier New" pitchFamily="49" charset="0"/>
              </a:rPr>
              <a:t>Rx Activity Log               Mar 22, 2011@16:11:24          Page:    3 of    4 </a:t>
            </a:r>
          </a:p>
          <a:p>
            <a:pPr>
              <a:lnSpc>
                <a:spcPct val="95000"/>
              </a:lnSpc>
            </a:pPr>
            <a:r>
              <a:rPr lang="en-US" sz="1600" b="1" dirty="0">
                <a:latin typeface="Courier New" pitchFamily="49" charset="0"/>
                <a:cs typeface="Courier New" pitchFamily="49" charset="0"/>
              </a:rPr>
              <a:t>PATIENT, VA ONE</a:t>
            </a:r>
          </a:p>
          <a:p>
            <a:pPr>
              <a:lnSpc>
                <a:spcPct val="95000"/>
              </a:lnSpc>
            </a:pPr>
            <a:r>
              <a:rPr lang="en-US" sz="1600" b="1" dirty="0">
                <a:latin typeface="Courier New" pitchFamily="49" charset="0"/>
                <a:cs typeface="Courier New" pitchFamily="49" charset="0"/>
              </a:rPr>
              <a:t>  PID: ###-##-####                                 Ht(cm): ###.34 (03/14/2011)</a:t>
            </a:r>
          </a:p>
          <a:p>
            <a:pPr>
              <a:lnSpc>
                <a:spcPct val="95000"/>
              </a:lnSpc>
            </a:pPr>
            <a:r>
              <a:rPr lang="en-US" sz="1600" b="1" dirty="0">
                <a:latin typeface="Courier New" pitchFamily="49" charset="0"/>
                <a:cs typeface="Courier New" pitchFamily="49" charset="0"/>
              </a:rPr>
              <a:t>  DOB: MMM #,#### (##)                             Wt(kg): ###.36 (03/14/2011)</a:t>
            </a:r>
          </a:p>
          <a:p>
            <a:pPr>
              <a:lnSpc>
                <a:spcPct val="95000"/>
              </a:lnSpc>
            </a:pPr>
            <a:r>
              <a:rPr lang="en-US" sz="1600" b="1" dirty="0">
                <a:latin typeface="Courier New" pitchFamily="49" charset="0"/>
                <a:cs typeface="Courier New" pitchFamily="49" charset="0"/>
              </a:rPr>
              <a:t>+                                                                               </a:t>
            </a:r>
          </a:p>
          <a:p>
            <a:pPr>
              <a:lnSpc>
                <a:spcPct val="95000"/>
              </a:lnSpc>
            </a:pPr>
            <a:r>
              <a:rPr lang="en-US" sz="10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ECME Log:                                                                       </a:t>
            </a:r>
          </a:p>
          <a:p>
            <a:pPr>
              <a:lnSpc>
                <a:spcPct val="95000"/>
              </a:lnSpc>
            </a:pPr>
            <a:r>
              <a:rPr lang="en-US" sz="1600" b="1" dirty="0">
                <a:latin typeface="Courier New" pitchFamily="49" charset="0"/>
                <a:cs typeface="Courier New" pitchFamily="49" charset="0"/>
              </a:rPr>
              <a:t>#   Date/Time           Rx Ref          Initiator Of Activity                   </a:t>
            </a:r>
          </a:p>
          <a:p>
            <a:pPr>
              <a:lnSpc>
                <a:spcPct val="95000"/>
              </a:lnSpc>
            </a:pPr>
            <a:r>
              <a:rPr lang="en-US" sz="16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1   3/15/11@19:55:10    ORIGINAL        PHARMACIST, ONE                          </a:t>
            </a:r>
          </a:p>
          <a:p>
            <a:pPr>
              <a:lnSpc>
                <a:spcPct val="95000"/>
              </a:lnSpc>
            </a:pPr>
            <a:r>
              <a:rPr lang="en-US" sz="1600" b="1" dirty="0">
                <a:latin typeface="Courier New" pitchFamily="49" charset="0"/>
                <a:cs typeface="Courier New" pitchFamily="49" charset="0"/>
              </a:rPr>
              <a:t>Comments:  ECME:CMOP TRANSMISSION(NDC:59310-0579-20)-pCAREMARK CLAIMS           </a:t>
            </a:r>
          </a:p>
          <a:p>
            <a:pPr marL="228600" indent="-228600">
              <a:lnSpc>
                <a:spcPct val="95000"/>
              </a:lnSpc>
              <a:buAutoNum type="arabicPlain" startAt="2"/>
            </a:pPr>
            <a:r>
              <a:rPr lang="en-US" sz="1600" b="1" dirty="0">
                <a:latin typeface="Courier New" pitchFamily="49" charset="0"/>
                <a:cs typeface="Courier New" pitchFamily="49" charset="0"/>
              </a:rPr>
              <a:t>3/15/11@19:55:10    ORIGINAL        PHARMACIST, ONE</a:t>
            </a:r>
          </a:p>
          <a:p>
            <a:pPr>
              <a:lnSpc>
                <a:spcPct val="95000"/>
              </a:lnSpc>
            </a:pPr>
            <a:r>
              <a:rPr lang="en-US" sz="1600" b="1" dirty="0">
                <a:latin typeface="Courier New" pitchFamily="49" charset="0"/>
                <a:cs typeface="Courier New" pitchFamily="49" charset="0"/>
              </a:rPr>
              <a:t> Comments: BILLING QUANTITY submitted: 8.5 (GM)</a:t>
            </a:r>
          </a:p>
          <a:p>
            <a:pPr>
              <a:lnSpc>
                <a:spcPct val="95000"/>
              </a:lnSpc>
            </a:pPr>
            <a:r>
              <a:rPr lang="en-US" sz="1600" b="1" dirty="0">
                <a:latin typeface="Courier New" pitchFamily="49" charset="0"/>
                <a:cs typeface="Courier New" pitchFamily="49" charset="0"/>
              </a:rPr>
              <a:t>                         </a:t>
            </a:r>
          </a:p>
          <a:p>
            <a:pPr>
              <a:lnSpc>
                <a:spcPct val="95000"/>
              </a:lnSpc>
            </a:pPr>
            <a:r>
              <a:rPr lang="en-US" sz="1600" b="1" dirty="0" smtClean="0">
                <a:latin typeface="Courier New" pitchFamily="49" charset="0"/>
                <a:cs typeface="Courier New" pitchFamily="49" charset="0"/>
              </a:rPr>
              <a:t>CMOP </a:t>
            </a:r>
            <a:r>
              <a:rPr lang="en-US" sz="1600" b="1" dirty="0">
                <a:latin typeface="Courier New" pitchFamily="49" charset="0"/>
                <a:cs typeface="Courier New" pitchFamily="49" charset="0"/>
              </a:rPr>
              <a:t>Event Log:                                                                 </a:t>
            </a:r>
          </a:p>
          <a:p>
            <a:pPr>
              <a:lnSpc>
                <a:spcPct val="95000"/>
              </a:lnSpc>
            </a:pPr>
            <a:r>
              <a:rPr lang="en-US" sz="1600" b="1" dirty="0">
                <a:latin typeface="Courier New" pitchFamily="49" charset="0"/>
                <a:cs typeface="Courier New" pitchFamily="49" charset="0"/>
              </a:rPr>
              <a:t>Date/Time             Rx Ref  TRN-Order       Stat             Comments         </a:t>
            </a:r>
          </a:p>
          <a:p>
            <a:pPr>
              <a:lnSpc>
                <a:spcPct val="95000"/>
              </a:lnSpc>
            </a:pPr>
            <a:r>
              <a:rPr lang="en-US" sz="1600" b="1" dirty="0" smtClean="0">
                <a:latin typeface="Courier New" pitchFamily="49" charset="0"/>
                <a:cs typeface="Courier New" pitchFamily="49" charset="0"/>
              </a:rPr>
              <a:t>===========================================================================</a:t>
            </a:r>
            <a:endParaRPr lang="en-US" sz="1600" b="1" dirty="0">
              <a:latin typeface="Courier New" pitchFamily="49" charset="0"/>
              <a:cs typeface="Courier New" pitchFamily="49" charset="0"/>
            </a:endParaRPr>
          </a:p>
          <a:p>
            <a:pPr>
              <a:lnSpc>
                <a:spcPct val="95000"/>
              </a:lnSpc>
            </a:pPr>
            <a:r>
              <a:rPr lang="en-US" sz="1600" b="1" dirty="0">
                <a:latin typeface="Courier New" pitchFamily="49" charset="0"/>
                <a:cs typeface="Courier New" pitchFamily="49" charset="0"/>
              </a:rPr>
              <a:t>03/17/11@0636         Orig    #####-280            DISP    NDC: 59310057920     </a:t>
            </a:r>
          </a:p>
          <a:p>
            <a:pPr>
              <a:lnSpc>
                <a:spcPct val="95000"/>
              </a:lnSpc>
            </a:pPr>
            <a:r>
              <a:rPr lang="en-US" sz="1600" b="1" dirty="0">
                <a:latin typeface="Courier New" pitchFamily="49" charset="0"/>
                <a:cs typeface="Courier New" pitchFamily="49" charset="0"/>
              </a:rPr>
              <a:t>Carrier: USPS                  Pkg ID: ##########                               </a:t>
            </a:r>
          </a:p>
          <a:p>
            <a:pPr>
              <a:lnSpc>
                <a:spcPct val="95000"/>
              </a:lnSpc>
            </a:pPr>
            <a:r>
              <a:rPr lang="en-US" sz="16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CMOP Lot#/Expiration Date Log:                                                  </a:t>
            </a:r>
          </a:p>
          <a:p>
            <a:pPr>
              <a:lnSpc>
                <a:spcPct val="95000"/>
              </a:lnSpc>
            </a:pPr>
            <a:r>
              <a:rPr lang="en-US" sz="1600" b="1" dirty="0">
                <a:latin typeface="Courier New" pitchFamily="49" charset="0"/>
                <a:cs typeface="Courier New" pitchFamily="49" charset="0"/>
              </a:rPr>
              <a:t>+         Enter ?? for more actions                                             </a:t>
            </a:r>
          </a:p>
          <a:p>
            <a:pPr>
              <a:lnSpc>
                <a:spcPct val="95000"/>
              </a:lnSpc>
            </a:pPr>
            <a:endParaRPr lang="en-US" sz="1600" b="1" dirty="0">
              <a:latin typeface="Courier New" pitchFamily="49" charset="0"/>
              <a:cs typeface="Courier New" pitchFamily="49" charset="0"/>
            </a:endParaRPr>
          </a:p>
          <a:p>
            <a:pPr>
              <a:lnSpc>
                <a:spcPct val="95000"/>
              </a:lnSpc>
            </a:pPr>
            <a:r>
              <a:rPr lang="en-US" sz="1600" b="1" dirty="0">
                <a:latin typeface="Courier New" pitchFamily="49" charset="0"/>
                <a:cs typeface="Courier New" pitchFamily="49" charset="0"/>
              </a:rPr>
              <a:t>Select Action: Next Screen// </a:t>
            </a:r>
          </a:p>
        </p:txBody>
      </p:sp>
      <p:sp>
        <p:nvSpPr>
          <p:cNvPr id="2" name="Isosceles Triangle 1" descr="&quot;&quot;"/>
          <p:cNvSpPr/>
          <p:nvPr/>
        </p:nvSpPr>
        <p:spPr>
          <a:xfrm>
            <a:off x="1485900" y="3429000"/>
            <a:ext cx="10134600" cy="2320131"/>
          </a:xfrm>
          <a:prstGeom prst="triangle">
            <a:avLst>
              <a:gd name="adj" fmla="val 14613"/>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Comments: BILLING QUANTITY submitted: 8.5 (GM)&#10;"/>
          <p:cNvSpPr/>
          <p:nvPr/>
        </p:nvSpPr>
        <p:spPr>
          <a:xfrm>
            <a:off x="1485900" y="5749131"/>
            <a:ext cx="10134600" cy="677862"/>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cs typeface="Courier New" panose="02070309020205020404" pitchFamily="49" charset="0"/>
              </a:rPr>
              <a:t>Comments: BILLING QUANTITY submitted: 8.5 (GM)</a:t>
            </a:r>
          </a:p>
        </p:txBody>
      </p:sp>
      <p:sp>
        <p:nvSpPr>
          <p:cNvPr id="4" name="Rectangle 3" descr="highlight of Billing Quantity entry"/>
          <p:cNvSpPr/>
          <p:nvPr/>
        </p:nvSpPr>
        <p:spPr>
          <a:xfrm>
            <a:off x="152400" y="3188493"/>
            <a:ext cx="5708074" cy="381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3111" name="Rectangle 7"/>
          <p:cNvSpPr>
            <a:spLocks noGrp="1" noChangeArrowheads="1"/>
          </p:cNvSpPr>
          <p:nvPr>
            <p:ph type="title"/>
          </p:nvPr>
        </p:nvSpPr>
        <p:spPr>
          <a:xfrm>
            <a:off x="9829800" y="1602196"/>
            <a:ext cx="2362200" cy="2817404"/>
          </a:xfrm>
        </p:spPr>
        <p:txBody>
          <a:bodyPr/>
          <a:lstStyle/>
          <a:p>
            <a:r>
              <a:rPr lang="en-US" b="1" dirty="0" smtClean="0">
                <a:latin typeface="+mn-lt"/>
              </a:rPr>
              <a:t>Billing Quantity</a:t>
            </a:r>
            <a:endParaRPr lang="en-US" sz="2800" b="1" dirty="0">
              <a:latin typeface="+mn-lt"/>
            </a:endParaRPr>
          </a:p>
        </p:txBody>
      </p:sp>
    </p:spTree>
    <p:custDataLst>
      <p:tags r:id="rId1"/>
    </p:custDataLst>
    <p:extLst>
      <p:ext uri="{BB962C8B-B14F-4D97-AF65-F5344CB8AC3E}">
        <p14:creationId xmlns:p14="http://schemas.microsoft.com/office/powerpoint/2010/main" val="407551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descr="Prescription screen shot showing the Activity Log for a prescription and the ¾ days Supply SUSPENSE HOLD comment.&#10;Most third parties allow prescriptions to be refilled after three-fourths, or 75%  of the previous days supply has elapsed.  Our Outpatient Pharmacy software has similar functionality that holds prescriptions on suspense until what it feels is an appropriate date of next fill, however many sites have Pull Ahead parameters that pull prescriptions earlier than that date.  So ePharmacy software controls the date of filling for ePharmacy prescriptions only.  When an ePharmacy prescription is scheduled to be pulled from suspense to be filled, if 75% of the previous days supply has not elapsed, the prescription will be placed back into suspense to be filled at the appropriate time.  This enhancement has significantly reduced the number of Refill Too Soon rejects facilities receive.  &#10;"/>
          <p:cNvSpPr>
            <a:spLocks noChangeArrowheads="1"/>
          </p:cNvSpPr>
          <p:nvPr/>
        </p:nvSpPr>
        <p:spPr bwMode="auto">
          <a:xfrm>
            <a:off x="0" y="0"/>
            <a:ext cx="9753600" cy="6858000"/>
          </a:xfrm>
          <a:prstGeom prst="rect">
            <a:avLst/>
          </a:prstGeom>
          <a:solidFill>
            <a:schemeClr val="accent3">
              <a:lumMod val="60000"/>
              <a:lumOff val="40000"/>
            </a:schemeClr>
          </a:solidFill>
          <a:ln w="28575">
            <a:solidFill>
              <a:schemeClr val="bg2"/>
            </a:solidFill>
            <a:miter lim="800000"/>
            <a:headEnd/>
            <a:tailEnd/>
          </a:ln>
          <a:effectLst/>
        </p:spPr>
        <p:txBody>
          <a:bodyPr/>
          <a:lstStyle/>
          <a:p>
            <a:pPr>
              <a:lnSpc>
                <a:spcPct val="95000"/>
              </a:lnSpc>
            </a:pPr>
            <a:r>
              <a:rPr lang="en-US" sz="1200" dirty="0">
                <a:latin typeface="Courier New" pitchFamily="49" charset="0"/>
                <a:cs typeface="Courier New" pitchFamily="49" charset="0"/>
              </a:rPr>
              <a:t> </a:t>
            </a:r>
            <a:r>
              <a:rPr lang="en-US" sz="1600" b="1" dirty="0">
                <a:latin typeface="Courier New" pitchFamily="49" charset="0"/>
                <a:cs typeface="Courier New" pitchFamily="49" charset="0"/>
              </a:rPr>
              <a:t>Rx Activity Log               May 30, 2014@16:11:24          Page:    3 of    4 </a:t>
            </a:r>
          </a:p>
          <a:p>
            <a:pPr>
              <a:lnSpc>
                <a:spcPct val="95000"/>
              </a:lnSpc>
            </a:pPr>
            <a:r>
              <a:rPr lang="en-US" sz="1600" b="1" dirty="0">
                <a:latin typeface="Courier New" pitchFamily="49" charset="0"/>
                <a:cs typeface="Courier New" pitchFamily="49" charset="0"/>
              </a:rPr>
              <a:t>PATIENT, VA ONE</a:t>
            </a:r>
          </a:p>
          <a:p>
            <a:pPr>
              <a:lnSpc>
                <a:spcPct val="95000"/>
              </a:lnSpc>
            </a:pPr>
            <a:r>
              <a:rPr lang="en-US" sz="1600" b="1" dirty="0">
                <a:latin typeface="Courier New" pitchFamily="49" charset="0"/>
                <a:cs typeface="Courier New" pitchFamily="49" charset="0"/>
              </a:rPr>
              <a:t>  PID: ###-##-####                                 Ht(cm): ###.34 (08/10/2012) DOB: MMM #,#### (##)                               Wt(kg): ###.36 (04/28/2014)</a:t>
            </a:r>
          </a:p>
          <a:p>
            <a:pPr>
              <a:lnSpc>
                <a:spcPct val="95000"/>
              </a:lnSpc>
            </a:pPr>
            <a:r>
              <a:rPr lang="en-US" sz="16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Activity Log:                                                                   </a:t>
            </a:r>
          </a:p>
          <a:p>
            <a:pPr>
              <a:lnSpc>
                <a:spcPct val="95000"/>
              </a:lnSpc>
            </a:pPr>
            <a:r>
              <a:rPr lang="en-US" sz="1600" b="1" dirty="0">
                <a:latin typeface="Courier New" pitchFamily="49" charset="0"/>
                <a:cs typeface="Courier New" pitchFamily="49" charset="0"/>
              </a:rPr>
              <a:t>#   Date        Reason         Rx Ref         Initiator Of Activity             </a:t>
            </a:r>
          </a:p>
          <a:p>
            <a:pPr>
              <a:lnSpc>
                <a:spcPct val="95000"/>
              </a:lnSpc>
            </a:pPr>
            <a:r>
              <a:rPr lang="en-US" sz="1600" b="1" dirty="0">
                <a:latin typeface="Courier New" pitchFamily="49" charset="0"/>
                <a:cs typeface="Courier New" pitchFamily="49" charset="0"/>
              </a:rPr>
              <a:t>=============================================================================== </a:t>
            </a:r>
          </a:p>
          <a:p>
            <a:pPr>
              <a:lnSpc>
                <a:spcPct val="95000"/>
              </a:lnSpc>
            </a:pPr>
            <a:r>
              <a:rPr lang="en-US" sz="1600" b="1" dirty="0">
                <a:latin typeface="Courier New" pitchFamily="49" charset="0"/>
                <a:cs typeface="Courier New" pitchFamily="49" charset="0"/>
              </a:rPr>
              <a:t>1   03/01/14    SUSPENSE       ORIGINAL       USER,ONE</a:t>
            </a:r>
          </a:p>
          <a:p>
            <a:pPr>
              <a:lnSpc>
                <a:spcPct val="95000"/>
              </a:lnSpc>
            </a:pPr>
            <a:r>
              <a:rPr lang="en-US" sz="1600" b="1" dirty="0">
                <a:latin typeface="Courier New" pitchFamily="49" charset="0"/>
                <a:cs typeface="Courier New" pitchFamily="49" charset="0"/>
              </a:rPr>
              <a:t>Comments: RX Placed on Suspense for CMOP until 03-01-14                         </a:t>
            </a:r>
          </a:p>
          <a:p>
            <a:pPr>
              <a:lnSpc>
                <a:spcPct val="95000"/>
              </a:lnSpc>
            </a:pPr>
            <a:r>
              <a:rPr lang="en-US" sz="1600" b="1" dirty="0">
                <a:latin typeface="Courier New" pitchFamily="49" charset="0"/>
                <a:cs typeface="Courier New" pitchFamily="49" charset="0"/>
              </a:rPr>
              <a:t>2   03/02/14    PROCESSED      ORIGINAL       POSTMASTER                        </a:t>
            </a:r>
          </a:p>
          <a:p>
            <a:pPr>
              <a:lnSpc>
                <a:spcPct val="95000"/>
              </a:lnSpc>
            </a:pPr>
            <a:r>
              <a:rPr lang="en-US" sz="1600" b="1" dirty="0">
                <a:latin typeface="Courier New" pitchFamily="49" charset="0"/>
                <a:cs typeface="Courier New" pitchFamily="49" charset="0"/>
              </a:rPr>
              <a:t>Comments: Transmitted to CMOP NATIONAL CMOP                                     </a:t>
            </a:r>
          </a:p>
          <a:p>
            <a:pPr>
              <a:lnSpc>
                <a:spcPct val="95000"/>
              </a:lnSpc>
            </a:pPr>
            <a:r>
              <a:rPr lang="en-US" sz="1600" b="1" dirty="0">
                <a:latin typeface="Courier New" pitchFamily="49" charset="0"/>
                <a:cs typeface="Courier New" pitchFamily="49" charset="0"/>
              </a:rPr>
              <a:t>3   03/06/14    SUSPENSE       REFILL 1       USER,TWO</a:t>
            </a:r>
          </a:p>
          <a:p>
            <a:pPr>
              <a:lnSpc>
                <a:spcPct val="95000"/>
              </a:lnSpc>
            </a:pPr>
            <a:r>
              <a:rPr lang="en-US" sz="1600" b="1" dirty="0">
                <a:latin typeface="Courier New" pitchFamily="49" charset="0"/>
                <a:cs typeface="Courier New" pitchFamily="49" charset="0"/>
              </a:rPr>
              <a:t>Comments: RX Placed on Suspense for CMOP until 03-21-14                         </a:t>
            </a:r>
          </a:p>
          <a:p>
            <a:pPr>
              <a:lnSpc>
                <a:spcPct val="95000"/>
              </a:lnSpc>
            </a:pPr>
            <a:r>
              <a:rPr lang="en-US" sz="1600" b="1" dirty="0">
                <a:latin typeface="Courier New" pitchFamily="49" charset="0"/>
                <a:cs typeface="Courier New" pitchFamily="49" charset="0"/>
              </a:rPr>
              <a:t>4   03/14/14    SUSPENSE       REFILL 1       POSTMASTER                        </a:t>
            </a:r>
          </a:p>
          <a:p>
            <a:pPr>
              <a:lnSpc>
                <a:spcPct val="95000"/>
              </a:lnSpc>
            </a:pPr>
            <a:r>
              <a:rPr lang="en-US" sz="1600" b="1" dirty="0">
                <a:latin typeface="Courier New" pitchFamily="49" charset="0"/>
                <a:cs typeface="Courier New" pitchFamily="49" charset="0"/>
              </a:rPr>
              <a:t>Comments: 3/4 of Days Supply SUSPENSE HOLD until 3/25/14.                       </a:t>
            </a:r>
          </a:p>
          <a:p>
            <a:pPr>
              <a:lnSpc>
                <a:spcPct val="95000"/>
              </a:lnSpc>
            </a:pPr>
            <a:r>
              <a:rPr lang="en-US" sz="1600" b="1" dirty="0">
                <a:latin typeface="Courier New" pitchFamily="49" charset="0"/>
                <a:cs typeface="Courier New" pitchFamily="49" charset="0"/>
              </a:rPr>
              <a:t>5   03/14/14    SUSPENSE       REFILL 1       POSTMASTER                        </a:t>
            </a:r>
          </a:p>
          <a:p>
            <a:pPr>
              <a:lnSpc>
                <a:spcPct val="95000"/>
              </a:lnSpc>
            </a:pPr>
            <a:r>
              <a:rPr lang="en-US" sz="1600" b="1" dirty="0">
                <a:latin typeface="Courier New" pitchFamily="49" charset="0"/>
                <a:cs typeface="Courier New" pitchFamily="49" charset="0"/>
              </a:rPr>
              <a:t>Comments: Change Refill Date 03/21/14 to 03/25/14                               </a:t>
            </a:r>
          </a:p>
          <a:p>
            <a:pPr>
              <a:lnSpc>
                <a:spcPct val="95000"/>
              </a:lnSpc>
            </a:pPr>
            <a:r>
              <a:rPr lang="en-US" sz="1600" b="1" dirty="0">
                <a:latin typeface="Courier New" pitchFamily="49" charset="0"/>
                <a:cs typeface="Courier New" pitchFamily="49" charset="0"/>
              </a:rPr>
              <a:t>6   03/25/14    PROCESSED      REFILL 1       POSTMASTER                        </a:t>
            </a:r>
          </a:p>
          <a:p>
            <a:pPr>
              <a:lnSpc>
                <a:spcPct val="95000"/>
              </a:lnSpc>
            </a:pPr>
            <a:r>
              <a:rPr lang="en-US" sz="1600" b="1" dirty="0">
                <a:latin typeface="Courier New" pitchFamily="49" charset="0"/>
                <a:cs typeface="Courier New" pitchFamily="49" charset="0"/>
              </a:rPr>
              <a:t>Comments: Transmitted to CMOP NATIONAL CMOP                                     </a:t>
            </a:r>
          </a:p>
          <a:p>
            <a:pPr marL="228600" indent="-228600">
              <a:lnSpc>
                <a:spcPct val="95000"/>
              </a:lnSpc>
              <a:buAutoNum type="arabicPlain" startAt="7"/>
            </a:pPr>
            <a:r>
              <a:rPr lang="en-US" sz="1600" b="1" dirty="0">
                <a:latin typeface="Courier New" pitchFamily="49" charset="0"/>
                <a:cs typeface="Courier New" pitchFamily="49" charset="0"/>
              </a:rPr>
              <a:t>05/05/14    SUSPENSE       REFILL 2       USER,TWO</a:t>
            </a:r>
          </a:p>
          <a:p>
            <a:pPr>
              <a:lnSpc>
                <a:spcPct val="95000"/>
              </a:lnSpc>
            </a:pPr>
            <a:r>
              <a:rPr lang="en-US" sz="1600" b="1" dirty="0">
                <a:latin typeface="Courier New" pitchFamily="49" charset="0"/>
                <a:cs typeface="Courier New" pitchFamily="49" charset="0"/>
              </a:rPr>
              <a:t>+         Enter ?? for more actions                                             </a:t>
            </a:r>
          </a:p>
          <a:p>
            <a:pPr>
              <a:lnSpc>
                <a:spcPct val="95000"/>
              </a:lnSpc>
            </a:pPr>
            <a:endParaRPr lang="en-US" sz="1600" b="1" dirty="0">
              <a:latin typeface="Courier New" pitchFamily="49" charset="0"/>
              <a:cs typeface="Courier New" pitchFamily="49" charset="0"/>
            </a:endParaRPr>
          </a:p>
          <a:p>
            <a:pPr>
              <a:lnSpc>
                <a:spcPct val="95000"/>
              </a:lnSpc>
            </a:pPr>
            <a:r>
              <a:rPr lang="en-US" sz="1600" b="1" dirty="0">
                <a:latin typeface="Courier New" pitchFamily="49" charset="0"/>
                <a:cs typeface="Courier New" pitchFamily="49" charset="0"/>
              </a:rPr>
              <a:t>Select Action: Next Screen// </a:t>
            </a:r>
          </a:p>
        </p:txBody>
      </p:sp>
      <p:sp>
        <p:nvSpPr>
          <p:cNvPr id="6" name="Isosceles Triangle 5" descr="&quot;&quot;"/>
          <p:cNvSpPr/>
          <p:nvPr/>
        </p:nvSpPr>
        <p:spPr>
          <a:xfrm>
            <a:off x="2209800" y="4355934"/>
            <a:ext cx="9144000" cy="895928"/>
          </a:xfrm>
          <a:prstGeom prst="triangle">
            <a:avLst>
              <a:gd name="adj" fmla="val 1058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3/4 of Days Supply SUSPENSE HOLD until 3/25/14&#10;"/>
          <p:cNvSpPr/>
          <p:nvPr/>
        </p:nvSpPr>
        <p:spPr>
          <a:xfrm>
            <a:off x="2209800" y="5257800"/>
            <a:ext cx="9144000" cy="507582"/>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Courier New" panose="02070309020205020404" pitchFamily="49" charset="0"/>
              </a:rPr>
              <a:t>3/4 of Days Supply SUSPENSE HOLD until 3/25/14</a:t>
            </a:r>
          </a:p>
        </p:txBody>
      </p:sp>
      <p:sp>
        <p:nvSpPr>
          <p:cNvPr id="8" name="Rectangle 7" descr="¾ days Supply SUSPENSE HOLD comment"/>
          <p:cNvSpPr/>
          <p:nvPr/>
        </p:nvSpPr>
        <p:spPr>
          <a:xfrm>
            <a:off x="13360" y="4148931"/>
            <a:ext cx="7073240" cy="381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3111" name="Rectangle 7"/>
          <p:cNvSpPr>
            <a:spLocks noGrp="1" noChangeArrowheads="1"/>
          </p:cNvSpPr>
          <p:nvPr>
            <p:ph type="title"/>
          </p:nvPr>
        </p:nvSpPr>
        <p:spPr>
          <a:xfrm>
            <a:off x="9753600" y="1524000"/>
            <a:ext cx="2438400" cy="2831934"/>
          </a:xfrm>
        </p:spPr>
        <p:txBody>
          <a:bodyPr/>
          <a:lstStyle/>
          <a:p>
            <a:r>
              <a:rPr lang="en-US" b="1" dirty="0" smtClean="0">
                <a:latin typeface="+mn-lt"/>
              </a:rPr>
              <a:t>¾ </a:t>
            </a:r>
            <a:r>
              <a:rPr lang="en-US" b="1" dirty="0">
                <a:latin typeface="+mn-lt"/>
              </a:rPr>
              <a:t>D</a:t>
            </a:r>
            <a:r>
              <a:rPr lang="en-US" b="1" dirty="0" smtClean="0">
                <a:latin typeface="+mn-lt"/>
              </a:rPr>
              <a:t>ays Supply Hold</a:t>
            </a:r>
            <a:endParaRPr lang="en-US" sz="2800" b="1" dirty="0">
              <a:latin typeface="+mn-lt"/>
            </a:endParaRPr>
          </a:p>
        </p:txBody>
      </p:sp>
    </p:spTree>
    <p:custDataLst>
      <p:tags r:id="rId1"/>
    </p:custDataLst>
    <p:extLst>
      <p:ext uri="{BB962C8B-B14F-4D97-AF65-F5344CB8AC3E}">
        <p14:creationId xmlns:p14="http://schemas.microsoft.com/office/powerpoint/2010/main" val="3484511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Question</a:t>
            </a:r>
            <a:endParaRPr lang="en-US" b="1" dirty="0">
              <a:solidFill>
                <a:schemeClr val="bg2">
                  <a:lumMod val="75000"/>
                </a:schemeClr>
              </a:solidFill>
            </a:endParaRPr>
          </a:p>
        </p:txBody>
      </p:sp>
      <p:sp>
        <p:nvSpPr>
          <p:cNvPr id="10" name="Rectangle 9"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609600" y="2057400"/>
            <a:ext cx="10972800" cy="4267200"/>
          </a:xfrm>
        </p:spPr>
        <p:txBody>
          <a:bodyPr>
            <a:normAutofit/>
          </a:bodyPr>
          <a:lstStyle/>
          <a:p>
            <a:pPr marL="0" lvl="1" indent="0">
              <a:buClr>
                <a:srgbClr val="FFC548"/>
              </a:buClr>
              <a:buNone/>
              <a:defRPr/>
            </a:pPr>
            <a:r>
              <a:rPr lang="en-US" sz="3600" dirty="0" smtClean="0">
                <a:latin typeface="Corbel" pitchFamily="34" charset="0"/>
                <a:ea typeface="ＭＳ Ｐゴシック"/>
                <a:cs typeface="Corbel" pitchFamily="34" charset="0"/>
              </a:rPr>
              <a:t>The </a:t>
            </a:r>
            <a:r>
              <a:rPr lang="en-US" sz="3600" dirty="0">
                <a:latin typeface="Corbel" pitchFamily="34" charset="0"/>
                <a:ea typeface="ＭＳ Ｐゴシック"/>
                <a:cs typeface="Corbel" pitchFamily="34" charset="0"/>
              </a:rPr>
              <a:t>Last Local NDC field is updated as a result of prescription processing. </a:t>
            </a:r>
          </a:p>
          <a:p>
            <a:pPr marL="0" indent="0">
              <a:buNone/>
            </a:pPr>
            <a:endParaRPr lang="en-US" sz="3600" dirty="0"/>
          </a:p>
          <a:p>
            <a:pPr marL="1314450" lvl="2" indent="-514350">
              <a:buFont typeface="+mj-lt"/>
              <a:buAutoNum type="alphaUcPeriod"/>
            </a:pPr>
            <a:r>
              <a:rPr lang="en-US" sz="3600" dirty="0"/>
              <a:t>True</a:t>
            </a:r>
          </a:p>
          <a:p>
            <a:pPr marL="1314450" lvl="2" indent="-514350">
              <a:buFont typeface="+mj-lt"/>
              <a:buAutoNum type="alphaUcPeriod"/>
            </a:pPr>
            <a:r>
              <a:rPr lang="en-US" sz="3600" dirty="0"/>
              <a:t>False </a:t>
            </a:r>
          </a:p>
        </p:txBody>
      </p:sp>
    </p:spTree>
    <p:extLst>
      <p:ext uri="{BB962C8B-B14F-4D97-AF65-F5344CB8AC3E}">
        <p14:creationId xmlns:p14="http://schemas.microsoft.com/office/powerpoint/2010/main" val="348786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defRPr/>
            </a:pPr>
            <a:r>
              <a:rPr lang="en-US" b="1" dirty="0" smtClean="0">
                <a:latin typeface="+mn-lt"/>
              </a:rPr>
              <a:t>ePharmacy Prescription Processing</a:t>
            </a:r>
            <a:endParaRPr lang="en-US" b="1" dirty="0">
              <a:latin typeface="+mn-lt"/>
            </a:endParaRPr>
          </a:p>
        </p:txBody>
      </p:sp>
      <p:sp>
        <p:nvSpPr>
          <p:cNvPr id="3" name="Rectangle 2" descr="&quot;&quot;"/>
          <p:cNvSpPr/>
          <p:nvPr/>
        </p:nvSpPr>
        <p:spPr>
          <a:xfrm>
            <a:off x="0" y="3458737"/>
            <a:ext cx="12268200" cy="342900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quot;&quot;"/>
          <p:cNvSpPr/>
          <p:nvPr/>
        </p:nvSpPr>
        <p:spPr>
          <a:xfrm>
            <a:off x="0" y="3429000"/>
            <a:ext cx="12268200" cy="22860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505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9" name="Rectangle 3" descr="A screen shot showing the ePharmacy transmission messaging seen directly after finishing an ePharmacy prescription.  As mentioned earlier, claims are also generated when refilling, pulling a prescription from suspense, or editing a prescription.&#10;If the prescription is ePharmacy billable, the ECME messaging will display.  In this example the claim came back as PAYABLE, but you may also see E REJECTED at the end of transmission messaging.  &#10;At the end of transmission messaging is where Reject Notification screens are generated to the pharmacist, and there are three basic reasons why they are generated  &#10;The first is when a Veteran prescription claim rejects for 79 - Refill Too Soon or 88 - Drug Utilization Review.&#10;The second is if a reject for a Veteran prescription is one the site has designated as being Reject Resolution Required&#10;The third is when a CHAMPVA or TRICARE prescription rejects for any reason&#10;Those rejects I just mentioned will not allow the prescription to be filled until the rejects are resolved, and the Reject Notification screen provides the user with options to take regarding the prescription.&#10;If any other reject code is returned for a Veteran prescription, you will see E REJECTED at the end of the transmission messaging – but no Reject Notification screen is presented and the pharmacist takes no action.  The reject goes on the ECME User Screen and the OPECC will resolve it.&#10;If the final response takes longer than the number of seconds defined in the facilities ECME Timeout parameter, (which is usually 30 seconds) the Pharmacist will go to the next prescription/patient.&#10;"/>
          <p:cNvSpPr>
            <a:spLocks noChangeArrowheads="1"/>
          </p:cNvSpPr>
          <p:nvPr/>
        </p:nvSpPr>
        <p:spPr bwMode="auto">
          <a:xfrm>
            <a:off x="13360" y="0"/>
            <a:ext cx="9908682" cy="6858000"/>
          </a:xfrm>
          <a:prstGeom prst="rect">
            <a:avLst/>
          </a:prstGeom>
          <a:solidFill>
            <a:schemeClr val="accent3">
              <a:lumMod val="60000"/>
              <a:lumOff val="40000"/>
            </a:schemeClr>
          </a:solidFill>
          <a:ln w="28575">
            <a:solidFill>
              <a:schemeClr val="bg2"/>
            </a:solidFill>
            <a:miter lim="800000"/>
            <a:headEnd/>
            <a:tailEnd/>
          </a:ln>
          <a:effectLst/>
        </p:spPr>
        <p:txBody>
          <a:bodyPr/>
          <a:lstStyle/>
          <a:p>
            <a:pPr marL="225425">
              <a:lnSpc>
                <a:spcPct val="95000"/>
              </a:lnSpc>
            </a:pPr>
            <a:r>
              <a:rPr lang="en-US" sz="1600" dirty="0">
                <a:latin typeface="Courier New" pitchFamily="49" charset="0"/>
                <a:cs typeface="Courier New" pitchFamily="49" charset="0"/>
              </a:rPr>
              <a:t>Rx # ###1111            04/06/11</a:t>
            </a:r>
          </a:p>
          <a:p>
            <a:pPr marL="225425">
              <a:lnSpc>
                <a:spcPct val="95000"/>
              </a:lnSpc>
            </a:pPr>
            <a:r>
              <a:rPr lang="en-US" sz="1600" dirty="0">
                <a:latin typeface="Courier New" pitchFamily="49" charset="0"/>
                <a:cs typeface="Courier New" pitchFamily="49" charset="0"/>
              </a:rPr>
              <a:t>TEST,PSOUSER                  #90</a:t>
            </a:r>
          </a:p>
          <a:p>
            <a:pPr marL="225425">
              <a:lnSpc>
                <a:spcPct val="95000"/>
              </a:lnSpc>
            </a:pPr>
            <a:r>
              <a:rPr lang="en-US" sz="1600" dirty="0">
                <a:latin typeface="Courier New" pitchFamily="49" charset="0"/>
                <a:cs typeface="Courier New" pitchFamily="49" charset="0"/>
              </a:rPr>
              <a:t>TAKE ONE TABLET BY MOUTH EVERY DAY</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dirty="0">
                <a:latin typeface="Courier New" pitchFamily="49" charset="0"/>
                <a:cs typeface="Courier New" pitchFamily="49" charset="0"/>
              </a:rPr>
              <a:t>LISINOPRIL 40MG TAB</a:t>
            </a:r>
          </a:p>
          <a:p>
            <a:pPr marL="225425">
              <a:lnSpc>
                <a:spcPct val="95000"/>
              </a:lnSpc>
            </a:pPr>
            <a:r>
              <a:rPr lang="en-US" sz="1600" dirty="0">
                <a:latin typeface="Courier New" pitchFamily="49" charset="0"/>
                <a:cs typeface="Courier New" pitchFamily="49" charset="0"/>
              </a:rPr>
              <a:t>USER,PSOTEST            USER,PSOTEST</a:t>
            </a:r>
          </a:p>
          <a:p>
            <a:pPr marL="225425">
              <a:lnSpc>
                <a:spcPct val="95000"/>
              </a:lnSpc>
            </a:pPr>
            <a:r>
              <a:rPr lang="en-US" sz="1600" dirty="0">
                <a:latin typeface="Courier New" pitchFamily="49" charset="0"/>
                <a:cs typeface="Courier New" pitchFamily="49" charset="0"/>
              </a:rPr>
              <a:t># of Refills: 3</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dirty="0">
                <a:latin typeface="Courier New" pitchFamily="49" charset="0"/>
                <a:cs typeface="Courier New" pitchFamily="49" charset="0"/>
              </a:rPr>
              <a:t>       SC Percent: 100%</a:t>
            </a:r>
          </a:p>
          <a:p>
            <a:pPr marL="225425">
              <a:lnSpc>
                <a:spcPct val="95000"/>
              </a:lnSpc>
            </a:pPr>
            <a:r>
              <a:rPr lang="en-US" sz="1600" dirty="0">
                <a:latin typeface="Courier New" pitchFamily="49" charset="0"/>
                <a:cs typeface="Courier New" pitchFamily="49" charset="0"/>
              </a:rPr>
              <a:t>     Disabilities: NONE STATED</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dirty="0">
                <a:latin typeface="Courier New" pitchFamily="49" charset="0"/>
                <a:cs typeface="Courier New" pitchFamily="49" charset="0"/>
              </a:rPr>
              <a:t>Was treatment for a Service Connected condition? </a:t>
            </a:r>
            <a:r>
              <a:rPr lang="en-US" sz="1600" b="1" dirty="0">
                <a:latin typeface="Courier New" pitchFamily="49" charset="0"/>
                <a:cs typeface="Courier New" pitchFamily="49" charset="0"/>
              </a:rPr>
              <a:t>NO</a:t>
            </a:r>
          </a:p>
          <a:p>
            <a:pPr marL="225425">
              <a:lnSpc>
                <a:spcPct val="95000"/>
              </a:lnSpc>
            </a:pPr>
            <a:r>
              <a:rPr lang="en-US" sz="1600" dirty="0">
                <a:latin typeface="Courier New" pitchFamily="49" charset="0"/>
                <a:cs typeface="Courier New" pitchFamily="49" charset="0"/>
              </a:rPr>
              <a:t>Is this correct? YES// </a:t>
            </a:r>
            <a:r>
              <a:rPr lang="en-US" sz="1600" b="1" dirty="0">
                <a:latin typeface="Courier New" pitchFamily="49" charset="0"/>
                <a:cs typeface="Courier New" pitchFamily="49" charset="0"/>
              </a:rPr>
              <a:t>YES</a:t>
            </a:r>
          </a:p>
          <a:p>
            <a:pPr marL="225425">
              <a:lnSpc>
                <a:spcPct val="95000"/>
              </a:lnSpc>
            </a:pPr>
            <a:endParaRPr lang="en-US" sz="1600" b="1" dirty="0">
              <a:latin typeface="Courier New" pitchFamily="49" charset="0"/>
              <a:cs typeface="Courier New" pitchFamily="49" charset="0"/>
            </a:endParaRPr>
          </a:p>
          <a:p>
            <a:pPr marL="225425">
              <a:lnSpc>
                <a:spcPct val="95000"/>
              </a:lnSpc>
            </a:pPr>
            <a:r>
              <a:rPr lang="en-US" sz="1600" b="1" dirty="0">
                <a:latin typeface="Courier New" pitchFamily="49" charset="0"/>
                <a:cs typeface="Courier New" pitchFamily="49" charset="0"/>
              </a:rPr>
              <a:t>Prescription ###1111 successfully submitted to ECME for claim generation.</a:t>
            </a:r>
          </a:p>
          <a:p>
            <a:pPr marL="225425">
              <a:lnSpc>
                <a:spcPct val="95000"/>
              </a:lnSpc>
            </a:pPr>
            <a:r>
              <a:rPr lang="en-US" sz="1600" b="1" dirty="0">
                <a:latin typeface="Courier New" pitchFamily="49" charset="0"/>
                <a:cs typeface="Courier New" pitchFamily="49" charset="0"/>
              </a:rPr>
              <a:t>Claim Status: </a:t>
            </a:r>
          </a:p>
          <a:p>
            <a:pPr marL="225425">
              <a:lnSpc>
                <a:spcPct val="95000"/>
              </a:lnSpc>
            </a:pPr>
            <a:r>
              <a:rPr lang="en-US" sz="1600" b="1" dirty="0">
                <a:latin typeface="Courier New" pitchFamily="49" charset="0"/>
                <a:cs typeface="Courier New" pitchFamily="49" charset="0"/>
              </a:rPr>
              <a:t>IN PROGRESS-Waiting to start</a:t>
            </a:r>
          </a:p>
          <a:p>
            <a:pPr marL="225425">
              <a:lnSpc>
                <a:spcPct val="95000"/>
              </a:lnSpc>
            </a:pPr>
            <a:r>
              <a:rPr lang="en-US" sz="1600" b="1" dirty="0">
                <a:latin typeface="Courier New" pitchFamily="49" charset="0"/>
                <a:cs typeface="Courier New" pitchFamily="49" charset="0"/>
              </a:rPr>
              <a:t>IN PROGRESS-Waiting for packet build</a:t>
            </a:r>
          </a:p>
          <a:p>
            <a:pPr marL="225425">
              <a:lnSpc>
                <a:spcPct val="95000"/>
              </a:lnSpc>
            </a:pPr>
            <a:r>
              <a:rPr lang="en-US" sz="1600" b="1" dirty="0">
                <a:latin typeface="Courier New" pitchFamily="49" charset="0"/>
                <a:cs typeface="Courier New" pitchFamily="49" charset="0"/>
              </a:rPr>
              <a:t>IN PROGRESS-Waiting for transmit</a:t>
            </a:r>
          </a:p>
          <a:p>
            <a:pPr marL="225425">
              <a:lnSpc>
                <a:spcPct val="95000"/>
              </a:lnSpc>
            </a:pPr>
            <a:r>
              <a:rPr lang="en-US" sz="1600" b="1" dirty="0">
                <a:latin typeface="Courier New" pitchFamily="49" charset="0"/>
                <a:cs typeface="Courier New" pitchFamily="49" charset="0"/>
              </a:rPr>
              <a:t>IN PROGRESS-Transmitting</a:t>
            </a:r>
          </a:p>
          <a:p>
            <a:pPr marL="225425">
              <a:lnSpc>
                <a:spcPct val="95000"/>
              </a:lnSpc>
            </a:pPr>
            <a:r>
              <a:rPr lang="en-US" sz="1600" b="1" dirty="0">
                <a:latin typeface="Courier New" pitchFamily="49" charset="0"/>
                <a:cs typeface="Courier New" pitchFamily="49" charset="0"/>
              </a:rPr>
              <a:t>E PAYABLE </a:t>
            </a:r>
          </a:p>
          <a:p>
            <a:pPr>
              <a:lnSpc>
                <a:spcPct val="95000"/>
              </a:lnSpc>
            </a:pPr>
            <a:endParaRPr lang="en-US" sz="1600" b="1" dirty="0">
              <a:latin typeface="Courier New" pitchFamily="49" charset="0"/>
              <a:cs typeface="Courier New" pitchFamily="49" charset="0"/>
            </a:endParaRPr>
          </a:p>
        </p:txBody>
      </p:sp>
      <p:sp>
        <p:nvSpPr>
          <p:cNvPr id="7" name="Rectangle 6" descr="Prescription 383404 successfully submitted to ECME  for claim generation.&#10;Claim Status: &#10;IN PROGRESS-Waiting to start&#10;IN PROGRESS-Waiting for packet build&#10;IN PROGRESS-Waiting for transmit&#10;IN PROGRESS-Transmitting&#10;E PAYABLE &#10;"/>
          <p:cNvSpPr/>
          <p:nvPr/>
        </p:nvSpPr>
        <p:spPr>
          <a:xfrm>
            <a:off x="244642" y="3142298"/>
            <a:ext cx="6841958" cy="188690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6182" name="Rectangle 6" descr="&quot;&quot;"/>
          <p:cNvSpPr>
            <a:spLocks noChangeArrowheads="1"/>
          </p:cNvSpPr>
          <p:nvPr/>
        </p:nvSpPr>
        <p:spPr bwMode="auto">
          <a:xfrm>
            <a:off x="2209800" y="3581400"/>
            <a:ext cx="7543800" cy="2383492"/>
          </a:xfrm>
          <a:prstGeom prst="rect">
            <a:avLst/>
          </a:prstGeom>
          <a:noFill/>
          <a:ln w="28575">
            <a:noFill/>
            <a:miter lim="800000"/>
            <a:headEnd/>
            <a:tailEnd/>
          </a:ln>
          <a:effectLst>
            <a:glow rad="101600">
              <a:schemeClr val="accent1">
                <a:satMod val="175000"/>
                <a:alpha val="40000"/>
              </a:schemeClr>
            </a:glow>
          </a:effectLst>
        </p:spPr>
        <p:txBody>
          <a:bodyPr wrap="none" anchor="ctr"/>
          <a:lstStyle/>
          <a:p>
            <a:endParaRPr lang="en-US" dirty="0"/>
          </a:p>
        </p:txBody>
      </p:sp>
      <p:sp>
        <p:nvSpPr>
          <p:cNvPr id="6" name="Isosceles Triangle 5" descr="&quot;&quot;"/>
          <p:cNvSpPr/>
          <p:nvPr/>
        </p:nvSpPr>
        <p:spPr>
          <a:xfrm flipV="1">
            <a:off x="2867468" y="296000"/>
            <a:ext cx="9106323" cy="4264119"/>
          </a:xfrm>
          <a:custGeom>
            <a:avLst/>
            <a:gdLst>
              <a:gd name="connsiteX0" fmla="*/ 0 w 10157999"/>
              <a:gd name="connsiteY0" fmla="*/ 855901 h 855901"/>
              <a:gd name="connsiteX1" fmla="*/ 1075427 w 10157999"/>
              <a:gd name="connsiteY1" fmla="*/ 0 h 855901"/>
              <a:gd name="connsiteX2" fmla="*/ 10157999 w 10157999"/>
              <a:gd name="connsiteY2" fmla="*/ 855901 h 855901"/>
              <a:gd name="connsiteX3" fmla="*/ 0 w 10157999"/>
              <a:gd name="connsiteY3" fmla="*/ 855901 h 855901"/>
              <a:gd name="connsiteX0" fmla="*/ 1394641 w 9082572"/>
              <a:gd name="connsiteY0" fmla="*/ 4264119 h 4264119"/>
              <a:gd name="connsiteX1" fmla="*/ 0 w 9082572"/>
              <a:gd name="connsiteY1" fmla="*/ 0 h 4264119"/>
              <a:gd name="connsiteX2" fmla="*/ 9082572 w 9082572"/>
              <a:gd name="connsiteY2" fmla="*/ 855901 h 4264119"/>
              <a:gd name="connsiteX3" fmla="*/ 1394641 w 9082572"/>
              <a:gd name="connsiteY3" fmla="*/ 4264119 h 4264119"/>
              <a:gd name="connsiteX0" fmla="*/ 1394641 w 9106323"/>
              <a:gd name="connsiteY0" fmla="*/ 4264119 h 4264119"/>
              <a:gd name="connsiteX1" fmla="*/ 0 w 9106323"/>
              <a:gd name="connsiteY1" fmla="*/ 0 h 4264119"/>
              <a:gd name="connsiteX2" fmla="*/ 9106323 w 9106323"/>
              <a:gd name="connsiteY2" fmla="*/ 820275 h 4264119"/>
              <a:gd name="connsiteX3" fmla="*/ 1394641 w 9106323"/>
              <a:gd name="connsiteY3" fmla="*/ 4264119 h 4264119"/>
            </a:gdLst>
            <a:ahLst/>
            <a:cxnLst>
              <a:cxn ang="0">
                <a:pos x="connsiteX0" y="connsiteY0"/>
              </a:cxn>
              <a:cxn ang="0">
                <a:pos x="connsiteX1" y="connsiteY1"/>
              </a:cxn>
              <a:cxn ang="0">
                <a:pos x="connsiteX2" y="connsiteY2"/>
              </a:cxn>
              <a:cxn ang="0">
                <a:pos x="connsiteX3" y="connsiteY3"/>
              </a:cxn>
            </a:cxnLst>
            <a:rect l="l" t="t" r="r" b="b"/>
            <a:pathLst>
              <a:path w="9106323" h="4264119">
                <a:moveTo>
                  <a:pt x="1394641" y="4264119"/>
                </a:moveTo>
                <a:lnTo>
                  <a:pt x="0" y="0"/>
                </a:lnTo>
                <a:lnTo>
                  <a:pt x="9106323" y="820275"/>
                </a:lnTo>
                <a:lnTo>
                  <a:pt x="1394641" y="4264119"/>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6180" name="Text Box 4" descr="Prescription 383404 successfully submitted to ECME  for claim generation.&#10;Claim Status: &#10;IN PROGRESS-Waiting to start&#10;IN PROGRESS-Waiting for packet build&#10;IN PROGRESS-Waiting for transmit&#10;IN PROGRESS-Transmitting&#10;E PAYABLE &#10;"/>
          <p:cNvSpPr txBox="1">
            <a:spLocks noChangeArrowheads="1"/>
          </p:cNvSpPr>
          <p:nvPr/>
        </p:nvSpPr>
        <p:spPr bwMode="auto">
          <a:xfrm>
            <a:off x="4265715" y="280367"/>
            <a:ext cx="7696200" cy="3447098"/>
          </a:xfrm>
          <a:prstGeom prst="rect">
            <a:avLst/>
          </a:prstGeom>
          <a:solidFill>
            <a:schemeClr val="accent1">
              <a:lumMod val="50000"/>
            </a:schemeClr>
          </a:solidFill>
          <a:ln w="19050">
            <a:solidFill>
              <a:schemeClr val="bg2"/>
            </a:solidFill>
            <a:miter lim="800000"/>
            <a:headEnd/>
            <a:tailEnd/>
          </a:ln>
          <a:effectLst>
            <a:innerShdw blurRad="114300">
              <a:prstClr val="black"/>
            </a:innerShdw>
          </a:effectLst>
          <a:scene3d>
            <a:camera prst="orthographicFront"/>
            <a:lightRig rig="threePt" dir="t"/>
          </a:scene3d>
          <a:sp3d>
            <a:bevelT/>
          </a:sp3d>
        </p:spPr>
        <p:txBody>
          <a:bodyPr wrap="square" lIns="0" tIns="0" rIns="0" bIns="0">
            <a:spAutoFit/>
          </a:bodyPr>
          <a:lstStyle/>
          <a:p>
            <a:pPr marL="225425"/>
            <a:r>
              <a:rPr lang="en-US" sz="2800" dirty="0" smtClean="0">
                <a:cs typeface="Courier New" panose="02070309020205020404" pitchFamily="49" charset="0"/>
              </a:rPr>
              <a:t>Prescription </a:t>
            </a:r>
            <a:r>
              <a:rPr lang="en-US" sz="2800" dirty="0">
                <a:cs typeface="Courier New" panose="02070309020205020404" pitchFamily="49" charset="0"/>
              </a:rPr>
              <a:t>383404 successfully submitted to ECME </a:t>
            </a:r>
            <a:r>
              <a:rPr lang="en-US" sz="2800" dirty="0" smtClean="0">
                <a:cs typeface="Courier New" panose="02070309020205020404" pitchFamily="49" charset="0"/>
              </a:rPr>
              <a:t> for </a:t>
            </a:r>
            <a:r>
              <a:rPr lang="en-US" sz="2800" dirty="0">
                <a:cs typeface="Courier New" panose="02070309020205020404" pitchFamily="49" charset="0"/>
              </a:rPr>
              <a:t>claim generation.</a:t>
            </a:r>
          </a:p>
          <a:p>
            <a:pPr marL="225425">
              <a:tabLst>
                <a:tab pos="0" algn="l"/>
              </a:tabLst>
            </a:pPr>
            <a:r>
              <a:rPr lang="en-US" sz="2800" dirty="0">
                <a:cs typeface="Courier New" panose="02070309020205020404" pitchFamily="49" charset="0"/>
              </a:rPr>
              <a:t>Claim Status: </a:t>
            </a:r>
          </a:p>
          <a:p>
            <a:pPr marL="225425">
              <a:tabLst>
                <a:tab pos="0" algn="l"/>
              </a:tabLst>
            </a:pPr>
            <a:r>
              <a:rPr lang="en-US" sz="2800" dirty="0">
                <a:cs typeface="Courier New" panose="02070309020205020404" pitchFamily="49" charset="0"/>
              </a:rPr>
              <a:t>IN PROGRESS-Waiting to start</a:t>
            </a:r>
          </a:p>
          <a:p>
            <a:pPr marL="225425">
              <a:tabLst>
                <a:tab pos="0" algn="l"/>
              </a:tabLst>
            </a:pPr>
            <a:r>
              <a:rPr lang="en-US" sz="2800" dirty="0">
                <a:cs typeface="Courier New" panose="02070309020205020404" pitchFamily="49" charset="0"/>
              </a:rPr>
              <a:t>IN PROGRESS-Waiting for packet build</a:t>
            </a:r>
          </a:p>
          <a:p>
            <a:pPr marL="225425">
              <a:tabLst>
                <a:tab pos="0" algn="l"/>
              </a:tabLst>
            </a:pPr>
            <a:r>
              <a:rPr lang="en-US" sz="2800" dirty="0">
                <a:cs typeface="Courier New" panose="02070309020205020404" pitchFamily="49" charset="0"/>
              </a:rPr>
              <a:t>IN PROGRESS-Waiting for transmit</a:t>
            </a:r>
          </a:p>
          <a:p>
            <a:pPr marL="225425">
              <a:tabLst>
                <a:tab pos="0" algn="l"/>
              </a:tabLst>
            </a:pPr>
            <a:r>
              <a:rPr lang="en-US" sz="2800" dirty="0">
                <a:cs typeface="Courier New" panose="02070309020205020404" pitchFamily="49" charset="0"/>
              </a:rPr>
              <a:t>IN PROGRESS-Transmitting</a:t>
            </a:r>
          </a:p>
          <a:p>
            <a:pPr marL="225425">
              <a:tabLst>
                <a:tab pos="0" algn="l"/>
              </a:tabLst>
            </a:pPr>
            <a:r>
              <a:rPr lang="en-US" sz="2800" dirty="0">
                <a:cs typeface="Courier New" panose="02070309020205020404" pitchFamily="49" charset="0"/>
              </a:rPr>
              <a:t>E PAYABLE</a:t>
            </a:r>
            <a:r>
              <a:rPr lang="en-US" sz="2400" dirty="0">
                <a:latin typeface="Courier New" panose="02070309020205020404" pitchFamily="49" charset="0"/>
                <a:cs typeface="Courier New" panose="02070309020205020404" pitchFamily="49" charset="0"/>
              </a:rPr>
              <a:t> </a:t>
            </a:r>
          </a:p>
        </p:txBody>
      </p:sp>
      <p:sp>
        <p:nvSpPr>
          <p:cNvPr id="946178" name="Rectangle 2"/>
          <p:cNvSpPr>
            <a:spLocks noGrp="1" noChangeArrowheads="1"/>
          </p:cNvSpPr>
          <p:nvPr>
            <p:ph type="title"/>
          </p:nvPr>
        </p:nvSpPr>
        <p:spPr>
          <a:xfrm>
            <a:off x="4170713" y="5713516"/>
            <a:ext cx="7772400" cy="533400"/>
          </a:xfrm>
        </p:spPr>
        <p:txBody>
          <a:bodyPr>
            <a:noAutofit/>
          </a:bodyPr>
          <a:lstStyle/>
          <a:p>
            <a:r>
              <a:rPr lang="en-US" b="1" dirty="0" smtClean="0">
                <a:latin typeface="+mn-lt"/>
              </a:rPr>
              <a:t>ePharmacy </a:t>
            </a:r>
            <a:r>
              <a:rPr lang="en-US" b="1" dirty="0">
                <a:latin typeface="+mn-lt"/>
              </a:rPr>
              <a:t>Claim </a:t>
            </a:r>
            <a:r>
              <a:rPr lang="en-US" b="1" dirty="0" smtClean="0">
                <a:latin typeface="+mn-lt"/>
              </a:rPr>
              <a:t>Submission</a:t>
            </a:r>
            <a:endParaRPr lang="en-US" b="1" baseline="-25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3" name="Rectangle 3" descr="This is a sample of the Reject Notification screen that is seen while finishing, refilling, or updating a prescription that rejects for Refill Too Soon.  &#10;This screen has information about the patient, his prescription and insurance company, and the reject type that says… ‘Refill Too Soon’.&#10;You can also see from the Payer Message that this prescription can filled in 2 days&#10;Below the dotted line are the options available when this screen is encountered.  &#10;In most cases, the correct action will be to Quit, which sends the reject to the Third Party Payer Rejects – Worklist for the ePharmacy Site Manager to resolve.  The prescription will not be allowed to be filled until the RTS reject is resolved.  &#10;If Ignore is chosen, the prescription will be allowed to be processed, but the claim will be bypassed and the facility will not be reimbursed for the prescription, and the patient’s copay will not be able to be reduced.  &#10;In most cases the patient will have enough medication to get them by until the third party will approve a refill. When the early refill is due to an increase in dose for a new prescription, the ePharmacy Site Manager can override the reject and get a payable claim.&#10;&#10;"/>
          <p:cNvSpPr>
            <a:spLocks noGrp="1" noChangeArrowheads="1"/>
          </p:cNvSpPr>
          <p:nvPr>
            <p:ph type="body" idx="1"/>
          </p:nvPr>
        </p:nvSpPr>
        <p:spPr>
          <a:xfrm>
            <a:off x="0" y="0"/>
            <a:ext cx="8534400" cy="6858000"/>
          </a:xfrm>
          <a:solidFill>
            <a:schemeClr val="accent3">
              <a:lumMod val="60000"/>
              <a:lumOff val="40000"/>
            </a:schemeClr>
          </a:solidFill>
          <a:ln w="38100">
            <a:solidFill>
              <a:schemeClr val="accent3">
                <a:lumMod val="60000"/>
                <a:lumOff val="40000"/>
              </a:schemeClr>
            </a:solidFill>
          </a:ln>
        </p:spPr>
        <p:txBody>
          <a:bodyPr>
            <a:noAutofit/>
          </a:bodyPr>
          <a:lstStyle/>
          <a:p>
            <a:pPr>
              <a:lnSpc>
                <a:spcPct val="150000"/>
              </a:lnSpc>
              <a:buNone/>
            </a:pPr>
            <a:r>
              <a:rPr lang="en-US" sz="1600" dirty="0">
                <a:latin typeface="Courier New" pitchFamily="49" charset="0"/>
                <a:cs typeface="Courier New" pitchFamily="49" charset="0"/>
              </a:rPr>
              <a:t>		*** REJECT RECEIVED FROM THIRD PARTY PAYER ***</a:t>
            </a:r>
          </a:p>
          <a:p>
            <a:pPr>
              <a:lnSpc>
                <a:spcPct val="150000"/>
              </a:lnSpc>
              <a:buNone/>
            </a:pPr>
            <a:r>
              <a:rPr lang="en-US" sz="1600" dirty="0">
                <a:latin typeface="Courier New" pitchFamily="49" charset="0"/>
                <a:cs typeface="Courier New" pitchFamily="49" charset="0"/>
              </a:rPr>
              <a:t> ------------------------------------------------------------------</a:t>
            </a:r>
          </a:p>
          <a:p>
            <a:pPr>
              <a:lnSpc>
                <a:spcPct val="150000"/>
              </a:lnSpc>
              <a:spcBef>
                <a:spcPts val="0"/>
              </a:spcBef>
              <a:buNone/>
            </a:pPr>
            <a:r>
              <a:rPr lang="en-US" sz="1600" dirty="0">
                <a:latin typeface="Courier New" pitchFamily="49" charset="0"/>
                <a:cs typeface="Courier New" pitchFamily="49" charset="0"/>
              </a:rPr>
              <a:t> Division: ECME TEST                          NCPDP#:  1098981</a:t>
            </a:r>
          </a:p>
          <a:p>
            <a:pPr>
              <a:lnSpc>
                <a:spcPct val="150000"/>
              </a:lnSpc>
              <a:spcBef>
                <a:spcPts val="0"/>
              </a:spcBef>
              <a:buNone/>
            </a:pPr>
            <a:r>
              <a:rPr lang="en-US" sz="1600" dirty="0">
                <a:latin typeface="Courier New" pitchFamily="49" charset="0"/>
                <a:cs typeface="Courier New" pitchFamily="49" charset="0"/>
              </a:rPr>
              <a:t> Patient : ECMEPATIENT,FOUR             Sex: M   DOB: JAN 1, 19XX </a:t>
            </a:r>
          </a:p>
          <a:p>
            <a:pPr>
              <a:lnSpc>
                <a:spcPct val="150000"/>
              </a:lnSpc>
              <a:spcBef>
                <a:spcPts val="0"/>
              </a:spcBef>
              <a:buNone/>
            </a:pPr>
            <a:r>
              <a:rPr lang="en-US" sz="1600" dirty="0">
                <a:latin typeface="Courier New" pitchFamily="49" charset="0"/>
                <a:cs typeface="Courier New" pitchFamily="49" charset="0"/>
              </a:rPr>
              <a:t> Prescription : ###44/0 AMOXICILLIN 500MG C   ECME#: 00000####444</a:t>
            </a:r>
          </a:p>
          <a:p>
            <a:pPr>
              <a:lnSpc>
                <a:spcPct val="150000"/>
              </a:lnSpc>
              <a:spcBef>
                <a:spcPts val="0"/>
              </a:spcBef>
              <a:buNone/>
            </a:pPr>
            <a:r>
              <a:rPr lang="en-US" sz="1600" dirty="0">
                <a:latin typeface="Courier New" pitchFamily="49" charset="0"/>
                <a:cs typeface="Courier New" pitchFamily="49" charset="0"/>
              </a:rPr>
              <a:t> </a:t>
            </a:r>
            <a:r>
              <a:rPr lang="en-US" sz="1600" b="1" dirty="0">
                <a:latin typeface="Courier New" pitchFamily="49" charset="0"/>
                <a:cs typeface="Courier New" pitchFamily="49" charset="0"/>
              </a:rPr>
              <a:t>Reject Type  : 79 – REFILL TOO SOON received on JAN 2,2012</a:t>
            </a:r>
          </a:p>
          <a:p>
            <a:pPr>
              <a:lnSpc>
                <a:spcPct val="150000"/>
              </a:lnSpc>
              <a:spcBef>
                <a:spcPts val="0"/>
              </a:spcBef>
              <a:buNone/>
            </a:pPr>
            <a:r>
              <a:rPr lang="en-US" sz="1600" dirty="0">
                <a:latin typeface="Courier New" pitchFamily="49" charset="0"/>
                <a:cs typeface="Courier New" pitchFamily="49" charset="0"/>
              </a:rPr>
              <a:t> Payer Message: </a:t>
            </a:r>
            <a:r>
              <a:rPr lang="en-US" sz="1600" b="1" dirty="0">
                <a:latin typeface="Courier New" pitchFamily="49" charset="0"/>
                <a:cs typeface="Courier New" pitchFamily="49" charset="0"/>
              </a:rPr>
              <a:t>Refill Payable</a:t>
            </a:r>
            <a:r>
              <a:rPr lang="en-US" sz="1600" dirty="0">
                <a:latin typeface="Courier New" pitchFamily="49" charset="0"/>
                <a:cs typeface="Courier New" pitchFamily="49" charset="0"/>
              </a:rPr>
              <a:t> on or after 01</a:t>
            </a:r>
            <a:r>
              <a:rPr lang="en-US" sz="1600" b="1" dirty="0">
                <a:latin typeface="Courier New" pitchFamily="49" charset="0"/>
                <a:cs typeface="Courier New" pitchFamily="49" charset="0"/>
              </a:rPr>
              <a:t>-4-12</a:t>
            </a:r>
          </a:p>
          <a:p>
            <a:pPr>
              <a:lnSpc>
                <a:spcPct val="150000"/>
              </a:lnSpc>
              <a:spcBef>
                <a:spcPts val="0"/>
              </a:spcBef>
              <a:buNone/>
            </a:pPr>
            <a:r>
              <a:rPr lang="en-US" sz="1600" dirty="0">
                <a:latin typeface="Courier New" pitchFamily="49" charset="0"/>
                <a:cs typeface="Courier New" pitchFamily="49" charset="0"/>
              </a:rPr>
              <a:t> Insurance    : CAREMARK                     Contact: 555-555-5555</a:t>
            </a:r>
          </a:p>
          <a:p>
            <a:pPr>
              <a:lnSpc>
                <a:spcPct val="150000"/>
              </a:lnSpc>
              <a:spcBef>
                <a:spcPts val="0"/>
              </a:spcBef>
              <a:buNone/>
            </a:pPr>
            <a:r>
              <a:rPr lang="en-US" sz="1600" dirty="0">
                <a:latin typeface="Courier New" pitchFamily="49" charset="0"/>
                <a:cs typeface="Courier New" pitchFamily="49" charset="0"/>
              </a:rPr>
              <a:t> Group Name   : XXXXX                   Group Number: XXXXX</a:t>
            </a:r>
          </a:p>
          <a:p>
            <a:pPr>
              <a:lnSpc>
                <a:spcPct val="150000"/>
              </a:lnSpc>
              <a:spcBef>
                <a:spcPts val="0"/>
              </a:spcBef>
              <a:buNone/>
            </a:pPr>
            <a:r>
              <a:rPr lang="en-US" sz="1600" dirty="0">
                <a:latin typeface="Courier New" pitchFamily="49" charset="0"/>
                <a:cs typeface="Courier New" pitchFamily="49" charset="0"/>
              </a:rPr>
              <a:t> Cardholder ID: XXXXXXXXX</a:t>
            </a:r>
          </a:p>
          <a:p>
            <a:pPr>
              <a:lnSpc>
                <a:spcPct val="150000"/>
              </a:lnSpc>
              <a:buNone/>
            </a:pPr>
            <a:r>
              <a:rPr lang="en-US" sz="1600" dirty="0">
                <a:latin typeface="Courier New" pitchFamily="49" charset="0"/>
                <a:cs typeface="Courier New" pitchFamily="49" charset="0"/>
              </a:rPr>
              <a:t> ------------------------------------------------------------------</a:t>
            </a:r>
          </a:p>
          <a:p>
            <a:pPr>
              <a:lnSpc>
                <a:spcPct val="150000"/>
              </a:lnSpc>
              <a:spcBef>
                <a:spcPts val="0"/>
              </a:spcBef>
              <a:buNone/>
            </a:pPr>
            <a:r>
              <a:rPr lang="en-US" sz="1600" dirty="0">
                <a:latin typeface="Courier New" pitchFamily="49" charset="0"/>
                <a:cs typeface="Courier New" pitchFamily="49" charset="0"/>
              </a:rPr>
              <a:t>   Select one of the following:</a:t>
            </a:r>
          </a:p>
          <a:p>
            <a:pPr>
              <a:lnSpc>
                <a:spcPct val="150000"/>
              </a:lnSpc>
              <a:spcBef>
                <a:spcPts val="0"/>
              </a:spcBef>
              <a:buNone/>
            </a:pPr>
            <a:r>
              <a:rPr lang="en-US" sz="1600" dirty="0">
                <a:latin typeface="Courier New" pitchFamily="49" charset="0"/>
                <a:cs typeface="Courier New" pitchFamily="49" charset="0"/>
              </a:rPr>
              <a:t>       I  (I)GNORE – FILL Rx WITHOUT CLAIM SUBMISSION</a:t>
            </a:r>
          </a:p>
          <a:p>
            <a:pPr>
              <a:lnSpc>
                <a:spcPct val="150000"/>
              </a:lnSpc>
              <a:spcBef>
                <a:spcPts val="0"/>
              </a:spcBef>
              <a:buNone/>
            </a:pPr>
            <a:r>
              <a:rPr lang="en-US" sz="1600" dirty="0">
                <a:latin typeface="Courier New" pitchFamily="49" charset="0"/>
                <a:cs typeface="Courier New" pitchFamily="49" charset="0"/>
              </a:rPr>
              <a:t>       Q  (Q)UIT – SEND TO WORKLIST (REQUIRES INTERVENTION)</a:t>
            </a:r>
          </a:p>
          <a:p>
            <a:pPr>
              <a:lnSpc>
                <a:spcPct val="150000"/>
              </a:lnSpc>
              <a:spcBef>
                <a:spcPts val="0"/>
              </a:spcBef>
              <a:buNone/>
            </a:pPr>
            <a:r>
              <a:rPr lang="en-US" sz="1600" dirty="0">
                <a:latin typeface="Courier New" pitchFamily="49" charset="0"/>
                <a:cs typeface="Courier New" pitchFamily="49" charset="0"/>
              </a:rPr>
              <a:t> </a:t>
            </a:r>
            <a:r>
              <a:rPr lang="en-US" sz="1600" dirty="0" smtClean="0">
                <a:latin typeface="Courier New" pitchFamily="49" charset="0"/>
                <a:cs typeface="Courier New" pitchFamily="49" charset="0"/>
              </a:rPr>
              <a:t>(</a:t>
            </a:r>
            <a:r>
              <a:rPr lang="en-US" sz="1600" dirty="0">
                <a:latin typeface="Courier New" pitchFamily="49" charset="0"/>
                <a:cs typeface="Courier New" pitchFamily="49" charset="0"/>
              </a:rPr>
              <a:t>I)gnore,(Q)uit: //</a:t>
            </a:r>
          </a:p>
        </p:txBody>
      </p:sp>
      <p:sp>
        <p:nvSpPr>
          <p:cNvPr id="14" name="Rectangle 13" descr="Reject Type  : 79 – REFILL TOO SOON received on JAN 2,2012&#10;"/>
          <p:cNvSpPr/>
          <p:nvPr/>
        </p:nvSpPr>
        <p:spPr>
          <a:xfrm>
            <a:off x="104898" y="1874158"/>
            <a:ext cx="7347857" cy="408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descr="&quot;&quot;"/>
          <p:cNvSpPr/>
          <p:nvPr/>
        </p:nvSpPr>
        <p:spPr>
          <a:xfrm flipV="1">
            <a:off x="2749138" y="984847"/>
            <a:ext cx="8836231" cy="1113769"/>
          </a:xfrm>
          <a:prstGeom prst="triangle">
            <a:avLst>
              <a:gd name="adj" fmla="val 792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Reject Type  : 79 – REFILL TOO SOON received on JAN 2,2012&#10;"/>
          <p:cNvSpPr/>
          <p:nvPr/>
        </p:nvSpPr>
        <p:spPr>
          <a:xfrm>
            <a:off x="2743200" y="374568"/>
            <a:ext cx="8991600" cy="6096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Reject Type  : 79 – REFILL TOO SOON received on JAN 2,2012</a:t>
            </a:r>
          </a:p>
        </p:txBody>
      </p:sp>
      <p:sp>
        <p:nvSpPr>
          <p:cNvPr id="13" name="Rectangle 12" descr="Payer Message: Refill Payable on or after 01-4-12&#10;"/>
          <p:cNvSpPr/>
          <p:nvPr/>
        </p:nvSpPr>
        <p:spPr>
          <a:xfrm>
            <a:off x="106877" y="2281871"/>
            <a:ext cx="6265223" cy="4088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descr="&quot;&quot;"/>
          <p:cNvSpPr/>
          <p:nvPr/>
        </p:nvSpPr>
        <p:spPr>
          <a:xfrm>
            <a:off x="2726377" y="2466291"/>
            <a:ext cx="8977744" cy="1309563"/>
          </a:xfrm>
          <a:custGeom>
            <a:avLst/>
            <a:gdLst>
              <a:gd name="connsiteX0" fmla="*/ 0 w 8122721"/>
              <a:gd name="connsiteY0" fmla="*/ 585168 h 585168"/>
              <a:gd name="connsiteX1" fmla="*/ 0 w 8122721"/>
              <a:gd name="connsiteY1" fmla="*/ 0 h 585168"/>
              <a:gd name="connsiteX2" fmla="*/ 8122721 w 8122721"/>
              <a:gd name="connsiteY2" fmla="*/ 585168 h 585168"/>
              <a:gd name="connsiteX3" fmla="*/ 0 w 8122721"/>
              <a:gd name="connsiteY3" fmla="*/ 585168 h 585168"/>
              <a:gd name="connsiteX0" fmla="*/ 855023 w 8977744"/>
              <a:gd name="connsiteY0" fmla="*/ 608918 h 608918"/>
              <a:gd name="connsiteX1" fmla="*/ 0 w 8977744"/>
              <a:gd name="connsiteY1" fmla="*/ 0 h 608918"/>
              <a:gd name="connsiteX2" fmla="*/ 8977744 w 8977744"/>
              <a:gd name="connsiteY2" fmla="*/ 608918 h 608918"/>
              <a:gd name="connsiteX3" fmla="*/ 855023 w 8977744"/>
              <a:gd name="connsiteY3" fmla="*/ 608918 h 608918"/>
              <a:gd name="connsiteX0" fmla="*/ 843148 w 8977744"/>
              <a:gd name="connsiteY0" fmla="*/ 1309563 h 1309563"/>
              <a:gd name="connsiteX1" fmla="*/ 0 w 8977744"/>
              <a:gd name="connsiteY1" fmla="*/ 0 h 1309563"/>
              <a:gd name="connsiteX2" fmla="*/ 8977744 w 8977744"/>
              <a:gd name="connsiteY2" fmla="*/ 608918 h 1309563"/>
              <a:gd name="connsiteX3" fmla="*/ 843148 w 8977744"/>
              <a:gd name="connsiteY3" fmla="*/ 1309563 h 1309563"/>
            </a:gdLst>
            <a:ahLst/>
            <a:cxnLst>
              <a:cxn ang="0">
                <a:pos x="connsiteX0" y="connsiteY0"/>
              </a:cxn>
              <a:cxn ang="0">
                <a:pos x="connsiteX1" y="connsiteY1"/>
              </a:cxn>
              <a:cxn ang="0">
                <a:pos x="connsiteX2" y="connsiteY2"/>
              </a:cxn>
              <a:cxn ang="0">
                <a:pos x="connsiteX3" y="connsiteY3"/>
              </a:cxn>
            </a:cxnLst>
            <a:rect l="l" t="t" r="r" b="b"/>
            <a:pathLst>
              <a:path w="8977744" h="1309563">
                <a:moveTo>
                  <a:pt x="843148" y="1309563"/>
                </a:moveTo>
                <a:lnTo>
                  <a:pt x="0" y="0"/>
                </a:lnTo>
                <a:lnTo>
                  <a:pt x="8977744" y="608918"/>
                </a:lnTo>
                <a:lnTo>
                  <a:pt x="843148" y="1309563"/>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Payer Message: Refill Payable on or after 01-4-12&#10;"/>
          <p:cNvSpPr/>
          <p:nvPr/>
        </p:nvSpPr>
        <p:spPr>
          <a:xfrm>
            <a:off x="3569525" y="3097975"/>
            <a:ext cx="8153400" cy="685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Payer Message: Refill Payable on or after 01-4-12</a:t>
            </a:r>
          </a:p>
        </p:txBody>
      </p:sp>
      <p:sp>
        <p:nvSpPr>
          <p:cNvPr id="11" name="Isosceles Triangle 10" descr="&quot;&quot;"/>
          <p:cNvSpPr/>
          <p:nvPr/>
        </p:nvSpPr>
        <p:spPr>
          <a:xfrm>
            <a:off x="2895599" y="4771076"/>
            <a:ext cx="8836231" cy="895928"/>
          </a:xfrm>
          <a:prstGeom prst="triangle">
            <a:avLst>
              <a:gd name="adj" fmla="val 1058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I  (I)GNORE – FILL Rx WITHOUT CLAIM SUBMISSION&#10;Q  (Q)UIT – SEND TO WORKLIST (REQUIRES INTERVENTION)&#10;"/>
          <p:cNvSpPr/>
          <p:nvPr/>
        </p:nvSpPr>
        <p:spPr>
          <a:xfrm>
            <a:off x="685799" y="4564072"/>
            <a:ext cx="6778831" cy="76992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I  (I)GNORE – FILL Rx WITHOUT CLAIM SUBMISSION&#10;Q  (Q)UIT – SEND TO WORKLIST (REQUIRES INTERVENTION)&#10;"/>
          <p:cNvSpPr/>
          <p:nvPr/>
        </p:nvSpPr>
        <p:spPr>
          <a:xfrm>
            <a:off x="2895600" y="5698175"/>
            <a:ext cx="8839200" cy="1066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I  (I)GNORE – FILL Rx WITHOUT CLAIM SUBMISSION</a:t>
            </a:r>
          </a:p>
          <a:p>
            <a:r>
              <a:rPr lang="en-US" sz="2800" dirty="0"/>
              <a:t>Q  (Q)UIT – SEND TO WORKLIST (REQUIRES INTERVENTION)</a:t>
            </a:r>
          </a:p>
        </p:txBody>
      </p:sp>
      <p:sp>
        <p:nvSpPr>
          <p:cNvPr id="1080322" name="Rectangle 2"/>
          <p:cNvSpPr>
            <a:spLocks noGrp="1" noChangeArrowheads="1"/>
          </p:cNvSpPr>
          <p:nvPr>
            <p:ph type="title"/>
          </p:nvPr>
        </p:nvSpPr>
        <p:spPr>
          <a:xfrm>
            <a:off x="7996299" y="4163698"/>
            <a:ext cx="4180610" cy="914400"/>
          </a:xfrm>
        </p:spPr>
        <p:txBody>
          <a:bodyPr>
            <a:normAutofit fontScale="90000"/>
          </a:bodyPr>
          <a:lstStyle/>
          <a:p>
            <a:r>
              <a:rPr lang="en-US" b="1" dirty="0" smtClean="0">
                <a:latin typeface="+mn-lt"/>
              </a:rPr>
              <a:t>Reject Notification (RTS)</a:t>
            </a:r>
            <a:endParaRPr lang="en-US" sz="28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2" name="Rectangle 11"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p:cNvSpPr>
            <a:spLocks noGrp="1"/>
          </p:cNvSpPr>
          <p:nvPr>
            <p:ph idx="1"/>
          </p:nvPr>
        </p:nvSpPr>
        <p:spPr>
          <a:xfrm>
            <a:off x="466168" y="2111187"/>
            <a:ext cx="5334000" cy="4267200"/>
          </a:xfrm>
        </p:spPr>
        <p:txBody>
          <a:bodyPr>
            <a:normAutofit/>
          </a:bodyPr>
          <a:lstStyle/>
          <a:p>
            <a:pPr marL="0" lvl="1" indent="0">
              <a:buClr>
                <a:srgbClr val="FFC548"/>
              </a:buClr>
              <a:buNone/>
              <a:defRPr/>
            </a:pPr>
            <a:r>
              <a:rPr lang="en-US" sz="3600" dirty="0" smtClean="0">
                <a:latin typeface="Corbel" pitchFamily="34" charset="0"/>
                <a:ea typeface="ＭＳ Ｐゴシック"/>
                <a:cs typeface="Corbel" pitchFamily="34" charset="0"/>
              </a:rPr>
              <a:t>The </a:t>
            </a:r>
            <a:r>
              <a:rPr lang="en-US" sz="3600" dirty="0">
                <a:latin typeface="Corbel" pitchFamily="34" charset="0"/>
                <a:ea typeface="ＭＳ Ｐゴシック"/>
                <a:cs typeface="Corbel" pitchFamily="34" charset="0"/>
              </a:rPr>
              <a:t>Last Local NDC field is updated as a result of prescription processing. </a:t>
            </a:r>
          </a:p>
          <a:p>
            <a:pPr marL="0" indent="0">
              <a:buNone/>
            </a:pPr>
            <a:endParaRPr lang="en-US" sz="3600" dirty="0"/>
          </a:p>
          <a:p>
            <a:pPr marL="1314450" lvl="2" indent="-514350">
              <a:buFont typeface="+mj-lt"/>
              <a:buAutoNum type="alphaUcPeriod"/>
            </a:pPr>
            <a:r>
              <a:rPr lang="en-US" sz="3600" b="1" u="sng" dirty="0">
                <a:solidFill>
                  <a:srgbClr val="92D050"/>
                </a:solidFill>
              </a:rPr>
              <a:t>True</a:t>
            </a:r>
          </a:p>
          <a:p>
            <a:pPr marL="1314450" lvl="2" indent="-514350">
              <a:buFont typeface="+mj-lt"/>
              <a:buAutoNum type="alphaUcPeriod"/>
            </a:pPr>
            <a:r>
              <a:rPr lang="en-US" sz="3600" dirty="0"/>
              <a:t>False </a:t>
            </a:r>
          </a:p>
        </p:txBody>
      </p:sp>
    </p:spTree>
    <p:extLst>
      <p:ext uri="{BB962C8B-B14F-4D97-AF65-F5344CB8AC3E}">
        <p14:creationId xmlns:p14="http://schemas.microsoft.com/office/powerpoint/2010/main" val="346299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quot;"/>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descr="image of My VeHU Campus blue polling Ic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2" name="Rectangle 11"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p:cNvSpPr>
            <a:spLocks noGrp="1"/>
          </p:cNvSpPr>
          <p:nvPr>
            <p:ph idx="1"/>
          </p:nvPr>
        </p:nvSpPr>
        <p:spPr>
          <a:xfrm>
            <a:off x="466168" y="2111187"/>
            <a:ext cx="5334000" cy="4267200"/>
          </a:xfrm>
        </p:spPr>
        <p:txBody>
          <a:bodyPr>
            <a:normAutofit/>
          </a:bodyPr>
          <a:lstStyle/>
          <a:p>
            <a:pPr marL="0" lvl="1" indent="0">
              <a:buClr>
                <a:srgbClr val="FFC548"/>
              </a:buClr>
              <a:buNone/>
              <a:defRPr/>
            </a:pPr>
            <a:r>
              <a:rPr lang="en-US" sz="3600" dirty="0" smtClean="0">
                <a:latin typeface="Corbel" pitchFamily="34" charset="0"/>
                <a:ea typeface="ＭＳ Ｐゴシック"/>
                <a:cs typeface="Corbel" pitchFamily="34" charset="0"/>
              </a:rPr>
              <a:t>The </a:t>
            </a:r>
            <a:r>
              <a:rPr lang="en-US" sz="3600" dirty="0">
                <a:latin typeface="Corbel" pitchFamily="34" charset="0"/>
                <a:ea typeface="ＭＳ Ｐゴシック"/>
                <a:cs typeface="Corbel" pitchFamily="34" charset="0"/>
              </a:rPr>
              <a:t>Last Local NDC field is updated as a result of prescription processing. </a:t>
            </a:r>
          </a:p>
          <a:p>
            <a:pPr marL="0" indent="0">
              <a:buNone/>
            </a:pPr>
            <a:endParaRPr lang="en-US" sz="3600" dirty="0"/>
          </a:p>
          <a:p>
            <a:pPr marL="1314450" lvl="2" indent="-514350">
              <a:buFont typeface="+mj-lt"/>
              <a:buAutoNum type="alphaUcPeriod"/>
            </a:pPr>
            <a:r>
              <a:rPr lang="en-US" sz="3600" b="1" u="sng" dirty="0">
                <a:solidFill>
                  <a:srgbClr val="92D050"/>
                </a:solidFill>
              </a:rPr>
              <a:t>True</a:t>
            </a:r>
          </a:p>
          <a:p>
            <a:pPr marL="1314450" lvl="2" indent="-514350">
              <a:buFont typeface="+mj-lt"/>
              <a:buAutoNum type="alphaUcPeriod"/>
            </a:pPr>
            <a:r>
              <a:rPr lang="en-US" sz="3600" dirty="0"/>
              <a:t>False </a:t>
            </a:r>
          </a:p>
        </p:txBody>
      </p:sp>
    </p:spTree>
    <p:extLst>
      <p:ext uri="{BB962C8B-B14F-4D97-AF65-F5344CB8AC3E}">
        <p14:creationId xmlns:p14="http://schemas.microsoft.com/office/powerpoint/2010/main" val="289246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2057400"/>
            <a:ext cx="10363200" cy="1470025"/>
          </a:xfrm>
        </p:spPr>
        <p:txBody>
          <a:bodyPr>
            <a:normAutofit/>
          </a:bodyPr>
          <a:lstStyle/>
          <a:p>
            <a:pPr>
              <a:defRPr/>
            </a:pPr>
            <a:r>
              <a:rPr lang="en-US" sz="7200" b="1" dirty="0" smtClean="0">
                <a:latin typeface="+mn-lt"/>
              </a:rPr>
              <a:t>ePharmacy Basics</a:t>
            </a:r>
            <a:endParaRPr lang="en-US" sz="7200" b="1" dirty="0">
              <a:latin typeface="+mn-lt"/>
            </a:endParaRPr>
          </a:p>
        </p:txBody>
      </p:sp>
      <p:sp>
        <p:nvSpPr>
          <p:cNvPr id="2" name="Rectangle 1" descr="&quot;&quot;"/>
          <p:cNvSpPr/>
          <p:nvPr/>
        </p:nvSpPr>
        <p:spPr>
          <a:xfrm>
            <a:off x="0" y="3458737"/>
            <a:ext cx="12268200" cy="342900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quot;&quot;"/>
          <p:cNvSpPr/>
          <p:nvPr/>
        </p:nvSpPr>
        <p:spPr>
          <a:xfrm>
            <a:off x="0" y="3429000"/>
            <a:ext cx="12268200" cy="22860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595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1" name="Rectangle 3" descr="This is a sample of the Reject Notification screen that is seen while finishing, refilling, or updating a Veteran prescription that rejects for Drug Utilization Review.  You can see it is similar to the Refill Too Soon screen for a Veteran prescription.  &#10;The screen has information about the patient and his prescription and insurance company but the reject type in the middle will say DUR Reject.  In this case the payer message indicates the DUR reject is due to an interaction between the Lisinopril/HCTZ prescription being processed, and the fact the patient appears to also be on Triamterene.  &#10;Notice the additional action of Override.  In some cases override codes can be used to resolve DUR rejects.  The common override codes to be used can be found in the ePharmacy Reference Cards, and in our ePharmacy Helpful Hints, both of which can be found in the Pharmacy section of our ePharmacy training site.  The Quick Reference card used by Pharmacy Finishing Staff is included in a handout for this slide.  &#10;Please do not guess on override codes, as this causes other rejects and can result in non-payable claims. &#10;For the same reasons as described for Refill Too Soon  rejects, the action taken the majority of the time will be to Quit.&#10;&#10;"/>
          <p:cNvSpPr>
            <a:spLocks noGrp="1" noChangeArrowheads="1"/>
          </p:cNvSpPr>
          <p:nvPr>
            <p:ph type="body" idx="1"/>
          </p:nvPr>
        </p:nvSpPr>
        <p:spPr>
          <a:xfrm>
            <a:off x="0" y="0"/>
            <a:ext cx="8839200" cy="6858000"/>
          </a:xfrm>
          <a:solidFill>
            <a:schemeClr val="accent3">
              <a:lumMod val="60000"/>
              <a:lumOff val="40000"/>
            </a:schemeClr>
          </a:solidFill>
          <a:ln w="38100">
            <a:solidFill>
              <a:schemeClr val="bg2"/>
            </a:solidFill>
          </a:ln>
        </p:spPr>
        <p:txBody>
          <a:bodyPr>
            <a:noAutofit/>
          </a:bodyPr>
          <a:lstStyle/>
          <a:p>
            <a:pPr>
              <a:lnSpc>
                <a:spcPct val="85000"/>
              </a:lnSpc>
              <a:buNone/>
            </a:pPr>
            <a:r>
              <a:rPr lang="en-US" sz="1600" dirty="0">
                <a:latin typeface="Courier New" pitchFamily="49" charset="0"/>
                <a:cs typeface="Courier New" pitchFamily="49" charset="0"/>
              </a:rPr>
              <a:t>	</a:t>
            </a:r>
            <a:endParaRPr lang="en-US" sz="800" dirty="0" smtClean="0">
              <a:latin typeface="Courier New" pitchFamily="49" charset="0"/>
              <a:cs typeface="Courier New" pitchFamily="49" charset="0"/>
            </a:endParaRPr>
          </a:p>
          <a:p>
            <a:pPr>
              <a:lnSpc>
                <a:spcPct val="85000"/>
              </a:lnSpc>
              <a:buNone/>
            </a:pPr>
            <a:r>
              <a:rPr lang="en-US" sz="1600" dirty="0">
                <a:latin typeface="Courier New" pitchFamily="49" charset="0"/>
                <a:cs typeface="Courier New" pitchFamily="49" charset="0"/>
              </a:rPr>
              <a:t>	*** REJECT RECEIVED FROM THIRD PARTY PAYER ***</a:t>
            </a:r>
          </a:p>
          <a:p>
            <a:pPr>
              <a:lnSpc>
                <a:spcPct val="150000"/>
              </a:lnSpc>
              <a:buNone/>
            </a:pPr>
            <a:r>
              <a:rPr lang="en-US" sz="1600" dirty="0">
                <a:latin typeface="Courier New" pitchFamily="49" charset="0"/>
                <a:cs typeface="Courier New" pitchFamily="49" charset="0"/>
              </a:rPr>
              <a:t> ---------------------------------------------------------------------</a:t>
            </a:r>
          </a:p>
          <a:p>
            <a:pPr>
              <a:lnSpc>
                <a:spcPct val="150000"/>
              </a:lnSpc>
              <a:buNone/>
            </a:pPr>
            <a:r>
              <a:rPr lang="en-US" sz="1600" dirty="0">
                <a:latin typeface="Courier New" pitchFamily="49" charset="0"/>
                <a:cs typeface="Courier New" pitchFamily="49" charset="0"/>
              </a:rPr>
              <a:t> Division: ECME TEST                          NCPDP#:  1098981</a:t>
            </a:r>
          </a:p>
          <a:p>
            <a:pPr>
              <a:lnSpc>
                <a:spcPct val="150000"/>
              </a:lnSpc>
              <a:buNone/>
            </a:pPr>
            <a:r>
              <a:rPr lang="en-US" sz="1600" dirty="0">
                <a:latin typeface="Courier New" pitchFamily="49" charset="0"/>
                <a:cs typeface="Courier New" pitchFamily="49" charset="0"/>
              </a:rPr>
              <a:t> Patient : ECMEPATIENT,ONE                Sex: M DOB: JAN 1, 19XX (XX)</a:t>
            </a:r>
          </a:p>
          <a:p>
            <a:pPr>
              <a:lnSpc>
                <a:spcPct val="150000"/>
              </a:lnSpc>
              <a:buNone/>
            </a:pPr>
            <a:r>
              <a:rPr lang="en-US" sz="1600" dirty="0">
                <a:latin typeface="Courier New" pitchFamily="49" charset="0"/>
                <a:cs typeface="Courier New" pitchFamily="49" charset="0"/>
              </a:rPr>
              <a:t> Prescription : ####23/0 HCTZ 50/TRIAMTERENE   ECME#: 00000####936</a:t>
            </a:r>
          </a:p>
          <a:p>
            <a:pPr>
              <a:lnSpc>
                <a:spcPct val="150000"/>
              </a:lnSpc>
              <a:buNone/>
            </a:pPr>
            <a:r>
              <a:rPr lang="en-US" sz="1600" dirty="0">
                <a:latin typeface="Courier New" pitchFamily="49" charset="0"/>
                <a:cs typeface="Courier New" pitchFamily="49" charset="0"/>
              </a:rPr>
              <a:t> </a:t>
            </a:r>
            <a:r>
              <a:rPr lang="en-US" sz="1600" b="1" dirty="0">
                <a:latin typeface="Courier New" pitchFamily="49" charset="0"/>
                <a:cs typeface="Courier New" pitchFamily="49" charset="0"/>
              </a:rPr>
              <a:t>Reject Type  : 88 – DUR REJECT received on JAN 2,2012@13:14:34</a:t>
            </a:r>
          </a:p>
          <a:p>
            <a:pPr>
              <a:lnSpc>
                <a:spcPct val="150000"/>
              </a:lnSpc>
              <a:buNone/>
            </a:pPr>
            <a:r>
              <a:rPr lang="en-US" sz="1600" b="1" dirty="0">
                <a:latin typeface="Courier New" pitchFamily="49" charset="0"/>
                <a:cs typeface="Courier New" pitchFamily="49" charset="0"/>
              </a:rPr>
              <a:t> Payer Message: LISINOPRIL/HCTZ, TRIAMTERINE, DUR REJECT ERROR</a:t>
            </a:r>
          </a:p>
          <a:p>
            <a:pPr>
              <a:lnSpc>
                <a:spcPct val="150000"/>
              </a:lnSpc>
              <a:buNone/>
            </a:pPr>
            <a:r>
              <a:rPr lang="en-US" sz="1600" dirty="0">
                <a:latin typeface="Courier New" pitchFamily="49" charset="0"/>
                <a:cs typeface="Courier New" pitchFamily="49" charset="0"/>
              </a:rPr>
              <a:t> Insurance    : HUMANA                       Contact: 1-555-555-5555</a:t>
            </a:r>
          </a:p>
          <a:p>
            <a:pPr>
              <a:lnSpc>
                <a:spcPct val="150000"/>
              </a:lnSpc>
              <a:buNone/>
            </a:pPr>
            <a:r>
              <a:rPr lang="en-US" sz="1600" dirty="0">
                <a:latin typeface="Courier New" pitchFamily="49" charset="0"/>
                <a:cs typeface="Courier New" pitchFamily="49" charset="0"/>
              </a:rPr>
              <a:t> Group Name   : XXXXX                   Group Number: XXXXX</a:t>
            </a:r>
          </a:p>
          <a:p>
            <a:pPr>
              <a:lnSpc>
                <a:spcPct val="150000"/>
              </a:lnSpc>
              <a:buNone/>
            </a:pPr>
            <a:r>
              <a:rPr lang="en-US" sz="1600" dirty="0">
                <a:latin typeface="Courier New" pitchFamily="49" charset="0"/>
                <a:cs typeface="Courier New" pitchFamily="49" charset="0"/>
              </a:rPr>
              <a:t> Cardholder ID: XXXXXXXXX</a:t>
            </a:r>
          </a:p>
          <a:p>
            <a:pPr>
              <a:lnSpc>
                <a:spcPct val="150000"/>
              </a:lnSpc>
              <a:buNone/>
            </a:pPr>
            <a:r>
              <a:rPr lang="en-US" sz="1600" dirty="0">
                <a:latin typeface="Courier New" pitchFamily="49" charset="0"/>
                <a:cs typeface="Courier New" pitchFamily="49" charset="0"/>
              </a:rPr>
              <a:t> ---------------------------------------------------------------------</a:t>
            </a:r>
          </a:p>
          <a:p>
            <a:pPr>
              <a:lnSpc>
                <a:spcPct val="150000"/>
              </a:lnSpc>
              <a:buNone/>
            </a:pPr>
            <a:r>
              <a:rPr lang="en-US" sz="1600" dirty="0">
                <a:latin typeface="Courier New" pitchFamily="49" charset="0"/>
                <a:cs typeface="Courier New" pitchFamily="49" charset="0"/>
              </a:rPr>
              <a:t>   Select one of the following:</a:t>
            </a:r>
          </a:p>
          <a:p>
            <a:pPr>
              <a:lnSpc>
                <a:spcPct val="150000"/>
              </a:lnSpc>
              <a:buNone/>
            </a:pPr>
            <a:r>
              <a:rPr lang="en-US" sz="1600" dirty="0">
                <a:latin typeface="Courier New" pitchFamily="49" charset="0"/>
                <a:cs typeface="Courier New" pitchFamily="49" charset="0"/>
              </a:rPr>
              <a:t>       O  (O)VERRIDE – RESUBMIT WITH OVERRRIDE CODES</a:t>
            </a:r>
          </a:p>
          <a:p>
            <a:pPr>
              <a:lnSpc>
                <a:spcPct val="150000"/>
              </a:lnSpc>
              <a:buNone/>
            </a:pPr>
            <a:r>
              <a:rPr lang="en-US" sz="1600" dirty="0">
                <a:latin typeface="Courier New" pitchFamily="49" charset="0"/>
                <a:cs typeface="Courier New" pitchFamily="49" charset="0"/>
              </a:rPr>
              <a:t>       I  (I)GNORE – FILL Rx WITHOUT CLAIM SUBMISSION</a:t>
            </a:r>
          </a:p>
          <a:p>
            <a:pPr>
              <a:lnSpc>
                <a:spcPct val="150000"/>
              </a:lnSpc>
              <a:buNone/>
            </a:pPr>
            <a:r>
              <a:rPr lang="en-US" sz="1600" dirty="0">
                <a:latin typeface="Courier New" pitchFamily="49" charset="0"/>
                <a:cs typeface="Courier New" pitchFamily="49" charset="0"/>
              </a:rPr>
              <a:t>       Q  (Q)UIT – SEND TO WORKLIST (REQUIRES INTERVENTION)</a:t>
            </a:r>
          </a:p>
          <a:p>
            <a:pPr>
              <a:lnSpc>
                <a:spcPct val="150000"/>
              </a:lnSpc>
              <a:buNone/>
            </a:pPr>
            <a:r>
              <a:rPr lang="en-US" sz="1600" dirty="0">
                <a:latin typeface="Courier New" pitchFamily="49" charset="0"/>
                <a:cs typeface="Courier New" pitchFamily="49" charset="0"/>
              </a:rPr>
              <a:t> </a:t>
            </a:r>
            <a:r>
              <a:rPr lang="en-US" sz="1600" dirty="0" smtClean="0">
                <a:latin typeface="Courier New" pitchFamily="49" charset="0"/>
                <a:cs typeface="Courier New" pitchFamily="49" charset="0"/>
              </a:rPr>
              <a:t>(</a:t>
            </a:r>
            <a:r>
              <a:rPr lang="en-US" sz="1600" dirty="0">
                <a:latin typeface="Courier New" pitchFamily="49" charset="0"/>
                <a:cs typeface="Courier New" pitchFamily="49" charset="0"/>
              </a:rPr>
              <a:t>O)verride, (I)gnore,(Q)uit: //</a:t>
            </a:r>
          </a:p>
        </p:txBody>
      </p:sp>
      <p:sp>
        <p:nvSpPr>
          <p:cNvPr id="11" name="Rectangle 10" descr=" Reject Type  : 88 – DUR REJECT received on JAN 2,2012@13:14:34&#10; Payer Message: LISINOPRIL/HCTZ, TRIAMTERINE, DUR REJECT ERROR&#10;"/>
          <p:cNvSpPr/>
          <p:nvPr/>
        </p:nvSpPr>
        <p:spPr>
          <a:xfrm>
            <a:off x="116773" y="2265111"/>
            <a:ext cx="7808027" cy="7749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descr="&quot;&quot;"/>
          <p:cNvSpPr/>
          <p:nvPr/>
        </p:nvSpPr>
        <p:spPr>
          <a:xfrm flipV="1">
            <a:off x="1588325" y="1635327"/>
            <a:ext cx="10210800" cy="1113769"/>
          </a:xfrm>
          <a:prstGeom prst="triangle">
            <a:avLst>
              <a:gd name="adj" fmla="val 1955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 Reject Type  : 88 – DUR REJECT received on JAN 2,2012@13:14:34&#10; Payer Message: LISINOPRIL/HCTZ, TRIAMTERINE, DUR REJECT ERROR&#10;"/>
          <p:cNvSpPr/>
          <p:nvPr/>
        </p:nvSpPr>
        <p:spPr>
          <a:xfrm>
            <a:off x="1600200" y="235034"/>
            <a:ext cx="10210800" cy="1371600"/>
          </a:xfrm>
          <a:prstGeom prst="rect">
            <a:avLst/>
          </a:prstGeom>
          <a:solidFill>
            <a:schemeClr val="accent1">
              <a:lumMod val="50000"/>
            </a:schemeClr>
          </a:solidFill>
          <a:ln w="76200">
            <a:solidFill>
              <a:schemeClr val="tx1"/>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800" dirty="0"/>
              <a:t>Reject Type  : 88 – DUR REJECT received on JAN 2,2012@13:14:34</a:t>
            </a:r>
          </a:p>
          <a:p>
            <a:r>
              <a:rPr lang="en-US" sz="2800" dirty="0"/>
              <a:t> Payer Message: LISINOPRIL/HCTZ, TRIAMTERINE, DUR REJECT ERROR</a:t>
            </a:r>
          </a:p>
        </p:txBody>
      </p:sp>
      <p:sp>
        <p:nvSpPr>
          <p:cNvPr id="9" name="Isosceles Triangle 8" descr="&quot;&quot;"/>
          <p:cNvSpPr/>
          <p:nvPr/>
        </p:nvSpPr>
        <p:spPr>
          <a:xfrm>
            <a:off x="2802709" y="5290771"/>
            <a:ext cx="9008291" cy="1299690"/>
          </a:xfrm>
          <a:custGeom>
            <a:avLst/>
            <a:gdLst>
              <a:gd name="connsiteX0" fmla="*/ 0 w 7086600"/>
              <a:gd name="connsiteY0" fmla="*/ 895928 h 895928"/>
              <a:gd name="connsiteX1" fmla="*/ 750258 w 7086600"/>
              <a:gd name="connsiteY1" fmla="*/ 0 h 895928"/>
              <a:gd name="connsiteX2" fmla="*/ 7086600 w 7086600"/>
              <a:gd name="connsiteY2" fmla="*/ 895928 h 895928"/>
              <a:gd name="connsiteX3" fmla="*/ 0 w 7086600"/>
              <a:gd name="connsiteY3" fmla="*/ 895928 h 895928"/>
              <a:gd name="connsiteX0" fmla="*/ 0 w 7074725"/>
              <a:gd name="connsiteY0" fmla="*/ 1655949 h 1655949"/>
              <a:gd name="connsiteX1" fmla="*/ 738383 w 7074725"/>
              <a:gd name="connsiteY1" fmla="*/ 0 h 1655949"/>
              <a:gd name="connsiteX2" fmla="*/ 7074725 w 7074725"/>
              <a:gd name="connsiteY2" fmla="*/ 895928 h 1655949"/>
              <a:gd name="connsiteX3" fmla="*/ 0 w 7074725"/>
              <a:gd name="connsiteY3" fmla="*/ 1655949 h 1655949"/>
              <a:gd name="connsiteX0" fmla="*/ 1470428 w 8545153"/>
              <a:gd name="connsiteY0" fmla="*/ 1299690 h 1299690"/>
              <a:gd name="connsiteX1" fmla="*/ 0 w 8545153"/>
              <a:gd name="connsiteY1" fmla="*/ 0 h 1299690"/>
              <a:gd name="connsiteX2" fmla="*/ 8545153 w 8545153"/>
              <a:gd name="connsiteY2" fmla="*/ 539669 h 1299690"/>
              <a:gd name="connsiteX3" fmla="*/ 1470428 w 8545153"/>
              <a:gd name="connsiteY3" fmla="*/ 1299690 h 1299690"/>
              <a:gd name="connsiteX0" fmla="*/ 199768 w 8545153"/>
              <a:gd name="connsiteY0" fmla="*/ 1287815 h 1287815"/>
              <a:gd name="connsiteX1" fmla="*/ 0 w 8545153"/>
              <a:gd name="connsiteY1" fmla="*/ 0 h 1287815"/>
              <a:gd name="connsiteX2" fmla="*/ 8545153 w 8545153"/>
              <a:gd name="connsiteY2" fmla="*/ 539669 h 1287815"/>
              <a:gd name="connsiteX3" fmla="*/ 199768 w 8545153"/>
              <a:gd name="connsiteY3" fmla="*/ 1287815 h 1287815"/>
              <a:gd name="connsiteX0" fmla="*/ 662906 w 9008291"/>
              <a:gd name="connsiteY0" fmla="*/ 1299690 h 1299690"/>
              <a:gd name="connsiteX1" fmla="*/ 0 w 9008291"/>
              <a:gd name="connsiteY1" fmla="*/ 0 h 1299690"/>
              <a:gd name="connsiteX2" fmla="*/ 9008291 w 9008291"/>
              <a:gd name="connsiteY2" fmla="*/ 551544 h 1299690"/>
              <a:gd name="connsiteX3" fmla="*/ 662906 w 9008291"/>
              <a:gd name="connsiteY3" fmla="*/ 1299690 h 1299690"/>
            </a:gdLst>
            <a:ahLst/>
            <a:cxnLst>
              <a:cxn ang="0">
                <a:pos x="connsiteX0" y="connsiteY0"/>
              </a:cxn>
              <a:cxn ang="0">
                <a:pos x="connsiteX1" y="connsiteY1"/>
              </a:cxn>
              <a:cxn ang="0">
                <a:pos x="connsiteX2" y="connsiteY2"/>
              </a:cxn>
              <a:cxn ang="0">
                <a:pos x="connsiteX3" y="connsiteY3"/>
              </a:cxn>
            </a:cxnLst>
            <a:rect l="l" t="t" r="r" b="b"/>
            <a:pathLst>
              <a:path w="9008291" h="1299690">
                <a:moveTo>
                  <a:pt x="662906" y="1299690"/>
                </a:moveTo>
                <a:lnTo>
                  <a:pt x="0" y="0"/>
                </a:lnTo>
                <a:lnTo>
                  <a:pt x="9008291" y="551544"/>
                </a:lnTo>
                <a:lnTo>
                  <a:pt x="662906" y="1299690"/>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 O      (O) VERRIDE  –  RESUBMIT WITH OVERRIDE CODES&#10;"/>
          <p:cNvSpPr/>
          <p:nvPr/>
        </p:nvSpPr>
        <p:spPr>
          <a:xfrm>
            <a:off x="762001" y="5097473"/>
            <a:ext cx="5791200" cy="46512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 O      (O) VERRIDE  –  RESUBMIT WITH OVERRIDE CODES&#10;"/>
          <p:cNvSpPr/>
          <p:nvPr/>
        </p:nvSpPr>
        <p:spPr>
          <a:xfrm>
            <a:off x="3505200" y="5879275"/>
            <a:ext cx="8305800" cy="685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t> O </a:t>
            </a:r>
            <a:r>
              <a:rPr lang="pt-BR" sz="2800" dirty="0" smtClean="0"/>
              <a:t>     </a:t>
            </a:r>
            <a:r>
              <a:rPr lang="pt-BR" sz="2800" dirty="0"/>
              <a:t>(O</a:t>
            </a:r>
            <a:r>
              <a:rPr lang="pt-BR" sz="2800" dirty="0" smtClean="0"/>
              <a:t>) VERRIDE  </a:t>
            </a:r>
            <a:r>
              <a:rPr lang="pt-BR" sz="2800" dirty="0"/>
              <a:t>– </a:t>
            </a:r>
            <a:r>
              <a:rPr lang="pt-BR" sz="2800" dirty="0" smtClean="0"/>
              <a:t> RESUBMIT </a:t>
            </a:r>
            <a:r>
              <a:rPr lang="pt-BR" sz="2800" dirty="0"/>
              <a:t>WITH </a:t>
            </a:r>
            <a:r>
              <a:rPr lang="pt-BR" sz="2800" dirty="0" smtClean="0"/>
              <a:t>OVERRIDE </a:t>
            </a:r>
            <a:r>
              <a:rPr lang="pt-BR" sz="2800" dirty="0"/>
              <a:t>CODES</a:t>
            </a:r>
            <a:endParaRPr lang="en-US" sz="2800" dirty="0"/>
          </a:p>
        </p:txBody>
      </p:sp>
      <p:sp>
        <p:nvSpPr>
          <p:cNvPr id="1082370" name="Rectangle 2"/>
          <p:cNvSpPr>
            <a:spLocks noGrp="1" noChangeArrowheads="1"/>
          </p:cNvSpPr>
          <p:nvPr>
            <p:ph type="title"/>
          </p:nvPr>
        </p:nvSpPr>
        <p:spPr>
          <a:xfrm>
            <a:off x="8610600" y="2590800"/>
            <a:ext cx="3886200" cy="1819385"/>
          </a:xfrm>
        </p:spPr>
        <p:txBody>
          <a:bodyPr>
            <a:normAutofit fontScale="90000"/>
          </a:bodyPr>
          <a:lstStyle/>
          <a:p>
            <a:r>
              <a:rPr lang="en-US" b="1" dirty="0">
                <a:latin typeface="+mn-lt"/>
              </a:rPr>
              <a:t>Reject </a:t>
            </a:r>
            <a:r>
              <a:rPr lang="en-US" b="1" dirty="0" smtClean="0">
                <a:latin typeface="+mn-lt"/>
              </a:rPr>
              <a:t>Notification</a:t>
            </a:r>
            <a:br>
              <a:rPr lang="en-US" b="1" dirty="0" smtClean="0">
                <a:latin typeface="+mn-lt"/>
              </a:rPr>
            </a:br>
            <a:r>
              <a:rPr lang="en-US" b="1" dirty="0">
                <a:latin typeface="+mn-lt"/>
              </a:rPr>
              <a:t>(</a:t>
            </a:r>
            <a:r>
              <a:rPr lang="en-US" b="1" dirty="0" smtClean="0">
                <a:latin typeface="+mn-lt"/>
              </a:rPr>
              <a:t>DUR)</a:t>
            </a:r>
            <a:endParaRPr lang="en-US" b="1" dirty="0">
              <a:solidFill>
                <a:schemeClr val="accent2"/>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quot;&quot;"/>
          <p:cNvSpPr>
            <a:spLocks noGrp="1"/>
          </p:cNvSpPr>
          <p:nvPr>
            <p:ph idx="1"/>
          </p:nvPr>
        </p:nvSpPr>
        <p:spPr>
          <a:xfrm>
            <a:off x="1981200" y="1143000"/>
            <a:ext cx="8229600" cy="4876800"/>
          </a:xfrm>
        </p:spPr>
        <p:txBody>
          <a:bodyPr/>
          <a:lstStyle/>
          <a:p>
            <a:pPr>
              <a:buNone/>
            </a:pPr>
            <a:r>
              <a:rPr lang="en-US" dirty="0" smtClean="0"/>
              <a:t>   </a:t>
            </a:r>
            <a:endParaRPr lang="en-US" dirty="0"/>
          </a:p>
        </p:txBody>
      </p:sp>
      <p:sp>
        <p:nvSpPr>
          <p:cNvPr id="6" name="TextBox 3" descr="Here is a screen shot of the Reject Notification screen that is returned while finishing, refilling, or updating a prescription that rejects for a Reject Resolution Required reject.  RRR rejects only happen for new prescriptions for Veterans.  &#10;RRR rejects are reject codes your site has designated that should be resolved prior to the prescription being filled.  A threshold amount is usually associated with these codes.  Since this functionality is used mainly to change prescriptions that reject for 60 or 90 days supplies, to days supplies covered by the third party, additional information is provided in these notifications.  &#10;The middle of the screen shot shows the Gross Amount Due, Threshold Amount, and a statement encouraging Quit as a choice. The Gross Amount Due and Threshold Amounts are reimbursement figures used to determine if the prescription will be worth changing from a 90 days supply to a 30 days supply.  Notice the default action is also to Quit.&#10;You can download a handout for this slide if you want to learn more about the Reject Resolution Required process.&#10;&#10;"/>
          <p:cNvSpPr txBox="1">
            <a:spLocks noChangeArrowheads="1"/>
          </p:cNvSpPr>
          <p:nvPr/>
        </p:nvSpPr>
        <p:spPr bwMode="auto">
          <a:xfrm>
            <a:off x="0" y="0"/>
            <a:ext cx="9753600" cy="6858000"/>
          </a:xfrm>
          <a:prstGeom prst="rect">
            <a:avLst/>
          </a:prstGeom>
          <a:solidFill>
            <a:schemeClr val="accent3">
              <a:lumMod val="60000"/>
              <a:lumOff val="40000"/>
            </a:schemeClr>
          </a:solidFill>
          <a:ln w="9525">
            <a:noFill/>
            <a:miter lim="800000"/>
            <a:headEnd/>
            <a:tailEnd/>
          </a:ln>
        </p:spPr>
        <p:txBody>
          <a:bodyPr/>
          <a:lstStyle/>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 REJECT RECEIVED FROM THIRD PARTY PAYER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Division : XXXXXX                                   NPI#: XXXXXXXXXX</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Patient  : OPPATIENT,ONE (</a:t>
            </a:r>
            <a:r>
              <a:rPr lang="en-US" sz="1600" kern="0" dirty="0">
                <a:latin typeface="Courier New" pitchFamily="49" charset="0"/>
                <a:cs typeface="ＭＳ Ｐゴシック" pitchFamily="-65" charset="-128"/>
              </a:rPr>
              <a:t>999</a:t>
            </a:r>
            <a:r>
              <a:rPr lang="en-US" sz="1600" kern="0" dirty="0">
                <a:latin typeface="Courier New" pitchFamily="49" charset="0"/>
                <a:ea typeface="ＭＳ Ｐゴシック" pitchFamily="-65" charset="-128"/>
                <a:cs typeface="ＭＳ Ｐゴシック" pitchFamily="-65" charset="-128"/>
              </a:rPr>
              <a:t>-XX-XXXX)    Sex: F   DOB: OCT </a:t>
            </a:r>
            <a:r>
              <a:rPr lang="en-US" sz="1600" kern="0" dirty="0">
                <a:latin typeface="Courier New" pitchFamily="49" charset="0"/>
                <a:cs typeface="ＭＳ Ｐゴシック" pitchFamily="-65" charset="-128"/>
              </a:rPr>
              <a:t>XX</a:t>
            </a:r>
            <a:r>
              <a:rPr lang="en-US" sz="1600" kern="0" dirty="0">
                <a:latin typeface="Courier New" pitchFamily="49" charset="0"/>
                <a:ea typeface="ＭＳ Ｐゴシック" pitchFamily="-65" charset="-128"/>
                <a:cs typeface="ＭＳ Ｐゴシック" pitchFamily="-65" charset="-128"/>
              </a:rPr>
              <a:t>,19XX(XX)</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Rx/Drug  : 2718XXX/0 - </a:t>
            </a:r>
            <a:r>
              <a:rPr lang="en-US" sz="1600" kern="0" dirty="0">
                <a:latin typeface="Courier New" pitchFamily="49" charset="0"/>
                <a:cs typeface="ＭＳ Ｐゴシック" pitchFamily="-65" charset="-128"/>
              </a:rPr>
              <a:t>EZETIMIBE 10MG TAB  ECME</a:t>
            </a:r>
            <a:r>
              <a:rPr lang="en-US" sz="1600" kern="0" dirty="0">
                <a:latin typeface="Courier New" pitchFamily="49" charset="0"/>
                <a:ea typeface="ＭＳ Ｐゴシック" pitchFamily="-65" charset="-128"/>
                <a:cs typeface="ＭＳ Ｐゴシック" pitchFamily="-65" charset="-128"/>
              </a:rPr>
              <a:t>#: 431XXXXXXXXX</a:t>
            </a:r>
          </a:p>
          <a:p>
            <a:r>
              <a:rPr lang="en-US" sz="1600" kern="0" dirty="0">
                <a:latin typeface="Courier New" pitchFamily="49" charset="0"/>
                <a:ea typeface="ＭＳ Ｐゴシック" pitchFamily="-65" charset="-128"/>
                <a:cs typeface="ＭＳ Ｐゴシック" pitchFamily="-65" charset="-128"/>
              </a:rPr>
              <a:t>   Reject(s</a:t>
            </a:r>
            <a:r>
              <a:rPr lang="en-US" sz="1600" kern="0" dirty="0">
                <a:latin typeface="Courier New" pitchFamily="49" charset="0"/>
                <a:cs typeface="ＭＳ Ｐゴシック" pitchFamily="-65" charset="-128"/>
              </a:rPr>
              <a:t>): </a:t>
            </a:r>
            <a:r>
              <a:rPr lang="x-none" sz="1600" kern="0" dirty="0">
                <a:latin typeface="Courier New" pitchFamily="49" charset="0"/>
                <a:cs typeface="ＭＳ Ｐゴシック" pitchFamily="-65" charset="-128"/>
              </a:rPr>
              <a:t>Days Supply Exceeds Plan Limitation (7X). Received on </a:t>
            </a:r>
            <a:r>
              <a:rPr lang="en-US" sz="1600" kern="0" dirty="0">
                <a:latin typeface="Courier New" pitchFamily="49" charset="0"/>
                <a:cs typeface="ＭＳ Ｐゴシック" pitchFamily="-65" charset="-128"/>
              </a:rPr>
              <a:t>SEP</a:t>
            </a:r>
          </a:p>
          <a:p>
            <a:r>
              <a:rPr lang="en-US" sz="1600" kern="0" dirty="0">
                <a:latin typeface="Courier New" pitchFamily="49" charset="0"/>
                <a:cs typeface="ＭＳ Ｐゴシック" pitchFamily="-65" charset="-128"/>
              </a:rPr>
              <a:t>              28, 2013@15:35:16.</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r>
              <a:rPr lang="en-US" sz="1600" kern="0" dirty="0">
                <a:latin typeface="Courier New" pitchFamily="49" charset="0"/>
                <a:cs typeface="ＭＳ Ｐゴシック" pitchFamily="-65" charset="-128"/>
              </a:rPr>
              <a:t>   Insurance    : ABC Insurance                   Contact: </a:t>
            </a:r>
          </a:p>
          <a:p>
            <a:r>
              <a:rPr lang="en-US" sz="1600" kern="0" dirty="0">
                <a:latin typeface="Courier New" pitchFamily="49" charset="0"/>
                <a:cs typeface="ＭＳ Ｐゴシック" pitchFamily="-65" charset="-128"/>
              </a:rPr>
              <a:t>   Group Name   : ABC Group Name             Group Number: 12312312</a:t>
            </a:r>
          </a:p>
          <a:p>
            <a:r>
              <a:rPr lang="en-US" sz="1600" kern="0" dirty="0">
                <a:latin typeface="Courier New" pitchFamily="49" charset="0"/>
                <a:cs typeface="ＭＳ Ｐゴシック" pitchFamily="-65" charset="-128"/>
              </a:rPr>
              <a:t>   Cardholder ID: XXXXXXXX</a:t>
            </a:r>
          </a:p>
          <a:p>
            <a:endParaRPr lang="en-US" sz="1600" kern="0" dirty="0">
              <a:latin typeface="Courier New" pitchFamily="49" charset="0"/>
              <a:cs typeface="ＭＳ Ｐゴシック" pitchFamily="-65" charset="-128"/>
            </a:endParaRPr>
          </a:p>
          <a:p>
            <a:r>
              <a:rPr lang="en-US" sz="1600" kern="0" dirty="0">
                <a:latin typeface="Courier New" pitchFamily="49" charset="0"/>
                <a:cs typeface="ＭＳ Ｐゴシック" pitchFamily="-65" charset="-128"/>
              </a:rPr>
              <a:t>   </a:t>
            </a:r>
            <a:r>
              <a:rPr lang="x-none" sz="1600" b="1" kern="0" dirty="0">
                <a:latin typeface="Courier New" pitchFamily="49" charset="0"/>
                <a:cs typeface="ＭＳ Ｐゴシック" pitchFamily="-65" charset="-128"/>
              </a:rPr>
              <a:t>Reject Resolution Required Reject</a:t>
            </a:r>
            <a:endParaRPr lang="en-US" sz="1600" b="1" kern="0" dirty="0">
              <a:latin typeface="Courier New" pitchFamily="49" charset="0"/>
              <a:cs typeface="ＭＳ Ｐゴシック" pitchFamily="-65" charset="-128"/>
            </a:endParaRPr>
          </a:p>
          <a:p>
            <a:r>
              <a:rPr lang="x-none" sz="1600" b="1" kern="0" dirty="0">
                <a:latin typeface="Courier New" pitchFamily="49" charset="0"/>
                <a:cs typeface="ＭＳ Ｐゴシック" pitchFamily="-65" charset="-128"/>
              </a:rPr>
              <a:t>   Gross Amount due ($</a:t>
            </a:r>
            <a:r>
              <a:rPr lang="en-US" sz="1600" b="1" kern="0" dirty="0">
                <a:latin typeface="Courier New" pitchFamily="49" charset="0"/>
                <a:cs typeface="ＭＳ Ｐゴシック" pitchFamily="-65" charset="-128"/>
              </a:rPr>
              <a:t>229.15</a:t>
            </a:r>
            <a:r>
              <a:rPr lang="x-none" sz="1600" b="1" kern="0" dirty="0">
                <a:latin typeface="Courier New" pitchFamily="49" charset="0"/>
                <a:cs typeface="ＭＳ Ｐゴシック" pitchFamily="-65" charset="-128"/>
              </a:rPr>
              <a:t>) is greater than or equal to</a:t>
            </a:r>
            <a:endParaRPr lang="en-US" sz="1600" b="1" kern="0" dirty="0">
              <a:latin typeface="Courier New" pitchFamily="49" charset="0"/>
              <a:cs typeface="ＭＳ Ｐゴシック" pitchFamily="-65" charset="-128"/>
            </a:endParaRPr>
          </a:p>
          <a:p>
            <a:r>
              <a:rPr lang="x-none" sz="1600" b="1" kern="0" dirty="0">
                <a:latin typeface="Courier New" pitchFamily="49" charset="0"/>
                <a:cs typeface="ＭＳ Ｐゴシック" pitchFamily="-65" charset="-128"/>
              </a:rPr>
              <a:t>   Threshold Dollar Amount ($50.00)</a:t>
            </a:r>
            <a:endParaRPr lang="en-US" sz="1600" b="1" kern="0" dirty="0">
              <a:latin typeface="Courier New" pitchFamily="49" charset="0"/>
              <a:cs typeface="ＭＳ Ｐゴシック" pitchFamily="-65" charset="-128"/>
            </a:endParaRPr>
          </a:p>
          <a:p>
            <a:r>
              <a:rPr lang="x-none" sz="1600" b="1" kern="0" dirty="0">
                <a:latin typeface="Courier New" pitchFamily="49" charset="0"/>
                <a:cs typeface="ＭＳ Ｐゴシック" pitchFamily="-65" charset="-128"/>
              </a:rPr>
              <a:t>   Please select Quit to resolve this reject on the Reject Worklist.</a:t>
            </a:r>
            <a:endParaRPr lang="en-US" sz="1600" b="1" kern="0" dirty="0">
              <a:latin typeface="Courier New" pitchFamily="49" charset="0"/>
              <a:cs typeface="ＭＳ Ｐゴシック" pitchFamily="-65" charset="-128"/>
            </a:endParaRPr>
          </a:p>
          <a:p>
            <a:r>
              <a:rPr lang="en-US" sz="1600" kern="0" dirty="0">
                <a:latin typeface="Courier New" pitchFamily="49" charset="0"/>
                <a:cs typeface="ＭＳ Ｐゴシック" pitchFamily="-65" charset="-128"/>
              </a:rPr>
              <a:t>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Select one of the following:</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I         (I)GNORE - FILL Rx WITHOUT CLAIM SUBMISSION</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Q         (Q)UIT - SEND TO WORKLIST (REQUIRES INTERVENTION)</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(I)gnore,(Q)uit: Q// </a:t>
            </a:r>
            <a:r>
              <a:rPr lang="en-US" sz="1600" kern="0" dirty="0">
                <a:latin typeface="Courier New" pitchFamily="49" charset="0"/>
                <a:cs typeface="ＭＳ Ｐゴシック" pitchFamily="-65" charset="-128"/>
              </a:rPr>
              <a:t>(Q)UIT - SEND TO WORKLIST (REQUIRES INTERVENTION</a:t>
            </a:r>
            <a:r>
              <a:rPr lang="en-US" sz="1600" kern="0" dirty="0" smtClean="0">
                <a:latin typeface="Courier New" pitchFamily="49" charset="0"/>
                <a:cs typeface="ＭＳ Ｐゴシック" pitchFamily="-65" charset="-128"/>
              </a:rPr>
              <a:t>)</a:t>
            </a:r>
            <a:endParaRPr lang="en-US" sz="1600" kern="0" dirty="0">
              <a:latin typeface="Courier New" pitchFamily="49" charset="0"/>
              <a:cs typeface="ＭＳ Ｐゴシック" pitchFamily="-65" charset="-128"/>
            </a:endParaRPr>
          </a:p>
        </p:txBody>
      </p:sp>
      <p:sp>
        <p:nvSpPr>
          <p:cNvPr id="2" name="Rectangle 1" descr="Reject Resolution Required Reject&#10;Gross Amount due ($229.15) is greater than or equal to&#10;Threshold Dollar Amount ($50.00)&#10;Please select Quit to resolve this reject on the Reject Worklist.&#10;"/>
          <p:cNvSpPr/>
          <p:nvPr/>
        </p:nvSpPr>
        <p:spPr>
          <a:xfrm>
            <a:off x="2590800" y="307688"/>
            <a:ext cx="9372600" cy="2206625"/>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Reject Resolution Required Reject</a:t>
            </a:r>
          </a:p>
          <a:p>
            <a:r>
              <a:rPr lang="en-US" sz="2800" dirty="0"/>
              <a:t>Gross Amount due ($229.15) is greater than or equal to</a:t>
            </a:r>
          </a:p>
          <a:p>
            <a:r>
              <a:rPr lang="en-US" sz="2800" dirty="0"/>
              <a:t>Threshold Dollar Amount ($50.00)</a:t>
            </a:r>
          </a:p>
          <a:p>
            <a:r>
              <a:rPr lang="en-US" sz="2800" dirty="0"/>
              <a:t>Please select Quit to resolve this reject on the Reject Worklist.</a:t>
            </a:r>
          </a:p>
        </p:txBody>
      </p:sp>
      <p:sp>
        <p:nvSpPr>
          <p:cNvPr id="11" name="Isosceles Triangle 10" descr="&quot;&quot;"/>
          <p:cNvSpPr/>
          <p:nvPr/>
        </p:nvSpPr>
        <p:spPr>
          <a:xfrm flipV="1">
            <a:off x="2590800" y="2544486"/>
            <a:ext cx="9377548" cy="1417914"/>
          </a:xfrm>
          <a:prstGeom prst="triangle">
            <a:avLst>
              <a:gd name="adj" fmla="val 11074"/>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quot;&quot;"/>
          <p:cNvSpPr/>
          <p:nvPr/>
        </p:nvSpPr>
        <p:spPr>
          <a:xfrm>
            <a:off x="2286000" y="2819400"/>
            <a:ext cx="6711950" cy="6858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descr="&quot;&quot;"/>
          <p:cNvSpPr/>
          <p:nvPr/>
        </p:nvSpPr>
        <p:spPr>
          <a:xfrm>
            <a:off x="2286000" y="3654426"/>
            <a:ext cx="6711950" cy="87788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descr="Reject Resolution Required Reject&#10;Gross Amount due ($229.15) is greater than or equal to&#10;Threshold Dollar Amount ($50.00)&#10;Please select Quit to resolve this reject on the Reject Worklist.&#10;"/>
          <p:cNvSpPr/>
          <p:nvPr/>
        </p:nvSpPr>
        <p:spPr>
          <a:xfrm>
            <a:off x="293831" y="3266946"/>
            <a:ext cx="8316769" cy="122662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descr="&quot;&quot;"/>
          <p:cNvCxnSpPr/>
          <p:nvPr/>
        </p:nvCxnSpPr>
        <p:spPr>
          <a:xfrm flipV="1">
            <a:off x="5257800" y="3654426"/>
            <a:ext cx="533400" cy="15557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218" name="Rectangle 2"/>
          <p:cNvSpPr>
            <a:spLocks noGrp="1" noChangeArrowheads="1"/>
          </p:cNvSpPr>
          <p:nvPr>
            <p:ph type="title"/>
          </p:nvPr>
        </p:nvSpPr>
        <p:spPr>
          <a:xfrm>
            <a:off x="8915400" y="4267487"/>
            <a:ext cx="3276600" cy="2123658"/>
          </a:xfrm>
        </p:spPr>
        <p:txBody>
          <a:bodyPr wrap="square">
            <a:spAutoFit/>
          </a:bodyPr>
          <a:lstStyle/>
          <a:p>
            <a:pPr eaLnBrk="1" hangingPunct="1"/>
            <a:r>
              <a:rPr lang="en-US" b="1" dirty="0" smtClean="0">
                <a:latin typeface="+mn-lt"/>
                <a:ea typeface="ＭＳ Ｐゴシック" pitchFamily="34" charset="-128"/>
              </a:rPr>
              <a:t>Reject Notification (RRR)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quot;&quot;"/>
          <p:cNvSpPr>
            <a:spLocks noGrp="1" noChangeArrowheads="1"/>
          </p:cNvSpPr>
          <p:nvPr>
            <p:ph type="title"/>
          </p:nvPr>
        </p:nvSpPr>
        <p:spPr>
          <a:xfrm>
            <a:off x="1981200" y="-166419"/>
            <a:ext cx="8229600" cy="1323439"/>
          </a:xfrm>
        </p:spPr>
        <p:txBody>
          <a:bodyPr>
            <a:spAutoFit/>
          </a:bodyPr>
          <a:lstStyle/>
          <a:p>
            <a:pPr eaLnBrk="1" hangingPunct="1"/>
            <a:r>
              <a:rPr lang="en-US" sz="4000" dirty="0">
                <a:ea typeface="ＭＳ Ｐゴシック" pitchFamily="34" charset="-128"/>
              </a:rPr>
              <a:t>Reject Notification - TRICARE or CHAMPVA RTS/DUR </a:t>
            </a:r>
          </a:p>
        </p:txBody>
      </p:sp>
      <p:sp>
        <p:nvSpPr>
          <p:cNvPr id="5" name="Content Placeholder 4" descr="&quot;&quot;"/>
          <p:cNvSpPr>
            <a:spLocks noGrp="1"/>
          </p:cNvSpPr>
          <p:nvPr>
            <p:ph idx="1"/>
          </p:nvPr>
        </p:nvSpPr>
        <p:spPr>
          <a:xfrm>
            <a:off x="1981200" y="1136650"/>
            <a:ext cx="8229600" cy="4876800"/>
          </a:xfrm>
        </p:spPr>
        <p:txBody>
          <a:bodyPr/>
          <a:lstStyle/>
          <a:p>
            <a:pPr>
              <a:buNone/>
            </a:pPr>
            <a:r>
              <a:rPr lang="en-US" dirty="0" smtClean="0"/>
              <a:t>   </a:t>
            </a:r>
            <a:endParaRPr lang="en-US" dirty="0"/>
          </a:p>
        </p:txBody>
      </p:sp>
      <p:sp>
        <p:nvSpPr>
          <p:cNvPr id="6" name="TextBox 3" descr="A screen shot of the Reject Notification screen staff will get when a TRICARE or CHAMPVA prescription rejects for DUR or RTS. CHAMPVA prescriptions will indicate CHAMPVA rather than TRICARE.  &#10;The actions listed are similar to what is seen for Veteran claims that reject and once one of these actions is selected the process is similar to what it is for Veteran claims.  However, if the user does not have the PSO TRICARE/CHAMPVA security key, the Ignore action will not display.  &#10;The ability to Override the reject, as well as Discontinue the prescription, are also available.   &#10;For most situations, the user would choose Quit to send the reject to the Pharmacy Worklist.  Once on the worklist, the reject can be resolved and the prescription processed if needed.&#10;"/>
          <p:cNvSpPr txBox="1">
            <a:spLocks noChangeArrowheads="1"/>
          </p:cNvSpPr>
          <p:nvPr/>
        </p:nvSpPr>
        <p:spPr bwMode="auto">
          <a:xfrm>
            <a:off x="0" y="0"/>
            <a:ext cx="9753600" cy="6858000"/>
          </a:xfrm>
          <a:prstGeom prst="rect">
            <a:avLst/>
          </a:prstGeom>
          <a:solidFill>
            <a:schemeClr val="accent3">
              <a:lumMod val="60000"/>
              <a:lumOff val="40000"/>
            </a:schemeClr>
          </a:solidFill>
          <a:ln w="9525">
            <a:noFill/>
            <a:miter lim="800000"/>
            <a:headEnd/>
            <a:tailEnd/>
          </a:ln>
        </p:spPr>
        <p:txBody>
          <a:bodyPr/>
          <a:lstStyle/>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88 - DUR Reject Error</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 </a:t>
            </a:r>
            <a:r>
              <a:rPr lang="en-US" sz="1600" b="1" kern="0" dirty="0">
                <a:latin typeface="Courier New" pitchFamily="49" charset="0"/>
                <a:ea typeface="ＭＳ Ｐゴシック" pitchFamily="-65" charset="-128"/>
                <a:cs typeface="ＭＳ Ｐゴシック" pitchFamily="-65" charset="-128"/>
              </a:rPr>
              <a:t>TRICARE</a:t>
            </a:r>
            <a:r>
              <a:rPr lang="en-US" sz="1600" kern="0" dirty="0">
                <a:latin typeface="Courier New" pitchFamily="49" charset="0"/>
                <a:ea typeface="ＭＳ Ｐゴシック" pitchFamily="-65" charset="-128"/>
                <a:cs typeface="ＭＳ Ｐゴシック" pitchFamily="-65" charset="-128"/>
              </a:rPr>
              <a:t> - REJECT RECEIVED FROM THIRD PARTY PAYER</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Division : XXXXXX                            NPI#: XXXXXXXXXX</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Patient  : TRICARE,ONE (XXX-XX-XXXX)  Sex: F DOB: JAN 1,19XX(XX)</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Rx/Drug  : 2718XXX/0 - LISINOPRIL 10MG TAB   ECME#: 00000431XXXX</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Reject(s): DUR REJECT (88).  Received on FEB 01, 2014@07:08:44.</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Insurance    : EXPRESS SCRIPTS                 Contact: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Group Name   : TRICARE                    Group Number: DODA</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Select one of the following:</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O         (O)VERRIDE - RESUBMIT WITH OVERRIDE CODES</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a:t>
            </a:r>
            <a:r>
              <a:rPr lang="en-US" sz="1600" b="1" kern="0" dirty="0">
                <a:latin typeface="Courier New" pitchFamily="49" charset="0"/>
                <a:ea typeface="ＭＳ Ｐゴシック" pitchFamily="-65" charset="-128"/>
                <a:cs typeface="ＭＳ Ｐゴシック" pitchFamily="-65" charset="-128"/>
              </a:rPr>
              <a:t>I         (I)GNORE - FILL Rx WITHOUT CLAIM SUBMISSION</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D         (D)iscontinue - DO NOT FILL PRESCRIPTION</a:t>
            </a: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Q         (Q)UIT - SEND TO WORKLIST (REQUIRES INTERVENTION)</a:t>
            </a:r>
          </a:p>
          <a:p>
            <a:pPr marL="174625" indent="-174625" eaLnBrk="0" hangingPunct="0">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(O)verride,(I)gnore,(D)iscontinue,(Q)uit: Q//</a:t>
            </a:r>
          </a:p>
          <a:p>
            <a:pPr marL="174625" indent="-174625" eaLnBrk="0" hangingPunct="0">
              <a:lnSpc>
                <a:spcPct val="80000"/>
              </a:lnSpc>
              <a:spcBef>
                <a:spcPct val="35000"/>
              </a:spcBef>
              <a:buClr>
                <a:srgbClr val="007D7A"/>
              </a:buClr>
              <a:defRPr/>
            </a:pPr>
            <a:endParaRPr lang="it-IT" sz="1600" kern="0" dirty="0">
              <a:latin typeface="Courier New" pitchFamily="49" charset="0"/>
              <a:ea typeface="ＭＳ Ｐゴシック" pitchFamily="-65" charset="-128"/>
              <a:cs typeface="ＭＳ Ｐゴシック" pitchFamily="-65" charset="-128"/>
            </a:endParaRPr>
          </a:p>
          <a:p>
            <a:pPr marL="174625" indent="-174625" eaLnBrk="0" hangingPunct="0">
              <a:lnSpc>
                <a:spcPct val="80000"/>
              </a:lnSpc>
              <a:spcBef>
                <a:spcPct val="35000"/>
              </a:spcBef>
              <a:buClr>
                <a:srgbClr val="007D7A"/>
              </a:buClr>
              <a:defRPr/>
            </a:pPr>
            <a:endParaRPr lang="it-IT" sz="1600" kern="0" dirty="0">
              <a:latin typeface="Courier New" pitchFamily="49" charset="0"/>
              <a:ea typeface="ＭＳ Ｐゴシック" pitchFamily="-65" charset="-128"/>
              <a:cs typeface="ＭＳ Ｐゴシック" pitchFamily="-65" charset="-128"/>
            </a:endParaRPr>
          </a:p>
          <a:p>
            <a:pPr marL="174625" indent="-174625" eaLnBrk="0" hangingPunct="0">
              <a:lnSpc>
                <a:spcPct val="80000"/>
              </a:lnSpc>
              <a:spcBef>
                <a:spcPct val="350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p:txBody>
      </p:sp>
      <p:sp>
        <p:nvSpPr>
          <p:cNvPr id="10" name="Isosceles Triangle 9" descr="&quot;&quot;"/>
          <p:cNvSpPr/>
          <p:nvPr/>
        </p:nvSpPr>
        <p:spPr>
          <a:xfrm>
            <a:off x="3018281" y="814809"/>
            <a:ext cx="8640318" cy="1904926"/>
          </a:xfrm>
          <a:custGeom>
            <a:avLst/>
            <a:gdLst>
              <a:gd name="connsiteX0" fmla="*/ 0 w 5710052"/>
              <a:gd name="connsiteY0" fmla="*/ 705518 h 705518"/>
              <a:gd name="connsiteX1" fmla="*/ 632331 w 5710052"/>
              <a:gd name="connsiteY1" fmla="*/ 0 h 705518"/>
              <a:gd name="connsiteX2" fmla="*/ 5710052 w 5710052"/>
              <a:gd name="connsiteY2" fmla="*/ 705518 h 705518"/>
              <a:gd name="connsiteX3" fmla="*/ 0 w 5710052"/>
              <a:gd name="connsiteY3" fmla="*/ 705518 h 705518"/>
              <a:gd name="connsiteX0" fmla="*/ 0 w 5769429"/>
              <a:gd name="connsiteY0" fmla="*/ 1786173 h 1786173"/>
              <a:gd name="connsiteX1" fmla="*/ 691708 w 5769429"/>
              <a:gd name="connsiteY1" fmla="*/ 0 h 1786173"/>
              <a:gd name="connsiteX2" fmla="*/ 5769429 w 5769429"/>
              <a:gd name="connsiteY2" fmla="*/ 705518 h 1786173"/>
              <a:gd name="connsiteX3" fmla="*/ 0 w 5769429"/>
              <a:gd name="connsiteY3" fmla="*/ 1786173 h 1786173"/>
              <a:gd name="connsiteX0" fmla="*/ 2870889 w 8640318"/>
              <a:gd name="connsiteY0" fmla="*/ 1904926 h 1904926"/>
              <a:gd name="connsiteX1" fmla="*/ 0 w 8640318"/>
              <a:gd name="connsiteY1" fmla="*/ 0 h 1904926"/>
              <a:gd name="connsiteX2" fmla="*/ 8640318 w 8640318"/>
              <a:gd name="connsiteY2" fmla="*/ 824271 h 1904926"/>
              <a:gd name="connsiteX3" fmla="*/ 2870889 w 8640318"/>
              <a:gd name="connsiteY3" fmla="*/ 1904926 h 1904926"/>
            </a:gdLst>
            <a:ahLst/>
            <a:cxnLst>
              <a:cxn ang="0">
                <a:pos x="connsiteX0" y="connsiteY0"/>
              </a:cxn>
              <a:cxn ang="0">
                <a:pos x="connsiteX1" y="connsiteY1"/>
              </a:cxn>
              <a:cxn ang="0">
                <a:pos x="connsiteX2" y="connsiteY2"/>
              </a:cxn>
              <a:cxn ang="0">
                <a:pos x="connsiteX3" y="connsiteY3"/>
              </a:cxn>
            </a:cxnLst>
            <a:rect l="l" t="t" r="r" b="b"/>
            <a:pathLst>
              <a:path w="8640318" h="1904926">
                <a:moveTo>
                  <a:pt x="2870889" y="1904926"/>
                </a:moveTo>
                <a:lnTo>
                  <a:pt x="0" y="0"/>
                </a:lnTo>
                <a:lnTo>
                  <a:pt x="8640318" y="824271"/>
                </a:lnTo>
                <a:lnTo>
                  <a:pt x="2870889" y="1904926"/>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948548" y="1676400"/>
            <a:ext cx="5710052" cy="1002764"/>
          </a:xfrm>
          <a:prstGeom prst="rect">
            <a:avLst/>
          </a:prstGeom>
          <a:solidFill>
            <a:schemeClr val="accent1">
              <a:lumMod val="50000"/>
            </a:schemeClr>
          </a:solidFill>
          <a:ln w="76200">
            <a:solidFill>
              <a:schemeClr val="tx1"/>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TRICARE</a:t>
            </a:r>
          </a:p>
          <a:p>
            <a:pPr algn="ctr"/>
            <a:r>
              <a:rPr lang="en-US" sz="2800" i="1" dirty="0" smtClean="0">
                <a:solidFill>
                  <a:schemeClr val="tx1"/>
                </a:solidFill>
              </a:rPr>
              <a:t>**If </a:t>
            </a:r>
            <a:r>
              <a:rPr lang="en-US" sz="2800" i="1" dirty="0">
                <a:solidFill>
                  <a:schemeClr val="tx1"/>
                </a:solidFill>
              </a:rPr>
              <a:t>CHAMPVA, will say </a:t>
            </a:r>
            <a:r>
              <a:rPr lang="en-US" sz="2800" i="1" dirty="0" smtClean="0">
                <a:solidFill>
                  <a:schemeClr val="tx1"/>
                </a:solidFill>
              </a:rPr>
              <a:t>CHAMPVA**</a:t>
            </a:r>
            <a:endParaRPr lang="en-US" sz="2800" i="1" dirty="0">
              <a:solidFill>
                <a:schemeClr val="tx1"/>
              </a:solidFill>
            </a:endParaRPr>
          </a:p>
        </p:txBody>
      </p:sp>
      <p:sp>
        <p:nvSpPr>
          <p:cNvPr id="12" name="Rectangle 11" descr="TRICARE&#10;**If CHAMPVA, will say CHAMPVA**&#10;"/>
          <p:cNvSpPr/>
          <p:nvPr/>
        </p:nvSpPr>
        <p:spPr>
          <a:xfrm>
            <a:off x="1371600" y="595778"/>
            <a:ext cx="6781800" cy="43709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657600" y="2927350"/>
            <a:ext cx="8001000" cy="1295400"/>
          </a:xfrm>
          <a:prstGeom prst="rect">
            <a:avLst/>
          </a:prstGeom>
          <a:solidFill>
            <a:schemeClr val="accent1">
              <a:lumMod val="50000"/>
            </a:schemeClr>
          </a:solidFill>
          <a:ln w="76200">
            <a:solidFill>
              <a:schemeClr val="tx1"/>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I    (I)GNORE – FILL Rx WITHOUT CLAIM SUBMISSION</a:t>
            </a:r>
            <a:endParaRPr lang="en-US" sz="2800" dirty="0">
              <a:solidFill>
                <a:schemeClr val="tx1"/>
              </a:solidFill>
            </a:endParaRPr>
          </a:p>
          <a:p>
            <a:pPr algn="ctr"/>
            <a:r>
              <a:rPr lang="en-US" sz="2800" i="1" dirty="0" smtClean="0">
                <a:solidFill>
                  <a:schemeClr val="tx1"/>
                </a:solidFill>
              </a:rPr>
              <a:t>**Only </a:t>
            </a:r>
            <a:r>
              <a:rPr lang="en-US" sz="2800" i="1" dirty="0">
                <a:solidFill>
                  <a:schemeClr val="tx1"/>
                </a:solidFill>
              </a:rPr>
              <a:t>displays if user has TRICARE/CHAMPVA </a:t>
            </a:r>
            <a:r>
              <a:rPr lang="en-US" sz="2800" i="1" dirty="0" smtClean="0">
                <a:solidFill>
                  <a:schemeClr val="tx1"/>
                </a:solidFill>
              </a:rPr>
              <a:t>key**</a:t>
            </a:r>
            <a:endParaRPr lang="en-US" sz="2800" i="1" dirty="0">
              <a:solidFill>
                <a:schemeClr val="tx1"/>
              </a:solidFill>
            </a:endParaRPr>
          </a:p>
        </p:txBody>
      </p:sp>
      <p:sp>
        <p:nvSpPr>
          <p:cNvPr id="9" name="Isosceles Triangle 8" descr="&quot;&quot;"/>
          <p:cNvSpPr/>
          <p:nvPr/>
        </p:nvSpPr>
        <p:spPr>
          <a:xfrm flipV="1">
            <a:off x="3657599" y="4279248"/>
            <a:ext cx="8023761" cy="902352"/>
          </a:xfrm>
          <a:prstGeom prst="triangle">
            <a:avLst>
              <a:gd name="adj" fmla="val 11074"/>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I    (I)GNORE – FILL Rx WITHOUT CLAIM SUBMISSION&#10;**Only displays if user has TRICARE/CHAMPVA key**&#10;"/>
          <p:cNvSpPr/>
          <p:nvPr/>
        </p:nvSpPr>
        <p:spPr>
          <a:xfrm>
            <a:off x="762001" y="4887171"/>
            <a:ext cx="6781800" cy="43709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099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descr="A screen shot of the Reject Notification screen that pharmacy staff will see after finishing either a TRICARE or CHAMPVA prescription that rejects for a reason other than DUR or RTS.  Once again the screens for CHAMPVA prescriptions will indicate CHAMPVA rather than TRICARE.  In these cases the Override action does not show because it is only used for DUR rejects.&#10;Once again, the Ignore action will not be seen if the TRICARE/CHAMPVA key is not held.  Discontinuing the prescription is also a choice, and could be appropriate if the prescription is for a non-covered item, and it is your local policy not to provide non-covered items to TRICARE and  CHAMPVA patients.&#10;For most situations the user would choose Quit to send the reject to the Pharmacy Worklist for resolution.  &#10;"/>
          <p:cNvSpPr txBox="1">
            <a:spLocks noChangeArrowheads="1"/>
          </p:cNvSpPr>
          <p:nvPr/>
        </p:nvSpPr>
        <p:spPr bwMode="auto">
          <a:xfrm>
            <a:off x="0" y="0"/>
            <a:ext cx="97536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p:spPr>
        <p:txBody>
          <a:bodyPr/>
          <a:lstStyle/>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IN PROGRESS-Transmitting</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IN PROGRESS-Parsing response</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E REJECTED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21 - M/I Product/Service ID </a:t>
            </a:r>
          </a:p>
          <a:p>
            <a:pPr marL="174625" indent="-174625" eaLnBrk="0" hangingPunct="0">
              <a:lnSpc>
                <a:spcPct val="80000"/>
              </a:lnSpc>
              <a:spcBef>
                <a:spcPts val="5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 TRICARE - REJECT RECEIVED FROM THIRD PARTY PAYER ***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Division : XXXX DIVISION                             NPI#: XXXXXXXXXX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Patient  : OPPATIENT,TRI(XXX-XX-XXXX)  Sex: M         DOB: JAN 1,19XX(XX)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Rx/Drug  : XXX5341/0 - AMOXICILLIN 250MG CA         ECME#: 00000234XXXX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Reject(s): M/I Product/Service ID (21)  Received on FEB 01, 2014@09:30:03.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Insurance    : EXPRESS SCRIPT TRICARE            Contact: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Group Name   : TRICARE</a:t>
            </a:r>
            <a:r>
              <a:rPr lang="en-US" sz="1600" i="1" kern="0" dirty="0">
                <a:latin typeface="Courier New" pitchFamily="49" charset="0"/>
                <a:ea typeface="ＭＳ Ｐゴシック" pitchFamily="-65" charset="-128"/>
                <a:cs typeface="ＭＳ Ｐゴシック" pitchFamily="-65" charset="-128"/>
              </a:rPr>
              <a:t>                      </a:t>
            </a:r>
            <a:r>
              <a:rPr lang="en-US" sz="1600" kern="0" dirty="0">
                <a:latin typeface="Courier New" pitchFamily="49" charset="0"/>
                <a:ea typeface="ＭＳ Ｐゴシック" pitchFamily="-65" charset="-128"/>
                <a:cs typeface="ＭＳ Ｐゴシック" pitchFamily="-65" charset="-128"/>
              </a:rPr>
              <a:t>Group Number: DODA</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Select one of the following:</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I         (I)GNORE – FILL Rx WITHOUT CLAIM SUBMISSION          </a:t>
            </a:r>
          </a:p>
          <a:p>
            <a:pPr marL="174625"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D         (D)iscontinue - DO NOT FILL PRESCRIPTION         </a:t>
            </a:r>
          </a:p>
          <a:p>
            <a:pPr marL="174625" indent="-174625" eaLnBrk="0" hangingPunct="0">
              <a:lnSpc>
                <a:spcPct val="80000"/>
              </a:lnSpc>
              <a:spcBef>
                <a:spcPts val="500"/>
              </a:spcBef>
              <a:buClr>
                <a:srgbClr val="007D7A"/>
              </a:buClr>
              <a:defRPr/>
            </a:pPr>
            <a:r>
              <a:rPr lang="en-US" sz="1600" b="1" kern="0" dirty="0">
                <a:latin typeface="Courier New" pitchFamily="49" charset="0"/>
                <a:ea typeface="ＭＳ Ｐゴシック" pitchFamily="-65" charset="-128"/>
                <a:cs typeface="ＭＳ Ｐゴシック" pitchFamily="-65" charset="-128"/>
              </a:rPr>
              <a:t>        Q         (Q)UIT - SEND TO WORKLIST (REQUIRES INTERVENTION)</a:t>
            </a:r>
          </a:p>
          <a:p>
            <a:pPr marL="174625" indent="-174625" eaLnBrk="0" hangingPunct="0">
              <a:lnSpc>
                <a:spcPct val="80000"/>
              </a:lnSpc>
              <a:spcBef>
                <a:spcPts val="500"/>
              </a:spcBef>
              <a:buClr>
                <a:srgbClr val="007D7A"/>
              </a:buClr>
              <a:defRPr/>
            </a:pPr>
            <a:r>
              <a:rPr lang="en-US" sz="1600" b="1" kern="0" dirty="0">
                <a:latin typeface="Courier New" pitchFamily="49" charset="0"/>
                <a:ea typeface="ＭＳ Ｐゴシック" pitchFamily="-65" charset="-128"/>
                <a:cs typeface="ＭＳ Ｐゴシック" pitchFamily="-65" charset="-128"/>
              </a:rPr>
              <a:t>     </a:t>
            </a:r>
          </a:p>
          <a:p>
            <a:pPr marL="174625" indent="-174625" eaLnBrk="0" hangingPunct="0">
              <a:lnSpc>
                <a:spcPct val="80000"/>
              </a:lnSpc>
              <a:spcBef>
                <a:spcPct val="35000"/>
              </a:spcBef>
              <a:buClr>
                <a:srgbClr val="007D7A"/>
              </a:buClr>
              <a:defRPr/>
            </a:pPr>
            <a:r>
              <a:rPr lang="fr-FR" sz="1600" b="1" kern="0" dirty="0">
                <a:latin typeface="Courier New" pitchFamily="49" charset="0"/>
                <a:ea typeface="ＭＳ Ｐゴシック" pitchFamily="-65" charset="-128"/>
                <a:cs typeface="ＭＳ Ｐゴシック" pitchFamily="-65" charset="-128"/>
              </a:rPr>
              <a:t>(I)gnore,(D)iscontinue,(Q)uit: Q//</a:t>
            </a:r>
            <a:endParaRPr lang="en-US" sz="1600" b="1" kern="0" dirty="0">
              <a:latin typeface="Courier New" pitchFamily="49" charset="0"/>
              <a:ea typeface="ＭＳ Ｐゴシック" pitchFamily="-65" charset="-128"/>
              <a:cs typeface="ＭＳ Ｐゴシック" pitchFamily="-65" charset="-128"/>
            </a:endParaRPr>
          </a:p>
        </p:txBody>
      </p:sp>
      <p:sp>
        <p:nvSpPr>
          <p:cNvPr id="22" name="Rectangle 21" descr="&quot;&quot;"/>
          <p:cNvSpPr/>
          <p:nvPr/>
        </p:nvSpPr>
        <p:spPr>
          <a:xfrm>
            <a:off x="2103715" y="4800601"/>
            <a:ext cx="6259034" cy="897834"/>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386" name="Rectangle 2"/>
          <p:cNvSpPr>
            <a:spLocks noGrp="1" noChangeArrowheads="1"/>
          </p:cNvSpPr>
          <p:nvPr>
            <p:ph type="title"/>
          </p:nvPr>
        </p:nvSpPr>
        <p:spPr>
          <a:xfrm>
            <a:off x="4353346" y="5557649"/>
            <a:ext cx="7543800" cy="1143000"/>
          </a:xfrm>
        </p:spPr>
        <p:txBody>
          <a:bodyPr>
            <a:normAutofit fontScale="90000"/>
          </a:bodyPr>
          <a:lstStyle/>
          <a:p>
            <a:pPr eaLnBrk="1" hangingPunct="1"/>
            <a:r>
              <a:rPr lang="en-US" b="1" dirty="0" smtClean="0">
                <a:latin typeface="+mn-lt"/>
                <a:ea typeface="ＭＳ Ｐゴシック" pitchFamily="34" charset="-128"/>
              </a:rPr>
              <a:t>Reject Notification– </a:t>
            </a:r>
            <a:r>
              <a:rPr lang="en-US" b="1" dirty="0">
                <a:latin typeface="+mn-lt"/>
                <a:ea typeface="ＭＳ Ｐゴシック" pitchFamily="34" charset="-128"/>
              </a:rPr>
              <a:t>TRICARE or CHAMPVA non-RTS/DUR</a:t>
            </a:r>
            <a:r>
              <a:rPr lang="en-US" b="1" dirty="0" smtClean="0">
                <a:latin typeface="+mn-lt"/>
                <a:ea typeface="ＭＳ Ｐゴシック" pitchFamily="34" charset="-128"/>
              </a:rPr>
              <a:t> </a:t>
            </a:r>
          </a:p>
        </p:txBody>
      </p:sp>
      <p:sp>
        <p:nvSpPr>
          <p:cNvPr id="9" name="Rectangle 8" descr="Select “Quit” to send the reject to the Pharmacy Worklist&#10;"/>
          <p:cNvSpPr/>
          <p:nvPr/>
        </p:nvSpPr>
        <p:spPr>
          <a:xfrm>
            <a:off x="914399" y="4880419"/>
            <a:ext cx="7448349"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All “other” rejects will display and require staff to take action&#10;"/>
          <p:cNvSpPr/>
          <p:nvPr/>
        </p:nvSpPr>
        <p:spPr>
          <a:xfrm>
            <a:off x="152401" y="720206"/>
            <a:ext cx="35814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descr="&quot;&quot;"/>
          <p:cNvSpPr/>
          <p:nvPr/>
        </p:nvSpPr>
        <p:spPr>
          <a:xfrm flipV="1">
            <a:off x="3133408" y="2937916"/>
            <a:ext cx="8565522" cy="2115033"/>
          </a:xfrm>
          <a:custGeom>
            <a:avLst/>
            <a:gdLst>
              <a:gd name="connsiteX0" fmla="*/ 0 w 7215087"/>
              <a:gd name="connsiteY0" fmla="*/ 1070005 h 1070005"/>
              <a:gd name="connsiteX1" fmla="*/ 798999 w 7215087"/>
              <a:gd name="connsiteY1" fmla="*/ 0 h 1070005"/>
              <a:gd name="connsiteX2" fmla="*/ 7215087 w 7215087"/>
              <a:gd name="connsiteY2" fmla="*/ 1070005 h 1070005"/>
              <a:gd name="connsiteX3" fmla="*/ 0 w 7215087"/>
              <a:gd name="connsiteY3" fmla="*/ 1070005 h 1070005"/>
              <a:gd name="connsiteX0" fmla="*/ 1350435 w 8565522"/>
              <a:gd name="connsiteY0" fmla="*/ 1093755 h 1093755"/>
              <a:gd name="connsiteX1" fmla="*/ 0 w 8565522"/>
              <a:gd name="connsiteY1" fmla="*/ 0 h 1093755"/>
              <a:gd name="connsiteX2" fmla="*/ 8565522 w 8565522"/>
              <a:gd name="connsiteY2" fmla="*/ 1093755 h 1093755"/>
              <a:gd name="connsiteX3" fmla="*/ 1350435 w 8565522"/>
              <a:gd name="connsiteY3" fmla="*/ 1093755 h 1093755"/>
              <a:gd name="connsiteX0" fmla="*/ 1314809 w 8565522"/>
              <a:gd name="connsiteY0" fmla="*/ 2115033 h 2115033"/>
              <a:gd name="connsiteX1" fmla="*/ 0 w 8565522"/>
              <a:gd name="connsiteY1" fmla="*/ 0 h 2115033"/>
              <a:gd name="connsiteX2" fmla="*/ 8565522 w 8565522"/>
              <a:gd name="connsiteY2" fmla="*/ 1093755 h 2115033"/>
              <a:gd name="connsiteX3" fmla="*/ 1314809 w 8565522"/>
              <a:gd name="connsiteY3" fmla="*/ 2115033 h 2115033"/>
            </a:gdLst>
            <a:ahLst/>
            <a:cxnLst>
              <a:cxn ang="0">
                <a:pos x="connsiteX0" y="connsiteY0"/>
              </a:cxn>
              <a:cxn ang="0">
                <a:pos x="connsiteX1" y="connsiteY1"/>
              </a:cxn>
              <a:cxn ang="0">
                <a:pos x="connsiteX2" y="connsiteY2"/>
              </a:cxn>
              <a:cxn ang="0">
                <a:pos x="connsiteX3" y="connsiteY3"/>
              </a:cxn>
            </a:cxnLst>
            <a:rect l="l" t="t" r="r" b="b"/>
            <a:pathLst>
              <a:path w="8565522" h="2115033">
                <a:moveTo>
                  <a:pt x="1314809" y="2115033"/>
                </a:moveTo>
                <a:lnTo>
                  <a:pt x="0" y="0"/>
                </a:lnTo>
                <a:lnTo>
                  <a:pt x="8565522" y="1093755"/>
                </a:lnTo>
                <a:lnTo>
                  <a:pt x="1314809" y="2115033"/>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93" name="TextBox 9"/>
          <p:cNvSpPr txBox="1">
            <a:spLocks noChangeArrowheads="1"/>
          </p:cNvSpPr>
          <p:nvPr/>
        </p:nvSpPr>
        <p:spPr bwMode="auto">
          <a:xfrm>
            <a:off x="4483843" y="2951946"/>
            <a:ext cx="7215087" cy="954107"/>
          </a:xfrm>
          <a:prstGeom prst="rect">
            <a:avLst/>
          </a:prstGeom>
          <a:solidFill>
            <a:schemeClr val="accent1">
              <a:lumMod val="50000"/>
            </a:schemeClr>
          </a:solidFill>
          <a:ln w="76200">
            <a:solidFill>
              <a:schemeClr val="tx1"/>
            </a:solidFill>
            <a:miter lim="800000"/>
            <a:headEnd/>
            <a:tailEnd/>
          </a:ln>
          <a:effectLst>
            <a:innerShdw blurRad="114300">
              <a:prstClr val="black"/>
            </a:innerShdw>
          </a:effectLst>
        </p:spPr>
        <p:txBody>
          <a:bodyPr wrap="square">
            <a:spAutoFit/>
          </a:bodyPr>
          <a:lstStyle/>
          <a:p>
            <a:pPr algn="ctr">
              <a:spcBef>
                <a:spcPts val="200"/>
              </a:spcBef>
              <a:spcAft>
                <a:spcPts val="200"/>
              </a:spcAft>
            </a:pPr>
            <a:r>
              <a:rPr lang="en-US" sz="2800" dirty="0"/>
              <a:t>Most times, the correct action is to select </a:t>
            </a:r>
            <a:r>
              <a:rPr lang="en-US" sz="2800" dirty="0" smtClean="0"/>
              <a:t>“Quit” </a:t>
            </a:r>
            <a:r>
              <a:rPr lang="en-US" sz="2800" dirty="0"/>
              <a:t>to send the reject to the Pharmacy Worklist</a:t>
            </a:r>
          </a:p>
        </p:txBody>
      </p:sp>
      <p:sp>
        <p:nvSpPr>
          <p:cNvPr id="12" name="Isosceles Triangle 11" descr="&quot;&quot;"/>
          <p:cNvSpPr/>
          <p:nvPr/>
        </p:nvSpPr>
        <p:spPr>
          <a:xfrm rot="5400000" flipV="1">
            <a:off x="4042802" y="-1047850"/>
            <a:ext cx="1019898" cy="3923902"/>
          </a:xfrm>
          <a:prstGeom prst="triangle">
            <a:avLst>
              <a:gd name="adj" fmla="val 48334"/>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92" name="TextBox 6"/>
          <p:cNvSpPr txBox="1">
            <a:spLocks noChangeArrowheads="1"/>
          </p:cNvSpPr>
          <p:nvPr/>
        </p:nvSpPr>
        <p:spPr bwMode="auto">
          <a:xfrm>
            <a:off x="6545704" y="429368"/>
            <a:ext cx="5153226" cy="954107"/>
          </a:xfrm>
          <a:prstGeom prst="rect">
            <a:avLst/>
          </a:prstGeom>
          <a:solidFill>
            <a:schemeClr val="accent1">
              <a:lumMod val="50000"/>
            </a:schemeClr>
          </a:solidFill>
          <a:ln w="76200">
            <a:solidFill>
              <a:schemeClr val="tx1"/>
            </a:solidFill>
            <a:miter lim="800000"/>
            <a:headEnd/>
            <a:tailEnd/>
          </a:ln>
          <a:effectLst>
            <a:innerShdw blurRad="114300">
              <a:prstClr val="black"/>
            </a:innerShdw>
          </a:effectLst>
        </p:spPr>
        <p:txBody>
          <a:bodyPr wrap="square">
            <a:spAutoFit/>
          </a:bodyPr>
          <a:lstStyle/>
          <a:p>
            <a:pPr algn="ctr">
              <a:spcBef>
                <a:spcPts val="200"/>
              </a:spcBef>
              <a:spcAft>
                <a:spcPts val="200"/>
              </a:spcAft>
            </a:pPr>
            <a:r>
              <a:rPr lang="en-US" sz="2800" dirty="0"/>
              <a:t>All “other” rejects will display and require staff to take action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905000" y="274638"/>
            <a:ext cx="9677400" cy="1143000"/>
          </a:xfrm>
        </p:spPr>
        <p:txBody>
          <a:bodyPr/>
          <a:lstStyle/>
          <a:p>
            <a:r>
              <a:rPr lang="en-US" b="1" dirty="0" smtClean="0">
                <a:solidFill>
                  <a:schemeClr val="bg2">
                    <a:lumMod val="75000"/>
                  </a:schemeClr>
                </a:solidFill>
              </a:rPr>
              <a:t>Poll Question</a:t>
            </a:r>
            <a:endParaRPr lang="en-US" b="1" dirty="0">
              <a:solidFill>
                <a:schemeClr val="bg2">
                  <a:lumMod val="75000"/>
                </a:schemeClr>
              </a:solidFill>
            </a:endParaRPr>
          </a:p>
        </p:txBody>
      </p:sp>
      <p:sp>
        <p:nvSpPr>
          <p:cNvPr id="10" name="Rectangle 9"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609600" y="2057400"/>
            <a:ext cx="10972800" cy="4267200"/>
          </a:xfrm>
        </p:spPr>
        <p:txBody>
          <a:bodyPr>
            <a:normAutofit/>
          </a:bodyPr>
          <a:lstStyle/>
          <a:p>
            <a:pPr marL="0" lvl="1" indent="0">
              <a:buClr>
                <a:srgbClr val="FFC548"/>
              </a:buClr>
              <a:buNone/>
              <a:defRPr/>
            </a:pPr>
            <a:r>
              <a:rPr lang="en-US" sz="3600" dirty="0" smtClean="0">
                <a:latin typeface="Corbel" pitchFamily="34" charset="0"/>
                <a:ea typeface="ＭＳ Ｐゴシック"/>
                <a:cs typeface="Corbel" pitchFamily="34" charset="0"/>
              </a:rPr>
              <a:t>In </a:t>
            </a:r>
            <a:r>
              <a:rPr lang="en-US" sz="3600" dirty="0">
                <a:latin typeface="Corbel" pitchFamily="34" charset="0"/>
                <a:ea typeface="ＭＳ Ｐゴシック"/>
                <a:cs typeface="Corbel" pitchFamily="34" charset="0"/>
              </a:rPr>
              <a:t>most cases, the best action to </a:t>
            </a:r>
            <a:r>
              <a:rPr lang="en-US" sz="3600" dirty="0" smtClean="0">
                <a:latin typeface="Corbel" pitchFamily="34" charset="0"/>
                <a:ea typeface="ＭＳ Ｐゴシック"/>
                <a:cs typeface="Corbel" pitchFamily="34" charset="0"/>
              </a:rPr>
              <a:t>choose </a:t>
            </a:r>
            <a:r>
              <a:rPr lang="en-US" sz="3600" dirty="0">
                <a:latin typeface="Corbel" pitchFamily="34" charset="0"/>
                <a:ea typeface="ＭＳ Ｐゴシック"/>
                <a:cs typeface="Corbel" pitchFamily="34" charset="0"/>
              </a:rPr>
              <a:t> from a Reject Notification screen is ‘Quit</a:t>
            </a:r>
            <a:r>
              <a:rPr lang="en-US" sz="3600" dirty="0" smtClean="0">
                <a:latin typeface="Corbel" pitchFamily="34" charset="0"/>
                <a:ea typeface="ＭＳ Ｐゴシック"/>
                <a:cs typeface="Corbel" pitchFamily="34" charset="0"/>
              </a:rPr>
              <a:t>’.</a:t>
            </a:r>
            <a:endParaRPr lang="en-US" sz="3600" dirty="0">
              <a:latin typeface="Corbel" pitchFamily="34" charset="0"/>
              <a:ea typeface="ＭＳ Ｐゴシック"/>
              <a:cs typeface="Corbel" pitchFamily="34" charset="0"/>
            </a:endParaRPr>
          </a:p>
          <a:p>
            <a:pPr marL="0" indent="0">
              <a:buNone/>
            </a:pPr>
            <a:endParaRPr lang="en-US" sz="3600" dirty="0"/>
          </a:p>
          <a:p>
            <a:pPr marL="1314450" lvl="2" indent="-514350">
              <a:buFont typeface="+mj-lt"/>
              <a:buAutoNum type="alphaUcPeriod"/>
            </a:pPr>
            <a:r>
              <a:rPr lang="en-US" sz="3600" dirty="0"/>
              <a:t>True</a:t>
            </a:r>
          </a:p>
          <a:p>
            <a:pPr marL="1314450" lvl="2" indent="-514350">
              <a:buFont typeface="+mj-lt"/>
              <a:buAutoNum type="alphaUcPeriod"/>
            </a:pPr>
            <a:r>
              <a:rPr lang="en-US" sz="3600" dirty="0"/>
              <a:t>False </a:t>
            </a:r>
          </a:p>
        </p:txBody>
      </p:sp>
    </p:spTree>
    <p:extLst>
      <p:ext uri="{BB962C8B-B14F-4D97-AF65-F5344CB8AC3E}">
        <p14:creationId xmlns:p14="http://schemas.microsoft.com/office/powerpoint/2010/main" val="272662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descr="View Reject action screen shot.&#10;If you want additional information about a rejected prescription, the Reject Information screen for a current reject can be accessed from the Patient Prescription Processing screen. &#10;Select a prescription with a current reject from the Patient Prescription Processing screen as shown in this screen shot. &#10;Then select the hidden action: REJ  View REJECT &#10;Note, if a prescription without a current reject is selected, an ‘Invalid Selection!’ error will display when you use the View REJECT action.  I have more on the next slide.  &#10;"/>
          <p:cNvSpPr txBox="1">
            <a:spLocks noChangeArrowheads="1"/>
          </p:cNvSpPr>
          <p:nvPr/>
        </p:nvSpPr>
        <p:spPr bwMode="auto">
          <a:xfrm>
            <a:off x="0" y="0"/>
            <a:ext cx="10128504"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p:spPr>
        <p:txBody>
          <a:bodyPr/>
          <a:lstStyle/>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OP Medications (SUSPENDED)    May 28, 2014@11:36:58          Page:    1 of    4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PATIENT, ONE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PID: ###-##-####                                 Ht(cm): 185.42 (09/26/2008)</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DOB: MMM #,#### (##)                             Wt(kg): 94.55 (03/12/2014)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SEX: MFMF                     Non-VA Meds on File    Last entry on 01/24/12</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CrCL: 54.6(est.) (CREAT:1.30mg/dL 3/12/14)      BSA (m2): 2.19    </a:t>
            </a:r>
          </a:p>
          <a:p>
            <a:pPr marL="344488" indent="-174625" eaLnBrk="0" hangingPunct="0">
              <a:lnSpc>
                <a:spcPct val="80000"/>
              </a:lnSpc>
              <a:spcBef>
                <a:spcPct val="35000"/>
              </a:spcBef>
              <a:buClr>
                <a:srgbClr val="007D7A"/>
              </a:buClr>
              <a:defRPr/>
            </a:pPr>
            <a:r>
              <a:rPr lang="en-US" sz="800" kern="0" dirty="0">
                <a:latin typeface="Courier New" pitchFamily="49" charset="0"/>
                <a:ea typeface="ＭＳ Ｐゴシック" pitchFamily="-65" charset="-128"/>
                <a:cs typeface="ＭＳ Ｐゴシック" pitchFamily="-65" charset="-128"/>
              </a:rPr>
              <a:t>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Rx #: ####5685$e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(1) *Orderable Item: INSULIN ASPART HUMAN (PEN) INJ &lt;DIN&gt;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(2)       CMOP Drug: INSULIN,ASPART 100UN/ML NOVO FLEXPEN 3ML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Verb: INJECT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(3)         *Dosage: 12 UNITS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*Route: SUBCUTANEOUS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*Schedule: AC BREAKFAST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*Conjunction: AND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Verb: INJECT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*Dosage: 18 UNITS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*Route: SUBCUTANEOUS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*Schedule: AC LUNCH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         Enter ?? for more actions                                             </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DC   Discontinue          PR   Partial              RL   Release</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ED   Edit                 RF   (Refill)             RN   Renew</a:t>
            </a:r>
          </a:p>
          <a:p>
            <a:pPr marL="344488" indent="-174625" eaLnBrk="0" hangingPunct="0">
              <a:lnSpc>
                <a:spcPct val="80000"/>
              </a:lnSpc>
              <a:spcBef>
                <a:spcPct val="35000"/>
              </a:spcBef>
              <a:buClr>
                <a:srgbClr val="007D7A"/>
              </a:buClr>
              <a:defRPr/>
            </a:pPr>
            <a:r>
              <a:rPr lang="en-US" sz="1600" kern="0" dirty="0">
                <a:latin typeface="Courier New" pitchFamily="49" charset="0"/>
                <a:ea typeface="ＭＳ Ｐゴシック" pitchFamily="-65" charset="-128"/>
                <a:cs typeface="ＭＳ Ｐゴシック" pitchFamily="-65" charset="-128"/>
              </a:rPr>
              <a:t>Select Action: Next Screen// REJ</a:t>
            </a:r>
            <a:endParaRPr lang="en-US" sz="1600" b="1" kern="0" dirty="0">
              <a:latin typeface="Courier New" pitchFamily="49" charset="0"/>
              <a:ea typeface="ＭＳ Ｐゴシック" pitchFamily="-65" charset="-128"/>
              <a:cs typeface="ＭＳ Ｐゴシック" pitchFamily="-65" charset="-128"/>
            </a:endParaRPr>
          </a:p>
        </p:txBody>
      </p:sp>
      <p:grpSp>
        <p:nvGrpSpPr>
          <p:cNvPr id="3" name="Group 2" descr="1 Select a prescription from the Patient Prescription Processing screen&#10;"/>
          <p:cNvGrpSpPr/>
          <p:nvPr/>
        </p:nvGrpSpPr>
        <p:grpSpPr>
          <a:xfrm>
            <a:off x="6802086" y="2380013"/>
            <a:ext cx="5034391" cy="1447800"/>
            <a:chOff x="6929009" y="2286000"/>
            <a:chExt cx="5034391" cy="1447800"/>
          </a:xfrm>
        </p:grpSpPr>
        <p:sp>
          <p:nvSpPr>
            <p:cNvPr id="8" name="Rectangle 7" descr="Select a prescription from the Patient Prescription Processing screen&#10;"/>
            <p:cNvSpPr/>
            <p:nvPr/>
          </p:nvSpPr>
          <p:spPr>
            <a:xfrm>
              <a:off x="7924800" y="2286000"/>
              <a:ext cx="4038600" cy="1447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2800" dirty="0"/>
                <a:t>Select a prescription from the Patient Prescription Processing screen</a:t>
              </a:r>
            </a:p>
          </p:txBody>
        </p:sp>
        <p:sp>
          <p:nvSpPr>
            <p:cNvPr id="9" name="Rectangle 8" descr="1&#10;"/>
            <p:cNvSpPr/>
            <p:nvPr/>
          </p:nvSpPr>
          <p:spPr>
            <a:xfrm>
              <a:off x="6929009" y="2286000"/>
              <a:ext cx="995791" cy="1447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2000" dirty="0" smtClean="0"/>
                <a:t>1</a:t>
              </a:r>
              <a:endParaRPr lang="en-US" sz="12000" dirty="0"/>
            </a:p>
          </p:txBody>
        </p:sp>
      </p:grpSp>
      <p:sp>
        <p:nvSpPr>
          <p:cNvPr id="5" name="Right Brace 4" descr="&quot;&quot;"/>
          <p:cNvSpPr/>
          <p:nvPr/>
        </p:nvSpPr>
        <p:spPr>
          <a:xfrm>
            <a:off x="4572000" y="1752600"/>
            <a:ext cx="2147790" cy="3505201"/>
          </a:xfrm>
          <a:prstGeom prst="rightBrace">
            <a:avLst>
              <a:gd name="adj1" fmla="val 17405"/>
              <a:gd name="adj2" fmla="val 3659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descr="Select the hidden action: REJ  View REJECT&#10;"/>
          <p:cNvSpPr/>
          <p:nvPr/>
        </p:nvSpPr>
        <p:spPr>
          <a:xfrm>
            <a:off x="160571" y="5987667"/>
            <a:ext cx="4147204"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descr="&quot;&quot;"/>
          <p:cNvSpPr/>
          <p:nvPr/>
        </p:nvSpPr>
        <p:spPr>
          <a:xfrm rot="5400000" flipV="1">
            <a:off x="7015081" y="1355444"/>
            <a:ext cx="2086541" cy="7605253"/>
          </a:xfrm>
          <a:custGeom>
            <a:avLst/>
            <a:gdLst>
              <a:gd name="connsiteX0" fmla="*/ 0 w 1540585"/>
              <a:gd name="connsiteY0" fmla="*/ 3923902 h 3923902"/>
              <a:gd name="connsiteX1" fmla="*/ 744626 w 1540585"/>
              <a:gd name="connsiteY1" fmla="*/ 0 h 3923902"/>
              <a:gd name="connsiteX2" fmla="*/ 1540585 w 1540585"/>
              <a:gd name="connsiteY2" fmla="*/ 3923902 h 3923902"/>
              <a:gd name="connsiteX3" fmla="*/ 0 w 1540585"/>
              <a:gd name="connsiteY3" fmla="*/ 3923902 h 3923902"/>
              <a:gd name="connsiteX0" fmla="*/ 0 w 2086541"/>
              <a:gd name="connsiteY0" fmla="*/ 2546362 h 2546362"/>
              <a:gd name="connsiteX1" fmla="*/ 2086541 w 2086541"/>
              <a:gd name="connsiteY1" fmla="*/ 0 h 2546362"/>
              <a:gd name="connsiteX2" fmla="*/ 1540585 w 2086541"/>
              <a:gd name="connsiteY2" fmla="*/ 2546362 h 2546362"/>
              <a:gd name="connsiteX3" fmla="*/ 0 w 2086541"/>
              <a:gd name="connsiteY3" fmla="*/ 2546362 h 2546362"/>
              <a:gd name="connsiteX0" fmla="*/ 0 w 2086541"/>
              <a:gd name="connsiteY0" fmla="*/ 2546362 h 7605253"/>
              <a:gd name="connsiteX1" fmla="*/ 2086541 w 2086541"/>
              <a:gd name="connsiteY1" fmla="*/ 0 h 7605253"/>
              <a:gd name="connsiteX2" fmla="*/ 1398084 w 2086541"/>
              <a:gd name="connsiteY2" fmla="*/ 7605253 h 7605253"/>
              <a:gd name="connsiteX3" fmla="*/ 0 w 2086541"/>
              <a:gd name="connsiteY3" fmla="*/ 2546362 h 7605253"/>
            </a:gdLst>
            <a:ahLst/>
            <a:cxnLst>
              <a:cxn ang="0">
                <a:pos x="connsiteX0" y="connsiteY0"/>
              </a:cxn>
              <a:cxn ang="0">
                <a:pos x="connsiteX1" y="connsiteY1"/>
              </a:cxn>
              <a:cxn ang="0">
                <a:pos x="connsiteX2" y="connsiteY2"/>
              </a:cxn>
              <a:cxn ang="0">
                <a:pos x="connsiteX3" y="connsiteY3"/>
              </a:cxn>
            </a:cxnLst>
            <a:rect l="l" t="t" r="r" b="b"/>
            <a:pathLst>
              <a:path w="2086541" h="7605253">
                <a:moveTo>
                  <a:pt x="0" y="2546362"/>
                </a:moveTo>
                <a:lnTo>
                  <a:pt x="2086541" y="0"/>
                </a:lnTo>
                <a:lnTo>
                  <a:pt x="1398084" y="7605253"/>
                </a:lnTo>
                <a:lnTo>
                  <a:pt x="0" y="2546362"/>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descr="2 Select the hidden action: REJ  View REJECT&#10;"/>
          <p:cNvGrpSpPr/>
          <p:nvPr/>
        </p:nvGrpSpPr>
        <p:grpSpPr>
          <a:xfrm>
            <a:off x="6807034" y="4114800"/>
            <a:ext cx="5034391" cy="1363579"/>
            <a:chOff x="7038118" y="4876800"/>
            <a:chExt cx="5034391" cy="1363579"/>
          </a:xfrm>
        </p:grpSpPr>
        <p:sp>
          <p:nvSpPr>
            <p:cNvPr id="2" name="Rectangle 1" descr="Select the hidden action: REJ  View REJECT&#10;"/>
            <p:cNvSpPr/>
            <p:nvPr/>
          </p:nvSpPr>
          <p:spPr>
            <a:xfrm>
              <a:off x="8033909" y="4876800"/>
              <a:ext cx="4038600" cy="1363579"/>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Select the hidden action: </a:t>
              </a:r>
              <a:r>
                <a:rPr lang="en-US" sz="2800" b="1" dirty="0"/>
                <a:t>REJ  View REJECT</a:t>
              </a:r>
            </a:p>
          </p:txBody>
        </p:sp>
        <p:sp>
          <p:nvSpPr>
            <p:cNvPr id="10" name="Rectangle 9" descr="2&#10;"/>
            <p:cNvSpPr/>
            <p:nvPr/>
          </p:nvSpPr>
          <p:spPr>
            <a:xfrm>
              <a:off x="7038118" y="4876800"/>
              <a:ext cx="995791" cy="1363579"/>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2000" dirty="0" smtClean="0"/>
                <a:t>2</a:t>
              </a:r>
              <a:endParaRPr lang="en-US" sz="12000" dirty="0"/>
            </a:p>
          </p:txBody>
        </p:sp>
      </p:grpSp>
      <p:sp>
        <p:nvSpPr>
          <p:cNvPr id="16386" name="Rectangle 2"/>
          <p:cNvSpPr>
            <a:spLocks noGrp="1" noChangeArrowheads="1"/>
          </p:cNvSpPr>
          <p:nvPr>
            <p:ph type="title"/>
          </p:nvPr>
        </p:nvSpPr>
        <p:spPr>
          <a:xfrm>
            <a:off x="5638800" y="5858494"/>
            <a:ext cx="6562106" cy="1143000"/>
          </a:xfrm>
        </p:spPr>
        <p:txBody>
          <a:bodyPr>
            <a:normAutofit/>
          </a:bodyPr>
          <a:lstStyle/>
          <a:p>
            <a:r>
              <a:rPr lang="en-US" b="1" dirty="0">
                <a:latin typeface="+mn-lt"/>
                <a:ea typeface="ＭＳ Ｐゴシック" pitchFamily="34" charset="-128"/>
              </a:rPr>
              <a:t>REJ View </a:t>
            </a:r>
            <a:r>
              <a:rPr lang="en-US" b="1" dirty="0" smtClean="0">
                <a:latin typeface="+mn-lt"/>
                <a:ea typeface="ＭＳ Ｐゴシック" pitchFamily="34" charset="-128"/>
              </a:rPr>
              <a:t>REJECT Action</a:t>
            </a:r>
          </a:p>
        </p:txBody>
      </p:sp>
    </p:spTree>
    <p:extLst>
      <p:ext uri="{BB962C8B-B14F-4D97-AF65-F5344CB8AC3E}">
        <p14:creationId xmlns:p14="http://schemas.microsoft.com/office/powerpoint/2010/main" val="378063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descr="The same screen that is accessed from the Pharmacy Worklist.  &#10;It provides information and additional tools to assist in resolving the reject.  &#10;The Reject Information screen is used by the ePharmacy Site manager to resolve rejects.&#10;I just wanted you to know about the action in case you want to know more about a reject than is shown on the Reject Notification screen.&#10;"/>
          <p:cNvSpPr txBox="1">
            <a:spLocks noChangeArrowheads="1"/>
          </p:cNvSpPr>
          <p:nvPr/>
        </p:nvSpPr>
        <p:spPr bwMode="auto">
          <a:xfrm>
            <a:off x="0" y="0"/>
            <a:ext cx="10128504"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p:spPr>
        <p:txBody>
          <a:bodyPr/>
          <a:lstStyle/>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Reject Information(UNRESOLVED)May 28, 2014@11:38:01          Page:    1 of    1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Division : VAMC -ONE     NPI: ##########           NCPDP: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Patient  : PATIENT, ONE (####)  Sex: M                   DOB: MMM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Rx#      : ########/0     ECME#: 0000########   Date of Service: May 27, 2014</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CMOP Drug: INSULIN,ASPART 100UN/ML NOVO FLEXPEN 3ML    NDC Code: 00169-6339-10</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REJECT Information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Reject Type    : 79 - REFILL TOO SOON received on MAY 27, 2014@19:19:14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Reject Status  : OPEN/UNRESOLVED - E REJECTED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Payer Addl Msg : NEXT AVAILABLE FILL DATE 20140605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Reason Code    : ER (OVERUSE )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+DUR Text      : ER2: 25 DS         1 20140517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INSURANCE Information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Insurance      : CAREMARK (610029)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Contact        : (800)421-2342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BIN            : 610029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Group Number   : ####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Cardholder ID  : ######                                                       </a:t>
            </a:r>
          </a:p>
          <a:p>
            <a:pPr marL="344488" indent="-174625" eaLnBrk="0" hangingPunct="0">
              <a:lnSpc>
                <a:spcPct val="80000"/>
              </a:lnSpc>
              <a:spcBef>
                <a:spcPts val="500"/>
              </a:spcBef>
              <a:buClr>
                <a:srgbClr val="007D7A"/>
              </a:buClr>
              <a:defRPr/>
            </a:pPr>
            <a:endParaRPr lang="en-US" sz="1600" kern="0" dirty="0">
              <a:latin typeface="Courier New" pitchFamily="49" charset="0"/>
              <a:ea typeface="ＭＳ Ｐゴシック" pitchFamily="-65" charset="-128"/>
              <a:cs typeface="ＭＳ Ｐゴシック" pitchFamily="-65" charset="-128"/>
            </a:endParaRP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          Enter ?? for more actions                                             </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VW  View Rx               IGN Ignore Reject         OVR Submit Override Codes</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MP  Medication Profile    RES Resubmit Claim        CSD Change Suspense Date</a:t>
            </a:r>
          </a:p>
          <a:p>
            <a:pPr marL="344488" indent="-174625" eaLnBrk="0" hangingPunct="0">
              <a:lnSpc>
                <a:spcPct val="80000"/>
              </a:lnSpc>
              <a:spcBef>
                <a:spcPts val="500"/>
              </a:spcBef>
              <a:buClr>
                <a:srgbClr val="007D7A"/>
              </a:buClr>
              <a:defRPr/>
            </a:pPr>
            <a:r>
              <a:rPr lang="en-US" sz="1600" kern="0" dirty="0">
                <a:latin typeface="Courier New" pitchFamily="49" charset="0"/>
                <a:ea typeface="ＭＳ Ｐゴシック" pitchFamily="-65" charset="-128"/>
                <a:cs typeface="ＭＳ Ｐゴシック" pitchFamily="-65" charset="-128"/>
              </a:rPr>
              <a:t>Select: Quit// </a:t>
            </a:r>
            <a:endParaRPr lang="en-US" sz="1600" b="1" kern="0" dirty="0">
              <a:solidFill>
                <a:schemeClr val="bg1"/>
              </a:solidFill>
              <a:latin typeface="Courier New" pitchFamily="49" charset="0"/>
              <a:ea typeface="ＭＳ Ｐゴシック" pitchFamily="-65" charset="-128"/>
              <a:cs typeface="ＭＳ Ｐゴシック" pitchFamily="-65" charset="-128"/>
            </a:endParaRPr>
          </a:p>
        </p:txBody>
      </p:sp>
      <p:sp>
        <p:nvSpPr>
          <p:cNvPr id="22" name="Rectangle 21" descr="&quot;&quot;"/>
          <p:cNvSpPr/>
          <p:nvPr/>
        </p:nvSpPr>
        <p:spPr>
          <a:xfrm>
            <a:off x="2103715" y="4800601"/>
            <a:ext cx="6259034" cy="897834"/>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4" name="Group 3" descr="3 A Reject Information screen will display&#10;"/>
          <p:cNvGrpSpPr/>
          <p:nvPr/>
        </p:nvGrpSpPr>
        <p:grpSpPr>
          <a:xfrm>
            <a:off x="7366958" y="313863"/>
            <a:ext cx="4444042" cy="1363579"/>
            <a:chOff x="7366958" y="1167454"/>
            <a:chExt cx="4444042" cy="1363579"/>
          </a:xfrm>
        </p:grpSpPr>
        <p:sp>
          <p:nvSpPr>
            <p:cNvPr id="10" name="Rectangle 9"/>
            <p:cNvSpPr/>
            <p:nvPr/>
          </p:nvSpPr>
          <p:spPr>
            <a:xfrm>
              <a:off x="7366958" y="1167454"/>
              <a:ext cx="995791" cy="1363579"/>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2000" dirty="0" smtClean="0"/>
                <a:t>3</a:t>
              </a:r>
              <a:endParaRPr lang="en-US" sz="12000" dirty="0"/>
            </a:p>
          </p:txBody>
        </p:sp>
        <p:sp>
          <p:nvSpPr>
            <p:cNvPr id="11" name="Rectangle 10"/>
            <p:cNvSpPr/>
            <p:nvPr/>
          </p:nvSpPr>
          <p:spPr>
            <a:xfrm>
              <a:off x="8362749" y="1167454"/>
              <a:ext cx="3448251" cy="1363579"/>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 Reject Information screen will display</a:t>
              </a:r>
              <a:endParaRPr lang="en-US" sz="2800" dirty="0"/>
            </a:p>
          </p:txBody>
        </p:sp>
      </p:grpSp>
      <p:sp>
        <p:nvSpPr>
          <p:cNvPr id="12" name="Rectangle 11" descr="Additional actions to help the ePharmacy Site Manager resolve reject&#10;"/>
          <p:cNvSpPr/>
          <p:nvPr/>
        </p:nvSpPr>
        <p:spPr>
          <a:xfrm>
            <a:off x="152400" y="5081115"/>
            <a:ext cx="9601200" cy="93868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descr="&quot;&quot;"/>
          <p:cNvSpPr/>
          <p:nvPr/>
        </p:nvSpPr>
        <p:spPr>
          <a:xfrm flipV="1">
            <a:off x="4399910" y="3151909"/>
            <a:ext cx="7411090" cy="2351141"/>
          </a:xfrm>
          <a:custGeom>
            <a:avLst/>
            <a:gdLst>
              <a:gd name="connsiteX0" fmla="*/ 0 w 5943600"/>
              <a:gd name="connsiteY0" fmla="*/ 902352 h 902352"/>
              <a:gd name="connsiteX1" fmla="*/ 658194 w 5943600"/>
              <a:gd name="connsiteY1" fmla="*/ 0 h 902352"/>
              <a:gd name="connsiteX2" fmla="*/ 5943600 w 5943600"/>
              <a:gd name="connsiteY2" fmla="*/ 902352 h 902352"/>
              <a:gd name="connsiteX3" fmla="*/ 0 w 5943600"/>
              <a:gd name="connsiteY3" fmla="*/ 902352 h 902352"/>
              <a:gd name="connsiteX0" fmla="*/ 1467490 w 7411090"/>
              <a:gd name="connsiteY0" fmla="*/ 819224 h 819224"/>
              <a:gd name="connsiteX1" fmla="*/ 0 w 7411090"/>
              <a:gd name="connsiteY1" fmla="*/ 0 h 819224"/>
              <a:gd name="connsiteX2" fmla="*/ 7411090 w 7411090"/>
              <a:gd name="connsiteY2" fmla="*/ 819224 h 819224"/>
              <a:gd name="connsiteX3" fmla="*/ 1467490 w 7411090"/>
              <a:gd name="connsiteY3" fmla="*/ 819224 h 819224"/>
              <a:gd name="connsiteX0" fmla="*/ 1431864 w 7411090"/>
              <a:gd name="connsiteY0" fmla="*/ 2351141 h 2351141"/>
              <a:gd name="connsiteX1" fmla="*/ 0 w 7411090"/>
              <a:gd name="connsiteY1" fmla="*/ 0 h 2351141"/>
              <a:gd name="connsiteX2" fmla="*/ 7411090 w 7411090"/>
              <a:gd name="connsiteY2" fmla="*/ 819224 h 2351141"/>
              <a:gd name="connsiteX3" fmla="*/ 1431864 w 7411090"/>
              <a:gd name="connsiteY3" fmla="*/ 2351141 h 2351141"/>
            </a:gdLst>
            <a:ahLst/>
            <a:cxnLst>
              <a:cxn ang="0">
                <a:pos x="connsiteX0" y="connsiteY0"/>
              </a:cxn>
              <a:cxn ang="0">
                <a:pos x="connsiteX1" y="connsiteY1"/>
              </a:cxn>
              <a:cxn ang="0">
                <a:pos x="connsiteX2" y="connsiteY2"/>
              </a:cxn>
              <a:cxn ang="0">
                <a:pos x="connsiteX3" y="connsiteY3"/>
              </a:cxn>
            </a:cxnLst>
            <a:rect l="l" t="t" r="r" b="b"/>
            <a:pathLst>
              <a:path w="7411090" h="2351141">
                <a:moveTo>
                  <a:pt x="1431864" y="2351141"/>
                </a:moveTo>
                <a:lnTo>
                  <a:pt x="0" y="0"/>
                </a:lnTo>
                <a:lnTo>
                  <a:pt x="7411090" y="819224"/>
                </a:lnTo>
                <a:lnTo>
                  <a:pt x="1431864" y="2351141"/>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Additional actions to help the ePharmacy Site Manager resolve reject&#10;"/>
          <p:cNvSpPr/>
          <p:nvPr/>
        </p:nvSpPr>
        <p:spPr>
          <a:xfrm>
            <a:off x="5867400" y="3154642"/>
            <a:ext cx="5943600" cy="14859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Additional actions to help the ePharmacy Site Manager resolve reject</a:t>
            </a:r>
          </a:p>
        </p:txBody>
      </p:sp>
      <p:sp>
        <p:nvSpPr>
          <p:cNvPr id="9" name="Rectangle 2" descr="REJ View REJECT Action&#10;"/>
          <p:cNvSpPr txBox="1">
            <a:spLocks noChangeArrowheads="1"/>
          </p:cNvSpPr>
          <p:nvPr/>
        </p:nvSpPr>
        <p:spPr>
          <a:xfrm>
            <a:off x="5638800" y="5858494"/>
            <a:ext cx="656210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mn-lt"/>
                <a:ea typeface="ＭＳ Ｐゴシック" pitchFamily="34" charset="-128"/>
              </a:rPr>
              <a:t>REJ View REJECT Action</a:t>
            </a:r>
          </a:p>
        </p:txBody>
      </p:sp>
    </p:spTree>
    <p:extLst>
      <p:ext uri="{BB962C8B-B14F-4D97-AF65-F5344CB8AC3E}">
        <p14:creationId xmlns:p14="http://schemas.microsoft.com/office/powerpoint/2010/main" val="52416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02" name="Rectangle 2" descr="&quot;&quot;"/>
          <p:cNvSpPr>
            <a:spLocks noGrp="1" noChangeArrowheads="1"/>
          </p:cNvSpPr>
          <p:nvPr>
            <p:ph type="title"/>
          </p:nvPr>
        </p:nvSpPr>
        <p:spPr/>
        <p:txBody>
          <a:bodyPr>
            <a:normAutofit/>
          </a:bodyPr>
          <a:lstStyle/>
          <a:p>
            <a:r>
              <a:rPr lang="en-US" dirty="0"/>
              <a:t>Importance of </a:t>
            </a:r>
            <a:r>
              <a:rPr lang="en-US" dirty="0" smtClean="0"/>
              <a:t>Release Medication</a:t>
            </a:r>
            <a:endParaRPr lang="en-US" dirty="0"/>
          </a:p>
        </p:txBody>
      </p:sp>
      <p:pic>
        <p:nvPicPr>
          <p:cNvPr id="3" name="Picture 2" descr="a rubber sta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5" y="2957343"/>
            <a:ext cx="7010400" cy="3939844"/>
          </a:xfrm>
          <a:prstGeom prst="rect">
            <a:avLst/>
          </a:prstGeom>
        </p:spPr>
      </p:pic>
      <p:sp>
        <p:nvSpPr>
          <p:cNvPr id="4" name="Rectangle 3" descr="NDCs verified&#10;DUR/RTS reject resolution&#10;ePharmacy claims will reverse if not released&#10;VA Copay assigned&#10;"/>
          <p:cNvSpPr/>
          <p:nvPr/>
        </p:nvSpPr>
        <p:spPr>
          <a:xfrm>
            <a:off x="-33215" y="239013"/>
            <a:ext cx="12225215" cy="2769989"/>
          </a:xfrm>
          <a:prstGeom prst="rect">
            <a:avLst/>
          </a:prstGeom>
          <a:solidFill>
            <a:schemeClr val="bg2">
              <a:lumMod val="75000"/>
            </a:schemeClr>
          </a:solidFill>
        </p:spPr>
        <p:txBody>
          <a:bodyPr wrap="square">
            <a:spAutoFit/>
          </a:bodyPr>
          <a:lstStyle/>
          <a:p>
            <a:pPr lvl="0" algn="ctr">
              <a:spcAft>
                <a:spcPts val="1200"/>
              </a:spcAft>
            </a:pPr>
            <a:r>
              <a:rPr lang="en-US" sz="3600" dirty="0"/>
              <a:t>NDCs </a:t>
            </a:r>
            <a:r>
              <a:rPr lang="en-US" sz="3600" dirty="0" smtClean="0"/>
              <a:t>verified</a:t>
            </a:r>
            <a:endParaRPr lang="en-US" sz="3600" dirty="0"/>
          </a:p>
          <a:p>
            <a:pPr lvl="0" algn="ctr">
              <a:spcAft>
                <a:spcPts val="1200"/>
              </a:spcAft>
            </a:pPr>
            <a:r>
              <a:rPr lang="en-US" sz="3600" dirty="0" smtClean="0"/>
              <a:t>DUR/RTS </a:t>
            </a:r>
            <a:r>
              <a:rPr lang="en-US" sz="3600" dirty="0"/>
              <a:t>reject </a:t>
            </a:r>
            <a:r>
              <a:rPr lang="en-US" sz="3600" dirty="0" smtClean="0"/>
              <a:t>resolution</a:t>
            </a:r>
          </a:p>
          <a:p>
            <a:pPr lvl="0" algn="ctr">
              <a:spcAft>
                <a:spcPts val="1200"/>
              </a:spcAft>
            </a:pPr>
            <a:r>
              <a:rPr lang="en-US" sz="3600" dirty="0" smtClean="0"/>
              <a:t>ePharmacy </a:t>
            </a:r>
            <a:r>
              <a:rPr lang="en-US" sz="3600" dirty="0"/>
              <a:t>claims will reverse if not released</a:t>
            </a:r>
          </a:p>
          <a:p>
            <a:pPr lvl="0" algn="ctr">
              <a:spcAft>
                <a:spcPts val="1200"/>
              </a:spcAft>
            </a:pPr>
            <a:r>
              <a:rPr lang="en-US" sz="3600" dirty="0"/>
              <a:t>VA </a:t>
            </a:r>
            <a:r>
              <a:rPr lang="en-US" sz="3600" dirty="0" smtClean="0"/>
              <a:t>Copay assigned</a:t>
            </a:r>
            <a:endParaRPr lang="en-US" sz="3600" dirty="0"/>
          </a:p>
        </p:txBody>
      </p:sp>
      <p:sp>
        <p:nvSpPr>
          <p:cNvPr id="6" name="TextBox 5" descr="RELEASE"/>
          <p:cNvSpPr txBox="1"/>
          <p:nvPr/>
        </p:nvSpPr>
        <p:spPr>
          <a:xfrm rot="1177455">
            <a:off x="344745" y="5265391"/>
            <a:ext cx="2895600" cy="738664"/>
          </a:xfrm>
          <a:prstGeom prst="rect">
            <a:avLst/>
          </a:prstGeom>
          <a:solidFill>
            <a:schemeClr val="tx1"/>
          </a:solidFill>
        </p:spPr>
        <p:txBody>
          <a:bodyPr wrap="square" rtlCol="0">
            <a:spAutoFit/>
          </a:bodyPr>
          <a:lstStyle/>
          <a:p>
            <a:pPr algn="ctr"/>
            <a:r>
              <a:rPr lang="en-US" sz="4200" b="1" dirty="0" smtClean="0">
                <a:solidFill>
                  <a:srgbClr val="C00000"/>
                </a:solidFill>
                <a:latin typeface="DFKai-SB" panose="03000509000000000000" pitchFamily="65" charset="-120"/>
                <a:ea typeface="DFKai-SB" panose="03000509000000000000" pitchFamily="65" charset="-120"/>
              </a:rPr>
              <a:t>RELEASE</a:t>
            </a:r>
            <a:endParaRPr lang="en-US" sz="4200" b="1" dirty="0">
              <a:solidFill>
                <a:srgbClr val="C00000"/>
              </a:solidFill>
              <a:latin typeface="DFKai-SB" panose="03000509000000000000" pitchFamily="65" charset="-120"/>
              <a:ea typeface="DFKai-SB" panose="03000509000000000000" pitchFamily="65" charset="-120"/>
            </a:endParaRPr>
          </a:p>
        </p:txBody>
      </p:sp>
      <p:sp>
        <p:nvSpPr>
          <p:cNvPr id="5" name="Rectangle 4" descr="Critical from a revenue generation standpoint&#10;"/>
          <p:cNvSpPr/>
          <p:nvPr/>
        </p:nvSpPr>
        <p:spPr>
          <a:xfrm>
            <a:off x="5686093" y="4343400"/>
            <a:ext cx="6324600" cy="1200329"/>
          </a:xfrm>
          <a:prstGeom prst="rect">
            <a:avLst/>
          </a:prstGeom>
        </p:spPr>
        <p:txBody>
          <a:bodyPr wrap="square">
            <a:spAutoFit/>
          </a:bodyPr>
          <a:lstStyle/>
          <a:p>
            <a:pPr marL="1258888" lvl="0" indent="-1258888"/>
            <a:r>
              <a:rPr lang="en-US" sz="3600" i="1" dirty="0">
                <a:solidFill>
                  <a:srgbClr val="C00000"/>
                </a:solidFill>
              </a:rPr>
              <a:t>Critical from a revenue generation standpoint</a:t>
            </a:r>
          </a:p>
        </p:txBody>
      </p:sp>
    </p:spTree>
    <p:extLst>
      <p:ext uri="{BB962C8B-B14F-4D97-AF65-F5344CB8AC3E}">
        <p14:creationId xmlns:p14="http://schemas.microsoft.com/office/powerpoint/2010/main" val="98196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descr="&quot;&quot;"/>
          <p:cNvSpPr>
            <a:spLocks noGrp="1" noChangeArrowheads="1"/>
          </p:cNvSpPr>
          <p:nvPr>
            <p:ph type="title"/>
          </p:nvPr>
        </p:nvSpPr>
        <p:spPr/>
        <p:txBody>
          <a:bodyPr>
            <a:normAutofit/>
          </a:bodyPr>
          <a:lstStyle/>
          <a:p>
            <a:r>
              <a:rPr lang="en-US" dirty="0"/>
              <a:t>Release Medication Option</a:t>
            </a:r>
          </a:p>
        </p:txBody>
      </p:sp>
      <p:sp>
        <p:nvSpPr>
          <p:cNvPr id="1021955" name="Rectangle 3" descr="Prescription release at most sites is now done in the background as a result of an automation system working with Outpatient Pharmacy Automation Interface, however release can also be a manual process.  &#10;This is a typical screen shot of one way the ‘Release Medication’ option can be accessed when in a non-automated setting.&#10;All existing methods of releasing prescriptions will work with ePharmacy.&#10;In this case the prescription number is either scanned, or is manually entered and RL is chosen.  I have more on the next slide.  &#10;"/>
          <p:cNvSpPr>
            <a:spLocks noChangeArrowheads="1"/>
          </p:cNvSpPr>
          <p:nvPr/>
        </p:nvSpPr>
        <p:spPr bwMode="auto">
          <a:xfrm>
            <a:off x="1" y="0"/>
            <a:ext cx="9753599" cy="6858000"/>
          </a:xfrm>
          <a:prstGeom prst="rect">
            <a:avLst/>
          </a:prstGeom>
          <a:solidFill>
            <a:schemeClr val="accent3">
              <a:lumMod val="60000"/>
              <a:lumOff val="40000"/>
            </a:schemeClr>
          </a:solidFill>
          <a:ln w="28575">
            <a:solidFill>
              <a:schemeClr val="bg2"/>
            </a:solidFill>
            <a:miter lim="800000"/>
            <a:headEnd/>
            <a:tailEnd/>
          </a:ln>
          <a:effectLst/>
        </p:spPr>
        <p:txBody>
          <a:bodyPr/>
          <a:lstStyle/>
          <a:p>
            <a:pPr marL="173038">
              <a:lnSpc>
                <a:spcPct val="90000"/>
              </a:lnSpc>
            </a:pPr>
            <a:r>
              <a:rPr lang="en-US" sz="1600" b="1" dirty="0">
                <a:latin typeface="Courier New" pitchFamily="49" charset="0"/>
                <a:cs typeface="Courier New" pitchFamily="49" charset="0"/>
              </a:rPr>
              <a:t> OP Medications(ACTIVE)     </a:t>
            </a:r>
            <a:r>
              <a:rPr lang="en-US" sz="1600" dirty="0">
                <a:latin typeface="Courier New" pitchFamily="49" charset="0"/>
                <a:cs typeface="Courier New" pitchFamily="49" charset="0"/>
              </a:rPr>
              <a:t> Aug 6, 2010@11:10:38      Page:  1 of    1 </a:t>
            </a:r>
          </a:p>
          <a:p>
            <a:pPr marL="173038">
              <a:lnSpc>
                <a:spcPct val="90000"/>
              </a:lnSpc>
            </a:pPr>
            <a:r>
              <a:rPr lang="en-US" sz="1600" dirty="0">
                <a:latin typeface="Courier New" pitchFamily="49" charset="0"/>
                <a:cs typeface="Courier New" pitchFamily="49" charset="0"/>
              </a:rPr>
              <a:t> TEST,ECMEPATIENT                                                </a:t>
            </a:r>
          </a:p>
          <a:p>
            <a:pPr marL="173038">
              <a:lnSpc>
                <a:spcPct val="90000"/>
              </a:lnSpc>
            </a:pPr>
            <a:r>
              <a:rPr lang="en-US" sz="1600" dirty="0">
                <a:latin typeface="Courier New" pitchFamily="49" charset="0"/>
                <a:cs typeface="Courier New" pitchFamily="49" charset="0"/>
              </a:rPr>
              <a:t>   PID: 000-00-0000       </a:t>
            </a:r>
            <a:r>
              <a:rPr lang="en-US" sz="1600" b="1" dirty="0">
                <a:latin typeface="Courier New" pitchFamily="49" charset="0"/>
                <a:cs typeface="Courier New" pitchFamily="49" charset="0"/>
              </a:rPr>
              <a:t>                   </a:t>
            </a:r>
            <a:r>
              <a:rPr lang="en-US" sz="1600" dirty="0">
                <a:latin typeface="Courier New" pitchFamily="49" charset="0"/>
                <a:cs typeface="Courier New" pitchFamily="49" charset="0"/>
              </a:rPr>
              <a:t>  Ht(cm): _______ (______)   </a:t>
            </a:r>
          </a:p>
          <a:p>
            <a:pPr marL="173038">
              <a:lnSpc>
                <a:spcPct val="90000"/>
              </a:lnSpc>
            </a:pPr>
            <a:r>
              <a:rPr lang="en-US" sz="1600" dirty="0">
                <a:latin typeface="Courier New" pitchFamily="49" charset="0"/>
                <a:cs typeface="Courier New" pitchFamily="49" charset="0"/>
              </a:rPr>
              <a:t>   </a:t>
            </a:r>
            <a:r>
              <a:rPr lang="pt-BR" sz="1600" dirty="0">
                <a:latin typeface="Courier New" pitchFamily="49" charset="0"/>
                <a:cs typeface="Courier New" pitchFamily="49" charset="0"/>
              </a:rPr>
              <a:t>DOB: JAN 1,1950 (XX)   </a:t>
            </a:r>
            <a:r>
              <a:rPr lang="pt-BR" sz="1600" b="1" dirty="0">
                <a:latin typeface="Courier New" pitchFamily="49" charset="0"/>
                <a:cs typeface="Courier New" pitchFamily="49" charset="0"/>
              </a:rPr>
              <a:t>                   </a:t>
            </a:r>
            <a:r>
              <a:rPr lang="pt-BR" sz="1600" dirty="0">
                <a:latin typeface="Courier New" pitchFamily="49" charset="0"/>
                <a:cs typeface="Courier New" pitchFamily="49" charset="0"/>
              </a:rPr>
              <a:t>  Wt(kg): _______ (______)   </a:t>
            </a:r>
            <a:endParaRPr lang="en-US" sz="1600" dirty="0">
              <a:latin typeface="Courier New" pitchFamily="49" charset="0"/>
              <a:cs typeface="Courier New" pitchFamily="49" charset="0"/>
            </a:endParaRPr>
          </a:p>
          <a:p>
            <a:pPr marL="173038">
              <a:lnSpc>
                <a:spcPct val="90000"/>
              </a:lnSpc>
            </a:pPr>
            <a:r>
              <a:rPr lang="pt-BR" sz="1600" dirty="0">
                <a:latin typeface="Courier New" pitchFamily="49" charset="0"/>
                <a:cs typeface="Courier New" pitchFamily="49" charset="0"/>
              </a:rPr>
              <a:t>---------------------------------------------------------------------------------</a:t>
            </a:r>
          </a:p>
          <a:p>
            <a:pPr marL="173038">
              <a:lnSpc>
                <a:spcPct val="90000"/>
              </a:lnSpc>
            </a:pPr>
            <a:r>
              <a:rPr lang="en-US" sz="1600" dirty="0">
                <a:latin typeface="Courier New" pitchFamily="49" charset="0"/>
                <a:cs typeface="Courier New" pitchFamily="49" charset="0"/>
              </a:rPr>
              <a:t> (9)      Days Supply: 30                     (10)  QTY (  ): 1                   </a:t>
            </a:r>
          </a:p>
          <a:p>
            <a:pPr marL="173038">
              <a:lnSpc>
                <a:spcPct val="90000"/>
              </a:lnSpc>
            </a:pPr>
            <a:r>
              <a:rPr lang="en-US" sz="1600" dirty="0">
                <a:latin typeface="Courier New" pitchFamily="49" charset="0"/>
                <a:cs typeface="Courier New" pitchFamily="49" charset="0"/>
              </a:rPr>
              <a:t> (11)    # of Refills: 5                           Remaining: 4                  </a:t>
            </a:r>
          </a:p>
          <a:p>
            <a:pPr marL="173038">
              <a:lnSpc>
                <a:spcPct val="90000"/>
              </a:lnSpc>
            </a:pPr>
            <a:r>
              <a:rPr lang="en-US" sz="1600" dirty="0">
                <a:latin typeface="Courier New" pitchFamily="49" charset="0"/>
                <a:cs typeface="Courier New" pitchFamily="49" charset="0"/>
              </a:rPr>
              <a:t> (12)        Provider: PROVIDER,PSOTEST </a:t>
            </a:r>
          </a:p>
          <a:p>
            <a:pPr marL="173038">
              <a:lnSpc>
                <a:spcPct val="90000"/>
              </a:lnSpc>
            </a:pPr>
            <a:r>
              <a:rPr lang="en-US" sz="1600" dirty="0">
                <a:latin typeface="Courier New" pitchFamily="49" charset="0"/>
                <a:cs typeface="Courier New" pitchFamily="49" charset="0"/>
              </a:rPr>
              <a:t> (13)         Routing: WINDOW                (14)     Copies: 1                </a:t>
            </a:r>
          </a:p>
          <a:p>
            <a:pPr marL="173038">
              <a:lnSpc>
                <a:spcPct val="90000"/>
              </a:lnSpc>
            </a:pPr>
            <a:r>
              <a:rPr lang="en-US" sz="1600" dirty="0">
                <a:latin typeface="Courier New" pitchFamily="49" charset="0"/>
                <a:cs typeface="Courier New" pitchFamily="49" charset="0"/>
              </a:rPr>
              <a:t>     Method of Pickup:                                                           </a:t>
            </a:r>
          </a:p>
          <a:p>
            <a:pPr marL="173038">
              <a:lnSpc>
                <a:spcPct val="90000"/>
              </a:lnSpc>
            </a:pPr>
            <a:r>
              <a:rPr lang="en-US" sz="1600" dirty="0">
                <a:latin typeface="Courier New" pitchFamily="49" charset="0"/>
                <a:cs typeface="Courier New" pitchFamily="49" charset="0"/>
              </a:rPr>
              <a:t> (15)          Clinic: Not on File                                               </a:t>
            </a:r>
          </a:p>
          <a:p>
            <a:pPr marL="173038">
              <a:lnSpc>
                <a:spcPct val="90000"/>
              </a:lnSpc>
            </a:pPr>
            <a:r>
              <a:rPr lang="en-US" sz="1600" dirty="0">
                <a:latin typeface="Courier New" pitchFamily="49" charset="0"/>
                <a:cs typeface="Courier New" pitchFamily="49" charset="0"/>
              </a:rPr>
              <a:t> (16)        Division: TEST CBOC (XXX)                                              </a:t>
            </a:r>
          </a:p>
          <a:p>
            <a:pPr marL="173038">
              <a:lnSpc>
                <a:spcPct val="90000"/>
              </a:lnSpc>
            </a:pPr>
            <a:r>
              <a:rPr lang="en-US" sz="1600" dirty="0">
                <a:latin typeface="Courier New" pitchFamily="49" charset="0"/>
                <a:cs typeface="Courier New" pitchFamily="49" charset="0"/>
              </a:rPr>
              <a:t> (17)      Pharmacist:                                                           </a:t>
            </a:r>
          </a:p>
          <a:p>
            <a:pPr marL="173038">
              <a:lnSpc>
                <a:spcPct val="90000"/>
              </a:lnSpc>
            </a:pPr>
            <a:r>
              <a:rPr lang="en-US" sz="1600" dirty="0">
                <a:latin typeface="Courier New" pitchFamily="49" charset="0"/>
                <a:cs typeface="Courier New" pitchFamily="49" charset="0"/>
              </a:rPr>
              <a:t> (18)         Remarks:                                                           </a:t>
            </a:r>
          </a:p>
          <a:p>
            <a:pPr marL="173038">
              <a:lnSpc>
                <a:spcPct val="90000"/>
              </a:lnSpc>
            </a:pPr>
            <a:r>
              <a:rPr lang="en-US" sz="1600" dirty="0">
                <a:latin typeface="Courier New" pitchFamily="49" charset="0"/>
                <a:cs typeface="Courier New" pitchFamily="49" charset="0"/>
              </a:rPr>
              <a:t> (19)      Counseling: NO                                                        </a:t>
            </a:r>
          </a:p>
          <a:p>
            <a:pPr marL="173038">
              <a:lnSpc>
                <a:spcPct val="90000"/>
              </a:lnSpc>
            </a:pPr>
            <a:r>
              <a:rPr lang="en-US" sz="1600" dirty="0">
                <a:latin typeface="Courier New" pitchFamily="49" charset="0"/>
                <a:cs typeface="Courier New" pitchFamily="49" charset="0"/>
              </a:rPr>
              <a:t> (20)     Refill Data                                                            </a:t>
            </a:r>
          </a:p>
          <a:p>
            <a:pPr marL="173038">
              <a:lnSpc>
                <a:spcPct val="90000"/>
              </a:lnSpc>
            </a:pPr>
            <a:r>
              <a:rPr lang="en-US" sz="1600" dirty="0">
                <a:latin typeface="Courier New" pitchFamily="49" charset="0"/>
                <a:cs typeface="Courier New" pitchFamily="49" charset="0"/>
              </a:rPr>
              <a:t> (21)        DAW Code: 0 - NO PRODUCT SELECTION INDICATED</a:t>
            </a:r>
          </a:p>
          <a:p>
            <a:pPr marL="173038">
              <a:lnSpc>
                <a:spcPct val="90000"/>
              </a:lnSpc>
            </a:pPr>
            <a:r>
              <a:rPr lang="en-US" sz="1600" dirty="0">
                <a:latin typeface="Courier New" pitchFamily="49" charset="0"/>
                <a:cs typeface="Courier New" pitchFamily="49" charset="0"/>
              </a:rPr>
              <a:t>          Finished By: PHARMACIST,PSOTEST</a:t>
            </a:r>
          </a:p>
          <a:p>
            <a:pPr marL="173038">
              <a:lnSpc>
                <a:spcPct val="90000"/>
              </a:lnSpc>
            </a:pPr>
            <a:r>
              <a:rPr lang="en-US" sz="1600" dirty="0">
                <a:latin typeface="Courier New" pitchFamily="49" charset="0"/>
                <a:cs typeface="Courier New" pitchFamily="49" charset="0"/>
              </a:rPr>
              <a:t>    Entry By: ECME,PHARMACIST             Entry Date: 08/06/10 10:16:47</a:t>
            </a:r>
          </a:p>
          <a:p>
            <a:pPr marL="173038">
              <a:lnSpc>
                <a:spcPct val="90000"/>
              </a:lnSpc>
            </a:pPr>
            <a:r>
              <a:rPr lang="en-US" sz="1600" b="1" u="sng" dirty="0">
                <a:latin typeface="Courier New" pitchFamily="49" charset="0"/>
                <a:cs typeface="Courier New" pitchFamily="49" charset="0"/>
              </a:rPr>
              <a:t>Enter ?? for more actions                                                    s                                        </a:t>
            </a:r>
          </a:p>
          <a:p>
            <a:pPr marL="173038">
              <a:lnSpc>
                <a:spcPct val="90000"/>
              </a:lnSpc>
            </a:pPr>
            <a:r>
              <a:rPr lang="en-US" sz="1600" dirty="0">
                <a:latin typeface="Courier New" pitchFamily="49" charset="0"/>
                <a:cs typeface="Courier New" pitchFamily="49" charset="0"/>
              </a:rPr>
              <a:t> DC   Discontinue          PR   Partial              </a:t>
            </a:r>
            <a:r>
              <a:rPr lang="en-US" sz="1600" b="1" dirty="0">
                <a:latin typeface="Courier New" pitchFamily="49" charset="0"/>
                <a:cs typeface="Courier New" pitchFamily="49" charset="0"/>
              </a:rPr>
              <a:t>RL   Release</a:t>
            </a:r>
          </a:p>
          <a:p>
            <a:pPr marL="173038">
              <a:lnSpc>
                <a:spcPct val="90000"/>
              </a:lnSpc>
            </a:pPr>
            <a:r>
              <a:rPr lang="en-US" sz="1600" dirty="0">
                <a:latin typeface="Courier New" pitchFamily="49" charset="0"/>
                <a:cs typeface="Courier New" pitchFamily="49" charset="0"/>
              </a:rPr>
              <a:t> ED   Edit                 RF   Refill               RN   Renew Select   </a:t>
            </a:r>
          </a:p>
          <a:p>
            <a:pPr marL="173038">
              <a:lnSpc>
                <a:spcPct val="90000"/>
              </a:lnSpc>
            </a:pPr>
            <a:r>
              <a:rPr lang="en-US" sz="1600" dirty="0">
                <a:latin typeface="Courier New" pitchFamily="49" charset="0"/>
                <a:cs typeface="Courier New" pitchFamily="49" charset="0"/>
              </a:rPr>
              <a:t> Select Action: Next Screen// </a:t>
            </a:r>
            <a:r>
              <a:rPr lang="en-US" sz="1600" b="1" dirty="0">
                <a:latin typeface="Courier New" pitchFamily="49" charset="0"/>
                <a:cs typeface="Courier New" pitchFamily="49" charset="0"/>
              </a:rPr>
              <a:t>RL   Release</a:t>
            </a:r>
          </a:p>
          <a:p>
            <a:pPr marL="173038">
              <a:lnSpc>
                <a:spcPct val="90000"/>
              </a:lnSpc>
            </a:pPr>
            <a:endParaRPr lang="en-US" sz="1600" b="1" dirty="0">
              <a:latin typeface="Courier New" pitchFamily="49" charset="0"/>
              <a:cs typeface="Courier New" pitchFamily="49" charset="0"/>
            </a:endParaRPr>
          </a:p>
        </p:txBody>
      </p:sp>
      <p:pic>
        <p:nvPicPr>
          <p:cNvPr id="6" name="Picture 5" descr="&quot;&quot;"/>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2500" b="90000" l="3333" r="91515">
                        <a14:foregroundMark x1="11212" y1="44500" x2="45758" y2="64000"/>
                        <a14:foregroundMark x1="6061" y1="62000" x2="42121" y2="82000"/>
                        <a14:backgroundMark x1="53333" y1="59000" x2="63636" y2="49000"/>
                        <a14:backgroundMark x1="74242" y1="44000" x2="74242" y2="44000"/>
                      </a14:backgroundRemoval>
                    </a14:imgEffect>
                  </a14:imgLayer>
                </a14:imgProps>
              </a:ext>
              <a:ext uri="{28A0092B-C50C-407E-A947-70E740481C1C}">
                <a14:useLocalDpi xmlns:a14="http://schemas.microsoft.com/office/drawing/2010/main" val="0"/>
              </a:ext>
            </a:extLst>
          </a:blip>
          <a:srcRect l="10460" t="41199" r="57135" b="15800"/>
          <a:stretch/>
        </p:blipFill>
        <p:spPr>
          <a:xfrm>
            <a:off x="9220199" y="1254233"/>
            <a:ext cx="2971799" cy="2392363"/>
          </a:xfrm>
          <a:prstGeom prst="rect">
            <a:avLst/>
          </a:prstGeom>
        </p:spPr>
      </p:pic>
      <p:sp>
        <p:nvSpPr>
          <p:cNvPr id="7" name="TextBox 6" descr="RELEASE"/>
          <p:cNvSpPr txBox="1"/>
          <p:nvPr/>
        </p:nvSpPr>
        <p:spPr>
          <a:xfrm rot="1177455">
            <a:off x="9550820" y="2112491"/>
            <a:ext cx="2606459" cy="861774"/>
          </a:xfrm>
          <a:prstGeom prst="rect">
            <a:avLst/>
          </a:prstGeom>
          <a:noFill/>
        </p:spPr>
        <p:txBody>
          <a:bodyPr wrap="square" rtlCol="0">
            <a:spAutoFit/>
          </a:bodyPr>
          <a:lstStyle/>
          <a:p>
            <a:pPr algn="ctr"/>
            <a:r>
              <a:rPr lang="en-US" sz="5000" b="1" dirty="0" smtClean="0">
                <a:latin typeface="DFKai-SB" panose="03000509000000000000" pitchFamily="65" charset="-120"/>
                <a:ea typeface="DFKai-SB" panose="03000509000000000000" pitchFamily="65" charset="-120"/>
              </a:rPr>
              <a:t>RELEASE</a:t>
            </a:r>
            <a:endParaRPr lang="en-US" sz="5000" b="1" dirty="0">
              <a:latin typeface="DFKai-SB" panose="03000509000000000000" pitchFamily="65" charset="-120"/>
              <a:ea typeface="DFKai-SB" panose="03000509000000000000" pitchFamily="65" charset="-120"/>
            </a:endParaRPr>
          </a:p>
        </p:txBody>
      </p:sp>
      <p:sp>
        <p:nvSpPr>
          <p:cNvPr id="8" name="Rectangle 7" descr="RL   Release &#10;"/>
          <p:cNvSpPr/>
          <p:nvPr/>
        </p:nvSpPr>
        <p:spPr>
          <a:xfrm>
            <a:off x="304800" y="5241797"/>
            <a:ext cx="56388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rot="5400000" flipV="1">
            <a:off x="7866627" y="3010881"/>
            <a:ext cx="1085079" cy="5895202"/>
          </a:xfrm>
          <a:custGeom>
            <a:avLst/>
            <a:gdLst>
              <a:gd name="connsiteX0" fmla="*/ 0 w 1019898"/>
              <a:gd name="connsiteY0" fmla="*/ 3923902 h 3923902"/>
              <a:gd name="connsiteX1" fmla="*/ 492957 w 1019898"/>
              <a:gd name="connsiteY1" fmla="*/ 0 h 3923902"/>
              <a:gd name="connsiteX2" fmla="*/ 1019898 w 1019898"/>
              <a:gd name="connsiteY2" fmla="*/ 3923902 h 3923902"/>
              <a:gd name="connsiteX3" fmla="*/ 0 w 1019898"/>
              <a:gd name="connsiteY3" fmla="*/ 3923902 h 3923902"/>
              <a:gd name="connsiteX0" fmla="*/ 0 w 723015"/>
              <a:gd name="connsiteY0" fmla="*/ 8270270 h 8270270"/>
              <a:gd name="connsiteX1" fmla="*/ 196074 w 723015"/>
              <a:gd name="connsiteY1" fmla="*/ 0 h 8270270"/>
              <a:gd name="connsiteX2" fmla="*/ 723015 w 723015"/>
              <a:gd name="connsiteY2" fmla="*/ 3923902 h 8270270"/>
              <a:gd name="connsiteX3" fmla="*/ 0 w 723015"/>
              <a:gd name="connsiteY3" fmla="*/ 8270270 h 8270270"/>
              <a:gd name="connsiteX0" fmla="*/ 362064 w 1085079"/>
              <a:gd name="connsiteY0" fmla="*/ 5895202 h 5895202"/>
              <a:gd name="connsiteX1" fmla="*/ 0 w 1085079"/>
              <a:gd name="connsiteY1" fmla="*/ 0 h 5895202"/>
              <a:gd name="connsiteX2" fmla="*/ 1085079 w 1085079"/>
              <a:gd name="connsiteY2" fmla="*/ 1548834 h 5895202"/>
              <a:gd name="connsiteX3" fmla="*/ 362064 w 1085079"/>
              <a:gd name="connsiteY3" fmla="*/ 5895202 h 5895202"/>
            </a:gdLst>
            <a:ahLst/>
            <a:cxnLst>
              <a:cxn ang="0">
                <a:pos x="connsiteX0" y="connsiteY0"/>
              </a:cxn>
              <a:cxn ang="0">
                <a:pos x="connsiteX1" y="connsiteY1"/>
              </a:cxn>
              <a:cxn ang="0">
                <a:pos x="connsiteX2" y="connsiteY2"/>
              </a:cxn>
              <a:cxn ang="0">
                <a:pos x="connsiteX3" y="connsiteY3"/>
              </a:cxn>
            </a:cxnLst>
            <a:rect l="l" t="t" r="r" b="b"/>
            <a:pathLst>
              <a:path w="1085079" h="5895202">
                <a:moveTo>
                  <a:pt x="362064" y="5895202"/>
                </a:moveTo>
                <a:lnTo>
                  <a:pt x="0" y="0"/>
                </a:lnTo>
                <a:lnTo>
                  <a:pt x="1085079" y="1548834"/>
                </a:lnTo>
                <a:lnTo>
                  <a:pt x="362064" y="5895202"/>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RL   Release&#10;"/>
          <p:cNvSpPr/>
          <p:nvPr/>
        </p:nvSpPr>
        <p:spPr>
          <a:xfrm>
            <a:off x="7010400" y="5791200"/>
            <a:ext cx="4346368" cy="6858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RL   Release</a:t>
            </a:r>
          </a:p>
        </p:txBody>
      </p:sp>
      <p:sp>
        <p:nvSpPr>
          <p:cNvPr id="3" name="Rectangle 2" descr="&quot;&quot;"/>
          <p:cNvSpPr/>
          <p:nvPr/>
        </p:nvSpPr>
        <p:spPr>
          <a:xfrm rot="1159186">
            <a:off x="8877300" y="1304715"/>
            <a:ext cx="533400" cy="135849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45"/>
    </mc:Choice>
    <mc:Fallback xmlns="">
      <p:transition spd="slow" advTm="3545"/>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1" name="Rectangle 3" descr="When the prescription is brought up, ePharmacy prescriptions have an additional stop, prompting the user to compare the NDC transmitted to the third party with the NDC of the product being used to fill the order.  &#10;The releasing person therefore needs to know which NDC was used to fill the prescription.  Some sites place the original stock container in the prescriptions tote, while other have the filling technicians action in the NDC used on the prescription fill section or other place of the laser label.&#10;If the NDC from the claim is the same one used to fill the prescription, as shown in the top box of this screenshot, the Releasing pharmacist chooses the default.&#10;The software then reminds the releasing pharmacist that this is an ePharmacy Rx and to obtain a signature upon window pick-up.&#10;"/>
          <p:cNvSpPr>
            <a:spLocks noChangeArrowheads="1"/>
          </p:cNvSpPr>
          <p:nvPr/>
        </p:nvSpPr>
        <p:spPr bwMode="auto">
          <a:xfrm>
            <a:off x="0" y="1746026"/>
            <a:ext cx="9974179" cy="3429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marL="225425">
              <a:lnSpc>
                <a:spcPct val="95000"/>
              </a:lnSpc>
            </a:pPr>
            <a:r>
              <a:rPr lang="en-US" sz="1600" dirty="0">
                <a:latin typeface="Courier New" pitchFamily="49" charset="0"/>
                <a:cs typeface="Courier New" pitchFamily="49" charset="0"/>
              </a:rPr>
              <a:t>Enter PHARMACIST: PHARMACIST,PSOTEST</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dirty="0">
                <a:latin typeface="Courier New" pitchFamily="49" charset="0"/>
                <a:cs typeface="Courier New" pitchFamily="49" charset="0"/>
              </a:rPr>
              <a:t>Enter/Wand PRESCRIPTION number: 2719764</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b="1" dirty="0">
                <a:latin typeface="Courier New" pitchFamily="49" charset="0"/>
                <a:cs typeface="Courier New" pitchFamily="49" charset="0"/>
              </a:rPr>
              <a:t>** This NDC has not been validated.</a:t>
            </a:r>
          </a:p>
          <a:p>
            <a:pPr marL="225425">
              <a:lnSpc>
                <a:spcPct val="95000"/>
              </a:lnSpc>
            </a:pPr>
            <a:endParaRPr lang="en-US" sz="1600" b="1" dirty="0">
              <a:latin typeface="Courier New" pitchFamily="49" charset="0"/>
              <a:cs typeface="Courier New" pitchFamily="49" charset="0"/>
            </a:endParaRPr>
          </a:p>
          <a:p>
            <a:pPr marL="225425">
              <a:lnSpc>
                <a:spcPct val="95000"/>
              </a:lnSpc>
            </a:pPr>
            <a:r>
              <a:rPr lang="en-US" sz="1600" b="1" dirty="0">
                <a:latin typeface="Courier New" pitchFamily="49" charset="0"/>
                <a:cs typeface="Courier New" pitchFamily="49" charset="0"/>
              </a:rPr>
              <a:t>PID: ###-##-####/</a:t>
            </a:r>
          </a:p>
          <a:p>
            <a:pPr marL="225425">
              <a:lnSpc>
                <a:spcPct val="95000"/>
              </a:lnSpc>
            </a:pPr>
            <a:r>
              <a:rPr lang="en-US" sz="1600" b="1" dirty="0">
                <a:latin typeface="Courier New" pitchFamily="49" charset="0"/>
                <a:cs typeface="Courier New" pitchFamily="49" charset="0"/>
              </a:rPr>
              <a:t>MED: CIPROFLOXACIN HCL 250MG T/</a:t>
            </a:r>
          </a:p>
          <a:p>
            <a:pPr marL="225425">
              <a:lnSpc>
                <a:spcPct val="95000"/>
              </a:lnSpc>
            </a:pPr>
            <a:r>
              <a:rPr lang="en-US" sz="1600" b="1" dirty="0">
                <a:latin typeface="Courier New" pitchFamily="49" charset="0"/>
                <a:cs typeface="Courier New" pitchFamily="49" charset="0"/>
              </a:rPr>
              <a:t>NDC: 00026-8512-50//  00026-8512-50 </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dirty="0">
                <a:latin typeface="Courier New" pitchFamily="49" charset="0"/>
                <a:cs typeface="Courier New" pitchFamily="49" charset="0"/>
              </a:rPr>
              <a:t>Prescription Number ####764 Released</a:t>
            </a:r>
          </a:p>
          <a:p>
            <a:pPr marL="225425">
              <a:lnSpc>
                <a:spcPct val="95000"/>
              </a:lnSpc>
            </a:pPr>
            <a:endParaRPr lang="en-US" sz="1600" dirty="0">
              <a:latin typeface="Courier New" pitchFamily="49" charset="0"/>
              <a:cs typeface="Courier New" pitchFamily="49" charset="0"/>
            </a:endParaRPr>
          </a:p>
          <a:p>
            <a:pPr marL="225425">
              <a:lnSpc>
                <a:spcPct val="95000"/>
              </a:lnSpc>
            </a:pPr>
            <a:r>
              <a:rPr lang="en-US" sz="1600" b="1" dirty="0">
                <a:latin typeface="Courier New" pitchFamily="49" charset="0"/>
                <a:cs typeface="Courier New" pitchFamily="49" charset="0"/>
              </a:rPr>
              <a:t>ePharmacy Rx - Obtain Signature</a:t>
            </a:r>
          </a:p>
          <a:p>
            <a:pPr marL="225425">
              <a:lnSpc>
                <a:spcPct val="95000"/>
              </a:lnSpc>
            </a:pPr>
            <a:endParaRPr lang="en-US" sz="1600" dirty="0">
              <a:latin typeface="Courier New" pitchFamily="49" charset="0"/>
              <a:cs typeface="Courier New" pitchFamily="49" charset="0"/>
            </a:endParaRPr>
          </a:p>
        </p:txBody>
      </p:sp>
      <p:sp>
        <p:nvSpPr>
          <p:cNvPr id="10" name="Rectangle 9" descr="** This NDC has not been validated.&#10;&#10;PID: ###-##-####&#10;MED: CIPROFLOXACIN HCL 250MG T/ &#10;NDC: 00026-8512-50//  00026-8512-50 &#10;"/>
          <p:cNvSpPr/>
          <p:nvPr/>
        </p:nvSpPr>
        <p:spPr>
          <a:xfrm>
            <a:off x="164274" y="2625520"/>
            <a:ext cx="4636325" cy="135880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descr="&quot;&quot;"/>
          <p:cNvSpPr/>
          <p:nvPr/>
        </p:nvSpPr>
        <p:spPr>
          <a:xfrm rot="5400000" flipV="1">
            <a:off x="5807513" y="-2930109"/>
            <a:ext cx="3034276" cy="9315302"/>
          </a:xfrm>
          <a:custGeom>
            <a:avLst/>
            <a:gdLst>
              <a:gd name="connsiteX0" fmla="*/ 0 w 1019898"/>
              <a:gd name="connsiteY0" fmla="*/ 3923902 h 3923902"/>
              <a:gd name="connsiteX1" fmla="*/ 492957 w 1019898"/>
              <a:gd name="connsiteY1" fmla="*/ 0 h 3923902"/>
              <a:gd name="connsiteX2" fmla="*/ 1019898 w 1019898"/>
              <a:gd name="connsiteY2" fmla="*/ 3923902 h 3923902"/>
              <a:gd name="connsiteX3" fmla="*/ 0 w 1019898"/>
              <a:gd name="connsiteY3" fmla="*/ 3923902 h 3923902"/>
              <a:gd name="connsiteX0" fmla="*/ 0 w 3561217"/>
              <a:gd name="connsiteY0" fmla="*/ 527559 h 3923902"/>
              <a:gd name="connsiteX1" fmla="*/ 3034276 w 3561217"/>
              <a:gd name="connsiteY1" fmla="*/ 0 h 3923902"/>
              <a:gd name="connsiteX2" fmla="*/ 3561217 w 3561217"/>
              <a:gd name="connsiteY2" fmla="*/ 3923902 h 3923902"/>
              <a:gd name="connsiteX3" fmla="*/ 0 w 3561217"/>
              <a:gd name="connsiteY3" fmla="*/ 527559 h 3923902"/>
              <a:gd name="connsiteX0" fmla="*/ 0 w 3034276"/>
              <a:gd name="connsiteY0" fmla="*/ 527559 h 9315302"/>
              <a:gd name="connsiteX1" fmla="*/ 3034276 w 3034276"/>
              <a:gd name="connsiteY1" fmla="*/ 0 h 9315302"/>
              <a:gd name="connsiteX2" fmla="*/ 2314311 w 3034276"/>
              <a:gd name="connsiteY2" fmla="*/ 9315302 h 9315302"/>
              <a:gd name="connsiteX3" fmla="*/ 0 w 3034276"/>
              <a:gd name="connsiteY3" fmla="*/ 527559 h 9315302"/>
            </a:gdLst>
            <a:ahLst/>
            <a:cxnLst>
              <a:cxn ang="0">
                <a:pos x="connsiteX0" y="connsiteY0"/>
              </a:cxn>
              <a:cxn ang="0">
                <a:pos x="connsiteX1" y="connsiteY1"/>
              </a:cxn>
              <a:cxn ang="0">
                <a:pos x="connsiteX2" y="connsiteY2"/>
              </a:cxn>
              <a:cxn ang="0">
                <a:pos x="connsiteX3" y="connsiteY3"/>
              </a:cxn>
            </a:cxnLst>
            <a:rect l="l" t="t" r="r" b="b"/>
            <a:pathLst>
              <a:path w="3034276" h="9315302">
                <a:moveTo>
                  <a:pt x="0" y="527559"/>
                </a:moveTo>
                <a:lnTo>
                  <a:pt x="3034276" y="0"/>
                </a:lnTo>
                <a:lnTo>
                  <a:pt x="2314311" y="9315302"/>
                </a:lnTo>
                <a:lnTo>
                  <a:pt x="0" y="527559"/>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 This NDC has not been validated.&#10;&#10;PID: ###-##-####&#10;MED: CIPROFLOXACIN HCL 250MG T/ &#10;NDC: 00026-8512-50//  00026-8512-50 &#10;"/>
          <p:cNvSpPr/>
          <p:nvPr/>
        </p:nvSpPr>
        <p:spPr>
          <a:xfrm>
            <a:off x="3200400" y="252554"/>
            <a:ext cx="8763000" cy="2262046"/>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pPr>
            <a:r>
              <a:rPr lang="en-US" sz="2800" dirty="0">
                <a:solidFill>
                  <a:schemeClr val="tx1"/>
                </a:solidFill>
                <a:cs typeface="Courier New" pitchFamily="49" charset="0"/>
              </a:rPr>
              <a:t>** This NDC has not been validated.</a:t>
            </a:r>
          </a:p>
          <a:p>
            <a:pPr>
              <a:lnSpc>
                <a:spcPct val="95000"/>
              </a:lnSpc>
            </a:pPr>
            <a:endParaRPr lang="en-US" sz="2800" dirty="0">
              <a:solidFill>
                <a:schemeClr val="tx1"/>
              </a:solidFill>
              <a:cs typeface="Courier New" pitchFamily="49" charset="0"/>
            </a:endParaRPr>
          </a:p>
          <a:p>
            <a:pPr>
              <a:lnSpc>
                <a:spcPct val="95000"/>
              </a:lnSpc>
            </a:pPr>
            <a:r>
              <a:rPr lang="en-US" sz="2800" dirty="0">
                <a:solidFill>
                  <a:schemeClr val="tx1"/>
                </a:solidFill>
                <a:cs typeface="Courier New" pitchFamily="49" charset="0"/>
              </a:rPr>
              <a:t>PID: </a:t>
            </a:r>
            <a:r>
              <a:rPr lang="en-US" sz="2800" dirty="0" smtClean="0">
                <a:solidFill>
                  <a:schemeClr val="tx1"/>
                </a:solidFill>
                <a:cs typeface="Courier New" pitchFamily="49" charset="0"/>
              </a:rPr>
              <a:t>###-##-####</a:t>
            </a:r>
          </a:p>
          <a:p>
            <a:pPr>
              <a:lnSpc>
                <a:spcPct val="95000"/>
              </a:lnSpc>
            </a:pPr>
            <a:r>
              <a:rPr lang="en-US" sz="2800" dirty="0" smtClean="0">
                <a:solidFill>
                  <a:schemeClr val="tx1"/>
                </a:solidFill>
                <a:cs typeface="Courier New" pitchFamily="49" charset="0"/>
              </a:rPr>
              <a:t>MED</a:t>
            </a:r>
            <a:r>
              <a:rPr lang="en-US" sz="2800" dirty="0">
                <a:solidFill>
                  <a:schemeClr val="tx1"/>
                </a:solidFill>
                <a:cs typeface="Courier New" pitchFamily="49" charset="0"/>
              </a:rPr>
              <a:t>: CIPROFLOXACIN HCL 250MG T/ </a:t>
            </a:r>
          </a:p>
          <a:p>
            <a:pPr>
              <a:lnSpc>
                <a:spcPct val="95000"/>
              </a:lnSpc>
            </a:pPr>
            <a:r>
              <a:rPr lang="en-US" sz="2800" dirty="0">
                <a:solidFill>
                  <a:schemeClr val="tx1"/>
                </a:solidFill>
                <a:cs typeface="Courier New" pitchFamily="49" charset="0"/>
              </a:rPr>
              <a:t>NDC: 00026-8512-50//  00026-8512-50 </a:t>
            </a:r>
          </a:p>
        </p:txBody>
      </p:sp>
      <p:sp>
        <p:nvSpPr>
          <p:cNvPr id="8" name="Rectangle 7" descr="ePharmacy Rx - Obtain Signature&#10;"/>
          <p:cNvSpPr/>
          <p:nvPr/>
        </p:nvSpPr>
        <p:spPr>
          <a:xfrm>
            <a:off x="164275" y="4518358"/>
            <a:ext cx="41148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descr="&quot;&quot;"/>
          <p:cNvSpPr/>
          <p:nvPr/>
        </p:nvSpPr>
        <p:spPr>
          <a:xfrm rot="5400000" flipV="1">
            <a:off x="4537915" y="3878301"/>
            <a:ext cx="1108348" cy="2106977"/>
          </a:xfrm>
          <a:prstGeom prst="triangle">
            <a:avLst>
              <a:gd name="adj" fmla="val 28118"/>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ePharmacy Rx - Obtain Signature&#10;"/>
          <p:cNvSpPr/>
          <p:nvPr/>
        </p:nvSpPr>
        <p:spPr>
          <a:xfrm>
            <a:off x="6178138" y="4419600"/>
            <a:ext cx="5791200" cy="1042612"/>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ePharmacy Rx - Obtain Signature</a:t>
            </a:r>
          </a:p>
        </p:txBody>
      </p:sp>
      <p:sp>
        <p:nvSpPr>
          <p:cNvPr id="1026050" name="Rectangle 2"/>
          <p:cNvSpPr>
            <a:spLocks noGrp="1" noChangeArrowheads="1"/>
          </p:cNvSpPr>
          <p:nvPr>
            <p:ph type="title"/>
          </p:nvPr>
        </p:nvSpPr>
        <p:spPr>
          <a:xfrm>
            <a:off x="1295400" y="5316624"/>
            <a:ext cx="4495800" cy="1143000"/>
          </a:xfrm>
          <a:noFill/>
          <a:ln/>
        </p:spPr>
        <p:txBody>
          <a:bodyPr>
            <a:normAutofit/>
          </a:bodyPr>
          <a:lstStyle/>
          <a:p>
            <a:r>
              <a:rPr lang="en-US" b="1" dirty="0">
                <a:latin typeface="+mn-lt"/>
              </a:rPr>
              <a:t>Validate NDC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descr="&quot;&quot;"/>
          <p:cNvSpPr/>
          <p:nvPr/>
        </p:nvSpPr>
        <p:spPr>
          <a:xfrm>
            <a:off x="0" y="0"/>
            <a:ext cx="41980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quot;&quot;"/>
          <p:cNvSpPr/>
          <p:nvPr/>
        </p:nvSpPr>
        <p:spPr>
          <a:xfrm>
            <a:off x="4192211" y="-6777"/>
            <a:ext cx="419801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descr="&quot;&quot;"/>
          <p:cNvSpPr/>
          <p:nvPr/>
        </p:nvSpPr>
        <p:spPr>
          <a:xfrm>
            <a:off x="0" y="1244271"/>
            <a:ext cx="12268200" cy="22860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PBM&#10;"/>
          <p:cNvSpPr/>
          <p:nvPr/>
        </p:nvSpPr>
        <p:spPr>
          <a:xfrm>
            <a:off x="-514337" y="235995"/>
            <a:ext cx="5140150" cy="1104900"/>
          </a:xfrm>
          <a:prstGeom prst="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2">
                    <a:lumMod val="75000"/>
                  </a:schemeClr>
                </a:solidFill>
              </a:rPr>
              <a:t>PBM</a:t>
            </a:r>
          </a:p>
        </p:txBody>
      </p:sp>
      <p:sp>
        <p:nvSpPr>
          <p:cNvPr id="7" name="Rectangle 6" descr="NCPDP"/>
          <p:cNvSpPr/>
          <p:nvPr/>
        </p:nvSpPr>
        <p:spPr>
          <a:xfrm>
            <a:off x="4094722" y="185904"/>
            <a:ext cx="4103430" cy="1143000"/>
          </a:xfrm>
          <a:prstGeom prst="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2">
                    <a:lumMod val="75000"/>
                  </a:schemeClr>
                </a:solidFill>
              </a:rPr>
              <a:t>NCPDP</a:t>
            </a:r>
          </a:p>
        </p:txBody>
      </p:sp>
      <p:sp>
        <p:nvSpPr>
          <p:cNvPr id="3" name="Oval 2" descr="ECME"/>
          <p:cNvSpPr/>
          <p:nvPr/>
        </p:nvSpPr>
        <p:spPr>
          <a:xfrm>
            <a:off x="1931656" y="1691781"/>
            <a:ext cx="4515878" cy="1219200"/>
          </a:xfrm>
          <a:prstGeom prst="ellipse">
            <a:avLst/>
          </a:prstGeom>
          <a:noFill/>
          <a:ln>
            <a:solidFill>
              <a:schemeClr val="bg2">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solidFill>
                  <a:schemeClr val="bg2">
                    <a:lumMod val="75000"/>
                  </a:schemeClr>
                </a:solidFill>
              </a:rPr>
              <a:t>ECME</a:t>
            </a:r>
            <a:endParaRPr lang="en-US" sz="6600" dirty="0">
              <a:solidFill>
                <a:schemeClr val="bg2">
                  <a:lumMod val="75000"/>
                </a:schemeClr>
              </a:solidFill>
            </a:endParaRPr>
          </a:p>
        </p:txBody>
      </p:sp>
      <p:sp>
        <p:nvSpPr>
          <p:cNvPr id="8" name="Oval 7" descr="ePharmacy Site Manager&#10;"/>
          <p:cNvSpPr/>
          <p:nvPr/>
        </p:nvSpPr>
        <p:spPr>
          <a:xfrm>
            <a:off x="1004647" y="3313463"/>
            <a:ext cx="6339630" cy="1616869"/>
          </a:xfrm>
          <a:prstGeom prst="ellipse">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2">
                    <a:lumMod val="75000"/>
                  </a:schemeClr>
                </a:solidFill>
              </a:rPr>
              <a:t>ePharmacy Site Manager</a:t>
            </a:r>
          </a:p>
        </p:txBody>
      </p:sp>
      <p:cxnSp>
        <p:nvCxnSpPr>
          <p:cNvPr id="14" name="Straight Arrow Connector 13" descr="&quot;&quot;"/>
          <p:cNvCxnSpPr/>
          <p:nvPr/>
        </p:nvCxnSpPr>
        <p:spPr>
          <a:xfrm flipH="1">
            <a:off x="4186978" y="4724400"/>
            <a:ext cx="11040" cy="1041360"/>
          </a:xfrm>
          <a:prstGeom prst="straightConnector1">
            <a:avLst/>
          </a:prstGeom>
          <a:ln w="381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Oval 10" descr="Pharmacy Worklist&#10;"/>
          <p:cNvSpPr/>
          <p:nvPr/>
        </p:nvSpPr>
        <p:spPr>
          <a:xfrm>
            <a:off x="593982" y="5527507"/>
            <a:ext cx="7170002" cy="1178093"/>
          </a:xfrm>
          <a:prstGeom prst="ellipse">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2">
                    <a:lumMod val="75000"/>
                  </a:schemeClr>
                </a:solidFill>
              </a:rPr>
              <a:t>Pharmacy Worklist</a:t>
            </a:r>
          </a:p>
        </p:txBody>
      </p:sp>
      <p:sp>
        <p:nvSpPr>
          <p:cNvPr id="4" name="Rectangle 3" descr="NPI"/>
          <p:cNvSpPr/>
          <p:nvPr/>
        </p:nvSpPr>
        <p:spPr>
          <a:xfrm>
            <a:off x="8782712" y="316122"/>
            <a:ext cx="2886905" cy="973137"/>
          </a:xfrm>
          <a:prstGeom prst="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NPI</a:t>
            </a:r>
          </a:p>
        </p:txBody>
      </p:sp>
      <p:sp>
        <p:nvSpPr>
          <p:cNvPr id="9" name="Rounded Rectangle 8" descr="OPECC"/>
          <p:cNvSpPr/>
          <p:nvPr/>
        </p:nvSpPr>
        <p:spPr>
          <a:xfrm>
            <a:off x="8662811" y="1446609"/>
            <a:ext cx="3188072" cy="1104900"/>
          </a:xfrm>
          <a:prstGeom prst="round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OPECC</a:t>
            </a:r>
          </a:p>
        </p:txBody>
      </p:sp>
      <p:sp>
        <p:nvSpPr>
          <p:cNvPr id="12" name="Rounded Rectangle 11" descr="ECME User Screen&#10;"/>
          <p:cNvSpPr/>
          <p:nvPr/>
        </p:nvSpPr>
        <p:spPr>
          <a:xfrm>
            <a:off x="8019198" y="3417825"/>
            <a:ext cx="4706202" cy="910640"/>
          </a:xfrm>
          <a:prstGeom prst="round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en-US" sz="6000" dirty="0"/>
              <a:t>ECME User Screen</a:t>
            </a:r>
          </a:p>
        </p:txBody>
      </p:sp>
      <p:cxnSp>
        <p:nvCxnSpPr>
          <p:cNvPr id="16" name="Straight Arrow Connector 15" descr="&quot;&quot;"/>
          <p:cNvCxnSpPr/>
          <p:nvPr/>
        </p:nvCxnSpPr>
        <p:spPr>
          <a:xfrm flipH="1">
            <a:off x="10325365" y="4600784"/>
            <a:ext cx="5148" cy="950286"/>
          </a:xfrm>
          <a:prstGeom prst="straightConnector1">
            <a:avLst/>
          </a:prstGeom>
          <a:ln w="38100">
            <a:solidFill>
              <a:schemeClr val="tx2">
                <a:lumMod val="9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descr="CPAC"/>
          <p:cNvSpPr/>
          <p:nvPr/>
        </p:nvSpPr>
        <p:spPr>
          <a:xfrm>
            <a:off x="8321650" y="5551070"/>
            <a:ext cx="4098950" cy="910640"/>
          </a:xfrm>
          <a:prstGeom prst="rect">
            <a:avLst/>
          </a:prstGeom>
          <a:no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CPAC</a:t>
            </a:r>
          </a:p>
        </p:txBody>
      </p:sp>
      <p:sp>
        <p:nvSpPr>
          <p:cNvPr id="5" name="Rectangle 4" descr="ECME#"/>
          <p:cNvSpPr/>
          <p:nvPr/>
        </p:nvSpPr>
        <p:spPr>
          <a:xfrm>
            <a:off x="12971209" y="2270328"/>
            <a:ext cx="5191614" cy="3169280"/>
          </a:xfrm>
          <a:prstGeom prst="rect">
            <a:avLst/>
          </a:prstGeom>
          <a:solidFill>
            <a:schemeClr val="accent6"/>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ECME</a:t>
            </a:r>
            <a:r>
              <a:rPr lang="en-US" sz="3200" dirty="0" smtClean="0"/>
              <a:t># (don’t really need this one</a:t>
            </a:r>
            <a:endParaRPr lang="en-US" sz="3200" dirty="0"/>
          </a:p>
        </p:txBody>
      </p:sp>
      <p:sp>
        <p:nvSpPr>
          <p:cNvPr id="2" name="Title 1" descr="ePharmacy Terminology"/>
          <p:cNvSpPr>
            <a:spLocks noGrp="1"/>
          </p:cNvSpPr>
          <p:nvPr>
            <p:ph type="title"/>
          </p:nvPr>
        </p:nvSpPr>
        <p:spPr>
          <a:xfrm>
            <a:off x="13345014" y="943059"/>
            <a:ext cx="8229600" cy="1143000"/>
          </a:xfrm>
        </p:spPr>
        <p:txBody>
          <a:bodyPr/>
          <a:lstStyle/>
          <a:p>
            <a:pPr>
              <a:defRPr/>
            </a:pPr>
            <a:r>
              <a:rPr lang="en-US" dirty="0" smtClean="0">
                <a:solidFill>
                  <a:schemeClr val="bg2">
                    <a:lumMod val="75000"/>
                  </a:schemeClr>
                </a:solidFill>
              </a:rPr>
              <a:t>ePharmacy Terminology</a:t>
            </a:r>
            <a:endParaRPr lang="en-US" dirty="0">
              <a:solidFill>
                <a:schemeClr val="bg2">
                  <a:lumMod val="75000"/>
                </a:schemeClr>
              </a:solidFill>
            </a:endParaRPr>
          </a:p>
        </p:txBody>
      </p:sp>
    </p:spTree>
    <p:extLst>
      <p:ext uri="{BB962C8B-B14F-4D97-AF65-F5344CB8AC3E}">
        <p14:creationId xmlns:p14="http://schemas.microsoft.com/office/powerpoint/2010/main" val="254864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descr="&quot;&quot;"/>
          <p:cNvSpPr>
            <a:spLocks noGrp="1" noChangeArrowheads="1"/>
          </p:cNvSpPr>
          <p:nvPr>
            <p:ph type="title"/>
          </p:nvPr>
        </p:nvSpPr>
        <p:spPr>
          <a:noFill/>
          <a:ln/>
        </p:spPr>
        <p:txBody>
          <a:bodyPr>
            <a:normAutofit/>
          </a:bodyPr>
          <a:lstStyle/>
          <a:p>
            <a:r>
              <a:rPr lang="en-US" dirty="0"/>
              <a:t>Validate NDC </a:t>
            </a:r>
            <a:r>
              <a:rPr lang="en-US" dirty="0" smtClean="0"/>
              <a:t>cont.</a:t>
            </a:r>
            <a:endParaRPr lang="en-US" dirty="0"/>
          </a:p>
        </p:txBody>
      </p:sp>
      <p:sp>
        <p:nvSpPr>
          <p:cNvPr id="1028099" name="Rectangle 3" descr="In this example of manual release, if the NDC is different, the user inserts a ? at the NDC prompt and they will be provided with a list of available NDCs.  The correct one is chosen from the list, then the prescription released.  The user will see transmission messaging if the NDC is changed.&#10;If you are using an automated system that performs an automated release through OPAI, then the last two slides do not apply since the NDC validation is being done in the background.&#10;Once again, the software reminds the releasing pharmacist that this is an ePharmacy Rx and to obtain a signature.&#10;The reminder to obtain a signature is also presented during controlled substance prescription release, and when removing names from the Bingo Board display.&#10;"/>
          <p:cNvSpPr>
            <a:spLocks noChangeArrowheads="1"/>
          </p:cNvSpPr>
          <p:nvPr/>
        </p:nvSpPr>
        <p:spPr bwMode="auto">
          <a:xfrm>
            <a:off x="0" y="0"/>
            <a:ext cx="99822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marL="225425">
              <a:lnSpc>
                <a:spcPct val="95000"/>
              </a:lnSpc>
            </a:pPr>
            <a:r>
              <a:rPr lang="en-US" sz="1500" dirty="0">
                <a:latin typeface="Courier New" pitchFamily="49" charset="0"/>
                <a:cs typeface="Courier New" pitchFamily="49" charset="0"/>
              </a:rPr>
              <a:t>Enter PHARMACIST: PHARMACIST,PSOTEST</a:t>
            </a:r>
          </a:p>
          <a:p>
            <a:pPr marL="225425">
              <a:lnSpc>
                <a:spcPct val="95000"/>
              </a:lnSpc>
            </a:pPr>
            <a:endParaRPr lang="en-US" sz="1500" dirty="0">
              <a:latin typeface="Courier New" pitchFamily="49" charset="0"/>
              <a:cs typeface="Courier New" pitchFamily="49" charset="0"/>
            </a:endParaRPr>
          </a:p>
          <a:p>
            <a:pPr marL="225425">
              <a:lnSpc>
                <a:spcPct val="95000"/>
              </a:lnSpc>
            </a:pPr>
            <a:r>
              <a:rPr lang="en-US" sz="1500" dirty="0">
                <a:latin typeface="Courier New" pitchFamily="49" charset="0"/>
                <a:cs typeface="Courier New" pitchFamily="49" charset="0"/>
              </a:rPr>
              <a:t>Enter/Wand PRESCRIPTION number: ####222</a:t>
            </a:r>
          </a:p>
          <a:p>
            <a:pPr marL="225425">
              <a:lnSpc>
                <a:spcPct val="95000"/>
              </a:lnSpc>
            </a:pPr>
            <a:endParaRPr lang="en-US" sz="1500" dirty="0">
              <a:latin typeface="Courier New" pitchFamily="49" charset="0"/>
              <a:cs typeface="Courier New" pitchFamily="49" charset="0"/>
            </a:endParaRPr>
          </a:p>
          <a:p>
            <a:pPr marL="225425">
              <a:lnSpc>
                <a:spcPct val="95000"/>
              </a:lnSpc>
            </a:pPr>
            <a:r>
              <a:rPr lang="en-US" sz="1500" dirty="0">
                <a:latin typeface="Courier New" pitchFamily="49" charset="0"/>
                <a:cs typeface="Courier New" pitchFamily="49" charset="0"/>
              </a:rPr>
              <a:t>** This NDC has not been validated.</a:t>
            </a:r>
          </a:p>
          <a:p>
            <a:pPr marL="225425">
              <a:lnSpc>
                <a:spcPct val="95000"/>
              </a:lnSpc>
            </a:pPr>
            <a:r>
              <a:rPr lang="en-US" sz="1500" b="1" dirty="0">
                <a:latin typeface="Courier New" pitchFamily="49" charset="0"/>
                <a:cs typeface="Courier New" pitchFamily="49" charset="0"/>
              </a:rPr>
              <a:t>NDC: 50474-0001-48// </a:t>
            </a:r>
            <a:r>
              <a:rPr lang="en-US" sz="1500" b="1" dirty="0">
                <a:solidFill>
                  <a:srgbClr val="FFFF00"/>
                </a:solidFill>
                <a:latin typeface="Courier New" pitchFamily="49" charset="0"/>
                <a:cs typeface="Courier New" pitchFamily="49" charset="0"/>
              </a:rPr>
              <a:t>?</a:t>
            </a:r>
          </a:p>
          <a:p>
            <a:pPr marL="225425">
              <a:lnSpc>
                <a:spcPct val="95000"/>
              </a:lnSpc>
            </a:pPr>
            <a:r>
              <a:rPr lang="en-US" sz="1500" dirty="0">
                <a:latin typeface="Courier New" pitchFamily="49" charset="0"/>
                <a:cs typeface="Courier New" pitchFamily="49" charset="0"/>
              </a:rPr>
              <a:t>Select one of the following valid NDC code(s) below: </a:t>
            </a:r>
          </a:p>
          <a:p>
            <a:pPr marL="225425">
              <a:lnSpc>
                <a:spcPct val="95000"/>
              </a:lnSpc>
            </a:pPr>
            <a:r>
              <a:rPr lang="en-US" sz="1500" b="1" dirty="0">
                <a:latin typeface="Courier New" pitchFamily="49" charset="0"/>
                <a:cs typeface="Courier New" pitchFamily="49" charset="0"/>
              </a:rPr>
              <a:t>           1 - 50474-0001-48</a:t>
            </a:r>
          </a:p>
          <a:p>
            <a:pPr marL="225425">
              <a:lnSpc>
                <a:spcPct val="95000"/>
              </a:lnSpc>
            </a:pPr>
            <a:r>
              <a:rPr lang="en-US" sz="1500" b="1" dirty="0">
                <a:solidFill>
                  <a:srgbClr val="FFFF00"/>
                </a:solidFill>
                <a:latin typeface="Courier New" pitchFamily="49" charset="0"/>
                <a:cs typeface="Courier New" pitchFamily="49" charset="0"/>
              </a:rPr>
              <a:t>           </a:t>
            </a:r>
            <a:r>
              <a:rPr lang="en-US" sz="1500" b="1" dirty="0">
                <a:latin typeface="Courier New" pitchFamily="49" charset="0"/>
                <a:cs typeface="Courier New" pitchFamily="49" charset="0"/>
              </a:rPr>
              <a:t>2 - 50474-0001-33</a:t>
            </a:r>
          </a:p>
          <a:p>
            <a:pPr marL="225425">
              <a:lnSpc>
                <a:spcPct val="95000"/>
              </a:lnSpc>
            </a:pPr>
            <a:endParaRPr lang="en-US" sz="1500" b="1" dirty="0">
              <a:latin typeface="Courier New" pitchFamily="49" charset="0"/>
              <a:cs typeface="Courier New" pitchFamily="49" charset="0"/>
            </a:endParaRPr>
          </a:p>
          <a:p>
            <a:pPr marL="225425">
              <a:lnSpc>
                <a:spcPct val="95000"/>
              </a:lnSpc>
            </a:pPr>
            <a:r>
              <a:rPr lang="en-US" sz="1500" dirty="0">
                <a:latin typeface="Courier New" pitchFamily="49" charset="0"/>
                <a:cs typeface="Courier New" pitchFamily="49" charset="0"/>
              </a:rPr>
              <a:t>NDC: 50474-0001-48// </a:t>
            </a:r>
            <a:r>
              <a:rPr lang="en-US" sz="1500" b="1" dirty="0">
                <a:solidFill>
                  <a:srgbClr val="FFFF00"/>
                </a:solidFill>
                <a:latin typeface="Courier New" pitchFamily="49" charset="0"/>
                <a:cs typeface="Courier New" pitchFamily="49" charset="0"/>
              </a:rPr>
              <a:t>2    50474-0001-33</a:t>
            </a:r>
          </a:p>
          <a:p>
            <a:pPr marL="225425">
              <a:lnSpc>
                <a:spcPct val="95000"/>
              </a:lnSpc>
            </a:pPr>
            <a:endParaRPr lang="en-US" sz="1500" dirty="0">
              <a:latin typeface="Courier New" pitchFamily="49" charset="0"/>
              <a:cs typeface="Courier New" pitchFamily="49" charset="0"/>
            </a:endParaRPr>
          </a:p>
          <a:p>
            <a:pPr marL="225425">
              <a:lnSpc>
                <a:spcPct val="95000"/>
              </a:lnSpc>
            </a:pPr>
            <a:r>
              <a:rPr lang="en-US" sz="1500" dirty="0">
                <a:latin typeface="Courier New" pitchFamily="49" charset="0"/>
                <a:cs typeface="Courier New" pitchFamily="49" charset="0"/>
              </a:rPr>
              <a:t>Prescription ####222 successfully submitted to ECME for claim generation.</a:t>
            </a:r>
          </a:p>
          <a:p>
            <a:pPr marL="225425">
              <a:lnSpc>
                <a:spcPct val="95000"/>
              </a:lnSpc>
            </a:pPr>
            <a:r>
              <a:rPr lang="en-US" sz="1500" dirty="0">
                <a:latin typeface="Courier New" pitchFamily="49" charset="0"/>
                <a:cs typeface="Courier New" pitchFamily="49" charset="0"/>
              </a:rPr>
              <a:t>Claim Status: </a:t>
            </a:r>
          </a:p>
          <a:p>
            <a:pPr marL="225425">
              <a:lnSpc>
                <a:spcPct val="95000"/>
              </a:lnSpc>
            </a:pPr>
            <a:r>
              <a:rPr lang="en-US" sz="1500" dirty="0">
                <a:latin typeface="Courier New" pitchFamily="49" charset="0"/>
                <a:cs typeface="Courier New" pitchFamily="49" charset="0"/>
              </a:rPr>
              <a:t>Reversing and Rebilling a previously submitted claim...</a:t>
            </a:r>
          </a:p>
          <a:p>
            <a:pPr marL="225425">
              <a:lnSpc>
                <a:spcPct val="95000"/>
              </a:lnSpc>
            </a:pPr>
            <a:r>
              <a:rPr lang="en-US" sz="1500" b="1" dirty="0">
                <a:latin typeface="Courier New" pitchFamily="49" charset="0"/>
                <a:cs typeface="Courier New" pitchFamily="49" charset="0"/>
              </a:rPr>
              <a:t>Reversing...</a:t>
            </a:r>
          </a:p>
          <a:p>
            <a:pPr marL="225425">
              <a:lnSpc>
                <a:spcPct val="95000"/>
              </a:lnSpc>
            </a:pPr>
            <a:r>
              <a:rPr lang="en-US" sz="1500" dirty="0">
                <a:latin typeface="Courier New" pitchFamily="49" charset="0"/>
                <a:cs typeface="Courier New" pitchFamily="49" charset="0"/>
              </a:rPr>
              <a:t>IN PROGRESS-Waiting to start</a:t>
            </a:r>
          </a:p>
          <a:p>
            <a:pPr marL="225425">
              <a:lnSpc>
                <a:spcPct val="95000"/>
              </a:lnSpc>
            </a:pPr>
            <a:r>
              <a:rPr lang="en-US" sz="1500" dirty="0">
                <a:latin typeface="Courier New" pitchFamily="49" charset="0"/>
                <a:cs typeface="Courier New" pitchFamily="49" charset="0"/>
              </a:rPr>
              <a:t>IN PROGRESS-Waiting for transmit</a:t>
            </a:r>
          </a:p>
          <a:p>
            <a:pPr marL="225425">
              <a:lnSpc>
                <a:spcPct val="95000"/>
              </a:lnSpc>
            </a:pPr>
            <a:r>
              <a:rPr lang="en-US" sz="1500" dirty="0">
                <a:latin typeface="Courier New" pitchFamily="49" charset="0"/>
                <a:cs typeface="Courier New" pitchFamily="49" charset="0"/>
              </a:rPr>
              <a:t>IN PROGRESS-Transmitting</a:t>
            </a:r>
          </a:p>
          <a:p>
            <a:pPr marL="225425">
              <a:lnSpc>
                <a:spcPct val="95000"/>
              </a:lnSpc>
            </a:pPr>
            <a:r>
              <a:rPr lang="en-US" sz="1500" dirty="0">
                <a:latin typeface="Courier New" pitchFamily="49" charset="0"/>
                <a:cs typeface="Courier New" pitchFamily="49" charset="0"/>
              </a:rPr>
              <a:t>IN PROGRESS-Waiting to process response</a:t>
            </a:r>
          </a:p>
          <a:p>
            <a:pPr marL="225425">
              <a:lnSpc>
                <a:spcPct val="95000"/>
              </a:lnSpc>
            </a:pPr>
            <a:r>
              <a:rPr lang="en-US" sz="1500" b="1" dirty="0">
                <a:latin typeface="Courier New" pitchFamily="49" charset="0"/>
                <a:cs typeface="Courier New" pitchFamily="49" charset="0"/>
              </a:rPr>
              <a:t>Resubmitting...</a:t>
            </a:r>
          </a:p>
          <a:p>
            <a:pPr marL="225425">
              <a:lnSpc>
                <a:spcPct val="95000"/>
              </a:lnSpc>
            </a:pPr>
            <a:r>
              <a:rPr lang="en-US" sz="1500" dirty="0">
                <a:latin typeface="Courier New" pitchFamily="49" charset="0"/>
                <a:cs typeface="Courier New" pitchFamily="49" charset="0"/>
              </a:rPr>
              <a:t>IN PROGRESS-Waiting to start</a:t>
            </a:r>
          </a:p>
          <a:p>
            <a:pPr marL="225425">
              <a:lnSpc>
                <a:spcPct val="95000"/>
              </a:lnSpc>
            </a:pPr>
            <a:r>
              <a:rPr lang="en-US" sz="1500" dirty="0">
                <a:latin typeface="Courier New" pitchFamily="49" charset="0"/>
                <a:cs typeface="Courier New" pitchFamily="49" charset="0"/>
              </a:rPr>
              <a:t>IN PROGRESS-Waiting for packet build</a:t>
            </a:r>
          </a:p>
          <a:p>
            <a:pPr marL="225425">
              <a:lnSpc>
                <a:spcPct val="95000"/>
              </a:lnSpc>
            </a:pPr>
            <a:r>
              <a:rPr lang="en-US" sz="1500" dirty="0">
                <a:latin typeface="Courier New" pitchFamily="49" charset="0"/>
                <a:cs typeface="Courier New" pitchFamily="49" charset="0"/>
              </a:rPr>
              <a:t>IN PROGRESS-Waiting for transmit</a:t>
            </a:r>
          </a:p>
          <a:p>
            <a:pPr marL="225425">
              <a:lnSpc>
                <a:spcPct val="95000"/>
              </a:lnSpc>
            </a:pPr>
            <a:r>
              <a:rPr lang="en-US" sz="1500" dirty="0">
                <a:latin typeface="Courier New" pitchFamily="49" charset="0"/>
                <a:cs typeface="Courier New" pitchFamily="49" charset="0"/>
              </a:rPr>
              <a:t>IN PROGRESS-Transmitting</a:t>
            </a:r>
          </a:p>
          <a:p>
            <a:pPr marL="225425">
              <a:lnSpc>
                <a:spcPct val="95000"/>
              </a:lnSpc>
            </a:pPr>
            <a:r>
              <a:rPr lang="en-US" sz="1500" dirty="0">
                <a:latin typeface="Courier New" pitchFamily="49" charset="0"/>
                <a:cs typeface="Courier New" pitchFamily="49" charset="0"/>
              </a:rPr>
              <a:t>IN PROGRESS-Waiting to process response</a:t>
            </a:r>
          </a:p>
          <a:p>
            <a:pPr marL="225425">
              <a:lnSpc>
                <a:spcPct val="95000"/>
              </a:lnSpc>
            </a:pPr>
            <a:r>
              <a:rPr lang="en-US" sz="1500" b="1" dirty="0">
                <a:latin typeface="Courier New" pitchFamily="49" charset="0"/>
                <a:cs typeface="Courier New" pitchFamily="49" charset="0"/>
              </a:rPr>
              <a:t>E PAYABLE</a:t>
            </a:r>
          </a:p>
          <a:p>
            <a:pPr marL="225425">
              <a:lnSpc>
                <a:spcPct val="95000"/>
              </a:lnSpc>
            </a:pPr>
            <a:r>
              <a:rPr lang="en-US" sz="1500" dirty="0">
                <a:latin typeface="Courier New" pitchFamily="49" charset="0"/>
                <a:cs typeface="Courier New" pitchFamily="49" charset="0"/>
              </a:rPr>
              <a:t>Prescription Number 2222222 Released</a:t>
            </a:r>
          </a:p>
          <a:p>
            <a:pPr marL="225425">
              <a:lnSpc>
                <a:spcPct val="95000"/>
              </a:lnSpc>
            </a:pPr>
            <a:endParaRPr lang="en-US" sz="1500" dirty="0">
              <a:latin typeface="Courier New" pitchFamily="49" charset="0"/>
              <a:cs typeface="Courier New" pitchFamily="49" charset="0"/>
            </a:endParaRPr>
          </a:p>
          <a:p>
            <a:pPr marL="225425">
              <a:lnSpc>
                <a:spcPct val="95000"/>
              </a:lnSpc>
            </a:pPr>
            <a:r>
              <a:rPr lang="en-US" sz="1500" b="1" dirty="0">
                <a:latin typeface="Courier New" pitchFamily="49" charset="0"/>
                <a:cs typeface="Courier New" pitchFamily="49" charset="0"/>
              </a:rPr>
              <a:t>ePharmacy Rx - Obtain Signature</a:t>
            </a:r>
          </a:p>
          <a:p>
            <a:pPr>
              <a:lnSpc>
                <a:spcPct val="95000"/>
              </a:lnSpc>
            </a:pPr>
            <a:endParaRPr lang="en-US" sz="1500" dirty="0">
              <a:latin typeface="Courier New" pitchFamily="49" charset="0"/>
              <a:cs typeface="Courier New" pitchFamily="49" charset="0"/>
            </a:endParaRPr>
          </a:p>
        </p:txBody>
      </p:sp>
      <p:sp>
        <p:nvSpPr>
          <p:cNvPr id="9" name="Rectangle 8" descr="NDC: 50474-0001-48// ?&#10;Select one of the following valid NDC code(s) below: &#10;           1 - 50474-0001-48&#10;           2 - 50474-0001-33 &#10;NDC: 50474-0001-48// 2  50474-0001-33&#10;"/>
          <p:cNvSpPr/>
          <p:nvPr/>
        </p:nvSpPr>
        <p:spPr>
          <a:xfrm>
            <a:off x="164275" y="1081863"/>
            <a:ext cx="4788725" cy="143365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descr="&quot;&quot;"/>
          <p:cNvSpPr/>
          <p:nvPr/>
        </p:nvSpPr>
        <p:spPr>
          <a:xfrm rot="5400000" flipV="1">
            <a:off x="6228671" y="-817168"/>
            <a:ext cx="3093396" cy="8053449"/>
          </a:xfrm>
          <a:custGeom>
            <a:avLst/>
            <a:gdLst>
              <a:gd name="connsiteX0" fmla="*/ 0 w 2927142"/>
              <a:gd name="connsiteY0" fmla="*/ 2590800 h 2590800"/>
              <a:gd name="connsiteX1" fmla="*/ 0 w 2927142"/>
              <a:gd name="connsiteY1" fmla="*/ 0 h 2590800"/>
              <a:gd name="connsiteX2" fmla="*/ 2927142 w 2927142"/>
              <a:gd name="connsiteY2" fmla="*/ 2590800 h 2590800"/>
              <a:gd name="connsiteX3" fmla="*/ 0 w 2927142"/>
              <a:gd name="connsiteY3" fmla="*/ 2590800 h 2590800"/>
              <a:gd name="connsiteX0" fmla="*/ 166254 w 3093396"/>
              <a:gd name="connsiteY0" fmla="*/ 1890156 h 1890156"/>
              <a:gd name="connsiteX1" fmla="*/ 0 w 3093396"/>
              <a:gd name="connsiteY1" fmla="*/ 0 h 1890156"/>
              <a:gd name="connsiteX2" fmla="*/ 3093396 w 3093396"/>
              <a:gd name="connsiteY2" fmla="*/ 1890156 h 1890156"/>
              <a:gd name="connsiteX3" fmla="*/ 166254 w 3093396"/>
              <a:gd name="connsiteY3" fmla="*/ 1890156 h 1890156"/>
              <a:gd name="connsiteX0" fmla="*/ 178129 w 3093396"/>
              <a:gd name="connsiteY0" fmla="*/ 8053449 h 8053449"/>
              <a:gd name="connsiteX1" fmla="*/ 0 w 3093396"/>
              <a:gd name="connsiteY1" fmla="*/ 0 h 8053449"/>
              <a:gd name="connsiteX2" fmla="*/ 3093396 w 3093396"/>
              <a:gd name="connsiteY2" fmla="*/ 1890156 h 8053449"/>
              <a:gd name="connsiteX3" fmla="*/ 178129 w 3093396"/>
              <a:gd name="connsiteY3" fmla="*/ 8053449 h 8053449"/>
            </a:gdLst>
            <a:ahLst/>
            <a:cxnLst>
              <a:cxn ang="0">
                <a:pos x="connsiteX0" y="connsiteY0"/>
              </a:cxn>
              <a:cxn ang="0">
                <a:pos x="connsiteX1" y="connsiteY1"/>
              </a:cxn>
              <a:cxn ang="0">
                <a:pos x="connsiteX2" y="connsiteY2"/>
              </a:cxn>
              <a:cxn ang="0">
                <a:pos x="connsiteX3" y="connsiteY3"/>
              </a:cxn>
            </a:cxnLst>
            <a:rect l="l" t="t" r="r" b="b"/>
            <a:pathLst>
              <a:path w="3093396" h="8053449">
                <a:moveTo>
                  <a:pt x="178129" y="8053449"/>
                </a:moveTo>
                <a:lnTo>
                  <a:pt x="0" y="0"/>
                </a:lnTo>
                <a:lnTo>
                  <a:pt x="3093396" y="1890156"/>
                </a:lnTo>
                <a:lnTo>
                  <a:pt x="178129" y="8053449"/>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NDC: 50474-0001-48// ?&#10;Select one of the following valid NDC code(s) below: &#10;           1 - 50474-0001-48&#10;           2 - 50474-0001-33 &#10;NDC: 50474-0001-48// 2  50474-0001-33&#10;"/>
          <p:cNvSpPr/>
          <p:nvPr/>
        </p:nvSpPr>
        <p:spPr>
          <a:xfrm>
            <a:off x="5638800" y="1860655"/>
            <a:ext cx="6172200" cy="28956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NDC: 50474-0001-48// </a:t>
            </a:r>
            <a:r>
              <a:rPr lang="en-US" sz="2800" dirty="0">
                <a:solidFill>
                  <a:srgbClr val="FFFF00"/>
                </a:solidFill>
              </a:rPr>
              <a:t>?</a:t>
            </a:r>
          </a:p>
          <a:p>
            <a:r>
              <a:rPr lang="en-US" sz="2800" dirty="0"/>
              <a:t>Select one of the following valid NDC code(s) below: </a:t>
            </a:r>
          </a:p>
          <a:p>
            <a:r>
              <a:rPr lang="en-US" sz="2800" dirty="0"/>
              <a:t>           1 - 50474-0001-48</a:t>
            </a:r>
          </a:p>
          <a:p>
            <a:r>
              <a:rPr lang="en-US" sz="2800" dirty="0"/>
              <a:t>           2 - 50474-0001-33 </a:t>
            </a:r>
          </a:p>
          <a:p>
            <a:r>
              <a:rPr lang="en-US" sz="2800" dirty="0"/>
              <a:t>NDC: 50474-0001-48// </a:t>
            </a:r>
            <a:r>
              <a:rPr lang="en-US" sz="2800" dirty="0">
                <a:solidFill>
                  <a:srgbClr val="FFFF00"/>
                </a:solidFill>
              </a:rPr>
              <a:t>2</a:t>
            </a:r>
            <a:r>
              <a:rPr lang="en-US" sz="2800" dirty="0"/>
              <a:t>  </a:t>
            </a:r>
            <a:r>
              <a:rPr lang="en-US" sz="2800" dirty="0">
                <a:solidFill>
                  <a:srgbClr val="FFFF00"/>
                </a:solidFill>
              </a:rPr>
              <a:t>50474-0001-33</a:t>
            </a:r>
          </a:p>
        </p:txBody>
      </p:sp>
      <p:sp>
        <p:nvSpPr>
          <p:cNvPr id="8" name="Rectangle 7" descr="ePharmacy Rx - Obtain Signature&#10;"/>
          <p:cNvSpPr/>
          <p:nvPr/>
        </p:nvSpPr>
        <p:spPr>
          <a:xfrm>
            <a:off x="164275" y="6284847"/>
            <a:ext cx="41148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descr="&quot;&quot;"/>
          <p:cNvSpPr/>
          <p:nvPr/>
        </p:nvSpPr>
        <p:spPr>
          <a:xfrm rot="5400000" flipV="1">
            <a:off x="4938253" y="4785850"/>
            <a:ext cx="791500" cy="2590800"/>
          </a:xfrm>
          <a:prstGeom prst="triangle">
            <a:avLst>
              <a:gd name="adj" fmla="val 98635"/>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ePharmacy Rx - Obtain Signature&#10;"/>
          <p:cNvSpPr/>
          <p:nvPr/>
        </p:nvSpPr>
        <p:spPr>
          <a:xfrm>
            <a:off x="6629400" y="5715000"/>
            <a:ext cx="5181600" cy="762000"/>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ePharmacy Rx - Obtain Signature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descr="Poll Results&#10;"/>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7" name="Rectangle 16"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descr="In most cases, the best action to choose  from a Reject Notification screen is ‘Quit’.&#10;&#10;A. True&#10;B. False &#10;"/>
          <p:cNvSpPr txBox="1">
            <a:spLocks/>
          </p:cNvSpPr>
          <p:nvPr/>
        </p:nvSpPr>
        <p:spPr>
          <a:xfrm>
            <a:off x="609600" y="2057400"/>
            <a:ext cx="54102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FFC548"/>
              </a:buClr>
              <a:buFont typeface="Arial" pitchFamily="34" charset="0"/>
              <a:buNone/>
              <a:defRPr/>
            </a:pPr>
            <a:r>
              <a:rPr lang="en-US" sz="3600" dirty="0" smtClean="0">
                <a:latin typeface="Corbel" pitchFamily="34" charset="0"/>
                <a:ea typeface="ＭＳ Ｐゴシック"/>
                <a:cs typeface="Corbel" pitchFamily="34" charset="0"/>
              </a:rPr>
              <a:t>In most cases, the best action to choose  from a Reject Notification screen is ‘Quit’.</a:t>
            </a:r>
          </a:p>
          <a:p>
            <a:pPr marL="0" indent="0">
              <a:buFont typeface="Arial" pitchFamily="34" charset="0"/>
              <a:buNone/>
            </a:pPr>
            <a:endParaRPr lang="en-US" sz="3600" dirty="0" smtClean="0"/>
          </a:p>
          <a:p>
            <a:pPr marL="1314450" lvl="2" indent="-514350">
              <a:buFont typeface="+mj-lt"/>
              <a:buAutoNum type="alphaUcPeriod"/>
            </a:pPr>
            <a:r>
              <a:rPr lang="en-US" sz="3600" b="1" u="sng" dirty="0" smtClean="0">
                <a:solidFill>
                  <a:srgbClr val="92D050"/>
                </a:solidFill>
              </a:rPr>
              <a:t>True</a:t>
            </a:r>
          </a:p>
          <a:p>
            <a:pPr marL="1314450" lvl="2" indent="-514350">
              <a:buFont typeface="+mj-lt"/>
              <a:buAutoNum type="alphaUcPeriod"/>
            </a:pPr>
            <a:r>
              <a:rPr lang="en-US" sz="3600" dirty="0" smtClean="0"/>
              <a:t>False </a:t>
            </a:r>
            <a:endParaRPr lang="en-US" sz="3600" dirty="0"/>
          </a:p>
        </p:txBody>
      </p:sp>
    </p:spTree>
    <p:extLst>
      <p:ext uri="{BB962C8B-B14F-4D97-AF65-F5344CB8AC3E}">
        <p14:creationId xmlns:p14="http://schemas.microsoft.com/office/powerpoint/2010/main" val="423986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3" descr="image of My VeHU Campus blue polling Ic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733800" y="215438"/>
            <a:ext cx="1169324" cy="11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descr="Poll Results&#10;"/>
          <p:cNvSpPr txBox="1">
            <a:spLocks/>
          </p:cNvSpPr>
          <p:nvPr/>
        </p:nvSpPr>
        <p:spPr>
          <a:xfrm>
            <a:off x="1905000" y="274638"/>
            <a:ext cx="967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2">
                    <a:lumMod val="75000"/>
                  </a:schemeClr>
                </a:solidFill>
              </a:rPr>
              <a:t>Poll Results</a:t>
            </a:r>
            <a:endParaRPr lang="en-US" b="1" dirty="0">
              <a:solidFill>
                <a:schemeClr val="bg2">
                  <a:lumMod val="75000"/>
                </a:schemeClr>
              </a:solidFill>
            </a:endParaRPr>
          </a:p>
        </p:txBody>
      </p:sp>
      <p:sp>
        <p:nvSpPr>
          <p:cNvPr id="17" name="Rectangle 16" descr="&quot;&quot;"/>
          <p:cNvSpPr/>
          <p:nvPr/>
        </p:nvSpPr>
        <p:spPr>
          <a:xfrm>
            <a:off x="0" y="14859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descr="In most cases, the best action to choose  from a Reject Notification screen is ‘Quit’.&#10;&#10;A. True&#10;B. False &#10;"/>
          <p:cNvSpPr txBox="1">
            <a:spLocks/>
          </p:cNvSpPr>
          <p:nvPr/>
        </p:nvSpPr>
        <p:spPr>
          <a:xfrm>
            <a:off x="609600" y="2057400"/>
            <a:ext cx="54102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FFC548"/>
              </a:buClr>
              <a:buFont typeface="Arial" pitchFamily="34" charset="0"/>
              <a:buNone/>
              <a:defRPr/>
            </a:pPr>
            <a:r>
              <a:rPr lang="en-US" sz="3600" dirty="0" smtClean="0">
                <a:latin typeface="Corbel" pitchFamily="34" charset="0"/>
                <a:ea typeface="ＭＳ Ｐゴシック"/>
                <a:cs typeface="Corbel" pitchFamily="34" charset="0"/>
              </a:rPr>
              <a:t>In most cases, the best action to choose  from a Reject Notification screen is ‘Quit’.</a:t>
            </a:r>
          </a:p>
          <a:p>
            <a:pPr marL="0" indent="0">
              <a:buFont typeface="Arial" pitchFamily="34" charset="0"/>
              <a:buNone/>
            </a:pPr>
            <a:endParaRPr lang="en-US" sz="3600" dirty="0" smtClean="0"/>
          </a:p>
          <a:p>
            <a:pPr marL="1314450" lvl="2" indent="-514350">
              <a:buFont typeface="+mj-lt"/>
              <a:buAutoNum type="alphaUcPeriod"/>
            </a:pPr>
            <a:r>
              <a:rPr lang="en-US" sz="3600" b="1" u="sng" dirty="0" smtClean="0">
                <a:solidFill>
                  <a:srgbClr val="92D050"/>
                </a:solidFill>
              </a:rPr>
              <a:t>True</a:t>
            </a:r>
          </a:p>
          <a:p>
            <a:pPr marL="1314450" lvl="2" indent="-514350">
              <a:buFont typeface="+mj-lt"/>
              <a:buAutoNum type="alphaUcPeriod"/>
            </a:pPr>
            <a:r>
              <a:rPr lang="en-US" sz="3600" dirty="0" smtClean="0"/>
              <a:t>False </a:t>
            </a:r>
            <a:endParaRPr lang="en-US" sz="3600" dirty="0"/>
          </a:p>
        </p:txBody>
      </p:sp>
    </p:spTree>
    <p:extLst>
      <p:ext uri="{BB962C8B-B14F-4D97-AF65-F5344CB8AC3E}">
        <p14:creationId xmlns:p14="http://schemas.microsoft.com/office/powerpoint/2010/main" val="139975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a man's hand signing a form with a fountain pen"/>
          <p:cNvSpPr>
            <a:spLocks noChangeAspect="1"/>
          </p:cNvSpPr>
          <p:nvPr/>
        </p:nvSpPr>
        <p:spPr>
          <a:xfrm>
            <a:off x="38100" y="0"/>
            <a:ext cx="5148586" cy="6858000"/>
          </a:xfrm>
          <a:prstGeom prst="roundRect">
            <a:avLst>
              <a:gd name="adj" fmla="val 0"/>
            </a:avLst>
          </a:prstGeom>
          <a:blipFill>
            <a:blip r:embed="rId3">
              <a:extLst>
                <a:ext uri="{28A0092B-C50C-407E-A947-70E740481C1C}">
                  <a14:useLocalDpi xmlns:a14="http://schemas.microsoft.com/office/drawing/2010/main" val="0"/>
                </a:ext>
              </a:extLst>
            </a:blip>
            <a:srcRect/>
            <a:stretch>
              <a:fillRect t="-3000" b="-3000"/>
            </a:stretch>
          </a:blipFill>
          <a:effectLst>
            <a:innerShdw blurRad="114300">
              <a:prstClr val="black"/>
            </a:innerShdw>
          </a:effectLst>
          <a:scene3d>
            <a:camera prst="orthographicFront"/>
            <a:lightRig rig="threePt" dir="t"/>
          </a:scene3d>
          <a:sp3d>
            <a:bevelT/>
          </a:sp3d>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2" name="Title 1"/>
          <p:cNvSpPr>
            <a:spLocks noGrp="1"/>
          </p:cNvSpPr>
          <p:nvPr>
            <p:ph type="title"/>
          </p:nvPr>
        </p:nvSpPr>
        <p:spPr>
          <a:xfrm>
            <a:off x="5148586" y="152400"/>
            <a:ext cx="7043414" cy="838200"/>
          </a:xfrm>
        </p:spPr>
        <p:txBody>
          <a:bodyPr>
            <a:normAutofit fontScale="90000"/>
          </a:bodyPr>
          <a:lstStyle/>
          <a:p>
            <a:pPr>
              <a:defRPr/>
            </a:pPr>
            <a:r>
              <a:rPr lang="en-US" sz="4900" b="1" dirty="0">
                <a:latin typeface="+mn-lt"/>
                <a:ea typeface="ＭＳ Ｐゴシック" pitchFamily="34" charset="-128"/>
                <a:cs typeface="ＭＳ Ｐゴシック" pitchFamily="34" charset="-128"/>
              </a:rPr>
              <a:t/>
            </a:r>
            <a:br>
              <a:rPr lang="en-US" sz="4900" b="1" dirty="0">
                <a:latin typeface="+mn-lt"/>
                <a:ea typeface="ＭＳ Ｐゴシック" pitchFamily="34" charset="-128"/>
                <a:cs typeface="ＭＳ Ｐゴシック" pitchFamily="34" charset="-128"/>
              </a:rPr>
            </a:br>
            <a:r>
              <a:rPr lang="en-US" sz="4900" b="1" dirty="0">
                <a:latin typeface="+mn-lt"/>
                <a:ea typeface="ＭＳ Ｐゴシック" pitchFamily="34" charset="-128"/>
                <a:cs typeface="ＭＳ Ｐゴシック" pitchFamily="34" charset="-128"/>
              </a:rPr>
              <a:t>Signature Logs</a:t>
            </a:r>
            <a:br>
              <a:rPr lang="en-US" sz="4900" b="1" dirty="0">
                <a:latin typeface="+mn-lt"/>
                <a:ea typeface="ＭＳ Ｐゴシック" pitchFamily="34" charset="-128"/>
                <a:cs typeface="ＭＳ Ｐゴシック" pitchFamily="34" charset="-128"/>
              </a:rPr>
            </a:br>
            <a:r>
              <a:rPr lang="en-US" b="1" dirty="0" smtClean="0">
                <a:latin typeface="+mn-lt"/>
              </a:rPr>
              <a:t> </a:t>
            </a:r>
            <a:endParaRPr lang="en-US" b="1" dirty="0">
              <a:latin typeface="+mn-lt"/>
            </a:endParaRPr>
          </a:p>
        </p:txBody>
      </p:sp>
      <p:sp>
        <p:nvSpPr>
          <p:cNvPr id="5" name="Rectangle 4" descr="Documents prescriptions were received by patients&#10;Signature lines on trailing document of laser labels&#10;ePharmacy prescriptions also print the third party name&#10;Signatures only needed for window prescriptions&#10;"/>
          <p:cNvSpPr/>
          <p:nvPr/>
        </p:nvSpPr>
        <p:spPr>
          <a:xfrm>
            <a:off x="5148586" y="1542801"/>
            <a:ext cx="6814814" cy="4734629"/>
          </a:xfrm>
          <a:prstGeom prst="rect">
            <a:avLst/>
          </a:prstGeom>
        </p:spPr>
        <p:txBody>
          <a:bodyPr wrap="square">
            <a:spAutoFit/>
          </a:bodyPr>
          <a:lstStyle/>
          <a:p>
            <a:pPr marL="569913" lvl="0" indent="-569913">
              <a:lnSpc>
                <a:spcPts val="3400"/>
              </a:lnSpc>
              <a:spcAft>
                <a:spcPts val="3000"/>
              </a:spcAft>
              <a:buSzPct val="200000"/>
              <a:buBlip>
                <a:blip r:embed="rId4"/>
              </a:buBlip>
            </a:pPr>
            <a:r>
              <a:rPr lang="en-US" sz="3200" dirty="0"/>
              <a:t>Documents prescriptions were received by patients</a:t>
            </a:r>
          </a:p>
          <a:p>
            <a:pPr marL="569913" lvl="0" indent="-569913">
              <a:lnSpc>
                <a:spcPts val="3400"/>
              </a:lnSpc>
              <a:spcAft>
                <a:spcPts val="3000"/>
              </a:spcAft>
              <a:buSzPct val="200000"/>
              <a:buBlip>
                <a:blip r:embed="rId4"/>
              </a:buBlip>
            </a:pPr>
            <a:r>
              <a:rPr lang="en-US" sz="3200" dirty="0"/>
              <a:t>Signature lines on trailing document of laser labels</a:t>
            </a:r>
          </a:p>
          <a:p>
            <a:pPr marL="569913" lvl="0" indent="-569913">
              <a:lnSpc>
                <a:spcPts val="3400"/>
              </a:lnSpc>
              <a:spcAft>
                <a:spcPts val="3000"/>
              </a:spcAft>
              <a:buSzPct val="200000"/>
              <a:buBlip>
                <a:blip r:embed="rId4"/>
              </a:buBlip>
            </a:pPr>
            <a:r>
              <a:rPr lang="en-US" sz="3200" dirty="0"/>
              <a:t>ePharmacy prescriptions also print the third party name</a:t>
            </a:r>
          </a:p>
          <a:p>
            <a:pPr marL="569913" lvl="0" indent="-569913">
              <a:lnSpc>
                <a:spcPts val="3400"/>
              </a:lnSpc>
              <a:spcAft>
                <a:spcPts val="3000"/>
              </a:spcAft>
              <a:buSzPct val="200000"/>
              <a:buBlip>
                <a:blip r:embed="rId4"/>
              </a:buBlip>
            </a:pPr>
            <a:r>
              <a:rPr lang="en-US" sz="3200" dirty="0"/>
              <a:t>Signatures only needed for window prescriptions</a:t>
            </a:r>
          </a:p>
        </p:txBody>
      </p:sp>
    </p:spTree>
    <p:extLst>
      <p:ext uri="{BB962C8B-B14F-4D97-AF65-F5344CB8AC3E}">
        <p14:creationId xmlns:p14="http://schemas.microsoft.com/office/powerpoint/2010/main" val="36785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ountain pen inside an open ledger book"/>
          <p:cNvPicPr>
            <a:picLocks noChangeAspect="1"/>
          </p:cNvPicPr>
          <p:nvPr/>
        </p:nvPicPr>
        <p:blipFill rotWithShape="1">
          <a:blip r:embed="rId3">
            <a:extLst>
              <a:ext uri="{28A0092B-C50C-407E-A947-70E740481C1C}">
                <a14:useLocalDpi xmlns:a14="http://schemas.microsoft.com/office/drawing/2010/main" val="0"/>
              </a:ext>
            </a:extLst>
          </a:blip>
          <a:srcRect t="14730"/>
          <a:stretch/>
        </p:blipFill>
        <p:spPr>
          <a:xfrm>
            <a:off x="0" y="-76201"/>
            <a:ext cx="12192000" cy="6934201"/>
          </a:xfrm>
          <a:prstGeom prst="rect">
            <a:avLst/>
          </a:prstGeom>
        </p:spPr>
      </p:pic>
      <p:sp>
        <p:nvSpPr>
          <p:cNvPr id="20" name="Title 1" descr="&#10;Signature Logs&#10; "/>
          <p:cNvSpPr>
            <a:spLocks noGrp="1"/>
          </p:cNvSpPr>
          <p:nvPr>
            <p:ph type="title"/>
          </p:nvPr>
        </p:nvSpPr>
        <p:spPr>
          <a:xfrm>
            <a:off x="4114800" y="152400"/>
            <a:ext cx="7043414" cy="838200"/>
          </a:xfrm>
        </p:spPr>
        <p:txBody>
          <a:bodyPr>
            <a:normAutofit fontScale="90000"/>
          </a:bodyPr>
          <a:lstStyle/>
          <a:p>
            <a:pPr>
              <a:defRPr/>
            </a:pPr>
            <a:r>
              <a:rPr lang="en-US" sz="4900" b="1" dirty="0">
                <a:solidFill>
                  <a:schemeClr val="bg2">
                    <a:lumMod val="75000"/>
                  </a:schemeClr>
                </a:solidFill>
                <a:latin typeface="+mn-lt"/>
                <a:ea typeface="ＭＳ Ｐゴシック" pitchFamily="34" charset="-128"/>
                <a:cs typeface="ＭＳ Ｐゴシック" pitchFamily="34" charset="-128"/>
              </a:rPr>
              <a:t/>
            </a:r>
            <a:br>
              <a:rPr lang="en-US" sz="4900" b="1" dirty="0">
                <a:solidFill>
                  <a:schemeClr val="bg2">
                    <a:lumMod val="75000"/>
                  </a:schemeClr>
                </a:solidFill>
                <a:latin typeface="+mn-lt"/>
                <a:ea typeface="ＭＳ Ｐゴシック" pitchFamily="34" charset="-128"/>
                <a:cs typeface="ＭＳ Ｐゴシック" pitchFamily="34" charset="-128"/>
              </a:rPr>
            </a:br>
            <a:r>
              <a:rPr lang="en-US" sz="4900" b="1" dirty="0">
                <a:solidFill>
                  <a:schemeClr val="bg2">
                    <a:lumMod val="75000"/>
                  </a:schemeClr>
                </a:solidFill>
                <a:latin typeface="+mn-lt"/>
                <a:ea typeface="ＭＳ Ｐゴシック" pitchFamily="34" charset="-128"/>
                <a:cs typeface="ＭＳ Ｐゴシック" pitchFamily="34" charset="-128"/>
              </a:rPr>
              <a:t>Signature Logs</a:t>
            </a:r>
            <a:br>
              <a:rPr lang="en-US" sz="4900" b="1" dirty="0">
                <a:solidFill>
                  <a:schemeClr val="bg2">
                    <a:lumMod val="75000"/>
                  </a:schemeClr>
                </a:solidFill>
                <a:latin typeface="+mn-lt"/>
                <a:ea typeface="ＭＳ Ｐゴシック" pitchFamily="34" charset="-128"/>
                <a:cs typeface="ＭＳ Ｐゴシック" pitchFamily="34" charset="-128"/>
              </a:rPr>
            </a:br>
            <a:r>
              <a:rPr lang="en-US" b="1" dirty="0" smtClean="0">
                <a:solidFill>
                  <a:schemeClr val="bg2">
                    <a:lumMod val="75000"/>
                  </a:schemeClr>
                </a:solidFill>
                <a:latin typeface="+mn-lt"/>
              </a:rPr>
              <a:t> </a:t>
            </a:r>
            <a:endParaRPr lang="en-US" b="1" dirty="0">
              <a:solidFill>
                <a:schemeClr val="bg2">
                  <a:lumMod val="75000"/>
                </a:schemeClr>
              </a:solidFill>
              <a:latin typeface="+mn-lt"/>
            </a:endParaRPr>
          </a:p>
        </p:txBody>
      </p:sp>
      <p:sp>
        <p:nvSpPr>
          <p:cNvPr id="22" name="Rectangle 21" descr="Logs need to be readily available for 3rd party audits for 6 years&#10;Electronic signature devices can be used in lieu of paper signature logs&#10;The maintenance of log books requires special approval, see handout  &#10;Eventual goal is to have VA-wide electronic signature log process&#10;"/>
          <p:cNvSpPr/>
          <p:nvPr/>
        </p:nvSpPr>
        <p:spPr>
          <a:xfrm>
            <a:off x="3962400" y="1047463"/>
            <a:ext cx="8063350" cy="4503797"/>
          </a:xfrm>
          <a:prstGeom prst="rect">
            <a:avLst/>
          </a:prstGeom>
        </p:spPr>
        <p:txBody>
          <a:bodyPr wrap="square">
            <a:spAutoFit/>
          </a:bodyPr>
          <a:lstStyle/>
          <a:p>
            <a:pPr marL="573088" lvl="0" indent="-573088">
              <a:lnSpc>
                <a:spcPts val="3400"/>
              </a:lnSpc>
              <a:spcAft>
                <a:spcPts val="2400"/>
              </a:spcAft>
              <a:buSzPct val="200000"/>
              <a:buBlip>
                <a:blip r:embed="rId4"/>
              </a:buBlip>
            </a:pPr>
            <a:r>
              <a:rPr lang="en-US" sz="3200" dirty="0">
                <a:solidFill>
                  <a:schemeClr val="bg2">
                    <a:lumMod val="75000"/>
                  </a:schemeClr>
                </a:solidFill>
              </a:rPr>
              <a:t>Logs need to be readily available for 3</a:t>
            </a:r>
            <a:r>
              <a:rPr lang="en-US" sz="3200" baseline="30000" dirty="0">
                <a:solidFill>
                  <a:schemeClr val="bg2">
                    <a:lumMod val="75000"/>
                  </a:schemeClr>
                </a:solidFill>
              </a:rPr>
              <a:t>rd</a:t>
            </a:r>
            <a:r>
              <a:rPr lang="en-US" sz="3200" dirty="0">
                <a:solidFill>
                  <a:schemeClr val="bg2">
                    <a:lumMod val="75000"/>
                  </a:schemeClr>
                </a:solidFill>
              </a:rPr>
              <a:t> party audits for 6 years</a:t>
            </a:r>
          </a:p>
          <a:p>
            <a:pPr marL="573088" lvl="0" indent="-573088">
              <a:lnSpc>
                <a:spcPts val="3400"/>
              </a:lnSpc>
              <a:spcAft>
                <a:spcPts val="2400"/>
              </a:spcAft>
              <a:buSzPct val="200000"/>
              <a:buBlip>
                <a:blip r:embed="rId4"/>
              </a:buBlip>
            </a:pPr>
            <a:r>
              <a:rPr lang="en-US" sz="3200" dirty="0">
                <a:solidFill>
                  <a:schemeClr val="bg2">
                    <a:lumMod val="75000"/>
                  </a:schemeClr>
                </a:solidFill>
              </a:rPr>
              <a:t>Electronic signature devices can be used in lieu of paper signature logs</a:t>
            </a:r>
          </a:p>
          <a:p>
            <a:pPr marL="573088" lvl="0" indent="-573088">
              <a:lnSpc>
                <a:spcPts val="3400"/>
              </a:lnSpc>
              <a:spcAft>
                <a:spcPts val="2400"/>
              </a:spcAft>
              <a:buSzPct val="200000"/>
              <a:buBlip>
                <a:blip r:embed="rId4"/>
              </a:buBlip>
            </a:pPr>
            <a:r>
              <a:rPr lang="en-US" sz="3200" dirty="0">
                <a:solidFill>
                  <a:schemeClr val="bg2">
                    <a:lumMod val="75000"/>
                  </a:schemeClr>
                </a:solidFill>
              </a:rPr>
              <a:t>The maintenance of log books requires special approval, see handout  </a:t>
            </a:r>
          </a:p>
          <a:p>
            <a:pPr marL="573088" lvl="0" indent="-573088">
              <a:lnSpc>
                <a:spcPts val="3400"/>
              </a:lnSpc>
              <a:spcAft>
                <a:spcPts val="2400"/>
              </a:spcAft>
              <a:buSzPct val="200000"/>
              <a:buBlip>
                <a:blip r:embed="rId4"/>
              </a:buBlip>
            </a:pPr>
            <a:r>
              <a:rPr lang="en-US" sz="3200" dirty="0">
                <a:solidFill>
                  <a:schemeClr val="bg2">
                    <a:lumMod val="75000"/>
                  </a:schemeClr>
                </a:solidFill>
              </a:rPr>
              <a:t>Eventual goal is to have VA-wide electronic signature log process</a:t>
            </a:r>
          </a:p>
        </p:txBody>
      </p:sp>
    </p:spTree>
    <p:extLst>
      <p:ext uri="{BB962C8B-B14F-4D97-AF65-F5344CB8AC3E}">
        <p14:creationId xmlns:p14="http://schemas.microsoft.com/office/powerpoint/2010/main" val="417009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normAutofit/>
          </a:bodyPr>
          <a:lstStyle/>
          <a:p>
            <a:r>
              <a:rPr lang="en-US" dirty="0"/>
              <a:t>Signature Log Sample</a:t>
            </a:r>
            <a:endParaRPr lang="en-US" dirty="0">
              <a:solidFill>
                <a:srgbClr val="FF0000"/>
              </a:solidFill>
            </a:endParaRPr>
          </a:p>
        </p:txBody>
      </p:sp>
      <p:sp>
        <p:nvSpPr>
          <p:cNvPr id="1073155" name="Rectangle 3" descr="an example of the VA Manual Signature Log form that prints on the trailing documents of each batch of patient prescriptions.&#10;If all prescriptions in a batch are local mail, the sig log will not print, since it will not be needed.&#10;"/>
          <p:cNvSpPr>
            <a:spLocks noChangeArrowheads="1"/>
          </p:cNvSpPr>
          <p:nvPr/>
        </p:nvSpPr>
        <p:spPr bwMode="auto">
          <a:xfrm>
            <a:off x="0" y="0"/>
            <a:ext cx="12192000" cy="6955750"/>
          </a:xfrm>
          <a:prstGeom prst="rect">
            <a:avLst/>
          </a:prstGeom>
          <a:solidFill>
            <a:schemeClr val="accent3">
              <a:lumMod val="60000"/>
              <a:lumOff val="40000"/>
            </a:schemeClr>
          </a:solidFill>
          <a:ln w="38100">
            <a:solidFill>
              <a:schemeClr val="bg2"/>
            </a:solidFill>
            <a:miter lim="800000"/>
            <a:headEnd/>
            <a:tailEnd/>
          </a:ln>
          <a:effectLst/>
        </p:spPr>
        <p:txBody>
          <a:bodyPr wrap="square">
            <a:spAutoFit/>
          </a:bodyPr>
          <a:lstStyle/>
          <a:p>
            <a:pPr marL="2401888"/>
            <a:r>
              <a:rPr lang="en-US" dirty="0">
                <a:cs typeface="Times New Roman" pitchFamily="18" charset="0"/>
              </a:rPr>
              <a:t>      </a:t>
            </a:r>
            <a:r>
              <a:rPr lang="en-US" sz="2800" dirty="0" smtClean="0">
                <a:cs typeface="Times New Roman" pitchFamily="18" charset="0"/>
              </a:rPr>
              <a:t>VAMC </a:t>
            </a:r>
            <a:r>
              <a:rPr lang="en-US" sz="2800" dirty="0">
                <a:cs typeface="Times New Roman" pitchFamily="18" charset="0"/>
              </a:rPr>
              <a:t>ECME TEST, ST 00011</a:t>
            </a:r>
          </a:p>
          <a:p>
            <a:pPr marL="2401888" eaLnBrk="0" hangingPunct="0"/>
            <a:r>
              <a:rPr lang="en-US" sz="2800" dirty="0">
                <a:cs typeface="Times New Roman" pitchFamily="18" charset="0"/>
              </a:rPr>
              <a:t>	XXXA5 Ph. 555-555-5555          APR 7,2011</a:t>
            </a:r>
          </a:p>
          <a:p>
            <a:pPr marL="1828800" eaLnBrk="0" hangingPunct="0"/>
            <a:endParaRPr lang="en-US" sz="2800" dirty="0">
              <a:cs typeface="Times New Roman" pitchFamily="18" charset="0"/>
            </a:endParaRPr>
          </a:p>
          <a:p>
            <a:pPr marL="231775" eaLnBrk="0" hangingPunct="0"/>
            <a:r>
              <a:rPr lang="en-US" sz="2800" b="1" dirty="0" smtClean="0">
                <a:cs typeface="Times New Roman" pitchFamily="18" charset="0"/>
              </a:rPr>
              <a:t>By </a:t>
            </a:r>
            <a:r>
              <a:rPr lang="en-US" sz="2800" b="1" dirty="0">
                <a:cs typeface="Times New Roman" pitchFamily="18" charset="0"/>
              </a:rPr>
              <a:t>signing below</a:t>
            </a:r>
          </a:p>
          <a:p>
            <a:pPr marL="231775" eaLnBrk="0" hangingPunct="0"/>
            <a:r>
              <a:rPr lang="en-US" sz="2800" b="1" dirty="0">
                <a:cs typeface="Times New Roman" pitchFamily="18" charset="0"/>
              </a:rPr>
              <a:t>you acknowledge receipt of the following Rx’s</a:t>
            </a:r>
          </a:p>
          <a:p>
            <a:pPr marL="231775" eaLnBrk="0" hangingPunct="0"/>
            <a:r>
              <a:rPr lang="en-US" sz="2800" b="1" dirty="0">
                <a:solidFill>
                  <a:schemeClr val="accent1">
                    <a:lumMod val="90000"/>
                  </a:schemeClr>
                </a:solidFill>
                <a:cs typeface="Times New Roman" pitchFamily="18" charset="0"/>
              </a:rPr>
              <a:t>####0591 (0) 04/07/11 AMOXICILLIN 500MG CA</a:t>
            </a:r>
          </a:p>
          <a:p>
            <a:pPr marL="231775" eaLnBrk="0" hangingPunct="0"/>
            <a:r>
              <a:rPr lang="en-US" sz="2800" b="1" dirty="0">
                <a:solidFill>
                  <a:schemeClr val="accent1">
                    <a:lumMod val="90000"/>
                  </a:schemeClr>
                </a:solidFill>
              </a:rPr>
              <a:t>####0592 (0) 04/07/11 NAPROXEN 250MG TAB</a:t>
            </a:r>
            <a:endParaRPr lang="en-US" sz="2800" b="1" dirty="0">
              <a:solidFill>
                <a:schemeClr val="accent1">
                  <a:lumMod val="90000"/>
                </a:schemeClr>
              </a:solidFill>
              <a:cs typeface="Times New Roman" pitchFamily="18" charset="0"/>
            </a:endParaRPr>
          </a:p>
          <a:p>
            <a:pPr marL="231775" eaLnBrk="0" hangingPunct="0"/>
            <a:endParaRPr lang="en-US" sz="2800" dirty="0">
              <a:cs typeface="Times New Roman" pitchFamily="18" charset="0"/>
            </a:endParaRPr>
          </a:p>
          <a:p>
            <a:pPr marL="231775" eaLnBrk="0" hangingPunct="0"/>
            <a:r>
              <a:rPr lang="en-US" sz="2800" dirty="0">
                <a:cs typeface="Times New Roman" pitchFamily="18" charset="0"/>
              </a:rPr>
              <a:t> </a:t>
            </a:r>
          </a:p>
          <a:p>
            <a:pPr marL="231775" eaLnBrk="0" hangingPunct="0"/>
            <a:r>
              <a:rPr lang="en-US" sz="2800" dirty="0">
                <a:cs typeface="Times New Roman" pitchFamily="18" charset="0"/>
              </a:rPr>
              <a:t> </a:t>
            </a:r>
          </a:p>
          <a:p>
            <a:pPr marL="231775" eaLnBrk="0" hangingPunct="0"/>
            <a:r>
              <a:rPr lang="en-US" sz="2800" dirty="0">
                <a:cs typeface="Times New Roman" pitchFamily="18" charset="0"/>
              </a:rPr>
              <a:t>Pt. Sig. ____________________________________________</a:t>
            </a:r>
          </a:p>
          <a:p>
            <a:pPr marL="231775" eaLnBrk="0" hangingPunct="0"/>
            <a:r>
              <a:rPr lang="en-US" sz="2800" dirty="0">
                <a:cs typeface="Times New Roman" pitchFamily="18" charset="0"/>
              </a:rPr>
              <a:t>Caremark</a:t>
            </a:r>
          </a:p>
          <a:p>
            <a:pPr marL="231775" eaLnBrk="0" hangingPunct="0"/>
            <a:r>
              <a:rPr lang="en-US" sz="2800" dirty="0">
                <a:cs typeface="Times New Roman" pitchFamily="18" charset="0"/>
              </a:rPr>
              <a:t>Relation________________ </a:t>
            </a:r>
            <a:r>
              <a:rPr lang="en-US" sz="2800" dirty="0"/>
              <a:t>Counseling Refused __ Accepted__</a:t>
            </a:r>
            <a:endParaRPr lang="en-US" sz="2800" dirty="0">
              <a:cs typeface="Times New Roman" pitchFamily="18" charset="0"/>
            </a:endParaRPr>
          </a:p>
          <a:p>
            <a:pPr marL="231775" eaLnBrk="0" hangingPunct="0"/>
            <a:r>
              <a:rPr lang="en-US" sz="2800" b="1" dirty="0">
                <a:cs typeface="Times New Roman" pitchFamily="18" charset="0"/>
              </a:rPr>
              <a:t>ECMEpatient, One  0000</a:t>
            </a:r>
          </a:p>
          <a:p>
            <a:pPr eaLnBrk="0" hangingPunct="0"/>
            <a:endParaRPr lang="en-US" dirty="0" smtClean="0"/>
          </a:p>
          <a:p>
            <a:pPr eaLnBrk="0" hangingPunct="0"/>
            <a:endParaRPr lang="en-US" dirty="0"/>
          </a:p>
          <a:p>
            <a:pPr eaLnBrk="0" hangingPunct="0"/>
            <a:endParaRPr lang="en-US" dirty="0"/>
          </a:p>
        </p:txBody>
      </p:sp>
      <p:pic>
        <p:nvPicPr>
          <p:cNvPr id="1073156" name="Picture 4" descr="Graphic of VA logo"/>
          <p:cNvPicPr>
            <a:picLocks noChangeAspect="1" noChangeArrowheads="1"/>
          </p:cNvPicPr>
          <p:nvPr/>
        </p:nvPicPr>
        <p:blipFill>
          <a:blip r:embed="rId4"/>
          <a:srcRect/>
          <a:stretch>
            <a:fillRect/>
          </a:stretch>
        </p:blipFill>
        <p:spPr bwMode="auto">
          <a:xfrm>
            <a:off x="685800" y="152400"/>
            <a:ext cx="1564645" cy="1066804"/>
          </a:xfrm>
          <a:prstGeom prst="rect">
            <a:avLst/>
          </a:prstGeom>
          <a:noFill/>
          <a:ln w="9525">
            <a:noFill/>
            <a:miter lim="800000"/>
            <a:headEnd/>
            <a:tailEnd/>
          </a:ln>
        </p:spPr>
      </p:pic>
      <p:graphicFrame>
        <p:nvGraphicFramePr>
          <p:cNvPr id="1073157" name="Object 5" descr="Graphic of bar code on pharmacy label."/>
          <p:cNvGraphicFramePr>
            <a:graphicFrameLocks noChangeAspect="1"/>
          </p:cNvGraphicFramePr>
          <p:nvPr>
            <p:extLst>
              <p:ext uri="{D42A27DB-BD31-4B8C-83A1-F6EECF244321}">
                <p14:modId xmlns:p14="http://schemas.microsoft.com/office/powerpoint/2010/main" val="3796322601"/>
              </p:ext>
            </p:extLst>
          </p:nvPr>
        </p:nvGraphicFramePr>
        <p:xfrm>
          <a:off x="11185176" y="995622"/>
          <a:ext cx="794447" cy="4636291"/>
        </p:xfrm>
        <a:graphic>
          <a:graphicData uri="http://schemas.openxmlformats.org/presentationml/2006/ole">
            <mc:AlternateContent xmlns:mc="http://schemas.openxmlformats.org/markup-compatibility/2006">
              <mc:Choice xmlns:v="urn:schemas-microsoft-com:vml" Requires="v">
                <p:oleObj spid="_x0000_s1318" r:id="rId5" imgW="371527" imgH="2133898" progId="">
                  <p:embed/>
                </p:oleObj>
              </mc:Choice>
              <mc:Fallback>
                <p:oleObj r:id="rId5" imgW="371527" imgH="213389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5176" y="995622"/>
                        <a:ext cx="794447" cy="4636291"/>
                      </a:xfrm>
                      <a:prstGeom prst="rect">
                        <a:avLst/>
                      </a:prstGeom>
                      <a:noFill/>
                      <a:extLst/>
                    </p:spPr>
                  </p:pic>
                </p:oleObj>
              </mc:Fallback>
            </mc:AlternateContent>
          </a:graphicData>
        </a:graphic>
      </p:graphicFrame>
      <p:sp>
        <p:nvSpPr>
          <p:cNvPr id="2" name="Curved Left Arrow 1"/>
          <p:cNvSpPr/>
          <p:nvPr/>
        </p:nvSpPr>
        <p:spPr>
          <a:xfrm flipV="1">
            <a:off x="7543800" y="2133600"/>
            <a:ext cx="2971800" cy="1905000"/>
          </a:xfrm>
          <a:prstGeom prst="curvedLeft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3159" name="Text Box 7" descr="Text box pointing to multiple Prescription numbers.&#10; &#10;Note - each prescription from a batch will pring on the signature log label allowing the patient to sign once for all prescriptions."/>
          <p:cNvSpPr txBox="1">
            <a:spLocks noChangeArrowheads="1"/>
          </p:cNvSpPr>
          <p:nvPr/>
        </p:nvSpPr>
        <p:spPr bwMode="auto">
          <a:xfrm>
            <a:off x="1517444" y="3429000"/>
            <a:ext cx="8001000" cy="523220"/>
          </a:xfrm>
          <a:prstGeom prst="rect">
            <a:avLst/>
          </a:prstGeom>
          <a:solidFill>
            <a:schemeClr val="accent1">
              <a:lumMod val="50000"/>
            </a:schemeClr>
          </a:solidFill>
          <a:ln w="76200">
            <a:solidFill>
              <a:schemeClr val="tx1"/>
            </a:solidFill>
            <a:miter lim="800000"/>
            <a:headEnd/>
            <a:tailEnd/>
          </a:ln>
          <a:effectLst>
            <a:innerShdw blurRad="114300">
              <a:prstClr val="black"/>
            </a:innerShdw>
          </a:effectLst>
        </p:spPr>
        <p:txBody>
          <a:bodyPr wrap="square">
            <a:spAutoFit/>
          </a:bodyPr>
          <a:lstStyle/>
          <a:p>
            <a:pPr>
              <a:spcBef>
                <a:spcPct val="50000"/>
              </a:spcBef>
            </a:pPr>
            <a:r>
              <a:rPr lang="en-US" sz="2800" dirty="0"/>
              <a:t>Note – each Rx from batch will print on sig. log label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monitor mounted to a wall in a hospital"/>
          <p:cNvPicPr>
            <a:picLocks noChangeAspect="1"/>
          </p:cNvPicPr>
          <p:nvPr/>
        </p:nvPicPr>
        <p:blipFill rotWithShape="1">
          <a:blip r:embed="rId3">
            <a:extLst>
              <a:ext uri="{28A0092B-C50C-407E-A947-70E740481C1C}">
                <a14:useLocalDpi xmlns:a14="http://schemas.microsoft.com/office/drawing/2010/main" val="0"/>
              </a:ext>
            </a:extLst>
          </a:blip>
          <a:srcRect l="6393" t="13928" r="7672" b="35934"/>
          <a:stretch/>
        </p:blipFill>
        <p:spPr>
          <a:xfrm>
            <a:off x="0" y="0"/>
            <a:ext cx="12192000" cy="6858000"/>
          </a:xfrm>
          <a:prstGeom prst="rect">
            <a:avLst/>
          </a:prstGeom>
        </p:spPr>
      </p:pic>
      <p:sp>
        <p:nvSpPr>
          <p:cNvPr id="1069058" name="Rectangle 2"/>
          <p:cNvSpPr>
            <a:spLocks noGrp="1" noChangeArrowheads="1"/>
          </p:cNvSpPr>
          <p:nvPr>
            <p:ph type="title"/>
          </p:nvPr>
        </p:nvSpPr>
        <p:spPr>
          <a:xfrm>
            <a:off x="0" y="5981700"/>
            <a:ext cx="11963400" cy="878174"/>
          </a:xfrm>
          <a:solidFill>
            <a:schemeClr val="tx1">
              <a:lumMod val="85000"/>
              <a:alpha val="60000"/>
            </a:schemeClr>
          </a:solidFill>
        </p:spPr>
        <p:txBody>
          <a:bodyPr>
            <a:noAutofit/>
          </a:bodyPr>
          <a:lstStyle/>
          <a:p>
            <a:pPr algn="r"/>
            <a:r>
              <a:rPr lang="en-US" b="1" dirty="0" smtClean="0">
                <a:solidFill>
                  <a:schemeClr val="bg2">
                    <a:lumMod val="75000"/>
                  </a:schemeClr>
                </a:solidFill>
                <a:latin typeface="+mn-lt"/>
              </a:rPr>
              <a:t>Bingo Board Removal </a:t>
            </a:r>
            <a:r>
              <a:rPr lang="en-US" b="1" dirty="0">
                <a:solidFill>
                  <a:schemeClr val="bg2">
                    <a:lumMod val="75000"/>
                  </a:schemeClr>
                </a:solidFill>
                <a:latin typeface="+mn-lt"/>
              </a:rPr>
              <a:t>-</a:t>
            </a:r>
            <a:r>
              <a:rPr lang="en-US" b="1" dirty="0" smtClean="0">
                <a:solidFill>
                  <a:schemeClr val="bg2">
                    <a:lumMod val="75000"/>
                  </a:schemeClr>
                </a:solidFill>
                <a:latin typeface="+mn-lt"/>
              </a:rPr>
              <a:t> ePharmacy Rx  </a:t>
            </a:r>
            <a:endParaRPr lang="en-US" b="1" dirty="0">
              <a:solidFill>
                <a:schemeClr val="bg2">
                  <a:lumMod val="75000"/>
                </a:schemeClr>
              </a:solidFill>
              <a:latin typeface="+mn-lt"/>
            </a:endParaRPr>
          </a:p>
        </p:txBody>
      </p:sp>
      <p:sp>
        <p:nvSpPr>
          <p:cNvPr id="1069059" name="Rectangle 3"/>
          <p:cNvSpPr>
            <a:spLocks noGrp="1" noChangeArrowheads="1"/>
          </p:cNvSpPr>
          <p:nvPr>
            <p:ph type="body" idx="1"/>
          </p:nvPr>
        </p:nvSpPr>
        <p:spPr>
          <a:xfrm rot="60000">
            <a:off x="1832115" y="442820"/>
            <a:ext cx="5906662" cy="4172644"/>
          </a:xfrm>
          <a:solidFill>
            <a:schemeClr val="bg1"/>
          </a:solidFill>
          <a:ln w="28575">
            <a:solidFill>
              <a:schemeClr val="bg2"/>
            </a:solidFill>
          </a:ln>
        </p:spPr>
        <p:txBody>
          <a:bodyPr>
            <a:normAutofit lnSpcReduction="10000"/>
          </a:bodyPr>
          <a:lstStyle/>
          <a:p>
            <a:pPr marL="166688" indent="-166688">
              <a:lnSpc>
                <a:spcPct val="90000"/>
              </a:lnSpc>
              <a:buNone/>
            </a:pPr>
            <a:r>
              <a:rPr lang="en-US" sz="1800" dirty="0"/>
              <a:t>	</a:t>
            </a:r>
            <a:r>
              <a:rPr lang="en-US" sz="2800" dirty="0"/>
              <a:t>        Bingo Board Option</a:t>
            </a:r>
          </a:p>
          <a:p>
            <a:pPr marL="166688" indent="-166688">
              <a:lnSpc>
                <a:spcPct val="90000"/>
              </a:lnSpc>
              <a:buNone/>
            </a:pPr>
            <a:endParaRPr lang="en-US" sz="2800" dirty="0"/>
          </a:p>
          <a:p>
            <a:pPr marL="166688" indent="-166688">
              <a:lnSpc>
                <a:spcPct val="75000"/>
              </a:lnSpc>
              <a:buNone/>
            </a:pPr>
            <a:r>
              <a:rPr lang="en-US" sz="2800" dirty="0"/>
              <a:t>	Select Bingo Board User Option: </a:t>
            </a:r>
          </a:p>
          <a:p>
            <a:pPr marL="166688" indent="-166688">
              <a:lnSpc>
                <a:spcPct val="75000"/>
              </a:lnSpc>
              <a:buNone/>
            </a:pPr>
            <a:r>
              <a:rPr lang="en-US" sz="2800" dirty="0"/>
              <a:t>	Remove Patient's Name from Monitor</a:t>
            </a:r>
          </a:p>
          <a:p>
            <a:pPr marL="166688" indent="-166688">
              <a:lnSpc>
                <a:spcPct val="75000"/>
              </a:lnSpc>
              <a:buNone/>
            </a:pPr>
            <a:r>
              <a:rPr lang="en-US" sz="2800" dirty="0"/>
              <a:t>	Enter/Wand Rx # or Enter PATIENT NAME: ####567B</a:t>
            </a:r>
          </a:p>
          <a:p>
            <a:pPr marL="166688" indent="-166688">
              <a:lnSpc>
                <a:spcPct val="75000"/>
              </a:lnSpc>
              <a:buNone/>
            </a:pPr>
            <a:endParaRPr lang="en-US" sz="2800" dirty="0"/>
          </a:p>
          <a:p>
            <a:pPr marL="166688" indent="-166688">
              <a:lnSpc>
                <a:spcPct val="75000"/>
              </a:lnSpc>
              <a:buNone/>
            </a:pPr>
            <a:r>
              <a:rPr lang="en-US" sz="2800" dirty="0"/>
              <a:t>*** This ePharmacy Rx requires a patient  signature! ***</a:t>
            </a:r>
          </a:p>
          <a:p>
            <a:pPr marL="166688" indent="-166688">
              <a:lnSpc>
                <a:spcPct val="75000"/>
              </a:lnSpc>
              <a:buNone/>
            </a:pPr>
            <a:endParaRPr lang="en-US" sz="2800" dirty="0"/>
          </a:p>
          <a:p>
            <a:pPr marL="166688" indent="-166688">
              <a:lnSpc>
                <a:spcPct val="75000"/>
              </a:lnSpc>
              <a:buNone/>
            </a:pPr>
            <a:r>
              <a:rPr lang="en-US" sz="2800" dirty="0"/>
              <a:t>		Press RETURN to continue: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Text Box 2" descr="&quot;&quot;"/>
          <p:cNvSpPr txBox="1">
            <a:spLocks noChangeArrowheads="1"/>
          </p:cNvSpPr>
          <p:nvPr/>
        </p:nvSpPr>
        <p:spPr bwMode="auto">
          <a:xfrm>
            <a:off x="2419350" y="3546475"/>
            <a:ext cx="7467600" cy="184666"/>
          </a:xfrm>
          <a:prstGeom prst="rect">
            <a:avLst/>
          </a:prstGeom>
          <a:solidFill>
            <a:schemeClr val="tx1"/>
          </a:solidFill>
          <a:ln w="9525">
            <a:solidFill>
              <a:schemeClr val="accent2"/>
            </a:solidFill>
            <a:miter lim="800000"/>
            <a:headEnd/>
            <a:tailEnd/>
          </a:ln>
          <a:effectLst/>
        </p:spPr>
        <p:txBody>
          <a:bodyPr lIns="0" tIns="0" rIns="0" bIns="0">
            <a:spAutoFit/>
          </a:bodyPr>
          <a:lstStyle/>
          <a:p>
            <a:pPr>
              <a:spcBef>
                <a:spcPct val="20000"/>
              </a:spcBef>
            </a:pPr>
            <a:endParaRPr lang="pt-BR" sz="1200">
              <a:latin typeface="Arial terminal" pitchFamily="49" charset="0"/>
            </a:endParaRPr>
          </a:p>
        </p:txBody>
      </p:sp>
      <p:sp>
        <p:nvSpPr>
          <p:cNvPr id="1017859" name="Rectangle 3" descr="Here is one way to tell if a prescription is an ePharmacy prescription&#10;The lower case ‘e’ at the end of the Rx number indicates an e-Pharmacy Rx and appears after ePharmacy prescription numbers in Medication Profiles, View Prescription screens, and in other places&#10;This ‘e’ indicates that the last fill of a prescription was e-billable.  In other words if the first fill of a prescription was e-billable, but subsequent refills were not e-billable, then the ‘e’ will no longer display after the Rx number on the medication profile.  The ‘e’ will show for renewed prescriptions, but only if the previous fill was e-billable.  &#10;Also, the ‘e’ flag will appear regardless of whether the claim was returned Payable or Rejected. &#10;"/>
          <p:cNvSpPr>
            <a:spLocks noChangeArrowheads="1"/>
          </p:cNvSpPr>
          <p:nvPr/>
        </p:nvSpPr>
        <p:spPr bwMode="auto">
          <a:xfrm>
            <a:off x="0" y="0"/>
            <a:ext cx="100584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marL="177800">
              <a:lnSpc>
                <a:spcPct val="95000"/>
              </a:lnSpc>
            </a:pPr>
            <a:r>
              <a:rPr lang="en-US" sz="1600" dirty="0">
                <a:latin typeface="Courier New" pitchFamily="49" charset="0"/>
                <a:cs typeface="Courier New" pitchFamily="49" charset="0"/>
              </a:rPr>
              <a:t> </a:t>
            </a:r>
            <a:r>
              <a:rPr lang="en-US" sz="1600" b="1" dirty="0">
                <a:latin typeface="Courier New" pitchFamily="49" charset="0"/>
                <a:cs typeface="Courier New" pitchFamily="49" charset="0"/>
              </a:rPr>
              <a:t>Medication Profile</a:t>
            </a:r>
            <a:r>
              <a:rPr lang="en-US" sz="1600" dirty="0">
                <a:latin typeface="Courier New" pitchFamily="49" charset="0"/>
                <a:cs typeface="Courier New" pitchFamily="49" charset="0"/>
              </a:rPr>
              <a:t>            April 6, 2012@11:10:38          Page:    1 of    1 </a:t>
            </a:r>
          </a:p>
          <a:p>
            <a:pPr marL="177800">
              <a:lnSpc>
                <a:spcPct val="95000"/>
              </a:lnSpc>
            </a:pPr>
            <a:r>
              <a:rPr lang="en-US" sz="1600" dirty="0">
                <a:latin typeface="Courier New" pitchFamily="49" charset="0"/>
                <a:cs typeface="Courier New" pitchFamily="49" charset="0"/>
              </a:rPr>
              <a:t> TEST,PSOPATIENT                                                       </a:t>
            </a:r>
          </a:p>
          <a:p>
            <a:pPr marL="177800">
              <a:lnSpc>
                <a:spcPct val="95000"/>
              </a:lnSpc>
            </a:pPr>
            <a:r>
              <a:rPr lang="en-US" sz="1600" dirty="0">
                <a:latin typeface="Courier New" pitchFamily="49" charset="0"/>
                <a:cs typeface="Courier New" pitchFamily="49" charset="0"/>
              </a:rPr>
              <a:t>   PID: 000-00-XXXX        </a:t>
            </a:r>
            <a:r>
              <a:rPr lang="en-US" sz="1600" b="1" dirty="0">
                <a:latin typeface="Courier New" pitchFamily="49" charset="0"/>
                <a:cs typeface="Courier New" pitchFamily="49" charset="0"/>
              </a:rPr>
              <a:t>                       </a:t>
            </a:r>
            <a:r>
              <a:rPr lang="en-US" sz="1600" dirty="0">
                <a:latin typeface="Courier New" pitchFamily="49" charset="0"/>
                <a:cs typeface="Courier New" pitchFamily="49" charset="0"/>
              </a:rPr>
              <a:t>  Ht(cm): _______ (______)   </a:t>
            </a:r>
          </a:p>
          <a:p>
            <a:pPr marL="177800">
              <a:lnSpc>
                <a:spcPct val="95000"/>
              </a:lnSpc>
            </a:pPr>
            <a:r>
              <a:rPr lang="en-US" sz="1600" dirty="0">
                <a:latin typeface="Courier New" pitchFamily="49" charset="0"/>
                <a:cs typeface="Courier New" pitchFamily="49" charset="0"/>
              </a:rPr>
              <a:t>   </a:t>
            </a:r>
            <a:r>
              <a:rPr lang="pt-BR" sz="1600" dirty="0">
                <a:latin typeface="Courier New" pitchFamily="49" charset="0"/>
                <a:cs typeface="Courier New" pitchFamily="49" charset="0"/>
              </a:rPr>
              <a:t>DOB: JAN 1,1700 (XX)   </a:t>
            </a:r>
            <a:r>
              <a:rPr lang="pt-BR" sz="1600" b="1" dirty="0">
                <a:latin typeface="Courier New" pitchFamily="49" charset="0"/>
                <a:cs typeface="Courier New" pitchFamily="49" charset="0"/>
              </a:rPr>
              <a:t>                        </a:t>
            </a:r>
            <a:r>
              <a:rPr lang="pt-BR" sz="1600" dirty="0">
                <a:latin typeface="Courier New" pitchFamily="49" charset="0"/>
                <a:cs typeface="Courier New" pitchFamily="49" charset="0"/>
              </a:rPr>
              <a:t>  Wt(kg): _______ (______)</a:t>
            </a:r>
            <a:endParaRPr lang="en-US" sz="1600" dirty="0">
              <a:latin typeface="Courier New" pitchFamily="49" charset="0"/>
              <a:cs typeface="Courier New" pitchFamily="49" charset="0"/>
            </a:endParaRPr>
          </a:p>
          <a:p>
            <a:pPr marL="177800">
              <a:lnSpc>
                <a:spcPct val="95000"/>
              </a:lnSpc>
            </a:pPr>
            <a:r>
              <a:rPr lang="pt-BR" sz="1600" dirty="0">
                <a:latin typeface="Courier New" pitchFamily="49" charset="0"/>
                <a:cs typeface="Courier New" pitchFamily="49" charset="0"/>
              </a:rPr>
              <a:t> </a:t>
            </a:r>
            <a:r>
              <a:rPr lang="pt-BR" sz="1600" dirty="0" smtClean="0">
                <a:latin typeface="Courier New" pitchFamily="49" charset="0"/>
                <a:cs typeface="Courier New" pitchFamily="49" charset="0"/>
              </a:rPr>
              <a:t>                                                              </a:t>
            </a:r>
            <a:r>
              <a:rPr lang="en-US" sz="1600" dirty="0">
                <a:latin typeface="Courier New" pitchFamily="49" charset="0"/>
                <a:cs typeface="Courier New" pitchFamily="49" charset="0"/>
              </a:rPr>
              <a:t>ISSUE  LAST REF DAY</a:t>
            </a:r>
          </a:p>
          <a:p>
            <a:pPr marL="177800">
              <a:lnSpc>
                <a:spcPct val="95000"/>
              </a:lnSpc>
            </a:pPr>
            <a:r>
              <a:rPr lang="en-US" sz="1600" dirty="0">
                <a:latin typeface="Courier New" pitchFamily="49" charset="0"/>
                <a:cs typeface="Courier New" pitchFamily="49" charset="0"/>
              </a:rPr>
              <a:t>  #  RX #         DRUG                                 QTY ST  DATE  FILL REM SUP                                                                                </a:t>
            </a:r>
          </a:p>
          <a:p>
            <a:pPr marL="177800">
              <a:lnSpc>
                <a:spcPct val="95000"/>
              </a:lnSpc>
            </a:pPr>
            <a:r>
              <a:rPr lang="en-US" sz="1600" dirty="0">
                <a:latin typeface="Courier New" pitchFamily="49" charset="0"/>
                <a:cs typeface="Courier New" pitchFamily="49" charset="0"/>
              </a:rPr>
              <a:t> -------------------------------------ACTIVE-------------------------------------</a:t>
            </a:r>
          </a:p>
          <a:p>
            <a:pPr marL="177800">
              <a:lnSpc>
                <a:spcPct val="95000"/>
              </a:lnSpc>
            </a:pPr>
            <a:r>
              <a:rPr lang="en-US" sz="1600" dirty="0">
                <a:latin typeface="Courier New" pitchFamily="49" charset="0"/>
                <a:cs typeface="Courier New" pitchFamily="49" charset="0"/>
              </a:rPr>
              <a:t>  1 ####03470$    </a:t>
            </a:r>
            <a:r>
              <a:rPr lang="pt-BR" sz="1600" dirty="0">
                <a:latin typeface="Courier New" pitchFamily="49" charset="0"/>
                <a:cs typeface="Courier New" pitchFamily="49" charset="0"/>
              </a:rPr>
              <a:t>ALBUMIN 25% 50ML                       </a:t>
            </a:r>
            <a:r>
              <a:rPr lang="en-US" sz="1600" dirty="0">
                <a:latin typeface="Courier New" pitchFamily="49" charset="0"/>
                <a:cs typeface="Courier New" pitchFamily="49" charset="0"/>
              </a:rPr>
              <a:t>1 A  02-04 11-04   5  31</a:t>
            </a:r>
          </a:p>
          <a:p>
            <a:pPr marL="177800">
              <a:lnSpc>
                <a:spcPct val="95000"/>
              </a:lnSpc>
            </a:pPr>
            <a:r>
              <a:rPr lang="en-US" sz="1600" dirty="0">
                <a:latin typeface="Courier New" pitchFamily="49" charset="0"/>
                <a:cs typeface="Courier New" pitchFamily="49" charset="0"/>
              </a:rPr>
              <a:t>  2 ####03461     KETAMINE 50MG/ML 10ML INJ             </a:t>
            </a:r>
            <a:r>
              <a:rPr lang="pt-BR" sz="1600" dirty="0">
                <a:latin typeface="Courier New" pitchFamily="49" charset="0"/>
                <a:cs typeface="Courier New" pitchFamily="49" charset="0"/>
              </a:rPr>
              <a:t>10 A&gt; 01-04 11-04   1  10</a:t>
            </a:r>
          </a:p>
          <a:p>
            <a:pPr marL="177800">
              <a:lnSpc>
                <a:spcPct val="95000"/>
              </a:lnSpc>
            </a:pPr>
            <a:r>
              <a:rPr lang="en-US" sz="1600" dirty="0">
                <a:latin typeface="Courier New" pitchFamily="49" charset="0"/>
                <a:cs typeface="Courier New" pitchFamily="49" charset="0"/>
              </a:rPr>
              <a:t>  3 ####404$</a:t>
            </a:r>
            <a:r>
              <a:rPr lang="en-US" sz="1600" b="1" dirty="0">
                <a:latin typeface="Courier New" pitchFamily="49" charset="0"/>
                <a:cs typeface="Courier New" pitchFamily="49" charset="0"/>
              </a:rPr>
              <a:t>e   </a:t>
            </a:r>
            <a:r>
              <a:rPr lang="en-US" sz="1600" dirty="0">
                <a:latin typeface="Courier New" pitchFamily="49" charset="0"/>
                <a:cs typeface="Courier New" pitchFamily="49" charset="0"/>
              </a:rPr>
              <a:t>  LISINOPRIL 40MG TAB                   45 A&gt; 08-22 03-27   1  90</a:t>
            </a:r>
          </a:p>
          <a:p>
            <a:pPr marL="177800">
              <a:lnSpc>
                <a:spcPct val="95000"/>
              </a:lnSpc>
            </a:pPr>
            <a:r>
              <a:rPr lang="en-US" sz="1600" dirty="0">
                <a:latin typeface="Courier New" pitchFamily="49" charset="0"/>
                <a:cs typeface="Courier New" pitchFamily="49" charset="0"/>
              </a:rPr>
              <a:t>  </a:t>
            </a:r>
            <a:r>
              <a:rPr lang="pt-BR" sz="1600" dirty="0">
                <a:latin typeface="Courier New" pitchFamily="49" charset="0"/>
                <a:cs typeface="Courier New" pitchFamily="49" charset="0"/>
              </a:rPr>
              <a:t>4 ####03185     </a:t>
            </a:r>
            <a:r>
              <a:rPr lang="en-US" sz="1600" dirty="0">
                <a:latin typeface="Courier New" pitchFamily="49" charset="0"/>
                <a:cs typeface="Courier New" pitchFamily="49" charset="0"/>
              </a:rPr>
              <a:t>TERFENADINE 60MG TAB </a:t>
            </a:r>
            <a:r>
              <a:rPr lang="pt-BR" sz="1600" dirty="0">
                <a:latin typeface="Courier New" pitchFamily="49" charset="0"/>
                <a:cs typeface="Courier New" pitchFamily="49" charset="0"/>
              </a:rPr>
              <a:t>                  2 A  04-01 08-01   5   5</a:t>
            </a:r>
            <a:endParaRPr lang="en-US" sz="1600" dirty="0">
              <a:latin typeface="Courier New" pitchFamily="49" charset="0"/>
              <a:cs typeface="Courier New" pitchFamily="49" charset="0"/>
            </a:endParaRPr>
          </a:p>
          <a:p>
            <a:pPr marL="177800">
              <a:lnSpc>
                <a:spcPct val="95000"/>
              </a:lnSpc>
            </a:pPr>
            <a:r>
              <a:rPr lang="en-US" sz="1600" dirty="0">
                <a:latin typeface="Courier New" pitchFamily="49" charset="0"/>
                <a:cs typeface="Courier New" pitchFamily="49" charset="0"/>
              </a:rPr>
              <a:t> -----------------------------------DISCONTINUED---------------------------------</a:t>
            </a:r>
          </a:p>
          <a:p>
            <a:pPr marL="177800">
              <a:lnSpc>
                <a:spcPct val="95000"/>
              </a:lnSpc>
            </a:pPr>
            <a:r>
              <a:rPr lang="en-US" sz="1600" dirty="0">
                <a:latin typeface="Courier New" pitchFamily="49" charset="0"/>
                <a:cs typeface="Courier New" pitchFamily="49" charset="0"/>
              </a:rPr>
              <a:t>  5 ####03530$    BENZTROPINE 2MG TAB                    1 A  10-08 01-08   3  90</a:t>
            </a:r>
          </a:p>
          <a:p>
            <a:pPr marL="177800">
              <a:lnSpc>
                <a:spcPct val="95000"/>
              </a:lnSpc>
            </a:pPr>
            <a:r>
              <a:rPr lang="en-US" sz="1600" dirty="0">
                <a:latin typeface="Courier New" pitchFamily="49" charset="0"/>
                <a:cs typeface="Courier New" pitchFamily="49" charset="0"/>
              </a:rPr>
              <a:t>  6 ####03400     MAGNESIUM SULFATE 1G/ML (50%) 2ML     10 A  09-23 09-23   5  31</a:t>
            </a:r>
          </a:p>
          <a:p>
            <a:pPr marL="177800">
              <a:lnSpc>
                <a:spcPct val="95000"/>
              </a:lnSpc>
            </a:pPr>
            <a:r>
              <a:rPr lang="en-US" sz="1600" dirty="0">
                <a:latin typeface="Courier New" pitchFamily="49" charset="0"/>
                <a:cs typeface="Courier New" pitchFamily="49" charset="0"/>
              </a:rPr>
              <a:t> </a:t>
            </a:r>
            <a:r>
              <a:rPr lang="en-US" sz="1600" b="1" dirty="0" smtClean="0">
                <a:latin typeface="Courier New" pitchFamily="49" charset="0"/>
                <a:cs typeface="Courier New" pitchFamily="49" charset="0"/>
              </a:rPr>
              <a:t>    </a:t>
            </a:r>
            <a:r>
              <a:rPr lang="en-US" sz="1600" b="1" dirty="0">
                <a:latin typeface="Courier New" pitchFamily="49" charset="0"/>
                <a:cs typeface="Courier New" pitchFamily="49" charset="0"/>
              </a:rPr>
              <a:t>Enter ?? for more actions</a:t>
            </a:r>
          </a:p>
          <a:p>
            <a:pPr marL="177800">
              <a:lnSpc>
                <a:spcPct val="95000"/>
              </a:lnSpc>
            </a:pPr>
            <a:r>
              <a:rPr lang="en-US" sz="1600" dirty="0">
                <a:latin typeface="Courier New" pitchFamily="49" charset="0"/>
                <a:cs typeface="Courier New" pitchFamily="49" charset="0"/>
              </a:rPr>
              <a:t> PU  Patient Record Update               NO  New Order</a:t>
            </a:r>
          </a:p>
          <a:p>
            <a:pPr marL="177800">
              <a:lnSpc>
                <a:spcPct val="95000"/>
              </a:lnSpc>
            </a:pPr>
            <a:r>
              <a:rPr lang="en-US" sz="1600" dirty="0">
                <a:latin typeface="Courier New" pitchFamily="49" charset="0"/>
                <a:cs typeface="Courier New" pitchFamily="49" charset="0"/>
              </a:rPr>
              <a:t> PI  Patient Information                 SO  Select Order</a:t>
            </a:r>
          </a:p>
          <a:p>
            <a:pPr marL="177800">
              <a:lnSpc>
                <a:spcPct val="95000"/>
              </a:lnSpc>
            </a:pPr>
            <a:r>
              <a:rPr lang="en-US" sz="1600" dirty="0">
                <a:latin typeface="Courier New" pitchFamily="49" charset="0"/>
                <a:cs typeface="Courier New" pitchFamily="49" charset="0"/>
              </a:rPr>
              <a:t> Select Action: Next Screen//</a:t>
            </a:r>
          </a:p>
        </p:txBody>
      </p:sp>
      <p:sp>
        <p:nvSpPr>
          <p:cNvPr id="1017862" name="Line 6" descr="&quot;&quot;"/>
          <p:cNvSpPr>
            <a:spLocks noChangeShapeType="1"/>
          </p:cNvSpPr>
          <p:nvPr/>
        </p:nvSpPr>
        <p:spPr bwMode="auto">
          <a:xfrm>
            <a:off x="2419350" y="1316038"/>
            <a:ext cx="7315200" cy="0"/>
          </a:xfrm>
          <a:prstGeom prst="line">
            <a:avLst/>
          </a:prstGeom>
          <a:noFill/>
          <a:ln w="9525">
            <a:solidFill>
              <a:schemeClr val="tx1"/>
            </a:solidFill>
            <a:round/>
            <a:headEnd/>
            <a:tailEnd/>
          </a:ln>
          <a:effectLst/>
        </p:spPr>
        <p:txBody>
          <a:bodyPr/>
          <a:lstStyle/>
          <a:p>
            <a:endParaRPr lang="en-US" dirty="0"/>
          </a:p>
        </p:txBody>
      </p:sp>
      <p:sp>
        <p:nvSpPr>
          <p:cNvPr id="15" name="Rectangle 14" descr="3     # # # # 4 0 4 $ e&#10;"/>
          <p:cNvSpPr/>
          <p:nvPr/>
        </p:nvSpPr>
        <p:spPr>
          <a:xfrm>
            <a:off x="228600" y="3429000"/>
            <a:ext cx="16764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descr="&quot;&quot;"/>
          <p:cNvSpPr/>
          <p:nvPr/>
        </p:nvSpPr>
        <p:spPr>
          <a:xfrm flipV="1">
            <a:off x="1006806" y="1638528"/>
            <a:ext cx="5130137" cy="1908455"/>
          </a:xfrm>
          <a:custGeom>
            <a:avLst/>
            <a:gdLst>
              <a:gd name="connsiteX0" fmla="*/ 0 w 3466348"/>
              <a:gd name="connsiteY0" fmla="*/ 1267010 h 1267010"/>
              <a:gd name="connsiteX1" fmla="*/ 5685 w 3466348"/>
              <a:gd name="connsiteY1" fmla="*/ 0 h 1267010"/>
              <a:gd name="connsiteX2" fmla="*/ 3466348 w 3466348"/>
              <a:gd name="connsiteY2" fmla="*/ 1267010 h 1267010"/>
              <a:gd name="connsiteX3" fmla="*/ 0 w 3466348"/>
              <a:gd name="connsiteY3" fmla="*/ 1267010 h 1267010"/>
              <a:gd name="connsiteX0" fmla="*/ 471986 w 3938334"/>
              <a:gd name="connsiteY0" fmla="*/ 1171476 h 1171476"/>
              <a:gd name="connsiteX1" fmla="*/ 0 w 3938334"/>
              <a:gd name="connsiteY1" fmla="*/ 0 h 1171476"/>
              <a:gd name="connsiteX2" fmla="*/ 3938334 w 3938334"/>
              <a:gd name="connsiteY2" fmla="*/ 1171476 h 1171476"/>
              <a:gd name="connsiteX3" fmla="*/ 471986 w 3938334"/>
              <a:gd name="connsiteY3" fmla="*/ 1171476 h 1171476"/>
              <a:gd name="connsiteX0" fmla="*/ 431043 w 3938334"/>
              <a:gd name="connsiteY0" fmla="*/ 1908455 h 1908455"/>
              <a:gd name="connsiteX1" fmla="*/ 0 w 3938334"/>
              <a:gd name="connsiteY1" fmla="*/ 0 h 1908455"/>
              <a:gd name="connsiteX2" fmla="*/ 3938334 w 3938334"/>
              <a:gd name="connsiteY2" fmla="*/ 1171476 h 1908455"/>
              <a:gd name="connsiteX3" fmla="*/ 431043 w 3938334"/>
              <a:gd name="connsiteY3" fmla="*/ 1908455 h 1908455"/>
            </a:gdLst>
            <a:ahLst/>
            <a:cxnLst>
              <a:cxn ang="0">
                <a:pos x="connsiteX0" y="connsiteY0"/>
              </a:cxn>
              <a:cxn ang="0">
                <a:pos x="connsiteX1" y="connsiteY1"/>
              </a:cxn>
              <a:cxn ang="0">
                <a:pos x="connsiteX2" y="connsiteY2"/>
              </a:cxn>
              <a:cxn ang="0">
                <a:pos x="connsiteX3" y="connsiteY3"/>
              </a:cxn>
            </a:cxnLst>
            <a:rect l="l" t="t" r="r" b="b"/>
            <a:pathLst>
              <a:path w="3938334" h="1908455">
                <a:moveTo>
                  <a:pt x="431043" y="1908455"/>
                </a:moveTo>
                <a:lnTo>
                  <a:pt x="0" y="0"/>
                </a:lnTo>
                <a:lnTo>
                  <a:pt x="3938334" y="1171476"/>
                </a:lnTo>
                <a:lnTo>
                  <a:pt x="431043" y="1908455"/>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3     # # # # 4 0 4 $ e&#10;"/>
          <p:cNvSpPr txBox="1"/>
          <p:nvPr/>
        </p:nvSpPr>
        <p:spPr>
          <a:xfrm>
            <a:off x="1600200" y="1665051"/>
            <a:ext cx="4495799" cy="707886"/>
          </a:xfrm>
          <a:prstGeom prst="rect">
            <a:avLst/>
          </a:prstGeom>
          <a:solidFill>
            <a:schemeClr val="accent3">
              <a:lumMod val="60000"/>
              <a:lumOff val="40000"/>
            </a:schemeClr>
          </a:solidFill>
          <a:ln w="76200">
            <a:solidFill>
              <a:schemeClr val="tx1"/>
            </a:solidFill>
          </a:ln>
        </p:spPr>
        <p:txBody>
          <a:bodyPr wrap="square" rtlCol="0">
            <a:spAutoFit/>
          </a:bodyPr>
          <a:lstStyle/>
          <a:p>
            <a:pPr algn="ctr"/>
            <a:r>
              <a:rPr lang="en-US" sz="4000" dirty="0" smtClean="0"/>
              <a:t>3     #</a:t>
            </a:r>
            <a:r>
              <a:rPr lang="en-US" sz="2000" dirty="0" smtClean="0"/>
              <a:t> </a:t>
            </a:r>
            <a:r>
              <a:rPr lang="en-US" sz="4000" dirty="0" smtClean="0"/>
              <a:t>#</a:t>
            </a:r>
            <a:r>
              <a:rPr lang="en-US" sz="2000" dirty="0" smtClean="0"/>
              <a:t> </a:t>
            </a:r>
            <a:r>
              <a:rPr lang="en-US" sz="4000" dirty="0" smtClean="0"/>
              <a:t>#</a:t>
            </a:r>
            <a:r>
              <a:rPr lang="en-US" sz="2000" dirty="0" smtClean="0"/>
              <a:t> </a:t>
            </a:r>
            <a:r>
              <a:rPr lang="en-US" sz="4000" dirty="0" smtClean="0"/>
              <a:t>#</a:t>
            </a:r>
            <a:r>
              <a:rPr lang="en-US" sz="2000" dirty="0" smtClean="0"/>
              <a:t> </a:t>
            </a:r>
            <a:r>
              <a:rPr lang="en-US" sz="4000" dirty="0" smtClean="0"/>
              <a:t>4</a:t>
            </a:r>
            <a:r>
              <a:rPr lang="en-US" sz="2000" dirty="0" smtClean="0"/>
              <a:t> </a:t>
            </a:r>
            <a:r>
              <a:rPr lang="en-US" sz="4000" dirty="0" smtClean="0"/>
              <a:t>0</a:t>
            </a:r>
            <a:r>
              <a:rPr lang="en-US" sz="2000" dirty="0" smtClean="0"/>
              <a:t> </a:t>
            </a:r>
            <a:r>
              <a:rPr lang="en-US" sz="4000" dirty="0" smtClean="0"/>
              <a:t>4</a:t>
            </a:r>
            <a:r>
              <a:rPr lang="en-US" sz="2000" dirty="0" smtClean="0"/>
              <a:t> </a:t>
            </a:r>
            <a:r>
              <a:rPr lang="en-US" sz="4000" dirty="0" smtClean="0"/>
              <a:t>$</a:t>
            </a:r>
            <a:r>
              <a:rPr lang="en-US" sz="2000" dirty="0" smtClean="0"/>
              <a:t> </a:t>
            </a:r>
            <a:r>
              <a:rPr lang="en-US" sz="4000" dirty="0" smtClean="0"/>
              <a:t>e</a:t>
            </a:r>
            <a:endParaRPr lang="en-US" sz="4000" dirty="0"/>
          </a:p>
        </p:txBody>
      </p:sp>
      <p:sp>
        <p:nvSpPr>
          <p:cNvPr id="10" name="Oval 9"/>
          <p:cNvSpPr/>
          <p:nvPr/>
        </p:nvSpPr>
        <p:spPr>
          <a:xfrm>
            <a:off x="5298744" y="1704999"/>
            <a:ext cx="552044" cy="666506"/>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a:stCxn id="10" idx="4"/>
            <a:endCxn id="1017866" idx="0"/>
          </p:cNvCxnSpPr>
          <p:nvPr/>
        </p:nvCxnSpPr>
        <p:spPr>
          <a:xfrm>
            <a:off x="5574766" y="2371505"/>
            <a:ext cx="7026" cy="1267303"/>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7866" name="Text Box 10" descr="Lowercase “e” after Rx # indicates  this is an ePharmacy prescription&#10;"/>
          <p:cNvSpPr txBox="1">
            <a:spLocks noChangeArrowheads="1"/>
          </p:cNvSpPr>
          <p:nvPr/>
        </p:nvSpPr>
        <p:spPr bwMode="auto">
          <a:xfrm>
            <a:off x="3181492" y="3638808"/>
            <a:ext cx="4800600" cy="1384995"/>
          </a:xfrm>
          <a:prstGeom prst="rect">
            <a:avLst/>
          </a:prstGeom>
          <a:solidFill>
            <a:schemeClr val="accent1">
              <a:lumMod val="50000"/>
            </a:schemeClr>
          </a:solidFill>
          <a:ln w="76200">
            <a:solidFill>
              <a:schemeClr val="tx1"/>
            </a:solidFill>
            <a:miter lim="800000"/>
            <a:headEnd/>
            <a:tailEnd/>
          </a:ln>
          <a:effectLst>
            <a:innerShdw blurRad="114300">
              <a:prstClr val="black"/>
            </a:innerShdw>
          </a:effectLst>
        </p:spPr>
        <p:txBody>
          <a:bodyPr wrap="square">
            <a:spAutoFit/>
          </a:bodyPr>
          <a:lstStyle/>
          <a:p>
            <a:pPr algn="ctr">
              <a:spcBef>
                <a:spcPct val="50000"/>
              </a:spcBef>
            </a:pPr>
            <a:r>
              <a:rPr lang="en-US" sz="2800" b="1" dirty="0"/>
              <a:t>Lowercase “e” after Rx # indicates  this is an ePharmacy prescription</a:t>
            </a:r>
          </a:p>
        </p:txBody>
      </p:sp>
      <p:pic>
        <p:nvPicPr>
          <p:cNvPr id="5" name="Picture 4" descr="a man think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415" y="441755"/>
            <a:ext cx="6420255" cy="6420255"/>
          </a:xfrm>
          <a:prstGeom prst="rect">
            <a:avLst/>
          </a:prstGeom>
        </p:spPr>
      </p:pic>
      <p:sp>
        <p:nvSpPr>
          <p:cNvPr id="6" name="Oval Callout 5"/>
          <p:cNvSpPr/>
          <p:nvPr/>
        </p:nvSpPr>
        <p:spPr>
          <a:xfrm>
            <a:off x="6136944" y="68240"/>
            <a:ext cx="5334000" cy="1905000"/>
          </a:xfrm>
          <a:prstGeom prst="wedgeEllipseCallout">
            <a:avLst>
              <a:gd name="adj1" fmla="val 25505"/>
              <a:gd name="adj2" fmla="val 68684"/>
            </a:avLst>
          </a:prstGeom>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How do I know a claim was sent for an Rx via ePharmacy?&#10;"/>
          <p:cNvSpPr/>
          <p:nvPr/>
        </p:nvSpPr>
        <p:spPr>
          <a:xfrm>
            <a:off x="6524422" y="301516"/>
            <a:ext cx="4619422" cy="1569660"/>
          </a:xfrm>
          <a:prstGeom prst="rect">
            <a:avLst/>
          </a:prstGeom>
        </p:spPr>
        <p:txBody>
          <a:bodyPr wrap="square">
            <a:spAutoFit/>
          </a:bodyPr>
          <a:lstStyle/>
          <a:p>
            <a:pPr algn="ctr"/>
            <a:r>
              <a:rPr lang="en-US" sz="3200" b="1" i="1" dirty="0">
                <a:solidFill>
                  <a:schemeClr val="bg2">
                    <a:lumMod val="75000"/>
                  </a:schemeClr>
                </a:solidFill>
              </a:rPr>
              <a:t>How do I know a claim was sent for an Rx via </a:t>
            </a:r>
            <a:r>
              <a:rPr lang="en-US" sz="3200" b="1" i="1" dirty="0" smtClean="0">
                <a:solidFill>
                  <a:schemeClr val="bg2">
                    <a:lumMod val="75000"/>
                  </a:schemeClr>
                </a:solidFill>
              </a:rPr>
              <a:t>ePharmacy?</a:t>
            </a:r>
            <a:endParaRPr lang="en-US" sz="3200" i="1" dirty="0">
              <a:solidFill>
                <a:schemeClr val="bg2">
                  <a:lumMod val="75000"/>
                </a:scheme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7" name="Rectangle 3" descr="This screen shot shows the ePharmacy menu, located in the Rx (Prescriptions) Menu&#10;The Third Party Payer Rejects Worklist is the most used menu option, and as we covered earlier, is used by the ePharmacy site manager to resolve RTS, DUR and other rejects. It is important the rejects on this worklist are worked on a daily basis.  As we previously covered, prescriptions associated with certain rejects cannot be filled until the rejects are resolved.&#10;If you have multiple divisions or outpatient sites, you can choose to have your worklist print for a single division, selected divisions or all divisions.  This is especially useful for ePharmacy Site managers who work at integrated sites that share VistA systems.&#10;Please don’t take any action from the menu option unless you have cleared it with the ePharmacy Site Manager.&#10;&#10;"/>
          <p:cNvSpPr>
            <a:spLocks noChangeArrowheads="1"/>
          </p:cNvSpPr>
          <p:nvPr/>
        </p:nvSpPr>
        <p:spPr bwMode="auto">
          <a:xfrm>
            <a:off x="0" y="0"/>
            <a:ext cx="90678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a:lnSpc>
                <a:spcPct val="90000"/>
              </a:lnSpc>
            </a:pPr>
            <a:endParaRPr lang="en-US" sz="1600" dirty="0">
              <a:latin typeface="Courier New" pitchFamily="49" charset="0"/>
              <a:cs typeface="Courier New" pitchFamily="49" charset="0"/>
            </a:endParaRPr>
          </a:p>
          <a:p>
            <a:pPr>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Select &lt;V15 West&gt; ePharmacy Menu Option:</a:t>
            </a:r>
          </a:p>
          <a:p>
            <a:pPr marL="177800">
              <a:lnSpc>
                <a:spcPct val="90000"/>
              </a:lnSpc>
            </a:pPr>
            <a:r>
              <a:rPr lang="en-US" sz="1600" dirty="0">
                <a:latin typeface="Courier New" pitchFamily="49" charset="0"/>
                <a:cs typeface="Courier New" pitchFamily="49" charset="0"/>
              </a:rPr>
              <a:t> </a:t>
            </a:r>
          </a:p>
          <a:p>
            <a:pPr marL="177800">
              <a:lnSpc>
                <a:spcPct val="90000"/>
              </a:lnSpc>
            </a:pPr>
            <a:r>
              <a:rPr lang="en-US" sz="1600" dirty="0">
                <a:latin typeface="Courier New" pitchFamily="49" charset="0"/>
                <a:cs typeface="Courier New" pitchFamily="49" charset="0"/>
              </a:rPr>
              <a:t>   IR     Ignored Rejects Report</a:t>
            </a:r>
          </a:p>
          <a:p>
            <a:pPr marL="177800">
              <a:lnSpc>
                <a:spcPct val="90000"/>
              </a:lnSpc>
            </a:pPr>
            <a:r>
              <a:rPr lang="en-US" sz="1600" dirty="0">
                <a:latin typeface="Courier New" pitchFamily="49" charset="0"/>
                <a:cs typeface="Courier New" pitchFamily="49" charset="0"/>
              </a:rPr>
              <a:t>   MP     ePharmacy Medication Profile (View Only)</a:t>
            </a:r>
          </a:p>
          <a:p>
            <a:pPr marL="177800">
              <a:lnSpc>
                <a:spcPct val="90000"/>
              </a:lnSpc>
            </a:pPr>
            <a:r>
              <a:rPr lang="en-US" sz="1600" dirty="0">
                <a:latin typeface="Courier New" pitchFamily="49" charset="0"/>
                <a:cs typeface="Courier New" pitchFamily="49" charset="0"/>
              </a:rPr>
              <a:t>   NV     NDC Validation</a:t>
            </a:r>
          </a:p>
          <a:p>
            <a:pPr marL="177800">
              <a:lnSpc>
                <a:spcPct val="90000"/>
              </a:lnSpc>
            </a:pPr>
            <a:r>
              <a:rPr lang="en-US" sz="1600" dirty="0">
                <a:latin typeface="Courier New" pitchFamily="49" charset="0"/>
                <a:cs typeface="Courier New" pitchFamily="49" charset="0"/>
              </a:rPr>
              <a:t>   PF     ePharmacy Medication Profile Division Preferences</a:t>
            </a:r>
          </a:p>
          <a:p>
            <a:pPr marL="177800">
              <a:lnSpc>
                <a:spcPct val="90000"/>
              </a:lnSpc>
            </a:pPr>
            <a:r>
              <a:rPr lang="en-US" sz="1600" dirty="0">
                <a:latin typeface="Courier New" pitchFamily="49" charset="0"/>
                <a:cs typeface="Courier New" pitchFamily="49" charset="0"/>
              </a:rPr>
              <a:t>   SP     ePharmacy Site Parameters</a:t>
            </a:r>
          </a:p>
          <a:p>
            <a:pPr marL="177800">
              <a:lnSpc>
                <a:spcPct val="90000"/>
              </a:lnSpc>
            </a:pPr>
            <a:r>
              <a:rPr lang="en-US" sz="1600" dirty="0">
                <a:latin typeface="Courier New" pitchFamily="49" charset="0"/>
                <a:cs typeface="Courier New" pitchFamily="49" charset="0"/>
              </a:rPr>
              <a:t>   VP     Third Party Payer Rejects - View/Process</a:t>
            </a:r>
          </a:p>
          <a:p>
            <a:pPr marL="177800">
              <a:lnSpc>
                <a:spcPct val="90000"/>
              </a:lnSpc>
            </a:pPr>
            <a:r>
              <a:rPr lang="en-US" sz="1600" dirty="0">
                <a:latin typeface="Courier New" pitchFamily="49" charset="0"/>
                <a:cs typeface="Courier New" pitchFamily="49" charset="0"/>
              </a:rPr>
              <a:t>   WL     Third Party Payer Rejects - Worklist</a:t>
            </a:r>
          </a:p>
          <a:p>
            <a:pPr marL="177800">
              <a:lnSpc>
                <a:spcPct val="90000"/>
              </a:lnSpc>
            </a:pPr>
            <a:r>
              <a:rPr lang="en-US" sz="1600" dirty="0">
                <a:latin typeface="Courier New" pitchFamily="49" charset="0"/>
                <a:cs typeface="Courier New" pitchFamily="49" charset="0"/>
              </a:rPr>
              <a:t>   TC     TRICARE CHAMPVA Bypass/Override Report</a:t>
            </a:r>
          </a:p>
          <a:p>
            <a:pPr marL="177800">
              <a:lnSpc>
                <a:spcPct val="90000"/>
              </a:lnSpc>
            </a:pPr>
            <a:r>
              <a:rPr lang="en-US" sz="1600" dirty="0">
                <a:latin typeface="Courier New" pitchFamily="49" charset="0"/>
                <a:cs typeface="Courier New" pitchFamily="49" charset="0"/>
              </a:rPr>
              <a:t>   VER    View ePharmacy Rx</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 </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Select ePharmacy Menu Option: </a:t>
            </a:r>
            <a:r>
              <a:rPr lang="en-US" sz="1600" dirty="0">
                <a:solidFill>
                  <a:srgbClr val="FFFF00"/>
                </a:solidFill>
                <a:latin typeface="Courier New" pitchFamily="49" charset="0"/>
                <a:cs typeface="Courier New" pitchFamily="49" charset="0"/>
              </a:rPr>
              <a:t>WL  Third Party Payer Rejects - Worklist</a:t>
            </a:r>
          </a:p>
          <a:p>
            <a:pPr marL="177800">
              <a:lnSpc>
                <a:spcPct val="90000"/>
              </a:lnSpc>
            </a:pPr>
            <a:r>
              <a:rPr lang="en-US" sz="1600" dirty="0">
                <a:latin typeface="Courier New" pitchFamily="49" charset="0"/>
                <a:cs typeface="Courier New" pitchFamily="49" charset="0"/>
              </a:rPr>
              <a:t> </a:t>
            </a:r>
          </a:p>
          <a:p>
            <a:pPr marL="177800">
              <a:lnSpc>
                <a:spcPct val="90000"/>
              </a:lnSpc>
            </a:pPr>
            <a:r>
              <a:rPr lang="en-US" sz="1600" dirty="0">
                <a:latin typeface="Courier New" pitchFamily="49" charset="0"/>
                <a:cs typeface="Courier New" pitchFamily="49" charset="0"/>
              </a:rPr>
              <a:t>You may select a single or multiple DIVISIONS,</a:t>
            </a:r>
          </a:p>
          <a:p>
            <a:pPr marL="177800">
              <a:lnSpc>
                <a:spcPct val="90000"/>
              </a:lnSpc>
            </a:pPr>
            <a:r>
              <a:rPr lang="en-US" sz="1600" dirty="0">
                <a:latin typeface="Courier New" pitchFamily="49" charset="0"/>
                <a:cs typeface="Courier New" pitchFamily="49" charset="0"/>
              </a:rPr>
              <a:t>or enter ^ALL to select all DIVISIONS.</a:t>
            </a:r>
          </a:p>
          <a:p>
            <a:pPr marL="177800">
              <a:lnSpc>
                <a:spcPct val="90000"/>
              </a:lnSpc>
            </a:pPr>
            <a:r>
              <a:rPr lang="en-US" sz="1600" dirty="0">
                <a:latin typeface="Courier New" pitchFamily="49" charset="0"/>
                <a:cs typeface="Courier New" pitchFamily="49" charset="0"/>
              </a:rPr>
              <a:t> </a:t>
            </a:r>
          </a:p>
          <a:p>
            <a:pPr marL="177800">
              <a:lnSpc>
                <a:spcPct val="90000"/>
              </a:lnSpc>
            </a:pPr>
            <a:r>
              <a:rPr lang="en-US" sz="1600" dirty="0">
                <a:latin typeface="Courier New" pitchFamily="49" charset="0"/>
                <a:cs typeface="Courier New" pitchFamily="49" charset="0"/>
              </a:rPr>
              <a:t>DIVISION: ECME TEST VA HSRO   </a:t>
            </a:r>
            <a:r>
              <a:rPr lang="en-US" sz="1600" dirty="0" smtClean="0">
                <a:latin typeface="Courier New" pitchFamily="49" charset="0"/>
                <a:cs typeface="Courier New" pitchFamily="49" charset="0"/>
              </a:rPr>
              <a:t> 111X   </a:t>
            </a:r>
            <a:r>
              <a:rPr lang="en-US" sz="1600" dirty="0">
                <a:latin typeface="Courier New" pitchFamily="49" charset="0"/>
                <a:cs typeface="Courier New" pitchFamily="49" charset="0"/>
              </a:rPr>
              <a:t>ECME TEST VA  </a:t>
            </a:r>
            <a:r>
              <a:rPr lang="en-US" sz="1600" dirty="0" smtClean="0">
                <a:latin typeface="Courier New" pitchFamily="49" charset="0"/>
                <a:cs typeface="Courier New" pitchFamily="49" charset="0"/>
              </a:rPr>
              <a:t>(</a:t>
            </a:r>
            <a:r>
              <a:rPr lang="en-US" sz="1600" dirty="0">
                <a:latin typeface="Courier New" pitchFamily="49" charset="0"/>
                <a:cs typeface="Courier New" pitchFamily="49" charset="0"/>
              </a:rPr>
              <a:t>Enter a Division)</a:t>
            </a:r>
          </a:p>
          <a:p>
            <a:pPr marL="177800">
              <a:lnSpc>
                <a:spcPct val="90000"/>
              </a:lnSpc>
            </a:pPr>
            <a:r>
              <a:rPr lang="en-US" sz="1600" dirty="0">
                <a:latin typeface="Courier New" pitchFamily="49" charset="0"/>
                <a:cs typeface="Courier New" pitchFamily="49" charset="0"/>
              </a:rPr>
              <a:t>ANOTHER ONE:   More than one division may be selected</a:t>
            </a:r>
          </a:p>
          <a:p>
            <a:pPr marL="177800">
              <a:lnSpc>
                <a:spcPct val="90000"/>
              </a:lnSpc>
            </a:pPr>
            <a:r>
              <a:rPr lang="en-US" sz="1600" dirty="0">
                <a:latin typeface="Courier New" pitchFamily="49" charset="0"/>
                <a:cs typeface="Courier New" pitchFamily="49" charset="0"/>
              </a:rPr>
              <a:t>Please wait...</a:t>
            </a:r>
          </a:p>
        </p:txBody>
      </p:sp>
      <p:sp>
        <p:nvSpPr>
          <p:cNvPr id="13" name="Rectangle 12" descr="WL     Third Party Payer Rejects - Worklist&#10;"/>
          <p:cNvSpPr/>
          <p:nvPr/>
        </p:nvSpPr>
        <p:spPr>
          <a:xfrm>
            <a:off x="3657600" y="3493776"/>
            <a:ext cx="51054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descr="&quot;&quot;"/>
          <p:cNvSpPr/>
          <p:nvPr/>
        </p:nvSpPr>
        <p:spPr>
          <a:xfrm flipV="1">
            <a:off x="5095875" y="1737429"/>
            <a:ext cx="6477000" cy="1920171"/>
          </a:xfrm>
          <a:prstGeom prst="triangle">
            <a:avLst>
              <a:gd name="adj" fmla="val 1709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WL     Third Party Payer Rejects - Worklist&#10;"/>
          <p:cNvSpPr/>
          <p:nvPr/>
        </p:nvSpPr>
        <p:spPr>
          <a:xfrm>
            <a:off x="5095875" y="806151"/>
            <a:ext cx="6477000" cy="878734"/>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WL     Third Party Payer Rejects - Worklist</a:t>
            </a:r>
          </a:p>
        </p:txBody>
      </p:sp>
      <p:sp>
        <p:nvSpPr>
          <p:cNvPr id="11" name="Rectangle 10" descr="More than one division may be selected&#10;"/>
          <p:cNvSpPr/>
          <p:nvPr/>
        </p:nvSpPr>
        <p:spPr>
          <a:xfrm>
            <a:off x="1633184" y="4828519"/>
            <a:ext cx="51816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descr="&quot;&quot;"/>
          <p:cNvSpPr/>
          <p:nvPr/>
        </p:nvSpPr>
        <p:spPr>
          <a:xfrm rot="10800000" flipV="1">
            <a:off x="3999474" y="4987237"/>
            <a:ext cx="7550053" cy="1452385"/>
          </a:xfrm>
          <a:custGeom>
            <a:avLst/>
            <a:gdLst>
              <a:gd name="connsiteX0" fmla="*/ 0 w 6215528"/>
              <a:gd name="connsiteY0" fmla="*/ 1356850 h 1356850"/>
              <a:gd name="connsiteX1" fmla="*/ 6130686 w 6215528"/>
              <a:gd name="connsiteY1" fmla="*/ 0 h 1356850"/>
              <a:gd name="connsiteX2" fmla="*/ 6215528 w 6215528"/>
              <a:gd name="connsiteY2" fmla="*/ 1356850 h 1356850"/>
              <a:gd name="connsiteX3" fmla="*/ 0 w 6215528"/>
              <a:gd name="connsiteY3" fmla="*/ 1356850 h 1356850"/>
              <a:gd name="connsiteX0" fmla="*/ 0 w 7550053"/>
              <a:gd name="connsiteY0" fmla="*/ 688110 h 688110"/>
              <a:gd name="connsiteX1" fmla="*/ 7550053 w 7550053"/>
              <a:gd name="connsiteY1" fmla="*/ 0 h 688110"/>
              <a:gd name="connsiteX2" fmla="*/ 6215528 w 7550053"/>
              <a:gd name="connsiteY2" fmla="*/ 688110 h 688110"/>
              <a:gd name="connsiteX3" fmla="*/ 0 w 7550053"/>
              <a:gd name="connsiteY3" fmla="*/ 688110 h 688110"/>
              <a:gd name="connsiteX0" fmla="*/ 0 w 7550053"/>
              <a:gd name="connsiteY0" fmla="*/ 688110 h 1452385"/>
              <a:gd name="connsiteX1" fmla="*/ 7550053 w 7550053"/>
              <a:gd name="connsiteY1" fmla="*/ 0 h 1452385"/>
              <a:gd name="connsiteX2" fmla="*/ 6215528 w 7550053"/>
              <a:gd name="connsiteY2" fmla="*/ 1452385 h 1452385"/>
              <a:gd name="connsiteX3" fmla="*/ 0 w 7550053"/>
              <a:gd name="connsiteY3" fmla="*/ 688110 h 1452385"/>
            </a:gdLst>
            <a:ahLst/>
            <a:cxnLst>
              <a:cxn ang="0">
                <a:pos x="connsiteX0" y="connsiteY0"/>
              </a:cxn>
              <a:cxn ang="0">
                <a:pos x="connsiteX1" y="connsiteY1"/>
              </a:cxn>
              <a:cxn ang="0">
                <a:pos x="connsiteX2" y="connsiteY2"/>
              </a:cxn>
              <a:cxn ang="0">
                <a:pos x="connsiteX3" y="connsiteY3"/>
              </a:cxn>
            </a:cxnLst>
            <a:rect l="l" t="t" r="r" b="b"/>
            <a:pathLst>
              <a:path w="7550053" h="1452385">
                <a:moveTo>
                  <a:pt x="0" y="688110"/>
                </a:moveTo>
                <a:lnTo>
                  <a:pt x="7550053" y="0"/>
                </a:lnTo>
                <a:lnTo>
                  <a:pt x="6215528" y="1452385"/>
                </a:lnTo>
                <a:lnTo>
                  <a:pt x="0" y="688110"/>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334000" y="5715000"/>
            <a:ext cx="6238875" cy="703777"/>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More than one division may be selected</a:t>
            </a:r>
          </a:p>
        </p:txBody>
      </p:sp>
      <p:sp>
        <p:nvSpPr>
          <p:cNvPr id="1086473" name="Rectangle 9" descr="ePharmacy Menu&#10;"/>
          <p:cNvSpPr>
            <a:spLocks noGrp="1" noChangeArrowheads="1"/>
          </p:cNvSpPr>
          <p:nvPr>
            <p:ph type="title"/>
          </p:nvPr>
        </p:nvSpPr>
        <p:spPr>
          <a:xfrm>
            <a:off x="9067800" y="2783260"/>
            <a:ext cx="3124200" cy="1613723"/>
          </a:xfrm>
        </p:spPr>
        <p:txBody>
          <a:bodyPr>
            <a:noAutofit/>
          </a:bodyPr>
          <a:lstStyle/>
          <a:p>
            <a:r>
              <a:rPr lang="en-US" b="1" dirty="0" smtClean="0">
                <a:latin typeface="+mn-lt"/>
              </a:rPr>
              <a:t/>
            </a:r>
            <a:br>
              <a:rPr lang="en-US" b="1" dirty="0" smtClean="0">
                <a:latin typeface="+mn-lt"/>
              </a:rPr>
            </a:br>
            <a:r>
              <a:rPr lang="en-US" b="1" dirty="0" smtClean="0">
                <a:latin typeface="+mn-lt"/>
              </a:rPr>
              <a:t>ePharmacy Menu</a:t>
            </a:r>
            <a:br>
              <a:rPr lang="en-US" b="1" dirty="0" smtClean="0">
                <a:latin typeface="+mn-lt"/>
              </a:rPr>
            </a:br>
            <a:endParaRPr lang="en-US" b="1" dirty="0">
              <a:latin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7" name="Rectangle 3" descr="As shown in this slide another option that can be very helpful is the View ePharmacy Rx option.  It provides additional information about ePharmacy prescriptions.  &#10;"/>
          <p:cNvSpPr>
            <a:spLocks noChangeArrowheads="1"/>
          </p:cNvSpPr>
          <p:nvPr/>
        </p:nvSpPr>
        <p:spPr bwMode="auto">
          <a:xfrm>
            <a:off x="0" y="0"/>
            <a:ext cx="85344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a:lnSpc>
                <a:spcPct val="90000"/>
              </a:lnSpc>
            </a:pPr>
            <a:endParaRPr lang="en-US" sz="1600" dirty="0">
              <a:latin typeface="Courier New" pitchFamily="49" charset="0"/>
              <a:cs typeface="Courier New" pitchFamily="49" charset="0"/>
            </a:endParaRPr>
          </a:p>
          <a:p>
            <a:pPr>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Select &lt;V15 West&gt; ePharmacy Menu Option:</a:t>
            </a:r>
          </a:p>
          <a:p>
            <a:pPr marL="177800">
              <a:lnSpc>
                <a:spcPct val="90000"/>
              </a:lnSpc>
            </a:pPr>
            <a:r>
              <a:rPr lang="en-US" sz="1600" dirty="0">
                <a:latin typeface="Courier New" pitchFamily="49" charset="0"/>
                <a:cs typeface="Courier New" pitchFamily="49" charset="0"/>
              </a:rPr>
              <a:t> </a:t>
            </a:r>
          </a:p>
          <a:p>
            <a:pPr marL="177800">
              <a:lnSpc>
                <a:spcPct val="90000"/>
              </a:lnSpc>
            </a:pPr>
            <a:r>
              <a:rPr lang="en-US" sz="1600" dirty="0">
                <a:latin typeface="Courier New" pitchFamily="49" charset="0"/>
                <a:cs typeface="Courier New" pitchFamily="49" charset="0"/>
              </a:rPr>
              <a:t>   IR     Ignored Rejects Report</a:t>
            </a:r>
          </a:p>
          <a:p>
            <a:pPr marL="177800">
              <a:lnSpc>
                <a:spcPct val="90000"/>
              </a:lnSpc>
            </a:pPr>
            <a:r>
              <a:rPr lang="en-US" sz="1600" dirty="0">
                <a:latin typeface="Courier New" pitchFamily="49" charset="0"/>
                <a:cs typeface="Courier New" pitchFamily="49" charset="0"/>
              </a:rPr>
              <a:t>   MP     ePharmacy Medication Profile (View Only)</a:t>
            </a:r>
          </a:p>
          <a:p>
            <a:pPr marL="177800">
              <a:lnSpc>
                <a:spcPct val="90000"/>
              </a:lnSpc>
            </a:pPr>
            <a:r>
              <a:rPr lang="en-US" sz="1600" dirty="0">
                <a:latin typeface="Courier New" pitchFamily="49" charset="0"/>
                <a:cs typeface="Courier New" pitchFamily="49" charset="0"/>
              </a:rPr>
              <a:t>   NV     NDC Validation</a:t>
            </a:r>
          </a:p>
          <a:p>
            <a:pPr marL="177800">
              <a:lnSpc>
                <a:spcPct val="90000"/>
              </a:lnSpc>
            </a:pPr>
            <a:r>
              <a:rPr lang="en-US" sz="1600" dirty="0">
                <a:latin typeface="Courier New" pitchFamily="49" charset="0"/>
                <a:cs typeface="Courier New" pitchFamily="49" charset="0"/>
              </a:rPr>
              <a:t>   PF     ePharmacy Medication Profile Division Preferences</a:t>
            </a:r>
          </a:p>
          <a:p>
            <a:pPr marL="177800">
              <a:lnSpc>
                <a:spcPct val="90000"/>
              </a:lnSpc>
            </a:pPr>
            <a:r>
              <a:rPr lang="en-US" sz="1600" dirty="0">
                <a:latin typeface="Courier New" pitchFamily="49" charset="0"/>
                <a:cs typeface="Courier New" pitchFamily="49" charset="0"/>
              </a:rPr>
              <a:t>   SP     ePharmacy Site Parameters</a:t>
            </a:r>
          </a:p>
          <a:p>
            <a:pPr marL="177800">
              <a:lnSpc>
                <a:spcPct val="90000"/>
              </a:lnSpc>
            </a:pPr>
            <a:r>
              <a:rPr lang="en-US" sz="1600" dirty="0">
                <a:latin typeface="Courier New" pitchFamily="49" charset="0"/>
                <a:cs typeface="Courier New" pitchFamily="49" charset="0"/>
              </a:rPr>
              <a:t>   VP     Third Party Payer Rejects - View/Process</a:t>
            </a:r>
          </a:p>
          <a:p>
            <a:pPr marL="177800">
              <a:lnSpc>
                <a:spcPct val="90000"/>
              </a:lnSpc>
            </a:pPr>
            <a:r>
              <a:rPr lang="en-US" sz="1600" dirty="0">
                <a:latin typeface="Courier New" pitchFamily="49" charset="0"/>
                <a:cs typeface="Courier New" pitchFamily="49" charset="0"/>
              </a:rPr>
              <a:t>   WL     Third Party Payer Rejects - Worklist</a:t>
            </a:r>
          </a:p>
          <a:p>
            <a:pPr marL="177800">
              <a:lnSpc>
                <a:spcPct val="90000"/>
              </a:lnSpc>
            </a:pPr>
            <a:r>
              <a:rPr lang="en-US" sz="1600" dirty="0">
                <a:latin typeface="Courier New" pitchFamily="49" charset="0"/>
                <a:cs typeface="Courier New" pitchFamily="49" charset="0"/>
              </a:rPr>
              <a:t>   TC     TRICARE CHAMPVA Bypass/Override Report</a:t>
            </a:r>
          </a:p>
          <a:p>
            <a:pPr marL="177800">
              <a:lnSpc>
                <a:spcPct val="90000"/>
              </a:lnSpc>
            </a:pPr>
            <a:r>
              <a:rPr lang="en-US" sz="1600" dirty="0">
                <a:latin typeface="Courier New" pitchFamily="49" charset="0"/>
                <a:cs typeface="Courier New" pitchFamily="49" charset="0"/>
              </a:rPr>
              <a:t>   VER    View ePharmacy Rx</a:t>
            </a:r>
          </a:p>
          <a:p>
            <a:pPr marL="177800">
              <a:lnSpc>
                <a:spcPct val="90000"/>
              </a:lnSpc>
            </a:pPr>
            <a:r>
              <a:rPr lang="en-US" sz="1600" dirty="0">
                <a:latin typeface="Courier New" pitchFamily="49" charset="0"/>
                <a:cs typeface="Courier New" pitchFamily="49" charset="0"/>
              </a:rPr>
              <a:t> </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Select &lt;Visn15 West&gt; ePharmacy Menu Option: </a:t>
            </a:r>
            <a:r>
              <a:rPr lang="en-US" sz="1600" dirty="0">
                <a:solidFill>
                  <a:srgbClr val="FFFF00"/>
                </a:solidFill>
                <a:latin typeface="Courier New" pitchFamily="49" charset="0"/>
                <a:cs typeface="Courier New" pitchFamily="49" charset="0"/>
              </a:rPr>
              <a:t>VER  View ePharmacy Rx</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Select Prescription:  </a:t>
            </a:r>
          </a:p>
          <a:p>
            <a:pPr marL="177800">
              <a:lnSpc>
                <a:spcPct val="90000"/>
              </a:lnSpc>
            </a:pPr>
            <a:r>
              <a:rPr lang="en-US" sz="1600" dirty="0">
                <a:latin typeface="Courier New" pitchFamily="49" charset="0"/>
                <a:cs typeface="Courier New" pitchFamily="49" charset="0"/>
              </a:rPr>
              <a:t>  53500495A     BUDESONIDE 160/FORMOTER 4.5MCG 120D INH  </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 Patient        </a:t>
            </a:r>
            <a:r>
              <a:rPr lang="en-US" sz="1600" dirty="0" smtClean="0">
                <a:latin typeface="Courier New" pitchFamily="49" charset="0"/>
                <a:cs typeface="Courier New" pitchFamily="49" charset="0"/>
              </a:rPr>
              <a:t>        </a:t>
            </a:r>
            <a:r>
              <a:rPr lang="en-US" sz="1600" dirty="0">
                <a:latin typeface="Courier New" pitchFamily="49" charset="0"/>
                <a:cs typeface="Courier New" pitchFamily="49" charset="0"/>
              </a:rPr>
              <a:t>Rx#      </a:t>
            </a:r>
            <a:r>
              <a:rPr lang="en-US" sz="1600" dirty="0" smtClean="0">
                <a:latin typeface="Courier New" pitchFamily="49" charset="0"/>
                <a:cs typeface="Courier New" pitchFamily="49" charset="0"/>
              </a:rPr>
              <a:t>  </a:t>
            </a:r>
            <a:r>
              <a:rPr lang="en-US" sz="1600" dirty="0">
                <a:latin typeface="Courier New" pitchFamily="49" charset="0"/>
                <a:cs typeface="Courier New" pitchFamily="49" charset="0"/>
              </a:rPr>
              <a:t>Drug Name             </a:t>
            </a:r>
            <a:r>
              <a:rPr lang="en-US" sz="1600" dirty="0" smtClean="0">
                <a:latin typeface="Courier New" pitchFamily="49" charset="0"/>
                <a:cs typeface="Courier New" pitchFamily="49" charset="0"/>
              </a:rPr>
              <a:t>Rx </a:t>
            </a:r>
            <a:r>
              <a:rPr lang="en-US" sz="1600" dirty="0">
                <a:latin typeface="Courier New" pitchFamily="49" charset="0"/>
                <a:cs typeface="Courier New" pitchFamily="49" charset="0"/>
              </a:rPr>
              <a:t>Status</a:t>
            </a:r>
          </a:p>
          <a:p>
            <a:pPr marL="177800">
              <a:lnSpc>
                <a:spcPct val="90000"/>
              </a:lnSpc>
            </a:pPr>
            <a:r>
              <a:rPr lang="en-US" sz="1600" dirty="0">
                <a:latin typeface="Courier New" pitchFamily="49" charset="0"/>
                <a:cs typeface="Courier New" pitchFamily="49" charset="0"/>
              </a:rPr>
              <a:t> PATIENT, ONE   53500495A   BUDESONIDE 160/FORMOTER 4 ACTIVE</a:t>
            </a:r>
          </a:p>
          <a:p>
            <a:pPr marL="177800">
              <a:lnSpc>
                <a:spcPct val="90000"/>
              </a:lnSpc>
            </a:pPr>
            <a:endParaRPr lang="en-US" sz="1600" dirty="0">
              <a:latin typeface="Courier New" pitchFamily="49" charset="0"/>
              <a:cs typeface="Courier New" pitchFamily="49" charset="0"/>
            </a:endParaRPr>
          </a:p>
          <a:p>
            <a:pPr marL="177800">
              <a:lnSpc>
                <a:spcPct val="90000"/>
              </a:lnSpc>
            </a:pPr>
            <a:r>
              <a:rPr lang="en-US" sz="1600" dirty="0">
                <a:latin typeface="Courier New" pitchFamily="49" charset="0"/>
                <a:cs typeface="Courier New" pitchFamily="49" charset="0"/>
              </a:rPr>
              <a:t>OK to continue? Yes// </a:t>
            </a:r>
          </a:p>
        </p:txBody>
      </p:sp>
      <p:sp>
        <p:nvSpPr>
          <p:cNvPr id="8" name="Rectangle 7" descr="As shown in this slide another option that can be very helpful is the View ePharmacy Rx option.  It provides additional information about ePharmacy prescriptions.  The next slide list additional information.&#10;"/>
          <p:cNvSpPr/>
          <p:nvPr/>
        </p:nvSpPr>
        <p:spPr>
          <a:xfrm>
            <a:off x="5443184" y="3260597"/>
            <a:ext cx="3048000" cy="33680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rot="10800000" flipV="1">
            <a:off x="6763310" y="3537042"/>
            <a:ext cx="5149622" cy="2228000"/>
          </a:xfrm>
          <a:custGeom>
            <a:avLst/>
            <a:gdLst>
              <a:gd name="connsiteX0" fmla="*/ 0 w 4321507"/>
              <a:gd name="connsiteY0" fmla="*/ 1600203 h 1600203"/>
              <a:gd name="connsiteX1" fmla="*/ 4262518 w 4321507"/>
              <a:gd name="connsiteY1" fmla="*/ 0 h 1600203"/>
              <a:gd name="connsiteX2" fmla="*/ 4321507 w 4321507"/>
              <a:gd name="connsiteY2" fmla="*/ 1600203 h 1600203"/>
              <a:gd name="connsiteX3" fmla="*/ 0 w 4321507"/>
              <a:gd name="connsiteY3" fmla="*/ 1600203 h 1600203"/>
              <a:gd name="connsiteX0" fmla="*/ 0 w 5149622"/>
              <a:gd name="connsiteY0" fmla="*/ 1409135 h 1409135"/>
              <a:gd name="connsiteX1" fmla="*/ 5149622 w 5149622"/>
              <a:gd name="connsiteY1" fmla="*/ 0 h 1409135"/>
              <a:gd name="connsiteX2" fmla="*/ 4321507 w 5149622"/>
              <a:gd name="connsiteY2" fmla="*/ 1409135 h 1409135"/>
              <a:gd name="connsiteX3" fmla="*/ 0 w 5149622"/>
              <a:gd name="connsiteY3" fmla="*/ 1409135 h 1409135"/>
              <a:gd name="connsiteX0" fmla="*/ 0 w 5149622"/>
              <a:gd name="connsiteY0" fmla="*/ 1409135 h 2228000"/>
              <a:gd name="connsiteX1" fmla="*/ 5149622 w 5149622"/>
              <a:gd name="connsiteY1" fmla="*/ 0 h 2228000"/>
              <a:gd name="connsiteX2" fmla="*/ 4348802 w 5149622"/>
              <a:gd name="connsiteY2" fmla="*/ 2228000 h 2228000"/>
              <a:gd name="connsiteX3" fmla="*/ 0 w 5149622"/>
              <a:gd name="connsiteY3" fmla="*/ 1409135 h 2228000"/>
            </a:gdLst>
            <a:ahLst/>
            <a:cxnLst>
              <a:cxn ang="0">
                <a:pos x="connsiteX0" y="connsiteY0"/>
              </a:cxn>
              <a:cxn ang="0">
                <a:pos x="connsiteX1" y="connsiteY1"/>
              </a:cxn>
              <a:cxn ang="0">
                <a:pos x="connsiteX2" y="connsiteY2"/>
              </a:cxn>
              <a:cxn ang="0">
                <a:pos x="connsiteX3" y="connsiteY3"/>
              </a:cxn>
            </a:cxnLst>
            <a:rect l="l" t="t" r="r" b="b"/>
            <a:pathLst>
              <a:path w="5149622" h="2228000">
                <a:moveTo>
                  <a:pt x="0" y="1409135"/>
                </a:moveTo>
                <a:lnTo>
                  <a:pt x="5149622" y="0"/>
                </a:lnTo>
                <a:lnTo>
                  <a:pt x="4348802" y="2228000"/>
                </a:lnTo>
                <a:lnTo>
                  <a:pt x="0" y="1409135"/>
                </a:lnTo>
                <a:close/>
              </a:path>
            </a:pathLst>
          </a:cu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As shown in this slide another option that can be very helpful is the View ePharmacy Rx option.  It provides additional information about ePharmacy prescriptions.  The next slide list additional information.&#10;"/>
          <p:cNvSpPr/>
          <p:nvPr/>
        </p:nvSpPr>
        <p:spPr>
          <a:xfrm>
            <a:off x="7591425" y="4953000"/>
            <a:ext cx="4286250" cy="803275"/>
          </a:xfrm>
          <a:prstGeom prst="rect">
            <a:avLst/>
          </a:prstGeom>
          <a:solidFill>
            <a:schemeClr val="accent1">
              <a:lumMod val="50000"/>
            </a:schemeClr>
          </a:solidFill>
          <a:ln w="762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VER    View ePharmacy Rx</a:t>
            </a:r>
          </a:p>
        </p:txBody>
      </p:sp>
      <p:sp>
        <p:nvSpPr>
          <p:cNvPr id="1086473" name="Rectangle 9"/>
          <p:cNvSpPr>
            <a:spLocks noGrp="1" noChangeArrowheads="1"/>
          </p:cNvSpPr>
          <p:nvPr>
            <p:ph type="title"/>
          </p:nvPr>
        </p:nvSpPr>
        <p:spPr>
          <a:xfrm>
            <a:off x="8534400" y="626182"/>
            <a:ext cx="3581400" cy="2250559"/>
          </a:xfrm>
        </p:spPr>
        <p:txBody>
          <a:bodyPr>
            <a:noAutofit/>
          </a:bodyPr>
          <a:lstStyle/>
          <a:p>
            <a:r>
              <a:rPr lang="en-US" b="1" dirty="0" smtClean="0">
                <a:latin typeface="+mn-lt"/>
              </a:rPr>
              <a:t/>
            </a:r>
            <a:br>
              <a:rPr lang="en-US" b="1" dirty="0" smtClean="0">
                <a:latin typeface="+mn-lt"/>
              </a:rPr>
            </a:br>
            <a:r>
              <a:rPr lang="en-US" b="1" dirty="0" smtClean="0">
                <a:latin typeface="+mn-lt"/>
              </a:rPr>
              <a:t>View ePharmacy Rx Option</a:t>
            </a:r>
            <a:br>
              <a:rPr lang="en-US" b="1" dirty="0" smtClean="0">
                <a:latin typeface="+mn-lt"/>
              </a:rPr>
            </a:br>
            <a:endParaRPr lang="en-US" b="1" dirty="0">
              <a:latin typeface="+mn-lt"/>
            </a:endParaRPr>
          </a:p>
        </p:txBody>
      </p:sp>
    </p:spTree>
    <p:custDataLst>
      <p:tags r:id="rId1"/>
    </p:custDataLst>
    <p:extLst>
      <p:ext uri="{BB962C8B-B14F-4D97-AF65-F5344CB8AC3E}">
        <p14:creationId xmlns:p14="http://schemas.microsoft.com/office/powerpoint/2010/main" val="351320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2089" t="22672" r="10448" b="25901"/>
          <a:stretch/>
        </p:blipFill>
        <p:spPr>
          <a:xfrm>
            <a:off x="-25398" y="101600"/>
            <a:ext cx="12251876" cy="6748272"/>
          </a:xfrm>
          <a:prstGeom prst="rect">
            <a:avLst/>
          </a:prstGeom>
        </p:spPr>
      </p:pic>
      <p:sp>
        <p:nvSpPr>
          <p:cNvPr id="9" name="TextBox 8"/>
          <p:cNvSpPr txBox="1"/>
          <p:nvPr/>
        </p:nvSpPr>
        <p:spPr>
          <a:xfrm>
            <a:off x="3048000" y="2180258"/>
            <a:ext cx="990600" cy="2015936"/>
          </a:xfrm>
          <a:prstGeom prst="rect">
            <a:avLst/>
          </a:prstGeom>
          <a:noFill/>
        </p:spPr>
        <p:txBody>
          <a:bodyPr wrap="square" rtlCol="0">
            <a:spAutoFit/>
          </a:bodyPr>
          <a:lstStyle/>
          <a:p>
            <a:r>
              <a:rPr lang="en-US" sz="12500" b="1" dirty="0" smtClean="0">
                <a:solidFill>
                  <a:schemeClr val="tx1">
                    <a:lumMod val="95000"/>
                  </a:schemeClr>
                </a:solidFill>
              </a:rPr>
              <a:t>?</a:t>
            </a:r>
            <a:endParaRPr lang="en-US" sz="12500" b="1" dirty="0">
              <a:solidFill>
                <a:schemeClr val="tx1">
                  <a:lumMod val="95000"/>
                </a:schemeClr>
              </a:solidFill>
            </a:endParaRPr>
          </a:p>
        </p:txBody>
      </p:sp>
      <p:sp>
        <p:nvSpPr>
          <p:cNvPr id="10" name="TextBox 9"/>
          <p:cNvSpPr txBox="1"/>
          <p:nvPr/>
        </p:nvSpPr>
        <p:spPr>
          <a:xfrm>
            <a:off x="4800600" y="2180258"/>
            <a:ext cx="990600" cy="2015936"/>
          </a:xfrm>
          <a:prstGeom prst="rect">
            <a:avLst/>
          </a:prstGeom>
          <a:noFill/>
        </p:spPr>
        <p:txBody>
          <a:bodyPr wrap="square" rtlCol="0">
            <a:spAutoFit/>
          </a:bodyPr>
          <a:lstStyle/>
          <a:p>
            <a:r>
              <a:rPr lang="en-US" sz="12500" b="1" dirty="0" smtClean="0">
                <a:solidFill>
                  <a:schemeClr val="tx1">
                    <a:lumMod val="95000"/>
                  </a:schemeClr>
                </a:solidFill>
              </a:rPr>
              <a:t>?</a:t>
            </a:r>
            <a:endParaRPr lang="en-US" sz="12500" b="1" dirty="0">
              <a:solidFill>
                <a:schemeClr val="tx1">
                  <a:lumMod val="95000"/>
                </a:schemeClr>
              </a:solidFill>
            </a:endParaRPr>
          </a:p>
        </p:txBody>
      </p:sp>
      <p:sp>
        <p:nvSpPr>
          <p:cNvPr id="11" name="TextBox 10"/>
          <p:cNvSpPr txBox="1"/>
          <p:nvPr/>
        </p:nvSpPr>
        <p:spPr>
          <a:xfrm>
            <a:off x="8610600" y="2180258"/>
            <a:ext cx="990600" cy="2015936"/>
          </a:xfrm>
          <a:prstGeom prst="rect">
            <a:avLst/>
          </a:prstGeom>
          <a:noFill/>
        </p:spPr>
        <p:txBody>
          <a:bodyPr wrap="square" rtlCol="0">
            <a:spAutoFit/>
          </a:bodyPr>
          <a:lstStyle/>
          <a:p>
            <a:r>
              <a:rPr lang="en-US" sz="12500" b="1" dirty="0" smtClean="0">
                <a:solidFill>
                  <a:schemeClr val="tx1">
                    <a:lumMod val="95000"/>
                  </a:schemeClr>
                </a:solidFill>
              </a:rPr>
              <a:t>?</a:t>
            </a:r>
            <a:endParaRPr lang="en-US" sz="12500" b="1" dirty="0">
              <a:solidFill>
                <a:schemeClr val="tx1">
                  <a:lumMod val="95000"/>
                </a:schemeClr>
              </a:solidFill>
            </a:endParaRPr>
          </a:p>
        </p:txBody>
      </p:sp>
      <p:sp>
        <p:nvSpPr>
          <p:cNvPr id="12" name="TextBox 11"/>
          <p:cNvSpPr txBox="1"/>
          <p:nvPr/>
        </p:nvSpPr>
        <p:spPr>
          <a:xfrm>
            <a:off x="10591800" y="2180258"/>
            <a:ext cx="990600" cy="2015936"/>
          </a:xfrm>
          <a:prstGeom prst="rect">
            <a:avLst/>
          </a:prstGeom>
          <a:noFill/>
        </p:spPr>
        <p:txBody>
          <a:bodyPr wrap="square" rtlCol="0">
            <a:spAutoFit/>
          </a:bodyPr>
          <a:lstStyle/>
          <a:p>
            <a:r>
              <a:rPr lang="en-US" sz="12500" b="1" dirty="0" smtClean="0">
                <a:solidFill>
                  <a:schemeClr val="tx1">
                    <a:lumMod val="95000"/>
                  </a:schemeClr>
                </a:solidFill>
              </a:rPr>
              <a:t>?</a:t>
            </a:r>
            <a:endParaRPr lang="en-US" sz="12500" b="1" dirty="0">
              <a:solidFill>
                <a:schemeClr val="tx1">
                  <a:lumMod val="95000"/>
                </a:schemeClr>
              </a:solidFill>
            </a:endParaRPr>
          </a:p>
        </p:txBody>
      </p:sp>
      <p:sp>
        <p:nvSpPr>
          <p:cNvPr id="14" name="Right Arrow 13"/>
          <p:cNvSpPr/>
          <p:nvPr/>
        </p:nvSpPr>
        <p:spPr>
          <a:xfrm>
            <a:off x="9810750" y="280722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9772650" y="328523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191000" y="280722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7010400" y="280722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972300" y="328523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4152900" y="3285236"/>
            <a:ext cx="609600" cy="381000"/>
          </a:xfrm>
          <a:prstGeom prst="rightArrow">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43400" y="1295400"/>
            <a:ext cx="5943600" cy="3785652"/>
          </a:xfrm>
          <a:prstGeom prst="rect">
            <a:avLst/>
          </a:prstGeom>
          <a:noFill/>
        </p:spPr>
        <p:txBody>
          <a:bodyPr wrap="square" rtlCol="0">
            <a:spAutoFit/>
          </a:bodyPr>
          <a:lstStyle/>
          <a:p>
            <a:pPr algn="ctr"/>
            <a:r>
              <a:rPr lang="en-US" sz="8000" dirty="0" err="1" smtClean="0">
                <a:solidFill>
                  <a:schemeClr val="bg2">
                    <a:lumMod val="50000"/>
                  </a:schemeClr>
                </a:solidFill>
              </a:rPr>
              <a:t>ePharmacy</a:t>
            </a:r>
            <a:r>
              <a:rPr lang="en-US" sz="8000" dirty="0" smtClean="0">
                <a:solidFill>
                  <a:schemeClr val="bg2">
                    <a:lumMod val="50000"/>
                  </a:schemeClr>
                </a:solidFill>
              </a:rPr>
              <a:t> Claims Routing</a:t>
            </a:r>
            <a:endParaRPr lang="en-US" sz="8000" dirty="0">
              <a:solidFill>
                <a:schemeClr val="bg2">
                  <a:lumMod val="50000"/>
                </a:schemeClr>
              </a:solidFill>
            </a:endParaRPr>
          </a:p>
        </p:txBody>
      </p:sp>
    </p:spTree>
    <p:extLst>
      <p:ext uri="{BB962C8B-B14F-4D97-AF65-F5344CB8AC3E}">
        <p14:creationId xmlns:p14="http://schemas.microsoft.com/office/powerpoint/2010/main" val="32319167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7" name="Rectangle 3" descr="Continuing with the VER option, these are the different reports and information sources displayed for ePharmacy prescriptions.  &#10;The VER provides about anything you would ever need to know about an ePharmacy prescription.&#10;&#10;View Prescriptions...&#10;ECME Claim Log...&#10;ECME Billing Events Report...&#10;ECME Claims-Response Inquiry (CRI) Report...&#10;View Insurance Policies...&#10;TPJI bills...&#10;TPJI Claim Information...&#10;TPJI AR Account Profile...&#10;TPJI AR Comment History...&#10;TPJI ECME Rx Response...&#10;View Registration Eligibility Status...&#10;View Registration Eligibility Verification...&#10;&#10;"/>
          <p:cNvSpPr>
            <a:spLocks noChangeArrowheads="1"/>
          </p:cNvSpPr>
          <p:nvPr/>
        </p:nvSpPr>
        <p:spPr bwMode="auto">
          <a:xfrm>
            <a:off x="0" y="0"/>
            <a:ext cx="8077200" cy="6858000"/>
          </a:xfrm>
          <a:prstGeom prst="rect">
            <a:avLst/>
          </a:prstGeom>
          <a:solidFill>
            <a:schemeClr val="accent3">
              <a:lumMod val="60000"/>
              <a:lumOff val="40000"/>
            </a:schemeClr>
          </a:solidFill>
          <a:ln w="28575">
            <a:solidFill>
              <a:schemeClr val="accent3">
                <a:lumMod val="60000"/>
                <a:lumOff val="40000"/>
              </a:schemeClr>
            </a:solidFill>
            <a:miter lim="800000"/>
            <a:headEnd/>
            <a:tailEnd/>
          </a:ln>
          <a:effectLst/>
        </p:spPr>
        <p:txBody>
          <a:bodyPr/>
          <a:lstStyle/>
          <a:p>
            <a:pPr>
              <a:lnSpc>
                <a:spcPct val="90000"/>
              </a:lnSpc>
              <a:spcAft>
                <a:spcPts val="600"/>
              </a:spcAft>
            </a:pPr>
            <a:endParaRPr lang="en-US" sz="1200" dirty="0" smtClean="0">
              <a:latin typeface="+mj-lt"/>
              <a:cs typeface="Courier New" pitchFamily="49" charset="0"/>
            </a:endParaRPr>
          </a:p>
          <a:p>
            <a:pPr marL="231775">
              <a:lnSpc>
                <a:spcPct val="90000"/>
              </a:lnSpc>
              <a:spcAft>
                <a:spcPts val="600"/>
              </a:spcAft>
            </a:pPr>
            <a:r>
              <a:rPr lang="en-US" sz="3200" dirty="0" smtClean="0">
                <a:latin typeface="+mj-lt"/>
                <a:cs typeface="Courier New" pitchFamily="49" charset="0"/>
              </a:rPr>
              <a:t>View </a:t>
            </a:r>
            <a:r>
              <a:rPr lang="en-US" sz="3200" dirty="0">
                <a:latin typeface="+mj-lt"/>
                <a:cs typeface="Courier New" pitchFamily="49" charset="0"/>
              </a:rPr>
              <a:t>Prescriptions ... </a:t>
            </a:r>
          </a:p>
          <a:p>
            <a:pPr marL="231775">
              <a:lnSpc>
                <a:spcPct val="90000"/>
              </a:lnSpc>
              <a:spcAft>
                <a:spcPts val="600"/>
              </a:spcAft>
            </a:pPr>
            <a:r>
              <a:rPr lang="en-US" sz="3200" dirty="0">
                <a:latin typeface="+mj-lt"/>
                <a:cs typeface="Courier New" pitchFamily="49" charset="0"/>
              </a:rPr>
              <a:t>ECME Claim Log ... </a:t>
            </a:r>
          </a:p>
          <a:p>
            <a:pPr marL="231775">
              <a:lnSpc>
                <a:spcPct val="90000"/>
              </a:lnSpc>
              <a:spcAft>
                <a:spcPts val="600"/>
              </a:spcAft>
            </a:pPr>
            <a:r>
              <a:rPr lang="en-US" sz="3200" dirty="0">
                <a:latin typeface="+mj-lt"/>
                <a:cs typeface="Courier New" pitchFamily="49" charset="0"/>
              </a:rPr>
              <a:t>ECME Billing Events Report ... </a:t>
            </a:r>
          </a:p>
          <a:p>
            <a:pPr marL="231775">
              <a:lnSpc>
                <a:spcPct val="90000"/>
              </a:lnSpc>
              <a:spcAft>
                <a:spcPts val="600"/>
              </a:spcAft>
            </a:pPr>
            <a:r>
              <a:rPr lang="en-US" sz="3200" dirty="0">
                <a:latin typeface="+mj-lt"/>
                <a:cs typeface="Courier New" pitchFamily="49" charset="0"/>
              </a:rPr>
              <a:t>ECME Claims-Response Inquiry (CRI) Report ... </a:t>
            </a:r>
          </a:p>
          <a:p>
            <a:pPr marL="231775">
              <a:lnSpc>
                <a:spcPct val="90000"/>
              </a:lnSpc>
              <a:spcAft>
                <a:spcPts val="600"/>
              </a:spcAft>
            </a:pPr>
            <a:r>
              <a:rPr lang="en-US" sz="3200" dirty="0">
                <a:latin typeface="+mj-lt"/>
                <a:cs typeface="Courier New" pitchFamily="49" charset="0"/>
              </a:rPr>
              <a:t>View Insurance Policies </a:t>
            </a:r>
          </a:p>
          <a:p>
            <a:pPr marL="231775">
              <a:lnSpc>
                <a:spcPct val="90000"/>
              </a:lnSpc>
              <a:spcAft>
                <a:spcPts val="600"/>
              </a:spcAft>
            </a:pPr>
            <a:r>
              <a:rPr lang="en-US" sz="3200" dirty="0">
                <a:latin typeface="+mj-lt"/>
                <a:cs typeface="Courier New" pitchFamily="49" charset="0"/>
              </a:rPr>
              <a:t>TPJI bills ... </a:t>
            </a:r>
          </a:p>
          <a:p>
            <a:pPr marL="231775">
              <a:lnSpc>
                <a:spcPct val="90000"/>
              </a:lnSpc>
              <a:spcAft>
                <a:spcPts val="600"/>
              </a:spcAft>
            </a:pPr>
            <a:r>
              <a:rPr lang="en-US" sz="3200" dirty="0">
                <a:latin typeface="+mj-lt"/>
                <a:cs typeface="Courier New" pitchFamily="49" charset="0"/>
              </a:rPr>
              <a:t>TPJI Claim Information ... </a:t>
            </a:r>
          </a:p>
          <a:p>
            <a:pPr marL="231775">
              <a:lnSpc>
                <a:spcPct val="90000"/>
              </a:lnSpc>
              <a:spcAft>
                <a:spcPts val="600"/>
              </a:spcAft>
            </a:pPr>
            <a:r>
              <a:rPr lang="en-US" sz="3200" dirty="0">
                <a:latin typeface="+mj-lt"/>
                <a:cs typeface="Courier New" pitchFamily="49" charset="0"/>
              </a:rPr>
              <a:t>TPJI AR Account Profile ... </a:t>
            </a:r>
          </a:p>
          <a:p>
            <a:pPr marL="231775">
              <a:lnSpc>
                <a:spcPct val="90000"/>
              </a:lnSpc>
              <a:spcAft>
                <a:spcPts val="600"/>
              </a:spcAft>
            </a:pPr>
            <a:r>
              <a:rPr lang="en-US" sz="3200" dirty="0">
                <a:latin typeface="+mj-lt"/>
                <a:cs typeface="Courier New" pitchFamily="49" charset="0"/>
              </a:rPr>
              <a:t>TPJI AR Comment History ... </a:t>
            </a:r>
          </a:p>
          <a:p>
            <a:pPr marL="231775">
              <a:lnSpc>
                <a:spcPct val="90000"/>
              </a:lnSpc>
              <a:spcAft>
                <a:spcPts val="600"/>
              </a:spcAft>
            </a:pPr>
            <a:r>
              <a:rPr lang="en-US" sz="3200" dirty="0">
                <a:latin typeface="+mj-lt"/>
                <a:cs typeface="Courier New" pitchFamily="49" charset="0"/>
              </a:rPr>
              <a:t>TPJI ECME Rx Response ... </a:t>
            </a:r>
          </a:p>
          <a:p>
            <a:pPr marL="231775">
              <a:lnSpc>
                <a:spcPct val="90000"/>
              </a:lnSpc>
              <a:spcAft>
                <a:spcPts val="600"/>
              </a:spcAft>
            </a:pPr>
            <a:r>
              <a:rPr lang="en-US" sz="3200" dirty="0">
                <a:latin typeface="+mj-lt"/>
                <a:cs typeface="Courier New" pitchFamily="49" charset="0"/>
              </a:rPr>
              <a:t>View Registration Eligibility Status ... </a:t>
            </a:r>
          </a:p>
          <a:p>
            <a:pPr marL="231775">
              <a:lnSpc>
                <a:spcPct val="90000"/>
              </a:lnSpc>
              <a:spcAft>
                <a:spcPts val="600"/>
              </a:spcAft>
            </a:pPr>
            <a:r>
              <a:rPr lang="en-US" sz="3200" dirty="0">
                <a:latin typeface="+mj-lt"/>
                <a:cs typeface="Courier New" pitchFamily="49" charset="0"/>
              </a:rPr>
              <a:t>View Registration Eligibility Verification ... </a:t>
            </a:r>
          </a:p>
        </p:txBody>
      </p:sp>
      <p:sp>
        <p:nvSpPr>
          <p:cNvPr id="1086473" name="Rectangle 9"/>
          <p:cNvSpPr>
            <a:spLocks noGrp="1" noChangeArrowheads="1"/>
          </p:cNvSpPr>
          <p:nvPr>
            <p:ph type="title"/>
          </p:nvPr>
        </p:nvSpPr>
        <p:spPr>
          <a:xfrm>
            <a:off x="8284192" y="1905000"/>
            <a:ext cx="3657600" cy="2895600"/>
          </a:xfrm>
        </p:spPr>
        <p:txBody>
          <a:bodyPr>
            <a:noAutofit/>
          </a:bodyPr>
          <a:lstStyle/>
          <a:p>
            <a:r>
              <a:rPr lang="en-US" b="1" dirty="0">
                <a:latin typeface="+mn-lt"/>
              </a:rPr>
              <a:t/>
            </a:r>
            <a:br>
              <a:rPr lang="en-US" b="1" dirty="0">
                <a:latin typeface="+mn-lt"/>
              </a:rPr>
            </a:br>
            <a:r>
              <a:rPr lang="en-US" b="1" dirty="0">
                <a:latin typeface="+mn-lt"/>
              </a:rPr>
              <a:t>View ePharmacy </a:t>
            </a:r>
            <a:r>
              <a:rPr lang="en-US" b="1" dirty="0" smtClean="0">
                <a:latin typeface="+mn-lt"/>
              </a:rPr>
              <a:t>Rx</a:t>
            </a:r>
            <a:br>
              <a:rPr lang="en-US" b="1" dirty="0" smtClean="0">
                <a:latin typeface="+mn-lt"/>
              </a:rPr>
            </a:br>
            <a:r>
              <a:rPr lang="en-US" b="1" dirty="0" smtClean="0">
                <a:latin typeface="+mn-lt"/>
              </a:rPr>
              <a:t>Output  </a:t>
            </a:r>
            <a:br>
              <a:rPr lang="en-US" b="1" dirty="0" smtClean="0">
                <a:latin typeface="+mn-lt"/>
              </a:rPr>
            </a:br>
            <a:endParaRPr lang="en-US" b="1" dirty="0">
              <a:latin typeface="+mn-lt"/>
            </a:endParaRPr>
          </a:p>
        </p:txBody>
      </p:sp>
    </p:spTree>
    <p:custDataLst>
      <p:tags r:id="rId1"/>
    </p:custDataLst>
    <p:extLst>
      <p:ext uri="{BB962C8B-B14F-4D97-AF65-F5344CB8AC3E}">
        <p14:creationId xmlns:p14="http://schemas.microsoft.com/office/powerpoint/2010/main" val="4119223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quot;"/>
          <p:cNvSpPr/>
          <p:nvPr/>
        </p:nvSpPr>
        <p:spPr>
          <a:xfrm>
            <a:off x="-23750" y="24003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quot;&quot;"/>
          <p:cNvSpPr/>
          <p:nvPr/>
        </p:nvSpPr>
        <p:spPr>
          <a:xfrm>
            <a:off x="-990" y="262890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805092"/>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71800" y="2805092"/>
            <a:ext cx="8229600" cy="1143000"/>
          </a:xfrm>
        </p:spPr>
        <p:txBody>
          <a:bodyPr/>
          <a:lstStyle/>
          <a:p>
            <a:r>
              <a:rPr lang="en-US" b="1" dirty="0" smtClean="0">
                <a:solidFill>
                  <a:schemeClr val="bg2">
                    <a:lumMod val="75000"/>
                  </a:schemeClr>
                </a:solidFill>
                <a:latin typeface="+mn-lt"/>
              </a:rPr>
              <a:t>Ask the Presenter</a:t>
            </a:r>
            <a:endParaRPr lang="en-US" b="1" dirty="0">
              <a:solidFill>
                <a:schemeClr val="bg2">
                  <a:lumMod val="75000"/>
                </a:schemeClr>
              </a:solidFill>
              <a:latin typeface="+mn-lt"/>
            </a:endParaRPr>
          </a:p>
        </p:txBody>
      </p:sp>
      <p:sp>
        <p:nvSpPr>
          <p:cNvPr id="7" name="Rectangle 6" descr="&quot;&quot;"/>
          <p:cNvSpPr/>
          <p:nvPr/>
        </p:nvSpPr>
        <p:spPr>
          <a:xfrm>
            <a:off x="-12865" y="4114800"/>
            <a:ext cx="12268200" cy="228600"/>
          </a:xfrm>
          <a:prstGeom prst="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9801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775" t="3774" r="28682" b="27320"/>
          <a:stretch/>
        </p:blipFill>
        <p:spPr>
          <a:xfrm>
            <a:off x="-40075" y="35858"/>
            <a:ext cx="12204189" cy="6705600"/>
          </a:xfrm>
          <a:prstGeom prst="rect">
            <a:avLst/>
          </a:prstGeom>
        </p:spPr>
      </p:pic>
    </p:spTree>
    <p:extLst>
      <p:ext uri="{BB962C8B-B14F-4D97-AF65-F5344CB8AC3E}">
        <p14:creationId xmlns:p14="http://schemas.microsoft.com/office/powerpoint/2010/main" val="1191681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5" name="Picture 4" descr="Hospital to bank to office building to dollar symbol"/>
          <p:cNvPicPr>
            <a:picLocks noChangeAspect="1"/>
          </p:cNvPicPr>
          <p:nvPr/>
        </p:nvPicPr>
        <p:blipFill rotWithShape="1">
          <a:blip r:embed="rId4">
            <a:duotone>
              <a:prstClr val="black"/>
              <a:schemeClr val="accent3">
                <a:tint val="45000"/>
                <a:satMod val="400000"/>
              </a:schemeClr>
            </a:duotone>
          </a:blip>
          <a:srcRect l="38894" t="23358" r="16253" b="51238"/>
          <a:stretch/>
        </p:blipFill>
        <p:spPr>
          <a:xfrm>
            <a:off x="8021" y="12269"/>
            <a:ext cx="12183979" cy="4194484"/>
          </a:xfrm>
          <a:prstGeom prst="rect">
            <a:avLst/>
          </a:prstGeom>
        </p:spPr>
      </p:pic>
      <p:sp>
        <p:nvSpPr>
          <p:cNvPr id="25" name="Rectangle 24" descr="&quot;&quot;"/>
          <p:cNvSpPr/>
          <p:nvPr/>
        </p:nvSpPr>
        <p:spPr>
          <a:xfrm>
            <a:off x="8021" y="-13131"/>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descr=" Rejected&#10;"/>
          <p:cNvSpPr/>
          <p:nvPr/>
        </p:nvSpPr>
        <p:spPr>
          <a:xfrm rot="20083252">
            <a:off x="477135" y="2961290"/>
            <a:ext cx="10796364" cy="201837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9600"/>
              </a:lnSpc>
            </a:pPr>
            <a:r>
              <a:rPr lang="en-US" sz="20000" kern="10" dirty="0" smtClean="0">
                <a:solidFill>
                  <a:schemeClr val="bg2">
                    <a:lumMod val="50000"/>
                    <a:alpha val="63000"/>
                  </a:schemeClr>
                </a:solidFill>
              </a:rPr>
              <a:t> </a:t>
            </a:r>
            <a:r>
              <a:rPr lang="en-US" sz="20000" b="1" kern="10" dirty="0" smtClean="0">
                <a:solidFill>
                  <a:schemeClr val="bg2">
                    <a:lumMod val="50000"/>
                    <a:alpha val="63000"/>
                  </a:schemeClr>
                </a:solidFill>
              </a:rPr>
              <a:t>Rejected</a:t>
            </a:r>
            <a:endParaRPr lang="en-US" sz="20000" b="1" kern="10" dirty="0">
              <a:solidFill>
                <a:schemeClr val="bg2">
                  <a:lumMod val="50000"/>
                  <a:alpha val="63000"/>
                </a:schemeClr>
              </a:solidFill>
            </a:endParaRPr>
          </a:p>
        </p:txBody>
      </p:sp>
      <p:sp>
        <p:nvSpPr>
          <p:cNvPr id="2" name="Rectangle 1" descr="Pharmacy to Resolve:&#10;Drug Utilization Review rejects&#10;Refill Too Soon rejects&#10;Rejects requiring edits to prescription&#10;Reject Resolution Required rejects&#10;"/>
          <p:cNvSpPr/>
          <p:nvPr/>
        </p:nvSpPr>
        <p:spPr>
          <a:xfrm>
            <a:off x="770293" y="68240"/>
            <a:ext cx="10687167" cy="337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schemeClr val="tx1"/>
                </a:solidFill>
              </a:rPr>
              <a:t>Pharmacy</a:t>
            </a:r>
            <a:r>
              <a:rPr lang="en-US" sz="4000" b="1" dirty="0" smtClean="0">
                <a:solidFill>
                  <a:schemeClr val="tx1"/>
                </a:solidFill>
              </a:rPr>
              <a:t> </a:t>
            </a:r>
            <a:r>
              <a:rPr lang="en-US" sz="4000" dirty="0" smtClean="0">
                <a:solidFill>
                  <a:schemeClr val="tx1"/>
                </a:solidFill>
              </a:rPr>
              <a:t>to Resolve</a:t>
            </a:r>
            <a:r>
              <a:rPr lang="en-US" sz="4000" b="1" dirty="0" smtClean="0">
                <a:solidFill>
                  <a:schemeClr val="tx1"/>
                </a:solidFill>
              </a:rPr>
              <a:t>:</a:t>
            </a:r>
          </a:p>
          <a:p>
            <a:pPr algn="ctr"/>
            <a:r>
              <a:rPr lang="en-US" sz="4000" dirty="0" smtClean="0">
                <a:solidFill>
                  <a:schemeClr val="tx1"/>
                </a:solidFill>
              </a:rPr>
              <a:t>Drug Utilization Review rejects</a:t>
            </a:r>
          </a:p>
          <a:p>
            <a:pPr algn="ctr"/>
            <a:r>
              <a:rPr lang="en-US" sz="4000" dirty="0" smtClean="0">
                <a:solidFill>
                  <a:schemeClr val="tx1"/>
                </a:solidFill>
              </a:rPr>
              <a:t>Refill Too Soon rejects</a:t>
            </a:r>
          </a:p>
          <a:p>
            <a:pPr algn="ctr"/>
            <a:r>
              <a:rPr lang="en-US" sz="4000" dirty="0" smtClean="0">
                <a:solidFill>
                  <a:schemeClr val="tx1"/>
                </a:solidFill>
              </a:rPr>
              <a:t>Rejects requiring edits to prescription</a:t>
            </a:r>
          </a:p>
          <a:p>
            <a:pPr algn="ctr"/>
            <a:r>
              <a:rPr lang="en-US" sz="4000" dirty="0" smtClean="0">
                <a:solidFill>
                  <a:schemeClr val="tx1"/>
                </a:solidFill>
              </a:rPr>
              <a:t>Reject Resolution Required rejects</a:t>
            </a:r>
          </a:p>
        </p:txBody>
      </p:sp>
      <p:sp>
        <p:nvSpPr>
          <p:cNvPr id="29" name="Rectangle 28" descr="Pharmacy and OPECC to Resolve:&#10;Product Package Size rejects&#10;"/>
          <p:cNvSpPr/>
          <p:nvPr/>
        </p:nvSpPr>
        <p:spPr>
          <a:xfrm>
            <a:off x="228600" y="3537170"/>
            <a:ext cx="11875149" cy="1914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schemeClr val="tx1"/>
                </a:solidFill>
              </a:rPr>
              <a:t>Pharmacy and OPECC</a:t>
            </a:r>
            <a:r>
              <a:rPr lang="en-US" sz="4000" b="1" dirty="0" smtClean="0">
                <a:solidFill>
                  <a:schemeClr val="tx1"/>
                </a:solidFill>
              </a:rPr>
              <a:t> </a:t>
            </a:r>
            <a:r>
              <a:rPr lang="en-US" sz="4000" dirty="0" smtClean="0">
                <a:solidFill>
                  <a:schemeClr val="tx1"/>
                </a:solidFill>
              </a:rPr>
              <a:t>to Resolve</a:t>
            </a:r>
            <a:r>
              <a:rPr lang="en-US" sz="4000" b="1" dirty="0" smtClean="0">
                <a:solidFill>
                  <a:schemeClr val="tx1"/>
                </a:solidFill>
              </a:rPr>
              <a:t>:</a:t>
            </a:r>
          </a:p>
          <a:p>
            <a:pPr algn="ctr"/>
            <a:r>
              <a:rPr lang="en-US" sz="4000" dirty="0" smtClean="0">
                <a:solidFill>
                  <a:schemeClr val="tx1"/>
                </a:solidFill>
              </a:rPr>
              <a:t>Product </a:t>
            </a:r>
            <a:r>
              <a:rPr lang="en-US" sz="4000" dirty="0">
                <a:solidFill>
                  <a:schemeClr val="tx1"/>
                </a:solidFill>
              </a:rPr>
              <a:t>P</a:t>
            </a:r>
            <a:r>
              <a:rPr lang="en-US" sz="4000" dirty="0" smtClean="0">
                <a:solidFill>
                  <a:schemeClr val="tx1"/>
                </a:solidFill>
              </a:rPr>
              <a:t>ackage Size rejects</a:t>
            </a:r>
            <a:endParaRPr lang="en-US" sz="4000" dirty="0">
              <a:solidFill>
                <a:schemeClr val="tx1"/>
              </a:solidFill>
            </a:endParaRPr>
          </a:p>
        </p:txBody>
      </p:sp>
      <p:sp>
        <p:nvSpPr>
          <p:cNvPr id="28" name="Rectangle 27" descr="OPECC to Resolve All Other Rejects&#10;"/>
          <p:cNvSpPr/>
          <p:nvPr/>
        </p:nvSpPr>
        <p:spPr>
          <a:xfrm>
            <a:off x="1383392" y="5245161"/>
            <a:ext cx="9460968" cy="1541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schemeClr val="tx1"/>
                </a:solidFill>
              </a:rPr>
              <a:t>OPECC</a:t>
            </a:r>
            <a:r>
              <a:rPr lang="en-US" sz="4000" b="1" dirty="0" smtClean="0">
                <a:solidFill>
                  <a:schemeClr val="tx1"/>
                </a:solidFill>
              </a:rPr>
              <a:t> </a:t>
            </a:r>
            <a:r>
              <a:rPr lang="en-US" sz="4000" dirty="0" smtClean="0">
                <a:solidFill>
                  <a:schemeClr val="tx1"/>
                </a:solidFill>
              </a:rPr>
              <a:t>to Resolve</a:t>
            </a:r>
            <a:r>
              <a:rPr lang="en-US" sz="4000" dirty="0">
                <a:solidFill>
                  <a:schemeClr val="tx1"/>
                </a:solidFill>
              </a:rPr>
              <a:t> </a:t>
            </a:r>
            <a:r>
              <a:rPr lang="en-US" sz="4000" dirty="0" smtClean="0">
                <a:solidFill>
                  <a:schemeClr val="tx1"/>
                </a:solidFill>
              </a:rPr>
              <a:t>All Other Rejects</a:t>
            </a:r>
            <a:endParaRPr lang="en-US" sz="4000" dirty="0">
              <a:solidFill>
                <a:schemeClr val="tx1"/>
              </a:solidFill>
            </a:endParaRPr>
          </a:p>
        </p:txBody>
      </p:sp>
    </p:spTree>
    <p:extLst>
      <p:ext uri="{BB962C8B-B14F-4D97-AF65-F5344CB8AC3E}">
        <p14:creationId xmlns:p14="http://schemas.microsoft.com/office/powerpoint/2010/main" val="345824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4"/>
</p:tagLst>
</file>

<file path=ppt/tags/tag2.xml><?xml version="1.0" encoding="utf-8"?>
<p:tagLst xmlns:a="http://schemas.openxmlformats.org/drawingml/2006/main" xmlns:r="http://schemas.openxmlformats.org/officeDocument/2006/relationships" xmlns:p="http://schemas.openxmlformats.org/presentationml/2006/main">
  <p:tag name="TIMING" val="|.5|1.4"/>
</p:tagLst>
</file>

<file path=ppt/tags/tag3.xml><?xml version="1.0" encoding="utf-8"?>
<p:tagLst xmlns:a="http://schemas.openxmlformats.org/drawingml/2006/main" xmlns:r="http://schemas.openxmlformats.org/officeDocument/2006/relationships" xmlns:p="http://schemas.openxmlformats.org/presentationml/2006/main">
  <p:tag name="TIMING" val="|.6|.9|.7"/>
</p:tagLst>
</file>

<file path=ppt/tags/tag4.xml><?xml version="1.0" encoding="utf-8"?>
<p:tagLst xmlns:a="http://schemas.openxmlformats.org/drawingml/2006/main" xmlns:r="http://schemas.openxmlformats.org/officeDocument/2006/relationships" xmlns:p="http://schemas.openxmlformats.org/presentationml/2006/main">
  <p:tag name="TIMING" val="|.5|1.4"/>
</p:tagLst>
</file>

<file path=ppt/tags/tag5.xml><?xml version="1.0" encoding="utf-8"?>
<p:tagLst xmlns:a="http://schemas.openxmlformats.org/drawingml/2006/main" xmlns:r="http://schemas.openxmlformats.org/officeDocument/2006/relationships" xmlns:p="http://schemas.openxmlformats.org/presentationml/2006/main">
  <p:tag name="TIMING" val="|.5|1.4"/>
</p:tagLst>
</file>

<file path=ppt/tags/tag6.xml><?xml version="1.0" encoding="utf-8"?>
<p:tagLst xmlns:a="http://schemas.openxmlformats.org/drawingml/2006/main" xmlns:r="http://schemas.openxmlformats.org/officeDocument/2006/relationships" xmlns:p="http://schemas.openxmlformats.org/presentationml/2006/main">
  <p:tag name="TIMING" val="|.5|1.4"/>
</p:tagLst>
</file>

<file path=ppt/tags/tag7.xml><?xml version="1.0" encoding="utf-8"?>
<p:tagLst xmlns:a="http://schemas.openxmlformats.org/drawingml/2006/main" xmlns:r="http://schemas.openxmlformats.org/officeDocument/2006/relationships" xmlns:p="http://schemas.openxmlformats.org/presentationml/2006/main">
  <p:tag name="TIMING" val="|.5|1.4"/>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EEECE1"/>
      </a:accent1>
      <a:accent2>
        <a:srgbClr val="FFFFFF"/>
      </a:accent2>
      <a:accent3>
        <a:srgbClr val="1F497D"/>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FE1ACE021C6A4588FBD8E30896C586" ma:contentTypeVersion="0" ma:contentTypeDescription="Create a new document." ma:contentTypeScope="" ma:versionID="93b66e08786067c907744deeac1ef3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F477EB-152E-45BD-A08C-9E44C9112408}">
  <ds:schemaRefs>
    <ds:schemaRef ds:uri="http://schemas.microsoft.com/sharepoint/v3/contenttype/forms"/>
  </ds:schemaRefs>
</ds:datastoreItem>
</file>

<file path=customXml/itemProps2.xml><?xml version="1.0" encoding="utf-8"?>
<ds:datastoreItem xmlns:ds="http://schemas.openxmlformats.org/officeDocument/2006/customXml" ds:itemID="{E73F67A3-7E9A-429D-9B0F-0599822572EA}">
  <ds:schemaRefs>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49F914CC-6201-4B17-A849-7275A85D9C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46877</TotalTime>
  <Words>11574</Words>
  <Application>Microsoft Office PowerPoint</Application>
  <PresentationFormat>Widescreen</PresentationFormat>
  <Paragraphs>1180</Paragraphs>
  <Slides>71</Slides>
  <Notes>71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71</vt:i4>
      </vt:variant>
    </vt:vector>
  </HeadingPairs>
  <TitlesOfParts>
    <vt:vector size="81" baseType="lpstr">
      <vt:lpstr>DFKai-SB</vt:lpstr>
      <vt:lpstr>ＭＳ Ｐゴシック</vt:lpstr>
      <vt:lpstr>Arial</vt:lpstr>
      <vt:lpstr>Arial terminal</vt:lpstr>
      <vt:lpstr>Calibri</vt:lpstr>
      <vt:lpstr>Calibri Light</vt:lpstr>
      <vt:lpstr>Corbel</vt:lpstr>
      <vt:lpstr>Courier New</vt:lpstr>
      <vt:lpstr>Times New Roman</vt:lpstr>
      <vt:lpstr>1_Office Theme</vt:lpstr>
      <vt:lpstr>PowerPoint Presentation</vt:lpstr>
      <vt:lpstr>ePharmacy Billing  for Pharmacy Staff</vt:lpstr>
      <vt:lpstr>Agenda</vt:lpstr>
      <vt:lpstr>Poll Question</vt:lpstr>
      <vt:lpstr>ePharmacy Basics</vt:lpstr>
      <vt:lpstr>ePharmacy Terminology</vt:lpstr>
      <vt:lpstr>PowerPoint Presentation</vt:lpstr>
      <vt:lpstr>PowerPoint Presentation</vt:lpstr>
      <vt:lpstr>PowerPoint Presentation</vt:lpstr>
      <vt:lpstr>ePharmacy by the Numbers</vt:lpstr>
      <vt:lpstr>ePharmacy by the Slice</vt:lpstr>
      <vt:lpstr>PowerPoint Presentation</vt:lpstr>
      <vt:lpstr>PowerPoint Presentation</vt:lpstr>
      <vt:lpstr>ePharmacy Roles</vt:lpstr>
      <vt:lpstr> Outpatient Pharmacy Staff Role  </vt:lpstr>
      <vt:lpstr> ePharmacy Site Manager Role   </vt:lpstr>
      <vt:lpstr> Pharmacy ADPAC Role  </vt:lpstr>
      <vt:lpstr> OPECC Role  </vt:lpstr>
      <vt:lpstr>Poll Question</vt:lpstr>
      <vt:lpstr>ePharmacy Rules</vt:lpstr>
      <vt:lpstr> Non-Billable Prescriptions  </vt:lpstr>
      <vt:lpstr>PowerPoint Presentation</vt:lpstr>
      <vt:lpstr>PowerPoint Presentation</vt:lpstr>
      <vt:lpstr>PowerPoint Presentation</vt:lpstr>
      <vt:lpstr>PowerPoint Presentation</vt:lpstr>
      <vt:lpstr>PowerPoint Presentation</vt:lpstr>
      <vt:lpstr>Over-the-counter medications are subject to co-pays Supply products are not charged a copay </vt:lpstr>
      <vt:lpstr>A patient’s VA copayment is offset dollar-for-dollar, up to the amount of the copay</vt:lpstr>
      <vt:lpstr>Poll Question</vt:lpstr>
      <vt:lpstr>ePharmacy  Behind the Scenes</vt:lpstr>
      <vt:lpstr>“Last Local NDC” Process Flow</vt:lpstr>
      <vt:lpstr>“Last CMOP NDC” Process Flow</vt:lpstr>
      <vt:lpstr>NDC</vt:lpstr>
      <vt:lpstr>Poll Results</vt:lpstr>
      <vt:lpstr>Poll Results</vt:lpstr>
      <vt:lpstr>DEA, SPECIAL HDLG Codes</vt:lpstr>
      <vt:lpstr>DEA, SPECIAL HDLG Codes</vt:lpstr>
      <vt:lpstr>NCPDP Field Specifications</vt:lpstr>
      <vt:lpstr>NCPDP Field Specifications</vt:lpstr>
      <vt:lpstr>NCPDP Field Specifications</vt:lpstr>
      <vt:lpstr>Typical Billing Units</vt:lpstr>
      <vt:lpstr>Billing Quantity</vt:lpstr>
      <vt:lpstr>¾ Days Supply Hold</vt:lpstr>
      <vt:lpstr>Poll Question</vt:lpstr>
      <vt:lpstr>ePharmacy Prescription Processing</vt:lpstr>
      <vt:lpstr>ePharmacy Claim Submission</vt:lpstr>
      <vt:lpstr>Reject Notification (RTS)</vt:lpstr>
      <vt:lpstr>Poll Results</vt:lpstr>
      <vt:lpstr>Poll Results</vt:lpstr>
      <vt:lpstr>Reject Notification (DUR)</vt:lpstr>
      <vt:lpstr>Reject Notification (RRR)</vt:lpstr>
      <vt:lpstr>Reject Notification - TRICARE or CHAMPVA RTS/DUR </vt:lpstr>
      <vt:lpstr>Reject Notification– TRICARE or CHAMPVA non-RTS/DUR </vt:lpstr>
      <vt:lpstr>Poll Question</vt:lpstr>
      <vt:lpstr>REJ View REJECT Action</vt:lpstr>
      <vt:lpstr>PowerPoint Presentation</vt:lpstr>
      <vt:lpstr>Importance of Release Medication</vt:lpstr>
      <vt:lpstr>Release Medication Option</vt:lpstr>
      <vt:lpstr>Validate NDC</vt:lpstr>
      <vt:lpstr>Validate NDC cont.</vt:lpstr>
      <vt:lpstr>PowerPoint Presentation</vt:lpstr>
      <vt:lpstr>PowerPoint Presentation</vt:lpstr>
      <vt:lpstr> Signature Logs  </vt:lpstr>
      <vt:lpstr> Signature Logs  </vt:lpstr>
      <vt:lpstr>Signature Log Sample</vt:lpstr>
      <vt:lpstr>Bingo Board Removal - ePharmacy Rx  </vt:lpstr>
      <vt:lpstr>PowerPoint Presentation</vt:lpstr>
      <vt:lpstr> ePharmacy Menu </vt:lpstr>
      <vt:lpstr> View ePharmacy Rx Option </vt:lpstr>
      <vt:lpstr> View ePharmacy Rx Output   </vt:lpstr>
      <vt:lpstr>Ask the Presenter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ePharmacy 101 Training for Pharmacy Staff</dc:title>
  <dc:creator>VHA OIA Training Strategy</dc:creator>
  <cp:keywords>ePharmacy, Prescription Processing, OPECC, ECME</cp:keywords>
  <cp:lastModifiedBy>Jessica Markey</cp:lastModifiedBy>
  <cp:revision>481</cp:revision>
  <cp:lastPrinted>2014-09-05T15:48:21Z</cp:lastPrinted>
  <dcterms:created xsi:type="dcterms:W3CDTF">2012-09-17T16:29:14Z</dcterms:created>
  <dcterms:modified xsi:type="dcterms:W3CDTF">2014-09-09T01:31:16Z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0x0101001BFE1ACE021C6A4588FBD8E30896C586</vt:lpwstr>
  </property>
</Properties>
</file>