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99"/>
  </p:notesMasterIdLst>
  <p:sldIdLst>
    <p:sldId id="256" r:id="rId5"/>
    <p:sldId id="413" r:id="rId6"/>
    <p:sldId id="414" r:id="rId7"/>
    <p:sldId id="415" r:id="rId8"/>
    <p:sldId id="507" r:id="rId9"/>
    <p:sldId id="508" r:id="rId10"/>
    <p:sldId id="417" r:id="rId11"/>
    <p:sldId id="509" r:id="rId12"/>
    <p:sldId id="341" r:id="rId13"/>
    <p:sldId id="422" r:id="rId14"/>
    <p:sldId id="345" r:id="rId15"/>
    <p:sldId id="346" r:id="rId16"/>
    <p:sldId id="347" r:id="rId17"/>
    <p:sldId id="467" r:id="rId18"/>
    <p:sldId id="342" r:id="rId19"/>
    <p:sldId id="423" r:id="rId20"/>
    <p:sldId id="424" r:id="rId21"/>
    <p:sldId id="425" r:id="rId22"/>
    <p:sldId id="475" r:id="rId23"/>
    <p:sldId id="476" r:id="rId24"/>
    <p:sldId id="427" r:id="rId25"/>
    <p:sldId id="468" r:id="rId26"/>
    <p:sldId id="469" r:id="rId27"/>
    <p:sldId id="333" r:id="rId28"/>
    <p:sldId id="356" r:id="rId29"/>
    <p:sldId id="352" r:id="rId30"/>
    <p:sldId id="350" r:id="rId31"/>
    <p:sldId id="330" r:id="rId32"/>
    <p:sldId id="351" r:id="rId33"/>
    <p:sldId id="357" r:id="rId34"/>
    <p:sldId id="433" r:id="rId35"/>
    <p:sldId id="434" r:id="rId36"/>
    <p:sldId id="435" r:id="rId37"/>
    <p:sldId id="436" r:id="rId38"/>
    <p:sldId id="437" r:id="rId39"/>
    <p:sldId id="438" r:id="rId40"/>
    <p:sldId id="511" r:id="rId41"/>
    <p:sldId id="513" r:id="rId42"/>
    <p:sldId id="360" r:id="rId43"/>
    <p:sldId id="363" r:id="rId44"/>
    <p:sldId id="364" r:id="rId45"/>
    <p:sldId id="514" r:id="rId46"/>
    <p:sldId id="372" r:id="rId47"/>
    <p:sldId id="366" r:id="rId48"/>
    <p:sldId id="373" r:id="rId49"/>
    <p:sldId id="439" r:id="rId50"/>
    <p:sldId id="515" r:id="rId51"/>
    <p:sldId id="440" r:id="rId52"/>
    <p:sldId id="367" r:id="rId53"/>
    <p:sldId id="374" r:id="rId54"/>
    <p:sldId id="441" r:id="rId55"/>
    <p:sldId id="442" r:id="rId56"/>
    <p:sldId id="444" r:id="rId57"/>
    <p:sldId id="368" r:id="rId58"/>
    <p:sldId id="375" r:id="rId59"/>
    <p:sldId id="445" r:id="rId60"/>
    <p:sldId id="365" r:id="rId61"/>
    <p:sldId id="376" r:id="rId62"/>
    <p:sldId id="503" r:id="rId63"/>
    <p:sldId id="369" r:id="rId64"/>
    <p:sldId id="377" r:id="rId65"/>
    <p:sldId id="370" r:id="rId66"/>
    <p:sldId id="466" r:id="rId67"/>
    <p:sldId id="502" r:id="rId68"/>
    <p:sldId id="504" r:id="rId69"/>
    <p:sldId id="516" r:id="rId70"/>
    <p:sldId id="517" r:id="rId71"/>
    <p:sldId id="447" r:id="rId72"/>
    <p:sldId id="355" r:id="rId73"/>
    <p:sldId id="451" r:id="rId74"/>
    <p:sldId id="449" r:id="rId75"/>
    <p:sldId id="452" r:id="rId76"/>
    <p:sldId id="453" r:id="rId77"/>
    <p:sldId id="454" r:id="rId78"/>
    <p:sldId id="518" r:id="rId79"/>
    <p:sldId id="522" r:id="rId80"/>
    <p:sldId id="477" r:id="rId81"/>
    <p:sldId id="487" r:id="rId82"/>
    <p:sldId id="523" r:id="rId83"/>
    <p:sldId id="524" r:id="rId84"/>
    <p:sldId id="525" r:id="rId85"/>
    <p:sldId id="489" r:id="rId86"/>
    <p:sldId id="480" r:id="rId87"/>
    <p:sldId id="485" r:id="rId88"/>
    <p:sldId id="490" r:id="rId89"/>
    <p:sldId id="481" r:id="rId90"/>
    <p:sldId id="492" r:id="rId91"/>
    <p:sldId id="493" r:id="rId92"/>
    <p:sldId id="486" r:id="rId93"/>
    <p:sldId id="494" r:id="rId94"/>
    <p:sldId id="496" r:id="rId95"/>
    <p:sldId id="497" r:id="rId96"/>
    <p:sldId id="519" r:id="rId97"/>
    <p:sldId id="500"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757FF"/>
    <a:srgbClr val="E79D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59" autoAdjust="0"/>
    <p:restoredTop sz="65909" autoAdjust="0"/>
  </p:normalViewPr>
  <p:slideViewPr>
    <p:cSldViewPr>
      <p:cViewPr varScale="1">
        <p:scale>
          <a:sx n="54" d="100"/>
          <a:sy n="54" d="100"/>
        </p:scale>
        <p:origin x="1152" y="78"/>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0D9645-9FEF-40F9-82B4-6B900C180273}" type="datetimeFigureOut">
              <a:rPr lang="en-US" smtClean="0"/>
              <a:t>9/8/2014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AA51C3-518F-4F0D-B932-9AF47A2C9D15}" type="slidenum">
              <a:rPr lang="en-US" smtClean="0"/>
              <a:t>‹#›</a:t>
            </a:fld>
            <a:endParaRPr lang="en-US" dirty="0"/>
          </a:p>
        </p:txBody>
      </p:sp>
    </p:spTree>
    <p:extLst>
      <p:ext uri="{BB962C8B-B14F-4D97-AF65-F5344CB8AC3E}">
        <p14:creationId xmlns:p14="http://schemas.microsoft.com/office/powerpoint/2010/main" val="220571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It’s my pleasure to be here today to talk with you about Clinic Orders. Let’s rewind for a moment and go back a decade to 2004.</a:t>
            </a:r>
          </a:p>
          <a:p>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a:t>
            </a:fld>
            <a:endParaRPr lang="en-US" dirty="0"/>
          </a:p>
        </p:txBody>
      </p:sp>
    </p:spTree>
    <p:extLst>
      <p:ext uri="{BB962C8B-B14F-4D97-AF65-F5344CB8AC3E}">
        <p14:creationId xmlns:p14="http://schemas.microsoft.com/office/powerpoint/2010/main" val="3573419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the Vitamin B12 injection is available as clinic stock in Automated Dispensing Cabinets such as Pyxis or Omnicell, then the provider enters a Vitamin B12 injection outpatient medication order with a pick up route of clinic. The pharmacist finishes and verifies the Vitamin B12 injection outpatient medication order with a pick up route of clinic but does not print a label. </a:t>
            </a:r>
            <a:r>
              <a:rPr lang="en-US" dirty="0" smtClean="0"/>
              <a:t>The nurse withdraws</a:t>
            </a:r>
            <a:r>
              <a:rPr lang="en-US" baseline="0" dirty="0" smtClean="0"/>
              <a:t> </a:t>
            </a:r>
            <a:r>
              <a:rPr lang="en-US" dirty="0" smtClean="0"/>
              <a:t>the Vitamin B12</a:t>
            </a:r>
            <a:r>
              <a:rPr lang="en-US" baseline="0" dirty="0" smtClean="0"/>
              <a:t> injection </a:t>
            </a:r>
            <a:r>
              <a:rPr lang="en-US" dirty="0" smtClean="0"/>
              <a:t>from the clinic</a:t>
            </a:r>
            <a:r>
              <a:rPr lang="en-US" baseline="0" dirty="0" smtClean="0"/>
              <a:t> stock. Then administers the Vitamin B12 injection to the patient. The authority for administering the Vitamin B12 injection is based on the outpatient medication order with a pick up route of Clinic.</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10</a:t>
            </a:fld>
            <a:endParaRPr lang="en-US" dirty="0"/>
          </a:p>
        </p:txBody>
      </p:sp>
    </p:spTree>
    <p:extLst>
      <p:ext uri="{BB962C8B-B14F-4D97-AF65-F5344CB8AC3E}">
        <p14:creationId xmlns:p14="http://schemas.microsoft.com/office/powerpoint/2010/main" val="1173629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The nurse documents administration of the Vitamin B12 injection to an outpatient status patient in a progress note. Here is an example of a quick documentation template for a Vitamin B12 injection administration. The nurse enters the dosage given, in this case 1000 MCG. Then chooses the location administered in, from the drop down list.</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11</a:t>
            </a:fld>
            <a:endParaRPr lang="en-US" dirty="0"/>
          </a:p>
        </p:txBody>
      </p:sp>
    </p:spTree>
    <p:extLst>
      <p:ext uri="{BB962C8B-B14F-4D97-AF65-F5344CB8AC3E}">
        <p14:creationId xmlns:p14="http://schemas.microsoft.com/office/powerpoint/2010/main" val="2524997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this case, given intramuscularly in </a:t>
            </a:r>
            <a:r>
              <a:rPr lang="en-US" baseline="0" dirty="0" smtClean="0"/>
              <a:t>the right deltoid as opposed to the wrong deltoid. Adds the indication, cobalamin deficiency. And completes the education fields. The nurse left-clicks on Finish which drops the completed template into the progress note.</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12</a:t>
            </a:fld>
            <a:endParaRPr lang="en-US" dirty="0"/>
          </a:p>
        </p:txBody>
      </p:sp>
    </p:spTree>
    <p:extLst>
      <p:ext uri="{BB962C8B-B14F-4D97-AF65-F5344CB8AC3E}">
        <p14:creationId xmlns:p14="http://schemas.microsoft.com/office/powerpoint/2010/main" val="434481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nurse</a:t>
            </a:r>
            <a:r>
              <a:rPr lang="en-US" baseline="0" dirty="0" smtClean="0"/>
              <a:t> signs the progress note documenting administration of the Vitamin B12 injection in clinic. Though text in a CPRS progress note is not computable, that is retrievable in a report, it’s at least there for a manual chart review. A nurse could also document on a paper Medication Administration Record (MAR) or for vaccines and some injections they could document on the encounter form. That’s it for our look at before Clinic Orders. </a:t>
            </a:r>
          </a:p>
          <a:p>
            <a:r>
              <a:rPr lang="en-US" baseline="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t>13</a:t>
            </a:fld>
            <a:endParaRPr lang="en-US" dirty="0"/>
          </a:p>
        </p:txBody>
      </p:sp>
    </p:spTree>
    <p:extLst>
      <p:ext uri="{BB962C8B-B14F-4D97-AF65-F5344CB8AC3E}">
        <p14:creationId xmlns:p14="http://schemas.microsoft.com/office/powerpoint/2010/main" val="2335891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 I’d like to ask a poll question.  </a:t>
            </a:r>
          </a:p>
          <a:p>
            <a:r>
              <a:rPr lang="en-US" dirty="0" smtClean="0"/>
              <a:t>How</a:t>
            </a:r>
            <a:r>
              <a:rPr lang="en-US" baseline="0" dirty="0" smtClean="0"/>
              <a:t> many times did Dan say, Vitamin B12 injection? Or better yet, “What is your level of familiarity with Clinic Orders?</a:t>
            </a:r>
          </a:p>
          <a:p>
            <a:pPr marL="228600" indent="-228600">
              <a:buAutoNum type="alphaUcPeriod"/>
            </a:pPr>
            <a:r>
              <a:rPr lang="en-US" baseline="0" dirty="0" smtClean="0"/>
              <a:t>Never Heard of Clinic Orders, prior to this Class.</a:t>
            </a:r>
          </a:p>
          <a:p>
            <a:pPr marL="228600" indent="-228600">
              <a:buAutoNum type="alphaUcPeriod"/>
            </a:pPr>
            <a:r>
              <a:rPr lang="en-US" baseline="0" dirty="0" smtClean="0"/>
              <a:t>Heard of them, but can’t tell a Clinic Order from an Inpatient Medication Order.</a:t>
            </a:r>
          </a:p>
          <a:p>
            <a:pPr marL="228600" indent="-228600">
              <a:buAutoNum type="alphaUcPeriod"/>
            </a:pPr>
            <a:r>
              <a:rPr lang="en-US" baseline="0" dirty="0" smtClean="0"/>
              <a:t>Amateur Clinic Orders Enthusiast.</a:t>
            </a:r>
          </a:p>
          <a:p>
            <a:pPr marL="0" indent="0">
              <a:buNone/>
            </a:pPr>
            <a:r>
              <a:rPr lang="en-US" baseline="0" dirty="0" smtClean="0"/>
              <a:t>D. Clinic Orders Pro - tell me something I didn’t know.</a:t>
            </a:r>
          </a:p>
          <a:p>
            <a:r>
              <a:rPr lang="en-US" dirty="0" smtClean="0"/>
              <a:t>To answer this question, use the blue polling</a:t>
            </a:r>
            <a:r>
              <a:rPr lang="en-US" baseline="0" dirty="0" smtClean="0"/>
              <a:t> icon above my head, not to be confused with the blue button in MyHealtheVet. We’ll move on and come back to your results in just a few moments, while I count up the Vitamin B12 injection references thus far. Eighteen.</a:t>
            </a:r>
          </a:p>
          <a:p>
            <a:r>
              <a:rPr lang="en-US"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t>14</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a working definition of Clinic Orders, let’s try this. </a:t>
            </a:r>
            <a:r>
              <a:rPr lang="en-US" dirty="0" smtClean="0"/>
              <a:t>Clinic Orders are “Inpatient-like” unit dose orders that replace Outpatient Medication</a:t>
            </a:r>
            <a:r>
              <a:rPr lang="en-US" baseline="0" dirty="0" smtClean="0"/>
              <a:t> orders </a:t>
            </a:r>
            <a:r>
              <a:rPr lang="en-US" dirty="0" smtClean="0"/>
              <a:t>with a pick up route of window,</a:t>
            </a:r>
            <a:r>
              <a:rPr lang="en-US" baseline="0" dirty="0" smtClean="0"/>
              <a:t> mail or </a:t>
            </a:r>
            <a:r>
              <a:rPr lang="en-US" dirty="0" smtClean="0"/>
              <a:t>clinic. And “Inpatient-like” infusion orders that replace Outpatient IV Orders. Clinic Orders better represent medication</a:t>
            </a:r>
            <a:r>
              <a:rPr lang="en-US" baseline="0" dirty="0" smtClean="0"/>
              <a:t> orders to be administered in BCMA workflow clinics. Clinic Orders have a start and stop time and can be active for up to a year.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you just mentioned </a:t>
            </a:r>
            <a:r>
              <a:rPr lang="en-US" dirty="0" smtClean="0"/>
              <a:t>BCMA workflow</a:t>
            </a:r>
            <a:r>
              <a:rPr lang="en-US" baseline="0" dirty="0" smtClean="0"/>
              <a:t>. What’s that?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15</a:t>
            </a:fld>
            <a:endParaRPr lang="en-US" dirty="0"/>
          </a:p>
        </p:txBody>
      </p:sp>
    </p:spTree>
    <p:extLst>
      <p:ext uri="{BB962C8B-B14F-4D97-AF65-F5344CB8AC3E}">
        <p14:creationId xmlns:p14="http://schemas.microsoft.com/office/powerpoint/2010/main" val="1814923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 illustrate</a:t>
            </a:r>
            <a:r>
              <a:rPr lang="en-US" baseline="0" dirty="0" smtClean="0"/>
              <a:t> the BCMA workflow, ta</a:t>
            </a:r>
            <a:r>
              <a:rPr lang="en-US" dirty="0" smtClean="0"/>
              <a:t>ke</a:t>
            </a:r>
            <a:r>
              <a:rPr lang="en-US" baseline="0" dirty="0" smtClean="0"/>
              <a:t> for example an inpatient status patient on a medicine ward. The provider wants the patient to get Lisinopril 5mg every day to control blood pressure. With the chart open to the ward, the provider uses the inpatient medication order dialog to enter a Lisinopril 5mg inpatient medication order to be given on the ward. The provider accepts and signs the Lisinopril 5mg inpatient medication order.</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16</a:t>
            </a:fld>
            <a:endParaRPr lang="en-US" dirty="0"/>
          </a:p>
        </p:txBody>
      </p:sp>
    </p:spTree>
    <p:extLst>
      <p:ext uri="{BB962C8B-B14F-4D97-AF65-F5344CB8AC3E}">
        <p14:creationId xmlns:p14="http://schemas.microsoft.com/office/powerpoint/2010/main" val="898398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Then the pharmacist, in the Inpatient Medications package, finishes and verifies the Lisinopril 5mg inpatient medication order.</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17</a:t>
            </a:fld>
            <a:endParaRPr lang="en-US" dirty="0"/>
          </a:p>
        </p:txBody>
      </p:sp>
    </p:spTree>
    <p:extLst>
      <p:ext uri="{BB962C8B-B14F-4D97-AF65-F5344CB8AC3E}">
        <p14:creationId xmlns:p14="http://schemas.microsoft.com/office/powerpoint/2010/main" val="1807389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Nurse in CPRS, on the CPRS Orders tab verifies the newly active Lisinopril inpatient medication order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18</a:t>
            </a:fld>
            <a:endParaRPr lang="en-US" dirty="0"/>
          </a:p>
        </p:txBody>
      </p:sp>
    </p:spTree>
    <p:extLst>
      <p:ext uri="{BB962C8B-B14F-4D97-AF65-F5344CB8AC3E}">
        <p14:creationId xmlns:p14="http://schemas.microsoft.com/office/powerpoint/2010/main" val="3908579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using the Verify Orders</a:t>
            </a:r>
            <a:r>
              <a:rPr lang="en-US" baseline="0" dirty="0" smtClean="0"/>
              <a:t> screen.</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19</a:t>
            </a:fld>
            <a:endParaRPr lang="en-US" dirty="0"/>
          </a:p>
        </p:txBody>
      </p:sp>
    </p:spTree>
    <p:extLst>
      <p:ext uri="{BB962C8B-B14F-4D97-AF65-F5344CB8AC3E}">
        <p14:creationId xmlns:p14="http://schemas.microsoft.com/office/powerpoint/2010/main" val="3733914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Two patients are lying in reclining treatment chairs in a </a:t>
            </a:r>
            <a:r>
              <a:rPr lang="en-US" sz="1200" kern="1200" dirty="0" smtClean="0">
                <a:solidFill>
                  <a:schemeClr val="tx1"/>
                </a:solidFill>
                <a:effectLst/>
                <a:latin typeface="+mn-lt"/>
                <a:ea typeface="+mn-ea"/>
                <a:cs typeface="+mn-cs"/>
              </a:rPr>
              <a:t>Chemo </a:t>
            </a:r>
            <a:r>
              <a:rPr lang="en-US" sz="1200" kern="1200" dirty="0" smtClean="0">
                <a:solidFill>
                  <a:schemeClr val="tx1"/>
                </a:solidFill>
                <a:effectLst/>
                <a:latin typeface="+mn-lt"/>
                <a:ea typeface="+mn-ea"/>
                <a:cs typeface="+mn-cs"/>
              </a:rPr>
              <a:t>clinic. One patient an inpatient status patient. The other an outpatient status patient. The inpatient status patient gets the full Bar Code Medication Administration (BCMA) Treatment. The nurse scans the barcode on the patient’s wrist band, then scans the barcode on the IV bag with the scary looking warning stickers on it. BCMA tells the nurse that it is okay to give this patient, this medication, at this dose, by this route at this time, all with a satisfying beep. But all the outpatient status patient gets is trust me. Now nurses are not used car salesmen. They go through the five basic medication administrations rights for both patients. Right patient. Right drug. Right dose. Right route. Right time. But it’s not lost on the outpatient status patient, nor on any observer, that the guy in the gown gets special treatment.</a:t>
            </a:r>
          </a:p>
          <a:p>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a:t>
            </a:fld>
            <a:endParaRPr lang="en-US" dirty="0"/>
          </a:p>
        </p:txBody>
      </p:sp>
    </p:spTree>
    <p:extLst>
      <p:ext uri="{BB962C8B-B14F-4D97-AF65-F5344CB8AC3E}">
        <p14:creationId xmlns:p14="http://schemas.microsoft.com/office/powerpoint/2010/main" val="3195348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initials</a:t>
            </a:r>
            <a:r>
              <a:rPr lang="en-US" baseline="0" dirty="0" smtClean="0"/>
              <a:t> of the nurse appear in the Nurse column on the CPRS Orders tab.</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20</a:t>
            </a:fld>
            <a:endParaRPr lang="en-US" dirty="0"/>
          </a:p>
        </p:txBody>
      </p:sp>
    </p:spTree>
    <p:extLst>
      <p:ext uri="{BB962C8B-B14F-4D97-AF65-F5344CB8AC3E}">
        <p14:creationId xmlns:p14="http://schemas.microsoft.com/office/powerpoint/2010/main" val="2126885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Then at the appropriate time a Nurse administers the Lisinopril</a:t>
            </a:r>
            <a:r>
              <a:rPr lang="en-US" baseline="0" dirty="0" smtClean="0"/>
              <a:t> 5mg Tablet </a:t>
            </a:r>
            <a:r>
              <a:rPr lang="en-US" dirty="0" smtClean="0"/>
              <a:t>using BCMA. Of note, the provider</a:t>
            </a:r>
            <a:r>
              <a:rPr lang="en-US" baseline="0" dirty="0" smtClean="0"/>
              <a:t> will not be</a:t>
            </a:r>
            <a:r>
              <a:rPr lang="en-US" dirty="0" smtClean="0"/>
              <a:t> present when the Lisinopril 5mg Tablet</a:t>
            </a:r>
            <a:r>
              <a:rPr lang="en-US" baseline="0" dirty="0" smtClean="0"/>
              <a:t> is administered. The provider will be seeing other patients.</a:t>
            </a:r>
            <a:r>
              <a:rPr lang="en-US" dirty="0" smtClean="0"/>
              <a:t> This is the BCMA workflow on a ward or unit for an inpatient status patient. Clinic Orders only work for outpatient status patients in clinics that follow the BCMA workflow. Example</a:t>
            </a:r>
            <a:r>
              <a:rPr lang="en-US" baseline="0" dirty="0" smtClean="0"/>
              <a:t>s of clinics that follow the BCMA workflow include Emergency Department, Hemodialysis Unit, Injection Clinic, Same Day Unit, Chemo Clinic.</a:t>
            </a:r>
            <a:endParaRPr lang="en-US"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21</a:t>
            </a:fld>
            <a:endParaRPr lang="en-US" dirty="0"/>
          </a:p>
        </p:txBody>
      </p:sp>
    </p:spTree>
    <p:extLst>
      <p:ext uri="{BB962C8B-B14F-4D97-AF65-F5344CB8AC3E}">
        <p14:creationId xmlns:p14="http://schemas.microsoft.com/office/powerpoint/2010/main" val="2352970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Now let’s pause for a moment and take a look at your poll results. </a:t>
            </a:r>
          </a:p>
          <a:p>
            <a:pPr marL="0" indent="0">
              <a:buNone/>
            </a:pPr>
            <a:r>
              <a:rPr lang="en-US" sz="1200" dirty="0" smtClean="0"/>
              <a:t>The question: What is your level of familiarity with Clinic Orders? </a:t>
            </a:r>
          </a:p>
          <a:p>
            <a:pPr marL="0" indent="0">
              <a:buNone/>
            </a:pPr>
            <a:r>
              <a:rPr lang="en-US" sz="3600" dirty="0" smtClean="0"/>
              <a:t>|</a:t>
            </a:r>
          </a:p>
          <a:p>
            <a:pPr marL="0" indent="0">
              <a:buNone/>
            </a:pPr>
            <a:r>
              <a:rPr lang="en-US" sz="3600" dirty="0" smtClean="0"/>
              <a:t>Let’s move on.</a:t>
            </a:r>
          </a:p>
          <a:p>
            <a:pPr marL="0" indent="0">
              <a:buNone/>
            </a:pPr>
            <a:r>
              <a:rPr lang="en-US" sz="360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t>22</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sz="360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23</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As promised, the question: How can you tell the difference</a:t>
            </a:r>
            <a:r>
              <a:rPr lang="en-US" baseline="0" dirty="0" smtClean="0"/>
              <a:t> between an inpatient medication order and a Clinic Order? The answer: Location, Location, location.</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24</a:t>
            </a:fld>
            <a:endParaRPr lang="en-US" dirty="0"/>
          </a:p>
        </p:txBody>
      </p:sp>
    </p:spTree>
    <p:extLst>
      <p:ext uri="{BB962C8B-B14F-4D97-AF65-F5344CB8AC3E}">
        <p14:creationId xmlns:p14="http://schemas.microsoft.com/office/powerpoint/2010/main" val="2814154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Location is so important when writing Clinic Orders that </a:t>
            </a:r>
            <a:r>
              <a:rPr lang="en-US" dirty="0" smtClean="0"/>
              <a:t>prior to CPRS</a:t>
            </a:r>
            <a:r>
              <a:rPr lang="en-US" baseline="0" dirty="0" smtClean="0"/>
              <a:t> Version 30b, the provider is not even in the game unless they start with an outpatient status patient. Just looking at a patient, the provider has almost no clue whether the patient in their clinic has an outpatient status or an inpatient status. Dom patients and Community Living Center (CLC) Residents wear street clothes but are inpatient status patients because they have been assigned a bed. Fortunately a version or so ago of CPRS brought the patient status of inpatient or outpatient to the CPRS patient demographics box. Providers have no excuse for not knowing the inpatient status or outpatient status of their patient.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t>25</a:t>
            </a:fld>
            <a:endParaRPr lang="en-US" dirty="0"/>
          </a:p>
        </p:txBody>
      </p:sp>
    </p:spTree>
    <p:extLst>
      <p:ext uri="{BB962C8B-B14F-4D97-AF65-F5344CB8AC3E}">
        <p14:creationId xmlns:p14="http://schemas.microsoft.com/office/powerpoint/2010/main" val="839994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Lets</a:t>
            </a:r>
            <a:r>
              <a:rPr lang="en-US" baseline="0" dirty="0" smtClean="0"/>
              <a:t> start our trip through the current Clinic Orders ordering process (pre CPRS Version 30b) from the providers point of view. First the easy way, then the hard way. </a:t>
            </a:r>
            <a:r>
              <a:rPr lang="en-US" dirty="0" smtClean="0"/>
              <a:t>If the patient is physically in the provider’s clinic, limiting the patient list to patients with appointments in the provider’s clinic today makes it easier for the provider to choose the correct patient’s electronic health record. </a:t>
            </a:r>
          </a:p>
          <a:p>
            <a:r>
              <a:rPr lang="en-US" dirty="0" smtClean="0"/>
              <a:t>|</a:t>
            </a:r>
          </a:p>
          <a:p>
            <a:r>
              <a:rPr lang="en-US" dirty="0" smtClean="0"/>
              <a:t>Also choosing the patient’s electronic health record from the list of patients with appointments in the provider’s clinic today automatically lines up the clinical electronic paper with the business electronic paper. So when the provider is going to document on or put orders in their patient’s electronic health record, the provider must have the chart open</a:t>
            </a:r>
            <a:r>
              <a:rPr lang="en-US" baseline="0" dirty="0" smtClean="0"/>
              <a:t> to </a:t>
            </a:r>
            <a:r>
              <a:rPr lang="en-US" dirty="0" smtClean="0"/>
              <a:t>a visit for current activities or a visit, for short. The visit links the clinical electronic</a:t>
            </a:r>
            <a:r>
              <a:rPr lang="en-US" baseline="0" dirty="0" smtClean="0"/>
              <a:t> </a:t>
            </a:r>
            <a:r>
              <a:rPr lang="en-US" dirty="0" smtClean="0"/>
              <a:t>paper (progress note or order) with the business electronic paper (encounter form for billing and workload credit). </a:t>
            </a:r>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26</a:t>
            </a:fld>
            <a:endParaRPr lang="en-US" dirty="0"/>
          </a:p>
        </p:txBody>
      </p:sp>
    </p:spTree>
    <p:extLst>
      <p:ext uri="{BB962C8B-B14F-4D97-AF65-F5344CB8AC3E}">
        <p14:creationId xmlns:p14="http://schemas.microsoft.com/office/powerpoint/2010/main" val="1910568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the provider Left-clicks on their patient’s name in the appointment book from today. The patient’s full name, full Social Security number and birth date will appear to the right.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Of course if the provider wants to do it the hard way…</a:t>
            </a:r>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27</a:t>
            </a:fld>
            <a:endParaRPr lang="en-US" dirty="0"/>
          </a:p>
        </p:txBody>
      </p:sp>
    </p:spTree>
    <p:extLst>
      <p:ext uri="{BB962C8B-B14F-4D97-AF65-F5344CB8AC3E}">
        <p14:creationId xmlns:p14="http://schemas.microsoft.com/office/powerpoint/2010/main" val="2767774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They can select their</a:t>
            </a:r>
            <a:r>
              <a:rPr lang="en-US" baseline="0" dirty="0" smtClean="0"/>
              <a:t> </a:t>
            </a:r>
            <a:r>
              <a:rPr lang="en-US" dirty="0" smtClean="0"/>
              <a:t>patient’s electronic</a:t>
            </a:r>
            <a:r>
              <a:rPr lang="en-US" baseline="0" dirty="0" smtClean="0"/>
              <a:t> health </a:t>
            </a:r>
            <a:r>
              <a:rPr lang="en-US" dirty="0" smtClean="0"/>
              <a:t>record from the All Patients list sort, where the visit is not linked to the current appointment. See there are no clinic visit date times next to the patient names. When the provider left-clicks on their </a:t>
            </a:r>
            <a:r>
              <a:rPr lang="en-US" baseline="0" dirty="0" smtClean="0"/>
              <a:t>patient’s name –</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28</a:t>
            </a:fld>
            <a:endParaRPr lang="en-US" dirty="0"/>
          </a:p>
        </p:txBody>
      </p:sp>
    </p:spTree>
    <p:extLst>
      <p:ext uri="{BB962C8B-B14F-4D97-AF65-F5344CB8AC3E}">
        <p14:creationId xmlns:p14="http://schemas.microsoft.com/office/powerpoint/2010/main" val="2396205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location for Current Activities</a:t>
            </a:r>
            <a:r>
              <a:rPr lang="en-US" baseline="0" dirty="0" smtClean="0"/>
              <a:t> dialog comes up. Here the provider will have to </a:t>
            </a:r>
            <a:r>
              <a:rPr lang="en-US" dirty="0" smtClean="0"/>
              <a:t>manually link the appointment to the current visit, so the clinical electronic paper (progress note or order) and the business electronic</a:t>
            </a:r>
            <a:r>
              <a:rPr lang="en-US" baseline="0" dirty="0" smtClean="0"/>
              <a:t> </a:t>
            </a:r>
            <a:r>
              <a:rPr lang="en-US" dirty="0" smtClean="0"/>
              <a:t>paper (encounter for billing and workload credit) will</a:t>
            </a:r>
            <a:r>
              <a:rPr lang="en-US" baseline="0" dirty="0" smtClean="0"/>
              <a:t> be linked</a:t>
            </a:r>
            <a:r>
              <a:rPr lang="en-US" dirty="0" smtClean="0"/>
              <a:t>. </a:t>
            </a:r>
          </a:p>
          <a:p>
            <a:r>
              <a:rPr lang="en-US" dirty="0" smtClean="0"/>
              <a:t>|</a:t>
            </a:r>
          </a:p>
          <a:p>
            <a:r>
              <a:rPr lang="en-US" dirty="0" smtClean="0"/>
              <a:t>Now, Clinic Order creation is touchy. Specific</a:t>
            </a:r>
            <a:r>
              <a:rPr lang="en-US" baseline="0" dirty="0" smtClean="0"/>
              <a:t> criteria has to be met to result in a Clinic Order.</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29</a:t>
            </a:fld>
            <a:endParaRPr lang="en-US" dirty="0"/>
          </a:p>
        </p:txBody>
      </p:sp>
    </p:spTree>
    <p:extLst>
      <p:ext uri="{BB962C8B-B14F-4D97-AF65-F5344CB8AC3E}">
        <p14:creationId xmlns:p14="http://schemas.microsoft.com/office/powerpoint/2010/main" val="1118094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wasn’t lost on the Special Focus Group Initial Request Analysis Folks either, who put out a report in 2004 that medication administration safety in the VA was not consistent across the continuum of care from inpatient status patients (that is patients assigned a bed) to outpatient status patients (that is patients seen in clinic). Their recommendation was that the Bar Code Medication Administration (BCMA) application be expanded to include outpatient status patients.</a:t>
            </a:r>
          </a:p>
          <a:p>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a:t>
            </a:fld>
            <a:endParaRPr lang="en-US" dirty="0"/>
          </a:p>
        </p:txBody>
      </p:sp>
    </p:spTree>
    <p:extLst>
      <p:ext uri="{BB962C8B-B14F-4D97-AF65-F5344CB8AC3E}">
        <p14:creationId xmlns:p14="http://schemas.microsoft.com/office/powerpoint/2010/main" val="3053226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criteria for Clinic Order creation may seem strange until you realize that Clinic Orders were designed to work with BCMA for Outpatients. From the standard Inpatient Medications order dialog and inpatient infusions order dialog and related quick orders, Clinic Orders can only be written on outpatient status patients for a current or future clinic appointment. If for a current appointment the patient cannot be checked out or 24 hours pass since check in. The criteria is in place because a nurse cannot administer medications to a patient who has left the building. If the provider tries to write a Clinic Order that does not met these criteria using the standard Inpatient Medications order dialog…</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 FOR ANIMATION]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dirty="0" smtClean="0"/>
              <a:t>the provider will get the dreaded. This</a:t>
            </a:r>
            <a:r>
              <a:rPr lang="en-US" baseline="0" dirty="0" smtClean="0"/>
              <a:t> drug may not be ordered for an outpatient, error. Unless the medication is marked for the IV pharmacy package, then the provider will get a standard Outpatient IV order, not a Clinic Order. </a:t>
            </a:r>
            <a:r>
              <a:rPr lang="en-US" dirty="0" smtClean="0"/>
              <a:t>CPRS and the Inpatient Pharmacy</a:t>
            </a:r>
            <a:r>
              <a:rPr lang="en-US" baseline="0" dirty="0" smtClean="0"/>
              <a:t> IV package since the beginning of CPRS have allowed IV orders to be entered for outpatient status patients and dispensed from the pharmacy. Medications marked for the IV Pharmacy package will fail over to Outpatient IV orders when the criteria for Clinic Order creation is not met. This will drive your pharmacists and providers mad.  An Outpatient IV order cannot be converted to a Clinic Order by Pharmacy. The provider must re-enter. The chances that provider will meet the criteria for Clinic Order creation the second time around is less than ideal.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30</a:t>
            </a:fld>
            <a:endParaRPr lang="en-US" dirty="0"/>
          </a:p>
        </p:txBody>
      </p:sp>
    </p:spTree>
    <p:extLst>
      <p:ext uri="{BB962C8B-B14F-4D97-AF65-F5344CB8AC3E}">
        <p14:creationId xmlns:p14="http://schemas.microsoft.com/office/powerpoint/2010/main" val="2562399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Let’s say everything</a:t>
            </a:r>
            <a:r>
              <a:rPr lang="en-US" baseline="0" dirty="0" smtClean="0"/>
              <a:t> lines up and the provider is able to enter a Clinic order on an outpatient status patient…</a:t>
            </a:r>
          </a:p>
          <a:p>
            <a:r>
              <a:rPr lang="en-US" baseline="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t>31</a:t>
            </a:fld>
            <a:endParaRPr lang="en-US" dirty="0"/>
          </a:p>
        </p:txBody>
      </p:sp>
    </p:spTree>
    <p:extLst>
      <p:ext uri="{BB962C8B-B14F-4D97-AF65-F5344CB8AC3E}">
        <p14:creationId xmlns:p14="http://schemas.microsoft.com/office/powerpoint/2010/main" val="2975608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Pre Clinic Orders Vitamin B12 injection outpatient medication order with a pick up route of clinic can now be rewritten as a Clinic Order. The provider can choose a schedule of Q4WEEKS and using the complex tab on the Clinic Orders Medication dialog, choose a duration of 12 months.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After</a:t>
            </a:r>
            <a:r>
              <a:rPr lang="en-US" baseline="0" dirty="0" smtClean="0"/>
              <a:t> the provider signs the Vitamin B12 injection Clinic Order in CPRS…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32</a:t>
            </a:fld>
            <a:endParaRPr lang="en-US" dirty="0"/>
          </a:p>
        </p:txBody>
      </p:sp>
    </p:spTree>
    <p:extLst>
      <p:ext uri="{BB962C8B-B14F-4D97-AF65-F5344CB8AC3E}">
        <p14:creationId xmlns:p14="http://schemas.microsoft.com/office/powerpoint/2010/main" val="128482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the pending Clinic Order appears in the Inpatient Medications software package. Note the pending Clinic Orders are grouped by clinic. In this case W Test Clinic.</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33</a:t>
            </a:fld>
            <a:endParaRPr lang="en-US" dirty="0"/>
          </a:p>
        </p:txBody>
      </p:sp>
    </p:spTree>
    <p:extLst>
      <p:ext uri="{BB962C8B-B14F-4D97-AF65-F5344CB8AC3E}">
        <p14:creationId xmlns:p14="http://schemas.microsoft.com/office/powerpoint/2010/main" val="3037508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the inpatient</a:t>
            </a:r>
            <a:r>
              <a:rPr lang="en-US" baseline="0" dirty="0" smtClean="0"/>
              <a:t> medications software package what distinguishes a Clinic Order from an inpatient medications order is location. The Clinic order will have a clinic location instead of a ward. And a Clinic Appointment date/time. The pharmacist finishes and verifies the Clinic Order.</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34</a:t>
            </a:fld>
            <a:endParaRPr lang="en-US" dirty="0"/>
          </a:p>
        </p:txBody>
      </p:sp>
    </p:spTree>
    <p:extLst>
      <p:ext uri="{BB962C8B-B14F-4D97-AF65-F5344CB8AC3E}">
        <p14:creationId xmlns:p14="http://schemas.microsoft.com/office/powerpoint/2010/main" val="35947474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a:t>
            </a:r>
            <a:r>
              <a:rPr lang="en-US" baseline="0" dirty="0" smtClean="0"/>
              <a:t> nurse in CPRS will verify the newly active Clinic Order in the Nurse column.</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35</a:t>
            </a:fld>
            <a:endParaRPr lang="en-US" dirty="0"/>
          </a:p>
        </p:txBody>
      </p:sp>
    </p:spTree>
    <p:extLst>
      <p:ext uri="{BB962C8B-B14F-4D97-AF65-F5344CB8AC3E}">
        <p14:creationId xmlns:p14="http://schemas.microsoft.com/office/powerpoint/2010/main" val="39765174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When</a:t>
            </a:r>
            <a:r>
              <a:rPr lang="en-US" baseline="0" dirty="0" smtClean="0"/>
              <a:t> the time comes to administer the medication in clinic, if the clinic is using BCMA, the nurse will look on the BCMA Clinic Order mode view for the Clinic Order. Scan the barcode on the patient’s wrist band or the barcode on the patient’s Veterans Health Identification (VHIC) card and the bar code on the medication. BCMA will let the nurse know it’s okay to give this patient, this medication, at this dose, by this route, at this time. </a:t>
            </a:r>
          </a:p>
          <a:p>
            <a:r>
              <a:rPr lang="en-US" baseline="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t>36</a:t>
            </a:fld>
            <a:endParaRPr lang="en-US" dirty="0"/>
          </a:p>
        </p:txBody>
      </p:sp>
    </p:spTree>
    <p:extLst>
      <p:ext uri="{BB962C8B-B14F-4D97-AF65-F5344CB8AC3E}">
        <p14:creationId xmlns:p14="http://schemas.microsoft.com/office/powerpoint/2010/main" val="2527787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Did you know that Clinic Orders act differently based on the clinic location they are written from?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t>37</a:t>
            </a:fld>
            <a:endParaRPr lang="en-US" dirty="0"/>
          </a:p>
        </p:txBody>
      </p:sp>
    </p:spTree>
    <p:extLst>
      <p:ext uri="{BB962C8B-B14F-4D97-AF65-F5344CB8AC3E}">
        <p14:creationId xmlns:p14="http://schemas.microsoft.com/office/powerpoint/2010/main" val="858444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parameters for each clinic location are controlled from the dark side,</a:t>
            </a:r>
            <a:r>
              <a:rPr lang="en-US" dirty="0" smtClean="0"/>
              <a:t> the backdoor</a:t>
            </a:r>
            <a:r>
              <a:rPr lang="en-US" baseline="0" dirty="0" smtClean="0"/>
              <a:t> VistA roll and scroll. There are two important VistA options for setting up clinics for Clinic Orders – the Inpatient Medications to Clinic option, and the Inpatient Pharmacy Supervisor’s Parameters Edit menu Clinic Definition option.  Let’s take a look at each of these in turn...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first one is the Inpatient Medications to Clinic option, SD IMO EDIT. Pharmacy ADPACs and Informaticists; you must beg, borrow or steal this option. SD is a PCAS namespace but, you need this option.</a:t>
            </a:r>
            <a:endParaRPr lang="en-US"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38</a:t>
            </a:fld>
            <a:endParaRPr lang="en-US" dirty="0"/>
          </a:p>
        </p:txBody>
      </p:sp>
    </p:spTree>
    <p:extLst>
      <p:ext uri="{BB962C8B-B14F-4D97-AF65-F5344CB8AC3E}">
        <p14:creationId xmlns:p14="http://schemas.microsoft.com/office/powerpoint/2010/main" val="4798219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Without</a:t>
            </a:r>
            <a:r>
              <a:rPr lang="en-US" baseline="0" dirty="0" smtClean="0"/>
              <a:t> it, you will not be able to set up a clinic to Administer Inpatient Meds. </a:t>
            </a:r>
          </a:p>
          <a:p>
            <a:r>
              <a:rPr lang="en-US" baseline="0" dirty="0" smtClean="0"/>
              <a:t>|</a:t>
            </a:r>
          </a:p>
          <a:p>
            <a:r>
              <a:rPr lang="en-US" baseline="0" dirty="0" smtClean="0"/>
              <a:t>A simple yes at the prompt is all you need. Now I had over Five-thousand Clinics to set up in Cleveland, so I had to use a Macro to save my fingers.</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39</a:t>
            </a:fld>
            <a:endParaRPr lang="en-US" dirty="0"/>
          </a:p>
        </p:txBody>
      </p:sp>
    </p:spTree>
    <p:extLst>
      <p:ext uri="{BB962C8B-B14F-4D97-AF65-F5344CB8AC3E}">
        <p14:creationId xmlns:p14="http://schemas.microsoft.com/office/powerpoint/2010/main" val="36483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Long about that time I was a new Clinical Applications Coordinator on my very first Test Site call. We were testing the</a:t>
            </a:r>
            <a:r>
              <a:rPr lang="en-US" sz="1200" kern="1200" baseline="0" dirty="0" smtClean="0">
                <a:solidFill>
                  <a:schemeClr val="tx1"/>
                </a:solidFill>
                <a:effectLst/>
                <a:latin typeface="+mn-lt"/>
                <a:ea typeface="+mn-ea"/>
                <a:cs typeface="+mn-cs"/>
              </a:rPr>
              <a:t> Computerized Patient Record System (</a:t>
            </a:r>
            <a:r>
              <a:rPr lang="en-US" sz="1200" kern="1200" dirty="0" smtClean="0">
                <a:solidFill>
                  <a:schemeClr val="tx1"/>
                </a:solidFill>
                <a:effectLst/>
                <a:latin typeface="+mn-lt"/>
                <a:ea typeface="+mn-ea"/>
                <a:cs typeface="+mn-cs"/>
              </a:rPr>
              <a:t>CPRS) software and Pharmacy software. The software developers kept talking about IMO, IMO. I don’t know, what’s IMO? So I asked, What’s IMO? A developer piped back, “Inpatient Medications for Outpatients”.  And what’s that? And what’s that is what was</a:t>
            </a:r>
            <a:r>
              <a:rPr lang="en-US" sz="1200" kern="1200" baseline="0" dirty="0" smtClean="0">
                <a:solidFill>
                  <a:schemeClr val="tx1"/>
                </a:solidFill>
                <a:effectLst/>
                <a:latin typeface="+mn-lt"/>
                <a:ea typeface="+mn-ea"/>
                <a:cs typeface="+mn-cs"/>
              </a:rPr>
              <a:t> rebranded Clinic Orders and will be Reloaded in CPRS Version 30b.</a:t>
            </a:r>
          </a:p>
          <a:p>
            <a:r>
              <a:rPr lang="en-US" sz="1200" kern="1200" baseline="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a:t>
            </a:fld>
            <a:endParaRPr lang="en-US" dirty="0"/>
          </a:p>
        </p:txBody>
      </p:sp>
    </p:spTree>
    <p:extLst>
      <p:ext uri="{BB962C8B-B14F-4D97-AF65-F5344CB8AC3E}">
        <p14:creationId xmlns:p14="http://schemas.microsoft.com/office/powerpoint/2010/main" val="4171183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other VistA option required to set up a clinic</a:t>
            </a:r>
            <a:r>
              <a:rPr lang="en-US" baseline="0" dirty="0" smtClean="0"/>
              <a:t> for Clinic Orders is the Clinic Definition option under the Inpatient Pharmacy Supervisor’s Parameters Edit menu. </a:t>
            </a:r>
            <a:r>
              <a:rPr lang="en-US" dirty="0" smtClean="0"/>
              <a:t>Pharmacy ADPACs and</a:t>
            </a:r>
            <a:r>
              <a:rPr lang="en-US" baseline="0" dirty="0" smtClean="0"/>
              <a:t> Informaticists should already have the Pharmacy Supervisor’s Menu, Parameters Edit Menu and Clinic Definition option. I will go through each Clinic Definition parameter and their ramifications one by one. Again I had to set these for over five thousand clinics in Cleveland using a Macro.</a:t>
            </a:r>
            <a:endParaRPr lang="en-US"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40</a:t>
            </a:fld>
            <a:endParaRPr lang="en-US" dirty="0"/>
          </a:p>
        </p:txBody>
      </p:sp>
    </p:spTree>
    <p:extLst>
      <p:ext uri="{BB962C8B-B14F-4D97-AF65-F5344CB8AC3E}">
        <p14:creationId xmlns:p14="http://schemas.microsoft.com/office/powerpoint/2010/main" val="2011818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Number of Days Until Stop may be the first Clinic Definition parameter but is the absolute last parameter that the Inpatient Medications software package looks at to determine what the stop date of the Clinic Order will be. The first thing that the Inpatient Medications software package looks at is the duration of the order from CPRS if a provider uses the complex tab on the Clinic Orders Medication dialog. </a:t>
            </a:r>
          </a:p>
          <a:p>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41</a:t>
            </a:fld>
            <a:endParaRPr lang="en-US" dirty="0"/>
          </a:p>
        </p:txBody>
      </p:sp>
    </p:spTree>
    <p:extLst>
      <p:ext uri="{BB962C8B-B14F-4D97-AF65-F5344CB8AC3E}">
        <p14:creationId xmlns:p14="http://schemas.microsoft.com/office/powerpoint/2010/main" val="295484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Provider specified duration trumps everything. If the provider specifies a duration of 12 months, then the Inpatient Medications software package determines the stop date of the Clinic order to be 12 months from now. If the provider does not specify a duration, then the pharmacy orderable item dose limit will be used to determine the stop date. If there is no duration specified by the provider and no dose limit on the pharmacy orderable item, then the Clinic Definition Number of Days Until stop will determine the stop date. If the Clinic Definition Number of Days Until Stop is null then the Inpatient Medications software package defaults the stop date to 14 days.</a:t>
            </a:r>
          </a:p>
          <a:p>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42</a:t>
            </a:fld>
            <a:endParaRPr lang="en-US" dirty="0"/>
          </a:p>
        </p:txBody>
      </p:sp>
    </p:spTree>
    <p:extLst>
      <p:ext uri="{BB962C8B-B14F-4D97-AF65-F5344CB8AC3E}">
        <p14:creationId xmlns:p14="http://schemas.microsoft.com/office/powerpoint/2010/main" val="42650788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Number of Days until Stop</a:t>
            </a:r>
            <a:r>
              <a:rPr lang="en-US" baseline="0" dirty="0" smtClean="0"/>
              <a:t> parameter for each clinic can be set from 1 to 365 days. I set all the clinics in Cleveland to 1 day because if the provider is not using a quick order for a commonly ordered Clinic Order, they probably only want the Clinic Order for one day. The quick orders for common Clinic Orders contain a duration, even the one time vaccines have a duration of 30 days, so the Clinic Order will stick around long enough for the nurse to give. </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43</a:t>
            </a:fld>
            <a:endParaRPr lang="en-US" dirty="0"/>
          </a:p>
        </p:txBody>
      </p:sp>
    </p:spTree>
    <p:extLst>
      <p:ext uri="{BB962C8B-B14F-4D97-AF65-F5344CB8AC3E}">
        <p14:creationId xmlns:p14="http://schemas.microsoft.com/office/powerpoint/2010/main" val="12006814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next parameter in the Clinic</a:t>
            </a:r>
            <a:r>
              <a:rPr lang="en-US" baseline="0" dirty="0" smtClean="0"/>
              <a:t> Definition file is Auto-DC IMO Orders. Yes or No. </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44</a:t>
            </a:fld>
            <a:endParaRPr lang="en-US" dirty="0"/>
          </a:p>
        </p:txBody>
      </p:sp>
    </p:spTree>
    <p:extLst>
      <p:ext uri="{BB962C8B-B14F-4D97-AF65-F5344CB8AC3E}">
        <p14:creationId xmlns:p14="http://schemas.microsoft.com/office/powerpoint/2010/main" val="2708304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Yes allows Clinic Orders from that clinic to be subject to the standard patient movement rules effectively auto-discontinuing all Clinic Orders upon admission. No will permit survival of Clinic Orders through the patient movements of admission, transfer and discharge. From the very beginning in to 2006, I have had the Auto-DC IMO orders parameter for all clinics set to yes. Until Early 2014, BCMA only had one view, the inpatient view. If a Clinic Order survived admission and was sent to BCMA. It was possible for a nurse to give the Clinic Order on the ward before a provider had a chance to do a medication reconciliation and write inpatient orders. Clinic Orders are ok to give at a clinic appointment, but if a patient is admitted, their health status has changed. Maybe the Clinic Order is no longer appropriate to give. So it was a patient safety hazard to allow Clinic Orders to survive admission and to be sent to BCMA.</a:t>
            </a:r>
            <a:endParaRPr lang="en-US"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45</a:t>
            </a:fld>
            <a:endParaRPr lang="en-US" dirty="0"/>
          </a:p>
        </p:txBody>
      </p:sp>
    </p:spTree>
    <p:extLst>
      <p:ext uri="{BB962C8B-B14F-4D97-AF65-F5344CB8AC3E}">
        <p14:creationId xmlns:p14="http://schemas.microsoft.com/office/powerpoint/2010/main" val="36295608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After early</a:t>
            </a:r>
            <a:r>
              <a:rPr lang="en-US" baseline="0" dirty="0" smtClean="0"/>
              <a:t> 2014 with the new BCMA GUI, the view was split into two: Inpatient Order Mode and Clinic Order Mode.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46</a:t>
            </a:fld>
            <a:endParaRPr lang="en-US" dirty="0"/>
          </a:p>
        </p:txBody>
      </p:sp>
    </p:spTree>
    <p:extLst>
      <p:ext uri="{BB962C8B-B14F-4D97-AF65-F5344CB8AC3E}">
        <p14:creationId xmlns:p14="http://schemas.microsoft.com/office/powerpoint/2010/main" val="5515866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Inpatient medication orders and inpatient infusion orders show up on the Inpatient Order Mode View and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47</a:t>
            </a:fld>
            <a:endParaRPr lang="en-US" dirty="0"/>
          </a:p>
        </p:txBody>
      </p:sp>
    </p:spTree>
    <p:extLst>
      <p:ext uri="{BB962C8B-B14F-4D97-AF65-F5344CB8AC3E}">
        <p14:creationId xmlns:p14="http://schemas.microsoft.com/office/powerpoint/2010/main" val="28277465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Clinic Orders show up on the Clinic Order Mode view. Since the nurses on the wards and units only use the Inpatient Order Mode, there is little chance that a Clinic Order which survives admission and is sent to BCMA could be given on the ward or unit. With the new BCMA GUI with the two order mode views, we no longer have to auto discontinue Clinic Orders to be safe. </a:t>
            </a:r>
            <a:endParaRPr lang="en-US"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48</a:t>
            </a:fld>
            <a:endParaRPr lang="en-US" dirty="0"/>
          </a:p>
        </p:txBody>
      </p:sp>
    </p:spTree>
    <p:extLst>
      <p:ext uri="{BB962C8B-B14F-4D97-AF65-F5344CB8AC3E}">
        <p14:creationId xmlns:p14="http://schemas.microsoft.com/office/powerpoint/2010/main" val="24256557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Before getting</a:t>
            </a:r>
            <a:r>
              <a:rPr lang="en-US" baseline="0" dirty="0" smtClean="0"/>
              <a:t> too enthusiastic about implementing BCMA in Clinics before CPRS Version 30b, listen to this. The Bar Code Resource Office in early 2014 set about testing BCMA for Clinic Orders in a controlled implementation of one clinic each at six test sites. Only four of the six test sites implemented BCMA for Clinic Orders in one clinic during the allotted time frame. The test sites found problems most of which can be summed up in one sentence: Until CPRS Version 30b is released, all intended Clinic Orders entered on inpatient status patients will appear as inpatient medication orders in the BCMA inpatient order mode view.</a:t>
            </a:r>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49</a:t>
            </a:fld>
            <a:endParaRPr lang="en-US" dirty="0"/>
          </a:p>
        </p:txBody>
      </p:sp>
    </p:spTree>
    <p:extLst>
      <p:ext uri="{BB962C8B-B14F-4D97-AF65-F5344CB8AC3E}">
        <p14:creationId xmlns:p14="http://schemas.microsoft.com/office/powerpoint/2010/main" val="1718686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First a brief history.</a:t>
            </a:r>
            <a:r>
              <a:rPr lang="en-US" sz="1200" kern="1200" baseline="0" dirty="0" smtClean="0">
                <a:solidFill>
                  <a:schemeClr val="tx1"/>
                </a:solidFill>
                <a:effectLst/>
                <a:latin typeface="+mn-lt"/>
                <a:ea typeface="+mn-ea"/>
                <a:cs typeface="+mn-cs"/>
              </a:rPr>
              <a:t> The </a:t>
            </a:r>
            <a:r>
              <a:rPr lang="en-US" sz="1200" kern="1200" dirty="0" smtClean="0">
                <a:solidFill>
                  <a:schemeClr val="tx1"/>
                </a:solidFill>
                <a:effectLst/>
                <a:latin typeface="+mn-lt"/>
                <a:ea typeface="+mn-ea"/>
                <a:cs typeface="+mn-cs"/>
              </a:rPr>
              <a:t>first time at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VA that inpatient unit dose medications could be ordered for outpatient status patients was with a local modification done to the National software back in 1999 at the Portland VA. By early 2005 in CPRS Version 25 came the first ability in the National software for providers to order inpatient unit dose medications for outpatient status patients. Only inpatient</a:t>
            </a:r>
            <a:r>
              <a:rPr lang="en-US" sz="1200" kern="1200" baseline="0" dirty="0" smtClean="0">
                <a:solidFill>
                  <a:schemeClr val="tx1"/>
                </a:solidFill>
                <a:effectLst/>
                <a:latin typeface="+mn-lt"/>
                <a:ea typeface="+mn-ea"/>
                <a:cs typeface="+mn-cs"/>
              </a:rPr>
              <a:t> unit dose orders could be ordered for outpatient status patients not inpatient infusions. The outpatient IV functionality which was there from the beginning of CPRS was kept and relied upon for ordering Infusions for outpatient status patients.</a:t>
            </a:r>
            <a:r>
              <a:rPr lang="en-US" sz="1200" kern="1200" dirty="0" smtClean="0">
                <a:solidFill>
                  <a:schemeClr val="tx1"/>
                </a:solidFill>
                <a:effectLst/>
                <a:latin typeface="+mn-lt"/>
                <a:ea typeface="+mn-ea"/>
                <a:cs typeface="+mn-cs"/>
              </a:rPr>
              <a:t> Also introduced in early 2005 was the Administer Inpatient Meds? Parameter in the Hospital Location file. In mid 2005 came the Clinic Definition parameters. In mid 2006 CPRS Version 26 was released which grouped unit dose, IV and nursing text orders written from Clinic locations on outpatient status patients in the Clinic Medications display group.</a:t>
            </a:r>
          </a:p>
          <a:p>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a:t>
            </a:fld>
            <a:endParaRPr lang="en-US" dirty="0"/>
          </a:p>
        </p:txBody>
      </p:sp>
    </p:spTree>
    <p:extLst>
      <p:ext uri="{BB962C8B-B14F-4D97-AF65-F5344CB8AC3E}">
        <p14:creationId xmlns:p14="http://schemas.microsoft.com/office/powerpoint/2010/main" val="14278281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a:t>
            </a:r>
            <a:r>
              <a:rPr lang="en-US" baseline="0" dirty="0" smtClean="0"/>
              <a:t> yes this is a showstopper. In Cleveland we are waiting until CPRS Version 30b comes to our Live account before implementing BCMA in any clinic with a chance of an inpatient status patient being seen there. To understand this better, lets do an armchair thought experiment. First one that plays to the sweet spot of the current functionality of Clinic Orders and BCMA for Clinic Orders, then one that plays on the wrong side of the Bridge Out sign over the abyss. </a:t>
            </a:r>
          </a:p>
          <a:p>
            <a:r>
              <a:rPr lang="en-US" baseline="0" dirty="0" smtClean="0"/>
              <a: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50</a:t>
            </a:fld>
            <a:endParaRPr lang="en-US" dirty="0"/>
          </a:p>
        </p:txBody>
      </p:sp>
    </p:spTree>
    <p:extLst>
      <p:ext uri="{BB962C8B-B14F-4D97-AF65-F5344CB8AC3E}">
        <p14:creationId xmlns:p14="http://schemas.microsoft.com/office/powerpoint/2010/main" val="37368740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the sweet spot. A VA patient comes in from home to the Emergency Department, so the patient is an outpatient status patient. The Emergency Department provider examines the patient then wants the patient to get the average three to five meds per Emergency Department visit. The Emergency Department provider opens the chart to the Emergency Department location, the current visit. Then uses the inpatient medication order dialog, inpatient infusion order dialog and related quick orders that the provider has always used since 2006 to place the Clinic Orders. Clinic Orders result. The provider signs the Clinic Orders. The pharmacist finishes and verifies the Clinic Orders in the Inpatient Medications software package. The nurse in CPRS verifies the newly activated Clinic Orders. If the Emergency Department was up on BCMA for Clinic Orders, the Emergency Department nurse would see the Clinic Orders on the BCMA Clinic Order Mode view and document administration in BCMA. Otherwise the nurse documents administration in a progress note. The VA patient, mended, goes back home.</a:t>
            </a:r>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51</a:t>
            </a:fld>
            <a:endParaRPr lang="en-US" dirty="0"/>
          </a:p>
        </p:txBody>
      </p:sp>
    </p:spTree>
    <p:extLst>
      <p:ext uri="{BB962C8B-B14F-4D97-AF65-F5344CB8AC3E}">
        <p14:creationId xmlns:p14="http://schemas.microsoft.com/office/powerpoint/2010/main" val="40986848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wait, unfortunately there’s more. Let’s take a patient who is a guest in the Community Living Center (CLC). Though they wear street clothes, they have been assigned a bed so they are an inpatient status patient. The CLC patient goes bad in the middle of the night and is brought down to the Emergency Department. The Emergency Department provider examines the patient then wants the patient to get the average three to five meds per Emergency Department visit. The Emergency Department provider opens the chart to the Emergency Department location, the current visit. Then uses the inpatient medication order dialog, inpatient infusion order dialog and related quick orders that the provider has always used since 2006 to place the Clinic Orders. Unfortunately, pre CPRS Version 30b, inpatient medication orders result. The provider signs the inpatient medication orders. The pharmacist finishes and verifies the inpatient medication orders in the Inpatient Medications software package. The nurse in CPRS verifies the newly activated inpatient medication orders. If the Emergency Department was up on BCMA for Clinic Orders, the Emergency Department nurse would not see the Clinic Orders on the BCMA Clinic Order Mode view. These inpatient medications would appear on the BCMA Inpatient Order Mode View. I suppose best case scenario is that the Emergency Department nurse would document administration of the meds under the BCMA Inpatient Order Mode View. But if the Emergency Department nurse didn’t give all the ordered medications or the Emergency Department is not up on BCMA for Clinic Orders, when the patient returns to the CLC that morning, the CLC nurse gives the usual 15 medications and may give some of the medications ordered in the Emergency Department again, especially if available as ward stock in the Automated Dispensing Cabinets. Even with profiling on, the CLC patient does have active inpatient medication orders for the meds given in the Emergency Department after all. There is nothing to stop the CLC nurse from giving these meds again.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52</a:t>
            </a:fld>
            <a:endParaRPr lang="en-US" dirty="0"/>
          </a:p>
        </p:txBody>
      </p:sp>
    </p:spTree>
    <p:extLst>
      <p:ext uri="{BB962C8B-B14F-4D97-AF65-F5344CB8AC3E}">
        <p14:creationId xmlns:p14="http://schemas.microsoft.com/office/powerpoint/2010/main" val="15111194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Cleveland we actually had a multi-disciplinary</a:t>
            </a:r>
            <a:r>
              <a:rPr lang="en-US" baseline="0" dirty="0" smtClean="0"/>
              <a:t> committee meet for months trying to figure out how to use electronic clinic medication orders safely on inpatient status patients in the Emergency Department. Their final recommendation was to use paper clinic medication orders on all inpatient status patients. In Cleveland the Emergency Department does not use BCMA for Clinic Orders for any patients, so the nurse documents the medication administration in a progress note. This committee is going to have a party once CPRS Version 30b comes to our live account.</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53</a:t>
            </a:fld>
            <a:endParaRPr lang="en-US" dirty="0"/>
          </a:p>
        </p:txBody>
      </p:sp>
    </p:spTree>
    <p:extLst>
      <p:ext uri="{BB962C8B-B14F-4D97-AF65-F5344CB8AC3E}">
        <p14:creationId xmlns:p14="http://schemas.microsoft.com/office/powerpoint/2010/main" val="34438654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fourth parameter in the Clinic Definition</a:t>
            </a:r>
            <a:r>
              <a:rPr lang="en-US" baseline="0" dirty="0" smtClean="0"/>
              <a:t> file is Missing Dose Printer. In the BCMA Clinic Order Mode view, if the nurse does not have the medication as clinic stock in the Automated Dispensing Cabinets nor has the medication been timely delivered to the Clinic, the nurse can click the Missing Dose button. And send a missing dose request to the pharmacy.</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54</a:t>
            </a:fld>
            <a:endParaRPr lang="en-US" dirty="0"/>
          </a:p>
        </p:txBody>
      </p:sp>
    </p:spTree>
    <p:extLst>
      <p:ext uri="{BB962C8B-B14F-4D97-AF65-F5344CB8AC3E}">
        <p14:creationId xmlns:p14="http://schemas.microsoft.com/office/powerpoint/2010/main" val="28247531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Which</a:t>
            </a:r>
            <a:r>
              <a:rPr lang="en-US" baseline="0" dirty="0" smtClean="0"/>
              <a:t> missing dose printer to choose for each clinic depends on who is taking care of the clinic. Ideally there should be a Clinic Pharmacy that timely finishes and verifies Clinic Orders. They would know what is stocked in the Automated Dispensing Cabinets, even what is stocked in a Community Based Outpatient Clinic (CBOC) halfway across the State. When a provider orders a medication that is not commonly stocked, they would know to send the medication to the clinic. When a nurse calls that a patient’s clinic appointment was changed, they could go into the pharmacy option that changes all the start dates for Clinic Orders for that patient. Or if an entire Clinic was rescheduled, they could use the pharmacy option to change the start dates on all the clinic Orders for that clinic. But pharmacy management looks at me like I just fell off the turnip truck. We have an outpatient pharmacy. We have an inpatient pharmacy. We have no clinic pharmacy. So the outpatient pharmacy and inpatient pharmacy have to split up the Clinic Orders workload. </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55</a:t>
            </a:fld>
            <a:endParaRPr lang="en-US" dirty="0"/>
          </a:p>
        </p:txBody>
      </p:sp>
    </p:spTree>
    <p:extLst>
      <p:ext uri="{BB962C8B-B14F-4D97-AF65-F5344CB8AC3E}">
        <p14:creationId xmlns:p14="http://schemas.microsoft.com/office/powerpoint/2010/main" val="19451006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 good split would</a:t>
            </a:r>
            <a:r>
              <a:rPr lang="en-US" baseline="0" dirty="0" smtClean="0"/>
              <a:t> be to have the inpatient pharmacy take care of clinics with emergent or acute Clinic Orders, Clinics with 24 hours coverage and complicated Clinic Infusion Orders. Like the Emergency Department, Same Day Surgery, Chemo Clinic. The outpatient pharmacy would take care of clinics with maintenance medications and injections that follow regular business hours. Like Psych Injection Clinics, Regular Injection Clinics, Traveler’s Clinics. Since Clinic Orders are processed using the inpatient medications software package, the inpatient pharmacists have an easy time learning how to finish and verify them. The outpatient pharmacists, not used to using the Inpatient Medications software package, have a steeper learning curve, but they learn. If the Missing Dose Printer Parameter in the Clinic Definition file is not populated for a clinic then it defaults to the Missing Dose Printer Parameter for the Division in the BCMA Parameters GUI.</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56</a:t>
            </a:fld>
            <a:endParaRPr lang="en-US" dirty="0"/>
          </a:p>
        </p:txBody>
      </p:sp>
    </p:spTree>
    <p:extLst>
      <p:ext uri="{BB962C8B-B14F-4D97-AF65-F5344CB8AC3E}">
        <p14:creationId xmlns:p14="http://schemas.microsoft.com/office/powerpoint/2010/main" val="2309502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fifth parameter</a:t>
            </a:r>
            <a:r>
              <a:rPr lang="en-US" baseline="0" dirty="0" smtClean="0"/>
              <a:t> in the Clinic Definition file is the Pre-Exchange Report Device. When the pharmacist is finishing and verifying a Clinic Order, this default printer is presented to them as the Pre-Exchange Report Device. If the medication is not stocked in the clinic in the Automated Dispensing Cabinets, the pharmacist can print a pre-exchange report so the medication can be sent to the clinic from the pharmacy. </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57</a:t>
            </a:fld>
            <a:endParaRPr lang="en-US" dirty="0"/>
          </a:p>
        </p:txBody>
      </p:sp>
    </p:spTree>
    <p:extLst>
      <p:ext uri="{BB962C8B-B14F-4D97-AF65-F5344CB8AC3E}">
        <p14:creationId xmlns:p14="http://schemas.microsoft.com/office/powerpoint/2010/main" val="9707275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Unfortunately the pharmacist has to know what’s not stocked in that clinic’s Automated Dispensing Cabinet. That’s why the pharmacy most familiar with the clinic should process the Clinic Orders from those clinics. Before Clinic Orders most medications to be administered in clinic came from outpatient medication orders. But with Clinic Orders, pharmacy stock comes from the pharmacy that finishes and verifies the Clinic Orders for that clinic, if not available in Automated Dispensing Cabinets. There may be some VA sites that are still using plain clinic stock without Automated Dispensing Cabinets. One advantage of having Automated Dispensing Cabinets is that the pharmacist can look remotely to see what’s stocked in the Automated Dispensing Cabinets. If the pharmacist has access to view what’s stocked in Automated Dispensing Cabinets, they don’t have to guess what to send on the pre-exchange reports.</a:t>
            </a:r>
            <a:endParaRPr lang="en-US"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58</a:t>
            </a:fld>
            <a:endParaRPr lang="en-US" dirty="0"/>
          </a:p>
        </p:txBody>
      </p:sp>
    </p:spTree>
    <p:extLst>
      <p:ext uri="{BB962C8B-B14F-4D97-AF65-F5344CB8AC3E}">
        <p14:creationId xmlns:p14="http://schemas.microsoft.com/office/powerpoint/2010/main" val="40386965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 I’d like to ask another poll question.  </a:t>
            </a:r>
          </a:p>
          <a:p>
            <a:r>
              <a:rPr lang="en-US" dirty="0" smtClean="0"/>
              <a:t>Downsides of Clinic Orders</a:t>
            </a:r>
            <a:r>
              <a:rPr lang="en-US" baseline="0" dirty="0" smtClean="0"/>
              <a:t> </a:t>
            </a:r>
            <a:r>
              <a:rPr lang="en-US" sz="1200" baseline="0" dirty="0" smtClean="0"/>
              <a:t>current functionality </a:t>
            </a:r>
            <a:r>
              <a:rPr lang="en-US" baseline="0" dirty="0" smtClean="0"/>
              <a:t>(Pre CPRS Version 30b) include?</a:t>
            </a:r>
          </a:p>
          <a:p>
            <a:pPr marL="228600" indent="-228600">
              <a:buAutoNum type="alphaUcPeriod"/>
            </a:pPr>
            <a:r>
              <a:rPr lang="en-US" baseline="0" dirty="0" smtClean="0"/>
              <a:t>The provider can only enter Clinic Orders for outpatient status patients not inpatient status patients.</a:t>
            </a:r>
          </a:p>
          <a:p>
            <a:pPr marL="228600" indent="-228600">
              <a:buAutoNum type="alphaUcPeriod"/>
            </a:pPr>
            <a:r>
              <a:rPr lang="en-US" sz="1200" baseline="0" dirty="0" smtClean="0"/>
              <a:t>Providers have to choose a current or future Visit date/time, if current, patient cannot be checked out nor 24 hours pass, to successfully enter Clinic Orders</a:t>
            </a:r>
            <a:r>
              <a:rPr lang="en-US" baseline="0" dirty="0" smtClean="0"/>
              <a:t>.</a:t>
            </a:r>
          </a:p>
          <a:p>
            <a:pPr marL="228600" indent="-228600">
              <a:buAutoNum type="alphaUcPeriod"/>
            </a:pPr>
            <a:r>
              <a:rPr lang="en-US" baseline="0" dirty="0" smtClean="0"/>
              <a:t>Intended Clinic Orders for inpatient status patients go to the BCMA inpatient order mode view instead of clinic order mode view.</a:t>
            </a:r>
          </a:p>
          <a:p>
            <a:pPr marL="0" indent="0">
              <a:buNone/>
            </a:pPr>
            <a:r>
              <a:rPr lang="en-US" baseline="0" dirty="0" smtClean="0"/>
              <a:t>D.  All of the above.</a:t>
            </a:r>
          </a:p>
          <a:p>
            <a:r>
              <a:rPr lang="en-US" dirty="0" smtClean="0"/>
              <a:t>To answer this question, use the blue polling</a:t>
            </a:r>
            <a:r>
              <a:rPr lang="en-US" baseline="0" dirty="0" smtClean="0"/>
              <a:t> icon above my head. </a:t>
            </a:r>
          </a:p>
          <a:p>
            <a:r>
              <a:rPr lang="en-US" baseline="0" dirty="0" smtClean="0"/>
              <a:t>We’ll move on and come back to your results in just a moment</a:t>
            </a:r>
          </a:p>
          <a:p>
            <a:r>
              <a:rPr lang="en-US"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t>59</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along the way in 2005, the BCMA folks backed out of their commitment to BCMA for outpatients. They were having a lot of problems with the BCMA application for inpatients. They wanted to get BCMA for inpatients right before they took on BCMA for outpatients.</a:t>
            </a:r>
          </a:p>
          <a:p>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6</a:t>
            </a:fld>
            <a:endParaRPr lang="en-US" dirty="0"/>
          </a:p>
        </p:txBody>
      </p:sp>
    </p:spTree>
    <p:extLst>
      <p:ext uri="{BB962C8B-B14F-4D97-AF65-F5344CB8AC3E}">
        <p14:creationId xmlns:p14="http://schemas.microsoft.com/office/powerpoint/2010/main" val="28070284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sixth and final parameter in the Clinic</a:t>
            </a:r>
            <a:r>
              <a:rPr lang="en-US" baseline="0" dirty="0" smtClean="0"/>
              <a:t> Definition file is the IMO DC/Expired Day Limit. This parameter controls how long an expired or discontinued Clinic Order remains available for drug-drug order checking for each clinic.</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60</a:t>
            </a:fld>
            <a:endParaRPr lang="en-US" dirty="0"/>
          </a:p>
        </p:txBody>
      </p:sp>
    </p:spTree>
    <p:extLst>
      <p:ext uri="{BB962C8B-B14F-4D97-AF65-F5344CB8AC3E}">
        <p14:creationId xmlns:p14="http://schemas.microsoft.com/office/powerpoint/2010/main" val="31807327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choices</a:t>
            </a:r>
            <a:r>
              <a:rPr lang="en-US" baseline="0" dirty="0" smtClean="0"/>
              <a:t> are 1 to 120 days. If not populated the default is 30 days that expired or discontinued Clinic Orders remain available for drug-drug order checking. Clinics from which there is a high likelihood that patients will be admitted, might conceivably be a candidate for a low IMO DC/Expired Day Limit. This might avoid excess duplicate drug-drug order checks several days into the admission. And perhaps a clinic which often has a Clinic Order administered where the medication stays in the patient’s system for months might be a good candidate for a high IMO DC/Expired Day Limit. But in Cleveland I left the IMO DC/Expired Day Limit blank for the default of 30 days for all clinics with no complaints.</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61</a:t>
            </a:fld>
            <a:endParaRPr lang="en-US" dirty="0"/>
          </a:p>
        </p:txBody>
      </p:sp>
    </p:spTree>
    <p:extLst>
      <p:ext uri="{BB962C8B-B14F-4D97-AF65-F5344CB8AC3E}">
        <p14:creationId xmlns:p14="http://schemas.microsoft.com/office/powerpoint/2010/main" val="5380743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Send</a:t>
            </a:r>
            <a:r>
              <a:rPr lang="en-US" baseline="0" dirty="0" smtClean="0"/>
              <a:t> to BCMA parameter updates immediately upon exiting the clinic definition parameters. They aren’t kidding when they say Verifying IMO clinic cross references. If you put a yes in the Send to BCMA field, Clinic Orders for that clinic immediately appear in the BCMA Clinic Mode view. If you put a no in the Send to BCMA field, Clinic Orders for that clinic immediately disappear from the BCMA Clinic Mode view. Freaky.</a:t>
            </a:r>
          </a:p>
          <a:p>
            <a:r>
              <a:rPr lang="en-US" baseline="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t>62</a:t>
            </a:fld>
            <a:endParaRPr lang="en-US" dirty="0"/>
          </a:p>
        </p:txBody>
      </p:sp>
    </p:spTree>
    <p:extLst>
      <p:ext uri="{BB962C8B-B14F-4D97-AF65-F5344CB8AC3E}">
        <p14:creationId xmlns:p14="http://schemas.microsoft.com/office/powerpoint/2010/main" val="23986437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a provider writes a Clinic Order for a Clinic where the Clinic Definition file parameters have not been populated, an email goes out to a VistA email group called PSJ CLINIC DEFINITION, warning of incomplete clinic definition setup.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63</a:t>
            </a:fld>
            <a:endParaRPr lang="en-US" dirty="0"/>
          </a:p>
        </p:txBody>
      </p:sp>
    </p:spTree>
    <p:extLst>
      <p:ext uri="{BB962C8B-B14F-4D97-AF65-F5344CB8AC3E}">
        <p14:creationId xmlns:p14="http://schemas.microsoft.com/office/powerpoint/2010/main" val="11605814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will want to put several people in that email group so the Clinic Definition File parameters for that clinic can be populated quickly.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give you another moment to complete the poll…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t>64</a:t>
            </a:fld>
            <a:endParaRPr lang="en-US" dirty="0"/>
          </a:p>
        </p:txBody>
      </p:sp>
    </p:spTree>
    <p:extLst>
      <p:ext uri="{BB962C8B-B14F-4D97-AF65-F5344CB8AC3E}">
        <p14:creationId xmlns:p14="http://schemas.microsoft.com/office/powerpoint/2010/main" val="40485147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Now, let’s view your poll results. </a:t>
            </a:r>
          </a:p>
          <a:p>
            <a:r>
              <a:rPr lang="en-US" sz="1200" dirty="0" smtClean="0"/>
              <a:t>The question: Downsides of Clinic Orders</a:t>
            </a:r>
            <a:r>
              <a:rPr lang="en-US" sz="1200" baseline="0" dirty="0" smtClean="0"/>
              <a:t> current functionality (Pre CPRS Version 30b) include?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lphaUcPeriod"/>
              <a:tabLst/>
              <a:defRPr/>
            </a:pPr>
            <a:r>
              <a:rPr lang="en-US" sz="1200" baseline="0" dirty="0" smtClean="0"/>
              <a:t>The provider can only enter Clinic Orders for outpatient status patients not inpatient status patients. That’s the true root of the problem.</a:t>
            </a:r>
          </a:p>
          <a:p>
            <a:pPr marL="228600" marR="0" indent="-228600" algn="l" defTabSz="914400" rtl="0" eaLnBrk="1" fontAlgn="auto" latinLnBrk="0" hangingPunct="1">
              <a:lnSpc>
                <a:spcPct val="100000"/>
              </a:lnSpc>
              <a:spcBef>
                <a:spcPts val="0"/>
              </a:spcBef>
              <a:spcAft>
                <a:spcPts val="0"/>
              </a:spcAft>
              <a:buClrTx/>
              <a:buSzTx/>
              <a:buFontTx/>
              <a:buAutoNum type="alphaUcPeriod"/>
              <a:tabLst/>
              <a:defRPr/>
            </a:pPr>
            <a:r>
              <a:rPr lang="en-US" sz="1200" baseline="0" dirty="0" smtClean="0"/>
              <a:t>Providers have to choose a current or future Visit date/time, if current, patient cannot be checked out nor 24 hours pass, to successfully enter Clinic Orders. That’s also true and the biggest annoyance to providers.</a:t>
            </a:r>
          </a:p>
          <a:p>
            <a:pPr marL="228600" marR="0" indent="-228600" algn="l" defTabSz="914400" rtl="0" eaLnBrk="1" fontAlgn="auto" latinLnBrk="0" hangingPunct="1">
              <a:lnSpc>
                <a:spcPct val="100000"/>
              </a:lnSpc>
              <a:spcBef>
                <a:spcPts val="0"/>
              </a:spcBef>
              <a:spcAft>
                <a:spcPts val="0"/>
              </a:spcAft>
              <a:buClrTx/>
              <a:buSzTx/>
              <a:buFontTx/>
              <a:buAutoNum type="alphaUcPeriod"/>
              <a:tabLst/>
              <a:defRPr/>
            </a:pPr>
            <a:r>
              <a:rPr lang="en-US" sz="1200" baseline="0" dirty="0" smtClean="0"/>
              <a:t>Intended Clinic Orders for inpatient status patients go to the BCMA inpatient order mode view instead of clinic order mode view. That’s true and a showstopper for clinics that have any chance of an inpatient status patient being seen there.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That’s it for our look at Clinic Orders current functionality. Now it’s time to move on to the question, does CPRS Version 30b tame Clinic Orders or just add more gasoline to the fire?</a:t>
            </a:r>
          </a:p>
          <a:p>
            <a:pPr marL="0" indent="0">
              <a:buNone/>
            </a:pPr>
            <a:r>
              <a:rPr lang="en-US" sz="4000" baseline="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t>65</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Click to next slide</a:t>
            </a:r>
            <a:endParaRPr lang="en-US" sz="4000"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66</a:t>
            </a:fld>
            <a:endParaRPr lang="en-US" dirty="0"/>
          </a:p>
        </p:txBody>
      </p:sp>
    </p:spTree>
    <p:extLst>
      <p:ext uri="{BB962C8B-B14F-4D97-AF65-F5344CB8AC3E}">
        <p14:creationId xmlns:p14="http://schemas.microsoft.com/office/powerpoint/2010/main" val="33292597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CPRS</a:t>
            </a:r>
            <a:r>
              <a:rPr lang="en-US" baseline="0" dirty="0" smtClean="0"/>
              <a:t> Version 30b tames Clinic Orders. The biggest change that CPRS Version 30b brings is allowing providers to write Clinic Orders on inpatient status patients. This is huge. It mitigates most of the current patient safety issues with Clinic Orders. CPRS Version 30b also makes it easier for providers to write Clinic Orders. I have been hammering providers in training videos for years about location, location, location. They seem to get that. If the chart is open to a clinic location for an outpatient status patient when using the inpatient medication order dialog, inpatient infusion order dialog and related quick orders they get Clinic Orders. </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67</a:t>
            </a:fld>
            <a:endParaRPr lang="en-US" dirty="0"/>
          </a:p>
        </p:txBody>
      </p:sp>
    </p:spTree>
    <p:extLst>
      <p:ext uri="{BB962C8B-B14F-4D97-AF65-F5344CB8AC3E}">
        <p14:creationId xmlns:p14="http://schemas.microsoft.com/office/powerpoint/2010/main" val="26314841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that thing about a current or future appointment. If a current appointment, the patient cannot be checked out or 24 hours pass since check in, keeps slipping them up. CPRS Version 30b removes the visit date/time requirement and treats both outpatient status and inpatient status patients the same. If the chart is open to a clinic location, regardless of outpatient status or inpatient status, no matter what the visit date/time, past, present or future, when using the inpatient medication orders dialog, inpatient infusion order dialog and related quick orders they will get Clinic Orders. If a past visit date/time is chosen, the pending Clinic Orders default to now. If the provider has the chart open to a ward location for an inpatient status patient, when using the inpatient medications order dialog, inpatient infusion order dialog and related quick orders they will get an inpatient order.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68</a:t>
            </a:fld>
            <a:endParaRPr lang="en-US" dirty="0"/>
          </a:p>
        </p:txBody>
      </p:sp>
    </p:spTree>
    <p:extLst>
      <p:ext uri="{BB962C8B-B14F-4D97-AF65-F5344CB8AC3E}">
        <p14:creationId xmlns:p14="http://schemas.microsoft.com/office/powerpoint/2010/main" val="23742414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Let’s follow a Clinic order in CPRS Version 30b written on an inpatient status patient. For all the pharmacy ADPACs, Informaticists, Clinical Applications Coordinators out there, you can use the same quick orders and menus you have always used for Clinic Orders. You don’t have to change them. </a:t>
            </a:r>
          </a:p>
          <a:p>
            <a:r>
              <a:rPr lang="en-US" baseline="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t>69</a:t>
            </a:fld>
            <a:endParaRPr lang="en-US" dirty="0"/>
          </a:p>
        </p:txBody>
      </p:sp>
    </p:spTree>
    <p:extLst>
      <p:ext uri="{BB962C8B-B14F-4D97-AF65-F5344CB8AC3E}">
        <p14:creationId xmlns:p14="http://schemas.microsoft.com/office/powerpoint/2010/main" val="2221206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Inpatient Medications for Outpatient functionality languished until rebranded Clinic Orders in 2010. That year planning and funding came through to bring CPRS, Pharmacy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Inpatient Medications software and BCMA for Clinic Orders together to work for Clinic Orders on both outpatient status patients and inpatient</a:t>
            </a:r>
            <a:r>
              <a:rPr lang="en-US" sz="1200" kern="1200" baseline="0" dirty="0" smtClean="0">
                <a:solidFill>
                  <a:schemeClr val="tx1"/>
                </a:solidFill>
                <a:effectLst/>
                <a:latin typeface="+mn-lt"/>
                <a:ea typeface="+mn-ea"/>
                <a:cs typeface="+mn-cs"/>
              </a:rPr>
              <a:t> status patients.</a:t>
            </a:r>
            <a:r>
              <a:rPr lang="en-US" sz="1200" kern="1200" dirty="0" smtClean="0">
                <a:solidFill>
                  <a:schemeClr val="tx1"/>
                </a:solidFill>
                <a:effectLst/>
                <a:latin typeface="+mn-lt"/>
                <a:ea typeface="+mn-ea"/>
                <a:cs typeface="+mn-cs"/>
              </a:rPr>
              <a:t> In late 2013 came the Pharmacy Inpatient Medications software changes. In early 2014 came the new BCMA GUI with the Clinic Orders Changes. But the Clinic Orders changes to CPRS won’t come until at least early 2015 in CPRS Version 30b. That’s the history of Clinic Orders in a nutshell.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a:t>
            </a:fld>
            <a:endParaRPr lang="en-US" dirty="0"/>
          </a:p>
        </p:txBody>
      </p:sp>
    </p:spTree>
    <p:extLst>
      <p:ext uri="{BB962C8B-B14F-4D97-AF65-F5344CB8AC3E}">
        <p14:creationId xmlns:p14="http://schemas.microsoft.com/office/powerpoint/2010/main" val="28392228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we</a:t>
            </a:r>
            <a:r>
              <a:rPr lang="en-US" baseline="0" dirty="0" smtClean="0"/>
              <a:t> have our CLC patient, an inpatient status patient, down in the Emergency Department. The Emergency Department provider has the chart open to the Emergency Department location. When the provider clicks on the first quick order, the Clinic Location dialog appears. You are about to enter a Clinic Medication Order. Are you sure this is what you want to do? The Emergency Department provider left-clicks on Yes.</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70</a:t>
            </a:fld>
            <a:endParaRPr lang="en-US" dirty="0"/>
          </a:p>
        </p:txBody>
      </p:sp>
    </p:spTree>
    <p:extLst>
      <p:ext uri="{BB962C8B-B14F-4D97-AF65-F5344CB8AC3E}">
        <p14:creationId xmlns:p14="http://schemas.microsoft.com/office/powerpoint/2010/main" val="6815993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a:t>
            </a:r>
            <a:r>
              <a:rPr lang="en-US" baseline="0" dirty="0" smtClean="0"/>
              <a:t> cyanocobalamin Vitamin B12 injection once Clinic Order comes up in the Clinic Medications dialog. Before CPRS Version 30b, the Inpatient Medications dialog would have come up dooming this intended Clinic Order to become an inpatient medication order. Since this is CPRS Version 30b, the Clinic Medications dialog comes up. The Emergency Department provider accepts this Clinic Order.</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71</a:t>
            </a:fld>
            <a:endParaRPr lang="en-US" dirty="0"/>
          </a:p>
        </p:txBody>
      </p:sp>
    </p:spTree>
    <p:extLst>
      <p:ext uri="{BB962C8B-B14F-4D97-AF65-F5344CB8AC3E}">
        <p14:creationId xmlns:p14="http://schemas.microsoft.com/office/powerpoint/2010/main" val="40602870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For this inpatient</a:t>
            </a:r>
            <a:r>
              <a:rPr lang="en-US" baseline="0" dirty="0" smtClean="0"/>
              <a:t> status patient, the Emergency Department provider gets a Clinic Order with a clinic location of W Emergency Department. Just what the doctor ordered. The Emergency Department provider right clicks to sign the unreleased Clinic Order.</a:t>
            </a:r>
          </a:p>
          <a:p>
            <a:r>
              <a:rPr lang="en-US" baseline="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t>72</a:t>
            </a:fld>
            <a:endParaRPr lang="en-US" dirty="0"/>
          </a:p>
        </p:txBody>
      </p:sp>
    </p:spTree>
    <p:extLst>
      <p:ext uri="{BB962C8B-B14F-4D97-AF65-F5344CB8AC3E}">
        <p14:creationId xmlns:p14="http://schemas.microsoft.com/office/powerpoint/2010/main" val="10190835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a:t>
            </a:r>
            <a:r>
              <a:rPr lang="en-US" baseline="0" dirty="0" smtClean="0"/>
              <a:t> Order Check dialog comes up. After the Emergency Department provider takes care of the order checks.</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73</a:t>
            </a:fld>
            <a:endParaRPr lang="en-US" dirty="0"/>
          </a:p>
        </p:txBody>
      </p:sp>
    </p:spTree>
    <p:extLst>
      <p:ext uri="{BB962C8B-B14F-4D97-AF65-F5344CB8AC3E}">
        <p14:creationId xmlns:p14="http://schemas.microsoft.com/office/powerpoint/2010/main" val="6984117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They can sign</a:t>
            </a:r>
            <a:r>
              <a:rPr lang="en-US" baseline="0" dirty="0" smtClean="0"/>
              <a:t> the Clinic Order.</a:t>
            </a:r>
          </a:p>
          <a:p>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the pending</a:t>
            </a:r>
            <a:r>
              <a:rPr lang="en-US" baseline="0" dirty="0" smtClean="0"/>
              <a:t> Clinic Order goes to the pharmacy Inpatient Medications software package to be finished and verified. </a:t>
            </a:r>
            <a:endParaRPr lang="en-US"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74</a:t>
            </a:fld>
            <a:endParaRPr lang="en-US" dirty="0"/>
          </a:p>
        </p:txBody>
      </p:sp>
    </p:spTree>
    <p:extLst>
      <p:ext uri="{BB962C8B-B14F-4D97-AF65-F5344CB8AC3E}">
        <p14:creationId xmlns:p14="http://schemas.microsoft.com/office/powerpoint/2010/main" val="6372915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CPRS Version 30b works</a:t>
            </a:r>
            <a:r>
              <a:rPr lang="en-US" baseline="0" dirty="0" smtClean="0"/>
              <a:t> with all your existing inpatient medication and inpatient infusion quick orders and order sets to result in clinic orders if the chart is open to a clinic location, thanks to the Inpatient Medications Workgroup. The suggestion that was brought forward to the Inpatient Medications Workgroup was that instead, the inpatient medications order dialog, inpatient infusion order dialog and related quick orders should only result in Inpatient Medication orders, not Clinic Orders. And that the new Clinic Medications Order dialog, Clinic Infusions Order dialog that ships with CPRS Version 30b should only result in Clinic Orders. All 30 members of the Inpatient Medication Workgroup shot down the idea that the Inpatient Medication order dialog, Inpatient infusions order dialog and related quick orders will only result in inpatient medication orders. They shot it down in favor of keeping faith with the traditional Clinic Orders functionality while providing the new option of Clinic Only order dialogs. You owe these folks a debt of gratitude that you don’t have to copy existing inpatient medications quick orders created in the past 8 years to the new Clinic only quick orders in just 8 weeks. Not happening, thanks to the Inpatient Medication Workgroup.</a:t>
            </a:r>
          </a:p>
          <a:p>
            <a:r>
              <a:rPr lang="en-US" baseline="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t>75</a:t>
            </a:fld>
            <a:endParaRPr lang="en-US" dirty="0"/>
          </a:p>
        </p:txBody>
      </p:sp>
    </p:spTree>
    <p:extLst>
      <p:ext uri="{BB962C8B-B14F-4D97-AF65-F5344CB8AC3E}">
        <p14:creationId xmlns:p14="http://schemas.microsoft.com/office/powerpoint/2010/main" val="5465987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a:t>
            </a:r>
            <a:r>
              <a:rPr lang="en-US" baseline="0" dirty="0" smtClean="0"/>
              <a:t> CPRS Version 30b still ships with the new clinic only medications order dialog and clinic only infusion order dialog which brings me to this outcome matrix. Testing new software is like a cross between being on a jury and a kid on Christmas morning. The project manager tells you what they think you need to know to make the decision, does a particular software function pass or fail the test script. Like a jury you are sometimes denied need to know information. And like a kid on Christmas morning, sometimes the toy breaks the first time you play with it. CPRS Version 30b Clinic Order functionality in the then current test version was broke pretty good in my estimation when I asked for a conference call with two of the lead software developers. We had an earnest discussion for about 25 minutes. We go along way back and trust each other. I knew something was wrong with the logic, but they were kind of thinking that maybe I just had it in for Clinic Only medication order dialog. Then one of the software developers suggested, let’s go old school and create an outcome matrix with all the scenarios. </a:t>
            </a:r>
            <a:endParaRPr lang="en-US"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76</a:t>
            </a:fld>
            <a:endParaRPr lang="en-US" dirty="0"/>
          </a:p>
        </p:txBody>
      </p:sp>
    </p:spTree>
    <p:extLst>
      <p:ext uri="{BB962C8B-B14F-4D97-AF65-F5344CB8AC3E}">
        <p14:creationId xmlns:p14="http://schemas.microsoft.com/office/powerpoint/2010/main" val="23568215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Turned</a:t>
            </a:r>
            <a:r>
              <a:rPr lang="en-US" baseline="0" dirty="0" smtClean="0"/>
              <a:t> out it was easy to identify the broken scenario. And here it is, a CLC patient, an inpatient status patient, goes bad in the middle of the night and is brought down to the Emergency Department. In the matrix, patient status is inpatient. The Emergency Department provider has the chart open to the Emergency Department location (in the matrix, CPRS encounter location is clinic) and attempts to enter a Clinic Order using the inpatient medications order dialog, inpatient infusion order dialog and related quick orders (in the matrix, dialog selected by user is Inpatient medications) but they get inpatient medication orders, not clinic orders which is a logic violation (in the matrix, result should be clinic medication orders). The Inpatient Workgroup wanted to keep faith with traditional Clinic Orders functionality. The developers fixed this in one of the next couple of test versions of CPRS Version 30b, so the Emergency Department provider gets Clinic Orders with the location of the Emergency Department. </a:t>
            </a:r>
          </a:p>
          <a:p>
            <a:r>
              <a:rPr lang="en-US" baseline="0" dirty="0" smtClean="0"/>
              <a:t>|</a:t>
            </a:r>
          </a:p>
          <a:p>
            <a:r>
              <a:rPr lang="en-US" baseline="0" dirty="0" smtClean="0"/>
              <a:t>Well Morpheus, what else is in the matrix? Let’s jack in and find out.</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77</a:t>
            </a:fld>
            <a:endParaRPr lang="en-US" dirty="0"/>
          </a:p>
        </p:txBody>
      </p:sp>
    </p:spTree>
    <p:extLst>
      <p:ext uri="{BB962C8B-B14F-4D97-AF65-F5344CB8AC3E}">
        <p14:creationId xmlns:p14="http://schemas.microsoft.com/office/powerpoint/2010/main" val="35928691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There are</a:t>
            </a:r>
            <a:r>
              <a:rPr lang="en-US" baseline="0" dirty="0" smtClean="0"/>
              <a:t> two types of patient status, inpatient or outpatient. </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78</a:t>
            </a:fld>
            <a:endParaRPr lang="en-US" dirty="0"/>
          </a:p>
        </p:txBody>
      </p:sp>
    </p:spTree>
    <p:extLst>
      <p:ext uri="{BB962C8B-B14F-4D97-AF65-F5344CB8AC3E}">
        <p14:creationId xmlns:p14="http://schemas.microsoft.com/office/powerpoint/2010/main" val="24190943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There are two types of CPRS encounter locations the chart can be opened to, ward or clinic. </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79</a:t>
            </a:fld>
            <a:endParaRPr lang="en-US" dirty="0"/>
          </a:p>
        </p:txBody>
      </p:sp>
    </p:spTree>
    <p:extLst>
      <p:ext uri="{BB962C8B-B14F-4D97-AF65-F5344CB8AC3E}">
        <p14:creationId xmlns:p14="http://schemas.microsoft.com/office/powerpoint/2010/main" val="2787778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Dates</a:t>
            </a:r>
            <a:r>
              <a:rPr lang="en-US" sz="1200" kern="1200" baseline="0" dirty="0" smtClean="0">
                <a:solidFill>
                  <a:schemeClr val="tx1"/>
                </a:solidFill>
                <a:effectLst/>
                <a:latin typeface="+mn-lt"/>
                <a:ea typeface="+mn-ea"/>
                <a:cs typeface="+mn-cs"/>
              </a:rPr>
              <a:t> are not important for this class. </a:t>
            </a:r>
            <a:r>
              <a:rPr lang="en-US" sz="1200" kern="1200" dirty="0" smtClean="0">
                <a:solidFill>
                  <a:schemeClr val="tx1"/>
                </a:solidFill>
                <a:effectLst/>
                <a:latin typeface="+mn-lt"/>
                <a:ea typeface="+mn-ea"/>
                <a:cs typeface="+mn-cs"/>
              </a:rPr>
              <a:t>What’s important is that Clinic Order functionality came to us in piecemeal. For the purposes of understanding Clinic Orders in more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detail, I will refer to three time periods. Before Clinic Orders, Clinic Orders current functionality. Clinic Orders changes after CPRS Version 30b.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Lets start</a:t>
            </a:r>
            <a:r>
              <a:rPr lang="en-US" sz="1200" kern="1200" baseline="0" dirty="0" smtClean="0">
                <a:solidFill>
                  <a:schemeClr val="tx1"/>
                </a:solidFill>
                <a:effectLst/>
                <a:latin typeface="+mn-lt"/>
                <a:ea typeface="+mn-ea"/>
                <a:cs typeface="+mn-cs"/>
              </a:rPr>
              <a:t> with b</a:t>
            </a:r>
            <a:r>
              <a:rPr lang="en-US" sz="1200" kern="1200" dirty="0" smtClean="0">
                <a:solidFill>
                  <a:schemeClr val="tx1"/>
                </a:solidFill>
                <a:effectLst/>
                <a:latin typeface="+mn-lt"/>
                <a:ea typeface="+mn-ea"/>
                <a:cs typeface="+mn-cs"/>
              </a:rPr>
              <a:t>efore Clinic Orders, how did a provider write an order</a:t>
            </a:r>
            <a:r>
              <a:rPr lang="en-US" sz="1200" kern="1200" baseline="0" dirty="0" smtClean="0">
                <a:solidFill>
                  <a:schemeClr val="tx1"/>
                </a:solidFill>
                <a:effectLst/>
                <a:latin typeface="+mn-lt"/>
                <a:ea typeface="+mn-ea"/>
                <a:cs typeface="+mn-cs"/>
              </a:rPr>
              <a:t> for a medication to be administered in clinic?</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a:t>
            </a:fld>
            <a:endParaRPr lang="en-US" dirty="0"/>
          </a:p>
        </p:txBody>
      </p:sp>
    </p:spTree>
    <p:extLst>
      <p:ext uri="{BB962C8B-B14F-4D97-AF65-F5344CB8AC3E}">
        <p14:creationId xmlns:p14="http://schemas.microsoft.com/office/powerpoint/2010/main" val="13481715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There are two types of order dialogs, Inpatient Medications or Clinic Medications. </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80</a:t>
            </a:fld>
            <a:endParaRPr lang="en-US" dirty="0"/>
          </a:p>
        </p:txBody>
      </p:sp>
    </p:spTree>
    <p:extLst>
      <p:ext uri="{BB962C8B-B14F-4D97-AF65-F5344CB8AC3E}">
        <p14:creationId xmlns:p14="http://schemas.microsoft.com/office/powerpoint/2010/main" val="26221033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Two times two times two gives you eight possible outcomes. </a:t>
            </a:r>
          </a:p>
          <a:p>
            <a:r>
              <a:rPr lang="en-US" baseline="0" dirty="0" smtClean="0"/>
              <a:t>[CLICK FOR ANIMATION]</a:t>
            </a:r>
          </a:p>
          <a:p>
            <a:r>
              <a:rPr lang="en-US" baseline="0" dirty="0" smtClean="0"/>
              <a:t>We can throw out two outcomes. You can not have the chart open to the ward for an outpatient status patient. That would mean you were trying to write orders for a past hospital admission. Not only has the patient left the building, if you were successful it would create a catastrophic edit. Sounds nasty. Don’t do it. </a:t>
            </a:r>
          </a:p>
          <a:p>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First</a:t>
            </a:r>
            <a:r>
              <a:rPr lang="en-US" baseline="0" dirty="0" smtClean="0"/>
              <a:t> lets start with the Inpatient Medication Order dialog, Inpatient Infusion Order dialog and related quick orders, providers have always used for Clinic Orders since 2006. The new twist is that regardless of the patient status, inpatient or outpatient, what determines if the provider gets an inpatient medication order or a Clinic Order is what location the chart is open to.</a:t>
            </a:r>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81</a:t>
            </a:fld>
            <a:endParaRPr lang="en-US" dirty="0"/>
          </a:p>
        </p:txBody>
      </p:sp>
    </p:spTree>
    <p:extLst>
      <p:ext uri="{BB962C8B-B14F-4D97-AF65-F5344CB8AC3E}">
        <p14:creationId xmlns:p14="http://schemas.microsoft.com/office/powerpoint/2010/main" val="9423820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say we have a Community Living Center (CLC) patient, who is an inpatient status patient (in the matrix patient status is inpatient), who comes down to the Dental clinic for a dental appointment. The Dentist wants the CLC patient to have a one time antibiotic in the Dental clinic and 3 more doses of the antibiotic on the CLC. Since the CLC patient is an inpatient status patient the chart opens up by default to the CLC location. The Dentist changes the location the chart is open to, to the Dental Clinic. In the matrix, CPRS encounter location is clinic. The Dentist uses the same Inpatient Medication Order dialog, Inpatient Infusion Order dialog and related quick orders they have always used since 2006. In the matrix, dialog selected by user is inpatient medications. But with CPRS Version 30b the Clinic Location dialog appears. You are about to enter a Clinic Medication Order. Are you sure this is what you want to do? The Dentist left-clicks on yes and is able to enter a one time antibiotic Clinic Order for this CLC patient to be given in the Dental Clinic. In the matrix, result is clinic medication orders. Pharmacy finishes and verifies the Clinic Order. The nurse, in CPRS, verifies the newly active Clinic Order. If the Dental Clinic has implemented BCMA, the one time antibiotic appears on the BCMA Clinic Mode View for the Dental Clinic nurse to administer in BCMA.</a:t>
            </a:r>
            <a:endParaRPr lang="en-US"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82</a:t>
            </a:fld>
            <a:endParaRPr lang="en-US" dirty="0"/>
          </a:p>
        </p:txBody>
      </p:sp>
    </p:spTree>
    <p:extLst>
      <p:ext uri="{BB962C8B-B14F-4D97-AF65-F5344CB8AC3E}">
        <p14:creationId xmlns:p14="http://schemas.microsoft.com/office/powerpoint/2010/main" val="35928691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Assuming</a:t>
            </a:r>
            <a:r>
              <a:rPr lang="en-US" baseline="0" dirty="0" smtClean="0"/>
              <a:t> the one time antibiotic administration in the Dental Clinic went well. Before the CLC patient leaves the Dental Clinic. In the matrix, patient status is inpatient. The Dentist changes the location the chart is open to, to the CLC location. In the matrix, CPRS encounter location is ward. The Dentist uses the same Inpatient Medication Order dialog, Inpatient Infusion Order dialog and related quick orders, they have always used since 2006 (in the matrix, dialog selected by user is inpatient medications) to enter inpatient medication orders for the CLC patient to get three more doses of the antibiotic on the CLC. In the matrix, result is inpatient medication orders. You can see that the Dentist determines what kind of orders they are entering, clinic or inpatient, based on the location the chart is open to. Again very elegant.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83</a:t>
            </a:fld>
            <a:endParaRPr lang="en-US" dirty="0"/>
          </a:p>
        </p:txBody>
      </p:sp>
    </p:spTree>
    <p:extLst>
      <p:ext uri="{BB962C8B-B14F-4D97-AF65-F5344CB8AC3E}">
        <p14:creationId xmlns:p14="http://schemas.microsoft.com/office/powerpoint/2010/main" val="22149675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Same Dentist</a:t>
            </a:r>
            <a:r>
              <a:rPr lang="en-US" baseline="0" dirty="0" smtClean="0"/>
              <a:t> but this time an outpatient status patient comes in from home for a Dental appointment. In the matrix, patient status is outpatient. The Dentist wants this outpatient status patient to have a one time antibiotic in the Dental clinic. The Dentist opens the chart to the Dental Clinic location. In the matrix, CPRS encounter location is clinic. The Dentist uses the same Inpatient Medication Order dialog, Inpatient Infusion Order dialog and related quick orders they have always used since 2006. In the matrix, dialog selected by user is inpatient medications. The Clinic Location dialog appears. You are about to enter a Clinic Medication Order. Are you sure this is what you want to do? The Dentist left-clicks on yes and is able to enter a one time antibiotic Clinic Order for this outpatient status patient to be given in the Dental Clinic. In the matrix, result is Clinic medication orders. Pharmacy finishes and verifies the Clinic Order. The nurse, in CPRS, verifies the newly active Clinic Order. If the Dental Clinic has implemented BCMA, the one time antibiotic appears on the BCMA Clinic Mode View for the Dental Clinic nurse to administer in BCMA.</a:t>
            </a:r>
            <a:endParaRPr lang="en-US"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84</a:t>
            </a:fld>
            <a:endParaRPr lang="en-US" dirty="0"/>
          </a:p>
        </p:txBody>
      </p:sp>
    </p:spTree>
    <p:extLst>
      <p:ext uri="{BB962C8B-B14F-4D97-AF65-F5344CB8AC3E}">
        <p14:creationId xmlns:p14="http://schemas.microsoft.com/office/powerpoint/2010/main" val="2883257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this point you’ve seen all three</a:t>
            </a:r>
            <a:r>
              <a:rPr lang="en-US" baseline="0" dirty="0" smtClean="0"/>
              <a:t> scenarios with the Inpatient Medications type order dialog. The location the chart is open to, ward or clinic, determines the type of order that results, inpatient medication order or clinic order, regardless of patient status.</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85</a:t>
            </a:fld>
            <a:endParaRPr lang="en-US" dirty="0"/>
          </a:p>
        </p:txBody>
      </p:sp>
    </p:spTree>
    <p:extLst>
      <p:ext uri="{BB962C8B-B14F-4D97-AF65-F5344CB8AC3E}">
        <p14:creationId xmlns:p14="http://schemas.microsoft.com/office/powerpoint/2010/main" val="5054551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As an additional or alternate patient safety strategy CPRS Version 30b ships with the new Clinic Medication Order dialog, Clinic Infusion Order dialog and related quick orders. The plan behind these new Clinic Only order dialogs and related quick orders is that no matter what the inpatient or outpatient status of the patient, no matter whether the chart is initially open to a ward or clinic, these Clinic Only order dialogs and related quick orders will always result in Clinic Orders. </a:t>
            </a:r>
          </a:p>
          <a:p>
            <a:r>
              <a:rPr lang="en-US" baseline="0" dirty="0" smtClean="0"/>
              <a:t>|</a:t>
            </a:r>
          </a:p>
          <a:p>
            <a:r>
              <a:rPr lang="en-US" baseline="0" dirty="0" smtClean="0"/>
              <a:t>Same CLC patient. Different Dentist. Same plan for a one time antibiotic to be given in the Dental Clinic and 3 more doses of the antibiotic to be given on the CLC. Since the CLC patient is an inpatient status patient (in the matrix, patient status is inpatient) the chart opens up by default to the CLC location. The new Dentist leaves the chart open to the default CLC inpatient location (in the matrix, CPRS encounter location is ward) but goes to use the new Clinic Only Dental menu (in the matrix, dialog selected by user is clinic medications) and starts to order a one-time antibiotic. The Clinic Location dialog appears. You are about to enter a Clinic Medication Order. Are you sure this is what you want to do? The new Dentist left-clicks on yes, and CPRS forces the Location for Current Activities dialog. </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86</a:t>
            </a:fld>
            <a:endParaRPr lang="en-US" dirty="0"/>
          </a:p>
        </p:txBody>
      </p:sp>
    </p:spTree>
    <p:extLst>
      <p:ext uri="{BB962C8B-B14F-4D97-AF65-F5344CB8AC3E}">
        <p14:creationId xmlns:p14="http://schemas.microsoft.com/office/powerpoint/2010/main" val="3061371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new Dentist, after asking another Dentist What’s this? changes the location the chart is open to, to the Dental Clinic. And is able to enter a one time antibiotic Clinic Order for this CLC patient to be given in the Dental Clinic. In the matrix, the result is clinic medication orders. Pharmacy finishes and verifies the Clinic Order. The nurse, in CPRS, verifies the newly active Clinic Order. If the Dental Clinic has implemented BCMA, the one time antibiotic appears on the BCMA Clinic Mode View for the Dental Clinic nurse to administer in BCMA.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87</a:t>
            </a:fld>
            <a:endParaRPr lang="en-US" dirty="0"/>
          </a:p>
        </p:txBody>
      </p:sp>
    </p:spTree>
    <p:extLst>
      <p:ext uri="{BB962C8B-B14F-4D97-AF65-F5344CB8AC3E}">
        <p14:creationId xmlns:p14="http://schemas.microsoft.com/office/powerpoint/2010/main" val="34984132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Assuming</a:t>
            </a:r>
            <a:r>
              <a:rPr lang="en-US" baseline="0" dirty="0" smtClean="0"/>
              <a:t> the one time antibiotic administration in the Dental Clinic went well. Before the CLC patient leaves the Dental Clinic. In the matrix, patient status is inpatient. The new Dentist will have to change the location the chart is open to, to the CLC location. In the matrix, CPRS encounter location is ward. And find the Dental Menu with the inpatient Medication Order dialog, Inpatient Infusion Order dialog and related quick orders that have been in use since 2006 (in the matrix, dialog selected by user is inpatient medications) to enter the inpatient medication orders for the CLC patient to get three more doses of the antibiotic on the CLC. In the matrix, results in inpatient medication orders.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Two sets of menus, Clinic and Inpatient, especially for a VA that has never implemented Clinic Orders might work. But using the same menu and quick orders but having the location the chart is open to determine whether the provider orders Clinic Orders or Inpatient Medication Orders is much more elegant. Tell us how you really feel, Dan.</a:t>
            </a:r>
            <a:endParaRPr lang="en-US"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88</a:t>
            </a:fld>
            <a:endParaRPr lang="en-US" dirty="0"/>
          </a:p>
        </p:txBody>
      </p:sp>
    </p:spTree>
    <p:extLst>
      <p:ext uri="{BB962C8B-B14F-4D97-AF65-F5344CB8AC3E}">
        <p14:creationId xmlns:p14="http://schemas.microsoft.com/office/powerpoint/2010/main" val="22831839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are the rest of the scenarios</a:t>
            </a:r>
            <a:r>
              <a:rPr lang="en-US" baseline="0" dirty="0" smtClean="0"/>
              <a:t> for the new Clinic Medication Order dialog, Clinic Infusion Order dialog and related quick orders. </a:t>
            </a:r>
            <a:r>
              <a:rPr lang="en-US" dirty="0" smtClean="0"/>
              <a:t>Back to the experienced Dentist. Same </a:t>
            </a:r>
            <a:r>
              <a:rPr lang="en-US" baseline="0" dirty="0" smtClean="0"/>
              <a:t>CLC patient, who is an inpatient status patient, who comes down to the Dental clinic for a dental appointment. The Dentist wants the CLC patient to have a one time antibiotic in the Dental clinic. Since the CLC patient is an inpatient status patient (in the matrix, patient status is inpatient) the chart opens up by default to the CLC location. The Dentist changes the location the chart is open to, to the Dental Clinic. In the matrix, CPRS encounter location is clinic. And uses the new Clinic Only Dental menu (in the matrix, dialog selected by user is clinic medications) and starts to order a one-time antibiotic. The Clinic Location dialog appears. You are about to enter a Clinic Medication Order. Are you sure this is what you want to do? The Dentist left-clicks on yes and is able to enter a one time antibiotic Clinic Order for this CLC patient to be given in the Dental Clinic. In the matrix, result is clinic medication orders. Pharmacy finishes and verifies the Clinic Order. The nurse, in CPRS, verifies the newly active Clinic Order. If the Dental Clinic has implemented BCMA, the one time antibiotic appears on the BCMA Clinic Mode View for the Dental Clinic nurse to administer in BCMA.</a:t>
            </a:r>
            <a:endParaRPr lang="en-US"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89</a:t>
            </a:fld>
            <a:endParaRPr lang="en-US" dirty="0"/>
          </a:p>
        </p:txBody>
      </p:sp>
    </p:spTree>
    <p:extLst>
      <p:ext uri="{BB962C8B-B14F-4D97-AF65-F5344CB8AC3E}">
        <p14:creationId xmlns:p14="http://schemas.microsoft.com/office/powerpoint/2010/main" val="3398545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They used outpatient</a:t>
            </a:r>
            <a:r>
              <a:rPr lang="en-US" baseline="0" dirty="0" smtClean="0"/>
              <a:t> medication orders with a pick up route of window, mail or clinic. The provider would enter an outpatient medication order in CPRS for example Cyanocobalamin injection commonly know as Vitamin B12 injection. The Vitamin B12 injection outpatient medication order goes to the pharmacist in the Outpatient Medications software package. The pharmacist finishes and verifies the Vitamin B12 injection outpatient medication order. If the pick up route is window, the patient will pick up the Vitamin B12 injection at the Outpatient pharmacy. If the pick up route is mail, the Vitamin B12 injection gets mailed to the patients home. Either way the patient brings the Vitamin B12 injection with them to their next clinic appointment. The nurse then administers the Vitamin B12 injection brought in by the patient to said patient in clinic. The authority for administering the Vitamin B12 injection is based on the Vitamin B12 injection outpatient medication order. </a:t>
            </a:r>
          </a:p>
          <a:p>
            <a:r>
              <a:rPr lang="en-US" baseline="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t>9</a:t>
            </a:fld>
            <a:endParaRPr lang="en-US" dirty="0"/>
          </a:p>
        </p:txBody>
      </p:sp>
    </p:spTree>
    <p:extLst>
      <p:ext uri="{BB962C8B-B14F-4D97-AF65-F5344CB8AC3E}">
        <p14:creationId xmlns:p14="http://schemas.microsoft.com/office/powerpoint/2010/main" val="11962736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Last scenario. Same Dentist</a:t>
            </a:r>
            <a:r>
              <a:rPr lang="en-US" baseline="0" dirty="0" smtClean="0"/>
              <a:t> but this time an outpatient status patient comes in from home for a Dental appointment. In the matrix, patient status is outpatient. The Dentist wants this outpatient status patient to have a one time antibiotic in the Dental clinic. The Dentist opens the chart to the Dental Clinic location. In the matrix, CPRS encounter location is clinic. The Dentist uses the new Clinic Only Dental menu (dialog selected by user is clinic medications) and starts to order a one-time antibiotic. The Clinic Location dialog appears. You are about to enter a Clinic Medication Order. Are you sure this is what you want to do? The Dentist left-clicks on yes and is able to enter a one time antibiotic Clinic Order for this outpatient status patient to be given in the Dental Clinic.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 matrix, result is clinic medication orders. Pharmacy finishes and verifies the Clinic Order. The nurse, in CPRS, verifies the newly active Clinic Order. If the Dental Clinic has implemented BCMA, the one time antibiotic appears on the BCMA Clinic Mode View for the Dental Clinic nurse to administer in BCMA.</a:t>
            </a:r>
            <a:endParaRPr lang="en-US"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90</a:t>
            </a:fld>
            <a:endParaRPr lang="en-US" dirty="0"/>
          </a:p>
        </p:txBody>
      </p:sp>
    </p:spTree>
    <p:extLst>
      <p:ext uri="{BB962C8B-B14F-4D97-AF65-F5344CB8AC3E}">
        <p14:creationId xmlns:p14="http://schemas.microsoft.com/office/powerpoint/2010/main" val="26177230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this point you’ve now seen all three</a:t>
            </a:r>
            <a:r>
              <a:rPr lang="en-US" baseline="0" dirty="0" smtClean="0"/>
              <a:t> scenarios for the new Clinic Only Medications type order dialog. The Clinic Only Medications type order dialog always results in Clinic orders no matter what the patient status, inpatient or outpatient and no matter what location the chart is open to initially. It does this by force. An additional patient safety strategy if you decide to use it.</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91</a:t>
            </a:fld>
            <a:endParaRPr lang="en-US" dirty="0"/>
          </a:p>
        </p:txBody>
      </p:sp>
    </p:spTree>
    <p:extLst>
      <p:ext uri="{BB962C8B-B14F-4D97-AF65-F5344CB8AC3E}">
        <p14:creationId xmlns:p14="http://schemas.microsoft.com/office/powerpoint/2010/main" val="33675088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CPRS</a:t>
            </a:r>
            <a:r>
              <a:rPr lang="en-US" baseline="0" dirty="0" smtClean="0"/>
              <a:t> Version 30b tames Clinic Orders. The biggest change that CPRS Version 30b brings is allowing providers to write Clinic Orders on inpatient status patients. This is huge. It mitigates most of the current patient safety issues with Clinic Orders especially with BCMA. CPRS Version 30b also makes it easier for providers to write Clinic Orders. Gone is the thing about having to have a current or future appointment. If a current appointment, the patient cannot be checked out or 24 hours pass. Any Clinic appointment visit date/time whether past present or future will work. Remember, location, location, location is the key to Clinic Orders.</a:t>
            </a:r>
          </a:p>
          <a:p>
            <a:r>
              <a:rPr lang="en-US" baseline="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t>92</a:t>
            </a:fld>
            <a:endParaRPr lang="en-US" dirty="0"/>
          </a:p>
        </p:txBody>
      </p:sp>
    </p:spTree>
    <p:extLst>
      <p:ext uri="{BB962C8B-B14F-4D97-AF65-F5344CB8AC3E}">
        <p14:creationId xmlns:p14="http://schemas.microsoft.com/office/powerpoint/2010/main" val="36266672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Fast</a:t>
            </a:r>
            <a:r>
              <a:rPr lang="en-US" sz="1200" kern="1200" baseline="0" dirty="0" smtClean="0">
                <a:solidFill>
                  <a:schemeClr val="tx1"/>
                </a:solidFill>
                <a:effectLst/>
                <a:latin typeface="+mn-lt"/>
                <a:ea typeface="+mn-ea"/>
                <a:cs typeface="+mn-cs"/>
              </a:rPr>
              <a:t> forward to early 2015, after CPRS Version 30b is released Nationally. T</a:t>
            </a:r>
            <a:r>
              <a:rPr lang="en-US" sz="1200" kern="1200" dirty="0" smtClean="0">
                <a:solidFill>
                  <a:schemeClr val="tx1"/>
                </a:solidFill>
                <a:effectLst/>
                <a:latin typeface="+mn-lt"/>
                <a:ea typeface="+mn-ea"/>
                <a:cs typeface="+mn-cs"/>
              </a:rPr>
              <a:t>wo patients are lying in reclining treatment chairs in </a:t>
            </a:r>
            <a:r>
              <a:rPr lang="en-US" sz="1200"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Chemo clinic. One patient an inpatient status patient. The other an outpatient status patient. Both patients gets the full Bar Code Medication Administration (BCMA) Treatment</a:t>
            </a:r>
            <a:r>
              <a:rPr lang="en-US" sz="1200" kern="1200" baseline="0" dirty="0" smtClean="0">
                <a:solidFill>
                  <a:schemeClr val="tx1"/>
                </a:solidFill>
                <a:effectLst/>
                <a:latin typeface="+mn-lt"/>
                <a:ea typeface="+mn-ea"/>
                <a:cs typeface="+mn-cs"/>
              </a:rPr>
              <a:t>, with a satisfying beep. M</a:t>
            </a:r>
            <a:r>
              <a:rPr lang="en-US" sz="1200" kern="1200" dirty="0" smtClean="0">
                <a:solidFill>
                  <a:schemeClr val="tx1"/>
                </a:solidFill>
                <a:effectLst/>
                <a:latin typeface="+mn-lt"/>
                <a:ea typeface="+mn-ea"/>
                <a:cs typeface="+mn-cs"/>
              </a:rPr>
              <a:t>edication administration safety in the VA can be consistent across the continuum of care from inpatient status patients to outpatient status patients. Thank</a:t>
            </a:r>
            <a:r>
              <a:rPr lang="en-US" sz="1200" kern="1200" baseline="0" dirty="0" smtClean="0">
                <a:solidFill>
                  <a:schemeClr val="tx1"/>
                </a:solidFill>
                <a:effectLst/>
                <a:latin typeface="+mn-lt"/>
                <a:ea typeface="+mn-ea"/>
                <a:cs typeface="+mn-cs"/>
              </a:rPr>
              <a:t> you.</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93</a:t>
            </a:fld>
            <a:endParaRPr lang="en-US" dirty="0"/>
          </a:p>
        </p:txBody>
      </p:sp>
    </p:spTree>
    <p:extLst>
      <p:ext uri="{BB962C8B-B14F-4D97-AF65-F5344CB8AC3E}">
        <p14:creationId xmlns:p14="http://schemas.microsoft.com/office/powerpoint/2010/main" val="20390369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If you haven’t submitted your questions yet, there is still time to do so by clicking on the orange “Ask The Presenter” icon.  We’re going to show a brief announcement and be right back to answer your questions.</a:t>
            </a:r>
          </a:p>
          <a:p>
            <a:r>
              <a:rPr lang="en-US" baseline="0" dirty="0" smtClean="0"/>
              <a:t>|</a:t>
            </a:r>
          </a:p>
          <a:p>
            <a:r>
              <a:rPr lang="en-US" baseline="0" dirty="0" smtClean="0"/>
              <a:t>[Stand still and smile until you see the video come up full screen]</a:t>
            </a:r>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94</a:t>
            </a:fld>
            <a:endParaRPr lang="en-US" dirty="0"/>
          </a:p>
        </p:txBody>
      </p:sp>
    </p:spTree>
    <p:extLst>
      <p:ext uri="{BB962C8B-B14F-4D97-AF65-F5344CB8AC3E}">
        <p14:creationId xmlns:p14="http://schemas.microsoft.com/office/powerpoint/2010/main" val="1761279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t>9/8/2014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1461205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t>9/8/2014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4044465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t>9/8/2014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2490693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t>9/8/2014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832227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t>9/8/2014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608380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832E65-DD5B-4179-8B3B-4F66AF272951}" type="datetimeFigureOut">
              <a:rPr lang="en-US" smtClean="0"/>
              <a:t>9/8/2014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2103744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832E65-DD5B-4179-8B3B-4F66AF272951}" type="datetimeFigureOut">
              <a:rPr lang="en-US" smtClean="0"/>
              <a:t>9/8/2014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952826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832E65-DD5B-4179-8B3B-4F66AF272951}" type="datetimeFigureOut">
              <a:rPr lang="en-US" smtClean="0"/>
              <a:t>9/8/2014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446964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32E65-DD5B-4179-8B3B-4F66AF272951}" type="datetimeFigureOut">
              <a:rPr lang="en-US" smtClean="0"/>
              <a:t>9/8/2014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3700023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832E65-DD5B-4179-8B3B-4F66AF272951}" type="datetimeFigureOut">
              <a:rPr lang="en-US" smtClean="0"/>
              <a:t>9/8/2014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3553429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832E65-DD5B-4179-8B3B-4F66AF272951}" type="datetimeFigureOut">
              <a:rPr lang="en-US" smtClean="0"/>
              <a:t>9/8/2014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3953128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32E65-DD5B-4179-8B3B-4F66AF272951}" type="datetimeFigureOut">
              <a:rPr lang="en-US" smtClean="0"/>
              <a:t>9/8/2014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13D47-5C97-42FD-9056-81B5188DCAEE}" type="slidenum">
              <a:rPr lang="en-US" smtClean="0"/>
              <a:t>‹#›</a:t>
            </a:fld>
            <a:endParaRPr lang="en-US" dirty="0"/>
          </a:p>
        </p:txBody>
      </p:sp>
    </p:spTree>
    <p:extLst>
      <p:ext uri="{BB962C8B-B14F-4D97-AF65-F5344CB8AC3E}">
        <p14:creationId xmlns:p14="http://schemas.microsoft.com/office/powerpoint/2010/main" val="333121275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86.jpg"/></Relationships>
</file>

<file path=ppt/slides/_rels/slide6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5.xml"/><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jpeg"/></Relationships>
</file>

<file path=ppt/slides/_rels/slide7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2.wdp"/></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8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8.png"/></Relationships>
</file>

<file path=ppt/slides/_rels/slide8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jpg"/></Relationships>
</file>

<file path=ppt/slides/_rels/slide8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3.png"/></Relationships>
</file>

<file path=ppt/slides/_rels/slide8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8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2.jpg"/></Relationships>
</file>

<file path=ppt/slides/_rels/slide9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2.jpg"/></Relationships>
</file>

<file path=ppt/slides/_rels/slide9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9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4.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115.png"/><Relationship Id="rId4" Type="http://schemas.openxmlformats.org/officeDocument/2006/relationships/image" Target="../media/image1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ar code"/>
          <p:cNvPicPr>
            <a:picLocks noChangeAspect="1"/>
          </p:cNvPicPr>
          <p:nvPr/>
        </p:nvPicPr>
        <p:blipFill rotWithShape="1">
          <a:blip r:embed="rId3" cstate="print">
            <a:extLst>
              <a:ext uri="{28A0092B-C50C-407E-A947-70E740481C1C}">
                <a14:useLocalDpi xmlns:a14="http://schemas.microsoft.com/office/drawing/2010/main" val="0"/>
              </a:ext>
            </a:extLst>
          </a:blip>
          <a:srcRect l="3221" t="7743" r="3122" b="6258"/>
          <a:stretch/>
        </p:blipFill>
        <p:spPr>
          <a:xfrm>
            <a:off x="0" y="-26720"/>
            <a:ext cx="12205855" cy="6884719"/>
          </a:xfrm>
          <a:prstGeom prst="rect">
            <a:avLst/>
          </a:prstGeom>
        </p:spPr>
      </p:pic>
      <p:sp>
        <p:nvSpPr>
          <p:cNvPr id="2" name="Title 1"/>
          <p:cNvSpPr>
            <a:spLocks noGrp="1"/>
          </p:cNvSpPr>
          <p:nvPr>
            <p:ph type="ctrTitle"/>
          </p:nvPr>
        </p:nvSpPr>
        <p:spPr>
          <a:xfrm>
            <a:off x="-12032" y="2438400"/>
            <a:ext cx="12204032" cy="1217612"/>
          </a:xfrm>
          <a:blipFill>
            <a:blip r:embed="rId4"/>
            <a:stretch>
              <a:fillRect/>
            </a:stretch>
          </a:blipFill>
          <a:effectLst>
            <a:reflection blurRad="6350" stA="52000" endA="300" endPos="35000" dir="5400000" sy="-100000" algn="bl" rotWithShape="0"/>
          </a:effectLst>
        </p:spPr>
        <p:txBody>
          <a:bodyPr>
            <a:noAutofit/>
          </a:bodyPr>
          <a:lstStyle/>
          <a:p>
            <a:r>
              <a:rPr lang="en-US" sz="8000" b="1" dirty="0" smtClean="0"/>
              <a:t>Clinic Orders Reloaded</a:t>
            </a:r>
            <a:endParaRPr lang="en-US" sz="8000" b="1" dirty="0"/>
          </a:p>
        </p:txBody>
      </p:sp>
      <p:sp>
        <p:nvSpPr>
          <p:cNvPr id="3" name="Subtitle 2"/>
          <p:cNvSpPr>
            <a:spLocks noGrp="1"/>
          </p:cNvSpPr>
          <p:nvPr>
            <p:ph type="subTitle" idx="1"/>
          </p:nvPr>
        </p:nvSpPr>
        <p:spPr>
          <a:xfrm>
            <a:off x="685800" y="5788069"/>
            <a:ext cx="10896600" cy="1175835"/>
          </a:xfrm>
          <a:blipFill>
            <a:blip r:embed="rId4"/>
            <a:stretch>
              <a:fillRect/>
            </a:stretch>
          </a:blipFill>
        </p:spPr>
        <p:txBody>
          <a:bodyPr/>
          <a:lstStyle/>
          <a:p>
            <a:pPr>
              <a:spcBef>
                <a:spcPts val="0"/>
              </a:spcBef>
            </a:pPr>
            <a:r>
              <a:rPr lang="en-US" b="1" dirty="0" smtClean="0">
                <a:solidFill>
                  <a:schemeClr val="tx1"/>
                </a:solidFill>
              </a:rPr>
              <a:t>Dan Papell, Pharmacist CAC</a:t>
            </a:r>
          </a:p>
          <a:p>
            <a:pPr>
              <a:spcBef>
                <a:spcPts val="0"/>
              </a:spcBef>
            </a:pPr>
            <a:r>
              <a:rPr lang="en-US" dirty="0" smtClean="0">
                <a:solidFill>
                  <a:schemeClr val="tx1"/>
                </a:solidFill>
              </a:rPr>
              <a:t>Cleveland VA Medical Center</a:t>
            </a:r>
          </a:p>
        </p:txBody>
      </p:sp>
    </p:spTree>
    <p:extLst>
      <p:ext uri="{BB962C8B-B14F-4D97-AF65-F5344CB8AC3E}">
        <p14:creationId xmlns:p14="http://schemas.microsoft.com/office/powerpoint/2010/main" val="520126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descr="The authority for administering the Vitamin B12 injection is based on the outpatient medication order with a pick up route of&#10;"/>
          <p:cNvSpPr/>
          <p:nvPr/>
        </p:nvSpPr>
        <p:spPr>
          <a:xfrm>
            <a:off x="5595197" y="1566512"/>
            <a:ext cx="6292003" cy="4247317"/>
          </a:xfrm>
          <a:prstGeom prst="rect">
            <a:avLst/>
          </a:prstGeom>
        </p:spPr>
        <p:txBody>
          <a:bodyPr wrap="square">
            <a:spAutoFit/>
          </a:bodyPr>
          <a:lstStyle/>
          <a:p>
            <a:pPr>
              <a:lnSpc>
                <a:spcPct val="150000"/>
              </a:lnSpc>
              <a:defRPr/>
            </a:pPr>
            <a:r>
              <a:rPr lang="en-US" sz="3600" i="1" dirty="0"/>
              <a:t>The authority for administering the Vitamin B12 injection is based on the outpatient medication order with a pick up route </a:t>
            </a:r>
            <a:r>
              <a:rPr lang="en-US" sz="3600" i="1" dirty="0" smtClean="0"/>
              <a:t>of</a:t>
            </a:r>
            <a:endParaRPr lang="en-US" sz="3600" i="1" dirty="0"/>
          </a:p>
        </p:txBody>
      </p:sp>
      <p:sp>
        <p:nvSpPr>
          <p:cNvPr id="85" name="Rectangle 84" descr="CLINIC. &#10;"/>
          <p:cNvSpPr/>
          <p:nvPr/>
        </p:nvSpPr>
        <p:spPr>
          <a:xfrm>
            <a:off x="7391400" y="4225086"/>
            <a:ext cx="4163319" cy="2120773"/>
          </a:xfrm>
          <a:prstGeom prst="rect">
            <a:avLst/>
          </a:prstGeom>
        </p:spPr>
        <p:txBody>
          <a:bodyPr wrap="none">
            <a:spAutoFit/>
          </a:bodyPr>
          <a:lstStyle/>
          <a:p>
            <a:pPr lvl="0">
              <a:lnSpc>
                <a:spcPct val="150000"/>
              </a:lnSpc>
              <a:defRPr/>
            </a:pPr>
            <a:r>
              <a:rPr lang="en-US" sz="9800" b="1" dirty="0">
                <a:solidFill>
                  <a:prstClr val="black"/>
                </a:solidFill>
              </a:rPr>
              <a:t>CLINIC. </a:t>
            </a:r>
          </a:p>
        </p:txBody>
      </p:sp>
      <p:grpSp>
        <p:nvGrpSpPr>
          <p:cNvPr id="2" name="Group 1" descr="a cart/station with a bar code reader and a computer terminal"/>
          <p:cNvGrpSpPr/>
          <p:nvPr/>
        </p:nvGrpSpPr>
        <p:grpSpPr>
          <a:xfrm>
            <a:off x="537412" y="-71875"/>
            <a:ext cx="4693944" cy="6921853"/>
            <a:chOff x="537412" y="-71875"/>
            <a:chExt cx="4693944" cy="6921853"/>
          </a:xfrm>
        </p:grpSpPr>
        <p:grpSp>
          <p:nvGrpSpPr>
            <p:cNvPr id="83" name="Group 82"/>
            <p:cNvGrpSpPr/>
            <p:nvPr/>
          </p:nvGrpSpPr>
          <p:grpSpPr>
            <a:xfrm>
              <a:off x="537412" y="-71875"/>
              <a:ext cx="4693944" cy="6921853"/>
              <a:chOff x="601580" y="-216253"/>
              <a:chExt cx="4693944" cy="6921853"/>
            </a:xfrm>
          </p:grpSpPr>
          <p:sp>
            <p:nvSpPr>
              <p:cNvPr id="3" name="Cube 2" descr="a cart with a bar code reader and a computer terminal"/>
              <p:cNvSpPr/>
              <p:nvPr/>
            </p:nvSpPr>
            <p:spPr>
              <a:xfrm>
                <a:off x="609600" y="1417638"/>
                <a:ext cx="4648200" cy="5287962"/>
              </a:xfrm>
              <a:prstGeom prst="cube">
                <a:avLst>
                  <a:gd name="adj" fmla="val 15526"/>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p:cNvCxnSpPr/>
              <p:nvPr/>
            </p:nvCxnSpPr>
            <p:spPr>
              <a:xfrm rot="60000" flipV="1">
                <a:off x="609600" y="2787316"/>
                <a:ext cx="3906254" cy="6818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60000" flipV="1">
                <a:off x="609600" y="3100136"/>
                <a:ext cx="3898234" cy="6016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60000" flipV="1">
                <a:off x="609600" y="2490540"/>
                <a:ext cx="3898234" cy="6015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524000" y="2141545"/>
                <a:ext cx="1" cy="133758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60000" flipV="1">
                <a:off x="601580" y="3412956"/>
                <a:ext cx="3898234" cy="6016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 name="Cube 81"/>
              <p:cNvSpPr/>
              <p:nvPr/>
            </p:nvSpPr>
            <p:spPr>
              <a:xfrm>
                <a:off x="1219199" y="814054"/>
                <a:ext cx="4022873" cy="735941"/>
              </a:xfrm>
              <a:prstGeom prst="cube">
                <a:avLst>
                  <a:gd name="adj" fmla="val 20232"/>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p:cNvCxnSpPr/>
              <p:nvPr/>
            </p:nvCxnSpPr>
            <p:spPr>
              <a:xfrm rot="60000" flipV="1">
                <a:off x="625644" y="4014532"/>
                <a:ext cx="3898234" cy="6016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60000" flipV="1">
                <a:off x="617624" y="4680276"/>
                <a:ext cx="3898234" cy="6016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60000" flipV="1">
                <a:off x="617624" y="5370090"/>
                <a:ext cx="3898234" cy="6016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60000" flipV="1">
                <a:off x="625646" y="6035834"/>
                <a:ext cx="3898234" cy="6016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1" name="Picture 80"/>
              <p:cNvPicPr>
                <a:picLocks noChangeAspect="1"/>
              </p:cNvPicPr>
              <p:nvPr/>
            </p:nvPicPr>
            <p:blipFill>
              <a:blip r:embed="rId3" cstate="print">
                <a:extLst>
                  <a:ext uri="{BEBA8EAE-BF5A-486C-A8C5-ECC9F3942E4B}">
                    <a14:imgProps xmlns:a14="http://schemas.microsoft.com/office/drawing/2010/main">
                      <a14:imgLayer r:embed="rId4">
                        <a14:imgEffect>
                          <a14:backgroundRemoval t="3521" b="95423" l="9832" r="89780">
                            <a14:foregroundMark x1="42950" y1="13204" x2="80595" y2="13908"/>
                          </a14:backgroundRemoval>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144514" y="-216253"/>
                <a:ext cx="3151010" cy="2363258"/>
              </a:xfrm>
              <a:prstGeom prst="rect">
                <a:avLst/>
              </a:prstGeom>
            </p:spPr>
          </p:pic>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backgroundRemoval t="9451" b="89634" l="18280" r="95968"/>
                        </a14:imgEffect>
                      </a14:imgLayer>
                    </a14:imgProps>
                  </a:ext>
                  <a:ext uri="{28A0092B-C50C-407E-A947-70E740481C1C}">
                    <a14:useLocalDpi xmlns:a14="http://schemas.microsoft.com/office/drawing/2010/main" val="0"/>
                  </a:ext>
                </a:extLst>
              </a:blip>
              <a:stretch>
                <a:fillRect/>
              </a:stretch>
            </p:blipFill>
            <p:spPr>
              <a:xfrm>
                <a:off x="972298" y="1191293"/>
                <a:ext cx="1546315" cy="1031392"/>
              </a:xfrm>
              <a:prstGeom prst="rect">
                <a:avLst/>
              </a:prstGeom>
            </p:spPr>
          </p:pic>
        </p:grpSp>
        <p:pic>
          <p:nvPicPr>
            <p:cNvPr id="88" name="Picture 87"/>
            <p:cNvPicPr>
              <a:picLocks noChangeAspect="1"/>
            </p:cNvPicPr>
            <p:nvPr/>
          </p:nvPicPr>
          <p:blipFill rotWithShape="1">
            <a:blip r:embed="rId7">
              <a:extLst>
                <a:ext uri="{28A0092B-C50C-407E-A947-70E740481C1C}">
                  <a14:useLocalDpi xmlns:a14="http://schemas.microsoft.com/office/drawing/2010/main" val="0"/>
                </a:ext>
              </a:extLst>
            </a:blip>
            <a:srcRect t="23416" b="21947"/>
            <a:stretch/>
          </p:blipFill>
          <p:spPr>
            <a:xfrm>
              <a:off x="2291901" y="1797225"/>
              <a:ext cx="2471227" cy="548283"/>
            </a:xfrm>
            <a:prstGeom prst="rect">
              <a:avLst/>
            </a:prstGeom>
          </p:spPr>
        </p:pic>
      </p:grpSp>
    </p:spTree>
    <p:extLst>
      <p:ext uri="{BB962C8B-B14F-4D97-AF65-F5344CB8AC3E}">
        <p14:creationId xmlns:p14="http://schemas.microsoft.com/office/powerpoint/2010/main" val="13811073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minder Dialog Template: Medication Administration Note window"/>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43400" y="0"/>
            <a:ext cx="7848600" cy="4993243"/>
          </a:xfrm>
          <a:prstGeom prst="rect">
            <a:avLst/>
          </a:prstGeom>
          <a:noFill/>
          <a:extLst>
            <a:ext uri="{909E8E84-426E-40DD-AFC4-6F175D3DCCD1}">
              <a14:hiddenFill xmlns:a14="http://schemas.microsoft.com/office/drawing/2010/main">
                <a:solidFill>
                  <a:srgbClr val="FFFFFF"/>
                </a:solidFill>
              </a14:hiddenFill>
            </a:ext>
          </a:extLst>
        </p:spPr>
      </p:pic>
      <p:sp>
        <p:nvSpPr>
          <p:cNvPr id="6" name="Isosceles Triangle 5" descr="&quot;&quot;"/>
          <p:cNvSpPr/>
          <p:nvPr/>
        </p:nvSpPr>
        <p:spPr>
          <a:xfrm>
            <a:off x="153402" y="2667000"/>
            <a:ext cx="10338550" cy="677778"/>
          </a:xfrm>
          <a:prstGeom prst="triangle">
            <a:avLst>
              <a:gd name="adj" fmla="val 72230"/>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selection for Cyanocobalamin (Vitamin B12); an example of a quick documentation template for a Vitamin B12 injection administration"/>
          <p:cNvPicPr>
            <a:picLocks noChangeAspect="1" noChangeArrowheads="1"/>
          </p:cNvPicPr>
          <p:nvPr/>
        </p:nvPicPr>
        <p:blipFill rotWithShape="1">
          <a:blip r:embed="rId3">
            <a:extLst>
              <a:ext uri="{28A0092B-C50C-407E-A947-70E740481C1C}">
                <a14:useLocalDpi xmlns:a14="http://schemas.microsoft.com/office/drawing/2010/main" val="0"/>
              </a:ext>
            </a:extLst>
          </a:blip>
          <a:srcRect l="5226" t="38687" r="28816" b="28984"/>
          <a:stretch/>
        </p:blipFill>
        <p:spPr bwMode="auto">
          <a:xfrm>
            <a:off x="228600" y="3393043"/>
            <a:ext cx="10263352" cy="3200400"/>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4741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Reminder Dialog Template: Medication Administration Note window"/>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11446"/>
          <a:stretch/>
        </p:blipFill>
        <p:spPr bwMode="auto">
          <a:xfrm>
            <a:off x="4358431" y="8021"/>
            <a:ext cx="7833569" cy="49852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n example of a quick documentation template for a Vitamin B12 injection administration; indication: cobalamin deficiency"/>
          <p:cNvPicPr>
            <a:picLocks noChangeAspect="1" noChangeArrowheads="1"/>
          </p:cNvPicPr>
          <p:nvPr/>
        </p:nvPicPr>
        <p:blipFill rotWithShape="1">
          <a:blip r:embed="rId3">
            <a:extLst>
              <a:ext uri="{28A0092B-C50C-407E-A947-70E740481C1C}">
                <a14:useLocalDpi xmlns:a14="http://schemas.microsoft.com/office/drawing/2010/main" val="0"/>
              </a:ext>
            </a:extLst>
          </a:blip>
          <a:srcRect l="4997" t="19710" r="35566" b="51248"/>
          <a:stretch/>
        </p:blipFill>
        <p:spPr bwMode="auto">
          <a:xfrm>
            <a:off x="341604" y="3412958"/>
            <a:ext cx="10021595" cy="2759572"/>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8" name="Isosceles Triangle 7" descr="&quot;&quot;"/>
          <p:cNvSpPr/>
          <p:nvPr/>
        </p:nvSpPr>
        <p:spPr>
          <a:xfrm>
            <a:off x="213562" y="2057400"/>
            <a:ext cx="10209797" cy="1287378"/>
          </a:xfrm>
          <a:prstGeom prst="triangle">
            <a:avLst>
              <a:gd name="adj" fmla="val 72230"/>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descr="highlight of Indication, cobalamin deficiency"/>
          <p:cNvSpPr/>
          <p:nvPr/>
        </p:nvSpPr>
        <p:spPr>
          <a:xfrm>
            <a:off x="1183106" y="5213684"/>
            <a:ext cx="6934200" cy="685800"/>
          </a:xfrm>
          <a:prstGeom prst="ellipse">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1360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PRS progress note documenting administration of the Vitamin B12 injection in clinic.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074" y="0"/>
            <a:ext cx="8273716" cy="68848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descr="Before Clinic Orders …&#10;"/>
          <p:cNvSpPr txBox="1"/>
          <p:nvPr/>
        </p:nvSpPr>
        <p:spPr>
          <a:xfrm>
            <a:off x="8598568" y="152400"/>
            <a:ext cx="3581400" cy="1384995"/>
          </a:xfrm>
          <a:prstGeom prst="rect">
            <a:avLst/>
          </a:prstGeom>
          <a:noFill/>
        </p:spPr>
        <p:txBody>
          <a:bodyPr wrap="square" rtlCol="0">
            <a:spAutoFit/>
          </a:bodyPr>
          <a:lstStyle/>
          <a:p>
            <a:r>
              <a:rPr lang="en-US" sz="4200" b="1" i="1" dirty="0" smtClean="0">
                <a:ln>
                  <a:solidFill>
                    <a:schemeClr val="accent5"/>
                  </a:solidFill>
                </a:ln>
                <a:solidFill>
                  <a:schemeClr val="accent5">
                    <a:lumMod val="75000"/>
                  </a:schemeClr>
                </a:solidFill>
              </a:rPr>
              <a:t>Before Clinic Orders …</a:t>
            </a:r>
            <a:endParaRPr lang="en-US" sz="4200" b="1" i="1" dirty="0">
              <a:ln>
                <a:solidFill>
                  <a:schemeClr val="accent5"/>
                </a:solidFill>
              </a:ln>
              <a:solidFill>
                <a:schemeClr val="accent5">
                  <a:lumMod val="75000"/>
                </a:schemeClr>
              </a:solidFill>
            </a:endParaRPr>
          </a:p>
        </p:txBody>
      </p:sp>
      <p:sp>
        <p:nvSpPr>
          <p:cNvPr id="3" name="Rectangle 2" descr="… CPRS progress note text available only for a manual chart review&#10;"/>
          <p:cNvSpPr/>
          <p:nvPr/>
        </p:nvSpPr>
        <p:spPr>
          <a:xfrm>
            <a:off x="8077200" y="2737917"/>
            <a:ext cx="3890210" cy="4154984"/>
          </a:xfrm>
          <a:prstGeom prst="rect">
            <a:avLst/>
          </a:prstGeom>
        </p:spPr>
        <p:txBody>
          <a:bodyPr wrap="square">
            <a:spAutoFit/>
          </a:bodyPr>
          <a:lstStyle/>
          <a:p>
            <a:pPr algn="r"/>
            <a:r>
              <a:rPr lang="en-US" sz="4400" b="1" dirty="0" smtClean="0">
                <a:ln>
                  <a:solidFill>
                    <a:schemeClr val="accent2">
                      <a:lumMod val="75000"/>
                    </a:schemeClr>
                  </a:solidFill>
                </a:ln>
                <a:solidFill>
                  <a:schemeClr val="accent2">
                    <a:lumMod val="75000"/>
                  </a:schemeClr>
                </a:solidFill>
              </a:rPr>
              <a:t>… CPRS </a:t>
            </a:r>
            <a:r>
              <a:rPr lang="en-US" sz="4400" b="1" dirty="0">
                <a:ln>
                  <a:solidFill>
                    <a:schemeClr val="accent2">
                      <a:lumMod val="75000"/>
                    </a:schemeClr>
                  </a:solidFill>
                </a:ln>
                <a:solidFill>
                  <a:schemeClr val="accent2">
                    <a:lumMod val="75000"/>
                  </a:schemeClr>
                </a:solidFill>
              </a:rPr>
              <a:t>progress note </a:t>
            </a:r>
            <a:r>
              <a:rPr lang="en-US" sz="4400" b="1" dirty="0" smtClean="0">
                <a:ln>
                  <a:solidFill>
                    <a:schemeClr val="accent2">
                      <a:lumMod val="75000"/>
                    </a:schemeClr>
                  </a:solidFill>
                </a:ln>
                <a:solidFill>
                  <a:schemeClr val="accent2">
                    <a:lumMod val="75000"/>
                  </a:schemeClr>
                </a:solidFill>
              </a:rPr>
              <a:t>text available only for </a:t>
            </a:r>
            <a:r>
              <a:rPr lang="en-US" sz="4400" b="1" dirty="0">
                <a:ln>
                  <a:solidFill>
                    <a:schemeClr val="accent2">
                      <a:lumMod val="75000"/>
                    </a:schemeClr>
                  </a:solidFill>
                </a:ln>
                <a:solidFill>
                  <a:schemeClr val="accent2">
                    <a:lumMod val="75000"/>
                  </a:schemeClr>
                </a:solidFill>
              </a:rPr>
              <a:t>a manual chart review</a:t>
            </a:r>
          </a:p>
        </p:txBody>
      </p:sp>
    </p:spTree>
    <p:extLst>
      <p:ext uri="{BB962C8B-B14F-4D97-AF65-F5344CB8AC3E}">
        <p14:creationId xmlns:p14="http://schemas.microsoft.com/office/powerpoint/2010/main" val="3662340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438400" y="228600"/>
            <a:ext cx="8229600" cy="1143000"/>
          </a:xfrm>
        </p:spPr>
        <p:txBody>
          <a:bodyPr/>
          <a:lstStyle/>
          <a:p>
            <a:r>
              <a:rPr lang="en-US" dirty="0" smtClean="0"/>
              <a:t>Poll Question</a:t>
            </a:r>
            <a:endParaRPr lang="en-US" dirty="0"/>
          </a:p>
        </p:txBody>
      </p:sp>
      <p:sp>
        <p:nvSpPr>
          <p:cNvPr id="5" name="Content Placeholder 4"/>
          <p:cNvSpPr>
            <a:spLocks noGrp="1"/>
          </p:cNvSpPr>
          <p:nvPr>
            <p:ph idx="1"/>
          </p:nvPr>
        </p:nvSpPr>
        <p:spPr>
          <a:xfrm>
            <a:off x="609600" y="1600200"/>
            <a:ext cx="10820400" cy="4876800"/>
          </a:xfrm>
        </p:spPr>
        <p:txBody>
          <a:bodyPr>
            <a:normAutofit/>
          </a:bodyPr>
          <a:lstStyle/>
          <a:p>
            <a:pPr marL="0" indent="0">
              <a:buNone/>
            </a:pPr>
            <a:r>
              <a:rPr lang="en-US" sz="4000" dirty="0"/>
              <a:t>What is your level of familiarity with Clinic Orders? </a:t>
            </a:r>
          </a:p>
          <a:p>
            <a:pPr marL="738188" lvl="2" indent="-514350">
              <a:buFont typeface="+mj-lt"/>
              <a:buAutoNum type="alphaUcPeriod"/>
            </a:pPr>
            <a:r>
              <a:rPr lang="en-US" sz="3600" dirty="0"/>
              <a:t>Never heard of Clinic Orders prior to this </a:t>
            </a:r>
            <a:r>
              <a:rPr lang="en-US" sz="3600" dirty="0" smtClean="0"/>
              <a:t>Class</a:t>
            </a:r>
            <a:endParaRPr lang="en-US" sz="3600" dirty="0"/>
          </a:p>
          <a:p>
            <a:pPr marL="738188" lvl="2" indent="-514350">
              <a:buFont typeface="+mj-lt"/>
              <a:buAutoNum type="alphaUcPeriod"/>
            </a:pPr>
            <a:r>
              <a:rPr lang="en-US" sz="3600" dirty="0"/>
              <a:t>Heard of them but can’t tell a Clinic Order from an Inpatient Medication </a:t>
            </a:r>
            <a:r>
              <a:rPr lang="en-US" sz="3600" dirty="0" smtClean="0"/>
              <a:t>Order</a:t>
            </a:r>
            <a:endParaRPr lang="en-US" sz="3600" dirty="0"/>
          </a:p>
          <a:p>
            <a:pPr marL="738188" lvl="2" indent="-514350">
              <a:buFont typeface="+mj-lt"/>
              <a:buAutoNum type="alphaUcPeriod"/>
            </a:pPr>
            <a:r>
              <a:rPr lang="en-US" sz="3600" dirty="0"/>
              <a:t>Amateur Clinic Orders </a:t>
            </a:r>
            <a:r>
              <a:rPr lang="en-US" sz="3600" dirty="0" smtClean="0"/>
              <a:t>Enthusiast</a:t>
            </a:r>
            <a:endParaRPr lang="en-US" sz="3600" dirty="0"/>
          </a:p>
          <a:p>
            <a:pPr marL="738188" lvl="2" indent="-514350">
              <a:buFont typeface="+mj-lt"/>
              <a:buAutoNum type="alphaUcPeriod"/>
            </a:pPr>
            <a:r>
              <a:rPr lang="en-US" sz="3600" dirty="0"/>
              <a:t>Clinic Orders Pro – tell me something I didn’t </a:t>
            </a:r>
            <a:r>
              <a:rPr lang="en-US" sz="3600" dirty="0" smtClean="0"/>
              <a:t>know</a:t>
            </a:r>
            <a:endParaRPr lang="en-US" sz="3600" dirty="0"/>
          </a:p>
        </p:txBody>
      </p:sp>
    </p:spTree>
    <p:extLst>
      <p:ext uri="{BB962C8B-B14F-4D97-AF65-F5344CB8AC3E}">
        <p14:creationId xmlns:p14="http://schemas.microsoft.com/office/powerpoint/2010/main" val="5781546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viewed form the spine"/>
          <p:cNvPicPr>
            <a:picLocks noChangeAspect="1"/>
          </p:cNvPicPr>
          <p:nvPr/>
        </p:nvPicPr>
        <p:blipFill rotWithShape="1">
          <a:blip r:embed="rId3" cstate="print">
            <a:extLst>
              <a:ext uri="{28A0092B-C50C-407E-A947-70E740481C1C}">
                <a14:useLocalDpi xmlns:a14="http://schemas.microsoft.com/office/drawing/2010/main" val="0"/>
              </a:ext>
            </a:extLst>
          </a:blip>
          <a:srcRect t="12109" b="4056"/>
          <a:stretch/>
        </p:blipFill>
        <p:spPr>
          <a:xfrm>
            <a:off x="0" y="0"/>
            <a:ext cx="12248148" cy="6858000"/>
          </a:xfrm>
          <a:prstGeom prst="rect">
            <a:avLst/>
          </a:prstGeom>
        </p:spPr>
      </p:pic>
      <p:sp>
        <p:nvSpPr>
          <p:cNvPr id="8" name="Rectangle 7" descr="Defining&#10;"/>
          <p:cNvSpPr/>
          <p:nvPr/>
        </p:nvSpPr>
        <p:spPr>
          <a:xfrm>
            <a:off x="653829" y="0"/>
            <a:ext cx="5525872" cy="1631216"/>
          </a:xfrm>
          <a:prstGeom prst="rect">
            <a:avLst/>
          </a:prstGeom>
        </p:spPr>
        <p:txBody>
          <a:bodyPr wrap="none">
            <a:spAutoFit/>
          </a:bodyPr>
          <a:lstStyle/>
          <a:p>
            <a:r>
              <a:rPr lang="en-US" sz="10000" b="1" dirty="0">
                <a:latin typeface="Book Antiqua" panose="02040602050305030304" pitchFamily="18" charset="0"/>
              </a:rPr>
              <a:t>Defining</a:t>
            </a:r>
            <a:endParaRPr lang="en-US" sz="10000" dirty="0">
              <a:latin typeface="Book Antiqua" panose="02040602050305030304" pitchFamily="18" charset="0"/>
            </a:endParaRPr>
          </a:p>
        </p:txBody>
      </p:sp>
      <p:sp>
        <p:nvSpPr>
          <p:cNvPr id="7" name="TextBox 6" descr="Clinic Orders&#10;"/>
          <p:cNvSpPr txBox="1"/>
          <p:nvPr/>
        </p:nvSpPr>
        <p:spPr>
          <a:xfrm>
            <a:off x="152400" y="662498"/>
            <a:ext cx="10583780" cy="1169551"/>
          </a:xfrm>
          <a:prstGeom prst="rect">
            <a:avLst/>
          </a:prstGeom>
          <a:noFill/>
        </p:spPr>
        <p:txBody>
          <a:bodyPr wrap="square" rtlCol="0">
            <a:spAutoFit/>
          </a:bodyPr>
          <a:lstStyle/>
          <a:p>
            <a:pPr algn="r"/>
            <a:r>
              <a:rPr lang="en-US" sz="7000" i="1" dirty="0" smtClean="0"/>
              <a:t>Clinic Orders</a:t>
            </a:r>
            <a:endParaRPr lang="en-US" sz="7000" i="1" dirty="0"/>
          </a:p>
        </p:txBody>
      </p:sp>
      <p:sp>
        <p:nvSpPr>
          <p:cNvPr id="4" name="TextBox 3" descr="“Inpatient-like”&#10;"/>
          <p:cNvSpPr txBox="1"/>
          <p:nvPr/>
        </p:nvSpPr>
        <p:spPr>
          <a:xfrm>
            <a:off x="84222" y="2822873"/>
            <a:ext cx="5257800" cy="954107"/>
          </a:xfrm>
          <a:prstGeom prst="rect">
            <a:avLst/>
          </a:prstGeom>
          <a:noFill/>
        </p:spPr>
        <p:txBody>
          <a:bodyPr wrap="square" rtlCol="0">
            <a:spAutoFit/>
          </a:bodyPr>
          <a:lstStyle/>
          <a:p>
            <a:r>
              <a:rPr lang="en-US" sz="5600" dirty="0" smtClean="0"/>
              <a:t>“Inpatient-like”</a:t>
            </a:r>
            <a:endParaRPr lang="en-US" sz="5600" dirty="0"/>
          </a:p>
        </p:txBody>
      </p:sp>
      <p:sp>
        <p:nvSpPr>
          <p:cNvPr id="6" name="TextBox 5" descr="Replace Outpatient Orders&#10;"/>
          <p:cNvSpPr txBox="1"/>
          <p:nvPr/>
        </p:nvSpPr>
        <p:spPr>
          <a:xfrm>
            <a:off x="80211" y="4189930"/>
            <a:ext cx="6019800" cy="1815882"/>
          </a:xfrm>
          <a:prstGeom prst="rect">
            <a:avLst/>
          </a:prstGeom>
          <a:noFill/>
        </p:spPr>
        <p:txBody>
          <a:bodyPr wrap="square" rtlCol="0">
            <a:spAutoFit/>
          </a:bodyPr>
          <a:lstStyle/>
          <a:p>
            <a:r>
              <a:rPr lang="en-US" sz="5600" dirty="0" smtClean="0"/>
              <a:t>Replace Outpatient Orders</a:t>
            </a:r>
            <a:endParaRPr lang="en-US" sz="5600" dirty="0"/>
          </a:p>
        </p:txBody>
      </p:sp>
    </p:spTree>
    <p:extLst>
      <p:ext uri="{BB962C8B-B14F-4D97-AF65-F5344CB8AC3E}">
        <p14:creationId xmlns:p14="http://schemas.microsoft.com/office/powerpoint/2010/main" val="4919435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To illustrate the BCMA workflow, this is an example an inpatient status patient on a medicine ward. The provider wants the patient to get Lisinopril 5mg every day to control blood pressure. With the chart open to the ward, the provider uses the inpatient medication order dialog to enter a Lisinopril 5mg inpatient medication order to be given on the ward. The provider accepts and signs the Lisinopril 5mg inpatient medication order.&#10;"/>
          <p:cNvGrpSpPr/>
          <p:nvPr/>
        </p:nvGrpSpPr>
        <p:grpSpPr>
          <a:xfrm>
            <a:off x="-1" y="0"/>
            <a:ext cx="11963401" cy="6858000"/>
            <a:chOff x="-1" y="0"/>
            <a:chExt cx="11963401" cy="68580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8378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95" t="34444" r="5158" b="40000"/>
            <a:stretch/>
          </p:blipFill>
          <p:spPr bwMode="auto">
            <a:xfrm>
              <a:off x="838200" y="3810000"/>
              <a:ext cx="11125200" cy="2722123"/>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grpSp>
      <p:sp>
        <p:nvSpPr>
          <p:cNvPr id="2" name="Isosceles Triangle 1" descr="&quot;&quot;"/>
          <p:cNvSpPr/>
          <p:nvPr/>
        </p:nvSpPr>
        <p:spPr>
          <a:xfrm>
            <a:off x="838200" y="2971800"/>
            <a:ext cx="11125200" cy="810126"/>
          </a:xfrm>
          <a:prstGeom prst="triangle">
            <a:avLst>
              <a:gd name="adj" fmla="val 35436"/>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32362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harmacist at his workstati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39745" y="-20054"/>
            <a:ext cx="4552255" cy="6878053"/>
          </a:xfrm>
          <a:prstGeom prst="rect">
            <a:avLst/>
          </a:prstGeom>
        </p:spPr>
      </p:pic>
      <p:grpSp>
        <p:nvGrpSpPr>
          <p:cNvPr id="6" name="Group 5" descr="A pharmacist, in the Inpatient Medications package, finishes and verifies the Lisinopril 5mg inpatient medication order.&#10;"/>
          <p:cNvGrpSpPr/>
          <p:nvPr/>
        </p:nvGrpSpPr>
        <p:grpSpPr>
          <a:xfrm>
            <a:off x="0" y="4010"/>
            <a:ext cx="11765419" cy="6853989"/>
            <a:chOff x="0" y="4010"/>
            <a:chExt cx="11765419" cy="6853989"/>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10"/>
              <a:ext cx="8664818" cy="6853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18" t="66647" r="63944" b="24459"/>
            <a:stretch/>
          </p:blipFill>
          <p:spPr bwMode="auto">
            <a:xfrm>
              <a:off x="4364492" y="4419600"/>
              <a:ext cx="7400927" cy="1600200"/>
            </a:xfrm>
            <a:prstGeom prst="rect">
              <a:avLst/>
            </a:prstGeom>
            <a:noFill/>
            <a:ln w="76200">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grpSp>
      <p:sp>
        <p:nvSpPr>
          <p:cNvPr id="4" name="Isosceles Triangle 3" descr="&quot;&quot;"/>
          <p:cNvSpPr/>
          <p:nvPr/>
        </p:nvSpPr>
        <p:spPr>
          <a:xfrm rot="16200000">
            <a:off x="2454961" y="4274701"/>
            <a:ext cx="1756611" cy="1942134"/>
          </a:xfrm>
          <a:prstGeom prst="triangle">
            <a:avLst>
              <a:gd name="adj" fmla="val 78623"/>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descr="Pharmacist finishes and verifies the order&#10;"/>
          <p:cNvSpPr txBox="1"/>
          <p:nvPr/>
        </p:nvSpPr>
        <p:spPr>
          <a:xfrm>
            <a:off x="8758989" y="1122680"/>
            <a:ext cx="3433011" cy="2308324"/>
          </a:xfrm>
          <a:prstGeom prst="rect">
            <a:avLst/>
          </a:prstGeom>
          <a:noFill/>
        </p:spPr>
        <p:txBody>
          <a:bodyPr wrap="square" rtlCol="0">
            <a:spAutoFit/>
          </a:bodyPr>
          <a:lstStyle/>
          <a:p>
            <a:pPr algn="ctr"/>
            <a:r>
              <a:rPr lang="en-US" sz="3600" b="1" dirty="0" smtClean="0">
                <a:solidFill>
                  <a:schemeClr val="accent2">
                    <a:lumMod val="75000"/>
                  </a:schemeClr>
                </a:solidFill>
              </a:rPr>
              <a:t>Pharmacist finishes </a:t>
            </a:r>
          </a:p>
          <a:p>
            <a:pPr algn="ctr"/>
            <a:r>
              <a:rPr lang="en-US" sz="3600" b="1" dirty="0" smtClean="0">
                <a:solidFill>
                  <a:schemeClr val="accent2">
                    <a:lumMod val="75000"/>
                  </a:schemeClr>
                </a:solidFill>
              </a:rPr>
              <a:t>and verifies </a:t>
            </a:r>
          </a:p>
          <a:p>
            <a:pPr algn="ctr"/>
            <a:r>
              <a:rPr lang="en-US" sz="3600" b="1" dirty="0" smtClean="0">
                <a:solidFill>
                  <a:schemeClr val="accent2">
                    <a:lumMod val="75000"/>
                  </a:schemeClr>
                </a:solidFill>
              </a:rPr>
              <a:t>the order</a:t>
            </a:r>
            <a:endParaRPr lang="en-US" sz="3600" b="1" dirty="0">
              <a:solidFill>
                <a:schemeClr val="accent2">
                  <a:lumMod val="75000"/>
                </a:schemeClr>
              </a:solidFill>
            </a:endParaRPr>
          </a:p>
        </p:txBody>
      </p:sp>
    </p:spTree>
    <p:extLst>
      <p:ext uri="{BB962C8B-B14F-4D97-AF65-F5344CB8AC3E}">
        <p14:creationId xmlns:p14="http://schemas.microsoft.com/office/powerpoint/2010/main" val="3817907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The Nurse, in CPRS, on the CPRS Orders tab (shown), verifies the newly active Lisinopril inpatient medication order&#10;"/>
          <p:cNvGrpSpPr/>
          <p:nvPr/>
        </p:nvGrpSpPr>
        <p:grpSpPr>
          <a:xfrm>
            <a:off x="0" y="28074"/>
            <a:ext cx="12192000" cy="6561220"/>
            <a:chOff x="0" y="28074"/>
            <a:chExt cx="12192000" cy="6561220"/>
          </a:xfrm>
        </p:grpSpPr>
        <p:grpSp>
          <p:nvGrpSpPr>
            <p:cNvPr id="4" name="Group 3" descr="In CPRS, a nurse verifies the newly active Lisinopril inpatient medication order on the CPRS Orders tab &#10;"/>
            <p:cNvGrpSpPr/>
            <p:nvPr/>
          </p:nvGrpSpPr>
          <p:grpSpPr>
            <a:xfrm>
              <a:off x="0" y="28074"/>
              <a:ext cx="12192000" cy="6561220"/>
              <a:chOff x="0" y="28074"/>
              <a:chExt cx="12192000" cy="656122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074"/>
                <a:ext cx="12192000" cy="5390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375" t="5134" r="66875" b="21356"/>
              <a:stretch/>
            </p:blipFill>
            <p:spPr bwMode="auto">
              <a:xfrm>
                <a:off x="990600" y="228599"/>
                <a:ext cx="4648200" cy="6360695"/>
              </a:xfrm>
              <a:prstGeom prst="rect">
                <a:avLst/>
              </a:prstGeom>
              <a:noFill/>
              <a:ln w="76200">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descr="Verify"/>
              <p:cNvSpPr txBox="1"/>
              <p:nvPr/>
            </p:nvSpPr>
            <p:spPr>
              <a:xfrm>
                <a:off x="1022684" y="4267200"/>
                <a:ext cx="4572000" cy="646331"/>
              </a:xfrm>
              <a:prstGeom prst="rect">
                <a:avLst/>
              </a:prstGeom>
              <a:solidFill>
                <a:schemeClr val="bg1">
                  <a:lumMod val="95000"/>
                </a:schemeClr>
              </a:solidFill>
              <a:ln w="76200">
                <a:solidFill>
                  <a:schemeClr val="accent2">
                    <a:lumMod val="75000"/>
                  </a:schemeClr>
                </a:solidFill>
              </a:ln>
            </p:spPr>
            <p:txBody>
              <a:bodyPr wrap="square" rtlCol="0">
                <a:spAutoFit/>
              </a:bodyPr>
              <a:lstStyle/>
              <a:p>
                <a:r>
                  <a:rPr lang="en-US" sz="3600" dirty="0" smtClean="0"/>
                  <a:t>     Verify…</a:t>
                </a:r>
                <a:endParaRPr lang="en-US" sz="3600" dirty="0"/>
              </a:p>
            </p:txBody>
          </p:sp>
        </p:grpSp>
        <p:pic>
          <p:nvPicPr>
            <p:cNvPr id="5" name="Picture 4" descr="&quot;&quot;"/>
            <p:cNvPicPr>
              <a:picLocks noChangeAspect="1"/>
            </p:cNvPicPr>
            <p:nvPr/>
          </p:nvPicPr>
          <p:blipFill>
            <a:blip r:embed="rId4"/>
            <a:stretch>
              <a:fillRect/>
            </a:stretch>
          </p:blipFill>
          <p:spPr>
            <a:xfrm>
              <a:off x="7467600" y="4411897"/>
              <a:ext cx="762000" cy="406400"/>
            </a:xfrm>
            <a:prstGeom prst="rect">
              <a:avLst/>
            </a:prstGeom>
          </p:spPr>
        </p:pic>
      </p:grpSp>
    </p:spTree>
    <p:extLst>
      <p:ext uri="{BB962C8B-B14F-4D97-AF65-F5344CB8AC3E}">
        <p14:creationId xmlns:p14="http://schemas.microsoft.com/office/powerpoint/2010/main" val="8354745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nurse with a laptop"/>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6298" y="0"/>
            <a:ext cx="4572000" cy="6858000"/>
          </a:xfrm>
          <a:prstGeom prst="rect">
            <a:avLst/>
          </a:prstGeom>
        </p:spPr>
      </p:pic>
      <p:pic>
        <p:nvPicPr>
          <p:cNvPr id="4098" name="Picture 2" descr="Nurse verifies newly active order using the Verify Orders screen (shown)&#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7094" y="-31838"/>
            <a:ext cx="7964906" cy="6921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descr="Nurse verifies newly active order&#10;"/>
          <p:cNvSpPr txBox="1"/>
          <p:nvPr/>
        </p:nvSpPr>
        <p:spPr>
          <a:xfrm>
            <a:off x="228600" y="5181600"/>
            <a:ext cx="3886200" cy="1200329"/>
          </a:xfrm>
          <a:prstGeom prst="rect">
            <a:avLst/>
          </a:prstGeom>
          <a:noFill/>
        </p:spPr>
        <p:txBody>
          <a:bodyPr wrap="square" rtlCol="0">
            <a:spAutoFit/>
          </a:bodyPr>
          <a:lstStyle/>
          <a:p>
            <a:pPr algn="ctr"/>
            <a:r>
              <a:rPr lang="en-US" sz="3600" b="1" dirty="0" smtClean="0">
                <a:solidFill>
                  <a:schemeClr val="accent2">
                    <a:lumMod val="75000"/>
                  </a:schemeClr>
                </a:solidFill>
              </a:rPr>
              <a:t>Nurse verifies newly active order</a:t>
            </a:r>
            <a:endParaRPr lang="en-US" sz="3600" b="1" dirty="0">
              <a:solidFill>
                <a:schemeClr val="accent2">
                  <a:lumMod val="75000"/>
                </a:schemeClr>
              </a:solidFill>
            </a:endParaRPr>
          </a:p>
        </p:txBody>
      </p:sp>
    </p:spTree>
    <p:extLst>
      <p:ext uri="{BB962C8B-B14F-4D97-AF65-F5344CB8AC3E}">
        <p14:creationId xmlns:p14="http://schemas.microsoft.com/office/powerpoint/2010/main" val="2268590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atients are lying in reclining treatment chairs in a VA Chemo clinic…&#10;"/>
          <p:cNvPicPr>
            <a:picLocks noChangeAspect="1"/>
          </p:cNvPicPr>
          <p:nvPr/>
        </p:nvPicPr>
        <p:blipFill rotWithShape="1">
          <a:blip r:embed="rId3" cstate="print">
            <a:extLst>
              <a:ext uri="{28A0092B-C50C-407E-A947-70E740481C1C}">
                <a14:useLocalDpi xmlns:a14="http://schemas.microsoft.com/office/drawing/2010/main" val="0"/>
              </a:ext>
            </a:extLst>
          </a:blip>
          <a:srcRect b="14687"/>
          <a:stretch/>
        </p:blipFill>
        <p:spPr>
          <a:xfrm>
            <a:off x="11875" y="-76199"/>
            <a:ext cx="12192000" cy="6934199"/>
          </a:xfrm>
          <a:prstGeom prst="rect">
            <a:avLst/>
          </a:prstGeom>
        </p:spPr>
      </p:pic>
      <p:sp>
        <p:nvSpPr>
          <p:cNvPr id="6" name="TextBox 5" descr="Inpatient vs. Outpatient&#10;"/>
          <p:cNvSpPr txBox="1"/>
          <p:nvPr/>
        </p:nvSpPr>
        <p:spPr>
          <a:xfrm>
            <a:off x="0" y="-76199"/>
            <a:ext cx="12192000" cy="800219"/>
          </a:xfrm>
          <a:prstGeom prst="rect">
            <a:avLst/>
          </a:prstGeom>
          <a:blipFill>
            <a:blip r:embed="rId4"/>
            <a:stretch>
              <a:fillRect/>
            </a:stretch>
          </a:blipFill>
        </p:spPr>
        <p:txBody>
          <a:bodyPr wrap="square" rtlCol="0">
            <a:spAutoFit/>
          </a:bodyPr>
          <a:lstStyle/>
          <a:p>
            <a:pPr algn="ctr"/>
            <a:r>
              <a:rPr lang="en-US" sz="4600" b="1" dirty="0" smtClean="0">
                <a:solidFill>
                  <a:schemeClr val="bg1"/>
                </a:solidFill>
              </a:rPr>
              <a:t>Inpatient                vs.                Outpatient</a:t>
            </a:r>
            <a:endParaRPr lang="en-US" sz="4600" b="1" dirty="0">
              <a:solidFill>
                <a:schemeClr val="bg1"/>
              </a:solidFill>
            </a:endParaRPr>
          </a:p>
        </p:txBody>
      </p:sp>
      <p:sp>
        <p:nvSpPr>
          <p:cNvPr id="4" name="Rectangle 3" descr="Two patients are lying in reclining treatment chairs in a VA Chemo clinic…&#10;"/>
          <p:cNvSpPr/>
          <p:nvPr/>
        </p:nvSpPr>
        <p:spPr>
          <a:xfrm>
            <a:off x="0" y="6305309"/>
            <a:ext cx="12192000" cy="553998"/>
          </a:xfrm>
          <a:prstGeom prst="rect">
            <a:avLst/>
          </a:prstGeom>
          <a:blipFill>
            <a:blip r:embed="rId5"/>
            <a:stretch>
              <a:fillRect/>
            </a:stretch>
          </a:blipFill>
        </p:spPr>
        <p:txBody>
          <a:bodyPr wrap="square">
            <a:spAutoFit/>
          </a:bodyPr>
          <a:lstStyle/>
          <a:p>
            <a:pPr algn="ctr"/>
            <a:r>
              <a:rPr lang="en-US" sz="3000" b="1" dirty="0" smtClean="0">
                <a:solidFill>
                  <a:schemeClr val="bg1"/>
                </a:solidFill>
              </a:rPr>
              <a:t>Two patients are lying in reclining treatment chairs in a VA Chemo clinic…</a:t>
            </a:r>
            <a:endParaRPr lang="en-US" sz="3000" b="1" dirty="0">
              <a:solidFill>
                <a:schemeClr val="bg1"/>
              </a:solidFill>
            </a:endParaRPr>
          </a:p>
        </p:txBody>
      </p:sp>
    </p:spTree>
    <p:extLst>
      <p:ext uri="{BB962C8B-B14F-4D97-AF65-F5344CB8AC3E}">
        <p14:creationId xmlns:p14="http://schemas.microsoft.com/office/powerpoint/2010/main" val="26143742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The initials of the nurse appear in the Nurse column on the CPRS Orders tab.&#10;"/>
          <p:cNvGrpSpPr/>
          <p:nvPr/>
        </p:nvGrpSpPr>
        <p:grpSpPr>
          <a:xfrm>
            <a:off x="24063" y="16042"/>
            <a:ext cx="10491537" cy="6841958"/>
            <a:chOff x="24063" y="16042"/>
            <a:chExt cx="10491537" cy="6841958"/>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3" y="16042"/>
              <a:ext cx="8664144" cy="6841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sosceles Triangle 4"/>
            <p:cNvSpPr/>
            <p:nvPr/>
          </p:nvSpPr>
          <p:spPr>
            <a:xfrm rot="16200000">
              <a:off x="4823519" y="1994377"/>
              <a:ext cx="6655754" cy="2739190"/>
            </a:xfrm>
            <a:prstGeom prst="triangle">
              <a:avLst>
                <a:gd name="adj" fmla="val 56081"/>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599" t="18699" r="20245" b="30070"/>
            <a:stretch/>
          </p:blipFill>
          <p:spPr bwMode="auto">
            <a:xfrm>
              <a:off x="9525000" y="182192"/>
              <a:ext cx="990600" cy="6509658"/>
            </a:xfrm>
            <a:prstGeom prst="rect">
              <a:avLst/>
            </a:prstGeom>
            <a:noFill/>
            <a:ln w="76200">
              <a:solidFill>
                <a:schemeClr val="accent2">
                  <a:lumMod val="75000"/>
                </a:schemeClr>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6069398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t the appropriate time a Nurse administers the Lisinopril 5mg Tablet using BCMA. Of note, the provider will not be present when the Lisinopril 5mg Tablet is administered. The provider will be seeing other patients. This is the BCMA workflow on a ward or unit for an inpatient status patient. Clinic Orders only work for outpatient status patients in clinics that follow the BCMA workflow. Examples of clinics that follow the BCMA workflow include Emergency Department, Hemodialysis Unit, Injection Clinic, Same Day Unit, Chemo Clinic.&#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descr="Clinic Orders only work for outpatient status patients in clinics that follow the BCMA workflow&#10;"/>
          <p:cNvSpPr/>
          <p:nvPr/>
        </p:nvSpPr>
        <p:spPr>
          <a:xfrm>
            <a:off x="457200" y="5101390"/>
            <a:ext cx="11277600" cy="1323439"/>
          </a:xfrm>
          <a:prstGeom prst="rect">
            <a:avLst/>
          </a:prstGeom>
        </p:spPr>
        <p:txBody>
          <a:bodyPr wrap="square">
            <a:spAutoFit/>
          </a:bodyPr>
          <a:lstStyle/>
          <a:p>
            <a:pPr algn="ctr"/>
            <a:r>
              <a:rPr lang="en-US" sz="4000" i="1" dirty="0">
                <a:solidFill>
                  <a:schemeClr val="accent2">
                    <a:lumMod val="75000"/>
                  </a:schemeClr>
                </a:solidFill>
              </a:rPr>
              <a:t>Clinic Orders only work for outpatient status patients in clinics that follow the BCMA workflow</a:t>
            </a:r>
          </a:p>
        </p:txBody>
      </p:sp>
    </p:spTree>
    <p:extLst>
      <p:ext uri="{BB962C8B-B14F-4D97-AF65-F5344CB8AC3E}">
        <p14:creationId xmlns:p14="http://schemas.microsoft.com/office/powerpoint/2010/main" val="40570778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438400" y="228600"/>
            <a:ext cx="8229600" cy="1143000"/>
          </a:xfrm>
        </p:spPr>
        <p:txBody>
          <a:bodyPr/>
          <a:lstStyle/>
          <a:p>
            <a:r>
              <a:rPr lang="en-US" dirty="0" smtClean="0"/>
              <a:t>Poll Results</a:t>
            </a:r>
            <a:endParaRPr lang="en-US" dirty="0"/>
          </a:p>
        </p:txBody>
      </p:sp>
      <p:sp>
        <p:nvSpPr>
          <p:cNvPr id="3" name="Rectangle 2" descr="What is your level of familiarity with Clinic Orders? &#10;"/>
          <p:cNvSpPr/>
          <p:nvPr/>
        </p:nvSpPr>
        <p:spPr>
          <a:xfrm>
            <a:off x="361950" y="1588167"/>
            <a:ext cx="9239250" cy="584775"/>
          </a:xfrm>
          <a:prstGeom prst="rect">
            <a:avLst/>
          </a:prstGeom>
        </p:spPr>
        <p:txBody>
          <a:bodyPr wrap="square">
            <a:spAutoFit/>
          </a:bodyPr>
          <a:lstStyle/>
          <a:p>
            <a:r>
              <a:rPr lang="en-US" sz="3200" dirty="0"/>
              <a:t>What is your level of familiarity with Clinic Orders? </a:t>
            </a:r>
          </a:p>
        </p:txBody>
      </p:sp>
      <p:sp>
        <p:nvSpPr>
          <p:cNvPr id="5" name="Content Placeholder 4"/>
          <p:cNvSpPr>
            <a:spLocks noGrp="1"/>
          </p:cNvSpPr>
          <p:nvPr>
            <p:ph idx="1"/>
          </p:nvPr>
        </p:nvSpPr>
        <p:spPr>
          <a:xfrm>
            <a:off x="152400" y="2243734"/>
            <a:ext cx="5562600" cy="4038600"/>
          </a:xfrm>
        </p:spPr>
        <p:txBody>
          <a:bodyPr>
            <a:noAutofit/>
          </a:bodyPr>
          <a:lstStyle/>
          <a:p>
            <a:pPr marL="914400" lvl="1" indent="-514350">
              <a:buFont typeface="+mj-lt"/>
              <a:buAutoNum type="alphaUcPeriod"/>
            </a:pPr>
            <a:r>
              <a:rPr lang="en-US" dirty="0"/>
              <a:t>Never heard of Clinic Orders prior to this </a:t>
            </a:r>
            <a:r>
              <a:rPr lang="en-US" dirty="0" smtClean="0"/>
              <a:t>Class</a:t>
            </a:r>
          </a:p>
          <a:p>
            <a:pPr marL="914400" lvl="1" indent="-514350">
              <a:buFont typeface="+mj-lt"/>
              <a:buAutoNum type="alphaUcPeriod"/>
            </a:pPr>
            <a:r>
              <a:rPr lang="en-US" dirty="0"/>
              <a:t>Heard of them but can’t tell a Clinic Order from an Inpatient </a:t>
            </a:r>
            <a:r>
              <a:rPr lang="en-US" dirty="0" smtClean="0"/>
              <a:t>Medication Order</a:t>
            </a:r>
          </a:p>
          <a:p>
            <a:pPr marL="914400" lvl="1" indent="-514350">
              <a:buFont typeface="+mj-lt"/>
              <a:buAutoNum type="alphaUcPeriod"/>
            </a:pPr>
            <a:r>
              <a:rPr lang="en-US" dirty="0"/>
              <a:t>Amateur Clinic Orders </a:t>
            </a:r>
            <a:r>
              <a:rPr lang="en-US" dirty="0" smtClean="0"/>
              <a:t>Enthusiast</a:t>
            </a:r>
          </a:p>
          <a:p>
            <a:pPr marL="914400" lvl="1" indent="-514350">
              <a:buFont typeface="+mj-lt"/>
              <a:buAutoNum type="alphaUcPeriod"/>
            </a:pPr>
            <a:r>
              <a:rPr lang="en-US" dirty="0"/>
              <a:t>Clinic Orders Pro – tell me something I didn’t </a:t>
            </a:r>
            <a:r>
              <a:rPr lang="en-US" dirty="0" smtClean="0"/>
              <a:t>know</a:t>
            </a:r>
          </a:p>
        </p:txBody>
      </p:sp>
    </p:spTree>
    <p:extLst>
      <p:ext uri="{BB962C8B-B14F-4D97-AF65-F5344CB8AC3E}">
        <p14:creationId xmlns:p14="http://schemas.microsoft.com/office/powerpoint/2010/main" val="24300993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00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438400" y="228600"/>
            <a:ext cx="8229600" cy="1143000"/>
          </a:xfrm>
        </p:spPr>
        <p:txBody>
          <a:bodyPr/>
          <a:lstStyle/>
          <a:p>
            <a:r>
              <a:rPr lang="en-US" dirty="0" smtClean="0"/>
              <a:t>Poll Results</a:t>
            </a:r>
            <a:endParaRPr lang="en-US" dirty="0"/>
          </a:p>
        </p:txBody>
      </p:sp>
      <p:sp>
        <p:nvSpPr>
          <p:cNvPr id="9" name="Rectangle 8" descr="What is your level of familiarity with Clinic Orders? &#10;"/>
          <p:cNvSpPr/>
          <p:nvPr/>
        </p:nvSpPr>
        <p:spPr>
          <a:xfrm>
            <a:off x="361950" y="1588167"/>
            <a:ext cx="9239250" cy="584775"/>
          </a:xfrm>
          <a:prstGeom prst="rect">
            <a:avLst/>
          </a:prstGeom>
        </p:spPr>
        <p:txBody>
          <a:bodyPr wrap="square">
            <a:spAutoFit/>
          </a:bodyPr>
          <a:lstStyle/>
          <a:p>
            <a:r>
              <a:rPr lang="en-US" sz="3200" dirty="0"/>
              <a:t>What is your level of familiarity with Clinic Orders? </a:t>
            </a:r>
          </a:p>
        </p:txBody>
      </p:sp>
      <p:sp>
        <p:nvSpPr>
          <p:cNvPr id="8" name="Content Placeholder 4"/>
          <p:cNvSpPr>
            <a:spLocks noGrp="1"/>
          </p:cNvSpPr>
          <p:nvPr>
            <p:ph idx="1"/>
          </p:nvPr>
        </p:nvSpPr>
        <p:spPr>
          <a:xfrm>
            <a:off x="152400" y="2243734"/>
            <a:ext cx="5562600" cy="4038600"/>
          </a:xfrm>
        </p:spPr>
        <p:txBody>
          <a:bodyPr>
            <a:noAutofit/>
          </a:bodyPr>
          <a:lstStyle/>
          <a:p>
            <a:pPr marL="914400" lvl="1" indent="-514350">
              <a:buFont typeface="+mj-lt"/>
              <a:buAutoNum type="alphaUcPeriod"/>
            </a:pPr>
            <a:r>
              <a:rPr lang="en-US" dirty="0"/>
              <a:t>Never heard of Clinic Orders prior to this </a:t>
            </a:r>
            <a:r>
              <a:rPr lang="en-US" dirty="0" smtClean="0"/>
              <a:t>Class</a:t>
            </a:r>
          </a:p>
          <a:p>
            <a:pPr marL="914400" lvl="1" indent="-514350">
              <a:buFont typeface="+mj-lt"/>
              <a:buAutoNum type="alphaUcPeriod"/>
            </a:pPr>
            <a:r>
              <a:rPr lang="en-US" dirty="0"/>
              <a:t>Heard of them but can’t tell a Clinic Order from an Inpatient </a:t>
            </a:r>
            <a:r>
              <a:rPr lang="en-US" dirty="0" smtClean="0"/>
              <a:t>Medication Order</a:t>
            </a:r>
          </a:p>
          <a:p>
            <a:pPr marL="914400" lvl="1" indent="-514350">
              <a:buFont typeface="+mj-lt"/>
              <a:buAutoNum type="alphaUcPeriod"/>
            </a:pPr>
            <a:r>
              <a:rPr lang="en-US" dirty="0"/>
              <a:t>Amateur Clinic Orders </a:t>
            </a:r>
            <a:r>
              <a:rPr lang="en-US" dirty="0" smtClean="0"/>
              <a:t>Enthusiast</a:t>
            </a:r>
          </a:p>
          <a:p>
            <a:pPr marL="914400" lvl="1" indent="-514350">
              <a:buFont typeface="+mj-lt"/>
              <a:buAutoNum type="alphaUcPeriod"/>
            </a:pPr>
            <a:r>
              <a:rPr lang="en-US" dirty="0"/>
              <a:t>Clinic Orders Pro – tell me something I didn’t </a:t>
            </a:r>
            <a:r>
              <a:rPr lang="en-US" dirty="0" smtClean="0"/>
              <a:t>know</a:t>
            </a:r>
          </a:p>
        </p:txBody>
      </p:sp>
    </p:spTree>
    <p:extLst>
      <p:ext uri="{BB962C8B-B14F-4D97-AF65-F5344CB8AC3E}">
        <p14:creationId xmlns:p14="http://schemas.microsoft.com/office/powerpoint/2010/main" val="11641727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magnifying glass over the word Clinic"/>
          <p:cNvPicPr>
            <a:picLocks noChangeAspect="1"/>
          </p:cNvPicPr>
          <p:nvPr/>
        </p:nvPicPr>
        <p:blipFill rotWithShape="1">
          <a:blip r:embed="rId3" cstate="print">
            <a:extLst>
              <a:ext uri="{28A0092B-C50C-407E-A947-70E740481C1C}">
                <a14:useLocalDpi xmlns:a14="http://schemas.microsoft.com/office/drawing/2010/main" val="0"/>
              </a:ext>
            </a:extLst>
          </a:blip>
          <a:srcRect t="8635" b="13642"/>
          <a:stretch/>
        </p:blipFill>
        <p:spPr>
          <a:xfrm flipH="1">
            <a:off x="-24063" y="0"/>
            <a:ext cx="9220200" cy="6858000"/>
          </a:xfrm>
          <a:prstGeom prst="rect">
            <a:avLst/>
          </a:prstGeom>
        </p:spPr>
      </p:pic>
      <p:sp>
        <p:nvSpPr>
          <p:cNvPr id="4" name="TextBox 3" descr="Clinic&#10;"/>
          <p:cNvSpPr txBox="1"/>
          <p:nvPr/>
        </p:nvSpPr>
        <p:spPr>
          <a:xfrm>
            <a:off x="4186990" y="1114926"/>
            <a:ext cx="4343400" cy="2246769"/>
          </a:xfrm>
          <a:prstGeom prst="rect">
            <a:avLst/>
          </a:prstGeom>
          <a:noFill/>
        </p:spPr>
        <p:txBody>
          <a:bodyPr wrap="square" rtlCol="0">
            <a:spAutoFit/>
          </a:bodyPr>
          <a:lstStyle/>
          <a:p>
            <a:r>
              <a:rPr lang="en-US" sz="14000" dirty="0" smtClean="0"/>
              <a:t>Clinic</a:t>
            </a:r>
            <a:endParaRPr lang="en-US" sz="14000" dirty="0"/>
          </a:p>
        </p:txBody>
      </p:sp>
      <p:sp>
        <p:nvSpPr>
          <p:cNvPr id="6" name="Rectangle 5" descr="Order&#10;"/>
          <p:cNvSpPr/>
          <p:nvPr/>
        </p:nvSpPr>
        <p:spPr>
          <a:xfrm>
            <a:off x="8530390" y="1905634"/>
            <a:ext cx="1885260" cy="954107"/>
          </a:xfrm>
          <a:prstGeom prst="rect">
            <a:avLst/>
          </a:prstGeom>
        </p:spPr>
        <p:txBody>
          <a:bodyPr wrap="none">
            <a:spAutoFit/>
          </a:bodyPr>
          <a:lstStyle/>
          <a:p>
            <a:pPr lvl="0"/>
            <a:r>
              <a:rPr lang="en-US" sz="5600" dirty="0">
                <a:solidFill>
                  <a:prstClr val="black"/>
                </a:solidFill>
              </a:rPr>
              <a:t>Order</a:t>
            </a:r>
          </a:p>
        </p:txBody>
      </p:sp>
      <p:sp>
        <p:nvSpPr>
          <p:cNvPr id="8" name="Rectangle 7" descr="vs&#10;"/>
          <p:cNvSpPr/>
          <p:nvPr/>
        </p:nvSpPr>
        <p:spPr>
          <a:xfrm>
            <a:off x="9020037" y="3354544"/>
            <a:ext cx="785856" cy="954107"/>
          </a:xfrm>
          <a:prstGeom prst="rect">
            <a:avLst/>
          </a:prstGeom>
        </p:spPr>
        <p:txBody>
          <a:bodyPr wrap="none">
            <a:spAutoFit/>
          </a:bodyPr>
          <a:lstStyle/>
          <a:p>
            <a:pPr lvl="0"/>
            <a:r>
              <a:rPr lang="en-US" sz="5600" i="1" dirty="0" smtClean="0">
                <a:solidFill>
                  <a:prstClr val="black"/>
                </a:solidFill>
              </a:rPr>
              <a:t>vs</a:t>
            </a:r>
            <a:endParaRPr lang="en-US" sz="5600" i="1" dirty="0">
              <a:solidFill>
                <a:prstClr val="black"/>
              </a:solidFill>
            </a:endParaRPr>
          </a:p>
        </p:txBody>
      </p:sp>
      <p:sp>
        <p:nvSpPr>
          <p:cNvPr id="7" name="Rectangle 6" descr="Inpatient Medication Order&#10;"/>
          <p:cNvSpPr/>
          <p:nvPr/>
        </p:nvSpPr>
        <p:spPr>
          <a:xfrm>
            <a:off x="3429000" y="5334000"/>
            <a:ext cx="8163902" cy="954107"/>
          </a:xfrm>
          <a:prstGeom prst="rect">
            <a:avLst/>
          </a:prstGeom>
        </p:spPr>
        <p:txBody>
          <a:bodyPr wrap="none">
            <a:spAutoFit/>
          </a:bodyPr>
          <a:lstStyle/>
          <a:p>
            <a:pPr lvl="0"/>
            <a:r>
              <a:rPr lang="en-US" sz="5600" dirty="0" smtClean="0">
                <a:solidFill>
                  <a:prstClr val="black"/>
                </a:solidFill>
              </a:rPr>
              <a:t>Inpatient Medication Order</a:t>
            </a:r>
            <a:endParaRPr lang="en-US" sz="5600" dirty="0">
              <a:solidFill>
                <a:prstClr val="black"/>
              </a:solidFill>
            </a:endParaRPr>
          </a:p>
        </p:txBody>
      </p:sp>
    </p:spTree>
    <p:extLst>
      <p:ext uri="{BB962C8B-B14F-4D97-AF65-F5344CB8AC3E}">
        <p14:creationId xmlns:p14="http://schemas.microsoft.com/office/powerpoint/2010/main" val="20910690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stA CPRS in use by message"/>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5517"/>
          <a:stretch/>
        </p:blipFill>
        <p:spPr bwMode="auto">
          <a:xfrm>
            <a:off x="1" y="0"/>
            <a:ext cx="121920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quot;&quot;"/>
          <p:cNvPicPr>
            <a:picLocks noChangeAspect="1"/>
          </p:cNvPicPr>
          <p:nvPr/>
        </p:nvPicPr>
        <p:blipFill>
          <a:blip r:embed="rId4"/>
          <a:stretch>
            <a:fillRect/>
          </a:stretch>
        </p:blipFill>
        <p:spPr>
          <a:xfrm>
            <a:off x="3124200" y="2767581"/>
            <a:ext cx="1143000" cy="647700"/>
          </a:xfrm>
          <a:prstGeom prst="rect">
            <a:avLst/>
          </a:prstGeom>
        </p:spPr>
      </p:pic>
      <p:pic>
        <p:nvPicPr>
          <p:cNvPr id="11" name="Picture 10" descr="&quot;&quot;"/>
          <p:cNvPicPr>
            <a:picLocks noChangeAspect="1"/>
          </p:cNvPicPr>
          <p:nvPr/>
        </p:nvPicPr>
        <p:blipFill>
          <a:blip r:embed="rId5"/>
          <a:stretch>
            <a:fillRect/>
          </a:stretch>
        </p:blipFill>
        <p:spPr>
          <a:xfrm>
            <a:off x="5845915" y="-5254"/>
            <a:ext cx="6362127" cy="876300"/>
          </a:xfrm>
          <a:prstGeom prst="rect">
            <a:avLst/>
          </a:prstGeom>
        </p:spPr>
      </p:pic>
      <p:pic>
        <p:nvPicPr>
          <p:cNvPr id="3" name="Picture 2" descr="&quot;&quot;"/>
          <p:cNvPicPr>
            <a:picLocks noChangeAspect="1"/>
          </p:cNvPicPr>
          <p:nvPr/>
        </p:nvPicPr>
        <p:blipFill>
          <a:blip r:embed="rId4"/>
          <a:stretch>
            <a:fillRect/>
          </a:stretch>
        </p:blipFill>
        <p:spPr>
          <a:xfrm>
            <a:off x="3886200" y="1981200"/>
            <a:ext cx="3752850" cy="647700"/>
          </a:xfrm>
          <a:prstGeom prst="rect">
            <a:avLst/>
          </a:prstGeom>
        </p:spPr>
      </p:pic>
      <p:sp>
        <p:nvSpPr>
          <p:cNvPr id="2" name="TextBox 1" descr="VEHU PATIENT ONE&#10;"/>
          <p:cNvSpPr txBox="1"/>
          <p:nvPr/>
        </p:nvSpPr>
        <p:spPr>
          <a:xfrm>
            <a:off x="1479884" y="2029326"/>
            <a:ext cx="3657600" cy="615553"/>
          </a:xfrm>
          <a:prstGeom prst="rect">
            <a:avLst/>
          </a:prstGeom>
          <a:blipFill>
            <a:blip r:embed="rId6"/>
            <a:stretch>
              <a:fillRect/>
            </a:stretch>
          </a:blipFill>
        </p:spPr>
        <p:txBody>
          <a:bodyPr wrap="square" rtlCol="0">
            <a:spAutoFit/>
          </a:bodyPr>
          <a:lstStyle/>
          <a:p>
            <a:r>
              <a:rPr lang="en-US" sz="3400" b="1" dirty="0" smtClean="0">
                <a:latin typeface="Arial Narrow" panose="020B0606020202030204" pitchFamily="34" charset="0"/>
              </a:rPr>
              <a:t>VEHU PATIENT ONE</a:t>
            </a:r>
            <a:endParaRPr lang="en-US" sz="3400" b="1" dirty="0">
              <a:latin typeface="Arial Narrow" panose="020B0606020202030204" pitchFamily="34" charset="0"/>
            </a:endParaRPr>
          </a:p>
        </p:txBody>
      </p:sp>
      <p:grpSp>
        <p:nvGrpSpPr>
          <p:cNvPr id="5" name="Group 4" descr="VistA CPRS in use by message, VEHU PATIENT ONE&#10;"/>
          <p:cNvGrpSpPr/>
          <p:nvPr/>
        </p:nvGrpSpPr>
        <p:grpSpPr>
          <a:xfrm>
            <a:off x="37527" y="3505200"/>
            <a:ext cx="12192000" cy="3505200"/>
            <a:chOff x="37527" y="3505200"/>
            <a:chExt cx="12192000" cy="3505200"/>
          </a:xfrm>
        </p:grpSpPr>
        <p:pic>
          <p:nvPicPr>
            <p:cNvPr id="307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b="14410"/>
            <a:stretch/>
          </p:blipFill>
          <p:spPr bwMode="auto">
            <a:xfrm>
              <a:off x="37527" y="3505200"/>
              <a:ext cx="12154474"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stretch>
              <a:fillRect/>
            </a:stretch>
          </p:blipFill>
          <p:spPr>
            <a:xfrm>
              <a:off x="4114800" y="5427486"/>
              <a:ext cx="4210050" cy="647700"/>
            </a:xfrm>
            <a:prstGeom prst="rect">
              <a:avLst/>
            </a:prstGeom>
          </p:spPr>
        </p:pic>
        <p:sp>
          <p:nvSpPr>
            <p:cNvPr id="7" name="TextBox 6"/>
            <p:cNvSpPr txBox="1"/>
            <p:nvPr/>
          </p:nvSpPr>
          <p:spPr>
            <a:xfrm>
              <a:off x="1479884" y="5502505"/>
              <a:ext cx="3657600" cy="615553"/>
            </a:xfrm>
            <a:prstGeom prst="rect">
              <a:avLst/>
            </a:prstGeom>
            <a:blipFill>
              <a:blip r:embed="rId6"/>
              <a:stretch>
                <a:fillRect/>
              </a:stretch>
            </a:blipFill>
          </p:spPr>
          <p:txBody>
            <a:bodyPr wrap="square" rtlCol="0">
              <a:spAutoFit/>
            </a:bodyPr>
            <a:lstStyle/>
            <a:p>
              <a:r>
                <a:rPr lang="en-US" sz="3400" b="1" dirty="0" smtClean="0">
                  <a:latin typeface="Arial Narrow" panose="020B0606020202030204" pitchFamily="34" charset="0"/>
                </a:rPr>
                <a:t>VEHU PATIENT ONE</a:t>
              </a:r>
              <a:endParaRPr lang="en-US" sz="3400" b="1" dirty="0">
                <a:latin typeface="Arial Narrow" panose="020B0606020202030204" pitchFamily="34" charset="0"/>
              </a:endParaRPr>
            </a:p>
          </p:txBody>
        </p:sp>
        <p:pic>
          <p:nvPicPr>
            <p:cNvPr id="4" name="Picture 3"/>
            <p:cNvPicPr>
              <a:picLocks noChangeAspect="1"/>
            </p:cNvPicPr>
            <p:nvPr/>
          </p:nvPicPr>
          <p:blipFill>
            <a:blip r:embed="rId5"/>
            <a:stretch>
              <a:fillRect/>
            </a:stretch>
          </p:blipFill>
          <p:spPr>
            <a:xfrm>
              <a:off x="5867400" y="3505200"/>
              <a:ext cx="6362127" cy="876300"/>
            </a:xfrm>
            <a:prstGeom prst="rect">
              <a:avLst/>
            </a:prstGeom>
          </p:spPr>
        </p:pic>
        <p:pic>
          <p:nvPicPr>
            <p:cNvPr id="9" name="Picture 8"/>
            <p:cNvPicPr>
              <a:picLocks noChangeAspect="1"/>
            </p:cNvPicPr>
            <p:nvPr/>
          </p:nvPicPr>
          <p:blipFill>
            <a:blip r:embed="rId4"/>
            <a:stretch>
              <a:fillRect/>
            </a:stretch>
          </p:blipFill>
          <p:spPr>
            <a:xfrm>
              <a:off x="3124200" y="6064297"/>
              <a:ext cx="1143000" cy="647700"/>
            </a:xfrm>
            <a:prstGeom prst="rect">
              <a:avLst/>
            </a:prstGeom>
          </p:spPr>
        </p:pic>
      </p:grpSp>
    </p:spTree>
    <p:extLst>
      <p:ext uri="{BB962C8B-B14F-4D97-AF65-F5344CB8AC3E}">
        <p14:creationId xmlns:p14="http://schemas.microsoft.com/office/powerpoint/2010/main" val="21874142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tient Selection dialog box"/>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0"/>
            <a:ext cx="1131276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descr="Limit the patient list to patients with appointments in the provider clinic TODAY&#10;"/>
          <p:cNvSpPr/>
          <p:nvPr/>
        </p:nvSpPr>
        <p:spPr>
          <a:xfrm>
            <a:off x="76200" y="5101390"/>
            <a:ext cx="10972800" cy="1323439"/>
          </a:xfrm>
          <a:prstGeom prst="rect">
            <a:avLst/>
          </a:prstGeom>
        </p:spPr>
        <p:txBody>
          <a:bodyPr wrap="square">
            <a:spAutoFit/>
          </a:bodyPr>
          <a:lstStyle/>
          <a:p>
            <a:pPr algn="ctr"/>
            <a:r>
              <a:rPr lang="en-US" sz="4000" i="1" dirty="0" smtClean="0">
                <a:solidFill>
                  <a:schemeClr val="accent2">
                    <a:lumMod val="75000"/>
                  </a:schemeClr>
                </a:solidFill>
              </a:rPr>
              <a:t>Limit the patient list to patients with appointments in the provider clinic </a:t>
            </a:r>
            <a:r>
              <a:rPr lang="en-US" sz="4000" b="1" i="1" dirty="0" smtClean="0">
                <a:solidFill>
                  <a:schemeClr val="accent2">
                    <a:lumMod val="75000"/>
                  </a:schemeClr>
                </a:solidFill>
              </a:rPr>
              <a:t>TODAY</a:t>
            </a:r>
            <a:endParaRPr lang="en-US" sz="4000" b="1" i="1" dirty="0">
              <a:solidFill>
                <a:schemeClr val="accent2">
                  <a:lumMod val="75000"/>
                </a:schemeClr>
              </a:solidFill>
            </a:endParaRPr>
          </a:p>
        </p:txBody>
      </p:sp>
      <p:sp>
        <p:nvSpPr>
          <p:cNvPr id="6" name="Isosceles Triangle 5" descr="&quot;&quot;"/>
          <p:cNvSpPr/>
          <p:nvPr/>
        </p:nvSpPr>
        <p:spPr>
          <a:xfrm rot="13892567">
            <a:off x="1687020" y="2992498"/>
            <a:ext cx="1583085" cy="2168773"/>
          </a:xfrm>
          <a:custGeom>
            <a:avLst/>
            <a:gdLst>
              <a:gd name="connsiteX0" fmla="*/ 0 w 1447800"/>
              <a:gd name="connsiteY0" fmla="*/ 2590800 h 2590800"/>
              <a:gd name="connsiteX1" fmla="*/ 498506 w 1447800"/>
              <a:gd name="connsiteY1" fmla="*/ 0 h 2590800"/>
              <a:gd name="connsiteX2" fmla="*/ 1447800 w 1447800"/>
              <a:gd name="connsiteY2" fmla="*/ 2590800 h 2590800"/>
              <a:gd name="connsiteX3" fmla="*/ 0 w 1447800"/>
              <a:gd name="connsiteY3" fmla="*/ 2590800 h 2590800"/>
              <a:gd name="connsiteX0" fmla="*/ 0 w 4202923"/>
              <a:gd name="connsiteY0" fmla="*/ 5647075 h 5647075"/>
              <a:gd name="connsiteX1" fmla="*/ 3253629 w 4202923"/>
              <a:gd name="connsiteY1" fmla="*/ 0 h 5647075"/>
              <a:gd name="connsiteX2" fmla="*/ 4202923 w 4202923"/>
              <a:gd name="connsiteY2" fmla="*/ 2590800 h 5647075"/>
              <a:gd name="connsiteX3" fmla="*/ 0 w 4202923"/>
              <a:gd name="connsiteY3" fmla="*/ 5647075 h 5647075"/>
              <a:gd name="connsiteX0" fmla="*/ 0 w 4341106"/>
              <a:gd name="connsiteY0" fmla="*/ 5647075 h 5647075"/>
              <a:gd name="connsiteX1" fmla="*/ 3253629 w 4341106"/>
              <a:gd name="connsiteY1" fmla="*/ 0 h 5647075"/>
              <a:gd name="connsiteX2" fmla="*/ 4341106 w 4341106"/>
              <a:gd name="connsiteY2" fmla="*/ 2700547 h 5647075"/>
              <a:gd name="connsiteX3" fmla="*/ 0 w 4341106"/>
              <a:gd name="connsiteY3" fmla="*/ 5647075 h 5647075"/>
              <a:gd name="connsiteX0" fmla="*/ 0 w 5009933"/>
              <a:gd name="connsiteY0" fmla="*/ 6386019 h 6386019"/>
              <a:gd name="connsiteX1" fmla="*/ 3922456 w 5009933"/>
              <a:gd name="connsiteY1" fmla="*/ 0 h 6386019"/>
              <a:gd name="connsiteX2" fmla="*/ 5009933 w 5009933"/>
              <a:gd name="connsiteY2" fmla="*/ 2700547 h 6386019"/>
              <a:gd name="connsiteX3" fmla="*/ 0 w 5009933"/>
              <a:gd name="connsiteY3" fmla="*/ 6386019 h 6386019"/>
              <a:gd name="connsiteX0" fmla="*/ 0 w 2535492"/>
              <a:gd name="connsiteY0" fmla="*/ 1181128 h 2700547"/>
              <a:gd name="connsiteX1" fmla="*/ 1448015 w 2535492"/>
              <a:gd name="connsiteY1" fmla="*/ 0 h 2700547"/>
              <a:gd name="connsiteX2" fmla="*/ 2535492 w 2535492"/>
              <a:gd name="connsiteY2" fmla="*/ 2700547 h 2700547"/>
              <a:gd name="connsiteX3" fmla="*/ 0 w 2535492"/>
              <a:gd name="connsiteY3" fmla="*/ 1181128 h 2700547"/>
              <a:gd name="connsiteX0" fmla="*/ 0 w 1448015"/>
              <a:gd name="connsiteY0" fmla="*/ 1181128 h 2168773"/>
              <a:gd name="connsiteX1" fmla="*/ 1448015 w 1448015"/>
              <a:gd name="connsiteY1" fmla="*/ 0 h 2168773"/>
              <a:gd name="connsiteX2" fmla="*/ 1298463 w 1448015"/>
              <a:gd name="connsiteY2" fmla="*/ 2168773 h 2168773"/>
              <a:gd name="connsiteX3" fmla="*/ 0 w 1448015"/>
              <a:gd name="connsiteY3" fmla="*/ 1181128 h 2168773"/>
            </a:gdLst>
            <a:ahLst/>
            <a:cxnLst>
              <a:cxn ang="0">
                <a:pos x="connsiteX0" y="connsiteY0"/>
              </a:cxn>
              <a:cxn ang="0">
                <a:pos x="connsiteX1" y="connsiteY1"/>
              </a:cxn>
              <a:cxn ang="0">
                <a:pos x="connsiteX2" y="connsiteY2"/>
              </a:cxn>
              <a:cxn ang="0">
                <a:pos x="connsiteX3" y="connsiteY3"/>
              </a:cxn>
            </a:cxnLst>
            <a:rect l="l" t="t" r="r" b="b"/>
            <a:pathLst>
              <a:path w="1448015" h="2168773">
                <a:moveTo>
                  <a:pt x="0" y="1181128"/>
                </a:moveTo>
                <a:lnTo>
                  <a:pt x="1448015" y="0"/>
                </a:lnTo>
                <a:lnTo>
                  <a:pt x="1298463" y="2168773"/>
                </a:lnTo>
                <a:lnTo>
                  <a:pt x="0" y="1181128"/>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3" descr="highlight of List of Appointmtnets"/>
          <p:cNvPicPr>
            <a:picLocks noChangeAspect="1" noChangeArrowheads="1"/>
          </p:cNvPicPr>
          <p:nvPr/>
        </p:nvPicPr>
        <p:blipFill rotWithShape="1">
          <a:blip r:embed="rId3">
            <a:extLst>
              <a:ext uri="{28A0092B-C50C-407E-A947-70E740481C1C}">
                <a14:useLocalDpi xmlns:a14="http://schemas.microsoft.com/office/drawing/2010/main" val="0"/>
              </a:ext>
            </a:extLst>
          </a:blip>
          <a:srcRect l="674" t="53333" r="73730" b="35556"/>
          <a:stretch/>
        </p:blipFill>
        <p:spPr bwMode="auto">
          <a:xfrm>
            <a:off x="3018395" y="3005889"/>
            <a:ext cx="5867400" cy="1544053"/>
          </a:xfrm>
          <a:prstGeom prst="rect">
            <a:avLst/>
          </a:prstGeom>
          <a:noFill/>
          <a:ln w="76200">
            <a:solidFill>
              <a:schemeClr val="accent2">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 name="Content Placeholder 3" descr="highlight of Patiens (You Pcm/Team#2/L)"/>
          <p:cNvPicPr>
            <a:picLocks noChangeAspect="1" noChangeArrowheads="1"/>
          </p:cNvPicPr>
          <p:nvPr/>
        </p:nvPicPr>
        <p:blipFill rotWithShape="1">
          <a:blip r:embed="rId3">
            <a:extLst>
              <a:ext uri="{28A0092B-C50C-407E-A947-70E740481C1C}">
                <a14:useLocalDpi xmlns:a14="http://schemas.microsoft.com/office/drawing/2010/main" val="0"/>
              </a:ext>
            </a:extLst>
          </a:blip>
          <a:srcRect l="26943" t="5556" r="52850" b="91111"/>
          <a:stretch/>
        </p:blipFill>
        <p:spPr bwMode="auto">
          <a:xfrm>
            <a:off x="3124200" y="228600"/>
            <a:ext cx="4572000" cy="457200"/>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8" name="Bent Arrow 7" descr="&quot;&quot;"/>
          <p:cNvSpPr/>
          <p:nvPr/>
        </p:nvSpPr>
        <p:spPr>
          <a:xfrm>
            <a:off x="1066800" y="228600"/>
            <a:ext cx="1951595" cy="1780674"/>
          </a:xfrm>
          <a:prstGeom prst="bentArrow">
            <a:avLst>
              <a:gd name="adj1" fmla="val 7883"/>
              <a:gd name="adj2" fmla="val 16892"/>
              <a:gd name="adj3" fmla="val 16892"/>
              <a:gd name="adj4" fmla="val 43750"/>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Isosceles Triangle 10" descr="&quot;&quot;"/>
          <p:cNvSpPr/>
          <p:nvPr/>
        </p:nvSpPr>
        <p:spPr>
          <a:xfrm rot="16200000">
            <a:off x="4444902" y="983344"/>
            <a:ext cx="1277354" cy="1785159"/>
          </a:xfrm>
          <a:prstGeom prst="triangle">
            <a:avLst>
              <a:gd name="adj" fmla="val 47290"/>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3" descr="Hihglight of patient list"/>
          <p:cNvPicPr>
            <a:picLocks noChangeAspect="1" noChangeArrowheads="1"/>
          </p:cNvPicPr>
          <p:nvPr/>
        </p:nvPicPr>
        <p:blipFill rotWithShape="1">
          <a:blip r:embed="rId3">
            <a:extLst>
              <a:ext uri="{28A0092B-C50C-407E-A947-70E740481C1C}">
                <a14:useLocalDpi xmlns:a14="http://schemas.microsoft.com/office/drawing/2010/main" val="0"/>
              </a:ext>
            </a:extLst>
          </a:blip>
          <a:srcRect l="27617" t="23333" r="40725" b="66667"/>
          <a:stretch/>
        </p:blipFill>
        <p:spPr bwMode="auto">
          <a:xfrm>
            <a:off x="5976158" y="1284221"/>
            <a:ext cx="5943600" cy="1138136"/>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699587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e provider Left-clicks on their patient’s name in the appointment book from today. The patient’s full name, full Social Security number and birth date will appear to the right. &#10;&#10;Of course if the provider wants to do it the hard way…&#10;"/>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 y="0"/>
            <a:ext cx="1130643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descr="Left-click on their patient’s to pull up full name, full Social Security number and birth date&#10;"/>
          <p:cNvSpPr/>
          <p:nvPr/>
        </p:nvSpPr>
        <p:spPr>
          <a:xfrm>
            <a:off x="395414" y="5105400"/>
            <a:ext cx="10515600" cy="1323439"/>
          </a:xfrm>
          <a:prstGeom prst="rect">
            <a:avLst/>
          </a:prstGeom>
        </p:spPr>
        <p:txBody>
          <a:bodyPr wrap="square">
            <a:spAutoFit/>
          </a:bodyPr>
          <a:lstStyle/>
          <a:p>
            <a:pPr algn="ctr"/>
            <a:r>
              <a:rPr lang="en-US" sz="4000" i="1" dirty="0" smtClean="0">
                <a:solidFill>
                  <a:schemeClr val="accent2">
                    <a:lumMod val="75000"/>
                  </a:schemeClr>
                </a:solidFill>
              </a:rPr>
              <a:t>Left-click </a:t>
            </a:r>
            <a:r>
              <a:rPr lang="en-US" sz="4000" i="1" dirty="0">
                <a:solidFill>
                  <a:schemeClr val="accent2">
                    <a:lumMod val="75000"/>
                  </a:schemeClr>
                </a:solidFill>
              </a:rPr>
              <a:t>on their patient’s </a:t>
            </a:r>
            <a:r>
              <a:rPr lang="en-US" sz="4000" i="1" dirty="0" smtClean="0">
                <a:solidFill>
                  <a:schemeClr val="accent2">
                    <a:lumMod val="75000"/>
                  </a:schemeClr>
                </a:solidFill>
              </a:rPr>
              <a:t>to pull up </a:t>
            </a:r>
            <a:r>
              <a:rPr lang="en-US" sz="4000" i="1" dirty="0">
                <a:solidFill>
                  <a:schemeClr val="accent2">
                    <a:lumMod val="75000"/>
                  </a:schemeClr>
                </a:solidFill>
              </a:rPr>
              <a:t>full name, full Social Security number and birth </a:t>
            </a:r>
            <a:r>
              <a:rPr lang="en-US" sz="4000" i="1" dirty="0" smtClean="0">
                <a:solidFill>
                  <a:schemeClr val="accent2">
                    <a:lumMod val="75000"/>
                  </a:schemeClr>
                </a:solidFill>
              </a:rPr>
              <a:t>date</a:t>
            </a:r>
            <a:endParaRPr lang="en-US" sz="4000" i="1" dirty="0">
              <a:solidFill>
                <a:schemeClr val="accent2">
                  <a:lumMod val="75000"/>
                </a:schemeClr>
              </a:solidFill>
            </a:endParaRPr>
          </a:p>
        </p:txBody>
      </p:sp>
      <p:sp>
        <p:nvSpPr>
          <p:cNvPr id="7" name="Isosceles Triangle 6" descr="the provider Left-clicks on their patient’s name in the appointment book from today. The patient’s full name, full Social Security number and birth date will appear to the right. &#10; &#10;Of course if the provider wants to do it the hard way…&#10;"/>
          <p:cNvSpPr/>
          <p:nvPr/>
        </p:nvSpPr>
        <p:spPr>
          <a:xfrm rot="20108470">
            <a:off x="7688901" y="540064"/>
            <a:ext cx="4083729" cy="3274637"/>
          </a:xfrm>
          <a:custGeom>
            <a:avLst/>
            <a:gdLst>
              <a:gd name="connsiteX0" fmla="*/ 0 w 6655754"/>
              <a:gd name="connsiteY0" fmla="*/ 2739190 h 2739190"/>
              <a:gd name="connsiteX1" fmla="*/ 3732613 w 6655754"/>
              <a:gd name="connsiteY1" fmla="*/ 0 h 2739190"/>
              <a:gd name="connsiteX2" fmla="*/ 6655754 w 6655754"/>
              <a:gd name="connsiteY2" fmla="*/ 2739190 h 2739190"/>
              <a:gd name="connsiteX3" fmla="*/ 0 w 6655754"/>
              <a:gd name="connsiteY3" fmla="*/ 2739190 h 2739190"/>
              <a:gd name="connsiteX0" fmla="*/ 0 w 6075934"/>
              <a:gd name="connsiteY0" fmla="*/ 2739190 h 2739190"/>
              <a:gd name="connsiteX1" fmla="*/ 3732613 w 6075934"/>
              <a:gd name="connsiteY1" fmla="*/ 0 h 2739190"/>
              <a:gd name="connsiteX2" fmla="*/ 6075934 w 6075934"/>
              <a:gd name="connsiteY2" fmla="*/ 1586539 h 2739190"/>
              <a:gd name="connsiteX3" fmla="*/ 0 w 6075934"/>
              <a:gd name="connsiteY3" fmla="*/ 2739190 h 2739190"/>
              <a:gd name="connsiteX0" fmla="*/ 0 w 2942881"/>
              <a:gd name="connsiteY0" fmla="*/ 212714 h 1586539"/>
              <a:gd name="connsiteX1" fmla="*/ 599560 w 2942881"/>
              <a:gd name="connsiteY1" fmla="*/ 0 h 1586539"/>
              <a:gd name="connsiteX2" fmla="*/ 2942881 w 2942881"/>
              <a:gd name="connsiteY2" fmla="*/ 1586539 h 1586539"/>
              <a:gd name="connsiteX3" fmla="*/ 0 w 2942881"/>
              <a:gd name="connsiteY3" fmla="*/ 212714 h 1586539"/>
              <a:gd name="connsiteX0" fmla="*/ 0 w 3814659"/>
              <a:gd name="connsiteY0" fmla="*/ 212714 h 2162635"/>
              <a:gd name="connsiteX1" fmla="*/ 599560 w 3814659"/>
              <a:gd name="connsiteY1" fmla="*/ 0 h 2162635"/>
              <a:gd name="connsiteX2" fmla="*/ 3814659 w 3814659"/>
              <a:gd name="connsiteY2" fmla="*/ 2162635 h 2162635"/>
              <a:gd name="connsiteX3" fmla="*/ 0 w 3814659"/>
              <a:gd name="connsiteY3" fmla="*/ 212714 h 2162635"/>
              <a:gd name="connsiteX0" fmla="*/ 0 w 3955741"/>
              <a:gd name="connsiteY0" fmla="*/ 3274637 h 3274637"/>
              <a:gd name="connsiteX1" fmla="*/ 740642 w 3955741"/>
              <a:gd name="connsiteY1" fmla="*/ 0 h 3274637"/>
              <a:gd name="connsiteX2" fmla="*/ 3955741 w 3955741"/>
              <a:gd name="connsiteY2" fmla="*/ 2162635 h 3274637"/>
              <a:gd name="connsiteX3" fmla="*/ 0 w 3955741"/>
              <a:gd name="connsiteY3" fmla="*/ 3274637 h 3274637"/>
            </a:gdLst>
            <a:ahLst/>
            <a:cxnLst>
              <a:cxn ang="0">
                <a:pos x="connsiteX0" y="connsiteY0"/>
              </a:cxn>
              <a:cxn ang="0">
                <a:pos x="connsiteX1" y="connsiteY1"/>
              </a:cxn>
              <a:cxn ang="0">
                <a:pos x="connsiteX2" y="connsiteY2"/>
              </a:cxn>
              <a:cxn ang="0">
                <a:pos x="connsiteX3" y="connsiteY3"/>
              </a:cxn>
            </a:cxnLst>
            <a:rect l="l" t="t" r="r" b="b"/>
            <a:pathLst>
              <a:path w="3955741" h="3274637">
                <a:moveTo>
                  <a:pt x="0" y="3274637"/>
                </a:moveTo>
                <a:lnTo>
                  <a:pt x="740642" y="0"/>
                </a:lnTo>
                <a:lnTo>
                  <a:pt x="3955741" y="2162635"/>
                </a:lnTo>
                <a:lnTo>
                  <a:pt x="0" y="3274637"/>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the provider Left-clicks on their patient’s name in the appointment book from today. The patient’s full name, full Social Security number and birth date will appear to the right. &#10; &#10;Of course if the provider wants to do it the hard way…&#10;"/>
          <p:cNvPicPr>
            <a:picLocks noChangeAspect="1" noChangeArrowheads="1"/>
          </p:cNvPicPr>
          <p:nvPr/>
        </p:nvPicPr>
        <p:blipFill rotWithShape="1">
          <a:blip r:embed="rId3">
            <a:extLst>
              <a:ext uri="{28A0092B-C50C-407E-A947-70E740481C1C}">
                <a14:useLocalDpi xmlns:a14="http://schemas.microsoft.com/office/drawing/2010/main" val="0"/>
              </a:ext>
            </a:extLst>
          </a:blip>
          <a:srcRect l="62678" t="14445" r="23843" b="66666"/>
          <a:stretch/>
        </p:blipFill>
        <p:spPr bwMode="auto">
          <a:xfrm>
            <a:off x="8610600" y="1845624"/>
            <a:ext cx="3137647" cy="2667000"/>
          </a:xfrm>
          <a:prstGeom prst="rect">
            <a:avLst/>
          </a:prstGeom>
          <a:noFill/>
          <a:ln w="76200">
            <a:solidFill>
              <a:schemeClr val="accent2">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descr="the provider Left-clicks on their patient’s name in the appointment book from today. The patient’s full name, full Social Security number and birth date will appear to the right. &#10; &#10;Of course if the provider wants to do it the hard way…&#10;"/>
          <p:cNvSpPr/>
          <p:nvPr/>
        </p:nvSpPr>
        <p:spPr>
          <a:xfrm>
            <a:off x="3048000" y="1981200"/>
            <a:ext cx="3733800" cy="457200"/>
          </a:xfrm>
          <a:prstGeom prst="rect">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U-Turn Arrow 7" descr="the provider Left-clicks on their patient’s name in the appointment book from today. The patient’s full name, full Social Security number and birth date will appear to the right. &#10; &#10;Of course if the provider wants to do it the hard way…&#10;"/>
          <p:cNvSpPr/>
          <p:nvPr/>
        </p:nvSpPr>
        <p:spPr>
          <a:xfrm>
            <a:off x="4800600" y="660235"/>
            <a:ext cx="5934506" cy="1312224"/>
          </a:xfrm>
          <a:prstGeom prst="uturnArrow">
            <a:avLst>
              <a:gd name="adj1" fmla="val 9107"/>
              <a:gd name="adj2" fmla="val 25000"/>
              <a:gd name="adj3" fmla="val 25000"/>
              <a:gd name="adj4" fmla="val 43750"/>
              <a:gd name="adj5" fmla="val 7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5230218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They can select their patient’s electronic health record from the All Patients list sort, where the visit is not linked to the current appointment. See there are no clinic visit date times next to the patient names. When the provider left-clicks on their patient’s name&#10;"/>
          <p:cNvGrpSpPr/>
          <p:nvPr/>
        </p:nvGrpSpPr>
        <p:grpSpPr>
          <a:xfrm>
            <a:off x="0" y="0"/>
            <a:ext cx="11277166" cy="6858000"/>
            <a:chOff x="0" y="0"/>
            <a:chExt cx="11277166" cy="685800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127716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273842" y="1066800"/>
              <a:ext cx="1447800" cy="3429000"/>
            </a:xfrm>
            <a:prstGeom prst="rect">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028" t="4444" r="58106" b="91445"/>
            <a:stretch/>
          </p:blipFill>
          <p:spPr bwMode="auto">
            <a:xfrm>
              <a:off x="3048000" y="152400"/>
              <a:ext cx="3124200" cy="525379"/>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grpSp>
      <p:sp>
        <p:nvSpPr>
          <p:cNvPr id="5" name="Rectangle 4" descr="“All Patients” list does not link visit to current appointment&#10;"/>
          <p:cNvSpPr/>
          <p:nvPr/>
        </p:nvSpPr>
        <p:spPr>
          <a:xfrm>
            <a:off x="7022432" y="2009274"/>
            <a:ext cx="4495800" cy="1938992"/>
          </a:xfrm>
          <a:prstGeom prst="rect">
            <a:avLst/>
          </a:prstGeom>
          <a:blipFill>
            <a:blip r:embed="rId4"/>
            <a:stretch>
              <a:fillRect/>
            </a:stretch>
          </a:blipFill>
        </p:spPr>
        <p:txBody>
          <a:bodyPr wrap="square">
            <a:spAutoFit/>
          </a:bodyPr>
          <a:lstStyle/>
          <a:p>
            <a:pPr algn="ctr"/>
            <a:r>
              <a:rPr lang="en-US" sz="4000" i="1" dirty="0" smtClean="0">
                <a:solidFill>
                  <a:schemeClr val="accent2">
                    <a:lumMod val="75000"/>
                  </a:schemeClr>
                </a:solidFill>
              </a:rPr>
              <a:t>“All Patients” list does not link visit to current appointment</a:t>
            </a:r>
            <a:endParaRPr lang="en-US" sz="4000" i="1" dirty="0">
              <a:solidFill>
                <a:schemeClr val="accent2">
                  <a:lumMod val="75000"/>
                </a:schemeClr>
              </a:solidFill>
            </a:endParaRPr>
          </a:p>
        </p:txBody>
      </p:sp>
    </p:spTree>
    <p:extLst>
      <p:ext uri="{BB962C8B-B14F-4D97-AF65-F5344CB8AC3E}">
        <p14:creationId xmlns:p14="http://schemas.microsoft.com/office/powerpoint/2010/main" val="11829373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This time when you left-click on patient name …&#10;"/>
          <p:cNvSpPr/>
          <p:nvPr/>
        </p:nvSpPr>
        <p:spPr>
          <a:xfrm>
            <a:off x="0" y="228600"/>
            <a:ext cx="3505200" cy="1938992"/>
          </a:xfrm>
          <a:prstGeom prst="rect">
            <a:avLst/>
          </a:prstGeom>
        </p:spPr>
        <p:txBody>
          <a:bodyPr wrap="square">
            <a:spAutoFit/>
          </a:bodyPr>
          <a:lstStyle/>
          <a:p>
            <a:r>
              <a:rPr lang="en-US" sz="4000" i="1" dirty="0" smtClean="0">
                <a:solidFill>
                  <a:schemeClr val="accent2">
                    <a:lumMod val="75000"/>
                  </a:schemeClr>
                </a:solidFill>
              </a:rPr>
              <a:t>This time when you left-click on patient name …</a:t>
            </a:r>
            <a:endParaRPr lang="en-US" sz="4000" i="1" dirty="0">
              <a:solidFill>
                <a:schemeClr val="accent2">
                  <a:lumMod val="75000"/>
                </a:schemeClr>
              </a:solidFill>
            </a:endParaRPr>
          </a:p>
        </p:txBody>
      </p:sp>
      <p:sp>
        <p:nvSpPr>
          <p:cNvPr id="5" name="Rectangle 4" descr="…Location for Current Activities &#10;dialog &#10;comes up&#10;"/>
          <p:cNvSpPr/>
          <p:nvPr/>
        </p:nvSpPr>
        <p:spPr>
          <a:xfrm>
            <a:off x="-76200" y="3655817"/>
            <a:ext cx="3657600" cy="3170099"/>
          </a:xfrm>
          <a:prstGeom prst="rect">
            <a:avLst/>
          </a:prstGeom>
        </p:spPr>
        <p:txBody>
          <a:bodyPr wrap="square">
            <a:spAutoFit/>
          </a:bodyPr>
          <a:lstStyle/>
          <a:p>
            <a:pPr algn="r"/>
            <a:r>
              <a:rPr lang="en-US" sz="4000" i="1" dirty="0" smtClean="0">
                <a:solidFill>
                  <a:srgbClr val="00B0F0"/>
                </a:solidFill>
              </a:rPr>
              <a:t>…Location for Current Activities </a:t>
            </a:r>
          </a:p>
          <a:p>
            <a:pPr algn="r"/>
            <a:r>
              <a:rPr lang="en-US" sz="4000" i="1" dirty="0" smtClean="0">
                <a:solidFill>
                  <a:srgbClr val="00B0F0"/>
                </a:solidFill>
              </a:rPr>
              <a:t>dialog </a:t>
            </a:r>
          </a:p>
          <a:p>
            <a:pPr algn="r"/>
            <a:r>
              <a:rPr lang="en-US" sz="4000" i="1" dirty="0" smtClean="0">
                <a:solidFill>
                  <a:srgbClr val="00B0F0"/>
                </a:solidFill>
              </a:rPr>
              <a:t>comes up</a:t>
            </a:r>
            <a:endParaRPr lang="en-US" sz="4000" i="1" dirty="0">
              <a:solidFill>
                <a:srgbClr val="00B0F0"/>
              </a:solidFill>
            </a:endParaRPr>
          </a:p>
        </p:txBody>
      </p:sp>
      <p:pic>
        <p:nvPicPr>
          <p:cNvPr id="2" name="Picture 2" descr="the Location for Current Activities dialog box. Here the provider will have to manually link the appointment to the current visit, so the clinical electronic paper (progress note or order) and the business electronic paper (encounter for billing and workload credit) will be linked."/>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57600" y="0"/>
            <a:ext cx="85344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90761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ree professionals working at a conference table"/>
          <p:cNvPicPr>
            <a:picLocks noChangeAspect="1"/>
          </p:cNvPicPr>
          <p:nvPr/>
        </p:nvPicPr>
        <p:blipFill rotWithShape="1">
          <a:blip r:embed="rId3" cstate="print">
            <a:extLst>
              <a:ext uri="{28A0092B-C50C-407E-A947-70E740481C1C}">
                <a14:useLocalDpi xmlns:a14="http://schemas.microsoft.com/office/drawing/2010/main" val="0"/>
              </a:ext>
            </a:extLst>
          </a:blip>
          <a:srcRect t="4687" b="10000"/>
          <a:stretch/>
        </p:blipFill>
        <p:spPr>
          <a:xfrm>
            <a:off x="0" y="-76199"/>
            <a:ext cx="12191999" cy="6934200"/>
          </a:xfrm>
          <a:prstGeom prst="rect">
            <a:avLst/>
          </a:prstGeom>
        </p:spPr>
      </p:pic>
      <p:sp>
        <p:nvSpPr>
          <p:cNvPr id="4" name="TextBox 3" descr="2004 Special Focus Group Initial Request Analysis Recommendation:&#10;BCMA application be expanded to include outpatient status patients&#10;"/>
          <p:cNvSpPr txBox="1"/>
          <p:nvPr/>
        </p:nvSpPr>
        <p:spPr>
          <a:xfrm>
            <a:off x="0" y="5819672"/>
            <a:ext cx="12192000" cy="1046440"/>
          </a:xfrm>
          <a:prstGeom prst="rect">
            <a:avLst/>
          </a:prstGeom>
          <a:solidFill>
            <a:schemeClr val="accent2">
              <a:lumMod val="20000"/>
              <a:lumOff val="80000"/>
            </a:schemeClr>
          </a:solidFill>
        </p:spPr>
        <p:txBody>
          <a:bodyPr wrap="square" rtlCol="0">
            <a:spAutoFit/>
          </a:bodyPr>
          <a:lstStyle/>
          <a:p>
            <a:pPr algn="ctr"/>
            <a:r>
              <a:rPr lang="en-US" sz="2800" dirty="0" smtClean="0"/>
              <a:t>2004 Special Focus Group Initial Request Analysis Recommendation:</a:t>
            </a:r>
          </a:p>
          <a:p>
            <a:pPr algn="ctr"/>
            <a:r>
              <a:rPr lang="en-US" sz="3400" i="1" dirty="0" smtClean="0"/>
              <a:t>BCMA application be expanded to include outpatient status patients</a:t>
            </a:r>
            <a:endParaRPr lang="en-US" sz="3400" i="1" dirty="0"/>
          </a:p>
        </p:txBody>
      </p:sp>
    </p:spTree>
    <p:extLst>
      <p:ext uri="{BB962C8B-B14F-4D97-AF65-F5344CB8AC3E}">
        <p14:creationId xmlns:p14="http://schemas.microsoft.com/office/powerpoint/2010/main" val="39076807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linic Medications me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8021"/>
            <a:ext cx="8686800" cy="6873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This drug may not be ordered for an outpatient message"/>
          <p:cNvPicPr>
            <a:picLocks noChangeAspect="1" noChangeArrowheads="1"/>
          </p:cNvPicPr>
          <p:nvPr/>
        </p:nvPicPr>
        <p:blipFill rotWithShape="1">
          <a:blip r:embed="rId3">
            <a:extLst>
              <a:ext uri="{28A0092B-C50C-407E-A947-70E740481C1C}">
                <a14:useLocalDpi xmlns:a14="http://schemas.microsoft.com/office/drawing/2010/main" val="0"/>
              </a:ext>
            </a:extLst>
          </a:blip>
          <a:srcRect l="877" t="6535" r="41228" b="84596"/>
          <a:stretch/>
        </p:blipFill>
        <p:spPr bwMode="auto">
          <a:xfrm>
            <a:off x="152400" y="2209800"/>
            <a:ext cx="11315700" cy="1371600"/>
          </a:xfrm>
          <a:prstGeom prst="rect">
            <a:avLst/>
          </a:prstGeom>
          <a:noFill/>
          <a:ln w="76200">
            <a:solidFill>
              <a:schemeClr val="accent2">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Isosceles Triangle 4" descr="&quot;&quot;"/>
          <p:cNvSpPr/>
          <p:nvPr/>
        </p:nvSpPr>
        <p:spPr>
          <a:xfrm>
            <a:off x="132346" y="685799"/>
            <a:ext cx="11335754" cy="1455821"/>
          </a:xfrm>
          <a:prstGeom prst="triangle">
            <a:avLst>
              <a:gd name="adj" fmla="val 56081"/>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2" descr="Unable to Order dialog bo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484" y="990600"/>
            <a:ext cx="9524999" cy="4737301"/>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5768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5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ot;&quot;"/>
          <p:cNvSpPr>
            <a:spLocks noGrp="1"/>
          </p:cNvSpPr>
          <p:nvPr>
            <p:ph type="title"/>
          </p:nvPr>
        </p:nvSpPr>
        <p:spPr/>
        <p:txBody>
          <a:bodyPr>
            <a:normAutofit fontScale="90000"/>
          </a:bodyPr>
          <a:lstStyle/>
          <a:p>
            <a:r>
              <a:rPr lang="en-US" dirty="0" smtClean="0"/>
              <a:t>Illustration of a star chart with planetary rotation</a:t>
            </a:r>
            <a:endParaRPr lang="en-US" dirty="0"/>
          </a:p>
        </p:txBody>
      </p:sp>
      <p:pic>
        <p:nvPicPr>
          <p:cNvPr id="3" name="Picture 2" descr="Illustration of a star chart with planetary rotation&#10;"/>
          <p:cNvPicPr>
            <a:picLocks noChangeAspect="1"/>
          </p:cNvPicPr>
          <p:nvPr/>
        </p:nvPicPr>
        <p:blipFill rotWithShape="1">
          <a:blip r:embed="rId3" cstate="print">
            <a:extLst>
              <a:ext uri="{28A0092B-C50C-407E-A947-70E740481C1C}">
                <a14:useLocalDpi xmlns:a14="http://schemas.microsoft.com/office/drawing/2010/main" val="0"/>
              </a:ext>
            </a:extLst>
          </a:blip>
          <a:srcRect t="6672" b="17445"/>
          <a:stretch/>
        </p:blipFill>
        <p:spPr>
          <a:xfrm>
            <a:off x="0" y="-76200"/>
            <a:ext cx="12183979" cy="6934200"/>
          </a:xfrm>
          <a:prstGeom prst="rect">
            <a:avLst/>
          </a:prstGeom>
        </p:spPr>
      </p:pic>
      <p:sp>
        <p:nvSpPr>
          <p:cNvPr id="4" name="Rectangle 3" descr="If the provider is able to enter a Clinic Order on an outpatient status patient…&#10;"/>
          <p:cNvSpPr/>
          <p:nvPr/>
        </p:nvSpPr>
        <p:spPr>
          <a:xfrm>
            <a:off x="5783179" y="4267200"/>
            <a:ext cx="6400800" cy="1015663"/>
          </a:xfrm>
          <a:prstGeom prst="rect">
            <a:avLst/>
          </a:prstGeom>
        </p:spPr>
        <p:txBody>
          <a:bodyPr wrap="square">
            <a:spAutoFit/>
          </a:bodyPr>
          <a:lstStyle/>
          <a:p>
            <a:r>
              <a:rPr lang="en-US" sz="3000" dirty="0" smtClean="0">
                <a:solidFill>
                  <a:schemeClr val="bg1"/>
                </a:solidFill>
              </a:rPr>
              <a:t>If the provider </a:t>
            </a:r>
            <a:r>
              <a:rPr lang="en-US" sz="3000" dirty="0">
                <a:solidFill>
                  <a:schemeClr val="bg1"/>
                </a:solidFill>
              </a:rPr>
              <a:t>is able to enter a Clinic </a:t>
            </a:r>
            <a:r>
              <a:rPr lang="en-US" sz="3000" dirty="0" smtClean="0">
                <a:solidFill>
                  <a:schemeClr val="bg1"/>
                </a:solidFill>
              </a:rPr>
              <a:t>Order </a:t>
            </a:r>
            <a:r>
              <a:rPr lang="en-US" sz="3000" dirty="0">
                <a:solidFill>
                  <a:schemeClr val="bg1"/>
                </a:solidFill>
              </a:rPr>
              <a:t>on an outpatient status </a:t>
            </a:r>
            <a:r>
              <a:rPr lang="en-US" sz="3000" dirty="0" smtClean="0">
                <a:solidFill>
                  <a:schemeClr val="bg1"/>
                </a:solidFill>
              </a:rPr>
              <a:t>patient…</a:t>
            </a:r>
            <a:endParaRPr lang="en-US" sz="3000" dirty="0">
              <a:solidFill>
                <a:schemeClr val="bg1"/>
              </a:solidFill>
            </a:endParaRPr>
          </a:p>
        </p:txBody>
      </p:sp>
    </p:spTree>
    <p:extLst>
      <p:ext uri="{BB962C8B-B14F-4D97-AF65-F5344CB8AC3E}">
        <p14:creationId xmlns:p14="http://schemas.microsoft.com/office/powerpoint/2010/main" val="26901975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llustration of a star chart with planetary rotation&#10;"/>
          <p:cNvPicPr>
            <a:picLocks noChangeAspect="1"/>
          </p:cNvPicPr>
          <p:nvPr/>
        </p:nvPicPr>
        <p:blipFill rotWithShape="1">
          <a:blip r:embed="rId3" cstate="print">
            <a:extLst>
              <a:ext uri="{28A0092B-C50C-407E-A947-70E740481C1C}">
                <a14:useLocalDpi xmlns:a14="http://schemas.microsoft.com/office/drawing/2010/main" val="0"/>
              </a:ext>
            </a:extLst>
          </a:blip>
          <a:srcRect t="6672" b="17445"/>
          <a:stretch/>
        </p:blipFill>
        <p:spPr>
          <a:xfrm>
            <a:off x="0" y="-76200"/>
            <a:ext cx="12183979" cy="6934200"/>
          </a:xfrm>
          <a:prstGeom prst="rect">
            <a:avLst/>
          </a:prstGeom>
        </p:spPr>
      </p:pic>
      <p:pic>
        <p:nvPicPr>
          <p:cNvPr id="2" name="Picture 2" descr="The Pre Clinic Orders Vitamin B12 injection outpatient medication order with a pick up route of clinic can now be rewritten as a Clinic Order. The provider can choose a schedule of Q4WEEKS and using the complex tab on the Clinic Orders Medication dialog choose a duration of 12 months.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11" y="762000"/>
            <a:ext cx="11800936"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descr="Schedule and Duration columns of Clinic Orders Medications window"/>
          <p:cNvGrpSpPr/>
          <p:nvPr/>
        </p:nvGrpSpPr>
        <p:grpSpPr>
          <a:xfrm>
            <a:off x="2562726" y="2590800"/>
            <a:ext cx="8382002" cy="2350168"/>
            <a:chOff x="2562726" y="2590800"/>
            <a:chExt cx="8382002" cy="2350168"/>
          </a:xfrm>
        </p:grpSpPr>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3199" t="27083" r="11932" b="63195"/>
            <a:stretch/>
          </p:blipFill>
          <p:spPr bwMode="auto">
            <a:xfrm>
              <a:off x="2667000" y="3874168"/>
              <a:ext cx="8229602" cy="1066800"/>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6" name="Isosceles Triangle 5"/>
            <p:cNvSpPr/>
            <p:nvPr/>
          </p:nvSpPr>
          <p:spPr>
            <a:xfrm>
              <a:off x="2562726" y="2590800"/>
              <a:ext cx="8382002" cy="1209174"/>
            </a:xfrm>
            <a:prstGeom prst="triangle">
              <a:avLst>
                <a:gd name="adj" fmla="val 68330"/>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descr="Dosage and Complex columns of Clinic Orders Medications window"/>
          <p:cNvGrpSpPr/>
          <p:nvPr/>
        </p:nvGrpSpPr>
        <p:grpSpPr>
          <a:xfrm>
            <a:off x="1114926" y="533400"/>
            <a:ext cx="6200274" cy="1660358"/>
            <a:chOff x="1114926" y="533400"/>
            <a:chExt cx="6200274" cy="1660358"/>
          </a:xfrm>
        </p:grpSpPr>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1" t="20833" r="76504" b="71474"/>
            <a:stretch/>
          </p:blipFill>
          <p:spPr bwMode="auto">
            <a:xfrm>
              <a:off x="1219200" y="533400"/>
              <a:ext cx="5943600" cy="914400"/>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7" name="Isosceles Triangle 6"/>
            <p:cNvSpPr/>
            <p:nvPr/>
          </p:nvSpPr>
          <p:spPr>
            <a:xfrm flipV="1">
              <a:off x="1114926" y="1517984"/>
              <a:ext cx="6200274" cy="675774"/>
            </a:xfrm>
            <a:prstGeom prst="triangle">
              <a:avLst>
                <a:gd name="adj" fmla="val 8822"/>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descr="Rewritten as Clinic Order&#10;"/>
          <p:cNvSpPr txBox="1"/>
          <p:nvPr/>
        </p:nvSpPr>
        <p:spPr>
          <a:xfrm>
            <a:off x="457200" y="6291590"/>
            <a:ext cx="3962400" cy="523220"/>
          </a:xfrm>
          <a:prstGeom prst="rect">
            <a:avLst/>
          </a:prstGeom>
          <a:noFill/>
        </p:spPr>
        <p:txBody>
          <a:bodyPr wrap="square" rtlCol="0">
            <a:spAutoFit/>
          </a:bodyPr>
          <a:lstStyle/>
          <a:p>
            <a:pPr algn="ctr"/>
            <a:r>
              <a:rPr lang="en-US" sz="2800" b="1" dirty="0" smtClean="0"/>
              <a:t>Rewritten as Clinic Order</a:t>
            </a:r>
            <a:endParaRPr lang="en-US" sz="2800" b="1" dirty="0"/>
          </a:p>
        </p:txBody>
      </p:sp>
    </p:spTree>
    <p:extLst>
      <p:ext uri="{BB962C8B-B14F-4D97-AF65-F5344CB8AC3E}">
        <p14:creationId xmlns:p14="http://schemas.microsoft.com/office/powerpoint/2010/main" val="10582661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Clinic Order appears in Inpatient Medications&#10;"/>
          <p:cNvSpPr txBox="1"/>
          <p:nvPr/>
        </p:nvSpPr>
        <p:spPr>
          <a:xfrm>
            <a:off x="8534400" y="471397"/>
            <a:ext cx="3962400" cy="2554545"/>
          </a:xfrm>
          <a:prstGeom prst="rect">
            <a:avLst/>
          </a:prstGeom>
          <a:noFill/>
        </p:spPr>
        <p:txBody>
          <a:bodyPr wrap="square" rtlCol="0">
            <a:spAutoFit/>
          </a:bodyPr>
          <a:lstStyle/>
          <a:p>
            <a:pPr algn="ctr"/>
            <a:r>
              <a:rPr lang="en-US" sz="4000" b="1" i="1" dirty="0" smtClean="0">
                <a:solidFill>
                  <a:schemeClr val="accent2">
                    <a:lumMod val="75000"/>
                  </a:schemeClr>
                </a:solidFill>
              </a:rPr>
              <a:t>Clinic Order appears in Inpatient Medications</a:t>
            </a:r>
            <a:endParaRPr lang="en-US" sz="4000" b="1" i="1" dirty="0">
              <a:solidFill>
                <a:schemeClr val="accent2">
                  <a:lumMod val="75000"/>
                </a:schemeClr>
              </a:solidFill>
            </a:endParaRPr>
          </a:p>
        </p:txBody>
      </p:sp>
      <p:grpSp>
        <p:nvGrpSpPr>
          <p:cNvPr id="4" name="Group 3" descr="the pending Clinic Order appears in the Inpatient Medications software package. Note the pending Clinic Orders are grouped by clinic. In this case W Test Clinic"/>
          <p:cNvGrpSpPr/>
          <p:nvPr/>
        </p:nvGrpSpPr>
        <p:grpSpPr>
          <a:xfrm>
            <a:off x="20052" y="0"/>
            <a:ext cx="11857623" cy="6858000"/>
            <a:chOff x="20052" y="0"/>
            <a:chExt cx="11857623" cy="685800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2" y="0"/>
              <a:ext cx="89593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4800" y="2590800"/>
              <a:ext cx="7848600" cy="838200"/>
            </a:xfrm>
            <a:prstGeom prst="rect">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Isosceles Triangle 4"/>
            <p:cNvSpPr/>
            <p:nvPr/>
          </p:nvSpPr>
          <p:spPr>
            <a:xfrm>
              <a:off x="609600" y="3120190"/>
              <a:ext cx="11268075" cy="1044742"/>
            </a:xfrm>
            <a:prstGeom prst="triangle">
              <a:avLst>
                <a:gd name="adj" fmla="val 35906"/>
              </a:avLst>
            </a:prstGeom>
            <a:solidFill>
              <a:schemeClr val="bg1">
                <a:lumMod val="95000"/>
                <a:alpha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29" t="40000" r="18575" b="51111"/>
            <a:stretch/>
          </p:blipFill>
          <p:spPr bwMode="auto">
            <a:xfrm>
              <a:off x="609600" y="4229100"/>
              <a:ext cx="11268075" cy="990600"/>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42395954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descr="In the inpatient medications software package what distinguishes a Clinic Order from an inpatient medications order is location. The Clinic order will have a clinic location instead of a ward. And a Clinic Appointment date/time. The pharmacist finishes and verifies the Clinic Order.&#10;"/>
          <p:cNvGrpSpPr/>
          <p:nvPr/>
        </p:nvGrpSpPr>
        <p:grpSpPr>
          <a:xfrm>
            <a:off x="16041" y="0"/>
            <a:ext cx="8952703" cy="6858000"/>
            <a:chOff x="16041" y="0"/>
            <a:chExt cx="8952703" cy="6858000"/>
          </a:xfrm>
        </p:grpSpPr>
        <p:sp>
          <p:nvSpPr>
            <p:cNvPr id="9" name="Rectangle 8"/>
            <p:cNvSpPr/>
            <p:nvPr/>
          </p:nvSpPr>
          <p:spPr>
            <a:xfrm>
              <a:off x="2691862" y="1154911"/>
              <a:ext cx="3099337" cy="457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16041" y="0"/>
              <a:ext cx="8952703" cy="6858000"/>
              <a:chOff x="16041" y="0"/>
              <a:chExt cx="8952703" cy="685800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1" y="0"/>
                <a:ext cx="895270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Isosceles Triangle 9"/>
              <p:cNvSpPr/>
              <p:nvPr/>
            </p:nvSpPr>
            <p:spPr>
              <a:xfrm>
                <a:off x="349518" y="1295400"/>
                <a:ext cx="5556784" cy="801422"/>
              </a:xfrm>
              <a:prstGeom prst="triangle">
                <a:avLst>
                  <a:gd name="adj" fmla="val 68330"/>
                </a:avLst>
              </a:prstGeom>
              <a:solidFill>
                <a:schemeClr val="accent2">
                  <a:lumMod val="7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479258" y="2133599"/>
                <a:ext cx="5394960" cy="830862"/>
                <a:chOff x="517358" y="1373604"/>
                <a:chExt cx="5394960" cy="830862"/>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585" t="16842" r="35857" b="76808"/>
                <a:stretch/>
              </p:blipFill>
              <p:spPr bwMode="auto">
                <a:xfrm>
                  <a:off x="571500" y="1373604"/>
                  <a:ext cx="5257800" cy="762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17358" y="1381506"/>
                  <a:ext cx="5394960" cy="822960"/>
                </a:xfrm>
                <a:prstGeom prst="rect">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2" name="Down Arrow 1" descr="&quot;&quot;"/>
          <p:cNvSpPr/>
          <p:nvPr/>
        </p:nvSpPr>
        <p:spPr>
          <a:xfrm>
            <a:off x="10058400" y="2706945"/>
            <a:ext cx="838200" cy="3312855"/>
          </a:xfrm>
          <a:prstGeom prst="down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Left Arrow 4" descr="&quot;&quot;"/>
          <p:cNvSpPr/>
          <p:nvPr/>
        </p:nvSpPr>
        <p:spPr>
          <a:xfrm rot="20217503">
            <a:off x="5843880" y="1191018"/>
            <a:ext cx="3326454" cy="413325"/>
          </a:xfrm>
          <a:prstGeom prst="lef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descr="Location!&#10;Location!&#10;Location!&#10;"/>
          <p:cNvSpPr txBox="1"/>
          <p:nvPr/>
        </p:nvSpPr>
        <p:spPr>
          <a:xfrm>
            <a:off x="8534400" y="3429000"/>
            <a:ext cx="3962400" cy="3170099"/>
          </a:xfrm>
          <a:prstGeom prst="rect">
            <a:avLst/>
          </a:prstGeom>
          <a:noFill/>
        </p:spPr>
        <p:txBody>
          <a:bodyPr wrap="square" rtlCol="0">
            <a:spAutoFit/>
          </a:bodyPr>
          <a:lstStyle/>
          <a:p>
            <a:pPr algn="ctr"/>
            <a:r>
              <a:rPr lang="en-US" sz="4000" b="1" i="1" dirty="0" smtClean="0">
                <a:solidFill>
                  <a:srgbClr val="00B0F0"/>
                </a:solidFill>
              </a:rPr>
              <a:t>Location!</a:t>
            </a:r>
          </a:p>
          <a:p>
            <a:pPr algn="ctr"/>
            <a:endParaRPr lang="en-US" sz="4000" b="1" i="1" dirty="0">
              <a:solidFill>
                <a:srgbClr val="00B0F0"/>
              </a:solidFill>
            </a:endParaRPr>
          </a:p>
          <a:p>
            <a:pPr algn="ctr"/>
            <a:r>
              <a:rPr lang="en-US" sz="4000" b="1" i="1" dirty="0" smtClean="0">
                <a:solidFill>
                  <a:srgbClr val="00B0F0"/>
                </a:solidFill>
              </a:rPr>
              <a:t>Location!</a:t>
            </a:r>
          </a:p>
          <a:p>
            <a:pPr algn="ctr"/>
            <a:endParaRPr lang="en-US" sz="4000" b="1" i="1" dirty="0">
              <a:solidFill>
                <a:srgbClr val="00B0F0"/>
              </a:solidFill>
            </a:endParaRPr>
          </a:p>
          <a:p>
            <a:pPr algn="ctr"/>
            <a:r>
              <a:rPr lang="en-US" sz="4000" b="1" i="1" dirty="0" smtClean="0">
                <a:solidFill>
                  <a:srgbClr val="00B0F0"/>
                </a:solidFill>
              </a:rPr>
              <a:t>Location!</a:t>
            </a:r>
            <a:endParaRPr lang="en-US" sz="4000" b="1" i="1" dirty="0">
              <a:solidFill>
                <a:srgbClr val="00B0F0"/>
              </a:solidFill>
            </a:endParaRPr>
          </a:p>
        </p:txBody>
      </p:sp>
      <p:sp>
        <p:nvSpPr>
          <p:cNvPr id="4" name="TextBox 3" descr="Clinic Order or Inpatient Medication Order?&#10;"/>
          <p:cNvSpPr txBox="1"/>
          <p:nvPr/>
        </p:nvSpPr>
        <p:spPr>
          <a:xfrm>
            <a:off x="8968744" y="152400"/>
            <a:ext cx="3223256" cy="2554545"/>
          </a:xfrm>
          <a:prstGeom prst="rect">
            <a:avLst/>
          </a:prstGeom>
          <a:noFill/>
        </p:spPr>
        <p:txBody>
          <a:bodyPr wrap="square" rtlCol="0">
            <a:spAutoFit/>
          </a:bodyPr>
          <a:lstStyle/>
          <a:p>
            <a:pPr algn="ctr"/>
            <a:r>
              <a:rPr lang="en-US" sz="4000" i="1" dirty="0" smtClean="0">
                <a:solidFill>
                  <a:schemeClr val="accent2">
                    <a:lumMod val="75000"/>
                  </a:schemeClr>
                </a:solidFill>
              </a:rPr>
              <a:t>Clinic Order or Inpatient Medication Order?</a:t>
            </a:r>
            <a:endParaRPr lang="en-US" sz="4000" i="1" dirty="0">
              <a:solidFill>
                <a:schemeClr val="accent2">
                  <a:lumMod val="75000"/>
                </a:schemeClr>
              </a:solidFill>
            </a:endParaRPr>
          </a:p>
        </p:txBody>
      </p:sp>
    </p:spTree>
    <p:extLst>
      <p:ext uri="{BB962C8B-B14F-4D97-AF65-F5344CB8AC3E}">
        <p14:creationId xmlns:p14="http://schemas.microsoft.com/office/powerpoint/2010/main" val="13825032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nurse at a workstation with computer; the nurse will verify the newly active Clinic Order in the Nurse column in CPRS.&#10;"/>
          <p:cNvPicPr>
            <a:picLocks noChangeAspect="1"/>
          </p:cNvPicPr>
          <p:nvPr/>
        </p:nvPicPr>
        <p:blipFill rotWithShape="1">
          <a:blip r:embed="rId3" cstate="print">
            <a:extLst>
              <a:ext uri="{28A0092B-C50C-407E-A947-70E740481C1C}">
                <a14:useLocalDpi xmlns:a14="http://schemas.microsoft.com/office/drawing/2010/main" val="0"/>
              </a:ext>
            </a:extLst>
          </a:blip>
          <a:srcRect t="7812" b="7812"/>
          <a:stretch/>
        </p:blipFill>
        <p:spPr>
          <a:xfrm>
            <a:off x="0" y="1"/>
            <a:ext cx="12191999" cy="6858000"/>
          </a:xfrm>
          <a:prstGeom prst="rect">
            <a:avLst/>
          </a:prstGeom>
        </p:spPr>
      </p:pic>
      <p:pic>
        <p:nvPicPr>
          <p:cNvPr id="4" name="Picture 3" descr="a CPRS Verify Orders screen on a display monito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653276"/>
            <a:ext cx="5702968" cy="3200400"/>
          </a:xfrm>
          <a:prstGeom prst="rect">
            <a:avLst/>
          </a:prstGeom>
          <a:noFill/>
          <a:ln w="419100">
            <a:solidFill>
              <a:schemeClr val="tx1"/>
            </a:solidFill>
          </a:ln>
          <a:scene3d>
            <a:camera prst="orthographicFront">
              <a:rot lat="289753" lon="2703282" rev="77830"/>
            </a:camera>
            <a:lightRig rig="threePt" dir="t"/>
          </a:scene3d>
        </p:spPr>
      </p:pic>
      <p:sp>
        <p:nvSpPr>
          <p:cNvPr id="5" name="TextBox 4" descr="Nurse verifies newly active Clinic Order&#10;"/>
          <p:cNvSpPr txBox="1"/>
          <p:nvPr/>
        </p:nvSpPr>
        <p:spPr>
          <a:xfrm rot="222618">
            <a:off x="7517704" y="1447800"/>
            <a:ext cx="3886200" cy="1754326"/>
          </a:xfrm>
          <a:prstGeom prst="rect">
            <a:avLst/>
          </a:prstGeom>
          <a:noFill/>
        </p:spPr>
        <p:txBody>
          <a:bodyPr wrap="square" rtlCol="0">
            <a:spAutoFit/>
          </a:bodyPr>
          <a:lstStyle/>
          <a:p>
            <a:pPr algn="ctr"/>
            <a:r>
              <a:rPr lang="en-US" sz="3600" b="1" dirty="0" smtClean="0">
                <a:solidFill>
                  <a:schemeClr val="accent2">
                    <a:lumMod val="75000"/>
                  </a:schemeClr>
                </a:solidFill>
              </a:rPr>
              <a:t>Nurse verifies newly active </a:t>
            </a:r>
          </a:p>
          <a:p>
            <a:pPr algn="ctr"/>
            <a:r>
              <a:rPr lang="en-US" sz="3600" b="1" dirty="0" smtClean="0">
                <a:solidFill>
                  <a:schemeClr val="accent2">
                    <a:lumMod val="75000"/>
                  </a:schemeClr>
                </a:solidFill>
              </a:rPr>
              <a:t>Clinic Order</a:t>
            </a:r>
            <a:endParaRPr lang="en-US" sz="3600" b="1" dirty="0">
              <a:solidFill>
                <a:schemeClr val="accent2">
                  <a:lumMod val="75000"/>
                </a:schemeClr>
              </a:solidFill>
            </a:endParaRPr>
          </a:p>
        </p:txBody>
      </p:sp>
    </p:spTree>
    <p:extLst>
      <p:ext uri="{BB962C8B-B14F-4D97-AF65-F5344CB8AC3E}">
        <p14:creationId xmlns:p14="http://schemas.microsoft.com/office/powerpoint/2010/main" val="40184045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When the time comes to administer the medication in clinic, if the clinic is using BCMA, the nurse will look on the BCMA Clinic Order mode view for the Clinic Order. Scan the barcode on the patient’s wrist band or the barcode on the patient’s Veterans Health Identification (VHIC) card and the bar code on the medication. BCMA will let the nurse know it’s okay to give this patient, this medication, at this dose, by this route, at this time. &#10;"/>
          <p:cNvGrpSpPr/>
          <p:nvPr/>
        </p:nvGrpSpPr>
        <p:grpSpPr>
          <a:xfrm>
            <a:off x="99990" y="197170"/>
            <a:ext cx="11995881" cy="6494362"/>
            <a:chOff x="99990" y="197170"/>
            <a:chExt cx="11995881" cy="6494362"/>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90" y="197170"/>
              <a:ext cx="11995881" cy="6494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764" t="38031" r="27783" b="39676"/>
            <a:stretch/>
          </p:blipFill>
          <p:spPr bwMode="auto">
            <a:xfrm>
              <a:off x="533400" y="3903133"/>
              <a:ext cx="10972800" cy="2573867"/>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4" name="Isosceles Triangle 3"/>
            <p:cNvSpPr/>
            <p:nvPr/>
          </p:nvSpPr>
          <p:spPr>
            <a:xfrm>
              <a:off x="533400" y="3048000"/>
              <a:ext cx="10972800" cy="777026"/>
            </a:xfrm>
            <a:prstGeom prst="triangle">
              <a:avLst>
                <a:gd name="adj" fmla="val 51435"/>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813446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blurred CPRS window as backgroound inmage"/>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99990" y="197170"/>
            <a:ext cx="11995881" cy="6494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049" y="907866"/>
            <a:ext cx="3189767" cy="26038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360" y="907867"/>
            <a:ext cx="3387090" cy="26038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8650" y="907866"/>
            <a:ext cx="3048000" cy="25211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57612" y="3543299"/>
            <a:ext cx="3400661" cy="2743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8680" y="3543299"/>
            <a:ext cx="3527886" cy="2743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455320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quot;&quot;"/>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99990" y="197170"/>
            <a:ext cx="11995881" cy="6494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049" y="907866"/>
            <a:ext cx="3189767" cy="26038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360" y="907867"/>
            <a:ext cx="3387090" cy="26038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8650" y="907866"/>
            <a:ext cx="3048000" cy="25211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57612" y="3543299"/>
            <a:ext cx="3400661" cy="2743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8680" y="3543299"/>
            <a:ext cx="3527886" cy="2743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There are two important VistA options for setting up clinics for Clinic Orders – the Inpatient Medications to Clinic option (left), and the Inpatient Pharmacy Supervisor’s Parameters Edit menu Clinic Definition option (right).  &#10;&#10;The Inpatient Medications to Clinic option, SD IMO EDIT. Pharmacy ADPACs and Informaticists; you must beg, borrow or steal this option. SD is a PCAS namespace but, you need this option.&#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315735" cy="7010400"/>
          </a:xfrm>
          <a:prstGeom prst="rect">
            <a:avLst/>
          </a:prstGeom>
        </p:spPr>
      </p:pic>
    </p:spTree>
    <p:extLst>
      <p:ext uri="{BB962C8B-B14F-4D97-AF65-F5344CB8AC3E}">
        <p14:creationId xmlns:p14="http://schemas.microsoft.com/office/powerpoint/2010/main" val="51824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ppt_x"/>
                                          </p:val>
                                        </p:tav>
                                      </p:tavLst>
                                    </p:anim>
                                    <p:anim calcmode="lin" valueType="num">
                                      <p:cBhvr additive="base">
                                        <p:cTn id="11" dur="500"/>
                                        <p:tgtEl>
                                          <p:spTgt spid="5"/>
                                        </p:tgtEl>
                                        <p:attrNameLst>
                                          <p:attrName>ppt_y</p:attrName>
                                        </p:attrNameLst>
                                      </p:cBhvr>
                                      <p:tavLst>
                                        <p:tav tm="0">
                                          <p:val>
                                            <p:strVal val="ppt_y"/>
                                          </p:val>
                                        </p:tav>
                                        <p:tav tm="100000">
                                          <p:val>
                                            <p:strVal val="1+ppt_h/2"/>
                                          </p:val>
                                        </p:tav>
                                      </p:tavLst>
                                    </p:anim>
                                    <p:set>
                                      <p:cBhvr>
                                        <p:cTn id="12" dur="1" fill="hold">
                                          <p:stCondLst>
                                            <p:cond delay="499"/>
                                          </p:stCondLst>
                                        </p:cTn>
                                        <p:tgtEl>
                                          <p:spTgt spid="5"/>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6"/>
                                        </p:tgtEl>
                                        <p:attrNameLst>
                                          <p:attrName>ppt_x</p:attrName>
                                        </p:attrNameLst>
                                      </p:cBhvr>
                                      <p:tavLst>
                                        <p:tav tm="0">
                                          <p:val>
                                            <p:strVal val="ppt_x"/>
                                          </p:val>
                                        </p:tav>
                                        <p:tav tm="100000">
                                          <p:val>
                                            <p:strVal val="ppt_x"/>
                                          </p:val>
                                        </p:tav>
                                      </p:tavLst>
                                    </p:anim>
                                    <p:anim calcmode="lin" valueType="num">
                                      <p:cBhvr additive="base">
                                        <p:cTn id="15" dur="500"/>
                                        <p:tgtEl>
                                          <p:spTgt spid="6"/>
                                        </p:tgtEl>
                                        <p:attrNameLst>
                                          <p:attrName>ppt_y</p:attrName>
                                        </p:attrNameLst>
                                      </p:cBhvr>
                                      <p:tavLst>
                                        <p:tav tm="0">
                                          <p:val>
                                            <p:strVal val="ppt_y"/>
                                          </p:val>
                                        </p:tav>
                                        <p:tav tm="100000">
                                          <p:val>
                                            <p:strVal val="1+ppt_h/2"/>
                                          </p:val>
                                        </p:tav>
                                      </p:tavLst>
                                    </p:anim>
                                    <p:set>
                                      <p:cBhvr>
                                        <p:cTn id="16" dur="1" fill="hold">
                                          <p:stCondLst>
                                            <p:cond delay="499"/>
                                          </p:stCondLst>
                                        </p:cTn>
                                        <p:tgtEl>
                                          <p:spTgt spid="6"/>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1+ppt_h/2"/>
                                          </p:val>
                                        </p:tav>
                                      </p:tavLst>
                                    </p:anim>
                                    <p:set>
                                      <p:cBhvr>
                                        <p:cTn id="20" dur="1" fill="hold">
                                          <p:stCondLst>
                                            <p:cond delay="499"/>
                                          </p:stCondLst>
                                        </p:cTn>
                                        <p:tgtEl>
                                          <p:spTgt spid="8"/>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7"/>
                                        </p:tgtEl>
                                        <p:attrNameLst>
                                          <p:attrName>ppt_x</p:attrName>
                                        </p:attrNameLst>
                                      </p:cBhvr>
                                      <p:tavLst>
                                        <p:tav tm="0">
                                          <p:val>
                                            <p:strVal val="ppt_x"/>
                                          </p:val>
                                        </p:tav>
                                        <p:tav tm="100000">
                                          <p:val>
                                            <p:strVal val="ppt_x"/>
                                          </p:val>
                                        </p:tav>
                                      </p:tavLst>
                                    </p:anim>
                                    <p:anim calcmode="lin" valueType="num">
                                      <p:cBhvr additive="base">
                                        <p:cTn id="23" dur="500"/>
                                        <p:tgtEl>
                                          <p:spTgt spid="7"/>
                                        </p:tgtEl>
                                        <p:attrNameLst>
                                          <p:attrName>ppt_y</p:attrName>
                                        </p:attrNameLst>
                                      </p:cBhvr>
                                      <p:tavLst>
                                        <p:tav tm="0">
                                          <p:val>
                                            <p:strVal val="ppt_y"/>
                                          </p:val>
                                        </p:tav>
                                        <p:tav tm="100000">
                                          <p:val>
                                            <p:strVal val="1+ppt_h/2"/>
                                          </p:val>
                                        </p:tav>
                                      </p:tavLst>
                                    </p:anim>
                                    <p:set>
                                      <p:cBhvr>
                                        <p:cTn id="24" dur="1" fill="hold">
                                          <p:stCondLst>
                                            <p:cond delay="499"/>
                                          </p:stCondLst>
                                        </p:cTn>
                                        <p:tgtEl>
                                          <p:spTgt spid="7"/>
                                        </p:tgtEl>
                                        <p:attrNameLst>
                                          <p:attrName>style.visibility</p:attrName>
                                        </p:attrNameLst>
                                      </p:cBhvr>
                                      <p:to>
                                        <p:strVal val="hidden"/>
                                      </p:to>
                                    </p:se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the user had typed yes at the Administer Inpatient Meds prom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57074"/>
            <a:ext cx="10125973" cy="3091455"/>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Curved Left Arrow 1" descr="&quot;&quot;"/>
          <p:cNvSpPr/>
          <p:nvPr/>
        </p:nvSpPr>
        <p:spPr>
          <a:xfrm rot="1548594">
            <a:off x="8591303" y="1268137"/>
            <a:ext cx="2587937" cy="5880524"/>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 name="Group 2" descr="the Inpatient Medications to Clinic option screen, [SD IMO EDIT]"/>
          <p:cNvGrpSpPr/>
          <p:nvPr/>
        </p:nvGrpSpPr>
        <p:grpSpPr>
          <a:xfrm>
            <a:off x="76199" y="152400"/>
            <a:ext cx="12115801" cy="3124200"/>
            <a:chOff x="76199" y="152400"/>
            <a:chExt cx="12115801" cy="312420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22" t="2232" r="49979" b="53204"/>
            <a:stretch/>
          </p:blipFill>
          <p:spPr>
            <a:xfrm>
              <a:off x="76199" y="152400"/>
              <a:ext cx="6096001" cy="3124200"/>
            </a:xfrm>
            <a:prstGeom prst="rect">
              <a:avLst/>
            </a:prstGeom>
          </p:spPr>
        </p:pic>
        <p:sp>
          <p:nvSpPr>
            <p:cNvPr id="6" name="Isosceles Triangle 5"/>
            <p:cNvSpPr/>
            <p:nvPr/>
          </p:nvSpPr>
          <p:spPr>
            <a:xfrm flipV="1">
              <a:off x="2362200" y="1566124"/>
              <a:ext cx="9829800" cy="972539"/>
            </a:xfrm>
            <a:prstGeom prst="triangle">
              <a:avLst>
                <a:gd name="adj" fmla="val 10187"/>
              </a:avLst>
            </a:prstGeom>
            <a:solidFill>
              <a:srgbClr val="0000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853" t="35745" r="52179" b="60934"/>
            <a:stretch/>
          </p:blipFill>
          <p:spPr>
            <a:xfrm>
              <a:off x="2362200" y="998070"/>
              <a:ext cx="9525000" cy="499862"/>
            </a:xfrm>
            <a:prstGeom prst="rect">
              <a:avLst/>
            </a:prstGeom>
            <a:ln w="76200">
              <a:solidFill>
                <a:srgbClr val="0000FF"/>
              </a:solidFill>
            </a:ln>
          </p:spPr>
        </p:pic>
      </p:grpSp>
    </p:spTree>
    <p:extLst>
      <p:ext uri="{BB962C8B-B14F-4D97-AF65-F5344CB8AC3E}">
        <p14:creationId xmlns:p14="http://schemas.microsoft.com/office/powerpoint/2010/main" val="471334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rn paper revelaing the words Clinic Orders"/>
          <p:cNvPicPr>
            <a:picLocks noChangeAspect="1"/>
          </p:cNvPicPr>
          <p:nvPr/>
        </p:nvPicPr>
        <p:blipFill rotWithShape="1">
          <a:blip r:embed="rId3" cstate="print">
            <a:extLst>
              <a:ext uri="{28A0092B-C50C-407E-A947-70E740481C1C}">
                <a14:useLocalDpi xmlns:a14="http://schemas.microsoft.com/office/drawing/2010/main" val="0"/>
              </a:ext>
            </a:extLst>
          </a:blip>
          <a:srcRect l="13470" r="48779"/>
          <a:stretch/>
        </p:blipFill>
        <p:spPr>
          <a:xfrm rot="16200000">
            <a:off x="2660983" y="-2660985"/>
            <a:ext cx="6858002" cy="12179968"/>
          </a:xfrm>
          <a:prstGeom prst="rect">
            <a:avLst/>
          </a:prstGeom>
        </p:spPr>
      </p:pic>
      <p:sp>
        <p:nvSpPr>
          <p:cNvPr id="3" name="Title 1" descr="Clinic Orders&#10;"/>
          <p:cNvSpPr txBox="1">
            <a:spLocks/>
          </p:cNvSpPr>
          <p:nvPr/>
        </p:nvSpPr>
        <p:spPr>
          <a:xfrm>
            <a:off x="2120727" y="1338345"/>
            <a:ext cx="796891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0" b="1" dirty="0" smtClean="0"/>
              <a:t>Clinic Orders</a:t>
            </a:r>
            <a:endParaRPr lang="en-US" sz="10000" b="1" dirty="0"/>
          </a:p>
        </p:txBody>
      </p:sp>
      <p:sp>
        <p:nvSpPr>
          <p:cNvPr id="2" name="Title 1" descr="Inpatient Medications for Outpatients (IMO)"/>
          <p:cNvSpPr>
            <a:spLocks noGrp="1"/>
          </p:cNvSpPr>
          <p:nvPr>
            <p:ph type="title"/>
          </p:nvPr>
        </p:nvSpPr>
        <p:spPr>
          <a:xfrm>
            <a:off x="64168" y="5302616"/>
            <a:ext cx="11963400" cy="1143000"/>
          </a:xfrm>
        </p:spPr>
        <p:txBody>
          <a:bodyPr>
            <a:normAutofit/>
          </a:bodyPr>
          <a:lstStyle/>
          <a:p>
            <a:r>
              <a:rPr lang="en-US" sz="5000" b="1" dirty="0" smtClean="0">
                <a:latin typeface="+mn-lt"/>
              </a:rPr>
              <a:t>Inpatient Medications for Outpatients (IMO)</a:t>
            </a:r>
            <a:endParaRPr lang="en-US" sz="5000" b="1" dirty="0">
              <a:latin typeface="+mn-lt"/>
            </a:endParaRPr>
          </a:p>
        </p:txBody>
      </p:sp>
      <p:pic>
        <p:nvPicPr>
          <p:cNvPr id="9" name="Picture 8" descr="&quot;&quot;"/>
          <p:cNvPicPr>
            <a:picLocks noChangeAspect="1"/>
          </p:cNvPicPr>
          <p:nvPr/>
        </p:nvPicPr>
        <p:blipFill>
          <a:blip r:embed="rId4"/>
          <a:stretch>
            <a:fillRect/>
          </a:stretch>
        </p:blipFill>
        <p:spPr>
          <a:xfrm>
            <a:off x="5334000" y="3857792"/>
            <a:ext cx="4736593" cy="2544110"/>
          </a:xfrm>
          <a:prstGeom prst="rect">
            <a:avLst/>
          </a:prstGeom>
        </p:spPr>
      </p:pic>
      <p:pic>
        <p:nvPicPr>
          <p:cNvPr id="8" name="Picture 7" descr="&quot;&quot;"/>
          <p:cNvPicPr>
            <a:picLocks noChangeAspect="1"/>
          </p:cNvPicPr>
          <p:nvPr/>
        </p:nvPicPr>
        <p:blipFill>
          <a:blip r:embed="rId5"/>
          <a:stretch>
            <a:fillRect/>
          </a:stretch>
        </p:blipFill>
        <p:spPr>
          <a:xfrm>
            <a:off x="2743200" y="3838742"/>
            <a:ext cx="2819400" cy="2027988"/>
          </a:xfrm>
          <a:prstGeom prst="rect">
            <a:avLst/>
          </a:prstGeom>
        </p:spPr>
      </p:pic>
    </p:spTree>
    <p:extLst>
      <p:ext uri="{BB962C8B-B14F-4D97-AF65-F5344CB8AC3E}">
        <p14:creationId xmlns:p14="http://schemas.microsoft.com/office/powerpoint/2010/main" val="36140266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descr="The other VistA option required to set up a clinic for Clinic Orders is the Clinic Definition option under the Inpatient Pharmacy Supervisor’s Parameters Edit menu. Pharmacy ADPACs and Informaticists should already have the Pharmacy Supervisor’s Menu, Parameters Edit Menu and Clinic Definition option.&#10;&#10;The user has typed Parameters Edit Menu at the Supervisor's Menu Option; then Clinic Defintion at the Select Paramenters Edit Menu Option&#10;"/>
          <p:cNvGrpSpPr/>
          <p:nvPr/>
        </p:nvGrpSpPr>
        <p:grpSpPr>
          <a:xfrm>
            <a:off x="264698" y="38100"/>
            <a:ext cx="11947355" cy="6781800"/>
            <a:chOff x="264698" y="38100"/>
            <a:chExt cx="11947355" cy="678180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0020" b="3261"/>
            <a:stretch/>
          </p:blipFill>
          <p:spPr>
            <a:xfrm>
              <a:off x="6056679" y="38100"/>
              <a:ext cx="6155374" cy="67818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577" t="7608" r="2019" b="87500"/>
            <a:stretch/>
          </p:blipFill>
          <p:spPr>
            <a:xfrm>
              <a:off x="340888" y="1251288"/>
              <a:ext cx="11430000" cy="685800"/>
            </a:xfrm>
            <a:prstGeom prst="rect">
              <a:avLst/>
            </a:prstGeom>
            <a:ln w="76200">
              <a:solidFill>
                <a:srgbClr val="0000FF"/>
              </a:solid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1577" t="33698" r="2019" b="62497"/>
            <a:stretch/>
          </p:blipFill>
          <p:spPr>
            <a:xfrm>
              <a:off x="340888" y="3632538"/>
              <a:ext cx="11430000" cy="533400"/>
            </a:xfrm>
            <a:prstGeom prst="rect">
              <a:avLst/>
            </a:prstGeom>
            <a:ln w="76200">
              <a:solidFill>
                <a:srgbClr val="0000FF"/>
              </a:solidFill>
            </a:ln>
          </p:spPr>
        </p:pic>
        <p:sp>
          <p:nvSpPr>
            <p:cNvPr id="7" name="Isosceles Triangle 6"/>
            <p:cNvSpPr/>
            <p:nvPr/>
          </p:nvSpPr>
          <p:spPr>
            <a:xfrm>
              <a:off x="316824" y="761999"/>
              <a:ext cx="11570376" cy="405071"/>
            </a:xfrm>
            <a:prstGeom prst="triangle">
              <a:avLst>
                <a:gd name="adj" fmla="val 63443"/>
              </a:avLst>
            </a:prstGeom>
            <a:solidFill>
              <a:srgbClr val="0000F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p:cNvSpPr/>
            <p:nvPr/>
          </p:nvSpPr>
          <p:spPr>
            <a:xfrm>
              <a:off x="264698" y="2590800"/>
              <a:ext cx="11622502" cy="973567"/>
            </a:xfrm>
            <a:prstGeom prst="triangle">
              <a:avLst>
                <a:gd name="adj" fmla="val 71741"/>
              </a:avLst>
            </a:prstGeom>
            <a:solidFill>
              <a:srgbClr val="0000F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863249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descr="Inpatient Medications software package looks at  duration of order from CPRS before “Number of Days Until Stop” parameter to determine what the stop date of the Clinic Order will be&#10;"/>
          <p:cNvSpPr/>
          <p:nvPr/>
        </p:nvSpPr>
        <p:spPr>
          <a:xfrm>
            <a:off x="381000" y="573501"/>
            <a:ext cx="5406169" cy="2677656"/>
          </a:xfrm>
          <a:prstGeom prst="rect">
            <a:avLst/>
          </a:prstGeom>
        </p:spPr>
        <p:txBody>
          <a:bodyPr wrap="square">
            <a:spAutoFit/>
          </a:bodyPr>
          <a:lstStyle/>
          <a:p>
            <a:pPr algn="ctr"/>
            <a:r>
              <a:rPr lang="en-US" sz="2800" i="1" dirty="0">
                <a:solidFill>
                  <a:schemeClr val="bg1"/>
                </a:solidFill>
              </a:rPr>
              <a:t>Inpatient Medications software package looks at </a:t>
            </a:r>
            <a:r>
              <a:rPr lang="en-US" sz="2800" i="1" dirty="0" smtClean="0">
                <a:solidFill>
                  <a:schemeClr val="bg1"/>
                </a:solidFill>
              </a:rPr>
              <a:t> </a:t>
            </a:r>
            <a:r>
              <a:rPr lang="en-US" sz="2800" b="1" i="1" dirty="0" smtClean="0">
                <a:solidFill>
                  <a:srgbClr val="5757FF"/>
                </a:solidFill>
              </a:rPr>
              <a:t>duration of order from CPRS</a:t>
            </a:r>
            <a:r>
              <a:rPr lang="en-US" sz="2800" b="1" i="1" dirty="0" smtClean="0">
                <a:solidFill>
                  <a:schemeClr val="bg1"/>
                </a:solidFill>
              </a:rPr>
              <a:t> </a:t>
            </a:r>
            <a:r>
              <a:rPr lang="en-US" sz="2800" i="1" dirty="0" smtClean="0">
                <a:solidFill>
                  <a:schemeClr val="bg1"/>
                </a:solidFill>
              </a:rPr>
              <a:t>before “Number of Days Until Stop” parameter to </a:t>
            </a:r>
            <a:r>
              <a:rPr lang="en-US" sz="2800" i="1" dirty="0">
                <a:solidFill>
                  <a:schemeClr val="bg1"/>
                </a:solidFill>
              </a:rPr>
              <a:t>determine what the stop date of the Clinic Order will be</a:t>
            </a:r>
          </a:p>
        </p:txBody>
      </p:sp>
      <p:pic>
        <p:nvPicPr>
          <p:cNvPr id="3" name="Picture 2" descr="Select Superviso's Menu Option prompt"/>
          <p:cNvPicPr>
            <a:picLocks noChangeAspect="1"/>
          </p:cNvPicPr>
          <p:nvPr/>
        </p:nvPicPr>
        <p:blipFill rotWithShape="1">
          <a:blip r:embed="rId3">
            <a:extLst>
              <a:ext uri="{28A0092B-C50C-407E-A947-70E740481C1C}">
                <a14:useLocalDpi xmlns:a14="http://schemas.microsoft.com/office/drawing/2010/main" val="0"/>
              </a:ext>
            </a:extLst>
          </a:blip>
          <a:srcRect l="50020" b="3261"/>
          <a:stretch/>
        </p:blipFill>
        <p:spPr>
          <a:xfrm>
            <a:off x="6056679" y="38100"/>
            <a:ext cx="6155374" cy="6781800"/>
          </a:xfrm>
          <a:prstGeom prst="rect">
            <a:avLst/>
          </a:prstGeom>
        </p:spPr>
      </p:pic>
      <p:pic>
        <p:nvPicPr>
          <p:cNvPr id="5" name="Picture 4" descr="Number of Days Until Stop may be the first Clinic Definition parameter but is the absolute last parameter that the Inpatient Medications software package looks at to determine what the stop date of the Clinic Order will be. The first thing that the Inpatient Medications software package looks at is the duration of the order from CPRS if a provider uses the complex tab on the Clinic Orders Medication dialog.  &#10;"/>
          <p:cNvPicPr>
            <a:picLocks noChangeAspect="1" noChangeArrowheads="1"/>
          </p:cNvPicPr>
          <p:nvPr/>
        </p:nvPicPr>
        <p:blipFill rotWithShape="1">
          <a:blip r:embed="rId4">
            <a:extLst>
              <a:ext uri="{28A0092B-C50C-407E-A947-70E740481C1C}">
                <a14:useLocalDpi xmlns:a14="http://schemas.microsoft.com/office/drawing/2010/main" val="0"/>
              </a:ext>
            </a:extLst>
          </a:blip>
          <a:srcRect l="1235" t="4444" r="815" b="42222"/>
          <a:stretch/>
        </p:blipFill>
        <p:spPr bwMode="auto">
          <a:xfrm>
            <a:off x="6212304" y="573501"/>
            <a:ext cx="5730240"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descr="the user has typed 1// at NUMBER OF DAYS UNTIL STOP: "/>
          <p:cNvGrpSpPr/>
          <p:nvPr/>
        </p:nvGrpSpPr>
        <p:grpSpPr>
          <a:xfrm>
            <a:off x="320042" y="3352800"/>
            <a:ext cx="8442958" cy="1523999"/>
            <a:chOff x="320042" y="3352800"/>
            <a:chExt cx="8442958" cy="1523999"/>
          </a:xfrm>
        </p:grpSpPr>
        <p:pic>
          <p:nvPicPr>
            <p:cNvPr id="6" name="Picture 5" descr="the user has typed 1// at NUMBER OF DAYS UNTIL STOP: "/>
            <p:cNvPicPr>
              <a:picLocks noChangeAspect="1" noChangeArrowheads="1"/>
            </p:cNvPicPr>
            <p:nvPr/>
          </p:nvPicPr>
          <p:blipFill rotWithShape="1">
            <a:blip r:embed="rId4">
              <a:extLst>
                <a:ext uri="{28A0092B-C50C-407E-A947-70E740481C1C}">
                  <a14:useLocalDpi xmlns:a14="http://schemas.microsoft.com/office/drawing/2010/main" val="0"/>
                </a:ext>
              </a:extLst>
            </a:blip>
            <a:srcRect l="1235" t="52325" r="43442" b="42676"/>
            <a:stretch/>
          </p:blipFill>
          <p:spPr bwMode="auto">
            <a:xfrm>
              <a:off x="533400" y="4191000"/>
              <a:ext cx="8091212" cy="685799"/>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7" name="Isosceles Triangle 6"/>
            <p:cNvSpPr/>
            <p:nvPr/>
          </p:nvSpPr>
          <p:spPr>
            <a:xfrm>
              <a:off x="320042" y="3352800"/>
              <a:ext cx="8442958" cy="766008"/>
            </a:xfrm>
            <a:prstGeom prst="triangle">
              <a:avLst>
                <a:gd name="adj" fmla="val 85564"/>
              </a:avLst>
            </a:prstGeom>
            <a:solidFill>
              <a:srgbClr val="0000F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266499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 2" descr="1"/>
          <p:cNvGrpSpPr/>
          <p:nvPr/>
        </p:nvGrpSpPr>
        <p:grpSpPr>
          <a:xfrm>
            <a:off x="518160" y="461813"/>
            <a:ext cx="1097280" cy="1097280"/>
            <a:chOff x="518160" y="461813"/>
            <a:chExt cx="1097280" cy="1097280"/>
          </a:xfrm>
        </p:grpSpPr>
        <p:sp>
          <p:nvSpPr>
            <p:cNvPr id="4" name="TextBox 3"/>
            <p:cNvSpPr txBox="1"/>
            <p:nvPr/>
          </p:nvSpPr>
          <p:spPr>
            <a:xfrm>
              <a:off x="609600" y="533400"/>
              <a:ext cx="914400" cy="954107"/>
            </a:xfrm>
            <a:prstGeom prst="rect">
              <a:avLst/>
            </a:prstGeom>
            <a:noFill/>
          </p:spPr>
          <p:txBody>
            <a:bodyPr wrap="square" rtlCol="0">
              <a:spAutoFit/>
            </a:bodyPr>
            <a:lstStyle/>
            <a:p>
              <a:pPr algn="ctr"/>
              <a:r>
                <a:rPr lang="en-US" sz="5600" b="1" dirty="0" smtClean="0">
                  <a:solidFill>
                    <a:srgbClr val="5757FF"/>
                  </a:solidFill>
                </a:rPr>
                <a:t>1</a:t>
              </a:r>
              <a:endParaRPr lang="en-US" sz="5600" b="1" dirty="0">
                <a:solidFill>
                  <a:srgbClr val="5757FF"/>
                </a:solidFill>
              </a:endParaRPr>
            </a:p>
          </p:txBody>
        </p:sp>
        <p:sp>
          <p:nvSpPr>
            <p:cNvPr id="14" name="Oval 13"/>
            <p:cNvSpPr/>
            <p:nvPr/>
          </p:nvSpPr>
          <p:spPr>
            <a:xfrm>
              <a:off x="518160" y="461813"/>
              <a:ext cx="1097280" cy="1097280"/>
            </a:xfrm>
            <a:prstGeom prst="ellipse">
              <a:avLst/>
            </a:prstGeom>
            <a:noFill/>
            <a:ln w="76200">
              <a:solidFill>
                <a:srgbClr val="575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descr="Provider-entered duration of order from CPRS&#10;"/>
          <p:cNvSpPr/>
          <p:nvPr/>
        </p:nvSpPr>
        <p:spPr>
          <a:xfrm>
            <a:off x="1852860" y="632422"/>
            <a:ext cx="9144000" cy="646331"/>
          </a:xfrm>
          <a:prstGeom prst="rect">
            <a:avLst/>
          </a:prstGeom>
        </p:spPr>
        <p:txBody>
          <a:bodyPr wrap="square">
            <a:spAutoFit/>
          </a:bodyPr>
          <a:lstStyle/>
          <a:p>
            <a:r>
              <a:rPr lang="en-US" sz="3600" i="1" dirty="0" smtClean="0">
                <a:solidFill>
                  <a:schemeClr val="bg1"/>
                </a:solidFill>
              </a:rPr>
              <a:t>Provider-entered </a:t>
            </a:r>
            <a:r>
              <a:rPr lang="en-US" sz="3600" b="1" i="1" dirty="0" smtClean="0">
                <a:solidFill>
                  <a:srgbClr val="5757FF"/>
                </a:solidFill>
              </a:rPr>
              <a:t>duration of order </a:t>
            </a:r>
            <a:r>
              <a:rPr lang="en-US" sz="3600" i="1" dirty="0" smtClean="0">
                <a:solidFill>
                  <a:schemeClr val="bg1"/>
                </a:solidFill>
              </a:rPr>
              <a:t>from CPRS</a:t>
            </a:r>
            <a:endParaRPr lang="en-US" sz="3600" i="1" dirty="0">
              <a:solidFill>
                <a:schemeClr val="bg1"/>
              </a:solidFill>
            </a:endParaRPr>
          </a:p>
        </p:txBody>
      </p:sp>
      <p:grpSp>
        <p:nvGrpSpPr>
          <p:cNvPr id="5" name="Group 4" descr="2"/>
          <p:cNvGrpSpPr/>
          <p:nvPr/>
        </p:nvGrpSpPr>
        <p:grpSpPr>
          <a:xfrm>
            <a:off x="518160" y="1805774"/>
            <a:ext cx="1097280" cy="1097280"/>
            <a:chOff x="518160" y="1805774"/>
            <a:chExt cx="1097280" cy="1097280"/>
          </a:xfrm>
        </p:grpSpPr>
        <p:sp>
          <p:nvSpPr>
            <p:cNvPr id="11" name="TextBox 10"/>
            <p:cNvSpPr txBox="1"/>
            <p:nvPr/>
          </p:nvSpPr>
          <p:spPr>
            <a:xfrm>
              <a:off x="609600" y="1877361"/>
              <a:ext cx="914400" cy="954107"/>
            </a:xfrm>
            <a:prstGeom prst="rect">
              <a:avLst/>
            </a:prstGeom>
            <a:noFill/>
          </p:spPr>
          <p:txBody>
            <a:bodyPr wrap="square" rtlCol="0">
              <a:spAutoFit/>
            </a:bodyPr>
            <a:lstStyle/>
            <a:p>
              <a:pPr algn="ctr"/>
              <a:r>
                <a:rPr lang="en-US" sz="5600" b="1" dirty="0" smtClean="0">
                  <a:solidFill>
                    <a:srgbClr val="5757FF"/>
                  </a:solidFill>
                </a:rPr>
                <a:t>2</a:t>
              </a:r>
              <a:endParaRPr lang="en-US" sz="5600" b="1" dirty="0">
                <a:solidFill>
                  <a:srgbClr val="5757FF"/>
                </a:solidFill>
              </a:endParaRPr>
            </a:p>
          </p:txBody>
        </p:sp>
        <p:sp>
          <p:nvSpPr>
            <p:cNvPr id="15" name="Oval 14"/>
            <p:cNvSpPr/>
            <p:nvPr/>
          </p:nvSpPr>
          <p:spPr>
            <a:xfrm>
              <a:off x="518160" y="1805774"/>
              <a:ext cx="1097280" cy="1097280"/>
            </a:xfrm>
            <a:prstGeom prst="ellipse">
              <a:avLst/>
            </a:prstGeom>
            <a:noFill/>
            <a:ln w="76200">
              <a:solidFill>
                <a:srgbClr val="575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descr="Pharmacy orderable item dose limit&#10;"/>
          <p:cNvSpPr/>
          <p:nvPr/>
        </p:nvSpPr>
        <p:spPr>
          <a:xfrm>
            <a:off x="1852860" y="2031250"/>
            <a:ext cx="9144000" cy="646331"/>
          </a:xfrm>
          <a:prstGeom prst="rect">
            <a:avLst/>
          </a:prstGeom>
        </p:spPr>
        <p:txBody>
          <a:bodyPr wrap="square">
            <a:spAutoFit/>
          </a:bodyPr>
          <a:lstStyle/>
          <a:p>
            <a:r>
              <a:rPr lang="en-US" sz="3600" i="1" dirty="0" smtClean="0">
                <a:solidFill>
                  <a:schemeClr val="bg1"/>
                </a:solidFill>
              </a:rPr>
              <a:t>Pharmacy </a:t>
            </a:r>
            <a:r>
              <a:rPr lang="en-US" sz="3600" b="1" i="1" dirty="0" smtClean="0">
                <a:solidFill>
                  <a:srgbClr val="5757FF"/>
                </a:solidFill>
              </a:rPr>
              <a:t>orderable item dose limit</a:t>
            </a:r>
            <a:endParaRPr lang="en-US" sz="3600" b="1" i="1" dirty="0">
              <a:solidFill>
                <a:srgbClr val="5757FF"/>
              </a:solidFill>
            </a:endParaRPr>
          </a:p>
        </p:txBody>
      </p:sp>
      <p:grpSp>
        <p:nvGrpSpPr>
          <p:cNvPr id="6" name="Group 5" descr="3"/>
          <p:cNvGrpSpPr/>
          <p:nvPr/>
        </p:nvGrpSpPr>
        <p:grpSpPr>
          <a:xfrm>
            <a:off x="518160" y="3366917"/>
            <a:ext cx="1097280" cy="1097280"/>
            <a:chOff x="518160" y="3366917"/>
            <a:chExt cx="1097280" cy="1097280"/>
          </a:xfrm>
        </p:grpSpPr>
        <p:sp>
          <p:nvSpPr>
            <p:cNvPr id="12" name="TextBox 11"/>
            <p:cNvSpPr txBox="1"/>
            <p:nvPr/>
          </p:nvSpPr>
          <p:spPr>
            <a:xfrm>
              <a:off x="609600" y="3438504"/>
              <a:ext cx="914400" cy="954107"/>
            </a:xfrm>
            <a:prstGeom prst="rect">
              <a:avLst/>
            </a:prstGeom>
            <a:noFill/>
          </p:spPr>
          <p:txBody>
            <a:bodyPr wrap="square" rtlCol="0">
              <a:spAutoFit/>
            </a:bodyPr>
            <a:lstStyle/>
            <a:p>
              <a:pPr algn="ctr"/>
              <a:r>
                <a:rPr lang="en-US" sz="5600" b="1" dirty="0" smtClean="0">
                  <a:solidFill>
                    <a:srgbClr val="5757FF"/>
                  </a:solidFill>
                </a:rPr>
                <a:t>3</a:t>
              </a:r>
              <a:endParaRPr lang="en-US" sz="5600" b="1" dirty="0">
                <a:solidFill>
                  <a:srgbClr val="5757FF"/>
                </a:solidFill>
              </a:endParaRPr>
            </a:p>
          </p:txBody>
        </p:sp>
        <p:sp>
          <p:nvSpPr>
            <p:cNvPr id="16" name="Oval 15"/>
            <p:cNvSpPr/>
            <p:nvPr/>
          </p:nvSpPr>
          <p:spPr>
            <a:xfrm>
              <a:off x="518160" y="3366917"/>
              <a:ext cx="1097280" cy="1097280"/>
            </a:xfrm>
            <a:prstGeom prst="ellipse">
              <a:avLst/>
            </a:prstGeom>
            <a:noFill/>
            <a:ln w="76200">
              <a:solidFill>
                <a:srgbClr val="575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8" descr="Clinic Definition Number of Days Until Stop&#10;"/>
          <p:cNvSpPr/>
          <p:nvPr/>
        </p:nvSpPr>
        <p:spPr>
          <a:xfrm>
            <a:off x="1856870" y="3592393"/>
            <a:ext cx="9144000" cy="646331"/>
          </a:xfrm>
          <a:prstGeom prst="rect">
            <a:avLst/>
          </a:prstGeom>
        </p:spPr>
        <p:txBody>
          <a:bodyPr wrap="square">
            <a:spAutoFit/>
          </a:bodyPr>
          <a:lstStyle/>
          <a:p>
            <a:r>
              <a:rPr lang="en-US" sz="3600" i="1" dirty="0" smtClean="0">
                <a:solidFill>
                  <a:schemeClr val="bg1"/>
                </a:solidFill>
              </a:rPr>
              <a:t>Clinic Definition </a:t>
            </a:r>
            <a:r>
              <a:rPr lang="en-US" sz="3600" b="1" i="1" dirty="0" smtClean="0">
                <a:solidFill>
                  <a:srgbClr val="5757FF"/>
                </a:solidFill>
              </a:rPr>
              <a:t>Number of Days Until Stop</a:t>
            </a:r>
            <a:endParaRPr lang="en-US" sz="3600" b="1" i="1" dirty="0">
              <a:solidFill>
                <a:srgbClr val="5757FF"/>
              </a:solidFill>
            </a:endParaRPr>
          </a:p>
        </p:txBody>
      </p:sp>
      <p:grpSp>
        <p:nvGrpSpPr>
          <p:cNvPr id="7" name="Group 6" descr="4"/>
          <p:cNvGrpSpPr/>
          <p:nvPr/>
        </p:nvGrpSpPr>
        <p:grpSpPr>
          <a:xfrm>
            <a:off x="518160" y="4928060"/>
            <a:ext cx="1097280" cy="1097280"/>
            <a:chOff x="518160" y="4928060"/>
            <a:chExt cx="1097280" cy="1097280"/>
          </a:xfrm>
        </p:grpSpPr>
        <p:sp>
          <p:nvSpPr>
            <p:cNvPr id="13" name="TextBox 12"/>
            <p:cNvSpPr txBox="1"/>
            <p:nvPr/>
          </p:nvSpPr>
          <p:spPr>
            <a:xfrm>
              <a:off x="609600" y="4999647"/>
              <a:ext cx="914400" cy="954107"/>
            </a:xfrm>
            <a:prstGeom prst="rect">
              <a:avLst/>
            </a:prstGeom>
            <a:noFill/>
          </p:spPr>
          <p:txBody>
            <a:bodyPr wrap="square" rtlCol="0">
              <a:spAutoFit/>
            </a:bodyPr>
            <a:lstStyle/>
            <a:p>
              <a:pPr algn="ctr"/>
              <a:r>
                <a:rPr lang="en-US" sz="5600" b="1" dirty="0" smtClean="0">
                  <a:solidFill>
                    <a:srgbClr val="5757FF"/>
                  </a:solidFill>
                </a:rPr>
                <a:t>4</a:t>
              </a:r>
              <a:endParaRPr lang="en-US" sz="5600" b="1" dirty="0">
                <a:solidFill>
                  <a:srgbClr val="5757FF"/>
                </a:solidFill>
              </a:endParaRPr>
            </a:p>
          </p:txBody>
        </p:sp>
        <p:sp>
          <p:nvSpPr>
            <p:cNvPr id="17" name="Oval 16"/>
            <p:cNvSpPr/>
            <p:nvPr/>
          </p:nvSpPr>
          <p:spPr>
            <a:xfrm>
              <a:off x="518160" y="4928060"/>
              <a:ext cx="1097280" cy="1097280"/>
            </a:xfrm>
            <a:prstGeom prst="ellipse">
              <a:avLst/>
            </a:prstGeom>
            <a:noFill/>
            <a:ln w="76200">
              <a:solidFill>
                <a:srgbClr val="575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9" descr="If null, defaults to stop date of 14 days&#10;"/>
          <p:cNvSpPr/>
          <p:nvPr/>
        </p:nvSpPr>
        <p:spPr>
          <a:xfrm>
            <a:off x="1856870" y="5153536"/>
            <a:ext cx="9144000" cy="646331"/>
          </a:xfrm>
          <a:prstGeom prst="rect">
            <a:avLst/>
          </a:prstGeom>
        </p:spPr>
        <p:txBody>
          <a:bodyPr wrap="square">
            <a:spAutoFit/>
          </a:bodyPr>
          <a:lstStyle/>
          <a:p>
            <a:r>
              <a:rPr lang="en-US" sz="3600" i="1" dirty="0" smtClean="0">
                <a:solidFill>
                  <a:schemeClr val="bg1"/>
                </a:solidFill>
              </a:rPr>
              <a:t>If null, defaults to stop date of </a:t>
            </a:r>
            <a:r>
              <a:rPr lang="en-US" sz="3600" b="1" i="1" dirty="0" smtClean="0">
                <a:solidFill>
                  <a:srgbClr val="5757FF"/>
                </a:solidFill>
              </a:rPr>
              <a:t>14 days</a:t>
            </a:r>
            <a:endParaRPr lang="en-US" sz="3600" b="1" i="1" dirty="0">
              <a:solidFill>
                <a:srgbClr val="5757FF"/>
              </a:solidFill>
            </a:endParaRPr>
          </a:p>
        </p:txBody>
      </p:sp>
      <p:pic>
        <p:nvPicPr>
          <p:cNvPr id="18" name="Picture 17" descr="a magnifying glass over the words Determining Stop Date&#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49974" flipH="1">
            <a:off x="8602273" y="1388958"/>
            <a:ext cx="4406871" cy="4406869"/>
          </a:xfrm>
          <a:prstGeom prst="rect">
            <a:avLst/>
          </a:prstGeom>
        </p:spPr>
      </p:pic>
      <p:sp>
        <p:nvSpPr>
          <p:cNvPr id="19" name="TextBox 18" descr="Determining Stop Date&#10;"/>
          <p:cNvSpPr txBox="1"/>
          <p:nvPr/>
        </p:nvSpPr>
        <p:spPr>
          <a:xfrm>
            <a:off x="9384632" y="2107292"/>
            <a:ext cx="2209800" cy="1015663"/>
          </a:xfrm>
          <a:prstGeom prst="rect">
            <a:avLst/>
          </a:prstGeom>
          <a:noFill/>
        </p:spPr>
        <p:txBody>
          <a:bodyPr wrap="square" rtlCol="0">
            <a:spAutoFit/>
          </a:bodyPr>
          <a:lstStyle/>
          <a:p>
            <a:pPr algn="ctr"/>
            <a:r>
              <a:rPr lang="en-US" sz="3000" b="1" dirty="0" smtClean="0"/>
              <a:t>Determining Stop Date</a:t>
            </a:r>
            <a:endParaRPr lang="en-US" sz="3000" b="1" dirty="0"/>
          </a:p>
        </p:txBody>
      </p:sp>
    </p:spTree>
    <p:extLst>
      <p:ext uri="{BB962C8B-B14F-4D97-AF65-F5344CB8AC3E}">
        <p14:creationId xmlns:p14="http://schemas.microsoft.com/office/powerpoint/2010/main" val="11407766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descr="The Number of Days until Stop parameter for each clinic can be set from 1 to 365 days.&#10;&#10;In this example Number of Days until Stop parameter for all the clinics in Cleveland are set to 1 day because if the provider is not using a quick order for a commonly ordered Clinic Order, they probably only want the Clinic Order for one day. The quick orders for common Clinic Orders contain a duration, even the one time vaccines have a duration of 30 days, so the Clinic Order will stick around long enough for the nurse to give. &#10;"/>
          <p:cNvGrpSpPr/>
          <p:nvPr/>
        </p:nvGrpSpPr>
        <p:grpSpPr>
          <a:xfrm>
            <a:off x="0" y="38100"/>
            <a:ext cx="12212053" cy="6781800"/>
            <a:chOff x="0" y="38100"/>
            <a:chExt cx="12212053" cy="678180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0020" b="3261"/>
            <a:stretch/>
          </p:blipFill>
          <p:spPr>
            <a:xfrm>
              <a:off x="6056679" y="38100"/>
              <a:ext cx="6155374" cy="6781800"/>
            </a:xfrm>
            <a:prstGeom prst="rect">
              <a:avLst/>
            </a:prstGeom>
          </p:spPr>
        </p:pic>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235" t="4444" r="815" b="42222"/>
            <a:stretch/>
          </p:blipFill>
          <p:spPr bwMode="auto">
            <a:xfrm>
              <a:off x="6212304" y="573501"/>
              <a:ext cx="5730240"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198" y="609596"/>
              <a:ext cx="11537194" cy="1765744"/>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5" name="Isosceles Triangle 4"/>
            <p:cNvSpPr/>
            <p:nvPr/>
          </p:nvSpPr>
          <p:spPr>
            <a:xfrm flipV="1">
              <a:off x="0" y="2447530"/>
              <a:ext cx="11811000" cy="929333"/>
            </a:xfrm>
            <a:prstGeom prst="triangle">
              <a:avLst>
                <a:gd name="adj" fmla="val 69163"/>
              </a:avLst>
            </a:prstGeom>
            <a:solidFill>
              <a:srgbClr val="0000F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128118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2" descr="&quot;&quot;"/>
          <p:cNvPicPr>
            <a:picLocks noChangeAspect="1" noChangeArrowheads="1"/>
          </p:cNvPicPr>
          <p:nvPr/>
        </p:nvPicPr>
        <p:blipFill rotWithShape="1">
          <a:blip r:embed="rId3">
            <a:extLst>
              <a:ext uri="{28A0092B-C50C-407E-A947-70E740481C1C}">
                <a14:useLocalDpi xmlns:a14="http://schemas.microsoft.com/office/drawing/2010/main" val="0"/>
              </a:ext>
            </a:extLst>
          </a:blip>
          <a:srcRect l="1042" t="52222" r="23932" b="20000"/>
          <a:stretch/>
        </p:blipFill>
        <p:spPr bwMode="auto">
          <a:xfrm>
            <a:off x="6224336" y="3196219"/>
            <a:ext cx="4343400" cy="150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descr="The next parameter in the Clinic Definition file is Auto-DC IMO Orders. Set this to Yes or No. In this example it is set to Yes&#10;"/>
          <p:cNvGrpSpPr/>
          <p:nvPr/>
        </p:nvGrpSpPr>
        <p:grpSpPr>
          <a:xfrm>
            <a:off x="533400" y="38100"/>
            <a:ext cx="11678653" cy="6781800"/>
            <a:chOff x="533400" y="38100"/>
            <a:chExt cx="11678653" cy="678180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0020" b="3261"/>
            <a:stretch/>
          </p:blipFill>
          <p:spPr>
            <a:xfrm>
              <a:off x="6056679" y="38100"/>
              <a:ext cx="6155374" cy="6781800"/>
            </a:xfrm>
            <a:prstGeom prst="rect">
              <a:avLst/>
            </a:prstGeom>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42" t="56510" r="51158" b="38896"/>
            <a:stretch/>
          </p:blipFill>
          <p:spPr bwMode="auto">
            <a:xfrm>
              <a:off x="609600" y="4174022"/>
              <a:ext cx="7620000" cy="686904"/>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10" name="Isosceles Triangle 9"/>
            <p:cNvSpPr/>
            <p:nvPr/>
          </p:nvSpPr>
          <p:spPr>
            <a:xfrm>
              <a:off x="533400" y="3505200"/>
              <a:ext cx="7848600" cy="613608"/>
            </a:xfrm>
            <a:prstGeom prst="triangle">
              <a:avLst>
                <a:gd name="adj" fmla="val 85564"/>
              </a:avLst>
            </a:prstGeom>
            <a:solidFill>
              <a:srgbClr val="0000F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470005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descr="In this example, Auto-DC IMO Orders is set to Yes, which allows Clinic Orders from that clinic to be subject to the standard patient movement rules effectively auto-discontinuing all Clinic Orders upon admission. No will permit survival of Clinic Orders through the patient movements of admission, transfer and discharge. From the very beginning in to 2006, I have had the Auto-DC IMO orders parameter for all clinics set to yes. Until Early 2014, BCMA only had one view, the inpatient view. If a Clinic Order survived admission and was sent to BCMA. It was possible for a nurse to give the Clinic Order on the ward before a provider had a chance to do a medication reconciliation and write inpatient orders. Clinic Orders are ok to give at a clinic appointment, but if a patient is admitted, their health status has changed. Maybe the Clinic Order is no longer appropriate to give. So it was a patient safety hazard to allow Clinic Orders to survive admission and to be sent to BCMA.&#10;"/>
          <p:cNvGrpSpPr/>
          <p:nvPr/>
        </p:nvGrpSpPr>
        <p:grpSpPr>
          <a:xfrm>
            <a:off x="178465" y="38100"/>
            <a:ext cx="12091741" cy="6781800"/>
            <a:chOff x="120312" y="38100"/>
            <a:chExt cx="12091741" cy="678180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0020" b="3261"/>
            <a:stretch/>
          </p:blipFill>
          <p:spPr>
            <a:xfrm>
              <a:off x="6056679" y="38100"/>
              <a:ext cx="6155374" cy="6781800"/>
            </a:xfrm>
            <a:prstGeom prst="rect">
              <a:avLst/>
            </a:prstGeom>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42" t="52222" r="23932" b="20000"/>
            <a:stretch/>
          </p:blipFill>
          <p:spPr bwMode="auto">
            <a:xfrm>
              <a:off x="6224336" y="3196219"/>
              <a:ext cx="4343400" cy="150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sosceles Triangle 4"/>
            <p:cNvSpPr/>
            <p:nvPr/>
          </p:nvSpPr>
          <p:spPr>
            <a:xfrm>
              <a:off x="120312" y="3500795"/>
              <a:ext cx="11931316" cy="527385"/>
            </a:xfrm>
            <a:prstGeom prst="triangle">
              <a:avLst>
                <a:gd name="adj" fmla="val 61665"/>
              </a:avLst>
            </a:prstGeom>
            <a:solidFill>
              <a:srgbClr val="0000F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6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504"/>
            <a:stretch/>
          </p:blipFill>
          <p:spPr bwMode="auto">
            <a:xfrm>
              <a:off x="192028" y="4104383"/>
              <a:ext cx="11632535" cy="2111930"/>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5902210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In the new BCMA GUI, the view was split into two: Inpatient Order Mode and Clinic Order Mode (shown as radio button options on this BCMA screen)"/>
          <p:cNvGrpSpPr/>
          <p:nvPr/>
        </p:nvGrpSpPr>
        <p:grpSpPr>
          <a:xfrm>
            <a:off x="0" y="4689"/>
            <a:ext cx="11277600" cy="6009057"/>
            <a:chOff x="0" y="4689"/>
            <a:chExt cx="11277600" cy="6009057"/>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1203"/>
            <a:stretch/>
          </p:blipFill>
          <p:spPr bwMode="auto">
            <a:xfrm>
              <a:off x="0" y="4689"/>
              <a:ext cx="11277600" cy="197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sosceles Triangle 4"/>
            <p:cNvSpPr/>
            <p:nvPr/>
          </p:nvSpPr>
          <p:spPr>
            <a:xfrm rot="19927827">
              <a:off x="4980854" y="395170"/>
              <a:ext cx="5100897" cy="4641228"/>
            </a:xfrm>
            <a:custGeom>
              <a:avLst/>
              <a:gdLst>
                <a:gd name="connsiteX0" fmla="*/ 0 w 4743504"/>
                <a:gd name="connsiteY0" fmla="*/ 2214205 h 2214205"/>
                <a:gd name="connsiteX1" fmla="*/ 2925082 w 4743504"/>
                <a:gd name="connsiteY1" fmla="*/ 0 h 2214205"/>
                <a:gd name="connsiteX2" fmla="*/ 4743504 w 4743504"/>
                <a:gd name="connsiteY2" fmla="*/ 2214205 h 2214205"/>
                <a:gd name="connsiteX3" fmla="*/ 0 w 4743504"/>
                <a:gd name="connsiteY3" fmla="*/ 2214205 h 2214205"/>
                <a:gd name="connsiteX0" fmla="*/ 0 w 5760894"/>
                <a:gd name="connsiteY0" fmla="*/ 2214205 h 2915514"/>
                <a:gd name="connsiteX1" fmla="*/ 2925082 w 5760894"/>
                <a:gd name="connsiteY1" fmla="*/ 0 h 2915514"/>
                <a:gd name="connsiteX2" fmla="*/ 5760894 w 5760894"/>
                <a:gd name="connsiteY2" fmla="*/ 2915514 h 2915514"/>
                <a:gd name="connsiteX3" fmla="*/ 0 w 5760894"/>
                <a:gd name="connsiteY3" fmla="*/ 2214205 h 2915514"/>
                <a:gd name="connsiteX0" fmla="*/ 0 w 4864065"/>
                <a:gd name="connsiteY0" fmla="*/ 3246458 h 3246458"/>
                <a:gd name="connsiteX1" fmla="*/ 2028253 w 4864065"/>
                <a:gd name="connsiteY1" fmla="*/ 0 h 3246458"/>
                <a:gd name="connsiteX2" fmla="*/ 4864065 w 4864065"/>
                <a:gd name="connsiteY2" fmla="*/ 2915514 h 3246458"/>
                <a:gd name="connsiteX3" fmla="*/ 0 w 4864065"/>
                <a:gd name="connsiteY3" fmla="*/ 3246458 h 3246458"/>
                <a:gd name="connsiteX0" fmla="*/ 0 w 4864065"/>
                <a:gd name="connsiteY0" fmla="*/ 4167616 h 4167616"/>
                <a:gd name="connsiteX1" fmla="*/ 337728 w 4864065"/>
                <a:gd name="connsiteY1" fmla="*/ 0 h 4167616"/>
                <a:gd name="connsiteX2" fmla="*/ 4864065 w 4864065"/>
                <a:gd name="connsiteY2" fmla="*/ 3836672 h 4167616"/>
                <a:gd name="connsiteX3" fmla="*/ 0 w 4864065"/>
                <a:gd name="connsiteY3" fmla="*/ 4167616 h 4167616"/>
                <a:gd name="connsiteX0" fmla="*/ 0 w 5100897"/>
                <a:gd name="connsiteY0" fmla="*/ 4641228 h 4641228"/>
                <a:gd name="connsiteX1" fmla="*/ 574560 w 5100897"/>
                <a:gd name="connsiteY1" fmla="*/ 0 h 4641228"/>
                <a:gd name="connsiteX2" fmla="*/ 5100897 w 5100897"/>
                <a:gd name="connsiteY2" fmla="*/ 3836672 h 4641228"/>
                <a:gd name="connsiteX3" fmla="*/ 0 w 5100897"/>
                <a:gd name="connsiteY3" fmla="*/ 4641228 h 4641228"/>
              </a:gdLst>
              <a:ahLst/>
              <a:cxnLst>
                <a:cxn ang="0">
                  <a:pos x="connsiteX0" y="connsiteY0"/>
                </a:cxn>
                <a:cxn ang="0">
                  <a:pos x="connsiteX1" y="connsiteY1"/>
                </a:cxn>
                <a:cxn ang="0">
                  <a:pos x="connsiteX2" y="connsiteY2"/>
                </a:cxn>
                <a:cxn ang="0">
                  <a:pos x="connsiteX3" y="connsiteY3"/>
                </a:cxn>
              </a:cxnLst>
              <a:rect l="l" t="t" r="r" b="b"/>
              <a:pathLst>
                <a:path w="5100897" h="4641228">
                  <a:moveTo>
                    <a:pt x="0" y="4641228"/>
                  </a:moveTo>
                  <a:lnTo>
                    <a:pt x="574560" y="0"/>
                  </a:lnTo>
                  <a:lnTo>
                    <a:pt x="5100897" y="3836672"/>
                  </a:lnTo>
                  <a:lnTo>
                    <a:pt x="0" y="4641228"/>
                  </a:lnTo>
                  <a:close/>
                </a:path>
              </a:pathLst>
            </a:cu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379" t="14365" r="53935" b="71187"/>
            <a:stretch/>
          </p:blipFill>
          <p:spPr bwMode="auto">
            <a:xfrm>
              <a:off x="6350716" y="2861425"/>
              <a:ext cx="4188947" cy="3152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Oval 2" descr="&quot;&quot;"/>
          <p:cNvSpPr/>
          <p:nvPr/>
        </p:nvSpPr>
        <p:spPr>
          <a:xfrm>
            <a:off x="7022432" y="4026568"/>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descr="&quot;&quot;"/>
          <p:cNvSpPr/>
          <p:nvPr/>
        </p:nvSpPr>
        <p:spPr>
          <a:xfrm>
            <a:off x="4083587" y="1343528"/>
            <a:ext cx="91440" cy="914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40255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Bar Code Medication Administration window; Inpatient Order Mode View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88"/>
            <a:ext cx="11277600" cy="6863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descr="&quot;&quot;"/>
          <p:cNvGrpSpPr/>
          <p:nvPr/>
        </p:nvGrpSpPr>
        <p:grpSpPr>
          <a:xfrm>
            <a:off x="1108913" y="1319464"/>
            <a:ext cx="6679527" cy="990600"/>
            <a:chOff x="1108913" y="1319464"/>
            <a:chExt cx="6679527" cy="990600"/>
          </a:xfrm>
        </p:grpSpPr>
        <p:sp>
          <p:nvSpPr>
            <p:cNvPr id="3" name="Bent Arrow 2"/>
            <p:cNvSpPr/>
            <p:nvPr/>
          </p:nvSpPr>
          <p:spPr>
            <a:xfrm rot="5400000">
              <a:off x="5845340" y="366964"/>
              <a:ext cx="990600" cy="2895600"/>
            </a:xfrm>
            <a:prstGeom prst="bentArrow">
              <a:avLst>
                <a:gd name="adj1" fmla="val 12854"/>
                <a:gd name="adj2" fmla="val 25000"/>
                <a:gd name="adj3" fmla="val 25000"/>
                <a:gd name="adj4" fmla="val 4375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Bent Arrow 4"/>
            <p:cNvSpPr/>
            <p:nvPr/>
          </p:nvSpPr>
          <p:spPr>
            <a:xfrm rot="5400000" flipV="1">
              <a:off x="2061413" y="366964"/>
              <a:ext cx="990600" cy="2895600"/>
            </a:xfrm>
            <a:prstGeom prst="bentArrow">
              <a:avLst>
                <a:gd name="adj1" fmla="val 12854"/>
                <a:gd name="adj2" fmla="val 25000"/>
                <a:gd name="adj3" fmla="val 25000"/>
                <a:gd name="adj4" fmla="val 4375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 name="Rectangle 3" descr="Inpatient"/>
          <p:cNvSpPr/>
          <p:nvPr/>
        </p:nvSpPr>
        <p:spPr>
          <a:xfrm>
            <a:off x="4016545" y="1215192"/>
            <a:ext cx="872287" cy="3048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Inpatient Order Mode View &#10;"/>
          <p:cNvSpPr/>
          <p:nvPr/>
        </p:nvSpPr>
        <p:spPr>
          <a:xfrm>
            <a:off x="4426814" y="5410200"/>
            <a:ext cx="6723251" cy="769441"/>
          </a:xfrm>
          <a:prstGeom prst="rect">
            <a:avLst/>
          </a:prstGeom>
        </p:spPr>
        <p:txBody>
          <a:bodyPr wrap="none">
            <a:spAutoFit/>
          </a:bodyPr>
          <a:lstStyle/>
          <a:p>
            <a:r>
              <a:rPr lang="en-US" sz="4400" b="1" i="1" dirty="0">
                <a:solidFill>
                  <a:srgbClr val="C00000"/>
                </a:solidFill>
              </a:rPr>
              <a:t>Inpatient Order Mode View </a:t>
            </a:r>
          </a:p>
        </p:txBody>
      </p:sp>
    </p:spTree>
    <p:extLst>
      <p:ext uri="{BB962C8B-B14F-4D97-AF65-F5344CB8AC3E}">
        <p14:creationId xmlns:p14="http://schemas.microsoft.com/office/powerpoint/2010/main" val="29485445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Bar Code Medication Administration window; Clinic Order Mode View &#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5" y="12032"/>
            <a:ext cx="1127613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descr="Clinic radio button"/>
          <p:cNvGrpSpPr/>
          <p:nvPr/>
        </p:nvGrpSpPr>
        <p:grpSpPr>
          <a:xfrm>
            <a:off x="1054768" y="1548064"/>
            <a:ext cx="6679527" cy="814136"/>
            <a:chOff x="1054768" y="1548064"/>
            <a:chExt cx="6679527" cy="814136"/>
          </a:xfrm>
        </p:grpSpPr>
        <p:sp>
          <p:nvSpPr>
            <p:cNvPr id="4" name="Bent Arrow 3"/>
            <p:cNvSpPr/>
            <p:nvPr/>
          </p:nvSpPr>
          <p:spPr>
            <a:xfrm rot="5400000">
              <a:off x="5931563" y="559468"/>
              <a:ext cx="709864" cy="2895600"/>
            </a:xfrm>
            <a:prstGeom prst="bentArrow">
              <a:avLst>
                <a:gd name="adj1" fmla="val 12854"/>
                <a:gd name="adj2" fmla="val 25000"/>
                <a:gd name="adj3" fmla="val 25000"/>
                <a:gd name="adj4" fmla="val 4375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Bent Arrow 4"/>
            <p:cNvSpPr/>
            <p:nvPr/>
          </p:nvSpPr>
          <p:spPr>
            <a:xfrm rot="5400000" flipV="1">
              <a:off x="2147636" y="559468"/>
              <a:ext cx="709864" cy="2895600"/>
            </a:xfrm>
            <a:prstGeom prst="bentArrow">
              <a:avLst>
                <a:gd name="adj1" fmla="val 12854"/>
                <a:gd name="adj2" fmla="val 25000"/>
                <a:gd name="adj3" fmla="val 25000"/>
                <a:gd name="adj4" fmla="val 4375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Rectangle 5"/>
            <p:cNvSpPr/>
            <p:nvPr/>
          </p:nvSpPr>
          <p:spPr>
            <a:xfrm>
              <a:off x="3962400" y="1548064"/>
              <a:ext cx="872287" cy="3048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6" descr="Clinic Order Mode View &#10;"/>
          <p:cNvSpPr/>
          <p:nvPr/>
        </p:nvSpPr>
        <p:spPr>
          <a:xfrm>
            <a:off x="4426814" y="5410200"/>
            <a:ext cx="5816400" cy="769441"/>
          </a:xfrm>
          <a:prstGeom prst="rect">
            <a:avLst/>
          </a:prstGeom>
        </p:spPr>
        <p:txBody>
          <a:bodyPr wrap="none">
            <a:spAutoFit/>
          </a:bodyPr>
          <a:lstStyle/>
          <a:p>
            <a:r>
              <a:rPr lang="en-US" sz="4400" b="1" i="1" dirty="0" smtClean="0">
                <a:solidFill>
                  <a:srgbClr val="C00000"/>
                </a:solidFill>
              </a:rPr>
              <a:t>Clinic </a:t>
            </a:r>
            <a:r>
              <a:rPr lang="en-US" sz="4400" b="1" i="1" dirty="0">
                <a:solidFill>
                  <a:srgbClr val="C00000"/>
                </a:solidFill>
              </a:rPr>
              <a:t>Order Mode View </a:t>
            </a:r>
          </a:p>
        </p:txBody>
      </p:sp>
    </p:spTree>
    <p:extLst>
      <p:ext uri="{BB962C8B-B14F-4D97-AF65-F5344CB8AC3E}">
        <p14:creationId xmlns:p14="http://schemas.microsoft.com/office/powerpoint/2010/main" val="40518110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descr="Until CPRS Version 30b is released, all intended Clinic Orders entered on inpatient status patients will appear as inpatient medication orders in the BCMA inpatient order mode view&#10;"/>
          <p:cNvSpPr/>
          <p:nvPr/>
        </p:nvSpPr>
        <p:spPr>
          <a:xfrm>
            <a:off x="7611984" y="2295377"/>
            <a:ext cx="4495799" cy="4031873"/>
          </a:xfrm>
          <a:prstGeom prst="rect">
            <a:avLst/>
          </a:prstGeom>
        </p:spPr>
        <p:txBody>
          <a:bodyPr wrap="square">
            <a:spAutoFit/>
          </a:bodyPr>
          <a:lstStyle/>
          <a:p>
            <a:pPr algn="ctr"/>
            <a:r>
              <a:rPr lang="en-US" sz="3200" i="1" dirty="0">
                <a:solidFill>
                  <a:schemeClr val="bg1"/>
                </a:solidFill>
              </a:rPr>
              <a:t>Until CPRS Version 30b is released, all intended Clinic Orders entered on inpatient status patients will appear as inpatient medication orders in the BCMA inpatient order mode view</a:t>
            </a:r>
          </a:p>
        </p:txBody>
      </p:sp>
      <p:grpSp>
        <p:nvGrpSpPr>
          <p:cNvPr id="4" name="Group 3" descr="Select Supervisor's Menu Option; SEND TO BCMA option: NO"/>
          <p:cNvGrpSpPr/>
          <p:nvPr/>
        </p:nvGrpSpPr>
        <p:grpSpPr>
          <a:xfrm>
            <a:off x="0" y="0"/>
            <a:ext cx="9549064" cy="7010400"/>
            <a:chOff x="0" y="0"/>
            <a:chExt cx="9549064" cy="701040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75178" cy="7010400"/>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5" name="Isosceles Triangle 4"/>
            <p:cNvSpPr/>
            <p:nvPr/>
          </p:nvSpPr>
          <p:spPr>
            <a:xfrm flipV="1">
              <a:off x="1548064" y="393031"/>
              <a:ext cx="8001000" cy="3918283"/>
            </a:xfrm>
            <a:custGeom>
              <a:avLst/>
              <a:gdLst>
                <a:gd name="connsiteX0" fmla="*/ 0 w 6629400"/>
                <a:gd name="connsiteY0" fmla="*/ 3148262 h 3148262"/>
                <a:gd name="connsiteX1" fmla="*/ 0 w 6629400"/>
                <a:gd name="connsiteY1" fmla="*/ 0 h 3148262"/>
                <a:gd name="connsiteX2" fmla="*/ 6629400 w 6629400"/>
                <a:gd name="connsiteY2" fmla="*/ 3148262 h 3148262"/>
                <a:gd name="connsiteX3" fmla="*/ 0 w 6629400"/>
                <a:gd name="connsiteY3" fmla="*/ 3148262 h 3148262"/>
                <a:gd name="connsiteX0" fmla="*/ 1371600 w 8001000"/>
                <a:gd name="connsiteY0" fmla="*/ 3039978 h 3039978"/>
                <a:gd name="connsiteX1" fmla="*/ 0 w 8001000"/>
                <a:gd name="connsiteY1" fmla="*/ 0 h 3039978"/>
                <a:gd name="connsiteX2" fmla="*/ 8001000 w 8001000"/>
                <a:gd name="connsiteY2" fmla="*/ 3039978 h 3039978"/>
                <a:gd name="connsiteX3" fmla="*/ 1371600 w 8001000"/>
                <a:gd name="connsiteY3" fmla="*/ 3039978 h 3039978"/>
                <a:gd name="connsiteX0" fmla="*/ 1455821 w 8001000"/>
                <a:gd name="connsiteY0" fmla="*/ 3918283 h 3918283"/>
                <a:gd name="connsiteX1" fmla="*/ 0 w 8001000"/>
                <a:gd name="connsiteY1" fmla="*/ 0 h 3918283"/>
                <a:gd name="connsiteX2" fmla="*/ 8001000 w 8001000"/>
                <a:gd name="connsiteY2" fmla="*/ 3039978 h 3918283"/>
                <a:gd name="connsiteX3" fmla="*/ 1455821 w 8001000"/>
                <a:gd name="connsiteY3" fmla="*/ 3918283 h 3918283"/>
              </a:gdLst>
              <a:ahLst/>
              <a:cxnLst>
                <a:cxn ang="0">
                  <a:pos x="connsiteX0" y="connsiteY0"/>
                </a:cxn>
                <a:cxn ang="0">
                  <a:pos x="connsiteX1" y="connsiteY1"/>
                </a:cxn>
                <a:cxn ang="0">
                  <a:pos x="connsiteX2" y="connsiteY2"/>
                </a:cxn>
                <a:cxn ang="0">
                  <a:pos x="connsiteX3" y="connsiteY3"/>
                </a:cxn>
              </a:cxnLst>
              <a:rect l="l" t="t" r="r" b="b"/>
              <a:pathLst>
                <a:path w="8001000" h="3918283">
                  <a:moveTo>
                    <a:pt x="1455821" y="3918283"/>
                  </a:moveTo>
                  <a:lnTo>
                    <a:pt x="0" y="0"/>
                  </a:lnTo>
                  <a:lnTo>
                    <a:pt x="8001000" y="3039978"/>
                  </a:lnTo>
                  <a:lnTo>
                    <a:pt x="1455821" y="3918283"/>
                  </a:lnTo>
                  <a:close/>
                </a:path>
              </a:pathLst>
            </a:custGeom>
            <a:solidFill>
              <a:srgbClr val="0000F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39" t="59805" r="62608" b="35119"/>
            <a:stretch/>
          </p:blipFill>
          <p:spPr bwMode="auto">
            <a:xfrm>
              <a:off x="3048000" y="381000"/>
              <a:ext cx="6400799" cy="838200"/>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9382670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IV bag of medicine"/>
          <p:cNvPicPr>
            <a:picLocks noChangeAspect="1"/>
          </p:cNvPicPr>
          <p:nvPr/>
        </p:nvPicPr>
        <p:blipFill rotWithShape="1">
          <a:blip r:embed="rId3" cstate="print">
            <a:extLst>
              <a:ext uri="{28A0092B-C50C-407E-A947-70E740481C1C}">
                <a14:useLocalDpi xmlns:a14="http://schemas.microsoft.com/office/drawing/2010/main" val="0"/>
              </a:ext>
            </a:extLst>
          </a:blip>
          <a:srcRect l="17005" r="31239"/>
          <a:stretch/>
        </p:blipFill>
        <p:spPr>
          <a:xfrm flipH="1">
            <a:off x="76199" y="0"/>
            <a:ext cx="3136231" cy="6858000"/>
          </a:xfrm>
          <a:prstGeom prst="rect">
            <a:avLst/>
          </a:prstGeom>
        </p:spPr>
      </p:pic>
      <p:sp>
        <p:nvSpPr>
          <p:cNvPr id="4" name="TextBox 3" descr="1999    Inpatient unit dose medications can be ordered for outpatient status patients at Portland VA&#10;"/>
          <p:cNvSpPr txBox="1"/>
          <p:nvPr/>
        </p:nvSpPr>
        <p:spPr>
          <a:xfrm>
            <a:off x="3352800" y="228600"/>
            <a:ext cx="8458200" cy="954107"/>
          </a:xfrm>
          <a:prstGeom prst="rect">
            <a:avLst/>
          </a:prstGeom>
          <a:noFill/>
        </p:spPr>
        <p:txBody>
          <a:bodyPr wrap="square" rtlCol="0">
            <a:spAutoFit/>
          </a:bodyPr>
          <a:lstStyle/>
          <a:p>
            <a:pPr marL="1027113" indent="-1027113"/>
            <a:r>
              <a:rPr lang="en-US" sz="2800" b="1" dirty="0" smtClean="0"/>
              <a:t>1999    Inpatient unit dose medications can be ordered for outpatient status patients at Portland VA</a:t>
            </a:r>
            <a:endParaRPr lang="en-US" sz="2800" b="1" dirty="0"/>
          </a:p>
        </p:txBody>
      </p:sp>
      <p:sp>
        <p:nvSpPr>
          <p:cNvPr id="5" name="TextBox 4" descr="2005    CPRS Version 25 allows National ordering of inpatient unit dose medications for outpatient status patients&#10;"/>
          <p:cNvSpPr txBox="1"/>
          <p:nvPr/>
        </p:nvSpPr>
        <p:spPr>
          <a:xfrm>
            <a:off x="3352800" y="1475077"/>
            <a:ext cx="8458200" cy="1384995"/>
          </a:xfrm>
          <a:prstGeom prst="rect">
            <a:avLst/>
          </a:prstGeom>
          <a:noFill/>
        </p:spPr>
        <p:txBody>
          <a:bodyPr wrap="square" rtlCol="0">
            <a:spAutoFit/>
          </a:bodyPr>
          <a:lstStyle/>
          <a:p>
            <a:pPr marL="1027113" indent="-1027113"/>
            <a:r>
              <a:rPr lang="en-US" sz="2800" b="1" dirty="0" smtClean="0"/>
              <a:t>2005    CPRS Version 25 allows National ordering of inpatient </a:t>
            </a:r>
            <a:r>
              <a:rPr lang="en-US" sz="2800" b="1" u="sng" dirty="0" smtClean="0"/>
              <a:t>unit dose medications </a:t>
            </a:r>
            <a:r>
              <a:rPr lang="en-US" sz="2800" b="1" dirty="0" smtClean="0"/>
              <a:t>for outpatient status patients</a:t>
            </a:r>
            <a:endParaRPr lang="en-US" sz="2800" b="1" dirty="0"/>
          </a:p>
        </p:txBody>
      </p:sp>
      <p:sp>
        <p:nvSpPr>
          <p:cNvPr id="6" name="TextBox 5" descr="2005    “Administer Inpatient Meds?” parameter added to Hospital Location file&#10;"/>
          <p:cNvSpPr txBox="1"/>
          <p:nvPr/>
        </p:nvSpPr>
        <p:spPr>
          <a:xfrm>
            <a:off x="3352800" y="3152442"/>
            <a:ext cx="8458200" cy="954107"/>
          </a:xfrm>
          <a:prstGeom prst="rect">
            <a:avLst/>
          </a:prstGeom>
          <a:noFill/>
        </p:spPr>
        <p:txBody>
          <a:bodyPr wrap="square" rtlCol="0">
            <a:spAutoFit/>
          </a:bodyPr>
          <a:lstStyle/>
          <a:p>
            <a:pPr marL="1027113" indent="-1027113"/>
            <a:r>
              <a:rPr lang="en-US" sz="2800" b="1" dirty="0" smtClean="0"/>
              <a:t>2005    “Administer Inpatient Meds?” </a:t>
            </a:r>
            <a:r>
              <a:rPr lang="en-US" sz="2800" b="1" dirty="0"/>
              <a:t>p</a:t>
            </a:r>
            <a:r>
              <a:rPr lang="en-US" sz="2800" b="1" dirty="0" smtClean="0"/>
              <a:t>arameter added to Hospital Location file</a:t>
            </a:r>
            <a:endParaRPr lang="en-US" sz="2800" b="1" dirty="0"/>
          </a:p>
        </p:txBody>
      </p:sp>
      <p:sp>
        <p:nvSpPr>
          <p:cNvPr id="7" name="TextBox 6" descr="2005    Clinic Definition parameters&#10;"/>
          <p:cNvSpPr txBox="1"/>
          <p:nvPr/>
        </p:nvSpPr>
        <p:spPr>
          <a:xfrm>
            <a:off x="3360821" y="4390450"/>
            <a:ext cx="8458200" cy="523220"/>
          </a:xfrm>
          <a:prstGeom prst="rect">
            <a:avLst/>
          </a:prstGeom>
          <a:noFill/>
        </p:spPr>
        <p:txBody>
          <a:bodyPr wrap="square" rtlCol="0">
            <a:spAutoFit/>
          </a:bodyPr>
          <a:lstStyle/>
          <a:p>
            <a:pPr marL="1027113" indent="-1027113"/>
            <a:r>
              <a:rPr lang="en-US" sz="2800" b="1" dirty="0" smtClean="0"/>
              <a:t>2005    Clinic Definition parameters</a:t>
            </a:r>
            <a:endParaRPr lang="en-US" sz="2800" b="1" dirty="0"/>
          </a:p>
        </p:txBody>
      </p:sp>
      <p:sp>
        <p:nvSpPr>
          <p:cNvPr id="8" name="TextBox 7" descr="2006    CPRS Version 26 groups unit dose, IV and nursing text orders for outpatient status patients in Clinic Medications display group&#10;"/>
          <p:cNvSpPr txBox="1"/>
          <p:nvPr/>
        </p:nvSpPr>
        <p:spPr>
          <a:xfrm>
            <a:off x="3360821" y="5193337"/>
            <a:ext cx="8458200" cy="1384995"/>
          </a:xfrm>
          <a:prstGeom prst="rect">
            <a:avLst/>
          </a:prstGeom>
          <a:noFill/>
        </p:spPr>
        <p:txBody>
          <a:bodyPr wrap="square" rtlCol="0">
            <a:spAutoFit/>
          </a:bodyPr>
          <a:lstStyle/>
          <a:p>
            <a:pPr marL="1027113" indent="-1027113"/>
            <a:r>
              <a:rPr lang="en-US" sz="2800" b="1" dirty="0" smtClean="0"/>
              <a:t>2006    CPRS Version 26 groups unit dose, IV and nursing text orders for outpatient status patients in Clinic Medications display group</a:t>
            </a:r>
            <a:endParaRPr lang="en-US" sz="2800" b="1" dirty="0"/>
          </a:p>
        </p:txBody>
      </p:sp>
    </p:spTree>
    <p:extLst>
      <p:ext uri="{BB962C8B-B14F-4D97-AF65-F5344CB8AC3E}">
        <p14:creationId xmlns:p14="http://schemas.microsoft.com/office/powerpoint/2010/main" val="26301099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elect Supervisor's Menu Option; Parameters Edit Me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75178" cy="7010400"/>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grpSp>
        <p:nvGrpSpPr>
          <p:cNvPr id="2" name="Group 1" descr="Send to BCMA set to NO"/>
          <p:cNvGrpSpPr/>
          <p:nvPr/>
        </p:nvGrpSpPr>
        <p:grpSpPr>
          <a:xfrm>
            <a:off x="154353" y="1219200"/>
            <a:ext cx="11965455" cy="3124200"/>
            <a:chOff x="154353" y="1219200"/>
            <a:chExt cx="11965455" cy="3124200"/>
          </a:xfrm>
        </p:grpSpPr>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53" y="1219200"/>
              <a:ext cx="11883294" cy="2085727"/>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4" name="Isosceles Triangle 3"/>
            <p:cNvSpPr/>
            <p:nvPr/>
          </p:nvSpPr>
          <p:spPr>
            <a:xfrm flipV="1">
              <a:off x="154353" y="3392904"/>
              <a:ext cx="11965455" cy="950496"/>
            </a:xfrm>
            <a:prstGeom prst="triangle">
              <a:avLst>
                <a:gd name="adj" fmla="val 15712"/>
              </a:avLst>
            </a:prstGeom>
            <a:solidFill>
              <a:srgbClr val="0000F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799774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oldrer middle-aged African American man sitting up in a hospital bed"/>
          <p:cNvPicPr>
            <a:picLocks noChangeAspect="1"/>
          </p:cNvPicPr>
          <p:nvPr/>
        </p:nvPicPr>
        <p:blipFill rotWithShape="1">
          <a:blip r:embed="rId3" cstate="print">
            <a:extLst>
              <a:ext uri="{28A0092B-C50C-407E-A947-70E740481C1C}">
                <a14:useLocalDpi xmlns:a14="http://schemas.microsoft.com/office/drawing/2010/main" val="0"/>
              </a:ext>
            </a:extLst>
          </a:blip>
          <a:srcRect b="16235"/>
          <a:stretch/>
        </p:blipFill>
        <p:spPr>
          <a:xfrm>
            <a:off x="-12032" y="0"/>
            <a:ext cx="12204032" cy="6858001"/>
          </a:xfrm>
          <a:prstGeom prst="rect">
            <a:avLst/>
          </a:prstGeom>
        </p:spPr>
      </p:pic>
      <p:sp>
        <p:nvSpPr>
          <p:cNvPr id="5" name="TextBox 4" descr="&#10;When it goes right …&#10;Patient comes to the Emergency Department from home&#10;Provider places and signs Clinic Orders&#10;Pharmacist verifies orders in Inpatient Medications software package&#10;Nurse verifies newly activated orders&#10;Orders would appear on BMCA Clinic Order Mode view&#10;&#10;"/>
          <p:cNvSpPr txBox="1"/>
          <p:nvPr/>
        </p:nvSpPr>
        <p:spPr>
          <a:xfrm>
            <a:off x="6096000" y="-4010"/>
            <a:ext cx="6096000" cy="7068602"/>
          </a:xfrm>
          <a:prstGeom prst="rect">
            <a:avLst/>
          </a:prstGeom>
          <a:solidFill>
            <a:schemeClr val="tx1">
              <a:alpha val="60000"/>
            </a:schemeClr>
          </a:solidFill>
        </p:spPr>
        <p:txBody>
          <a:bodyPr wrap="square" rtlCol="0">
            <a:spAutoFit/>
          </a:bodyPr>
          <a:lstStyle/>
          <a:p>
            <a:pPr>
              <a:lnSpc>
                <a:spcPts val="3200"/>
              </a:lnSpc>
            </a:pPr>
            <a:endParaRPr lang="en-US" sz="800" dirty="0" smtClean="0">
              <a:solidFill>
                <a:schemeClr val="bg1"/>
              </a:solidFill>
            </a:endParaRPr>
          </a:p>
          <a:p>
            <a:pPr algn="ctr">
              <a:lnSpc>
                <a:spcPts val="3200"/>
              </a:lnSpc>
              <a:spcAft>
                <a:spcPts val="1200"/>
              </a:spcAft>
            </a:pPr>
            <a:r>
              <a:rPr lang="en-US" sz="3200" b="1" i="1" dirty="0" smtClean="0">
                <a:solidFill>
                  <a:schemeClr val="bg1"/>
                </a:solidFill>
              </a:rPr>
              <a:t>When it goes right …</a:t>
            </a:r>
          </a:p>
          <a:p>
            <a:pPr marL="514350" indent="-514350">
              <a:lnSpc>
                <a:spcPts val="3400"/>
              </a:lnSpc>
              <a:spcAft>
                <a:spcPts val="1200"/>
              </a:spcAft>
              <a:buFont typeface="+mj-lt"/>
              <a:buAutoNum type="arabicPeriod"/>
            </a:pPr>
            <a:r>
              <a:rPr lang="en-US" sz="3200" dirty="0" smtClean="0">
                <a:solidFill>
                  <a:schemeClr val="bg1"/>
                </a:solidFill>
              </a:rPr>
              <a:t>Patient comes to the Emergency Department from home</a:t>
            </a:r>
          </a:p>
          <a:p>
            <a:pPr marL="514350" indent="-514350">
              <a:lnSpc>
                <a:spcPts val="3400"/>
              </a:lnSpc>
              <a:spcAft>
                <a:spcPts val="1200"/>
              </a:spcAft>
              <a:buFont typeface="+mj-lt"/>
              <a:buAutoNum type="arabicPeriod"/>
            </a:pPr>
            <a:r>
              <a:rPr lang="en-US" sz="3200" dirty="0" smtClean="0">
                <a:solidFill>
                  <a:schemeClr val="bg1"/>
                </a:solidFill>
              </a:rPr>
              <a:t>Provider places and signs Clinic Orders</a:t>
            </a:r>
          </a:p>
          <a:p>
            <a:pPr marL="514350" indent="-514350">
              <a:lnSpc>
                <a:spcPts val="3400"/>
              </a:lnSpc>
              <a:spcAft>
                <a:spcPts val="1200"/>
              </a:spcAft>
              <a:buFont typeface="+mj-lt"/>
              <a:buAutoNum type="arabicPeriod"/>
            </a:pPr>
            <a:r>
              <a:rPr lang="en-US" sz="3200" dirty="0" smtClean="0">
                <a:solidFill>
                  <a:schemeClr val="bg1"/>
                </a:solidFill>
              </a:rPr>
              <a:t>Pharmacist verifies orders in Inpatient Medications software package</a:t>
            </a:r>
          </a:p>
          <a:p>
            <a:pPr marL="514350" indent="-514350">
              <a:lnSpc>
                <a:spcPts val="3400"/>
              </a:lnSpc>
              <a:spcAft>
                <a:spcPts val="1200"/>
              </a:spcAft>
              <a:buFont typeface="+mj-lt"/>
              <a:buAutoNum type="arabicPeriod"/>
            </a:pPr>
            <a:r>
              <a:rPr lang="en-US" sz="3200" dirty="0" smtClean="0">
                <a:solidFill>
                  <a:schemeClr val="bg1"/>
                </a:solidFill>
              </a:rPr>
              <a:t>Nurse verifies newly activated orders</a:t>
            </a:r>
          </a:p>
          <a:p>
            <a:pPr marL="514350" indent="-514350">
              <a:lnSpc>
                <a:spcPts val="3400"/>
              </a:lnSpc>
              <a:spcAft>
                <a:spcPts val="1200"/>
              </a:spcAft>
              <a:buFont typeface="+mj-lt"/>
              <a:buAutoNum type="arabicPeriod"/>
            </a:pPr>
            <a:r>
              <a:rPr lang="en-US" sz="3200" dirty="0" smtClean="0">
                <a:solidFill>
                  <a:schemeClr val="bg1"/>
                </a:solidFill>
              </a:rPr>
              <a:t>Orders would appear on BMCA Clinic Order Mode view</a:t>
            </a:r>
          </a:p>
          <a:p>
            <a:pPr>
              <a:lnSpc>
                <a:spcPts val="3400"/>
              </a:lnSpc>
              <a:spcAft>
                <a:spcPts val="1200"/>
              </a:spcAft>
            </a:pPr>
            <a:endParaRPr lang="en-US" sz="3200" dirty="0" smtClean="0">
              <a:solidFill>
                <a:schemeClr val="bg1"/>
              </a:solidFill>
            </a:endParaRPr>
          </a:p>
        </p:txBody>
      </p:sp>
    </p:spTree>
    <p:extLst>
      <p:ext uri="{BB962C8B-B14F-4D97-AF65-F5344CB8AC3E}">
        <p14:creationId xmlns:p14="http://schemas.microsoft.com/office/powerpoint/2010/main" val="29854671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ergency staff working on a patient"/>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b="20899"/>
          <a:stretch/>
        </p:blipFill>
        <p:spPr>
          <a:xfrm>
            <a:off x="0" y="0"/>
            <a:ext cx="12192000" cy="6858001"/>
          </a:xfrm>
          <a:prstGeom prst="rect">
            <a:avLst/>
          </a:prstGeom>
        </p:spPr>
      </p:pic>
      <p:sp>
        <p:nvSpPr>
          <p:cNvPr id="2" name="TextBox 1" descr="When it goes wrong…&#10;"/>
          <p:cNvSpPr txBox="1"/>
          <p:nvPr/>
        </p:nvSpPr>
        <p:spPr>
          <a:xfrm>
            <a:off x="4000500" y="225624"/>
            <a:ext cx="4191000" cy="615553"/>
          </a:xfrm>
          <a:prstGeom prst="rect">
            <a:avLst/>
          </a:prstGeom>
          <a:noFill/>
        </p:spPr>
        <p:txBody>
          <a:bodyPr wrap="square" rtlCol="0">
            <a:spAutoFit/>
          </a:bodyPr>
          <a:lstStyle/>
          <a:p>
            <a:r>
              <a:rPr lang="en-US" sz="3400" b="1" i="1" dirty="0" smtClean="0"/>
              <a:t>When it goes wrong…</a:t>
            </a:r>
            <a:endParaRPr lang="en-US" sz="3400" b="1" i="1" dirty="0"/>
          </a:p>
        </p:txBody>
      </p:sp>
      <p:sp>
        <p:nvSpPr>
          <p:cNvPr id="4" name="TextBox 3" descr="1. Patient comes to the Emergency Department from Community Living Center where they are “inpatient” status&#10;2. Provider places and signs Clinic Orders&#10;3. Pre-CPRS Version 30b, inpatient medication orders result&#10;4. Provider places and signs inpatient medication orders&#10;5. Pharmacist verifies inpatient medication order in Inpatient Medications software package&#10;6. Nurse verifies newly activated orders&#10;7. Inpatient medications appear on BCMA Inpatient Order Mode View&#10;8. Incorrect medication administration could result&#10;"/>
          <p:cNvSpPr txBox="1"/>
          <p:nvPr/>
        </p:nvSpPr>
        <p:spPr>
          <a:xfrm>
            <a:off x="152400" y="1066800"/>
            <a:ext cx="12039600" cy="5657959"/>
          </a:xfrm>
          <a:prstGeom prst="rect">
            <a:avLst/>
          </a:prstGeom>
          <a:noFill/>
        </p:spPr>
        <p:txBody>
          <a:bodyPr wrap="square" rtlCol="0">
            <a:spAutoFit/>
          </a:bodyPr>
          <a:lstStyle/>
          <a:p>
            <a:pPr marL="514350" indent="-514350">
              <a:lnSpc>
                <a:spcPts val="2800"/>
              </a:lnSpc>
              <a:spcAft>
                <a:spcPts val="1200"/>
              </a:spcAft>
              <a:buFont typeface="+mj-lt"/>
              <a:buAutoNum type="arabicPeriod"/>
            </a:pPr>
            <a:r>
              <a:rPr lang="en-US" sz="2800" dirty="0" smtClean="0"/>
              <a:t>Patient comes to the Emergency Department from Community Living Center where they are “inpatient” status</a:t>
            </a:r>
          </a:p>
          <a:p>
            <a:pPr marL="514350" indent="-514350">
              <a:lnSpc>
                <a:spcPts val="2800"/>
              </a:lnSpc>
              <a:spcAft>
                <a:spcPts val="1200"/>
              </a:spcAft>
              <a:buFont typeface="+mj-lt"/>
              <a:buAutoNum type="arabicPeriod"/>
            </a:pPr>
            <a:r>
              <a:rPr lang="en-US" sz="2800" dirty="0" smtClean="0"/>
              <a:t>Provider places and signs Clinic Orders</a:t>
            </a:r>
          </a:p>
          <a:p>
            <a:pPr marL="514350" indent="-514350">
              <a:lnSpc>
                <a:spcPts val="3800"/>
              </a:lnSpc>
              <a:spcAft>
                <a:spcPts val="1200"/>
              </a:spcAft>
              <a:buFont typeface="+mj-lt"/>
              <a:buAutoNum type="arabicPeriod"/>
            </a:pPr>
            <a:r>
              <a:rPr lang="en-US" sz="3800" b="1" dirty="0" smtClean="0">
                <a:solidFill>
                  <a:srgbClr val="C00000"/>
                </a:solidFill>
              </a:rPr>
              <a:t>Pre-CPRS Version 30b, </a:t>
            </a:r>
            <a:r>
              <a:rPr lang="en-US" sz="3800" b="1" i="1" dirty="0" smtClean="0">
                <a:solidFill>
                  <a:srgbClr val="C00000"/>
                </a:solidFill>
              </a:rPr>
              <a:t>inpatient medication orders </a:t>
            </a:r>
            <a:r>
              <a:rPr lang="en-US" sz="3800" b="1" dirty="0" smtClean="0">
                <a:solidFill>
                  <a:srgbClr val="C00000"/>
                </a:solidFill>
              </a:rPr>
              <a:t>result</a:t>
            </a:r>
          </a:p>
          <a:p>
            <a:pPr marL="514350" indent="-514350">
              <a:lnSpc>
                <a:spcPts val="3800"/>
              </a:lnSpc>
              <a:spcAft>
                <a:spcPts val="1200"/>
              </a:spcAft>
              <a:buFont typeface="+mj-lt"/>
              <a:buAutoNum type="arabicPeriod"/>
            </a:pPr>
            <a:r>
              <a:rPr lang="en-US" sz="2800" dirty="0" smtClean="0"/>
              <a:t>Provider places and signs inpatient medication orders</a:t>
            </a:r>
          </a:p>
          <a:p>
            <a:pPr marL="514350" indent="-514350">
              <a:lnSpc>
                <a:spcPts val="3800"/>
              </a:lnSpc>
              <a:spcAft>
                <a:spcPts val="1200"/>
              </a:spcAft>
              <a:buFont typeface="+mj-lt"/>
              <a:buAutoNum type="arabicPeriod"/>
            </a:pPr>
            <a:r>
              <a:rPr lang="en-US" sz="2800" dirty="0" smtClean="0"/>
              <a:t>Pharmacist verifies inpatient medication order in Inpatient Medications software package</a:t>
            </a:r>
          </a:p>
          <a:p>
            <a:pPr marL="514350" indent="-514350">
              <a:lnSpc>
                <a:spcPts val="3800"/>
              </a:lnSpc>
              <a:spcAft>
                <a:spcPts val="1200"/>
              </a:spcAft>
              <a:buFont typeface="+mj-lt"/>
              <a:buAutoNum type="arabicPeriod"/>
            </a:pPr>
            <a:r>
              <a:rPr lang="en-US" sz="2800" dirty="0" smtClean="0"/>
              <a:t>Nurse verifies newly activated orders</a:t>
            </a:r>
          </a:p>
          <a:p>
            <a:pPr marL="514350" indent="-514350">
              <a:lnSpc>
                <a:spcPts val="3800"/>
              </a:lnSpc>
              <a:spcAft>
                <a:spcPts val="1200"/>
              </a:spcAft>
              <a:buFont typeface="+mj-lt"/>
              <a:buAutoNum type="arabicPeriod"/>
            </a:pPr>
            <a:r>
              <a:rPr lang="en-US" sz="2800" dirty="0" smtClean="0"/>
              <a:t>Inpatient medications appear on BCMA Inpatient Order Mode View</a:t>
            </a:r>
          </a:p>
          <a:p>
            <a:pPr marL="514350" indent="-514350">
              <a:lnSpc>
                <a:spcPts val="3800"/>
              </a:lnSpc>
              <a:spcAft>
                <a:spcPts val="1200"/>
              </a:spcAft>
              <a:buFont typeface="+mj-lt"/>
              <a:buAutoNum type="arabicPeriod"/>
            </a:pPr>
            <a:r>
              <a:rPr lang="en-US" sz="2800" dirty="0" smtClean="0"/>
              <a:t>Incorrect medication administration could result</a:t>
            </a:r>
          </a:p>
        </p:txBody>
      </p:sp>
    </p:spTree>
    <p:extLst>
      <p:ext uri="{BB962C8B-B14F-4D97-AF65-F5344CB8AC3E}">
        <p14:creationId xmlns:p14="http://schemas.microsoft.com/office/powerpoint/2010/main" val="14434735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exhausted, sleeping professionals at a conference table"/>
          <p:cNvPicPr>
            <a:picLocks noChangeAspect="1"/>
          </p:cNvPicPr>
          <p:nvPr/>
        </p:nvPicPr>
        <p:blipFill rotWithShape="1">
          <a:blip r:embed="rId3" cstate="print">
            <a:extLst>
              <a:ext uri="{28A0092B-C50C-407E-A947-70E740481C1C}">
                <a14:useLocalDpi xmlns:a14="http://schemas.microsoft.com/office/drawing/2010/main" val="0"/>
              </a:ext>
            </a:extLst>
          </a:blip>
          <a:srcRect t="14687"/>
          <a:stretch/>
        </p:blipFill>
        <p:spPr>
          <a:xfrm>
            <a:off x="0" y="0"/>
            <a:ext cx="12192000" cy="6934200"/>
          </a:xfrm>
          <a:prstGeom prst="rect">
            <a:avLst/>
          </a:prstGeom>
        </p:spPr>
      </p:pic>
      <p:sp>
        <p:nvSpPr>
          <p:cNvPr id="4" name="Rectangle 3" descr="After months of deliberation, multi-disciplinary committee recommended paper clinic medication orders on all inpatient status patients &#10;"/>
          <p:cNvSpPr/>
          <p:nvPr/>
        </p:nvSpPr>
        <p:spPr>
          <a:xfrm>
            <a:off x="609600" y="292602"/>
            <a:ext cx="6019799" cy="2862322"/>
          </a:xfrm>
          <a:prstGeom prst="rect">
            <a:avLst/>
          </a:prstGeom>
        </p:spPr>
        <p:txBody>
          <a:bodyPr wrap="square">
            <a:spAutoFit/>
          </a:bodyPr>
          <a:lstStyle/>
          <a:p>
            <a:r>
              <a:rPr lang="en-US" sz="3600" i="1" dirty="0" smtClean="0"/>
              <a:t>After months of deliberation, multi-disciplinary committee recommended paper clinic medication orders on all inpatient status patients </a:t>
            </a:r>
            <a:endParaRPr lang="en-US" sz="3600" i="1" dirty="0"/>
          </a:p>
        </p:txBody>
      </p:sp>
    </p:spTree>
    <p:extLst>
      <p:ext uri="{BB962C8B-B14F-4D97-AF65-F5344CB8AC3E}">
        <p14:creationId xmlns:p14="http://schemas.microsoft.com/office/powerpoint/2010/main" val="4974027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descr="The fourth parameter in the Clinic Definition file is Missing Dose Printer. &#10;In the BCMA Clinic Order Mode view, if the nurse does not have the medication as clinic stock in the Automated Dispensing Cabinets nor has the medication been timely delivered to the Clinic, the nurse can click the Missing Dose button. And send a missing dose request to the pharmacy.&#10;"/>
          <p:cNvGrpSpPr/>
          <p:nvPr/>
        </p:nvGrpSpPr>
        <p:grpSpPr>
          <a:xfrm>
            <a:off x="0" y="-20054"/>
            <a:ext cx="11137232" cy="7030453"/>
            <a:chOff x="0" y="-20054"/>
            <a:chExt cx="11137232" cy="7030453"/>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54"/>
              <a:ext cx="7496560" cy="7030453"/>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3" name="Isosceles Triangle 4"/>
            <p:cNvSpPr/>
            <p:nvPr/>
          </p:nvSpPr>
          <p:spPr>
            <a:xfrm flipV="1">
              <a:off x="1419726" y="2101516"/>
              <a:ext cx="9717506" cy="2570746"/>
            </a:xfrm>
            <a:custGeom>
              <a:avLst/>
              <a:gdLst>
                <a:gd name="connsiteX0" fmla="*/ 0 w 6629400"/>
                <a:gd name="connsiteY0" fmla="*/ 3148262 h 3148262"/>
                <a:gd name="connsiteX1" fmla="*/ 0 w 6629400"/>
                <a:gd name="connsiteY1" fmla="*/ 0 h 3148262"/>
                <a:gd name="connsiteX2" fmla="*/ 6629400 w 6629400"/>
                <a:gd name="connsiteY2" fmla="*/ 3148262 h 3148262"/>
                <a:gd name="connsiteX3" fmla="*/ 0 w 6629400"/>
                <a:gd name="connsiteY3" fmla="*/ 3148262 h 3148262"/>
                <a:gd name="connsiteX0" fmla="*/ 1371600 w 8001000"/>
                <a:gd name="connsiteY0" fmla="*/ 3039978 h 3039978"/>
                <a:gd name="connsiteX1" fmla="*/ 0 w 8001000"/>
                <a:gd name="connsiteY1" fmla="*/ 0 h 3039978"/>
                <a:gd name="connsiteX2" fmla="*/ 8001000 w 8001000"/>
                <a:gd name="connsiteY2" fmla="*/ 3039978 h 3039978"/>
                <a:gd name="connsiteX3" fmla="*/ 1371600 w 8001000"/>
                <a:gd name="connsiteY3" fmla="*/ 3039978 h 3039978"/>
                <a:gd name="connsiteX0" fmla="*/ 1455821 w 8001000"/>
                <a:gd name="connsiteY0" fmla="*/ 3918283 h 3918283"/>
                <a:gd name="connsiteX1" fmla="*/ 0 w 8001000"/>
                <a:gd name="connsiteY1" fmla="*/ 0 h 3918283"/>
                <a:gd name="connsiteX2" fmla="*/ 8001000 w 8001000"/>
                <a:gd name="connsiteY2" fmla="*/ 3039978 h 3918283"/>
                <a:gd name="connsiteX3" fmla="*/ 1455821 w 8001000"/>
                <a:gd name="connsiteY3" fmla="*/ 3918283 h 3918283"/>
                <a:gd name="connsiteX0" fmla="*/ 1536031 w 8001000"/>
                <a:gd name="connsiteY0" fmla="*/ 3950367 h 3950367"/>
                <a:gd name="connsiteX1" fmla="*/ 0 w 8001000"/>
                <a:gd name="connsiteY1" fmla="*/ 0 h 3950367"/>
                <a:gd name="connsiteX2" fmla="*/ 8001000 w 8001000"/>
                <a:gd name="connsiteY2" fmla="*/ 3039978 h 3950367"/>
                <a:gd name="connsiteX3" fmla="*/ 1536031 w 8001000"/>
                <a:gd name="connsiteY3" fmla="*/ 3950367 h 3950367"/>
                <a:gd name="connsiteX0" fmla="*/ 1536031 w 9460832"/>
                <a:gd name="connsiteY0" fmla="*/ 3950367 h 3950367"/>
                <a:gd name="connsiteX1" fmla="*/ 0 w 9460832"/>
                <a:gd name="connsiteY1" fmla="*/ 0 h 3950367"/>
                <a:gd name="connsiteX2" fmla="*/ 9460832 w 9460832"/>
                <a:gd name="connsiteY2" fmla="*/ 2959768 h 3950367"/>
                <a:gd name="connsiteX3" fmla="*/ 1536031 w 9460832"/>
                <a:gd name="connsiteY3" fmla="*/ 3950367 h 3950367"/>
                <a:gd name="connsiteX0" fmla="*/ 1792705 w 9717506"/>
                <a:gd name="connsiteY0" fmla="*/ 2570746 h 2570746"/>
                <a:gd name="connsiteX1" fmla="*/ 0 w 9717506"/>
                <a:gd name="connsiteY1" fmla="*/ 0 h 2570746"/>
                <a:gd name="connsiteX2" fmla="*/ 9717506 w 9717506"/>
                <a:gd name="connsiteY2" fmla="*/ 1580147 h 2570746"/>
                <a:gd name="connsiteX3" fmla="*/ 1792705 w 9717506"/>
                <a:gd name="connsiteY3" fmla="*/ 2570746 h 2570746"/>
              </a:gdLst>
              <a:ahLst/>
              <a:cxnLst>
                <a:cxn ang="0">
                  <a:pos x="connsiteX0" y="connsiteY0"/>
                </a:cxn>
                <a:cxn ang="0">
                  <a:pos x="connsiteX1" y="connsiteY1"/>
                </a:cxn>
                <a:cxn ang="0">
                  <a:pos x="connsiteX2" y="connsiteY2"/>
                </a:cxn>
                <a:cxn ang="0">
                  <a:pos x="connsiteX3" y="connsiteY3"/>
                </a:cxn>
              </a:cxnLst>
              <a:rect l="l" t="t" r="r" b="b"/>
              <a:pathLst>
                <a:path w="9717506" h="2570746">
                  <a:moveTo>
                    <a:pt x="1792705" y="2570746"/>
                  </a:moveTo>
                  <a:lnTo>
                    <a:pt x="0" y="0"/>
                  </a:lnTo>
                  <a:lnTo>
                    <a:pt x="9717506" y="1580147"/>
                  </a:lnTo>
                  <a:lnTo>
                    <a:pt x="1792705" y="2570746"/>
                  </a:lnTo>
                  <a:close/>
                </a:path>
              </a:pathLst>
            </a:custGeom>
            <a:solidFill>
              <a:srgbClr val="0000F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5" t="63816" r="59107" b="31182"/>
            <a:stretch/>
          </p:blipFill>
          <p:spPr bwMode="auto">
            <a:xfrm>
              <a:off x="3224465" y="2133600"/>
              <a:ext cx="7848600" cy="914401"/>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2007056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descr="Missing Dose Printer Description text in Select Supervisor's Menu Option: Parameters Edit Menu"/>
          <p:cNvGrpSpPr/>
          <p:nvPr/>
        </p:nvGrpSpPr>
        <p:grpSpPr>
          <a:xfrm>
            <a:off x="0" y="-20054"/>
            <a:ext cx="12167935" cy="7030453"/>
            <a:chOff x="0" y="-20054"/>
            <a:chExt cx="12167935" cy="7030453"/>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54"/>
              <a:ext cx="7496560" cy="7030453"/>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174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223"/>
            <a:stretch/>
          </p:blipFill>
          <p:spPr bwMode="auto">
            <a:xfrm>
              <a:off x="66497" y="1568116"/>
              <a:ext cx="12019229" cy="1911015"/>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5" name="Isosceles Triangle 4"/>
            <p:cNvSpPr/>
            <p:nvPr/>
          </p:nvSpPr>
          <p:spPr>
            <a:xfrm flipV="1">
              <a:off x="1" y="3553324"/>
              <a:ext cx="12167934" cy="950496"/>
            </a:xfrm>
            <a:prstGeom prst="triangle">
              <a:avLst>
                <a:gd name="adj" fmla="val 15712"/>
              </a:avLst>
            </a:prstGeom>
            <a:solidFill>
              <a:srgbClr val="0000F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952289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ishbone"/>
          <p:cNvPicPr>
            <a:picLocks noChangeAspect="1"/>
          </p:cNvPicPr>
          <p:nvPr/>
        </p:nvPicPr>
        <p:blipFill rotWithShape="1">
          <a:blip r:embed="rId3">
            <a:extLst>
              <a:ext uri="{28A0092B-C50C-407E-A947-70E740481C1C}">
                <a14:useLocalDpi xmlns:a14="http://schemas.microsoft.com/office/drawing/2010/main" val="0"/>
              </a:ext>
            </a:extLst>
          </a:blip>
          <a:srcRect t="9933" r="7843"/>
          <a:stretch/>
        </p:blipFill>
        <p:spPr>
          <a:xfrm>
            <a:off x="533400" y="228600"/>
            <a:ext cx="10744200" cy="6218705"/>
          </a:xfrm>
          <a:prstGeom prst="rect">
            <a:avLst/>
          </a:prstGeom>
        </p:spPr>
      </p:pic>
      <p:sp>
        <p:nvSpPr>
          <p:cNvPr id="6" name="Rectangle 5" descr="Inpatient pharmacy takes care of clinics with emergent or acute Clinic Orders, Clinics with 24 hour coverage and complicated Clinic Infusion Orders&#10;"/>
          <p:cNvSpPr/>
          <p:nvPr/>
        </p:nvSpPr>
        <p:spPr>
          <a:xfrm>
            <a:off x="344906" y="195194"/>
            <a:ext cx="9220200" cy="1569660"/>
          </a:xfrm>
          <a:prstGeom prst="rect">
            <a:avLst/>
          </a:prstGeom>
        </p:spPr>
        <p:txBody>
          <a:bodyPr wrap="square">
            <a:spAutoFit/>
          </a:bodyPr>
          <a:lstStyle/>
          <a:p>
            <a:r>
              <a:rPr lang="en-US" sz="3200" i="1" dirty="0" smtClean="0"/>
              <a:t>Inpatient </a:t>
            </a:r>
            <a:r>
              <a:rPr lang="en-US" sz="3200" i="1" dirty="0"/>
              <a:t>pharmacy </a:t>
            </a:r>
            <a:r>
              <a:rPr lang="en-US" sz="3200" dirty="0" smtClean="0"/>
              <a:t>takes </a:t>
            </a:r>
            <a:r>
              <a:rPr lang="en-US" sz="3200" dirty="0"/>
              <a:t>care of clinics with </a:t>
            </a:r>
            <a:r>
              <a:rPr lang="en-US" sz="3200" b="1" dirty="0">
                <a:solidFill>
                  <a:schemeClr val="accent6">
                    <a:lumMod val="75000"/>
                  </a:schemeClr>
                </a:solidFill>
              </a:rPr>
              <a:t>emergent or acute</a:t>
            </a:r>
            <a:r>
              <a:rPr lang="en-US" sz="3200" dirty="0"/>
              <a:t> Clinic Orders, Clinics with </a:t>
            </a:r>
            <a:r>
              <a:rPr lang="en-US" sz="3200" b="1" dirty="0">
                <a:solidFill>
                  <a:schemeClr val="accent6">
                    <a:lumMod val="75000"/>
                  </a:schemeClr>
                </a:solidFill>
              </a:rPr>
              <a:t>24 </a:t>
            </a:r>
            <a:r>
              <a:rPr lang="en-US" sz="3200" b="1" dirty="0" smtClean="0">
                <a:solidFill>
                  <a:schemeClr val="accent6">
                    <a:lumMod val="75000"/>
                  </a:schemeClr>
                </a:solidFill>
              </a:rPr>
              <a:t>hour </a:t>
            </a:r>
            <a:r>
              <a:rPr lang="en-US" sz="3200" b="1" dirty="0">
                <a:solidFill>
                  <a:schemeClr val="accent6">
                    <a:lumMod val="75000"/>
                  </a:schemeClr>
                </a:solidFill>
              </a:rPr>
              <a:t>coverage</a:t>
            </a:r>
            <a:r>
              <a:rPr lang="en-US" sz="3200" dirty="0"/>
              <a:t> and </a:t>
            </a:r>
            <a:r>
              <a:rPr lang="en-US" sz="3200" b="1" dirty="0">
                <a:solidFill>
                  <a:schemeClr val="accent6">
                    <a:lumMod val="75000"/>
                  </a:schemeClr>
                </a:solidFill>
              </a:rPr>
              <a:t>complicated</a:t>
            </a:r>
            <a:r>
              <a:rPr lang="en-US" sz="3200" dirty="0"/>
              <a:t> Clinic Infusion Orders</a:t>
            </a:r>
          </a:p>
        </p:txBody>
      </p:sp>
      <p:sp>
        <p:nvSpPr>
          <p:cNvPr id="5" name="Rectangle 4" descr="Outpatient pharmacy takes care of &#10;clinics with maintenance medications &#10;and injections that follow regular business hours&#10;"/>
          <p:cNvSpPr/>
          <p:nvPr/>
        </p:nvSpPr>
        <p:spPr>
          <a:xfrm>
            <a:off x="3657600" y="5090681"/>
            <a:ext cx="8373980" cy="1569660"/>
          </a:xfrm>
          <a:prstGeom prst="rect">
            <a:avLst/>
          </a:prstGeom>
        </p:spPr>
        <p:txBody>
          <a:bodyPr wrap="square">
            <a:spAutoFit/>
          </a:bodyPr>
          <a:lstStyle/>
          <a:p>
            <a:pPr algn="r"/>
            <a:r>
              <a:rPr lang="en-US" sz="3200" i="1" dirty="0"/>
              <a:t>O</a:t>
            </a:r>
            <a:r>
              <a:rPr lang="en-US" sz="3200" i="1" dirty="0" smtClean="0"/>
              <a:t>utpatient </a:t>
            </a:r>
            <a:r>
              <a:rPr lang="en-US" sz="3200" i="1" dirty="0"/>
              <a:t>pharmacy </a:t>
            </a:r>
            <a:r>
              <a:rPr lang="en-US" sz="3200" dirty="0" smtClean="0"/>
              <a:t>takes care of </a:t>
            </a:r>
          </a:p>
          <a:p>
            <a:pPr algn="r"/>
            <a:r>
              <a:rPr lang="en-US" sz="3200" dirty="0" smtClean="0"/>
              <a:t>clinics </a:t>
            </a:r>
            <a:r>
              <a:rPr lang="en-US" sz="3200" dirty="0"/>
              <a:t>with </a:t>
            </a:r>
            <a:r>
              <a:rPr lang="en-US" sz="3200" b="1" dirty="0">
                <a:solidFill>
                  <a:schemeClr val="accent6">
                    <a:lumMod val="75000"/>
                  </a:schemeClr>
                </a:solidFill>
              </a:rPr>
              <a:t>maintenance medications </a:t>
            </a:r>
            <a:endParaRPr lang="en-US" sz="3200" b="1" dirty="0" smtClean="0">
              <a:solidFill>
                <a:schemeClr val="accent6">
                  <a:lumMod val="75000"/>
                </a:schemeClr>
              </a:solidFill>
            </a:endParaRPr>
          </a:p>
          <a:p>
            <a:pPr algn="r"/>
            <a:r>
              <a:rPr lang="en-US" sz="3200" b="1" dirty="0" smtClean="0">
                <a:solidFill>
                  <a:schemeClr val="accent6">
                    <a:lumMod val="75000"/>
                  </a:schemeClr>
                </a:solidFill>
              </a:rPr>
              <a:t>and </a:t>
            </a:r>
            <a:r>
              <a:rPr lang="en-US" sz="3200" b="1" dirty="0">
                <a:solidFill>
                  <a:schemeClr val="accent6">
                    <a:lumMod val="75000"/>
                  </a:schemeClr>
                </a:solidFill>
              </a:rPr>
              <a:t>injections</a:t>
            </a:r>
            <a:r>
              <a:rPr lang="en-US" sz="3200" dirty="0"/>
              <a:t> that follow regular business hours</a:t>
            </a:r>
          </a:p>
        </p:txBody>
      </p:sp>
    </p:spTree>
    <p:extLst>
      <p:ext uri="{BB962C8B-B14F-4D97-AF65-F5344CB8AC3E}">
        <p14:creationId xmlns:p14="http://schemas.microsoft.com/office/powerpoint/2010/main" val="5751840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descr="The fifth parameter in the Clinic Definition file is the Pre-Exchange Report Device. When the pharmacist is finishing and verifying a Clinic Order, this default printer is presented to them as the Pre-Exchange Report Device. If the medication is not stocked in the clinic in the Automated Dispensing Cabinets, the pharmacist can print a pre-exchange report so the medication can be sent to the clinic from the pharmacy. &#10;"/>
          <p:cNvGrpSpPr/>
          <p:nvPr/>
        </p:nvGrpSpPr>
        <p:grpSpPr>
          <a:xfrm>
            <a:off x="-1" y="28074"/>
            <a:ext cx="12216061" cy="6982326"/>
            <a:chOff x="-1" y="28074"/>
            <a:chExt cx="12216061" cy="6982326"/>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8074"/>
              <a:ext cx="7445243" cy="6982326"/>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24" t="67260" r="24263" b="27284"/>
            <a:stretch/>
          </p:blipFill>
          <p:spPr bwMode="auto">
            <a:xfrm>
              <a:off x="762000" y="2757237"/>
              <a:ext cx="11125200" cy="762000"/>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4" name="Isosceles Triangle 3"/>
            <p:cNvSpPr/>
            <p:nvPr/>
          </p:nvSpPr>
          <p:spPr>
            <a:xfrm flipV="1">
              <a:off x="657725" y="3585408"/>
              <a:ext cx="11558335" cy="1323476"/>
            </a:xfrm>
            <a:prstGeom prst="triangle">
              <a:avLst>
                <a:gd name="adj" fmla="val 15712"/>
              </a:avLst>
            </a:prstGeom>
            <a:solidFill>
              <a:srgbClr val="0000F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910173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descr="Pre-Exchange Report Device option description text. When the pharmacist is finishing and verifying a Clinic Order, this default printer is presented to them as the Pre-Exchange Report Device. If the medication is not stocked in the clinic in the Automated Dispensing Cabinets, the pharmacist can print a pre-exchange report so the medication can be sent to the clinic from the pharmacy. &#10;"/>
          <p:cNvGrpSpPr/>
          <p:nvPr/>
        </p:nvGrpSpPr>
        <p:grpSpPr>
          <a:xfrm>
            <a:off x="-1" y="28074"/>
            <a:ext cx="12200020" cy="6982326"/>
            <a:chOff x="-1" y="28074"/>
            <a:chExt cx="12200020" cy="6982326"/>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8074"/>
              <a:ext cx="7445243" cy="6982326"/>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4" name="Isosceles Triangle 3"/>
            <p:cNvSpPr/>
            <p:nvPr/>
          </p:nvSpPr>
          <p:spPr>
            <a:xfrm flipV="1">
              <a:off x="77703" y="3601450"/>
              <a:ext cx="12122316" cy="1323476"/>
            </a:xfrm>
            <a:prstGeom prst="triangle">
              <a:avLst>
                <a:gd name="adj" fmla="val 15712"/>
              </a:avLst>
            </a:prstGeom>
            <a:solidFill>
              <a:srgbClr val="0000F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44" y="1600200"/>
              <a:ext cx="11978640" cy="1916582"/>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3729132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438400" y="228600"/>
            <a:ext cx="8229600" cy="1143000"/>
          </a:xfrm>
        </p:spPr>
        <p:txBody>
          <a:bodyPr/>
          <a:lstStyle/>
          <a:p>
            <a:r>
              <a:rPr lang="en-US" dirty="0" smtClean="0"/>
              <a:t>Poll Question</a:t>
            </a:r>
            <a:endParaRPr lang="en-US" dirty="0"/>
          </a:p>
        </p:txBody>
      </p:sp>
      <p:sp>
        <p:nvSpPr>
          <p:cNvPr id="5" name="Content Placeholder 4"/>
          <p:cNvSpPr>
            <a:spLocks noGrp="1"/>
          </p:cNvSpPr>
          <p:nvPr>
            <p:ph idx="1"/>
          </p:nvPr>
        </p:nvSpPr>
        <p:spPr>
          <a:xfrm>
            <a:off x="381000" y="1600200"/>
            <a:ext cx="11277600" cy="4876800"/>
          </a:xfrm>
        </p:spPr>
        <p:txBody>
          <a:bodyPr>
            <a:normAutofit/>
          </a:bodyPr>
          <a:lstStyle/>
          <a:p>
            <a:pPr marL="0" indent="0">
              <a:buNone/>
            </a:pPr>
            <a:r>
              <a:rPr lang="en-US" sz="2800" dirty="0"/>
              <a:t>Downsides of Clinic Orders current functionality  (Pre CPRS Version 30b) </a:t>
            </a:r>
            <a:r>
              <a:rPr lang="en-US" sz="2800" dirty="0" smtClean="0"/>
              <a:t>include</a:t>
            </a:r>
            <a:r>
              <a:rPr lang="en-US" sz="2800" dirty="0"/>
              <a:t>:</a:t>
            </a:r>
          </a:p>
          <a:p>
            <a:pPr marL="1314450" lvl="2" indent="-514350">
              <a:buFont typeface="+mj-lt"/>
              <a:buAutoNum type="alphaUcPeriod"/>
              <a:defRPr/>
            </a:pPr>
            <a:r>
              <a:rPr lang="en-US" sz="2800" dirty="0"/>
              <a:t>The provider can only enter Clinic Orders for outpatient status patients not inpatient status patients.</a:t>
            </a:r>
          </a:p>
          <a:p>
            <a:pPr marL="1314450" lvl="2" indent="-514350">
              <a:buFont typeface="+mj-lt"/>
              <a:buAutoNum type="alphaUcPeriod"/>
              <a:defRPr/>
            </a:pPr>
            <a:r>
              <a:rPr lang="en-US" sz="2800" dirty="0"/>
              <a:t>Providers have to choose a current or future Visit date/time, if current, patient cannot be checked out nor 24 hours pass, to successfully enter Clinic Orders.</a:t>
            </a:r>
          </a:p>
          <a:p>
            <a:pPr marL="1314450" lvl="2" indent="-514350">
              <a:buFont typeface="+mj-lt"/>
              <a:buAutoNum type="alphaUcPeriod"/>
              <a:defRPr/>
            </a:pPr>
            <a:r>
              <a:rPr lang="en-US" sz="2800" dirty="0"/>
              <a:t>Intended Clinic Orders for inpatient status patients go to the BCMA inpatient order mode view instead of clinic order mode view.</a:t>
            </a:r>
          </a:p>
          <a:p>
            <a:pPr marL="1314450" lvl="2" indent="-514350">
              <a:buFont typeface="+mj-lt"/>
              <a:buAutoNum type="alphaUcPeriod"/>
              <a:defRPr/>
            </a:pPr>
            <a:r>
              <a:rPr lang="en-US" sz="2800" dirty="0"/>
              <a:t>All of the above.</a:t>
            </a:r>
          </a:p>
        </p:txBody>
      </p:sp>
    </p:spTree>
    <p:extLst>
      <p:ext uri="{BB962C8B-B14F-4D97-AF65-F5344CB8AC3E}">
        <p14:creationId xmlns:p14="http://schemas.microsoft.com/office/powerpoint/2010/main" val="24858937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uot;&quot;"/>
          <p:cNvPicPr>
            <a:picLocks noChangeAspect="1"/>
          </p:cNvPicPr>
          <p:nvPr/>
        </p:nvPicPr>
        <p:blipFill rotWithShape="1">
          <a:blip r:embed="rId3" cstate="print">
            <a:extLst>
              <a:ext uri="{28A0092B-C50C-407E-A947-70E740481C1C}">
                <a14:useLocalDpi xmlns:a14="http://schemas.microsoft.com/office/drawing/2010/main" val="0"/>
              </a:ext>
            </a:extLst>
          </a:blip>
          <a:srcRect l="17005" r="76509"/>
          <a:stretch/>
        </p:blipFill>
        <p:spPr>
          <a:xfrm flipH="1">
            <a:off x="2819399" y="0"/>
            <a:ext cx="393030" cy="6858000"/>
          </a:xfrm>
          <a:prstGeom prst="rect">
            <a:avLst/>
          </a:prstGeom>
        </p:spPr>
      </p:pic>
      <p:pic>
        <p:nvPicPr>
          <p:cNvPr id="5" name="Picture 4" descr="a hand with index finger extended, pointing"/>
          <p:cNvPicPr>
            <a:picLocks noChangeAspect="1"/>
          </p:cNvPicPr>
          <p:nvPr/>
        </p:nvPicPr>
        <p:blipFill rotWithShape="1">
          <a:blip r:embed="rId4" cstate="print">
            <a:extLst>
              <a:ext uri="{28A0092B-C50C-407E-A947-70E740481C1C}">
                <a14:useLocalDpi xmlns:a14="http://schemas.microsoft.com/office/drawing/2010/main" val="0"/>
              </a:ext>
            </a:extLst>
          </a:blip>
          <a:srcRect l="25480" t="23636"/>
          <a:stretch/>
        </p:blipFill>
        <p:spPr>
          <a:xfrm rot="21033668">
            <a:off x="7102410" y="-71671"/>
            <a:ext cx="5136231" cy="5263318"/>
          </a:xfrm>
          <a:prstGeom prst="rect">
            <a:avLst/>
          </a:prstGeom>
        </p:spPr>
      </p:pic>
      <p:sp>
        <p:nvSpPr>
          <p:cNvPr id="7" name="Title 1"/>
          <p:cNvSpPr>
            <a:spLocks noGrp="1"/>
          </p:cNvSpPr>
          <p:nvPr>
            <p:ph type="title"/>
          </p:nvPr>
        </p:nvSpPr>
        <p:spPr>
          <a:xfrm>
            <a:off x="4696325" y="4419600"/>
            <a:ext cx="7467601" cy="1934589"/>
          </a:xfrm>
        </p:spPr>
        <p:txBody>
          <a:bodyPr>
            <a:normAutofit/>
          </a:bodyPr>
          <a:lstStyle/>
          <a:p>
            <a:pPr algn="l"/>
            <a:r>
              <a:rPr lang="en-US" sz="3600" dirty="0" smtClean="0"/>
              <a:t>BCMA for </a:t>
            </a:r>
            <a:r>
              <a:rPr lang="en-US" sz="3600" i="1" dirty="0" smtClean="0">
                <a:solidFill>
                  <a:srgbClr val="FF0000"/>
                </a:solidFill>
              </a:rPr>
              <a:t>outpatients</a:t>
            </a:r>
            <a:r>
              <a:rPr lang="en-US" sz="3600" dirty="0" smtClean="0"/>
              <a:t> delayed due to problems with BCMA for </a:t>
            </a:r>
            <a:r>
              <a:rPr lang="en-US" sz="3600" i="1" dirty="0" smtClean="0">
                <a:solidFill>
                  <a:srgbClr val="FF0000"/>
                </a:solidFill>
              </a:rPr>
              <a:t>inpatients</a:t>
            </a:r>
            <a:endParaRPr lang="en-US" sz="3600" i="1" dirty="0">
              <a:solidFill>
                <a:srgbClr val="FF0000"/>
              </a:solidFill>
            </a:endParaRPr>
          </a:p>
        </p:txBody>
      </p:sp>
      <p:pic>
        <p:nvPicPr>
          <p:cNvPr id="4" name="Picture 3" descr="a red button laelled stop"/>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30997" y1="69663" x2="49221" y2="80738"/>
                        <a14:foregroundMark x1="51713" y1="81862" x2="64642" y2="75281"/>
                        <a14:foregroundMark x1="37227" y1="76244" x2="37227" y2="76244"/>
                        <a14:foregroundMark x1="66355" y1="74639" x2="66355" y2="74639"/>
                        <a14:foregroundMark x1="70093" y1="59069" x2="70093" y2="59069"/>
                        <a14:foregroundMark x1="30218" y1="60193" x2="30218" y2="60193"/>
                        <a14:foregroundMark x1="69159" y1="68539" x2="69159" y2="68539"/>
                      </a14:backgroundRemoval>
                    </a14:imgEffect>
                  </a14:imgLayer>
                </a14:imgProps>
              </a:ext>
              <a:ext uri="{28A0092B-C50C-407E-A947-70E740481C1C}">
                <a14:useLocalDpi xmlns:a14="http://schemas.microsoft.com/office/drawing/2010/main" val="0"/>
              </a:ext>
            </a:extLst>
          </a:blip>
          <a:srcRect l="20170" t="10526" r="20620" b="13158"/>
          <a:stretch/>
        </p:blipFill>
        <p:spPr>
          <a:xfrm>
            <a:off x="1676400" y="3738879"/>
            <a:ext cx="2705492" cy="2615309"/>
          </a:xfrm>
          <a:prstGeom prst="rect">
            <a:avLst/>
          </a:prstGeom>
        </p:spPr>
      </p:pic>
    </p:spTree>
    <p:extLst>
      <p:ext uri="{BB962C8B-B14F-4D97-AF65-F5344CB8AC3E}">
        <p14:creationId xmlns:p14="http://schemas.microsoft.com/office/powerpoint/2010/main" val="41374811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descr="The sixth and final parameter in the Clinic Definition file is the IMO DC/Expired Day Limit. This parameter controls how long an expired or discontinued Clinic Order remains available for drug-drug order checking for each clinic.&#10;"/>
          <p:cNvGrpSpPr/>
          <p:nvPr/>
        </p:nvGrpSpPr>
        <p:grpSpPr>
          <a:xfrm>
            <a:off x="0" y="32084"/>
            <a:ext cx="11506200" cy="6971850"/>
            <a:chOff x="0" y="32084"/>
            <a:chExt cx="11506200" cy="697185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084"/>
              <a:ext cx="7434072" cy="6971850"/>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4" name="Isosceles Triangle 3"/>
            <p:cNvSpPr/>
            <p:nvPr/>
          </p:nvSpPr>
          <p:spPr>
            <a:xfrm flipV="1">
              <a:off x="1890366" y="3195861"/>
              <a:ext cx="9615833" cy="1953654"/>
            </a:xfrm>
            <a:custGeom>
              <a:avLst/>
              <a:gdLst>
                <a:gd name="connsiteX0" fmla="*/ 0 w 8534400"/>
                <a:gd name="connsiteY0" fmla="*/ 1215717 h 1215717"/>
                <a:gd name="connsiteX1" fmla="*/ 1340925 w 8534400"/>
                <a:gd name="connsiteY1" fmla="*/ 0 h 1215717"/>
                <a:gd name="connsiteX2" fmla="*/ 8534400 w 8534400"/>
                <a:gd name="connsiteY2" fmla="*/ 1215717 h 1215717"/>
                <a:gd name="connsiteX3" fmla="*/ 0 w 8534400"/>
                <a:gd name="connsiteY3" fmla="*/ 1215717 h 1215717"/>
                <a:gd name="connsiteX0" fmla="*/ 1081433 w 9615833"/>
                <a:gd name="connsiteY0" fmla="*/ 1183633 h 1183633"/>
                <a:gd name="connsiteX1" fmla="*/ 0 w 9615833"/>
                <a:gd name="connsiteY1" fmla="*/ 0 h 1183633"/>
                <a:gd name="connsiteX2" fmla="*/ 9615833 w 9615833"/>
                <a:gd name="connsiteY2" fmla="*/ 1183633 h 1183633"/>
                <a:gd name="connsiteX3" fmla="*/ 1081433 w 9615833"/>
                <a:gd name="connsiteY3" fmla="*/ 1183633 h 1183633"/>
                <a:gd name="connsiteX0" fmla="*/ 1209770 w 9615833"/>
                <a:gd name="connsiteY0" fmla="*/ 1953654 h 1953654"/>
                <a:gd name="connsiteX1" fmla="*/ 0 w 9615833"/>
                <a:gd name="connsiteY1" fmla="*/ 0 h 1953654"/>
                <a:gd name="connsiteX2" fmla="*/ 9615833 w 9615833"/>
                <a:gd name="connsiteY2" fmla="*/ 1183633 h 1953654"/>
                <a:gd name="connsiteX3" fmla="*/ 1209770 w 9615833"/>
                <a:gd name="connsiteY3" fmla="*/ 1953654 h 1953654"/>
              </a:gdLst>
              <a:ahLst/>
              <a:cxnLst>
                <a:cxn ang="0">
                  <a:pos x="connsiteX0" y="connsiteY0"/>
                </a:cxn>
                <a:cxn ang="0">
                  <a:pos x="connsiteX1" y="connsiteY1"/>
                </a:cxn>
                <a:cxn ang="0">
                  <a:pos x="connsiteX2" y="connsiteY2"/>
                </a:cxn>
                <a:cxn ang="0">
                  <a:pos x="connsiteX3" y="connsiteY3"/>
                </a:cxn>
              </a:cxnLst>
              <a:rect l="l" t="t" r="r" b="b"/>
              <a:pathLst>
                <a:path w="9615833" h="1953654">
                  <a:moveTo>
                    <a:pt x="1209770" y="1953654"/>
                  </a:moveTo>
                  <a:lnTo>
                    <a:pt x="0" y="0"/>
                  </a:lnTo>
                  <a:lnTo>
                    <a:pt x="9615833" y="1183633"/>
                  </a:lnTo>
                  <a:lnTo>
                    <a:pt x="1209770" y="1953654"/>
                  </a:lnTo>
                  <a:close/>
                </a:path>
              </a:pathLst>
            </a:custGeom>
            <a:solidFill>
              <a:srgbClr val="0000F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26" t="71675" r="51824" b="23953"/>
            <a:stretch/>
          </p:blipFill>
          <p:spPr bwMode="auto">
            <a:xfrm>
              <a:off x="3124200" y="3237015"/>
              <a:ext cx="8382000" cy="728870"/>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9411648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descr="IMO DC/Expired Day Limit choices are 1 to 120 days"/>
          <p:cNvGrpSpPr/>
          <p:nvPr/>
        </p:nvGrpSpPr>
        <p:grpSpPr>
          <a:xfrm>
            <a:off x="0" y="32084"/>
            <a:ext cx="12122316" cy="6971850"/>
            <a:chOff x="0" y="32084"/>
            <a:chExt cx="12122316" cy="697185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084"/>
              <a:ext cx="7434072" cy="6971850"/>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19458" name="Picture 2" descr="the IMO DC/Expired Day Limit; "/>
            <p:cNvPicPr>
              <a:picLocks noChangeAspect="1" noChangeArrowheads="1"/>
            </p:cNvPicPr>
            <p:nvPr/>
          </p:nvPicPr>
          <p:blipFill rotWithShape="1">
            <a:blip r:embed="rId4">
              <a:extLst>
                <a:ext uri="{28A0092B-C50C-407E-A947-70E740481C1C}">
                  <a14:useLocalDpi xmlns:a14="http://schemas.microsoft.com/office/drawing/2010/main" val="0"/>
                </a:ext>
              </a:extLst>
            </a:blip>
            <a:srcRect r="2227"/>
            <a:stretch/>
          </p:blipFill>
          <p:spPr bwMode="auto">
            <a:xfrm>
              <a:off x="305110" y="2743201"/>
              <a:ext cx="11658290" cy="1311624"/>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5" name="Isosceles Triangle 4"/>
            <p:cNvSpPr/>
            <p:nvPr/>
          </p:nvSpPr>
          <p:spPr>
            <a:xfrm flipV="1">
              <a:off x="305110" y="4157776"/>
              <a:ext cx="11817206" cy="1100023"/>
            </a:xfrm>
            <a:prstGeom prst="triangle">
              <a:avLst>
                <a:gd name="adj" fmla="val 15712"/>
              </a:avLst>
            </a:prstGeom>
            <a:solidFill>
              <a:srgbClr val="0000F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906326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descr="“Send to BCMA” parameter updates immediately upon exiting the clinic definition parameters&#10;"/>
          <p:cNvSpPr txBox="1"/>
          <p:nvPr/>
        </p:nvSpPr>
        <p:spPr>
          <a:xfrm>
            <a:off x="7467599" y="1997839"/>
            <a:ext cx="4343401" cy="2862322"/>
          </a:xfrm>
          <a:prstGeom prst="rect">
            <a:avLst/>
          </a:prstGeom>
          <a:noFill/>
        </p:spPr>
        <p:txBody>
          <a:bodyPr wrap="square" rtlCol="0">
            <a:spAutoFit/>
          </a:bodyPr>
          <a:lstStyle/>
          <a:p>
            <a:pPr algn="ctr"/>
            <a:r>
              <a:rPr lang="en-US" sz="3600" i="1" dirty="0" smtClean="0">
                <a:solidFill>
                  <a:schemeClr val="bg1"/>
                </a:solidFill>
              </a:rPr>
              <a:t>“Send to BCMA” parameter updates immediately upon exiting the clinic definition parameters</a:t>
            </a:r>
            <a:endParaRPr lang="en-US" sz="3600" i="1" dirty="0">
              <a:solidFill>
                <a:schemeClr val="bg1"/>
              </a:solidFill>
            </a:endParaRPr>
          </a:p>
        </p:txBody>
      </p:sp>
      <p:grpSp>
        <p:nvGrpSpPr>
          <p:cNvPr id="4" name="Group 3" descr="Send to BCMA parameter updates immediately upon exiting the clinic definition parameters. They aren’t kidding when they say Verifying IMO clinic cross references. If you put a yes in the Send to BCMA field, Clinic Orders for that clinic immediately appear in the BCMA Clinic Mode view. If you put a no in the Send to BCMA field, Clinic Orders for that clinic immediately disappear from the BCMA Clinic Mode view."/>
          <p:cNvGrpSpPr/>
          <p:nvPr/>
        </p:nvGrpSpPr>
        <p:grpSpPr>
          <a:xfrm>
            <a:off x="8020" y="8020"/>
            <a:ext cx="8927430" cy="6995771"/>
            <a:chOff x="8020" y="8020"/>
            <a:chExt cx="8927430" cy="6995771"/>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0" y="8020"/>
              <a:ext cx="7459579" cy="6995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60" t="81577" r="23495" b="11887"/>
            <a:stretch/>
          </p:blipFill>
          <p:spPr bwMode="auto">
            <a:xfrm>
              <a:off x="96251" y="5606716"/>
              <a:ext cx="8839199" cy="722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081180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 name="Group 4" descr="If a provider writes a Clinic Order for a Clinic where the Clinic Definition file parameters have not been populated, an email goes out to a VistA email group called PSJ CLINIC DEFINITION, warning of incomplete clinic definition setup. &#10;"/>
          <p:cNvGrpSpPr/>
          <p:nvPr/>
        </p:nvGrpSpPr>
        <p:grpSpPr>
          <a:xfrm>
            <a:off x="0" y="-16042"/>
            <a:ext cx="11298382" cy="6874042"/>
            <a:chOff x="0" y="-16042"/>
            <a:chExt cx="11298382" cy="6874042"/>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42"/>
              <a:ext cx="9880817" cy="6874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814" t="10211" r="15169" b="77596"/>
            <a:stretch/>
          </p:blipFill>
          <p:spPr bwMode="auto">
            <a:xfrm>
              <a:off x="4648200" y="381000"/>
              <a:ext cx="6650182" cy="1524000"/>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grpSp>
      <p:sp>
        <p:nvSpPr>
          <p:cNvPr id="2" name="Rectangle 1" descr="What if the Clinic Definition file parameters have not been populated?&#10;"/>
          <p:cNvSpPr/>
          <p:nvPr/>
        </p:nvSpPr>
        <p:spPr>
          <a:xfrm>
            <a:off x="3886201" y="4953000"/>
            <a:ext cx="7696200" cy="1200329"/>
          </a:xfrm>
          <a:prstGeom prst="rect">
            <a:avLst/>
          </a:prstGeom>
          <a:solidFill>
            <a:schemeClr val="tx1"/>
          </a:solidFill>
          <a:ln w="76200">
            <a:solidFill>
              <a:srgbClr val="C00000"/>
            </a:solidFill>
          </a:ln>
        </p:spPr>
        <p:txBody>
          <a:bodyPr wrap="square">
            <a:spAutoFit/>
          </a:bodyPr>
          <a:lstStyle/>
          <a:p>
            <a:pPr algn="ctr"/>
            <a:r>
              <a:rPr lang="en-US" sz="3600" i="1" dirty="0" smtClean="0">
                <a:solidFill>
                  <a:schemeClr val="bg1"/>
                </a:solidFill>
              </a:rPr>
              <a:t>What if the Clinic </a:t>
            </a:r>
            <a:r>
              <a:rPr lang="en-US" sz="3600" i="1" dirty="0">
                <a:solidFill>
                  <a:schemeClr val="bg1"/>
                </a:solidFill>
              </a:rPr>
              <a:t>Definition file parameters have not been </a:t>
            </a:r>
            <a:r>
              <a:rPr lang="en-US" sz="3600" i="1" dirty="0" smtClean="0">
                <a:solidFill>
                  <a:schemeClr val="bg1"/>
                </a:solidFill>
              </a:rPr>
              <a:t>populated?</a:t>
            </a:r>
            <a:endParaRPr lang="en-US" sz="3600" i="1" dirty="0">
              <a:solidFill>
                <a:schemeClr val="bg1"/>
              </a:solidFill>
            </a:endParaRPr>
          </a:p>
        </p:txBody>
      </p:sp>
      <p:sp>
        <p:nvSpPr>
          <p:cNvPr id="4" name="Curved Left Arrow 3" descr="&quot;&quot;"/>
          <p:cNvSpPr/>
          <p:nvPr/>
        </p:nvSpPr>
        <p:spPr>
          <a:xfrm>
            <a:off x="10776284" y="725906"/>
            <a:ext cx="1219200" cy="4836694"/>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0727899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Reflection for UNIX wondow with Clinic Definition parmenters"/>
          <p:cNvGrpSpPr/>
          <p:nvPr/>
        </p:nvGrpSpPr>
        <p:grpSpPr>
          <a:xfrm>
            <a:off x="0" y="25555"/>
            <a:ext cx="12192000" cy="6832446"/>
            <a:chOff x="0" y="25555"/>
            <a:chExt cx="12192000" cy="6832446"/>
          </a:xfrm>
        </p:grpSpPr>
        <p:pic>
          <p:nvPicPr>
            <p:cNvPr id="3" name="Picture 2" descr="Reflection for UNIX wondow with Clinic Definition parmenters"/>
            <p:cNvPicPr>
              <a:picLocks noChangeAspect="1"/>
            </p:cNvPicPr>
            <p:nvPr/>
          </p:nvPicPr>
          <p:blipFill rotWithShape="1">
            <a:blip r:embed="rId3">
              <a:extLst>
                <a:ext uri="{28A0092B-C50C-407E-A947-70E740481C1C}">
                  <a14:useLocalDpi xmlns:a14="http://schemas.microsoft.com/office/drawing/2010/main" val="0"/>
                </a:ext>
              </a:extLst>
            </a:blip>
            <a:srcRect b="34436"/>
            <a:stretch/>
          </p:blipFill>
          <p:spPr>
            <a:xfrm>
              <a:off x="0" y="25555"/>
              <a:ext cx="12192000" cy="5841845"/>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85461"/>
            <a:stretch/>
          </p:blipFill>
          <p:spPr>
            <a:xfrm>
              <a:off x="0" y="5562601"/>
              <a:ext cx="12192000" cy="1295400"/>
            </a:xfrm>
            <a:prstGeom prst="rect">
              <a:avLst/>
            </a:prstGeom>
          </p:spPr>
        </p:pic>
      </p:grpSp>
    </p:spTree>
    <p:extLst>
      <p:ext uri="{BB962C8B-B14F-4D97-AF65-F5344CB8AC3E}">
        <p14:creationId xmlns:p14="http://schemas.microsoft.com/office/powerpoint/2010/main" val="2735139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438400" y="228600"/>
            <a:ext cx="8229600" cy="1143000"/>
          </a:xfrm>
        </p:spPr>
        <p:txBody>
          <a:bodyPr/>
          <a:lstStyle/>
          <a:p>
            <a:r>
              <a:rPr lang="en-US" dirty="0" smtClean="0"/>
              <a:t>Poll Results</a:t>
            </a:r>
            <a:endParaRPr lang="en-US" dirty="0"/>
          </a:p>
        </p:txBody>
      </p:sp>
      <p:sp>
        <p:nvSpPr>
          <p:cNvPr id="3" name="Rectangle 2" descr="Downsides of Clinic Orders current functionality (Pre CPRS Version 30b) include?&#10;"/>
          <p:cNvSpPr/>
          <p:nvPr/>
        </p:nvSpPr>
        <p:spPr>
          <a:xfrm>
            <a:off x="228600" y="1219201"/>
            <a:ext cx="11963400" cy="523220"/>
          </a:xfrm>
          <a:prstGeom prst="rect">
            <a:avLst/>
          </a:prstGeom>
        </p:spPr>
        <p:txBody>
          <a:bodyPr wrap="square">
            <a:spAutoFit/>
          </a:bodyPr>
          <a:lstStyle/>
          <a:p>
            <a:r>
              <a:rPr lang="en-US" sz="2800" dirty="0"/>
              <a:t>Downsides of Clinic Orders current functionality (Pre CPRS Version 30b) include?</a:t>
            </a:r>
          </a:p>
        </p:txBody>
      </p:sp>
      <p:sp>
        <p:nvSpPr>
          <p:cNvPr id="5" name="Content Placeholder 4"/>
          <p:cNvSpPr>
            <a:spLocks noGrp="1"/>
          </p:cNvSpPr>
          <p:nvPr>
            <p:ph idx="1"/>
          </p:nvPr>
        </p:nvSpPr>
        <p:spPr>
          <a:xfrm>
            <a:off x="-56148" y="1742421"/>
            <a:ext cx="5715000" cy="5105400"/>
          </a:xfrm>
        </p:spPr>
        <p:txBody>
          <a:bodyPr>
            <a:noAutofit/>
          </a:bodyPr>
          <a:lstStyle/>
          <a:p>
            <a:pPr marL="914400" lvl="1" indent="-514350">
              <a:buFont typeface="+mj-lt"/>
              <a:buAutoNum type="alphaUcPeriod"/>
              <a:defRPr/>
            </a:pPr>
            <a:r>
              <a:rPr lang="en-US" sz="2400" dirty="0"/>
              <a:t>The provider can only enter Clinic Orders for outpatient status patients not inpatient status patients.</a:t>
            </a:r>
            <a:endParaRPr lang="en-US" sz="2400" dirty="0" smtClean="0"/>
          </a:p>
          <a:p>
            <a:pPr marL="914400" lvl="1" indent="-514350">
              <a:buFont typeface="+mj-lt"/>
              <a:buAutoNum type="alphaUcPeriod"/>
            </a:pPr>
            <a:r>
              <a:rPr lang="en-US" sz="2400" dirty="0"/>
              <a:t>Providers have to choose a current or future Visit date/time, if current, patient cannot be checked out nor 24 hours pass, to successfully enter Clinic Orders.</a:t>
            </a:r>
            <a:endParaRPr lang="en-US" sz="2400" dirty="0" smtClean="0"/>
          </a:p>
          <a:p>
            <a:pPr marL="914400" lvl="1" indent="-514350">
              <a:buFont typeface="+mj-lt"/>
              <a:buAutoNum type="alphaUcPeriod"/>
              <a:defRPr/>
            </a:pPr>
            <a:r>
              <a:rPr lang="en-US" sz="2400" dirty="0"/>
              <a:t>Intended Clinic Orders for inpatient status patients go to the BCMA inpatient order mode view instead of clinic order mode view.</a:t>
            </a:r>
            <a:endParaRPr lang="en-US" sz="2400" dirty="0" smtClean="0"/>
          </a:p>
          <a:p>
            <a:pPr marL="914400" lvl="1" indent="-514350">
              <a:buFont typeface="+mj-lt"/>
              <a:buAutoNum type="alphaUcPeriod"/>
            </a:pPr>
            <a:r>
              <a:rPr lang="en-US" sz="2400" dirty="0"/>
              <a:t>All of the above.</a:t>
            </a:r>
            <a:endParaRPr lang="en-US" sz="2400" dirty="0" smtClean="0"/>
          </a:p>
        </p:txBody>
      </p:sp>
    </p:spTree>
    <p:extLst>
      <p:ext uri="{BB962C8B-B14F-4D97-AF65-F5344CB8AC3E}">
        <p14:creationId xmlns:p14="http://schemas.microsoft.com/office/powerpoint/2010/main" val="29042740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00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438400" y="228600"/>
            <a:ext cx="8229600" cy="1143000"/>
          </a:xfrm>
        </p:spPr>
        <p:txBody>
          <a:bodyPr/>
          <a:lstStyle/>
          <a:p>
            <a:r>
              <a:rPr lang="en-US" dirty="0" smtClean="0"/>
              <a:t>Poll Results</a:t>
            </a:r>
            <a:endParaRPr lang="en-US" dirty="0"/>
          </a:p>
        </p:txBody>
      </p:sp>
      <p:sp>
        <p:nvSpPr>
          <p:cNvPr id="3" name="Rectangle 2" descr="Downsides of Clinic Orders current functionality (Pre CPRS Version 30b) include?&#10;"/>
          <p:cNvSpPr/>
          <p:nvPr/>
        </p:nvSpPr>
        <p:spPr>
          <a:xfrm>
            <a:off x="228600" y="1219201"/>
            <a:ext cx="11963400" cy="523220"/>
          </a:xfrm>
          <a:prstGeom prst="rect">
            <a:avLst/>
          </a:prstGeom>
        </p:spPr>
        <p:txBody>
          <a:bodyPr wrap="square">
            <a:spAutoFit/>
          </a:bodyPr>
          <a:lstStyle/>
          <a:p>
            <a:r>
              <a:rPr lang="en-US" sz="2800" dirty="0"/>
              <a:t>Downsides of Clinic Orders current functionality (Pre CPRS Version 30b) include?</a:t>
            </a:r>
          </a:p>
        </p:txBody>
      </p:sp>
      <p:sp>
        <p:nvSpPr>
          <p:cNvPr id="5" name="Content Placeholder 4"/>
          <p:cNvSpPr>
            <a:spLocks noGrp="1"/>
          </p:cNvSpPr>
          <p:nvPr>
            <p:ph idx="1"/>
          </p:nvPr>
        </p:nvSpPr>
        <p:spPr>
          <a:xfrm>
            <a:off x="-56148" y="1742421"/>
            <a:ext cx="5715000" cy="5105400"/>
          </a:xfrm>
        </p:spPr>
        <p:txBody>
          <a:bodyPr>
            <a:noAutofit/>
          </a:bodyPr>
          <a:lstStyle/>
          <a:p>
            <a:pPr marL="914400" lvl="1" indent="-514350">
              <a:buFont typeface="+mj-lt"/>
              <a:buAutoNum type="alphaUcPeriod"/>
              <a:defRPr/>
            </a:pPr>
            <a:r>
              <a:rPr lang="en-US" sz="2400" dirty="0"/>
              <a:t>The provider can only enter Clinic Orders for outpatient status patients not inpatient status patients.</a:t>
            </a:r>
            <a:endParaRPr lang="en-US" sz="2400" dirty="0" smtClean="0"/>
          </a:p>
          <a:p>
            <a:pPr marL="914400" lvl="1" indent="-514350">
              <a:buFont typeface="+mj-lt"/>
              <a:buAutoNum type="alphaUcPeriod"/>
            </a:pPr>
            <a:r>
              <a:rPr lang="en-US" sz="2400" dirty="0"/>
              <a:t>Providers have to choose a current or future Visit date/time, if current, patient cannot be checked out nor 24 hours pass, to successfully enter Clinic Orders.</a:t>
            </a:r>
            <a:endParaRPr lang="en-US" sz="2400" dirty="0" smtClean="0"/>
          </a:p>
          <a:p>
            <a:pPr marL="914400" lvl="1" indent="-514350">
              <a:buFont typeface="+mj-lt"/>
              <a:buAutoNum type="alphaUcPeriod"/>
              <a:defRPr/>
            </a:pPr>
            <a:r>
              <a:rPr lang="en-US" sz="2400" dirty="0"/>
              <a:t>Intended Clinic Orders for inpatient status patients go to the BCMA inpatient order mode view instead of clinic order mode view.</a:t>
            </a:r>
            <a:endParaRPr lang="en-US" sz="2400" dirty="0" smtClean="0"/>
          </a:p>
          <a:p>
            <a:pPr marL="914400" lvl="1" indent="-514350">
              <a:buFont typeface="+mj-lt"/>
              <a:buAutoNum type="alphaUcPeriod"/>
            </a:pPr>
            <a:r>
              <a:rPr lang="en-US" sz="2400" dirty="0"/>
              <a:t>All of the above.</a:t>
            </a:r>
            <a:endParaRPr lang="en-US" sz="2400" dirty="0" smtClean="0"/>
          </a:p>
        </p:txBody>
      </p:sp>
    </p:spTree>
    <p:extLst>
      <p:ext uri="{BB962C8B-B14F-4D97-AF65-F5344CB8AC3E}">
        <p14:creationId xmlns:p14="http://schemas.microsoft.com/office/powerpoint/2010/main" val="41044268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oman in equestrian clothing with horse reined in"/>
          <p:cNvPicPr>
            <a:picLocks noChangeAspect="1"/>
          </p:cNvPicPr>
          <p:nvPr/>
        </p:nvPicPr>
        <p:blipFill rotWithShape="1">
          <a:blip r:embed="rId3">
            <a:extLst>
              <a:ext uri="{28A0092B-C50C-407E-A947-70E740481C1C}">
                <a14:useLocalDpi xmlns:a14="http://schemas.microsoft.com/office/drawing/2010/main" val="0"/>
              </a:ext>
            </a:extLst>
          </a:blip>
          <a:srcRect l="10112" t="18530" b="5666"/>
          <a:stretch/>
        </p:blipFill>
        <p:spPr>
          <a:xfrm>
            <a:off x="6096000" y="3429000"/>
            <a:ext cx="6096000" cy="3429000"/>
          </a:xfrm>
          <a:prstGeom prst="rect">
            <a:avLst/>
          </a:prstGeom>
        </p:spPr>
      </p:pic>
      <p:sp>
        <p:nvSpPr>
          <p:cNvPr id="6" name="TextBox 5" descr="CPRS Version 30b will tame Clinic Orders&#10;"/>
          <p:cNvSpPr txBox="1"/>
          <p:nvPr/>
        </p:nvSpPr>
        <p:spPr>
          <a:xfrm>
            <a:off x="228600" y="3810000"/>
            <a:ext cx="5562600" cy="2862322"/>
          </a:xfrm>
          <a:prstGeom prst="rect">
            <a:avLst/>
          </a:prstGeom>
          <a:noFill/>
        </p:spPr>
        <p:txBody>
          <a:bodyPr wrap="square" rtlCol="0">
            <a:spAutoFit/>
          </a:bodyPr>
          <a:lstStyle/>
          <a:p>
            <a:pPr algn="ctr"/>
            <a:r>
              <a:rPr lang="en-US" sz="6000" dirty="0" smtClean="0"/>
              <a:t>CPRS Version 30b </a:t>
            </a:r>
          </a:p>
          <a:p>
            <a:pPr algn="ctr"/>
            <a:r>
              <a:rPr lang="en-US" sz="6000" dirty="0" smtClean="0"/>
              <a:t>will tame Clinic Orders</a:t>
            </a:r>
            <a:endParaRPr lang="en-US" sz="6000" dirty="0"/>
          </a:p>
        </p:txBody>
      </p:sp>
      <p:sp>
        <p:nvSpPr>
          <p:cNvPr id="2" name="Curved Down Arrow 1" descr="&quot;&quot;"/>
          <p:cNvSpPr/>
          <p:nvPr/>
        </p:nvSpPr>
        <p:spPr>
          <a:xfrm rot="1930492">
            <a:off x="5786603" y="557015"/>
            <a:ext cx="4632598" cy="2022440"/>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 name="Picture 3" descr="a woman in equestrian clothing reining in a bucking horse"/>
          <p:cNvPicPr>
            <a:picLocks noChangeAspect="1"/>
          </p:cNvPicPr>
          <p:nvPr/>
        </p:nvPicPr>
        <p:blipFill rotWithShape="1">
          <a:blip r:embed="rId4">
            <a:extLst>
              <a:ext uri="{28A0092B-C50C-407E-A947-70E740481C1C}">
                <a14:useLocalDpi xmlns:a14="http://schemas.microsoft.com/office/drawing/2010/main" val="0"/>
              </a:ext>
            </a:extLst>
          </a:blip>
          <a:srcRect t="10174" b="8304"/>
          <a:stretch/>
        </p:blipFill>
        <p:spPr>
          <a:xfrm>
            <a:off x="0" y="-1"/>
            <a:ext cx="6096000" cy="3429001"/>
          </a:xfrm>
          <a:prstGeom prst="rect">
            <a:avLst/>
          </a:prstGeom>
        </p:spPr>
      </p:pic>
    </p:spTree>
    <p:extLst>
      <p:ext uri="{BB962C8B-B14F-4D97-AF65-F5344CB8AC3E}">
        <p14:creationId xmlns:p14="http://schemas.microsoft.com/office/powerpoint/2010/main" val="40068086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quot;&quot;"/>
          <p:cNvPicPr>
            <a:picLocks noChangeAspect="1"/>
          </p:cNvPicPr>
          <p:nvPr/>
        </p:nvPicPr>
        <p:blipFill rotWithShape="1">
          <a:blip r:embed="rId3">
            <a:extLst>
              <a:ext uri="{28A0092B-C50C-407E-A947-70E740481C1C}">
                <a14:useLocalDpi xmlns:a14="http://schemas.microsoft.com/office/drawing/2010/main" val="0"/>
              </a:ext>
            </a:extLst>
          </a:blip>
          <a:srcRect r="89901"/>
          <a:stretch/>
        </p:blipFill>
        <p:spPr>
          <a:xfrm>
            <a:off x="0" y="-25005"/>
            <a:ext cx="7162800" cy="6908010"/>
          </a:xfrm>
          <a:prstGeom prst="rect">
            <a:avLst/>
          </a:prstGeom>
        </p:spPr>
      </p:pic>
      <p:pic>
        <p:nvPicPr>
          <p:cNvPr id="5" name="Picture 4" descr="watched dissolving into sand through the neck of an hourglass"/>
          <p:cNvPicPr>
            <a:picLocks noChangeAspect="1"/>
          </p:cNvPicPr>
          <p:nvPr/>
        </p:nvPicPr>
        <p:blipFill rotWithShape="1">
          <a:blip r:embed="rId3">
            <a:extLst>
              <a:ext uri="{28A0092B-C50C-407E-A947-70E740481C1C}">
                <a14:useLocalDpi xmlns:a14="http://schemas.microsoft.com/office/drawing/2010/main" val="0"/>
              </a:ext>
            </a:extLst>
          </a:blip>
          <a:srcRect l="5819"/>
          <a:stretch/>
        </p:blipFill>
        <p:spPr>
          <a:xfrm>
            <a:off x="7162800" y="-26955"/>
            <a:ext cx="5029200" cy="6908010"/>
          </a:xfrm>
          <a:prstGeom prst="rect">
            <a:avLst/>
          </a:prstGeom>
        </p:spPr>
      </p:pic>
      <p:sp>
        <p:nvSpPr>
          <p:cNvPr id="8" name="TextBox 7" descr="CPRS Version 30b removes the visit date/time requirement&#10;"/>
          <p:cNvSpPr txBox="1"/>
          <p:nvPr/>
        </p:nvSpPr>
        <p:spPr>
          <a:xfrm>
            <a:off x="762000" y="510584"/>
            <a:ext cx="7010400" cy="2677656"/>
          </a:xfrm>
          <a:prstGeom prst="rect">
            <a:avLst/>
          </a:prstGeom>
          <a:noFill/>
        </p:spPr>
        <p:txBody>
          <a:bodyPr wrap="square" rtlCol="0">
            <a:spAutoFit/>
          </a:bodyPr>
          <a:lstStyle/>
          <a:p>
            <a:r>
              <a:rPr lang="en-US" sz="5600" dirty="0" smtClean="0">
                <a:solidFill>
                  <a:schemeClr val="bg1"/>
                </a:solidFill>
              </a:rPr>
              <a:t>CPRS Version 30b removes the visit date/time requirement</a:t>
            </a:r>
            <a:endParaRPr lang="en-US" sz="5600" dirty="0">
              <a:solidFill>
                <a:schemeClr val="bg1"/>
              </a:solidFill>
            </a:endParaRPr>
          </a:p>
        </p:txBody>
      </p:sp>
      <p:sp>
        <p:nvSpPr>
          <p:cNvPr id="9" name="TextBox 8" descr="Treats outpatient status and inpatient status patients the same&#10;"/>
          <p:cNvSpPr txBox="1"/>
          <p:nvPr/>
        </p:nvSpPr>
        <p:spPr>
          <a:xfrm>
            <a:off x="2743200" y="3226637"/>
            <a:ext cx="6493502" cy="1200329"/>
          </a:xfrm>
          <a:prstGeom prst="rect">
            <a:avLst/>
          </a:prstGeom>
          <a:noFill/>
        </p:spPr>
        <p:txBody>
          <a:bodyPr wrap="square" rtlCol="0">
            <a:spAutoFit/>
          </a:bodyPr>
          <a:lstStyle/>
          <a:p>
            <a:r>
              <a:rPr lang="en-US" sz="3600" i="1" dirty="0" smtClean="0">
                <a:solidFill>
                  <a:schemeClr val="bg1"/>
                </a:solidFill>
              </a:rPr>
              <a:t>Treats outpatient status and inpatient status patients the same</a:t>
            </a:r>
            <a:endParaRPr lang="en-US" sz="3600" i="1" dirty="0">
              <a:solidFill>
                <a:schemeClr val="bg1"/>
              </a:solidFill>
            </a:endParaRPr>
          </a:p>
        </p:txBody>
      </p:sp>
    </p:spTree>
    <p:extLst>
      <p:ext uri="{BB962C8B-B14F-4D97-AF65-F5344CB8AC3E}">
        <p14:creationId xmlns:p14="http://schemas.microsoft.com/office/powerpoint/2010/main" val="18732368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Clinic order in CPRS Version 30b written on an inpatient status patient. For all the pharmacy ADPACs, Informaticists, Clinical Applications Coordinators out there, you can use the same quick orders and menus you have always used for Clinic Orders. "/>
          <p:cNvPicPr>
            <a:picLocks noChangeAspect="1" noChangeArrowheads="1"/>
          </p:cNvPicPr>
          <p:nvPr/>
        </p:nvPicPr>
        <p:blipFill rotWithShape="1">
          <a:blip r:embed="rId3">
            <a:extLst>
              <a:ext uri="{28A0092B-C50C-407E-A947-70E740481C1C}">
                <a14:useLocalDpi xmlns:a14="http://schemas.microsoft.com/office/drawing/2010/main" val="0"/>
              </a:ext>
            </a:extLst>
          </a:blip>
          <a:srcRect b="3333"/>
          <a:stretch/>
        </p:blipFill>
        <p:spPr bwMode="auto">
          <a:xfrm>
            <a:off x="0" y="0"/>
            <a:ext cx="8966111" cy="685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descr="Use the same quick orders and menus you have always used for Clinic Orders&#10;"/>
          <p:cNvSpPr/>
          <p:nvPr/>
        </p:nvSpPr>
        <p:spPr>
          <a:xfrm>
            <a:off x="8995611" y="1720840"/>
            <a:ext cx="3200400" cy="3416320"/>
          </a:xfrm>
          <a:prstGeom prst="rect">
            <a:avLst/>
          </a:prstGeom>
        </p:spPr>
        <p:txBody>
          <a:bodyPr wrap="square">
            <a:spAutoFit/>
          </a:bodyPr>
          <a:lstStyle/>
          <a:p>
            <a:pPr algn="ctr"/>
            <a:r>
              <a:rPr lang="en-US" sz="3600" i="1" dirty="0" smtClean="0"/>
              <a:t>Use </a:t>
            </a:r>
            <a:r>
              <a:rPr lang="en-US" sz="3600" i="1" dirty="0"/>
              <a:t>the same quick orders and menus you have always used for Clinic Orders</a:t>
            </a:r>
          </a:p>
        </p:txBody>
      </p:sp>
    </p:spTree>
    <p:extLst>
      <p:ext uri="{BB962C8B-B14F-4D97-AF65-F5344CB8AC3E}">
        <p14:creationId xmlns:p14="http://schemas.microsoft.com/office/powerpoint/2010/main" val="20275253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a colorful vortex design"/>
          <p:cNvGrpSpPr/>
          <p:nvPr/>
        </p:nvGrpSpPr>
        <p:grpSpPr>
          <a:xfrm>
            <a:off x="0" y="0"/>
            <a:ext cx="12192000" cy="6890085"/>
            <a:chOff x="0" y="0"/>
            <a:chExt cx="12192000" cy="6890085"/>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667" t="7273" r="11981" b="17808"/>
            <a:stretch/>
          </p:blipFill>
          <p:spPr>
            <a:xfrm>
              <a:off x="0" y="0"/>
              <a:ext cx="12192000" cy="6857999"/>
            </a:xfrm>
            <a:prstGeom prst="rect">
              <a:avLst/>
            </a:prstGeom>
            <a:noFill/>
            <a:ln>
              <a:noFill/>
            </a:ln>
          </p:spPr>
        </p:pic>
        <p:sp>
          <p:nvSpPr>
            <p:cNvPr id="2" name="Rectangle 1" descr="a colorful vortex design"/>
            <p:cNvSpPr/>
            <p:nvPr/>
          </p:nvSpPr>
          <p:spPr>
            <a:xfrm>
              <a:off x="0" y="0"/>
              <a:ext cx="12192000" cy="689008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descr="CPRS, Pharmacy Inpatient Medications software, and BCMA for Clinic Orders come together on both outpatient and inpatient status patients&#10;"/>
          <p:cNvSpPr txBox="1"/>
          <p:nvPr/>
        </p:nvSpPr>
        <p:spPr>
          <a:xfrm>
            <a:off x="0" y="565482"/>
            <a:ext cx="8919414" cy="1569660"/>
          </a:xfrm>
          <a:prstGeom prst="rect">
            <a:avLst/>
          </a:prstGeom>
          <a:noFill/>
        </p:spPr>
        <p:txBody>
          <a:bodyPr wrap="square" rtlCol="0">
            <a:spAutoFit/>
          </a:bodyPr>
          <a:lstStyle/>
          <a:p>
            <a:pPr algn="r"/>
            <a:r>
              <a:rPr lang="en-US" sz="3200" b="1" dirty="0" smtClean="0">
                <a:solidFill>
                  <a:schemeClr val="bg1"/>
                </a:solidFill>
              </a:rPr>
              <a:t>CPRS, Pharmacy Inpatient Medications software, and BCMA for Clinic Orders come together on both outpatient and inpatient status patients</a:t>
            </a:r>
            <a:endParaRPr lang="en-US" sz="3200" b="1" dirty="0">
              <a:solidFill>
                <a:schemeClr val="bg1"/>
              </a:solidFill>
            </a:endParaRPr>
          </a:p>
        </p:txBody>
      </p:sp>
      <p:sp>
        <p:nvSpPr>
          <p:cNvPr id="11" name="TextBox 10" descr="2010"/>
          <p:cNvSpPr txBox="1"/>
          <p:nvPr/>
        </p:nvSpPr>
        <p:spPr>
          <a:xfrm>
            <a:off x="9119938" y="565482"/>
            <a:ext cx="1066800" cy="584775"/>
          </a:xfrm>
          <a:prstGeom prst="rect">
            <a:avLst/>
          </a:prstGeom>
          <a:noFill/>
        </p:spPr>
        <p:txBody>
          <a:bodyPr wrap="square" rtlCol="0">
            <a:spAutoFit/>
          </a:bodyPr>
          <a:lstStyle/>
          <a:p>
            <a:pPr algn="ctr"/>
            <a:r>
              <a:rPr lang="en-US" sz="3200" b="1" dirty="0" smtClean="0">
                <a:solidFill>
                  <a:schemeClr val="bg1"/>
                </a:solidFill>
              </a:rPr>
              <a:t>2010</a:t>
            </a:r>
            <a:endParaRPr lang="en-US" sz="3200" b="1" dirty="0">
              <a:solidFill>
                <a:schemeClr val="bg1"/>
              </a:solidFill>
            </a:endParaRPr>
          </a:p>
        </p:txBody>
      </p:sp>
      <p:sp>
        <p:nvSpPr>
          <p:cNvPr id="8" name="TextBox 7" descr="Pharmacy Inpatient Medications software changes&#10;"/>
          <p:cNvSpPr txBox="1"/>
          <p:nvPr/>
        </p:nvSpPr>
        <p:spPr>
          <a:xfrm>
            <a:off x="0" y="2783302"/>
            <a:ext cx="8919414" cy="584775"/>
          </a:xfrm>
          <a:prstGeom prst="rect">
            <a:avLst/>
          </a:prstGeom>
          <a:noFill/>
        </p:spPr>
        <p:txBody>
          <a:bodyPr wrap="square" rtlCol="0">
            <a:spAutoFit/>
          </a:bodyPr>
          <a:lstStyle/>
          <a:p>
            <a:pPr algn="r"/>
            <a:r>
              <a:rPr lang="en-US" sz="3200" b="1" dirty="0" smtClean="0">
                <a:solidFill>
                  <a:schemeClr val="bg1"/>
                </a:solidFill>
              </a:rPr>
              <a:t>Pharmacy Inpatient Medications software changes</a:t>
            </a:r>
            <a:endParaRPr lang="en-US" sz="3200" b="1" dirty="0">
              <a:solidFill>
                <a:schemeClr val="bg1"/>
              </a:solidFill>
            </a:endParaRPr>
          </a:p>
        </p:txBody>
      </p:sp>
      <p:sp>
        <p:nvSpPr>
          <p:cNvPr id="12" name="TextBox 11" descr="2013"/>
          <p:cNvSpPr txBox="1"/>
          <p:nvPr/>
        </p:nvSpPr>
        <p:spPr>
          <a:xfrm>
            <a:off x="9119938" y="2779291"/>
            <a:ext cx="1066800" cy="584775"/>
          </a:xfrm>
          <a:prstGeom prst="rect">
            <a:avLst/>
          </a:prstGeom>
          <a:noFill/>
        </p:spPr>
        <p:txBody>
          <a:bodyPr wrap="square" rtlCol="0">
            <a:spAutoFit/>
          </a:bodyPr>
          <a:lstStyle/>
          <a:p>
            <a:pPr algn="ctr"/>
            <a:r>
              <a:rPr lang="en-US" sz="3200" b="1" dirty="0" smtClean="0">
                <a:solidFill>
                  <a:schemeClr val="bg1"/>
                </a:solidFill>
              </a:rPr>
              <a:t>2013</a:t>
            </a:r>
            <a:endParaRPr lang="en-US" sz="3200" b="1" dirty="0">
              <a:solidFill>
                <a:schemeClr val="bg1"/>
              </a:solidFill>
            </a:endParaRPr>
          </a:p>
        </p:txBody>
      </p:sp>
      <p:sp>
        <p:nvSpPr>
          <p:cNvPr id="9" name="TextBox 8" descr="BCMA GUI with Clinic Orders Changes&#10;"/>
          <p:cNvSpPr txBox="1"/>
          <p:nvPr/>
        </p:nvSpPr>
        <p:spPr>
          <a:xfrm>
            <a:off x="0" y="4000195"/>
            <a:ext cx="8919414" cy="584775"/>
          </a:xfrm>
          <a:prstGeom prst="rect">
            <a:avLst/>
          </a:prstGeom>
          <a:noFill/>
        </p:spPr>
        <p:txBody>
          <a:bodyPr wrap="square" rtlCol="0">
            <a:spAutoFit/>
          </a:bodyPr>
          <a:lstStyle/>
          <a:p>
            <a:pPr algn="r"/>
            <a:r>
              <a:rPr lang="en-US" sz="3200" b="1" dirty="0" smtClean="0">
                <a:solidFill>
                  <a:schemeClr val="bg1"/>
                </a:solidFill>
              </a:rPr>
              <a:t>BCMA GUI with Clinic Orders Changes</a:t>
            </a:r>
            <a:endParaRPr lang="en-US" sz="3200" b="1" dirty="0">
              <a:solidFill>
                <a:schemeClr val="bg1"/>
              </a:solidFill>
            </a:endParaRPr>
          </a:p>
        </p:txBody>
      </p:sp>
      <p:sp>
        <p:nvSpPr>
          <p:cNvPr id="13" name="TextBox 12" descr="2014"/>
          <p:cNvSpPr txBox="1"/>
          <p:nvPr/>
        </p:nvSpPr>
        <p:spPr>
          <a:xfrm>
            <a:off x="9123949" y="4000194"/>
            <a:ext cx="1066800" cy="584775"/>
          </a:xfrm>
          <a:prstGeom prst="rect">
            <a:avLst/>
          </a:prstGeom>
          <a:noFill/>
        </p:spPr>
        <p:txBody>
          <a:bodyPr wrap="square" rtlCol="0">
            <a:spAutoFit/>
          </a:bodyPr>
          <a:lstStyle/>
          <a:p>
            <a:pPr algn="ctr"/>
            <a:r>
              <a:rPr lang="en-US" sz="3200" b="1" dirty="0" smtClean="0">
                <a:solidFill>
                  <a:schemeClr val="bg1"/>
                </a:solidFill>
              </a:rPr>
              <a:t>2014</a:t>
            </a:r>
            <a:endParaRPr lang="en-US" sz="3200" b="1" dirty="0">
              <a:solidFill>
                <a:schemeClr val="bg1"/>
              </a:solidFill>
            </a:endParaRPr>
          </a:p>
        </p:txBody>
      </p:sp>
      <p:sp>
        <p:nvSpPr>
          <p:cNvPr id="10" name="TextBox 9" descr="CPRS Version 30b contains Clinic Orders Changes &#10;"/>
          <p:cNvSpPr txBox="1"/>
          <p:nvPr/>
        </p:nvSpPr>
        <p:spPr>
          <a:xfrm>
            <a:off x="0" y="5233130"/>
            <a:ext cx="8919414" cy="584775"/>
          </a:xfrm>
          <a:prstGeom prst="rect">
            <a:avLst/>
          </a:prstGeom>
          <a:noFill/>
        </p:spPr>
        <p:txBody>
          <a:bodyPr wrap="square" rtlCol="0">
            <a:spAutoFit/>
          </a:bodyPr>
          <a:lstStyle/>
          <a:p>
            <a:pPr algn="r"/>
            <a:r>
              <a:rPr lang="en-US" sz="3200" b="1" dirty="0" smtClean="0">
                <a:solidFill>
                  <a:schemeClr val="bg1"/>
                </a:solidFill>
              </a:rPr>
              <a:t>CPRS Version 30b contains Clinic </a:t>
            </a:r>
            <a:r>
              <a:rPr lang="en-US" sz="3200" b="1" dirty="0">
                <a:solidFill>
                  <a:schemeClr val="bg1"/>
                </a:solidFill>
              </a:rPr>
              <a:t>Orders Changes </a:t>
            </a:r>
          </a:p>
        </p:txBody>
      </p:sp>
      <p:sp>
        <p:nvSpPr>
          <p:cNvPr id="14" name="TextBox 13" descr="2015+"/>
          <p:cNvSpPr txBox="1"/>
          <p:nvPr/>
        </p:nvSpPr>
        <p:spPr>
          <a:xfrm>
            <a:off x="9070202" y="5233129"/>
            <a:ext cx="1267324" cy="584775"/>
          </a:xfrm>
          <a:prstGeom prst="rect">
            <a:avLst/>
          </a:prstGeom>
          <a:noFill/>
        </p:spPr>
        <p:txBody>
          <a:bodyPr wrap="square" rtlCol="0">
            <a:spAutoFit/>
          </a:bodyPr>
          <a:lstStyle/>
          <a:p>
            <a:pPr algn="ctr"/>
            <a:r>
              <a:rPr lang="en-US" sz="3200" b="1" dirty="0" smtClean="0">
                <a:solidFill>
                  <a:schemeClr val="bg1"/>
                </a:solidFill>
              </a:rPr>
              <a:t>2015+</a:t>
            </a:r>
            <a:endParaRPr lang="en-US" sz="3200" b="1" dirty="0">
              <a:solidFill>
                <a:schemeClr val="bg1"/>
              </a:solidFill>
            </a:endParaRPr>
          </a:p>
        </p:txBody>
      </p:sp>
      <p:grpSp>
        <p:nvGrpSpPr>
          <p:cNvPr id="5" name="Group 4" descr="&quot;&quot;"/>
          <p:cNvGrpSpPr/>
          <p:nvPr/>
        </p:nvGrpSpPr>
        <p:grpSpPr>
          <a:xfrm>
            <a:off x="10270953" y="-32085"/>
            <a:ext cx="640080" cy="6922169"/>
            <a:chOff x="10270953" y="-32085"/>
            <a:chExt cx="640080" cy="6922169"/>
          </a:xfrm>
        </p:grpSpPr>
        <p:cxnSp>
          <p:nvCxnSpPr>
            <p:cNvPr id="21" name="Straight Connector 20"/>
            <p:cNvCxnSpPr/>
            <p:nvPr/>
          </p:nvCxnSpPr>
          <p:spPr>
            <a:xfrm flipV="1">
              <a:off x="10504356" y="-32085"/>
              <a:ext cx="807" cy="484632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0639119" y="5233130"/>
              <a:ext cx="10010" cy="1656954"/>
            </a:xfrm>
            <a:prstGeom prst="line">
              <a:avLst/>
            </a:prstGeom>
            <a:ln w="146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 name="Group 2" descr="&quot;&quot;"/>
            <p:cNvGrpSpPr/>
            <p:nvPr/>
          </p:nvGrpSpPr>
          <p:grpSpPr>
            <a:xfrm>
              <a:off x="10270953" y="-32085"/>
              <a:ext cx="640080" cy="6922169"/>
              <a:chOff x="10270953" y="-32085"/>
              <a:chExt cx="640080" cy="6922169"/>
            </a:xfrm>
          </p:grpSpPr>
          <p:cxnSp>
            <p:nvCxnSpPr>
              <p:cNvPr id="20" name="Straight Connector 19"/>
              <p:cNvCxnSpPr/>
              <p:nvPr/>
            </p:nvCxnSpPr>
            <p:spPr>
              <a:xfrm flipV="1">
                <a:off x="10655161" y="-32085"/>
                <a:ext cx="807" cy="4846320"/>
              </a:xfrm>
              <a:prstGeom prst="line">
                <a:avLst/>
              </a:prstGeom>
              <a:ln w="146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0270953" y="4802061"/>
                <a:ext cx="640080" cy="640080"/>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p:nvPr/>
            </p:nvCxnSpPr>
            <p:spPr>
              <a:xfrm flipV="1">
                <a:off x="10488314" y="5233130"/>
                <a:ext cx="10010" cy="1656954"/>
              </a:xfrm>
              <a:prstGeom prst="line">
                <a:avLst/>
              </a:prstGeom>
              <a:ln w="635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7713483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is screen shows a CLC patient, an inpatient status patient, is in the Emergency Department. The Emergency Department provider has the chart open to the Emergency Department location. When the provider clicks on the first quick order, the Clinic Location dialog appears. &quot;You are about to enter a Clinic Medication Order. Are you sure this is what you want to do?&quot; The Emergency Department provider left-clicks on Y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65" y="0"/>
            <a:ext cx="1167713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78697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cyanocobalamin Vitamin B12 injection once Clinic Order comes up in the Clinic Medications dialog. &#10;&#10;Before CPRS Version 30b, the Inpatient Medications dialog would have come up dooming this intended Clinic Order to become an inpatient medication order. Since this is CPRS Version 30b, the Clinic Medications dialog comes up. The Emergency Department provider accepts this Clinic Orde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63"/>
            <a:ext cx="9220200" cy="6843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descr="Clinic Medications dialog &#10;"/>
          <p:cNvSpPr/>
          <p:nvPr/>
        </p:nvSpPr>
        <p:spPr>
          <a:xfrm>
            <a:off x="9372600" y="2551837"/>
            <a:ext cx="2579951" cy="1754326"/>
          </a:xfrm>
          <a:prstGeom prst="rect">
            <a:avLst/>
          </a:prstGeom>
        </p:spPr>
        <p:txBody>
          <a:bodyPr wrap="square">
            <a:spAutoFit/>
          </a:bodyPr>
          <a:lstStyle/>
          <a:p>
            <a:pPr algn="ctr"/>
            <a:r>
              <a:rPr lang="en-US" sz="3600" i="1" dirty="0"/>
              <a:t>Clinic Medications dialog </a:t>
            </a:r>
          </a:p>
        </p:txBody>
      </p:sp>
    </p:spTree>
    <p:extLst>
      <p:ext uri="{BB962C8B-B14F-4D97-AF65-F5344CB8AC3E}">
        <p14:creationId xmlns:p14="http://schemas.microsoft.com/office/powerpoint/2010/main" val="40925746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For this inpatient status patient, the Emergency Department provider gets a Clinic Order with a clinic location of W Emergency Department. The Emergency Department provider right-clicks to sign the unreleased Clinic Order.&#10;"/>
          <p:cNvGrpSpPr/>
          <p:nvPr/>
        </p:nvGrpSpPr>
        <p:grpSpPr>
          <a:xfrm>
            <a:off x="-1" y="28074"/>
            <a:ext cx="12218551" cy="6468976"/>
            <a:chOff x="-1" y="28074"/>
            <a:chExt cx="12218551" cy="6468976"/>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8074"/>
              <a:ext cx="12218551" cy="3019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133600" y="2286000"/>
              <a:ext cx="64008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0668000" y="2298032"/>
              <a:ext cx="12192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2165684" y="2057400"/>
              <a:ext cx="594360" cy="2406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0700084" y="2057400"/>
              <a:ext cx="1203158" cy="2406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462" t="47012" r="77192" b="25038"/>
            <a:stretch/>
          </p:blipFill>
          <p:spPr bwMode="auto">
            <a:xfrm>
              <a:off x="1077144" y="3753850"/>
              <a:ext cx="2123256" cy="2743200"/>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7667" t="54582" r="2560" b="22892"/>
            <a:stretch/>
          </p:blipFill>
          <p:spPr bwMode="auto">
            <a:xfrm>
              <a:off x="7391400" y="4158913"/>
              <a:ext cx="3886200" cy="2213812"/>
            </a:xfrm>
            <a:prstGeom prst="rect">
              <a:avLst/>
            </a:prstGeom>
            <a:noFill/>
            <a:ln w="762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a:off x="1278623" y="5779167"/>
              <a:ext cx="1871964" cy="685799"/>
            </a:xfrm>
            <a:prstGeom prst="rect">
              <a:avLst/>
            </a:prstGeom>
            <a:noFill/>
            <a:ln w="1206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7467600" y="5486400"/>
              <a:ext cx="3667944" cy="870283"/>
            </a:xfrm>
            <a:prstGeom prst="rect">
              <a:avLst/>
            </a:prstGeom>
            <a:noFill/>
            <a:ln w="1206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p:nvSpPr>
          <p:spPr>
            <a:xfrm>
              <a:off x="7315200" y="2057400"/>
              <a:ext cx="4038600" cy="2025313"/>
            </a:xfrm>
            <a:prstGeom prst="triangle">
              <a:avLst>
                <a:gd name="adj" fmla="val 89171"/>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p:cNvSpPr/>
            <p:nvPr/>
          </p:nvSpPr>
          <p:spPr>
            <a:xfrm>
              <a:off x="1015064" y="2041358"/>
              <a:ext cx="2233462" cy="1634288"/>
            </a:xfrm>
            <a:prstGeom prst="triangle">
              <a:avLst>
                <a:gd name="adj" fmla="val 66680"/>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113544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 Order Check dialog comes up. After the Emergency Department provider takes care of the order check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2" y="0"/>
            <a:ext cx="1057440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descr="Order Check dialog &#10;"/>
          <p:cNvSpPr/>
          <p:nvPr/>
        </p:nvSpPr>
        <p:spPr>
          <a:xfrm>
            <a:off x="8153400" y="3105834"/>
            <a:ext cx="3849259" cy="646331"/>
          </a:xfrm>
          <a:prstGeom prst="rect">
            <a:avLst/>
          </a:prstGeom>
        </p:spPr>
        <p:txBody>
          <a:bodyPr wrap="none">
            <a:spAutoFit/>
          </a:bodyPr>
          <a:lstStyle/>
          <a:p>
            <a:r>
              <a:rPr lang="en-US" sz="3600" i="1" dirty="0"/>
              <a:t>Order Check dialog </a:t>
            </a:r>
          </a:p>
        </p:txBody>
      </p:sp>
    </p:spTree>
    <p:extLst>
      <p:ext uri="{BB962C8B-B14F-4D97-AF65-F5344CB8AC3E}">
        <p14:creationId xmlns:p14="http://schemas.microsoft.com/office/powerpoint/2010/main" val="10870874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ign the Clinic Order dialog box.&#10;&#10;The pending Clinic Order goes to the pharmacy Inpatient Medications software package to be finished and verifi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3" y="0"/>
            <a:ext cx="12228249"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descr="Emergency Department Provider can now sign the Clinic Order&#10;"/>
          <p:cNvSpPr/>
          <p:nvPr/>
        </p:nvSpPr>
        <p:spPr>
          <a:xfrm>
            <a:off x="176992" y="6019800"/>
            <a:ext cx="11810093" cy="646331"/>
          </a:xfrm>
          <a:prstGeom prst="rect">
            <a:avLst/>
          </a:prstGeom>
        </p:spPr>
        <p:txBody>
          <a:bodyPr wrap="none">
            <a:spAutoFit/>
          </a:bodyPr>
          <a:lstStyle/>
          <a:p>
            <a:r>
              <a:rPr lang="en-US" sz="3600" i="1" dirty="0" smtClean="0"/>
              <a:t>Emergency Department Provider can now sign the Clinic Order</a:t>
            </a:r>
            <a:endParaRPr lang="en-US" sz="3600" i="1" dirty="0"/>
          </a:p>
        </p:txBody>
      </p:sp>
    </p:spTree>
    <p:extLst>
      <p:ext uri="{BB962C8B-B14F-4D97-AF65-F5344CB8AC3E}">
        <p14:creationId xmlns:p14="http://schemas.microsoft.com/office/powerpoint/2010/main" val="31490232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of medication bottles"/>
          <p:cNvPicPr>
            <a:picLocks noChangeAspect="1"/>
          </p:cNvPicPr>
          <p:nvPr/>
        </p:nvPicPr>
        <p:blipFill rotWithShape="1">
          <a:blip r:embed="rId3" cstate="print">
            <a:extLst>
              <a:ext uri="{28A0092B-C50C-407E-A947-70E740481C1C}">
                <a14:useLocalDpi xmlns:a14="http://schemas.microsoft.com/office/drawing/2010/main" val="0"/>
              </a:ext>
            </a:extLst>
          </a:blip>
          <a:srcRect b="64402"/>
          <a:stretch/>
        </p:blipFill>
        <p:spPr>
          <a:xfrm>
            <a:off x="2476500" y="551657"/>
            <a:ext cx="7239000" cy="1718824"/>
          </a:xfrm>
          <a:prstGeom prst="rect">
            <a:avLst/>
          </a:prstGeom>
        </p:spPr>
      </p:pic>
      <p:sp>
        <p:nvSpPr>
          <p:cNvPr id="14" name="Rectangle 13" descr="Inpatient Medications Order dialog, Inpatient Infusion Order dialog and related quick orders&#10;"/>
          <p:cNvSpPr/>
          <p:nvPr/>
        </p:nvSpPr>
        <p:spPr>
          <a:xfrm>
            <a:off x="2476500" y="525379"/>
            <a:ext cx="7239000" cy="1754326"/>
          </a:xfrm>
          <a:prstGeom prst="rect">
            <a:avLst/>
          </a:prstGeom>
          <a:solidFill>
            <a:schemeClr val="bg1">
              <a:alpha val="60000"/>
            </a:schemeClr>
          </a:solidFill>
          <a:ln w="76200">
            <a:solidFill>
              <a:srgbClr val="C00000"/>
            </a:solidFill>
          </a:ln>
        </p:spPr>
        <p:txBody>
          <a:bodyPr wrap="square">
            <a:spAutoFit/>
          </a:bodyPr>
          <a:lstStyle/>
          <a:p>
            <a:pPr algn="ctr"/>
            <a:r>
              <a:rPr lang="en-US" sz="3600" b="1" dirty="0" smtClean="0"/>
              <a:t>Inpatient Medications Order </a:t>
            </a:r>
            <a:r>
              <a:rPr lang="en-US" sz="3600" b="1" dirty="0"/>
              <a:t>dialog, </a:t>
            </a:r>
            <a:r>
              <a:rPr lang="en-US" sz="3600" b="1" dirty="0" smtClean="0"/>
              <a:t>Inpatient Infusion Order </a:t>
            </a:r>
            <a:r>
              <a:rPr lang="en-US" sz="3600" b="1" dirty="0"/>
              <a:t>dialog </a:t>
            </a:r>
            <a:endParaRPr lang="en-US" sz="3600" b="1" dirty="0" smtClean="0"/>
          </a:p>
          <a:p>
            <a:pPr algn="ctr"/>
            <a:r>
              <a:rPr lang="en-US" sz="3600" b="1" dirty="0"/>
              <a:t>a</a:t>
            </a:r>
            <a:r>
              <a:rPr lang="en-US" sz="3600" b="1" dirty="0" smtClean="0"/>
              <a:t>nd related quick orders</a:t>
            </a:r>
            <a:endParaRPr lang="en-US" sz="3600" b="1" dirty="0"/>
          </a:p>
        </p:txBody>
      </p:sp>
      <p:sp>
        <p:nvSpPr>
          <p:cNvPr id="9" name="Bent-Up Arrow 8" descr="&quot;&quot;"/>
          <p:cNvSpPr/>
          <p:nvPr/>
        </p:nvSpPr>
        <p:spPr>
          <a:xfrm rot="5400000">
            <a:off x="5629637" y="2982691"/>
            <a:ext cx="2893875" cy="1503949"/>
          </a:xfrm>
          <a:prstGeom prst="bentUpArrow">
            <a:avLst>
              <a:gd name="adj1" fmla="val 16716"/>
              <a:gd name="adj2" fmla="val 25000"/>
              <a:gd name="adj3" fmla="val 25000"/>
            </a:avLst>
          </a:prstGeom>
          <a:solidFill>
            <a:srgbClr val="5757FF"/>
          </a:solidFill>
          <a:ln>
            <a:solidFill>
              <a:srgbClr val="575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Bent-Up Arrow 9" descr="&quot;&quot;"/>
          <p:cNvSpPr/>
          <p:nvPr/>
        </p:nvSpPr>
        <p:spPr>
          <a:xfrm rot="5400000" flipV="1">
            <a:off x="3687051" y="2974668"/>
            <a:ext cx="2893875" cy="1503950"/>
          </a:xfrm>
          <a:prstGeom prst="bentUpArrow">
            <a:avLst>
              <a:gd name="adj1" fmla="val 16716"/>
              <a:gd name="adj2" fmla="val 25000"/>
              <a:gd name="adj3" fmla="val 25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Emergency Entrance to Hospital"/>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40128" y="3303323"/>
            <a:ext cx="3108960" cy="3101207"/>
          </a:xfrm>
          <a:prstGeom prst="rect">
            <a:avLst/>
          </a:prstGeom>
          <a:ln w="76200">
            <a:solidFill>
              <a:schemeClr val="accent5">
                <a:lumMod val="75000"/>
              </a:schemeClr>
            </a:solidFill>
          </a:ln>
        </p:spPr>
      </p:pic>
      <p:sp>
        <p:nvSpPr>
          <p:cNvPr id="5" name="Rectangle 4" descr="Inpatient Medication orders&#10;"/>
          <p:cNvSpPr/>
          <p:nvPr/>
        </p:nvSpPr>
        <p:spPr>
          <a:xfrm>
            <a:off x="1143001" y="3946360"/>
            <a:ext cx="3106088" cy="1754326"/>
          </a:xfrm>
          <a:prstGeom prst="rect">
            <a:avLst/>
          </a:prstGeom>
        </p:spPr>
        <p:txBody>
          <a:bodyPr wrap="square">
            <a:spAutoFit/>
          </a:bodyPr>
          <a:lstStyle/>
          <a:p>
            <a:pPr algn="ctr"/>
            <a:r>
              <a:rPr lang="en-US" sz="3600" b="1" dirty="0"/>
              <a:t>Inpatient Medication orders</a:t>
            </a:r>
          </a:p>
        </p:txBody>
      </p:sp>
      <p:pic>
        <p:nvPicPr>
          <p:cNvPr id="8" name="Picture 7" descr="entrance to a clinic"/>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l="13479" r="17733"/>
          <a:stretch/>
        </p:blipFill>
        <p:spPr>
          <a:xfrm>
            <a:off x="7941702" y="3303322"/>
            <a:ext cx="3108960" cy="3101207"/>
          </a:xfrm>
          <a:prstGeom prst="rect">
            <a:avLst/>
          </a:prstGeom>
          <a:ln w="76200">
            <a:solidFill>
              <a:srgbClr val="5757FF"/>
            </a:solidFill>
          </a:ln>
        </p:spPr>
      </p:pic>
      <p:sp>
        <p:nvSpPr>
          <p:cNvPr id="6" name="Rectangle 5" descr="Clinic&#10;orders&#10;"/>
          <p:cNvSpPr/>
          <p:nvPr/>
        </p:nvSpPr>
        <p:spPr>
          <a:xfrm>
            <a:off x="7791477" y="4251158"/>
            <a:ext cx="3372338" cy="1200329"/>
          </a:xfrm>
          <a:prstGeom prst="rect">
            <a:avLst/>
          </a:prstGeom>
        </p:spPr>
        <p:txBody>
          <a:bodyPr wrap="square">
            <a:spAutoFit/>
          </a:bodyPr>
          <a:lstStyle/>
          <a:p>
            <a:pPr algn="ctr"/>
            <a:r>
              <a:rPr lang="en-US" sz="3600" b="1" dirty="0" smtClean="0"/>
              <a:t>Clinic</a:t>
            </a:r>
          </a:p>
          <a:p>
            <a:pPr algn="ctr"/>
            <a:r>
              <a:rPr lang="en-US" sz="3600" b="1" dirty="0" smtClean="0"/>
              <a:t>orders</a:t>
            </a:r>
            <a:endParaRPr lang="en-US" sz="3600" b="1" dirty="0"/>
          </a:p>
        </p:txBody>
      </p:sp>
    </p:spTree>
    <p:extLst>
      <p:ext uri="{BB962C8B-B14F-4D97-AF65-F5344CB8AC3E}">
        <p14:creationId xmlns:p14="http://schemas.microsoft.com/office/powerpoint/2010/main" val="6310349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a series of three photos of a man in thought, arguing, and agreeing"/>
          <p:cNvGrpSpPr/>
          <p:nvPr/>
        </p:nvGrpSpPr>
        <p:grpSpPr>
          <a:xfrm>
            <a:off x="-216877" y="0"/>
            <a:ext cx="12432321" cy="3435016"/>
            <a:chOff x="-216877" y="0"/>
            <a:chExt cx="12432321" cy="3435016"/>
          </a:xfrm>
        </p:grpSpPr>
        <p:pic>
          <p:nvPicPr>
            <p:cNvPr id="2" name="Picture 1"/>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t="51688" r="65909"/>
            <a:stretch/>
          </p:blipFill>
          <p:spPr>
            <a:xfrm>
              <a:off x="-216877" y="0"/>
              <a:ext cx="4539718" cy="3429000"/>
            </a:xfrm>
            <a:prstGeom prst="rect">
              <a:avLst/>
            </a:prstGeom>
          </p:spPr>
        </p:pic>
        <p:pic>
          <p:nvPicPr>
            <p:cNvPr id="10" name="Picture 9"/>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4157" t="1186" r="33139" b="50458"/>
            <a:stretch/>
          </p:blipFill>
          <p:spPr>
            <a:xfrm>
              <a:off x="3815861" y="0"/>
              <a:ext cx="4355123" cy="3432096"/>
            </a:xfrm>
            <a:prstGeom prst="rect">
              <a:avLst/>
            </a:prstGeom>
          </p:spPr>
        </p:pic>
        <p:pic>
          <p:nvPicPr>
            <p:cNvPr id="11" name="Picture 10"/>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67433" t="51688" r="523"/>
            <a:stretch/>
          </p:blipFill>
          <p:spPr>
            <a:xfrm>
              <a:off x="7948245" y="6016"/>
              <a:ext cx="4267199" cy="3429000"/>
            </a:xfrm>
            <a:prstGeom prst="rect">
              <a:avLst/>
            </a:prstGeom>
          </p:spPr>
        </p:pic>
      </p:grpSp>
      <p:sp>
        <p:nvSpPr>
          <p:cNvPr id="3" name="TextBox 2" descr="Testing new software&#10;"/>
          <p:cNvSpPr txBox="1"/>
          <p:nvPr/>
        </p:nvSpPr>
        <p:spPr>
          <a:xfrm>
            <a:off x="1905000" y="533400"/>
            <a:ext cx="7848600" cy="1107996"/>
          </a:xfrm>
          <a:prstGeom prst="rect">
            <a:avLst/>
          </a:prstGeom>
          <a:noFill/>
        </p:spPr>
        <p:txBody>
          <a:bodyPr wrap="square" rtlCol="0">
            <a:spAutoFit/>
          </a:bodyPr>
          <a:lstStyle/>
          <a:p>
            <a:pPr algn="ctr"/>
            <a:r>
              <a:rPr lang="en-US" sz="6600" b="1" dirty="0" smtClean="0"/>
              <a:t>Testing new software</a:t>
            </a:r>
            <a:endParaRPr lang="en-US" sz="6600" b="1" dirty="0"/>
          </a:p>
        </p:txBody>
      </p:sp>
      <p:pic>
        <p:nvPicPr>
          <p:cNvPr id="9" name="Picture 2"/>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1124" r="15300"/>
          <a:stretch/>
        </p:blipFill>
        <p:spPr bwMode="auto">
          <a:xfrm>
            <a:off x="0" y="3428998"/>
            <a:ext cx="12420600" cy="3429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descr="&quot;&quot;"/>
          <p:cNvSpPr/>
          <p:nvPr/>
        </p:nvSpPr>
        <p:spPr>
          <a:xfrm>
            <a:off x="5562600" y="1887498"/>
            <a:ext cx="1066800" cy="2362200"/>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descr="Create an outcome matrix&#10;"/>
          <p:cNvSpPr txBox="1"/>
          <p:nvPr/>
        </p:nvSpPr>
        <p:spPr>
          <a:xfrm>
            <a:off x="2069123" y="4267200"/>
            <a:ext cx="7848600" cy="2123658"/>
          </a:xfrm>
          <a:prstGeom prst="rect">
            <a:avLst/>
          </a:prstGeom>
          <a:noFill/>
        </p:spPr>
        <p:txBody>
          <a:bodyPr wrap="square" rtlCol="0">
            <a:spAutoFit/>
          </a:bodyPr>
          <a:lstStyle/>
          <a:p>
            <a:pPr algn="ctr"/>
            <a:r>
              <a:rPr lang="en-US" sz="6600" b="1" dirty="0" smtClean="0"/>
              <a:t>Create an outcome matrix</a:t>
            </a:r>
            <a:endParaRPr lang="en-US" sz="6600" b="1" dirty="0"/>
          </a:p>
        </p:txBody>
      </p:sp>
    </p:spTree>
    <p:extLst>
      <p:ext uri="{BB962C8B-B14F-4D97-AF65-F5344CB8AC3E}">
        <p14:creationId xmlns:p14="http://schemas.microsoft.com/office/powerpoint/2010/main" val="379541546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A CLC patient, an inpatient status patient, is brought down to the Emergency Department…&#10;"/>
          <p:cNvSpPr/>
          <p:nvPr/>
        </p:nvSpPr>
        <p:spPr>
          <a:xfrm>
            <a:off x="1056774" y="609600"/>
            <a:ext cx="10096500" cy="1323439"/>
          </a:xfrm>
          <a:prstGeom prst="rect">
            <a:avLst/>
          </a:prstGeom>
        </p:spPr>
        <p:txBody>
          <a:bodyPr wrap="square">
            <a:spAutoFit/>
          </a:bodyPr>
          <a:lstStyle/>
          <a:p>
            <a:r>
              <a:rPr lang="en-US" sz="4000" b="1" dirty="0" smtClean="0">
                <a:solidFill>
                  <a:srgbClr val="FF0000"/>
                </a:solidFill>
              </a:rPr>
              <a:t>A CLC </a:t>
            </a:r>
            <a:r>
              <a:rPr lang="en-US" sz="4000" b="1" dirty="0">
                <a:solidFill>
                  <a:srgbClr val="FF0000"/>
                </a:solidFill>
              </a:rPr>
              <a:t>patient, an inpatient status patient, </a:t>
            </a:r>
            <a:r>
              <a:rPr lang="en-US" sz="4000" b="1" dirty="0" smtClean="0">
                <a:solidFill>
                  <a:srgbClr val="FF0000"/>
                </a:solidFill>
              </a:rPr>
              <a:t>is </a:t>
            </a:r>
            <a:r>
              <a:rPr lang="en-US" sz="4000" b="1" dirty="0">
                <a:solidFill>
                  <a:srgbClr val="FF0000"/>
                </a:solidFill>
              </a:rPr>
              <a:t>brought down to the Emergency </a:t>
            </a:r>
            <a:r>
              <a:rPr lang="en-US" sz="4000" b="1" dirty="0" smtClean="0">
                <a:solidFill>
                  <a:srgbClr val="FF0000"/>
                </a:solidFill>
              </a:rPr>
              <a:t>Department…</a:t>
            </a:r>
            <a:endParaRPr lang="en-US" sz="4000" b="1" dirty="0">
              <a:solidFill>
                <a:srgbClr val="FF0000"/>
              </a:solidFill>
            </a:endParaRPr>
          </a:p>
        </p:txBody>
      </p:sp>
      <p:pic>
        <p:nvPicPr>
          <p:cNvPr id="3" name="Picture 2" descr="outcome matrix example.&#10;&#10;The Emergency Department provider has the chart open to the Emergency Department location (in the matrix, CPRS encounter location is clinic) and attempts to enter a Clinic Order using the inpatient medications order dialog, inpatient infusion order dialog and related quick orders (in the matrix, dialog selected by user is Inpatient medications) but they get inpatient medication orders, not clinic orders which is a logic violation (in the matrix result should be clinic medication orders). The Inpatient Workgroup wanted to keep faith with traditional Clinic Orders functionality. The developers fixed this in one of the next couple of test versions of CPRS Version 30b, so the Emergency Department provider gets Clinic Orders with the location of the Emergency Department. &#10;"/>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1124" r="15300"/>
          <a:stretch/>
        </p:blipFill>
        <p:spPr bwMode="auto">
          <a:xfrm>
            <a:off x="0" y="3428998"/>
            <a:ext cx="12420600" cy="3429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outcome matrix example.&#10;&#10;The Emergency Department provider has the chart open to the Emergency Department location (in the matrix, CPRS encounter location is clinic) and attempts to enter a Clinic Order using the inpatient medications order dialog, inpatient infusion order dialog and related quick orders (in the matrix, dialog selected by user is Inpatient medications) but they get inpatient medication orders, not clinic orders which is a logic violation (in the matrix result should be clinic medication orders). The Inpatient Workgroup wanted to keep faith with traditional Clinic Orders functionality. The developers fixed this in one of the next couple of test versions of CPRS Version 30b, so the Emergency Department provider gets Clinic Orders with the location of the Emergency Department. &#10;"/>
          <p:cNvPicPr>
            <a:picLocks noChangeAspect="1" noChangeArrowheads="1"/>
          </p:cNvPicPr>
          <p:nvPr/>
        </p:nvPicPr>
        <p:blipFill rotWithShape="1">
          <a:blip r:embed="rId4">
            <a:extLst>
              <a:ext uri="{28A0092B-C50C-407E-A947-70E740481C1C}">
                <a14:useLocalDpi xmlns:a14="http://schemas.microsoft.com/office/drawing/2010/main" val="0"/>
              </a:ext>
            </a:extLst>
          </a:blip>
          <a:srcRect l="2165" t="-1145" r="32880" b="1145"/>
          <a:stretch/>
        </p:blipFill>
        <p:spPr bwMode="auto">
          <a:xfrm>
            <a:off x="-8022" y="3000521"/>
            <a:ext cx="12200021" cy="4031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235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Patient Status&#10;Inpatient or Outpatient&#10;"/>
          <p:cNvSpPr txBox="1"/>
          <p:nvPr/>
        </p:nvSpPr>
        <p:spPr>
          <a:xfrm>
            <a:off x="2209800" y="304800"/>
            <a:ext cx="8839200" cy="1446550"/>
          </a:xfrm>
          <a:prstGeom prst="rect">
            <a:avLst/>
          </a:prstGeom>
          <a:noFill/>
          <a:ln w="76200">
            <a:solidFill>
              <a:schemeClr val="tx1"/>
            </a:solidFill>
          </a:ln>
        </p:spPr>
        <p:txBody>
          <a:bodyPr wrap="square" rtlCol="0">
            <a:spAutoFit/>
          </a:bodyPr>
          <a:lstStyle/>
          <a:p>
            <a:pPr algn="ctr"/>
            <a:r>
              <a:rPr lang="en-US" sz="4400" b="1" u="sng" dirty="0" smtClean="0"/>
              <a:t>Patient Status</a:t>
            </a:r>
          </a:p>
          <a:p>
            <a:pPr algn="ctr"/>
            <a:r>
              <a:rPr lang="en-US" sz="4400" dirty="0" smtClean="0"/>
              <a:t>Inpatient or Outpatient</a:t>
            </a:r>
            <a:endParaRPr lang="en-US" sz="4400" dirty="0"/>
          </a:p>
        </p:txBody>
      </p:sp>
      <p:sp>
        <p:nvSpPr>
          <p:cNvPr id="2" name="Bent Arrow 1" descr="&quot;&quot;"/>
          <p:cNvSpPr/>
          <p:nvPr/>
        </p:nvSpPr>
        <p:spPr>
          <a:xfrm>
            <a:off x="782052" y="741241"/>
            <a:ext cx="1371600" cy="1295400"/>
          </a:xfrm>
          <a:prstGeom prst="bentArrow">
            <a:avLst>
              <a:gd name="adj1" fmla="val 25000"/>
              <a:gd name="adj2" fmla="val 25000"/>
              <a:gd name="adj3" fmla="val 25000"/>
              <a:gd name="adj4" fmla="val 2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026" name="Picture 2" descr="Outcome matrix. Highlight of two Patient Status entries, Outpatient; There are two types of patient status, inpatient or outpatient. &#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36641"/>
            <a:ext cx="12192001" cy="2784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0908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utcome matrix. Highlight of two Patient Status entries, Outpatient; There are two types of CPRS encounter locations the chart can be opened to, ward or clinic. &#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36641"/>
            <a:ext cx="12192001" cy="2784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Bent Arrow 1" descr="&quot;&quot;"/>
          <p:cNvSpPr/>
          <p:nvPr/>
        </p:nvSpPr>
        <p:spPr>
          <a:xfrm>
            <a:off x="2438400" y="741241"/>
            <a:ext cx="1371600" cy="1295400"/>
          </a:xfrm>
          <a:prstGeom prst="bentArrow">
            <a:avLst>
              <a:gd name="adj1" fmla="val 25000"/>
              <a:gd name="adj2" fmla="val 25000"/>
              <a:gd name="adj3" fmla="val 25000"/>
              <a:gd name="adj4" fmla="val 2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Box 3" descr="CPRS Encounter Location&#10;Ward or Clinic&#10;"/>
          <p:cNvSpPr txBox="1"/>
          <p:nvPr/>
        </p:nvSpPr>
        <p:spPr>
          <a:xfrm>
            <a:off x="3962400" y="304800"/>
            <a:ext cx="7086600" cy="1446550"/>
          </a:xfrm>
          <a:prstGeom prst="rect">
            <a:avLst/>
          </a:prstGeom>
          <a:noFill/>
          <a:ln w="76200">
            <a:solidFill>
              <a:schemeClr val="tx1"/>
            </a:solidFill>
          </a:ln>
        </p:spPr>
        <p:txBody>
          <a:bodyPr wrap="square" rtlCol="0">
            <a:spAutoFit/>
          </a:bodyPr>
          <a:lstStyle/>
          <a:p>
            <a:pPr algn="ctr"/>
            <a:r>
              <a:rPr lang="en-US" sz="4400" b="1" u="sng" dirty="0" smtClean="0"/>
              <a:t>CPRS Encounter Location</a:t>
            </a:r>
          </a:p>
          <a:p>
            <a:pPr algn="ctr"/>
            <a:r>
              <a:rPr lang="en-US" sz="4400" dirty="0" smtClean="0"/>
              <a:t>Ward or Clinic</a:t>
            </a:r>
            <a:endParaRPr lang="en-US" sz="4400" dirty="0"/>
          </a:p>
        </p:txBody>
      </p:sp>
    </p:spTree>
    <p:extLst>
      <p:ext uri="{BB962C8B-B14F-4D97-AF65-F5344CB8AC3E}">
        <p14:creationId xmlns:p14="http://schemas.microsoft.com/office/powerpoint/2010/main" val="21767680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descr="&quot;&quot;"/>
          <p:cNvSpPr/>
          <p:nvPr/>
        </p:nvSpPr>
        <p:spPr>
          <a:xfrm rot="5400000">
            <a:off x="1447800" y="-1447800"/>
            <a:ext cx="5181600" cy="8077200"/>
          </a:xfrm>
          <a:prstGeom prst="rtTriangl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descr="&quot;&quot;"/>
          <p:cNvSpPr/>
          <p:nvPr/>
        </p:nvSpPr>
        <p:spPr>
          <a:xfrm rot="5400000" flipH="1" flipV="1">
            <a:off x="4088734" y="-1269335"/>
            <a:ext cx="4050629" cy="12228097"/>
          </a:xfrm>
          <a:prstGeom prst="rtTriangl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Before Clinic Orders&#10;"/>
          <p:cNvSpPr/>
          <p:nvPr/>
        </p:nvSpPr>
        <p:spPr>
          <a:xfrm>
            <a:off x="457200" y="627238"/>
            <a:ext cx="5135830" cy="830997"/>
          </a:xfrm>
          <a:prstGeom prst="rect">
            <a:avLst/>
          </a:prstGeom>
        </p:spPr>
        <p:txBody>
          <a:bodyPr wrap="none">
            <a:spAutoFit/>
          </a:bodyPr>
          <a:lstStyle/>
          <a:p>
            <a:r>
              <a:rPr lang="en-US" sz="4800" dirty="0"/>
              <a:t>Before Clinic Orders</a:t>
            </a:r>
          </a:p>
        </p:txBody>
      </p:sp>
      <p:sp>
        <p:nvSpPr>
          <p:cNvPr id="7" name="Rectangle 6" descr="Clinic Orders current functionality&#10;"/>
          <p:cNvSpPr/>
          <p:nvPr/>
        </p:nvSpPr>
        <p:spPr>
          <a:xfrm>
            <a:off x="5120615" y="1830058"/>
            <a:ext cx="5913170" cy="1569660"/>
          </a:xfrm>
          <a:prstGeom prst="rect">
            <a:avLst/>
          </a:prstGeom>
        </p:spPr>
        <p:txBody>
          <a:bodyPr wrap="square">
            <a:spAutoFit/>
          </a:bodyPr>
          <a:lstStyle/>
          <a:p>
            <a:pPr algn="ctr"/>
            <a:r>
              <a:rPr lang="en-US" sz="4800" dirty="0" smtClean="0"/>
              <a:t>Clinic Orders current functionality</a:t>
            </a:r>
            <a:endParaRPr lang="en-US" sz="4800" dirty="0"/>
          </a:p>
        </p:txBody>
      </p:sp>
      <p:sp>
        <p:nvSpPr>
          <p:cNvPr id="8" name="Rectangle 7" descr="CPRS Version 30b Clinic Orders&#10;"/>
          <p:cNvSpPr/>
          <p:nvPr/>
        </p:nvSpPr>
        <p:spPr>
          <a:xfrm>
            <a:off x="6114048" y="4849088"/>
            <a:ext cx="5913170" cy="1569660"/>
          </a:xfrm>
          <a:prstGeom prst="rect">
            <a:avLst/>
          </a:prstGeom>
        </p:spPr>
        <p:txBody>
          <a:bodyPr wrap="square">
            <a:spAutoFit/>
          </a:bodyPr>
          <a:lstStyle/>
          <a:p>
            <a:pPr algn="ctr"/>
            <a:r>
              <a:rPr lang="en-US" sz="4800" dirty="0" smtClean="0"/>
              <a:t>CPRS Version 30b Clinic Orders</a:t>
            </a:r>
            <a:endParaRPr lang="en-US" sz="4800" dirty="0"/>
          </a:p>
        </p:txBody>
      </p:sp>
      <p:pic>
        <p:nvPicPr>
          <p:cNvPr id="9" name="Picture 8" descr="a clock face"/>
          <p:cNvPicPr>
            <a:picLocks noChangeAspect="1"/>
          </p:cNvPicPr>
          <p:nvPr/>
        </p:nvPicPr>
        <p:blipFill>
          <a:blip r:embed="rId3" cstate="print">
            <a:extLst>
              <a:ext uri="{BEBA8EAE-BF5A-486C-A8C5-ECC9F3942E4B}">
                <a14:imgProps xmlns:a14="http://schemas.microsoft.com/office/drawing/2010/main">
                  <a14:imgLayer r:embed="rId4">
                    <a14:imgEffect>
                      <a14:backgroundRemoval t="4783" b="99783" l="149" r="99034">
                        <a14:foregroundMark x1="96880" y1="13261" x2="96880" y2="13261"/>
                        <a14:foregroundMark x1="90267" y1="12391" x2="90267" y2="12391"/>
                        <a14:foregroundMark x1="85067" y1="11087" x2="85067" y2="11087"/>
                        <a14:foregroundMark x1="79049" y1="9891" x2="79049" y2="9891"/>
                        <a14:foregroundMark x1="73328" y1="9891" x2="73328" y2="9891"/>
                        <a14:foregroundMark x1="68425" y1="9022" x2="68425" y2="9022"/>
                        <a14:foregroundMark x1="62407" y1="8587" x2="62407" y2="8587"/>
                        <a14:foregroundMark x1="57578" y1="10652" x2="57578" y2="10652"/>
                        <a14:foregroundMark x1="52377" y1="9891" x2="52377" y2="9891"/>
                        <a14:foregroundMark x1="46954" y1="10217" x2="46954" y2="10217"/>
                        <a14:foregroundMark x1="41456" y1="11522" x2="41456" y2="11522"/>
                        <a14:foregroundMark x1="37221" y1="12826" x2="37221" y2="12826"/>
                        <a14:foregroundMark x1="32615" y1="15326" x2="32615" y2="15326"/>
                        <a14:foregroundMark x1="28009" y1="17065" x2="28009" y2="17065"/>
                        <a14:foregroundMark x1="24294" y1="19130" x2="24294" y2="19130"/>
                        <a14:foregroundMark x1="19688" y1="21630" x2="19688" y2="21630"/>
                        <a14:foregroundMark x1="16568" y1="25435" x2="16568" y2="25435"/>
                        <a14:foregroundMark x1="12779" y1="28804" x2="12779" y2="28804"/>
                        <a14:foregroundMark x1="10475" y1="33043" x2="10475" y2="33043"/>
                        <a14:foregroundMark x1="7652" y1="37717" x2="7652" y2="37717"/>
                        <a14:foregroundMark x1="4458" y1="41522" x2="4458" y2="41522"/>
                        <a14:foregroundMark x1="4458" y1="47391" x2="4458" y2="47391"/>
                        <a14:foregroundMark x1="3046" y1="52935" x2="3046" y2="52935"/>
                        <a14:foregroundMark x1="3640" y1="59239" x2="3640" y2="59239"/>
                        <a14:foregroundMark x1="5349" y1="65978" x2="5349" y2="65978"/>
                        <a14:foregroundMark x1="7949" y1="73152" x2="7949" y2="73152"/>
                        <a14:foregroundMark x1="11070" y1="80761" x2="11070" y2="80761"/>
                        <a14:foregroundMark x1="17088" y1="87935" x2="17088" y2="87935"/>
                        <a14:foregroundMark x1="23403" y1="95978" x2="23403" y2="95978"/>
                      </a14:backgroundRemoval>
                    </a14:imgEffect>
                  </a14:imgLayer>
                </a14:imgProps>
              </a:ext>
              <a:ext uri="{28A0092B-C50C-407E-A947-70E740481C1C}">
                <a14:useLocalDpi xmlns:a14="http://schemas.microsoft.com/office/drawing/2010/main" val="0"/>
              </a:ext>
            </a:extLst>
          </a:blip>
          <a:stretch>
            <a:fillRect/>
          </a:stretch>
        </p:blipFill>
        <p:spPr>
          <a:xfrm flipH="1">
            <a:off x="0" y="3058889"/>
            <a:ext cx="5593030" cy="3799039"/>
          </a:xfrm>
          <a:prstGeom prst="rect">
            <a:avLst/>
          </a:prstGeom>
        </p:spPr>
      </p:pic>
    </p:spTree>
    <p:extLst>
      <p:ext uri="{BB962C8B-B14F-4D97-AF65-F5344CB8AC3E}">
        <p14:creationId xmlns:p14="http://schemas.microsoft.com/office/powerpoint/2010/main" val="21423063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utcome matrix. Highlight of two Patient Status entries, Outpatient; There are two types of order dialogs, Inpatient Medications or Clinic Medications. &#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36641"/>
            <a:ext cx="12192001" cy="2784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Bent Arrow 1" descr="&quot;&quot;"/>
          <p:cNvSpPr/>
          <p:nvPr/>
        </p:nvSpPr>
        <p:spPr>
          <a:xfrm>
            <a:off x="4102768" y="741241"/>
            <a:ext cx="914400" cy="1295400"/>
          </a:xfrm>
          <a:prstGeom prst="bentArrow">
            <a:avLst>
              <a:gd name="adj1" fmla="val 33772"/>
              <a:gd name="adj2" fmla="val 38158"/>
              <a:gd name="adj3" fmla="val 35526"/>
              <a:gd name="adj4" fmla="val 2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Box 3" descr="Dialog Selected By User&#10;Inpatient Med. or Clinic Med.&#10;"/>
          <p:cNvSpPr txBox="1"/>
          <p:nvPr/>
        </p:nvSpPr>
        <p:spPr>
          <a:xfrm>
            <a:off x="5105400" y="304800"/>
            <a:ext cx="6910136" cy="1446550"/>
          </a:xfrm>
          <a:prstGeom prst="rect">
            <a:avLst/>
          </a:prstGeom>
          <a:noFill/>
          <a:ln w="76200">
            <a:solidFill>
              <a:schemeClr val="tx1"/>
            </a:solidFill>
          </a:ln>
        </p:spPr>
        <p:txBody>
          <a:bodyPr wrap="square" rtlCol="0">
            <a:spAutoFit/>
          </a:bodyPr>
          <a:lstStyle/>
          <a:p>
            <a:pPr algn="ctr"/>
            <a:r>
              <a:rPr lang="en-US" sz="4400" b="1" u="sng" dirty="0" smtClean="0"/>
              <a:t>Dialog Selected By User</a:t>
            </a:r>
          </a:p>
          <a:p>
            <a:pPr algn="ctr"/>
            <a:r>
              <a:rPr lang="en-US" sz="4400" dirty="0" smtClean="0"/>
              <a:t>Inpatient Med. or Clinic Med.</a:t>
            </a:r>
            <a:endParaRPr lang="en-US" sz="4400" dirty="0"/>
          </a:p>
        </p:txBody>
      </p:sp>
    </p:spTree>
    <p:extLst>
      <p:ext uri="{BB962C8B-B14F-4D97-AF65-F5344CB8AC3E}">
        <p14:creationId xmlns:p14="http://schemas.microsoft.com/office/powerpoint/2010/main" val="42791760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Results&#10;8?&#10;"/>
          <p:cNvSpPr txBox="1"/>
          <p:nvPr/>
        </p:nvSpPr>
        <p:spPr>
          <a:xfrm>
            <a:off x="2209800" y="304800"/>
            <a:ext cx="5943600" cy="1446550"/>
          </a:xfrm>
          <a:prstGeom prst="rect">
            <a:avLst/>
          </a:prstGeom>
          <a:noFill/>
          <a:ln w="76200">
            <a:solidFill>
              <a:schemeClr val="tx1"/>
            </a:solidFill>
          </a:ln>
        </p:spPr>
        <p:txBody>
          <a:bodyPr wrap="square" rtlCol="0">
            <a:spAutoFit/>
          </a:bodyPr>
          <a:lstStyle/>
          <a:p>
            <a:pPr algn="ctr"/>
            <a:r>
              <a:rPr lang="en-US" sz="4400" b="1" u="sng" dirty="0" smtClean="0"/>
              <a:t>Results</a:t>
            </a:r>
          </a:p>
          <a:p>
            <a:pPr algn="ctr"/>
            <a:r>
              <a:rPr lang="en-US" sz="4400" dirty="0" smtClean="0"/>
              <a:t>8?</a:t>
            </a:r>
            <a:endParaRPr lang="en-US" sz="4400" dirty="0"/>
          </a:p>
        </p:txBody>
      </p:sp>
      <p:pic>
        <p:nvPicPr>
          <p:cNvPr id="1026" name="Picture 2" descr="Outcome matrix. Highlight of two Patient Status entries, Outpatient; Two times two times two gives you eight possible outcomes. &#10;First lets start with the Inpatient Medication Order dialog, Inpatient Infusion Order dialog and related quick orders, providers have always used for Clinic Orders since 2006. The new twist is that regardless of the patient status inpatient or outpatient, what determines if the provider gets an inpatient medication order or a Clinic Order is what location the chart is open to.&#10;&#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36641"/>
            <a:ext cx="12192001" cy="2784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Bent Arrow 1" descr="&quot;&quot;"/>
          <p:cNvSpPr/>
          <p:nvPr/>
        </p:nvSpPr>
        <p:spPr>
          <a:xfrm flipH="1">
            <a:off x="8458200" y="741241"/>
            <a:ext cx="1371600" cy="1295400"/>
          </a:xfrm>
          <a:prstGeom prst="bentArrow">
            <a:avLst>
              <a:gd name="adj1" fmla="val 25000"/>
              <a:gd name="adj2" fmla="val 25000"/>
              <a:gd name="adj3" fmla="val 25000"/>
              <a:gd name="adj4" fmla="val 2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extBox 2" descr="2 x 2 x 2   =&#10;"/>
          <p:cNvSpPr txBox="1"/>
          <p:nvPr/>
        </p:nvSpPr>
        <p:spPr>
          <a:xfrm>
            <a:off x="190500" y="2420702"/>
            <a:ext cx="10477500" cy="1938992"/>
          </a:xfrm>
          <a:prstGeom prst="rect">
            <a:avLst/>
          </a:prstGeom>
          <a:noFill/>
        </p:spPr>
        <p:txBody>
          <a:bodyPr wrap="square" rtlCol="0">
            <a:spAutoFit/>
          </a:bodyPr>
          <a:lstStyle/>
          <a:p>
            <a:r>
              <a:rPr lang="en-US" sz="12000" b="1" dirty="0" smtClean="0"/>
              <a:t>2 x 2 x 2   =</a:t>
            </a:r>
            <a:endParaRPr lang="en-US" sz="12000" b="1" dirty="0"/>
          </a:p>
        </p:txBody>
      </p:sp>
      <p:sp>
        <p:nvSpPr>
          <p:cNvPr id="7" name="TextBox 6" descr="8?"/>
          <p:cNvSpPr txBox="1"/>
          <p:nvPr/>
        </p:nvSpPr>
        <p:spPr>
          <a:xfrm>
            <a:off x="8848725" y="2459504"/>
            <a:ext cx="1962150" cy="1938992"/>
          </a:xfrm>
          <a:prstGeom prst="rect">
            <a:avLst/>
          </a:prstGeom>
          <a:noFill/>
        </p:spPr>
        <p:txBody>
          <a:bodyPr wrap="square" rtlCol="0">
            <a:spAutoFit/>
          </a:bodyPr>
          <a:lstStyle/>
          <a:p>
            <a:r>
              <a:rPr lang="en-US" sz="12000" b="1" dirty="0" smtClean="0"/>
              <a:t>8?</a:t>
            </a:r>
            <a:endParaRPr lang="en-US" sz="12000" b="1" dirty="0"/>
          </a:p>
        </p:txBody>
      </p:sp>
      <p:sp>
        <p:nvSpPr>
          <p:cNvPr id="8" name="TextBox 7" descr="6"/>
          <p:cNvSpPr txBox="1"/>
          <p:nvPr/>
        </p:nvSpPr>
        <p:spPr>
          <a:xfrm>
            <a:off x="9144000" y="2467525"/>
            <a:ext cx="1962150" cy="1938992"/>
          </a:xfrm>
          <a:prstGeom prst="rect">
            <a:avLst/>
          </a:prstGeom>
          <a:noFill/>
        </p:spPr>
        <p:txBody>
          <a:bodyPr wrap="square" rtlCol="0">
            <a:spAutoFit/>
          </a:bodyPr>
          <a:lstStyle/>
          <a:p>
            <a:r>
              <a:rPr lang="en-US" sz="12000" b="1" dirty="0" smtClean="0">
                <a:solidFill>
                  <a:srgbClr val="FF0000"/>
                </a:solidFill>
              </a:rPr>
              <a:t>6</a:t>
            </a:r>
            <a:endParaRPr lang="en-US" sz="12000" b="1" dirty="0">
              <a:solidFill>
                <a:srgbClr val="FF0000"/>
              </a:solidFill>
            </a:endParaRPr>
          </a:p>
        </p:txBody>
      </p:sp>
      <p:sp>
        <p:nvSpPr>
          <p:cNvPr id="6" name="Rectangle 5" descr="&quot;&quot;"/>
          <p:cNvSpPr/>
          <p:nvPr/>
        </p:nvSpPr>
        <p:spPr>
          <a:xfrm>
            <a:off x="304799" y="3429000"/>
            <a:ext cx="11432757" cy="87671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a red letter X"/>
          <p:cNvSpPr txBox="1"/>
          <p:nvPr/>
        </p:nvSpPr>
        <p:spPr>
          <a:xfrm>
            <a:off x="11289882" y="3048418"/>
            <a:ext cx="990600" cy="1631216"/>
          </a:xfrm>
          <a:prstGeom prst="rect">
            <a:avLst/>
          </a:prstGeom>
          <a:noFill/>
        </p:spPr>
        <p:txBody>
          <a:bodyPr wrap="square" rtlCol="0">
            <a:spAutoFit/>
          </a:bodyPr>
          <a:lstStyle/>
          <a:p>
            <a:r>
              <a:rPr lang="en-US" sz="10000" b="1" dirty="0" smtClean="0">
                <a:solidFill>
                  <a:srgbClr val="FF0000"/>
                </a:solidFill>
              </a:rPr>
              <a:t>X</a:t>
            </a:r>
            <a:endParaRPr lang="en-US" sz="10000" b="1" dirty="0">
              <a:solidFill>
                <a:srgbClr val="FF0000"/>
              </a:solidFill>
            </a:endParaRPr>
          </a:p>
        </p:txBody>
      </p:sp>
    </p:spTree>
    <p:extLst>
      <p:ext uri="{BB962C8B-B14F-4D97-AF65-F5344CB8AC3E}">
        <p14:creationId xmlns:p14="http://schemas.microsoft.com/office/powerpoint/2010/main" val="243298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2.96296E-6 L -0.00156 0.33912 " pathEditMode="relative" rAng="0" ptsTypes="AA">
                                      <p:cBhvr>
                                        <p:cTn id="6" dur="2000" fill="hold"/>
                                        <p:tgtEl>
                                          <p:spTgt spid="3"/>
                                        </p:tgtEl>
                                        <p:attrNameLst>
                                          <p:attrName>ppt_x</p:attrName>
                                          <p:attrName>ppt_y</p:attrName>
                                        </p:attrNameLst>
                                      </p:cBhvr>
                                      <p:rCtr x="-78" y="16944"/>
                                    </p:animMotion>
                                  </p:childTnLst>
                                </p:cTn>
                              </p:par>
                              <p:par>
                                <p:cTn id="7" presetID="42" presetClass="path" presetSubtype="0" accel="50000" decel="50000" fill="hold" grpId="0" nodeType="withEffect">
                                  <p:stCondLst>
                                    <p:cond delay="0"/>
                                  </p:stCondLst>
                                  <p:childTnLst>
                                    <p:animMotion origin="layout" path="M 0 0 L -0.00156 0.33912 " pathEditMode="relative" rAng="0" ptsTypes="AA">
                                      <p:cBhvr>
                                        <p:cTn id="8" dur="2000" fill="hold"/>
                                        <p:tgtEl>
                                          <p:spTgt spid="7"/>
                                        </p:tgtEl>
                                        <p:attrNameLst>
                                          <p:attrName>ppt_x</p:attrName>
                                          <p:attrName>ppt_y</p:attrName>
                                        </p:attrNameLst>
                                      </p:cBhvr>
                                      <p:rCtr x="-78" y="16944"/>
                                    </p:animMotion>
                                  </p:childTnLst>
                                </p:cTn>
                              </p:par>
                              <p:par>
                                <p:cTn id="9" presetID="45" presetClass="exit" presetSubtype="0" fill="hold" grpId="1" nodeType="withEffect">
                                  <p:stCondLst>
                                    <p:cond delay="0"/>
                                  </p:stCondLst>
                                  <p:childTnLst>
                                    <p:animEffect transition="out" filter="fade">
                                      <p:cBhvr>
                                        <p:cTn id="10" dur="2000"/>
                                        <p:tgtEl>
                                          <p:spTgt spid="7"/>
                                        </p:tgtEl>
                                      </p:cBhvr>
                                    </p:animEffect>
                                    <p:anim calcmode="lin" valueType="num">
                                      <p:cBhvr>
                                        <p:cTn id="11"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2000"/>
                                        <p:tgtEl>
                                          <p:spTgt spid="7"/>
                                        </p:tgtEl>
                                        <p:attrNameLst>
                                          <p:attrName>ppt_h</p:attrName>
                                        </p:attrNameLst>
                                      </p:cBhvr>
                                      <p:tavLst>
                                        <p:tav tm="0">
                                          <p:val>
                                            <p:strVal val="ppt_h"/>
                                          </p:val>
                                        </p:tav>
                                        <p:tav tm="100000">
                                          <p:val>
                                            <p:strVal val="ppt_h"/>
                                          </p:val>
                                        </p:tav>
                                      </p:tavLst>
                                    </p:anim>
                                    <p:set>
                                      <p:cBhvr>
                                        <p:cTn id="13" dur="1" fill="hold">
                                          <p:stCondLst>
                                            <p:cond delay="1999"/>
                                          </p:stCondLst>
                                        </p:cTn>
                                        <p:tgtEl>
                                          <p:spTgt spid="7"/>
                                        </p:tgtEl>
                                        <p:attrNameLst>
                                          <p:attrName>style.visibility</p:attrName>
                                        </p:attrNameLst>
                                      </p:cBhvr>
                                      <p:to>
                                        <p:strVal val="hidden"/>
                                      </p:to>
                                    </p:set>
                                  </p:childTnLst>
                                </p:cTn>
                              </p:par>
                              <p:par>
                                <p:cTn id="14" presetID="45" presetClass="entr" presetSubtype="0" fill="hold" grpId="1"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anim calcmode="lin" valueType="num">
                                      <p:cBhvr>
                                        <p:cTn id="17" dur="2000" fill="hold"/>
                                        <p:tgtEl>
                                          <p:spTgt spid="8"/>
                                        </p:tgtEl>
                                        <p:attrNameLst>
                                          <p:attrName>ppt_w</p:attrName>
                                        </p:attrNameLst>
                                      </p:cBhvr>
                                      <p:tavLst>
                                        <p:tav tm="0" fmla="#ppt_w*sin(2.5*pi*$)">
                                          <p:val>
                                            <p:fltVal val="0"/>
                                          </p:val>
                                        </p:tav>
                                        <p:tav tm="100000">
                                          <p:val>
                                            <p:fltVal val="1"/>
                                          </p:val>
                                        </p:tav>
                                      </p:tavLst>
                                    </p:anim>
                                    <p:anim calcmode="lin" valueType="num">
                                      <p:cBhvr>
                                        <p:cTn id="18" dur="2000" fill="hold"/>
                                        <p:tgtEl>
                                          <p:spTgt spid="8"/>
                                        </p:tgtEl>
                                        <p:attrNameLst>
                                          <p:attrName>ppt_h</p:attrName>
                                        </p:attrNameLst>
                                      </p:cBhvr>
                                      <p:tavLst>
                                        <p:tav tm="0">
                                          <p:val>
                                            <p:strVal val="#ppt_h"/>
                                          </p:val>
                                        </p:tav>
                                        <p:tav tm="100000">
                                          <p:val>
                                            <p:strVal val="#ppt_h"/>
                                          </p:val>
                                        </p:tav>
                                      </p:tavLst>
                                    </p:anim>
                                  </p:childTnLst>
                                </p:cTn>
                              </p:par>
                              <p:par>
                                <p:cTn id="19" presetID="42" presetClass="path" presetSubtype="0" accel="50000" decel="50000" fill="hold" grpId="0" nodeType="withEffect">
                                  <p:stCondLst>
                                    <p:cond delay="0"/>
                                  </p:stCondLst>
                                  <p:childTnLst>
                                    <p:animMotion origin="layout" path="M 1.25E-6 2.59259E-6 L -0.00156 0.33912 " pathEditMode="relative" rAng="0" ptsTypes="AA">
                                      <p:cBhvr>
                                        <p:cTn id="20" dur="2000" fill="hold"/>
                                        <p:tgtEl>
                                          <p:spTgt spid="8"/>
                                        </p:tgtEl>
                                        <p:attrNameLst>
                                          <p:attrName>ppt_x</p:attrName>
                                          <p:attrName>ppt_y</p:attrName>
                                        </p:attrNameLst>
                                      </p:cBhvr>
                                      <p:rCtr x="-78" y="16944"/>
                                    </p:animMotion>
                                  </p:childTnLst>
                                </p:cTn>
                              </p:par>
                              <p:par>
                                <p:cTn id="21" presetID="6" presetClass="emph" presetSubtype="0" fill="hold" nodeType="withEffect">
                                  <p:stCondLst>
                                    <p:cond delay="0"/>
                                  </p:stCondLst>
                                  <p:childTnLst>
                                    <p:animScale>
                                      <p:cBhvr>
                                        <p:cTn id="22" dur="2000" fill="hold"/>
                                        <p:tgtEl>
                                          <p:spTgt spid="1026"/>
                                        </p:tgtEl>
                                      </p:cBhvr>
                                      <p:by x="150000" y="150000"/>
                                    </p:animScale>
                                  </p:childTnLst>
                                </p:cTn>
                              </p:par>
                              <p:par>
                                <p:cTn id="23" presetID="63" presetClass="path" presetSubtype="0" accel="50000" decel="50000" fill="hold" nodeType="withEffect">
                                  <p:stCondLst>
                                    <p:cond delay="0"/>
                                  </p:stCondLst>
                                  <p:childTnLst>
                                    <p:animMotion origin="layout" path="M 0 0 L 0.25 0 E" pathEditMode="relative" ptsTypes="">
                                      <p:cBhvr>
                                        <p:cTn id="24" dur="2000" fill="hold"/>
                                        <p:tgtEl>
                                          <p:spTgt spid="1026"/>
                                        </p:tgtEl>
                                        <p:attrNameLst>
                                          <p:attrName>ppt_x</p:attrName>
                                          <p:attrName>ppt_y</p:attrName>
                                        </p:attrNameLst>
                                      </p:cBhvr>
                                    </p:animMotion>
                                  </p:childTnLst>
                                </p:cTn>
                              </p:par>
                              <p:par>
                                <p:cTn id="25" presetID="1" presetClass="exit"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childTnLst>
                          </p:cTn>
                        </p:par>
                        <p:par>
                          <p:cTn id="29" fill="hold">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p:bldP spid="7" grpId="0"/>
      <p:bldP spid="7" grpId="1"/>
      <p:bldP spid="8" grpId="0"/>
      <p:bldP spid="8" grpId="1"/>
      <p:bldP spid="6" grpId="0" animBg="1"/>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man getting a dental exam"/>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7817" b="7851"/>
          <a:stretch/>
        </p:blipFill>
        <p:spPr>
          <a:xfrm>
            <a:off x="0" y="0"/>
            <a:ext cx="12191999" cy="6858000"/>
          </a:xfrm>
          <a:prstGeom prst="rect">
            <a:avLst/>
          </a:prstGeom>
        </p:spPr>
      </p:pic>
      <p:pic>
        <p:nvPicPr>
          <p:cNvPr id="1026" name="Picture 2" descr="Outcome matrix. Highlight of two Patient Status entries, Outpatient&#10;"/>
          <p:cNvPicPr>
            <a:picLocks noChangeAspect="1" noChangeArrowheads="1"/>
          </p:cNvPicPr>
          <p:nvPr/>
        </p:nvPicPr>
        <p:blipFill rotWithShape="1">
          <a:blip r:embed="rId4">
            <a:extLst>
              <a:ext uri="{28A0092B-C50C-407E-A947-70E740481C1C}">
                <a14:useLocalDpi xmlns:a14="http://schemas.microsoft.com/office/drawing/2010/main" val="0"/>
              </a:ext>
            </a:extLst>
          </a:blip>
          <a:srcRect r="2731"/>
          <a:stretch/>
        </p:blipFill>
        <p:spPr bwMode="auto">
          <a:xfrm>
            <a:off x="-4011" y="685800"/>
            <a:ext cx="8529202" cy="18821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3" name="Table 2" descr="Patient Status/CPRS Encounter Location/Dialog Selected By user/Results&#10;Inpatient/Clinic/Inpatient Medication/Clinic Medication"/>
          <p:cNvGraphicFramePr>
            <a:graphicFrameLocks noGrp="1"/>
          </p:cNvGraphicFramePr>
          <p:nvPr>
            <p:extLst>
              <p:ext uri="{D42A27DB-BD31-4B8C-83A1-F6EECF244321}">
                <p14:modId xmlns:p14="http://schemas.microsoft.com/office/powerpoint/2010/main" val="2689800315"/>
              </p:ext>
            </p:extLst>
          </p:nvPr>
        </p:nvGraphicFramePr>
        <p:xfrm>
          <a:off x="609600" y="3501370"/>
          <a:ext cx="11430000" cy="1341120"/>
        </p:xfrm>
        <a:graphic>
          <a:graphicData uri="http://schemas.openxmlformats.org/drawingml/2006/table">
            <a:tbl>
              <a:tblPr firstRow="1" bandRow="1">
                <a:tableStyleId>{5C22544A-7EE6-4342-B048-85BDC9FD1C3A}</a:tableStyleId>
              </a:tblPr>
              <a:tblGrid>
                <a:gridCol w="2209800"/>
                <a:gridCol w="2362200"/>
                <a:gridCol w="3581400"/>
                <a:gridCol w="3276600"/>
              </a:tblGrid>
              <a:tr h="370840">
                <a:tc>
                  <a:txBody>
                    <a:bodyPr/>
                    <a:lstStyle/>
                    <a:p>
                      <a:pPr algn="ctr"/>
                      <a:r>
                        <a:rPr lang="en-US" sz="2400" dirty="0" smtClean="0">
                          <a:solidFill>
                            <a:schemeClr val="tx1"/>
                          </a:solidFill>
                        </a:rPr>
                        <a:t>Pat Status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CPRS Encounter Location</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Dialog Selected By User</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Results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70840">
                <a:tc>
                  <a:txBody>
                    <a:bodyPr/>
                    <a:lstStyle/>
                    <a:p>
                      <a:r>
                        <a:rPr lang="en-US" sz="2800" dirty="0" smtClean="0">
                          <a:solidFill>
                            <a:schemeClr val="tx1"/>
                          </a:solidFill>
                        </a:rPr>
                        <a:t>Inpatient</a:t>
                      </a:r>
                      <a:endParaRPr lang="en-US"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dirty="0" smtClean="0">
                          <a:solidFill>
                            <a:schemeClr val="tx1"/>
                          </a:solidFill>
                        </a:rPr>
                        <a:t>Clinic</a:t>
                      </a:r>
                      <a:endParaRPr lang="en-US"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dirty="0" smtClean="0">
                          <a:solidFill>
                            <a:schemeClr val="tx1"/>
                          </a:solidFill>
                        </a:rPr>
                        <a:t>Inpatient Medication</a:t>
                      </a:r>
                      <a:endParaRPr lang="en-US"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dirty="0" smtClean="0">
                          <a:solidFill>
                            <a:schemeClr val="tx1"/>
                          </a:solidFill>
                        </a:rPr>
                        <a:t>Clinic Medication</a:t>
                      </a:r>
                      <a:endParaRPr lang="en-US"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Rectangle 4" descr="Inpatient/Clinic/Inpatient Medication/Clinic Medication"/>
          <p:cNvSpPr/>
          <p:nvPr/>
        </p:nvSpPr>
        <p:spPr>
          <a:xfrm>
            <a:off x="609600" y="4267200"/>
            <a:ext cx="114300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descr="&quot;&quot;"/>
          <p:cNvSpPr/>
          <p:nvPr/>
        </p:nvSpPr>
        <p:spPr>
          <a:xfrm>
            <a:off x="609600" y="1524000"/>
            <a:ext cx="11430000" cy="1962150"/>
          </a:xfrm>
          <a:prstGeom prst="triangle">
            <a:avLst>
              <a:gd name="adj" fmla="val 17667"/>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4517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oman getting a dental exam"/>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7817" b="7851"/>
          <a:stretch/>
        </p:blipFill>
        <p:spPr>
          <a:xfrm>
            <a:off x="0" y="0"/>
            <a:ext cx="12191999" cy="6858000"/>
          </a:xfrm>
          <a:prstGeom prst="rect">
            <a:avLst/>
          </a:prstGeom>
        </p:spPr>
      </p:pic>
      <p:pic>
        <p:nvPicPr>
          <p:cNvPr id="4" name="Picture 2" descr="Outcome matrix. Highlight of two Patient Status entries, Outpatient&#10;"/>
          <p:cNvPicPr>
            <a:picLocks noChangeAspect="1" noChangeArrowheads="1"/>
          </p:cNvPicPr>
          <p:nvPr/>
        </p:nvPicPr>
        <p:blipFill rotWithShape="1">
          <a:blip r:embed="rId4">
            <a:extLst>
              <a:ext uri="{28A0092B-C50C-407E-A947-70E740481C1C}">
                <a14:useLocalDpi xmlns:a14="http://schemas.microsoft.com/office/drawing/2010/main" val="0"/>
              </a:ext>
            </a:extLst>
          </a:blip>
          <a:srcRect r="2731"/>
          <a:stretch/>
        </p:blipFill>
        <p:spPr bwMode="auto">
          <a:xfrm>
            <a:off x="-4011" y="685800"/>
            <a:ext cx="8529202" cy="18821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2" descr="Outcome matrix. Highlight of two Patient Status entries, Outpatient&#10;"/>
          <p:cNvPicPr>
            <a:picLocks noChangeAspect="1" noChangeArrowheads="1"/>
          </p:cNvPicPr>
          <p:nvPr/>
        </p:nvPicPr>
        <p:blipFill rotWithShape="1">
          <a:blip r:embed="rId5">
            <a:extLst>
              <a:ext uri="{28A0092B-C50C-407E-A947-70E740481C1C}">
                <a14:useLocalDpi xmlns:a14="http://schemas.microsoft.com/office/drawing/2010/main" val="0"/>
              </a:ext>
            </a:extLst>
          </a:blip>
          <a:srcRect r="3466" b="10001"/>
          <a:stretch/>
        </p:blipFill>
        <p:spPr bwMode="auto">
          <a:xfrm>
            <a:off x="-4011" y="682370"/>
            <a:ext cx="8420352" cy="1717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descr="Patient Status/CPRS Encounter Location/Dialog Selected By user/Results&#10;Inpatient/Ward/Inpatient Medication/Inpatient Medication"/>
          <p:cNvGraphicFramePr>
            <a:graphicFrameLocks noGrp="1"/>
          </p:cNvGraphicFramePr>
          <p:nvPr>
            <p:extLst>
              <p:ext uri="{D42A27DB-BD31-4B8C-83A1-F6EECF244321}">
                <p14:modId xmlns:p14="http://schemas.microsoft.com/office/powerpoint/2010/main" val="3598543623"/>
              </p:ext>
            </p:extLst>
          </p:nvPr>
        </p:nvGraphicFramePr>
        <p:xfrm>
          <a:off x="609600" y="3501370"/>
          <a:ext cx="11430000" cy="1341120"/>
        </p:xfrm>
        <a:graphic>
          <a:graphicData uri="http://schemas.openxmlformats.org/drawingml/2006/table">
            <a:tbl>
              <a:tblPr firstRow="1" bandRow="1">
                <a:tableStyleId>{5C22544A-7EE6-4342-B048-85BDC9FD1C3A}</a:tableStyleId>
              </a:tblPr>
              <a:tblGrid>
                <a:gridCol w="2209800"/>
                <a:gridCol w="2362200"/>
                <a:gridCol w="3581400"/>
                <a:gridCol w="3276600"/>
              </a:tblGrid>
              <a:tr h="370840">
                <a:tc>
                  <a:txBody>
                    <a:bodyPr/>
                    <a:lstStyle/>
                    <a:p>
                      <a:pPr algn="ctr"/>
                      <a:r>
                        <a:rPr lang="en-US" sz="2400" dirty="0" smtClean="0">
                          <a:solidFill>
                            <a:schemeClr val="tx1"/>
                          </a:solidFill>
                        </a:rPr>
                        <a:t>Pat Status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CPRS Encounter Location</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Dialog Selected By User</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Results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70840">
                <a:tc>
                  <a:txBody>
                    <a:bodyPr/>
                    <a:lstStyle/>
                    <a:p>
                      <a:r>
                        <a:rPr lang="en-US" sz="2800" dirty="0" smtClean="0">
                          <a:solidFill>
                            <a:schemeClr val="tx1"/>
                          </a:solidFill>
                        </a:rPr>
                        <a:t>Inpatient</a:t>
                      </a:r>
                      <a:endParaRPr lang="en-US"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1" dirty="0" smtClean="0">
                          <a:solidFill>
                            <a:srgbClr val="FF0000"/>
                          </a:solidFill>
                        </a:rPr>
                        <a:t>Ward</a:t>
                      </a:r>
                      <a:endParaRPr lang="en-US" sz="2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dirty="0" smtClean="0">
                          <a:solidFill>
                            <a:schemeClr val="tx1"/>
                          </a:solidFill>
                        </a:rPr>
                        <a:t>Inpatient Medication</a:t>
                      </a:r>
                      <a:endParaRPr lang="en-US"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1" dirty="0" smtClean="0">
                          <a:solidFill>
                            <a:srgbClr val="FF0000"/>
                          </a:solidFill>
                        </a:rPr>
                        <a:t>Inpatient</a:t>
                      </a:r>
                      <a:r>
                        <a:rPr lang="en-US" sz="2800" dirty="0" smtClean="0">
                          <a:solidFill>
                            <a:schemeClr val="tx1"/>
                          </a:solidFill>
                        </a:rPr>
                        <a:t> Medication</a:t>
                      </a:r>
                      <a:endParaRPr lang="en-US"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6" name="Rectangle 5" descr="Inpatient/Ward/Inpatient Medication/Inpatient Medication"/>
          <p:cNvSpPr/>
          <p:nvPr/>
        </p:nvSpPr>
        <p:spPr>
          <a:xfrm>
            <a:off x="609600" y="4267200"/>
            <a:ext cx="114300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descr="&quot;&quot;"/>
          <p:cNvSpPr/>
          <p:nvPr/>
        </p:nvSpPr>
        <p:spPr>
          <a:xfrm>
            <a:off x="609600" y="1066800"/>
            <a:ext cx="11430000" cy="2419350"/>
          </a:xfrm>
          <a:prstGeom prst="triangle">
            <a:avLst>
              <a:gd name="adj" fmla="val 17667"/>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51767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oman getting out of a ca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90006" y="-44266"/>
            <a:ext cx="4601994" cy="6899541"/>
          </a:xfrm>
          <a:prstGeom prst="rect">
            <a:avLst/>
          </a:prstGeom>
        </p:spPr>
      </p:pic>
      <p:pic>
        <p:nvPicPr>
          <p:cNvPr id="3" name="Picture 2" descr="a clinic"/>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t="13802" b="7695"/>
          <a:stretch/>
        </p:blipFill>
        <p:spPr>
          <a:xfrm>
            <a:off x="20053" y="-52136"/>
            <a:ext cx="7569953" cy="6934200"/>
          </a:xfrm>
          <a:prstGeom prst="rect">
            <a:avLst/>
          </a:prstGeom>
        </p:spPr>
      </p:pic>
      <p:pic>
        <p:nvPicPr>
          <p:cNvPr id="6" name="Picture 2" descr="Outcome matrix. Highlight of two Patient Status entries, Outpatient&#10;"/>
          <p:cNvPicPr>
            <a:picLocks noChangeAspect="1" noChangeArrowheads="1"/>
          </p:cNvPicPr>
          <p:nvPr/>
        </p:nvPicPr>
        <p:blipFill rotWithShape="1">
          <a:blip r:embed="rId5">
            <a:extLst>
              <a:ext uri="{28A0092B-C50C-407E-A947-70E740481C1C}">
                <a14:useLocalDpi xmlns:a14="http://schemas.microsoft.com/office/drawing/2010/main" val="0"/>
              </a:ext>
            </a:extLst>
          </a:blip>
          <a:srcRect r="4055" b="6241"/>
          <a:stretch/>
        </p:blipFill>
        <p:spPr bwMode="auto">
          <a:xfrm>
            <a:off x="19049" y="682369"/>
            <a:ext cx="8515351" cy="18322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7" name="Table 6" descr="Patient Status/CPRS Encounter Location/Dialog Selected By user/Results&#10;Outpatient/Clinic/Inpatient Medication/Clinic Medication"/>
          <p:cNvGraphicFramePr>
            <a:graphicFrameLocks noGrp="1"/>
          </p:cNvGraphicFramePr>
          <p:nvPr>
            <p:extLst>
              <p:ext uri="{D42A27DB-BD31-4B8C-83A1-F6EECF244321}">
                <p14:modId xmlns:p14="http://schemas.microsoft.com/office/powerpoint/2010/main" val="3017365381"/>
              </p:ext>
            </p:extLst>
          </p:nvPr>
        </p:nvGraphicFramePr>
        <p:xfrm>
          <a:off x="609600" y="3501370"/>
          <a:ext cx="11430000" cy="1341120"/>
        </p:xfrm>
        <a:graphic>
          <a:graphicData uri="http://schemas.openxmlformats.org/drawingml/2006/table">
            <a:tbl>
              <a:tblPr firstRow="1" bandRow="1">
                <a:tableStyleId>{5C22544A-7EE6-4342-B048-85BDC9FD1C3A}</a:tableStyleId>
              </a:tblPr>
              <a:tblGrid>
                <a:gridCol w="2209800"/>
                <a:gridCol w="2362200"/>
                <a:gridCol w="3581400"/>
                <a:gridCol w="3276600"/>
              </a:tblGrid>
              <a:tr h="370840">
                <a:tc>
                  <a:txBody>
                    <a:bodyPr/>
                    <a:lstStyle/>
                    <a:p>
                      <a:pPr algn="ctr"/>
                      <a:r>
                        <a:rPr lang="en-US" sz="2400" dirty="0" smtClean="0">
                          <a:solidFill>
                            <a:schemeClr val="tx1"/>
                          </a:solidFill>
                        </a:rPr>
                        <a:t>Pat Status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CPRS Encounter Location</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Dialog Selected By User</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Results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70840">
                <a:tc>
                  <a:txBody>
                    <a:bodyPr/>
                    <a:lstStyle/>
                    <a:p>
                      <a:r>
                        <a:rPr lang="en-US" sz="2800" b="1" dirty="0" smtClean="0">
                          <a:solidFill>
                            <a:srgbClr val="FF0000"/>
                          </a:solidFill>
                        </a:rPr>
                        <a:t>Outpatient</a:t>
                      </a:r>
                      <a:endParaRPr lang="en-US" sz="2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0" dirty="0" smtClean="0">
                          <a:solidFill>
                            <a:schemeClr val="tx1"/>
                          </a:solidFill>
                        </a:rPr>
                        <a:t>Clinic</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0" dirty="0" smtClean="0">
                          <a:solidFill>
                            <a:schemeClr val="tx1"/>
                          </a:solidFill>
                        </a:rPr>
                        <a:t>Inpatient Medication</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0" dirty="0" smtClean="0">
                          <a:solidFill>
                            <a:schemeClr val="tx1"/>
                          </a:solidFill>
                        </a:rPr>
                        <a:t>Clinic Medication</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8" name="Rectangle 7"/>
          <p:cNvSpPr/>
          <p:nvPr/>
        </p:nvSpPr>
        <p:spPr>
          <a:xfrm>
            <a:off x="609600" y="4267200"/>
            <a:ext cx="114300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descr="&quot;&quot;"/>
          <p:cNvSpPr/>
          <p:nvPr/>
        </p:nvSpPr>
        <p:spPr>
          <a:xfrm>
            <a:off x="609600" y="2133600"/>
            <a:ext cx="11430000" cy="1352550"/>
          </a:xfrm>
          <a:prstGeom prst="triangle">
            <a:avLst>
              <a:gd name="adj" fmla="val 17667"/>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067939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ental exam room"/>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9871" b="9914"/>
          <a:stretch/>
        </p:blipFill>
        <p:spPr>
          <a:xfrm>
            <a:off x="-43311" y="0"/>
            <a:ext cx="12372786" cy="6858000"/>
          </a:xfrm>
          <a:prstGeom prst="rect">
            <a:avLst/>
          </a:prstGeom>
        </p:spPr>
      </p:pic>
      <p:pic>
        <p:nvPicPr>
          <p:cNvPr id="3" name="Picture 2" descr="Outcome matrix. Highlight of two Patient Status entries, Outpatient&#10;"/>
          <p:cNvPicPr>
            <a:picLocks noChangeAspect="1" noChangeArrowheads="1"/>
          </p:cNvPicPr>
          <p:nvPr/>
        </p:nvPicPr>
        <p:blipFill rotWithShape="1">
          <a:blip r:embed="rId4">
            <a:extLst>
              <a:ext uri="{28A0092B-C50C-407E-A947-70E740481C1C}">
                <a14:useLocalDpi xmlns:a14="http://schemas.microsoft.com/office/drawing/2010/main" val="0"/>
              </a:ext>
            </a:extLst>
          </a:blip>
          <a:srcRect r="4055" b="6241"/>
          <a:stretch/>
        </p:blipFill>
        <p:spPr bwMode="auto">
          <a:xfrm>
            <a:off x="19049" y="682369"/>
            <a:ext cx="8515351" cy="18322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descr="Outcome matrix. Highlight of two Patient Status entries, Outpatient&#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98" y="701418"/>
            <a:ext cx="8496301" cy="187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descr="Patient Status/CPRS Encounter Location/Dialog Selected By user/Results&#10;Inpatient/Ward/Inpatient Medication/Inpatient Medication&#10;Inpatient/Clinic/Inpatient Medication/Clinic Medication&#10;Outpatient/Clinic/Inpatient Medication/Clinic Medication"/>
          <p:cNvGraphicFramePr>
            <a:graphicFrameLocks noGrp="1"/>
          </p:cNvGraphicFramePr>
          <p:nvPr>
            <p:extLst>
              <p:ext uri="{D42A27DB-BD31-4B8C-83A1-F6EECF244321}">
                <p14:modId xmlns:p14="http://schemas.microsoft.com/office/powerpoint/2010/main" val="1640210192"/>
              </p:ext>
            </p:extLst>
          </p:nvPr>
        </p:nvGraphicFramePr>
        <p:xfrm>
          <a:off x="609600" y="3501370"/>
          <a:ext cx="11430000" cy="2377440"/>
        </p:xfrm>
        <a:graphic>
          <a:graphicData uri="http://schemas.openxmlformats.org/drawingml/2006/table">
            <a:tbl>
              <a:tblPr firstRow="1" bandRow="1">
                <a:tableStyleId>{5C22544A-7EE6-4342-B048-85BDC9FD1C3A}</a:tableStyleId>
              </a:tblPr>
              <a:tblGrid>
                <a:gridCol w="2209800"/>
                <a:gridCol w="2362200"/>
                <a:gridCol w="3581400"/>
                <a:gridCol w="3276600"/>
              </a:tblGrid>
              <a:tr h="370840">
                <a:tc>
                  <a:txBody>
                    <a:bodyPr/>
                    <a:lstStyle/>
                    <a:p>
                      <a:pPr algn="ctr"/>
                      <a:r>
                        <a:rPr lang="en-US" sz="2400" dirty="0" smtClean="0">
                          <a:solidFill>
                            <a:schemeClr val="tx1"/>
                          </a:solidFill>
                        </a:rPr>
                        <a:t>Pat Status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CPRS Encounter Location</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Dialog Selected By User</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Results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70840">
                <a:tc>
                  <a:txBody>
                    <a:bodyPr/>
                    <a:lstStyle/>
                    <a:p>
                      <a:r>
                        <a:rPr lang="en-US" sz="2800" b="0" dirty="0" smtClean="0">
                          <a:solidFill>
                            <a:schemeClr val="tx1"/>
                          </a:solidFill>
                        </a:rPr>
                        <a:t>Inpatient</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2800" b="0" dirty="0" smtClean="0">
                          <a:solidFill>
                            <a:schemeClr val="tx1"/>
                          </a:solidFill>
                        </a:rPr>
                        <a:t>Ward</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2800" b="1" dirty="0" smtClean="0">
                          <a:solidFill>
                            <a:srgbClr val="FF0000"/>
                          </a:solidFill>
                        </a:rPr>
                        <a:t>Inpatient Medication</a:t>
                      </a:r>
                      <a:endParaRPr lang="en-US" sz="2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2800" b="0" dirty="0" smtClean="0">
                          <a:solidFill>
                            <a:schemeClr val="tx1"/>
                          </a:solidFill>
                        </a:rPr>
                        <a:t>Inpatient Medication</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370840">
                <a:tc>
                  <a:txBody>
                    <a:bodyPr/>
                    <a:lstStyle/>
                    <a:p>
                      <a:r>
                        <a:rPr lang="en-US" sz="2800" b="0" dirty="0" smtClean="0">
                          <a:solidFill>
                            <a:schemeClr val="tx1"/>
                          </a:solidFill>
                        </a:rPr>
                        <a:t>Inpatient</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2800" b="0" dirty="0" smtClean="0">
                          <a:solidFill>
                            <a:schemeClr val="tx1"/>
                          </a:solidFill>
                        </a:rPr>
                        <a:t>Clinic</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2800" b="1" dirty="0" smtClean="0">
                          <a:solidFill>
                            <a:srgbClr val="FF0000"/>
                          </a:solidFill>
                        </a:rPr>
                        <a:t>Inpatient Medication</a:t>
                      </a:r>
                      <a:endParaRPr lang="en-US" sz="2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2800" b="0" dirty="0" smtClean="0">
                          <a:solidFill>
                            <a:schemeClr val="tx1"/>
                          </a:solidFill>
                        </a:rPr>
                        <a:t>Clinic Medication</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370840">
                <a:tc>
                  <a:txBody>
                    <a:bodyPr/>
                    <a:lstStyle/>
                    <a:p>
                      <a:r>
                        <a:rPr lang="en-US" sz="2800" b="0" dirty="0" smtClean="0">
                          <a:solidFill>
                            <a:schemeClr val="tx1"/>
                          </a:solidFill>
                        </a:rPr>
                        <a:t>Outpatient</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2800" b="0" dirty="0" smtClean="0">
                          <a:solidFill>
                            <a:schemeClr val="tx1"/>
                          </a:solidFill>
                        </a:rPr>
                        <a:t>Clinic</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2800" b="1" dirty="0" smtClean="0">
                          <a:solidFill>
                            <a:srgbClr val="FF0000"/>
                          </a:solidFill>
                        </a:rPr>
                        <a:t>Inpatient Medication</a:t>
                      </a:r>
                      <a:endParaRPr lang="en-US" sz="2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2800" b="0" dirty="0" smtClean="0">
                          <a:solidFill>
                            <a:schemeClr val="tx1"/>
                          </a:solidFill>
                        </a:rPr>
                        <a:t>Clinic Medication</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sp>
        <p:nvSpPr>
          <p:cNvPr id="6" name="Isosceles Triangle 5" descr="&quot;&quot;"/>
          <p:cNvSpPr/>
          <p:nvPr/>
        </p:nvSpPr>
        <p:spPr>
          <a:xfrm>
            <a:off x="609600" y="1524000"/>
            <a:ext cx="11430000" cy="1962150"/>
          </a:xfrm>
          <a:prstGeom prst="triangle">
            <a:avLst>
              <a:gd name="adj" fmla="val 17667"/>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8018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rved Left Arrow 4" descr="&quot;&quot;"/>
          <p:cNvSpPr/>
          <p:nvPr/>
        </p:nvSpPr>
        <p:spPr>
          <a:xfrm rot="1219932">
            <a:off x="9644642" y="4799083"/>
            <a:ext cx="1016430" cy="1886112"/>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050" name="Picture 2" descr="Outcome matrix. Highlight of two Patient Status entries, Outpatient&#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10336811" cy="22837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3" name="Table 2" descr="Patient Status/CPRS Encounter Location/Dialog Selected By user/Results&#10;Inpatient/Ward/Clinic Medication/Blank"/>
          <p:cNvGraphicFramePr>
            <a:graphicFrameLocks noGrp="1"/>
          </p:cNvGraphicFramePr>
          <p:nvPr>
            <p:extLst>
              <p:ext uri="{D42A27DB-BD31-4B8C-83A1-F6EECF244321}">
                <p14:modId xmlns:p14="http://schemas.microsoft.com/office/powerpoint/2010/main" val="730931431"/>
              </p:ext>
            </p:extLst>
          </p:nvPr>
        </p:nvGraphicFramePr>
        <p:xfrm>
          <a:off x="609600" y="3501370"/>
          <a:ext cx="11430000" cy="1341120"/>
        </p:xfrm>
        <a:graphic>
          <a:graphicData uri="http://schemas.openxmlformats.org/drawingml/2006/table">
            <a:tbl>
              <a:tblPr firstRow="1" bandRow="1">
                <a:tableStyleId>{5C22544A-7EE6-4342-B048-85BDC9FD1C3A}</a:tableStyleId>
              </a:tblPr>
              <a:tblGrid>
                <a:gridCol w="2209800"/>
                <a:gridCol w="2362200"/>
                <a:gridCol w="3581400"/>
                <a:gridCol w="3276600"/>
              </a:tblGrid>
              <a:tr h="370840">
                <a:tc>
                  <a:txBody>
                    <a:bodyPr/>
                    <a:lstStyle/>
                    <a:p>
                      <a:pPr algn="ctr"/>
                      <a:r>
                        <a:rPr lang="en-US" sz="2400" dirty="0" smtClean="0">
                          <a:solidFill>
                            <a:schemeClr val="tx1"/>
                          </a:solidFill>
                        </a:rPr>
                        <a:t>Pat Status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CPRS Encounter Location</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Dialog Selected By User</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Results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70840">
                <a:tc>
                  <a:txBody>
                    <a:bodyPr/>
                    <a:lstStyle/>
                    <a:p>
                      <a:r>
                        <a:rPr lang="en-US" sz="2800" b="0" dirty="0" smtClean="0">
                          <a:solidFill>
                            <a:schemeClr val="tx1"/>
                          </a:solidFill>
                        </a:rPr>
                        <a:t>Inpatient</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0" dirty="0" smtClean="0">
                          <a:solidFill>
                            <a:schemeClr val="tx1"/>
                          </a:solidFill>
                        </a:rPr>
                        <a:t>Ward</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0" dirty="0" smtClean="0">
                          <a:solidFill>
                            <a:schemeClr val="tx1"/>
                          </a:solidFill>
                        </a:rPr>
                        <a:t>Clinic Medication</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bl>
          </a:graphicData>
        </a:graphic>
      </p:graphicFrame>
      <p:sp>
        <p:nvSpPr>
          <p:cNvPr id="4" name="Rectangle 3" descr="Inpatient/Ward/Clinic Medication/Blank"/>
          <p:cNvSpPr/>
          <p:nvPr/>
        </p:nvSpPr>
        <p:spPr>
          <a:xfrm>
            <a:off x="609600" y="4267200"/>
            <a:ext cx="114300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descr="Forces a clinic location to be chosen and result in a Clinic Medication&#10;"/>
          <p:cNvSpPr txBox="1"/>
          <p:nvPr/>
        </p:nvSpPr>
        <p:spPr>
          <a:xfrm>
            <a:off x="304800" y="5181600"/>
            <a:ext cx="8915400" cy="1446550"/>
          </a:xfrm>
          <a:prstGeom prst="rect">
            <a:avLst/>
          </a:prstGeom>
          <a:noFill/>
        </p:spPr>
        <p:txBody>
          <a:bodyPr wrap="square" rtlCol="0">
            <a:spAutoFit/>
          </a:bodyPr>
          <a:lstStyle/>
          <a:p>
            <a:pPr algn="ctr"/>
            <a:r>
              <a:rPr lang="en-US" sz="4400" b="1" dirty="0" smtClean="0">
                <a:solidFill>
                  <a:srgbClr val="FF0000"/>
                </a:solidFill>
              </a:rPr>
              <a:t>Forces a clinic location to be chosen and result in a Clinic Medication</a:t>
            </a:r>
            <a:endParaRPr lang="en-US" sz="4400" b="1" dirty="0">
              <a:solidFill>
                <a:srgbClr val="FF0000"/>
              </a:solidFill>
            </a:endParaRPr>
          </a:p>
        </p:txBody>
      </p:sp>
      <p:sp>
        <p:nvSpPr>
          <p:cNvPr id="6" name="Isosceles Triangle 5" descr="&quot;&quot;"/>
          <p:cNvSpPr/>
          <p:nvPr/>
        </p:nvSpPr>
        <p:spPr>
          <a:xfrm>
            <a:off x="609600" y="1447800"/>
            <a:ext cx="11430000" cy="2038350"/>
          </a:xfrm>
          <a:prstGeom prst="triangle">
            <a:avLst>
              <a:gd name="adj" fmla="val 17667"/>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417902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utcome matrix. Highlight of two Patient Status entries, Outpatient&#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10336811" cy="22837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5" name="Table 4" descr="Patient Status/CPRS Encounter Location/Dialog Selected By user/Results&#10;Inpatient/Ward/Inpatient Medication/Inpatient Medication"/>
          <p:cNvGraphicFramePr>
            <a:graphicFrameLocks noGrp="1"/>
          </p:cNvGraphicFramePr>
          <p:nvPr>
            <p:extLst>
              <p:ext uri="{D42A27DB-BD31-4B8C-83A1-F6EECF244321}">
                <p14:modId xmlns:p14="http://schemas.microsoft.com/office/powerpoint/2010/main" val="2977019047"/>
              </p:ext>
            </p:extLst>
          </p:nvPr>
        </p:nvGraphicFramePr>
        <p:xfrm>
          <a:off x="609600" y="3501370"/>
          <a:ext cx="11430000" cy="1341120"/>
        </p:xfrm>
        <a:graphic>
          <a:graphicData uri="http://schemas.openxmlformats.org/drawingml/2006/table">
            <a:tbl>
              <a:tblPr firstRow="1" bandRow="1">
                <a:tableStyleId>{5C22544A-7EE6-4342-B048-85BDC9FD1C3A}</a:tableStyleId>
              </a:tblPr>
              <a:tblGrid>
                <a:gridCol w="2209800"/>
                <a:gridCol w="2362200"/>
                <a:gridCol w="3581400"/>
                <a:gridCol w="3276600"/>
              </a:tblGrid>
              <a:tr h="370840">
                <a:tc>
                  <a:txBody>
                    <a:bodyPr/>
                    <a:lstStyle/>
                    <a:p>
                      <a:pPr algn="ctr"/>
                      <a:r>
                        <a:rPr lang="en-US" sz="2400" dirty="0" smtClean="0">
                          <a:solidFill>
                            <a:schemeClr val="tx1"/>
                          </a:solidFill>
                        </a:rPr>
                        <a:t>Pat Status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CPRS Encounter Location</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Dialog Selected By User</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Results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70840">
                <a:tc>
                  <a:txBody>
                    <a:bodyPr/>
                    <a:lstStyle/>
                    <a:p>
                      <a:r>
                        <a:rPr lang="en-US" sz="2800" b="0" dirty="0" smtClean="0">
                          <a:solidFill>
                            <a:schemeClr val="tx1"/>
                          </a:solidFill>
                        </a:rPr>
                        <a:t>Inpatient</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0" dirty="0" smtClean="0">
                          <a:solidFill>
                            <a:schemeClr val="tx1"/>
                          </a:solidFill>
                        </a:rPr>
                        <a:t>Clinic </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0" dirty="0" smtClean="0">
                          <a:solidFill>
                            <a:schemeClr val="tx1"/>
                          </a:solidFill>
                        </a:rPr>
                        <a:t>Clinic Medication</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1" dirty="0" smtClean="0">
                          <a:solidFill>
                            <a:srgbClr val="00B050"/>
                          </a:solidFill>
                        </a:rPr>
                        <a:t>Clinic Medication</a:t>
                      </a:r>
                      <a:endParaRPr lang="en-US" sz="2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6" name="Rectangle 5" descr="Inpatient/Ward/Inpatient Medication/Inpatient Medication"/>
          <p:cNvSpPr/>
          <p:nvPr/>
        </p:nvSpPr>
        <p:spPr>
          <a:xfrm>
            <a:off x="609600" y="4267200"/>
            <a:ext cx="114300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descr="Dentist changes the location the chart is open to the dental clinic&#10;"/>
          <p:cNvSpPr txBox="1"/>
          <p:nvPr/>
        </p:nvSpPr>
        <p:spPr>
          <a:xfrm>
            <a:off x="304800" y="5181600"/>
            <a:ext cx="8915400" cy="1446550"/>
          </a:xfrm>
          <a:prstGeom prst="rect">
            <a:avLst/>
          </a:prstGeom>
          <a:noFill/>
        </p:spPr>
        <p:txBody>
          <a:bodyPr wrap="square" rtlCol="0">
            <a:spAutoFit/>
          </a:bodyPr>
          <a:lstStyle/>
          <a:p>
            <a:pPr algn="ctr"/>
            <a:r>
              <a:rPr lang="en-US" sz="4400" b="1" dirty="0" smtClean="0">
                <a:solidFill>
                  <a:srgbClr val="00B050"/>
                </a:solidFill>
              </a:rPr>
              <a:t>Dentist changes the location the chart is open to the dental clinic</a:t>
            </a:r>
            <a:endParaRPr lang="en-US" sz="4400" b="1" dirty="0">
              <a:solidFill>
                <a:srgbClr val="00B050"/>
              </a:solidFill>
            </a:endParaRPr>
          </a:p>
        </p:txBody>
      </p:sp>
      <p:sp>
        <p:nvSpPr>
          <p:cNvPr id="8" name="Isosceles Triangle 7" descr="&quot;&quot;"/>
          <p:cNvSpPr/>
          <p:nvPr/>
        </p:nvSpPr>
        <p:spPr>
          <a:xfrm>
            <a:off x="609600" y="1447800"/>
            <a:ext cx="11430000" cy="2038350"/>
          </a:xfrm>
          <a:prstGeom prst="triangle">
            <a:avLst>
              <a:gd name="adj" fmla="val 17667"/>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urved Left Arrow 2" descr="&quot;&quot;"/>
          <p:cNvSpPr/>
          <p:nvPr/>
        </p:nvSpPr>
        <p:spPr>
          <a:xfrm rot="2693198" flipV="1">
            <a:off x="9232975" y="4848001"/>
            <a:ext cx="1040402" cy="2193577"/>
          </a:xfrm>
          <a:prstGeom prst="curvedLef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4403750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7817" b="7851"/>
          <a:stretch/>
        </p:blipFill>
        <p:spPr>
          <a:xfrm>
            <a:off x="0" y="0"/>
            <a:ext cx="12191999" cy="6858000"/>
          </a:xfrm>
          <a:prstGeom prst="rect">
            <a:avLst/>
          </a:prstGeom>
        </p:spPr>
      </p:pic>
      <p:pic>
        <p:nvPicPr>
          <p:cNvPr id="7" name="Picture 2" descr="Outcome matrix. Highlight of two Patient Status entries, Outpatient&#10;"/>
          <p:cNvPicPr>
            <a:picLocks noChangeAspect="1" noChangeArrowheads="1"/>
          </p:cNvPicPr>
          <p:nvPr/>
        </p:nvPicPr>
        <p:blipFill rotWithShape="1">
          <a:blip r:embed="rId4">
            <a:extLst>
              <a:ext uri="{28A0092B-C50C-407E-A947-70E740481C1C}">
                <a14:useLocalDpi xmlns:a14="http://schemas.microsoft.com/office/drawing/2010/main" val="0"/>
              </a:ext>
            </a:extLst>
          </a:blip>
          <a:srcRect b="8638"/>
          <a:stretch/>
        </p:blipFill>
        <p:spPr bwMode="auto">
          <a:xfrm>
            <a:off x="19049" y="685800"/>
            <a:ext cx="10317761" cy="2057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4" name="Table 3" descr="Patient Status/CPRS Encounter Location/Dialog Selected By user/Results&#10;Inpatient/Ward/Inpatient Medication/Inpatient Medication"/>
          <p:cNvGraphicFramePr>
            <a:graphicFrameLocks noGrp="1"/>
          </p:cNvGraphicFramePr>
          <p:nvPr>
            <p:extLst>
              <p:ext uri="{D42A27DB-BD31-4B8C-83A1-F6EECF244321}">
                <p14:modId xmlns:p14="http://schemas.microsoft.com/office/powerpoint/2010/main" val="1376009979"/>
              </p:ext>
            </p:extLst>
          </p:nvPr>
        </p:nvGraphicFramePr>
        <p:xfrm>
          <a:off x="609600" y="3501370"/>
          <a:ext cx="11430000" cy="1341120"/>
        </p:xfrm>
        <a:graphic>
          <a:graphicData uri="http://schemas.openxmlformats.org/drawingml/2006/table">
            <a:tbl>
              <a:tblPr firstRow="1" bandRow="1">
                <a:tableStyleId>{5C22544A-7EE6-4342-B048-85BDC9FD1C3A}</a:tableStyleId>
              </a:tblPr>
              <a:tblGrid>
                <a:gridCol w="2209800"/>
                <a:gridCol w="2362200"/>
                <a:gridCol w="3505200"/>
                <a:gridCol w="3352800"/>
              </a:tblGrid>
              <a:tr h="370840">
                <a:tc>
                  <a:txBody>
                    <a:bodyPr/>
                    <a:lstStyle/>
                    <a:p>
                      <a:pPr algn="ctr"/>
                      <a:r>
                        <a:rPr lang="en-US" sz="2400" dirty="0" smtClean="0">
                          <a:solidFill>
                            <a:schemeClr val="tx1"/>
                          </a:solidFill>
                        </a:rPr>
                        <a:t>Pat Status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CPRS Encounter Location</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Dialog Selected By User</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Results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70840">
                <a:tc>
                  <a:txBody>
                    <a:bodyPr/>
                    <a:lstStyle/>
                    <a:p>
                      <a:r>
                        <a:rPr lang="en-US" sz="2800" b="0" dirty="0" smtClean="0">
                          <a:solidFill>
                            <a:schemeClr val="tx1"/>
                          </a:solidFill>
                        </a:rPr>
                        <a:t>Inpatient</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0" dirty="0" smtClean="0">
                          <a:solidFill>
                            <a:schemeClr val="tx1"/>
                          </a:solidFill>
                        </a:rPr>
                        <a:t>Ward</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1" dirty="0" smtClean="0">
                          <a:solidFill>
                            <a:srgbClr val="FF0000"/>
                          </a:solidFill>
                        </a:rPr>
                        <a:t>Inpatient Medication</a:t>
                      </a:r>
                      <a:endParaRPr lang="en-US" sz="2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1" dirty="0" smtClean="0">
                          <a:solidFill>
                            <a:srgbClr val="FF0000"/>
                          </a:solidFill>
                        </a:rPr>
                        <a:t>Inpatient Medication</a:t>
                      </a:r>
                      <a:endParaRPr lang="en-US" sz="2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Rectangle 4"/>
          <p:cNvSpPr/>
          <p:nvPr/>
        </p:nvSpPr>
        <p:spPr>
          <a:xfrm>
            <a:off x="609600" y="4267200"/>
            <a:ext cx="114300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p:nvSpPr>
        <p:spPr>
          <a:xfrm>
            <a:off x="609600" y="1219200"/>
            <a:ext cx="11430000" cy="2266950"/>
          </a:xfrm>
          <a:prstGeom prst="triangle">
            <a:avLst>
              <a:gd name="adj" fmla="val 17667"/>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123561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oman getting a dental exam"/>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7817" b="7851"/>
          <a:stretch/>
        </p:blipFill>
        <p:spPr>
          <a:xfrm>
            <a:off x="0" y="0"/>
            <a:ext cx="12191999" cy="6858000"/>
          </a:xfrm>
          <a:prstGeom prst="rect">
            <a:avLst/>
          </a:prstGeom>
        </p:spPr>
      </p:pic>
      <p:pic>
        <p:nvPicPr>
          <p:cNvPr id="7" name="Picture 2" descr="Outcome matrix. Highlight of two Patient Status entries, Outpatient&#10;"/>
          <p:cNvPicPr>
            <a:picLocks noChangeAspect="1" noChangeArrowheads="1"/>
          </p:cNvPicPr>
          <p:nvPr/>
        </p:nvPicPr>
        <p:blipFill rotWithShape="1">
          <a:blip r:embed="rId4">
            <a:extLst>
              <a:ext uri="{28A0092B-C50C-407E-A947-70E740481C1C}">
                <a14:useLocalDpi xmlns:a14="http://schemas.microsoft.com/office/drawing/2010/main" val="0"/>
              </a:ext>
            </a:extLst>
          </a:blip>
          <a:srcRect b="8411"/>
          <a:stretch/>
        </p:blipFill>
        <p:spPr bwMode="auto">
          <a:xfrm>
            <a:off x="19048" y="685800"/>
            <a:ext cx="10317761" cy="2057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4" name="Table 3" descr="Patient Status/CPRS Encounter Location/Dialog Selected By user/Results&#10;Inpatient/Clinic/Clinic Medication/Clinic Medication"/>
          <p:cNvGraphicFramePr>
            <a:graphicFrameLocks noGrp="1"/>
          </p:cNvGraphicFramePr>
          <p:nvPr>
            <p:extLst>
              <p:ext uri="{D42A27DB-BD31-4B8C-83A1-F6EECF244321}">
                <p14:modId xmlns:p14="http://schemas.microsoft.com/office/powerpoint/2010/main" val="648707726"/>
              </p:ext>
            </p:extLst>
          </p:nvPr>
        </p:nvGraphicFramePr>
        <p:xfrm>
          <a:off x="609600" y="3501370"/>
          <a:ext cx="11430000" cy="1341120"/>
        </p:xfrm>
        <a:graphic>
          <a:graphicData uri="http://schemas.openxmlformats.org/drawingml/2006/table">
            <a:tbl>
              <a:tblPr firstRow="1" bandRow="1">
                <a:tableStyleId>{5C22544A-7EE6-4342-B048-85BDC9FD1C3A}</a:tableStyleId>
              </a:tblPr>
              <a:tblGrid>
                <a:gridCol w="2209800"/>
                <a:gridCol w="2362200"/>
                <a:gridCol w="3505200"/>
                <a:gridCol w="3352800"/>
              </a:tblGrid>
              <a:tr h="370840">
                <a:tc>
                  <a:txBody>
                    <a:bodyPr/>
                    <a:lstStyle/>
                    <a:p>
                      <a:pPr algn="ctr"/>
                      <a:r>
                        <a:rPr lang="en-US" sz="2400" dirty="0" smtClean="0">
                          <a:solidFill>
                            <a:schemeClr val="tx1"/>
                          </a:solidFill>
                        </a:rPr>
                        <a:t>Pat Status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CPRS Encounter Location</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Dialog Selected By User</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Results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70840">
                <a:tc>
                  <a:txBody>
                    <a:bodyPr/>
                    <a:lstStyle/>
                    <a:p>
                      <a:r>
                        <a:rPr lang="en-US" sz="2800" b="0" dirty="0" smtClean="0">
                          <a:solidFill>
                            <a:schemeClr val="tx1"/>
                          </a:solidFill>
                        </a:rPr>
                        <a:t>Inpatient</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1" dirty="0" smtClean="0">
                          <a:solidFill>
                            <a:srgbClr val="FF0000"/>
                          </a:solidFill>
                        </a:rPr>
                        <a:t>Clinic</a:t>
                      </a:r>
                      <a:endParaRPr lang="en-US" sz="2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0" dirty="0" smtClean="0">
                          <a:solidFill>
                            <a:schemeClr val="tx1"/>
                          </a:solidFill>
                        </a:rPr>
                        <a:t>Clinic Medication</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0" dirty="0" smtClean="0">
                          <a:solidFill>
                            <a:schemeClr val="tx1"/>
                          </a:solidFill>
                        </a:rPr>
                        <a:t>Clinic Medication</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Rectangle 4" descr="Inpatient/Ward/Inpatient Medication/Inpatient Medication"/>
          <p:cNvSpPr/>
          <p:nvPr/>
        </p:nvSpPr>
        <p:spPr>
          <a:xfrm>
            <a:off x="609600" y="4267200"/>
            <a:ext cx="114300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descr="&quot;&quot;"/>
          <p:cNvSpPr/>
          <p:nvPr/>
        </p:nvSpPr>
        <p:spPr>
          <a:xfrm>
            <a:off x="609600" y="1752600"/>
            <a:ext cx="11430000" cy="1733550"/>
          </a:xfrm>
          <a:prstGeom prst="triangle">
            <a:avLst>
              <a:gd name="adj" fmla="val 17667"/>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94043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Medication Order window"/>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0"/>
            <a:ext cx="11887200" cy="6860350"/>
          </a:xfrm>
          <a:prstGeom prst="rect">
            <a:avLst/>
          </a:prstGeom>
          <a:noFill/>
          <a:extLst>
            <a:ext uri="{909E8E84-426E-40DD-AFC4-6F175D3DCCD1}">
              <a14:hiddenFill xmlns:a14="http://schemas.microsoft.com/office/drawing/2010/main">
                <a:solidFill>
                  <a:srgbClr val="FFFFFF"/>
                </a:solidFill>
              </a14:hiddenFill>
            </a:ext>
          </a:extLst>
        </p:spPr>
      </p:pic>
      <p:sp>
        <p:nvSpPr>
          <p:cNvPr id="2" name="Isosceles Triangle 1" descr="&quot;&quot;"/>
          <p:cNvSpPr/>
          <p:nvPr/>
        </p:nvSpPr>
        <p:spPr>
          <a:xfrm flipV="1">
            <a:off x="1499937" y="4199020"/>
            <a:ext cx="8082214" cy="906379"/>
          </a:xfrm>
          <a:prstGeom prst="triangle">
            <a:avLst>
              <a:gd name="adj" fmla="val 72230"/>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5" descr="Pick Up combination box of Medication Order window, Clinic radio button is selected"/>
          <p:cNvPicPr>
            <a:picLocks noChangeAspect="1" noChangeArrowheads="1"/>
          </p:cNvPicPr>
          <p:nvPr/>
        </p:nvPicPr>
        <p:blipFill rotWithShape="1">
          <a:blip r:embed="rId3">
            <a:extLst>
              <a:ext uri="{28A0092B-C50C-407E-A947-70E740481C1C}">
                <a14:useLocalDpi xmlns:a14="http://schemas.microsoft.com/office/drawing/2010/main" val="0"/>
              </a:ext>
            </a:extLst>
          </a:blip>
          <a:srcRect l="48077" t="67756" r="21795" b="18916"/>
          <a:stretch/>
        </p:blipFill>
        <p:spPr bwMode="auto">
          <a:xfrm>
            <a:off x="1524000" y="2069432"/>
            <a:ext cx="8058150" cy="2057400"/>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48852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90006" y="-44266"/>
            <a:ext cx="4601994" cy="6899541"/>
          </a:xfrm>
          <a:prstGeom prst="rect">
            <a:avLst/>
          </a:prstGeom>
        </p:spPr>
      </p:pic>
      <p:pic>
        <p:nvPicPr>
          <p:cNvPr id="11" name="Picture 10"/>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t="13802" b="7695"/>
          <a:stretch/>
        </p:blipFill>
        <p:spPr>
          <a:xfrm>
            <a:off x="20053" y="-52136"/>
            <a:ext cx="7569953" cy="6934200"/>
          </a:xfrm>
          <a:prstGeom prst="rect">
            <a:avLst/>
          </a:prstGeom>
        </p:spPr>
      </p:pic>
      <p:pic>
        <p:nvPicPr>
          <p:cNvPr id="7" name="Picture 2" descr="Outcome matrix. Highlight of two Patient Status entries, Outpatient&#10;"/>
          <p:cNvPicPr>
            <a:picLocks noChangeAspect="1" noChangeArrowheads="1"/>
          </p:cNvPicPr>
          <p:nvPr/>
        </p:nvPicPr>
        <p:blipFill rotWithShape="1">
          <a:blip r:embed="rId5">
            <a:extLst>
              <a:ext uri="{28A0092B-C50C-407E-A947-70E740481C1C}">
                <a14:useLocalDpi xmlns:a14="http://schemas.microsoft.com/office/drawing/2010/main" val="0"/>
              </a:ext>
            </a:extLst>
          </a:blip>
          <a:srcRect b="8411"/>
          <a:stretch/>
        </p:blipFill>
        <p:spPr bwMode="auto">
          <a:xfrm>
            <a:off x="19047" y="685800"/>
            <a:ext cx="10317761"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descr="Patient Status/CPRS Encounter Location/Dialog Selected By user/Results&#10;Outpatient/Clinic/Clinic Medication/Clinic Medication"/>
          <p:cNvGraphicFramePr>
            <a:graphicFrameLocks noGrp="1"/>
          </p:cNvGraphicFramePr>
          <p:nvPr>
            <p:extLst>
              <p:ext uri="{D42A27DB-BD31-4B8C-83A1-F6EECF244321}">
                <p14:modId xmlns:p14="http://schemas.microsoft.com/office/powerpoint/2010/main" val="3716957925"/>
              </p:ext>
            </p:extLst>
          </p:nvPr>
        </p:nvGraphicFramePr>
        <p:xfrm>
          <a:off x="609600" y="3501370"/>
          <a:ext cx="11430000" cy="1341120"/>
        </p:xfrm>
        <a:graphic>
          <a:graphicData uri="http://schemas.openxmlformats.org/drawingml/2006/table">
            <a:tbl>
              <a:tblPr firstRow="1" bandRow="1">
                <a:tableStyleId>{5C22544A-7EE6-4342-B048-85BDC9FD1C3A}</a:tableStyleId>
              </a:tblPr>
              <a:tblGrid>
                <a:gridCol w="2209800"/>
                <a:gridCol w="2362200"/>
                <a:gridCol w="3505200"/>
                <a:gridCol w="3352800"/>
              </a:tblGrid>
              <a:tr h="370840">
                <a:tc>
                  <a:txBody>
                    <a:bodyPr/>
                    <a:lstStyle/>
                    <a:p>
                      <a:pPr algn="ctr"/>
                      <a:r>
                        <a:rPr lang="en-US" sz="2400" dirty="0" smtClean="0">
                          <a:solidFill>
                            <a:schemeClr val="tx1"/>
                          </a:solidFill>
                        </a:rPr>
                        <a:t>Pat Status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CPRS Encounter Location</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Dialog Selected By User</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Results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70840">
                <a:tc>
                  <a:txBody>
                    <a:bodyPr/>
                    <a:lstStyle/>
                    <a:p>
                      <a:r>
                        <a:rPr lang="en-US" sz="2800" b="1" dirty="0" smtClean="0">
                          <a:solidFill>
                            <a:srgbClr val="FF0000"/>
                          </a:solidFill>
                        </a:rPr>
                        <a:t>Outpatient</a:t>
                      </a:r>
                      <a:endParaRPr lang="en-US" sz="2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0" dirty="0" smtClean="0">
                          <a:solidFill>
                            <a:schemeClr val="tx1"/>
                          </a:solidFill>
                        </a:rPr>
                        <a:t>Clinic</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0" dirty="0" smtClean="0">
                          <a:solidFill>
                            <a:schemeClr val="tx1"/>
                          </a:solidFill>
                        </a:rPr>
                        <a:t>Clinic Medication</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0" dirty="0" smtClean="0">
                          <a:solidFill>
                            <a:schemeClr val="tx1"/>
                          </a:solidFill>
                        </a:rPr>
                        <a:t>Clinic Medication</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Rectangle 4"/>
          <p:cNvSpPr/>
          <p:nvPr/>
        </p:nvSpPr>
        <p:spPr>
          <a:xfrm>
            <a:off x="609600" y="4267200"/>
            <a:ext cx="114300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p:nvSpPr>
        <p:spPr>
          <a:xfrm>
            <a:off x="609600" y="2590800"/>
            <a:ext cx="11430000" cy="895350"/>
          </a:xfrm>
          <a:prstGeom prst="triangle">
            <a:avLst>
              <a:gd name="adj" fmla="val 17667"/>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61351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woman getting out of a ca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90006" y="-44266"/>
            <a:ext cx="4601994" cy="6899541"/>
          </a:xfrm>
          <a:prstGeom prst="rect">
            <a:avLst/>
          </a:prstGeom>
        </p:spPr>
      </p:pic>
      <p:pic>
        <p:nvPicPr>
          <p:cNvPr id="11" name="Picture 10" descr="medicl clinic"/>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t="13802" b="7695"/>
          <a:stretch/>
        </p:blipFill>
        <p:spPr>
          <a:xfrm>
            <a:off x="20053" y="-52136"/>
            <a:ext cx="7569953" cy="6934200"/>
          </a:xfrm>
          <a:prstGeom prst="rect">
            <a:avLst/>
          </a:prstGeom>
        </p:spPr>
      </p:pic>
      <p:pic>
        <p:nvPicPr>
          <p:cNvPr id="7" name="Picture 2" descr="Outcome matrix. Highlight of two Patient Status entries, Outpatient&#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97" y="680847"/>
            <a:ext cx="8496302" cy="1872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descr="Patient Status/CPRS Encounter Location/Dialog Selected By user/Results&#10;Inpatient/Ward/Clinic Medication/Clinic Medication&#10;Inpatient/Clinic /Clinic Medication/Clinic Medication&#10;Outpatient/Clinic /Clinic Medication/Clinic Medication"/>
          <p:cNvGraphicFramePr>
            <a:graphicFrameLocks noGrp="1"/>
          </p:cNvGraphicFramePr>
          <p:nvPr>
            <p:extLst>
              <p:ext uri="{D42A27DB-BD31-4B8C-83A1-F6EECF244321}">
                <p14:modId xmlns:p14="http://schemas.microsoft.com/office/powerpoint/2010/main" val="2961065638"/>
              </p:ext>
            </p:extLst>
          </p:nvPr>
        </p:nvGraphicFramePr>
        <p:xfrm>
          <a:off x="609600" y="3501370"/>
          <a:ext cx="11430000" cy="2377440"/>
        </p:xfrm>
        <a:graphic>
          <a:graphicData uri="http://schemas.openxmlformats.org/drawingml/2006/table">
            <a:tbl>
              <a:tblPr firstRow="1" bandRow="1">
                <a:tableStyleId>{5C22544A-7EE6-4342-B048-85BDC9FD1C3A}</a:tableStyleId>
              </a:tblPr>
              <a:tblGrid>
                <a:gridCol w="2209800"/>
                <a:gridCol w="2362200"/>
                <a:gridCol w="3581400"/>
                <a:gridCol w="3276600"/>
              </a:tblGrid>
              <a:tr h="370840">
                <a:tc>
                  <a:txBody>
                    <a:bodyPr/>
                    <a:lstStyle/>
                    <a:p>
                      <a:pPr algn="ctr"/>
                      <a:r>
                        <a:rPr lang="en-US" sz="2400" dirty="0" smtClean="0">
                          <a:solidFill>
                            <a:schemeClr val="tx1"/>
                          </a:solidFill>
                        </a:rPr>
                        <a:t>Pat Status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CPRS Encounter Location</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Dialog Selected By User</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400" dirty="0" smtClean="0">
                          <a:solidFill>
                            <a:schemeClr val="tx1"/>
                          </a:solidFill>
                        </a:rPr>
                        <a:t>Results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70840">
                <a:tc>
                  <a:txBody>
                    <a:bodyPr/>
                    <a:lstStyle/>
                    <a:p>
                      <a:r>
                        <a:rPr lang="en-US" sz="2800" b="0" dirty="0" smtClean="0">
                          <a:solidFill>
                            <a:schemeClr val="tx1"/>
                          </a:solidFill>
                        </a:rPr>
                        <a:t>Inpatient</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2800" b="0" dirty="0" smtClean="0">
                          <a:solidFill>
                            <a:schemeClr val="tx1"/>
                          </a:solidFill>
                        </a:rPr>
                        <a:t>Ward</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2800" b="1" dirty="0" smtClean="0">
                          <a:solidFill>
                            <a:srgbClr val="FF0000"/>
                          </a:solidFill>
                        </a:rPr>
                        <a:t>Clinic Medication</a:t>
                      </a:r>
                      <a:endParaRPr lang="en-US" sz="2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2800" b="0" dirty="0" smtClean="0">
                          <a:solidFill>
                            <a:schemeClr val="tx1"/>
                          </a:solidFill>
                        </a:rPr>
                        <a:t>Clinic Medication</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370840">
                <a:tc>
                  <a:txBody>
                    <a:bodyPr/>
                    <a:lstStyle/>
                    <a:p>
                      <a:r>
                        <a:rPr lang="en-US" sz="2800" b="0" dirty="0" smtClean="0">
                          <a:solidFill>
                            <a:schemeClr val="tx1"/>
                          </a:solidFill>
                        </a:rPr>
                        <a:t>Inpatient</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2800" b="0" dirty="0" smtClean="0">
                          <a:solidFill>
                            <a:schemeClr val="tx1"/>
                          </a:solidFill>
                        </a:rPr>
                        <a:t>Clinic</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2800" b="1" dirty="0" smtClean="0">
                          <a:solidFill>
                            <a:srgbClr val="FF0000"/>
                          </a:solidFill>
                        </a:rPr>
                        <a:t>Clinic Medication</a:t>
                      </a:r>
                      <a:endParaRPr lang="en-US" sz="2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2800" b="0" dirty="0" smtClean="0">
                          <a:solidFill>
                            <a:schemeClr val="tx1"/>
                          </a:solidFill>
                        </a:rPr>
                        <a:t>Clinic Medication</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370840">
                <a:tc>
                  <a:txBody>
                    <a:bodyPr/>
                    <a:lstStyle/>
                    <a:p>
                      <a:r>
                        <a:rPr lang="en-US" sz="2800" b="0" dirty="0" smtClean="0">
                          <a:solidFill>
                            <a:schemeClr val="tx1"/>
                          </a:solidFill>
                        </a:rPr>
                        <a:t>Outpatient</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2800" b="0" dirty="0" smtClean="0">
                          <a:solidFill>
                            <a:schemeClr val="tx1"/>
                          </a:solidFill>
                        </a:rPr>
                        <a:t>Clinic</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2800" b="1" dirty="0" smtClean="0">
                          <a:solidFill>
                            <a:srgbClr val="FF0000"/>
                          </a:solidFill>
                        </a:rPr>
                        <a:t>Clinic Medication</a:t>
                      </a:r>
                      <a:endParaRPr lang="en-US" sz="2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2800" b="0" dirty="0" smtClean="0">
                          <a:solidFill>
                            <a:schemeClr val="tx1"/>
                          </a:solidFill>
                        </a:rPr>
                        <a:t>Clinic Medication</a:t>
                      </a:r>
                      <a:endParaRPr 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sp>
        <p:nvSpPr>
          <p:cNvPr id="6" name="Isosceles Triangle 5" descr="&quot;&quot;"/>
          <p:cNvSpPr/>
          <p:nvPr/>
        </p:nvSpPr>
        <p:spPr>
          <a:xfrm>
            <a:off x="609600" y="1524000"/>
            <a:ext cx="11430000" cy="1962150"/>
          </a:xfrm>
          <a:prstGeom prst="triangle">
            <a:avLst>
              <a:gd name="adj" fmla="val 17667"/>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446483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oman reining in a horse"/>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200" y="0"/>
            <a:ext cx="9853113" cy="6858000"/>
          </a:xfrm>
          <a:prstGeom prst="rect">
            <a:avLst/>
          </a:prstGeom>
        </p:spPr>
      </p:pic>
      <p:pic>
        <p:nvPicPr>
          <p:cNvPr id="8" name="Picture 7" descr="physician marking a clipboard"/>
          <p:cNvPicPr>
            <a:picLocks noChangeAspect="1"/>
          </p:cNvPicPr>
          <p:nvPr/>
        </p:nvPicPr>
        <p:blipFill rotWithShape="1">
          <a:blip r:embed="rId4">
            <a:extLst>
              <a:ext uri="{28A0092B-C50C-407E-A947-70E740481C1C}">
                <a14:useLocalDpi xmlns:a14="http://schemas.microsoft.com/office/drawing/2010/main" val="0"/>
              </a:ext>
            </a:extLst>
          </a:blip>
          <a:srcRect l="22487"/>
          <a:stretch/>
        </p:blipFill>
        <p:spPr>
          <a:xfrm>
            <a:off x="4267200" y="28370"/>
            <a:ext cx="7936832" cy="6829630"/>
          </a:xfrm>
          <a:prstGeom prst="rect">
            <a:avLst/>
          </a:prstGeom>
        </p:spPr>
      </p:pic>
      <p:sp>
        <p:nvSpPr>
          <p:cNvPr id="9" name="Rectangle 8" descr="CPRS Version 30b allows providers to write Clinic Orders on inpatient status patients&#10;"/>
          <p:cNvSpPr/>
          <p:nvPr/>
        </p:nvSpPr>
        <p:spPr>
          <a:xfrm>
            <a:off x="32084" y="304800"/>
            <a:ext cx="8305800" cy="1200329"/>
          </a:xfrm>
          <a:prstGeom prst="rect">
            <a:avLst/>
          </a:prstGeom>
        </p:spPr>
        <p:txBody>
          <a:bodyPr wrap="square">
            <a:spAutoFit/>
          </a:bodyPr>
          <a:lstStyle/>
          <a:p>
            <a:pPr algn="ctr"/>
            <a:r>
              <a:rPr lang="en-US" sz="3600" b="1" i="1" dirty="0" smtClean="0">
                <a:solidFill>
                  <a:srgbClr val="C00000"/>
                </a:solidFill>
              </a:rPr>
              <a:t>CPRS Version 30b allows </a:t>
            </a:r>
            <a:r>
              <a:rPr lang="en-US" sz="3600" b="1" i="1" dirty="0">
                <a:solidFill>
                  <a:srgbClr val="C00000"/>
                </a:solidFill>
              </a:rPr>
              <a:t>providers to write Clinic Orders on inpatient status patients</a:t>
            </a:r>
          </a:p>
        </p:txBody>
      </p:sp>
    </p:spTree>
    <p:extLst>
      <p:ext uri="{BB962C8B-B14F-4D97-AF65-F5344CB8AC3E}">
        <p14:creationId xmlns:p14="http://schemas.microsoft.com/office/powerpoint/2010/main" val="218314134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patients are lying in reclining treatment chairs in a VA Chemo clinic…&#10;"/>
          <p:cNvPicPr>
            <a:picLocks noChangeAspect="1"/>
          </p:cNvPicPr>
          <p:nvPr/>
        </p:nvPicPr>
        <p:blipFill rotWithShape="1">
          <a:blip r:embed="rId3">
            <a:extLst>
              <a:ext uri="{28A0092B-C50C-407E-A947-70E740481C1C}">
                <a14:useLocalDpi xmlns:a14="http://schemas.microsoft.com/office/drawing/2010/main" val="0"/>
              </a:ext>
            </a:extLst>
          </a:blip>
          <a:srcRect t="7751" b="8688"/>
          <a:stretch/>
        </p:blipFill>
        <p:spPr>
          <a:xfrm>
            <a:off x="1" y="-1"/>
            <a:ext cx="12224084" cy="6781801"/>
          </a:xfrm>
          <a:prstGeom prst="rect">
            <a:avLst/>
          </a:prstGeom>
        </p:spPr>
      </p:pic>
      <p:sp>
        <p:nvSpPr>
          <p:cNvPr id="7" name="TextBox 6" descr="Outpatient                vs.                Inpatient&#10;"/>
          <p:cNvSpPr txBox="1"/>
          <p:nvPr/>
        </p:nvSpPr>
        <p:spPr>
          <a:xfrm>
            <a:off x="0" y="8022"/>
            <a:ext cx="12224084" cy="800219"/>
          </a:xfrm>
          <a:prstGeom prst="rect">
            <a:avLst/>
          </a:prstGeom>
          <a:blipFill>
            <a:blip r:embed="rId4"/>
            <a:stretch>
              <a:fillRect/>
            </a:stretch>
          </a:blipFill>
        </p:spPr>
        <p:txBody>
          <a:bodyPr wrap="square" rtlCol="0">
            <a:spAutoFit/>
          </a:bodyPr>
          <a:lstStyle/>
          <a:p>
            <a:pPr algn="ctr"/>
            <a:r>
              <a:rPr lang="en-US" sz="4600" b="1" dirty="0" smtClean="0">
                <a:solidFill>
                  <a:schemeClr val="bg1"/>
                </a:solidFill>
              </a:rPr>
              <a:t>Outpatient                vs.                Inpatient</a:t>
            </a:r>
            <a:endParaRPr lang="en-US" sz="4600" b="1" dirty="0">
              <a:solidFill>
                <a:schemeClr val="bg1"/>
              </a:solidFill>
            </a:endParaRPr>
          </a:p>
        </p:txBody>
      </p:sp>
      <p:sp>
        <p:nvSpPr>
          <p:cNvPr id="5" name="Rectangle 4" descr="Two patients are lying in reclining treatment chairs in a VA Chemo clinic…&#10;"/>
          <p:cNvSpPr/>
          <p:nvPr/>
        </p:nvSpPr>
        <p:spPr>
          <a:xfrm>
            <a:off x="-1" y="6305309"/>
            <a:ext cx="12224085" cy="552691"/>
          </a:xfrm>
          <a:prstGeom prst="rect">
            <a:avLst/>
          </a:prstGeom>
          <a:blipFill>
            <a:blip r:embed="rId5"/>
            <a:stretch>
              <a:fillRect/>
            </a:stretch>
          </a:blipFill>
        </p:spPr>
        <p:txBody>
          <a:bodyPr wrap="square">
            <a:spAutoFit/>
          </a:bodyPr>
          <a:lstStyle/>
          <a:p>
            <a:pPr algn="ctr"/>
            <a:r>
              <a:rPr lang="en-US" sz="3000" b="1" dirty="0">
                <a:solidFill>
                  <a:schemeClr val="bg1"/>
                </a:solidFill>
              </a:rPr>
              <a:t>Two patients are lying in reclining treatment chairs in a VA Chemo </a:t>
            </a:r>
            <a:r>
              <a:rPr lang="en-US" sz="3000" b="1" dirty="0" smtClean="0">
                <a:solidFill>
                  <a:schemeClr val="bg1"/>
                </a:solidFill>
              </a:rPr>
              <a:t>clinic…</a:t>
            </a:r>
            <a:endParaRPr lang="en-US" sz="3000" b="1" dirty="0">
              <a:solidFill>
                <a:schemeClr val="bg1"/>
              </a:solidFill>
            </a:endParaRPr>
          </a:p>
        </p:txBody>
      </p:sp>
    </p:spTree>
    <p:extLst>
      <p:ext uri="{BB962C8B-B14F-4D97-AF65-F5344CB8AC3E}">
        <p14:creationId xmlns:p14="http://schemas.microsoft.com/office/powerpoint/2010/main" val="1682013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quot; &quot;"/>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0800000">
            <a:off x="0" y="0"/>
            <a:ext cx="12192000" cy="40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Image of the My VeHU Campus &quot;Ask The Presenter&quot; Ic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0162" y="1947085"/>
            <a:ext cx="2641758" cy="26417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a bar code"/>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455439" y="1676400"/>
            <a:ext cx="5157993" cy="3183128"/>
          </a:xfrm>
          <a:prstGeom prst="rect">
            <a:avLst/>
          </a:prstGeom>
        </p:spPr>
      </p:pic>
      <p:sp>
        <p:nvSpPr>
          <p:cNvPr id="2" name="Title 1"/>
          <p:cNvSpPr>
            <a:spLocks noGrp="1"/>
          </p:cNvSpPr>
          <p:nvPr>
            <p:ph type="title"/>
          </p:nvPr>
        </p:nvSpPr>
        <p:spPr>
          <a:xfrm>
            <a:off x="4728356" y="4014524"/>
            <a:ext cx="4572000" cy="748751"/>
          </a:xfrm>
          <a:solidFill>
            <a:schemeClr val="bg1"/>
          </a:solidFill>
        </p:spPr>
        <p:txBody>
          <a:bodyPr>
            <a:normAutofit fontScale="90000"/>
          </a:bodyPr>
          <a:lstStyle/>
          <a:p>
            <a:r>
              <a:rPr lang="en-US" b="1" dirty="0" smtClean="0">
                <a:ln w="19050">
                  <a:solidFill>
                    <a:schemeClr val="bg1"/>
                  </a:solidFill>
                </a:ln>
              </a:rPr>
              <a:t>Ask the Presenter</a:t>
            </a:r>
            <a:endParaRPr lang="en-US" b="1" dirty="0">
              <a:ln w="19050">
                <a:solidFill>
                  <a:schemeClr val="bg1"/>
                </a:solidFill>
              </a:ln>
            </a:endParaRPr>
          </a:p>
        </p:txBody>
      </p:sp>
      <p:pic>
        <p:nvPicPr>
          <p:cNvPr id="5" name="Picture 5" descr="&quot; &quot;"/>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0" y="6477000"/>
            <a:ext cx="12192000" cy="40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539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BFE1ACE021C6A4588FBD8E30896C586" ma:contentTypeVersion="0" ma:contentTypeDescription="Create a new document." ma:contentTypeScope="" ma:versionID="93b66e08786067c907744deeac1ef3a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538EC1-6A2B-45F0-B797-16D8A8CAA826}">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94A10644-CB71-4471-AA2F-ECEEE5A056B4}">
  <ds:schemaRefs>
    <ds:schemaRef ds:uri="http://schemas.microsoft.com/sharepoint/v3/contenttype/forms"/>
  </ds:schemaRefs>
</ds:datastoreItem>
</file>

<file path=customXml/itemProps3.xml><?xml version="1.0" encoding="utf-8"?>
<ds:datastoreItem xmlns:ds="http://schemas.openxmlformats.org/officeDocument/2006/customXml" ds:itemID="{3BF3F51C-1475-4132-B22B-505F9B35AE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27129</TotalTime>
  <Words>10869</Words>
  <Application>Microsoft Office PowerPoint</Application>
  <PresentationFormat>Widescreen</PresentationFormat>
  <Paragraphs>602</Paragraphs>
  <Slides>94</Slides>
  <Notes>94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94</vt:i4>
      </vt:variant>
    </vt:vector>
  </HeadingPairs>
  <TitlesOfParts>
    <vt:vector size="99" baseType="lpstr">
      <vt:lpstr>Arial</vt:lpstr>
      <vt:lpstr>Arial Narrow</vt:lpstr>
      <vt:lpstr>Book Antiqua</vt:lpstr>
      <vt:lpstr>Calibri</vt:lpstr>
      <vt:lpstr>Office Theme</vt:lpstr>
      <vt:lpstr>Clinic Orders Reloaded</vt:lpstr>
      <vt:lpstr>PowerPoint Presentation</vt:lpstr>
      <vt:lpstr>PowerPoint Presentation</vt:lpstr>
      <vt:lpstr>Inpatient Medications for Outpatients (IMO)</vt:lpstr>
      <vt:lpstr>PowerPoint Presentation</vt:lpstr>
      <vt:lpstr>BCMA for outpatients delayed due to problems with BCMA for inpatients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 Results</vt:lpstr>
      <vt:lpstr>Poll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Illustration of a star chart with planetary rotation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 Question</vt:lpstr>
      <vt:lpstr>PowerPoint Presentation</vt:lpstr>
      <vt:lpstr>PowerPoint Presentation</vt:lpstr>
      <vt:lpstr>PowerPoint Presentation</vt:lpstr>
      <vt:lpstr>PowerPoint Presentation</vt:lpstr>
      <vt:lpstr>PowerPoint Presentation</vt:lpstr>
      <vt:lpstr>Poll Results</vt:lpstr>
      <vt:lpstr>Poll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Ask the Presenter</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 Orders Reloaded</dc:title>
  <dc:creator>VHA OIA Training Strategy</dc:creator>
  <cp:keywords>Clinic Orders, bar codes, BCMA, Inpatient Medications for Outpatients, IMO</cp:keywords>
  <cp:lastModifiedBy>Jessica Markey</cp:lastModifiedBy>
  <cp:revision>1261</cp:revision>
  <dcterms:created xsi:type="dcterms:W3CDTF">2012-09-17T16:29:14Z</dcterms:created>
  <dcterms:modified xsi:type="dcterms:W3CDTF">2014-09-09T01:11:15Z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0x0101001BFE1ACE021C6A4588FBD8E30896C586</vt:lpwstr>
  </property>
</Properties>
</file>