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125"/>
  </p:notesMasterIdLst>
  <p:sldIdLst>
    <p:sldId id="256" r:id="rId5"/>
    <p:sldId id="261" r:id="rId6"/>
    <p:sldId id="266" r:id="rId7"/>
    <p:sldId id="267" r:id="rId8"/>
    <p:sldId id="264" r:id="rId9"/>
    <p:sldId id="269" r:id="rId10"/>
    <p:sldId id="271" r:id="rId11"/>
    <p:sldId id="427" r:id="rId12"/>
    <p:sldId id="258" r:id="rId13"/>
    <p:sldId id="362" r:id="rId14"/>
    <p:sldId id="280" r:id="rId15"/>
    <p:sldId id="284" r:id="rId16"/>
    <p:sldId id="364" r:id="rId17"/>
    <p:sldId id="424" r:id="rId18"/>
    <p:sldId id="365" r:id="rId19"/>
    <p:sldId id="366" r:id="rId20"/>
    <p:sldId id="286" r:id="rId21"/>
    <p:sldId id="287" r:id="rId22"/>
    <p:sldId id="363" r:id="rId23"/>
    <p:sldId id="288" r:id="rId24"/>
    <p:sldId id="285" r:id="rId25"/>
    <p:sldId id="290" r:id="rId26"/>
    <p:sldId id="291" r:id="rId27"/>
    <p:sldId id="282" r:id="rId28"/>
    <p:sldId id="367" r:id="rId29"/>
    <p:sldId id="294" r:id="rId30"/>
    <p:sldId id="295" r:id="rId31"/>
    <p:sldId id="297" r:id="rId32"/>
    <p:sldId id="298" r:id="rId33"/>
    <p:sldId id="300" r:id="rId34"/>
    <p:sldId id="301" r:id="rId35"/>
    <p:sldId id="302" r:id="rId36"/>
    <p:sldId id="314" r:id="rId37"/>
    <p:sldId id="296" r:id="rId38"/>
    <p:sldId id="304" r:id="rId39"/>
    <p:sldId id="426" r:id="rId40"/>
    <p:sldId id="305" r:id="rId41"/>
    <p:sldId id="308" r:id="rId42"/>
    <p:sldId id="309" r:id="rId43"/>
    <p:sldId id="310" r:id="rId44"/>
    <p:sldId id="328" r:id="rId45"/>
    <p:sldId id="369" r:id="rId46"/>
    <p:sldId id="311" r:id="rId47"/>
    <p:sldId id="312" r:id="rId48"/>
    <p:sldId id="313" r:id="rId49"/>
    <p:sldId id="316" r:id="rId50"/>
    <p:sldId id="317" r:id="rId51"/>
    <p:sldId id="370" r:id="rId52"/>
    <p:sldId id="327" r:id="rId53"/>
    <p:sldId id="432" r:id="rId54"/>
    <p:sldId id="319" r:id="rId55"/>
    <p:sldId id="320" r:id="rId56"/>
    <p:sldId id="338" r:id="rId57"/>
    <p:sldId id="340" r:id="rId58"/>
    <p:sldId id="321" r:id="rId59"/>
    <p:sldId id="322" r:id="rId60"/>
    <p:sldId id="323" r:id="rId61"/>
    <p:sldId id="324" r:id="rId62"/>
    <p:sldId id="325" r:id="rId63"/>
    <p:sldId id="326" r:id="rId64"/>
    <p:sldId id="330" r:id="rId65"/>
    <p:sldId id="331" r:id="rId66"/>
    <p:sldId id="339" r:id="rId67"/>
    <p:sldId id="341" r:id="rId68"/>
    <p:sldId id="342" r:id="rId69"/>
    <p:sldId id="343" r:id="rId70"/>
    <p:sldId id="332" r:id="rId71"/>
    <p:sldId id="345" r:id="rId72"/>
    <p:sldId id="372" r:id="rId73"/>
    <p:sldId id="371" r:id="rId74"/>
    <p:sldId id="373" r:id="rId75"/>
    <p:sldId id="383" r:id="rId76"/>
    <p:sldId id="384" r:id="rId77"/>
    <p:sldId id="385" r:id="rId78"/>
    <p:sldId id="347" r:id="rId79"/>
    <p:sldId id="348" r:id="rId80"/>
    <p:sldId id="374" r:id="rId81"/>
    <p:sldId id="349" r:id="rId82"/>
    <p:sldId id="350" r:id="rId83"/>
    <p:sldId id="351" r:id="rId84"/>
    <p:sldId id="352" r:id="rId85"/>
    <p:sldId id="353" r:id="rId86"/>
    <p:sldId id="354" r:id="rId87"/>
    <p:sldId id="375" r:id="rId88"/>
    <p:sldId id="376" r:id="rId89"/>
    <p:sldId id="377" r:id="rId90"/>
    <p:sldId id="355" r:id="rId91"/>
    <p:sldId id="356" r:id="rId92"/>
    <p:sldId id="357" r:id="rId93"/>
    <p:sldId id="360" r:id="rId94"/>
    <p:sldId id="358" r:id="rId95"/>
    <p:sldId id="378" r:id="rId96"/>
    <p:sldId id="379" r:id="rId97"/>
    <p:sldId id="359" r:id="rId98"/>
    <p:sldId id="361" r:id="rId99"/>
    <p:sldId id="390" r:id="rId100"/>
    <p:sldId id="391" r:id="rId101"/>
    <p:sldId id="392" r:id="rId102"/>
    <p:sldId id="393" r:id="rId103"/>
    <p:sldId id="394" r:id="rId104"/>
    <p:sldId id="395" r:id="rId105"/>
    <p:sldId id="396" r:id="rId106"/>
    <p:sldId id="399" r:id="rId107"/>
    <p:sldId id="400" r:id="rId108"/>
    <p:sldId id="402" r:id="rId109"/>
    <p:sldId id="404" r:id="rId110"/>
    <p:sldId id="405" r:id="rId111"/>
    <p:sldId id="406" r:id="rId112"/>
    <p:sldId id="407" r:id="rId113"/>
    <p:sldId id="410" r:id="rId114"/>
    <p:sldId id="411" r:id="rId115"/>
    <p:sldId id="413" r:id="rId116"/>
    <p:sldId id="430" r:id="rId117"/>
    <p:sldId id="418" r:id="rId118"/>
    <p:sldId id="419" r:id="rId119"/>
    <p:sldId id="420" r:id="rId120"/>
    <p:sldId id="429" r:id="rId121"/>
    <p:sldId id="262" r:id="rId122"/>
    <p:sldId id="425" r:id="rId123"/>
    <p:sldId id="428" r:id="rId12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E39"/>
    <a:srgbClr val="43B5B5"/>
    <a:srgbClr val="3DA7A5"/>
    <a:srgbClr val="D4D0C8"/>
    <a:srgbClr val="FFFFFF"/>
    <a:srgbClr val="E5ECF2"/>
    <a:srgbClr val="ECF0F1"/>
    <a:srgbClr val="FAFAFA"/>
    <a:srgbClr val="3BA19F"/>
    <a:srgbClr val="E7B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8" autoAdjust="0"/>
    <p:restoredTop sz="64839" autoAdjust="0"/>
  </p:normalViewPr>
  <p:slideViewPr>
    <p:cSldViewPr>
      <p:cViewPr>
        <p:scale>
          <a:sx n="50" d="100"/>
          <a:sy n="50" d="100"/>
        </p:scale>
        <p:origin x="-2616" y="-54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2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517708-ED0C-430A-9005-2EF91E2EBC9D}" type="doc">
      <dgm:prSet loTypeId="urn:microsoft.com/office/officeart/2005/8/layout/list1" loCatId="list" qsTypeId="urn:microsoft.com/office/officeart/2005/8/quickstyle/simple1" qsCatId="simple" csTypeId="urn:microsoft.com/office/officeart/2005/8/colors/colorful4" csCatId="colorful"/>
      <dgm:spPr/>
      <dgm:t>
        <a:bodyPr/>
        <a:lstStyle/>
        <a:p>
          <a:endParaRPr lang="en-US"/>
        </a:p>
      </dgm:t>
    </dgm:pt>
    <dgm:pt modelId="{33DE6BF2-337B-48AC-810B-974B875F693D}">
      <dgm:prSet custT="1"/>
      <dgm:spPr/>
      <dgm:t>
        <a:bodyPr/>
        <a:lstStyle/>
        <a:p>
          <a:pPr rtl="0"/>
          <a:r>
            <a:rPr lang="en-US" sz="2800" dirty="0" smtClean="0"/>
            <a:t>Veterans Health Information Systems and Technology Architecture (VistA)</a:t>
          </a:r>
          <a:endParaRPr lang="en-US" sz="2800" dirty="0"/>
        </a:p>
      </dgm:t>
    </dgm:pt>
    <dgm:pt modelId="{CDF6FCC6-3487-42D0-8216-6631E2D40220}" type="parTrans" cxnId="{B196AAF5-CAB4-4785-9103-E2A6907DC1A1}">
      <dgm:prSet/>
      <dgm:spPr/>
      <dgm:t>
        <a:bodyPr/>
        <a:lstStyle/>
        <a:p>
          <a:endParaRPr lang="en-US"/>
        </a:p>
      </dgm:t>
    </dgm:pt>
    <dgm:pt modelId="{4202D6B5-3567-4487-BF8D-2C82E2F04404}" type="sibTrans" cxnId="{B196AAF5-CAB4-4785-9103-E2A6907DC1A1}">
      <dgm:prSet/>
      <dgm:spPr/>
      <dgm:t>
        <a:bodyPr/>
        <a:lstStyle/>
        <a:p>
          <a:endParaRPr lang="en-US"/>
        </a:p>
      </dgm:t>
    </dgm:pt>
    <dgm:pt modelId="{16217DB8-03B2-4BF7-A7B2-301FC62B6EEF}">
      <dgm:prSet custT="1"/>
      <dgm:spPr/>
      <dgm:t>
        <a:bodyPr/>
        <a:lstStyle/>
        <a:p>
          <a:pPr rtl="0"/>
          <a:r>
            <a:rPr lang="en-US" sz="2800" dirty="0" smtClean="0"/>
            <a:t>Text Integrated Utilities (TIU)</a:t>
          </a:r>
          <a:endParaRPr lang="en-US" sz="2800" dirty="0"/>
        </a:p>
      </dgm:t>
    </dgm:pt>
    <dgm:pt modelId="{53DF62EF-5F84-4716-BD6C-46B50D67638F}" type="parTrans" cxnId="{8F3EF783-6621-4847-86B9-812A7CDA8663}">
      <dgm:prSet/>
      <dgm:spPr/>
      <dgm:t>
        <a:bodyPr/>
        <a:lstStyle/>
        <a:p>
          <a:endParaRPr lang="en-US"/>
        </a:p>
      </dgm:t>
    </dgm:pt>
    <dgm:pt modelId="{5B54FF64-C709-453C-AFF8-15C45F7C616C}" type="sibTrans" cxnId="{8F3EF783-6621-4847-86B9-812A7CDA8663}">
      <dgm:prSet/>
      <dgm:spPr/>
      <dgm:t>
        <a:bodyPr/>
        <a:lstStyle/>
        <a:p>
          <a:endParaRPr lang="en-US"/>
        </a:p>
      </dgm:t>
    </dgm:pt>
    <dgm:pt modelId="{D7F4E88E-B3A7-4609-AAB8-F7FB9364E49D}">
      <dgm:prSet custT="1"/>
      <dgm:spPr/>
      <dgm:t>
        <a:bodyPr/>
        <a:lstStyle/>
        <a:p>
          <a:pPr rtl="0"/>
          <a:r>
            <a:rPr lang="en-US" sz="3200" dirty="0" smtClean="0"/>
            <a:t>Computerized Patient Record System (CPRS)</a:t>
          </a:r>
          <a:endParaRPr lang="en-US" sz="3200" dirty="0"/>
        </a:p>
      </dgm:t>
    </dgm:pt>
    <dgm:pt modelId="{31097BA7-0E07-4D87-94BE-96ACE15F7DA9}" type="parTrans" cxnId="{DD004423-1EC3-4EA6-8425-07F617903B93}">
      <dgm:prSet/>
      <dgm:spPr/>
      <dgm:t>
        <a:bodyPr/>
        <a:lstStyle/>
        <a:p>
          <a:endParaRPr lang="en-US"/>
        </a:p>
      </dgm:t>
    </dgm:pt>
    <dgm:pt modelId="{02D5E9C7-6C66-40A8-B1D9-ED77FF16EF1A}" type="sibTrans" cxnId="{DD004423-1EC3-4EA6-8425-07F617903B93}">
      <dgm:prSet/>
      <dgm:spPr/>
      <dgm:t>
        <a:bodyPr/>
        <a:lstStyle/>
        <a:p>
          <a:endParaRPr lang="en-US"/>
        </a:p>
      </dgm:t>
    </dgm:pt>
    <dgm:pt modelId="{79737B15-5956-4379-9CC9-5BA314620060}">
      <dgm:prSet custT="1"/>
      <dgm:spPr/>
      <dgm:t>
        <a:bodyPr/>
        <a:lstStyle/>
        <a:p>
          <a:pPr rtl="0"/>
          <a:r>
            <a:rPr lang="en-US" sz="2800" dirty="0" smtClean="0"/>
            <a:t>GUI--Gooey</a:t>
          </a:r>
          <a:endParaRPr lang="en-US" sz="2800" dirty="0"/>
        </a:p>
      </dgm:t>
    </dgm:pt>
    <dgm:pt modelId="{A21162A2-8711-4817-83C5-E7AF62358C0B}" type="parTrans" cxnId="{DBA5FD25-64A8-4B5B-9A1C-032B0DF3695B}">
      <dgm:prSet/>
      <dgm:spPr/>
      <dgm:t>
        <a:bodyPr/>
        <a:lstStyle/>
        <a:p>
          <a:endParaRPr lang="en-US"/>
        </a:p>
      </dgm:t>
    </dgm:pt>
    <dgm:pt modelId="{B049AA7D-FD78-47D9-A016-E8631D1FFCB9}" type="sibTrans" cxnId="{DBA5FD25-64A8-4B5B-9A1C-032B0DF3695B}">
      <dgm:prSet/>
      <dgm:spPr/>
      <dgm:t>
        <a:bodyPr/>
        <a:lstStyle/>
        <a:p>
          <a:endParaRPr lang="en-US"/>
        </a:p>
      </dgm:t>
    </dgm:pt>
    <dgm:pt modelId="{5A9C0AFC-7687-4AF2-BDC0-BC320CB693D3}" type="pres">
      <dgm:prSet presAssocID="{AE517708-ED0C-430A-9005-2EF91E2EBC9D}" presName="linear" presStyleCnt="0">
        <dgm:presLayoutVars>
          <dgm:dir/>
          <dgm:animLvl val="lvl"/>
          <dgm:resizeHandles val="exact"/>
        </dgm:presLayoutVars>
      </dgm:prSet>
      <dgm:spPr/>
      <dgm:t>
        <a:bodyPr/>
        <a:lstStyle/>
        <a:p>
          <a:endParaRPr lang="en-US"/>
        </a:p>
      </dgm:t>
    </dgm:pt>
    <dgm:pt modelId="{F5CA0365-02DA-4C6E-A502-7DB85E7C1949}" type="pres">
      <dgm:prSet presAssocID="{33DE6BF2-337B-48AC-810B-974B875F693D}" presName="parentLin" presStyleCnt="0"/>
      <dgm:spPr/>
    </dgm:pt>
    <dgm:pt modelId="{69FECAC7-1E60-47BD-B52C-2D65FF5A8C49}" type="pres">
      <dgm:prSet presAssocID="{33DE6BF2-337B-48AC-810B-974B875F693D}" presName="parentLeftMargin" presStyleLbl="node1" presStyleIdx="0" presStyleCnt="2"/>
      <dgm:spPr/>
      <dgm:t>
        <a:bodyPr/>
        <a:lstStyle/>
        <a:p>
          <a:endParaRPr lang="en-US"/>
        </a:p>
      </dgm:t>
    </dgm:pt>
    <dgm:pt modelId="{8103234F-E6F0-41A6-B9FB-B1465889DAB2}" type="pres">
      <dgm:prSet presAssocID="{33DE6BF2-337B-48AC-810B-974B875F693D}" presName="parentText" presStyleLbl="node1" presStyleIdx="0" presStyleCnt="2">
        <dgm:presLayoutVars>
          <dgm:chMax val="0"/>
          <dgm:bulletEnabled val="1"/>
        </dgm:presLayoutVars>
      </dgm:prSet>
      <dgm:spPr/>
      <dgm:t>
        <a:bodyPr/>
        <a:lstStyle/>
        <a:p>
          <a:endParaRPr lang="en-US"/>
        </a:p>
      </dgm:t>
    </dgm:pt>
    <dgm:pt modelId="{EF809B1B-123E-4BCC-955F-A49FA3F9BD09}" type="pres">
      <dgm:prSet presAssocID="{33DE6BF2-337B-48AC-810B-974B875F693D}" presName="negativeSpace" presStyleCnt="0"/>
      <dgm:spPr/>
    </dgm:pt>
    <dgm:pt modelId="{5A542548-6BDA-41E9-AE29-49E1CD3E2D85}" type="pres">
      <dgm:prSet presAssocID="{33DE6BF2-337B-48AC-810B-974B875F693D}" presName="childText" presStyleLbl="conFgAcc1" presStyleIdx="0" presStyleCnt="2">
        <dgm:presLayoutVars>
          <dgm:bulletEnabled val="1"/>
        </dgm:presLayoutVars>
      </dgm:prSet>
      <dgm:spPr/>
      <dgm:t>
        <a:bodyPr/>
        <a:lstStyle/>
        <a:p>
          <a:endParaRPr lang="en-US"/>
        </a:p>
      </dgm:t>
    </dgm:pt>
    <dgm:pt modelId="{90FD4A02-B5BC-411A-AD75-1B87066D4C58}" type="pres">
      <dgm:prSet presAssocID="{4202D6B5-3567-4487-BF8D-2C82E2F04404}" presName="spaceBetweenRectangles" presStyleCnt="0"/>
      <dgm:spPr/>
    </dgm:pt>
    <dgm:pt modelId="{A490BDD9-EC2F-47F8-8C63-12A93E972ACE}" type="pres">
      <dgm:prSet presAssocID="{D7F4E88E-B3A7-4609-AAB8-F7FB9364E49D}" presName="parentLin" presStyleCnt="0"/>
      <dgm:spPr/>
    </dgm:pt>
    <dgm:pt modelId="{8321A2C4-B23F-4532-A7C7-DE244C57447D}" type="pres">
      <dgm:prSet presAssocID="{D7F4E88E-B3A7-4609-AAB8-F7FB9364E49D}" presName="parentLeftMargin" presStyleLbl="node1" presStyleIdx="0" presStyleCnt="2"/>
      <dgm:spPr/>
      <dgm:t>
        <a:bodyPr/>
        <a:lstStyle/>
        <a:p>
          <a:endParaRPr lang="en-US"/>
        </a:p>
      </dgm:t>
    </dgm:pt>
    <dgm:pt modelId="{EE1A0C9E-FC96-4217-9281-876846910CA5}" type="pres">
      <dgm:prSet presAssocID="{D7F4E88E-B3A7-4609-AAB8-F7FB9364E49D}" presName="parentText" presStyleLbl="node1" presStyleIdx="1" presStyleCnt="2">
        <dgm:presLayoutVars>
          <dgm:chMax val="0"/>
          <dgm:bulletEnabled val="1"/>
        </dgm:presLayoutVars>
      </dgm:prSet>
      <dgm:spPr/>
      <dgm:t>
        <a:bodyPr/>
        <a:lstStyle/>
        <a:p>
          <a:endParaRPr lang="en-US"/>
        </a:p>
      </dgm:t>
    </dgm:pt>
    <dgm:pt modelId="{51E5A2BC-4A5B-4628-9743-AC0CCB5BEDB1}" type="pres">
      <dgm:prSet presAssocID="{D7F4E88E-B3A7-4609-AAB8-F7FB9364E49D}" presName="negativeSpace" presStyleCnt="0"/>
      <dgm:spPr/>
    </dgm:pt>
    <dgm:pt modelId="{936622D6-B9E5-4F12-8429-32420FB07694}" type="pres">
      <dgm:prSet presAssocID="{D7F4E88E-B3A7-4609-AAB8-F7FB9364E49D}" presName="childText" presStyleLbl="conFgAcc1" presStyleIdx="1" presStyleCnt="2">
        <dgm:presLayoutVars>
          <dgm:bulletEnabled val="1"/>
        </dgm:presLayoutVars>
      </dgm:prSet>
      <dgm:spPr/>
      <dgm:t>
        <a:bodyPr/>
        <a:lstStyle/>
        <a:p>
          <a:endParaRPr lang="en-US"/>
        </a:p>
      </dgm:t>
    </dgm:pt>
  </dgm:ptLst>
  <dgm:cxnLst>
    <dgm:cxn modelId="{8F3EF783-6621-4847-86B9-812A7CDA8663}" srcId="{33DE6BF2-337B-48AC-810B-974B875F693D}" destId="{16217DB8-03B2-4BF7-A7B2-301FC62B6EEF}" srcOrd="0" destOrd="0" parTransId="{53DF62EF-5F84-4716-BD6C-46B50D67638F}" sibTransId="{5B54FF64-C709-453C-AFF8-15C45F7C616C}"/>
    <dgm:cxn modelId="{8D97F844-5A02-4217-AEAC-2500E97A836A}" type="presOf" srcId="{16217DB8-03B2-4BF7-A7B2-301FC62B6EEF}" destId="{5A542548-6BDA-41E9-AE29-49E1CD3E2D85}" srcOrd="0" destOrd="0" presId="urn:microsoft.com/office/officeart/2005/8/layout/list1"/>
    <dgm:cxn modelId="{41001AA4-97B8-4D81-A1F8-78197906E091}" type="presOf" srcId="{D7F4E88E-B3A7-4609-AAB8-F7FB9364E49D}" destId="{EE1A0C9E-FC96-4217-9281-876846910CA5}" srcOrd="1" destOrd="0" presId="urn:microsoft.com/office/officeart/2005/8/layout/list1"/>
    <dgm:cxn modelId="{7CBCDFAC-00AB-47F9-996D-CE00D855ED2A}" type="presOf" srcId="{AE517708-ED0C-430A-9005-2EF91E2EBC9D}" destId="{5A9C0AFC-7687-4AF2-BDC0-BC320CB693D3}" srcOrd="0" destOrd="0" presId="urn:microsoft.com/office/officeart/2005/8/layout/list1"/>
    <dgm:cxn modelId="{06B9AD6B-8E59-4994-AAC7-8B0B1FD4F5DF}" type="presOf" srcId="{79737B15-5956-4379-9CC9-5BA314620060}" destId="{936622D6-B9E5-4F12-8429-32420FB07694}" srcOrd="0" destOrd="0" presId="urn:microsoft.com/office/officeart/2005/8/layout/list1"/>
    <dgm:cxn modelId="{B196AAF5-CAB4-4785-9103-E2A6907DC1A1}" srcId="{AE517708-ED0C-430A-9005-2EF91E2EBC9D}" destId="{33DE6BF2-337B-48AC-810B-974B875F693D}" srcOrd="0" destOrd="0" parTransId="{CDF6FCC6-3487-42D0-8216-6631E2D40220}" sibTransId="{4202D6B5-3567-4487-BF8D-2C82E2F04404}"/>
    <dgm:cxn modelId="{0FBB0C45-AFD9-403B-9CF2-D9C4D91D7D5C}" type="presOf" srcId="{D7F4E88E-B3A7-4609-AAB8-F7FB9364E49D}" destId="{8321A2C4-B23F-4532-A7C7-DE244C57447D}" srcOrd="0" destOrd="0" presId="urn:microsoft.com/office/officeart/2005/8/layout/list1"/>
    <dgm:cxn modelId="{DD004423-1EC3-4EA6-8425-07F617903B93}" srcId="{AE517708-ED0C-430A-9005-2EF91E2EBC9D}" destId="{D7F4E88E-B3A7-4609-AAB8-F7FB9364E49D}" srcOrd="1" destOrd="0" parTransId="{31097BA7-0E07-4D87-94BE-96ACE15F7DA9}" sibTransId="{02D5E9C7-6C66-40A8-B1D9-ED77FF16EF1A}"/>
    <dgm:cxn modelId="{DBA5FD25-64A8-4B5B-9A1C-032B0DF3695B}" srcId="{D7F4E88E-B3A7-4609-AAB8-F7FB9364E49D}" destId="{79737B15-5956-4379-9CC9-5BA314620060}" srcOrd="0" destOrd="0" parTransId="{A21162A2-8711-4817-83C5-E7AF62358C0B}" sibTransId="{B049AA7D-FD78-47D9-A016-E8631D1FFCB9}"/>
    <dgm:cxn modelId="{1E4B8A7F-BF48-43CE-A355-9A586F46082C}" type="presOf" srcId="{33DE6BF2-337B-48AC-810B-974B875F693D}" destId="{8103234F-E6F0-41A6-B9FB-B1465889DAB2}" srcOrd="1" destOrd="0" presId="urn:microsoft.com/office/officeart/2005/8/layout/list1"/>
    <dgm:cxn modelId="{1BFC7599-FAA2-468D-B720-279B49C32A3D}" type="presOf" srcId="{33DE6BF2-337B-48AC-810B-974B875F693D}" destId="{69FECAC7-1E60-47BD-B52C-2D65FF5A8C49}" srcOrd="0" destOrd="0" presId="urn:microsoft.com/office/officeart/2005/8/layout/list1"/>
    <dgm:cxn modelId="{500BD3D3-F85C-4F88-ABFD-1F3EBCDE81BE}" type="presParOf" srcId="{5A9C0AFC-7687-4AF2-BDC0-BC320CB693D3}" destId="{F5CA0365-02DA-4C6E-A502-7DB85E7C1949}" srcOrd="0" destOrd="0" presId="urn:microsoft.com/office/officeart/2005/8/layout/list1"/>
    <dgm:cxn modelId="{79B1FB27-A4A6-435C-8AC9-E7B4F4FA8470}" type="presParOf" srcId="{F5CA0365-02DA-4C6E-A502-7DB85E7C1949}" destId="{69FECAC7-1E60-47BD-B52C-2D65FF5A8C49}" srcOrd="0" destOrd="0" presId="urn:microsoft.com/office/officeart/2005/8/layout/list1"/>
    <dgm:cxn modelId="{BBE8523F-1D93-4DF1-8F37-9BC3FA6E3A53}" type="presParOf" srcId="{F5CA0365-02DA-4C6E-A502-7DB85E7C1949}" destId="{8103234F-E6F0-41A6-B9FB-B1465889DAB2}" srcOrd="1" destOrd="0" presId="urn:microsoft.com/office/officeart/2005/8/layout/list1"/>
    <dgm:cxn modelId="{25E36B67-5888-4256-8F6C-1B292DF6E008}" type="presParOf" srcId="{5A9C0AFC-7687-4AF2-BDC0-BC320CB693D3}" destId="{EF809B1B-123E-4BCC-955F-A49FA3F9BD09}" srcOrd="1" destOrd="0" presId="urn:microsoft.com/office/officeart/2005/8/layout/list1"/>
    <dgm:cxn modelId="{096B471C-793A-4EA2-8969-5FA6A0C8386C}" type="presParOf" srcId="{5A9C0AFC-7687-4AF2-BDC0-BC320CB693D3}" destId="{5A542548-6BDA-41E9-AE29-49E1CD3E2D85}" srcOrd="2" destOrd="0" presId="urn:microsoft.com/office/officeart/2005/8/layout/list1"/>
    <dgm:cxn modelId="{35B2B768-5BD1-437E-AFAE-B42A4A3715B1}" type="presParOf" srcId="{5A9C0AFC-7687-4AF2-BDC0-BC320CB693D3}" destId="{90FD4A02-B5BC-411A-AD75-1B87066D4C58}" srcOrd="3" destOrd="0" presId="urn:microsoft.com/office/officeart/2005/8/layout/list1"/>
    <dgm:cxn modelId="{9D09C080-461E-464D-B420-CC53C467D0EC}" type="presParOf" srcId="{5A9C0AFC-7687-4AF2-BDC0-BC320CB693D3}" destId="{A490BDD9-EC2F-47F8-8C63-12A93E972ACE}" srcOrd="4" destOrd="0" presId="urn:microsoft.com/office/officeart/2005/8/layout/list1"/>
    <dgm:cxn modelId="{A86B12E2-803A-4FD5-91E7-2131B4CF871F}" type="presParOf" srcId="{A490BDD9-EC2F-47F8-8C63-12A93E972ACE}" destId="{8321A2C4-B23F-4532-A7C7-DE244C57447D}" srcOrd="0" destOrd="0" presId="urn:microsoft.com/office/officeart/2005/8/layout/list1"/>
    <dgm:cxn modelId="{12035654-D984-41A1-A71F-4D725C98FAE3}" type="presParOf" srcId="{A490BDD9-EC2F-47F8-8C63-12A93E972ACE}" destId="{EE1A0C9E-FC96-4217-9281-876846910CA5}" srcOrd="1" destOrd="0" presId="urn:microsoft.com/office/officeart/2005/8/layout/list1"/>
    <dgm:cxn modelId="{D7299BFF-98D8-4E5F-947F-1CF9962A3516}" type="presParOf" srcId="{5A9C0AFC-7687-4AF2-BDC0-BC320CB693D3}" destId="{51E5A2BC-4A5B-4628-9743-AC0CCB5BEDB1}" srcOrd="5" destOrd="0" presId="urn:microsoft.com/office/officeart/2005/8/layout/list1"/>
    <dgm:cxn modelId="{23CB7F44-78EC-42CB-AC4D-644329E94C3F}" type="presParOf" srcId="{5A9C0AFC-7687-4AF2-BDC0-BC320CB693D3}" destId="{936622D6-B9E5-4F12-8429-32420FB0769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650AA4-A5C2-4C4B-A870-E48106AA073E}" type="doc">
      <dgm:prSet loTypeId="urn:microsoft.com/office/officeart/2005/8/layout/hProcess9" loCatId="process" qsTypeId="urn:microsoft.com/office/officeart/2005/8/quickstyle/simple5" qsCatId="simple" csTypeId="urn:microsoft.com/office/officeart/2005/8/colors/colorful1" csCatId="colorful" phldr="1"/>
      <dgm:spPr/>
    </dgm:pt>
    <dgm:pt modelId="{23ADE223-E6C4-49F4-A8FE-C8397489A3F5}">
      <dgm:prSet phldrT="[Text]"/>
      <dgm:spPr/>
      <dgm:t>
        <a:bodyPr/>
        <a:lstStyle/>
        <a:p>
          <a:r>
            <a:rPr lang="en-US" b="1" dirty="0" smtClean="0"/>
            <a:t>Apply</a:t>
          </a:r>
          <a:endParaRPr lang="en-US" b="1" dirty="0"/>
        </a:p>
      </dgm:t>
    </dgm:pt>
    <dgm:pt modelId="{0B19DCE2-8D83-43E3-8833-31BDD670C06D}" type="parTrans" cxnId="{24DC3DD2-D0FF-4E51-9B89-51541FE282E4}">
      <dgm:prSet/>
      <dgm:spPr/>
      <dgm:t>
        <a:bodyPr/>
        <a:lstStyle/>
        <a:p>
          <a:endParaRPr lang="en-US" b="1"/>
        </a:p>
      </dgm:t>
    </dgm:pt>
    <dgm:pt modelId="{AA8701B4-3048-4CB1-A823-ECDE3F527E2F}" type="sibTrans" cxnId="{24DC3DD2-D0FF-4E51-9B89-51541FE282E4}">
      <dgm:prSet/>
      <dgm:spPr/>
      <dgm:t>
        <a:bodyPr/>
        <a:lstStyle/>
        <a:p>
          <a:endParaRPr lang="en-US" b="1"/>
        </a:p>
      </dgm:t>
    </dgm:pt>
    <dgm:pt modelId="{3F29CA3B-2098-4A5E-BA5A-304AE86B5E54}">
      <dgm:prSet phldrT="[Text]"/>
      <dgm:spPr/>
      <dgm:t>
        <a:bodyPr/>
        <a:lstStyle/>
        <a:p>
          <a:r>
            <a:rPr lang="en-US" b="1" dirty="0" smtClean="0"/>
            <a:t>Apply</a:t>
          </a:r>
          <a:endParaRPr lang="en-US" b="1" dirty="0"/>
        </a:p>
      </dgm:t>
    </dgm:pt>
    <dgm:pt modelId="{935D7D52-61F8-4433-859F-FAD12B70DB25}" type="parTrans" cxnId="{8473F628-6C79-4C75-8CDA-4719D74D45E2}">
      <dgm:prSet/>
      <dgm:spPr/>
      <dgm:t>
        <a:bodyPr/>
        <a:lstStyle/>
        <a:p>
          <a:endParaRPr lang="en-US" b="1"/>
        </a:p>
      </dgm:t>
    </dgm:pt>
    <dgm:pt modelId="{A0AA080F-A5CE-42DE-B333-A8211EFDB128}" type="sibTrans" cxnId="{8473F628-6C79-4C75-8CDA-4719D74D45E2}">
      <dgm:prSet/>
      <dgm:spPr/>
      <dgm:t>
        <a:bodyPr/>
        <a:lstStyle/>
        <a:p>
          <a:endParaRPr lang="en-US" b="1"/>
        </a:p>
      </dgm:t>
    </dgm:pt>
    <dgm:pt modelId="{96FC5499-A65D-4457-9B5B-0A00F1485960}">
      <dgm:prSet phldrT="[Text]"/>
      <dgm:spPr/>
      <dgm:t>
        <a:bodyPr/>
        <a:lstStyle/>
        <a:p>
          <a:r>
            <a:rPr lang="en-US" b="1" dirty="0" smtClean="0"/>
            <a:t>Apply</a:t>
          </a:r>
          <a:endParaRPr lang="en-US" b="1" dirty="0"/>
        </a:p>
      </dgm:t>
    </dgm:pt>
    <dgm:pt modelId="{4C000BEC-44CA-4C93-A814-1AB7F1F9CDF8}" type="parTrans" cxnId="{4CB0EB9F-4BF1-4F82-A4C9-D56224DE58E9}">
      <dgm:prSet/>
      <dgm:spPr/>
      <dgm:t>
        <a:bodyPr/>
        <a:lstStyle/>
        <a:p>
          <a:endParaRPr lang="en-US" b="1"/>
        </a:p>
      </dgm:t>
    </dgm:pt>
    <dgm:pt modelId="{78C6986F-4C0D-46E0-B5BA-7127E951244D}" type="sibTrans" cxnId="{4CB0EB9F-4BF1-4F82-A4C9-D56224DE58E9}">
      <dgm:prSet/>
      <dgm:spPr/>
      <dgm:t>
        <a:bodyPr/>
        <a:lstStyle/>
        <a:p>
          <a:endParaRPr lang="en-US" b="1"/>
        </a:p>
      </dgm:t>
    </dgm:pt>
    <dgm:pt modelId="{2A74C619-A376-43B6-BECE-505EB7F3B7B8}" type="pres">
      <dgm:prSet presAssocID="{F9650AA4-A5C2-4C4B-A870-E48106AA073E}" presName="CompostProcess" presStyleCnt="0">
        <dgm:presLayoutVars>
          <dgm:dir/>
          <dgm:resizeHandles val="exact"/>
        </dgm:presLayoutVars>
      </dgm:prSet>
      <dgm:spPr/>
    </dgm:pt>
    <dgm:pt modelId="{2F377651-8DBF-4317-8868-BF5136890162}" type="pres">
      <dgm:prSet presAssocID="{F9650AA4-A5C2-4C4B-A870-E48106AA073E}" presName="arrow" presStyleLbl="bgShp" presStyleIdx="0" presStyleCnt="1"/>
      <dgm:spPr/>
    </dgm:pt>
    <dgm:pt modelId="{AEAE235C-A947-433F-88C1-3F5F6577E94B}" type="pres">
      <dgm:prSet presAssocID="{F9650AA4-A5C2-4C4B-A870-E48106AA073E}" presName="linearProcess" presStyleCnt="0"/>
      <dgm:spPr/>
    </dgm:pt>
    <dgm:pt modelId="{B4DF49C9-8F3C-4416-94F6-A55F478E3634}" type="pres">
      <dgm:prSet presAssocID="{23ADE223-E6C4-49F4-A8FE-C8397489A3F5}" presName="textNode" presStyleLbl="node1" presStyleIdx="0" presStyleCnt="3">
        <dgm:presLayoutVars>
          <dgm:bulletEnabled val="1"/>
        </dgm:presLayoutVars>
      </dgm:prSet>
      <dgm:spPr/>
      <dgm:t>
        <a:bodyPr/>
        <a:lstStyle/>
        <a:p>
          <a:endParaRPr lang="en-US"/>
        </a:p>
      </dgm:t>
    </dgm:pt>
    <dgm:pt modelId="{9C3B35FF-5732-461A-A90E-52DC51DFB6EE}" type="pres">
      <dgm:prSet presAssocID="{AA8701B4-3048-4CB1-A823-ECDE3F527E2F}" presName="sibTrans" presStyleCnt="0"/>
      <dgm:spPr/>
    </dgm:pt>
    <dgm:pt modelId="{6A751ED5-B5BC-4610-9EE0-AA499A5B82DB}" type="pres">
      <dgm:prSet presAssocID="{3F29CA3B-2098-4A5E-BA5A-304AE86B5E54}" presName="textNode" presStyleLbl="node1" presStyleIdx="1" presStyleCnt="3">
        <dgm:presLayoutVars>
          <dgm:bulletEnabled val="1"/>
        </dgm:presLayoutVars>
      </dgm:prSet>
      <dgm:spPr/>
      <dgm:t>
        <a:bodyPr/>
        <a:lstStyle/>
        <a:p>
          <a:endParaRPr lang="en-US"/>
        </a:p>
      </dgm:t>
    </dgm:pt>
    <dgm:pt modelId="{09717973-8B21-4555-ADDB-B2F92F757EDB}" type="pres">
      <dgm:prSet presAssocID="{A0AA080F-A5CE-42DE-B333-A8211EFDB128}" presName="sibTrans" presStyleCnt="0"/>
      <dgm:spPr/>
    </dgm:pt>
    <dgm:pt modelId="{00D655F1-97A8-419B-B955-B85A2C78F899}" type="pres">
      <dgm:prSet presAssocID="{96FC5499-A65D-4457-9B5B-0A00F1485960}" presName="textNode" presStyleLbl="node1" presStyleIdx="2" presStyleCnt="3">
        <dgm:presLayoutVars>
          <dgm:bulletEnabled val="1"/>
        </dgm:presLayoutVars>
      </dgm:prSet>
      <dgm:spPr/>
      <dgm:t>
        <a:bodyPr/>
        <a:lstStyle/>
        <a:p>
          <a:endParaRPr lang="en-US"/>
        </a:p>
      </dgm:t>
    </dgm:pt>
  </dgm:ptLst>
  <dgm:cxnLst>
    <dgm:cxn modelId="{4CB0EB9F-4BF1-4F82-A4C9-D56224DE58E9}" srcId="{F9650AA4-A5C2-4C4B-A870-E48106AA073E}" destId="{96FC5499-A65D-4457-9B5B-0A00F1485960}" srcOrd="2" destOrd="0" parTransId="{4C000BEC-44CA-4C93-A814-1AB7F1F9CDF8}" sibTransId="{78C6986F-4C0D-46E0-B5BA-7127E951244D}"/>
    <dgm:cxn modelId="{8473F628-6C79-4C75-8CDA-4719D74D45E2}" srcId="{F9650AA4-A5C2-4C4B-A870-E48106AA073E}" destId="{3F29CA3B-2098-4A5E-BA5A-304AE86B5E54}" srcOrd="1" destOrd="0" parTransId="{935D7D52-61F8-4433-859F-FAD12B70DB25}" sibTransId="{A0AA080F-A5CE-42DE-B333-A8211EFDB128}"/>
    <dgm:cxn modelId="{C3BFCB93-07D1-4D48-BD98-476DFB374924}" type="presOf" srcId="{F9650AA4-A5C2-4C4B-A870-E48106AA073E}" destId="{2A74C619-A376-43B6-BECE-505EB7F3B7B8}" srcOrd="0" destOrd="0" presId="urn:microsoft.com/office/officeart/2005/8/layout/hProcess9"/>
    <dgm:cxn modelId="{24DC3DD2-D0FF-4E51-9B89-51541FE282E4}" srcId="{F9650AA4-A5C2-4C4B-A870-E48106AA073E}" destId="{23ADE223-E6C4-49F4-A8FE-C8397489A3F5}" srcOrd="0" destOrd="0" parTransId="{0B19DCE2-8D83-43E3-8833-31BDD670C06D}" sibTransId="{AA8701B4-3048-4CB1-A823-ECDE3F527E2F}"/>
    <dgm:cxn modelId="{D7CE42E2-8AC1-4374-B450-A82A56E8EEE6}" type="presOf" srcId="{3F29CA3B-2098-4A5E-BA5A-304AE86B5E54}" destId="{6A751ED5-B5BC-4610-9EE0-AA499A5B82DB}" srcOrd="0" destOrd="0" presId="urn:microsoft.com/office/officeart/2005/8/layout/hProcess9"/>
    <dgm:cxn modelId="{89197D35-EDD0-487B-B3B8-0616FCE3E66B}" type="presOf" srcId="{96FC5499-A65D-4457-9B5B-0A00F1485960}" destId="{00D655F1-97A8-419B-B955-B85A2C78F899}" srcOrd="0" destOrd="0" presId="urn:microsoft.com/office/officeart/2005/8/layout/hProcess9"/>
    <dgm:cxn modelId="{D90A0153-D48C-4EC4-B75B-B506F6280F17}" type="presOf" srcId="{23ADE223-E6C4-49F4-A8FE-C8397489A3F5}" destId="{B4DF49C9-8F3C-4416-94F6-A55F478E3634}" srcOrd="0" destOrd="0" presId="urn:microsoft.com/office/officeart/2005/8/layout/hProcess9"/>
    <dgm:cxn modelId="{4B573F38-367F-4695-A436-FCAF6908CBD4}" type="presParOf" srcId="{2A74C619-A376-43B6-BECE-505EB7F3B7B8}" destId="{2F377651-8DBF-4317-8868-BF5136890162}" srcOrd="0" destOrd="0" presId="urn:microsoft.com/office/officeart/2005/8/layout/hProcess9"/>
    <dgm:cxn modelId="{BAA9C449-2D8F-4940-BD99-C06ED84FA553}" type="presParOf" srcId="{2A74C619-A376-43B6-BECE-505EB7F3B7B8}" destId="{AEAE235C-A947-433F-88C1-3F5F6577E94B}" srcOrd="1" destOrd="0" presId="urn:microsoft.com/office/officeart/2005/8/layout/hProcess9"/>
    <dgm:cxn modelId="{BD307576-2AC4-40F9-AC1A-05D65E6D1B82}" type="presParOf" srcId="{AEAE235C-A947-433F-88C1-3F5F6577E94B}" destId="{B4DF49C9-8F3C-4416-94F6-A55F478E3634}" srcOrd="0" destOrd="0" presId="urn:microsoft.com/office/officeart/2005/8/layout/hProcess9"/>
    <dgm:cxn modelId="{4F5FB896-D0A9-4F93-855B-F04422B6E4B3}" type="presParOf" srcId="{AEAE235C-A947-433F-88C1-3F5F6577E94B}" destId="{9C3B35FF-5732-461A-A90E-52DC51DFB6EE}" srcOrd="1" destOrd="0" presId="urn:microsoft.com/office/officeart/2005/8/layout/hProcess9"/>
    <dgm:cxn modelId="{774F1CDA-C0ED-483D-B0FF-218DB38C63B6}" type="presParOf" srcId="{AEAE235C-A947-433F-88C1-3F5F6577E94B}" destId="{6A751ED5-B5BC-4610-9EE0-AA499A5B82DB}" srcOrd="2" destOrd="0" presId="urn:microsoft.com/office/officeart/2005/8/layout/hProcess9"/>
    <dgm:cxn modelId="{367CA08B-DD5C-458B-8996-041CA4DAE5BE}" type="presParOf" srcId="{AEAE235C-A947-433F-88C1-3F5F6577E94B}" destId="{09717973-8B21-4555-ADDB-B2F92F757EDB}" srcOrd="3" destOrd="0" presId="urn:microsoft.com/office/officeart/2005/8/layout/hProcess9"/>
    <dgm:cxn modelId="{E3786CBA-ABF8-4C8C-9C58-72205E5AC857}" type="presParOf" srcId="{AEAE235C-A947-433F-88C1-3F5F6577E94B}" destId="{00D655F1-97A8-419B-B955-B85A2C78F89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ACCD61-BA8F-412E-A919-42D8C86AD3B9}"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1E807FD1-7DC0-4AFF-B5C3-AE0FBC9439BF}">
      <dgm:prSet/>
      <dgm:spPr/>
      <dgm:t>
        <a:bodyPr/>
        <a:lstStyle/>
        <a:p>
          <a:pPr rtl="0"/>
          <a:r>
            <a:rPr lang="en-US" smtClean="0"/>
            <a:t>Allows Child or Sub-templates</a:t>
          </a:r>
          <a:endParaRPr lang="en-US"/>
        </a:p>
      </dgm:t>
    </dgm:pt>
    <dgm:pt modelId="{934C7D31-1693-40B9-9A03-248A2CDB8873}" type="parTrans" cxnId="{47E21670-ABEE-4FBD-9781-AE7D87336F41}">
      <dgm:prSet/>
      <dgm:spPr/>
      <dgm:t>
        <a:bodyPr/>
        <a:lstStyle/>
        <a:p>
          <a:endParaRPr lang="en-US"/>
        </a:p>
      </dgm:t>
    </dgm:pt>
    <dgm:pt modelId="{96F65E50-19D8-44CA-A82A-92C30A5879B5}" type="sibTrans" cxnId="{47E21670-ABEE-4FBD-9781-AE7D87336F41}">
      <dgm:prSet/>
      <dgm:spPr/>
      <dgm:t>
        <a:bodyPr/>
        <a:lstStyle/>
        <a:p>
          <a:endParaRPr lang="en-US"/>
        </a:p>
      </dgm:t>
    </dgm:pt>
    <dgm:pt modelId="{D15F1B57-E13B-4561-B01F-9285B42876A5}">
      <dgm:prSet/>
      <dgm:spPr/>
      <dgm:t>
        <a:bodyPr/>
        <a:lstStyle/>
        <a:p>
          <a:pPr rtl="0"/>
          <a:r>
            <a:rPr lang="en-US" smtClean="0"/>
            <a:t>Dialog Properties </a:t>
          </a:r>
          <a:endParaRPr lang="en-US"/>
        </a:p>
      </dgm:t>
    </dgm:pt>
    <dgm:pt modelId="{EF43DB11-4C70-46EE-BAEE-05AC530194CC}" type="parTrans" cxnId="{D5D64E13-938E-4678-A5D5-7687A9670DE5}">
      <dgm:prSet/>
      <dgm:spPr/>
      <dgm:t>
        <a:bodyPr/>
        <a:lstStyle/>
        <a:p>
          <a:endParaRPr lang="en-US"/>
        </a:p>
      </dgm:t>
    </dgm:pt>
    <dgm:pt modelId="{BE9A66EC-CDCE-432B-A21C-995B18A862E3}" type="sibTrans" cxnId="{D5D64E13-938E-4678-A5D5-7687A9670DE5}">
      <dgm:prSet/>
      <dgm:spPr/>
      <dgm:t>
        <a:bodyPr/>
        <a:lstStyle/>
        <a:p>
          <a:endParaRPr lang="en-US"/>
        </a:p>
      </dgm:t>
    </dgm:pt>
    <dgm:pt modelId="{E89BAE15-F37B-4482-AFBE-B11F304B4404}" type="pres">
      <dgm:prSet presAssocID="{A6ACCD61-BA8F-412E-A919-42D8C86AD3B9}" presName="diagram" presStyleCnt="0">
        <dgm:presLayoutVars>
          <dgm:dir/>
          <dgm:resizeHandles val="exact"/>
        </dgm:presLayoutVars>
      </dgm:prSet>
      <dgm:spPr/>
      <dgm:t>
        <a:bodyPr/>
        <a:lstStyle/>
        <a:p>
          <a:endParaRPr lang="en-US"/>
        </a:p>
      </dgm:t>
    </dgm:pt>
    <dgm:pt modelId="{7D357950-1CA0-4774-960A-96AA8BCC8338}" type="pres">
      <dgm:prSet presAssocID="{1E807FD1-7DC0-4AFF-B5C3-AE0FBC9439BF}" presName="node" presStyleLbl="node1" presStyleIdx="0" presStyleCnt="2">
        <dgm:presLayoutVars>
          <dgm:bulletEnabled val="1"/>
        </dgm:presLayoutVars>
      </dgm:prSet>
      <dgm:spPr/>
      <dgm:t>
        <a:bodyPr/>
        <a:lstStyle/>
        <a:p>
          <a:endParaRPr lang="en-US"/>
        </a:p>
      </dgm:t>
    </dgm:pt>
    <dgm:pt modelId="{83DA3E08-41CB-4A8A-86EE-D21DB177D777}" type="pres">
      <dgm:prSet presAssocID="{96F65E50-19D8-44CA-A82A-92C30A5879B5}" presName="sibTrans" presStyleCnt="0"/>
      <dgm:spPr/>
    </dgm:pt>
    <dgm:pt modelId="{170B47AB-51B3-4EA0-A0B2-EAAD78EFF1CF}" type="pres">
      <dgm:prSet presAssocID="{D15F1B57-E13B-4561-B01F-9285B42876A5}" presName="node" presStyleLbl="node1" presStyleIdx="1" presStyleCnt="2">
        <dgm:presLayoutVars>
          <dgm:bulletEnabled val="1"/>
        </dgm:presLayoutVars>
      </dgm:prSet>
      <dgm:spPr/>
      <dgm:t>
        <a:bodyPr/>
        <a:lstStyle/>
        <a:p>
          <a:endParaRPr lang="en-US"/>
        </a:p>
      </dgm:t>
    </dgm:pt>
  </dgm:ptLst>
  <dgm:cxnLst>
    <dgm:cxn modelId="{B6402129-3B98-49F5-8777-7EAFB8C029B4}" type="presOf" srcId="{D15F1B57-E13B-4561-B01F-9285B42876A5}" destId="{170B47AB-51B3-4EA0-A0B2-EAAD78EFF1CF}" srcOrd="0" destOrd="0" presId="urn:microsoft.com/office/officeart/2005/8/layout/default"/>
    <dgm:cxn modelId="{19E2F91A-03C9-42EC-AA6F-7CF4175B6571}" type="presOf" srcId="{1E807FD1-7DC0-4AFF-B5C3-AE0FBC9439BF}" destId="{7D357950-1CA0-4774-960A-96AA8BCC8338}" srcOrd="0" destOrd="0" presId="urn:microsoft.com/office/officeart/2005/8/layout/default"/>
    <dgm:cxn modelId="{AEE56B9F-D924-4064-932A-0B6DB638B04E}" type="presOf" srcId="{A6ACCD61-BA8F-412E-A919-42D8C86AD3B9}" destId="{E89BAE15-F37B-4482-AFBE-B11F304B4404}" srcOrd="0" destOrd="0" presId="urn:microsoft.com/office/officeart/2005/8/layout/default"/>
    <dgm:cxn modelId="{47E21670-ABEE-4FBD-9781-AE7D87336F41}" srcId="{A6ACCD61-BA8F-412E-A919-42D8C86AD3B9}" destId="{1E807FD1-7DC0-4AFF-B5C3-AE0FBC9439BF}" srcOrd="0" destOrd="0" parTransId="{934C7D31-1693-40B9-9A03-248A2CDB8873}" sibTransId="{96F65E50-19D8-44CA-A82A-92C30A5879B5}"/>
    <dgm:cxn modelId="{D5D64E13-938E-4678-A5D5-7687A9670DE5}" srcId="{A6ACCD61-BA8F-412E-A919-42D8C86AD3B9}" destId="{D15F1B57-E13B-4561-B01F-9285B42876A5}" srcOrd="1" destOrd="0" parTransId="{EF43DB11-4C70-46EE-BAEE-05AC530194CC}" sibTransId="{BE9A66EC-CDCE-432B-A21C-995B18A862E3}"/>
    <dgm:cxn modelId="{18B82ADB-F9C6-4239-8615-86EF96DE7D1E}" type="presParOf" srcId="{E89BAE15-F37B-4482-AFBE-B11F304B4404}" destId="{7D357950-1CA0-4774-960A-96AA8BCC8338}" srcOrd="0" destOrd="0" presId="urn:microsoft.com/office/officeart/2005/8/layout/default"/>
    <dgm:cxn modelId="{5F9A330E-2C09-44F9-BD41-0186557BAAFE}" type="presParOf" srcId="{E89BAE15-F37B-4482-AFBE-B11F304B4404}" destId="{83DA3E08-41CB-4A8A-86EE-D21DB177D777}" srcOrd="1" destOrd="0" presId="urn:microsoft.com/office/officeart/2005/8/layout/default"/>
    <dgm:cxn modelId="{4D42F4C5-5B28-440E-AFC3-1E2B104DACC1}" type="presParOf" srcId="{E89BAE15-F37B-4482-AFBE-B11F304B4404}" destId="{170B47AB-51B3-4EA0-A0B2-EAAD78EFF1CF}"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650AA4-A5C2-4C4B-A870-E48106AA073E}" type="doc">
      <dgm:prSet loTypeId="urn:microsoft.com/office/officeart/2005/8/layout/hProcess9" loCatId="process" qsTypeId="urn:microsoft.com/office/officeart/2005/8/quickstyle/simple5" qsCatId="simple" csTypeId="urn:microsoft.com/office/officeart/2005/8/colors/colorful1" csCatId="colorful" phldr="1"/>
      <dgm:spPr/>
    </dgm:pt>
    <dgm:pt modelId="{23ADE223-E6C4-49F4-A8FE-C8397489A3F5}">
      <dgm:prSet phldrT="[Text]"/>
      <dgm:spPr/>
      <dgm:t>
        <a:bodyPr/>
        <a:lstStyle/>
        <a:p>
          <a:r>
            <a:rPr lang="en-US" b="1" dirty="0" smtClean="0"/>
            <a:t>Apply</a:t>
          </a:r>
          <a:endParaRPr lang="en-US" b="1" dirty="0"/>
        </a:p>
      </dgm:t>
    </dgm:pt>
    <dgm:pt modelId="{0B19DCE2-8D83-43E3-8833-31BDD670C06D}" type="parTrans" cxnId="{24DC3DD2-D0FF-4E51-9B89-51541FE282E4}">
      <dgm:prSet/>
      <dgm:spPr/>
      <dgm:t>
        <a:bodyPr/>
        <a:lstStyle/>
        <a:p>
          <a:endParaRPr lang="en-US" b="1"/>
        </a:p>
      </dgm:t>
    </dgm:pt>
    <dgm:pt modelId="{AA8701B4-3048-4CB1-A823-ECDE3F527E2F}" type="sibTrans" cxnId="{24DC3DD2-D0FF-4E51-9B89-51541FE282E4}">
      <dgm:prSet/>
      <dgm:spPr/>
      <dgm:t>
        <a:bodyPr/>
        <a:lstStyle/>
        <a:p>
          <a:endParaRPr lang="en-US" b="1"/>
        </a:p>
      </dgm:t>
    </dgm:pt>
    <dgm:pt modelId="{3F29CA3B-2098-4A5E-BA5A-304AE86B5E54}">
      <dgm:prSet phldrT="[Text]"/>
      <dgm:spPr/>
      <dgm:t>
        <a:bodyPr/>
        <a:lstStyle/>
        <a:p>
          <a:r>
            <a:rPr lang="en-US" b="1" dirty="0" smtClean="0"/>
            <a:t>Apply</a:t>
          </a:r>
          <a:endParaRPr lang="en-US" b="1" dirty="0"/>
        </a:p>
      </dgm:t>
    </dgm:pt>
    <dgm:pt modelId="{935D7D52-61F8-4433-859F-FAD12B70DB25}" type="parTrans" cxnId="{8473F628-6C79-4C75-8CDA-4719D74D45E2}">
      <dgm:prSet/>
      <dgm:spPr/>
      <dgm:t>
        <a:bodyPr/>
        <a:lstStyle/>
        <a:p>
          <a:endParaRPr lang="en-US" b="1"/>
        </a:p>
      </dgm:t>
    </dgm:pt>
    <dgm:pt modelId="{A0AA080F-A5CE-42DE-B333-A8211EFDB128}" type="sibTrans" cxnId="{8473F628-6C79-4C75-8CDA-4719D74D45E2}">
      <dgm:prSet/>
      <dgm:spPr/>
      <dgm:t>
        <a:bodyPr/>
        <a:lstStyle/>
        <a:p>
          <a:endParaRPr lang="en-US" b="1"/>
        </a:p>
      </dgm:t>
    </dgm:pt>
    <dgm:pt modelId="{96FC5499-A65D-4457-9B5B-0A00F1485960}">
      <dgm:prSet phldrT="[Text]"/>
      <dgm:spPr/>
      <dgm:t>
        <a:bodyPr/>
        <a:lstStyle/>
        <a:p>
          <a:r>
            <a:rPr lang="en-US" b="1" dirty="0" smtClean="0"/>
            <a:t>Apply</a:t>
          </a:r>
          <a:endParaRPr lang="en-US" b="1" dirty="0"/>
        </a:p>
      </dgm:t>
    </dgm:pt>
    <dgm:pt modelId="{4C000BEC-44CA-4C93-A814-1AB7F1F9CDF8}" type="parTrans" cxnId="{4CB0EB9F-4BF1-4F82-A4C9-D56224DE58E9}">
      <dgm:prSet/>
      <dgm:spPr/>
      <dgm:t>
        <a:bodyPr/>
        <a:lstStyle/>
        <a:p>
          <a:endParaRPr lang="en-US" b="1"/>
        </a:p>
      </dgm:t>
    </dgm:pt>
    <dgm:pt modelId="{78C6986F-4C0D-46E0-B5BA-7127E951244D}" type="sibTrans" cxnId="{4CB0EB9F-4BF1-4F82-A4C9-D56224DE58E9}">
      <dgm:prSet/>
      <dgm:spPr/>
      <dgm:t>
        <a:bodyPr/>
        <a:lstStyle/>
        <a:p>
          <a:endParaRPr lang="en-US" b="1"/>
        </a:p>
      </dgm:t>
    </dgm:pt>
    <dgm:pt modelId="{2A74C619-A376-43B6-BECE-505EB7F3B7B8}" type="pres">
      <dgm:prSet presAssocID="{F9650AA4-A5C2-4C4B-A870-E48106AA073E}" presName="CompostProcess" presStyleCnt="0">
        <dgm:presLayoutVars>
          <dgm:dir/>
          <dgm:resizeHandles val="exact"/>
        </dgm:presLayoutVars>
      </dgm:prSet>
      <dgm:spPr/>
    </dgm:pt>
    <dgm:pt modelId="{2F377651-8DBF-4317-8868-BF5136890162}" type="pres">
      <dgm:prSet presAssocID="{F9650AA4-A5C2-4C4B-A870-E48106AA073E}" presName="arrow" presStyleLbl="bgShp" presStyleIdx="0" presStyleCnt="1"/>
      <dgm:spPr/>
    </dgm:pt>
    <dgm:pt modelId="{AEAE235C-A947-433F-88C1-3F5F6577E94B}" type="pres">
      <dgm:prSet presAssocID="{F9650AA4-A5C2-4C4B-A870-E48106AA073E}" presName="linearProcess" presStyleCnt="0"/>
      <dgm:spPr/>
    </dgm:pt>
    <dgm:pt modelId="{B4DF49C9-8F3C-4416-94F6-A55F478E3634}" type="pres">
      <dgm:prSet presAssocID="{23ADE223-E6C4-49F4-A8FE-C8397489A3F5}" presName="textNode" presStyleLbl="node1" presStyleIdx="0" presStyleCnt="3">
        <dgm:presLayoutVars>
          <dgm:bulletEnabled val="1"/>
        </dgm:presLayoutVars>
      </dgm:prSet>
      <dgm:spPr/>
      <dgm:t>
        <a:bodyPr/>
        <a:lstStyle/>
        <a:p>
          <a:endParaRPr lang="en-US"/>
        </a:p>
      </dgm:t>
    </dgm:pt>
    <dgm:pt modelId="{9C3B35FF-5732-461A-A90E-52DC51DFB6EE}" type="pres">
      <dgm:prSet presAssocID="{AA8701B4-3048-4CB1-A823-ECDE3F527E2F}" presName="sibTrans" presStyleCnt="0"/>
      <dgm:spPr/>
    </dgm:pt>
    <dgm:pt modelId="{6A751ED5-B5BC-4610-9EE0-AA499A5B82DB}" type="pres">
      <dgm:prSet presAssocID="{3F29CA3B-2098-4A5E-BA5A-304AE86B5E54}" presName="textNode" presStyleLbl="node1" presStyleIdx="1" presStyleCnt="3">
        <dgm:presLayoutVars>
          <dgm:bulletEnabled val="1"/>
        </dgm:presLayoutVars>
      </dgm:prSet>
      <dgm:spPr/>
      <dgm:t>
        <a:bodyPr/>
        <a:lstStyle/>
        <a:p>
          <a:endParaRPr lang="en-US"/>
        </a:p>
      </dgm:t>
    </dgm:pt>
    <dgm:pt modelId="{09717973-8B21-4555-ADDB-B2F92F757EDB}" type="pres">
      <dgm:prSet presAssocID="{A0AA080F-A5CE-42DE-B333-A8211EFDB128}" presName="sibTrans" presStyleCnt="0"/>
      <dgm:spPr/>
    </dgm:pt>
    <dgm:pt modelId="{00D655F1-97A8-419B-B955-B85A2C78F899}" type="pres">
      <dgm:prSet presAssocID="{96FC5499-A65D-4457-9B5B-0A00F1485960}" presName="textNode" presStyleLbl="node1" presStyleIdx="2" presStyleCnt="3">
        <dgm:presLayoutVars>
          <dgm:bulletEnabled val="1"/>
        </dgm:presLayoutVars>
      </dgm:prSet>
      <dgm:spPr/>
      <dgm:t>
        <a:bodyPr/>
        <a:lstStyle/>
        <a:p>
          <a:endParaRPr lang="en-US"/>
        </a:p>
      </dgm:t>
    </dgm:pt>
  </dgm:ptLst>
  <dgm:cxnLst>
    <dgm:cxn modelId="{4CB0EB9F-4BF1-4F82-A4C9-D56224DE58E9}" srcId="{F9650AA4-A5C2-4C4B-A870-E48106AA073E}" destId="{96FC5499-A65D-4457-9B5B-0A00F1485960}" srcOrd="2" destOrd="0" parTransId="{4C000BEC-44CA-4C93-A814-1AB7F1F9CDF8}" sibTransId="{78C6986F-4C0D-46E0-B5BA-7127E951244D}"/>
    <dgm:cxn modelId="{0A6B654F-A9F8-4CF3-89D2-2C67F3500E94}" type="presOf" srcId="{96FC5499-A65D-4457-9B5B-0A00F1485960}" destId="{00D655F1-97A8-419B-B955-B85A2C78F899}" srcOrd="0" destOrd="0" presId="urn:microsoft.com/office/officeart/2005/8/layout/hProcess9"/>
    <dgm:cxn modelId="{E2D43F6E-B70F-471B-B491-7C2F10434722}" type="presOf" srcId="{F9650AA4-A5C2-4C4B-A870-E48106AA073E}" destId="{2A74C619-A376-43B6-BECE-505EB7F3B7B8}" srcOrd="0" destOrd="0" presId="urn:microsoft.com/office/officeart/2005/8/layout/hProcess9"/>
    <dgm:cxn modelId="{8473F628-6C79-4C75-8CDA-4719D74D45E2}" srcId="{F9650AA4-A5C2-4C4B-A870-E48106AA073E}" destId="{3F29CA3B-2098-4A5E-BA5A-304AE86B5E54}" srcOrd="1" destOrd="0" parTransId="{935D7D52-61F8-4433-859F-FAD12B70DB25}" sibTransId="{A0AA080F-A5CE-42DE-B333-A8211EFDB128}"/>
    <dgm:cxn modelId="{24DC3DD2-D0FF-4E51-9B89-51541FE282E4}" srcId="{F9650AA4-A5C2-4C4B-A870-E48106AA073E}" destId="{23ADE223-E6C4-49F4-A8FE-C8397489A3F5}" srcOrd="0" destOrd="0" parTransId="{0B19DCE2-8D83-43E3-8833-31BDD670C06D}" sibTransId="{AA8701B4-3048-4CB1-A823-ECDE3F527E2F}"/>
    <dgm:cxn modelId="{CD5BA891-536A-4E6E-9391-AECEBC768C97}" type="presOf" srcId="{23ADE223-E6C4-49F4-A8FE-C8397489A3F5}" destId="{B4DF49C9-8F3C-4416-94F6-A55F478E3634}" srcOrd="0" destOrd="0" presId="urn:microsoft.com/office/officeart/2005/8/layout/hProcess9"/>
    <dgm:cxn modelId="{9247EF44-78C0-4DE7-B933-02493E345E31}" type="presOf" srcId="{3F29CA3B-2098-4A5E-BA5A-304AE86B5E54}" destId="{6A751ED5-B5BC-4610-9EE0-AA499A5B82DB}" srcOrd="0" destOrd="0" presId="urn:microsoft.com/office/officeart/2005/8/layout/hProcess9"/>
    <dgm:cxn modelId="{6FFC5940-F2DD-4F37-AAE8-054ED9F79B95}" type="presParOf" srcId="{2A74C619-A376-43B6-BECE-505EB7F3B7B8}" destId="{2F377651-8DBF-4317-8868-BF5136890162}" srcOrd="0" destOrd="0" presId="urn:microsoft.com/office/officeart/2005/8/layout/hProcess9"/>
    <dgm:cxn modelId="{4F663F05-11D7-449D-B452-983F46F3B386}" type="presParOf" srcId="{2A74C619-A376-43B6-BECE-505EB7F3B7B8}" destId="{AEAE235C-A947-433F-88C1-3F5F6577E94B}" srcOrd="1" destOrd="0" presId="urn:microsoft.com/office/officeart/2005/8/layout/hProcess9"/>
    <dgm:cxn modelId="{D4AAD8C9-FAA6-4D22-A5F3-DB7A6CF99FEF}" type="presParOf" srcId="{AEAE235C-A947-433F-88C1-3F5F6577E94B}" destId="{B4DF49C9-8F3C-4416-94F6-A55F478E3634}" srcOrd="0" destOrd="0" presId="urn:microsoft.com/office/officeart/2005/8/layout/hProcess9"/>
    <dgm:cxn modelId="{B36E311E-592E-4564-A752-D0D8AB4C1C8E}" type="presParOf" srcId="{AEAE235C-A947-433F-88C1-3F5F6577E94B}" destId="{9C3B35FF-5732-461A-A90E-52DC51DFB6EE}" srcOrd="1" destOrd="0" presId="urn:microsoft.com/office/officeart/2005/8/layout/hProcess9"/>
    <dgm:cxn modelId="{633670C4-699B-4AED-8320-A2C0B6A84E9B}" type="presParOf" srcId="{AEAE235C-A947-433F-88C1-3F5F6577E94B}" destId="{6A751ED5-B5BC-4610-9EE0-AA499A5B82DB}" srcOrd="2" destOrd="0" presId="urn:microsoft.com/office/officeart/2005/8/layout/hProcess9"/>
    <dgm:cxn modelId="{795D9D2D-30EE-4227-A00E-9B5303A1F1C2}" type="presParOf" srcId="{AEAE235C-A947-433F-88C1-3F5F6577E94B}" destId="{09717973-8B21-4555-ADDB-B2F92F757EDB}" srcOrd="3" destOrd="0" presId="urn:microsoft.com/office/officeart/2005/8/layout/hProcess9"/>
    <dgm:cxn modelId="{A5D4DCBF-E364-4760-8A41-9AB0D899C08B}" type="presParOf" srcId="{AEAE235C-A947-433F-88C1-3F5F6577E94B}" destId="{00D655F1-97A8-419B-B955-B85A2C78F89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650AA4-A5C2-4C4B-A870-E48106AA073E}" type="doc">
      <dgm:prSet loTypeId="urn:microsoft.com/office/officeart/2005/8/layout/hProcess9" loCatId="process" qsTypeId="urn:microsoft.com/office/officeart/2005/8/quickstyle/simple5" qsCatId="simple" csTypeId="urn:microsoft.com/office/officeart/2005/8/colors/colorful1" csCatId="colorful" phldr="1"/>
      <dgm:spPr/>
    </dgm:pt>
    <dgm:pt modelId="{23ADE223-E6C4-49F4-A8FE-C8397489A3F5}">
      <dgm:prSet phldrT="[Text]"/>
      <dgm:spPr/>
      <dgm:t>
        <a:bodyPr/>
        <a:lstStyle/>
        <a:p>
          <a:r>
            <a:rPr lang="en-US" b="1" dirty="0" smtClean="0"/>
            <a:t>Apply</a:t>
          </a:r>
          <a:endParaRPr lang="en-US" b="1" dirty="0"/>
        </a:p>
      </dgm:t>
    </dgm:pt>
    <dgm:pt modelId="{0B19DCE2-8D83-43E3-8833-31BDD670C06D}" type="parTrans" cxnId="{24DC3DD2-D0FF-4E51-9B89-51541FE282E4}">
      <dgm:prSet/>
      <dgm:spPr/>
      <dgm:t>
        <a:bodyPr/>
        <a:lstStyle/>
        <a:p>
          <a:endParaRPr lang="en-US" b="1"/>
        </a:p>
      </dgm:t>
    </dgm:pt>
    <dgm:pt modelId="{AA8701B4-3048-4CB1-A823-ECDE3F527E2F}" type="sibTrans" cxnId="{24DC3DD2-D0FF-4E51-9B89-51541FE282E4}">
      <dgm:prSet/>
      <dgm:spPr/>
      <dgm:t>
        <a:bodyPr/>
        <a:lstStyle/>
        <a:p>
          <a:endParaRPr lang="en-US" b="1"/>
        </a:p>
      </dgm:t>
    </dgm:pt>
    <dgm:pt modelId="{3F29CA3B-2098-4A5E-BA5A-304AE86B5E54}">
      <dgm:prSet phldrT="[Text]"/>
      <dgm:spPr/>
      <dgm:t>
        <a:bodyPr/>
        <a:lstStyle/>
        <a:p>
          <a:r>
            <a:rPr lang="en-US" b="1" dirty="0" smtClean="0"/>
            <a:t>Apply</a:t>
          </a:r>
          <a:endParaRPr lang="en-US" b="1" dirty="0"/>
        </a:p>
      </dgm:t>
    </dgm:pt>
    <dgm:pt modelId="{935D7D52-61F8-4433-859F-FAD12B70DB25}" type="parTrans" cxnId="{8473F628-6C79-4C75-8CDA-4719D74D45E2}">
      <dgm:prSet/>
      <dgm:spPr/>
      <dgm:t>
        <a:bodyPr/>
        <a:lstStyle/>
        <a:p>
          <a:endParaRPr lang="en-US" b="1"/>
        </a:p>
      </dgm:t>
    </dgm:pt>
    <dgm:pt modelId="{A0AA080F-A5CE-42DE-B333-A8211EFDB128}" type="sibTrans" cxnId="{8473F628-6C79-4C75-8CDA-4719D74D45E2}">
      <dgm:prSet/>
      <dgm:spPr/>
      <dgm:t>
        <a:bodyPr/>
        <a:lstStyle/>
        <a:p>
          <a:endParaRPr lang="en-US" b="1"/>
        </a:p>
      </dgm:t>
    </dgm:pt>
    <dgm:pt modelId="{96FC5499-A65D-4457-9B5B-0A00F1485960}">
      <dgm:prSet phldrT="[Text]"/>
      <dgm:spPr/>
      <dgm:t>
        <a:bodyPr/>
        <a:lstStyle/>
        <a:p>
          <a:r>
            <a:rPr lang="en-US" b="1" dirty="0" smtClean="0"/>
            <a:t>Apply</a:t>
          </a:r>
          <a:endParaRPr lang="en-US" b="1" dirty="0"/>
        </a:p>
      </dgm:t>
    </dgm:pt>
    <dgm:pt modelId="{4C000BEC-44CA-4C93-A814-1AB7F1F9CDF8}" type="parTrans" cxnId="{4CB0EB9F-4BF1-4F82-A4C9-D56224DE58E9}">
      <dgm:prSet/>
      <dgm:spPr/>
      <dgm:t>
        <a:bodyPr/>
        <a:lstStyle/>
        <a:p>
          <a:endParaRPr lang="en-US" b="1"/>
        </a:p>
      </dgm:t>
    </dgm:pt>
    <dgm:pt modelId="{78C6986F-4C0D-46E0-B5BA-7127E951244D}" type="sibTrans" cxnId="{4CB0EB9F-4BF1-4F82-A4C9-D56224DE58E9}">
      <dgm:prSet/>
      <dgm:spPr/>
      <dgm:t>
        <a:bodyPr/>
        <a:lstStyle/>
        <a:p>
          <a:endParaRPr lang="en-US" b="1"/>
        </a:p>
      </dgm:t>
    </dgm:pt>
    <dgm:pt modelId="{2A74C619-A376-43B6-BECE-505EB7F3B7B8}" type="pres">
      <dgm:prSet presAssocID="{F9650AA4-A5C2-4C4B-A870-E48106AA073E}" presName="CompostProcess" presStyleCnt="0">
        <dgm:presLayoutVars>
          <dgm:dir/>
          <dgm:resizeHandles val="exact"/>
        </dgm:presLayoutVars>
      </dgm:prSet>
      <dgm:spPr/>
    </dgm:pt>
    <dgm:pt modelId="{2F377651-8DBF-4317-8868-BF5136890162}" type="pres">
      <dgm:prSet presAssocID="{F9650AA4-A5C2-4C4B-A870-E48106AA073E}" presName="arrow" presStyleLbl="bgShp" presStyleIdx="0" presStyleCnt="1"/>
      <dgm:spPr/>
    </dgm:pt>
    <dgm:pt modelId="{AEAE235C-A947-433F-88C1-3F5F6577E94B}" type="pres">
      <dgm:prSet presAssocID="{F9650AA4-A5C2-4C4B-A870-E48106AA073E}" presName="linearProcess" presStyleCnt="0"/>
      <dgm:spPr/>
    </dgm:pt>
    <dgm:pt modelId="{B4DF49C9-8F3C-4416-94F6-A55F478E3634}" type="pres">
      <dgm:prSet presAssocID="{23ADE223-E6C4-49F4-A8FE-C8397489A3F5}" presName="textNode" presStyleLbl="node1" presStyleIdx="0" presStyleCnt="3">
        <dgm:presLayoutVars>
          <dgm:bulletEnabled val="1"/>
        </dgm:presLayoutVars>
      </dgm:prSet>
      <dgm:spPr/>
      <dgm:t>
        <a:bodyPr/>
        <a:lstStyle/>
        <a:p>
          <a:endParaRPr lang="en-US"/>
        </a:p>
      </dgm:t>
    </dgm:pt>
    <dgm:pt modelId="{9C3B35FF-5732-461A-A90E-52DC51DFB6EE}" type="pres">
      <dgm:prSet presAssocID="{AA8701B4-3048-4CB1-A823-ECDE3F527E2F}" presName="sibTrans" presStyleCnt="0"/>
      <dgm:spPr/>
    </dgm:pt>
    <dgm:pt modelId="{6A751ED5-B5BC-4610-9EE0-AA499A5B82DB}" type="pres">
      <dgm:prSet presAssocID="{3F29CA3B-2098-4A5E-BA5A-304AE86B5E54}" presName="textNode" presStyleLbl="node1" presStyleIdx="1" presStyleCnt="3">
        <dgm:presLayoutVars>
          <dgm:bulletEnabled val="1"/>
        </dgm:presLayoutVars>
      </dgm:prSet>
      <dgm:spPr/>
      <dgm:t>
        <a:bodyPr/>
        <a:lstStyle/>
        <a:p>
          <a:endParaRPr lang="en-US"/>
        </a:p>
      </dgm:t>
    </dgm:pt>
    <dgm:pt modelId="{09717973-8B21-4555-ADDB-B2F92F757EDB}" type="pres">
      <dgm:prSet presAssocID="{A0AA080F-A5CE-42DE-B333-A8211EFDB128}" presName="sibTrans" presStyleCnt="0"/>
      <dgm:spPr/>
    </dgm:pt>
    <dgm:pt modelId="{00D655F1-97A8-419B-B955-B85A2C78F899}" type="pres">
      <dgm:prSet presAssocID="{96FC5499-A65D-4457-9B5B-0A00F1485960}" presName="textNode" presStyleLbl="node1" presStyleIdx="2" presStyleCnt="3">
        <dgm:presLayoutVars>
          <dgm:bulletEnabled val="1"/>
        </dgm:presLayoutVars>
      </dgm:prSet>
      <dgm:spPr/>
      <dgm:t>
        <a:bodyPr/>
        <a:lstStyle/>
        <a:p>
          <a:endParaRPr lang="en-US"/>
        </a:p>
      </dgm:t>
    </dgm:pt>
  </dgm:ptLst>
  <dgm:cxnLst>
    <dgm:cxn modelId="{4CB0EB9F-4BF1-4F82-A4C9-D56224DE58E9}" srcId="{F9650AA4-A5C2-4C4B-A870-E48106AA073E}" destId="{96FC5499-A65D-4457-9B5B-0A00F1485960}" srcOrd="2" destOrd="0" parTransId="{4C000BEC-44CA-4C93-A814-1AB7F1F9CDF8}" sibTransId="{78C6986F-4C0D-46E0-B5BA-7127E951244D}"/>
    <dgm:cxn modelId="{8473F628-6C79-4C75-8CDA-4719D74D45E2}" srcId="{F9650AA4-A5C2-4C4B-A870-E48106AA073E}" destId="{3F29CA3B-2098-4A5E-BA5A-304AE86B5E54}" srcOrd="1" destOrd="0" parTransId="{935D7D52-61F8-4433-859F-FAD12B70DB25}" sibTransId="{A0AA080F-A5CE-42DE-B333-A8211EFDB128}"/>
    <dgm:cxn modelId="{24DC3DD2-D0FF-4E51-9B89-51541FE282E4}" srcId="{F9650AA4-A5C2-4C4B-A870-E48106AA073E}" destId="{23ADE223-E6C4-49F4-A8FE-C8397489A3F5}" srcOrd="0" destOrd="0" parTransId="{0B19DCE2-8D83-43E3-8833-31BDD670C06D}" sibTransId="{AA8701B4-3048-4CB1-A823-ECDE3F527E2F}"/>
    <dgm:cxn modelId="{26EB0AEF-539C-4234-BCF4-8B3EB75CD1DB}" type="presOf" srcId="{96FC5499-A65D-4457-9B5B-0A00F1485960}" destId="{00D655F1-97A8-419B-B955-B85A2C78F899}" srcOrd="0" destOrd="0" presId="urn:microsoft.com/office/officeart/2005/8/layout/hProcess9"/>
    <dgm:cxn modelId="{1750B2F8-E972-4709-BCB1-327881118B82}" type="presOf" srcId="{23ADE223-E6C4-49F4-A8FE-C8397489A3F5}" destId="{B4DF49C9-8F3C-4416-94F6-A55F478E3634}" srcOrd="0" destOrd="0" presId="urn:microsoft.com/office/officeart/2005/8/layout/hProcess9"/>
    <dgm:cxn modelId="{E33C5DF8-D978-4621-BCF5-B4310EBCAF34}" type="presOf" srcId="{3F29CA3B-2098-4A5E-BA5A-304AE86B5E54}" destId="{6A751ED5-B5BC-4610-9EE0-AA499A5B82DB}" srcOrd="0" destOrd="0" presId="urn:microsoft.com/office/officeart/2005/8/layout/hProcess9"/>
    <dgm:cxn modelId="{28B2A902-1F0C-4DC5-B2D0-F12EBAC71648}" type="presOf" srcId="{F9650AA4-A5C2-4C4B-A870-E48106AA073E}" destId="{2A74C619-A376-43B6-BECE-505EB7F3B7B8}" srcOrd="0" destOrd="0" presId="urn:microsoft.com/office/officeart/2005/8/layout/hProcess9"/>
    <dgm:cxn modelId="{608BD86D-38A7-4E50-BA17-D85D062B2751}" type="presParOf" srcId="{2A74C619-A376-43B6-BECE-505EB7F3B7B8}" destId="{2F377651-8DBF-4317-8868-BF5136890162}" srcOrd="0" destOrd="0" presId="urn:microsoft.com/office/officeart/2005/8/layout/hProcess9"/>
    <dgm:cxn modelId="{F2158E70-AE84-41EA-9617-7C222F36E6F0}" type="presParOf" srcId="{2A74C619-A376-43B6-BECE-505EB7F3B7B8}" destId="{AEAE235C-A947-433F-88C1-3F5F6577E94B}" srcOrd="1" destOrd="0" presId="urn:microsoft.com/office/officeart/2005/8/layout/hProcess9"/>
    <dgm:cxn modelId="{CAEB8FFF-B310-4FD1-96EF-36F743202C53}" type="presParOf" srcId="{AEAE235C-A947-433F-88C1-3F5F6577E94B}" destId="{B4DF49C9-8F3C-4416-94F6-A55F478E3634}" srcOrd="0" destOrd="0" presId="urn:microsoft.com/office/officeart/2005/8/layout/hProcess9"/>
    <dgm:cxn modelId="{802E3BEF-71AC-4EB0-87DA-C9A1760A46A1}" type="presParOf" srcId="{AEAE235C-A947-433F-88C1-3F5F6577E94B}" destId="{9C3B35FF-5732-461A-A90E-52DC51DFB6EE}" srcOrd="1" destOrd="0" presId="urn:microsoft.com/office/officeart/2005/8/layout/hProcess9"/>
    <dgm:cxn modelId="{D12286FF-E84C-4C1E-8F30-040B843B6C17}" type="presParOf" srcId="{AEAE235C-A947-433F-88C1-3F5F6577E94B}" destId="{6A751ED5-B5BC-4610-9EE0-AA499A5B82DB}" srcOrd="2" destOrd="0" presId="urn:microsoft.com/office/officeart/2005/8/layout/hProcess9"/>
    <dgm:cxn modelId="{646EB968-0B9D-482C-9905-DA7B0D731F3B}" type="presParOf" srcId="{AEAE235C-A947-433F-88C1-3F5F6577E94B}" destId="{09717973-8B21-4555-ADDB-B2F92F757EDB}" srcOrd="3" destOrd="0" presId="urn:microsoft.com/office/officeart/2005/8/layout/hProcess9"/>
    <dgm:cxn modelId="{6CA79F20-CD55-48FF-8EE9-2EB907D9D219}" type="presParOf" srcId="{AEAE235C-A947-433F-88C1-3F5F6577E94B}" destId="{00D655F1-97A8-419B-B955-B85A2C78F89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42548-6BDA-41E9-AE29-49E1CD3E2D85}">
      <dsp:nvSpPr>
        <dsp:cNvPr id="0" name=""/>
        <dsp:cNvSpPr/>
      </dsp:nvSpPr>
      <dsp:spPr>
        <a:xfrm>
          <a:off x="0" y="752099"/>
          <a:ext cx="8684418" cy="1620675"/>
        </a:xfrm>
        <a:prstGeom prst="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4007" tIns="1020572" rIns="674007" bIns="199136" numCol="1" spcCol="1270" anchor="t" anchorCtr="0">
          <a:noAutofit/>
        </a:bodyPr>
        <a:lstStyle/>
        <a:p>
          <a:pPr marL="285750" lvl="1" indent="-285750" algn="l" defTabSz="1244600" rtl="0">
            <a:lnSpc>
              <a:spcPct val="90000"/>
            </a:lnSpc>
            <a:spcBef>
              <a:spcPct val="0"/>
            </a:spcBef>
            <a:spcAft>
              <a:spcPct val="15000"/>
            </a:spcAft>
            <a:buChar char="••"/>
          </a:pPr>
          <a:r>
            <a:rPr lang="en-US" sz="2800" kern="1200" dirty="0" smtClean="0"/>
            <a:t>Text Integrated Utilities (TIU)</a:t>
          </a:r>
          <a:endParaRPr lang="en-US" sz="2800" kern="1200" dirty="0"/>
        </a:p>
      </dsp:txBody>
      <dsp:txXfrm>
        <a:off x="0" y="752099"/>
        <a:ext cx="8684418" cy="1620675"/>
      </dsp:txXfrm>
    </dsp:sp>
    <dsp:sp modelId="{8103234F-E6F0-41A6-B9FB-B1465889DAB2}">
      <dsp:nvSpPr>
        <dsp:cNvPr id="0" name=""/>
        <dsp:cNvSpPr/>
      </dsp:nvSpPr>
      <dsp:spPr>
        <a:xfrm>
          <a:off x="434220" y="28859"/>
          <a:ext cx="6079092" cy="144648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775" tIns="0" rIns="229775" bIns="0" numCol="1" spcCol="1270" anchor="ctr" anchorCtr="0">
          <a:noAutofit/>
        </a:bodyPr>
        <a:lstStyle/>
        <a:p>
          <a:pPr lvl="0" algn="l" defTabSz="1244600" rtl="0">
            <a:lnSpc>
              <a:spcPct val="90000"/>
            </a:lnSpc>
            <a:spcBef>
              <a:spcPct val="0"/>
            </a:spcBef>
            <a:spcAft>
              <a:spcPct val="35000"/>
            </a:spcAft>
          </a:pPr>
          <a:r>
            <a:rPr lang="en-US" sz="2800" kern="1200" dirty="0" smtClean="0"/>
            <a:t>Veterans Health Information Systems and Technology Architecture (VistA)</a:t>
          </a:r>
          <a:endParaRPr lang="en-US" sz="2800" kern="1200" dirty="0"/>
        </a:p>
      </dsp:txBody>
      <dsp:txXfrm>
        <a:off x="504831" y="99470"/>
        <a:ext cx="5937870" cy="1305258"/>
      </dsp:txXfrm>
    </dsp:sp>
    <dsp:sp modelId="{936622D6-B9E5-4F12-8429-32420FB07694}">
      <dsp:nvSpPr>
        <dsp:cNvPr id="0" name=""/>
        <dsp:cNvSpPr/>
      </dsp:nvSpPr>
      <dsp:spPr>
        <a:xfrm>
          <a:off x="0" y="3360615"/>
          <a:ext cx="8684418" cy="1620675"/>
        </a:xfrm>
        <a:prstGeom prst="rect">
          <a:avLst/>
        </a:prstGeom>
        <a:solidFill>
          <a:schemeClr val="lt1">
            <a:alpha val="90000"/>
            <a:hueOff val="0"/>
            <a:satOff val="0"/>
            <a:lumOff val="0"/>
            <a:alphaOff val="0"/>
          </a:schemeClr>
        </a:solidFill>
        <a:ln w="19050" cap="rnd" cmpd="sng" algn="ctr">
          <a:solidFill>
            <a:schemeClr val="accent4">
              <a:hueOff val="-434415"/>
              <a:satOff val="6088"/>
              <a:lumOff val="-70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4007" tIns="1020572" rIns="674007" bIns="199136" numCol="1" spcCol="1270" anchor="t" anchorCtr="0">
          <a:noAutofit/>
        </a:bodyPr>
        <a:lstStyle/>
        <a:p>
          <a:pPr marL="285750" lvl="1" indent="-285750" algn="l" defTabSz="1244600" rtl="0">
            <a:lnSpc>
              <a:spcPct val="90000"/>
            </a:lnSpc>
            <a:spcBef>
              <a:spcPct val="0"/>
            </a:spcBef>
            <a:spcAft>
              <a:spcPct val="15000"/>
            </a:spcAft>
            <a:buChar char="••"/>
          </a:pPr>
          <a:r>
            <a:rPr lang="en-US" sz="2800" kern="1200" dirty="0" smtClean="0"/>
            <a:t>GUI--Gooey</a:t>
          </a:r>
          <a:endParaRPr lang="en-US" sz="2800" kern="1200" dirty="0"/>
        </a:p>
      </dsp:txBody>
      <dsp:txXfrm>
        <a:off x="0" y="3360615"/>
        <a:ext cx="8684418" cy="1620675"/>
      </dsp:txXfrm>
    </dsp:sp>
    <dsp:sp modelId="{EE1A0C9E-FC96-4217-9281-876846910CA5}">
      <dsp:nvSpPr>
        <dsp:cNvPr id="0" name=""/>
        <dsp:cNvSpPr/>
      </dsp:nvSpPr>
      <dsp:spPr>
        <a:xfrm>
          <a:off x="434220" y="2637374"/>
          <a:ext cx="6079092" cy="1446480"/>
        </a:xfrm>
        <a:prstGeom prst="roundRect">
          <a:avLst/>
        </a:prstGeom>
        <a:solidFill>
          <a:schemeClr val="accent4">
            <a:hueOff val="-434415"/>
            <a:satOff val="6088"/>
            <a:lumOff val="-70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775" tIns="0" rIns="229775" bIns="0" numCol="1" spcCol="1270" anchor="ctr" anchorCtr="0">
          <a:noAutofit/>
        </a:bodyPr>
        <a:lstStyle/>
        <a:p>
          <a:pPr lvl="0" algn="l" defTabSz="1422400" rtl="0">
            <a:lnSpc>
              <a:spcPct val="90000"/>
            </a:lnSpc>
            <a:spcBef>
              <a:spcPct val="0"/>
            </a:spcBef>
            <a:spcAft>
              <a:spcPct val="35000"/>
            </a:spcAft>
          </a:pPr>
          <a:r>
            <a:rPr lang="en-US" sz="3200" kern="1200" dirty="0" smtClean="0"/>
            <a:t>Computerized Patient Record System (CPRS)</a:t>
          </a:r>
          <a:endParaRPr lang="en-US" sz="3200" kern="1200" dirty="0"/>
        </a:p>
      </dsp:txBody>
      <dsp:txXfrm>
        <a:off x="504831" y="2707985"/>
        <a:ext cx="5937870" cy="13052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0D9645-9FEF-40F9-82B4-6B900C180273}" type="datetimeFigureOut">
              <a:rPr lang="en-US" smtClean="0"/>
              <a:t>7/28/2014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AA51C3-518F-4F0D-B932-9AF47A2C9D15}" type="slidenum">
              <a:rPr lang="en-US" smtClean="0"/>
              <a:t>‹#›</a:t>
            </a:fld>
            <a:endParaRPr lang="en-US"/>
          </a:p>
        </p:txBody>
      </p:sp>
    </p:spTree>
    <p:extLst>
      <p:ext uri="{BB962C8B-B14F-4D97-AF65-F5344CB8AC3E}">
        <p14:creationId xmlns:p14="http://schemas.microsoft.com/office/powerpoint/2010/main" val="220571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Thank you </a:t>
            </a:r>
            <a:r>
              <a:rPr lang="en-US" dirty="0" smtClean="0"/>
              <a:t>Joe!  </a:t>
            </a:r>
            <a:endParaRPr lang="en-US" dirty="0" smtClean="0"/>
          </a:p>
          <a:p>
            <a:endParaRPr lang="en-US" dirty="0" smtClean="0"/>
          </a:p>
          <a:p>
            <a:r>
              <a:rPr lang="en-US" dirty="0" smtClean="0"/>
              <a:t>It is</a:t>
            </a:r>
            <a:r>
              <a:rPr lang="en-US" baseline="0" dirty="0" smtClean="0"/>
              <a:t> wonderful to be here </a:t>
            </a:r>
            <a:r>
              <a:rPr lang="en-US" baseline="0" dirty="0" smtClean="0"/>
              <a:t>In </a:t>
            </a:r>
            <a:r>
              <a:rPr lang="en-US" baseline="0" dirty="0" err="1" smtClean="0"/>
              <a:t>MyVeHU</a:t>
            </a:r>
            <a:r>
              <a:rPr lang="en-US" baseline="0" dirty="0" smtClean="0"/>
              <a:t> Campus </a:t>
            </a:r>
            <a:r>
              <a:rPr lang="en-US" baseline="0" dirty="0" smtClean="0"/>
              <a:t>today. I would like to begin by thanking ALL Veterans for their service to our country. My career with the VA has been a very rewarding experience as I have been given the opportunity to serve those who have served us so well. Before becoming a Clinical Applications Coordinator, I </a:t>
            </a:r>
            <a:r>
              <a:rPr lang="en-US" baseline="0" dirty="0" smtClean="0"/>
              <a:t>was a </a:t>
            </a:r>
            <a:r>
              <a:rPr lang="en-US" baseline="0" dirty="0" smtClean="0"/>
              <a:t>Respiratory Therapist and </a:t>
            </a:r>
            <a:r>
              <a:rPr lang="en-US" baseline="0" dirty="0" smtClean="0"/>
              <a:t>enjoyed working </a:t>
            </a:r>
            <a:r>
              <a:rPr lang="en-US" baseline="0" dirty="0" smtClean="0"/>
              <a:t>directly with the Veterans. Now my role is to support those who work directly with the veteran. </a:t>
            </a:r>
          </a:p>
          <a:p>
            <a:endParaRPr lang="en-US" baseline="0" dirty="0" smtClean="0"/>
          </a:p>
          <a:p>
            <a:r>
              <a:rPr lang="en-US" baseline="0" dirty="0" smtClean="0"/>
              <a:t>&lt;Next Slide&gt;</a:t>
            </a:r>
          </a:p>
        </p:txBody>
      </p:sp>
      <p:sp>
        <p:nvSpPr>
          <p:cNvPr id="4" name="Slide Number Placeholder 3"/>
          <p:cNvSpPr>
            <a:spLocks noGrp="1"/>
          </p:cNvSpPr>
          <p:nvPr>
            <p:ph type="sldNum" sz="quarter" idx="10"/>
          </p:nvPr>
        </p:nvSpPr>
        <p:spPr/>
        <p:txBody>
          <a:bodyPr/>
          <a:lstStyle/>
          <a:p>
            <a:fld id="{08AA51C3-518F-4F0D-B932-9AF47A2C9D15}" type="slidenum">
              <a:rPr lang="en-US" smtClean="0"/>
              <a:t>1</a:t>
            </a:fld>
            <a:endParaRPr lang="en-US"/>
          </a:p>
        </p:txBody>
      </p:sp>
    </p:spTree>
    <p:extLst>
      <p:ext uri="{BB962C8B-B14F-4D97-AF65-F5344CB8AC3E}">
        <p14:creationId xmlns:p14="http://schemas.microsoft.com/office/powerpoint/2010/main"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a:t>
            </a:r>
            <a:r>
              <a:rPr lang="en-US" baseline="0" dirty="0" smtClean="0"/>
              <a:t> again</a:t>
            </a:r>
          </a:p>
        </p:txBody>
      </p:sp>
      <p:sp>
        <p:nvSpPr>
          <p:cNvPr id="4" name="Slide Number Placeholder 3"/>
          <p:cNvSpPr>
            <a:spLocks noGrp="1"/>
          </p:cNvSpPr>
          <p:nvPr>
            <p:ph type="sldNum" sz="quarter" idx="10"/>
          </p:nvPr>
        </p:nvSpPr>
        <p:spPr/>
        <p:txBody>
          <a:bodyPr/>
          <a:lstStyle/>
          <a:p>
            <a:fld id="{08AA51C3-518F-4F0D-B932-9AF47A2C9D15}" type="slidenum">
              <a:rPr lang="en-US" smtClean="0"/>
              <a:t>10</a:t>
            </a:fld>
            <a:endParaRPr lang="en-US"/>
          </a:p>
        </p:txBody>
      </p:sp>
    </p:spTree>
    <p:extLst>
      <p:ext uri="{BB962C8B-B14F-4D97-AF65-F5344CB8AC3E}">
        <p14:creationId xmlns:p14="http://schemas.microsoft.com/office/powerpoint/2010/main" val="17303825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Radio Buttons are just like the “One</a:t>
            </a:r>
            <a:r>
              <a:rPr lang="en-US" baseline="0" dirty="0" smtClean="0"/>
              <a:t> Item Only” Dialog Properties</a:t>
            </a:r>
          </a:p>
          <a:p>
            <a:endParaRPr lang="en-US" baseline="0" dirty="0" smtClean="0"/>
          </a:p>
          <a:p>
            <a:r>
              <a:rPr lang="en-US" baseline="0" dirty="0" smtClean="0"/>
              <a:t>They are useful for making the user select one or the other vs. check boxes where the user can select several options. </a:t>
            </a:r>
          </a:p>
          <a:p>
            <a:endParaRPr lang="en-US" baseline="0" dirty="0" smtClean="0"/>
          </a:p>
          <a:p>
            <a:r>
              <a:rPr lang="en-US" baseline="0" dirty="0" smtClean="0"/>
              <a:t>They are used a lot as answers to questions. </a:t>
            </a:r>
          </a:p>
          <a:p>
            <a:endParaRPr lang="en-US" baseline="0" dirty="0" smtClean="0"/>
          </a:p>
          <a:p>
            <a:r>
              <a:rPr lang="en-US" baseline="0" dirty="0" smtClean="0"/>
              <a:t>Does the Veteran get meds from Outside the facility “Yes/No”</a:t>
            </a:r>
          </a:p>
          <a:p>
            <a:endParaRPr lang="en-US" baseline="0" dirty="0" smtClean="0"/>
          </a:p>
          <a:p>
            <a:r>
              <a:rPr lang="en-US" baseline="0" dirty="0" smtClean="0"/>
              <a:t>One of the major Cons is that they don’t open a field if the user selects one or the other. </a:t>
            </a:r>
          </a:p>
          <a:p>
            <a:endParaRPr lang="en-US" baseline="0" dirty="0" smtClean="0"/>
          </a:p>
          <a:p>
            <a:r>
              <a:rPr lang="en-US" baseline="0" dirty="0" smtClean="0"/>
              <a:t>So if they select ‘Yes” to the Does a Veteran Get Meds From Outside the VA?” Another window doesn’t pop open stating something like “Specify which pharmacy”.</a:t>
            </a:r>
          </a:p>
          <a:p>
            <a:endParaRPr lang="en-US" baseline="0" dirty="0" smtClean="0"/>
          </a:p>
          <a:p>
            <a:r>
              <a:rPr lang="en-US" baseline="0" dirty="0" smtClean="0"/>
              <a:t>Many CAC’s will get around that with use of creating a “Display Only” Text Template field That will state “If Yes, please explain”. </a:t>
            </a:r>
          </a:p>
          <a:p>
            <a:endParaRPr lang="en-US" baseline="0" dirty="0" smtClean="0"/>
          </a:p>
          <a:p>
            <a:r>
              <a:rPr lang="en-US" baseline="0" dirty="0" smtClean="0"/>
              <a:t>Now let’s look at an example of that. </a:t>
            </a:r>
          </a:p>
          <a:p>
            <a:endParaRPr lang="en-US" baseline="0" dirty="0" smtClean="0"/>
          </a:p>
          <a:p>
            <a:endParaRPr lang="en-US" baseline="0" dirty="0" smtClean="0"/>
          </a:p>
          <a:p>
            <a:r>
              <a:rPr lang="en-US" baseline="0" dirty="0" smtClean="0"/>
              <a:t>&lt;Next Slide&gt;</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100</a:t>
            </a:fld>
            <a:endParaRPr lang="en-US"/>
          </a:p>
        </p:txBody>
      </p:sp>
    </p:spTree>
    <p:extLst>
      <p:ext uri="{BB962C8B-B14F-4D97-AF65-F5344CB8AC3E}">
        <p14:creationId xmlns:p14="http://schemas.microsoft.com/office/powerpoint/2010/main" val="14678044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a display</a:t>
            </a:r>
            <a:r>
              <a:rPr lang="en-US" baseline="0" dirty="0" smtClean="0"/>
              <a:t> only text field. </a:t>
            </a:r>
          </a:p>
          <a:p>
            <a:endParaRPr lang="en-US" baseline="0" dirty="0" smtClean="0"/>
          </a:p>
          <a:p>
            <a:r>
              <a:rPr lang="en-US" baseline="0" dirty="0" smtClean="0"/>
              <a:t>Instructs the user to specify any Yes responses. </a:t>
            </a:r>
          </a:p>
          <a:p>
            <a:endParaRPr lang="en-US" baseline="0" dirty="0" smtClean="0"/>
          </a:p>
          <a:p>
            <a:r>
              <a:rPr lang="en-US" baseline="0" dirty="0" smtClean="0"/>
              <a:t>The Statement is in template display, but not in template output.</a:t>
            </a:r>
          </a:p>
          <a:p>
            <a:endParaRPr lang="en-US" baseline="0" dirty="0" smtClean="0"/>
          </a:p>
          <a:p>
            <a:r>
              <a:rPr lang="en-US" baseline="0" dirty="0" smtClean="0"/>
              <a:t>Let’s look at how this template field looks in the Template Editor:</a:t>
            </a:r>
          </a:p>
          <a:p>
            <a:endParaRPr lang="en-US" baseline="0" dirty="0" smtClean="0"/>
          </a:p>
          <a:p>
            <a:endParaRPr lang="en-US" baseline="0" dirty="0" smtClean="0"/>
          </a:p>
          <a:p>
            <a:r>
              <a:rPr lang="en-US" baseline="0" dirty="0" smtClean="0"/>
              <a:t>&lt;Next Slide&gt;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101</a:t>
            </a:fld>
            <a:endParaRPr lang="en-US"/>
          </a:p>
        </p:txBody>
      </p:sp>
    </p:spTree>
    <p:extLst>
      <p:ext uri="{BB962C8B-B14F-4D97-AF65-F5344CB8AC3E}">
        <p14:creationId xmlns:p14="http://schemas.microsoft.com/office/powerpoint/2010/main" val="36376944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Here is how</a:t>
            </a:r>
            <a:r>
              <a:rPr lang="en-US" baseline="0" dirty="0" smtClean="0"/>
              <a:t> the text template field is setup. </a:t>
            </a:r>
          </a:p>
          <a:p>
            <a:endParaRPr lang="en-US" baseline="0" dirty="0" smtClean="0"/>
          </a:p>
          <a:p>
            <a:r>
              <a:rPr lang="en-US" baseline="0" dirty="0" smtClean="0"/>
              <a:t>We have Text selected for type</a:t>
            </a:r>
          </a:p>
          <a:p>
            <a:endParaRPr lang="en-US" baseline="0" dirty="0" smtClean="0"/>
          </a:p>
          <a:p>
            <a:r>
              <a:rPr lang="en-US" baseline="0" dirty="0" smtClean="0"/>
              <a:t>We have the text we want to display</a:t>
            </a:r>
          </a:p>
          <a:p>
            <a:endParaRPr lang="en-US" baseline="0" dirty="0" smtClean="0"/>
          </a:p>
          <a:p>
            <a:r>
              <a:rPr lang="en-US" baseline="0" dirty="0" smtClean="0"/>
              <a:t>We have Exclude From Note checked. This makes it viewable only in the template.</a:t>
            </a:r>
          </a:p>
          <a:p>
            <a:endParaRPr lang="en-US" baseline="0" dirty="0" smtClean="0"/>
          </a:p>
          <a:p>
            <a:endParaRPr lang="en-US" baseline="0" dirty="0" smtClean="0"/>
          </a:p>
          <a:p>
            <a:r>
              <a:rPr lang="en-US" baseline="0" dirty="0" smtClean="0"/>
              <a:t>&lt;Next Slide&gt;&lt;Import/Export&gt;</a:t>
            </a:r>
          </a:p>
        </p:txBody>
      </p:sp>
      <p:sp>
        <p:nvSpPr>
          <p:cNvPr id="4" name="Slide Number Placeholder 3"/>
          <p:cNvSpPr>
            <a:spLocks noGrp="1"/>
          </p:cNvSpPr>
          <p:nvPr>
            <p:ph type="sldNum" sz="quarter" idx="10"/>
          </p:nvPr>
        </p:nvSpPr>
        <p:spPr/>
        <p:txBody>
          <a:bodyPr/>
          <a:lstStyle/>
          <a:p>
            <a:fld id="{08AA51C3-518F-4F0D-B932-9AF47A2C9D15}" type="slidenum">
              <a:rPr lang="en-US" smtClean="0"/>
              <a:t>102</a:t>
            </a:fld>
            <a:endParaRPr lang="en-US"/>
          </a:p>
        </p:txBody>
      </p:sp>
    </p:spTree>
    <p:extLst>
      <p:ext uri="{BB962C8B-B14F-4D97-AF65-F5344CB8AC3E}">
        <p14:creationId xmlns:p14="http://schemas.microsoft.com/office/powerpoint/2010/main" val="12416468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Until now we have been working in our “Personal Templates” section. </a:t>
            </a:r>
          </a:p>
          <a:p>
            <a:endParaRPr lang="en-US" baseline="0" dirty="0" smtClean="0"/>
          </a:p>
          <a:p>
            <a:r>
              <a:rPr lang="en-US" baseline="0" dirty="0" smtClean="0"/>
              <a:t>Now we want to share this nifty template we have built with users. </a:t>
            </a:r>
          </a:p>
          <a:p>
            <a:endParaRPr lang="en-US" baseline="0" dirty="0" smtClean="0"/>
          </a:p>
          <a:p>
            <a:r>
              <a:rPr lang="en-US" baseline="0" dirty="0" smtClean="0"/>
              <a:t>We will use the Import/Export functionality of the Template Editor to get our templates into the Share Folder and also associated with a Note Title. </a:t>
            </a:r>
          </a:p>
          <a:p>
            <a:endParaRPr lang="en-US" baseline="0" dirty="0" smtClean="0"/>
          </a:p>
          <a:p>
            <a:r>
              <a:rPr lang="en-US" baseline="0" dirty="0" smtClean="0"/>
              <a:t>Let’s begin</a:t>
            </a:r>
          </a:p>
          <a:p>
            <a:endParaRPr lang="en-US" baseline="0" dirty="0" smtClean="0"/>
          </a:p>
          <a:p>
            <a:endParaRPr lang="en-US" baseline="0" dirty="0" smtClean="0"/>
          </a:p>
          <a:p>
            <a:r>
              <a:rPr lang="en-US" baseline="0" dirty="0" smtClean="0"/>
              <a:t>&lt;Next Slide&gt;</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103</a:t>
            </a:fld>
            <a:endParaRPr lang="en-US"/>
          </a:p>
        </p:txBody>
      </p:sp>
    </p:spTree>
    <p:extLst>
      <p:ext uri="{BB962C8B-B14F-4D97-AF65-F5344CB8AC3E}">
        <p14:creationId xmlns:p14="http://schemas.microsoft.com/office/powerpoint/2010/main" val="11639835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i="0" dirty="0" smtClean="0"/>
              <a:t>In</a:t>
            </a:r>
            <a:r>
              <a:rPr lang="en-US" i="0" baseline="0" dirty="0" smtClean="0"/>
              <a:t> the Template Editor</a:t>
            </a:r>
            <a:endParaRPr lang="en-US" i="0" dirty="0" smtClean="0"/>
          </a:p>
          <a:p>
            <a:endParaRPr lang="en-US" dirty="0" smtClean="0"/>
          </a:p>
          <a:p>
            <a:r>
              <a:rPr lang="en-US" dirty="0" smtClean="0"/>
              <a:t>Highlight</a:t>
            </a:r>
            <a:r>
              <a:rPr lang="en-US" baseline="0" dirty="0" smtClean="0"/>
              <a:t> the template in our Personal Templates to Export</a:t>
            </a:r>
          </a:p>
          <a:p>
            <a:endParaRPr lang="en-US" baseline="0" dirty="0" smtClean="0"/>
          </a:p>
          <a:p>
            <a:r>
              <a:rPr lang="en-US" baseline="0" dirty="0" smtClean="0"/>
              <a:t>Open the Tools Menu</a:t>
            </a:r>
          </a:p>
          <a:p>
            <a:endParaRPr lang="en-US" baseline="0" dirty="0" smtClean="0"/>
          </a:p>
          <a:p>
            <a:r>
              <a:rPr lang="en-US" baseline="0" dirty="0" smtClean="0"/>
              <a:t>Click On Export</a:t>
            </a:r>
          </a:p>
          <a:p>
            <a:endParaRPr lang="en-US" baseline="0" dirty="0" smtClean="0"/>
          </a:p>
          <a:p>
            <a:r>
              <a:rPr lang="en-US" baseline="0" dirty="0" smtClean="0"/>
              <a:t>Export to a folder destination of your choice. </a:t>
            </a:r>
          </a:p>
          <a:p>
            <a:endParaRPr lang="en-US" baseline="0" dirty="0" smtClean="0"/>
          </a:p>
          <a:p>
            <a:endParaRPr lang="en-US" baseline="0" dirty="0" smtClean="0"/>
          </a:p>
          <a:p>
            <a:r>
              <a:rPr lang="en-US" baseline="0" dirty="0" smtClean="0"/>
              <a:t>&lt;Next Slide&gt;</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104</a:t>
            </a:fld>
            <a:endParaRPr lang="en-US"/>
          </a:p>
        </p:txBody>
      </p:sp>
    </p:spTree>
    <p:extLst>
      <p:ext uri="{BB962C8B-B14F-4D97-AF65-F5344CB8AC3E}">
        <p14:creationId xmlns:p14="http://schemas.microsoft.com/office/powerpoint/2010/main" val="21952316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 Share Templates</a:t>
            </a:r>
          </a:p>
          <a:p>
            <a:endParaRPr lang="en-US" dirty="0" smtClean="0"/>
          </a:p>
          <a:p>
            <a:r>
              <a:rPr lang="en-US" dirty="0" smtClean="0"/>
              <a:t>Select Import </a:t>
            </a:r>
          </a:p>
          <a:p>
            <a:endParaRPr lang="en-US" dirty="0" smtClean="0"/>
          </a:p>
          <a:p>
            <a:r>
              <a:rPr lang="en-US" dirty="0" smtClean="0"/>
              <a:t>Navigate</a:t>
            </a:r>
            <a:r>
              <a:rPr lang="en-US" baseline="0" dirty="0" smtClean="0"/>
              <a:t> to the location you just saved it to. </a:t>
            </a:r>
          </a:p>
          <a:p>
            <a:endParaRPr lang="en-US" baseline="0" dirty="0" smtClean="0"/>
          </a:p>
          <a:p>
            <a:endParaRPr lang="en-US" baseline="0" dirty="0" smtClean="0"/>
          </a:p>
          <a:p>
            <a:r>
              <a:rPr lang="en-US" baseline="0" dirty="0" smtClean="0"/>
              <a:t>&lt;Next Slide&gt;</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105</a:t>
            </a:fld>
            <a:endParaRPr lang="en-US"/>
          </a:p>
        </p:txBody>
      </p:sp>
    </p:spTree>
    <p:extLst>
      <p:ext uri="{BB962C8B-B14F-4D97-AF65-F5344CB8AC3E}">
        <p14:creationId xmlns:p14="http://schemas.microsoft.com/office/powerpoint/2010/main" val="39647408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Template is now</a:t>
            </a:r>
            <a:r>
              <a:rPr lang="en-US" baseline="0" dirty="0" smtClean="0"/>
              <a:t> in the Shared Folder. </a:t>
            </a:r>
          </a:p>
          <a:p>
            <a:endParaRPr lang="en-US" baseline="0" dirty="0" smtClean="0"/>
          </a:p>
          <a:p>
            <a:r>
              <a:rPr lang="en-US" baseline="0" dirty="0" smtClean="0"/>
              <a:t>Let’s change some settings to ensure that this template is used properly. </a:t>
            </a:r>
          </a:p>
          <a:p>
            <a:endParaRPr lang="en-US" dirty="0" smtClean="0"/>
          </a:p>
          <a:p>
            <a:endParaRPr lang="en-US" baseline="0" dirty="0" smtClean="0"/>
          </a:p>
          <a:p>
            <a:r>
              <a:rPr lang="en-US" baseline="0" dirty="0" smtClean="0"/>
              <a:t>&lt;Next Slide&gt;</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106</a:t>
            </a:fld>
            <a:endParaRPr lang="en-US"/>
          </a:p>
        </p:txBody>
      </p:sp>
    </p:spTree>
    <p:extLst>
      <p:ext uri="{BB962C8B-B14F-4D97-AF65-F5344CB8AC3E}">
        <p14:creationId xmlns:p14="http://schemas.microsoft.com/office/powerpoint/2010/main" val="33657191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compacted the Template</a:t>
            </a:r>
            <a:r>
              <a:rPr lang="en-US" baseline="0" dirty="0" smtClean="0"/>
              <a:t> Editor to bring the Properties Closer to the Shared Template Window. </a:t>
            </a:r>
          </a:p>
          <a:p>
            <a:endParaRPr lang="en-US" baseline="0" dirty="0" smtClean="0"/>
          </a:p>
          <a:p>
            <a:r>
              <a:rPr lang="en-US" baseline="0" dirty="0" smtClean="0"/>
              <a:t>See how the template is expanded out? We can see the Child templates. </a:t>
            </a:r>
          </a:p>
          <a:p>
            <a:endParaRPr lang="en-US" baseline="0" dirty="0" smtClean="0"/>
          </a:p>
          <a:p>
            <a:r>
              <a:rPr lang="en-US" baseline="0" dirty="0" smtClean="0"/>
              <a:t>We don’t want the user to select one of the Child templates on it’s own, but rather we want them to open ONLY the parent and then access the Child templates that way. </a:t>
            </a:r>
          </a:p>
          <a:p>
            <a:endParaRPr lang="en-US" baseline="0" dirty="0" smtClean="0"/>
          </a:p>
          <a:p>
            <a:r>
              <a:rPr lang="en-US" baseline="0" dirty="0" smtClean="0"/>
              <a:t>We do this by selecting “Hide Items in Templates Drawer”. The templates drawer is accessed via the Notes tab in CPRS. </a:t>
            </a:r>
          </a:p>
          <a:p>
            <a:endParaRPr lang="en-US" baseline="0" dirty="0" smtClean="0"/>
          </a:p>
          <a:p>
            <a:r>
              <a:rPr lang="en-US" baseline="0" dirty="0" smtClean="0"/>
              <a:t>Locking the template prevents the template from being Edited while in the Shared Templates Root. </a:t>
            </a:r>
          </a:p>
          <a:p>
            <a:endParaRPr lang="en-US" baseline="0" dirty="0" smtClean="0"/>
          </a:p>
          <a:p>
            <a:r>
              <a:rPr lang="en-US" baseline="0" dirty="0" smtClean="0"/>
              <a:t>In order to Edit a locked template you must Export it as before and Import it to your Personal Templates. </a:t>
            </a:r>
          </a:p>
          <a:p>
            <a:endParaRPr lang="en-US" baseline="0" dirty="0" smtClean="0"/>
          </a:p>
          <a:p>
            <a:r>
              <a:rPr lang="en-US" baseline="0" dirty="0" smtClean="0"/>
              <a:t>This creates a new copy of the Template. </a:t>
            </a:r>
          </a:p>
          <a:p>
            <a:endParaRPr lang="en-US" baseline="0" dirty="0" smtClean="0"/>
          </a:p>
          <a:p>
            <a:endParaRPr lang="en-US" baseline="0" dirty="0" smtClean="0"/>
          </a:p>
          <a:p>
            <a:r>
              <a:rPr lang="en-US" baseline="0" dirty="0" smtClean="0"/>
              <a:t>&lt;Next Slide&gt;</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107</a:t>
            </a:fld>
            <a:endParaRPr lang="en-US"/>
          </a:p>
        </p:txBody>
      </p:sp>
    </p:spTree>
    <p:extLst>
      <p:ext uri="{BB962C8B-B14F-4D97-AF65-F5344CB8AC3E}">
        <p14:creationId xmlns:p14="http://schemas.microsoft.com/office/powerpoint/2010/main" val="28776800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two examples of Shared Templates. </a:t>
            </a:r>
          </a:p>
          <a:p>
            <a:endParaRPr lang="en-US" baseline="0" dirty="0" smtClean="0"/>
          </a:p>
          <a:p>
            <a:r>
              <a:rPr lang="en-US" baseline="0" dirty="0" smtClean="0"/>
              <a:t>On the top is Shared Templates from the Templates Drawer on the Notes Tab in CPRS. </a:t>
            </a:r>
          </a:p>
          <a:p>
            <a:endParaRPr lang="en-US" baseline="0" dirty="0" smtClean="0"/>
          </a:p>
          <a:p>
            <a:r>
              <a:rPr lang="en-US" baseline="0" dirty="0" smtClean="0"/>
              <a:t>One the bottom is the Shared Templates Window  and the Shared Templates Root Folder </a:t>
            </a:r>
            <a:endParaRPr lang="en-US" dirty="0" smtClean="0"/>
          </a:p>
          <a:p>
            <a:endParaRPr lang="en-US" baseline="0" dirty="0" smtClean="0"/>
          </a:p>
          <a:p>
            <a:r>
              <a:rPr lang="en-US" baseline="0" dirty="0" smtClean="0"/>
              <a:t>Note the view on the left. There is no + sign next to the template like there is on the right view in the template editor. </a:t>
            </a:r>
          </a:p>
          <a:p>
            <a:endParaRPr lang="en-US" baseline="0" dirty="0" smtClean="0"/>
          </a:p>
          <a:p>
            <a:r>
              <a:rPr lang="en-US" baseline="0" dirty="0" smtClean="0"/>
              <a:t>It is locked in the Template drawer. </a:t>
            </a:r>
          </a:p>
          <a:p>
            <a:endParaRPr lang="en-US" baseline="0" dirty="0" smtClean="0"/>
          </a:p>
          <a:p>
            <a:r>
              <a:rPr lang="en-US" baseline="0" dirty="0" smtClean="0"/>
              <a:t>This will prevent users selecting a sub-template. </a:t>
            </a:r>
          </a:p>
          <a:p>
            <a:endParaRPr lang="en-US" baseline="0" dirty="0" smtClean="0"/>
          </a:p>
          <a:p>
            <a:r>
              <a:rPr lang="en-US" baseline="0" dirty="0" smtClean="0"/>
              <a:t>Now let’s take our template and associate it with a note title. </a:t>
            </a:r>
          </a:p>
          <a:p>
            <a:endParaRPr lang="en-US" baseline="0" dirty="0" smtClean="0"/>
          </a:p>
          <a:p>
            <a:endParaRPr lang="en-US" baseline="0" dirty="0" smtClean="0"/>
          </a:p>
          <a:p>
            <a:r>
              <a:rPr lang="en-US" baseline="0" dirty="0" smtClean="0"/>
              <a:t>&lt;Next Slide&gt;</a:t>
            </a:r>
            <a:endParaRPr lang="en-US"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108</a:t>
            </a:fld>
            <a:endParaRPr lang="en-US"/>
          </a:p>
        </p:txBody>
      </p:sp>
    </p:spTree>
    <p:extLst>
      <p:ext uri="{BB962C8B-B14F-4D97-AF65-F5344CB8AC3E}">
        <p14:creationId xmlns:p14="http://schemas.microsoft.com/office/powerpoint/2010/main" val="30379047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1" dirty="0" smtClean="0"/>
              <a:t>Benefits</a:t>
            </a:r>
          </a:p>
          <a:p>
            <a:r>
              <a:rPr lang="en-US" dirty="0" smtClean="0"/>
              <a:t>Allows the template to Automatically open when note title is selected.</a:t>
            </a:r>
          </a:p>
          <a:p>
            <a:r>
              <a:rPr lang="en-US" dirty="0" smtClean="0"/>
              <a:t>User does not have to find the template in Shared Templates. </a:t>
            </a:r>
          </a:p>
          <a:p>
            <a:r>
              <a:rPr lang="en-US" dirty="0" smtClean="0"/>
              <a:t>Users don’t have to save the template to My Templates</a:t>
            </a:r>
          </a:p>
          <a:p>
            <a:endParaRPr lang="en-US" dirty="0" smtClean="0"/>
          </a:p>
          <a:p>
            <a:endParaRPr lang="en-US" dirty="0" smtClean="0"/>
          </a:p>
          <a:p>
            <a:pPr marL="0" indent="0" algn="l">
              <a:buNone/>
            </a:pPr>
            <a:r>
              <a:rPr lang="en-US" b="1" dirty="0" smtClean="0"/>
              <a:t>Do’s and Don’ts</a:t>
            </a:r>
          </a:p>
          <a:p>
            <a:r>
              <a:rPr lang="en-US" b="1" dirty="0" smtClean="0"/>
              <a:t>DO</a:t>
            </a:r>
            <a:r>
              <a:rPr lang="en-US" dirty="0" smtClean="0"/>
              <a:t> import the template into the Document Titles Root.</a:t>
            </a:r>
          </a:p>
          <a:p>
            <a:r>
              <a:rPr lang="en-US" b="1" dirty="0" smtClean="0"/>
              <a:t>DON’T</a:t>
            </a:r>
            <a:r>
              <a:rPr lang="en-US" dirty="0" smtClean="0"/>
              <a:t> copy the template from Personal Templates to Document Titles Root</a:t>
            </a:r>
          </a:p>
          <a:p>
            <a:r>
              <a:rPr lang="en-US" dirty="0" smtClean="0"/>
              <a:t>	-If the template is deleted from your Personal Templates it will disassociate the template from it’s Note Tile. </a:t>
            </a:r>
          </a:p>
          <a:p>
            <a:r>
              <a:rPr lang="en-US" dirty="0" smtClean="0"/>
              <a:t>	-Users won’t see the template when opening</a:t>
            </a:r>
            <a:r>
              <a:rPr lang="en-US" baseline="0" dirty="0" smtClean="0"/>
              <a:t> the Note title. </a:t>
            </a:r>
            <a:endParaRPr lang="en-US" dirty="0" smtClean="0"/>
          </a:p>
          <a:p>
            <a:endParaRPr lang="en-US" dirty="0" smtClean="0"/>
          </a:p>
          <a:p>
            <a:endParaRPr lang="en-US" baseline="0" dirty="0" smtClean="0"/>
          </a:p>
          <a:p>
            <a:r>
              <a:rPr lang="en-US" baseline="0" dirty="0" smtClean="0"/>
              <a:t>&lt;Next Slide&gt;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109</a:t>
            </a:fld>
            <a:endParaRPr lang="en-US"/>
          </a:p>
        </p:txBody>
      </p:sp>
    </p:spTree>
    <p:extLst>
      <p:ext uri="{BB962C8B-B14F-4D97-AF65-F5344CB8AC3E}">
        <p14:creationId xmlns:p14="http://schemas.microsoft.com/office/powerpoint/2010/main" val="1233979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entering the CPRS Template Editor it’s BEST PRACTICE to use: Edit Templates</a:t>
            </a:r>
          </a:p>
          <a:p>
            <a:endParaRPr lang="en-US" baseline="0" dirty="0" smtClean="0"/>
          </a:p>
          <a:p>
            <a:r>
              <a:rPr lang="en-US" baseline="0" dirty="0" smtClean="0"/>
              <a:t>-Opens with Personal Templates highlighted</a:t>
            </a:r>
          </a:p>
          <a:p>
            <a:r>
              <a:rPr lang="en-US" baseline="0" dirty="0" smtClean="0"/>
              <a:t>	--This is </a:t>
            </a:r>
            <a:r>
              <a:rPr lang="en-US" b="1" baseline="0" dirty="0" smtClean="0"/>
              <a:t>Safest </a:t>
            </a:r>
          </a:p>
          <a:p>
            <a:r>
              <a:rPr lang="en-US" baseline="0" dirty="0" smtClean="0"/>
              <a:t>	---will not alter anything accessible to all users</a:t>
            </a:r>
          </a:p>
          <a:p>
            <a:r>
              <a:rPr lang="en-US" baseline="0" dirty="0" smtClean="0"/>
              <a:t>	---will not alter anything in Shared Templates</a:t>
            </a:r>
            <a:endParaRPr lang="en-US" dirty="0" smtClean="0"/>
          </a:p>
          <a:p>
            <a:endParaRPr lang="en-US" dirty="0" smtClean="0"/>
          </a:p>
          <a:p>
            <a:r>
              <a:rPr lang="en-US" dirty="0" smtClean="0"/>
              <a:t>Accessing</a:t>
            </a:r>
            <a:r>
              <a:rPr lang="en-US" baseline="0" dirty="0" smtClean="0"/>
              <a:t> shared templates can be done by selecting “Edit Shared Templates” in the </a:t>
            </a:r>
            <a:r>
              <a:rPr lang="en-US" baseline="0" dirty="0" smtClean="0"/>
              <a:t>lower </a:t>
            </a:r>
            <a:r>
              <a:rPr lang="en-US" baseline="0" dirty="0" smtClean="0"/>
              <a:t>left corner of the Template Editor.</a:t>
            </a:r>
            <a:endParaRPr lang="en-US" dirty="0" smtClean="0"/>
          </a:p>
          <a:p>
            <a:r>
              <a:rPr lang="en-US" dirty="0" smtClean="0"/>
              <a:t>&lt;Next</a:t>
            </a:r>
            <a:r>
              <a:rPr lang="en-US" baseline="0" dirty="0" smtClean="0"/>
              <a:t> slide&gt;&lt;Explore Template Editor&gt;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11</a:t>
            </a:fld>
            <a:endParaRPr lang="en-US"/>
          </a:p>
        </p:txBody>
      </p:sp>
    </p:spTree>
    <p:extLst>
      <p:ext uri="{BB962C8B-B14F-4D97-AF65-F5344CB8AC3E}">
        <p14:creationId xmlns:p14="http://schemas.microsoft.com/office/powerpoint/2010/main" val="9346259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template has been Imported into the Document Titles</a:t>
            </a:r>
            <a:r>
              <a:rPr lang="en-US" baseline="0" dirty="0" smtClean="0"/>
              <a:t> Root, we see that there is now a</a:t>
            </a:r>
          </a:p>
          <a:p>
            <a:r>
              <a:rPr lang="en-US" baseline="0" dirty="0" smtClean="0"/>
              <a:t>“Associated Title” Bar. </a:t>
            </a:r>
          </a:p>
          <a:p>
            <a:endParaRPr lang="en-US" dirty="0" smtClean="0"/>
          </a:p>
          <a:p>
            <a:r>
              <a:rPr lang="en-US" dirty="0" smtClean="0"/>
              <a:t>Type</a:t>
            </a:r>
            <a:r>
              <a:rPr lang="en-US" baseline="0" dirty="0" smtClean="0"/>
              <a:t> our title name in the Associated Title Bar. VEHU PROGRESS….</a:t>
            </a:r>
          </a:p>
          <a:p>
            <a:endParaRPr lang="en-US" baseline="0" dirty="0" smtClean="0"/>
          </a:p>
          <a:p>
            <a:r>
              <a:rPr lang="en-US" baseline="0" dirty="0" smtClean="0"/>
              <a:t>The bar will bring up titles after just typing a few letters. </a:t>
            </a:r>
          </a:p>
          <a:p>
            <a:endParaRPr lang="en-US" baseline="0" dirty="0" smtClean="0"/>
          </a:p>
          <a:p>
            <a:r>
              <a:rPr lang="en-US" baseline="0" dirty="0" smtClean="0"/>
              <a:t>Choose the drop down to see the whole list. </a:t>
            </a:r>
          </a:p>
          <a:p>
            <a:endParaRPr lang="en-US" baseline="0" dirty="0" smtClean="0"/>
          </a:p>
          <a:p>
            <a:r>
              <a:rPr lang="en-US" baseline="0" dirty="0" smtClean="0"/>
              <a:t>Click on the Note Title from the list. </a:t>
            </a:r>
          </a:p>
          <a:p>
            <a:endParaRPr lang="en-US" baseline="0" dirty="0" smtClean="0"/>
          </a:p>
          <a:p>
            <a:r>
              <a:rPr lang="en-US" baseline="0" dirty="0" smtClean="0"/>
              <a:t>***I always click in the Body of the template to make sure the APPLY button becomes active. </a:t>
            </a:r>
          </a:p>
          <a:p>
            <a:endParaRPr lang="en-US" baseline="0" dirty="0" smtClean="0"/>
          </a:p>
          <a:p>
            <a:r>
              <a:rPr lang="en-US" baseline="0" dirty="0" smtClean="0"/>
              <a:t>Confirm the correct title and then&gt;&gt;&gt;&gt;</a:t>
            </a:r>
          </a:p>
          <a:p>
            <a:endParaRPr lang="en-US" baseline="0" dirty="0" smtClean="0"/>
          </a:p>
          <a:p>
            <a:endParaRPr lang="en-US" baseline="0" dirty="0" smtClean="0"/>
          </a:p>
          <a:p>
            <a:r>
              <a:rPr lang="en-US" baseline="0" dirty="0" smtClean="0"/>
              <a:t>&lt;Next Slide&gt;</a:t>
            </a: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110</a:t>
            </a:fld>
            <a:endParaRPr lang="en-US"/>
          </a:p>
        </p:txBody>
      </p:sp>
    </p:spTree>
    <p:extLst>
      <p:ext uri="{BB962C8B-B14F-4D97-AF65-F5344CB8AC3E}">
        <p14:creationId xmlns:p14="http://schemas.microsoft.com/office/powerpoint/2010/main" val="7148219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Everybody say!!!   APPLY APPLY </a:t>
            </a:r>
            <a:r>
              <a:rPr lang="en-US" baseline="0" dirty="0" err="1" smtClean="0"/>
              <a:t>APPLY</a:t>
            </a:r>
            <a:r>
              <a:rPr lang="en-US" baseline="0" dirty="0" smtClean="0"/>
              <a:t> </a:t>
            </a:r>
          </a:p>
          <a:p>
            <a:endParaRPr lang="en-US" baseline="0" dirty="0" smtClean="0"/>
          </a:p>
          <a:p>
            <a:r>
              <a:rPr lang="en-US" baseline="0" dirty="0" smtClean="0"/>
              <a:t>Click that Apply button! </a:t>
            </a:r>
          </a:p>
          <a:p>
            <a:endParaRPr lang="en-US" baseline="0" dirty="0" smtClean="0"/>
          </a:p>
          <a:p>
            <a:endParaRPr lang="en-US" baseline="0" dirty="0" smtClean="0"/>
          </a:p>
          <a:p>
            <a:r>
              <a:rPr lang="en-US" baseline="0" dirty="0" smtClean="0"/>
              <a:t>&lt;Next Slide&gt;</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111</a:t>
            </a:fld>
            <a:endParaRPr lang="en-US"/>
          </a:p>
        </p:txBody>
      </p:sp>
    </p:spTree>
    <p:extLst>
      <p:ext uri="{BB962C8B-B14F-4D97-AF65-F5344CB8AC3E}">
        <p14:creationId xmlns:p14="http://schemas.microsoft.com/office/powerpoint/2010/main" val="22146785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2 types of templates we have not yet discussed, Reminder Dialog Templates and Group Templates. </a:t>
            </a:r>
          </a:p>
          <a:p>
            <a:endParaRPr lang="en-US" baseline="0" dirty="0" smtClean="0"/>
          </a:p>
          <a:p>
            <a:r>
              <a:rPr lang="en-US" baseline="0" dirty="0" smtClean="0"/>
              <a:t>-Reminder Dialog Templates are built entirely in VistA and are beyond the scope of this class. I encourage you to attend David Carter’s Session 14101  Back to Basics: High Performance Reminder Dialogs.</a:t>
            </a:r>
          </a:p>
          <a:p>
            <a:endParaRPr lang="en-US" baseline="0" dirty="0" smtClean="0"/>
          </a:p>
          <a:p>
            <a:r>
              <a:rPr lang="en-US" baseline="0" dirty="0" smtClean="0"/>
              <a:t>-Group Templates are a type of TXML template very similar to Dialog Templates. </a:t>
            </a:r>
          </a:p>
          <a:p>
            <a:r>
              <a:rPr lang="en-US" baseline="0" dirty="0" smtClean="0"/>
              <a:t>	1. Allows you to have sub or child templates</a:t>
            </a:r>
          </a:p>
          <a:p>
            <a:r>
              <a:rPr lang="en-US" baseline="0" dirty="0" smtClean="0"/>
              <a:t>	2. Parent template controls the child templates.</a:t>
            </a:r>
          </a:p>
          <a:p>
            <a:r>
              <a:rPr lang="en-US" baseline="0" dirty="0" smtClean="0"/>
              <a:t>-Benefits</a:t>
            </a:r>
          </a:p>
          <a:p>
            <a:r>
              <a:rPr lang="en-US" baseline="0" dirty="0" smtClean="0"/>
              <a:t>	1. Suppresses check boxes for child templates</a:t>
            </a:r>
          </a:p>
          <a:p>
            <a:r>
              <a:rPr lang="en-US" baseline="0" dirty="0" smtClean="0"/>
              <a:t>	2. Displays a list of child templates in shared templates. </a:t>
            </a:r>
          </a:p>
          <a:p>
            <a:r>
              <a:rPr lang="en-US" baseline="0" dirty="0" smtClean="0"/>
              <a:t>		-user can pick the parent and access all the templates</a:t>
            </a:r>
          </a:p>
          <a:p>
            <a:r>
              <a:rPr lang="en-US" baseline="0" dirty="0" smtClean="0"/>
              <a:t>		-Or can select the children individually. </a:t>
            </a:r>
          </a:p>
          <a:p>
            <a:endParaRPr lang="en-US" baseline="0" dirty="0" smtClean="0"/>
          </a:p>
          <a:p>
            <a:r>
              <a:rPr lang="en-US" baseline="0" dirty="0" smtClean="0"/>
              <a:t>****These can be achieved with other template types</a:t>
            </a:r>
          </a:p>
          <a:p>
            <a:r>
              <a:rPr lang="en-US" baseline="0" dirty="0" smtClean="0"/>
              <a:t>	-Basic template with template fields added is the same as a template with a suppressed check box. Not many of </a:t>
            </a:r>
            <a:r>
              <a:rPr lang="en-US" baseline="0" dirty="0" err="1" smtClean="0"/>
              <a:t>tho</a:t>
            </a:r>
            <a:endParaRPr lang="en-US" baseline="0" dirty="0" smtClean="0"/>
          </a:p>
          <a:p>
            <a:r>
              <a:rPr lang="en-US" baseline="0" dirty="0" smtClean="0"/>
              <a:t>	-Dialog template in Template drawer w/out Hide Items in Template Drawer selected. </a:t>
            </a:r>
          </a:p>
          <a:p>
            <a:endParaRPr lang="en-US" baseline="0" dirty="0" smtClean="0"/>
          </a:p>
          <a:p>
            <a:r>
              <a:rPr lang="en-US" baseline="0" dirty="0" smtClean="0"/>
              <a:t>Major Cons:</a:t>
            </a:r>
          </a:p>
          <a:p>
            <a:endParaRPr lang="en-US" baseline="0" dirty="0" smtClean="0"/>
          </a:p>
          <a:p>
            <a:r>
              <a:rPr lang="en-US" dirty="0" smtClean="0"/>
              <a:t>-Lose Dialog Properties functionality</a:t>
            </a:r>
          </a:p>
          <a:p>
            <a:endParaRPr lang="en-US" dirty="0" smtClean="0"/>
          </a:p>
          <a:p>
            <a:r>
              <a:rPr lang="en-US" dirty="0" smtClean="0"/>
              <a:t>&lt;Next slide&gt; &lt;Functionality</a:t>
            </a:r>
            <a:r>
              <a:rPr lang="en-US" baseline="0" dirty="0" smtClean="0"/>
              <a:t> Limitations&gt;</a:t>
            </a:r>
            <a:endParaRPr lang="en-US" dirty="0" smtClean="0"/>
          </a:p>
          <a:p>
            <a:endParaRPr lang="en-US" i="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112</a:t>
            </a:fld>
            <a:endParaRPr lang="en-US"/>
          </a:p>
        </p:txBody>
      </p:sp>
    </p:spTree>
    <p:extLst>
      <p:ext uri="{BB962C8B-B14F-4D97-AF65-F5344CB8AC3E}">
        <p14:creationId xmlns:p14="http://schemas.microsoft.com/office/powerpoint/2010/main" val="15829089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have seen, the Template Editor has a lot of very nice features and options for creating very functional templates. </a:t>
            </a:r>
          </a:p>
          <a:p>
            <a:endParaRPr lang="en-US" baseline="0" dirty="0" smtClean="0"/>
          </a:p>
          <a:p>
            <a:r>
              <a:rPr lang="en-US" baseline="0" dirty="0" smtClean="0"/>
              <a:t>However there are some functionality limitations that are note worthy. There are workarounds for some of these, other do not have workarounds. </a:t>
            </a:r>
          </a:p>
          <a:p>
            <a:r>
              <a:rPr lang="en-US" baseline="0" dirty="0" smtClean="0"/>
              <a:t>This is by no means an exhaustive list. </a:t>
            </a:r>
          </a:p>
          <a:p>
            <a:endParaRPr lang="en-US" baseline="0" dirty="0" smtClean="0"/>
          </a:p>
          <a:p>
            <a:r>
              <a:rPr lang="en-US" baseline="0" dirty="0" smtClean="0"/>
              <a:t>VISTA FORMATTING LIMITATIONS;</a:t>
            </a:r>
          </a:p>
          <a:p>
            <a:r>
              <a:rPr lang="en-US" baseline="0" dirty="0" smtClean="0"/>
              <a:t>-As CPRS is </a:t>
            </a:r>
            <a:r>
              <a:rPr lang="en-US" baseline="0" dirty="0" err="1" smtClean="0"/>
              <a:t>VistA</a:t>
            </a:r>
            <a:r>
              <a:rPr lang="en-US" baseline="0" dirty="0" smtClean="0"/>
              <a:t>, we can’t change fonts, bold, underline, use italics, add color or any other text formatting. </a:t>
            </a:r>
          </a:p>
          <a:p>
            <a:r>
              <a:rPr lang="en-US" baseline="0" dirty="0" smtClean="0"/>
              <a:t>-be creative through the use of CAPS, special characters such as asterisks, &gt;&lt;, +, = etc. </a:t>
            </a:r>
          </a:p>
          <a:p>
            <a:endParaRPr lang="en-US" baseline="0" dirty="0" smtClean="0"/>
          </a:p>
          <a:p>
            <a:r>
              <a:rPr lang="en-US" baseline="0" dirty="0" smtClean="0"/>
              <a:t>DIAGRAMS/PICTURES</a:t>
            </a:r>
          </a:p>
          <a:p>
            <a:r>
              <a:rPr lang="en-US" baseline="0" dirty="0" smtClean="0"/>
              <a:t>-No diagrams or pictures in the template such as anatomical figures for charting.&lt;&lt;&lt;&lt;No Work around. </a:t>
            </a:r>
          </a:p>
          <a:p>
            <a:endParaRPr lang="en-US" baseline="0" dirty="0" smtClean="0"/>
          </a:p>
          <a:p>
            <a:r>
              <a:rPr lang="en-US" baseline="0" dirty="0" smtClean="0"/>
              <a:t>LARGE TEMPLATE LAG</a:t>
            </a:r>
          </a:p>
          <a:p>
            <a:r>
              <a:rPr lang="en-US" baseline="0" dirty="0" smtClean="0"/>
              <a:t>-Large templates with many child templates impedes performance.&lt;&lt;&lt;Minimize the size of templates as much as possible. </a:t>
            </a:r>
          </a:p>
          <a:p>
            <a:endParaRPr lang="en-US" baseline="0" dirty="0" smtClean="0"/>
          </a:p>
          <a:p>
            <a:r>
              <a:rPr lang="en-US" baseline="0" dirty="0" smtClean="0"/>
              <a:t>NO MANDATORY TEMPLATES;</a:t>
            </a:r>
          </a:p>
          <a:p>
            <a:r>
              <a:rPr lang="en-US" baseline="0" dirty="0" smtClean="0"/>
              <a:t>-Dialog Templates with Child templates require checking the box to make the template and the mandatory fields in the template active. </a:t>
            </a:r>
          </a:p>
          <a:p>
            <a:r>
              <a:rPr lang="en-US" baseline="0" dirty="0" smtClean="0"/>
              <a:t>         -Thus if they don’t check the box, it’s they can bypass.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solution I used was to build template trees. Through using One Item Only and Hide Dialog Items, I was able to build these trees in such a way that the user has to move through the template tree and answer the questions, before moving on to later sections of the template. This prevented bypassing the questions and placed the questions into the tree for the appropriate patient type. After the women’s health questions, the trees are identical. This is a workable solution, but there is a drawback. This is a LARGE template. There are lag times when the template is opened.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r>
              <a:rPr lang="en-US" baseline="0" dirty="0" smtClean="0"/>
              <a:t>&lt;Next Slide&gt;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113</a:t>
            </a:fld>
            <a:endParaRPr lang="en-US"/>
          </a:p>
        </p:txBody>
      </p:sp>
    </p:spTree>
    <p:extLst>
      <p:ext uri="{BB962C8B-B14F-4D97-AF65-F5344CB8AC3E}">
        <p14:creationId xmlns:p14="http://schemas.microsoft.com/office/powerpoint/2010/main" val="36629157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a:t>
            </a:r>
            <a:r>
              <a:rPr lang="en-US" baseline="0" dirty="0" smtClean="0"/>
              <a:t> fair amount of know issues with  the CRPS Template Editor</a:t>
            </a:r>
          </a:p>
          <a:p>
            <a:r>
              <a:rPr lang="en-US" baseline="0" dirty="0" smtClean="0"/>
              <a:t>We will be discussing 2 major issues here today: For a more detailed discussion on CPRS Template issues I encourage you to attended session14104 The Templates of Today and The Needs of Tomorrow with David Carter and I where we will compare and contrast TXML templates and Reminder Dialog Templates. </a:t>
            </a:r>
          </a:p>
          <a:p>
            <a:endParaRPr lang="en-US" baseline="0" dirty="0" smtClean="0"/>
          </a:p>
          <a:p>
            <a:r>
              <a:rPr lang="en-US" baseline="0" dirty="0" smtClean="0"/>
              <a:t>The first issue is: </a:t>
            </a:r>
          </a:p>
          <a:p>
            <a:endParaRPr lang="en-US" dirty="0" smtClean="0"/>
          </a:p>
          <a:p>
            <a:r>
              <a:rPr lang="en-US" dirty="0" smtClean="0"/>
              <a:t>-The Chart Locked When Template Open-Describe</a:t>
            </a:r>
          </a:p>
          <a:p>
            <a:r>
              <a:rPr lang="en-US" dirty="0" smtClean="0"/>
              <a:t>	&gt;&gt;&gt;Known issue. Several</a:t>
            </a:r>
            <a:r>
              <a:rPr lang="en-US" baseline="0" dirty="0" smtClean="0"/>
              <a:t> remedy tickets exist</a:t>
            </a:r>
          </a:p>
          <a:p>
            <a:endParaRPr lang="en-US" dirty="0" smtClean="0"/>
          </a:p>
          <a:p>
            <a:r>
              <a:rPr lang="en-US" dirty="0" smtClean="0"/>
              <a:t>The second issue:</a:t>
            </a:r>
          </a:p>
          <a:p>
            <a:r>
              <a:rPr lang="en-US" dirty="0" smtClean="0"/>
              <a:t>-Text Wrapping</a:t>
            </a:r>
          </a:p>
          <a:p>
            <a:r>
              <a:rPr lang="en-US" dirty="0" smtClean="0"/>
              <a:t>	&gt;&gt;&gt;Maximum</a:t>
            </a:r>
            <a:r>
              <a:rPr lang="en-US" baseline="0" dirty="0" smtClean="0"/>
              <a:t> text length for a TIU note is 80. There are issues with Word Processing type template fields </a:t>
            </a:r>
          </a:p>
          <a:p>
            <a:r>
              <a:rPr lang="en-US" baseline="0" dirty="0" smtClean="0"/>
              <a:t>                           that have long text length, typically a text length &gt;70</a:t>
            </a:r>
            <a:endParaRPr lang="en-US" dirty="0" smtClean="0"/>
          </a:p>
          <a:p>
            <a:endParaRPr lang="en-US" dirty="0" smtClean="0"/>
          </a:p>
          <a:p>
            <a:r>
              <a:rPr lang="en-US" dirty="0" smtClean="0"/>
              <a:t>                   &gt;&gt;&gt;&gt;Let’s look at an example. </a:t>
            </a:r>
          </a:p>
          <a:p>
            <a:endParaRPr lang="en-US" dirty="0" smtClean="0"/>
          </a:p>
          <a:p>
            <a:endParaRPr lang="en-US" baseline="0" dirty="0" smtClean="0"/>
          </a:p>
          <a:p>
            <a:r>
              <a:rPr lang="en-US" baseline="0" dirty="0" smtClean="0"/>
              <a:t>&lt;Next Slide&gt;</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114</a:t>
            </a:fld>
            <a:endParaRPr lang="en-US"/>
          </a:p>
        </p:txBody>
      </p:sp>
    </p:spTree>
    <p:extLst>
      <p:ext uri="{BB962C8B-B14F-4D97-AF65-F5344CB8AC3E}">
        <p14:creationId xmlns:p14="http://schemas.microsoft.com/office/powerpoint/2010/main" val="26575498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an example of the Word wrapping Issue that occurs when a Word processing template field has a long text length. </a:t>
            </a:r>
          </a:p>
          <a:p>
            <a:endParaRPr lang="en-US" baseline="0" dirty="0" smtClean="0"/>
          </a:p>
          <a:p>
            <a:r>
              <a:rPr lang="en-US" baseline="0" dirty="0" smtClean="0"/>
              <a:t>&lt;Describe wrapping issue&gt;</a:t>
            </a:r>
          </a:p>
          <a:p>
            <a:endParaRPr lang="en-US" baseline="0" dirty="0" smtClean="0"/>
          </a:p>
          <a:p>
            <a:r>
              <a:rPr lang="en-US" baseline="0" dirty="0" smtClean="0"/>
              <a:t>This can be maddening of you don’t know what’s causing it. </a:t>
            </a:r>
          </a:p>
          <a:p>
            <a:endParaRPr lang="en-US" baseline="0" dirty="0" smtClean="0"/>
          </a:p>
          <a:p>
            <a:r>
              <a:rPr lang="en-US" baseline="0" dirty="0" smtClean="0"/>
              <a:t>The cause is that the Word processing field has a default field length of 74. </a:t>
            </a:r>
          </a:p>
          <a:p>
            <a:endParaRPr lang="en-US" baseline="0" dirty="0" smtClean="0"/>
          </a:p>
          <a:p>
            <a:r>
              <a:rPr lang="en-US" baseline="0" dirty="0" smtClean="0"/>
              <a:t>Word processing fields with long field length, generally &gt;70 can cause this issue. </a:t>
            </a:r>
          </a:p>
          <a:p>
            <a:endParaRPr lang="en-US" baseline="0" dirty="0" smtClean="0"/>
          </a:p>
          <a:p>
            <a:r>
              <a:rPr lang="en-US" baseline="0" dirty="0" smtClean="0"/>
              <a:t>The issue can be further aggravated by sites reducing the field length parameter setting for a TIU note. </a:t>
            </a:r>
          </a:p>
          <a:p>
            <a:endParaRPr lang="en-US" baseline="0" dirty="0" smtClean="0"/>
          </a:p>
          <a:p>
            <a:r>
              <a:rPr lang="en-US" baseline="0" dirty="0" smtClean="0"/>
              <a:t>As a rule of thumb, avoid Word Processing Fields with a Text Length &gt;70.   </a:t>
            </a:r>
          </a:p>
          <a:p>
            <a:endParaRPr lang="en-US" baseline="0" dirty="0" smtClean="0"/>
          </a:p>
          <a:p>
            <a:r>
              <a:rPr lang="en-US" baseline="0" dirty="0" smtClean="0"/>
              <a:t>Let’s take a look at how the Word Processing field is setup. </a:t>
            </a:r>
          </a:p>
          <a:p>
            <a:endParaRPr lang="en-US" baseline="0" dirty="0" smtClean="0"/>
          </a:p>
          <a:p>
            <a:r>
              <a:rPr lang="en-US" baseline="0" dirty="0" smtClean="0"/>
              <a:t>&lt;Next slide&gt;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115</a:t>
            </a:fld>
            <a:endParaRPr lang="en-US"/>
          </a:p>
        </p:txBody>
      </p:sp>
    </p:spTree>
    <p:extLst>
      <p:ext uri="{BB962C8B-B14F-4D97-AF65-F5344CB8AC3E}">
        <p14:creationId xmlns:p14="http://schemas.microsoft.com/office/powerpoint/2010/main" val="408003066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creating a Word Processing field, set the Field Length to &lt;70 </a:t>
            </a:r>
          </a:p>
          <a:p>
            <a:endParaRPr lang="en-US" baseline="0" dirty="0" smtClean="0"/>
          </a:p>
          <a:p>
            <a:r>
              <a:rPr lang="en-US" baseline="0" dirty="0" smtClean="0"/>
              <a:t>And/or find existing Word Processing Fields with 70 or less. </a:t>
            </a:r>
          </a:p>
          <a:p>
            <a:endParaRPr lang="en-US" baseline="0" dirty="0" smtClean="0"/>
          </a:p>
          <a:p>
            <a:r>
              <a:rPr lang="en-US" baseline="0" dirty="0" smtClean="0"/>
              <a:t>&lt;Next Slide&gt; &lt;Conclusion&gt;</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116</a:t>
            </a:fld>
            <a:endParaRPr lang="en-US"/>
          </a:p>
        </p:txBody>
      </p:sp>
    </p:spTree>
    <p:extLst>
      <p:ext uri="{BB962C8B-B14F-4D97-AF65-F5344CB8AC3E}">
        <p14:creationId xmlns:p14="http://schemas.microsoft.com/office/powerpoint/2010/main" val="33759591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closing I would like to thank</a:t>
            </a:r>
            <a:r>
              <a:rPr lang="en-US" baseline="0" dirty="0" smtClean="0"/>
              <a:t> you for spending time with me today to explore Templating in CPRS. I sincerely hope that you now have a better understanding of the functionality available to you in the CPRS Template Editor and are ready to apply these skills. We by no means covered every detail and aspect of this powerful tool. Through practice and trial and error you will acquire the skills need to build templates that suit the needs of your customers. Use your knowledge of what is available to help them achieve their goals. </a:t>
            </a:r>
          </a:p>
          <a:p>
            <a:endParaRPr lang="en-US" baseline="0" dirty="0" smtClean="0"/>
          </a:p>
          <a:p>
            <a:r>
              <a:rPr lang="en-US" baseline="0" dirty="0" smtClean="0"/>
              <a:t>All of us started out as new CAC’s. We all have learned through trial and error to some degree. Don’t be afraid to try new things. Experiment and push the boundaries, then share your knowledge. Doing so will strengthen our organization and keep the VA the leader in Health Care as we move into the future!</a:t>
            </a:r>
          </a:p>
          <a:p>
            <a:endParaRPr lang="en-US" baseline="0" dirty="0" smtClean="0"/>
          </a:p>
          <a:p>
            <a:r>
              <a:rPr lang="en-US" baseline="0" dirty="0" smtClean="0"/>
              <a:t>If you haven’t submitted your questions yet, there is still time to do so by clicking on the orange “Ask The Presenter” icon.  We’re going to show a brief announcement and be right back to answer your questions.</a:t>
            </a:r>
          </a:p>
          <a:p>
            <a:endParaRPr lang="en-US" baseline="0" dirty="0" smtClean="0"/>
          </a:p>
          <a:p>
            <a:r>
              <a:rPr lang="en-US" baseline="0" dirty="0" smtClean="0"/>
              <a:t>(Stand still and smile until you see the video come up full screen)</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118</a:t>
            </a:fld>
            <a:endParaRPr lang="en-US"/>
          </a:p>
        </p:txBody>
      </p:sp>
    </p:spTree>
    <p:extLst>
      <p:ext uri="{BB962C8B-B14F-4D97-AF65-F5344CB8AC3E}">
        <p14:creationId xmlns:p14="http://schemas.microsoft.com/office/powerpoint/2010/main" val="17612793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119</a:t>
            </a:fld>
            <a:endParaRPr lang="en-US"/>
          </a:p>
        </p:txBody>
      </p:sp>
    </p:spTree>
    <p:extLst>
      <p:ext uri="{BB962C8B-B14F-4D97-AF65-F5344CB8AC3E}">
        <p14:creationId xmlns:p14="http://schemas.microsoft.com/office/powerpoint/2010/main" val="28816456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120</a:t>
            </a:fld>
            <a:endParaRPr lang="en-US"/>
          </a:p>
        </p:txBody>
      </p:sp>
    </p:spTree>
    <p:extLst>
      <p:ext uri="{BB962C8B-B14F-4D97-AF65-F5344CB8AC3E}">
        <p14:creationId xmlns:p14="http://schemas.microsoft.com/office/powerpoint/2010/main" val="2881645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using </a:t>
            </a:r>
            <a:r>
              <a:rPr lang="en-US" baseline="0" dirty="0" smtClean="0"/>
              <a:t>the “Edit Templates” option previously mentioned the Template Editor opens with My Templates highlighted. </a:t>
            </a:r>
          </a:p>
          <a:p>
            <a:endParaRPr lang="en-US" baseline="0" dirty="0" smtClean="0"/>
          </a:p>
          <a:p>
            <a:r>
              <a:rPr lang="en-US" baseline="0" dirty="0" smtClean="0"/>
              <a:t>&lt;Note that it’s </a:t>
            </a:r>
            <a:r>
              <a:rPr lang="en-US" baseline="0" dirty="0" smtClean="0"/>
              <a:t>highlighted&gt;</a:t>
            </a:r>
            <a:endParaRPr lang="en-US" baseline="0" dirty="0" smtClean="0"/>
          </a:p>
          <a:p>
            <a:endParaRPr lang="en-US" baseline="0" dirty="0" smtClean="0"/>
          </a:p>
          <a:p>
            <a:r>
              <a:rPr lang="en-US" baseline="0" dirty="0" smtClean="0"/>
              <a:t>This is the section where you will be building templates. </a:t>
            </a:r>
          </a:p>
          <a:p>
            <a:endParaRPr lang="en-US" baseline="0" dirty="0" smtClean="0"/>
          </a:p>
          <a:p>
            <a:r>
              <a:rPr lang="en-US" baseline="0" dirty="0" smtClean="0"/>
              <a:t>Note the “Edit Shared Templates” check box in the lower </a:t>
            </a:r>
            <a:r>
              <a:rPr lang="en-US" baseline="0" dirty="0" smtClean="0"/>
              <a:t>left. Clicking here will </a:t>
            </a:r>
            <a:r>
              <a:rPr lang="en-US" baseline="0" dirty="0" smtClean="0"/>
              <a:t>allow you to edit shared templates. </a:t>
            </a:r>
          </a:p>
          <a:p>
            <a:endParaRPr lang="en-US" baseline="0" dirty="0" smtClean="0"/>
          </a:p>
          <a:p>
            <a:r>
              <a:rPr lang="en-US" baseline="0" dirty="0" smtClean="0"/>
              <a:t>The Template Editor has several other sections to note.</a:t>
            </a:r>
          </a:p>
          <a:p>
            <a:endParaRPr lang="en-US" baseline="0" dirty="0" smtClean="0"/>
          </a:p>
          <a:p>
            <a:r>
              <a:rPr lang="en-US" baseline="0" dirty="0" smtClean="0"/>
              <a:t>Let’s start in the Upper Left Hand Corner:</a:t>
            </a:r>
          </a:p>
          <a:p>
            <a:endParaRPr lang="en-US" baseline="0" dirty="0" smtClean="0"/>
          </a:p>
          <a:p>
            <a:r>
              <a:rPr lang="en-US" baseline="0" dirty="0" smtClean="0"/>
              <a:t>&lt;Next slide&gt;</a:t>
            </a:r>
          </a:p>
        </p:txBody>
      </p:sp>
      <p:sp>
        <p:nvSpPr>
          <p:cNvPr id="4" name="Slide Number Placeholder 3"/>
          <p:cNvSpPr>
            <a:spLocks noGrp="1"/>
          </p:cNvSpPr>
          <p:nvPr>
            <p:ph type="sldNum" sz="quarter" idx="10"/>
          </p:nvPr>
        </p:nvSpPr>
        <p:spPr/>
        <p:txBody>
          <a:bodyPr/>
          <a:lstStyle/>
          <a:p>
            <a:fld id="{08AA51C3-518F-4F0D-B932-9AF47A2C9D15}" type="slidenum">
              <a:rPr lang="en-US" smtClean="0"/>
              <a:t>12</a:t>
            </a:fld>
            <a:endParaRPr lang="en-US"/>
          </a:p>
        </p:txBody>
      </p:sp>
    </p:spTree>
    <p:extLst>
      <p:ext uri="{BB962C8B-B14F-4D97-AF65-F5344CB8AC3E}">
        <p14:creationId xmlns:p14="http://schemas.microsoft.com/office/powerpoint/2010/main" val="409589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Below the menu bar we have the Shared Templates window.</a:t>
            </a:r>
          </a:p>
          <a:p>
            <a:endParaRPr lang="en-US" baseline="0" dirty="0" smtClean="0"/>
          </a:p>
          <a:p>
            <a:r>
              <a:rPr lang="en-US" baseline="0" dirty="0" smtClean="0"/>
              <a:t>4 Template Root Drawers </a:t>
            </a:r>
          </a:p>
          <a:p>
            <a:endParaRPr lang="en-US" baseline="0" dirty="0" smtClean="0"/>
          </a:p>
          <a:p>
            <a:r>
              <a:rPr lang="en-US" baseline="0" dirty="0" smtClean="0"/>
              <a:t>&lt;Next Slide&gt;</a:t>
            </a:r>
          </a:p>
        </p:txBody>
      </p:sp>
      <p:sp>
        <p:nvSpPr>
          <p:cNvPr id="4" name="Slide Number Placeholder 3"/>
          <p:cNvSpPr>
            <a:spLocks noGrp="1"/>
          </p:cNvSpPr>
          <p:nvPr>
            <p:ph type="sldNum" sz="quarter" idx="10"/>
          </p:nvPr>
        </p:nvSpPr>
        <p:spPr/>
        <p:txBody>
          <a:bodyPr/>
          <a:lstStyle/>
          <a:p>
            <a:fld id="{08AA51C3-518F-4F0D-B932-9AF47A2C9D15}" type="slidenum">
              <a:rPr lang="en-US" smtClean="0"/>
              <a:t>13</a:t>
            </a:fld>
            <a:endParaRPr lang="en-US"/>
          </a:p>
        </p:txBody>
      </p:sp>
    </p:spTree>
    <p:extLst>
      <p:ext uri="{BB962C8B-B14F-4D97-AF65-F5344CB8AC3E}">
        <p14:creationId xmlns:p14="http://schemas.microsoft.com/office/powerpoint/2010/main" val="3984657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is Shared Templates</a:t>
            </a:r>
          </a:p>
          <a:p>
            <a:endParaRPr lang="en-US" baseline="0" dirty="0" smtClean="0"/>
          </a:p>
          <a:p>
            <a:r>
              <a:rPr lang="en-US" baseline="0" dirty="0" smtClean="0"/>
              <a:t>-Contains standalone progress note Templates that all users can access and use. </a:t>
            </a:r>
          </a:p>
          <a:p>
            <a:r>
              <a:rPr lang="en-US" baseline="0" dirty="0" smtClean="0"/>
              <a:t>-Standalone means not associated to a note title. </a:t>
            </a:r>
          </a:p>
          <a:p>
            <a:r>
              <a:rPr lang="en-US" baseline="0" dirty="0" smtClean="0"/>
              <a:t>	-Can be used in any note by any user. </a:t>
            </a:r>
          </a:p>
          <a:p>
            <a:endParaRPr lang="en-US" baseline="0" dirty="0" smtClean="0"/>
          </a:p>
          <a:p>
            <a:r>
              <a:rPr lang="en-US" baseline="0" dirty="0" smtClean="0"/>
              <a:t>&lt;Next slide&gt;</a:t>
            </a:r>
          </a:p>
        </p:txBody>
      </p:sp>
      <p:sp>
        <p:nvSpPr>
          <p:cNvPr id="4" name="Slide Number Placeholder 3"/>
          <p:cNvSpPr>
            <a:spLocks noGrp="1"/>
          </p:cNvSpPr>
          <p:nvPr>
            <p:ph type="sldNum" sz="quarter" idx="10"/>
          </p:nvPr>
        </p:nvSpPr>
        <p:spPr/>
        <p:txBody>
          <a:bodyPr/>
          <a:lstStyle/>
          <a:p>
            <a:fld id="{08AA51C3-518F-4F0D-B932-9AF47A2C9D15}" type="slidenum">
              <a:rPr lang="en-US" smtClean="0"/>
              <a:t>14</a:t>
            </a:fld>
            <a:endParaRPr lang="en-US"/>
          </a:p>
        </p:txBody>
      </p:sp>
    </p:spTree>
    <p:extLst>
      <p:ext uri="{BB962C8B-B14F-4D97-AF65-F5344CB8AC3E}">
        <p14:creationId xmlns:p14="http://schemas.microsoft.com/office/powerpoint/2010/main" val="32315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Document Titles:</a:t>
            </a:r>
          </a:p>
          <a:p>
            <a:endParaRPr lang="en-US" baseline="0" dirty="0" smtClean="0"/>
          </a:p>
          <a:p>
            <a:r>
              <a:rPr lang="en-US" baseline="0" dirty="0" smtClean="0"/>
              <a:t>-Templates Associated with Note titles</a:t>
            </a:r>
          </a:p>
          <a:p>
            <a:endParaRPr lang="en-US" baseline="0" dirty="0" smtClean="0"/>
          </a:p>
          <a:p>
            <a:r>
              <a:rPr lang="en-US" baseline="0" dirty="0" smtClean="0"/>
              <a:t>-The Template will open automatically when note title selected. </a:t>
            </a:r>
          </a:p>
          <a:p>
            <a:endParaRPr lang="en-US" baseline="0" dirty="0" smtClean="0"/>
          </a:p>
          <a:p>
            <a:r>
              <a:rPr lang="en-US" baseline="0" dirty="0" smtClean="0"/>
              <a:t>-Later in the presentation, we will learn how to associate a template to a note title in the Document Title Root Folder..</a:t>
            </a:r>
          </a:p>
          <a:p>
            <a:endParaRPr lang="en-US" baseline="0" dirty="0" smtClean="0"/>
          </a:p>
          <a:p>
            <a:r>
              <a:rPr lang="en-US" baseline="0" dirty="0" smtClean="0"/>
              <a:t>&lt;Next slide&gt;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15</a:t>
            </a:fld>
            <a:endParaRPr lang="en-US"/>
          </a:p>
        </p:txBody>
      </p:sp>
    </p:spTree>
    <p:extLst>
      <p:ext uri="{BB962C8B-B14F-4D97-AF65-F5344CB8AC3E}">
        <p14:creationId xmlns:p14="http://schemas.microsoft.com/office/powerpoint/2010/main" val="1936747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Consult and Procedure Reasons for Request- </a:t>
            </a:r>
          </a:p>
          <a:p>
            <a:endParaRPr lang="en-US" baseline="0" dirty="0" smtClean="0"/>
          </a:p>
          <a:p>
            <a:r>
              <a:rPr lang="en-US" baseline="0" dirty="0" smtClean="0"/>
              <a:t>-Function like Document Titles</a:t>
            </a:r>
          </a:p>
          <a:p>
            <a:r>
              <a:rPr lang="en-US" baseline="0" dirty="0" smtClean="0"/>
              <a:t>	-Templates associated with Consult and Procedure services</a:t>
            </a:r>
          </a:p>
          <a:p>
            <a:r>
              <a:rPr lang="en-US" baseline="0" dirty="0" smtClean="0"/>
              <a:t>	-Template will open automatically when order for Consult or Procedure is accessed</a:t>
            </a:r>
          </a:p>
          <a:p>
            <a:r>
              <a:rPr lang="en-US" baseline="0" dirty="0" smtClean="0"/>
              <a:t>	-Template OUTPUT is entered into the Reason for Request field for that order. </a:t>
            </a:r>
          </a:p>
          <a:p>
            <a:endParaRPr lang="en-US" baseline="0" dirty="0" smtClean="0"/>
          </a:p>
          <a:p>
            <a:endParaRPr lang="en-US" baseline="0" dirty="0" smtClean="0"/>
          </a:p>
          <a:p>
            <a:endParaRPr lang="en-US" baseline="0" dirty="0" smtClean="0"/>
          </a:p>
          <a:p>
            <a:r>
              <a:rPr lang="en-US" baseline="0" dirty="0" smtClean="0"/>
              <a:t>&lt;Next slide&gt;</a:t>
            </a:r>
          </a:p>
        </p:txBody>
      </p:sp>
      <p:sp>
        <p:nvSpPr>
          <p:cNvPr id="4" name="Slide Number Placeholder 3"/>
          <p:cNvSpPr>
            <a:spLocks noGrp="1"/>
          </p:cNvSpPr>
          <p:nvPr>
            <p:ph type="sldNum" sz="quarter" idx="10"/>
          </p:nvPr>
        </p:nvSpPr>
        <p:spPr/>
        <p:txBody>
          <a:bodyPr/>
          <a:lstStyle/>
          <a:p>
            <a:fld id="{08AA51C3-518F-4F0D-B932-9AF47A2C9D15}" type="slidenum">
              <a:rPr lang="en-US" smtClean="0"/>
              <a:t>16</a:t>
            </a:fld>
            <a:endParaRPr lang="en-US"/>
          </a:p>
        </p:txBody>
      </p:sp>
    </p:spTree>
    <p:extLst>
      <p:ext uri="{BB962C8B-B14F-4D97-AF65-F5344CB8AC3E}">
        <p14:creationId xmlns:p14="http://schemas.microsoft.com/office/powerpoint/2010/main" val="706229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talked about earlier, the</a:t>
            </a:r>
            <a:r>
              <a:rPr lang="en-US" baseline="0" dirty="0" smtClean="0"/>
              <a:t> Shared Template Root contains standalone templates for users to add to their notes.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Shared Template should be organized by using folders designated by specialty. All nursing templates can be placed in a folder titled Nursing Templates and so on.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&lt;Next slide&gt;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17</a:t>
            </a:fld>
            <a:endParaRPr lang="en-US"/>
          </a:p>
        </p:txBody>
      </p:sp>
    </p:spTree>
    <p:extLst>
      <p:ext uri="{BB962C8B-B14F-4D97-AF65-F5344CB8AC3E}">
        <p14:creationId xmlns:p14="http://schemas.microsoft.com/office/powerpoint/2010/main" val="1958992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an expanded view of the Shared Templates Root. We can see that there a several icons present here. </a:t>
            </a:r>
          </a:p>
          <a:p>
            <a:endParaRPr lang="en-US" baseline="0" dirty="0" smtClean="0"/>
          </a:p>
          <a:p>
            <a:r>
              <a:rPr lang="en-US" baseline="0" dirty="0" smtClean="0"/>
              <a:t>The main three Icons we will be dealing with today are:</a:t>
            </a:r>
          </a:p>
          <a:p>
            <a:endParaRPr lang="en-US" baseline="0" dirty="0" smtClean="0"/>
          </a:p>
          <a:p>
            <a:r>
              <a:rPr lang="en-US" baseline="0" dirty="0" smtClean="0"/>
              <a:t>-Template Folder</a:t>
            </a:r>
          </a:p>
          <a:p>
            <a:r>
              <a:rPr lang="en-US" baseline="0" dirty="0" smtClean="0"/>
              <a:t>-Dialog Template</a:t>
            </a:r>
          </a:p>
          <a:p>
            <a:r>
              <a:rPr lang="en-US" baseline="0" dirty="0" smtClean="0"/>
              <a:t>-Boilerplate Template</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aseline="0" dirty="0" smtClean="0"/>
              <a:t>There are other icons that you will see when working with the CPRS Template Editor, but for today, we will be working mainly with these 3.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&lt;Next slide&gt;&lt;Poll Question&gt;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18</a:t>
            </a:fld>
            <a:endParaRPr lang="en-US"/>
          </a:p>
        </p:txBody>
      </p:sp>
    </p:spTree>
    <p:extLst>
      <p:ext uri="{BB962C8B-B14F-4D97-AF65-F5344CB8AC3E}">
        <p14:creationId xmlns:p14="http://schemas.microsoft.com/office/powerpoint/2010/main" val="15570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a knowledge check question to see if you were paying attention. </a:t>
            </a:r>
          </a:p>
          <a:p>
            <a:endParaRPr lang="en-US" baseline="0" dirty="0" smtClean="0"/>
          </a:p>
          <a:p>
            <a:endParaRPr lang="en-US" baseline="0" dirty="0" smtClean="0"/>
          </a:p>
          <a:p>
            <a:pPr marL="0" indent="0">
              <a:buNone/>
            </a:pPr>
            <a:r>
              <a:rPr lang="en-US" sz="4000" dirty="0" smtClean="0"/>
              <a:t>In order to for a user to have the ability to create and edit Shared Templates they need</a:t>
            </a:r>
          </a:p>
          <a:p>
            <a:pPr marL="400050" lvl="0" indent="-514350">
              <a:buFont typeface="+mj-lt"/>
              <a:buAutoNum type="alphaUcPeriod"/>
            </a:pPr>
            <a:r>
              <a:rPr lang="en-US" sz="3600" dirty="0" smtClean="0"/>
              <a:t>An ASU user class of Template Builder</a:t>
            </a:r>
          </a:p>
          <a:p>
            <a:pPr marL="400050" lvl="0" indent="-514350">
              <a:buFont typeface="+mj-lt"/>
              <a:buAutoNum type="alphaUcPeriod"/>
            </a:pPr>
            <a:r>
              <a:rPr lang="en-US" sz="3600" dirty="0" smtClean="0"/>
              <a:t>An ASU user class of Clinical Coordinator</a:t>
            </a:r>
          </a:p>
          <a:p>
            <a:pPr marL="400050" lvl="0" indent="-514350">
              <a:buFont typeface="+mj-lt"/>
              <a:buAutoNum type="alphaUcPeriod"/>
            </a:pPr>
            <a:r>
              <a:rPr lang="en-US" sz="3600" dirty="0" smtClean="0"/>
              <a:t>An ASU user class of Template Master</a:t>
            </a:r>
          </a:p>
          <a:p>
            <a:pPr marL="400050" lvl="0" indent="-514350">
              <a:buFont typeface="+mj-lt"/>
              <a:buAutoNum type="alphaUcPeriod"/>
            </a:pPr>
            <a:r>
              <a:rPr lang="en-US" sz="3600" dirty="0" smtClean="0"/>
              <a:t>An ASU user class of IT Specialist</a:t>
            </a:r>
          </a:p>
          <a:p>
            <a:endParaRPr lang="en-US" dirty="0" smtClean="0"/>
          </a:p>
          <a:p>
            <a:r>
              <a:rPr lang="en-US" dirty="0" smtClean="0"/>
              <a:t>Please click</a:t>
            </a:r>
            <a:r>
              <a:rPr lang="en-US" baseline="0" dirty="0" smtClean="0"/>
              <a:t> the </a:t>
            </a:r>
            <a:r>
              <a:rPr lang="en-US" b="1" u="sng" baseline="0" dirty="0" smtClean="0"/>
              <a:t>blue Polling icon </a:t>
            </a:r>
            <a:r>
              <a:rPr lang="en-US" baseline="0" dirty="0" smtClean="0"/>
              <a:t>in the upper left of your screen and make your selection now. </a:t>
            </a:r>
          </a:p>
          <a:p>
            <a:endParaRPr lang="en-US" baseline="0" dirty="0" smtClean="0"/>
          </a:p>
          <a:p>
            <a:r>
              <a:rPr lang="en-US" baseline="0" dirty="0" smtClean="0"/>
              <a:t>We will review your answers in a few minutes. Now, let’s get back to exploring the CPRS Template Editor</a:t>
            </a:r>
          </a:p>
          <a:p>
            <a:endParaRPr lang="en-US" baseline="0" dirty="0" smtClean="0"/>
          </a:p>
          <a:p>
            <a:r>
              <a:rPr lang="en-US" baseline="0" dirty="0" smtClean="0"/>
              <a:t>&lt;Next slide&gt;&lt;Personal Templates Window&gt;</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19</a:t>
            </a:fld>
            <a:endParaRPr lang="en-US"/>
          </a:p>
        </p:txBody>
      </p:sp>
    </p:spTree>
    <p:extLst>
      <p:ext uri="{BB962C8B-B14F-4D97-AF65-F5344CB8AC3E}">
        <p14:creationId xmlns:p14="http://schemas.microsoft.com/office/powerpoint/2010/main" val="2229827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One of the most important ways I serve those caring for the Veteran is through building templates. Creating templates that suit the needs and requirements of the clinical and administrative staff will be the focus of our session today. </a:t>
            </a:r>
            <a:r>
              <a:rPr lang="en-US" baseline="0" dirty="0" smtClean="0"/>
              <a:t>We’ll explore </a:t>
            </a:r>
            <a:r>
              <a:rPr lang="en-US" baseline="0" dirty="0" smtClean="0"/>
              <a:t>the functionality available in the CPRS template editor and </a:t>
            </a:r>
            <a:r>
              <a:rPr lang="en-US" baseline="0" dirty="0" smtClean="0"/>
              <a:t>learn </a:t>
            </a:r>
            <a:r>
              <a:rPr lang="en-US" baseline="0" dirty="0" smtClean="0"/>
              <a:t>it’s capabilities and it’s limitations.. </a:t>
            </a:r>
          </a:p>
          <a:p>
            <a:endParaRPr lang="en-US" baseline="0" dirty="0" smtClean="0"/>
          </a:p>
          <a:p>
            <a:r>
              <a:rPr lang="en-US" baseline="0" dirty="0" smtClean="0"/>
              <a:t>Now let’s look at our specific objectives for this session: </a:t>
            </a:r>
          </a:p>
          <a:p>
            <a:endParaRPr lang="en-US" baseline="0" dirty="0" smtClean="0"/>
          </a:p>
          <a:p>
            <a:r>
              <a:rPr lang="en-US" baseline="0" dirty="0" smtClean="0"/>
              <a:t>&lt;Next Slide&gt;</a:t>
            </a:r>
          </a:p>
        </p:txBody>
      </p:sp>
      <p:sp>
        <p:nvSpPr>
          <p:cNvPr id="4" name="Slide Number Placeholder 3"/>
          <p:cNvSpPr>
            <a:spLocks noGrp="1"/>
          </p:cNvSpPr>
          <p:nvPr>
            <p:ph type="sldNum" sz="quarter" idx="10"/>
          </p:nvPr>
        </p:nvSpPr>
        <p:spPr/>
        <p:txBody>
          <a:bodyPr/>
          <a:lstStyle/>
          <a:p>
            <a:fld id="{08AA51C3-518F-4F0D-B932-9AF47A2C9D15}" type="slidenum">
              <a:rPr lang="en-US" smtClean="0"/>
              <a:t>2</a:t>
            </a:fld>
            <a:endParaRPr lang="en-US"/>
          </a:p>
        </p:txBody>
      </p:sp>
    </p:spTree>
    <p:extLst>
      <p:ext uri="{BB962C8B-B14F-4D97-AF65-F5344CB8AC3E}">
        <p14:creationId xmlns:p14="http://schemas.microsoft.com/office/powerpoint/2010/main" val="574752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 Templates Window</a:t>
            </a:r>
          </a:p>
          <a:p>
            <a:endParaRPr lang="en-US" dirty="0" smtClean="0"/>
          </a:p>
          <a:p>
            <a:r>
              <a:rPr lang="en-US" dirty="0" smtClean="0"/>
              <a:t>The</a:t>
            </a:r>
            <a:r>
              <a:rPr lang="en-US" baseline="0" dirty="0" smtClean="0"/>
              <a:t> Personal Template window contains the “My Templates Root”</a:t>
            </a:r>
          </a:p>
          <a:p>
            <a:endParaRPr lang="en-US" baseline="0" dirty="0" smtClean="0"/>
          </a:p>
          <a:p>
            <a:r>
              <a:rPr lang="en-US" baseline="0" dirty="0" smtClean="0"/>
              <a:t>As a CAC/HIS, this is where you will build your templates. I do not advocate building templates in the Shared Templates Root or any of it’s subfolders. It’s much safer to build it here in My Templates for many reasons. The main reason is that if something goes wrong, it only effects you not ALL users. </a:t>
            </a:r>
          </a:p>
          <a:p>
            <a:endParaRPr lang="en-US" baseline="0" dirty="0" smtClean="0"/>
          </a:p>
          <a:p>
            <a:r>
              <a:rPr lang="en-US" baseline="0" dirty="0" smtClean="0"/>
              <a:t>When your template is built, tested, and reviewed for errors you can move it to the Shared Templates Root by Exporting from your My Templates Root, saving it to a location on your computer or personal drive and then importing it into the Shared Templates Root. </a:t>
            </a:r>
          </a:p>
          <a:p>
            <a:endParaRPr lang="en-US" baseline="0" dirty="0" smtClean="0"/>
          </a:p>
          <a:p>
            <a:r>
              <a:rPr lang="en-US" baseline="0" dirty="0" smtClean="0"/>
              <a:t>Now let’s take a look at the Menu Bar</a:t>
            </a:r>
          </a:p>
          <a:p>
            <a:endParaRPr lang="en-US" baseline="0" dirty="0" smtClean="0"/>
          </a:p>
          <a:p>
            <a:r>
              <a:rPr lang="en-US" baseline="0" dirty="0" smtClean="0"/>
              <a:t>&lt;Next slide&gt;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20</a:t>
            </a:fld>
            <a:endParaRPr lang="en-US"/>
          </a:p>
        </p:txBody>
      </p:sp>
    </p:spTree>
    <p:extLst>
      <p:ext uri="{BB962C8B-B14F-4D97-AF65-F5344CB8AC3E}">
        <p14:creationId xmlns:p14="http://schemas.microsoft.com/office/powerpoint/2010/main" val="2973271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Far</a:t>
            </a:r>
            <a:r>
              <a:rPr lang="en-US" baseline="0" dirty="0" smtClean="0"/>
              <a:t> in the upper left we have the Menu Bar that contains the </a:t>
            </a:r>
          </a:p>
          <a:p>
            <a:endParaRPr lang="en-US" baseline="0" dirty="0" smtClean="0"/>
          </a:p>
          <a:p>
            <a:r>
              <a:rPr lang="en-US" baseline="0" dirty="0" smtClean="0"/>
              <a:t>-Edit Menu, </a:t>
            </a:r>
          </a:p>
          <a:p>
            <a:endParaRPr lang="en-US" baseline="0" dirty="0" smtClean="0"/>
          </a:p>
          <a:p>
            <a:r>
              <a:rPr lang="en-US" baseline="0" dirty="0" smtClean="0"/>
              <a:t>-the Action Menu </a:t>
            </a:r>
          </a:p>
          <a:p>
            <a:endParaRPr lang="en-US" baseline="0" dirty="0" smtClean="0"/>
          </a:p>
          <a:p>
            <a:r>
              <a:rPr lang="en-US" baseline="0" dirty="0" smtClean="0"/>
              <a:t>-and the Tools Menu. </a:t>
            </a:r>
          </a:p>
          <a:p>
            <a:endParaRPr lang="en-US" baseline="0" dirty="0" smtClean="0"/>
          </a:p>
          <a:p>
            <a:endParaRPr lang="en-US" baseline="0" dirty="0" smtClean="0"/>
          </a:p>
          <a:p>
            <a:r>
              <a:rPr lang="en-US" baseline="0" dirty="0" smtClean="0"/>
              <a:t>&lt;Next slide&gt;</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21</a:t>
            </a:fld>
            <a:endParaRPr lang="en-US"/>
          </a:p>
        </p:txBody>
      </p:sp>
    </p:spTree>
    <p:extLst>
      <p:ext uri="{BB962C8B-B14F-4D97-AF65-F5344CB8AC3E}">
        <p14:creationId xmlns:p14="http://schemas.microsoft.com/office/powerpoint/2010/main" val="3123046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Edit menu,</a:t>
            </a:r>
            <a:r>
              <a:rPr lang="en-US" baseline="0" dirty="0" smtClean="0"/>
              <a:t> which can also be accessed by Right Clicking in the main body of the template, has many important options. </a:t>
            </a:r>
          </a:p>
          <a:p>
            <a:endParaRPr lang="en-US" baseline="0" dirty="0" smtClean="0"/>
          </a:p>
          <a:p>
            <a:r>
              <a:rPr lang="en-US" baseline="0" dirty="0" smtClean="0"/>
              <a:t>The first 5 I believe should be self explanatory for anyone familiar with Microsoft Word, Internet Explorer, Power Point etc. They are grayed out here as one need to be working in the template display window for them to become active. The “Undo” feature is handy when you are first starting out or are experimenting with text additions. </a:t>
            </a:r>
          </a:p>
          <a:p>
            <a:endParaRPr lang="en-US" baseline="0" dirty="0" smtClean="0"/>
          </a:p>
          <a:p>
            <a:r>
              <a:rPr lang="en-US" baseline="0" dirty="0" smtClean="0"/>
              <a:t>The Template Commands section you will use most often:</a:t>
            </a:r>
          </a:p>
          <a:p>
            <a:endParaRPr lang="en-US" baseline="0" dirty="0" smtClean="0"/>
          </a:p>
          <a:p>
            <a:r>
              <a:rPr lang="en-US" baseline="0" dirty="0" smtClean="0"/>
              <a:t>---Patient Data Objects: are objects that pull actual patient data into the template such as lab results, demographics, Vitals sign values and so on. </a:t>
            </a:r>
          </a:p>
          <a:p>
            <a:r>
              <a:rPr lang="en-US" baseline="0" dirty="0" smtClean="0"/>
              <a:t>	----They are built at 3 levels, Nationally, VISN and locally</a:t>
            </a:r>
          </a:p>
          <a:p>
            <a:r>
              <a:rPr lang="en-US" baseline="0" dirty="0" smtClean="0"/>
              <a:t>	----There is thus variability in naming conventions, time limits and other parameters. </a:t>
            </a:r>
          </a:p>
          <a:p>
            <a:r>
              <a:rPr lang="en-US" baseline="0" dirty="0" smtClean="0"/>
              <a:t> 	----Creating Patient Data objects is beyond the scope of this class, but the VeHU Class library has several classes on what they are and how to build them. </a:t>
            </a:r>
          </a:p>
          <a:p>
            <a:endParaRPr lang="en-US" baseline="0" dirty="0" smtClean="0"/>
          </a:p>
          <a:p>
            <a:r>
              <a:rPr lang="en-US" baseline="0" dirty="0" smtClean="0"/>
              <a:t>----Insert Template Fields: allows us to insert template fields into our template to simplify the documenting process such as free text boxes, checkboxes, date fields and so on. We will explore Template fields at length later in the presentation. </a:t>
            </a:r>
          </a:p>
          <a:p>
            <a:endParaRPr lang="en-US" baseline="0" dirty="0" smtClean="0"/>
          </a:p>
          <a:p>
            <a:r>
              <a:rPr lang="en-US" baseline="0" dirty="0" smtClean="0"/>
              <a:t>----Check for Errors: option is useful for checking for errors with Template Fields and Patient Data Objects. </a:t>
            </a:r>
          </a:p>
          <a:p>
            <a:endParaRPr lang="en-US" baseline="0" dirty="0" smtClean="0"/>
          </a:p>
          <a:p>
            <a:r>
              <a:rPr lang="en-US" baseline="0" dirty="0" smtClean="0"/>
              <a:t>-----Preview/Print Template: Option you will use MOST frequently. It displays the template as the user would see it. The different template types will have different template displays. </a:t>
            </a:r>
          </a:p>
          <a:p>
            <a:r>
              <a:rPr lang="en-US" baseline="0" dirty="0" smtClean="0"/>
              <a:t>-----Group Boilerplate have not found a use for this option. It appears to let you select all and copy text from a group of templates.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22</a:t>
            </a:fld>
            <a:endParaRPr lang="en-US"/>
          </a:p>
        </p:txBody>
      </p:sp>
    </p:spTree>
    <p:extLst>
      <p:ext uri="{BB962C8B-B14F-4D97-AF65-F5344CB8AC3E}">
        <p14:creationId xmlns:p14="http://schemas.microsoft.com/office/powerpoint/2010/main" val="981024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next menu is</a:t>
            </a:r>
            <a:r>
              <a:rPr lang="en-US" baseline="0" dirty="0" smtClean="0"/>
              <a:t> the Action Menu.</a:t>
            </a:r>
          </a:p>
          <a:p>
            <a:endParaRPr lang="en-US" baseline="0" dirty="0" smtClean="0"/>
          </a:p>
          <a:p>
            <a:r>
              <a:rPr lang="en-US" baseline="0" dirty="0" smtClean="0"/>
              <a:t>It can also be accessed by Right Clicking the Template Root, Template Folder or Individual Template. </a:t>
            </a:r>
          </a:p>
          <a:p>
            <a:endParaRPr lang="en-US" baseline="0" dirty="0" smtClean="0"/>
          </a:p>
          <a:p>
            <a:r>
              <a:rPr lang="en-US" baseline="0" dirty="0" smtClean="0"/>
              <a:t>In my experience, I don’t use this menu extensively. </a:t>
            </a:r>
          </a:p>
          <a:p>
            <a:endParaRPr lang="en-US" baseline="0" dirty="0" smtClean="0"/>
          </a:p>
          <a:p>
            <a:r>
              <a:rPr lang="en-US" baseline="0" dirty="0" smtClean="0"/>
              <a:t>The Template Editor window has buttons for New Template and Delete Template that are clearly visible and accessible. </a:t>
            </a:r>
          </a:p>
          <a:p>
            <a:endParaRPr lang="en-US" baseline="0" dirty="0" smtClean="0"/>
          </a:p>
          <a:p>
            <a:r>
              <a:rPr lang="en-US" baseline="0" dirty="0" smtClean="0"/>
              <a:t>The Generate Template and Copy Template options are a little beyond the scope of this class. </a:t>
            </a:r>
          </a:p>
          <a:p>
            <a:endParaRPr lang="en-US" baseline="0" dirty="0" smtClean="0"/>
          </a:p>
          <a:p>
            <a:r>
              <a:rPr lang="en-US" baseline="0" dirty="0" smtClean="0"/>
              <a:t>I do use the Sort option. Sort will alphabetize a Template Root or Template Folder, which is helpful in keeping them organized.</a:t>
            </a:r>
          </a:p>
          <a:p>
            <a:endParaRPr lang="en-US" baseline="0" dirty="0" smtClean="0"/>
          </a:p>
          <a:p>
            <a:r>
              <a:rPr lang="en-US" baseline="0" dirty="0" smtClean="0"/>
              <a:t>The Search or Find features are helpful to search Root Drawers and Template folders that contain larger numbers of templates. These options function very much like searching a Word document or PDF. </a:t>
            </a:r>
          </a:p>
          <a:p>
            <a:endParaRPr lang="en-US" baseline="0" dirty="0" smtClean="0"/>
          </a:p>
          <a:p>
            <a:r>
              <a:rPr lang="en-US" baseline="0" dirty="0" smtClean="0"/>
              <a:t>The Collapse function is handy to close all the large templates and folders that you have expanded with one click. </a:t>
            </a:r>
          </a:p>
          <a:p>
            <a:endParaRPr lang="en-US" baseline="0" dirty="0" smtClean="0"/>
          </a:p>
          <a:p>
            <a:r>
              <a:rPr lang="en-US" baseline="0" dirty="0" smtClean="0"/>
              <a:t>&lt;Next slide&gt; &lt;Poll results&gt;</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23</a:t>
            </a:fld>
            <a:endParaRPr lang="en-US"/>
          </a:p>
        </p:txBody>
      </p:sp>
    </p:spTree>
    <p:extLst>
      <p:ext uri="{BB962C8B-B14F-4D97-AF65-F5344CB8AC3E}">
        <p14:creationId xmlns:p14="http://schemas.microsoft.com/office/powerpoint/2010/main" val="1265146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user needs  “B”  the ASU user class of</a:t>
            </a:r>
            <a:r>
              <a:rPr lang="en-US" sz="1200" baseline="0" dirty="0" smtClean="0"/>
              <a:t> Clinical Coordinator to be able to create and edit Shared Templates. </a:t>
            </a:r>
            <a:endParaRPr lang="en-US" sz="1200" dirty="0" smtClean="0"/>
          </a:p>
          <a:p>
            <a:endParaRPr lang="en-US" i="0" baseline="0" dirty="0" smtClean="0"/>
          </a:p>
          <a:p>
            <a:r>
              <a:rPr lang="en-US" i="0" baseline="0" dirty="0" smtClean="0"/>
              <a:t>It looks like the majority……..AD LIB</a:t>
            </a:r>
          </a:p>
          <a:p>
            <a:endParaRPr lang="en-US" i="0" baseline="0" dirty="0" smtClean="0"/>
          </a:p>
          <a:p>
            <a:r>
              <a:rPr lang="en-US" i="0" baseline="0" dirty="0" smtClean="0"/>
              <a:t>&lt;Next slide&gt;&lt;</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24</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 again</a:t>
            </a:r>
          </a:p>
        </p:txBody>
      </p:sp>
      <p:sp>
        <p:nvSpPr>
          <p:cNvPr id="4" name="Slide Number Placeholder 3"/>
          <p:cNvSpPr>
            <a:spLocks noGrp="1"/>
          </p:cNvSpPr>
          <p:nvPr>
            <p:ph type="sldNum" sz="quarter" idx="10"/>
          </p:nvPr>
        </p:nvSpPr>
        <p:spPr/>
        <p:txBody>
          <a:bodyPr/>
          <a:lstStyle/>
          <a:p>
            <a:fld id="{08AA51C3-518F-4F0D-B932-9AF47A2C9D15}" type="slidenum">
              <a:rPr lang="en-US" smtClean="0"/>
              <a:t>25</a:t>
            </a:fld>
            <a:endParaRPr lang="en-US"/>
          </a:p>
        </p:txBody>
      </p:sp>
    </p:spTree>
    <p:extLst>
      <p:ext uri="{BB962C8B-B14F-4D97-AF65-F5344CB8AC3E}">
        <p14:creationId xmlns:p14="http://schemas.microsoft.com/office/powerpoint/2010/main" val="1738104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Tools menu has several important options. </a:t>
            </a:r>
          </a:p>
          <a:p>
            <a:endParaRPr lang="en-US" baseline="0" dirty="0" smtClean="0"/>
          </a:p>
          <a:p>
            <a:r>
              <a:rPr lang="en-US" baseline="0" dirty="0" smtClean="0"/>
              <a:t>First is the Edit Template Fields. This is the only place to access the Template Field Editor once inside the Template Editor. We will discuss Template fields in depth, later in the presentation. </a:t>
            </a:r>
          </a:p>
          <a:p>
            <a:endParaRPr lang="en-US" baseline="0" dirty="0" smtClean="0"/>
          </a:p>
          <a:p>
            <a:r>
              <a:rPr lang="en-US" baseline="0" dirty="0" smtClean="0"/>
              <a:t>The next section contains the Import and Export Template commands. These you will use often. They are preferred way to bring templates out of your Personal Templates and place them in the various Roots Folders in the Shared Templates Window. We will cover this, step by step near the end of the presentation. </a:t>
            </a:r>
          </a:p>
          <a:p>
            <a:endParaRPr lang="en-US" baseline="0" dirty="0" smtClean="0"/>
          </a:p>
          <a:p>
            <a:r>
              <a:rPr lang="en-US" baseline="0" dirty="0" smtClean="0"/>
              <a:t>Refresh Templates is similar to the Refresh Patient Information option in CPRS.</a:t>
            </a:r>
          </a:p>
          <a:p>
            <a:endParaRPr lang="en-US" baseline="0" dirty="0" smtClean="0"/>
          </a:p>
          <a:p>
            <a:r>
              <a:rPr lang="en-US" baseline="0" dirty="0" smtClean="0"/>
              <a:t>&lt;Next Slide&gt;&lt;Building a template&gt;</a:t>
            </a:r>
          </a:p>
        </p:txBody>
      </p:sp>
      <p:sp>
        <p:nvSpPr>
          <p:cNvPr id="4" name="Slide Number Placeholder 3"/>
          <p:cNvSpPr>
            <a:spLocks noGrp="1"/>
          </p:cNvSpPr>
          <p:nvPr>
            <p:ph type="sldNum" sz="quarter" idx="10"/>
          </p:nvPr>
        </p:nvSpPr>
        <p:spPr/>
        <p:txBody>
          <a:bodyPr/>
          <a:lstStyle/>
          <a:p>
            <a:fld id="{08AA51C3-518F-4F0D-B932-9AF47A2C9D15}" type="slidenum">
              <a:rPr lang="en-US" smtClean="0"/>
              <a:t>26</a:t>
            </a:fld>
            <a:endParaRPr lang="en-US"/>
          </a:p>
        </p:txBody>
      </p:sp>
    </p:spTree>
    <p:extLst>
      <p:ext uri="{BB962C8B-B14F-4D97-AF65-F5344CB8AC3E}">
        <p14:creationId xmlns:p14="http://schemas.microsoft.com/office/powerpoint/2010/main" val="2558714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know</a:t>
            </a:r>
            <a:r>
              <a:rPr lang="en-US" baseline="0" dirty="0" smtClean="0"/>
              <a:t> our way around the Template Editor let’s use these tools and build a template. </a:t>
            </a:r>
          </a:p>
        </p:txBody>
      </p:sp>
      <p:sp>
        <p:nvSpPr>
          <p:cNvPr id="4" name="Slide Number Placeholder 3"/>
          <p:cNvSpPr>
            <a:spLocks noGrp="1"/>
          </p:cNvSpPr>
          <p:nvPr>
            <p:ph type="sldNum" sz="quarter" idx="10"/>
          </p:nvPr>
        </p:nvSpPr>
        <p:spPr/>
        <p:txBody>
          <a:bodyPr/>
          <a:lstStyle/>
          <a:p>
            <a:fld id="{08AA51C3-518F-4F0D-B932-9AF47A2C9D15}" type="slidenum">
              <a:rPr lang="en-US" smtClean="0"/>
              <a:t>27</a:t>
            </a:fld>
            <a:endParaRPr lang="en-US"/>
          </a:p>
        </p:txBody>
      </p:sp>
    </p:spTree>
    <p:extLst>
      <p:ext uri="{BB962C8B-B14F-4D97-AF65-F5344CB8AC3E}">
        <p14:creationId xmlns:p14="http://schemas.microsoft.com/office/powerpoint/2010/main" val="2989450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is to Highlight the My Templates Root and then click</a:t>
            </a:r>
            <a:r>
              <a:rPr lang="en-US" baseline="0" dirty="0" smtClean="0"/>
              <a:t> new Template. </a:t>
            </a:r>
          </a:p>
          <a:p>
            <a:endParaRPr lang="en-US" baseline="0" dirty="0" smtClean="0"/>
          </a:p>
          <a:p>
            <a:r>
              <a:rPr lang="en-US" baseline="0" dirty="0" smtClean="0"/>
              <a:t>&lt;Next slide&gt; &lt;Naming&gt;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28</a:t>
            </a:fld>
            <a:endParaRPr lang="en-US"/>
          </a:p>
        </p:txBody>
      </p:sp>
    </p:spTree>
    <p:extLst>
      <p:ext uri="{BB962C8B-B14F-4D97-AF65-F5344CB8AC3E}">
        <p14:creationId xmlns:p14="http://schemas.microsoft.com/office/powerpoint/2010/main" val="1159409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click “New Template” a new template</a:t>
            </a:r>
            <a:r>
              <a:rPr lang="en-US" baseline="0" dirty="0" smtClean="0"/>
              <a:t> is created. </a:t>
            </a:r>
          </a:p>
          <a:p>
            <a:endParaRPr lang="en-US" baseline="0" dirty="0" smtClean="0"/>
          </a:p>
          <a:p>
            <a:r>
              <a:rPr lang="en-US" baseline="0" dirty="0" smtClean="0"/>
              <a:t>You must change the name from New Template at this point. </a:t>
            </a:r>
          </a:p>
          <a:p>
            <a:endParaRPr lang="en-US" baseline="0" dirty="0" smtClean="0"/>
          </a:p>
          <a:p>
            <a:r>
              <a:rPr lang="en-US" baseline="0" dirty="0" smtClean="0"/>
              <a:t>You can name it anything you want, except…… “New Template”</a:t>
            </a:r>
          </a:p>
          <a:p>
            <a:endParaRPr lang="en-US" baseline="0" dirty="0" smtClean="0"/>
          </a:p>
          <a:p>
            <a:r>
              <a:rPr lang="en-US" baseline="0" dirty="0" smtClean="0"/>
              <a:t>-You can have templates with the same name, although this may add confusion.</a:t>
            </a:r>
          </a:p>
          <a:p>
            <a:endParaRPr lang="en-US" baseline="0" dirty="0" smtClean="0"/>
          </a:p>
          <a:p>
            <a:r>
              <a:rPr lang="en-US" baseline="0" dirty="0" smtClean="0"/>
              <a:t>-You can add numerals to help differentiate the templates if the have the same name (e.g. Test 1, Test 2, Test 3 </a:t>
            </a:r>
            <a:r>
              <a:rPr lang="en-US" baseline="0" dirty="0" err="1" smtClean="0"/>
              <a:t>etc</a:t>
            </a:r>
            <a:r>
              <a:rPr lang="en-US" baseline="0" dirty="0" smtClean="0"/>
              <a:t>)</a:t>
            </a:r>
          </a:p>
          <a:p>
            <a:endParaRPr lang="en-US" baseline="0" dirty="0" smtClean="0"/>
          </a:p>
          <a:p>
            <a:r>
              <a:rPr lang="en-US" baseline="0" dirty="0" smtClean="0"/>
              <a:t>-Has to be a minimum of 3 characters. A stroke of the space bar counts as a character. So if you are making template named Yes and another No. To create a No   template type N then O and then hit the space bar. </a:t>
            </a:r>
          </a:p>
          <a:p>
            <a:endParaRPr lang="en-US" baseline="0" dirty="0" smtClean="0"/>
          </a:p>
          <a:p>
            <a:r>
              <a:rPr lang="en-US" baseline="0" dirty="0" smtClean="0"/>
              <a:t>-Work with your peers to determine proper naming conventions. </a:t>
            </a:r>
          </a:p>
          <a:p>
            <a:endParaRPr lang="en-US" baseline="0" dirty="0" smtClean="0"/>
          </a:p>
          <a:p>
            <a:r>
              <a:rPr lang="en-US" baseline="0" dirty="0" smtClean="0"/>
              <a:t>-Consider using All caps as it will help it stand out as CPRS default font is a very small 8 point—SITE YOUR TEMPLATE FOLDER AS AN EXAMPLE</a:t>
            </a:r>
          </a:p>
          <a:p>
            <a:endParaRPr lang="en-US" baseline="0" dirty="0" smtClean="0"/>
          </a:p>
          <a:p>
            <a:r>
              <a:rPr lang="en-US" baseline="0" dirty="0" smtClean="0"/>
              <a:t>-Once you give it a name you are free to start adding text and other items. </a:t>
            </a:r>
          </a:p>
          <a:p>
            <a:endParaRPr lang="en-US" baseline="0" dirty="0" smtClean="0"/>
          </a:p>
          <a:p>
            <a:r>
              <a:rPr lang="en-US" baseline="0" dirty="0" smtClean="0"/>
              <a:t>&lt;Next slide&gt; &lt;Adding Text&gt;</a:t>
            </a:r>
          </a:p>
        </p:txBody>
      </p:sp>
      <p:sp>
        <p:nvSpPr>
          <p:cNvPr id="4" name="Slide Number Placeholder 3"/>
          <p:cNvSpPr>
            <a:spLocks noGrp="1"/>
          </p:cNvSpPr>
          <p:nvPr>
            <p:ph type="sldNum" sz="quarter" idx="10"/>
          </p:nvPr>
        </p:nvSpPr>
        <p:spPr/>
        <p:txBody>
          <a:bodyPr/>
          <a:lstStyle/>
          <a:p>
            <a:fld id="{08AA51C3-518F-4F0D-B932-9AF47A2C9D15}" type="slidenum">
              <a:rPr lang="en-US" smtClean="0"/>
              <a:t>29</a:t>
            </a:fld>
            <a:endParaRPr lang="en-US"/>
          </a:p>
        </p:txBody>
      </p:sp>
    </p:spTree>
    <p:extLst>
      <p:ext uri="{BB962C8B-B14F-4D97-AF65-F5344CB8AC3E}">
        <p14:creationId xmlns:p14="http://schemas.microsoft.com/office/powerpoint/2010/main" val="1886583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a:t>
            </a:r>
            <a:r>
              <a:rPr lang="en-US" baseline="0" dirty="0" smtClean="0"/>
              <a:t>Specific Objectives are</a:t>
            </a:r>
          </a:p>
          <a:p>
            <a:pPr marL="228600" indent="-228600">
              <a:buAutoNum type="arabicPeriod"/>
            </a:pPr>
            <a:endParaRPr lang="en-US" baseline="0" dirty="0" smtClean="0"/>
          </a:p>
          <a:p>
            <a:pPr marL="228600" indent="-228600">
              <a:buAutoNum type="arabicPeriod"/>
            </a:pPr>
            <a:r>
              <a:rPr lang="en-US" baseline="0" dirty="0" smtClean="0"/>
              <a:t>Learn how to build a TXML template from start to finish.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Learn how to build and modify template fields. </a:t>
            </a:r>
          </a:p>
          <a:p>
            <a:pPr marL="228600" indent="-228600">
              <a:buAutoNum type="arabicPeriod"/>
            </a:pPr>
            <a:r>
              <a:rPr lang="en-US" baseline="0" dirty="0" smtClean="0"/>
              <a:t>Importing and Exporting TXML Templates</a:t>
            </a:r>
          </a:p>
          <a:p>
            <a:pPr marL="228600" indent="-228600">
              <a:buAutoNum type="arabicPeriod"/>
            </a:pPr>
            <a:r>
              <a:rPr lang="en-US" baseline="0" dirty="0" smtClean="0"/>
              <a:t>Optimize templates for form and function. </a:t>
            </a:r>
          </a:p>
          <a:p>
            <a:pPr marL="0" indent="0">
              <a:buNone/>
            </a:pPr>
            <a:r>
              <a:rPr lang="en-US" baseline="0" dirty="0" smtClean="0"/>
              <a:t>5.  Known issues with the CPRS Template Editor</a:t>
            </a:r>
          </a:p>
          <a:p>
            <a:pPr marL="0" lvl="1" indent="0">
              <a:buFont typeface="Arial" panose="020B0604020202020204" pitchFamily="34" charset="0"/>
              <a:buNone/>
            </a:pPr>
            <a:endParaRPr lang="en-US" baseline="0" dirty="0" smtClean="0"/>
          </a:p>
          <a:p>
            <a:pPr marL="0" lvl="1" indent="0">
              <a:buFont typeface="Arial" panose="020B0604020202020204" pitchFamily="34" charset="0"/>
              <a:buNone/>
            </a:pPr>
            <a:r>
              <a:rPr lang="en-US" baseline="0" dirty="0" smtClean="0"/>
              <a:t>To begin, let’s take a brief look at CPRS and VistA.</a:t>
            </a:r>
          </a:p>
          <a:p>
            <a:pPr marL="0" lvl="1" indent="0">
              <a:buFont typeface="Arial" panose="020B0604020202020204" pitchFamily="34" charset="0"/>
              <a:buNone/>
            </a:pPr>
            <a:endParaRPr lang="en-US" baseline="0" dirty="0" smtClean="0"/>
          </a:p>
          <a:p>
            <a:pPr marL="0" lvl="1" indent="0">
              <a:buFont typeface="Arial" panose="020B0604020202020204" pitchFamily="34" charset="0"/>
              <a:buNone/>
            </a:pPr>
            <a:r>
              <a:rPr lang="en-US" baseline="0" dirty="0" smtClean="0"/>
              <a:t>&lt;Next&gt;</a:t>
            </a:r>
          </a:p>
        </p:txBody>
      </p:sp>
      <p:sp>
        <p:nvSpPr>
          <p:cNvPr id="4" name="Slide Number Placeholder 3"/>
          <p:cNvSpPr>
            <a:spLocks noGrp="1"/>
          </p:cNvSpPr>
          <p:nvPr>
            <p:ph type="sldNum" sz="quarter" idx="10"/>
          </p:nvPr>
        </p:nvSpPr>
        <p:spPr/>
        <p:txBody>
          <a:bodyPr/>
          <a:lstStyle/>
          <a:p>
            <a:fld id="{08AA51C3-518F-4F0D-B932-9AF47A2C9D15}" type="slidenum">
              <a:rPr lang="en-US" smtClean="0"/>
              <a:t>3</a:t>
            </a:fld>
            <a:endParaRPr lang="en-US"/>
          </a:p>
        </p:txBody>
      </p:sp>
    </p:spTree>
    <p:extLst>
      <p:ext uri="{BB962C8B-B14F-4D97-AF65-F5344CB8AC3E}">
        <p14:creationId xmlns:p14="http://schemas.microsoft.com/office/powerpoint/2010/main" val="753847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a:t>
            </a:r>
            <a:r>
              <a:rPr lang="en-US" baseline="0" dirty="0" smtClean="0"/>
              <a:t> our new template which is named “VeHU Template 1.</a:t>
            </a:r>
            <a:endParaRPr lang="en-US" dirty="0" smtClean="0"/>
          </a:p>
          <a:p>
            <a:endParaRPr lang="en-US" dirty="0" smtClean="0"/>
          </a:p>
          <a:p>
            <a:r>
              <a:rPr lang="en-US" dirty="0" smtClean="0"/>
              <a:t>Now</a:t>
            </a:r>
            <a:r>
              <a:rPr lang="en-US" baseline="0" dirty="0" smtClean="0"/>
              <a:t> that we have named the template we have a blank canvas on which to create our template aka the Template Boilerplate section.</a:t>
            </a:r>
          </a:p>
          <a:p>
            <a:endParaRPr lang="en-US" baseline="0" dirty="0" smtClean="0"/>
          </a:p>
          <a:p>
            <a:r>
              <a:rPr lang="en-US" baseline="0" dirty="0" smtClean="0"/>
              <a:t>Lets enter some text and learn how to preview what we added.</a:t>
            </a:r>
          </a:p>
          <a:p>
            <a:endParaRPr lang="en-US" baseline="0" dirty="0" smtClean="0"/>
          </a:p>
          <a:p>
            <a:r>
              <a:rPr lang="en-US" baseline="0" dirty="0" smtClean="0"/>
              <a:t>The preview option will allow us to see the template as the clinician or end user will, once it is available in the Chart. </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30</a:t>
            </a:fld>
            <a:endParaRPr lang="en-US"/>
          </a:p>
        </p:txBody>
      </p:sp>
    </p:spTree>
    <p:extLst>
      <p:ext uri="{BB962C8B-B14F-4D97-AF65-F5344CB8AC3E}">
        <p14:creationId xmlns:p14="http://schemas.microsoft.com/office/powerpoint/2010/main" val="3417639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a:t>
            </a:r>
            <a:r>
              <a:rPr lang="en-US" baseline="0" dirty="0" smtClean="0"/>
              <a:t> have added text, Right Click in the template body and select Preview</a:t>
            </a:r>
          </a:p>
          <a:p>
            <a:endParaRPr lang="en-US" baseline="0" dirty="0" smtClean="0"/>
          </a:p>
          <a:p>
            <a:r>
              <a:rPr lang="en-US" baseline="0" dirty="0" smtClean="0"/>
              <a:t>&lt;next slide&gt; &lt;Preview&gt;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31</a:t>
            </a:fld>
            <a:endParaRPr lang="en-US"/>
          </a:p>
        </p:txBody>
      </p:sp>
    </p:spTree>
    <p:extLst>
      <p:ext uri="{BB962C8B-B14F-4D97-AF65-F5344CB8AC3E}">
        <p14:creationId xmlns:p14="http://schemas.microsoft.com/office/powerpoint/2010/main" val="2160769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preview of a Boilerplate</a:t>
            </a:r>
            <a:r>
              <a:rPr lang="en-US" baseline="0" dirty="0" smtClean="0"/>
              <a:t> Template. </a:t>
            </a:r>
          </a:p>
          <a:p>
            <a:endParaRPr lang="en-US" baseline="0" dirty="0" smtClean="0"/>
          </a:p>
          <a:p>
            <a:r>
              <a:rPr lang="en-US" baseline="0" dirty="0" smtClean="0"/>
              <a:t>The boilerplate templates just dump text into our note, there is no template that appears as a popup window,</a:t>
            </a:r>
          </a:p>
          <a:p>
            <a:r>
              <a:rPr lang="en-US" baseline="0" dirty="0" smtClean="0"/>
              <a:t>so the preview we see here then is how the text looks in the note. </a:t>
            </a:r>
          </a:p>
          <a:p>
            <a:endParaRPr lang="en-US" baseline="0" dirty="0" smtClean="0"/>
          </a:p>
          <a:p>
            <a:r>
              <a:rPr lang="en-US" baseline="0" dirty="0" smtClean="0"/>
              <a:t>This is were we review for typos, spacing issues and so on. </a:t>
            </a:r>
          </a:p>
          <a:p>
            <a:endParaRPr lang="en-US" baseline="0" dirty="0" smtClean="0"/>
          </a:p>
          <a:p>
            <a:r>
              <a:rPr lang="en-US" baseline="0" dirty="0" smtClean="0"/>
              <a:t>If we like what we see then we:</a:t>
            </a:r>
          </a:p>
          <a:p>
            <a:endParaRPr lang="en-US" baseline="0" dirty="0" smtClean="0"/>
          </a:p>
          <a:p>
            <a:r>
              <a:rPr lang="en-US" baseline="0" dirty="0" smtClean="0"/>
              <a:t>&lt;Next Slide&gt;</a:t>
            </a:r>
          </a:p>
        </p:txBody>
      </p:sp>
      <p:sp>
        <p:nvSpPr>
          <p:cNvPr id="4" name="Slide Number Placeholder 3"/>
          <p:cNvSpPr>
            <a:spLocks noGrp="1"/>
          </p:cNvSpPr>
          <p:nvPr>
            <p:ph type="sldNum" sz="quarter" idx="10"/>
          </p:nvPr>
        </p:nvSpPr>
        <p:spPr/>
        <p:txBody>
          <a:bodyPr/>
          <a:lstStyle/>
          <a:p>
            <a:fld id="{08AA51C3-518F-4F0D-B932-9AF47A2C9D15}" type="slidenum">
              <a:rPr lang="en-US" smtClean="0"/>
              <a:t>32</a:t>
            </a:fld>
            <a:endParaRPr lang="en-US"/>
          </a:p>
        </p:txBody>
      </p:sp>
    </p:spTree>
    <p:extLst>
      <p:ext uri="{BB962C8B-B14F-4D97-AF65-F5344CB8AC3E}">
        <p14:creationId xmlns:p14="http://schemas.microsoft.com/office/powerpoint/2010/main" val="315095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previewing and if we are satisfied with the content. </a:t>
            </a:r>
          </a:p>
          <a:p>
            <a:endParaRPr lang="en-US" baseline="0" dirty="0" smtClean="0"/>
          </a:p>
          <a:p>
            <a:r>
              <a:rPr lang="en-US" baseline="0" dirty="0" smtClean="0"/>
              <a:t>                  APPLY </a:t>
            </a:r>
            <a:r>
              <a:rPr lang="en-US" baseline="0" dirty="0" err="1" smtClean="0"/>
              <a:t>APPLY</a:t>
            </a:r>
            <a:r>
              <a:rPr lang="en-US" baseline="0" dirty="0" smtClean="0"/>
              <a:t> APPLY!!!!</a:t>
            </a:r>
          </a:p>
          <a:p>
            <a:endParaRPr lang="en-US" baseline="0" dirty="0" smtClean="0"/>
          </a:p>
          <a:p>
            <a:r>
              <a:rPr lang="en-US" dirty="0" smtClean="0"/>
              <a:t>Can’t stress</a:t>
            </a:r>
            <a:r>
              <a:rPr lang="en-US" baseline="0" dirty="0" smtClean="0"/>
              <a:t> this enough!</a:t>
            </a:r>
          </a:p>
          <a:p>
            <a:endParaRPr lang="en-US" baseline="0" dirty="0" smtClean="0"/>
          </a:p>
          <a:p>
            <a:r>
              <a:rPr lang="en-US" baseline="0" dirty="0" smtClean="0"/>
              <a:t>If you exit the Template Editor without clicking APPLY your changes WILL NOT be saved!</a:t>
            </a:r>
          </a:p>
          <a:p>
            <a:endParaRPr lang="en-US" baseline="0" dirty="0" smtClean="0"/>
          </a:p>
          <a:p>
            <a:r>
              <a:rPr lang="en-US" baseline="0" dirty="0" smtClean="0"/>
              <a:t>The template Editor DOES NOT prompt you to save changes like Word or Excel!</a:t>
            </a:r>
          </a:p>
          <a:p>
            <a:endParaRPr lang="en-US" baseline="0" dirty="0" smtClean="0"/>
          </a:p>
          <a:p>
            <a:r>
              <a:rPr lang="en-US" baseline="0" dirty="0" smtClean="0"/>
              <a:t>It DOES NOT AUTOMATICALLY save your work!</a:t>
            </a:r>
          </a:p>
          <a:p>
            <a:endParaRPr lang="en-US" baseline="0" dirty="0" smtClean="0"/>
          </a:p>
          <a:p>
            <a:r>
              <a:rPr lang="en-US" baseline="0" dirty="0" smtClean="0"/>
              <a:t>Clicking OK and Cancel WILL NOT save your work. </a:t>
            </a:r>
          </a:p>
          <a:p>
            <a:endParaRPr lang="en-US" baseline="0" dirty="0" smtClean="0"/>
          </a:p>
          <a:p>
            <a:r>
              <a:rPr lang="en-US" baseline="0" dirty="0" smtClean="0"/>
              <a:t>You can use this apparent flaw to your advantage though. </a:t>
            </a:r>
          </a:p>
          <a:p>
            <a:endParaRPr lang="en-US" baseline="0" dirty="0" smtClean="0"/>
          </a:p>
          <a:p>
            <a:r>
              <a:rPr lang="en-US" baseline="0" dirty="0" smtClean="0"/>
              <a:t>Say you start playing around in an existing template and you really messing things up, just click cancel and it’s like it never happened. </a:t>
            </a:r>
          </a:p>
          <a:p>
            <a:endParaRPr lang="en-US" baseline="0" dirty="0" smtClean="0"/>
          </a:p>
          <a:p>
            <a:r>
              <a:rPr lang="en-US" baseline="0" dirty="0" smtClean="0"/>
              <a:t>&lt;Next Slide&gt;&lt;Poll Question&gt;</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33</a:t>
            </a:fld>
            <a:endParaRPr lang="en-US"/>
          </a:p>
        </p:txBody>
      </p:sp>
    </p:spTree>
    <p:extLst>
      <p:ext uri="{BB962C8B-B14F-4D97-AF65-F5344CB8AC3E}">
        <p14:creationId xmlns:p14="http://schemas.microsoft.com/office/powerpoint/2010/main" val="3814489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Let’s see if you were paying attention. </a:t>
            </a:r>
            <a:endParaRPr lang="en-US" baseline="0" dirty="0" smtClean="0"/>
          </a:p>
          <a:p>
            <a:endParaRPr lang="en-US" baseline="0" dirty="0" smtClean="0"/>
          </a:p>
          <a:p>
            <a:pPr marL="0" indent="0">
              <a:buNone/>
            </a:pPr>
            <a:r>
              <a:rPr lang="en-US" sz="4000" dirty="0" smtClean="0"/>
              <a:t>What is the safest way to open the CPRS Template Editor?</a:t>
            </a:r>
          </a:p>
          <a:p>
            <a:pPr marL="400050" lvl="0" indent="-514350">
              <a:buFont typeface="+mj-lt"/>
              <a:buAutoNum type="alphaUcPeriod"/>
            </a:pPr>
            <a:r>
              <a:rPr lang="en-US" sz="3600" dirty="0" smtClean="0"/>
              <a:t>Clicking Create Shared Templates</a:t>
            </a:r>
          </a:p>
          <a:p>
            <a:pPr marL="400050" lvl="0" indent="-514350">
              <a:buFont typeface="+mj-lt"/>
              <a:buAutoNum type="alphaUcPeriod"/>
            </a:pPr>
            <a:r>
              <a:rPr lang="en-US" sz="3600" dirty="0" smtClean="0"/>
              <a:t>Clicking Edit Shared Templates</a:t>
            </a:r>
          </a:p>
          <a:p>
            <a:pPr marL="400050" lvl="0" indent="-514350">
              <a:buFont typeface="+mj-lt"/>
              <a:buAutoNum type="alphaUcPeriod"/>
            </a:pPr>
            <a:r>
              <a:rPr lang="en-US" sz="3600" dirty="0" smtClean="0"/>
              <a:t>Clicking Edit Templates</a:t>
            </a:r>
          </a:p>
          <a:p>
            <a:pPr marL="400050" lvl="0" indent="-514350">
              <a:buFont typeface="+mj-lt"/>
              <a:buAutoNum type="alphaUcPeriod"/>
            </a:pPr>
            <a:r>
              <a:rPr lang="en-US" sz="3600" dirty="0" smtClean="0"/>
              <a:t>With universal precautions</a:t>
            </a:r>
          </a:p>
          <a:p>
            <a:endParaRPr lang="en-US" dirty="0" smtClean="0"/>
          </a:p>
          <a:p>
            <a:r>
              <a:rPr lang="en-US" dirty="0" smtClean="0"/>
              <a:t>Please click</a:t>
            </a:r>
            <a:r>
              <a:rPr lang="en-US" baseline="0" dirty="0" smtClean="0"/>
              <a:t> the blue Polling icon in the upper left of your screen and make your selection now. </a:t>
            </a:r>
          </a:p>
          <a:p>
            <a:endParaRPr lang="en-US" b="1" baseline="0" dirty="0" smtClean="0"/>
          </a:p>
          <a:p>
            <a:r>
              <a:rPr lang="en-US" baseline="0" dirty="0" smtClean="0"/>
              <a:t>We will review your answers in a few minutes. </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34</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an actual note view from CPRS. </a:t>
            </a:r>
          </a:p>
          <a:p>
            <a:endParaRPr lang="en-US" baseline="0" dirty="0" smtClean="0"/>
          </a:p>
          <a:p>
            <a:r>
              <a:rPr lang="en-US" baseline="0" dirty="0" smtClean="0"/>
              <a:t>The text on the right side is the template OUTPUT. </a:t>
            </a:r>
          </a:p>
          <a:p>
            <a:endParaRPr lang="en-US" baseline="0" dirty="0" smtClean="0"/>
          </a:p>
          <a:p>
            <a:r>
              <a:rPr lang="en-US" baseline="0" dirty="0" smtClean="0"/>
              <a:t>Boilerplate templates work by just dumping the text into the note body. </a:t>
            </a:r>
          </a:p>
          <a:p>
            <a:endParaRPr lang="en-US" baseline="0" dirty="0" smtClean="0"/>
          </a:p>
          <a:p>
            <a:r>
              <a:rPr lang="en-US" baseline="0" dirty="0" smtClean="0"/>
              <a:t>-User can then edit the text in the note like a Word document</a:t>
            </a:r>
          </a:p>
          <a:p>
            <a:endParaRPr lang="en-US" baseline="0" dirty="0" smtClean="0"/>
          </a:p>
          <a:p>
            <a:r>
              <a:rPr lang="en-US" baseline="0" dirty="0" smtClean="0"/>
              <a:t>-2 benefits for Boilerplate templates </a:t>
            </a:r>
          </a:p>
          <a:p>
            <a:r>
              <a:rPr lang="en-US" baseline="0" dirty="0" smtClean="0"/>
              <a:t>	-Chart not locked</a:t>
            </a:r>
          </a:p>
          <a:p>
            <a:r>
              <a:rPr lang="en-US" baseline="0" dirty="0" smtClean="0"/>
              <a:t>	-Text saved with time out</a:t>
            </a:r>
          </a:p>
          <a:p>
            <a:endParaRPr lang="en-US" baseline="0" dirty="0" smtClean="0"/>
          </a:p>
          <a:p>
            <a:r>
              <a:rPr lang="en-US" baseline="0" dirty="0" smtClean="0"/>
              <a:t>So, what’s makes a popup template?</a:t>
            </a:r>
          </a:p>
          <a:p>
            <a:endParaRPr lang="en-US" baseline="0" dirty="0" smtClean="0"/>
          </a:p>
          <a:p>
            <a:r>
              <a:rPr lang="en-US" baseline="0" dirty="0" smtClean="0"/>
              <a:t>&lt;Next slide&gt; &lt;Popup via template filed&gt;</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35</a:t>
            </a:fld>
            <a:endParaRPr lang="en-US"/>
          </a:p>
        </p:txBody>
      </p:sp>
    </p:spTree>
    <p:extLst>
      <p:ext uri="{BB962C8B-B14F-4D97-AF65-F5344CB8AC3E}">
        <p14:creationId xmlns:p14="http://schemas.microsoft.com/office/powerpoint/2010/main" val="1728694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popup template will occur with a boilerplate</a:t>
            </a:r>
            <a:r>
              <a:rPr lang="en-US" baseline="0" dirty="0" smtClean="0"/>
              <a:t> template that has a template field added or when using a dialog template type.</a:t>
            </a:r>
            <a:endParaRPr lang="en-US" dirty="0" smtClean="0"/>
          </a:p>
          <a:p>
            <a:endParaRPr lang="en-US" dirty="0" smtClean="0"/>
          </a:p>
          <a:p>
            <a:r>
              <a:rPr lang="en-US" dirty="0" smtClean="0"/>
              <a:t>Here is</a:t>
            </a:r>
            <a:r>
              <a:rPr lang="en-US" baseline="0" dirty="0" smtClean="0"/>
              <a:t> our boilerplate template with a template field added. This will make the template a popup dialog box for the user to fill in. </a:t>
            </a:r>
          </a:p>
          <a:p>
            <a:endParaRPr lang="en-US" baseline="0" dirty="0" smtClean="0"/>
          </a:p>
          <a:p>
            <a:r>
              <a:rPr lang="en-US" baseline="0" dirty="0" smtClean="0"/>
              <a:t>Let’s now look at template types and build a dialog template. </a:t>
            </a:r>
          </a:p>
          <a:p>
            <a:endParaRPr lang="en-US" baseline="0" dirty="0" smtClean="0"/>
          </a:p>
          <a:p>
            <a:r>
              <a:rPr lang="en-US" baseline="0" dirty="0" smtClean="0"/>
              <a:t>&lt;Next Slide&gt; &lt;Template Type&gt;</a:t>
            </a:r>
          </a:p>
        </p:txBody>
      </p:sp>
      <p:sp>
        <p:nvSpPr>
          <p:cNvPr id="4" name="Slide Number Placeholder 3"/>
          <p:cNvSpPr>
            <a:spLocks noGrp="1"/>
          </p:cNvSpPr>
          <p:nvPr>
            <p:ph type="sldNum" sz="quarter" idx="10"/>
          </p:nvPr>
        </p:nvSpPr>
        <p:spPr/>
        <p:txBody>
          <a:bodyPr/>
          <a:lstStyle/>
          <a:p>
            <a:fld id="{08AA51C3-518F-4F0D-B932-9AF47A2C9D15}" type="slidenum">
              <a:rPr lang="en-US" smtClean="0"/>
              <a:t>36</a:t>
            </a:fld>
            <a:endParaRPr lang="en-US"/>
          </a:p>
        </p:txBody>
      </p:sp>
    </p:spTree>
    <p:extLst>
      <p:ext uri="{BB962C8B-B14F-4D97-AF65-F5344CB8AC3E}">
        <p14:creationId xmlns:p14="http://schemas.microsoft.com/office/powerpoint/2010/main" val="2106611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effectLst/>
              </a:rPr>
              <a:t>The Template Editor gives 5 options for template type. </a:t>
            </a:r>
          </a:p>
          <a:p>
            <a:endParaRPr lang="en-US" b="0" baseline="0" dirty="0" smtClean="0">
              <a:effectLst/>
            </a:endParaRPr>
          </a:p>
          <a:p>
            <a:r>
              <a:rPr lang="en-US" b="0" baseline="0" dirty="0" smtClean="0">
                <a:effectLst/>
              </a:rPr>
              <a:t>&lt;Briefly explain the options&gt;</a:t>
            </a:r>
          </a:p>
          <a:p>
            <a:endParaRPr lang="en-US" b="0" baseline="0" dirty="0" smtClean="0">
              <a:effectLst/>
            </a:endParaRPr>
          </a:p>
          <a:p>
            <a:r>
              <a:rPr lang="en-US" b="0" baseline="0" dirty="0" smtClean="0">
                <a:effectLst/>
              </a:rPr>
              <a:t>Template: This is the type we have now. </a:t>
            </a:r>
          </a:p>
          <a:p>
            <a:endParaRPr lang="en-US" b="0" baseline="0" dirty="0" smtClean="0">
              <a:effectLst/>
            </a:endParaRPr>
          </a:p>
          <a:p>
            <a:r>
              <a:rPr lang="en-US" b="0" baseline="0" dirty="0" smtClean="0">
                <a:effectLst/>
              </a:rPr>
              <a:t>Folder: explain-we’ve already seen these</a:t>
            </a:r>
          </a:p>
          <a:p>
            <a:endParaRPr lang="en-US" b="0" baseline="0" dirty="0" smtClean="0">
              <a:effectLst/>
            </a:endParaRPr>
          </a:p>
          <a:p>
            <a:r>
              <a:rPr lang="en-US" b="0" baseline="0" dirty="0" smtClean="0">
                <a:effectLst/>
              </a:rPr>
              <a:t>Group Template-Works like a folder. Has a contains a list of templates. </a:t>
            </a:r>
          </a:p>
          <a:p>
            <a:endParaRPr lang="en-US" b="0" baseline="0" dirty="0" smtClean="0">
              <a:effectLst/>
            </a:endParaRPr>
          </a:p>
          <a:p>
            <a:r>
              <a:rPr lang="en-US" b="0" baseline="0" dirty="0" smtClean="0">
                <a:effectLst/>
              </a:rPr>
              <a:t>Dialog-Makes a popup style template, this type we will pick next. </a:t>
            </a:r>
          </a:p>
          <a:p>
            <a:endParaRPr lang="en-US" b="0" baseline="0" dirty="0" smtClean="0">
              <a:effectLst/>
            </a:endParaRPr>
          </a:p>
          <a:p>
            <a:r>
              <a:rPr lang="en-US" b="0" baseline="0" dirty="0" smtClean="0">
                <a:effectLst/>
              </a:rPr>
              <a:t>Reminder Dialog-Built in  VistA. Not for the scope of this class. </a:t>
            </a:r>
          </a:p>
          <a:p>
            <a:endParaRPr lang="en-US" b="0" baseline="0" dirty="0" smtClean="0">
              <a:effectLst/>
            </a:endParaRPr>
          </a:p>
          <a:p>
            <a:r>
              <a:rPr lang="en-US" b="0" baseline="0" dirty="0" smtClean="0">
                <a:effectLst/>
              </a:rPr>
              <a:t>&lt;Next Slide&gt;&lt;Change Type&gt;</a:t>
            </a:r>
          </a:p>
        </p:txBody>
      </p:sp>
      <p:sp>
        <p:nvSpPr>
          <p:cNvPr id="4" name="Slide Number Placeholder 3"/>
          <p:cNvSpPr>
            <a:spLocks noGrp="1"/>
          </p:cNvSpPr>
          <p:nvPr>
            <p:ph type="sldNum" sz="quarter" idx="10"/>
          </p:nvPr>
        </p:nvSpPr>
        <p:spPr/>
        <p:txBody>
          <a:bodyPr/>
          <a:lstStyle/>
          <a:p>
            <a:fld id="{08AA51C3-518F-4F0D-B932-9AF47A2C9D15}" type="slidenum">
              <a:rPr lang="en-US" smtClean="0"/>
              <a:t>37</a:t>
            </a:fld>
            <a:endParaRPr lang="en-US"/>
          </a:p>
        </p:txBody>
      </p:sp>
    </p:spTree>
    <p:extLst>
      <p:ext uri="{BB962C8B-B14F-4D97-AF65-F5344CB8AC3E}">
        <p14:creationId xmlns:p14="http://schemas.microsoft.com/office/powerpoint/2010/main" val="3891810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changed our</a:t>
            </a:r>
            <a:r>
              <a:rPr lang="en-US" baseline="0" dirty="0" smtClean="0"/>
              <a:t> template type to Dialog</a:t>
            </a:r>
          </a:p>
          <a:p>
            <a:endParaRPr lang="en-US" baseline="0" dirty="0" smtClean="0"/>
          </a:p>
          <a:p>
            <a:r>
              <a:rPr lang="en-US" baseline="0" dirty="0" smtClean="0"/>
              <a:t>Note: Dialog Properties now active:</a:t>
            </a:r>
          </a:p>
          <a:p>
            <a:pPr marL="171450" indent="-171450">
              <a:buFont typeface="Arial" panose="020B0604020202020204" pitchFamily="34" charset="0"/>
              <a:buChar char="•"/>
            </a:pPr>
            <a:r>
              <a:rPr lang="en-US" baseline="0" dirty="0" smtClean="0"/>
              <a:t>Only first two are active—apply to single template</a:t>
            </a:r>
          </a:p>
          <a:p>
            <a:pPr marL="171450" indent="-171450">
              <a:buFont typeface="Arial" panose="020B0604020202020204" pitchFamily="34" charset="0"/>
              <a:buChar char="•"/>
            </a:pPr>
            <a:r>
              <a:rPr lang="en-US" baseline="0" dirty="0" smtClean="0"/>
              <a:t>Remaining three active when Child Templates are added. </a:t>
            </a:r>
          </a:p>
          <a:p>
            <a:endParaRPr lang="en-US" baseline="0" dirty="0" smtClean="0"/>
          </a:p>
          <a:p>
            <a:r>
              <a:rPr lang="en-US" baseline="0" dirty="0" smtClean="0"/>
              <a:t>So why Dialog and not dialogue?</a:t>
            </a:r>
          </a:p>
          <a:p>
            <a:endParaRPr lang="en-US" baseline="0" dirty="0" smtClean="0"/>
          </a:p>
          <a:p>
            <a:r>
              <a:rPr lang="en-US" baseline="0" dirty="0" smtClean="0"/>
              <a:t>Dialogue is a conversation between two people:</a:t>
            </a:r>
          </a:p>
          <a:p>
            <a:endParaRPr lang="en-US" baseline="0" dirty="0" smtClean="0"/>
          </a:p>
          <a:p>
            <a:r>
              <a:rPr lang="en-US" baseline="0" dirty="0" smtClean="0"/>
              <a:t>Dialog is short for Dialog Box which is</a:t>
            </a:r>
          </a:p>
          <a:p>
            <a:r>
              <a:rPr lang="en-US" b="1" dirty="0" smtClean="0">
                <a:effectLst/>
              </a:rPr>
              <a:t>	-a box that appears on a computer screen with a question inside asking the user to make a choice or give information</a:t>
            </a:r>
          </a:p>
          <a:p>
            <a:endParaRPr lang="en-US" b="1" baseline="0" dirty="0" smtClean="0">
              <a:effectLst/>
            </a:endParaRPr>
          </a:p>
          <a:p>
            <a:r>
              <a:rPr lang="en-US" b="0" baseline="0" dirty="0" smtClean="0">
                <a:effectLst/>
              </a:rPr>
              <a:t>So when we speak of templates, dialog is the proper term. It’s not a conversation, it is a box that appears to the user requesting information. </a:t>
            </a:r>
          </a:p>
          <a:p>
            <a:endParaRPr lang="en-US" b="0" baseline="0" dirty="0" smtClean="0">
              <a:effectLst/>
            </a:endParaRPr>
          </a:p>
          <a:p>
            <a:r>
              <a:rPr lang="en-US" b="0" baseline="0" dirty="0" smtClean="0">
                <a:effectLst/>
              </a:rPr>
              <a:t>In CPRS we have many types of Dialog Boxes, templates of course, but others such as Order Dialogs, Allergy Dialog and Encounter Dialogs to name just a few.</a:t>
            </a:r>
          </a:p>
          <a:p>
            <a:endParaRPr lang="en-US" b="0" baseline="0" dirty="0" smtClean="0">
              <a:effectLst/>
            </a:endParaRPr>
          </a:p>
          <a:p>
            <a:r>
              <a:rPr lang="en-US" b="0" baseline="0" dirty="0" smtClean="0">
                <a:effectLst/>
              </a:rPr>
              <a:t>&lt;Next Slide&gt;</a:t>
            </a:r>
          </a:p>
        </p:txBody>
      </p:sp>
      <p:sp>
        <p:nvSpPr>
          <p:cNvPr id="4" name="Slide Number Placeholder 3"/>
          <p:cNvSpPr>
            <a:spLocks noGrp="1"/>
          </p:cNvSpPr>
          <p:nvPr>
            <p:ph type="sldNum" sz="quarter" idx="10"/>
          </p:nvPr>
        </p:nvSpPr>
        <p:spPr/>
        <p:txBody>
          <a:bodyPr/>
          <a:lstStyle/>
          <a:p>
            <a:fld id="{08AA51C3-518F-4F0D-B932-9AF47A2C9D15}" type="slidenum">
              <a:rPr lang="en-US" smtClean="0"/>
              <a:t>38</a:t>
            </a:fld>
            <a:endParaRPr lang="en-US"/>
          </a:p>
        </p:txBody>
      </p:sp>
    </p:spTree>
    <p:extLst>
      <p:ext uri="{BB962C8B-B14F-4D97-AF65-F5344CB8AC3E}">
        <p14:creationId xmlns:p14="http://schemas.microsoft.com/office/powerpoint/2010/main" val="1524507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Changing the template type to Dialog adds the Boiler Plate Group Window at the bottom of the editor. </a:t>
            </a:r>
          </a:p>
          <a:p>
            <a:pPr marL="457200" lvl="1" indent="0">
              <a:buNone/>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can’t type here</a:t>
            </a:r>
          </a:p>
          <a:p>
            <a:pPr marL="171450" lvl="0" indent="-171450">
              <a:buFont typeface="Arial" panose="020B0604020202020204" pitchFamily="34" charset="0"/>
              <a:buChar char="•"/>
            </a:pPr>
            <a:r>
              <a:rPr lang="en-US" baseline="0" dirty="0" smtClean="0"/>
              <a:t>Preview of the templates above</a:t>
            </a:r>
          </a:p>
          <a:p>
            <a:pPr marL="171450" lvl="0" indent="-171450">
              <a:buFont typeface="Arial" panose="020B0604020202020204" pitchFamily="34" charset="0"/>
              <a:buChar char="•"/>
            </a:pPr>
            <a:r>
              <a:rPr lang="en-US" baseline="0" dirty="0" smtClean="0"/>
              <a:t>Preview of all the text in the group of templates. </a:t>
            </a:r>
          </a:p>
          <a:p>
            <a:pPr marL="457200" lvl="1" indent="0">
              <a:buNone/>
            </a:pPr>
            <a:endParaRPr lang="en-US" baseline="0" dirty="0" smtClean="0"/>
          </a:p>
          <a:p>
            <a:pPr marL="0" indent="0">
              <a:buNone/>
            </a:pPr>
            <a:r>
              <a:rPr lang="en-US" baseline="0" dirty="0" smtClean="0"/>
              <a:t>Now let’s preview our template and see what it looks like:</a:t>
            </a:r>
          </a:p>
          <a:p>
            <a:pPr marL="0" indent="0">
              <a:buNone/>
            </a:pPr>
            <a:endParaRPr lang="en-US" baseline="0" dirty="0" smtClean="0"/>
          </a:p>
          <a:p>
            <a:pPr marL="0" indent="0">
              <a:buNone/>
            </a:pPr>
            <a:r>
              <a:rPr lang="en-US" baseline="0" dirty="0" smtClean="0"/>
              <a:t>&lt;Next Slide&gt;&lt;Preview&gt;</a:t>
            </a:r>
          </a:p>
        </p:txBody>
      </p:sp>
      <p:sp>
        <p:nvSpPr>
          <p:cNvPr id="4" name="Slide Number Placeholder 3"/>
          <p:cNvSpPr>
            <a:spLocks noGrp="1"/>
          </p:cNvSpPr>
          <p:nvPr>
            <p:ph type="sldNum" sz="quarter" idx="10"/>
          </p:nvPr>
        </p:nvSpPr>
        <p:spPr/>
        <p:txBody>
          <a:bodyPr/>
          <a:lstStyle/>
          <a:p>
            <a:fld id="{08AA51C3-518F-4F0D-B932-9AF47A2C9D15}" type="slidenum">
              <a:rPr lang="en-US" smtClean="0"/>
              <a:t>39</a:t>
            </a:fld>
            <a:endParaRPr lang="en-US"/>
          </a:p>
        </p:txBody>
      </p:sp>
    </p:spTree>
    <p:extLst>
      <p:ext uri="{BB962C8B-B14F-4D97-AF65-F5344CB8AC3E}">
        <p14:creationId xmlns:p14="http://schemas.microsoft.com/office/powerpoint/2010/main" val="256473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effectLst/>
              </a:rPr>
              <a:t>VistA</a:t>
            </a:r>
            <a:r>
              <a:rPr lang="en-US" dirty="0" smtClean="0">
                <a:effectLst/>
              </a:rPr>
              <a:t> </a:t>
            </a:r>
            <a:r>
              <a:rPr lang="en-US" baseline="0" dirty="0" smtClean="0">
                <a:effectLst/>
              </a:rPr>
              <a:t> or </a:t>
            </a:r>
            <a:r>
              <a:rPr lang="en-US" dirty="0" smtClean="0">
                <a:effectLst/>
              </a:rPr>
              <a:t>Veterans Health Information Systems and Technology Architecture – </a:t>
            </a:r>
          </a:p>
          <a:p>
            <a:pPr marL="457200" lvl="1" indent="0">
              <a:buFont typeface="Arial" panose="020B0604020202020204" pitchFamily="34" charset="0"/>
              <a:buNone/>
            </a:pPr>
            <a:r>
              <a:rPr lang="en-US" baseline="0" dirty="0" smtClean="0"/>
              <a:t>-The original electronic medical record.</a:t>
            </a:r>
          </a:p>
          <a:p>
            <a:pPr marL="628650" lvl="1" indent="-171450">
              <a:buFont typeface="Arial" panose="020B0604020202020204" pitchFamily="34" charset="0"/>
              <a:buChar char="•"/>
            </a:pPr>
            <a:r>
              <a:rPr lang="en-US" baseline="0" dirty="0" smtClean="0"/>
              <a:t> It is an amalgamation of many different packages</a:t>
            </a:r>
          </a:p>
          <a:p>
            <a:pPr marL="1085850" lvl="2" indent="-171450">
              <a:buFont typeface="Arial" panose="020B0604020202020204" pitchFamily="34" charset="0"/>
              <a:buChar char="•"/>
            </a:pPr>
            <a:r>
              <a:rPr lang="en-US" baseline="0" dirty="0" smtClean="0"/>
              <a:t>Well over 100 different packages </a:t>
            </a:r>
          </a:p>
          <a:p>
            <a:pPr marL="1085850" lvl="2" indent="-171450">
              <a:buFont typeface="Arial" panose="020B0604020202020204" pitchFamily="34" charset="0"/>
              <a:buChar char="•"/>
            </a:pPr>
            <a:r>
              <a:rPr lang="en-US" baseline="0" dirty="0" smtClean="0"/>
              <a:t>For our topic today we are concerned primarily with the notes package, or in VistA terms the Text Integrated Utilities package aka TIU. </a:t>
            </a:r>
          </a:p>
          <a:p>
            <a:pPr marL="1371600" lvl="5" indent="-171450">
              <a:buFont typeface="Arial" panose="020B0604020202020204" pitchFamily="34" charset="0"/>
              <a:buChar char="•"/>
            </a:pPr>
            <a:r>
              <a:rPr lang="en-US" baseline="0" dirty="0" smtClean="0"/>
              <a:t>This package allows us to create note titles and store note content as text. </a:t>
            </a:r>
          </a:p>
          <a:p>
            <a:pPr marL="914400" lvl="4" indent="-171450">
              <a:buFont typeface="Arial" panose="020B0604020202020204" pitchFamily="34" charset="0"/>
              <a:buChar char="•"/>
            </a:pPr>
            <a:endParaRPr lang="en-US" baseline="0" dirty="0" smtClean="0"/>
          </a:p>
          <a:p>
            <a:pPr marL="0" lvl="4" indent="0">
              <a:buFont typeface="Arial" panose="020B0604020202020204" pitchFamily="34" charset="0"/>
              <a:buNone/>
            </a:pPr>
            <a:r>
              <a:rPr lang="en-US" baseline="0" dirty="0" smtClean="0"/>
              <a:t>Now let’s talk about CPRS. </a:t>
            </a:r>
          </a:p>
          <a:p>
            <a:pPr marL="1085850" lvl="2" indent="-171450">
              <a:buFont typeface="Arial" panose="020B0604020202020204" pitchFamily="34" charset="0"/>
              <a:buChar char="•"/>
            </a:pPr>
            <a:endParaRPr lang="en-US"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effectLst/>
              </a:rPr>
              <a:t>Computerized</a:t>
            </a:r>
            <a:r>
              <a:rPr lang="en-US" baseline="0" dirty="0" smtClean="0">
                <a:effectLst/>
              </a:rPr>
              <a:t> Patient Record System (CPRS)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effectLst/>
              </a:rPr>
              <a:t>***It is important to realize and remember that CPRS </a:t>
            </a:r>
            <a:r>
              <a:rPr lang="en-US" b="1" u="sng" baseline="0" dirty="0" smtClean="0">
                <a:effectLst/>
              </a:rPr>
              <a:t>IS</a:t>
            </a:r>
            <a:r>
              <a:rPr lang="en-US" baseline="0" dirty="0" smtClean="0">
                <a:effectLst/>
              </a:rPr>
              <a:t> </a:t>
            </a:r>
            <a:r>
              <a:rPr lang="en-US" baseline="0" dirty="0" err="1" smtClean="0">
                <a:effectLst/>
              </a:rPr>
              <a:t>VistA</a:t>
            </a:r>
            <a:r>
              <a:rPr lang="en-US" baseline="0" dirty="0" smtClean="0">
                <a:effectLst/>
              </a:rPr>
              <a:t>. </a:t>
            </a:r>
          </a:p>
          <a:p>
            <a:pPr marL="628650" lvl="1" indent="-171450">
              <a:buFont typeface="Arial" panose="020B0604020202020204" pitchFamily="34" charset="0"/>
              <a:buChar char="•"/>
            </a:pPr>
            <a:r>
              <a:rPr lang="en-US" baseline="0" dirty="0" smtClean="0">
                <a:effectLst/>
              </a:rPr>
              <a:t>CPRS </a:t>
            </a:r>
            <a:r>
              <a:rPr lang="en-US" baseline="0" dirty="0" smtClean="0">
                <a:effectLst/>
              </a:rPr>
              <a:t>is a point an click interface vs. </a:t>
            </a:r>
            <a:r>
              <a:rPr lang="en-US" i="0" baseline="0" dirty="0" smtClean="0">
                <a:effectLst/>
              </a:rPr>
              <a:t>the “type and enter” interface that is VistA  </a:t>
            </a:r>
          </a:p>
          <a:p>
            <a:pPr marL="628650" lvl="1" indent="-171450">
              <a:buFont typeface="Arial" panose="020B0604020202020204" pitchFamily="34" charset="0"/>
              <a:buChar char="•"/>
            </a:pPr>
            <a:endParaRPr lang="en-US" baseline="0" dirty="0" smtClean="0">
              <a:effectLst/>
            </a:endParaRPr>
          </a:p>
          <a:p>
            <a:pPr marL="171450" lvl="2" indent="-171450">
              <a:buFont typeface="Arial" panose="020B0604020202020204" pitchFamily="34" charset="0"/>
              <a:buChar char="•"/>
            </a:pPr>
            <a:r>
              <a:rPr lang="en-US" baseline="0" dirty="0" smtClean="0">
                <a:effectLst/>
              </a:rPr>
              <a:t>This presentation will detail a type of template used in CPRS called a TXML template. TXML is the file format for our templates. It is similar to Word documents being denoted with “doc</a:t>
            </a:r>
            <a:r>
              <a:rPr lang="en-US" baseline="0" dirty="0" smtClean="0">
                <a:effectLst/>
              </a:rPr>
              <a:t>”. </a:t>
            </a:r>
            <a:endParaRPr lang="en-US" baseline="0" dirty="0" smtClean="0">
              <a:effectLst/>
            </a:endParaRPr>
          </a:p>
          <a:p>
            <a:pPr marL="0" indent="0">
              <a:buFont typeface="Arial" panose="020B0604020202020204" pitchFamily="34" charset="0"/>
              <a:buNone/>
            </a:pPr>
            <a:endParaRPr lang="en-US" dirty="0" smtClean="0">
              <a:effectLst/>
            </a:endParaRPr>
          </a:p>
          <a:p>
            <a:pPr marL="0" indent="0">
              <a:buFont typeface="Arial" panose="020B0604020202020204" pitchFamily="34" charset="0"/>
              <a:buNone/>
            </a:pPr>
            <a:r>
              <a:rPr lang="en-US" dirty="0" smtClean="0">
                <a:effectLst/>
              </a:rPr>
              <a:t>&lt;Next</a:t>
            </a:r>
            <a:r>
              <a:rPr lang="en-US" baseline="0" dirty="0" smtClean="0">
                <a:effectLst/>
              </a:rPr>
              <a:t> slide&gt;</a:t>
            </a:r>
            <a:endParaRPr lang="en-US" dirty="0" smtClean="0">
              <a:effectLst/>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t>4</a:t>
            </a:fld>
            <a:endParaRPr lang="en-US"/>
          </a:p>
        </p:txBody>
      </p:sp>
    </p:spTree>
    <p:extLst>
      <p:ext uri="{BB962C8B-B14F-4D97-AF65-F5344CB8AC3E}">
        <p14:creationId xmlns:p14="http://schemas.microsoft.com/office/powerpoint/2010/main" val="992945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our</a:t>
            </a:r>
            <a:r>
              <a:rPr lang="en-US" baseline="0" dirty="0" smtClean="0"/>
              <a:t> Dialog Template. </a:t>
            </a:r>
          </a:p>
          <a:p>
            <a:endParaRPr lang="en-US" baseline="0" dirty="0" smtClean="0"/>
          </a:p>
          <a:p>
            <a:r>
              <a:rPr lang="en-US" baseline="0" dirty="0" smtClean="0"/>
              <a:t>We have “Preview”, OK and Cancel” buttons on the bottoms</a:t>
            </a:r>
          </a:p>
          <a:p>
            <a:endParaRPr lang="en-US" baseline="0" dirty="0" smtClean="0"/>
          </a:p>
          <a:p>
            <a:r>
              <a:rPr lang="en-US" baseline="0" dirty="0" smtClean="0"/>
              <a:t>--Preview button</a:t>
            </a:r>
          </a:p>
          <a:p>
            <a:r>
              <a:rPr lang="en-US" baseline="0" dirty="0" smtClean="0"/>
              <a:t>	-Shows template OUTPUT</a:t>
            </a:r>
          </a:p>
          <a:p>
            <a:endParaRPr lang="en-US" baseline="0" dirty="0" smtClean="0"/>
          </a:p>
          <a:p>
            <a:r>
              <a:rPr lang="en-US" baseline="0" dirty="0" smtClean="0"/>
              <a:t>This is a basic Dialog template. These templates can do so much more. </a:t>
            </a:r>
          </a:p>
          <a:p>
            <a:endParaRPr lang="en-US" baseline="0" dirty="0" smtClean="0"/>
          </a:p>
          <a:p>
            <a:r>
              <a:rPr lang="en-US" baseline="0" dirty="0" smtClean="0"/>
              <a:t>Before we see what these puppies can do let’s take a look at our poll results. </a:t>
            </a:r>
          </a:p>
          <a:p>
            <a:endParaRPr lang="en-US" baseline="0" dirty="0" smtClean="0"/>
          </a:p>
          <a:p>
            <a:r>
              <a:rPr lang="en-US" baseline="0" dirty="0" smtClean="0"/>
              <a:t>&lt;Next Slide&gt;&lt;Poll Results&gt;</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40</a:t>
            </a:fld>
            <a:endParaRPr lang="en-US"/>
          </a:p>
        </p:txBody>
      </p:sp>
    </p:spTree>
    <p:extLst>
      <p:ext uri="{BB962C8B-B14F-4D97-AF65-F5344CB8AC3E}">
        <p14:creationId xmlns:p14="http://schemas.microsoft.com/office/powerpoint/2010/main" val="1209394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2" indent="0">
              <a:buFont typeface="+mj-lt"/>
              <a:buNone/>
            </a:pPr>
            <a:r>
              <a:rPr lang="en-US" sz="3600" dirty="0" smtClean="0"/>
              <a:t>The safest</a:t>
            </a:r>
            <a:r>
              <a:rPr lang="en-US" sz="3600" baseline="0" dirty="0" smtClean="0"/>
              <a:t> way to enter the Template Editor is by C: Clicking Edit Templates. </a:t>
            </a:r>
          </a:p>
          <a:p>
            <a:pPr marL="0" lvl="2" indent="0">
              <a:buFont typeface="+mj-lt"/>
              <a:buNone/>
            </a:pPr>
            <a:endParaRPr lang="en-US" sz="3600" baseline="0" dirty="0" smtClean="0"/>
          </a:p>
          <a:p>
            <a:pPr marL="0" lvl="2" indent="0">
              <a:buFont typeface="+mj-lt"/>
              <a:buNone/>
            </a:pPr>
            <a:r>
              <a:rPr lang="en-US" sz="3600" baseline="0" dirty="0" smtClean="0"/>
              <a:t>This opens the template Editor  to the Personal Template Section and without creating a New Template. </a:t>
            </a:r>
          </a:p>
          <a:p>
            <a:pPr marL="0" lvl="2" indent="0">
              <a:buFont typeface="+mj-lt"/>
              <a:buNone/>
            </a:pPr>
            <a:endParaRPr lang="en-US" sz="3600" baseline="0" dirty="0" smtClean="0"/>
          </a:p>
          <a:p>
            <a:pPr marL="0" lvl="2" indent="0">
              <a:buFont typeface="+mj-lt"/>
              <a:buNone/>
            </a:pPr>
            <a:r>
              <a:rPr lang="en-US" sz="3600" baseline="0" dirty="0" smtClean="0"/>
              <a:t>Looks like most of you……..AD LIB</a:t>
            </a:r>
          </a:p>
          <a:p>
            <a:pPr marL="0" lvl="2" indent="0">
              <a:buFont typeface="+mj-lt"/>
              <a:buNone/>
            </a:pPr>
            <a:endParaRPr lang="en-US" sz="3600" baseline="0" dirty="0" smtClean="0"/>
          </a:p>
          <a:p>
            <a:pPr marL="0" lvl="2" indent="0">
              <a:buFont typeface="+mj-lt"/>
              <a:buNone/>
            </a:pPr>
            <a:r>
              <a:rPr lang="en-US" sz="3600" baseline="0" dirty="0" smtClean="0"/>
              <a:t>&lt;Next Slide&gt; &lt;Poll Results&gt;</a:t>
            </a:r>
            <a:endParaRPr lang="en-US" sz="360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41</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3600" dirty="0" smtClean="0"/>
              <a:t>Click again</a:t>
            </a:r>
          </a:p>
        </p:txBody>
      </p:sp>
      <p:sp>
        <p:nvSpPr>
          <p:cNvPr id="4" name="Slide Number Placeholder 3"/>
          <p:cNvSpPr>
            <a:spLocks noGrp="1"/>
          </p:cNvSpPr>
          <p:nvPr>
            <p:ph type="sldNum" sz="quarter" idx="10"/>
          </p:nvPr>
        </p:nvSpPr>
        <p:spPr/>
        <p:txBody>
          <a:bodyPr/>
          <a:lstStyle/>
          <a:p>
            <a:fld id="{08AA51C3-518F-4F0D-B932-9AF47A2C9D15}" type="slidenum">
              <a:rPr lang="en-US" smtClean="0"/>
              <a:t>42</a:t>
            </a:fld>
            <a:endParaRPr lang="en-US"/>
          </a:p>
        </p:txBody>
      </p:sp>
    </p:spTree>
    <p:extLst>
      <p:ext uri="{BB962C8B-B14F-4D97-AF65-F5344CB8AC3E}">
        <p14:creationId xmlns:p14="http://schemas.microsoft.com/office/powerpoint/2010/main" val="41610741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chemeClr val="tx1"/>
                </a:solidFill>
              </a:rPr>
              <a:t>Allows Child or Sub-templates</a:t>
            </a:r>
          </a:p>
          <a:p>
            <a:pPr lvl="1"/>
            <a:r>
              <a:rPr lang="en-US" b="1" i="0" dirty="0" smtClean="0">
                <a:solidFill>
                  <a:schemeClr val="tx1"/>
                </a:solidFill>
              </a:rPr>
              <a:t>Create different sections </a:t>
            </a:r>
          </a:p>
          <a:p>
            <a:pPr lvl="1"/>
            <a:r>
              <a:rPr lang="en-US" b="1" i="0" dirty="0" smtClean="0">
                <a:solidFill>
                  <a:schemeClr val="tx1"/>
                </a:solidFill>
              </a:rPr>
              <a:t>Decision trees</a:t>
            </a:r>
          </a:p>
          <a:p>
            <a:r>
              <a:rPr lang="en-US" b="1" i="0" dirty="0" smtClean="0">
                <a:solidFill>
                  <a:schemeClr val="tx1"/>
                </a:solidFill>
              </a:rPr>
              <a:t>Dialog Properties </a:t>
            </a:r>
          </a:p>
          <a:p>
            <a:pPr lvl="1"/>
            <a:r>
              <a:rPr lang="en-US" b="1" i="0" dirty="0" smtClean="0">
                <a:solidFill>
                  <a:schemeClr val="tx1"/>
                </a:solidFill>
              </a:rPr>
              <a:t>Display only</a:t>
            </a:r>
          </a:p>
          <a:p>
            <a:pPr lvl="1"/>
            <a:r>
              <a:rPr lang="en-US" b="1" i="0" dirty="0" smtClean="0">
                <a:solidFill>
                  <a:schemeClr val="tx1"/>
                </a:solidFill>
              </a:rPr>
              <a:t>Only Show First Line</a:t>
            </a:r>
          </a:p>
          <a:p>
            <a:pPr lvl="1"/>
            <a:r>
              <a:rPr lang="en-US" b="1" i="0" dirty="0" smtClean="0">
                <a:solidFill>
                  <a:schemeClr val="tx1"/>
                </a:solidFill>
              </a:rPr>
              <a:t>Indent Dialog Items</a:t>
            </a:r>
          </a:p>
          <a:p>
            <a:pPr lvl="1"/>
            <a:r>
              <a:rPr lang="en-US" b="1" i="0" dirty="0" smtClean="0">
                <a:solidFill>
                  <a:schemeClr val="tx1"/>
                </a:solidFill>
              </a:rPr>
              <a:t>One Item Only</a:t>
            </a:r>
          </a:p>
          <a:p>
            <a:pPr lvl="1"/>
            <a:r>
              <a:rPr lang="en-US" b="1" i="0" dirty="0" smtClean="0">
                <a:solidFill>
                  <a:schemeClr val="tx1"/>
                </a:solidFill>
              </a:rPr>
              <a:t>Hide Dialog items</a:t>
            </a:r>
          </a:p>
          <a:p>
            <a:endParaRPr lang="en-US" baseline="0" dirty="0" smtClean="0"/>
          </a:p>
          <a:p>
            <a:r>
              <a:rPr lang="en-US" baseline="0" dirty="0" smtClean="0"/>
              <a:t>Now let’s explore these benefits.  We’ll start with adding a Child template.</a:t>
            </a:r>
          </a:p>
          <a:p>
            <a:endParaRPr lang="en-US" baseline="0" dirty="0" smtClean="0"/>
          </a:p>
          <a:p>
            <a:r>
              <a:rPr lang="en-US" baseline="0" dirty="0" smtClean="0"/>
              <a:t>&lt;Next Slide&gt; &lt;Adding a Child&gt;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43</a:t>
            </a:fld>
            <a:endParaRPr lang="en-US"/>
          </a:p>
        </p:txBody>
      </p:sp>
    </p:spTree>
    <p:extLst>
      <p:ext uri="{BB962C8B-B14F-4D97-AF65-F5344CB8AC3E}">
        <p14:creationId xmlns:p14="http://schemas.microsoft.com/office/powerpoint/2010/main" val="1187744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Adding</a:t>
            </a:r>
            <a:r>
              <a:rPr lang="en-US" b="1" i="0" baseline="0" dirty="0" smtClean="0"/>
              <a:t> a child template</a:t>
            </a:r>
          </a:p>
          <a:p>
            <a:endParaRPr lang="en-US" b="1" i="0" dirty="0" smtClean="0"/>
          </a:p>
          <a:p>
            <a:r>
              <a:rPr lang="en-US" dirty="0" smtClean="0"/>
              <a:t>Using the same</a:t>
            </a:r>
            <a:r>
              <a:rPr lang="en-US" baseline="0" dirty="0" smtClean="0"/>
              <a:t> steps as before. We highlight where we want the Template Editor to put our new template.</a:t>
            </a:r>
          </a:p>
          <a:p>
            <a:endParaRPr lang="en-US" baseline="0" dirty="0" smtClean="0"/>
          </a:p>
          <a:p>
            <a:r>
              <a:rPr lang="en-US" baseline="0" dirty="0" smtClean="0"/>
              <a:t> Then we name our template. Remember we have to choose something other than “New Template”</a:t>
            </a:r>
          </a:p>
          <a:p>
            <a:endParaRPr lang="en-US" baseline="0" dirty="0" smtClean="0"/>
          </a:p>
          <a:p>
            <a:r>
              <a:rPr lang="en-US" dirty="0" smtClean="0"/>
              <a:t>&lt;Next Slide&gt; &lt;Dialog Properties Open Up&gt;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44</a:t>
            </a:fld>
            <a:endParaRPr lang="en-US"/>
          </a:p>
        </p:txBody>
      </p:sp>
    </p:spTree>
    <p:extLst>
      <p:ext uri="{BB962C8B-B14F-4D97-AF65-F5344CB8AC3E}">
        <p14:creationId xmlns:p14="http://schemas.microsoft.com/office/powerpoint/2010/main" val="2297092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a:t>
            </a:r>
            <a:r>
              <a:rPr lang="en-US" baseline="0" dirty="0" smtClean="0"/>
              <a:t> have a REAL Dialog Template</a:t>
            </a:r>
          </a:p>
          <a:p>
            <a:endParaRPr lang="en-US" baseline="0" dirty="0" smtClean="0"/>
          </a:p>
          <a:p>
            <a:r>
              <a:rPr lang="en-US" baseline="0" dirty="0" smtClean="0"/>
              <a:t>A main or Parent template with a Child template underneath. </a:t>
            </a:r>
          </a:p>
          <a:p>
            <a:endParaRPr lang="en-US" baseline="0" dirty="0" smtClean="0"/>
          </a:p>
          <a:p>
            <a:r>
              <a:rPr lang="en-US" baseline="0" dirty="0" smtClean="0"/>
              <a:t>Now we have the full array of Dialog Properties available---As the parent is highlighted, the properties apply to the Parent and it’s contents at this point. If we select the Child templates, the properties will apply to the Child template and it’s contents. </a:t>
            </a:r>
          </a:p>
          <a:p>
            <a:endParaRPr lang="en-US" baseline="0" dirty="0" smtClean="0"/>
          </a:p>
          <a:p>
            <a:r>
              <a:rPr lang="en-US" baseline="0" dirty="0" smtClean="0"/>
              <a:t>You can repeat this process to add more Child templates to the Parent. </a:t>
            </a:r>
          </a:p>
          <a:p>
            <a:endParaRPr lang="en-US" baseline="0" dirty="0" smtClean="0"/>
          </a:p>
          <a:p>
            <a:r>
              <a:rPr lang="en-US" baseline="0" dirty="0" smtClean="0"/>
              <a:t>You can also add sub templates to the child template. To do this, change the Template Type of the Child template to Dialog</a:t>
            </a:r>
          </a:p>
          <a:p>
            <a:r>
              <a:rPr lang="en-US" baseline="0" dirty="0" smtClean="0"/>
              <a:t>Select the Child template and then click New Template. </a:t>
            </a:r>
          </a:p>
          <a:p>
            <a:endParaRPr lang="en-US" baseline="0" dirty="0" smtClean="0"/>
          </a:p>
          <a:p>
            <a:r>
              <a:rPr lang="en-US" baseline="0" dirty="0" smtClean="0"/>
              <a:t>THIS sequence&gt;&gt;&gt;&gt; “Select to highlight&gt;&gt; Click New Template” process will become second nature to you. You will be repeating that again and again as you build templates and build more and more complex templates. </a:t>
            </a:r>
          </a:p>
          <a:p>
            <a:endParaRPr lang="en-US" baseline="0" dirty="0" smtClean="0"/>
          </a:p>
          <a:p>
            <a:r>
              <a:rPr lang="en-US" baseline="0" dirty="0" smtClean="0"/>
              <a:t>Let’s preview this and see what it looks like:</a:t>
            </a:r>
          </a:p>
          <a:p>
            <a:endParaRPr lang="en-US" baseline="0" dirty="0" smtClean="0"/>
          </a:p>
          <a:p>
            <a:r>
              <a:rPr lang="en-US" baseline="0" dirty="0" smtClean="0"/>
              <a:t>&lt;</a:t>
            </a:r>
            <a:r>
              <a:rPr lang="en-US" baseline="0" dirty="0" err="1" smtClean="0"/>
              <a:t>Nex</a:t>
            </a:r>
            <a:r>
              <a:rPr lang="en-US" baseline="0" dirty="0" smtClean="0"/>
              <a:t> Slide&gt; &lt;Preview Child&gt;</a:t>
            </a:r>
          </a:p>
        </p:txBody>
      </p:sp>
      <p:sp>
        <p:nvSpPr>
          <p:cNvPr id="4" name="Slide Number Placeholder 3"/>
          <p:cNvSpPr>
            <a:spLocks noGrp="1"/>
          </p:cNvSpPr>
          <p:nvPr>
            <p:ph type="sldNum" sz="quarter" idx="10"/>
          </p:nvPr>
        </p:nvSpPr>
        <p:spPr/>
        <p:txBody>
          <a:bodyPr/>
          <a:lstStyle/>
          <a:p>
            <a:fld id="{08AA51C3-518F-4F0D-B932-9AF47A2C9D15}" type="slidenum">
              <a:rPr lang="en-US" smtClean="0"/>
              <a:t>45</a:t>
            </a:fld>
            <a:endParaRPr lang="en-US"/>
          </a:p>
        </p:txBody>
      </p:sp>
    </p:spTree>
    <p:extLst>
      <p:ext uri="{BB962C8B-B14F-4D97-AF65-F5344CB8AC3E}">
        <p14:creationId xmlns:p14="http://schemas.microsoft.com/office/powerpoint/2010/main" val="26273481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Now our example is starting to look very different from our previous examples. </a:t>
            </a:r>
          </a:p>
          <a:p>
            <a:endParaRPr lang="en-US" dirty="0" smtClean="0"/>
          </a:p>
          <a:p>
            <a:r>
              <a:rPr lang="en-US" dirty="0" smtClean="0"/>
              <a:t>Not just because of the added</a:t>
            </a:r>
            <a:r>
              <a:rPr lang="en-US" baseline="0" dirty="0" smtClean="0"/>
              <a:t> text,</a:t>
            </a:r>
          </a:p>
          <a:p>
            <a:endParaRPr lang="en-US" baseline="0" dirty="0" smtClean="0"/>
          </a:p>
          <a:p>
            <a:r>
              <a:rPr lang="en-US" baseline="0" dirty="0" smtClean="0"/>
              <a:t>But we now have Check boxes. </a:t>
            </a:r>
          </a:p>
          <a:p>
            <a:endParaRPr lang="en-US" baseline="0" dirty="0" smtClean="0"/>
          </a:p>
          <a:p>
            <a:r>
              <a:rPr lang="en-US" baseline="0" dirty="0" smtClean="0"/>
              <a:t>When a Dialog Template has a child template added to it, it adds a Check Box at the beginning of the template AND</a:t>
            </a:r>
          </a:p>
          <a:p>
            <a:r>
              <a:rPr lang="en-US" baseline="0" dirty="0" smtClean="0"/>
              <a:t>For the child template you added. </a:t>
            </a:r>
          </a:p>
          <a:p>
            <a:endParaRPr lang="en-US" baseline="0" dirty="0" smtClean="0"/>
          </a:p>
          <a:p>
            <a:r>
              <a:rPr lang="en-US" baseline="0" dirty="0" smtClean="0"/>
              <a:t>This allows you to create subsections to a template. </a:t>
            </a:r>
          </a:p>
          <a:p>
            <a:endParaRPr lang="en-US" baseline="0" dirty="0" smtClean="0"/>
          </a:p>
          <a:p>
            <a:r>
              <a:rPr lang="en-US" baseline="0" dirty="0" smtClean="0"/>
              <a:t>What happened to our free text boxes though?</a:t>
            </a:r>
          </a:p>
          <a:p>
            <a:endParaRPr lang="en-US" baseline="0" dirty="0" smtClean="0"/>
          </a:p>
          <a:p>
            <a:r>
              <a:rPr lang="en-US" baseline="0" dirty="0" smtClean="0"/>
              <a:t>They are still there. In order for them to show you have to Activate the template by selecting the Check box;</a:t>
            </a:r>
          </a:p>
          <a:p>
            <a:endParaRPr lang="en-US" baseline="0" dirty="0" smtClean="0"/>
          </a:p>
          <a:p>
            <a:r>
              <a:rPr lang="en-US" baseline="0" dirty="0" smtClean="0"/>
              <a:t>&lt;Next Slide&gt; &lt;Dialog/Group of Templates&gt;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46</a:t>
            </a:fld>
            <a:endParaRPr lang="en-US"/>
          </a:p>
        </p:txBody>
      </p:sp>
    </p:spTree>
    <p:extLst>
      <p:ext uri="{BB962C8B-B14F-4D97-AF65-F5344CB8AC3E}">
        <p14:creationId xmlns:p14="http://schemas.microsoft.com/office/powerpoint/2010/main" val="34311472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put checks in the boxes by left clicking on them, the sub-template</a:t>
            </a:r>
            <a:r>
              <a:rPr lang="en-US" baseline="0" dirty="0" smtClean="0"/>
              <a:t> is active. </a:t>
            </a:r>
          </a:p>
          <a:p>
            <a:endParaRPr lang="en-US" baseline="0" dirty="0" smtClean="0"/>
          </a:p>
          <a:p>
            <a:r>
              <a:rPr lang="en-US" baseline="0" dirty="0" smtClean="0"/>
              <a:t>So what we are looking at now is a template that is a Group of Templates. </a:t>
            </a:r>
          </a:p>
          <a:p>
            <a:endParaRPr lang="en-US" baseline="0" dirty="0" smtClean="0"/>
          </a:p>
          <a:p>
            <a:r>
              <a:rPr lang="en-US" baseline="0" dirty="0" smtClean="0"/>
              <a:t>&lt;Next Slide&gt; &lt;Extra Template Buttons&gt;</a:t>
            </a:r>
          </a:p>
        </p:txBody>
      </p:sp>
      <p:sp>
        <p:nvSpPr>
          <p:cNvPr id="4" name="Slide Number Placeholder 3"/>
          <p:cNvSpPr>
            <a:spLocks noGrp="1"/>
          </p:cNvSpPr>
          <p:nvPr>
            <p:ph type="sldNum" sz="quarter" idx="10"/>
          </p:nvPr>
        </p:nvSpPr>
        <p:spPr/>
        <p:txBody>
          <a:bodyPr/>
          <a:lstStyle/>
          <a:p>
            <a:fld id="{08AA51C3-518F-4F0D-B932-9AF47A2C9D15}" type="slidenum">
              <a:rPr lang="en-US" smtClean="0"/>
              <a:t>47</a:t>
            </a:fld>
            <a:endParaRPr lang="en-US"/>
          </a:p>
        </p:txBody>
      </p:sp>
    </p:spTree>
    <p:extLst>
      <p:ext uri="{BB962C8B-B14F-4D97-AF65-F5344CB8AC3E}">
        <p14:creationId xmlns:p14="http://schemas.microsoft.com/office/powerpoint/2010/main" val="2705237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 also that we now have 2 new buttons at the bottom of the screen: the ALL button and the NONE Button</a:t>
            </a:r>
          </a:p>
          <a:p>
            <a:endParaRPr lang="en-US" baseline="0" dirty="0" smtClean="0"/>
          </a:p>
          <a:p>
            <a:r>
              <a:rPr lang="en-US" baseline="0" dirty="0" smtClean="0"/>
              <a:t>Clicking the ALL button activates ALL the Templates in the Group. If there are sub templates added to the child templates, you have to click ALL again to activate them and so on. </a:t>
            </a:r>
          </a:p>
          <a:p>
            <a:endParaRPr lang="en-US" baseline="0" dirty="0" smtClean="0"/>
          </a:p>
          <a:p>
            <a:r>
              <a:rPr lang="en-US" baseline="0" dirty="0" smtClean="0"/>
              <a:t>NONE simply deactivates all the templates.</a:t>
            </a:r>
          </a:p>
          <a:p>
            <a:endParaRPr lang="en-US" baseline="0" dirty="0" smtClean="0"/>
          </a:p>
          <a:p>
            <a:r>
              <a:rPr lang="en-US" baseline="0" dirty="0" smtClean="0"/>
              <a:t>Some users like to see all the sub sections when they start charting and so will use the ALL button to open the entire template. Some templates are very long and clinicians will often want to see everything that they must fill in to gauge how much time they will be spending. </a:t>
            </a:r>
          </a:p>
          <a:p>
            <a:endParaRPr lang="en-US" baseline="0" dirty="0" smtClean="0"/>
          </a:p>
          <a:p>
            <a:r>
              <a:rPr lang="en-US" baseline="0" dirty="0" smtClean="0"/>
              <a:t>&lt;Next Slide&gt;&lt;Tailoring for form and function&gt;</a:t>
            </a:r>
          </a:p>
        </p:txBody>
      </p:sp>
      <p:sp>
        <p:nvSpPr>
          <p:cNvPr id="4" name="Slide Number Placeholder 3"/>
          <p:cNvSpPr>
            <a:spLocks noGrp="1"/>
          </p:cNvSpPr>
          <p:nvPr>
            <p:ph type="sldNum" sz="quarter" idx="10"/>
          </p:nvPr>
        </p:nvSpPr>
        <p:spPr/>
        <p:txBody>
          <a:bodyPr/>
          <a:lstStyle/>
          <a:p>
            <a:fld id="{08AA51C3-518F-4F0D-B932-9AF47A2C9D15}" type="slidenum">
              <a:rPr lang="en-US" smtClean="0"/>
              <a:t>48</a:t>
            </a:fld>
            <a:endParaRPr lang="en-US"/>
          </a:p>
        </p:txBody>
      </p:sp>
    </p:spTree>
    <p:extLst>
      <p:ext uri="{BB962C8B-B14F-4D97-AF65-F5344CB8AC3E}">
        <p14:creationId xmlns:p14="http://schemas.microsoft.com/office/powerpoint/2010/main" val="2930072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Template Formatting:</a:t>
            </a:r>
            <a:br>
              <a:rPr lang="en-US" i="1" dirty="0" smtClean="0"/>
            </a:br>
            <a:endParaRPr lang="en-US" dirty="0" smtClean="0"/>
          </a:p>
          <a:p>
            <a:r>
              <a:rPr lang="en-US" dirty="0" smtClean="0"/>
              <a:t>Now that we have explored</a:t>
            </a:r>
            <a:r>
              <a:rPr lang="en-US" baseline="0" dirty="0" smtClean="0"/>
              <a:t> the template functionality, let’s tailor our template for form and function. </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49</a:t>
            </a:fld>
            <a:endParaRPr lang="en-US"/>
          </a:p>
        </p:txBody>
      </p:sp>
    </p:spTree>
    <p:extLst>
      <p:ext uri="{BB962C8B-B14F-4D97-AF65-F5344CB8AC3E}">
        <p14:creationId xmlns:p14="http://schemas.microsoft.com/office/powerpoint/2010/main" val="3007320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 for a poll question:</a:t>
            </a:r>
          </a:p>
          <a:p>
            <a:endParaRPr lang="en-US" baseline="0" dirty="0" smtClean="0"/>
          </a:p>
          <a:p>
            <a:r>
              <a:rPr lang="en-US" baseline="0" dirty="0" smtClean="0"/>
              <a:t>To help understand who’s out there in Virtual VA land I’d like you to answer the following question:</a:t>
            </a:r>
          </a:p>
          <a:p>
            <a:endParaRPr lang="en-US" baseline="0" dirty="0" smtClean="0"/>
          </a:p>
          <a:p>
            <a:r>
              <a:rPr lang="en-US" baseline="0" dirty="0" smtClean="0"/>
              <a:t>How would you rate your experience with building templates?</a:t>
            </a:r>
          </a:p>
          <a:p>
            <a:endParaRPr lang="en-US" baseline="0" dirty="0" smtClean="0"/>
          </a:p>
          <a:p>
            <a:endParaRPr lang="en-US" baseline="0" dirty="0" smtClean="0"/>
          </a:p>
          <a:p>
            <a:pPr marL="1314450" lvl="2" indent="-514350">
              <a:buFont typeface="+mj-lt"/>
              <a:buAutoNum type="alphaUcPeriod"/>
            </a:pPr>
            <a:r>
              <a:rPr lang="en-US" sz="3600" dirty="0" smtClean="0"/>
              <a:t>Beginner-Have built few to no templates</a:t>
            </a:r>
          </a:p>
          <a:p>
            <a:pPr marL="1314450" lvl="2" indent="-514350">
              <a:buFont typeface="+mj-lt"/>
              <a:buAutoNum type="alphaUcPeriod"/>
            </a:pPr>
            <a:r>
              <a:rPr lang="en-US" sz="3600" dirty="0" smtClean="0"/>
              <a:t>Intermediate-Have built some. </a:t>
            </a:r>
          </a:p>
          <a:p>
            <a:pPr marL="1314450" lvl="2" indent="-514350">
              <a:buFont typeface="+mj-lt"/>
              <a:buAutoNum type="alphaUcPeriod"/>
            </a:pPr>
            <a:r>
              <a:rPr lang="en-US" sz="3600" dirty="0" smtClean="0"/>
              <a:t>Experienced-Have built numerous templates. Too many to count!</a:t>
            </a:r>
          </a:p>
          <a:p>
            <a:endParaRPr lang="en-US" dirty="0" smtClean="0"/>
          </a:p>
          <a:p>
            <a:r>
              <a:rPr lang="en-US" dirty="0" smtClean="0"/>
              <a:t>Please click</a:t>
            </a:r>
            <a:r>
              <a:rPr lang="en-US" baseline="0" dirty="0" smtClean="0"/>
              <a:t> the </a:t>
            </a:r>
            <a:r>
              <a:rPr lang="en-US" u="sng" baseline="0" dirty="0" smtClean="0"/>
              <a:t>blue Polling icon </a:t>
            </a:r>
            <a:r>
              <a:rPr lang="en-US" baseline="0" dirty="0" smtClean="0"/>
              <a:t>in the upper left of your screen and make your selection now. </a:t>
            </a:r>
          </a:p>
          <a:p>
            <a:endParaRPr lang="en-US" baseline="0" dirty="0" smtClean="0"/>
          </a:p>
          <a:p>
            <a:r>
              <a:rPr lang="en-US" baseline="0" dirty="0" smtClean="0"/>
              <a:t>We will review your answers in a few minutes. Now, let’s get back to the presentation. </a:t>
            </a:r>
          </a:p>
          <a:p>
            <a:endParaRPr lang="en-US" baseline="0" dirty="0" smtClean="0"/>
          </a:p>
          <a:p>
            <a:r>
              <a:rPr lang="en-US" baseline="0" dirty="0" smtClean="0"/>
              <a:t>&lt;Next slide&gt;&lt;Navigate&gt;</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5</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Let’s start with 2</a:t>
            </a:r>
            <a:r>
              <a:rPr lang="en-US" b="1" i="0" baseline="0" dirty="0" smtClean="0"/>
              <a:t> Dialog Properties:</a:t>
            </a:r>
            <a:endParaRPr lang="en-US" b="1" i="0" dirty="0" smtClean="0"/>
          </a:p>
          <a:p>
            <a:endParaRPr lang="en-US" b="1" i="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t>Indent Dialog Items and Hide Dialog Items</a:t>
            </a:r>
          </a:p>
          <a:p>
            <a:endParaRPr lang="en-US" b="1" i="0" dirty="0" smtClean="0"/>
          </a:p>
          <a:p>
            <a:r>
              <a:rPr lang="en-US" b="1" i="0" dirty="0" smtClean="0"/>
              <a:t>Indent Dialog Items </a:t>
            </a:r>
          </a:p>
          <a:p>
            <a:pPr lvl="1"/>
            <a:r>
              <a:rPr lang="en-US" b="1" i="0" dirty="0" smtClean="0"/>
              <a:t>-Indents the Child template</a:t>
            </a:r>
          </a:p>
          <a:p>
            <a:pPr lvl="1"/>
            <a:r>
              <a:rPr lang="en-US" b="1" i="0" dirty="0" smtClean="0"/>
              <a:t>-Useful for subsections or hierarchical display. </a:t>
            </a:r>
          </a:p>
          <a:p>
            <a:r>
              <a:rPr lang="en-US" b="1" i="0" dirty="0" smtClean="0"/>
              <a:t>Hide Dialog Items</a:t>
            </a:r>
          </a:p>
          <a:p>
            <a:pPr lvl="1"/>
            <a:r>
              <a:rPr lang="en-US" b="1" i="0" dirty="0" smtClean="0"/>
              <a:t>Hides the</a:t>
            </a:r>
            <a:r>
              <a:rPr lang="en-US" b="1" i="0" baseline="0" dirty="0" smtClean="0"/>
              <a:t> </a:t>
            </a:r>
            <a:r>
              <a:rPr lang="en-US" b="1" i="0" dirty="0" smtClean="0"/>
              <a:t>Child templates until template activated.</a:t>
            </a:r>
          </a:p>
          <a:p>
            <a:pPr lvl="1"/>
            <a:r>
              <a:rPr lang="en-US" b="1" i="0" dirty="0" smtClean="0"/>
              <a:t>Useful for Decision Trees.</a:t>
            </a:r>
          </a:p>
          <a:p>
            <a:endParaRPr lang="en-US" baseline="0" dirty="0" smtClean="0"/>
          </a:p>
          <a:p>
            <a:r>
              <a:rPr lang="en-US" baseline="0" dirty="0" smtClean="0"/>
              <a:t>Now let’s take a look at how these two properties have changed our template. </a:t>
            </a:r>
          </a:p>
          <a:p>
            <a:endParaRPr lang="en-US" baseline="0" dirty="0" smtClean="0"/>
          </a:p>
          <a:p>
            <a:r>
              <a:rPr lang="en-US" baseline="0" dirty="0" smtClean="0"/>
              <a:t>&lt;Next Slide&gt; &lt;Dialog Property Review&gt;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50</a:t>
            </a:fld>
            <a:endParaRPr lang="en-US"/>
          </a:p>
        </p:txBody>
      </p:sp>
    </p:spTree>
    <p:extLst>
      <p:ext uri="{BB962C8B-B14F-4D97-AF65-F5344CB8AC3E}">
        <p14:creationId xmlns:p14="http://schemas.microsoft.com/office/powerpoint/2010/main" val="30234967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OK….So what happened to our Child Template?</a:t>
            </a:r>
            <a:r>
              <a:rPr lang="en-US" baseline="0" dirty="0" smtClean="0"/>
              <a:t> It’s gone!</a:t>
            </a:r>
          </a:p>
          <a:p>
            <a:endParaRPr lang="en-US" baseline="0" dirty="0" smtClean="0"/>
          </a:p>
          <a:p>
            <a:r>
              <a:rPr lang="en-US" baseline="0" dirty="0" smtClean="0"/>
              <a:t>No, it’s not really gone. Remember in the last slide we told it to “Hide Dialog Items”. Well it did what we told it to do. It hid the Child template. </a:t>
            </a:r>
          </a:p>
          <a:p>
            <a:endParaRPr lang="en-US" baseline="0" dirty="0" smtClean="0"/>
          </a:p>
          <a:p>
            <a:r>
              <a:rPr lang="en-US" baseline="0" dirty="0" smtClean="0"/>
              <a:t>Also, it indented the Child template and we will see that in just a moment.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51</a:t>
            </a:fld>
            <a:endParaRPr lang="en-US"/>
          </a:p>
        </p:txBody>
      </p:sp>
    </p:spTree>
    <p:extLst>
      <p:ext uri="{BB962C8B-B14F-4D97-AF65-F5344CB8AC3E}">
        <p14:creationId xmlns:p14="http://schemas.microsoft.com/office/powerpoint/2010/main" val="19286152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clicked</a:t>
            </a:r>
            <a:r>
              <a:rPr lang="en-US" baseline="0" dirty="0" smtClean="0"/>
              <a:t> on the first check box to the left of VeHU Test Template the Child template appeared. </a:t>
            </a:r>
          </a:p>
          <a:p>
            <a:endParaRPr lang="en-US" baseline="0" dirty="0" smtClean="0"/>
          </a:p>
          <a:p>
            <a:r>
              <a:rPr lang="en-US" baseline="0" dirty="0" smtClean="0"/>
              <a:t>We also put a check in the Child template so we could type some text in the free text box. </a:t>
            </a:r>
          </a:p>
          <a:p>
            <a:endParaRPr lang="en-US" baseline="0" dirty="0" smtClean="0"/>
          </a:p>
          <a:p>
            <a:r>
              <a:rPr lang="en-US" baseline="0" dirty="0" smtClean="0"/>
              <a:t>So that’s how Hide items works. </a:t>
            </a:r>
          </a:p>
          <a:p>
            <a:endParaRPr lang="en-US" baseline="0" dirty="0" smtClean="0"/>
          </a:p>
          <a:p>
            <a:r>
              <a:rPr lang="en-US" baseline="0" dirty="0" smtClean="0"/>
              <a:t>We’ll look at the Indent Property in a few moments. </a:t>
            </a:r>
          </a:p>
          <a:p>
            <a:endParaRPr lang="en-US" baseline="0" dirty="0" smtClean="0"/>
          </a:p>
          <a:p>
            <a:r>
              <a:rPr lang="en-US" baseline="0" dirty="0" smtClean="0"/>
              <a:t>Now, why would I want to use this Hide Dialog Items?</a:t>
            </a:r>
          </a:p>
          <a:p>
            <a:endParaRPr lang="en-US" baseline="0" dirty="0" smtClean="0"/>
          </a:p>
          <a:p>
            <a:r>
              <a:rPr lang="en-US" baseline="0" dirty="0" smtClean="0"/>
              <a:t>&lt;Next Slide&gt; &lt;Hide dialog answers&gt;</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52</a:t>
            </a:fld>
            <a:endParaRPr lang="en-US"/>
          </a:p>
        </p:txBody>
      </p:sp>
    </p:spTree>
    <p:extLst>
      <p:ext uri="{BB962C8B-B14F-4D97-AF65-F5344CB8AC3E}">
        <p14:creationId xmlns:p14="http://schemas.microsoft.com/office/powerpoint/2010/main" val="35780417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Hide Dialog Items has numerous</a:t>
            </a:r>
            <a:r>
              <a:rPr lang="en-US" baseline="0" dirty="0" smtClean="0"/>
              <a:t> benefits. </a:t>
            </a:r>
            <a:endParaRPr lang="en-US" dirty="0" smtClean="0"/>
          </a:p>
          <a:p>
            <a:endParaRPr lang="en-US" dirty="0" smtClean="0"/>
          </a:p>
          <a:p>
            <a:r>
              <a:rPr lang="en-US" dirty="0" smtClean="0"/>
              <a:t>Cleaner look</a:t>
            </a:r>
          </a:p>
          <a:p>
            <a:pPr lvl="1"/>
            <a:r>
              <a:rPr lang="en-US" dirty="0" smtClean="0"/>
              <a:t>Not As Cluttered or Busy Looking</a:t>
            </a:r>
          </a:p>
          <a:p>
            <a:pPr lvl="1"/>
            <a:endParaRPr lang="en-US" dirty="0" smtClean="0"/>
          </a:p>
          <a:p>
            <a:r>
              <a:rPr lang="en-US" dirty="0" smtClean="0"/>
              <a:t>User focused on items displayed at that step</a:t>
            </a:r>
          </a:p>
          <a:p>
            <a:endParaRPr lang="en-US" dirty="0" smtClean="0"/>
          </a:p>
          <a:p>
            <a:r>
              <a:rPr lang="en-US" dirty="0" smtClean="0"/>
              <a:t>User not overwhelmed by a big long template. </a:t>
            </a:r>
          </a:p>
          <a:p>
            <a:endParaRPr lang="en-US" dirty="0" smtClean="0"/>
          </a:p>
          <a:p>
            <a:r>
              <a:rPr lang="en-US" dirty="0" smtClean="0"/>
              <a:t>Useful for Decision Trees</a:t>
            </a:r>
          </a:p>
          <a:p>
            <a:pPr lvl="1"/>
            <a:r>
              <a:rPr lang="en-US" dirty="0" smtClean="0"/>
              <a:t>As the user answers questions, more specific questions are displayed</a:t>
            </a:r>
          </a:p>
          <a:p>
            <a:pPr lvl="1"/>
            <a:endParaRPr lang="en-US" dirty="0" smtClean="0"/>
          </a:p>
          <a:p>
            <a:pPr marL="0" lvl="1"/>
            <a:r>
              <a:rPr lang="en-US" dirty="0" smtClean="0"/>
              <a:t>Now</a:t>
            </a:r>
            <a:r>
              <a:rPr lang="en-US" baseline="0" dirty="0" smtClean="0"/>
              <a:t> lets looks at Indent Dialog Items</a:t>
            </a:r>
            <a:endParaRPr lang="en-US" dirty="0" smtClean="0"/>
          </a:p>
          <a:p>
            <a:endParaRPr lang="en-US" dirty="0" smtClean="0"/>
          </a:p>
          <a:p>
            <a:r>
              <a:rPr lang="en-US" dirty="0" smtClean="0"/>
              <a:t>&lt;Next Slide&gt; &lt;Indenting Dialog Items&gt;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53</a:t>
            </a:fld>
            <a:endParaRPr lang="en-US"/>
          </a:p>
        </p:txBody>
      </p:sp>
    </p:spTree>
    <p:extLst>
      <p:ext uri="{BB962C8B-B14F-4D97-AF65-F5344CB8AC3E}">
        <p14:creationId xmlns:p14="http://schemas.microsoft.com/office/powerpoint/2010/main" val="27031998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let’s talk about our Indent Dialog Items</a:t>
            </a:r>
          </a:p>
          <a:p>
            <a:endParaRPr lang="en-US" baseline="0" dirty="0" smtClean="0"/>
          </a:p>
          <a:p>
            <a:r>
              <a:rPr lang="en-US" dirty="0" smtClean="0"/>
              <a:t>The Indent of the Child Template</a:t>
            </a:r>
            <a:r>
              <a:rPr lang="en-US" baseline="0" dirty="0" smtClean="0"/>
              <a:t> </a:t>
            </a:r>
            <a:r>
              <a:rPr lang="en-US" dirty="0" smtClean="0"/>
              <a:t>is obvious.</a:t>
            </a:r>
            <a:r>
              <a:rPr lang="en-US" baseline="0" dirty="0" smtClean="0"/>
              <a:t> It’s not left justified under the Parent. It’s farther over to the right.</a:t>
            </a:r>
          </a:p>
          <a:p>
            <a:endParaRPr lang="en-US" baseline="0" dirty="0" smtClean="0"/>
          </a:p>
          <a:p>
            <a:r>
              <a:rPr lang="en-US" baseline="0" dirty="0" smtClean="0"/>
              <a:t>It is important to note here that the Indent Dialog Items ONLY affects the template display and it DOES NOT indent the text that will appear in the note. </a:t>
            </a:r>
          </a:p>
          <a:p>
            <a:endParaRPr lang="en-US" baseline="0" dirty="0" smtClean="0"/>
          </a:p>
          <a:p>
            <a:r>
              <a:rPr lang="en-US" baseline="0" dirty="0" smtClean="0"/>
              <a:t>Let’s preview the template output again to confirm that statement.</a:t>
            </a:r>
          </a:p>
          <a:p>
            <a:endParaRPr lang="en-US" baseline="0" dirty="0" smtClean="0"/>
          </a:p>
          <a:p>
            <a:r>
              <a:rPr lang="en-US" baseline="0" dirty="0" smtClean="0"/>
              <a:t> To see how the “Output” of the template or how it will look in the note, Click the PREVIEW button at the bottom of the template. </a:t>
            </a:r>
          </a:p>
          <a:p>
            <a:endParaRPr lang="en-US" baseline="0" dirty="0" smtClean="0"/>
          </a:p>
          <a:p>
            <a:r>
              <a:rPr lang="en-US" baseline="0" dirty="0" smtClean="0"/>
              <a:t>&lt;Next Slide&gt; &lt;Output preview&gt;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54</a:t>
            </a:fld>
            <a:endParaRPr lang="en-US"/>
          </a:p>
        </p:txBody>
      </p:sp>
    </p:spTree>
    <p:extLst>
      <p:ext uri="{BB962C8B-B14F-4D97-AF65-F5344CB8AC3E}">
        <p14:creationId xmlns:p14="http://schemas.microsoft.com/office/powerpoint/2010/main" val="35780417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see that everything</a:t>
            </a:r>
            <a:r>
              <a:rPr lang="en-US" baseline="0" dirty="0" smtClean="0"/>
              <a:t> is left justified. </a:t>
            </a:r>
          </a:p>
          <a:p>
            <a:endParaRPr lang="en-US" baseline="0" dirty="0" smtClean="0"/>
          </a:p>
          <a:p>
            <a:r>
              <a:rPr lang="en-US" baseline="0" dirty="0" smtClean="0"/>
              <a:t>So how do we indent the note text? </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55</a:t>
            </a:fld>
            <a:endParaRPr lang="en-US"/>
          </a:p>
        </p:txBody>
      </p:sp>
    </p:spTree>
    <p:extLst>
      <p:ext uri="{BB962C8B-B14F-4D97-AF65-F5344CB8AC3E}">
        <p14:creationId xmlns:p14="http://schemas.microsoft.com/office/powerpoint/2010/main" val="32814240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To indent the Template Output text add spaces before boilerplate text and/or template fields.</a:t>
            </a:r>
          </a:p>
          <a:p>
            <a:endParaRPr lang="en-US" dirty="0" smtClean="0"/>
          </a:p>
          <a:p>
            <a:r>
              <a:rPr lang="en-US" dirty="0" smtClean="0"/>
              <a:t>Let put some spaces before our lines in the Boilerplate text.</a:t>
            </a:r>
          </a:p>
          <a:p>
            <a:endParaRPr lang="en-US" dirty="0" smtClean="0"/>
          </a:p>
          <a:p>
            <a:r>
              <a:rPr lang="en-US" dirty="0" smtClean="0"/>
              <a:t>&lt;Next Slide&gt; &lt;Added Lines Preview&gt;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56</a:t>
            </a:fld>
            <a:endParaRPr lang="en-US"/>
          </a:p>
        </p:txBody>
      </p:sp>
    </p:spTree>
    <p:extLst>
      <p:ext uri="{BB962C8B-B14F-4D97-AF65-F5344CB8AC3E}">
        <p14:creationId xmlns:p14="http://schemas.microsoft.com/office/powerpoint/2010/main" val="34108767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t>This is the  Boilerplate text in our Child template.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t>Spaces have been added before each line of text and before the template field. </a:t>
            </a:r>
            <a:endParaRPr lang="en-US" dirty="0" smtClean="0"/>
          </a:p>
          <a:p>
            <a:endParaRPr lang="en-US" dirty="0" smtClean="0"/>
          </a:p>
          <a:p>
            <a:r>
              <a:rPr lang="en-US" dirty="0" smtClean="0"/>
              <a:t>Now we have added spaces before each</a:t>
            </a:r>
            <a:r>
              <a:rPr lang="en-US" baseline="0" dirty="0" smtClean="0"/>
              <a:t> line of text and have also moved the template field over the same number of spaces.</a:t>
            </a:r>
          </a:p>
          <a:p>
            <a:endParaRPr lang="en-US" baseline="0" dirty="0" smtClean="0"/>
          </a:p>
          <a:p>
            <a:r>
              <a:rPr lang="en-US" baseline="0" dirty="0" smtClean="0"/>
              <a:t>Line and Column Markers are useful for formatting. </a:t>
            </a:r>
          </a:p>
          <a:p>
            <a:endParaRPr lang="en-US" baseline="0" dirty="0" smtClean="0"/>
          </a:p>
          <a:p>
            <a:r>
              <a:rPr lang="en-US" baseline="0" dirty="0" smtClean="0"/>
              <a:t>-Line = horizontal line</a:t>
            </a:r>
          </a:p>
          <a:p>
            <a:endParaRPr lang="en-US" baseline="0" dirty="0" smtClean="0"/>
          </a:p>
          <a:p>
            <a:r>
              <a:rPr lang="en-US" baseline="0" dirty="0" smtClean="0"/>
              <a:t>- Column = number of spaces on a given line.  </a:t>
            </a:r>
          </a:p>
          <a:p>
            <a:endParaRPr lang="en-US" baseline="0" dirty="0" smtClean="0"/>
          </a:p>
          <a:p>
            <a:r>
              <a:rPr lang="en-US" baseline="0" dirty="0" smtClean="0"/>
              <a:t>Let’s preview again to see how these changes look.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57</a:t>
            </a:fld>
            <a:endParaRPr lang="en-US"/>
          </a:p>
        </p:txBody>
      </p:sp>
    </p:spTree>
    <p:extLst>
      <p:ext uri="{BB962C8B-B14F-4D97-AF65-F5344CB8AC3E}">
        <p14:creationId xmlns:p14="http://schemas.microsoft.com/office/powerpoint/2010/main" val="23934225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can see that the Child Check box is still indented. That is the dictated by the Dialog Properties we selected several steps ago. </a:t>
            </a:r>
          </a:p>
          <a:p>
            <a:endParaRPr lang="en-US" baseline="0" dirty="0" smtClean="0"/>
          </a:p>
          <a:p>
            <a:r>
              <a:rPr lang="en-US" baseline="0" dirty="0" smtClean="0"/>
              <a:t>What’s different now is that there are several spaces between the Child Template Check box and the Text “Child Template” </a:t>
            </a:r>
          </a:p>
          <a:p>
            <a:endParaRPr lang="en-US" baseline="0" dirty="0" smtClean="0"/>
          </a:p>
          <a:p>
            <a:r>
              <a:rPr lang="en-US" baseline="0" dirty="0" smtClean="0"/>
              <a:t>The same number of spaces are present before the “Free text box” statement and before the template field. </a:t>
            </a:r>
          </a:p>
          <a:p>
            <a:endParaRPr lang="en-US" baseline="0" dirty="0" smtClean="0"/>
          </a:p>
          <a:p>
            <a:r>
              <a:rPr lang="en-US" baseline="0" dirty="0" smtClean="0"/>
              <a:t>Now lets preview the template Output:</a:t>
            </a:r>
          </a:p>
          <a:p>
            <a:endParaRPr lang="en-US" baseline="0" dirty="0" smtClean="0"/>
          </a:p>
          <a:p>
            <a:r>
              <a:rPr lang="en-US" dirty="0" smtClean="0"/>
              <a:t>&lt;Next Slide&gt; &lt;Line Spaces&gt;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58</a:t>
            </a:fld>
            <a:endParaRPr lang="en-US"/>
          </a:p>
        </p:txBody>
      </p:sp>
    </p:spTree>
    <p:extLst>
      <p:ext uri="{BB962C8B-B14F-4D97-AF65-F5344CB8AC3E}">
        <p14:creationId xmlns:p14="http://schemas.microsoft.com/office/powerpoint/2010/main" val="35600688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now we are getting somewhere.</a:t>
            </a:r>
            <a:r>
              <a:rPr lang="en-US" baseline="0" dirty="0" smtClean="0"/>
              <a:t> </a:t>
            </a:r>
          </a:p>
          <a:p>
            <a:endParaRPr lang="en-US" baseline="0" dirty="0" smtClean="0"/>
          </a:p>
          <a:p>
            <a:r>
              <a:rPr lang="en-US" baseline="0" dirty="0" smtClean="0"/>
              <a:t>The note text for the Child template is indented in the template output now. </a:t>
            </a:r>
          </a:p>
          <a:p>
            <a:endParaRPr lang="en-US" baseline="0" dirty="0" smtClean="0"/>
          </a:p>
          <a:p>
            <a:r>
              <a:rPr lang="en-US" baseline="0" dirty="0" smtClean="0"/>
              <a:t>But I’m not really liking that the “Not Indented” is right on top of the “Child Template” </a:t>
            </a:r>
          </a:p>
          <a:p>
            <a:endParaRPr lang="en-US" baseline="0" dirty="0" smtClean="0"/>
          </a:p>
          <a:p>
            <a:r>
              <a:rPr lang="en-US" baseline="0" dirty="0" smtClean="0"/>
              <a:t>How do we get some space in there?</a:t>
            </a:r>
          </a:p>
          <a:p>
            <a:endParaRPr lang="en-US" baseline="0" dirty="0" smtClean="0"/>
          </a:p>
          <a:p>
            <a:r>
              <a:rPr lang="en-US" baseline="0" dirty="0" smtClean="0"/>
              <a:t>Recall that the text “Child Template” is in a separate template. </a:t>
            </a:r>
          </a:p>
          <a:p>
            <a:endParaRPr lang="en-US" baseline="0" dirty="0" smtClean="0"/>
          </a:p>
          <a:p>
            <a:r>
              <a:rPr lang="en-US" baseline="0" dirty="0" smtClean="0"/>
              <a:t>To add line spaces between lines and between templates use the enter button. </a:t>
            </a:r>
          </a:p>
          <a:p>
            <a:endParaRPr lang="en-US" baseline="0" dirty="0" smtClean="0"/>
          </a:p>
          <a:p>
            <a:r>
              <a:rPr lang="en-US" dirty="0" smtClean="0"/>
              <a:t>&lt;Next Slide&gt; &lt;Enter Key&gt;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59</a:t>
            </a:fld>
            <a:endParaRPr lang="en-US"/>
          </a:p>
        </p:txBody>
      </p:sp>
    </p:spTree>
    <p:extLst>
      <p:ext uri="{BB962C8B-B14F-4D97-AF65-F5344CB8AC3E}">
        <p14:creationId xmlns:p14="http://schemas.microsoft.com/office/powerpoint/2010/main" val="2184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a:t>
            </a:r>
            <a:r>
              <a:rPr lang="en-US" baseline="0" dirty="0" smtClean="0"/>
              <a:t> we have a foundational understanding of  VistA, CPRS and TIU, lets get started with templating. </a:t>
            </a:r>
          </a:p>
          <a:p>
            <a:endParaRPr lang="en-US" baseline="0" dirty="0" smtClean="0"/>
          </a:p>
          <a:p>
            <a:r>
              <a:rPr lang="en-US" baseline="0" dirty="0" smtClean="0"/>
              <a:t>In order to build templates, we need to navigate to the CPRS Template Editor in CPRS. </a:t>
            </a:r>
          </a:p>
          <a:p>
            <a:endParaRPr lang="en-US" baseline="0" dirty="0" smtClean="0"/>
          </a:p>
          <a:p>
            <a:r>
              <a:rPr lang="en-US" baseline="0" dirty="0" smtClean="0"/>
              <a:t>&lt;Next slide&gt;</a:t>
            </a:r>
          </a:p>
        </p:txBody>
      </p:sp>
      <p:sp>
        <p:nvSpPr>
          <p:cNvPr id="4" name="Slide Number Placeholder 3"/>
          <p:cNvSpPr>
            <a:spLocks noGrp="1"/>
          </p:cNvSpPr>
          <p:nvPr>
            <p:ph type="sldNum" sz="quarter" idx="10"/>
          </p:nvPr>
        </p:nvSpPr>
        <p:spPr/>
        <p:txBody>
          <a:bodyPr/>
          <a:lstStyle/>
          <a:p>
            <a:fld id="{08AA51C3-518F-4F0D-B932-9AF47A2C9D15}" type="slidenum">
              <a:rPr lang="en-US" smtClean="0"/>
              <a:t>6</a:t>
            </a:fld>
            <a:endParaRPr lang="en-US"/>
          </a:p>
        </p:txBody>
      </p:sp>
    </p:spTree>
    <p:extLst>
      <p:ext uri="{BB962C8B-B14F-4D97-AF65-F5344CB8AC3E}">
        <p14:creationId xmlns:p14="http://schemas.microsoft.com/office/powerpoint/2010/main" val="18004772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To add spaces between lines of text hit the enter key.</a:t>
            </a:r>
          </a:p>
          <a:p>
            <a:r>
              <a:rPr lang="en-US" b="1" i="0" dirty="0" smtClean="0"/>
              <a:t>To add spaces between the lines of the template output text of adjacent templates hit the enter key.</a:t>
            </a:r>
          </a:p>
          <a:p>
            <a:endParaRPr lang="en-US" i="1" dirty="0" smtClean="0"/>
          </a:p>
          <a:p>
            <a:r>
              <a:rPr lang="en-US" dirty="0" smtClean="0"/>
              <a:t>OK, on</a:t>
            </a:r>
            <a:r>
              <a:rPr lang="en-US" baseline="0" dirty="0" smtClean="0"/>
              <a:t> this first one, many of you are probably saying “Duh Dave, we know that”.</a:t>
            </a:r>
          </a:p>
          <a:p>
            <a:endParaRPr lang="en-US" baseline="0" dirty="0" smtClean="0"/>
          </a:p>
          <a:p>
            <a:r>
              <a:rPr lang="en-US" baseline="0" dirty="0" smtClean="0"/>
              <a:t>But what do I mean with the second statement. </a:t>
            </a:r>
          </a:p>
          <a:p>
            <a:endParaRPr lang="en-US" baseline="0" dirty="0" smtClean="0"/>
          </a:p>
          <a:p>
            <a:r>
              <a:rPr lang="en-US" dirty="0" smtClean="0"/>
              <a:t>To add spaces between the lines of output text of adjacent templates hit the enter key. </a:t>
            </a:r>
          </a:p>
          <a:p>
            <a:endParaRPr lang="en-US" baseline="0" dirty="0" smtClean="0"/>
          </a:p>
          <a:p>
            <a:r>
              <a:rPr lang="en-US" baseline="0" dirty="0" smtClean="0"/>
              <a:t>To put spaces between lines of text generated by adjacent templates, you must put blank lines at the end of the preceding template. </a:t>
            </a:r>
          </a:p>
          <a:p>
            <a:endParaRPr lang="en-US" baseline="0" dirty="0" smtClean="0"/>
          </a:p>
          <a:p>
            <a:r>
              <a:rPr lang="en-US" baseline="0" dirty="0" smtClean="0"/>
              <a:t>Let’s take a look:</a:t>
            </a:r>
          </a:p>
        </p:txBody>
      </p:sp>
      <p:sp>
        <p:nvSpPr>
          <p:cNvPr id="4" name="Slide Number Placeholder 3"/>
          <p:cNvSpPr>
            <a:spLocks noGrp="1"/>
          </p:cNvSpPr>
          <p:nvPr>
            <p:ph type="sldNum" sz="quarter" idx="10"/>
          </p:nvPr>
        </p:nvSpPr>
        <p:spPr/>
        <p:txBody>
          <a:bodyPr/>
          <a:lstStyle/>
          <a:p>
            <a:fld id="{08AA51C3-518F-4F0D-B932-9AF47A2C9D15}" type="slidenum">
              <a:rPr lang="en-US" smtClean="0"/>
              <a:t>60</a:t>
            </a:fld>
            <a:endParaRPr lang="en-US"/>
          </a:p>
        </p:txBody>
      </p:sp>
    </p:spTree>
    <p:extLst>
      <p:ext uri="{BB962C8B-B14F-4D97-AF65-F5344CB8AC3E}">
        <p14:creationId xmlns:p14="http://schemas.microsoft.com/office/powerpoint/2010/main" val="41763758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a:t>
            </a:r>
            <a:r>
              <a:rPr lang="en-US" baseline="0" dirty="0" smtClean="0"/>
              <a:t> Parent template we’ve been working with. </a:t>
            </a:r>
            <a:endParaRPr lang="en-US" dirty="0" smtClean="0"/>
          </a:p>
          <a:p>
            <a:endParaRPr lang="en-US" dirty="0" smtClean="0"/>
          </a:p>
          <a:p>
            <a:r>
              <a:rPr lang="en-US" dirty="0" smtClean="0"/>
              <a:t>We are adding a blank line</a:t>
            </a:r>
            <a:r>
              <a:rPr lang="en-US" baseline="0" dirty="0" smtClean="0"/>
              <a:t> after the last line of Text.</a:t>
            </a:r>
          </a:p>
          <a:p>
            <a:endParaRPr lang="en-US" baseline="0" dirty="0" smtClean="0"/>
          </a:p>
          <a:p>
            <a:r>
              <a:rPr lang="en-US" baseline="0" dirty="0" smtClean="0"/>
              <a:t>This will add a blank line in the template output. </a:t>
            </a:r>
          </a:p>
          <a:p>
            <a:endParaRPr lang="en-US" baseline="0" dirty="0" smtClean="0"/>
          </a:p>
          <a:p>
            <a:r>
              <a:rPr lang="en-US" baseline="0" dirty="0" smtClean="0"/>
              <a:t>However it will not add a blank line in the template display. </a:t>
            </a:r>
          </a:p>
          <a:p>
            <a:endParaRPr lang="en-US" baseline="0" dirty="0" smtClean="0"/>
          </a:p>
          <a:p>
            <a:r>
              <a:rPr lang="en-US" baseline="0" dirty="0" smtClean="0"/>
              <a:t>Now lets see a preview</a:t>
            </a:r>
          </a:p>
          <a:p>
            <a:endParaRPr lang="en-US" baseline="0" dirty="0" smtClean="0"/>
          </a:p>
          <a:p>
            <a:r>
              <a:rPr lang="en-US" baseline="0" dirty="0" smtClean="0"/>
              <a:t>&lt;Next Slide&gt;&lt;Blank Line Preview&gt;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61</a:t>
            </a:fld>
            <a:endParaRPr lang="en-US"/>
          </a:p>
        </p:txBody>
      </p:sp>
    </p:spTree>
    <p:extLst>
      <p:ext uri="{BB962C8B-B14F-4D97-AF65-F5344CB8AC3E}">
        <p14:creationId xmlns:p14="http://schemas.microsoft.com/office/powerpoint/2010/main" val="8261955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have 2 dialog boxes superimposed on each other. </a:t>
            </a:r>
          </a:p>
          <a:p>
            <a:endParaRPr lang="en-US" baseline="0" dirty="0" smtClean="0"/>
          </a:p>
          <a:p>
            <a:r>
              <a:rPr lang="en-US" baseline="0" dirty="0" smtClean="0"/>
              <a:t>We can see that there is a blank line in the template output text between “Veteran is here for treatment” and</a:t>
            </a:r>
          </a:p>
          <a:p>
            <a:r>
              <a:rPr lang="en-US" baseline="0" dirty="0" smtClean="0"/>
              <a:t>“Child Template”. The words “Veteran is here for treatment” is from the Word Processing field. </a:t>
            </a:r>
          </a:p>
          <a:p>
            <a:endParaRPr lang="en-US" baseline="0" dirty="0" smtClean="0"/>
          </a:p>
          <a:p>
            <a:r>
              <a:rPr lang="en-US" baseline="0" dirty="0" smtClean="0"/>
              <a:t>Look at the template itself. We can see that an extra line was not inserted in the template display between the Parent Template and the Child Template. </a:t>
            </a:r>
          </a:p>
          <a:p>
            <a:endParaRPr lang="en-US" baseline="0" dirty="0" smtClean="0"/>
          </a:p>
          <a:p>
            <a:r>
              <a:rPr lang="en-US" baseline="0" dirty="0" smtClean="0"/>
              <a:t>A simple tap of the enter key can add a blank line in the Template Output. </a:t>
            </a:r>
          </a:p>
          <a:p>
            <a:endParaRPr lang="en-US" baseline="0" dirty="0" smtClean="0"/>
          </a:p>
          <a:p>
            <a:r>
              <a:rPr lang="en-US" baseline="0" dirty="0" smtClean="0"/>
              <a:t>Now let’s look at Display Only</a:t>
            </a:r>
          </a:p>
          <a:p>
            <a:endParaRPr lang="en-US" baseline="0" dirty="0" smtClean="0"/>
          </a:p>
          <a:p>
            <a:r>
              <a:rPr lang="en-US" baseline="0" dirty="0" smtClean="0"/>
              <a:t>&lt;Next Slide&gt;&lt;Display Only&gt;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62</a:t>
            </a:fld>
            <a:endParaRPr lang="en-US"/>
          </a:p>
        </p:txBody>
      </p:sp>
    </p:spTree>
    <p:extLst>
      <p:ext uri="{BB962C8B-B14F-4D97-AF65-F5344CB8AC3E}">
        <p14:creationId xmlns:p14="http://schemas.microsoft.com/office/powerpoint/2010/main" val="37321253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a:t>
            </a:r>
            <a:r>
              <a:rPr lang="en-US" baseline="0" dirty="0" smtClean="0"/>
              <a:t> Dialog Property is quite helpful for a number of reasons:</a:t>
            </a:r>
          </a:p>
          <a:p>
            <a:endParaRPr lang="en-US" baseline="0" dirty="0" smtClean="0"/>
          </a:p>
          <a:p>
            <a:r>
              <a:rPr lang="en-US" dirty="0" smtClean="0"/>
              <a:t>-Can</a:t>
            </a:r>
            <a:r>
              <a:rPr lang="en-US" baseline="0" dirty="0" smtClean="0"/>
              <a:t> add instructional information to the template that the user needs to guide them in filling out the template, but is not needed in the note. </a:t>
            </a:r>
          </a:p>
          <a:p>
            <a:endParaRPr lang="en-US" baseline="0" dirty="0" smtClean="0"/>
          </a:p>
          <a:p>
            <a:r>
              <a:rPr lang="en-US" baseline="0" dirty="0" smtClean="0"/>
              <a:t>-Suppresses the Initial Checkbox for that template.</a:t>
            </a:r>
          </a:p>
          <a:p>
            <a:r>
              <a:rPr lang="en-US" baseline="0" dirty="0" smtClean="0"/>
              <a:t>	-Many CAC’s will use a Display Only dialog template as the Parent template as it will suppress the check box. This is mostly for aesthetics. It does   	not suppress checkboxes for other templates. </a:t>
            </a:r>
          </a:p>
          <a:p>
            <a:endParaRPr lang="en-US" baseline="0" dirty="0" smtClean="0"/>
          </a:p>
          <a:p>
            <a:r>
              <a:rPr lang="en-US" baseline="0" dirty="0" smtClean="0"/>
              <a:t>Let’s make our Parent template Display Only to see how this works. </a:t>
            </a:r>
          </a:p>
          <a:p>
            <a:endParaRPr lang="en-US" baseline="0" dirty="0" smtClean="0"/>
          </a:p>
          <a:p>
            <a:r>
              <a:rPr lang="en-US" baseline="0" dirty="0" smtClean="0"/>
              <a:t>&lt;Next Slide&gt; &lt;Display Only&gt;</a:t>
            </a:r>
          </a:p>
        </p:txBody>
      </p:sp>
      <p:sp>
        <p:nvSpPr>
          <p:cNvPr id="4" name="Slide Number Placeholder 3"/>
          <p:cNvSpPr>
            <a:spLocks noGrp="1"/>
          </p:cNvSpPr>
          <p:nvPr>
            <p:ph type="sldNum" sz="quarter" idx="10"/>
          </p:nvPr>
        </p:nvSpPr>
        <p:spPr/>
        <p:txBody>
          <a:bodyPr/>
          <a:lstStyle/>
          <a:p>
            <a:fld id="{08AA51C3-518F-4F0D-B932-9AF47A2C9D15}" type="slidenum">
              <a:rPr lang="en-US" smtClean="0"/>
              <a:t>63</a:t>
            </a:fld>
            <a:endParaRPr lang="en-US"/>
          </a:p>
        </p:txBody>
      </p:sp>
    </p:spTree>
    <p:extLst>
      <p:ext uri="{BB962C8B-B14F-4D97-AF65-F5344CB8AC3E}">
        <p14:creationId xmlns:p14="http://schemas.microsoft.com/office/powerpoint/2010/main" val="42571346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Display only example</a:t>
            </a:r>
            <a:endParaRPr lang="en-US" dirty="0" smtClean="0"/>
          </a:p>
          <a:p>
            <a:r>
              <a:rPr lang="en-US" dirty="0" smtClean="0"/>
              <a:t>Note the</a:t>
            </a:r>
            <a:r>
              <a:rPr lang="en-US" baseline="0" dirty="0" smtClean="0"/>
              <a:t> initial Check Box is gone. </a:t>
            </a:r>
            <a:br>
              <a:rPr lang="en-US" baseline="0" dirty="0" smtClean="0"/>
            </a:br>
            <a:endParaRPr lang="en-US" baseline="0" dirty="0" smtClean="0"/>
          </a:p>
          <a:p>
            <a:r>
              <a:rPr lang="en-US" baseline="0" dirty="0" smtClean="0"/>
              <a:t>The word Processing field was removed also and the text changed for the example. </a:t>
            </a:r>
          </a:p>
          <a:p>
            <a:endParaRPr lang="en-US" baseline="0" dirty="0" smtClean="0"/>
          </a:p>
          <a:p>
            <a:r>
              <a:rPr lang="en-US" baseline="0" dirty="0" smtClean="0"/>
              <a:t>Let’s look at the template output.</a:t>
            </a:r>
          </a:p>
          <a:p>
            <a:endParaRPr lang="en-US" baseline="0" dirty="0" smtClean="0"/>
          </a:p>
          <a:p>
            <a:r>
              <a:rPr lang="en-US" dirty="0" smtClean="0"/>
              <a:t>&lt;Next Slide&gt; &lt;Display Only w/child Output&gt;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64</a:t>
            </a:fld>
            <a:endParaRPr lang="en-US"/>
          </a:p>
        </p:txBody>
      </p:sp>
    </p:spTree>
    <p:extLst>
      <p:ext uri="{BB962C8B-B14F-4D97-AF65-F5344CB8AC3E}">
        <p14:creationId xmlns:p14="http://schemas.microsoft.com/office/powerpoint/2010/main" val="34721128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Display only template</a:t>
            </a:r>
          </a:p>
          <a:p>
            <a:r>
              <a:rPr lang="en-US" dirty="0" smtClean="0"/>
              <a:t>Note</a:t>
            </a:r>
            <a:r>
              <a:rPr lang="en-US" baseline="0" dirty="0" smtClean="0"/>
              <a:t> that the text from our Parent Template is NOT in the template Output. </a:t>
            </a:r>
          </a:p>
          <a:p>
            <a:endParaRPr lang="en-US" baseline="0" dirty="0" smtClean="0"/>
          </a:p>
          <a:p>
            <a:r>
              <a:rPr lang="en-US" baseline="0" dirty="0" smtClean="0"/>
              <a:t>The only output is from the Child Template section. </a:t>
            </a:r>
          </a:p>
          <a:p>
            <a:endParaRPr lang="en-US" baseline="0" dirty="0" smtClean="0"/>
          </a:p>
          <a:p>
            <a:r>
              <a:rPr lang="en-US" baseline="0" dirty="0" smtClean="0"/>
              <a:t>Now let’s look at “Only Show First Line”</a:t>
            </a:r>
          </a:p>
          <a:p>
            <a:endParaRPr lang="en-US" baseline="0" dirty="0" smtClean="0"/>
          </a:p>
          <a:p>
            <a:r>
              <a:rPr lang="en-US" baseline="0" dirty="0" smtClean="0"/>
              <a:t>&lt;Next Slide&gt;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65</a:t>
            </a:fld>
            <a:endParaRPr lang="en-US"/>
          </a:p>
        </p:txBody>
      </p:sp>
    </p:spTree>
    <p:extLst>
      <p:ext uri="{BB962C8B-B14F-4D97-AF65-F5344CB8AC3E}">
        <p14:creationId xmlns:p14="http://schemas.microsoft.com/office/powerpoint/2010/main" val="35744841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This</a:t>
            </a:r>
            <a:r>
              <a:rPr lang="en-US" b="1" i="0" baseline="0" dirty="0" smtClean="0"/>
              <a:t> property </a:t>
            </a:r>
            <a:r>
              <a:rPr lang="en-US" b="1" i="0" dirty="0" smtClean="0"/>
              <a:t>Only shows the first line of template text in template display.</a:t>
            </a:r>
          </a:p>
          <a:p>
            <a:r>
              <a:rPr lang="en-US" b="1" i="0" dirty="0" smtClean="0"/>
              <a:t> </a:t>
            </a:r>
          </a:p>
          <a:p>
            <a:r>
              <a:rPr lang="en-US" b="1" i="0" dirty="0" smtClean="0"/>
              <a:t>Useful for entering large amounts of text into the template</a:t>
            </a:r>
            <a:r>
              <a:rPr lang="en-US" b="1" i="0" baseline="0" dirty="0" smtClean="0"/>
              <a:t> output </a:t>
            </a:r>
            <a:r>
              <a:rPr lang="en-US" b="1" i="0" dirty="0" smtClean="0"/>
              <a:t>that does not need to be in the template. </a:t>
            </a:r>
          </a:p>
          <a:p>
            <a:endParaRPr lang="en-US" baseline="0" dirty="0" smtClean="0"/>
          </a:p>
          <a:p>
            <a:r>
              <a:rPr lang="en-US" baseline="0" dirty="0" smtClean="0"/>
              <a:t>The remainder of the template text does not display, but the text will be in the template output. </a:t>
            </a:r>
          </a:p>
          <a:p>
            <a:endParaRPr lang="en-US" baseline="0" dirty="0" smtClean="0"/>
          </a:p>
          <a:p>
            <a:r>
              <a:rPr lang="en-US" baseline="0" dirty="0" smtClean="0"/>
              <a:t>&lt;Next Slide&gt;&lt;One Item Only&gt;</a:t>
            </a:r>
          </a:p>
        </p:txBody>
      </p:sp>
      <p:sp>
        <p:nvSpPr>
          <p:cNvPr id="4" name="Slide Number Placeholder 3"/>
          <p:cNvSpPr>
            <a:spLocks noGrp="1"/>
          </p:cNvSpPr>
          <p:nvPr>
            <p:ph type="sldNum" sz="quarter" idx="10"/>
          </p:nvPr>
        </p:nvSpPr>
        <p:spPr/>
        <p:txBody>
          <a:bodyPr/>
          <a:lstStyle/>
          <a:p>
            <a:fld id="{08AA51C3-518F-4F0D-B932-9AF47A2C9D15}" type="slidenum">
              <a:rPr lang="en-US" smtClean="0"/>
              <a:t>66</a:t>
            </a:fld>
            <a:endParaRPr lang="en-US"/>
          </a:p>
        </p:txBody>
      </p:sp>
    </p:spTree>
    <p:extLst>
      <p:ext uri="{BB962C8B-B14F-4D97-AF65-F5344CB8AC3E}">
        <p14:creationId xmlns:p14="http://schemas.microsoft.com/office/powerpoint/2010/main" val="4081694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One Item Only </a:t>
            </a:r>
          </a:p>
          <a:p>
            <a:endParaRPr lang="en-US" b="1" i="0" dirty="0" smtClean="0"/>
          </a:p>
          <a:p>
            <a:r>
              <a:rPr lang="en-US" i="0" dirty="0" smtClean="0"/>
              <a:t>Forces user to select only one of a list of two or more child templates</a:t>
            </a:r>
          </a:p>
          <a:p>
            <a:endParaRPr lang="en-US" i="0" dirty="0" smtClean="0"/>
          </a:p>
          <a:p>
            <a:r>
              <a:rPr lang="en-US" i="0" dirty="0" smtClean="0"/>
              <a:t>Useful when contrasting selections are available, but only one is appropriate. (E.G. Male patient vs. Female patient)</a:t>
            </a:r>
          </a:p>
          <a:p>
            <a:endParaRPr lang="en-US" baseline="0" dirty="0" smtClean="0"/>
          </a:p>
          <a:p>
            <a:r>
              <a:rPr lang="en-US" baseline="0" dirty="0" smtClean="0"/>
              <a:t>There must be multiple Child templates for this to work. The checkboxes we saw in the previous examples are replaced with “Radio Buttons”.</a:t>
            </a:r>
          </a:p>
          <a:p>
            <a:endParaRPr lang="en-US" baseline="0" dirty="0" smtClean="0"/>
          </a:p>
          <a:p>
            <a:r>
              <a:rPr lang="en-US" baseline="0" dirty="0" smtClean="0"/>
              <a:t>&lt;Next Slide&gt;</a:t>
            </a:r>
          </a:p>
        </p:txBody>
      </p:sp>
      <p:sp>
        <p:nvSpPr>
          <p:cNvPr id="4" name="Slide Number Placeholder 3"/>
          <p:cNvSpPr>
            <a:spLocks noGrp="1"/>
          </p:cNvSpPr>
          <p:nvPr>
            <p:ph type="sldNum" sz="quarter" idx="10"/>
          </p:nvPr>
        </p:nvSpPr>
        <p:spPr/>
        <p:txBody>
          <a:bodyPr/>
          <a:lstStyle/>
          <a:p>
            <a:fld id="{08AA51C3-518F-4F0D-B932-9AF47A2C9D15}" type="slidenum">
              <a:rPr lang="en-US" smtClean="0"/>
              <a:t>67</a:t>
            </a:fld>
            <a:endParaRPr lang="en-US"/>
          </a:p>
        </p:txBody>
      </p:sp>
    </p:spTree>
    <p:extLst>
      <p:ext uri="{BB962C8B-B14F-4D97-AF65-F5344CB8AC3E}">
        <p14:creationId xmlns:p14="http://schemas.microsoft.com/office/powerpoint/2010/main" val="4645166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we have the template superimposed over</a:t>
            </a:r>
            <a:r>
              <a:rPr lang="en-US" baseline="0" dirty="0" smtClean="0"/>
              <a:t> the Template Editor so we can see how our Dialog Properties selections affect our template display. </a:t>
            </a:r>
          </a:p>
          <a:p>
            <a:endParaRPr lang="en-US" baseline="0" dirty="0" smtClean="0"/>
          </a:p>
          <a:p>
            <a:r>
              <a:rPr lang="en-US" baseline="0" dirty="0" smtClean="0"/>
              <a:t>&lt;Next Slide&gt;</a:t>
            </a:r>
          </a:p>
        </p:txBody>
      </p:sp>
      <p:sp>
        <p:nvSpPr>
          <p:cNvPr id="4" name="Slide Number Placeholder 3"/>
          <p:cNvSpPr>
            <a:spLocks noGrp="1"/>
          </p:cNvSpPr>
          <p:nvPr>
            <p:ph type="sldNum" sz="quarter" idx="10"/>
          </p:nvPr>
        </p:nvSpPr>
        <p:spPr/>
        <p:txBody>
          <a:bodyPr/>
          <a:lstStyle/>
          <a:p>
            <a:fld id="{08AA51C3-518F-4F0D-B932-9AF47A2C9D15}" type="slidenum">
              <a:rPr lang="en-US" smtClean="0"/>
              <a:t>68</a:t>
            </a:fld>
            <a:endParaRPr lang="en-US"/>
          </a:p>
        </p:txBody>
      </p:sp>
    </p:spTree>
    <p:extLst>
      <p:ext uri="{BB962C8B-B14F-4D97-AF65-F5344CB8AC3E}">
        <p14:creationId xmlns:p14="http://schemas.microsoft.com/office/powerpoint/2010/main" val="10739209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Parent Template is Display Only”</a:t>
            </a:r>
          </a:p>
          <a:p>
            <a:pPr marL="457200" lvl="1" indent="0">
              <a:buNone/>
            </a:pPr>
            <a:r>
              <a:rPr lang="en-US" baseline="0" dirty="0" smtClean="0"/>
              <a:t>-The ”Please select male or female patient” statement will not show in note</a:t>
            </a:r>
          </a:p>
          <a:p>
            <a:pPr marL="457200" lvl="1" indent="0">
              <a:buNone/>
            </a:pPr>
            <a:r>
              <a:rPr lang="en-US" baseline="0" dirty="0" smtClean="0"/>
              <a:t>-Instructions for the user to make a choice. </a:t>
            </a:r>
          </a:p>
          <a:p>
            <a:pPr marL="457200" lvl="1" indent="0">
              <a:buNone/>
            </a:pPr>
            <a:endParaRPr lang="en-US" baseline="0" dirty="0" smtClean="0"/>
          </a:p>
          <a:p>
            <a:pPr marL="457200" lvl="1" indent="0">
              <a:buNone/>
            </a:pPr>
            <a:r>
              <a:rPr lang="en-US" baseline="0" dirty="0" smtClean="0"/>
              <a:t>&lt;Next Slide&gt;</a:t>
            </a:r>
          </a:p>
        </p:txBody>
      </p:sp>
      <p:sp>
        <p:nvSpPr>
          <p:cNvPr id="4" name="Slide Number Placeholder 3"/>
          <p:cNvSpPr>
            <a:spLocks noGrp="1"/>
          </p:cNvSpPr>
          <p:nvPr>
            <p:ph type="sldNum" sz="quarter" idx="10"/>
          </p:nvPr>
        </p:nvSpPr>
        <p:spPr/>
        <p:txBody>
          <a:bodyPr/>
          <a:lstStyle/>
          <a:p>
            <a:fld id="{08AA51C3-518F-4F0D-B932-9AF47A2C9D15}" type="slidenum">
              <a:rPr lang="en-US" smtClean="0"/>
              <a:t>69</a:t>
            </a:fld>
            <a:endParaRPr lang="en-US"/>
          </a:p>
        </p:txBody>
      </p:sp>
    </p:spTree>
    <p:extLst>
      <p:ext uri="{BB962C8B-B14F-4D97-AF65-F5344CB8AC3E}">
        <p14:creationId xmlns:p14="http://schemas.microsoft.com/office/powerpoint/2010/main" val="2746455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The CPRS</a:t>
            </a:r>
            <a:r>
              <a:rPr lang="en-US" i="0" baseline="0" dirty="0" smtClean="0"/>
              <a:t> Template Editor can be accessed using the “Options” menu on either the Notes Tab or the Consults Tab in CPRS. </a:t>
            </a:r>
          </a:p>
          <a:p>
            <a:endParaRPr lang="en-US" baseline="0" dirty="0" smtClean="0"/>
          </a:p>
          <a:p>
            <a:r>
              <a:rPr lang="en-US" baseline="0" dirty="0" smtClean="0"/>
              <a:t>Option Menu has 3 Sections:</a:t>
            </a:r>
          </a:p>
          <a:p>
            <a:pPr marL="171450" indent="-171450">
              <a:buFont typeface="Arial" panose="020B0604020202020204" pitchFamily="34" charset="0"/>
              <a:buChar char="•"/>
            </a:pPr>
            <a:r>
              <a:rPr lang="en-US" baseline="0" dirty="0" smtClean="0"/>
              <a:t>Personal Template Section—Allows users to create templates for their own personal use. They are not accessible by anyone except that user, unless that user exports them and sends them to another user. </a:t>
            </a:r>
          </a:p>
          <a:p>
            <a:pPr marL="171450" indent="-171450">
              <a:buFont typeface="Arial" panose="020B0604020202020204" pitchFamily="34" charset="0"/>
              <a:buChar char="•"/>
            </a:pPr>
            <a:r>
              <a:rPr lang="en-US" baseline="0" dirty="0" smtClean="0"/>
              <a:t>Shared Template </a:t>
            </a:r>
            <a:r>
              <a:rPr lang="en-US" baseline="0" dirty="0" smtClean="0"/>
              <a:t>Section—Allows </a:t>
            </a:r>
            <a:r>
              <a:rPr lang="en-US" baseline="0" dirty="0" smtClean="0"/>
              <a:t>the user to create templates and make those templates available to all users as Shared Templates, or associate them with Note Titles or Consult and Procedure Orders. </a:t>
            </a:r>
          </a:p>
          <a:p>
            <a:pPr marL="171450" indent="-171450">
              <a:buFont typeface="Arial" panose="020B0604020202020204" pitchFamily="34" charset="0"/>
              <a:buChar char="•"/>
            </a:pPr>
            <a:r>
              <a:rPr lang="en-US" baseline="0" dirty="0" smtClean="0"/>
              <a:t>Edit Template Field </a:t>
            </a:r>
            <a:r>
              <a:rPr lang="en-US" baseline="0" dirty="0" smtClean="0"/>
              <a:t>Section—Allows </a:t>
            </a:r>
            <a:r>
              <a:rPr lang="en-US" baseline="0" dirty="0" smtClean="0"/>
              <a:t>the user access to the Template Field Editor.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Access to each of these sections is determined by VistA Parameters which we will discuss next.  </a:t>
            </a:r>
          </a:p>
          <a:p>
            <a:pPr marL="0" indent="0">
              <a:buFont typeface="Arial" panose="020B0604020202020204" pitchFamily="34" charse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If a user does not have access to a particular section, the selection items in the Options Menu will be greyed out and not selectable.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 Clinical Applications Coordinator should have access to all 3 sections. If they do not, they will not be able to create new templates, create Shared Templates or create Template Fields. </a:t>
            </a:r>
          </a:p>
          <a:p>
            <a:endParaRPr lang="en-US" baseline="0" dirty="0" smtClean="0"/>
          </a:p>
          <a:p>
            <a:r>
              <a:rPr lang="en-US" baseline="0" dirty="0" smtClean="0"/>
              <a:t>&lt;Next slide&gt;&lt;Parameters/User Class&gt;</a:t>
            </a:r>
          </a:p>
        </p:txBody>
      </p:sp>
      <p:sp>
        <p:nvSpPr>
          <p:cNvPr id="4" name="Slide Number Placeholder 3"/>
          <p:cNvSpPr>
            <a:spLocks noGrp="1"/>
          </p:cNvSpPr>
          <p:nvPr>
            <p:ph type="sldNum" sz="quarter" idx="10"/>
          </p:nvPr>
        </p:nvSpPr>
        <p:spPr/>
        <p:txBody>
          <a:bodyPr/>
          <a:lstStyle/>
          <a:p>
            <a:fld id="{08AA51C3-518F-4F0D-B932-9AF47A2C9D15}" type="slidenum">
              <a:rPr lang="en-US" smtClean="0"/>
              <a:t>7</a:t>
            </a:fld>
            <a:endParaRPr lang="en-US"/>
          </a:p>
        </p:txBody>
      </p:sp>
    </p:spTree>
    <p:extLst>
      <p:ext uri="{BB962C8B-B14F-4D97-AF65-F5344CB8AC3E}">
        <p14:creationId xmlns:p14="http://schemas.microsoft.com/office/powerpoint/2010/main" val="8961787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Inden</a:t>
            </a:r>
            <a:r>
              <a:rPr lang="en-US" i="1" dirty="0" smtClean="0"/>
              <a:t>t</a:t>
            </a:r>
            <a:r>
              <a:rPr lang="en-US" dirty="0" smtClean="0"/>
              <a:t> Dialog</a:t>
            </a:r>
            <a:r>
              <a:rPr lang="en-US" baseline="0" dirty="0" smtClean="0"/>
              <a:t> property has indented the </a:t>
            </a:r>
            <a:r>
              <a:rPr lang="en-US" dirty="0" smtClean="0"/>
              <a:t>Male and Female Child Templates in the template display.</a:t>
            </a:r>
            <a:r>
              <a:rPr lang="en-US" baseline="0" dirty="0" smtClean="0"/>
              <a:t> </a:t>
            </a:r>
          </a:p>
          <a:p>
            <a:pPr marL="0" indent="0">
              <a:buNone/>
            </a:pPr>
            <a:endParaRPr lang="en-US" baseline="0" dirty="0" smtClean="0"/>
          </a:p>
          <a:p>
            <a:pPr marL="0" indent="0">
              <a:buNone/>
            </a:pPr>
            <a:r>
              <a:rPr lang="en-US" baseline="0" dirty="0" smtClean="0"/>
              <a:t>&lt;Next slide&gt;</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70</a:t>
            </a:fld>
            <a:endParaRPr lang="en-US"/>
          </a:p>
        </p:txBody>
      </p:sp>
    </p:spTree>
    <p:extLst>
      <p:ext uri="{BB962C8B-B14F-4D97-AF65-F5344CB8AC3E}">
        <p14:creationId xmlns:p14="http://schemas.microsoft.com/office/powerpoint/2010/main" val="28373842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One</a:t>
            </a:r>
            <a:r>
              <a:rPr lang="en-US" baseline="0" dirty="0" smtClean="0"/>
              <a:t> Item Only –The user can select either Male or Female. </a:t>
            </a:r>
          </a:p>
          <a:p>
            <a:pPr marL="0" indent="0">
              <a:buNone/>
            </a:pPr>
            <a:endParaRPr lang="en-US" baseline="0" dirty="0" smtClean="0"/>
          </a:p>
          <a:p>
            <a:pPr marL="0" indent="0">
              <a:buNone/>
            </a:pPr>
            <a:r>
              <a:rPr lang="en-US" baseline="0" dirty="0" smtClean="0"/>
              <a:t>This is useful as documentation can differ greatly for male and female. </a:t>
            </a:r>
          </a:p>
          <a:p>
            <a:pPr marL="0" indent="0">
              <a:buNone/>
            </a:pPr>
            <a:endParaRPr lang="en-US" baseline="0" dirty="0" smtClean="0"/>
          </a:p>
          <a:p>
            <a:pPr marL="0" indent="0">
              <a:buNone/>
            </a:pPr>
            <a:r>
              <a:rPr lang="en-US" baseline="0" dirty="0" smtClean="0"/>
              <a:t>Now let’s look at items to place in our templates other than text:</a:t>
            </a:r>
          </a:p>
          <a:p>
            <a:pPr marL="0" indent="0">
              <a:buNone/>
            </a:pPr>
            <a:endParaRPr lang="en-US" baseline="0" dirty="0" smtClean="0"/>
          </a:p>
          <a:p>
            <a:pPr marL="0" indent="0">
              <a:buNone/>
            </a:pPr>
            <a:r>
              <a:rPr lang="en-US" baseline="0" dirty="0" smtClean="0"/>
              <a:t>Patient Data Objects </a:t>
            </a:r>
          </a:p>
          <a:p>
            <a:pPr marL="0" indent="0">
              <a:buNone/>
            </a:pPr>
            <a:endParaRPr lang="en-US" baseline="0" dirty="0" smtClean="0"/>
          </a:p>
          <a:p>
            <a:pPr marL="0" indent="0">
              <a:buNone/>
            </a:pPr>
            <a:r>
              <a:rPr lang="en-US" baseline="0" dirty="0" smtClean="0"/>
              <a:t>And</a:t>
            </a:r>
            <a:endParaRPr lang="en-US" baseline="0" dirty="0"/>
          </a:p>
          <a:p>
            <a:pPr marL="0" indent="0">
              <a:buNone/>
            </a:pPr>
            <a:endParaRPr lang="en-US" baseline="0" dirty="0"/>
          </a:p>
          <a:p>
            <a:pPr marL="0" indent="0">
              <a:buNone/>
            </a:pPr>
            <a:r>
              <a:rPr lang="en-US" baseline="0" dirty="0" smtClean="0"/>
              <a:t>Template Fields</a:t>
            </a:r>
          </a:p>
        </p:txBody>
      </p:sp>
      <p:sp>
        <p:nvSpPr>
          <p:cNvPr id="4" name="Slide Number Placeholder 3"/>
          <p:cNvSpPr>
            <a:spLocks noGrp="1"/>
          </p:cNvSpPr>
          <p:nvPr>
            <p:ph type="sldNum" sz="quarter" idx="10"/>
          </p:nvPr>
        </p:nvSpPr>
        <p:spPr/>
        <p:txBody>
          <a:bodyPr/>
          <a:lstStyle/>
          <a:p>
            <a:fld id="{08AA51C3-518F-4F0D-B932-9AF47A2C9D15}" type="slidenum">
              <a:rPr lang="en-US" smtClean="0"/>
              <a:t>71</a:t>
            </a:fld>
            <a:endParaRPr lang="en-US"/>
          </a:p>
        </p:txBody>
      </p:sp>
    </p:spTree>
    <p:extLst>
      <p:ext uri="{BB962C8B-B14F-4D97-AF65-F5344CB8AC3E}">
        <p14:creationId xmlns:p14="http://schemas.microsoft.com/office/powerpoint/2010/main" val="42084690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-Pulls actual patient data into the note. (Demographics, Vitals, Lab Results, Advance Directives).</a:t>
            </a:r>
          </a:p>
          <a:p>
            <a:endParaRPr lang="en-US" dirty="0" smtClean="0"/>
          </a:p>
          <a:p>
            <a:r>
              <a:rPr lang="en-US" dirty="0" smtClean="0"/>
              <a:t>-Built using Health Summary Components</a:t>
            </a:r>
          </a:p>
          <a:p>
            <a:endParaRPr lang="en-US" dirty="0" smtClean="0"/>
          </a:p>
          <a:p>
            <a:r>
              <a:rPr lang="en-US" dirty="0" smtClean="0"/>
              <a:t>-Can be built with specific data ranges. (Most recent lab result, LDL Last 2 </a:t>
            </a:r>
            <a:r>
              <a:rPr lang="en-US" dirty="0" err="1" smtClean="0"/>
              <a:t>yrs</a:t>
            </a:r>
            <a:r>
              <a:rPr lang="en-US" dirty="0" smtClean="0"/>
              <a:t>).</a:t>
            </a:r>
          </a:p>
          <a:p>
            <a:r>
              <a:rPr lang="en-US" dirty="0" smtClean="0"/>
              <a:t>Vary from site to site</a:t>
            </a:r>
          </a:p>
          <a:p>
            <a:endParaRPr lang="en-US" dirty="0" smtClean="0"/>
          </a:p>
          <a:p>
            <a:r>
              <a:rPr lang="en-US" dirty="0" smtClean="0"/>
              <a:t>-To</a:t>
            </a:r>
            <a:r>
              <a:rPr lang="en-US" baseline="0" dirty="0" smtClean="0"/>
              <a:t> access the Patient Data Object list we Right click in the template body and chose “Insert Patient Data Object”</a:t>
            </a:r>
          </a:p>
          <a:p>
            <a:endParaRPr lang="en-US" baseline="0" dirty="0" smtClean="0"/>
          </a:p>
          <a:p>
            <a:r>
              <a:rPr lang="en-US" baseline="0" dirty="0" smtClean="0"/>
              <a:t>Let’s look at the list. </a:t>
            </a:r>
          </a:p>
          <a:p>
            <a:endParaRPr lang="en-US" baseline="0" dirty="0" smtClean="0"/>
          </a:p>
          <a:p>
            <a:r>
              <a:rPr lang="en-US" baseline="0" dirty="0" smtClean="0"/>
              <a:t>&lt;Next Slide&gt;</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72</a:t>
            </a:fld>
            <a:endParaRPr lang="en-US"/>
          </a:p>
        </p:txBody>
      </p:sp>
    </p:spTree>
    <p:extLst>
      <p:ext uri="{BB962C8B-B14F-4D97-AF65-F5344CB8AC3E}">
        <p14:creationId xmlns:p14="http://schemas.microsoft.com/office/powerpoint/2010/main" val="5312677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PDO list has</a:t>
            </a:r>
            <a:r>
              <a:rPr lang="en-US" baseline="0" dirty="0" smtClean="0"/>
              <a:t> many objects. </a:t>
            </a:r>
          </a:p>
          <a:p>
            <a:endParaRPr lang="en-US" baseline="0" dirty="0" smtClean="0"/>
          </a:p>
          <a:p>
            <a:r>
              <a:rPr lang="en-US" baseline="0" dirty="0" smtClean="0"/>
              <a:t>As most are built locally, the will vary greatly from site to site. </a:t>
            </a:r>
          </a:p>
          <a:p>
            <a:endParaRPr lang="en-US" baseline="0" dirty="0" smtClean="0"/>
          </a:p>
          <a:p>
            <a:r>
              <a:rPr lang="en-US" baseline="0" dirty="0" smtClean="0"/>
              <a:t>-Naming conventions vary from site to site. </a:t>
            </a:r>
          </a:p>
          <a:p>
            <a:endParaRPr lang="en-US" baseline="0" dirty="0" smtClean="0"/>
          </a:p>
          <a:p>
            <a:r>
              <a:rPr lang="en-US" baseline="0" dirty="0" smtClean="0"/>
              <a:t>-In the template with double bars ||</a:t>
            </a:r>
          </a:p>
          <a:p>
            <a:endParaRPr lang="en-US" baseline="0" dirty="0" smtClean="0"/>
          </a:p>
          <a:p>
            <a:r>
              <a:rPr lang="en-US" baseline="0" dirty="0" smtClean="0"/>
              <a:t>-Bars are command characters and one on either end is needed for object to work. </a:t>
            </a:r>
          </a:p>
          <a:p>
            <a:endParaRPr lang="en-US" baseline="0" dirty="0" smtClean="0"/>
          </a:p>
          <a:p>
            <a:r>
              <a:rPr lang="en-US" baseline="0" dirty="0" smtClean="0"/>
              <a:t>-You can’t use Bars in the template text as they are associated with PDO’s. Using them will generate errors in your template. </a:t>
            </a:r>
          </a:p>
          <a:p>
            <a:endParaRPr lang="en-US" baseline="0" dirty="0" smtClean="0"/>
          </a:p>
          <a:p>
            <a:r>
              <a:rPr lang="en-US" baseline="0" dirty="0" smtClean="0"/>
              <a:t>-Can’t preview PDO’s. have to insert into the template and then preview. </a:t>
            </a:r>
          </a:p>
          <a:p>
            <a:endParaRPr lang="en-US" baseline="0" dirty="0" smtClean="0"/>
          </a:p>
          <a:p>
            <a:r>
              <a:rPr lang="en-US" baseline="0" dirty="0" smtClean="0"/>
              <a:t>&lt;Next Slide&gt;</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73</a:t>
            </a:fld>
            <a:endParaRPr lang="en-US"/>
          </a:p>
        </p:txBody>
      </p:sp>
    </p:spTree>
    <p:extLst>
      <p:ext uri="{BB962C8B-B14F-4D97-AF65-F5344CB8AC3E}">
        <p14:creationId xmlns:p14="http://schemas.microsoft.com/office/powerpoint/2010/main" val="6595418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Patient Data Object Example</a:t>
            </a:r>
          </a:p>
          <a:p>
            <a:endParaRPr lang="en-US" b="1" i="0" dirty="0" smtClean="0"/>
          </a:p>
          <a:p>
            <a:r>
              <a:rPr lang="en-US" dirty="0" smtClean="0"/>
              <a:t>This PDO will pull</a:t>
            </a:r>
            <a:r>
              <a:rPr lang="en-US" baseline="0" dirty="0" smtClean="0"/>
              <a:t> in the list of Active Problems from the Veteran’s record. </a:t>
            </a:r>
          </a:p>
          <a:p>
            <a:endParaRPr lang="en-US" baseline="0" dirty="0" smtClean="0"/>
          </a:p>
          <a:p>
            <a:r>
              <a:rPr lang="en-US" baseline="0" dirty="0" smtClean="0"/>
              <a:t>&lt;Next Slide&gt;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74</a:t>
            </a:fld>
            <a:endParaRPr lang="en-US"/>
          </a:p>
        </p:txBody>
      </p:sp>
    </p:spTree>
    <p:extLst>
      <p:ext uri="{BB962C8B-B14F-4D97-AF65-F5344CB8AC3E}">
        <p14:creationId xmlns:p14="http://schemas.microsoft.com/office/powerpoint/2010/main" val="38573248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Template fields</a:t>
            </a:r>
          </a:p>
          <a:p>
            <a:r>
              <a:rPr lang="en-US" dirty="0" smtClean="0"/>
              <a:t>Template Fields are POWERFUL</a:t>
            </a:r>
            <a:r>
              <a:rPr lang="en-US" baseline="0" dirty="0" smtClean="0"/>
              <a:t> tools to help you create templates to meet the needs of your customers. </a:t>
            </a:r>
          </a:p>
          <a:p>
            <a:endParaRPr lang="en-US" baseline="0" dirty="0" smtClean="0"/>
          </a:p>
          <a:p>
            <a:r>
              <a:rPr lang="en-US" baseline="0" dirty="0" smtClean="0"/>
              <a:t>They can be used to supplement the dialog properties we just explored and they can be used to do what the dialog properties cannot. </a:t>
            </a:r>
          </a:p>
          <a:p>
            <a:endParaRPr lang="en-US" baseline="0" dirty="0" smtClean="0"/>
          </a:p>
          <a:p>
            <a:r>
              <a:rPr lang="en-US" baseline="0" dirty="0" smtClean="0"/>
              <a:t>They can optimize the template for ease of documentation. </a:t>
            </a:r>
          </a:p>
          <a:p>
            <a:endParaRPr lang="en-US" baseline="0" dirty="0" smtClean="0"/>
          </a:p>
          <a:p>
            <a:r>
              <a:rPr lang="en-US" baseline="0" dirty="0" smtClean="0"/>
              <a:t>They can be used to create items that are mandatory or required to be addressed by the user. </a:t>
            </a:r>
          </a:p>
          <a:p>
            <a:endParaRPr lang="en-US" baseline="0" dirty="0" smtClean="0"/>
          </a:p>
          <a:p>
            <a:r>
              <a:rPr lang="en-US" baseline="0" dirty="0" smtClean="0"/>
              <a:t>There are a multitude of uses and applications for Template fields. They are indispensable for optimizing templates for form and function. </a:t>
            </a:r>
          </a:p>
          <a:p>
            <a:endParaRPr lang="en-US" baseline="0" dirty="0" smtClean="0"/>
          </a:p>
          <a:p>
            <a:r>
              <a:rPr lang="en-US" baseline="0" dirty="0" smtClean="0"/>
              <a:t>Let’s explore template fields</a:t>
            </a:r>
          </a:p>
          <a:p>
            <a:endParaRPr lang="en-US" baseline="0" dirty="0" smtClean="0"/>
          </a:p>
          <a:p>
            <a:r>
              <a:rPr lang="en-US" baseline="0" dirty="0" smtClean="0"/>
              <a:t>&lt;Next Slide&gt;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75</a:t>
            </a:fld>
            <a:endParaRPr lang="en-US"/>
          </a:p>
        </p:txBody>
      </p:sp>
    </p:spTree>
    <p:extLst>
      <p:ext uri="{BB962C8B-B14F-4D97-AF65-F5344CB8AC3E}">
        <p14:creationId xmlns:p14="http://schemas.microsoft.com/office/powerpoint/2010/main" val="7930202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To Insert Template Fields</a:t>
            </a:r>
          </a:p>
          <a:p>
            <a:endParaRPr lang="en-US" baseline="0" dirty="0" smtClean="0"/>
          </a:p>
          <a:p>
            <a:r>
              <a:rPr lang="en-US" baseline="0" dirty="0" smtClean="0"/>
              <a:t>Right Click in the “Template Boilerplate” and select Insert Template Field as we did with Patient Data Objects</a:t>
            </a:r>
          </a:p>
          <a:p>
            <a:endParaRPr lang="en-US" baseline="0" dirty="0" smtClean="0"/>
          </a:p>
          <a:p>
            <a:r>
              <a:rPr lang="en-US" baseline="0" dirty="0" smtClean="0"/>
              <a:t>The Insert Template Field dialog opens and there are a MYRIAD of templates fields available for your to choose from. </a:t>
            </a:r>
          </a:p>
          <a:p>
            <a:endParaRPr lang="en-US" baseline="0" dirty="0" smtClean="0"/>
          </a:p>
          <a:p>
            <a:r>
              <a:rPr lang="en-US" baseline="0" dirty="0" smtClean="0"/>
              <a:t>As with PDO’s there are National, VISN, and local Template Fields. </a:t>
            </a:r>
          </a:p>
          <a:p>
            <a:endParaRPr lang="en-US" baseline="0" dirty="0" smtClean="0"/>
          </a:p>
          <a:p>
            <a:r>
              <a:rPr lang="en-US" baseline="0" dirty="0" smtClean="0"/>
              <a:t>Local naming conventions vary.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take a closer look at the list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&lt;Next Slide&gt;</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76</a:t>
            </a:fld>
            <a:endParaRPr lang="en-US"/>
          </a:p>
        </p:txBody>
      </p:sp>
    </p:spTree>
    <p:extLst>
      <p:ext uri="{BB962C8B-B14F-4D97-AF65-F5344CB8AC3E}">
        <p14:creationId xmlns:p14="http://schemas.microsoft.com/office/powerpoint/2010/main" val="42696289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list contains thousands of template fields of variety of types. </a:t>
            </a:r>
          </a:p>
          <a:p>
            <a:endParaRPr lang="en-US" baseline="0" dirty="0" smtClean="0"/>
          </a:p>
          <a:p>
            <a:r>
              <a:rPr lang="en-US" baseline="0" dirty="0" smtClean="0"/>
              <a:t>A really useful feature here is the “Preview” button. You can select any Template Field and get a working example of the template field. </a:t>
            </a:r>
          </a:p>
          <a:p>
            <a:endParaRPr lang="en-US" baseline="0" dirty="0" smtClean="0"/>
          </a:p>
          <a:p>
            <a:r>
              <a:rPr lang="en-US" baseline="0" dirty="0" smtClean="0"/>
              <a:t>&lt;Next Slide&gt;</a:t>
            </a:r>
          </a:p>
        </p:txBody>
      </p:sp>
      <p:sp>
        <p:nvSpPr>
          <p:cNvPr id="4" name="Slide Number Placeholder 3"/>
          <p:cNvSpPr>
            <a:spLocks noGrp="1"/>
          </p:cNvSpPr>
          <p:nvPr>
            <p:ph type="sldNum" sz="quarter" idx="10"/>
          </p:nvPr>
        </p:nvSpPr>
        <p:spPr/>
        <p:txBody>
          <a:bodyPr/>
          <a:lstStyle/>
          <a:p>
            <a:fld id="{08AA51C3-518F-4F0D-B932-9AF47A2C9D15}" type="slidenum">
              <a:rPr lang="en-US" smtClean="0"/>
              <a:t>77</a:t>
            </a:fld>
            <a:endParaRPr lang="en-US"/>
          </a:p>
        </p:txBody>
      </p:sp>
    </p:spTree>
    <p:extLst>
      <p:ext uri="{BB962C8B-B14F-4D97-AF65-F5344CB8AC3E}">
        <p14:creationId xmlns:p14="http://schemas.microsoft.com/office/powerpoint/2010/main" val="16534534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a:t>
            </a:r>
            <a:r>
              <a:rPr lang="en-US" baseline="0" dirty="0" smtClean="0"/>
              <a:t> types of template fields. </a:t>
            </a:r>
          </a:p>
          <a:p>
            <a:endParaRPr lang="en-US" baseline="0" dirty="0" smtClean="0"/>
          </a:p>
          <a:p>
            <a:r>
              <a:rPr lang="en-US" baseline="0" dirty="0" smtClean="0"/>
              <a:t>We will look at some of these and build a few to get our feet wet. </a:t>
            </a:r>
          </a:p>
          <a:p>
            <a:endParaRPr lang="en-US" dirty="0" smtClean="0"/>
          </a:p>
          <a:p>
            <a:r>
              <a:rPr lang="en-US" dirty="0" smtClean="0"/>
              <a:t>&lt;Next Slide&gt;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78</a:t>
            </a:fld>
            <a:endParaRPr lang="en-US"/>
          </a:p>
        </p:txBody>
      </p:sp>
    </p:spTree>
    <p:extLst>
      <p:ext uri="{BB962C8B-B14F-4D97-AF65-F5344CB8AC3E}">
        <p14:creationId xmlns:p14="http://schemas.microsoft.com/office/powerpoint/2010/main" val="4861845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template</a:t>
            </a:r>
            <a:r>
              <a:rPr lang="en-US" baseline="0" dirty="0" smtClean="0"/>
              <a:t> field list has 2 columns. </a:t>
            </a:r>
          </a:p>
          <a:p>
            <a:endParaRPr lang="en-US" baseline="0" dirty="0" smtClean="0"/>
          </a:p>
          <a:p>
            <a:r>
              <a:rPr lang="en-US" baseline="0" dirty="0" smtClean="0"/>
              <a:t>On the Left is the Name of the field. Most of the time this is self-explanatory, although naming conventions vary from site to site. </a:t>
            </a:r>
          </a:p>
          <a:p>
            <a:endParaRPr lang="en-US" baseline="0" dirty="0" smtClean="0"/>
          </a:p>
          <a:p>
            <a:r>
              <a:rPr lang="en-US" baseline="0" dirty="0" smtClean="0"/>
              <a:t>The other column displays the type of template field. </a:t>
            </a:r>
          </a:p>
          <a:p>
            <a:endParaRPr lang="en-US" baseline="0" dirty="0" smtClean="0"/>
          </a:p>
          <a:p>
            <a:r>
              <a:rPr lang="en-US" baseline="0" dirty="0" smtClean="0"/>
              <a:t>When a template is imported into your system any new template fields contained in the template will be installed and made available on this list. </a:t>
            </a:r>
          </a:p>
          <a:p>
            <a:endParaRPr lang="en-US" baseline="0" dirty="0" smtClean="0"/>
          </a:p>
          <a:p>
            <a:r>
              <a:rPr lang="en-US" baseline="0" dirty="0" smtClean="0"/>
              <a:t>&lt;Next Slide&gt;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79</a:t>
            </a:fld>
            <a:endParaRPr lang="en-US"/>
          </a:p>
        </p:txBody>
      </p:sp>
    </p:spTree>
    <p:extLst>
      <p:ext uri="{BB962C8B-B14F-4D97-AF65-F5344CB8AC3E}">
        <p14:creationId xmlns:p14="http://schemas.microsoft.com/office/powerpoint/2010/main" val="1313661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3 items that determine the users ability to access the template Editor.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u="sng" baseline="0" dirty="0" smtClean="0"/>
              <a:t>Personal Templates: </a:t>
            </a:r>
            <a:r>
              <a:rPr lang="en-US" b="0" u="none" baseline="0" dirty="0" smtClean="0"/>
              <a:t> access is set via the</a:t>
            </a:r>
            <a:r>
              <a:rPr lang="en-US" baseline="0" dirty="0" smtClean="0"/>
              <a:t> </a:t>
            </a:r>
            <a:r>
              <a:rPr lang="en-US" sz="1200" dirty="0" smtClean="0"/>
              <a:t>TIU PERSONAL TEMPLATE ACCESS parameter</a:t>
            </a:r>
            <a:r>
              <a:rPr lang="en-US" sz="1200" baseline="0" dirty="0" smtClean="0"/>
              <a:t> . When a user has access they will have a “My Templates” folder in the Template Drawer on the Notes Tab. This parameter can be used by sites to restrict access to personal templates. </a:t>
            </a:r>
          </a:p>
          <a:p>
            <a:r>
              <a:rPr lang="en-US" sz="1200" baseline="0" dirty="0" smtClean="0"/>
              <a:t>	</a:t>
            </a:r>
            <a:endParaRPr lang="en-US" baseline="0" dirty="0" smtClean="0"/>
          </a:p>
          <a:p>
            <a:r>
              <a:rPr lang="en-US" baseline="0" dirty="0" smtClean="0"/>
              <a:t>There </a:t>
            </a:r>
            <a:r>
              <a:rPr lang="en-US" baseline="0" dirty="0" smtClean="0"/>
              <a:t>are several reasons to restrict personal template access. 2 main reasons </a:t>
            </a:r>
            <a:r>
              <a:rPr lang="en-US" baseline="0" dirty="0" smtClean="0"/>
              <a:t>are:</a:t>
            </a:r>
          </a:p>
          <a:p>
            <a:pPr marL="171450" indent="-171450">
              <a:buFont typeface="Arial" panose="020B0604020202020204" pitchFamily="34" charset="0"/>
              <a:buChar char="•"/>
            </a:pPr>
            <a:r>
              <a:rPr lang="en-US" baseline="0" dirty="0" smtClean="0"/>
              <a:t>Users </a:t>
            </a:r>
            <a:r>
              <a:rPr lang="en-US" baseline="0" dirty="0" smtClean="0"/>
              <a:t>can save templates in a Favorites type list. These are copies of the original template in the Shared Templates Root. </a:t>
            </a:r>
            <a:endParaRPr lang="en-US" baseline="0" dirty="0" smtClean="0"/>
          </a:p>
          <a:p>
            <a:pPr marL="628650" lvl="1" indent="-171450">
              <a:buFont typeface="Arial" panose="020B0604020202020204" pitchFamily="34" charset="0"/>
              <a:buChar char="•"/>
            </a:pPr>
            <a:r>
              <a:rPr lang="en-US" baseline="0" dirty="0" smtClean="0"/>
              <a:t>When </a:t>
            </a:r>
            <a:r>
              <a:rPr lang="en-US" baseline="0" dirty="0" smtClean="0"/>
              <a:t>the original template is updated, </a:t>
            </a:r>
            <a:r>
              <a:rPr lang="en-US" baseline="0" dirty="0" smtClean="0"/>
              <a:t>it does not automatically update the copy. </a:t>
            </a:r>
          </a:p>
          <a:p>
            <a:pPr marL="171450" lvl="0" indent="-171450">
              <a:buFont typeface="Arial" panose="020B0604020202020204" pitchFamily="34" charset="0"/>
              <a:buChar char="•"/>
            </a:pPr>
            <a:r>
              <a:rPr lang="en-US" baseline="0" dirty="0" smtClean="0"/>
              <a:t>Secondly, there </a:t>
            </a:r>
            <a:r>
              <a:rPr lang="en-US" baseline="0" dirty="0" smtClean="0"/>
              <a:t>is nothing controlling what the user can put into their template</a:t>
            </a:r>
            <a:r>
              <a:rPr lang="en-US" baseline="0" dirty="0" smtClean="0"/>
              <a: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cap="none" baseline="0" dirty="0" smtClean="0">
                <a:solidFill>
                  <a:schemeClr val="tx1"/>
                </a:solidFill>
                <a:effectLst/>
              </a:rPr>
              <a:t>Shared Templates</a:t>
            </a:r>
            <a:r>
              <a:rPr lang="en-US" sz="1200" cap="none" baseline="0" dirty="0" smtClean="0">
                <a:solidFill>
                  <a:schemeClr val="tx1"/>
                </a:solidFill>
                <a:effectLst/>
              </a:rPr>
              <a:t>: can only be accessed when the user has a “User Class” of Clinical Coordinator set in the Authorization /Subscription Utilities (ASU) Package.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cap="none" baseline="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cap="none" baseline="0" dirty="0" smtClean="0">
                <a:solidFill>
                  <a:schemeClr val="tx1"/>
                </a:solidFill>
                <a:effectLst/>
              </a:rPr>
              <a:t>Edit Template Fields: </a:t>
            </a:r>
            <a:r>
              <a:rPr lang="en-US" sz="1200" b="0" u="none" cap="none" baseline="0" dirty="0" smtClean="0">
                <a:solidFill>
                  <a:schemeClr val="tx1"/>
                </a:solidFill>
                <a:effectLst/>
              </a:rPr>
              <a:t> access is set via the</a:t>
            </a:r>
            <a:r>
              <a:rPr lang="en-US" sz="1200" cap="none" baseline="0" dirty="0" smtClean="0">
                <a:solidFill>
                  <a:schemeClr val="tx1"/>
                </a:solidFill>
                <a:effectLst/>
              </a:rPr>
              <a:t> TIU FIELD EDITOR CLASSES parameter. This parameter works in conjunction with the ASU User Class.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cap="none" baseline="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baseline="0" dirty="0" smtClean="0">
                <a:solidFill>
                  <a:schemeClr val="tx1"/>
                </a:solidFill>
                <a:effectLst/>
              </a:rPr>
              <a:t>If you have sections of the Options menu greyed out, ask your supervisor or preceptor to review these parameter settings and ASU User Class. </a:t>
            </a:r>
          </a:p>
          <a:p>
            <a:endParaRPr lang="en-US" baseline="0" dirty="0" smtClean="0"/>
          </a:p>
          <a:p>
            <a:pPr marL="0" lvl="2" indent="0">
              <a:buFont typeface="Arial" panose="020B0604020202020204" pitchFamily="34" charset="0"/>
              <a:buNone/>
            </a:pPr>
            <a:endParaRPr lang="en-US" baseline="0" dirty="0" smtClean="0"/>
          </a:p>
          <a:p>
            <a:pPr marL="0" lvl="2" indent="0">
              <a:buFont typeface="Arial" panose="020B0604020202020204" pitchFamily="34" charset="0"/>
              <a:buNone/>
            </a:pPr>
            <a:r>
              <a:rPr lang="en-US" baseline="0" dirty="0" smtClean="0"/>
              <a:t>&lt;Next slide&gt;&lt;Poll results&gt;</a:t>
            </a:r>
          </a:p>
        </p:txBody>
      </p:sp>
      <p:sp>
        <p:nvSpPr>
          <p:cNvPr id="4" name="Slide Number Placeholder 3"/>
          <p:cNvSpPr>
            <a:spLocks noGrp="1"/>
          </p:cNvSpPr>
          <p:nvPr>
            <p:ph type="sldNum" sz="quarter" idx="10"/>
          </p:nvPr>
        </p:nvSpPr>
        <p:spPr/>
        <p:txBody>
          <a:bodyPr/>
          <a:lstStyle/>
          <a:p>
            <a:fld id="{08AA51C3-518F-4F0D-B932-9AF47A2C9D15}" type="slidenum">
              <a:rPr lang="en-US" smtClean="0"/>
              <a:t>8</a:t>
            </a:fld>
            <a:endParaRPr lang="en-US"/>
          </a:p>
        </p:txBody>
      </p:sp>
    </p:spTree>
    <p:extLst>
      <p:ext uri="{BB962C8B-B14F-4D97-AF65-F5344CB8AC3E}">
        <p14:creationId xmlns:p14="http://schemas.microsoft.com/office/powerpoint/2010/main" val="38723922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Date</a:t>
            </a:r>
            <a:r>
              <a:rPr lang="en-US" i="1" baseline="0" dirty="0" smtClean="0"/>
              <a:t> template field</a:t>
            </a:r>
            <a:endParaRPr lang="en-US" i="1" dirty="0" smtClean="0"/>
          </a:p>
          <a:p>
            <a:r>
              <a:rPr lang="en-US" dirty="0" smtClean="0"/>
              <a:t>Let’s look a commonly used field,</a:t>
            </a:r>
            <a:r>
              <a:rPr lang="en-US" baseline="0" dirty="0" smtClean="0"/>
              <a:t> the Date Field. </a:t>
            </a:r>
          </a:p>
          <a:p>
            <a:endParaRPr lang="en-US" baseline="0" dirty="0" smtClean="0"/>
          </a:p>
          <a:p>
            <a:r>
              <a:rPr lang="en-US" baseline="0" dirty="0" smtClean="0"/>
              <a:t>Type Date in the top search bar. </a:t>
            </a:r>
          </a:p>
          <a:p>
            <a:endParaRPr lang="en-US" baseline="0" dirty="0" smtClean="0"/>
          </a:p>
          <a:p>
            <a:r>
              <a:rPr lang="en-US" baseline="0" dirty="0" smtClean="0"/>
              <a:t>A list of all fields with Date are listed and there are MANY!</a:t>
            </a:r>
          </a:p>
          <a:p>
            <a:endParaRPr lang="en-US" baseline="0" dirty="0" smtClean="0"/>
          </a:p>
          <a:p>
            <a:r>
              <a:rPr lang="en-US" baseline="0" dirty="0" smtClean="0"/>
              <a:t>Select a field from the list.</a:t>
            </a:r>
          </a:p>
          <a:p>
            <a:endParaRPr lang="en-US" baseline="0" dirty="0" smtClean="0"/>
          </a:p>
          <a:p>
            <a:r>
              <a:rPr lang="en-US" baseline="0" dirty="0" smtClean="0"/>
              <a:t>Then select preview to see the field. </a:t>
            </a:r>
          </a:p>
          <a:p>
            <a:endParaRPr lang="en-US" baseline="0" dirty="0" smtClean="0"/>
          </a:p>
          <a:p>
            <a:r>
              <a:rPr lang="en-US" baseline="0" dirty="0" smtClean="0"/>
              <a:t>&lt;Next Slide&gt;</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80</a:t>
            </a:fld>
            <a:endParaRPr lang="en-US"/>
          </a:p>
        </p:txBody>
      </p:sp>
    </p:spTree>
    <p:extLst>
      <p:ext uri="{BB962C8B-B14F-4D97-AF65-F5344CB8AC3E}">
        <p14:creationId xmlns:p14="http://schemas.microsoft.com/office/powerpoint/2010/main" val="21536695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This is how the Date field displays.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In order for the calendar to appear the user must click the box with</a:t>
            </a:r>
            <a:r>
              <a:rPr lang="en-US" i="1" baseline="0" dirty="0" smtClean="0"/>
              <a:t> the 3 dots. </a:t>
            </a:r>
            <a:endParaRPr lang="en-US" i="1" dirty="0" smtClean="0"/>
          </a:p>
          <a:p>
            <a:endParaRPr lang="en-US" dirty="0" smtClean="0"/>
          </a:p>
          <a:p>
            <a:r>
              <a:rPr lang="en-US" dirty="0" smtClean="0"/>
              <a:t>The</a:t>
            </a:r>
            <a:r>
              <a:rPr lang="en-US" baseline="0" dirty="0" smtClean="0"/>
              <a:t> calendar feature is very commonly used. Some of the fields have date and time as well. </a:t>
            </a:r>
          </a:p>
          <a:p>
            <a:endParaRPr lang="en-US" baseline="0" dirty="0" smtClean="0"/>
          </a:p>
          <a:p>
            <a:r>
              <a:rPr lang="en-US" baseline="0" dirty="0" smtClean="0"/>
              <a:t>Let’s add this to our template to see how that’s done. </a:t>
            </a:r>
          </a:p>
          <a:p>
            <a:endParaRPr lang="en-US" baseline="0" dirty="0" smtClean="0"/>
          </a:p>
          <a:p>
            <a:endParaRPr lang="en-US" baseline="0" dirty="0" smtClean="0"/>
          </a:p>
          <a:p>
            <a:r>
              <a:rPr lang="en-US" baseline="0" dirty="0" smtClean="0"/>
              <a:t>&lt;Next Slide&gt;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81</a:t>
            </a:fld>
            <a:endParaRPr lang="en-US"/>
          </a:p>
        </p:txBody>
      </p:sp>
    </p:spTree>
    <p:extLst>
      <p:ext uri="{BB962C8B-B14F-4D97-AF65-F5344CB8AC3E}">
        <p14:creationId xmlns:p14="http://schemas.microsoft.com/office/powerpoint/2010/main" val="28646605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insert a template field by</a:t>
            </a:r>
            <a:r>
              <a:rPr lang="en-US" baseline="0" dirty="0" smtClean="0"/>
              <a:t> highlighting the template field and click Insert Field. </a:t>
            </a:r>
          </a:p>
          <a:p>
            <a:endParaRPr lang="en-US" dirty="0" smtClean="0"/>
          </a:p>
          <a:p>
            <a:endParaRPr lang="en-US" baseline="0" dirty="0" smtClean="0"/>
          </a:p>
          <a:p>
            <a:r>
              <a:rPr lang="en-US" baseline="0" dirty="0" smtClean="0"/>
              <a:t>&lt;Next Slide&gt;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82</a:t>
            </a:fld>
            <a:endParaRPr lang="en-US"/>
          </a:p>
        </p:txBody>
      </p:sp>
    </p:spTree>
    <p:extLst>
      <p:ext uri="{BB962C8B-B14F-4D97-AF65-F5344CB8AC3E}">
        <p14:creationId xmlns:p14="http://schemas.microsoft.com/office/powerpoint/2010/main" val="21951770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a:t>
            </a:r>
            <a:r>
              <a:rPr lang="en-US" baseline="0" dirty="0" smtClean="0"/>
              <a:t> our Date field inserted in our template. </a:t>
            </a:r>
          </a:p>
          <a:p>
            <a:endParaRPr lang="en-US" baseline="0" dirty="0" smtClean="0"/>
          </a:p>
          <a:p>
            <a:r>
              <a:rPr lang="en-US" baseline="0" dirty="0" smtClean="0"/>
              <a:t>Template fields have a specific structure in the template. If there is a variation of this structure, the field will not work. </a:t>
            </a:r>
          </a:p>
          <a:p>
            <a:endParaRPr lang="en-US" baseline="0" dirty="0" smtClean="0"/>
          </a:p>
          <a:p>
            <a:r>
              <a:rPr lang="en-US" baseline="0" dirty="0" smtClean="0"/>
              <a:t>Lets look at the structure. </a:t>
            </a:r>
            <a:endParaRPr lang="en-US" dirty="0" smtClean="0"/>
          </a:p>
          <a:p>
            <a:endParaRPr lang="en-US" dirty="0" smtClean="0"/>
          </a:p>
          <a:p>
            <a:r>
              <a:rPr lang="en-US" dirty="0" smtClean="0"/>
              <a:t>Template fields all start</a:t>
            </a:r>
            <a:r>
              <a:rPr lang="en-US" baseline="0" dirty="0" smtClean="0"/>
              <a:t> with a CURLY BRACE, </a:t>
            </a:r>
          </a:p>
          <a:p>
            <a:endParaRPr lang="en-US" baseline="0" dirty="0" smtClean="0"/>
          </a:p>
          <a:p>
            <a:endParaRPr lang="en-US" baseline="0" dirty="0" smtClean="0"/>
          </a:p>
          <a:p>
            <a:r>
              <a:rPr lang="en-US" baseline="0" dirty="0" smtClean="0"/>
              <a:t>&lt;Next Slide&gt;</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83</a:t>
            </a:fld>
            <a:endParaRPr lang="en-US"/>
          </a:p>
        </p:txBody>
      </p:sp>
    </p:spTree>
    <p:extLst>
      <p:ext uri="{BB962C8B-B14F-4D97-AF65-F5344CB8AC3E}">
        <p14:creationId xmlns:p14="http://schemas.microsoft.com/office/powerpoint/2010/main" val="35230764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have the letters in caps FLD a colon</a:t>
            </a:r>
          </a:p>
          <a:p>
            <a:endParaRPr lang="en-US" baseline="0" dirty="0" smtClean="0"/>
          </a:p>
          <a:p>
            <a:endParaRPr lang="en-US" baseline="0" dirty="0" smtClean="0"/>
          </a:p>
          <a:p>
            <a:r>
              <a:rPr lang="en-US" baseline="0" dirty="0" smtClean="0"/>
              <a:t>&lt;Next Slide&gt;</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84</a:t>
            </a:fld>
            <a:endParaRPr lang="en-US"/>
          </a:p>
        </p:txBody>
      </p:sp>
    </p:spTree>
    <p:extLst>
      <p:ext uri="{BB962C8B-B14F-4D97-AF65-F5344CB8AC3E}">
        <p14:creationId xmlns:p14="http://schemas.microsoft.com/office/powerpoint/2010/main" val="29032991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then the template name</a:t>
            </a:r>
          </a:p>
          <a:p>
            <a:endParaRPr lang="en-US" baseline="0" dirty="0" smtClean="0"/>
          </a:p>
          <a:p>
            <a:endParaRPr lang="en-US" baseline="0" dirty="0" smtClean="0"/>
          </a:p>
          <a:p>
            <a:r>
              <a:rPr lang="en-US" baseline="0" dirty="0" smtClean="0"/>
              <a:t>&lt;Next Slide&gt;</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85</a:t>
            </a:fld>
            <a:endParaRPr lang="en-US"/>
          </a:p>
        </p:txBody>
      </p:sp>
    </p:spTree>
    <p:extLst>
      <p:ext uri="{BB962C8B-B14F-4D97-AF65-F5344CB8AC3E}">
        <p14:creationId xmlns:p14="http://schemas.microsoft.com/office/powerpoint/2010/main" val="41654224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a closing curly brace. </a:t>
            </a:r>
          </a:p>
          <a:p>
            <a:endParaRPr lang="en-US" baseline="0" dirty="0" smtClean="0"/>
          </a:p>
          <a:p>
            <a:r>
              <a:rPr lang="en-US" baseline="0" dirty="0" smtClean="0"/>
              <a:t>This format must match the Template field name from the template field list other wise it will not work. </a:t>
            </a:r>
          </a:p>
          <a:p>
            <a:endParaRPr lang="en-US" baseline="0" dirty="0" smtClean="0"/>
          </a:p>
          <a:p>
            <a:r>
              <a:rPr lang="en-US" baseline="0" dirty="0" smtClean="0"/>
              <a:t>Curly brace needs to be on either end AND on the same line. </a:t>
            </a:r>
          </a:p>
          <a:p>
            <a:endParaRPr lang="en-US" baseline="0" dirty="0" smtClean="0"/>
          </a:p>
          <a:p>
            <a:r>
              <a:rPr lang="en-US" baseline="0" dirty="0" smtClean="0"/>
              <a:t>Can’t use curly braces in your template text or it will generate errors. </a:t>
            </a:r>
          </a:p>
          <a:p>
            <a:endParaRPr lang="en-US" baseline="0" dirty="0" smtClean="0"/>
          </a:p>
          <a:p>
            <a:r>
              <a:rPr lang="en-US" baseline="0" dirty="0" smtClean="0"/>
              <a:t>Let’s see how this field looks in our template. </a:t>
            </a:r>
          </a:p>
          <a:p>
            <a:endParaRPr lang="en-US" baseline="0" dirty="0" smtClean="0"/>
          </a:p>
          <a:p>
            <a:endParaRPr lang="en-US" baseline="0" dirty="0" smtClean="0"/>
          </a:p>
          <a:p>
            <a:r>
              <a:rPr lang="en-US" baseline="0" dirty="0" smtClean="0"/>
              <a:t>&lt;Next Slide&gt;</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86</a:t>
            </a:fld>
            <a:endParaRPr lang="en-US"/>
          </a:p>
        </p:txBody>
      </p:sp>
    </p:spTree>
    <p:extLst>
      <p:ext uri="{BB962C8B-B14F-4D97-AF65-F5344CB8AC3E}">
        <p14:creationId xmlns:p14="http://schemas.microsoft.com/office/powerpoint/2010/main" val="30056317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3 template fields:</a:t>
            </a:r>
          </a:p>
          <a:p>
            <a:endParaRPr lang="en-US" dirty="0" smtClean="0"/>
          </a:p>
          <a:p>
            <a:r>
              <a:rPr lang="en-US" dirty="0" smtClean="0"/>
              <a:t>A Date field</a:t>
            </a:r>
          </a:p>
          <a:p>
            <a:endParaRPr lang="en-US" dirty="0" smtClean="0"/>
          </a:p>
          <a:p>
            <a:r>
              <a:rPr lang="en-US" dirty="0" smtClean="0"/>
              <a:t>A</a:t>
            </a:r>
            <a:r>
              <a:rPr lang="en-US" baseline="0" dirty="0" smtClean="0"/>
              <a:t> required Yes/No Radio button</a:t>
            </a:r>
          </a:p>
          <a:p>
            <a:endParaRPr lang="en-US" baseline="0" dirty="0" smtClean="0"/>
          </a:p>
          <a:p>
            <a:r>
              <a:rPr lang="en-US" baseline="0" dirty="0" smtClean="0"/>
              <a:t>And a required Word Processing field. </a:t>
            </a:r>
          </a:p>
          <a:p>
            <a:endParaRPr lang="en-US" baseline="0" dirty="0" smtClean="0"/>
          </a:p>
          <a:p>
            <a:r>
              <a:rPr lang="en-US" baseline="0" dirty="0" smtClean="0"/>
              <a:t>There many ways to incorporate template fields into your templates. The best way to learn what to use and when really is through practice. Explore the existing template fields. Insert them into a test template and test them out. See how they display. Preview the template to see what their output is like. There is no substitute for hands on learning. </a:t>
            </a:r>
          </a:p>
          <a:p>
            <a:endParaRPr lang="en-US" baseline="0" dirty="0" smtClean="0"/>
          </a:p>
          <a:p>
            <a:r>
              <a:rPr lang="en-US" baseline="0" dirty="0" smtClean="0"/>
              <a:t>Now that we know how to Find template fields, lets build one. </a:t>
            </a:r>
          </a:p>
          <a:p>
            <a:endParaRPr lang="en-US" baseline="0" dirty="0" smtClean="0"/>
          </a:p>
          <a:p>
            <a:endParaRPr lang="en-US" baseline="0" dirty="0" smtClean="0"/>
          </a:p>
          <a:p>
            <a:r>
              <a:rPr lang="en-US" baseline="0" dirty="0" smtClean="0"/>
              <a:t>&lt;Next Slide&gt;</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87</a:t>
            </a:fld>
            <a:endParaRPr lang="en-US"/>
          </a:p>
        </p:txBody>
      </p:sp>
    </p:spTree>
    <p:extLst>
      <p:ext uri="{BB962C8B-B14F-4D97-AF65-F5344CB8AC3E}">
        <p14:creationId xmlns:p14="http://schemas.microsoft.com/office/powerpoint/2010/main" val="8044887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Template Field Editor. We access this from the Tools Menu in the Template</a:t>
            </a:r>
            <a:r>
              <a:rPr lang="en-US" baseline="0" dirty="0" smtClean="0"/>
              <a:t> Editor. </a:t>
            </a:r>
          </a:p>
          <a:p>
            <a:endParaRPr lang="en-US" baseline="0" dirty="0" smtClean="0"/>
          </a:p>
          <a:p>
            <a:r>
              <a:rPr lang="en-US" baseline="0" dirty="0" smtClean="0"/>
              <a:t>We will use this to create new template fields. </a:t>
            </a:r>
          </a:p>
          <a:p>
            <a:endParaRPr lang="en-US" baseline="0" dirty="0" smtClean="0"/>
          </a:p>
          <a:p>
            <a:r>
              <a:rPr lang="en-US" baseline="0" dirty="0" smtClean="0"/>
              <a:t>Some advice before we start. </a:t>
            </a:r>
          </a:p>
          <a:p>
            <a:endParaRPr lang="en-US" baseline="0" dirty="0" smtClean="0"/>
          </a:p>
          <a:p>
            <a:endParaRPr lang="en-US" baseline="0" dirty="0" smtClean="0"/>
          </a:p>
          <a:p>
            <a:r>
              <a:rPr lang="en-US" baseline="0" dirty="0" smtClean="0"/>
              <a:t>&lt;Next Slide&gt;</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88</a:t>
            </a:fld>
            <a:endParaRPr lang="en-US"/>
          </a:p>
        </p:txBody>
      </p:sp>
    </p:spTree>
    <p:extLst>
      <p:ext uri="{BB962C8B-B14F-4D97-AF65-F5344CB8AC3E}">
        <p14:creationId xmlns:p14="http://schemas.microsoft.com/office/powerpoint/2010/main" val="7282228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&lt;Comment on each:&gt;</a:t>
            </a:r>
          </a:p>
          <a:p>
            <a:endParaRPr lang="en-US" dirty="0" smtClean="0"/>
          </a:p>
          <a:p>
            <a:r>
              <a:rPr lang="en-US" dirty="0" smtClean="0"/>
              <a:t>-Start building template fields in the Test Account and not Production!</a:t>
            </a:r>
          </a:p>
          <a:p>
            <a:endParaRPr lang="en-US" dirty="0" smtClean="0"/>
          </a:p>
          <a:p>
            <a:r>
              <a:rPr lang="en-US" dirty="0" smtClean="0"/>
              <a:t>-Use local naming conventions. (prefix </a:t>
            </a:r>
            <a:r>
              <a:rPr lang="en-US" dirty="0" err="1" smtClean="0"/>
              <a:t>etc</a:t>
            </a:r>
            <a:r>
              <a:rPr lang="en-US" dirty="0" smtClean="0"/>
              <a:t>)</a:t>
            </a:r>
          </a:p>
          <a:p>
            <a:endParaRPr lang="en-US" dirty="0" smtClean="0"/>
          </a:p>
          <a:p>
            <a:r>
              <a:rPr lang="en-US" dirty="0" smtClean="0"/>
              <a:t>-DO NOT alter the names of existing template fields unless you know EVERY template that field is used in. You will need to change the name of the template field in EVERY template or they will not work. </a:t>
            </a:r>
          </a:p>
          <a:p>
            <a:endParaRPr lang="en-US" dirty="0" smtClean="0"/>
          </a:p>
          <a:p>
            <a:r>
              <a:rPr lang="en-US" dirty="0" smtClean="0"/>
              <a:t>-Use CAUTION when altering content of existing template fields. </a:t>
            </a:r>
          </a:p>
          <a:p>
            <a:endParaRPr lang="en-US" baseline="0" dirty="0" smtClean="0"/>
          </a:p>
          <a:p>
            <a:r>
              <a:rPr lang="en-US" baseline="0" dirty="0" smtClean="0"/>
              <a:t>&lt;Next Slide&gt;</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89</a:t>
            </a:fld>
            <a:endParaRPr lang="en-US"/>
          </a:p>
        </p:txBody>
      </p:sp>
    </p:spTree>
    <p:extLst>
      <p:ext uri="{BB962C8B-B14F-4D97-AF65-F5344CB8AC3E}">
        <p14:creationId xmlns:p14="http://schemas.microsoft.com/office/powerpoint/2010/main" val="886445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So </a:t>
            </a:r>
            <a:r>
              <a:rPr lang="en-US" baseline="0" dirty="0" smtClean="0"/>
              <a:t>it looks like we have ………..</a:t>
            </a:r>
          </a:p>
          <a:p>
            <a:endParaRPr lang="en-US" baseline="0" dirty="0" smtClean="0"/>
          </a:p>
          <a:p>
            <a:r>
              <a:rPr lang="en-US" baseline="0" dirty="0" smtClean="0"/>
              <a:t>Ad-lib results, transition to next topic</a:t>
            </a:r>
          </a:p>
          <a:p>
            <a:endParaRPr lang="en-US" baseline="0" dirty="0" smtClean="0"/>
          </a:p>
          <a:p>
            <a:r>
              <a:rPr lang="en-US" baseline="0" dirty="0" smtClean="0"/>
              <a:t>&lt;Next slide&gt;&lt;Best Practice for entering the Template Editor&gt;</a:t>
            </a:r>
          </a:p>
        </p:txBody>
      </p:sp>
      <p:sp>
        <p:nvSpPr>
          <p:cNvPr id="4" name="Slide Number Placeholder 3"/>
          <p:cNvSpPr>
            <a:spLocks noGrp="1"/>
          </p:cNvSpPr>
          <p:nvPr>
            <p:ph type="sldNum" sz="quarter" idx="10"/>
          </p:nvPr>
        </p:nvSpPr>
        <p:spPr/>
        <p:txBody>
          <a:bodyPr/>
          <a:lstStyle/>
          <a:p>
            <a:fld id="{08AA51C3-518F-4F0D-B932-9AF47A2C9D15}" type="slidenum">
              <a:rPr lang="en-US" smtClean="0"/>
              <a:t>9</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boxes are frequently used in templates.</a:t>
            </a:r>
            <a:r>
              <a:rPr lang="en-US" baseline="0" dirty="0" smtClean="0"/>
              <a:t> </a:t>
            </a:r>
          </a:p>
          <a:p>
            <a:endParaRPr lang="en-US" baseline="0" dirty="0" smtClean="0"/>
          </a:p>
          <a:p>
            <a:r>
              <a:rPr lang="en-US" baseline="0" dirty="0" smtClean="0"/>
              <a:t>They contain text with a check box near each item to select it for inclusion in the template output. </a:t>
            </a:r>
          </a:p>
          <a:p>
            <a:endParaRPr lang="en-US" baseline="0" dirty="0" smtClean="0"/>
          </a:p>
          <a:p>
            <a:r>
              <a:rPr lang="en-US" baseline="0" dirty="0" smtClean="0"/>
              <a:t>This example is for Barriers to Learning. </a:t>
            </a:r>
          </a:p>
          <a:p>
            <a:endParaRPr lang="en-US" baseline="0" dirty="0" smtClean="0"/>
          </a:p>
          <a:p>
            <a:r>
              <a:rPr lang="en-US" baseline="0" dirty="0" smtClean="0"/>
              <a:t>Let’s build a check box template field of our own. </a:t>
            </a:r>
          </a:p>
          <a:p>
            <a:endParaRPr lang="en-US" baseline="0" dirty="0" smtClean="0"/>
          </a:p>
          <a:p>
            <a:endParaRPr lang="en-US" baseline="0" dirty="0" smtClean="0"/>
          </a:p>
          <a:p>
            <a:r>
              <a:rPr lang="en-US" baseline="0" dirty="0" smtClean="0"/>
              <a:t>&lt;Next Slide&gt;</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90</a:t>
            </a:fld>
            <a:endParaRPr lang="en-US"/>
          </a:p>
        </p:txBody>
      </p:sp>
    </p:spTree>
    <p:extLst>
      <p:ext uri="{BB962C8B-B14F-4D97-AF65-F5344CB8AC3E}">
        <p14:creationId xmlns:p14="http://schemas.microsoft.com/office/powerpoint/2010/main" val="14356878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Template Field Editor</a:t>
            </a:r>
          </a:p>
          <a:p>
            <a:endParaRPr lang="en-US" dirty="0" smtClean="0"/>
          </a:p>
          <a:p>
            <a:r>
              <a:rPr lang="en-US" dirty="0" smtClean="0"/>
              <a:t>Click </a:t>
            </a:r>
            <a:r>
              <a:rPr lang="en-US" i="1" dirty="0" smtClean="0"/>
              <a:t>New</a:t>
            </a:r>
          </a:p>
          <a:p>
            <a:endParaRPr lang="en-US" i="1" dirty="0" smtClean="0"/>
          </a:p>
          <a:p>
            <a:endParaRPr lang="en-US" baseline="0" dirty="0" smtClean="0"/>
          </a:p>
          <a:p>
            <a:r>
              <a:rPr lang="en-US" baseline="0" dirty="0" smtClean="0"/>
              <a:t>&lt;Next Slide&gt;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91</a:t>
            </a:fld>
            <a:endParaRPr lang="en-US"/>
          </a:p>
        </p:txBody>
      </p:sp>
    </p:spTree>
    <p:extLst>
      <p:ext uri="{BB962C8B-B14F-4D97-AF65-F5344CB8AC3E}">
        <p14:creationId xmlns:p14="http://schemas.microsoft.com/office/powerpoint/2010/main" val="14513786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 a name, 3 plus characters. Try</a:t>
            </a:r>
            <a:r>
              <a:rPr lang="en-US" baseline="0" dirty="0" smtClean="0"/>
              <a:t> to name it so that it’s name indicates what it does. </a:t>
            </a:r>
          </a:p>
          <a:p>
            <a:endParaRPr lang="en-US" baseline="0" dirty="0" smtClean="0"/>
          </a:p>
          <a:p>
            <a:r>
              <a:rPr lang="en-US" baseline="0" dirty="0" smtClean="0"/>
              <a:t>In our example we are creating checkboxes with family history selections. </a:t>
            </a:r>
          </a:p>
          <a:p>
            <a:endParaRPr lang="en-US" baseline="0" dirty="0" smtClean="0"/>
          </a:p>
          <a:p>
            <a:endParaRPr lang="en-US" baseline="0" dirty="0" smtClean="0"/>
          </a:p>
          <a:p>
            <a:r>
              <a:rPr lang="en-US" baseline="0" dirty="0" smtClean="0"/>
              <a:t>&lt;Next Slide&gt;</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92</a:t>
            </a:fld>
            <a:endParaRPr lang="en-US"/>
          </a:p>
        </p:txBody>
      </p:sp>
    </p:spTree>
    <p:extLst>
      <p:ext uri="{BB962C8B-B14F-4D97-AF65-F5344CB8AC3E}">
        <p14:creationId xmlns:p14="http://schemas.microsoft.com/office/powerpoint/2010/main" val="28065972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Click the drop down arrow and select Check Boxes</a:t>
            </a:r>
          </a:p>
          <a:p>
            <a:endParaRPr lang="en-US" baseline="0" dirty="0" smtClean="0"/>
          </a:p>
          <a:p>
            <a:endParaRPr lang="en-US" baseline="0" dirty="0" smtClean="0"/>
          </a:p>
          <a:p>
            <a:r>
              <a:rPr lang="en-US" baseline="0" dirty="0" smtClean="0"/>
              <a:t>&lt;Next Slide&gt;</a:t>
            </a: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93</a:t>
            </a:fld>
            <a:endParaRPr lang="en-US"/>
          </a:p>
        </p:txBody>
      </p:sp>
    </p:spTree>
    <p:extLst>
      <p:ext uri="{BB962C8B-B14F-4D97-AF65-F5344CB8AC3E}">
        <p14:creationId xmlns:p14="http://schemas.microsoft.com/office/powerpoint/2010/main" val="21721637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 the text you want for each selection</a:t>
            </a:r>
            <a:r>
              <a:rPr lang="en-US" baseline="0" dirty="0" smtClean="0"/>
              <a:t> and hit enter at the end of each line. </a:t>
            </a:r>
          </a:p>
          <a:p>
            <a:endParaRPr lang="en-US" baseline="0" dirty="0" smtClean="0"/>
          </a:p>
          <a:p>
            <a:r>
              <a:rPr lang="en-US" baseline="0" dirty="0" smtClean="0"/>
              <a:t>Be careful not to hit enter after the last line of text. This will create a check box with no text. </a:t>
            </a:r>
          </a:p>
          <a:p>
            <a:endParaRPr lang="en-US" baseline="0" dirty="0" smtClean="0"/>
          </a:p>
          <a:p>
            <a:r>
              <a:rPr lang="en-US" baseline="0" dirty="0" smtClean="0"/>
              <a:t>Our previous example was with check boxes on the same line. </a:t>
            </a:r>
          </a:p>
          <a:p>
            <a:endParaRPr lang="en-US" baseline="0" dirty="0" smtClean="0"/>
          </a:p>
          <a:p>
            <a:r>
              <a:rPr lang="en-US" baseline="0" dirty="0" smtClean="0"/>
              <a:t>Let’s select Separate Lines, which will put the check boxes in a column. </a:t>
            </a:r>
          </a:p>
          <a:p>
            <a:endParaRPr lang="en-US" baseline="0" dirty="0" smtClean="0"/>
          </a:p>
          <a:p>
            <a:r>
              <a:rPr lang="en-US" baseline="0" dirty="0" smtClean="0"/>
              <a:t>Let’s also make this required. </a:t>
            </a:r>
          </a:p>
          <a:p>
            <a:endParaRPr lang="en-US" baseline="0" dirty="0" smtClean="0"/>
          </a:p>
          <a:p>
            <a:r>
              <a:rPr lang="en-US" baseline="0" dirty="0" smtClean="0"/>
              <a:t>Special note: </a:t>
            </a:r>
          </a:p>
          <a:p>
            <a:r>
              <a:rPr lang="en-US" baseline="0" dirty="0" smtClean="0"/>
              <a:t>-Beware of blank lines. </a:t>
            </a:r>
          </a:p>
          <a:p>
            <a:r>
              <a:rPr lang="en-US" baseline="0" dirty="0" smtClean="0"/>
              <a:t>-Stretch window with long lines.</a:t>
            </a:r>
          </a:p>
          <a:p>
            <a:r>
              <a:rPr lang="en-US" baseline="0" dirty="0" smtClean="0"/>
              <a:t>-Caution with reviewing existing fields with long lines—Click cancel</a:t>
            </a:r>
          </a:p>
          <a:p>
            <a:endParaRPr lang="en-US" baseline="0" dirty="0" smtClean="0"/>
          </a:p>
          <a:p>
            <a:r>
              <a:rPr lang="en-US" baseline="0" dirty="0" smtClean="0"/>
              <a:t>Now we can select Preview to check our work. </a:t>
            </a:r>
          </a:p>
          <a:p>
            <a:endParaRPr lang="en-US" baseline="0" dirty="0" smtClean="0"/>
          </a:p>
          <a:p>
            <a:endParaRPr lang="en-US" baseline="0" dirty="0" smtClean="0"/>
          </a:p>
          <a:p>
            <a:r>
              <a:rPr lang="en-US" baseline="0" dirty="0" smtClean="0"/>
              <a:t>&lt;Next Slide&gt;</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94</a:t>
            </a:fld>
            <a:endParaRPr lang="en-US"/>
          </a:p>
        </p:txBody>
      </p:sp>
    </p:spTree>
    <p:extLst>
      <p:ext uri="{BB962C8B-B14F-4D97-AF65-F5344CB8AC3E}">
        <p14:creationId xmlns:p14="http://schemas.microsoft.com/office/powerpoint/2010/main" val="15698576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it</a:t>
            </a:r>
            <a:r>
              <a:rPr lang="en-US" baseline="0" dirty="0" smtClean="0"/>
              <a:t> will appear in the template. </a:t>
            </a:r>
          </a:p>
          <a:p>
            <a:endParaRPr lang="en-US" baseline="0" dirty="0" smtClean="0"/>
          </a:p>
          <a:p>
            <a:r>
              <a:rPr lang="en-US" baseline="0" dirty="0" smtClean="0"/>
              <a:t>Now let’s put it in our template to see how it will look:</a:t>
            </a:r>
          </a:p>
          <a:p>
            <a:endParaRPr lang="en-US" baseline="0" dirty="0" smtClean="0"/>
          </a:p>
          <a:p>
            <a:r>
              <a:rPr lang="en-US" baseline="0" dirty="0" smtClean="0"/>
              <a:t>This looks good. Let’s keep it!</a:t>
            </a:r>
          </a:p>
          <a:p>
            <a:endParaRPr lang="en-US" baseline="0" dirty="0" smtClean="0"/>
          </a:p>
          <a:p>
            <a:r>
              <a:rPr lang="en-US" baseline="0" dirty="0" smtClean="0"/>
              <a:t>One last step!</a:t>
            </a:r>
          </a:p>
          <a:p>
            <a:endParaRPr lang="en-US" baseline="0" dirty="0" smtClean="0"/>
          </a:p>
          <a:p>
            <a:endParaRPr lang="en-US" baseline="0" dirty="0" smtClean="0"/>
          </a:p>
          <a:p>
            <a:r>
              <a:rPr lang="en-US" baseline="0" dirty="0" smtClean="0"/>
              <a:t>&lt;Next Slide&gt;</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95</a:t>
            </a:fld>
            <a:endParaRPr lang="en-US"/>
          </a:p>
        </p:txBody>
      </p:sp>
    </p:spTree>
    <p:extLst>
      <p:ext uri="{BB962C8B-B14F-4D97-AF65-F5344CB8AC3E}">
        <p14:creationId xmlns:p14="http://schemas.microsoft.com/office/powerpoint/2010/main" val="10425437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how</a:t>
            </a:r>
            <a:r>
              <a:rPr lang="en-US" baseline="0" dirty="0" smtClean="0"/>
              <a:t> the template field will appear in our VeHU template body. </a:t>
            </a:r>
          </a:p>
          <a:p>
            <a:endParaRPr lang="en-US" baseline="0" dirty="0" smtClean="0"/>
          </a:p>
          <a:p>
            <a:r>
              <a:rPr lang="en-US" baseline="0" dirty="0" smtClean="0"/>
              <a:t>Note I also added a Edit Field. This will allow the user a free text space if they select the “Other:” </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96</a:t>
            </a:fld>
            <a:endParaRPr lang="en-US"/>
          </a:p>
        </p:txBody>
      </p:sp>
    </p:spTree>
    <p:extLst>
      <p:ext uri="{BB962C8B-B14F-4D97-AF65-F5344CB8AC3E}">
        <p14:creationId xmlns:p14="http://schemas.microsoft.com/office/powerpoint/2010/main" val="28883985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Here is how</a:t>
            </a:r>
            <a:r>
              <a:rPr lang="en-US" baseline="0" dirty="0" smtClean="0"/>
              <a:t> our Check Boxes template field will look in the template display.</a:t>
            </a:r>
          </a:p>
          <a:p>
            <a:endParaRPr lang="en-US" baseline="0" dirty="0" smtClean="0"/>
          </a:p>
          <a:p>
            <a:r>
              <a:rPr lang="en-US" baseline="0" dirty="0" smtClean="0"/>
              <a:t>Not the Edit Box is right next to the “Other” field. The Edit Box is not part of the Check Box field, but it appears there next to other because we put it on the same line as the Check Boxes template field. Also the Edit Box is small enough to fit on the same line. </a:t>
            </a:r>
          </a:p>
          <a:p>
            <a:endParaRPr lang="en-US" baseline="0" dirty="0" smtClean="0"/>
          </a:p>
          <a:p>
            <a:r>
              <a:rPr lang="en-US" baseline="0" dirty="0" smtClean="0"/>
              <a:t>Now since this looks good and we want to include it in our template. </a:t>
            </a:r>
          </a:p>
          <a:p>
            <a:endParaRPr lang="en-US" baseline="0" dirty="0" smtClean="0"/>
          </a:p>
          <a:p>
            <a:r>
              <a:rPr lang="en-US" baseline="0" dirty="0" smtClean="0"/>
              <a:t>What’s our next step?</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97</a:t>
            </a:fld>
            <a:endParaRPr lang="en-US"/>
          </a:p>
        </p:txBody>
      </p:sp>
    </p:spTree>
    <p:extLst>
      <p:ext uri="{BB962C8B-B14F-4D97-AF65-F5344CB8AC3E}">
        <p14:creationId xmlns:p14="http://schemas.microsoft.com/office/powerpoint/2010/main" val="24731126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Everybody say!!!   APPLY APPLY </a:t>
            </a:r>
            <a:r>
              <a:rPr lang="en-US" baseline="0" dirty="0" err="1" smtClean="0"/>
              <a:t>APPLY</a:t>
            </a:r>
            <a:r>
              <a:rPr lang="en-US" baseline="0" dirty="0" smtClean="0"/>
              <a:t> </a:t>
            </a:r>
          </a:p>
          <a:p>
            <a:endParaRPr lang="en-US" baseline="0" dirty="0" smtClean="0"/>
          </a:p>
          <a:p>
            <a:r>
              <a:rPr lang="en-US" baseline="0" dirty="0" smtClean="0"/>
              <a:t>Click that Apply button! </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98</a:t>
            </a:fld>
            <a:endParaRPr lang="en-US"/>
          </a:p>
        </p:txBody>
      </p:sp>
    </p:spTree>
    <p:extLst>
      <p:ext uri="{BB962C8B-B14F-4D97-AF65-F5344CB8AC3E}">
        <p14:creationId xmlns:p14="http://schemas.microsoft.com/office/powerpoint/2010/main" val="41756244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Combo</a:t>
            </a:r>
            <a:r>
              <a:rPr lang="en-US" baseline="0" dirty="0" smtClean="0"/>
              <a:t> Box is just a like a drop down menu. The user clicks the down arrow which opens a list of options. </a:t>
            </a:r>
          </a:p>
          <a:p>
            <a:endParaRPr lang="en-US" baseline="0" dirty="0" smtClean="0"/>
          </a:p>
          <a:p>
            <a:endParaRPr lang="en-US" baseline="0" dirty="0" smtClean="0"/>
          </a:p>
          <a:p>
            <a:pPr marL="0" indent="0">
              <a:buNone/>
            </a:pPr>
            <a:r>
              <a:rPr lang="en-US" b="1" dirty="0" smtClean="0"/>
              <a:t>Combo Box Pros</a:t>
            </a:r>
          </a:p>
          <a:p>
            <a:r>
              <a:rPr lang="en-US" dirty="0" smtClean="0"/>
              <a:t>-Cleaner template</a:t>
            </a:r>
          </a:p>
          <a:p>
            <a:r>
              <a:rPr lang="en-US" dirty="0" smtClean="0"/>
              <a:t>-Checkboxes take up real estate</a:t>
            </a:r>
          </a:p>
          <a:p>
            <a:pPr marL="0" indent="0">
              <a:buNone/>
            </a:pPr>
            <a:r>
              <a:rPr lang="en-US" b="1" dirty="0" smtClean="0"/>
              <a:t>Combo Box Cons</a:t>
            </a:r>
          </a:p>
          <a:p>
            <a:r>
              <a:rPr lang="en-US" dirty="0" smtClean="0"/>
              <a:t>-Extra step to click the down arrow then the item. </a:t>
            </a:r>
          </a:p>
          <a:p>
            <a:r>
              <a:rPr lang="en-US" dirty="0" smtClean="0"/>
              <a:t>-Easy to pick the wrong item</a:t>
            </a:r>
          </a:p>
          <a:p>
            <a:endParaRPr lang="en-US" baseline="0" dirty="0" smtClean="0"/>
          </a:p>
          <a:p>
            <a:endParaRPr lang="en-US" baseline="0" dirty="0" smtClean="0"/>
          </a:p>
          <a:p>
            <a:r>
              <a:rPr lang="en-US" baseline="0" dirty="0" smtClean="0"/>
              <a:t>&lt;Next Slide&gt;</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99</a:t>
            </a:fld>
            <a:endParaRPr lang="en-US"/>
          </a:p>
        </p:txBody>
      </p:sp>
    </p:spTree>
    <p:extLst>
      <p:ext uri="{BB962C8B-B14F-4D97-AF65-F5344CB8AC3E}">
        <p14:creationId xmlns:p14="http://schemas.microsoft.com/office/powerpoint/2010/main" val="4056067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3259" y="457201"/>
            <a:ext cx="6507167" cy="2400300"/>
          </a:xfrm>
        </p:spPr>
        <p:txBody>
          <a:bodyPr anchor="b">
            <a:normAutofit/>
          </a:bodyPr>
          <a:lstStyle>
            <a:lvl1pPr algn="ctr">
              <a:defRPr sz="36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13259" y="2914650"/>
            <a:ext cx="6507167" cy="1428750"/>
          </a:xfrm>
        </p:spPr>
        <p:txBody>
          <a:bodyPr anchor="t">
            <a:normAutofit/>
          </a:bodyPr>
          <a:lstStyle>
            <a:lvl1pPr marL="0" indent="0" algn="ctr">
              <a:buNone/>
              <a:defRPr sz="1575">
                <a:gradFill flip="none" rotWithShape="1">
                  <a:gsLst>
                    <a:gs pos="0">
                      <a:schemeClr val="tx1"/>
                    </a:gs>
                    <a:gs pos="100000">
                      <a:schemeClr val="tx1">
                        <a:lumMod val="75000"/>
                      </a:schemeClr>
                    </a:gs>
                  </a:gsLst>
                  <a:lin ang="5400000" scaled="0"/>
                  <a:tileRect/>
                </a:gra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832E65-DD5B-4179-8B3B-4F66AF272951}" type="datetimeFigureOut">
              <a:rPr lang="en-US" smtClean="0"/>
              <a:t>7/28/2014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516569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3549649"/>
            <a:ext cx="7429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4847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56060" y="3974702"/>
            <a:ext cx="7429500" cy="370284"/>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t>7/28/2014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3417988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343149"/>
          </a:xfrm>
        </p:spPr>
        <p:txBody>
          <a:bodyPr anchor="ctr">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56058" y="3257550"/>
            <a:ext cx="7429500" cy="1085850"/>
          </a:xfrm>
        </p:spPr>
        <p:txBody>
          <a:bodyPr anchor="ctr">
            <a:normAutofit/>
          </a:bodyPr>
          <a:lstStyle>
            <a:lvl1pPr marL="0" indent="0" algn="l">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7/28/2014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2288715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256109" y="2514600"/>
            <a:ext cx="6629402" cy="28575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856058" y="3257550"/>
            <a:ext cx="7429500" cy="1085850"/>
          </a:xfrm>
        </p:spPr>
        <p:txBody>
          <a:bodyPr vert="horz" lIns="91440" tIns="45720" rIns="91440" bIns="45720" rtlCol="0" anchor="ctr">
            <a:normAutofit/>
          </a:bodyPr>
          <a:lstStyle>
            <a:lvl1pPr>
              <a:buNone/>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7/28/2014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3653168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9" y="2481436"/>
            <a:ext cx="7429500" cy="1101600"/>
          </a:xfrm>
        </p:spPr>
        <p:txBody>
          <a:bodyPr anchor="b">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56058" y="3583036"/>
            <a:ext cx="7429501" cy="645300"/>
          </a:xfrm>
        </p:spPr>
        <p:txBody>
          <a:bodyPr vert="horz" lIns="91440" tIns="45720" rIns="91440" bIns="45720" rtlCol="0" anchor="t">
            <a:normAutofit/>
          </a:bodyPr>
          <a:lstStyle>
            <a:lvl1pPr>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7/28/2014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3061911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56059" y="2914650"/>
            <a:ext cx="7429500" cy="666750"/>
          </a:xfrm>
        </p:spPr>
        <p:txBody>
          <a:bodyPr vert="horz" lIns="91440" tIns="45720" rIns="91440" bIns="45720" rtlCol="0" anchor="b">
            <a:normAutofit/>
          </a:bodyPr>
          <a:lstStyle>
            <a:lvl1pPr>
              <a:buNone/>
              <a:defRPr lang="en-US" sz="1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856058" y="3581400"/>
            <a:ext cx="7429500" cy="76200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7/28/2014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2940573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0573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856059" y="2628900"/>
            <a:ext cx="7429500" cy="628650"/>
          </a:xfrm>
        </p:spPr>
        <p:txBody>
          <a:bodyPr vert="horz" lIns="91440" tIns="45720" rIns="91440" bIns="45720" rtlCol="0" anchor="b">
            <a:normAutofit/>
          </a:bodyPr>
          <a:lstStyle>
            <a:lvl1pPr>
              <a:buNone/>
              <a:defRPr lang="en-US" sz="21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856058" y="3257550"/>
            <a:ext cx="7429500" cy="108585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7/28/2014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3481451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56060" y="457200"/>
            <a:ext cx="7429499" cy="142875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832E65-DD5B-4179-8B3B-4F66AF272951}" type="datetimeFigureOut">
              <a:rPr lang="en-US" smtClean="0"/>
              <a:t>7/28/2014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1422732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673" y="457200"/>
            <a:ext cx="1657886" cy="38862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6059" y="457200"/>
            <a:ext cx="5657850" cy="38862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832E65-DD5B-4179-8B3B-4F66AF272951}" type="datetimeFigureOut">
              <a:rPr lang="en-US" smtClean="0"/>
              <a:t>7/28/2014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1085379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832E65-DD5B-4179-8B3B-4F66AF272951}" type="datetimeFigureOut">
              <a:rPr lang="en-US" smtClean="0"/>
              <a:t>7/28/2014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3905482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3260" y="2481436"/>
            <a:ext cx="6515100" cy="1101600"/>
          </a:xfrm>
        </p:spPr>
        <p:txBody>
          <a:bodyPr anchor="b"/>
          <a:lstStyle>
            <a:lvl1pPr algn="r">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313259" y="3583036"/>
            <a:ext cx="6515101" cy="645300"/>
          </a:xfrm>
        </p:spPr>
        <p:txBody>
          <a:bodyPr anchor="t">
            <a:normAutofit/>
          </a:bodyPr>
          <a:lstStyle>
            <a:lvl1pPr marL="0" indent="0" algn="r">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7/28/2014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304733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6059" y="2000250"/>
            <a:ext cx="3657600" cy="234315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7959" y="2000250"/>
            <a:ext cx="3657600" cy="2343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832E65-DD5B-4179-8B3B-4F66AF272951}" type="datetimeFigureOut">
              <a:rPr lang="en-US" smtClean="0"/>
              <a:t>7/28/2014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1494146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71961" y="1993900"/>
            <a:ext cx="3441698"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56059" y="2432447"/>
            <a:ext cx="3657600"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32350" y="2000250"/>
            <a:ext cx="3453210"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7959" y="2432447"/>
            <a:ext cx="3657601"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832E65-DD5B-4179-8B3B-4F66AF272951}" type="datetimeFigureOut">
              <a:rPr lang="en-US" smtClean="0"/>
              <a:t>7/28/2014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4178243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3832E65-DD5B-4179-8B3B-4F66AF272951}" type="datetimeFigureOut">
              <a:rPr lang="en-US" smtClean="0"/>
              <a:t>7/28/2014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3271498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32E65-DD5B-4179-8B3B-4F66AF272951}" type="datetimeFigureOut">
              <a:rPr lang="en-US" smtClean="0"/>
              <a:t>7/28/2014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378720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2661841" cy="10287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827859" y="457201"/>
            <a:ext cx="4457701" cy="38862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6059" y="2228850"/>
            <a:ext cx="2661841" cy="1371600"/>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t>7/28/2014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1655663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4000501" cy="10287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575300" y="-13716"/>
            <a:ext cx="2457449" cy="517779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56059" y="2228850"/>
            <a:ext cx="4000501" cy="1371600"/>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4799409" y="4412457"/>
            <a:ext cx="685800" cy="273844"/>
          </a:xfrm>
        </p:spPr>
        <p:txBody>
          <a:bodyPr/>
          <a:lstStyle/>
          <a:p>
            <a:fld id="{23832E65-DD5B-4179-8B3B-4F66AF272951}" type="datetimeFigureOut">
              <a:rPr lang="en-US" smtClean="0"/>
              <a:t>7/28/2014</a:t>
            </a:fld>
            <a:endParaRPr lang="en-US"/>
          </a:p>
        </p:txBody>
      </p:sp>
      <p:sp>
        <p:nvSpPr>
          <p:cNvPr id="6" name="Footer Placeholder 5"/>
          <p:cNvSpPr>
            <a:spLocks noGrp="1"/>
          </p:cNvSpPr>
          <p:nvPr>
            <p:ph type="ftr" sz="quarter" idx="11"/>
          </p:nvPr>
        </p:nvSpPr>
        <p:spPr>
          <a:xfrm>
            <a:off x="856059" y="4412457"/>
            <a:ext cx="3829050" cy="273844"/>
          </a:xfrm>
        </p:spPr>
        <p:txBody>
          <a:bodyPr/>
          <a:lstStyle/>
          <a:p>
            <a:endParaRPr lang="en-US"/>
          </a:p>
        </p:txBody>
      </p:sp>
      <p:sp>
        <p:nvSpPr>
          <p:cNvPr id="7" name="Slide Number Placeholder 6"/>
          <p:cNvSpPr>
            <a:spLocks noGrp="1"/>
          </p:cNvSpPr>
          <p:nvPr>
            <p:ph type="sldNum" sz="quarter" idx="12"/>
          </p:nvPr>
        </p:nvSpPr>
        <p:spPr>
          <a:xfrm>
            <a:off x="8056960" y="4412457"/>
            <a:ext cx="241925" cy="273844"/>
          </a:xfrm>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2587545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chemeClr val="tx2">
                <a:lumMod val="1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6060" y="457200"/>
            <a:ext cx="7429499" cy="14287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56060" y="2000250"/>
            <a:ext cx="7429499" cy="234315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628209" y="4412457"/>
            <a:ext cx="1200150"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fld id="{23832E65-DD5B-4179-8B3B-4F66AF272951}" type="datetimeFigureOut">
              <a:rPr lang="en-US" smtClean="0"/>
              <a:t>7/28/2014</a:t>
            </a:fld>
            <a:endParaRPr lang="en-US"/>
          </a:p>
        </p:txBody>
      </p:sp>
      <p:sp>
        <p:nvSpPr>
          <p:cNvPr id="5" name="Footer Placeholder 4"/>
          <p:cNvSpPr>
            <a:spLocks noGrp="1"/>
          </p:cNvSpPr>
          <p:nvPr>
            <p:ph type="ftr" sz="quarter" idx="3"/>
          </p:nvPr>
        </p:nvSpPr>
        <p:spPr>
          <a:xfrm>
            <a:off x="856059" y="4412457"/>
            <a:ext cx="5657850" cy="273844"/>
          </a:xfrm>
          <a:prstGeom prst="rect">
            <a:avLst/>
          </a:prstGeom>
        </p:spPr>
        <p:txBody>
          <a:bodyPr vert="horz" lIns="91440" tIns="45720" rIns="91440" bIns="45720" rtlCol="0" anchor="ctr"/>
          <a:lstStyle>
            <a:lvl1pPr algn="l">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7885510" y="4412457"/>
            <a:ext cx="413375"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fld id="{15D13D47-5C97-42FD-9056-81B5188DCAEE}" type="slidenum">
              <a:rPr lang="en-US" smtClean="0"/>
              <a:t>‹#›</a:t>
            </a:fld>
            <a:endParaRPr lang="en-US"/>
          </a:p>
        </p:txBody>
      </p:sp>
    </p:spTree>
    <p:extLst>
      <p:ext uri="{BB962C8B-B14F-4D97-AF65-F5344CB8AC3E}">
        <p14:creationId xmlns:p14="http://schemas.microsoft.com/office/powerpoint/2010/main" val="2561634387"/>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100000"/>
        <a:buFont typeface="Arial"/>
        <a:buChar char="•"/>
        <a:defRPr sz="15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3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1.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9.png"/></Relationships>
</file>

<file path=ppt/slides/_rels/slide1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7.xml"/><Relationship Id="rId1" Type="http://schemas.openxmlformats.org/officeDocument/2006/relationships/slideLayout" Target="../slideLayouts/slideLayout6.xml"/><Relationship Id="rId4" Type="http://schemas.openxmlformats.org/officeDocument/2006/relationships/image" Target="../media/image107.jpeg"/></Relationships>
</file>

<file path=ppt/slides/_rels/slide119.xml.rels><?xml version="1.0" encoding="UTF-8" standalone="yes"?>
<Relationships xmlns="http://schemas.openxmlformats.org/package/2006/relationships"><Relationship Id="rId3" Type="http://schemas.openxmlformats.org/officeDocument/2006/relationships/hyperlink" Target="http://vista.med.va.gov/cprs/index.html"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hyperlink" Target="https://vaww.wiki.webdev.va.gov/index.php?title=Portal:Clinical_Applications_Coordinators" TargetMode="External"/><Relationship Id="rId4" Type="http://schemas.openxmlformats.org/officeDocument/2006/relationships/hyperlink" Target="http://vista.med.va.gov/cprs/html/306_icon.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hyperlink" Target="https://vaww.wiki.webdev.va.gov/index.php?title=CPRS_Tips_and_Tricks"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hyperlink" Target="http://vaww.esm.infoshare.va.gov/sites/hps/CACs/default.aspx" TargetMode="External"/><Relationship Id="rId4" Type="http://schemas.openxmlformats.org/officeDocument/2006/relationships/hyperlink" Target="http://www.va.gov/vd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9.png"/></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4190"/>
            <a:ext cx="7772400" cy="1102519"/>
          </a:xfrm>
        </p:spPr>
        <p:txBody>
          <a:bodyPr>
            <a:normAutofit fontScale="90000"/>
          </a:bodyPr>
          <a:lstStyle/>
          <a:p>
            <a:r>
              <a:rPr lang="en-US" dirty="0" smtClean="0">
                <a:solidFill>
                  <a:schemeClr val="tx1"/>
                </a:solidFill>
              </a:rPr>
              <a:t>Back to Basics: CPRS Templating 101</a:t>
            </a:r>
            <a:endParaRPr lang="en-US" dirty="0">
              <a:solidFill>
                <a:schemeClr val="tx1"/>
              </a:solidFill>
            </a:endParaRPr>
          </a:p>
        </p:txBody>
      </p:sp>
      <p:sp>
        <p:nvSpPr>
          <p:cNvPr id="3" name="Subtitle 2"/>
          <p:cNvSpPr>
            <a:spLocks noGrp="1"/>
          </p:cNvSpPr>
          <p:nvPr>
            <p:ph type="subTitle" idx="1"/>
          </p:nvPr>
        </p:nvSpPr>
        <p:spPr>
          <a:xfrm>
            <a:off x="1313259" y="2914650"/>
            <a:ext cx="6507167" cy="1714500"/>
          </a:xfrm>
        </p:spPr>
        <p:txBody>
          <a:bodyPr>
            <a:normAutofit fontScale="85000" lnSpcReduction="10000"/>
          </a:bodyPr>
          <a:lstStyle/>
          <a:p>
            <a:r>
              <a:rPr lang="en-US" sz="3900" dirty="0" smtClean="0">
                <a:solidFill>
                  <a:schemeClr val="tx1"/>
                </a:solidFill>
              </a:rPr>
              <a:t>David A Brown, RRT</a:t>
            </a:r>
          </a:p>
          <a:p>
            <a:r>
              <a:rPr lang="en-US" sz="3300" dirty="0" smtClean="0">
                <a:solidFill>
                  <a:schemeClr val="tx1"/>
                </a:solidFill>
              </a:rPr>
              <a:t>Clinical Applications Coordinator</a:t>
            </a:r>
          </a:p>
          <a:p>
            <a:r>
              <a:rPr lang="en-US" sz="3300" dirty="0" smtClean="0">
                <a:solidFill>
                  <a:schemeClr val="tx1"/>
                </a:solidFill>
              </a:rPr>
              <a:t>Clinical Systems Business Office</a:t>
            </a:r>
            <a:endParaRPr lang="en-US" sz="3300" dirty="0">
              <a:solidFill>
                <a:schemeClr val="tx1"/>
              </a:solidFill>
            </a:endParaRPr>
          </a:p>
        </p:txBody>
      </p:sp>
      <p:pic>
        <p:nvPicPr>
          <p:cNvPr id="4" name="Picture 3" descr="&quot; &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378869"/>
            <a:ext cx="7761288" cy="1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126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5200" y="52475"/>
            <a:ext cx="5562600" cy="857250"/>
          </a:xfrm>
        </p:spPr>
        <p:txBody>
          <a:bodyPr>
            <a:normAutofit/>
          </a:bodyPr>
          <a:lstStyle/>
          <a:p>
            <a:r>
              <a:rPr lang="en-US" sz="3200" dirty="0" smtClean="0">
                <a:solidFill>
                  <a:schemeClr val="tx1"/>
                </a:solidFill>
              </a:rPr>
              <a:t>Poll Results</a:t>
            </a:r>
            <a:endParaRPr lang="en-US" sz="3200" dirty="0">
              <a:solidFill>
                <a:schemeClr val="tx1"/>
              </a:solidFill>
            </a:endParaRPr>
          </a:p>
        </p:txBody>
      </p:sp>
      <p:sp>
        <p:nvSpPr>
          <p:cNvPr id="5" name="Content Placeholder 4"/>
          <p:cNvSpPr>
            <a:spLocks noGrp="1"/>
          </p:cNvSpPr>
          <p:nvPr>
            <p:ph idx="1"/>
          </p:nvPr>
        </p:nvSpPr>
        <p:spPr>
          <a:xfrm>
            <a:off x="-76200" y="1733550"/>
            <a:ext cx="4419600" cy="3182980"/>
          </a:xfrm>
        </p:spPr>
        <p:txBody>
          <a:bodyPr>
            <a:normAutofit/>
          </a:bodyPr>
          <a:lstStyle/>
          <a:p>
            <a:pPr marL="971550" lvl="1" indent="-514350">
              <a:buFont typeface="+mj-lt"/>
              <a:buAutoNum type="alphaUcPeriod"/>
            </a:pPr>
            <a:r>
              <a:rPr lang="en-US" sz="2800" cap="none" dirty="0" smtClean="0">
                <a:solidFill>
                  <a:schemeClr val="tx1"/>
                </a:solidFill>
                <a:effectLst/>
              </a:rPr>
              <a:t>Beginner </a:t>
            </a:r>
          </a:p>
          <a:p>
            <a:pPr marL="971550" lvl="1" indent="-514350">
              <a:buFont typeface="+mj-lt"/>
              <a:buAutoNum type="alphaUcPeriod"/>
            </a:pPr>
            <a:r>
              <a:rPr lang="en-US" sz="2800" cap="none" dirty="0" smtClean="0">
                <a:solidFill>
                  <a:schemeClr val="tx1"/>
                </a:solidFill>
                <a:effectLst/>
              </a:rPr>
              <a:t>Intermediate </a:t>
            </a:r>
            <a:endParaRPr lang="en-US" sz="2800" cap="none" dirty="0">
              <a:solidFill>
                <a:schemeClr val="tx1"/>
              </a:solidFill>
              <a:effectLst/>
            </a:endParaRPr>
          </a:p>
          <a:p>
            <a:pPr marL="971550" lvl="1" indent="-514350">
              <a:buFont typeface="+mj-lt"/>
              <a:buAutoNum type="alphaUcPeriod"/>
            </a:pPr>
            <a:r>
              <a:rPr lang="en-US" sz="2800" cap="none" dirty="0" smtClean="0">
                <a:solidFill>
                  <a:schemeClr val="tx1"/>
                </a:solidFill>
                <a:effectLst/>
              </a:rPr>
              <a:t>Experienced</a:t>
            </a:r>
            <a:endParaRPr lang="en-US" sz="2800" cap="none" dirty="0">
              <a:solidFill>
                <a:schemeClr val="tx1"/>
              </a:solidFill>
              <a:effectLst/>
            </a:endParaRPr>
          </a:p>
          <a:p>
            <a:pPr marL="57150" indent="0">
              <a:buNone/>
            </a:pPr>
            <a:endParaRPr lang="en-US" sz="2800" cap="none" dirty="0" smtClean="0">
              <a:solidFill>
                <a:schemeClr val="tx1"/>
              </a:solidFill>
              <a:effectLst/>
            </a:endParaRP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33389"/>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7200" y="884932"/>
            <a:ext cx="8153400" cy="1015663"/>
          </a:xfrm>
          <a:prstGeom prst="rect">
            <a:avLst/>
          </a:prstGeom>
        </p:spPr>
        <p:txBody>
          <a:bodyPr wrap="square">
            <a:spAutoFit/>
          </a:bodyPr>
          <a:lstStyle/>
          <a:p>
            <a:r>
              <a:rPr lang="en-US" sz="3000" dirty="0"/>
              <a:t>How would you rate your experience with building templates?</a:t>
            </a:r>
          </a:p>
        </p:txBody>
      </p:sp>
    </p:spTree>
    <p:extLst>
      <p:ext uri="{BB962C8B-B14F-4D97-AF65-F5344CB8AC3E}">
        <p14:creationId xmlns:p14="http://schemas.microsoft.com/office/powerpoint/2010/main" val="84529477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5763" y="1352550"/>
            <a:ext cx="8892474" cy="34671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152400" y="-476250"/>
            <a:ext cx="8382000" cy="2343150"/>
          </a:xfrm>
        </p:spPr>
        <p:txBody>
          <a:bodyPr>
            <a:normAutofit/>
          </a:bodyPr>
          <a:lstStyle/>
          <a:p>
            <a:pPr marL="0" indent="0">
              <a:buNone/>
            </a:pPr>
            <a:r>
              <a:rPr lang="en-US" sz="4800" b="1" dirty="0" smtClean="0">
                <a:solidFill>
                  <a:srgbClr val="43B5B5"/>
                </a:solidFill>
                <a:effectLst>
                  <a:glow rad="38100">
                    <a:schemeClr val="bg1">
                      <a:lumMod val="50000"/>
                      <a:lumOff val="50000"/>
                      <a:alpha val="20000"/>
                    </a:schemeClr>
                  </a:glow>
                </a:effectLst>
              </a:rPr>
              <a:t>Radio Buttons Pros &amp; Cons</a:t>
            </a:r>
          </a:p>
        </p:txBody>
      </p:sp>
    </p:spTree>
    <p:extLst>
      <p:ext uri="{BB962C8B-B14F-4D97-AF65-F5344CB8AC3E}">
        <p14:creationId xmlns:p14="http://schemas.microsoft.com/office/powerpoint/2010/main" val="242440654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504950"/>
            <a:ext cx="8972550" cy="3324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6"/>
          <p:cNvSpPr>
            <a:spLocks noGrp="1"/>
          </p:cNvSpPr>
          <p:nvPr>
            <p:ph sz="half" idx="2"/>
          </p:nvPr>
        </p:nvSpPr>
        <p:spPr>
          <a:xfrm>
            <a:off x="2744561" y="209550"/>
            <a:ext cx="3505200" cy="1047750"/>
          </a:xfrm>
        </p:spPr>
        <p:txBody>
          <a:bodyPr>
            <a:normAutofit/>
          </a:bodyPr>
          <a:lstStyle/>
          <a:p>
            <a:pPr marL="0" indent="0">
              <a:buNone/>
            </a:pPr>
            <a:r>
              <a:rPr lang="en-US" sz="6000" b="1" dirty="0" smtClean="0">
                <a:solidFill>
                  <a:srgbClr val="43B5B5"/>
                </a:solidFill>
                <a:effectLst>
                  <a:glow rad="38100">
                    <a:schemeClr val="bg1">
                      <a:lumMod val="50000"/>
                      <a:lumOff val="50000"/>
                      <a:alpha val="20000"/>
                    </a:schemeClr>
                  </a:glow>
                </a:effectLst>
              </a:rPr>
              <a:t>Text Field</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482" t="27082" r="50000" b="64845"/>
          <a:stretch/>
        </p:blipFill>
        <p:spPr bwMode="auto">
          <a:xfrm>
            <a:off x="1447800" y="3280682"/>
            <a:ext cx="7208520" cy="590550"/>
          </a:xfrm>
          <a:prstGeom prst="rect">
            <a:avLst/>
          </a:prstGeom>
          <a:noFill/>
          <a:ln w="190500">
            <a:solidFill>
              <a:srgbClr val="43B5B5"/>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Frame 1"/>
          <p:cNvSpPr/>
          <p:nvPr/>
        </p:nvSpPr>
        <p:spPr>
          <a:xfrm>
            <a:off x="1220561" y="2343150"/>
            <a:ext cx="3276600" cy="457200"/>
          </a:xfrm>
          <a:prstGeom prst="frame">
            <a:avLst/>
          </a:prstGeom>
          <a:solidFill>
            <a:srgbClr val="43B5B5"/>
          </a:solidFill>
          <a:ln>
            <a:solidFill>
              <a:srgbClr val="3DA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994742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714" y="91239"/>
            <a:ext cx="4086226" cy="496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a:off x="1828800" y="514350"/>
            <a:ext cx="2667001" cy="252297"/>
          </a:xfrm>
          <a:prstGeom prst="straightConnector1">
            <a:avLst/>
          </a:prstGeom>
          <a:ln w="63500">
            <a:solidFill>
              <a:srgbClr val="F68E39"/>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581401" y="1338568"/>
            <a:ext cx="1890140" cy="1042906"/>
          </a:xfrm>
          <a:prstGeom prst="straightConnector1">
            <a:avLst/>
          </a:prstGeom>
          <a:ln w="63500">
            <a:solidFill>
              <a:srgbClr val="F68E39"/>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1"/>
          </p:cNvCxnSpPr>
          <p:nvPr/>
        </p:nvCxnSpPr>
        <p:spPr>
          <a:xfrm flipH="1" flipV="1">
            <a:off x="2514600" y="3506769"/>
            <a:ext cx="1196630" cy="772746"/>
          </a:xfrm>
          <a:prstGeom prst="straightConnector1">
            <a:avLst/>
          </a:prstGeom>
          <a:ln w="63500">
            <a:solidFill>
              <a:srgbClr val="F68E39"/>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88" t="13137" r="54157" b="80719"/>
          <a:stretch/>
        </p:blipFill>
        <p:spPr bwMode="auto">
          <a:xfrm>
            <a:off x="4374999" y="366919"/>
            <a:ext cx="4323972" cy="720662"/>
          </a:xfrm>
          <a:prstGeom prst="rect">
            <a:avLst/>
          </a:prstGeom>
          <a:noFill/>
          <a:ln w="76200">
            <a:solidFill>
              <a:srgbClr val="43B5B5"/>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88" t="19280" r="9400" b="76112"/>
          <a:stretch/>
        </p:blipFill>
        <p:spPr bwMode="auto">
          <a:xfrm>
            <a:off x="413856" y="2381474"/>
            <a:ext cx="8316288" cy="519768"/>
          </a:xfrm>
          <a:prstGeom prst="rect">
            <a:avLst/>
          </a:prstGeom>
          <a:noFill/>
          <a:ln w="101600">
            <a:solidFill>
              <a:srgbClr val="43B5B5"/>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331" t="65360" r="39238" b="30032"/>
          <a:stretch/>
        </p:blipFill>
        <p:spPr bwMode="auto">
          <a:xfrm>
            <a:off x="3711230" y="3883285"/>
            <a:ext cx="5018914" cy="792460"/>
          </a:xfrm>
          <a:prstGeom prst="rect">
            <a:avLst/>
          </a:prstGeom>
          <a:noFill/>
          <a:ln w="76200">
            <a:solidFill>
              <a:srgbClr val="43B5B5"/>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Frame 1"/>
          <p:cNvSpPr/>
          <p:nvPr/>
        </p:nvSpPr>
        <p:spPr>
          <a:xfrm>
            <a:off x="31714" y="766647"/>
            <a:ext cx="1797086" cy="276612"/>
          </a:xfrm>
          <a:prstGeom prst="frame">
            <a:avLst/>
          </a:prstGeom>
          <a:solidFill>
            <a:srgbClr val="43B5B5"/>
          </a:solidFill>
          <a:ln>
            <a:solidFill>
              <a:srgbClr val="3DA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p:cNvSpPr/>
          <p:nvPr/>
        </p:nvSpPr>
        <p:spPr>
          <a:xfrm>
            <a:off x="31714" y="1017633"/>
            <a:ext cx="3549686" cy="276612"/>
          </a:xfrm>
          <a:prstGeom prst="frame">
            <a:avLst/>
          </a:prstGeom>
          <a:solidFill>
            <a:srgbClr val="43B5B5"/>
          </a:solidFill>
          <a:ln>
            <a:solidFill>
              <a:srgbClr val="3DA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p:cNvSpPr/>
          <p:nvPr/>
        </p:nvSpPr>
        <p:spPr>
          <a:xfrm>
            <a:off x="1022314" y="3288139"/>
            <a:ext cx="1416086" cy="276612"/>
          </a:xfrm>
          <a:prstGeom prst="frame">
            <a:avLst/>
          </a:prstGeom>
          <a:solidFill>
            <a:srgbClr val="43B5B5"/>
          </a:solidFill>
          <a:ln>
            <a:solidFill>
              <a:srgbClr val="3DA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8876435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57250" y="209550"/>
            <a:ext cx="7429499" cy="1428750"/>
          </a:xfrm>
        </p:spPr>
        <p:txBody>
          <a:bodyPr>
            <a:normAutofit/>
          </a:bodyPr>
          <a:lstStyle/>
          <a:p>
            <a:r>
              <a:rPr lang="en-US" sz="4000" dirty="0" smtClean="0">
                <a:solidFill>
                  <a:schemeClr val="tx1"/>
                </a:solidFill>
              </a:rPr>
              <a:t>Importing and Exporting Templates</a:t>
            </a:r>
            <a:endParaRPr lang="en-US" sz="4000" dirty="0">
              <a:solidFill>
                <a:schemeClr val="tx1"/>
              </a:solidFill>
            </a:endParaRPr>
          </a:p>
        </p:txBody>
      </p:sp>
      <p:sp>
        <p:nvSpPr>
          <p:cNvPr id="3" name="Right Arrow 2"/>
          <p:cNvSpPr/>
          <p:nvPr/>
        </p:nvSpPr>
        <p:spPr>
          <a:xfrm>
            <a:off x="3079836" y="1198493"/>
            <a:ext cx="4648200" cy="2133600"/>
          </a:xfrm>
          <a:prstGeom prst="rightArrow">
            <a:avLst/>
          </a:prstGeom>
          <a:solidFill>
            <a:srgbClr val="43B5B5"/>
          </a:solidFill>
          <a:ln>
            <a:solidFill>
              <a:srgbClr val="3DA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p:cNvSpPr/>
          <p:nvPr/>
        </p:nvSpPr>
        <p:spPr>
          <a:xfrm>
            <a:off x="1524000" y="2800350"/>
            <a:ext cx="4648200" cy="2209800"/>
          </a:xfrm>
          <a:prstGeom prst="leftArrow">
            <a:avLst/>
          </a:prstGeom>
          <a:solidFill>
            <a:srgbClr val="F68E3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2801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0976" y="87106"/>
            <a:ext cx="8782048" cy="316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V="1">
            <a:off x="4953000" y="2724151"/>
            <a:ext cx="0" cy="609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526697" y="3550406"/>
            <a:ext cx="990600" cy="1266562"/>
          </a:xfrm>
          <a:prstGeom prst="rect">
            <a:avLst/>
          </a:prstGeom>
          <a:solidFill>
            <a:srgbClr val="43B5B5"/>
          </a:solidFill>
          <a:ln>
            <a:solidFill>
              <a:srgbClr val="3DA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smtClean="0"/>
              <a:t>1</a:t>
            </a:r>
            <a:endParaRPr lang="en-US" b="1"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132" t="37653" r="16178" b="52408"/>
          <a:stretch/>
        </p:blipFill>
        <p:spPr bwMode="auto">
          <a:xfrm>
            <a:off x="4465562" y="2184691"/>
            <a:ext cx="4495800" cy="817875"/>
          </a:xfrm>
          <a:prstGeom prst="rect">
            <a:avLst/>
          </a:prstGeom>
          <a:noFill/>
          <a:ln w="139700">
            <a:solidFill>
              <a:srgbClr val="43B5B5"/>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992" t="43052" r="67456" b="45351"/>
          <a:stretch/>
        </p:blipFill>
        <p:spPr bwMode="auto">
          <a:xfrm>
            <a:off x="631750" y="2200450"/>
            <a:ext cx="3383038" cy="761998"/>
          </a:xfrm>
          <a:prstGeom prst="rect">
            <a:avLst/>
          </a:prstGeom>
          <a:noFill/>
          <a:ln w="139700">
            <a:solidFill>
              <a:srgbClr val="43B5B5"/>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1600200" y="3538226"/>
            <a:ext cx="990600" cy="1266562"/>
          </a:xfrm>
          <a:prstGeom prst="rect">
            <a:avLst/>
          </a:prstGeom>
          <a:solidFill>
            <a:srgbClr val="43B5B5"/>
          </a:solidFill>
          <a:ln>
            <a:solidFill>
              <a:srgbClr val="3DA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smtClean="0"/>
              <a:t>2</a:t>
            </a:r>
            <a:endParaRPr lang="en-US" b="1" dirty="0"/>
          </a:p>
        </p:txBody>
      </p:sp>
      <p:sp>
        <p:nvSpPr>
          <p:cNvPr id="5" name="Frame 4"/>
          <p:cNvSpPr/>
          <p:nvPr/>
        </p:nvSpPr>
        <p:spPr>
          <a:xfrm>
            <a:off x="5741503" y="1199078"/>
            <a:ext cx="1802297" cy="457201"/>
          </a:xfrm>
          <a:prstGeom prst="frame">
            <a:avLst/>
          </a:prstGeom>
          <a:solidFill>
            <a:srgbClr val="43B5B5"/>
          </a:solidFill>
          <a:ln>
            <a:solidFill>
              <a:srgbClr val="3DA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1422120" y="1365424"/>
            <a:ext cx="1802297" cy="457201"/>
          </a:xfrm>
          <a:prstGeom prst="frame">
            <a:avLst/>
          </a:prstGeom>
          <a:solidFill>
            <a:srgbClr val="43B5B5"/>
          </a:solidFill>
          <a:ln>
            <a:solidFill>
              <a:srgbClr val="3DA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p:cNvCxnSpPr/>
          <p:nvPr/>
        </p:nvCxnSpPr>
        <p:spPr>
          <a:xfrm flipH="1">
            <a:off x="0" y="3333750"/>
            <a:ext cx="9144000" cy="0"/>
          </a:xfrm>
          <a:prstGeom prst="line">
            <a:avLst/>
          </a:prstGeom>
          <a:ln w="127000">
            <a:solidFill>
              <a:srgbClr val="F68E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43709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93663"/>
            <a:ext cx="8802687"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968848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0"/>
            <a:ext cx="8785225"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594290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577850"/>
            <a:ext cx="8870950"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98115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07" t="11384" r="42456" b="71061"/>
          <a:stretch/>
        </p:blipFill>
        <p:spPr bwMode="auto">
          <a:xfrm>
            <a:off x="990600" y="438150"/>
            <a:ext cx="4656221" cy="1095094"/>
          </a:xfrm>
          <a:prstGeom prst="rect">
            <a:avLst/>
          </a:prstGeom>
          <a:noFill/>
          <a:ln w="190500">
            <a:solidFill>
              <a:srgbClr val="F68E39"/>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33752" b="76496"/>
          <a:stretch/>
        </p:blipFill>
        <p:spPr bwMode="auto">
          <a:xfrm>
            <a:off x="2651654" y="3315720"/>
            <a:ext cx="4968346" cy="1461278"/>
          </a:xfrm>
          <a:prstGeom prst="rect">
            <a:avLst/>
          </a:prstGeom>
          <a:noFill/>
          <a:ln w="190500">
            <a:solidFill>
              <a:srgbClr val="F68E39"/>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2560373" y="1657350"/>
            <a:ext cx="1981200"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a:t>v</a:t>
            </a:r>
            <a:r>
              <a:rPr lang="en-US" sz="6000" b="1" i="1" dirty="0" smtClean="0"/>
              <a:t>s.</a:t>
            </a:r>
            <a:endParaRPr lang="en-US" sz="6000" b="1" i="1" dirty="0"/>
          </a:p>
        </p:txBody>
      </p:sp>
    </p:spTree>
    <p:extLst>
      <p:ext uri="{BB962C8B-B14F-4D97-AF65-F5344CB8AC3E}">
        <p14:creationId xmlns:p14="http://schemas.microsoft.com/office/powerpoint/2010/main" val="369655997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tx1"/>
                </a:solidFill>
              </a:rPr>
              <a:t>Associating A Template </a:t>
            </a:r>
            <a:br>
              <a:rPr lang="en-US" sz="3600" dirty="0" smtClean="0">
                <a:solidFill>
                  <a:schemeClr val="tx1"/>
                </a:solidFill>
              </a:rPr>
            </a:br>
            <a:r>
              <a:rPr lang="en-US" sz="3600" dirty="0" smtClean="0">
                <a:solidFill>
                  <a:schemeClr val="tx1"/>
                </a:solidFill>
              </a:rPr>
              <a:t>With a Note Title</a:t>
            </a:r>
            <a:endParaRPr lang="en-US" sz="3600" dirty="0">
              <a:solidFill>
                <a:schemeClr val="tx1"/>
              </a:solidFill>
            </a:endParaRPr>
          </a:p>
        </p:txBody>
      </p:sp>
      <p:sp>
        <p:nvSpPr>
          <p:cNvPr id="3" name="Content Placeholder 2"/>
          <p:cNvSpPr>
            <a:spLocks noGrp="1"/>
          </p:cNvSpPr>
          <p:nvPr>
            <p:ph sz="half" idx="1"/>
          </p:nvPr>
        </p:nvSpPr>
        <p:spPr>
          <a:xfrm>
            <a:off x="381000" y="2000249"/>
            <a:ext cx="3657600" cy="2343151"/>
          </a:xfrm>
        </p:spPr>
        <p:txBody>
          <a:bodyPr>
            <a:normAutofit/>
          </a:bodyPr>
          <a:lstStyle/>
          <a:p>
            <a:pPr marL="0" indent="0" algn="ctr">
              <a:buNone/>
            </a:pPr>
            <a:r>
              <a:rPr lang="en-US" sz="7200" b="1" dirty="0" smtClean="0">
                <a:solidFill>
                  <a:srgbClr val="43B5B5"/>
                </a:solidFill>
              </a:rPr>
              <a:t>Benefits</a:t>
            </a:r>
          </a:p>
        </p:txBody>
      </p:sp>
      <p:sp>
        <p:nvSpPr>
          <p:cNvPr id="4" name="Content Placeholder 3"/>
          <p:cNvSpPr>
            <a:spLocks noGrp="1"/>
          </p:cNvSpPr>
          <p:nvPr>
            <p:ph sz="half" idx="2"/>
          </p:nvPr>
        </p:nvSpPr>
        <p:spPr>
          <a:xfrm>
            <a:off x="4953000" y="2000249"/>
            <a:ext cx="3657600" cy="2343150"/>
          </a:xfrm>
        </p:spPr>
        <p:txBody>
          <a:bodyPr>
            <a:noAutofit/>
          </a:bodyPr>
          <a:lstStyle/>
          <a:p>
            <a:pPr marL="0" indent="0" algn="ctr">
              <a:buNone/>
            </a:pPr>
            <a:r>
              <a:rPr lang="en-US" sz="6600" b="1" dirty="0" smtClean="0">
                <a:solidFill>
                  <a:srgbClr val="43B5B5"/>
                </a:solidFill>
              </a:rPr>
              <a:t>Do’s and Don’ts</a:t>
            </a:r>
            <a:endParaRPr lang="en-US" sz="6600" b="1" dirty="0">
              <a:solidFill>
                <a:srgbClr val="43B5B5"/>
              </a:solidFill>
            </a:endParaRPr>
          </a:p>
        </p:txBody>
      </p:sp>
      <p:cxnSp>
        <p:nvCxnSpPr>
          <p:cNvPr id="7" name="Straight Connector 6"/>
          <p:cNvCxnSpPr/>
          <p:nvPr/>
        </p:nvCxnSpPr>
        <p:spPr>
          <a:xfrm>
            <a:off x="4572000" y="2000249"/>
            <a:ext cx="0" cy="2705101"/>
          </a:xfrm>
          <a:prstGeom prst="line">
            <a:avLst/>
          </a:prstGeom>
          <a:ln w="127000">
            <a:solidFill>
              <a:srgbClr val="F68E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673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407935"/>
            <a:ext cx="7429499" cy="1428750"/>
          </a:xfrm>
        </p:spPr>
        <p:txBody>
          <a:bodyPr>
            <a:normAutofit/>
          </a:bodyPr>
          <a:lstStyle/>
          <a:p>
            <a:r>
              <a:rPr lang="en-US" sz="3400" dirty="0">
                <a:solidFill>
                  <a:schemeClr val="tx1"/>
                </a:solidFill>
              </a:rPr>
              <a:t>What option should I choose?</a:t>
            </a:r>
          </a:p>
        </p:txBody>
      </p:sp>
      <p:sp>
        <p:nvSpPr>
          <p:cNvPr id="7" name="Content Placeholder 2"/>
          <p:cNvSpPr txBox="1">
            <a:spLocks/>
          </p:cNvSpPr>
          <p:nvPr/>
        </p:nvSpPr>
        <p:spPr>
          <a:xfrm>
            <a:off x="704850" y="1846706"/>
            <a:ext cx="3124200" cy="1846433"/>
          </a:xfrm>
          <a:prstGeom prst="rect">
            <a:avLst/>
          </a:prstGeom>
          <a:solidFill>
            <a:srgbClr val="43B5B5"/>
          </a:solidFill>
          <a:ln>
            <a:solidFill>
              <a:srgbClr val="3DA7A5"/>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b">
            <a:noAutofit/>
          </a:bodyPr>
          <a:lstStyle>
            <a:lvl1pPr marL="214313" indent="-214313" algn="l" defTabSz="342900" rtl="0" eaLnBrk="1" latinLnBrk="0" hangingPunct="1">
              <a:spcBef>
                <a:spcPct val="20000"/>
              </a:spcBef>
              <a:spcAft>
                <a:spcPts val="450"/>
              </a:spcAft>
              <a:buClr>
                <a:schemeClr val="tx1"/>
              </a:buClr>
              <a:buSzPct val="100000"/>
              <a:buFont typeface="Arial"/>
              <a:buChar char="•"/>
              <a:defRPr sz="15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3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5000" cap="none" dirty="0" smtClean="0">
                <a:solidFill>
                  <a:schemeClr val="tx1"/>
                </a:solidFill>
                <a:effectLst/>
              </a:rPr>
              <a:t>Edit</a:t>
            </a:r>
          </a:p>
          <a:p>
            <a:pPr marL="0" indent="0" algn="ctr">
              <a:buNone/>
            </a:pPr>
            <a:r>
              <a:rPr lang="en-US" sz="5000" cap="none" dirty="0" smtClean="0">
                <a:solidFill>
                  <a:schemeClr val="tx1"/>
                </a:solidFill>
                <a:effectLst/>
              </a:rPr>
              <a:t>Personal	</a:t>
            </a:r>
            <a:endParaRPr lang="en-US" sz="5000" cap="none" dirty="0">
              <a:solidFill>
                <a:schemeClr val="tx1"/>
              </a:solidFill>
              <a:effectLst/>
            </a:endParaRPr>
          </a:p>
        </p:txBody>
      </p:sp>
      <p:sp>
        <p:nvSpPr>
          <p:cNvPr id="8" name="Content Placeholder 2"/>
          <p:cNvSpPr txBox="1">
            <a:spLocks/>
          </p:cNvSpPr>
          <p:nvPr/>
        </p:nvSpPr>
        <p:spPr>
          <a:xfrm>
            <a:off x="5334000" y="1846707"/>
            <a:ext cx="3127248" cy="1846432"/>
          </a:xfrm>
          <a:prstGeom prst="rect">
            <a:avLst/>
          </a:prstGeom>
          <a:solidFill>
            <a:srgbClr val="43B5B5"/>
          </a:solidFill>
          <a:ln>
            <a:solidFill>
              <a:srgbClr val="3DA7A5"/>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b">
            <a:normAutofit/>
          </a:bodyPr>
          <a:lstStyle>
            <a:lvl1pPr marL="214313" indent="-214313" algn="l" defTabSz="342900" rtl="0" eaLnBrk="1" latinLnBrk="0" hangingPunct="1">
              <a:spcBef>
                <a:spcPct val="20000"/>
              </a:spcBef>
              <a:spcAft>
                <a:spcPts val="450"/>
              </a:spcAft>
              <a:buClr>
                <a:schemeClr val="tx1"/>
              </a:buClr>
              <a:buSzPct val="100000"/>
              <a:buFont typeface="Arial"/>
              <a:buChar char="•"/>
              <a:defRPr sz="15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3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5000" cap="none" dirty="0" smtClean="0">
                <a:solidFill>
                  <a:schemeClr val="tx1"/>
                </a:solidFill>
                <a:effectLst/>
              </a:rPr>
              <a:t>Create</a:t>
            </a:r>
          </a:p>
          <a:p>
            <a:pPr marL="0" indent="0" algn="ctr">
              <a:buNone/>
            </a:pPr>
            <a:r>
              <a:rPr lang="en-US" sz="5000" cap="none" dirty="0" smtClean="0">
                <a:solidFill>
                  <a:schemeClr val="tx1"/>
                </a:solidFill>
                <a:effectLst/>
              </a:rPr>
              <a:t>Shared</a:t>
            </a:r>
            <a:endParaRPr lang="en-US" sz="5000" cap="none" dirty="0">
              <a:solidFill>
                <a:schemeClr val="tx1"/>
              </a:solidFill>
              <a:effectLst/>
            </a:endParaRPr>
          </a:p>
        </p:txBody>
      </p:sp>
      <p:sp>
        <p:nvSpPr>
          <p:cNvPr id="12" name="Content Placeholder 2"/>
          <p:cNvSpPr txBox="1">
            <a:spLocks/>
          </p:cNvSpPr>
          <p:nvPr/>
        </p:nvSpPr>
        <p:spPr>
          <a:xfrm>
            <a:off x="4000500" y="2251270"/>
            <a:ext cx="1143000" cy="762002"/>
          </a:xfrm>
          <a:prstGeom prst="rect">
            <a:avLst/>
          </a:prstGeom>
        </p:spPr>
        <p:txBody>
          <a:bodyPr vert="horz" lIns="91440" tIns="45720" rIns="91440" bIns="45720" rtlCol="0" anchor="ctr">
            <a:normAutofit fontScale="92500" lnSpcReduction="20000"/>
          </a:bodyPr>
          <a:lstStyle>
            <a:lvl1pPr marL="214313" indent="-214313" algn="l" defTabSz="342900" rtl="0" eaLnBrk="1" latinLnBrk="0" hangingPunct="1">
              <a:spcBef>
                <a:spcPct val="20000"/>
              </a:spcBef>
              <a:spcAft>
                <a:spcPts val="450"/>
              </a:spcAft>
              <a:buClr>
                <a:schemeClr val="tx1"/>
              </a:buClr>
              <a:buSzPct val="100000"/>
              <a:buFont typeface="Arial"/>
              <a:buChar char="•"/>
              <a:defRPr sz="15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3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5400" cap="none" dirty="0">
                <a:solidFill>
                  <a:schemeClr val="tx1"/>
                </a:solidFill>
                <a:effectLst/>
              </a:rPr>
              <a:t>v</a:t>
            </a:r>
            <a:r>
              <a:rPr lang="en-US" sz="5400" cap="none" dirty="0" smtClean="0">
                <a:solidFill>
                  <a:schemeClr val="tx1"/>
                </a:solidFill>
                <a:effectLst/>
              </a:rPr>
              <a:t>s.</a:t>
            </a:r>
            <a:endParaRPr lang="en-US" sz="5400" cap="none" dirty="0">
              <a:solidFill>
                <a:schemeClr val="tx1"/>
              </a:solidFill>
              <a:effectLst/>
            </a:endParaRPr>
          </a:p>
        </p:txBody>
      </p:sp>
    </p:spTree>
    <p:extLst>
      <p:ext uri="{BB962C8B-B14F-4D97-AF65-F5344CB8AC3E}">
        <p14:creationId xmlns:p14="http://schemas.microsoft.com/office/powerpoint/2010/main" val="259097407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 y="166688"/>
            <a:ext cx="7797800"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2823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22574707"/>
              </p:ext>
            </p:extLst>
          </p:nvPr>
        </p:nvGraphicFramePr>
        <p:xfrm>
          <a:off x="76200" y="285750"/>
          <a:ext cx="8991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64263" t="90309" r="1652" b="2013"/>
          <a:stretch/>
        </p:blipFill>
        <p:spPr bwMode="auto">
          <a:xfrm>
            <a:off x="1489839" y="221274"/>
            <a:ext cx="6164322" cy="597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Vector illustration hand cursor mouse - stock vector"/>
          <p:cNvPicPr>
            <a:picLocks noChangeAspect="1" noChangeArrowheads="1"/>
          </p:cNvPicPr>
          <p:nvPr/>
        </p:nvPicPr>
        <p:blipFill rotWithShape="1">
          <a:blip r:embed="rId9">
            <a:extLst>
              <a:ext uri="{28A0092B-C50C-407E-A947-70E740481C1C}">
                <a14:useLocalDpi xmlns:a14="http://schemas.microsoft.com/office/drawing/2010/main" val="0"/>
              </a:ext>
            </a:extLst>
          </a:blip>
          <a:srcRect l="10666" t="10857" r="53778" b="60207"/>
          <a:stretch/>
        </p:blipFill>
        <p:spPr bwMode="auto">
          <a:xfrm>
            <a:off x="7010400" y="285750"/>
            <a:ext cx="15240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87302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452438"/>
            <a:ext cx="9090025" cy="423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4588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clrChange>
              <a:clrFrom>
                <a:srgbClr val="EFF9F6"/>
              </a:clrFrom>
              <a:clrTo>
                <a:srgbClr val="EFF9F6">
                  <a:alpha val="0"/>
                </a:srgbClr>
              </a:clrTo>
            </a:clrChange>
            <a:lum bright="-20000" contrast="40000"/>
            <a:extLst>
              <a:ext uri="{28A0092B-C50C-407E-A947-70E740481C1C}">
                <a14:useLocalDpi xmlns:a14="http://schemas.microsoft.com/office/drawing/2010/main" val="0"/>
              </a:ext>
            </a:extLst>
          </a:blip>
          <a:stretch>
            <a:fillRect/>
          </a:stretch>
        </p:blipFill>
        <p:spPr bwMode="auto">
          <a:xfrm>
            <a:off x="4152477" y="285750"/>
            <a:ext cx="4762923" cy="476292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52400" y="1581150"/>
            <a:ext cx="5867400" cy="1428750"/>
          </a:xfrm>
        </p:spPr>
        <p:txBody>
          <a:bodyPr>
            <a:normAutofit/>
          </a:bodyPr>
          <a:lstStyle/>
          <a:p>
            <a:r>
              <a:rPr lang="en-US" sz="3600" b="1" dirty="0" smtClean="0">
                <a:solidFill>
                  <a:srgbClr val="43B5B5"/>
                </a:solidFill>
                <a:effectLst>
                  <a:glow rad="38100">
                    <a:schemeClr val="bg1">
                      <a:lumMod val="65000"/>
                      <a:lumOff val="35000"/>
                      <a:alpha val="40000"/>
                    </a:schemeClr>
                  </a:glow>
                </a:effectLst>
              </a:rPr>
              <a:t>Functionality Limitations</a:t>
            </a:r>
            <a:endParaRPr lang="en-US" sz="3600" b="1" dirty="0">
              <a:solidFill>
                <a:srgbClr val="43B5B5"/>
              </a:solidFill>
              <a:effectLst>
                <a:glow rad="38100">
                  <a:schemeClr val="bg1">
                    <a:lumMod val="65000"/>
                    <a:lumOff val="35000"/>
                    <a:alpha val="40000"/>
                  </a:schemeClr>
                </a:glow>
              </a:effectLst>
            </a:endParaRPr>
          </a:p>
        </p:txBody>
      </p:sp>
    </p:spTree>
    <p:extLst>
      <p:ext uri="{BB962C8B-B14F-4D97-AF65-F5344CB8AC3E}">
        <p14:creationId xmlns:p14="http://schemas.microsoft.com/office/powerpoint/2010/main" val="29230606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8750"/>
          </a:xfrm>
          <a:solidFill>
            <a:srgbClr val="43B5B5"/>
          </a:solidFill>
        </p:spPr>
        <p:txBody>
          <a:bodyPr>
            <a:normAutofit/>
          </a:bodyPr>
          <a:lstStyle/>
          <a:p>
            <a:pPr algn="ctr"/>
            <a:r>
              <a:rPr lang="en-US" sz="4600" b="1" dirty="0" smtClean="0">
                <a:solidFill>
                  <a:schemeClr val="tx1"/>
                </a:solidFill>
              </a:rPr>
              <a:t>Known Issues</a:t>
            </a:r>
            <a:endParaRPr lang="en-US" sz="4600" b="1" dirty="0">
              <a:solidFill>
                <a:schemeClr val="tx1"/>
              </a:solidFill>
            </a:endParaRPr>
          </a:p>
        </p:txBody>
      </p:sp>
      <p:sp>
        <p:nvSpPr>
          <p:cNvPr id="3" name="Content Placeholder 2"/>
          <p:cNvSpPr>
            <a:spLocks noGrp="1"/>
          </p:cNvSpPr>
          <p:nvPr>
            <p:ph idx="1"/>
          </p:nvPr>
        </p:nvSpPr>
        <p:spPr>
          <a:xfrm>
            <a:off x="914400" y="1066800"/>
            <a:ext cx="7772400" cy="2952750"/>
          </a:xfrm>
        </p:spPr>
        <p:txBody>
          <a:bodyPr>
            <a:noAutofit/>
          </a:bodyPr>
          <a:lstStyle/>
          <a:p>
            <a:pPr marL="0" indent="0">
              <a:lnSpc>
                <a:spcPts val="6000"/>
              </a:lnSpc>
              <a:buNone/>
            </a:pPr>
            <a:r>
              <a:rPr lang="en-US" sz="3200" cap="none" dirty="0" smtClean="0">
                <a:solidFill>
                  <a:schemeClr val="tx1"/>
                </a:solidFill>
                <a:effectLst/>
              </a:rPr>
              <a:t>Chart Locked When Template Open</a:t>
            </a:r>
          </a:p>
          <a:p>
            <a:pPr marL="0" indent="0">
              <a:lnSpc>
                <a:spcPts val="6000"/>
              </a:lnSpc>
              <a:buNone/>
            </a:pPr>
            <a:r>
              <a:rPr lang="en-US" sz="3200" cap="none" dirty="0" smtClean="0">
                <a:solidFill>
                  <a:schemeClr val="tx1"/>
                </a:solidFill>
                <a:effectLst/>
              </a:rPr>
              <a:t>Text Wrapping Issues</a:t>
            </a:r>
          </a:p>
        </p:txBody>
      </p:sp>
      <p:pic>
        <p:nvPicPr>
          <p:cNvPr id="69634" name="Picture 2" descr="C:\Users\vhalasLyonsK\AppData\Local\Microsoft\Windows\Temporary Internet Files\Content.IE5\2ARDO4GR\MC90043475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957" y="2838736"/>
            <a:ext cx="2285714" cy="228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05806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60325"/>
            <a:ext cx="8864600"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758830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992188"/>
            <a:ext cx="8894763" cy="315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558786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311" t="54800"/>
          <a:stretch/>
        </p:blipFill>
        <p:spPr bwMode="auto">
          <a:xfrm>
            <a:off x="4495800" y="626679"/>
            <a:ext cx="4268393" cy="417082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52400" y="209550"/>
            <a:ext cx="7429499" cy="1428750"/>
          </a:xfrm>
        </p:spPr>
        <p:txBody>
          <a:bodyPr>
            <a:normAutofit/>
          </a:bodyPr>
          <a:lstStyle/>
          <a:p>
            <a:r>
              <a:rPr lang="en-US" sz="4800" b="1" dirty="0" smtClean="0">
                <a:solidFill>
                  <a:srgbClr val="43B5B5"/>
                </a:solidFill>
                <a:effectLst>
                  <a:glow rad="38100">
                    <a:schemeClr val="bg1">
                      <a:lumMod val="65000"/>
                      <a:lumOff val="35000"/>
                      <a:alpha val="40000"/>
                    </a:schemeClr>
                  </a:glow>
                </a:effectLst>
              </a:rPr>
              <a:t>Conclusion</a:t>
            </a:r>
            <a:endParaRPr lang="en-US" sz="4800" b="1" dirty="0">
              <a:solidFill>
                <a:srgbClr val="43B5B5"/>
              </a:solidFill>
              <a:effectLst>
                <a:glow rad="38100">
                  <a:schemeClr val="bg1">
                    <a:lumMod val="65000"/>
                    <a:lumOff val="35000"/>
                    <a:alpha val="40000"/>
                  </a:schemeClr>
                </a:glow>
              </a:effectLst>
            </a:endParaRPr>
          </a:p>
        </p:txBody>
      </p:sp>
    </p:spTree>
    <p:extLst>
      <p:ext uri="{BB962C8B-B14F-4D97-AF65-F5344CB8AC3E}">
        <p14:creationId xmlns:p14="http://schemas.microsoft.com/office/powerpoint/2010/main" val="18604440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quot; &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715817"/>
            <a:ext cx="7761288" cy="1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Image of the My VeHU Campus &quot;Ask The Presenter&quot;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057400" y="127635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05200" y="1524515"/>
            <a:ext cx="7086600" cy="857250"/>
          </a:xfrm>
        </p:spPr>
        <p:txBody>
          <a:bodyPr>
            <a:normAutofit/>
          </a:bodyPr>
          <a:lstStyle/>
          <a:p>
            <a:r>
              <a:rPr lang="en-US" sz="3600" dirty="0" smtClean="0">
                <a:solidFill>
                  <a:schemeClr val="tx1"/>
                </a:solidFill>
              </a:rPr>
              <a:t>Ask the Presenter</a:t>
            </a:r>
            <a:endParaRPr lang="en-US" sz="3600" dirty="0">
              <a:solidFill>
                <a:schemeClr val="tx1"/>
              </a:solidFill>
            </a:endParaRPr>
          </a:p>
        </p:txBody>
      </p:sp>
    </p:spTree>
    <p:extLst>
      <p:ext uri="{BB962C8B-B14F-4D97-AF65-F5344CB8AC3E}">
        <p14:creationId xmlns:p14="http://schemas.microsoft.com/office/powerpoint/2010/main" val="116955639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550"/>
            <a:ext cx="7429499" cy="685800"/>
          </a:xfrm>
        </p:spPr>
        <p:txBody>
          <a:bodyPr>
            <a:normAutofit/>
          </a:bodyPr>
          <a:lstStyle/>
          <a:p>
            <a:pPr algn="ctr"/>
            <a:r>
              <a:rPr lang="en-US" sz="3400" dirty="0" smtClean="0">
                <a:effectLst>
                  <a:glow rad="38100">
                    <a:schemeClr val="bg1">
                      <a:lumMod val="65000"/>
                      <a:lumOff val="35000"/>
                      <a:alpha val="40000"/>
                    </a:schemeClr>
                  </a:glow>
                </a:effectLst>
              </a:rPr>
              <a:t>Helpful Links</a:t>
            </a:r>
            <a:endParaRPr lang="en-US" sz="3400" dirty="0">
              <a:effectLst>
                <a:glow rad="38100">
                  <a:schemeClr val="bg1">
                    <a:lumMod val="65000"/>
                    <a:lumOff val="35000"/>
                    <a:alpha val="40000"/>
                  </a:schemeClr>
                </a:glow>
              </a:effectLst>
            </a:endParaRPr>
          </a:p>
        </p:txBody>
      </p:sp>
      <p:sp>
        <p:nvSpPr>
          <p:cNvPr id="3" name="Content Placeholder 2"/>
          <p:cNvSpPr>
            <a:spLocks noGrp="1"/>
          </p:cNvSpPr>
          <p:nvPr>
            <p:ph idx="1"/>
          </p:nvPr>
        </p:nvSpPr>
        <p:spPr>
          <a:xfrm>
            <a:off x="304800" y="1257299"/>
            <a:ext cx="8458200" cy="3295651"/>
          </a:xfrm>
        </p:spPr>
        <p:txBody>
          <a:bodyPr>
            <a:noAutofit/>
          </a:bodyPr>
          <a:lstStyle/>
          <a:p>
            <a:r>
              <a:rPr lang="en-US" sz="2800" dirty="0"/>
              <a:t>CPRS Home Page : </a:t>
            </a:r>
            <a:r>
              <a:rPr lang="en-US" sz="2800" dirty="0">
                <a:hlinkClick r:id="rId3"/>
              </a:rPr>
              <a:t>http://</a:t>
            </a:r>
            <a:r>
              <a:rPr lang="en-US" sz="2800" dirty="0" smtClean="0">
                <a:hlinkClick r:id="rId3"/>
              </a:rPr>
              <a:t>vista.med.va.gov/cprs/index.html</a:t>
            </a:r>
            <a:r>
              <a:rPr lang="en-US" sz="2800" dirty="0" smtClean="0"/>
              <a:t> </a:t>
            </a:r>
          </a:p>
          <a:p>
            <a:r>
              <a:rPr lang="en-US" sz="2800" dirty="0" smtClean="0"/>
              <a:t>CPRS Icons: </a:t>
            </a:r>
            <a:r>
              <a:rPr lang="en-US" sz="2800" dirty="0" smtClean="0">
                <a:hlinkClick r:id="rId4"/>
              </a:rPr>
              <a:t>http</a:t>
            </a:r>
            <a:r>
              <a:rPr lang="en-US" sz="2800" dirty="0">
                <a:hlinkClick r:id="rId4"/>
              </a:rPr>
              <a:t>://</a:t>
            </a:r>
            <a:r>
              <a:rPr lang="en-US" sz="2800" dirty="0" smtClean="0">
                <a:hlinkClick r:id="rId4"/>
              </a:rPr>
              <a:t>vista.med.va.gov/cprs/html/306_icon.html</a:t>
            </a:r>
            <a:endParaRPr lang="en-US" sz="2800" dirty="0" smtClean="0"/>
          </a:p>
          <a:p>
            <a:r>
              <a:rPr lang="en-US" sz="2800" dirty="0"/>
              <a:t>CAC WIKI: </a:t>
            </a:r>
            <a:r>
              <a:rPr lang="en-US" sz="2800" dirty="0">
                <a:hlinkClick r:id="rId5"/>
              </a:rPr>
              <a:t>https://</a:t>
            </a:r>
            <a:r>
              <a:rPr lang="en-US" sz="2800" dirty="0" smtClean="0">
                <a:hlinkClick r:id="rId5"/>
              </a:rPr>
              <a:t>vaww.wiki.webdev.va.gov/index.php?title=Portal%3AClinical_Applications_Coordinators</a:t>
            </a:r>
            <a:r>
              <a:rPr lang="en-US" sz="2800" dirty="0" smtClean="0"/>
              <a:t> </a:t>
            </a:r>
          </a:p>
        </p:txBody>
      </p:sp>
    </p:spTree>
    <p:extLst>
      <p:ext uri="{BB962C8B-B14F-4D97-AF65-F5344CB8AC3E}">
        <p14:creationId xmlns:p14="http://schemas.microsoft.com/office/powerpoint/2010/main" val="3805742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71600" y="0"/>
            <a:ext cx="6753403" cy="5143500"/>
            <a:chOff x="1371600" y="0"/>
            <a:chExt cx="6753403" cy="5143500"/>
          </a:xfrm>
        </p:grpSpPr>
        <p:pic>
          <p:nvPicPr>
            <p:cNvPr id="22" name="Picture 21"/>
            <p:cNvPicPr/>
            <p:nvPr/>
          </p:nvPicPr>
          <p:blipFill>
            <a:blip r:embed="rId3"/>
            <a:stretch>
              <a:fillRect/>
            </a:stretch>
          </p:blipFill>
          <p:spPr>
            <a:xfrm>
              <a:off x="1371600" y="0"/>
              <a:ext cx="6400800" cy="5143500"/>
            </a:xfrm>
            <a:prstGeom prst="rect">
              <a:avLst/>
            </a:prstGeom>
            <a:noFill/>
            <a:ln>
              <a:noFill/>
            </a:ln>
          </p:spPr>
        </p:pic>
        <p:pic>
          <p:nvPicPr>
            <p:cNvPr id="23" name="Picture 22"/>
            <p:cNvPicPr/>
            <p:nvPr/>
          </p:nvPicPr>
          <p:blipFill rotWithShape="1">
            <a:blip r:embed="rId3"/>
            <a:srcRect l="44721" t="10847" r="40925" b="86402"/>
            <a:stretch/>
          </p:blipFill>
          <p:spPr>
            <a:xfrm>
              <a:off x="4185746" y="1679028"/>
              <a:ext cx="3482868" cy="740322"/>
            </a:xfrm>
            <a:prstGeom prst="rect">
              <a:avLst/>
            </a:prstGeom>
            <a:noFill/>
            <a:ln w="190500">
              <a:solidFill>
                <a:srgbClr val="43B5B5"/>
              </a:solidFill>
              <a:miter lim="800000"/>
            </a:ln>
            <a:effectLst>
              <a:outerShdw blurRad="50800" dist="38100" dir="2700000" algn="tl" rotWithShape="0">
                <a:prstClr val="black">
                  <a:alpha val="40000"/>
                </a:prstClr>
              </a:outerShdw>
            </a:effectLst>
          </p:spPr>
        </p:pic>
        <p:sp>
          <p:nvSpPr>
            <p:cNvPr id="24" name="Frame 23"/>
            <p:cNvSpPr/>
            <p:nvPr/>
          </p:nvSpPr>
          <p:spPr>
            <a:xfrm>
              <a:off x="4185746" y="461800"/>
              <a:ext cx="1066800" cy="304800"/>
            </a:xfrm>
            <a:prstGeom prst="frame">
              <a:avLst/>
            </a:prstGeom>
            <a:solidFill>
              <a:srgbClr val="43B5B5"/>
            </a:solidFill>
            <a:ln>
              <a:solidFill>
                <a:srgbClr val="43B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5" name="Straight Arrow Connector 24"/>
            <p:cNvCxnSpPr/>
            <p:nvPr/>
          </p:nvCxnSpPr>
          <p:spPr>
            <a:xfrm>
              <a:off x="4581854" y="742295"/>
              <a:ext cx="828346" cy="762655"/>
            </a:xfrm>
            <a:prstGeom prst="straightConnector1">
              <a:avLst/>
            </a:prstGeom>
            <a:ln w="63500">
              <a:solidFill>
                <a:srgbClr val="43B5B5"/>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26" name="Rectangle 25"/>
            <p:cNvSpPr/>
            <p:nvPr/>
          </p:nvSpPr>
          <p:spPr>
            <a:xfrm>
              <a:off x="1371600" y="4857750"/>
              <a:ext cx="1295400" cy="285750"/>
            </a:xfrm>
            <a:prstGeom prst="rect">
              <a:avLst/>
            </a:prstGeom>
            <a:noFill/>
            <a:ln w="88900">
              <a:solidFill>
                <a:srgbClr val="43B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5224" y="3790950"/>
              <a:ext cx="4419779" cy="83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3700627" y="3965022"/>
              <a:ext cx="3414548" cy="665439"/>
            </a:xfrm>
            <a:prstGeom prst="rect">
              <a:avLst/>
            </a:prstGeom>
            <a:noFill/>
            <a:ln w="88900">
              <a:solidFill>
                <a:srgbClr val="43B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2667000" y="4237970"/>
              <a:ext cx="1033627" cy="543580"/>
            </a:xfrm>
            <a:prstGeom prst="straightConnector1">
              <a:avLst/>
            </a:prstGeom>
            <a:ln w="63500">
              <a:solidFill>
                <a:srgbClr val="43B5B5"/>
              </a:solidFill>
              <a:prstDash val="dash"/>
              <a:tailEnd type="triangle"/>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295185792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550"/>
            <a:ext cx="7429499" cy="685800"/>
          </a:xfrm>
        </p:spPr>
        <p:txBody>
          <a:bodyPr/>
          <a:lstStyle/>
          <a:p>
            <a:pPr algn="ctr"/>
            <a:r>
              <a:rPr lang="en-US" dirty="0" smtClean="0"/>
              <a:t>Helpful Links</a:t>
            </a:r>
            <a:endParaRPr lang="en-US" dirty="0"/>
          </a:p>
        </p:txBody>
      </p:sp>
      <p:sp>
        <p:nvSpPr>
          <p:cNvPr id="3" name="Content Placeholder 2"/>
          <p:cNvSpPr>
            <a:spLocks noGrp="1"/>
          </p:cNvSpPr>
          <p:nvPr>
            <p:ph idx="1"/>
          </p:nvPr>
        </p:nvSpPr>
        <p:spPr>
          <a:xfrm>
            <a:off x="304800" y="1257299"/>
            <a:ext cx="8534400" cy="3295651"/>
          </a:xfrm>
        </p:spPr>
        <p:txBody>
          <a:bodyPr>
            <a:noAutofit/>
          </a:bodyPr>
          <a:lstStyle/>
          <a:p>
            <a:r>
              <a:rPr lang="en-US" sz="2800" dirty="0" smtClean="0"/>
              <a:t>CPRS </a:t>
            </a:r>
            <a:r>
              <a:rPr lang="en-US" sz="2800" dirty="0"/>
              <a:t>WIKI: </a:t>
            </a:r>
            <a:r>
              <a:rPr lang="en-US" sz="2800" dirty="0">
                <a:hlinkClick r:id="rId3"/>
              </a:rPr>
              <a:t>https://</a:t>
            </a:r>
            <a:r>
              <a:rPr lang="en-US" sz="2800" dirty="0" smtClean="0">
                <a:hlinkClick r:id="rId3"/>
              </a:rPr>
              <a:t>vaww.wiki.webdev.va.gov/index.php?title=CPRS_Tips_and_Tricks</a:t>
            </a:r>
            <a:r>
              <a:rPr lang="en-US" sz="2800" dirty="0" smtClean="0"/>
              <a:t> </a:t>
            </a:r>
          </a:p>
          <a:p>
            <a:r>
              <a:rPr lang="en-US" sz="2800" dirty="0" smtClean="0"/>
              <a:t>VA Software </a:t>
            </a:r>
            <a:r>
              <a:rPr lang="en-US" sz="2800" dirty="0"/>
              <a:t>Document Library (VDL) </a:t>
            </a:r>
            <a:r>
              <a:rPr lang="en-US" sz="2800" dirty="0">
                <a:hlinkClick r:id="rId4"/>
              </a:rPr>
              <a:t>http://www.va.gov/vdl</a:t>
            </a:r>
            <a:r>
              <a:rPr lang="en-US" sz="2800" dirty="0" smtClean="0">
                <a:hlinkClick r:id="rId4"/>
              </a:rPr>
              <a:t>/</a:t>
            </a:r>
            <a:r>
              <a:rPr lang="en-US" sz="2800" dirty="0" smtClean="0"/>
              <a:t> </a:t>
            </a:r>
          </a:p>
          <a:p>
            <a:r>
              <a:rPr lang="en-US" sz="2800" dirty="0" smtClean="0"/>
              <a:t>Clinical </a:t>
            </a:r>
            <a:r>
              <a:rPr lang="en-US" sz="2800" dirty="0"/>
              <a:t>Applications SharePoint: </a:t>
            </a:r>
            <a:r>
              <a:rPr lang="en-US" sz="2800" dirty="0">
                <a:hlinkClick r:id="rId5"/>
              </a:rPr>
              <a:t>http://</a:t>
            </a:r>
            <a:r>
              <a:rPr lang="en-US" sz="2800" dirty="0" smtClean="0">
                <a:hlinkClick r:id="rId5"/>
              </a:rPr>
              <a:t>vaww.esm.infoshare.va.gov/sites/hps/CACs/default.aspx</a:t>
            </a:r>
            <a:r>
              <a:rPr lang="en-US" sz="2800" dirty="0" smtClean="0"/>
              <a:t> </a:t>
            </a:r>
            <a:endParaRPr lang="en-US" sz="2800" dirty="0"/>
          </a:p>
        </p:txBody>
      </p:sp>
    </p:spTree>
    <p:extLst>
      <p:ext uri="{BB962C8B-B14F-4D97-AF65-F5344CB8AC3E}">
        <p14:creationId xmlns:p14="http://schemas.microsoft.com/office/powerpoint/2010/main" val="517704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163" y="-25400"/>
            <a:ext cx="6797675"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676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38100"/>
            <a:ext cx="7053263"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3526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7" y="19050"/>
            <a:ext cx="9110133"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5844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119063"/>
            <a:ext cx="8577263"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0591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290513"/>
            <a:ext cx="838835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018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171450"/>
            <a:ext cx="9023350" cy="521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03545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5200" y="175464"/>
            <a:ext cx="8229600" cy="857250"/>
          </a:xfrm>
        </p:spPr>
        <p:txBody>
          <a:bodyPr>
            <a:normAutofit/>
          </a:bodyPr>
          <a:lstStyle/>
          <a:p>
            <a:r>
              <a:rPr lang="en-US" sz="3200" dirty="0" smtClean="0">
                <a:solidFill>
                  <a:schemeClr val="tx1"/>
                </a:solidFill>
              </a:rPr>
              <a:t>Poll Question</a:t>
            </a:r>
            <a:endParaRPr lang="en-US" sz="3200" dirty="0">
              <a:solidFill>
                <a:schemeClr val="tx1"/>
              </a:solidFill>
            </a:endParaRPr>
          </a:p>
        </p:txBody>
      </p:sp>
      <p:sp>
        <p:nvSpPr>
          <p:cNvPr id="5" name="Content Placeholder 4"/>
          <p:cNvSpPr>
            <a:spLocks noGrp="1"/>
          </p:cNvSpPr>
          <p:nvPr>
            <p:ph idx="1"/>
          </p:nvPr>
        </p:nvSpPr>
        <p:spPr>
          <a:xfrm>
            <a:off x="304800" y="1200150"/>
            <a:ext cx="8534400" cy="3657600"/>
          </a:xfrm>
        </p:spPr>
        <p:txBody>
          <a:bodyPr>
            <a:normAutofit lnSpcReduction="10000"/>
          </a:bodyPr>
          <a:lstStyle/>
          <a:p>
            <a:pPr marL="0" lvl="0" indent="0">
              <a:buClr>
                <a:prstClr val="white"/>
              </a:buClr>
              <a:buNone/>
            </a:pPr>
            <a:r>
              <a:rPr lang="en-US" sz="3100" cap="none" dirty="0">
                <a:solidFill>
                  <a:schemeClr val="tx1"/>
                </a:solidFill>
                <a:effectLst/>
              </a:rPr>
              <a:t>In order to for a user to have the ability to create and edit Shared Templates they need:</a:t>
            </a:r>
          </a:p>
          <a:p>
            <a:pPr marL="1314450" lvl="2" indent="-514350">
              <a:buClr>
                <a:prstClr val="white"/>
              </a:buClr>
              <a:buFont typeface="+mj-lt"/>
              <a:buAutoNum type="alphaUcPeriod"/>
            </a:pPr>
            <a:r>
              <a:rPr lang="en-US" sz="2800" cap="none" dirty="0">
                <a:solidFill>
                  <a:schemeClr val="tx1"/>
                </a:solidFill>
                <a:effectLst/>
              </a:rPr>
              <a:t>An ASU user class of Template Builder</a:t>
            </a:r>
          </a:p>
          <a:p>
            <a:pPr marL="1314450" lvl="2" indent="-514350">
              <a:buClr>
                <a:prstClr val="white"/>
              </a:buClr>
              <a:buFont typeface="+mj-lt"/>
              <a:buAutoNum type="alphaUcPeriod"/>
            </a:pPr>
            <a:r>
              <a:rPr lang="en-US" sz="2800" cap="none" dirty="0">
                <a:solidFill>
                  <a:schemeClr val="tx1"/>
                </a:solidFill>
                <a:effectLst/>
              </a:rPr>
              <a:t>An ASU user class of Clinical Coordinator</a:t>
            </a:r>
          </a:p>
          <a:p>
            <a:pPr marL="1314450" lvl="2" indent="-514350">
              <a:buClr>
                <a:prstClr val="white"/>
              </a:buClr>
              <a:buFont typeface="+mj-lt"/>
              <a:buAutoNum type="alphaUcPeriod"/>
            </a:pPr>
            <a:r>
              <a:rPr lang="en-US" sz="2800" cap="none" dirty="0">
                <a:solidFill>
                  <a:schemeClr val="tx1"/>
                </a:solidFill>
                <a:effectLst/>
              </a:rPr>
              <a:t>An ASU user class of Template Master</a:t>
            </a:r>
          </a:p>
          <a:p>
            <a:pPr marL="1314450" lvl="2" indent="-514350">
              <a:buClr>
                <a:prstClr val="white"/>
              </a:buClr>
              <a:buFont typeface="+mj-lt"/>
              <a:buAutoNum type="alphaUcPeriod"/>
            </a:pPr>
            <a:r>
              <a:rPr lang="en-US" sz="2800" cap="none" dirty="0">
                <a:solidFill>
                  <a:schemeClr val="tx1"/>
                </a:solidFill>
                <a:effectLst/>
              </a:rPr>
              <a:t>An ASU user class of IT Specialist</a:t>
            </a:r>
          </a:p>
        </p:txBody>
      </p:sp>
      <p:pic>
        <p:nvPicPr>
          <p:cNvPr id="7"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4258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5750" y="-419100"/>
            <a:ext cx="9429750" cy="6286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342900"/>
            <a:ext cx="8229600" cy="4457700"/>
          </a:xfrm>
        </p:spPr>
        <p:txBody>
          <a:bodyPr/>
          <a:lstStyle/>
          <a:p>
            <a:pPr marL="0" indent="0">
              <a:buNone/>
            </a:pPr>
            <a:endParaRPr lang="en-US" dirty="0" smtClean="0"/>
          </a:p>
          <a:p>
            <a:pPr marL="0" indent="0">
              <a:buNone/>
            </a:pPr>
            <a:endParaRPr lang="en-US" dirty="0"/>
          </a:p>
          <a:p>
            <a:pPr marL="0" indent="0">
              <a:buNone/>
            </a:pPr>
            <a:endParaRPr lang="en-US" dirty="0" smtClean="0"/>
          </a:p>
        </p:txBody>
      </p:sp>
    </p:spTree>
    <p:extLst>
      <p:ext uri="{BB962C8B-B14F-4D97-AF65-F5344CB8AC3E}">
        <p14:creationId xmlns:p14="http://schemas.microsoft.com/office/powerpoint/2010/main" val="28620357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0"/>
            <a:ext cx="8718550" cy="509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1483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225" y="0"/>
            <a:ext cx="579755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364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038" y="-22225"/>
            <a:ext cx="7273925"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336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154414"/>
            <a:ext cx="4095750" cy="4834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a:off x="3352800" y="819150"/>
            <a:ext cx="2659117" cy="0"/>
          </a:xfrm>
          <a:prstGeom prst="straightConnector1">
            <a:avLst/>
          </a:prstGeom>
          <a:ln w="76200">
            <a:solidFill>
              <a:srgbClr val="43B5B5"/>
            </a:solidFill>
            <a:tailEnd type="arrow"/>
          </a:ln>
        </p:spPr>
        <p:style>
          <a:lnRef idx="1">
            <a:schemeClr val="accent6"/>
          </a:lnRef>
          <a:fillRef idx="0">
            <a:schemeClr val="accent6"/>
          </a:fillRef>
          <a:effectRef idx="0">
            <a:schemeClr val="accent6"/>
          </a:effectRef>
          <a:fontRef idx="minor">
            <a:schemeClr val="tx1"/>
          </a:fontRef>
        </p:style>
      </p:cxnSp>
      <p:sp>
        <p:nvSpPr>
          <p:cNvPr id="5" name="Rectangle 4"/>
          <p:cNvSpPr/>
          <p:nvPr/>
        </p:nvSpPr>
        <p:spPr>
          <a:xfrm>
            <a:off x="5711058" y="514350"/>
            <a:ext cx="2362200" cy="1181100"/>
          </a:xfrm>
          <a:prstGeom prst="rect">
            <a:avLst/>
          </a:prstGeom>
          <a:solidFill>
            <a:srgbClr val="F68E3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 Template</a:t>
            </a:r>
          </a:p>
          <a:p>
            <a:pPr algn="ctr"/>
            <a:r>
              <a:rPr lang="en-US" sz="2800" b="1" dirty="0" smtClean="0"/>
              <a:t>Options</a:t>
            </a:r>
          </a:p>
        </p:txBody>
      </p:sp>
      <p:sp>
        <p:nvSpPr>
          <p:cNvPr id="10" name="Rectangle 9"/>
          <p:cNvSpPr/>
          <p:nvPr/>
        </p:nvSpPr>
        <p:spPr>
          <a:xfrm>
            <a:off x="5711058" y="3465316"/>
            <a:ext cx="2362200" cy="1316234"/>
          </a:xfrm>
          <a:prstGeom prst="rect">
            <a:avLst/>
          </a:prstGeom>
          <a:solidFill>
            <a:srgbClr val="F68E3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Search</a:t>
            </a:r>
          </a:p>
          <a:p>
            <a:pPr algn="ctr"/>
            <a:r>
              <a:rPr lang="en-US" sz="2800" b="1" dirty="0" smtClean="0"/>
              <a:t>And</a:t>
            </a:r>
          </a:p>
          <a:p>
            <a:pPr algn="ctr"/>
            <a:r>
              <a:rPr lang="en-US" sz="2800" b="1" dirty="0" smtClean="0"/>
              <a:t>Collapse</a:t>
            </a:r>
          </a:p>
        </p:txBody>
      </p:sp>
      <p:cxnSp>
        <p:nvCxnSpPr>
          <p:cNvPr id="15" name="Straight Arrow Connector 14"/>
          <p:cNvCxnSpPr>
            <a:stCxn id="11" idx="1"/>
          </p:cNvCxnSpPr>
          <p:nvPr/>
        </p:nvCxnSpPr>
        <p:spPr>
          <a:xfrm flipH="1">
            <a:off x="3352800" y="2644794"/>
            <a:ext cx="2358258" cy="155556"/>
          </a:xfrm>
          <a:prstGeom prst="straightConnector1">
            <a:avLst/>
          </a:prstGeom>
          <a:ln w="76200">
            <a:solidFill>
              <a:srgbClr val="43B5B5"/>
            </a:solidFill>
            <a:tailEnd type="arrow"/>
          </a:ln>
        </p:spPr>
        <p:style>
          <a:lnRef idx="1">
            <a:schemeClr val="accent6"/>
          </a:lnRef>
          <a:fillRef idx="0">
            <a:schemeClr val="accent6"/>
          </a:fillRef>
          <a:effectRef idx="0">
            <a:schemeClr val="accent6"/>
          </a:effectRef>
          <a:fontRef idx="minor">
            <a:schemeClr val="tx1"/>
          </a:fontRef>
        </p:style>
      </p:cxnSp>
      <p:sp>
        <p:nvSpPr>
          <p:cNvPr id="17" name="Frame 16"/>
          <p:cNvSpPr/>
          <p:nvPr/>
        </p:nvSpPr>
        <p:spPr>
          <a:xfrm>
            <a:off x="827314" y="154414"/>
            <a:ext cx="914400" cy="498419"/>
          </a:xfrm>
          <a:prstGeom prst="frame">
            <a:avLst/>
          </a:prstGeom>
          <a:solidFill>
            <a:srgbClr val="43B5B5"/>
          </a:solidFill>
          <a:ln>
            <a:solidFill>
              <a:srgbClr val="3DA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5711058" y="2370833"/>
            <a:ext cx="2362200" cy="547922"/>
          </a:xfrm>
          <a:prstGeom prst="rect">
            <a:avLst/>
          </a:prstGeom>
          <a:solidFill>
            <a:srgbClr val="F68E3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Sort</a:t>
            </a:r>
          </a:p>
        </p:txBody>
      </p:sp>
      <p:cxnSp>
        <p:nvCxnSpPr>
          <p:cNvPr id="13" name="Straight Arrow Connector 12"/>
          <p:cNvCxnSpPr/>
          <p:nvPr/>
        </p:nvCxnSpPr>
        <p:spPr>
          <a:xfrm flipH="1" flipV="1">
            <a:off x="3733800" y="3712044"/>
            <a:ext cx="2051487" cy="78906"/>
          </a:xfrm>
          <a:prstGeom prst="straightConnector1">
            <a:avLst/>
          </a:prstGeom>
          <a:ln w="76200">
            <a:solidFill>
              <a:srgbClr val="43B5B5"/>
            </a:solidFill>
            <a:tailEnd type="arrow"/>
          </a:ln>
        </p:spPr>
        <p:style>
          <a:lnRef idx="1">
            <a:schemeClr val="accent6"/>
          </a:lnRef>
          <a:fillRef idx="0">
            <a:schemeClr val="accent6"/>
          </a:fillRef>
          <a:effectRef idx="0">
            <a:schemeClr val="accent6"/>
          </a:effectRef>
          <a:fontRef idx="minor">
            <a:schemeClr val="tx1"/>
          </a:fontRef>
        </p:style>
      </p:cxnSp>
      <p:cxnSp>
        <p:nvCxnSpPr>
          <p:cNvPr id="16" name="Straight Arrow Connector 15"/>
          <p:cNvCxnSpPr/>
          <p:nvPr/>
        </p:nvCxnSpPr>
        <p:spPr>
          <a:xfrm flipH="1">
            <a:off x="3437915" y="4400550"/>
            <a:ext cx="2358258" cy="155556"/>
          </a:xfrm>
          <a:prstGeom prst="straightConnector1">
            <a:avLst/>
          </a:prstGeom>
          <a:ln w="76200">
            <a:solidFill>
              <a:srgbClr val="43B5B5"/>
            </a:solidFill>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5765195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5200" y="100043"/>
            <a:ext cx="5638800" cy="857250"/>
          </a:xfrm>
        </p:spPr>
        <p:txBody>
          <a:bodyPr>
            <a:normAutofit/>
          </a:bodyPr>
          <a:lstStyle/>
          <a:p>
            <a:r>
              <a:rPr lang="en-US" sz="2800" dirty="0" smtClean="0">
                <a:solidFill>
                  <a:schemeClr val="tx1"/>
                </a:solidFill>
                <a:effectLst>
                  <a:glow rad="38100">
                    <a:schemeClr val="bg1">
                      <a:lumMod val="65000"/>
                      <a:lumOff val="35000"/>
                      <a:alpha val="40000"/>
                    </a:schemeClr>
                  </a:glow>
                </a:effectLst>
              </a:rPr>
              <a:t>Poll Results</a:t>
            </a:r>
            <a:endParaRPr lang="en-US" sz="2800" dirty="0">
              <a:solidFill>
                <a:schemeClr val="tx1"/>
              </a:solidFill>
              <a:effectLst>
                <a:glow rad="38100">
                  <a:schemeClr val="bg1">
                    <a:lumMod val="65000"/>
                    <a:lumOff val="35000"/>
                    <a:alpha val="40000"/>
                  </a:schemeClr>
                </a:glow>
              </a:effectLst>
            </a:endParaRPr>
          </a:p>
        </p:txBody>
      </p:sp>
      <p:sp>
        <p:nvSpPr>
          <p:cNvPr id="5" name="Content Placeholder 4"/>
          <p:cNvSpPr>
            <a:spLocks noGrp="1"/>
          </p:cNvSpPr>
          <p:nvPr>
            <p:ph idx="1"/>
          </p:nvPr>
        </p:nvSpPr>
        <p:spPr>
          <a:xfrm>
            <a:off x="-32657" y="2230457"/>
            <a:ext cx="4757057" cy="2481293"/>
          </a:xfrm>
        </p:spPr>
        <p:txBody>
          <a:bodyPr>
            <a:noAutofit/>
          </a:bodyPr>
          <a:lstStyle/>
          <a:p>
            <a:pPr marL="685800" lvl="2" indent="-511175">
              <a:lnSpc>
                <a:spcPts val="2800"/>
              </a:lnSpc>
              <a:buFont typeface="+mj-lt"/>
              <a:buAutoNum type="alphaUcPeriod"/>
            </a:pPr>
            <a:r>
              <a:rPr lang="en-US" sz="2600" cap="none" dirty="0">
                <a:solidFill>
                  <a:schemeClr val="tx1"/>
                </a:solidFill>
                <a:effectLst/>
              </a:rPr>
              <a:t>An ASU user class of Template Builder</a:t>
            </a:r>
          </a:p>
          <a:p>
            <a:pPr marL="685800" lvl="2" indent="-511175">
              <a:lnSpc>
                <a:spcPts val="2800"/>
              </a:lnSpc>
              <a:buFont typeface="+mj-lt"/>
              <a:buAutoNum type="alphaUcPeriod"/>
            </a:pPr>
            <a:r>
              <a:rPr lang="en-US" sz="2600" cap="none" dirty="0">
                <a:solidFill>
                  <a:schemeClr val="tx1"/>
                </a:solidFill>
                <a:effectLst/>
              </a:rPr>
              <a:t>An ASU user class of Clinical Coordinator</a:t>
            </a:r>
          </a:p>
          <a:p>
            <a:pPr marL="685800" lvl="2" indent="-511175">
              <a:lnSpc>
                <a:spcPts val="2800"/>
              </a:lnSpc>
              <a:buFont typeface="+mj-lt"/>
              <a:buAutoNum type="alphaUcPeriod"/>
            </a:pPr>
            <a:r>
              <a:rPr lang="en-US" sz="2600" cap="none" dirty="0">
                <a:solidFill>
                  <a:schemeClr val="tx1"/>
                </a:solidFill>
                <a:effectLst/>
              </a:rPr>
              <a:t>An ASU user class of Template Master</a:t>
            </a:r>
          </a:p>
          <a:p>
            <a:pPr marL="685800" lvl="2" indent="-511175">
              <a:lnSpc>
                <a:spcPts val="2800"/>
              </a:lnSpc>
              <a:buFont typeface="+mj-lt"/>
              <a:buAutoNum type="alphaUcPeriod"/>
            </a:pPr>
            <a:r>
              <a:rPr lang="en-US" sz="2600" cap="none" dirty="0">
                <a:solidFill>
                  <a:schemeClr val="tx1"/>
                </a:solidFill>
                <a:effectLst/>
              </a:rPr>
              <a:t>An ASU user class of IT </a:t>
            </a:r>
            <a:r>
              <a:rPr lang="en-US" sz="2600" cap="none" dirty="0" smtClean="0">
                <a:solidFill>
                  <a:schemeClr val="tx1"/>
                </a:solidFill>
                <a:effectLst/>
              </a:rPr>
              <a:t>Specialist</a:t>
            </a:r>
            <a:endParaRPr lang="en-US" sz="2600" cap="none" dirty="0">
              <a:solidFill>
                <a:schemeClr val="tx1"/>
              </a:solidFill>
              <a:effectLst/>
            </a:endParaRP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8030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7200" y="819150"/>
            <a:ext cx="8153400" cy="954107"/>
          </a:xfrm>
          <a:prstGeom prst="rect">
            <a:avLst/>
          </a:prstGeom>
        </p:spPr>
        <p:txBody>
          <a:bodyPr wrap="square">
            <a:spAutoFit/>
          </a:bodyPr>
          <a:lstStyle/>
          <a:p>
            <a:r>
              <a:rPr lang="en-US" sz="2800" dirty="0" smtClean="0"/>
              <a:t>For </a:t>
            </a:r>
            <a:r>
              <a:rPr lang="en-US" sz="2800" dirty="0"/>
              <a:t>a user to </a:t>
            </a:r>
            <a:r>
              <a:rPr lang="en-US" sz="2800" dirty="0" smtClean="0"/>
              <a:t>create </a:t>
            </a:r>
            <a:r>
              <a:rPr lang="en-US" sz="2800" dirty="0"/>
              <a:t>and edit Shared </a:t>
            </a:r>
            <a:r>
              <a:rPr lang="en-US" sz="2800" dirty="0" smtClean="0"/>
              <a:t>Templates </a:t>
            </a:r>
            <a:r>
              <a:rPr lang="en-US" sz="2800" dirty="0"/>
              <a:t>they </a:t>
            </a:r>
            <a:r>
              <a:rPr lang="en-US" sz="2800" dirty="0" smtClean="0"/>
              <a:t>need:</a:t>
            </a:r>
            <a:endParaRPr lang="en-US" sz="2800" dirty="0"/>
          </a:p>
        </p:txBody>
      </p:sp>
    </p:spTree>
    <p:extLst>
      <p:ext uri="{BB962C8B-B14F-4D97-AF65-F5344CB8AC3E}">
        <p14:creationId xmlns:p14="http://schemas.microsoft.com/office/powerpoint/2010/main" val="33387464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5200" y="100043"/>
            <a:ext cx="5638800" cy="857250"/>
          </a:xfrm>
        </p:spPr>
        <p:txBody>
          <a:bodyPr>
            <a:normAutofit/>
          </a:bodyPr>
          <a:lstStyle/>
          <a:p>
            <a:r>
              <a:rPr lang="en-US" sz="2800" dirty="0" smtClean="0">
                <a:solidFill>
                  <a:schemeClr val="tx1"/>
                </a:solidFill>
                <a:effectLst>
                  <a:glow rad="38100">
                    <a:schemeClr val="bg1">
                      <a:lumMod val="65000"/>
                      <a:lumOff val="35000"/>
                      <a:alpha val="40000"/>
                    </a:schemeClr>
                  </a:glow>
                </a:effectLst>
              </a:rPr>
              <a:t>Poll Results</a:t>
            </a:r>
            <a:endParaRPr lang="en-US" sz="2800" dirty="0">
              <a:solidFill>
                <a:schemeClr val="tx1"/>
              </a:solidFill>
              <a:effectLst>
                <a:glow rad="38100">
                  <a:schemeClr val="bg1">
                    <a:lumMod val="65000"/>
                    <a:lumOff val="35000"/>
                    <a:alpha val="40000"/>
                  </a:schemeClr>
                </a:glow>
              </a:effectLst>
            </a:endParaRPr>
          </a:p>
        </p:txBody>
      </p:sp>
      <p:sp>
        <p:nvSpPr>
          <p:cNvPr id="5" name="Content Placeholder 4"/>
          <p:cNvSpPr>
            <a:spLocks noGrp="1"/>
          </p:cNvSpPr>
          <p:nvPr>
            <p:ph idx="1"/>
          </p:nvPr>
        </p:nvSpPr>
        <p:spPr>
          <a:xfrm>
            <a:off x="-32657" y="2230457"/>
            <a:ext cx="4757057" cy="2481293"/>
          </a:xfrm>
        </p:spPr>
        <p:txBody>
          <a:bodyPr>
            <a:noAutofit/>
          </a:bodyPr>
          <a:lstStyle/>
          <a:p>
            <a:pPr marL="685800" lvl="2" indent="-511175">
              <a:lnSpc>
                <a:spcPts val="2800"/>
              </a:lnSpc>
              <a:buFont typeface="+mj-lt"/>
              <a:buAutoNum type="alphaUcPeriod"/>
            </a:pPr>
            <a:r>
              <a:rPr lang="en-US" sz="2600" cap="none" dirty="0">
                <a:solidFill>
                  <a:schemeClr val="tx1"/>
                </a:solidFill>
                <a:effectLst/>
              </a:rPr>
              <a:t>An ASU user class of Template Builder</a:t>
            </a:r>
          </a:p>
          <a:p>
            <a:pPr marL="685800" lvl="2" indent="-511175">
              <a:lnSpc>
                <a:spcPts val="2800"/>
              </a:lnSpc>
              <a:buFont typeface="+mj-lt"/>
              <a:buAutoNum type="alphaUcPeriod"/>
            </a:pPr>
            <a:r>
              <a:rPr lang="en-US" sz="2600" cap="none" dirty="0">
                <a:solidFill>
                  <a:schemeClr val="tx1"/>
                </a:solidFill>
                <a:effectLst/>
              </a:rPr>
              <a:t>An ASU user class of Clinical Coordinator</a:t>
            </a:r>
          </a:p>
          <a:p>
            <a:pPr marL="685800" lvl="2" indent="-511175">
              <a:lnSpc>
                <a:spcPts val="2800"/>
              </a:lnSpc>
              <a:buFont typeface="+mj-lt"/>
              <a:buAutoNum type="alphaUcPeriod"/>
            </a:pPr>
            <a:r>
              <a:rPr lang="en-US" sz="2600" cap="none" dirty="0">
                <a:solidFill>
                  <a:schemeClr val="tx1"/>
                </a:solidFill>
                <a:effectLst/>
              </a:rPr>
              <a:t>An ASU user class of Template Master</a:t>
            </a:r>
          </a:p>
          <a:p>
            <a:pPr marL="685800" lvl="2" indent="-511175">
              <a:lnSpc>
                <a:spcPts val="2800"/>
              </a:lnSpc>
              <a:buFont typeface="+mj-lt"/>
              <a:buAutoNum type="alphaUcPeriod"/>
            </a:pPr>
            <a:r>
              <a:rPr lang="en-US" sz="2600" cap="none" dirty="0">
                <a:solidFill>
                  <a:schemeClr val="tx1"/>
                </a:solidFill>
                <a:effectLst/>
              </a:rPr>
              <a:t>An ASU user class of IT </a:t>
            </a:r>
            <a:r>
              <a:rPr lang="en-US" sz="2600" cap="none" dirty="0" smtClean="0">
                <a:solidFill>
                  <a:schemeClr val="tx1"/>
                </a:solidFill>
                <a:effectLst/>
              </a:rPr>
              <a:t>Specialist</a:t>
            </a:r>
            <a:endParaRPr lang="en-US" sz="2600" cap="none" dirty="0">
              <a:solidFill>
                <a:schemeClr val="tx1"/>
              </a:solidFill>
              <a:effectLst/>
            </a:endParaRP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8030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7200" y="819150"/>
            <a:ext cx="8153400" cy="954107"/>
          </a:xfrm>
          <a:prstGeom prst="rect">
            <a:avLst/>
          </a:prstGeom>
        </p:spPr>
        <p:txBody>
          <a:bodyPr wrap="square">
            <a:spAutoFit/>
          </a:bodyPr>
          <a:lstStyle/>
          <a:p>
            <a:r>
              <a:rPr lang="en-US" sz="2800" dirty="0" smtClean="0"/>
              <a:t>For </a:t>
            </a:r>
            <a:r>
              <a:rPr lang="en-US" sz="2800" dirty="0"/>
              <a:t>a user to </a:t>
            </a:r>
            <a:r>
              <a:rPr lang="en-US" sz="2800" dirty="0" smtClean="0"/>
              <a:t>create </a:t>
            </a:r>
            <a:r>
              <a:rPr lang="en-US" sz="2800" dirty="0"/>
              <a:t>and edit Shared Templates they </a:t>
            </a:r>
            <a:r>
              <a:rPr lang="en-US" sz="2800" dirty="0" smtClean="0"/>
              <a:t>need:</a:t>
            </a:r>
            <a:endParaRPr lang="en-US" sz="2800" dirty="0"/>
          </a:p>
        </p:txBody>
      </p:sp>
    </p:spTree>
    <p:extLst>
      <p:ext uri="{BB962C8B-B14F-4D97-AF65-F5344CB8AC3E}">
        <p14:creationId xmlns:p14="http://schemas.microsoft.com/office/powerpoint/2010/main" val="28004217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633413"/>
            <a:ext cx="9218613"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2777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2400" y="-229874"/>
            <a:ext cx="9296400" cy="62660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14800" y="895350"/>
            <a:ext cx="4343399" cy="1428750"/>
          </a:xfrm>
        </p:spPr>
        <p:txBody>
          <a:bodyPr>
            <a:normAutofit/>
          </a:bodyPr>
          <a:lstStyle/>
          <a:p>
            <a:pPr algn="r"/>
            <a:r>
              <a:rPr lang="en-US" sz="2800" b="1" cap="none" dirty="0" smtClean="0">
                <a:ln>
                  <a:noFill/>
                </a:ln>
                <a:solidFill>
                  <a:schemeClr val="bg1"/>
                </a:solidFill>
                <a:effectLst/>
              </a:rPr>
              <a:t>BUILDING A NEW TEMPLATE</a:t>
            </a:r>
            <a:endParaRPr lang="en-US" sz="2800" b="1" cap="none" dirty="0">
              <a:ln>
                <a:noFill/>
              </a:ln>
              <a:solidFill>
                <a:schemeClr val="bg1"/>
              </a:solidFill>
              <a:effectLst/>
            </a:endParaRPr>
          </a:p>
        </p:txBody>
      </p:sp>
    </p:spTree>
    <p:extLst>
      <p:ext uri="{BB962C8B-B14F-4D97-AF65-F5344CB8AC3E}">
        <p14:creationId xmlns:p14="http://schemas.microsoft.com/office/powerpoint/2010/main" val="20474732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312738"/>
            <a:ext cx="9102725"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85044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2" y="1657350"/>
            <a:ext cx="3886198" cy="1428750"/>
          </a:xfrm>
        </p:spPr>
        <p:txBody>
          <a:bodyPr>
            <a:noAutofit/>
          </a:bodyPr>
          <a:lstStyle/>
          <a:p>
            <a:pPr algn="ctr"/>
            <a:r>
              <a:rPr lang="en-US" sz="5400" dirty="0" smtClean="0">
                <a:solidFill>
                  <a:schemeClr val="tx1"/>
                </a:solidFill>
                <a:effectLst>
                  <a:glow rad="38100">
                    <a:schemeClr val="bg1">
                      <a:lumMod val="65000"/>
                      <a:lumOff val="35000"/>
                      <a:alpha val="40000"/>
                    </a:schemeClr>
                  </a:glow>
                </a:effectLst>
              </a:rPr>
              <a:t>Name the Template</a:t>
            </a:r>
            <a:endParaRPr lang="en-US" sz="5400" dirty="0">
              <a:solidFill>
                <a:schemeClr val="tx1"/>
              </a:solidFill>
              <a:effectLst>
                <a:glow rad="38100">
                  <a:schemeClr val="bg1">
                    <a:lumMod val="65000"/>
                    <a:lumOff val="35000"/>
                    <a:alpha val="40000"/>
                  </a:schemeClr>
                </a:glow>
              </a:effectLst>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491"/>
          <a:stretch/>
        </p:blipFill>
        <p:spPr bwMode="auto">
          <a:xfrm>
            <a:off x="100039" y="78651"/>
            <a:ext cx="4477404" cy="4986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3882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71600" cy="5143500"/>
          </a:xfrm>
          <a:prstGeom prst="rect">
            <a:avLst/>
          </a:prstGeom>
          <a:solidFill>
            <a:srgbClr val="43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371600" y="1047750"/>
            <a:ext cx="7772400" cy="3932465"/>
          </a:xfrm>
        </p:spPr>
        <p:txBody>
          <a:bodyPr>
            <a:noAutofit/>
          </a:bodyPr>
          <a:lstStyle/>
          <a:p>
            <a:pPr marL="0" indent="0">
              <a:lnSpc>
                <a:spcPts val="5000"/>
              </a:lnSpc>
              <a:buNone/>
            </a:pPr>
            <a:r>
              <a:rPr lang="en-US" sz="2800" dirty="0" smtClean="0">
                <a:solidFill>
                  <a:schemeClr val="tx1"/>
                </a:solidFill>
                <a:effectLst>
                  <a:glow rad="38100">
                    <a:schemeClr val="bg1">
                      <a:lumMod val="50000"/>
                      <a:lumOff val="50000"/>
                      <a:alpha val="20000"/>
                    </a:schemeClr>
                  </a:glow>
                </a:effectLst>
                <a:latin typeface="Century Gothic" panose="020B0502020202020204" pitchFamily="34" charset="0"/>
              </a:rPr>
              <a:t>How to Build A TXML progress note template</a:t>
            </a:r>
          </a:p>
          <a:p>
            <a:pPr marL="0" indent="0">
              <a:lnSpc>
                <a:spcPts val="5000"/>
              </a:lnSpc>
              <a:buNone/>
            </a:pPr>
            <a:r>
              <a:rPr lang="en-US" sz="2800" dirty="0" smtClean="0">
                <a:solidFill>
                  <a:schemeClr val="tx1"/>
                </a:solidFill>
                <a:effectLst>
                  <a:glow rad="38100">
                    <a:schemeClr val="bg1">
                      <a:lumMod val="50000"/>
                      <a:lumOff val="50000"/>
                      <a:alpha val="20000"/>
                    </a:schemeClr>
                  </a:glow>
                </a:effectLst>
                <a:latin typeface="Century Gothic" panose="020B0502020202020204" pitchFamily="34" charset="0"/>
              </a:rPr>
              <a:t>Build and modify template fields</a:t>
            </a:r>
          </a:p>
          <a:p>
            <a:pPr marL="0" indent="0">
              <a:lnSpc>
                <a:spcPts val="5000"/>
              </a:lnSpc>
              <a:buNone/>
            </a:pPr>
            <a:r>
              <a:rPr lang="en-US" sz="2800" dirty="0" smtClean="0">
                <a:solidFill>
                  <a:schemeClr val="tx1"/>
                </a:solidFill>
                <a:effectLst>
                  <a:glow rad="38100">
                    <a:schemeClr val="bg1">
                      <a:lumMod val="50000"/>
                      <a:lumOff val="50000"/>
                      <a:alpha val="20000"/>
                    </a:schemeClr>
                  </a:glow>
                </a:effectLst>
                <a:latin typeface="Century Gothic" panose="020B0502020202020204" pitchFamily="34" charset="0"/>
              </a:rPr>
              <a:t>Optimize templates for form and function</a:t>
            </a:r>
          </a:p>
          <a:p>
            <a:pPr marL="0" indent="0">
              <a:lnSpc>
                <a:spcPts val="5000"/>
              </a:lnSpc>
              <a:buNone/>
            </a:pPr>
            <a:r>
              <a:rPr lang="en-US" sz="2800" dirty="0" smtClean="0">
                <a:solidFill>
                  <a:schemeClr val="tx1"/>
                </a:solidFill>
                <a:effectLst>
                  <a:glow rad="38100">
                    <a:schemeClr val="bg1">
                      <a:lumMod val="50000"/>
                      <a:lumOff val="50000"/>
                      <a:alpha val="20000"/>
                    </a:schemeClr>
                  </a:glow>
                </a:effectLst>
                <a:latin typeface="Century Gothic" panose="020B0502020202020204" pitchFamily="34" charset="0"/>
              </a:rPr>
              <a:t>Importing and exporting templates within CPRS</a:t>
            </a:r>
          </a:p>
          <a:p>
            <a:pPr marL="0" indent="0">
              <a:lnSpc>
                <a:spcPts val="5000"/>
              </a:lnSpc>
              <a:buNone/>
            </a:pPr>
            <a:r>
              <a:rPr lang="en-US" sz="2800" dirty="0" smtClean="0">
                <a:solidFill>
                  <a:schemeClr val="tx1"/>
                </a:solidFill>
                <a:effectLst>
                  <a:glow rad="38100">
                    <a:schemeClr val="bg1">
                      <a:lumMod val="50000"/>
                      <a:lumOff val="50000"/>
                      <a:alpha val="20000"/>
                    </a:schemeClr>
                  </a:glow>
                </a:effectLst>
                <a:latin typeface="Century Gothic" panose="020B0502020202020204" pitchFamily="34" charset="0"/>
              </a:rPr>
              <a:t>Known issues with CPRS template editor</a:t>
            </a:r>
            <a:endParaRPr lang="en-US" sz="2800" dirty="0">
              <a:solidFill>
                <a:schemeClr val="tx1"/>
              </a:solidFill>
              <a:effectLst>
                <a:glow rad="38100">
                  <a:schemeClr val="bg1">
                    <a:lumMod val="50000"/>
                    <a:lumOff val="50000"/>
                    <a:alpha val="20000"/>
                  </a:schemeClr>
                </a:glow>
              </a:effectLst>
              <a:latin typeface="Century Gothic" panose="020B0502020202020204" pitchFamily="34" charset="0"/>
            </a:endParaRPr>
          </a:p>
        </p:txBody>
      </p:sp>
      <p:pic>
        <p:nvPicPr>
          <p:cNvPr id="15" name="Picture 14"/>
          <p:cNvPicPr>
            <a:picLocks/>
          </p:cNvPicPr>
          <p:nvPr/>
        </p:nvPicPr>
        <p:blipFill rotWithShape="1">
          <a:blip r:embed="rId3" cstate="print">
            <a:extLst>
              <a:ext uri="{28A0092B-C50C-407E-A947-70E740481C1C}">
                <a14:useLocalDpi xmlns:a14="http://schemas.microsoft.com/office/drawing/2010/main" val="0"/>
              </a:ext>
            </a:extLst>
          </a:blip>
          <a:srcRect r="76656" b="76463"/>
          <a:stretch/>
        </p:blipFill>
        <p:spPr>
          <a:xfrm>
            <a:off x="445639" y="438150"/>
            <a:ext cx="548640" cy="548640"/>
          </a:xfrm>
          <a:prstGeom prst="rect">
            <a:avLst/>
          </a:prstGeom>
        </p:spPr>
      </p:pic>
      <p:pic>
        <p:nvPicPr>
          <p:cNvPr id="18" name="Picture 17"/>
          <p:cNvPicPr>
            <a:picLocks/>
          </p:cNvPicPr>
          <p:nvPr/>
        </p:nvPicPr>
        <p:blipFill rotWithShape="1">
          <a:blip r:embed="rId3" cstate="print">
            <a:extLst>
              <a:ext uri="{28A0092B-C50C-407E-A947-70E740481C1C}">
                <a14:useLocalDpi xmlns:a14="http://schemas.microsoft.com/office/drawing/2010/main" val="0"/>
              </a:ext>
            </a:extLst>
          </a:blip>
          <a:srcRect l="77218" b="75721"/>
          <a:stretch/>
        </p:blipFill>
        <p:spPr>
          <a:xfrm>
            <a:off x="411480" y="1276350"/>
            <a:ext cx="548640" cy="548640"/>
          </a:xfrm>
          <a:prstGeom prst="rect">
            <a:avLst/>
          </a:prstGeom>
        </p:spPr>
      </p:pic>
      <p:sp>
        <p:nvSpPr>
          <p:cNvPr id="2" name="Title 1"/>
          <p:cNvSpPr>
            <a:spLocks noGrp="1"/>
          </p:cNvSpPr>
          <p:nvPr>
            <p:ph type="title"/>
          </p:nvPr>
        </p:nvSpPr>
        <p:spPr>
          <a:xfrm>
            <a:off x="1381305" y="-134299"/>
            <a:ext cx="7429499" cy="1428750"/>
          </a:xfrm>
        </p:spPr>
        <p:txBody>
          <a:bodyPr>
            <a:normAutofit/>
          </a:bodyPr>
          <a:lstStyle/>
          <a:p>
            <a:r>
              <a:rPr lang="en-US" sz="3200" dirty="0" smtClean="0">
                <a:solidFill>
                  <a:schemeClr val="tx1"/>
                </a:solidFill>
              </a:rPr>
              <a:t>Objectives</a:t>
            </a:r>
            <a:endParaRPr lang="en-US" sz="3200" dirty="0">
              <a:solidFill>
                <a:schemeClr val="tx1"/>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000" r="50000" b="76770"/>
          <a:stretch/>
        </p:blipFill>
        <p:spPr>
          <a:xfrm>
            <a:off x="445639" y="4400550"/>
            <a:ext cx="548640" cy="509607"/>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5794" t="77037" r="50000" b="-1093"/>
          <a:stretch/>
        </p:blipFill>
        <p:spPr>
          <a:xfrm>
            <a:off x="445639" y="2800350"/>
            <a:ext cx="548640" cy="545042"/>
          </a:xfrm>
          <a:prstGeom prst="rect">
            <a:avLst/>
          </a:prstGeom>
        </p:spPr>
      </p:pic>
      <p:pic>
        <p:nvPicPr>
          <p:cNvPr id="17" name="Picture 16"/>
          <p:cNvPicPr>
            <a:picLocks/>
          </p:cNvPicPr>
          <p:nvPr/>
        </p:nvPicPr>
        <p:blipFill rotWithShape="1">
          <a:blip r:embed="rId3" cstate="print">
            <a:extLst>
              <a:ext uri="{28A0092B-C50C-407E-A947-70E740481C1C}">
                <a14:useLocalDpi xmlns:a14="http://schemas.microsoft.com/office/drawing/2010/main" val="0"/>
              </a:ext>
            </a:extLst>
          </a:blip>
          <a:srcRect l="25000" t="51879" r="50000" b="25478"/>
          <a:stretch/>
        </p:blipFill>
        <p:spPr>
          <a:xfrm>
            <a:off x="411480" y="2044633"/>
            <a:ext cx="548640" cy="548640"/>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t="76628" r="76152"/>
          <a:stretch/>
        </p:blipFill>
        <p:spPr>
          <a:xfrm>
            <a:off x="411480" y="3562350"/>
            <a:ext cx="548640" cy="537480"/>
          </a:xfrm>
          <a:prstGeom prst="rect">
            <a:avLst/>
          </a:prstGeom>
        </p:spPr>
      </p:pic>
    </p:spTree>
    <p:extLst>
      <p:ext uri="{BB962C8B-B14F-4D97-AF65-F5344CB8AC3E}">
        <p14:creationId xmlns:p14="http://schemas.microsoft.com/office/powerpoint/2010/main" val="35609262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57150"/>
            <a:ext cx="86995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35370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375"/>
            <a:ext cx="9144000"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9484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8338" y="57150"/>
            <a:ext cx="7887324"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57250" y="2419350"/>
            <a:ext cx="7429499" cy="1428750"/>
          </a:xfrm>
        </p:spPr>
        <p:txBody>
          <a:bodyPr>
            <a:noAutofit/>
          </a:bodyPr>
          <a:lstStyle/>
          <a:p>
            <a:pPr algn="ctr"/>
            <a:r>
              <a:rPr lang="en-US" sz="4800" b="1" dirty="0" smtClean="0">
                <a:solidFill>
                  <a:srgbClr val="43B5B5"/>
                </a:solidFill>
                <a:effectLst>
                  <a:glow rad="38100">
                    <a:schemeClr val="bg1">
                      <a:lumMod val="65000"/>
                      <a:lumOff val="35000"/>
                      <a:alpha val="40000"/>
                    </a:schemeClr>
                  </a:glow>
                </a:effectLst>
              </a:rPr>
              <a:t>Basic Template Preview</a:t>
            </a:r>
            <a:endParaRPr lang="en-US" sz="4800" b="1" dirty="0">
              <a:solidFill>
                <a:srgbClr val="43B5B5"/>
              </a:solidFill>
              <a:effectLst>
                <a:glow rad="38100">
                  <a:schemeClr val="bg1">
                    <a:lumMod val="65000"/>
                    <a:lumOff val="35000"/>
                    <a:alpha val="40000"/>
                  </a:schemeClr>
                </a:glow>
              </a:effectLst>
            </a:endParaRPr>
          </a:p>
        </p:txBody>
      </p:sp>
    </p:spTree>
    <p:extLst>
      <p:ext uri="{BB962C8B-B14F-4D97-AF65-F5344CB8AC3E}">
        <p14:creationId xmlns:p14="http://schemas.microsoft.com/office/powerpoint/2010/main" val="40477452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74356002"/>
              </p:ext>
            </p:extLst>
          </p:nvPr>
        </p:nvGraphicFramePr>
        <p:xfrm>
          <a:off x="76200" y="285750"/>
          <a:ext cx="8991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64263" t="90309" r="1652" b="2013"/>
          <a:stretch/>
        </p:blipFill>
        <p:spPr bwMode="auto">
          <a:xfrm>
            <a:off x="1489839" y="221274"/>
            <a:ext cx="6164322" cy="597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Vector illustration hand cursor mouse - stock vector"/>
          <p:cNvPicPr>
            <a:picLocks noChangeAspect="1" noChangeArrowheads="1"/>
          </p:cNvPicPr>
          <p:nvPr/>
        </p:nvPicPr>
        <p:blipFill rotWithShape="1">
          <a:blip r:embed="rId9">
            <a:extLst>
              <a:ext uri="{28A0092B-C50C-407E-A947-70E740481C1C}">
                <a14:useLocalDpi xmlns:a14="http://schemas.microsoft.com/office/drawing/2010/main" val="0"/>
              </a:ext>
            </a:extLst>
          </a:blip>
          <a:srcRect l="10666" t="10857" r="53778" b="60207"/>
          <a:stretch/>
        </p:blipFill>
        <p:spPr bwMode="auto">
          <a:xfrm>
            <a:off x="7010400" y="285750"/>
            <a:ext cx="15240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1618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57600" y="163540"/>
            <a:ext cx="5486400" cy="857250"/>
          </a:xfrm>
        </p:spPr>
        <p:txBody>
          <a:bodyPr>
            <a:normAutofit/>
          </a:bodyPr>
          <a:lstStyle/>
          <a:p>
            <a:r>
              <a:rPr lang="en-US" sz="3600" dirty="0" smtClean="0">
                <a:solidFill>
                  <a:schemeClr val="tx1"/>
                </a:solidFill>
              </a:rPr>
              <a:t>Poll Question</a:t>
            </a:r>
            <a:endParaRPr lang="en-US" sz="3600" dirty="0">
              <a:solidFill>
                <a:schemeClr val="tx1"/>
              </a:solidFill>
            </a:endParaRPr>
          </a:p>
        </p:txBody>
      </p:sp>
      <p:sp>
        <p:nvSpPr>
          <p:cNvPr id="5" name="Content Placeholder 4"/>
          <p:cNvSpPr>
            <a:spLocks noGrp="1"/>
          </p:cNvSpPr>
          <p:nvPr>
            <p:ph idx="1"/>
          </p:nvPr>
        </p:nvSpPr>
        <p:spPr>
          <a:xfrm>
            <a:off x="228600" y="1020790"/>
            <a:ext cx="8534400" cy="3657600"/>
          </a:xfrm>
        </p:spPr>
        <p:txBody>
          <a:bodyPr>
            <a:noAutofit/>
          </a:bodyPr>
          <a:lstStyle/>
          <a:p>
            <a:pPr marL="0" indent="0">
              <a:buNone/>
            </a:pPr>
            <a:r>
              <a:rPr lang="en-US" sz="3200" cap="none" dirty="0" smtClean="0">
                <a:solidFill>
                  <a:schemeClr val="tx1"/>
                </a:solidFill>
                <a:effectLst/>
              </a:rPr>
              <a:t>What is the safest way to open the CPRS Template Editor?</a:t>
            </a:r>
          </a:p>
          <a:p>
            <a:pPr marL="1314450" lvl="2" indent="-514350">
              <a:buFont typeface="+mj-lt"/>
              <a:buAutoNum type="alphaUcPeriod"/>
            </a:pPr>
            <a:r>
              <a:rPr lang="en-US" sz="2800" cap="none" dirty="0" smtClean="0">
                <a:solidFill>
                  <a:schemeClr val="tx1"/>
                </a:solidFill>
                <a:effectLst/>
              </a:rPr>
              <a:t>Clicking Create Shared Templates</a:t>
            </a:r>
          </a:p>
          <a:p>
            <a:pPr marL="1314450" lvl="2" indent="-514350">
              <a:buFont typeface="+mj-lt"/>
              <a:buAutoNum type="alphaUcPeriod"/>
            </a:pPr>
            <a:r>
              <a:rPr lang="en-US" sz="2800" cap="none" dirty="0" smtClean="0">
                <a:solidFill>
                  <a:schemeClr val="tx1"/>
                </a:solidFill>
                <a:effectLst/>
              </a:rPr>
              <a:t>Clicking Edit Shared Templates</a:t>
            </a:r>
            <a:endParaRPr lang="en-US" sz="2800" cap="none" dirty="0">
              <a:solidFill>
                <a:schemeClr val="tx1"/>
              </a:solidFill>
              <a:effectLst/>
            </a:endParaRPr>
          </a:p>
          <a:p>
            <a:pPr marL="1314450" lvl="2" indent="-514350">
              <a:buFont typeface="+mj-lt"/>
              <a:buAutoNum type="alphaUcPeriod"/>
            </a:pPr>
            <a:r>
              <a:rPr lang="en-US" sz="2800" cap="none" dirty="0">
                <a:solidFill>
                  <a:schemeClr val="tx1"/>
                </a:solidFill>
                <a:effectLst/>
              </a:rPr>
              <a:t>C</a:t>
            </a:r>
            <a:r>
              <a:rPr lang="en-US" sz="2800" cap="none" dirty="0" smtClean="0">
                <a:solidFill>
                  <a:schemeClr val="tx1"/>
                </a:solidFill>
                <a:effectLst/>
              </a:rPr>
              <a:t>licking Edit Templates</a:t>
            </a:r>
          </a:p>
          <a:p>
            <a:pPr marL="1314450" lvl="2" indent="-514350">
              <a:buFont typeface="+mj-lt"/>
              <a:buAutoNum type="alphaUcPeriod"/>
            </a:pPr>
            <a:r>
              <a:rPr lang="en-US" sz="2800" cap="none" dirty="0" smtClean="0">
                <a:solidFill>
                  <a:schemeClr val="tx1"/>
                </a:solidFill>
                <a:effectLst/>
              </a:rPr>
              <a:t>With universal precautions</a:t>
            </a:r>
          </a:p>
        </p:txBody>
      </p:sp>
      <p:pic>
        <p:nvPicPr>
          <p:cNvPr id="7"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3525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158750"/>
            <a:ext cx="9309100" cy="546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4815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85763"/>
            <a:ext cx="7999413"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27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74613"/>
            <a:ext cx="8943975" cy="499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55721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525463"/>
            <a:ext cx="9193213" cy="409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5143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1588"/>
            <a:ext cx="7450137" cy="51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8200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tx1"/>
                </a:solidFill>
              </a:rPr>
              <a:t>Background</a:t>
            </a:r>
            <a:endParaRPr lang="en-US" sz="3200"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54284688"/>
              </p:ext>
            </p:extLst>
          </p:nvPr>
        </p:nvGraphicFramePr>
        <p:xfrm>
          <a:off x="228601" y="57150"/>
          <a:ext cx="8684418" cy="5010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55665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415925"/>
            <a:ext cx="9150350"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9404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1400" y="155415"/>
            <a:ext cx="5562600" cy="857250"/>
          </a:xfrm>
        </p:spPr>
        <p:txBody>
          <a:bodyPr>
            <a:normAutofit/>
          </a:bodyPr>
          <a:lstStyle/>
          <a:p>
            <a:r>
              <a:rPr lang="en-US" sz="3600" dirty="0" smtClean="0">
                <a:solidFill>
                  <a:schemeClr val="tx1"/>
                </a:solidFill>
              </a:rPr>
              <a:t>Poll Results</a:t>
            </a:r>
            <a:endParaRPr lang="en-US" sz="3600" dirty="0">
              <a:solidFill>
                <a:schemeClr val="tx1"/>
              </a:solidFill>
            </a:endParaRPr>
          </a:p>
        </p:txBody>
      </p:sp>
      <p:sp>
        <p:nvSpPr>
          <p:cNvPr id="5" name="Content Placeholder 4"/>
          <p:cNvSpPr>
            <a:spLocks noGrp="1"/>
          </p:cNvSpPr>
          <p:nvPr>
            <p:ph idx="1"/>
          </p:nvPr>
        </p:nvSpPr>
        <p:spPr>
          <a:xfrm>
            <a:off x="0" y="1657350"/>
            <a:ext cx="4724400" cy="3844000"/>
          </a:xfrm>
        </p:spPr>
        <p:txBody>
          <a:bodyPr>
            <a:noAutofit/>
          </a:bodyPr>
          <a:lstStyle/>
          <a:p>
            <a:pPr marL="685800" lvl="2" indent="-511175">
              <a:lnSpc>
                <a:spcPts val="2300"/>
              </a:lnSpc>
              <a:buFont typeface="+mj-lt"/>
              <a:buAutoNum type="alphaUcPeriod"/>
            </a:pPr>
            <a:r>
              <a:rPr lang="en-US" sz="2800" cap="none" dirty="0">
                <a:solidFill>
                  <a:schemeClr val="tx1"/>
                </a:solidFill>
                <a:effectLst/>
              </a:rPr>
              <a:t>Clicking Create Shared Templates</a:t>
            </a:r>
          </a:p>
          <a:p>
            <a:pPr marL="685800" lvl="2" indent="-511175">
              <a:lnSpc>
                <a:spcPts val="2300"/>
              </a:lnSpc>
              <a:buFont typeface="+mj-lt"/>
              <a:buAutoNum type="alphaUcPeriod"/>
            </a:pPr>
            <a:r>
              <a:rPr lang="en-US" sz="2800" cap="none" dirty="0">
                <a:solidFill>
                  <a:schemeClr val="tx1"/>
                </a:solidFill>
                <a:effectLst/>
              </a:rPr>
              <a:t>Clicking Edit Shared Templates</a:t>
            </a:r>
          </a:p>
          <a:p>
            <a:pPr marL="685800" lvl="2" indent="-511175">
              <a:lnSpc>
                <a:spcPts val="2300"/>
              </a:lnSpc>
              <a:buFont typeface="+mj-lt"/>
              <a:buAutoNum type="alphaUcPeriod"/>
            </a:pPr>
            <a:r>
              <a:rPr lang="en-US" sz="2800" cap="none" dirty="0">
                <a:solidFill>
                  <a:schemeClr val="tx1"/>
                </a:solidFill>
                <a:effectLst/>
              </a:rPr>
              <a:t>Clicking Edit Templates</a:t>
            </a:r>
          </a:p>
          <a:p>
            <a:pPr marL="685800" lvl="2" indent="-511175">
              <a:lnSpc>
                <a:spcPts val="2300"/>
              </a:lnSpc>
              <a:buFont typeface="+mj-lt"/>
              <a:buAutoNum type="alphaUcPeriod"/>
            </a:pPr>
            <a:r>
              <a:rPr lang="en-US" sz="2800" cap="none" dirty="0">
                <a:solidFill>
                  <a:schemeClr val="tx1"/>
                </a:solidFill>
                <a:effectLst/>
              </a:rPr>
              <a:t>With universal </a:t>
            </a:r>
            <a:r>
              <a:rPr lang="en-US" sz="2800" cap="none" dirty="0" smtClean="0">
                <a:solidFill>
                  <a:schemeClr val="tx1"/>
                </a:solidFill>
                <a:effectLst/>
              </a:rPr>
              <a:t>precautions</a:t>
            </a:r>
            <a:endParaRPr lang="en-US" sz="2800" cap="none" dirty="0">
              <a:solidFill>
                <a:schemeClr val="tx1"/>
              </a:solidFill>
              <a:effectLst/>
            </a:endParaRPr>
          </a:p>
        </p:txBody>
      </p:sp>
      <p:sp>
        <p:nvSpPr>
          <p:cNvPr id="3" name="Rectangle 2"/>
          <p:cNvSpPr/>
          <p:nvPr/>
        </p:nvSpPr>
        <p:spPr>
          <a:xfrm>
            <a:off x="457200" y="1061093"/>
            <a:ext cx="8153400" cy="1015663"/>
          </a:xfrm>
          <a:prstGeom prst="rect">
            <a:avLst/>
          </a:prstGeom>
        </p:spPr>
        <p:txBody>
          <a:bodyPr wrap="square">
            <a:spAutoFit/>
          </a:bodyPr>
          <a:lstStyle/>
          <a:p>
            <a:r>
              <a:rPr lang="en-US" sz="3000" dirty="0"/>
              <a:t>What is the safest way to open the CPRS Template Editor?</a:t>
            </a:r>
          </a:p>
        </p:txBody>
      </p:sp>
      <p:pic>
        <p:nvPicPr>
          <p:cNvPr id="7"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2532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1400" y="155415"/>
            <a:ext cx="5562600" cy="857250"/>
          </a:xfrm>
        </p:spPr>
        <p:txBody>
          <a:bodyPr>
            <a:normAutofit/>
          </a:bodyPr>
          <a:lstStyle/>
          <a:p>
            <a:r>
              <a:rPr lang="en-US" sz="3600" dirty="0" smtClean="0">
                <a:solidFill>
                  <a:schemeClr val="tx1"/>
                </a:solidFill>
              </a:rPr>
              <a:t>Poll Results</a:t>
            </a:r>
            <a:endParaRPr lang="en-US" sz="3600" dirty="0">
              <a:solidFill>
                <a:schemeClr val="tx1"/>
              </a:solidFill>
            </a:endParaRPr>
          </a:p>
        </p:txBody>
      </p:sp>
      <p:sp>
        <p:nvSpPr>
          <p:cNvPr id="5" name="Content Placeholder 4"/>
          <p:cNvSpPr>
            <a:spLocks noGrp="1"/>
          </p:cNvSpPr>
          <p:nvPr>
            <p:ph idx="1"/>
          </p:nvPr>
        </p:nvSpPr>
        <p:spPr>
          <a:xfrm>
            <a:off x="0" y="1657350"/>
            <a:ext cx="4724400" cy="3844000"/>
          </a:xfrm>
        </p:spPr>
        <p:txBody>
          <a:bodyPr>
            <a:noAutofit/>
          </a:bodyPr>
          <a:lstStyle/>
          <a:p>
            <a:pPr marL="685800" lvl="2" indent="-511175">
              <a:lnSpc>
                <a:spcPts val="2300"/>
              </a:lnSpc>
              <a:buFont typeface="+mj-lt"/>
              <a:buAutoNum type="alphaUcPeriod"/>
            </a:pPr>
            <a:r>
              <a:rPr lang="en-US" sz="2800" cap="none" dirty="0">
                <a:solidFill>
                  <a:schemeClr val="tx1"/>
                </a:solidFill>
                <a:effectLst/>
              </a:rPr>
              <a:t>Clicking Create Shared Templates</a:t>
            </a:r>
          </a:p>
          <a:p>
            <a:pPr marL="685800" lvl="2" indent="-511175">
              <a:lnSpc>
                <a:spcPts val="2300"/>
              </a:lnSpc>
              <a:buFont typeface="+mj-lt"/>
              <a:buAutoNum type="alphaUcPeriod"/>
            </a:pPr>
            <a:r>
              <a:rPr lang="en-US" sz="2800" cap="none" dirty="0">
                <a:solidFill>
                  <a:schemeClr val="tx1"/>
                </a:solidFill>
                <a:effectLst/>
              </a:rPr>
              <a:t>Clicking Edit Shared Templates</a:t>
            </a:r>
          </a:p>
          <a:p>
            <a:pPr marL="685800" lvl="2" indent="-511175">
              <a:lnSpc>
                <a:spcPts val="2300"/>
              </a:lnSpc>
              <a:buFont typeface="+mj-lt"/>
              <a:buAutoNum type="alphaUcPeriod"/>
            </a:pPr>
            <a:r>
              <a:rPr lang="en-US" sz="2800" cap="none" dirty="0">
                <a:solidFill>
                  <a:schemeClr val="tx1"/>
                </a:solidFill>
                <a:effectLst/>
              </a:rPr>
              <a:t>Clicking Edit Templates</a:t>
            </a:r>
          </a:p>
          <a:p>
            <a:pPr marL="685800" lvl="2" indent="-511175">
              <a:lnSpc>
                <a:spcPts val="2300"/>
              </a:lnSpc>
              <a:buFont typeface="+mj-lt"/>
              <a:buAutoNum type="alphaUcPeriod"/>
            </a:pPr>
            <a:r>
              <a:rPr lang="en-US" sz="2800" cap="none" dirty="0">
                <a:solidFill>
                  <a:schemeClr val="tx1"/>
                </a:solidFill>
                <a:effectLst/>
              </a:rPr>
              <a:t>With universal </a:t>
            </a:r>
            <a:r>
              <a:rPr lang="en-US" sz="2800" cap="none" dirty="0" smtClean="0">
                <a:solidFill>
                  <a:schemeClr val="tx1"/>
                </a:solidFill>
                <a:effectLst/>
              </a:rPr>
              <a:t>precautions</a:t>
            </a:r>
            <a:endParaRPr lang="en-US" sz="2800" cap="none" dirty="0">
              <a:solidFill>
                <a:schemeClr val="tx1"/>
              </a:solidFill>
              <a:effectLst/>
            </a:endParaRPr>
          </a:p>
        </p:txBody>
      </p:sp>
      <p:sp>
        <p:nvSpPr>
          <p:cNvPr id="3" name="Rectangle 2"/>
          <p:cNvSpPr/>
          <p:nvPr/>
        </p:nvSpPr>
        <p:spPr>
          <a:xfrm>
            <a:off x="457200" y="1061093"/>
            <a:ext cx="8153400" cy="1015663"/>
          </a:xfrm>
          <a:prstGeom prst="rect">
            <a:avLst/>
          </a:prstGeom>
        </p:spPr>
        <p:txBody>
          <a:bodyPr wrap="square">
            <a:spAutoFit/>
          </a:bodyPr>
          <a:lstStyle/>
          <a:p>
            <a:r>
              <a:rPr lang="en-US" sz="3000" dirty="0"/>
              <a:t>What is the safest way to open the CPRS Template Editor?</a:t>
            </a:r>
          </a:p>
        </p:txBody>
      </p:sp>
      <p:pic>
        <p:nvPicPr>
          <p:cNvPr id="7"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6103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solidFill>
                  <a:schemeClr val="tx1"/>
                </a:solidFill>
              </a:rPr>
              <a:t>Dialog Template Benefits</a:t>
            </a:r>
            <a:endParaRPr lang="en-US" sz="3600" b="1"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77962764"/>
              </p:ext>
            </p:extLst>
          </p:nvPr>
        </p:nvGraphicFramePr>
        <p:xfrm>
          <a:off x="228599" y="1504950"/>
          <a:ext cx="8686802" cy="3562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06401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201613"/>
            <a:ext cx="8918575" cy="468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42928700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2738"/>
            <a:ext cx="915035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5469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401638"/>
            <a:ext cx="9150350"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0172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2750"/>
            <a:ext cx="9144000" cy="431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5066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2750"/>
            <a:ext cx="9144000" cy="431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6639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2400" y="-19050"/>
            <a:ext cx="9448800" cy="527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315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5200" y="175464"/>
            <a:ext cx="8229600" cy="857250"/>
          </a:xfrm>
        </p:spPr>
        <p:txBody>
          <a:bodyPr>
            <a:normAutofit/>
          </a:bodyPr>
          <a:lstStyle/>
          <a:p>
            <a:r>
              <a:rPr lang="en-US" sz="3200" dirty="0" smtClean="0">
                <a:solidFill>
                  <a:schemeClr val="tx1"/>
                </a:solidFill>
              </a:rPr>
              <a:t>Poll Question</a:t>
            </a:r>
            <a:endParaRPr lang="en-US" sz="3200" dirty="0">
              <a:solidFill>
                <a:schemeClr val="tx1"/>
              </a:solidFill>
            </a:endParaRPr>
          </a:p>
        </p:txBody>
      </p:sp>
      <p:sp>
        <p:nvSpPr>
          <p:cNvPr id="5" name="Content Placeholder 4"/>
          <p:cNvSpPr>
            <a:spLocks noGrp="1"/>
          </p:cNvSpPr>
          <p:nvPr>
            <p:ph idx="1"/>
          </p:nvPr>
        </p:nvSpPr>
        <p:spPr>
          <a:xfrm>
            <a:off x="304800" y="1200150"/>
            <a:ext cx="8534400" cy="3657600"/>
          </a:xfrm>
        </p:spPr>
        <p:txBody>
          <a:bodyPr>
            <a:normAutofit/>
          </a:bodyPr>
          <a:lstStyle/>
          <a:p>
            <a:pPr marL="0" indent="0">
              <a:buNone/>
            </a:pPr>
            <a:r>
              <a:rPr lang="en-US" sz="3200" cap="none" dirty="0" smtClean="0">
                <a:solidFill>
                  <a:schemeClr val="tx1"/>
                </a:solidFill>
                <a:effectLst/>
                <a:latin typeface="Century Gothic" panose="020B0502020202020204" pitchFamily="34" charset="0"/>
              </a:rPr>
              <a:t>How would you rate your experience with building templates?</a:t>
            </a:r>
          </a:p>
          <a:p>
            <a:pPr marL="1314450" lvl="2" indent="-514350">
              <a:buFont typeface="+mj-lt"/>
              <a:buAutoNum type="alphaUcPeriod"/>
            </a:pPr>
            <a:r>
              <a:rPr lang="en-US" sz="2800" cap="none" dirty="0" smtClean="0">
                <a:solidFill>
                  <a:schemeClr val="tx1"/>
                </a:solidFill>
                <a:effectLst/>
                <a:latin typeface="Century Gothic" panose="020B0502020202020204" pitchFamily="34" charset="0"/>
              </a:rPr>
              <a:t>Beginner – have built few to no templates.</a:t>
            </a:r>
          </a:p>
          <a:p>
            <a:pPr marL="1314450" lvl="2" indent="-514350">
              <a:buFont typeface="+mj-lt"/>
              <a:buAutoNum type="alphaUcPeriod"/>
            </a:pPr>
            <a:r>
              <a:rPr lang="en-US" sz="2800" cap="none" dirty="0" smtClean="0">
                <a:solidFill>
                  <a:schemeClr val="tx1"/>
                </a:solidFill>
                <a:effectLst/>
                <a:latin typeface="Century Gothic" panose="020B0502020202020204" pitchFamily="34" charset="0"/>
              </a:rPr>
              <a:t>Intermediate – have built some. </a:t>
            </a:r>
          </a:p>
          <a:p>
            <a:pPr marL="1314450" lvl="2" indent="-514350">
              <a:buFont typeface="+mj-lt"/>
              <a:buAutoNum type="alphaUcPeriod"/>
            </a:pPr>
            <a:r>
              <a:rPr lang="en-US" sz="2800" cap="none" dirty="0" smtClean="0">
                <a:solidFill>
                  <a:schemeClr val="tx1"/>
                </a:solidFill>
                <a:effectLst/>
                <a:latin typeface="Century Gothic" panose="020B0502020202020204" pitchFamily="34" charset="0"/>
              </a:rPr>
              <a:t>Experienced – have built numerous templates. Too many to count!</a:t>
            </a:r>
          </a:p>
        </p:txBody>
      </p:sp>
      <p:pic>
        <p:nvPicPr>
          <p:cNvPr id="7"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3369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1932" y="17066"/>
            <a:ext cx="4860132" cy="5109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rame 7"/>
          <p:cNvSpPr/>
          <p:nvPr/>
        </p:nvSpPr>
        <p:spPr>
          <a:xfrm>
            <a:off x="1752600" y="2231340"/>
            <a:ext cx="2362200" cy="2127169"/>
          </a:xfrm>
          <a:prstGeom prst="frame">
            <a:avLst>
              <a:gd name="adj1" fmla="val 4331"/>
            </a:avLst>
          </a:prstGeom>
          <a:solidFill>
            <a:srgbClr val="43B5B5"/>
          </a:solidFill>
          <a:ln>
            <a:solidFill>
              <a:srgbClr val="3DA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766" t="44793" r="2792" b="14939"/>
          <a:stretch/>
        </p:blipFill>
        <p:spPr bwMode="auto">
          <a:xfrm>
            <a:off x="3810000" y="819150"/>
            <a:ext cx="4978400" cy="3733800"/>
          </a:xfrm>
          <a:prstGeom prst="rect">
            <a:avLst/>
          </a:prstGeom>
          <a:solidFill>
            <a:srgbClr val="43B5B5"/>
          </a:solidFill>
          <a:ln w="190500">
            <a:solidFill>
              <a:srgbClr val="3DA7A5"/>
            </a:solidFill>
            <a:miter lim="800000"/>
          </a:ln>
          <a:effectLst>
            <a:outerShdw blurRad="50800" dist="38100" dir="2700000" algn="tl" rotWithShape="0">
              <a:prstClr val="black">
                <a:alpha val="40000"/>
              </a:prstClr>
            </a:outerShdw>
          </a:effectLst>
          <a:extLst/>
        </p:spPr>
      </p:pic>
    </p:spTree>
    <p:extLst>
      <p:ext uri="{BB962C8B-B14F-4D97-AF65-F5344CB8AC3E}">
        <p14:creationId xmlns:p14="http://schemas.microsoft.com/office/powerpoint/2010/main" val="13970855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628650"/>
            <a:ext cx="9053513" cy="445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4632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433917"/>
            <a:ext cx="9144000" cy="4275666"/>
          </a:xfrm>
          <a:prstGeom prst="rect">
            <a:avLst/>
          </a:prstGeom>
          <a:solidFill>
            <a:srgbClr val="D4D0C8"/>
          </a:solidFill>
          <a:ln>
            <a:noFill/>
          </a:ln>
          <a:extLst/>
        </p:spPr>
      </p:pic>
    </p:spTree>
    <p:extLst>
      <p:ext uri="{BB962C8B-B14F-4D97-AF65-F5344CB8AC3E}">
        <p14:creationId xmlns:p14="http://schemas.microsoft.com/office/powerpoint/2010/main" val="15525582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993" y="209550"/>
            <a:ext cx="7429499" cy="1428750"/>
          </a:xfrm>
        </p:spPr>
        <p:txBody>
          <a:bodyPr>
            <a:normAutofit/>
          </a:bodyPr>
          <a:lstStyle/>
          <a:p>
            <a:r>
              <a:rPr lang="en-US" sz="3600" dirty="0" smtClean="0">
                <a:solidFill>
                  <a:schemeClr val="tx1"/>
                </a:solidFill>
              </a:rPr>
              <a:t>Hide Dialog Items Benefits</a:t>
            </a:r>
            <a:endParaRPr lang="en-US" sz="3600" dirty="0">
              <a:solidFill>
                <a:schemeClr val="tx1"/>
              </a:solidFill>
            </a:endParaRPr>
          </a:p>
        </p:txBody>
      </p:sp>
      <p:sp>
        <p:nvSpPr>
          <p:cNvPr id="3" name="Content Placeholder 2"/>
          <p:cNvSpPr>
            <a:spLocks noGrp="1"/>
          </p:cNvSpPr>
          <p:nvPr>
            <p:ph idx="1"/>
          </p:nvPr>
        </p:nvSpPr>
        <p:spPr>
          <a:xfrm>
            <a:off x="1295400" y="1200150"/>
            <a:ext cx="7924800" cy="3810000"/>
          </a:xfrm>
        </p:spPr>
        <p:txBody>
          <a:bodyPr>
            <a:noAutofit/>
          </a:bodyPr>
          <a:lstStyle/>
          <a:p>
            <a:pPr marL="0" indent="0">
              <a:lnSpc>
                <a:spcPts val="8200"/>
              </a:lnSpc>
              <a:buNone/>
            </a:pPr>
            <a:r>
              <a:rPr lang="en-US" sz="2800" cap="none" dirty="0">
                <a:solidFill>
                  <a:schemeClr val="tx1"/>
                </a:solidFill>
                <a:effectLst/>
              </a:rPr>
              <a:t>Cleaner look</a:t>
            </a:r>
          </a:p>
          <a:p>
            <a:pPr marL="0" indent="0">
              <a:lnSpc>
                <a:spcPts val="8200"/>
              </a:lnSpc>
              <a:buNone/>
            </a:pPr>
            <a:r>
              <a:rPr lang="en-US" sz="2800" cap="none" dirty="0" smtClean="0">
                <a:solidFill>
                  <a:schemeClr val="tx1"/>
                </a:solidFill>
                <a:effectLst/>
              </a:rPr>
              <a:t>User focused on items displayed at that step</a:t>
            </a:r>
          </a:p>
          <a:p>
            <a:pPr marL="0" indent="0">
              <a:lnSpc>
                <a:spcPts val="8200"/>
              </a:lnSpc>
              <a:buNone/>
            </a:pPr>
            <a:r>
              <a:rPr lang="en-US" sz="2800" cap="none" dirty="0" smtClean="0">
                <a:solidFill>
                  <a:schemeClr val="tx1"/>
                </a:solidFill>
                <a:effectLst/>
              </a:rPr>
              <a:t>Useful for Decision Trees</a:t>
            </a:r>
          </a:p>
        </p:txBody>
      </p:sp>
      <p:sp>
        <p:nvSpPr>
          <p:cNvPr id="4" name="Rectangle 3"/>
          <p:cNvSpPr/>
          <p:nvPr/>
        </p:nvSpPr>
        <p:spPr>
          <a:xfrm>
            <a:off x="0" y="0"/>
            <a:ext cx="1371600" cy="5143500"/>
          </a:xfrm>
          <a:prstGeom prst="rect">
            <a:avLst/>
          </a:prstGeom>
          <a:solidFill>
            <a:srgbClr val="43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2400" y="1733550"/>
            <a:ext cx="965320" cy="9653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41472" y1="45070" x2="41472" y2="45070"/>
                        <a14:foregroundMark x1="46823" y1="34507" x2="46823" y2="34507"/>
                        <a14:foregroundMark x1="61538" y1="58451" x2="61538" y2="58451"/>
                        <a14:foregroundMark x1="44147" y1="54225" x2="44147" y2="54225"/>
                        <a14:foregroundMark x1="53512" y1="45070" x2="53512" y2="45070"/>
                        <a14:foregroundMark x1="56187" y1="54225" x2="56187" y2="54225"/>
                      </a14:backgroundRemoval>
                    </a14:imgEffect>
                  </a14:imgLayer>
                </a14:imgProps>
              </a:ext>
              <a:ext uri="{28A0092B-C50C-407E-A947-70E740481C1C}">
                <a14:useLocalDpi xmlns:a14="http://schemas.microsoft.com/office/drawing/2010/main" val="0"/>
              </a:ext>
            </a:extLst>
          </a:blip>
          <a:stretch>
            <a:fillRect/>
          </a:stretch>
        </p:blipFill>
        <p:spPr bwMode="auto">
          <a:xfrm>
            <a:off x="-80231" y="2627554"/>
            <a:ext cx="1391996" cy="139199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386616" y="4248150"/>
            <a:ext cx="0" cy="554420"/>
          </a:xfrm>
          <a:prstGeom prst="line">
            <a:avLst/>
          </a:prstGeom>
        </p:spPr>
        <p:style>
          <a:lnRef idx="1">
            <a:schemeClr val="accent5"/>
          </a:lnRef>
          <a:fillRef idx="0">
            <a:schemeClr val="accent5"/>
          </a:fillRef>
          <a:effectRef idx="0">
            <a:schemeClr val="accent5"/>
          </a:effectRef>
          <a:fontRef idx="minor">
            <a:schemeClr val="tx1"/>
          </a:fontRef>
        </p:style>
      </p:cxnSp>
      <p:cxnSp>
        <p:nvCxnSpPr>
          <p:cNvPr id="13" name="Straight Connector 12"/>
          <p:cNvCxnSpPr/>
          <p:nvPr/>
        </p:nvCxnSpPr>
        <p:spPr>
          <a:xfrm>
            <a:off x="539016" y="4400550"/>
            <a:ext cx="299184" cy="173420"/>
          </a:xfrm>
          <a:prstGeom prst="line">
            <a:avLst/>
          </a:prstGeom>
        </p:spPr>
        <p:style>
          <a:lnRef idx="1">
            <a:schemeClr val="accent5"/>
          </a:lnRef>
          <a:fillRef idx="0">
            <a:schemeClr val="accent5"/>
          </a:fillRef>
          <a:effectRef idx="0">
            <a:schemeClr val="accent5"/>
          </a:effectRef>
          <a:fontRef idx="minor">
            <a:schemeClr val="tx1"/>
          </a:fontRef>
        </p:style>
      </p:cxnSp>
      <p:cxnSp>
        <p:nvCxnSpPr>
          <p:cNvPr id="15" name="Straight Connector 14"/>
          <p:cNvCxnSpPr>
            <a:stCxn id="10" idx="1"/>
          </p:cNvCxnSpPr>
          <p:nvPr/>
        </p:nvCxnSpPr>
        <p:spPr>
          <a:xfrm flipH="1">
            <a:off x="440352" y="4520071"/>
            <a:ext cx="300150" cy="251954"/>
          </a:xfrm>
          <a:prstGeom prst="line">
            <a:avLst/>
          </a:prstGeom>
        </p:spPr>
        <p:style>
          <a:lnRef idx="1">
            <a:schemeClr val="accent5"/>
          </a:lnRef>
          <a:fillRef idx="0">
            <a:schemeClr val="accent5"/>
          </a:fillRef>
          <a:effectRef idx="0">
            <a:schemeClr val="accent5"/>
          </a:effectRef>
          <a:fontRef idx="minor">
            <a:schemeClr val="tx1"/>
          </a:fontRef>
        </p:style>
      </p:cxnSp>
      <p:sp>
        <p:nvSpPr>
          <p:cNvPr id="10" name="Rectangle 9"/>
          <p:cNvSpPr/>
          <p:nvPr/>
        </p:nvSpPr>
        <p:spPr>
          <a:xfrm>
            <a:off x="740502" y="4291471"/>
            <a:ext cx="468433" cy="457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Rectangle 4"/>
          <p:cNvSpPr/>
          <p:nvPr/>
        </p:nvSpPr>
        <p:spPr>
          <a:xfrm>
            <a:off x="152400" y="4019550"/>
            <a:ext cx="468433" cy="457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p:cNvSpPr/>
          <p:nvPr/>
        </p:nvSpPr>
        <p:spPr>
          <a:xfrm>
            <a:off x="155981" y="4573970"/>
            <a:ext cx="468433" cy="457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6702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76238"/>
            <a:ext cx="9182100"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1180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96838"/>
            <a:ext cx="9394826"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6196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8991600" cy="5143500"/>
          </a:xfrm>
        </p:spPr>
        <p:txBody>
          <a:bodyPr>
            <a:normAutofit/>
          </a:bodyPr>
          <a:lstStyle/>
          <a:p>
            <a:pPr marL="0" indent="0" algn="ctr">
              <a:buNone/>
            </a:pPr>
            <a:r>
              <a:rPr lang="en-US" sz="3200" cap="none" dirty="0" smtClean="0">
                <a:solidFill>
                  <a:schemeClr val="tx1"/>
                </a:solidFill>
                <a:effectLst/>
              </a:rPr>
              <a:t>“</a:t>
            </a:r>
            <a:r>
              <a:rPr lang="en-US" sz="3200" b="1" i="1" cap="none" dirty="0" smtClean="0">
                <a:solidFill>
                  <a:srgbClr val="43B5B5"/>
                </a:solidFill>
                <a:effectLst/>
              </a:rPr>
              <a:t>Indent Dialog Items</a:t>
            </a:r>
            <a:r>
              <a:rPr lang="en-US" sz="3200" cap="none" dirty="0" smtClean="0">
                <a:solidFill>
                  <a:schemeClr val="tx1"/>
                </a:solidFill>
                <a:effectLst/>
              </a:rPr>
              <a:t>” </a:t>
            </a:r>
          </a:p>
          <a:p>
            <a:pPr marL="0" indent="0" algn="ctr">
              <a:buNone/>
            </a:pPr>
            <a:r>
              <a:rPr lang="en-US" sz="3200" cap="none" dirty="0" smtClean="0">
                <a:solidFill>
                  <a:schemeClr val="tx1"/>
                </a:solidFill>
                <a:effectLst/>
              </a:rPr>
              <a:t>only indents in the template display.</a:t>
            </a:r>
          </a:p>
          <a:p>
            <a:pPr marL="0" indent="0" algn="ctr">
              <a:buNone/>
            </a:pPr>
            <a:endParaRPr lang="en-US" sz="3200" cap="none" dirty="0" smtClean="0">
              <a:solidFill>
                <a:schemeClr val="tx1"/>
              </a:solidFill>
              <a:effectLst/>
            </a:endParaRPr>
          </a:p>
          <a:p>
            <a:pPr marL="0" indent="0" algn="ctr">
              <a:buNone/>
            </a:pPr>
            <a:r>
              <a:rPr lang="en-US" sz="3200" cap="none" dirty="0" smtClean="0">
                <a:solidFill>
                  <a:schemeClr val="tx1"/>
                </a:solidFill>
                <a:effectLst/>
              </a:rPr>
              <a:t>To indent the </a:t>
            </a:r>
            <a:r>
              <a:rPr lang="en-US" sz="3200" b="1" u="sng" cap="none" dirty="0" smtClean="0">
                <a:solidFill>
                  <a:srgbClr val="43B5B5"/>
                </a:solidFill>
                <a:effectLst/>
              </a:rPr>
              <a:t>Note</a:t>
            </a:r>
            <a:r>
              <a:rPr lang="en-US" sz="3200" cap="none" dirty="0" smtClean="0">
                <a:solidFill>
                  <a:srgbClr val="43B5B5"/>
                </a:solidFill>
                <a:effectLst/>
              </a:rPr>
              <a:t> </a:t>
            </a:r>
            <a:r>
              <a:rPr lang="en-US" sz="3200" cap="none" dirty="0" smtClean="0">
                <a:solidFill>
                  <a:schemeClr val="tx1"/>
                </a:solidFill>
                <a:effectLst/>
              </a:rPr>
              <a:t>text</a:t>
            </a:r>
          </a:p>
          <a:p>
            <a:pPr marL="0" indent="0" algn="ctr">
              <a:buNone/>
            </a:pPr>
            <a:r>
              <a:rPr lang="en-US" sz="3200" b="1" cap="none" dirty="0" smtClean="0">
                <a:solidFill>
                  <a:srgbClr val="43B5B5"/>
                </a:solidFill>
                <a:effectLst/>
              </a:rPr>
              <a:t>add spaces </a:t>
            </a:r>
            <a:r>
              <a:rPr lang="en-US" sz="3200" b="1" cap="none" dirty="0" smtClean="0">
                <a:solidFill>
                  <a:schemeClr val="tx1"/>
                </a:solidFill>
                <a:effectLst/>
              </a:rPr>
              <a:t>before boilerplate </a:t>
            </a:r>
            <a:r>
              <a:rPr lang="en-US" sz="3200" b="1" cap="none" dirty="0" smtClean="0">
                <a:solidFill>
                  <a:srgbClr val="43B5B5"/>
                </a:solidFill>
                <a:effectLst/>
              </a:rPr>
              <a:t>text and/or template fields.</a:t>
            </a:r>
            <a:endParaRPr lang="en-US" sz="3200" b="1" cap="none" dirty="0">
              <a:solidFill>
                <a:srgbClr val="43B5B5"/>
              </a:solidFill>
              <a:effectLst/>
            </a:endParaRPr>
          </a:p>
        </p:txBody>
      </p:sp>
      <p:cxnSp>
        <p:nvCxnSpPr>
          <p:cNvPr id="6" name="Straight Connector 5"/>
          <p:cNvCxnSpPr/>
          <p:nvPr/>
        </p:nvCxnSpPr>
        <p:spPr>
          <a:xfrm>
            <a:off x="1981200" y="2343150"/>
            <a:ext cx="5181600" cy="0"/>
          </a:xfrm>
          <a:prstGeom prst="line">
            <a:avLst/>
          </a:prstGeom>
          <a:ln w="76200">
            <a:solidFill>
              <a:srgbClr val="F68E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2854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63" y="17463"/>
            <a:ext cx="7254875" cy="51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10633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206375"/>
            <a:ext cx="9059863" cy="473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61214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57150"/>
            <a:ext cx="806608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2059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AFAFA"/>
            </a:gs>
            <a:gs pos="100000">
              <a:srgbClr val="FAFAFA"/>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clrChange>
              <a:clrFrom>
                <a:srgbClr val="FAFBFA"/>
              </a:clrFrom>
              <a:clrTo>
                <a:srgbClr val="FAFBFA">
                  <a:alpha val="0"/>
                </a:srgbClr>
              </a:clrTo>
            </a:clrChange>
            <a:extLst>
              <a:ext uri="{28A0092B-C50C-407E-A947-70E740481C1C}">
                <a14:useLocalDpi xmlns:a14="http://schemas.microsoft.com/office/drawing/2010/main" val="0"/>
              </a:ext>
            </a:extLst>
          </a:blip>
          <a:srcRect b="19141"/>
          <a:stretch/>
        </p:blipFill>
        <p:spPr bwMode="auto">
          <a:xfrm>
            <a:off x="1981200" y="35379"/>
            <a:ext cx="5181600" cy="418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3014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5275" y="-342418"/>
            <a:ext cx="9734550" cy="65717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56060" y="-171450"/>
            <a:ext cx="7429499" cy="1428750"/>
          </a:xfrm>
        </p:spPr>
        <p:txBody>
          <a:bodyPr>
            <a:normAutofit/>
          </a:bodyPr>
          <a:lstStyle/>
          <a:p>
            <a:r>
              <a:rPr lang="en-US" sz="3600" b="1" dirty="0" smtClean="0">
                <a:solidFill>
                  <a:srgbClr val="43B5B5"/>
                </a:solidFill>
                <a:effectLst>
                  <a:glow rad="38100">
                    <a:schemeClr val="bg1">
                      <a:lumMod val="65000"/>
                      <a:lumOff val="35000"/>
                      <a:alpha val="40000"/>
                    </a:schemeClr>
                  </a:glow>
                </a:effectLst>
              </a:rPr>
              <a:t>Text Spacing-Hit The Enter Key</a:t>
            </a:r>
            <a:endParaRPr lang="en-US" sz="3600" b="1" dirty="0">
              <a:solidFill>
                <a:srgbClr val="43B5B5"/>
              </a:solidFill>
              <a:effectLst>
                <a:glow rad="38100">
                  <a:schemeClr val="bg1">
                    <a:lumMod val="65000"/>
                    <a:lumOff val="35000"/>
                    <a:alpha val="40000"/>
                  </a:schemeClr>
                </a:glow>
              </a:effectLst>
            </a:endParaRPr>
          </a:p>
        </p:txBody>
      </p:sp>
    </p:spTree>
    <p:extLst>
      <p:ext uri="{BB962C8B-B14F-4D97-AF65-F5344CB8AC3E}">
        <p14:creationId xmlns:p14="http://schemas.microsoft.com/office/powerpoint/2010/main" val="11186410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275"/>
            <a:ext cx="7467600"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28954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2575"/>
            <a:ext cx="9144000"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1640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247" y="1857374"/>
            <a:ext cx="4124324" cy="1628775"/>
          </a:xfrm>
        </p:spPr>
        <p:txBody>
          <a:bodyPr>
            <a:noAutofit/>
          </a:bodyPr>
          <a:lstStyle/>
          <a:p>
            <a:r>
              <a:rPr lang="en-US" sz="3200" dirty="0" smtClean="0">
                <a:solidFill>
                  <a:schemeClr val="tx1"/>
                </a:solidFill>
              </a:rPr>
              <a:t>Dialog Properties </a:t>
            </a:r>
            <a:r>
              <a:rPr lang="en-US" sz="3200" b="1" i="1" dirty="0" smtClean="0">
                <a:solidFill>
                  <a:schemeClr val="tx1"/>
                </a:solidFill>
              </a:rPr>
              <a:t>Display Only</a:t>
            </a:r>
            <a:endParaRPr lang="en-US" sz="3200" b="1" i="1" dirty="0">
              <a:solidFill>
                <a:schemeClr val="tx1"/>
              </a:solidFill>
            </a:endParaRPr>
          </a:p>
        </p:txBody>
      </p:sp>
      <p:pic>
        <p:nvPicPr>
          <p:cNvPr id="2052"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76200" y="29953"/>
            <a:ext cx="4867276" cy="5083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9694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404813"/>
            <a:ext cx="9040813"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1136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75"/>
            <a:ext cx="9144000" cy="386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11524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0809" y="1657350"/>
            <a:ext cx="4573191" cy="1428750"/>
          </a:xfrm>
        </p:spPr>
        <p:txBody>
          <a:bodyPr>
            <a:normAutofit/>
          </a:bodyPr>
          <a:lstStyle/>
          <a:p>
            <a:r>
              <a:rPr lang="en-US" sz="3200" dirty="0" smtClean="0">
                <a:solidFill>
                  <a:schemeClr val="tx1"/>
                </a:solidFill>
              </a:rPr>
              <a:t>Dialog Properties: </a:t>
            </a:r>
            <a:r>
              <a:rPr lang="en-US" sz="3200" b="1" i="1" dirty="0" smtClean="0">
                <a:solidFill>
                  <a:schemeClr val="tx1"/>
                </a:solidFill>
              </a:rPr>
              <a:t>Only Show First Line </a:t>
            </a:r>
            <a:endParaRPr lang="en-US" sz="3200" b="1" i="1" dirty="0">
              <a:solidFill>
                <a:schemeClr val="tx1"/>
              </a:solidFill>
            </a:endParaRPr>
          </a:p>
        </p:txBody>
      </p:sp>
      <p:pic>
        <p:nvPicPr>
          <p:cNvPr id="512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2040" y="33508"/>
            <a:ext cx="4410076" cy="5076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0027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31750"/>
            <a:ext cx="441325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0809" y="1657350"/>
            <a:ext cx="4573191" cy="1428750"/>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solidFill>
                  <a:schemeClr val="tx1"/>
                </a:solidFill>
              </a:rPr>
              <a:t>Dialog Properties: </a:t>
            </a:r>
            <a:r>
              <a:rPr lang="en-US" sz="3200" b="1" i="1" dirty="0" smtClean="0">
                <a:solidFill>
                  <a:schemeClr val="tx1"/>
                </a:solidFill>
              </a:rPr>
              <a:t>ONE ITEM ONLY </a:t>
            </a:r>
            <a:endParaRPr lang="en-US" sz="3200" b="1" i="1" dirty="0">
              <a:solidFill>
                <a:schemeClr val="tx1"/>
              </a:solidFill>
            </a:endParaRPr>
          </a:p>
        </p:txBody>
      </p:sp>
    </p:spTree>
    <p:extLst>
      <p:ext uri="{BB962C8B-B14F-4D97-AF65-F5344CB8AC3E}">
        <p14:creationId xmlns:p14="http://schemas.microsoft.com/office/powerpoint/2010/main" val="37737591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38100"/>
            <a:ext cx="9029700" cy="506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35328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27013"/>
            <a:ext cx="9017000"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5828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070975" cy="5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1124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27013"/>
            <a:ext cx="9017000"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2155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23838"/>
            <a:ext cx="9017000"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2321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7150"/>
            <a:ext cx="7429499" cy="1428750"/>
          </a:xfrm>
        </p:spPr>
        <p:txBody>
          <a:bodyPr>
            <a:normAutofit/>
          </a:bodyPr>
          <a:lstStyle/>
          <a:p>
            <a:r>
              <a:rPr lang="en-US" sz="3600" b="1" dirty="0" smtClean="0">
                <a:solidFill>
                  <a:schemeClr val="tx1"/>
                </a:solidFill>
                <a:effectLst>
                  <a:glow rad="38100">
                    <a:schemeClr val="bg1">
                      <a:lumMod val="65000"/>
                      <a:lumOff val="35000"/>
                      <a:alpha val="40000"/>
                    </a:schemeClr>
                  </a:glow>
                </a:effectLst>
              </a:rPr>
              <a:t>Patient Data Objects</a:t>
            </a:r>
            <a:endParaRPr lang="en-US" sz="3600" b="1" dirty="0">
              <a:solidFill>
                <a:schemeClr val="tx1"/>
              </a:solidFill>
              <a:effectLst>
                <a:glow rad="38100">
                  <a:schemeClr val="bg1">
                    <a:lumMod val="65000"/>
                    <a:lumOff val="35000"/>
                    <a:alpha val="40000"/>
                  </a:schemeClr>
                </a:glow>
              </a:effectLst>
            </a:endParaRPr>
          </a:p>
        </p:txBody>
      </p:sp>
      <p:sp>
        <p:nvSpPr>
          <p:cNvPr id="3" name="Content Placeholder 2"/>
          <p:cNvSpPr>
            <a:spLocks noGrp="1"/>
          </p:cNvSpPr>
          <p:nvPr>
            <p:ph idx="1"/>
          </p:nvPr>
        </p:nvSpPr>
        <p:spPr>
          <a:xfrm>
            <a:off x="1406236" y="1123950"/>
            <a:ext cx="7737764" cy="4019550"/>
          </a:xfrm>
        </p:spPr>
        <p:txBody>
          <a:bodyPr>
            <a:normAutofit/>
          </a:bodyPr>
          <a:lstStyle/>
          <a:p>
            <a:pPr marL="0" indent="0">
              <a:buNone/>
            </a:pPr>
            <a:r>
              <a:rPr lang="en-US" sz="3200" cap="none" dirty="0" smtClean="0">
                <a:solidFill>
                  <a:schemeClr val="tx1"/>
                </a:solidFill>
                <a:effectLst/>
              </a:rPr>
              <a:t>Pulls patient data into the note</a:t>
            </a:r>
          </a:p>
          <a:p>
            <a:pPr marL="0" indent="0">
              <a:buNone/>
            </a:pPr>
            <a:endParaRPr lang="en-US" sz="3200" cap="none" dirty="0" smtClean="0">
              <a:solidFill>
                <a:schemeClr val="tx1"/>
              </a:solidFill>
              <a:effectLst/>
            </a:endParaRPr>
          </a:p>
          <a:p>
            <a:pPr marL="0" indent="0">
              <a:buNone/>
            </a:pPr>
            <a:r>
              <a:rPr lang="en-US" sz="3200" cap="none" dirty="0" smtClean="0">
                <a:solidFill>
                  <a:schemeClr val="tx1"/>
                </a:solidFill>
                <a:effectLst/>
              </a:rPr>
              <a:t>Built using Health Summary Components</a:t>
            </a:r>
          </a:p>
          <a:p>
            <a:pPr marL="0" indent="0">
              <a:buNone/>
            </a:pPr>
            <a:endParaRPr lang="en-US" sz="3200" cap="none" dirty="0" smtClean="0">
              <a:solidFill>
                <a:schemeClr val="tx1"/>
              </a:solidFill>
              <a:effectLst/>
            </a:endParaRPr>
          </a:p>
          <a:p>
            <a:pPr marL="0" indent="0">
              <a:buNone/>
            </a:pPr>
            <a:r>
              <a:rPr lang="en-US" sz="3200" cap="none" dirty="0" smtClean="0">
                <a:solidFill>
                  <a:schemeClr val="tx1"/>
                </a:solidFill>
                <a:effectLst/>
              </a:rPr>
              <a:t>Can be built with specific data range</a:t>
            </a:r>
            <a:endParaRPr lang="en-US" cap="none" dirty="0">
              <a:solidFill>
                <a:schemeClr val="tx1"/>
              </a:solidFill>
              <a:effectLst/>
            </a:endParaRPr>
          </a:p>
        </p:txBody>
      </p:sp>
      <p:sp>
        <p:nvSpPr>
          <p:cNvPr id="4" name="Rectangle 3"/>
          <p:cNvSpPr/>
          <p:nvPr/>
        </p:nvSpPr>
        <p:spPr>
          <a:xfrm>
            <a:off x="0" y="0"/>
            <a:ext cx="1371600" cy="5143500"/>
          </a:xfrm>
          <a:prstGeom prst="rect">
            <a:avLst/>
          </a:prstGeom>
          <a:solidFill>
            <a:srgbClr val="43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p:cNvPicPr>
            <a:picLocks noChangeAspect="1" noChangeArrowheads="1"/>
          </p:cNvPicPr>
          <p:nvPr/>
        </p:nvPicPr>
        <p:blipFill rotWithShape="1">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l="15782" t="18634" r="15782" b="17705"/>
          <a:stretch/>
        </p:blipFill>
        <p:spPr bwMode="auto">
          <a:xfrm>
            <a:off x="228600" y="1200150"/>
            <a:ext cx="866465" cy="80601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image.shutterstock.com/display_pic_with_logo/1523582/163481756/stock-vector-arrow-sign-reload-refresh-rotation-loop-pictogram-set-simple-black-icon-on-white-background-vector-163481756.jpg"/>
          <p:cNvPicPr>
            <a:picLocks noChangeAspect="1" noChangeArrowheads="1"/>
          </p:cNvPicPr>
          <p:nvPr/>
        </p:nvPicPr>
        <p:blipFill rotWithShape="1">
          <a:blip r:embed="rId4">
            <a:extLst>
              <a:ext uri="{28A0092B-C50C-407E-A947-70E740481C1C}">
                <a14:useLocalDpi xmlns:a14="http://schemas.microsoft.com/office/drawing/2010/main" val="0"/>
              </a:ext>
            </a:extLst>
          </a:blip>
          <a:srcRect l="56815" t="10106" r="2296" b="60958"/>
          <a:stretch/>
        </p:blipFill>
        <p:spPr bwMode="auto">
          <a:xfrm>
            <a:off x="114299" y="2538845"/>
            <a:ext cx="1143002" cy="844826"/>
          </a:xfrm>
          <a:prstGeom prst="rect">
            <a:avLst/>
          </a:prstGeom>
          <a:noFill/>
          <a:extLst>
            <a:ext uri="{909E8E84-426E-40DD-AFC4-6F175D3DCCD1}">
              <a14:hiddenFill xmlns:a14="http://schemas.microsoft.com/office/drawing/2010/main">
                <a:solidFill>
                  <a:srgbClr val="FFFFFF"/>
                </a:solidFill>
              </a14:hiddenFill>
            </a:ext>
          </a:extLst>
        </p:spPr>
      </p:pic>
      <p:sp>
        <p:nvSpPr>
          <p:cNvPr id="5" name="Double Brace 4"/>
          <p:cNvSpPr/>
          <p:nvPr/>
        </p:nvSpPr>
        <p:spPr>
          <a:xfrm>
            <a:off x="90054" y="4052560"/>
            <a:ext cx="1143000" cy="914400"/>
          </a:xfrm>
          <a:prstGeom prst="bracePair">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176645" y="4248150"/>
            <a:ext cx="990600" cy="523220"/>
          </a:xfrm>
          <a:prstGeom prst="rect">
            <a:avLst/>
          </a:prstGeom>
          <a:noFill/>
        </p:spPr>
        <p:txBody>
          <a:bodyPr wrap="square" rtlCol="0">
            <a:spAutoFit/>
          </a:bodyPr>
          <a:lstStyle/>
          <a:p>
            <a:r>
              <a:rPr lang="en-US" sz="2800" b="1" dirty="0" smtClean="0"/>
              <a:t>2 </a:t>
            </a:r>
            <a:r>
              <a:rPr lang="en-US" sz="2800" b="1" dirty="0" err="1" smtClean="0"/>
              <a:t>yrs</a:t>
            </a:r>
            <a:endParaRPr lang="en-US" sz="2800" b="1" dirty="0"/>
          </a:p>
        </p:txBody>
      </p:sp>
    </p:spTree>
    <p:extLst>
      <p:ext uri="{BB962C8B-B14F-4D97-AF65-F5344CB8AC3E}">
        <p14:creationId xmlns:p14="http://schemas.microsoft.com/office/powerpoint/2010/main" val="16776518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07950"/>
            <a:ext cx="8943975" cy="492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30207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148" y="209550"/>
            <a:ext cx="8903704"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Brace 3"/>
          <p:cNvSpPr/>
          <p:nvPr/>
        </p:nvSpPr>
        <p:spPr>
          <a:xfrm rot="5400000">
            <a:off x="4915439" y="-563381"/>
            <a:ext cx="838200" cy="7413261"/>
          </a:xfrm>
          <a:prstGeom prst="rightBrace">
            <a:avLst/>
          </a:prstGeom>
          <a:ln w="76200">
            <a:solidFill>
              <a:srgbClr val="F68E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a:off x="2542308" y="3714750"/>
            <a:ext cx="5715000" cy="990600"/>
          </a:xfrm>
          <a:prstGeom prst="rect">
            <a:avLst/>
          </a:prstGeom>
          <a:solidFill>
            <a:srgbClr val="43B5B5"/>
          </a:solidFill>
          <a:ln>
            <a:solidFill>
              <a:srgbClr val="3DA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Active Problem List</a:t>
            </a:r>
            <a:endParaRPr lang="en-US" sz="4400" dirty="0"/>
          </a:p>
        </p:txBody>
      </p:sp>
    </p:spTree>
    <p:extLst>
      <p:ext uri="{BB962C8B-B14F-4D97-AF65-F5344CB8AC3E}">
        <p14:creationId xmlns:p14="http://schemas.microsoft.com/office/powerpoint/2010/main" val="25944117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676" y="128572"/>
            <a:ext cx="8862648" cy="4886356"/>
          </a:xfrm>
          <a:prstGeom prst="rect">
            <a:avLst/>
          </a:prstGeom>
          <a:noFill/>
          <a:ln w="9525">
            <a:solidFill>
              <a:srgbClr val="43B5B5"/>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990600" y="2571750"/>
            <a:ext cx="6096000" cy="1524000"/>
          </a:xfrm>
          <a:prstGeom prst="rect">
            <a:avLst/>
          </a:prstGeom>
          <a:noFill/>
          <a:ln w="76200">
            <a:solidFill>
              <a:srgbClr val="3DA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6236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7163"/>
            <a:ext cx="8839200"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1228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17463"/>
            <a:ext cx="8266113" cy="51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5410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209550"/>
            <a:ext cx="7429499" cy="1428750"/>
          </a:xfrm>
        </p:spPr>
        <p:txBody>
          <a:bodyPr>
            <a:normAutofit/>
          </a:bodyPr>
          <a:lstStyle/>
          <a:p>
            <a:r>
              <a:rPr lang="en-US" sz="4000" b="1" dirty="0" smtClean="0">
                <a:solidFill>
                  <a:srgbClr val="43B5B5"/>
                </a:solidFill>
              </a:rPr>
              <a:t>Template Field Types</a:t>
            </a:r>
            <a:endParaRPr lang="en-US" sz="4000" b="1" dirty="0">
              <a:solidFill>
                <a:srgbClr val="43B5B5"/>
              </a:solidFill>
            </a:endParaRPr>
          </a:p>
        </p:txBody>
      </p:sp>
      <p:sp>
        <p:nvSpPr>
          <p:cNvPr id="3" name="Content Placeholder 2"/>
          <p:cNvSpPr>
            <a:spLocks noGrp="1"/>
          </p:cNvSpPr>
          <p:nvPr>
            <p:ph sz="half" idx="1"/>
          </p:nvPr>
        </p:nvSpPr>
        <p:spPr/>
        <p:txBody>
          <a:bodyPr>
            <a:noAutofit/>
          </a:bodyPr>
          <a:lstStyle/>
          <a:p>
            <a:r>
              <a:rPr lang="en-US" sz="3000" dirty="0" smtClean="0">
                <a:solidFill>
                  <a:schemeClr val="tx1"/>
                </a:solidFill>
                <a:effectLst>
                  <a:glow rad="38100">
                    <a:schemeClr val="bg1">
                      <a:lumMod val="50000"/>
                      <a:lumOff val="50000"/>
                      <a:alpha val="20000"/>
                    </a:schemeClr>
                  </a:glow>
                </a:effectLst>
              </a:rPr>
              <a:t>Edit Box</a:t>
            </a:r>
          </a:p>
          <a:p>
            <a:r>
              <a:rPr lang="en-US" sz="3000" dirty="0" smtClean="0">
                <a:solidFill>
                  <a:schemeClr val="tx1"/>
                </a:solidFill>
                <a:effectLst>
                  <a:glow rad="38100">
                    <a:schemeClr val="bg1">
                      <a:lumMod val="50000"/>
                      <a:lumOff val="50000"/>
                      <a:alpha val="20000"/>
                    </a:schemeClr>
                  </a:glow>
                </a:effectLst>
              </a:rPr>
              <a:t>Combo Box</a:t>
            </a:r>
          </a:p>
          <a:p>
            <a:r>
              <a:rPr lang="en-US" sz="3000" dirty="0" smtClean="0">
                <a:solidFill>
                  <a:schemeClr val="tx1"/>
                </a:solidFill>
                <a:effectLst>
                  <a:glow rad="38100">
                    <a:schemeClr val="bg1">
                      <a:lumMod val="50000"/>
                      <a:lumOff val="50000"/>
                      <a:alpha val="20000"/>
                    </a:schemeClr>
                  </a:glow>
                </a:effectLst>
              </a:rPr>
              <a:t>Button</a:t>
            </a:r>
          </a:p>
          <a:p>
            <a:r>
              <a:rPr lang="en-US" sz="3000" dirty="0" smtClean="0">
                <a:solidFill>
                  <a:schemeClr val="tx1"/>
                </a:solidFill>
                <a:effectLst>
                  <a:glow rad="38100">
                    <a:schemeClr val="bg1">
                      <a:lumMod val="50000"/>
                      <a:lumOff val="50000"/>
                      <a:alpha val="20000"/>
                    </a:schemeClr>
                  </a:glow>
                </a:effectLst>
              </a:rPr>
              <a:t>Check Boxes</a:t>
            </a:r>
          </a:p>
          <a:p>
            <a:r>
              <a:rPr lang="en-US" sz="3000" dirty="0" smtClean="0">
                <a:solidFill>
                  <a:schemeClr val="tx1"/>
                </a:solidFill>
                <a:effectLst>
                  <a:glow rad="38100">
                    <a:schemeClr val="bg1">
                      <a:lumMod val="50000"/>
                      <a:lumOff val="50000"/>
                      <a:alpha val="20000"/>
                    </a:schemeClr>
                  </a:glow>
                </a:effectLst>
              </a:rPr>
              <a:t>Radio Buttons</a:t>
            </a:r>
          </a:p>
        </p:txBody>
      </p:sp>
      <p:sp>
        <p:nvSpPr>
          <p:cNvPr id="4" name="Content Placeholder 3"/>
          <p:cNvSpPr>
            <a:spLocks noGrp="1"/>
          </p:cNvSpPr>
          <p:nvPr>
            <p:ph sz="half" idx="2"/>
          </p:nvPr>
        </p:nvSpPr>
        <p:spPr/>
        <p:txBody>
          <a:bodyPr>
            <a:noAutofit/>
          </a:bodyPr>
          <a:lstStyle/>
          <a:p>
            <a:r>
              <a:rPr lang="en-US" sz="3000" dirty="0" smtClean="0">
                <a:solidFill>
                  <a:schemeClr val="tx1"/>
                </a:solidFill>
                <a:effectLst>
                  <a:glow rad="38100">
                    <a:schemeClr val="bg1">
                      <a:lumMod val="50000"/>
                      <a:lumOff val="50000"/>
                      <a:alpha val="20000"/>
                    </a:schemeClr>
                  </a:glow>
                </a:effectLst>
              </a:rPr>
              <a:t>Date</a:t>
            </a:r>
          </a:p>
          <a:p>
            <a:r>
              <a:rPr lang="en-US" sz="3000" dirty="0" smtClean="0">
                <a:solidFill>
                  <a:schemeClr val="tx1"/>
                </a:solidFill>
                <a:effectLst>
                  <a:glow rad="38100">
                    <a:schemeClr val="bg1">
                      <a:lumMod val="50000"/>
                      <a:lumOff val="50000"/>
                      <a:alpha val="20000"/>
                    </a:schemeClr>
                  </a:glow>
                </a:effectLst>
              </a:rPr>
              <a:t>Number</a:t>
            </a:r>
          </a:p>
          <a:p>
            <a:r>
              <a:rPr lang="en-US" sz="3000" dirty="0" smtClean="0">
                <a:solidFill>
                  <a:schemeClr val="tx1"/>
                </a:solidFill>
                <a:effectLst>
                  <a:glow rad="38100">
                    <a:schemeClr val="bg1">
                      <a:lumMod val="50000"/>
                      <a:lumOff val="50000"/>
                      <a:alpha val="20000"/>
                    </a:schemeClr>
                  </a:glow>
                </a:effectLst>
              </a:rPr>
              <a:t>Hyperlink</a:t>
            </a:r>
          </a:p>
          <a:p>
            <a:r>
              <a:rPr lang="en-US" sz="3000" dirty="0" smtClean="0">
                <a:solidFill>
                  <a:schemeClr val="tx1"/>
                </a:solidFill>
                <a:effectLst>
                  <a:glow rad="38100">
                    <a:schemeClr val="bg1">
                      <a:lumMod val="50000"/>
                      <a:lumOff val="50000"/>
                      <a:alpha val="20000"/>
                    </a:schemeClr>
                  </a:glow>
                </a:effectLst>
              </a:rPr>
              <a:t>Word Processing</a:t>
            </a:r>
          </a:p>
          <a:p>
            <a:r>
              <a:rPr lang="en-US" sz="3000" dirty="0" smtClean="0">
                <a:solidFill>
                  <a:schemeClr val="tx1"/>
                </a:solidFill>
                <a:effectLst>
                  <a:glow rad="38100">
                    <a:schemeClr val="bg1">
                      <a:lumMod val="50000"/>
                      <a:lumOff val="50000"/>
                      <a:alpha val="20000"/>
                    </a:schemeClr>
                  </a:glow>
                </a:effectLst>
              </a:rPr>
              <a:t>Text</a:t>
            </a:r>
            <a:endParaRPr lang="en-US" sz="3000" dirty="0">
              <a:solidFill>
                <a:schemeClr val="tx1"/>
              </a:solidFill>
              <a:effectLst>
                <a:glow rad="38100">
                  <a:schemeClr val="bg1">
                    <a:lumMod val="50000"/>
                    <a:lumOff val="50000"/>
                    <a:alpha val="20000"/>
                  </a:schemeClr>
                </a:glow>
              </a:effectLst>
            </a:endParaRPr>
          </a:p>
        </p:txBody>
      </p:sp>
    </p:spTree>
    <p:extLst>
      <p:ext uri="{BB962C8B-B14F-4D97-AF65-F5344CB8AC3E}">
        <p14:creationId xmlns:p14="http://schemas.microsoft.com/office/powerpoint/2010/main" val="18732318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3" y="31750"/>
            <a:ext cx="8169275"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5558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9524"/>
            <a:ext cx="7429499" cy="1428750"/>
          </a:xfrm>
        </p:spPr>
        <p:txBody>
          <a:bodyPr>
            <a:normAutofit/>
          </a:bodyPr>
          <a:lstStyle/>
          <a:p>
            <a:r>
              <a:rPr lang="en-US" sz="2800" b="1" dirty="0" smtClean="0">
                <a:solidFill>
                  <a:schemeClr val="tx1"/>
                </a:solidFill>
              </a:rPr>
              <a:t>Template editor access </a:t>
            </a:r>
            <a:endParaRPr lang="en-US" sz="2800" b="1" dirty="0">
              <a:solidFill>
                <a:schemeClr val="tx1"/>
              </a:solidFill>
            </a:endParaRPr>
          </a:p>
        </p:txBody>
      </p:sp>
      <p:sp>
        <p:nvSpPr>
          <p:cNvPr id="3" name="Content Placeholder 2"/>
          <p:cNvSpPr>
            <a:spLocks noGrp="1"/>
          </p:cNvSpPr>
          <p:nvPr>
            <p:ph idx="1"/>
          </p:nvPr>
        </p:nvSpPr>
        <p:spPr>
          <a:xfrm>
            <a:off x="1355834" y="1152524"/>
            <a:ext cx="7429499" cy="2838451"/>
          </a:xfrm>
        </p:spPr>
        <p:txBody>
          <a:bodyPr>
            <a:noAutofit/>
          </a:bodyPr>
          <a:lstStyle/>
          <a:p>
            <a:pPr marL="0" indent="0">
              <a:buNone/>
            </a:pPr>
            <a:r>
              <a:rPr lang="en-US" sz="2800" dirty="0"/>
              <a:t>TIU PERSONAL TEMPLATE ACCESS </a:t>
            </a:r>
            <a:endParaRPr lang="en-US" sz="2800" cap="none" dirty="0" smtClean="0">
              <a:solidFill>
                <a:schemeClr val="tx1"/>
              </a:solidFill>
              <a:effectLst/>
            </a:endParaRPr>
          </a:p>
          <a:p>
            <a:pPr marL="0" indent="0">
              <a:buNone/>
            </a:pPr>
            <a:r>
              <a:rPr lang="en-US" sz="2800" cap="none" dirty="0" smtClean="0">
                <a:solidFill>
                  <a:schemeClr val="tx1"/>
                </a:solidFill>
                <a:effectLst/>
              </a:rPr>
              <a:t>ASU USER CLASS—Clinical Coordinator</a:t>
            </a:r>
            <a:endParaRPr lang="en-US" sz="2800" cap="none" dirty="0">
              <a:solidFill>
                <a:schemeClr val="tx1"/>
              </a:solidFill>
              <a:effectLst/>
            </a:endParaRPr>
          </a:p>
          <a:p>
            <a:pPr marL="0" indent="0">
              <a:buNone/>
            </a:pPr>
            <a:r>
              <a:rPr lang="en-US" sz="2800" dirty="0" smtClean="0"/>
              <a:t>TIU </a:t>
            </a:r>
            <a:r>
              <a:rPr lang="en-US" sz="2800" dirty="0"/>
              <a:t>FIELD EDITOR CLASSES </a:t>
            </a:r>
            <a:endParaRPr lang="en-US" sz="2800" dirty="0" smtClean="0"/>
          </a:p>
        </p:txBody>
      </p:sp>
      <p:sp>
        <p:nvSpPr>
          <p:cNvPr id="4" name="Rectangle 3"/>
          <p:cNvSpPr/>
          <p:nvPr/>
        </p:nvSpPr>
        <p:spPr>
          <a:xfrm>
            <a:off x="0" y="0"/>
            <a:ext cx="1371600" cy="5143500"/>
          </a:xfrm>
          <a:prstGeom prst="rect">
            <a:avLst/>
          </a:prstGeom>
          <a:solidFill>
            <a:srgbClr val="43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5125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3175"/>
            <a:ext cx="8285163" cy="515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8604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31750"/>
            <a:ext cx="9113837"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6214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 y="28575"/>
            <a:ext cx="8443913" cy="508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53284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365125"/>
            <a:ext cx="8913813" cy="44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36501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365125"/>
            <a:ext cx="8913813" cy="44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34666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365125"/>
            <a:ext cx="8913813" cy="44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98799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365125"/>
            <a:ext cx="8913813" cy="44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15788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34925"/>
            <a:ext cx="8066087" cy="507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7466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0"/>
            <a:ext cx="88392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2839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5ECF2"/>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clrChange>
              <a:clrFrom>
                <a:srgbClr val="E0F3F5"/>
              </a:clrFrom>
              <a:clrTo>
                <a:srgbClr val="E0F3F5">
                  <a:alpha val="0"/>
                </a:srgbClr>
              </a:clrTo>
            </a:clrChange>
            <a:lum contrast="-40000"/>
            <a:extLst>
              <a:ext uri="{28A0092B-C50C-407E-A947-70E740481C1C}">
                <a14:useLocalDpi xmlns:a14="http://schemas.microsoft.com/office/drawing/2010/main" val="0"/>
              </a:ext>
            </a:extLst>
          </a:blip>
          <a:stretch>
            <a:fillRect/>
          </a:stretch>
        </p:blipFill>
        <p:spPr bwMode="auto">
          <a:xfrm>
            <a:off x="3657600" y="97424"/>
            <a:ext cx="5334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514350"/>
            <a:ext cx="7429499" cy="1428750"/>
          </a:xfrm>
        </p:spPr>
        <p:txBody>
          <a:bodyPr>
            <a:noAutofit/>
          </a:bodyPr>
          <a:lstStyle/>
          <a:p>
            <a:r>
              <a:rPr lang="en-US" sz="4800" dirty="0" smtClean="0">
                <a:solidFill>
                  <a:srgbClr val="F68E39"/>
                </a:solidFill>
                <a:effectLst>
                  <a:glow rad="38100">
                    <a:schemeClr val="bg1">
                      <a:lumMod val="65000"/>
                      <a:lumOff val="35000"/>
                      <a:alpha val="40000"/>
                    </a:schemeClr>
                  </a:glow>
                </a:effectLst>
              </a:rPr>
              <a:t>Template Field Building</a:t>
            </a:r>
            <a:endParaRPr lang="en-US" sz="4800" dirty="0">
              <a:solidFill>
                <a:srgbClr val="F68E39"/>
              </a:solidFill>
              <a:effectLst>
                <a:glow rad="38100">
                  <a:schemeClr val="bg1">
                    <a:lumMod val="65000"/>
                    <a:lumOff val="35000"/>
                    <a:alpha val="40000"/>
                  </a:schemeClr>
                </a:glow>
              </a:effectLst>
            </a:endParaRPr>
          </a:p>
        </p:txBody>
      </p:sp>
    </p:spTree>
    <p:extLst>
      <p:ext uri="{BB962C8B-B14F-4D97-AF65-F5344CB8AC3E}">
        <p14:creationId xmlns:p14="http://schemas.microsoft.com/office/powerpoint/2010/main" val="3627832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5200" y="52475"/>
            <a:ext cx="5562600" cy="857250"/>
          </a:xfrm>
        </p:spPr>
        <p:txBody>
          <a:bodyPr>
            <a:normAutofit/>
          </a:bodyPr>
          <a:lstStyle/>
          <a:p>
            <a:r>
              <a:rPr lang="en-US" sz="3200" dirty="0" smtClean="0">
                <a:solidFill>
                  <a:schemeClr val="tx1"/>
                </a:solidFill>
              </a:rPr>
              <a:t>Poll Results</a:t>
            </a:r>
            <a:endParaRPr lang="en-US" sz="3200" dirty="0">
              <a:solidFill>
                <a:schemeClr val="tx1"/>
              </a:solidFill>
            </a:endParaRPr>
          </a:p>
        </p:txBody>
      </p:sp>
      <p:sp>
        <p:nvSpPr>
          <p:cNvPr id="5" name="Content Placeholder 4"/>
          <p:cNvSpPr>
            <a:spLocks noGrp="1"/>
          </p:cNvSpPr>
          <p:nvPr>
            <p:ph idx="1"/>
          </p:nvPr>
        </p:nvSpPr>
        <p:spPr>
          <a:xfrm>
            <a:off x="-76200" y="1733550"/>
            <a:ext cx="4419600" cy="3182980"/>
          </a:xfrm>
        </p:spPr>
        <p:txBody>
          <a:bodyPr>
            <a:normAutofit/>
          </a:bodyPr>
          <a:lstStyle/>
          <a:p>
            <a:pPr marL="971550" lvl="1" indent="-514350">
              <a:buFont typeface="+mj-lt"/>
              <a:buAutoNum type="alphaUcPeriod"/>
            </a:pPr>
            <a:r>
              <a:rPr lang="en-US" sz="2800" cap="none" dirty="0" smtClean="0">
                <a:solidFill>
                  <a:schemeClr val="tx1"/>
                </a:solidFill>
                <a:effectLst/>
              </a:rPr>
              <a:t>Beginner </a:t>
            </a:r>
          </a:p>
          <a:p>
            <a:pPr marL="971550" lvl="1" indent="-514350">
              <a:buFont typeface="+mj-lt"/>
              <a:buAutoNum type="alphaUcPeriod"/>
            </a:pPr>
            <a:r>
              <a:rPr lang="en-US" sz="2800" cap="none" dirty="0" smtClean="0">
                <a:solidFill>
                  <a:schemeClr val="tx1"/>
                </a:solidFill>
                <a:effectLst/>
              </a:rPr>
              <a:t>Intermediate </a:t>
            </a:r>
            <a:endParaRPr lang="en-US" sz="2800" cap="none" dirty="0">
              <a:solidFill>
                <a:schemeClr val="tx1"/>
              </a:solidFill>
              <a:effectLst/>
            </a:endParaRPr>
          </a:p>
          <a:p>
            <a:pPr marL="971550" lvl="1" indent="-514350">
              <a:buFont typeface="+mj-lt"/>
              <a:buAutoNum type="alphaUcPeriod"/>
            </a:pPr>
            <a:r>
              <a:rPr lang="en-US" sz="2800" cap="none" dirty="0" smtClean="0">
                <a:solidFill>
                  <a:schemeClr val="tx1"/>
                </a:solidFill>
                <a:effectLst/>
              </a:rPr>
              <a:t>Experienced</a:t>
            </a:r>
            <a:endParaRPr lang="en-US" sz="2800" cap="none" dirty="0">
              <a:solidFill>
                <a:schemeClr val="tx1"/>
              </a:solidFill>
              <a:effectLst/>
            </a:endParaRPr>
          </a:p>
          <a:p>
            <a:pPr marL="57150" indent="0">
              <a:buNone/>
            </a:pPr>
            <a:endParaRPr lang="en-US" sz="2800" cap="none" dirty="0" smtClean="0">
              <a:solidFill>
                <a:schemeClr val="tx1"/>
              </a:solidFill>
              <a:effectLst/>
            </a:endParaRP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33389"/>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7200" y="884932"/>
            <a:ext cx="8153400" cy="1015663"/>
          </a:xfrm>
          <a:prstGeom prst="rect">
            <a:avLst/>
          </a:prstGeom>
        </p:spPr>
        <p:txBody>
          <a:bodyPr wrap="square">
            <a:spAutoFit/>
          </a:bodyPr>
          <a:lstStyle/>
          <a:p>
            <a:r>
              <a:rPr lang="en-US" sz="3000" dirty="0"/>
              <a:t>How would you rate your experience with building templates?</a:t>
            </a:r>
          </a:p>
        </p:txBody>
      </p:sp>
    </p:spTree>
    <p:extLst>
      <p:ext uri="{BB962C8B-B14F-4D97-AF65-F5344CB8AC3E}">
        <p14:creationId xmlns:p14="http://schemas.microsoft.com/office/powerpoint/2010/main" val="342772837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100000">
              <a:schemeClr val="tx2">
                <a:lumMod val="1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471488"/>
            <a:ext cx="9412288"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8588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93663"/>
            <a:ext cx="8943975"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64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230188"/>
            <a:ext cx="7877175" cy="468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53107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8" y="206375"/>
            <a:ext cx="8480425" cy="473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95943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136525"/>
            <a:ext cx="8370887"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36806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D4D0C8"/>
        </a:solidFill>
        <a:effectLst/>
      </p:bgPr>
    </p:bg>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63" y="84137"/>
            <a:ext cx="7254875"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562355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249238"/>
            <a:ext cx="8931275" cy="464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85244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4775"/>
            <a:ext cx="8382000" cy="493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36535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949213771"/>
              </p:ext>
            </p:extLst>
          </p:nvPr>
        </p:nvGraphicFramePr>
        <p:xfrm>
          <a:off x="76200" y="285750"/>
          <a:ext cx="8991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64263" t="90309" r="1652" b="2013"/>
          <a:stretch/>
        </p:blipFill>
        <p:spPr bwMode="auto">
          <a:xfrm>
            <a:off x="1489839" y="221274"/>
            <a:ext cx="6164322" cy="597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Vector illustration hand cursor mouse - stock vector"/>
          <p:cNvPicPr>
            <a:picLocks noChangeAspect="1" noChangeArrowheads="1"/>
          </p:cNvPicPr>
          <p:nvPr/>
        </p:nvPicPr>
        <p:blipFill rotWithShape="1">
          <a:blip r:embed="rId9">
            <a:extLst>
              <a:ext uri="{28A0092B-C50C-407E-A947-70E740481C1C}">
                <a14:useLocalDpi xmlns:a14="http://schemas.microsoft.com/office/drawing/2010/main" val="0"/>
              </a:ext>
            </a:extLst>
          </a:blip>
          <a:srcRect l="10666" t="10857" r="53778" b="60207"/>
          <a:stretch/>
        </p:blipFill>
        <p:spPr bwMode="auto">
          <a:xfrm>
            <a:off x="7010400" y="285750"/>
            <a:ext cx="15240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2708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 y="128151"/>
            <a:ext cx="8991600" cy="480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3276600" y="1733550"/>
            <a:ext cx="5389959" cy="2343150"/>
          </a:xfrm>
        </p:spPr>
        <p:txBody>
          <a:bodyPr>
            <a:noAutofit/>
          </a:bodyPr>
          <a:lstStyle/>
          <a:p>
            <a:pPr marL="0" indent="0" algn="ctr">
              <a:buNone/>
            </a:pPr>
            <a:r>
              <a:rPr lang="en-US" sz="7200" b="1" dirty="0" smtClean="0">
                <a:solidFill>
                  <a:srgbClr val="43B5B5"/>
                </a:solidFill>
                <a:effectLst>
                  <a:glow rad="38100">
                    <a:schemeClr val="bg1">
                      <a:lumMod val="50000"/>
                      <a:lumOff val="50000"/>
                      <a:alpha val="20000"/>
                    </a:schemeClr>
                  </a:glow>
                </a:effectLst>
              </a:rPr>
              <a:t>Combo Box Pros &amp; Cons</a:t>
            </a:r>
          </a:p>
        </p:txBody>
      </p:sp>
    </p:spTree>
    <p:extLst>
      <p:ext uri="{BB962C8B-B14F-4D97-AF65-F5344CB8AC3E}">
        <p14:creationId xmlns:p14="http://schemas.microsoft.com/office/powerpoint/2010/main" val="10763837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4E4A0E0F46A84D82E53B5466D0139D" ma:contentTypeVersion="0" ma:contentTypeDescription="Create a new document." ma:contentTypeScope="" ma:versionID="33e00b64db550b6a752681c2f9a39be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176E35-177A-47D3-89C4-E536D3972983}">
  <ds:schemaRefs>
    <ds:schemaRef ds:uri="http://schemas.microsoft.com/sharepoint/v3/contenttype/forms"/>
  </ds:schemaRefs>
</ds:datastoreItem>
</file>

<file path=customXml/itemProps2.xml><?xml version="1.0" encoding="utf-8"?>
<ds:datastoreItem xmlns:ds="http://schemas.openxmlformats.org/officeDocument/2006/customXml" ds:itemID="{C7098640-76CA-4D54-96E7-ECD0891E10A4}">
  <ds:schemaRefs>
    <ds:schemaRef ds:uri="http://schemas.microsoft.com/office/2006/documentManagement/types"/>
    <ds:schemaRef ds:uri="http://www.w3.org/XML/1998/namespace"/>
    <ds:schemaRef ds:uri="http://schemas.microsoft.com/office/2006/metadata/properties"/>
    <ds:schemaRef ds:uri="http://purl.org/dc/elements/1.1/"/>
    <ds:schemaRef ds:uri="http://purl.org/dc/dcmitype/"/>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969350DD-A47B-4F2F-901D-2EC0A83A2C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14103_ReminderDialogs_Brownv1</Template>
  <TotalTime>9154</TotalTime>
  <Words>8692</Words>
  <Application>Microsoft Office PowerPoint</Application>
  <PresentationFormat>On-screen Show (16:9)</PresentationFormat>
  <Paragraphs>1445</Paragraphs>
  <Slides>120</Slides>
  <Notes>119</Notes>
  <HiddenSlides>0</HiddenSlides>
  <MMClips>0</MMClips>
  <ScaleCrop>false</ScaleCrop>
  <HeadingPairs>
    <vt:vector size="4" baseType="variant">
      <vt:variant>
        <vt:lpstr>Theme</vt:lpstr>
      </vt:variant>
      <vt:variant>
        <vt:i4>1</vt:i4>
      </vt:variant>
      <vt:variant>
        <vt:lpstr>Slide Titles</vt:lpstr>
      </vt:variant>
      <vt:variant>
        <vt:i4>120</vt:i4>
      </vt:variant>
    </vt:vector>
  </HeadingPairs>
  <TitlesOfParts>
    <vt:vector size="121" baseType="lpstr">
      <vt:lpstr>Mesh</vt:lpstr>
      <vt:lpstr>Back to Basics: CPRS Templating 101</vt:lpstr>
      <vt:lpstr>PowerPoint Presentation</vt:lpstr>
      <vt:lpstr>Objectives</vt:lpstr>
      <vt:lpstr>Background</vt:lpstr>
      <vt:lpstr>Poll Question</vt:lpstr>
      <vt:lpstr>PowerPoint Presentation</vt:lpstr>
      <vt:lpstr>PowerPoint Presentation</vt:lpstr>
      <vt:lpstr>Template editor access </vt:lpstr>
      <vt:lpstr>Poll Results</vt:lpstr>
      <vt:lpstr>Poll Results</vt:lpstr>
      <vt:lpstr>What option should I choose?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 Question</vt:lpstr>
      <vt:lpstr>PowerPoint Presentation</vt:lpstr>
      <vt:lpstr>PowerPoint Presentation</vt:lpstr>
      <vt:lpstr>PowerPoint Presentation</vt:lpstr>
      <vt:lpstr>PowerPoint Presentation</vt:lpstr>
      <vt:lpstr>Poll Results</vt:lpstr>
      <vt:lpstr>Poll Results</vt:lpstr>
      <vt:lpstr>PowerPoint Presentation</vt:lpstr>
      <vt:lpstr>BUILDING A NEW TEMPLATE</vt:lpstr>
      <vt:lpstr>PowerPoint Presentation</vt:lpstr>
      <vt:lpstr>Name the Template</vt:lpstr>
      <vt:lpstr>PowerPoint Presentation</vt:lpstr>
      <vt:lpstr>PowerPoint Presentation</vt:lpstr>
      <vt:lpstr>Basic Template Preview</vt:lpstr>
      <vt:lpstr>PowerPoint Presentation</vt:lpstr>
      <vt:lpstr>Poll Question</vt:lpstr>
      <vt:lpstr>PowerPoint Presentation</vt:lpstr>
      <vt:lpstr>PowerPoint Presentation</vt:lpstr>
      <vt:lpstr>PowerPoint Presentation</vt:lpstr>
      <vt:lpstr>PowerPoint Presentation</vt:lpstr>
      <vt:lpstr>PowerPoint Presentation</vt:lpstr>
      <vt:lpstr>PowerPoint Presentation</vt:lpstr>
      <vt:lpstr>Poll Results</vt:lpstr>
      <vt:lpstr>Poll Results</vt:lpstr>
      <vt:lpstr>Dialog Template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Hide Dialog Items Benefits</vt:lpstr>
      <vt:lpstr>PowerPoint Presentation</vt:lpstr>
      <vt:lpstr>PowerPoint Presentation</vt:lpstr>
      <vt:lpstr>PowerPoint Presentation</vt:lpstr>
      <vt:lpstr>PowerPoint Presentation</vt:lpstr>
      <vt:lpstr>PowerPoint Presentation</vt:lpstr>
      <vt:lpstr>PowerPoint Presentation</vt:lpstr>
      <vt:lpstr>Text Spacing-Hit The Enter Key</vt:lpstr>
      <vt:lpstr>PowerPoint Presentation</vt:lpstr>
      <vt:lpstr>PowerPoint Presentation</vt:lpstr>
      <vt:lpstr>Dialog Properties Display Only</vt:lpstr>
      <vt:lpstr>PowerPoint Presentation</vt:lpstr>
      <vt:lpstr>PowerPoint Presentation</vt:lpstr>
      <vt:lpstr>Dialog Properties: Only Show First Line </vt:lpstr>
      <vt:lpstr>PowerPoint Presentation</vt:lpstr>
      <vt:lpstr>PowerPoint Presentation</vt:lpstr>
      <vt:lpstr>PowerPoint Presentation</vt:lpstr>
      <vt:lpstr>PowerPoint Presentation</vt:lpstr>
      <vt:lpstr>PowerPoint Presentation</vt:lpstr>
      <vt:lpstr>Patient Data Objects</vt:lpstr>
      <vt:lpstr>PowerPoint Presentation</vt:lpstr>
      <vt:lpstr>PowerPoint Presentation</vt:lpstr>
      <vt:lpstr>PowerPoint Presentation</vt:lpstr>
      <vt:lpstr>PowerPoint Presentation</vt:lpstr>
      <vt:lpstr>PowerPoint Presentation</vt:lpstr>
      <vt:lpstr>Template Field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Template Field Building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Importing and Exporting Templates</vt:lpstr>
      <vt:lpstr>PowerPoint Presentation</vt:lpstr>
      <vt:lpstr>PowerPoint Presentation</vt:lpstr>
      <vt:lpstr>PowerPoint Presentation</vt:lpstr>
      <vt:lpstr>PowerPoint Presentation</vt:lpstr>
      <vt:lpstr>PowerPoint Presentation</vt:lpstr>
      <vt:lpstr>Associating A Template  With a Note Title</vt:lpstr>
      <vt:lpstr>PowerPoint Presentation</vt:lpstr>
      <vt:lpstr>PowerPoint Presentation</vt:lpstr>
      <vt:lpstr>PowerPoint Presentation</vt:lpstr>
      <vt:lpstr>Functionality Limitations</vt:lpstr>
      <vt:lpstr>Known Issues</vt:lpstr>
      <vt:lpstr>PowerPoint Presentation</vt:lpstr>
      <vt:lpstr>PowerPoint Presentation</vt:lpstr>
      <vt:lpstr>Conclusion</vt:lpstr>
      <vt:lpstr>Ask the Presenter</vt:lpstr>
      <vt:lpstr>Helpful Links</vt:lpstr>
      <vt:lpstr>Helpful Links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 for VeHU</dc:title>
  <dc:creator>VHA OIA Training Strategy</dc:creator>
  <cp:lastModifiedBy>Department of Veterans Affairs</cp:lastModifiedBy>
  <cp:revision>519</cp:revision>
  <dcterms:created xsi:type="dcterms:W3CDTF">2012-09-17T16:29:14Z</dcterms:created>
  <dcterms:modified xsi:type="dcterms:W3CDTF">2014-07-28T13:52:45Z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0x010100204E4A0E0F46A84D82E53B5466D0139D</vt:lpwstr>
  </property>
</Properties>
</file>