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6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6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708" r:id="rId4"/>
  </p:sldMasterIdLst>
  <p:notesMasterIdLst>
    <p:notesMasterId r:id="rId84"/>
  </p:notesMasterIdLst>
  <p:handoutMasterIdLst>
    <p:handoutMasterId r:id="rId85"/>
  </p:handoutMasterIdLst>
  <p:sldIdLst>
    <p:sldId id="269" r:id="rId5"/>
    <p:sldId id="482" r:id="rId6"/>
    <p:sldId id="430" r:id="rId7"/>
    <p:sldId id="474" r:id="rId8"/>
    <p:sldId id="313" r:id="rId9"/>
    <p:sldId id="357" r:id="rId10"/>
    <p:sldId id="431" r:id="rId11"/>
    <p:sldId id="483" r:id="rId12"/>
    <p:sldId id="484" r:id="rId13"/>
    <p:sldId id="422" r:id="rId14"/>
    <p:sldId id="436" r:id="rId15"/>
    <p:sldId id="485" r:id="rId16"/>
    <p:sldId id="434" r:id="rId17"/>
    <p:sldId id="427" r:id="rId18"/>
    <p:sldId id="395" r:id="rId19"/>
    <p:sldId id="499" r:id="rId20"/>
    <p:sldId id="500" r:id="rId21"/>
    <p:sldId id="396" r:id="rId22"/>
    <p:sldId id="397" r:id="rId23"/>
    <p:sldId id="392" r:id="rId24"/>
    <p:sldId id="488" r:id="rId25"/>
    <p:sldId id="426" r:id="rId26"/>
    <p:sldId id="358" r:id="rId27"/>
    <p:sldId id="454" r:id="rId28"/>
    <p:sldId id="501" r:id="rId29"/>
    <p:sldId id="502" r:id="rId30"/>
    <p:sldId id="503" r:id="rId31"/>
    <p:sldId id="504" r:id="rId32"/>
    <p:sldId id="505" r:id="rId33"/>
    <p:sldId id="451" r:id="rId34"/>
    <p:sldId id="455" r:id="rId35"/>
    <p:sldId id="491" r:id="rId36"/>
    <p:sldId id="492" r:id="rId37"/>
    <p:sldId id="493" r:id="rId38"/>
    <p:sldId id="494" r:id="rId39"/>
    <p:sldId id="495" r:id="rId40"/>
    <p:sldId id="496" r:id="rId41"/>
    <p:sldId id="497" r:id="rId42"/>
    <p:sldId id="433" r:id="rId43"/>
    <p:sldId id="489" r:id="rId44"/>
    <p:sldId id="490" r:id="rId45"/>
    <p:sldId id="470" r:id="rId46"/>
    <p:sldId id="472" r:id="rId47"/>
    <p:sldId id="438" r:id="rId48"/>
    <p:sldId id="477" r:id="rId49"/>
    <p:sldId id="450" r:id="rId50"/>
    <p:sldId id="449" r:id="rId51"/>
    <p:sldId id="345" r:id="rId52"/>
    <p:sldId id="456" r:id="rId53"/>
    <p:sldId id="480" r:id="rId54"/>
    <p:sldId id="471" r:id="rId55"/>
    <p:sldId id="440" r:id="rId56"/>
    <p:sldId id="355" r:id="rId57"/>
    <p:sldId id="439" r:id="rId58"/>
    <p:sldId id="414" r:id="rId59"/>
    <p:sldId id="498" r:id="rId60"/>
    <p:sldId id="390" r:id="rId61"/>
    <p:sldId id="391" r:id="rId62"/>
    <p:sldId id="373" r:id="rId63"/>
    <p:sldId id="381" r:id="rId64"/>
    <p:sldId id="382" r:id="rId65"/>
    <p:sldId id="419" r:id="rId66"/>
    <p:sldId id="379" r:id="rId67"/>
    <p:sldId id="375" r:id="rId68"/>
    <p:sldId id="346" r:id="rId69"/>
    <p:sldId id="400" r:id="rId70"/>
    <p:sldId id="378" r:id="rId71"/>
    <p:sldId id="352" r:id="rId72"/>
    <p:sldId id="362" r:id="rId73"/>
    <p:sldId id="425" r:id="rId74"/>
    <p:sldId id="398" r:id="rId75"/>
    <p:sldId id="388" r:id="rId76"/>
    <p:sldId id="418" r:id="rId77"/>
    <p:sldId id="300" r:id="rId78"/>
    <p:sldId id="314" r:id="rId79"/>
    <p:sldId id="315" r:id="rId80"/>
    <p:sldId id="316" r:id="rId81"/>
    <p:sldId id="329" r:id="rId82"/>
    <p:sldId id="506" r:id="rId83"/>
  </p:sldIdLst>
  <p:sldSz cx="9144000" cy="6858000" type="screen4x3"/>
  <p:notesSz cx="6858000" cy="9144000"/>
  <p:custDataLst>
    <p:tags r:id="rId8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0">
          <p15:clr>
            <a:srgbClr val="A4A3A4"/>
          </p15:clr>
        </p15:guide>
        <p15:guide id="2" orient="horz" pos="3510">
          <p15:clr>
            <a:srgbClr val="A4A3A4"/>
          </p15:clr>
        </p15:guide>
        <p15:guide id="3" orient="horz" pos="2897">
          <p15:clr>
            <a:srgbClr val="A4A3A4"/>
          </p15:clr>
        </p15:guide>
        <p15:guide id="4" orient="horz" pos="4101">
          <p15:clr>
            <a:srgbClr val="A4A3A4"/>
          </p15:clr>
        </p15:guide>
        <p15:guide id="5" orient="horz" pos="1921">
          <p15:clr>
            <a:srgbClr val="A4A3A4"/>
          </p15:clr>
        </p15:guide>
        <p15:guide id="6" orient="horz" pos="2004">
          <p15:clr>
            <a:srgbClr val="A4A3A4"/>
          </p15:clr>
        </p15:guide>
        <p15:guide id="7" orient="horz" pos="1104">
          <p15:clr>
            <a:srgbClr val="A4A3A4"/>
          </p15:clr>
        </p15:guide>
        <p15:guide id="8" orient="horz" pos="1021">
          <p15:clr>
            <a:srgbClr val="A4A3A4"/>
          </p15:clr>
        </p15:guide>
        <p15:guide id="9" orient="horz" pos="3908">
          <p15:clr>
            <a:srgbClr val="A4A3A4"/>
          </p15:clr>
        </p15:guide>
        <p15:guide id="10" orient="horz" pos="2820">
          <p15:clr>
            <a:srgbClr val="A4A3A4"/>
          </p15:clr>
        </p15:guide>
        <p15:guide id="11" pos="5545">
          <p15:clr>
            <a:srgbClr val="A4A3A4"/>
          </p15:clr>
        </p15:guide>
        <p15:guide id="12" pos="1938">
          <p15:clr>
            <a:srgbClr val="A4A3A4"/>
          </p15:clr>
        </p15:guide>
        <p15:guide id="13" pos="3736">
          <p15:clr>
            <a:srgbClr val="A4A3A4"/>
          </p15:clr>
        </p15:guide>
        <p15:guide id="14" pos="3818">
          <p15:clr>
            <a:srgbClr val="A4A3A4"/>
          </p15:clr>
        </p15:guide>
        <p15:guide id="15" pos="211">
          <p15:clr>
            <a:srgbClr val="A4A3A4"/>
          </p15:clr>
        </p15:guide>
        <p15:guide id="16" pos="4723">
          <p15:clr>
            <a:srgbClr val="A4A3A4"/>
          </p15:clr>
        </p15:guide>
        <p15:guide id="17" pos="4641">
          <p15:clr>
            <a:srgbClr val="A4A3A4"/>
          </p15:clr>
        </p15:guide>
        <p15:guide id="18" pos="1115">
          <p15:clr>
            <a:srgbClr val="A4A3A4"/>
          </p15:clr>
        </p15:guide>
        <p15:guide id="19" pos="1032">
          <p15:clr>
            <a:srgbClr val="A4A3A4"/>
          </p15:clr>
        </p15:guide>
        <p15:guide id="20" pos="2914">
          <p15:clr>
            <a:srgbClr val="A4A3A4"/>
          </p15:clr>
        </p15:guide>
        <p15:guide id="21" pos="2836">
          <p15:clr>
            <a:srgbClr val="A4A3A4"/>
          </p15:clr>
        </p15:guide>
        <p15:guide id="22" pos="20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xwell, Katherine [USA]" initials="MK[" lastIdx="1" clrIdx="0"/>
  <p:cmAuthor id="1" name="Aaron Marquardt" initials="AM" lastIdx="1"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FF0066"/>
    <a:srgbClr val="081B26"/>
    <a:srgbClr val="0A1F2C"/>
    <a:srgbClr val="0A192C"/>
    <a:srgbClr val="0A1924"/>
    <a:srgbClr val="E2E2E2"/>
    <a:srgbClr val="0A191C"/>
    <a:srgbClr val="0D2226"/>
    <a:srgbClr val="0D181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364" autoAdjust="0"/>
    <p:restoredTop sz="77265" autoAdjust="0"/>
  </p:normalViewPr>
  <p:slideViewPr>
    <p:cSldViewPr snapToGrid="0" snapToObjects="1">
      <p:cViewPr varScale="1">
        <p:scale>
          <a:sx n="50" d="100"/>
          <a:sy n="50" d="100"/>
        </p:scale>
        <p:origin x="-102" y="-204"/>
      </p:cViewPr>
      <p:guideLst>
        <p:guide orient="horz" pos="210"/>
        <p:guide orient="horz" pos="3510"/>
        <p:guide orient="horz" pos="2897"/>
        <p:guide orient="horz" pos="4101"/>
        <p:guide orient="horz" pos="1921"/>
        <p:guide orient="horz" pos="2004"/>
        <p:guide orient="horz" pos="1104"/>
        <p:guide orient="horz" pos="1021"/>
        <p:guide orient="horz" pos="3908"/>
        <p:guide orient="horz" pos="2820"/>
        <p:guide pos="5545"/>
        <p:guide pos="1938"/>
        <p:guide pos="3736"/>
        <p:guide pos="3818"/>
        <p:guide pos="211"/>
        <p:guide pos="4723"/>
        <p:guide pos="4641"/>
        <p:guide pos="1115"/>
        <p:guide pos="1032"/>
        <p:guide pos="2914"/>
        <p:guide pos="2836"/>
        <p:guide pos="20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133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notesMaster" Target="notesMasters/notesMaster1.xml"/><Relationship Id="rId89"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image" Target="../media/image9.jpg"/><Relationship Id="rId2" Type="http://schemas.microsoft.com/office/2007/relationships/hdphoto" Target="../media/hdphoto3.wdp"/><Relationship Id="rId1" Type="http://schemas.openxmlformats.org/officeDocument/2006/relationships/image" Target="../media/image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jpg"/><Relationship Id="rId2" Type="http://schemas.microsoft.com/office/2007/relationships/hdphoto" Target="../media/hdphoto3.wdp"/><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D1BA1B-1A96-4F68-B1C8-40D10C5F2006}" type="doc">
      <dgm:prSet loTypeId="urn:microsoft.com/office/officeart/2005/8/layout/vList3" loCatId="picture" qsTypeId="urn:microsoft.com/office/officeart/2005/8/quickstyle/simple1" qsCatId="simple" csTypeId="urn:microsoft.com/office/officeart/2005/8/colors/accent1_3" csCatId="accent1" phldr="1"/>
      <dgm:spPr/>
    </dgm:pt>
    <dgm:pt modelId="{9C3D7159-CB60-47A6-8CD0-078281B93E50}">
      <dgm:prSet phldrT="[Text]" custT="1"/>
      <dgm:spPr>
        <a:solidFill>
          <a:schemeClr val="tx1">
            <a:lumMod val="65000"/>
            <a:lumOff val="35000"/>
          </a:schemeClr>
        </a:solidFill>
      </dgm:spPr>
      <dgm:t>
        <a:bodyPr/>
        <a:lstStyle/>
        <a:p>
          <a:r>
            <a:rPr lang="en-US" sz="2800" b="1" dirty="0" smtClean="0"/>
            <a:t>Decentralized Hospital Computer Program (DHCP)</a:t>
          </a:r>
          <a:endParaRPr lang="en-US" sz="2800" b="1" dirty="0"/>
        </a:p>
      </dgm:t>
      <dgm:extLst>
        <a:ext uri="{E40237B7-FDA0-4F09-8148-C483321AD2D9}">
          <dgm14:cNvPr xmlns:dgm14="http://schemas.microsoft.com/office/drawing/2010/diagram" id="0" name="" descr="Decentralized Hospital Computer Program (DHCP)&#10;VA Information Systems and Technology Architecture (VistA) / Computerized Patient  Record System (CPRS) &#10;“Gold Disk” version of VistA/ Open Source Electronic Record Alliance  (OSEHRA)&#10;VistA 4 is the next evolution of  open-standards-based, extensible VistA&#10;"/>
        </a:ext>
      </dgm:extLst>
    </dgm:pt>
    <dgm:pt modelId="{DD973EE1-3083-4640-95F5-26B21243B7E9}" type="parTrans" cxnId="{4DC6441C-0BFE-4F8F-9020-F99AB9C9D806}">
      <dgm:prSet/>
      <dgm:spPr/>
      <dgm:t>
        <a:bodyPr/>
        <a:lstStyle/>
        <a:p>
          <a:endParaRPr lang="en-US"/>
        </a:p>
      </dgm:t>
    </dgm:pt>
    <dgm:pt modelId="{49E7450A-3676-47F5-ACFA-4975650B115B}" type="sibTrans" cxnId="{4DC6441C-0BFE-4F8F-9020-F99AB9C9D806}">
      <dgm:prSet/>
      <dgm:spPr/>
      <dgm:t>
        <a:bodyPr/>
        <a:lstStyle/>
        <a:p>
          <a:endParaRPr lang="en-US"/>
        </a:p>
      </dgm:t>
    </dgm:pt>
    <dgm:pt modelId="{9E535AAC-F87A-4AE4-A0DD-E068DD6E0014}">
      <dgm:prSet phldrT="[Text]" custT="1"/>
      <dgm:spPr>
        <a:solidFill>
          <a:schemeClr val="tx1">
            <a:lumMod val="50000"/>
            <a:lumOff val="50000"/>
          </a:schemeClr>
        </a:solidFill>
      </dgm:spPr>
      <dgm:t>
        <a:bodyPr/>
        <a:lstStyle/>
        <a:p>
          <a:r>
            <a:rPr lang="en-US" sz="2800" b="1" dirty="0" smtClean="0"/>
            <a:t>VA Information Systems and Technology Architecture (VistA) / Computerized Patient  Record System (CPRS) </a:t>
          </a:r>
          <a:endParaRPr lang="en-US" sz="2800" b="1" dirty="0"/>
        </a:p>
      </dgm:t>
      <dgm:extLst>
        <a:ext uri="{E40237B7-FDA0-4F09-8148-C483321AD2D9}">
          <dgm14:cNvPr xmlns:dgm14="http://schemas.microsoft.com/office/drawing/2010/diagram" id="0" name="" descr="Decentralized Hospital Computer Program (DHCP)&#10;VA Information Systems and Technology Architecture (VistA) / Computerized Patient  Record System (CPRS) &#10;“Gold Disk” version of VistA/ Open Source Electronic Record Alliance  (OSEHRA)&#10;VistA 4 is the next evolution of  open-standards-based, extensible VistA&#10;"/>
        </a:ext>
      </dgm:extLst>
    </dgm:pt>
    <dgm:pt modelId="{3CB6362B-021E-469F-B5A1-A635611FD4F4}" type="parTrans" cxnId="{A00E67AB-4EFF-429D-B16B-83D2C3E0A3BD}">
      <dgm:prSet/>
      <dgm:spPr/>
      <dgm:t>
        <a:bodyPr/>
        <a:lstStyle/>
        <a:p>
          <a:endParaRPr lang="en-US"/>
        </a:p>
      </dgm:t>
    </dgm:pt>
    <dgm:pt modelId="{68B09D33-6078-426B-800C-8EAE113D72BC}" type="sibTrans" cxnId="{A00E67AB-4EFF-429D-B16B-83D2C3E0A3BD}">
      <dgm:prSet/>
      <dgm:spPr/>
      <dgm:t>
        <a:bodyPr/>
        <a:lstStyle/>
        <a:p>
          <a:endParaRPr lang="en-US"/>
        </a:p>
      </dgm:t>
    </dgm:pt>
    <dgm:pt modelId="{25BD0AAD-13D1-484D-9AA8-9ADBFDA9D39C}">
      <dgm:prSet phldrT="[Text]" custT="1"/>
      <dgm:spPr>
        <a:solidFill>
          <a:schemeClr val="bg1">
            <a:lumMod val="65000"/>
          </a:schemeClr>
        </a:solidFill>
      </dgm:spPr>
      <dgm:t>
        <a:bodyPr/>
        <a:lstStyle/>
        <a:p>
          <a:r>
            <a:rPr lang="en-US" sz="2800" b="1" dirty="0" smtClean="0"/>
            <a:t>“Gold Disk” version of VistA/ Open Source Electronic Record Alliance  (OSEHRA)</a:t>
          </a:r>
          <a:endParaRPr lang="en-US" sz="2800" b="1" dirty="0"/>
        </a:p>
      </dgm:t>
      <dgm:extLst>
        <a:ext uri="{E40237B7-FDA0-4F09-8148-C483321AD2D9}">
          <dgm14:cNvPr xmlns:dgm14="http://schemas.microsoft.com/office/drawing/2010/diagram" id="0" name="" descr="Decentralized Hospital Computer Program (DHCP)&#10;VA Information Systems and Technology Architecture (VistA) / Computerized Patient  Record System (CPRS) &#10;“Gold Disk” version of VistA/ Open Source Electronic Record Alliance  (OSEHRA)&#10;VistA 4 is the next evolution of  open-standards-based, extensible VistA&#10;"/>
        </a:ext>
      </dgm:extLst>
    </dgm:pt>
    <dgm:pt modelId="{83DA7FC2-A1DB-4C5D-B2EF-2A301EDD7288}" type="parTrans" cxnId="{80A5A6CE-8DCE-46A2-850A-0FA36FBE7568}">
      <dgm:prSet/>
      <dgm:spPr/>
      <dgm:t>
        <a:bodyPr/>
        <a:lstStyle/>
        <a:p>
          <a:endParaRPr lang="en-US"/>
        </a:p>
      </dgm:t>
    </dgm:pt>
    <dgm:pt modelId="{A5F10DBF-122A-4F3E-A9B7-0C01E897D741}" type="sibTrans" cxnId="{80A5A6CE-8DCE-46A2-850A-0FA36FBE7568}">
      <dgm:prSet/>
      <dgm:spPr/>
      <dgm:t>
        <a:bodyPr/>
        <a:lstStyle/>
        <a:p>
          <a:endParaRPr lang="en-US"/>
        </a:p>
      </dgm:t>
    </dgm:pt>
    <dgm:pt modelId="{350C6258-E849-4FE9-B9E9-44E515CB0868}">
      <dgm:prSet phldrT="[Text]" custT="1"/>
      <dgm:spPr>
        <a:solidFill>
          <a:srgbClr val="B5AFA7"/>
        </a:solidFill>
      </dgm:spPr>
      <dgm:t>
        <a:bodyPr/>
        <a:lstStyle/>
        <a:p>
          <a:r>
            <a:rPr lang="en-US" sz="2800" b="1" dirty="0" smtClean="0"/>
            <a:t>VistA 4 is the next evolution of  open-standards-based, extensible VistA</a:t>
          </a:r>
          <a:endParaRPr lang="en-US" sz="2800" b="1" dirty="0"/>
        </a:p>
      </dgm:t>
      <dgm:extLst>
        <a:ext uri="{E40237B7-FDA0-4F09-8148-C483321AD2D9}">
          <dgm14:cNvPr xmlns:dgm14="http://schemas.microsoft.com/office/drawing/2010/diagram" id="0" name="" descr="Decentralized Hospital Computer Program (DHCP)&#10;VA Information Systems and Technology Architecture (VistA) / Computerized Patient  Record System (CPRS) &#10;“Gold Disk” version of VistA/ Open Source Electronic Record Alliance  (OSEHRA)&#10;VistA 4 is the next evolution of  open-standards-based, extensible VistA&#10;"/>
        </a:ext>
      </dgm:extLst>
    </dgm:pt>
    <dgm:pt modelId="{341099BA-CB42-4CC9-896A-3C11D73516BF}" type="parTrans" cxnId="{6819F545-D50E-44FA-BA0F-1300829EAB7F}">
      <dgm:prSet/>
      <dgm:spPr/>
      <dgm:t>
        <a:bodyPr/>
        <a:lstStyle/>
        <a:p>
          <a:endParaRPr lang="en-US"/>
        </a:p>
      </dgm:t>
    </dgm:pt>
    <dgm:pt modelId="{29FB8BF4-C2B3-44FC-9DC6-FBDF4189FCCC}" type="sibTrans" cxnId="{6819F545-D50E-44FA-BA0F-1300829EAB7F}">
      <dgm:prSet/>
      <dgm:spPr/>
      <dgm:t>
        <a:bodyPr/>
        <a:lstStyle/>
        <a:p>
          <a:endParaRPr lang="en-US"/>
        </a:p>
      </dgm:t>
    </dgm:pt>
    <dgm:pt modelId="{398F5926-8055-4F04-9351-3346950B0578}" type="pres">
      <dgm:prSet presAssocID="{55D1BA1B-1A96-4F68-B1C8-40D10C5F2006}" presName="linearFlow" presStyleCnt="0">
        <dgm:presLayoutVars>
          <dgm:dir/>
          <dgm:resizeHandles val="exact"/>
        </dgm:presLayoutVars>
      </dgm:prSet>
      <dgm:spPr/>
    </dgm:pt>
    <dgm:pt modelId="{465546C4-1E84-4195-9310-D3625CDF27AB}" type="pres">
      <dgm:prSet presAssocID="{9C3D7159-CB60-47A6-8CD0-078281B93E50}" presName="composite" presStyleCnt="0"/>
      <dgm:spPr/>
    </dgm:pt>
    <dgm:pt modelId="{2ECE9C8E-F828-4A6C-9EEA-CB567FDA53CB}" type="pres">
      <dgm:prSet presAssocID="{9C3D7159-CB60-47A6-8CD0-078281B93E50}" presName="imgShp" presStyleLbl="fgImgPlace1" presStyleIdx="0" presStyleCnt="4" custScaleX="295166" custScaleY="280365"/>
      <dgm:spPr>
        <a:blipFill>
          <a:blip xmlns:r="http://schemas.openxmlformats.org/officeDocument/2006/relationships" r:embed="rId1">
            <a:extLst>
              <a:ext uri="{BEBA8EAE-BF5A-486C-A8C5-ECC9F3942E4B}">
                <a14:imgProps xmlns:a14="http://schemas.microsoft.com/office/drawing/2010/main">
                  <a14:imgLayer r:embed="rId2">
                    <a14:imgEffect>
                      <a14:saturation sat="33000"/>
                    </a14:imgEffect>
                  </a14:imgLayer>
                </a14:imgProps>
              </a:ext>
              <a:ext uri="{28A0092B-C50C-407E-A947-70E740481C1C}">
                <a14:useLocalDpi xmlns:a14="http://schemas.microsoft.com/office/drawing/2010/main" val="0"/>
              </a:ext>
            </a:extLst>
          </a:blip>
          <a:srcRect/>
          <a:stretch>
            <a:fillRect l="-40000" r="-40000"/>
          </a:stretch>
        </a:blipFill>
      </dgm:spPr>
      <dgm:extLst>
        <a:ext uri="{E40237B7-FDA0-4F09-8148-C483321AD2D9}">
          <dgm14:cNvPr xmlns:dgm14="http://schemas.microsoft.com/office/drawing/2010/diagram" id="0" name="" descr="Decentralized Hospital Computer Program (DHCP)&#10;VA Information Systems and Technology Architecture (VistA) / Computerized Patient  Record System (CPRS) &#10;“Gold Disk” version of VistA/ Open Source Electronic Record Alliance  (OSEHRA)&#10;VistA 4 is the next evolution of  open-standards-based, extensible VistA&#10;"/>
        </a:ext>
      </dgm:extLst>
    </dgm:pt>
    <dgm:pt modelId="{3B1C5EDC-7AA3-4E37-9A01-8D29C99A8C95}" type="pres">
      <dgm:prSet presAssocID="{9C3D7159-CB60-47A6-8CD0-078281B93E50}" presName="txShp" presStyleLbl="node1" presStyleIdx="0" presStyleCnt="4" custScaleX="111742" custScaleY="296646" custLinFactNeighborX="7665">
        <dgm:presLayoutVars>
          <dgm:bulletEnabled val="1"/>
        </dgm:presLayoutVars>
      </dgm:prSet>
      <dgm:spPr/>
      <dgm:t>
        <a:bodyPr/>
        <a:lstStyle/>
        <a:p>
          <a:endParaRPr lang="en-US"/>
        </a:p>
      </dgm:t>
    </dgm:pt>
    <dgm:pt modelId="{4D4B3D35-494A-4DD3-A795-D79433C29BF6}" type="pres">
      <dgm:prSet presAssocID="{49E7450A-3676-47F5-ACFA-4975650B115B}" presName="spacing" presStyleCnt="0"/>
      <dgm:spPr/>
    </dgm:pt>
    <dgm:pt modelId="{401DF290-8BD2-4762-BE6D-80D4C9CA9477}" type="pres">
      <dgm:prSet presAssocID="{9E535AAC-F87A-4AE4-A0DD-E068DD6E0014}" presName="composite" presStyleCnt="0"/>
      <dgm:spPr/>
    </dgm:pt>
    <dgm:pt modelId="{2FE49EE2-E79F-410B-A9D6-65E6367045CB}" type="pres">
      <dgm:prSet presAssocID="{9E535AAC-F87A-4AE4-A0DD-E068DD6E0014}" presName="imgShp" presStyleLbl="fgImgPlace1" presStyleIdx="1" presStyleCnt="4" custScaleX="295166" custScaleY="280365"/>
      <dgm:spPr>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dgm:spPr>
      <dgm:extLst>
        <a:ext uri="{E40237B7-FDA0-4F09-8148-C483321AD2D9}">
          <dgm14:cNvPr xmlns:dgm14="http://schemas.microsoft.com/office/drawing/2010/diagram" id="0" name="" descr="Decentralized Hospital Computer Program (DHCP)&#10;VA Information Systems and Technology Architecture (VistA) / Computerized Patient  Record System (CPRS) &#10;“Gold Disk” version of VistA/ Open Source Electronic Record Alliance  (OSEHRA)&#10;VistA 4 is the next evolution of  open-standards-based, extensible VistA&#10;"/>
        </a:ext>
      </dgm:extLst>
    </dgm:pt>
    <dgm:pt modelId="{1CBBD8B3-7184-4AC1-B795-E73D6CAF8E5E}" type="pres">
      <dgm:prSet presAssocID="{9E535AAC-F87A-4AE4-A0DD-E068DD6E0014}" presName="txShp" presStyleLbl="node1" presStyleIdx="1" presStyleCnt="4" custScaleX="111742" custScaleY="296646" custLinFactNeighborX="7665">
        <dgm:presLayoutVars>
          <dgm:bulletEnabled val="1"/>
        </dgm:presLayoutVars>
      </dgm:prSet>
      <dgm:spPr/>
      <dgm:t>
        <a:bodyPr/>
        <a:lstStyle/>
        <a:p>
          <a:endParaRPr lang="en-US"/>
        </a:p>
      </dgm:t>
    </dgm:pt>
    <dgm:pt modelId="{0369B14D-25DA-428F-825D-38F3B033D0E3}" type="pres">
      <dgm:prSet presAssocID="{68B09D33-6078-426B-800C-8EAE113D72BC}" presName="spacing" presStyleCnt="0"/>
      <dgm:spPr/>
    </dgm:pt>
    <dgm:pt modelId="{AEB7CD4C-6B5A-4F9A-8605-0086D6F9A58C}" type="pres">
      <dgm:prSet presAssocID="{25BD0AAD-13D1-484D-9AA8-9ADBFDA9D39C}" presName="composite" presStyleCnt="0"/>
      <dgm:spPr/>
    </dgm:pt>
    <dgm:pt modelId="{23008FDA-A8BA-4A21-B3D1-7C6913B7319B}" type="pres">
      <dgm:prSet presAssocID="{25BD0AAD-13D1-484D-9AA8-9ADBFDA9D39C}" presName="imgShp" presStyleLbl="fgImgPlace1" presStyleIdx="2" presStyleCnt="4" custScaleX="295166" custScaleY="280365"/>
      <dgm:spPr/>
      <dgm:t>
        <a:bodyPr/>
        <a:lstStyle/>
        <a:p>
          <a:endParaRPr lang="en-US"/>
        </a:p>
      </dgm:t>
      <dgm:extLst>
        <a:ext uri="{E40237B7-FDA0-4F09-8148-C483321AD2D9}">
          <dgm14:cNvPr xmlns:dgm14="http://schemas.microsoft.com/office/drawing/2010/diagram" id="0" name="" descr="Decentralized Hospital Computer Program (DHCP)&#10;VA Information Systems and Technology Architecture (VistA) / Computerized Patient  Record System (CPRS) &#10;“Gold Disk” version of VistA/ Open Source Electronic Record Alliance  (OSEHRA)&#10;VistA 4 is the next evolution of  open-standards-based, extensible VistA&#10;"/>
        </a:ext>
      </dgm:extLst>
    </dgm:pt>
    <dgm:pt modelId="{430294A6-382C-4270-9B4B-391342D7C8F8}" type="pres">
      <dgm:prSet presAssocID="{25BD0AAD-13D1-484D-9AA8-9ADBFDA9D39C}" presName="txShp" presStyleLbl="node1" presStyleIdx="2" presStyleCnt="4" custScaleX="111742" custScaleY="296646" custLinFactNeighborX="7665">
        <dgm:presLayoutVars>
          <dgm:bulletEnabled val="1"/>
        </dgm:presLayoutVars>
      </dgm:prSet>
      <dgm:spPr/>
      <dgm:t>
        <a:bodyPr/>
        <a:lstStyle/>
        <a:p>
          <a:endParaRPr lang="en-US"/>
        </a:p>
      </dgm:t>
    </dgm:pt>
    <dgm:pt modelId="{86875C84-DD32-4DC0-9219-AB53E676BA3D}" type="pres">
      <dgm:prSet presAssocID="{A5F10DBF-122A-4F3E-A9B7-0C01E897D741}" presName="spacing" presStyleCnt="0"/>
      <dgm:spPr/>
    </dgm:pt>
    <dgm:pt modelId="{A906243F-C056-4528-9C73-979D4924BA24}" type="pres">
      <dgm:prSet presAssocID="{350C6258-E849-4FE9-B9E9-44E515CB0868}" presName="composite" presStyleCnt="0"/>
      <dgm:spPr/>
    </dgm:pt>
    <dgm:pt modelId="{9C1D6710-7EA7-490D-9A5D-44229C07D38B}" type="pres">
      <dgm:prSet presAssocID="{350C6258-E849-4FE9-B9E9-44E515CB0868}" presName="imgShp" presStyleLbl="fgImgPlace1" presStyleIdx="3" presStyleCnt="4" custScaleX="304416" custScaleY="297283"/>
      <dgm:spPr/>
      <dgm:extLst>
        <a:ext uri="{E40237B7-FDA0-4F09-8148-C483321AD2D9}">
          <dgm14:cNvPr xmlns:dgm14="http://schemas.microsoft.com/office/drawing/2010/diagram" id="0" name="" descr="Decentralized Hospital Computer Program (DHCP)&#10;VA Information Systems and Technology Architecture (VistA) / Computerized Patient  Record System (CPRS) &#10;“Gold Disk” version of VistA/ Open Source Electronic Record Alliance  (OSEHRA)&#10;VistA 4 is the next evolution of  open-standards-based, extensible VistA&#10;"/>
        </a:ext>
      </dgm:extLst>
    </dgm:pt>
    <dgm:pt modelId="{8B6D7EEB-8F7C-4B15-A293-7A40B60A2EAF}" type="pres">
      <dgm:prSet presAssocID="{350C6258-E849-4FE9-B9E9-44E515CB0868}" presName="txShp" presStyleLbl="node1" presStyleIdx="3" presStyleCnt="4" custScaleX="111742" custScaleY="296646" custLinFactNeighborX="7665">
        <dgm:presLayoutVars>
          <dgm:bulletEnabled val="1"/>
        </dgm:presLayoutVars>
      </dgm:prSet>
      <dgm:spPr/>
      <dgm:t>
        <a:bodyPr/>
        <a:lstStyle/>
        <a:p>
          <a:endParaRPr lang="en-US"/>
        </a:p>
      </dgm:t>
    </dgm:pt>
  </dgm:ptLst>
  <dgm:cxnLst>
    <dgm:cxn modelId="{B3206E38-05C9-4C3F-A3F5-D105A4F82F5A}" type="presOf" srcId="{9E535AAC-F87A-4AE4-A0DD-E068DD6E0014}" destId="{1CBBD8B3-7184-4AC1-B795-E73D6CAF8E5E}" srcOrd="0" destOrd="0" presId="urn:microsoft.com/office/officeart/2005/8/layout/vList3"/>
    <dgm:cxn modelId="{80A5A6CE-8DCE-46A2-850A-0FA36FBE7568}" srcId="{55D1BA1B-1A96-4F68-B1C8-40D10C5F2006}" destId="{25BD0AAD-13D1-484D-9AA8-9ADBFDA9D39C}" srcOrd="2" destOrd="0" parTransId="{83DA7FC2-A1DB-4C5D-B2EF-2A301EDD7288}" sibTransId="{A5F10DBF-122A-4F3E-A9B7-0C01E897D741}"/>
    <dgm:cxn modelId="{A00E67AB-4EFF-429D-B16B-83D2C3E0A3BD}" srcId="{55D1BA1B-1A96-4F68-B1C8-40D10C5F2006}" destId="{9E535AAC-F87A-4AE4-A0DD-E068DD6E0014}" srcOrd="1" destOrd="0" parTransId="{3CB6362B-021E-469F-B5A1-A635611FD4F4}" sibTransId="{68B09D33-6078-426B-800C-8EAE113D72BC}"/>
    <dgm:cxn modelId="{6819F545-D50E-44FA-BA0F-1300829EAB7F}" srcId="{55D1BA1B-1A96-4F68-B1C8-40D10C5F2006}" destId="{350C6258-E849-4FE9-B9E9-44E515CB0868}" srcOrd="3" destOrd="0" parTransId="{341099BA-CB42-4CC9-896A-3C11D73516BF}" sibTransId="{29FB8BF4-C2B3-44FC-9DC6-FBDF4189FCCC}"/>
    <dgm:cxn modelId="{4DC6441C-0BFE-4F8F-9020-F99AB9C9D806}" srcId="{55D1BA1B-1A96-4F68-B1C8-40D10C5F2006}" destId="{9C3D7159-CB60-47A6-8CD0-078281B93E50}" srcOrd="0" destOrd="0" parTransId="{DD973EE1-3083-4640-95F5-26B21243B7E9}" sibTransId="{49E7450A-3676-47F5-ACFA-4975650B115B}"/>
    <dgm:cxn modelId="{A5EC36BB-9646-4939-84CC-F6849D55B6CC}" type="presOf" srcId="{9C3D7159-CB60-47A6-8CD0-078281B93E50}" destId="{3B1C5EDC-7AA3-4E37-9A01-8D29C99A8C95}" srcOrd="0" destOrd="0" presId="urn:microsoft.com/office/officeart/2005/8/layout/vList3"/>
    <dgm:cxn modelId="{85A00680-AF44-4BC4-A67E-D81CC978CBC1}" type="presOf" srcId="{25BD0AAD-13D1-484D-9AA8-9ADBFDA9D39C}" destId="{430294A6-382C-4270-9B4B-391342D7C8F8}" srcOrd="0" destOrd="0" presId="urn:microsoft.com/office/officeart/2005/8/layout/vList3"/>
    <dgm:cxn modelId="{CFF5EB81-5471-48EA-9559-C3AC2D19AD9B}" type="presOf" srcId="{55D1BA1B-1A96-4F68-B1C8-40D10C5F2006}" destId="{398F5926-8055-4F04-9351-3346950B0578}" srcOrd="0" destOrd="0" presId="urn:microsoft.com/office/officeart/2005/8/layout/vList3"/>
    <dgm:cxn modelId="{EA4506DC-6834-4A3D-9E88-889FB090439A}" type="presOf" srcId="{350C6258-E849-4FE9-B9E9-44E515CB0868}" destId="{8B6D7EEB-8F7C-4B15-A293-7A40B60A2EAF}" srcOrd="0" destOrd="0" presId="urn:microsoft.com/office/officeart/2005/8/layout/vList3"/>
    <dgm:cxn modelId="{352C1195-2ADA-40A0-9F79-4366CC2BCC4A}" type="presParOf" srcId="{398F5926-8055-4F04-9351-3346950B0578}" destId="{465546C4-1E84-4195-9310-D3625CDF27AB}" srcOrd="0" destOrd="0" presId="urn:microsoft.com/office/officeart/2005/8/layout/vList3"/>
    <dgm:cxn modelId="{48CDD0F4-28E3-4FF2-8BDD-210082ABE65B}" type="presParOf" srcId="{465546C4-1E84-4195-9310-D3625CDF27AB}" destId="{2ECE9C8E-F828-4A6C-9EEA-CB567FDA53CB}" srcOrd="0" destOrd="0" presId="urn:microsoft.com/office/officeart/2005/8/layout/vList3"/>
    <dgm:cxn modelId="{A06E8982-0F7E-4F4A-887D-9AAE8A2AF70A}" type="presParOf" srcId="{465546C4-1E84-4195-9310-D3625CDF27AB}" destId="{3B1C5EDC-7AA3-4E37-9A01-8D29C99A8C95}" srcOrd="1" destOrd="0" presId="urn:microsoft.com/office/officeart/2005/8/layout/vList3"/>
    <dgm:cxn modelId="{B440903C-839F-4FF0-BE1A-EE882C02A3ED}" type="presParOf" srcId="{398F5926-8055-4F04-9351-3346950B0578}" destId="{4D4B3D35-494A-4DD3-A795-D79433C29BF6}" srcOrd="1" destOrd="0" presId="urn:microsoft.com/office/officeart/2005/8/layout/vList3"/>
    <dgm:cxn modelId="{2A851370-AA08-42AF-80E2-EA5C4A5CAFD9}" type="presParOf" srcId="{398F5926-8055-4F04-9351-3346950B0578}" destId="{401DF290-8BD2-4762-BE6D-80D4C9CA9477}" srcOrd="2" destOrd="0" presId="urn:microsoft.com/office/officeart/2005/8/layout/vList3"/>
    <dgm:cxn modelId="{7A0315D5-DAE5-49AD-AD31-6A728095375F}" type="presParOf" srcId="{401DF290-8BD2-4762-BE6D-80D4C9CA9477}" destId="{2FE49EE2-E79F-410B-A9D6-65E6367045CB}" srcOrd="0" destOrd="0" presId="urn:microsoft.com/office/officeart/2005/8/layout/vList3"/>
    <dgm:cxn modelId="{73EA133A-723A-43A5-8624-A6F615686407}" type="presParOf" srcId="{401DF290-8BD2-4762-BE6D-80D4C9CA9477}" destId="{1CBBD8B3-7184-4AC1-B795-E73D6CAF8E5E}" srcOrd="1" destOrd="0" presId="urn:microsoft.com/office/officeart/2005/8/layout/vList3"/>
    <dgm:cxn modelId="{8B1FA603-1274-443C-B713-77ABEBD9EB4E}" type="presParOf" srcId="{398F5926-8055-4F04-9351-3346950B0578}" destId="{0369B14D-25DA-428F-825D-38F3B033D0E3}" srcOrd="3" destOrd="0" presId="urn:microsoft.com/office/officeart/2005/8/layout/vList3"/>
    <dgm:cxn modelId="{826B9279-6A94-402A-917E-36E63CFFC498}" type="presParOf" srcId="{398F5926-8055-4F04-9351-3346950B0578}" destId="{AEB7CD4C-6B5A-4F9A-8605-0086D6F9A58C}" srcOrd="4" destOrd="0" presId="urn:microsoft.com/office/officeart/2005/8/layout/vList3"/>
    <dgm:cxn modelId="{9F5594C5-D617-478A-8EE6-016D059ADF4B}" type="presParOf" srcId="{AEB7CD4C-6B5A-4F9A-8605-0086D6F9A58C}" destId="{23008FDA-A8BA-4A21-B3D1-7C6913B7319B}" srcOrd="0" destOrd="0" presId="urn:microsoft.com/office/officeart/2005/8/layout/vList3"/>
    <dgm:cxn modelId="{5E8AC028-666E-4B57-A457-5BBDECE40278}" type="presParOf" srcId="{AEB7CD4C-6B5A-4F9A-8605-0086D6F9A58C}" destId="{430294A6-382C-4270-9B4B-391342D7C8F8}" srcOrd="1" destOrd="0" presId="urn:microsoft.com/office/officeart/2005/8/layout/vList3"/>
    <dgm:cxn modelId="{B38D96FE-8728-478D-8E3E-52FE0C128E78}" type="presParOf" srcId="{398F5926-8055-4F04-9351-3346950B0578}" destId="{86875C84-DD32-4DC0-9219-AB53E676BA3D}" srcOrd="5" destOrd="0" presId="urn:microsoft.com/office/officeart/2005/8/layout/vList3"/>
    <dgm:cxn modelId="{415AEB89-71A4-4A93-A87D-00EA061655DD}" type="presParOf" srcId="{398F5926-8055-4F04-9351-3346950B0578}" destId="{A906243F-C056-4528-9C73-979D4924BA24}" srcOrd="6" destOrd="0" presId="urn:microsoft.com/office/officeart/2005/8/layout/vList3"/>
    <dgm:cxn modelId="{A8233CEC-1FFF-451E-8259-7D34311B259B}" type="presParOf" srcId="{A906243F-C056-4528-9C73-979D4924BA24}" destId="{9C1D6710-7EA7-490D-9A5D-44229C07D38B}" srcOrd="0" destOrd="0" presId="urn:microsoft.com/office/officeart/2005/8/layout/vList3"/>
    <dgm:cxn modelId="{26E93C33-F1B5-4E12-8631-DB038C0448E0}" type="presParOf" srcId="{A906243F-C056-4528-9C73-979D4924BA24}" destId="{8B6D7EEB-8F7C-4B15-A293-7A40B60A2EAF}"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A9485CB-A401-4366-8CBD-0D3AD64C93EB}"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E255409C-524B-4B0B-9E6B-1A5145D4F9FA}">
      <dgm:prSet phldrT="[Text]"/>
      <dgm:spPr>
        <a:ln>
          <a:noFill/>
        </a:ln>
      </dgm:spPr>
      <dgm:t>
        <a:bodyPr/>
        <a:lstStyle/>
        <a:p>
          <a:r>
            <a:rPr lang="en-US" dirty="0" smtClean="0"/>
            <a:t>Interoperability Development</a:t>
          </a:r>
          <a:endParaRPr lang="en-US" dirty="0"/>
        </a:p>
      </dgm:t>
    </dgm:pt>
    <dgm:pt modelId="{400A2A61-74CD-4645-8C07-04795BEDCF08}" type="parTrans" cxnId="{57E53ABA-179B-4857-A4CD-941FEDB9BAFA}">
      <dgm:prSet/>
      <dgm:spPr/>
      <dgm:t>
        <a:bodyPr/>
        <a:lstStyle/>
        <a:p>
          <a:endParaRPr lang="en-US"/>
        </a:p>
      </dgm:t>
    </dgm:pt>
    <dgm:pt modelId="{0D892DEC-0788-4933-A813-9D7C2BF22FA4}" type="sibTrans" cxnId="{57E53ABA-179B-4857-A4CD-941FEDB9BAFA}">
      <dgm:prSet/>
      <dgm:spPr>
        <a:ln>
          <a:solidFill>
            <a:schemeClr val="tx1"/>
          </a:solidFill>
        </a:ln>
      </dgm:spPr>
      <dgm:t>
        <a:bodyPr/>
        <a:lstStyle/>
        <a:p>
          <a:endParaRPr lang="en-US"/>
        </a:p>
      </dgm:t>
    </dgm:pt>
    <dgm:pt modelId="{E9CFAD4D-8222-44BC-8BD4-00F136ADDF7A}">
      <dgm:prSet phldrT="[Text]"/>
      <dgm:spPr>
        <a:ln>
          <a:noFill/>
        </a:ln>
      </dgm:spPr>
      <dgm:t>
        <a:bodyPr/>
        <a:lstStyle/>
        <a:p>
          <a:r>
            <a:rPr lang="en-US" dirty="0" smtClean="0"/>
            <a:t>Clinical Capabilities Development</a:t>
          </a:r>
          <a:endParaRPr lang="en-US" dirty="0"/>
        </a:p>
      </dgm:t>
    </dgm:pt>
    <dgm:pt modelId="{DC5B12C7-FB4C-4255-B5F7-097C0873F918}" type="parTrans" cxnId="{B1BE6C86-8B33-4D65-8E6D-F0986F6967E3}">
      <dgm:prSet/>
      <dgm:spPr/>
      <dgm:t>
        <a:bodyPr/>
        <a:lstStyle/>
        <a:p>
          <a:endParaRPr lang="en-US"/>
        </a:p>
      </dgm:t>
    </dgm:pt>
    <dgm:pt modelId="{E0CBA8CA-3B56-4830-9AFB-D27E6B1B5F8E}" type="sibTrans" cxnId="{B1BE6C86-8B33-4D65-8E6D-F0986F6967E3}">
      <dgm:prSet/>
      <dgm:spPr>
        <a:ln>
          <a:solidFill>
            <a:schemeClr val="tx1"/>
          </a:solidFill>
        </a:ln>
      </dgm:spPr>
      <dgm:t>
        <a:bodyPr/>
        <a:lstStyle/>
        <a:p>
          <a:endParaRPr lang="en-US"/>
        </a:p>
      </dgm:t>
    </dgm:pt>
    <dgm:pt modelId="{E6874024-7A84-48AA-AE76-A31E51106AB0}">
      <dgm:prSet phldrT="[Text]"/>
      <dgm:spPr>
        <a:ln>
          <a:noFill/>
        </a:ln>
      </dgm:spPr>
      <dgm:t>
        <a:bodyPr/>
        <a:lstStyle/>
        <a:p>
          <a:r>
            <a:rPr lang="en-US" dirty="0" smtClean="0"/>
            <a:t>Integration Testing</a:t>
          </a:r>
          <a:endParaRPr lang="en-US" dirty="0"/>
        </a:p>
      </dgm:t>
    </dgm:pt>
    <dgm:pt modelId="{B1422763-2AA8-46D6-A65F-A5074D65ADFF}" type="parTrans" cxnId="{9282E66B-4D64-4A22-ADCC-B74F400095A5}">
      <dgm:prSet/>
      <dgm:spPr/>
      <dgm:t>
        <a:bodyPr/>
        <a:lstStyle/>
        <a:p>
          <a:endParaRPr lang="en-US"/>
        </a:p>
      </dgm:t>
    </dgm:pt>
    <dgm:pt modelId="{64953A16-EE88-478C-A169-C18212A2129C}" type="sibTrans" cxnId="{9282E66B-4D64-4A22-ADCC-B74F400095A5}">
      <dgm:prSet/>
      <dgm:spPr>
        <a:ln>
          <a:solidFill>
            <a:schemeClr val="tx1"/>
          </a:solidFill>
        </a:ln>
      </dgm:spPr>
      <dgm:t>
        <a:bodyPr/>
        <a:lstStyle/>
        <a:p>
          <a:endParaRPr lang="en-US"/>
        </a:p>
      </dgm:t>
    </dgm:pt>
    <dgm:pt modelId="{12C73804-B232-49D5-A1B8-814DA7797EB1}">
      <dgm:prSet phldrT="[Text]"/>
      <dgm:spPr>
        <a:ln>
          <a:noFill/>
        </a:ln>
      </dgm:spPr>
      <dgm:t>
        <a:bodyPr/>
        <a:lstStyle/>
        <a:p>
          <a:r>
            <a:rPr lang="en-US" dirty="0" smtClean="0"/>
            <a:t>Testing, Deployment</a:t>
          </a:r>
          <a:endParaRPr lang="en-US" dirty="0"/>
        </a:p>
      </dgm:t>
    </dgm:pt>
    <dgm:pt modelId="{5C9FC2F1-1F5A-42F5-A3B0-DA6190A44BD0}" type="parTrans" cxnId="{27BC9D20-33F7-43E5-9FDB-9DB372F14203}">
      <dgm:prSet/>
      <dgm:spPr/>
      <dgm:t>
        <a:bodyPr/>
        <a:lstStyle/>
        <a:p>
          <a:endParaRPr lang="en-US"/>
        </a:p>
      </dgm:t>
    </dgm:pt>
    <dgm:pt modelId="{9E7B0E2F-8405-47A1-81B8-96745AF923B2}" type="sibTrans" cxnId="{27BC9D20-33F7-43E5-9FDB-9DB372F14203}">
      <dgm:prSet/>
      <dgm:spPr>
        <a:ln>
          <a:solidFill>
            <a:schemeClr val="tx1"/>
          </a:solidFill>
        </a:ln>
      </dgm:spPr>
      <dgm:t>
        <a:bodyPr/>
        <a:lstStyle/>
        <a:p>
          <a:endParaRPr lang="en-US"/>
        </a:p>
      </dgm:t>
    </dgm:pt>
    <dgm:pt modelId="{CACC59CB-70E7-4EF6-9249-E63F80127E1D}">
      <dgm:prSet phldrT="[Text]"/>
      <dgm:spPr>
        <a:ln>
          <a:noFill/>
        </a:ln>
      </dgm:spPr>
      <dgm:t>
        <a:bodyPr/>
        <a:lstStyle/>
        <a:p>
          <a:r>
            <a:rPr lang="en-US" dirty="0" smtClean="0"/>
            <a:t>User Adoption and Training</a:t>
          </a:r>
          <a:endParaRPr lang="en-US" dirty="0"/>
        </a:p>
      </dgm:t>
    </dgm:pt>
    <dgm:pt modelId="{836EF352-9E5E-4C61-BC96-56C99E659E78}" type="parTrans" cxnId="{4241CACE-EF94-4A6F-95FD-1D815F3C4B05}">
      <dgm:prSet/>
      <dgm:spPr/>
      <dgm:t>
        <a:bodyPr/>
        <a:lstStyle/>
        <a:p>
          <a:endParaRPr lang="en-US"/>
        </a:p>
      </dgm:t>
    </dgm:pt>
    <dgm:pt modelId="{17AE0243-767E-4D29-A922-4CA183B4E35C}" type="sibTrans" cxnId="{4241CACE-EF94-4A6F-95FD-1D815F3C4B05}">
      <dgm:prSet/>
      <dgm:spPr>
        <a:ln>
          <a:solidFill>
            <a:schemeClr val="tx1"/>
          </a:solidFill>
        </a:ln>
      </dgm:spPr>
      <dgm:t>
        <a:bodyPr/>
        <a:lstStyle/>
        <a:p>
          <a:endParaRPr lang="en-US"/>
        </a:p>
      </dgm:t>
    </dgm:pt>
    <dgm:pt modelId="{8DC4BE9C-3BBD-4E41-AB9C-6BEFF416226E}" type="pres">
      <dgm:prSet presAssocID="{7A9485CB-A401-4366-8CBD-0D3AD64C93EB}" presName="cycle" presStyleCnt="0">
        <dgm:presLayoutVars>
          <dgm:dir/>
          <dgm:resizeHandles val="exact"/>
        </dgm:presLayoutVars>
      </dgm:prSet>
      <dgm:spPr/>
      <dgm:t>
        <a:bodyPr/>
        <a:lstStyle/>
        <a:p>
          <a:endParaRPr lang="en-US"/>
        </a:p>
      </dgm:t>
    </dgm:pt>
    <dgm:pt modelId="{DE8E960A-EFB7-4C8E-8E25-9BC750EFFB92}" type="pres">
      <dgm:prSet presAssocID="{E255409C-524B-4B0B-9E6B-1A5145D4F9FA}" presName="node" presStyleLbl="node1" presStyleIdx="0" presStyleCnt="5">
        <dgm:presLayoutVars>
          <dgm:bulletEnabled val="1"/>
        </dgm:presLayoutVars>
      </dgm:prSet>
      <dgm:spPr/>
      <dgm:t>
        <a:bodyPr/>
        <a:lstStyle/>
        <a:p>
          <a:endParaRPr lang="en-US"/>
        </a:p>
      </dgm:t>
    </dgm:pt>
    <dgm:pt modelId="{03BDDD2D-CCC3-4275-8E30-0A694B3D97B7}" type="pres">
      <dgm:prSet presAssocID="{E255409C-524B-4B0B-9E6B-1A5145D4F9FA}" presName="spNode" presStyleCnt="0"/>
      <dgm:spPr/>
    </dgm:pt>
    <dgm:pt modelId="{0AB1AF3B-C349-4C8E-B93F-E5C32AB4A6CC}" type="pres">
      <dgm:prSet presAssocID="{0D892DEC-0788-4933-A813-9D7C2BF22FA4}" presName="sibTrans" presStyleLbl="sibTrans1D1" presStyleIdx="0" presStyleCnt="5"/>
      <dgm:spPr/>
      <dgm:t>
        <a:bodyPr/>
        <a:lstStyle/>
        <a:p>
          <a:endParaRPr lang="en-US"/>
        </a:p>
      </dgm:t>
    </dgm:pt>
    <dgm:pt modelId="{EAFDF40E-F415-4790-8015-54815A920217}" type="pres">
      <dgm:prSet presAssocID="{E9CFAD4D-8222-44BC-8BD4-00F136ADDF7A}" presName="node" presStyleLbl="node1" presStyleIdx="1" presStyleCnt="5">
        <dgm:presLayoutVars>
          <dgm:bulletEnabled val="1"/>
        </dgm:presLayoutVars>
      </dgm:prSet>
      <dgm:spPr/>
      <dgm:t>
        <a:bodyPr/>
        <a:lstStyle/>
        <a:p>
          <a:endParaRPr lang="en-US"/>
        </a:p>
      </dgm:t>
    </dgm:pt>
    <dgm:pt modelId="{C184C335-BA04-4F7A-8AC3-8C291CFD6624}" type="pres">
      <dgm:prSet presAssocID="{E9CFAD4D-8222-44BC-8BD4-00F136ADDF7A}" presName="spNode" presStyleCnt="0"/>
      <dgm:spPr/>
    </dgm:pt>
    <dgm:pt modelId="{79CF0FC9-BFBE-451B-BEB1-505CCDD35821}" type="pres">
      <dgm:prSet presAssocID="{E0CBA8CA-3B56-4830-9AFB-D27E6B1B5F8E}" presName="sibTrans" presStyleLbl="sibTrans1D1" presStyleIdx="1" presStyleCnt="5"/>
      <dgm:spPr/>
      <dgm:t>
        <a:bodyPr/>
        <a:lstStyle/>
        <a:p>
          <a:endParaRPr lang="en-US"/>
        </a:p>
      </dgm:t>
    </dgm:pt>
    <dgm:pt modelId="{660EA48F-6687-4625-8299-7611EE303E47}" type="pres">
      <dgm:prSet presAssocID="{E6874024-7A84-48AA-AE76-A31E51106AB0}" presName="node" presStyleLbl="node1" presStyleIdx="2" presStyleCnt="5">
        <dgm:presLayoutVars>
          <dgm:bulletEnabled val="1"/>
        </dgm:presLayoutVars>
      </dgm:prSet>
      <dgm:spPr/>
      <dgm:t>
        <a:bodyPr/>
        <a:lstStyle/>
        <a:p>
          <a:endParaRPr lang="en-US"/>
        </a:p>
      </dgm:t>
    </dgm:pt>
    <dgm:pt modelId="{26A4B766-7A91-41D4-8AE2-F67154A545A1}" type="pres">
      <dgm:prSet presAssocID="{E6874024-7A84-48AA-AE76-A31E51106AB0}" presName="spNode" presStyleCnt="0"/>
      <dgm:spPr/>
    </dgm:pt>
    <dgm:pt modelId="{E768702C-A1B3-4FF9-BE6C-68EBDCCDBEC2}" type="pres">
      <dgm:prSet presAssocID="{64953A16-EE88-478C-A169-C18212A2129C}" presName="sibTrans" presStyleLbl="sibTrans1D1" presStyleIdx="2" presStyleCnt="5"/>
      <dgm:spPr/>
      <dgm:t>
        <a:bodyPr/>
        <a:lstStyle/>
        <a:p>
          <a:endParaRPr lang="en-US"/>
        </a:p>
      </dgm:t>
    </dgm:pt>
    <dgm:pt modelId="{FCD2C14E-D398-4815-A635-B51745FA740D}" type="pres">
      <dgm:prSet presAssocID="{12C73804-B232-49D5-A1B8-814DA7797EB1}" presName="node" presStyleLbl="node1" presStyleIdx="3" presStyleCnt="5">
        <dgm:presLayoutVars>
          <dgm:bulletEnabled val="1"/>
        </dgm:presLayoutVars>
      </dgm:prSet>
      <dgm:spPr/>
      <dgm:t>
        <a:bodyPr/>
        <a:lstStyle/>
        <a:p>
          <a:endParaRPr lang="en-US"/>
        </a:p>
      </dgm:t>
    </dgm:pt>
    <dgm:pt modelId="{D34AF7A0-8E03-4616-A2F1-606AD69E3DE3}" type="pres">
      <dgm:prSet presAssocID="{12C73804-B232-49D5-A1B8-814DA7797EB1}" presName="spNode" presStyleCnt="0"/>
      <dgm:spPr/>
    </dgm:pt>
    <dgm:pt modelId="{39D56867-3036-4C63-9A83-A7D45108B319}" type="pres">
      <dgm:prSet presAssocID="{9E7B0E2F-8405-47A1-81B8-96745AF923B2}" presName="sibTrans" presStyleLbl="sibTrans1D1" presStyleIdx="3" presStyleCnt="5"/>
      <dgm:spPr/>
      <dgm:t>
        <a:bodyPr/>
        <a:lstStyle/>
        <a:p>
          <a:endParaRPr lang="en-US"/>
        </a:p>
      </dgm:t>
    </dgm:pt>
    <dgm:pt modelId="{7F15C37A-B2E6-46CD-8388-C051E5C9CCED}" type="pres">
      <dgm:prSet presAssocID="{CACC59CB-70E7-4EF6-9249-E63F80127E1D}" presName="node" presStyleLbl="node1" presStyleIdx="4" presStyleCnt="5">
        <dgm:presLayoutVars>
          <dgm:bulletEnabled val="1"/>
        </dgm:presLayoutVars>
      </dgm:prSet>
      <dgm:spPr/>
      <dgm:t>
        <a:bodyPr/>
        <a:lstStyle/>
        <a:p>
          <a:endParaRPr lang="en-US"/>
        </a:p>
      </dgm:t>
    </dgm:pt>
    <dgm:pt modelId="{85F99EA3-900E-4767-8E9E-F159525380AC}" type="pres">
      <dgm:prSet presAssocID="{CACC59CB-70E7-4EF6-9249-E63F80127E1D}" presName="spNode" presStyleCnt="0"/>
      <dgm:spPr/>
    </dgm:pt>
    <dgm:pt modelId="{E4982F67-35DF-4028-A44D-B73A8EC530DE}" type="pres">
      <dgm:prSet presAssocID="{17AE0243-767E-4D29-A922-4CA183B4E35C}" presName="sibTrans" presStyleLbl="sibTrans1D1" presStyleIdx="4" presStyleCnt="5"/>
      <dgm:spPr/>
      <dgm:t>
        <a:bodyPr/>
        <a:lstStyle/>
        <a:p>
          <a:endParaRPr lang="en-US"/>
        </a:p>
      </dgm:t>
    </dgm:pt>
  </dgm:ptLst>
  <dgm:cxnLst>
    <dgm:cxn modelId="{3B2E3306-6836-4678-A78F-7AF888D07C91}" type="presOf" srcId="{17AE0243-767E-4D29-A922-4CA183B4E35C}" destId="{E4982F67-35DF-4028-A44D-B73A8EC530DE}" srcOrd="0" destOrd="0" presId="urn:microsoft.com/office/officeart/2005/8/layout/cycle6"/>
    <dgm:cxn modelId="{D4264488-7335-485C-80E9-6A5EF5561DA8}" type="presOf" srcId="{E9CFAD4D-8222-44BC-8BD4-00F136ADDF7A}" destId="{EAFDF40E-F415-4790-8015-54815A920217}" srcOrd="0" destOrd="0" presId="urn:microsoft.com/office/officeart/2005/8/layout/cycle6"/>
    <dgm:cxn modelId="{4241CACE-EF94-4A6F-95FD-1D815F3C4B05}" srcId="{7A9485CB-A401-4366-8CBD-0D3AD64C93EB}" destId="{CACC59CB-70E7-4EF6-9249-E63F80127E1D}" srcOrd="4" destOrd="0" parTransId="{836EF352-9E5E-4C61-BC96-56C99E659E78}" sibTransId="{17AE0243-767E-4D29-A922-4CA183B4E35C}"/>
    <dgm:cxn modelId="{C1863153-A29E-4FF4-9631-FF94918C731F}" type="presOf" srcId="{CACC59CB-70E7-4EF6-9249-E63F80127E1D}" destId="{7F15C37A-B2E6-46CD-8388-C051E5C9CCED}" srcOrd="0" destOrd="0" presId="urn:microsoft.com/office/officeart/2005/8/layout/cycle6"/>
    <dgm:cxn modelId="{9C530144-BF37-4645-A583-0AF095C0DF71}" type="presOf" srcId="{0D892DEC-0788-4933-A813-9D7C2BF22FA4}" destId="{0AB1AF3B-C349-4C8E-B93F-E5C32AB4A6CC}" srcOrd="0" destOrd="0" presId="urn:microsoft.com/office/officeart/2005/8/layout/cycle6"/>
    <dgm:cxn modelId="{AC0E3066-291D-4186-8859-6F64D1BE9D7F}" type="presOf" srcId="{E255409C-524B-4B0B-9E6B-1A5145D4F9FA}" destId="{DE8E960A-EFB7-4C8E-8E25-9BC750EFFB92}" srcOrd="0" destOrd="0" presId="urn:microsoft.com/office/officeart/2005/8/layout/cycle6"/>
    <dgm:cxn modelId="{A8DDE01A-06D5-43F5-B6D1-8E7C8C335E16}" type="presOf" srcId="{7A9485CB-A401-4366-8CBD-0D3AD64C93EB}" destId="{8DC4BE9C-3BBD-4E41-AB9C-6BEFF416226E}" srcOrd="0" destOrd="0" presId="urn:microsoft.com/office/officeart/2005/8/layout/cycle6"/>
    <dgm:cxn modelId="{451E2BC3-F1EE-4F1E-B9E7-2663129B645F}" type="presOf" srcId="{E6874024-7A84-48AA-AE76-A31E51106AB0}" destId="{660EA48F-6687-4625-8299-7611EE303E47}" srcOrd="0" destOrd="0" presId="urn:microsoft.com/office/officeart/2005/8/layout/cycle6"/>
    <dgm:cxn modelId="{DCCCB34F-915D-4C55-B1F1-B2BD1C6A9187}" type="presOf" srcId="{64953A16-EE88-478C-A169-C18212A2129C}" destId="{E768702C-A1B3-4FF9-BE6C-68EBDCCDBEC2}" srcOrd="0" destOrd="0" presId="urn:microsoft.com/office/officeart/2005/8/layout/cycle6"/>
    <dgm:cxn modelId="{8DEBC70A-B7D8-4120-BFA1-192E2F5AA684}" type="presOf" srcId="{12C73804-B232-49D5-A1B8-814DA7797EB1}" destId="{FCD2C14E-D398-4815-A635-B51745FA740D}" srcOrd="0" destOrd="0" presId="urn:microsoft.com/office/officeart/2005/8/layout/cycle6"/>
    <dgm:cxn modelId="{27BC9D20-33F7-43E5-9FDB-9DB372F14203}" srcId="{7A9485CB-A401-4366-8CBD-0D3AD64C93EB}" destId="{12C73804-B232-49D5-A1B8-814DA7797EB1}" srcOrd="3" destOrd="0" parTransId="{5C9FC2F1-1F5A-42F5-A3B0-DA6190A44BD0}" sibTransId="{9E7B0E2F-8405-47A1-81B8-96745AF923B2}"/>
    <dgm:cxn modelId="{9282E66B-4D64-4A22-ADCC-B74F400095A5}" srcId="{7A9485CB-A401-4366-8CBD-0D3AD64C93EB}" destId="{E6874024-7A84-48AA-AE76-A31E51106AB0}" srcOrd="2" destOrd="0" parTransId="{B1422763-2AA8-46D6-A65F-A5074D65ADFF}" sibTransId="{64953A16-EE88-478C-A169-C18212A2129C}"/>
    <dgm:cxn modelId="{57E53ABA-179B-4857-A4CD-941FEDB9BAFA}" srcId="{7A9485CB-A401-4366-8CBD-0D3AD64C93EB}" destId="{E255409C-524B-4B0B-9E6B-1A5145D4F9FA}" srcOrd="0" destOrd="0" parTransId="{400A2A61-74CD-4645-8C07-04795BEDCF08}" sibTransId="{0D892DEC-0788-4933-A813-9D7C2BF22FA4}"/>
    <dgm:cxn modelId="{71B2D4DD-CA52-4E01-93D2-28D68C8BECC5}" type="presOf" srcId="{9E7B0E2F-8405-47A1-81B8-96745AF923B2}" destId="{39D56867-3036-4C63-9A83-A7D45108B319}" srcOrd="0" destOrd="0" presId="urn:microsoft.com/office/officeart/2005/8/layout/cycle6"/>
    <dgm:cxn modelId="{B1BE6C86-8B33-4D65-8E6D-F0986F6967E3}" srcId="{7A9485CB-A401-4366-8CBD-0D3AD64C93EB}" destId="{E9CFAD4D-8222-44BC-8BD4-00F136ADDF7A}" srcOrd="1" destOrd="0" parTransId="{DC5B12C7-FB4C-4255-B5F7-097C0873F918}" sibTransId="{E0CBA8CA-3B56-4830-9AFB-D27E6B1B5F8E}"/>
    <dgm:cxn modelId="{71E7C317-437A-4194-9EA5-0FF169D00117}" type="presOf" srcId="{E0CBA8CA-3B56-4830-9AFB-D27E6B1B5F8E}" destId="{79CF0FC9-BFBE-451B-BEB1-505CCDD35821}" srcOrd="0" destOrd="0" presId="urn:microsoft.com/office/officeart/2005/8/layout/cycle6"/>
    <dgm:cxn modelId="{AB7F824E-1300-4B5B-AF50-8B2F7F960E3C}" type="presParOf" srcId="{8DC4BE9C-3BBD-4E41-AB9C-6BEFF416226E}" destId="{DE8E960A-EFB7-4C8E-8E25-9BC750EFFB92}" srcOrd="0" destOrd="0" presId="urn:microsoft.com/office/officeart/2005/8/layout/cycle6"/>
    <dgm:cxn modelId="{2C3B703C-EBFE-4CB8-90DB-6EF348237A03}" type="presParOf" srcId="{8DC4BE9C-3BBD-4E41-AB9C-6BEFF416226E}" destId="{03BDDD2D-CCC3-4275-8E30-0A694B3D97B7}" srcOrd="1" destOrd="0" presId="urn:microsoft.com/office/officeart/2005/8/layout/cycle6"/>
    <dgm:cxn modelId="{1890223D-4C34-4E8C-9CFE-F40BDD96B2B5}" type="presParOf" srcId="{8DC4BE9C-3BBD-4E41-AB9C-6BEFF416226E}" destId="{0AB1AF3B-C349-4C8E-B93F-E5C32AB4A6CC}" srcOrd="2" destOrd="0" presId="urn:microsoft.com/office/officeart/2005/8/layout/cycle6"/>
    <dgm:cxn modelId="{7714FB7C-666A-47F4-8E6A-129995E917F3}" type="presParOf" srcId="{8DC4BE9C-3BBD-4E41-AB9C-6BEFF416226E}" destId="{EAFDF40E-F415-4790-8015-54815A920217}" srcOrd="3" destOrd="0" presId="urn:microsoft.com/office/officeart/2005/8/layout/cycle6"/>
    <dgm:cxn modelId="{844AE1F7-C0FB-405A-B894-EC514022A2FF}" type="presParOf" srcId="{8DC4BE9C-3BBD-4E41-AB9C-6BEFF416226E}" destId="{C184C335-BA04-4F7A-8AC3-8C291CFD6624}" srcOrd="4" destOrd="0" presId="urn:microsoft.com/office/officeart/2005/8/layout/cycle6"/>
    <dgm:cxn modelId="{6211F619-736F-4911-B154-F83AC327D7D2}" type="presParOf" srcId="{8DC4BE9C-3BBD-4E41-AB9C-6BEFF416226E}" destId="{79CF0FC9-BFBE-451B-BEB1-505CCDD35821}" srcOrd="5" destOrd="0" presId="urn:microsoft.com/office/officeart/2005/8/layout/cycle6"/>
    <dgm:cxn modelId="{007CA7A1-68E8-4E28-BEF5-EA4F30275CF8}" type="presParOf" srcId="{8DC4BE9C-3BBD-4E41-AB9C-6BEFF416226E}" destId="{660EA48F-6687-4625-8299-7611EE303E47}" srcOrd="6" destOrd="0" presId="urn:microsoft.com/office/officeart/2005/8/layout/cycle6"/>
    <dgm:cxn modelId="{CADC8AAF-CB8A-444F-B002-02BB89E83875}" type="presParOf" srcId="{8DC4BE9C-3BBD-4E41-AB9C-6BEFF416226E}" destId="{26A4B766-7A91-41D4-8AE2-F67154A545A1}" srcOrd="7" destOrd="0" presId="urn:microsoft.com/office/officeart/2005/8/layout/cycle6"/>
    <dgm:cxn modelId="{4AD8882D-0999-46A2-A5AB-FC2A2753ACA4}" type="presParOf" srcId="{8DC4BE9C-3BBD-4E41-AB9C-6BEFF416226E}" destId="{E768702C-A1B3-4FF9-BE6C-68EBDCCDBEC2}" srcOrd="8" destOrd="0" presId="urn:microsoft.com/office/officeart/2005/8/layout/cycle6"/>
    <dgm:cxn modelId="{9C52F7B2-55DD-4E05-84B7-B692C3B16831}" type="presParOf" srcId="{8DC4BE9C-3BBD-4E41-AB9C-6BEFF416226E}" destId="{FCD2C14E-D398-4815-A635-B51745FA740D}" srcOrd="9" destOrd="0" presId="urn:microsoft.com/office/officeart/2005/8/layout/cycle6"/>
    <dgm:cxn modelId="{200E453F-B89E-44FA-82B6-0FB4E6BD4EF1}" type="presParOf" srcId="{8DC4BE9C-3BBD-4E41-AB9C-6BEFF416226E}" destId="{D34AF7A0-8E03-4616-A2F1-606AD69E3DE3}" srcOrd="10" destOrd="0" presId="urn:microsoft.com/office/officeart/2005/8/layout/cycle6"/>
    <dgm:cxn modelId="{EB07BA53-BD05-4F25-A86C-C8ED182C4B11}" type="presParOf" srcId="{8DC4BE9C-3BBD-4E41-AB9C-6BEFF416226E}" destId="{39D56867-3036-4C63-9A83-A7D45108B319}" srcOrd="11" destOrd="0" presId="urn:microsoft.com/office/officeart/2005/8/layout/cycle6"/>
    <dgm:cxn modelId="{E818A689-4DB4-4F59-9C46-F4DCD829700E}" type="presParOf" srcId="{8DC4BE9C-3BBD-4E41-AB9C-6BEFF416226E}" destId="{7F15C37A-B2E6-46CD-8388-C051E5C9CCED}" srcOrd="12" destOrd="0" presId="urn:microsoft.com/office/officeart/2005/8/layout/cycle6"/>
    <dgm:cxn modelId="{F181D08B-69F5-4C86-8F90-8D436F3C6CF5}" type="presParOf" srcId="{8DC4BE9C-3BBD-4E41-AB9C-6BEFF416226E}" destId="{85F99EA3-900E-4767-8E9E-F159525380AC}" srcOrd="13" destOrd="0" presId="urn:microsoft.com/office/officeart/2005/8/layout/cycle6"/>
    <dgm:cxn modelId="{601CFEF6-8F38-4165-B8E7-9D6A72228912}" type="presParOf" srcId="{8DC4BE9C-3BBD-4E41-AB9C-6BEFF416226E}" destId="{E4982F67-35DF-4028-A44D-B73A8EC530DE}" srcOrd="14" destOrd="0" presId="urn:microsoft.com/office/officeart/2005/8/layout/cycle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A9485CB-A401-4366-8CBD-0D3AD64C93EB}"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E255409C-524B-4B0B-9E6B-1A5145D4F9FA}">
      <dgm:prSet phldrT="[Text]"/>
      <dgm:spPr>
        <a:ln>
          <a:noFill/>
        </a:ln>
      </dgm:spPr>
      <dgm:t>
        <a:bodyPr/>
        <a:lstStyle/>
        <a:p>
          <a:r>
            <a:rPr lang="en-US" dirty="0" smtClean="0"/>
            <a:t>Interoperability Development</a:t>
          </a:r>
          <a:endParaRPr lang="en-US" dirty="0"/>
        </a:p>
      </dgm:t>
    </dgm:pt>
    <dgm:pt modelId="{400A2A61-74CD-4645-8C07-04795BEDCF08}" type="parTrans" cxnId="{57E53ABA-179B-4857-A4CD-941FEDB9BAFA}">
      <dgm:prSet/>
      <dgm:spPr/>
      <dgm:t>
        <a:bodyPr/>
        <a:lstStyle/>
        <a:p>
          <a:endParaRPr lang="en-US"/>
        </a:p>
      </dgm:t>
    </dgm:pt>
    <dgm:pt modelId="{0D892DEC-0788-4933-A813-9D7C2BF22FA4}" type="sibTrans" cxnId="{57E53ABA-179B-4857-A4CD-941FEDB9BAFA}">
      <dgm:prSet/>
      <dgm:spPr>
        <a:ln>
          <a:solidFill>
            <a:schemeClr val="tx1"/>
          </a:solidFill>
        </a:ln>
      </dgm:spPr>
      <dgm:t>
        <a:bodyPr/>
        <a:lstStyle/>
        <a:p>
          <a:endParaRPr lang="en-US"/>
        </a:p>
      </dgm:t>
    </dgm:pt>
    <dgm:pt modelId="{E9CFAD4D-8222-44BC-8BD4-00F136ADDF7A}">
      <dgm:prSet phldrT="[Text]"/>
      <dgm:spPr>
        <a:ln>
          <a:noFill/>
        </a:ln>
      </dgm:spPr>
      <dgm:t>
        <a:bodyPr/>
        <a:lstStyle/>
        <a:p>
          <a:r>
            <a:rPr lang="en-US" dirty="0" smtClean="0"/>
            <a:t>Clinical Capabilities Development</a:t>
          </a:r>
          <a:endParaRPr lang="en-US" dirty="0"/>
        </a:p>
      </dgm:t>
    </dgm:pt>
    <dgm:pt modelId="{DC5B12C7-FB4C-4255-B5F7-097C0873F918}" type="parTrans" cxnId="{B1BE6C86-8B33-4D65-8E6D-F0986F6967E3}">
      <dgm:prSet/>
      <dgm:spPr/>
      <dgm:t>
        <a:bodyPr/>
        <a:lstStyle/>
        <a:p>
          <a:endParaRPr lang="en-US"/>
        </a:p>
      </dgm:t>
    </dgm:pt>
    <dgm:pt modelId="{E0CBA8CA-3B56-4830-9AFB-D27E6B1B5F8E}" type="sibTrans" cxnId="{B1BE6C86-8B33-4D65-8E6D-F0986F6967E3}">
      <dgm:prSet/>
      <dgm:spPr>
        <a:ln>
          <a:solidFill>
            <a:schemeClr val="tx1"/>
          </a:solidFill>
        </a:ln>
      </dgm:spPr>
      <dgm:t>
        <a:bodyPr/>
        <a:lstStyle/>
        <a:p>
          <a:endParaRPr lang="en-US"/>
        </a:p>
      </dgm:t>
    </dgm:pt>
    <dgm:pt modelId="{E6874024-7A84-48AA-AE76-A31E51106AB0}">
      <dgm:prSet phldrT="[Text]"/>
      <dgm:spPr>
        <a:ln>
          <a:noFill/>
        </a:ln>
      </dgm:spPr>
      <dgm:t>
        <a:bodyPr/>
        <a:lstStyle/>
        <a:p>
          <a:r>
            <a:rPr lang="en-US" dirty="0" smtClean="0"/>
            <a:t>Integration Testing</a:t>
          </a:r>
          <a:endParaRPr lang="en-US" dirty="0"/>
        </a:p>
      </dgm:t>
    </dgm:pt>
    <dgm:pt modelId="{B1422763-2AA8-46D6-A65F-A5074D65ADFF}" type="parTrans" cxnId="{9282E66B-4D64-4A22-ADCC-B74F400095A5}">
      <dgm:prSet/>
      <dgm:spPr/>
      <dgm:t>
        <a:bodyPr/>
        <a:lstStyle/>
        <a:p>
          <a:endParaRPr lang="en-US"/>
        </a:p>
      </dgm:t>
    </dgm:pt>
    <dgm:pt modelId="{64953A16-EE88-478C-A169-C18212A2129C}" type="sibTrans" cxnId="{9282E66B-4D64-4A22-ADCC-B74F400095A5}">
      <dgm:prSet/>
      <dgm:spPr>
        <a:ln>
          <a:solidFill>
            <a:schemeClr val="tx1"/>
          </a:solidFill>
        </a:ln>
      </dgm:spPr>
      <dgm:t>
        <a:bodyPr/>
        <a:lstStyle/>
        <a:p>
          <a:endParaRPr lang="en-US"/>
        </a:p>
      </dgm:t>
    </dgm:pt>
    <dgm:pt modelId="{12C73804-B232-49D5-A1B8-814DA7797EB1}">
      <dgm:prSet phldrT="[Text]"/>
      <dgm:spPr>
        <a:ln>
          <a:noFill/>
        </a:ln>
      </dgm:spPr>
      <dgm:t>
        <a:bodyPr/>
        <a:lstStyle/>
        <a:p>
          <a:r>
            <a:rPr lang="en-US" dirty="0" smtClean="0"/>
            <a:t>Testing, Deployment</a:t>
          </a:r>
          <a:endParaRPr lang="en-US" dirty="0"/>
        </a:p>
      </dgm:t>
    </dgm:pt>
    <dgm:pt modelId="{5C9FC2F1-1F5A-42F5-A3B0-DA6190A44BD0}" type="parTrans" cxnId="{27BC9D20-33F7-43E5-9FDB-9DB372F14203}">
      <dgm:prSet/>
      <dgm:spPr/>
      <dgm:t>
        <a:bodyPr/>
        <a:lstStyle/>
        <a:p>
          <a:endParaRPr lang="en-US"/>
        </a:p>
      </dgm:t>
    </dgm:pt>
    <dgm:pt modelId="{9E7B0E2F-8405-47A1-81B8-96745AF923B2}" type="sibTrans" cxnId="{27BC9D20-33F7-43E5-9FDB-9DB372F14203}">
      <dgm:prSet/>
      <dgm:spPr>
        <a:ln>
          <a:solidFill>
            <a:schemeClr val="tx1"/>
          </a:solidFill>
        </a:ln>
      </dgm:spPr>
      <dgm:t>
        <a:bodyPr/>
        <a:lstStyle/>
        <a:p>
          <a:endParaRPr lang="en-US"/>
        </a:p>
      </dgm:t>
    </dgm:pt>
    <dgm:pt modelId="{CACC59CB-70E7-4EF6-9249-E63F80127E1D}">
      <dgm:prSet phldrT="[Text]"/>
      <dgm:spPr>
        <a:ln>
          <a:noFill/>
        </a:ln>
      </dgm:spPr>
      <dgm:t>
        <a:bodyPr/>
        <a:lstStyle/>
        <a:p>
          <a:r>
            <a:rPr lang="en-US" dirty="0" smtClean="0"/>
            <a:t>User Adoption and Training</a:t>
          </a:r>
          <a:endParaRPr lang="en-US" dirty="0"/>
        </a:p>
      </dgm:t>
    </dgm:pt>
    <dgm:pt modelId="{836EF352-9E5E-4C61-BC96-56C99E659E78}" type="parTrans" cxnId="{4241CACE-EF94-4A6F-95FD-1D815F3C4B05}">
      <dgm:prSet/>
      <dgm:spPr/>
      <dgm:t>
        <a:bodyPr/>
        <a:lstStyle/>
        <a:p>
          <a:endParaRPr lang="en-US"/>
        </a:p>
      </dgm:t>
    </dgm:pt>
    <dgm:pt modelId="{17AE0243-767E-4D29-A922-4CA183B4E35C}" type="sibTrans" cxnId="{4241CACE-EF94-4A6F-95FD-1D815F3C4B05}">
      <dgm:prSet/>
      <dgm:spPr>
        <a:ln>
          <a:solidFill>
            <a:schemeClr val="tx1"/>
          </a:solidFill>
        </a:ln>
      </dgm:spPr>
      <dgm:t>
        <a:bodyPr/>
        <a:lstStyle/>
        <a:p>
          <a:endParaRPr lang="en-US"/>
        </a:p>
      </dgm:t>
    </dgm:pt>
    <dgm:pt modelId="{8DC4BE9C-3BBD-4E41-AB9C-6BEFF416226E}" type="pres">
      <dgm:prSet presAssocID="{7A9485CB-A401-4366-8CBD-0D3AD64C93EB}" presName="cycle" presStyleCnt="0">
        <dgm:presLayoutVars>
          <dgm:dir/>
          <dgm:resizeHandles val="exact"/>
        </dgm:presLayoutVars>
      </dgm:prSet>
      <dgm:spPr/>
      <dgm:t>
        <a:bodyPr/>
        <a:lstStyle/>
        <a:p>
          <a:endParaRPr lang="en-US"/>
        </a:p>
      </dgm:t>
    </dgm:pt>
    <dgm:pt modelId="{DE8E960A-EFB7-4C8E-8E25-9BC750EFFB92}" type="pres">
      <dgm:prSet presAssocID="{E255409C-524B-4B0B-9E6B-1A5145D4F9FA}" presName="node" presStyleLbl="node1" presStyleIdx="0" presStyleCnt="5">
        <dgm:presLayoutVars>
          <dgm:bulletEnabled val="1"/>
        </dgm:presLayoutVars>
      </dgm:prSet>
      <dgm:spPr/>
      <dgm:t>
        <a:bodyPr/>
        <a:lstStyle/>
        <a:p>
          <a:endParaRPr lang="en-US"/>
        </a:p>
      </dgm:t>
    </dgm:pt>
    <dgm:pt modelId="{03BDDD2D-CCC3-4275-8E30-0A694B3D97B7}" type="pres">
      <dgm:prSet presAssocID="{E255409C-524B-4B0B-9E6B-1A5145D4F9FA}" presName="spNode" presStyleCnt="0"/>
      <dgm:spPr/>
    </dgm:pt>
    <dgm:pt modelId="{0AB1AF3B-C349-4C8E-B93F-E5C32AB4A6CC}" type="pres">
      <dgm:prSet presAssocID="{0D892DEC-0788-4933-A813-9D7C2BF22FA4}" presName="sibTrans" presStyleLbl="sibTrans1D1" presStyleIdx="0" presStyleCnt="5"/>
      <dgm:spPr/>
      <dgm:t>
        <a:bodyPr/>
        <a:lstStyle/>
        <a:p>
          <a:endParaRPr lang="en-US"/>
        </a:p>
      </dgm:t>
    </dgm:pt>
    <dgm:pt modelId="{EAFDF40E-F415-4790-8015-54815A920217}" type="pres">
      <dgm:prSet presAssocID="{E9CFAD4D-8222-44BC-8BD4-00F136ADDF7A}" presName="node" presStyleLbl="node1" presStyleIdx="1" presStyleCnt="5">
        <dgm:presLayoutVars>
          <dgm:bulletEnabled val="1"/>
        </dgm:presLayoutVars>
      </dgm:prSet>
      <dgm:spPr/>
      <dgm:t>
        <a:bodyPr/>
        <a:lstStyle/>
        <a:p>
          <a:endParaRPr lang="en-US"/>
        </a:p>
      </dgm:t>
    </dgm:pt>
    <dgm:pt modelId="{C184C335-BA04-4F7A-8AC3-8C291CFD6624}" type="pres">
      <dgm:prSet presAssocID="{E9CFAD4D-8222-44BC-8BD4-00F136ADDF7A}" presName="spNode" presStyleCnt="0"/>
      <dgm:spPr/>
    </dgm:pt>
    <dgm:pt modelId="{79CF0FC9-BFBE-451B-BEB1-505CCDD35821}" type="pres">
      <dgm:prSet presAssocID="{E0CBA8CA-3B56-4830-9AFB-D27E6B1B5F8E}" presName="sibTrans" presStyleLbl="sibTrans1D1" presStyleIdx="1" presStyleCnt="5"/>
      <dgm:spPr/>
      <dgm:t>
        <a:bodyPr/>
        <a:lstStyle/>
        <a:p>
          <a:endParaRPr lang="en-US"/>
        </a:p>
      </dgm:t>
    </dgm:pt>
    <dgm:pt modelId="{660EA48F-6687-4625-8299-7611EE303E47}" type="pres">
      <dgm:prSet presAssocID="{E6874024-7A84-48AA-AE76-A31E51106AB0}" presName="node" presStyleLbl="node1" presStyleIdx="2" presStyleCnt="5">
        <dgm:presLayoutVars>
          <dgm:bulletEnabled val="1"/>
        </dgm:presLayoutVars>
      </dgm:prSet>
      <dgm:spPr/>
      <dgm:t>
        <a:bodyPr/>
        <a:lstStyle/>
        <a:p>
          <a:endParaRPr lang="en-US"/>
        </a:p>
      </dgm:t>
    </dgm:pt>
    <dgm:pt modelId="{26A4B766-7A91-41D4-8AE2-F67154A545A1}" type="pres">
      <dgm:prSet presAssocID="{E6874024-7A84-48AA-AE76-A31E51106AB0}" presName="spNode" presStyleCnt="0"/>
      <dgm:spPr/>
    </dgm:pt>
    <dgm:pt modelId="{E768702C-A1B3-4FF9-BE6C-68EBDCCDBEC2}" type="pres">
      <dgm:prSet presAssocID="{64953A16-EE88-478C-A169-C18212A2129C}" presName="sibTrans" presStyleLbl="sibTrans1D1" presStyleIdx="2" presStyleCnt="5"/>
      <dgm:spPr/>
      <dgm:t>
        <a:bodyPr/>
        <a:lstStyle/>
        <a:p>
          <a:endParaRPr lang="en-US"/>
        </a:p>
      </dgm:t>
    </dgm:pt>
    <dgm:pt modelId="{FCD2C14E-D398-4815-A635-B51745FA740D}" type="pres">
      <dgm:prSet presAssocID="{12C73804-B232-49D5-A1B8-814DA7797EB1}" presName="node" presStyleLbl="node1" presStyleIdx="3" presStyleCnt="5">
        <dgm:presLayoutVars>
          <dgm:bulletEnabled val="1"/>
        </dgm:presLayoutVars>
      </dgm:prSet>
      <dgm:spPr/>
      <dgm:t>
        <a:bodyPr/>
        <a:lstStyle/>
        <a:p>
          <a:endParaRPr lang="en-US"/>
        </a:p>
      </dgm:t>
    </dgm:pt>
    <dgm:pt modelId="{D34AF7A0-8E03-4616-A2F1-606AD69E3DE3}" type="pres">
      <dgm:prSet presAssocID="{12C73804-B232-49D5-A1B8-814DA7797EB1}" presName="spNode" presStyleCnt="0"/>
      <dgm:spPr/>
    </dgm:pt>
    <dgm:pt modelId="{39D56867-3036-4C63-9A83-A7D45108B319}" type="pres">
      <dgm:prSet presAssocID="{9E7B0E2F-8405-47A1-81B8-96745AF923B2}" presName="sibTrans" presStyleLbl="sibTrans1D1" presStyleIdx="3" presStyleCnt="5"/>
      <dgm:spPr/>
      <dgm:t>
        <a:bodyPr/>
        <a:lstStyle/>
        <a:p>
          <a:endParaRPr lang="en-US"/>
        </a:p>
      </dgm:t>
    </dgm:pt>
    <dgm:pt modelId="{7F15C37A-B2E6-46CD-8388-C051E5C9CCED}" type="pres">
      <dgm:prSet presAssocID="{CACC59CB-70E7-4EF6-9249-E63F80127E1D}" presName="node" presStyleLbl="node1" presStyleIdx="4" presStyleCnt="5">
        <dgm:presLayoutVars>
          <dgm:bulletEnabled val="1"/>
        </dgm:presLayoutVars>
      </dgm:prSet>
      <dgm:spPr/>
      <dgm:t>
        <a:bodyPr/>
        <a:lstStyle/>
        <a:p>
          <a:endParaRPr lang="en-US"/>
        </a:p>
      </dgm:t>
    </dgm:pt>
    <dgm:pt modelId="{85F99EA3-900E-4767-8E9E-F159525380AC}" type="pres">
      <dgm:prSet presAssocID="{CACC59CB-70E7-4EF6-9249-E63F80127E1D}" presName="spNode" presStyleCnt="0"/>
      <dgm:spPr/>
    </dgm:pt>
    <dgm:pt modelId="{E4982F67-35DF-4028-A44D-B73A8EC530DE}" type="pres">
      <dgm:prSet presAssocID="{17AE0243-767E-4D29-A922-4CA183B4E35C}" presName="sibTrans" presStyleLbl="sibTrans1D1" presStyleIdx="4" presStyleCnt="5"/>
      <dgm:spPr/>
      <dgm:t>
        <a:bodyPr/>
        <a:lstStyle/>
        <a:p>
          <a:endParaRPr lang="en-US"/>
        </a:p>
      </dgm:t>
    </dgm:pt>
  </dgm:ptLst>
  <dgm:cxnLst>
    <dgm:cxn modelId="{EE626652-8E9C-424E-BF09-FFD3502C93BA}" type="presOf" srcId="{E9CFAD4D-8222-44BC-8BD4-00F136ADDF7A}" destId="{EAFDF40E-F415-4790-8015-54815A920217}" srcOrd="0" destOrd="0" presId="urn:microsoft.com/office/officeart/2005/8/layout/cycle6"/>
    <dgm:cxn modelId="{7077C453-B01D-408F-BDCA-081DC048887C}" type="presOf" srcId="{E6874024-7A84-48AA-AE76-A31E51106AB0}" destId="{660EA48F-6687-4625-8299-7611EE303E47}" srcOrd="0" destOrd="0" presId="urn:microsoft.com/office/officeart/2005/8/layout/cycle6"/>
    <dgm:cxn modelId="{6BA2203E-6298-4C1D-AC32-D40FB17DEE21}" type="presOf" srcId="{0D892DEC-0788-4933-A813-9D7C2BF22FA4}" destId="{0AB1AF3B-C349-4C8E-B93F-E5C32AB4A6CC}" srcOrd="0" destOrd="0" presId="urn:microsoft.com/office/officeart/2005/8/layout/cycle6"/>
    <dgm:cxn modelId="{4241CACE-EF94-4A6F-95FD-1D815F3C4B05}" srcId="{7A9485CB-A401-4366-8CBD-0D3AD64C93EB}" destId="{CACC59CB-70E7-4EF6-9249-E63F80127E1D}" srcOrd="4" destOrd="0" parTransId="{836EF352-9E5E-4C61-BC96-56C99E659E78}" sibTransId="{17AE0243-767E-4D29-A922-4CA183B4E35C}"/>
    <dgm:cxn modelId="{63E05CDC-5C45-43EF-B53E-8AD8C55B0258}" type="presOf" srcId="{12C73804-B232-49D5-A1B8-814DA7797EB1}" destId="{FCD2C14E-D398-4815-A635-B51745FA740D}" srcOrd="0" destOrd="0" presId="urn:microsoft.com/office/officeart/2005/8/layout/cycle6"/>
    <dgm:cxn modelId="{D90EC0E2-1B32-4573-9571-4295DF40EB04}" type="presOf" srcId="{9E7B0E2F-8405-47A1-81B8-96745AF923B2}" destId="{39D56867-3036-4C63-9A83-A7D45108B319}" srcOrd="0" destOrd="0" presId="urn:microsoft.com/office/officeart/2005/8/layout/cycle6"/>
    <dgm:cxn modelId="{59149858-E37D-43D2-A05D-2719E408CEE8}" type="presOf" srcId="{CACC59CB-70E7-4EF6-9249-E63F80127E1D}" destId="{7F15C37A-B2E6-46CD-8388-C051E5C9CCED}" srcOrd="0" destOrd="0" presId="urn:microsoft.com/office/officeart/2005/8/layout/cycle6"/>
    <dgm:cxn modelId="{9F680CA4-89D5-4474-8A31-B77C1B07E10D}" type="presOf" srcId="{E255409C-524B-4B0B-9E6B-1A5145D4F9FA}" destId="{DE8E960A-EFB7-4C8E-8E25-9BC750EFFB92}" srcOrd="0" destOrd="0" presId="urn:microsoft.com/office/officeart/2005/8/layout/cycle6"/>
    <dgm:cxn modelId="{B47EAB06-E523-4F31-855A-986E837A6723}" type="presOf" srcId="{7A9485CB-A401-4366-8CBD-0D3AD64C93EB}" destId="{8DC4BE9C-3BBD-4E41-AB9C-6BEFF416226E}" srcOrd="0" destOrd="0" presId="urn:microsoft.com/office/officeart/2005/8/layout/cycle6"/>
    <dgm:cxn modelId="{C24609BF-2C59-4678-9B36-A95BDA76D4F0}" type="presOf" srcId="{17AE0243-767E-4D29-A922-4CA183B4E35C}" destId="{E4982F67-35DF-4028-A44D-B73A8EC530DE}" srcOrd="0" destOrd="0" presId="urn:microsoft.com/office/officeart/2005/8/layout/cycle6"/>
    <dgm:cxn modelId="{C9CB0537-306D-4D0C-A36F-2BB872B39EFB}" type="presOf" srcId="{E0CBA8CA-3B56-4830-9AFB-D27E6B1B5F8E}" destId="{79CF0FC9-BFBE-451B-BEB1-505CCDD35821}" srcOrd="0" destOrd="0" presId="urn:microsoft.com/office/officeart/2005/8/layout/cycle6"/>
    <dgm:cxn modelId="{38C4A1B7-4B37-4F1F-8F56-63F91A478569}" type="presOf" srcId="{64953A16-EE88-478C-A169-C18212A2129C}" destId="{E768702C-A1B3-4FF9-BE6C-68EBDCCDBEC2}" srcOrd="0" destOrd="0" presId="urn:microsoft.com/office/officeart/2005/8/layout/cycle6"/>
    <dgm:cxn modelId="{27BC9D20-33F7-43E5-9FDB-9DB372F14203}" srcId="{7A9485CB-A401-4366-8CBD-0D3AD64C93EB}" destId="{12C73804-B232-49D5-A1B8-814DA7797EB1}" srcOrd="3" destOrd="0" parTransId="{5C9FC2F1-1F5A-42F5-A3B0-DA6190A44BD0}" sibTransId="{9E7B0E2F-8405-47A1-81B8-96745AF923B2}"/>
    <dgm:cxn modelId="{9282E66B-4D64-4A22-ADCC-B74F400095A5}" srcId="{7A9485CB-A401-4366-8CBD-0D3AD64C93EB}" destId="{E6874024-7A84-48AA-AE76-A31E51106AB0}" srcOrd="2" destOrd="0" parTransId="{B1422763-2AA8-46D6-A65F-A5074D65ADFF}" sibTransId="{64953A16-EE88-478C-A169-C18212A2129C}"/>
    <dgm:cxn modelId="{57E53ABA-179B-4857-A4CD-941FEDB9BAFA}" srcId="{7A9485CB-A401-4366-8CBD-0D3AD64C93EB}" destId="{E255409C-524B-4B0B-9E6B-1A5145D4F9FA}" srcOrd="0" destOrd="0" parTransId="{400A2A61-74CD-4645-8C07-04795BEDCF08}" sibTransId="{0D892DEC-0788-4933-A813-9D7C2BF22FA4}"/>
    <dgm:cxn modelId="{B1BE6C86-8B33-4D65-8E6D-F0986F6967E3}" srcId="{7A9485CB-A401-4366-8CBD-0D3AD64C93EB}" destId="{E9CFAD4D-8222-44BC-8BD4-00F136ADDF7A}" srcOrd="1" destOrd="0" parTransId="{DC5B12C7-FB4C-4255-B5F7-097C0873F918}" sibTransId="{E0CBA8CA-3B56-4830-9AFB-D27E6B1B5F8E}"/>
    <dgm:cxn modelId="{B5B4ADAC-D059-498C-8058-59639F124DC1}" type="presParOf" srcId="{8DC4BE9C-3BBD-4E41-AB9C-6BEFF416226E}" destId="{DE8E960A-EFB7-4C8E-8E25-9BC750EFFB92}" srcOrd="0" destOrd="0" presId="urn:microsoft.com/office/officeart/2005/8/layout/cycle6"/>
    <dgm:cxn modelId="{3754B66E-813C-48B4-A745-24410784D705}" type="presParOf" srcId="{8DC4BE9C-3BBD-4E41-AB9C-6BEFF416226E}" destId="{03BDDD2D-CCC3-4275-8E30-0A694B3D97B7}" srcOrd="1" destOrd="0" presId="urn:microsoft.com/office/officeart/2005/8/layout/cycle6"/>
    <dgm:cxn modelId="{67AAE4EF-9356-41BF-A0CD-B716BB8F0159}" type="presParOf" srcId="{8DC4BE9C-3BBD-4E41-AB9C-6BEFF416226E}" destId="{0AB1AF3B-C349-4C8E-B93F-E5C32AB4A6CC}" srcOrd="2" destOrd="0" presId="urn:microsoft.com/office/officeart/2005/8/layout/cycle6"/>
    <dgm:cxn modelId="{B204D7E0-39B8-4916-8610-254137C10EB5}" type="presParOf" srcId="{8DC4BE9C-3BBD-4E41-AB9C-6BEFF416226E}" destId="{EAFDF40E-F415-4790-8015-54815A920217}" srcOrd="3" destOrd="0" presId="urn:microsoft.com/office/officeart/2005/8/layout/cycle6"/>
    <dgm:cxn modelId="{85F5293C-1097-41EC-B125-00314392C733}" type="presParOf" srcId="{8DC4BE9C-3BBD-4E41-AB9C-6BEFF416226E}" destId="{C184C335-BA04-4F7A-8AC3-8C291CFD6624}" srcOrd="4" destOrd="0" presId="urn:microsoft.com/office/officeart/2005/8/layout/cycle6"/>
    <dgm:cxn modelId="{D81EB1BE-FF96-459D-AF83-18E9433FE420}" type="presParOf" srcId="{8DC4BE9C-3BBD-4E41-AB9C-6BEFF416226E}" destId="{79CF0FC9-BFBE-451B-BEB1-505CCDD35821}" srcOrd="5" destOrd="0" presId="urn:microsoft.com/office/officeart/2005/8/layout/cycle6"/>
    <dgm:cxn modelId="{F416BC81-0F53-4E58-A8CC-9D6FAF7FD6B4}" type="presParOf" srcId="{8DC4BE9C-3BBD-4E41-AB9C-6BEFF416226E}" destId="{660EA48F-6687-4625-8299-7611EE303E47}" srcOrd="6" destOrd="0" presId="urn:microsoft.com/office/officeart/2005/8/layout/cycle6"/>
    <dgm:cxn modelId="{76F00A57-625C-47BE-8CDD-8ECEAD70FEFF}" type="presParOf" srcId="{8DC4BE9C-3BBD-4E41-AB9C-6BEFF416226E}" destId="{26A4B766-7A91-41D4-8AE2-F67154A545A1}" srcOrd="7" destOrd="0" presId="urn:microsoft.com/office/officeart/2005/8/layout/cycle6"/>
    <dgm:cxn modelId="{F1909DAF-C931-4DC5-AFBE-A9E27C5E2F96}" type="presParOf" srcId="{8DC4BE9C-3BBD-4E41-AB9C-6BEFF416226E}" destId="{E768702C-A1B3-4FF9-BE6C-68EBDCCDBEC2}" srcOrd="8" destOrd="0" presId="urn:microsoft.com/office/officeart/2005/8/layout/cycle6"/>
    <dgm:cxn modelId="{AD2B729C-1DF6-4B72-B2CA-3C44053631F1}" type="presParOf" srcId="{8DC4BE9C-3BBD-4E41-AB9C-6BEFF416226E}" destId="{FCD2C14E-D398-4815-A635-B51745FA740D}" srcOrd="9" destOrd="0" presId="urn:microsoft.com/office/officeart/2005/8/layout/cycle6"/>
    <dgm:cxn modelId="{6C79C622-8F74-4A87-9FA7-4FCD965AD35D}" type="presParOf" srcId="{8DC4BE9C-3BBD-4E41-AB9C-6BEFF416226E}" destId="{D34AF7A0-8E03-4616-A2F1-606AD69E3DE3}" srcOrd="10" destOrd="0" presId="urn:microsoft.com/office/officeart/2005/8/layout/cycle6"/>
    <dgm:cxn modelId="{00F46358-60EE-4828-A97B-542D9B3B4D38}" type="presParOf" srcId="{8DC4BE9C-3BBD-4E41-AB9C-6BEFF416226E}" destId="{39D56867-3036-4C63-9A83-A7D45108B319}" srcOrd="11" destOrd="0" presId="urn:microsoft.com/office/officeart/2005/8/layout/cycle6"/>
    <dgm:cxn modelId="{4C581F7D-9E00-48BD-B576-FB7718C98982}" type="presParOf" srcId="{8DC4BE9C-3BBD-4E41-AB9C-6BEFF416226E}" destId="{7F15C37A-B2E6-46CD-8388-C051E5C9CCED}" srcOrd="12" destOrd="0" presId="urn:microsoft.com/office/officeart/2005/8/layout/cycle6"/>
    <dgm:cxn modelId="{A0945C2E-7412-425E-9816-73DA9885F327}" type="presParOf" srcId="{8DC4BE9C-3BBD-4E41-AB9C-6BEFF416226E}" destId="{85F99EA3-900E-4767-8E9E-F159525380AC}" srcOrd="13" destOrd="0" presId="urn:microsoft.com/office/officeart/2005/8/layout/cycle6"/>
    <dgm:cxn modelId="{4907328F-639A-49F6-AD8B-64351FDDA584}" type="presParOf" srcId="{8DC4BE9C-3BBD-4E41-AB9C-6BEFF416226E}" destId="{E4982F67-35DF-4028-A44D-B73A8EC530DE}" srcOrd="14" destOrd="0" presId="urn:microsoft.com/office/officeart/2005/8/layout/cycle6"/>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A9485CB-A401-4366-8CBD-0D3AD64C93EB}"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E255409C-524B-4B0B-9E6B-1A5145D4F9FA}">
      <dgm:prSet phldrT="[Text]"/>
      <dgm:spPr>
        <a:ln>
          <a:noFill/>
        </a:ln>
      </dgm:spPr>
      <dgm:t>
        <a:bodyPr/>
        <a:lstStyle/>
        <a:p>
          <a:r>
            <a:rPr lang="en-US" dirty="0" smtClean="0"/>
            <a:t>Interoperability Development</a:t>
          </a:r>
          <a:endParaRPr lang="en-US" dirty="0"/>
        </a:p>
      </dgm:t>
      <dgm:extLst>
        <a:ext uri="{E40237B7-FDA0-4F09-8148-C483321AD2D9}">
          <dgm14:cNvPr xmlns:dgm14="http://schemas.microsoft.com/office/drawing/2010/diagram" id="0" name="" descr="Interoperability Development&#10;"/>
        </a:ext>
      </dgm:extLst>
    </dgm:pt>
    <dgm:pt modelId="{400A2A61-74CD-4645-8C07-04795BEDCF08}" type="parTrans" cxnId="{57E53ABA-179B-4857-A4CD-941FEDB9BAFA}">
      <dgm:prSet/>
      <dgm:spPr/>
      <dgm:t>
        <a:bodyPr/>
        <a:lstStyle/>
        <a:p>
          <a:endParaRPr lang="en-US"/>
        </a:p>
      </dgm:t>
    </dgm:pt>
    <dgm:pt modelId="{0D892DEC-0788-4933-A813-9D7C2BF22FA4}" type="sibTrans" cxnId="{57E53ABA-179B-4857-A4CD-941FEDB9BAFA}">
      <dgm:prSet/>
      <dgm:spPr>
        <a:ln>
          <a:solidFill>
            <a:schemeClr val="tx1"/>
          </a:solidFill>
        </a:ln>
      </dgm:spPr>
      <dgm:t>
        <a:bodyPr/>
        <a:lstStyle/>
        <a:p>
          <a:endParaRPr lang="en-US"/>
        </a:p>
      </dgm:t>
    </dgm:pt>
    <dgm:pt modelId="{E9CFAD4D-8222-44BC-8BD4-00F136ADDF7A}">
      <dgm:prSet phldrT="[Text]"/>
      <dgm:spPr>
        <a:ln>
          <a:noFill/>
        </a:ln>
      </dgm:spPr>
      <dgm:t>
        <a:bodyPr/>
        <a:lstStyle/>
        <a:p>
          <a:r>
            <a:rPr lang="en-US" dirty="0" smtClean="0"/>
            <a:t>Clinical Capabilities Development</a:t>
          </a:r>
          <a:endParaRPr lang="en-US" dirty="0"/>
        </a:p>
      </dgm:t>
      <dgm:extLst>
        <a:ext uri="{E40237B7-FDA0-4F09-8148-C483321AD2D9}">
          <dgm14:cNvPr xmlns:dgm14="http://schemas.microsoft.com/office/drawing/2010/diagram" id="0" name="" descr="Clinical Capabilities Development&#10;"/>
        </a:ext>
      </dgm:extLst>
    </dgm:pt>
    <dgm:pt modelId="{DC5B12C7-FB4C-4255-B5F7-097C0873F918}" type="parTrans" cxnId="{B1BE6C86-8B33-4D65-8E6D-F0986F6967E3}">
      <dgm:prSet/>
      <dgm:spPr/>
      <dgm:t>
        <a:bodyPr/>
        <a:lstStyle/>
        <a:p>
          <a:endParaRPr lang="en-US"/>
        </a:p>
      </dgm:t>
    </dgm:pt>
    <dgm:pt modelId="{E0CBA8CA-3B56-4830-9AFB-D27E6B1B5F8E}" type="sibTrans" cxnId="{B1BE6C86-8B33-4D65-8E6D-F0986F6967E3}">
      <dgm:prSet/>
      <dgm:spPr>
        <a:ln>
          <a:solidFill>
            <a:schemeClr val="tx1"/>
          </a:solidFill>
        </a:ln>
      </dgm:spPr>
      <dgm:t>
        <a:bodyPr/>
        <a:lstStyle/>
        <a:p>
          <a:endParaRPr lang="en-US"/>
        </a:p>
      </dgm:t>
    </dgm:pt>
    <dgm:pt modelId="{E6874024-7A84-48AA-AE76-A31E51106AB0}">
      <dgm:prSet phldrT="[Text]"/>
      <dgm:spPr>
        <a:ln>
          <a:noFill/>
        </a:ln>
      </dgm:spPr>
      <dgm:t>
        <a:bodyPr/>
        <a:lstStyle/>
        <a:p>
          <a:r>
            <a:rPr lang="en-US" dirty="0" smtClean="0"/>
            <a:t>Integration Testing</a:t>
          </a:r>
          <a:endParaRPr lang="en-US" dirty="0"/>
        </a:p>
      </dgm:t>
      <dgm:extLst>
        <a:ext uri="{E40237B7-FDA0-4F09-8148-C483321AD2D9}">
          <dgm14:cNvPr xmlns:dgm14="http://schemas.microsoft.com/office/drawing/2010/diagram" id="0" name="" descr="Integration Testing&#10;"/>
        </a:ext>
      </dgm:extLst>
    </dgm:pt>
    <dgm:pt modelId="{B1422763-2AA8-46D6-A65F-A5074D65ADFF}" type="parTrans" cxnId="{9282E66B-4D64-4A22-ADCC-B74F400095A5}">
      <dgm:prSet/>
      <dgm:spPr/>
      <dgm:t>
        <a:bodyPr/>
        <a:lstStyle/>
        <a:p>
          <a:endParaRPr lang="en-US"/>
        </a:p>
      </dgm:t>
    </dgm:pt>
    <dgm:pt modelId="{64953A16-EE88-478C-A169-C18212A2129C}" type="sibTrans" cxnId="{9282E66B-4D64-4A22-ADCC-B74F400095A5}">
      <dgm:prSet/>
      <dgm:spPr>
        <a:ln>
          <a:solidFill>
            <a:schemeClr val="tx1"/>
          </a:solidFill>
        </a:ln>
      </dgm:spPr>
      <dgm:t>
        <a:bodyPr/>
        <a:lstStyle/>
        <a:p>
          <a:endParaRPr lang="en-US"/>
        </a:p>
      </dgm:t>
    </dgm:pt>
    <dgm:pt modelId="{12C73804-B232-49D5-A1B8-814DA7797EB1}">
      <dgm:prSet phldrT="[Text]"/>
      <dgm:spPr>
        <a:ln>
          <a:noFill/>
        </a:ln>
      </dgm:spPr>
      <dgm:t>
        <a:bodyPr/>
        <a:lstStyle/>
        <a:p>
          <a:r>
            <a:rPr lang="en-US" dirty="0" smtClean="0"/>
            <a:t>Testing, Deployment</a:t>
          </a:r>
          <a:endParaRPr lang="en-US" dirty="0"/>
        </a:p>
      </dgm:t>
      <dgm:extLst>
        <a:ext uri="{E40237B7-FDA0-4F09-8148-C483321AD2D9}">
          <dgm14:cNvPr xmlns:dgm14="http://schemas.microsoft.com/office/drawing/2010/diagram" id="0" name="" descr="Testing, Deployment&#10;"/>
        </a:ext>
      </dgm:extLst>
    </dgm:pt>
    <dgm:pt modelId="{5C9FC2F1-1F5A-42F5-A3B0-DA6190A44BD0}" type="parTrans" cxnId="{27BC9D20-33F7-43E5-9FDB-9DB372F14203}">
      <dgm:prSet/>
      <dgm:spPr/>
      <dgm:t>
        <a:bodyPr/>
        <a:lstStyle/>
        <a:p>
          <a:endParaRPr lang="en-US"/>
        </a:p>
      </dgm:t>
    </dgm:pt>
    <dgm:pt modelId="{9E7B0E2F-8405-47A1-81B8-96745AF923B2}" type="sibTrans" cxnId="{27BC9D20-33F7-43E5-9FDB-9DB372F14203}">
      <dgm:prSet/>
      <dgm:spPr>
        <a:ln>
          <a:solidFill>
            <a:schemeClr val="tx1"/>
          </a:solidFill>
        </a:ln>
      </dgm:spPr>
      <dgm:t>
        <a:bodyPr/>
        <a:lstStyle/>
        <a:p>
          <a:endParaRPr lang="en-US"/>
        </a:p>
      </dgm:t>
    </dgm:pt>
    <dgm:pt modelId="{CACC59CB-70E7-4EF6-9249-E63F80127E1D}">
      <dgm:prSet phldrT="[Text]"/>
      <dgm:spPr>
        <a:ln>
          <a:noFill/>
        </a:ln>
      </dgm:spPr>
      <dgm:t>
        <a:bodyPr/>
        <a:lstStyle/>
        <a:p>
          <a:r>
            <a:rPr lang="en-US" dirty="0" smtClean="0"/>
            <a:t>User Adoption and Training</a:t>
          </a:r>
          <a:endParaRPr lang="en-US" dirty="0"/>
        </a:p>
      </dgm:t>
      <dgm:extLst>
        <a:ext uri="{E40237B7-FDA0-4F09-8148-C483321AD2D9}">
          <dgm14:cNvPr xmlns:dgm14="http://schemas.microsoft.com/office/drawing/2010/diagram" id="0" name="" descr="User Adoption and Training&#10;"/>
        </a:ext>
      </dgm:extLst>
    </dgm:pt>
    <dgm:pt modelId="{836EF352-9E5E-4C61-BC96-56C99E659E78}" type="parTrans" cxnId="{4241CACE-EF94-4A6F-95FD-1D815F3C4B05}">
      <dgm:prSet/>
      <dgm:spPr/>
      <dgm:t>
        <a:bodyPr/>
        <a:lstStyle/>
        <a:p>
          <a:endParaRPr lang="en-US"/>
        </a:p>
      </dgm:t>
    </dgm:pt>
    <dgm:pt modelId="{17AE0243-767E-4D29-A922-4CA183B4E35C}" type="sibTrans" cxnId="{4241CACE-EF94-4A6F-95FD-1D815F3C4B05}">
      <dgm:prSet/>
      <dgm:spPr>
        <a:ln>
          <a:solidFill>
            <a:schemeClr val="tx1"/>
          </a:solidFill>
        </a:ln>
      </dgm:spPr>
      <dgm:t>
        <a:bodyPr/>
        <a:lstStyle/>
        <a:p>
          <a:endParaRPr lang="en-US"/>
        </a:p>
      </dgm:t>
    </dgm:pt>
    <dgm:pt modelId="{8DC4BE9C-3BBD-4E41-AB9C-6BEFF416226E}" type="pres">
      <dgm:prSet presAssocID="{7A9485CB-A401-4366-8CBD-0D3AD64C93EB}" presName="cycle" presStyleCnt="0">
        <dgm:presLayoutVars>
          <dgm:dir/>
          <dgm:resizeHandles val="exact"/>
        </dgm:presLayoutVars>
      </dgm:prSet>
      <dgm:spPr/>
      <dgm:t>
        <a:bodyPr/>
        <a:lstStyle/>
        <a:p>
          <a:endParaRPr lang="en-US"/>
        </a:p>
      </dgm:t>
    </dgm:pt>
    <dgm:pt modelId="{DE8E960A-EFB7-4C8E-8E25-9BC750EFFB92}" type="pres">
      <dgm:prSet presAssocID="{E255409C-524B-4B0B-9E6B-1A5145D4F9FA}" presName="node" presStyleLbl="node1" presStyleIdx="0" presStyleCnt="5">
        <dgm:presLayoutVars>
          <dgm:bulletEnabled val="1"/>
        </dgm:presLayoutVars>
      </dgm:prSet>
      <dgm:spPr/>
      <dgm:t>
        <a:bodyPr/>
        <a:lstStyle/>
        <a:p>
          <a:endParaRPr lang="en-US"/>
        </a:p>
      </dgm:t>
    </dgm:pt>
    <dgm:pt modelId="{03BDDD2D-CCC3-4275-8E30-0A694B3D97B7}" type="pres">
      <dgm:prSet presAssocID="{E255409C-524B-4B0B-9E6B-1A5145D4F9FA}" presName="spNode" presStyleCnt="0"/>
      <dgm:spPr/>
    </dgm:pt>
    <dgm:pt modelId="{0AB1AF3B-C349-4C8E-B93F-E5C32AB4A6CC}" type="pres">
      <dgm:prSet presAssocID="{0D892DEC-0788-4933-A813-9D7C2BF22FA4}" presName="sibTrans" presStyleLbl="sibTrans1D1" presStyleIdx="0" presStyleCnt="5"/>
      <dgm:spPr/>
      <dgm:t>
        <a:bodyPr/>
        <a:lstStyle/>
        <a:p>
          <a:endParaRPr lang="en-US"/>
        </a:p>
      </dgm:t>
    </dgm:pt>
    <dgm:pt modelId="{EAFDF40E-F415-4790-8015-54815A920217}" type="pres">
      <dgm:prSet presAssocID="{E9CFAD4D-8222-44BC-8BD4-00F136ADDF7A}" presName="node" presStyleLbl="node1" presStyleIdx="1" presStyleCnt="5">
        <dgm:presLayoutVars>
          <dgm:bulletEnabled val="1"/>
        </dgm:presLayoutVars>
      </dgm:prSet>
      <dgm:spPr/>
      <dgm:t>
        <a:bodyPr/>
        <a:lstStyle/>
        <a:p>
          <a:endParaRPr lang="en-US"/>
        </a:p>
      </dgm:t>
    </dgm:pt>
    <dgm:pt modelId="{C184C335-BA04-4F7A-8AC3-8C291CFD6624}" type="pres">
      <dgm:prSet presAssocID="{E9CFAD4D-8222-44BC-8BD4-00F136ADDF7A}" presName="spNode" presStyleCnt="0"/>
      <dgm:spPr/>
    </dgm:pt>
    <dgm:pt modelId="{79CF0FC9-BFBE-451B-BEB1-505CCDD35821}" type="pres">
      <dgm:prSet presAssocID="{E0CBA8CA-3B56-4830-9AFB-D27E6B1B5F8E}" presName="sibTrans" presStyleLbl="sibTrans1D1" presStyleIdx="1" presStyleCnt="5"/>
      <dgm:spPr/>
      <dgm:t>
        <a:bodyPr/>
        <a:lstStyle/>
        <a:p>
          <a:endParaRPr lang="en-US"/>
        </a:p>
      </dgm:t>
    </dgm:pt>
    <dgm:pt modelId="{660EA48F-6687-4625-8299-7611EE303E47}" type="pres">
      <dgm:prSet presAssocID="{E6874024-7A84-48AA-AE76-A31E51106AB0}" presName="node" presStyleLbl="node1" presStyleIdx="2" presStyleCnt="5">
        <dgm:presLayoutVars>
          <dgm:bulletEnabled val="1"/>
        </dgm:presLayoutVars>
      </dgm:prSet>
      <dgm:spPr/>
      <dgm:t>
        <a:bodyPr/>
        <a:lstStyle/>
        <a:p>
          <a:endParaRPr lang="en-US"/>
        </a:p>
      </dgm:t>
    </dgm:pt>
    <dgm:pt modelId="{26A4B766-7A91-41D4-8AE2-F67154A545A1}" type="pres">
      <dgm:prSet presAssocID="{E6874024-7A84-48AA-AE76-A31E51106AB0}" presName="spNode" presStyleCnt="0"/>
      <dgm:spPr/>
    </dgm:pt>
    <dgm:pt modelId="{E768702C-A1B3-4FF9-BE6C-68EBDCCDBEC2}" type="pres">
      <dgm:prSet presAssocID="{64953A16-EE88-478C-A169-C18212A2129C}" presName="sibTrans" presStyleLbl="sibTrans1D1" presStyleIdx="2" presStyleCnt="5"/>
      <dgm:spPr/>
      <dgm:t>
        <a:bodyPr/>
        <a:lstStyle/>
        <a:p>
          <a:endParaRPr lang="en-US"/>
        </a:p>
      </dgm:t>
    </dgm:pt>
    <dgm:pt modelId="{FCD2C14E-D398-4815-A635-B51745FA740D}" type="pres">
      <dgm:prSet presAssocID="{12C73804-B232-49D5-A1B8-814DA7797EB1}" presName="node" presStyleLbl="node1" presStyleIdx="3" presStyleCnt="5">
        <dgm:presLayoutVars>
          <dgm:bulletEnabled val="1"/>
        </dgm:presLayoutVars>
      </dgm:prSet>
      <dgm:spPr/>
      <dgm:t>
        <a:bodyPr/>
        <a:lstStyle/>
        <a:p>
          <a:endParaRPr lang="en-US"/>
        </a:p>
      </dgm:t>
    </dgm:pt>
    <dgm:pt modelId="{D34AF7A0-8E03-4616-A2F1-606AD69E3DE3}" type="pres">
      <dgm:prSet presAssocID="{12C73804-B232-49D5-A1B8-814DA7797EB1}" presName="spNode" presStyleCnt="0"/>
      <dgm:spPr/>
    </dgm:pt>
    <dgm:pt modelId="{39D56867-3036-4C63-9A83-A7D45108B319}" type="pres">
      <dgm:prSet presAssocID="{9E7B0E2F-8405-47A1-81B8-96745AF923B2}" presName="sibTrans" presStyleLbl="sibTrans1D1" presStyleIdx="3" presStyleCnt="5"/>
      <dgm:spPr/>
      <dgm:t>
        <a:bodyPr/>
        <a:lstStyle/>
        <a:p>
          <a:endParaRPr lang="en-US"/>
        </a:p>
      </dgm:t>
    </dgm:pt>
    <dgm:pt modelId="{7F15C37A-B2E6-46CD-8388-C051E5C9CCED}" type="pres">
      <dgm:prSet presAssocID="{CACC59CB-70E7-4EF6-9249-E63F80127E1D}" presName="node" presStyleLbl="node1" presStyleIdx="4" presStyleCnt="5">
        <dgm:presLayoutVars>
          <dgm:bulletEnabled val="1"/>
        </dgm:presLayoutVars>
      </dgm:prSet>
      <dgm:spPr/>
      <dgm:t>
        <a:bodyPr/>
        <a:lstStyle/>
        <a:p>
          <a:endParaRPr lang="en-US"/>
        </a:p>
      </dgm:t>
    </dgm:pt>
    <dgm:pt modelId="{85F99EA3-900E-4767-8E9E-F159525380AC}" type="pres">
      <dgm:prSet presAssocID="{CACC59CB-70E7-4EF6-9249-E63F80127E1D}" presName="spNode" presStyleCnt="0"/>
      <dgm:spPr/>
    </dgm:pt>
    <dgm:pt modelId="{E4982F67-35DF-4028-A44D-B73A8EC530DE}" type="pres">
      <dgm:prSet presAssocID="{17AE0243-767E-4D29-A922-4CA183B4E35C}" presName="sibTrans" presStyleLbl="sibTrans1D1" presStyleIdx="4" presStyleCnt="5"/>
      <dgm:spPr/>
      <dgm:t>
        <a:bodyPr/>
        <a:lstStyle/>
        <a:p>
          <a:endParaRPr lang="en-US"/>
        </a:p>
      </dgm:t>
    </dgm:pt>
  </dgm:ptLst>
  <dgm:cxnLst>
    <dgm:cxn modelId="{EF7ECD3A-A7F2-4013-AA53-179196F7FB5E}" type="presOf" srcId="{E255409C-524B-4B0B-9E6B-1A5145D4F9FA}" destId="{DE8E960A-EFB7-4C8E-8E25-9BC750EFFB92}" srcOrd="0" destOrd="0" presId="urn:microsoft.com/office/officeart/2005/8/layout/cycle6"/>
    <dgm:cxn modelId="{C3F6128F-5626-4C24-84AE-F60F62FE931B}" type="presOf" srcId="{64953A16-EE88-478C-A169-C18212A2129C}" destId="{E768702C-A1B3-4FF9-BE6C-68EBDCCDBEC2}" srcOrd="0" destOrd="0" presId="urn:microsoft.com/office/officeart/2005/8/layout/cycle6"/>
    <dgm:cxn modelId="{4241CACE-EF94-4A6F-95FD-1D815F3C4B05}" srcId="{7A9485CB-A401-4366-8CBD-0D3AD64C93EB}" destId="{CACC59CB-70E7-4EF6-9249-E63F80127E1D}" srcOrd="4" destOrd="0" parTransId="{836EF352-9E5E-4C61-BC96-56C99E659E78}" sibTransId="{17AE0243-767E-4D29-A922-4CA183B4E35C}"/>
    <dgm:cxn modelId="{500F58A7-46D3-459F-8F38-FF89DA16655E}" type="presOf" srcId="{12C73804-B232-49D5-A1B8-814DA7797EB1}" destId="{FCD2C14E-D398-4815-A635-B51745FA740D}" srcOrd="0" destOrd="0" presId="urn:microsoft.com/office/officeart/2005/8/layout/cycle6"/>
    <dgm:cxn modelId="{761E986E-70BF-4AB8-977E-B89A68C86228}" type="presOf" srcId="{E0CBA8CA-3B56-4830-9AFB-D27E6B1B5F8E}" destId="{79CF0FC9-BFBE-451B-BEB1-505CCDD35821}" srcOrd="0" destOrd="0" presId="urn:microsoft.com/office/officeart/2005/8/layout/cycle6"/>
    <dgm:cxn modelId="{F73A616D-5CE3-4F60-9D51-6191FDD2DC9A}" type="presOf" srcId="{9E7B0E2F-8405-47A1-81B8-96745AF923B2}" destId="{39D56867-3036-4C63-9A83-A7D45108B319}" srcOrd="0" destOrd="0" presId="urn:microsoft.com/office/officeart/2005/8/layout/cycle6"/>
    <dgm:cxn modelId="{26EE7425-DA1D-47C1-8FD1-C254E7B3B6ED}" type="presOf" srcId="{0D892DEC-0788-4933-A813-9D7C2BF22FA4}" destId="{0AB1AF3B-C349-4C8E-B93F-E5C32AB4A6CC}" srcOrd="0" destOrd="0" presId="urn:microsoft.com/office/officeart/2005/8/layout/cycle6"/>
    <dgm:cxn modelId="{0D40D75B-4EA6-4EA2-B29B-008AEA2905F1}" type="presOf" srcId="{17AE0243-767E-4D29-A922-4CA183B4E35C}" destId="{E4982F67-35DF-4028-A44D-B73A8EC530DE}" srcOrd="0" destOrd="0" presId="urn:microsoft.com/office/officeart/2005/8/layout/cycle6"/>
    <dgm:cxn modelId="{27BC9D20-33F7-43E5-9FDB-9DB372F14203}" srcId="{7A9485CB-A401-4366-8CBD-0D3AD64C93EB}" destId="{12C73804-B232-49D5-A1B8-814DA7797EB1}" srcOrd="3" destOrd="0" parTransId="{5C9FC2F1-1F5A-42F5-A3B0-DA6190A44BD0}" sibTransId="{9E7B0E2F-8405-47A1-81B8-96745AF923B2}"/>
    <dgm:cxn modelId="{0C51963C-95FA-4820-9341-F73402DEEB77}" type="presOf" srcId="{CACC59CB-70E7-4EF6-9249-E63F80127E1D}" destId="{7F15C37A-B2E6-46CD-8388-C051E5C9CCED}" srcOrd="0" destOrd="0" presId="urn:microsoft.com/office/officeart/2005/8/layout/cycle6"/>
    <dgm:cxn modelId="{9282E66B-4D64-4A22-ADCC-B74F400095A5}" srcId="{7A9485CB-A401-4366-8CBD-0D3AD64C93EB}" destId="{E6874024-7A84-48AA-AE76-A31E51106AB0}" srcOrd="2" destOrd="0" parTransId="{B1422763-2AA8-46D6-A65F-A5074D65ADFF}" sibTransId="{64953A16-EE88-478C-A169-C18212A2129C}"/>
    <dgm:cxn modelId="{57E53ABA-179B-4857-A4CD-941FEDB9BAFA}" srcId="{7A9485CB-A401-4366-8CBD-0D3AD64C93EB}" destId="{E255409C-524B-4B0B-9E6B-1A5145D4F9FA}" srcOrd="0" destOrd="0" parTransId="{400A2A61-74CD-4645-8C07-04795BEDCF08}" sibTransId="{0D892DEC-0788-4933-A813-9D7C2BF22FA4}"/>
    <dgm:cxn modelId="{E35AFDE9-BEAD-4F3A-9992-57019B5D843C}" type="presOf" srcId="{E6874024-7A84-48AA-AE76-A31E51106AB0}" destId="{660EA48F-6687-4625-8299-7611EE303E47}" srcOrd="0" destOrd="0" presId="urn:microsoft.com/office/officeart/2005/8/layout/cycle6"/>
    <dgm:cxn modelId="{1D12B4FF-D833-4248-A775-28B4762D014A}" type="presOf" srcId="{E9CFAD4D-8222-44BC-8BD4-00F136ADDF7A}" destId="{EAFDF40E-F415-4790-8015-54815A920217}" srcOrd="0" destOrd="0" presId="urn:microsoft.com/office/officeart/2005/8/layout/cycle6"/>
    <dgm:cxn modelId="{B1BE6C86-8B33-4D65-8E6D-F0986F6967E3}" srcId="{7A9485CB-A401-4366-8CBD-0D3AD64C93EB}" destId="{E9CFAD4D-8222-44BC-8BD4-00F136ADDF7A}" srcOrd="1" destOrd="0" parTransId="{DC5B12C7-FB4C-4255-B5F7-097C0873F918}" sibTransId="{E0CBA8CA-3B56-4830-9AFB-D27E6B1B5F8E}"/>
    <dgm:cxn modelId="{21CB2CB4-A613-46C9-9DA3-6FC18367B429}" type="presOf" srcId="{7A9485CB-A401-4366-8CBD-0D3AD64C93EB}" destId="{8DC4BE9C-3BBD-4E41-AB9C-6BEFF416226E}" srcOrd="0" destOrd="0" presId="urn:microsoft.com/office/officeart/2005/8/layout/cycle6"/>
    <dgm:cxn modelId="{3D3998A6-965D-44C6-AAC8-D99D5F507757}" type="presParOf" srcId="{8DC4BE9C-3BBD-4E41-AB9C-6BEFF416226E}" destId="{DE8E960A-EFB7-4C8E-8E25-9BC750EFFB92}" srcOrd="0" destOrd="0" presId="urn:microsoft.com/office/officeart/2005/8/layout/cycle6"/>
    <dgm:cxn modelId="{AC39905B-2E77-459A-A779-6EA549F2D360}" type="presParOf" srcId="{8DC4BE9C-3BBD-4E41-AB9C-6BEFF416226E}" destId="{03BDDD2D-CCC3-4275-8E30-0A694B3D97B7}" srcOrd="1" destOrd="0" presId="urn:microsoft.com/office/officeart/2005/8/layout/cycle6"/>
    <dgm:cxn modelId="{DD063DC4-61C2-4FF6-B8BD-F2F45767089D}" type="presParOf" srcId="{8DC4BE9C-3BBD-4E41-AB9C-6BEFF416226E}" destId="{0AB1AF3B-C349-4C8E-B93F-E5C32AB4A6CC}" srcOrd="2" destOrd="0" presId="urn:microsoft.com/office/officeart/2005/8/layout/cycle6"/>
    <dgm:cxn modelId="{803F67C8-A49E-4137-91A6-239A9516A242}" type="presParOf" srcId="{8DC4BE9C-3BBD-4E41-AB9C-6BEFF416226E}" destId="{EAFDF40E-F415-4790-8015-54815A920217}" srcOrd="3" destOrd="0" presId="urn:microsoft.com/office/officeart/2005/8/layout/cycle6"/>
    <dgm:cxn modelId="{B64B4330-9904-4120-A6C4-B9A33E42BB21}" type="presParOf" srcId="{8DC4BE9C-3BBD-4E41-AB9C-6BEFF416226E}" destId="{C184C335-BA04-4F7A-8AC3-8C291CFD6624}" srcOrd="4" destOrd="0" presId="urn:microsoft.com/office/officeart/2005/8/layout/cycle6"/>
    <dgm:cxn modelId="{F7B40A2A-593C-425C-B757-E422FA90E1B1}" type="presParOf" srcId="{8DC4BE9C-3BBD-4E41-AB9C-6BEFF416226E}" destId="{79CF0FC9-BFBE-451B-BEB1-505CCDD35821}" srcOrd="5" destOrd="0" presId="urn:microsoft.com/office/officeart/2005/8/layout/cycle6"/>
    <dgm:cxn modelId="{BBBDB916-66BF-4F59-822E-C5766D7D6F3D}" type="presParOf" srcId="{8DC4BE9C-3BBD-4E41-AB9C-6BEFF416226E}" destId="{660EA48F-6687-4625-8299-7611EE303E47}" srcOrd="6" destOrd="0" presId="urn:microsoft.com/office/officeart/2005/8/layout/cycle6"/>
    <dgm:cxn modelId="{D55A78D6-C584-4D52-B817-7FB3B4ED99A3}" type="presParOf" srcId="{8DC4BE9C-3BBD-4E41-AB9C-6BEFF416226E}" destId="{26A4B766-7A91-41D4-8AE2-F67154A545A1}" srcOrd="7" destOrd="0" presId="urn:microsoft.com/office/officeart/2005/8/layout/cycle6"/>
    <dgm:cxn modelId="{3CFBF22B-F97A-443E-A38C-AE14909BCC83}" type="presParOf" srcId="{8DC4BE9C-3BBD-4E41-AB9C-6BEFF416226E}" destId="{E768702C-A1B3-4FF9-BE6C-68EBDCCDBEC2}" srcOrd="8" destOrd="0" presId="urn:microsoft.com/office/officeart/2005/8/layout/cycle6"/>
    <dgm:cxn modelId="{D9A4AE96-3DA9-43F8-8D0F-ABF254A9BC19}" type="presParOf" srcId="{8DC4BE9C-3BBD-4E41-AB9C-6BEFF416226E}" destId="{FCD2C14E-D398-4815-A635-B51745FA740D}" srcOrd="9" destOrd="0" presId="urn:microsoft.com/office/officeart/2005/8/layout/cycle6"/>
    <dgm:cxn modelId="{4E664D83-A702-4496-A309-4456C08BE35A}" type="presParOf" srcId="{8DC4BE9C-3BBD-4E41-AB9C-6BEFF416226E}" destId="{D34AF7A0-8E03-4616-A2F1-606AD69E3DE3}" srcOrd="10" destOrd="0" presId="urn:microsoft.com/office/officeart/2005/8/layout/cycle6"/>
    <dgm:cxn modelId="{2A17106C-CE8E-4DC4-AE7A-0F29C0F150A5}" type="presParOf" srcId="{8DC4BE9C-3BBD-4E41-AB9C-6BEFF416226E}" destId="{39D56867-3036-4C63-9A83-A7D45108B319}" srcOrd="11" destOrd="0" presId="urn:microsoft.com/office/officeart/2005/8/layout/cycle6"/>
    <dgm:cxn modelId="{D9956B4B-1F11-4B6B-86A7-D22A098521C9}" type="presParOf" srcId="{8DC4BE9C-3BBD-4E41-AB9C-6BEFF416226E}" destId="{7F15C37A-B2E6-46CD-8388-C051E5C9CCED}" srcOrd="12" destOrd="0" presId="urn:microsoft.com/office/officeart/2005/8/layout/cycle6"/>
    <dgm:cxn modelId="{C7DB08BB-AC76-4EF9-907A-40FE1DEF844A}" type="presParOf" srcId="{8DC4BE9C-3BBD-4E41-AB9C-6BEFF416226E}" destId="{85F99EA3-900E-4767-8E9E-F159525380AC}" srcOrd="13" destOrd="0" presId="urn:microsoft.com/office/officeart/2005/8/layout/cycle6"/>
    <dgm:cxn modelId="{6DE71A91-B9C9-4125-BDF2-7AC0DFC2E3F7}" type="presParOf" srcId="{8DC4BE9C-3BBD-4E41-AB9C-6BEFF416226E}" destId="{E4982F67-35DF-4028-A44D-B73A8EC530DE}" srcOrd="14" destOrd="0" presId="urn:microsoft.com/office/officeart/2005/8/layout/cycle6"/>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CCF8D9F-EE05-4D74-B29B-E39DF8E7C1A4}" type="doc">
      <dgm:prSet loTypeId="urn:microsoft.com/office/officeart/2005/8/layout/hProcess4" loCatId="process" qsTypeId="urn:microsoft.com/office/officeart/2005/8/quickstyle/simple3" qsCatId="simple" csTypeId="urn:microsoft.com/office/officeart/2005/8/colors/accent1_4" csCatId="accent1" phldr="1"/>
      <dgm:spPr/>
      <dgm:t>
        <a:bodyPr/>
        <a:lstStyle/>
        <a:p>
          <a:endParaRPr lang="en-US"/>
        </a:p>
      </dgm:t>
    </dgm:pt>
    <dgm:pt modelId="{D3774931-AF62-422F-9D82-0E9E5C853281}">
      <dgm:prSet phldrT="[Text]"/>
      <dgm:spPr/>
      <dgm:t>
        <a:bodyPr/>
        <a:lstStyle/>
        <a:p>
          <a:r>
            <a:rPr lang="en-US" dirty="0" smtClean="0"/>
            <a:t>Envision</a:t>
          </a:r>
          <a:endParaRPr lang="en-US" dirty="0"/>
        </a:p>
      </dgm:t>
      <dgm:extLst>
        <a:ext uri="{E40237B7-FDA0-4F09-8148-C483321AD2D9}">
          <dgm14:cNvPr xmlns:dgm14="http://schemas.microsoft.com/office/drawing/2010/diagram" id="0" name="" descr="Envision&#10;"/>
        </a:ext>
      </dgm:extLst>
    </dgm:pt>
    <dgm:pt modelId="{50F835B0-B2A2-42D1-A3C7-8C1FC0153575}" type="parTrans" cxnId="{963FB873-DBAD-4074-B25C-1B3B79BDC2AB}">
      <dgm:prSet/>
      <dgm:spPr/>
      <dgm:t>
        <a:bodyPr/>
        <a:lstStyle/>
        <a:p>
          <a:endParaRPr lang="en-US"/>
        </a:p>
      </dgm:t>
    </dgm:pt>
    <dgm:pt modelId="{D6A74AAB-6096-4993-B7D0-298C525F82F9}" type="sibTrans" cxnId="{963FB873-DBAD-4074-B25C-1B3B79BDC2AB}">
      <dgm:prSet/>
      <dgm:spPr/>
      <dgm:t>
        <a:bodyPr/>
        <a:lstStyle/>
        <a:p>
          <a:endParaRPr lang="en-US" dirty="0"/>
        </a:p>
      </dgm:t>
    </dgm:pt>
    <dgm:pt modelId="{F0E55BDA-5996-4AB2-AB4C-53A18BAFBD7F}">
      <dgm:prSet phldrT="[Text]" custT="1"/>
      <dgm:spPr/>
      <dgm:t>
        <a:bodyPr/>
        <a:lstStyle/>
        <a:p>
          <a:r>
            <a:rPr lang="en-US" sz="1000" dirty="0" smtClean="0"/>
            <a:t>Identify Vision</a:t>
          </a:r>
          <a:endParaRPr lang="en-US" sz="1000" dirty="0"/>
        </a:p>
      </dgm:t>
      <dgm:extLst>
        <a:ext uri="{E40237B7-FDA0-4F09-8148-C483321AD2D9}">
          <dgm14:cNvPr xmlns:dgm14="http://schemas.microsoft.com/office/drawing/2010/diagram" id="0" name="" descr="Identify Vision&#10;Identify Projects and Teams&#10;Create Models&#10;"/>
        </a:ext>
      </dgm:extLst>
    </dgm:pt>
    <dgm:pt modelId="{33B6A760-16B6-4AE4-80CE-2C62D77FD386}" type="parTrans" cxnId="{E93176BA-8E66-4764-AD3D-37DEA11EC1DE}">
      <dgm:prSet/>
      <dgm:spPr/>
      <dgm:t>
        <a:bodyPr/>
        <a:lstStyle/>
        <a:p>
          <a:endParaRPr lang="en-US"/>
        </a:p>
      </dgm:t>
    </dgm:pt>
    <dgm:pt modelId="{8B58778A-9B3E-4A4B-B097-B7F7F492775E}" type="sibTrans" cxnId="{E93176BA-8E66-4764-AD3D-37DEA11EC1DE}">
      <dgm:prSet/>
      <dgm:spPr/>
      <dgm:t>
        <a:bodyPr/>
        <a:lstStyle/>
        <a:p>
          <a:endParaRPr lang="en-US"/>
        </a:p>
      </dgm:t>
    </dgm:pt>
    <dgm:pt modelId="{937FD29B-4C9E-407B-AF79-22D28035CC5D}">
      <dgm:prSet phldrT="[Text]"/>
      <dgm:spPr/>
      <dgm:t>
        <a:bodyPr/>
        <a:lstStyle/>
        <a:p>
          <a:r>
            <a:rPr lang="en-US" dirty="0" smtClean="0"/>
            <a:t>Speculate</a:t>
          </a:r>
          <a:endParaRPr lang="en-US" dirty="0"/>
        </a:p>
      </dgm:t>
      <dgm:extLst>
        <a:ext uri="{E40237B7-FDA0-4F09-8148-C483321AD2D9}">
          <dgm14:cNvPr xmlns:dgm14="http://schemas.microsoft.com/office/drawing/2010/diagram" id="0" name="" descr="Speculate&#10;"/>
        </a:ext>
      </dgm:extLst>
    </dgm:pt>
    <dgm:pt modelId="{A73C70D6-6BD2-4924-9305-63FF0BBA5499}" type="parTrans" cxnId="{5CF4EE13-143C-4F62-854C-BF6872CE729E}">
      <dgm:prSet/>
      <dgm:spPr/>
      <dgm:t>
        <a:bodyPr/>
        <a:lstStyle/>
        <a:p>
          <a:endParaRPr lang="en-US"/>
        </a:p>
      </dgm:t>
    </dgm:pt>
    <dgm:pt modelId="{159252B2-0B75-4B6A-B7CE-1F1827FD58F7}" type="sibTrans" cxnId="{5CF4EE13-143C-4F62-854C-BF6872CE729E}">
      <dgm:prSet/>
      <dgm:spPr/>
      <dgm:t>
        <a:bodyPr/>
        <a:lstStyle/>
        <a:p>
          <a:endParaRPr lang="en-US" dirty="0"/>
        </a:p>
      </dgm:t>
    </dgm:pt>
    <dgm:pt modelId="{77D69F73-E068-4F10-82A0-C839B5101FF1}">
      <dgm:prSet phldrT="[Text]"/>
      <dgm:spPr/>
      <dgm:t>
        <a:bodyPr/>
        <a:lstStyle/>
        <a:p>
          <a:r>
            <a:rPr lang="en-US" dirty="0" smtClean="0"/>
            <a:t>Explore</a:t>
          </a:r>
          <a:endParaRPr lang="en-US" dirty="0"/>
        </a:p>
      </dgm:t>
      <dgm:extLst>
        <a:ext uri="{E40237B7-FDA0-4F09-8148-C483321AD2D9}">
          <dgm14:cNvPr xmlns:dgm14="http://schemas.microsoft.com/office/drawing/2010/diagram" id="0" name="" descr="Explore&#10;"/>
        </a:ext>
      </dgm:extLst>
    </dgm:pt>
    <dgm:pt modelId="{ABBECB14-4397-4E41-BD18-2A8ED266812A}" type="parTrans" cxnId="{9D6A5A49-733A-4593-9F22-6E48B022A1E5}">
      <dgm:prSet/>
      <dgm:spPr/>
      <dgm:t>
        <a:bodyPr/>
        <a:lstStyle/>
        <a:p>
          <a:endParaRPr lang="en-US"/>
        </a:p>
      </dgm:t>
    </dgm:pt>
    <dgm:pt modelId="{6D522140-5C1F-4C17-9949-7089D3A20599}" type="sibTrans" cxnId="{9D6A5A49-733A-4593-9F22-6E48B022A1E5}">
      <dgm:prSet/>
      <dgm:spPr/>
      <dgm:t>
        <a:bodyPr/>
        <a:lstStyle/>
        <a:p>
          <a:endParaRPr lang="en-US" dirty="0"/>
        </a:p>
      </dgm:t>
    </dgm:pt>
    <dgm:pt modelId="{9FC57E06-6AE9-4E02-8F5E-F7EA84DE5B38}">
      <dgm:prSet phldrT="[Text]"/>
      <dgm:spPr/>
      <dgm:t>
        <a:bodyPr/>
        <a:lstStyle/>
        <a:p>
          <a:r>
            <a:rPr lang="en-US" dirty="0" smtClean="0"/>
            <a:t>Adapt</a:t>
          </a:r>
          <a:endParaRPr lang="en-US" dirty="0"/>
        </a:p>
      </dgm:t>
    </dgm:pt>
    <dgm:pt modelId="{DCFCC7D0-19E6-4774-8390-CB90E77EB301}" type="parTrans" cxnId="{F92398D3-CC11-4004-B5E5-67DEF62AAF0D}">
      <dgm:prSet/>
      <dgm:spPr/>
      <dgm:t>
        <a:bodyPr/>
        <a:lstStyle/>
        <a:p>
          <a:endParaRPr lang="en-US"/>
        </a:p>
      </dgm:t>
    </dgm:pt>
    <dgm:pt modelId="{3B2609BC-FAB5-404A-9222-E8DEDD1FAD6D}" type="sibTrans" cxnId="{F92398D3-CC11-4004-B5E5-67DEF62AAF0D}">
      <dgm:prSet/>
      <dgm:spPr/>
      <dgm:t>
        <a:bodyPr/>
        <a:lstStyle/>
        <a:p>
          <a:endParaRPr lang="en-US" dirty="0"/>
        </a:p>
      </dgm:t>
    </dgm:pt>
    <dgm:pt modelId="{DCA4BEB2-BADC-41BD-A9D1-04238D07270C}">
      <dgm:prSet phldrT="[Text]"/>
      <dgm:spPr/>
      <dgm:t>
        <a:bodyPr/>
        <a:lstStyle/>
        <a:p>
          <a:r>
            <a:rPr lang="en-US" dirty="0" smtClean="0"/>
            <a:t>Close</a:t>
          </a:r>
          <a:endParaRPr lang="en-US" dirty="0"/>
        </a:p>
      </dgm:t>
      <dgm:extLst>
        <a:ext uri="{E40237B7-FDA0-4F09-8148-C483321AD2D9}">
          <dgm14:cNvPr xmlns:dgm14="http://schemas.microsoft.com/office/drawing/2010/diagram" id="0" name="" descr="Close&#10;"/>
        </a:ext>
      </dgm:extLst>
    </dgm:pt>
    <dgm:pt modelId="{AF41094D-8077-4B27-B740-79F8E6BF8994}" type="parTrans" cxnId="{E3F5668B-8457-450A-B5B5-3CE37CD82B3A}">
      <dgm:prSet/>
      <dgm:spPr/>
      <dgm:t>
        <a:bodyPr/>
        <a:lstStyle/>
        <a:p>
          <a:endParaRPr lang="en-US"/>
        </a:p>
      </dgm:t>
    </dgm:pt>
    <dgm:pt modelId="{BF98D7EA-6935-4DE8-8B95-B5B886530433}" type="sibTrans" cxnId="{E3F5668B-8457-450A-B5B5-3CE37CD82B3A}">
      <dgm:prSet/>
      <dgm:spPr/>
      <dgm:t>
        <a:bodyPr/>
        <a:lstStyle/>
        <a:p>
          <a:endParaRPr lang="en-US"/>
        </a:p>
      </dgm:t>
    </dgm:pt>
    <dgm:pt modelId="{627B0509-3524-41CC-AEBD-90BA839DF633}">
      <dgm:prSet phldrT="[Text]" custT="1"/>
      <dgm:spPr/>
      <dgm:t>
        <a:bodyPr/>
        <a:lstStyle/>
        <a:p>
          <a:r>
            <a:rPr lang="en-US" sz="1000" dirty="0" smtClean="0"/>
            <a:t>Pass along key lessons</a:t>
          </a:r>
          <a:endParaRPr lang="en-US" sz="1000" dirty="0"/>
        </a:p>
      </dgm:t>
    </dgm:pt>
    <dgm:pt modelId="{AD19A10C-7907-4687-AB17-D37E0E1E7D25}" type="parTrans" cxnId="{F8D0A9FF-5984-46F0-BB9B-EE251D257BD9}">
      <dgm:prSet/>
      <dgm:spPr/>
      <dgm:t>
        <a:bodyPr/>
        <a:lstStyle/>
        <a:p>
          <a:endParaRPr lang="en-US"/>
        </a:p>
      </dgm:t>
    </dgm:pt>
    <dgm:pt modelId="{47773262-F2E1-4825-A796-21332FB37550}" type="sibTrans" cxnId="{F8D0A9FF-5984-46F0-BB9B-EE251D257BD9}">
      <dgm:prSet/>
      <dgm:spPr/>
      <dgm:t>
        <a:bodyPr/>
        <a:lstStyle/>
        <a:p>
          <a:endParaRPr lang="en-US"/>
        </a:p>
      </dgm:t>
    </dgm:pt>
    <dgm:pt modelId="{28D4375D-D6DE-489C-B083-FE34106CC6F7}">
      <dgm:prSet phldrT="[Text]" custT="1"/>
      <dgm:spPr/>
      <dgm:t>
        <a:bodyPr/>
        <a:lstStyle/>
        <a:p>
          <a:r>
            <a:rPr lang="en-US" sz="1000" dirty="0" smtClean="0"/>
            <a:t>Celebrate</a:t>
          </a:r>
          <a:endParaRPr lang="en-US" sz="1000" dirty="0"/>
        </a:p>
      </dgm:t>
    </dgm:pt>
    <dgm:pt modelId="{4A981A3E-17FF-40D7-AF2D-193E87AE3F27}" type="parTrans" cxnId="{F19D1A69-0699-4D11-A4A8-4106C7D4A394}">
      <dgm:prSet/>
      <dgm:spPr/>
      <dgm:t>
        <a:bodyPr/>
        <a:lstStyle/>
        <a:p>
          <a:endParaRPr lang="en-US"/>
        </a:p>
      </dgm:t>
    </dgm:pt>
    <dgm:pt modelId="{2629D1D4-A868-4C22-B19D-4863173F38D4}" type="sibTrans" cxnId="{F19D1A69-0699-4D11-A4A8-4106C7D4A394}">
      <dgm:prSet/>
      <dgm:spPr/>
      <dgm:t>
        <a:bodyPr/>
        <a:lstStyle/>
        <a:p>
          <a:endParaRPr lang="en-US"/>
        </a:p>
      </dgm:t>
    </dgm:pt>
    <dgm:pt modelId="{4609663D-8ED7-4A4E-8492-9A4B47F41900}">
      <dgm:prSet phldrT="[Text]" custT="1"/>
      <dgm:spPr/>
      <dgm:t>
        <a:bodyPr/>
        <a:lstStyle/>
        <a:p>
          <a:r>
            <a:rPr lang="en-US" sz="1000" dirty="0" smtClean="0"/>
            <a:t>Write code and implement specs</a:t>
          </a:r>
          <a:endParaRPr lang="en-US" sz="1000" dirty="0"/>
        </a:p>
      </dgm:t>
      <dgm:extLst>
        <a:ext uri="{E40237B7-FDA0-4F09-8148-C483321AD2D9}">
          <dgm14:cNvPr xmlns:dgm14="http://schemas.microsoft.com/office/drawing/2010/diagram" id="0" name="" descr="Write code and implement specs&#10;Test features for code quality &#10;Test features against scenarios with real users&#10;Integrate with other Feature Groups and System&#10;"/>
        </a:ext>
      </dgm:extLst>
    </dgm:pt>
    <dgm:pt modelId="{93E91A00-8295-427F-BE20-EC5A361D6DD6}" type="parTrans" cxnId="{EB4C12F2-1437-4522-A26D-C42791679188}">
      <dgm:prSet/>
      <dgm:spPr/>
      <dgm:t>
        <a:bodyPr/>
        <a:lstStyle/>
        <a:p>
          <a:endParaRPr lang="en-US"/>
        </a:p>
      </dgm:t>
    </dgm:pt>
    <dgm:pt modelId="{3356CBBE-0C9F-432F-B680-591818167A86}" type="sibTrans" cxnId="{EB4C12F2-1437-4522-A26D-C42791679188}">
      <dgm:prSet/>
      <dgm:spPr/>
      <dgm:t>
        <a:bodyPr/>
        <a:lstStyle/>
        <a:p>
          <a:endParaRPr lang="en-US"/>
        </a:p>
      </dgm:t>
    </dgm:pt>
    <dgm:pt modelId="{2CAF1892-6935-44A0-9AE3-E0EE251D18FD}">
      <dgm:prSet custT="1"/>
      <dgm:spPr/>
      <dgm:t>
        <a:bodyPr/>
        <a:lstStyle/>
        <a:p>
          <a:r>
            <a:rPr lang="en-US" sz="1000" dirty="0" smtClean="0"/>
            <a:t>Determine user needs from real, actual users</a:t>
          </a:r>
          <a:endParaRPr lang="en-US" sz="1000" dirty="0"/>
        </a:p>
      </dgm:t>
      <dgm:extLst>
        <a:ext uri="{E40237B7-FDA0-4F09-8148-C483321AD2D9}">
          <dgm14:cNvPr xmlns:dgm14="http://schemas.microsoft.com/office/drawing/2010/diagram" id="0" name="" descr="Determine user needs from real, actual users&#10;Develop user personas and scenarios&#10;Investigate pain points in current system&#10;Investigate options for meeting user needs&#10;Investigate process tooling &#10;"/>
        </a:ext>
      </dgm:extLst>
    </dgm:pt>
    <dgm:pt modelId="{B3980CBB-FFE4-4894-8683-B8FDDCD2C871}" type="parTrans" cxnId="{B9A98545-87DF-4EB5-AC37-ADCF6C3DD6EA}">
      <dgm:prSet/>
      <dgm:spPr/>
      <dgm:t>
        <a:bodyPr/>
        <a:lstStyle/>
        <a:p>
          <a:endParaRPr lang="en-US"/>
        </a:p>
      </dgm:t>
    </dgm:pt>
    <dgm:pt modelId="{AB2506B0-074D-42EA-880F-0B407C4AFCA7}" type="sibTrans" cxnId="{B9A98545-87DF-4EB5-AC37-ADCF6C3DD6EA}">
      <dgm:prSet/>
      <dgm:spPr/>
      <dgm:t>
        <a:bodyPr/>
        <a:lstStyle/>
        <a:p>
          <a:endParaRPr lang="en-US"/>
        </a:p>
      </dgm:t>
    </dgm:pt>
    <dgm:pt modelId="{963156C8-4B8B-4ABC-B883-4659E12508FA}">
      <dgm:prSet phldrT="[Text]" custT="1"/>
      <dgm:spPr/>
      <dgm:t>
        <a:bodyPr/>
        <a:lstStyle/>
        <a:p>
          <a:r>
            <a:rPr lang="en-US" sz="1000" dirty="0" smtClean="0"/>
            <a:t>Deliver product</a:t>
          </a:r>
          <a:endParaRPr lang="en-US" sz="1000" dirty="0"/>
        </a:p>
      </dgm:t>
      <dgm:extLst>
        <a:ext uri="{E40237B7-FDA0-4F09-8148-C483321AD2D9}">
          <dgm14:cNvPr xmlns:dgm14="http://schemas.microsoft.com/office/drawing/2010/diagram" id="0" name="" descr="Deliver product&#10;Pass along key lessons&#10;Celebrate&#10;"/>
        </a:ext>
      </dgm:extLst>
    </dgm:pt>
    <dgm:pt modelId="{034E6F44-6986-4B10-93E3-2D729897E164}" type="parTrans" cxnId="{9BC8C1AF-D067-4CE0-BD68-FEEFCC89EC42}">
      <dgm:prSet/>
      <dgm:spPr/>
      <dgm:t>
        <a:bodyPr/>
        <a:lstStyle/>
        <a:p>
          <a:endParaRPr lang="en-US"/>
        </a:p>
      </dgm:t>
    </dgm:pt>
    <dgm:pt modelId="{020019D7-8744-4B1D-88CE-91206D533F19}" type="sibTrans" cxnId="{9BC8C1AF-D067-4CE0-BD68-FEEFCC89EC42}">
      <dgm:prSet/>
      <dgm:spPr/>
      <dgm:t>
        <a:bodyPr/>
        <a:lstStyle/>
        <a:p>
          <a:endParaRPr lang="en-US"/>
        </a:p>
      </dgm:t>
    </dgm:pt>
    <dgm:pt modelId="{965CA7AC-00A1-4BC7-B590-D222E72CB061}">
      <dgm:prSet phldrT="[Text]" custT="1"/>
      <dgm:spPr/>
      <dgm:t>
        <a:bodyPr/>
        <a:lstStyle/>
        <a:p>
          <a:r>
            <a:rPr lang="en-US" sz="1000" dirty="0" smtClean="0"/>
            <a:t>Create Models</a:t>
          </a:r>
          <a:endParaRPr lang="en-US" sz="1000" dirty="0"/>
        </a:p>
      </dgm:t>
    </dgm:pt>
    <dgm:pt modelId="{B65F71E5-C056-4058-B6AA-60FFABBA3165}" type="parTrans" cxnId="{4B9C775E-7293-4345-8F1E-C4BBE38C6816}">
      <dgm:prSet/>
      <dgm:spPr/>
      <dgm:t>
        <a:bodyPr/>
        <a:lstStyle/>
        <a:p>
          <a:endParaRPr lang="en-US"/>
        </a:p>
      </dgm:t>
    </dgm:pt>
    <dgm:pt modelId="{F03E5FAA-5562-44EE-B7FB-2A18C8BC7BDF}" type="sibTrans" cxnId="{4B9C775E-7293-4345-8F1E-C4BBE38C6816}">
      <dgm:prSet/>
      <dgm:spPr/>
      <dgm:t>
        <a:bodyPr/>
        <a:lstStyle/>
        <a:p>
          <a:endParaRPr lang="en-US"/>
        </a:p>
      </dgm:t>
    </dgm:pt>
    <dgm:pt modelId="{C400683C-7DCB-487B-BEA5-AEE0C9B17DFA}">
      <dgm:prSet phldrT="[Text]" custT="1"/>
      <dgm:spPr/>
      <dgm:t>
        <a:bodyPr/>
        <a:lstStyle/>
        <a:p>
          <a:r>
            <a:rPr lang="en-US" sz="1000" dirty="0" smtClean="0"/>
            <a:t>Identify Projects and Teams</a:t>
          </a:r>
          <a:endParaRPr lang="en-US" sz="1000" dirty="0"/>
        </a:p>
      </dgm:t>
    </dgm:pt>
    <dgm:pt modelId="{D7C9FD92-5F33-4D60-99CE-6E63CC50AEF9}" type="sibTrans" cxnId="{161C497D-9F35-4E03-B929-9FF67241D33B}">
      <dgm:prSet/>
      <dgm:spPr/>
      <dgm:t>
        <a:bodyPr/>
        <a:lstStyle/>
        <a:p>
          <a:endParaRPr lang="en-US"/>
        </a:p>
      </dgm:t>
    </dgm:pt>
    <dgm:pt modelId="{7A51986A-5C9D-4E0A-AA1D-74C72EF995CF}" type="parTrans" cxnId="{161C497D-9F35-4E03-B929-9FF67241D33B}">
      <dgm:prSet/>
      <dgm:spPr/>
      <dgm:t>
        <a:bodyPr/>
        <a:lstStyle/>
        <a:p>
          <a:endParaRPr lang="en-US"/>
        </a:p>
      </dgm:t>
    </dgm:pt>
    <dgm:pt modelId="{60AE4707-06C1-3442-B501-CB4CC28D2A2E}">
      <dgm:prSet custT="1"/>
      <dgm:spPr/>
      <dgm:t>
        <a:bodyPr/>
        <a:lstStyle/>
        <a:p>
          <a:r>
            <a:rPr lang="en-US" sz="1000" dirty="0" smtClean="0"/>
            <a:t>Organize user needs into Features and Feature Groups</a:t>
          </a:r>
        </a:p>
      </dgm:t>
      <dgm:extLst>
        <a:ext uri="{E40237B7-FDA0-4F09-8148-C483321AD2D9}">
          <dgm14:cNvPr xmlns:dgm14="http://schemas.microsoft.com/office/drawing/2010/diagram" id="0" name="" descr="Organize user needs into Features and Feature Groups&#10;Develop multiple designs for Features&#10;Design and test Throw Away prototypes with real users&#10;Create lightweight Real prototypes of the best designs &#10;Adds/Cuts on selected designs&#10;Create lightweight specs for development&#10;"/>
        </a:ext>
      </dgm:extLst>
    </dgm:pt>
    <dgm:pt modelId="{E986779A-A40B-8549-846F-99E3C5CC8743}" type="parTrans" cxnId="{8F9B59BD-B79B-8248-898A-AA7D3A36DE04}">
      <dgm:prSet/>
      <dgm:spPr/>
      <dgm:t>
        <a:bodyPr/>
        <a:lstStyle/>
        <a:p>
          <a:endParaRPr lang="en-US"/>
        </a:p>
      </dgm:t>
    </dgm:pt>
    <dgm:pt modelId="{F24E5EFC-1855-AD41-8BC5-35D3CDE2D972}" type="sibTrans" cxnId="{8F9B59BD-B79B-8248-898A-AA7D3A36DE04}">
      <dgm:prSet/>
      <dgm:spPr/>
      <dgm:t>
        <a:bodyPr/>
        <a:lstStyle/>
        <a:p>
          <a:endParaRPr lang="en-US"/>
        </a:p>
      </dgm:t>
    </dgm:pt>
    <dgm:pt modelId="{2FFA9CDD-303D-7C42-AAC1-6D165F0AA9AD}">
      <dgm:prSet custT="1"/>
      <dgm:spPr/>
      <dgm:t>
        <a:bodyPr/>
        <a:lstStyle/>
        <a:p>
          <a:r>
            <a:rPr lang="en-US" sz="1000" dirty="0" smtClean="0"/>
            <a:t>Develop user personas and scenarios</a:t>
          </a:r>
        </a:p>
      </dgm:t>
    </dgm:pt>
    <dgm:pt modelId="{30B6D1B7-D446-3B47-ACF3-257EE367E09D}" type="parTrans" cxnId="{85758D3F-F88B-6944-87D7-01F588BFEA65}">
      <dgm:prSet/>
      <dgm:spPr/>
      <dgm:t>
        <a:bodyPr/>
        <a:lstStyle/>
        <a:p>
          <a:endParaRPr lang="en-US"/>
        </a:p>
      </dgm:t>
    </dgm:pt>
    <dgm:pt modelId="{16FAAFC9-5EF0-CA42-8D61-CC9AF20CE644}" type="sibTrans" cxnId="{85758D3F-F88B-6944-87D7-01F588BFEA65}">
      <dgm:prSet/>
      <dgm:spPr/>
      <dgm:t>
        <a:bodyPr/>
        <a:lstStyle/>
        <a:p>
          <a:endParaRPr lang="en-US"/>
        </a:p>
      </dgm:t>
    </dgm:pt>
    <dgm:pt modelId="{409BDC9D-302C-BB4A-BA03-D02D1FD983FE}">
      <dgm:prSet custT="1"/>
      <dgm:spPr/>
      <dgm:t>
        <a:bodyPr/>
        <a:lstStyle/>
        <a:p>
          <a:r>
            <a:rPr lang="en-US" sz="1000" dirty="0" smtClean="0"/>
            <a:t>Investigate pain points in current system</a:t>
          </a:r>
        </a:p>
      </dgm:t>
    </dgm:pt>
    <dgm:pt modelId="{815BCD68-D6D7-0F46-BC41-B10AD552169F}" type="parTrans" cxnId="{E9E63DEC-16F5-2047-9344-3C6358207FCB}">
      <dgm:prSet/>
      <dgm:spPr/>
      <dgm:t>
        <a:bodyPr/>
        <a:lstStyle/>
        <a:p>
          <a:endParaRPr lang="en-US"/>
        </a:p>
      </dgm:t>
    </dgm:pt>
    <dgm:pt modelId="{FABD501D-28A6-8D42-A52E-7012A0D66289}" type="sibTrans" cxnId="{E9E63DEC-16F5-2047-9344-3C6358207FCB}">
      <dgm:prSet/>
      <dgm:spPr/>
      <dgm:t>
        <a:bodyPr/>
        <a:lstStyle/>
        <a:p>
          <a:endParaRPr lang="en-US"/>
        </a:p>
      </dgm:t>
    </dgm:pt>
    <dgm:pt modelId="{60A93C60-38AF-5B4B-B803-4795A4E484D9}">
      <dgm:prSet custT="1"/>
      <dgm:spPr/>
      <dgm:t>
        <a:bodyPr/>
        <a:lstStyle/>
        <a:p>
          <a:r>
            <a:rPr lang="en-US" sz="1000" dirty="0" smtClean="0"/>
            <a:t>Investigate options for meeting user needs</a:t>
          </a:r>
        </a:p>
      </dgm:t>
    </dgm:pt>
    <dgm:pt modelId="{2A19EDE6-8CF2-F945-98C2-4495DE8C6320}" type="parTrans" cxnId="{1C164FA6-805A-1D4C-9EFE-CB4900797253}">
      <dgm:prSet/>
      <dgm:spPr/>
      <dgm:t>
        <a:bodyPr/>
        <a:lstStyle/>
        <a:p>
          <a:endParaRPr lang="en-US"/>
        </a:p>
      </dgm:t>
    </dgm:pt>
    <dgm:pt modelId="{B103C906-C466-B44C-8879-2502E0A69E4D}" type="sibTrans" cxnId="{1C164FA6-805A-1D4C-9EFE-CB4900797253}">
      <dgm:prSet/>
      <dgm:spPr/>
      <dgm:t>
        <a:bodyPr/>
        <a:lstStyle/>
        <a:p>
          <a:endParaRPr lang="en-US"/>
        </a:p>
      </dgm:t>
    </dgm:pt>
    <dgm:pt modelId="{3B65D652-14D4-9941-A039-1776EE97BEE7}">
      <dgm:prSet custT="1"/>
      <dgm:spPr/>
      <dgm:t>
        <a:bodyPr/>
        <a:lstStyle/>
        <a:p>
          <a:r>
            <a:rPr lang="en-US" sz="1000" dirty="0" smtClean="0"/>
            <a:t>Investigate process tooling </a:t>
          </a:r>
        </a:p>
      </dgm:t>
    </dgm:pt>
    <dgm:pt modelId="{F34A7B78-713B-6D4D-A542-518DC6FBF791}" type="parTrans" cxnId="{A1475BC8-3135-624D-9000-F1496142882A}">
      <dgm:prSet/>
      <dgm:spPr/>
      <dgm:t>
        <a:bodyPr/>
        <a:lstStyle/>
        <a:p>
          <a:endParaRPr lang="en-US"/>
        </a:p>
      </dgm:t>
    </dgm:pt>
    <dgm:pt modelId="{E8D4F96E-C250-FE46-99B5-1126F14F052C}" type="sibTrans" cxnId="{A1475BC8-3135-624D-9000-F1496142882A}">
      <dgm:prSet/>
      <dgm:spPr/>
      <dgm:t>
        <a:bodyPr/>
        <a:lstStyle/>
        <a:p>
          <a:endParaRPr lang="en-US"/>
        </a:p>
      </dgm:t>
    </dgm:pt>
    <dgm:pt modelId="{69C13750-F4DD-7749-BBA9-E7F44F261799}">
      <dgm:prSet custT="1"/>
      <dgm:spPr/>
      <dgm:t>
        <a:bodyPr/>
        <a:lstStyle/>
        <a:p>
          <a:r>
            <a:rPr lang="en-US" sz="1000" dirty="0" smtClean="0"/>
            <a:t>Develop multiple designs for Features</a:t>
          </a:r>
        </a:p>
      </dgm:t>
    </dgm:pt>
    <dgm:pt modelId="{62F1162A-1157-3542-90BB-062BD7F7C93B}" type="parTrans" cxnId="{B29833F2-4FCF-5D44-8256-91F1F9DA7268}">
      <dgm:prSet/>
      <dgm:spPr/>
      <dgm:t>
        <a:bodyPr/>
        <a:lstStyle/>
        <a:p>
          <a:endParaRPr lang="en-US"/>
        </a:p>
      </dgm:t>
    </dgm:pt>
    <dgm:pt modelId="{CD9D87EA-B434-0B40-BE71-E0B1E5048A8F}" type="sibTrans" cxnId="{B29833F2-4FCF-5D44-8256-91F1F9DA7268}">
      <dgm:prSet/>
      <dgm:spPr/>
      <dgm:t>
        <a:bodyPr/>
        <a:lstStyle/>
        <a:p>
          <a:endParaRPr lang="en-US"/>
        </a:p>
      </dgm:t>
    </dgm:pt>
    <dgm:pt modelId="{CB2CA0D2-1EB3-924B-B6D2-15585627C7D2}">
      <dgm:prSet custT="1"/>
      <dgm:spPr/>
      <dgm:t>
        <a:bodyPr/>
        <a:lstStyle/>
        <a:p>
          <a:r>
            <a:rPr lang="en-US" sz="1000" dirty="0" smtClean="0"/>
            <a:t>Design and test Throw Away prototypes with real users</a:t>
          </a:r>
        </a:p>
      </dgm:t>
    </dgm:pt>
    <dgm:pt modelId="{57A798FB-97F9-9746-A2AC-9683A0DA7B62}" type="parTrans" cxnId="{FB593C27-F30E-F04D-AAFE-9DA9D8ABE4D4}">
      <dgm:prSet/>
      <dgm:spPr/>
      <dgm:t>
        <a:bodyPr/>
        <a:lstStyle/>
        <a:p>
          <a:endParaRPr lang="en-US"/>
        </a:p>
      </dgm:t>
    </dgm:pt>
    <dgm:pt modelId="{C6139F6B-C129-844B-892F-8F5FFF85F551}" type="sibTrans" cxnId="{FB593C27-F30E-F04D-AAFE-9DA9D8ABE4D4}">
      <dgm:prSet/>
      <dgm:spPr/>
      <dgm:t>
        <a:bodyPr/>
        <a:lstStyle/>
        <a:p>
          <a:endParaRPr lang="en-US"/>
        </a:p>
      </dgm:t>
    </dgm:pt>
    <dgm:pt modelId="{1934A12E-B6DC-984A-AE3D-FB1F0084F542}">
      <dgm:prSet custT="1"/>
      <dgm:spPr/>
      <dgm:t>
        <a:bodyPr/>
        <a:lstStyle/>
        <a:p>
          <a:r>
            <a:rPr lang="en-US" sz="1000" dirty="0" smtClean="0"/>
            <a:t>Create lightweight Real prototypes of the best designs </a:t>
          </a:r>
        </a:p>
      </dgm:t>
    </dgm:pt>
    <dgm:pt modelId="{35683A22-8382-024B-9E3D-33899915315F}" type="parTrans" cxnId="{86132021-8AFC-1647-98DF-29788D841244}">
      <dgm:prSet/>
      <dgm:spPr/>
      <dgm:t>
        <a:bodyPr/>
        <a:lstStyle/>
        <a:p>
          <a:endParaRPr lang="en-US"/>
        </a:p>
      </dgm:t>
    </dgm:pt>
    <dgm:pt modelId="{373069AB-8256-BD49-8406-18F10DBDEC20}" type="sibTrans" cxnId="{86132021-8AFC-1647-98DF-29788D841244}">
      <dgm:prSet/>
      <dgm:spPr/>
      <dgm:t>
        <a:bodyPr/>
        <a:lstStyle/>
        <a:p>
          <a:endParaRPr lang="en-US"/>
        </a:p>
      </dgm:t>
    </dgm:pt>
    <dgm:pt modelId="{2EEE1022-2C01-9145-869E-11671502D54D}">
      <dgm:prSet custT="1"/>
      <dgm:spPr/>
      <dgm:t>
        <a:bodyPr/>
        <a:lstStyle/>
        <a:p>
          <a:r>
            <a:rPr lang="en-US" sz="1000" dirty="0" smtClean="0"/>
            <a:t>Adds/Cuts on selected designs</a:t>
          </a:r>
        </a:p>
      </dgm:t>
    </dgm:pt>
    <dgm:pt modelId="{AB1F3CF5-9939-0B4F-8C87-F0561A8C92C7}" type="parTrans" cxnId="{B22C77D9-7BC1-8A43-97E8-2C8969775B73}">
      <dgm:prSet/>
      <dgm:spPr/>
      <dgm:t>
        <a:bodyPr/>
        <a:lstStyle/>
        <a:p>
          <a:endParaRPr lang="en-US"/>
        </a:p>
      </dgm:t>
    </dgm:pt>
    <dgm:pt modelId="{85E54C78-9586-8C40-B51C-E871CD198F6E}" type="sibTrans" cxnId="{B22C77D9-7BC1-8A43-97E8-2C8969775B73}">
      <dgm:prSet/>
      <dgm:spPr/>
      <dgm:t>
        <a:bodyPr/>
        <a:lstStyle/>
        <a:p>
          <a:endParaRPr lang="en-US"/>
        </a:p>
      </dgm:t>
    </dgm:pt>
    <dgm:pt modelId="{868367A7-3880-F248-870D-7A12AF25153B}">
      <dgm:prSet custT="1"/>
      <dgm:spPr/>
      <dgm:t>
        <a:bodyPr/>
        <a:lstStyle/>
        <a:p>
          <a:r>
            <a:rPr lang="en-US" sz="1000" dirty="0" smtClean="0"/>
            <a:t>Create lightweight specs for development</a:t>
          </a:r>
        </a:p>
      </dgm:t>
    </dgm:pt>
    <dgm:pt modelId="{B968CBC0-BA4C-0E42-963D-CF88158BE93B}" type="parTrans" cxnId="{BE183CA4-F45C-CE44-84B8-892B905F424F}">
      <dgm:prSet/>
      <dgm:spPr/>
      <dgm:t>
        <a:bodyPr/>
        <a:lstStyle/>
        <a:p>
          <a:endParaRPr lang="en-US"/>
        </a:p>
      </dgm:t>
    </dgm:pt>
    <dgm:pt modelId="{A7AFCD70-6145-D541-92D5-9E017A0CE1F1}" type="sibTrans" cxnId="{BE183CA4-F45C-CE44-84B8-892B905F424F}">
      <dgm:prSet/>
      <dgm:spPr/>
      <dgm:t>
        <a:bodyPr/>
        <a:lstStyle/>
        <a:p>
          <a:endParaRPr lang="en-US"/>
        </a:p>
      </dgm:t>
    </dgm:pt>
    <dgm:pt modelId="{3E0989E9-D453-974F-9959-D4835F192814}">
      <dgm:prSet custT="1"/>
      <dgm:spPr/>
      <dgm:t>
        <a:bodyPr/>
        <a:lstStyle/>
        <a:p>
          <a:r>
            <a:rPr lang="en-US" sz="1000" dirty="0" smtClean="0"/>
            <a:t>Test features for code quality </a:t>
          </a:r>
        </a:p>
      </dgm:t>
    </dgm:pt>
    <dgm:pt modelId="{9DCF354B-46DE-8641-9391-1C325D8D5F89}" type="parTrans" cxnId="{9CC78635-BB9F-2E47-B821-6CECA5B453BD}">
      <dgm:prSet/>
      <dgm:spPr/>
      <dgm:t>
        <a:bodyPr/>
        <a:lstStyle/>
        <a:p>
          <a:endParaRPr lang="en-US"/>
        </a:p>
      </dgm:t>
    </dgm:pt>
    <dgm:pt modelId="{5589EE6D-5E60-DA43-864B-5635FD00712A}" type="sibTrans" cxnId="{9CC78635-BB9F-2E47-B821-6CECA5B453BD}">
      <dgm:prSet/>
      <dgm:spPr/>
      <dgm:t>
        <a:bodyPr/>
        <a:lstStyle/>
        <a:p>
          <a:endParaRPr lang="en-US"/>
        </a:p>
      </dgm:t>
    </dgm:pt>
    <dgm:pt modelId="{4DBB7744-263A-104C-BB57-274F05AE92C5}">
      <dgm:prSet custT="1"/>
      <dgm:spPr/>
      <dgm:t>
        <a:bodyPr/>
        <a:lstStyle/>
        <a:p>
          <a:r>
            <a:rPr lang="en-US" sz="1000" dirty="0" smtClean="0"/>
            <a:t>Test features against scenarios with real users</a:t>
          </a:r>
        </a:p>
      </dgm:t>
    </dgm:pt>
    <dgm:pt modelId="{40514DB0-8559-CD48-BA77-1A49FD83001B}" type="parTrans" cxnId="{2F6B9240-8454-4E47-BA86-73024EA54F77}">
      <dgm:prSet/>
      <dgm:spPr/>
      <dgm:t>
        <a:bodyPr/>
        <a:lstStyle/>
        <a:p>
          <a:endParaRPr lang="en-US"/>
        </a:p>
      </dgm:t>
    </dgm:pt>
    <dgm:pt modelId="{80A15692-5FC0-3246-AF58-765A732E9E41}" type="sibTrans" cxnId="{2F6B9240-8454-4E47-BA86-73024EA54F77}">
      <dgm:prSet/>
      <dgm:spPr/>
      <dgm:t>
        <a:bodyPr/>
        <a:lstStyle/>
        <a:p>
          <a:endParaRPr lang="en-US"/>
        </a:p>
      </dgm:t>
    </dgm:pt>
    <dgm:pt modelId="{8E2DB947-AA18-D74D-8CCC-6D5E1E4F55E7}">
      <dgm:prSet custT="1"/>
      <dgm:spPr/>
      <dgm:t>
        <a:bodyPr/>
        <a:lstStyle/>
        <a:p>
          <a:r>
            <a:rPr lang="en-US" sz="1000" dirty="0" smtClean="0"/>
            <a:t>Integrate with other Feature Groups and System</a:t>
          </a:r>
          <a:endParaRPr lang="en-US" sz="1000" dirty="0"/>
        </a:p>
      </dgm:t>
    </dgm:pt>
    <dgm:pt modelId="{3F487D6E-23E9-B34D-B70B-63609842238E}" type="parTrans" cxnId="{495AE17C-AA95-F940-9A3A-4353DA61A44C}">
      <dgm:prSet/>
      <dgm:spPr/>
      <dgm:t>
        <a:bodyPr/>
        <a:lstStyle/>
        <a:p>
          <a:endParaRPr lang="en-US"/>
        </a:p>
      </dgm:t>
    </dgm:pt>
    <dgm:pt modelId="{1581C469-231F-0245-B0E9-B116105B6CBA}" type="sibTrans" cxnId="{495AE17C-AA95-F940-9A3A-4353DA61A44C}">
      <dgm:prSet/>
      <dgm:spPr/>
      <dgm:t>
        <a:bodyPr/>
        <a:lstStyle/>
        <a:p>
          <a:endParaRPr lang="en-US"/>
        </a:p>
      </dgm:t>
    </dgm:pt>
    <dgm:pt modelId="{F98B266B-2E96-49C2-9B2B-44C815482236}" type="pres">
      <dgm:prSet presAssocID="{7CCF8D9F-EE05-4D74-B29B-E39DF8E7C1A4}" presName="Name0" presStyleCnt="0">
        <dgm:presLayoutVars>
          <dgm:dir/>
          <dgm:animLvl val="lvl"/>
          <dgm:resizeHandles val="exact"/>
        </dgm:presLayoutVars>
      </dgm:prSet>
      <dgm:spPr/>
      <dgm:t>
        <a:bodyPr/>
        <a:lstStyle/>
        <a:p>
          <a:endParaRPr lang="en-US"/>
        </a:p>
      </dgm:t>
    </dgm:pt>
    <dgm:pt modelId="{79283CF4-1837-4043-842C-B6BE8B5E4895}" type="pres">
      <dgm:prSet presAssocID="{7CCF8D9F-EE05-4D74-B29B-E39DF8E7C1A4}" presName="tSp" presStyleCnt="0"/>
      <dgm:spPr/>
      <dgm:t>
        <a:bodyPr/>
        <a:lstStyle/>
        <a:p>
          <a:endParaRPr lang="en-US"/>
        </a:p>
      </dgm:t>
    </dgm:pt>
    <dgm:pt modelId="{38F04CC0-A27E-4808-B843-F4E699543918}" type="pres">
      <dgm:prSet presAssocID="{7CCF8D9F-EE05-4D74-B29B-E39DF8E7C1A4}" presName="bSp" presStyleCnt="0"/>
      <dgm:spPr/>
      <dgm:t>
        <a:bodyPr/>
        <a:lstStyle/>
        <a:p>
          <a:endParaRPr lang="en-US"/>
        </a:p>
      </dgm:t>
    </dgm:pt>
    <dgm:pt modelId="{0827667F-D3CC-4BDA-AFD6-2FA8116713EF}" type="pres">
      <dgm:prSet presAssocID="{7CCF8D9F-EE05-4D74-B29B-E39DF8E7C1A4}" presName="process" presStyleCnt="0"/>
      <dgm:spPr/>
      <dgm:t>
        <a:bodyPr/>
        <a:lstStyle/>
        <a:p>
          <a:endParaRPr lang="en-US"/>
        </a:p>
      </dgm:t>
    </dgm:pt>
    <dgm:pt modelId="{F833F54B-9442-4814-AC3A-F5F987E9CE2A}" type="pres">
      <dgm:prSet presAssocID="{D3774931-AF62-422F-9D82-0E9E5C853281}" presName="composite1" presStyleCnt="0"/>
      <dgm:spPr/>
      <dgm:t>
        <a:bodyPr/>
        <a:lstStyle/>
        <a:p>
          <a:endParaRPr lang="en-US"/>
        </a:p>
      </dgm:t>
    </dgm:pt>
    <dgm:pt modelId="{C1B4ACFA-750F-44FE-9EB8-BB65A1EE0ED4}" type="pres">
      <dgm:prSet presAssocID="{D3774931-AF62-422F-9D82-0E9E5C853281}" presName="dummyNode1" presStyleLbl="node1" presStyleIdx="0" presStyleCnt="5"/>
      <dgm:spPr/>
      <dgm:t>
        <a:bodyPr/>
        <a:lstStyle/>
        <a:p>
          <a:endParaRPr lang="en-US"/>
        </a:p>
      </dgm:t>
    </dgm:pt>
    <dgm:pt modelId="{9678FF55-BE23-4541-84D2-32B00096EB7F}" type="pres">
      <dgm:prSet presAssocID="{D3774931-AF62-422F-9D82-0E9E5C853281}" presName="childNode1" presStyleLbl="bgAcc1" presStyleIdx="0" presStyleCnt="5" custScaleX="141236" custScaleY="279012">
        <dgm:presLayoutVars>
          <dgm:bulletEnabled val="1"/>
        </dgm:presLayoutVars>
      </dgm:prSet>
      <dgm:spPr/>
      <dgm:t>
        <a:bodyPr/>
        <a:lstStyle/>
        <a:p>
          <a:endParaRPr lang="en-US"/>
        </a:p>
      </dgm:t>
    </dgm:pt>
    <dgm:pt modelId="{01128C03-8B54-4863-B880-00088970C3DA}" type="pres">
      <dgm:prSet presAssocID="{D3774931-AF62-422F-9D82-0E9E5C853281}" presName="childNode1tx" presStyleLbl="bgAcc1" presStyleIdx="0" presStyleCnt="5">
        <dgm:presLayoutVars>
          <dgm:bulletEnabled val="1"/>
        </dgm:presLayoutVars>
      </dgm:prSet>
      <dgm:spPr/>
      <dgm:t>
        <a:bodyPr/>
        <a:lstStyle/>
        <a:p>
          <a:endParaRPr lang="en-US"/>
        </a:p>
      </dgm:t>
    </dgm:pt>
    <dgm:pt modelId="{ED2C6650-EA05-40D4-B695-75EB8B3EBA6C}" type="pres">
      <dgm:prSet presAssocID="{D3774931-AF62-422F-9D82-0E9E5C853281}" presName="parentNode1" presStyleLbl="node1" presStyleIdx="0" presStyleCnt="5" custLinFactY="63107" custLinFactNeighborX="12658" custLinFactNeighborY="100000">
        <dgm:presLayoutVars>
          <dgm:chMax val="1"/>
          <dgm:bulletEnabled val="1"/>
        </dgm:presLayoutVars>
      </dgm:prSet>
      <dgm:spPr/>
      <dgm:t>
        <a:bodyPr/>
        <a:lstStyle/>
        <a:p>
          <a:endParaRPr lang="en-US"/>
        </a:p>
      </dgm:t>
    </dgm:pt>
    <dgm:pt modelId="{99EE0C55-5F57-4ADB-9F21-3913AF91343D}" type="pres">
      <dgm:prSet presAssocID="{D3774931-AF62-422F-9D82-0E9E5C853281}" presName="connSite1" presStyleCnt="0"/>
      <dgm:spPr/>
      <dgm:t>
        <a:bodyPr/>
        <a:lstStyle/>
        <a:p>
          <a:endParaRPr lang="en-US"/>
        </a:p>
      </dgm:t>
    </dgm:pt>
    <dgm:pt modelId="{1AFFC536-F3CE-4AD5-86F0-198FE5EA5FE8}" type="pres">
      <dgm:prSet presAssocID="{D6A74AAB-6096-4993-B7D0-298C525F82F9}" presName="Name9" presStyleLbl="sibTrans2D1" presStyleIdx="0" presStyleCnt="4"/>
      <dgm:spPr/>
      <dgm:t>
        <a:bodyPr/>
        <a:lstStyle/>
        <a:p>
          <a:endParaRPr lang="en-US"/>
        </a:p>
      </dgm:t>
    </dgm:pt>
    <dgm:pt modelId="{42C0D6C2-CD60-4FF8-8C92-E818BCE25AF6}" type="pres">
      <dgm:prSet presAssocID="{937FD29B-4C9E-407B-AF79-22D28035CC5D}" presName="composite2" presStyleCnt="0"/>
      <dgm:spPr/>
      <dgm:t>
        <a:bodyPr/>
        <a:lstStyle/>
        <a:p>
          <a:endParaRPr lang="en-US"/>
        </a:p>
      </dgm:t>
    </dgm:pt>
    <dgm:pt modelId="{935B05CD-09E2-4489-842A-3CE024510B2C}" type="pres">
      <dgm:prSet presAssocID="{937FD29B-4C9E-407B-AF79-22D28035CC5D}" presName="dummyNode2" presStyleLbl="node1" presStyleIdx="0" presStyleCnt="5"/>
      <dgm:spPr/>
      <dgm:t>
        <a:bodyPr/>
        <a:lstStyle/>
        <a:p>
          <a:endParaRPr lang="en-US"/>
        </a:p>
      </dgm:t>
    </dgm:pt>
    <dgm:pt modelId="{C1B6FB23-B799-4BDE-9228-8537C830F347}" type="pres">
      <dgm:prSet presAssocID="{937FD29B-4C9E-407B-AF79-22D28035CC5D}" presName="childNode2" presStyleLbl="bgAcc1" presStyleIdx="1" presStyleCnt="5" custScaleX="134477" custScaleY="311837">
        <dgm:presLayoutVars>
          <dgm:bulletEnabled val="1"/>
        </dgm:presLayoutVars>
      </dgm:prSet>
      <dgm:spPr/>
      <dgm:t>
        <a:bodyPr/>
        <a:lstStyle/>
        <a:p>
          <a:endParaRPr lang="en-US"/>
        </a:p>
      </dgm:t>
    </dgm:pt>
    <dgm:pt modelId="{E90A8CDE-35F1-460D-BC5A-286A46EB845C}" type="pres">
      <dgm:prSet presAssocID="{937FD29B-4C9E-407B-AF79-22D28035CC5D}" presName="childNode2tx" presStyleLbl="bgAcc1" presStyleIdx="1" presStyleCnt="5">
        <dgm:presLayoutVars>
          <dgm:bulletEnabled val="1"/>
        </dgm:presLayoutVars>
      </dgm:prSet>
      <dgm:spPr/>
      <dgm:t>
        <a:bodyPr/>
        <a:lstStyle/>
        <a:p>
          <a:endParaRPr lang="en-US"/>
        </a:p>
      </dgm:t>
    </dgm:pt>
    <dgm:pt modelId="{42C36C7D-9008-4244-A5FC-730E1C753C25}" type="pres">
      <dgm:prSet presAssocID="{937FD29B-4C9E-407B-AF79-22D28035CC5D}" presName="parentNode2" presStyleLbl="node1" presStyleIdx="1" presStyleCnt="5" custLinFactY="-100000" custLinFactNeighborX="17386" custLinFactNeighborY="-116290">
        <dgm:presLayoutVars>
          <dgm:chMax val="0"/>
          <dgm:bulletEnabled val="1"/>
        </dgm:presLayoutVars>
      </dgm:prSet>
      <dgm:spPr/>
      <dgm:t>
        <a:bodyPr/>
        <a:lstStyle/>
        <a:p>
          <a:endParaRPr lang="en-US"/>
        </a:p>
      </dgm:t>
    </dgm:pt>
    <dgm:pt modelId="{B9C8F69E-3722-4659-AE9C-FA7D7788E55C}" type="pres">
      <dgm:prSet presAssocID="{937FD29B-4C9E-407B-AF79-22D28035CC5D}" presName="connSite2" presStyleCnt="0"/>
      <dgm:spPr/>
      <dgm:t>
        <a:bodyPr/>
        <a:lstStyle/>
        <a:p>
          <a:endParaRPr lang="en-US"/>
        </a:p>
      </dgm:t>
    </dgm:pt>
    <dgm:pt modelId="{88234D8C-1BF5-4701-BD14-07757C3746B0}" type="pres">
      <dgm:prSet presAssocID="{159252B2-0B75-4B6A-B7CE-1F1827FD58F7}" presName="Name18" presStyleLbl="sibTrans2D1" presStyleIdx="1" presStyleCnt="4"/>
      <dgm:spPr/>
      <dgm:t>
        <a:bodyPr/>
        <a:lstStyle/>
        <a:p>
          <a:endParaRPr lang="en-US"/>
        </a:p>
      </dgm:t>
    </dgm:pt>
    <dgm:pt modelId="{5A97AB57-8638-4F20-A4EF-1F8F2D711DCC}" type="pres">
      <dgm:prSet presAssocID="{77D69F73-E068-4F10-82A0-C839B5101FF1}" presName="composite1" presStyleCnt="0"/>
      <dgm:spPr/>
      <dgm:t>
        <a:bodyPr/>
        <a:lstStyle/>
        <a:p>
          <a:endParaRPr lang="en-US"/>
        </a:p>
      </dgm:t>
    </dgm:pt>
    <dgm:pt modelId="{7AB46351-B359-4A96-AF29-DBA84B7D2F41}" type="pres">
      <dgm:prSet presAssocID="{77D69F73-E068-4F10-82A0-C839B5101FF1}" presName="dummyNode1" presStyleLbl="node1" presStyleIdx="1" presStyleCnt="5"/>
      <dgm:spPr/>
      <dgm:t>
        <a:bodyPr/>
        <a:lstStyle/>
        <a:p>
          <a:endParaRPr lang="en-US"/>
        </a:p>
      </dgm:t>
    </dgm:pt>
    <dgm:pt modelId="{65A0AFDD-63C0-419D-B07C-B182B9443CC7}" type="pres">
      <dgm:prSet presAssocID="{77D69F73-E068-4F10-82A0-C839B5101FF1}" presName="childNode1" presStyleLbl="bgAcc1" presStyleIdx="2" presStyleCnt="5" custScaleX="164623" custScaleY="279012">
        <dgm:presLayoutVars>
          <dgm:bulletEnabled val="1"/>
        </dgm:presLayoutVars>
      </dgm:prSet>
      <dgm:spPr/>
      <dgm:t>
        <a:bodyPr/>
        <a:lstStyle/>
        <a:p>
          <a:endParaRPr lang="en-US"/>
        </a:p>
      </dgm:t>
    </dgm:pt>
    <dgm:pt modelId="{EF0B5DF0-BEFE-463C-811C-4D6DA7337D3A}" type="pres">
      <dgm:prSet presAssocID="{77D69F73-E068-4F10-82A0-C839B5101FF1}" presName="childNode1tx" presStyleLbl="bgAcc1" presStyleIdx="2" presStyleCnt="5">
        <dgm:presLayoutVars>
          <dgm:bulletEnabled val="1"/>
        </dgm:presLayoutVars>
      </dgm:prSet>
      <dgm:spPr/>
      <dgm:t>
        <a:bodyPr/>
        <a:lstStyle/>
        <a:p>
          <a:endParaRPr lang="en-US"/>
        </a:p>
      </dgm:t>
    </dgm:pt>
    <dgm:pt modelId="{531E003C-BBA7-49C6-A955-F04A833929EE}" type="pres">
      <dgm:prSet presAssocID="{77D69F73-E068-4F10-82A0-C839B5101FF1}" presName="parentNode1" presStyleLbl="node1" presStyleIdx="2" presStyleCnt="5" custLinFactY="100000" custLinFactNeighborX="31802" custLinFactNeighborY="101403">
        <dgm:presLayoutVars>
          <dgm:chMax val="1"/>
          <dgm:bulletEnabled val="1"/>
        </dgm:presLayoutVars>
      </dgm:prSet>
      <dgm:spPr/>
      <dgm:t>
        <a:bodyPr/>
        <a:lstStyle/>
        <a:p>
          <a:endParaRPr lang="en-US"/>
        </a:p>
      </dgm:t>
    </dgm:pt>
    <dgm:pt modelId="{C2BFA09D-E1AF-419B-9448-437426CB30A1}" type="pres">
      <dgm:prSet presAssocID="{77D69F73-E068-4F10-82A0-C839B5101FF1}" presName="connSite1" presStyleCnt="0"/>
      <dgm:spPr/>
      <dgm:t>
        <a:bodyPr/>
        <a:lstStyle/>
        <a:p>
          <a:endParaRPr lang="en-US"/>
        </a:p>
      </dgm:t>
    </dgm:pt>
    <dgm:pt modelId="{5A561BB8-E21B-485F-81AA-5A0F0B6EFBAF}" type="pres">
      <dgm:prSet presAssocID="{6D522140-5C1F-4C17-9949-7089D3A20599}" presName="Name9" presStyleLbl="sibTrans2D1" presStyleIdx="2" presStyleCnt="4"/>
      <dgm:spPr/>
      <dgm:t>
        <a:bodyPr/>
        <a:lstStyle/>
        <a:p>
          <a:endParaRPr lang="en-US"/>
        </a:p>
      </dgm:t>
    </dgm:pt>
    <dgm:pt modelId="{8E8D051A-F889-4DBE-8D6C-9F96C42B806C}" type="pres">
      <dgm:prSet presAssocID="{9FC57E06-6AE9-4E02-8F5E-F7EA84DE5B38}" presName="composite2" presStyleCnt="0"/>
      <dgm:spPr/>
      <dgm:t>
        <a:bodyPr/>
        <a:lstStyle/>
        <a:p>
          <a:endParaRPr lang="en-US"/>
        </a:p>
      </dgm:t>
    </dgm:pt>
    <dgm:pt modelId="{C429C9C0-4274-49F4-A902-0A202E0BEC4A}" type="pres">
      <dgm:prSet presAssocID="{9FC57E06-6AE9-4E02-8F5E-F7EA84DE5B38}" presName="dummyNode2" presStyleLbl="node1" presStyleIdx="2" presStyleCnt="5"/>
      <dgm:spPr/>
      <dgm:t>
        <a:bodyPr/>
        <a:lstStyle/>
        <a:p>
          <a:endParaRPr lang="en-US"/>
        </a:p>
      </dgm:t>
    </dgm:pt>
    <dgm:pt modelId="{6A5EA18A-94F3-4A3F-BF92-2C6663FA1156}" type="pres">
      <dgm:prSet presAssocID="{9FC57E06-6AE9-4E02-8F5E-F7EA84DE5B38}" presName="childNode2" presStyleLbl="bgAcc1" presStyleIdx="3" presStyleCnt="5" custScaleX="121648" custScaleY="279012">
        <dgm:presLayoutVars>
          <dgm:bulletEnabled val="1"/>
        </dgm:presLayoutVars>
      </dgm:prSet>
      <dgm:spPr/>
      <dgm:t>
        <a:bodyPr/>
        <a:lstStyle/>
        <a:p>
          <a:endParaRPr lang="en-US"/>
        </a:p>
      </dgm:t>
    </dgm:pt>
    <dgm:pt modelId="{1715D4CD-CCC2-4A1B-AA0A-D5B16BACE0B5}" type="pres">
      <dgm:prSet presAssocID="{9FC57E06-6AE9-4E02-8F5E-F7EA84DE5B38}" presName="childNode2tx" presStyleLbl="bgAcc1" presStyleIdx="3" presStyleCnt="5">
        <dgm:presLayoutVars>
          <dgm:bulletEnabled val="1"/>
        </dgm:presLayoutVars>
      </dgm:prSet>
      <dgm:spPr/>
      <dgm:t>
        <a:bodyPr/>
        <a:lstStyle/>
        <a:p>
          <a:endParaRPr lang="en-US"/>
        </a:p>
      </dgm:t>
    </dgm:pt>
    <dgm:pt modelId="{0DFBF66F-0D4E-4198-BC44-90D0D31DB67A}" type="pres">
      <dgm:prSet presAssocID="{9FC57E06-6AE9-4E02-8F5E-F7EA84DE5B38}" presName="parentNode2" presStyleLbl="node1" presStyleIdx="3" presStyleCnt="5" custLinFactY="-97142" custLinFactNeighborX="7748" custLinFactNeighborY="-100000">
        <dgm:presLayoutVars>
          <dgm:chMax val="0"/>
          <dgm:bulletEnabled val="1"/>
        </dgm:presLayoutVars>
      </dgm:prSet>
      <dgm:spPr/>
      <dgm:t>
        <a:bodyPr/>
        <a:lstStyle/>
        <a:p>
          <a:endParaRPr lang="en-US"/>
        </a:p>
      </dgm:t>
    </dgm:pt>
    <dgm:pt modelId="{F7691BD8-C31D-439A-8066-C068B51D1CD6}" type="pres">
      <dgm:prSet presAssocID="{9FC57E06-6AE9-4E02-8F5E-F7EA84DE5B38}" presName="connSite2" presStyleCnt="0"/>
      <dgm:spPr/>
      <dgm:t>
        <a:bodyPr/>
        <a:lstStyle/>
        <a:p>
          <a:endParaRPr lang="en-US"/>
        </a:p>
      </dgm:t>
    </dgm:pt>
    <dgm:pt modelId="{B0FA9019-56C8-4075-A0CC-E612C65E6934}" type="pres">
      <dgm:prSet presAssocID="{3B2609BC-FAB5-404A-9222-E8DEDD1FAD6D}" presName="Name18" presStyleLbl="sibTrans2D1" presStyleIdx="3" presStyleCnt="4"/>
      <dgm:spPr/>
      <dgm:t>
        <a:bodyPr/>
        <a:lstStyle/>
        <a:p>
          <a:endParaRPr lang="en-US"/>
        </a:p>
      </dgm:t>
    </dgm:pt>
    <dgm:pt modelId="{F57EE14C-EEAF-46A5-A7D9-7E574A0A6A18}" type="pres">
      <dgm:prSet presAssocID="{DCA4BEB2-BADC-41BD-A9D1-04238D07270C}" presName="composite1" presStyleCnt="0"/>
      <dgm:spPr/>
      <dgm:t>
        <a:bodyPr/>
        <a:lstStyle/>
        <a:p>
          <a:endParaRPr lang="en-US"/>
        </a:p>
      </dgm:t>
    </dgm:pt>
    <dgm:pt modelId="{DBE987DD-BAE2-4D78-BE28-132516ABB9E9}" type="pres">
      <dgm:prSet presAssocID="{DCA4BEB2-BADC-41BD-A9D1-04238D07270C}" presName="dummyNode1" presStyleLbl="node1" presStyleIdx="3" presStyleCnt="5"/>
      <dgm:spPr/>
      <dgm:t>
        <a:bodyPr/>
        <a:lstStyle/>
        <a:p>
          <a:endParaRPr lang="en-US"/>
        </a:p>
      </dgm:t>
    </dgm:pt>
    <dgm:pt modelId="{D090550E-8D11-4AB8-BA76-71F3BD38A9D6}" type="pres">
      <dgm:prSet presAssocID="{DCA4BEB2-BADC-41BD-A9D1-04238D07270C}" presName="childNode1" presStyleLbl="bgAcc1" presStyleIdx="4" presStyleCnt="5" custScaleX="127686" custScaleY="279012">
        <dgm:presLayoutVars>
          <dgm:bulletEnabled val="1"/>
        </dgm:presLayoutVars>
      </dgm:prSet>
      <dgm:spPr/>
      <dgm:t>
        <a:bodyPr/>
        <a:lstStyle/>
        <a:p>
          <a:endParaRPr lang="en-US"/>
        </a:p>
      </dgm:t>
    </dgm:pt>
    <dgm:pt modelId="{03FFA0AB-8B6D-4970-A4A6-6293CE4A7CD6}" type="pres">
      <dgm:prSet presAssocID="{DCA4BEB2-BADC-41BD-A9D1-04238D07270C}" presName="childNode1tx" presStyleLbl="bgAcc1" presStyleIdx="4" presStyleCnt="5">
        <dgm:presLayoutVars>
          <dgm:bulletEnabled val="1"/>
        </dgm:presLayoutVars>
      </dgm:prSet>
      <dgm:spPr/>
      <dgm:t>
        <a:bodyPr/>
        <a:lstStyle/>
        <a:p>
          <a:endParaRPr lang="en-US"/>
        </a:p>
      </dgm:t>
    </dgm:pt>
    <dgm:pt modelId="{C24F3FB5-CEAB-451A-A54F-B3D1790304F0}" type="pres">
      <dgm:prSet presAssocID="{DCA4BEB2-BADC-41BD-A9D1-04238D07270C}" presName="parentNode1" presStyleLbl="node1" presStyleIdx="4" presStyleCnt="5" custLinFactY="82255" custLinFactNeighborX="3136" custLinFactNeighborY="100000">
        <dgm:presLayoutVars>
          <dgm:chMax val="1"/>
          <dgm:bulletEnabled val="1"/>
        </dgm:presLayoutVars>
      </dgm:prSet>
      <dgm:spPr/>
      <dgm:t>
        <a:bodyPr/>
        <a:lstStyle/>
        <a:p>
          <a:endParaRPr lang="en-US"/>
        </a:p>
      </dgm:t>
    </dgm:pt>
    <dgm:pt modelId="{801C3B20-10C8-467F-8594-4B6CABE7455B}" type="pres">
      <dgm:prSet presAssocID="{DCA4BEB2-BADC-41BD-A9D1-04238D07270C}" presName="connSite1" presStyleCnt="0"/>
      <dgm:spPr/>
      <dgm:t>
        <a:bodyPr/>
        <a:lstStyle/>
        <a:p>
          <a:endParaRPr lang="en-US"/>
        </a:p>
      </dgm:t>
    </dgm:pt>
  </dgm:ptLst>
  <dgm:cxnLst>
    <dgm:cxn modelId="{054DB6DE-2896-4B02-AA10-277AB70AE832}" type="presOf" srcId="{3B65D652-14D4-9941-A039-1776EE97BEE7}" destId="{E90A8CDE-35F1-460D-BC5A-286A46EB845C}" srcOrd="1" destOrd="4" presId="urn:microsoft.com/office/officeart/2005/8/layout/hProcess4"/>
    <dgm:cxn modelId="{C608B72B-1295-4FFE-819C-B4BF05A2087B}" type="presOf" srcId="{C400683C-7DCB-487B-BEA5-AEE0C9B17DFA}" destId="{9678FF55-BE23-4541-84D2-32B00096EB7F}" srcOrd="0" destOrd="1" presId="urn:microsoft.com/office/officeart/2005/8/layout/hProcess4"/>
    <dgm:cxn modelId="{F19D1A69-0699-4D11-A4A8-4106C7D4A394}" srcId="{DCA4BEB2-BADC-41BD-A9D1-04238D07270C}" destId="{28D4375D-D6DE-489C-B083-FE34106CC6F7}" srcOrd="2" destOrd="0" parTransId="{4A981A3E-17FF-40D7-AF2D-193E87AE3F27}" sibTransId="{2629D1D4-A868-4C22-B19D-4863173F38D4}"/>
    <dgm:cxn modelId="{6FB47EFF-4981-4AE9-B89B-0D3FCF5F720B}" type="presOf" srcId="{60AE4707-06C1-3442-B501-CB4CC28D2A2E}" destId="{65A0AFDD-63C0-419D-B07C-B182B9443CC7}" srcOrd="0" destOrd="0" presId="urn:microsoft.com/office/officeart/2005/8/layout/hProcess4"/>
    <dgm:cxn modelId="{E7EAE2EB-B3AC-43CD-A7C5-945B28794916}" type="presOf" srcId="{963156C8-4B8B-4ABC-B883-4659E12508FA}" destId="{03FFA0AB-8B6D-4970-A4A6-6293CE4A7CD6}" srcOrd="1" destOrd="0" presId="urn:microsoft.com/office/officeart/2005/8/layout/hProcess4"/>
    <dgm:cxn modelId="{8F9B59BD-B79B-8248-898A-AA7D3A36DE04}" srcId="{77D69F73-E068-4F10-82A0-C839B5101FF1}" destId="{60AE4707-06C1-3442-B501-CB4CC28D2A2E}" srcOrd="0" destOrd="0" parTransId="{E986779A-A40B-8549-846F-99E3C5CC8743}" sibTransId="{F24E5EFC-1855-AD41-8BC5-35D3CDE2D972}"/>
    <dgm:cxn modelId="{E9E63DEC-16F5-2047-9344-3C6358207FCB}" srcId="{937FD29B-4C9E-407B-AF79-22D28035CC5D}" destId="{409BDC9D-302C-BB4A-BA03-D02D1FD983FE}" srcOrd="2" destOrd="0" parTransId="{815BCD68-D6D7-0F46-BC41-B10AD552169F}" sibTransId="{FABD501D-28A6-8D42-A52E-7012A0D66289}"/>
    <dgm:cxn modelId="{37D5FCE7-2BB0-46E3-9B66-E7C2C488A050}" type="presOf" srcId="{2CAF1892-6935-44A0-9AE3-E0EE251D18FD}" destId="{C1B6FB23-B799-4BDE-9228-8537C830F347}" srcOrd="0" destOrd="0" presId="urn:microsoft.com/office/officeart/2005/8/layout/hProcess4"/>
    <dgm:cxn modelId="{CBFFE2B9-27E0-4968-B0D9-A6BD9F1577EA}" type="presOf" srcId="{DCA4BEB2-BADC-41BD-A9D1-04238D07270C}" destId="{C24F3FB5-CEAB-451A-A54F-B3D1790304F0}" srcOrd="0" destOrd="0" presId="urn:microsoft.com/office/officeart/2005/8/layout/hProcess4"/>
    <dgm:cxn modelId="{86132021-8AFC-1647-98DF-29788D841244}" srcId="{77D69F73-E068-4F10-82A0-C839B5101FF1}" destId="{1934A12E-B6DC-984A-AE3D-FB1F0084F542}" srcOrd="3" destOrd="0" parTransId="{35683A22-8382-024B-9E3D-33899915315F}" sibTransId="{373069AB-8256-BD49-8406-18F10DBDEC20}"/>
    <dgm:cxn modelId="{8C29E00B-6602-4A65-A3C5-162379FD63F4}" type="presOf" srcId="{2FFA9CDD-303D-7C42-AAC1-6D165F0AA9AD}" destId="{C1B6FB23-B799-4BDE-9228-8537C830F347}" srcOrd="0" destOrd="1" presId="urn:microsoft.com/office/officeart/2005/8/layout/hProcess4"/>
    <dgm:cxn modelId="{64537B39-5C53-433A-8F77-CB724B206906}" type="presOf" srcId="{CB2CA0D2-1EB3-924B-B6D2-15585627C7D2}" destId="{EF0B5DF0-BEFE-463C-811C-4D6DA7337D3A}" srcOrd="1" destOrd="2" presId="urn:microsoft.com/office/officeart/2005/8/layout/hProcess4"/>
    <dgm:cxn modelId="{E7C0B965-218C-4676-A19B-6B26E7DD5384}" type="presOf" srcId="{963156C8-4B8B-4ABC-B883-4659E12508FA}" destId="{D090550E-8D11-4AB8-BA76-71F3BD38A9D6}" srcOrd="0" destOrd="0" presId="urn:microsoft.com/office/officeart/2005/8/layout/hProcess4"/>
    <dgm:cxn modelId="{9CC78635-BB9F-2E47-B821-6CECA5B453BD}" srcId="{9FC57E06-6AE9-4E02-8F5E-F7EA84DE5B38}" destId="{3E0989E9-D453-974F-9959-D4835F192814}" srcOrd="1" destOrd="0" parTransId="{9DCF354B-46DE-8641-9391-1C325D8D5F89}" sibTransId="{5589EE6D-5E60-DA43-864B-5635FD00712A}"/>
    <dgm:cxn modelId="{F1895506-B12F-4C8C-9189-D5BA6D9749DF}" type="presOf" srcId="{60A93C60-38AF-5B4B-B803-4795A4E484D9}" destId="{C1B6FB23-B799-4BDE-9228-8537C830F347}" srcOrd="0" destOrd="3" presId="urn:microsoft.com/office/officeart/2005/8/layout/hProcess4"/>
    <dgm:cxn modelId="{A8AE9C6B-A032-4873-B238-E5C77F71087C}" type="presOf" srcId="{4609663D-8ED7-4A4E-8492-9A4B47F41900}" destId="{1715D4CD-CCC2-4A1B-AA0A-D5B16BACE0B5}" srcOrd="1" destOrd="0" presId="urn:microsoft.com/office/officeart/2005/8/layout/hProcess4"/>
    <dgm:cxn modelId="{09491B85-B89F-4CE0-922C-E66EAADF9106}" type="presOf" srcId="{60AE4707-06C1-3442-B501-CB4CC28D2A2E}" destId="{EF0B5DF0-BEFE-463C-811C-4D6DA7337D3A}" srcOrd="1" destOrd="0" presId="urn:microsoft.com/office/officeart/2005/8/layout/hProcess4"/>
    <dgm:cxn modelId="{963FB873-DBAD-4074-B25C-1B3B79BDC2AB}" srcId="{7CCF8D9F-EE05-4D74-B29B-E39DF8E7C1A4}" destId="{D3774931-AF62-422F-9D82-0E9E5C853281}" srcOrd="0" destOrd="0" parTransId="{50F835B0-B2A2-42D1-A3C7-8C1FC0153575}" sibTransId="{D6A74AAB-6096-4993-B7D0-298C525F82F9}"/>
    <dgm:cxn modelId="{4291A0B4-2418-4DA7-A00A-5FCD170E8E5C}" type="presOf" srcId="{3E0989E9-D453-974F-9959-D4835F192814}" destId="{6A5EA18A-94F3-4A3F-BF92-2C6663FA1156}" srcOrd="0" destOrd="1" presId="urn:microsoft.com/office/officeart/2005/8/layout/hProcess4"/>
    <dgm:cxn modelId="{B1A5BF97-100B-4AC5-98DB-0D3841CF54EA}" type="presOf" srcId="{627B0509-3524-41CC-AEBD-90BA839DF633}" destId="{03FFA0AB-8B6D-4970-A4A6-6293CE4A7CD6}" srcOrd="1" destOrd="1" presId="urn:microsoft.com/office/officeart/2005/8/layout/hProcess4"/>
    <dgm:cxn modelId="{8410CC53-4B28-45DA-91DC-1C774A59AEEA}" type="presOf" srcId="{3E0989E9-D453-974F-9959-D4835F192814}" destId="{1715D4CD-CCC2-4A1B-AA0A-D5B16BACE0B5}" srcOrd="1" destOrd="1" presId="urn:microsoft.com/office/officeart/2005/8/layout/hProcess4"/>
    <dgm:cxn modelId="{FB593C27-F30E-F04D-AAFE-9DA9D8ABE4D4}" srcId="{77D69F73-E068-4F10-82A0-C839B5101FF1}" destId="{CB2CA0D2-1EB3-924B-B6D2-15585627C7D2}" srcOrd="2" destOrd="0" parTransId="{57A798FB-97F9-9746-A2AC-9683A0DA7B62}" sibTransId="{C6139F6B-C129-844B-892F-8F5FFF85F551}"/>
    <dgm:cxn modelId="{A521CA84-BA3A-46B8-912C-DF367B338DFF}" type="presOf" srcId="{965CA7AC-00A1-4BC7-B590-D222E72CB061}" destId="{01128C03-8B54-4863-B880-00088970C3DA}" srcOrd="1" destOrd="2" presId="urn:microsoft.com/office/officeart/2005/8/layout/hProcess4"/>
    <dgm:cxn modelId="{CEF6F18B-E0C8-44C3-B1D9-4FD71D311B83}" type="presOf" srcId="{2FFA9CDD-303D-7C42-AAC1-6D165F0AA9AD}" destId="{E90A8CDE-35F1-460D-BC5A-286A46EB845C}" srcOrd="1" destOrd="1" presId="urn:microsoft.com/office/officeart/2005/8/layout/hProcess4"/>
    <dgm:cxn modelId="{590D03B8-1005-4316-802D-500936993873}" type="presOf" srcId="{7CCF8D9F-EE05-4D74-B29B-E39DF8E7C1A4}" destId="{F98B266B-2E96-49C2-9B2B-44C815482236}" srcOrd="0" destOrd="0" presId="urn:microsoft.com/office/officeart/2005/8/layout/hProcess4"/>
    <dgm:cxn modelId="{5AAD6683-F3C6-43DB-9794-58A52ECDE56F}" type="presOf" srcId="{CB2CA0D2-1EB3-924B-B6D2-15585627C7D2}" destId="{65A0AFDD-63C0-419D-B07C-B182B9443CC7}" srcOrd="0" destOrd="2" presId="urn:microsoft.com/office/officeart/2005/8/layout/hProcess4"/>
    <dgm:cxn modelId="{1C164FA6-805A-1D4C-9EFE-CB4900797253}" srcId="{937FD29B-4C9E-407B-AF79-22D28035CC5D}" destId="{60A93C60-38AF-5B4B-B803-4795A4E484D9}" srcOrd="3" destOrd="0" parTransId="{2A19EDE6-8CF2-F945-98C2-4495DE8C6320}" sibTransId="{B103C906-C466-B44C-8879-2502E0A69E4D}"/>
    <dgm:cxn modelId="{53C84CCD-3CF4-4A8A-A1BD-67C200D31871}" type="presOf" srcId="{F0E55BDA-5996-4AB2-AB4C-53A18BAFBD7F}" destId="{01128C03-8B54-4863-B880-00088970C3DA}" srcOrd="1" destOrd="0" presId="urn:microsoft.com/office/officeart/2005/8/layout/hProcess4"/>
    <dgm:cxn modelId="{D2D3E6E7-82A2-43EF-8FA6-0468A5F52F97}" type="presOf" srcId="{627B0509-3524-41CC-AEBD-90BA839DF633}" destId="{D090550E-8D11-4AB8-BA76-71F3BD38A9D6}" srcOrd="0" destOrd="1" presId="urn:microsoft.com/office/officeart/2005/8/layout/hProcess4"/>
    <dgm:cxn modelId="{B22C77D9-7BC1-8A43-97E8-2C8969775B73}" srcId="{77D69F73-E068-4F10-82A0-C839B5101FF1}" destId="{2EEE1022-2C01-9145-869E-11671502D54D}" srcOrd="4" destOrd="0" parTransId="{AB1F3CF5-9939-0B4F-8C87-F0561A8C92C7}" sibTransId="{85E54C78-9586-8C40-B51C-E871CD198F6E}"/>
    <dgm:cxn modelId="{8586A617-1CDB-4B54-ACA4-05F370F0C49D}" type="presOf" srcId="{409BDC9D-302C-BB4A-BA03-D02D1FD983FE}" destId="{C1B6FB23-B799-4BDE-9228-8537C830F347}" srcOrd="0" destOrd="2" presId="urn:microsoft.com/office/officeart/2005/8/layout/hProcess4"/>
    <dgm:cxn modelId="{D6DB5149-8B54-472A-B648-81174663958B}" type="presOf" srcId="{3B2609BC-FAB5-404A-9222-E8DEDD1FAD6D}" destId="{B0FA9019-56C8-4075-A0CC-E612C65E6934}" srcOrd="0" destOrd="0" presId="urn:microsoft.com/office/officeart/2005/8/layout/hProcess4"/>
    <dgm:cxn modelId="{3BB92059-1EB3-4A25-BDA1-26D6A11369A5}" type="presOf" srcId="{F0E55BDA-5996-4AB2-AB4C-53A18BAFBD7F}" destId="{9678FF55-BE23-4541-84D2-32B00096EB7F}" srcOrd="0" destOrd="0" presId="urn:microsoft.com/office/officeart/2005/8/layout/hProcess4"/>
    <dgm:cxn modelId="{BE183CA4-F45C-CE44-84B8-892B905F424F}" srcId="{77D69F73-E068-4F10-82A0-C839B5101FF1}" destId="{868367A7-3880-F248-870D-7A12AF25153B}" srcOrd="5" destOrd="0" parTransId="{B968CBC0-BA4C-0E42-963D-CF88158BE93B}" sibTransId="{A7AFCD70-6145-D541-92D5-9E017A0CE1F1}"/>
    <dgm:cxn modelId="{71F6656D-EBAD-43B8-8593-168FD9B729E2}" type="presOf" srcId="{69C13750-F4DD-7749-BBA9-E7F44F261799}" destId="{65A0AFDD-63C0-419D-B07C-B182B9443CC7}" srcOrd="0" destOrd="1" presId="urn:microsoft.com/office/officeart/2005/8/layout/hProcess4"/>
    <dgm:cxn modelId="{B223FF09-9B8A-4EE0-A4CD-8231252C440A}" type="presOf" srcId="{8E2DB947-AA18-D74D-8CCC-6D5E1E4F55E7}" destId="{6A5EA18A-94F3-4A3F-BF92-2C6663FA1156}" srcOrd="0" destOrd="3" presId="urn:microsoft.com/office/officeart/2005/8/layout/hProcess4"/>
    <dgm:cxn modelId="{99E6F0FE-1AB4-453D-94C5-83F806431E4D}" type="presOf" srcId="{2EEE1022-2C01-9145-869E-11671502D54D}" destId="{65A0AFDD-63C0-419D-B07C-B182B9443CC7}" srcOrd="0" destOrd="4" presId="urn:microsoft.com/office/officeart/2005/8/layout/hProcess4"/>
    <dgm:cxn modelId="{A1475BC8-3135-624D-9000-F1496142882A}" srcId="{937FD29B-4C9E-407B-AF79-22D28035CC5D}" destId="{3B65D652-14D4-9941-A039-1776EE97BEE7}" srcOrd="4" destOrd="0" parTransId="{F34A7B78-713B-6D4D-A542-518DC6FBF791}" sibTransId="{E8D4F96E-C250-FE46-99B5-1126F14F052C}"/>
    <dgm:cxn modelId="{B9A98545-87DF-4EB5-AC37-ADCF6C3DD6EA}" srcId="{937FD29B-4C9E-407B-AF79-22D28035CC5D}" destId="{2CAF1892-6935-44A0-9AE3-E0EE251D18FD}" srcOrd="0" destOrd="0" parTransId="{B3980CBB-FFE4-4894-8683-B8FDDCD2C871}" sibTransId="{AB2506B0-074D-42EA-880F-0B407C4AFCA7}"/>
    <dgm:cxn modelId="{33C84621-36AA-4268-B4AD-BCE136AC68D3}" type="presOf" srcId="{28D4375D-D6DE-489C-B083-FE34106CC6F7}" destId="{D090550E-8D11-4AB8-BA76-71F3BD38A9D6}" srcOrd="0" destOrd="2" presId="urn:microsoft.com/office/officeart/2005/8/layout/hProcess4"/>
    <dgm:cxn modelId="{A650777A-C69C-47D6-BD55-11E7AF639D72}" type="presOf" srcId="{6D522140-5C1F-4C17-9949-7089D3A20599}" destId="{5A561BB8-E21B-485F-81AA-5A0F0B6EFBAF}" srcOrd="0" destOrd="0" presId="urn:microsoft.com/office/officeart/2005/8/layout/hProcess4"/>
    <dgm:cxn modelId="{C3BE55FC-5038-444D-A9F7-D911BF590F02}" type="presOf" srcId="{937FD29B-4C9E-407B-AF79-22D28035CC5D}" destId="{42C36C7D-9008-4244-A5FC-730E1C753C25}" srcOrd="0" destOrd="0" presId="urn:microsoft.com/office/officeart/2005/8/layout/hProcess4"/>
    <dgm:cxn modelId="{C683FA52-0C68-454E-85CF-9FC0DAF4960D}" type="presOf" srcId="{8E2DB947-AA18-D74D-8CCC-6D5E1E4F55E7}" destId="{1715D4CD-CCC2-4A1B-AA0A-D5B16BACE0B5}" srcOrd="1" destOrd="3" presId="urn:microsoft.com/office/officeart/2005/8/layout/hProcess4"/>
    <dgm:cxn modelId="{36760408-3F09-42C1-B7EA-F19EDF381F15}" type="presOf" srcId="{868367A7-3880-F248-870D-7A12AF25153B}" destId="{65A0AFDD-63C0-419D-B07C-B182B9443CC7}" srcOrd="0" destOrd="5" presId="urn:microsoft.com/office/officeart/2005/8/layout/hProcess4"/>
    <dgm:cxn modelId="{AA9A8C6F-C268-45D6-93CC-766CF4BF9FA7}" type="presOf" srcId="{2CAF1892-6935-44A0-9AE3-E0EE251D18FD}" destId="{E90A8CDE-35F1-460D-BC5A-286A46EB845C}" srcOrd="1" destOrd="0" presId="urn:microsoft.com/office/officeart/2005/8/layout/hProcess4"/>
    <dgm:cxn modelId="{161C497D-9F35-4E03-B929-9FF67241D33B}" srcId="{D3774931-AF62-422F-9D82-0E9E5C853281}" destId="{C400683C-7DCB-487B-BEA5-AEE0C9B17DFA}" srcOrd="1" destOrd="0" parTransId="{7A51986A-5C9D-4E0A-AA1D-74C72EF995CF}" sibTransId="{D7C9FD92-5F33-4D60-99CE-6E63CC50AEF9}"/>
    <dgm:cxn modelId="{9BC8C1AF-D067-4CE0-BD68-FEEFCC89EC42}" srcId="{DCA4BEB2-BADC-41BD-A9D1-04238D07270C}" destId="{963156C8-4B8B-4ABC-B883-4659E12508FA}" srcOrd="0" destOrd="0" parTransId="{034E6F44-6986-4B10-93E3-2D729897E164}" sibTransId="{020019D7-8744-4B1D-88CE-91206D533F19}"/>
    <dgm:cxn modelId="{B29833F2-4FCF-5D44-8256-91F1F9DA7268}" srcId="{77D69F73-E068-4F10-82A0-C839B5101FF1}" destId="{69C13750-F4DD-7749-BBA9-E7F44F261799}" srcOrd="1" destOrd="0" parTransId="{62F1162A-1157-3542-90BB-062BD7F7C93B}" sibTransId="{CD9D87EA-B434-0B40-BE71-E0B1E5048A8F}"/>
    <dgm:cxn modelId="{6BC9F321-42AC-400D-ABFE-1860EB579D98}" type="presOf" srcId="{1934A12E-B6DC-984A-AE3D-FB1F0084F542}" destId="{65A0AFDD-63C0-419D-B07C-B182B9443CC7}" srcOrd="0" destOrd="3" presId="urn:microsoft.com/office/officeart/2005/8/layout/hProcess4"/>
    <dgm:cxn modelId="{FD3E6283-C1CC-4057-A76B-BDF9DE8AE85E}" type="presOf" srcId="{3B65D652-14D4-9941-A039-1776EE97BEE7}" destId="{C1B6FB23-B799-4BDE-9228-8537C830F347}" srcOrd="0" destOrd="4" presId="urn:microsoft.com/office/officeart/2005/8/layout/hProcess4"/>
    <dgm:cxn modelId="{FD6D25FB-30E5-4273-984A-6AF0BF126E48}" type="presOf" srcId="{1934A12E-B6DC-984A-AE3D-FB1F0084F542}" destId="{EF0B5DF0-BEFE-463C-811C-4D6DA7337D3A}" srcOrd="1" destOrd="3" presId="urn:microsoft.com/office/officeart/2005/8/layout/hProcess4"/>
    <dgm:cxn modelId="{0C397038-1C8B-4885-AE72-E233C43F92C9}" type="presOf" srcId="{2EEE1022-2C01-9145-869E-11671502D54D}" destId="{EF0B5DF0-BEFE-463C-811C-4D6DA7337D3A}" srcOrd="1" destOrd="4" presId="urn:microsoft.com/office/officeart/2005/8/layout/hProcess4"/>
    <dgm:cxn modelId="{37B008C9-D136-4AA0-9669-380A96282960}" type="presOf" srcId="{4DBB7744-263A-104C-BB57-274F05AE92C5}" destId="{1715D4CD-CCC2-4A1B-AA0A-D5B16BACE0B5}" srcOrd="1" destOrd="2" presId="urn:microsoft.com/office/officeart/2005/8/layout/hProcess4"/>
    <dgm:cxn modelId="{2F6B9240-8454-4E47-BA86-73024EA54F77}" srcId="{9FC57E06-6AE9-4E02-8F5E-F7EA84DE5B38}" destId="{4DBB7744-263A-104C-BB57-274F05AE92C5}" srcOrd="2" destOrd="0" parTransId="{40514DB0-8559-CD48-BA77-1A49FD83001B}" sibTransId="{80A15692-5FC0-3246-AF58-765A732E9E41}"/>
    <dgm:cxn modelId="{4B9C775E-7293-4345-8F1E-C4BBE38C6816}" srcId="{D3774931-AF62-422F-9D82-0E9E5C853281}" destId="{965CA7AC-00A1-4BC7-B590-D222E72CB061}" srcOrd="2" destOrd="0" parTransId="{B65F71E5-C056-4058-B6AA-60FFABBA3165}" sibTransId="{F03E5FAA-5562-44EE-B7FB-2A18C8BC7BDF}"/>
    <dgm:cxn modelId="{4C5858FF-B2A0-49DD-82E5-94DEB8FC83FA}" type="presOf" srcId="{28D4375D-D6DE-489C-B083-FE34106CC6F7}" destId="{03FFA0AB-8B6D-4970-A4A6-6293CE4A7CD6}" srcOrd="1" destOrd="2" presId="urn:microsoft.com/office/officeart/2005/8/layout/hProcess4"/>
    <dgm:cxn modelId="{FEDC36A0-7FD7-45F1-90C4-A4FDBF1033BC}" type="presOf" srcId="{D3774931-AF62-422F-9D82-0E9E5C853281}" destId="{ED2C6650-EA05-40D4-B695-75EB8B3EBA6C}" srcOrd="0" destOrd="0" presId="urn:microsoft.com/office/officeart/2005/8/layout/hProcess4"/>
    <dgm:cxn modelId="{5B4D07CA-B2D6-4767-9CD6-111D3EBF4F43}" type="presOf" srcId="{159252B2-0B75-4B6A-B7CE-1F1827FD58F7}" destId="{88234D8C-1BF5-4701-BD14-07757C3746B0}" srcOrd="0" destOrd="0" presId="urn:microsoft.com/office/officeart/2005/8/layout/hProcess4"/>
    <dgm:cxn modelId="{E3F5668B-8457-450A-B5B5-3CE37CD82B3A}" srcId="{7CCF8D9F-EE05-4D74-B29B-E39DF8E7C1A4}" destId="{DCA4BEB2-BADC-41BD-A9D1-04238D07270C}" srcOrd="4" destOrd="0" parTransId="{AF41094D-8077-4B27-B740-79F8E6BF8994}" sibTransId="{BF98D7EA-6935-4DE8-8B95-B5B886530433}"/>
    <dgm:cxn modelId="{5CF4EE13-143C-4F62-854C-BF6872CE729E}" srcId="{7CCF8D9F-EE05-4D74-B29B-E39DF8E7C1A4}" destId="{937FD29B-4C9E-407B-AF79-22D28035CC5D}" srcOrd="1" destOrd="0" parTransId="{A73C70D6-6BD2-4924-9305-63FF0BBA5499}" sibTransId="{159252B2-0B75-4B6A-B7CE-1F1827FD58F7}"/>
    <dgm:cxn modelId="{9D6A5A49-733A-4593-9F22-6E48B022A1E5}" srcId="{7CCF8D9F-EE05-4D74-B29B-E39DF8E7C1A4}" destId="{77D69F73-E068-4F10-82A0-C839B5101FF1}" srcOrd="2" destOrd="0" parTransId="{ABBECB14-4397-4E41-BD18-2A8ED266812A}" sibTransId="{6D522140-5C1F-4C17-9949-7089D3A20599}"/>
    <dgm:cxn modelId="{6E4EAA59-9350-4644-84FF-197FCB9B7637}" type="presOf" srcId="{409BDC9D-302C-BB4A-BA03-D02D1FD983FE}" destId="{E90A8CDE-35F1-460D-BC5A-286A46EB845C}" srcOrd="1" destOrd="2" presId="urn:microsoft.com/office/officeart/2005/8/layout/hProcess4"/>
    <dgm:cxn modelId="{F92398D3-CC11-4004-B5E5-67DEF62AAF0D}" srcId="{7CCF8D9F-EE05-4D74-B29B-E39DF8E7C1A4}" destId="{9FC57E06-6AE9-4E02-8F5E-F7EA84DE5B38}" srcOrd="3" destOrd="0" parTransId="{DCFCC7D0-19E6-4774-8390-CB90E77EB301}" sibTransId="{3B2609BC-FAB5-404A-9222-E8DEDD1FAD6D}"/>
    <dgm:cxn modelId="{2A89FD6B-867A-474D-85B1-2024698B6793}" type="presOf" srcId="{4DBB7744-263A-104C-BB57-274F05AE92C5}" destId="{6A5EA18A-94F3-4A3F-BF92-2C6663FA1156}" srcOrd="0" destOrd="2" presId="urn:microsoft.com/office/officeart/2005/8/layout/hProcess4"/>
    <dgm:cxn modelId="{F8D0A9FF-5984-46F0-BB9B-EE251D257BD9}" srcId="{DCA4BEB2-BADC-41BD-A9D1-04238D07270C}" destId="{627B0509-3524-41CC-AEBD-90BA839DF633}" srcOrd="1" destOrd="0" parTransId="{AD19A10C-7907-4687-AB17-D37E0E1E7D25}" sibTransId="{47773262-F2E1-4825-A796-21332FB37550}"/>
    <dgm:cxn modelId="{EAAD6F91-1E7C-4B66-9216-156C703284F3}" type="presOf" srcId="{D6A74AAB-6096-4993-B7D0-298C525F82F9}" destId="{1AFFC536-F3CE-4AD5-86F0-198FE5EA5FE8}" srcOrd="0" destOrd="0" presId="urn:microsoft.com/office/officeart/2005/8/layout/hProcess4"/>
    <dgm:cxn modelId="{25A864FA-61A9-4ACC-9479-BB468B9E732D}" type="presOf" srcId="{4609663D-8ED7-4A4E-8492-9A4B47F41900}" destId="{6A5EA18A-94F3-4A3F-BF92-2C6663FA1156}" srcOrd="0" destOrd="0" presId="urn:microsoft.com/office/officeart/2005/8/layout/hProcess4"/>
    <dgm:cxn modelId="{6F581023-55EF-4744-A65C-96E51123A935}" type="presOf" srcId="{C400683C-7DCB-487B-BEA5-AEE0C9B17DFA}" destId="{01128C03-8B54-4863-B880-00088970C3DA}" srcOrd="1" destOrd="1" presId="urn:microsoft.com/office/officeart/2005/8/layout/hProcess4"/>
    <dgm:cxn modelId="{FDD8909F-2F39-4A69-B598-9B047A2BCEB5}" type="presOf" srcId="{9FC57E06-6AE9-4E02-8F5E-F7EA84DE5B38}" destId="{0DFBF66F-0D4E-4198-BC44-90D0D31DB67A}" srcOrd="0" destOrd="0" presId="urn:microsoft.com/office/officeart/2005/8/layout/hProcess4"/>
    <dgm:cxn modelId="{82C59EF7-A26D-403F-8B94-C2DBAE33953F}" type="presOf" srcId="{77D69F73-E068-4F10-82A0-C839B5101FF1}" destId="{531E003C-BBA7-49C6-A955-F04A833929EE}" srcOrd="0" destOrd="0" presId="urn:microsoft.com/office/officeart/2005/8/layout/hProcess4"/>
    <dgm:cxn modelId="{EB4C12F2-1437-4522-A26D-C42791679188}" srcId="{9FC57E06-6AE9-4E02-8F5E-F7EA84DE5B38}" destId="{4609663D-8ED7-4A4E-8492-9A4B47F41900}" srcOrd="0" destOrd="0" parTransId="{93E91A00-8295-427F-BE20-EC5A361D6DD6}" sibTransId="{3356CBBE-0C9F-432F-B680-591818167A86}"/>
    <dgm:cxn modelId="{F7135768-4BEB-42B1-89AA-16C6B690C0AA}" type="presOf" srcId="{868367A7-3880-F248-870D-7A12AF25153B}" destId="{EF0B5DF0-BEFE-463C-811C-4D6DA7337D3A}" srcOrd="1" destOrd="5" presId="urn:microsoft.com/office/officeart/2005/8/layout/hProcess4"/>
    <dgm:cxn modelId="{E8638B33-40AB-4C42-8EF1-47FD221AD29C}" type="presOf" srcId="{60A93C60-38AF-5B4B-B803-4795A4E484D9}" destId="{E90A8CDE-35F1-460D-BC5A-286A46EB845C}" srcOrd="1" destOrd="3" presId="urn:microsoft.com/office/officeart/2005/8/layout/hProcess4"/>
    <dgm:cxn modelId="{E93176BA-8E66-4764-AD3D-37DEA11EC1DE}" srcId="{D3774931-AF62-422F-9D82-0E9E5C853281}" destId="{F0E55BDA-5996-4AB2-AB4C-53A18BAFBD7F}" srcOrd="0" destOrd="0" parTransId="{33B6A760-16B6-4AE4-80CE-2C62D77FD386}" sibTransId="{8B58778A-9B3E-4A4B-B097-B7F7F492775E}"/>
    <dgm:cxn modelId="{85758D3F-F88B-6944-87D7-01F588BFEA65}" srcId="{937FD29B-4C9E-407B-AF79-22D28035CC5D}" destId="{2FFA9CDD-303D-7C42-AAC1-6D165F0AA9AD}" srcOrd="1" destOrd="0" parTransId="{30B6D1B7-D446-3B47-ACF3-257EE367E09D}" sibTransId="{16FAAFC9-5EF0-CA42-8D61-CC9AF20CE644}"/>
    <dgm:cxn modelId="{A8924F48-05E7-4A80-807F-8E20F01ED527}" type="presOf" srcId="{965CA7AC-00A1-4BC7-B590-D222E72CB061}" destId="{9678FF55-BE23-4541-84D2-32B00096EB7F}" srcOrd="0" destOrd="2" presId="urn:microsoft.com/office/officeart/2005/8/layout/hProcess4"/>
    <dgm:cxn modelId="{495AE17C-AA95-F940-9A3A-4353DA61A44C}" srcId="{9FC57E06-6AE9-4E02-8F5E-F7EA84DE5B38}" destId="{8E2DB947-AA18-D74D-8CCC-6D5E1E4F55E7}" srcOrd="3" destOrd="0" parTransId="{3F487D6E-23E9-B34D-B70B-63609842238E}" sibTransId="{1581C469-231F-0245-B0E9-B116105B6CBA}"/>
    <dgm:cxn modelId="{AC8A8127-8BB2-41C7-BF24-DDE5758F38A3}" type="presOf" srcId="{69C13750-F4DD-7749-BBA9-E7F44F261799}" destId="{EF0B5DF0-BEFE-463C-811C-4D6DA7337D3A}" srcOrd="1" destOrd="1" presId="urn:microsoft.com/office/officeart/2005/8/layout/hProcess4"/>
    <dgm:cxn modelId="{13872C89-8E5B-4300-96A5-CD80B8470FA6}" type="presParOf" srcId="{F98B266B-2E96-49C2-9B2B-44C815482236}" destId="{79283CF4-1837-4043-842C-B6BE8B5E4895}" srcOrd="0" destOrd="0" presId="urn:microsoft.com/office/officeart/2005/8/layout/hProcess4"/>
    <dgm:cxn modelId="{C9A68109-C395-4001-BDF3-96DF8DA04A67}" type="presParOf" srcId="{F98B266B-2E96-49C2-9B2B-44C815482236}" destId="{38F04CC0-A27E-4808-B843-F4E699543918}" srcOrd="1" destOrd="0" presId="urn:microsoft.com/office/officeart/2005/8/layout/hProcess4"/>
    <dgm:cxn modelId="{A2021037-AFF0-4D56-9192-38FA2D38940B}" type="presParOf" srcId="{F98B266B-2E96-49C2-9B2B-44C815482236}" destId="{0827667F-D3CC-4BDA-AFD6-2FA8116713EF}" srcOrd="2" destOrd="0" presId="urn:microsoft.com/office/officeart/2005/8/layout/hProcess4"/>
    <dgm:cxn modelId="{A0EF8245-EC28-4959-9C57-AA1983BC0DA8}" type="presParOf" srcId="{0827667F-D3CC-4BDA-AFD6-2FA8116713EF}" destId="{F833F54B-9442-4814-AC3A-F5F987E9CE2A}" srcOrd="0" destOrd="0" presId="urn:microsoft.com/office/officeart/2005/8/layout/hProcess4"/>
    <dgm:cxn modelId="{F1913705-4C71-4BED-BDF9-7D46AE56E80E}" type="presParOf" srcId="{F833F54B-9442-4814-AC3A-F5F987E9CE2A}" destId="{C1B4ACFA-750F-44FE-9EB8-BB65A1EE0ED4}" srcOrd="0" destOrd="0" presId="urn:microsoft.com/office/officeart/2005/8/layout/hProcess4"/>
    <dgm:cxn modelId="{EF16A83C-DDA4-4361-A98B-BD4474975E4C}" type="presParOf" srcId="{F833F54B-9442-4814-AC3A-F5F987E9CE2A}" destId="{9678FF55-BE23-4541-84D2-32B00096EB7F}" srcOrd="1" destOrd="0" presId="urn:microsoft.com/office/officeart/2005/8/layout/hProcess4"/>
    <dgm:cxn modelId="{9B7329F8-CEAB-4689-99EE-E7260486204E}" type="presParOf" srcId="{F833F54B-9442-4814-AC3A-F5F987E9CE2A}" destId="{01128C03-8B54-4863-B880-00088970C3DA}" srcOrd="2" destOrd="0" presId="urn:microsoft.com/office/officeart/2005/8/layout/hProcess4"/>
    <dgm:cxn modelId="{BBBD7C95-4657-47E6-899D-F568792D5D0C}" type="presParOf" srcId="{F833F54B-9442-4814-AC3A-F5F987E9CE2A}" destId="{ED2C6650-EA05-40D4-B695-75EB8B3EBA6C}" srcOrd="3" destOrd="0" presId="urn:microsoft.com/office/officeart/2005/8/layout/hProcess4"/>
    <dgm:cxn modelId="{6946D32B-B499-4E65-BA99-CEC6C6209E4C}" type="presParOf" srcId="{F833F54B-9442-4814-AC3A-F5F987E9CE2A}" destId="{99EE0C55-5F57-4ADB-9F21-3913AF91343D}" srcOrd="4" destOrd="0" presId="urn:microsoft.com/office/officeart/2005/8/layout/hProcess4"/>
    <dgm:cxn modelId="{386CAB7D-CEEC-42FA-8D51-F6A229D9C99D}" type="presParOf" srcId="{0827667F-D3CC-4BDA-AFD6-2FA8116713EF}" destId="{1AFFC536-F3CE-4AD5-86F0-198FE5EA5FE8}" srcOrd="1" destOrd="0" presId="urn:microsoft.com/office/officeart/2005/8/layout/hProcess4"/>
    <dgm:cxn modelId="{F1C83D10-89B2-4CDA-9C3B-F5B41E0A2878}" type="presParOf" srcId="{0827667F-D3CC-4BDA-AFD6-2FA8116713EF}" destId="{42C0D6C2-CD60-4FF8-8C92-E818BCE25AF6}" srcOrd="2" destOrd="0" presId="urn:microsoft.com/office/officeart/2005/8/layout/hProcess4"/>
    <dgm:cxn modelId="{738AB3FA-01A2-4ABA-AB41-A66EB30039EE}" type="presParOf" srcId="{42C0D6C2-CD60-4FF8-8C92-E818BCE25AF6}" destId="{935B05CD-09E2-4489-842A-3CE024510B2C}" srcOrd="0" destOrd="0" presId="urn:microsoft.com/office/officeart/2005/8/layout/hProcess4"/>
    <dgm:cxn modelId="{B25286B0-50C1-4D7F-8550-196AC74538FE}" type="presParOf" srcId="{42C0D6C2-CD60-4FF8-8C92-E818BCE25AF6}" destId="{C1B6FB23-B799-4BDE-9228-8537C830F347}" srcOrd="1" destOrd="0" presId="urn:microsoft.com/office/officeart/2005/8/layout/hProcess4"/>
    <dgm:cxn modelId="{2FD6DAE1-A198-4AEC-8B00-B118E5C1CABC}" type="presParOf" srcId="{42C0D6C2-CD60-4FF8-8C92-E818BCE25AF6}" destId="{E90A8CDE-35F1-460D-BC5A-286A46EB845C}" srcOrd="2" destOrd="0" presId="urn:microsoft.com/office/officeart/2005/8/layout/hProcess4"/>
    <dgm:cxn modelId="{E85D125A-9307-44D2-A1B6-D13278F68785}" type="presParOf" srcId="{42C0D6C2-CD60-4FF8-8C92-E818BCE25AF6}" destId="{42C36C7D-9008-4244-A5FC-730E1C753C25}" srcOrd="3" destOrd="0" presId="urn:microsoft.com/office/officeart/2005/8/layout/hProcess4"/>
    <dgm:cxn modelId="{F2B01CE6-0753-4968-A806-4564E215369B}" type="presParOf" srcId="{42C0D6C2-CD60-4FF8-8C92-E818BCE25AF6}" destId="{B9C8F69E-3722-4659-AE9C-FA7D7788E55C}" srcOrd="4" destOrd="0" presId="urn:microsoft.com/office/officeart/2005/8/layout/hProcess4"/>
    <dgm:cxn modelId="{8B0F050E-EEC6-4691-B44B-819C7D4FF5CB}" type="presParOf" srcId="{0827667F-D3CC-4BDA-AFD6-2FA8116713EF}" destId="{88234D8C-1BF5-4701-BD14-07757C3746B0}" srcOrd="3" destOrd="0" presId="urn:microsoft.com/office/officeart/2005/8/layout/hProcess4"/>
    <dgm:cxn modelId="{B08ABD07-7ED5-4AE4-8428-2CF89491B33C}" type="presParOf" srcId="{0827667F-D3CC-4BDA-AFD6-2FA8116713EF}" destId="{5A97AB57-8638-4F20-A4EF-1F8F2D711DCC}" srcOrd="4" destOrd="0" presId="urn:microsoft.com/office/officeart/2005/8/layout/hProcess4"/>
    <dgm:cxn modelId="{D6AD19CC-72B7-45AB-A204-65D1AF05416C}" type="presParOf" srcId="{5A97AB57-8638-4F20-A4EF-1F8F2D711DCC}" destId="{7AB46351-B359-4A96-AF29-DBA84B7D2F41}" srcOrd="0" destOrd="0" presId="urn:microsoft.com/office/officeart/2005/8/layout/hProcess4"/>
    <dgm:cxn modelId="{95BFEBB9-EE40-446D-AA98-69019DBD98D4}" type="presParOf" srcId="{5A97AB57-8638-4F20-A4EF-1F8F2D711DCC}" destId="{65A0AFDD-63C0-419D-B07C-B182B9443CC7}" srcOrd="1" destOrd="0" presId="urn:microsoft.com/office/officeart/2005/8/layout/hProcess4"/>
    <dgm:cxn modelId="{0128BCBB-6A31-4060-9135-323B33EF9CBB}" type="presParOf" srcId="{5A97AB57-8638-4F20-A4EF-1F8F2D711DCC}" destId="{EF0B5DF0-BEFE-463C-811C-4D6DA7337D3A}" srcOrd="2" destOrd="0" presId="urn:microsoft.com/office/officeart/2005/8/layout/hProcess4"/>
    <dgm:cxn modelId="{B6786364-3DBC-4821-966F-6B92ECC16FD2}" type="presParOf" srcId="{5A97AB57-8638-4F20-A4EF-1F8F2D711DCC}" destId="{531E003C-BBA7-49C6-A955-F04A833929EE}" srcOrd="3" destOrd="0" presId="urn:microsoft.com/office/officeart/2005/8/layout/hProcess4"/>
    <dgm:cxn modelId="{75EE2D68-4DC9-46B6-BA04-CDD6E3E18489}" type="presParOf" srcId="{5A97AB57-8638-4F20-A4EF-1F8F2D711DCC}" destId="{C2BFA09D-E1AF-419B-9448-437426CB30A1}" srcOrd="4" destOrd="0" presId="urn:microsoft.com/office/officeart/2005/8/layout/hProcess4"/>
    <dgm:cxn modelId="{558D8F1F-CDD0-490A-8FAA-BFD80296FEF9}" type="presParOf" srcId="{0827667F-D3CC-4BDA-AFD6-2FA8116713EF}" destId="{5A561BB8-E21B-485F-81AA-5A0F0B6EFBAF}" srcOrd="5" destOrd="0" presId="urn:microsoft.com/office/officeart/2005/8/layout/hProcess4"/>
    <dgm:cxn modelId="{C03D4638-0C2E-4760-A033-F334D95D9430}" type="presParOf" srcId="{0827667F-D3CC-4BDA-AFD6-2FA8116713EF}" destId="{8E8D051A-F889-4DBE-8D6C-9F96C42B806C}" srcOrd="6" destOrd="0" presId="urn:microsoft.com/office/officeart/2005/8/layout/hProcess4"/>
    <dgm:cxn modelId="{22E9927C-21F6-4CCE-BA59-A399BB6B4F1A}" type="presParOf" srcId="{8E8D051A-F889-4DBE-8D6C-9F96C42B806C}" destId="{C429C9C0-4274-49F4-A902-0A202E0BEC4A}" srcOrd="0" destOrd="0" presId="urn:microsoft.com/office/officeart/2005/8/layout/hProcess4"/>
    <dgm:cxn modelId="{8F2D3670-D1B6-48BF-8C99-E40BF2CC4A74}" type="presParOf" srcId="{8E8D051A-F889-4DBE-8D6C-9F96C42B806C}" destId="{6A5EA18A-94F3-4A3F-BF92-2C6663FA1156}" srcOrd="1" destOrd="0" presId="urn:microsoft.com/office/officeart/2005/8/layout/hProcess4"/>
    <dgm:cxn modelId="{3665606E-3B96-4484-A0B6-15BFB383D955}" type="presParOf" srcId="{8E8D051A-F889-4DBE-8D6C-9F96C42B806C}" destId="{1715D4CD-CCC2-4A1B-AA0A-D5B16BACE0B5}" srcOrd="2" destOrd="0" presId="urn:microsoft.com/office/officeart/2005/8/layout/hProcess4"/>
    <dgm:cxn modelId="{AAE9D08C-2D25-4451-A780-D175238B5DB2}" type="presParOf" srcId="{8E8D051A-F889-4DBE-8D6C-9F96C42B806C}" destId="{0DFBF66F-0D4E-4198-BC44-90D0D31DB67A}" srcOrd="3" destOrd="0" presId="urn:microsoft.com/office/officeart/2005/8/layout/hProcess4"/>
    <dgm:cxn modelId="{FB844D7B-6FFE-4E4F-ACC8-543C958E801D}" type="presParOf" srcId="{8E8D051A-F889-4DBE-8D6C-9F96C42B806C}" destId="{F7691BD8-C31D-439A-8066-C068B51D1CD6}" srcOrd="4" destOrd="0" presId="urn:microsoft.com/office/officeart/2005/8/layout/hProcess4"/>
    <dgm:cxn modelId="{D9F89245-118A-4BF0-9A1B-4D39D619A6E7}" type="presParOf" srcId="{0827667F-D3CC-4BDA-AFD6-2FA8116713EF}" destId="{B0FA9019-56C8-4075-A0CC-E612C65E6934}" srcOrd="7" destOrd="0" presId="urn:microsoft.com/office/officeart/2005/8/layout/hProcess4"/>
    <dgm:cxn modelId="{B8D0650F-CB45-46C6-80A9-2199FC3BCC3A}" type="presParOf" srcId="{0827667F-D3CC-4BDA-AFD6-2FA8116713EF}" destId="{F57EE14C-EEAF-46A5-A7D9-7E574A0A6A18}" srcOrd="8" destOrd="0" presId="urn:microsoft.com/office/officeart/2005/8/layout/hProcess4"/>
    <dgm:cxn modelId="{6C45D8DF-A890-4833-AE0E-582BC48A0765}" type="presParOf" srcId="{F57EE14C-EEAF-46A5-A7D9-7E574A0A6A18}" destId="{DBE987DD-BAE2-4D78-BE28-132516ABB9E9}" srcOrd="0" destOrd="0" presId="urn:microsoft.com/office/officeart/2005/8/layout/hProcess4"/>
    <dgm:cxn modelId="{88225AFD-1AF1-42DA-98E3-AED17B115273}" type="presParOf" srcId="{F57EE14C-EEAF-46A5-A7D9-7E574A0A6A18}" destId="{D090550E-8D11-4AB8-BA76-71F3BD38A9D6}" srcOrd="1" destOrd="0" presId="urn:microsoft.com/office/officeart/2005/8/layout/hProcess4"/>
    <dgm:cxn modelId="{64584FDE-519A-464D-9418-A4CA1138C7E7}" type="presParOf" srcId="{F57EE14C-EEAF-46A5-A7D9-7E574A0A6A18}" destId="{03FFA0AB-8B6D-4970-A4A6-6293CE4A7CD6}" srcOrd="2" destOrd="0" presId="urn:microsoft.com/office/officeart/2005/8/layout/hProcess4"/>
    <dgm:cxn modelId="{175781A4-BD3A-457B-AB12-689C0A74F698}" type="presParOf" srcId="{F57EE14C-EEAF-46A5-A7D9-7E574A0A6A18}" destId="{C24F3FB5-CEAB-451A-A54F-B3D1790304F0}" srcOrd="3" destOrd="0" presId="urn:microsoft.com/office/officeart/2005/8/layout/hProcess4"/>
    <dgm:cxn modelId="{F07F7B5D-F34D-4484-87D6-177664EC9D2D}" type="presParOf" srcId="{F57EE14C-EEAF-46A5-A7D9-7E574A0A6A18}" destId="{801C3B20-10C8-467F-8594-4B6CABE7455B}"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27CAF8A-BAC2-4B4E-A2BF-DD5871060A2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C7A6DCF7-0F60-4DA6-B683-3E967E476CE7}">
      <dgm:prSet phldrT="[Text]"/>
      <dgm:spPr/>
      <dgm:t>
        <a:bodyPr/>
        <a:lstStyle/>
        <a:p>
          <a:r>
            <a:rPr lang="en-US" altLang="en-US" dirty="0" smtClean="0"/>
            <a:t>Improved patient safety</a:t>
          </a:r>
          <a:endParaRPr lang="en-US" dirty="0"/>
        </a:p>
      </dgm:t>
      <dgm:extLst>
        <a:ext uri="{E40237B7-FDA0-4F09-8148-C483321AD2D9}">
          <dgm14:cNvPr xmlns:dgm14="http://schemas.microsoft.com/office/drawing/2010/diagram" id="0" name="" descr="Improved patient safety&#10;"/>
        </a:ext>
      </dgm:extLst>
    </dgm:pt>
    <dgm:pt modelId="{1BE4B4EC-A16C-40E3-BBB4-0FD5962465AE}" type="parTrans" cxnId="{81221DE6-E91E-45F4-81A8-32FFDF39D7B5}">
      <dgm:prSet/>
      <dgm:spPr/>
      <dgm:t>
        <a:bodyPr/>
        <a:lstStyle/>
        <a:p>
          <a:endParaRPr lang="en-US"/>
        </a:p>
      </dgm:t>
    </dgm:pt>
    <dgm:pt modelId="{03F0A85D-073D-4D5C-9027-D956079D2843}" type="sibTrans" cxnId="{81221DE6-E91E-45F4-81A8-32FFDF39D7B5}">
      <dgm:prSet/>
      <dgm:spPr/>
      <dgm:t>
        <a:bodyPr/>
        <a:lstStyle/>
        <a:p>
          <a:endParaRPr lang="en-US"/>
        </a:p>
      </dgm:t>
    </dgm:pt>
    <dgm:pt modelId="{07B91211-E346-421A-9525-DCF029BE9132}">
      <dgm:prSet/>
      <dgm:spPr/>
      <dgm:t>
        <a:bodyPr/>
        <a:lstStyle/>
        <a:p>
          <a:r>
            <a:rPr lang="en-US" altLang="en-US" dirty="0" smtClean="0"/>
            <a:t>Upgraded applications to reduce patient safety events</a:t>
          </a:r>
        </a:p>
      </dgm:t>
      <dgm:extLst>
        <a:ext uri="{E40237B7-FDA0-4F09-8148-C483321AD2D9}">
          <dgm14:cNvPr xmlns:dgm14="http://schemas.microsoft.com/office/drawing/2010/diagram" id="0" name="" descr="Upgraded applications to reduce patient safety events&#10;"/>
        </a:ext>
      </dgm:extLst>
    </dgm:pt>
    <dgm:pt modelId="{F87DD2F5-D964-4B28-8FF9-D00163CA9B90}" type="parTrans" cxnId="{02F1FE24-D6A4-4520-9037-D9387AFEA37E}">
      <dgm:prSet/>
      <dgm:spPr/>
      <dgm:t>
        <a:bodyPr/>
        <a:lstStyle/>
        <a:p>
          <a:endParaRPr lang="en-US"/>
        </a:p>
      </dgm:t>
    </dgm:pt>
    <dgm:pt modelId="{5E6B39BC-45EB-4B95-8FBB-F9E779BDCC93}" type="sibTrans" cxnId="{02F1FE24-D6A4-4520-9037-D9387AFEA37E}">
      <dgm:prSet/>
      <dgm:spPr/>
      <dgm:t>
        <a:bodyPr/>
        <a:lstStyle/>
        <a:p>
          <a:endParaRPr lang="en-US"/>
        </a:p>
      </dgm:t>
    </dgm:pt>
    <dgm:pt modelId="{C9BC51D2-6DF8-407F-8DB3-6A74625AB8E5}">
      <dgm:prSet/>
      <dgm:spPr/>
      <dgm:t>
        <a:bodyPr/>
        <a:lstStyle/>
        <a:p>
          <a:r>
            <a:rPr lang="en-US" altLang="en-US" dirty="0" smtClean="0"/>
            <a:t>Improved operational efficiency</a:t>
          </a:r>
        </a:p>
      </dgm:t>
      <dgm:extLst>
        <a:ext uri="{E40237B7-FDA0-4F09-8148-C483321AD2D9}">
          <dgm14:cNvPr xmlns:dgm14="http://schemas.microsoft.com/office/drawing/2010/diagram" id="0" name="" descr="Improved operational efficiency&#10;"/>
        </a:ext>
      </dgm:extLst>
    </dgm:pt>
    <dgm:pt modelId="{A140924A-CFF1-4161-B5C2-31A51251B8F1}" type="parTrans" cxnId="{418CA39F-DF77-4705-8DB6-30834AAB5C57}">
      <dgm:prSet/>
      <dgm:spPr/>
      <dgm:t>
        <a:bodyPr/>
        <a:lstStyle/>
        <a:p>
          <a:endParaRPr lang="en-US"/>
        </a:p>
      </dgm:t>
    </dgm:pt>
    <dgm:pt modelId="{916905AB-9486-4BB3-B3AD-35AB6B663EB8}" type="sibTrans" cxnId="{418CA39F-DF77-4705-8DB6-30834AAB5C57}">
      <dgm:prSet/>
      <dgm:spPr/>
      <dgm:t>
        <a:bodyPr/>
        <a:lstStyle/>
        <a:p>
          <a:endParaRPr lang="en-US"/>
        </a:p>
      </dgm:t>
    </dgm:pt>
    <dgm:pt modelId="{C5C000B4-3F00-4612-B940-E8EEA9BF4191}">
      <dgm:prSet/>
      <dgm:spPr/>
      <dgm:t>
        <a:bodyPr/>
        <a:lstStyle/>
        <a:p>
          <a:r>
            <a:rPr lang="en-US" altLang="en-US" dirty="0" smtClean="0"/>
            <a:t>Increase throughput by reducing inefficiencies in workflow and improving care coordination </a:t>
          </a:r>
        </a:p>
      </dgm:t>
      <dgm:extLst>
        <a:ext uri="{E40237B7-FDA0-4F09-8148-C483321AD2D9}">
          <dgm14:cNvPr xmlns:dgm14="http://schemas.microsoft.com/office/drawing/2010/diagram" id="0" name="" descr="Increase throughput by reducing inefficiencies in workflow and improving care coordination &#10;"/>
        </a:ext>
      </dgm:extLst>
    </dgm:pt>
    <dgm:pt modelId="{D9537D76-9029-4837-9DBE-25CEB5511056}" type="parTrans" cxnId="{50B2912E-CAC5-48BA-BAA6-960D133CA0B8}">
      <dgm:prSet/>
      <dgm:spPr/>
      <dgm:t>
        <a:bodyPr/>
        <a:lstStyle/>
        <a:p>
          <a:endParaRPr lang="en-US"/>
        </a:p>
      </dgm:t>
    </dgm:pt>
    <dgm:pt modelId="{1BB0A9F7-0701-4F47-A2ED-5672F42AFF8C}" type="sibTrans" cxnId="{50B2912E-CAC5-48BA-BAA6-960D133CA0B8}">
      <dgm:prSet/>
      <dgm:spPr/>
      <dgm:t>
        <a:bodyPr/>
        <a:lstStyle/>
        <a:p>
          <a:endParaRPr lang="en-US"/>
        </a:p>
      </dgm:t>
    </dgm:pt>
    <dgm:pt modelId="{759F5C3B-0C2F-4E8C-9027-EF3B9C59CB68}">
      <dgm:prSet/>
      <dgm:spPr/>
      <dgm:t>
        <a:bodyPr/>
        <a:lstStyle/>
        <a:p>
          <a:r>
            <a:rPr lang="en-US" altLang="en-US" dirty="0" smtClean="0"/>
            <a:t>Better care quality </a:t>
          </a:r>
        </a:p>
      </dgm:t>
      <dgm:extLst>
        <a:ext uri="{E40237B7-FDA0-4F09-8148-C483321AD2D9}">
          <dgm14:cNvPr xmlns:dgm14="http://schemas.microsoft.com/office/drawing/2010/diagram" id="0" name="" descr="Better care quality &#10;"/>
        </a:ext>
      </dgm:extLst>
    </dgm:pt>
    <dgm:pt modelId="{B47E2874-0F11-4341-ADC8-DB4467E02954}" type="parTrans" cxnId="{919540C9-FDFC-4132-87D9-635399D615B9}">
      <dgm:prSet/>
      <dgm:spPr/>
      <dgm:t>
        <a:bodyPr/>
        <a:lstStyle/>
        <a:p>
          <a:endParaRPr lang="en-US"/>
        </a:p>
      </dgm:t>
    </dgm:pt>
    <dgm:pt modelId="{AF3AAE17-FC3B-4852-9D80-62769AEAB2C6}" type="sibTrans" cxnId="{919540C9-FDFC-4132-87D9-635399D615B9}">
      <dgm:prSet/>
      <dgm:spPr/>
      <dgm:t>
        <a:bodyPr/>
        <a:lstStyle/>
        <a:p>
          <a:endParaRPr lang="en-US"/>
        </a:p>
      </dgm:t>
    </dgm:pt>
    <dgm:pt modelId="{96041A11-A001-408B-8854-A6DAF733DD6D}">
      <dgm:prSet/>
      <dgm:spPr/>
      <dgm:t>
        <a:bodyPr/>
        <a:lstStyle/>
        <a:p>
          <a:r>
            <a:rPr lang="en-US" altLang="en-US" dirty="0" smtClean="0"/>
            <a:t>A comprehensive care plan designed for each patient will enhance health outcomes </a:t>
          </a:r>
        </a:p>
      </dgm:t>
      <dgm:extLst>
        <a:ext uri="{E40237B7-FDA0-4F09-8148-C483321AD2D9}">
          <dgm14:cNvPr xmlns:dgm14="http://schemas.microsoft.com/office/drawing/2010/diagram" id="0" name="" descr="A comprehensive care plan designed for each patient will enhance health outcomes &#10;"/>
        </a:ext>
      </dgm:extLst>
    </dgm:pt>
    <dgm:pt modelId="{22019A4A-6C78-48A9-B600-233E42882AA4}" type="parTrans" cxnId="{85FBCCBE-A70E-478D-858C-BCCCE9E09F07}">
      <dgm:prSet/>
      <dgm:spPr/>
      <dgm:t>
        <a:bodyPr/>
        <a:lstStyle/>
        <a:p>
          <a:endParaRPr lang="en-US"/>
        </a:p>
      </dgm:t>
    </dgm:pt>
    <dgm:pt modelId="{7F69E3F5-572A-4482-AD16-09A908023D6B}" type="sibTrans" cxnId="{85FBCCBE-A70E-478D-858C-BCCCE9E09F07}">
      <dgm:prSet/>
      <dgm:spPr/>
      <dgm:t>
        <a:bodyPr/>
        <a:lstStyle/>
        <a:p>
          <a:endParaRPr lang="en-US"/>
        </a:p>
      </dgm:t>
    </dgm:pt>
    <dgm:pt modelId="{65B75083-275A-41BF-86EA-7E0B1DC26694}">
      <dgm:prSet/>
      <dgm:spPr/>
      <dgm:t>
        <a:bodyPr/>
        <a:lstStyle/>
        <a:p>
          <a:r>
            <a:rPr lang="en-US" altLang="en-US" dirty="0" smtClean="0"/>
            <a:t>Enhanced functionality with technical applications/capabilities</a:t>
          </a:r>
        </a:p>
      </dgm:t>
      <dgm:extLst>
        <a:ext uri="{E40237B7-FDA0-4F09-8148-C483321AD2D9}">
          <dgm14:cNvPr xmlns:dgm14="http://schemas.microsoft.com/office/drawing/2010/diagram" id="0" name="" descr="Enhanced functionality with technical applications/capabilities&#10;"/>
        </a:ext>
      </dgm:extLst>
    </dgm:pt>
    <dgm:pt modelId="{B7A8EFDD-E929-42BC-AE55-A03BD0C8E9B8}" type="parTrans" cxnId="{D58030C6-EF13-4B7B-9440-ACF794AAE3E4}">
      <dgm:prSet/>
      <dgm:spPr/>
      <dgm:t>
        <a:bodyPr/>
        <a:lstStyle/>
        <a:p>
          <a:endParaRPr lang="en-US"/>
        </a:p>
      </dgm:t>
    </dgm:pt>
    <dgm:pt modelId="{0584A761-06C1-440E-845D-A20AB3BE4ED3}" type="sibTrans" cxnId="{D58030C6-EF13-4B7B-9440-ACF794AAE3E4}">
      <dgm:prSet/>
      <dgm:spPr/>
      <dgm:t>
        <a:bodyPr/>
        <a:lstStyle/>
        <a:p>
          <a:endParaRPr lang="en-US"/>
        </a:p>
      </dgm:t>
    </dgm:pt>
    <dgm:pt modelId="{D6F7B4C2-6F1E-4D57-8B5E-128B1AFDF92A}">
      <dgm:prSet/>
      <dgm:spPr/>
      <dgm:t>
        <a:bodyPr/>
        <a:lstStyle/>
        <a:p>
          <a:r>
            <a:rPr lang="en-US" altLang="en-US" dirty="0" smtClean="0"/>
            <a:t>Allow the care team to more efficiently assess and diagnose each patient, proactively identifying care options through population analytics </a:t>
          </a:r>
        </a:p>
      </dgm:t>
      <dgm:extLst>
        <a:ext uri="{E40237B7-FDA0-4F09-8148-C483321AD2D9}">
          <dgm14:cNvPr xmlns:dgm14="http://schemas.microsoft.com/office/drawing/2010/diagram" id="0" name="" descr="Allow the care team to more efficiently assess and diagnose each patient, proactively identifying care options through population analytics &#10;"/>
        </a:ext>
      </dgm:extLst>
    </dgm:pt>
    <dgm:pt modelId="{456C14A4-D82A-45E4-BBF0-13ADAB096F79}" type="parTrans" cxnId="{632719C1-1E61-48DC-A726-C8DB2DF20FAD}">
      <dgm:prSet/>
      <dgm:spPr/>
      <dgm:t>
        <a:bodyPr/>
        <a:lstStyle/>
        <a:p>
          <a:endParaRPr lang="en-US"/>
        </a:p>
      </dgm:t>
    </dgm:pt>
    <dgm:pt modelId="{3D374C11-0524-418A-8C62-AB7BA9F8C410}" type="sibTrans" cxnId="{632719C1-1E61-48DC-A726-C8DB2DF20FAD}">
      <dgm:prSet/>
      <dgm:spPr/>
      <dgm:t>
        <a:bodyPr/>
        <a:lstStyle/>
        <a:p>
          <a:endParaRPr lang="en-US"/>
        </a:p>
      </dgm:t>
    </dgm:pt>
    <dgm:pt modelId="{99C411B1-6519-457C-AB97-2CAC592007CA}">
      <dgm:prSet/>
      <dgm:spPr/>
      <dgm:t>
        <a:bodyPr/>
        <a:lstStyle/>
        <a:p>
          <a:r>
            <a:rPr lang="en-US" altLang="en-US" dirty="0" smtClean="0"/>
            <a:t>Improved cost savings </a:t>
          </a:r>
        </a:p>
      </dgm:t>
      <dgm:extLst>
        <a:ext uri="{E40237B7-FDA0-4F09-8148-C483321AD2D9}">
          <dgm14:cNvPr xmlns:dgm14="http://schemas.microsoft.com/office/drawing/2010/diagram" id="0" name="" descr="Improved cost savings &#10;"/>
        </a:ext>
      </dgm:extLst>
    </dgm:pt>
    <dgm:pt modelId="{245083D7-C721-4F05-BF06-4BB1CBE4DE6C}" type="parTrans" cxnId="{B519FFE0-5B0F-4D86-B7CD-53ADACD7E3C9}">
      <dgm:prSet/>
      <dgm:spPr/>
      <dgm:t>
        <a:bodyPr/>
        <a:lstStyle/>
        <a:p>
          <a:endParaRPr lang="en-US"/>
        </a:p>
      </dgm:t>
    </dgm:pt>
    <dgm:pt modelId="{632CDCB0-DD61-4D97-B37B-5BB14AE7EC55}" type="sibTrans" cxnId="{B519FFE0-5B0F-4D86-B7CD-53ADACD7E3C9}">
      <dgm:prSet/>
      <dgm:spPr/>
      <dgm:t>
        <a:bodyPr/>
        <a:lstStyle/>
        <a:p>
          <a:endParaRPr lang="en-US"/>
        </a:p>
      </dgm:t>
    </dgm:pt>
    <dgm:pt modelId="{E41603D0-140F-4F52-BC77-814928A6D3C6}">
      <dgm:prSet/>
      <dgm:spPr/>
      <dgm:t>
        <a:bodyPr/>
        <a:lstStyle/>
        <a:p>
          <a:r>
            <a:rPr lang="en-US" altLang="en-US" dirty="0" smtClean="0"/>
            <a:t>Reduce duplicative tests and administrative overhead  </a:t>
          </a:r>
        </a:p>
      </dgm:t>
      <dgm:extLst>
        <a:ext uri="{E40237B7-FDA0-4F09-8148-C483321AD2D9}">
          <dgm14:cNvPr xmlns:dgm14="http://schemas.microsoft.com/office/drawing/2010/diagram" id="0" name="" descr="Reduce duplicative tests and administrative overhead  &#10;"/>
        </a:ext>
      </dgm:extLst>
    </dgm:pt>
    <dgm:pt modelId="{82C5F7AC-4F50-4A10-BB5A-70EDEF43A1E5}" type="parTrans" cxnId="{9BE329FA-3AC8-4F78-8E76-F410976774E6}">
      <dgm:prSet/>
      <dgm:spPr/>
      <dgm:t>
        <a:bodyPr/>
        <a:lstStyle/>
        <a:p>
          <a:endParaRPr lang="en-US"/>
        </a:p>
      </dgm:t>
    </dgm:pt>
    <dgm:pt modelId="{637B4529-62FF-421D-91B4-83109CDD2240}" type="sibTrans" cxnId="{9BE329FA-3AC8-4F78-8E76-F410976774E6}">
      <dgm:prSet/>
      <dgm:spPr/>
      <dgm:t>
        <a:bodyPr/>
        <a:lstStyle/>
        <a:p>
          <a:endParaRPr lang="en-US"/>
        </a:p>
      </dgm:t>
    </dgm:pt>
    <dgm:pt modelId="{345F67DA-AF51-418B-AF9A-886E40721525}">
      <dgm:prSet/>
      <dgm:spPr/>
      <dgm:t>
        <a:bodyPr/>
        <a:lstStyle/>
        <a:p>
          <a:r>
            <a:rPr lang="en-US" altLang="en-US" dirty="0" smtClean="0"/>
            <a:t>Improved customer satisfaction</a:t>
          </a:r>
        </a:p>
      </dgm:t>
      <dgm:extLst>
        <a:ext uri="{E40237B7-FDA0-4F09-8148-C483321AD2D9}">
          <dgm14:cNvPr xmlns:dgm14="http://schemas.microsoft.com/office/drawing/2010/diagram" id="0" name="" descr="Improved customer satisfaction&#10;"/>
        </a:ext>
      </dgm:extLst>
    </dgm:pt>
    <dgm:pt modelId="{D06590BD-978A-4019-B54C-4FEC323C3415}" type="parTrans" cxnId="{31967326-8566-4391-AF6A-6467235F0B64}">
      <dgm:prSet/>
      <dgm:spPr/>
      <dgm:t>
        <a:bodyPr/>
        <a:lstStyle/>
        <a:p>
          <a:endParaRPr lang="en-US"/>
        </a:p>
      </dgm:t>
    </dgm:pt>
    <dgm:pt modelId="{68F6DDB7-53EF-46CC-8996-845BC99E2FAE}" type="sibTrans" cxnId="{31967326-8566-4391-AF6A-6467235F0B64}">
      <dgm:prSet/>
      <dgm:spPr/>
      <dgm:t>
        <a:bodyPr/>
        <a:lstStyle/>
        <a:p>
          <a:endParaRPr lang="en-US"/>
        </a:p>
      </dgm:t>
    </dgm:pt>
    <dgm:pt modelId="{0686F4CC-4A4E-4F9B-BCC7-B7DFADFC813B}">
      <dgm:prSet/>
      <dgm:spPr/>
      <dgm:t>
        <a:bodyPr/>
        <a:lstStyle/>
        <a:p>
          <a:r>
            <a:rPr lang="en-US" altLang="en-US" dirty="0" smtClean="0"/>
            <a:t>Effective preventative care will result in an enhanced patient experience, with not only better outcomes but also less time spent in a care facility </a:t>
          </a:r>
          <a:endParaRPr lang="en-US" altLang="en-US" dirty="0" smtClean="0">
            <a:solidFill>
              <a:srgbClr val="FF0000"/>
            </a:solidFill>
          </a:endParaRPr>
        </a:p>
      </dgm:t>
      <dgm:extLst>
        <a:ext uri="{E40237B7-FDA0-4F09-8148-C483321AD2D9}">
          <dgm14:cNvPr xmlns:dgm14="http://schemas.microsoft.com/office/drawing/2010/diagram" id="0" name="" descr="Effective preventative care will result in an enhanced patient experience, with not only better outcomes but also less time spent in a care facility &#10;"/>
        </a:ext>
      </dgm:extLst>
    </dgm:pt>
    <dgm:pt modelId="{5DC866A6-271E-49B0-AF91-212A9A85AC1D}" type="parTrans" cxnId="{5780A118-86EA-4ADA-B490-F471FD2341A4}">
      <dgm:prSet/>
      <dgm:spPr/>
      <dgm:t>
        <a:bodyPr/>
        <a:lstStyle/>
        <a:p>
          <a:endParaRPr lang="en-US"/>
        </a:p>
      </dgm:t>
    </dgm:pt>
    <dgm:pt modelId="{48783D4D-1BFC-4710-8DD6-B1D3AEB47423}" type="sibTrans" cxnId="{5780A118-86EA-4ADA-B490-F471FD2341A4}">
      <dgm:prSet/>
      <dgm:spPr/>
      <dgm:t>
        <a:bodyPr/>
        <a:lstStyle/>
        <a:p>
          <a:endParaRPr lang="en-US"/>
        </a:p>
      </dgm:t>
    </dgm:pt>
    <dgm:pt modelId="{7B3E22C5-5DD8-42C9-B66D-2FB53F9611FB}" type="pres">
      <dgm:prSet presAssocID="{D27CAF8A-BAC2-4B4E-A2BF-DD5871060A2F}" presName="Name0" presStyleCnt="0">
        <dgm:presLayoutVars>
          <dgm:dir/>
          <dgm:animLvl val="lvl"/>
          <dgm:resizeHandles val="exact"/>
        </dgm:presLayoutVars>
      </dgm:prSet>
      <dgm:spPr/>
      <dgm:t>
        <a:bodyPr/>
        <a:lstStyle/>
        <a:p>
          <a:endParaRPr lang="en-US"/>
        </a:p>
      </dgm:t>
    </dgm:pt>
    <dgm:pt modelId="{49084CA7-FE06-40A0-A7AF-D073C22F38A2}" type="pres">
      <dgm:prSet presAssocID="{C7A6DCF7-0F60-4DA6-B683-3E967E476CE7}" presName="linNode" presStyleCnt="0"/>
      <dgm:spPr/>
    </dgm:pt>
    <dgm:pt modelId="{17A74154-7F0F-4ECB-A4E6-71879F9D5910}" type="pres">
      <dgm:prSet presAssocID="{C7A6DCF7-0F60-4DA6-B683-3E967E476CE7}" presName="parentText" presStyleLbl="node1" presStyleIdx="0" presStyleCnt="6">
        <dgm:presLayoutVars>
          <dgm:chMax val="1"/>
          <dgm:bulletEnabled val="1"/>
        </dgm:presLayoutVars>
      </dgm:prSet>
      <dgm:spPr/>
      <dgm:t>
        <a:bodyPr/>
        <a:lstStyle/>
        <a:p>
          <a:endParaRPr lang="en-US"/>
        </a:p>
      </dgm:t>
    </dgm:pt>
    <dgm:pt modelId="{9CDBC8DF-AADA-4C9C-80B0-42269BC4667C}" type="pres">
      <dgm:prSet presAssocID="{C7A6DCF7-0F60-4DA6-B683-3E967E476CE7}" presName="descendantText" presStyleLbl="alignAccFollowNode1" presStyleIdx="0" presStyleCnt="6">
        <dgm:presLayoutVars>
          <dgm:bulletEnabled val="1"/>
        </dgm:presLayoutVars>
      </dgm:prSet>
      <dgm:spPr/>
      <dgm:t>
        <a:bodyPr/>
        <a:lstStyle/>
        <a:p>
          <a:endParaRPr lang="en-US"/>
        </a:p>
      </dgm:t>
    </dgm:pt>
    <dgm:pt modelId="{7CA29EF3-68E2-407A-8A69-AB39BE1CF7FA}" type="pres">
      <dgm:prSet presAssocID="{03F0A85D-073D-4D5C-9027-D956079D2843}" presName="sp" presStyleCnt="0"/>
      <dgm:spPr/>
    </dgm:pt>
    <dgm:pt modelId="{F0D001EB-391C-4CE3-89FD-D7DA1B82DF1A}" type="pres">
      <dgm:prSet presAssocID="{C9BC51D2-6DF8-407F-8DB3-6A74625AB8E5}" presName="linNode" presStyleCnt="0"/>
      <dgm:spPr/>
    </dgm:pt>
    <dgm:pt modelId="{2B3AD5FA-ED5F-4A32-A1B9-23A9DDD77A9D}" type="pres">
      <dgm:prSet presAssocID="{C9BC51D2-6DF8-407F-8DB3-6A74625AB8E5}" presName="parentText" presStyleLbl="node1" presStyleIdx="1" presStyleCnt="6">
        <dgm:presLayoutVars>
          <dgm:chMax val="1"/>
          <dgm:bulletEnabled val="1"/>
        </dgm:presLayoutVars>
      </dgm:prSet>
      <dgm:spPr/>
      <dgm:t>
        <a:bodyPr/>
        <a:lstStyle/>
        <a:p>
          <a:endParaRPr lang="en-US"/>
        </a:p>
      </dgm:t>
    </dgm:pt>
    <dgm:pt modelId="{27D45871-104B-4690-A682-75E342FB223F}" type="pres">
      <dgm:prSet presAssocID="{C9BC51D2-6DF8-407F-8DB3-6A74625AB8E5}" presName="descendantText" presStyleLbl="alignAccFollowNode1" presStyleIdx="1" presStyleCnt="6">
        <dgm:presLayoutVars>
          <dgm:bulletEnabled val="1"/>
        </dgm:presLayoutVars>
      </dgm:prSet>
      <dgm:spPr/>
      <dgm:t>
        <a:bodyPr/>
        <a:lstStyle/>
        <a:p>
          <a:endParaRPr lang="en-US"/>
        </a:p>
      </dgm:t>
    </dgm:pt>
    <dgm:pt modelId="{FE8296FA-F4A1-47F6-81BF-26A9B0688709}" type="pres">
      <dgm:prSet presAssocID="{916905AB-9486-4BB3-B3AD-35AB6B663EB8}" presName="sp" presStyleCnt="0"/>
      <dgm:spPr/>
    </dgm:pt>
    <dgm:pt modelId="{001AB7AE-037D-45C5-8405-F482ADC35085}" type="pres">
      <dgm:prSet presAssocID="{759F5C3B-0C2F-4E8C-9027-EF3B9C59CB68}" presName="linNode" presStyleCnt="0"/>
      <dgm:spPr/>
    </dgm:pt>
    <dgm:pt modelId="{D2450676-C818-446D-B570-DE3205B73AD2}" type="pres">
      <dgm:prSet presAssocID="{759F5C3B-0C2F-4E8C-9027-EF3B9C59CB68}" presName="parentText" presStyleLbl="node1" presStyleIdx="2" presStyleCnt="6">
        <dgm:presLayoutVars>
          <dgm:chMax val="1"/>
          <dgm:bulletEnabled val="1"/>
        </dgm:presLayoutVars>
      </dgm:prSet>
      <dgm:spPr/>
      <dgm:t>
        <a:bodyPr/>
        <a:lstStyle/>
        <a:p>
          <a:endParaRPr lang="en-US"/>
        </a:p>
      </dgm:t>
    </dgm:pt>
    <dgm:pt modelId="{5AFD544A-B798-4793-97A2-96DE64E18EDA}" type="pres">
      <dgm:prSet presAssocID="{759F5C3B-0C2F-4E8C-9027-EF3B9C59CB68}" presName="descendantText" presStyleLbl="alignAccFollowNode1" presStyleIdx="2" presStyleCnt="6">
        <dgm:presLayoutVars>
          <dgm:bulletEnabled val="1"/>
        </dgm:presLayoutVars>
      </dgm:prSet>
      <dgm:spPr/>
      <dgm:t>
        <a:bodyPr/>
        <a:lstStyle/>
        <a:p>
          <a:endParaRPr lang="en-US"/>
        </a:p>
      </dgm:t>
    </dgm:pt>
    <dgm:pt modelId="{B3BC9C84-33C1-4445-B2AA-E49D91C53A96}" type="pres">
      <dgm:prSet presAssocID="{AF3AAE17-FC3B-4852-9D80-62769AEAB2C6}" presName="sp" presStyleCnt="0"/>
      <dgm:spPr/>
    </dgm:pt>
    <dgm:pt modelId="{72B58C5D-BADA-49BE-B06C-78092A718F43}" type="pres">
      <dgm:prSet presAssocID="{65B75083-275A-41BF-86EA-7E0B1DC26694}" presName="linNode" presStyleCnt="0"/>
      <dgm:spPr/>
    </dgm:pt>
    <dgm:pt modelId="{66293213-F80B-488B-BFE6-B177F69FFD66}" type="pres">
      <dgm:prSet presAssocID="{65B75083-275A-41BF-86EA-7E0B1DC26694}" presName="parentText" presStyleLbl="node1" presStyleIdx="3" presStyleCnt="6">
        <dgm:presLayoutVars>
          <dgm:chMax val="1"/>
          <dgm:bulletEnabled val="1"/>
        </dgm:presLayoutVars>
      </dgm:prSet>
      <dgm:spPr/>
      <dgm:t>
        <a:bodyPr/>
        <a:lstStyle/>
        <a:p>
          <a:endParaRPr lang="en-US"/>
        </a:p>
      </dgm:t>
    </dgm:pt>
    <dgm:pt modelId="{39010BF2-EDCC-426E-A249-941408AA3226}" type="pres">
      <dgm:prSet presAssocID="{65B75083-275A-41BF-86EA-7E0B1DC26694}" presName="descendantText" presStyleLbl="alignAccFollowNode1" presStyleIdx="3" presStyleCnt="6">
        <dgm:presLayoutVars>
          <dgm:bulletEnabled val="1"/>
        </dgm:presLayoutVars>
      </dgm:prSet>
      <dgm:spPr/>
      <dgm:t>
        <a:bodyPr/>
        <a:lstStyle/>
        <a:p>
          <a:endParaRPr lang="en-US"/>
        </a:p>
      </dgm:t>
    </dgm:pt>
    <dgm:pt modelId="{F5B0C7D4-B75A-48A9-8C4E-2F55824D2343}" type="pres">
      <dgm:prSet presAssocID="{0584A761-06C1-440E-845D-A20AB3BE4ED3}" presName="sp" presStyleCnt="0"/>
      <dgm:spPr/>
    </dgm:pt>
    <dgm:pt modelId="{E6517733-863D-4A82-B9D0-80746AFBB17F}" type="pres">
      <dgm:prSet presAssocID="{99C411B1-6519-457C-AB97-2CAC592007CA}" presName="linNode" presStyleCnt="0"/>
      <dgm:spPr/>
    </dgm:pt>
    <dgm:pt modelId="{9F0BA26A-145C-47AC-B58F-393E22A3E108}" type="pres">
      <dgm:prSet presAssocID="{99C411B1-6519-457C-AB97-2CAC592007CA}" presName="parentText" presStyleLbl="node1" presStyleIdx="4" presStyleCnt="6">
        <dgm:presLayoutVars>
          <dgm:chMax val="1"/>
          <dgm:bulletEnabled val="1"/>
        </dgm:presLayoutVars>
      </dgm:prSet>
      <dgm:spPr/>
      <dgm:t>
        <a:bodyPr/>
        <a:lstStyle/>
        <a:p>
          <a:endParaRPr lang="en-US"/>
        </a:p>
      </dgm:t>
    </dgm:pt>
    <dgm:pt modelId="{F6E16B4F-2BBC-46D2-A8CF-7E2ACCC74D76}" type="pres">
      <dgm:prSet presAssocID="{99C411B1-6519-457C-AB97-2CAC592007CA}" presName="descendantText" presStyleLbl="alignAccFollowNode1" presStyleIdx="4" presStyleCnt="6">
        <dgm:presLayoutVars>
          <dgm:bulletEnabled val="1"/>
        </dgm:presLayoutVars>
      </dgm:prSet>
      <dgm:spPr/>
      <dgm:t>
        <a:bodyPr/>
        <a:lstStyle/>
        <a:p>
          <a:endParaRPr lang="en-US"/>
        </a:p>
      </dgm:t>
    </dgm:pt>
    <dgm:pt modelId="{BB67A236-8D51-409F-80D5-2EEE2CDA2467}" type="pres">
      <dgm:prSet presAssocID="{632CDCB0-DD61-4D97-B37B-5BB14AE7EC55}" presName="sp" presStyleCnt="0"/>
      <dgm:spPr/>
    </dgm:pt>
    <dgm:pt modelId="{3731A0D5-FDE7-4069-9681-11A05CAFF9B2}" type="pres">
      <dgm:prSet presAssocID="{345F67DA-AF51-418B-AF9A-886E40721525}" presName="linNode" presStyleCnt="0"/>
      <dgm:spPr/>
    </dgm:pt>
    <dgm:pt modelId="{3B791590-BBEF-421B-ACE7-2C7CCCC70222}" type="pres">
      <dgm:prSet presAssocID="{345F67DA-AF51-418B-AF9A-886E40721525}" presName="parentText" presStyleLbl="node1" presStyleIdx="5" presStyleCnt="6">
        <dgm:presLayoutVars>
          <dgm:chMax val="1"/>
          <dgm:bulletEnabled val="1"/>
        </dgm:presLayoutVars>
      </dgm:prSet>
      <dgm:spPr/>
      <dgm:t>
        <a:bodyPr/>
        <a:lstStyle/>
        <a:p>
          <a:endParaRPr lang="en-US"/>
        </a:p>
      </dgm:t>
    </dgm:pt>
    <dgm:pt modelId="{5A8F340C-49F2-4D8B-BF81-2AB87EF3251A}" type="pres">
      <dgm:prSet presAssocID="{345F67DA-AF51-418B-AF9A-886E40721525}" presName="descendantText" presStyleLbl="alignAccFollowNode1" presStyleIdx="5" presStyleCnt="6">
        <dgm:presLayoutVars>
          <dgm:bulletEnabled val="1"/>
        </dgm:presLayoutVars>
      </dgm:prSet>
      <dgm:spPr/>
      <dgm:t>
        <a:bodyPr/>
        <a:lstStyle/>
        <a:p>
          <a:endParaRPr lang="en-US"/>
        </a:p>
      </dgm:t>
    </dgm:pt>
  </dgm:ptLst>
  <dgm:cxnLst>
    <dgm:cxn modelId="{02F1FE24-D6A4-4520-9037-D9387AFEA37E}" srcId="{C7A6DCF7-0F60-4DA6-B683-3E967E476CE7}" destId="{07B91211-E346-421A-9525-DCF029BE9132}" srcOrd="0" destOrd="0" parTransId="{F87DD2F5-D964-4B28-8FF9-D00163CA9B90}" sibTransId="{5E6B39BC-45EB-4B95-8FBB-F9E779BDCC93}"/>
    <dgm:cxn modelId="{F93E6476-72E3-4623-8094-0315951DF205}" type="presOf" srcId="{0686F4CC-4A4E-4F9B-BCC7-B7DFADFC813B}" destId="{5A8F340C-49F2-4D8B-BF81-2AB87EF3251A}" srcOrd="0" destOrd="0" presId="urn:microsoft.com/office/officeart/2005/8/layout/vList5"/>
    <dgm:cxn modelId="{D58030C6-EF13-4B7B-9440-ACF794AAE3E4}" srcId="{D27CAF8A-BAC2-4B4E-A2BF-DD5871060A2F}" destId="{65B75083-275A-41BF-86EA-7E0B1DC26694}" srcOrd="3" destOrd="0" parTransId="{B7A8EFDD-E929-42BC-AE55-A03BD0C8E9B8}" sibTransId="{0584A761-06C1-440E-845D-A20AB3BE4ED3}"/>
    <dgm:cxn modelId="{5780A118-86EA-4ADA-B490-F471FD2341A4}" srcId="{345F67DA-AF51-418B-AF9A-886E40721525}" destId="{0686F4CC-4A4E-4F9B-BCC7-B7DFADFC813B}" srcOrd="0" destOrd="0" parTransId="{5DC866A6-271E-49B0-AF91-212A9A85AC1D}" sibTransId="{48783D4D-1BFC-4710-8DD6-B1D3AEB47423}"/>
    <dgm:cxn modelId="{11EC63FA-6963-40EA-9B9C-18BF9B6D59CB}" type="presOf" srcId="{345F67DA-AF51-418B-AF9A-886E40721525}" destId="{3B791590-BBEF-421B-ACE7-2C7CCCC70222}" srcOrd="0" destOrd="0" presId="urn:microsoft.com/office/officeart/2005/8/layout/vList5"/>
    <dgm:cxn modelId="{919540C9-FDFC-4132-87D9-635399D615B9}" srcId="{D27CAF8A-BAC2-4B4E-A2BF-DD5871060A2F}" destId="{759F5C3B-0C2F-4E8C-9027-EF3B9C59CB68}" srcOrd="2" destOrd="0" parTransId="{B47E2874-0F11-4341-ADC8-DB4467E02954}" sibTransId="{AF3AAE17-FC3B-4852-9D80-62769AEAB2C6}"/>
    <dgm:cxn modelId="{50B2912E-CAC5-48BA-BAA6-960D133CA0B8}" srcId="{C9BC51D2-6DF8-407F-8DB3-6A74625AB8E5}" destId="{C5C000B4-3F00-4612-B940-E8EEA9BF4191}" srcOrd="0" destOrd="0" parTransId="{D9537D76-9029-4837-9DBE-25CEB5511056}" sibTransId="{1BB0A9F7-0701-4F47-A2ED-5672F42AFF8C}"/>
    <dgm:cxn modelId="{632719C1-1E61-48DC-A726-C8DB2DF20FAD}" srcId="{65B75083-275A-41BF-86EA-7E0B1DC26694}" destId="{D6F7B4C2-6F1E-4D57-8B5E-128B1AFDF92A}" srcOrd="0" destOrd="0" parTransId="{456C14A4-D82A-45E4-BBF0-13ADAB096F79}" sibTransId="{3D374C11-0524-418A-8C62-AB7BA9F8C410}"/>
    <dgm:cxn modelId="{85FBCCBE-A70E-478D-858C-BCCCE9E09F07}" srcId="{759F5C3B-0C2F-4E8C-9027-EF3B9C59CB68}" destId="{96041A11-A001-408B-8854-A6DAF733DD6D}" srcOrd="0" destOrd="0" parTransId="{22019A4A-6C78-48A9-B600-233E42882AA4}" sibTransId="{7F69E3F5-572A-4482-AD16-09A908023D6B}"/>
    <dgm:cxn modelId="{B519FFE0-5B0F-4D86-B7CD-53ADACD7E3C9}" srcId="{D27CAF8A-BAC2-4B4E-A2BF-DD5871060A2F}" destId="{99C411B1-6519-457C-AB97-2CAC592007CA}" srcOrd="4" destOrd="0" parTransId="{245083D7-C721-4F05-BF06-4BB1CBE4DE6C}" sibTransId="{632CDCB0-DD61-4D97-B37B-5BB14AE7EC55}"/>
    <dgm:cxn modelId="{1578BABB-318B-452F-AA12-E3DCDFCC4D36}" type="presOf" srcId="{759F5C3B-0C2F-4E8C-9027-EF3B9C59CB68}" destId="{D2450676-C818-446D-B570-DE3205B73AD2}" srcOrd="0" destOrd="0" presId="urn:microsoft.com/office/officeart/2005/8/layout/vList5"/>
    <dgm:cxn modelId="{2090FE20-6EF3-4E0D-BEF8-7DCBA84475BF}" type="presOf" srcId="{D27CAF8A-BAC2-4B4E-A2BF-DD5871060A2F}" destId="{7B3E22C5-5DD8-42C9-B66D-2FB53F9611FB}" srcOrd="0" destOrd="0" presId="urn:microsoft.com/office/officeart/2005/8/layout/vList5"/>
    <dgm:cxn modelId="{31967326-8566-4391-AF6A-6467235F0B64}" srcId="{D27CAF8A-BAC2-4B4E-A2BF-DD5871060A2F}" destId="{345F67DA-AF51-418B-AF9A-886E40721525}" srcOrd="5" destOrd="0" parTransId="{D06590BD-978A-4019-B54C-4FEC323C3415}" sibTransId="{68F6DDB7-53EF-46CC-8996-845BC99E2FAE}"/>
    <dgm:cxn modelId="{2F15A3FC-579B-4BA2-9AE6-ABBF22C3198E}" type="presOf" srcId="{C9BC51D2-6DF8-407F-8DB3-6A74625AB8E5}" destId="{2B3AD5FA-ED5F-4A32-A1B9-23A9DDD77A9D}" srcOrd="0" destOrd="0" presId="urn:microsoft.com/office/officeart/2005/8/layout/vList5"/>
    <dgm:cxn modelId="{9BE329FA-3AC8-4F78-8E76-F410976774E6}" srcId="{99C411B1-6519-457C-AB97-2CAC592007CA}" destId="{E41603D0-140F-4F52-BC77-814928A6D3C6}" srcOrd="0" destOrd="0" parTransId="{82C5F7AC-4F50-4A10-BB5A-70EDEF43A1E5}" sibTransId="{637B4529-62FF-421D-91B4-83109CDD2240}"/>
    <dgm:cxn modelId="{11A4D461-ED3B-4A87-83A3-F905C94D5B2C}" type="presOf" srcId="{C5C000B4-3F00-4612-B940-E8EEA9BF4191}" destId="{27D45871-104B-4690-A682-75E342FB223F}" srcOrd="0" destOrd="0" presId="urn:microsoft.com/office/officeart/2005/8/layout/vList5"/>
    <dgm:cxn modelId="{2AE17A85-E8B2-4AA3-A46A-E52D99465BF7}" type="presOf" srcId="{96041A11-A001-408B-8854-A6DAF733DD6D}" destId="{5AFD544A-B798-4793-97A2-96DE64E18EDA}" srcOrd="0" destOrd="0" presId="urn:microsoft.com/office/officeart/2005/8/layout/vList5"/>
    <dgm:cxn modelId="{81221DE6-E91E-45F4-81A8-32FFDF39D7B5}" srcId="{D27CAF8A-BAC2-4B4E-A2BF-DD5871060A2F}" destId="{C7A6DCF7-0F60-4DA6-B683-3E967E476CE7}" srcOrd="0" destOrd="0" parTransId="{1BE4B4EC-A16C-40E3-BBB4-0FD5962465AE}" sibTransId="{03F0A85D-073D-4D5C-9027-D956079D2843}"/>
    <dgm:cxn modelId="{F7AE2052-AD12-4312-8CD5-0F6E014142E5}" type="presOf" srcId="{E41603D0-140F-4F52-BC77-814928A6D3C6}" destId="{F6E16B4F-2BBC-46D2-A8CF-7E2ACCC74D76}" srcOrd="0" destOrd="0" presId="urn:microsoft.com/office/officeart/2005/8/layout/vList5"/>
    <dgm:cxn modelId="{7C6E84C8-A9B2-45E6-8844-240638C12907}" type="presOf" srcId="{C7A6DCF7-0F60-4DA6-B683-3E967E476CE7}" destId="{17A74154-7F0F-4ECB-A4E6-71879F9D5910}" srcOrd="0" destOrd="0" presId="urn:microsoft.com/office/officeart/2005/8/layout/vList5"/>
    <dgm:cxn modelId="{251C8EA6-4D1D-419B-9BB5-B550D8448552}" type="presOf" srcId="{99C411B1-6519-457C-AB97-2CAC592007CA}" destId="{9F0BA26A-145C-47AC-B58F-393E22A3E108}" srcOrd="0" destOrd="0" presId="urn:microsoft.com/office/officeart/2005/8/layout/vList5"/>
    <dgm:cxn modelId="{00F1DB49-E919-48AC-B499-BA0278B523D3}" type="presOf" srcId="{D6F7B4C2-6F1E-4D57-8B5E-128B1AFDF92A}" destId="{39010BF2-EDCC-426E-A249-941408AA3226}" srcOrd="0" destOrd="0" presId="urn:microsoft.com/office/officeart/2005/8/layout/vList5"/>
    <dgm:cxn modelId="{DF7F916B-EB47-4950-B23A-09DE80D01CCB}" type="presOf" srcId="{65B75083-275A-41BF-86EA-7E0B1DC26694}" destId="{66293213-F80B-488B-BFE6-B177F69FFD66}" srcOrd="0" destOrd="0" presId="urn:microsoft.com/office/officeart/2005/8/layout/vList5"/>
    <dgm:cxn modelId="{78B669B5-50B5-4A96-B3BA-F00D246B98DF}" type="presOf" srcId="{07B91211-E346-421A-9525-DCF029BE9132}" destId="{9CDBC8DF-AADA-4C9C-80B0-42269BC4667C}" srcOrd="0" destOrd="0" presId="urn:microsoft.com/office/officeart/2005/8/layout/vList5"/>
    <dgm:cxn modelId="{418CA39F-DF77-4705-8DB6-30834AAB5C57}" srcId="{D27CAF8A-BAC2-4B4E-A2BF-DD5871060A2F}" destId="{C9BC51D2-6DF8-407F-8DB3-6A74625AB8E5}" srcOrd="1" destOrd="0" parTransId="{A140924A-CFF1-4161-B5C2-31A51251B8F1}" sibTransId="{916905AB-9486-4BB3-B3AD-35AB6B663EB8}"/>
    <dgm:cxn modelId="{C29605BE-BC45-47E2-ABCC-C44440B5340F}" type="presParOf" srcId="{7B3E22C5-5DD8-42C9-B66D-2FB53F9611FB}" destId="{49084CA7-FE06-40A0-A7AF-D073C22F38A2}" srcOrd="0" destOrd="0" presId="urn:microsoft.com/office/officeart/2005/8/layout/vList5"/>
    <dgm:cxn modelId="{EB7F7472-276A-481C-B5DE-118AC9DFC4C6}" type="presParOf" srcId="{49084CA7-FE06-40A0-A7AF-D073C22F38A2}" destId="{17A74154-7F0F-4ECB-A4E6-71879F9D5910}" srcOrd="0" destOrd="0" presId="urn:microsoft.com/office/officeart/2005/8/layout/vList5"/>
    <dgm:cxn modelId="{BD852FA5-3513-488F-BCAC-5A4EE0DDFCDA}" type="presParOf" srcId="{49084CA7-FE06-40A0-A7AF-D073C22F38A2}" destId="{9CDBC8DF-AADA-4C9C-80B0-42269BC4667C}" srcOrd="1" destOrd="0" presId="urn:microsoft.com/office/officeart/2005/8/layout/vList5"/>
    <dgm:cxn modelId="{AA46427B-97D2-4ABF-86A9-15499BA536B8}" type="presParOf" srcId="{7B3E22C5-5DD8-42C9-B66D-2FB53F9611FB}" destId="{7CA29EF3-68E2-407A-8A69-AB39BE1CF7FA}" srcOrd="1" destOrd="0" presId="urn:microsoft.com/office/officeart/2005/8/layout/vList5"/>
    <dgm:cxn modelId="{DD72BEF3-B8D5-456E-9C12-D62FD29B722E}" type="presParOf" srcId="{7B3E22C5-5DD8-42C9-B66D-2FB53F9611FB}" destId="{F0D001EB-391C-4CE3-89FD-D7DA1B82DF1A}" srcOrd="2" destOrd="0" presId="urn:microsoft.com/office/officeart/2005/8/layout/vList5"/>
    <dgm:cxn modelId="{9FDFD720-40B9-4FE0-B305-0749CC97EF12}" type="presParOf" srcId="{F0D001EB-391C-4CE3-89FD-D7DA1B82DF1A}" destId="{2B3AD5FA-ED5F-4A32-A1B9-23A9DDD77A9D}" srcOrd="0" destOrd="0" presId="urn:microsoft.com/office/officeart/2005/8/layout/vList5"/>
    <dgm:cxn modelId="{BD58E59B-63B2-45BC-9992-8F0569F0A219}" type="presParOf" srcId="{F0D001EB-391C-4CE3-89FD-D7DA1B82DF1A}" destId="{27D45871-104B-4690-A682-75E342FB223F}" srcOrd="1" destOrd="0" presId="urn:microsoft.com/office/officeart/2005/8/layout/vList5"/>
    <dgm:cxn modelId="{17474FBE-1D26-451D-851C-4A3511782D58}" type="presParOf" srcId="{7B3E22C5-5DD8-42C9-B66D-2FB53F9611FB}" destId="{FE8296FA-F4A1-47F6-81BF-26A9B0688709}" srcOrd="3" destOrd="0" presId="urn:microsoft.com/office/officeart/2005/8/layout/vList5"/>
    <dgm:cxn modelId="{DE023158-7ADD-41A3-A927-A9BA29FF4853}" type="presParOf" srcId="{7B3E22C5-5DD8-42C9-B66D-2FB53F9611FB}" destId="{001AB7AE-037D-45C5-8405-F482ADC35085}" srcOrd="4" destOrd="0" presId="urn:microsoft.com/office/officeart/2005/8/layout/vList5"/>
    <dgm:cxn modelId="{AC3D9ADD-F230-4816-98B7-942C611F8F92}" type="presParOf" srcId="{001AB7AE-037D-45C5-8405-F482ADC35085}" destId="{D2450676-C818-446D-B570-DE3205B73AD2}" srcOrd="0" destOrd="0" presId="urn:microsoft.com/office/officeart/2005/8/layout/vList5"/>
    <dgm:cxn modelId="{B6485016-2FBB-4345-A336-C01F52F22957}" type="presParOf" srcId="{001AB7AE-037D-45C5-8405-F482ADC35085}" destId="{5AFD544A-B798-4793-97A2-96DE64E18EDA}" srcOrd="1" destOrd="0" presId="urn:microsoft.com/office/officeart/2005/8/layout/vList5"/>
    <dgm:cxn modelId="{D4833B88-F784-4A7B-B66C-7EE17B19B1C3}" type="presParOf" srcId="{7B3E22C5-5DD8-42C9-B66D-2FB53F9611FB}" destId="{B3BC9C84-33C1-4445-B2AA-E49D91C53A96}" srcOrd="5" destOrd="0" presId="urn:microsoft.com/office/officeart/2005/8/layout/vList5"/>
    <dgm:cxn modelId="{8591EBD1-E2AB-47B1-836F-B11278FCBF4E}" type="presParOf" srcId="{7B3E22C5-5DD8-42C9-B66D-2FB53F9611FB}" destId="{72B58C5D-BADA-49BE-B06C-78092A718F43}" srcOrd="6" destOrd="0" presId="urn:microsoft.com/office/officeart/2005/8/layout/vList5"/>
    <dgm:cxn modelId="{82AD619E-7232-4BEF-8A0B-83D5D584C726}" type="presParOf" srcId="{72B58C5D-BADA-49BE-B06C-78092A718F43}" destId="{66293213-F80B-488B-BFE6-B177F69FFD66}" srcOrd="0" destOrd="0" presId="urn:microsoft.com/office/officeart/2005/8/layout/vList5"/>
    <dgm:cxn modelId="{7C6032FB-4B32-4F4A-BE62-076CC902EA14}" type="presParOf" srcId="{72B58C5D-BADA-49BE-B06C-78092A718F43}" destId="{39010BF2-EDCC-426E-A249-941408AA3226}" srcOrd="1" destOrd="0" presId="urn:microsoft.com/office/officeart/2005/8/layout/vList5"/>
    <dgm:cxn modelId="{FED48F3C-01F8-4EE9-B7A7-D8DA16C73D7C}" type="presParOf" srcId="{7B3E22C5-5DD8-42C9-B66D-2FB53F9611FB}" destId="{F5B0C7D4-B75A-48A9-8C4E-2F55824D2343}" srcOrd="7" destOrd="0" presId="urn:microsoft.com/office/officeart/2005/8/layout/vList5"/>
    <dgm:cxn modelId="{42602A5E-71CE-4B67-B9BD-D367A0AD285F}" type="presParOf" srcId="{7B3E22C5-5DD8-42C9-B66D-2FB53F9611FB}" destId="{E6517733-863D-4A82-B9D0-80746AFBB17F}" srcOrd="8" destOrd="0" presId="urn:microsoft.com/office/officeart/2005/8/layout/vList5"/>
    <dgm:cxn modelId="{60104E54-0B4C-45EE-A6E6-33AAB3AC4E1D}" type="presParOf" srcId="{E6517733-863D-4A82-B9D0-80746AFBB17F}" destId="{9F0BA26A-145C-47AC-B58F-393E22A3E108}" srcOrd="0" destOrd="0" presId="urn:microsoft.com/office/officeart/2005/8/layout/vList5"/>
    <dgm:cxn modelId="{60DFA896-626E-4225-BCB3-B2A2D64EB060}" type="presParOf" srcId="{E6517733-863D-4A82-B9D0-80746AFBB17F}" destId="{F6E16B4F-2BBC-46D2-A8CF-7E2ACCC74D76}" srcOrd="1" destOrd="0" presId="urn:microsoft.com/office/officeart/2005/8/layout/vList5"/>
    <dgm:cxn modelId="{62044CD0-91A5-47A4-B5CD-3CEB6DEC0A67}" type="presParOf" srcId="{7B3E22C5-5DD8-42C9-B66D-2FB53F9611FB}" destId="{BB67A236-8D51-409F-80D5-2EEE2CDA2467}" srcOrd="9" destOrd="0" presId="urn:microsoft.com/office/officeart/2005/8/layout/vList5"/>
    <dgm:cxn modelId="{E6ABF3F9-E687-4F65-9461-04C13AB66805}" type="presParOf" srcId="{7B3E22C5-5DD8-42C9-B66D-2FB53F9611FB}" destId="{3731A0D5-FDE7-4069-9681-11A05CAFF9B2}" srcOrd="10" destOrd="0" presId="urn:microsoft.com/office/officeart/2005/8/layout/vList5"/>
    <dgm:cxn modelId="{39088CB7-07D1-4AA7-9FDA-8C7152C726DC}" type="presParOf" srcId="{3731A0D5-FDE7-4069-9681-11A05CAFF9B2}" destId="{3B791590-BBEF-421B-ACE7-2C7CCCC70222}" srcOrd="0" destOrd="0" presId="urn:microsoft.com/office/officeart/2005/8/layout/vList5"/>
    <dgm:cxn modelId="{F47573AD-6D9C-4902-A4D3-F06329DA58F1}" type="presParOf" srcId="{3731A0D5-FDE7-4069-9681-11A05CAFF9B2}" destId="{5A8F340C-49F2-4D8B-BF81-2AB87EF3251A}"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4631AD2-424E-46C0-8E50-13BA0825FA7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7C39CDFD-4280-4D4A-B2C9-D180ACE19BB3}">
      <dgm:prSet phldrT="[Text]" custT="1"/>
      <dgm:spPr/>
      <dgm:t>
        <a:bodyPr/>
        <a:lstStyle/>
        <a:p>
          <a:pPr rtl="0"/>
          <a:r>
            <a:rPr lang="en-US" sz="2800" b="0" dirty="0" smtClean="0"/>
            <a:t>Governance</a:t>
          </a:r>
          <a:endParaRPr lang="en-US" sz="2800" dirty="0"/>
        </a:p>
      </dgm:t>
      <dgm:extLst>
        <a:ext uri="{E40237B7-FDA0-4F09-8148-C483321AD2D9}">
          <dgm14:cNvPr xmlns:dgm14="http://schemas.microsoft.com/office/drawing/2010/diagram" id="0" name="" descr="Governance&#10;"/>
        </a:ext>
      </dgm:extLst>
    </dgm:pt>
    <dgm:pt modelId="{B85FB1F5-BBAA-4985-B9F2-D0D996495D70}" type="parTrans" cxnId="{66C48D89-2010-4A30-A11D-1650C878BF25}">
      <dgm:prSet/>
      <dgm:spPr/>
      <dgm:t>
        <a:bodyPr/>
        <a:lstStyle/>
        <a:p>
          <a:endParaRPr lang="en-US"/>
        </a:p>
      </dgm:t>
    </dgm:pt>
    <dgm:pt modelId="{83C0E1A1-7855-4582-8065-7D6AE03F70F8}" type="sibTrans" cxnId="{66C48D89-2010-4A30-A11D-1650C878BF25}">
      <dgm:prSet/>
      <dgm:spPr/>
      <dgm:t>
        <a:bodyPr/>
        <a:lstStyle/>
        <a:p>
          <a:endParaRPr lang="en-US"/>
        </a:p>
      </dgm:t>
    </dgm:pt>
    <dgm:pt modelId="{E51C8770-65BA-4661-92B6-0DE6515C633A}">
      <dgm:prSet phldrT="[Text]"/>
      <dgm:spPr/>
      <dgm:t>
        <a:bodyPr/>
        <a:lstStyle/>
        <a:p>
          <a:r>
            <a:rPr lang="en-US" dirty="0" smtClean="0"/>
            <a:t>Defined an engagement protocol for approaching the Community based on guidance from the Office of General Counsel.  Ensures compliance with the Federal Acquisition Regulation (FAR), Corporation Control Act (CCA) and Federal Advisory Committee Act (FACA).</a:t>
          </a:r>
          <a:endParaRPr lang="en-US" dirty="0"/>
        </a:p>
      </dgm:t>
      <dgm:extLst>
        <a:ext uri="{E40237B7-FDA0-4F09-8148-C483321AD2D9}">
          <dgm14:cNvPr xmlns:dgm14="http://schemas.microsoft.com/office/drawing/2010/diagram" id="0" name="" descr="Defined an engagement protocol for approaching the Community based on guidance from the Office of General Counsel.  Ensures compliance with the Federal Acquisition Regulation (FAR), Corporation Control Act (CCA) and Federal Advisory Committee Act (FACA).&#10;"/>
        </a:ext>
      </dgm:extLst>
    </dgm:pt>
    <dgm:pt modelId="{0BAD042F-A486-49D1-86B9-233F4C8D1C3F}" type="parTrans" cxnId="{4C0F860F-6ED1-4A02-A0AF-93A97CD4F888}">
      <dgm:prSet/>
      <dgm:spPr/>
      <dgm:t>
        <a:bodyPr/>
        <a:lstStyle/>
        <a:p>
          <a:endParaRPr lang="en-US"/>
        </a:p>
      </dgm:t>
    </dgm:pt>
    <dgm:pt modelId="{8C125C06-9AA9-4CA7-B976-3429CB138FF0}" type="sibTrans" cxnId="{4C0F860F-6ED1-4A02-A0AF-93A97CD4F888}">
      <dgm:prSet/>
      <dgm:spPr/>
      <dgm:t>
        <a:bodyPr/>
        <a:lstStyle/>
        <a:p>
          <a:endParaRPr lang="en-US"/>
        </a:p>
      </dgm:t>
    </dgm:pt>
    <dgm:pt modelId="{FFCE473D-39A1-4DA7-ACF0-44384D3DBAB5}">
      <dgm:prSet phldrT="[Text]" custT="1"/>
      <dgm:spPr/>
      <dgm:t>
        <a:bodyPr/>
        <a:lstStyle/>
        <a:p>
          <a:pPr rtl="0"/>
          <a:r>
            <a:rPr lang="en-US" sz="2800" b="0" dirty="0" smtClean="0"/>
            <a:t>VOI Resource / Brain Trust </a:t>
          </a:r>
          <a:endParaRPr lang="en-US" sz="2800" dirty="0"/>
        </a:p>
      </dgm:t>
      <dgm:extLst>
        <a:ext uri="{E40237B7-FDA0-4F09-8148-C483321AD2D9}">
          <dgm14:cNvPr xmlns:dgm14="http://schemas.microsoft.com/office/drawing/2010/diagram" id="0" name="" descr="VOI Resource / Brain Trust &#10;"/>
        </a:ext>
      </dgm:extLst>
    </dgm:pt>
    <dgm:pt modelId="{BC116006-9257-48BE-A5A1-85191D1F301F}" type="parTrans" cxnId="{05D906B3-E619-45BF-9AB1-5759572E6A35}">
      <dgm:prSet/>
      <dgm:spPr/>
      <dgm:t>
        <a:bodyPr/>
        <a:lstStyle/>
        <a:p>
          <a:endParaRPr lang="en-US"/>
        </a:p>
      </dgm:t>
    </dgm:pt>
    <dgm:pt modelId="{94D95870-911C-4760-B3B9-0BFA0D6A98A9}" type="sibTrans" cxnId="{05D906B3-E619-45BF-9AB1-5759572E6A35}">
      <dgm:prSet/>
      <dgm:spPr/>
      <dgm:t>
        <a:bodyPr/>
        <a:lstStyle/>
        <a:p>
          <a:endParaRPr lang="en-US"/>
        </a:p>
      </dgm:t>
    </dgm:pt>
    <dgm:pt modelId="{5AFB0B11-7B44-4AAD-85E3-F2C5B0A4C2DC}">
      <dgm:prSet phldrT="[Text]"/>
      <dgm:spPr/>
      <dgm:t>
        <a:bodyPr/>
        <a:lstStyle/>
        <a:p>
          <a:r>
            <a:rPr lang="en-US" dirty="0" smtClean="0"/>
            <a:t>Developed the Resource Trust concept, a collaboration workgroup where industry informatics thought leaders provide best practice domain insight and share industry lessons learned with the VA VEPEO leaders.  Ensures Community innovation efforts are evaluated as part of the VE program.  </a:t>
          </a:r>
          <a:endParaRPr lang="en-US" dirty="0"/>
        </a:p>
      </dgm:t>
      <dgm:extLst>
        <a:ext uri="{E40237B7-FDA0-4F09-8148-C483321AD2D9}">
          <dgm14:cNvPr xmlns:dgm14="http://schemas.microsoft.com/office/drawing/2010/diagram" id="0" name="" descr="Developed the Resource Trust concept, a collaboration workgroup where industry informatics thought leaders provide best practice domain insight and share industry lessons learned with the VA VEPEO leaders.  Ensures Community innovation efforts are evaluated as part of the VE program.  &#10;"/>
        </a:ext>
      </dgm:extLst>
    </dgm:pt>
    <dgm:pt modelId="{6108F6C2-346B-4A93-A014-0493E0F7EC39}" type="parTrans" cxnId="{1FB78E16-05FF-4499-99FE-40501DB8CF77}">
      <dgm:prSet/>
      <dgm:spPr/>
      <dgm:t>
        <a:bodyPr/>
        <a:lstStyle/>
        <a:p>
          <a:endParaRPr lang="en-US"/>
        </a:p>
      </dgm:t>
    </dgm:pt>
    <dgm:pt modelId="{41842164-510C-4277-AFB0-C82FE3C8A7B5}" type="sibTrans" cxnId="{1FB78E16-05FF-4499-99FE-40501DB8CF77}">
      <dgm:prSet/>
      <dgm:spPr/>
      <dgm:t>
        <a:bodyPr/>
        <a:lstStyle/>
        <a:p>
          <a:endParaRPr lang="en-US"/>
        </a:p>
      </dgm:t>
    </dgm:pt>
    <dgm:pt modelId="{F4F35D69-52A8-45DE-ADCA-957AB17EC8C3}">
      <dgm:prSet phldrT="[Text]" custT="1"/>
      <dgm:spPr/>
      <dgm:t>
        <a:bodyPr/>
        <a:lstStyle/>
        <a:p>
          <a:pPr rtl="0"/>
          <a:r>
            <a:rPr lang="en-US" sz="2800" dirty="0" smtClean="0"/>
            <a:t>RFI / RFP - Open Standards</a:t>
          </a:r>
          <a:endParaRPr lang="en-US" sz="2800" dirty="0"/>
        </a:p>
      </dgm:t>
      <dgm:extLst>
        <a:ext uri="{E40237B7-FDA0-4F09-8148-C483321AD2D9}">
          <dgm14:cNvPr xmlns:dgm14="http://schemas.microsoft.com/office/drawing/2010/diagram" id="0" name="" descr="RFI / RFP - Open Standards&#10;"/>
        </a:ext>
      </dgm:extLst>
    </dgm:pt>
    <dgm:pt modelId="{9D13DB0E-228C-4CB0-9A7F-9E168AD2BB10}" type="parTrans" cxnId="{0868C725-F4B0-484C-BF10-401036A56813}">
      <dgm:prSet/>
      <dgm:spPr/>
      <dgm:t>
        <a:bodyPr/>
        <a:lstStyle/>
        <a:p>
          <a:endParaRPr lang="en-US"/>
        </a:p>
      </dgm:t>
    </dgm:pt>
    <dgm:pt modelId="{F6514565-2440-457B-9F2D-C9CBD5572F9E}" type="sibTrans" cxnId="{0868C725-F4B0-484C-BF10-401036A56813}">
      <dgm:prSet/>
      <dgm:spPr/>
      <dgm:t>
        <a:bodyPr/>
        <a:lstStyle/>
        <a:p>
          <a:endParaRPr lang="en-US"/>
        </a:p>
      </dgm:t>
    </dgm:pt>
    <dgm:pt modelId="{14C9A9DD-CABE-41A9-BDCC-2AF1B231E7BC}">
      <dgm:prSet phldrT="[Text]"/>
      <dgm:spPr/>
      <dgm:t>
        <a:bodyPr/>
        <a:lstStyle/>
        <a:p>
          <a:r>
            <a:rPr lang="en-US" dirty="0" smtClean="0"/>
            <a:t>Language for Open API and Open Architecture</a:t>
          </a:r>
          <a:endParaRPr lang="en-US" dirty="0"/>
        </a:p>
      </dgm:t>
      <dgm:extLst>
        <a:ext uri="{E40237B7-FDA0-4F09-8148-C483321AD2D9}">
          <dgm14:cNvPr xmlns:dgm14="http://schemas.microsoft.com/office/drawing/2010/diagram" id="0" name="" descr="Language for Open API and Open Architecture&#10;"/>
        </a:ext>
      </dgm:extLst>
    </dgm:pt>
    <dgm:pt modelId="{493F1851-B5F6-4628-9BF5-876B914333FE}" type="parTrans" cxnId="{C096C434-F009-46EC-81DC-EF6837BB7642}">
      <dgm:prSet/>
      <dgm:spPr/>
      <dgm:t>
        <a:bodyPr/>
        <a:lstStyle/>
        <a:p>
          <a:endParaRPr lang="en-US"/>
        </a:p>
      </dgm:t>
    </dgm:pt>
    <dgm:pt modelId="{D8CC1D62-F086-47E0-A581-C429188BE4F1}" type="sibTrans" cxnId="{C096C434-F009-46EC-81DC-EF6837BB7642}">
      <dgm:prSet/>
      <dgm:spPr/>
      <dgm:t>
        <a:bodyPr/>
        <a:lstStyle/>
        <a:p>
          <a:endParaRPr lang="en-US"/>
        </a:p>
      </dgm:t>
    </dgm:pt>
    <dgm:pt modelId="{038468FD-105F-4F88-98F9-D1D6DD88204E}" type="pres">
      <dgm:prSet presAssocID="{14631AD2-424E-46C0-8E50-13BA0825FA72}" presName="Name0" presStyleCnt="0">
        <dgm:presLayoutVars>
          <dgm:dir/>
          <dgm:animLvl val="lvl"/>
          <dgm:resizeHandles val="exact"/>
        </dgm:presLayoutVars>
      </dgm:prSet>
      <dgm:spPr/>
      <dgm:t>
        <a:bodyPr/>
        <a:lstStyle/>
        <a:p>
          <a:endParaRPr lang="en-US"/>
        </a:p>
      </dgm:t>
    </dgm:pt>
    <dgm:pt modelId="{8D190E9A-53F2-45BD-A119-B5F38B21461E}" type="pres">
      <dgm:prSet presAssocID="{7C39CDFD-4280-4D4A-B2C9-D180ACE19BB3}" presName="linNode" presStyleCnt="0"/>
      <dgm:spPr/>
    </dgm:pt>
    <dgm:pt modelId="{22136E92-9900-4329-B542-076C0CB03692}" type="pres">
      <dgm:prSet presAssocID="{7C39CDFD-4280-4D4A-B2C9-D180ACE19BB3}" presName="parentText" presStyleLbl="node1" presStyleIdx="0" presStyleCnt="3">
        <dgm:presLayoutVars>
          <dgm:chMax val="1"/>
          <dgm:bulletEnabled val="1"/>
        </dgm:presLayoutVars>
      </dgm:prSet>
      <dgm:spPr/>
      <dgm:t>
        <a:bodyPr/>
        <a:lstStyle/>
        <a:p>
          <a:endParaRPr lang="en-US"/>
        </a:p>
      </dgm:t>
    </dgm:pt>
    <dgm:pt modelId="{18BE07EB-B488-45E5-8797-4D896FDBABAE}" type="pres">
      <dgm:prSet presAssocID="{7C39CDFD-4280-4D4A-B2C9-D180ACE19BB3}" presName="descendantText" presStyleLbl="alignAccFollowNode1" presStyleIdx="0" presStyleCnt="3" custLinFactNeighborX="0" custLinFactNeighborY="2723">
        <dgm:presLayoutVars>
          <dgm:bulletEnabled val="1"/>
        </dgm:presLayoutVars>
      </dgm:prSet>
      <dgm:spPr/>
      <dgm:t>
        <a:bodyPr/>
        <a:lstStyle/>
        <a:p>
          <a:endParaRPr lang="en-US"/>
        </a:p>
      </dgm:t>
    </dgm:pt>
    <dgm:pt modelId="{D763B610-FF94-4C72-A8F7-5616E5296648}" type="pres">
      <dgm:prSet presAssocID="{83C0E1A1-7855-4582-8065-7D6AE03F70F8}" presName="sp" presStyleCnt="0"/>
      <dgm:spPr/>
    </dgm:pt>
    <dgm:pt modelId="{0E4E41D1-37ED-491F-9BF1-E2A6ADF56F60}" type="pres">
      <dgm:prSet presAssocID="{FFCE473D-39A1-4DA7-ACF0-44384D3DBAB5}" presName="linNode" presStyleCnt="0"/>
      <dgm:spPr/>
    </dgm:pt>
    <dgm:pt modelId="{E9B77A87-F904-4108-84F9-FB78EC47CBB1}" type="pres">
      <dgm:prSet presAssocID="{FFCE473D-39A1-4DA7-ACF0-44384D3DBAB5}" presName="parentText" presStyleLbl="node1" presStyleIdx="1" presStyleCnt="3">
        <dgm:presLayoutVars>
          <dgm:chMax val="1"/>
          <dgm:bulletEnabled val="1"/>
        </dgm:presLayoutVars>
      </dgm:prSet>
      <dgm:spPr/>
      <dgm:t>
        <a:bodyPr/>
        <a:lstStyle/>
        <a:p>
          <a:endParaRPr lang="en-US"/>
        </a:p>
      </dgm:t>
    </dgm:pt>
    <dgm:pt modelId="{3F49C0EB-42A0-4F53-AC04-497F7F003A10}" type="pres">
      <dgm:prSet presAssocID="{FFCE473D-39A1-4DA7-ACF0-44384D3DBAB5}" presName="descendantText" presStyleLbl="alignAccFollowNode1" presStyleIdx="1" presStyleCnt="3">
        <dgm:presLayoutVars>
          <dgm:bulletEnabled val="1"/>
        </dgm:presLayoutVars>
      </dgm:prSet>
      <dgm:spPr/>
      <dgm:t>
        <a:bodyPr/>
        <a:lstStyle/>
        <a:p>
          <a:endParaRPr lang="en-US"/>
        </a:p>
      </dgm:t>
    </dgm:pt>
    <dgm:pt modelId="{16605DB0-0182-4539-8934-748225F051B9}" type="pres">
      <dgm:prSet presAssocID="{94D95870-911C-4760-B3B9-0BFA0D6A98A9}" presName="sp" presStyleCnt="0"/>
      <dgm:spPr/>
    </dgm:pt>
    <dgm:pt modelId="{6FF1170E-68AD-42BF-A3B0-D1E23CE4E180}" type="pres">
      <dgm:prSet presAssocID="{F4F35D69-52A8-45DE-ADCA-957AB17EC8C3}" presName="linNode" presStyleCnt="0"/>
      <dgm:spPr/>
    </dgm:pt>
    <dgm:pt modelId="{E72B3066-B971-42FB-92A9-56E5DFF2D7D5}" type="pres">
      <dgm:prSet presAssocID="{F4F35D69-52A8-45DE-ADCA-957AB17EC8C3}" presName="parentText" presStyleLbl="node1" presStyleIdx="2" presStyleCnt="3">
        <dgm:presLayoutVars>
          <dgm:chMax val="1"/>
          <dgm:bulletEnabled val="1"/>
        </dgm:presLayoutVars>
      </dgm:prSet>
      <dgm:spPr/>
      <dgm:t>
        <a:bodyPr/>
        <a:lstStyle/>
        <a:p>
          <a:endParaRPr lang="en-US"/>
        </a:p>
      </dgm:t>
    </dgm:pt>
    <dgm:pt modelId="{69B0E18F-805A-4556-9622-4CC4A522D22A}" type="pres">
      <dgm:prSet presAssocID="{F4F35D69-52A8-45DE-ADCA-957AB17EC8C3}" presName="descendantText" presStyleLbl="alignAccFollowNode1" presStyleIdx="2" presStyleCnt="3">
        <dgm:presLayoutVars>
          <dgm:bulletEnabled val="1"/>
        </dgm:presLayoutVars>
      </dgm:prSet>
      <dgm:spPr/>
      <dgm:t>
        <a:bodyPr/>
        <a:lstStyle/>
        <a:p>
          <a:endParaRPr lang="en-US"/>
        </a:p>
      </dgm:t>
    </dgm:pt>
  </dgm:ptLst>
  <dgm:cxnLst>
    <dgm:cxn modelId="{05D906B3-E619-45BF-9AB1-5759572E6A35}" srcId="{14631AD2-424E-46C0-8E50-13BA0825FA72}" destId="{FFCE473D-39A1-4DA7-ACF0-44384D3DBAB5}" srcOrd="1" destOrd="0" parTransId="{BC116006-9257-48BE-A5A1-85191D1F301F}" sibTransId="{94D95870-911C-4760-B3B9-0BFA0D6A98A9}"/>
    <dgm:cxn modelId="{1FB78E16-05FF-4499-99FE-40501DB8CF77}" srcId="{FFCE473D-39A1-4DA7-ACF0-44384D3DBAB5}" destId="{5AFB0B11-7B44-4AAD-85E3-F2C5B0A4C2DC}" srcOrd="0" destOrd="0" parTransId="{6108F6C2-346B-4A93-A014-0493E0F7EC39}" sibTransId="{41842164-510C-4277-AFB0-C82FE3C8A7B5}"/>
    <dgm:cxn modelId="{9FF2354F-E72E-4CED-A703-459902DB6059}" type="presOf" srcId="{14631AD2-424E-46C0-8E50-13BA0825FA72}" destId="{038468FD-105F-4F88-98F9-D1D6DD88204E}" srcOrd="0" destOrd="0" presId="urn:microsoft.com/office/officeart/2005/8/layout/vList5"/>
    <dgm:cxn modelId="{C096C434-F009-46EC-81DC-EF6837BB7642}" srcId="{F4F35D69-52A8-45DE-ADCA-957AB17EC8C3}" destId="{14C9A9DD-CABE-41A9-BDCC-2AF1B231E7BC}" srcOrd="0" destOrd="0" parTransId="{493F1851-B5F6-4628-9BF5-876B914333FE}" sibTransId="{D8CC1D62-F086-47E0-A581-C429188BE4F1}"/>
    <dgm:cxn modelId="{4C0F860F-6ED1-4A02-A0AF-93A97CD4F888}" srcId="{7C39CDFD-4280-4D4A-B2C9-D180ACE19BB3}" destId="{E51C8770-65BA-4661-92B6-0DE6515C633A}" srcOrd="0" destOrd="0" parTransId="{0BAD042F-A486-49D1-86B9-233F4C8D1C3F}" sibTransId="{8C125C06-9AA9-4CA7-B976-3429CB138FF0}"/>
    <dgm:cxn modelId="{89D0D292-CC84-4AEC-B4C5-3617BDE99C6C}" type="presOf" srcId="{5AFB0B11-7B44-4AAD-85E3-F2C5B0A4C2DC}" destId="{3F49C0EB-42A0-4F53-AC04-497F7F003A10}" srcOrd="0" destOrd="0" presId="urn:microsoft.com/office/officeart/2005/8/layout/vList5"/>
    <dgm:cxn modelId="{1A63BF86-3DE8-4B40-BBFE-D91EB5D0B38E}" type="presOf" srcId="{7C39CDFD-4280-4D4A-B2C9-D180ACE19BB3}" destId="{22136E92-9900-4329-B542-076C0CB03692}" srcOrd="0" destOrd="0" presId="urn:microsoft.com/office/officeart/2005/8/layout/vList5"/>
    <dgm:cxn modelId="{A95F405F-96F8-47EE-B663-1A1A2F197571}" type="presOf" srcId="{14C9A9DD-CABE-41A9-BDCC-2AF1B231E7BC}" destId="{69B0E18F-805A-4556-9622-4CC4A522D22A}" srcOrd="0" destOrd="0" presId="urn:microsoft.com/office/officeart/2005/8/layout/vList5"/>
    <dgm:cxn modelId="{B31AA25E-E534-47F8-93C5-8942BB9481D6}" type="presOf" srcId="{FFCE473D-39A1-4DA7-ACF0-44384D3DBAB5}" destId="{E9B77A87-F904-4108-84F9-FB78EC47CBB1}" srcOrd="0" destOrd="0" presId="urn:microsoft.com/office/officeart/2005/8/layout/vList5"/>
    <dgm:cxn modelId="{976474D5-ABBB-40B8-8D0B-7BDD0FB3E500}" type="presOf" srcId="{E51C8770-65BA-4661-92B6-0DE6515C633A}" destId="{18BE07EB-B488-45E5-8797-4D896FDBABAE}" srcOrd="0" destOrd="0" presId="urn:microsoft.com/office/officeart/2005/8/layout/vList5"/>
    <dgm:cxn modelId="{0868C725-F4B0-484C-BF10-401036A56813}" srcId="{14631AD2-424E-46C0-8E50-13BA0825FA72}" destId="{F4F35D69-52A8-45DE-ADCA-957AB17EC8C3}" srcOrd="2" destOrd="0" parTransId="{9D13DB0E-228C-4CB0-9A7F-9E168AD2BB10}" sibTransId="{F6514565-2440-457B-9F2D-C9CBD5572F9E}"/>
    <dgm:cxn modelId="{99D7AFE9-3BC7-4F10-B357-F12B2160E262}" type="presOf" srcId="{F4F35D69-52A8-45DE-ADCA-957AB17EC8C3}" destId="{E72B3066-B971-42FB-92A9-56E5DFF2D7D5}" srcOrd="0" destOrd="0" presId="urn:microsoft.com/office/officeart/2005/8/layout/vList5"/>
    <dgm:cxn modelId="{66C48D89-2010-4A30-A11D-1650C878BF25}" srcId="{14631AD2-424E-46C0-8E50-13BA0825FA72}" destId="{7C39CDFD-4280-4D4A-B2C9-D180ACE19BB3}" srcOrd="0" destOrd="0" parTransId="{B85FB1F5-BBAA-4985-B9F2-D0D996495D70}" sibTransId="{83C0E1A1-7855-4582-8065-7D6AE03F70F8}"/>
    <dgm:cxn modelId="{4552604D-E8DD-441F-9FAF-B3B20BB979AF}" type="presParOf" srcId="{038468FD-105F-4F88-98F9-D1D6DD88204E}" destId="{8D190E9A-53F2-45BD-A119-B5F38B21461E}" srcOrd="0" destOrd="0" presId="urn:microsoft.com/office/officeart/2005/8/layout/vList5"/>
    <dgm:cxn modelId="{EEE3380E-0BCF-4258-8029-6D53897ED482}" type="presParOf" srcId="{8D190E9A-53F2-45BD-A119-B5F38B21461E}" destId="{22136E92-9900-4329-B542-076C0CB03692}" srcOrd="0" destOrd="0" presId="urn:microsoft.com/office/officeart/2005/8/layout/vList5"/>
    <dgm:cxn modelId="{25897F5F-9D6B-4AB2-9E2F-19D82CE8B424}" type="presParOf" srcId="{8D190E9A-53F2-45BD-A119-B5F38B21461E}" destId="{18BE07EB-B488-45E5-8797-4D896FDBABAE}" srcOrd="1" destOrd="0" presId="urn:microsoft.com/office/officeart/2005/8/layout/vList5"/>
    <dgm:cxn modelId="{3143D06B-E055-43C5-BA90-52546E233B80}" type="presParOf" srcId="{038468FD-105F-4F88-98F9-D1D6DD88204E}" destId="{D763B610-FF94-4C72-A8F7-5616E5296648}" srcOrd="1" destOrd="0" presId="urn:microsoft.com/office/officeart/2005/8/layout/vList5"/>
    <dgm:cxn modelId="{BE08E87B-C55E-4A5F-A7E1-20E2C4EECA0D}" type="presParOf" srcId="{038468FD-105F-4F88-98F9-D1D6DD88204E}" destId="{0E4E41D1-37ED-491F-9BF1-E2A6ADF56F60}" srcOrd="2" destOrd="0" presId="urn:microsoft.com/office/officeart/2005/8/layout/vList5"/>
    <dgm:cxn modelId="{18277C5A-2BD2-448A-A7E9-21E38EBD2A72}" type="presParOf" srcId="{0E4E41D1-37ED-491F-9BF1-E2A6ADF56F60}" destId="{E9B77A87-F904-4108-84F9-FB78EC47CBB1}" srcOrd="0" destOrd="0" presId="urn:microsoft.com/office/officeart/2005/8/layout/vList5"/>
    <dgm:cxn modelId="{1F73AE20-B043-4ACB-BC79-903D5129C5F2}" type="presParOf" srcId="{0E4E41D1-37ED-491F-9BF1-E2A6ADF56F60}" destId="{3F49C0EB-42A0-4F53-AC04-497F7F003A10}" srcOrd="1" destOrd="0" presId="urn:microsoft.com/office/officeart/2005/8/layout/vList5"/>
    <dgm:cxn modelId="{8862EC84-1B9D-4BCD-9B14-1AB2D1D39726}" type="presParOf" srcId="{038468FD-105F-4F88-98F9-D1D6DD88204E}" destId="{16605DB0-0182-4539-8934-748225F051B9}" srcOrd="3" destOrd="0" presId="urn:microsoft.com/office/officeart/2005/8/layout/vList5"/>
    <dgm:cxn modelId="{E3B20B36-15FB-4218-A909-E41E4AEE999A}" type="presParOf" srcId="{038468FD-105F-4F88-98F9-D1D6DD88204E}" destId="{6FF1170E-68AD-42BF-A3B0-D1E23CE4E180}" srcOrd="4" destOrd="0" presId="urn:microsoft.com/office/officeart/2005/8/layout/vList5"/>
    <dgm:cxn modelId="{64E57C4E-F5B4-461A-BB20-CBF7E143BDF8}" type="presParOf" srcId="{6FF1170E-68AD-42BF-A3B0-D1E23CE4E180}" destId="{E72B3066-B971-42FB-92A9-56E5DFF2D7D5}" srcOrd="0" destOrd="0" presId="urn:microsoft.com/office/officeart/2005/8/layout/vList5"/>
    <dgm:cxn modelId="{C080A364-C973-4269-8B03-3A64B645238D}" type="presParOf" srcId="{6FF1170E-68AD-42BF-A3B0-D1E23CE4E180}" destId="{69B0E18F-805A-4556-9622-4CC4A522D22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5E260AA-7B72-456F-9B8C-B3C5D44BC97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0E59495-01DE-4CD1-9147-0083D5D4D800}">
      <dgm:prSet phldrT="[Text]"/>
      <dgm:spPr/>
      <dgm:t>
        <a:bodyPr/>
        <a:lstStyle/>
        <a:p>
          <a:r>
            <a:rPr lang="en-US" dirty="0" smtClean="0"/>
            <a:t>Communications</a:t>
          </a:r>
          <a:endParaRPr lang="en-US" dirty="0"/>
        </a:p>
      </dgm:t>
      <dgm:extLst>
        <a:ext uri="{E40237B7-FDA0-4F09-8148-C483321AD2D9}">
          <dgm14:cNvPr xmlns:dgm14="http://schemas.microsoft.com/office/drawing/2010/diagram" id="0" name="" descr="Communications&#10;"/>
        </a:ext>
      </dgm:extLst>
    </dgm:pt>
    <dgm:pt modelId="{4F09B3D1-18AA-4567-8B00-902D5BDFA5CF}" type="parTrans" cxnId="{5B01959D-337B-4152-BDCB-896DAC916F3B}">
      <dgm:prSet/>
      <dgm:spPr/>
      <dgm:t>
        <a:bodyPr/>
        <a:lstStyle/>
        <a:p>
          <a:endParaRPr lang="en-US"/>
        </a:p>
      </dgm:t>
    </dgm:pt>
    <dgm:pt modelId="{C1B7C5E8-97B4-4F9E-994E-385FC754A7B4}" type="sibTrans" cxnId="{5B01959D-337B-4152-BDCB-896DAC916F3B}">
      <dgm:prSet/>
      <dgm:spPr/>
      <dgm:t>
        <a:bodyPr/>
        <a:lstStyle/>
        <a:p>
          <a:endParaRPr lang="en-US"/>
        </a:p>
      </dgm:t>
    </dgm:pt>
    <dgm:pt modelId="{0153662C-CCE6-45A3-9EC5-6739D1C418F8}">
      <dgm:prSet phldrT="[Text]"/>
      <dgm:spPr/>
      <dgm:t>
        <a:bodyPr/>
        <a:lstStyle/>
        <a:p>
          <a:r>
            <a:rPr lang="en-US" dirty="0" smtClean="0"/>
            <a:t>Create internal and external messaging to promote awareness</a:t>
          </a:r>
          <a:endParaRPr lang="en-US" dirty="0"/>
        </a:p>
      </dgm:t>
      <dgm:extLst>
        <a:ext uri="{E40237B7-FDA0-4F09-8148-C483321AD2D9}">
          <dgm14:cNvPr xmlns:dgm14="http://schemas.microsoft.com/office/drawing/2010/diagram" id="0" name="" descr="Create internal and external messaging to promote awareness&#10;Participate in speaking engagements&#10;Promote VE value and engagement to industry&#10;"/>
        </a:ext>
      </dgm:extLst>
    </dgm:pt>
    <dgm:pt modelId="{E968A9FF-7EBF-435E-97D5-EC3335B98BDC}" type="parTrans" cxnId="{3FB394A2-539D-4303-831E-4A94DBE43BF0}">
      <dgm:prSet/>
      <dgm:spPr/>
      <dgm:t>
        <a:bodyPr/>
        <a:lstStyle/>
        <a:p>
          <a:endParaRPr lang="en-US"/>
        </a:p>
      </dgm:t>
    </dgm:pt>
    <dgm:pt modelId="{9D59E263-73B0-443F-89D0-49ADFFDF2515}" type="sibTrans" cxnId="{3FB394A2-539D-4303-831E-4A94DBE43BF0}">
      <dgm:prSet/>
      <dgm:spPr/>
      <dgm:t>
        <a:bodyPr/>
        <a:lstStyle/>
        <a:p>
          <a:endParaRPr lang="en-US"/>
        </a:p>
      </dgm:t>
    </dgm:pt>
    <dgm:pt modelId="{2474D45F-46B3-4E13-8055-DC8F2F331390}">
      <dgm:prSet phldrT="[Text]"/>
      <dgm:spPr/>
      <dgm:t>
        <a:bodyPr/>
        <a:lstStyle/>
        <a:p>
          <a:r>
            <a:rPr lang="en-US" dirty="0" smtClean="0"/>
            <a:t>Participate in speaking engagements</a:t>
          </a:r>
          <a:endParaRPr lang="en-US" dirty="0"/>
        </a:p>
      </dgm:t>
    </dgm:pt>
    <dgm:pt modelId="{33AD0641-3F1B-4EB1-9B72-A5A45AF82648}" type="parTrans" cxnId="{41854E40-3604-4BC2-92E1-C18EB64699F1}">
      <dgm:prSet/>
      <dgm:spPr/>
      <dgm:t>
        <a:bodyPr/>
        <a:lstStyle/>
        <a:p>
          <a:endParaRPr lang="en-US"/>
        </a:p>
      </dgm:t>
    </dgm:pt>
    <dgm:pt modelId="{2B8B028E-D0A4-4A64-8717-1C579E5D264C}" type="sibTrans" cxnId="{41854E40-3604-4BC2-92E1-C18EB64699F1}">
      <dgm:prSet/>
      <dgm:spPr/>
      <dgm:t>
        <a:bodyPr/>
        <a:lstStyle/>
        <a:p>
          <a:endParaRPr lang="en-US"/>
        </a:p>
      </dgm:t>
    </dgm:pt>
    <dgm:pt modelId="{CA49A99B-BE3A-449B-985B-70E1D09A1252}">
      <dgm:prSet phldrT="[Text]"/>
      <dgm:spPr/>
      <dgm:t>
        <a:bodyPr/>
        <a:lstStyle/>
        <a:p>
          <a:r>
            <a:rPr lang="en-US" dirty="0" smtClean="0"/>
            <a:t>Standards Development</a:t>
          </a:r>
          <a:endParaRPr lang="en-US" dirty="0"/>
        </a:p>
      </dgm:t>
      <dgm:extLst>
        <a:ext uri="{E40237B7-FDA0-4F09-8148-C483321AD2D9}">
          <dgm14:cNvPr xmlns:dgm14="http://schemas.microsoft.com/office/drawing/2010/diagram" id="0" name="" descr="Standards Development&#10;"/>
        </a:ext>
      </dgm:extLst>
    </dgm:pt>
    <dgm:pt modelId="{6504E0E8-1841-49A0-A536-69C89C699E88}" type="parTrans" cxnId="{5E318C18-7323-46EA-9C62-4DC9518B3C72}">
      <dgm:prSet/>
      <dgm:spPr/>
      <dgm:t>
        <a:bodyPr/>
        <a:lstStyle/>
        <a:p>
          <a:endParaRPr lang="en-US"/>
        </a:p>
      </dgm:t>
    </dgm:pt>
    <dgm:pt modelId="{5B133E1E-2156-4967-8B8C-B9919A3FEEF5}" type="sibTrans" cxnId="{5E318C18-7323-46EA-9C62-4DC9518B3C72}">
      <dgm:prSet/>
      <dgm:spPr/>
      <dgm:t>
        <a:bodyPr/>
        <a:lstStyle/>
        <a:p>
          <a:endParaRPr lang="en-US"/>
        </a:p>
      </dgm:t>
    </dgm:pt>
    <dgm:pt modelId="{B001C4A3-175A-4687-8A58-892878951FE9}">
      <dgm:prSet phldrT="[Tex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smtClean="0"/>
            <a:t> SDO Community Outreach</a:t>
          </a:r>
          <a:endParaRPr lang="en-US" dirty="0"/>
        </a:p>
      </dgm:t>
      <dgm:extLst>
        <a:ext uri="{E40237B7-FDA0-4F09-8148-C483321AD2D9}">
          <dgm14:cNvPr xmlns:dgm14="http://schemas.microsoft.com/office/drawing/2010/diagram" id="0" name="" descr="SDO Community Outreach&#10; Participate in consortiums around standards&#10; HL-7 FHIR, Boston Sharp Group, OHT, OTHERS &#10;"/>
        </a:ext>
      </dgm:extLst>
    </dgm:pt>
    <dgm:pt modelId="{1E9A5097-686A-4C38-A032-BC4AFB1BA419}" type="parTrans" cxnId="{CFD77CB3-EF36-4748-A518-88C18C4CAEDF}">
      <dgm:prSet/>
      <dgm:spPr/>
      <dgm:t>
        <a:bodyPr/>
        <a:lstStyle/>
        <a:p>
          <a:endParaRPr lang="en-US"/>
        </a:p>
      </dgm:t>
    </dgm:pt>
    <dgm:pt modelId="{39B85284-A5D6-44EF-B31E-0BDC3E33C6E4}" type="sibTrans" cxnId="{CFD77CB3-EF36-4748-A518-88C18C4CAEDF}">
      <dgm:prSet/>
      <dgm:spPr/>
      <dgm:t>
        <a:bodyPr/>
        <a:lstStyle/>
        <a:p>
          <a:endParaRPr lang="en-US"/>
        </a:p>
      </dgm:t>
    </dgm:pt>
    <dgm:pt modelId="{2334F7FF-4160-4A38-96B5-C8EF1D56EADE}">
      <dgm:prSet phldrT="[Text]"/>
      <dgm:spPr/>
      <dgm:t>
        <a:bodyPr/>
        <a:lstStyle/>
        <a:p>
          <a:r>
            <a:rPr lang="en-US" dirty="0" smtClean="0"/>
            <a:t>OSEHRA</a:t>
          </a:r>
          <a:endParaRPr lang="en-US" dirty="0"/>
        </a:p>
      </dgm:t>
      <dgm:extLst>
        <a:ext uri="{E40237B7-FDA0-4F09-8148-C483321AD2D9}">
          <dgm14:cNvPr xmlns:dgm14="http://schemas.microsoft.com/office/drawing/2010/diagram" id="0" name="" descr="OSEHRA&#10;"/>
        </a:ext>
      </dgm:extLst>
    </dgm:pt>
    <dgm:pt modelId="{3527F580-AB6F-40E6-A941-58E9F7BDD8CD}" type="parTrans" cxnId="{69B691C7-510B-4526-AE87-62C7BE594A2F}">
      <dgm:prSet/>
      <dgm:spPr/>
      <dgm:t>
        <a:bodyPr/>
        <a:lstStyle/>
        <a:p>
          <a:endParaRPr lang="en-US"/>
        </a:p>
      </dgm:t>
    </dgm:pt>
    <dgm:pt modelId="{4CB06B5C-FFCC-4311-B79A-B3D2D4C6A0FA}" type="sibTrans" cxnId="{69B691C7-510B-4526-AE87-62C7BE594A2F}">
      <dgm:prSet/>
      <dgm:spPr/>
      <dgm:t>
        <a:bodyPr/>
        <a:lstStyle/>
        <a:p>
          <a:endParaRPr lang="en-US"/>
        </a:p>
      </dgm:t>
    </dgm:pt>
    <dgm:pt modelId="{3EC2D5D9-CD4D-45C0-AB13-2EB7B46D689B}">
      <dgm:prSet phldrT="[Text]"/>
      <dgm:spPr/>
      <dgm:t>
        <a:bodyPr/>
        <a:lstStyle/>
        <a:p>
          <a:r>
            <a:rPr lang="en-US" dirty="0" smtClean="0"/>
            <a:t>Promote the use of OSEHRA to its full capacity</a:t>
          </a:r>
          <a:endParaRPr lang="en-US" dirty="0"/>
        </a:p>
      </dgm:t>
      <dgm:extLst>
        <a:ext uri="{E40237B7-FDA0-4F09-8148-C483321AD2D9}">
          <dgm14:cNvPr xmlns:dgm14="http://schemas.microsoft.com/office/drawing/2010/diagram" id="0" name="" descr="Promote the use of OSEHRA to its full capacity&#10;Increase clinician focus&#10;"/>
        </a:ext>
      </dgm:extLst>
    </dgm:pt>
    <dgm:pt modelId="{EE2970C9-F9C2-45B2-A258-8B9DCE58597B}" type="parTrans" cxnId="{8C207A6C-1885-48AB-B48F-52F351904C4D}">
      <dgm:prSet/>
      <dgm:spPr/>
      <dgm:t>
        <a:bodyPr/>
        <a:lstStyle/>
        <a:p>
          <a:endParaRPr lang="en-US"/>
        </a:p>
      </dgm:t>
    </dgm:pt>
    <dgm:pt modelId="{E67EE394-B67C-48B3-9405-01ADF8F37A13}" type="sibTrans" cxnId="{8C207A6C-1885-48AB-B48F-52F351904C4D}">
      <dgm:prSet/>
      <dgm:spPr/>
      <dgm:t>
        <a:bodyPr/>
        <a:lstStyle/>
        <a:p>
          <a:endParaRPr lang="en-US"/>
        </a:p>
      </dgm:t>
    </dgm:pt>
    <dgm:pt modelId="{58958FD2-DCB1-41BD-B350-2445E5231EEB}">
      <dgm:prSet phldrT="[Text]"/>
      <dgm:spPr/>
      <dgm:t>
        <a:bodyPr/>
        <a:lstStyle/>
        <a:p>
          <a:r>
            <a:rPr lang="en-US" dirty="0" smtClean="0"/>
            <a:t>Increase clinician focus</a:t>
          </a:r>
          <a:endParaRPr lang="en-US" dirty="0"/>
        </a:p>
      </dgm:t>
    </dgm:pt>
    <dgm:pt modelId="{2A0D10E0-B083-46F7-9261-68CCDF8D3D65}" type="parTrans" cxnId="{D3BB7D4F-6040-4561-8D82-F47C353EFE61}">
      <dgm:prSet/>
      <dgm:spPr/>
      <dgm:t>
        <a:bodyPr/>
        <a:lstStyle/>
        <a:p>
          <a:endParaRPr lang="en-US"/>
        </a:p>
      </dgm:t>
    </dgm:pt>
    <dgm:pt modelId="{BF4272A9-BBBC-40D0-8A3D-2E1DC2CBF3CF}" type="sibTrans" cxnId="{D3BB7D4F-6040-4561-8D82-F47C353EFE61}">
      <dgm:prSet/>
      <dgm:spPr/>
      <dgm:t>
        <a:bodyPr/>
        <a:lstStyle/>
        <a:p>
          <a:endParaRPr lang="en-US"/>
        </a:p>
      </dgm:t>
    </dgm:pt>
    <dgm:pt modelId="{3B3F3AC1-31C4-4439-8D21-A28ED1156C71}">
      <dgm:prSet phldrT="[Text]"/>
      <dgm:spPr/>
      <dgm:t>
        <a:bodyPr/>
        <a:lstStyle/>
        <a:p>
          <a:r>
            <a:rPr lang="en-US" dirty="0" smtClean="0"/>
            <a:t>Promote VE value and engagement to industry</a:t>
          </a:r>
          <a:endParaRPr lang="en-US" dirty="0"/>
        </a:p>
      </dgm:t>
    </dgm:pt>
    <dgm:pt modelId="{C6416555-E471-426F-9007-74FD79E761BF}" type="parTrans" cxnId="{400FBE37-5A98-4091-91D6-68EA6062D745}">
      <dgm:prSet/>
      <dgm:spPr/>
      <dgm:t>
        <a:bodyPr/>
        <a:lstStyle/>
        <a:p>
          <a:endParaRPr lang="en-US"/>
        </a:p>
      </dgm:t>
    </dgm:pt>
    <dgm:pt modelId="{5B8FA3A3-D6F5-422E-AAB7-B0EAE653DFD6}" type="sibTrans" cxnId="{400FBE37-5A98-4091-91D6-68EA6062D745}">
      <dgm:prSet/>
      <dgm:spPr/>
      <dgm:t>
        <a:bodyPr/>
        <a:lstStyle/>
        <a:p>
          <a:endParaRPr lang="en-US"/>
        </a:p>
      </dgm:t>
    </dgm:pt>
    <dgm:pt modelId="{6681D364-FDF9-47FD-85D5-A0C0C75120E6}">
      <dgm:prSet phldrT="[Text]"/>
      <dgm:spPr/>
      <dgm:t>
        <a:bodyPr/>
        <a:lstStyle/>
        <a:p>
          <a:pPr marL="171450" indent="0" defTabSz="711200">
            <a:lnSpc>
              <a:spcPct val="90000"/>
            </a:lnSpc>
            <a:spcBef>
              <a:spcPct val="0"/>
            </a:spcBef>
            <a:spcAft>
              <a:spcPct val="15000"/>
            </a:spcAft>
            <a:buNone/>
          </a:pPr>
          <a:endParaRPr lang="en-US" dirty="0"/>
        </a:p>
      </dgm:t>
    </dgm:pt>
    <dgm:pt modelId="{21BE71A9-61D2-4864-B63B-6601501FD83A}" type="parTrans" cxnId="{52A2E347-B0DB-4BB1-AD62-DF6FE854D766}">
      <dgm:prSet/>
      <dgm:spPr/>
      <dgm:t>
        <a:bodyPr/>
        <a:lstStyle/>
        <a:p>
          <a:endParaRPr lang="en-US"/>
        </a:p>
      </dgm:t>
    </dgm:pt>
    <dgm:pt modelId="{130445C8-ACE3-47BB-B503-DAE95D7CC98C}" type="sibTrans" cxnId="{52A2E347-B0DB-4BB1-AD62-DF6FE854D766}">
      <dgm:prSet/>
      <dgm:spPr/>
      <dgm:t>
        <a:bodyPr/>
        <a:lstStyle/>
        <a:p>
          <a:endParaRPr lang="en-US"/>
        </a:p>
      </dgm:t>
    </dgm:pt>
    <dgm:pt modelId="{227692CC-2536-4E4E-978E-FAE6E9AD6F9E}">
      <dgm:prSet phldrT="[Tex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smtClean="0"/>
            <a:t> Participate in consortiums around standards</a:t>
          </a:r>
          <a:endParaRPr lang="en-US" dirty="0"/>
        </a:p>
      </dgm:t>
    </dgm:pt>
    <dgm:pt modelId="{575DE738-00E2-41F4-842E-6995D9DFDB24}" type="parTrans" cxnId="{C31A4715-F0F3-471E-BAA2-4D3DF9E07F16}">
      <dgm:prSet/>
      <dgm:spPr/>
      <dgm:t>
        <a:bodyPr/>
        <a:lstStyle/>
        <a:p>
          <a:endParaRPr lang="en-US"/>
        </a:p>
      </dgm:t>
    </dgm:pt>
    <dgm:pt modelId="{3C7F86FA-E2E5-474F-8A6A-9E7AAEA5CAFE}" type="sibTrans" cxnId="{C31A4715-F0F3-471E-BAA2-4D3DF9E07F16}">
      <dgm:prSet/>
      <dgm:spPr/>
      <dgm:t>
        <a:bodyPr/>
        <a:lstStyle/>
        <a:p>
          <a:endParaRPr lang="en-US"/>
        </a:p>
      </dgm:t>
    </dgm:pt>
    <dgm:pt modelId="{A9AF9BF4-D098-45E9-A94F-E79114C900BF}">
      <dgm:prSet phldrT="[Tex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smtClean="0"/>
            <a:t> HL-7 FHIR, Boston Sharp Group, OHT, OTHERS </a:t>
          </a:r>
          <a:endParaRPr lang="en-US" dirty="0"/>
        </a:p>
      </dgm:t>
    </dgm:pt>
    <dgm:pt modelId="{EA058EB4-6A84-47A8-AFE4-283E92CE8486}" type="parTrans" cxnId="{928830AA-5786-4B20-ACF4-3876783F2773}">
      <dgm:prSet/>
      <dgm:spPr/>
      <dgm:t>
        <a:bodyPr/>
        <a:lstStyle/>
        <a:p>
          <a:endParaRPr lang="en-US"/>
        </a:p>
      </dgm:t>
    </dgm:pt>
    <dgm:pt modelId="{808879C7-E977-4BAF-9BEC-685DC8F8107D}" type="sibTrans" cxnId="{928830AA-5786-4B20-ACF4-3876783F2773}">
      <dgm:prSet/>
      <dgm:spPr/>
      <dgm:t>
        <a:bodyPr/>
        <a:lstStyle/>
        <a:p>
          <a:endParaRPr lang="en-US"/>
        </a:p>
      </dgm:t>
    </dgm:pt>
    <dgm:pt modelId="{A3D40217-929F-4A74-9C77-270C9425F36A}" type="pres">
      <dgm:prSet presAssocID="{B5E260AA-7B72-456F-9B8C-B3C5D44BC97D}" presName="Name0" presStyleCnt="0">
        <dgm:presLayoutVars>
          <dgm:dir/>
          <dgm:animLvl val="lvl"/>
          <dgm:resizeHandles val="exact"/>
        </dgm:presLayoutVars>
      </dgm:prSet>
      <dgm:spPr/>
      <dgm:t>
        <a:bodyPr/>
        <a:lstStyle/>
        <a:p>
          <a:endParaRPr lang="en-US"/>
        </a:p>
      </dgm:t>
    </dgm:pt>
    <dgm:pt modelId="{F4379B6A-6249-4627-B0CF-E794DC2F23EC}" type="pres">
      <dgm:prSet presAssocID="{40E59495-01DE-4CD1-9147-0083D5D4D800}" presName="linNode" presStyleCnt="0"/>
      <dgm:spPr/>
    </dgm:pt>
    <dgm:pt modelId="{CA0077C5-A3BF-4238-A3C0-B67E80F3BF2C}" type="pres">
      <dgm:prSet presAssocID="{40E59495-01DE-4CD1-9147-0083D5D4D800}" presName="parentText" presStyleLbl="node1" presStyleIdx="0" presStyleCnt="3">
        <dgm:presLayoutVars>
          <dgm:chMax val="1"/>
          <dgm:bulletEnabled val="1"/>
        </dgm:presLayoutVars>
      </dgm:prSet>
      <dgm:spPr/>
      <dgm:t>
        <a:bodyPr/>
        <a:lstStyle/>
        <a:p>
          <a:endParaRPr lang="en-US"/>
        </a:p>
      </dgm:t>
    </dgm:pt>
    <dgm:pt modelId="{015ED4B2-51A6-4F06-AA0E-B41AF64191A4}" type="pres">
      <dgm:prSet presAssocID="{40E59495-01DE-4CD1-9147-0083D5D4D800}" presName="descendantText" presStyleLbl="alignAccFollowNode1" presStyleIdx="0" presStyleCnt="3">
        <dgm:presLayoutVars>
          <dgm:bulletEnabled val="1"/>
        </dgm:presLayoutVars>
      </dgm:prSet>
      <dgm:spPr/>
      <dgm:t>
        <a:bodyPr/>
        <a:lstStyle/>
        <a:p>
          <a:endParaRPr lang="en-US"/>
        </a:p>
      </dgm:t>
    </dgm:pt>
    <dgm:pt modelId="{F65F9814-8A86-40F4-9F82-55E3B4D830B8}" type="pres">
      <dgm:prSet presAssocID="{C1B7C5E8-97B4-4F9E-994E-385FC754A7B4}" presName="sp" presStyleCnt="0"/>
      <dgm:spPr/>
    </dgm:pt>
    <dgm:pt modelId="{4592A2EE-4E7B-4D08-B577-21411131FEA5}" type="pres">
      <dgm:prSet presAssocID="{CA49A99B-BE3A-449B-985B-70E1D09A1252}" presName="linNode" presStyleCnt="0"/>
      <dgm:spPr/>
    </dgm:pt>
    <dgm:pt modelId="{DDCBB209-4229-48BA-89E2-73C109C5C4E4}" type="pres">
      <dgm:prSet presAssocID="{CA49A99B-BE3A-449B-985B-70E1D09A1252}" presName="parentText" presStyleLbl="node1" presStyleIdx="1" presStyleCnt="3">
        <dgm:presLayoutVars>
          <dgm:chMax val="1"/>
          <dgm:bulletEnabled val="1"/>
        </dgm:presLayoutVars>
      </dgm:prSet>
      <dgm:spPr/>
      <dgm:t>
        <a:bodyPr/>
        <a:lstStyle/>
        <a:p>
          <a:endParaRPr lang="en-US"/>
        </a:p>
      </dgm:t>
    </dgm:pt>
    <dgm:pt modelId="{C43B09EC-52AE-4F5A-A2B7-4685D9E38EEF}" type="pres">
      <dgm:prSet presAssocID="{CA49A99B-BE3A-449B-985B-70E1D09A1252}" presName="descendantText" presStyleLbl="alignAccFollowNode1" presStyleIdx="1" presStyleCnt="3">
        <dgm:presLayoutVars>
          <dgm:bulletEnabled val="1"/>
        </dgm:presLayoutVars>
      </dgm:prSet>
      <dgm:spPr/>
      <dgm:t>
        <a:bodyPr/>
        <a:lstStyle/>
        <a:p>
          <a:endParaRPr lang="en-US"/>
        </a:p>
      </dgm:t>
    </dgm:pt>
    <dgm:pt modelId="{76B87535-D173-40A2-B10F-61401F00E138}" type="pres">
      <dgm:prSet presAssocID="{5B133E1E-2156-4967-8B8C-B9919A3FEEF5}" presName="sp" presStyleCnt="0"/>
      <dgm:spPr/>
    </dgm:pt>
    <dgm:pt modelId="{FD9B7451-44A1-4E9E-BFC5-BA87FF61BDA7}" type="pres">
      <dgm:prSet presAssocID="{2334F7FF-4160-4A38-96B5-C8EF1D56EADE}" presName="linNode" presStyleCnt="0"/>
      <dgm:spPr/>
    </dgm:pt>
    <dgm:pt modelId="{2F6CAF8D-B5D2-4CAB-B885-7C4248D13F86}" type="pres">
      <dgm:prSet presAssocID="{2334F7FF-4160-4A38-96B5-C8EF1D56EADE}" presName="parentText" presStyleLbl="node1" presStyleIdx="2" presStyleCnt="3">
        <dgm:presLayoutVars>
          <dgm:chMax val="1"/>
          <dgm:bulletEnabled val="1"/>
        </dgm:presLayoutVars>
      </dgm:prSet>
      <dgm:spPr/>
      <dgm:t>
        <a:bodyPr/>
        <a:lstStyle/>
        <a:p>
          <a:endParaRPr lang="en-US"/>
        </a:p>
      </dgm:t>
    </dgm:pt>
    <dgm:pt modelId="{D3AD2728-01F2-4EC6-87C9-DD6D205410BD}" type="pres">
      <dgm:prSet presAssocID="{2334F7FF-4160-4A38-96B5-C8EF1D56EADE}" presName="descendantText" presStyleLbl="alignAccFollowNode1" presStyleIdx="2" presStyleCnt="3">
        <dgm:presLayoutVars>
          <dgm:bulletEnabled val="1"/>
        </dgm:presLayoutVars>
      </dgm:prSet>
      <dgm:spPr/>
      <dgm:t>
        <a:bodyPr/>
        <a:lstStyle/>
        <a:p>
          <a:endParaRPr lang="en-US"/>
        </a:p>
      </dgm:t>
    </dgm:pt>
  </dgm:ptLst>
  <dgm:cxnLst>
    <dgm:cxn modelId="{F4911903-F28F-4975-829E-FD6874C4AE6A}" type="presOf" srcId="{0153662C-CCE6-45A3-9EC5-6739D1C418F8}" destId="{015ED4B2-51A6-4F06-AA0E-B41AF64191A4}" srcOrd="0" destOrd="0" presId="urn:microsoft.com/office/officeart/2005/8/layout/vList5"/>
    <dgm:cxn modelId="{B082AD23-E76D-4032-9D44-2DF57047390E}" type="presOf" srcId="{CA49A99B-BE3A-449B-985B-70E1D09A1252}" destId="{DDCBB209-4229-48BA-89E2-73C109C5C4E4}" srcOrd="0" destOrd="0" presId="urn:microsoft.com/office/officeart/2005/8/layout/vList5"/>
    <dgm:cxn modelId="{5E318C18-7323-46EA-9C62-4DC9518B3C72}" srcId="{B5E260AA-7B72-456F-9B8C-B3C5D44BC97D}" destId="{CA49A99B-BE3A-449B-985B-70E1D09A1252}" srcOrd="1" destOrd="0" parTransId="{6504E0E8-1841-49A0-A536-69C89C699E88}" sibTransId="{5B133E1E-2156-4967-8B8C-B9919A3FEEF5}"/>
    <dgm:cxn modelId="{41854E40-3604-4BC2-92E1-C18EB64699F1}" srcId="{40E59495-01DE-4CD1-9147-0083D5D4D800}" destId="{2474D45F-46B3-4E13-8055-DC8F2F331390}" srcOrd="1" destOrd="0" parTransId="{33AD0641-3F1B-4EB1-9B72-A5A45AF82648}" sibTransId="{2B8B028E-D0A4-4A64-8717-1C579E5D264C}"/>
    <dgm:cxn modelId="{E532BC7A-E714-4C2C-83A3-9B3A6F0C7B4B}" type="presOf" srcId="{58958FD2-DCB1-41BD-B350-2445E5231EEB}" destId="{D3AD2728-01F2-4EC6-87C9-DD6D205410BD}" srcOrd="0" destOrd="1" presId="urn:microsoft.com/office/officeart/2005/8/layout/vList5"/>
    <dgm:cxn modelId="{D3BB7D4F-6040-4561-8D82-F47C353EFE61}" srcId="{2334F7FF-4160-4A38-96B5-C8EF1D56EADE}" destId="{58958FD2-DCB1-41BD-B350-2445E5231EEB}" srcOrd="1" destOrd="0" parTransId="{2A0D10E0-B083-46F7-9261-68CCDF8D3D65}" sibTransId="{BF4272A9-BBBC-40D0-8A3D-2E1DC2CBF3CF}"/>
    <dgm:cxn modelId="{E7A96028-CC65-49C7-BCD0-AFAD8B170989}" type="presOf" srcId="{2334F7FF-4160-4A38-96B5-C8EF1D56EADE}" destId="{2F6CAF8D-B5D2-4CAB-B885-7C4248D13F86}" srcOrd="0" destOrd="0" presId="urn:microsoft.com/office/officeart/2005/8/layout/vList5"/>
    <dgm:cxn modelId="{928830AA-5786-4B20-ACF4-3876783F2773}" srcId="{CA49A99B-BE3A-449B-985B-70E1D09A1252}" destId="{A9AF9BF4-D098-45E9-A94F-E79114C900BF}" srcOrd="2" destOrd="0" parTransId="{EA058EB4-6A84-47A8-AFE4-283E92CE8486}" sibTransId="{808879C7-E977-4BAF-9BEC-685DC8F8107D}"/>
    <dgm:cxn modelId="{CE1661D8-8C88-4FFC-AEC7-C82A4DC87CDD}" type="presOf" srcId="{227692CC-2536-4E4E-978E-FAE6E9AD6F9E}" destId="{C43B09EC-52AE-4F5A-A2B7-4685D9E38EEF}" srcOrd="0" destOrd="1" presId="urn:microsoft.com/office/officeart/2005/8/layout/vList5"/>
    <dgm:cxn modelId="{0F00D24E-3745-43CD-BD90-2FBCF819845C}" type="presOf" srcId="{A9AF9BF4-D098-45E9-A94F-E79114C900BF}" destId="{C43B09EC-52AE-4F5A-A2B7-4685D9E38EEF}" srcOrd="0" destOrd="2" presId="urn:microsoft.com/office/officeart/2005/8/layout/vList5"/>
    <dgm:cxn modelId="{69B691C7-510B-4526-AE87-62C7BE594A2F}" srcId="{B5E260AA-7B72-456F-9B8C-B3C5D44BC97D}" destId="{2334F7FF-4160-4A38-96B5-C8EF1D56EADE}" srcOrd="2" destOrd="0" parTransId="{3527F580-AB6F-40E6-A941-58E9F7BDD8CD}" sibTransId="{4CB06B5C-FFCC-4311-B79A-B3D2D4C6A0FA}"/>
    <dgm:cxn modelId="{C31A4715-F0F3-471E-BAA2-4D3DF9E07F16}" srcId="{CA49A99B-BE3A-449B-985B-70E1D09A1252}" destId="{227692CC-2536-4E4E-978E-FAE6E9AD6F9E}" srcOrd="1" destOrd="0" parTransId="{575DE738-00E2-41F4-842E-6995D9DFDB24}" sibTransId="{3C7F86FA-E2E5-474F-8A6A-9E7AAEA5CAFE}"/>
    <dgm:cxn modelId="{D00AD227-7C34-49E0-BA6F-34261C9AD1F9}" type="presOf" srcId="{3B3F3AC1-31C4-4439-8D21-A28ED1156C71}" destId="{015ED4B2-51A6-4F06-AA0E-B41AF64191A4}" srcOrd="0" destOrd="2" presId="urn:microsoft.com/office/officeart/2005/8/layout/vList5"/>
    <dgm:cxn modelId="{40F3AD21-AC47-4892-8EF9-2AE7FB91701C}" type="presOf" srcId="{B001C4A3-175A-4687-8A58-892878951FE9}" destId="{C43B09EC-52AE-4F5A-A2B7-4685D9E38EEF}" srcOrd="0" destOrd="0" presId="urn:microsoft.com/office/officeart/2005/8/layout/vList5"/>
    <dgm:cxn modelId="{EE68C561-E97E-40EC-AEDB-FECCE9E63197}" type="presOf" srcId="{6681D364-FDF9-47FD-85D5-A0C0C75120E6}" destId="{C43B09EC-52AE-4F5A-A2B7-4685D9E38EEF}" srcOrd="0" destOrd="3" presId="urn:microsoft.com/office/officeart/2005/8/layout/vList5"/>
    <dgm:cxn modelId="{4FA8EBC7-3B7B-4104-8B19-CDCE1BD79530}" type="presOf" srcId="{3EC2D5D9-CD4D-45C0-AB13-2EB7B46D689B}" destId="{D3AD2728-01F2-4EC6-87C9-DD6D205410BD}" srcOrd="0" destOrd="0" presId="urn:microsoft.com/office/officeart/2005/8/layout/vList5"/>
    <dgm:cxn modelId="{8C207A6C-1885-48AB-B48F-52F351904C4D}" srcId="{2334F7FF-4160-4A38-96B5-C8EF1D56EADE}" destId="{3EC2D5D9-CD4D-45C0-AB13-2EB7B46D689B}" srcOrd="0" destOrd="0" parTransId="{EE2970C9-F9C2-45B2-A258-8B9DCE58597B}" sibTransId="{E67EE394-B67C-48B3-9405-01ADF8F37A13}"/>
    <dgm:cxn modelId="{8D59E669-6203-4387-BD86-6F9E60382B3C}" type="presOf" srcId="{40E59495-01DE-4CD1-9147-0083D5D4D800}" destId="{CA0077C5-A3BF-4238-A3C0-B67E80F3BF2C}" srcOrd="0" destOrd="0" presId="urn:microsoft.com/office/officeart/2005/8/layout/vList5"/>
    <dgm:cxn modelId="{3FB394A2-539D-4303-831E-4A94DBE43BF0}" srcId="{40E59495-01DE-4CD1-9147-0083D5D4D800}" destId="{0153662C-CCE6-45A3-9EC5-6739D1C418F8}" srcOrd="0" destOrd="0" parTransId="{E968A9FF-7EBF-435E-97D5-EC3335B98BDC}" sibTransId="{9D59E263-73B0-443F-89D0-49ADFFDF2515}"/>
    <dgm:cxn modelId="{1B425926-F0A4-4B0F-884A-E9A3B695FBDD}" type="presOf" srcId="{2474D45F-46B3-4E13-8055-DC8F2F331390}" destId="{015ED4B2-51A6-4F06-AA0E-B41AF64191A4}" srcOrd="0" destOrd="1" presId="urn:microsoft.com/office/officeart/2005/8/layout/vList5"/>
    <dgm:cxn modelId="{5B01959D-337B-4152-BDCB-896DAC916F3B}" srcId="{B5E260AA-7B72-456F-9B8C-B3C5D44BC97D}" destId="{40E59495-01DE-4CD1-9147-0083D5D4D800}" srcOrd="0" destOrd="0" parTransId="{4F09B3D1-18AA-4567-8B00-902D5BDFA5CF}" sibTransId="{C1B7C5E8-97B4-4F9E-994E-385FC754A7B4}"/>
    <dgm:cxn modelId="{CFD77CB3-EF36-4748-A518-88C18C4CAEDF}" srcId="{CA49A99B-BE3A-449B-985B-70E1D09A1252}" destId="{B001C4A3-175A-4687-8A58-892878951FE9}" srcOrd="0" destOrd="0" parTransId="{1E9A5097-686A-4C38-A032-BC4AFB1BA419}" sibTransId="{39B85284-A5D6-44EF-B31E-0BDC3E33C6E4}"/>
    <dgm:cxn modelId="{52A2E347-B0DB-4BB1-AD62-DF6FE854D766}" srcId="{CA49A99B-BE3A-449B-985B-70E1D09A1252}" destId="{6681D364-FDF9-47FD-85D5-A0C0C75120E6}" srcOrd="3" destOrd="0" parTransId="{21BE71A9-61D2-4864-B63B-6601501FD83A}" sibTransId="{130445C8-ACE3-47BB-B503-DAE95D7CC98C}"/>
    <dgm:cxn modelId="{F03406D7-6F39-47FF-B345-6597F3E144C7}" type="presOf" srcId="{B5E260AA-7B72-456F-9B8C-B3C5D44BC97D}" destId="{A3D40217-929F-4A74-9C77-270C9425F36A}" srcOrd="0" destOrd="0" presId="urn:microsoft.com/office/officeart/2005/8/layout/vList5"/>
    <dgm:cxn modelId="{400FBE37-5A98-4091-91D6-68EA6062D745}" srcId="{40E59495-01DE-4CD1-9147-0083D5D4D800}" destId="{3B3F3AC1-31C4-4439-8D21-A28ED1156C71}" srcOrd="2" destOrd="0" parTransId="{C6416555-E471-426F-9007-74FD79E761BF}" sibTransId="{5B8FA3A3-D6F5-422E-AAB7-B0EAE653DFD6}"/>
    <dgm:cxn modelId="{4CFE40C0-EE83-4A34-BE72-2190CA3878B6}" type="presParOf" srcId="{A3D40217-929F-4A74-9C77-270C9425F36A}" destId="{F4379B6A-6249-4627-B0CF-E794DC2F23EC}" srcOrd="0" destOrd="0" presId="urn:microsoft.com/office/officeart/2005/8/layout/vList5"/>
    <dgm:cxn modelId="{C6B91411-6EA1-4728-998B-A0A83B19A759}" type="presParOf" srcId="{F4379B6A-6249-4627-B0CF-E794DC2F23EC}" destId="{CA0077C5-A3BF-4238-A3C0-B67E80F3BF2C}" srcOrd="0" destOrd="0" presId="urn:microsoft.com/office/officeart/2005/8/layout/vList5"/>
    <dgm:cxn modelId="{9049E455-9D5C-442F-8FB9-9F2DD40DDA9A}" type="presParOf" srcId="{F4379B6A-6249-4627-B0CF-E794DC2F23EC}" destId="{015ED4B2-51A6-4F06-AA0E-B41AF64191A4}" srcOrd="1" destOrd="0" presId="urn:microsoft.com/office/officeart/2005/8/layout/vList5"/>
    <dgm:cxn modelId="{7A82E29E-3314-4262-AD79-C95AD4A7C246}" type="presParOf" srcId="{A3D40217-929F-4A74-9C77-270C9425F36A}" destId="{F65F9814-8A86-40F4-9F82-55E3B4D830B8}" srcOrd="1" destOrd="0" presId="urn:microsoft.com/office/officeart/2005/8/layout/vList5"/>
    <dgm:cxn modelId="{92745E8C-250C-4A75-B341-0CD7C3BD9B2B}" type="presParOf" srcId="{A3D40217-929F-4A74-9C77-270C9425F36A}" destId="{4592A2EE-4E7B-4D08-B577-21411131FEA5}" srcOrd="2" destOrd="0" presId="urn:microsoft.com/office/officeart/2005/8/layout/vList5"/>
    <dgm:cxn modelId="{232DE501-8F22-4A45-BDC1-6F53F602C614}" type="presParOf" srcId="{4592A2EE-4E7B-4D08-B577-21411131FEA5}" destId="{DDCBB209-4229-48BA-89E2-73C109C5C4E4}" srcOrd="0" destOrd="0" presId="urn:microsoft.com/office/officeart/2005/8/layout/vList5"/>
    <dgm:cxn modelId="{BAE92ECB-005E-4596-A80C-7498A07EC80E}" type="presParOf" srcId="{4592A2EE-4E7B-4D08-B577-21411131FEA5}" destId="{C43B09EC-52AE-4F5A-A2B7-4685D9E38EEF}" srcOrd="1" destOrd="0" presId="urn:microsoft.com/office/officeart/2005/8/layout/vList5"/>
    <dgm:cxn modelId="{D567A701-A575-485D-B82B-6700B54EBD11}" type="presParOf" srcId="{A3D40217-929F-4A74-9C77-270C9425F36A}" destId="{76B87535-D173-40A2-B10F-61401F00E138}" srcOrd="3" destOrd="0" presId="urn:microsoft.com/office/officeart/2005/8/layout/vList5"/>
    <dgm:cxn modelId="{A65778F8-F57C-45E9-B5EC-BCA20818CC49}" type="presParOf" srcId="{A3D40217-929F-4A74-9C77-270C9425F36A}" destId="{FD9B7451-44A1-4E9E-BFC5-BA87FF61BDA7}" srcOrd="4" destOrd="0" presId="urn:microsoft.com/office/officeart/2005/8/layout/vList5"/>
    <dgm:cxn modelId="{D48CEE45-E9CF-4113-8343-D72FC40BC01A}" type="presParOf" srcId="{FD9B7451-44A1-4E9E-BFC5-BA87FF61BDA7}" destId="{2F6CAF8D-B5D2-4CAB-B885-7C4248D13F86}" srcOrd="0" destOrd="0" presId="urn:microsoft.com/office/officeart/2005/8/layout/vList5"/>
    <dgm:cxn modelId="{554FEA53-ED30-46EF-B660-1A6C8CC53639}" type="presParOf" srcId="{FD9B7451-44A1-4E9E-BFC5-BA87FF61BDA7}" destId="{D3AD2728-01F2-4EC6-87C9-DD6D205410B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5E260AA-7B72-456F-9B8C-B3C5D44BC97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2334F7FF-4160-4A38-96B5-C8EF1D56EADE}">
      <dgm:prSet phldrT="[Text]"/>
      <dgm:spPr/>
      <dgm:t>
        <a:bodyPr/>
        <a:lstStyle/>
        <a:p>
          <a:r>
            <a:rPr lang="en-US" dirty="0" smtClean="0"/>
            <a:t>Solution Intake</a:t>
          </a:r>
          <a:endParaRPr lang="en-US" dirty="0"/>
        </a:p>
      </dgm:t>
      <dgm:extLst>
        <a:ext uri="{E40237B7-FDA0-4F09-8148-C483321AD2D9}">
          <dgm14:cNvPr xmlns:dgm14="http://schemas.microsoft.com/office/drawing/2010/diagram" id="0" name="" descr="Solution Intake&#10;"/>
        </a:ext>
      </dgm:extLst>
    </dgm:pt>
    <dgm:pt modelId="{3527F580-AB6F-40E6-A941-58E9F7BDD8CD}" type="parTrans" cxnId="{69B691C7-510B-4526-AE87-62C7BE594A2F}">
      <dgm:prSet/>
      <dgm:spPr/>
      <dgm:t>
        <a:bodyPr/>
        <a:lstStyle/>
        <a:p>
          <a:endParaRPr lang="en-US"/>
        </a:p>
      </dgm:t>
    </dgm:pt>
    <dgm:pt modelId="{4CB06B5C-FFCC-4311-B79A-B3D2D4C6A0FA}" type="sibTrans" cxnId="{69B691C7-510B-4526-AE87-62C7BE594A2F}">
      <dgm:prSet/>
      <dgm:spPr/>
      <dgm:t>
        <a:bodyPr/>
        <a:lstStyle/>
        <a:p>
          <a:endParaRPr lang="en-US"/>
        </a:p>
      </dgm:t>
    </dgm:pt>
    <dgm:pt modelId="{3EC2D5D9-CD4D-45C0-AB13-2EB7B46D689B}">
      <dgm:prSet phldrT="[Text]"/>
      <dgm:spPr/>
      <dgm:t>
        <a:bodyPr/>
        <a:lstStyle/>
        <a:p>
          <a:r>
            <a:rPr lang="en-US" dirty="0" smtClean="0"/>
            <a:t>Find</a:t>
          </a:r>
          <a:r>
            <a:rPr lang="en-US" baseline="0" dirty="0" smtClean="0"/>
            <a:t> the shortest pathway through VHA – OIT – PD for each product, solution, or service, thus optimizing C3&gt;C1</a:t>
          </a:r>
          <a:endParaRPr lang="en-US" dirty="0"/>
        </a:p>
      </dgm:t>
      <dgm:extLst>
        <a:ext uri="{E40237B7-FDA0-4F09-8148-C483321AD2D9}">
          <dgm14:cNvPr xmlns:dgm14="http://schemas.microsoft.com/office/drawing/2010/diagram" id="0" name="" descr="Find the shortest pathway through VHA – OIT – PD for each product, solution, or service, thus optimizing C3&gt;C1&#10;Use Case under development - Fileman 22.2&#10;"/>
        </a:ext>
      </dgm:extLst>
    </dgm:pt>
    <dgm:pt modelId="{EE2970C9-F9C2-45B2-A258-8B9DCE58597B}" type="parTrans" cxnId="{8C207A6C-1885-48AB-B48F-52F351904C4D}">
      <dgm:prSet/>
      <dgm:spPr/>
      <dgm:t>
        <a:bodyPr/>
        <a:lstStyle/>
        <a:p>
          <a:endParaRPr lang="en-US"/>
        </a:p>
      </dgm:t>
    </dgm:pt>
    <dgm:pt modelId="{E67EE394-B67C-48B3-9405-01ADF8F37A13}" type="sibTrans" cxnId="{8C207A6C-1885-48AB-B48F-52F351904C4D}">
      <dgm:prSet/>
      <dgm:spPr/>
      <dgm:t>
        <a:bodyPr/>
        <a:lstStyle/>
        <a:p>
          <a:endParaRPr lang="en-US"/>
        </a:p>
      </dgm:t>
    </dgm:pt>
    <dgm:pt modelId="{6D539590-3D7E-46DD-875F-0FB7A70831F9}">
      <dgm:prSet phldrT="[Text]"/>
      <dgm:spPr/>
      <dgm:t>
        <a:bodyPr/>
        <a:lstStyle/>
        <a:p>
          <a:r>
            <a:rPr lang="en-US" dirty="0" smtClean="0"/>
            <a:t>Community Developed Solutions</a:t>
          </a:r>
          <a:endParaRPr lang="en-US" dirty="0"/>
        </a:p>
      </dgm:t>
      <dgm:extLst>
        <a:ext uri="{E40237B7-FDA0-4F09-8148-C483321AD2D9}">
          <dgm14:cNvPr xmlns:dgm14="http://schemas.microsoft.com/office/drawing/2010/diagram" id="0" name="" descr="Community Developed Solutions&#10;"/>
        </a:ext>
      </dgm:extLst>
    </dgm:pt>
    <dgm:pt modelId="{20B4D48E-EFCE-424D-8BCB-F6AD46FD8063}" type="parTrans" cxnId="{9886CB30-1E84-4BF9-9ABF-1EE3CE2ABA4F}">
      <dgm:prSet/>
      <dgm:spPr/>
      <dgm:t>
        <a:bodyPr/>
        <a:lstStyle/>
        <a:p>
          <a:endParaRPr lang="en-US"/>
        </a:p>
      </dgm:t>
    </dgm:pt>
    <dgm:pt modelId="{561E2C00-1674-430C-BF38-30D1BFB70AC5}" type="sibTrans" cxnId="{9886CB30-1E84-4BF9-9ABF-1EE3CE2ABA4F}">
      <dgm:prSet/>
      <dgm:spPr/>
      <dgm:t>
        <a:bodyPr/>
        <a:lstStyle/>
        <a:p>
          <a:endParaRPr lang="en-US"/>
        </a:p>
      </dgm:t>
    </dgm:pt>
    <dgm:pt modelId="{4F83D2F5-6A88-4497-A55B-26A9456BCD8C}">
      <dgm:prSet phldrT="[Text]"/>
      <dgm:spPr/>
      <dgm:t>
        <a:bodyPr/>
        <a:lstStyle/>
        <a:p>
          <a:r>
            <a:rPr lang="en-US" dirty="0" smtClean="0"/>
            <a:t>Create a reference guide to the Community for utilizing Cooperative Research and Development Agreements. Will encourage Community to engage in the VA’s pilot and proofs-of-concept process.</a:t>
          </a:r>
          <a:endParaRPr lang="en-US" dirty="0"/>
        </a:p>
      </dgm:t>
      <dgm:extLst>
        <a:ext uri="{E40237B7-FDA0-4F09-8148-C483321AD2D9}">
          <dgm14:cNvPr xmlns:dgm14="http://schemas.microsoft.com/office/drawing/2010/diagram" id="0" name="" descr="Create a reference guide to the Community for utilizing Cooperative Research and Development Agreements. Will encourage Community to engage in the VA’s pilot and proofs-of-concept process.&#10;Run POC Pilots ie Review Community developed meds reconciliation&#10;"/>
        </a:ext>
      </dgm:extLst>
    </dgm:pt>
    <dgm:pt modelId="{07107B34-CDFD-4604-A203-463C677541CC}" type="parTrans" cxnId="{4C3DBE4E-B614-42F9-AC79-9DBFCD0FC9B1}">
      <dgm:prSet/>
      <dgm:spPr/>
      <dgm:t>
        <a:bodyPr/>
        <a:lstStyle/>
        <a:p>
          <a:endParaRPr lang="en-US"/>
        </a:p>
      </dgm:t>
    </dgm:pt>
    <dgm:pt modelId="{CAB66C8A-B238-4106-B70B-2C6B927B8B3B}" type="sibTrans" cxnId="{4C3DBE4E-B614-42F9-AC79-9DBFCD0FC9B1}">
      <dgm:prSet/>
      <dgm:spPr/>
      <dgm:t>
        <a:bodyPr/>
        <a:lstStyle/>
        <a:p>
          <a:endParaRPr lang="en-US"/>
        </a:p>
      </dgm:t>
    </dgm:pt>
    <dgm:pt modelId="{98DCB0CD-516E-4732-B7BC-A39E413DF899}">
      <dgm:prSet phldrT="[Text]"/>
      <dgm:spPr/>
      <dgm:t>
        <a:bodyPr/>
        <a:lstStyle/>
        <a:p>
          <a:r>
            <a:rPr lang="en-US" dirty="0" smtClean="0"/>
            <a:t>Run POC Pilots i.e. Review Community developed meds reconciliation</a:t>
          </a:r>
          <a:endParaRPr lang="en-US" dirty="0"/>
        </a:p>
      </dgm:t>
    </dgm:pt>
    <dgm:pt modelId="{01CCC04C-DD58-4E3B-9F54-5696B5AB5058}" type="parTrans" cxnId="{A99D6EB6-2DB1-4A28-AC90-E5E5130146CF}">
      <dgm:prSet/>
      <dgm:spPr/>
      <dgm:t>
        <a:bodyPr/>
        <a:lstStyle/>
        <a:p>
          <a:endParaRPr lang="en-US"/>
        </a:p>
      </dgm:t>
    </dgm:pt>
    <dgm:pt modelId="{E1C3055C-7065-47D2-B0FB-F0BD8FADBAB2}" type="sibTrans" cxnId="{A99D6EB6-2DB1-4A28-AC90-E5E5130146CF}">
      <dgm:prSet/>
      <dgm:spPr/>
      <dgm:t>
        <a:bodyPr/>
        <a:lstStyle/>
        <a:p>
          <a:endParaRPr lang="en-US"/>
        </a:p>
      </dgm:t>
    </dgm:pt>
    <dgm:pt modelId="{3D7346C2-D5C7-4E02-A272-BC1CF0DDD04C}">
      <dgm:prSet phldrT="[Text]"/>
      <dgm:spPr/>
      <dgm:t>
        <a:bodyPr/>
        <a:lstStyle/>
        <a:p>
          <a:r>
            <a:rPr lang="en-US" dirty="0" smtClean="0"/>
            <a:t>External Communication</a:t>
          </a:r>
          <a:endParaRPr lang="en-US" dirty="0"/>
        </a:p>
      </dgm:t>
      <dgm:extLst>
        <a:ext uri="{E40237B7-FDA0-4F09-8148-C483321AD2D9}">
          <dgm14:cNvPr xmlns:dgm14="http://schemas.microsoft.com/office/drawing/2010/diagram" id="0" name="" descr="External Communication&#10;"/>
        </a:ext>
      </dgm:extLst>
    </dgm:pt>
    <dgm:pt modelId="{320BF7CA-0DEE-45F5-9EC1-AD9181F736FD}" type="parTrans" cxnId="{095B7F53-837D-4030-9C3D-1562483D6875}">
      <dgm:prSet/>
      <dgm:spPr/>
      <dgm:t>
        <a:bodyPr/>
        <a:lstStyle/>
        <a:p>
          <a:endParaRPr lang="en-US"/>
        </a:p>
      </dgm:t>
    </dgm:pt>
    <dgm:pt modelId="{4A20EB2B-3A5C-4089-A0A0-B24C81774E05}" type="sibTrans" cxnId="{095B7F53-837D-4030-9C3D-1562483D6875}">
      <dgm:prSet/>
      <dgm:spPr/>
      <dgm:t>
        <a:bodyPr/>
        <a:lstStyle/>
        <a:p>
          <a:endParaRPr lang="en-US"/>
        </a:p>
      </dgm:t>
    </dgm:pt>
    <dgm:pt modelId="{05BC1103-491C-40E3-875A-84FBE7AD8883}">
      <dgm:prSet phldrT="[Text]"/>
      <dgm:spPr/>
      <dgm:t>
        <a:bodyPr/>
        <a:lstStyle/>
        <a:p>
          <a:r>
            <a:rPr lang="en-US" dirty="0" smtClean="0"/>
            <a:t>Host an Industry Day for members of the outside community to learn about the VistA Evolution Program. Will inspire the Community to bring solutions and services to the VA.</a:t>
          </a:r>
          <a:endParaRPr lang="en-US" dirty="0"/>
        </a:p>
      </dgm:t>
      <dgm:extLst>
        <a:ext uri="{E40237B7-FDA0-4F09-8148-C483321AD2D9}">
          <dgm14:cNvPr xmlns:dgm14="http://schemas.microsoft.com/office/drawing/2010/diagram" id="0" name="" descr="Host an Industry Day for members of the outside community to learn about the VistA Evolution Program. Will inspire the Community to bring solutions and services to the VA.&#10;Webinars &amp; Social Media&#10;"/>
        </a:ext>
      </dgm:extLst>
    </dgm:pt>
    <dgm:pt modelId="{D8DF9DFF-9705-4B8D-8A96-B22D3D016D7B}" type="parTrans" cxnId="{A2405C42-DCF6-4B45-ADF6-6BDB4536A945}">
      <dgm:prSet/>
      <dgm:spPr/>
      <dgm:t>
        <a:bodyPr/>
        <a:lstStyle/>
        <a:p>
          <a:endParaRPr lang="en-US"/>
        </a:p>
      </dgm:t>
    </dgm:pt>
    <dgm:pt modelId="{E357591E-160A-4580-89FF-82CABC0264D8}" type="sibTrans" cxnId="{A2405C42-DCF6-4B45-ADF6-6BDB4536A945}">
      <dgm:prSet/>
      <dgm:spPr/>
      <dgm:t>
        <a:bodyPr/>
        <a:lstStyle/>
        <a:p>
          <a:endParaRPr lang="en-US"/>
        </a:p>
      </dgm:t>
    </dgm:pt>
    <dgm:pt modelId="{90ACED3F-6AA8-443D-A42D-F8888D661436}">
      <dgm:prSet phldrT="[Text]"/>
      <dgm:spPr/>
      <dgm:t>
        <a:bodyPr/>
        <a:lstStyle/>
        <a:p>
          <a:r>
            <a:rPr lang="en-US" dirty="0" smtClean="0"/>
            <a:t>Webinars &amp; Social Media</a:t>
          </a:r>
          <a:endParaRPr lang="en-US" dirty="0"/>
        </a:p>
      </dgm:t>
    </dgm:pt>
    <dgm:pt modelId="{16299A4A-337A-4133-846C-DEEA3656826C}" type="parTrans" cxnId="{924CED87-4ADD-4116-AAC6-418D276D4A80}">
      <dgm:prSet/>
      <dgm:spPr/>
      <dgm:t>
        <a:bodyPr/>
        <a:lstStyle/>
        <a:p>
          <a:endParaRPr lang="en-US"/>
        </a:p>
      </dgm:t>
    </dgm:pt>
    <dgm:pt modelId="{2FED40B9-B298-476B-9760-431238701F15}" type="sibTrans" cxnId="{924CED87-4ADD-4116-AAC6-418D276D4A80}">
      <dgm:prSet/>
      <dgm:spPr/>
      <dgm:t>
        <a:bodyPr/>
        <a:lstStyle/>
        <a:p>
          <a:endParaRPr lang="en-US"/>
        </a:p>
      </dgm:t>
    </dgm:pt>
    <dgm:pt modelId="{F73B1F7F-3278-4630-9EF9-4E6542388894}">
      <dgm:prSet/>
      <dgm:spPr/>
      <dgm:t>
        <a:bodyPr/>
        <a:lstStyle/>
        <a:p>
          <a:r>
            <a:rPr lang="en-US" dirty="0" smtClean="0"/>
            <a:t>Use Case under development - </a:t>
          </a:r>
          <a:r>
            <a:rPr lang="en-US" dirty="0" smtClean="0">
              <a:ea typeface="ＭＳ Ｐゴシック" charset="0"/>
            </a:rPr>
            <a:t>Fileman 22.2</a:t>
          </a:r>
          <a:endParaRPr lang="en-US" dirty="0"/>
        </a:p>
      </dgm:t>
    </dgm:pt>
    <dgm:pt modelId="{8442CB3D-8C80-4203-ADA9-900E27D3DC6A}" type="parTrans" cxnId="{181232BD-1362-4453-B31D-56728847F2AA}">
      <dgm:prSet/>
      <dgm:spPr/>
      <dgm:t>
        <a:bodyPr/>
        <a:lstStyle/>
        <a:p>
          <a:endParaRPr lang="en-US"/>
        </a:p>
      </dgm:t>
    </dgm:pt>
    <dgm:pt modelId="{5EB44A0F-83BE-473C-BEA2-E0CE414D9B81}" type="sibTrans" cxnId="{181232BD-1362-4453-B31D-56728847F2AA}">
      <dgm:prSet/>
      <dgm:spPr/>
      <dgm:t>
        <a:bodyPr/>
        <a:lstStyle/>
        <a:p>
          <a:endParaRPr lang="en-US"/>
        </a:p>
      </dgm:t>
    </dgm:pt>
    <dgm:pt modelId="{A3D40217-929F-4A74-9C77-270C9425F36A}" type="pres">
      <dgm:prSet presAssocID="{B5E260AA-7B72-456F-9B8C-B3C5D44BC97D}" presName="Name0" presStyleCnt="0">
        <dgm:presLayoutVars>
          <dgm:dir/>
          <dgm:animLvl val="lvl"/>
          <dgm:resizeHandles val="exact"/>
        </dgm:presLayoutVars>
      </dgm:prSet>
      <dgm:spPr/>
      <dgm:t>
        <a:bodyPr/>
        <a:lstStyle/>
        <a:p>
          <a:endParaRPr lang="en-US"/>
        </a:p>
      </dgm:t>
    </dgm:pt>
    <dgm:pt modelId="{FD9B7451-44A1-4E9E-BFC5-BA87FF61BDA7}" type="pres">
      <dgm:prSet presAssocID="{2334F7FF-4160-4A38-96B5-C8EF1D56EADE}" presName="linNode" presStyleCnt="0"/>
      <dgm:spPr/>
    </dgm:pt>
    <dgm:pt modelId="{2F6CAF8D-B5D2-4CAB-B885-7C4248D13F86}" type="pres">
      <dgm:prSet presAssocID="{2334F7FF-4160-4A38-96B5-C8EF1D56EADE}" presName="parentText" presStyleLbl="node1" presStyleIdx="0" presStyleCnt="3">
        <dgm:presLayoutVars>
          <dgm:chMax val="1"/>
          <dgm:bulletEnabled val="1"/>
        </dgm:presLayoutVars>
      </dgm:prSet>
      <dgm:spPr/>
      <dgm:t>
        <a:bodyPr/>
        <a:lstStyle/>
        <a:p>
          <a:endParaRPr lang="en-US"/>
        </a:p>
      </dgm:t>
    </dgm:pt>
    <dgm:pt modelId="{D3AD2728-01F2-4EC6-87C9-DD6D205410BD}" type="pres">
      <dgm:prSet presAssocID="{2334F7FF-4160-4A38-96B5-C8EF1D56EADE}" presName="descendantText" presStyleLbl="alignAccFollowNode1" presStyleIdx="0" presStyleCnt="3">
        <dgm:presLayoutVars>
          <dgm:bulletEnabled val="1"/>
        </dgm:presLayoutVars>
      </dgm:prSet>
      <dgm:spPr/>
      <dgm:t>
        <a:bodyPr/>
        <a:lstStyle/>
        <a:p>
          <a:endParaRPr lang="en-US"/>
        </a:p>
      </dgm:t>
    </dgm:pt>
    <dgm:pt modelId="{78ABD86B-7176-4423-B0F4-913DBEFA95EB}" type="pres">
      <dgm:prSet presAssocID="{4CB06B5C-FFCC-4311-B79A-B3D2D4C6A0FA}" presName="sp" presStyleCnt="0"/>
      <dgm:spPr/>
    </dgm:pt>
    <dgm:pt modelId="{9267F5E2-4D69-4D65-9368-6784C4B8D871}" type="pres">
      <dgm:prSet presAssocID="{6D539590-3D7E-46DD-875F-0FB7A70831F9}" presName="linNode" presStyleCnt="0"/>
      <dgm:spPr/>
    </dgm:pt>
    <dgm:pt modelId="{15ED4858-A28E-44EB-A5BC-618967F7D13D}" type="pres">
      <dgm:prSet presAssocID="{6D539590-3D7E-46DD-875F-0FB7A70831F9}" presName="parentText" presStyleLbl="node1" presStyleIdx="1" presStyleCnt="3">
        <dgm:presLayoutVars>
          <dgm:chMax val="1"/>
          <dgm:bulletEnabled val="1"/>
        </dgm:presLayoutVars>
      </dgm:prSet>
      <dgm:spPr/>
      <dgm:t>
        <a:bodyPr/>
        <a:lstStyle/>
        <a:p>
          <a:endParaRPr lang="en-US"/>
        </a:p>
      </dgm:t>
    </dgm:pt>
    <dgm:pt modelId="{70CC3EE4-36AA-414C-B04A-5B98F0ECF3FA}" type="pres">
      <dgm:prSet presAssocID="{6D539590-3D7E-46DD-875F-0FB7A70831F9}" presName="descendantText" presStyleLbl="alignAccFollowNode1" presStyleIdx="1" presStyleCnt="3">
        <dgm:presLayoutVars>
          <dgm:bulletEnabled val="1"/>
        </dgm:presLayoutVars>
      </dgm:prSet>
      <dgm:spPr/>
      <dgm:t>
        <a:bodyPr/>
        <a:lstStyle/>
        <a:p>
          <a:endParaRPr lang="en-US"/>
        </a:p>
      </dgm:t>
    </dgm:pt>
    <dgm:pt modelId="{B946DAD2-448E-44C2-A74C-80DB83340FD0}" type="pres">
      <dgm:prSet presAssocID="{561E2C00-1674-430C-BF38-30D1BFB70AC5}" presName="sp" presStyleCnt="0"/>
      <dgm:spPr/>
    </dgm:pt>
    <dgm:pt modelId="{CCC6F538-ECD4-4227-BD24-A9A4233DE013}" type="pres">
      <dgm:prSet presAssocID="{3D7346C2-D5C7-4E02-A272-BC1CF0DDD04C}" presName="linNode" presStyleCnt="0"/>
      <dgm:spPr/>
    </dgm:pt>
    <dgm:pt modelId="{ED6D4E6E-D453-4B1D-90EF-A5CBF99BA3EB}" type="pres">
      <dgm:prSet presAssocID="{3D7346C2-D5C7-4E02-A272-BC1CF0DDD04C}" presName="parentText" presStyleLbl="node1" presStyleIdx="2" presStyleCnt="3">
        <dgm:presLayoutVars>
          <dgm:chMax val="1"/>
          <dgm:bulletEnabled val="1"/>
        </dgm:presLayoutVars>
      </dgm:prSet>
      <dgm:spPr/>
      <dgm:t>
        <a:bodyPr/>
        <a:lstStyle/>
        <a:p>
          <a:endParaRPr lang="en-US"/>
        </a:p>
      </dgm:t>
    </dgm:pt>
    <dgm:pt modelId="{6C12E793-1B87-46E9-A430-008B459BA183}" type="pres">
      <dgm:prSet presAssocID="{3D7346C2-D5C7-4E02-A272-BC1CF0DDD04C}" presName="descendantText" presStyleLbl="alignAccFollowNode1" presStyleIdx="2" presStyleCnt="3">
        <dgm:presLayoutVars>
          <dgm:bulletEnabled val="1"/>
        </dgm:presLayoutVars>
      </dgm:prSet>
      <dgm:spPr/>
      <dgm:t>
        <a:bodyPr/>
        <a:lstStyle/>
        <a:p>
          <a:endParaRPr lang="en-US"/>
        </a:p>
      </dgm:t>
    </dgm:pt>
  </dgm:ptLst>
  <dgm:cxnLst>
    <dgm:cxn modelId="{69B691C7-510B-4526-AE87-62C7BE594A2F}" srcId="{B5E260AA-7B72-456F-9B8C-B3C5D44BC97D}" destId="{2334F7FF-4160-4A38-96B5-C8EF1D56EADE}" srcOrd="0" destOrd="0" parTransId="{3527F580-AB6F-40E6-A941-58E9F7BDD8CD}" sibTransId="{4CB06B5C-FFCC-4311-B79A-B3D2D4C6A0FA}"/>
    <dgm:cxn modelId="{4A33441A-EF7D-4790-A780-369E2C7A4A64}" type="presOf" srcId="{3EC2D5D9-CD4D-45C0-AB13-2EB7B46D689B}" destId="{D3AD2728-01F2-4EC6-87C9-DD6D205410BD}" srcOrd="0" destOrd="0" presId="urn:microsoft.com/office/officeart/2005/8/layout/vList5"/>
    <dgm:cxn modelId="{587053E9-D7B7-414D-99A5-3FE2F272CE1F}" type="presOf" srcId="{3D7346C2-D5C7-4E02-A272-BC1CF0DDD04C}" destId="{ED6D4E6E-D453-4B1D-90EF-A5CBF99BA3EB}" srcOrd="0" destOrd="0" presId="urn:microsoft.com/office/officeart/2005/8/layout/vList5"/>
    <dgm:cxn modelId="{4C3DBE4E-B614-42F9-AC79-9DBFCD0FC9B1}" srcId="{6D539590-3D7E-46DD-875F-0FB7A70831F9}" destId="{4F83D2F5-6A88-4497-A55B-26A9456BCD8C}" srcOrd="0" destOrd="0" parTransId="{07107B34-CDFD-4604-A203-463C677541CC}" sibTransId="{CAB66C8A-B238-4106-B70B-2C6B927B8B3B}"/>
    <dgm:cxn modelId="{A99D6EB6-2DB1-4A28-AC90-E5E5130146CF}" srcId="{6D539590-3D7E-46DD-875F-0FB7A70831F9}" destId="{98DCB0CD-516E-4732-B7BC-A39E413DF899}" srcOrd="1" destOrd="0" parTransId="{01CCC04C-DD58-4E3B-9F54-5696B5AB5058}" sibTransId="{E1C3055C-7065-47D2-B0FB-F0BD8FADBAB2}"/>
    <dgm:cxn modelId="{A2405C42-DCF6-4B45-ADF6-6BDB4536A945}" srcId="{3D7346C2-D5C7-4E02-A272-BC1CF0DDD04C}" destId="{05BC1103-491C-40E3-875A-84FBE7AD8883}" srcOrd="0" destOrd="0" parTransId="{D8DF9DFF-9705-4B8D-8A96-B22D3D016D7B}" sibTransId="{E357591E-160A-4580-89FF-82CABC0264D8}"/>
    <dgm:cxn modelId="{924CED87-4ADD-4116-AAC6-418D276D4A80}" srcId="{3D7346C2-D5C7-4E02-A272-BC1CF0DDD04C}" destId="{90ACED3F-6AA8-443D-A42D-F8888D661436}" srcOrd="1" destOrd="0" parTransId="{16299A4A-337A-4133-846C-DEEA3656826C}" sibTransId="{2FED40B9-B298-476B-9760-431238701F15}"/>
    <dgm:cxn modelId="{095B7F53-837D-4030-9C3D-1562483D6875}" srcId="{B5E260AA-7B72-456F-9B8C-B3C5D44BC97D}" destId="{3D7346C2-D5C7-4E02-A272-BC1CF0DDD04C}" srcOrd="2" destOrd="0" parTransId="{320BF7CA-0DEE-45F5-9EC1-AD9181F736FD}" sibTransId="{4A20EB2B-3A5C-4089-A0A0-B24C81774E05}"/>
    <dgm:cxn modelId="{338D8218-2B81-4E6F-BBA6-C1B7608AC0E5}" type="presOf" srcId="{6D539590-3D7E-46DD-875F-0FB7A70831F9}" destId="{15ED4858-A28E-44EB-A5BC-618967F7D13D}" srcOrd="0" destOrd="0" presId="urn:microsoft.com/office/officeart/2005/8/layout/vList5"/>
    <dgm:cxn modelId="{8D0C927A-748F-4B80-9CA6-F7B893149ADF}" type="presOf" srcId="{4F83D2F5-6A88-4497-A55B-26A9456BCD8C}" destId="{70CC3EE4-36AA-414C-B04A-5B98F0ECF3FA}" srcOrd="0" destOrd="0" presId="urn:microsoft.com/office/officeart/2005/8/layout/vList5"/>
    <dgm:cxn modelId="{181232BD-1362-4453-B31D-56728847F2AA}" srcId="{2334F7FF-4160-4A38-96B5-C8EF1D56EADE}" destId="{F73B1F7F-3278-4630-9EF9-4E6542388894}" srcOrd="1" destOrd="0" parTransId="{8442CB3D-8C80-4203-ADA9-900E27D3DC6A}" sibTransId="{5EB44A0F-83BE-473C-BEA2-E0CE414D9B81}"/>
    <dgm:cxn modelId="{8B540C38-0178-450D-9FAD-7A3F9A0D7818}" type="presOf" srcId="{B5E260AA-7B72-456F-9B8C-B3C5D44BC97D}" destId="{A3D40217-929F-4A74-9C77-270C9425F36A}" srcOrd="0" destOrd="0" presId="urn:microsoft.com/office/officeart/2005/8/layout/vList5"/>
    <dgm:cxn modelId="{9886CB30-1E84-4BF9-9ABF-1EE3CE2ABA4F}" srcId="{B5E260AA-7B72-456F-9B8C-B3C5D44BC97D}" destId="{6D539590-3D7E-46DD-875F-0FB7A70831F9}" srcOrd="1" destOrd="0" parTransId="{20B4D48E-EFCE-424D-8BCB-F6AD46FD8063}" sibTransId="{561E2C00-1674-430C-BF38-30D1BFB70AC5}"/>
    <dgm:cxn modelId="{8C207A6C-1885-48AB-B48F-52F351904C4D}" srcId="{2334F7FF-4160-4A38-96B5-C8EF1D56EADE}" destId="{3EC2D5D9-CD4D-45C0-AB13-2EB7B46D689B}" srcOrd="0" destOrd="0" parTransId="{EE2970C9-F9C2-45B2-A258-8B9DCE58597B}" sibTransId="{E67EE394-B67C-48B3-9405-01ADF8F37A13}"/>
    <dgm:cxn modelId="{ACF03FAF-FC5F-4954-AB89-AB2B32851594}" type="presOf" srcId="{05BC1103-491C-40E3-875A-84FBE7AD8883}" destId="{6C12E793-1B87-46E9-A430-008B459BA183}" srcOrd="0" destOrd="0" presId="urn:microsoft.com/office/officeart/2005/8/layout/vList5"/>
    <dgm:cxn modelId="{C1479391-D12E-495C-AB1C-93F1679315CB}" type="presOf" srcId="{2334F7FF-4160-4A38-96B5-C8EF1D56EADE}" destId="{2F6CAF8D-B5D2-4CAB-B885-7C4248D13F86}" srcOrd="0" destOrd="0" presId="urn:microsoft.com/office/officeart/2005/8/layout/vList5"/>
    <dgm:cxn modelId="{A0870BD4-D7D2-4133-9381-6151B8C9CC9D}" type="presOf" srcId="{90ACED3F-6AA8-443D-A42D-F8888D661436}" destId="{6C12E793-1B87-46E9-A430-008B459BA183}" srcOrd="0" destOrd="1" presId="urn:microsoft.com/office/officeart/2005/8/layout/vList5"/>
    <dgm:cxn modelId="{861A555B-15BB-4742-A865-017F0E942FF5}" type="presOf" srcId="{F73B1F7F-3278-4630-9EF9-4E6542388894}" destId="{D3AD2728-01F2-4EC6-87C9-DD6D205410BD}" srcOrd="0" destOrd="1" presId="urn:microsoft.com/office/officeart/2005/8/layout/vList5"/>
    <dgm:cxn modelId="{55E02854-E675-49CD-BB1D-60543AEAF25D}" type="presOf" srcId="{98DCB0CD-516E-4732-B7BC-A39E413DF899}" destId="{70CC3EE4-36AA-414C-B04A-5B98F0ECF3FA}" srcOrd="0" destOrd="1" presId="urn:microsoft.com/office/officeart/2005/8/layout/vList5"/>
    <dgm:cxn modelId="{FF3F3B4D-2FEC-4EB8-B6A2-9272AA2EA3CC}" type="presParOf" srcId="{A3D40217-929F-4A74-9C77-270C9425F36A}" destId="{FD9B7451-44A1-4E9E-BFC5-BA87FF61BDA7}" srcOrd="0" destOrd="0" presId="urn:microsoft.com/office/officeart/2005/8/layout/vList5"/>
    <dgm:cxn modelId="{999D5CE2-1CCF-457D-9E64-F01283852B20}" type="presParOf" srcId="{FD9B7451-44A1-4E9E-BFC5-BA87FF61BDA7}" destId="{2F6CAF8D-B5D2-4CAB-B885-7C4248D13F86}" srcOrd="0" destOrd="0" presId="urn:microsoft.com/office/officeart/2005/8/layout/vList5"/>
    <dgm:cxn modelId="{7FC3CAF4-9FF8-46AF-AD25-DBF49C94561F}" type="presParOf" srcId="{FD9B7451-44A1-4E9E-BFC5-BA87FF61BDA7}" destId="{D3AD2728-01F2-4EC6-87C9-DD6D205410BD}" srcOrd="1" destOrd="0" presId="urn:microsoft.com/office/officeart/2005/8/layout/vList5"/>
    <dgm:cxn modelId="{432E5D39-C0DA-4379-BF28-424B1BE604BD}" type="presParOf" srcId="{A3D40217-929F-4A74-9C77-270C9425F36A}" destId="{78ABD86B-7176-4423-B0F4-913DBEFA95EB}" srcOrd="1" destOrd="0" presId="urn:microsoft.com/office/officeart/2005/8/layout/vList5"/>
    <dgm:cxn modelId="{F650A023-675E-46A4-BFA8-4B8B7DCE069D}" type="presParOf" srcId="{A3D40217-929F-4A74-9C77-270C9425F36A}" destId="{9267F5E2-4D69-4D65-9368-6784C4B8D871}" srcOrd="2" destOrd="0" presId="urn:microsoft.com/office/officeart/2005/8/layout/vList5"/>
    <dgm:cxn modelId="{4D0356A2-4574-4BEB-9FD2-49567452E747}" type="presParOf" srcId="{9267F5E2-4D69-4D65-9368-6784C4B8D871}" destId="{15ED4858-A28E-44EB-A5BC-618967F7D13D}" srcOrd="0" destOrd="0" presId="urn:microsoft.com/office/officeart/2005/8/layout/vList5"/>
    <dgm:cxn modelId="{43757422-A72A-4274-AF72-6206862634F5}" type="presParOf" srcId="{9267F5E2-4D69-4D65-9368-6784C4B8D871}" destId="{70CC3EE4-36AA-414C-B04A-5B98F0ECF3FA}" srcOrd="1" destOrd="0" presId="urn:microsoft.com/office/officeart/2005/8/layout/vList5"/>
    <dgm:cxn modelId="{6503AE71-BF3B-475F-B748-CABA1FC52327}" type="presParOf" srcId="{A3D40217-929F-4A74-9C77-270C9425F36A}" destId="{B946DAD2-448E-44C2-A74C-80DB83340FD0}" srcOrd="3" destOrd="0" presId="urn:microsoft.com/office/officeart/2005/8/layout/vList5"/>
    <dgm:cxn modelId="{F0CEF6CA-F035-463C-966B-B13E75A2D882}" type="presParOf" srcId="{A3D40217-929F-4A74-9C77-270C9425F36A}" destId="{CCC6F538-ECD4-4227-BD24-A9A4233DE013}" srcOrd="4" destOrd="0" presId="urn:microsoft.com/office/officeart/2005/8/layout/vList5"/>
    <dgm:cxn modelId="{80C4F072-D06B-4CFD-84AC-40349C22A56A}" type="presParOf" srcId="{CCC6F538-ECD4-4227-BD24-A9A4233DE013}" destId="{ED6D4E6E-D453-4B1D-90EF-A5CBF99BA3EB}" srcOrd="0" destOrd="0" presId="urn:microsoft.com/office/officeart/2005/8/layout/vList5"/>
    <dgm:cxn modelId="{D42E599E-CD13-49BB-9317-282AE1DF4EC3}" type="presParOf" srcId="{CCC6F538-ECD4-4227-BD24-A9A4233DE013}" destId="{6C12E793-1B87-46E9-A430-008B459BA18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A332127-EA02-A646-AD31-13C0A3FD22BE}" type="doc">
      <dgm:prSet loTypeId="urn:microsoft.com/office/officeart/2005/8/layout/hProcess9" loCatId="" qsTypeId="urn:microsoft.com/office/officeart/2005/8/quickstyle/simple4" qsCatId="simple" csTypeId="urn:microsoft.com/office/officeart/2005/8/colors/colorful3" csCatId="colorful" phldr="1"/>
      <dgm:spPr/>
    </dgm:pt>
    <dgm:pt modelId="{02E9C86A-29F4-1945-BC8B-014FE4F342C4}">
      <dgm:prSet phldrT="[Text]" custT="1"/>
      <dgm:spPr/>
      <dgm:t>
        <a:bodyPr/>
        <a:lstStyle/>
        <a:p>
          <a:r>
            <a:rPr lang="en-US" sz="2800" dirty="0" smtClean="0"/>
            <a:t>Data Silos</a:t>
          </a:r>
          <a:endParaRPr lang="en-US" sz="2800" dirty="0"/>
        </a:p>
      </dgm:t>
      <dgm:extLst>
        <a:ext uri="{E40237B7-FDA0-4F09-8148-C483321AD2D9}">
          <dgm14:cNvPr xmlns:dgm14="http://schemas.microsoft.com/office/drawing/2010/diagram" id="0" name="" descr="Data Silos&#10;"/>
        </a:ext>
      </dgm:extLst>
    </dgm:pt>
    <dgm:pt modelId="{7B662AFA-ADB9-F247-B8E9-A305292B8083}" type="parTrans" cxnId="{DEEBA0D9-2789-E445-BD9C-E5295473E445}">
      <dgm:prSet/>
      <dgm:spPr/>
      <dgm:t>
        <a:bodyPr/>
        <a:lstStyle/>
        <a:p>
          <a:endParaRPr lang="en-US"/>
        </a:p>
      </dgm:t>
    </dgm:pt>
    <dgm:pt modelId="{D628B155-3312-5B40-BCDB-614686D6B3AE}" type="sibTrans" cxnId="{DEEBA0D9-2789-E445-BD9C-E5295473E445}">
      <dgm:prSet/>
      <dgm:spPr/>
      <dgm:t>
        <a:bodyPr/>
        <a:lstStyle/>
        <a:p>
          <a:endParaRPr lang="en-US"/>
        </a:p>
      </dgm:t>
    </dgm:pt>
    <dgm:pt modelId="{8BD218BD-430F-5E4D-BF9E-0FCFA341439B}">
      <dgm:prSet phldrT="[Text]" custT="1"/>
      <dgm:spPr/>
      <dgm:t>
        <a:bodyPr/>
        <a:lstStyle/>
        <a:p>
          <a:r>
            <a:rPr lang="en-US" sz="2800" dirty="0" smtClean="0"/>
            <a:t>Data Juxtaposition</a:t>
          </a:r>
          <a:endParaRPr lang="en-US" sz="2800" dirty="0"/>
        </a:p>
      </dgm:t>
      <dgm:extLst>
        <a:ext uri="{E40237B7-FDA0-4F09-8148-C483321AD2D9}">
          <dgm14:cNvPr xmlns:dgm14="http://schemas.microsoft.com/office/drawing/2010/diagram" id="0" name="" descr="Data Juxtaposition&#10;"/>
        </a:ext>
      </dgm:extLst>
    </dgm:pt>
    <dgm:pt modelId="{CD224F0F-64EA-E24F-B733-8D07D5CA7020}" type="parTrans" cxnId="{9229F3E4-E961-A246-9DE1-0A31B0855568}">
      <dgm:prSet/>
      <dgm:spPr/>
      <dgm:t>
        <a:bodyPr/>
        <a:lstStyle/>
        <a:p>
          <a:endParaRPr lang="en-US"/>
        </a:p>
      </dgm:t>
    </dgm:pt>
    <dgm:pt modelId="{5F1E0F02-3912-BA48-9477-E0AEAB84F67B}" type="sibTrans" cxnId="{9229F3E4-E961-A246-9DE1-0A31B0855568}">
      <dgm:prSet/>
      <dgm:spPr/>
      <dgm:t>
        <a:bodyPr/>
        <a:lstStyle/>
        <a:p>
          <a:endParaRPr lang="en-US"/>
        </a:p>
      </dgm:t>
    </dgm:pt>
    <dgm:pt modelId="{911B6103-E97C-D64F-92AE-65580407184E}">
      <dgm:prSet phldrT="[Text]" custT="1"/>
      <dgm:spPr/>
      <dgm:t>
        <a:bodyPr/>
        <a:lstStyle/>
        <a:p>
          <a:r>
            <a:rPr lang="en-US" sz="2800" dirty="0" smtClean="0"/>
            <a:t>Data + Workflow Integration</a:t>
          </a:r>
          <a:endParaRPr lang="en-US" sz="2800" dirty="0"/>
        </a:p>
      </dgm:t>
      <dgm:extLst>
        <a:ext uri="{E40237B7-FDA0-4F09-8148-C483321AD2D9}">
          <dgm14:cNvPr xmlns:dgm14="http://schemas.microsoft.com/office/drawing/2010/diagram" id="0" name="" descr="Data + Workflow Integration&#10;"/>
        </a:ext>
      </dgm:extLst>
    </dgm:pt>
    <dgm:pt modelId="{34C88384-D816-674F-BF5A-58F884863814}" type="parTrans" cxnId="{6A65C6E5-FA14-F04E-B8D3-8BB3CADD8BFA}">
      <dgm:prSet/>
      <dgm:spPr/>
      <dgm:t>
        <a:bodyPr/>
        <a:lstStyle/>
        <a:p>
          <a:endParaRPr lang="en-US"/>
        </a:p>
      </dgm:t>
    </dgm:pt>
    <dgm:pt modelId="{AA1A0F79-56B6-D047-943A-D17B94CEE47F}" type="sibTrans" cxnId="{6A65C6E5-FA14-F04E-B8D3-8BB3CADD8BFA}">
      <dgm:prSet/>
      <dgm:spPr/>
      <dgm:t>
        <a:bodyPr/>
        <a:lstStyle/>
        <a:p>
          <a:endParaRPr lang="en-US"/>
        </a:p>
      </dgm:t>
    </dgm:pt>
    <dgm:pt modelId="{20212B4A-3260-164D-BB9C-93F1584B5948}" type="pres">
      <dgm:prSet presAssocID="{0A332127-EA02-A646-AD31-13C0A3FD22BE}" presName="CompostProcess" presStyleCnt="0">
        <dgm:presLayoutVars>
          <dgm:dir/>
          <dgm:resizeHandles val="exact"/>
        </dgm:presLayoutVars>
      </dgm:prSet>
      <dgm:spPr/>
    </dgm:pt>
    <dgm:pt modelId="{DEAA6917-48A1-A54C-9873-3371B6207FC3}" type="pres">
      <dgm:prSet presAssocID="{0A332127-EA02-A646-AD31-13C0A3FD22BE}" presName="arrow" presStyleLbl="bgShp" presStyleIdx="0" presStyleCnt="1" custScaleX="116502" custLinFactNeighborX="-160"/>
      <dgm:spPr/>
    </dgm:pt>
    <dgm:pt modelId="{22D89485-06BD-7C4B-971D-C579E1A39EC6}" type="pres">
      <dgm:prSet presAssocID="{0A332127-EA02-A646-AD31-13C0A3FD22BE}" presName="linearProcess" presStyleCnt="0"/>
      <dgm:spPr/>
    </dgm:pt>
    <dgm:pt modelId="{FDDAF93C-56ED-C949-97DC-D6BBC995DF69}" type="pres">
      <dgm:prSet presAssocID="{02E9C86A-29F4-1945-BC8B-014FE4F342C4}" presName="textNode" presStyleLbl="node1" presStyleIdx="0" presStyleCnt="3" custScaleX="45280" custLinFactNeighborX="28062">
        <dgm:presLayoutVars>
          <dgm:bulletEnabled val="1"/>
        </dgm:presLayoutVars>
      </dgm:prSet>
      <dgm:spPr/>
      <dgm:t>
        <a:bodyPr/>
        <a:lstStyle/>
        <a:p>
          <a:endParaRPr lang="en-US"/>
        </a:p>
      </dgm:t>
    </dgm:pt>
    <dgm:pt modelId="{A218F871-FAAA-464C-9FF7-530081FACD2B}" type="pres">
      <dgm:prSet presAssocID="{D628B155-3312-5B40-BCDB-614686D6B3AE}" presName="sibTrans" presStyleCnt="0"/>
      <dgm:spPr/>
    </dgm:pt>
    <dgm:pt modelId="{BA4CE857-B463-FA45-9E85-B4C2BEE54D92}" type="pres">
      <dgm:prSet presAssocID="{8BD218BD-430F-5E4D-BF9E-0FCFA341439B}" presName="textNode" presStyleLbl="node1" presStyleIdx="1" presStyleCnt="3" custScaleX="46963" custLinFactNeighborX="-21826">
        <dgm:presLayoutVars>
          <dgm:bulletEnabled val="1"/>
        </dgm:presLayoutVars>
      </dgm:prSet>
      <dgm:spPr/>
      <dgm:t>
        <a:bodyPr/>
        <a:lstStyle/>
        <a:p>
          <a:endParaRPr lang="en-US"/>
        </a:p>
      </dgm:t>
    </dgm:pt>
    <dgm:pt modelId="{CA6E240E-553A-9D4A-84BA-5AF5A8322E13}" type="pres">
      <dgm:prSet presAssocID="{5F1E0F02-3912-BA48-9477-E0AEAB84F67B}" presName="sibTrans" presStyleCnt="0"/>
      <dgm:spPr/>
    </dgm:pt>
    <dgm:pt modelId="{29FDC637-41DC-6E4A-B3B3-26C005E32172}" type="pres">
      <dgm:prSet presAssocID="{911B6103-E97C-D64F-92AE-65580407184E}" presName="textNode" presStyleLbl="node1" presStyleIdx="2" presStyleCnt="3" custScaleX="58427" custLinFactNeighborX="-65235" custLinFactNeighborY="3278">
        <dgm:presLayoutVars>
          <dgm:bulletEnabled val="1"/>
        </dgm:presLayoutVars>
      </dgm:prSet>
      <dgm:spPr/>
      <dgm:t>
        <a:bodyPr/>
        <a:lstStyle/>
        <a:p>
          <a:endParaRPr lang="en-US"/>
        </a:p>
      </dgm:t>
    </dgm:pt>
  </dgm:ptLst>
  <dgm:cxnLst>
    <dgm:cxn modelId="{9229F3E4-E961-A246-9DE1-0A31B0855568}" srcId="{0A332127-EA02-A646-AD31-13C0A3FD22BE}" destId="{8BD218BD-430F-5E4D-BF9E-0FCFA341439B}" srcOrd="1" destOrd="0" parTransId="{CD224F0F-64EA-E24F-B733-8D07D5CA7020}" sibTransId="{5F1E0F02-3912-BA48-9477-E0AEAB84F67B}"/>
    <dgm:cxn modelId="{6937A9B8-B880-464A-A231-843C272F0FA9}" type="presOf" srcId="{911B6103-E97C-D64F-92AE-65580407184E}" destId="{29FDC637-41DC-6E4A-B3B3-26C005E32172}" srcOrd="0" destOrd="0" presId="urn:microsoft.com/office/officeart/2005/8/layout/hProcess9"/>
    <dgm:cxn modelId="{381F6EC6-D8A2-44E2-8E8A-61E656011980}" type="presOf" srcId="{8BD218BD-430F-5E4D-BF9E-0FCFA341439B}" destId="{BA4CE857-B463-FA45-9E85-B4C2BEE54D92}" srcOrd="0" destOrd="0" presId="urn:microsoft.com/office/officeart/2005/8/layout/hProcess9"/>
    <dgm:cxn modelId="{9792A87E-488A-4077-A2EE-7EAB4B1A5921}" type="presOf" srcId="{0A332127-EA02-A646-AD31-13C0A3FD22BE}" destId="{20212B4A-3260-164D-BB9C-93F1584B5948}" srcOrd="0" destOrd="0" presId="urn:microsoft.com/office/officeart/2005/8/layout/hProcess9"/>
    <dgm:cxn modelId="{1B222BC9-FCE1-4A25-A9DE-B305E8543BF5}" type="presOf" srcId="{02E9C86A-29F4-1945-BC8B-014FE4F342C4}" destId="{FDDAF93C-56ED-C949-97DC-D6BBC995DF69}" srcOrd="0" destOrd="0" presId="urn:microsoft.com/office/officeart/2005/8/layout/hProcess9"/>
    <dgm:cxn modelId="{DEEBA0D9-2789-E445-BD9C-E5295473E445}" srcId="{0A332127-EA02-A646-AD31-13C0A3FD22BE}" destId="{02E9C86A-29F4-1945-BC8B-014FE4F342C4}" srcOrd="0" destOrd="0" parTransId="{7B662AFA-ADB9-F247-B8E9-A305292B8083}" sibTransId="{D628B155-3312-5B40-BCDB-614686D6B3AE}"/>
    <dgm:cxn modelId="{6A65C6E5-FA14-F04E-B8D3-8BB3CADD8BFA}" srcId="{0A332127-EA02-A646-AD31-13C0A3FD22BE}" destId="{911B6103-E97C-D64F-92AE-65580407184E}" srcOrd="2" destOrd="0" parTransId="{34C88384-D816-674F-BF5A-58F884863814}" sibTransId="{AA1A0F79-56B6-D047-943A-D17B94CEE47F}"/>
    <dgm:cxn modelId="{88EAE6EE-CA27-4AE1-946F-EEA14B841394}" type="presParOf" srcId="{20212B4A-3260-164D-BB9C-93F1584B5948}" destId="{DEAA6917-48A1-A54C-9873-3371B6207FC3}" srcOrd="0" destOrd="0" presId="urn:microsoft.com/office/officeart/2005/8/layout/hProcess9"/>
    <dgm:cxn modelId="{2D88CC5B-5FEA-4F6D-ADAC-26BB72F87580}" type="presParOf" srcId="{20212B4A-3260-164D-BB9C-93F1584B5948}" destId="{22D89485-06BD-7C4B-971D-C579E1A39EC6}" srcOrd="1" destOrd="0" presId="urn:microsoft.com/office/officeart/2005/8/layout/hProcess9"/>
    <dgm:cxn modelId="{7AE15053-1527-445B-9563-6CC410103CE9}" type="presParOf" srcId="{22D89485-06BD-7C4B-971D-C579E1A39EC6}" destId="{FDDAF93C-56ED-C949-97DC-D6BBC995DF69}" srcOrd="0" destOrd="0" presId="urn:microsoft.com/office/officeart/2005/8/layout/hProcess9"/>
    <dgm:cxn modelId="{46429BD4-1508-4EEA-A19B-A2D776056C76}" type="presParOf" srcId="{22D89485-06BD-7C4B-971D-C579E1A39EC6}" destId="{A218F871-FAAA-464C-9FF7-530081FACD2B}" srcOrd="1" destOrd="0" presId="urn:microsoft.com/office/officeart/2005/8/layout/hProcess9"/>
    <dgm:cxn modelId="{67BE43FA-A597-40D9-90DE-5DB57B88E986}" type="presParOf" srcId="{22D89485-06BD-7C4B-971D-C579E1A39EC6}" destId="{BA4CE857-B463-FA45-9E85-B4C2BEE54D92}" srcOrd="2" destOrd="0" presId="urn:microsoft.com/office/officeart/2005/8/layout/hProcess9"/>
    <dgm:cxn modelId="{186726BB-EEB9-481B-A1E9-292A28862E16}" type="presParOf" srcId="{22D89485-06BD-7C4B-971D-C579E1A39EC6}" destId="{CA6E240E-553A-9D4A-84BA-5AF5A8322E13}" srcOrd="3" destOrd="0" presId="urn:microsoft.com/office/officeart/2005/8/layout/hProcess9"/>
    <dgm:cxn modelId="{3DBB4455-55A8-4DDF-AAA5-54AE92A5FB1E}" type="presParOf" srcId="{22D89485-06BD-7C4B-971D-C579E1A39EC6}" destId="{29FDC637-41DC-6E4A-B3B3-26C005E32172}"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59C724-8670-7D4D-BFA4-22D9473B5431}" type="doc">
      <dgm:prSet loTypeId="urn:microsoft.com/office/officeart/2005/8/layout/arrow2" loCatId="" qsTypeId="urn:microsoft.com/office/officeart/2005/8/quickstyle/simple4" qsCatId="simple" csTypeId="urn:microsoft.com/office/officeart/2005/8/colors/colorful4" csCatId="colorful" phldr="1"/>
      <dgm:spPr/>
    </dgm:pt>
    <dgm:pt modelId="{78BD9ECD-45D8-B948-8BAD-FEB5CC4B8801}">
      <dgm:prSet phldrT="[Text]" custT="1"/>
      <dgm:spPr/>
      <dgm:t>
        <a:bodyPr/>
        <a:lstStyle/>
        <a:p>
          <a:r>
            <a:rPr lang="en-US" sz="2800" dirty="0" smtClean="0"/>
            <a:t> </a:t>
          </a:r>
        </a:p>
      </dgm:t>
    </dgm:pt>
    <dgm:pt modelId="{0A93AD01-C1FC-024D-B1E3-C290D13A50AD}" type="sibTrans" cxnId="{7750778F-84F9-1B43-A193-D92F62CC9293}">
      <dgm:prSet/>
      <dgm:spPr/>
      <dgm:t>
        <a:bodyPr/>
        <a:lstStyle/>
        <a:p>
          <a:endParaRPr lang="en-US"/>
        </a:p>
      </dgm:t>
    </dgm:pt>
    <dgm:pt modelId="{53D0E77A-6430-9543-8DE9-9D751AFDC64B}" type="parTrans" cxnId="{7750778F-84F9-1B43-A193-D92F62CC9293}">
      <dgm:prSet/>
      <dgm:spPr/>
      <dgm:t>
        <a:bodyPr/>
        <a:lstStyle/>
        <a:p>
          <a:endParaRPr lang="en-US"/>
        </a:p>
      </dgm:t>
    </dgm:pt>
    <dgm:pt modelId="{7296D299-DE1C-C34D-A57F-4001454E9AEB}">
      <dgm:prSet phldrT="[Text]" custT="1"/>
      <dgm:spPr/>
      <dgm:t>
        <a:bodyPr/>
        <a:lstStyle/>
        <a:p>
          <a:r>
            <a:rPr lang="en-US" sz="2800" dirty="0" smtClean="0"/>
            <a:t> </a:t>
          </a:r>
          <a:endParaRPr lang="en-US" sz="2800" dirty="0"/>
        </a:p>
      </dgm:t>
    </dgm:pt>
    <dgm:pt modelId="{2DB52D88-D488-8C41-B843-F6CDDC3A1976}" type="sibTrans" cxnId="{224A018D-F7AB-8849-9FB2-C453149B6DA6}">
      <dgm:prSet/>
      <dgm:spPr/>
      <dgm:t>
        <a:bodyPr/>
        <a:lstStyle/>
        <a:p>
          <a:endParaRPr lang="en-US"/>
        </a:p>
      </dgm:t>
    </dgm:pt>
    <dgm:pt modelId="{35975117-BA45-764A-8627-49647A3E7DD4}" type="parTrans" cxnId="{224A018D-F7AB-8849-9FB2-C453149B6DA6}">
      <dgm:prSet/>
      <dgm:spPr/>
      <dgm:t>
        <a:bodyPr/>
        <a:lstStyle/>
        <a:p>
          <a:endParaRPr lang="en-US"/>
        </a:p>
      </dgm:t>
    </dgm:pt>
    <dgm:pt modelId="{4DE7EFD6-D929-214D-9339-F59F382BC3C7}">
      <dgm:prSet phldrT="[Text]" custT="1"/>
      <dgm:spPr/>
      <dgm:t>
        <a:bodyPr/>
        <a:lstStyle/>
        <a:p>
          <a:r>
            <a:rPr lang="en-US" sz="2800" dirty="0" smtClean="0"/>
            <a:t> </a:t>
          </a:r>
          <a:endParaRPr lang="en-US" sz="2800" dirty="0"/>
        </a:p>
      </dgm:t>
    </dgm:pt>
    <dgm:pt modelId="{4DE93482-165A-B046-8A0F-A371C779D6FA}" type="sibTrans" cxnId="{112F87D4-1881-274A-AC2A-586119D97893}">
      <dgm:prSet/>
      <dgm:spPr/>
      <dgm:t>
        <a:bodyPr/>
        <a:lstStyle/>
        <a:p>
          <a:endParaRPr lang="en-US"/>
        </a:p>
      </dgm:t>
    </dgm:pt>
    <dgm:pt modelId="{09DBFB0A-7A0A-CE48-A855-A17BF8F713B9}" type="parTrans" cxnId="{112F87D4-1881-274A-AC2A-586119D97893}">
      <dgm:prSet/>
      <dgm:spPr/>
      <dgm:t>
        <a:bodyPr/>
        <a:lstStyle/>
        <a:p>
          <a:endParaRPr lang="en-US"/>
        </a:p>
      </dgm:t>
    </dgm:pt>
    <dgm:pt modelId="{028BB496-F253-B343-8DDE-686CDAE3AE38}">
      <dgm:prSet phldrT="[Text]" custT="1"/>
      <dgm:spPr/>
      <dgm:t>
        <a:bodyPr/>
        <a:lstStyle/>
        <a:p>
          <a:r>
            <a:rPr lang="en-US" sz="2800" dirty="0" smtClean="0"/>
            <a:t>  </a:t>
          </a:r>
          <a:endParaRPr lang="en-US" sz="2800" dirty="0"/>
        </a:p>
      </dgm:t>
    </dgm:pt>
    <dgm:pt modelId="{CB672102-0816-4F49-BE9F-0DAE7F698874}" type="sibTrans" cxnId="{BF947351-2AF5-7D47-8E14-3F9F52B4418E}">
      <dgm:prSet/>
      <dgm:spPr/>
      <dgm:t>
        <a:bodyPr/>
        <a:lstStyle/>
        <a:p>
          <a:endParaRPr lang="en-US"/>
        </a:p>
      </dgm:t>
    </dgm:pt>
    <dgm:pt modelId="{9687C216-FA37-F745-A8B6-30E6F9CFEB47}" type="parTrans" cxnId="{BF947351-2AF5-7D47-8E14-3F9F52B4418E}">
      <dgm:prSet/>
      <dgm:spPr/>
      <dgm:t>
        <a:bodyPr/>
        <a:lstStyle/>
        <a:p>
          <a:endParaRPr lang="en-US"/>
        </a:p>
      </dgm:t>
    </dgm:pt>
    <dgm:pt modelId="{BBE06458-D6EB-4EBE-B887-6ADC3B41649B}">
      <dgm:prSet phldrT="[Text]" custT="1"/>
      <dgm:spPr/>
      <dgm:t>
        <a:bodyPr/>
        <a:lstStyle/>
        <a:p>
          <a:endParaRPr lang="en-US" sz="2800" dirty="0" smtClean="0"/>
        </a:p>
      </dgm:t>
    </dgm:pt>
    <dgm:pt modelId="{B21A646C-FF04-4CB7-853F-413C645AFA67}" type="parTrans" cxnId="{E70F5236-D936-4D26-AB54-F6D245CD6208}">
      <dgm:prSet/>
      <dgm:spPr/>
      <dgm:t>
        <a:bodyPr/>
        <a:lstStyle/>
        <a:p>
          <a:endParaRPr lang="en-US"/>
        </a:p>
      </dgm:t>
    </dgm:pt>
    <dgm:pt modelId="{284EF110-8F62-421F-8499-D2FE93190780}" type="sibTrans" cxnId="{E70F5236-D936-4D26-AB54-F6D245CD6208}">
      <dgm:prSet/>
      <dgm:spPr/>
      <dgm:t>
        <a:bodyPr/>
        <a:lstStyle/>
        <a:p>
          <a:endParaRPr lang="en-US"/>
        </a:p>
      </dgm:t>
    </dgm:pt>
    <dgm:pt modelId="{E3FF93F0-1D83-EE40-8C0F-74857CF26566}" type="pres">
      <dgm:prSet presAssocID="{A859C724-8670-7D4D-BFA4-22D9473B5431}" presName="arrowDiagram" presStyleCnt="0">
        <dgm:presLayoutVars>
          <dgm:chMax val="5"/>
          <dgm:dir/>
          <dgm:resizeHandles val="exact"/>
        </dgm:presLayoutVars>
      </dgm:prSet>
      <dgm:spPr/>
    </dgm:pt>
    <dgm:pt modelId="{DDC219FC-5025-694A-8280-8748AD8516AF}" type="pres">
      <dgm:prSet presAssocID="{A859C724-8670-7D4D-BFA4-22D9473B5431}" presName="arrow" presStyleLbl="bgShp" presStyleIdx="0" presStyleCnt="1" custAng="21057815" custScaleX="100000" custScaleY="92541" custLinFactNeighborY="2916"/>
      <dgm:spPr>
        <a:solidFill>
          <a:schemeClr val="accent4">
            <a:lumMod val="40000"/>
            <a:lumOff val="60000"/>
          </a:schemeClr>
        </a:solidFill>
      </dgm:spPr>
    </dgm:pt>
    <dgm:pt modelId="{93B08719-B899-4E58-80D7-3246FAA3913A}" type="pres">
      <dgm:prSet presAssocID="{A859C724-8670-7D4D-BFA4-22D9473B5431}" presName="arrowDiagram5" presStyleCnt="0"/>
      <dgm:spPr/>
    </dgm:pt>
    <dgm:pt modelId="{6147631B-298E-4E82-83DC-19BF7F94C75A}" type="pres">
      <dgm:prSet presAssocID="{028BB496-F253-B343-8DDE-686CDAE3AE38}" presName="bullet5a" presStyleLbl="node1" presStyleIdx="0" presStyleCnt="5" custLinFactY="150821" custLinFactNeighborX="94589" custLinFactNeighborY="200000"/>
      <dgm:spPr/>
    </dgm:pt>
    <dgm:pt modelId="{CC2A23E6-4F1E-4C07-B28B-BE14E5A1ED93}" type="pres">
      <dgm:prSet presAssocID="{028BB496-F253-B343-8DDE-686CDAE3AE38}" presName="textBox5a" presStyleLbl="revTx" presStyleIdx="0" presStyleCnt="5" custLinFactNeighborX="-41330" custLinFactNeighborY="18281">
        <dgm:presLayoutVars>
          <dgm:bulletEnabled val="1"/>
        </dgm:presLayoutVars>
      </dgm:prSet>
      <dgm:spPr/>
      <dgm:t>
        <a:bodyPr/>
        <a:lstStyle/>
        <a:p>
          <a:endParaRPr lang="en-US"/>
        </a:p>
      </dgm:t>
    </dgm:pt>
    <dgm:pt modelId="{1EA4AD66-4883-4CAF-94FC-ADD204D2FF49}" type="pres">
      <dgm:prSet presAssocID="{4DE7EFD6-D929-214D-9339-F59F382BC3C7}" presName="bullet5b" presStyleLbl="node1" presStyleIdx="1" presStyleCnt="5" custLinFactY="51023" custLinFactNeighborX="2919" custLinFactNeighborY="100000"/>
      <dgm:spPr/>
    </dgm:pt>
    <dgm:pt modelId="{4C8C1C70-2EB6-4363-A848-91771FD715E1}" type="pres">
      <dgm:prSet presAssocID="{4DE7EFD6-D929-214D-9339-F59F382BC3C7}" presName="textBox5b" presStyleLbl="revTx" presStyleIdx="1" presStyleCnt="5">
        <dgm:presLayoutVars>
          <dgm:bulletEnabled val="1"/>
        </dgm:presLayoutVars>
      </dgm:prSet>
      <dgm:spPr/>
      <dgm:t>
        <a:bodyPr/>
        <a:lstStyle/>
        <a:p>
          <a:endParaRPr lang="en-US"/>
        </a:p>
      </dgm:t>
    </dgm:pt>
    <dgm:pt modelId="{7808E1AC-A98F-4E5F-8A6F-3ED7CE84B8C1}" type="pres">
      <dgm:prSet presAssocID="{7296D299-DE1C-C34D-A57F-4001454E9AEB}" presName="bullet5c" presStyleLbl="node1" presStyleIdx="2" presStyleCnt="5" custLinFactNeighborX="-54446" custLinFactNeighborY="74059"/>
      <dgm:spPr/>
    </dgm:pt>
    <dgm:pt modelId="{1841BE2E-D749-4784-A751-49EB7D8EB11E}" type="pres">
      <dgm:prSet presAssocID="{7296D299-DE1C-C34D-A57F-4001454E9AEB}" presName="textBox5c" presStyleLbl="revTx" presStyleIdx="2" presStyleCnt="5">
        <dgm:presLayoutVars>
          <dgm:bulletEnabled val="1"/>
        </dgm:presLayoutVars>
      </dgm:prSet>
      <dgm:spPr/>
      <dgm:t>
        <a:bodyPr/>
        <a:lstStyle/>
        <a:p>
          <a:endParaRPr lang="en-US"/>
        </a:p>
      </dgm:t>
    </dgm:pt>
    <dgm:pt modelId="{0ACF2A2A-EA86-4C45-B6BB-14CFFE1A9248}" type="pres">
      <dgm:prSet presAssocID="{78BD9ECD-45D8-B948-8BAD-FEB5CC4B8801}" presName="bullet5d" presStyleLbl="node1" presStyleIdx="3" presStyleCnt="5" custLinFactNeighborX="-56107" custLinFactNeighborY="3944"/>
      <dgm:spPr/>
    </dgm:pt>
    <dgm:pt modelId="{E43BE999-F3EE-412C-BC3E-EB061B57F1DF}" type="pres">
      <dgm:prSet presAssocID="{78BD9ECD-45D8-B948-8BAD-FEB5CC4B8801}" presName="textBox5d" presStyleLbl="revTx" presStyleIdx="3" presStyleCnt="5">
        <dgm:presLayoutVars>
          <dgm:bulletEnabled val="1"/>
        </dgm:presLayoutVars>
      </dgm:prSet>
      <dgm:spPr/>
      <dgm:t>
        <a:bodyPr/>
        <a:lstStyle/>
        <a:p>
          <a:endParaRPr lang="en-US"/>
        </a:p>
      </dgm:t>
    </dgm:pt>
    <dgm:pt modelId="{DC840BD4-BA2C-4257-9F37-605765F2C7A2}" type="pres">
      <dgm:prSet presAssocID="{BBE06458-D6EB-4EBE-B887-6ADC3B41649B}" presName="bullet5e" presStyleLbl="node1" presStyleIdx="4" presStyleCnt="5" custLinFactNeighborX="-13105" custLinFactNeighborY="-56274"/>
      <dgm:spPr/>
    </dgm:pt>
    <dgm:pt modelId="{2D214771-5F33-49B5-9CDF-EB594CBFE775}" type="pres">
      <dgm:prSet presAssocID="{BBE06458-D6EB-4EBE-B887-6ADC3B41649B}" presName="textBox5e" presStyleLbl="revTx" presStyleIdx="4" presStyleCnt="5">
        <dgm:presLayoutVars>
          <dgm:bulletEnabled val="1"/>
        </dgm:presLayoutVars>
      </dgm:prSet>
      <dgm:spPr/>
      <dgm:t>
        <a:bodyPr/>
        <a:lstStyle/>
        <a:p>
          <a:endParaRPr lang="en-US"/>
        </a:p>
      </dgm:t>
    </dgm:pt>
  </dgm:ptLst>
  <dgm:cxnLst>
    <dgm:cxn modelId="{B86D2A2E-3CFF-477D-9AED-A1F8FEFCE6FC}" type="presOf" srcId="{028BB496-F253-B343-8DDE-686CDAE3AE38}" destId="{CC2A23E6-4F1E-4C07-B28B-BE14E5A1ED93}" srcOrd="0" destOrd="0" presId="urn:microsoft.com/office/officeart/2005/8/layout/arrow2"/>
    <dgm:cxn modelId="{7750778F-84F9-1B43-A193-D92F62CC9293}" srcId="{A859C724-8670-7D4D-BFA4-22D9473B5431}" destId="{78BD9ECD-45D8-B948-8BAD-FEB5CC4B8801}" srcOrd="3" destOrd="0" parTransId="{53D0E77A-6430-9543-8DE9-9D751AFDC64B}" sibTransId="{0A93AD01-C1FC-024D-B1E3-C290D13A50AD}"/>
    <dgm:cxn modelId="{F7F38C5A-A3C8-4456-ADFB-0643D041BE7F}" type="presOf" srcId="{7296D299-DE1C-C34D-A57F-4001454E9AEB}" destId="{1841BE2E-D749-4784-A751-49EB7D8EB11E}" srcOrd="0" destOrd="0" presId="urn:microsoft.com/office/officeart/2005/8/layout/arrow2"/>
    <dgm:cxn modelId="{BF947351-2AF5-7D47-8E14-3F9F52B4418E}" srcId="{A859C724-8670-7D4D-BFA4-22D9473B5431}" destId="{028BB496-F253-B343-8DDE-686CDAE3AE38}" srcOrd="0" destOrd="0" parTransId="{9687C216-FA37-F745-A8B6-30E6F9CFEB47}" sibTransId="{CB672102-0816-4F49-BE9F-0DAE7F698874}"/>
    <dgm:cxn modelId="{80AB9BD3-662C-4CEC-83F0-A6B5DC6C322C}" type="presOf" srcId="{BBE06458-D6EB-4EBE-B887-6ADC3B41649B}" destId="{2D214771-5F33-49B5-9CDF-EB594CBFE775}" srcOrd="0" destOrd="0" presId="urn:microsoft.com/office/officeart/2005/8/layout/arrow2"/>
    <dgm:cxn modelId="{224A018D-F7AB-8849-9FB2-C453149B6DA6}" srcId="{A859C724-8670-7D4D-BFA4-22D9473B5431}" destId="{7296D299-DE1C-C34D-A57F-4001454E9AEB}" srcOrd="2" destOrd="0" parTransId="{35975117-BA45-764A-8627-49647A3E7DD4}" sibTransId="{2DB52D88-D488-8C41-B843-F6CDDC3A1976}"/>
    <dgm:cxn modelId="{A9CA9189-5C70-44F9-AC9B-3BF9222E5548}" type="presOf" srcId="{A859C724-8670-7D4D-BFA4-22D9473B5431}" destId="{E3FF93F0-1D83-EE40-8C0F-74857CF26566}" srcOrd="0" destOrd="0" presId="urn:microsoft.com/office/officeart/2005/8/layout/arrow2"/>
    <dgm:cxn modelId="{1C6CBB48-321F-40C2-A02C-F6C5F2C8901F}" type="presOf" srcId="{78BD9ECD-45D8-B948-8BAD-FEB5CC4B8801}" destId="{E43BE999-F3EE-412C-BC3E-EB061B57F1DF}" srcOrd="0" destOrd="0" presId="urn:microsoft.com/office/officeart/2005/8/layout/arrow2"/>
    <dgm:cxn modelId="{112F87D4-1881-274A-AC2A-586119D97893}" srcId="{A859C724-8670-7D4D-BFA4-22D9473B5431}" destId="{4DE7EFD6-D929-214D-9339-F59F382BC3C7}" srcOrd="1" destOrd="0" parTransId="{09DBFB0A-7A0A-CE48-A855-A17BF8F713B9}" sibTransId="{4DE93482-165A-B046-8A0F-A371C779D6FA}"/>
    <dgm:cxn modelId="{E70F5236-D936-4D26-AB54-F6D245CD6208}" srcId="{A859C724-8670-7D4D-BFA4-22D9473B5431}" destId="{BBE06458-D6EB-4EBE-B887-6ADC3B41649B}" srcOrd="4" destOrd="0" parTransId="{B21A646C-FF04-4CB7-853F-413C645AFA67}" sibTransId="{284EF110-8F62-421F-8499-D2FE93190780}"/>
    <dgm:cxn modelId="{53EE9688-EA1E-46C5-9AEE-A330B96D8470}" type="presOf" srcId="{4DE7EFD6-D929-214D-9339-F59F382BC3C7}" destId="{4C8C1C70-2EB6-4363-A848-91771FD715E1}" srcOrd="0" destOrd="0" presId="urn:microsoft.com/office/officeart/2005/8/layout/arrow2"/>
    <dgm:cxn modelId="{69FEDD23-996C-47FA-A2B5-AE1CC1943836}" type="presParOf" srcId="{E3FF93F0-1D83-EE40-8C0F-74857CF26566}" destId="{DDC219FC-5025-694A-8280-8748AD8516AF}" srcOrd="0" destOrd="0" presId="urn:microsoft.com/office/officeart/2005/8/layout/arrow2"/>
    <dgm:cxn modelId="{557821A9-4885-4EC4-89B4-AAB24DE9D3B9}" type="presParOf" srcId="{E3FF93F0-1D83-EE40-8C0F-74857CF26566}" destId="{93B08719-B899-4E58-80D7-3246FAA3913A}" srcOrd="1" destOrd="0" presId="urn:microsoft.com/office/officeart/2005/8/layout/arrow2"/>
    <dgm:cxn modelId="{89A98D6E-F4ED-489B-A856-60A690ECAE54}" type="presParOf" srcId="{93B08719-B899-4E58-80D7-3246FAA3913A}" destId="{6147631B-298E-4E82-83DC-19BF7F94C75A}" srcOrd="0" destOrd="0" presId="urn:microsoft.com/office/officeart/2005/8/layout/arrow2"/>
    <dgm:cxn modelId="{7CCA6195-796A-45FD-8A99-1CA974E5A3B8}" type="presParOf" srcId="{93B08719-B899-4E58-80D7-3246FAA3913A}" destId="{CC2A23E6-4F1E-4C07-B28B-BE14E5A1ED93}" srcOrd="1" destOrd="0" presId="urn:microsoft.com/office/officeart/2005/8/layout/arrow2"/>
    <dgm:cxn modelId="{80BBF623-4A2D-458D-8DC3-F5A09245AD2B}" type="presParOf" srcId="{93B08719-B899-4E58-80D7-3246FAA3913A}" destId="{1EA4AD66-4883-4CAF-94FC-ADD204D2FF49}" srcOrd="2" destOrd="0" presId="urn:microsoft.com/office/officeart/2005/8/layout/arrow2"/>
    <dgm:cxn modelId="{6900A168-598C-472B-9B85-EBB7E77D2585}" type="presParOf" srcId="{93B08719-B899-4E58-80D7-3246FAA3913A}" destId="{4C8C1C70-2EB6-4363-A848-91771FD715E1}" srcOrd="3" destOrd="0" presId="urn:microsoft.com/office/officeart/2005/8/layout/arrow2"/>
    <dgm:cxn modelId="{B85E05F1-0492-4274-B922-3200DF619921}" type="presParOf" srcId="{93B08719-B899-4E58-80D7-3246FAA3913A}" destId="{7808E1AC-A98F-4E5F-8A6F-3ED7CE84B8C1}" srcOrd="4" destOrd="0" presId="urn:microsoft.com/office/officeart/2005/8/layout/arrow2"/>
    <dgm:cxn modelId="{1A858D0C-4380-402F-AA30-6A6622AF0903}" type="presParOf" srcId="{93B08719-B899-4E58-80D7-3246FAA3913A}" destId="{1841BE2E-D749-4784-A751-49EB7D8EB11E}" srcOrd="5" destOrd="0" presId="urn:microsoft.com/office/officeart/2005/8/layout/arrow2"/>
    <dgm:cxn modelId="{649078D1-67CF-44E5-9D7B-B3AE8ED89BAA}" type="presParOf" srcId="{93B08719-B899-4E58-80D7-3246FAA3913A}" destId="{0ACF2A2A-EA86-4C45-B6BB-14CFFE1A9248}" srcOrd="6" destOrd="0" presId="urn:microsoft.com/office/officeart/2005/8/layout/arrow2"/>
    <dgm:cxn modelId="{06DE937D-77C6-4865-87C2-AD2A74AE05D6}" type="presParOf" srcId="{93B08719-B899-4E58-80D7-3246FAA3913A}" destId="{E43BE999-F3EE-412C-BC3E-EB061B57F1DF}" srcOrd="7" destOrd="0" presId="urn:microsoft.com/office/officeart/2005/8/layout/arrow2"/>
    <dgm:cxn modelId="{ADC53B15-F6D0-4CC2-9D72-4F7F3C76A4E1}" type="presParOf" srcId="{93B08719-B899-4E58-80D7-3246FAA3913A}" destId="{DC840BD4-BA2C-4257-9F37-605765F2C7A2}" srcOrd="8" destOrd="0" presId="urn:microsoft.com/office/officeart/2005/8/layout/arrow2"/>
    <dgm:cxn modelId="{5FA21586-4A29-45AE-9043-D7495751A433}" type="presParOf" srcId="{93B08719-B899-4E58-80D7-3246FAA3913A}" destId="{2D214771-5F33-49B5-9CDF-EB594CBFE775}" srcOrd="9"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49DC5A-3C0B-2846-B70A-4B17CF7AE634}" type="doc">
      <dgm:prSet loTypeId="urn:microsoft.com/office/officeart/2005/8/layout/hChevron3" loCatId="" qsTypeId="urn:microsoft.com/office/officeart/2005/8/quickstyle/simple4" qsCatId="simple" csTypeId="urn:microsoft.com/office/officeart/2005/8/colors/colorful4" csCatId="colorful" phldr="1"/>
      <dgm:spPr/>
    </dgm:pt>
    <dgm:pt modelId="{C4E75A1B-F1B6-764A-B3BC-8A683B453297}">
      <dgm:prSet phldrT="[Text]"/>
      <dgm:spPr/>
      <dgm:t>
        <a:bodyPr/>
        <a:lstStyle/>
        <a:p>
          <a:r>
            <a:rPr lang="en-US" dirty="0" smtClean="0"/>
            <a:t>2014</a:t>
          </a:r>
          <a:endParaRPr lang="en-US" dirty="0"/>
        </a:p>
      </dgm:t>
      <dgm:extLst>
        <a:ext uri="{E40237B7-FDA0-4F09-8148-C483321AD2D9}">
          <dgm14:cNvPr xmlns:dgm14="http://schemas.microsoft.com/office/drawing/2010/diagram" id="0" name="" descr="2014&#10;"/>
        </a:ext>
      </dgm:extLst>
    </dgm:pt>
    <dgm:pt modelId="{6303064F-A257-4F4C-87CF-134DD0E2D5A6}" type="parTrans" cxnId="{986221E4-D4D3-3D40-89A7-91095CB03243}">
      <dgm:prSet/>
      <dgm:spPr/>
      <dgm:t>
        <a:bodyPr/>
        <a:lstStyle/>
        <a:p>
          <a:endParaRPr lang="en-US"/>
        </a:p>
      </dgm:t>
    </dgm:pt>
    <dgm:pt modelId="{B3C1C90A-0578-5E41-9D13-AB6A02B800C6}" type="sibTrans" cxnId="{986221E4-D4D3-3D40-89A7-91095CB03243}">
      <dgm:prSet/>
      <dgm:spPr/>
      <dgm:t>
        <a:bodyPr/>
        <a:lstStyle/>
        <a:p>
          <a:endParaRPr lang="en-US"/>
        </a:p>
      </dgm:t>
    </dgm:pt>
    <dgm:pt modelId="{5732E662-EB02-4E44-AF97-3A5894C31A17}">
      <dgm:prSet phldrT="[Text]"/>
      <dgm:spPr/>
      <dgm:t>
        <a:bodyPr/>
        <a:lstStyle/>
        <a:p>
          <a:r>
            <a:rPr lang="en-US" dirty="0" smtClean="0"/>
            <a:t>2015</a:t>
          </a:r>
          <a:endParaRPr lang="en-US" dirty="0"/>
        </a:p>
      </dgm:t>
      <dgm:extLst>
        <a:ext uri="{E40237B7-FDA0-4F09-8148-C483321AD2D9}">
          <dgm14:cNvPr xmlns:dgm14="http://schemas.microsoft.com/office/drawing/2010/diagram" id="0" name="" descr="2015&#10;"/>
        </a:ext>
      </dgm:extLst>
    </dgm:pt>
    <dgm:pt modelId="{C185000E-F676-FC4E-97F6-8C5E24FD1349}" type="parTrans" cxnId="{D40ACB1B-BE68-3641-B308-BBC413396822}">
      <dgm:prSet/>
      <dgm:spPr/>
      <dgm:t>
        <a:bodyPr/>
        <a:lstStyle/>
        <a:p>
          <a:endParaRPr lang="en-US"/>
        </a:p>
      </dgm:t>
    </dgm:pt>
    <dgm:pt modelId="{84ECCF43-4FAB-0B40-A856-4EEA04EA0B01}" type="sibTrans" cxnId="{D40ACB1B-BE68-3641-B308-BBC413396822}">
      <dgm:prSet/>
      <dgm:spPr/>
      <dgm:t>
        <a:bodyPr/>
        <a:lstStyle/>
        <a:p>
          <a:endParaRPr lang="en-US"/>
        </a:p>
      </dgm:t>
    </dgm:pt>
    <dgm:pt modelId="{6D790B90-C3E8-7845-A035-62254087DDF8}">
      <dgm:prSet phldrT="[Text]"/>
      <dgm:spPr/>
      <dgm:t>
        <a:bodyPr/>
        <a:lstStyle/>
        <a:p>
          <a:r>
            <a:rPr lang="en-US" dirty="0" smtClean="0"/>
            <a:t>2016</a:t>
          </a:r>
          <a:endParaRPr lang="en-US" dirty="0"/>
        </a:p>
      </dgm:t>
      <dgm:extLst>
        <a:ext uri="{E40237B7-FDA0-4F09-8148-C483321AD2D9}">
          <dgm14:cNvPr xmlns:dgm14="http://schemas.microsoft.com/office/drawing/2010/diagram" id="0" name="" descr="2016&#10;"/>
        </a:ext>
      </dgm:extLst>
    </dgm:pt>
    <dgm:pt modelId="{DB11DE26-3DB1-3745-A1F1-E1CFFCD626CF}" type="parTrans" cxnId="{FBB6D3F2-F150-114E-B4B2-A86ABBF03D28}">
      <dgm:prSet/>
      <dgm:spPr/>
      <dgm:t>
        <a:bodyPr/>
        <a:lstStyle/>
        <a:p>
          <a:endParaRPr lang="en-US"/>
        </a:p>
      </dgm:t>
    </dgm:pt>
    <dgm:pt modelId="{5A50D35D-33DA-B140-AA63-F5327004BC9C}" type="sibTrans" cxnId="{FBB6D3F2-F150-114E-B4B2-A86ABBF03D28}">
      <dgm:prSet/>
      <dgm:spPr/>
      <dgm:t>
        <a:bodyPr/>
        <a:lstStyle/>
        <a:p>
          <a:endParaRPr lang="en-US"/>
        </a:p>
      </dgm:t>
    </dgm:pt>
    <dgm:pt modelId="{2E0B68C3-B919-C74F-9AD8-185F9A1E441C}">
      <dgm:prSet phldrT="[Text]"/>
      <dgm:spPr/>
      <dgm:t>
        <a:bodyPr/>
        <a:lstStyle/>
        <a:p>
          <a:r>
            <a:rPr lang="en-US" dirty="0" smtClean="0"/>
            <a:t>2017</a:t>
          </a:r>
          <a:endParaRPr lang="en-US" dirty="0"/>
        </a:p>
      </dgm:t>
      <dgm:extLst>
        <a:ext uri="{E40237B7-FDA0-4F09-8148-C483321AD2D9}">
          <dgm14:cNvPr xmlns:dgm14="http://schemas.microsoft.com/office/drawing/2010/diagram" id="0" name="" descr="2017&#10;"/>
        </a:ext>
      </dgm:extLst>
    </dgm:pt>
    <dgm:pt modelId="{480CEC9E-D863-F645-B770-A38C2CC19917}" type="parTrans" cxnId="{F65A18BF-269D-AE4B-8995-CDC10743BAEB}">
      <dgm:prSet/>
      <dgm:spPr/>
      <dgm:t>
        <a:bodyPr/>
        <a:lstStyle/>
        <a:p>
          <a:endParaRPr lang="en-US"/>
        </a:p>
      </dgm:t>
    </dgm:pt>
    <dgm:pt modelId="{B5223750-1A02-AE4F-897D-A4ABFB376C3C}" type="sibTrans" cxnId="{F65A18BF-269D-AE4B-8995-CDC10743BAEB}">
      <dgm:prSet/>
      <dgm:spPr/>
      <dgm:t>
        <a:bodyPr/>
        <a:lstStyle/>
        <a:p>
          <a:endParaRPr lang="en-US"/>
        </a:p>
      </dgm:t>
    </dgm:pt>
    <dgm:pt modelId="{2E54E217-8E0D-45F7-993B-0816FFB1E1AC}">
      <dgm:prSet phldrT="[Text]"/>
      <dgm:spPr/>
      <dgm:t>
        <a:bodyPr/>
        <a:lstStyle/>
        <a:p>
          <a:r>
            <a:rPr lang="en-US" dirty="0" smtClean="0"/>
            <a:t>2018</a:t>
          </a:r>
          <a:endParaRPr lang="en-US" dirty="0"/>
        </a:p>
      </dgm:t>
      <dgm:extLst>
        <a:ext uri="{E40237B7-FDA0-4F09-8148-C483321AD2D9}">
          <dgm14:cNvPr xmlns:dgm14="http://schemas.microsoft.com/office/drawing/2010/diagram" id="0" name="" descr="2018&#10;"/>
        </a:ext>
      </dgm:extLst>
    </dgm:pt>
    <dgm:pt modelId="{38C3BBD9-5F65-4AED-B925-2FD7E0F12F3A}" type="parTrans" cxnId="{6411C3D7-CABD-4C68-8564-6542494B269B}">
      <dgm:prSet/>
      <dgm:spPr/>
      <dgm:t>
        <a:bodyPr/>
        <a:lstStyle/>
        <a:p>
          <a:endParaRPr lang="en-US"/>
        </a:p>
      </dgm:t>
    </dgm:pt>
    <dgm:pt modelId="{2CEB3421-C883-4312-A5B1-7DB2293A9D40}" type="sibTrans" cxnId="{6411C3D7-CABD-4C68-8564-6542494B269B}">
      <dgm:prSet/>
      <dgm:spPr/>
      <dgm:t>
        <a:bodyPr/>
        <a:lstStyle/>
        <a:p>
          <a:endParaRPr lang="en-US"/>
        </a:p>
      </dgm:t>
    </dgm:pt>
    <dgm:pt modelId="{ADC7C03A-C609-454E-917C-95A5F602A1A2}" type="pres">
      <dgm:prSet presAssocID="{9449DC5A-3C0B-2846-B70A-4B17CF7AE634}" presName="Name0" presStyleCnt="0">
        <dgm:presLayoutVars>
          <dgm:dir/>
          <dgm:resizeHandles val="exact"/>
        </dgm:presLayoutVars>
      </dgm:prSet>
      <dgm:spPr/>
    </dgm:pt>
    <dgm:pt modelId="{CC12A4A1-05F5-6643-BC59-D3F1812B9DC6}" type="pres">
      <dgm:prSet presAssocID="{C4E75A1B-F1B6-764A-B3BC-8A683B453297}" presName="parTxOnly" presStyleLbl="node1" presStyleIdx="0" presStyleCnt="5">
        <dgm:presLayoutVars>
          <dgm:bulletEnabled val="1"/>
        </dgm:presLayoutVars>
      </dgm:prSet>
      <dgm:spPr/>
      <dgm:t>
        <a:bodyPr/>
        <a:lstStyle/>
        <a:p>
          <a:endParaRPr lang="en-US"/>
        </a:p>
      </dgm:t>
    </dgm:pt>
    <dgm:pt modelId="{46B27917-7C86-E146-ACCB-8203B0AECA61}" type="pres">
      <dgm:prSet presAssocID="{B3C1C90A-0578-5E41-9D13-AB6A02B800C6}" presName="parSpace" presStyleCnt="0"/>
      <dgm:spPr/>
    </dgm:pt>
    <dgm:pt modelId="{B953988C-05FA-C441-B4DF-DDF668D8438C}" type="pres">
      <dgm:prSet presAssocID="{5732E662-EB02-4E44-AF97-3A5894C31A17}" presName="parTxOnly" presStyleLbl="node1" presStyleIdx="1" presStyleCnt="5">
        <dgm:presLayoutVars>
          <dgm:bulletEnabled val="1"/>
        </dgm:presLayoutVars>
      </dgm:prSet>
      <dgm:spPr/>
      <dgm:t>
        <a:bodyPr/>
        <a:lstStyle/>
        <a:p>
          <a:endParaRPr lang="en-US"/>
        </a:p>
      </dgm:t>
    </dgm:pt>
    <dgm:pt modelId="{8F7C7F0E-CA3E-B545-891A-4095CA52D9D4}" type="pres">
      <dgm:prSet presAssocID="{84ECCF43-4FAB-0B40-A856-4EEA04EA0B01}" presName="parSpace" presStyleCnt="0"/>
      <dgm:spPr/>
    </dgm:pt>
    <dgm:pt modelId="{EBEB00F4-E028-7144-9F50-6B238E16C0AE}" type="pres">
      <dgm:prSet presAssocID="{6D790B90-C3E8-7845-A035-62254087DDF8}" presName="parTxOnly" presStyleLbl="node1" presStyleIdx="2" presStyleCnt="5" custScaleX="111345">
        <dgm:presLayoutVars>
          <dgm:bulletEnabled val="1"/>
        </dgm:presLayoutVars>
      </dgm:prSet>
      <dgm:spPr/>
      <dgm:t>
        <a:bodyPr/>
        <a:lstStyle/>
        <a:p>
          <a:endParaRPr lang="en-US"/>
        </a:p>
      </dgm:t>
    </dgm:pt>
    <dgm:pt modelId="{0C0CC798-878A-8640-88EC-83FE1F1C41A3}" type="pres">
      <dgm:prSet presAssocID="{5A50D35D-33DA-B140-AA63-F5327004BC9C}" presName="parSpace" presStyleCnt="0"/>
      <dgm:spPr/>
    </dgm:pt>
    <dgm:pt modelId="{F9D44149-E406-A245-B4A5-9A5D67D01EBD}" type="pres">
      <dgm:prSet presAssocID="{2E0B68C3-B919-C74F-9AD8-185F9A1E441C}" presName="parTxOnly" presStyleLbl="node1" presStyleIdx="3" presStyleCnt="5">
        <dgm:presLayoutVars>
          <dgm:bulletEnabled val="1"/>
        </dgm:presLayoutVars>
      </dgm:prSet>
      <dgm:spPr/>
      <dgm:t>
        <a:bodyPr/>
        <a:lstStyle/>
        <a:p>
          <a:endParaRPr lang="en-US"/>
        </a:p>
      </dgm:t>
    </dgm:pt>
    <dgm:pt modelId="{2B249613-9C1E-4520-B295-58CC9295DF85}" type="pres">
      <dgm:prSet presAssocID="{B5223750-1A02-AE4F-897D-A4ABFB376C3C}" presName="parSpace" presStyleCnt="0"/>
      <dgm:spPr/>
    </dgm:pt>
    <dgm:pt modelId="{87F65FB1-7B50-44DD-BE70-777D4512254F}" type="pres">
      <dgm:prSet presAssocID="{2E54E217-8E0D-45F7-993B-0816FFB1E1AC}" presName="parTxOnly" presStyleLbl="node1" presStyleIdx="4" presStyleCnt="5">
        <dgm:presLayoutVars>
          <dgm:bulletEnabled val="1"/>
        </dgm:presLayoutVars>
      </dgm:prSet>
      <dgm:spPr/>
      <dgm:t>
        <a:bodyPr/>
        <a:lstStyle/>
        <a:p>
          <a:endParaRPr lang="en-US"/>
        </a:p>
      </dgm:t>
    </dgm:pt>
  </dgm:ptLst>
  <dgm:cxnLst>
    <dgm:cxn modelId="{D1F89DB3-6BC3-4010-AF18-B5827EEFB2AC}" type="presOf" srcId="{2E0B68C3-B919-C74F-9AD8-185F9A1E441C}" destId="{F9D44149-E406-A245-B4A5-9A5D67D01EBD}" srcOrd="0" destOrd="0" presId="urn:microsoft.com/office/officeart/2005/8/layout/hChevron3"/>
    <dgm:cxn modelId="{FBB6D3F2-F150-114E-B4B2-A86ABBF03D28}" srcId="{9449DC5A-3C0B-2846-B70A-4B17CF7AE634}" destId="{6D790B90-C3E8-7845-A035-62254087DDF8}" srcOrd="2" destOrd="0" parTransId="{DB11DE26-3DB1-3745-A1F1-E1CFFCD626CF}" sibTransId="{5A50D35D-33DA-B140-AA63-F5327004BC9C}"/>
    <dgm:cxn modelId="{B04FD714-859A-46E0-BE89-E0E745B06D58}" type="presOf" srcId="{2E54E217-8E0D-45F7-993B-0816FFB1E1AC}" destId="{87F65FB1-7B50-44DD-BE70-777D4512254F}" srcOrd="0" destOrd="0" presId="urn:microsoft.com/office/officeart/2005/8/layout/hChevron3"/>
    <dgm:cxn modelId="{8AE1E340-269C-4B90-A72C-C3A96567ABCB}" type="presOf" srcId="{9449DC5A-3C0B-2846-B70A-4B17CF7AE634}" destId="{ADC7C03A-C609-454E-917C-95A5F602A1A2}" srcOrd="0" destOrd="0" presId="urn:microsoft.com/office/officeart/2005/8/layout/hChevron3"/>
    <dgm:cxn modelId="{986221E4-D4D3-3D40-89A7-91095CB03243}" srcId="{9449DC5A-3C0B-2846-B70A-4B17CF7AE634}" destId="{C4E75A1B-F1B6-764A-B3BC-8A683B453297}" srcOrd="0" destOrd="0" parTransId="{6303064F-A257-4F4C-87CF-134DD0E2D5A6}" sibTransId="{B3C1C90A-0578-5E41-9D13-AB6A02B800C6}"/>
    <dgm:cxn modelId="{D40ACB1B-BE68-3641-B308-BBC413396822}" srcId="{9449DC5A-3C0B-2846-B70A-4B17CF7AE634}" destId="{5732E662-EB02-4E44-AF97-3A5894C31A17}" srcOrd="1" destOrd="0" parTransId="{C185000E-F676-FC4E-97F6-8C5E24FD1349}" sibTransId="{84ECCF43-4FAB-0B40-A856-4EEA04EA0B01}"/>
    <dgm:cxn modelId="{1DD20A81-26E3-4C5D-B8BB-C3A367994901}" type="presOf" srcId="{5732E662-EB02-4E44-AF97-3A5894C31A17}" destId="{B953988C-05FA-C441-B4DF-DDF668D8438C}" srcOrd="0" destOrd="0" presId="urn:microsoft.com/office/officeart/2005/8/layout/hChevron3"/>
    <dgm:cxn modelId="{900CC1BC-5D6D-4FF4-99B5-1C936EFFBE8B}" type="presOf" srcId="{6D790B90-C3E8-7845-A035-62254087DDF8}" destId="{EBEB00F4-E028-7144-9F50-6B238E16C0AE}" srcOrd="0" destOrd="0" presId="urn:microsoft.com/office/officeart/2005/8/layout/hChevron3"/>
    <dgm:cxn modelId="{C17080BB-C843-47E7-B17E-E55B1F5750B0}" type="presOf" srcId="{C4E75A1B-F1B6-764A-B3BC-8A683B453297}" destId="{CC12A4A1-05F5-6643-BC59-D3F1812B9DC6}" srcOrd="0" destOrd="0" presId="urn:microsoft.com/office/officeart/2005/8/layout/hChevron3"/>
    <dgm:cxn modelId="{6411C3D7-CABD-4C68-8564-6542494B269B}" srcId="{9449DC5A-3C0B-2846-B70A-4B17CF7AE634}" destId="{2E54E217-8E0D-45F7-993B-0816FFB1E1AC}" srcOrd="4" destOrd="0" parTransId="{38C3BBD9-5F65-4AED-B925-2FD7E0F12F3A}" sibTransId="{2CEB3421-C883-4312-A5B1-7DB2293A9D40}"/>
    <dgm:cxn modelId="{F65A18BF-269D-AE4B-8995-CDC10743BAEB}" srcId="{9449DC5A-3C0B-2846-B70A-4B17CF7AE634}" destId="{2E0B68C3-B919-C74F-9AD8-185F9A1E441C}" srcOrd="3" destOrd="0" parTransId="{480CEC9E-D863-F645-B770-A38C2CC19917}" sibTransId="{B5223750-1A02-AE4F-897D-A4ABFB376C3C}"/>
    <dgm:cxn modelId="{526E5A8A-8B28-48C1-9267-B0653F009DBB}" type="presParOf" srcId="{ADC7C03A-C609-454E-917C-95A5F602A1A2}" destId="{CC12A4A1-05F5-6643-BC59-D3F1812B9DC6}" srcOrd="0" destOrd="0" presId="urn:microsoft.com/office/officeart/2005/8/layout/hChevron3"/>
    <dgm:cxn modelId="{FAE7D271-9BA3-4067-B83F-E32297038FD9}" type="presParOf" srcId="{ADC7C03A-C609-454E-917C-95A5F602A1A2}" destId="{46B27917-7C86-E146-ACCB-8203B0AECA61}" srcOrd="1" destOrd="0" presId="urn:microsoft.com/office/officeart/2005/8/layout/hChevron3"/>
    <dgm:cxn modelId="{75E599B8-CF59-419E-A198-A5D331B62F8B}" type="presParOf" srcId="{ADC7C03A-C609-454E-917C-95A5F602A1A2}" destId="{B953988C-05FA-C441-B4DF-DDF668D8438C}" srcOrd="2" destOrd="0" presId="urn:microsoft.com/office/officeart/2005/8/layout/hChevron3"/>
    <dgm:cxn modelId="{05CF4130-7B25-4F25-B6FA-9B76992EE237}" type="presParOf" srcId="{ADC7C03A-C609-454E-917C-95A5F602A1A2}" destId="{8F7C7F0E-CA3E-B545-891A-4095CA52D9D4}" srcOrd="3" destOrd="0" presId="urn:microsoft.com/office/officeart/2005/8/layout/hChevron3"/>
    <dgm:cxn modelId="{6937D1DE-9A49-45F1-BE38-FC78A60961FE}" type="presParOf" srcId="{ADC7C03A-C609-454E-917C-95A5F602A1A2}" destId="{EBEB00F4-E028-7144-9F50-6B238E16C0AE}" srcOrd="4" destOrd="0" presId="urn:microsoft.com/office/officeart/2005/8/layout/hChevron3"/>
    <dgm:cxn modelId="{E6FA948C-6F22-4DA3-B332-DE37F8E68AA5}" type="presParOf" srcId="{ADC7C03A-C609-454E-917C-95A5F602A1A2}" destId="{0C0CC798-878A-8640-88EC-83FE1F1C41A3}" srcOrd="5" destOrd="0" presId="urn:microsoft.com/office/officeart/2005/8/layout/hChevron3"/>
    <dgm:cxn modelId="{15B861BE-63FB-4974-8328-AE95C37F8808}" type="presParOf" srcId="{ADC7C03A-C609-454E-917C-95A5F602A1A2}" destId="{F9D44149-E406-A245-B4A5-9A5D67D01EBD}" srcOrd="6" destOrd="0" presId="urn:microsoft.com/office/officeart/2005/8/layout/hChevron3"/>
    <dgm:cxn modelId="{8FB99A6E-E34C-4362-B61D-022B098DCF9B}" type="presParOf" srcId="{ADC7C03A-C609-454E-917C-95A5F602A1A2}" destId="{2B249613-9C1E-4520-B295-58CC9295DF85}" srcOrd="7" destOrd="0" presId="urn:microsoft.com/office/officeart/2005/8/layout/hChevron3"/>
    <dgm:cxn modelId="{81463F63-0214-4D28-8DC6-04E5D1EEF9C1}" type="presParOf" srcId="{ADC7C03A-C609-454E-917C-95A5F602A1A2}" destId="{87F65FB1-7B50-44DD-BE70-777D4512254F}" srcOrd="8" destOrd="0" presId="urn:microsoft.com/office/officeart/2005/8/layout/hChevron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D73B6DE-FB26-4D56-967D-A5CC7CD67DBE}"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94282DF6-3C89-4389-B57B-3B120A9454C1}">
      <dgm:prSet phldrT="[Text]" custT="1"/>
      <dgm:spPr/>
      <dgm:t>
        <a:bodyPr/>
        <a:lstStyle/>
        <a:p>
          <a:r>
            <a:rPr lang="en-US" sz="2800" dirty="0" smtClean="0"/>
            <a:t>Better support for medication ordering and integrated views of VA and DoD data.</a:t>
          </a:r>
          <a:endParaRPr lang="en-US" sz="2800" dirty="0"/>
        </a:p>
      </dgm:t>
      <dgm:extLst>
        <a:ext uri="{E40237B7-FDA0-4F09-8148-C483321AD2D9}">
          <dgm14:cNvPr xmlns:dgm14="http://schemas.microsoft.com/office/drawing/2010/diagram" id="0" name="" descr="Better support for medication ordering and integrated views of VA and DoD data.&#10;"/>
        </a:ext>
      </dgm:extLst>
    </dgm:pt>
    <dgm:pt modelId="{67D85749-FD50-44B6-BAF0-6B4C837AC19E}" type="parTrans" cxnId="{629DCDEE-64F1-4251-B1D7-118BC5466289}">
      <dgm:prSet/>
      <dgm:spPr/>
      <dgm:t>
        <a:bodyPr/>
        <a:lstStyle/>
        <a:p>
          <a:endParaRPr lang="en-US"/>
        </a:p>
      </dgm:t>
    </dgm:pt>
    <dgm:pt modelId="{467DFD21-CD7B-45BF-9F54-9FF82215E055}" type="sibTrans" cxnId="{629DCDEE-64F1-4251-B1D7-118BC5466289}">
      <dgm:prSet/>
      <dgm:spPr/>
      <dgm:t>
        <a:bodyPr/>
        <a:lstStyle/>
        <a:p>
          <a:endParaRPr lang="en-US"/>
        </a:p>
      </dgm:t>
    </dgm:pt>
    <dgm:pt modelId="{DBE790DC-0339-4528-BD94-D061D17AFC38}">
      <dgm:prSet phldrT="[Text]" custT="1"/>
      <dgm:spPr/>
      <dgm:t>
        <a:bodyPr/>
        <a:lstStyle/>
        <a:p>
          <a:pPr>
            <a:lnSpc>
              <a:spcPct val="80000"/>
            </a:lnSpc>
          </a:pPr>
          <a:r>
            <a:rPr lang="en-US" sz="2800" dirty="0" smtClean="0"/>
            <a:t>New data for family history and women’s health</a:t>
          </a:r>
          <a:endParaRPr lang="en-US" sz="2800" dirty="0"/>
        </a:p>
      </dgm:t>
      <dgm:extLst>
        <a:ext uri="{E40237B7-FDA0-4F09-8148-C483321AD2D9}">
          <dgm14:cNvPr xmlns:dgm14="http://schemas.microsoft.com/office/drawing/2010/diagram" id="0" name="" descr="New data for family history and women’s health&#10;Improved workflow and decision support&#10;New laboratory functionality&#10;"/>
        </a:ext>
      </dgm:extLst>
    </dgm:pt>
    <dgm:pt modelId="{039CF14D-A1C4-43BC-9A5E-F0E78A85C82E}" type="parTrans" cxnId="{DA58B8BB-FD43-400A-B64B-22CB89CB55A0}">
      <dgm:prSet/>
      <dgm:spPr/>
      <dgm:t>
        <a:bodyPr/>
        <a:lstStyle/>
        <a:p>
          <a:endParaRPr lang="en-US"/>
        </a:p>
      </dgm:t>
    </dgm:pt>
    <dgm:pt modelId="{1A410E8A-759A-42F8-B507-30F5A829C4AA}" type="sibTrans" cxnId="{DA58B8BB-FD43-400A-B64B-22CB89CB55A0}">
      <dgm:prSet/>
      <dgm:spPr/>
      <dgm:t>
        <a:bodyPr/>
        <a:lstStyle/>
        <a:p>
          <a:endParaRPr lang="en-US"/>
        </a:p>
      </dgm:t>
    </dgm:pt>
    <dgm:pt modelId="{E63F3FCD-3F15-4121-AF21-8AD0D7A0A7C3}">
      <dgm:prSet phldrT="[Text]" custT="1"/>
      <dgm:spPr/>
      <dgm:t>
        <a:bodyPr/>
        <a:lstStyle/>
        <a:p>
          <a:pPr>
            <a:lnSpc>
              <a:spcPct val="80000"/>
            </a:lnSpc>
          </a:pPr>
          <a:r>
            <a:rPr lang="en-US" sz="2800" dirty="0" smtClean="0"/>
            <a:t>Enabling robust team-based coordination</a:t>
          </a:r>
          <a:endParaRPr lang="en-US" sz="2800" dirty="0"/>
        </a:p>
      </dgm:t>
      <dgm:extLst>
        <a:ext uri="{E40237B7-FDA0-4F09-8148-C483321AD2D9}">
          <dgm14:cNvPr xmlns:dgm14="http://schemas.microsoft.com/office/drawing/2010/diagram" id="0" name="" descr="Enabling robust team-based coordination&#10;Measure effectiveness of care in relationship to Veteran-defined goals and preferences&#10;"/>
        </a:ext>
      </dgm:extLst>
    </dgm:pt>
    <dgm:pt modelId="{F52B7260-BA01-4EC6-BE37-1A259A871888}" type="parTrans" cxnId="{F6C6CE83-B12C-4163-AB65-C15E4D693431}">
      <dgm:prSet/>
      <dgm:spPr/>
      <dgm:t>
        <a:bodyPr/>
        <a:lstStyle/>
        <a:p>
          <a:endParaRPr lang="en-US"/>
        </a:p>
      </dgm:t>
    </dgm:pt>
    <dgm:pt modelId="{81501583-DD6F-4E6D-B584-B8DE654C75ED}" type="sibTrans" cxnId="{F6C6CE83-B12C-4163-AB65-C15E4D693431}">
      <dgm:prSet/>
      <dgm:spPr/>
      <dgm:t>
        <a:bodyPr/>
        <a:lstStyle/>
        <a:p>
          <a:endParaRPr lang="en-US"/>
        </a:p>
      </dgm:t>
    </dgm:pt>
    <dgm:pt modelId="{E9DF9DB1-865C-4D15-A562-3D14ABEA3326}">
      <dgm:prSet custT="1"/>
      <dgm:spPr/>
      <dgm:t>
        <a:bodyPr/>
        <a:lstStyle/>
        <a:p>
          <a:pPr>
            <a:lnSpc>
              <a:spcPct val="80000"/>
            </a:lnSpc>
          </a:pPr>
          <a:r>
            <a:rPr lang="en-US" sz="2800" dirty="0" smtClean="0"/>
            <a:t>Improved workflow and decision support</a:t>
          </a:r>
          <a:endParaRPr lang="en-US" sz="2800" dirty="0"/>
        </a:p>
      </dgm:t>
    </dgm:pt>
    <dgm:pt modelId="{C8038EFB-2067-4435-ACAC-61EB73A51A5B}" type="parTrans" cxnId="{79C1194B-3FC7-4FCA-A579-4B0F2D28972A}">
      <dgm:prSet/>
      <dgm:spPr/>
      <dgm:t>
        <a:bodyPr/>
        <a:lstStyle/>
        <a:p>
          <a:endParaRPr lang="en-US"/>
        </a:p>
      </dgm:t>
    </dgm:pt>
    <dgm:pt modelId="{69098BA2-5CEE-4588-ADCC-17ADDEA018D0}" type="sibTrans" cxnId="{79C1194B-3FC7-4FCA-A579-4B0F2D28972A}">
      <dgm:prSet/>
      <dgm:spPr/>
      <dgm:t>
        <a:bodyPr/>
        <a:lstStyle/>
        <a:p>
          <a:endParaRPr lang="en-US"/>
        </a:p>
      </dgm:t>
    </dgm:pt>
    <dgm:pt modelId="{EBC72F15-0C29-4CCD-861A-502B0A0AE586}">
      <dgm:prSet custT="1"/>
      <dgm:spPr/>
      <dgm:t>
        <a:bodyPr/>
        <a:lstStyle/>
        <a:p>
          <a:pPr>
            <a:lnSpc>
              <a:spcPct val="80000"/>
            </a:lnSpc>
          </a:pPr>
          <a:r>
            <a:rPr lang="en-US" sz="2800" dirty="0" smtClean="0"/>
            <a:t>New laboratory functionality</a:t>
          </a:r>
          <a:endParaRPr lang="en-US" sz="2800" dirty="0"/>
        </a:p>
      </dgm:t>
    </dgm:pt>
    <dgm:pt modelId="{ACEC4170-B184-490C-AE3F-4F4658986B9E}" type="parTrans" cxnId="{DA0F0FAC-140B-4DF0-B6D5-259D40C33C91}">
      <dgm:prSet/>
      <dgm:spPr/>
      <dgm:t>
        <a:bodyPr/>
        <a:lstStyle/>
        <a:p>
          <a:endParaRPr lang="en-US"/>
        </a:p>
      </dgm:t>
    </dgm:pt>
    <dgm:pt modelId="{59EF42CD-61BF-496A-8047-E3371AD2C0E4}" type="sibTrans" cxnId="{DA0F0FAC-140B-4DF0-B6D5-259D40C33C91}">
      <dgm:prSet/>
      <dgm:spPr/>
      <dgm:t>
        <a:bodyPr/>
        <a:lstStyle/>
        <a:p>
          <a:endParaRPr lang="en-US"/>
        </a:p>
      </dgm:t>
    </dgm:pt>
    <dgm:pt modelId="{D922ED5C-4958-4774-9C61-3CB8F1BB85BE}">
      <dgm:prSet custT="1"/>
      <dgm:spPr/>
      <dgm:t>
        <a:bodyPr/>
        <a:lstStyle/>
        <a:p>
          <a:pPr>
            <a:lnSpc>
              <a:spcPct val="80000"/>
            </a:lnSpc>
          </a:pPr>
          <a:r>
            <a:rPr lang="en-US" sz="2800" dirty="0" smtClean="0"/>
            <a:t>Measure effectiveness of care in relationship to Veteran-defined goals and preferences</a:t>
          </a:r>
          <a:endParaRPr lang="en-US" sz="2800" dirty="0"/>
        </a:p>
      </dgm:t>
    </dgm:pt>
    <dgm:pt modelId="{639F27EF-80E9-4AA9-A41D-9A7B5F1502B9}" type="parTrans" cxnId="{30111347-49EF-499B-8B27-BBF5DE39365C}">
      <dgm:prSet/>
      <dgm:spPr/>
      <dgm:t>
        <a:bodyPr/>
        <a:lstStyle/>
        <a:p>
          <a:endParaRPr lang="en-US"/>
        </a:p>
      </dgm:t>
    </dgm:pt>
    <dgm:pt modelId="{91C4E1B0-8230-4D37-895F-26395D353664}" type="sibTrans" cxnId="{30111347-49EF-499B-8B27-BBF5DE39365C}">
      <dgm:prSet/>
      <dgm:spPr/>
      <dgm:t>
        <a:bodyPr/>
        <a:lstStyle/>
        <a:p>
          <a:endParaRPr lang="en-US"/>
        </a:p>
      </dgm:t>
    </dgm:pt>
    <dgm:pt modelId="{F2A40323-7EA4-4F25-83A2-6AA4BEF70820}">
      <dgm:prSet custT="1"/>
      <dgm:spPr/>
      <dgm:t>
        <a:bodyPr/>
        <a:lstStyle/>
        <a:p>
          <a:r>
            <a:rPr lang="en-US" sz="2800" dirty="0" smtClean="0"/>
            <a:t>Enable care-process capture to support lean-style quality improvement and cost control</a:t>
          </a:r>
          <a:endParaRPr lang="en-US" sz="2800" dirty="0"/>
        </a:p>
      </dgm:t>
      <dgm:extLst>
        <a:ext uri="{E40237B7-FDA0-4F09-8148-C483321AD2D9}">
          <dgm14:cNvPr xmlns:dgm14="http://schemas.microsoft.com/office/drawing/2010/diagram" id="0" name="" descr="Enable care-process capture to support lean-style quality improvement and cost control&#10;"/>
        </a:ext>
      </dgm:extLst>
    </dgm:pt>
    <dgm:pt modelId="{B805C584-6075-4B43-A16E-2C2E64855FD0}" type="parTrans" cxnId="{65F304EE-37BA-47CD-837A-93973A44A572}">
      <dgm:prSet/>
      <dgm:spPr/>
      <dgm:t>
        <a:bodyPr/>
        <a:lstStyle/>
        <a:p>
          <a:endParaRPr lang="en-US"/>
        </a:p>
      </dgm:t>
    </dgm:pt>
    <dgm:pt modelId="{EDA2D7CB-F28E-4F28-9F79-2013D76EE2C9}" type="sibTrans" cxnId="{65F304EE-37BA-47CD-837A-93973A44A572}">
      <dgm:prSet/>
      <dgm:spPr/>
      <dgm:t>
        <a:bodyPr/>
        <a:lstStyle/>
        <a:p>
          <a:endParaRPr lang="en-US"/>
        </a:p>
      </dgm:t>
    </dgm:pt>
    <dgm:pt modelId="{7A65D816-1422-4A53-BAC0-06FD296EBC3B}">
      <dgm:prSet/>
      <dgm:spPr/>
      <dgm:t>
        <a:bodyPr/>
        <a:lstStyle/>
        <a:p>
          <a:r>
            <a:rPr lang="en-US" dirty="0" smtClean="0"/>
            <a:t> </a:t>
          </a:r>
          <a:endParaRPr lang="en-US" dirty="0"/>
        </a:p>
      </dgm:t>
    </dgm:pt>
    <dgm:pt modelId="{27A87762-53D9-4EAB-A821-F9870FC11489}" type="sibTrans" cxnId="{18BF07DB-4F99-42F4-907C-66CB2A6D9702}">
      <dgm:prSet/>
      <dgm:spPr/>
      <dgm:t>
        <a:bodyPr/>
        <a:lstStyle/>
        <a:p>
          <a:endParaRPr lang="en-US"/>
        </a:p>
      </dgm:t>
    </dgm:pt>
    <dgm:pt modelId="{50D35F6C-F22F-460C-B6BF-A80A4E7CFBBD}" type="parTrans" cxnId="{18BF07DB-4F99-42F4-907C-66CB2A6D9702}">
      <dgm:prSet/>
      <dgm:spPr/>
      <dgm:t>
        <a:bodyPr/>
        <a:lstStyle/>
        <a:p>
          <a:endParaRPr lang="en-US"/>
        </a:p>
      </dgm:t>
    </dgm:pt>
    <dgm:pt modelId="{8BD65A4B-84BB-4307-9728-90AF0BB74632}">
      <dgm:prSet phldrT="[Text]"/>
      <dgm:spPr/>
      <dgm:t>
        <a:bodyPr/>
        <a:lstStyle/>
        <a:p>
          <a:r>
            <a:rPr lang="en-US" dirty="0" smtClean="0"/>
            <a:t> </a:t>
          </a:r>
          <a:endParaRPr lang="en-US" dirty="0"/>
        </a:p>
      </dgm:t>
    </dgm:pt>
    <dgm:pt modelId="{A743880B-11EE-4A2F-A9B4-61FE53EAD592}" type="sibTrans" cxnId="{79CE88FA-9D3C-451B-B369-20774155444F}">
      <dgm:prSet/>
      <dgm:spPr/>
      <dgm:t>
        <a:bodyPr/>
        <a:lstStyle/>
        <a:p>
          <a:endParaRPr lang="en-US"/>
        </a:p>
      </dgm:t>
    </dgm:pt>
    <dgm:pt modelId="{26825D49-7B3A-433B-80B3-D49652C37010}" type="parTrans" cxnId="{79CE88FA-9D3C-451B-B369-20774155444F}">
      <dgm:prSet/>
      <dgm:spPr/>
      <dgm:t>
        <a:bodyPr/>
        <a:lstStyle/>
        <a:p>
          <a:endParaRPr lang="en-US"/>
        </a:p>
      </dgm:t>
    </dgm:pt>
    <dgm:pt modelId="{C840225A-96E5-4649-8AF9-5A5257E2914F}">
      <dgm:prSet phldrT="[Text]"/>
      <dgm:spPr/>
      <dgm:t>
        <a:bodyPr/>
        <a:lstStyle/>
        <a:p>
          <a:r>
            <a:rPr lang="en-US" dirty="0" smtClean="0"/>
            <a:t> </a:t>
          </a:r>
          <a:endParaRPr lang="en-US" dirty="0"/>
        </a:p>
      </dgm:t>
    </dgm:pt>
    <dgm:pt modelId="{C6F3A8B2-5906-408D-B9EE-BB5D1C6D3C85}" type="sibTrans" cxnId="{AC99AB8A-F84B-44E2-A211-884FA2A721F9}">
      <dgm:prSet/>
      <dgm:spPr/>
      <dgm:t>
        <a:bodyPr/>
        <a:lstStyle/>
        <a:p>
          <a:endParaRPr lang="en-US"/>
        </a:p>
      </dgm:t>
    </dgm:pt>
    <dgm:pt modelId="{1698AD5A-15C1-4A60-87EA-FC615DB5ED86}" type="parTrans" cxnId="{AC99AB8A-F84B-44E2-A211-884FA2A721F9}">
      <dgm:prSet/>
      <dgm:spPr/>
      <dgm:t>
        <a:bodyPr/>
        <a:lstStyle/>
        <a:p>
          <a:endParaRPr lang="en-US"/>
        </a:p>
      </dgm:t>
    </dgm:pt>
    <dgm:pt modelId="{61DFF295-8CDF-4146-8B3F-7315A010CB59}">
      <dgm:prSet phldrT="[Text]"/>
      <dgm:spPr/>
      <dgm:t>
        <a:bodyPr/>
        <a:lstStyle/>
        <a:p>
          <a:r>
            <a:rPr lang="en-US" dirty="0" smtClean="0"/>
            <a:t> </a:t>
          </a:r>
          <a:endParaRPr lang="en-US" dirty="0"/>
        </a:p>
      </dgm:t>
    </dgm:pt>
    <dgm:pt modelId="{AAD6BA18-FC63-4A2E-9127-55FC489EA6A5}" type="sibTrans" cxnId="{51A194DA-A9D6-40E0-9988-7F2C8FC5B73D}">
      <dgm:prSet/>
      <dgm:spPr/>
      <dgm:t>
        <a:bodyPr/>
        <a:lstStyle/>
        <a:p>
          <a:endParaRPr lang="en-US"/>
        </a:p>
      </dgm:t>
    </dgm:pt>
    <dgm:pt modelId="{9EEE3D88-C0F6-4FDC-9AF5-5492A538EB1C}" type="parTrans" cxnId="{51A194DA-A9D6-40E0-9988-7F2C8FC5B73D}">
      <dgm:prSet/>
      <dgm:spPr/>
      <dgm:t>
        <a:bodyPr/>
        <a:lstStyle/>
        <a:p>
          <a:endParaRPr lang="en-US"/>
        </a:p>
      </dgm:t>
    </dgm:pt>
    <dgm:pt modelId="{75EAAB47-5BE4-47F4-B4DB-792FE1F61D8C}" type="pres">
      <dgm:prSet presAssocID="{3D73B6DE-FB26-4D56-967D-A5CC7CD67DBE}" presName="linearFlow" presStyleCnt="0">
        <dgm:presLayoutVars>
          <dgm:dir/>
          <dgm:animLvl val="lvl"/>
          <dgm:resizeHandles val="exact"/>
        </dgm:presLayoutVars>
      </dgm:prSet>
      <dgm:spPr/>
      <dgm:t>
        <a:bodyPr/>
        <a:lstStyle/>
        <a:p>
          <a:endParaRPr lang="en-US"/>
        </a:p>
      </dgm:t>
    </dgm:pt>
    <dgm:pt modelId="{289D89B9-E4C4-4899-ADC0-CBEEE782624E}" type="pres">
      <dgm:prSet presAssocID="{61DFF295-8CDF-4146-8B3F-7315A010CB59}" presName="composite" presStyleCnt="0"/>
      <dgm:spPr/>
    </dgm:pt>
    <dgm:pt modelId="{89A17753-1A16-4290-B04C-4FEFCC1389E5}" type="pres">
      <dgm:prSet presAssocID="{61DFF295-8CDF-4146-8B3F-7315A010CB59}" presName="parentText" presStyleLbl="alignNode1" presStyleIdx="0" presStyleCnt="4">
        <dgm:presLayoutVars>
          <dgm:chMax val="1"/>
          <dgm:bulletEnabled val="1"/>
        </dgm:presLayoutVars>
      </dgm:prSet>
      <dgm:spPr/>
      <dgm:t>
        <a:bodyPr/>
        <a:lstStyle/>
        <a:p>
          <a:endParaRPr lang="en-US"/>
        </a:p>
      </dgm:t>
    </dgm:pt>
    <dgm:pt modelId="{1E34C721-9177-4F17-B4D6-5BF5A2733B54}" type="pres">
      <dgm:prSet presAssocID="{61DFF295-8CDF-4146-8B3F-7315A010CB59}" presName="descendantText" presStyleLbl="alignAcc1" presStyleIdx="0" presStyleCnt="4" custScaleY="143906">
        <dgm:presLayoutVars>
          <dgm:bulletEnabled val="1"/>
        </dgm:presLayoutVars>
      </dgm:prSet>
      <dgm:spPr/>
      <dgm:t>
        <a:bodyPr/>
        <a:lstStyle/>
        <a:p>
          <a:endParaRPr lang="en-US"/>
        </a:p>
      </dgm:t>
    </dgm:pt>
    <dgm:pt modelId="{6A4A3928-85B4-4438-A225-F25F328B2581}" type="pres">
      <dgm:prSet presAssocID="{AAD6BA18-FC63-4A2E-9127-55FC489EA6A5}" presName="sp" presStyleCnt="0"/>
      <dgm:spPr/>
    </dgm:pt>
    <dgm:pt modelId="{6BC95DB3-99CF-471B-9539-88986844DEB2}" type="pres">
      <dgm:prSet presAssocID="{C840225A-96E5-4649-8AF9-5A5257E2914F}" presName="composite" presStyleCnt="0"/>
      <dgm:spPr/>
    </dgm:pt>
    <dgm:pt modelId="{820846B6-0B51-45E0-A577-8ED14C18E901}" type="pres">
      <dgm:prSet presAssocID="{C840225A-96E5-4649-8AF9-5A5257E2914F}" presName="parentText" presStyleLbl="alignNode1" presStyleIdx="1" presStyleCnt="4">
        <dgm:presLayoutVars>
          <dgm:chMax val="1"/>
          <dgm:bulletEnabled val="1"/>
        </dgm:presLayoutVars>
      </dgm:prSet>
      <dgm:spPr/>
      <dgm:t>
        <a:bodyPr/>
        <a:lstStyle/>
        <a:p>
          <a:endParaRPr lang="en-US"/>
        </a:p>
      </dgm:t>
    </dgm:pt>
    <dgm:pt modelId="{E8D3614E-24A3-4CE4-9268-2874CBF70EC0}" type="pres">
      <dgm:prSet presAssocID="{C840225A-96E5-4649-8AF9-5A5257E2914F}" presName="descendantText" presStyleLbl="alignAcc1" presStyleIdx="1" presStyleCnt="4" custScaleY="144738">
        <dgm:presLayoutVars>
          <dgm:bulletEnabled val="1"/>
        </dgm:presLayoutVars>
      </dgm:prSet>
      <dgm:spPr/>
      <dgm:t>
        <a:bodyPr/>
        <a:lstStyle/>
        <a:p>
          <a:endParaRPr lang="en-US"/>
        </a:p>
      </dgm:t>
    </dgm:pt>
    <dgm:pt modelId="{B11ADBA4-CE49-4B67-8A52-C5997F0C51BF}" type="pres">
      <dgm:prSet presAssocID="{C6F3A8B2-5906-408D-B9EE-BB5D1C6D3C85}" presName="sp" presStyleCnt="0"/>
      <dgm:spPr/>
    </dgm:pt>
    <dgm:pt modelId="{1DF31C95-0715-48FF-B320-BEDFED425092}" type="pres">
      <dgm:prSet presAssocID="{8BD65A4B-84BB-4307-9728-90AF0BB74632}" presName="composite" presStyleCnt="0"/>
      <dgm:spPr/>
    </dgm:pt>
    <dgm:pt modelId="{2AB5EA53-AE43-4C5F-9836-ABAAEB58DDD0}" type="pres">
      <dgm:prSet presAssocID="{8BD65A4B-84BB-4307-9728-90AF0BB74632}" presName="parentText" presStyleLbl="alignNode1" presStyleIdx="2" presStyleCnt="4">
        <dgm:presLayoutVars>
          <dgm:chMax val="1"/>
          <dgm:bulletEnabled val="1"/>
        </dgm:presLayoutVars>
      </dgm:prSet>
      <dgm:spPr/>
      <dgm:t>
        <a:bodyPr/>
        <a:lstStyle/>
        <a:p>
          <a:endParaRPr lang="en-US"/>
        </a:p>
      </dgm:t>
    </dgm:pt>
    <dgm:pt modelId="{27053778-96CF-4C70-9A73-851DD8A2DAF2}" type="pres">
      <dgm:prSet presAssocID="{8BD65A4B-84BB-4307-9728-90AF0BB74632}" presName="descendantText" presStyleLbl="alignAcc1" presStyleIdx="2" presStyleCnt="4" custScaleY="144738">
        <dgm:presLayoutVars>
          <dgm:bulletEnabled val="1"/>
        </dgm:presLayoutVars>
      </dgm:prSet>
      <dgm:spPr/>
      <dgm:t>
        <a:bodyPr/>
        <a:lstStyle/>
        <a:p>
          <a:endParaRPr lang="en-US"/>
        </a:p>
      </dgm:t>
    </dgm:pt>
    <dgm:pt modelId="{4D2456EF-F1A0-48FC-B0B9-07C57DADECE7}" type="pres">
      <dgm:prSet presAssocID="{A743880B-11EE-4A2F-A9B4-61FE53EAD592}" presName="sp" presStyleCnt="0"/>
      <dgm:spPr/>
    </dgm:pt>
    <dgm:pt modelId="{1B063EF9-E0FD-43F3-B9BD-69637EA703DC}" type="pres">
      <dgm:prSet presAssocID="{7A65D816-1422-4A53-BAC0-06FD296EBC3B}" presName="composite" presStyleCnt="0"/>
      <dgm:spPr/>
    </dgm:pt>
    <dgm:pt modelId="{BABE0786-8B3B-4D7E-8D8C-9E6E7DC1C929}" type="pres">
      <dgm:prSet presAssocID="{7A65D816-1422-4A53-BAC0-06FD296EBC3B}" presName="parentText" presStyleLbl="alignNode1" presStyleIdx="3" presStyleCnt="4">
        <dgm:presLayoutVars>
          <dgm:chMax val="1"/>
          <dgm:bulletEnabled val="1"/>
        </dgm:presLayoutVars>
      </dgm:prSet>
      <dgm:spPr/>
      <dgm:t>
        <a:bodyPr/>
        <a:lstStyle/>
        <a:p>
          <a:endParaRPr lang="en-US"/>
        </a:p>
      </dgm:t>
    </dgm:pt>
    <dgm:pt modelId="{7026828D-45A4-47F5-B97C-563FAE1D3BCC}" type="pres">
      <dgm:prSet presAssocID="{7A65D816-1422-4A53-BAC0-06FD296EBC3B}" presName="descendantText" presStyleLbl="alignAcc1" presStyleIdx="3" presStyleCnt="4" custScaleY="144738">
        <dgm:presLayoutVars>
          <dgm:bulletEnabled val="1"/>
        </dgm:presLayoutVars>
      </dgm:prSet>
      <dgm:spPr/>
      <dgm:t>
        <a:bodyPr/>
        <a:lstStyle/>
        <a:p>
          <a:endParaRPr lang="en-US"/>
        </a:p>
      </dgm:t>
    </dgm:pt>
  </dgm:ptLst>
  <dgm:cxnLst>
    <dgm:cxn modelId="{79C1194B-3FC7-4FCA-A579-4B0F2D28972A}" srcId="{C840225A-96E5-4649-8AF9-5A5257E2914F}" destId="{E9DF9DB1-865C-4D15-A562-3D14ABEA3326}" srcOrd="1" destOrd="0" parTransId="{C8038EFB-2067-4435-ACAC-61EB73A51A5B}" sibTransId="{69098BA2-5CEE-4588-ADCC-17ADDEA018D0}"/>
    <dgm:cxn modelId="{1D20D38D-06B1-441D-BD82-E215A7DB9A67}" type="presOf" srcId="{94282DF6-3C89-4389-B57B-3B120A9454C1}" destId="{1E34C721-9177-4F17-B4D6-5BF5A2733B54}" srcOrd="0" destOrd="0" presId="urn:microsoft.com/office/officeart/2005/8/layout/chevron2"/>
    <dgm:cxn modelId="{6C106A19-BA45-40AC-B4B8-2C3C2620FD71}" type="presOf" srcId="{F2A40323-7EA4-4F25-83A2-6AA4BEF70820}" destId="{7026828D-45A4-47F5-B97C-563FAE1D3BCC}" srcOrd="0" destOrd="0" presId="urn:microsoft.com/office/officeart/2005/8/layout/chevron2"/>
    <dgm:cxn modelId="{18BF07DB-4F99-42F4-907C-66CB2A6D9702}" srcId="{3D73B6DE-FB26-4D56-967D-A5CC7CD67DBE}" destId="{7A65D816-1422-4A53-BAC0-06FD296EBC3B}" srcOrd="3" destOrd="0" parTransId="{50D35F6C-F22F-460C-B6BF-A80A4E7CFBBD}" sibTransId="{27A87762-53D9-4EAB-A821-F9870FC11489}"/>
    <dgm:cxn modelId="{51A194DA-A9D6-40E0-9988-7F2C8FC5B73D}" srcId="{3D73B6DE-FB26-4D56-967D-A5CC7CD67DBE}" destId="{61DFF295-8CDF-4146-8B3F-7315A010CB59}" srcOrd="0" destOrd="0" parTransId="{9EEE3D88-C0F6-4FDC-9AF5-5492A538EB1C}" sibTransId="{AAD6BA18-FC63-4A2E-9127-55FC489EA6A5}"/>
    <dgm:cxn modelId="{F6C6CE83-B12C-4163-AB65-C15E4D693431}" srcId="{8BD65A4B-84BB-4307-9728-90AF0BB74632}" destId="{E63F3FCD-3F15-4121-AF21-8AD0D7A0A7C3}" srcOrd="0" destOrd="0" parTransId="{F52B7260-BA01-4EC6-BE37-1A259A871888}" sibTransId="{81501583-DD6F-4E6D-B584-B8DE654C75ED}"/>
    <dgm:cxn modelId="{79CE88FA-9D3C-451B-B369-20774155444F}" srcId="{3D73B6DE-FB26-4D56-967D-A5CC7CD67DBE}" destId="{8BD65A4B-84BB-4307-9728-90AF0BB74632}" srcOrd="2" destOrd="0" parTransId="{26825D49-7B3A-433B-80B3-D49652C37010}" sibTransId="{A743880B-11EE-4A2F-A9B4-61FE53EAD592}"/>
    <dgm:cxn modelId="{DA0F0FAC-140B-4DF0-B6D5-259D40C33C91}" srcId="{C840225A-96E5-4649-8AF9-5A5257E2914F}" destId="{EBC72F15-0C29-4CCD-861A-502B0A0AE586}" srcOrd="2" destOrd="0" parTransId="{ACEC4170-B184-490C-AE3F-4F4658986B9E}" sibTransId="{59EF42CD-61BF-496A-8047-E3371AD2C0E4}"/>
    <dgm:cxn modelId="{65F304EE-37BA-47CD-837A-93973A44A572}" srcId="{7A65D816-1422-4A53-BAC0-06FD296EBC3B}" destId="{F2A40323-7EA4-4F25-83A2-6AA4BEF70820}" srcOrd="0" destOrd="0" parTransId="{B805C584-6075-4B43-A16E-2C2E64855FD0}" sibTransId="{EDA2D7CB-F28E-4F28-9F79-2013D76EE2C9}"/>
    <dgm:cxn modelId="{5DA499C0-7A43-4D4C-9900-41A32FBD08F5}" type="presOf" srcId="{8BD65A4B-84BB-4307-9728-90AF0BB74632}" destId="{2AB5EA53-AE43-4C5F-9836-ABAAEB58DDD0}" srcOrd="0" destOrd="0" presId="urn:microsoft.com/office/officeart/2005/8/layout/chevron2"/>
    <dgm:cxn modelId="{895E0E21-B09C-41D2-A6C7-170C2D511018}" type="presOf" srcId="{DBE790DC-0339-4528-BD94-D061D17AFC38}" destId="{E8D3614E-24A3-4CE4-9268-2874CBF70EC0}" srcOrd="0" destOrd="0" presId="urn:microsoft.com/office/officeart/2005/8/layout/chevron2"/>
    <dgm:cxn modelId="{629DCDEE-64F1-4251-B1D7-118BC5466289}" srcId="{61DFF295-8CDF-4146-8B3F-7315A010CB59}" destId="{94282DF6-3C89-4389-B57B-3B120A9454C1}" srcOrd="0" destOrd="0" parTransId="{67D85749-FD50-44B6-BAF0-6B4C837AC19E}" sibTransId="{467DFD21-CD7B-45BF-9F54-9FF82215E055}"/>
    <dgm:cxn modelId="{9547A2D9-9756-46CE-A563-2AE5C6B6ED04}" type="presOf" srcId="{D922ED5C-4958-4774-9C61-3CB8F1BB85BE}" destId="{27053778-96CF-4C70-9A73-851DD8A2DAF2}" srcOrd="0" destOrd="1" presId="urn:microsoft.com/office/officeart/2005/8/layout/chevron2"/>
    <dgm:cxn modelId="{30111347-49EF-499B-8B27-BBF5DE39365C}" srcId="{8BD65A4B-84BB-4307-9728-90AF0BB74632}" destId="{D922ED5C-4958-4774-9C61-3CB8F1BB85BE}" srcOrd="1" destOrd="0" parTransId="{639F27EF-80E9-4AA9-A41D-9A7B5F1502B9}" sibTransId="{91C4E1B0-8230-4D37-895F-26395D353664}"/>
    <dgm:cxn modelId="{DA58B8BB-FD43-400A-B64B-22CB89CB55A0}" srcId="{C840225A-96E5-4649-8AF9-5A5257E2914F}" destId="{DBE790DC-0339-4528-BD94-D061D17AFC38}" srcOrd="0" destOrd="0" parTransId="{039CF14D-A1C4-43BC-9A5E-F0E78A85C82E}" sibTransId="{1A410E8A-759A-42F8-B507-30F5A829C4AA}"/>
    <dgm:cxn modelId="{BD2478D0-8A9D-47E6-897B-D1B73FF7EE11}" type="presOf" srcId="{3D73B6DE-FB26-4D56-967D-A5CC7CD67DBE}" destId="{75EAAB47-5BE4-47F4-B4DB-792FE1F61D8C}" srcOrd="0" destOrd="0" presId="urn:microsoft.com/office/officeart/2005/8/layout/chevron2"/>
    <dgm:cxn modelId="{7FED6474-55E3-415F-AC55-11FEE37534A5}" type="presOf" srcId="{E9DF9DB1-865C-4D15-A562-3D14ABEA3326}" destId="{E8D3614E-24A3-4CE4-9268-2874CBF70EC0}" srcOrd="0" destOrd="1" presId="urn:microsoft.com/office/officeart/2005/8/layout/chevron2"/>
    <dgm:cxn modelId="{AC99AB8A-F84B-44E2-A211-884FA2A721F9}" srcId="{3D73B6DE-FB26-4D56-967D-A5CC7CD67DBE}" destId="{C840225A-96E5-4649-8AF9-5A5257E2914F}" srcOrd="1" destOrd="0" parTransId="{1698AD5A-15C1-4A60-87EA-FC615DB5ED86}" sibTransId="{C6F3A8B2-5906-408D-B9EE-BB5D1C6D3C85}"/>
    <dgm:cxn modelId="{6F7D81C7-648A-4B17-A9DB-181B029F1996}" type="presOf" srcId="{7A65D816-1422-4A53-BAC0-06FD296EBC3B}" destId="{BABE0786-8B3B-4D7E-8D8C-9E6E7DC1C929}" srcOrd="0" destOrd="0" presId="urn:microsoft.com/office/officeart/2005/8/layout/chevron2"/>
    <dgm:cxn modelId="{BE62F7BA-755D-40D3-A9C2-2DD2CF07F239}" type="presOf" srcId="{EBC72F15-0C29-4CCD-861A-502B0A0AE586}" destId="{E8D3614E-24A3-4CE4-9268-2874CBF70EC0}" srcOrd="0" destOrd="2" presId="urn:microsoft.com/office/officeart/2005/8/layout/chevron2"/>
    <dgm:cxn modelId="{A5465173-75B9-4920-826A-221BE5137265}" type="presOf" srcId="{E63F3FCD-3F15-4121-AF21-8AD0D7A0A7C3}" destId="{27053778-96CF-4C70-9A73-851DD8A2DAF2}" srcOrd="0" destOrd="0" presId="urn:microsoft.com/office/officeart/2005/8/layout/chevron2"/>
    <dgm:cxn modelId="{495D360D-1034-46CC-875A-85142C23DAF4}" type="presOf" srcId="{61DFF295-8CDF-4146-8B3F-7315A010CB59}" destId="{89A17753-1A16-4290-B04C-4FEFCC1389E5}" srcOrd="0" destOrd="0" presId="urn:microsoft.com/office/officeart/2005/8/layout/chevron2"/>
    <dgm:cxn modelId="{4FDB9E44-7F6E-4517-A2F1-7CC2B5D7AF07}" type="presOf" srcId="{C840225A-96E5-4649-8AF9-5A5257E2914F}" destId="{820846B6-0B51-45E0-A577-8ED14C18E901}" srcOrd="0" destOrd="0" presId="urn:microsoft.com/office/officeart/2005/8/layout/chevron2"/>
    <dgm:cxn modelId="{65591F86-1634-45FC-8235-383A88B1BB24}" type="presParOf" srcId="{75EAAB47-5BE4-47F4-B4DB-792FE1F61D8C}" destId="{289D89B9-E4C4-4899-ADC0-CBEEE782624E}" srcOrd="0" destOrd="0" presId="urn:microsoft.com/office/officeart/2005/8/layout/chevron2"/>
    <dgm:cxn modelId="{48A693B2-4B28-4A46-9CC6-9A1C2CF681E4}" type="presParOf" srcId="{289D89B9-E4C4-4899-ADC0-CBEEE782624E}" destId="{89A17753-1A16-4290-B04C-4FEFCC1389E5}" srcOrd="0" destOrd="0" presId="urn:microsoft.com/office/officeart/2005/8/layout/chevron2"/>
    <dgm:cxn modelId="{5D749229-F893-4953-8063-52FB1D252A77}" type="presParOf" srcId="{289D89B9-E4C4-4899-ADC0-CBEEE782624E}" destId="{1E34C721-9177-4F17-B4D6-5BF5A2733B54}" srcOrd="1" destOrd="0" presId="urn:microsoft.com/office/officeart/2005/8/layout/chevron2"/>
    <dgm:cxn modelId="{C0FC2703-455B-4A9A-84F8-DF1E4E9C517E}" type="presParOf" srcId="{75EAAB47-5BE4-47F4-B4DB-792FE1F61D8C}" destId="{6A4A3928-85B4-4438-A225-F25F328B2581}" srcOrd="1" destOrd="0" presId="urn:microsoft.com/office/officeart/2005/8/layout/chevron2"/>
    <dgm:cxn modelId="{52DF45CB-154D-48EC-8C39-99E09CF42E40}" type="presParOf" srcId="{75EAAB47-5BE4-47F4-B4DB-792FE1F61D8C}" destId="{6BC95DB3-99CF-471B-9539-88986844DEB2}" srcOrd="2" destOrd="0" presId="urn:microsoft.com/office/officeart/2005/8/layout/chevron2"/>
    <dgm:cxn modelId="{B2ABD25D-3110-443D-BE33-DFF48E8AAF6D}" type="presParOf" srcId="{6BC95DB3-99CF-471B-9539-88986844DEB2}" destId="{820846B6-0B51-45E0-A577-8ED14C18E901}" srcOrd="0" destOrd="0" presId="urn:microsoft.com/office/officeart/2005/8/layout/chevron2"/>
    <dgm:cxn modelId="{7296F35F-D2E1-4533-9D51-6FEA53632B54}" type="presParOf" srcId="{6BC95DB3-99CF-471B-9539-88986844DEB2}" destId="{E8D3614E-24A3-4CE4-9268-2874CBF70EC0}" srcOrd="1" destOrd="0" presId="urn:microsoft.com/office/officeart/2005/8/layout/chevron2"/>
    <dgm:cxn modelId="{97AEA298-96FF-44EE-AB0E-DC73B6CC5C88}" type="presParOf" srcId="{75EAAB47-5BE4-47F4-B4DB-792FE1F61D8C}" destId="{B11ADBA4-CE49-4B67-8A52-C5997F0C51BF}" srcOrd="3" destOrd="0" presId="urn:microsoft.com/office/officeart/2005/8/layout/chevron2"/>
    <dgm:cxn modelId="{C4602369-AED8-4481-BE6C-FDD86B8519A4}" type="presParOf" srcId="{75EAAB47-5BE4-47F4-B4DB-792FE1F61D8C}" destId="{1DF31C95-0715-48FF-B320-BEDFED425092}" srcOrd="4" destOrd="0" presId="urn:microsoft.com/office/officeart/2005/8/layout/chevron2"/>
    <dgm:cxn modelId="{0F927462-FFC6-4977-B025-3E1BD5DB42F1}" type="presParOf" srcId="{1DF31C95-0715-48FF-B320-BEDFED425092}" destId="{2AB5EA53-AE43-4C5F-9836-ABAAEB58DDD0}" srcOrd="0" destOrd="0" presId="urn:microsoft.com/office/officeart/2005/8/layout/chevron2"/>
    <dgm:cxn modelId="{C79DAC4B-2FA6-4C0A-A23C-1CAB86CE64F1}" type="presParOf" srcId="{1DF31C95-0715-48FF-B320-BEDFED425092}" destId="{27053778-96CF-4C70-9A73-851DD8A2DAF2}" srcOrd="1" destOrd="0" presId="urn:microsoft.com/office/officeart/2005/8/layout/chevron2"/>
    <dgm:cxn modelId="{9E096A8A-C4E2-4AF2-A18B-4494FF94119E}" type="presParOf" srcId="{75EAAB47-5BE4-47F4-B4DB-792FE1F61D8C}" destId="{4D2456EF-F1A0-48FC-B0B9-07C57DADECE7}" srcOrd="5" destOrd="0" presId="urn:microsoft.com/office/officeart/2005/8/layout/chevron2"/>
    <dgm:cxn modelId="{E9522D3D-AF3D-4693-843C-95ECF978F8E7}" type="presParOf" srcId="{75EAAB47-5BE4-47F4-B4DB-792FE1F61D8C}" destId="{1B063EF9-E0FD-43F3-B9BD-69637EA703DC}" srcOrd="6" destOrd="0" presId="urn:microsoft.com/office/officeart/2005/8/layout/chevron2"/>
    <dgm:cxn modelId="{BCF245E0-439F-4148-98E9-988BF1F3CA7F}" type="presParOf" srcId="{1B063EF9-E0FD-43F3-B9BD-69637EA703DC}" destId="{BABE0786-8B3B-4D7E-8D8C-9E6E7DC1C929}" srcOrd="0" destOrd="0" presId="urn:microsoft.com/office/officeart/2005/8/layout/chevron2"/>
    <dgm:cxn modelId="{FEA6994F-D703-4653-940E-09B277B140AB}" type="presParOf" srcId="{1B063EF9-E0FD-43F3-B9BD-69637EA703DC}" destId="{7026828D-45A4-47F5-B97C-563FAE1D3BC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55ED379-67BA-408A-819B-2E5EFCD5CFD8}" type="doc">
      <dgm:prSet loTypeId="urn:microsoft.com/office/officeart/2005/8/layout/funnel1" loCatId="process" qsTypeId="urn:microsoft.com/office/officeart/2005/8/quickstyle/simple2" qsCatId="simple" csTypeId="urn:microsoft.com/office/officeart/2005/8/colors/colorful1" csCatId="colorful" phldr="1"/>
      <dgm:spPr/>
      <dgm:t>
        <a:bodyPr/>
        <a:lstStyle/>
        <a:p>
          <a:endParaRPr lang="en-US"/>
        </a:p>
      </dgm:t>
    </dgm:pt>
    <dgm:pt modelId="{52C74C34-D9F0-47B1-9D13-50A03867BFDC}">
      <dgm:prSet phldrT="[Text]"/>
      <dgm:spPr/>
      <dgm:t>
        <a:bodyPr/>
        <a:lstStyle/>
        <a:p>
          <a:pPr algn="ctr"/>
          <a:r>
            <a:rPr lang="en-US" dirty="0" smtClean="0"/>
            <a:t>Agile Principles</a:t>
          </a:r>
          <a:endParaRPr lang="en-US" dirty="0"/>
        </a:p>
      </dgm:t>
    </dgm:pt>
    <dgm:pt modelId="{72F2AD6F-23E4-434B-A37A-AE54B155A083}" type="parTrans" cxnId="{B631EC7A-46A3-48F3-8E53-89A7CDAF68D8}">
      <dgm:prSet/>
      <dgm:spPr/>
      <dgm:t>
        <a:bodyPr/>
        <a:lstStyle/>
        <a:p>
          <a:endParaRPr lang="en-US"/>
        </a:p>
      </dgm:t>
    </dgm:pt>
    <dgm:pt modelId="{78F9B46B-50DE-4B54-9B51-0F5B62A1CE5B}" type="sibTrans" cxnId="{B631EC7A-46A3-48F3-8E53-89A7CDAF68D8}">
      <dgm:prSet/>
      <dgm:spPr/>
      <dgm:t>
        <a:bodyPr/>
        <a:lstStyle/>
        <a:p>
          <a:endParaRPr lang="en-US"/>
        </a:p>
      </dgm:t>
    </dgm:pt>
    <dgm:pt modelId="{5C072826-F16A-437B-943F-F29F4FB4C9C8}">
      <dgm:prSet phldrT="[Text]"/>
      <dgm:spPr/>
      <dgm:t>
        <a:bodyPr/>
        <a:lstStyle/>
        <a:p>
          <a:r>
            <a:rPr lang="en-US" dirty="0" smtClean="0"/>
            <a:t>Feature Driven Design</a:t>
          </a:r>
          <a:endParaRPr lang="en-US" dirty="0"/>
        </a:p>
      </dgm:t>
    </dgm:pt>
    <dgm:pt modelId="{BD0FB6E7-398B-47DC-BDEF-D49A2DFDA855}" type="parTrans" cxnId="{5ED152D0-436E-4EA5-B635-67B509BC323B}">
      <dgm:prSet/>
      <dgm:spPr/>
      <dgm:t>
        <a:bodyPr/>
        <a:lstStyle/>
        <a:p>
          <a:endParaRPr lang="en-US"/>
        </a:p>
      </dgm:t>
    </dgm:pt>
    <dgm:pt modelId="{F9D2318B-CE84-4574-9B96-04065B5FC0F9}" type="sibTrans" cxnId="{5ED152D0-436E-4EA5-B635-67B509BC323B}">
      <dgm:prSet/>
      <dgm:spPr/>
      <dgm:t>
        <a:bodyPr/>
        <a:lstStyle/>
        <a:p>
          <a:endParaRPr lang="en-US"/>
        </a:p>
      </dgm:t>
    </dgm:pt>
    <dgm:pt modelId="{6DF74B22-B118-46E2-9994-20D969C641CB}">
      <dgm:prSet phldrT="[Text]"/>
      <dgm:spPr/>
      <dgm:t>
        <a:bodyPr/>
        <a:lstStyle/>
        <a:p>
          <a:pPr algn="l"/>
          <a:endParaRPr lang="en-US" dirty="0"/>
        </a:p>
      </dgm:t>
    </dgm:pt>
    <dgm:pt modelId="{2FF24DE8-1A7B-44DA-BDED-22FFADDEDFD7}" type="parTrans" cxnId="{6A242B2B-BA8C-40C2-9298-B9833CF5A98D}">
      <dgm:prSet/>
      <dgm:spPr/>
      <dgm:t>
        <a:bodyPr/>
        <a:lstStyle/>
        <a:p>
          <a:endParaRPr lang="en-US"/>
        </a:p>
      </dgm:t>
    </dgm:pt>
    <dgm:pt modelId="{752E54DC-A370-4B16-8C62-34003592E795}" type="sibTrans" cxnId="{6A242B2B-BA8C-40C2-9298-B9833CF5A98D}">
      <dgm:prSet/>
      <dgm:spPr/>
      <dgm:t>
        <a:bodyPr/>
        <a:lstStyle/>
        <a:p>
          <a:endParaRPr lang="en-US"/>
        </a:p>
      </dgm:t>
    </dgm:pt>
    <dgm:pt modelId="{67B4A3E1-25E2-4B01-8AE7-3944D7DC8EA9}">
      <dgm:prSet phldrT="[Text]"/>
      <dgm:spPr/>
      <dgm:t>
        <a:bodyPr/>
        <a:lstStyle/>
        <a:p>
          <a:r>
            <a:rPr lang="en-US" i="1" dirty="0" smtClean="0">
              <a:solidFill>
                <a:srgbClr val="636363"/>
              </a:solidFill>
            </a:rPr>
            <a:t>An agile User Experience (UX)-Value Management approach allows high-level, very broad modeling and planning at the beginning of the project to address the majority usability, User Interface (UI), and project risks facing the team. </a:t>
          </a:r>
          <a:endParaRPr lang="en-US" dirty="0">
            <a:solidFill>
              <a:srgbClr val="636363"/>
            </a:solidFill>
          </a:endParaRPr>
        </a:p>
      </dgm:t>
      <dgm:extLst>
        <a:ext uri="{E40237B7-FDA0-4F09-8148-C483321AD2D9}">
          <dgm14:cNvPr xmlns:dgm14="http://schemas.microsoft.com/office/drawing/2010/diagram" id="0" name="" descr="An agile User Experience (UX)-Value Management approach allows high-level, very broad modeling and planning at the beginning of the project to address the majority usability, User Interface (UI), and project risks facing the team. &#10;"/>
        </a:ext>
      </dgm:extLst>
    </dgm:pt>
    <dgm:pt modelId="{A515A69E-1FA4-4CD7-B60E-F6BFBE5DFEB2}" type="sibTrans" cxnId="{F97D3A16-871E-4D48-8033-9F72E75F06F9}">
      <dgm:prSet/>
      <dgm:spPr/>
      <dgm:t>
        <a:bodyPr/>
        <a:lstStyle/>
        <a:p>
          <a:endParaRPr lang="en-US"/>
        </a:p>
      </dgm:t>
    </dgm:pt>
    <dgm:pt modelId="{2B8917A9-8D46-4166-B87B-4511630FC5C5}" type="parTrans" cxnId="{F97D3A16-871E-4D48-8033-9F72E75F06F9}">
      <dgm:prSet/>
      <dgm:spPr/>
      <dgm:t>
        <a:bodyPr/>
        <a:lstStyle/>
        <a:p>
          <a:endParaRPr lang="en-US"/>
        </a:p>
      </dgm:t>
    </dgm:pt>
    <dgm:pt modelId="{5ADD693A-BE0F-D54E-A8DA-C7F6DA85674C}">
      <dgm:prSet phldrT="[Text]"/>
      <dgm:spPr/>
      <dgm:t>
        <a:bodyPr/>
        <a:lstStyle/>
        <a:p>
          <a:r>
            <a:rPr lang="en-US" dirty="0" smtClean="0"/>
            <a:t>Value Management</a:t>
          </a:r>
          <a:endParaRPr lang="en-US" dirty="0"/>
        </a:p>
      </dgm:t>
    </dgm:pt>
    <dgm:pt modelId="{3E713267-3B4C-A44B-837F-115B79EA9174}" type="parTrans" cxnId="{344147C9-BC81-4D47-BA8A-9384E1507865}">
      <dgm:prSet/>
      <dgm:spPr/>
      <dgm:t>
        <a:bodyPr/>
        <a:lstStyle/>
        <a:p>
          <a:endParaRPr lang="en-US"/>
        </a:p>
      </dgm:t>
    </dgm:pt>
    <dgm:pt modelId="{BA08A67C-9E31-0040-BFFB-3CCAFAD002D1}" type="sibTrans" cxnId="{344147C9-BC81-4D47-BA8A-9384E1507865}">
      <dgm:prSet/>
      <dgm:spPr/>
      <dgm:t>
        <a:bodyPr/>
        <a:lstStyle/>
        <a:p>
          <a:endParaRPr lang="en-US"/>
        </a:p>
      </dgm:t>
    </dgm:pt>
    <dgm:pt modelId="{18B2B0F3-EF99-480A-B6AA-BAA2A6FD1992}" type="pres">
      <dgm:prSet presAssocID="{055ED379-67BA-408A-819B-2E5EFCD5CFD8}" presName="Name0" presStyleCnt="0">
        <dgm:presLayoutVars>
          <dgm:chMax val="4"/>
          <dgm:resizeHandles val="exact"/>
        </dgm:presLayoutVars>
      </dgm:prSet>
      <dgm:spPr/>
      <dgm:t>
        <a:bodyPr/>
        <a:lstStyle/>
        <a:p>
          <a:endParaRPr lang="en-US"/>
        </a:p>
      </dgm:t>
    </dgm:pt>
    <dgm:pt modelId="{59B30D58-1BD1-43C4-BBB3-768D42C6D9C0}" type="pres">
      <dgm:prSet presAssocID="{055ED379-67BA-408A-819B-2E5EFCD5CFD8}" presName="ellipse" presStyleLbl="trBgShp" presStyleIdx="0" presStyleCnt="1"/>
      <dgm:spPr/>
      <dgm:t>
        <a:bodyPr/>
        <a:lstStyle/>
        <a:p>
          <a:endParaRPr lang="en-US"/>
        </a:p>
      </dgm:t>
    </dgm:pt>
    <dgm:pt modelId="{F0A752DE-5C5D-494D-B2EC-48AE214A7621}" type="pres">
      <dgm:prSet presAssocID="{055ED379-67BA-408A-819B-2E5EFCD5CFD8}" presName="arrow1" presStyleLbl="fgShp" presStyleIdx="0" presStyleCnt="1"/>
      <dgm:spPr/>
      <dgm:t>
        <a:bodyPr/>
        <a:lstStyle/>
        <a:p>
          <a:endParaRPr lang="en-US"/>
        </a:p>
      </dgm:t>
    </dgm:pt>
    <dgm:pt modelId="{161B9677-18C6-443F-BC93-19EEDA0AFA5E}" type="pres">
      <dgm:prSet presAssocID="{055ED379-67BA-408A-819B-2E5EFCD5CFD8}" presName="rectangle" presStyleLbl="revTx" presStyleIdx="0" presStyleCnt="1" custScaleX="168826">
        <dgm:presLayoutVars>
          <dgm:bulletEnabled val="1"/>
        </dgm:presLayoutVars>
      </dgm:prSet>
      <dgm:spPr/>
      <dgm:t>
        <a:bodyPr/>
        <a:lstStyle/>
        <a:p>
          <a:endParaRPr lang="en-US"/>
        </a:p>
      </dgm:t>
    </dgm:pt>
    <dgm:pt modelId="{ECD69ADC-A105-4678-9136-5CC4694C655F}" type="pres">
      <dgm:prSet presAssocID="{5C072826-F16A-437B-943F-F29F4FB4C9C8}" presName="item1" presStyleLbl="node1" presStyleIdx="0" presStyleCnt="3">
        <dgm:presLayoutVars>
          <dgm:bulletEnabled val="1"/>
        </dgm:presLayoutVars>
      </dgm:prSet>
      <dgm:spPr/>
      <dgm:t>
        <a:bodyPr/>
        <a:lstStyle/>
        <a:p>
          <a:endParaRPr lang="en-US"/>
        </a:p>
      </dgm:t>
    </dgm:pt>
    <dgm:pt modelId="{06AEE3E1-51A7-7746-84AC-D50EDBF0A21C}" type="pres">
      <dgm:prSet presAssocID="{5ADD693A-BE0F-D54E-A8DA-C7F6DA85674C}" presName="item2" presStyleLbl="node1" presStyleIdx="1" presStyleCnt="3">
        <dgm:presLayoutVars>
          <dgm:bulletEnabled val="1"/>
        </dgm:presLayoutVars>
      </dgm:prSet>
      <dgm:spPr/>
      <dgm:t>
        <a:bodyPr/>
        <a:lstStyle/>
        <a:p>
          <a:endParaRPr lang="en-US"/>
        </a:p>
      </dgm:t>
    </dgm:pt>
    <dgm:pt modelId="{8F06F235-60D8-4F59-B2D5-7C8AFC15F31E}" type="pres">
      <dgm:prSet presAssocID="{67B4A3E1-25E2-4B01-8AE7-3944D7DC8EA9}" presName="item3" presStyleLbl="node1" presStyleIdx="2" presStyleCnt="3">
        <dgm:presLayoutVars>
          <dgm:bulletEnabled val="1"/>
        </dgm:presLayoutVars>
      </dgm:prSet>
      <dgm:spPr/>
      <dgm:t>
        <a:bodyPr/>
        <a:lstStyle/>
        <a:p>
          <a:endParaRPr lang="en-US"/>
        </a:p>
      </dgm:t>
    </dgm:pt>
    <dgm:pt modelId="{EA82847C-231F-42E8-A1EF-A891C21A1CDB}" type="pres">
      <dgm:prSet presAssocID="{055ED379-67BA-408A-819B-2E5EFCD5CFD8}" presName="funnel" presStyleLbl="trAlignAcc1" presStyleIdx="0" presStyleCnt="1" custLinFactNeighborX="1037" custLinFactNeighborY="-893"/>
      <dgm:spPr/>
      <dgm:t>
        <a:bodyPr/>
        <a:lstStyle/>
        <a:p>
          <a:endParaRPr lang="en-US"/>
        </a:p>
      </dgm:t>
    </dgm:pt>
  </dgm:ptLst>
  <dgm:cxnLst>
    <dgm:cxn modelId="{5ED152D0-436E-4EA5-B635-67B509BC323B}" srcId="{055ED379-67BA-408A-819B-2E5EFCD5CFD8}" destId="{5C072826-F16A-437B-943F-F29F4FB4C9C8}" srcOrd="1" destOrd="0" parTransId="{BD0FB6E7-398B-47DC-BDEF-D49A2DFDA855}" sibTransId="{F9D2318B-CE84-4574-9B96-04065B5FC0F9}"/>
    <dgm:cxn modelId="{0CAD7AA6-0EE3-41D6-AF91-475540A7A1DD}" type="presOf" srcId="{5ADD693A-BE0F-D54E-A8DA-C7F6DA85674C}" destId="{ECD69ADC-A105-4678-9136-5CC4694C655F}" srcOrd="0" destOrd="0" presId="urn:microsoft.com/office/officeart/2005/8/layout/funnel1"/>
    <dgm:cxn modelId="{6A242B2B-BA8C-40C2-9298-B9833CF5A98D}" srcId="{52C74C34-D9F0-47B1-9D13-50A03867BFDC}" destId="{6DF74B22-B118-46E2-9994-20D969C641CB}" srcOrd="0" destOrd="0" parTransId="{2FF24DE8-1A7B-44DA-BDED-22FFADDEDFD7}" sibTransId="{752E54DC-A370-4B16-8C62-34003592E795}"/>
    <dgm:cxn modelId="{F97D3A16-871E-4D48-8033-9F72E75F06F9}" srcId="{055ED379-67BA-408A-819B-2E5EFCD5CFD8}" destId="{67B4A3E1-25E2-4B01-8AE7-3944D7DC8EA9}" srcOrd="3" destOrd="0" parTransId="{2B8917A9-8D46-4166-B87B-4511630FC5C5}" sibTransId="{A515A69E-1FA4-4CD7-B60E-F6BFBE5DFEB2}"/>
    <dgm:cxn modelId="{B631EC7A-46A3-48F3-8E53-89A7CDAF68D8}" srcId="{055ED379-67BA-408A-819B-2E5EFCD5CFD8}" destId="{52C74C34-D9F0-47B1-9D13-50A03867BFDC}" srcOrd="0" destOrd="0" parTransId="{72F2AD6F-23E4-434B-A37A-AE54B155A083}" sibTransId="{78F9B46B-50DE-4B54-9B51-0F5B62A1CE5B}"/>
    <dgm:cxn modelId="{4909E8D3-E790-414F-B598-F6FEE65042D2}" type="presOf" srcId="{5C072826-F16A-437B-943F-F29F4FB4C9C8}" destId="{06AEE3E1-51A7-7746-84AC-D50EDBF0A21C}" srcOrd="0" destOrd="0" presId="urn:microsoft.com/office/officeart/2005/8/layout/funnel1"/>
    <dgm:cxn modelId="{344147C9-BC81-4D47-BA8A-9384E1507865}" srcId="{055ED379-67BA-408A-819B-2E5EFCD5CFD8}" destId="{5ADD693A-BE0F-D54E-A8DA-C7F6DA85674C}" srcOrd="2" destOrd="0" parTransId="{3E713267-3B4C-A44B-837F-115B79EA9174}" sibTransId="{BA08A67C-9E31-0040-BFFB-3CCAFAD002D1}"/>
    <dgm:cxn modelId="{7E03BF5C-7AD0-4843-BB74-847C38926CBC}" type="presOf" srcId="{52C74C34-D9F0-47B1-9D13-50A03867BFDC}" destId="{8F06F235-60D8-4F59-B2D5-7C8AFC15F31E}" srcOrd="0" destOrd="0" presId="urn:microsoft.com/office/officeart/2005/8/layout/funnel1"/>
    <dgm:cxn modelId="{251012A3-DB3A-4843-981E-48F1758611CA}" type="presOf" srcId="{6DF74B22-B118-46E2-9994-20D969C641CB}" destId="{8F06F235-60D8-4F59-B2D5-7C8AFC15F31E}" srcOrd="0" destOrd="1" presId="urn:microsoft.com/office/officeart/2005/8/layout/funnel1"/>
    <dgm:cxn modelId="{249A19DC-F43E-402F-A621-A1355F87E2C1}" type="presOf" srcId="{055ED379-67BA-408A-819B-2E5EFCD5CFD8}" destId="{18B2B0F3-EF99-480A-B6AA-BAA2A6FD1992}" srcOrd="0" destOrd="0" presId="urn:microsoft.com/office/officeart/2005/8/layout/funnel1"/>
    <dgm:cxn modelId="{013D79BC-9A81-42BE-A445-3963B4F7304C}" type="presOf" srcId="{67B4A3E1-25E2-4B01-8AE7-3944D7DC8EA9}" destId="{161B9677-18C6-443F-BC93-19EEDA0AFA5E}" srcOrd="0" destOrd="0" presId="urn:microsoft.com/office/officeart/2005/8/layout/funnel1"/>
    <dgm:cxn modelId="{632BCDC0-6D5E-4E3A-9F69-7E6FE307FD22}" type="presParOf" srcId="{18B2B0F3-EF99-480A-B6AA-BAA2A6FD1992}" destId="{59B30D58-1BD1-43C4-BBB3-768D42C6D9C0}" srcOrd="0" destOrd="0" presId="urn:microsoft.com/office/officeart/2005/8/layout/funnel1"/>
    <dgm:cxn modelId="{47650B9F-5585-465D-B295-D46059BB67F9}" type="presParOf" srcId="{18B2B0F3-EF99-480A-B6AA-BAA2A6FD1992}" destId="{F0A752DE-5C5D-494D-B2EC-48AE214A7621}" srcOrd="1" destOrd="0" presId="urn:microsoft.com/office/officeart/2005/8/layout/funnel1"/>
    <dgm:cxn modelId="{CECC8ECC-3828-4E8C-9F77-63F881CCC2FF}" type="presParOf" srcId="{18B2B0F3-EF99-480A-B6AA-BAA2A6FD1992}" destId="{161B9677-18C6-443F-BC93-19EEDA0AFA5E}" srcOrd="2" destOrd="0" presId="urn:microsoft.com/office/officeart/2005/8/layout/funnel1"/>
    <dgm:cxn modelId="{0F6E3AD6-6014-4CF2-A2A1-A97648FF1238}" type="presParOf" srcId="{18B2B0F3-EF99-480A-B6AA-BAA2A6FD1992}" destId="{ECD69ADC-A105-4678-9136-5CC4694C655F}" srcOrd="3" destOrd="0" presId="urn:microsoft.com/office/officeart/2005/8/layout/funnel1"/>
    <dgm:cxn modelId="{D5279CE8-0BEF-45C0-8950-B0335561054E}" type="presParOf" srcId="{18B2B0F3-EF99-480A-B6AA-BAA2A6FD1992}" destId="{06AEE3E1-51A7-7746-84AC-D50EDBF0A21C}" srcOrd="4" destOrd="0" presId="urn:microsoft.com/office/officeart/2005/8/layout/funnel1"/>
    <dgm:cxn modelId="{740B113E-B993-46FF-AF81-18E4C48D5B6D}" type="presParOf" srcId="{18B2B0F3-EF99-480A-B6AA-BAA2A6FD1992}" destId="{8F06F235-60D8-4F59-B2D5-7C8AFC15F31E}" srcOrd="5" destOrd="0" presId="urn:microsoft.com/office/officeart/2005/8/layout/funnel1"/>
    <dgm:cxn modelId="{C824EEDA-A68B-4678-833A-1D27FC475C42}" type="presParOf" srcId="{18B2B0F3-EF99-480A-B6AA-BAA2A6FD1992}" destId="{EA82847C-231F-42E8-A1EF-A891C21A1CDB}"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9A145D1-8134-4448-912F-4AB3D95D1644}" type="doc">
      <dgm:prSet loTypeId="urn:diagrams.loki3.com/BracketList+Icon" loCatId="officeonline" qsTypeId="urn:microsoft.com/office/officeart/2005/8/quickstyle/simple1" qsCatId="simple" csTypeId="urn:microsoft.com/office/officeart/2005/8/colors/accent6_1" csCatId="accent6" phldr="1"/>
      <dgm:spPr/>
      <dgm:t>
        <a:bodyPr/>
        <a:lstStyle/>
        <a:p>
          <a:endParaRPr lang="en-US"/>
        </a:p>
      </dgm:t>
    </dgm:pt>
    <dgm:pt modelId="{17F2C0AC-64D3-4063-A55C-5B4D556180BB}">
      <dgm:prSet phldrT="[Text]"/>
      <dgm:spPr/>
      <dgm:t>
        <a:bodyPr/>
        <a:lstStyle/>
        <a:p>
          <a:endParaRPr lang="en-US" dirty="0">
            <a:solidFill>
              <a:schemeClr val="bg1"/>
            </a:solidFill>
          </a:endParaRPr>
        </a:p>
      </dgm:t>
    </dgm:pt>
    <dgm:pt modelId="{9A9377D5-0744-4201-B40D-DD009C700F8A}" type="parTrans" cxnId="{733F0D8C-F5B5-48B7-BB4A-58DB7E7B8B8D}">
      <dgm:prSet/>
      <dgm:spPr/>
      <dgm:t>
        <a:bodyPr/>
        <a:lstStyle/>
        <a:p>
          <a:endParaRPr lang="en-US"/>
        </a:p>
      </dgm:t>
    </dgm:pt>
    <dgm:pt modelId="{AC2FCF85-C84A-4E4A-9894-941D7769F2F2}" type="sibTrans" cxnId="{733F0D8C-F5B5-48B7-BB4A-58DB7E7B8B8D}">
      <dgm:prSet/>
      <dgm:spPr/>
      <dgm:t>
        <a:bodyPr/>
        <a:lstStyle/>
        <a:p>
          <a:endParaRPr lang="en-US"/>
        </a:p>
      </dgm:t>
    </dgm:pt>
    <dgm:pt modelId="{9ADC5219-4327-4DCE-8077-3714CC13BE34}">
      <dgm:prSet phldrT="[Text]"/>
      <dgm:spPr/>
      <dgm:t>
        <a:bodyPr/>
        <a:lstStyle/>
        <a:p>
          <a:r>
            <a:rPr lang="en-US" dirty="0" smtClean="0"/>
            <a:t>Continuous feedback and improvement</a:t>
          </a:r>
          <a:endParaRPr lang="en-US" dirty="0"/>
        </a:p>
      </dgm:t>
      <dgm:extLst>
        <a:ext uri="{E40237B7-FDA0-4F09-8148-C483321AD2D9}">
          <dgm14:cNvPr xmlns:dgm14="http://schemas.microsoft.com/office/drawing/2010/diagram" id="0" name="" descr="Continuous feedback and improvement&#10;Engaged customers and stakeholders&#10;Just in time requirements&#10;"/>
        </a:ext>
      </dgm:extLst>
    </dgm:pt>
    <dgm:pt modelId="{DAFF2184-B8A1-4C80-A698-E4A9A4151683}" type="sibTrans" cxnId="{E58F8921-5A95-4421-9904-DBA3986ED3CB}">
      <dgm:prSet/>
      <dgm:spPr/>
      <dgm:t>
        <a:bodyPr/>
        <a:lstStyle/>
        <a:p>
          <a:endParaRPr lang="en-US"/>
        </a:p>
      </dgm:t>
    </dgm:pt>
    <dgm:pt modelId="{8349E697-B737-4E27-8F34-1A37208EF361}" type="parTrans" cxnId="{E58F8921-5A95-4421-9904-DBA3986ED3CB}">
      <dgm:prSet/>
      <dgm:spPr/>
      <dgm:t>
        <a:bodyPr/>
        <a:lstStyle/>
        <a:p>
          <a:endParaRPr lang="en-US"/>
        </a:p>
      </dgm:t>
    </dgm:pt>
    <dgm:pt modelId="{DB990485-CBA6-44C2-8864-290421C2F5D7}">
      <dgm:prSet phldrT="[Text]"/>
      <dgm:spPr/>
      <dgm:t>
        <a:bodyPr/>
        <a:lstStyle/>
        <a:p>
          <a:r>
            <a:rPr lang="en-US" dirty="0" smtClean="0"/>
            <a:t>Engaged customers and stakeholders</a:t>
          </a:r>
          <a:endParaRPr lang="en-US" dirty="0"/>
        </a:p>
      </dgm:t>
    </dgm:pt>
    <dgm:pt modelId="{D3C9F4B0-C420-4B92-A8C4-45E9C6E812A7}" type="parTrans" cxnId="{D69CD94F-64AA-4F49-A3B2-0F9830E235A3}">
      <dgm:prSet/>
      <dgm:spPr/>
      <dgm:t>
        <a:bodyPr/>
        <a:lstStyle/>
        <a:p>
          <a:endParaRPr lang="en-US"/>
        </a:p>
      </dgm:t>
    </dgm:pt>
    <dgm:pt modelId="{02C89D87-B913-4032-9309-D41CCE1A3DF8}" type="sibTrans" cxnId="{D69CD94F-64AA-4F49-A3B2-0F9830E235A3}">
      <dgm:prSet/>
      <dgm:spPr/>
      <dgm:t>
        <a:bodyPr/>
        <a:lstStyle/>
        <a:p>
          <a:endParaRPr lang="en-US"/>
        </a:p>
      </dgm:t>
    </dgm:pt>
    <dgm:pt modelId="{63978573-D81D-40B4-9098-057395E34C65}">
      <dgm:prSet phldrT="[Text]"/>
      <dgm:spPr/>
      <dgm:t>
        <a:bodyPr/>
        <a:lstStyle/>
        <a:p>
          <a:r>
            <a:rPr lang="en-US" dirty="0" smtClean="0"/>
            <a:t>Just in time requirements</a:t>
          </a:r>
          <a:endParaRPr lang="en-US" dirty="0"/>
        </a:p>
      </dgm:t>
    </dgm:pt>
    <dgm:pt modelId="{A6940C18-880B-4422-B6C6-C1A8A7A1F0D8}" type="parTrans" cxnId="{8223A5BA-92CB-4E4E-9513-DCFA6395794E}">
      <dgm:prSet/>
      <dgm:spPr/>
      <dgm:t>
        <a:bodyPr/>
        <a:lstStyle/>
        <a:p>
          <a:endParaRPr lang="en-US"/>
        </a:p>
      </dgm:t>
    </dgm:pt>
    <dgm:pt modelId="{3917BEB6-1053-43C9-9783-11A0FC546A58}" type="sibTrans" cxnId="{8223A5BA-92CB-4E4E-9513-DCFA6395794E}">
      <dgm:prSet/>
      <dgm:spPr/>
      <dgm:t>
        <a:bodyPr/>
        <a:lstStyle/>
        <a:p>
          <a:endParaRPr lang="en-US"/>
        </a:p>
      </dgm:t>
    </dgm:pt>
    <dgm:pt modelId="{D78DFFB1-B875-43BF-A4FA-58D3FDBE8888}" type="pres">
      <dgm:prSet presAssocID="{D9A145D1-8134-4448-912F-4AB3D95D1644}" presName="Name0" presStyleCnt="0">
        <dgm:presLayoutVars>
          <dgm:dir/>
          <dgm:animLvl val="lvl"/>
          <dgm:resizeHandles val="exact"/>
        </dgm:presLayoutVars>
      </dgm:prSet>
      <dgm:spPr/>
      <dgm:t>
        <a:bodyPr/>
        <a:lstStyle/>
        <a:p>
          <a:endParaRPr lang="en-US"/>
        </a:p>
      </dgm:t>
    </dgm:pt>
    <dgm:pt modelId="{FBB8D0EC-9251-4AB1-A72F-4020E7ED1B3F}" type="pres">
      <dgm:prSet presAssocID="{17F2C0AC-64D3-4063-A55C-5B4D556180BB}" presName="linNode" presStyleCnt="0"/>
      <dgm:spPr/>
      <dgm:t>
        <a:bodyPr/>
        <a:lstStyle/>
        <a:p>
          <a:endParaRPr lang="en-US"/>
        </a:p>
      </dgm:t>
    </dgm:pt>
    <dgm:pt modelId="{267A5FE8-5B97-4874-AC1B-4763F7929A83}" type="pres">
      <dgm:prSet presAssocID="{17F2C0AC-64D3-4063-A55C-5B4D556180BB}" presName="parTx" presStyleLbl="revTx" presStyleIdx="0" presStyleCnt="1">
        <dgm:presLayoutVars>
          <dgm:chMax val="1"/>
          <dgm:bulletEnabled val="1"/>
        </dgm:presLayoutVars>
      </dgm:prSet>
      <dgm:spPr/>
      <dgm:t>
        <a:bodyPr/>
        <a:lstStyle/>
        <a:p>
          <a:endParaRPr lang="en-US"/>
        </a:p>
      </dgm:t>
    </dgm:pt>
    <dgm:pt modelId="{1BA9DCFA-DBCC-45C2-BFEA-1A323B6E924E}" type="pres">
      <dgm:prSet presAssocID="{17F2C0AC-64D3-4063-A55C-5B4D556180BB}" presName="bracket" presStyleLbl="parChTrans1D1" presStyleIdx="0" presStyleCnt="1" custScaleX="662317"/>
      <dgm:spPr/>
      <dgm:t>
        <a:bodyPr/>
        <a:lstStyle/>
        <a:p>
          <a:endParaRPr lang="en-US"/>
        </a:p>
      </dgm:t>
    </dgm:pt>
    <dgm:pt modelId="{172EC84A-F2BD-479A-992A-820A123A8575}" type="pres">
      <dgm:prSet presAssocID="{17F2C0AC-64D3-4063-A55C-5B4D556180BB}" presName="spH" presStyleCnt="0"/>
      <dgm:spPr/>
      <dgm:t>
        <a:bodyPr/>
        <a:lstStyle/>
        <a:p>
          <a:endParaRPr lang="en-US"/>
        </a:p>
      </dgm:t>
    </dgm:pt>
    <dgm:pt modelId="{9DA5D356-C8F4-4853-891A-7B3019C96E2D}" type="pres">
      <dgm:prSet presAssocID="{17F2C0AC-64D3-4063-A55C-5B4D556180BB}" presName="desTx" presStyleLbl="node1" presStyleIdx="0" presStyleCnt="1">
        <dgm:presLayoutVars>
          <dgm:bulletEnabled val="1"/>
        </dgm:presLayoutVars>
      </dgm:prSet>
      <dgm:spPr/>
      <dgm:t>
        <a:bodyPr/>
        <a:lstStyle/>
        <a:p>
          <a:endParaRPr lang="en-US"/>
        </a:p>
      </dgm:t>
    </dgm:pt>
  </dgm:ptLst>
  <dgm:cxnLst>
    <dgm:cxn modelId="{D07F96CF-D27B-4393-81E7-ADAEE78A311C}" type="presOf" srcId="{63978573-D81D-40B4-9098-057395E34C65}" destId="{9DA5D356-C8F4-4853-891A-7B3019C96E2D}" srcOrd="0" destOrd="2" presId="urn:diagrams.loki3.com/BracketList+Icon"/>
    <dgm:cxn modelId="{733F0D8C-F5B5-48B7-BB4A-58DB7E7B8B8D}" srcId="{D9A145D1-8134-4448-912F-4AB3D95D1644}" destId="{17F2C0AC-64D3-4063-A55C-5B4D556180BB}" srcOrd="0" destOrd="0" parTransId="{9A9377D5-0744-4201-B40D-DD009C700F8A}" sibTransId="{AC2FCF85-C84A-4E4A-9894-941D7769F2F2}"/>
    <dgm:cxn modelId="{EEC641C1-F099-4BEC-9569-5C5419C381DD}" type="presOf" srcId="{9ADC5219-4327-4DCE-8077-3714CC13BE34}" destId="{9DA5D356-C8F4-4853-891A-7B3019C96E2D}" srcOrd="0" destOrd="0" presId="urn:diagrams.loki3.com/BracketList+Icon"/>
    <dgm:cxn modelId="{85D0B5BB-08EB-46B8-BB85-5CC5D30F76EA}" type="presOf" srcId="{D9A145D1-8134-4448-912F-4AB3D95D1644}" destId="{D78DFFB1-B875-43BF-A4FA-58D3FDBE8888}" srcOrd="0" destOrd="0" presId="urn:diagrams.loki3.com/BracketList+Icon"/>
    <dgm:cxn modelId="{D69CD94F-64AA-4F49-A3B2-0F9830E235A3}" srcId="{17F2C0AC-64D3-4063-A55C-5B4D556180BB}" destId="{DB990485-CBA6-44C2-8864-290421C2F5D7}" srcOrd="1" destOrd="0" parTransId="{D3C9F4B0-C420-4B92-A8C4-45E9C6E812A7}" sibTransId="{02C89D87-B913-4032-9309-D41CCE1A3DF8}"/>
    <dgm:cxn modelId="{A576879A-3B57-4905-AA96-4E12FDA75886}" type="presOf" srcId="{DB990485-CBA6-44C2-8864-290421C2F5D7}" destId="{9DA5D356-C8F4-4853-891A-7B3019C96E2D}" srcOrd="0" destOrd="1" presId="urn:diagrams.loki3.com/BracketList+Icon"/>
    <dgm:cxn modelId="{E58F8921-5A95-4421-9904-DBA3986ED3CB}" srcId="{17F2C0AC-64D3-4063-A55C-5B4D556180BB}" destId="{9ADC5219-4327-4DCE-8077-3714CC13BE34}" srcOrd="0" destOrd="0" parTransId="{8349E697-B737-4E27-8F34-1A37208EF361}" sibTransId="{DAFF2184-B8A1-4C80-A698-E4A9A4151683}"/>
    <dgm:cxn modelId="{FE49C895-523C-4D64-B442-83803304FBDC}" type="presOf" srcId="{17F2C0AC-64D3-4063-A55C-5B4D556180BB}" destId="{267A5FE8-5B97-4874-AC1B-4763F7929A83}" srcOrd="0" destOrd="0" presId="urn:diagrams.loki3.com/BracketList+Icon"/>
    <dgm:cxn modelId="{8223A5BA-92CB-4E4E-9513-DCFA6395794E}" srcId="{17F2C0AC-64D3-4063-A55C-5B4D556180BB}" destId="{63978573-D81D-40B4-9098-057395E34C65}" srcOrd="2" destOrd="0" parTransId="{A6940C18-880B-4422-B6C6-C1A8A7A1F0D8}" sibTransId="{3917BEB6-1053-43C9-9783-11A0FC546A58}"/>
    <dgm:cxn modelId="{8D6B7BBD-2B22-4689-9390-AA9A44157A34}" type="presParOf" srcId="{D78DFFB1-B875-43BF-A4FA-58D3FDBE8888}" destId="{FBB8D0EC-9251-4AB1-A72F-4020E7ED1B3F}" srcOrd="0" destOrd="0" presId="urn:diagrams.loki3.com/BracketList+Icon"/>
    <dgm:cxn modelId="{48EEE8B1-75F8-4875-9739-59A2C6FA0FB1}" type="presParOf" srcId="{FBB8D0EC-9251-4AB1-A72F-4020E7ED1B3F}" destId="{267A5FE8-5B97-4874-AC1B-4763F7929A83}" srcOrd="0" destOrd="0" presId="urn:diagrams.loki3.com/BracketList+Icon"/>
    <dgm:cxn modelId="{4D650225-63E2-4C62-935C-9F20C2DD265B}" type="presParOf" srcId="{FBB8D0EC-9251-4AB1-A72F-4020E7ED1B3F}" destId="{1BA9DCFA-DBCC-45C2-BFEA-1A323B6E924E}" srcOrd="1" destOrd="0" presId="urn:diagrams.loki3.com/BracketList+Icon"/>
    <dgm:cxn modelId="{EE04398C-4F62-4CC5-90D2-88B16E2E478D}" type="presParOf" srcId="{FBB8D0EC-9251-4AB1-A72F-4020E7ED1B3F}" destId="{172EC84A-F2BD-479A-992A-820A123A8575}" srcOrd="2" destOrd="0" presId="urn:diagrams.loki3.com/BracketList+Icon"/>
    <dgm:cxn modelId="{9C1CF0B7-7B09-496A-9A44-21CC393778C0}" type="presParOf" srcId="{FBB8D0EC-9251-4AB1-A72F-4020E7ED1B3F}" destId="{9DA5D356-C8F4-4853-891A-7B3019C96E2D}" srcOrd="3" destOrd="0" presId="urn:diagrams.loki3.com/BracketList+Icon"/>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06250D2-CA27-47B3-99CC-142CBAFCC8A8}" type="doc">
      <dgm:prSet loTypeId="urn:diagrams.loki3.com/BracketList+Icon" loCatId="list" qsTypeId="urn:microsoft.com/office/officeart/2005/8/quickstyle/simple1" qsCatId="simple" csTypeId="urn:microsoft.com/office/officeart/2005/8/colors/accent6_1" csCatId="accent6" phldr="1"/>
      <dgm:spPr/>
      <dgm:t>
        <a:bodyPr/>
        <a:lstStyle/>
        <a:p>
          <a:endParaRPr lang="en-US"/>
        </a:p>
      </dgm:t>
    </dgm:pt>
    <dgm:pt modelId="{D5E0E151-7AB5-41D7-A194-436567DD60B0}">
      <dgm:prSet phldrT="[Text]"/>
      <dgm:spPr/>
      <dgm:t>
        <a:bodyPr/>
        <a:lstStyle/>
        <a:p>
          <a:r>
            <a:rPr lang="en-US" dirty="0" smtClean="0"/>
            <a:t>Plan the program before starting work</a:t>
          </a:r>
          <a:endParaRPr lang="en-US" dirty="0"/>
        </a:p>
      </dgm:t>
      <dgm:extLst>
        <a:ext uri="{E40237B7-FDA0-4F09-8148-C483321AD2D9}">
          <dgm14:cNvPr xmlns:dgm14="http://schemas.microsoft.com/office/drawing/2010/diagram" id="0" name="" descr="Plan the program before starting work&#10;"/>
        </a:ext>
      </dgm:extLst>
    </dgm:pt>
    <dgm:pt modelId="{FC864B5D-D160-4D53-88E3-63C28DB8230A}" type="parTrans" cxnId="{6218A491-4AD2-4FF2-AA0E-40C338BC6D3F}">
      <dgm:prSet/>
      <dgm:spPr/>
      <dgm:t>
        <a:bodyPr/>
        <a:lstStyle/>
        <a:p>
          <a:endParaRPr lang="en-US"/>
        </a:p>
      </dgm:t>
    </dgm:pt>
    <dgm:pt modelId="{1F74E73F-76F0-4D7E-9A57-A8FAA73153F6}" type="sibTrans" cxnId="{6218A491-4AD2-4FF2-AA0E-40C338BC6D3F}">
      <dgm:prSet/>
      <dgm:spPr/>
      <dgm:t>
        <a:bodyPr/>
        <a:lstStyle/>
        <a:p>
          <a:endParaRPr lang="en-US"/>
        </a:p>
      </dgm:t>
    </dgm:pt>
    <dgm:pt modelId="{28EFF2F0-84BB-47D9-8796-E585EDFD5FF0}">
      <dgm:prSet phldrT="[Text]"/>
      <dgm:spPr/>
      <dgm:t>
        <a:bodyPr/>
        <a:lstStyle/>
        <a:p>
          <a:endParaRPr lang="en-US" dirty="0"/>
        </a:p>
      </dgm:t>
    </dgm:pt>
    <dgm:pt modelId="{AEF617A4-E270-4CBA-8302-A4987C4965F5}" type="sibTrans" cxnId="{E29CC39C-811D-4471-85F1-46017F7BB294}">
      <dgm:prSet/>
      <dgm:spPr/>
      <dgm:t>
        <a:bodyPr/>
        <a:lstStyle/>
        <a:p>
          <a:endParaRPr lang="en-US"/>
        </a:p>
      </dgm:t>
    </dgm:pt>
    <dgm:pt modelId="{2193CEF7-4B11-42BF-8817-FFA4F3BB77C4}" type="parTrans" cxnId="{E29CC39C-811D-4471-85F1-46017F7BB294}">
      <dgm:prSet/>
      <dgm:spPr/>
      <dgm:t>
        <a:bodyPr/>
        <a:lstStyle/>
        <a:p>
          <a:endParaRPr lang="en-US"/>
        </a:p>
      </dgm:t>
    </dgm:pt>
    <dgm:pt modelId="{A5CF7BC6-23BE-4C11-AA48-D2BA3A4A77EB}" type="pres">
      <dgm:prSet presAssocID="{B06250D2-CA27-47B3-99CC-142CBAFCC8A8}" presName="Name0" presStyleCnt="0">
        <dgm:presLayoutVars>
          <dgm:dir val="rev"/>
          <dgm:animLvl val="lvl"/>
          <dgm:resizeHandles val="exact"/>
        </dgm:presLayoutVars>
      </dgm:prSet>
      <dgm:spPr/>
      <dgm:t>
        <a:bodyPr/>
        <a:lstStyle/>
        <a:p>
          <a:endParaRPr lang="en-US"/>
        </a:p>
      </dgm:t>
    </dgm:pt>
    <dgm:pt modelId="{651732E6-E93C-400E-85DA-8C9B37642E61}" type="pres">
      <dgm:prSet presAssocID="{28EFF2F0-84BB-47D9-8796-E585EDFD5FF0}" presName="linNode" presStyleCnt="0"/>
      <dgm:spPr/>
      <dgm:t>
        <a:bodyPr/>
        <a:lstStyle/>
        <a:p>
          <a:endParaRPr lang="en-US"/>
        </a:p>
      </dgm:t>
    </dgm:pt>
    <dgm:pt modelId="{623FF8D2-C600-47B5-9A72-F707DB70DE67}" type="pres">
      <dgm:prSet presAssocID="{28EFF2F0-84BB-47D9-8796-E585EDFD5FF0}" presName="parTx" presStyleLbl="revTx" presStyleIdx="0" presStyleCnt="1">
        <dgm:presLayoutVars>
          <dgm:chMax val="1"/>
          <dgm:bulletEnabled val="1"/>
        </dgm:presLayoutVars>
      </dgm:prSet>
      <dgm:spPr/>
      <dgm:t>
        <a:bodyPr/>
        <a:lstStyle/>
        <a:p>
          <a:endParaRPr lang="en-US"/>
        </a:p>
      </dgm:t>
    </dgm:pt>
    <dgm:pt modelId="{85D68031-50EA-48FD-8ABA-4F8528DE534E}" type="pres">
      <dgm:prSet presAssocID="{28EFF2F0-84BB-47D9-8796-E585EDFD5FF0}" presName="bracket" presStyleLbl="parChTrans1D1" presStyleIdx="0" presStyleCnt="1" custScaleX="526794"/>
      <dgm:spPr/>
      <dgm:t>
        <a:bodyPr/>
        <a:lstStyle/>
        <a:p>
          <a:endParaRPr lang="en-US"/>
        </a:p>
      </dgm:t>
    </dgm:pt>
    <dgm:pt modelId="{0F043D07-3699-4CC7-BEEC-55500C474480}" type="pres">
      <dgm:prSet presAssocID="{28EFF2F0-84BB-47D9-8796-E585EDFD5FF0}" presName="spH" presStyleCnt="0"/>
      <dgm:spPr/>
      <dgm:t>
        <a:bodyPr/>
        <a:lstStyle/>
        <a:p>
          <a:endParaRPr lang="en-US"/>
        </a:p>
      </dgm:t>
    </dgm:pt>
    <dgm:pt modelId="{66C5E567-F092-45C9-B3CD-1A258002268E}" type="pres">
      <dgm:prSet presAssocID="{28EFF2F0-84BB-47D9-8796-E585EDFD5FF0}" presName="desTx" presStyleLbl="node1" presStyleIdx="0" presStyleCnt="1">
        <dgm:presLayoutVars>
          <dgm:bulletEnabled val="1"/>
        </dgm:presLayoutVars>
      </dgm:prSet>
      <dgm:spPr/>
      <dgm:t>
        <a:bodyPr/>
        <a:lstStyle/>
        <a:p>
          <a:endParaRPr lang="en-US"/>
        </a:p>
      </dgm:t>
    </dgm:pt>
  </dgm:ptLst>
  <dgm:cxnLst>
    <dgm:cxn modelId="{28EB8E39-EE89-48FA-B1B3-F2E858A1A39E}" type="presOf" srcId="{B06250D2-CA27-47B3-99CC-142CBAFCC8A8}" destId="{A5CF7BC6-23BE-4C11-AA48-D2BA3A4A77EB}" srcOrd="0" destOrd="0" presId="urn:diagrams.loki3.com/BracketList+Icon"/>
    <dgm:cxn modelId="{6218A491-4AD2-4FF2-AA0E-40C338BC6D3F}" srcId="{28EFF2F0-84BB-47D9-8796-E585EDFD5FF0}" destId="{D5E0E151-7AB5-41D7-A194-436567DD60B0}" srcOrd="0" destOrd="0" parTransId="{FC864B5D-D160-4D53-88E3-63C28DB8230A}" sibTransId="{1F74E73F-76F0-4D7E-9A57-A8FAA73153F6}"/>
    <dgm:cxn modelId="{C6EB149D-CCAB-4CE6-92FA-514C71637438}" type="presOf" srcId="{D5E0E151-7AB5-41D7-A194-436567DD60B0}" destId="{66C5E567-F092-45C9-B3CD-1A258002268E}" srcOrd="0" destOrd="0" presId="urn:diagrams.loki3.com/BracketList+Icon"/>
    <dgm:cxn modelId="{E29CC39C-811D-4471-85F1-46017F7BB294}" srcId="{B06250D2-CA27-47B3-99CC-142CBAFCC8A8}" destId="{28EFF2F0-84BB-47D9-8796-E585EDFD5FF0}" srcOrd="0" destOrd="0" parTransId="{2193CEF7-4B11-42BF-8817-FFA4F3BB77C4}" sibTransId="{AEF617A4-E270-4CBA-8302-A4987C4965F5}"/>
    <dgm:cxn modelId="{B658E42B-C422-4342-86DA-9FDE48F5A5F9}" type="presOf" srcId="{28EFF2F0-84BB-47D9-8796-E585EDFD5FF0}" destId="{623FF8D2-C600-47B5-9A72-F707DB70DE67}" srcOrd="0" destOrd="0" presId="urn:diagrams.loki3.com/BracketList+Icon"/>
    <dgm:cxn modelId="{0E7FD0D0-A244-4A45-9678-EE68FB04511A}" type="presParOf" srcId="{A5CF7BC6-23BE-4C11-AA48-D2BA3A4A77EB}" destId="{651732E6-E93C-400E-85DA-8C9B37642E61}" srcOrd="0" destOrd="0" presId="urn:diagrams.loki3.com/BracketList+Icon"/>
    <dgm:cxn modelId="{A8D80578-7FAC-4A89-A210-478BFC56134C}" type="presParOf" srcId="{651732E6-E93C-400E-85DA-8C9B37642E61}" destId="{623FF8D2-C600-47B5-9A72-F707DB70DE67}" srcOrd="0" destOrd="0" presId="urn:diagrams.loki3.com/BracketList+Icon"/>
    <dgm:cxn modelId="{71C4E815-31E1-44C3-9B52-DD865C41A2B5}" type="presParOf" srcId="{651732E6-E93C-400E-85DA-8C9B37642E61}" destId="{85D68031-50EA-48FD-8ABA-4F8528DE534E}" srcOrd="1" destOrd="0" presId="urn:diagrams.loki3.com/BracketList+Icon"/>
    <dgm:cxn modelId="{E693BC26-EF85-47DA-A9BA-EECFF7AF4064}" type="presParOf" srcId="{651732E6-E93C-400E-85DA-8C9B37642E61}" destId="{0F043D07-3699-4CC7-BEEC-55500C474480}" srcOrd="2" destOrd="0" presId="urn:diagrams.loki3.com/BracketList+Icon"/>
    <dgm:cxn modelId="{5BCA923B-BE0D-45B5-A0E8-FF844CCA642C}" type="presParOf" srcId="{651732E6-E93C-400E-85DA-8C9B37642E61}" destId="{66C5E567-F092-45C9-B3CD-1A258002268E}" srcOrd="3" destOrd="0" presId="urn:diagrams.loki3.com/BracketList+Icon"/>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8E4BB11-E0AF-460B-A7F8-181FC20F3503}" type="doc">
      <dgm:prSet loTypeId="urn:diagrams.loki3.com/BracketList+Icon" loCatId="list" qsTypeId="urn:microsoft.com/office/officeart/2005/8/quickstyle/simple1" qsCatId="simple" csTypeId="urn:microsoft.com/office/officeart/2005/8/colors/accent6_1" csCatId="accent6" phldr="1"/>
      <dgm:spPr/>
      <dgm:t>
        <a:bodyPr/>
        <a:lstStyle/>
        <a:p>
          <a:endParaRPr lang="en-US"/>
        </a:p>
      </dgm:t>
    </dgm:pt>
    <dgm:pt modelId="{36430525-3EC3-401F-9AB4-6752A362612E}">
      <dgm:prSet phldrT="[Text]"/>
      <dgm:spPr/>
      <dgm:t>
        <a:bodyPr/>
        <a:lstStyle/>
        <a:p>
          <a:endParaRPr lang="en-US" dirty="0"/>
        </a:p>
      </dgm:t>
    </dgm:pt>
    <dgm:pt modelId="{E1D13EE7-B9B5-47CC-B5CC-383B14B81864}" type="parTrans" cxnId="{E10DD0A9-5CFC-4780-B062-B1E2C3776507}">
      <dgm:prSet/>
      <dgm:spPr/>
      <dgm:t>
        <a:bodyPr/>
        <a:lstStyle/>
        <a:p>
          <a:endParaRPr lang="en-US"/>
        </a:p>
      </dgm:t>
    </dgm:pt>
    <dgm:pt modelId="{4AFDC80B-4EF3-4CF7-83E5-BD60E652405E}" type="sibTrans" cxnId="{E10DD0A9-5CFC-4780-B062-B1E2C3776507}">
      <dgm:prSet/>
      <dgm:spPr/>
      <dgm:t>
        <a:bodyPr/>
        <a:lstStyle/>
        <a:p>
          <a:endParaRPr lang="en-US"/>
        </a:p>
      </dgm:t>
    </dgm:pt>
    <dgm:pt modelId="{AEEEBA2A-50E0-42ED-8AC3-1155F878B310}">
      <dgm:prSet phldrT="[Text]"/>
      <dgm:spPr/>
      <dgm:t>
        <a:bodyPr/>
        <a:lstStyle/>
        <a:p>
          <a:r>
            <a:rPr lang="en-US" dirty="0" smtClean="0"/>
            <a:t>Requires some system modeling and design upfront.</a:t>
          </a:r>
          <a:endParaRPr lang="en-US" dirty="0"/>
        </a:p>
      </dgm:t>
    </dgm:pt>
    <dgm:pt modelId="{FCDEABC9-4DC4-4027-A502-AF9F71B0C5E4}" type="parTrans" cxnId="{80ED7701-DD83-4B17-9E2D-36DF4BB4966D}">
      <dgm:prSet/>
      <dgm:spPr/>
      <dgm:t>
        <a:bodyPr/>
        <a:lstStyle/>
        <a:p>
          <a:endParaRPr lang="en-US"/>
        </a:p>
      </dgm:t>
    </dgm:pt>
    <dgm:pt modelId="{43FB94A6-5AFA-469F-8E62-97782245EFE5}" type="sibTrans" cxnId="{80ED7701-DD83-4B17-9E2D-36DF4BB4966D}">
      <dgm:prSet/>
      <dgm:spPr/>
      <dgm:t>
        <a:bodyPr/>
        <a:lstStyle/>
        <a:p>
          <a:endParaRPr lang="en-US"/>
        </a:p>
      </dgm:t>
    </dgm:pt>
    <dgm:pt modelId="{B4A59848-53E7-4BDD-90C6-7A7E63EF48DD}">
      <dgm:prSet phldrT="[Text]"/>
      <dgm:spPr/>
      <dgm:t>
        <a:bodyPr/>
        <a:lstStyle/>
        <a:p>
          <a:r>
            <a:rPr lang="en-US" dirty="0" smtClean="0"/>
            <a:t>Focuses on system behavior and usability</a:t>
          </a:r>
          <a:endParaRPr lang="en-US" dirty="0"/>
        </a:p>
      </dgm:t>
      <dgm:extLst>
        <a:ext uri="{E40237B7-FDA0-4F09-8148-C483321AD2D9}">
          <dgm14:cNvPr xmlns:dgm14="http://schemas.microsoft.com/office/drawing/2010/diagram" id="0" name="" descr="Focuses on system behavior and usability&#10;Requires some system modeling and design upfront.&#10;"/>
        </a:ext>
      </dgm:extLst>
    </dgm:pt>
    <dgm:pt modelId="{2BE778D0-03BD-461C-803C-5BD06F955816}" type="parTrans" cxnId="{E766F110-0596-421C-93F5-F90158387FED}">
      <dgm:prSet/>
      <dgm:spPr/>
      <dgm:t>
        <a:bodyPr/>
        <a:lstStyle/>
        <a:p>
          <a:endParaRPr lang="en-US"/>
        </a:p>
      </dgm:t>
    </dgm:pt>
    <dgm:pt modelId="{6EA77F1A-450F-4BD0-8D17-DB7C3D50F57C}" type="sibTrans" cxnId="{E766F110-0596-421C-93F5-F90158387FED}">
      <dgm:prSet/>
      <dgm:spPr/>
      <dgm:t>
        <a:bodyPr/>
        <a:lstStyle/>
        <a:p>
          <a:endParaRPr lang="en-US"/>
        </a:p>
      </dgm:t>
    </dgm:pt>
    <dgm:pt modelId="{7180669F-8D34-488B-A0CC-197E4A23BC71}" type="pres">
      <dgm:prSet presAssocID="{48E4BB11-E0AF-460B-A7F8-181FC20F3503}" presName="Name0" presStyleCnt="0">
        <dgm:presLayoutVars>
          <dgm:dir val="rev"/>
          <dgm:animLvl val="lvl"/>
          <dgm:resizeHandles val="exact"/>
        </dgm:presLayoutVars>
      </dgm:prSet>
      <dgm:spPr/>
      <dgm:t>
        <a:bodyPr/>
        <a:lstStyle/>
        <a:p>
          <a:endParaRPr lang="en-US"/>
        </a:p>
      </dgm:t>
    </dgm:pt>
    <dgm:pt modelId="{43D444D0-E66F-4CA8-A94D-B0E9987E4E5F}" type="pres">
      <dgm:prSet presAssocID="{36430525-3EC3-401F-9AB4-6752A362612E}" presName="linNode" presStyleCnt="0"/>
      <dgm:spPr/>
      <dgm:t>
        <a:bodyPr/>
        <a:lstStyle/>
        <a:p>
          <a:endParaRPr lang="en-US"/>
        </a:p>
      </dgm:t>
    </dgm:pt>
    <dgm:pt modelId="{B24001D9-352A-474E-9C01-42F9825073B8}" type="pres">
      <dgm:prSet presAssocID="{36430525-3EC3-401F-9AB4-6752A362612E}" presName="parTx" presStyleLbl="revTx" presStyleIdx="0" presStyleCnt="1">
        <dgm:presLayoutVars>
          <dgm:chMax val="1"/>
          <dgm:bulletEnabled val="1"/>
        </dgm:presLayoutVars>
      </dgm:prSet>
      <dgm:spPr/>
      <dgm:t>
        <a:bodyPr/>
        <a:lstStyle/>
        <a:p>
          <a:endParaRPr lang="en-US"/>
        </a:p>
      </dgm:t>
    </dgm:pt>
    <dgm:pt modelId="{F6CB1E48-010E-4C43-843E-9EB23D278AF3}" type="pres">
      <dgm:prSet presAssocID="{36430525-3EC3-401F-9AB4-6752A362612E}" presName="bracket" presStyleLbl="parChTrans1D1" presStyleIdx="0" presStyleCnt="1" custScaleX="657079"/>
      <dgm:spPr/>
      <dgm:t>
        <a:bodyPr/>
        <a:lstStyle/>
        <a:p>
          <a:endParaRPr lang="en-US"/>
        </a:p>
      </dgm:t>
    </dgm:pt>
    <dgm:pt modelId="{35024287-9E0D-42D2-9047-567B052CADB8}" type="pres">
      <dgm:prSet presAssocID="{36430525-3EC3-401F-9AB4-6752A362612E}" presName="spH" presStyleCnt="0"/>
      <dgm:spPr/>
      <dgm:t>
        <a:bodyPr/>
        <a:lstStyle/>
        <a:p>
          <a:endParaRPr lang="en-US"/>
        </a:p>
      </dgm:t>
    </dgm:pt>
    <dgm:pt modelId="{DAF923BF-610B-481D-B609-ADE1EF612DE7}" type="pres">
      <dgm:prSet presAssocID="{36430525-3EC3-401F-9AB4-6752A362612E}" presName="desTx" presStyleLbl="node1" presStyleIdx="0" presStyleCnt="1">
        <dgm:presLayoutVars>
          <dgm:bulletEnabled val="1"/>
        </dgm:presLayoutVars>
      </dgm:prSet>
      <dgm:spPr/>
      <dgm:t>
        <a:bodyPr/>
        <a:lstStyle/>
        <a:p>
          <a:endParaRPr lang="en-US"/>
        </a:p>
      </dgm:t>
    </dgm:pt>
  </dgm:ptLst>
  <dgm:cxnLst>
    <dgm:cxn modelId="{CE2211A2-1F99-4CB7-9429-5BC1273FF5A9}" type="presOf" srcId="{AEEEBA2A-50E0-42ED-8AC3-1155F878B310}" destId="{DAF923BF-610B-481D-B609-ADE1EF612DE7}" srcOrd="0" destOrd="1" presId="urn:diagrams.loki3.com/BracketList+Icon"/>
    <dgm:cxn modelId="{79C99FFF-F086-4D62-AB92-CD7E96EE6FB8}" type="presOf" srcId="{36430525-3EC3-401F-9AB4-6752A362612E}" destId="{B24001D9-352A-474E-9C01-42F9825073B8}" srcOrd="0" destOrd="0" presId="urn:diagrams.loki3.com/BracketList+Icon"/>
    <dgm:cxn modelId="{80ED7701-DD83-4B17-9E2D-36DF4BB4966D}" srcId="{36430525-3EC3-401F-9AB4-6752A362612E}" destId="{AEEEBA2A-50E0-42ED-8AC3-1155F878B310}" srcOrd="1" destOrd="0" parTransId="{FCDEABC9-4DC4-4027-A502-AF9F71B0C5E4}" sibTransId="{43FB94A6-5AFA-469F-8E62-97782245EFE5}"/>
    <dgm:cxn modelId="{E766F110-0596-421C-93F5-F90158387FED}" srcId="{36430525-3EC3-401F-9AB4-6752A362612E}" destId="{B4A59848-53E7-4BDD-90C6-7A7E63EF48DD}" srcOrd="0" destOrd="0" parTransId="{2BE778D0-03BD-461C-803C-5BD06F955816}" sibTransId="{6EA77F1A-450F-4BD0-8D17-DB7C3D50F57C}"/>
    <dgm:cxn modelId="{E10DD0A9-5CFC-4780-B062-B1E2C3776507}" srcId="{48E4BB11-E0AF-460B-A7F8-181FC20F3503}" destId="{36430525-3EC3-401F-9AB4-6752A362612E}" srcOrd="0" destOrd="0" parTransId="{E1D13EE7-B9B5-47CC-B5CC-383B14B81864}" sibTransId="{4AFDC80B-4EF3-4CF7-83E5-BD60E652405E}"/>
    <dgm:cxn modelId="{D95F420C-62C6-401B-8E3B-A64849A24C2B}" type="presOf" srcId="{48E4BB11-E0AF-460B-A7F8-181FC20F3503}" destId="{7180669F-8D34-488B-A0CC-197E4A23BC71}" srcOrd="0" destOrd="0" presId="urn:diagrams.loki3.com/BracketList+Icon"/>
    <dgm:cxn modelId="{4C25B518-49E7-423C-9E3D-7F4E82A13238}" type="presOf" srcId="{B4A59848-53E7-4BDD-90C6-7A7E63EF48DD}" destId="{DAF923BF-610B-481D-B609-ADE1EF612DE7}" srcOrd="0" destOrd="0" presId="urn:diagrams.loki3.com/BracketList+Icon"/>
    <dgm:cxn modelId="{EDEF9704-901C-4D00-ACAF-B889883075F5}" type="presParOf" srcId="{7180669F-8D34-488B-A0CC-197E4A23BC71}" destId="{43D444D0-E66F-4CA8-A94D-B0E9987E4E5F}" srcOrd="0" destOrd="0" presId="urn:diagrams.loki3.com/BracketList+Icon"/>
    <dgm:cxn modelId="{647E1A88-30CE-47FC-A8C4-EFCF2563F0D3}" type="presParOf" srcId="{43D444D0-E66F-4CA8-A94D-B0E9987E4E5F}" destId="{B24001D9-352A-474E-9C01-42F9825073B8}" srcOrd="0" destOrd="0" presId="urn:diagrams.loki3.com/BracketList+Icon"/>
    <dgm:cxn modelId="{43AC0877-1BD9-4591-9334-5BC1B03F4B7E}" type="presParOf" srcId="{43D444D0-E66F-4CA8-A94D-B0E9987E4E5F}" destId="{F6CB1E48-010E-4C43-843E-9EB23D278AF3}" srcOrd="1" destOrd="0" presId="urn:diagrams.loki3.com/BracketList+Icon"/>
    <dgm:cxn modelId="{C58FD972-3C70-41A6-9FFE-06A697ABED64}" type="presParOf" srcId="{43D444D0-E66F-4CA8-A94D-B0E9987E4E5F}" destId="{35024287-9E0D-42D2-9047-567B052CADB8}" srcOrd="2" destOrd="0" presId="urn:diagrams.loki3.com/BracketList+Icon"/>
    <dgm:cxn modelId="{5EB74149-FC79-4CEC-ADD3-B470388DC44E}" type="presParOf" srcId="{43D444D0-E66F-4CA8-A94D-B0E9987E4E5F}" destId="{DAF923BF-610B-481D-B609-ADE1EF612DE7}" srcOrd="3" destOrd="0" presId="urn:diagrams.loki3.com/BracketList+Icon"/>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A9485CB-A401-4366-8CBD-0D3AD64C93EB}"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E255409C-524B-4B0B-9E6B-1A5145D4F9FA}">
      <dgm:prSet phldrT="[Text]"/>
      <dgm:spPr>
        <a:ln>
          <a:noFill/>
        </a:ln>
      </dgm:spPr>
      <dgm:t>
        <a:bodyPr/>
        <a:lstStyle/>
        <a:p>
          <a:r>
            <a:rPr lang="en-US" dirty="0" smtClean="0"/>
            <a:t>Interoperability Development</a:t>
          </a:r>
          <a:endParaRPr lang="en-US" dirty="0"/>
        </a:p>
      </dgm:t>
    </dgm:pt>
    <dgm:pt modelId="{400A2A61-74CD-4645-8C07-04795BEDCF08}" type="parTrans" cxnId="{57E53ABA-179B-4857-A4CD-941FEDB9BAFA}">
      <dgm:prSet/>
      <dgm:spPr/>
      <dgm:t>
        <a:bodyPr/>
        <a:lstStyle/>
        <a:p>
          <a:endParaRPr lang="en-US"/>
        </a:p>
      </dgm:t>
    </dgm:pt>
    <dgm:pt modelId="{0D892DEC-0788-4933-A813-9D7C2BF22FA4}" type="sibTrans" cxnId="{57E53ABA-179B-4857-A4CD-941FEDB9BAFA}">
      <dgm:prSet/>
      <dgm:spPr>
        <a:ln>
          <a:solidFill>
            <a:schemeClr val="tx1"/>
          </a:solidFill>
        </a:ln>
      </dgm:spPr>
      <dgm:t>
        <a:bodyPr/>
        <a:lstStyle/>
        <a:p>
          <a:endParaRPr lang="en-US"/>
        </a:p>
      </dgm:t>
    </dgm:pt>
    <dgm:pt modelId="{E9CFAD4D-8222-44BC-8BD4-00F136ADDF7A}">
      <dgm:prSet phldrT="[Text]"/>
      <dgm:spPr>
        <a:ln>
          <a:noFill/>
        </a:ln>
      </dgm:spPr>
      <dgm:t>
        <a:bodyPr/>
        <a:lstStyle/>
        <a:p>
          <a:r>
            <a:rPr lang="en-US" dirty="0" smtClean="0"/>
            <a:t>Clinical Capabilities Development</a:t>
          </a:r>
          <a:endParaRPr lang="en-US" dirty="0"/>
        </a:p>
      </dgm:t>
    </dgm:pt>
    <dgm:pt modelId="{DC5B12C7-FB4C-4255-B5F7-097C0873F918}" type="parTrans" cxnId="{B1BE6C86-8B33-4D65-8E6D-F0986F6967E3}">
      <dgm:prSet/>
      <dgm:spPr/>
      <dgm:t>
        <a:bodyPr/>
        <a:lstStyle/>
        <a:p>
          <a:endParaRPr lang="en-US"/>
        </a:p>
      </dgm:t>
    </dgm:pt>
    <dgm:pt modelId="{E0CBA8CA-3B56-4830-9AFB-D27E6B1B5F8E}" type="sibTrans" cxnId="{B1BE6C86-8B33-4D65-8E6D-F0986F6967E3}">
      <dgm:prSet/>
      <dgm:spPr>
        <a:ln>
          <a:solidFill>
            <a:schemeClr val="tx1"/>
          </a:solidFill>
        </a:ln>
      </dgm:spPr>
      <dgm:t>
        <a:bodyPr/>
        <a:lstStyle/>
        <a:p>
          <a:endParaRPr lang="en-US"/>
        </a:p>
      </dgm:t>
    </dgm:pt>
    <dgm:pt modelId="{E6874024-7A84-48AA-AE76-A31E51106AB0}">
      <dgm:prSet phldrT="[Text]"/>
      <dgm:spPr>
        <a:ln>
          <a:noFill/>
        </a:ln>
      </dgm:spPr>
      <dgm:t>
        <a:bodyPr/>
        <a:lstStyle/>
        <a:p>
          <a:r>
            <a:rPr lang="en-US" dirty="0" smtClean="0"/>
            <a:t>Integration Testing</a:t>
          </a:r>
          <a:endParaRPr lang="en-US" dirty="0"/>
        </a:p>
      </dgm:t>
    </dgm:pt>
    <dgm:pt modelId="{B1422763-2AA8-46D6-A65F-A5074D65ADFF}" type="parTrans" cxnId="{9282E66B-4D64-4A22-ADCC-B74F400095A5}">
      <dgm:prSet/>
      <dgm:spPr/>
      <dgm:t>
        <a:bodyPr/>
        <a:lstStyle/>
        <a:p>
          <a:endParaRPr lang="en-US"/>
        </a:p>
      </dgm:t>
    </dgm:pt>
    <dgm:pt modelId="{64953A16-EE88-478C-A169-C18212A2129C}" type="sibTrans" cxnId="{9282E66B-4D64-4A22-ADCC-B74F400095A5}">
      <dgm:prSet/>
      <dgm:spPr>
        <a:ln>
          <a:solidFill>
            <a:schemeClr val="tx1"/>
          </a:solidFill>
        </a:ln>
      </dgm:spPr>
      <dgm:t>
        <a:bodyPr/>
        <a:lstStyle/>
        <a:p>
          <a:endParaRPr lang="en-US"/>
        </a:p>
      </dgm:t>
    </dgm:pt>
    <dgm:pt modelId="{12C73804-B232-49D5-A1B8-814DA7797EB1}">
      <dgm:prSet phldrT="[Text]"/>
      <dgm:spPr>
        <a:ln>
          <a:noFill/>
        </a:ln>
      </dgm:spPr>
      <dgm:t>
        <a:bodyPr/>
        <a:lstStyle/>
        <a:p>
          <a:r>
            <a:rPr lang="en-US" dirty="0" smtClean="0"/>
            <a:t>Testing, Deployment</a:t>
          </a:r>
          <a:endParaRPr lang="en-US" dirty="0"/>
        </a:p>
      </dgm:t>
    </dgm:pt>
    <dgm:pt modelId="{5C9FC2F1-1F5A-42F5-A3B0-DA6190A44BD0}" type="parTrans" cxnId="{27BC9D20-33F7-43E5-9FDB-9DB372F14203}">
      <dgm:prSet/>
      <dgm:spPr/>
      <dgm:t>
        <a:bodyPr/>
        <a:lstStyle/>
        <a:p>
          <a:endParaRPr lang="en-US"/>
        </a:p>
      </dgm:t>
    </dgm:pt>
    <dgm:pt modelId="{9E7B0E2F-8405-47A1-81B8-96745AF923B2}" type="sibTrans" cxnId="{27BC9D20-33F7-43E5-9FDB-9DB372F14203}">
      <dgm:prSet/>
      <dgm:spPr>
        <a:ln>
          <a:solidFill>
            <a:schemeClr val="tx1"/>
          </a:solidFill>
        </a:ln>
      </dgm:spPr>
      <dgm:t>
        <a:bodyPr/>
        <a:lstStyle/>
        <a:p>
          <a:endParaRPr lang="en-US"/>
        </a:p>
      </dgm:t>
    </dgm:pt>
    <dgm:pt modelId="{CACC59CB-70E7-4EF6-9249-E63F80127E1D}">
      <dgm:prSet phldrT="[Text]"/>
      <dgm:spPr>
        <a:ln>
          <a:noFill/>
        </a:ln>
      </dgm:spPr>
      <dgm:t>
        <a:bodyPr/>
        <a:lstStyle/>
        <a:p>
          <a:r>
            <a:rPr lang="en-US" dirty="0" smtClean="0"/>
            <a:t>User Adoption and Training</a:t>
          </a:r>
          <a:endParaRPr lang="en-US" dirty="0"/>
        </a:p>
      </dgm:t>
    </dgm:pt>
    <dgm:pt modelId="{836EF352-9E5E-4C61-BC96-56C99E659E78}" type="parTrans" cxnId="{4241CACE-EF94-4A6F-95FD-1D815F3C4B05}">
      <dgm:prSet/>
      <dgm:spPr/>
      <dgm:t>
        <a:bodyPr/>
        <a:lstStyle/>
        <a:p>
          <a:endParaRPr lang="en-US"/>
        </a:p>
      </dgm:t>
    </dgm:pt>
    <dgm:pt modelId="{17AE0243-767E-4D29-A922-4CA183B4E35C}" type="sibTrans" cxnId="{4241CACE-EF94-4A6F-95FD-1D815F3C4B05}">
      <dgm:prSet/>
      <dgm:spPr>
        <a:ln>
          <a:solidFill>
            <a:schemeClr val="tx1"/>
          </a:solidFill>
        </a:ln>
      </dgm:spPr>
      <dgm:t>
        <a:bodyPr/>
        <a:lstStyle/>
        <a:p>
          <a:endParaRPr lang="en-US"/>
        </a:p>
      </dgm:t>
    </dgm:pt>
    <dgm:pt modelId="{8DC4BE9C-3BBD-4E41-AB9C-6BEFF416226E}" type="pres">
      <dgm:prSet presAssocID="{7A9485CB-A401-4366-8CBD-0D3AD64C93EB}" presName="cycle" presStyleCnt="0">
        <dgm:presLayoutVars>
          <dgm:dir/>
          <dgm:resizeHandles val="exact"/>
        </dgm:presLayoutVars>
      </dgm:prSet>
      <dgm:spPr/>
      <dgm:t>
        <a:bodyPr/>
        <a:lstStyle/>
        <a:p>
          <a:endParaRPr lang="en-US"/>
        </a:p>
      </dgm:t>
    </dgm:pt>
    <dgm:pt modelId="{DE8E960A-EFB7-4C8E-8E25-9BC750EFFB92}" type="pres">
      <dgm:prSet presAssocID="{E255409C-524B-4B0B-9E6B-1A5145D4F9FA}" presName="node" presStyleLbl="node1" presStyleIdx="0" presStyleCnt="5">
        <dgm:presLayoutVars>
          <dgm:bulletEnabled val="1"/>
        </dgm:presLayoutVars>
      </dgm:prSet>
      <dgm:spPr/>
      <dgm:t>
        <a:bodyPr/>
        <a:lstStyle/>
        <a:p>
          <a:endParaRPr lang="en-US"/>
        </a:p>
      </dgm:t>
    </dgm:pt>
    <dgm:pt modelId="{03BDDD2D-CCC3-4275-8E30-0A694B3D97B7}" type="pres">
      <dgm:prSet presAssocID="{E255409C-524B-4B0B-9E6B-1A5145D4F9FA}" presName="spNode" presStyleCnt="0"/>
      <dgm:spPr/>
    </dgm:pt>
    <dgm:pt modelId="{0AB1AF3B-C349-4C8E-B93F-E5C32AB4A6CC}" type="pres">
      <dgm:prSet presAssocID="{0D892DEC-0788-4933-A813-9D7C2BF22FA4}" presName="sibTrans" presStyleLbl="sibTrans1D1" presStyleIdx="0" presStyleCnt="5"/>
      <dgm:spPr/>
      <dgm:t>
        <a:bodyPr/>
        <a:lstStyle/>
        <a:p>
          <a:endParaRPr lang="en-US"/>
        </a:p>
      </dgm:t>
    </dgm:pt>
    <dgm:pt modelId="{EAFDF40E-F415-4790-8015-54815A920217}" type="pres">
      <dgm:prSet presAssocID="{E9CFAD4D-8222-44BC-8BD4-00F136ADDF7A}" presName="node" presStyleLbl="node1" presStyleIdx="1" presStyleCnt="5">
        <dgm:presLayoutVars>
          <dgm:bulletEnabled val="1"/>
        </dgm:presLayoutVars>
      </dgm:prSet>
      <dgm:spPr/>
      <dgm:t>
        <a:bodyPr/>
        <a:lstStyle/>
        <a:p>
          <a:endParaRPr lang="en-US"/>
        </a:p>
      </dgm:t>
    </dgm:pt>
    <dgm:pt modelId="{C184C335-BA04-4F7A-8AC3-8C291CFD6624}" type="pres">
      <dgm:prSet presAssocID="{E9CFAD4D-8222-44BC-8BD4-00F136ADDF7A}" presName="spNode" presStyleCnt="0"/>
      <dgm:spPr/>
    </dgm:pt>
    <dgm:pt modelId="{79CF0FC9-BFBE-451B-BEB1-505CCDD35821}" type="pres">
      <dgm:prSet presAssocID="{E0CBA8CA-3B56-4830-9AFB-D27E6B1B5F8E}" presName="sibTrans" presStyleLbl="sibTrans1D1" presStyleIdx="1" presStyleCnt="5"/>
      <dgm:spPr/>
      <dgm:t>
        <a:bodyPr/>
        <a:lstStyle/>
        <a:p>
          <a:endParaRPr lang="en-US"/>
        </a:p>
      </dgm:t>
    </dgm:pt>
    <dgm:pt modelId="{660EA48F-6687-4625-8299-7611EE303E47}" type="pres">
      <dgm:prSet presAssocID="{E6874024-7A84-48AA-AE76-A31E51106AB0}" presName="node" presStyleLbl="node1" presStyleIdx="2" presStyleCnt="5">
        <dgm:presLayoutVars>
          <dgm:bulletEnabled val="1"/>
        </dgm:presLayoutVars>
      </dgm:prSet>
      <dgm:spPr/>
      <dgm:t>
        <a:bodyPr/>
        <a:lstStyle/>
        <a:p>
          <a:endParaRPr lang="en-US"/>
        </a:p>
      </dgm:t>
    </dgm:pt>
    <dgm:pt modelId="{26A4B766-7A91-41D4-8AE2-F67154A545A1}" type="pres">
      <dgm:prSet presAssocID="{E6874024-7A84-48AA-AE76-A31E51106AB0}" presName="spNode" presStyleCnt="0"/>
      <dgm:spPr/>
    </dgm:pt>
    <dgm:pt modelId="{E768702C-A1B3-4FF9-BE6C-68EBDCCDBEC2}" type="pres">
      <dgm:prSet presAssocID="{64953A16-EE88-478C-A169-C18212A2129C}" presName="sibTrans" presStyleLbl="sibTrans1D1" presStyleIdx="2" presStyleCnt="5"/>
      <dgm:spPr/>
      <dgm:t>
        <a:bodyPr/>
        <a:lstStyle/>
        <a:p>
          <a:endParaRPr lang="en-US"/>
        </a:p>
      </dgm:t>
    </dgm:pt>
    <dgm:pt modelId="{FCD2C14E-D398-4815-A635-B51745FA740D}" type="pres">
      <dgm:prSet presAssocID="{12C73804-B232-49D5-A1B8-814DA7797EB1}" presName="node" presStyleLbl="node1" presStyleIdx="3" presStyleCnt="5">
        <dgm:presLayoutVars>
          <dgm:bulletEnabled val="1"/>
        </dgm:presLayoutVars>
      </dgm:prSet>
      <dgm:spPr/>
      <dgm:t>
        <a:bodyPr/>
        <a:lstStyle/>
        <a:p>
          <a:endParaRPr lang="en-US"/>
        </a:p>
      </dgm:t>
    </dgm:pt>
    <dgm:pt modelId="{D34AF7A0-8E03-4616-A2F1-606AD69E3DE3}" type="pres">
      <dgm:prSet presAssocID="{12C73804-B232-49D5-A1B8-814DA7797EB1}" presName="spNode" presStyleCnt="0"/>
      <dgm:spPr/>
    </dgm:pt>
    <dgm:pt modelId="{39D56867-3036-4C63-9A83-A7D45108B319}" type="pres">
      <dgm:prSet presAssocID="{9E7B0E2F-8405-47A1-81B8-96745AF923B2}" presName="sibTrans" presStyleLbl="sibTrans1D1" presStyleIdx="3" presStyleCnt="5"/>
      <dgm:spPr/>
      <dgm:t>
        <a:bodyPr/>
        <a:lstStyle/>
        <a:p>
          <a:endParaRPr lang="en-US"/>
        </a:p>
      </dgm:t>
    </dgm:pt>
    <dgm:pt modelId="{7F15C37A-B2E6-46CD-8388-C051E5C9CCED}" type="pres">
      <dgm:prSet presAssocID="{CACC59CB-70E7-4EF6-9249-E63F80127E1D}" presName="node" presStyleLbl="node1" presStyleIdx="4" presStyleCnt="5">
        <dgm:presLayoutVars>
          <dgm:bulletEnabled val="1"/>
        </dgm:presLayoutVars>
      </dgm:prSet>
      <dgm:spPr/>
      <dgm:t>
        <a:bodyPr/>
        <a:lstStyle/>
        <a:p>
          <a:endParaRPr lang="en-US"/>
        </a:p>
      </dgm:t>
    </dgm:pt>
    <dgm:pt modelId="{85F99EA3-900E-4767-8E9E-F159525380AC}" type="pres">
      <dgm:prSet presAssocID="{CACC59CB-70E7-4EF6-9249-E63F80127E1D}" presName="spNode" presStyleCnt="0"/>
      <dgm:spPr/>
    </dgm:pt>
    <dgm:pt modelId="{E4982F67-35DF-4028-A44D-B73A8EC530DE}" type="pres">
      <dgm:prSet presAssocID="{17AE0243-767E-4D29-A922-4CA183B4E35C}" presName="sibTrans" presStyleLbl="sibTrans1D1" presStyleIdx="4" presStyleCnt="5"/>
      <dgm:spPr/>
      <dgm:t>
        <a:bodyPr/>
        <a:lstStyle/>
        <a:p>
          <a:endParaRPr lang="en-US"/>
        </a:p>
      </dgm:t>
    </dgm:pt>
  </dgm:ptLst>
  <dgm:cxnLst>
    <dgm:cxn modelId="{DAEEC51E-5CEE-4D75-8F8F-B47FED040552}" type="presOf" srcId="{CACC59CB-70E7-4EF6-9249-E63F80127E1D}" destId="{7F15C37A-B2E6-46CD-8388-C051E5C9CCED}" srcOrd="0" destOrd="0" presId="urn:microsoft.com/office/officeart/2005/8/layout/cycle6"/>
    <dgm:cxn modelId="{4241CACE-EF94-4A6F-95FD-1D815F3C4B05}" srcId="{7A9485CB-A401-4366-8CBD-0D3AD64C93EB}" destId="{CACC59CB-70E7-4EF6-9249-E63F80127E1D}" srcOrd="4" destOrd="0" parTransId="{836EF352-9E5E-4C61-BC96-56C99E659E78}" sibTransId="{17AE0243-767E-4D29-A922-4CA183B4E35C}"/>
    <dgm:cxn modelId="{DC1FF9FB-0530-466C-9403-232F7CAF9062}" type="presOf" srcId="{9E7B0E2F-8405-47A1-81B8-96745AF923B2}" destId="{39D56867-3036-4C63-9A83-A7D45108B319}" srcOrd="0" destOrd="0" presId="urn:microsoft.com/office/officeart/2005/8/layout/cycle6"/>
    <dgm:cxn modelId="{227286E2-28DD-4BEF-BD2F-4069867440DA}" type="presOf" srcId="{12C73804-B232-49D5-A1B8-814DA7797EB1}" destId="{FCD2C14E-D398-4815-A635-B51745FA740D}" srcOrd="0" destOrd="0" presId="urn:microsoft.com/office/officeart/2005/8/layout/cycle6"/>
    <dgm:cxn modelId="{1771CD1F-05B3-43C5-946F-EC16B5D3D397}" type="presOf" srcId="{0D892DEC-0788-4933-A813-9D7C2BF22FA4}" destId="{0AB1AF3B-C349-4C8E-B93F-E5C32AB4A6CC}" srcOrd="0" destOrd="0" presId="urn:microsoft.com/office/officeart/2005/8/layout/cycle6"/>
    <dgm:cxn modelId="{BFACEA51-132B-4E8C-A5E9-858F56DCC07B}" type="presOf" srcId="{E9CFAD4D-8222-44BC-8BD4-00F136ADDF7A}" destId="{EAFDF40E-F415-4790-8015-54815A920217}" srcOrd="0" destOrd="0" presId="urn:microsoft.com/office/officeart/2005/8/layout/cycle6"/>
    <dgm:cxn modelId="{36F630A6-37E0-4D1E-A700-2EB6BAA37C9A}" type="presOf" srcId="{17AE0243-767E-4D29-A922-4CA183B4E35C}" destId="{E4982F67-35DF-4028-A44D-B73A8EC530DE}" srcOrd="0" destOrd="0" presId="urn:microsoft.com/office/officeart/2005/8/layout/cycle6"/>
    <dgm:cxn modelId="{7423A26A-FC08-4D02-AD57-7A6983433E68}" type="presOf" srcId="{7A9485CB-A401-4366-8CBD-0D3AD64C93EB}" destId="{8DC4BE9C-3BBD-4E41-AB9C-6BEFF416226E}" srcOrd="0" destOrd="0" presId="urn:microsoft.com/office/officeart/2005/8/layout/cycle6"/>
    <dgm:cxn modelId="{27BC9D20-33F7-43E5-9FDB-9DB372F14203}" srcId="{7A9485CB-A401-4366-8CBD-0D3AD64C93EB}" destId="{12C73804-B232-49D5-A1B8-814DA7797EB1}" srcOrd="3" destOrd="0" parTransId="{5C9FC2F1-1F5A-42F5-A3B0-DA6190A44BD0}" sibTransId="{9E7B0E2F-8405-47A1-81B8-96745AF923B2}"/>
    <dgm:cxn modelId="{9282E66B-4D64-4A22-ADCC-B74F400095A5}" srcId="{7A9485CB-A401-4366-8CBD-0D3AD64C93EB}" destId="{E6874024-7A84-48AA-AE76-A31E51106AB0}" srcOrd="2" destOrd="0" parTransId="{B1422763-2AA8-46D6-A65F-A5074D65ADFF}" sibTransId="{64953A16-EE88-478C-A169-C18212A2129C}"/>
    <dgm:cxn modelId="{4E245B06-D138-412E-A5F7-7CBF5F7FCA03}" type="presOf" srcId="{E6874024-7A84-48AA-AE76-A31E51106AB0}" destId="{660EA48F-6687-4625-8299-7611EE303E47}" srcOrd="0" destOrd="0" presId="urn:microsoft.com/office/officeart/2005/8/layout/cycle6"/>
    <dgm:cxn modelId="{57E53ABA-179B-4857-A4CD-941FEDB9BAFA}" srcId="{7A9485CB-A401-4366-8CBD-0D3AD64C93EB}" destId="{E255409C-524B-4B0B-9E6B-1A5145D4F9FA}" srcOrd="0" destOrd="0" parTransId="{400A2A61-74CD-4645-8C07-04795BEDCF08}" sibTransId="{0D892DEC-0788-4933-A813-9D7C2BF22FA4}"/>
    <dgm:cxn modelId="{B1BE6C86-8B33-4D65-8E6D-F0986F6967E3}" srcId="{7A9485CB-A401-4366-8CBD-0D3AD64C93EB}" destId="{E9CFAD4D-8222-44BC-8BD4-00F136ADDF7A}" srcOrd="1" destOrd="0" parTransId="{DC5B12C7-FB4C-4255-B5F7-097C0873F918}" sibTransId="{E0CBA8CA-3B56-4830-9AFB-D27E6B1B5F8E}"/>
    <dgm:cxn modelId="{E471E846-440F-4CB3-B407-59FB57E83838}" type="presOf" srcId="{E255409C-524B-4B0B-9E6B-1A5145D4F9FA}" destId="{DE8E960A-EFB7-4C8E-8E25-9BC750EFFB92}" srcOrd="0" destOrd="0" presId="urn:microsoft.com/office/officeart/2005/8/layout/cycle6"/>
    <dgm:cxn modelId="{889EF4FD-2F55-458D-887D-825CE012363A}" type="presOf" srcId="{E0CBA8CA-3B56-4830-9AFB-D27E6B1B5F8E}" destId="{79CF0FC9-BFBE-451B-BEB1-505CCDD35821}" srcOrd="0" destOrd="0" presId="urn:microsoft.com/office/officeart/2005/8/layout/cycle6"/>
    <dgm:cxn modelId="{EC2E0018-A1DC-49F3-8FC3-28EC1F28BB69}" type="presOf" srcId="{64953A16-EE88-478C-A169-C18212A2129C}" destId="{E768702C-A1B3-4FF9-BE6C-68EBDCCDBEC2}" srcOrd="0" destOrd="0" presId="urn:microsoft.com/office/officeart/2005/8/layout/cycle6"/>
    <dgm:cxn modelId="{07FCE017-FE5C-4BD7-9816-96342AF787FA}" type="presParOf" srcId="{8DC4BE9C-3BBD-4E41-AB9C-6BEFF416226E}" destId="{DE8E960A-EFB7-4C8E-8E25-9BC750EFFB92}" srcOrd="0" destOrd="0" presId="urn:microsoft.com/office/officeart/2005/8/layout/cycle6"/>
    <dgm:cxn modelId="{627C7BB0-D46D-47A3-B1DF-AD5BF38B5498}" type="presParOf" srcId="{8DC4BE9C-3BBD-4E41-AB9C-6BEFF416226E}" destId="{03BDDD2D-CCC3-4275-8E30-0A694B3D97B7}" srcOrd="1" destOrd="0" presId="urn:microsoft.com/office/officeart/2005/8/layout/cycle6"/>
    <dgm:cxn modelId="{12701D42-99D7-4C2B-BF90-BFCECD277DC6}" type="presParOf" srcId="{8DC4BE9C-3BBD-4E41-AB9C-6BEFF416226E}" destId="{0AB1AF3B-C349-4C8E-B93F-E5C32AB4A6CC}" srcOrd="2" destOrd="0" presId="urn:microsoft.com/office/officeart/2005/8/layout/cycle6"/>
    <dgm:cxn modelId="{D2AC73FA-0A9A-4828-9D1C-D1D0EC74AC21}" type="presParOf" srcId="{8DC4BE9C-3BBD-4E41-AB9C-6BEFF416226E}" destId="{EAFDF40E-F415-4790-8015-54815A920217}" srcOrd="3" destOrd="0" presId="urn:microsoft.com/office/officeart/2005/8/layout/cycle6"/>
    <dgm:cxn modelId="{71E450ED-C066-4E89-B9ED-24A8C5C60C8C}" type="presParOf" srcId="{8DC4BE9C-3BBD-4E41-AB9C-6BEFF416226E}" destId="{C184C335-BA04-4F7A-8AC3-8C291CFD6624}" srcOrd="4" destOrd="0" presId="urn:microsoft.com/office/officeart/2005/8/layout/cycle6"/>
    <dgm:cxn modelId="{BD70F5E6-7863-427D-BF51-B2D9DD04698B}" type="presParOf" srcId="{8DC4BE9C-3BBD-4E41-AB9C-6BEFF416226E}" destId="{79CF0FC9-BFBE-451B-BEB1-505CCDD35821}" srcOrd="5" destOrd="0" presId="urn:microsoft.com/office/officeart/2005/8/layout/cycle6"/>
    <dgm:cxn modelId="{3704BEC6-0CBA-4B10-B203-9D2635EAF6C8}" type="presParOf" srcId="{8DC4BE9C-3BBD-4E41-AB9C-6BEFF416226E}" destId="{660EA48F-6687-4625-8299-7611EE303E47}" srcOrd="6" destOrd="0" presId="urn:microsoft.com/office/officeart/2005/8/layout/cycle6"/>
    <dgm:cxn modelId="{DDC719F2-1A44-4FB4-B0F0-871079288B84}" type="presParOf" srcId="{8DC4BE9C-3BBD-4E41-AB9C-6BEFF416226E}" destId="{26A4B766-7A91-41D4-8AE2-F67154A545A1}" srcOrd="7" destOrd="0" presId="urn:microsoft.com/office/officeart/2005/8/layout/cycle6"/>
    <dgm:cxn modelId="{6BD691D3-4CEB-429D-A492-7B219D6F1B8E}" type="presParOf" srcId="{8DC4BE9C-3BBD-4E41-AB9C-6BEFF416226E}" destId="{E768702C-A1B3-4FF9-BE6C-68EBDCCDBEC2}" srcOrd="8" destOrd="0" presId="urn:microsoft.com/office/officeart/2005/8/layout/cycle6"/>
    <dgm:cxn modelId="{66FF5210-F308-48D6-94F7-6D29651C2544}" type="presParOf" srcId="{8DC4BE9C-3BBD-4E41-AB9C-6BEFF416226E}" destId="{FCD2C14E-D398-4815-A635-B51745FA740D}" srcOrd="9" destOrd="0" presId="urn:microsoft.com/office/officeart/2005/8/layout/cycle6"/>
    <dgm:cxn modelId="{7A6917B0-890A-494E-B4F8-1F4657B62FCD}" type="presParOf" srcId="{8DC4BE9C-3BBD-4E41-AB9C-6BEFF416226E}" destId="{D34AF7A0-8E03-4616-A2F1-606AD69E3DE3}" srcOrd="10" destOrd="0" presId="urn:microsoft.com/office/officeart/2005/8/layout/cycle6"/>
    <dgm:cxn modelId="{B4DF0A84-85C6-405F-8216-8C40A8BEAD2B}" type="presParOf" srcId="{8DC4BE9C-3BBD-4E41-AB9C-6BEFF416226E}" destId="{39D56867-3036-4C63-9A83-A7D45108B319}" srcOrd="11" destOrd="0" presId="urn:microsoft.com/office/officeart/2005/8/layout/cycle6"/>
    <dgm:cxn modelId="{0D300D2C-9C98-4829-96D7-B8F5885D967C}" type="presParOf" srcId="{8DC4BE9C-3BBD-4E41-AB9C-6BEFF416226E}" destId="{7F15C37A-B2E6-46CD-8388-C051E5C9CCED}" srcOrd="12" destOrd="0" presId="urn:microsoft.com/office/officeart/2005/8/layout/cycle6"/>
    <dgm:cxn modelId="{93833C63-98D4-4330-BA20-80090681AAE5}" type="presParOf" srcId="{8DC4BE9C-3BBD-4E41-AB9C-6BEFF416226E}" destId="{85F99EA3-900E-4767-8E9E-F159525380AC}" srcOrd="13" destOrd="0" presId="urn:microsoft.com/office/officeart/2005/8/layout/cycle6"/>
    <dgm:cxn modelId="{5F18FC36-5DC4-4222-8B0A-AABD59C26AE5}" type="presParOf" srcId="{8DC4BE9C-3BBD-4E41-AB9C-6BEFF416226E}" destId="{E4982F67-35DF-4028-A44D-B73A8EC530DE}"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1C5EDC-7AA3-4E37-9A01-8D29C99A8C95}">
      <dsp:nvSpPr>
        <dsp:cNvPr id="0" name=""/>
        <dsp:cNvSpPr/>
      </dsp:nvSpPr>
      <dsp:spPr>
        <a:xfrm rot="10800000">
          <a:off x="1809304" y="3745"/>
          <a:ext cx="6949409" cy="1261560"/>
        </a:xfrm>
        <a:prstGeom prst="homePlate">
          <a:avLst/>
        </a:prstGeom>
        <a:solidFill>
          <a:schemeClr val="tx1">
            <a:lumMod val="65000"/>
            <a:lumOff val="3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7534" tIns="106680" rIns="199136" bIns="106680" numCol="1" spcCol="1270" anchor="ctr" anchorCtr="0">
          <a:noAutofit/>
        </a:bodyPr>
        <a:lstStyle/>
        <a:p>
          <a:pPr lvl="0" algn="ctr" defTabSz="1244600">
            <a:lnSpc>
              <a:spcPct val="90000"/>
            </a:lnSpc>
            <a:spcBef>
              <a:spcPct val="0"/>
            </a:spcBef>
            <a:spcAft>
              <a:spcPct val="35000"/>
            </a:spcAft>
          </a:pPr>
          <a:r>
            <a:rPr lang="en-US" sz="2800" b="1" kern="1200" dirty="0" smtClean="0"/>
            <a:t>Decentralized Hospital Computer Program (DHCP)</a:t>
          </a:r>
          <a:endParaRPr lang="en-US" sz="2800" b="1" kern="1200" dirty="0"/>
        </a:p>
      </dsp:txBody>
      <dsp:txXfrm rot="10800000">
        <a:off x="2124694" y="3745"/>
        <a:ext cx="6634019" cy="1261560"/>
      </dsp:txXfrm>
    </dsp:sp>
    <dsp:sp modelId="{2ECE9C8E-F828-4A6C-9EEA-CB567FDA53CB}">
      <dsp:nvSpPr>
        <dsp:cNvPr id="0" name=""/>
        <dsp:cNvSpPr/>
      </dsp:nvSpPr>
      <dsp:spPr>
        <a:xfrm>
          <a:off x="1070099" y="38364"/>
          <a:ext cx="1255266" cy="1192321"/>
        </a:xfrm>
        <a:prstGeom prst="ellipse">
          <a:avLst/>
        </a:prstGeom>
        <a:blipFill>
          <a:blip xmlns:r="http://schemas.openxmlformats.org/officeDocument/2006/relationships" r:embed="rId1">
            <a:extLst>
              <a:ext uri="{BEBA8EAE-BF5A-486C-A8C5-ECC9F3942E4B}">
                <a14:imgProps xmlns:a14="http://schemas.microsoft.com/office/drawing/2010/main">
                  <a14:imgLayer r:embed="rId2">
                    <a14:imgEffect>
                      <a14:saturation sat="33000"/>
                    </a14:imgEffect>
                  </a14:imgLayer>
                </a14:imgProps>
              </a:ext>
              <a:ext uri="{28A0092B-C50C-407E-A947-70E740481C1C}">
                <a14:useLocalDpi xmlns:a14="http://schemas.microsoft.com/office/drawing/2010/main" val="0"/>
              </a:ext>
            </a:extLst>
          </a:blip>
          <a:srcRect/>
          <a:stretch>
            <a:fillRect l="-40000" r="-4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BBD8B3-7184-4AC1-B795-E73D6CAF8E5E}">
      <dsp:nvSpPr>
        <dsp:cNvPr id="0" name=""/>
        <dsp:cNvSpPr/>
      </dsp:nvSpPr>
      <dsp:spPr>
        <a:xfrm rot="10800000">
          <a:off x="1809304" y="1392252"/>
          <a:ext cx="6949409" cy="1261560"/>
        </a:xfrm>
        <a:prstGeom prst="homePlate">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7534" tIns="106680" rIns="199136" bIns="106680" numCol="1" spcCol="1270" anchor="ctr" anchorCtr="0">
          <a:noAutofit/>
        </a:bodyPr>
        <a:lstStyle/>
        <a:p>
          <a:pPr lvl="0" algn="ctr" defTabSz="1244600">
            <a:lnSpc>
              <a:spcPct val="90000"/>
            </a:lnSpc>
            <a:spcBef>
              <a:spcPct val="0"/>
            </a:spcBef>
            <a:spcAft>
              <a:spcPct val="35000"/>
            </a:spcAft>
          </a:pPr>
          <a:r>
            <a:rPr lang="en-US" sz="2800" b="1" kern="1200" dirty="0" smtClean="0"/>
            <a:t>VA Information Systems and Technology Architecture (VistA) / Computerized Patient  Record System (CPRS) </a:t>
          </a:r>
          <a:endParaRPr lang="en-US" sz="2800" b="1" kern="1200" dirty="0"/>
        </a:p>
      </dsp:txBody>
      <dsp:txXfrm rot="10800000">
        <a:off x="2124694" y="1392252"/>
        <a:ext cx="6634019" cy="1261560"/>
      </dsp:txXfrm>
    </dsp:sp>
    <dsp:sp modelId="{2FE49EE2-E79F-410B-A9D6-65E6367045CB}">
      <dsp:nvSpPr>
        <dsp:cNvPr id="0" name=""/>
        <dsp:cNvSpPr/>
      </dsp:nvSpPr>
      <dsp:spPr>
        <a:xfrm>
          <a:off x="1070099" y="1426872"/>
          <a:ext cx="1255266" cy="119232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0294A6-382C-4270-9B4B-391342D7C8F8}">
      <dsp:nvSpPr>
        <dsp:cNvPr id="0" name=""/>
        <dsp:cNvSpPr/>
      </dsp:nvSpPr>
      <dsp:spPr>
        <a:xfrm rot="10800000">
          <a:off x="1809304" y="2780760"/>
          <a:ext cx="6949409" cy="1261560"/>
        </a:xfrm>
        <a:prstGeom prst="homePlate">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7534" tIns="106680" rIns="199136" bIns="106680" numCol="1" spcCol="1270" anchor="ctr" anchorCtr="0">
          <a:noAutofit/>
        </a:bodyPr>
        <a:lstStyle/>
        <a:p>
          <a:pPr lvl="0" algn="ctr" defTabSz="1244600">
            <a:lnSpc>
              <a:spcPct val="90000"/>
            </a:lnSpc>
            <a:spcBef>
              <a:spcPct val="0"/>
            </a:spcBef>
            <a:spcAft>
              <a:spcPct val="35000"/>
            </a:spcAft>
          </a:pPr>
          <a:r>
            <a:rPr lang="en-US" sz="2800" b="1" kern="1200" dirty="0" smtClean="0"/>
            <a:t>“Gold Disk” version of VistA/ Open Source Electronic Record Alliance  (OSEHRA)</a:t>
          </a:r>
          <a:endParaRPr lang="en-US" sz="2800" b="1" kern="1200" dirty="0"/>
        </a:p>
      </dsp:txBody>
      <dsp:txXfrm rot="10800000">
        <a:off x="2124694" y="2780760"/>
        <a:ext cx="6634019" cy="1261560"/>
      </dsp:txXfrm>
    </dsp:sp>
    <dsp:sp modelId="{23008FDA-A8BA-4A21-B3D1-7C6913B7319B}">
      <dsp:nvSpPr>
        <dsp:cNvPr id="0" name=""/>
        <dsp:cNvSpPr/>
      </dsp:nvSpPr>
      <dsp:spPr>
        <a:xfrm>
          <a:off x="1070099" y="2815380"/>
          <a:ext cx="1255266" cy="1192321"/>
        </a:xfrm>
        <a:prstGeom prst="ellipse">
          <a:avLst/>
        </a:prstGeom>
        <a:solidFill>
          <a:schemeClr val="accent1">
            <a:tint val="50000"/>
            <a:hueOff val="37597"/>
            <a:satOff val="-1763"/>
            <a:lumOff val="753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6D7EEB-8F7C-4B15-A293-7A40B60A2EAF}">
      <dsp:nvSpPr>
        <dsp:cNvPr id="0" name=""/>
        <dsp:cNvSpPr/>
      </dsp:nvSpPr>
      <dsp:spPr>
        <a:xfrm rot="10800000">
          <a:off x="1819138" y="4170623"/>
          <a:ext cx="6949409" cy="1261560"/>
        </a:xfrm>
        <a:prstGeom prst="homePlate">
          <a:avLst/>
        </a:prstGeom>
        <a:solidFill>
          <a:srgbClr val="B5AFA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7534" tIns="106680" rIns="199136" bIns="106680" numCol="1" spcCol="1270" anchor="ctr" anchorCtr="0">
          <a:noAutofit/>
        </a:bodyPr>
        <a:lstStyle/>
        <a:p>
          <a:pPr lvl="0" algn="ctr" defTabSz="1244600">
            <a:lnSpc>
              <a:spcPct val="90000"/>
            </a:lnSpc>
            <a:spcBef>
              <a:spcPct val="0"/>
            </a:spcBef>
            <a:spcAft>
              <a:spcPct val="35000"/>
            </a:spcAft>
          </a:pPr>
          <a:r>
            <a:rPr lang="en-US" sz="2800" b="1" kern="1200" dirty="0" smtClean="0"/>
            <a:t>VistA 4 is the next evolution of  open-standards-based, extensible VistA</a:t>
          </a:r>
          <a:endParaRPr lang="en-US" sz="2800" b="1" kern="1200" dirty="0"/>
        </a:p>
      </dsp:txBody>
      <dsp:txXfrm rot="10800000">
        <a:off x="2134528" y="4170623"/>
        <a:ext cx="6634019" cy="1261560"/>
      </dsp:txXfrm>
    </dsp:sp>
    <dsp:sp modelId="{9C1D6710-7EA7-490D-9A5D-44229C07D38B}">
      <dsp:nvSpPr>
        <dsp:cNvPr id="0" name=""/>
        <dsp:cNvSpPr/>
      </dsp:nvSpPr>
      <dsp:spPr>
        <a:xfrm>
          <a:off x="1060264" y="4169268"/>
          <a:ext cx="1294604" cy="1264269"/>
        </a:xfrm>
        <a:prstGeom prst="ellipse">
          <a:avLst/>
        </a:prstGeom>
        <a:solidFill>
          <a:schemeClr val="accent1">
            <a:tint val="50000"/>
            <a:hueOff val="56396"/>
            <a:satOff val="-2645"/>
            <a:lumOff val="1129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C219FC-5025-694A-8280-8748AD8516AF}">
      <dsp:nvSpPr>
        <dsp:cNvPr id="0" name=""/>
        <dsp:cNvSpPr/>
      </dsp:nvSpPr>
      <dsp:spPr>
        <a:xfrm rot="21057815">
          <a:off x="0" y="768973"/>
          <a:ext cx="9412013" cy="5443731"/>
        </a:xfrm>
        <a:prstGeom prst="swooshArrow">
          <a:avLst>
            <a:gd name="adj1" fmla="val 25000"/>
            <a:gd name="adj2" fmla="val 25000"/>
          </a:avLst>
        </a:prstGeom>
        <a:solidFill>
          <a:schemeClr val="accent4">
            <a:lumMod val="40000"/>
            <a:lumOff val="60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147631B-298E-4E82-83DC-19BF7F94C75A}">
      <dsp:nvSpPr>
        <dsp:cNvPr id="0" name=""/>
        <dsp:cNvSpPr/>
      </dsp:nvSpPr>
      <dsp:spPr>
        <a:xfrm>
          <a:off x="1131846" y="5511728"/>
          <a:ext cx="216476" cy="216476"/>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C2A23E6-4F1E-4C07-B28B-BE14E5A1ED93}">
      <dsp:nvSpPr>
        <dsp:cNvPr id="0" name=""/>
        <dsp:cNvSpPr/>
      </dsp:nvSpPr>
      <dsp:spPr>
        <a:xfrm>
          <a:off x="525733" y="5116463"/>
          <a:ext cx="1232973" cy="1400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706" tIns="0" rIns="0" bIns="0" numCol="1" spcCol="1270" anchor="t" anchorCtr="0">
          <a:noAutofit/>
        </a:bodyPr>
        <a:lstStyle/>
        <a:p>
          <a:pPr lvl="0" algn="l" defTabSz="1244600">
            <a:lnSpc>
              <a:spcPct val="90000"/>
            </a:lnSpc>
            <a:spcBef>
              <a:spcPct val="0"/>
            </a:spcBef>
            <a:spcAft>
              <a:spcPct val="35000"/>
            </a:spcAft>
          </a:pPr>
          <a:r>
            <a:rPr lang="en-US" sz="2800" kern="1200" dirty="0" smtClean="0"/>
            <a:t>  </a:t>
          </a:r>
          <a:endParaRPr lang="en-US" sz="2800" kern="1200" dirty="0"/>
        </a:p>
      </dsp:txBody>
      <dsp:txXfrm>
        <a:off x="525733" y="5116463"/>
        <a:ext cx="1232973" cy="1400036"/>
      </dsp:txXfrm>
    </dsp:sp>
    <dsp:sp modelId="{1EA4AD66-4883-4CAF-94FC-ADD204D2FF49}">
      <dsp:nvSpPr>
        <dsp:cNvPr id="0" name=""/>
        <dsp:cNvSpPr/>
      </dsp:nvSpPr>
      <dsp:spPr>
        <a:xfrm>
          <a:off x="2108769" y="4138087"/>
          <a:ext cx="338832" cy="338832"/>
        </a:xfrm>
        <a:prstGeom prst="ellipse">
          <a:avLst/>
        </a:prstGeom>
        <a:gradFill rotWithShape="0">
          <a:gsLst>
            <a:gs pos="0">
              <a:schemeClr val="accent4">
                <a:hueOff val="-1116192"/>
                <a:satOff val="6725"/>
                <a:lumOff val="539"/>
                <a:alphaOff val="0"/>
                <a:shade val="51000"/>
                <a:satMod val="130000"/>
              </a:schemeClr>
            </a:gs>
            <a:gs pos="80000">
              <a:schemeClr val="accent4">
                <a:hueOff val="-1116192"/>
                <a:satOff val="6725"/>
                <a:lumOff val="539"/>
                <a:alphaOff val="0"/>
                <a:shade val="93000"/>
                <a:satMod val="130000"/>
              </a:schemeClr>
            </a:gs>
            <a:gs pos="100000">
              <a:schemeClr val="accent4">
                <a:hueOff val="-1116192"/>
                <a:satOff val="6725"/>
                <a:lumOff val="53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C8C1C70-2EB6-4363-A848-91771FD715E1}">
      <dsp:nvSpPr>
        <dsp:cNvPr id="0" name=""/>
        <dsp:cNvSpPr/>
      </dsp:nvSpPr>
      <dsp:spPr>
        <a:xfrm>
          <a:off x="2268295" y="3795788"/>
          <a:ext cx="1562394" cy="2464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540" tIns="0" rIns="0" bIns="0" numCol="1" spcCol="1270" anchor="t" anchorCtr="0">
          <a:noAutofit/>
        </a:bodyPr>
        <a:lstStyle/>
        <a:p>
          <a:pPr lvl="0" algn="l" defTabSz="1244600">
            <a:lnSpc>
              <a:spcPct val="90000"/>
            </a:lnSpc>
            <a:spcBef>
              <a:spcPct val="0"/>
            </a:spcBef>
            <a:spcAft>
              <a:spcPct val="35000"/>
            </a:spcAft>
          </a:pPr>
          <a:r>
            <a:rPr lang="en-US" sz="2800" kern="1200" dirty="0" smtClean="0"/>
            <a:t> </a:t>
          </a:r>
          <a:endParaRPr lang="en-US" sz="2800" kern="1200" dirty="0"/>
        </a:p>
      </dsp:txBody>
      <dsp:txXfrm>
        <a:off x="2268295" y="3795788"/>
        <a:ext cx="1562394" cy="2464770"/>
      </dsp:txXfrm>
    </dsp:sp>
    <dsp:sp modelId="{7808E1AC-A98F-4E5F-8A6F-3ED7CE84B8C1}">
      <dsp:nvSpPr>
        <dsp:cNvPr id="0" name=""/>
        <dsp:cNvSpPr/>
      </dsp:nvSpPr>
      <dsp:spPr>
        <a:xfrm>
          <a:off x="3358826" y="3063282"/>
          <a:ext cx="451776" cy="451776"/>
        </a:xfrm>
        <a:prstGeom prst="ellipse">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841BE2E-D749-4784-A751-49EB7D8EB11E}">
      <dsp:nvSpPr>
        <dsp:cNvPr id="0" name=""/>
        <dsp:cNvSpPr/>
      </dsp:nvSpPr>
      <dsp:spPr>
        <a:xfrm>
          <a:off x="3830689" y="2954589"/>
          <a:ext cx="1816518" cy="3305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9387" tIns="0" rIns="0" bIns="0" numCol="1" spcCol="1270" anchor="t" anchorCtr="0">
          <a:noAutofit/>
        </a:bodyPr>
        <a:lstStyle/>
        <a:p>
          <a:pPr lvl="0" algn="l" defTabSz="1244600">
            <a:lnSpc>
              <a:spcPct val="90000"/>
            </a:lnSpc>
            <a:spcBef>
              <a:spcPct val="0"/>
            </a:spcBef>
            <a:spcAft>
              <a:spcPct val="35000"/>
            </a:spcAft>
          </a:pPr>
          <a:r>
            <a:rPr lang="en-US" sz="2800" kern="1200" dirty="0" smtClean="0"/>
            <a:t> </a:t>
          </a:r>
          <a:endParaRPr lang="en-US" sz="2800" kern="1200" dirty="0"/>
        </a:p>
      </dsp:txBody>
      <dsp:txXfrm>
        <a:off x="3830689" y="2954589"/>
        <a:ext cx="1816518" cy="3305969"/>
      </dsp:txXfrm>
    </dsp:sp>
    <dsp:sp modelId="{0ACF2A2A-EA86-4C45-B6BB-14CFFE1A9248}">
      <dsp:nvSpPr>
        <dsp:cNvPr id="0" name=""/>
        <dsp:cNvSpPr/>
      </dsp:nvSpPr>
      <dsp:spPr>
        <a:xfrm>
          <a:off x="5028025" y="2050521"/>
          <a:ext cx="583544" cy="583544"/>
        </a:xfrm>
        <a:prstGeom prst="ellipse">
          <a:avLst/>
        </a:prstGeom>
        <a:gradFill rotWithShape="0">
          <a:gsLst>
            <a:gs pos="0">
              <a:schemeClr val="accent4">
                <a:hueOff val="-3348577"/>
                <a:satOff val="20174"/>
                <a:lumOff val="1617"/>
                <a:alphaOff val="0"/>
                <a:shade val="51000"/>
                <a:satMod val="130000"/>
              </a:schemeClr>
            </a:gs>
            <a:gs pos="80000">
              <a:schemeClr val="accent4">
                <a:hueOff val="-3348577"/>
                <a:satOff val="20174"/>
                <a:lumOff val="1617"/>
                <a:alphaOff val="0"/>
                <a:shade val="93000"/>
                <a:satMod val="130000"/>
              </a:schemeClr>
            </a:gs>
            <a:gs pos="100000">
              <a:schemeClr val="accent4">
                <a:hueOff val="-3348577"/>
                <a:satOff val="20174"/>
                <a:lumOff val="161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43BE999-F3EE-412C-BC3E-EB061B57F1DF}">
      <dsp:nvSpPr>
        <dsp:cNvPr id="0" name=""/>
        <dsp:cNvSpPr/>
      </dsp:nvSpPr>
      <dsp:spPr>
        <a:xfrm>
          <a:off x="5647207" y="2319279"/>
          <a:ext cx="1882402" cy="3941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9208" tIns="0" rIns="0" bIns="0" numCol="1" spcCol="1270" anchor="t" anchorCtr="0">
          <a:noAutofit/>
        </a:bodyPr>
        <a:lstStyle/>
        <a:p>
          <a:pPr lvl="0" algn="l" defTabSz="1244600">
            <a:lnSpc>
              <a:spcPct val="90000"/>
            </a:lnSpc>
            <a:spcBef>
              <a:spcPct val="0"/>
            </a:spcBef>
            <a:spcAft>
              <a:spcPct val="35000"/>
            </a:spcAft>
          </a:pPr>
          <a:r>
            <a:rPr lang="en-US" sz="2800" kern="1200" dirty="0" smtClean="0"/>
            <a:t> </a:t>
          </a:r>
        </a:p>
      </dsp:txBody>
      <dsp:txXfrm>
        <a:off x="5647207" y="2319279"/>
        <a:ext cx="1882402" cy="3941280"/>
      </dsp:txXfrm>
    </dsp:sp>
    <dsp:sp modelId="{DC840BD4-BA2C-4257-9F37-605765F2C7A2}">
      <dsp:nvSpPr>
        <dsp:cNvPr id="0" name=""/>
        <dsp:cNvSpPr/>
      </dsp:nvSpPr>
      <dsp:spPr>
        <a:xfrm>
          <a:off x="7060393" y="1140834"/>
          <a:ext cx="743549" cy="743549"/>
        </a:xfrm>
        <a:prstGeom prst="ellipse">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D214771-5F33-49B5-9CDF-EB594CBFE775}">
      <dsp:nvSpPr>
        <dsp:cNvPr id="0" name=""/>
        <dsp:cNvSpPr/>
      </dsp:nvSpPr>
      <dsp:spPr>
        <a:xfrm>
          <a:off x="7529610" y="1931033"/>
          <a:ext cx="1882402" cy="4329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3991" tIns="0" rIns="0" bIns="0" numCol="1" spcCol="1270" anchor="t" anchorCtr="0">
          <a:noAutofit/>
        </a:bodyPr>
        <a:lstStyle/>
        <a:p>
          <a:pPr lvl="0" algn="l" defTabSz="1244600">
            <a:lnSpc>
              <a:spcPct val="90000"/>
            </a:lnSpc>
            <a:spcBef>
              <a:spcPct val="0"/>
            </a:spcBef>
            <a:spcAft>
              <a:spcPct val="35000"/>
            </a:spcAft>
          </a:pPr>
          <a:endParaRPr lang="en-US" sz="2800" kern="1200" dirty="0" smtClean="0"/>
        </a:p>
      </dsp:txBody>
      <dsp:txXfrm>
        <a:off x="7529610" y="1931033"/>
        <a:ext cx="1882402" cy="43295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2A4A1-05F5-6643-BC59-D3F1812B9DC6}">
      <dsp:nvSpPr>
        <dsp:cNvPr id="0" name=""/>
        <dsp:cNvSpPr/>
      </dsp:nvSpPr>
      <dsp:spPr>
        <a:xfrm>
          <a:off x="2213" y="553200"/>
          <a:ext cx="1656613" cy="662645"/>
        </a:xfrm>
        <a:prstGeom prst="homePlat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354" tIns="82677" rIns="41339" bIns="82677" numCol="1" spcCol="1270" anchor="ctr" anchorCtr="0">
          <a:noAutofit/>
        </a:bodyPr>
        <a:lstStyle/>
        <a:p>
          <a:pPr lvl="0" algn="ctr" defTabSz="1377950">
            <a:lnSpc>
              <a:spcPct val="90000"/>
            </a:lnSpc>
            <a:spcBef>
              <a:spcPct val="0"/>
            </a:spcBef>
            <a:spcAft>
              <a:spcPct val="35000"/>
            </a:spcAft>
          </a:pPr>
          <a:r>
            <a:rPr lang="en-US" sz="3100" kern="1200" dirty="0" smtClean="0"/>
            <a:t>2014</a:t>
          </a:r>
          <a:endParaRPr lang="en-US" sz="3100" kern="1200" dirty="0"/>
        </a:p>
      </dsp:txBody>
      <dsp:txXfrm>
        <a:off x="2213" y="553200"/>
        <a:ext cx="1490952" cy="662645"/>
      </dsp:txXfrm>
    </dsp:sp>
    <dsp:sp modelId="{B953988C-05FA-C441-B4DF-DDF668D8438C}">
      <dsp:nvSpPr>
        <dsp:cNvPr id="0" name=""/>
        <dsp:cNvSpPr/>
      </dsp:nvSpPr>
      <dsp:spPr>
        <a:xfrm>
          <a:off x="1327504" y="553200"/>
          <a:ext cx="1656613" cy="662645"/>
        </a:xfrm>
        <a:prstGeom prst="chevron">
          <a:avLst/>
        </a:prstGeom>
        <a:gradFill rotWithShape="0">
          <a:gsLst>
            <a:gs pos="0">
              <a:schemeClr val="accent4">
                <a:hueOff val="-1116192"/>
                <a:satOff val="6725"/>
                <a:lumOff val="539"/>
                <a:alphaOff val="0"/>
                <a:shade val="51000"/>
                <a:satMod val="130000"/>
              </a:schemeClr>
            </a:gs>
            <a:gs pos="80000">
              <a:schemeClr val="accent4">
                <a:hueOff val="-1116192"/>
                <a:satOff val="6725"/>
                <a:lumOff val="539"/>
                <a:alphaOff val="0"/>
                <a:shade val="93000"/>
                <a:satMod val="130000"/>
              </a:schemeClr>
            </a:gs>
            <a:gs pos="100000">
              <a:schemeClr val="accent4">
                <a:hueOff val="-1116192"/>
                <a:satOff val="6725"/>
                <a:lumOff val="53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4016" tIns="82677" rIns="41339" bIns="82677" numCol="1" spcCol="1270" anchor="ctr" anchorCtr="0">
          <a:noAutofit/>
        </a:bodyPr>
        <a:lstStyle/>
        <a:p>
          <a:pPr lvl="0" algn="ctr" defTabSz="1377950">
            <a:lnSpc>
              <a:spcPct val="90000"/>
            </a:lnSpc>
            <a:spcBef>
              <a:spcPct val="0"/>
            </a:spcBef>
            <a:spcAft>
              <a:spcPct val="35000"/>
            </a:spcAft>
          </a:pPr>
          <a:r>
            <a:rPr lang="en-US" sz="3100" kern="1200" dirty="0" smtClean="0"/>
            <a:t>2015</a:t>
          </a:r>
          <a:endParaRPr lang="en-US" sz="3100" kern="1200" dirty="0"/>
        </a:p>
      </dsp:txBody>
      <dsp:txXfrm>
        <a:off x="1658827" y="553200"/>
        <a:ext cx="993968" cy="662645"/>
      </dsp:txXfrm>
    </dsp:sp>
    <dsp:sp modelId="{EBEB00F4-E028-7144-9F50-6B238E16C0AE}">
      <dsp:nvSpPr>
        <dsp:cNvPr id="0" name=""/>
        <dsp:cNvSpPr/>
      </dsp:nvSpPr>
      <dsp:spPr>
        <a:xfrm>
          <a:off x="2652794" y="553200"/>
          <a:ext cx="1844556" cy="662645"/>
        </a:xfrm>
        <a:prstGeom prst="chevron">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4016" tIns="82677" rIns="41339" bIns="82677" numCol="1" spcCol="1270" anchor="ctr" anchorCtr="0">
          <a:noAutofit/>
        </a:bodyPr>
        <a:lstStyle/>
        <a:p>
          <a:pPr lvl="0" algn="ctr" defTabSz="1377950">
            <a:lnSpc>
              <a:spcPct val="90000"/>
            </a:lnSpc>
            <a:spcBef>
              <a:spcPct val="0"/>
            </a:spcBef>
            <a:spcAft>
              <a:spcPct val="35000"/>
            </a:spcAft>
          </a:pPr>
          <a:r>
            <a:rPr lang="en-US" sz="3100" kern="1200" dirty="0" smtClean="0"/>
            <a:t>2016</a:t>
          </a:r>
          <a:endParaRPr lang="en-US" sz="3100" kern="1200" dirty="0"/>
        </a:p>
      </dsp:txBody>
      <dsp:txXfrm>
        <a:off x="2984117" y="553200"/>
        <a:ext cx="1181911" cy="662645"/>
      </dsp:txXfrm>
    </dsp:sp>
    <dsp:sp modelId="{F9D44149-E406-A245-B4A5-9A5D67D01EBD}">
      <dsp:nvSpPr>
        <dsp:cNvPr id="0" name=""/>
        <dsp:cNvSpPr/>
      </dsp:nvSpPr>
      <dsp:spPr>
        <a:xfrm>
          <a:off x="4166028" y="553200"/>
          <a:ext cx="1656613" cy="662645"/>
        </a:xfrm>
        <a:prstGeom prst="chevron">
          <a:avLst/>
        </a:prstGeom>
        <a:gradFill rotWithShape="0">
          <a:gsLst>
            <a:gs pos="0">
              <a:schemeClr val="accent4">
                <a:hueOff val="-3348577"/>
                <a:satOff val="20174"/>
                <a:lumOff val="1617"/>
                <a:alphaOff val="0"/>
                <a:shade val="51000"/>
                <a:satMod val="130000"/>
              </a:schemeClr>
            </a:gs>
            <a:gs pos="80000">
              <a:schemeClr val="accent4">
                <a:hueOff val="-3348577"/>
                <a:satOff val="20174"/>
                <a:lumOff val="1617"/>
                <a:alphaOff val="0"/>
                <a:shade val="93000"/>
                <a:satMod val="130000"/>
              </a:schemeClr>
            </a:gs>
            <a:gs pos="100000">
              <a:schemeClr val="accent4">
                <a:hueOff val="-3348577"/>
                <a:satOff val="20174"/>
                <a:lumOff val="161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4016" tIns="82677" rIns="41339" bIns="82677" numCol="1" spcCol="1270" anchor="ctr" anchorCtr="0">
          <a:noAutofit/>
        </a:bodyPr>
        <a:lstStyle/>
        <a:p>
          <a:pPr lvl="0" algn="ctr" defTabSz="1377950">
            <a:lnSpc>
              <a:spcPct val="90000"/>
            </a:lnSpc>
            <a:spcBef>
              <a:spcPct val="0"/>
            </a:spcBef>
            <a:spcAft>
              <a:spcPct val="35000"/>
            </a:spcAft>
          </a:pPr>
          <a:r>
            <a:rPr lang="en-US" sz="3100" kern="1200" dirty="0" smtClean="0"/>
            <a:t>2017</a:t>
          </a:r>
          <a:endParaRPr lang="en-US" sz="3100" kern="1200" dirty="0"/>
        </a:p>
      </dsp:txBody>
      <dsp:txXfrm>
        <a:off x="4497351" y="553200"/>
        <a:ext cx="993968" cy="662645"/>
      </dsp:txXfrm>
    </dsp:sp>
    <dsp:sp modelId="{87F65FB1-7B50-44DD-BE70-777D4512254F}">
      <dsp:nvSpPr>
        <dsp:cNvPr id="0" name=""/>
        <dsp:cNvSpPr/>
      </dsp:nvSpPr>
      <dsp:spPr>
        <a:xfrm>
          <a:off x="5491319" y="553200"/>
          <a:ext cx="1656613" cy="662645"/>
        </a:xfrm>
        <a:prstGeom prst="chevron">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4016" tIns="82677" rIns="41339" bIns="82677" numCol="1" spcCol="1270" anchor="ctr" anchorCtr="0">
          <a:noAutofit/>
        </a:bodyPr>
        <a:lstStyle/>
        <a:p>
          <a:pPr lvl="0" algn="ctr" defTabSz="1377950">
            <a:lnSpc>
              <a:spcPct val="90000"/>
            </a:lnSpc>
            <a:spcBef>
              <a:spcPct val="0"/>
            </a:spcBef>
            <a:spcAft>
              <a:spcPct val="35000"/>
            </a:spcAft>
          </a:pPr>
          <a:r>
            <a:rPr lang="en-US" sz="3100" kern="1200" dirty="0" smtClean="0"/>
            <a:t>2018</a:t>
          </a:r>
          <a:endParaRPr lang="en-US" sz="3100" kern="1200" dirty="0"/>
        </a:p>
      </dsp:txBody>
      <dsp:txXfrm>
        <a:off x="5822642" y="553200"/>
        <a:ext cx="993968" cy="6626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A17753-1A16-4290-B04C-4FEFCC1389E5}">
      <dsp:nvSpPr>
        <dsp:cNvPr id="0" name=""/>
        <dsp:cNvSpPr/>
      </dsp:nvSpPr>
      <dsp:spPr>
        <a:xfrm rot="5400000">
          <a:off x="-210007" y="451162"/>
          <a:ext cx="1400051" cy="98003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smtClean="0"/>
            <a:t> </a:t>
          </a:r>
          <a:endParaRPr lang="en-US" sz="2700" kern="1200" dirty="0"/>
        </a:p>
      </dsp:txBody>
      <dsp:txXfrm rot="-5400000">
        <a:off x="2" y="731172"/>
        <a:ext cx="980035" cy="420016"/>
      </dsp:txXfrm>
    </dsp:sp>
    <dsp:sp modelId="{1E34C721-9177-4F17-B4D6-5BF5A2733B54}">
      <dsp:nvSpPr>
        <dsp:cNvPr id="0" name=""/>
        <dsp:cNvSpPr/>
      </dsp:nvSpPr>
      <dsp:spPr>
        <a:xfrm rot="5400000">
          <a:off x="4302446" y="-3281035"/>
          <a:ext cx="1309592" cy="795441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smtClean="0"/>
            <a:t>Better support for medication ordering and integrated views of VA and DoD data.</a:t>
          </a:r>
          <a:endParaRPr lang="en-US" sz="2800" kern="1200" dirty="0"/>
        </a:p>
      </dsp:txBody>
      <dsp:txXfrm rot="-5400000">
        <a:off x="980036" y="105304"/>
        <a:ext cx="7890485" cy="1181734"/>
      </dsp:txXfrm>
    </dsp:sp>
    <dsp:sp modelId="{820846B6-0B51-45E0-A577-8ED14C18E901}">
      <dsp:nvSpPr>
        <dsp:cNvPr id="0" name=""/>
        <dsp:cNvSpPr/>
      </dsp:nvSpPr>
      <dsp:spPr>
        <a:xfrm rot="5400000">
          <a:off x="-210007" y="1932356"/>
          <a:ext cx="1400051" cy="98003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smtClean="0"/>
            <a:t> </a:t>
          </a:r>
          <a:endParaRPr lang="en-US" sz="2700" kern="1200" dirty="0"/>
        </a:p>
      </dsp:txBody>
      <dsp:txXfrm rot="-5400000">
        <a:off x="2" y="2212366"/>
        <a:ext cx="980035" cy="420016"/>
      </dsp:txXfrm>
    </dsp:sp>
    <dsp:sp modelId="{E8D3614E-24A3-4CE4-9268-2874CBF70EC0}">
      <dsp:nvSpPr>
        <dsp:cNvPr id="0" name=""/>
        <dsp:cNvSpPr/>
      </dsp:nvSpPr>
      <dsp:spPr>
        <a:xfrm rot="5400000">
          <a:off x="4298660" y="-1799841"/>
          <a:ext cx="1317163" cy="795441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80000"/>
            </a:lnSpc>
            <a:spcBef>
              <a:spcPct val="0"/>
            </a:spcBef>
            <a:spcAft>
              <a:spcPct val="15000"/>
            </a:spcAft>
            <a:buChar char="••"/>
          </a:pPr>
          <a:r>
            <a:rPr lang="en-US" sz="2800" kern="1200" dirty="0" smtClean="0"/>
            <a:t>New data for family history and women’s health</a:t>
          </a:r>
          <a:endParaRPr lang="en-US" sz="2800" kern="1200" dirty="0"/>
        </a:p>
        <a:p>
          <a:pPr marL="285750" lvl="1" indent="-285750" algn="l" defTabSz="1244600">
            <a:lnSpc>
              <a:spcPct val="80000"/>
            </a:lnSpc>
            <a:spcBef>
              <a:spcPct val="0"/>
            </a:spcBef>
            <a:spcAft>
              <a:spcPct val="15000"/>
            </a:spcAft>
            <a:buChar char="••"/>
          </a:pPr>
          <a:r>
            <a:rPr lang="en-US" sz="2800" kern="1200" dirty="0" smtClean="0"/>
            <a:t>Improved workflow and decision support</a:t>
          </a:r>
          <a:endParaRPr lang="en-US" sz="2800" kern="1200" dirty="0"/>
        </a:p>
        <a:p>
          <a:pPr marL="285750" lvl="1" indent="-285750" algn="l" defTabSz="1244600">
            <a:lnSpc>
              <a:spcPct val="80000"/>
            </a:lnSpc>
            <a:spcBef>
              <a:spcPct val="0"/>
            </a:spcBef>
            <a:spcAft>
              <a:spcPct val="15000"/>
            </a:spcAft>
            <a:buChar char="••"/>
          </a:pPr>
          <a:r>
            <a:rPr lang="en-US" sz="2800" kern="1200" dirty="0" smtClean="0"/>
            <a:t>New laboratory functionality</a:t>
          </a:r>
          <a:endParaRPr lang="en-US" sz="2800" kern="1200" dirty="0"/>
        </a:p>
      </dsp:txBody>
      <dsp:txXfrm rot="-5400000">
        <a:off x="980035" y="1583083"/>
        <a:ext cx="7890115" cy="1188565"/>
      </dsp:txXfrm>
    </dsp:sp>
    <dsp:sp modelId="{2AB5EA53-AE43-4C5F-9836-ABAAEB58DDD0}">
      <dsp:nvSpPr>
        <dsp:cNvPr id="0" name=""/>
        <dsp:cNvSpPr/>
      </dsp:nvSpPr>
      <dsp:spPr>
        <a:xfrm rot="5400000">
          <a:off x="-210007" y="3413550"/>
          <a:ext cx="1400051" cy="98003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smtClean="0"/>
            <a:t> </a:t>
          </a:r>
          <a:endParaRPr lang="en-US" sz="2700" kern="1200" dirty="0"/>
        </a:p>
      </dsp:txBody>
      <dsp:txXfrm rot="-5400000">
        <a:off x="2" y="3693560"/>
        <a:ext cx="980035" cy="420016"/>
      </dsp:txXfrm>
    </dsp:sp>
    <dsp:sp modelId="{27053778-96CF-4C70-9A73-851DD8A2DAF2}">
      <dsp:nvSpPr>
        <dsp:cNvPr id="0" name=""/>
        <dsp:cNvSpPr/>
      </dsp:nvSpPr>
      <dsp:spPr>
        <a:xfrm rot="5400000">
          <a:off x="4298660" y="-318647"/>
          <a:ext cx="1317163" cy="795441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80000"/>
            </a:lnSpc>
            <a:spcBef>
              <a:spcPct val="0"/>
            </a:spcBef>
            <a:spcAft>
              <a:spcPct val="15000"/>
            </a:spcAft>
            <a:buChar char="••"/>
          </a:pPr>
          <a:r>
            <a:rPr lang="en-US" sz="2800" kern="1200" dirty="0" smtClean="0"/>
            <a:t>Enabling robust team-based coordination</a:t>
          </a:r>
          <a:endParaRPr lang="en-US" sz="2800" kern="1200" dirty="0"/>
        </a:p>
        <a:p>
          <a:pPr marL="285750" lvl="1" indent="-285750" algn="l" defTabSz="1244600">
            <a:lnSpc>
              <a:spcPct val="80000"/>
            </a:lnSpc>
            <a:spcBef>
              <a:spcPct val="0"/>
            </a:spcBef>
            <a:spcAft>
              <a:spcPct val="15000"/>
            </a:spcAft>
            <a:buChar char="••"/>
          </a:pPr>
          <a:r>
            <a:rPr lang="en-US" sz="2800" kern="1200" dirty="0" smtClean="0"/>
            <a:t>Measure effectiveness of care in relationship to Veteran-defined goals and preferences</a:t>
          </a:r>
          <a:endParaRPr lang="en-US" sz="2800" kern="1200" dirty="0"/>
        </a:p>
      </dsp:txBody>
      <dsp:txXfrm rot="-5400000">
        <a:off x="980035" y="3064277"/>
        <a:ext cx="7890115" cy="1188565"/>
      </dsp:txXfrm>
    </dsp:sp>
    <dsp:sp modelId="{BABE0786-8B3B-4D7E-8D8C-9E6E7DC1C929}">
      <dsp:nvSpPr>
        <dsp:cNvPr id="0" name=""/>
        <dsp:cNvSpPr/>
      </dsp:nvSpPr>
      <dsp:spPr>
        <a:xfrm rot="5400000">
          <a:off x="-210007" y="4894744"/>
          <a:ext cx="1400051" cy="98003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smtClean="0"/>
            <a:t> </a:t>
          </a:r>
          <a:endParaRPr lang="en-US" sz="2700" kern="1200" dirty="0"/>
        </a:p>
      </dsp:txBody>
      <dsp:txXfrm rot="-5400000">
        <a:off x="2" y="5174754"/>
        <a:ext cx="980035" cy="420016"/>
      </dsp:txXfrm>
    </dsp:sp>
    <dsp:sp modelId="{7026828D-45A4-47F5-B97C-563FAE1D3BCC}">
      <dsp:nvSpPr>
        <dsp:cNvPr id="0" name=""/>
        <dsp:cNvSpPr/>
      </dsp:nvSpPr>
      <dsp:spPr>
        <a:xfrm rot="5400000">
          <a:off x="4298660" y="1162546"/>
          <a:ext cx="1317163" cy="795441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smtClean="0"/>
            <a:t>Enable care-process capture to support lean-style quality improvement and cost control</a:t>
          </a:r>
          <a:endParaRPr lang="en-US" sz="2800" kern="1200" dirty="0"/>
        </a:p>
      </dsp:txBody>
      <dsp:txXfrm rot="-5400000">
        <a:off x="980035" y="4545471"/>
        <a:ext cx="7890115" cy="11885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6.xml><?xml version="1.0" encoding="utf-8"?>
<dgm:layoutDef xmlns:dgm="http://schemas.openxmlformats.org/drawingml/2006/diagram" xmlns:a="http://schemas.openxmlformats.org/drawingml/2006/main" uniqueId="urn:diagrams.loki3.com/BracketList+Icon">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7.xml><?xml version="1.0" encoding="utf-8"?>
<dgm:layoutDef xmlns:dgm="http://schemas.openxmlformats.org/drawingml/2006/diagram" xmlns:a="http://schemas.openxmlformats.org/drawingml/2006/main" uniqueId="urn:diagrams.loki3.com/BracketList+Icon">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8.xml><?xml version="1.0" encoding="utf-8"?>
<dgm:layoutDef xmlns:dgm="http://schemas.openxmlformats.org/drawingml/2006/diagram" xmlns:a="http://schemas.openxmlformats.org/drawingml/2006/main" uniqueId="urn:diagrams.loki3.com/BracketList+Icon">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84A682B-60B7-244F-AF8C-16AA5F067F6C}" type="datetimeFigureOut">
              <a:rPr lang="en-US" smtClean="0"/>
              <a:t>4/24/2014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B285591-F2ED-7B4B-AAEB-54F8DF9914E5}" type="slidenum">
              <a:rPr lang="en-US" smtClean="0"/>
              <a:t>‹#›</a:t>
            </a:fld>
            <a:endParaRPr lang="en-US" dirty="0"/>
          </a:p>
        </p:txBody>
      </p:sp>
    </p:spTree>
    <p:extLst>
      <p:ext uri="{BB962C8B-B14F-4D97-AF65-F5344CB8AC3E}">
        <p14:creationId xmlns:p14="http://schemas.microsoft.com/office/powerpoint/2010/main" val="191992911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C0177D-0B34-354A-A985-A7708375935C}" type="datetimeFigureOut">
              <a:rPr lang="en-US" smtClean="0"/>
              <a:t>4/24/2014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D3E557-29CA-2942-B5B0-BBAE067F5736}" type="slidenum">
              <a:rPr lang="en-US" smtClean="0"/>
              <a:t>‹#›</a:t>
            </a:fld>
            <a:endParaRPr lang="en-US" dirty="0"/>
          </a:p>
        </p:txBody>
      </p:sp>
    </p:spTree>
    <p:extLst>
      <p:ext uri="{BB962C8B-B14F-4D97-AF65-F5344CB8AC3E}">
        <p14:creationId xmlns:p14="http://schemas.microsoft.com/office/powerpoint/2010/main" val="52516197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ncoic.org/apps/group_public/download.php/19487/CITL%20HIEI%20Levels.pdf"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Terry</a:t>
            </a:r>
            <a:r>
              <a:rPr lang="en-US" sz="1200" kern="1200" baseline="0" dirty="0" smtClean="0">
                <a:solidFill>
                  <a:schemeClr val="tx1"/>
                </a:solidFill>
                <a:effectLst/>
                <a:latin typeface="+mn-lt"/>
                <a:ea typeface="+mn-ea"/>
                <a:cs typeface="+mn-cs"/>
              </a:rPr>
              <a:t> – Wing it</a:t>
            </a:r>
          </a:p>
          <a:p>
            <a:r>
              <a:rPr lang="en-US" sz="1200" kern="1200" baseline="0" dirty="0" smtClean="0">
                <a:solidFill>
                  <a:schemeClr val="tx1"/>
                </a:solidFill>
                <a:effectLst/>
                <a:latin typeface="+mn-lt"/>
                <a:ea typeface="+mn-ea"/>
                <a:cs typeface="+mn-cs"/>
              </a:rPr>
              <a:t>______________________________________________________________--</a:t>
            </a:r>
          </a:p>
          <a:p>
            <a:r>
              <a:rPr lang="en-US" sz="1200" kern="1200" dirty="0" smtClean="0">
                <a:solidFill>
                  <a:schemeClr val="tx1"/>
                </a:solidFill>
                <a:effectLst/>
                <a:latin typeface="+mn-lt"/>
                <a:ea typeface="+mn-ea"/>
                <a:cs typeface="+mn-cs"/>
              </a:rPr>
              <a:t>Overview of current major HIT projects that effect VA that CHI staff may be called upon to inform leadership of status or potential impact and/or support deployment. </a:t>
            </a:r>
          </a:p>
          <a:p>
            <a:pPr lvl="0"/>
            <a:r>
              <a:rPr lang="en-US" sz="1200" kern="1200" dirty="0" smtClean="0">
                <a:solidFill>
                  <a:schemeClr val="tx1"/>
                </a:solidFill>
                <a:effectLst/>
                <a:latin typeface="+mn-lt"/>
                <a:ea typeface="+mn-ea"/>
                <a:cs typeface="+mn-cs"/>
              </a:rPr>
              <a:t>Overview of VE</a:t>
            </a:r>
          </a:p>
          <a:p>
            <a:pPr lvl="0"/>
            <a:r>
              <a:rPr lang="en-US" sz="1200" kern="1200" dirty="0" smtClean="0">
                <a:solidFill>
                  <a:schemeClr val="tx1"/>
                </a:solidFill>
                <a:effectLst/>
                <a:latin typeface="+mn-lt"/>
                <a:ea typeface="+mn-ea"/>
                <a:cs typeface="+mn-cs"/>
              </a:rPr>
              <a:t>What the role of the CHI is in the deployment</a:t>
            </a:r>
          </a:p>
          <a:p>
            <a:pPr lvl="0"/>
            <a:r>
              <a:rPr lang="en-US" sz="1200" kern="1200" dirty="0" smtClean="0">
                <a:solidFill>
                  <a:schemeClr val="tx1"/>
                </a:solidFill>
                <a:effectLst/>
                <a:latin typeface="+mn-lt"/>
                <a:ea typeface="+mn-ea"/>
                <a:cs typeface="+mn-cs"/>
              </a:rPr>
              <a:t>Expectations when project comes to site or VISN</a:t>
            </a:r>
          </a:p>
          <a:p>
            <a:pPr lvl="0"/>
            <a:r>
              <a:rPr lang="en-US" sz="1200" kern="1200" dirty="0" smtClean="0">
                <a:solidFill>
                  <a:schemeClr val="tx1"/>
                </a:solidFill>
                <a:effectLst/>
                <a:latin typeface="+mn-lt"/>
                <a:ea typeface="+mn-ea"/>
                <a:cs typeface="+mn-cs"/>
              </a:rPr>
              <a:t>How best to prepare for deployment and if there is an available timeline to be shared</a:t>
            </a:r>
          </a:p>
          <a:p>
            <a:r>
              <a:rPr lang="en-US" sz="1200" kern="1200" dirty="0" smtClean="0">
                <a:solidFill>
                  <a:schemeClr val="tx1"/>
                </a:solidFill>
                <a:effectLst/>
                <a:latin typeface="+mn-lt"/>
                <a:ea typeface="+mn-ea"/>
                <a:cs typeface="+mn-cs"/>
              </a:rPr>
              <a:t>Any challenges or outcomes that can be shared</a:t>
            </a:r>
            <a:endParaRPr lang="en-US" dirty="0"/>
          </a:p>
        </p:txBody>
      </p:sp>
      <p:sp>
        <p:nvSpPr>
          <p:cNvPr id="4" name="Slide Number Placeholder 3"/>
          <p:cNvSpPr>
            <a:spLocks noGrp="1"/>
          </p:cNvSpPr>
          <p:nvPr>
            <p:ph type="sldNum" sz="quarter" idx="10"/>
          </p:nvPr>
        </p:nvSpPr>
        <p:spPr/>
        <p:txBody>
          <a:bodyPr/>
          <a:lstStyle/>
          <a:p>
            <a:fld id="{DFD3E557-29CA-2942-B5B0-BBAE067F5736}" type="slidenum">
              <a:rPr lang="en-US" smtClean="0"/>
              <a:t>0</a:t>
            </a:fld>
            <a:endParaRPr lang="en-US" dirty="0"/>
          </a:p>
        </p:txBody>
      </p:sp>
    </p:spTree>
    <p:extLst>
      <p:ext uri="{BB962C8B-B14F-4D97-AF65-F5344CB8AC3E}">
        <p14:creationId xmlns:p14="http://schemas.microsoft.com/office/powerpoint/2010/main" val="1057785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Patients as partners</a:t>
            </a:r>
          </a:p>
          <a:p>
            <a:pPr marL="0" indent="0">
              <a:buNone/>
            </a:pPr>
            <a:r>
              <a:rPr lang="en-US" dirty="0" smtClean="0"/>
              <a:t>Tools to participate</a:t>
            </a:r>
          </a:p>
          <a:p>
            <a:pPr marL="0" indent="0">
              <a:buNone/>
            </a:pPr>
            <a:r>
              <a:rPr lang="en-US" dirty="0" smtClean="0"/>
              <a:t>-decision making</a:t>
            </a:r>
          </a:p>
          <a:p>
            <a:pPr marL="0" indent="0">
              <a:buNone/>
            </a:pPr>
            <a:r>
              <a:rPr lang="en-US" dirty="0" smtClean="0"/>
              <a:t>-informed choices</a:t>
            </a:r>
          </a:p>
          <a:p>
            <a:pPr marL="0" indent="0">
              <a:buNone/>
            </a:pPr>
            <a:r>
              <a:rPr lang="en-US" dirty="0" smtClean="0"/>
              <a:t>-self management</a:t>
            </a:r>
          </a:p>
          <a:p>
            <a:pPr marL="0" indent="0">
              <a:buNone/>
            </a:pPr>
            <a:r>
              <a:rPr lang="en-US" dirty="0" smtClean="0"/>
              <a:t>-continuity</a:t>
            </a:r>
          </a:p>
          <a:p>
            <a:pPr marL="0" indent="0">
              <a:buNone/>
            </a:pPr>
            <a:r>
              <a:rPr lang="en-US" dirty="0" smtClean="0"/>
              <a:t>Healthcare</a:t>
            </a:r>
            <a:r>
              <a:rPr lang="en-US" baseline="0" dirty="0" smtClean="0"/>
              <a:t> Team</a:t>
            </a:r>
          </a:p>
          <a:p>
            <a:pPr marL="0" indent="0">
              <a:buNone/>
            </a:pPr>
            <a:r>
              <a:rPr lang="en-US" baseline="0" dirty="0" smtClean="0"/>
              <a:t>-communication</a:t>
            </a:r>
          </a:p>
          <a:p>
            <a:pPr marL="0" indent="0">
              <a:buNone/>
            </a:pPr>
            <a:r>
              <a:rPr lang="en-US" baseline="0" dirty="0" smtClean="0"/>
              <a:t>-shared knowledge-multiple sources</a:t>
            </a:r>
            <a:endParaRPr lang="en-US" dirty="0" smtClean="0"/>
          </a:p>
          <a:p>
            <a:pPr marL="0" indent="0">
              <a:buNone/>
            </a:pPr>
            <a:r>
              <a:rPr lang="en-US" dirty="0" smtClean="0"/>
              <a:t>______________________________________________________________________-</a:t>
            </a:r>
          </a:p>
          <a:p>
            <a:pPr marL="0" indent="0">
              <a:buNone/>
            </a:pPr>
            <a:r>
              <a:rPr lang="en-US" dirty="0" err="1" smtClean="0"/>
              <a:t>VistA</a:t>
            </a:r>
            <a:r>
              <a:rPr lang="en-US" dirty="0" smtClean="0"/>
              <a:t> Evolution will support the need for health professionals and patients to work as partners, facilitated by electronic tools.   </a:t>
            </a:r>
          </a:p>
          <a:p>
            <a:pPr marL="0" indent="0">
              <a:buNone/>
            </a:pPr>
            <a:endParaRPr lang="en-US" dirty="0" smtClean="0"/>
          </a:p>
          <a:p>
            <a:pPr marL="0" indent="0">
              <a:buNone/>
            </a:pPr>
            <a:r>
              <a:rPr lang="en-US" dirty="0" smtClean="0"/>
              <a:t>The integration of electronic tools will enable patients to actively participate as a member of their care team, receive support for health decision-making, exercise informed choices about sharing their data, manage their personal health record and communicate with their care team in safe and convenient ways.  </a:t>
            </a:r>
          </a:p>
          <a:p>
            <a:pPr marL="0" indent="0">
              <a:buNone/>
            </a:pPr>
            <a:endParaRPr lang="en-US" dirty="0" smtClean="0"/>
          </a:p>
          <a:p>
            <a:pPr marL="0" indent="0">
              <a:buNone/>
            </a:pPr>
            <a:r>
              <a:rPr lang="en-US" dirty="0" smtClean="0"/>
              <a:t>VistA Evolution will support patients having a healthcare team using electronic tools that optimize health care delivery, that ensure they receive health care that is informed by shared knowledge of diagnostic studies, diagnoses made, and treatments delivered from multiple sources. </a:t>
            </a:r>
          </a:p>
          <a:p>
            <a:pPr marL="0" indent="0">
              <a:buNone/>
            </a:pPr>
            <a:endParaRPr lang="en-US" dirty="0" smtClean="0"/>
          </a:p>
          <a:p>
            <a:pPr marL="0" indent="0">
              <a:buNone/>
            </a:pPr>
            <a:r>
              <a:rPr lang="en-US" dirty="0" smtClean="0"/>
              <a:t>Patients will experience a health care system that devotes the right kind and right amount of resources to their care.  </a:t>
            </a:r>
          </a:p>
          <a:p>
            <a:pPr marL="0" indent="0">
              <a:buNone/>
            </a:pPr>
            <a:endParaRPr lang="en-US" dirty="0" smtClean="0"/>
          </a:p>
          <a:p>
            <a:pPr marL="0" indent="0">
              <a:buNone/>
            </a:pPr>
            <a:r>
              <a:rPr lang="en-US" dirty="0" smtClean="0"/>
              <a:t>We are here for the patients.  </a:t>
            </a:r>
            <a:endParaRPr lang="en-US" dirty="0"/>
          </a:p>
        </p:txBody>
      </p:sp>
      <p:sp>
        <p:nvSpPr>
          <p:cNvPr id="4" name="Slide Number Placeholder 3"/>
          <p:cNvSpPr>
            <a:spLocks noGrp="1"/>
          </p:cNvSpPr>
          <p:nvPr>
            <p:ph type="sldNum" sz="quarter" idx="10"/>
          </p:nvPr>
        </p:nvSpPr>
        <p:spPr/>
        <p:txBody>
          <a:bodyPr/>
          <a:lstStyle/>
          <a:p>
            <a:fld id="{DFD3E557-29CA-2942-B5B0-BBAE067F5736}" type="slidenum">
              <a:rPr lang="en-US" smtClean="0"/>
              <a:t>9</a:t>
            </a:fld>
            <a:endParaRPr lang="en-US" dirty="0"/>
          </a:p>
        </p:txBody>
      </p:sp>
    </p:spTree>
    <p:extLst>
      <p:ext uri="{BB962C8B-B14F-4D97-AF65-F5344CB8AC3E}">
        <p14:creationId xmlns:p14="http://schemas.microsoft.com/office/powerpoint/2010/main" val="1537804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r>
              <a:rPr lang="en-US" sz="1200" dirty="0" smtClean="0"/>
              <a:t>Care</a:t>
            </a:r>
            <a:r>
              <a:rPr lang="en-US" sz="1200" baseline="0" dirty="0" smtClean="0"/>
              <a:t> coordination</a:t>
            </a:r>
          </a:p>
          <a:p>
            <a:pPr marL="457200" lvl="1" indent="0">
              <a:buFont typeface="Arial" panose="020B0604020202020204" pitchFamily="34" charset="0"/>
              <a:buNone/>
            </a:pPr>
            <a:r>
              <a:rPr lang="en-US" sz="1200" baseline="0" dirty="0" smtClean="0"/>
              <a:t>Patient Centric, Team based</a:t>
            </a:r>
          </a:p>
          <a:p>
            <a:pPr marL="457200" lvl="1" indent="0">
              <a:buFont typeface="Arial" panose="020B0604020202020204" pitchFamily="34" charset="0"/>
              <a:buNone/>
            </a:pPr>
            <a:r>
              <a:rPr lang="en-US" sz="1200" baseline="0" dirty="0" smtClean="0"/>
              <a:t>Quality improvement</a:t>
            </a:r>
          </a:p>
          <a:p>
            <a:pPr marL="457200" lvl="1" indent="0">
              <a:buFont typeface="Arial" panose="020B0604020202020204" pitchFamily="34" charset="0"/>
              <a:buNone/>
            </a:pPr>
            <a:r>
              <a:rPr lang="en-US" sz="1200" baseline="0" dirty="0" smtClean="0"/>
              <a:t>New UX</a:t>
            </a:r>
          </a:p>
          <a:p>
            <a:pPr marL="457200" lvl="1" indent="0">
              <a:buFont typeface="Arial" panose="020B0604020202020204" pitchFamily="34" charset="0"/>
              <a:buNone/>
            </a:pPr>
            <a:r>
              <a:rPr lang="en-US" sz="1200" baseline="0" dirty="0" smtClean="0"/>
              <a:t>Pharm, Rad, Lab</a:t>
            </a:r>
          </a:p>
          <a:p>
            <a:pPr marL="457200" lvl="1" indent="0">
              <a:buFont typeface="Arial" panose="020B0604020202020204" pitchFamily="34" charset="0"/>
              <a:buNone/>
            </a:pPr>
            <a:r>
              <a:rPr lang="en-US" sz="1200" baseline="0" dirty="0" smtClean="0"/>
              <a:t>MU</a:t>
            </a:r>
          </a:p>
          <a:p>
            <a:pPr marL="457200" lvl="1" indent="0">
              <a:buFont typeface="Arial" panose="020B0604020202020204" pitchFamily="34" charset="0"/>
              <a:buNone/>
            </a:pPr>
            <a:r>
              <a:rPr lang="en-US" sz="1200" baseline="0" dirty="0" smtClean="0"/>
              <a:t>Increased </a:t>
            </a:r>
            <a:r>
              <a:rPr lang="en-US" sz="1200" baseline="0" dirty="0" err="1" smtClean="0"/>
              <a:t>teroperability</a:t>
            </a:r>
            <a:endParaRPr lang="en-US" sz="1200" dirty="0" smtClean="0"/>
          </a:p>
          <a:p>
            <a:pPr marL="800100" lvl="1" indent="-342900">
              <a:buFont typeface="Arial" panose="020B0604020202020204" pitchFamily="34" charset="0"/>
              <a:buChar char="•"/>
            </a:pPr>
            <a:endParaRPr lang="en-US" sz="1200" dirty="0" smtClean="0"/>
          </a:p>
          <a:p>
            <a:pPr marL="800100" lvl="1" indent="-342900">
              <a:buFont typeface="Arial" panose="020B0604020202020204" pitchFamily="34" charset="0"/>
              <a:buChar char="•"/>
            </a:pPr>
            <a:r>
              <a:rPr lang="en-US" sz="1200" dirty="0" smtClean="0"/>
              <a:t>Support for care coordination: patient-centric, team-based care with capabilities for quality improvement</a:t>
            </a:r>
          </a:p>
          <a:p>
            <a:pPr marL="800100" lvl="1" indent="-342900">
              <a:buFont typeface="Arial" panose="020B0604020202020204" pitchFamily="34" charset="0"/>
              <a:buChar char="•"/>
            </a:pPr>
            <a:r>
              <a:rPr lang="en-US" sz="1200" dirty="0" smtClean="0">
                <a:solidFill>
                  <a:prstClr val="black"/>
                </a:solidFill>
              </a:rPr>
              <a:t>New user experience with multifaceted support for understanding and decisions that speed use of EHR and improve quality of clinical reasoning</a:t>
            </a:r>
          </a:p>
          <a:p>
            <a:pPr marL="800100" lvl="1" indent="-342900">
              <a:buFont typeface="Arial" panose="020B0604020202020204" pitchFamily="34" charset="0"/>
              <a:buChar char="•"/>
            </a:pPr>
            <a:r>
              <a:rPr lang="en-US" sz="1200" dirty="0" smtClean="0">
                <a:solidFill>
                  <a:prstClr val="black"/>
                </a:solidFill>
              </a:rPr>
              <a:t>Pharmacy management, laboratory information systems and radiology enhancements</a:t>
            </a:r>
          </a:p>
          <a:p>
            <a:pPr marL="800100" lvl="1" indent="-342900">
              <a:buFont typeface="Arial" panose="020B0604020202020204" pitchFamily="34" charset="0"/>
              <a:buChar char="•"/>
            </a:pPr>
            <a:r>
              <a:rPr lang="en-US" sz="1200" dirty="0" smtClean="0"/>
              <a:t>Meaningful Use demonstration &amp; EHR certification</a:t>
            </a:r>
          </a:p>
          <a:p>
            <a:pPr marL="800100" lvl="1" indent="-342900">
              <a:buFont typeface="Arial" panose="020B0604020202020204" pitchFamily="34" charset="0"/>
              <a:buChar char="•"/>
            </a:pPr>
            <a:r>
              <a:rPr lang="en-US" sz="1200" dirty="0" smtClean="0"/>
              <a:t>Capability for technical, semantic and process interoperability</a:t>
            </a:r>
          </a:p>
          <a:p>
            <a:pPr marL="1257300" lvl="2" indent="-342900">
              <a:buFont typeface="Arial" panose="020B0604020202020204" pitchFamily="34" charset="0"/>
              <a:buChar char="•"/>
            </a:pPr>
            <a:r>
              <a:rPr lang="en-US" sz="1200" dirty="0" smtClean="0"/>
              <a:t>Structured Data Capture</a:t>
            </a:r>
          </a:p>
          <a:p>
            <a:pPr marL="1257300" lvl="2" indent="-342900">
              <a:buFont typeface="Arial" panose="020B0604020202020204" pitchFamily="34" charset="0"/>
              <a:buChar char="•"/>
            </a:pPr>
            <a:r>
              <a:rPr lang="en-US" sz="1200" dirty="0" smtClean="0"/>
              <a:t>Medication Reconciliation</a:t>
            </a:r>
          </a:p>
          <a:p>
            <a:pPr marL="1257300" lvl="2" indent="-342900">
              <a:buFont typeface="Arial" panose="020B0604020202020204" pitchFamily="34" charset="0"/>
              <a:buChar char="•"/>
            </a:pPr>
            <a:r>
              <a:rPr lang="en-US" sz="1200" dirty="0" smtClean="0"/>
              <a:t>Annotation</a:t>
            </a:r>
          </a:p>
          <a:p>
            <a:pPr marL="1257300" lvl="2" indent="-342900">
              <a:buFont typeface="Arial" panose="020B0604020202020204" pitchFamily="34" charset="0"/>
              <a:buChar char="•"/>
            </a:pPr>
            <a:r>
              <a:rPr lang="en-US" sz="1200" dirty="0" smtClean="0"/>
              <a:t>Patient Lists</a:t>
            </a:r>
          </a:p>
          <a:p>
            <a:pPr marL="1257300" lvl="2" indent="-342900">
              <a:buFont typeface="Arial" panose="020B0604020202020204" pitchFamily="34" charset="0"/>
              <a:buChar char="•"/>
            </a:pPr>
            <a:r>
              <a:rPr lang="en-US" sz="1200" dirty="0" smtClean="0"/>
              <a:t>Radiology GUI</a:t>
            </a:r>
          </a:p>
          <a:p>
            <a:pPr marL="1257300" lvl="2" indent="-342900">
              <a:buFont typeface="Arial" panose="020B0604020202020204" pitchFamily="34" charset="0"/>
              <a:buChar char="•"/>
            </a:pPr>
            <a:r>
              <a:rPr lang="en-US" sz="1200" dirty="0" smtClean="0"/>
              <a:t>Patient Secure Messaging</a:t>
            </a:r>
          </a:p>
          <a:p>
            <a:pPr marL="1257300" lvl="2" indent="-342900">
              <a:buFont typeface="Arial" panose="020B0604020202020204" pitchFamily="34" charset="0"/>
              <a:buChar char="•"/>
            </a:pPr>
            <a:r>
              <a:rPr lang="en-US" sz="1200" dirty="0" smtClean="0"/>
              <a:t>Provider Secure Messaging</a:t>
            </a:r>
          </a:p>
          <a:p>
            <a:pPr marL="1257300" lvl="2" indent="-342900">
              <a:buFont typeface="Arial" panose="020B0604020202020204" pitchFamily="34" charset="0"/>
              <a:buChar char="•"/>
            </a:pPr>
            <a:r>
              <a:rPr lang="en-US" sz="1200" dirty="0" smtClean="0"/>
              <a:t>ePrescribing</a:t>
            </a:r>
          </a:p>
          <a:p>
            <a:pPr marL="800100" lvl="1" indent="-342900">
              <a:buFont typeface="Arial" panose="020B0604020202020204" pitchFamily="34" charset="0"/>
              <a:buChar char="•"/>
            </a:pPr>
            <a:endParaRPr lang="en-US" sz="1200" dirty="0" smtClean="0"/>
          </a:p>
          <a:p>
            <a:pPr lvl="1"/>
            <a:endParaRPr lang="en-US" sz="1200" dirty="0" smtClean="0"/>
          </a:p>
          <a:p>
            <a:endParaRPr lang="en-US" sz="1200" dirty="0"/>
          </a:p>
        </p:txBody>
      </p:sp>
      <p:sp>
        <p:nvSpPr>
          <p:cNvPr id="4" name="Slide Number Placeholder 3"/>
          <p:cNvSpPr>
            <a:spLocks noGrp="1"/>
          </p:cNvSpPr>
          <p:nvPr>
            <p:ph type="sldNum" sz="quarter" idx="10"/>
          </p:nvPr>
        </p:nvSpPr>
        <p:spPr/>
        <p:txBody>
          <a:bodyPr/>
          <a:lstStyle/>
          <a:p>
            <a:fld id="{DFD3E557-29CA-2942-B5B0-BBAE067F5736}" type="slidenum">
              <a:rPr lang="en-US" smtClean="0"/>
              <a:t>10</a:t>
            </a:fld>
            <a:endParaRPr lang="en-US" dirty="0"/>
          </a:p>
        </p:txBody>
      </p:sp>
    </p:spTree>
    <p:extLst>
      <p:ext uri="{BB962C8B-B14F-4D97-AF65-F5344CB8AC3E}">
        <p14:creationId xmlns:p14="http://schemas.microsoft.com/office/powerpoint/2010/main" val="1764184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D3E557-29CA-2942-B5B0-BBAE067F5736}" type="slidenum">
              <a:rPr lang="en-US" smtClean="0"/>
              <a:t>11</a:t>
            </a:fld>
            <a:endParaRPr lang="en-US" dirty="0"/>
          </a:p>
        </p:txBody>
      </p:sp>
    </p:spTree>
    <p:extLst>
      <p:ext uri="{BB962C8B-B14F-4D97-AF65-F5344CB8AC3E}">
        <p14:creationId xmlns:p14="http://schemas.microsoft.com/office/powerpoint/2010/main" val="2298761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tx1"/>
                </a:solidFill>
              </a:rPr>
              <a:t>VistA Evolution Vision: Improve Value of Healthcare and Promote Health Equity</a:t>
            </a:r>
            <a:endParaRPr lang="en-US" dirty="0" smtClean="0"/>
          </a:p>
          <a:p>
            <a:endParaRPr lang="en-US" dirty="0" smtClean="0"/>
          </a:p>
          <a:p>
            <a:r>
              <a:rPr lang="en-US" dirty="0" smtClean="0"/>
              <a:t>Team-based</a:t>
            </a:r>
          </a:p>
          <a:p>
            <a:pPr marL="171450" lvl="0" indent="-171450">
              <a:buFont typeface="Arial" panose="020B0604020202020204" pitchFamily="34" charset="0"/>
              <a:buChar char="•"/>
            </a:pPr>
            <a:r>
              <a:rPr lang="en-US" altLang="en-US" dirty="0" smtClean="0">
                <a:solidFill>
                  <a:srgbClr val="636363"/>
                </a:solidFill>
                <a:latin typeface="Arial" pitchFamily="34" charset="0"/>
              </a:rPr>
              <a:t>One shared care plan</a:t>
            </a:r>
            <a:endParaRPr lang="en-US" dirty="0" smtClean="0"/>
          </a:p>
          <a:p>
            <a:pPr marL="171450" lvl="0" indent="-171450">
              <a:buFont typeface="Arial" panose="020B0604020202020204" pitchFamily="34" charset="0"/>
              <a:buChar char="•"/>
            </a:pPr>
            <a:r>
              <a:rPr lang="en-US" altLang="en-US" dirty="0" smtClean="0">
                <a:solidFill>
                  <a:srgbClr val="636363"/>
                </a:solidFill>
                <a:latin typeface="Arial" pitchFamily="34" charset="0"/>
              </a:rPr>
              <a:t>Task- and goal-based communication</a:t>
            </a:r>
          </a:p>
          <a:p>
            <a:pPr marL="171450" lvl="0" indent="-171450">
              <a:buFont typeface="Arial" panose="020B0604020202020204" pitchFamily="34" charset="0"/>
              <a:buChar char="•"/>
            </a:pPr>
            <a:r>
              <a:rPr lang="en-US" altLang="en-US" dirty="0" smtClean="0">
                <a:solidFill>
                  <a:srgbClr val="636363"/>
                </a:solidFill>
                <a:latin typeface="Arial" pitchFamily="34" charset="0"/>
              </a:rPr>
              <a:t>Distributed decision making</a:t>
            </a:r>
          </a:p>
          <a:p>
            <a:pPr marL="171450" lvl="0" indent="-171450">
              <a:buFont typeface="Arial" panose="020B0604020202020204" pitchFamily="34" charset="0"/>
              <a:buChar char="•"/>
            </a:pPr>
            <a:r>
              <a:rPr lang="en-US" altLang="en-US" dirty="0" smtClean="0">
                <a:solidFill>
                  <a:srgbClr val="636363"/>
                </a:solidFill>
                <a:latin typeface="Arial" pitchFamily="34" charset="0"/>
              </a:rPr>
              <a:t>Population management</a:t>
            </a:r>
          </a:p>
          <a:p>
            <a:endParaRPr lang="en-US" dirty="0" smtClean="0"/>
          </a:p>
          <a:p>
            <a:r>
              <a:rPr lang="en-US" dirty="0" smtClean="0"/>
              <a:t>Patient-Centered</a:t>
            </a:r>
          </a:p>
          <a:p>
            <a:pPr marL="171450" lvl="0" indent="-171450">
              <a:buFont typeface="Arial" panose="020B0604020202020204" pitchFamily="34" charset="0"/>
              <a:buChar char="•"/>
            </a:pPr>
            <a:r>
              <a:rPr lang="en-US" altLang="en-US" dirty="0" smtClean="0">
                <a:solidFill>
                  <a:srgbClr val="636363"/>
                </a:solidFill>
                <a:latin typeface="Arial" pitchFamily="34" charset="0"/>
              </a:rPr>
              <a:t>Explicit link to patient goals and preferences</a:t>
            </a:r>
            <a:endParaRPr lang="en-US" dirty="0" smtClean="0"/>
          </a:p>
          <a:p>
            <a:pPr marL="171450" lvl="0" indent="-171450">
              <a:buFont typeface="Arial" panose="020B0604020202020204" pitchFamily="34" charset="0"/>
              <a:buChar char="•"/>
            </a:pPr>
            <a:r>
              <a:rPr lang="en-US" altLang="en-US" dirty="0" smtClean="0">
                <a:solidFill>
                  <a:srgbClr val="636363"/>
                </a:solidFill>
                <a:latin typeface="Arial" pitchFamily="34" charset="0"/>
              </a:rPr>
              <a:t>Plans tailored to patient goals</a:t>
            </a:r>
          </a:p>
          <a:p>
            <a:pPr marL="171450" lvl="0" indent="-171450">
              <a:buFont typeface="Arial" panose="020B0604020202020204" pitchFamily="34" charset="0"/>
              <a:buChar char="•"/>
            </a:pPr>
            <a:r>
              <a:rPr lang="en-US" altLang="en-US" dirty="0" smtClean="0">
                <a:solidFill>
                  <a:srgbClr val="636363"/>
                </a:solidFill>
                <a:latin typeface="Arial" pitchFamily="34" charset="0"/>
              </a:rPr>
              <a:t>Shared decision making and management</a:t>
            </a:r>
          </a:p>
          <a:p>
            <a:endParaRPr lang="en-US" dirty="0" smtClean="0"/>
          </a:p>
          <a:p>
            <a:r>
              <a:rPr lang="en-US" dirty="0" smtClean="0"/>
              <a:t>Quality-Driven</a:t>
            </a:r>
          </a:p>
          <a:p>
            <a:pPr marL="171450" lvl="0" indent="-171450">
              <a:buFont typeface="Arial" panose="020B0604020202020204" pitchFamily="34" charset="0"/>
              <a:buChar char="•"/>
            </a:pPr>
            <a:r>
              <a:rPr lang="en-US" altLang="en-US" dirty="0" smtClean="0">
                <a:solidFill>
                  <a:srgbClr val="636363"/>
                </a:solidFill>
                <a:latin typeface="Arial" pitchFamily="34" charset="0"/>
              </a:rPr>
              <a:t>Transactional data collection </a:t>
            </a:r>
          </a:p>
          <a:p>
            <a:pPr marL="171450" lvl="0" indent="-171450">
              <a:buFont typeface="Arial" panose="020B0604020202020204" pitchFamily="34" charset="0"/>
              <a:buChar char="•"/>
            </a:pPr>
            <a:r>
              <a:rPr lang="en-US" altLang="en-US" dirty="0" smtClean="0">
                <a:solidFill>
                  <a:srgbClr val="636363"/>
                </a:solidFill>
                <a:latin typeface="Arial" pitchFamily="34" charset="0"/>
              </a:rPr>
              <a:t>links resources to activities and goals to outcomes</a:t>
            </a:r>
            <a:endParaRPr lang="en-US" dirty="0" smtClean="0"/>
          </a:p>
          <a:p>
            <a:pPr marL="171450" lvl="0" indent="-171450">
              <a:buFont typeface="Arial" panose="020B0604020202020204" pitchFamily="34" charset="0"/>
              <a:buChar char="•"/>
            </a:pPr>
            <a:r>
              <a:rPr lang="en-US" altLang="en-US" dirty="0" smtClean="0">
                <a:solidFill>
                  <a:srgbClr val="636363"/>
                </a:solidFill>
                <a:latin typeface="Arial" pitchFamily="34" charset="0"/>
              </a:rPr>
              <a:t>Support </a:t>
            </a:r>
            <a:r>
              <a:rPr lang="en-US" altLang="en-US" i="1" dirty="0" smtClean="0">
                <a:solidFill>
                  <a:srgbClr val="636363"/>
                </a:solidFill>
                <a:latin typeface="Arial" pitchFamily="34" charset="0"/>
              </a:rPr>
              <a:t>“Lean-type” </a:t>
            </a:r>
            <a:r>
              <a:rPr lang="en-US" altLang="en-US" dirty="0" smtClean="0">
                <a:solidFill>
                  <a:srgbClr val="636363"/>
                </a:solidFill>
                <a:latin typeface="Arial" pitchFamily="34" charset="0"/>
              </a:rPr>
              <a:t>management</a:t>
            </a:r>
          </a:p>
          <a:p>
            <a:pPr marL="171450" lvl="0" indent="-171450">
              <a:buFont typeface="Arial" panose="020B0604020202020204" pitchFamily="34" charset="0"/>
              <a:buChar char="•"/>
            </a:pPr>
            <a:endParaRPr lang="en-US" altLang="en-US" dirty="0" smtClean="0">
              <a:solidFill>
                <a:srgbClr val="636363"/>
              </a:solidFill>
              <a:latin typeface="Arial"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smtClean="0"/>
              <a:t>Support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smtClean="0"/>
              <a:t>-Care Coordination</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smtClean="0"/>
              <a:t>-Patient Aligned Care Teams</a:t>
            </a:r>
            <a:br>
              <a:rPr lang="en-US" sz="1200" dirty="0" smtClean="0"/>
            </a:br>
            <a:endParaRPr lang="en-US" sz="1200" dirty="0" smtClean="0"/>
          </a:p>
          <a:p>
            <a:pPr marL="0" lvl="0" indent="0">
              <a:buFont typeface="Arial" panose="020B0604020202020204" pitchFamily="34" charset="0"/>
              <a:buNone/>
            </a:pPr>
            <a:endParaRPr lang="en-US" altLang="en-US" dirty="0" smtClean="0">
              <a:solidFill>
                <a:srgbClr val="636363"/>
              </a:solidFill>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DFD3E557-29CA-2942-B5B0-BBAE067F5736}" type="slidenum">
              <a:rPr lang="en-US" smtClean="0"/>
              <a:t>12</a:t>
            </a:fld>
            <a:endParaRPr lang="en-US" dirty="0"/>
          </a:p>
        </p:txBody>
      </p:sp>
    </p:spTree>
    <p:extLst>
      <p:ext uri="{BB962C8B-B14F-4D97-AF65-F5344CB8AC3E}">
        <p14:creationId xmlns:p14="http://schemas.microsoft.com/office/powerpoint/2010/main" val="2778807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dirty="0" smtClean="0"/>
              <a:t>Beginning with delivery of new features by September 2014, we will analyze and begin to synthesize existing features into a new platform</a:t>
            </a:r>
          </a:p>
          <a:p>
            <a:pPr>
              <a:lnSpc>
                <a:spcPct val="100000"/>
              </a:lnSpc>
            </a:pPr>
            <a:endParaRPr lang="en-US" dirty="0" smtClean="0"/>
          </a:p>
          <a:p>
            <a:pPr>
              <a:lnSpc>
                <a:spcPct val="100000"/>
              </a:lnSpc>
            </a:pPr>
            <a:r>
              <a:rPr lang="en-US" dirty="0" smtClean="0"/>
              <a:t>A single viewer will become the starting point for a new user experience to support Patient Aligned Care Teams</a:t>
            </a:r>
          </a:p>
          <a:p>
            <a:pPr>
              <a:lnSpc>
                <a:spcPct val="100000"/>
              </a:lnSpc>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mn-lt"/>
              </a:rPr>
              <a:t>By 2017, we will have an architecture and framework that supports interoperability, care coordination,  meaningful use and partnership.</a:t>
            </a:r>
          </a:p>
          <a:p>
            <a:pPr>
              <a:lnSpc>
                <a:spcPct val="100000"/>
              </a:lnSpc>
            </a:pPr>
            <a:endParaRPr lang="en-US" dirty="0" smtClean="0"/>
          </a:p>
          <a:p>
            <a:endParaRPr lang="en-US" dirty="0"/>
          </a:p>
        </p:txBody>
      </p:sp>
      <p:sp>
        <p:nvSpPr>
          <p:cNvPr id="4" name="Slide Number Placeholder 3"/>
          <p:cNvSpPr>
            <a:spLocks noGrp="1"/>
          </p:cNvSpPr>
          <p:nvPr>
            <p:ph type="sldNum" sz="quarter" idx="10"/>
          </p:nvPr>
        </p:nvSpPr>
        <p:spPr/>
        <p:txBody>
          <a:bodyPr/>
          <a:lstStyle/>
          <a:p>
            <a:fld id="{DFD3E557-29CA-2942-B5B0-BBAE067F5736}" type="slidenum">
              <a:rPr lang="en-US" smtClean="0"/>
              <a:t>13</a:t>
            </a:fld>
            <a:endParaRPr lang="en-US" dirty="0"/>
          </a:p>
        </p:txBody>
      </p:sp>
    </p:spTree>
    <p:extLst>
      <p:ext uri="{BB962C8B-B14F-4D97-AF65-F5344CB8AC3E}">
        <p14:creationId xmlns:p14="http://schemas.microsoft.com/office/powerpoint/2010/main" val="1348230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0000"/>
              </a:lnSpc>
              <a:buFont typeface="Arial" pitchFamily="34" charset="0"/>
              <a:buNone/>
            </a:pPr>
            <a:r>
              <a:rPr lang="en-US" altLang="en-US" sz="1200" b="1" dirty="0" smtClean="0">
                <a:cs typeface="Georgia" pitchFamily="18" charset="0"/>
              </a:rPr>
              <a:t>Principles</a:t>
            </a:r>
          </a:p>
          <a:p>
            <a:pPr marL="0" indent="0">
              <a:lnSpc>
                <a:spcPct val="110000"/>
              </a:lnSpc>
              <a:buFont typeface="Arial" pitchFamily="34" charset="0"/>
              <a:buNone/>
            </a:pPr>
            <a:r>
              <a:rPr lang="en-US" altLang="en-US" sz="1200" b="1" dirty="0" smtClean="0">
                <a:cs typeface="Georgia" pitchFamily="18" charset="0"/>
              </a:rPr>
              <a:t>Focus</a:t>
            </a:r>
          </a:p>
          <a:p>
            <a:pPr marL="0" indent="0">
              <a:lnSpc>
                <a:spcPct val="110000"/>
              </a:lnSpc>
              <a:buFont typeface="Arial" pitchFamily="34" charset="0"/>
              <a:buNone/>
            </a:pPr>
            <a:r>
              <a:rPr lang="en-US" altLang="en-US" sz="1200" b="1" dirty="0" smtClean="0">
                <a:cs typeface="Georgia" pitchFamily="18" charset="0"/>
              </a:rPr>
              <a:t>Protect</a:t>
            </a:r>
            <a:r>
              <a:rPr lang="en-US" altLang="en-US" sz="1200" b="1" baseline="0" dirty="0" smtClean="0">
                <a:cs typeface="Georgia" pitchFamily="18" charset="0"/>
              </a:rPr>
              <a:t> safety</a:t>
            </a:r>
          </a:p>
          <a:p>
            <a:pPr marL="0" indent="0">
              <a:lnSpc>
                <a:spcPct val="110000"/>
              </a:lnSpc>
              <a:buFont typeface="Arial" pitchFamily="34" charset="0"/>
              <a:buNone/>
            </a:pPr>
            <a:r>
              <a:rPr lang="en-US" altLang="en-US" sz="1200" b="1" baseline="0" dirty="0" smtClean="0">
                <a:cs typeface="Georgia" pitchFamily="18" charset="0"/>
              </a:rPr>
              <a:t>Enable health care</a:t>
            </a:r>
          </a:p>
          <a:p>
            <a:pPr marL="0" indent="0">
              <a:lnSpc>
                <a:spcPct val="110000"/>
              </a:lnSpc>
              <a:buFont typeface="Arial" pitchFamily="34" charset="0"/>
              <a:buNone/>
            </a:pPr>
            <a:r>
              <a:rPr lang="en-US" altLang="en-US" sz="1200" b="1" baseline="0" dirty="0" smtClean="0">
                <a:cs typeface="Georgia" pitchFamily="18" charset="0"/>
              </a:rPr>
              <a:t>Modern architecture and technology</a:t>
            </a:r>
          </a:p>
          <a:p>
            <a:pPr marL="0" indent="0">
              <a:lnSpc>
                <a:spcPct val="110000"/>
              </a:lnSpc>
              <a:buFont typeface="Arial" pitchFamily="34" charset="0"/>
              <a:buNone/>
            </a:pPr>
            <a:endParaRPr lang="en-US" altLang="en-US" sz="1200" b="1" baseline="0" dirty="0" smtClean="0">
              <a:cs typeface="Georgia" pitchFamily="18" charset="0"/>
            </a:endParaRPr>
          </a:p>
          <a:p>
            <a:pPr marL="0" indent="0">
              <a:lnSpc>
                <a:spcPct val="110000"/>
              </a:lnSpc>
              <a:buFont typeface="Arial" pitchFamily="34" charset="0"/>
              <a:buNone/>
            </a:pPr>
            <a:r>
              <a:rPr lang="en-US" altLang="en-US" sz="1200" b="1" baseline="0" dirty="0" smtClean="0">
                <a:cs typeface="Georgia" pitchFamily="18" charset="0"/>
              </a:rPr>
              <a:t>___________________________________________________________</a:t>
            </a:r>
          </a:p>
          <a:p>
            <a:pPr marL="0" indent="0">
              <a:lnSpc>
                <a:spcPct val="110000"/>
              </a:lnSpc>
              <a:buFont typeface="Arial" pitchFamily="34" charset="0"/>
              <a:buNone/>
            </a:pPr>
            <a:r>
              <a:rPr lang="en-US" altLang="en-US" sz="1200" b="1" dirty="0" smtClean="0">
                <a:cs typeface="Georgia" pitchFamily="18" charset="0"/>
              </a:rPr>
              <a:t>This VistA Evolution Program is based on the following principles to ensure the highest standards of program execution:</a:t>
            </a:r>
          </a:p>
          <a:p>
            <a:pPr marL="0" indent="0">
              <a:lnSpc>
                <a:spcPct val="110000"/>
              </a:lnSpc>
              <a:buFont typeface="Arial" pitchFamily="34" charset="0"/>
              <a:buNone/>
            </a:pPr>
            <a:endParaRPr lang="en-US" altLang="en-US" sz="1200" b="1" dirty="0" smtClean="0">
              <a:cs typeface="Georgia" pitchFamily="18" charset="0"/>
            </a:endParaRPr>
          </a:p>
          <a:p>
            <a:pPr lvl="1">
              <a:lnSpc>
                <a:spcPct val="110000"/>
              </a:lnSpc>
              <a:buFont typeface="Arial" pitchFamily="34" charset="0"/>
              <a:buChar char="•"/>
            </a:pPr>
            <a:r>
              <a:rPr lang="en-US" altLang="en-US" sz="1200" dirty="0" smtClean="0">
                <a:ea typeface="Georgia" pitchFamily="18" charset="0"/>
                <a:cs typeface="Georgia" pitchFamily="18" charset="0"/>
              </a:rPr>
              <a:t>Focus on our Service members, Veterans, their families and Caregivers </a:t>
            </a:r>
          </a:p>
          <a:p>
            <a:pPr lvl="1">
              <a:lnSpc>
                <a:spcPct val="110000"/>
              </a:lnSpc>
              <a:buFont typeface="Arial" pitchFamily="34" charset="0"/>
              <a:buChar char="•"/>
            </a:pPr>
            <a:r>
              <a:rPr lang="en-US" altLang="en-US" sz="1200" dirty="0" smtClean="0">
                <a:solidFill>
                  <a:schemeClr val="tx1"/>
                </a:solidFill>
                <a:ea typeface="Georgia" pitchFamily="18" charset="0"/>
                <a:cs typeface="Georgia" pitchFamily="18" charset="0"/>
              </a:rPr>
              <a:t>Protect the safety of our patients</a:t>
            </a:r>
          </a:p>
          <a:p>
            <a:pPr lvl="1">
              <a:lnSpc>
                <a:spcPct val="110000"/>
              </a:lnSpc>
              <a:buFont typeface="Arial" pitchFamily="34" charset="0"/>
              <a:buChar char="•"/>
            </a:pPr>
            <a:r>
              <a:rPr lang="en-US" altLang="en-US" sz="1200" dirty="0" smtClean="0">
                <a:ea typeface="Georgia" pitchFamily="18" charset="0"/>
                <a:cs typeface="Georgia" pitchFamily="18" charset="0"/>
              </a:rPr>
              <a:t>Enable health care that applies the appropriate and most efficient resource to the task of providing the highest quality care while maintaining a focus on prudent custodianship of taxpayer resources</a:t>
            </a:r>
          </a:p>
          <a:p>
            <a:pPr lvl="1">
              <a:lnSpc>
                <a:spcPct val="110000"/>
              </a:lnSpc>
              <a:buFont typeface="Arial" pitchFamily="34" charset="0"/>
              <a:buChar char="•"/>
            </a:pPr>
            <a:r>
              <a:rPr lang="en-US" altLang="en-US" sz="1200" dirty="0" smtClean="0">
                <a:ea typeface="Georgia" pitchFamily="18" charset="0"/>
                <a:cs typeface="Georgia" pitchFamily="18" charset="0"/>
              </a:rPr>
              <a:t>A cohesive, forward-looking architecture that maintains affordability while enabling a steady and reliable evolution forward: incorporates state-of-the-art-technology while leveraging the knowledge base and processes that create a patient-centric health care environment</a:t>
            </a:r>
          </a:p>
          <a:p>
            <a:endParaRPr lang="en-US" sz="1200" dirty="0"/>
          </a:p>
        </p:txBody>
      </p:sp>
      <p:sp>
        <p:nvSpPr>
          <p:cNvPr id="4" name="Slide Number Placeholder 3"/>
          <p:cNvSpPr>
            <a:spLocks noGrp="1"/>
          </p:cNvSpPr>
          <p:nvPr>
            <p:ph type="sldNum" sz="quarter" idx="10"/>
          </p:nvPr>
        </p:nvSpPr>
        <p:spPr/>
        <p:txBody>
          <a:bodyPr/>
          <a:lstStyle/>
          <a:p>
            <a:fld id="{DFD3E557-29CA-2942-B5B0-BBAE067F5736}" type="slidenum">
              <a:rPr lang="en-US" smtClean="0"/>
              <a:t>14</a:t>
            </a:fld>
            <a:endParaRPr lang="en-US" dirty="0"/>
          </a:p>
        </p:txBody>
      </p:sp>
    </p:spTree>
    <p:extLst>
      <p:ext uri="{BB962C8B-B14F-4D97-AF65-F5344CB8AC3E}">
        <p14:creationId xmlns:p14="http://schemas.microsoft.com/office/powerpoint/2010/main" val="1721292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D3E557-29CA-2942-B5B0-BBAE067F5736}" type="slidenum">
              <a:rPr lang="en-US" smtClean="0"/>
              <a:t>15</a:t>
            </a:fld>
            <a:endParaRPr lang="en-US" dirty="0"/>
          </a:p>
        </p:txBody>
      </p:sp>
    </p:spTree>
    <p:extLst>
      <p:ext uri="{BB962C8B-B14F-4D97-AF65-F5344CB8AC3E}">
        <p14:creationId xmlns:p14="http://schemas.microsoft.com/office/powerpoint/2010/main" val="369906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not a duplicate slide</a:t>
            </a:r>
            <a:endParaRPr lang="en-US" dirty="0"/>
          </a:p>
        </p:txBody>
      </p:sp>
      <p:sp>
        <p:nvSpPr>
          <p:cNvPr id="4" name="Slide Number Placeholder 3"/>
          <p:cNvSpPr>
            <a:spLocks noGrp="1"/>
          </p:cNvSpPr>
          <p:nvPr>
            <p:ph type="sldNum" sz="quarter" idx="10"/>
          </p:nvPr>
        </p:nvSpPr>
        <p:spPr/>
        <p:txBody>
          <a:bodyPr/>
          <a:lstStyle/>
          <a:p>
            <a:fld id="{DFD3E557-29CA-2942-B5B0-BBAE067F5736}" type="slidenum">
              <a:rPr lang="en-US" smtClean="0"/>
              <a:t>16</a:t>
            </a:fld>
            <a:endParaRPr lang="en-US" dirty="0"/>
          </a:p>
        </p:txBody>
      </p:sp>
    </p:spTree>
    <p:extLst>
      <p:ext uri="{BB962C8B-B14F-4D97-AF65-F5344CB8AC3E}">
        <p14:creationId xmlns:p14="http://schemas.microsoft.com/office/powerpoint/2010/main" val="2526322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Program goals:</a:t>
            </a:r>
          </a:p>
          <a:p>
            <a:r>
              <a:rPr lang="en-US" dirty="0" smtClean="0"/>
              <a:t>Open,</a:t>
            </a:r>
            <a:r>
              <a:rPr lang="en-US" baseline="0" dirty="0" smtClean="0"/>
              <a:t> extensible, non proprietary</a:t>
            </a:r>
          </a:p>
          <a:p>
            <a:r>
              <a:rPr lang="en-US" baseline="0" dirty="0" smtClean="0"/>
              <a:t>Interoperability</a:t>
            </a:r>
          </a:p>
          <a:p>
            <a:r>
              <a:rPr lang="en-US" baseline="0" dirty="0" smtClean="0"/>
              <a:t>Re-engineering</a:t>
            </a:r>
            <a:endParaRPr lang="en-US" dirty="0" smtClean="0"/>
          </a:p>
          <a:p>
            <a:r>
              <a:rPr lang="en-US" dirty="0" smtClean="0"/>
              <a:t>____________________________________________________________________________</a:t>
            </a:r>
          </a:p>
          <a:p>
            <a:pPr marL="0" indent="0">
              <a:lnSpc>
                <a:spcPct val="100000"/>
              </a:lnSpc>
              <a:buNone/>
              <a:defRPr/>
            </a:pPr>
            <a:r>
              <a:rPr lang="en-US" sz="1200" b="1" dirty="0" smtClean="0"/>
              <a:t>The VistA Evolution Program will support VA strategic plans through continual investment and delivery of scalable and modular EHR and health IT products to:</a:t>
            </a:r>
          </a:p>
          <a:p>
            <a:pPr marL="0" indent="0">
              <a:lnSpc>
                <a:spcPct val="100000"/>
              </a:lnSpc>
              <a:buNone/>
              <a:defRPr/>
            </a:pPr>
            <a:r>
              <a:rPr lang="en-US" sz="1200" b="1" dirty="0" smtClean="0">
                <a:solidFill>
                  <a:schemeClr val="accent5"/>
                </a:solidFill>
              </a:rPr>
              <a:t>I</a:t>
            </a:r>
            <a:r>
              <a:rPr lang="en-US" sz="1200" b="1" dirty="0" smtClean="0">
                <a:solidFill>
                  <a:schemeClr val="accent5"/>
                </a:solidFill>
                <a:ea typeface="ＭＳ Ｐゴシック" pitchFamily="34" charset="-128"/>
                <a:cs typeface="Arial" charset="0"/>
              </a:rPr>
              <a:t>mprove the quality, safety, efficiency and satisfaction in health care for Veterans through:</a:t>
            </a:r>
          </a:p>
          <a:p>
            <a:pPr marL="342900" indent="-342900">
              <a:buFont typeface="Arial" panose="020B0604020202020204" pitchFamily="34" charset="0"/>
              <a:buChar char="•"/>
              <a:defRPr/>
            </a:pPr>
            <a:r>
              <a:rPr lang="en-US" sz="1200" dirty="0" smtClean="0">
                <a:ea typeface="ＭＳ Ｐゴシック" pitchFamily="34" charset="-128"/>
                <a:cs typeface="Arial" charset="0"/>
              </a:rPr>
              <a:t>Implementation of an </a:t>
            </a:r>
            <a:r>
              <a:rPr lang="en-US" sz="1200" dirty="0" smtClean="0">
                <a:solidFill>
                  <a:schemeClr val="tx1"/>
                </a:solidFill>
                <a:ea typeface="ＭＳ Ｐゴシック" pitchFamily="34" charset="-128"/>
                <a:cs typeface="Arial" charset="0"/>
              </a:rPr>
              <a:t>open-architected, non-proprietary in design</a:t>
            </a:r>
            <a:r>
              <a:rPr lang="en-US" sz="1200" dirty="0" smtClean="0">
                <a:solidFill>
                  <a:srgbClr val="FF0000"/>
                </a:solidFill>
                <a:ea typeface="ＭＳ Ｐゴシック" pitchFamily="34" charset="-128"/>
                <a:cs typeface="Arial" charset="0"/>
              </a:rPr>
              <a:t>,</a:t>
            </a:r>
            <a:r>
              <a:rPr lang="en-US" sz="1200" dirty="0" smtClean="0">
                <a:ea typeface="ＭＳ Ｐゴシック" pitchFamily="34" charset="-128"/>
                <a:cs typeface="Arial" charset="0"/>
              </a:rPr>
              <a:t> and extensible EHR system</a:t>
            </a:r>
          </a:p>
          <a:p>
            <a:pPr marL="342900" indent="-342900">
              <a:lnSpc>
                <a:spcPct val="100000"/>
              </a:lnSpc>
              <a:buFont typeface="Arial" panose="020B0604020202020204" pitchFamily="34" charset="0"/>
              <a:buChar char="•"/>
              <a:defRPr/>
            </a:pPr>
            <a:r>
              <a:rPr lang="en-US" sz="1200" dirty="0" smtClean="0">
                <a:ea typeface="ＭＳ Ｐゴシック" pitchFamily="34" charset="-128"/>
                <a:cs typeface="Arial" charset="0"/>
              </a:rPr>
              <a:t>Establishment of interoperability between VA and DoD EHR systems</a:t>
            </a:r>
          </a:p>
          <a:p>
            <a:pPr marL="342900" indent="-342900">
              <a:lnSpc>
                <a:spcPct val="100000"/>
              </a:lnSpc>
              <a:buFont typeface="Arial" panose="020B0604020202020204" pitchFamily="34" charset="0"/>
              <a:buChar char="•"/>
              <a:defRPr/>
            </a:pPr>
            <a:r>
              <a:rPr lang="en-US" sz="1200" dirty="0" smtClean="0">
                <a:ea typeface="ＭＳ Ｐゴシック" pitchFamily="34" charset="-128"/>
                <a:cs typeface="Arial" charset="0"/>
              </a:rPr>
              <a:t>Re-engineering of business processes in collaboration with users of health IT</a:t>
            </a:r>
          </a:p>
          <a:p>
            <a:endParaRPr lang="en-US" dirty="0"/>
          </a:p>
        </p:txBody>
      </p:sp>
      <p:sp>
        <p:nvSpPr>
          <p:cNvPr id="4" name="Slide Number Placeholder 3"/>
          <p:cNvSpPr>
            <a:spLocks noGrp="1"/>
          </p:cNvSpPr>
          <p:nvPr>
            <p:ph type="sldNum" sz="quarter" idx="10"/>
          </p:nvPr>
        </p:nvSpPr>
        <p:spPr/>
        <p:txBody>
          <a:bodyPr/>
          <a:lstStyle/>
          <a:p>
            <a:fld id="{DFD3E557-29CA-2942-B5B0-BBAE067F5736}" type="slidenum">
              <a:rPr lang="en-US" smtClean="0"/>
              <a:t>17</a:t>
            </a:fld>
            <a:endParaRPr lang="en-US" dirty="0"/>
          </a:p>
        </p:txBody>
      </p:sp>
    </p:spTree>
    <p:extLst>
      <p:ext uri="{BB962C8B-B14F-4D97-AF65-F5344CB8AC3E}">
        <p14:creationId xmlns:p14="http://schemas.microsoft.com/office/powerpoint/2010/main" val="1231275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Program Management:</a:t>
            </a:r>
          </a:p>
          <a:p>
            <a:endParaRPr lang="en-US" sz="1200" dirty="0" smtClean="0"/>
          </a:p>
          <a:p>
            <a:pPr marL="0" indent="0">
              <a:lnSpc>
                <a:spcPct val="110000"/>
              </a:lnSpc>
              <a:buFont typeface="Arial" pitchFamily="34" charset="0"/>
              <a:buNone/>
              <a:defRPr/>
            </a:pPr>
            <a:r>
              <a:rPr lang="en-US" altLang="en-US" sz="1200" b="1" dirty="0" smtClean="0">
                <a:cs typeface="Georgia" pitchFamily="18" charset="0"/>
              </a:rPr>
              <a:t>The importance, size and complexity of VistA Evolution requires adoption of ROBUST constructs for organization and governance structure.</a:t>
            </a:r>
            <a:endParaRPr lang="en-US" altLang="en-US" sz="1200" dirty="0" smtClean="0">
              <a:ea typeface="MS PGothic" pitchFamily="34" charset="-128"/>
              <a:cs typeface="Georgia" pitchFamily="18" charset="0"/>
            </a:endParaRPr>
          </a:p>
          <a:p>
            <a:pPr marL="682625" lvl="1" indent="-225425">
              <a:lnSpc>
                <a:spcPct val="110000"/>
              </a:lnSpc>
              <a:buFont typeface="Arial" pitchFamily="34" charset="0"/>
              <a:buChar char="•"/>
              <a:defRPr/>
            </a:pPr>
            <a:r>
              <a:rPr lang="en-US" altLang="en-US" sz="1200" dirty="0" smtClean="0">
                <a:ea typeface="MS PGothic" pitchFamily="34" charset="-128"/>
                <a:cs typeface="Georgia" pitchFamily="18" charset="0"/>
              </a:rPr>
              <a:t>The organization of scope, schedule and cost must include the business, technical and program functions. </a:t>
            </a:r>
          </a:p>
          <a:p>
            <a:pPr marL="682625" lvl="1" indent="-225425">
              <a:lnSpc>
                <a:spcPct val="110000"/>
              </a:lnSpc>
              <a:buFont typeface="Arial" pitchFamily="34" charset="0"/>
              <a:buChar char="•"/>
              <a:defRPr/>
            </a:pPr>
            <a:r>
              <a:rPr lang="en-US" altLang="en-US" sz="1200" dirty="0" smtClean="0">
                <a:ea typeface="MS PGothic" pitchFamily="34" charset="-128"/>
                <a:cs typeface="Georgia" pitchFamily="18" charset="0"/>
              </a:rPr>
              <a:t>The organizing framework must be detailed enough to practice Value Management yet ‘light’ enough to enable agile management and development when appropriate. </a:t>
            </a:r>
          </a:p>
          <a:p>
            <a:pPr marL="682625" lvl="1" indent="-225425">
              <a:lnSpc>
                <a:spcPct val="110000"/>
              </a:lnSpc>
              <a:buFont typeface="Arial" pitchFamily="34" charset="0"/>
              <a:buChar char="•"/>
              <a:defRPr/>
            </a:pPr>
            <a:r>
              <a:rPr lang="en-US" altLang="en-US" sz="1200" dirty="0" smtClean="0">
                <a:ea typeface="MS PGothic" pitchFamily="34" charset="-128"/>
                <a:cs typeface="Georgia" pitchFamily="18" charset="0"/>
              </a:rPr>
              <a:t>The work breakdown structure must align to EHR capabilities and to business functions</a:t>
            </a:r>
          </a:p>
          <a:p>
            <a:endParaRPr lang="en-US" sz="1200" dirty="0"/>
          </a:p>
        </p:txBody>
      </p:sp>
      <p:sp>
        <p:nvSpPr>
          <p:cNvPr id="4" name="Slide Number Placeholder 3"/>
          <p:cNvSpPr>
            <a:spLocks noGrp="1"/>
          </p:cNvSpPr>
          <p:nvPr>
            <p:ph type="sldNum" sz="quarter" idx="10"/>
          </p:nvPr>
        </p:nvSpPr>
        <p:spPr/>
        <p:txBody>
          <a:bodyPr/>
          <a:lstStyle/>
          <a:p>
            <a:fld id="{DFD3E557-29CA-2942-B5B0-BBAE067F5736}" type="slidenum">
              <a:rPr lang="en-US" smtClean="0"/>
              <a:t>18</a:t>
            </a:fld>
            <a:endParaRPr lang="en-US" dirty="0"/>
          </a:p>
        </p:txBody>
      </p:sp>
    </p:spTree>
    <p:extLst>
      <p:ext uri="{BB962C8B-B14F-4D97-AF65-F5344CB8AC3E}">
        <p14:creationId xmlns:p14="http://schemas.microsoft.com/office/powerpoint/2010/main" val="2912562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D3E557-29CA-2942-B5B0-BBAE067F5736}" type="slidenum">
              <a:rPr lang="en-US" smtClean="0"/>
              <a:t>1</a:t>
            </a:fld>
            <a:endParaRPr lang="en-US" dirty="0"/>
          </a:p>
        </p:txBody>
      </p:sp>
    </p:spTree>
    <p:extLst>
      <p:ext uri="{BB962C8B-B14F-4D97-AF65-F5344CB8AC3E}">
        <p14:creationId xmlns:p14="http://schemas.microsoft.com/office/powerpoint/2010/main" val="511346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0000"/>
              </a:lnSpc>
              <a:buFont typeface="Arial" charset="0"/>
              <a:buNone/>
              <a:defRPr/>
            </a:pPr>
            <a:r>
              <a:rPr lang="en-US" sz="1200" b="0" i="1" dirty="0" smtClean="0">
                <a:ea typeface="ＭＳ Ｐゴシック" charset="0"/>
              </a:rPr>
              <a:t>_______________________________________________________________________________</a:t>
            </a:r>
          </a:p>
          <a:p>
            <a:pPr marL="0" indent="0">
              <a:lnSpc>
                <a:spcPct val="110000"/>
              </a:lnSpc>
              <a:buFont typeface="Arial" charset="0"/>
              <a:buNone/>
              <a:defRPr/>
            </a:pPr>
            <a:r>
              <a:rPr lang="en-US" sz="1200" b="0" i="1" dirty="0" smtClean="0">
                <a:ea typeface="ＭＳ Ｐゴシック" charset="0"/>
              </a:rPr>
              <a:t>Note: Presenters need to review text below:</a:t>
            </a:r>
          </a:p>
          <a:p>
            <a:pPr marL="0" indent="0">
              <a:lnSpc>
                <a:spcPct val="110000"/>
              </a:lnSpc>
              <a:buFont typeface="Arial" charset="0"/>
              <a:buNone/>
              <a:defRPr/>
            </a:pPr>
            <a:endParaRPr lang="en-US" sz="1200" b="1" dirty="0" smtClean="0">
              <a:ea typeface="ＭＳ Ｐゴシック" charset="0"/>
            </a:endParaRPr>
          </a:p>
          <a:p>
            <a:pPr marL="0" indent="0">
              <a:lnSpc>
                <a:spcPct val="110000"/>
              </a:lnSpc>
              <a:buFont typeface="Arial" charset="0"/>
              <a:buNone/>
              <a:defRPr/>
            </a:pPr>
            <a:r>
              <a:rPr lang="en-US" sz="1200" b="1" dirty="0" smtClean="0">
                <a:ea typeface="ＭＳ Ｐゴシック" charset="0"/>
              </a:rPr>
              <a:t>The roadmap for the VistA Evolution Program includes delivering to the field: </a:t>
            </a:r>
          </a:p>
          <a:p>
            <a:pPr marL="574675" indent="-293688">
              <a:lnSpc>
                <a:spcPct val="110000"/>
              </a:lnSpc>
              <a:buFont typeface="Arial" charset="0"/>
              <a:buChar char="•"/>
              <a:defRPr/>
            </a:pPr>
            <a:r>
              <a:rPr lang="en-US" sz="1200" i="1" dirty="0" smtClean="0"/>
              <a:t>VistA patient-safety goals (V-PSGs), modeled after the Joint Commission's National Patient Safety Goals, will be developed to positively impact patient safety. </a:t>
            </a:r>
            <a:endParaRPr lang="en-US" sz="1200" dirty="0" smtClean="0">
              <a:solidFill>
                <a:schemeClr val="tx1"/>
              </a:solidFill>
              <a:ea typeface="ＭＳ Ｐゴシック" charset="0"/>
            </a:endParaRPr>
          </a:p>
          <a:p>
            <a:pPr marL="574675" indent="-293688">
              <a:lnSpc>
                <a:spcPct val="110000"/>
              </a:lnSpc>
              <a:buFont typeface="Arial" charset="0"/>
              <a:buChar char="•"/>
              <a:defRPr/>
            </a:pPr>
            <a:r>
              <a:rPr lang="en-US" sz="1200" dirty="0" smtClean="0">
                <a:solidFill>
                  <a:schemeClr val="tx1"/>
                </a:solidFill>
                <a:ea typeface="ＭＳ Ｐゴシック" charset="0"/>
              </a:rPr>
              <a:t>A new, ONC certified, EHR platform that replaces legacy applications and provides an improved user experience to the patient centered healthcare teams.</a:t>
            </a:r>
          </a:p>
          <a:p>
            <a:pPr marL="574675" indent="-293688">
              <a:lnSpc>
                <a:spcPct val="110000"/>
              </a:lnSpc>
              <a:buFont typeface="Arial" charset="0"/>
              <a:buChar char="•"/>
              <a:defRPr/>
            </a:pPr>
            <a:r>
              <a:rPr lang="en-US" sz="1200" dirty="0" smtClean="0">
                <a:solidFill>
                  <a:schemeClr val="tx1"/>
                </a:solidFill>
                <a:ea typeface="ＭＳ Ｐゴシック" charset="0"/>
              </a:rPr>
              <a:t> New User Interface (UI) displays that support better reasoning for both patient and provider by integrating  the appropriate information into single, but flexible views. </a:t>
            </a:r>
          </a:p>
          <a:p>
            <a:pPr marL="574675" indent="-293688">
              <a:lnSpc>
                <a:spcPct val="110000"/>
              </a:lnSpc>
              <a:buFont typeface="Arial" charset="0"/>
              <a:buChar char="•"/>
              <a:defRPr/>
            </a:pPr>
            <a:r>
              <a:rPr lang="en-US" sz="1200" dirty="0" smtClean="0">
                <a:ea typeface="ＭＳ Ｐゴシック" charset="0"/>
              </a:rPr>
              <a:t>Sharable Clinical Decision Support to promote best clinical practices tailored to the patient's clinical condition and health-related goals;</a:t>
            </a:r>
          </a:p>
          <a:p>
            <a:pPr marL="574675" indent="-293688">
              <a:lnSpc>
                <a:spcPct val="110000"/>
              </a:lnSpc>
              <a:buFont typeface="Arial" charset="0"/>
              <a:buChar char="•"/>
              <a:defRPr/>
            </a:pPr>
            <a:r>
              <a:rPr lang="en-US" sz="1200" dirty="0" smtClean="0">
                <a:solidFill>
                  <a:schemeClr val="tx1"/>
                </a:solidFill>
                <a:ea typeface="ＭＳ Ｐゴシック" charset="0"/>
              </a:rPr>
              <a:t>Capabilities for clinicians, managers, and researchers to define and manage patient populations;</a:t>
            </a:r>
          </a:p>
          <a:p>
            <a:pPr marL="574675" indent="-293688">
              <a:lnSpc>
                <a:spcPct val="110000"/>
              </a:lnSpc>
              <a:buFont typeface="Arial" charset="0"/>
              <a:buChar char="•"/>
              <a:defRPr/>
            </a:pPr>
            <a:r>
              <a:rPr lang="en-US" sz="1200" dirty="0" smtClean="0">
                <a:solidFill>
                  <a:schemeClr val="tx1"/>
                </a:solidFill>
                <a:ea typeface="ＭＳ Ｐゴシック" charset="0"/>
              </a:rPr>
              <a:t>Planning tools that support both resource (human and material) management and interdisciplinary, interoperable m patient-centered care plans. </a:t>
            </a:r>
          </a:p>
          <a:p>
            <a:pPr marL="574675" indent="-293688">
              <a:lnSpc>
                <a:spcPct val="110000"/>
              </a:lnSpc>
              <a:buFont typeface="Arial" charset="0"/>
              <a:buChar char="•"/>
              <a:defRPr/>
            </a:pPr>
            <a:r>
              <a:rPr lang="en-US" sz="1200" dirty="0" smtClean="0">
                <a:ea typeface="ＭＳ Ｐゴシック" charset="0"/>
              </a:rPr>
              <a:t>Explicit incorporation of patient goals in the care plan, to support patient-defined terms of success, and;</a:t>
            </a:r>
          </a:p>
          <a:p>
            <a:pPr marL="574675" indent="-293688">
              <a:lnSpc>
                <a:spcPct val="110000"/>
              </a:lnSpc>
              <a:buFont typeface="Arial" charset="0"/>
              <a:buChar char="•"/>
              <a:defRPr/>
            </a:pPr>
            <a:r>
              <a:rPr lang="en-US" sz="1200" dirty="0" smtClean="0">
                <a:ea typeface="ＭＳ Ｐゴシック" charset="0"/>
              </a:rPr>
              <a:t>Enterprise-wide deployment (beginning in 2017 and complete in 2021).</a:t>
            </a:r>
          </a:p>
          <a:p>
            <a:pPr marL="574675" indent="-293688">
              <a:lnSpc>
                <a:spcPct val="110000"/>
              </a:lnSpc>
              <a:buFont typeface="Arial" charset="0"/>
              <a:buChar char="•"/>
              <a:defRPr/>
            </a:pPr>
            <a:endParaRPr lang="en-US" sz="1200" dirty="0" smtClean="0">
              <a:ea typeface="ＭＳ Ｐゴシック" charset="0"/>
            </a:endParaRPr>
          </a:p>
          <a:p>
            <a:pPr marL="280987" marR="0" indent="0" algn="l" defTabSz="457200" rtl="0" eaLnBrk="1" fontAlgn="auto" latinLnBrk="0" hangingPunct="1">
              <a:lnSpc>
                <a:spcPct val="110000"/>
              </a:lnSpc>
              <a:spcBef>
                <a:spcPts val="0"/>
              </a:spcBef>
              <a:spcAft>
                <a:spcPts val="0"/>
              </a:spcAft>
              <a:buClrTx/>
              <a:buSzTx/>
              <a:buFont typeface="Arial" charset="0"/>
              <a:buNone/>
              <a:tabLst/>
              <a:defRPr/>
            </a:pPr>
            <a:r>
              <a:rPr lang="en-US" altLang="en-US" b="1" i="1" dirty="0" smtClean="0">
                <a:solidFill>
                  <a:srgbClr val="636363"/>
                </a:solidFill>
                <a:latin typeface="+mn-lt"/>
              </a:rPr>
              <a:t>This pathway supports the triple goals of improving the experience of care, improving the health of populations, and reducing per capita costs of health care.</a:t>
            </a:r>
          </a:p>
          <a:p>
            <a:pPr marL="280987" marR="0" indent="0" algn="l" defTabSz="457200" rtl="0" eaLnBrk="1" fontAlgn="auto" latinLnBrk="0" hangingPunct="1">
              <a:lnSpc>
                <a:spcPct val="110000"/>
              </a:lnSpc>
              <a:spcBef>
                <a:spcPts val="0"/>
              </a:spcBef>
              <a:spcAft>
                <a:spcPts val="0"/>
              </a:spcAft>
              <a:buClrTx/>
              <a:buSzTx/>
              <a:buFont typeface="Arial" charset="0"/>
              <a:buNone/>
              <a:tabLst/>
              <a:defRPr/>
            </a:pPr>
            <a:endParaRPr lang="en-US" altLang="en-US" b="1" i="1" dirty="0" smtClean="0">
              <a:solidFill>
                <a:srgbClr val="636363"/>
              </a:solidFill>
              <a:latin typeface="+mn-lt"/>
            </a:endParaRPr>
          </a:p>
          <a:p>
            <a:pPr marL="280987" marR="0" indent="0" algn="l" defTabSz="457200" rtl="0" eaLnBrk="1" fontAlgn="auto" latinLnBrk="0" hangingPunct="1">
              <a:lnSpc>
                <a:spcPct val="110000"/>
              </a:lnSpc>
              <a:spcBef>
                <a:spcPts val="0"/>
              </a:spcBef>
              <a:spcAft>
                <a:spcPts val="0"/>
              </a:spcAft>
              <a:buClrTx/>
              <a:buSzTx/>
              <a:buFont typeface="Arial" charset="0"/>
              <a:buNone/>
              <a:tabLst/>
              <a:defRPr/>
            </a:pPr>
            <a:r>
              <a:rPr lang="en-US" altLang="en-US" b="1" i="1" dirty="0" smtClean="0">
                <a:solidFill>
                  <a:srgbClr val="636363"/>
                </a:solidFill>
                <a:latin typeface="+mn-lt"/>
              </a:rPr>
              <a:t>Map: 9269587</a:t>
            </a:r>
          </a:p>
          <a:p>
            <a:pPr marL="280987" indent="0">
              <a:lnSpc>
                <a:spcPct val="110000"/>
              </a:lnSpc>
              <a:buFont typeface="Arial" charset="0"/>
              <a:buNone/>
              <a:defRPr/>
            </a:pPr>
            <a:endParaRPr lang="en-US" sz="1200" dirty="0" smtClean="0">
              <a:ea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DFD3E557-29CA-2942-B5B0-BBAE067F5736}" type="slidenum">
              <a:rPr lang="en-US" smtClean="0"/>
              <a:t>19</a:t>
            </a:fld>
            <a:endParaRPr lang="en-US" dirty="0"/>
          </a:p>
        </p:txBody>
      </p:sp>
    </p:spTree>
    <p:extLst>
      <p:ext uri="{BB962C8B-B14F-4D97-AF65-F5344CB8AC3E}">
        <p14:creationId xmlns:p14="http://schemas.microsoft.com/office/powerpoint/2010/main" val="1383598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D3E557-29CA-2942-B5B0-BBAE067F5736}" type="slidenum">
              <a:rPr lang="en-US" smtClean="0"/>
              <a:t>20</a:t>
            </a:fld>
            <a:endParaRPr lang="en-US" dirty="0"/>
          </a:p>
        </p:txBody>
      </p:sp>
    </p:spTree>
    <p:extLst>
      <p:ext uri="{BB962C8B-B14F-4D97-AF65-F5344CB8AC3E}">
        <p14:creationId xmlns:p14="http://schemas.microsoft.com/office/powerpoint/2010/main" val="33945217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kern="1200" dirty="0" smtClean="0">
                <a:solidFill>
                  <a:schemeClr val="tx1"/>
                </a:solidFill>
                <a:effectLst/>
                <a:latin typeface="+mn-lt"/>
                <a:ea typeface="+mn-ea"/>
                <a:cs typeface="+mn-cs"/>
              </a:rPr>
              <a:t>________________________________________________________________________-</a:t>
            </a:r>
          </a:p>
          <a:p>
            <a:pPr fontAlgn="t"/>
            <a:r>
              <a:rPr lang="en-US" sz="1200" kern="1200" dirty="0" smtClean="0">
                <a:solidFill>
                  <a:schemeClr val="tx1"/>
                </a:solidFill>
                <a:effectLst/>
                <a:latin typeface="+mn-lt"/>
                <a:ea typeface="+mn-ea"/>
                <a:cs typeface="+mn-cs"/>
              </a:rPr>
              <a:t>2014</a:t>
            </a:r>
          </a:p>
          <a:p>
            <a:pPr fontAlgn="t"/>
            <a:r>
              <a:rPr lang="en-US" sz="1200" kern="1200" dirty="0" smtClean="0">
                <a:solidFill>
                  <a:schemeClr val="tx1"/>
                </a:solidFill>
                <a:effectLst/>
                <a:latin typeface="+mn-lt"/>
                <a:ea typeface="+mn-ea"/>
                <a:cs typeface="+mn-cs"/>
              </a:rPr>
              <a:t>Initial Care Management Capabilities</a:t>
            </a:r>
          </a:p>
          <a:p>
            <a:pPr fontAlgn="t"/>
            <a:r>
              <a:rPr lang="en-US" sz="1200" kern="1200" dirty="0" smtClean="0">
                <a:solidFill>
                  <a:schemeClr val="tx1"/>
                </a:solidFill>
                <a:effectLst/>
                <a:latin typeface="+mn-lt"/>
                <a:ea typeface="+mn-ea"/>
                <a:cs typeface="+mn-cs"/>
              </a:rPr>
              <a:t>Advanced UI Tools</a:t>
            </a:r>
          </a:p>
          <a:p>
            <a:pPr fontAlgn="t"/>
            <a:r>
              <a:rPr lang="en-US" sz="1200" kern="1200" dirty="0" smtClean="0">
                <a:solidFill>
                  <a:schemeClr val="tx1"/>
                </a:solidFill>
                <a:effectLst/>
                <a:latin typeface="+mn-lt"/>
                <a:ea typeface="+mn-ea"/>
                <a:cs typeface="+mn-cs"/>
              </a:rPr>
              <a:t>VA/DoD Information </a:t>
            </a:r>
          </a:p>
          <a:p>
            <a:pPr fontAlgn="t"/>
            <a:r>
              <a:rPr lang="en-US" sz="1200" kern="1200" dirty="0" smtClean="0">
                <a:solidFill>
                  <a:schemeClr val="tx1"/>
                </a:solidFill>
                <a:effectLst/>
                <a:latin typeface="+mn-lt"/>
                <a:ea typeface="+mn-ea"/>
                <a:cs typeface="+mn-cs"/>
              </a:rPr>
              <a:t>Sharing (via Joint Legacy Viewer)</a:t>
            </a:r>
          </a:p>
          <a:p>
            <a:pPr fontAlgn="t"/>
            <a:r>
              <a:rPr lang="en-US" sz="1200" kern="1200" dirty="0" smtClean="0">
                <a:solidFill>
                  <a:schemeClr val="tx1"/>
                </a:solidFill>
                <a:effectLst/>
                <a:latin typeface="+mn-lt"/>
                <a:ea typeface="+mn-ea"/>
                <a:cs typeface="+mn-cs"/>
              </a:rPr>
              <a:t>Back-end Immunization Modules</a:t>
            </a:r>
          </a:p>
          <a:p>
            <a:pPr fontAlgn="t"/>
            <a:r>
              <a:rPr lang="en-US" sz="1200" kern="1200" dirty="0" smtClean="0">
                <a:solidFill>
                  <a:schemeClr val="tx1"/>
                </a:solidFill>
                <a:effectLst/>
                <a:latin typeface="+mn-lt"/>
                <a:ea typeface="+mn-ea"/>
                <a:cs typeface="+mn-cs"/>
              </a:rPr>
              <a:t>VistA Standardization</a:t>
            </a:r>
          </a:p>
          <a:p>
            <a:pPr fontAlgn="t"/>
            <a:r>
              <a:rPr lang="en-US" sz="1200" kern="1200" dirty="0" smtClean="0">
                <a:solidFill>
                  <a:schemeClr val="tx1"/>
                </a:solidFill>
                <a:effectLst/>
                <a:latin typeface="+mn-lt"/>
                <a:ea typeface="+mn-ea"/>
                <a:cs typeface="+mn-cs"/>
              </a:rPr>
              <a:t>2015</a:t>
            </a:r>
          </a:p>
          <a:p>
            <a:pPr fontAlgn="t"/>
            <a:r>
              <a:rPr lang="en-US" sz="1200" kern="1200" dirty="0" smtClean="0">
                <a:solidFill>
                  <a:schemeClr val="tx1"/>
                </a:solidFill>
                <a:effectLst/>
                <a:latin typeface="+mn-lt"/>
                <a:ea typeface="+mn-ea"/>
                <a:cs typeface="+mn-cs"/>
              </a:rPr>
              <a:t>Core Care Management and ONC Certification</a:t>
            </a:r>
          </a:p>
          <a:p>
            <a:pPr fontAlgn="t"/>
            <a:r>
              <a:rPr lang="en-US" sz="1200" kern="1200" dirty="0" smtClean="0">
                <a:solidFill>
                  <a:schemeClr val="tx1"/>
                </a:solidFill>
                <a:effectLst/>
                <a:latin typeface="+mn-lt"/>
                <a:ea typeface="+mn-ea"/>
                <a:cs typeface="+mn-cs"/>
              </a:rPr>
              <a:t>Integration of DoD and external provider data</a:t>
            </a:r>
          </a:p>
          <a:p>
            <a:pPr fontAlgn="t"/>
            <a:r>
              <a:rPr lang="en-US" sz="1200" kern="1200" dirty="0" smtClean="0">
                <a:solidFill>
                  <a:schemeClr val="tx1"/>
                </a:solidFill>
                <a:effectLst/>
                <a:latin typeface="+mn-lt"/>
                <a:ea typeface="+mn-ea"/>
                <a:cs typeface="+mn-cs"/>
              </a:rPr>
              <a:t>Clinical Improvements  for Patient-safety , Decision Support, Communication, and Population Health</a:t>
            </a:r>
          </a:p>
          <a:p>
            <a:pPr fontAlgn="t"/>
            <a:r>
              <a:rPr lang="en-US" sz="1200" kern="1200" dirty="0" smtClean="0">
                <a:solidFill>
                  <a:schemeClr val="tx1"/>
                </a:solidFill>
                <a:effectLst/>
                <a:latin typeface="+mn-lt"/>
                <a:ea typeface="+mn-ea"/>
                <a:cs typeface="+mn-cs"/>
              </a:rPr>
              <a:t>A new, ONC certified, EHR platform at alpha sites</a:t>
            </a:r>
          </a:p>
          <a:p>
            <a:pPr fontAlgn="t"/>
            <a:r>
              <a:rPr lang="en-US" sz="1200" kern="1200" dirty="0" smtClean="0">
                <a:solidFill>
                  <a:schemeClr val="tx1"/>
                </a:solidFill>
                <a:effectLst/>
                <a:latin typeface="+mn-lt"/>
                <a:ea typeface="+mn-ea"/>
                <a:cs typeface="+mn-cs"/>
              </a:rPr>
              <a:t>Enterprise deployment of view-only enterprise Health Management Platform (eHMP)</a:t>
            </a:r>
          </a:p>
          <a:p>
            <a:pPr fontAlgn="t"/>
            <a:r>
              <a:rPr lang="en-US" sz="1200" kern="1200" dirty="0" smtClean="0">
                <a:solidFill>
                  <a:schemeClr val="tx1"/>
                </a:solidFill>
                <a:effectLst/>
                <a:latin typeface="+mn-lt"/>
                <a:ea typeface="+mn-ea"/>
                <a:cs typeface="+mn-cs"/>
              </a:rPr>
              <a:t>2016</a:t>
            </a:r>
          </a:p>
          <a:p>
            <a:pPr fontAlgn="t"/>
            <a:r>
              <a:rPr lang="en-US" sz="1200" kern="1200" dirty="0" smtClean="0">
                <a:solidFill>
                  <a:schemeClr val="tx1"/>
                </a:solidFill>
                <a:effectLst/>
                <a:latin typeface="+mn-lt"/>
                <a:ea typeface="+mn-ea"/>
                <a:cs typeface="+mn-cs"/>
              </a:rPr>
              <a:t>Interoperability and Improved Care Management</a:t>
            </a:r>
          </a:p>
          <a:p>
            <a:pPr fontAlgn="t"/>
            <a:r>
              <a:rPr lang="en-US" sz="1200" kern="1200" dirty="0" smtClean="0">
                <a:solidFill>
                  <a:schemeClr val="tx1"/>
                </a:solidFill>
                <a:effectLst/>
                <a:latin typeface="+mn-lt"/>
                <a:ea typeface="+mn-ea"/>
                <a:cs typeface="+mn-cs"/>
              </a:rPr>
              <a:t>Meaningful, real-time exchange of information with DoD and external providers</a:t>
            </a:r>
          </a:p>
          <a:p>
            <a:pPr fontAlgn="t"/>
            <a:r>
              <a:rPr lang="en-US" sz="1200" kern="1200" dirty="0" smtClean="0">
                <a:solidFill>
                  <a:schemeClr val="tx1"/>
                </a:solidFill>
                <a:effectLst/>
                <a:latin typeface="+mn-lt"/>
                <a:ea typeface="+mn-ea"/>
                <a:cs typeface="+mn-cs"/>
              </a:rPr>
              <a:t>Broad deployment of eHMP (ONC Certified)</a:t>
            </a:r>
          </a:p>
          <a:p>
            <a:pPr fontAlgn="t"/>
            <a:r>
              <a:rPr lang="en-US" sz="1200" kern="1200" dirty="0" smtClean="0">
                <a:solidFill>
                  <a:schemeClr val="tx1"/>
                </a:solidFill>
                <a:effectLst/>
                <a:latin typeface="+mn-lt"/>
                <a:ea typeface="+mn-ea"/>
                <a:cs typeface="+mn-cs"/>
              </a:rPr>
              <a:t>Initial deployment of Laboratory Information System (LIS) to 2 sites</a:t>
            </a:r>
          </a:p>
          <a:p>
            <a:pPr fontAlgn="t"/>
            <a:r>
              <a:rPr lang="en-US" sz="1200" kern="1200" dirty="0" smtClean="0">
                <a:solidFill>
                  <a:schemeClr val="tx1"/>
                </a:solidFill>
                <a:effectLst/>
                <a:latin typeface="+mn-lt"/>
                <a:ea typeface="+mn-ea"/>
                <a:cs typeface="+mn-cs"/>
              </a:rPr>
              <a:t>Additional clinical improvements to include patient goals, enhancements to pharmacy and Radiology</a:t>
            </a:r>
          </a:p>
          <a:p>
            <a:pPr fontAlgn="t"/>
            <a:r>
              <a:rPr lang="en-US" sz="1200" kern="1200" dirty="0" smtClean="0">
                <a:solidFill>
                  <a:schemeClr val="tx1"/>
                </a:solidFill>
                <a:effectLst/>
                <a:latin typeface="+mn-lt"/>
                <a:ea typeface="+mn-ea"/>
                <a:cs typeface="+mn-cs"/>
              </a:rPr>
              <a:t>2017</a:t>
            </a:r>
          </a:p>
          <a:p>
            <a:pPr fontAlgn="t"/>
            <a:r>
              <a:rPr lang="en-US" sz="1200" kern="1200" dirty="0" smtClean="0">
                <a:solidFill>
                  <a:schemeClr val="tx1"/>
                </a:solidFill>
                <a:effectLst/>
                <a:latin typeface="+mn-lt"/>
                <a:ea typeface="+mn-ea"/>
                <a:cs typeface="+mn-cs"/>
              </a:rPr>
              <a:t>Care Coordination</a:t>
            </a:r>
          </a:p>
          <a:p>
            <a:pPr fontAlgn="t"/>
            <a:r>
              <a:rPr lang="en-US" sz="1200" kern="1200" dirty="0" smtClean="0">
                <a:solidFill>
                  <a:schemeClr val="tx1"/>
                </a:solidFill>
                <a:effectLst/>
                <a:latin typeface="+mn-lt"/>
                <a:ea typeface="+mn-ea"/>
                <a:cs typeface="+mn-cs"/>
              </a:rPr>
              <a:t>Full scale deployment of Laboratory Information System (50 VAMC/year) </a:t>
            </a:r>
          </a:p>
          <a:p>
            <a:pPr fontAlgn="t"/>
            <a:r>
              <a:rPr lang="en-US" sz="1200" kern="1200" dirty="0" smtClean="0">
                <a:solidFill>
                  <a:schemeClr val="tx1"/>
                </a:solidFill>
                <a:effectLst/>
                <a:latin typeface="+mn-lt"/>
                <a:ea typeface="+mn-ea"/>
                <a:cs typeface="+mn-cs"/>
              </a:rPr>
              <a:t>Enterprise-wide deployment of eHMP</a:t>
            </a:r>
          </a:p>
          <a:p>
            <a:pPr fontAlgn="t"/>
            <a:r>
              <a:rPr lang="en-US" sz="1200" kern="1200" dirty="0" smtClean="0">
                <a:solidFill>
                  <a:schemeClr val="tx1"/>
                </a:solidFill>
                <a:effectLst/>
                <a:latin typeface="+mn-lt"/>
                <a:ea typeface="+mn-ea"/>
                <a:cs typeface="+mn-cs"/>
              </a:rPr>
              <a:t>Additional clinical improvements including </a:t>
            </a:r>
          </a:p>
          <a:p>
            <a:pPr fontAlgn="t"/>
            <a:r>
              <a:rPr lang="en-US" sz="1200" kern="1200" dirty="0" smtClean="0">
                <a:solidFill>
                  <a:schemeClr val="tx1"/>
                </a:solidFill>
                <a:effectLst/>
                <a:latin typeface="+mn-lt"/>
                <a:ea typeface="+mn-ea"/>
                <a:cs typeface="+mn-cs"/>
              </a:rPr>
              <a:t>planning tools that support patient-centered care plans and improved communication tools</a:t>
            </a:r>
          </a:p>
          <a:p>
            <a:pPr fontAlgn="t"/>
            <a:r>
              <a:rPr lang="en-US" sz="1200" kern="1200" dirty="0" smtClean="0">
                <a:solidFill>
                  <a:schemeClr val="tx1"/>
                </a:solidFill>
                <a:effectLst/>
                <a:latin typeface="+mn-lt"/>
                <a:ea typeface="+mn-ea"/>
                <a:cs typeface="+mn-cs"/>
              </a:rPr>
              <a:t>2018</a:t>
            </a:r>
          </a:p>
          <a:p>
            <a:pPr fontAlgn="t"/>
            <a:r>
              <a:rPr lang="en-US" sz="1200" kern="1200" dirty="0" smtClean="0">
                <a:solidFill>
                  <a:schemeClr val="tx1"/>
                </a:solidFill>
                <a:effectLst/>
                <a:latin typeface="+mn-lt"/>
                <a:ea typeface="+mn-ea"/>
                <a:cs typeface="+mn-cs"/>
              </a:rPr>
              <a:t>Colleague EHR (Gartner Gen 4)</a:t>
            </a:r>
          </a:p>
          <a:p>
            <a:pPr fontAlgn="t"/>
            <a:r>
              <a:rPr lang="en-US" sz="1200" kern="1200" dirty="0" smtClean="0">
                <a:solidFill>
                  <a:schemeClr val="tx1"/>
                </a:solidFill>
                <a:effectLst/>
                <a:latin typeface="+mn-lt"/>
                <a:ea typeface="+mn-ea"/>
                <a:cs typeface="+mn-cs"/>
              </a:rPr>
              <a:t>Delivery of all new VistA 4 capabilities throughout the enterprise</a:t>
            </a:r>
          </a:p>
          <a:p>
            <a:pPr fontAlgn="t"/>
            <a:r>
              <a:rPr lang="en-US" sz="1200" kern="1200" dirty="0" smtClean="0">
                <a:solidFill>
                  <a:schemeClr val="tx1"/>
                </a:solidFill>
                <a:effectLst/>
                <a:latin typeface="+mn-lt"/>
                <a:ea typeface="+mn-ea"/>
                <a:cs typeface="+mn-cs"/>
              </a:rPr>
              <a:t>Laboratory Information System (50 VAMC/year</a:t>
            </a:r>
          </a:p>
          <a:p>
            <a:pPr fontAlgn="t"/>
            <a:r>
              <a:rPr lang="en-US" sz="1200" kern="1200" dirty="0" smtClean="0">
                <a:solidFill>
                  <a:schemeClr val="tx1"/>
                </a:solidFill>
                <a:effectLst/>
                <a:latin typeface="+mn-lt"/>
                <a:ea typeface="+mn-ea"/>
                <a:cs typeface="+mn-cs"/>
              </a:rPr>
              <a:t>Completion of care coordination and quality management capabilities consistent with Gartner Gen4</a:t>
            </a:r>
          </a:p>
          <a:p>
            <a:endParaRPr lang="en-US" dirty="0"/>
          </a:p>
        </p:txBody>
      </p:sp>
      <p:sp>
        <p:nvSpPr>
          <p:cNvPr id="4" name="Slide Number Placeholder 3"/>
          <p:cNvSpPr>
            <a:spLocks noGrp="1"/>
          </p:cNvSpPr>
          <p:nvPr>
            <p:ph type="sldNum" sz="quarter" idx="10"/>
          </p:nvPr>
        </p:nvSpPr>
        <p:spPr/>
        <p:txBody>
          <a:bodyPr/>
          <a:lstStyle/>
          <a:p>
            <a:fld id="{DFD3E557-29CA-2942-B5B0-BBAE067F5736}" type="slidenum">
              <a:rPr lang="en-US" smtClean="0"/>
              <a:t>21</a:t>
            </a:fld>
            <a:endParaRPr lang="en-US" dirty="0"/>
          </a:p>
        </p:txBody>
      </p:sp>
    </p:spTree>
    <p:extLst>
      <p:ext uri="{BB962C8B-B14F-4D97-AF65-F5344CB8AC3E}">
        <p14:creationId xmlns:p14="http://schemas.microsoft.com/office/powerpoint/2010/main" val="5120519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Keep this slide or add to speaker notes on previous slide?</a:t>
            </a:r>
            <a:endParaRPr lang="en-US" dirty="0"/>
          </a:p>
        </p:txBody>
      </p:sp>
      <p:sp>
        <p:nvSpPr>
          <p:cNvPr id="4" name="Slide Number Placeholder 3"/>
          <p:cNvSpPr>
            <a:spLocks noGrp="1"/>
          </p:cNvSpPr>
          <p:nvPr>
            <p:ph type="sldNum" sz="quarter" idx="10"/>
          </p:nvPr>
        </p:nvSpPr>
        <p:spPr/>
        <p:txBody>
          <a:bodyPr/>
          <a:lstStyle/>
          <a:p>
            <a:fld id="{DFD3E557-29CA-2942-B5B0-BBAE067F5736}" type="slidenum">
              <a:rPr lang="en-US" smtClean="0"/>
              <a:t>22</a:t>
            </a:fld>
            <a:endParaRPr lang="en-US" dirty="0"/>
          </a:p>
        </p:txBody>
      </p:sp>
    </p:spTree>
    <p:extLst>
      <p:ext uri="{BB962C8B-B14F-4D97-AF65-F5344CB8AC3E}">
        <p14:creationId xmlns:p14="http://schemas.microsoft.com/office/powerpoint/2010/main" val="2904591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smtClean="0"/>
          </a:p>
          <a:p>
            <a:r>
              <a:rPr lang="en-US" b="1" dirty="0" smtClean="0"/>
              <a:t>______________________________________________________________________</a:t>
            </a:r>
          </a:p>
          <a:p>
            <a:r>
              <a:rPr lang="en-US" dirty="0" smtClean="0"/>
              <a:t>Product Set #1</a:t>
            </a:r>
          </a:p>
          <a:p>
            <a:endParaRPr lang="en-US" dirty="0" smtClean="0"/>
          </a:p>
          <a:p>
            <a:pPr>
              <a:lnSpc>
                <a:spcPct val="120000"/>
              </a:lnSpc>
              <a:spcBef>
                <a:spcPts val="0"/>
              </a:spcBef>
              <a:spcAft>
                <a:spcPts val="0"/>
              </a:spcAft>
            </a:pPr>
            <a:r>
              <a:rPr lang="en-US" sz="2000" dirty="0" smtClean="0"/>
              <a:t>Capabilities enabled at two sites: </a:t>
            </a:r>
            <a:r>
              <a:rPr lang="en-US" sz="2000" b="1" dirty="0" smtClean="0"/>
              <a:t>Hampton Roads and San Antonio</a:t>
            </a:r>
          </a:p>
          <a:p>
            <a:pPr lvl="1">
              <a:lnSpc>
                <a:spcPct val="120000"/>
              </a:lnSpc>
              <a:spcBef>
                <a:spcPts val="0"/>
              </a:spcBef>
              <a:spcAft>
                <a:spcPts val="0"/>
              </a:spcAft>
            </a:pPr>
            <a:r>
              <a:rPr lang="en-US" b="1" dirty="0" smtClean="0"/>
              <a:t>Advanced UI Tools</a:t>
            </a:r>
          </a:p>
          <a:p>
            <a:pPr lvl="2">
              <a:lnSpc>
                <a:spcPct val="120000"/>
              </a:lnSpc>
              <a:spcBef>
                <a:spcPts val="0"/>
              </a:spcBef>
              <a:spcAft>
                <a:spcPts val="0"/>
              </a:spcAft>
            </a:pPr>
            <a:r>
              <a:rPr lang="en-US" sz="1600" dirty="0" smtClean="0"/>
              <a:t>‘Google-like’ search across database</a:t>
            </a:r>
          </a:p>
          <a:p>
            <a:pPr lvl="2">
              <a:lnSpc>
                <a:spcPct val="120000"/>
              </a:lnSpc>
              <a:spcBef>
                <a:spcPts val="0"/>
              </a:spcBef>
              <a:spcAft>
                <a:spcPts val="0"/>
              </a:spcAft>
            </a:pPr>
            <a:r>
              <a:rPr lang="en-US" sz="1600" dirty="0" smtClean="0"/>
              <a:t>HL7 context-aware ‘InfoButtons’ integrated into UI</a:t>
            </a:r>
          </a:p>
          <a:p>
            <a:pPr lvl="2">
              <a:lnSpc>
                <a:spcPct val="120000"/>
              </a:lnSpc>
              <a:spcBef>
                <a:spcPts val="0"/>
              </a:spcBef>
              <a:spcAft>
                <a:spcPts val="0"/>
              </a:spcAft>
            </a:pPr>
            <a:r>
              <a:rPr lang="en-US" sz="1600" dirty="0" smtClean="0"/>
              <a:t>Medication review tool</a:t>
            </a:r>
          </a:p>
          <a:p>
            <a:pPr lvl="1">
              <a:lnSpc>
                <a:spcPct val="120000"/>
              </a:lnSpc>
              <a:spcBef>
                <a:spcPts val="0"/>
              </a:spcBef>
              <a:spcAft>
                <a:spcPts val="0"/>
              </a:spcAft>
            </a:pPr>
            <a:r>
              <a:rPr lang="en-US" b="1" dirty="0" smtClean="0"/>
              <a:t>VA/DoD Information Sharing (via Joint Legacy Viewer)</a:t>
            </a:r>
          </a:p>
          <a:p>
            <a:pPr lvl="1">
              <a:lnSpc>
                <a:spcPct val="120000"/>
              </a:lnSpc>
              <a:spcBef>
                <a:spcPts val="0"/>
              </a:spcBef>
              <a:spcAft>
                <a:spcPts val="0"/>
              </a:spcAft>
            </a:pPr>
            <a:r>
              <a:rPr lang="en-US" b="1" dirty="0" smtClean="0"/>
              <a:t>Immunizations</a:t>
            </a:r>
          </a:p>
          <a:p>
            <a:pPr lvl="2">
              <a:lnSpc>
                <a:spcPct val="120000"/>
              </a:lnSpc>
              <a:spcBef>
                <a:spcPts val="0"/>
              </a:spcBef>
              <a:spcAft>
                <a:spcPts val="0"/>
              </a:spcAft>
            </a:pPr>
            <a:r>
              <a:rPr lang="en-US" sz="1600" dirty="0" smtClean="0"/>
              <a:t>Modernize VistA immunization files, incorporate required ‘CVX’ format</a:t>
            </a:r>
          </a:p>
          <a:p>
            <a:pPr lvl="2">
              <a:lnSpc>
                <a:spcPct val="120000"/>
              </a:lnSpc>
              <a:spcBef>
                <a:spcPts val="0"/>
              </a:spcBef>
              <a:spcAft>
                <a:spcPts val="0"/>
              </a:spcAft>
            </a:pPr>
            <a:r>
              <a:rPr lang="en-US" sz="1600" dirty="0" smtClean="0"/>
              <a:t>Facilitates enabling of read/write/exchange </a:t>
            </a:r>
            <a:r>
              <a:rPr lang="en-US" sz="1600" i="1" dirty="0" smtClean="0"/>
              <a:t>plus </a:t>
            </a:r>
            <a:r>
              <a:rPr lang="en-US" sz="1600" dirty="0" smtClean="0"/>
              <a:t>advanced clinical decision support in FY15</a:t>
            </a:r>
          </a:p>
          <a:p>
            <a:pPr lvl="2">
              <a:lnSpc>
                <a:spcPct val="120000"/>
              </a:lnSpc>
              <a:spcBef>
                <a:spcPts val="0"/>
              </a:spcBef>
              <a:spcAft>
                <a:spcPts val="0"/>
              </a:spcAft>
            </a:pPr>
            <a:r>
              <a:rPr lang="en-US" sz="1600" dirty="0" smtClean="0"/>
              <a:t>Enables new sources of adoption: VA Innovations, Open CDS, Indian Health Service Resource and Patient Management System </a:t>
            </a:r>
          </a:p>
          <a:p>
            <a:pPr lvl="1">
              <a:lnSpc>
                <a:spcPct val="120000"/>
              </a:lnSpc>
              <a:spcBef>
                <a:spcPts val="0"/>
              </a:spcBef>
              <a:spcAft>
                <a:spcPts val="0"/>
              </a:spcAft>
            </a:pPr>
            <a:r>
              <a:rPr lang="en-US" b="1" dirty="0" smtClean="0"/>
              <a:t>Laboratory Information System Acquisition</a:t>
            </a:r>
          </a:p>
          <a:p>
            <a:pPr lvl="2">
              <a:lnSpc>
                <a:spcPct val="120000"/>
              </a:lnSpc>
              <a:spcBef>
                <a:spcPts val="0"/>
              </a:spcBef>
              <a:spcAft>
                <a:spcPts val="0"/>
              </a:spcAft>
            </a:pPr>
            <a:r>
              <a:rPr lang="en-US" dirty="0" smtClean="0"/>
              <a:t>Modernization and automation of ‘back-end’ lab processes</a:t>
            </a:r>
          </a:p>
          <a:p>
            <a:pPr lvl="2">
              <a:lnSpc>
                <a:spcPct val="120000"/>
              </a:lnSpc>
              <a:spcBef>
                <a:spcPts val="0"/>
              </a:spcBef>
              <a:spcAft>
                <a:spcPts val="0"/>
              </a:spcAft>
            </a:pPr>
            <a:r>
              <a:rPr lang="en-US" dirty="0" smtClean="0"/>
              <a:t>Facilitates data exchange, business process interoperability and enhanced clinical decision support</a:t>
            </a:r>
          </a:p>
          <a:p>
            <a:pPr lvl="1">
              <a:lnSpc>
                <a:spcPct val="120000"/>
              </a:lnSpc>
              <a:spcBef>
                <a:spcPts val="0"/>
              </a:spcBef>
              <a:spcAft>
                <a:spcPts val="0"/>
              </a:spcAft>
            </a:pPr>
            <a:r>
              <a:rPr lang="en-US" b="1" dirty="0" smtClean="0"/>
              <a:t>VistA Standardization</a:t>
            </a:r>
          </a:p>
          <a:p>
            <a:pPr lvl="2">
              <a:lnSpc>
                <a:spcPct val="120000"/>
              </a:lnSpc>
              <a:spcBef>
                <a:spcPts val="0"/>
              </a:spcBef>
              <a:spcAft>
                <a:spcPts val="0"/>
              </a:spcAft>
            </a:pPr>
            <a:r>
              <a:rPr lang="en-US" sz="1600" dirty="0" smtClean="0"/>
              <a:t>Certification of 74 standardized VistA application routines in production</a:t>
            </a:r>
          </a:p>
          <a:p>
            <a:endParaRPr lang="en-US" dirty="0"/>
          </a:p>
        </p:txBody>
      </p:sp>
      <p:sp>
        <p:nvSpPr>
          <p:cNvPr id="4" name="Slide Number Placeholder 3"/>
          <p:cNvSpPr>
            <a:spLocks noGrp="1"/>
          </p:cNvSpPr>
          <p:nvPr>
            <p:ph type="sldNum" sz="quarter" idx="10"/>
          </p:nvPr>
        </p:nvSpPr>
        <p:spPr/>
        <p:txBody>
          <a:bodyPr/>
          <a:lstStyle/>
          <a:p>
            <a:fld id="{DFD3E557-29CA-2942-B5B0-BBAE067F5736}" type="slidenum">
              <a:rPr lang="en-US" smtClean="0"/>
              <a:t>23</a:t>
            </a:fld>
            <a:endParaRPr lang="en-US" dirty="0"/>
          </a:p>
        </p:txBody>
      </p:sp>
    </p:spTree>
    <p:extLst>
      <p:ext uri="{BB962C8B-B14F-4D97-AF65-F5344CB8AC3E}">
        <p14:creationId xmlns:p14="http://schemas.microsoft.com/office/powerpoint/2010/main" val="12973931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______________________________________________________________________</a:t>
            </a:r>
          </a:p>
          <a:p>
            <a:r>
              <a:rPr lang="en-US" dirty="0" smtClean="0"/>
              <a:t>Multiple data forms are returned for users detailing different </a:t>
            </a:r>
            <a:r>
              <a:rPr lang="en-US" baseline="0" dirty="0" smtClean="0"/>
              <a:t>types of data available</a:t>
            </a:r>
            <a:endParaRPr lang="en-US" dirty="0"/>
          </a:p>
        </p:txBody>
      </p:sp>
      <p:sp>
        <p:nvSpPr>
          <p:cNvPr id="4" name="Slide Number Placeholder 3"/>
          <p:cNvSpPr>
            <a:spLocks noGrp="1"/>
          </p:cNvSpPr>
          <p:nvPr>
            <p:ph type="sldNum" sz="quarter" idx="10"/>
          </p:nvPr>
        </p:nvSpPr>
        <p:spPr/>
        <p:txBody>
          <a:bodyPr/>
          <a:lstStyle/>
          <a:p>
            <a:pPr>
              <a:defRPr/>
            </a:pPr>
            <a:fld id="{762C5AF7-30F0-4786-9745-00636A9B9BDB}" type="slidenum">
              <a:rPr lang="en-US" smtClean="0"/>
              <a:pPr>
                <a:defRPr/>
              </a:pPr>
              <a:t>24</a:t>
            </a:fld>
            <a:endParaRPr lang="en-US" dirty="0"/>
          </a:p>
        </p:txBody>
      </p:sp>
    </p:spTree>
    <p:extLst>
      <p:ext uri="{BB962C8B-B14F-4D97-AF65-F5344CB8AC3E}">
        <p14:creationId xmlns:p14="http://schemas.microsoft.com/office/powerpoint/2010/main" val="21468818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___________________________________________________________________________</a:t>
            </a:r>
          </a:p>
          <a:p>
            <a:r>
              <a:rPr lang="en-US" dirty="0" smtClean="0"/>
              <a:t>The Medication Review tab</a:t>
            </a:r>
            <a:r>
              <a:rPr lang="en-US" baseline="0" dirty="0" smtClean="0"/>
              <a:t> displays patient medication orders from all VistA  instances and stored  in the VPR. This first step creates the comprehensive medication list. The  VPR also has the capacity to capture data from other systems Such as the DOD and non VA medications data as the connectivity becomes available. </a:t>
            </a:r>
          </a:p>
          <a:p>
            <a:endParaRPr lang="en-US" baseline="0" dirty="0" smtClean="0"/>
          </a:p>
          <a:p>
            <a:r>
              <a:rPr lang="en-US" baseline="0" dirty="0" smtClean="0"/>
              <a:t>The time lines, New order link, warnings are circled in this screen capture</a:t>
            </a:r>
            <a:endParaRPr lang="en-US" dirty="0"/>
          </a:p>
        </p:txBody>
      </p:sp>
      <p:sp>
        <p:nvSpPr>
          <p:cNvPr id="4" name="Slide Number Placeholder 3"/>
          <p:cNvSpPr>
            <a:spLocks noGrp="1"/>
          </p:cNvSpPr>
          <p:nvPr>
            <p:ph type="sldNum" sz="quarter" idx="10"/>
          </p:nvPr>
        </p:nvSpPr>
        <p:spPr/>
        <p:txBody>
          <a:bodyPr/>
          <a:lstStyle/>
          <a:p>
            <a:pPr>
              <a:defRPr/>
            </a:pPr>
            <a:fld id="{762C5AF7-30F0-4786-9745-00636A9B9BDB}" type="slidenum">
              <a:rPr lang="en-US" smtClean="0"/>
              <a:pPr>
                <a:defRPr/>
              </a:pPr>
              <a:t>25</a:t>
            </a:fld>
            <a:endParaRPr lang="en-US" dirty="0"/>
          </a:p>
        </p:txBody>
      </p:sp>
    </p:spTree>
    <p:extLst>
      <p:ext uri="{BB962C8B-B14F-4D97-AF65-F5344CB8AC3E}">
        <p14:creationId xmlns:p14="http://schemas.microsoft.com/office/powerpoint/2010/main" val="10559766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__________________________________________________________________________-</a:t>
            </a:r>
          </a:p>
          <a:p>
            <a:r>
              <a:rPr lang="en-US" dirty="0" smtClean="0"/>
              <a:t>The Medication Review tab</a:t>
            </a:r>
            <a:r>
              <a:rPr lang="en-US" baseline="0" dirty="0" smtClean="0"/>
              <a:t> displays patient medication orders from all VistA  instances and stored  in the VPR. This first step creates the comprehensive medication list. The  VPR also has the capacity to capture data from other systems Such as the DOD and non VA medications data as the connectivity becomes available. </a:t>
            </a:r>
          </a:p>
          <a:p>
            <a:endParaRPr lang="en-US" baseline="0" dirty="0" smtClean="0"/>
          </a:p>
          <a:p>
            <a:r>
              <a:rPr lang="en-US" baseline="0" dirty="0" smtClean="0"/>
              <a:t>The time lines, New order link, warnings are circled in this screen capture</a:t>
            </a:r>
            <a:endParaRPr lang="en-US" dirty="0"/>
          </a:p>
        </p:txBody>
      </p:sp>
      <p:sp>
        <p:nvSpPr>
          <p:cNvPr id="4" name="Slide Number Placeholder 3"/>
          <p:cNvSpPr>
            <a:spLocks noGrp="1"/>
          </p:cNvSpPr>
          <p:nvPr>
            <p:ph type="sldNum" sz="quarter" idx="10"/>
          </p:nvPr>
        </p:nvSpPr>
        <p:spPr/>
        <p:txBody>
          <a:bodyPr/>
          <a:lstStyle/>
          <a:p>
            <a:pPr>
              <a:defRPr/>
            </a:pPr>
            <a:fld id="{762C5AF7-30F0-4786-9745-00636A9B9BDB}" type="slidenum">
              <a:rPr lang="en-US" smtClean="0"/>
              <a:pPr>
                <a:defRPr/>
              </a:pPr>
              <a:t>26</a:t>
            </a:fld>
            <a:endParaRPr lang="en-US" dirty="0"/>
          </a:p>
        </p:txBody>
      </p:sp>
    </p:spTree>
    <p:extLst>
      <p:ext uri="{BB962C8B-B14F-4D97-AF65-F5344CB8AC3E}">
        <p14:creationId xmlns:p14="http://schemas.microsoft.com/office/powerpoint/2010/main" val="10559766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9986" eaLnBrk="0" fontAlgn="base" hangingPunct="0">
              <a:spcBef>
                <a:spcPct val="30000"/>
              </a:spcBef>
              <a:spcAft>
                <a:spcPct val="0"/>
              </a:spcAft>
              <a:defRPr/>
            </a:pPr>
            <a:endParaRPr lang="en-US" dirty="0" smtClean="0"/>
          </a:p>
          <a:p>
            <a:pPr defTabSz="889986" eaLnBrk="0" fontAlgn="base" hangingPunct="0">
              <a:spcBef>
                <a:spcPct val="30000"/>
              </a:spcBef>
              <a:spcAft>
                <a:spcPct val="0"/>
              </a:spcAft>
              <a:defRPr/>
            </a:pPr>
            <a:r>
              <a:rPr lang="en-US" dirty="0" smtClean="0"/>
              <a:t>____________________________________________________________________________</a:t>
            </a:r>
          </a:p>
          <a:p>
            <a:pPr defTabSz="889986" eaLnBrk="0" fontAlgn="base" hangingPunct="0">
              <a:spcBef>
                <a:spcPct val="30000"/>
              </a:spcBef>
              <a:spcAft>
                <a:spcPct val="0"/>
              </a:spcAft>
              <a:defRPr/>
            </a:pPr>
            <a:r>
              <a:rPr lang="en-US" dirty="0" smtClean="0"/>
              <a:t>Clicking on the order header</a:t>
            </a:r>
            <a:r>
              <a:rPr lang="en-US" baseline="0" dirty="0" smtClean="0"/>
              <a:t> opens and closes the details window. Displaying order history,</a:t>
            </a:r>
          </a:p>
          <a:p>
            <a:pPr defTabSz="889986" eaLnBrk="0" fontAlgn="base" hangingPunct="0">
              <a:spcBef>
                <a:spcPct val="30000"/>
              </a:spcBef>
              <a:spcAft>
                <a:spcPct val="0"/>
              </a:spcAft>
              <a:defRPr/>
            </a:pPr>
            <a:r>
              <a:rPr lang="en-US" baseline="0" dirty="0" smtClean="0"/>
              <a:t> The left portion of this details window includes Alerts, Actions for order modification and Infobutton for Up to Date, Micromedex, Medline Plus</a:t>
            </a:r>
            <a:endParaRPr lang="en-US" dirty="0"/>
          </a:p>
        </p:txBody>
      </p:sp>
      <p:sp>
        <p:nvSpPr>
          <p:cNvPr id="4" name="Slide Number Placeholder 3"/>
          <p:cNvSpPr>
            <a:spLocks noGrp="1"/>
          </p:cNvSpPr>
          <p:nvPr>
            <p:ph type="sldNum" sz="quarter" idx="10"/>
          </p:nvPr>
        </p:nvSpPr>
        <p:spPr/>
        <p:txBody>
          <a:bodyPr/>
          <a:lstStyle/>
          <a:p>
            <a:pPr>
              <a:defRPr/>
            </a:pPr>
            <a:fld id="{762C5AF7-30F0-4786-9745-00636A9B9BDB}" type="slidenum">
              <a:rPr lang="en-US" smtClean="0"/>
              <a:pPr>
                <a:defRPr/>
              </a:pPr>
              <a:t>27</a:t>
            </a:fld>
            <a:endParaRPr lang="en-US" dirty="0"/>
          </a:p>
        </p:txBody>
      </p:sp>
    </p:spTree>
    <p:extLst>
      <p:ext uri="{BB962C8B-B14F-4D97-AF65-F5344CB8AC3E}">
        <p14:creationId xmlns:p14="http://schemas.microsoft.com/office/powerpoint/2010/main" val="10559766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9986" eaLnBrk="0" fontAlgn="base" hangingPunct="0">
              <a:spcBef>
                <a:spcPct val="30000"/>
              </a:spcBef>
              <a:spcAft>
                <a:spcPct val="0"/>
              </a:spcAft>
              <a:defRPr/>
            </a:pPr>
            <a:r>
              <a:rPr lang="en-US" dirty="0" smtClean="0"/>
              <a:t>___________________________________________________________________________-</a:t>
            </a:r>
          </a:p>
          <a:p>
            <a:pPr defTabSz="889986" eaLnBrk="0" fontAlgn="base" hangingPunct="0">
              <a:spcBef>
                <a:spcPct val="30000"/>
              </a:spcBef>
              <a:spcAft>
                <a:spcPct val="0"/>
              </a:spcAft>
              <a:defRPr/>
            </a:pPr>
            <a:r>
              <a:rPr lang="en-US" dirty="0" smtClean="0"/>
              <a:t>Clicking on the order header</a:t>
            </a:r>
            <a:r>
              <a:rPr lang="en-US" baseline="0" dirty="0" smtClean="0"/>
              <a:t> opens and closes the details window. Displaying order history,</a:t>
            </a:r>
          </a:p>
          <a:p>
            <a:pPr defTabSz="889986" eaLnBrk="0" fontAlgn="base" hangingPunct="0">
              <a:spcBef>
                <a:spcPct val="30000"/>
              </a:spcBef>
              <a:spcAft>
                <a:spcPct val="0"/>
              </a:spcAft>
              <a:defRPr/>
            </a:pPr>
            <a:r>
              <a:rPr lang="en-US" baseline="0" dirty="0" smtClean="0"/>
              <a:t> The left portion of this details window includes Alerts, Actions for order modification and Infobutton for Up to Date, Micromedex, Medline Plus</a:t>
            </a:r>
            <a:endParaRPr lang="en-US" dirty="0"/>
          </a:p>
        </p:txBody>
      </p:sp>
      <p:sp>
        <p:nvSpPr>
          <p:cNvPr id="4" name="Slide Number Placeholder 3"/>
          <p:cNvSpPr>
            <a:spLocks noGrp="1"/>
          </p:cNvSpPr>
          <p:nvPr>
            <p:ph type="sldNum" sz="quarter" idx="10"/>
          </p:nvPr>
        </p:nvSpPr>
        <p:spPr/>
        <p:txBody>
          <a:bodyPr/>
          <a:lstStyle/>
          <a:p>
            <a:pPr>
              <a:defRPr/>
            </a:pPr>
            <a:fld id="{762C5AF7-30F0-4786-9745-00636A9B9BDB}" type="slidenum">
              <a:rPr lang="en-US" smtClean="0"/>
              <a:pPr>
                <a:defRPr/>
              </a:pPr>
              <a:t>28</a:t>
            </a:fld>
            <a:endParaRPr lang="en-US" dirty="0"/>
          </a:p>
        </p:txBody>
      </p:sp>
    </p:spTree>
    <p:extLst>
      <p:ext uri="{BB962C8B-B14F-4D97-AF65-F5344CB8AC3E}">
        <p14:creationId xmlns:p14="http://schemas.microsoft.com/office/powerpoint/2010/main" val="1055976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106480619</a:t>
            </a:r>
            <a:endParaRPr lang="en-US" dirty="0"/>
          </a:p>
        </p:txBody>
      </p:sp>
      <p:sp>
        <p:nvSpPr>
          <p:cNvPr id="4" name="Slide Number Placeholder 3"/>
          <p:cNvSpPr>
            <a:spLocks noGrp="1"/>
          </p:cNvSpPr>
          <p:nvPr>
            <p:ph type="sldNum" sz="quarter" idx="10"/>
          </p:nvPr>
        </p:nvSpPr>
        <p:spPr/>
        <p:txBody>
          <a:bodyPr/>
          <a:lstStyle/>
          <a:p>
            <a:fld id="{DFD3E557-29CA-2942-B5B0-BBAE067F5736}" type="slidenum">
              <a:rPr lang="en-US" smtClean="0"/>
              <a:t>2</a:t>
            </a:fld>
            <a:endParaRPr lang="en-US" dirty="0"/>
          </a:p>
        </p:txBody>
      </p:sp>
    </p:spTree>
    <p:extLst>
      <p:ext uri="{BB962C8B-B14F-4D97-AF65-F5344CB8AC3E}">
        <p14:creationId xmlns:p14="http://schemas.microsoft.com/office/powerpoint/2010/main" val="19440195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dirty="0" smtClean="0">
                <a:solidFill>
                  <a:srgbClr val="000000"/>
                </a:solidFill>
                <a:latin typeface="Arial" pitchFamily="34" charset="0"/>
                <a:ea typeface="MS PGothic" pitchFamily="34" charset="-128"/>
                <a:cs typeface="Times New Roman" pitchFamily="18" charset="0"/>
              </a:rPr>
              <a:t>____________________________________________________________________________</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dirty="0" smtClean="0">
              <a:solidFill>
                <a:srgbClr val="000000"/>
              </a:solidFill>
              <a:latin typeface="Arial" pitchFamily="34" charset="0"/>
              <a:ea typeface="MS PGothic" pitchFamily="34" charset="-128"/>
              <a:cs typeface="Times New Roman"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tLang="en-US" dirty="0" smtClean="0">
                <a:solidFill>
                  <a:srgbClr val="000000"/>
                </a:solidFill>
                <a:latin typeface="Arial" pitchFamily="34" charset="0"/>
                <a:ea typeface="MS PGothic" pitchFamily="34" charset="-128"/>
                <a:cs typeface="Times New Roman" pitchFamily="18" charset="0"/>
              </a:rPr>
              <a:t>JLV is a read only, graphical user interface (GUI) that provides an integrated read-only, near real-time view of health data from DoD and VA EHR systems in a common viewer. 	</a:t>
            </a:r>
          </a:p>
          <a:p>
            <a:endParaRPr lang="en-US" dirty="0" smtClean="0"/>
          </a:p>
          <a:p>
            <a:r>
              <a:rPr lang="en-US" dirty="0" smtClean="0"/>
              <a:t>Key Benefits:</a:t>
            </a:r>
          </a:p>
          <a:p>
            <a:endParaRPr lang="en-US" dirty="0" smtClean="0"/>
          </a:p>
          <a:p>
            <a:pPr eaLnBrk="1" hangingPunct="1">
              <a:spcBef>
                <a:spcPct val="20000"/>
              </a:spcBef>
              <a:spcAft>
                <a:spcPts val="600"/>
              </a:spcAft>
              <a:buFont typeface="Arial" pitchFamily="34" charset="0"/>
              <a:buChar char="•"/>
            </a:pPr>
            <a:r>
              <a:rPr lang="en-US" altLang="en-US" dirty="0" smtClean="0">
                <a:solidFill>
                  <a:srgbClr val="000000"/>
                </a:solidFill>
                <a:latin typeface="Arial" pitchFamily="34" charset="0"/>
                <a:ea typeface="MS PGothic" pitchFamily="34" charset="-128"/>
                <a:cs typeface="Times New Roman" pitchFamily="18" charset="0"/>
              </a:rPr>
              <a:t>In production and successfully deployed to DoD, VHA and VBA providers ahead of schedule</a:t>
            </a:r>
          </a:p>
          <a:p>
            <a:pPr eaLnBrk="1" hangingPunct="1">
              <a:spcBef>
                <a:spcPct val="20000"/>
              </a:spcBef>
              <a:spcAft>
                <a:spcPts val="600"/>
              </a:spcAft>
              <a:buFont typeface="Arial" pitchFamily="34" charset="0"/>
              <a:buChar char="•"/>
            </a:pPr>
            <a:r>
              <a:rPr lang="en-US" altLang="en-US" dirty="0" smtClean="0">
                <a:solidFill>
                  <a:srgbClr val="000000"/>
                </a:solidFill>
                <a:latin typeface="Arial" pitchFamily="34" charset="0"/>
                <a:ea typeface="MS PGothic" pitchFamily="34" charset="-128"/>
                <a:cs typeface="Times New Roman" pitchFamily="18" charset="0"/>
              </a:rPr>
              <a:t>Proven high levels of provider satisfaction over current HIE tools</a:t>
            </a:r>
          </a:p>
          <a:p>
            <a:pPr eaLnBrk="1" hangingPunct="1">
              <a:spcBef>
                <a:spcPct val="20000"/>
              </a:spcBef>
              <a:spcAft>
                <a:spcPts val="600"/>
              </a:spcAft>
              <a:buFont typeface="Arial" pitchFamily="34" charset="0"/>
              <a:buChar char="•"/>
            </a:pPr>
            <a:r>
              <a:rPr lang="en-US" altLang="en-US" dirty="0" smtClean="0">
                <a:solidFill>
                  <a:srgbClr val="000000"/>
                </a:solidFill>
                <a:latin typeface="Arial" pitchFamily="34" charset="0"/>
                <a:ea typeface="MS PGothic" pitchFamily="34" charset="-128"/>
                <a:cs typeface="Times New Roman" pitchFamily="18" charset="0"/>
              </a:rPr>
              <a:t>Simplifies review of patient records, returning valuable time to care providers</a:t>
            </a:r>
          </a:p>
          <a:p>
            <a:pPr eaLnBrk="1" hangingPunct="1">
              <a:spcBef>
                <a:spcPct val="20000"/>
              </a:spcBef>
              <a:spcAft>
                <a:spcPts val="600"/>
              </a:spcAft>
              <a:buFont typeface="Arial" pitchFamily="34" charset="0"/>
              <a:buChar char="•"/>
            </a:pPr>
            <a:r>
              <a:rPr lang="en-US" altLang="en-US" dirty="0" smtClean="0">
                <a:solidFill>
                  <a:srgbClr val="000000"/>
                </a:solidFill>
                <a:latin typeface="Arial" pitchFamily="34" charset="0"/>
                <a:ea typeface="MS PGothic" pitchFamily="34" charset="-128"/>
                <a:cs typeface="Times New Roman" pitchFamily="18" charset="0"/>
              </a:rPr>
              <a:t>Increases efficiency and decreases cost of healthcare delivery</a:t>
            </a:r>
          </a:p>
          <a:p>
            <a:pPr eaLnBrk="1" hangingPunct="1">
              <a:spcBef>
                <a:spcPct val="20000"/>
              </a:spcBef>
              <a:spcAft>
                <a:spcPts val="600"/>
              </a:spcAft>
              <a:buFont typeface="Arial" pitchFamily="34" charset="0"/>
              <a:buChar char="•"/>
            </a:pPr>
            <a:r>
              <a:rPr lang="en-US" altLang="en-US" dirty="0" smtClean="0">
                <a:solidFill>
                  <a:srgbClr val="000000"/>
                </a:solidFill>
                <a:latin typeface="Arial" pitchFamily="34" charset="0"/>
                <a:ea typeface="MS PGothic" pitchFamily="34" charset="-128"/>
                <a:cs typeface="Times New Roman" pitchFamily="18" charset="0"/>
              </a:rPr>
              <a:t>Reduced need for duplicate diagnostics</a:t>
            </a:r>
          </a:p>
          <a:p>
            <a:pPr eaLnBrk="1" hangingPunct="1">
              <a:spcBef>
                <a:spcPct val="20000"/>
              </a:spcBef>
              <a:spcAft>
                <a:spcPts val="600"/>
              </a:spcAft>
              <a:buFont typeface="Arial" pitchFamily="34" charset="0"/>
              <a:buChar char="•"/>
            </a:pPr>
            <a:r>
              <a:rPr lang="en-US" altLang="en-US" dirty="0" smtClean="0">
                <a:solidFill>
                  <a:srgbClr val="000000"/>
                </a:solidFill>
                <a:latin typeface="Arial" pitchFamily="34" charset="0"/>
                <a:ea typeface="MS PGothic" pitchFamily="34" charset="-128"/>
                <a:cs typeface="Times New Roman" pitchFamily="18" charset="0"/>
              </a:rPr>
              <a:t>Allows for more rapid throughput in Benefits claims</a:t>
            </a:r>
          </a:p>
          <a:p>
            <a:pPr eaLnBrk="1" hangingPunct="1">
              <a:spcBef>
                <a:spcPct val="20000"/>
              </a:spcBef>
              <a:spcAft>
                <a:spcPts val="600"/>
              </a:spcAft>
              <a:buFont typeface="Arial" pitchFamily="34" charset="0"/>
              <a:buChar char="•"/>
            </a:pPr>
            <a:endParaRPr lang="en-US" altLang="en-US" dirty="0" smtClean="0">
              <a:solidFill>
                <a:srgbClr val="000000"/>
              </a:solidFill>
              <a:latin typeface="Arial" pitchFamily="34" charset="0"/>
              <a:ea typeface="MS PGothic" pitchFamily="34" charset="-128"/>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DFD3E557-29CA-2942-B5B0-BBAE067F5736}" type="slidenum">
              <a:rPr lang="en-US" smtClean="0"/>
              <a:t>29</a:t>
            </a:fld>
            <a:endParaRPr lang="en-US" dirty="0"/>
          </a:p>
        </p:txBody>
      </p:sp>
    </p:spTree>
    <p:extLst>
      <p:ext uri="{BB962C8B-B14F-4D97-AF65-F5344CB8AC3E}">
        <p14:creationId xmlns:p14="http://schemas.microsoft.com/office/powerpoint/2010/main" val="22927723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__________________________________________________________________________-</a:t>
            </a:r>
          </a:p>
          <a:p>
            <a:r>
              <a:rPr lang="en-US" sz="1200" dirty="0" smtClean="0"/>
              <a:t>Product Set #2</a:t>
            </a:r>
          </a:p>
          <a:p>
            <a:endParaRPr lang="en-US" sz="1200" dirty="0" smtClean="0"/>
          </a:p>
          <a:p>
            <a:pPr marL="0" indent="0">
              <a:buNone/>
            </a:pPr>
            <a:r>
              <a:rPr lang="en-US" sz="1200" b="1" dirty="0" smtClean="0">
                <a:solidFill>
                  <a:srgbClr val="000000"/>
                </a:solidFill>
              </a:rPr>
              <a:t>Core Health Management Capabilities on an ONC certified Technology (2014 Edition Certification Criteria)</a:t>
            </a:r>
          </a:p>
          <a:p>
            <a:pPr lvl="1"/>
            <a:r>
              <a:rPr lang="en-US" sz="1200" dirty="0" smtClean="0"/>
              <a:t>VA intends to certify by September 30, 2015</a:t>
            </a:r>
          </a:p>
          <a:p>
            <a:endParaRPr lang="en-US" dirty="0"/>
          </a:p>
        </p:txBody>
      </p:sp>
      <p:sp>
        <p:nvSpPr>
          <p:cNvPr id="4" name="Slide Number Placeholder 3"/>
          <p:cNvSpPr>
            <a:spLocks noGrp="1"/>
          </p:cNvSpPr>
          <p:nvPr>
            <p:ph type="sldNum" sz="quarter" idx="10"/>
          </p:nvPr>
        </p:nvSpPr>
        <p:spPr/>
        <p:txBody>
          <a:bodyPr/>
          <a:lstStyle/>
          <a:p>
            <a:fld id="{DFD3E557-29CA-2942-B5B0-BBAE067F5736}" type="slidenum">
              <a:rPr lang="en-US" smtClean="0"/>
              <a:t>30</a:t>
            </a:fld>
            <a:endParaRPr lang="en-US" dirty="0"/>
          </a:p>
        </p:txBody>
      </p:sp>
    </p:spTree>
    <p:extLst>
      <p:ext uri="{BB962C8B-B14F-4D97-AF65-F5344CB8AC3E}">
        <p14:creationId xmlns:p14="http://schemas.microsoft.com/office/powerpoint/2010/main" val="20253638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D3E557-29CA-2942-B5B0-BBAE067F5736}" type="slidenum">
              <a:rPr lang="en-US" smtClean="0"/>
              <a:t>31</a:t>
            </a:fld>
            <a:endParaRPr lang="en-US" dirty="0"/>
          </a:p>
        </p:txBody>
      </p:sp>
    </p:spTree>
    <p:extLst>
      <p:ext uri="{BB962C8B-B14F-4D97-AF65-F5344CB8AC3E}">
        <p14:creationId xmlns:p14="http://schemas.microsoft.com/office/powerpoint/2010/main" val="22071072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D3E557-29CA-2942-B5B0-BBAE067F5736}" type="slidenum">
              <a:rPr lang="en-US" smtClean="0"/>
              <a:t>32</a:t>
            </a:fld>
            <a:endParaRPr lang="en-US" dirty="0"/>
          </a:p>
        </p:txBody>
      </p:sp>
    </p:spTree>
    <p:extLst>
      <p:ext uri="{BB962C8B-B14F-4D97-AF65-F5344CB8AC3E}">
        <p14:creationId xmlns:p14="http://schemas.microsoft.com/office/powerpoint/2010/main" val="16317006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D3E557-29CA-2942-B5B0-BBAE067F5736}" type="slidenum">
              <a:rPr lang="en-US" smtClean="0"/>
              <a:t>33</a:t>
            </a:fld>
            <a:endParaRPr lang="en-US" dirty="0"/>
          </a:p>
        </p:txBody>
      </p:sp>
    </p:spTree>
    <p:extLst>
      <p:ext uri="{BB962C8B-B14F-4D97-AF65-F5344CB8AC3E}">
        <p14:creationId xmlns:p14="http://schemas.microsoft.com/office/powerpoint/2010/main" val="9181454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D3E557-29CA-2942-B5B0-BBAE067F5736}" type="slidenum">
              <a:rPr lang="en-US" smtClean="0"/>
              <a:t>34</a:t>
            </a:fld>
            <a:endParaRPr lang="en-US" dirty="0"/>
          </a:p>
        </p:txBody>
      </p:sp>
    </p:spTree>
    <p:extLst>
      <p:ext uri="{BB962C8B-B14F-4D97-AF65-F5344CB8AC3E}">
        <p14:creationId xmlns:p14="http://schemas.microsoft.com/office/powerpoint/2010/main" val="12816943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D3E557-29CA-2942-B5B0-BBAE067F5736}" type="slidenum">
              <a:rPr lang="en-US" smtClean="0"/>
              <a:t>35</a:t>
            </a:fld>
            <a:endParaRPr lang="en-US" dirty="0"/>
          </a:p>
        </p:txBody>
      </p:sp>
    </p:spTree>
    <p:extLst>
      <p:ext uri="{BB962C8B-B14F-4D97-AF65-F5344CB8AC3E}">
        <p14:creationId xmlns:p14="http://schemas.microsoft.com/office/powerpoint/2010/main" val="17922259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D3E557-29CA-2942-B5B0-BBAE067F5736}" type="slidenum">
              <a:rPr lang="en-US" smtClean="0"/>
              <a:t>36</a:t>
            </a:fld>
            <a:endParaRPr lang="en-US" dirty="0"/>
          </a:p>
        </p:txBody>
      </p:sp>
    </p:spTree>
    <p:extLst>
      <p:ext uri="{BB962C8B-B14F-4D97-AF65-F5344CB8AC3E}">
        <p14:creationId xmlns:p14="http://schemas.microsoft.com/office/powerpoint/2010/main" val="25016225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Clinical Summary – summary of care after visit</a:t>
            </a:r>
          </a:p>
          <a:p>
            <a:endParaRPr lang="en-US" dirty="0"/>
          </a:p>
        </p:txBody>
      </p:sp>
      <p:sp>
        <p:nvSpPr>
          <p:cNvPr id="4" name="Slide Number Placeholder 3"/>
          <p:cNvSpPr>
            <a:spLocks noGrp="1"/>
          </p:cNvSpPr>
          <p:nvPr>
            <p:ph type="sldNum" sz="quarter" idx="10"/>
          </p:nvPr>
        </p:nvSpPr>
        <p:spPr/>
        <p:txBody>
          <a:bodyPr/>
          <a:lstStyle/>
          <a:p>
            <a:fld id="{DFD3E557-29CA-2942-B5B0-BBAE067F5736}" type="slidenum">
              <a:rPr lang="en-US" smtClean="0"/>
              <a:t>37</a:t>
            </a:fld>
            <a:endParaRPr lang="en-US" dirty="0"/>
          </a:p>
        </p:txBody>
      </p:sp>
    </p:spTree>
    <p:extLst>
      <p:ext uri="{BB962C8B-B14F-4D97-AF65-F5344CB8AC3E}">
        <p14:creationId xmlns:p14="http://schemas.microsoft.com/office/powerpoint/2010/main" val="35921799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Care Planning</a:t>
            </a:r>
          </a:p>
          <a:p>
            <a:r>
              <a:rPr lang="en-US" dirty="0" smtClean="0"/>
              <a:t>Care Management</a:t>
            </a:r>
          </a:p>
          <a:p>
            <a:r>
              <a:rPr lang="en-US" dirty="0" smtClean="0"/>
              <a:t>Care Coordination</a:t>
            </a:r>
          </a:p>
          <a:p>
            <a:r>
              <a:rPr lang="en-US" dirty="0" smtClean="0"/>
              <a:t>______________________________________________________________________</a:t>
            </a:r>
          </a:p>
          <a:p>
            <a:r>
              <a:rPr lang="en-US" dirty="0" smtClean="0"/>
              <a:t>Care Planning:</a:t>
            </a:r>
          </a:p>
          <a:p>
            <a:pPr marL="285750" indent="-285750">
              <a:buFont typeface="Arial"/>
              <a:buChar char="•"/>
              <a:defRPr/>
            </a:pPr>
            <a:r>
              <a:rPr lang="en-US" sz="1200" dirty="0" smtClean="0">
                <a:latin typeface="Arial" charset="0"/>
                <a:ea typeface="ＭＳ Ｐゴシック" pitchFamily="34" charset="-128"/>
              </a:rPr>
              <a:t>Individual Patient Focus</a:t>
            </a:r>
          </a:p>
          <a:p>
            <a:pPr marL="285750" indent="-285750">
              <a:buFont typeface="Arial"/>
              <a:buChar char="•"/>
              <a:defRPr/>
            </a:pPr>
            <a:r>
              <a:rPr lang="en-US" sz="1200" dirty="0" smtClean="0">
                <a:latin typeface="Arial" charset="0"/>
                <a:ea typeface="ＭＳ Ｐゴシック" pitchFamily="34" charset="-128"/>
              </a:rPr>
              <a:t>Problem-specific</a:t>
            </a:r>
          </a:p>
          <a:p>
            <a:pPr marL="285750" indent="-285750">
              <a:buFont typeface="Arial"/>
              <a:buChar char="•"/>
              <a:defRPr/>
            </a:pPr>
            <a:r>
              <a:rPr lang="en-US" sz="1200" dirty="0" smtClean="0">
                <a:latin typeface="Arial" charset="0"/>
                <a:ea typeface="ＭＳ Ｐゴシック" pitchFamily="34" charset="-128"/>
              </a:rPr>
              <a:t>Interdisciplinary</a:t>
            </a:r>
          </a:p>
          <a:p>
            <a:pPr marL="285750" indent="-285750">
              <a:buFont typeface="Arial"/>
              <a:buChar char="•"/>
              <a:defRPr/>
            </a:pPr>
            <a:r>
              <a:rPr lang="en-US" sz="1200" dirty="0" smtClean="0">
                <a:latin typeface="Arial" charset="0"/>
                <a:ea typeface="ＭＳ Ｐゴシック" pitchFamily="34" charset="-128"/>
              </a:rPr>
              <a:t>Identify care needs, treatment goals &amp; plan to meet goals</a:t>
            </a:r>
          </a:p>
          <a:p>
            <a:pPr marL="285750" indent="-285750">
              <a:buFont typeface="Arial"/>
              <a:buChar char="•"/>
              <a:defRPr/>
            </a:pPr>
            <a:r>
              <a:rPr lang="en-US" sz="1200" dirty="0" smtClean="0">
                <a:latin typeface="Arial" charset="0"/>
                <a:ea typeface="ＭＳ Ｐゴシック" pitchFamily="34" charset="-128"/>
              </a:rPr>
              <a:t>Criteria for terminating interventions</a:t>
            </a:r>
          </a:p>
          <a:p>
            <a:pPr marL="285750" indent="-285750">
              <a:buFont typeface="Arial"/>
              <a:buChar char="•"/>
              <a:defRPr/>
            </a:pPr>
            <a:r>
              <a:rPr lang="en-US" sz="1200" dirty="0" smtClean="0">
                <a:latin typeface="Arial" charset="0"/>
                <a:ea typeface="ＭＳ Ｐゴシック" pitchFamily="34" charset="-128"/>
              </a:rPr>
              <a:t>Documentation of progress</a:t>
            </a:r>
          </a:p>
          <a:p>
            <a:endParaRPr lang="en-US" dirty="0" smtClean="0"/>
          </a:p>
          <a:p>
            <a:r>
              <a:rPr lang="en-US" dirty="0" smtClean="0"/>
              <a:t>Care Management:</a:t>
            </a:r>
          </a:p>
          <a:p>
            <a:pPr marL="285750" indent="-285750">
              <a:buFont typeface="Arial"/>
              <a:buChar char="•"/>
              <a:defRPr/>
            </a:pPr>
            <a:r>
              <a:rPr lang="en-US" sz="1200" dirty="0" smtClean="0">
                <a:latin typeface="Arial" charset="0"/>
                <a:ea typeface="ＭＳ Ｐゴシック" pitchFamily="34" charset="-128"/>
              </a:rPr>
              <a:t>Population and Panel Focus</a:t>
            </a:r>
          </a:p>
          <a:p>
            <a:pPr marL="285750" indent="-285750">
              <a:buFont typeface="Arial"/>
              <a:buChar char="•"/>
              <a:defRPr/>
            </a:pPr>
            <a:r>
              <a:rPr lang="en-US" sz="1200" dirty="0" smtClean="0">
                <a:latin typeface="Arial" charset="0"/>
                <a:ea typeface="ＭＳ Ｐゴシック" pitchFamily="34" charset="-128"/>
              </a:rPr>
              <a:t>Holistic</a:t>
            </a:r>
          </a:p>
          <a:p>
            <a:pPr marL="285750" indent="-285750">
              <a:buFont typeface="Arial"/>
              <a:buChar char="•"/>
              <a:defRPr/>
            </a:pPr>
            <a:r>
              <a:rPr lang="en-US" sz="1200" dirty="0" smtClean="0">
                <a:latin typeface="Arial" charset="0"/>
                <a:ea typeface="ＭＳ Ｐゴシック" pitchFamily="34" charset="-128"/>
              </a:rPr>
              <a:t>Identification/Stratification/Prioritization of</a:t>
            </a:r>
            <a:r>
              <a:rPr lang="en-US" sz="1200" baseline="0" dirty="0" smtClean="0">
                <a:latin typeface="Arial" charset="0"/>
                <a:ea typeface="ＭＳ Ｐゴシック" pitchFamily="34" charset="-128"/>
              </a:rPr>
              <a:t> At-Risk Patients</a:t>
            </a:r>
            <a:endParaRPr lang="en-US" sz="1200" dirty="0" smtClean="0">
              <a:latin typeface="Arial" charset="0"/>
              <a:ea typeface="ＭＳ Ｐゴシック" pitchFamily="34" charset="-128"/>
            </a:endParaRPr>
          </a:p>
          <a:p>
            <a:pPr marL="285750" indent="-285750">
              <a:buFont typeface="Arial"/>
              <a:buChar char="•"/>
              <a:defRPr/>
            </a:pPr>
            <a:r>
              <a:rPr lang="en-US" sz="1200" dirty="0" smtClean="0">
                <a:latin typeface="Arial" charset="0"/>
                <a:ea typeface="ＭＳ Ｐゴシック" pitchFamily="34" charset="-128"/>
              </a:rPr>
              <a:t>Evaluation</a:t>
            </a:r>
          </a:p>
          <a:p>
            <a:pPr marL="285750" indent="-285750">
              <a:buFont typeface="Arial"/>
              <a:buChar char="•"/>
              <a:defRPr/>
            </a:pPr>
            <a:endParaRPr lang="en-US" sz="1200" dirty="0" smtClean="0">
              <a:latin typeface="Arial" charset="0"/>
              <a:ea typeface="ＭＳ Ｐゴシック" pitchFamily="34" charset="-128"/>
            </a:endParaRPr>
          </a:p>
          <a:p>
            <a:pPr marL="0" indent="0">
              <a:buFont typeface="Arial"/>
              <a:buNone/>
              <a:defRPr/>
            </a:pPr>
            <a:r>
              <a:rPr lang="en-US" sz="1200" dirty="0" smtClean="0">
                <a:latin typeface="Arial" charset="0"/>
                <a:ea typeface="ＭＳ Ｐゴシック" pitchFamily="34" charset="-128"/>
              </a:rPr>
              <a:t>Care Coordination:</a:t>
            </a:r>
          </a:p>
          <a:p>
            <a:pPr marL="285750" indent="-285750">
              <a:buFont typeface="Arial"/>
              <a:buChar char="•"/>
              <a:defRPr/>
            </a:pPr>
            <a:r>
              <a:rPr lang="en-US" sz="1200" dirty="0" smtClean="0">
                <a:latin typeface="Arial" charset="0"/>
                <a:ea typeface="ＭＳ Ｐゴシック" pitchFamily="34" charset="-128"/>
              </a:rPr>
              <a:t>Healthcare System Focus</a:t>
            </a:r>
          </a:p>
          <a:p>
            <a:pPr marL="285750" indent="-285750">
              <a:buFont typeface="Arial"/>
              <a:buChar char="•"/>
              <a:defRPr/>
            </a:pPr>
            <a:r>
              <a:rPr lang="en-US" sz="1200" dirty="0" smtClean="0">
                <a:latin typeface="Arial" charset="0"/>
                <a:ea typeface="ＭＳ Ｐゴシック" pitchFamily="34" charset="-128"/>
              </a:rPr>
              <a:t>More developed approaches to Health Care Home, Proactive Plan of Care, Communication, Information Systems, Transitions/Handoffs</a:t>
            </a:r>
          </a:p>
          <a:p>
            <a:pPr marL="285750" indent="-285750">
              <a:buFont typeface="Arial"/>
              <a:buChar char="•"/>
              <a:defRPr/>
            </a:pPr>
            <a:endParaRPr lang="en-US" sz="1200" dirty="0" smtClean="0">
              <a:latin typeface="Arial"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DFD3E557-29CA-2942-B5B0-BBAE067F5736}" type="slidenum">
              <a:rPr lang="en-US" smtClean="0"/>
              <a:t>38</a:t>
            </a:fld>
            <a:endParaRPr lang="en-US" dirty="0"/>
          </a:p>
        </p:txBody>
      </p:sp>
    </p:spTree>
    <p:extLst>
      <p:ext uri="{BB962C8B-B14F-4D97-AF65-F5344CB8AC3E}">
        <p14:creationId xmlns:p14="http://schemas.microsoft.com/office/powerpoint/2010/main" val="432862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charset="0"/>
              <a:buNone/>
              <a:defRPr/>
            </a:pPr>
            <a:r>
              <a:rPr lang="en-US" sz="1200" b="1" dirty="0" smtClean="0">
                <a:ea typeface="ＭＳ Ｐゴシック" charset="0"/>
              </a:rPr>
              <a:t>Background on VistA Evolution</a:t>
            </a:r>
          </a:p>
          <a:p>
            <a:pPr>
              <a:buFont typeface="Arial" charset="0"/>
              <a:buNone/>
              <a:defRPr/>
            </a:pPr>
            <a:r>
              <a:rPr lang="en-US" sz="1200" baseline="0" dirty="0" smtClean="0">
                <a:ea typeface="ＭＳ Ｐゴシック" charset="0"/>
              </a:rPr>
              <a:t>Need to Modernize</a:t>
            </a:r>
          </a:p>
          <a:p>
            <a:pPr marL="0" marR="0" indent="0" algn="l" defTabSz="457200" rtl="0" eaLnBrk="1" fontAlgn="auto" latinLnBrk="0" hangingPunct="1">
              <a:lnSpc>
                <a:spcPct val="100000"/>
              </a:lnSpc>
              <a:spcBef>
                <a:spcPts val="0"/>
              </a:spcBef>
              <a:spcAft>
                <a:spcPts val="0"/>
              </a:spcAft>
              <a:buClrTx/>
              <a:buSzTx/>
              <a:buFont typeface="Arial" charset="0"/>
              <a:buNone/>
              <a:tabLst/>
              <a:defRPr/>
            </a:pPr>
            <a:r>
              <a:rPr lang="en-US" sz="1200" baseline="0" dirty="0" smtClean="0">
                <a:ea typeface="ＭＳ Ｐゴシック" charset="0"/>
              </a:rPr>
              <a:t>2010 joint </a:t>
            </a:r>
            <a:r>
              <a:rPr lang="en-US" sz="1200" baseline="0" dirty="0" err="1" smtClean="0">
                <a:ea typeface="ＭＳ Ｐゴシック" charset="0"/>
              </a:rPr>
              <a:t>iEHR</a:t>
            </a:r>
            <a:endParaRPr lang="en-US" sz="1200" baseline="0" dirty="0" smtClean="0">
              <a:ea typeface="ＭＳ Ｐゴシック" charset="0"/>
            </a:endParaRPr>
          </a:p>
          <a:p>
            <a:pPr marL="0" marR="0" indent="0" algn="l" defTabSz="457200" rtl="0" eaLnBrk="1" fontAlgn="auto" latinLnBrk="0" hangingPunct="1">
              <a:lnSpc>
                <a:spcPct val="100000"/>
              </a:lnSpc>
              <a:spcBef>
                <a:spcPts val="0"/>
              </a:spcBef>
              <a:spcAft>
                <a:spcPts val="0"/>
              </a:spcAft>
              <a:buClrTx/>
              <a:buSzTx/>
              <a:buFont typeface="Arial" charset="0"/>
              <a:buNone/>
              <a:tabLst/>
              <a:defRPr/>
            </a:pPr>
            <a:r>
              <a:rPr lang="en-US" sz="1200" baseline="0" dirty="0" smtClean="0">
                <a:ea typeface="ＭＳ Ｐゴシック" charset="0"/>
              </a:rPr>
              <a:t>2013 Focus Interoperability</a:t>
            </a:r>
          </a:p>
          <a:p>
            <a:pPr marL="0" marR="0" indent="0" algn="l" defTabSz="457200" rtl="0" eaLnBrk="1" fontAlgn="auto" latinLnBrk="0" hangingPunct="1">
              <a:lnSpc>
                <a:spcPct val="100000"/>
              </a:lnSpc>
              <a:spcBef>
                <a:spcPts val="0"/>
              </a:spcBef>
              <a:spcAft>
                <a:spcPts val="0"/>
              </a:spcAft>
              <a:buClrTx/>
              <a:buSzTx/>
              <a:buFont typeface="Arial" charset="0"/>
              <a:buNone/>
              <a:tabLst/>
              <a:defRPr/>
            </a:pPr>
            <a:r>
              <a:rPr lang="en-US" sz="1200" baseline="0" dirty="0" smtClean="0">
                <a:ea typeface="ＭＳ Ｐゴシック" charset="0"/>
              </a:rPr>
              <a:t>Vista Evolution</a:t>
            </a:r>
          </a:p>
          <a:p>
            <a:pPr marL="0" marR="0" indent="0" algn="l" defTabSz="457200" rtl="0" eaLnBrk="1" fontAlgn="auto" latinLnBrk="0" hangingPunct="1">
              <a:lnSpc>
                <a:spcPct val="100000"/>
              </a:lnSpc>
              <a:spcBef>
                <a:spcPts val="0"/>
              </a:spcBef>
              <a:spcAft>
                <a:spcPts val="0"/>
              </a:spcAft>
              <a:buClrTx/>
              <a:buSzTx/>
              <a:buFont typeface="Arial" charset="0"/>
              <a:buNone/>
              <a:tabLst/>
              <a:defRPr/>
            </a:pPr>
            <a:r>
              <a:rPr lang="en-US" sz="1200" baseline="0" dirty="0" smtClean="0">
                <a:ea typeface="ＭＳ Ｐゴシック" charset="0"/>
              </a:rPr>
              <a:t>-</a:t>
            </a:r>
            <a:r>
              <a:rPr lang="en-US" sz="1200" baseline="0" dirty="0" err="1" smtClean="0">
                <a:ea typeface="ＭＳ Ｐゴシック" charset="0"/>
              </a:rPr>
              <a:t>VistA</a:t>
            </a:r>
            <a:r>
              <a:rPr lang="en-US" sz="1200" baseline="0" dirty="0" smtClean="0">
                <a:ea typeface="ＭＳ Ｐゴシック" charset="0"/>
              </a:rPr>
              <a:t> Core</a:t>
            </a:r>
          </a:p>
          <a:p>
            <a:pPr marL="0" marR="0" indent="0" algn="l" defTabSz="457200" rtl="0" eaLnBrk="1" fontAlgn="auto" latinLnBrk="0" hangingPunct="1">
              <a:lnSpc>
                <a:spcPct val="100000"/>
              </a:lnSpc>
              <a:spcBef>
                <a:spcPts val="0"/>
              </a:spcBef>
              <a:spcAft>
                <a:spcPts val="0"/>
              </a:spcAft>
              <a:buClrTx/>
              <a:buSzTx/>
              <a:buFont typeface="Arial" charset="0"/>
              <a:buNone/>
              <a:tabLst/>
              <a:defRPr/>
            </a:pPr>
            <a:r>
              <a:rPr lang="en-US" sz="1200" baseline="0" dirty="0" smtClean="0">
                <a:ea typeface="ＭＳ Ｐゴシック" charset="0"/>
              </a:rPr>
              <a:t>-Adherence to standards</a:t>
            </a:r>
          </a:p>
          <a:p>
            <a:pPr marL="0" marR="0" indent="0" algn="l" defTabSz="457200" rtl="0" eaLnBrk="1" fontAlgn="auto" latinLnBrk="0" hangingPunct="1">
              <a:lnSpc>
                <a:spcPct val="100000"/>
              </a:lnSpc>
              <a:spcBef>
                <a:spcPts val="0"/>
              </a:spcBef>
              <a:spcAft>
                <a:spcPts val="0"/>
              </a:spcAft>
              <a:buClrTx/>
              <a:buSzTx/>
              <a:buFont typeface="Arial" charset="0"/>
              <a:buNone/>
              <a:tabLst/>
              <a:defRPr/>
            </a:pPr>
            <a:r>
              <a:rPr lang="en-US" sz="1200" baseline="0" dirty="0" smtClean="0">
                <a:ea typeface="ＭＳ Ｐゴシック" charset="0"/>
              </a:rPr>
              <a:t>-Data –scope + </a:t>
            </a:r>
            <a:r>
              <a:rPr lang="en-US" sz="1200" baseline="0" dirty="0" err="1" smtClean="0">
                <a:ea typeface="ＭＳ Ｐゴシック" charset="0"/>
              </a:rPr>
              <a:t>interop</a:t>
            </a:r>
            <a:endParaRPr lang="en-US" sz="1200" baseline="0" dirty="0" smtClean="0">
              <a:ea typeface="ＭＳ Ｐゴシック" charset="0"/>
            </a:endParaRPr>
          </a:p>
          <a:p>
            <a:pPr marL="0" marR="0" indent="0" algn="l" defTabSz="457200" rtl="0" eaLnBrk="1" fontAlgn="auto" latinLnBrk="0" hangingPunct="1">
              <a:lnSpc>
                <a:spcPct val="100000"/>
              </a:lnSpc>
              <a:spcBef>
                <a:spcPts val="0"/>
              </a:spcBef>
              <a:spcAft>
                <a:spcPts val="0"/>
              </a:spcAft>
              <a:buClrTx/>
              <a:buSzTx/>
              <a:buFont typeface="Arial" charset="0"/>
              <a:buNone/>
              <a:tabLst/>
              <a:defRPr/>
            </a:pPr>
            <a:r>
              <a:rPr lang="en-US" sz="1200" baseline="0" dirty="0" smtClean="0">
                <a:ea typeface="ＭＳ Ｐゴシック" charset="0"/>
              </a:rPr>
              <a:t>-faster</a:t>
            </a:r>
          </a:p>
          <a:p>
            <a:pPr marL="0" marR="0" indent="0" algn="l" defTabSz="457200" rtl="0" eaLnBrk="1" fontAlgn="auto" latinLnBrk="0" hangingPunct="1">
              <a:lnSpc>
                <a:spcPct val="100000"/>
              </a:lnSpc>
              <a:spcBef>
                <a:spcPts val="0"/>
              </a:spcBef>
              <a:spcAft>
                <a:spcPts val="0"/>
              </a:spcAft>
              <a:buClrTx/>
              <a:buSzTx/>
              <a:buFont typeface="Arial" charset="0"/>
              <a:buNone/>
              <a:tabLst/>
              <a:defRPr/>
            </a:pPr>
            <a:r>
              <a:rPr lang="en-US" sz="1200" baseline="0" dirty="0" smtClean="0">
                <a:ea typeface="ＭＳ Ｐゴシック" charset="0"/>
              </a:rPr>
              <a:t>________________________________________________________________</a:t>
            </a:r>
          </a:p>
          <a:p>
            <a:pPr marL="0" marR="0" indent="0" algn="l" defTabSz="457200" rtl="0" eaLnBrk="1" fontAlgn="auto" latinLnBrk="0" hangingPunct="1">
              <a:lnSpc>
                <a:spcPct val="100000"/>
              </a:lnSpc>
              <a:spcBef>
                <a:spcPts val="0"/>
              </a:spcBef>
              <a:spcAft>
                <a:spcPts val="0"/>
              </a:spcAft>
              <a:buClrTx/>
              <a:buSzTx/>
              <a:buFont typeface="Arial" charset="0"/>
              <a:buNone/>
              <a:tabLst/>
              <a:defRPr/>
            </a:pPr>
            <a:endParaRPr lang="en-US" sz="1200" dirty="0" smtClean="0">
              <a:ea typeface="ＭＳ Ｐゴシック" charset="0"/>
            </a:endParaRPr>
          </a:p>
          <a:p>
            <a:pPr>
              <a:buFont typeface="Arial" charset="0"/>
              <a:buChar char="•"/>
              <a:defRPr/>
            </a:pPr>
            <a:r>
              <a:rPr lang="en-US" sz="1200" dirty="0" smtClean="0">
                <a:ea typeface="ＭＳ Ｐゴシック" charset="0"/>
              </a:rPr>
              <a:t>Both VA and DoD have recognized a need to modernize their current clinical information systems.</a:t>
            </a:r>
          </a:p>
          <a:p>
            <a:pPr>
              <a:buFont typeface="Arial" charset="0"/>
              <a:buChar char="•"/>
              <a:defRPr/>
            </a:pPr>
            <a:r>
              <a:rPr lang="en-US" sz="1200" dirty="0" smtClean="0">
                <a:ea typeface="ＭＳ Ｐゴシック" charset="0"/>
              </a:rPr>
              <a:t>The VA Health Informatics Initiative and DoD EHR Way Ahead were the initial programs focused on this change</a:t>
            </a:r>
          </a:p>
          <a:p>
            <a:pPr>
              <a:buFont typeface="Arial" charset="0"/>
              <a:buChar char="•"/>
              <a:defRPr/>
            </a:pPr>
            <a:r>
              <a:rPr lang="en-US" sz="1200" dirty="0" smtClean="0">
                <a:ea typeface="ＭＳ Ｐゴシック" charset="0"/>
              </a:rPr>
              <a:t>The iEHR initiative established in 2010 was an attempt to have both Departments adopt a common system</a:t>
            </a:r>
          </a:p>
          <a:p>
            <a:pPr>
              <a:buFont typeface="Arial" charset="0"/>
              <a:buChar char="•"/>
              <a:defRPr/>
            </a:pPr>
            <a:r>
              <a:rPr lang="en-US" sz="1200" dirty="0" smtClean="0">
                <a:ea typeface="ＭＳ Ｐゴシック" charset="0"/>
              </a:rPr>
              <a:t>In 2013 this decision was revised to have iEHR focus on interoperability of data and have both Departments pursue system modernization independently. </a:t>
            </a:r>
          </a:p>
          <a:p>
            <a:pPr>
              <a:buFont typeface="Arial" charset="0"/>
              <a:buChar char="•"/>
              <a:defRPr/>
            </a:pPr>
            <a:r>
              <a:rPr lang="en-US" sz="1200" dirty="0" smtClean="0">
                <a:ea typeface="ＭＳ Ｐゴシック" charset="0"/>
              </a:rPr>
              <a:t>The VistA Evolution is the VA Initiative to modernize our clinical information systems based on the VistA core while increasing adherence to national open standards, improving data scope and interoperability, integrating modern technologies, and decreasing development/acquisition cycle time.</a:t>
            </a:r>
          </a:p>
          <a:p>
            <a:pPr>
              <a:buFont typeface="Arial" charset="0"/>
              <a:buChar char="•"/>
              <a:defRPr/>
            </a:pPr>
            <a:r>
              <a:rPr lang="en-US" sz="1200" dirty="0" smtClean="0">
                <a:ea typeface="ＭＳ Ｐゴシック" charset="0"/>
              </a:rPr>
              <a:t>Our mission and goals have not changed.</a:t>
            </a:r>
          </a:p>
          <a:p>
            <a:pPr>
              <a:buFont typeface="Arial" charset="0"/>
              <a:buChar char="•"/>
              <a:defRPr/>
            </a:pPr>
            <a:endParaRPr lang="en-US" sz="1200" dirty="0" smtClean="0">
              <a:ea typeface="ＭＳ Ｐゴシック" charset="0"/>
            </a:endParaRPr>
          </a:p>
          <a:p>
            <a:pPr>
              <a:buFont typeface="Arial" charset="0"/>
              <a:buChar char="•"/>
              <a:defRPr/>
            </a:pPr>
            <a:r>
              <a:rPr lang="en-US" sz="1200" dirty="0" smtClean="0">
                <a:ea typeface="ＭＳ Ｐゴシック" charset="0"/>
              </a:rPr>
              <a:t>115562752 – dark pic with scrolls and books</a:t>
            </a:r>
          </a:p>
          <a:p>
            <a:endParaRPr lang="en-US" dirty="0"/>
          </a:p>
        </p:txBody>
      </p:sp>
      <p:sp>
        <p:nvSpPr>
          <p:cNvPr id="4" name="Slide Number Placeholder 3"/>
          <p:cNvSpPr>
            <a:spLocks noGrp="1"/>
          </p:cNvSpPr>
          <p:nvPr>
            <p:ph type="sldNum" sz="quarter" idx="10"/>
          </p:nvPr>
        </p:nvSpPr>
        <p:spPr/>
        <p:txBody>
          <a:bodyPr/>
          <a:lstStyle/>
          <a:p>
            <a:fld id="{DFD3E557-29CA-2942-B5B0-BBAE067F5736}" type="slidenum">
              <a:rPr lang="en-US" smtClean="0"/>
              <a:t>3</a:t>
            </a:fld>
            <a:endParaRPr lang="en-US" dirty="0"/>
          </a:p>
        </p:txBody>
      </p:sp>
    </p:spTree>
    <p:extLst>
      <p:ext uri="{BB962C8B-B14F-4D97-AF65-F5344CB8AC3E}">
        <p14:creationId xmlns:p14="http://schemas.microsoft.com/office/powerpoint/2010/main" val="7837165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D3E557-29CA-2942-B5B0-BBAE067F5736}" type="slidenum">
              <a:rPr lang="en-US" smtClean="0"/>
              <a:t>39</a:t>
            </a:fld>
            <a:endParaRPr lang="en-US" dirty="0"/>
          </a:p>
        </p:txBody>
      </p:sp>
    </p:spTree>
    <p:extLst>
      <p:ext uri="{BB962C8B-B14F-4D97-AF65-F5344CB8AC3E}">
        <p14:creationId xmlns:p14="http://schemas.microsoft.com/office/powerpoint/2010/main" val="33812694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D3E557-29CA-2942-B5B0-BBAE067F5736}" type="slidenum">
              <a:rPr lang="en-US" smtClean="0"/>
              <a:t>40</a:t>
            </a:fld>
            <a:endParaRPr lang="en-US" dirty="0"/>
          </a:p>
        </p:txBody>
      </p:sp>
    </p:spTree>
    <p:extLst>
      <p:ext uri="{BB962C8B-B14F-4D97-AF65-F5344CB8AC3E}">
        <p14:creationId xmlns:p14="http://schemas.microsoft.com/office/powerpoint/2010/main" val="36195589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_________________________________________________________________________</a:t>
            </a:r>
          </a:p>
          <a:p>
            <a:r>
              <a:rPr lang="en-US" dirty="0" smtClean="0"/>
              <a:t>Map of US with lines and dots connecting</a:t>
            </a:r>
          </a:p>
          <a:p>
            <a:r>
              <a:rPr lang="en-US" dirty="0" smtClean="0"/>
              <a:t>iEHR IS interoperability?</a:t>
            </a:r>
            <a:r>
              <a:rPr lang="en-US" baseline="0" dirty="0" smtClean="0"/>
              <a:t> – will this raise too many questions?</a:t>
            </a:r>
          </a:p>
          <a:p>
            <a:r>
              <a:rPr lang="en-US" b="1" baseline="0" dirty="0" smtClean="0"/>
              <a:t>Soldier to Veteran, records moved seamlessly from DoD to VA</a:t>
            </a:r>
          </a:p>
          <a:p>
            <a:r>
              <a:rPr lang="en-US" b="1" baseline="0" dirty="0" smtClean="0"/>
              <a:t>Individual in center, with bubbles representing military tx facility, clinic, etc.</a:t>
            </a:r>
            <a:endParaRPr lang="en-US" b="1" dirty="0"/>
          </a:p>
        </p:txBody>
      </p:sp>
      <p:sp>
        <p:nvSpPr>
          <p:cNvPr id="4" name="Slide Number Placeholder 3"/>
          <p:cNvSpPr>
            <a:spLocks noGrp="1"/>
          </p:cNvSpPr>
          <p:nvPr>
            <p:ph type="sldNum" sz="quarter" idx="10"/>
          </p:nvPr>
        </p:nvSpPr>
        <p:spPr/>
        <p:txBody>
          <a:bodyPr/>
          <a:lstStyle/>
          <a:p>
            <a:fld id="{DFD3E557-29CA-2942-B5B0-BBAE067F5736}" type="slidenum">
              <a:rPr lang="en-US" smtClean="0"/>
              <a:t>41</a:t>
            </a:fld>
            <a:endParaRPr lang="en-US" dirty="0"/>
          </a:p>
        </p:txBody>
      </p:sp>
    </p:spTree>
    <p:extLst>
      <p:ext uri="{BB962C8B-B14F-4D97-AF65-F5344CB8AC3E}">
        <p14:creationId xmlns:p14="http://schemas.microsoft.com/office/powerpoint/2010/main" val="25471959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b="1" u="sng" dirty="0" smtClean="0"/>
              <a:t> </a:t>
            </a:r>
            <a:endParaRPr lang="en-US" dirty="0"/>
          </a:p>
        </p:txBody>
      </p:sp>
      <p:sp>
        <p:nvSpPr>
          <p:cNvPr id="4" name="Slide Number Placeholder 3"/>
          <p:cNvSpPr>
            <a:spLocks noGrp="1"/>
          </p:cNvSpPr>
          <p:nvPr>
            <p:ph type="sldNum" sz="quarter" idx="10"/>
          </p:nvPr>
        </p:nvSpPr>
        <p:spPr/>
        <p:txBody>
          <a:bodyPr/>
          <a:lstStyle/>
          <a:p>
            <a:fld id="{DFD3E557-29CA-2942-B5B0-BBAE067F5736}" type="slidenum">
              <a:rPr lang="en-US" smtClean="0"/>
              <a:t>42</a:t>
            </a:fld>
            <a:endParaRPr lang="en-US" dirty="0"/>
          </a:p>
        </p:txBody>
      </p:sp>
    </p:spTree>
    <p:extLst>
      <p:ext uri="{BB962C8B-B14F-4D97-AF65-F5344CB8AC3E}">
        <p14:creationId xmlns:p14="http://schemas.microsoft.com/office/powerpoint/2010/main" val="32977193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D3E557-29CA-2942-B5B0-BBAE067F5736}" type="slidenum">
              <a:rPr lang="en-US" smtClean="0"/>
              <a:t>43</a:t>
            </a:fld>
            <a:endParaRPr lang="en-US" dirty="0"/>
          </a:p>
        </p:txBody>
      </p:sp>
    </p:spTree>
    <p:extLst>
      <p:ext uri="{BB962C8B-B14F-4D97-AF65-F5344CB8AC3E}">
        <p14:creationId xmlns:p14="http://schemas.microsoft.com/office/powerpoint/2010/main" val="32977193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0000"/>
              </a:lnSpc>
              <a:buFont typeface="Arial" pitchFamily="34" charset="0"/>
              <a:buNone/>
            </a:pPr>
            <a:r>
              <a:rPr lang="en-US" altLang="en-US" sz="1200" b="1" dirty="0" smtClean="0">
                <a:cs typeface="Georgia" pitchFamily="18" charset="0"/>
              </a:rPr>
              <a:t>Principles of Interoperability</a:t>
            </a:r>
          </a:p>
          <a:p>
            <a:pPr marL="0" indent="0">
              <a:lnSpc>
                <a:spcPct val="110000"/>
              </a:lnSpc>
              <a:buFont typeface="Arial" pitchFamily="34" charset="0"/>
              <a:buNone/>
            </a:pPr>
            <a:r>
              <a:rPr lang="en-US" altLang="en-US" sz="1200" b="1" dirty="0" smtClean="0">
                <a:cs typeface="Georgia" pitchFamily="18" charset="0"/>
              </a:rPr>
              <a:t>-Mapping</a:t>
            </a:r>
            <a:r>
              <a:rPr lang="en-US" altLang="en-US" sz="1200" b="1" baseline="0" dirty="0" smtClean="0">
                <a:cs typeface="Georgia" pitchFamily="18" charset="0"/>
              </a:rPr>
              <a:t> to standards</a:t>
            </a:r>
          </a:p>
          <a:p>
            <a:pPr marL="0" indent="0">
              <a:lnSpc>
                <a:spcPct val="110000"/>
              </a:lnSpc>
              <a:buFont typeface="Arial" pitchFamily="34" charset="0"/>
              <a:buNone/>
            </a:pPr>
            <a:r>
              <a:rPr lang="en-US" altLang="en-US" sz="1200" b="1" baseline="0" dirty="0" smtClean="0">
                <a:cs typeface="Georgia" pitchFamily="18" charset="0"/>
              </a:rPr>
              <a:t>-First do no Harm</a:t>
            </a:r>
          </a:p>
          <a:p>
            <a:pPr marL="0" indent="0">
              <a:lnSpc>
                <a:spcPct val="110000"/>
              </a:lnSpc>
              <a:buFont typeface="Arial" pitchFamily="34" charset="0"/>
              <a:buNone/>
            </a:pPr>
            <a:r>
              <a:rPr lang="en-US" altLang="en-US" sz="1200" b="1" baseline="0" dirty="0" smtClean="0">
                <a:cs typeface="Georgia" pitchFamily="18" charset="0"/>
              </a:rPr>
              <a:t>-100% Mediation not expected</a:t>
            </a:r>
          </a:p>
          <a:p>
            <a:pPr marL="0" indent="0">
              <a:lnSpc>
                <a:spcPct val="110000"/>
              </a:lnSpc>
              <a:buFont typeface="Arial" pitchFamily="34" charset="0"/>
              <a:buNone/>
            </a:pPr>
            <a:r>
              <a:rPr lang="en-US" altLang="en-US" sz="1200" b="1" baseline="0" dirty="0" smtClean="0">
                <a:cs typeface="Georgia" pitchFamily="18" charset="0"/>
              </a:rPr>
              <a:t>_______________________________________________________________</a:t>
            </a:r>
            <a:endParaRPr lang="en-US" altLang="en-US" sz="1200" b="1" dirty="0" smtClean="0">
              <a:cs typeface="Georgia" pitchFamily="18" charset="0"/>
            </a:endParaRPr>
          </a:p>
          <a:p>
            <a:pPr indent="295275">
              <a:lnSpc>
                <a:spcPct val="110000"/>
              </a:lnSpc>
              <a:buFont typeface="Arial" pitchFamily="34" charset="0"/>
              <a:buChar char="•"/>
            </a:pPr>
            <a:r>
              <a:rPr lang="en-US" altLang="en-US" sz="1200" dirty="0" smtClean="0">
                <a:ea typeface="Georgia" pitchFamily="18" charset="0"/>
                <a:cs typeface="Georgia" pitchFamily="18" charset="0"/>
              </a:rPr>
              <a:t>Mapping to National Standards is the correct approach</a:t>
            </a:r>
          </a:p>
          <a:p>
            <a:pPr marL="1025525" lvl="1" indent="-222250">
              <a:lnSpc>
                <a:spcPct val="110000"/>
              </a:lnSpc>
              <a:buFont typeface="Arial" pitchFamily="34" charset="0"/>
              <a:buChar char="-"/>
            </a:pPr>
            <a:r>
              <a:rPr lang="en-US" altLang="en-US" sz="1200" dirty="0" smtClean="0">
                <a:ea typeface="Georgia" pitchFamily="18" charset="0"/>
                <a:cs typeface="Georgia" pitchFamily="18" charset="0"/>
              </a:rPr>
              <a:t>VA investment will improve interoperability with DoD and other Health Care Partners</a:t>
            </a:r>
          </a:p>
          <a:p>
            <a:pPr indent="295275">
              <a:lnSpc>
                <a:spcPct val="120000"/>
              </a:lnSpc>
              <a:buFont typeface="Arial" pitchFamily="34" charset="0"/>
              <a:buChar char="•"/>
            </a:pPr>
            <a:r>
              <a:rPr lang="ja-JP" altLang="en-US" sz="1200" dirty="0" smtClean="0">
                <a:ea typeface="Georgia" pitchFamily="18" charset="0"/>
                <a:cs typeface="Georgia" pitchFamily="18" charset="0"/>
              </a:rPr>
              <a:t>“</a:t>
            </a:r>
            <a:r>
              <a:rPr lang="en-US" altLang="ja-JP" sz="1200" dirty="0" smtClean="0">
                <a:ea typeface="Georgia" pitchFamily="18" charset="0"/>
                <a:cs typeface="Georgia" pitchFamily="18" charset="0"/>
              </a:rPr>
              <a:t>First No Harm</a:t>
            </a:r>
            <a:r>
              <a:rPr lang="ja-JP" altLang="en-US" sz="1200" dirty="0" smtClean="0">
                <a:ea typeface="Georgia" pitchFamily="18" charset="0"/>
                <a:cs typeface="Georgia" pitchFamily="18" charset="0"/>
              </a:rPr>
              <a:t>”</a:t>
            </a:r>
            <a:endParaRPr lang="en-US" altLang="ja-JP" sz="1200" dirty="0" smtClean="0">
              <a:ea typeface="Georgia" pitchFamily="18" charset="0"/>
              <a:cs typeface="Georgia" pitchFamily="18" charset="0"/>
            </a:endParaRPr>
          </a:p>
          <a:p>
            <a:pPr marL="1025525" lvl="1" indent="-222250">
              <a:lnSpc>
                <a:spcPct val="120000"/>
              </a:lnSpc>
              <a:buFont typeface="Arial" pitchFamily="34" charset="0"/>
              <a:buChar char="-"/>
            </a:pPr>
            <a:r>
              <a:rPr lang="en-US" altLang="en-US" sz="1200" dirty="0" smtClean="0">
                <a:ea typeface="Georgia" pitchFamily="18" charset="0"/>
                <a:cs typeface="Georgia" pitchFamily="18" charset="0"/>
              </a:rPr>
              <a:t>VA must balance permitted uses of shared data with our level of confidence in coding and content accuracy </a:t>
            </a:r>
          </a:p>
          <a:p>
            <a:pPr marL="1308100" lvl="4" indent="174625">
              <a:lnSpc>
                <a:spcPct val="110000"/>
              </a:lnSpc>
              <a:buFont typeface="Wingdings" pitchFamily="2" charset="2"/>
              <a:buChar char="§"/>
            </a:pPr>
            <a:r>
              <a:rPr lang="en-US" altLang="en-US" sz="1200" dirty="0" smtClean="0">
                <a:ea typeface="Georgia" pitchFamily="18" charset="0"/>
                <a:cs typeface="Georgia" pitchFamily="18" charset="0"/>
              </a:rPr>
              <a:t>The possibility and degree of harm</a:t>
            </a:r>
          </a:p>
          <a:p>
            <a:pPr indent="295275">
              <a:lnSpc>
                <a:spcPct val="130000"/>
              </a:lnSpc>
              <a:buFont typeface="Arial" pitchFamily="34" charset="0"/>
              <a:buChar char="•"/>
            </a:pPr>
            <a:r>
              <a:rPr lang="en-US" altLang="en-US" sz="1200" dirty="0" smtClean="0">
                <a:ea typeface="Georgia" pitchFamily="18" charset="0"/>
                <a:cs typeface="Georgia" pitchFamily="18" charset="0"/>
              </a:rPr>
              <a:t> 100% mediation is NOT to be expected </a:t>
            </a:r>
          </a:p>
          <a:p>
            <a:pPr marL="1025525" lvl="1" indent="-222250">
              <a:lnSpc>
                <a:spcPct val="120000"/>
              </a:lnSpc>
              <a:buFont typeface="Arial" pitchFamily="34" charset="0"/>
              <a:buChar char="-"/>
            </a:pPr>
            <a:r>
              <a:rPr lang="en-US" altLang="en-US" sz="1200" dirty="0" smtClean="0">
                <a:ea typeface="Georgia" pitchFamily="18" charset="0"/>
                <a:cs typeface="Georgia" pitchFamily="18" charset="0"/>
              </a:rPr>
              <a:t>Mediation rates in Clinical/Health Data Repository are ~80 percent</a:t>
            </a:r>
          </a:p>
          <a:p>
            <a:pPr marL="1308100" lvl="4" indent="174625">
              <a:lnSpc>
                <a:spcPct val="110000"/>
              </a:lnSpc>
              <a:buFont typeface="Wingdings" pitchFamily="2" charset="2"/>
              <a:buChar char="§"/>
            </a:pPr>
            <a:r>
              <a:rPr lang="en-US" altLang="en-US" sz="1200" dirty="0" smtClean="0">
                <a:ea typeface="Georgia" pitchFamily="18" charset="0"/>
                <a:cs typeface="Georgia" pitchFamily="18" charset="0"/>
              </a:rPr>
              <a:t>This is still an improvement over No Data</a:t>
            </a:r>
          </a:p>
          <a:p>
            <a:endParaRPr lang="en-US" sz="1200" dirty="0"/>
          </a:p>
        </p:txBody>
      </p:sp>
      <p:sp>
        <p:nvSpPr>
          <p:cNvPr id="4" name="Slide Number Placeholder 3"/>
          <p:cNvSpPr>
            <a:spLocks noGrp="1"/>
          </p:cNvSpPr>
          <p:nvPr>
            <p:ph type="sldNum" sz="quarter" idx="10"/>
          </p:nvPr>
        </p:nvSpPr>
        <p:spPr/>
        <p:txBody>
          <a:bodyPr/>
          <a:lstStyle/>
          <a:p>
            <a:fld id="{DFD3E557-29CA-2942-B5B0-BBAE067F5736}" type="slidenum">
              <a:rPr lang="en-US" smtClean="0"/>
              <a:t>44</a:t>
            </a:fld>
            <a:endParaRPr lang="en-US" dirty="0"/>
          </a:p>
        </p:txBody>
      </p:sp>
    </p:spTree>
    <p:extLst>
      <p:ext uri="{BB962C8B-B14F-4D97-AF65-F5344CB8AC3E}">
        <p14:creationId xmlns:p14="http://schemas.microsoft.com/office/powerpoint/2010/main" val="33807301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D3E557-29CA-2942-B5B0-BBAE067F5736}" type="slidenum">
              <a:rPr lang="en-US" smtClean="0"/>
              <a:t>45</a:t>
            </a:fld>
            <a:endParaRPr lang="en-US" dirty="0"/>
          </a:p>
        </p:txBody>
      </p:sp>
    </p:spTree>
    <p:extLst>
      <p:ext uri="{BB962C8B-B14F-4D97-AF65-F5344CB8AC3E}">
        <p14:creationId xmlns:p14="http://schemas.microsoft.com/office/powerpoint/2010/main" val="16687506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HARB – Health Architecture Review Board (VA</a:t>
            </a:r>
            <a:r>
              <a:rPr lang="en-US" baseline="0" dirty="0" smtClean="0"/>
              <a:t> and </a:t>
            </a:r>
            <a:r>
              <a:rPr lang="en-US" baseline="0" dirty="0" err="1" smtClean="0"/>
              <a:t>DoD</a:t>
            </a:r>
            <a:r>
              <a:rPr lang="en-US" baseline="0" dirty="0" smtClean="0"/>
              <a:t> representation)</a:t>
            </a:r>
            <a:endParaRPr lang="en-US" dirty="0" smtClean="0"/>
          </a:p>
          <a:p>
            <a:r>
              <a:rPr lang="en-US" dirty="0" smtClean="0"/>
              <a:t>ICIB – Interagency Clinical Informatics Board (VA</a:t>
            </a:r>
            <a:r>
              <a:rPr lang="en-US" baseline="0" dirty="0" smtClean="0"/>
              <a:t> and </a:t>
            </a:r>
            <a:r>
              <a:rPr lang="en-US" baseline="0" dirty="0" err="1" smtClean="0"/>
              <a:t>DoD</a:t>
            </a:r>
            <a:r>
              <a:rPr lang="en-US" baseline="0" dirty="0" smtClean="0"/>
              <a:t> representation)</a:t>
            </a:r>
            <a:endParaRPr lang="en-US" dirty="0"/>
          </a:p>
        </p:txBody>
      </p:sp>
      <p:sp>
        <p:nvSpPr>
          <p:cNvPr id="4" name="Slide Number Placeholder 3"/>
          <p:cNvSpPr>
            <a:spLocks noGrp="1"/>
          </p:cNvSpPr>
          <p:nvPr>
            <p:ph type="sldNum" sz="quarter" idx="10"/>
          </p:nvPr>
        </p:nvSpPr>
        <p:spPr/>
        <p:txBody>
          <a:bodyPr/>
          <a:lstStyle/>
          <a:p>
            <a:fld id="{DFD3E557-29CA-2942-B5B0-BBAE067F5736}" type="slidenum">
              <a:rPr lang="en-US" smtClean="0"/>
              <a:t>46</a:t>
            </a:fld>
            <a:endParaRPr lang="en-US" dirty="0"/>
          </a:p>
        </p:txBody>
      </p:sp>
    </p:spTree>
    <p:extLst>
      <p:ext uri="{BB962C8B-B14F-4D97-AF65-F5344CB8AC3E}">
        <p14:creationId xmlns:p14="http://schemas.microsoft.com/office/powerpoint/2010/main" val="35045315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t>DHMSM – Defense Healthcare</a:t>
            </a:r>
            <a:r>
              <a:rPr lang="en-US" altLang="en-US" b="1" baseline="0" dirty="0" smtClean="0"/>
              <a:t> Management Systems Modernization</a:t>
            </a:r>
            <a:endParaRPr lang="en-US" altLang="en-US" b="1" dirty="0" smtClean="0"/>
          </a:p>
        </p:txBody>
      </p:sp>
      <p:sp>
        <p:nvSpPr>
          <p:cNvPr id="4" name="Slide Number Placeholder 3"/>
          <p:cNvSpPr>
            <a:spLocks noGrp="1"/>
          </p:cNvSpPr>
          <p:nvPr>
            <p:ph type="sldNum" sz="quarter" idx="5"/>
          </p:nvPr>
        </p:nvSpPr>
        <p:spPr/>
        <p:txBody>
          <a:bodyPr/>
          <a:lstStyle/>
          <a:p>
            <a:pPr>
              <a:defRPr/>
            </a:pPr>
            <a:fld id="{2B994A3B-C004-4B1A-83DE-A2B82E849C4E}" type="slidenum">
              <a:rPr lang="en-US" smtClean="0"/>
              <a:pPr>
                <a:defRPr/>
              </a:pPr>
              <a:t>47</a:t>
            </a:fld>
            <a:endParaRPr lang="en-US" dirty="0"/>
          </a:p>
        </p:txBody>
      </p:sp>
    </p:spTree>
    <p:extLst>
      <p:ext uri="{BB962C8B-B14F-4D97-AF65-F5344CB8AC3E}">
        <p14:creationId xmlns:p14="http://schemas.microsoft.com/office/powerpoint/2010/main" val="23698420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smtClean="0"/>
              <a:t>Product</a:t>
            </a:r>
            <a:r>
              <a:rPr lang="en-US" b="1" i="0" baseline="0" dirty="0" smtClean="0"/>
              <a:t> Set #4</a:t>
            </a:r>
          </a:p>
          <a:p>
            <a:pPr marL="0" marR="0" indent="0">
              <a:spcBef>
                <a:spcPts val="0"/>
              </a:spcBef>
              <a:spcAft>
                <a:spcPts val="0"/>
              </a:spcAft>
              <a:buNone/>
            </a:pPr>
            <a:r>
              <a:rPr lang="en-US" b="1" dirty="0" smtClean="0">
                <a:solidFill>
                  <a:srgbClr val="000000"/>
                </a:solidFill>
                <a:latin typeface="Arial"/>
                <a:ea typeface="Times New Roman"/>
              </a:rPr>
              <a:t>“Further Evolution of Clinical Systems”</a:t>
            </a:r>
          </a:p>
          <a:p>
            <a:pPr marL="0" marR="0" indent="0">
              <a:spcBef>
                <a:spcPts val="0"/>
              </a:spcBef>
              <a:spcAft>
                <a:spcPts val="0"/>
              </a:spcAft>
              <a:buNone/>
            </a:pPr>
            <a:r>
              <a:rPr lang="en-US" dirty="0" smtClean="0">
                <a:solidFill>
                  <a:srgbClr val="000000"/>
                </a:solidFill>
                <a:latin typeface="Arial"/>
                <a:ea typeface="Times New Roman"/>
              </a:rPr>
              <a:t>Pharmacy</a:t>
            </a:r>
          </a:p>
          <a:p>
            <a:pPr marL="0" marR="0" indent="0">
              <a:spcBef>
                <a:spcPts val="0"/>
              </a:spcBef>
              <a:spcAft>
                <a:spcPts val="0"/>
              </a:spcAft>
              <a:buNone/>
            </a:pPr>
            <a:r>
              <a:rPr lang="en-US" dirty="0" smtClean="0">
                <a:solidFill>
                  <a:srgbClr val="000000"/>
                </a:solidFill>
                <a:latin typeface="Arial"/>
                <a:ea typeface="Times New Roman"/>
              </a:rPr>
              <a:t>-enhancements</a:t>
            </a:r>
          </a:p>
          <a:p>
            <a:pPr marL="0" marR="0" indent="0">
              <a:spcBef>
                <a:spcPts val="0"/>
              </a:spcBef>
              <a:spcAft>
                <a:spcPts val="0"/>
              </a:spcAft>
              <a:buNone/>
            </a:pPr>
            <a:r>
              <a:rPr lang="en-US" dirty="0" smtClean="0">
                <a:solidFill>
                  <a:srgbClr val="000000"/>
                </a:solidFill>
                <a:latin typeface="Arial"/>
                <a:ea typeface="Times New Roman"/>
              </a:rPr>
              <a:t>-PHIS</a:t>
            </a:r>
          </a:p>
          <a:p>
            <a:pPr marL="0" marR="0" indent="0">
              <a:spcBef>
                <a:spcPts val="0"/>
              </a:spcBef>
              <a:spcAft>
                <a:spcPts val="0"/>
              </a:spcAft>
              <a:buNone/>
            </a:pPr>
            <a:r>
              <a:rPr lang="en-US" dirty="0" smtClean="0">
                <a:solidFill>
                  <a:srgbClr val="000000"/>
                </a:solidFill>
                <a:latin typeface="Arial"/>
                <a:ea typeface="Times New Roman"/>
              </a:rPr>
              <a:t>Radiology</a:t>
            </a:r>
          </a:p>
          <a:p>
            <a:pPr marL="0" marR="0" indent="0">
              <a:spcBef>
                <a:spcPts val="0"/>
              </a:spcBef>
              <a:spcAft>
                <a:spcPts val="0"/>
              </a:spcAft>
              <a:buNone/>
            </a:pPr>
            <a:r>
              <a:rPr lang="en-US" dirty="0" smtClean="0">
                <a:solidFill>
                  <a:srgbClr val="000000"/>
                </a:solidFill>
                <a:latin typeface="Arial"/>
                <a:ea typeface="Times New Roman"/>
              </a:rPr>
              <a:t>-protocols</a:t>
            </a:r>
          </a:p>
          <a:p>
            <a:pPr marL="0" marR="0" indent="0">
              <a:spcBef>
                <a:spcPts val="0"/>
              </a:spcBef>
              <a:spcAft>
                <a:spcPts val="0"/>
              </a:spcAft>
              <a:buNone/>
            </a:pPr>
            <a:r>
              <a:rPr lang="en-US" dirty="0" smtClean="0">
                <a:solidFill>
                  <a:srgbClr val="000000"/>
                </a:solidFill>
                <a:latin typeface="Arial"/>
                <a:ea typeface="Times New Roman"/>
              </a:rPr>
              <a:t>-dashboards</a:t>
            </a:r>
          </a:p>
          <a:p>
            <a:pPr marL="0" marR="0" indent="0">
              <a:spcBef>
                <a:spcPts val="0"/>
              </a:spcBef>
              <a:spcAft>
                <a:spcPts val="0"/>
              </a:spcAft>
              <a:buNone/>
            </a:pPr>
            <a:r>
              <a:rPr lang="en-US" dirty="0" smtClean="0">
                <a:solidFill>
                  <a:srgbClr val="000000"/>
                </a:solidFill>
                <a:latin typeface="Arial"/>
                <a:ea typeface="Times New Roman"/>
              </a:rPr>
              <a:t>-communication</a:t>
            </a:r>
          </a:p>
          <a:p>
            <a:pPr marL="0" marR="0" indent="0">
              <a:spcBef>
                <a:spcPts val="0"/>
              </a:spcBef>
              <a:spcAft>
                <a:spcPts val="0"/>
              </a:spcAft>
              <a:buNone/>
            </a:pPr>
            <a:r>
              <a:rPr lang="en-US" dirty="0" smtClean="0">
                <a:solidFill>
                  <a:srgbClr val="000000"/>
                </a:solidFill>
                <a:latin typeface="Arial"/>
                <a:ea typeface="Times New Roman"/>
              </a:rPr>
              <a:t>LIS</a:t>
            </a:r>
          </a:p>
          <a:p>
            <a:pPr marL="0" marR="0" indent="0">
              <a:spcBef>
                <a:spcPts val="0"/>
              </a:spcBef>
              <a:spcAft>
                <a:spcPts val="0"/>
              </a:spcAft>
              <a:buNone/>
            </a:pPr>
            <a:r>
              <a:rPr lang="en-US" dirty="0" smtClean="0">
                <a:solidFill>
                  <a:srgbClr val="000000"/>
                </a:solidFill>
                <a:latin typeface="Arial"/>
                <a:ea typeface="Times New Roman"/>
              </a:rPr>
              <a:t>-25%</a:t>
            </a:r>
            <a:r>
              <a:rPr lang="en-US" baseline="0" dirty="0" smtClean="0">
                <a:solidFill>
                  <a:srgbClr val="000000"/>
                </a:solidFill>
                <a:latin typeface="Arial"/>
                <a:ea typeface="Times New Roman"/>
              </a:rPr>
              <a:t> of sites by 2017</a:t>
            </a:r>
          </a:p>
          <a:p>
            <a:pPr marL="0" marR="0" indent="0">
              <a:spcBef>
                <a:spcPts val="0"/>
              </a:spcBef>
              <a:spcAft>
                <a:spcPts val="0"/>
              </a:spcAft>
              <a:buNone/>
            </a:pPr>
            <a:r>
              <a:rPr lang="en-US" baseline="0" dirty="0" smtClean="0">
                <a:solidFill>
                  <a:srgbClr val="000000"/>
                </a:solidFill>
                <a:latin typeface="Arial"/>
                <a:ea typeface="Times New Roman"/>
              </a:rPr>
              <a:t>-incremental deployment</a:t>
            </a:r>
          </a:p>
          <a:p>
            <a:pPr marL="0" marR="0" indent="0">
              <a:spcBef>
                <a:spcPts val="0"/>
              </a:spcBef>
              <a:spcAft>
                <a:spcPts val="0"/>
              </a:spcAft>
              <a:buNone/>
            </a:pPr>
            <a:r>
              <a:rPr lang="en-US" baseline="0" dirty="0" smtClean="0">
                <a:solidFill>
                  <a:srgbClr val="000000"/>
                </a:solidFill>
                <a:latin typeface="Arial"/>
                <a:ea typeface="Times New Roman"/>
              </a:rPr>
              <a:t>_________________________________________________________________________</a:t>
            </a:r>
            <a:endParaRPr lang="en-US" dirty="0" smtClean="0">
              <a:solidFill>
                <a:srgbClr val="000000"/>
              </a:solidFill>
              <a:latin typeface="Arial"/>
              <a:ea typeface="Times New Roman"/>
            </a:endParaRPr>
          </a:p>
          <a:p>
            <a:pPr marL="0" marR="0" indent="0">
              <a:spcBef>
                <a:spcPts val="0"/>
              </a:spcBef>
              <a:spcAft>
                <a:spcPts val="0"/>
              </a:spcAft>
              <a:buNone/>
            </a:pPr>
            <a:endParaRPr lang="en-US" dirty="0" smtClean="0">
              <a:solidFill>
                <a:srgbClr val="000000"/>
              </a:solidFill>
              <a:latin typeface="Arial"/>
              <a:ea typeface="Times New Roman"/>
            </a:endParaRPr>
          </a:p>
          <a:p>
            <a:pPr marL="0" marR="0">
              <a:spcBef>
                <a:spcPts val="0"/>
              </a:spcBef>
              <a:spcAft>
                <a:spcPts val="0"/>
              </a:spcAft>
            </a:pPr>
            <a:r>
              <a:rPr lang="en-US" dirty="0" smtClean="0">
                <a:solidFill>
                  <a:srgbClr val="000000"/>
                </a:solidFill>
                <a:latin typeface="Arial"/>
                <a:ea typeface="Times New Roman"/>
              </a:rPr>
              <a:t>The Pharmacy business owners and users will benefit from the continued incremental enhancements to the existing VistA pharmacy system.  These continued enhanced ancillary services capabilities will also enable more robust clinical decision support for clinicians, allowing them to provide improved quality, safety, efficiency and satisfaction in healthcare for Veterans, Service members, and their dependents.</a:t>
            </a:r>
          </a:p>
          <a:p>
            <a:pPr marL="0" marR="0">
              <a:spcBef>
                <a:spcPts val="0"/>
              </a:spcBef>
              <a:spcAft>
                <a:spcPts val="0"/>
              </a:spcAft>
            </a:pPr>
            <a:endParaRPr lang="en-US" dirty="0" smtClean="0">
              <a:solidFill>
                <a:srgbClr val="000000"/>
              </a:solidFill>
              <a:latin typeface="Arial"/>
              <a:ea typeface="Times New Roman"/>
            </a:endParaRPr>
          </a:p>
          <a:p>
            <a:pPr marL="0" marR="0">
              <a:spcBef>
                <a:spcPts val="0"/>
              </a:spcBef>
              <a:spcAft>
                <a:spcPts val="0"/>
              </a:spcAft>
            </a:pPr>
            <a:r>
              <a:rPr lang="en-US" dirty="0" smtClean="0">
                <a:solidFill>
                  <a:srgbClr val="000000"/>
                </a:solidFill>
                <a:latin typeface="Arial"/>
                <a:ea typeface="Times New Roman"/>
              </a:rPr>
              <a:t>Radiology enhancement will include best practices functionality, such as support for electronic protocols and a dashboard display of the patient’s status facilitating communication between radiologists and technologists </a:t>
            </a:r>
          </a:p>
          <a:p>
            <a:pPr marL="0" marR="0">
              <a:spcBef>
                <a:spcPts val="0"/>
              </a:spcBef>
              <a:spcAft>
                <a:spcPts val="0"/>
              </a:spcAft>
            </a:pPr>
            <a:endParaRPr lang="en-US" i="1" dirty="0" smtClean="0">
              <a:solidFill>
                <a:srgbClr val="000000"/>
              </a:solidFill>
              <a:latin typeface="Arial"/>
            </a:endParaRPr>
          </a:p>
          <a:p>
            <a:r>
              <a:rPr lang="en-US" dirty="0" smtClean="0"/>
              <a:t>Upgrades to the pharmacy system will come in two distinct phases:</a:t>
            </a:r>
          </a:p>
          <a:p>
            <a:pPr lvl="1"/>
            <a:r>
              <a:rPr lang="en-US" dirty="0" smtClean="0"/>
              <a:t>Enhancements to the existing system</a:t>
            </a:r>
          </a:p>
          <a:p>
            <a:pPr lvl="1"/>
            <a:r>
              <a:rPr lang="en-US" dirty="0" smtClean="0"/>
              <a:t>Followed by acquisition of a comprehensive Pharmacy Hospital information System (PHIS)</a:t>
            </a:r>
          </a:p>
          <a:p>
            <a:pPr lvl="1"/>
            <a:endParaRPr lang="en-US" dirty="0" smtClean="0"/>
          </a:p>
          <a:p>
            <a:r>
              <a:rPr lang="en-US" dirty="0" smtClean="0"/>
              <a:t>New Laboratory Information System (LIS) </a:t>
            </a:r>
          </a:p>
          <a:p>
            <a:pPr lvl="1"/>
            <a:r>
              <a:rPr lang="en-US" dirty="0" smtClean="0"/>
              <a:t>Deployed at 25% of VA Medical Centers (VAMCs) by the end of 2017</a:t>
            </a:r>
          </a:p>
          <a:p>
            <a:pPr lvl="1"/>
            <a:r>
              <a:rPr lang="en-US" dirty="0" smtClean="0"/>
              <a:t>Planned incremental deployments scheduled to take place at 13-16 VAMC sites every 6 months</a:t>
            </a:r>
          </a:p>
          <a:p>
            <a:pPr lvl="1"/>
            <a:r>
              <a:rPr lang="en-US" dirty="0" smtClean="0"/>
              <a:t>Enterprise wide deployment (152 sites) of the new LIS will be complete March 2021</a:t>
            </a:r>
          </a:p>
          <a:p>
            <a:pPr lvl="1"/>
            <a:endParaRPr lang="en-US" dirty="0" smtClean="0"/>
          </a:p>
          <a:p>
            <a:r>
              <a:rPr lang="en-US" dirty="0" smtClean="0"/>
              <a:t>Pharmacy Hospital Information System offers improved:</a:t>
            </a:r>
          </a:p>
          <a:p>
            <a:pPr lvl="1"/>
            <a:r>
              <a:rPr lang="en-US" dirty="0" smtClean="0"/>
              <a:t>Checks for drug-drug, drug-food, drug-allergy interactions</a:t>
            </a:r>
          </a:p>
          <a:p>
            <a:pPr lvl="1"/>
            <a:r>
              <a:rPr lang="en-US" dirty="0" smtClean="0"/>
              <a:t>Validation of drug dosage based on patient’s age, weight, frequency and route of administration, dosing interval and duration of therapy</a:t>
            </a:r>
          </a:p>
          <a:p>
            <a:pPr lvl="1"/>
            <a:r>
              <a:rPr lang="en-US" dirty="0" smtClean="0"/>
              <a:t>Patient safety through advanced clinical intervention tools</a:t>
            </a:r>
          </a:p>
          <a:p>
            <a:pPr lvl="1"/>
            <a:r>
              <a:rPr lang="en-US" dirty="0" smtClean="0"/>
              <a:t>Alerts and notifications to users by using rules to decrease patient injury or use of non-standard practices</a:t>
            </a:r>
          </a:p>
          <a:p>
            <a:pPr lvl="1"/>
            <a:r>
              <a:rPr lang="en-US" dirty="0" smtClean="0"/>
              <a:t>Streamlined Pharmacy Medication Order Workflow to allow clinicians to focus on patient safety when reviewing profiles and orders</a:t>
            </a:r>
          </a:p>
          <a:p>
            <a:endParaRPr lang="en-US" dirty="0" smtClean="0"/>
          </a:p>
          <a:p>
            <a:pPr marL="0" marR="0">
              <a:spcBef>
                <a:spcPts val="0"/>
              </a:spcBef>
              <a:spcAft>
                <a:spcPts val="0"/>
              </a:spcAft>
            </a:pPr>
            <a:endParaRPr lang="en-US" i="1" dirty="0"/>
          </a:p>
        </p:txBody>
      </p:sp>
      <p:sp>
        <p:nvSpPr>
          <p:cNvPr id="4" name="Slide Number Placeholder 3"/>
          <p:cNvSpPr>
            <a:spLocks noGrp="1"/>
          </p:cNvSpPr>
          <p:nvPr>
            <p:ph type="sldNum" sz="quarter" idx="10"/>
          </p:nvPr>
        </p:nvSpPr>
        <p:spPr/>
        <p:txBody>
          <a:bodyPr/>
          <a:lstStyle/>
          <a:p>
            <a:fld id="{DFD3E557-29CA-2942-B5B0-BBAE067F5736}" type="slidenum">
              <a:rPr lang="en-US" smtClean="0"/>
              <a:t>48</a:t>
            </a:fld>
            <a:endParaRPr lang="en-US" dirty="0"/>
          </a:p>
        </p:txBody>
      </p:sp>
    </p:spTree>
    <p:extLst>
      <p:ext uri="{BB962C8B-B14F-4D97-AF65-F5344CB8AC3E}">
        <p14:creationId xmlns:p14="http://schemas.microsoft.com/office/powerpoint/2010/main" val="4116047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sz="1200" b="1" dirty="0" smtClean="0"/>
              <a:t>History of VistA</a:t>
            </a:r>
          </a:p>
          <a:p>
            <a:pPr marL="0" indent="0">
              <a:buFont typeface="+mj-lt"/>
              <a:buNone/>
            </a:pPr>
            <a:endParaRPr lang="en-US" sz="1200" b="1" dirty="0" smtClean="0"/>
          </a:p>
          <a:p>
            <a:pPr marL="0" indent="0">
              <a:buFont typeface="+mj-lt"/>
              <a:buNone/>
            </a:pPr>
            <a:r>
              <a:rPr lang="en-US" sz="1200" b="1" dirty="0" smtClean="0"/>
              <a:t>DHCP</a:t>
            </a:r>
          </a:p>
          <a:p>
            <a:pPr marL="0" indent="0">
              <a:buFont typeface="+mj-lt"/>
              <a:buNone/>
            </a:pPr>
            <a:r>
              <a:rPr lang="en-US" sz="1200" b="1" dirty="0" smtClean="0"/>
              <a:t>VISTA</a:t>
            </a:r>
            <a:r>
              <a:rPr lang="en-US" sz="1200" b="1" baseline="0" dirty="0" smtClean="0"/>
              <a:t> CPRS</a:t>
            </a:r>
          </a:p>
          <a:p>
            <a:pPr marL="0" indent="0">
              <a:buFont typeface="+mj-lt"/>
              <a:buNone/>
            </a:pPr>
            <a:r>
              <a:rPr lang="en-US" sz="1200" b="1" baseline="0" dirty="0" smtClean="0"/>
              <a:t>Gold Disk</a:t>
            </a:r>
          </a:p>
          <a:p>
            <a:pPr marL="0" indent="0">
              <a:buFont typeface="+mj-lt"/>
              <a:buNone/>
            </a:pPr>
            <a:r>
              <a:rPr lang="en-US" sz="1200" b="1" baseline="0" dirty="0" err="1" smtClean="0"/>
              <a:t>VistA</a:t>
            </a:r>
            <a:r>
              <a:rPr lang="en-US" sz="1200" b="1" baseline="0" dirty="0" smtClean="0"/>
              <a:t> 4</a:t>
            </a:r>
          </a:p>
          <a:p>
            <a:pPr marL="0" indent="0">
              <a:buFont typeface="+mj-lt"/>
              <a:buNone/>
            </a:pPr>
            <a:r>
              <a:rPr lang="en-US" sz="1200" b="1" dirty="0" smtClean="0"/>
              <a:t>---------------------------------------------------------------------------------------------</a:t>
            </a:r>
          </a:p>
          <a:p>
            <a:pPr marL="0" indent="0">
              <a:buFont typeface="+mj-lt"/>
              <a:buNone/>
            </a:pPr>
            <a:endParaRPr lang="en-US" sz="1200" b="1" dirty="0" smtClean="0"/>
          </a:p>
          <a:p>
            <a:pPr marL="457200" indent="-457200">
              <a:buFont typeface="+mj-lt"/>
              <a:buAutoNum type="arabicPeriod"/>
            </a:pPr>
            <a:r>
              <a:rPr lang="en-US" sz="1200" dirty="0" smtClean="0"/>
              <a:t>Local applications based on the Massachusetts General Hospital Utility Multi-Programming System (MUMPS), eventually lead to the Decentralized Hospital Computer Program (DHCP). </a:t>
            </a:r>
          </a:p>
          <a:p>
            <a:pPr marL="457200" indent="-457200">
              <a:buFont typeface="+mj-lt"/>
              <a:buAutoNum type="arabicPeriod"/>
            </a:pPr>
            <a:r>
              <a:rPr lang="en-US" sz="1200" dirty="0" smtClean="0"/>
              <a:t>Computerized Patient Record System (CPRS), a graphical user interface (GUI) that interacts with the VistA kernel. In the following two decades, VistA has been enhanced and upgraded through development and national release of new capabilities and significant enhancements and modernization of existing capabilities. </a:t>
            </a:r>
          </a:p>
          <a:p>
            <a:pPr marL="457200" indent="-457200">
              <a:buFont typeface="+mj-lt"/>
              <a:buAutoNum type="arabicPeriod"/>
            </a:pPr>
            <a:r>
              <a:rPr lang="en-US" sz="1200" dirty="0" smtClean="0"/>
              <a:t>In 2012, VA announced the creation of the “Gold Disk” version of VistA establishing a homogenous enterprise-wide VistA to foster rapid and efficient deployment of new capabilities while optimizing sustainment.  </a:t>
            </a:r>
          </a:p>
          <a:p>
            <a:pPr marL="457200" indent="-457200">
              <a:buFont typeface="+mj-lt"/>
              <a:buAutoNum type="arabicPeriod"/>
            </a:pPr>
            <a:r>
              <a:rPr lang="en-US" sz="1200" dirty="0" smtClean="0"/>
              <a:t>VistA 4 is  the next evolution of VistA that  will harness the powerful core of software and business processes embedded within VistA and apply a modern computing architecture that is modular and extensible, fully leveraging VA’s investment in VistA, and allowing for an interoperable EHR that provides patient-centered care to Veterans, Service members, and their dependents. </a:t>
            </a:r>
          </a:p>
          <a:p>
            <a:pPr marL="457200" indent="-457200">
              <a:buFont typeface="+mj-lt"/>
              <a:buAutoNum type="arabicPeriod"/>
            </a:pPr>
            <a:endParaRPr lang="en-US" sz="1200" dirty="0" smtClean="0"/>
          </a:p>
          <a:p>
            <a:pPr>
              <a:spcBef>
                <a:spcPts val="0"/>
              </a:spcBef>
              <a:spcAft>
                <a:spcPts val="600"/>
              </a:spcAft>
            </a:pPr>
            <a:r>
              <a:rPr lang="en-US" sz="1200" dirty="0" smtClean="0"/>
              <a:t>(delete this paragraph if you keep previous slide)</a:t>
            </a:r>
          </a:p>
          <a:p>
            <a:pPr>
              <a:spcBef>
                <a:spcPts val="0"/>
              </a:spcBef>
              <a:spcAft>
                <a:spcPts val="600"/>
              </a:spcAft>
            </a:pPr>
            <a:r>
              <a:rPr lang="en-US" sz="1200" dirty="0" smtClean="0"/>
              <a:t>Vista Evolution is a </a:t>
            </a:r>
            <a:r>
              <a:rPr lang="en-US" sz="1200" b="1" dirty="0" smtClean="0"/>
              <a:t>VA Program </a:t>
            </a:r>
            <a:r>
              <a:rPr lang="en-US" sz="1200" dirty="0" smtClean="0"/>
              <a:t>lead jointly by the Office of Information and Technology (OIT) and the Veterans Health Administration (VHA).</a:t>
            </a:r>
          </a:p>
          <a:p>
            <a:pPr>
              <a:spcBef>
                <a:spcPts val="0"/>
              </a:spcBef>
              <a:spcAft>
                <a:spcPts val="600"/>
              </a:spcAft>
            </a:pPr>
            <a:r>
              <a:rPr lang="en-US" sz="1200" dirty="0" smtClean="0"/>
              <a:t>The </a:t>
            </a:r>
            <a:r>
              <a:rPr lang="en-US" sz="1200" b="1" dirty="0" smtClean="0"/>
              <a:t>VistA Evolution program  </a:t>
            </a:r>
            <a:r>
              <a:rPr lang="en-US" sz="1200" dirty="0" smtClean="0"/>
              <a:t>will modernize VistA to serve business needs and to support clinical and infrastructure content to fulfill the objective to deploy an EHR, with seamless electronic sharing of medical health data with DoD and private providers, and an integrated data display</a:t>
            </a:r>
          </a:p>
          <a:p>
            <a:pPr>
              <a:spcBef>
                <a:spcPts val="0"/>
              </a:spcBef>
              <a:spcAft>
                <a:spcPts val="600"/>
              </a:spcAft>
            </a:pPr>
            <a:r>
              <a:rPr lang="en-US" sz="1200" dirty="0" smtClean="0"/>
              <a:t>The first </a:t>
            </a:r>
            <a:r>
              <a:rPr lang="en-US" sz="1200" b="1" dirty="0" smtClean="0"/>
              <a:t>VistA Evolution product, VistA 4 </a:t>
            </a:r>
            <a:r>
              <a:rPr lang="en-US" sz="1200" dirty="0" smtClean="0"/>
              <a:t>provides the infrastructure and open, extensible platform on which tools and services can be integrated in support of Veterans’ evolving needs, in pace with the technological landscape</a:t>
            </a:r>
          </a:p>
          <a:p>
            <a:pPr marL="0" indent="0">
              <a:buFont typeface="+mj-lt"/>
              <a:buNone/>
            </a:pPr>
            <a:endParaRPr lang="en-US" sz="1200" dirty="0" smtClean="0"/>
          </a:p>
          <a:p>
            <a:pPr marL="0" indent="0" algn="ctr">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DFD3E557-29CA-2942-B5B0-BBAE067F5736}"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2984021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D3E557-29CA-2942-B5B0-BBAE067F5736}" type="slidenum">
              <a:rPr lang="en-US" smtClean="0"/>
              <a:t>49</a:t>
            </a:fld>
            <a:endParaRPr lang="en-US" dirty="0"/>
          </a:p>
        </p:txBody>
      </p:sp>
    </p:spTree>
    <p:extLst>
      <p:ext uri="{BB962C8B-B14F-4D97-AF65-F5344CB8AC3E}">
        <p14:creationId xmlns:p14="http://schemas.microsoft.com/office/powerpoint/2010/main" val="23850245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Community IT Engagement (CITE)</a:t>
            </a:r>
          </a:p>
          <a:p>
            <a:endParaRPr lang="en-US" dirty="0" smtClean="0"/>
          </a:p>
          <a:p>
            <a:pPr marL="285750" lvl="0" indent="-285750">
              <a:spcAft>
                <a:spcPts val="800"/>
              </a:spcAft>
              <a:buFont typeface="Arial" panose="020B0604020202020204" pitchFamily="34" charset="0"/>
              <a:buChar char="•"/>
            </a:pPr>
            <a:r>
              <a:rPr lang="en-US" sz="1200" b="1" dirty="0" smtClean="0"/>
              <a:t>Industry Innovators</a:t>
            </a:r>
          </a:p>
          <a:p>
            <a:pPr marL="285750" indent="-285750">
              <a:spcAft>
                <a:spcPts val="800"/>
              </a:spcAft>
              <a:buFont typeface="Arial" panose="020B0604020202020204" pitchFamily="34" charset="0"/>
              <a:buChar char="•"/>
            </a:pPr>
            <a:r>
              <a:rPr lang="en-US" sz="1200" b="1" dirty="0" smtClean="0"/>
              <a:t>Health Systems</a:t>
            </a:r>
          </a:p>
          <a:p>
            <a:pPr marL="285750" indent="-285750">
              <a:spcAft>
                <a:spcPts val="800"/>
              </a:spcAft>
              <a:buFont typeface="Arial" panose="020B0604020202020204" pitchFamily="34" charset="0"/>
              <a:buChar char="•"/>
            </a:pPr>
            <a:r>
              <a:rPr lang="en-US" sz="1200" b="1" dirty="0" smtClean="0"/>
              <a:t>Researchers</a:t>
            </a:r>
          </a:p>
          <a:p>
            <a:pPr marL="285750" lvl="0" indent="-285750">
              <a:spcAft>
                <a:spcPts val="800"/>
              </a:spcAft>
              <a:buFont typeface="Arial" panose="020B0604020202020204" pitchFamily="34" charset="0"/>
              <a:buChar char="•"/>
            </a:pPr>
            <a:r>
              <a:rPr lang="en-US" sz="1200" b="1" dirty="0" smtClean="0"/>
              <a:t>OSEHRA</a:t>
            </a:r>
          </a:p>
          <a:p>
            <a:pPr marL="285750" lvl="0" indent="-285750">
              <a:spcAft>
                <a:spcPts val="800"/>
              </a:spcAft>
              <a:buFont typeface="Arial" panose="020B0604020202020204" pitchFamily="34" charset="0"/>
              <a:buChar char="•"/>
            </a:pPr>
            <a:r>
              <a:rPr lang="en-US" sz="1200" b="1" dirty="0" smtClean="0"/>
              <a:t>National</a:t>
            </a:r>
            <a:r>
              <a:rPr lang="en-US" sz="1200" b="1" baseline="0" dirty="0" smtClean="0"/>
              <a:t> Health Informatics Organizations</a:t>
            </a:r>
          </a:p>
          <a:p>
            <a:pPr marL="285750" lvl="0" indent="-285750">
              <a:spcAft>
                <a:spcPts val="800"/>
              </a:spcAft>
              <a:buFont typeface="Arial" panose="020B0604020202020204" pitchFamily="34" charset="0"/>
              <a:buChar char="•"/>
            </a:pPr>
            <a:r>
              <a:rPr lang="en-US" sz="1200" b="1" dirty="0" smtClean="0"/>
              <a:t>Universities</a:t>
            </a:r>
          </a:p>
          <a:p>
            <a:pPr marL="285750" lvl="0" indent="-285750">
              <a:spcAft>
                <a:spcPts val="800"/>
              </a:spcAft>
              <a:buFont typeface="Arial" panose="020B0604020202020204" pitchFamily="34" charset="0"/>
              <a:buChar char="•"/>
            </a:pPr>
            <a:r>
              <a:rPr lang="en-US" sz="1200" b="1" dirty="0" smtClean="0"/>
              <a:t>Open Source Community</a:t>
            </a:r>
          </a:p>
          <a:p>
            <a:pPr marL="285750" lvl="0" indent="-285750">
              <a:spcAft>
                <a:spcPts val="800"/>
              </a:spcAft>
              <a:buFont typeface="Arial" panose="020B0604020202020204" pitchFamily="34" charset="0"/>
              <a:buChar char="•"/>
            </a:pPr>
            <a:r>
              <a:rPr lang="en-US" sz="1200" b="1" dirty="0" smtClean="0"/>
              <a:t>Health Standards Groups</a:t>
            </a:r>
          </a:p>
          <a:p>
            <a:endParaRPr lang="en-US" dirty="0"/>
          </a:p>
        </p:txBody>
      </p:sp>
      <p:sp>
        <p:nvSpPr>
          <p:cNvPr id="4" name="Slide Number Placeholder 3"/>
          <p:cNvSpPr>
            <a:spLocks noGrp="1"/>
          </p:cNvSpPr>
          <p:nvPr>
            <p:ph type="sldNum" sz="quarter" idx="10"/>
          </p:nvPr>
        </p:nvSpPr>
        <p:spPr/>
        <p:txBody>
          <a:bodyPr/>
          <a:lstStyle/>
          <a:p>
            <a:fld id="{DFD3E557-29CA-2942-B5B0-BBAE067F5736}" type="slidenum">
              <a:rPr lang="en-US" smtClean="0"/>
              <a:t>50</a:t>
            </a:fld>
            <a:endParaRPr lang="en-US" dirty="0"/>
          </a:p>
        </p:txBody>
      </p:sp>
    </p:spTree>
    <p:extLst>
      <p:ext uri="{BB962C8B-B14F-4D97-AF65-F5344CB8AC3E}">
        <p14:creationId xmlns:p14="http://schemas.microsoft.com/office/powerpoint/2010/main" val="2904530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PORTFOLIO</a:t>
            </a:r>
          </a:p>
          <a:p>
            <a:r>
              <a:rPr lang="en-US" dirty="0" smtClean="0"/>
              <a:t>Coordination</a:t>
            </a:r>
            <a:r>
              <a:rPr lang="en-US" baseline="0" dirty="0" smtClean="0"/>
              <a:t> with IHP </a:t>
            </a:r>
            <a:r>
              <a:rPr lang="en-US" baseline="0" dirty="0" smtClean="0">
                <a:sym typeface="Wingdings" panose="05000000000000000000" pitchFamily="2" charset="2"/>
              </a:rPr>
              <a:t> </a:t>
            </a:r>
            <a:r>
              <a:rPr lang="en-US" b="1" baseline="0" dirty="0" smtClean="0">
                <a:sym typeface="Wingdings" panose="05000000000000000000" pitchFamily="2" charset="2"/>
              </a:rPr>
              <a:t>Integration with other Programs and Projects</a:t>
            </a:r>
            <a:endParaRPr lang="en-US" b="1" baseline="0" dirty="0" smtClean="0"/>
          </a:p>
          <a:p>
            <a:pPr marL="171450" lvl="0" indent="-171450">
              <a:buFont typeface="Arial" panose="020B0604020202020204" pitchFamily="34" charset="0"/>
              <a:buChar char="•"/>
            </a:pPr>
            <a:r>
              <a:rPr lang="en-US" dirty="0" smtClean="0"/>
              <a:t>Touchpoints and support for bi-directional communication </a:t>
            </a:r>
          </a:p>
          <a:p>
            <a:pPr marL="171450" lvl="0" indent="-171450">
              <a:buFont typeface="Arial" panose="020B0604020202020204" pitchFamily="34" charset="0"/>
              <a:buChar char="•"/>
            </a:pPr>
            <a:r>
              <a:rPr lang="en-US" dirty="0" smtClean="0"/>
              <a:t>Integrated Product Roadmap planning for FY15 and beyond</a:t>
            </a:r>
          </a:p>
          <a:p>
            <a:endParaRPr lang="en-US" dirty="0" smtClean="0"/>
          </a:p>
          <a:p>
            <a:r>
              <a:rPr lang="en-US" dirty="0" smtClean="0"/>
              <a:t>Community IT Engagement</a:t>
            </a:r>
          </a:p>
          <a:p>
            <a:pPr marL="171450" lvl="0" indent="-171450">
              <a:buFont typeface="Arial" panose="020B0604020202020204" pitchFamily="34" charset="0"/>
              <a:buChar char="•"/>
            </a:pPr>
            <a:r>
              <a:rPr lang="en-US" dirty="0" smtClean="0"/>
              <a:t>Governance</a:t>
            </a:r>
          </a:p>
          <a:p>
            <a:pPr marL="171450" lvl="0" indent="-171450">
              <a:buFont typeface="Arial" panose="020B0604020202020204" pitchFamily="34" charset="0"/>
              <a:buChar char="•"/>
            </a:pPr>
            <a:r>
              <a:rPr lang="en-US" dirty="0" smtClean="0"/>
              <a:t>Industry and VHA Informatics Brain Trust</a:t>
            </a:r>
          </a:p>
          <a:p>
            <a:pPr marL="171450" lvl="0" indent="-171450">
              <a:buFont typeface="Arial" panose="020B0604020202020204" pitchFamily="34" charset="0"/>
              <a:buChar char="•"/>
            </a:pPr>
            <a:r>
              <a:rPr lang="en-US" dirty="0" smtClean="0"/>
              <a:t>Standards Development</a:t>
            </a:r>
          </a:p>
          <a:p>
            <a:endParaRPr lang="en-US" dirty="0" smtClean="0"/>
          </a:p>
          <a:p>
            <a:r>
              <a:rPr lang="en-US" dirty="0" smtClean="0"/>
              <a:t>PROGRAM</a:t>
            </a:r>
          </a:p>
          <a:p>
            <a:r>
              <a:rPr lang="en-US" dirty="0" smtClean="0"/>
              <a:t>Capability</a:t>
            </a:r>
            <a:r>
              <a:rPr lang="en-US" baseline="0" dirty="0" smtClean="0"/>
              <a:t> Prioritization and Roadmap Planning</a:t>
            </a:r>
          </a:p>
          <a:p>
            <a:pPr marL="171450" lvl="0" indent="-171450">
              <a:buFont typeface="Arial" panose="020B0604020202020204" pitchFamily="34" charset="0"/>
              <a:buChar char="•"/>
            </a:pPr>
            <a:r>
              <a:rPr lang="en-US" dirty="0" smtClean="0"/>
              <a:t>ONC 2014 Criteria</a:t>
            </a:r>
          </a:p>
          <a:p>
            <a:pPr marL="171450" lvl="0" indent="-171450">
              <a:buFont typeface="Arial" panose="020B0604020202020204" pitchFamily="34" charset="0"/>
              <a:buChar char="•"/>
            </a:pPr>
            <a:r>
              <a:rPr lang="en-US" dirty="0" smtClean="0"/>
              <a:t>iEHR Clinical Capabilities</a:t>
            </a:r>
          </a:p>
          <a:p>
            <a:pPr marL="171450" lvl="0" indent="-171450">
              <a:buFont typeface="Arial" panose="020B0604020202020204" pitchFamily="34" charset="0"/>
              <a:buChar char="•"/>
            </a:pPr>
            <a:r>
              <a:rPr lang="en-US" dirty="0" smtClean="0"/>
              <a:t>IHP Capabilities</a:t>
            </a:r>
          </a:p>
          <a:p>
            <a:pPr marL="171450" lvl="0" indent="-171450">
              <a:buFont typeface="Arial" panose="020B0604020202020204" pitchFamily="34" charset="0"/>
              <a:buChar char="•"/>
            </a:pPr>
            <a:r>
              <a:rPr lang="en-US" dirty="0" smtClean="0"/>
              <a:t>Gartner Gen 3 CPR</a:t>
            </a:r>
          </a:p>
          <a:p>
            <a:pPr marL="171450" lvl="0" indent="-171450">
              <a:buFont typeface="Arial" panose="020B0604020202020204" pitchFamily="34" charset="0"/>
              <a:buChar char="•"/>
            </a:pPr>
            <a:endParaRPr lang="en-US" dirty="0" smtClean="0"/>
          </a:p>
          <a:p>
            <a:pPr marL="0" lvl="0" indent="0">
              <a:buFont typeface="Arial" panose="020B0604020202020204" pitchFamily="34" charset="0"/>
              <a:buNone/>
            </a:pPr>
            <a:r>
              <a:rPr lang="en-US" dirty="0" smtClean="0"/>
              <a:t>Community IT Engagement</a:t>
            </a:r>
          </a:p>
          <a:p>
            <a:pPr marL="171450" lvl="0" indent="-171450">
              <a:buFont typeface="Arial" panose="020B0604020202020204" pitchFamily="34" charset="0"/>
              <a:buChar char="•"/>
            </a:pPr>
            <a:r>
              <a:rPr lang="en-US" dirty="0" smtClean="0"/>
              <a:t>Support solution intake</a:t>
            </a:r>
          </a:p>
          <a:p>
            <a:pPr marL="171450" lvl="0" indent="-171450">
              <a:buFont typeface="Arial" panose="020B0604020202020204" pitchFamily="34" charset="0"/>
              <a:buChar char="•"/>
            </a:pPr>
            <a:r>
              <a:rPr lang="en-US" dirty="0" smtClean="0"/>
              <a:t>Promote VistA Evolution  value and engagement to industry</a:t>
            </a:r>
          </a:p>
          <a:p>
            <a:pPr marL="171450" lvl="0" indent="-171450">
              <a:buFont typeface="Arial" panose="020B0604020202020204" pitchFamily="34" charset="0"/>
              <a:buChar char="•"/>
            </a:pPr>
            <a:r>
              <a:rPr lang="en-US" dirty="0" smtClean="0"/>
              <a:t>Participate in OSHERA for VistA VA Next-Gen Planning</a:t>
            </a:r>
          </a:p>
          <a:p>
            <a:pPr marL="0" lvl="0" indent="0">
              <a:buFont typeface="Arial" panose="020B0604020202020204" pitchFamily="34" charset="0"/>
              <a:buNone/>
            </a:pPr>
            <a:endParaRPr lang="en-US" dirty="0" smtClean="0"/>
          </a:p>
          <a:p>
            <a:pPr marL="0" lvl="0" indent="0">
              <a:buFont typeface="Arial" panose="020B0604020202020204" pitchFamily="34" charset="0"/>
              <a:buNone/>
            </a:pPr>
            <a:r>
              <a:rPr lang="en-US" dirty="0" smtClean="0"/>
              <a:t>PROJECT</a:t>
            </a:r>
          </a:p>
          <a:p>
            <a:pPr marL="0" lvl="0" indent="0">
              <a:buFont typeface="Arial" panose="020B0604020202020204" pitchFamily="34" charset="0"/>
              <a:buNone/>
            </a:pPr>
            <a:r>
              <a:rPr lang="en-US" dirty="0" smtClean="0"/>
              <a:t>Product Design and Testing</a:t>
            </a:r>
          </a:p>
          <a:p>
            <a:pPr marL="171450" lvl="0" indent="-171450">
              <a:buFont typeface="Arial" panose="020B0604020202020204" pitchFamily="34" charset="0"/>
              <a:buChar char="•"/>
            </a:pPr>
            <a:r>
              <a:rPr lang="en-US" sz="1200" dirty="0" smtClean="0"/>
              <a:t>Business requirements</a:t>
            </a:r>
          </a:p>
          <a:p>
            <a:pPr marL="171450" lvl="0" indent="-171450">
              <a:buFont typeface="Arial" panose="020B0604020202020204" pitchFamily="34" charset="0"/>
              <a:buChar char="•"/>
            </a:pPr>
            <a:r>
              <a:rPr lang="en-US" sz="1200" dirty="0" smtClean="0"/>
              <a:t>Prototype Design and Testing</a:t>
            </a:r>
          </a:p>
          <a:p>
            <a:pPr marL="171450" lvl="0" indent="-171450">
              <a:buFont typeface="Arial" panose="020B0604020202020204" pitchFamily="34" charset="0"/>
              <a:buChar char="•"/>
            </a:pPr>
            <a:r>
              <a:rPr lang="en-US" sz="1200" dirty="0" smtClean="0"/>
              <a:t>Field Support</a:t>
            </a:r>
          </a:p>
          <a:p>
            <a:pPr marL="171450" lvl="0" indent="-171450">
              <a:buFont typeface="Arial" panose="020B0604020202020204" pitchFamily="34" charset="0"/>
              <a:buChar char="•"/>
            </a:pPr>
            <a:endParaRPr lang="en-US" sz="1200" dirty="0" smtClean="0"/>
          </a:p>
          <a:p>
            <a:pPr marL="0" lvl="0" indent="0">
              <a:buFont typeface="Arial" panose="020B0604020202020204" pitchFamily="34" charset="0"/>
              <a:buNone/>
            </a:pPr>
            <a:r>
              <a:rPr lang="en-US" sz="1200" dirty="0" smtClean="0"/>
              <a:t>Community IT Engagement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Review Community Developed Pilots</a:t>
            </a:r>
          </a:p>
          <a:p>
            <a:pPr marL="0" lvl="0" indent="0">
              <a:buFont typeface="Arial" panose="020B0604020202020204" pitchFamily="34" charset="0"/>
              <a:buNone/>
            </a:pPr>
            <a:endParaRPr lang="en-US" sz="1200" dirty="0" smtClean="0"/>
          </a:p>
          <a:p>
            <a:pPr marL="0" lvl="0" indent="0">
              <a:buFont typeface="Arial" panose="020B0604020202020204" pitchFamily="34" charset="0"/>
              <a:buNone/>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FD3E557-29CA-2942-B5B0-BBAE067F5736}" type="slidenum">
              <a:rPr lang="en-US" smtClean="0"/>
              <a:t>51</a:t>
            </a:fld>
            <a:endParaRPr lang="en-US" dirty="0"/>
          </a:p>
        </p:txBody>
      </p:sp>
    </p:spTree>
    <p:extLst>
      <p:ext uri="{BB962C8B-B14F-4D97-AF65-F5344CB8AC3E}">
        <p14:creationId xmlns:p14="http://schemas.microsoft.com/office/powerpoint/2010/main" val="29602821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Begin Preparing for VistA Evolution</a:t>
            </a:r>
            <a:br>
              <a:rPr lang="en-US" sz="1200" dirty="0" smtClean="0"/>
            </a:br>
            <a:endParaRPr lang="en-US" sz="1200" dirty="0" smtClean="0"/>
          </a:p>
          <a:p>
            <a:pPr lvl="0"/>
            <a:r>
              <a:rPr lang="en-US" sz="1200" dirty="0" smtClean="0"/>
              <a:t>Organizational Awareness</a:t>
            </a:r>
          </a:p>
          <a:p>
            <a:pPr lvl="1"/>
            <a:r>
              <a:rPr lang="en-US" sz="1200" dirty="0" smtClean="0"/>
              <a:t>Promote project awareness &amp; understanding across the organization</a:t>
            </a:r>
          </a:p>
          <a:p>
            <a:pPr lvl="1"/>
            <a:r>
              <a:rPr lang="en-US" sz="1200" dirty="0" smtClean="0"/>
              <a:t>Engage leadership b</a:t>
            </a:r>
            <a:r>
              <a:rPr lang="en-US" sz="1200" b="0" i="0" u="none" strike="noStrike" dirty="0" smtClean="0">
                <a:solidFill>
                  <a:srgbClr val="000000"/>
                </a:solidFill>
                <a:effectLst/>
                <a:latin typeface="+mn-lt"/>
              </a:rPr>
              <a:t>uy-in and involvement</a:t>
            </a:r>
            <a:endParaRPr lang="en-US" sz="1200" dirty="0" smtClean="0"/>
          </a:p>
          <a:p>
            <a:pPr lvl="1"/>
            <a:r>
              <a:rPr lang="en-US" sz="1200" dirty="0" smtClean="0"/>
              <a:t>Define how Vista Evolution aligns with the clinical and business goals of your organization</a:t>
            </a:r>
          </a:p>
          <a:p>
            <a:pPr lvl="0"/>
            <a:r>
              <a:rPr lang="en-US" sz="1200" dirty="0" smtClean="0"/>
              <a:t>Resources and Informatics Structure </a:t>
            </a:r>
          </a:p>
          <a:p>
            <a:pPr lvl="1"/>
            <a:r>
              <a:rPr lang="en-US" sz="1200" dirty="0" smtClean="0"/>
              <a:t>Fill all open CAC and ADPAC positions . Do all departments/ services have informatics representation?</a:t>
            </a:r>
          </a:p>
          <a:p>
            <a:pPr lvl="1"/>
            <a:r>
              <a:rPr lang="en-US" sz="1200" dirty="0" smtClean="0"/>
              <a:t>Make sure IT governance committees are established and operational</a:t>
            </a:r>
          </a:p>
          <a:p>
            <a:pPr lvl="1"/>
            <a:r>
              <a:rPr lang="en-US" sz="1200" dirty="0" smtClean="0"/>
              <a:t>Engage in the project planning process to ensure organizational relevance</a:t>
            </a:r>
          </a:p>
          <a:p>
            <a:pPr lvl="0"/>
            <a:r>
              <a:rPr lang="en-US" sz="1200" dirty="0" smtClean="0"/>
              <a:t>User Acceptance Testing</a:t>
            </a:r>
          </a:p>
          <a:p>
            <a:pPr lvl="1"/>
            <a:r>
              <a:rPr lang="en-US" sz="1200" dirty="0" smtClean="0"/>
              <a:t>Identify key groups and individuals to test and evaluate the software &amp; planned functionality to ensure its readiness for your organization</a:t>
            </a:r>
          </a:p>
          <a:p>
            <a:pPr lvl="0"/>
            <a:r>
              <a:rPr lang="en-US" sz="1200" dirty="0" smtClean="0"/>
              <a:t>Workflow Assessment</a:t>
            </a:r>
          </a:p>
          <a:p>
            <a:pPr lvl="1"/>
            <a:r>
              <a:rPr lang="en-US" sz="1200" dirty="0" smtClean="0"/>
              <a:t>Identify the key people and processes that will be impacted </a:t>
            </a:r>
          </a:p>
          <a:p>
            <a:pPr lvl="1"/>
            <a:r>
              <a:rPr lang="en-US" sz="1200" dirty="0" smtClean="0"/>
              <a:t>Engage your organization’s Process Redesign department</a:t>
            </a:r>
            <a:endParaRPr lang="en-US" sz="1200" dirty="0"/>
          </a:p>
          <a:p>
            <a:pPr lvl="0"/>
            <a:r>
              <a:rPr lang="en-US" sz="1200" dirty="0" smtClean="0"/>
              <a:t>Communication</a:t>
            </a:r>
          </a:p>
          <a:p>
            <a:pPr lvl="1"/>
            <a:r>
              <a:rPr lang="en-US" sz="1200" dirty="0" smtClean="0"/>
              <a:t>Define your communication hierarchy and identify best methods/ modalities to inform and engage all stakeholders</a:t>
            </a:r>
          </a:p>
          <a:p>
            <a:pPr lvl="0"/>
            <a:r>
              <a:rPr lang="en-US" sz="1200" dirty="0" smtClean="0"/>
              <a:t>Training</a:t>
            </a:r>
          </a:p>
          <a:p>
            <a:pPr lvl="1"/>
            <a:r>
              <a:rPr lang="en-US" sz="1200" dirty="0" smtClean="0"/>
              <a:t>Identify any training resources and best practices</a:t>
            </a:r>
          </a:p>
          <a:p>
            <a:pPr lvl="1"/>
            <a:r>
              <a:rPr lang="en-US" sz="1200" dirty="0" smtClean="0"/>
              <a:t>Are training classrooms established and sufficient?</a:t>
            </a:r>
          </a:p>
          <a:p>
            <a:pPr lvl="1"/>
            <a:r>
              <a:rPr lang="en-US" sz="1200" dirty="0" smtClean="0"/>
              <a:t>How will scheduling be managed?</a:t>
            </a:r>
          </a:p>
          <a:p>
            <a:pPr lvl="0"/>
            <a:r>
              <a:rPr lang="en-US" sz="1200" dirty="0" smtClean="0"/>
              <a:t>Support</a:t>
            </a:r>
          </a:p>
          <a:p>
            <a:pPr lvl="1"/>
            <a:r>
              <a:rPr lang="en-US" sz="1200" dirty="0" smtClean="0"/>
              <a:t>Define how best to support new software implementations</a:t>
            </a:r>
          </a:p>
          <a:p>
            <a:pPr lvl="1"/>
            <a:r>
              <a:rPr lang="en-US" sz="1200" dirty="0" smtClean="0"/>
              <a:t>Identify and develop super-users per service to provide support at go live</a:t>
            </a:r>
          </a:p>
          <a:p>
            <a:pPr lvl="1"/>
            <a:r>
              <a:rPr lang="en-US" sz="1200" dirty="0" smtClean="0"/>
              <a:t>Define communication processes for reporting and problem-solving issues</a:t>
            </a:r>
          </a:p>
          <a:p>
            <a:pPr lvl="0"/>
            <a:r>
              <a:rPr lang="en-US" sz="1200" dirty="0" smtClean="0"/>
              <a:t>Benefits</a:t>
            </a:r>
          </a:p>
          <a:p>
            <a:pPr lvl="1"/>
            <a:r>
              <a:rPr lang="en-US" sz="1200" dirty="0" smtClean="0"/>
              <a:t>Define the benefits and goals of the implementation for your organization</a:t>
            </a:r>
          </a:p>
          <a:p>
            <a:pPr lvl="1"/>
            <a:r>
              <a:rPr lang="en-US" sz="1200" dirty="0" smtClean="0"/>
              <a:t>How will they be measured?</a:t>
            </a:r>
          </a:p>
          <a:p>
            <a:pPr lvl="1"/>
            <a:r>
              <a:rPr lang="en-US" sz="1200" dirty="0" smtClean="0"/>
              <a:t>How will clinical adoption be achieved?</a:t>
            </a:r>
          </a:p>
          <a:p>
            <a:pPr lvl="1"/>
            <a:r>
              <a:rPr lang="en-US" sz="1200" dirty="0" smtClean="0"/>
              <a:t>How will patient care be improved?</a:t>
            </a:r>
          </a:p>
          <a:p>
            <a:pPr lvl="1"/>
            <a:endParaRPr lang="en-US" sz="1200" dirty="0" smtClean="0"/>
          </a:p>
        </p:txBody>
      </p:sp>
      <p:sp>
        <p:nvSpPr>
          <p:cNvPr id="4" name="Slide Number Placeholder 3"/>
          <p:cNvSpPr>
            <a:spLocks noGrp="1"/>
          </p:cNvSpPr>
          <p:nvPr>
            <p:ph type="sldNum" sz="quarter" idx="10"/>
          </p:nvPr>
        </p:nvSpPr>
        <p:spPr/>
        <p:txBody>
          <a:bodyPr/>
          <a:lstStyle/>
          <a:p>
            <a:fld id="{DFD3E557-29CA-2942-B5B0-BBAE067F5736}" type="slidenum">
              <a:rPr lang="en-US" smtClean="0"/>
              <a:t>52</a:t>
            </a:fld>
            <a:endParaRPr lang="en-US" dirty="0"/>
          </a:p>
        </p:txBody>
      </p:sp>
    </p:spTree>
    <p:extLst>
      <p:ext uri="{BB962C8B-B14F-4D97-AF65-F5344CB8AC3E}">
        <p14:creationId xmlns:p14="http://schemas.microsoft.com/office/powerpoint/2010/main" val="33944882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haven’t submitted your questions yet, it’s not too late.  Just click on that orange</a:t>
            </a:r>
            <a:r>
              <a:rPr lang="en-US" baseline="0" dirty="0" smtClean="0"/>
              <a:t> ask the presenter icon above my head.  We are going to go to a brief announcement and then we’ll be back to answer your questions.</a:t>
            </a:r>
            <a:endParaRPr lang="en-US" dirty="0"/>
          </a:p>
        </p:txBody>
      </p:sp>
      <p:sp>
        <p:nvSpPr>
          <p:cNvPr id="4" name="Slide Number Placeholder 3"/>
          <p:cNvSpPr>
            <a:spLocks noGrp="1"/>
          </p:cNvSpPr>
          <p:nvPr>
            <p:ph type="sldNum" sz="quarter" idx="10"/>
          </p:nvPr>
        </p:nvSpPr>
        <p:spPr/>
        <p:txBody>
          <a:bodyPr/>
          <a:lstStyle/>
          <a:p>
            <a:fld id="{DFD3E557-29CA-2942-B5B0-BBAE067F5736}" type="slidenum">
              <a:rPr lang="en-US" smtClean="0"/>
              <a:t>53</a:t>
            </a:fld>
            <a:endParaRPr lang="en-US" dirty="0"/>
          </a:p>
        </p:txBody>
      </p:sp>
    </p:spTree>
    <p:extLst>
      <p:ext uri="{BB962C8B-B14F-4D97-AF65-F5344CB8AC3E}">
        <p14:creationId xmlns:p14="http://schemas.microsoft.com/office/powerpoint/2010/main" val="11843181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Over the past several years, various products have been developed across the VA landscape, creating a complex suite of applications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altLang="en-US" sz="1200" dirty="0" smtClean="0">
                <a:solidFill>
                  <a:srgbClr val="636363"/>
                </a:solidFill>
                <a:cs typeface="Georgia" pitchFamily="18" charset="0"/>
              </a:rPr>
              <a:t>‘Conceptual’ representation of current EHR/Health IT Landscape</a:t>
            </a:r>
          </a:p>
          <a:p>
            <a:endParaRPr lang="en-US" dirty="0" smtClean="0"/>
          </a:p>
          <a:p>
            <a:endParaRPr lang="en-US" dirty="0" smtClean="0"/>
          </a:p>
          <a:p>
            <a:r>
              <a:rPr lang="en-US" sz="1200" b="1" u="sng" dirty="0" smtClean="0">
                <a:solidFill>
                  <a:srgbClr val="636363"/>
                </a:solidFill>
              </a:rPr>
              <a:t>Acronyms:</a:t>
            </a:r>
          </a:p>
          <a:p>
            <a:r>
              <a:rPr lang="en-US" sz="1200" b="1" dirty="0" smtClean="0">
                <a:solidFill>
                  <a:srgbClr val="636363"/>
                </a:solidFill>
              </a:rPr>
              <a:t>CAPRI </a:t>
            </a:r>
            <a:r>
              <a:rPr lang="en-US" sz="1200" dirty="0" smtClean="0">
                <a:solidFill>
                  <a:srgbClr val="636363"/>
                </a:solidFill>
              </a:rPr>
              <a:t>–  Compensation and Pension Record Interchange</a:t>
            </a:r>
          </a:p>
          <a:p>
            <a:r>
              <a:rPr lang="en-US" sz="1200" b="1" dirty="0" smtClean="0">
                <a:solidFill>
                  <a:srgbClr val="636363"/>
                </a:solidFill>
              </a:rPr>
              <a:t>HMP </a:t>
            </a:r>
            <a:r>
              <a:rPr lang="en-US" sz="1200" dirty="0" smtClean="0">
                <a:solidFill>
                  <a:srgbClr val="636363"/>
                </a:solidFill>
              </a:rPr>
              <a:t>– Health Management Platform</a:t>
            </a:r>
          </a:p>
          <a:p>
            <a:r>
              <a:rPr lang="en-US" sz="1200" b="1" dirty="0" smtClean="0">
                <a:solidFill>
                  <a:srgbClr val="636363"/>
                </a:solidFill>
              </a:rPr>
              <a:t>iEHR </a:t>
            </a:r>
            <a:r>
              <a:rPr lang="en-US" sz="1200" dirty="0" smtClean="0">
                <a:solidFill>
                  <a:srgbClr val="636363"/>
                </a:solidFill>
              </a:rPr>
              <a:t>– integrated Electronic Health Record</a:t>
            </a:r>
          </a:p>
          <a:p>
            <a:r>
              <a:rPr lang="en-US" sz="1200" b="1" dirty="0" smtClean="0">
                <a:solidFill>
                  <a:srgbClr val="636363"/>
                </a:solidFill>
              </a:rPr>
              <a:t>JLV</a:t>
            </a:r>
            <a:r>
              <a:rPr lang="en-US" sz="1200" dirty="0" smtClean="0">
                <a:solidFill>
                  <a:srgbClr val="636363"/>
                </a:solidFill>
              </a:rPr>
              <a:t> – Joint Legacy Viewer</a:t>
            </a:r>
          </a:p>
          <a:p>
            <a:r>
              <a:rPr lang="en-US" sz="1200" b="1" dirty="0" smtClean="0">
                <a:solidFill>
                  <a:srgbClr val="636363"/>
                </a:solidFill>
              </a:rPr>
              <a:t>RDV </a:t>
            </a:r>
            <a:r>
              <a:rPr lang="en-US" sz="1200" dirty="0" smtClean="0">
                <a:solidFill>
                  <a:srgbClr val="636363"/>
                </a:solidFill>
              </a:rPr>
              <a:t>– Remote Data Views</a:t>
            </a:r>
          </a:p>
          <a:p>
            <a:r>
              <a:rPr lang="en-US" sz="1200" b="1" dirty="0" smtClean="0">
                <a:solidFill>
                  <a:srgbClr val="636363"/>
                </a:solidFill>
              </a:rPr>
              <a:t>VLER</a:t>
            </a:r>
            <a:r>
              <a:rPr lang="en-US" sz="1200" dirty="0" smtClean="0">
                <a:solidFill>
                  <a:srgbClr val="636363"/>
                </a:solidFill>
              </a:rPr>
              <a:t> – Virtual Lifetime Electronic Record</a:t>
            </a:r>
          </a:p>
          <a:p>
            <a:endParaRPr lang="en-US" dirty="0"/>
          </a:p>
        </p:txBody>
      </p:sp>
      <p:sp>
        <p:nvSpPr>
          <p:cNvPr id="4" name="Slide Number Placeholder 3"/>
          <p:cNvSpPr>
            <a:spLocks noGrp="1"/>
          </p:cNvSpPr>
          <p:nvPr>
            <p:ph type="sldNum" sz="quarter" idx="10"/>
          </p:nvPr>
        </p:nvSpPr>
        <p:spPr/>
        <p:txBody>
          <a:bodyPr/>
          <a:lstStyle/>
          <a:p>
            <a:fld id="{DFD3E557-29CA-2942-B5B0-BBAE067F5736}" type="slidenum">
              <a:rPr lang="en-US" smtClean="0"/>
              <a:t>55</a:t>
            </a:fld>
            <a:endParaRPr lang="en-US" dirty="0"/>
          </a:p>
        </p:txBody>
      </p:sp>
    </p:spTree>
    <p:extLst>
      <p:ext uri="{BB962C8B-B14F-4D97-AF65-F5344CB8AC3E}">
        <p14:creationId xmlns:p14="http://schemas.microsoft.com/office/powerpoint/2010/main" val="36476671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**put in SSG</a:t>
            </a:r>
          </a:p>
        </p:txBody>
      </p:sp>
      <p:sp>
        <p:nvSpPr>
          <p:cNvPr id="4" name="Slide Number Placeholder 3"/>
          <p:cNvSpPr>
            <a:spLocks noGrp="1"/>
          </p:cNvSpPr>
          <p:nvPr>
            <p:ph type="sldNum" sz="quarter" idx="5"/>
          </p:nvPr>
        </p:nvSpPr>
        <p:spPr/>
        <p:txBody>
          <a:bodyPr/>
          <a:lstStyle/>
          <a:p>
            <a:pPr>
              <a:defRPr/>
            </a:pPr>
            <a:fld id="{4E346E5B-64E0-4682-A61D-CEFB9902576F}" type="slidenum">
              <a:rPr lang="en-US" smtClean="0"/>
              <a:pPr>
                <a:defRPr/>
              </a:pPr>
              <a:t>63</a:t>
            </a:fld>
            <a:endParaRPr lang="en-US" dirty="0"/>
          </a:p>
        </p:txBody>
      </p:sp>
    </p:spTree>
    <p:extLst>
      <p:ext uri="{BB962C8B-B14F-4D97-AF65-F5344CB8AC3E}">
        <p14:creationId xmlns:p14="http://schemas.microsoft.com/office/powerpoint/2010/main" val="25088722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**cut down at all? Without compromising content</a:t>
            </a:r>
          </a:p>
        </p:txBody>
      </p:sp>
      <p:sp>
        <p:nvSpPr>
          <p:cNvPr id="4" name="Slide Number Placeholder 3"/>
          <p:cNvSpPr>
            <a:spLocks noGrp="1"/>
          </p:cNvSpPr>
          <p:nvPr>
            <p:ph type="sldNum" sz="quarter" idx="5"/>
          </p:nvPr>
        </p:nvSpPr>
        <p:spPr/>
        <p:txBody>
          <a:bodyPr/>
          <a:lstStyle/>
          <a:p>
            <a:pPr>
              <a:defRPr/>
            </a:pPr>
            <a:fld id="{749A5255-88E7-4335-BD2C-BCAD7DDED0FD}" type="slidenum">
              <a:rPr lang="en-US" smtClean="0"/>
              <a:pPr>
                <a:defRPr/>
              </a:pPr>
              <a:t>66</a:t>
            </a:fld>
            <a:endParaRPr lang="en-US" dirty="0"/>
          </a:p>
        </p:txBody>
      </p:sp>
    </p:spTree>
    <p:extLst>
      <p:ext uri="{BB962C8B-B14F-4D97-AF65-F5344CB8AC3E}">
        <p14:creationId xmlns:p14="http://schemas.microsoft.com/office/powerpoint/2010/main" val="3451175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18436" name="Slide Number Placeholder 3"/>
          <p:cNvSpPr txBox="1">
            <a:spLocks noGrp="1"/>
          </p:cNvSpPr>
          <p:nvPr/>
        </p:nvSpPr>
        <p:spPr bwMode="auto">
          <a:xfrm>
            <a:off x="3884027" y="8684927"/>
            <a:ext cx="2972422" cy="4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73" tIns="45537" rIns="91073" bIns="45537" anchor="b"/>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r" defTabSz="897193" eaLnBrk="1" hangingPunct="1"/>
            <a:fld id="{B8EA8B49-925C-4345-9BD9-5B709F8E7AE5}" type="slidenum">
              <a:rPr lang="en-US" altLang="en-US" sz="1100">
                <a:solidFill>
                  <a:srgbClr val="000000"/>
                </a:solidFill>
              </a:rPr>
              <a:pPr algn="r" defTabSz="897193" eaLnBrk="1" hangingPunct="1"/>
              <a:t>67</a:t>
            </a:fld>
            <a:endParaRPr lang="en-US" altLang="en-US" sz="1100" dirty="0">
              <a:solidFill>
                <a:srgbClr val="000000"/>
              </a:solidFill>
            </a:endParaRPr>
          </a:p>
        </p:txBody>
      </p:sp>
    </p:spTree>
    <p:extLst>
      <p:ext uri="{BB962C8B-B14F-4D97-AF65-F5344CB8AC3E}">
        <p14:creationId xmlns:p14="http://schemas.microsoft.com/office/powerpoint/2010/main" val="2154196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buNone/>
              <a:defRPr/>
            </a:pPr>
            <a:r>
              <a:rPr lang="en-US" sz="1000" b="1" dirty="0" smtClean="0">
                <a:cs typeface="Georgia" pitchFamily="18" charset="0"/>
              </a:rPr>
              <a:t>The VistA Evolution program will leverage the Effectiveness and Value Organization (EVO) to work hand in hand with program and VA leadership to:</a:t>
            </a:r>
          </a:p>
          <a:p>
            <a:pPr lvl="1">
              <a:lnSpc>
                <a:spcPct val="120000"/>
              </a:lnSpc>
              <a:buFont typeface="Arial" panose="020B0604020202020204" pitchFamily="34" charset="0"/>
              <a:buChar char="•"/>
              <a:defRPr/>
            </a:pPr>
            <a:r>
              <a:rPr lang="en-US" sz="1200" dirty="0" smtClean="0">
                <a:cs typeface="Georgia" pitchFamily="18" charset="0"/>
              </a:rPr>
              <a:t>Define and implement an integrated Effectiveness and Value framework and governance model for VA to establish, measure and monitor benefits of VistA Evolution and its implemented capabilities</a:t>
            </a:r>
          </a:p>
          <a:p>
            <a:pPr lvl="1">
              <a:lnSpc>
                <a:spcPct val="120000"/>
              </a:lnSpc>
              <a:buFont typeface="Arial" panose="020B0604020202020204" pitchFamily="34" charset="0"/>
              <a:buChar char="•"/>
              <a:defRPr/>
            </a:pPr>
            <a:r>
              <a:rPr lang="en-US" sz="1200" dirty="0" smtClean="0">
                <a:cs typeface="Georgia" pitchFamily="18" charset="0"/>
              </a:rPr>
              <a:t>Establish and maintain a consistent benefits measurement framework to address clinical, business, and technical/functional capabilities from the top down</a:t>
            </a:r>
          </a:p>
          <a:p>
            <a:pPr lvl="1">
              <a:lnSpc>
                <a:spcPct val="120000"/>
              </a:lnSpc>
              <a:buFont typeface="Arial" panose="020B0604020202020204" pitchFamily="34" charset="0"/>
              <a:buChar char="•"/>
              <a:defRPr/>
            </a:pPr>
            <a:r>
              <a:rPr lang="en-US" sz="1200" dirty="0" smtClean="0">
                <a:cs typeface="Georgia" pitchFamily="18" charset="0"/>
              </a:rPr>
              <a:t>Perform independent assessment and analyses of VistA Evolution’s program, product and process improvements to ensure they are effective, efficient and valuable to the clinician and ultimately to the veteran</a:t>
            </a:r>
          </a:p>
          <a:p>
            <a:pPr lvl="1">
              <a:lnSpc>
                <a:spcPct val="120000"/>
              </a:lnSpc>
              <a:buFont typeface="Arial" panose="020B0604020202020204" pitchFamily="34" charset="0"/>
              <a:buChar char="•"/>
              <a:defRPr/>
            </a:pPr>
            <a:r>
              <a:rPr lang="en-US" sz="1200" dirty="0" smtClean="0">
                <a:cs typeface="Georgia" pitchFamily="18" charset="0"/>
              </a:rPr>
              <a:t>Provide the VistA Evolution program office and leadership with evidence-based information for decision support, validation, and justification of investment</a:t>
            </a:r>
          </a:p>
          <a:p>
            <a:pPr lvl="1">
              <a:lnSpc>
                <a:spcPct val="120000"/>
              </a:lnSpc>
              <a:buFont typeface="Arial" panose="020B0604020202020204" pitchFamily="34" charset="0"/>
              <a:buChar char="•"/>
              <a:defRPr/>
            </a:pPr>
            <a:r>
              <a:rPr lang="en-US" sz="1200" dirty="0" smtClean="0">
                <a:cs typeface="Georgia" pitchFamily="18" charset="0"/>
              </a:rPr>
              <a:t>Establish governance that enables an effective and consistent measurement reporting mechanism to program stakeholders and Congress</a:t>
            </a:r>
          </a:p>
          <a:p>
            <a:endParaRPr lang="en-US" dirty="0"/>
          </a:p>
        </p:txBody>
      </p:sp>
      <p:sp>
        <p:nvSpPr>
          <p:cNvPr id="4" name="Slide Number Placeholder 3"/>
          <p:cNvSpPr>
            <a:spLocks noGrp="1"/>
          </p:cNvSpPr>
          <p:nvPr>
            <p:ph type="sldNum" sz="quarter" idx="10"/>
          </p:nvPr>
        </p:nvSpPr>
        <p:spPr/>
        <p:txBody>
          <a:bodyPr/>
          <a:lstStyle/>
          <a:p>
            <a:fld id="{76B5497A-7630-4433-A9DE-CA84DBB5C4E6}" type="slidenum">
              <a:rPr lang="en-US" smtClean="0"/>
              <a:t>70</a:t>
            </a:fld>
            <a:endParaRPr lang="en-US" dirty="0"/>
          </a:p>
        </p:txBody>
      </p:sp>
    </p:spTree>
    <p:extLst>
      <p:ext uri="{BB962C8B-B14F-4D97-AF65-F5344CB8AC3E}">
        <p14:creationId xmlns:p14="http://schemas.microsoft.com/office/powerpoint/2010/main" val="2755657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charset="0"/>
              <a:buNone/>
              <a:defRPr/>
            </a:pPr>
            <a:r>
              <a:rPr lang="en-US" sz="1200" b="1" dirty="0" smtClean="0">
                <a:ea typeface="ＭＳ Ｐゴシック" charset="0"/>
              </a:rPr>
              <a:t>Factors Driving the Need for VistA Evolution</a:t>
            </a:r>
          </a:p>
          <a:p>
            <a:pPr>
              <a:buFont typeface="Arial" charset="0"/>
              <a:buNone/>
              <a:defRPr/>
            </a:pPr>
            <a:r>
              <a:rPr lang="en-US" sz="1200" b="1" dirty="0" smtClean="0">
                <a:ea typeface="ＭＳ Ｐゴシック" charset="0"/>
              </a:rPr>
              <a:t>Data</a:t>
            </a:r>
          </a:p>
          <a:p>
            <a:pPr>
              <a:buFont typeface="Arial" charset="0"/>
              <a:buNone/>
              <a:defRPr/>
            </a:pPr>
            <a:r>
              <a:rPr lang="en-US" sz="1200" b="1" dirty="0" smtClean="0">
                <a:ea typeface="ＭＳ Ｐゴシック" charset="0"/>
              </a:rPr>
              <a:t>Workflow</a:t>
            </a:r>
            <a:r>
              <a:rPr lang="en-US" sz="1200" b="1" baseline="0" dirty="0" smtClean="0">
                <a:ea typeface="ＭＳ Ｐゴシック" charset="0"/>
              </a:rPr>
              <a:t> \ productivity</a:t>
            </a:r>
          </a:p>
          <a:p>
            <a:pPr>
              <a:buFont typeface="Arial" charset="0"/>
              <a:buNone/>
              <a:defRPr/>
            </a:pPr>
            <a:r>
              <a:rPr lang="en-US" sz="1200" b="1" baseline="0" dirty="0" smtClean="0">
                <a:ea typeface="ＭＳ Ｐゴシック" charset="0"/>
              </a:rPr>
              <a:t>Cycle time</a:t>
            </a:r>
          </a:p>
          <a:p>
            <a:pPr>
              <a:buFont typeface="Arial" charset="0"/>
              <a:buNone/>
              <a:defRPr/>
            </a:pPr>
            <a:r>
              <a:rPr lang="en-US" sz="1200" b="1" baseline="0" dirty="0" smtClean="0">
                <a:ea typeface="ＭＳ Ｐゴシック" charset="0"/>
              </a:rPr>
              <a:t>Team care</a:t>
            </a:r>
          </a:p>
          <a:p>
            <a:pPr>
              <a:buFont typeface="Arial" charset="0"/>
              <a:buNone/>
              <a:defRPr/>
            </a:pPr>
            <a:r>
              <a:rPr lang="en-US" sz="1200" b="1" baseline="0" dirty="0" smtClean="0">
                <a:ea typeface="ＭＳ Ｐゴシック" charset="0"/>
              </a:rPr>
              <a:t>ONC</a:t>
            </a:r>
          </a:p>
          <a:p>
            <a:pPr>
              <a:buFont typeface="Arial" charset="0"/>
              <a:buNone/>
              <a:defRPr/>
            </a:pPr>
            <a:r>
              <a:rPr lang="en-US" sz="1200" b="1" baseline="0" dirty="0" smtClean="0">
                <a:ea typeface="ＭＳ Ｐゴシック" charset="0"/>
              </a:rPr>
              <a:t>Technology</a:t>
            </a:r>
          </a:p>
          <a:p>
            <a:pPr>
              <a:buFont typeface="Arial" charset="0"/>
              <a:buNone/>
              <a:defRPr/>
            </a:pPr>
            <a:r>
              <a:rPr lang="en-US" sz="1200" b="1" baseline="0" dirty="0" smtClean="0">
                <a:ea typeface="ＭＳ Ｐゴシック" charset="0"/>
              </a:rPr>
              <a:t>OS and Class III</a:t>
            </a:r>
          </a:p>
          <a:p>
            <a:pPr>
              <a:buFont typeface="Arial" charset="0"/>
              <a:buNone/>
              <a:defRPr/>
            </a:pPr>
            <a:r>
              <a:rPr lang="en-US" sz="1200" b="1" baseline="0" dirty="0" smtClean="0">
                <a:ea typeface="ＭＳ Ｐゴシック" charset="0"/>
              </a:rPr>
              <a:t>Analytics, Safety, QM</a:t>
            </a:r>
          </a:p>
          <a:p>
            <a:pPr>
              <a:buFont typeface="Arial" charset="0"/>
              <a:buNone/>
              <a:defRPr/>
            </a:pPr>
            <a:r>
              <a:rPr lang="en-US" sz="1200" b="1" baseline="0" dirty="0" smtClean="0">
                <a:ea typeface="ＭＳ Ｐゴシック" charset="0"/>
              </a:rPr>
              <a:t>Performance, reliability, BU</a:t>
            </a:r>
          </a:p>
          <a:p>
            <a:pPr>
              <a:buFont typeface="Arial" charset="0"/>
              <a:buNone/>
              <a:defRPr/>
            </a:pPr>
            <a:r>
              <a:rPr lang="en-US" sz="1200" b="1" baseline="0" dirty="0" smtClean="0">
                <a:ea typeface="ＭＳ Ｐゴシック" charset="0"/>
              </a:rPr>
              <a:t>________________________________________________________</a:t>
            </a:r>
          </a:p>
          <a:p>
            <a:pPr>
              <a:buFont typeface="Arial" charset="0"/>
              <a:buNone/>
              <a:defRPr/>
            </a:pPr>
            <a:endParaRPr lang="en-US" sz="1200" b="1" dirty="0" smtClean="0">
              <a:ea typeface="ＭＳ Ｐゴシック" charset="0"/>
            </a:endParaRPr>
          </a:p>
          <a:p>
            <a:pPr>
              <a:buFont typeface="Arial" charset="0"/>
              <a:buChar char="•"/>
              <a:defRPr/>
            </a:pPr>
            <a:r>
              <a:rPr lang="en-US" sz="1200" dirty="0" smtClean="0">
                <a:ea typeface="ＭＳ Ｐゴシック" charset="0"/>
              </a:rPr>
              <a:t>Limited data interoperability and scope</a:t>
            </a:r>
          </a:p>
          <a:p>
            <a:pPr>
              <a:buFont typeface="Arial" charset="0"/>
              <a:buChar char="•"/>
              <a:defRPr/>
            </a:pPr>
            <a:r>
              <a:rPr lang="en-US" sz="1200" dirty="0" smtClean="0">
                <a:ea typeface="ＭＳ Ｐゴシック" charset="0"/>
              </a:rPr>
              <a:t>Need for workflow and productivity enhancements</a:t>
            </a:r>
          </a:p>
          <a:p>
            <a:pPr>
              <a:buFont typeface="Arial" charset="0"/>
              <a:buChar char="•"/>
              <a:defRPr/>
            </a:pPr>
            <a:r>
              <a:rPr lang="en-US" sz="1200" dirty="0" smtClean="0">
                <a:ea typeface="ＭＳ Ｐゴシック" charset="0"/>
              </a:rPr>
              <a:t>Long development cycle time</a:t>
            </a:r>
          </a:p>
          <a:p>
            <a:pPr>
              <a:buFont typeface="Arial" charset="0"/>
              <a:buChar char="•"/>
              <a:defRPr/>
            </a:pPr>
            <a:r>
              <a:rPr lang="en-US" sz="1200" dirty="0" smtClean="0">
                <a:ea typeface="ＭＳ Ｐゴシック" charset="0"/>
              </a:rPr>
              <a:t>Changes in practice, e.g. more team based care</a:t>
            </a:r>
          </a:p>
          <a:p>
            <a:pPr>
              <a:buFont typeface="Arial" charset="0"/>
              <a:buChar char="•"/>
              <a:defRPr/>
            </a:pPr>
            <a:r>
              <a:rPr lang="en-US" sz="1200" dirty="0" smtClean="0">
                <a:ea typeface="ＭＳ Ｐゴシック" charset="0"/>
              </a:rPr>
              <a:t>Focus on patient centered care</a:t>
            </a:r>
          </a:p>
          <a:p>
            <a:pPr>
              <a:buFont typeface="Arial" charset="0"/>
              <a:buChar char="•"/>
              <a:defRPr/>
            </a:pPr>
            <a:r>
              <a:rPr lang="en-US" sz="1200" dirty="0" smtClean="0">
                <a:ea typeface="ＭＳ Ｐゴシック" charset="0"/>
              </a:rPr>
              <a:t>Desire to meet Office of National Coordinator EHR Certification Criteria (AKA Meaningful use)</a:t>
            </a:r>
          </a:p>
          <a:p>
            <a:pPr>
              <a:buFont typeface="Arial" charset="0"/>
              <a:buChar char="•"/>
              <a:defRPr/>
            </a:pPr>
            <a:r>
              <a:rPr lang="en-US" sz="1200" dirty="0" smtClean="0">
                <a:ea typeface="ＭＳ Ｐゴシック" charset="0"/>
              </a:rPr>
              <a:t>Demands of advances in technology</a:t>
            </a:r>
          </a:p>
          <a:p>
            <a:pPr>
              <a:buFont typeface="Arial" charset="0"/>
              <a:buChar char="•"/>
              <a:defRPr/>
            </a:pPr>
            <a:r>
              <a:rPr lang="en-US" sz="1200" dirty="0" smtClean="0">
                <a:ea typeface="ＭＳ Ｐゴシック" charset="0"/>
              </a:rPr>
              <a:t>Need to better integrate contributions from field, open source, communities of practice</a:t>
            </a:r>
          </a:p>
          <a:p>
            <a:pPr>
              <a:buFont typeface="Arial" charset="0"/>
              <a:buChar char="•"/>
              <a:defRPr/>
            </a:pPr>
            <a:r>
              <a:rPr lang="en-US" sz="1200" dirty="0" smtClean="0">
                <a:ea typeface="ＭＳ Ｐゴシック" charset="0"/>
              </a:rPr>
              <a:t>Need for enhanced data analytics, quality and performance measurement, patient safety, and reporting</a:t>
            </a:r>
          </a:p>
          <a:p>
            <a:pPr>
              <a:buFont typeface="Arial" charset="0"/>
              <a:buChar char="•"/>
              <a:defRPr/>
            </a:pPr>
            <a:r>
              <a:rPr lang="en-US" sz="1200" dirty="0" smtClean="0">
                <a:ea typeface="ＭＳ Ｐゴシック" charset="0"/>
              </a:rPr>
              <a:t>Improve system performance, reliability, redundancy/back-up</a:t>
            </a:r>
          </a:p>
          <a:p>
            <a:endParaRPr lang="en-US" dirty="0" smtClean="0"/>
          </a:p>
          <a:p>
            <a:r>
              <a:rPr lang="en-US" dirty="0" smtClean="0"/>
              <a:t>Windmills: 43841323</a:t>
            </a:r>
            <a:endParaRPr lang="en-US" dirty="0"/>
          </a:p>
        </p:txBody>
      </p:sp>
      <p:sp>
        <p:nvSpPr>
          <p:cNvPr id="4" name="Slide Number Placeholder 3"/>
          <p:cNvSpPr>
            <a:spLocks noGrp="1"/>
          </p:cNvSpPr>
          <p:nvPr>
            <p:ph type="sldNum" sz="quarter" idx="10"/>
          </p:nvPr>
        </p:nvSpPr>
        <p:spPr/>
        <p:txBody>
          <a:bodyPr/>
          <a:lstStyle/>
          <a:p>
            <a:fld id="{DFD3E557-29CA-2942-B5B0-BBAE067F5736}" type="slidenum">
              <a:rPr lang="en-US" smtClean="0"/>
              <a:t>5</a:t>
            </a:fld>
            <a:endParaRPr lang="en-US" dirty="0"/>
          </a:p>
        </p:txBody>
      </p:sp>
    </p:spTree>
    <p:extLst>
      <p:ext uri="{BB962C8B-B14F-4D97-AF65-F5344CB8AC3E}">
        <p14:creationId xmlns:p14="http://schemas.microsoft.com/office/powerpoint/2010/main" val="31448271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2"/>
            <a:endParaRPr lang="en-US" altLang="en-US" dirty="0"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5169" eaLnBrk="0" hangingPunct="0">
              <a:spcBef>
                <a:spcPct val="30000"/>
              </a:spcBef>
              <a:defRPr sz="1200">
                <a:solidFill>
                  <a:schemeClr val="tx1"/>
                </a:solidFill>
                <a:latin typeface="Calibri" pitchFamily="34" charset="0"/>
              </a:defRPr>
            </a:lvl1pPr>
            <a:lvl2pPr marL="726313" indent="-278394" defTabSz="905169" eaLnBrk="0" hangingPunct="0">
              <a:spcBef>
                <a:spcPct val="30000"/>
              </a:spcBef>
              <a:defRPr sz="1200">
                <a:solidFill>
                  <a:schemeClr val="tx1"/>
                </a:solidFill>
                <a:latin typeface="Calibri" pitchFamily="34" charset="0"/>
              </a:defRPr>
            </a:lvl2pPr>
            <a:lvl3pPr marL="1119797" indent="-222405" defTabSz="905169" eaLnBrk="0" hangingPunct="0">
              <a:spcBef>
                <a:spcPct val="30000"/>
              </a:spcBef>
              <a:defRPr sz="1200">
                <a:solidFill>
                  <a:schemeClr val="tx1"/>
                </a:solidFill>
                <a:latin typeface="Calibri" pitchFamily="34" charset="0"/>
              </a:defRPr>
            </a:lvl3pPr>
            <a:lvl4pPr marL="1567716" indent="-222405" defTabSz="905169" eaLnBrk="0" hangingPunct="0">
              <a:spcBef>
                <a:spcPct val="30000"/>
              </a:spcBef>
              <a:defRPr sz="1200">
                <a:solidFill>
                  <a:schemeClr val="tx1"/>
                </a:solidFill>
                <a:latin typeface="Calibri" pitchFamily="34" charset="0"/>
              </a:defRPr>
            </a:lvl4pPr>
            <a:lvl5pPr marL="2017191" indent="-222405" defTabSz="905169" eaLnBrk="0" hangingPunct="0">
              <a:spcBef>
                <a:spcPct val="30000"/>
              </a:spcBef>
              <a:defRPr sz="1200">
                <a:solidFill>
                  <a:schemeClr val="tx1"/>
                </a:solidFill>
                <a:latin typeface="Calibri" pitchFamily="34" charset="0"/>
              </a:defRPr>
            </a:lvl5pPr>
            <a:lvl6pPr marL="2465109" indent="-222405" defTabSz="905169" eaLnBrk="0" fontAlgn="base" hangingPunct="0">
              <a:spcBef>
                <a:spcPct val="30000"/>
              </a:spcBef>
              <a:spcAft>
                <a:spcPct val="0"/>
              </a:spcAft>
              <a:defRPr sz="1200">
                <a:solidFill>
                  <a:schemeClr val="tx1"/>
                </a:solidFill>
                <a:latin typeface="Calibri" pitchFamily="34" charset="0"/>
              </a:defRPr>
            </a:lvl6pPr>
            <a:lvl7pPr marL="2913028" indent="-222405" defTabSz="905169" eaLnBrk="0" fontAlgn="base" hangingPunct="0">
              <a:spcBef>
                <a:spcPct val="30000"/>
              </a:spcBef>
              <a:spcAft>
                <a:spcPct val="0"/>
              </a:spcAft>
              <a:defRPr sz="1200">
                <a:solidFill>
                  <a:schemeClr val="tx1"/>
                </a:solidFill>
                <a:latin typeface="Calibri" pitchFamily="34" charset="0"/>
              </a:defRPr>
            </a:lvl7pPr>
            <a:lvl8pPr marL="3360947" indent="-222405" defTabSz="905169" eaLnBrk="0" fontAlgn="base" hangingPunct="0">
              <a:spcBef>
                <a:spcPct val="30000"/>
              </a:spcBef>
              <a:spcAft>
                <a:spcPct val="0"/>
              </a:spcAft>
              <a:defRPr sz="1200">
                <a:solidFill>
                  <a:schemeClr val="tx1"/>
                </a:solidFill>
                <a:latin typeface="Calibri" pitchFamily="34" charset="0"/>
              </a:defRPr>
            </a:lvl8pPr>
            <a:lvl9pPr marL="3808866" indent="-222405" defTabSz="905169"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DA59E284-4A17-4C02-B79D-4E7FE9BD4950}" type="slidenum">
              <a:rPr lang="en-US" altLang="en-US" smtClean="0">
                <a:latin typeface="Arial" pitchFamily="34" charset="0"/>
                <a:ea typeface="MS PGothic" pitchFamily="34" charset="-128"/>
                <a:cs typeface="Times New Roman" pitchFamily="18" charset="0"/>
              </a:rPr>
              <a:pPr eaLnBrk="1" fontAlgn="base" hangingPunct="1">
                <a:spcBef>
                  <a:spcPct val="0"/>
                </a:spcBef>
                <a:spcAft>
                  <a:spcPct val="0"/>
                </a:spcAft>
              </a:pPr>
              <a:t>71</a:t>
            </a:fld>
            <a:endParaRPr lang="en-US" altLang="en-US" dirty="0" smtClean="0">
              <a:latin typeface="Arial" pitchFamily="34" charset="0"/>
              <a:ea typeface="MS PGothic" pitchFamily="34" charset="-128"/>
              <a:cs typeface="Times New Roman" pitchFamily="18" charset="0"/>
            </a:endParaRPr>
          </a:p>
        </p:txBody>
      </p:sp>
    </p:spTree>
    <p:extLst>
      <p:ext uri="{BB962C8B-B14F-4D97-AF65-F5344CB8AC3E}">
        <p14:creationId xmlns:p14="http://schemas.microsoft.com/office/powerpoint/2010/main" val="34787611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If audience asks</a:t>
            </a:r>
            <a:endParaRPr lang="en-US" b="1" dirty="0"/>
          </a:p>
        </p:txBody>
      </p:sp>
      <p:sp>
        <p:nvSpPr>
          <p:cNvPr id="4" name="Slide Number Placeholder 3"/>
          <p:cNvSpPr>
            <a:spLocks noGrp="1"/>
          </p:cNvSpPr>
          <p:nvPr>
            <p:ph type="sldNum" sz="quarter" idx="10"/>
          </p:nvPr>
        </p:nvSpPr>
        <p:spPr/>
        <p:txBody>
          <a:bodyPr/>
          <a:lstStyle/>
          <a:p>
            <a:fld id="{DFD3E557-29CA-2942-B5B0-BBAE067F5736}" type="slidenum">
              <a:rPr lang="en-US" smtClean="0"/>
              <a:t>72</a:t>
            </a:fld>
            <a:endParaRPr lang="en-US" dirty="0"/>
          </a:p>
        </p:txBody>
      </p:sp>
    </p:spTree>
    <p:extLst>
      <p:ext uri="{BB962C8B-B14F-4D97-AF65-F5344CB8AC3E}">
        <p14:creationId xmlns:p14="http://schemas.microsoft.com/office/powerpoint/2010/main" val="39232165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D3E557-29CA-2942-B5B0-BBAE067F5736}" type="slidenum">
              <a:rPr lang="en-US" smtClean="0"/>
              <a:t>73</a:t>
            </a:fld>
            <a:endParaRPr lang="en-US" dirty="0"/>
          </a:p>
        </p:txBody>
      </p:sp>
    </p:spTree>
    <p:extLst>
      <p:ext uri="{BB962C8B-B14F-4D97-AF65-F5344CB8AC3E}">
        <p14:creationId xmlns:p14="http://schemas.microsoft.com/office/powerpoint/2010/main" val="9530983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B850CD8-3DC0-4D51-9F0F-9FA8CBAFAED7}" type="slidenum">
              <a:rPr lang="en-US" smtClean="0"/>
              <a:pPr>
                <a:defRPr/>
              </a:pPr>
              <a:t>74</a:t>
            </a:fld>
            <a:endParaRPr lang="en-US" dirty="0"/>
          </a:p>
        </p:txBody>
      </p:sp>
    </p:spTree>
    <p:extLst>
      <p:ext uri="{BB962C8B-B14F-4D97-AF65-F5344CB8AC3E}">
        <p14:creationId xmlns:p14="http://schemas.microsoft.com/office/powerpoint/2010/main" val="20796808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B850CD8-3DC0-4D51-9F0F-9FA8CBAFAED7}" type="slidenum">
              <a:rPr lang="en-US" smtClean="0"/>
              <a:pPr>
                <a:defRPr/>
              </a:pPr>
              <a:t>75</a:t>
            </a:fld>
            <a:endParaRPr lang="en-US" dirty="0"/>
          </a:p>
        </p:txBody>
      </p:sp>
    </p:spTree>
    <p:extLst>
      <p:ext uri="{BB962C8B-B14F-4D97-AF65-F5344CB8AC3E}">
        <p14:creationId xmlns:p14="http://schemas.microsoft.com/office/powerpoint/2010/main" val="21018543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B850CD8-3DC0-4D51-9F0F-9FA8CBAFAED7}" type="slidenum">
              <a:rPr lang="en-US" smtClean="0"/>
              <a:pPr>
                <a:defRPr/>
              </a:pPr>
              <a:t>76</a:t>
            </a:fld>
            <a:endParaRPr lang="en-US" dirty="0"/>
          </a:p>
        </p:txBody>
      </p:sp>
    </p:spTree>
    <p:extLst>
      <p:ext uri="{BB962C8B-B14F-4D97-AF65-F5344CB8AC3E}">
        <p14:creationId xmlns:p14="http://schemas.microsoft.com/office/powerpoint/2010/main" val="21018543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u="sng" smtClean="0"/>
              <a:t>______________________________________________________________</a:t>
            </a:r>
          </a:p>
          <a:p>
            <a:pPr eaLnBrk="1" hangingPunct="1"/>
            <a:endParaRPr lang="en-US" altLang="en-US" b="1" u="sng" smtClean="0"/>
          </a:p>
          <a:p>
            <a:pPr eaLnBrk="1" hangingPunct="1"/>
            <a:r>
              <a:rPr lang="en-US" altLang="en-US" b="1" u="sng" dirty="0" smtClean="0"/>
              <a:t>NDAA Language Definition of Interoperable: </a:t>
            </a:r>
            <a:r>
              <a:rPr lang="en-US" altLang="en-US" dirty="0" smtClean="0"/>
              <a:t>  The term ‘‘interoperable’’ refers to the ability of different electronic health records systems or software to meaningfully exchange information in real time and provide useful results to one or more systems.</a:t>
            </a:r>
          </a:p>
          <a:p>
            <a:pPr eaLnBrk="1" hangingPunct="1"/>
            <a:endParaRPr lang="en-US" altLang="en-US" dirty="0" smtClean="0"/>
          </a:p>
          <a:p>
            <a:pPr eaLnBrk="1" hangingPunct="1"/>
            <a:endParaRPr lang="en-US" altLang="en-US" dirty="0" smtClean="0"/>
          </a:p>
          <a:p>
            <a:pPr eaLnBrk="1" hangingPunct="1"/>
            <a:r>
              <a:rPr lang="en-US" altLang="en-US" b="1" u="sng" dirty="0" smtClean="0"/>
              <a:t>PM DMIX Interpretation of Computable and Interoperable for the PueImplementation:</a:t>
            </a:r>
          </a:p>
          <a:p>
            <a:pPr eaLnBrk="1" hangingPunct="1"/>
            <a:endParaRPr lang="en-US" altLang="en-US" b="1" u="sng" dirty="0" smtClean="0"/>
          </a:p>
          <a:p>
            <a:pPr eaLnBrk="1" hangingPunct="1"/>
            <a:r>
              <a:rPr lang="en-US" altLang="en-US" dirty="0" smtClean="0"/>
              <a:t>Definition of Computable = Data provided in national standard terminology or agreement by the Departments upon a standard with which to share data. </a:t>
            </a:r>
          </a:p>
          <a:p>
            <a:pPr eaLnBrk="1" hangingPunct="1"/>
            <a:r>
              <a:rPr lang="en-US" altLang="en-US" dirty="0" smtClean="0"/>
              <a:t>HDD:  Mechanism to do the translation between the maps provided by the two departments. </a:t>
            </a:r>
          </a:p>
          <a:p>
            <a:pPr eaLnBrk="1" hangingPunct="1"/>
            <a:r>
              <a:rPr lang="en-US" altLang="en-US" dirty="0" smtClean="0"/>
              <a:t>CTS :   Open HDD is the nucleus for CTS operation.  CTS is a wrapper of web services around the HDD that allow the application to be placed on the bus for use by the DMS.</a:t>
            </a:r>
          </a:p>
          <a:p>
            <a:pPr eaLnBrk="1" hangingPunct="1"/>
            <a:r>
              <a:rPr lang="en-US" altLang="en-US" dirty="0" smtClean="0"/>
              <a:t>Map:  Product delivered by the Departments after each takes data in local terminology and maps  it to terminology defined in the national standard.</a:t>
            </a:r>
          </a:p>
          <a:p>
            <a:pPr eaLnBrk="1" hangingPunct="1"/>
            <a:endParaRPr lang="en-US" altLang="en-US" dirty="0" smtClean="0"/>
          </a:p>
          <a:p>
            <a:pPr eaLnBrk="1" hangingPunct="1"/>
            <a:endParaRPr lang="en-US" altLang="en-US" dirty="0" smtClean="0"/>
          </a:p>
          <a:p>
            <a:pPr eaLnBrk="1" hangingPunct="1">
              <a:spcBef>
                <a:spcPct val="0"/>
              </a:spcBef>
              <a:buFontTx/>
              <a:buNone/>
            </a:pPr>
            <a:r>
              <a:rPr lang="en-US" altLang="en-US" sz="1200" dirty="0" smtClean="0">
                <a:solidFill>
                  <a:srgbClr val="000000"/>
                </a:solidFill>
                <a:ea typeface="MS PGothic" pitchFamily="34" charset="-128"/>
              </a:rPr>
              <a:t>*Center for Information Technology Leadership</a:t>
            </a:r>
          </a:p>
          <a:p>
            <a:pPr eaLnBrk="1" hangingPunct="1">
              <a:spcBef>
                <a:spcPct val="0"/>
              </a:spcBef>
              <a:buFontTx/>
              <a:buNone/>
            </a:pPr>
            <a:r>
              <a:rPr lang="en-US" altLang="en-US" sz="1200" dirty="0" smtClean="0">
                <a:solidFill>
                  <a:srgbClr val="000000"/>
                </a:solidFill>
                <a:ea typeface="MS PGothic" pitchFamily="34" charset="-128"/>
              </a:rPr>
              <a:t>Reference: </a:t>
            </a:r>
            <a:r>
              <a:rPr lang="en-US" altLang="en-US" sz="1200" u="sng" dirty="0" smtClean="0">
                <a:solidFill>
                  <a:srgbClr val="000000"/>
                </a:solidFill>
                <a:ea typeface="MS PGothic" pitchFamily="34" charset="-128"/>
                <a:hlinkClick r:id="rId3"/>
              </a:rPr>
              <a:t>https://www.ncoic.org/apps/group_public/download.php/19487/CITL%20HIEI%20Levels.pdf</a:t>
            </a:r>
            <a:endParaRPr lang="en-US" altLang="en-US" sz="1200" dirty="0" smtClean="0">
              <a:solidFill>
                <a:srgbClr val="000000"/>
              </a:solidFill>
              <a:ea typeface="MS PGothic" pitchFamily="34" charset="-128"/>
            </a:endParaRPr>
          </a:p>
          <a:p>
            <a:pPr eaLnBrk="1" hangingPunct="1"/>
            <a:endParaRPr lang="en-US" altLang="en-US" dirty="0" smtClean="0"/>
          </a:p>
          <a:p>
            <a:pPr eaLnBrk="1" hangingPunct="1"/>
            <a:endParaRPr lang="en-US" altLang="en-US" dirty="0" smtClean="0"/>
          </a:p>
        </p:txBody>
      </p:sp>
      <p:sp>
        <p:nvSpPr>
          <p:cNvPr id="4" name="Slide Number Placeholder 3"/>
          <p:cNvSpPr>
            <a:spLocks noGrp="1"/>
          </p:cNvSpPr>
          <p:nvPr>
            <p:ph type="sldNum" sz="quarter" idx="5"/>
          </p:nvPr>
        </p:nvSpPr>
        <p:spPr/>
        <p:txBody>
          <a:bodyPr/>
          <a:lstStyle/>
          <a:p>
            <a:pPr>
              <a:defRPr/>
            </a:pPr>
            <a:fld id="{4C4E6624-BB2B-46BF-93B9-4310E81C4512}" type="slidenum">
              <a:rPr lang="en-US" smtClean="0"/>
              <a:pPr>
                <a:defRPr/>
              </a:pPr>
              <a:t>78</a:t>
            </a:fld>
            <a:endParaRPr lang="en-US" dirty="0"/>
          </a:p>
        </p:txBody>
      </p:sp>
    </p:spTree>
    <p:extLst>
      <p:ext uri="{BB962C8B-B14F-4D97-AF65-F5344CB8AC3E}">
        <p14:creationId xmlns:p14="http://schemas.microsoft.com/office/powerpoint/2010/main" val="3991240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600"/>
              </a:spcAft>
            </a:pPr>
            <a:r>
              <a:rPr lang="en-US" sz="1200" b="1" dirty="0" smtClean="0"/>
              <a:t>History</a:t>
            </a:r>
            <a:r>
              <a:rPr lang="en-US" sz="1200" b="1" baseline="0" dirty="0" smtClean="0"/>
              <a:t> of </a:t>
            </a:r>
            <a:r>
              <a:rPr lang="en-US" sz="1200" b="1" baseline="0" dirty="0" err="1" smtClean="0"/>
              <a:t>VistA</a:t>
            </a:r>
            <a:r>
              <a:rPr lang="en-US" sz="1200" b="1" baseline="0" dirty="0" smtClean="0"/>
              <a:t> Evolution</a:t>
            </a:r>
          </a:p>
          <a:p>
            <a:pPr>
              <a:spcBef>
                <a:spcPts val="0"/>
              </a:spcBef>
              <a:spcAft>
                <a:spcPts val="600"/>
              </a:spcAft>
            </a:pPr>
            <a:r>
              <a:rPr lang="en-US" sz="1200" b="1" baseline="0" dirty="0" smtClean="0"/>
              <a:t>Joint VHA OIT</a:t>
            </a:r>
          </a:p>
          <a:p>
            <a:pPr>
              <a:spcBef>
                <a:spcPts val="0"/>
              </a:spcBef>
              <a:spcAft>
                <a:spcPts val="600"/>
              </a:spcAft>
            </a:pPr>
            <a:r>
              <a:rPr lang="en-US" sz="1200" b="1" baseline="0" dirty="0" smtClean="0"/>
              <a:t>Modernize Vista</a:t>
            </a:r>
          </a:p>
          <a:p>
            <a:pPr>
              <a:spcBef>
                <a:spcPts val="0"/>
              </a:spcBef>
              <a:spcAft>
                <a:spcPts val="600"/>
              </a:spcAft>
            </a:pPr>
            <a:r>
              <a:rPr lang="en-US" sz="1200" b="1" baseline="0" dirty="0" smtClean="0"/>
              <a:t>Infrastructure</a:t>
            </a:r>
          </a:p>
          <a:p>
            <a:pPr>
              <a:spcBef>
                <a:spcPts val="0"/>
              </a:spcBef>
              <a:spcAft>
                <a:spcPts val="600"/>
              </a:spcAft>
            </a:pPr>
            <a:r>
              <a:rPr lang="en-US" sz="1200" b="1" baseline="0" dirty="0" smtClean="0"/>
              <a:t>Interoperability</a:t>
            </a:r>
          </a:p>
          <a:p>
            <a:pPr>
              <a:spcBef>
                <a:spcPts val="0"/>
              </a:spcBef>
              <a:spcAft>
                <a:spcPts val="600"/>
              </a:spcAft>
            </a:pPr>
            <a:r>
              <a:rPr lang="en-US" sz="1200" b="1" baseline="0" dirty="0" smtClean="0"/>
              <a:t>Integrated data display</a:t>
            </a:r>
          </a:p>
          <a:p>
            <a:pPr>
              <a:spcBef>
                <a:spcPts val="0"/>
              </a:spcBef>
              <a:spcAft>
                <a:spcPts val="600"/>
              </a:spcAft>
            </a:pPr>
            <a:r>
              <a:rPr lang="en-US" sz="1200" b="1" baseline="0" dirty="0" smtClean="0"/>
              <a:t>Vista 4</a:t>
            </a:r>
          </a:p>
          <a:p>
            <a:pPr>
              <a:spcBef>
                <a:spcPts val="0"/>
              </a:spcBef>
              <a:spcAft>
                <a:spcPts val="600"/>
              </a:spcAft>
            </a:pPr>
            <a:r>
              <a:rPr lang="en-US" sz="1200" b="1" baseline="0" dirty="0" smtClean="0"/>
              <a:t>-extensible platform</a:t>
            </a:r>
          </a:p>
          <a:p>
            <a:pPr>
              <a:spcBef>
                <a:spcPts val="0"/>
              </a:spcBef>
              <a:spcAft>
                <a:spcPts val="600"/>
              </a:spcAft>
            </a:pPr>
            <a:r>
              <a:rPr lang="en-US" sz="1200" b="1" baseline="0" dirty="0" smtClean="0"/>
              <a:t>___________________________________________________________</a:t>
            </a:r>
            <a:endParaRPr lang="en-US" sz="1200" b="1" dirty="0" smtClean="0"/>
          </a:p>
          <a:p>
            <a:pPr>
              <a:spcBef>
                <a:spcPts val="0"/>
              </a:spcBef>
              <a:spcAft>
                <a:spcPts val="600"/>
              </a:spcAft>
            </a:pPr>
            <a:endParaRPr lang="en-US" sz="1200" dirty="0" smtClean="0"/>
          </a:p>
          <a:p>
            <a:pPr>
              <a:spcBef>
                <a:spcPts val="0"/>
              </a:spcBef>
              <a:spcAft>
                <a:spcPts val="600"/>
              </a:spcAft>
            </a:pPr>
            <a:r>
              <a:rPr lang="en-US" sz="1200" dirty="0" smtClean="0"/>
              <a:t>Vista Evolution is a </a:t>
            </a:r>
            <a:r>
              <a:rPr lang="en-US" sz="1200" b="1" dirty="0" smtClean="0"/>
              <a:t>VA Program </a:t>
            </a:r>
            <a:r>
              <a:rPr lang="en-US" sz="1200" dirty="0" smtClean="0"/>
              <a:t>lead jointly by the Office of Information and Technology (OIT) and the Veterans Health Administration (VHA).</a:t>
            </a:r>
          </a:p>
          <a:p>
            <a:pPr>
              <a:spcBef>
                <a:spcPts val="0"/>
              </a:spcBef>
              <a:spcAft>
                <a:spcPts val="600"/>
              </a:spcAft>
            </a:pPr>
            <a:r>
              <a:rPr lang="en-US" sz="1200" dirty="0" smtClean="0"/>
              <a:t>The </a:t>
            </a:r>
            <a:r>
              <a:rPr lang="en-US" sz="1200" b="1" dirty="0" smtClean="0"/>
              <a:t>VistA Evolution program  </a:t>
            </a:r>
            <a:r>
              <a:rPr lang="en-US" sz="1200" dirty="0" smtClean="0"/>
              <a:t>will modernize VistA to serve business needs and to support clinical and infrastructure content to fulfill the objective to deploy an EHR, with seamless electronic sharing of medical health data with DoD and private providers, and an integrated data display</a:t>
            </a:r>
          </a:p>
          <a:p>
            <a:pPr>
              <a:spcBef>
                <a:spcPts val="0"/>
              </a:spcBef>
              <a:spcAft>
                <a:spcPts val="600"/>
              </a:spcAft>
            </a:pPr>
            <a:r>
              <a:rPr lang="en-US" sz="1200" dirty="0" smtClean="0"/>
              <a:t>The first </a:t>
            </a:r>
            <a:r>
              <a:rPr lang="en-US" sz="1200" b="1" dirty="0" smtClean="0"/>
              <a:t>VistA Evolution product, VistA 4 </a:t>
            </a:r>
            <a:r>
              <a:rPr lang="en-US" sz="1200" dirty="0" smtClean="0"/>
              <a:t>provides the infrastructure and open, extensible platform on which tools and services can be integrated in support of Veterans’ evolving needs, in pace with the technological landscape</a:t>
            </a:r>
          </a:p>
          <a:p>
            <a:pPr marL="0" indent="0">
              <a:buFont typeface="+mj-lt"/>
              <a:buNone/>
            </a:pPr>
            <a:endParaRPr lang="en-US" sz="1200" dirty="0" smtClean="0"/>
          </a:p>
          <a:p>
            <a:pPr marL="0" indent="0" algn="ctr">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DFD3E557-29CA-2942-B5B0-BBAE067F5736}"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298402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D3E557-29CA-2942-B5B0-BBAE067F5736}" type="slidenum">
              <a:rPr lang="en-US" smtClean="0"/>
              <a:t>7</a:t>
            </a:fld>
            <a:endParaRPr lang="en-US" dirty="0"/>
          </a:p>
        </p:txBody>
      </p:sp>
    </p:spTree>
    <p:extLst>
      <p:ext uri="{BB962C8B-B14F-4D97-AF65-F5344CB8AC3E}">
        <p14:creationId xmlns:p14="http://schemas.microsoft.com/office/powerpoint/2010/main" val="1136832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not a duplicate slide</a:t>
            </a:r>
            <a:endParaRPr lang="en-US" dirty="0"/>
          </a:p>
        </p:txBody>
      </p:sp>
      <p:sp>
        <p:nvSpPr>
          <p:cNvPr id="4" name="Slide Number Placeholder 3"/>
          <p:cNvSpPr>
            <a:spLocks noGrp="1"/>
          </p:cNvSpPr>
          <p:nvPr>
            <p:ph type="sldNum" sz="quarter" idx="10"/>
          </p:nvPr>
        </p:nvSpPr>
        <p:spPr/>
        <p:txBody>
          <a:bodyPr/>
          <a:lstStyle/>
          <a:p>
            <a:fld id="{DFD3E557-29CA-2942-B5B0-BBAE067F5736}" type="slidenum">
              <a:rPr lang="en-US" smtClean="0"/>
              <a:t>8</a:t>
            </a:fld>
            <a:endParaRPr lang="en-US" dirty="0"/>
          </a:p>
        </p:txBody>
      </p:sp>
    </p:spTree>
    <p:extLst>
      <p:ext uri="{BB962C8B-B14F-4D97-AF65-F5344CB8AC3E}">
        <p14:creationId xmlns:p14="http://schemas.microsoft.com/office/powerpoint/2010/main" val="1554989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AD8D91A-A2EE-4B54-B3C6-F6C67903BA9C}" type="datetime1">
              <a:rPr lang="en-US" smtClean="0"/>
              <a:pPr/>
              <a:t>4/24/2014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spTree>
    <p:extLst>
      <p:ext uri="{BB962C8B-B14F-4D97-AF65-F5344CB8AC3E}">
        <p14:creationId xmlns:p14="http://schemas.microsoft.com/office/powerpoint/2010/main" val="3903536225"/>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9785C6-EBAF-49D5-AD4D-BABF4DFAAD59}" type="datetime1">
              <a:rPr lang="en-US" smtClean="0"/>
              <a:pPr/>
              <a:t>4/24/2014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spTree>
    <p:extLst>
      <p:ext uri="{BB962C8B-B14F-4D97-AF65-F5344CB8AC3E}">
        <p14:creationId xmlns:p14="http://schemas.microsoft.com/office/powerpoint/2010/main" val="234337965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404122-9A3A-4FD8-98B8-22631F32846C}" type="datetime1">
              <a:rPr lang="en-US" smtClean="0"/>
              <a:pPr/>
              <a:t>4/24/2014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spTree>
    <p:extLst>
      <p:ext uri="{BB962C8B-B14F-4D97-AF65-F5344CB8AC3E}">
        <p14:creationId xmlns:p14="http://schemas.microsoft.com/office/powerpoint/2010/main" val="184269589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1133" y="326295"/>
            <a:ext cx="8446565" cy="6172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9023529"/>
      </p:ext>
    </p:extLst>
  </p:cSld>
  <p:clrMapOvr>
    <a:masterClrMapping/>
  </p:clrMapOvr>
  <p:timing>
    <p:tnLst>
      <p:par>
        <p:cTn id="1" dur="indefinite" restart="never" nodeType="tmRoot"/>
      </p:par>
    </p:tnLst>
  </p:timing>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8363"/>
          </a:xfrm>
          <a:prstGeom prst="rect">
            <a:avLst/>
          </a:prstGeom>
        </p:spPr>
        <p:txBody>
          <a:bodyPr/>
          <a:lstStyle/>
          <a:p>
            <a:r>
              <a:rPr lang="en-US" smtClean="0"/>
              <a:t>Click to edit Master title style</a:t>
            </a:r>
            <a:endParaRPr lang="en-US"/>
          </a:p>
        </p:txBody>
      </p:sp>
      <p:sp>
        <p:nvSpPr>
          <p:cNvPr id="6" name="Text Placeholder 2"/>
          <p:cNvSpPr>
            <a:spLocks noGrp="1"/>
          </p:cNvSpPr>
          <p:nvPr>
            <p:ph idx="1"/>
          </p:nvPr>
        </p:nvSpPr>
        <p:spPr>
          <a:xfrm>
            <a:off x="457200" y="1219200"/>
            <a:ext cx="8229600" cy="4876800"/>
          </a:xfrm>
          <a:prstGeom prst="rect">
            <a:avLst/>
          </a:prstGeom>
        </p:spPr>
        <p:txBody>
          <a:bodyPr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21828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8363"/>
          </a:xfrm>
          <a:prstGeom prst="rect">
            <a:avLst/>
          </a:prstGeom>
        </p:spPr>
        <p:txBody>
          <a:bodyPr/>
          <a:lstStyle/>
          <a:p>
            <a:r>
              <a:rPr lang="en-US" smtClean="0"/>
              <a:t>Click to edit Master title style</a:t>
            </a:r>
            <a:endParaRPr lang="en-US"/>
          </a:p>
        </p:txBody>
      </p:sp>
      <p:sp>
        <p:nvSpPr>
          <p:cNvPr id="6" name="Text Placeholder 2"/>
          <p:cNvSpPr>
            <a:spLocks noGrp="1"/>
          </p:cNvSpPr>
          <p:nvPr>
            <p:ph idx="1"/>
          </p:nvPr>
        </p:nvSpPr>
        <p:spPr>
          <a:xfrm>
            <a:off x="457200" y="1219200"/>
            <a:ext cx="8229600" cy="4876800"/>
          </a:xfrm>
          <a:prstGeom prst="rect">
            <a:avLst/>
          </a:prstGeom>
        </p:spPr>
        <p:txBody>
          <a:bodyPr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01200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8363"/>
          </a:xfrm>
          <a:prstGeom prst="rect">
            <a:avLst/>
          </a:prstGeom>
        </p:spPr>
        <p:txBody>
          <a:bodyPr/>
          <a:lstStyle/>
          <a:p>
            <a:r>
              <a:rPr lang="en-US" smtClean="0"/>
              <a:t>Click to edit Master title style</a:t>
            </a:r>
            <a:endParaRPr lang="en-US"/>
          </a:p>
        </p:txBody>
      </p:sp>
      <p:sp>
        <p:nvSpPr>
          <p:cNvPr id="6" name="Text Placeholder 2"/>
          <p:cNvSpPr>
            <a:spLocks noGrp="1"/>
          </p:cNvSpPr>
          <p:nvPr>
            <p:ph idx="1"/>
          </p:nvPr>
        </p:nvSpPr>
        <p:spPr>
          <a:xfrm>
            <a:off x="457200" y="1219200"/>
            <a:ext cx="8229600" cy="4876800"/>
          </a:xfrm>
          <a:prstGeom prst="rect">
            <a:avLst/>
          </a:prstGeom>
        </p:spPr>
        <p:txBody>
          <a:bodyPr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45765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8363"/>
          </a:xfrm>
          <a:prstGeom prst="rect">
            <a:avLst/>
          </a:prstGeom>
        </p:spPr>
        <p:txBody>
          <a:bodyPr/>
          <a:lstStyle/>
          <a:p>
            <a:r>
              <a:rPr lang="en-US" smtClean="0"/>
              <a:t>Click to edit Master title style</a:t>
            </a:r>
            <a:endParaRPr lang="en-US"/>
          </a:p>
        </p:txBody>
      </p:sp>
      <p:sp>
        <p:nvSpPr>
          <p:cNvPr id="6" name="Text Placeholder 2"/>
          <p:cNvSpPr>
            <a:spLocks noGrp="1"/>
          </p:cNvSpPr>
          <p:nvPr>
            <p:ph idx="1"/>
          </p:nvPr>
        </p:nvSpPr>
        <p:spPr>
          <a:xfrm>
            <a:off x="457200" y="1219200"/>
            <a:ext cx="8229600" cy="4876800"/>
          </a:xfrm>
          <a:prstGeom prst="rect">
            <a:avLst/>
          </a:prstGeom>
        </p:spPr>
        <p:txBody>
          <a:bodyPr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43425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997295"/>
            <a:ext cx="5111750" cy="4128867"/>
          </a:xfrm>
        </p:spPr>
        <p:txBody>
          <a:bodyPr>
            <a:normAutofit/>
          </a:bodyPr>
          <a:lstStyle>
            <a:lvl1pPr>
              <a:defRPr sz="1800"/>
            </a:lvl1pPr>
            <a:lvl2pPr>
              <a:defRPr sz="18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Text Placeholder 3"/>
          <p:cNvSpPr>
            <a:spLocks noGrp="1"/>
          </p:cNvSpPr>
          <p:nvPr>
            <p:ph type="body" sz="half" idx="2"/>
          </p:nvPr>
        </p:nvSpPr>
        <p:spPr>
          <a:xfrm>
            <a:off x="457200" y="1997296"/>
            <a:ext cx="3008313" cy="4128866"/>
          </a:xfrm>
          <a:solidFill>
            <a:srgbClr val="FFFFFF"/>
          </a:solidFill>
          <a:ln>
            <a:solidFill>
              <a:srgbClr val="BFBFBF"/>
            </a:solidFill>
          </a:ln>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Title 5"/>
          <p:cNvSpPr>
            <a:spLocks noGrp="1"/>
          </p:cNvSpPr>
          <p:nvPr>
            <p:ph type="title"/>
          </p:nvPr>
        </p:nvSpPr>
        <p:spPr>
          <a:xfrm>
            <a:off x="457200" y="541685"/>
            <a:ext cx="8229600" cy="810665"/>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88915023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2391824"/>
            <a:ext cx="5486400" cy="27240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682602"/>
            <a:ext cx="5486400" cy="61356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Title 4"/>
          <p:cNvSpPr>
            <a:spLocks noGrp="1"/>
          </p:cNvSpPr>
          <p:nvPr>
            <p:ph type="title"/>
          </p:nvPr>
        </p:nvSpPr>
        <p:spPr>
          <a:xfrm>
            <a:off x="457200" y="541685"/>
            <a:ext cx="8229600" cy="810665"/>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84767489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59A7B8-0EC4-44C9-AFEF-25E144F11C06}" type="datetime1">
              <a:rPr lang="en-US" smtClean="0"/>
              <a:pPr/>
              <a:t>4/24/2014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spTree>
    <p:extLst>
      <p:ext uri="{BB962C8B-B14F-4D97-AF65-F5344CB8AC3E}">
        <p14:creationId xmlns:p14="http://schemas.microsoft.com/office/powerpoint/2010/main" val="3349074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BB47B5-C739-4DAE-AACD-CC58CA843AC4}" type="datetime1">
              <a:rPr lang="en-US" smtClean="0"/>
              <a:pPr/>
              <a:t>4/24/2014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spTree>
    <p:extLst>
      <p:ext uri="{BB962C8B-B14F-4D97-AF65-F5344CB8AC3E}">
        <p14:creationId xmlns:p14="http://schemas.microsoft.com/office/powerpoint/2010/main" val="2329847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72AE48-94E6-46E0-BE32-5F0716DE9115}" type="datetime1">
              <a:rPr lang="en-US" smtClean="0"/>
              <a:pPr/>
              <a:t>4/24/2014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dirty="0"/>
          </a:p>
        </p:txBody>
      </p:sp>
    </p:spTree>
    <p:extLst>
      <p:ext uri="{BB962C8B-B14F-4D97-AF65-F5344CB8AC3E}">
        <p14:creationId xmlns:p14="http://schemas.microsoft.com/office/powerpoint/2010/main" val="2691981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84C285-8BCE-48FC-97D9-E2837AF38351}" type="datetime1">
              <a:rPr lang="en-US" smtClean="0"/>
              <a:pPr/>
              <a:t>4/24/2014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84A37A-AFC2-4A01-80A1-FC20F2C0D5BB}" type="slidenum">
              <a:rPr lang="en-US" smtClean="0"/>
              <a:pPr/>
              <a:t>‹#›</a:t>
            </a:fld>
            <a:endParaRPr lang="en-US" dirty="0"/>
          </a:p>
        </p:txBody>
      </p:sp>
    </p:spTree>
    <p:extLst>
      <p:ext uri="{BB962C8B-B14F-4D97-AF65-F5344CB8AC3E}">
        <p14:creationId xmlns:p14="http://schemas.microsoft.com/office/powerpoint/2010/main" val="3635905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E70D3E6-EF16-4488-94A4-211508FE4682}" type="datetime1">
              <a:rPr lang="en-US" smtClean="0"/>
              <a:pPr/>
              <a:t>4/24/2014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84A37A-AFC2-4A01-80A1-FC20F2C0D5BB}" type="slidenum">
              <a:rPr lang="en-US" smtClean="0"/>
              <a:pPr/>
              <a:t>‹#›</a:t>
            </a:fld>
            <a:endParaRPr lang="en-US" dirty="0"/>
          </a:p>
        </p:txBody>
      </p:sp>
    </p:spTree>
    <p:extLst>
      <p:ext uri="{BB962C8B-B14F-4D97-AF65-F5344CB8AC3E}">
        <p14:creationId xmlns:p14="http://schemas.microsoft.com/office/powerpoint/2010/main" val="1837970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77FB3B-20DA-4D0E-BF16-8262B7156612}" type="datetime1">
              <a:rPr lang="en-US" smtClean="0"/>
              <a:pPr/>
              <a:t>4/24/2014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A84A37A-AFC2-4A01-80A1-FC20F2C0D5BB}" type="slidenum">
              <a:rPr lang="en-US" smtClean="0"/>
              <a:pPr/>
              <a:t>‹#›</a:t>
            </a:fld>
            <a:endParaRPr lang="en-US" dirty="0"/>
          </a:p>
        </p:txBody>
      </p:sp>
    </p:spTree>
    <p:extLst>
      <p:ext uri="{BB962C8B-B14F-4D97-AF65-F5344CB8AC3E}">
        <p14:creationId xmlns:p14="http://schemas.microsoft.com/office/powerpoint/2010/main" val="655689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273C2C-6BD0-40EC-8D8D-4D51F089C5EB}" type="datetime1">
              <a:rPr lang="en-US" smtClean="0"/>
              <a:pPr/>
              <a:t>4/24/2014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dirty="0"/>
          </a:p>
        </p:txBody>
      </p:sp>
    </p:spTree>
    <p:extLst>
      <p:ext uri="{BB962C8B-B14F-4D97-AF65-F5344CB8AC3E}">
        <p14:creationId xmlns:p14="http://schemas.microsoft.com/office/powerpoint/2010/main" val="2226267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377F5C-EDA7-4864-9756-35769B0E62CF}" type="datetime1">
              <a:rPr lang="en-US" smtClean="0"/>
              <a:pPr/>
              <a:t>4/24/2014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dirty="0"/>
          </a:p>
        </p:txBody>
      </p:sp>
    </p:spTree>
    <p:extLst>
      <p:ext uri="{BB962C8B-B14F-4D97-AF65-F5344CB8AC3E}">
        <p14:creationId xmlns:p14="http://schemas.microsoft.com/office/powerpoint/2010/main" val="3240126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B99C93-F56F-46AB-9EB8-53614A95B15F}" type="datetime1">
              <a:rPr lang="en-US" smtClean="0"/>
              <a:pPr/>
              <a:t>4/24/2014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84A37A-AFC2-4A01-80A1-FC20F2C0D5BB}" type="slidenum">
              <a:rPr lang="en-US" smtClean="0"/>
              <a:pPr/>
              <a:t>‹#›</a:t>
            </a:fld>
            <a:endParaRPr lang="en-US" dirty="0"/>
          </a:p>
        </p:txBody>
      </p:sp>
    </p:spTree>
    <p:extLst>
      <p:ext uri="{BB962C8B-B14F-4D97-AF65-F5344CB8AC3E}">
        <p14:creationId xmlns:p14="http://schemas.microsoft.com/office/powerpoint/2010/main" val="280953163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656" r:id="rId17"/>
    <p:sldLayoutId id="2147483657" r:id="rId18"/>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22.jpeg"/><Relationship Id="rId18" Type="http://schemas.openxmlformats.org/officeDocument/2006/relationships/image" Target="../media/image25.jpeg"/><Relationship Id="rId3" Type="http://schemas.openxmlformats.org/officeDocument/2006/relationships/image" Target="../media/image13.jpg"/><Relationship Id="rId21" Type="http://schemas.microsoft.com/office/2007/relationships/hdphoto" Target="../media/hdphoto15.wdp"/><Relationship Id="rId7" Type="http://schemas.openxmlformats.org/officeDocument/2006/relationships/image" Target="../media/image19.jpeg"/><Relationship Id="rId12" Type="http://schemas.microsoft.com/office/2007/relationships/hdphoto" Target="../media/hdphoto11.wdp"/><Relationship Id="rId17" Type="http://schemas.microsoft.com/office/2007/relationships/hdphoto" Target="../media/hdphoto13.wdp"/><Relationship Id="rId2" Type="http://schemas.openxmlformats.org/officeDocument/2006/relationships/notesSlide" Target="../notesSlides/notesSlide10.xml"/><Relationship Id="rId16" Type="http://schemas.openxmlformats.org/officeDocument/2006/relationships/image" Target="../media/image24.jpeg"/><Relationship Id="rId20"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18.jpg"/><Relationship Id="rId11" Type="http://schemas.openxmlformats.org/officeDocument/2006/relationships/image" Target="../media/image21.jpeg"/><Relationship Id="rId5" Type="http://schemas.microsoft.com/office/2007/relationships/hdphoto" Target="../media/hdphoto8.wdp"/><Relationship Id="rId15" Type="http://schemas.openxmlformats.org/officeDocument/2006/relationships/image" Target="../media/image23.jpg"/><Relationship Id="rId10" Type="http://schemas.microsoft.com/office/2007/relationships/hdphoto" Target="../media/hdphoto10.wdp"/><Relationship Id="rId19" Type="http://schemas.microsoft.com/office/2007/relationships/hdphoto" Target="../media/hdphoto14.wdp"/><Relationship Id="rId4" Type="http://schemas.openxmlformats.org/officeDocument/2006/relationships/image" Target="../media/image17.jpeg"/><Relationship Id="rId9" Type="http://schemas.openxmlformats.org/officeDocument/2006/relationships/image" Target="../media/image20.jpeg"/><Relationship Id="rId14" Type="http://schemas.microsoft.com/office/2007/relationships/hdphoto" Target="../media/hdphoto12.wdp"/></Relationships>
</file>

<file path=ppt/slides/_rels/slide11.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27.jpe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17.wdp"/><Relationship Id="rId5" Type="http://schemas.openxmlformats.org/officeDocument/2006/relationships/image" Target="../media/image28.png"/><Relationship Id="rId4" Type="http://schemas.microsoft.com/office/2007/relationships/hdphoto" Target="../media/hdphoto16.wdp"/></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32.jpg"/><Relationship Id="rId4" Type="http://schemas.openxmlformats.org/officeDocument/2006/relationships/image" Target="../media/image31.jp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9.wdp"/></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20.wdp"/></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21.wdp"/></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13.jp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microsoft.com/office/2007/relationships/hdphoto" Target="../media/hdphoto22.wdp"/><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microsoft.com/office/2007/relationships/hdphoto" Target="../media/hdphoto23.wdp"/><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microsoft.com/office/2007/relationships/hdphoto" Target="../media/hdphoto24.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microsoft.com/office/2007/relationships/hdphoto" Target="../media/hdphoto25.wdp"/><Relationship Id="rId5" Type="http://schemas.openxmlformats.org/officeDocument/2006/relationships/image" Target="../media/image50.png"/><Relationship Id="rId4" Type="http://schemas.openxmlformats.org/officeDocument/2006/relationships/image" Target="../media/image49.jpg"/></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microsoft.com/office/2007/relationships/hdphoto" Target="../media/hdphoto27.wdp"/><Relationship Id="rId5" Type="http://schemas.openxmlformats.org/officeDocument/2006/relationships/image" Target="../media/image54.png"/><Relationship Id="rId4" Type="http://schemas.microsoft.com/office/2007/relationships/hdphoto" Target="../media/hdphoto26.wdp"/></Relationships>
</file>

<file path=ppt/slides/_rels/slide3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3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9.png"/><Relationship Id="rId5" Type="http://schemas.microsoft.com/office/2007/relationships/hdphoto" Target="../media/hdphoto28.wdp"/><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microsoft.com/office/2007/relationships/hdphoto" Target="../media/hdphoto29.wdp"/></Relationships>
</file>

<file path=ppt/slides/_rels/slide42.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61.jpg"/><Relationship Id="rId7" Type="http://schemas.openxmlformats.org/officeDocument/2006/relationships/image" Target="../media/image65.jp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eg"/></Relationships>
</file>

<file path=ppt/slides/_rels/slide4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microsoft.com/office/2007/relationships/hdphoto" Target="../media/hdphoto30.wdp"/></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microsoft.com/office/2007/relationships/hdphoto" Target="../media/hdphoto30.wdp"/></Relationships>
</file>

<file path=ppt/slides/_rels/slide4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69.jpg"/><Relationship Id="rId4" Type="http://schemas.openxmlformats.org/officeDocument/2006/relationships/image" Target="../media/image68.jpg"/></Relationships>
</file>

<file path=ppt/slides/_rels/slide4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0.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microsoft.com/office/2007/relationships/hdphoto" Target="../media/hdphoto31.wdp"/><Relationship Id="rId9" Type="http://schemas.openxmlformats.org/officeDocument/2006/relationships/image" Target="../media/image75.png"/></Relationships>
</file>

<file path=ppt/slides/_rels/slide47.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3" Type="http://schemas.openxmlformats.org/officeDocument/2006/relationships/image" Target="../media/image79.pn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90.png"/><Relationship Id="rId10" Type="http://schemas.openxmlformats.org/officeDocument/2006/relationships/image" Target="../media/image85.png"/><Relationship Id="rId4" Type="http://schemas.microsoft.com/office/2007/relationships/hdphoto" Target="../media/hdphoto31.wdp"/><Relationship Id="rId9" Type="http://schemas.openxmlformats.org/officeDocument/2006/relationships/image" Target="../media/image84.png"/><Relationship Id="rId14" Type="http://schemas.openxmlformats.org/officeDocument/2006/relationships/image" Target="../media/image89.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image" Target="../media/image94.jpg"/><Relationship Id="rId3" Type="http://schemas.openxmlformats.org/officeDocument/2006/relationships/image" Target="../media/image91.png"/><Relationship Id="rId7" Type="http://schemas.openxmlformats.org/officeDocument/2006/relationships/image" Target="../media/image93.jp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microsoft.com/office/2007/relationships/hdphoto" Target="../media/hdphoto33.wdp"/><Relationship Id="rId11" Type="http://schemas.openxmlformats.org/officeDocument/2006/relationships/image" Target="../media/image96.jpg"/><Relationship Id="rId5" Type="http://schemas.openxmlformats.org/officeDocument/2006/relationships/image" Target="../media/image92.png"/><Relationship Id="rId10" Type="http://schemas.microsoft.com/office/2007/relationships/hdphoto" Target="../media/hdphoto34.wdp"/><Relationship Id="rId4" Type="http://schemas.microsoft.com/office/2007/relationships/hdphoto" Target="../media/hdphoto32.wdp"/><Relationship Id="rId9" Type="http://schemas.openxmlformats.org/officeDocument/2006/relationships/image" Target="../media/image95.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7.jpeg"/><Relationship Id="rId7" Type="http://schemas.openxmlformats.org/officeDocument/2006/relationships/diagramQuickStyle" Target="../diagrams/quickStyle1.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Layout" Target="../diagrams/layout1.xml"/><Relationship Id="rId5" Type="http://schemas.openxmlformats.org/officeDocument/2006/relationships/diagramData" Target="../diagrams/data1.xml"/><Relationship Id="rId4" Type="http://schemas.microsoft.com/office/2007/relationships/hdphoto" Target="../media/hdphoto2.wdp"/><Relationship Id="rId9" Type="http://schemas.microsoft.com/office/2007/relationships/diagramDrawing" Target="../diagrams/drawing1.xml"/></Relationships>
</file>

<file path=ppt/slides/_rels/slide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microsoft.com/office/2007/relationships/hdphoto" Target="../media/hdphoto35.wdp"/></Relationships>
</file>

<file path=ppt/slides/_rels/slide5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1.xml"/><Relationship Id="rId1" Type="http://schemas.openxmlformats.org/officeDocument/2006/relationships/slideLayout" Target="../slideLayouts/slideLayout9.xml"/><Relationship Id="rId6" Type="http://schemas.microsoft.com/office/2007/relationships/hdphoto" Target="../media/hdphoto37.wdp"/><Relationship Id="rId5" Type="http://schemas.openxmlformats.org/officeDocument/2006/relationships/image" Target="../media/image99.png"/><Relationship Id="rId4" Type="http://schemas.microsoft.com/office/2007/relationships/hdphoto" Target="../media/hdphoto36.wdp"/></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microsoft.com/office/2007/relationships/hdphoto" Target="../media/hdphoto38.wdp"/><Relationship Id="rId2" Type="http://schemas.openxmlformats.org/officeDocument/2006/relationships/image" Target="../media/image102.jpeg"/><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7" Type="http://schemas.microsoft.com/office/2007/relationships/hdphoto" Target="../media/hdphoto5.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4.wdp"/><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diagramLayout" Target="../diagrams/layout7.xml"/><Relationship Id="rId18" Type="http://schemas.openxmlformats.org/officeDocument/2006/relationships/diagramLayout" Target="../diagrams/layout8.xml"/><Relationship Id="rId3" Type="http://schemas.openxmlformats.org/officeDocument/2006/relationships/diagramLayout" Target="../diagrams/layout5.xml"/><Relationship Id="rId21" Type="http://schemas.microsoft.com/office/2007/relationships/diagramDrawing" Target="../diagrams/drawing8.xml"/><Relationship Id="rId7" Type="http://schemas.openxmlformats.org/officeDocument/2006/relationships/diagramData" Target="../diagrams/data6.xml"/><Relationship Id="rId12" Type="http://schemas.openxmlformats.org/officeDocument/2006/relationships/diagramData" Target="../diagrams/data7.xml"/><Relationship Id="rId17" Type="http://schemas.openxmlformats.org/officeDocument/2006/relationships/diagramData" Target="../diagrams/data8.xml"/><Relationship Id="rId2" Type="http://schemas.openxmlformats.org/officeDocument/2006/relationships/diagramData" Target="../diagrams/data5.xml"/><Relationship Id="rId16" Type="http://schemas.microsoft.com/office/2007/relationships/diagramDrawing" Target="../diagrams/drawing7.xml"/><Relationship Id="rId20" Type="http://schemas.openxmlformats.org/officeDocument/2006/relationships/diagramColors" Target="../diagrams/colors8.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5" Type="http://schemas.openxmlformats.org/officeDocument/2006/relationships/diagramColors" Target="../diagrams/colors7.xml"/><Relationship Id="rId10" Type="http://schemas.openxmlformats.org/officeDocument/2006/relationships/diagramColors" Target="../diagrams/colors6.xml"/><Relationship Id="rId19" Type="http://schemas.openxmlformats.org/officeDocument/2006/relationships/diagramQuickStyle" Target="../diagrams/quickStyle8.xml"/><Relationship Id="rId4" Type="http://schemas.openxmlformats.org/officeDocument/2006/relationships/diagramQuickStyle" Target="../diagrams/quickStyle5.xml"/><Relationship Id="rId9" Type="http://schemas.openxmlformats.org/officeDocument/2006/relationships/diagramQuickStyle" Target="../diagrams/quickStyle6.xml"/><Relationship Id="rId14" Type="http://schemas.openxmlformats.org/officeDocument/2006/relationships/diagramQuickStyle" Target="../diagrams/quickStyle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diagramData" Target="../diagrams/data10.xml"/><Relationship Id="rId13" Type="http://schemas.openxmlformats.org/officeDocument/2006/relationships/diagramData" Target="../diagrams/data11.xml"/><Relationship Id="rId18" Type="http://schemas.openxmlformats.org/officeDocument/2006/relationships/diagramData" Target="../diagrams/data12.xml"/><Relationship Id="rId3" Type="http://schemas.openxmlformats.org/officeDocument/2006/relationships/diagramData" Target="../diagrams/data9.xml"/><Relationship Id="rId21" Type="http://schemas.openxmlformats.org/officeDocument/2006/relationships/diagramColors" Target="../diagrams/colors12.xml"/><Relationship Id="rId7" Type="http://schemas.microsoft.com/office/2007/relationships/diagramDrawing" Target="../diagrams/drawing9.xml"/><Relationship Id="rId12" Type="http://schemas.microsoft.com/office/2007/relationships/diagramDrawing" Target="../diagrams/drawing10.xml"/><Relationship Id="rId17" Type="http://schemas.microsoft.com/office/2007/relationships/diagramDrawing" Target="../diagrams/drawing11.xml"/><Relationship Id="rId2" Type="http://schemas.openxmlformats.org/officeDocument/2006/relationships/notesSlide" Target="../notesSlides/notesSlide58.xml"/><Relationship Id="rId16" Type="http://schemas.openxmlformats.org/officeDocument/2006/relationships/diagramColors" Target="../diagrams/colors11.xml"/><Relationship Id="rId20" Type="http://schemas.openxmlformats.org/officeDocument/2006/relationships/diagramQuickStyle" Target="../diagrams/quickStyle12.xml"/><Relationship Id="rId1" Type="http://schemas.openxmlformats.org/officeDocument/2006/relationships/slideLayout" Target="../slideLayouts/slideLayout2.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5" Type="http://schemas.openxmlformats.org/officeDocument/2006/relationships/diagramQuickStyle" Target="../diagrams/quickStyle11.xml"/><Relationship Id="rId10" Type="http://schemas.openxmlformats.org/officeDocument/2006/relationships/diagramQuickStyle" Target="../diagrams/quickStyle10.xml"/><Relationship Id="rId19" Type="http://schemas.openxmlformats.org/officeDocument/2006/relationships/diagramLayout" Target="../diagrams/layout12.xml"/><Relationship Id="rId4" Type="http://schemas.openxmlformats.org/officeDocument/2006/relationships/diagramLayout" Target="../diagrams/layout9.xml"/><Relationship Id="rId9" Type="http://schemas.openxmlformats.org/officeDocument/2006/relationships/diagramLayout" Target="../diagrams/layout10.xml"/><Relationship Id="rId14" Type="http://schemas.openxmlformats.org/officeDocument/2006/relationships/diagramLayout" Target="../diagrams/layout11.xml"/><Relationship Id="rId22" Type="http://schemas.microsoft.com/office/2007/relationships/diagramDrawing" Target="../diagrams/drawing12.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3.jp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15.jpeg"/><Relationship Id="rId4" Type="http://schemas.openxmlformats.org/officeDocument/2006/relationships/image" Target="../media/image14.jpg"/></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16.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7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106.emf"/></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Walter Paul Nichol, MD&#10;Deputy Chief Medical Information Officer&#10;Director, Health Solutions Management, HI, OIA, VHA&#10;"/>
          <p:cNvSpPr/>
          <p:nvPr/>
        </p:nvSpPr>
        <p:spPr>
          <a:xfrm>
            <a:off x="348017" y="5483117"/>
            <a:ext cx="5293697" cy="1077218"/>
          </a:xfrm>
          <a:prstGeom prst="rect">
            <a:avLst/>
          </a:prstGeom>
        </p:spPr>
        <p:txBody>
          <a:bodyPr wrap="square">
            <a:spAutoFit/>
          </a:bodyPr>
          <a:lstStyle/>
          <a:p>
            <a:r>
              <a:rPr lang="en-US" sz="2800" b="1" dirty="0" smtClean="0"/>
              <a:t>W. Paul </a:t>
            </a:r>
            <a:r>
              <a:rPr lang="en-US" sz="2800" b="1" dirty="0"/>
              <a:t>Nichol, MD</a:t>
            </a:r>
          </a:p>
          <a:p>
            <a:r>
              <a:rPr lang="en-US" dirty="0"/>
              <a:t>Deputy Chief Medical Information Officer</a:t>
            </a:r>
          </a:p>
          <a:p>
            <a:r>
              <a:rPr lang="en-US" dirty="0"/>
              <a:t>Director, Health Solutions </a:t>
            </a:r>
            <a:r>
              <a:rPr lang="en-US" dirty="0" smtClean="0"/>
              <a:t>Management, HI, OIA, VHA</a:t>
            </a:r>
            <a:endParaRPr lang="en-US" dirty="0"/>
          </a:p>
        </p:txBody>
      </p:sp>
      <p:sp>
        <p:nvSpPr>
          <p:cNvPr id="4" name="Rectangle 3" descr="Theresa A. Cullen, MD, MS&#10;Chief Medical Information Officer&#10;Director, Health Informatics, OIA, VHA &#10;"/>
          <p:cNvSpPr/>
          <p:nvPr/>
        </p:nvSpPr>
        <p:spPr>
          <a:xfrm>
            <a:off x="348018" y="4517982"/>
            <a:ext cx="4572000" cy="1077218"/>
          </a:xfrm>
          <a:prstGeom prst="rect">
            <a:avLst/>
          </a:prstGeom>
        </p:spPr>
        <p:txBody>
          <a:bodyPr>
            <a:spAutoFit/>
          </a:bodyPr>
          <a:lstStyle/>
          <a:p>
            <a:r>
              <a:rPr lang="en-US" sz="2800" b="1" dirty="0">
                <a:cs typeface="Arial" pitchFamily="34" charset="0"/>
              </a:rPr>
              <a:t>Theresa A. Cullen, MD, MS</a:t>
            </a:r>
          </a:p>
          <a:p>
            <a:r>
              <a:rPr lang="en-US" dirty="0">
                <a:cs typeface="Arial" pitchFamily="34" charset="0"/>
              </a:rPr>
              <a:t>Chief Medical Information Officer</a:t>
            </a:r>
          </a:p>
          <a:p>
            <a:r>
              <a:rPr lang="en-US" dirty="0">
                <a:cs typeface="Arial" pitchFamily="34" charset="0"/>
              </a:rPr>
              <a:t>Director, Health </a:t>
            </a:r>
            <a:r>
              <a:rPr lang="en-US" dirty="0" smtClean="0">
                <a:cs typeface="Arial" pitchFamily="34" charset="0"/>
              </a:rPr>
              <a:t>Informatics, OIA, VHA </a:t>
            </a:r>
            <a:endParaRPr lang="en-US" dirty="0">
              <a:cs typeface="Arial" pitchFamily="34" charset="0"/>
            </a:endParaRPr>
          </a:p>
        </p:txBody>
      </p:sp>
      <p:sp>
        <p:nvSpPr>
          <p:cNvPr id="3" name="Subtitle 6" descr="VistA Evolution &#10;VA’s Next Generation Clinical Information Systems&#10;&#10;"/>
          <p:cNvSpPr txBox="1">
            <a:spLocks/>
          </p:cNvSpPr>
          <p:nvPr/>
        </p:nvSpPr>
        <p:spPr>
          <a:xfrm>
            <a:off x="1818944" y="1961890"/>
            <a:ext cx="3889617" cy="1865014"/>
          </a:xfrm>
          <a:prstGeom prst="rect">
            <a:avLst/>
          </a:prstGeom>
        </p:spPr>
        <p:txBody>
          <a:bodyPr/>
          <a:lstStyle>
            <a:lvl1pPr marL="0" indent="0" algn="l" defTabSz="457200" rtl="0" eaLnBrk="1" latinLnBrk="0" hangingPunct="1">
              <a:spcBef>
                <a:spcPct val="20000"/>
              </a:spcBef>
              <a:buFont typeface="Arial"/>
              <a:buNone/>
              <a:defRPr sz="2000" kern="1200">
                <a:solidFill>
                  <a:srgbClr val="FFFFFF"/>
                </a:solidFill>
                <a:latin typeface="Georgia"/>
                <a:ea typeface="+mn-ea"/>
                <a:cs typeface="Georgia"/>
              </a:defRPr>
            </a:lvl1pPr>
            <a:lvl2pPr marL="458788" indent="-233363" algn="l" defTabSz="457200" rtl="0" eaLnBrk="1" latinLnBrk="0" hangingPunct="1">
              <a:spcBef>
                <a:spcPct val="20000"/>
              </a:spcBef>
              <a:buFont typeface="Arial"/>
              <a:buChar char="–"/>
              <a:defRPr sz="1800" kern="1200">
                <a:solidFill>
                  <a:schemeClr val="tx1">
                    <a:lumMod val="75000"/>
                  </a:schemeClr>
                </a:solidFill>
                <a:latin typeface="+mn-lt"/>
                <a:ea typeface="+mn-ea"/>
                <a:cs typeface="Georgia"/>
              </a:defRPr>
            </a:lvl2pPr>
            <a:lvl3pPr marL="684213" indent="-225425" algn="l" defTabSz="457200" rtl="0" eaLnBrk="1" latinLnBrk="0" hangingPunct="1">
              <a:spcBef>
                <a:spcPct val="20000"/>
              </a:spcBef>
              <a:buFont typeface="Arial"/>
              <a:buChar char="•"/>
              <a:defRPr sz="1600" kern="1200">
                <a:solidFill>
                  <a:schemeClr val="tx1">
                    <a:lumMod val="75000"/>
                  </a:schemeClr>
                </a:solidFill>
                <a:latin typeface="+mn-lt"/>
                <a:ea typeface="+mn-ea"/>
                <a:cs typeface="Georgia"/>
              </a:defRPr>
            </a:lvl3pPr>
            <a:lvl4pPr marL="919163" indent="-234950" algn="l" defTabSz="457200" rtl="0" eaLnBrk="1" latinLnBrk="0" hangingPunct="1">
              <a:spcBef>
                <a:spcPct val="20000"/>
              </a:spcBef>
              <a:buFont typeface="Arial"/>
              <a:buChar char="–"/>
              <a:defRPr sz="1400" kern="1200">
                <a:solidFill>
                  <a:schemeClr val="tx1">
                    <a:lumMod val="75000"/>
                  </a:schemeClr>
                </a:solidFill>
                <a:latin typeface="+mn-lt"/>
                <a:ea typeface="+mn-ea"/>
                <a:cs typeface="Georgia"/>
              </a:defRPr>
            </a:lvl4pPr>
            <a:lvl5pPr marL="2057400" indent="-228600" algn="l" defTabSz="457200" rtl="0" eaLnBrk="1" latinLnBrk="0" hangingPunct="1">
              <a:spcBef>
                <a:spcPct val="20000"/>
              </a:spcBef>
              <a:buFont typeface="Arial"/>
              <a:buChar char="»"/>
              <a:defRPr sz="12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spcBef>
                <a:spcPts val="1800"/>
              </a:spcBef>
            </a:pPr>
            <a:r>
              <a:rPr lang="en-US" sz="3600" b="1" u="sng" dirty="0" smtClean="0"/>
              <a:t>VistA Evolution</a:t>
            </a:r>
            <a:r>
              <a:rPr lang="en-US" sz="3600" b="1" dirty="0" smtClean="0"/>
              <a:t> </a:t>
            </a:r>
          </a:p>
          <a:p>
            <a:pPr algn="ctr">
              <a:spcBef>
                <a:spcPts val="1800"/>
              </a:spcBef>
            </a:pPr>
            <a:r>
              <a:rPr lang="en-US" sz="2800" i="1" dirty="0" smtClean="0"/>
              <a:t>VA’s </a:t>
            </a:r>
            <a:r>
              <a:rPr lang="en-US" sz="2800" i="1" dirty="0"/>
              <a:t>N</a:t>
            </a:r>
            <a:r>
              <a:rPr lang="en-US" sz="2800" i="1" dirty="0" smtClean="0"/>
              <a:t>ext </a:t>
            </a:r>
            <a:r>
              <a:rPr lang="en-US" sz="2800" i="1" dirty="0"/>
              <a:t>G</a:t>
            </a:r>
            <a:r>
              <a:rPr lang="en-US" sz="2800" i="1" dirty="0" smtClean="0"/>
              <a:t>eneration </a:t>
            </a:r>
            <a:r>
              <a:rPr lang="en-US" sz="2800" i="1" dirty="0"/>
              <a:t>Clinical Information Systems</a:t>
            </a:r>
            <a:endParaRPr lang="en-US" sz="2800" b="1" i="1" u="sng" dirty="0" smtClean="0"/>
          </a:p>
          <a:p>
            <a:endParaRPr lang="en-US" i="1" dirty="0"/>
          </a:p>
        </p:txBody>
      </p:sp>
      <p:pic>
        <p:nvPicPr>
          <p:cNvPr id="8" name="Picture 7" descr="&quo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714" y="5409483"/>
            <a:ext cx="2933700" cy="1000125"/>
          </a:xfrm>
          <a:prstGeom prst="rect">
            <a:avLst/>
          </a:prstGeom>
        </p:spPr>
      </p:pic>
      <p:pic>
        <p:nvPicPr>
          <p:cNvPr id="2" name="Picture 1" descr="Seal o the Department of Veterans Affairs&#10;Vista Evolution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2106" y="5210907"/>
            <a:ext cx="3488372" cy="698638"/>
          </a:xfrm>
          <a:prstGeom prst="rect">
            <a:avLst/>
          </a:prstGeom>
        </p:spPr>
      </p:pic>
    </p:spTree>
    <p:extLst>
      <p:ext uri="{BB962C8B-B14F-4D97-AF65-F5344CB8AC3E}">
        <p14:creationId xmlns:p14="http://schemas.microsoft.com/office/powerpoint/2010/main" val="25765421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4" name="Picture 23" descr="&quot;&quot;"/>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782" b="45086"/>
          <a:stretch/>
        </p:blipFill>
        <p:spPr>
          <a:xfrm>
            <a:off x="-1" y="-1"/>
            <a:ext cx="9144001" cy="6857999"/>
          </a:xfrm>
          <a:prstGeom prst="rect">
            <a:avLst/>
          </a:prstGeom>
        </p:spPr>
      </p:pic>
      <p:pic>
        <p:nvPicPr>
          <p:cNvPr id="3" name="Picture 2" descr="woman servicemembe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5300"/>
                    </a14:imgEffect>
                    <a14:imgEffect>
                      <a14:brightnessContrast bright="-20000" contrast="40000"/>
                    </a14:imgEffect>
                  </a14:imgLayer>
                </a14:imgProps>
              </a:ext>
              <a:ext uri="{28A0092B-C50C-407E-A947-70E740481C1C}">
                <a14:useLocalDpi xmlns:a14="http://schemas.microsoft.com/office/drawing/2010/main" val="0"/>
              </a:ext>
            </a:extLst>
          </a:blip>
          <a:srcRect b="26904"/>
          <a:stretch/>
        </p:blipFill>
        <p:spPr>
          <a:xfrm>
            <a:off x="6921536" y="4443898"/>
            <a:ext cx="2148840" cy="2347856"/>
          </a:xfrm>
          <a:prstGeom prst="rect">
            <a:avLst/>
          </a:prstGeom>
        </p:spPr>
      </p:pic>
      <p:pic>
        <p:nvPicPr>
          <p:cNvPr id="36" name="Picture 35" descr="young afircan american woman"/>
          <p:cNvPicPr>
            <a:picLocks noChangeAspect="1"/>
          </p:cNvPicPr>
          <p:nvPr/>
        </p:nvPicPr>
        <p:blipFill rotWithShape="1">
          <a:blip r:embed="rId6">
            <a:extLst>
              <a:ext uri="{28A0092B-C50C-407E-A947-70E740481C1C}">
                <a14:useLocalDpi xmlns:a14="http://schemas.microsoft.com/office/drawing/2010/main" val="0"/>
              </a:ext>
            </a:extLst>
          </a:blip>
          <a:srcRect l="15188" t="1555" r="13861" b="49363"/>
          <a:stretch/>
        </p:blipFill>
        <p:spPr>
          <a:xfrm>
            <a:off x="4640253" y="4520674"/>
            <a:ext cx="2189784" cy="2271080"/>
          </a:xfrm>
          <a:prstGeom prst="rect">
            <a:avLst/>
          </a:prstGeom>
        </p:spPr>
      </p:pic>
      <p:pic>
        <p:nvPicPr>
          <p:cNvPr id="5" name="Picture 4" descr="elderly man"/>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8800"/>
                    </a14:imgEffect>
                  </a14:imgLayer>
                </a14:imgProps>
              </a:ext>
              <a:ext uri="{28A0092B-C50C-407E-A947-70E740481C1C}">
                <a14:useLocalDpi xmlns:a14="http://schemas.microsoft.com/office/drawing/2010/main" val="0"/>
              </a:ext>
            </a:extLst>
          </a:blip>
          <a:srcRect b="24636"/>
          <a:stretch/>
        </p:blipFill>
        <p:spPr>
          <a:xfrm>
            <a:off x="2344210" y="4529750"/>
            <a:ext cx="2176272" cy="2297099"/>
          </a:xfrm>
          <a:prstGeom prst="rect">
            <a:avLst/>
          </a:prstGeom>
        </p:spPr>
      </p:pic>
      <p:pic>
        <p:nvPicPr>
          <p:cNvPr id="4" name="Picture 3" descr="young south asian soldie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5900"/>
                    </a14:imgEffect>
                    <a14:imgEffect>
                      <a14:brightnessContrast bright="-20000" contrast="40000"/>
                    </a14:imgEffect>
                  </a14:imgLayer>
                </a14:imgProps>
              </a:ext>
              <a:ext uri="{28A0092B-C50C-407E-A947-70E740481C1C}">
                <a14:useLocalDpi xmlns:a14="http://schemas.microsoft.com/office/drawing/2010/main" val="0"/>
              </a:ext>
            </a:extLst>
          </a:blip>
          <a:srcRect l="14157" r="10863"/>
          <a:stretch/>
        </p:blipFill>
        <p:spPr>
          <a:xfrm>
            <a:off x="27289" y="4560618"/>
            <a:ext cx="2285389" cy="2231136"/>
          </a:xfrm>
          <a:prstGeom prst="rect">
            <a:avLst/>
          </a:prstGeom>
        </p:spPr>
      </p:pic>
      <p:pic>
        <p:nvPicPr>
          <p:cNvPr id="7" name="Picture 6" descr="young south asian woman"/>
          <p:cNvPicPr>
            <a:picLocks noChangeAspect="1"/>
          </p:cNvPicPr>
          <p:nvPr/>
        </p:nvPicPr>
        <p:blipFill rotWithShape="1">
          <a:blip r:embed="rId11">
            <a:extLst>
              <a:ext uri="{BEBA8EAE-BF5A-486C-A8C5-ECC9F3942E4B}">
                <a14:imgProps xmlns:a14="http://schemas.microsoft.com/office/drawing/2010/main">
                  <a14:imgLayer r:embed="rId12">
                    <a14:imgEffect>
                      <a14:colorTemperature colorTemp="8800"/>
                    </a14:imgEffect>
                  </a14:imgLayer>
                </a14:imgProps>
              </a:ext>
              <a:ext uri="{28A0092B-C50C-407E-A947-70E740481C1C}">
                <a14:useLocalDpi xmlns:a14="http://schemas.microsoft.com/office/drawing/2010/main" val="0"/>
              </a:ext>
            </a:extLst>
          </a:blip>
          <a:srcRect l="20801" t="8103" r="22723" b="50452"/>
          <a:stretch/>
        </p:blipFill>
        <p:spPr>
          <a:xfrm>
            <a:off x="6830037" y="2238106"/>
            <a:ext cx="2224573" cy="2257943"/>
          </a:xfrm>
          <a:prstGeom prst="rect">
            <a:avLst/>
          </a:prstGeom>
        </p:spPr>
      </p:pic>
      <p:pic>
        <p:nvPicPr>
          <p:cNvPr id="17" name="Picture 16" descr="middle aged white woman"/>
          <p:cNvPicPr>
            <a:picLocks noChangeAspect="1"/>
          </p:cNvPicPr>
          <p:nvPr/>
        </p:nvPicPr>
        <p:blipFill rotWithShape="1">
          <a:blip r:embed="rId13">
            <a:extLst>
              <a:ext uri="{BEBA8EAE-BF5A-486C-A8C5-ECC9F3942E4B}">
                <a14:imgProps xmlns:a14="http://schemas.microsoft.com/office/drawing/2010/main">
                  <a14:imgLayer r:embed="rId14">
                    <a14:imgEffect>
                      <a14:colorTemperature colorTemp="4700"/>
                    </a14:imgEffect>
                  </a14:imgLayer>
                </a14:imgProps>
              </a:ext>
              <a:ext uri="{28A0092B-C50C-407E-A947-70E740481C1C}">
                <a14:useLocalDpi xmlns:a14="http://schemas.microsoft.com/office/drawing/2010/main" val="0"/>
              </a:ext>
            </a:extLst>
          </a:blip>
          <a:srcRect l="15012" r="15557"/>
          <a:stretch/>
        </p:blipFill>
        <p:spPr>
          <a:xfrm>
            <a:off x="53809" y="2347209"/>
            <a:ext cx="2195001" cy="2108670"/>
          </a:xfrm>
          <a:prstGeom prst="rect">
            <a:avLst/>
          </a:prstGeom>
        </p:spPr>
      </p:pic>
      <p:pic>
        <p:nvPicPr>
          <p:cNvPr id="6" name="Picture 5" descr="african american soldier"/>
          <p:cNvPicPr>
            <a:picLocks noChangeAspect="1"/>
          </p:cNvPicPr>
          <p:nvPr/>
        </p:nvPicPr>
        <p:blipFill rotWithShape="1">
          <a:blip r:embed="rId15">
            <a:extLst>
              <a:ext uri="{28A0092B-C50C-407E-A947-70E740481C1C}">
                <a14:useLocalDpi xmlns:a14="http://schemas.microsoft.com/office/drawing/2010/main" val="0"/>
              </a:ext>
            </a:extLst>
          </a:blip>
          <a:srcRect l="36254" r="20206" b="39181"/>
          <a:stretch/>
        </p:blipFill>
        <p:spPr>
          <a:xfrm>
            <a:off x="6786019" y="95485"/>
            <a:ext cx="2268591" cy="2113630"/>
          </a:xfrm>
          <a:prstGeom prst="rect">
            <a:avLst/>
          </a:prstGeom>
        </p:spPr>
      </p:pic>
      <p:pic>
        <p:nvPicPr>
          <p:cNvPr id="28" name="Picture 27"/>
          <p:cNvPicPr>
            <a:picLocks noChangeAspect="1"/>
          </p:cNvPicPr>
          <p:nvPr/>
        </p:nvPicPr>
        <p:blipFill rotWithShape="1">
          <a:blip r:embed="rId16">
            <a:extLst>
              <a:ext uri="{BEBA8EAE-BF5A-486C-A8C5-ECC9F3942E4B}">
                <a14:imgProps xmlns:a14="http://schemas.microsoft.com/office/drawing/2010/main">
                  <a14:imgLayer r:embed="rId17">
                    <a14:imgEffect>
                      <a14:colorTemperature colorTemp="4700"/>
                    </a14:imgEffect>
                  </a14:imgLayer>
                </a14:imgProps>
              </a:ext>
              <a:ext uri="{28A0092B-C50C-407E-A947-70E740481C1C}">
                <a14:useLocalDpi xmlns:a14="http://schemas.microsoft.com/office/drawing/2010/main" val="0"/>
              </a:ext>
            </a:extLst>
          </a:blip>
          <a:srcRect l="12612" r="14750"/>
          <a:stretch/>
        </p:blipFill>
        <p:spPr>
          <a:xfrm>
            <a:off x="4571999" y="57227"/>
            <a:ext cx="2214020" cy="2151888"/>
          </a:xfrm>
          <a:prstGeom prst="rect">
            <a:avLst/>
          </a:prstGeom>
        </p:spPr>
      </p:pic>
      <p:pic>
        <p:nvPicPr>
          <p:cNvPr id="20" name="Picture 19" descr="older asiam woman"/>
          <p:cNvPicPr>
            <a:picLocks noChangeAspect="1"/>
          </p:cNvPicPr>
          <p:nvPr/>
        </p:nvPicPr>
        <p:blipFill rotWithShape="1">
          <a:blip r:embed="rId18">
            <a:extLst>
              <a:ext uri="{BEBA8EAE-BF5A-486C-A8C5-ECC9F3942E4B}">
                <a14:imgProps xmlns:a14="http://schemas.microsoft.com/office/drawing/2010/main">
                  <a14:imgLayer r:embed="rId19">
                    <a14:imgEffect>
                      <a14:colorTemperature colorTemp="5300"/>
                    </a14:imgEffect>
                    <a14:imgEffect>
                      <a14:brightnessContrast bright="-20000" contrast="20000"/>
                    </a14:imgEffect>
                  </a14:imgLayer>
                </a14:imgProps>
              </a:ext>
              <a:ext uri="{28A0092B-C50C-407E-A947-70E740481C1C}">
                <a14:useLocalDpi xmlns:a14="http://schemas.microsoft.com/office/drawing/2010/main" val="0"/>
              </a:ext>
            </a:extLst>
          </a:blip>
          <a:srcRect b="27359"/>
          <a:stretch/>
        </p:blipFill>
        <p:spPr>
          <a:xfrm>
            <a:off x="2276106" y="62082"/>
            <a:ext cx="2164080" cy="2214089"/>
          </a:xfrm>
          <a:prstGeom prst="rect">
            <a:avLst/>
          </a:prstGeom>
        </p:spPr>
      </p:pic>
      <p:pic>
        <p:nvPicPr>
          <p:cNvPr id="11" name="Picture 10" descr="older asian man"/>
          <p:cNvPicPr>
            <a:picLocks noChangeAspect="1"/>
          </p:cNvPicPr>
          <p:nvPr/>
        </p:nvPicPr>
        <p:blipFill rotWithShape="1">
          <a:blip r:embed="rId20">
            <a:extLst>
              <a:ext uri="{BEBA8EAE-BF5A-486C-A8C5-ECC9F3942E4B}">
                <a14:imgProps xmlns:a14="http://schemas.microsoft.com/office/drawing/2010/main">
                  <a14:imgLayer r:embed="rId21">
                    <a14:imgEffect>
                      <a14:colorTemperature colorTemp="8800"/>
                    </a14:imgEffect>
                  </a14:imgLayer>
                </a14:imgProps>
              </a:ext>
              <a:ext uri="{28A0092B-C50C-407E-A947-70E740481C1C}">
                <a14:useLocalDpi xmlns:a14="http://schemas.microsoft.com/office/drawing/2010/main" val="0"/>
              </a:ext>
            </a:extLst>
          </a:blip>
          <a:srcRect b="28378"/>
          <a:stretch/>
        </p:blipFill>
        <p:spPr>
          <a:xfrm>
            <a:off x="58822" y="93138"/>
            <a:ext cx="2231136" cy="2183033"/>
          </a:xfrm>
          <a:prstGeom prst="rect">
            <a:avLst/>
          </a:prstGeom>
        </p:spPr>
      </p:pic>
      <p:cxnSp>
        <p:nvCxnSpPr>
          <p:cNvPr id="21" name="Straight Connector 20" descr="&quot;&quot;"/>
          <p:cNvCxnSpPr/>
          <p:nvPr/>
        </p:nvCxnSpPr>
        <p:spPr>
          <a:xfrm flipV="1">
            <a:off x="0" y="4496049"/>
            <a:ext cx="9144000" cy="24625"/>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descr="&quot;&quot;"/>
          <p:cNvCxnSpPr/>
          <p:nvPr/>
        </p:nvCxnSpPr>
        <p:spPr>
          <a:xfrm flipV="1">
            <a:off x="3074" y="2232012"/>
            <a:ext cx="9144000" cy="24625"/>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descr="&quot;&quot;"/>
          <p:cNvCxnSpPr/>
          <p:nvPr/>
        </p:nvCxnSpPr>
        <p:spPr>
          <a:xfrm>
            <a:off x="2276106" y="-17503"/>
            <a:ext cx="0" cy="6858000"/>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descr="&quot;&quot;"/>
          <p:cNvCxnSpPr/>
          <p:nvPr/>
        </p:nvCxnSpPr>
        <p:spPr>
          <a:xfrm>
            <a:off x="6830037" y="-31151"/>
            <a:ext cx="0" cy="6858000"/>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descr="&quot;&quot;"/>
          <p:cNvCxnSpPr/>
          <p:nvPr/>
        </p:nvCxnSpPr>
        <p:spPr>
          <a:xfrm>
            <a:off x="4612957" y="4450162"/>
            <a:ext cx="0" cy="2377440"/>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descr="&quot;&quot;"/>
          <p:cNvCxnSpPr/>
          <p:nvPr/>
        </p:nvCxnSpPr>
        <p:spPr>
          <a:xfrm>
            <a:off x="4546993" y="-9829"/>
            <a:ext cx="0" cy="2286000"/>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descr="&quot;&quot;"/>
          <p:cNvCxnSpPr/>
          <p:nvPr/>
        </p:nvCxnSpPr>
        <p:spPr>
          <a:xfrm flipV="1">
            <a:off x="2289" y="23300"/>
            <a:ext cx="9144000" cy="24625"/>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descr="&quot;&quot;"/>
          <p:cNvCxnSpPr/>
          <p:nvPr/>
        </p:nvCxnSpPr>
        <p:spPr>
          <a:xfrm flipV="1">
            <a:off x="-10574" y="6791754"/>
            <a:ext cx="9144000" cy="24625"/>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descr="&quot;&quot;"/>
          <p:cNvCxnSpPr/>
          <p:nvPr/>
        </p:nvCxnSpPr>
        <p:spPr>
          <a:xfrm>
            <a:off x="9095554" y="-31151"/>
            <a:ext cx="0" cy="6903720"/>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descr="&quot;&quot;"/>
          <p:cNvCxnSpPr/>
          <p:nvPr/>
        </p:nvCxnSpPr>
        <p:spPr>
          <a:xfrm>
            <a:off x="53810" y="-60478"/>
            <a:ext cx="0" cy="6964213"/>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descr="We Are Here For The Patient"/>
          <p:cNvSpPr>
            <a:spLocks noGrp="1"/>
          </p:cNvSpPr>
          <p:nvPr>
            <p:ph type="title"/>
          </p:nvPr>
        </p:nvSpPr>
        <p:spPr>
          <a:xfrm>
            <a:off x="2419351" y="2322584"/>
            <a:ext cx="4271418" cy="2198090"/>
          </a:xfrm>
        </p:spPr>
        <p:txBody>
          <a:bodyPr/>
          <a:lstStyle/>
          <a:p>
            <a:r>
              <a:rPr lang="en-US" sz="3800" dirty="0" smtClean="0"/>
              <a:t>We Are Here For The </a:t>
            </a:r>
            <a:r>
              <a:rPr lang="en-US" sz="6000" b="1" i="1" dirty="0" smtClean="0">
                <a:solidFill>
                  <a:schemeClr val="accent2">
                    <a:lumMod val="50000"/>
                  </a:schemeClr>
                </a:solidFill>
              </a:rPr>
              <a:t>Patient</a:t>
            </a:r>
            <a:endParaRPr lang="en-US" sz="6000" b="1" i="1" dirty="0">
              <a:solidFill>
                <a:schemeClr val="accent2">
                  <a:lumMod val="50000"/>
                </a:schemeClr>
              </a:solidFill>
            </a:endParaRPr>
          </a:p>
        </p:txBody>
      </p:sp>
    </p:spTree>
    <p:extLst>
      <p:ext uri="{BB962C8B-B14F-4D97-AF65-F5344CB8AC3E}">
        <p14:creationId xmlns:p14="http://schemas.microsoft.com/office/powerpoint/2010/main" val="8203412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dical montage background"/>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357"/>
          <a:stretch/>
        </p:blipFill>
        <p:spPr>
          <a:xfrm>
            <a:off x="-1" y="0"/>
            <a:ext cx="9143647" cy="6901542"/>
          </a:xfrm>
          <a:prstGeom prst="rect">
            <a:avLst/>
          </a:prstGeom>
        </p:spPr>
      </p:pic>
      <p:pic>
        <p:nvPicPr>
          <p:cNvPr id="1026" name="Picture 2" descr="male patient and woman physici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309" r="100000">
                        <a14:foregroundMark x1="25000" y1="9135" x2="25000" y2="9135"/>
                        <a14:foregroundMark x1="28086" y1="4808" x2="28086" y2="4808"/>
                        <a14:foregroundMark x1="69444" y1="1442" x2="69444" y2="1442"/>
                        <a14:foregroundMark x1="74074" y1="3365" x2="74074" y2="3365"/>
                        <a14:foregroundMark x1="76543" y1="5769" x2="76543" y2="5769"/>
                        <a14:foregroundMark x1="30556" y1="89904" x2="30556" y2="89904"/>
                        <a14:foregroundMark x1="18827" y1="87019" x2="18827" y2="87019"/>
                        <a14:foregroundMark x1="11728" y1="80769" x2="11728" y2="80769"/>
                        <a14:foregroundMark x1="4630" y1="69712" x2="4630" y2="69712"/>
                        <a14:foregroundMark x1="4630" y1="69712" x2="18210" y2="85577"/>
                        <a14:foregroundMark x1="76543" y1="5288" x2="98765" y2="42308"/>
                        <a14:backgroundMark x1="92901" y1="5769" x2="92901" y2="5769"/>
                        <a14:backgroundMark x1="81481" y1="2404" x2="97222" y2="29327"/>
                        <a14:backgroundMark x1="97840" y1="30769" x2="97840" y2="37981"/>
                        <a14:backgroundMark x1="80556" y1="3846" x2="75617" y2="481"/>
                        <a14:backgroundMark x1="22531" y1="5769" x2="26543" y2="1442"/>
                      </a14:backgroundRemoval>
                    </a14:imgEffect>
                  </a14:imgLayer>
                </a14:imgProps>
              </a:ext>
              <a:ext uri="{28A0092B-C50C-407E-A947-70E740481C1C}">
                <a14:useLocalDpi xmlns:a14="http://schemas.microsoft.com/office/drawing/2010/main" val="0"/>
              </a:ext>
            </a:extLst>
          </a:blip>
          <a:srcRect/>
          <a:stretch>
            <a:fillRect/>
          </a:stretch>
        </p:blipFill>
        <p:spPr bwMode="auto">
          <a:xfrm rot="21101288">
            <a:off x="1442192" y="3409423"/>
            <a:ext cx="2129377" cy="1367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descr="…patient-centric, team-based care with capabilities for quality improvement&#10;"/>
          <p:cNvSpPr/>
          <p:nvPr/>
        </p:nvSpPr>
        <p:spPr>
          <a:xfrm>
            <a:off x="2609850" y="5118437"/>
            <a:ext cx="6648451" cy="1661993"/>
          </a:xfrm>
          <a:prstGeom prst="rect">
            <a:avLst/>
          </a:prstGeom>
        </p:spPr>
        <p:txBody>
          <a:bodyPr wrap="square">
            <a:spAutoFit/>
          </a:bodyPr>
          <a:lstStyle/>
          <a:p>
            <a:pPr lvl="1"/>
            <a:r>
              <a:rPr lang="en-US" sz="3400" b="1" i="1" dirty="0" smtClean="0">
                <a:solidFill>
                  <a:schemeClr val="accent1"/>
                </a:solidFill>
              </a:rPr>
              <a:t>…patient-centric</a:t>
            </a:r>
            <a:r>
              <a:rPr lang="en-US" sz="3400" b="1" i="1" dirty="0">
                <a:solidFill>
                  <a:schemeClr val="accent1"/>
                </a:solidFill>
              </a:rPr>
              <a:t>, team-based care with capabilities for quality improvement</a:t>
            </a:r>
          </a:p>
        </p:txBody>
      </p:sp>
      <p:sp>
        <p:nvSpPr>
          <p:cNvPr id="3" name="Rectangle 2" descr="VistA Evolution &#10;ALSO &#10;supports the clinician&#10;in care coordination…&#10;"/>
          <p:cNvSpPr/>
          <p:nvPr/>
        </p:nvSpPr>
        <p:spPr>
          <a:xfrm>
            <a:off x="2362201" y="631190"/>
            <a:ext cx="6800849" cy="3108543"/>
          </a:xfrm>
          <a:prstGeom prst="rect">
            <a:avLst/>
          </a:prstGeom>
        </p:spPr>
        <p:txBody>
          <a:bodyPr wrap="square">
            <a:spAutoFit/>
          </a:bodyPr>
          <a:lstStyle/>
          <a:p>
            <a:pPr marL="171450" lvl="1" algn="ctr"/>
            <a:r>
              <a:rPr lang="en-US" sz="3200" b="1" dirty="0" smtClean="0"/>
              <a:t> </a:t>
            </a:r>
          </a:p>
          <a:p>
            <a:pPr marL="171450" lvl="1" algn="ctr"/>
            <a:r>
              <a:rPr lang="en-US" sz="3600" b="1" dirty="0" smtClean="0"/>
              <a:t>VistA Evolution </a:t>
            </a:r>
          </a:p>
          <a:p>
            <a:pPr marL="171450" lvl="1" algn="ctr"/>
            <a:r>
              <a:rPr lang="en-US" sz="3600" b="1" i="1" dirty="0" smtClean="0">
                <a:solidFill>
                  <a:schemeClr val="tx2">
                    <a:lumMod val="60000"/>
                    <a:lumOff val="40000"/>
                  </a:schemeClr>
                </a:solidFill>
              </a:rPr>
              <a:t>ALSO</a:t>
            </a:r>
            <a:r>
              <a:rPr lang="en-US" sz="3600" b="1" dirty="0" smtClean="0"/>
              <a:t> </a:t>
            </a:r>
          </a:p>
          <a:p>
            <a:pPr marL="171450" lvl="1" algn="ctr"/>
            <a:r>
              <a:rPr lang="en-US" sz="5600" b="1" i="1" dirty="0" smtClean="0"/>
              <a:t>supports the clinician</a:t>
            </a:r>
          </a:p>
          <a:p>
            <a:pPr marL="171450" lvl="1" algn="ctr"/>
            <a:r>
              <a:rPr lang="en-US" sz="3600" b="1" dirty="0" smtClean="0"/>
              <a:t>in </a:t>
            </a:r>
            <a:r>
              <a:rPr lang="en-US" sz="3600" b="1" dirty="0"/>
              <a:t>care </a:t>
            </a:r>
            <a:r>
              <a:rPr lang="en-US" sz="3600" b="1" dirty="0" smtClean="0"/>
              <a:t>coordination…</a:t>
            </a:r>
          </a:p>
        </p:txBody>
      </p:sp>
      <p:pic>
        <p:nvPicPr>
          <p:cNvPr id="4" name="Picture 3" descr="stethescope"/>
          <p:cNvPicPr>
            <a:picLocks noChangeAspect="1"/>
          </p:cNvPicPr>
          <p:nvPr/>
        </p:nvPicPr>
        <p:blipFill>
          <a:blip r:embed="rId7">
            <a:extLst>
              <a:ext uri="{BEBA8EAE-BF5A-486C-A8C5-ECC9F3942E4B}">
                <a14:imgProps xmlns:a14="http://schemas.microsoft.com/office/drawing/2010/main">
                  <a14:imgLayer r:embed="rId8">
                    <a14:imgEffect>
                      <a14:backgroundRemoval t="5300" b="92000" l="5707" r="95720">
                        <a14:foregroundMark x1="36706" y1="72800" x2="36706" y2="72800"/>
                        <a14:foregroundMark x1="39429" y1="75400" x2="39429" y2="75400"/>
                        <a14:foregroundMark x1="36706" y1="78700" x2="36706" y2="78700"/>
                        <a14:foregroundMark x1="30610" y1="80300" x2="52399" y2="84000"/>
                        <a14:foregroundMark x1="41245" y1="19100" x2="41245" y2="19100"/>
                        <a14:foregroundMark x1="36965" y1="23100" x2="36965" y2="23100"/>
                        <a14:foregroundMark x1="47601" y1="16100" x2="47601" y2="16100"/>
                        <a14:foregroundMark x1="51232" y1="15100" x2="51232" y2="15100"/>
                        <a14:foregroundMark x1="54604" y1="14200" x2="54604" y2="14200"/>
                        <a14:foregroundMark x1="70039" y1="9500" x2="70039" y2="9500"/>
                        <a14:foregroundMark x1="64202" y1="25200" x2="64202" y2="25200"/>
                        <a14:foregroundMark x1="74838" y1="20500" x2="74838" y2="20500"/>
                        <a14:foregroundMark x1="83398" y1="15100" x2="83398" y2="15100"/>
                        <a14:foregroundMark x1="81842" y1="16500" x2="81842" y2="16500"/>
                        <a14:foregroundMark x1="84306" y1="14000" x2="84306" y2="14000"/>
                        <a14:foregroundMark x1="28794" y1="83300" x2="28794" y2="83300"/>
                      </a14:backgroundRemoval>
                    </a14:imgEffect>
                  </a14:imgLayer>
                </a14:imgProps>
              </a:ext>
              <a:ext uri="{28A0092B-C50C-407E-A947-70E740481C1C}">
                <a14:useLocalDpi xmlns:a14="http://schemas.microsoft.com/office/drawing/2010/main" val="0"/>
              </a:ext>
            </a:extLst>
          </a:blip>
          <a:stretch>
            <a:fillRect/>
          </a:stretch>
        </p:blipFill>
        <p:spPr>
          <a:xfrm>
            <a:off x="-110363" y="-378372"/>
            <a:ext cx="4840015" cy="7757446"/>
          </a:xfrm>
          <a:prstGeom prst="rect">
            <a:avLst/>
          </a:prstGeom>
        </p:spPr>
      </p:pic>
    </p:spTree>
    <p:extLst>
      <p:ext uri="{BB962C8B-B14F-4D97-AF65-F5344CB8AC3E}">
        <p14:creationId xmlns:p14="http://schemas.microsoft.com/office/powerpoint/2010/main" val="1503180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quot;&quot;"/>
          <p:cNvSpPr>
            <a:spLocks noGrp="1"/>
          </p:cNvSpPr>
          <p:nvPr>
            <p:ph type="sldNum" sz="quarter" idx="12"/>
          </p:nvPr>
        </p:nvSpPr>
        <p:spPr/>
        <p:txBody>
          <a:bodyPr/>
          <a:lstStyle/>
          <a:p>
            <a:fld id="{FA84A37A-AFC2-4A01-80A1-FC20F2C0D5BB}" type="slidenum">
              <a:rPr lang="en-US" smtClean="0"/>
              <a:pPr/>
              <a:t>11</a:t>
            </a:fld>
            <a:endParaRPr lang="en-US" dirty="0"/>
          </a:p>
        </p:txBody>
      </p:sp>
      <p:sp>
        <p:nvSpPr>
          <p:cNvPr id="3" name="Rectangle 2" descr="What is your primary reason for attending the presentation today?&#10;&#10;A. Gain a better understanding of VistA Evolution Program&#10;B. Better understand your role and opportunities to support VistA Evolution&#10;C. Understand how you will benefit from the implementation of VistA Evolution&#10;&#10;"/>
          <p:cNvSpPr/>
          <p:nvPr/>
        </p:nvSpPr>
        <p:spPr>
          <a:xfrm>
            <a:off x="562303" y="1390601"/>
            <a:ext cx="8297918" cy="4524315"/>
          </a:xfrm>
          <a:prstGeom prst="rect">
            <a:avLst/>
          </a:prstGeom>
        </p:spPr>
        <p:txBody>
          <a:bodyPr wrap="square">
            <a:spAutoFit/>
          </a:bodyPr>
          <a:lstStyle/>
          <a:p>
            <a:pPr lvl="0"/>
            <a:r>
              <a:rPr lang="en-US" sz="3200" dirty="0" smtClean="0"/>
              <a:t>What is your primary </a:t>
            </a:r>
            <a:r>
              <a:rPr lang="en-US" sz="3200" dirty="0"/>
              <a:t>reason for attending the presentation </a:t>
            </a:r>
            <a:r>
              <a:rPr lang="en-US" sz="3200" dirty="0" smtClean="0"/>
              <a:t>today?</a:t>
            </a:r>
          </a:p>
          <a:p>
            <a:pPr lvl="0"/>
            <a:endParaRPr lang="en-US" sz="3200" dirty="0"/>
          </a:p>
          <a:p>
            <a:pPr marL="971550" lvl="1" indent="-514350">
              <a:buFont typeface="+mj-lt"/>
              <a:buAutoNum type="alphaUcPeriod"/>
            </a:pPr>
            <a:r>
              <a:rPr lang="en-US" sz="3200" dirty="0"/>
              <a:t>Gain a better understanding of VistA Evolution Program</a:t>
            </a:r>
          </a:p>
          <a:p>
            <a:pPr marL="971550" lvl="1" indent="-514350">
              <a:buFont typeface="+mj-lt"/>
              <a:buAutoNum type="alphaUcPeriod"/>
            </a:pPr>
            <a:r>
              <a:rPr lang="en-US" sz="3200" dirty="0"/>
              <a:t>Better understand your role and opportunities to support VistA Evolution</a:t>
            </a:r>
          </a:p>
          <a:p>
            <a:pPr marL="971550" lvl="1" indent="-514350">
              <a:buFont typeface="+mj-lt"/>
              <a:buAutoNum type="alphaUcPeriod"/>
            </a:pPr>
            <a:r>
              <a:rPr lang="en-US" sz="3200" dirty="0"/>
              <a:t>Understand how you will benefit from the implementation of VistA Evolution</a:t>
            </a:r>
          </a:p>
        </p:txBody>
      </p:sp>
      <p:sp>
        <p:nvSpPr>
          <p:cNvPr id="5" name="Title 3" descr="Poll Question&#10;"/>
          <p:cNvSpPr txBox="1">
            <a:spLocks/>
          </p:cNvSpPr>
          <p:nvPr/>
        </p:nvSpPr>
        <p:spPr>
          <a:xfrm>
            <a:off x="914400" y="228600"/>
            <a:ext cx="8229600" cy="11430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Poll Question</a:t>
            </a:r>
            <a:endParaRPr lang="en-US" dirty="0"/>
          </a:p>
        </p:txBody>
      </p:sp>
      <p:pic>
        <p:nvPicPr>
          <p:cNvPr id="4"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51220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d line graph with line showing an upward tre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6697" y="2103017"/>
            <a:ext cx="2968507" cy="3407383"/>
          </a:xfrm>
          <a:prstGeom prst="rect">
            <a:avLst/>
          </a:prstGeom>
        </p:spPr>
      </p:pic>
      <p:sp>
        <p:nvSpPr>
          <p:cNvPr id="9" name="Curved Up Arrow 8" descr="&quot;&quot;"/>
          <p:cNvSpPr/>
          <p:nvPr/>
        </p:nvSpPr>
        <p:spPr>
          <a:xfrm>
            <a:off x="4874620" y="5943599"/>
            <a:ext cx="3391382" cy="721683"/>
          </a:xfrm>
          <a:prstGeom prst="curvedUpArrow">
            <a:avLst/>
          </a:prstGeom>
          <a:gradFill flip="none" rotWithShape="1">
            <a:gsLst>
              <a:gs pos="0">
                <a:srgbClr val="C0C0C0"/>
              </a:gs>
              <a:gs pos="100000">
                <a:schemeClr val="accent1">
                  <a:tint val="50000"/>
                  <a:shade val="100000"/>
                  <a:satMod val="3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 name="Curved Up Arrow 6" descr="&quot;&quot;"/>
          <p:cNvSpPr/>
          <p:nvPr/>
        </p:nvSpPr>
        <p:spPr>
          <a:xfrm>
            <a:off x="1111169" y="5943599"/>
            <a:ext cx="3391382" cy="721683"/>
          </a:xfrm>
          <a:prstGeom prst="curvedUpArrow">
            <a:avLst/>
          </a:prstGeom>
          <a:gradFill flip="none" rotWithShape="1">
            <a:gsLst>
              <a:gs pos="0">
                <a:srgbClr val="C0C0C0"/>
              </a:gs>
              <a:gs pos="100000">
                <a:schemeClr val="accent1">
                  <a:tint val="50000"/>
                  <a:shade val="100000"/>
                  <a:satMod val="35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0" name="Oval 9" descr="patient and caregiver"/>
          <p:cNvSpPr/>
          <p:nvPr/>
        </p:nvSpPr>
        <p:spPr>
          <a:xfrm>
            <a:off x="3054499" y="2108547"/>
            <a:ext cx="2945297" cy="3415953"/>
          </a:xfrm>
          <a:prstGeom prst="ellipse">
            <a:avLst/>
          </a:prstGeom>
          <a:blipFill>
            <a:blip r:embed="rId4">
              <a:extLst>
                <a:ext uri="{28A0092B-C50C-407E-A947-70E740481C1C}">
                  <a14:useLocalDpi xmlns:a14="http://schemas.microsoft.com/office/drawing/2010/main" val="0"/>
                </a:ext>
              </a:extLst>
            </a:blip>
            <a:srcRect/>
            <a:stretch>
              <a:fillRect l="-13000" r="-13000"/>
            </a:stretch>
          </a:blipFill>
          <a:ln>
            <a:solidFill>
              <a:schemeClr val="tx1">
                <a:alpha val="90000"/>
              </a:scheme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8" name="Oval 7" descr="pharmacy team with meds"/>
          <p:cNvSpPr/>
          <p:nvPr/>
        </p:nvSpPr>
        <p:spPr>
          <a:xfrm>
            <a:off x="0" y="2108547"/>
            <a:ext cx="2945297" cy="3415953"/>
          </a:xfrm>
          <a:prstGeom prst="ellipse">
            <a:avLst/>
          </a:prstGeom>
          <a:blipFill>
            <a:blip r:embed="rId5">
              <a:extLst>
                <a:ext uri="{28A0092B-C50C-407E-A947-70E740481C1C}">
                  <a14:useLocalDpi xmlns:a14="http://schemas.microsoft.com/office/drawing/2010/main" val="0"/>
                </a:ext>
              </a:extLst>
            </a:blip>
            <a:srcRect/>
            <a:stretch>
              <a:fillRect l="-25000" r="-25000"/>
            </a:stretch>
          </a:blipFill>
          <a:ln>
            <a:solidFill>
              <a:schemeClr val="tx1">
                <a:alpha val="90000"/>
              </a:scheme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2" name="Rectangle 21" descr="Quality-Driven"/>
          <p:cNvSpPr/>
          <p:nvPr/>
        </p:nvSpPr>
        <p:spPr>
          <a:xfrm>
            <a:off x="6324601" y="5361681"/>
            <a:ext cx="2552700" cy="523220"/>
          </a:xfrm>
          <a:prstGeom prst="rect">
            <a:avLst/>
          </a:prstGeom>
          <a:solidFill>
            <a:schemeClr val="accent1">
              <a:lumMod val="60000"/>
              <a:lumOff val="40000"/>
            </a:schemeClr>
          </a:solidFill>
          <a:ln>
            <a:solidFill>
              <a:schemeClr val="tx1"/>
            </a:solidFill>
          </a:ln>
        </p:spPr>
        <p:txBody>
          <a:bodyPr wrap="square">
            <a:spAutoFit/>
          </a:bodyPr>
          <a:lstStyle/>
          <a:p>
            <a:pPr algn="ctr"/>
            <a:r>
              <a:rPr lang="en-US" sz="2800" b="1" dirty="0" smtClean="0"/>
              <a:t>Quality-Driven</a:t>
            </a:r>
            <a:endParaRPr lang="en-US" sz="2800" b="1" dirty="0"/>
          </a:p>
        </p:txBody>
      </p:sp>
      <p:sp>
        <p:nvSpPr>
          <p:cNvPr id="21" name="Rectangle 20" descr="Patient-Centered"/>
          <p:cNvSpPr/>
          <p:nvPr/>
        </p:nvSpPr>
        <p:spPr>
          <a:xfrm>
            <a:off x="3059013" y="5361681"/>
            <a:ext cx="2883633" cy="523220"/>
          </a:xfrm>
          <a:prstGeom prst="rect">
            <a:avLst/>
          </a:prstGeom>
          <a:solidFill>
            <a:schemeClr val="accent1">
              <a:lumMod val="60000"/>
              <a:lumOff val="40000"/>
            </a:schemeClr>
          </a:solidFill>
          <a:ln>
            <a:solidFill>
              <a:schemeClr val="tx1"/>
            </a:solidFill>
          </a:ln>
        </p:spPr>
        <p:txBody>
          <a:bodyPr wrap="square">
            <a:spAutoFit/>
          </a:bodyPr>
          <a:lstStyle/>
          <a:p>
            <a:pPr algn="ctr"/>
            <a:r>
              <a:rPr lang="en-US" sz="2800" b="1" dirty="0" smtClean="0"/>
              <a:t>Patient-Centered</a:t>
            </a:r>
            <a:endParaRPr lang="en-US" sz="2800" b="1" dirty="0"/>
          </a:p>
        </p:txBody>
      </p:sp>
      <p:sp>
        <p:nvSpPr>
          <p:cNvPr id="20" name="Rectangle 19" descr="Team-Based"/>
          <p:cNvSpPr/>
          <p:nvPr/>
        </p:nvSpPr>
        <p:spPr>
          <a:xfrm>
            <a:off x="255687" y="5361681"/>
            <a:ext cx="2411313" cy="523220"/>
          </a:xfrm>
          <a:prstGeom prst="rect">
            <a:avLst/>
          </a:prstGeom>
          <a:solidFill>
            <a:schemeClr val="accent1">
              <a:lumMod val="60000"/>
              <a:lumOff val="40000"/>
            </a:schemeClr>
          </a:solidFill>
          <a:ln>
            <a:solidFill>
              <a:schemeClr val="tx1"/>
            </a:solidFill>
          </a:ln>
        </p:spPr>
        <p:txBody>
          <a:bodyPr wrap="square">
            <a:spAutoFit/>
          </a:bodyPr>
          <a:lstStyle/>
          <a:p>
            <a:pPr algn="ctr"/>
            <a:r>
              <a:rPr lang="en-US" sz="2800" b="1" dirty="0" smtClean="0"/>
              <a:t>Team-Based</a:t>
            </a:r>
            <a:endParaRPr lang="en-US" sz="2800" b="1" dirty="0"/>
          </a:p>
        </p:txBody>
      </p:sp>
      <p:sp>
        <p:nvSpPr>
          <p:cNvPr id="2" name="Title 1" descr="…to Improve Value of Healthcare and Promote Health Equity"/>
          <p:cNvSpPr>
            <a:spLocks noGrp="1"/>
          </p:cNvSpPr>
          <p:nvPr>
            <p:ph type="title"/>
          </p:nvPr>
        </p:nvSpPr>
        <p:spPr>
          <a:xfrm>
            <a:off x="3429000" y="476250"/>
            <a:ext cx="5257800" cy="1028700"/>
          </a:xfrm>
        </p:spPr>
        <p:txBody>
          <a:bodyPr anchor="b">
            <a:noAutofit/>
          </a:bodyPr>
          <a:lstStyle/>
          <a:p>
            <a:r>
              <a:rPr lang="en-US" sz="2800" b="0" i="1" dirty="0" smtClean="0">
                <a:solidFill>
                  <a:schemeClr val="tx1"/>
                </a:solidFill>
              </a:rPr>
              <a:t>…to Improve </a:t>
            </a:r>
            <a:r>
              <a:rPr lang="en-US" sz="2800" b="0" i="1" dirty="0">
                <a:solidFill>
                  <a:schemeClr val="tx1"/>
                </a:solidFill>
              </a:rPr>
              <a:t>Value of Healthcare and Promote Health Equity</a:t>
            </a:r>
          </a:p>
        </p:txBody>
      </p:sp>
      <p:grpSp>
        <p:nvGrpSpPr>
          <p:cNvPr id="23" name="Group 22" descr="Vision"/>
          <p:cNvGrpSpPr/>
          <p:nvPr/>
        </p:nvGrpSpPr>
        <p:grpSpPr>
          <a:xfrm>
            <a:off x="-38100" y="64414"/>
            <a:ext cx="9182100" cy="2038603"/>
            <a:chOff x="-38100" y="64414"/>
            <a:chExt cx="9182100" cy="2038603"/>
          </a:xfrm>
        </p:grpSpPr>
        <p:sp>
          <p:nvSpPr>
            <p:cNvPr id="12" name="Rectangle 11" descr="Vision&#10;"/>
            <p:cNvSpPr/>
            <p:nvPr/>
          </p:nvSpPr>
          <p:spPr>
            <a:xfrm>
              <a:off x="96733" y="533357"/>
              <a:ext cx="3349468" cy="1569660"/>
            </a:xfrm>
            <a:prstGeom prst="rect">
              <a:avLst/>
            </a:prstGeom>
          </p:spPr>
          <p:txBody>
            <a:bodyPr wrap="square">
              <a:spAutoFit/>
            </a:bodyPr>
            <a:lstStyle/>
            <a:p>
              <a:r>
                <a:rPr lang="en-US" sz="9600" b="1" dirty="0">
                  <a:solidFill>
                    <a:srgbClr val="FF0000"/>
                  </a:solidFill>
                </a:rPr>
                <a:t>Vision</a:t>
              </a:r>
              <a:endParaRPr lang="en-US" sz="9600" b="1" dirty="0"/>
            </a:p>
          </p:txBody>
        </p:sp>
        <p:sp>
          <p:nvSpPr>
            <p:cNvPr id="15" name="Up Arrow 14"/>
            <p:cNvSpPr/>
            <p:nvPr/>
          </p:nvSpPr>
          <p:spPr>
            <a:xfrm rot="1080000">
              <a:off x="621576" y="64414"/>
              <a:ext cx="432246" cy="1644753"/>
            </a:xfrm>
            <a:prstGeom prst="upArrow">
              <a:avLst>
                <a:gd name="adj1" fmla="val 28571"/>
                <a:gd name="adj2" fmla="val 8928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p:cNvCxnSpPr/>
            <p:nvPr/>
          </p:nvCxnSpPr>
          <p:spPr>
            <a:xfrm flipH="1">
              <a:off x="-38100" y="1006971"/>
              <a:ext cx="397075" cy="0"/>
            </a:xfrm>
            <a:prstGeom prst="line">
              <a:avLst/>
            </a:prstGeom>
            <a:ln w="152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3116163" y="1638300"/>
              <a:ext cx="6027837" cy="0"/>
            </a:xfrm>
            <a:prstGeom prst="line">
              <a:avLst/>
            </a:prstGeom>
            <a:ln w="1524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253600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quot;&quot;"/>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50000" t="24364" b="1"/>
          <a:stretch/>
        </p:blipFill>
        <p:spPr>
          <a:xfrm>
            <a:off x="6481620" y="677913"/>
            <a:ext cx="2759600" cy="1237951"/>
          </a:xfrm>
          <a:prstGeom prst="rect">
            <a:avLst/>
          </a:prstGeom>
        </p:spPr>
      </p:pic>
      <p:sp>
        <p:nvSpPr>
          <p:cNvPr id="46" name="Rounded Rectangle 45" descr="&quot;&quot;"/>
          <p:cNvSpPr/>
          <p:nvPr/>
        </p:nvSpPr>
        <p:spPr>
          <a:xfrm>
            <a:off x="56492" y="1407250"/>
            <a:ext cx="8449209" cy="5387686"/>
          </a:xfrm>
          <a:prstGeom prst="roundRect">
            <a:avLst>
              <a:gd name="adj" fmla="val 33639"/>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descr="Vision"/>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t="24364" b="1"/>
          <a:stretch/>
        </p:blipFill>
        <p:spPr>
          <a:xfrm>
            <a:off x="3065407" y="677913"/>
            <a:ext cx="5519199" cy="1237951"/>
          </a:xfrm>
          <a:prstGeom prst="rect">
            <a:avLst/>
          </a:prstGeom>
        </p:spPr>
      </p:pic>
      <p:sp>
        <p:nvSpPr>
          <p:cNvPr id="45" name="Oval 44" descr="&quot;&quot;"/>
          <p:cNvSpPr/>
          <p:nvPr/>
        </p:nvSpPr>
        <p:spPr>
          <a:xfrm>
            <a:off x="4678629" y="482874"/>
            <a:ext cx="4575730" cy="6347253"/>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Slide Number Placeholder 3" descr="&quot;&quot;"/>
          <p:cNvSpPr>
            <a:spLocks noGrp="1"/>
          </p:cNvSpPr>
          <p:nvPr>
            <p:ph type="sldNum" sz="quarter" idx="10"/>
          </p:nvPr>
        </p:nvSpPr>
        <p:spPr>
          <a:xfrm>
            <a:off x="8584606" y="6421293"/>
            <a:ext cx="490750" cy="365125"/>
          </a:xfrm>
        </p:spPr>
        <p:txBody>
          <a:bodyPr/>
          <a:lstStyle/>
          <a:p>
            <a:fld id="{9B27D237-6C0D-5549-BE11-2040A22CBC71}" type="slidenum">
              <a:rPr lang="en-US" smtClean="0"/>
              <a:t>13</a:t>
            </a:fld>
            <a:endParaRPr lang="en-US" dirty="0"/>
          </a:p>
        </p:txBody>
      </p:sp>
      <p:sp>
        <p:nvSpPr>
          <p:cNvPr id="27" name="Oval 26" descr="&quot;&quot;"/>
          <p:cNvSpPr/>
          <p:nvPr/>
        </p:nvSpPr>
        <p:spPr>
          <a:xfrm>
            <a:off x="4830022" y="819807"/>
            <a:ext cx="4245333" cy="5739125"/>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t"/>
          <a:lstStyle/>
          <a:p>
            <a:pPr algn="ctr"/>
            <a:endParaRPr lang="en-US" dirty="0">
              <a:solidFill>
                <a:srgbClr val="000000"/>
              </a:solidFill>
            </a:endParaRPr>
          </a:p>
        </p:txBody>
      </p:sp>
      <p:sp>
        <p:nvSpPr>
          <p:cNvPr id="31" name="Oval 30" descr="&quot;&quot;"/>
          <p:cNvSpPr/>
          <p:nvPr/>
        </p:nvSpPr>
        <p:spPr>
          <a:xfrm>
            <a:off x="5446925" y="3777048"/>
            <a:ext cx="3070335" cy="1894229"/>
          </a:xfrm>
          <a:prstGeom prst="ellipse">
            <a:avLst/>
          </a:prstGeom>
          <a:gradFill>
            <a:gsLst>
              <a:gs pos="53000">
                <a:schemeClr val="accent2">
                  <a:shade val="93000"/>
                  <a:satMod val="130000"/>
                </a:schemeClr>
              </a:gs>
              <a:gs pos="100000">
                <a:schemeClr val="bg1"/>
              </a:gs>
            </a:gsLst>
          </a:gradFill>
        </p:spPr>
        <p:style>
          <a:lnRef idx="1">
            <a:schemeClr val="accent2"/>
          </a:lnRef>
          <a:fillRef idx="3">
            <a:schemeClr val="accent2"/>
          </a:fillRef>
          <a:effectRef idx="2">
            <a:schemeClr val="accent2"/>
          </a:effectRef>
          <a:fontRef idx="minor">
            <a:schemeClr val="lt1"/>
          </a:fontRef>
        </p:style>
        <p:txBody>
          <a:bodyPr rtlCol="0" anchor="b"/>
          <a:lstStyle/>
          <a:p>
            <a:pPr algn="ctr"/>
            <a:endParaRPr lang="en-US" sz="2800" dirty="0" smtClean="0"/>
          </a:p>
        </p:txBody>
      </p:sp>
      <p:sp>
        <p:nvSpPr>
          <p:cNvPr id="33" name="Oval 32" descr="&quot;&quot;"/>
          <p:cNvSpPr/>
          <p:nvPr/>
        </p:nvSpPr>
        <p:spPr>
          <a:xfrm>
            <a:off x="5445402" y="2776629"/>
            <a:ext cx="3089993" cy="1775876"/>
          </a:xfrm>
          <a:prstGeom prst="ellipse">
            <a:avLst/>
          </a:prstGeom>
          <a:gradFill>
            <a:gsLst>
              <a:gs pos="37000">
                <a:schemeClr val="accent4">
                  <a:shade val="93000"/>
                  <a:satMod val="130000"/>
                </a:schemeClr>
              </a:gs>
              <a:gs pos="100000">
                <a:schemeClr val="bg1"/>
              </a:gs>
            </a:gsLst>
          </a:gradFill>
        </p:spPr>
        <p:style>
          <a:lnRef idx="1">
            <a:schemeClr val="accent4"/>
          </a:lnRef>
          <a:fillRef idx="3">
            <a:schemeClr val="accent4"/>
          </a:fillRef>
          <a:effectRef idx="2">
            <a:schemeClr val="accent4"/>
          </a:effectRef>
          <a:fontRef idx="minor">
            <a:schemeClr val="lt1"/>
          </a:fontRef>
        </p:style>
        <p:txBody>
          <a:bodyPr rtlCol="0" anchor="b"/>
          <a:lstStyle/>
          <a:p>
            <a:pPr algn="ctr">
              <a:lnSpc>
                <a:spcPts val="3000"/>
              </a:lnSpc>
            </a:pPr>
            <a:endParaRPr lang="en-US" sz="2800" dirty="0">
              <a:solidFill>
                <a:srgbClr val="000000"/>
              </a:solidFill>
            </a:endParaRPr>
          </a:p>
        </p:txBody>
      </p:sp>
      <p:sp>
        <p:nvSpPr>
          <p:cNvPr id="34" name="Oval 33" descr="User Experience&#10;"/>
          <p:cNvSpPr/>
          <p:nvPr/>
        </p:nvSpPr>
        <p:spPr>
          <a:xfrm>
            <a:off x="5486407" y="1952152"/>
            <a:ext cx="2979683" cy="1492052"/>
          </a:xfrm>
          <a:prstGeom prst="ellipse">
            <a:avLst/>
          </a:prstGeom>
          <a:gradFill>
            <a:gsLst>
              <a:gs pos="25000">
                <a:schemeClr val="accent5">
                  <a:shade val="93000"/>
                  <a:satMod val="130000"/>
                </a:schemeClr>
              </a:gs>
              <a:gs pos="100000">
                <a:schemeClr val="bg1"/>
              </a:gs>
            </a:gsLst>
          </a:gradFill>
          <a:ln>
            <a:gradFill flip="none" rotWithShape="1">
              <a:gsLst>
                <a:gs pos="0">
                  <a:schemeClr val="accent5">
                    <a:shade val="95000"/>
                    <a:satMod val="105000"/>
                  </a:schemeClr>
                </a:gs>
                <a:gs pos="63000">
                  <a:srgbClr val="FFFFFF"/>
                </a:gs>
              </a:gsLst>
              <a:lin ang="0" scaled="1"/>
              <a:tileRect/>
            </a:gradFill>
          </a:ln>
        </p:spPr>
        <p:style>
          <a:lnRef idx="1">
            <a:schemeClr val="accent5"/>
          </a:lnRef>
          <a:fillRef idx="3">
            <a:schemeClr val="accent5"/>
          </a:fillRef>
          <a:effectRef idx="2">
            <a:schemeClr val="accent5"/>
          </a:effectRef>
          <a:fontRef idx="minor">
            <a:schemeClr val="lt1"/>
          </a:fontRef>
        </p:style>
        <p:txBody>
          <a:bodyPr rtlCol="0" anchor="b"/>
          <a:lstStyle/>
          <a:p>
            <a:pPr algn="ctr">
              <a:lnSpc>
                <a:spcPts val="3000"/>
              </a:lnSpc>
            </a:pPr>
            <a:r>
              <a:rPr lang="en-US" sz="2800" dirty="0" smtClean="0">
                <a:solidFill>
                  <a:srgbClr val="000000"/>
                </a:solidFill>
              </a:rPr>
              <a:t>User Experience</a:t>
            </a:r>
            <a:endParaRPr lang="en-US" sz="2800" dirty="0">
              <a:solidFill>
                <a:srgbClr val="000000"/>
              </a:solidFill>
            </a:endParaRPr>
          </a:p>
        </p:txBody>
      </p:sp>
      <p:sp>
        <p:nvSpPr>
          <p:cNvPr id="24" name="Rectangle 23" descr="Standard Data Model&#10;"/>
          <p:cNvSpPr/>
          <p:nvPr/>
        </p:nvSpPr>
        <p:spPr>
          <a:xfrm>
            <a:off x="5610874" y="4635052"/>
            <a:ext cx="2760505" cy="954107"/>
          </a:xfrm>
          <a:prstGeom prst="rect">
            <a:avLst/>
          </a:prstGeom>
        </p:spPr>
        <p:txBody>
          <a:bodyPr wrap="square">
            <a:spAutoFit/>
          </a:bodyPr>
          <a:lstStyle/>
          <a:p>
            <a:pPr algn="ctr"/>
            <a:r>
              <a:rPr lang="en-US" sz="2800" dirty="0">
                <a:solidFill>
                  <a:srgbClr val="000000"/>
                </a:solidFill>
              </a:rPr>
              <a:t>Standard Data Model</a:t>
            </a:r>
          </a:p>
        </p:txBody>
      </p:sp>
      <p:sp>
        <p:nvSpPr>
          <p:cNvPr id="22" name="Rectangle 21" descr="Care Coordination Framework&#10;"/>
          <p:cNvSpPr/>
          <p:nvPr/>
        </p:nvSpPr>
        <p:spPr>
          <a:xfrm>
            <a:off x="5529272" y="3532602"/>
            <a:ext cx="2923709" cy="861774"/>
          </a:xfrm>
          <a:prstGeom prst="rect">
            <a:avLst/>
          </a:prstGeom>
        </p:spPr>
        <p:txBody>
          <a:bodyPr wrap="square">
            <a:spAutoFit/>
          </a:bodyPr>
          <a:lstStyle/>
          <a:p>
            <a:pPr algn="ctr">
              <a:lnSpc>
                <a:spcPts val="3000"/>
              </a:lnSpc>
            </a:pPr>
            <a:r>
              <a:rPr lang="en-US" sz="2800" dirty="0">
                <a:solidFill>
                  <a:srgbClr val="000000"/>
                </a:solidFill>
              </a:rPr>
              <a:t>Care Coordination Framework</a:t>
            </a:r>
          </a:p>
        </p:txBody>
      </p:sp>
      <p:sp>
        <p:nvSpPr>
          <p:cNvPr id="37" name="Rectangle 36" descr="Integrated Architecture and Services&#10;"/>
          <p:cNvSpPr/>
          <p:nvPr/>
        </p:nvSpPr>
        <p:spPr>
          <a:xfrm>
            <a:off x="5092269" y="1750169"/>
            <a:ext cx="3797716" cy="4517250"/>
          </a:xfrm>
          <a:prstGeom prst="rect">
            <a:avLst/>
          </a:prstGeom>
          <a:noFill/>
        </p:spPr>
        <p:txBody>
          <a:bodyPr wrap="none" lIns="91440" tIns="45720" rIns="91440" bIns="45720">
            <a:prstTxWarp prst="textArchDown">
              <a:avLst>
                <a:gd name="adj" fmla="val 20609125"/>
              </a:avLst>
            </a:prstTxWarp>
            <a:spAutoFit/>
          </a:bodyPr>
          <a:lstStyle/>
          <a:p>
            <a:pPr algn="ctr"/>
            <a:r>
              <a:rPr lang="en-US"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Integrated Architecture and Services</a:t>
            </a:r>
            <a:endParaRPr lang="en-US" sz="2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38" name="Rectangle 37" descr="VistA&#10;"/>
          <p:cNvSpPr/>
          <p:nvPr/>
        </p:nvSpPr>
        <p:spPr>
          <a:xfrm>
            <a:off x="5997800" y="1220432"/>
            <a:ext cx="1947779" cy="663752"/>
          </a:xfrm>
          <a:prstGeom prst="rect">
            <a:avLst/>
          </a:prstGeom>
          <a:noFill/>
        </p:spPr>
        <p:txBody>
          <a:bodyPr wrap="none" lIns="91440" tIns="45720" rIns="91440" bIns="45720">
            <a:prstTxWarp prst="textPlain">
              <a:avLst/>
            </a:prstTxWarp>
            <a:spAutoFit/>
          </a:bodyPr>
          <a:lstStyle/>
          <a:p>
            <a:pPr algn="ctr"/>
            <a:r>
              <a:rPr lang="en-US"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VistA</a:t>
            </a:r>
            <a:endParaRPr lang="en-US" sz="2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32" name="Oval 31" descr="Open Source/&#10;Community Partners&#10;"/>
          <p:cNvSpPr/>
          <p:nvPr/>
        </p:nvSpPr>
        <p:spPr>
          <a:xfrm>
            <a:off x="1746168" y="5206701"/>
            <a:ext cx="2778343" cy="1544229"/>
          </a:xfrm>
          <a:prstGeom prst="ellipse">
            <a:avLst/>
          </a:prstGeom>
          <a:solidFill>
            <a:srgbClr val="800080"/>
          </a:solidFill>
          <a:ln>
            <a:solidFill>
              <a:schemeClr val="accent1"/>
            </a:solidFill>
          </a:ln>
        </p:spPr>
        <p:style>
          <a:lnRef idx="1">
            <a:schemeClr val="accent3"/>
          </a:lnRef>
          <a:fillRef idx="3">
            <a:schemeClr val="accent3"/>
          </a:fillRef>
          <a:effectRef idx="2">
            <a:schemeClr val="accent3"/>
          </a:effectRef>
          <a:fontRef idx="minor">
            <a:schemeClr val="lt1"/>
          </a:fontRef>
        </p:style>
        <p:txBody>
          <a:bodyPr rtlCol="0" anchor="ctr"/>
          <a:lstStyle/>
          <a:p>
            <a:pPr algn="ctr">
              <a:lnSpc>
                <a:spcPts val="2800"/>
              </a:lnSpc>
            </a:pPr>
            <a:endParaRPr lang="en-US" sz="2800" dirty="0" smtClean="0"/>
          </a:p>
          <a:p>
            <a:pPr algn="ctr">
              <a:lnSpc>
                <a:spcPts val="2800"/>
              </a:lnSpc>
            </a:pPr>
            <a:r>
              <a:rPr lang="en-US" sz="2800" dirty="0" smtClean="0">
                <a:solidFill>
                  <a:srgbClr val="FFFFFF"/>
                </a:solidFill>
              </a:rPr>
              <a:t>Open Source/</a:t>
            </a:r>
          </a:p>
          <a:p>
            <a:pPr algn="ctr">
              <a:lnSpc>
                <a:spcPts val="2800"/>
              </a:lnSpc>
            </a:pPr>
            <a:r>
              <a:rPr lang="en-US" sz="2800" dirty="0" smtClean="0">
                <a:solidFill>
                  <a:srgbClr val="FFFFFF"/>
                </a:solidFill>
              </a:rPr>
              <a:t>Community Partners</a:t>
            </a:r>
          </a:p>
          <a:p>
            <a:pPr algn="ctr">
              <a:lnSpc>
                <a:spcPts val="2800"/>
              </a:lnSpc>
            </a:pPr>
            <a:endParaRPr lang="en-US" sz="2800" dirty="0">
              <a:solidFill>
                <a:srgbClr val="FFFFFF"/>
              </a:solidFill>
            </a:endParaRPr>
          </a:p>
        </p:txBody>
      </p:sp>
      <p:sp>
        <p:nvSpPr>
          <p:cNvPr id="28" name="Oval 27" descr="&quot;&quot;"/>
          <p:cNvSpPr/>
          <p:nvPr/>
        </p:nvSpPr>
        <p:spPr>
          <a:xfrm>
            <a:off x="119557" y="3228544"/>
            <a:ext cx="1272485" cy="1678603"/>
          </a:xfrm>
          <a:prstGeom prst="ellipse">
            <a:avLst/>
          </a:prstGeom>
          <a:ln>
            <a:solidFill>
              <a:schemeClr val="accent1"/>
            </a:solidFill>
          </a:ln>
        </p:spPr>
        <p:style>
          <a:lnRef idx="1">
            <a:schemeClr val="dk1"/>
          </a:lnRef>
          <a:fillRef idx="3">
            <a:schemeClr val="dk1"/>
          </a:fillRef>
          <a:effectRef idx="2">
            <a:schemeClr val="dk1"/>
          </a:effectRef>
          <a:fontRef idx="minor">
            <a:schemeClr val="lt1"/>
          </a:fontRef>
        </p:style>
        <p:txBody>
          <a:bodyPr rtlCol="0" anchor="ctr"/>
          <a:lstStyle/>
          <a:p>
            <a:r>
              <a:rPr lang="en-US" sz="2800" dirty="0" smtClean="0">
                <a:solidFill>
                  <a:srgbClr val="FFFFFF"/>
                </a:solidFill>
              </a:rPr>
              <a:t>    </a:t>
            </a:r>
            <a:endParaRPr lang="en-US" sz="2800" dirty="0">
              <a:solidFill>
                <a:srgbClr val="FFFFFF"/>
              </a:solidFill>
            </a:endParaRPr>
          </a:p>
        </p:txBody>
      </p:sp>
      <p:sp>
        <p:nvSpPr>
          <p:cNvPr id="39" name="Rectangle 38" descr="VBA"/>
          <p:cNvSpPr/>
          <p:nvPr/>
        </p:nvSpPr>
        <p:spPr>
          <a:xfrm>
            <a:off x="367004" y="3774297"/>
            <a:ext cx="788677" cy="523220"/>
          </a:xfrm>
          <a:prstGeom prst="rect">
            <a:avLst/>
          </a:prstGeom>
        </p:spPr>
        <p:txBody>
          <a:bodyPr wrap="none">
            <a:spAutoFit/>
          </a:bodyPr>
          <a:lstStyle/>
          <a:p>
            <a:r>
              <a:rPr lang="en-US" sz="2800" dirty="0">
                <a:solidFill>
                  <a:srgbClr val="FFFFFF"/>
                </a:solidFill>
              </a:rPr>
              <a:t>VBA</a:t>
            </a:r>
          </a:p>
        </p:txBody>
      </p:sp>
      <p:grpSp>
        <p:nvGrpSpPr>
          <p:cNvPr id="4" name="Group 3"/>
          <p:cNvGrpSpPr/>
          <p:nvPr/>
        </p:nvGrpSpPr>
        <p:grpSpPr>
          <a:xfrm>
            <a:off x="1360510" y="2854812"/>
            <a:ext cx="3571714" cy="2442238"/>
            <a:chOff x="1360510" y="2854812"/>
            <a:chExt cx="3571714" cy="2442238"/>
          </a:xfrm>
        </p:grpSpPr>
        <p:sp>
          <p:nvSpPr>
            <p:cNvPr id="41" name="Isosceles Triangle 40"/>
            <p:cNvSpPr/>
            <p:nvPr/>
          </p:nvSpPr>
          <p:spPr>
            <a:xfrm>
              <a:off x="2854551" y="2854812"/>
              <a:ext cx="567558" cy="464487"/>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Isosceles Triangle 41"/>
            <p:cNvSpPr/>
            <p:nvPr/>
          </p:nvSpPr>
          <p:spPr>
            <a:xfrm rot="10800000">
              <a:off x="2854551" y="4832563"/>
              <a:ext cx="567558" cy="464487"/>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Isosceles Triangle 42"/>
            <p:cNvSpPr/>
            <p:nvPr/>
          </p:nvSpPr>
          <p:spPr>
            <a:xfrm rot="5400000">
              <a:off x="4416202" y="3873131"/>
              <a:ext cx="567558" cy="464487"/>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Isosceles Triangle 43"/>
            <p:cNvSpPr/>
            <p:nvPr/>
          </p:nvSpPr>
          <p:spPr>
            <a:xfrm rot="16200000">
              <a:off x="1308975" y="3873131"/>
              <a:ext cx="567558" cy="464487"/>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descr="VLER and IPO – defined interoperability standards&#10;"/>
            <p:cNvSpPr/>
            <p:nvPr/>
          </p:nvSpPr>
          <p:spPr>
            <a:xfrm>
              <a:off x="1808922" y="3303533"/>
              <a:ext cx="2658816" cy="1528624"/>
            </a:xfrm>
            <a:prstGeom prst="rect">
              <a:avLst/>
            </a:prstGeom>
            <a:solidFill>
              <a:schemeClr val="accent4"/>
            </a:solidFill>
            <a:ln w="28575">
              <a:noFill/>
            </a:ln>
          </p:spPr>
          <p:txBody>
            <a:bodyPr wrap="square">
              <a:spAutoFit/>
            </a:bodyPr>
            <a:lstStyle/>
            <a:p>
              <a:pPr algn="ctr">
                <a:lnSpc>
                  <a:spcPts val="2800"/>
                </a:lnSpc>
              </a:pPr>
              <a:r>
                <a:rPr lang="en-US" sz="2800" dirty="0"/>
                <a:t>VLER and IPO – defined interoperability standards</a:t>
              </a:r>
            </a:p>
          </p:txBody>
        </p:sp>
      </p:grpSp>
      <p:sp>
        <p:nvSpPr>
          <p:cNvPr id="26" name="Oval 25" descr="Federal Partners (DOD, IHS)&#10;"/>
          <p:cNvSpPr/>
          <p:nvPr/>
        </p:nvSpPr>
        <p:spPr>
          <a:xfrm>
            <a:off x="1809232" y="1449234"/>
            <a:ext cx="2658506" cy="1520823"/>
          </a:xfrm>
          <a:prstGeom prst="ellipse">
            <a:avLst/>
          </a:prstGeom>
          <a:ln>
            <a:solidFill>
              <a:schemeClr val="accent1"/>
            </a:solidFill>
          </a:ln>
        </p:spPr>
        <p:style>
          <a:lnRef idx="1">
            <a:schemeClr val="accent6"/>
          </a:lnRef>
          <a:fillRef idx="3">
            <a:schemeClr val="accent6"/>
          </a:fillRef>
          <a:effectRef idx="2">
            <a:schemeClr val="accent6"/>
          </a:effectRef>
          <a:fontRef idx="minor">
            <a:schemeClr val="lt1"/>
          </a:fontRef>
        </p:style>
        <p:txBody>
          <a:bodyPr rtlCol="0" anchor="ctr"/>
          <a:lstStyle/>
          <a:p>
            <a:pPr algn="ctr">
              <a:lnSpc>
                <a:spcPts val="2800"/>
              </a:lnSpc>
            </a:pPr>
            <a:r>
              <a:rPr lang="en-US" sz="2800" dirty="0" smtClean="0">
                <a:solidFill>
                  <a:schemeClr val="bg1"/>
                </a:solidFill>
              </a:rPr>
              <a:t>Federal Partners (DOD, IHS)</a:t>
            </a:r>
            <a:endParaRPr lang="en-US" sz="2800" dirty="0">
              <a:solidFill>
                <a:schemeClr val="bg1"/>
              </a:solidFill>
            </a:endParaRPr>
          </a:p>
        </p:txBody>
      </p:sp>
      <p:sp>
        <p:nvSpPr>
          <p:cNvPr id="2" name="Title 1" descr="VistA 4"/>
          <p:cNvSpPr>
            <a:spLocks noGrp="1"/>
          </p:cNvSpPr>
          <p:nvPr>
            <p:ph type="title"/>
          </p:nvPr>
        </p:nvSpPr>
        <p:spPr>
          <a:xfrm>
            <a:off x="-38100" y="-78844"/>
            <a:ext cx="3822586" cy="1521580"/>
          </a:xfrm>
        </p:spPr>
        <p:txBody>
          <a:bodyPr>
            <a:noAutofit/>
          </a:bodyPr>
          <a:lstStyle/>
          <a:p>
            <a:r>
              <a:rPr lang="en-US" sz="8400" b="1" dirty="0"/>
              <a:t>VistA </a:t>
            </a:r>
            <a:r>
              <a:rPr lang="en-US" sz="8400" b="1" dirty="0" smtClean="0"/>
              <a:t>4</a:t>
            </a:r>
            <a:endParaRPr lang="en-US" sz="8400" b="1" dirty="0"/>
          </a:p>
        </p:txBody>
      </p:sp>
      <p:sp>
        <p:nvSpPr>
          <p:cNvPr id="3" name="TextBox 2" descr="The"/>
          <p:cNvSpPr txBox="1"/>
          <p:nvPr/>
        </p:nvSpPr>
        <p:spPr>
          <a:xfrm>
            <a:off x="6568" y="-71124"/>
            <a:ext cx="800100" cy="553998"/>
          </a:xfrm>
          <a:prstGeom prst="rect">
            <a:avLst/>
          </a:prstGeom>
          <a:noFill/>
        </p:spPr>
        <p:txBody>
          <a:bodyPr wrap="square" rtlCol="0">
            <a:spAutoFit/>
          </a:bodyPr>
          <a:lstStyle/>
          <a:p>
            <a:pPr algn="ctr"/>
            <a:r>
              <a:rPr lang="en-US" sz="3000" b="1" dirty="0" smtClean="0">
                <a:solidFill>
                  <a:srgbClr val="C00000"/>
                </a:solidFill>
              </a:rPr>
              <a:t>The</a:t>
            </a:r>
            <a:endParaRPr lang="en-US" sz="3000" b="1" dirty="0">
              <a:solidFill>
                <a:srgbClr val="C00000"/>
              </a:solidFill>
            </a:endParaRPr>
          </a:p>
        </p:txBody>
      </p:sp>
    </p:spTree>
    <p:extLst>
      <p:ext uri="{BB962C8B-B14F-4D97-AF65-F5344CB8AC3E}">
        <p14:creationId xmlns:p14="http://schemas.microsoft.com/office/powerpoint/2010/main" val="20886405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4900" y="122238"/>
            <a:ext cx="3924300" cy="6640512"/>
          </a:xfrm>
        </p:spPr>
        <p:txBody>
          <a:bodyPr>
            <a:normAutofit fontScale="90000"/>
          </a:bodyPr>
          <a:lstStyle/>
          <a:p>
            <a:r>
              <a:rPr lang="en-US" sz="5100" b="1" dirty="0" smtClean="0">
                <a:solidFill>
                  <a:schemeClr val="accent2"/>
                </a:solidFill>
              </a:rPr>
              <a:t>FOCUS</a:t>
            </a:r>
            <a:r>
              <a:rPr lang="en-US" sz="2800" dirty="0" smtClean="0"/>
              <a:t/>
            </a:r>
            <a:br>
              <a:rPr lang="en-US" sz="2800" dirty="0" smtClean="0"/>
            </a:br>
            <a:r>
              <a:rPr lang="en-US" sz="2800" i="1" dirty="0" smtClean="0"/>
              <a:t>on Service members, Veterans, their families and Caregivers</a:t>
            </a:r>
            <a:r>
              <a:rPr lang="en-US" sz="2800" dirty="0" smtClean="0"/>
              <a:t/>
            </a:r>
            <a:br>
              <a:rPr lang="en-US" sz="2800" dirty="0" smtClean="0"/>
            </a:br>
            <a:r>
              <a:rPr lang="en-US" sz="2000" dirty="0" smtClean="0"/>
              <a:t/>
            </a:r>
            <a:br>
              <a:rPr lang="en-US" sz="2000" dirty="0" smtClean="0"/>
            </a:br>
            <a:r>
              <a:rPr lang="en-US" sz="5100" b="1" dirty="0" smtClean="0">
                <a:solidFill>
                  <a:schemeClr val="accent2"/>
                </a:solidFill>
              </a:rPr>
              <a:t>PROTECT</a:t>
            </a:r>
            <a:r>
              <a:rPr lang="en-US" sz="2800" dirty="0" smtClean="0"/>
              <a:t/>
            </a:r>
            <a:br>
              <a:rPr lang="en-US" sz="2800" dirty="0" smtClean="0"/>
            </a:br>
            <a:r>
              <a:rPr lang="en-US" sz="2800" i="1" dirty="0" smtClean="0"/>
              <a:t>the safety of our patients</a:t>
            </a:r>
            <a:r>
              <a:rPr lang="en-US" sz="2800" dirty="0" smtClean="0"/>
              <a:t/>
            </a:r>
            <a:br>
              <a:rPr lang="en-US" sz="2800" dirty="0" smtClean="0"/>
            </a:br>
            <a:r>
              <a:rPr lang="en-US" sz="2000" dirty="0" smtClean="0"/>
              <a:t/>
            </a:r>
            <a:br>
              <a:rPr lang="en-US" sz="2000" dirty="0" smtClean="0"/>
            </a:br>
            <a:r>
              <a:rPr lang="en-US" sz="5100" b="1" dirty="0" smtClean="0">
                <a:solidFill>
                  <a:schemeClr val="accent2"/>
                </a:solidFill>
              </a:rPr>
              <a:t>ENABLE</a:t>
            </a:r>
            <a:r>
              <a:rPr lang="en-US" sz="2800" dirty="0" smtClean="0"/>
              <a:t/>
            </a:r>
            <a:br>
              <a:rPr lang="en-US" sz="2800" dirty="0" smtClean="0"/>
            </a:br>
            <a:r>
              <a:rPr lang="en-US" sz="2800" i="1" dirty="0" smtClean="0"/>
              <a:t>health care that provides the highest quality care</a:t>
            </a:r>
            <a:br>
              <a:rPr lang="en-US" sz="2800" i="1" dirty="0" smtClean="0"/>
            </a:br>
            <a:r>
              <a:rPr lang="en-US" sz="2000" i="1" dirty="0"/>
              <a:t/>
            </a:r>
            <a:br>
              <a:rPr lang="en-US" sz="2000" i="1" dirty="0"/>
            </a:br>
            <a:r>
              <a:rPr lang="en-US" sz="5100" b="1" dirty="0" smtClean="0">
                <a:solidFill>
                  <a:schemeClr val="accent2"/>
                </a:solidFill>
              </a:rPr>
              <a:t>UTILIZE</a:t>
            </a:r>
            <a:r>
              <a:rPr lang="en-US" sz="2800" i="1" dirty="0" smtClean="0"/>
              <a:t/>
            </a:r>
            <a:br>
              <a:rPr lang="en-US" sz="2800" i="1" dirty="0" smtClean="0"/>
            </a:br>
            <a:r>
              <a:rPr lang="en-US" sz="2800" i="1" dirty="0" smtClean="0"/>
              <a:t>a cohesive, forward-looking architecture</a:t>
            </a:r>
            <a:endParaRPr lang="en-US" sz="2800" i="1" dirty="0"/>
          </a:p>
        </p:txBody>
      </p:sp>
      <p:pic>
        <p:nvPicPr>
          <p:cNvPr id="3" name="Picture 2" descr="family wrestling in grass for fu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8"/>
            <a:ext cx="4556234" cy="6861798"/>
          </a:xfrm>
          <a:prstGeom prst="rect">
            <a:avLst/>
          </a:prstGeom>
        </p:spPr>
      </p:pic>
    </p:spTree>
    <p:extLst>
      <p:ext uri="{BB962C8B-B14F-4D97-AF65-F5344CB8AC3E}">
        <p14:creationId xmlns:p14="http://schemas.microsoft.com/office/powerpoint/2010/main" val="18091515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quot;&quot;"/>
          <p:cNvSpPr>
            <a:spLocks noGrp="1"/>
          </p:cNvSpPr>
          <p:nvPr>
            <p:ph type="sldNum" sz="quarter" idx="12"/>
          </p:nvPr>
        </p:nvSpPr>
        <p:spPr/>
        <p:txBody>
          <a:bodyPr/>
          <a:lstStyle/>
          <a:p>
            <a:fld id="{FA84A37A-AFC2-4A01-80A1-FC20F2C0D5BB}" type="slidenum">
              <a:rPr lang="en-US" smtClean="0"/>
              <a:pPr/>
              <a:t>15</a:t>
            </a:fld>
            <a:endParaRPr lang="en-US" dirty="0"/>
          </a:p>
        </p:txBody>
      </p:sp>
      <p:sp>
        <p:nvSpPr>
          <p:cNvPr id="3" name="Rectangle 2" descr="A. Gain a better understanding of VistA Evolution Program&#10;B. Better understand your role and opportunities to support VistA Evolution&#10;C. Understand how you will benefit from the implementation of VistA Evolution&#10;"/>
          <p:cNvSpPr/>
          <p:nvPr/>
        </p:nvSpPr>
        <p:spPr>
          <a:xfrm>
            <a:off x="-256847" y="2324051"/>
            <a:ext cx="4619297" cy="4529445"/>
          </a:xfrm>
          <a:prstGeom prst="rect">
            <a:avLst/>
          </a:prstGeom>
        </p:spPr>
        <p:txBody>
          <a:bodyPr wrap="square">
            <a:spAutoFit/>
          </a:bodyPr>
          <a:lstStyle/>
          <a:p>
            <a:pPr marL="971550" lvl="1" indent="-514350">
              <a:lnSpc>
                <a:spcPts val="3000"/>
              </a:lnSpc>
              <a:spcAft>
                <a:spcPts val="800"/>
              </a:spcAft>
              <a:buFont typeface="+mj-lt"/>
              <a:buAutoNum type="alphaUcPeriod"/>
            </a:pPr>
            <a:r>
              <a:rPr lang="en-US" sz="2800" dirty="0" smtClean="0"/>
              <a:t>Gain </a:t>
            </a:r>
            <a:r>
              <a:rPr lang="en-US" sz="2800" dirty="0"/>
              <a:t>a better understanding of VistA Evolution Program</a:t>
            </a:r>
          </a:p>
          <a:p>
            <a:pPr marL="971550" lvl="1" indent="-514350">
              <a:lnSpc>
                <a:spcPts val="3000"/>
              </a:lnSpc>
              <a:spcAft>
                <a:spcPts val="800"/>
              </a:spcAft>
              <a:buFont typeface="+mj-lt"/>
              <a:buAutoNum type="alphaUcPeriod"/>
            </a:pPr>
            <a:r>
              <a:rPr lang="en-US" sz="2800" dirty="0"/>
              <a:t>Better understand your role and opportunities to support VistA Evolution</a:t>
            </a:r>
          </a:p>
          <a:p>
            <a:pPr marL="971550" lvl="1" indent="-514350">
              <a:lnSpc>
                <a:spcPts val="3000"/>
              </a:lnSpc>
              <a:spcAft>
                <a:spcPts val="800"/>
              </a:spcAft>
              <a:buFont typeface="+mj-lt"/>
              <a:buAutoNum type="alphaUcPeriod"/>
            </a:pPr>
            <a:r>
              <a:rPr lang="en-US" sz="2800" dirty="0"/>
              <a:t>Understand how you will benefit from the implementation of VistA Evolution</a:t>
            </a:r>
          </a:p>
        </p:txBody>
      </p:sp>
      <p:sp>
        <p:nvSpPr>
          <p:cNvPr id="6" name="Rectangle 5" descr="What is your primary reason for attending the presentation today?&#10;"/>
          <p:cNvSpPr/>
          <p:nvPr/>
        </p:nvSpPr>
        <p:spPr>
          <a:xfrm>
            <a:off x="133350" y="1372920"/>
            <a:ext cx="7924800" cy="954107"/>
          </a:xfrm>
          <a:prstGeom prst="rect">
            <a:avLst/>
          </a:prstGeom>
        </p:spPr>
        <p:txBody>
          <a:bodyPr wrap="square">
            <a:spAutoFit/>
          </a:bodyPr>
          <a:lstStyle/>
          <a:p>
            <a:pPr lvl="0"/>
            <a:r>
              <a:rPr lang="en-US" sz="2800" dirty="0"/>
              <a:t>What is your primary reason for attending the presentation today?</a:t>
            </a:r>
          </a:p>
        </p:txBody>
      </p:sp>
      <p:sp>
        <p:nvSpPr>
          <p:cNvPr id="5" name="Title 3" descr="Poll Results&#10;"/>
          <p:cNvSpPr txBox="1">
            <a:spLocks/>
          </p:cNvSpPr>
          <p:nvPr/>
        </p:nvSpPr>
        <p:spPr>
          <a:xfrm>
            <a:off x="914400" y="228600"/>
            <a:ext cx="8229600" cy="11430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Poll Results</a:t>
            </a:r>
            <a:endParaRPr lang="en-US" dirty="0"/>
          </a:p>
        </p:txBody>
      </p:sp>
      <p:pic>
        <p:nvPicPr>
          <p:cNvPr id="4"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90733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quot;&quot;"/>
          <p:cNvSpPr>
            <a:spLocks noGrp="1"/>
          </p:cNvSpPr>
          <p:nvPr>
            <p:ph type="sldNum" sz="quarter" idx="12"/>
          </p:nvPr>
        </p:nvSpPr>
        <p:spPr/>
        <p:txBody>
          <a:bodyPr/>
          <a:lstStyle/>
          <a:p>
            <a:fld id="{FA84A37A-AFC2-4A01-80A1-FC20F2C0D5BB}" type="slidenum">
              <a:rPr lang="en-US" smtClean="0"/>
              <a:pPr/>
              <a:t>16</a:t>
            </a:fld>
            <a:endParaRPr lang="en-US" dirty="0"/>
          </a:p>
        </p:txBody>
      </p:sp>
      <p:sp>
        <p:nvSpPr>
          <p:cNvPr id="3" name="Rectangle 2" descr="A. Gain a better understanding of VistA Evolution Program&#10;B. Better understand your role and opportunities to support VistA Evolution&#10;C. Understand how you will benefit from the implementation of VistA Evolution&#10;"/>
          <p:cNvSpPr/>
          <p:nvPr/>
        </p:nvSpPr>
        <p:spPr>
          <a:xfrm>
            <a:off x="-256847" y="2324051"/>
            <a:ext cx="4619297" cy="4529445"/>
          </a:xfrm>
          <a:prstGeom prst="rect">
            <a:avLst/>
          </a:prstGeom>
        </p:spPr>
        <p:txBody>
          <a:bodyPr wrap="square">
            <a:spAutoFit/>
          </a:bodyPr>
          <a:lstStyle/>
          <a:p>
            <a:pPr marL="971550" lvl="1" indent="-514350">
              <a:lnSpc>
                <a:spcPts val="3000"/>
              </a:lnSpc>
              <a:spcAft>
                <a:spcPts val="800"/>
              </a:spcAft>
              <a:buFont typeface="+mj-lt"/>
              <a:buAutoNum type="alphaUcPeriod"/>
            </a:pPr>
            <a:r>
              <a:rPr lang="en-US" sz="2800" dirty="0" smtClean="0"/>
              <a:t>Gain </a:t>
            </a:r>
            <a:r>
              <a:rPr lang="en-US" sz="2800" dirty="0"/>
              <a:t>a better understanding of VistA Evolution Program</a:t>
            </a:r>
          </a:p>
          <a:p>
            <a:pPr marL="971550" lvl="1" indent="-514350">
              <a:lnSpc>
                <a:spcPts val="3000"/>
              </a:lnSpc>
              <a:spcAft>
                <a:spcPts val="800"/>
              </a:spcAft>
              <a:buFont typeface="+mj-lt"/>
              <a:buAutoNum type="alphaUcPeriod"/>
            </a:pPr>
            <a:r>
              <a:rPr lang="en-US" sz="2800" dirty="0"/>
              <a:t>Better understand your role and opportunities to support VistA Evolution</a:t>
            </a:r>
          </a:p>
          <a:p>
            <a:pPr marL="971550" lvl="1" indent="-514350">
              <a:lnSpc>
                <a:spcPts val="3000"/>
              </a:lnSpc>
              <a:spcAft>
                <a:spcPts val="800"/>
              </a:spcAft>
              <a:buFont typeface="+mj-lt"/>
              <a:buAutoNum type="alphaUcPeriod"/>
            </a:pPr>
            <a:r>
              <a:rPr lang="en-US" sz="2800" dirty="0"/>
              <a:t>Understand how you will benefit from the implementation of VistA Evolution</a:t>
            </a:r>
          </a:p>
        </p:txBody>
      </p:sp>
      <p:sp>
        <p:nvSpPr>
          <p:cNvPr id="6" name="Rectangle 5" descr="What is your primary reason for attending the presentation today?&#10;"/>
          <p:cNvSpPr/>
          <p:nvPr/>
        </p:nvSpPr>
        <p:spPr>
          <a:xfrm>
            <a:off x="133350" y="1372920"/>
            <a:ext cx="7924800" cy="954107"/>
          </a:xfrm>
          <a:prstGeom prst="rect">
            <a:avLst/>
          </a:prstGeom>
        </p:spPr>
        <p:txBody>
          <a:bodyPr wrap="square">
            <a:spAutoFit/>
          </a:bodyPr>
          <a:lstStyle/>
          <a:p>
            <a:pPr lvl="0"/>
            <a:r>
              <a:rPr lang="en-US" sz="2800" dirty="0"/>
              <a:t>What is your primary reason for attending the presentation today?</a:t>
            </a:r>
          </a:p>
        </p:txBody>
      </p:sp>
      <p:sp>
        <p:nvSpPr>
          <p:cNvPr id="5" name="Title 3" descr="Poll Results&#10;"/>
          <p:cNvSpPr txBox="1">
            <a:spLocks/>
          </p:cNvSpPr>
          <p:nvPr/>
        </p:nvSpPr>
        <p:spPr>
          <a:xfrm>
            <a:off x="914400" y="228600"/>
            <a:ext cx="8229600" cy="11430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Poll Results</a:t>
            </a:r>
            <a:endParaRPr lang="en-US" dirty="0"/>
          </a:p>
        </p:txBody>
      </p:sp>
      <p:pic>
        <p:nvPicPr>
          <p:cNvPr id="4" name="Picture 3" descr="image of My VeHU Campus blue polling Icon"/>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92525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quot;&quot;"/>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backgroundRemoval t="7200" b="99467" l="0" r="99600">
                        <a14:foregroundMark x1="4700" y1="34933" x2="4700" y2="34933"/>
                        <a14:foregroundMark x1="12400" y1="44800" x2="12400" y2="44800"/>
                        <a14:foregroundMark x1="19500" y1="57733" x2="19500" y2="57733"/>
                        <a14:foregroundMark x1="23300" y1="77067" x2="23300" y2="77067"/>
                        <a14:foregroundMark x1="24200" y1="92000" x2="24200" y2="92000"/>
                        <a14:foregroundMark x1="31000" y1="85733" x2="31000" y2="85733"/>
                        <a14:foregroundMark x1="39100" y1="70533" x2="39100" y2="70533"/>
                        <a14:foregroundMark x1="48100" y1="66800" x2="48100" y2="66800"/>
                        <a14:foregroundMark x1="62000" y1="83333" x2="62000" y2="83333"/>
                        <a14:foregroundMark x1="64200" y1="94533" x2="64200" y2="94533"/>
                        <a14:foregroundMark x1="71300" y1="85733" x2="71300" y2="85733"/>
                        <a14:foregroundMark x1="81600" y1="82133" x2="81600" y2="82133"/>
                        <a14:foregroundMark x1="88700" y1="84933" x2="88700" y2="84933"/>
                        <a14:foregroundMark x1="96200" y1="95333" x2="96200" y2="95333"/>
                      </a14:backgroundRemoval>
                    </a14:imgEffect>
                    <a14:imgEffect>
                      <a14:sharpenSoften amount="25000"/>
                    </a14:imgEffect>
                  </a14:imgLayer>
                </a14:imgProps>
              </a:ext>
              <a:ext uri="{28A0092B-C50C-407E-A947-70E740481C1C}">
                <a14:useLocalDpi xmlns:a14="http://schemas.microsoft.com/office/drawing/2010/main" val="0"/>
              </a:ext>
            </a:extLst>
          </a:blip>
          <a:srcRect l="18167" t="60708"/>
          <a:stretch/>
        </p:blipFill>
        <p:spPr>
          <a:xfrm flipH="1">
            <a:off x="0" y="5048250"/>
            <a:ext cx="3657600" cy="1809750"/>
          </a:xfrm>
          <a:prstGeom prst="rect">
            <a:avLst/>
          </a:prstGeom>
        </p:spPr>
      </p:pic>
      <p:sp>
        <p:nvSpPr>
          <p:cNvPr id="6" name="Oval 5" descr="&quot;&quot;"/>
          <p:cNvSpPr/>
          <p:nvPr/>
        </p:nvSpPr>
        <p:spPr>
          <a:xfrm>
            <a:off x="-4171951" y="-5943600"/>
            <a:ext cx="10372726" cy="1031557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descr="&quot;&quot;"/>
          <p:cNvSpPr/>
          <p:nvPr/>
        </p:nvSpPr>
        <p:spPr>
          <a:xfrm>
            <a:off x="3095624" y="2582488"/>
            <a:ext cx="10372726" cy="10315575"/>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quot;&quot;"/>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backgroundRemoval t="7200" b="99467" l="0" r="99600">
                        <a14:foregroundMark x1="4700" y1="34933" x2="4700" y2="34933"/>
                        <a14:foregroundMark x1="12400" y1="44800" x2="12400" y2="44800"/>
                        <a14:foregroundMark x1="19500" y1="57733" x2="19500" y2="57733"/>
                        <a14:foregroundMark x1="23300" y1="77067" x2="23300" y2="77067"/>
                        <a14:foregroundMark x1="24200" y1="92000" x2="24200" y2="92000"/>
                        <a14:foregroundMark x1="31000" y1="85733" x2="31000" y2="85733"/>
                        <a14:foregroundMark x1="39100" y1="70533" x2="39100" y2="70533"/>
                        <a14:foregroundMark x1="48100" y1="66800" x2="48100" y2="66800"/>
                        <a14:foregroundMark x1="62000" y1="83333" x2="62000" y2="83333"/>
                        <a14:foregroundMark x1="64200" y1="94533" x2="64200" y2="94533"/>
                        <a14:foregroundMark x1="71300" y1="85733" x2="71300" y2="85733"/>
                        <a14:foregroundMark x1="81600" y1="82133" x2="81600" y2="82133"/>
                        <a14:foregroundMark x1="88700" y1="84933" x2="88700" y2="84933"/>
                        <a14:foregroundMark x1="96200" y1="95333" x2="96200" y2="95333"/>
                      </a14:backgroundRemoval>
                    </a14:imgEffect>
                    <a14:imgEffect>
                      <a14:sharpenSoften amount="25000"/>
                    </a14:imgEffect>
                  </a14:imgLayer>
                </a14:imgProps>
              </a:ext>
              <a:ext uri="{28A0092B-C50C-407E-A947-70E740481C1C}">
                <a14:useLocalDpi xmlns:a14="http://schemas.microsoft.com/office/drawing/2010/main" val="0"/>
              </a:ext>
            </a:extLst>
          </a:blip>
          <a:srcRect l="34327" t="60708" r="32433"/>
          <a:stretch/>
        </p:blipFill>
        <p:spPr>
          <a:xfrm rot="11323817" flipH="1">
            <a:off x="5815335" y="-179104"/>
            <a:ext cx="1642414" cy="2000631"/>
          </a:xfrm>
          <a:prstGeom prst="rect">
            <a:avLst/>
          </a:prstGeom>
        </p:spPr>
      </p:pic>
      <p:sp>
        <p:nvSpPr>
          <p:cNvPr id="4" name="Rectangle 3" descr="improving the quality, safety, efficiency and satisfaction in health care for Veterans &#10;"/>
          <p:cNvSpPr/>
          <p:nvPr/>
        </p:nvSpPr>
        <p:spPr>
          <a:xfrm>
            <a:off x="4514850" y="3471262"/>
            <a:ext cx="4243387" cy="2862322"/>
          </a:xfrm>
          <a:prstGeom prst="rect">
            <a:avLst/>
          </a:prstGeom>
        </p:spPr>
        <p:txBody>
          <a:bodyPr wrap="square">
            <a:spAutoFit/>
          </a:bodyPr>
          <a:lstStyle/>
          <a:p>
            <a:pPr algn="r"/>
            <a:r>
              <a:rPr lang="en-US" sz="3600" b="1" dirty="0" smtClean="0">
                <a:ea typeface="ＭＳ Ｐゴシック" pitchFamily="34" charset="-128"/>
                <a:cs typeface="Arial" charset="0"/>
              </a:rPr>
              <a:t>improving </a:t>
            </a:r>
            <a:r>
              <a:rPr lang="en-US" sz="3600" b="1" dirty="0">
                <a:ea typeface="ＭＳ Ｐゴシック" pitchFamily="34" charset="-128"/>
                <a:cs typeface="Arial" charset="0"/>
              </a:rPr>
              <a:t>the quality, safety, efficiency and satisfaction in health care for Veterans </a:t>
            </a:r>
            <a:endParaRPr lang="en-US" sz="3600" dirty="0"/>
          </a:p>
        </p:txBody>
      </p:sp>
      <p:sp>
        <p:nvSpPr>
          <p:cNvPr id="5" name="Rectangle 4" descr="continual investment and delivery of scalable and modular EHR and health IT products &#10;"/>
          <p:cNvSpPr/>
          <p:nvPr/>
        </p:nvSpPr>
        <p:spPr>
          <a:xfrm>
            <a:off x="304800" y="426477"/>
            <a:ext cx="4572000" cy="3016210"/>
          </a:xfrm>
          <a:prstGeom prst="rect">
            <a:avLst/>
          </a:prstGeom>
        </p:spPr>
        <p:txBody>
          <a:bodyPr>
            <a:spAutoFit/>
          </a:bodyPr>
          <a:lstStyle/>
          <a:p>
            <a:r>
              <a:rPr lang="en-US" sz="3800" b="1" dirty="0"/>
              <a:t>continual investment and delivery of scalable and modular EHR and health IT products </a:t>
            </a:r>
            <a:endParaRPr lang="en-US" sz="3800" dirty="0"/>
          </a:p>
        </p:txBody>
      </p:sp>
    </p:spTree>
    <p:extLst>
      <p:ext uri="{BB962C8B-B14F-4D97-AF65-F5344CB8AC3E}">
        <p14:creationId xmlns:p14="http://schemas.microsoft.com/office/powerpoint/2010/main" val="30368502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ins around a central link"/>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1" r="21533" b="22350"/>
          <a:stretch/>
        </p:blipFill>
        <p:spPr>
          <a:xfrm>
            <a:off x="-505153" y="5773"/>
            <a:ext cx="9649154" cy="6852227"/>
          </a:xfrm>
          <a:prstGeom prst="rect">
            <a:avLst/>
          </a:prstGeom>
        </p:spPr>
      </p:pic>
      <p:grpSp>
        <p:nvGrpSpPr>
          <p:cNvPr id="10" name="Group 9" descr="Organization of scope, schedule and cost must include business, technical &amp; program functions"/>
          <p:cNvGrpSpPr/>
          <p:nvPr/>
        </p:nvGrpSpPr>
        <p:grpSpPr>
          <a:xfrm>
            <a:off x="38100" y="3532013"/>
            <a:ext cx="4752974" cy="1652449"/>
            <a:chOff x="38100" y="3532013"/>
            <a:chExt cx="4752974" cy="1652449"/>
          </a:xfrm>
        </p:grpSpPr>
        <p:sp>
          <p:nvSpPr>
            <p:cNvPr id="7" name="Rectangle 6"/>
            <p:cNvSpPr/>
            <p:nvPr/>
          </p:nvSpPr>
          <p:spPr>
            <a:xfrm>
              <a:off x="76200" y="4297040"/>
              <a:ext cx="4714874" cy="887422"/>
            </a:xfrm>
            <a:prstGeom prst="rect">
              <a:avLst/>
            </a:prstGeom>
          </p:spPr>
          <p:txBody>
            <a:bodyPr wrap="square">
              <a:spAutoFit/>
            </a:bodyPr>
            <a:lstStyle/>
            <a:p>
              <a:pPr>
                <a:lnSpc>
                  <a:spcPts val="3100"/>
                </a:lnSpc>
              </a:pPr>
              <a:r>
                <a:rPr lang="en-US" altLang="en-US" sz="2800" dirty="0">
                  <a:solidFill>
                    <a:schemeClr val="bg1">
                      <a:lumMod val="50000"/>
                    </a:schemeClr>
                  </a:solidFill>
                  <a:ea typeface="MS PGothic" pitchFamily="34" charset="-128"/>
                  <a:cs typeface="Georgia" pitchFamily="18" charset="0"/>
                </a:rPr>
                <a:t>include</a:t>
              </a:r>
              <a:r>
                <a:rPr lang="en-US" altLang="en-US" sz="2800" dirty="0">
                  <a:ea typeface="MS PGothic" pitchFamily="34" charset="-128"/>
                  <a:cs typeface="Georgia" pitchFamily="18" charset="0"/>
                </a:rPr>
                <a:t> </a:t>
              </a:r>
              <a:r>
                <a:rPr lang="en-US" altLang="en-US" sz="2800" b="1" dirty="0">
                  <a:ea typeface="MS PGothic" pitchFamily="34" charset="-128"/>
                  <a:cs typeface="Georgia" pitchFamily="18" charset="0"/>
                </a:rPr>
                <a:t>business, </a:t>
              </a:r>
              <a:r>
                <a:rPr lang="en-US" altLang="en-US" sz="2800" b="1" dirty="0" smtClean="0">
                  <a:ea typeface="MS PGothic" pitchFamily="34" charset="-128"/>
                  <a:cs typeface="Georgia" pitchFamily="18" charset="0"/>
                </a:rPr>
                <a:t>technical &amp; program functions</a:t>
              </a:r>
              <a:endParaRPr lang="en-US" sz="2800" b="1" dirty="0"/>
            </a:p>
          </p:txBody>
        </p:sp>
        <p:sp>
          <p:nvSpPr>
            <p:cNvPr id="5" name="Rectangle 4" descr="Organization of scope, schedule and cost must include business, technical &amp; program functions&#10;&#10;"/>
            <p:cNvSpPr/>
            <p:nvPr/>
          </p:nvSpPr>
          <p:spPr>
            <a:xfrm>
              <a:off x="38100" y="3532013"/>
              <a:ext cx="4057650" cy="887422"/>
            </a:xfrm>
            <a:prstGeom prst="rect">
              <a:avLst/>
            </a:prstGeom>
          </p:spPr>
          <p:txBody>
            <a:bodyPr wrap="square">
              <a:spAutoFit/>
            </a:bodyPr>
            <a:lstStyle/>
            <a:p>
              <a:pPr>
                <a:lnSpc>
                  <a:spcPts val="3100"/>
                </a:lnSpc>
              </a:pPr>
              <a:r>
                <a:rPr lang="en-US" altLang="en-US" sz="2800" dirty="0" smtClean="0">
                  <a:solidFill>
                    <a:schemeClr val="bg1">
                      <a:lumMod val="50000"/>
                    </a:schemeClr>
                  </a:solidFill>
                  <a:ea typeface="MS PGothic" pitchFamily="34" charset="-128"/>
                  <a:cs typeface="Georgia" pitchFamily="18" charset="0"/>
                </a:rPr>
                <a:t>Organization </a:t>
              </a:r>
              <a:r>
                <a:rPr lang="en-US" altLang="en-US" sz="2800" dirty="0">
                  <a:solidFill>
                    <a:schemeClr val="bg1">
                      <a:lumMod val="50000"/>
                    </a:schemeClr>
                  </a:solidFill>
                  <a:ea typeface="MS PGothic" pitchFamily="34" charset="-128"/>
                  <a:cs typeface="Georgia" pitchFamily="18" charset="0"/>
                </a:rPr>
                <a:t>of </a:t>
              </a:r>
              <a:r>
                <a:rPr lang="en-US" altLang="en-US" sz="2800" dirty="0" smtClean="0">
                  <a:solidFill>
                    <a:schemeClr val="bg1">
                      <a:lumMod val="50000"/>
                    </a:schemeClr>
                  </a:solidFill>
                  <a:ea typeface="MS PGothic" pitchFamily="34" charset="-128"/>
                  <a:cs typeface="Georgia" pitchFamily="18" charset="0"/>
                </a:rPr>
                <a:t>scope, schedule </a:t>
              </a:r>
              <a:r>
                <a:rPr lang="en-US" altLang="en-US" sz="2800" dirty="0">
                  <a:solidFill>
                    <a:schemeClr val="bg1">
                      <a:lumMod val="50000"/>
                    </a:schemeClr>
                  </a:solidFill>
                  <a:ea typeface="MS PGothic" pitchFamily="34" charset="-128"/>
                  <a:cs typeface="Georgia" pitchFamily="18" charset="0"/>
                </a:rPr>
                <a:t>and cost </a:t>
              </a:r>
              <a:r>
                <a:rPr lang="en-US" altLang="en-US" sz="2800" dirty="0" smtClean="0">
                  <a:solidFill>
                    <a:schemeClr val="bg1">
                      <a:lumMod val="50000"/>
                    </a:schemeClr>
                  </a:solidFill>
                  <a:ea typeface="MS PGothic" pitchFamily="34" charset="-128"/>
                  <a:cs typeface="Georgia" pitchFamily="18" charset="0"/>
                </a:rPr>
                <a:t>	must 	</a:t>
              </a:r>
              <a:endParaRPr lang="en-US" sz="2800" dirty="0">
                <a:solidFill>
                  <a:schemeClr val="bg1">
                    <a:lumMod val="50000"/>
                  </a:schemeClr>
                </a:solidFill>
              </a:endParaRPr>
            </a:p>
          </p:txBody>
        </p:sp>
      </p:grpSp>
      <p:grpSp>
        <p:nvGrpSpPr>
          <p:cNvPr id="4" name="Group 3" descr="Work breakdown structure  must align to EHR capabilities &amp; business functions&#10;&#10;"/>
          <p:cNvGrpSpPr/>
          <p:nvPr/>
        </p:nvGrpSpPr>
        <p:grpSpPr>
          <a:xfrm>
            <a:off x="4895850" y="5237"/>
            <a:ext cx="4648200" cy="2140913"/>
            <a:chOff x="4895850" y="5237"/>
            <a:chExt cx="4648200" cy="2140913"/>
          </a:xfrm>
        </p:grpSpPr>
        <p:sp>
          <p:nvSpPr>
            <p:cNvPr id="14" name="Rectangle 13"/>
            <p:cNvSpPr/>
            <p:nvPr/>
          </p:nvSpPr>
          <p:spPr>
            <a:xfrm>
              <a:off x="5976379" y="822711"/>
              <a:ext cx="2933700" cy="1323439"/>
            </a:xfrm>
            <a:prstGeom prst="rect">
              <a:avLst/>
            </a:prstGeom>
          </p:spPr>
          <p:txBody>
            <a:bodyPr wrap="square">
              <a:spAutoFit/>
            </a:bodyPr>
            <a:lstStyle/>
            <a:p>
              <a:pPr marL="171450" lvl="1" algn="ctr">
                <a:lnSpc>
                  <a:spcPts val="3200"/>
                </a:lnSpc>
                <a:defRPr/>
              </a:pPr>
              <a:r>
                <a:rPr lang="en-US" altLang="en-US" sz="2800" b="1" dirty="0" smtClean="0">
                  <a:ea typeface="MS PGothic" pitchFamily="34" charset="-128"/>
                  <a:cs typeface="Georgia" pitchFamily="18" charset="0"/>
                </a:rPr>
                <a:t>capabilities &amp; 	business 			functions</a:t>
              </a:r>
              <a:endParaRPr lang="en-US" altLang="en-US" sz="2800" b="1" dirty="0">
                <a:ea typeface="MS PGothic" pitchFamily="34" charset="-128"/>
                <a:cs typeface="Georgia" pitchFamily="18" charset="0"/>
              </a:endParaRPr>
            </a:p>
          </p:txBody>
        </p:sp>
        <p:sp>
          <p:nvSpPr>
            <p:cNvPr id="13" name="Rectangle 12"/>
            <p:cNvSpPr/>
            <p:nvPr/>
          </p:nvSpPr>
          <p:spPr>
            <a:xfrm>
              <a:off x="5519179" y="399729"/>
              <a:ext cx="3133037" cy="566309"/>
            </a:xfrm>
            <a:prstGeom prst="rect">
              <a:avLst/>
            </a:prstGeom>
          </p:spPr>
          <p:txBody>
            <a:bodyPr wrap="none">
              <a:spAutoFit/>
            </a:bodyPr>
            <a:lstStyle/>
            <a:p>
              <a:pPr marL="171450" lvl="1">
                <a:lnSpc>
                  <a:spcPct val="110000"/>
                </a:lnSpc>
                <a:defRPr/>
              </a:pPr>
              <a:r>
                <a:rPr lang="en-US" altLang="en-US" sz="2800" dirty="0" smtClean="0">
                  <a:solidFill>
                    <a:schemeClr val="bg1">
                      <a:lumMod val="50000"/>
                    </a:schemeClr>
                  </a:solidFill>
                  <a:ea typeface="MS PGothic" pitchFamily="34" charset="-128"/>
                  <a:cs typeface="Georgia" pitchFamily="18" charset="0"/>
                </a:rPr>
                <a:t> must </a:t>
              </a:r>
              <a:r>
                <a:rPr lang="en-US" altLang="en-US" sz="2800" b="1" dirty="0">
                  <a:ea typeface="MS PGothic" pitchFamily="34" charset="-128"/>
                  <a:cs typeface="Georgia" pitchFamily="18" charset="0"/>
                </a:rPr>
                <a:t>align </a:t>
              </a:r>
              <a:r>
                <a:rPr lang="en-US" altLang="en-US" sz="2800" b="1" dirty="0" smtClean="0">
                  <a:ea typeface="MS PGothic" pitchFamily="34" charset="-128"/>
                  <a:cs typeface="Georgia" pitchFamily="18" charset="0"/>
                </a:rPr>
                <a:t>to EHR </a:t>
              </a:r>
              <a:endParaRPr lang="en-US" altLang="en-US" sz="2800" b="1" dirty="0">
                <a:ea typeface="MS PGothic" pitchFamily="34" charset="-128"/>
                <a:cs typeface="Georgia" pitchFamily="18" charset="0"/>
              </a:endParaRPr>
            </a:p>
          </p:txBody>
        </p:sp>
        <p:sp>
          <p:nvSpPr>
            <p:cNvPr id="11" name="Rectangle 10" descr="Work breakdown structure &#10;"/>
            <p:cNvSpPr/>
            <p:nvPr/>
          </p:nvSpPr>
          <p:spPr>
            <a:xfrm>
              <a:off x="4895850" y="5237"/>
              <a:ext cx="4648200" cy="542584"/>
            </a:xfrm>
            <a:prstGeom prst="rect">
              <a:avLst/>
            </a:prstGeom>
          </p:spPr>
          <p:txBody>
            <a:bodyPr wrap="square">
              <a:spAutoFit/>
            </a:bodyPr>
            <a:lstStyle/>
            <a:p>
              <a:pPr marL="171450" lvl="1">
                <a:lnSpc>
                  <a:spcPct val="110000"/>
                </a:lnSpc>
                <a:defRPr/>
              </a:pPr>
              <a:r>
                <a:rPr lang="en-US" altLang="en-US" sz="2800" dirty="0">
                  <a:solidFill>
                    <a:schemeClr val="bg1">
                      <a:lumMod val="50000"/>
                    </a:schemeClr>
                  </a:solidFill>
                  <a:ea typeface="MS PGothic" pitchFamily="34" charset="-128"/>
                  <a:cs typeface="Georgia" pitchFamily="18" charset="0"/>
                </a:rPr>
                <a:t>W</a:t>
              </a:r>
              <a:r>
                <a:rPr lang="en-US" altLang="en-US" sz="2800" dirty="0" smtClean="0">
                  <a:solidFill>
                    <a:schemeClr val="bg1">
                      <a:lumMod val="50000"/>
                    </a:schemeClr>
                  </a:solidFill>
                  <a:ea typeface="MS PGothic" pitchFamily="34" charset="-128"/>
                  <a:cs typeface="Georgia" pitchFamily="18" charset="0"/>
                </a:rPr>
                <a:t>ork </a:t>
              </a:r>
              <a:r>
                <a:rPr lang="en-US" altLang="en-US" sz="2800" dirty="0">
                  <a:solidFill>
                    <a:schemeClr val="bg1">
                      <a:lumMod val="50000"/>
                    </a:schemeClr>
                  </a:solidFill>
                  <a:ea typeface="MS PGothic" pitchFamily="34" charset="-128"/>
                  <a:cs typeface="Georgia" pitchFamily="18" charset="0"/>
                </a:rPr>
                <a:t>breakdown structure </a:t>
              </a:r>
              <a:endParaRPr lang="en-US" altLang="en-US" sz="2800" dirty="0" smtClean="0">
                <a:solidFill>
                  <a:schemeClr val="bg1">
                    <a:lumMod val="50000"/>
                  </a:schemeClr>
                </a:solidFill>
                <a:ea typeface="MS PGothic" pitchFamily="34" charset="-128"/>
                <a:cs typeface="Georgia" pitchFamily="18" charset="0"/>
              </a:endParaRPr>
            </a:p>
          </p:txBody>
        </p:sp>
      </p:grpSp>
      <p:grpSp>
        <p:nvGrpSpPr>
          <p:cNvPr id="3" name="Group 2" descr="Organizing framework must be detailed enough to practice Value Management yet ‘light’ enough to enable agile management and development&#10;&#10;&#10;"/>
          <p:cNvGrpSpPr/>
          <p:nvPr/>
        </p:nvGrpSpPr>
        <p:grpSpPr>
          <a:xfrm>
            <a:off x="0" y="28487"/>
            <a:ext cx="6134100" cy="2226975"/>
            <a:chOff x="0" y="28487"/>
            <a:chExt cx="6134100" cy="2226975"/>
          </a:xfrm>
        </p:grpSpPr>
        <p:sp>
          <p:nvSpPr>
            <p:cNvPr id="9" name="Rectangle 8" descr="management and development&#10;"/>
            <p:cNvSpPr/>
            <p:nvPr/>
          </p:nvSpPr>
          <p:spPr>
            <a:xfrm>
              <a:off x="609600" y="1732242"/>
              <a:ext cx="5524500" cy="523220"/>
            </a:xfrm>
            <a:prstGeom prst="rect">
              <a:avLst/>
            </a:prstGeom>
          </p:spPr>
          <p:txBody>
            <a:bodyPr wrap="square">
              <a:spAutoFit/>
            </a:bodyPr>
            <a:lstStyle/>
            <a:p>
              <a:r>
                <a:rPr lang="en-US" altLang="en-US" sz="2800" b="1" dirty="0">
                  <a:ea typeface="MS PGothic" pitchFamily="34" charset="-128"/>
                  <a:cs typeface="Georgia" pitchFamily="18" charset="0"/>
                </a:rPr>
                <a:t>management and </a:t>
              </a:r>
              <a:r>
                <a:rPr lang="en-US" altLang="en-US" sz="2800" b="1" dirty="0" smtClean="0">
                  <a:ea typeface="MS PGothic" pitchFamily="34" charset="-128"/>
                  <a:cs typeface="Georgia" pitchFamily="18" charset="0"/>
                </a:rPr>
                <a:t>development</a:t>
              </a:r>
              <a:endParaRPr lang="en-US" sz="2800" b="1" dirty="0"/>
            </a:p>
          </p:txBody>
        </p:sp>
        <p:sp>
          <p:nvSpPr>
            <p:cNvPr id="8" name="Rectangle 7" descr="yet ‘light’ enough to enable agile&#10;"/>
            <p:cNvSpPr/>
            <p:nvPr/>
          </p:nvSpPr>
          <p:spPr>
            <a:xfrm>
              <a:off x="19050" y="1302964"/>
              <a:ext cx="4991100" cy="523220"/>
            </a:xfrm>
            <a:prstGeom prst="rect">
              <a:avLst/>
            </a:prstGeom>
          </p:spPr>
          <p:txBody>
            <a:bodyPr wrap="square">
              <a:spAutoFit/>
            </a:bodyPr>
            <a:lstStyle/>
            <a:p>
              <a:r>
                <a:rPr lang="en-US" altLang="en-US" sz="2800" dirty="0">
                  <a:solidFill>
                    <a:schemeClr val="bg1">
                      <a:lumMod val="50000"/>
                    </a:schemeClr>
                  </a:solidFill>
                  <a:ea typeface="MS PGothic" pitchFamily="34" charset="-128"/>
                  <a:cs typeface="Georgia" pitchFamily="18" charset="0"/>
                </a:rPr>
                <a:t>yet ‘light’ enough to </a:t>
              </a:r>
              <a:r>
                <a:rPr lang="en-US" altLang="en-US" sz="2800" b="1" dirty="0">
                  <a:ea typeface="MS PGothic" pitchFamily="34" charset="-128"/>
                  <a:cs typeface="Georgia" pitchFamily="18" charset="0"/>
                </a:rPr>
                <a:t>enable </a:t>
              </a:r>
              <a:r>
                <a:rPr lang="en-US" altLang="en-US" sz="2800" b="1" dirty="0" smtClean="0">
                  <a:ea typeface="MS PGothic" pitchFamily="34" charset="-128"/>
                  <a:cs typeface="Georgia" pitchFamily="18" charset="0"/>
                </a:rPr>
                <a:t>agile</a:t>
              </a:r>
              <a:endParaRPr lang="en-US" sz="2800" b="1" dirty="0"/>
            </a:p>
          </p:txBody>
        </p:sp>
        <p:sp>
          <p:nvSpPr>
            <p:cNvPr id="12" name="Rectangle 11" descr="Management&#10;"/>
            <p:cNvSpPr/>
            <p:nvPr/>
          </p:nvSpPr>
          <p:spPr>
            <a:xfrm>
              <a:off x="2552700" y="880033"/>
              <a:ext cx="2181238" cy="523220"/>
            </a:xfrm>
            <a:prstGeom prst="rect">
              <a:avLst/>
            </a:prstGeom>
          </p:spPr>
          <p:txBody>
            <a:bodyPr wrap="none">
              <a:spAutoFit/>
            </a:bodyPr>
            <a:lstStyle/>
            <a:p>
              <a:r>
                <a:rPr lang="en-US" altLang="en-US" sz="2800" b="1" dirty="0">
                  <a:ea typeface="MS PGothic" pitchFamily="34" charset="-128"/>
                  <a:cs typeface="Georgia" pitchFamily="18" charset="0"/>
                </a:rPr>
                <a:t>Management</a:t>
              </a:r>
              <a:endParaRPr lang="en-US" sz="2800" b="1" dirty="0"/>
            </a:p>
          </p:txBody>
        </p:sp>
        <p:sp>
          <p:nvSpPr>
            <p:cNvPr id="6" name="Rectangle 5" descr="Organizing framework must be detailed enough to practice Value&#10;"/>
            <p:cNvSpPr/>
            <p:nvPr/>
          </p:nvSpPr>
          <p:spPr>
            <a:xfrm>
              <a:off x="0" y="28487"/>
              <a:ext cx="3981450" cy="1384995"/>
            </a:xfrm>
            <a:prstGeom prst="rect">
              <a:avLst/>
            </a:prstGeom>
          </p:spPr>
          <p:txBody>
            <a:bodyPr wrap="square">
              <a:spAutoFit/>
            </a:bodyPr>
            <a:lstStyle/>
            <a:p>
              <a:r>
                <a:rPr lang="en-US" altLang="en-US" sz="2800" dirty="0">
                  <a:solidFill>
                    <a:schemeClr val="bg1">
                      <a:lumMod val="50000"/>
                    </a:schemeClr>
                  </a:solidFill>
                  <a:ea typeface="MS PGothic" pitchFamily="34" charset="-128"/>
                  <a:cs typeface="Georgia" pitchFamily="18" charset="0"/>
                </a:rPr>
                <a:t>O</a:t>
              </a:r>
              <a:r>
                <a:rPr lang="en-US" altLang="en-US" sz="2800" dirty="0" smtClean="0">
                  <a:solidFill>
                    <a:schemeClr val="bg1">
                      <a:lumMod val="50000"/>
                    </a:schemeClr>
                  </a:solidFill>
                  <a:ea typeface="MS PGothic" pitchFamily="34" charset="-128"/>
                  <a:cs typeface="Georgia" pitchFamily="18" charset="0"/>
                </a:rPr>
                <a:t>rganizing </a:t>
              </a:r>
              <a:r>
                <a:rPr lang="en-US" altLang="en-US" sz="2800" dirty="0">
                  <a:solidFill>
                    <a:schemeClr val="bg1">
                      <a:lumMod val="50000"/>
                    </a:schemeClr>
                  </a:solidFill>
                  <a:ea typeface="MS PGothic" pitchFamily="34" charset="-128"/>
                  <a:cs typeface="Georgia" pitchFamily="18" charset="0"/>
                </a:rPr>
                <a:t>framework must be detailed enough to </a:t>
              </a:r>
              <a:r>
                <a:rPr lang="en-US" altLang="en-US" sz="2800" b="1" dirty="0">
                  <a:ea typeface="MS PGothic" pitchFamily="34" charset="-128"/>
                  <a:cs typeface="Georgia" pitchFamily="18" charset="0"/>
                </a:rPr>
                <a:t>practice </a:t>
              </a:r>
              <a:r>
                <a:rPr lang="en-US" altLang="en-US" sz="2800" b="1" dirty="0" smtClean="0">
                  <a:ea typeface="MS PGothic" pitchFamily="34" charset="-128"/>
                  <a:cs typeface="Georgia" pitchFamily="18" charset="0"/>
                </a:rPr>
                <a:t>Value</a:t>
              </a:r>
              <a:endParaRPr lang="en-US" sz="2800" b="1" dirty="0"/>
            </a:p>
          </p:txBody>
        </p:sp>
      </p:grpSp>
    </p:spTree>
    <p:extLst>
      <p:ext uri="{BB962C8B-B14F-4D97-AF65-F5344CB8AC3E}">
        <p14:creationId xmlns:p14="http://schemas.microsoft.com/office/powerpoint/2010/main" val="26919946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quot;&quot;"/>
          <p:cNvSpPr>
            <a:spLocks noGrp="1"/>
          </p:cNvSpPr>
          <p:nvPr>
            <p:ph type="sldNum" sz="quarter" idx="12"/>
          </p:nvPr>
        </p:nvSpPr>
        <p:spPr/>
        <p:txBody>
          <a:bodyPr/>
          <a:lstStyle/>
          <a:p>
            <a:fld id="{FA84A37A-AFC2-4A01-80A1-FC20F2C0D5BB}" type="slidenum">
              <a:rPr lang="en-US" smtClean="0"/>
              <a:pPr/>
              <a:t>1</a:t>
            </a:fld>
            <a:endParaRPr lang="en-US" dirty="0"/>
          </a:p>
        </p:txBody>
      </p:sp>
      <p:sp>
        <p:nvSpPr>
          <p:cNvPr id="5" name="TextBox 4" descr="Who do we have in the audience today?&#10;&#10;Healthcare Team Member&#10;Healthcare Administration&#10;Health Informatics&#10;Healthcare Association Affiliation (OSEHRA, AMIA, etc.)&#10;Other&#10;"/>
          <p:cNvSpPr txBox="1"/>
          <p:nvPr/>
        </p:nvSpPr>
        <p:spPr>
          <a:xfrm>
            <a:off x="378372" y="1592317"/>
            <a:ext cx="7677807" cy="4031873"/>
          </a:xfrm>
          <a:prstGeom prst="rect">
            <a:avLst/>
          </a:prstGeom>
          <a:noFill/>
        </p:spPr>
        <p:txBody>
          <a:bodyPr wrap="square" rtlCol="0">
            <a:spAutoFit/>
          </a:bodyPr>
          <a:lstStyle/>
          <a:p>
            <a:r>
              <a:rPr lang="en-US" sz="3200" dirty="0" smtClean="0"/>
              <a:t>Who do we have in the audience today?</a:t>
            </a:r>
          </a:p>
          <a:p>
            <a:endParaRPr lang="en-US" sz="3200" dirty="0"/>
          </a:p>
          <a:p>
            <a:pPr marL="514350" indent="-514350">
              <a:buAutoNum type="alphaUcPeriod"/>
            </a:pPr>
            <a:r>
              <a:rPr lang="en-US" sz="3200" dirty="0" smtClean="0"/>
              <a:t>Healthcare Team Member</a:t>
            </a:r>
          </a:p>
          <a:p>
            <a:pPr marL="514350" indent="-514350">
              <a:buAutoNum type="alphaUcPeriod"/>
            </a:pPr>
            <a:r>
              <a:rPr lang="en-US" sz="3200" dirty="0" smtClean="0"/>
              <a:t>Healthcare Administration</a:t>
            </a:r>
          </a:p>
          <a:p>
            <a:pPr marL="514350" indent="-514350">
              <a:buAutoNum type="alphaUcPeriod"/>
            </a:pPr>
            <a:r>
              <a:rPr lang="en-US" sz="3200" dirty="0" smtClean="0"/>
              <a:t>Health Informatics</a:t>
            </a:r>
          </a:p>
          <a:p>
            <a:pPr marL="514350" indent="-514350">
              <a:buAutoNum type="alphaUcPeriod"/>
            </a:pPr>
            <a:r>
              <a:rPr lang="en-US" sz="3200" dirty="0" smtClean="0"/>
              <a:t>Healthcare Association Affiliation (OSEHRA, AMIA, etc.)</a:t>
            </a:r>
          </a:p>
          <a:p>
            <a:pPr marL="514350" indent="-514350">
              <a:buAutoNum type="alphaUcPeriod"/>
            </a:pPr>
            <a:r>
              <a:rPr lang="en-US" sz="3200" dirty="0" smtClean="0"/>
              <a:t>Other</a:t>
            </a:r>
            <a:endParaRPr lang="en-US" sz="3200" dirty="0"/>
          </a:p>
        </p:txBody>
      </p:sp>
      <p:sp>
        <p:nvSpPr>
          <p:cNvPr id="4" name="Title 3" descr="Poll Question&#10;"/>
          <p:cNvSpPr txBox="1">
            <a:spLocks/>
          </p:cNvSpPr>
          <p:nvPr/>
        </p:nvSpPr>
        <p:spPr>
          <a:xfrm>
            <a:off x="914400" y="228600"/>
            <a:ext cx="8229600" cy="11430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Poll Question</a:t>
            </a:r>
            <a:endParaRPr lang="en-US" dirty="0"/>
          </a:p>
        </p:txBody>
      </p:sp>
      <p:pic>
        <p:nvPicPr>
          <p:cNvPr id="3"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53577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descr="triangle representing triple aim"/>
          <p:cNvSpPr/>
          <p:nvPr/>
        </p:nvSpPr>
        <p:spPr>
          <a:xfrm>
            <a:off x="1509601" y="767063"/>
            <a:ext cx="6163733" cy="4944533"/>
          </a:xfrm>
          <a:prstGeom prst="triangle">
            <a:avLst/>
          </a:prstGeom>
          <a:gradFill flip="none" rotWithShape="1">
            <a:gsLst>
              <a:gs pos="0">
                <a:schemeClr val="bg1">
                  <a:lumMod val="85000"/>
                </a:schemeClr>
              </a:gs>
              <a:gs pos="50000">
                <a:schemeClr val="bg1">
                  <a:lumMod val="75000"/>
                </a:schemeClr>
              </a:gs>
              <a:gs pos="100000">
                <a:schemeClr val="bg1">
                  <a:lumMod val="6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descr="…improving the experience of care&#10;…improving the health of populations&#10;…reducing per capita costs of health care&#10;"/>
          <p:cNvSpPr/>
          <p:nvPr/>
        </p:nvSpPr>
        <p:spPr>
          <a:xfrm>
            <a:off x="304799" y="292423"/>
            <a:ext cx="8483601" cy="6232475"/>
          </a:xfrm>
          <a:prstGeom prst="rect">
            <a:avLst/>
          </a:prstGeom>
        </p:spPr>
        <p:txBody>
          <a:bodyPr wrap="square">
            <a:spAutoFit/>
          </a:bodyPr>
          <a:lstStyle/>
          <a:p>
            <a:pPr marL="285750" indent="-285750"/>
            <a:r>
              <a:rPr lang="en-US" altLang="en-US" sz="5400" b="1" dirty="0" smtClean="0"/>
              <a:t>…</a:t>
            </a:r>
            <a:r>
              <a:rPr lang="en-US" altLang="en-US" sz="4800" b="1" dirty="0" smtClean="0"/>
              <a:t>improving </a:t>
            </a:r>
            <a:r>
              <a:rPr lang="en-US" altLang="en-US" sz="4800" b="1" dirty="0"/>
              <a:t>the </a:t>
            </a:r>
            <a:endParaRPr lang="en-US" altLang="en-US" sz="4800" b="1" dirty="0" smtClean="0"/>
          </a:p>
          <a:p>
            <a:pPr marL="285750" indent="-285750" algn="r">
              <a:spcAft>
                <a:spcPts val="2400"/>
              </a:spcAft>
            </a:pPr>
            <a:r>
              <a:rPr lang="en-US" altLang="en-US" sz="6800" b="1" i="1" dirty="0" smtClean="0">
                <a:solidFill>
                  <a:schemeClr val="tx2">
                    <a:lumMod val="60000"/>
                    <a:lumOff val="40000"/>
                  </a:schemeClr>
                </a:solidFill>
              </a:rPr>
              <a:t>experience </a:t>
            </a:r>
            <a:r>
              <a:rPr lang="en-US" altLang="en-US" sz="6800" b="1" i="1" dirty="0">
                <a:solidFill>
                  <a:schemeClr val="tx2">
                    <a:lumMod val="60000"/>
                    <a:lumOff val="40000"/>
                  </a:schemeClr>
                </a:solidFill>
              </a:rPr>
              <a:t>of </a:t>
            </a:r>
            <a:r>
              <a:rPr lang="en-US" altLang="en-US" sz="6800" b="1" i="1" dirty="0" smtClean="0">
                <a:solidFill>
                  <a:schemeClr val="tx2">
                    <a:lumMod val="60000"/>
                    <a:lumOff val="40000"/>
                  </a:schemeClr>
                </a:solidFill>
              </a:rPr>
              <a:t>care</a:t>
            </a:r>
          </a:p>
          <a:p>
            <a:pPr marL="285750" indent="-285750"/>
            <a:r>
              <a:rPr lang="en-US" altLang="en-US" sz="4800" b="1" dirty="0" smtClean="0"/>
              <a:t>…improving </a:t>
            </a:r>
            <a:r>
              <a:rPr lang="en-US" altLang="en-US" sz="4800" b="1" dirty="0"/>
              <a:t>the </a:t>
            </a:r>
            <a:endParaRPr lang="en-US" altLang="en-US" sz="4800" b="1" dirty="0" smtClean="0"/>
          </a:p>
          <a:p>
            <a:pPr marL="285750" indent="-285750" algn="r">
              <a:spcAft>
                <a:spcPts val="2400"/>
              </a:spcAft>
            </a:pPr>
            <a:r>
              <a:rPr lang="en-US" altLang="en-US" sz="6800" b="1" i="1" dirty="0" smtClean="0">
                <a:solidFill>
                  <a:schemeClr val="accent4">
                    <a:lumMod val="75000"/>
                  </a:schemeClr>
                </a:solidFill>
              </a:rPr>
              <a:t>health </a:t>
            </a:r>
            <a:r>
              <a:rPr lang="en-US" altLang="en-US" sz="6800" b="1" i="1" dirty="0">
                <a:solidFill>
                  <a:schemeClr val="accent4">
                    <a:lumMod val="75000"/>
                  </a:schemeClr>
                </a:solidFill>
              </a:rPr>
              <a:t>of </a:t>
            </a:r>
            <a:r>
              <a:rPr lang="en-US" altLang="en-US" sz="6800" b="1" i="1" dirty="0" smtClean="0">
                <a:solidFill>
                  <a:schemeClr val="accent4">
                    <a:lumMod val="75000"/>
                  </a:schemeClr>
                </a:solidFill>
              </a:rPr>
              <a:t>populations</a:t>
            </a:r>
          </a:p>
          <a:p>
            <a:pPr marL="285750" indent="-285750"/>
            <a:r>
              <a:rPr lang="en-US" altLang="en-US" sz="4800" b="1" dirty="0" smtClean="0"/>
              <a:t>…reducing </a:t>
            </a:r>
            <a:r>
              <a:rPr lang="en-US" altLang="en-US" sz="4800" b="1" dirty="0"/>
              <a:t>per capita </a:t>
            </a:r>
            <a:endParaRPr lang="en-US" altLang="en-US" sz="4800" b="1" dirty="0" smtClean="0"/>
          </a:p>
          <a:p>
            <a:pPr marL="285750" indent="-285750" algn="r">
              <a:spcAft>
                <a:spcPts val="1800"/>
              </a:spcAft>
            </a:pPr>
            <a:r>
              <a:rPr lang="en-US" altLang="en-US" sz="6800" b="1" i="1" dirty="0" smtClean="0">
                <a:solidFill>
                  <a:schemeClr val="accent2">
                    <a:lumMod val="75000"/>
                  </a:schemeClr>
                </a:solidFill>
              </a:rPr>
              <a:t>costs </a:t>
            </a:r>
            <a:r>
              <a:rPr lang="en-US" altLang="en-US" sz="6800" b="1" i="1" dirty="0">
                <a:solidFill>
                  <a:schemeClr val="accent2">
                    <a:lumMod val="75000"/>
                  </a:schemeClr>
                </a:solidFill>
              </a:rPr>
              <a:t>of health care</a:t>
            </a:r>
            <a:endParaRPr lang="en-US" sz="6800" dirty="0">
              <a:solidFill>
                <a:schemeClr val="accent2">
                  <a:lumMod val="75000"/>
                </a:schemeClr>
              </a:solidFill>
            </a:endParaRPr>
          </a:p>
        </p:txBody>
      </p:sp>
    </p:spTree>
    <p:extLst>
      <p:ext uri="{BB962C8B-B14F-4D97-AF65-F5344CB8AC3E}">
        <p14:creationId xmlns:p14="http://schemas.microsoft.com/office/powerpoint/2010/main" val="4016529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quot;&quot;"/>
          <p:cNvSpPr>
            <a:spLocks noGrp="1"/>
          </p:cNvSpPr>
          <p:nvPr>
            <p:ph type="sldNum" sz="quarter" idx="12"/>
          </p:nvPr>
        </p:nvSpPr>
        <p:spPr/>
        <p:txBody>
          <a:bodyPr/>
          <a:lstStyle/>
          <a:p>
            <a:fld id="{FA84A37A-AFC2-4A01-80A1-FC20F2C0D5BB}" type="slidenum">
              <a:rPr lang="en-US" smtClean="0"/>
              <a:pPr/>
              <a:t>20</a:t>
            </a:fld>
            <a:endParaRPr lang="en-US" dirty="0"/>
          </a:p>
        </p:txBody>
      </p:sp>
      <p:sp>
        <p:nvSpPr>
          <p:cNvPr id="3" name="Rectangle 2" descr="What is the pain point that you want HIT to help solve for you?&#10; &#10;A. Clinical information access from DoD&#10;B. Clinical information access from external non DoD providers&#10;C. Better way to look at notes&#10;D. Improved clinical decision support within CPRS&#10;E. A new graphical user interface&#10;"/>
          <p:cNvSpPr/>
          <p:nvPr/>
        </p:nvSpPr>
        <p:spPr>
          <a:xfrm>
            <a:off x="562303" y="1390601"/>
            <a:ext cx="8297918" cy="5016758"/>
          </a:xfrm>
          <a:prstGeom prst="rect">
            <a:avLst/>
          </a:prstGeom>
        </p:spPr>
        <p:txBody>
          <a:bodyPr wrap="square">
            <a:spAutoFit/>
          </a:bodyPr>
          <a:lstStyle/>
          <a:p>
            <a:r>
              <a:rPr lang="en-US" sz="3200" dirty="0"/>
              <a:t>What is the pain point that you want HIT to help solve for you?</a:t>
            </a:r>
          </a:p>
          <a:p>
            <a:r>
              <a:rPr lang="en-US" sz="3200" dirty="0"/>
              <a:t> </a:t>
            </a:r>
          </a:p>
          <a:p>
            <a:pPr marL="514350" indent="-514350">
              <a:buFont typeface="+mj-lt"/>
              <a:buAutoNum type="alphaUcPeriod"/>
            </a:pPr>
            <a:r>
              <a:rPr lang="en-US" sz="3200" dirty="0"/>
              <a:t>Clinical information access from DoD</a:t>
            </a:r>
          </a:p>
          <a:p>
            <a:pPr marL="514350" indent="-514350">
              <a:buFont typeface="+mj-lt"/>
              <a:buAutoNum type="alphaUcPeriod"/>
            </a:pPr>
            <a:r>
              <a:rPr lang="en-US" sz="3200" dirty="0"/>
              <a:t>Clinical information access from external non DoD providers</a:t>
            </a:r>
          </a:p>
          <a:p>
            <a:pPr marL="514350" indent="-514350">
              <a:buFont typeface="+mj-lt"/>
              <a:buAutoNum type="alphaUcPeriod"/>
            </a:pPr>
            <a:r>
              <a:rPr lang="en-US" sz="3200" dirty="0"/>
              <a:t>Better way to look at notes</a:t>
            </a:r>
          </a:p>
          <a:p>
            <a:pPr marL="514350" indent="-514350">
              <a:buFont typeface="+mj-lt"/>
              <a:buAutoNum type="alphaUcPeriod"/>
            </a:pPr>
            <a:r>
              <a:rPr lang="en-US" sz="3200" dirty="0"/>
              <a:t>Improved clinical decision support within CPRS</a:t>
            </a:r>
          </a:p>
          <a:p>
            <a:pPr marL="514350" indent="-514350">
              <a:buFont typeface="+mj-lt"/>
              <a:buAutoNum type="alphaUcPeriod"/>
            </a:pPr>
            <a:r>
              <a:rPr lang="en-US" sz="3200" dirty="0"/>
              <a:t>A new graphical user interface</a:t>
            </a:r>
          </a:p>
        </p:txBody>
      </p:sp>
      <p:sp>
        <p:nvSpPr>
          <p:cNvPr id="5" name="Title 3" descr="Poll Question&#10;"/>
          <p:cNvSpPr txBox="1">
            <a:spLocks/>
          </p:cNvSpPr>
          <p:nvPr/>
        </p:nvSpPr>
        <p:spPr>
          <a:xfrm>
            <a:off x="914400" y="228600"/>
            <a:ext cx="8229600" cy="11430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Poll Question</a:t>
            </a:r>
            <a:endParaRPr lang="en-US" dirty="0"/>
          </a:p>
        </p:txBody>
      </p:sp>
      <p:pic>
        <p:nvPicPr>
          <p:cNvPr id="4"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29387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quot;&quot;"/>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782" b="45086"/>
          <a:stretch/>
        </p:blipFill>
        <p:spPr>
          <a:xfrm>
            <a:off x="-1" y="-1"/>
            <a:ext cx="9144001" cy="6857999"/>
          </a:xfrm>
          <a:prstGeom prst="rect">
            <a:avLst/>
          </a:prstGeom>
        </p:spPr>
      </p:pic>
      <p:graphicFrame>
        <p:nvGraphicFramePr>
          <p:cNvPr id="5" name="Content Placeholder 4" descr="&quot;&quot;"/>
          <p:cNvGraphicFramePr>
            <a:graphicFrameLocks noGrp="1"/>
          </p:cNvGraphicFramePr>
          <p:nvPr>
            <p:ph idx="1"/>
            <p:extLst>
              <p:ext uri="{D42A27DB-BD31-4B8C-83A1-F6EECF244321}">
                <p14:modId xmlns:p14="http://schemas.microsoft.com/office/powerpoint/2010/main" val="2027783102"/>
              </p:ext>
            </p:extLst>
          </p:nvPr>
        </p:nvGraphicFramePr>
        <p:xfrm>
          <a:off x="-268014" y="0"/>
          <a:ext cx="9412013" cy="68579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Rectangle 9" descr="Colleague EHR (Gartner Gen 4)&#10;"/>
          <p:cNvSpPr/>
          <p:nvPr/>
        </p:nvSpPr>
        <p:spPr>
          <a:xfrm>
            <a:off x="6617063" y="1819939"/>
            <a:ext cx="2520242" cy="954107"/>
          </a:xfrm>
          <a:prstGeom prst="rect">
            <a:avLst/>
          </a:prstGeom>
        </p:spPr>
        <p:txBody>
          <a:bodyPr wrap="none">
            <a:spAutoFit/>
          </a:bodyPr>
          <a:lstStyle/>
          <a:p>
            <a:pPr lvl="0"/>
            <a:r>
              <a:rPr lang="en-US" sz="2800" b="1" dirty="0" smtClean="0">
                <a:solidFill>
                  <a:srgbClr val="0099CC"/>
                </a:solidFill>
              </a:rPr>
              <a:t>Colleague EHR</a:t>
            </a:r>
          </a:p>
          <a:p>
            <a:pPr lvl="0"/>
            <a:r>
              <a:rPr lang="en-US" sz="2800" b="1" dirty="0" smtClean="0">
                <a:solidFill>
                  <a:srgbClr val="0099CC"/>
                </a:solidFill>
              </a:rPr>
              <a:t>(Gartner Gen 4)</a:t>
            </a:r>
            <a:endParaRPr lang="en-US" sz="2800" b="1" dirty="0">
              <a:solidFill>
                <a:srgbClr val="0099CC"/>
              </a:solidFill>
            </a:endParaRPr>
          </a:p>
        </p:txBody>
      </p:sp>
      <p:sp>
        <p:nvSpPr>
          <p:cNvPr id="8" name="Rectangle 7" descr="Care Coordination&#10;"/>
          <p:cNvSpPr/>
          <p:nvPr/>
        </p:nvSpPr>
        <p:spPr>
          <a:xfrm>
            <a:off x="4646335" y="2735599"/>
            <a:ext cx="2885213" cy="523220"/>
          </a:xfrm>
          <a:prstGeom prst="rect">
            <a:avLst/>
          </a:prstGeom>
        </p:spPr>
        <p:txBody>
          <a:bodyPr wrap="none">
            <a:spAutoFit/>
          </a:bodyPr>
          <a:lstStyle/>
          <a:p>
            <a:pPr lvl="0"/>
            <a:r>
              <a:rPr lang="en-US" sz="2800" b="1" dirty="0" smtClean="0">
                <a:solidFill>
                  <a:schemeClr val="accent1">
                    <a:lumMod val="75000"/>
                  </a:schemeClr>
                </a:solidFill>
              </a:rPr>
              <a:t>Care Coordination</a:t>
            </a:r>
            <a:endParaRPr lang="en-US" sz="2800" b="1" dirty="0">
              <a:solidFill>
                <a:schemeClr val="accent1">
                  <a:lumMod val="75000"/>
                </a:schemeClr>
              </a:solidFill>
            </a:endParaRPr>
          </a:p>
        </p:txBody>
      </p:sp>
      <p:sp>
        <p:nvSpPr>
          <p:cNvPr id="7" name="Rectangle 6" descr="Interoperability and Improved Care Management&#10;"/>
          <p:cNvSpPr/>
          <p:nvPr/>
        </p:nvSpPr>
        <p:spPr>
          <a:xfrm>
            <a:off x="2735317" y="3417658"/>
            <a:ext cx="4999992" cy="954107"/>
          </a:xfrm>
          <a:prstGeom prst="rect">
            <a:avLst/>
          </a:prstGeom>
        </p:spPr>
        <p:txBody>
          <a:bodyPr wrap="square">
            <a:spAutoFit/>
          </a:bodyPr>
          <a:lstStyle/>
          <a:p>
            <a:pPr lvl="0" algn="ctr"/>
            <a:r>
              <a:rPr lang="en-US" sz="2800" b="1" dirty="0" smtClean="0">
                <a:solidFill>
                  <a:srgbClr val="162596"/>
                </a:solidFill>
              </a:rPr>
              <a:t>Interoperability and Improved Care Management</a:t>
            </a:r>
            <a:endParaRPr lang="en-US" sz="2800" b="1" dirty="0">
              <a:solidFill>
                <a:srgbClr val="162596"/>
              </a:solidFill>
            </a:endParaRPr>
          </a:p>
        </p:txBody>
      </p:sp>
      <p:sp>
        <p:nvSpPr>
          <p:cNvPr id="6" name="Rectangle 5" descr="Core Care Management and ONC Certification&#10;"/>
          <p:cNvSpPr/>
          <p:nvPr/>
        </p:nvSpPr>
        <p:spPr>
          <a:xfrm>
            <a:off x="1381592" y="4496938"/>
            <a:ext cx="4707350" cy="954107"/>
          </a:xfrm>
          <a:prstGeom prst="rect">
            <a:avLst/>
          </a:prstGeom>
        </p:spPr>
        <p:txBody>
          <a:bodyPr wrap="square">
            <a:spAutoFit/>
          </a:bodyPr>
          <a:lstStyle/>
          <a:p>
            <a:pPr lvl="0" algn="ctr"/>
            <a:r>
              <a:rPr lang="en-US" sz="2800" b="1" dirty="0" smtClean="0">
                <a:solidFill>
                  <a:srgbClr val="503E7E"/>
                </a:solidFill>
              </a:rPr>
              <a:t>Core Care Management and ONC Certification</a:t>
            </a:r>
            <a:endParaRPr lang="en-US" sz="2800" b="1" dirty="0">
              <a:solidFill>
                <a:srgbClr val="503E7E"/>
              </a:solidFill>
            </a:endParaRPr>
          </a:p>
        </p:txBody>
      </p:sp>
      <p:sp>
        <p:nvSpPr>
          <p:cNvPr id="3" name="Rectangle 2" descr="Initial Care Management Capabilities&#10;"/>
          <p:cNvSpPr/>
          <p:nvPr/>
        </p:nvSpPr>
        <p:spPr>
          <a:xfrm>
            <a:off x="551793" y="5708513"/>
            <a:ext cx="4367048" cy="954107"/>
          </a:xfrm>
          <a:prstGeom prst="rect">
            <a:avLst/>
          </a:prstGeom>
        </p:spPr>
        <p:txBody>
          <a:bodyPr wrap="square">
            <a:spAutoFit/>
          </a:bodyPr>
          <a:lstStyle/>
          <a:p>
            <a:pPr lvl="0" algn="ctr"/>
            <a:r>
              <a:rPr lang="en-US" sz="2800" b="1" dirty="0" smtClean="0">
                <a:solidFill>
                  <a:srgbClr val="7030A0"/>
                </a:solidFill>
              </a:rPr>
              <a:t>Initial Care Management Capabilities</a:t>
            </a:r>
            <a:endParaRPr lang="en-US" sz="2800" b="1" dirty="0">
              <a:solidFill>
                <a:srgbClr val="7030A0"/>
              </a:solidFill>
            </a:endParaRPr>
          </a:p>
        </p:txBody>
      </p:sp>
      <p:sp>
        <p:nvSpPr>
          <p:cNvPr id="2" name="Title 1" descr="VistA 4 Product Roadmap"/>
          <p:cNvSpPr>
            <a:spLocks noGrp="1"/>
          </p:cNvSpPr>
          <p:nvPr>
            <p:ph type="title"/>
          </p:nvPr>
        </p:nvSpPr>
        <p:spPr>
          <a:xfrm>
            <a:off x="-306114" y="885831"/>
            <a:ext cx="6059344" cy="1143000"/>
          </a:xfrm>
        </p:spPr>
        <p:txBody>
          <a:bodyPr>
            <a:normAutofit/>
          </a:bodyPr>
          <a:lstStyle/>
          <a:p>
            <a:r>
              <a:rPr lang="en-US" sz="3600" b="1" dirty="0"/>
              <a:t>VistA 4 Product Roadmap</a:t>
            </a:r>
          </a:p>
        </p:txBody>
      </p:sp>
      <p:graphicFrame>
        <p:nvGraphicFramePr>
          <p:cNvPr id="4" name="Diagram 3"/>
          <p:cNvGraphicFramePr/>
          <p:nvPr>
            <p:extLst>
              <p:ext uri="{D42A27DB-BD31-4B8C-83A1-F6EECF244321}">
                <p14:modId xmlns:p14="http://schemas.microsoft.com/office/powerpoint/2010/main" val="2308256349"/>
              </p:ext>
            </p:extLst>
          </p:nvPr>
        </p:nvGraphicFramePr>
        <p:xfrm>
          <a:off x="50754" y="-433899"/>
          <a:ext cx="7150146" cy="176904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495709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548545196"/>
              </p:ext>
            </p:extLst>
          </p:nvPr>
        </p:nvGraphicFramePr>
        <p:xfrm>
          <a:off x="76200" y="76200"/>
          <a:ext cx="8934450" cy="6126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descr="Major Clinical Outcomes"/>
          <p:cNvSpPr>
            <a:spLocks noGrp="1"/>
          </p:cNvSpPr>
          <p:nvPr>
            <p:ph type="title"/>
          </p:nvPr>
        </p:nvSpPr>
        <p:spPr>
          <a:xfrm>
            <a:off x="1143000" y="5921376"/>
            <a:ext cx="7677150" cy="849312"/>
          </a:xfrm>
        </p:spPr>
        <p:txBody>
          <a:bodyPr>
            <a:noAutofit/>
          </a:bodyPr>
          <a:lstStyle/>
          <a:p>
            <a:r>
              <a:rPr lang="en-US" sz="5600" b="1" dirty="0">
                <a:solidFill>
                  <a:schemeClr val="tx2">
                    <a:lumMod val="20000"/>
                    <a:lumOff val="80000"/>
                  </a:schemeClr>
                </a:solidFill>
              </a:rPr>
              <a:t>M</a:t>
            </a:r>
            <a:r>
              <a:rPr lang="en-US" sz="5600" b="1" dirty="0" smtClean="0">
                <a:solidFill>
                  <a:schemeClr val="tx2">
                    <a:lumMod val="20000"/>
                    <a:lumOff val="80000"/>
                  </a:schemeClr>
                </a:solidFill>
              </a:rPr>
              <a:t>ajor </a:t>
            </a:r>
            <a:r>
              <a:rPr lang="en-US" sz="5600" b="1" dirty="0">
                <a:solidFill>
                  <a:schemeClr val="tx2">
                    <a:lumMod val="20000"/>
                    <a:lumOff val="80000"/>
                  </a:schemeClr>
                </a:solidFill>
              </a:rPr>
              <a:t>C</a:t>
            </a:r>
            <a:r>
              <a:rPr lang="en-US" sz="5600" b="1" dirty="0" smtClean="0">
                <a:solidFill>
                  <a:schemeClr val="tx2">
                    <a:lumMod val="20000"/>
                    <a:lumOff val="80000"/>
                  </a:schemeClr>
                </a:solidFill>
              </a:rPr>
              <a:t>linical Outcomes</a:t>
            </a:r>
            <a:endParaRPr lang="en-US" sz="5600" b="1" dirty="0">
              <a:solidFill>
                <a:schemeClr val="tx2">
                  <a:lumMod val="20000"/>
                  <a:lumOff val="80000"/>
                </a:schemeClr>
              </a:solidFill>
            </a:endParaRPr>
          </a:p>
        </p:txBody>
      </p:sp>
      <p:grpSp>
        <p:nvGrpSpPr>
          <p:cNvPr id="14" name="Group 13" descr="&quot;&quot;"/>
          <p:cNvGrpSpPr/>
          <p:nvPr/>
        </p:nvGrpSpPr>
        <p:grpSpPr>
          <a:xfrm>
            <a:off x="57150" y="4571999"/>
            <a:ext cx="980036" cy="1828800"/>
            <a:chOff x="1" y="241154"/>
            <a:chExt cx="980036" cy="1400051"/>
          </a:xfrm>
        </p:grpSpPr>
        <p:sp>
          <p:nvSpPr>
            <p:cNvPr id="15" name="Chevron 14"/>
            <p:cNvSpPr/>
            <p:nvPr/>
          </p:nvSpPr>
          <p:spPr>
            <a:xfrm rot="5400000">
              <a:off x="-210007" y="451162"/>
              <a:ext cx="1400051" cy="980035"/>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Chevron 4"/>
            <p:cNvSpPr/>
            <p:nvPr/>
          </p:nvSpPr>
          <p:spPr>
            <a:xfrm>
              <a:off x="2" y="731172"/>
              <a:ext cx="980035" cy="4200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smtClean="0"/>
                <a:t> </a:t>
              </a:r>
              <a:endParaRPr lang="en-US" sz="2700" kern="1200" dirty="0"/>
            </a:p>
          </p:txBody>
        </p:sp>
      </p:grpSp>
      <p:sp>
        <p:nvSpPr>
          <p:cNvPr id="20" name="Title 1" descr="FY18"/>
          <p:cNvSpPr txBox="1">
            <a:spLocks/>
          </p:cNvSpPr>
          <p:nvPr/>
        </p:nvSpPr>
        <p:spPr>
          <a:xfrm>
            <a:off x="-53946" y="4968558"/>
            <a:ext cx="1240328" cy="8493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chemeClr val="bg1"/>
                </a:solidFill>
              </a:rPr>
              <a:t>FY18</a:t>
            </a:r>
            <a:endParaRPr lang="en-US" sz="2800" dirty="0">
              <a:solidFill>
                <a:schemeClr val="bg1"/>
              </a:solidFill>
            </a:endParaRPr>
          </a:p>
        </p:txBody>
      </p:sp>
      <p:grpSp>
        <p:nvGrpSpPr>
          <p:cNvPr id="11" name="Group 10" descr="&quot;&quot;"/>
          <p:cNvGrpSpPr/>
          <p:nvPr/>
        </p:nvGrpSpPr>
        <p:grpSpPr>
          <a:xfrm>
            <a:off x="57150" y="3086099"/>
            <a:ext cx="980036" cy="1828800"/>
            <a:chOff x="1" y="241154"/>
            <a:chExt cx="980036" cy="1400051"/>
          </a:xfrm>
        </p:grpSpPr>
        <p:sp>
          <p:nvSpPr>
            <p:cNvPr id="12" name="Chevron 11"/>
            <p:cNvSpPr/>
            <p:nvPr/>
          </p:nvSpPr>
          <p:spPr>
            <a:xfrm rot="5400000">
              <a:off x="-210007" y="451162"/>
              <a:ext cx="1400051" cy="980035"/>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hevron 4"/>
            <p:cNvSpPr/>
            <p:nvPr/>
          </p:nvSpPr>
          <p:spPr>
            <a:xfrm>
              <a:off x="2" y="731172"/>
              <a:ext cx="980035" cy="4200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smtClean="0"/>
                <a:t> </a:t>
              </a:r>
              <a:endParaRPr lang="en-US" sz="2700" kern="1200" dirty="0"/>
            </a:p>
          </p:txBody>
        </p:sp>
      </p:grpSp>
      <p:sp>
        <p:nvSpPr>
          <p:cNvPr id="19" name="Title 1" descr="FY17"/>
          <p:cNvSpPr txBox="1">
            <a:spLocks/>
          </p:cNvSpPr>
          <p:nvPr/>
        </p:nvSpPr>
        <p:spPr>
          <a:xfrm>
            <a:off x="-72996" y="3482657"/>
            <a:ext cx="1240328" cy="8493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chemeClr val="bg1"/>
                </a:solidFill>
              </a:rPr>
              <a:t>FY17</a:t>
            </a:r>
            <a:endParaRPr lang="en-US" sz="2800" dirty="0">
              <a:solidFill>
                <a:schemeClr val="bg1"/>
              </a:solidFill>
            </a:endParaRPr>
          </a:p>
        </p:txBody>
      </p:sp>
      <p:grpSp>
        <p:nvGrpSpPr>
          <p:cNvPr id="8" name="Group 7" descr="&quot;&quot;"/>
          <p:cNvGrpSpPr/>
          <p:nvPr/>
        </p:nvGrpSpPr>
        <p:grpSpPr>
          <a:xfrm>
            <a:off x="57150" y="1600199"/>
            <a:ext cx="980036" cy="1828800"/>
            <a:chOff x="1" y="241154"/>
            <a:chExt cx="980036" cy="1400051"/>
          </a:xfrm>
        </p:grpSpPr>
        <p:sp>
          <p:nvSpPr>
            <p:cNvPr id="9" name="Chevron 8"/>
            <p:cNvSpPr/>
            <p:nvPr/>
          </p:nvSpPr>
          <p:spPr>
            <a:xfrm rot="5400000">
              <a:off x="-210007" y="451162"/>
              <a:ext cx="1400051" cy="980035"/>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Chevron 4"/>
            <p:cNvSpPr/>
            <p:nvPr/>
          </p:nvSpPr>
          <p:spPr>
            <a:xfrm>
              <a:off x="2" y="731172"/>
              <a:ext cx="980035" cy="4200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smtClean="0"/>
                <a:t> </a:t>
              </a:r>
              <a:endParaRPr lang="en-US" sz="2700" kern="1200" dirty="0"/>
            </a:p>
          </p:txBody>
        </p:sp>
      </p:grpSp>
      <p:sp>
        <p:nvSpPr>
          <p:cNvPr id="18" name="Title 1" descr="FY15&#10;"/>
          <p:cNvSpPr txBox="1">
            <a:spLocks/>
          </p:cNvSpPr>
          <p:nvPr/>
        </p:nvSpPr>
        <p:spPr>
          <a:xfrm>
            <a:off x="-53946" y="2089943"/>
            <a:ext cx="1240328" cy="8493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chemeClr val="bg1"/>
                </a:solidFill>
              </a:rPr>
              <a:t>FY15</a:t>
            </a:r>
            <a:endParaRPr lang="en-US" sz="2800" dirty="0">
              <a:solidFill>
                <a:schemeClr val="bg1"/>
              </a:solidFill>
            </a:endParaRPr>
          </a:p>
        </p:txBody>
      </p:sp>
      <p:grpSp>
        <p:nvGrpSpPr>
          <p:cNvPr id="5" name="Group 4" descr="&quot;&quot;"/>
          <p:cNvGrpSpPr/>
          <p:nvPr/>
        </p:nvGrpSpPr>
        <p:grpSpPr>
          <a:xfrm>
            <a:off x="57150" y="114299"/>
            <a:ext cx="980036" cy="1828800"/>
            <a:chOff x="1" y="241154"/>
            <a:chExt cx="980036" cy="1400051"/>
          </a:xfrm>
        </p:grpSpPr>
        <p:sp>
          <p:nvSpPr>
            <p:cNvPr id="6" name="Chevron 5"/>
            <p:cNvSpPr/>
            <p:nvPr/>
          </p:nvSpPr>
          <p:spPr>
            <a:xfrm rot="5400000">
              <a:off x="-210007" y="451162"/>
              <a:ext cx="1400051" cy="980035"/>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Chevron 4"/>
            <p:cNvSpPr/>
            <p:nvPr/>
          </p:nvSpPr>
          <p:spPr>
            <a:xfrm>
              <a:off x="2" y="731172"/>
              <a:ext cx="980035" cy="4200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smtClean="0"/>
                <a:t> </a:t>
              </a:r>
              <a:endParaRPr lang="en-US" sz="2700" kern="1200" dirty="0"/>
            </a:p>
          </p:txBody>
        </p:sp>
      </p:grpSp>
      <p:sp>
        <p:nvSpPr>
          <p:cNvPr id="17" name="Title 1" descr="FY14&#10;"/>
          <p:cNvSpPr txBox="1">
            <a:spLocks/>
          </p:cNvSpPr>
          <p:nvPr/>
        </p:nvSpPr>
        <p:spPr>
          <a:xfrm>
            <a:off x="-53946" y="604043"/>
            <a:ext cx="1240328" cy="8493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chemeClr val="bg1"/>
                </a:solidFill>
              </a:rPr>
              <a:t>FY14</a:t>
            </a:r>
            <a:endParaRPr lang="en-US" sz="2800" dirty="0">
              <a:solidFill>
                <a:schemeClr val="bg1"/>
              </a:solidFill>
            </a:endParaRPr>
          </a:p>
        </p:txBody>
      </p:sp>
    </p:spTree>
    <p:extLst>
      <p:ext uri="{BB962C8B-B14F-4D97-AF65-F5344CB8AC3E}">
        <p14:creationId xmlns:p14="http://schemas.microsoft.com/office/powerpoint/2010/main" val="860985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Product Set #1 September 30, 2014"/>
          <p:cNvSpPr>
            <a:spLocks noGrp="1"/>
          </p:cNvSpPr>
          <p:nvPr>
            <p:ph type="title"/>
          </p:nvPr>
        </p:nvSpPr>
        <p:spPr>
          <a:xfrm>
            <a:off x="4569950" y="4673583"/>
            <a:ext cx="4506390" cy="2184416"/>
          </a:xfrm>
        </p:spPr>
        <p:txBody>
          <a:bodyPr>
            <a:normAutofit/>
          </a:bodyPr>
          <a:lstStyle/>
          <a:p>
            <a:r>
              <a:rPr lang="en-US" sz="5200" b="1" dirty="0" smtClean="0"/>
              <a:t>Product Set #1 </a:t>
            </a:r>
            <a:r>
              <a:rPr lang="en-US" sz="2800" i="1" dirty="0" smtClean="0"/>
              <a:t>September 30, 2014</a:t>
            </a:r>
            <a:endParaRPr lang="en-US" sz="2800" i="1" dirty="0"/>
          </a:p>
        </p:txBody>
      </p:sp>
      <p:sp>
        <p:nvSpPr>
          <p:cNvPr id="5" name="Content Placeholder 4" descr="Advanced UI Tools (eHMP)&#10;VA/DoD Information Sharing (via Joint Legacy Viewer)&#10;Immunizations&#10;Laboratory Information System Acquisition&#10;VistA Standardization&#10;"/>
          <p:cNvSpPr>
            <a:spLocks noGrp="1"/>
          </p:cNvSpPr>
          <p:nvPr>
            <p:ph idx="1"/>
          </p:nvPr>
        </p:nvSpPr>
        <p:spPr>
          <a:xfrm>
            <a:off x="4011211" y="172949"/>
            <a:ext cx="5211619" cy="4500634"/>
          </a:xfrm>
        </p:spPr>
        <p:txBody>
          <a:bodyPr>
            <a:normAutofit/>
          </a:bodyPr>
          <a:lstStyle/>
          <a:p>
            <a:pPr lvl="1">
              <a:lnSpc>
                <a:spcPct val="120000"/>
              </a:lnSpc>
              <a:spcBef>
                <a:spcPts val="0"/>
              </a:spcBef>
              <a:spcAft>
                <a:spcPts val="1800"/>
              </a:spcAft>
              <a:buFont typeface="Wingdings" panose="05000000000000000000" pitchFamily="2" charset="2"/>
              <a:buChar char="Ø"/>
            </a:pPr>
            <a:r>
              <a:rPr lang="en-US" b="1" dirty="0" smtClean="0"/>
              <a:t>Advanced UI Tools (eHMP)</a:t>
            </a:r>
            <a:endParaRPr lang="en-US" b="1" dirty="0"/>
          </a:p>
          <a:p>
            <a:pPr lvl="1">
              <a:spcBef>
                <a:spcPts val="0"/>
              </a:spcBef>
              <a:spcAft>
                <a:spcPts val="1800"/>
              </a:spcAft>
              <a:buFont typeface="Wingdings" panose="05000000000000000000" pitchFamily="2" charset="2"/>
              <a:buChar char="Ø"/>
            </a:pPr>
            <a:r>
              <a:rPr lang="en-US" b="1" dirty="0" smtClean="0"/>
              <a:t>VA/DoD </a:t>
            </a:r>
            <a:r>
              <a:rPr lang="en-US" b="1" dirty="0"/>
              <a:t>Information Sharing (via Joint Legacy Viewer)</a:t>
            </a:r>
          </a:p>
          <a:p>
            <a:pPr lvl="1">
              <a:lnSpc>
                <a:spcPct val="120000"/>
              </a:lnSpc>
              <a:spcBef>
                <a:spcPts val="0"/>
              </a:spcBef>
              <a:spcAft>
                <a:spcPts val="1800"/>
              </a:spcAft>
              <a:buFont typeface="Wingdings" panose="05000000000000000000" pitchFamily="2" charset="2"/>
              <a:buChar char="Ø"/>
            </a:pPr>
            <a:r>
              <a:rPr lang="en-US" b="1" dirty="0"/>
              <a:t>Immunizations</a:t>
            </a:r>
          </a:p>
          <a:p>
            <a:pPr lvl="1">
              <a:spcBef>
                <a:spcPts val="0"/>
              </a:spcBef>
              <a:spcAft>
                <a:spcPts val="1800"/>
              </a:spcAft>
              <a:buFont typeface="Wingdings" panose="05000000000000000000" pitchFamily="2" charset="2"/>
              <a:buChar char="Ø"/>
            </a:pPr>
            <a:r>
              <a:rPr lang="en-US" b="1" dirty="0" smtClean="0"/>
              <a:t>Laboratory </a:t>
            </a:r>
            <a:r>
              <a:rPr lang="en-US" b="1" dirty="0"/>
              <a:t>Information System Acquisition</a:t>
            </a:r>
          </a:p>
          <a:p>
            <a:pPr lvl="1">
              <a:lnSpc>
                <a:spcPct val="120000"/>
              </a:lnSpc>
              <a:spcBef>
                <a:spcPts val="0"/>
              </a:spcBef>
              <a:spcAft>
                <a:spcPts val="1800"/>
              </a:spcAft>
              <a:buFont typeface="Wingdings" panose="05000000000000000000" pitchFamily="2" charset="2"/>
              <a:buChar char="Ø"/>
            </a:pPr>
            <a:r>
              <a:rPr lang="en-US" b="1" dirty="0" smtClean="0"/>
              <a:t>VistA Standardization</a:t>
            </a:r>
            <a:endParaRPr lang="en-US" b="1" dirty="0"/>
          </a:p>
        </p:txBody>
      </p:sp>
      <p:pic>
        <p:nvPicPr>
          <p:cNvPr id="6" name="Picture 5" descr="person sitting in front of computer screen with VistA tools displa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8048" cy="6858000"/>
          </a:xfrm>
          <a:prstGeom prst="rect">
            <a:avLst/>
          </a:prstGeom>
        </p:spPr>
      </p:pic>
    </p:spTree>
    <p:extLst>
      <p:ext uri="{BB962C8B-B14F-4D97-AF65-F5344CB8AC3E}">
        <p14:creationId xmlns:p14="http://schemas.microsoft.com/office/powerpoint/2010/main" val="40509375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istA screen with search results display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pic>
        <p:nvPicPr>
          <p:cNvPr id="3" name="Picture 2" descr="magnifying glass"/>
          <p:cNvPicPr>
            <a:picLocks noChangeAspect="1"/>
          </p:cNvPicPr>
          <p:nvPr/>
        </p:nvPicPr>
        <p:blipFill>
          <a:blip r:embed="rId4">
            <a:extLst>
              <a:ext uri="{BEBA8EAE-BF5A-486C-A8C5-ECC9F3942E4B}">
                <a14:imgProps xmlns:a14="http://schemas.microsoft.com/office/drawing/2010/main">
                  <a14:imgLayer r:embed="rId5">
                    <a14:imgEffect>
                      <a14:backgroundRemoval t="2579" b="89982" l="4799" r="89982"/>
                    </a14:imgEffect>
                  </a14:imgLayer>
                </a14:imgProps>
              </a:ext>
              <a:ext uri="{28A0092B-C50C-407E-A947-70E740481C1C}">
                <a14:useLocalDpi xmlns:a14="http://schemas.microsoft.com/office/drawing/2010/main" val="0"/>
              </a:ext>
            </a:extLst>
          </a:blip>
          <a:stretch>
            <a:fillRect/>
          </a:stretch>
        </p:blipFill>
        <p:spPr>
          <a:xfrm>
            <a:off x="6154057" y="3937000"/>
            <a:ext cx="4256314" cy="4256314"/>
          </a:xfrm>
          <a:prstGeom prst="rect">
            <a:avLst/>
          </a:prstGeom>
        </p:spPr>
      </p:pic>
      <p:sp>
        <p:nvSpPr>
          <p:cNvPr id="2" name="Title 1" descr="Search"/>
          <p:cNvSpPr>
            <a:spLocks noGrp="1"/>
          </p:cNvSpPr>
          <p:nvPr>
            <p:ph type="title"/>
          </p:nvPr>
        </p:nvSpPr>
        <p:spPr>
          <a:xfrm>
            <a:off x="6705600" y="4949371"/>
            <a:ext cx="1719942" cy="793523"/>
          </a:xfrm>
        </p:spPr>
        <p:txBody>
          <a:bodyPr/>
          <a:lstStyle/>
          <a:p>
            <a:r>
              <a:rPr lang="en-US" sz="2800" b="1" dirty="0"/>
              <a:t>Search</a:t>
            </a:r>
          </a:p>
        </p:txBody>
      </p:sp>
    </p:spTree>
    <p:extLst>
      <p:ext uri="{BB962C8B-B14F-4D97-AF65-F5344CB8AC3E}">
        <p14:creationId xmlns:p14="http://schemas.microsoft.com/office/powerpoint/2010/main" val="2587823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istA Medication Review scre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8075"/>
            <a:ext cx="9144000" cy="6261850"/>
          </a:xfrm>
          <a:prstGeom prst="rect">
            <a:avLst/>
          </a:prstGeom>
        </p:spPr>
      </p:pic>
      <p:sp>
        <p:nvSpPr>
          <p:cNvPr id="28" name="Rectangle 27" descr="Medication Review&#10;"/>
          <p:cNvSpPr/>
          <p:nvPr/>
        </p:nvSpPr>
        <p:spPr>
          <a:xfrm>
            <a:off x="4793358" y="5942244"/>
            <a:ext cx="4268091" cy="707886"/>
          </a:xfrm>
          <a:prstGeom prst="rect">
            <a:avLst/>
          </a:prstGeom>
          <a:noFill/>
        </p:spPr>
        <p:txBody>
          <a:bodyPr wrap="none">
            <a:spAutoFit/>
          </a:bodyPr>
          <a:lstStyle/>
          <a:p>
            <a:r>
              <a:rPr lang="en-US" sz="4000" b="1" dirty="0" smtClean="0"/>
              <a:t>Medication Review</a:t>
            </a:r>
            <a:endParaRPr lang="en-US" sz="4000" b="1" dirty="0"/>
          </a:p>
        </p:txBody>
      </p:sp>
    </p:spTree>
    <p:extLst>
      <p:ext uri="{BB962C8B-B14F-4D97-AF65-F5344CB8AC3E}">
        <p14:creationId xmlns:p14="http://schemas.microsoft.com/office/powerpoint/2010/main" val="1975721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VistA Medication Review scre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8075"/>
            <a:ext cx="9144000" cy="6261850"/>
          </a:xfrm>
          <a:prstGeom prst="rect">
            <a:avLst/>
          </a:prstGeom>
        </p:spPr>
      </p:pic>
      <p:sp>
        <p:nvSpPr>
          <p:cNvPr id="3" name="Rounded Rectangular Callout 2" descr="&quot;&quot;"/>
          <p:cNvSpPr/>
          <p:nvPr/>
        </p:nvSpPr>
        <p:spPr>
          <a:xfrm rot="16200000">
            <a:off x="615507" y="371464"/>
            <a:ext cx="6226628" cy="6238440"/>
          </a:xfrm>
          <a:custGeom>
            <a:avLst/>
            <a:gdLst>
              <a:gd name="connsiteX0" fmla="*/ 0 w 6226628"/>
              <a:gd name="connsiteY0" fmla="*/ 638242 h 3829378"/>
              <a:gd name="connsiteX1" fmla="*/ 638242 w 6226628"/>
              <a:gd name="connsiteY1" fmla="*/ 0 h 3829378"/>
              <a:gd name="connsiteX2" fmla="*/ 1037771 w 6226628"/>
              <a:gd name="connsiteY2" fmla="*/ 0 h 3829378"/>
              <a:gd name="connsiteX3" fmla="*/ 1037771 w 6226628"/>
              <a:gd name="connsiteY3" fmla="*/ 0 h 3829378"/>
              <a:gd name="connsiteX4" fmla="*/ 2594428 w 6226628"/>
              <a:gd name="connsiteY4" fmla="*/ 0 h 3829378"/>
              <a:gd name="connsiteX5" fmla="*/ 5588386 w 6226628"/>
              <a:gd name="connsiteY5" fmla="*/ 0 h 3829378"/>
              <a:gd name="connsiteX6" fmla="*/ 6226628 w 6226628"/>
              <a:gd name="connsiteY6" fmla="*/ 638242 h 3829378"/>
              <a:gd name="connsiteX7" fmla="*/ 6226628 w 6226628"/>
              <a:gd name="connsiteY7" fmla="*/ 2233804 h 3829378"/>
              <a:gd name="connsiteX8" fmla="*/ 6226628 w 6226628"/>
              <a:gd name="connsiteY8" fmla="*/ 2233804 h 3829378"/>
              <a:gd name="connsiteX9" fmla="*/ 6226628 w 6226628"/>
              <a:gd name="connsiteY9" fmla="*/ 3191148 h 3829378"/>
              <a:gd name="connsiteX10" fmla="*/ 6226628 w 6226628"/>
              <a:gd name="connsiteY10" fmla="*/ 3191136 h 3829378"/>
              <a:gd name="connsiteX11" fmla="*/ 5588386 w 6226628"/>
              <a:gd name="connsiteY11" fmla="*/ 3829378 h 3829378"/>
              <a:gd name="connsiteX12" fmla="*/ 2594428 w 6226628"/>
              <a:gd name="connsiteY12" fmla="*/ 3829378 h 3829378"/>
              <a:gd name="connsiteX13" fmla="*/ 2498310 w 6226628"/>
              <a:gd name="connsiteY13" fmla="*/ 6238440 h 3829378"/>
              <a:gd name="connsiteX14" fmla="*/ 1037771 w 6226628"/>
              <a:gd name="connsiteY14" fmla="*/ 3829378 h 3829378"/>
              <a:gd name="connsiteX15" fmla="*/ 638242 w 6226628"/>
              <a:gd name="connsiteY15" fmla="*/ 3829378 h 3829378"/>
              <a:gd name="connsiteX16" fmla="*/ 0 w 6226628"/>
              <a:gd name="connsiteY16" fmla="*/ 3191136 h 3829378"/>
              <a:gd name="connsiteX17" fmla="*/ 0 w 6226628"/>
              <a:gd name="connsiteY17" fmla="*/ 3191148 h 3829378"/>
              <a:gd name="connsiteX18" fmla="*/ 0 w 6226628"/>
              <a:gd name="connsiteY18" fmla="*/ 2233804 h 3829378"/>
              <a:gd name="connsiteX19" fmla="*/ 0 w 6226628"/>
              <a:gd name="connsiteY19" fmla="*/ 2233804 h 3829378"/>
              <a:gd name="connsiteX20" fmla="*/ 0 w 6226628"/>
              <a:gd name="connsiteY20" fmla="*/ 638242 h 3829378"/>
              <a:gd name="connsiteX0" fmla="*/ 0 w 6226628"/>
              <a:gd name="connsiteY0" fmla="*/ 638242 h 6238440"/>
              <a:gd name="connsiteX1" fmla="*/ 638242 w 6226628"/>
              <a:gd name="connsiteY1" fmla="*/ 0 h 6238440"/>
              <a:gd name="connsiteX2" fmla="*/ 1037771 w 6226628"/>
              <a:gd name="connsiteY2" fmla="*/ 0 h 6238440"/>
              <a:gd name="connsiteX3" fmla="*/ 1037771 w 6226628"/>
              <a:gd name="connsiteY3" fmla="*/ 0 h 6238440"/>
              <a:gd name="connsiteX4" fmla="*/ 2594428 w 6226628"/>
              <a:gd name="connsiteY4" fmla="*/ 0 h 6238440"/>
              <a:gd name="connsiteX5" fmla="*/ 5588386 w 6226628"/>
              <a:gd name="connsiteY5" fmla="*/ 0 h 6238440"/>
              <a:gd name="connsiteX6" fmla="*/ 6226628 w 6226628"/>
              <a:gd name="connsiteY6" fmla="*/ 638242 h 6238440"/>
              <a:gd name="connsiteX7" fmla="*/ 6226628 w 6226628"/>
              <a:gd name="connsiteY7" fmla="*/ 2233804 h 6238440"/>
              <a:gd name="connsiteX8" fmla="*/ 6226628 w 6226628"/>
              <a:gd name="connsiteY8" fmla="*/ 2233804 h 6238440"/>
              <a:gd name="connsiteX9" fmla="*/ 6226628 w 6226628"/>
              <a:gd name="connsiteY9" fmla="*/ 3191148 h 6238440"/>
              <a:gd name="connsiteX10" fmla="*/ 6226628 w 6226628"/>
              <a:gd name="connsiteY10" fmla="*/ 3191136 h 6238440"/>
              <a:gd name="connsiteX11" fmla="*/ 5588386 w 6226628"/>
              <a:gd name="connsiteY11" fmla="*/ 3829378 h 6238440"/>
              <a:gd name="connsiteX12" fmla="*/ 2594428 w 6226628"/>
              <a:gd name="connsiteY12" fmla="*/ 3829378 h 6238440"/>
              <a:gd name="connsiteX13" fmla="*/ 5791198 w 6226628"/>
              <a:gd name="connsiteY13" fmla="*/ 3802742 h 6238440"/>
              <a:gd name="connsiteX14" fmla="*/ 2498310 w 6226628"/>
              <a:gd name="connsiteY14" fmla="*/ 6238440 h 6238440"/>
              <a:gd name="connsiteX15" fmla="*/ 1037771 w 6226628"/>
              <a:gd name="connsiteY15" fmla="*/ 3829378 h 6238440"/>
              <a:gd name="connsiteX16" fmla="*/ 638242 w 6226628"/>
              <a:gd name="connsiteY16" fmla="*/ 3829378 h 6238440"/>
              <a:gd name="connsiteX17" fmla="*/ 0 w 6226628"/>
              <a:gd name="connsiteY17" fmla="*/ 3191136 h 6238440"/>
              <a:gd name="connsiteX18" fmla="*/ 0 w 6226628"/>
              <a:gd name="connsiteY18" fmla="*/ 3191148 h 6238440"/>
              <a:gd name="connsiteX19" fmla="*/ 0 w 6226628"/>
              <a:gd name="connsiteY19" fmla="*/ 2233804 h 6238440"/>
              <a:gd name="connsiteX20" fmla="*/ 0 w 6226628"/>
              <a:gd name="connsiteY20" fmla="*/ 2233804 h 6238440"/>
              <a:gd name="connsiteX21" fmla="*/ 0 w 6226628"/>
              <a:gd name="connsiteY21" fmla="*/ 638242 h 6238440"/>
              <a:gd name="connsiteX0" fmla="*/ 0 w 6226628"/>
              <a:gd name="connsiteY0" fmla="*/ 638242 h 6238440"/>
              <a:gd name="connsiteX1" fmla="*/ 638242 w 6226628"/>
              <a:gd name="connsiteY1" fmla="*/ 0 h 6238440"/>
              <a:gd name="connsiteX2" fmla="*/ 1037771 w 6226628"/>
              <a:gd name="connsiteY2" fmla="*/ 0 h 6238440"/>
              <a:gd name="connsiteX3" fmla="*/ 1037771 w 6226628"/>
              <a:gd name="connsiteY3" fmla="*/ 0 h 6238440"/>
              <a:gd name="connsiteX4" fmla="*/ 2594428 w 6226628"/>
              <a:gd name="connsiteY4" fmla="*/ 0 h 6238440"/>
              <a:gd name="connsiteX5" fmla="*/ 5588386 w 6226628"/>
              <a:gd name="connsiteY5" fmla="*/ 0 h 6238440"/>
              <a:gd name="connsiteX6" fmla="*/ 6226628 w 6226628"/>
              <a:gd name="connsiteY6" fmla="*/ 638242 h 6238440"/>
              <a:gd name="connsiteX7" fmla="*/ 6226628 w 6226628"/>
              <a:gd name="connsiteY7" fmla="*/ 2233804 h 6238440"/>
              <a:gd name="connsiteX8" fmla="*/ 6226628 w 6226628"/>
              <a:gd name="connsiteY8" fmla="*/ 2233804 h 6238440"/>
              <a:gd name="connsiteX9" fmla="*/ 6226628 w 6226628"/>
              <a:gd name="connsiteY9" fmla="*/ 3191148 h 6238440"/>
              <a:gd name="connsiteX10" fmla="*/ 6226628 w 6226628"/>
              <a:gd name="connsiteY10" fmla="*/ 3191136 h 6238440"/>
              <a:gd name="connsiteX11" fmla="*/ 5588386 w 6226628"/>
              <a:gd name="connsiteY11" fmla="*/ 3829378 h 6238440"/>
              <a:gd name="connsiteX12" fmla="*/ 2594428 w 6226628"/>
              <a:gd name="connsiteY12" fmla="*/ 3829378 h 6238440"/>
              <a:gd name="connsiteX13" fmla="*/ 5791198 w 6226628"/>
              <a:gd name="connsiteY13" fmla="*/ 3802742 h 6238440"/>
              <a:gd name="connsiteX14" fmla="*/ 2498310 w 6226628"/>
              <a:gd name="connsiteY14" fmla="*/ 6238440 h 6238440"/>
              <a:gd name="connsiteX15" fmla="*/ 355599 w 6226628"/>
              <a:gd name="connsiteY15" fmla="*/ 3814864 h 6238440"/>
              <a:gd name="connsiteX16" fmla="*/ 638242 w 6226628"/>
              <a:gd name="connsiteY16" fmla="*/ 3829378 h 6238440"/>
              <a:gd name="connsiteX17" fmla="*/ 0 w 6226628"/>
              <a:gd name="connsiteY17" fmla="*/ 3191136 h 6238440"/>
              <a:gd name="connsiteX18" fmla="*/ 0 w 6226628"/>
              <a:gd name="connsiteY18" fmla="*/ 3191148 h 6238440"/>
              <a:gd name="connsiteX19" fmla="*/ 0 w 6226628"/>
              <a:gd name="connsiteY19" fmla="*/ 2233804 h 6238440"/>
              <a:gd name="connsiteX20" fmla="*/ 0 w 6226628"/>
              <a:gd name="connsiteY20" fmla="*/ 2233804 h 6238440"/>
              <a:gd name="connsiteX21" fmla="*/ 0 w 6226628"/>
              <a:gd name="connsiteY21" fmla="*/ 638242 h 623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226628" h="6238440">
                <a:moveTo>
                  <a:pt x="0" y="638242"/>
                </a:moveTo>
                <a:cubicBezTo>
                  <a:pt x="0" y="285751"/>
                  <a:pt x="285751" y="0"/>
                  <a:pt x="638242" y="0"/>
                </a:cubicBezTo>
                <a:lnTo>
                  <a:pt x="1037771" y="0"/>
                </a:lnTo>
                <a:lnTo>
                  <a:pt x="1037771" y="0"/>
                </a:lnTo>
                <a:lnTo>
                  <a:pt x="2594428" y="0"/>
                </a:lnTo>
                <a:lnTo>
                  <a:pt x="5588386" y="0"/>
                </a:lnTo>
                <a:cubicBezTo>
                  <a:pt x="5940877" y="0"/>
                  <a:pt x="6226628" y="285751"/>
                  <a:pt x="6226628" y="638242"/>
                </a:cubicBezTo>
                <a:lnTo>
                  <a:pt x="6226628" y="2233804"/>
                </a:lnTo>
                <a:lnTo>
                  <a:pt x="6226628" y="2233804"/>
                </a:lnTo>
                <a:lnTo>
                  <a:pt x="6226628" y="3191148"/>
                </a:lnTo>
                <a:lnTo>
                  <a:pt x="6226628" y="3191136"/>
                </a:lnTo>
                <a:cubicBezTo>
                  <a:pt x="6226628" y="3543627"/>
                  <a:pt x="5940877" y="3829378"/>
                  <a:pt x="5588386" y="3829378"/>
                </a:cubicBezTo>
                <a:lnTo>
                  <a:pt x="2594428" y="3829378"/>
                </a:lnTo>
                <a:cubicBezTo>
                  <a:pt x="2600475" y="3844690"/>
                  <a:pt x="5785151" y="3787430"/>
                  <a:pt x="5791198" y="3802742"/>
                </a:cubicBezTo>
                <a:lnTo>
                  <a:pt x="2498310" y="6238440"/>
                </a:lnTo>
                <a:lnTo>
                  <a:pt x="355599" y="3814864"/>
                </a:lnTo>
                <a:lnTo>
                  <a:pt x="638242" y="3829378"/>
                </a:lnTo>
                <a:cubicBezTo>
                  <a:pt x="285751" y="3829378"/>
                  <a:pt x="0" y="3543627"/>
                  <a:pt x="0" y="3191136"/>
                </a:cubicBezTo>
                <a:lnTo>
                  <a:pt x="0" y="3191148"/>
                </a:lnTo>
                <a:lnTo>
                  <a:pt x="0" y="2233804"/>
                </a:lnTo>
                <a:lnTo>
                  <a:pt x="0" y="2233804"/>
                </a:lnTo>
                <a:lnTo>
                  <a:pt x="0" y="638242"/>
                </a:lnTo>
                <a:close/>
              </a:path>
            </a:pathLst>
          </a:custGeom>
          <a:solidFill>
            <a:schemeClr val="accent2">
              <a:lumMod val="75000"/>
              <a:alpha val="50000"/>
            </a:schemeClr>
          </a:solidFill>
          <a:ln>
            <a:no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3" descr="Meds Review time line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4233" t="34946" r="7009" b="15586"/>
          <a:stretch/>
        </p:blipFill>
        <p:spPr bwMode="auto">
          <a:xfrm>
            <a:off x="609600" y="377371"/>
            <a:ext cx="3829377" cy="6226628"/>
          </a:xfrm>
          <a:prstGeom prst="roundRect">
            <a:avLst>
              <a:gd name="adj" fmla="val 16667"/>
            </a:avLst>
          </a:prstGeom>
          <a:ln w="76200">
            <a:solidFill>
              <a:schemeClr val="accent2">
                <a:lumMod val="75000"/>
              </a:schemeClr>
            </a:solidFill>
            <a:miter lim="800000"/>
            <a:headEnd/>
            <a:tailEnd/>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sp>
        <p:nvSpPr>
          <p:cNvPr id="9" name="Rectangle 8" descr="Medication Review&#10;"/>
          <p:cNvSpPr/>
          <p:nvPr/>
        </p:nvSpPr>
        <p:spPr>
          <a:xfrm>
            <a:off x="4793358" y="5942244"/>
            <a:ext cx="4268091" cy="707886"/>
          </a:xfrm>
          <a:prstGeom prst="rect">
            <a:avLst/>
          </a:prstGeom>
          <a:noFill/>
        </p:spPr>
        <p:txBody>
          <a:bodyPr wrap="none">
            <a:spAutoFit/>
          </a:bodyPr>
          <a:lstStyle/>
          <a:p>
            <a:r>
              <a:rPr lang="en-US" sz="4000" b="1" dirty="0" smtClean="0"/>
              <a:t>Medication Review</a:t>
            </a:r>
            <a:endParaRPr lang="en-US" sz="4000" b="1" dirty="0"/>
          </a:p>
        </p:txBody>
      </p:sp>
    </p:spTree>
    <p:extLst>
      <p:ext uri="{BB962C8B-B14F-4D97-AF65-F5344CB8AC3E}">
        <p14:creationId xmlns:p14="http://schemas.microsoft.com/office/powerpoint/2010/main" val="2163296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edication details window displaying order history,&#10; The left portion of this details window includes Alerts, Actions for order modification and Infobutton for Up to Date, Micromedex, Medline Plus&#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337530"/>
            <a:ext cx="9144000" cy="4470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descr="&quot;&quot;"/>
          <p:cNvSpPr/>
          <p:nvPr/>
        </p:nvSpPr>
        <p:spPr>
          <a:xfrm>
            <a:off x="145136" y="2019701"/>
            <a:ext cx="4426865" cy="3161899"/>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descr="Click the Info bar to display details&#10;"/>
          <p:cNvGrpSpPr/>
          <p:nvPr/>
        </p:nvGrpSpPr>
        <p:grpSpPr>
          <a:xfrm>
            <a:off x="5835730" y="377370"/>
            <a:ext cx="3033486" cy="1889071"/>
            <a:chOff x="-5617029" y="4596533"/>
            <a:chExt cx="3033486" cy="1596571"/>
          </a:xfrm>
          <a:solidFill>
            <a:schemeClr val="tx2">
              <a:lumMod val="60000"/>
              <a:lumOff val="40000"/>
            </a:schemeClr>
          </a:solidFill>
        </p:grpSpPr>
        <p:sp>
          <p:nvSpPr>
            <p:cNvPr id="20" name="Rounded Rectangular Callout 19"/>
            <p:cNvSpPr/>
            <p:nvPr/>
          </p:nvSpPr>
          <p:spPr>
            <a:xfrm>
              <a:off x="-5617029" y="4596533"/>
              <a:ext cx="3033486" cy="1596571"/>
            </a:xfrm>
            <a:prstGeom prst="wedgeRoundRectCallout">
              <a:avLst>
                <a:gd name="adj1" fmla="val -83034"/>
                <a:gd name="adj2" fmla="val 51808"/>
                <a:gd name="adj3" fmla="val 16667"/>
              </a:avLst>
            </a:prstGeom>
            <a:gr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5326742" y="4773565"/>
              <a:ext cx="2540000" cy="1170545"/>
            </a:xfrm>
            <a:prstGeom prst="rect">
              <a:avLst/>
            </a:prstGeom>
            <a:noFill/>
            <a:ln w="38100" cap="rnd">
              <a:noFill/>
            </a:ln>
          </p:spPr>
          <p:txBody>
            <a:bodyPr wrap="square" rtlCol="0" anchor="ctr">
              <a:spAutoFit/>
            </a:bodyPr>
            <a:lstStyle/>
            <a:p>
              <a:pPr algn="ctr"/>
              <a:r>
                <a:rPr lang="en-US" sz="2800" b="1" dirty="0" smtClean="0">
                  <a:solidFill>
                    <a:schemeClr val="bg1"/>
                  </a:solidFill>
                </a:rPr>
                <a:t>Click the Info bar to display details</a:t>
              </a:r>
              <a:endParaRPr lang="en-US" sz="2800" b="1" dirty="0">
                <a:solidFill>
                  <a:schemeClr val="bg1"/>
                </a:solidFill>
              </a:endParaRPr>
            </a:p>
          </p:txBody>
        </p:sp>
      </p:grpSp>
      <p:grpSp>
        <p:nvGrpSpPr>
          <p:cNvPr id="23" name="Group 22" descr="letter i icon"/>
          <p:cNvGrpSpPr/>
          <p:nvPr/>
        </p:nvGrpSpPr>
        <p:grpSpPr>
          <a:xfrm>
            <a:off x="362530" y="182884"/>
            <a:ext cx="1447800" cy="1631216"/>
            <a:chOff x="-2590800" y="514350"/>
            <a:chExt cx="1447800" cy="1631216"/>
          </a:xfrm>
        </p:grpSpPr>
        <p:sp>
          <p:nvSpPr>
            <p:cNvPr id="24" name="Oval 23"/>
            <p:cNvSpPr/>
            <p:nvPr/>
          </p:nvSpPr>
          <p:spPr>
            <a:xfrm>
              <a:off x="-2590800" y="609600"/>
              <a:ext cx="1447800" cy="1447800"/>
            </a:xfrm>
            <a:prstGeom prst="ellipse">
              <a:avLst/>
            </a:prstGeom>
            <a:solidFill>
              <a:srgbClr val="0070C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2324100" y="514350"/>
              <a:ext cx="914400" cy="1631216"/>
            </a:xfrm>
            <a:prstGeom prst="rect">
              <a:avLst/>
            </a:prstGeom>
            <a:noFill/>
          </p:spPr>
          <p:txBody>
            <a:bodyPr wrap="square" rtlCol="0">
              <a:spAutoFit/>
            </a:bodyPr>
            <a:lstStyle/>
            <a:p>
              <a:pPr algn="ctr"/>
              <a:r>
                <a:rPr lang="en-US" sz="10000" b="1" dirty="0" smtClean="0">
                  <a:solidFill>
                    <a:schemeClr val="bg1"/>
                  </a:solidFill>
                </a:rPr>
                <a:t>i</a:t>
              </a:r>
              <a:endParaRPr lang="en-US" sz="10000" b="1" dirty="0">
                <a:solidFill>
                  <a:schemeClr val="bg1"/>
                </a:solidFill>
              </a:endParaRPr>
            </a:p>
          </p:txBody>
        </p:sp>
      </p:grpSp>
      <p:sp>
        <p:nvSpPr>
          <p:cNvPr id="7" name="TextBox 6" descr="info  button&#10;"/>
          <p:cNvSpPr txBox="1"/>
          <p:nvPr/>
        </p:nvSpPr>
        <p:spPr>
          <a:xfrm>
            <a:off x="1150880" y="749153"/>
            <a:ext cx="2002221" cy="523220"/>
          </a:xfrm>
          <a:prstGeom prst="rect">
            <a:avLst/>
          </a:prstGeom>
          <a:noFill/>
        </p:spPr>
        <p:txBody>
          <a:bodyPr wrap="square" rtlCol="0">
            <a:spAutoFit/>
          </a:bodyPr>
          <a:lstStyle/>
          <a:p>
            <a:r>
              <a:rPr lang="en-US" sz="2800" b="1" dirty="0" smtClean="0">
                <a:solidFill>
                  <a:schemeClr val="bg1"/>
                </a:solidFill>
              </a:rPr>
              <a:t>nfo  </a:t>
            </a:r>
            <a:r>
              <a:rPr lang="en-US" sz="2800" b="1" dirty="0" smtClean="0">
                <a:solidFill>
                  <a:srgbClr val="0070C0"/>
                </a:solidFill>
              </a:rPr>
              <a:t>button</a:t>
            </a:r>
            <a:endParaRPr lang="en-US" sz="2800" b="1" dirty="0">
              <a:solidFill>
                <a:srgbClr val="0070C0"/>
              </a:solidFill>
            </a:endParaRPr>
          </a:p>
        </p:txBody>
      </p:sp>
    </p:spTree>
    <p:extLst>
      <p:ext uri="{BB962C8B-B14F-4D97-AF65-F5344CB8AC3E}">
        <p14:creationId xmlns:p14="http://schemas.microsoft.com/office/powerpoint/2010/main" val="2075897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edication details window displaying order history,&#10; The left portion of this details window includes Alerts, Actions for order modification and Infobutton for Up to Date, Micromedex, Medline Plus&#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337530"/>
            <a:ext cx="9144000" cy="4470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descr="&quot;&quot;"/>
          <p:cNvSpPr/>
          <p:nvPr/>
        </p:nvSpPr>
        <p:spPr>
          <a:xfrm>
            <a:off x="145136" y="2019701"/>
            <a:ext cx="4426865" cy="3161899"/>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rapezoid 4" descr="&quot;&quot;"/>
          <p:cNvSpPr/>
          <p:nvPr/>
        </p:nvSpPr>
        <p:spPr>
          <a:xfrm rot="16200000">
            <a:off x="-435178" y="3047745"/>
            <a:ext cx="4298445" cy="3108785"/>
          </a:xfrm>
          <a:prstGeom prst="trapezoid">
            <a:avLst>
              <a:gd name="adj" fmla="val 61346"/>
            </a:avLst>
          </a:prstGeom>
          <a:solidFill>
            <a:schemeClr val="accent2">
              <a:lumMod val="75000"/>
              <a:alpha val="50000"/>
            </a:schemeClr>
          </a:solidFill>
          <a:ln cap="rnd">
            <a:noFill/>
          </a:ln>
          <a:effectLst>
            <a:outerShdw blurRad="50800" dist="38100" dir="10800000" sx="102000" sy="102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2" descr="details window. Displaying order history,&#10; The left portion of this details window includes Alerts, Actions for order modification and Infobutton for Up to Date, Micromedex, Medline Plus&#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90" t="15698" r="48651" b="15115"/>
          <a:stretch/>
        </p:blipFill>
        <p:spPr bwMode="auto">
          <a:xfrm>
            <a:off x="2643570" y="2525486"/>
            <a:ext cx="6413348" cy="4223652"/>
          </a:xfrm>
          <a:prstGeom prst="roundRect">
            <a:avLst>
              <a:gd name="adj" fmla="val 16667"/>
            </a:avLst>
          </a:prstGeom>
          <a:ln w="76200">
            <a:solidFill>
              <a:schemeClr val="accent2">
                <a:lumMod val="75000"/>
              </a:schemeClr>
            </a:solidFill>
            <a:miter lim="800000"/>
            <a:headEnd/>
            <a:tailEnd/>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grpSp>
        <p:nvGrpSpPr>
          <p:cNvPr id="21" name="Group 20" descr="Click the Info bar to display details&#10;"/>
          <p:cNvGrpSpPr/>
          <p:nvPr/>
        </p:nvGrpSpPr>
        <p:grpSpPr>
          <a:xfrm>
            <a:off x="5835730" y="377370"/>
            <a:ext cx="3033486" cy="1889071"/>
            <a:chOff x="-5617029" y="4596533"/>
            <a:chExt cx="3033486" cy="1596571"/>
          </a:xfrm>
          <a:solidFill>
            <a:schemeClr val="tx2">
              <a:lumMod val="60000"/>
              <a:lumOff val="40000"/>
            </a:schemeClr>
          </a:solidFill>
        </p:grpSpPr>
        <p:sp>
          <p:nvSpPr>
            <p:cNvPr id="20" name="Rounded Rectangular Callout 19"/>
            <p:cNvSpPr/>
            <p:nvPr/>
          </p:nvSpPr>
          <p:spPr>
            <a:xfrm>
              <a:off x="-5617029" y="4596533"/>
              <a:ext cx="3033486" cy="1596571"/>
            </a:xfrm>
            <a:prstGeom prst="wedgeRoundRectCallout">
              <a:avLst>
                <a:gd name="adj1" fmla="val -83034"/>
                <a:gd name="adj2" fmla="val 51808"/>
                <a:gd name="adj3" fmla="val 16667"/>
              </a:avLst>
            </a:prstGeom>
            <a:gr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5326742" y="4773565"/>
              <a:ext cx="2540000" cy="1170545"/>
            </a:xfrm>
            <a:prstGeom prst="rect">
              <a:avLst/>
            </a:prstGeom>
            <a:noFill/>
            <a:ln w="38100" cap="rnd">
              <a:noFill/>
            </a:ln>
          </p:spPr>
          <p:txBody>
            <a:bodyPr wrap="square" rtlCol="0" anchor="ctr">
              <a:spAutoFit/>
            </a:bodyPr>
            <a:lstStyle/>
            <a:p>
              <a:pPr algn="ctr"/>
              <a:r>
                <a:rPr lang="en-US" sz="2800" b="1" dirty="0" smtClean="0">
                  <a:solidFill>
                    <a:schemeClr val="bg1"/>
                  </a:solidFill>
                </a:rPr>
                <a:t>Click the Info bar to display details</a:t>
              </a:r>
              <a:endParaRPr lang="en-US" sz="2800" b="1" dirty="0">
                <a:solidFill>
                  <a:schemeClr val="bg1"/>
                </a:solidFill>
              </a:endParaRPr>
            </a:p>
          </p:txBody>
        </p:sp>
      </p:grpSp>
      <p:grpSp>
        <p:nvGrpSpPr>
          <p:cNvPr id="22" name="Group 21" descr="info button"/>
          <p:cNvGrpSpPr/>
          <p:nvPr/>
        </p:nvGrpSpPr>
        <p:grpSpPr>
          <a:xfrm>
            <a:off x="362530" y="182884"/>
            <a:ext cx="1447800" cy="1631216"/>
            <a:chOff x="-2590800" y="514350"/>
            <a:chExt cx="1447800" cy="1631216"/>
          </a:xfrm>
        </p:grpSpPr>
        <p:sp>
          <p:nvSpPr>
            <p:cNvPr id="23" name="Oval 22"/>
            <p:cNvSpPr/>
            <p:nvPr/>
          </p:nvSpPr>
          <p:spPr>
            <a:xfrm>
              <a:off x="-2590800" y="609600"/>
              <a:ext cx="1447800" cy="1447800"/>
            </a:xfrm>
            <a:prstGeom prst="ellipse">
              <a:avLst/>
            </a:prstGeom>
            <a:solidFill>
              <a:srgbClr val="0070C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descr="i icon"/>
            <p:cNvSpPr txBox="1"/>
            <p:nvPr/>
          </p:nvSpPr>
          <p:spPr>
            <a:xfrm>
              <a:off x="-2324100" y="514350"/>
              <a:ext cx="914400" cy="1631216"/>
            </a:xfrm>
            <a:prstGeom prst="rect">
              <a:avLst/>
            </a:prstGeom>
            <a:noFill/>
          </p:spPr>
          <p:txBody>
            <a:bodyPr wrap="square" rtlCol="0">
              <a:spAutoFit/>
            </a:bodyPr>
            <a:lstStyle/>
            <a:p>
              <a:pPr algn="ctr"/>
              <a:r>
                <a:rPr lang="en-US" sz="10000" b="1" dirty="0" smtClean="0">
                  <a:solidFill>
                    <a:schemeClr val="bg1"/>
                  </a:solidFill>
                </a:rPr>
                <a:t>i</a:t>
              </a:r>
              <a:endParaRPr lang="en-US" sz="10000" b="1" dirty="0">
                <a:solidFill>
                  <a:schemeClr val="bg1"/>
                </a:solidFill>
              </a:endParaRPr>
            </a:p>
          </p:txBody>
        </p:sp>
      </p:grpSp>
      <p:sp>
        <p:nvSpPr>
          <p:cNvPr id="25" name="TextBox 24" descr="info  button&#10;"/>
          <p:cNvSpPr txBox="1"/>
          <p:nvPr/>
        </p:nvSpPr>
        <p:spPr>
          <a:xfrm>
            <a:off x="1150880" y="749153"/>
            <a:ext cx="2002221" cy="523220"/>
          </a:xfrm>
          <a:prstGeom prst="rect">
            <a:avLst/>
          </a:prstGeom>
          <a:noFill/>
        </p:spPr>
        <p:txBody>
          <a:bodyPr wrap="square" rtlCol="0">
            <a:spAutoFit/>
          </a:bodyPr>
          <a:lstStyle/>
          <a:p>
            <a:r>
              <a:rPr lang="en-US" sz="2800" b="1" dirty="0" smtClean="0">
                <a:solidFill>
                  <a:schemeClr val="bg1"/>
                </a:solidFill>
              </a:rPr>
              <a:t>nfo  </a:t>
            </a:r>
            <a:r>
              <a:rPr lang="en-US" sz="2800" b="1" dirty="0" smtClean="0">
                <a:solidFill>
                  <a:srgbClr val="0070C0"/>
                </a:solidFill>
              </a:rPr>
              <a:t>button</a:t>
            </a:r>
            <a:endParaRPr lang="en-US" sz="2800" b="1" dirty="0">
              <a:solidFill>
                <a:srgbClr val="0070C0"/>
              </a:solidFill>
            </a:endParaRPr>
          </a:p>
        </p:txBody>
      </p:sp>
    </p:spTree>
    <p:extLst>
      <p:ext uri="{BB962C8B-B14F-4D97-AF65-F5344CB8AC3E}">
        <p14:creationId xmlns:p14="http://schemas.microsoft.com/office/powerpoint/2010/main" val="2223748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8A7A6"/>
        </a:solidFill>
        <a:effectLst/>
      </p:bgPr>
    </p:bg>
    <p:spTree>
      <p:nvGrpSpPr>
        <p:cNvPr id="1" name=""/>
        <p:cNvGrpSpPr/>
        <p:nvPr/>
      </p:nvGrpSpPr>
      <p:grpSpPr>
        <a:xfrm>
          <a:off x="0" y="0"/>
          <a:ext cx="0" cy="0"/>
          <a:chOff x="0" y="0"/>
          <a:chExt cx="0" cy="0"/>
        </a:xfrm>
      </p:grpSpPr>
      <p:pic>
        <p:nvPicPr>
          <p:cNvPr id="14" name="Picture 13" descr="background of circuit board diagram"/>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694" y="0"/>
            <a:ext cx="9138306" cy="6858000"/>
          </a:xfrm>
          <a:prstGeom prst="rect">
            <a:avLst/>
          </a:prstGeom>
        </p:spPr>
      </p:pic>
      <p:sp>
        <p:nvSpPr>
          <p:cNvPr id="3" name="Content Placeholder 2"/>
          <p:cNvSpPr>
            <a:spLocks noGrp="1"/>
          </p:cNvSpPr>
          <p:nvPr>
            <p:ph idx="1"/>
          </p:nvPr>
        </p:nvSpPr>
        <p:spPr>
          <a:xfrm>
            <a:off x="2850227" y="260901"/>
            <a:ext cx="6089052" cy="6083893"/>
          </a:xfrm>
        </p:spPr>
        <p:txBody>
          <a:bodyPr>
            <a:noAutofit/>
          </a:bodyPr>
          <a:lstStyle/>
          <a:p>
            <a:pPr marL="0" indent="0" algn="ctr">
              <a:spcAft>
                <a:spcPts val="800"/>
              </a:spcAft>
              <a:buNone/>
              <a:defRPr/>
            </a:pPr>
            <a:r>
              <a:rPr lang="en-US" b="1" dirty="0" smtClean="0">
                <a:ea typeface="ＭＳ Ｐゴシック" charset="0"/>
              </a:rPr>
              <a:t>VistA Evolution Background</a:t>
            </a:r>
          </a:p>
          <a:p>
            <a:pPr marL="0" indent="0" algn="ctr">
              <a:spcAft>
                <a:spcPts val="800"/>
              </a:spcAft>
              <a:buNone/>
              <a:defRPr/>
            </a:pPr>
            <a:r>
              <a:rPr lang="en-US" b="1" dirty="0" smtClean="0">
                <a:ea typeface="ＭＳ Ｐゴシック" charset="0"/>
              </a:rPr>
              <a:t>Patient Benefits</a:t>
            </a:r>
          </a:p>
          <a:p>
            <a:pPr marL="0" indent="0" algn="ctr">
              <a:spcAft>
                <a:spcPts val="800"/>
              </a:spcAft>
              <a:buNone/>
              <a:defRPr/>
            </a:pPr>
            <a:r>
              <a:rPr lang="en-US" b="1" dirty="0" smtClean="0">
                <a:ea typeface="ＭＳ Ｐゴシック" charset="0"/>
              </a:rPr>
              <a:t>Improving the Quality of Healthcare</a:t>
            </a:r>
          </a:p>
          <a:p>
            <a:pPr marL="0" indent="0" algn="ctr">
              <a:spcAft>
                <a:spcPts val="800"/>
              </a:spcAft>
              <a:buNone/>
              <a:defRPr/>
            </a:pPr>
            <a:r>
              <a:rPr lang="en-US" b="1" dirty="0" smtClean="0">
                <a:ea typeface="ＭＳ Ｐゴシック" charset="0"/>
              </a:rPr>
              <a:t>Program Principles/Goals/Management</a:t>
            </a:r>
          </a:p>
          <a:p>
            <a:pPr marL="0" indent="0" algn="ctr">
              <a:spcAft>
                <a:spcPts val="800"/>
              </a:spcAft>
              <a:buNone/>
              <a:defRPr/>
            </a:pPr>
            <a:r>
              <a:rPr lang="en-US" b="1" dirty="0" smtClean="0">
                <a:ea typeface="ＭＳ Ｐゴシック" charset="0"/>
              </a:rPr>
              <a:t>Product Roadmap</a:t>
            </a:r>
          </a:p>
          <a:p>
            <a:pPr marL="0" indent="0" algn="ctr">
              <a:spcAft>
                <a:spcPts val="800"/>
              </a:spcAft>
              <a:buNone/>
              <a:defRPr/>
            </a:pPr>
            <a:r>
              <a:rPr lang="en-US" b="1" dirty="0" smtClean="0">
                <a:ea typeface="ＭＳ Ｐゴシック" charset="0"/>
              </a:rPr>
              <a:t>Product Sets </a:t>
            </a:r>
          </a:p>
          <a:p>
            <a:pPr marL="0" indent="0" algn="ctr">
              <a:spcAft>
                <a:spcPts val="800"/>
              </a:spcAft>
              <a:buNone/>
            </a:pPr>
            <a:r>
              <a:rPr lang="en-US" b="1" dirty="0" smtClean="0"/>
              <a:t>Interoperability</a:t>
            </a:r>
          </a:p>
          <a:p>
            <a:pPr marL="0" indent="0" algn="ctr">
              <a:spcAft>
                <a:spcPts val="800"/>
              </a:spcAft>
              <a:buNone/>
            </a:pPr>
            <a:r>
              <a:rPr lang="en-US" b="1" dirty="0" smtClean="0"/>
              <a:t>Community Engagement</a:t>
            </a:r>
            <a:endParaRPr lang="en-US" b="1" dirty="0"/>
          </a:p>
        </p:txBody>
      </p:sp>
    </p:spTree>
    <p:extLst>
      <p:ext uri="{BB962C8B-B14F-4D97-AF65-F5344CB8AC3E}">
        <p14:creationId xmlns:p14="http://schemas.microsoft.com/office/powerpoint/2010/main" val="16767945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quo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727" y="0"/>
            <a:ext cx="9349777" cy="6858000"/>
          </a:xfrm>
          <a:prstGeom prst="rect">
            <a:avLst/>
          </a:prstGeom>
        </p:spPr>
      </p:pic>
      <p:pic>
        <p:nvPicPr>
          <p:cNvPr id="3" name="Picture 2" descr="screen shot of Joint Legacy Viewe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44323" y1="38761" x2="44323" y2="38761"/>
                        <a14:foregroundMark x1="27689" y1="38303" x2="27689" y2="38303"/>
                        <a14:foregroundMark x1="93924" y1="30275" x2="93924" y2="30275"/>
                        <a14:foregroundMark x1="93924" y1="30275" x2="14442" y2="40367"/>
                        <a14:foregroundMark x1="7570" y1="2752" x2="85857" y2="12615"/>
                        <a14:foregroundMark x1="21514" y1="98165" x2="98904" y2="87385"/>
                        <a14:foregroundMark x1="1892" y1="62844" x2="15339" y2="64679"/>
                        <a14:foregroundMark x1="86952" y1="12156" x2="85359" y2="29128"/>
                        <a14:foregroundMark x1="94323" y1="30046" x2="99303" y2="86468"/>
                        <a14:backgroundMark x1="29382" y1="1376" x2="29382" y2="1376"/>
                        <a14:backgroundMark x1="24402" y1="1376" x2="24402" y2="1376"/>
                        <a14:backgroundMark x1="18227" y1="1147" x2="18227" y2="1147"/>
                        <a14:backgroundMark x1="14143" y1="1147" x2="14143" y2="1147"/>
                        <a14:backgroundMark x1="11056" y1="688" x2="11056" y2="688"/>
                        <a14:backgroundMark x1="33665" y1="98624" x2="33665" y2="98624"/>
                        <a14:backgroundMark x1="28386" y1="98853" x2="28386" y2="98853"/>
                        <a14:backgroundMark x1="99104" y1="56193" x2="99104" y2="56193"/>
                        <a14:backgroundMark x1="98805" y1="60321" x2="98805" y2="60321"/>
                        <a14:backgroundMark x1="99104" y1="63991" x2="99104" y2="63991"/>
                        <a14:backgroundMark x1="99104" y1="66972" x2="99104" y2="66972"/>
                        <a14:backgroundMark x1="25598" y1="98624" x2="25598" y2="98624"/>
                      </a14:backgroundRemoval>
                    </a14:imgEffect>
                  </a14:imgLayer>
                </a14:imgProps>
              </a:ext>
              <a:ext uri="{28A0092B-C50C-407E-A947-70E740481C1C}">
                <a14:useLocalDpi xmlns:a14="http://schemas.microsoft.com/office/drawing/2010/main" val="0"/>
              </a:ext>
            </a:extLst>
          </a:blip>
          <a:stretch>
            <a:fillRect/>
          </a:stretch>
        </p:blipFill>
        <p:spPr>
          <a:xfrm>
            <a:off x="604380" y="274638"/>
            <a:ext cx="5961294" cy="5885016"/>
          </a:xfrm>
          <a:prstGeom prst="rect">
            <a:avLst/>
          </a:prstGeom>
        </p:spPr>
      </p:pic>
      <p:sp>
        <p:nvSpPr>
          <p:cNvPr id="2" name="Title 1"/>
          <p:cNvSpPr>
            <a:spLocks noGrp="1"/>
          </p:cNvSpPr>
          <p:nvPr>
            <p:ph type="title"/>
          </p:nvPr>
        </p:nvSpPr>
        <p:spPr>
          <a:xfrm>
            <a:off x="3124200" y="5847873"/>
            <a:ext cx="6008007" cy="876761"/>
          </a:xfrm>
        </p:spPr>
        <p:txBody>
          <a:bodyPr>
            <a:noAutofit/>
          </a:bodyPr>
          <a:lstStyle/>
          <a:p>
            <a:r>
              <a:rPr lang="en-US" sz="4200" b="1" dirty="0">
                <a:solidFill>
                  <a:srgbClr val="0070C0"/>
                </a:solidFill>
              </a:rPr>
              <a:t>Joint Legacy Viewer (JLV</a:t>
            </a:r>
            <a:r>
              <a:rPr lang="en-US" sz="4200" b="1" dirty="0" smtClean="0">
                <a:solidFill>
                  <a:srgbClr val="0070C0"/>
                </a:solidFill>
              </a:rPr>
              <a:t>)</a:t>
            </a:r>
            <a:endParaRPr lang="en-US" sz="4200" b="1" dirty="0">
              <a:solidFill>
                <a:srgbClr val="0070C0"/>
              </a:solidFill>
            </a:endParaRPr>
          </a:p>
        </p:txBody>
      </p:sp>
    </p:spTree>
    <p:extLst>
      <p:ext uri="{BB962C8B-B14F-4D97-AF65-F5344CB8AC3E}">
        <p14:creationId xmlns:p14="http://schemas.microsoft.com/office/powerpoint/2010/main" val="4590141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phere with a wedge out of it revealing sliver core"/>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sharpenSoften amount="-50000"/>
                    </a14:imgEffect>
                    <a14:imgEffect>
                      <a14:saturation sat="66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92172" y="1269124"/>
            <a:ext cx="6115050" cy="6115050"/>
          </a:xfrm>
          <a:prstGeom prst="rect">
            <a:avLst/>
          </a:prstGeom>
        </p:spPr>
      </p:pic>
      <p:sp>
        <p:nvSpPr>
          <p:cNvPr id="2" name="Title 1" descr="Product Set #2 &#10;September 30, 2015"/>
          <p:cNvSpPr>
            <a:spLocks noGrp="1"/>
          </p:cNvSpPr>
          <p:nvPr>
            <p:ph type="title"/>
          </p:nvPr>
        </p:nvSpPr>
        <p:spPr>
          <a:xfrm>
            <a:off x="3638550" y="4763158"/>
            <a:ext cx="5791201" cy="1799896"/>
          </a:xfrm>
        </p:spPr>
        <p:txBody>
          <a:bodyPr>
            <a:normAutofit/>
          </a:bodyPr>
          <a:lstStyle/>
          <a:p>
            <a:r>
              <a:rPr lang="en-US" sz="5200" b="1" dirty="0" smtClean="0"/>
              <a:t>Product </a:t>
            </a:r>
            <a:r>
              <a:rPr lang="en-US" sz="5200" b="1" dirty="0"/>
              <a:t>Set </a:t>
            </a:r>
            <a:r>
              <a:rPr lang="en-US" sz="5200" b="1" dirty="0" smtClean="0"/>
              <a:t>#2 </a:t>
            </a:r>
            <a:br>
              <a:rPr lang="en-US" sz="5200" b="1" dirty="0" smtClean="0"/>
            </a:br>
            <a:r>
              <a:rPr lang="en-US" sz="2800" i="1" dirty="0" smtClean="0"/>
              <a:t>September </a:t>
            </a:r>
            <a:r>
              <a:rPr lang="en-US" sz="2800" i="1" dirty="0"/>
              <a:t>30, </a:t>
            </a:r>
            <a:r>
              <a:rPr lang="en-US" sz="2800" i="1" dirty="0" smtClean="0"/>
              <a:t>2015</a:t>
            </a:r>
            <a:endParaRPr lang="en-US" sz="2800" i="1" dirty="0"/>
          </a:p>
        </p:txBody>
      </p:sp>
      <p:sp>
        <p:nvSpPr>
          <p:cNvPr id="6" name="Content Placeholder 2" descr="Core Health Management Capabilities on an Office of the National Coordinator (ONC) certified Technology (2014 Edition Certification Criteria)&#10;&#10;"/>
          <p:cNvSpPr>
            <a:spLocks noGrp="1"/>
          </p:cNvSpPr>
          <p:nvPr>
            <p:ph idx="1"/>
          </p:nvPr>
        </p:nvSpPr>
        <p:spPr>
          <a:xfrm>
            <a:off x="321736" y="362018"/>
            <a:ext cx="8623737" cy="2343081"/>
          </a:xfrm>
        </p:spPr>
        <p:txBody>
          <a:bodyPr>
            <a:noAutofit/>
          </a:bodyPr>
          <a:lstStyle/>
          <a:p>
            <a:pPr marL="0" indent="0" algn="r">
              <a:buNone/>
            </a:pPr>
            <a:r>
              <a:rPr lang="en-US" sz="3600" b="1" dirty="0" smtClean="0">
                <a:solidFill>
                  <a:srgbClr val="000000"/>
                </a:solidFill>
              </a:rPr>
              <a:t>Core Health Management Capabilities on an </a:t>
            </a:r>
            <a:r>
              <a:rPr lang="en-US" sz="3600" b="1" dirty="0"/>
              <a:t>Office of the National Coordinator </a:t>
            </a:r>
            <a:r>
              <a:rPr lang="en-US" sz="3600" b="1" dirty="0" smtClean="0"/>
              <a:t>(</a:t>
            </a:r>
            <a:r>
              <a:rPr lang="en-US" sz="3600" b="1" dirty="0" smtClean="0">
                <a:solidFill>
                  <a:srgbClr val="000000"/>
                </a:solidFill>
              </a:rPr>
              <a:t>ONC) certified Technology (2014 </a:t>
            </a:r>
            <a:r>
              <a:rPr lang="en-US" sz="3600" b="1" dirty="0">
                <a:solidFill>
                  <a:srgbClr val="000000"/>
                </a:solidFill>
              </a:rPr>
              <a:t>Edition Certification </a:t>
            </a:r>
            <a:r>
              <a:rPr lang="en-US" sz="3600" b="1" dirty="0" smtClean="0">
                <a:solidFill>
                  <a:srgbClr val="000000"/>
                </a:solidFill>
              </a:rPr>
              <a:t>Criteria)</a:t>
            </a:r>
            <a:endParaRPr lang="en-US" sz="3600" b="1" dirty="0">
              <a:solidFill>
                <a:srgbClr val="000000"/>
              </a:solidFill>
            </a:endParaRPr>
          </a:p>
        </p:txBody>
      </p:sp>
    </p:spTree>
    <p:extLst>
      <p:ext uri="{BB962C8B-B14F-4D97-AF65-F5344CB8AC3E}">
        <p14:creationId xmlns:p14="http://schemas.microsoft.com/office/powerpoint/2010/main" val="6648965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descr="Utilization&#10;Automated Measure Calculation&#10;Safety-enhanced Design&#10;Quality Management System&#10;"/>
          <p:cNvSpPr/>
          <p:nvPr/>
        </p:nvSpPr>
        <p:spPr>
          <a:xfrm>
            <a:off x="6350171" y="5361000"/>
            <a:ext cx="2736101" cy="1382700"/>
          </a:xfrm>
          <a:prstGeom prst="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r>
              <a:rPr lang="en-US" sz="2800" b="1" dirty="0" smtClean="0">
                <a:latin typeface="Calibri" panose="020F0502020204030204" pitchFamily="34" charset="0"/>
              </a:rPr>
              <a:t>Utilization</a:t>
            </a:r>
          </a:p>
          <a:p>
            <a:r>
              <a:rPr lang="en-US" sz="1400" dirty="0" smtClean="0">
                <a:latin typeface="Calibri" panose="020F0502020204030204" pitchFamily="34" charset="0"/>
              </a:rPr>
              <a:t>Automated Measure Calculation</a:t>
            </a:r>
          </a:p>
          <a:p>
            <a:r>
              <a:rPr lang="en-US" sz="1400" dirty="0" smtClean="0">
                <a:latin typeface="Calibri" panose="020F0502020204030204" pitchFamily="34" charset="0"/>
              </a:rPr>
              <a:t>Safety-enhanced Design</a:t>
            </a:r>
          </a:p>
          <a:p>
            <a:r>
              <a:rPr lang="en-US" sz="1400" dirty="0" smtClean="0">
                <a:latin typeface="Calibri" panose="020F0502020204030204" pitchFamily="34" charset="0"/>
              </a:rPr>
              <a:t>Quality Management System</a:t>
            </a:r>
            <a:endParaRPr lang="en-US" sz="1400" dirty="0">
              <a:latin typeface="Calibri" panose="020F0502020204030204" pitchFamily="34" charset="0"/>
            </a:endParaRPr>
          </a:p>
        </p:txBody>
      </p:sp>
      <p:sp>
        <p:nvSpPr>
          <p:cNvPr id="13" name="Rectangle 12" descr="Public Health&#10;Immunization Information&#10;Transmit to Immunization Registries&#10;Transmit to Public Health Agencies&#10;Syndromic Surveillance&#10;Reportable Lab Results&#10;&#10;"/>
          <p:cNvSpPr/>
          <p:nvPr/>
        </p:nvSpPr>
        <p:spPr>
          <a:xfrm>
            <a:off x="6327571" y="3553176"/>
            <a:ext cx="2736102" cy="1688032"/>
          </a:xfrm>
          <a:prstGeom prst="rect">
            <a:avLst/>
          </a:prstGeom>
          <a:solidFill>
            <a:schemeClr val="bg2">
              <a:lumMod val="25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r>
              <a:rPr lang="en-US" sz="2800" b="1" dirty="0" smtClean="0">
                <a:latin typeface="Calibri" panose="020F0502020204030204" pitchFamily="34" charset="0"/>
              </a:rPr>
              <a:t>Public Health</a:t>
            </a:r>
          </a:p>
          <a:p>
            <a:r>
              <a:rPr lang="en-US" sz="1300" dirty="0" smtClean="0">
                <a:latin typeface="Calibri" panose="020F0502020204030204" pitchFamily="34" charset="0"/>
              </a:rPr>
              <a:t>Immunization Information</a:t>
            </a:r>
          </a:p>
          <a:p>
            <a:r>
              <a:rPr lang="en-US" sz="1300" dirty="0" smtClean="0">
                <a:latin typeface="Calibri" panose="020F0502020204030204" pitchFamily="34" charset="0"/>
              </a:rPr>
              <a:t>Transmit to Immunization Registries</a:t>
            </a:r>
          </a:p>
          <a:p>
            <a:r>
              <a:rPr lang="en-US" sz="1300" dirty="0" smtClean="0">
                <a:latin typeface="Calibri" panose="020F0502020204030204" pitchFamily="34" charset="0"/>
              </a:rPr>
              <a:t>Transmit to Public Health Agencies</a:t>
            </a:r>
          </a:p>
          <a:p>
            <a:pPr marL="285750" indent="-285750">
              <a:buFont typeface="Arial"/>
              <a:buChar char="•"/>
            </a:pPr>
            <a:r>
              <a:rPr lang="en-US" sz="1300" dirty="0" smtClean="0">
                <a:latin typeface="Calibri" panose="020F0502020204030204" pitchFamily="34" charset="0"/>
              </a:rPr>
              <a:t>Syndromic Surveillance</a:t>
            </a:r>
          </a:p>
          <a:p>
            <a:pPr marL="285750" indent="-285750">
              <a:buFont typeface="Arial"/>
              <a:buChar char="•"/>
            </a:pPr>
            <a:r>
              <a:rPr lang="en-US" sz="1300" dirty="0" smtClean="0">
                <a:latin typeface="Calibri" panose="020F0502020204030204" pitchFamily="34" charset="0"/>
              </a:rPr>
              <a:t>Reportable Lab Results</a:t>
            </a:r>
          </a:p>
          <a:p>
            <a:endParaRPr lang="en-US" dirty="0" smtClean="0">
              <a:latin typeface="Calibri" panose="020F0502020204030204" pitchFamily="34" charset="0"/>
            </a:endParaRPr>
          </a:p>
        </p:txBody>
      </p:sp>
      <p:sp>
        <p:nvSpPr>
          <p:cNvPr id="10" name="Rectangle 9" descr="Clinical Quality Measures&#10;Capture &amp; Export&#10;Import &amp; Calculate&#10;Electronic Submission&#10;"/>
          <p:cNvSpPr/>
          <p:nvPr/>
        </p:nvSpPr>
        <p:spPr>
          <a:xfrm>
            <a:off x="6327571" y="1838003"/>
            <a:ext cx="2736100" cy="1592386"/>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lnSpc>
                <a:spcPts val="3000"/>
              </a:lnSpc>
              <a:spcAft>
                <a:spcPts val="600"/>
              </a:spcAft>
            </a:pPr>
            <a:r>
              <a:rPr lang="en-US" sz="2800" b="1" dirty="0" smtClean="0">
                <a:latin typeface="Calibri" panose="020F0502020204030204" pitchFamily="34" charset="0"/>
              </a:rPr>
              <a:t>Clinical Quality Measures</a:t>
            </a:r>
          </a:p>
          <a:p>
            <a:r>
              <a:rPr lang="en-US" sz="1400" dirty="0" smtClean="0">
                <a:latin typeface="Calibri" panose="020F0502020204030204" pitchFamily="34" charset="0"/>
              </a:rPr>
              <a:t>Capture &amp; Export</a:t>
            </a:r>
          </a:p>
          <a:p>
            <a:r>
              <a:rPr lang="en-US" sz="1400" dirty="0" smtClean="0">
                <a:latin typeface="Calibri" panose="020F0502020204030204" pitchFamily="34" charset="0"/>
              </a:rPr>
              <a:t>Import &amp; Calculate</a:t>
            </a:r>
          </a:p>
          <a:p>
            <a:r>
              <a:rPr lang="en-US" sz="1400" dirty="0" smtClean="0">
                <a:latin typeface="Calibri" panose="020F0502020204030204" pitchFamily="34" charset="0"/>
              </a:rPr>
              <a:t>Electronic Submission</a:t>
            </a:r>
            <a:endParaRPr lang="en-US" sz="1400" dirty="0">
              <a:latin typeface="Calibri" panose="020F0502020204030204" pitchFamily="34" charset="0"/>
            </a:endParaRPr>
          </a:p>
        </p:txBody>
      </p:sp>
      <p:sp>
        <p:nvSpPr>
          <p:cNvPr id="12" name="Rectangle 11" descr="Patient Engagement&#10;View, Display, Transmit to 3rd Parties&#10;Clinical Summary&#10;Secure Messaging&#10;"/>
          <p:cNvSpPr/>
          <p:nvPr/>
        </p:nvSpPr>
        <p:spPr>
          <a:xfrm>
            <a:off x="6327570" y="167543"/>
            <a:ext cx="2736099" cy="1569914"/>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lnSpc>
                <a:spcPts val="3000"/>
              </a:lnSpc>
              <a:spcAft>
                <a:spcPts val="600"/>
              </a:spcAft>
            </a:pPr>
            <a:r>
              <a:rPr lang="en-US" sz="2800" b="1" dirty="0" smtClean="0">
                <a:latin typeface="Calibri" panose="020F0502020204030204" pitchFamily="34" charset="0"/>
              </a:rPr>
              <a:t>Patient Engagement</a:t>
            </a:r>
          </a:p>
          <a:p>
            <a:r>
              <a:rPr lang="en-US" sz="1300" dirty="0" smtClean="0">
                <a:latin typeface="Calibri" panose="020F0502020204030204" pitchFamily="34" charset="0"/>
              </a:rPr>
              <a:t>View, Display, Transmit to 3</a:t>
            </a:r>
            <a:r>
              <a:rPr lang="en-US" sz="1300" baseline="30000" dirty="0" smtClean="0">
                <a:latin typeface="Calibri" panose="020F0502020204030204" pitchFamily="34" charset="0"/>
              </a:rPr>
              <a:t>rd</a:t>
            </a:r>
            <a:r>
              <a:rPr lang="en-US" sz="1300" dirty="0" smtClean="0">
                <a:latin typeface="Calibri" panose="020F0502020204030204" pitchFamily="34" charset="0"/>
              </a:rPr>
              <a:t> Parties</a:t>
            </a:r>
          </a:p>
          <a:p>
            <a:r>
              <a:rPr lang="en-US" sz="1300" dirty="0" smtClean="0">
                <a:latin typeface="Calibri" panose="020F0502020204030204" pitchFamily="34" charset="0"/>
              </a:rPr>
              <a:t>Clinical Summary</a:t>
            </a:r>
          </a:p>
          <a:p>
            <a:r>
              <a:rPr lang="en-US" sz="1300" dirty="0" smtClean="0">
                <a:latin typeface="Calibri" panose="020F0502020204030204" pitchFamily="34" charset="0"/>
              </a:rPr>
              <a:t>Secure Messaging</a:t>
            </a:r>
            <a:endParaRPr lang="en-US" sz="1300" dirty="0">
              <a:latin typeface="Calibri" panose="020F0502020204030204" pitchFamily="34" charset="0"/>
            </a:endParaRPr>
          </a:p>
        </p:txBody>
      </p:sp>
      <p:sp>
        <p:nvSpPr>
          <p:cNvPr id="11" name="Rectangle 10" descr="Privacy/Security&#10;Authentication, Access Control&#10;  &amp; Authorization&#10;Auditable Events &amp; Tamper-resistance&#10;Audit Reports&#10;Amendments&#10;Auto Log-Off&#10;Emergency Access&#10;End-user Device Encryption&#10;Integrity&#10;Accounting of Disclosures&#10;"/>
          <p:cNvSpPr/>
          <p:nvPr/>
        </p:nvSpPr>
        <p:spPr>
          <a:xfrm>
            <a:off x="3118121" y="3981587"/>
            <a:ext cx="3066498" cy="2732070"/>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r>
              <a:rPr lang="en-US" sz="2800" b="1" dirty="0" smtClean="0">
                <a:latin typeface="Calibri" panose="020F0502020204030204" pitchFamily="34" charset="0"/>
              </a:rPr>
              <a:t>Privacy/Security</a:t>
            </a:r>
          </a:p>
          <a:p>
            <a:r>
              <a:rPr lang="en-US" sz="1400" dirty="0" smtClean="0">
                <a:latin typeface="Calibri" panose="020F0502020204030204" pitchFamily="34" charset="0"/>
              </a:rPr>
              <a:t>Authentication, Access Control</a:t>
            </a:r>
          </a:p>
          <a:p>
            <a:r>
              <a:rPr lang="en-US" sz="1400" dirty="0" smtClean="0">
                <a:latin typeface="Calibri" panose="020F0502020204030204" pitchFamily="34" charset="0"/>
              </a:rPr>
              <a:t>  &amp; Authorization</a:t>
            </a:r>
          </a:p>
          <a:p>
            <a:r>
              <a:rPr lang="en-US" sz="1400" dirty="0" smtClean="0">
                <a:latin typeface="Calibri" panose="020F0502020204030204" pitchFamily="34" charset="0"/>
              </a:rPr>
              <a:t>Auditable Events &amp; Tamper-resistance</a:t>
            </a:r>
          </a:p>
          <a:p>
            <a:r>
              <a:rPr lang="en-US" sz="1400" dirty="0" smtClean="0">
                <a:latin typeface="Calibri" panose="020F0502020204030204" pitchFamily="34" charset="0"/>
              </a:rPr>
              <a:t>Audit Reports</a:t>
            </a:r>
          </a:p>
          <a:p>
            <a:r>
              <a:rPr lang="en-US" sz="1400" dirty="0" smtClean="0">
                <a:latin typeface="Calibri" panose="020F0502020204030204" pitchFamily="34" charset="0"/>
              </a:rPr>
              <a:t>Amendments</a:t>
            </a:r>
          </a:p>
          <a:p>
            <a:r>
              <a:rPr lang="en-US" sz="1400" dirty="0" smtClean="0">
                <a:latin typeface="Calibri" panose="020F0502020204030204" pitchFamily="34" charset="0"/>
              </a:rPr>
              <a:t>Auto Log-Off</a:t>
            </a:r>
          </a:p>
          <a:p>
            <a:r>
              <a:rPr lang="en-US" sz="1400" dirty="0" smtClean="0">
                <a:latin typeface="Calibri" panose="020F0502020204030204" pitchFamily="34" charset="0"/>
              </a:rPr>
              <a:t>Emergency Access</a:t>
            </a:r>
          </a:p>
          <a:p>
            <a:r>
              <a:rPr lang="en-US" sz="1400" dirty="0" smtClean="0">
                <a:latin typeface="Calibri" panose="020F0502020204030204" pitchFamily="34" charset="0"/>
              </a:rPr>
              <a:t>End-user Device Encryption</a:t>
            </a:r>
          </a:p>
          <a:p>
            <a:r>
              <a:rPr lang="en-US" sz="1400" dirty="0" smtClean="0">
                <a:latin typeface="Calibri" panose="020F0502020204030204" pitchFamily="34" charset="0"/>
              </a:rPr>
              <a:t>Integrity</a:t>
            </a:r>
          </a:p>
          <a:p>
            <a:r>
              <a:rPr lang="en-US" sz="1400" dirty="0" smtClean="0">
                <a:latin typeface="Calibri" panose="020F0502020204030204" pitchFamily="34" charset="0"/>
              </a:rPr>
              <a:t>Accounting of Disclosures</a:t>
            </a:r>
          </a:p>
        </p:txBody>
      </p:sp>
      <p:sp>
        <p:nvSpPr>
          <p:cNvPr id="9" name="Rectangle 8" descr="Care Coordination&#10;Transition of Care/Referral Summary&#10;Receive-Display-Incorporate&#10;Create-Transmit&#10;Electronic Transmission&#10;Outbound Electronic Prescribing&#10;Clinical Information Reconciliation&#10;Incorporate Lab Tests &amp; Results&#10;Transmission of Lab Tests &amp; Results&#10;Data Portability&#10;"/>
          <p:cNvSpPr/>
          <p:nvPr/>
        </p:nvSpPr>
        <p:spPr>
          <a:xfrm>
            <a:off x="3097470" y="1478405"/>
            <a:ext cx="3087149" cy="2369831"/>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r>
              <a:rPr lang="en-US" sz="2800" b="1" dirty="0" smtClean="0">
                <a:latin typeface="Calibri" panose="020F0502020204030204" pitchFamily="34" charset="0"/>
              </a:rPr>
              <a:t>Care Coordination</a:t>
            </a:r>
            <a:endParaRPr lang="en-US" sz="2800" b="1" dirty="0">
              <a:latin typeface="Calibri" panose="020F0502020204030204" pitchFamily="34" charset="0"/>
            </a:endParaRPr>
          </a:p>
          <a:p>
            <a:r>
              <a:rPr lang="en-US" sz="1300" dirty="0" smtClean="0">
                <a:latin typeface="Calibri" panose="020F0502020204030204" pitchFamily="34" charset="0"/>
              </a:rPr>
              <a:t>Transition of Care/Referral Summary</a:t>
            </a:r>
          </a:p>
          <a:p>
            <a:pPr marL="285750" indent="-285750">
              <a:buFont typeface="Arial"/>
              <a:buChar char="•"/>
            </a:pPr>
            <a:r>
              <a:rPr lang="en-US" sz="1300" dirty="0" smtClean="0">
                <a:latin typeface="Calibri" panose="020F0502020204030204" pitchFamily="34" charset="0"/>
              </a:rPr>
              <a:t>Receive-Display</a:t>
            </a:r>
            <a:r>
              <a:rPr lang="en-US" sz="1300" dirty="0">
                <a:latin typeface="Calibri" panose="020F0502020204030204" pitchFamily="34" charset="0"/>
              </a:rPr>
              <a:t>-</a:t>
            </a:r>
            <a:r>
              <a:rPr lang="en-US" sz="1300" dirty="0" smtClean="0">
                <a:latin typeface="Calibri" panose="020F0502020204030204" pitchFamily="34" charset="0"/>
              </a:rPr>
              <a:t>Incorporate</a:t>
            </a:r>
          </a:p>
          <a:p>
            <a:pPr marL="285750" indent="-285750">
              <a:buFont typeface="Arial"/>
              <a:buChar char="•"/>
            </a:pPr>
            <a:r>
              <a:rPr lang="en-US" sz="1300" dirty="0" smtClean="0">
                <a:latin typeface="Calibri" panose="020F0502020204030204" pitchFamily="34" charset="0"/>
              </a:rPr>
              <a:t>Create-Transmit</a:t>
            </a:r>
          </a:p>
          <a:p>
            <a:pPr marL="285750" indent="-285750">
              <a:buFont typeface="Arial"/>
              <a:buChar char="•"/>
            </a:pPr>
            <a:r>
              <a:rPr lang="en-US" sz="1300" dirty="0" smtClean="0">
                <a:latin typeface="Calibri" panose="020F0502020204030204" pitchFamily="34" charset="0"/>
              </a:rPr>
              <a:t>Electronic Transmission</a:t>
            </a:r>
          </a:p>
          <a:p>
            <a:r>
              <a:rPr lang="en-US" sz="1300" dirty="0" smtClean="0">
                <a:latin typeface="Calibri" panose="020F0502020204030204" pitchFamily="34" charset="0"/>
              </a:rPr>
              <a:t>Outbound Electronic Prescribing</a:t>
            </a:r>
          </a:p>
          <a:p>
            <a:r>
              <a:rPr lang="en-US" sz="1300" dirty="0" smtClean="0">
                <a:latin typeface="Calibri" panose="020F0502020204030204" pitchFamily="34" charset="0"/>
              </a:rPr>
              <a:t>Clinical Information Reconciliation</a:t>
            </a:r>
          </a:p>
          <a:p>
            <a:r>
              <a:rPr lang="en-US" sz="1300" dirty="0" smtClean="0">
                <a:latin typeface="Calibri" panose="020F0502020204030204" pitchFamily="34" charset="0"/>
              </a:rPr>
              <a:t>Incorporate Lab Tests &amp; Results</a:t>
            </a:r>
          </a:p>
          <a:p>
            <a:r>
              <a:rPr lang="en-US" sz="1300" dirty="0" smtClean="0">
                <a:latin typeface="Calibri" panose="020F0502020204030204" pitchFamily="34" charset="0"/>
              </a:rPr>
              <a:t>Transmission of Lab Tests &amp; Results</a:t>
            </a:r>
          </a:p>
          <a:p>
            <a:r>
              <a:rPr lang="en-US" sz="1300" dirty="0" smtClean="0">
                <a:latin typeface="Calibri" panose="020F0502020204030204" pitchFamily="34" charset="0"/>
              </a:rPr>
              <a:t>Data Portability</a:t>
            </a:r>
          </a:p>
        </p:txBody>
      </p:sp>
      <p:sp>
        <p:nvSpPr>
          <p:cNvPr id="8" name="Rectangle 7" descr="Clinical&#10;Computerized Provider Order&#10;   Entry (CPOE)&#10;Drug-Drug/Drug-Allergy Interaction&#10;   Checks&#10;Demographics&#10;Vital Signs&#10;Problem List&#10;Medication List&#10;Medication Allergy List&#10;Clinical Decision Support&#10;Electronic Notes&#10;Drug Formulary Checks&#10;Smoking Status&#10;Image Results&#10;Family Health History&#10;Patient List Creation&#10;Patient-Specific Education Resources&#10;Electronic Medication Administration&#10;  Record (BCMA)&#10;Advanced Directives &#10;"/>
          <p:cNvSpPr/>
          <p:nvPr/>
        </p:nvSpPr>
        <p:spPr>
          <a:xfrm>
            <a:off x="141427" y="1478405"/>
            <a:ext cx="2880650" cy="5254302"/>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r>
              <a:rPr lang="en-US" sz="2800" b="1" dirty="0" smtClean="0">
                <a:latin typeface="Calibri" panose="020F0502020204030204" pitchFamily="34" charset="0"/>
              </a:rPr>
              <a:t>Clinical</a:t>
            </a:r>
          </a:p>
          <a:p>
            <a:r>
              <a:rPr lang="en-US" sz="1400" dirty="0" smtClean="0">
                <a:latin typeface="Calibri" panose="020F0502020204030204" pitchFamily="34" charset="0"/>
              </a:rPr>
              <a:t>Computerized Provider Order</a:t>
            </a:r>
          </a:p>
          <a:p>
            <a:r>
              <a:rPr lang="en-US" sz="1400" dirty="0">
                <a:latin typeface="Calibri" panose="020F0502020204030204" pitchFamily="34" charset="0"/>
              </a:rPr>
              <a:t> </a:t>
            </a:r>
            <a:r>
              <a:rPr lang="en-US" sz="1400" dirty="0" smtClean="0">
                <a:latin typeface="Calibri" panose="020F0502020204030204" pitchFamily="34" charset="0"/>
              </a:rPr>
              <a:t>  Entry (CPOE)</a:t>
            </a:r>
          </a:p>
          <a:p>
            <a:r>
              <a:rPr lang="en-US" sz="1400" dirty="0" smtClean="0">
                <a:latin typeface="Calibri" panose="020F0502020204030204" pitchFamily="34" charset="0"/>
              </a:rPr>
              <a:t>Drug-Drug/Drug-Allergy Interaction</a:t>
            </a:r>
          </a:p>
          <a:p>
            <a:r>
              <a:rPr lang="en-US" sz="1400" dirty="0">
                <a:latin typeface="Calibri" panose="020F0502020204030204" pitchFamily="34" charset="0"/>
              </a:rPr>
              <a:t> </a:t>
            </a:r>
            <a:r>
              <a:rPr lang="en-US" sz="1400" dirty="0" smtClean="0">
                <a:latin typeface="Calibri" panose="020F0502020204030204" pitchFamily="34" charset="0"/>
              </a:rPr>
              <a:t>  Checks</a:t>
            </a:r>
          </a:p>
          <a:p>
            <a:r>
              <a:rPr lang="en-US" sz="1400" dirty="0" smtClean="0">
                <a:latin typeface="Calibri" panose="020F0502020204030204" pitchFamily="34" charset="0"/>
              </a:rPr>
              <a:t>Demographics</a:t>
            </a:r>
          </a:p>
          <a:p>
            <a:r>
              <a:rPr lang="en-US" sz="1400" dirty="0" smtClean="0">
                <a:latin typeface="Calibri" panose="020F0502020204030204" pitchFamily="34" charset="0"/>
              </a:rPr>
              <a:t>Vital Signs</a:t>
            </a:r>
          </a:p>
          <a:p>
            <a:r>
              <a:rPr lang="en-US" sz="1400" dirty="0" smtClean="0">
                <a:latin typeface="Calibri" panose="020F0502020204030204" pitchFamily="34" charset="0"/>
              </a:rPr>
              <a:t>Problem List</a:t>
            </a:r>
          </a:p>
          <a:p>
            <a:r>
              <a:rPr lang="en-US" sz="1400" dirty="0" smtClean="0">
                <a:latin typeface="Calibri" panose="020F0502020204030204" pitchFamily="34" charset="0"/>
              </a:rPr>
              <a:t>Medication List</a:t>
            </a:r>
          </a:p>
          <a:p>
            <a:r>
              <a:rPr lang="en-US" sz="1400" dirty="0" smtClean="0">
                <a:latin typeface="Calibri" panose="020F0502020204030204" pitchFamily="34" charset="0"/>
              </a:rPr>
              <a:t>Medication Allergy List</a:t>
            </a:r>
          </a:p>
          <a:p>
            <a:r>
              <a:rPr lang="en-US" sz="1400" dirty="0" smtClean="0">
                <a:latin typeface="Calibri" panose="020F0502020204030204" pitchFamily="34" charset="0"/>
              </a:rPr>
              <a:t>Clinical Decision Support</a:t>
            </a:r>
          </a:p>
          <a:p>
            <a:r>
              <a:rPr lang="en-US" sz="1400" dirty="0" smtClean="0">
                <a:latin typeface="Calibri" panose="020F0502020204030204" pitchFamily="34" charset="0"/>
              </a:rPr>
              <a:t>Electronic Notes</a:t>
            </a:r>
          </a:p>
          <a:p>
            <a:r>
              <a:rPr lang="en-US" sz="1400" dirty="0" smtClean="0">
                <a:latin typeface="Calibri" panose="020F0502020204030204" pitchFamily="34" charset="0"/>
              </a:rPr>
              <a:t>Drug Formulary Checks</a:t>
            </a:r>
          </a:p>
          <a:p>
            <a:r>
              <a:rPr lang="en-US" sz="1400" dirty="0" smtClean="0">
                <a:latin typeface="Calibri" panose="020F0502020204030204" pitchFamily="34" charset="0"/>
              </a:rPr>
              <a:t>Smoking Status</a:t>
            </a:r>
          </a:p>
          <a:p>
            <a:r>
              <a:rPr lang="en-US" sz="1400" dirty="0" smtClean="0">
                <a:latin typeface="Calibri" panose="020F0502020204030204" pitchFamily="34" charset="0"/>
              </a:rPr>
              <a:t>Image Results</a:t>
            </a:r>
          </a:p>
          <a:p>
            <a:r>
              <a:rPr lang="en-US" sz="1400" dirty="0" smtClean="0">
                <a:latin typeface="Calibri" panose="020F0502020204030204" pitchFamily="34" charset="0"/>
              </a:rPr>
              <a:t>Family Health History</a:t>
            </a:r>
          </a:p>
          <a:p>
            <a:r>
              <a:rPr lang="en-US" sz="1400" dirty="0" smtClean="0">
                <a:latin typeface="Calibri" panose="020F0502020204030204" pitchFamily="34" charset="0"/>
              </a:rPr>
              <a:t>Patient List Creation</a:t>
            </a:r>
          </a:p>
          <a:p>
            <a:r>
              <a:rPr lang="en-US" sz="1400" dirty="0" smtClean="0">
                <a:latin typeface="Calibri" panose="020F0502020204030204" pitchFamily="34" charset="0"/>
              </a:rPr>
              <a:t>Patient-Specific Education Resources</a:t>
            </a:r>
          </a:p>
          <a:p>
            <a:pPr>
              <a:tabLst>
                <a:tab pos="227013" algn="l"/>
              </a:tabLst>
            </a:pPr>
            <a:r>
              <a:rPr lang="en-US" sz="1400" dirty="0" smtClean="0">
                <a:latin typeface="Calibri" panose="020F0502020204030204" pitchFamily="34" charset="0"/>
              </a:rPr>
              <a:t>Electronic Medication Administration</a:t>
            </a:r>
          </a:p>
          <a:p>
            <a:pPr>
              <a:tabLst>
                <a:tab pos="227013" algn="l"/>
              </a:tabLst>
            </a:pPr>
            <a:r>
              <a:rPr lang="en-US" sz="1400" dirty="0">
                <a:latin typeface="Calibri" panose="020F0502020204030204" pitchFamily="34" charset="0"/>
              </a:rPr>
              <a:t> </a:t>
            </a:r>
            <a:r>
              <a:rPr lang="en-US" sz="1400" dirty="0" smtClean="0">
                <a:latin typeface="Calibri" panose="020F0502020204030204" pitchFamily="34" charset="0"/>
              </a:rPr>
              <a:t> Record (BCMA)</a:t>
            </a:r>
          </a:p>
          <a:p>
            <a:r>
              <a:rPr lang="en-US" sz="1400" dirty="0" smtClean="0">
                <a:latin typeface="Calibri" panose="020F0502020204030204" pitchFamily="34" charset="0"/>
              </a:rPr>
              <a:t>Advanced Directives </a:t>
            </a:r>
            <a:endParaRPr lang="en-US" sz="1400" dirty="0">
              <a:latin typeface="Calibri" panose="020F0502020204030204" pitchFamily="34" charset="0"/>
            </a:endParaRPr>
          </a:p>
        </p:txBody>
      </p:sp>
      <p:sp>
        <p:nvSpPr>
          <p:cNvPr id="6" name="Title 5"/>
          <p:cNvSpPr>
            <a:spLocks noGrp="1"/>
          </p:cNvSpPr>
          <p:nvPr>
            <p:ph type="title"/>
          </p:nvPr>
        </p:nvSpPr>
        <p:spPr>
          <a:xfrm>
            <a:off x="141427" y="127279"/>
            <a:ext cx="6043191" cy="1217775"/>
          </a:xfrm>
        </p:spPr>
        <p:txBody>
          <a:bodyPr>
            <a:noAutofit/>
          </a:bodyPr>
          <a:lstStyle/>
          <a:p>
            <a:r>
              <a:rPr lang="en-US" sz="3200" b="1" dirty="0"/>
              <a:t> </a:t>
            </a:r>
            <a:r>
              <a:rPr lang="en-US" sz="3200" b="1" dirty="0" smtClean="0"/>
              <a:t>ONC </a:t>
            </a:r>
            <a:r>
              <a:rPr lang="en-US" sz="3200" b="1" dirty="0"/>
              <a:t>Certification Criteria Relevant to eHMP</a:t>
            </a:r>
          </a:p>
        </p:txBody>
      </p:sp>
    </p:spTree>
    <p:extLst>
      <p:ext uri="{BB962C8B-B14F-4D97-AF65-F5344CB8AC3E}">
        <p14:creationId xmlns:p14="http://schemas.microsoft.com/office/powerpoint/2010/main" val="41070992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descr="Utilization&#10;Automated Measure Calculation&#10;Safety-enhanced Design&#10;Quality Management System&#10;"/>
          <p:cNvSpPr/>
          <p:nvPr/>
        </p:nvSpPr>
        <p:spPr>
          <a:xfrm>
            <a:off x="6350171" y="5361000"/>
            <a:ext cx="2736101" cy="1382700"/>
          </a:xfrm>
          <a:prstGeom prst="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r>
              <a:rPr lang="en-US" sz="2800" b="1" dirty="0" smtClean="0">
                <a:latin typeface="Calibri" panose="020F0502020204030204" pitchFamily="34" charset="0"/>
              </a:rPr>
              <a:t>Utilization</a:t>
            </a:r>
          </a:p>
          <a:p>
            <a:r>
              <a:rPr lang="en-US" sz="1400" dirty="0" smtClean="0">
                <a:latin typeface="Calibri" panose="020F0502020204030204" pitchFamily="34" charset="0"/>
              </a:rPr>
              <a:t>Automated Measure Calculation</a:t>
            </a:r>
          </a:p>
          <a:p>
            <a:r>
              <a:rPr lang="en-US" sz="1400" dirty="0" smtClean="0">
                <a:latin typeface="Calibri" panose="020F0502020204030204" pitchFamily="34" charset="0"/>
              </a:rPr>
              <a:t>Safety-enhanced Design</a:t>
            </a:r>
          </a:p>
          <a:p>
            <a:r>
              <a:rPr lang="en-US" sz="1400" dirty="0" smtClean="0">
                <a:latin typeface="Calibri" panose="020F0502020204030204" pitchFamily="34" charset="0"/>
              </a:rPr>
              <a:t>Quality Management System</a:t>
            </a:r>
            <a:endParaRPr lang="en-US" sz="1400" dirty="0">
              <a:latin typeface="Calibri" panose="020F0502020204030204" pitchFamily="34" charset="0"/>
            </a:endParaRPr>
          </a:p>
        </p:txBody>
      </p:sp>
      <p:sp>
        <p:nvSpPr>
          <p:cNvPr id="13" name="Rectangle 12" descr="Public Health&#10;Immunization Information&#10;Transmit to Immunization Registries&#10;Transmit to Public Health Agencies&#10;Syndromic Surveillance&#10;Reportable Lab Results&#10;&#10;"/>
          <p:cNvSpPr/>
          <p:nvPr/>
        </p:nvSpPr>
        <p:spPr>
          <a:xfrm>
            <a:off x="6327571" y="3553176"/>
            <a:ext cx="2736102" cy="1688032"/>
          </a:xfrm>
          <a:prstGeom prst="rect">
            <a:avLst/>
          </a:prstGeom>
          <a:solidFill>
            <a:schemeClr val="bg2">
              <a:lumMod val="25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r>
              <a:rPr lang="en-US" sz="2800" b="1" dirty="0" smtClean="0">
                <a:latin typeface="Calibri" panose="020F0502020204030204" pitchFamily="34" charset="0"/>
              </a:rPr>
              <a:t>Public Health</a:t>
            </a:r>
          </a:p>
          <a:p>
            <a:r>
              <a:rPr lang="en-US" sz="1300" dirty="0" smtClean="0">
                <a:latin typeface="Calibri" panose="020F0502020204030204" pitchFamily="34" charset="0"/>
              </a:rPr>
              <a:t>Immunization Information</a:t>
            </a:r>
          </a:p>
          <a:p>
            <a:r>
              <a:rPr lang="en-US" sz="1300" dirty="0" smtClean="0">
                <a:latin typeface="Calibri" panose="020F0502020204030204" pitchFamily="34" charset="0"/>
              </a:rPr>
              <a:t>Transmit to Immunization Registries</a:t>
            </a:r>
          </a:p>
          <a:p>
            <a:r>
              <a:rPr lang="en-US" sz="1300" dirty="0" smtClean="0">
                <a:latin typeface="Calibri" panose="020F0502020204030204" pitchFamily="34" charset="0"/>
              </a:rPr>
              <a:t>Transmit to Public Health Agencies</a:t>
            </a:r>
          </a:p>
          <a:p>
            <a:pPr marL="285750" indent="-285750">
              <a:buFont typeface="Arial"/>
              <a:buChar char="•"/>
            </a:pPr>
            <a:r>
              <a:rPr lang="en-US" sz="1300" dirty="0" smtClean="0">
                <a:latin typeface="Calibri" panose="020F0502020204030204" pitchFamily="34" charset="0"/>
              </a:rPr>
              <a:t>Syndromic Surveillance</a:t>
            </a:r>
          </a:p>
          <a:p>
            <a:pPr marL="285750" indent="-285750">
              <a:buFont typeface="Arial"/>
              <a:buChar char="•"/>
            </a:pPr>
            <a:r>
              <a:rPr lang="en-US" sz="1300" dirty="0" smtClean="0">
                <a:latin typeface="Calibri" panose="020F0502020204030204" pitchFamily="34" charset="0"/>
              </a:rPr>
              <a:t>Reportable Lab Results</a:t>
            </a:r>
          </a:p>
          <a:p>
            <a:endParaRPr lang="en-US" dirty="0" smtClean="0">
              <a:latin typeface="Calibri" panose="020F0502020204030204" pitchFamily="34" charset="0"/>
            </a:endParaRPr>
          </a:p>
        </p:txBody>
      </p:sp>
      <p:sp>
        <p:nvSpPr>
          <p:cNvPr id="10" name="Rectangle 9" descr="Clinical Quality Measures&#10;Capture &amp; Export&#10;Import &amp; Calculate&#10;Electronic Submission&#10;"/>
          <p:cNvSpPr/>
          <p:nvPr/>
        </p:nvSpPr>
        <p:spPr>
          <a:xfrm>
            <a:off x="6327571" y="1838003"/>
            <a:ext cx="2736100" cy="1592386"/>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lnSpc>
                <a:spcPts val="3000"/>
              </a:lnSpc>
              <a:spcAft>
                <a:spcPts val="600"/>
              </a:spcAft>
            </a:pPr>
            <a:r>
              <a:rPr lang="en-US" sz="2800" b="1" dirty="0" smtClean="0">
                <a:latin typeface="Calibri" panose="020F0502020204030204" pitchFamily="34" charset="0"/>
              </a:rPr>
              <a:t>Clinical Quality Measures</a:t>
            </a:r>
          </a:p>
          <a:p>
            <a:r>
              <a:rPr lang="en-US" sz="1400" dirty="0" smtClean="0">
                <a:latin typeface="Calibri" panose="020F0502020204030204" pitchFamily="34" charset="0"/>
              </a:rPr>
              <a:t>Capture &amp; Export</a:t>
            </a:r>
          </a:p>
          <a:p>
            <a:r>
              <a:rPr lang="en-US" sz="1400" dirty="0" smtClean="0">
                <a:latin typeface="Calibri" panose="020F0502020204030204" pitchFamily="34" charset="0"/>
              </a:rPr>
              <a:t>Import &amp; Calculate</a:t>
            </a:r>
          </a:p>
          <a:p>
            <a:r>
              <a:rPr lang="en-US" sz="1400" dirty="0" smtClean="0">
                <a:latin typeface="Calibri" panose="020F0502020204030204" pitchFamily="34" charset="0"/>
              </a:rPr>
              <a:t>Electronic Submission</a:t>
            </a:r>
            <a:endParaRPr lang="en-US" sz="1400" dirty="0">
              <a:latin typeface="Calibri" panose="020F0502020204030204" pitchFamily="34" charset="0"/>
            </a:endParaRPr>
          </a:p>
        </p:txBody>
      </p:sp>
      <p:sp>
        <p:nvSpPr>
          <p:cNvPr id="12" name="Rectangle 11" descr="Patient Engagement&#10;View, Display, Transmit to 3rd Parties&#10;Clinical Summary&#10;Secure Messaging&#10;"/>
          <p:cNvSpPr/>
          <p:nvPr/>
        </p:nvSpPr>
        <p:spPr>
          <a:xfrm>
            <a:off x="6327570" y="167543"/>
            <a:ext cx="2736099" cy="1569914"/>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lnSpc>
                <a:spcPts val="3000"/>
              </a:lnSpc>
              <a:spcAft>
                <a:spcPts val="600"/>
              </a:spcAft>
            </a:pPr>
            <a:r>
              <a:rPr lang="en-US" sz="2800" b="1" dirty="0" smtClean="0">
                <a:latin typeface="Calibri" panose="020F0502020204030204" pitchFamily="34" charset="0"/>
              </a:rPr>
              <a:t>Patient Engagement</a:t>
            </a:r>
          </a:p>
          <a:p>
            <a:r>
              <a:rPr lang="en-US" sz="1300" dirty="0" smtClean="0">
                <a:latin typeface="Calibri" panose="020F0502020204030204" pitchFamily="34" charset="0"/>
              </a:rPr>
              <a:t>View, Display, Transmit to 3</a:t>
            </a:r>
            <a:r>
              <a:rPr lang="en-US" sz="1300" baseline="30000" dirty="0" smtClean="0">
                <a:latin typeface="Calibri" panose="020F0502020204030204" pitchFamily="34" charset="0"/>
              </a:rPr>
              <a:t>rd</a:t>
            </a:r>
            <a:r>
              <a:rPr lang="en-US" sz="1300" dirty="0" smtClean="0">
                <a:latin typeface="Calibri" panose="020F0502020204030204" pitchFamily="34" charset="0"/>
              </a:rPr>
              <a:t> Parties</a:t>
            </a:r>
          </a:p>
          <a:p>
            <a:r>
              <a:rPr lang="en-US" sz="1300" dirty="0" smtClean="0">
                <a:latin typeface="Calibri" panose="020F0502020204030204" pitchFamily="34" charset="0"/>
              </a:rPr>
              <a:t>Clinical Summary</a:t>
            </a:r>
          </a:p>
          <a:p>
            <a:r>
              <a:rPr lang="en-US" sz="1300" dirty="0" smtClean="0">
                <a:latin typeface="Calibri" panose="020F0502020204030204" pitchFamily="34" charset="0"/>
              </a:rPr>
              <a:t>Secure Messaging</a:t>
            </a:r>
            <a:endParaRPr lang="en-US" sz="1300" dirty="0">
              <a:latin typeface="Calibri" panose="020F0502020204030204" pitchFamily="34" charset="0"/>
            </a:endParaRPr>
          </a:p>
        </p:txBody>
      </p:sp>
      <p:sp>
        <p:nvSpPr>
          <p:cNvPr id="11" name="Rectangle 10" descr="Privacy/Security&#10;Authentication, Access Control&#10;  &amp; Authorization&#10;Auditable Events &amp; Tamper-resistance&#10;Audit Reports&#10;Amendments&#10;Auto Log-Off&#10;Emergency Access&#10;End-user Device Encryption&#10;Integrity&#10;Accounting of Disclosures&#10;"/>
          <p:cNvSpPr/>
          <p:nvPr/>
        </p:nvSpPr>
        <p:spPr>
          <a:xfrm>
            <a:off x="3118121" y="3981587"/>
            <a:ext cx="3066498" cy="2732070"/>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r>
              <a:rPr lang="en-US" sz="2800" b="1" dirty="0" smtClean="0">
                <a:latin typeface="Calibri" panose="020F0502020204030204" pitchFamily="34" charset="0"/>
              </a:rPr>
              <a:t>Privacy/Security</a:t>
            </a:r>
          </a:p>
          <a:p>
            <a:r>
              <a:rPr lang="en-US" sz="1400" dirty="0" smtClean="0">
                <a:latin typeface="Calibri" panose="020F0502020204030204" pitchFamily="34" charset="0"/>
              </a:rPr>
              <a:t>Authentication, Access Control</a:t>
            </a:r>
          </a:p>
          <a:p>
            <a:r>
              <a:rPr lang="en-US" sz="1400" dirty="0" smtClean="0">
                <a:latin typeface="Calibri" panose="020F0502020204030204" pitchFamily="34" charset="0"/>
              </a:rPr>
              <a:t>  &amp; Authorization</a:t>
            </a:r>
          </a:p>
          <a:p>
            <a:r>
              <a:rPr lang="en-US" sz="1400" dirty="0" smtClean="0">
                <a:latin typeface="Calibri" panose="020F0502020204030204" pitchFamily="34" charset="0"/>
              </a:rPr>
              <a:t>Auditable Events &amp; Tamper-resistance</a:t>
            </a:r>
          </a:p>
          <a:p>
            <a:r>
              <a:rPr lang="en-US" sz="1400" dirty="0" smtClean="0">
                <a:latin typeface="Calibri" panose="020F0502020204030204" pitchFamily="34" charset="0"/>
              </a:rPr>
              <a:t>Audit Reports</a:t>
            </a:r>
          </a:p>
          <a:p>
            <a:r>
              <a:rPr lang="en-US" sz="1400" dirty="0" smtClean="0">
                <a:latin typeface="Calibri" panose="020F0502020204030204" pitchFamily="34" charset="0"/>
              </a:rPr>
              <a:t>Amendments</a:t>
            </a:r>
          </a:p>
          <a:p>
            <a:r>
              <a:rPr lang="en-US" sz="1400" dirty="0" smtClean="0">
                <a:latin typeface="Calibri" panose="020F0502020204030204" pitchFamily="34" charset="0"/>
              </a:rPr>
              <a:t>Auto Log-Off</a:t>
            </a:r>
          </a:p>
          <a:p>
            <a:r>
              <a:rPr lang="en-US" sz="1400" dirty="0" smtClean="0">
                <a:latin typeface="Calibri" panose="020F0502020204030204" pitchFamily="34" charset="0"/>
              </a:rPr>
              <a:t>Emergency Access</a:t>
            </a:r>
          </a:p>
          <a:p>
            <a:r>
              <a:rPr lang="en-US" sz="1400" dirty="0" smtClean="0">
                <a:latin typeface="Calibri" panose="020F0502020204030204" pitchFamily="34" charset="0"/>
              </a:rPr>
              <a:t>End-user Device Encryption</a:t>
            </a:r>
          </a:p>
          <a:p>
            <a:r>
              <a:rPr lang="en-US" sz="1400" dirty="0" smtClean="0">
                <a:latin typeface="Calibri" panose="020F0502020204030204" pitchFamily="34" charset="0"/>
              </a:rPr>
              <a:t>Integrity</a:t>
            </a:r>
          </a:p>
          <a:p>
            <a:r>
              <a:rPr lang="en-US" sz="1400" dirty="0" smtClean="0">
                <a:latin typeface="Calibri" panose="020F0502020204030204" pitchFamily="34" charset="0"/>
              </a:rPr>
              <a:t>Accounting of Disclosures</a:t>
            </a:r>
          </a:p>
        </p:txBody>
      </p:sp>
      <p:sp>
        <p:nvSpPr>
          <p:cNvPr id="9" name="Rectangle 8" descr="Care Coordination&#10;"/>
          <p:cNvSpPr/>
          <p:nvPr/>
        </p:nvSpPr>
        <p:spPr>
          <a:xfrm>
            <a:off x="3097470" y="1478405"/>
            <a:ext cx="3087149" cy="2369831"/>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r>
              <a:rPr lang="en-US" sz="2800" b="1" dirty="0" smtClean="0">
                <a:latin typeface="Calibri" panose="020F0502020204030204" pitchFamily="34" charset="0"/>
              </a:rPr>
              <a:t>Care Coordination</a:t>
            </a:r>
            <a:endParaRPr lang="en-US" sz="2800" b="1" dirty="0">
              <a:latin typeface="Calibri" panose="020F0502020204030204" pitchFamily="34" charset="0"/>
            </a:endParaRPr>
          </a:p>
          <a:p>
            <a:r>
              <a:rPr lang="en-US" sz="1300" dirty="0" smtClean="0">
                <a:latin typeface="Calibri" panose="020F0502020204030204" pitchFamily="34" charset="0"/>
              </a:rPr>
              <a:t>Transition of Care/Referral Summary</a:t>
            </a:r>
          </a:p>
          <a:p>
            <a:pPr marL="285750" indent="-285750">
              <a:buFont typeface="Arial"/>
              <a:buChar char="•"/>
            </a:pPr>
            <a:r>
              <a:rPr lang="en-US" sz="1300" dirty="0" smtClean="0">
                <a:latin typeface="Calibri" panose="020F0502020204030204" pitchFamily="34" charset="0"/>
              </a:rPr>
              <a:t>Receive-Display</a:t>
            </a:r>
            <a:r>
              <a:rPr lang="en-US" sz="1300" dirty="0">
                <a:latin typeface="Calibri" panose="020F0502020204030204" pitchFamily="34" charset="0"/>
              </a:rPr>
              <a:t>-</a:t>
            </a:r>
            <a:r>
              <a:rPr lang="en-US" sz="1300" dirty="0" smtClean="0">
                <a:latin typeface="Calibri" panose="020F0502020204030204" pitchFamily="34" charset="0"/>
              </a:rPr>
              <a:t>Incorporate</a:t>
            </a:r>
          </a:p>
          <a:p>
            <a:pPr marL="285750" indent="-285750">
              <a:buFont typeface="Arial"/>
              <a:buChar char="•"/>
            </a:pPr>
            <a:r>
              <a:rPr lang="en-US" sz="1300" dirty="0" smtClean="0">
                <a:latin typeface="Calibri" panose="020F0502020204030204" pitchFamily="34" charset="0"/>
              </a:rPr>
              <a:t>Create-Transmit</a:t>
            </a:r>
          </a:p>
          <a:p>
            <a:pPr marL="285750" indent="-285750">
              <a:buFont typeface="Arial"/>
              <a:buChar char="•"/>
            </a:pPr>
            <a:r>
              <a:rPr lang="en-US" sz="1300" dirty="0" smtClean="0">
                <a:latin typeface="Calibri" panose="020F0502020204030204" pitchFamily="34" charset="0"/>
              </a:rPr>
              <a:t>Electronic Transmission</a:t>
            </a:r>
          </a:p>
          <a:p>
            <a:r>
              <a:rPr lang="en-US" sz="1300" dirty="0" smtClean="0">
                <a:latin typeface="Calibri" panose="020F0502020204030204" pitchFamily="34" charset="0"/>
              </a:rPr>
              <a:t>Outbound Electronic Prescribing</a:t>
            </a:r>
          </a:p>
          <a:p>
            <a:r>
              <a:rPr lang="en-US" sz="1300" dirty="0" smtClean="0">
                <a:latin typeface="Calibri" panose="020F0502020204030204" pitchFamily="34" charset="0"/>
              </a:rPr>
              <a:t>Clinical Information Reconciliation</a:t>
            </a:r>
          </a:p>
          <a:p>
            <a:r>
              <a:rPr lang="en-US" sz="1300" dirty="0" smtClean="0">
                <a:latin typeface="Calibri" panose="020F0502020204030204" pitchFamily="34" charset="0"/>
              </a:rPr>
              <a:t>Incorporate Lab Tests &amp; Results</a:t>
            </a:r>
          </a:p>
          <a:p>
            <a:r>
              <a:rPr lang="en-US" sz="1300" dirty="0" smtClean="0">
                <a:latin typeface="Calibri" panose="020F0502020204030204" pitchFamily="34" charset="0"/>
              </a:rPr>
              <a:t>Transmission of Lab Tests &amp; Results</a:t>
            </a:r>
          </a:p>
          <a:p>
            <a:r>
              <a:rPr lang="en-US" sz="1300" dirty="0" smtClean="0">
                <a:latin typeface="Calibri" panose="020F0502020204030204" pitchFamily="34" charset="0"/>
              </a:rPr>
              <a:t>Data Portability</a:t>
            </a:r>
          </a:p>
        </p:txBody>
      </p:sp>
      <p:sp>
        <p:nvSpPr>
          <p:cNvPr id="8" name="Rectangle 7" descr="Clinical&#10;Computerized Provider Order&#10;   Entry (CPOE)&#10;Drug-Drug/Drug-Allergy Interaction&#10;   Checks&#10;Demographics&#10;Vital Signs&#10;Problem List&#10;Medication List&#10;Medication Allergy List&#10;Clinical Decision Support&#10;Electronic Notes&#10;Drug Formulary Checks&#10;Smoking Status&#10;Image Results&#10;Family Health History&#10;Patient List Creation&#10;Patient-Specific Education Resources&#10;Electronic Medication Administration&#10;  Record (BCMA)&#10;Advanced Directives &#10;"/>
          <p:cNvSpPr/>
          <p:nvPr/>
        </p:nvSpPr>
        <p:spPr>
          <a:xfrm>
            <a:off x="141427" y="1478405"/>
            <a:ext cx="2880650" cy="5254302"/>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r>
              <a:rPr lang="en-US" sz="2800" b="1" dirty="0" smtClean="0">
                <a:latin typeface="Calibri" panose="020F0502020204030204" pitchFamily="34" charset="0"/>
              </a:rPr>
              <a:t>Clinical</a:t>
            </a:r>
          </a:p>
          <a:p>
            <a:r>
              <a:rPr lang="en-US" sz="1400" dirty="0" smtClean="0">
                <a:latin typeface="Calibri" panose="020F0502020204030204" pitchFamily="34" charset="0"/>
              </a:rPr>
              <a:t>Computerized Provider Order</a:t>
            </a:r>
          </a:p>
          <a:p>
            <a:r>
              <a:rPr lang="en-US" sz="1400" dirty="0">
                <a:latin typeface="Calibri" panose="020F0502020204030204" pitchFamily="34" charset="0"/>
              </a:rPr>
              <a:t> </a:t>
            </a:r>
            <a:r>
              <a:rPr lang="en-US" sz="1400" dirty="0" smtClean="0">
                <a:latin typeface="Calibri" panose="020F0502020204030204" pitchFamily="34" charset="0"/>
              </a:rPr>
              <a:t>  Entry (CPOE)</a:t>
            </a:r>
          </a:p>
          <a:p>
            <a:r>
              <a:rPr lang="en-US" sz="1400" dirty="0" smtClean="0">
                <a:latin typeface="Calibri" panose="020F0502020204030204" pitchFamily="34" charset="0"/>
              </a:rPr>
              <a:t>Drug-Drug/Drug-Allergy Interaction</a:t>
            </a:r>
          </a:p>
          <a:p>
            <a:r>
              <a:rPr lang="en-US" sz="1400" dirty="0">
                <a:latin typeface="Calibri" panose="020F0502020204030204" pitchFamily="34" charset="0"/>
              </a:rPr>
              <a:t> </a:t>
            </a:r>
            <a:r>
              <a:rPr lang="en-US" sz="1400" dirty="0" smtClean="0">
                <a:latin typeface="Calibri" panose="020F0502020204030204" pitchFamily="34" charset="0"/>
              </a:rPr>
              <a:t>  Checks</a:t>
            </a:r>
          </a:p>
          <a:p>
            <a:r>
              <a:rPr lang="en-US" sz="1400" dirty="0" smtClean="0">
                <a:latin typeface="Calibri" panose="020F0502020204030204" pitchFamily="34" charset="0"/>
              </a:rPr>
              <a:t>Demographics</a:t>
            </a:r>
          </a:p>
          <a:p>
            <a:r>
              <a:rPr lang="en-US" sz="1400" dirty="0" smtClean="0">
                <a:latin typeface="Calibri" panose="020F0502020204030204" pitchFamily="34" charset="0"/>
              </a:rPr>
              <a:t>Vital Signs</a:t>
            </a:r>
          </a:p>
          <a:p>
            <a:r>
              <a:rPr lang="en-US" sz="1400" dirty="0" smtClean="0">
                <a:latin typeface="Calibri" panose="020F0502020204030204" pitchFamily="34" charset="0"/>
              </a:rPr>
              <a:t>Problem List</a:t>
            </a:r>
          </a:p>
          <a:p>
            <a:r>
              <a:rPr lang="en-US" sz="1400" dirty="0" smtClean="0">
                <a:latin typeface="Calibri" panose="020F0502020204030204" pitchFamily="34" charset="0"/>
              </a:rPr>
              <a:t>Medication List</a:t>
            </a:r>
          </a:p>
          <a:p>
            <a:r>
              <a:rPr lang="en-US" sz="1400" dirty="0" smtClean="0">
                <a:latin typeface="Calibri" panose="020F0502020204030204" pitchFamily="34" charset="0"/>
              </a:rPr>
              <a:t>Medication Allergy List</a:t>
            </a:r>
          </a:p>
          <a:p>
            <a:r>
              <a:rPr lang="en-US" sz="1400" dirty="0" smtClean="0">
                <a:latin typeface="Calibri" panose="020F0502020204030204" pitchFamily="34" charset="0"/>
              </a:rPr>
              <a:t>Clinical Decision Support</a:t>
            </a:r>
          </a:p>
          <a:p>
            <a:r>
              <a:rPr lang="en-US" sz="1400" dirty="0" smtClean="0">
                <a:latin typeface="Calibri" panose="020F0502020204030204" pitchFamily="34" charset="0"/>
              </a:rPr>
              <a:t>Electronic Notes</a:t>
            </a:r>
          </a:p>
          <a:p>
            <a:r>
              <a:rPr lang="en-US" sz="1400" dirty="0" smtClean="0">
                <a:latin typeface="Calibri" panose="020F0502020204030204" pitchFamily="34" charset="0"/>
              </a:rPr>
              <a:t>Drug Formulary Checks</a:t>
            </a:r>
          </a:p>
          <a:p>
            <a:r>
              <a:rPr lang="en-US" sz="1400" dirty="0" smtClean="0">
                <a:latin typeface="Calibri" panose="020F0502020204030204" pitchFamily="34" charset="0"/>
              </a:rPr>
              <a:t>Smoking Status</a:t>
            </a:r>
          </a:p>
          <a:p>
            <a:r>
              <a:rPr lang="en-US" sz="1400" dirty="0" smtClean="0">
                <a:latin typeface="Calibri" panose="020F0502020204030204" pitchFamily="34" charset="0"/>
              </a:rPr>
              <a:t>Image Results</a:t>
            </a:r>
          </a:p>
          <a:p>
            <a:r>
              <a:rPr lang="en-US" sz="1400" dirty="0" smtClean="0">
                <a:latin typeface="Calibri" panose="020F0502020204030204" pitchFamily="34" charset="0"/>
              </a:rPr>
              <a:t>Family Health History</a:t>
            </a:r>
          </a:p>
          <a:p>
            <a:r>
              <a:rPr lang="en-US" sz="1400" dirty="0" smtClean="0">
                <a:latin typeface="Calibri" panose="020F0502020204030204" pitchFamily="34" charset="0"/>
              </a:rPr>
              <a:t>Patient List Creation</a:t>
            </a:r>
          </a:p>
          <a:p>
            <a:r>
              <a:rPr lang="en-US" sz="1400" dirty="0" smtClean="0">
                <a:latin typeface="Calibri" panose="020F0502020204030204" pitchFamily="34" charset="0"/>
              </a:rPr>
              <a:t>Patient-Specific Education Resources</a:t>
            </a:r>
          </a:p>
          <a:p>
            <a:pPr>
              <a:tabLst>
                <a:tab pos="227013" algn="l"/>
              </a:tabLst>
            </a:pPr>
            <a:r>
              <a:rPr lang="en-US" sz="1400" dirty="0" smtClean="0">
                <a:latin typeface="Calibri" panose="020F0502020204030204" pitchFamily="34" charset="0"/>
              </a:rPr>
              <a:t>Electronic Medication Administration</a:t>
            </a:r>
          </a:p>
          <a:p>
            <a:pPr>
              <a:tabLst>
                <a:tab pos="227013" algn="l"/>
              </a:tabLst>
            </a:pPr>
            <a:r>
              <a:rPr lang="en-US" sz="1400" dirty="0">
                <a:latin typeface="Calibri" panose="020F0502020204030204" pitchFamily="34" charset="0"/>
              </a:rPr>
              <a:t> </a:t>
            </a:r>
            <a:r>
              <a:rPr lang="en-US" sz="1400" dirty="0" smtClean="0">
                <a:latin typeface="Calibri" panose="020F0502020204030204" pitchFamily="34" charset="0"/>
              </a:rPr>
              <a:t> Record (BCMA)</a:t>
            </a:r>
          </a:p>
          <a:p>
            <a:r>
              <a:rPr lang="en-US" sz="1400" dirty="0" smtClean="0">
                <a:latin typeface="Calibri" panose="020F0502020204030204" pitchFamily="34" charset="0"/>
              </a:rPr>
              <a:t>Advanced Directives </a:t>
            </a:r>
            <a:endParaRPr lang="en-US" sz="1400" dirty="0">
              <a:latin typeface="Calibri" panose="020F0502020204030204" pitchFamily="34" charset="0"/>
            </a:endParaRPr>
          </a:p>
        </p:txBody>
      </p:sp>
      <p:sp>
        <p:nvSpPr>
          <p:cNvPr id="6" name="Title 5" descr=" ONC Certification Criteria Relevant to eHMP"/>
          <p:cNvSpPr>
            <a:spLocks noGrp="1"/>
          </p:cNvSpPr>
          <p:nvPr>
            <p:ph type="title"/>
          </p:nvPr>
        </p:nvSpPr>
        <p:spPr>
          <a:xfrm>
            <a:off x="552450" y="127279"/>
            <a:ext cx="5086350" cy="1217775"/>
          </a:xfrm>
        </p:spPr>
        <p:txBody>
          <a:bodyPr>
            <a:noAutofit/>
          </a:bodyPr>
          <a:lstStyle/>
          <a:p>
            <a:r>
              <a:rPr lang="en-US" sz="3200" b="1" dirty="0"/>
              <a:t> ONC Certification Criteria Relevant to eHMP</a:t>
            </a:r>
          </a:p>
        </p:txBody>
      </p:sp>
      <p:sp>
        <p:nvSpPr>
          <p:cNvPr id="3" name="Rectangle 2" descr="&quot;&quot;"/>
          <p:cNvSpPr/>
          <p:nvPr/>
        </p:nvSpPr>
        <p:spPr>
          <a:xfrm>
            <a:off x="0" y="0"/>
            <a:ext cx="9245600" cy="6858000"/>
          </a:xfrm>
          <a:prstGeom prst="rect">
            <a:avLst/>
          </a:prstGeom>
          <a:solidFill>
            <a:schemeClr val="bg1">
              <a:lumMod val="75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ular Callout 20" descr="&quot;&quot;"/>
          <p:cNvSpPr/>
          <p:nvPr/>
        </p:nvSpPr>
        <p:spPr>
          <a:xfrm>
            <a:off x="3389586" y="2222916"/>
            <a:ext cx="5547959" cy="2870117"/>
          </a:xfrm>
          <a:prstGeom prst="wedgeRoundRectCallout">
            <a:avLst>
              <a:gd name="adj1" fmla="val -76976"/>
              <a:gd name="adj2" fmla="val 51633"/>
              <a:gd name="adj3" fmla="val 16667"/>
            </a:avLst>
          </a:prstGeom>
          <a:solidFill>
            <a:schemeClr val="accent2">
              <a:lumMod val="7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descr="Family Health History &#10;"/>
          <p:cNvSpPr/>
          <p:nvPr/>
        </p:nvSpPr>
        <p:spPr>
          <a:xfrm>
            <a:off x="6959878" y="2721035"/>
            <a:ext cx="2195761" cy="1754326"/>
          </a:xfrm>
          <a:prstGeom prst="rect">
            <a:avLst/>
          </a:prstGeom>
        </p:spPr>
        <p:txBody>
          <a:bodyPr wrap="square">
            <a:spAutoFit/>
          </a:bodyPr>
          <a:lstStyle/>
          <a:p>
            <a:pPr algn="ctr"/>
            <a:r>
              <a:rPr lang="en-US" sz="3600" b="1" dirty="0">
                <a:solidFill>
                  <a:schemeClr val="bg1"/>
                </a:solidFill>
              </a:rPr>
              <a:t>Family </a:t>
            </a:r>
            <a:r>
              <a:rPr lang="en-US" sz="3600" b="1" dirty="0" smtClean="0">
                <a:solidFill>
                  <a:schemeClr val="bg1"/>
                </a:solidFill>
              </a:rPr>
              <a:t>Health History </a:t>
            </a:r>
            <a:endParaRPr lang="en-US" sz="3600" b="1" dirty="0">
              <a:solidFill>
                <a:schemeClr val="bg1"/>
              </a:solidFill>
            </a:endParaRPr>
          </a:p>
        </p:txBody>
      </p:sp>
      <p:pic>
        <p:nvPicPr>
          <p:cNvPr id="2" name="Picture 1" descr="an extended multigeneration family"/>
          <p:cNvPicPr>
            <a:picLocks noChangeAspect="1"/>
          </p:cNvPicPr>
          <p:nvPr/>
        </p:nvPicPr>
        <p:blipFill rotWithShape="1">
          <a:blip r:embed="rId3">
            <a:extLst>
              <a:ext uri="{28A0092B-C50C-407E-A947-70E740481C1C}">
                <a14:useLocalDpi xmlns:a14="http://schemas.microsoft.com/office/drawing/2010/main" val="0"/>
              </a:ext>
            </a:extLst>
          </a:blip>
          <a:srcRect r="4716"/>
          <a:stretch/>
        </p:blipFill>
        <p:spPr>
          <a:xfrm>
            <a:off x="3465786" y="2318166"/>
            <a:ext cx="3792264" cy="26546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6" name="Rectangle 25" descr="Clinical"/>
          <p:cNvSpPr/>
          <p:nvPr/>
        </p:nvSpPr>
        <p:spPr>
          <a:xfrm>
            <a:off x="141427" y="1486759"/>
            <a:ext cx="2880650" cy="523220"/>
          </a:xfrm>
          <a:prstGeom prst="rect">
            <a:avLst/>
          </a:prstGeom>
          <a:solidFill>
            <a:schemeClr val="accent2">
              <a:lumMod val="75000"/>
            </a:schemeClr>
          </a:solidFill>
        </p:spPr>
        <p:txBody>
          <a:bodyPr wrap="square">
            <a:spAutoFit/>
          </a:bodyPr>
          <a:lstStyle/>
          <a:p>
            <a:pPr algn="ctr"/>
            <a:r>
              <a:rPr lang="en-US" sz="2800" b="1" dirty="0" smtClean="0">
                <a:solidFill>
                  <a:schemeClr val="bg1"/>
                </a:solidFill>
              </a:rPr>
              <a:t>Clinical</a:t>
            </a:r>
            <a:endParaRPr lang="en-US" sz="2800" b="1" dirty="0">
              <a:solidFill>
                <a:schemeClr val="bg1"/>
              </a:solidFill>
            </a:endParaRPr>
          </a:p>
        </p:txBody>
      </p:sp>
    </p:spTree>
    <p:extLst>
      <p:ext uri="{BB962C8B-B14F-4D97-AF65-F5344CB8AC3E}">
        <p14:creationId xmlns:p14="http://schemas.microsoft.com/office/powerpoint/2010/main" val="30161468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descr="Public Health&#10;Immunization Information&#10;Transmit to Immunization Registries&#10;Transmit to Public Health Agencies&#10;Syndromic Surveillance&#10;Reportable Lab Results&#10;&#10;"/>
          <p:cNvSpPr/>
          <p:nvPr/>
        </p:nvSpPr>
        <p:spPr>
          <a:xfrm>
            <a:off x="6327571" y="3553176"/>
            <a:ext cx="2736102" cy="1688032"/>
          </a:xfrm>
          <a:prstGeom prst="rect">
            <a:avLst/>
          </a:prstGeom>
          <a:solidFill>
            <a:schemeClr val="bg2">
              <a:lumMod val="25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r>
              <a:rPr lang="en-US" sz="2800" b="1" dirty="0" smtClean="0">
                <a:latin typeface="Calibri" panose="020F0502020204030204" pitchFamily="34" charset="0"/>
              </a:rPr>
              <a:t>Public Health</a:t>
            </a:r>
          </a:p>
          <a:p>
            <a:r>
              <a:rPr lang="en-US" sz="1300" dirty="0" smtClean="0">
                <a:latin typeface="Calibri" panose="020F0502020204030204" pitchFamily="34" charset="0"/>
              </a:rPr>
              <a:t>Immunization Information</a:t>
            </a:r>
          </a:p>
          <a:p>
            <a:r>
              <a:rPr lang="en-US" sz="1300" dirty="0" smtClean="0">
                <a:latin typeface="Calibri" panose="020F0502020204030204" pitchFamily="34" charset="0"/>
              </a:rPr>
              <a:t>Transmit to Immunization Registries</a:t>
            </a:r>
          </a:p>
          <a:p>
            <a:r>
              <a:rPr lang="en-US" sz="1300" dirty="0" smtClean="0">
                <a:latin typeface="Calibri" panose="020F0502020204030204" pitchFamily="34" charset="0"/>
              </a:rPr>
              <a:t>Transmit to Public Health Agencies</a:t>
            </a:r>
          </a:p>
          <a:p>
            <a:pPr marL="285750" indent="-285750">
              <a:buFont typeface="Arial"/>
              <a:buChar char="•"/>
            </a:pPr>
            <a:r>
              <a:rPr lang="en-US" sz="1300" dirty="0" smtClean="0">
                <a:latin typeface="Calibri" panose="020F0502020204030204" pitchFamily="34" charset="0"/>
              </a:rPr>
              <a:t>Syndromic Surveillance</a:t>
            </a:r>
          </a:p>
          <a:p>
            <a:pPr marL="285750" indent="-285750">
              <a:buFont typeface="Arial"/>
              <a:buChar char="•"/>
            </a:pPr>
            <a:r>
              <a:rPr lang="en-US" sz="1300" dirty="0" smtClean="0">
                <a:latin typeface="Calibri" panose="020F0502020204030204" pitchFamily="34" charset="0"/>
              </a:rPr>
              <a:t>Reportable Lab Results</a:t>
            </a:r>
          </a:p>
          <a:p>
            <a:endParaRPr lang="en-US" dirty="0" smtClean="0">
              <a:latin typeface="Calibri" panose="020F0502020204030204" pitchFamily="34" charset="0"/>
            </a:endParaRPr>
          </a:p>
        </p:txBody>
      </p:sp>
      <p:sp>
        <p:nvSpPr>
          <p:cNvPr id="14" name="Rectangle 13" descr="Utilization&#10;Automated Measure Calculation&#10;Safety-enhanced Design&#10;Quality Management System&#10;"/>
          <p:cNvSpPr/>
          <p:nvPr/>
        </p:nvSpPr>
        <p:spPr>
          <a:xfrm>
            <a:off x="6350171" y="5361000"/>
            <a:ext cx="2736101" cy="1382700"/>
          </a:xfrm>
          <a:prstGeom prst="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r>
              <a:rPr lang="en-US" sz="2800" b="1" dirty="0" smtClean="0">
                <a:latin typeface="Calibri" panose="020F0502020204030204" pitchFamily="34" charset="0"/>
              </a:rPr>
              <a:t>Utilization</a:t>
            </a:r>
          </a:p>
          <a:p>
            <a:r>
              <a:rPr lang="en-US" sz="1400" dirty="0" smtClean="0">
                <a:latin typeface="Calibri" panose="020F0502020204030204" pitchFamily="34" charset="0"/>
              </a:rPr>
              <a:t>Automated Measure Calculation</a:t>
            </a:r>
          </a:p>
          <a:p>
            <a:r>
              <a:rPr lang="en-US" sz="1400" dirty="0" smtClean="0">
                <a:latin typeface="Calibri" panose="020F0502020204030204" pitchFamily="34" charset="0"/>
              </a:rPr>
              <a:t>Safety-enhanced Design</a:t>
            </a:r>
          </a:p>
          <a:p>
            <a:r>
              <a:rPr lang="en-US" sz="1400" dirty="0" smtClean="0">
                <a:latin typeface="Calibri" panose="020F0502020204030204" pitchFamily="34" charset="0"/>
              </a:rPr>
              <a:t>Quality Management System</a:t>
            </a:r>
            <a:endParaRPr lang="en-US" sz="1400" dirty="0">
              <a:latin typeface="Calibri" panose="020F0502020204030204" pitchFamily="34" charset="0"/>
            </a:endParaRPr>
          </a:p>
        </p:txBody>
      </p:sp>
      <p:sp>
        <p:nvSpPr>
          <p:cNvPr id="10" name="Rectangle 9" descr="Clinical Quality Measures&#10;Capture &amp; Export&#10;Import &amp; Calculate&#10;Electronic Submission&#10;"/>
          <p:cNvSpPr/>
          <p:nvPr/>
        </p:nvSpPr>
        <p:spPr>
          <a:xfrm>
            <a:off x="6327571" y="1838003"/>
            <a:ext cx="2736100" cy="1592386"/>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lnSpc>
                <a:spcPts val="3000"/>
              </a:lnSpc>
              <a:spcAft>
                <a:spcPts val="600"/>
              </a:spcAft>
            </a:pPr>
            <a:r>
              <a:rPr lang="en-US" sz="2800" b="1" dirty="0" smtClean="0">
                <a:latin typeface="Calibri" panose="020F0502020204030204" pitchFamily="34" charset="0"/>
              </a:rPr>
              <a:t>Clinical Quality Measures</a:t>
            </a:r>
          </a:p>
          <a:p>
            <a:r>
              <a:rPr lang="en-US" sz="1400" dirty="0" smtClean="0">
                <a:latin typeface="Calibri" panose="020F0502020204030204" pitchFamily="34" charset="0"/>
              </a:rPr>
              <a:t>Capture &amp; Export</a:t>
            </a:r>
          </a:p>
          <a:p>
            <a:r>
              <a:rPr lang="en-US" sz="1400" dirty="0" smtClean="0">
                <a:latin typeface="Calibri" panose="020F0502020204030204" pitchFamily="34" charset="0"/>
              </a:rPr>
              <a:t>Import &amp; Calculate</a:t>
            </a:r>
          </a:p>
          <a:p>
            <a:r>
              <a:rPr lang="en-US" sz="1400" dirty="0" smtClean="0">
                <a:latin typeface="Calibri" panose="020F0502020204030204" pitchFamily="34" charset="0"/>
              </a:rPr>
              <a:t>Electronic Submission</a:t>
            </a:r>
            <a:endParaRPr lang="en-US" sz="1400" dirty="0">
              <a:latin typeface="Calibri" panose="020F0502020204030204" pitchFamily="34" charset="0"/>
            </a:endParaRPr>
          </a:p>
        </p:txBody>
      </p:sp>
      <p:sp>
        <p:nvSpPr>
          <p:cNvPr id="12" name="Rectangle 11" descr="Patient Engagement&#10;View, Display, Transmit to 3rd Parties&#10;Clinical Summary&#10;Secure Messaging&#10;"/>
          <p:cNvSpPr/>
          <p:nvPr/>
        </p:nvSpPr>
        <p:spPr>
          <a:xfrm>
            <a:off x="6327570" y="167543"/>
            <a:ext cx="2736099" cy="1569914"/>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lnSpc>
                <a:spcPts val="3000"/>
              </a:lnSpc>
              <a:spcAft>
                <a:spcPts val="600"/>
              </a:spcAft>
            </a:pPr>
            <a:r>
              <a:rPr lang="en-US" sz="2800" b="1" dirty="0" smtClean="0">
                <a:latin typeface="Calibri" panose="020F0502020204030204" pitchFamily="34" charset="0"/>
              </a:rPr>
              <a:t>Patient Engagement</a:t>
            </a:r>
          </a:p>
          <a:p>
            <a:r>
              <a:rPr lang="en-US" sz="1300" dirty="0" smtClean="0">
                <a:latin typeface="Calibri" panose="020F0502020204030204" pitchFamily="34" charset="0"/>
              </a:rPr>
              <a:t>View, Display, Transmit to 3</a:t>
            </a:r>
            <a:r>
              <a:rPr lang="en-US" sz="1300" baseline="30000" dirty="0" smtClean="0">
                <a:latin typeface="Calibri" panose="020F0502020204030204" pitchFamily="34" charset="0"/>
              </a:rPr>
              <a:t>rd</a:t>
            </a:r>
            <a:r>
              <a:rPr lang="en-US" sz="1300" dirty="0" smtClean="0">
                <a:latin typeface="Calibri" panose="020F0502020204030204" pitchFamily="34" charset="0"/>
              </a:rPr>
              <a:t> Parties</a:t>
            </a:r>
          </a:p>
          <a:p>
            <a:r>
              <a:rPr lang="en-US" sz="1300" dirty="0" smtClean="0">
                <a:latin typeface="Calibri" panose="020F0502020204030204" pitchFamily="34" charset="0"/>
              </a:rPr>
              <a:t>Clinical Summary</a:t>
            </a:r>
          </a:p>
          <a:p>
            <a:r>
              <a:rPr lang="en-US" sz="1300" dirty="0" smtClean="0">
                <a:latin typeface="Calibri" panose="020F0502020204030204" pitchFamily="34" charset="0"/>
              </a:rPr>
              <a:t>Secure Messaging</a:t>
            </a:r>
            <a:endParaRPr lang="en-US" sz="1300" dirty="0">
              <a:latin typeface="Calibri" panose="020F0502020204030204" pitchFamily="34" charset="0"/>
            </a:endParaRPr>
          </a:p>
        </p:txBody>
      </p:sp>
      <p:sp>
        <p:nvSpPr>
          <p:cNvPr id="11" name="Rectangle 10" descr="Privacy/Security&#10;Authentication, Access Control&#10;  &amp; Authorization&#10;Auditable Events &amp; Tamper-resistance&#10;Audit Reports&#10;Amendments&#10;Auto Log-Off&#10;Emergency Access&#10;End-user Device Encryption&#10;Integrity&#10;Accounting of Disclosures&#10;"/>
          <p:cNvSpPr/>
          <p:nvPr/>
        </p:nvSpPr>
        <p:spPr>
          <a:xfrm>
            <a:off x="3118121" y="3981587"/>
            <a:ext cx="3066498" cy="2732070"/>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r>
              <a:rPr lang="en-US" sz="2800" b="1" dirty="0" smtClean="0">
                <a:latin typeface="Calibri" panose="020F0502020204030204" pitchFamily="34" charset="0"/>
              </a:rPr>
              <a:t>Privacy/Security</a:t>
            </a:r>
          </a:p>
          <a:p>
            <a:r>
              <a:rPr lang="en-US" sz="1400" dirty="0" smtClean="0">
                <a:latin typeface="Calibri" panose="020F0502020204030204" pitchFamily="34" charset="0"/>
              </a:rPr>
              <a:t>Authentication, Access Control</a:t>
            </a:r>
          </a:p>
          <a:p>
            <a:r>
              <a:rPr lang="en-US" sz="1400" dirty="0" smtClean="0">
                <a:latin typeface="Calibri" panose="020F0502020204030204" pitchFamily="34" charset="0"/>
              </a:rPr>
              <a:t>  &amp; Authorization</a:t>
            </a:r>
          </a:p>
          <a:p>
            <a:r>
              <a:rPr lang="en-US" sz="1400" dirty="0" smtClean="0">
                <a:latin typeface="Calibri" panose="020F0502020204030204" pitchFamily="34" charset="0"/>
              </a:rPr>
              <a:t>Auditable Events &amp; Tamper-resistance</a:t>
            </a:r>
          </a:p>
          <a:p>
            <a:r>
              <a:rPr lang="en-US" sz="1400" dirty="0" smtClean="0">
                <a:latin typeface="Calibri" panose="020F0502020204030204" pitchFamily="34" charset="0"/>
              </a:rPr>
              <a:t>Audit Reports</a:t>
            </a:r>
          </a:p>
          <a:p>
            <a:r>
              <a:rPr lang="en-US" sz="1400" dirty="0" smtClean="0">
                <a:latin typeface="Calibri" panose="020F0502020204030204" pitchFamily="34" charset="0"/>
              </a:rPr>
              <a:t>Amendments</a:t>
            </a:r>
          </a:p>
          <a:p>
            <a:r>
              <a:rPr lang="en-US" sz="1400" dirty="0" smtClean="0">
                <a:latin typeface="Calibri" panose="020F0502020204030204" pitchFamily="34" charset="0"/>
              </a:rPr>
              <a:t>Auto Log-Off</a:t>
            </a:r>
          </a:p>
          <a:p>
            <a:r>
              <a:rPr lang="en-US" sz="1400" dirty="0" smtClean="0">
                <a:latin typeface="Calibri" panose="020F0502020204030204" pitchFamily="34" charset="0"/>
              </a:rPr>
              <a:t>Emergency Access</a:t>
            </a:r>
          </a:p>
          <a:p>
            <a:r>
              <a:rPr lang="en-US" sz="1400" dirty="0" smtClean="0">
                <a:latin typeface="Calibri" panose="020F0502020204030204" pitchFamily="34" charset="0"/>
              </a:rPr>
              <a:t>End-user Device Encryption</a:t>
            </a:r>
          </a:p>
          <a:p>
            <a:r>
              <a:rPr lang="en-US" sz="1400" dirty="0" smtClean="0">
                <a:latin typeface="Calibri" panose="020F0502020204030204" pitchFamily="34" charset="0"/>
              </a:rPr>
              <a:t>Integrity</a:t>
            </a:r>
          </a:p>
          <a:p>
            <a:r>
              <a:rPr lang="en-US" sz="1400" dirty="0" smtClean="0">
                <a:latin typeface="Calibri" panose="020F0502020204030204" pitchFamily="34" charset="0"/>
              </a:rPr>
              <a:t>Accounting of Disclosures</a:t>
            </a:r>
          </a:p>
        </p:txBody>
      </p:sp>
      <p:sp>
        <p:nvSpPr>
          <p:cNvPr id="6" name="Title 5" descr=" ONC Certification Criteria Relevant to eHMP"/>
          <p:cNvSpPr>
            <a:spLocks noGrp="1"/>
          </p:cNvSpPr>
          <p:nvPr>
            <p:ph type="title"/>
          </p:nvPr>
        </p:nvSpPr>
        <p:spPr>
          <a:xfrm>
            <a:off x="552450" y="127279"/>
            <a:ext cx="5086350" cy="1217775"/>
          </a:xfrm>
        </p:spPr>
        <p:txBody>
          <a:bodyPr>
            <a:noAutofit/>
          </a:bodyPr>
          <a:lstStyle/>
          <a:p>
            <a:r>
              <a:rPr lang="en-US" sz="3200" b="1" dirty="0"/>
              <a:t> ONC Certification Criteria Relevant to eHMP</a:t>
            </a:r>
          </a:p>
        </p:txBody>
      </p:sp>
      <p:sp>
        <p:nvSpPr>
          <p:cNvPr id="9" name="Rectangle 8" descr="Care Coordination&#10;Transition of Care/Referral Summary&#10;Receive-Display-Incorporate&#10;Create-Transmit&#10;Electronic Transmission&#10;Outbound Electronic Prescribing&#10;Clinical Information Reconciliation&#10;Incorporate Lab Tests &amp; Results&#10;Transmission of Lab Tests &amp; Results&#10;Data Portability&#10;"/>
          <p:cNvSpPr/>
          <p:nvPr/>
        </p:nvSpPr>
        <p:spPr>
          <a:xfrm>
            <a:off x="3097470" y="1478405"/>
            <a:ext cx="3087149" cy="2369831"/>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r>
              <a:rPr lang="en-US" sz="2800" b="1" dirty="0" smtClean="0">
                <a:latin typeface="Calibri" panose="020F0502020204030204" pitchFamily="34" charset="0"/>
              </a:rPr>
              <a:t>Care Coordination</a:t>
            </a:r>
            <a:endParaRPr lang="en-US" sz="2800" b="1" dirty="0">
              <a:latin typeface="Calibri" panose="020F0502020204030204" pitchFamily="34" charset="0"/>
            </a:endParaRPr>
          </a:p>
          <a:p>
            <a:r>
              <a:rPr lang="en-US" sz="1300" dirty="0" smtClean="0">
                <a:latin typeface="Calibri" panose="020F0502020204030204" pitchFamily="34" charset="0"/>
              </a:rPr>
              <a:t>Transition of Care/Referral Summary</a:t>
            </a:r>
          </a:p>
          <a:p>
            <a:pPr marL="285750" indent="-285750">
              <a:buFont typeface="Arial"/>
              <a:buChar char="•"/>
            </a:pPr>
            <a:r>
              <a:rPr lang="en-US" sz="1300" dirty="0" smtClean="0">
                <a:latin typeface="Calibri" panose="020F0502020204030204" pitchFamily="34" charset="0"/>
              </a:rPr>
              <a:t>Receive-Display</a:t>
            </a:r>
            <a:r>
              <a:rPr lang="en-US" sz="1300" dirty="0">
                <a:latin typeface="Calibri" panose="020F0502020204030204" pitchFamily="34" charset="0"/>
              </a:rPr>
              <a:t>-</a:t>
            </a:r>
            <a:r>
              <a:rPr lang="en-US" sz="1300" dirty="0" smtClean="0">
                <a:latin typeface="Calibri" panose="020F0502020204030204" pitchFamily="34" charset="0"/>
              </a:rPr>
              <a:t>Incorporate</a:t>
            </a:r>
          </a:p>
          <a:p>
            <a:pPr marL="285750" indent="-285750">
              <a:buFont typeface="Arial"/>
              <a:buChar char="•"/>
            </a:pPr>
            <a:r>
              <a:rPr lang="en-US" sz="1300" dirty="0" smtClean="0">
                <a:latin typeface="Calibri" panose="020F0502020204030204" pitchFamily="34" charset="0"/>
              </a:rPr>
              <a:t>Create-Transmit</a:t>
            </a:r>
          </a:p>
          <a:p>
            <a:pPr marL="285750" indent="-285750">
              <a:buFont typeface="Arial"/>
              <a:buChar char="•"/>
            </a:pPr>
            <a:r>
              <a:rPr lang="en-US" sz="1300" dirty="0" smtClean="0">
                <a:latin typeface="Calibri" panose="020F0502020204030204" pitchFamily="34" charset="0"/>
              </a:rPr>
              <a:t>Electronic Transmission</a:t>
            </a:r>
          </a:p>
          <a:p>
            <a:r>
              <a:rPr lang="en-US" sz="1300" dirty="0" smtClean="0">
                <a:latin typeface="Calibri" panose="020F0502020204030204" pitchFamily="34" charset="0"/>
              </a:rPr>
              <a:t>Outbound Electronic Prescribing</a:t>
            </a:r>
          </a:p>
          <a:p>
            <a:r>
              <a:rPr lang="en-US" sz="1300" dirty="0" smtClean="0">
                <a:latin typeface="Calibri" panose="020F0502020204030204" pitchFamily="34" charset="0"/>
              </a:rPr>
              <a:t>Clinical Information Reconciliation</a:t>
            </a:r>
          </a:p>
          <a:p>
            <a:r>
              <a:rPr lang="en-US" sz="1300" dirty="0" smtClean="0">
                <a:latin typeface="Calibri" panose="020F0502020204030204" pitchFamily="34" charset="0"/>
              </a:rPr>
              <a:t>Incorporate Lab Tests &amp; Results</a:t>
            </a:r>
          </a:p>
          <a:p>
            <a:r>
              <a:rPr lang="en-US" sz="1300" dirty="0" smtClean="0">
                <a:latin typeface="Calibri" panose="020F0502020204030204" pitchFamily="34" charset="0"/>
              </a:rPr>
              <a:t>Transmission of Lab Tests &amp; Results</a:t>
            </a:r>
          </a:p>
          <a:p>
            <a:r>
              <a:rPr lang="en-US" sz="1300" dirty="0" smtClean="0">
                <a:latin typeface="Calibri" panose="020F0502020204030204" pitchFamily="34" charset="0"/>
              </a:rPr>
              <a:t>Data Portability</a:t>
            </a:r>
          </a:p>
        </p:txBody>
      </p:sp>
      <p:sp>
        <p:nvSpPr>
          <p:cNvPr id="8" name="Rectangle 7" descr="Clinical&#10;Computerized Provider Order&#10;   Entry (CPOE)&#10;Drug-Drug/Drug-Allergy Interaction&#10;   Checks&#10;Demographics&#10;Vital Signs&#10;Problem List&#10;Medication List&#10;Medication Allergy List&#10;Clinical Decision Support&#10;Electronic Notes&#10;Drug Formulary Checks&#10;Smoking Status&#10;Image Results&#10;Family Health History&#10;Patient List Creation&#10;Patient-Specific Education Resources&#10;Electronic Medication Administration&#10;  Record (BCMA)&#10;Advanced Directives &#10;"/>
          <p:cNvSpPr/>
          <p:nvPr/>
        </p:nvSpPr>
        <p:spPr>
          <a:xfrm>
            <a:off x="141427" y="1478405"/>
            <a:ext cx="2880650" cy="5254302"/>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r>
              <a:rPr lang="en-US" sz="2800" b="1" dirty="0" smtClean="0">
                <a:latin typeface="Calibri" panose="020F0502020204030204" pitchFamily="34" charset="0"/>
              </a:rPr>
              <a:t>Clinical</a:t>
            </a:r>
          </a:p>
          <a:p>
            <a:r>
              <a:rPr lang="en-US" sz="1400" dirty="0" smtClean="0">
                <a:latin typeface="Calibri" panose="020F0502020204030204" pitchFamily="34" charset="0"/>
              </a:rPr>
              <a:t>Computerized Provider Order</a:t>
            </a:r>
          </a:p>
          <a:p>
            <a:r>
              <a:rPr lang="en-US" sz="1400" dirty="0">
                <a:latin typeface="Calibri" panose="020F0502020204030204" pitchFamily="34" charset="0"/>
              </a:rPr>
              <a:t> </a:t>
            </a:r>
            <a:r>
              <a:rPr lang="en-US" sz="1400" dirty="0" smtClean="0">
                <a:latin typeface="Calibri" panose="020F0502020204030204" pitchFamily="34" charset="0"/>
              </a:rPr>
              <a:t>  Entry (CPOE)</a:t>
            </a:r>
          </a:p>
          <a:p>
            <a:r>
              <a:rPr lang="en-US" sz="1400" dirty="0" smtClean="0">
                <a:latin typeface="Calibri" panose="020F0502020204030204" pitchFamily="34" charset="0"/>
              </a:rPr>
              <a:t>Drug-Drug/Drug-Allergy Interaction</a:t>
            </a:r>
          </a:p>
          <a:p>
            <a:r>
              <a:rPr lang="en-US" sz="1400" dirty="0">
                <a:latin typeface="Calibri" panose="020F0502020204030204" pitchFamily="34" charset="0"/>
              </a:rPr>
              <a:t> </a:t>
            </a:r>
            <a:r>
              <a:rPr lang="en-US" sz="1400" dirty="0" smtClean="0">
                <a:latin typeface="Calibri" panose="020F0502020204030204" pitchFamily="34" charset="0"/>
              </a:rPr>
              <a:t>  Checks</a:t>
            </a:r>
          </a:p>
          <a:p>
            <a:r>
              <a:rPr lang="en-US" sz="1400" dirty="0" smtClean="0">
                <a:latin typeface="Calibri" panose="020F0502020204030204" pitchFamily="34" charset="0"/>
              </a:rPr>
              <a:t>Demographics</a:t>
            </a:r>
          </a:p>
          <a:p>
            <a:r>
              <a:rPr lang="en-US" sz="1400" dirty="0" smtClean="0">
                <a:latin typeface="Calibri" panose="020F0502020204030204" pitchFamily="34" charset="0"/>
              </a:rPr>
              <a:t>Vital Signs</a:t>
            </a:r>
          </a:p>
          <a:p>
            <a:r>
              <a:rPr lang="en-US" sz="1400" dirty="0" smtClean="0">
                <a:latin typeface="Calibri" panose="020F0502020204030204" pitchFamily="34" charset="0"/>
              </a:rPr>
              <a:t>Problem List</a:t>
            </a:r>
          </a:p>
          <a:p>
            <a:r>
              <a:rPr lang="en-US" sz="1400" dirty="0" smtClean="0">
                <a:latin typeface="Calibri" panose="020F0502020204030204" pitchFamily="34" charset="0"/>
              </a:rPr>
              <a:t>Medication List</a:t>
            </a:r>
          </a:p>
          <a:p>
            <a:r>
              <a:rPr lang="en-US" sz="1400" dirty="0" smtClean="0">
                <a:latin typeface="Calibri" panose="020F0502020204030204" pitchFamily="34" charset="0"/>
              </a:rPr>
              <a:t>Medication Allergy List</a:t>
            </a:r>
          </a:p>
          <a:p>
            <a:r>
              <a:rPr lang="en-US" sz="1400" dirty="0" smtClean="0">
                <a:latin typeface="Calibri" panose="020F0502020204030204" pitchFamily="34" charset="0"/>
              </a:rPr>
              <a:t>Clinical Decision Support</a:t>
            </a:r>
          </a:p>
          <a:p>
            <a:r>
              <a:rPr lang="en-US" sz="1400" dirty="0" smtClean="0">
                <a:latin typeface="Calibri" panose="020F0502020204030204" pitchFamily="34" charset="0"/>
              </a:rPr>
              <a:t>Electronic Notes</a:t>
            </a:r>
          </a:p>
          <a:p>
            <a:r>
              <a:rPr lang="en-US" sz="1400" dirty="0" smtClean="0">
                <a:latin typeface="Calibri" panose="020F0502020204030204" pitchFamily="34" charset="0"/>
              </a:rPr>
              <a:t>Drug Formulary Checks</a:t>
            </a:r>
          </a:p>
          <a:p>
            <a:r>
              <a:rPr lang="en-US" sz="1400" dirty="0" smtClean="0">
                <a:latin typeface="Calibri" panose="020F0502020204030204" pitchFamily="34" charset="0"/>
              </a:rPr>
              <a:t>Smoking Status</a:t>
            </a:r>
          </a:p>
          <a:p>
            <a:r>
              <a:rPr lang="en-US" sz="1400" dirty="0" smtClean="0">
                <a:latin typeface="Calibri" panose="020F0502020204030204" pitchFamily="34" charset="0"/>
              </a:rPr>
              <a:t>Image Results</a:t>
            </a:r>
          </a:p>
          <a:p>
            <a:r>
              <a:rPr lang="en-US" sz="1400" dirty="0" smtClean="0">
                <a:latin typeface="Calibri" panose="020F0502020204030204" pitchFamily="34" charset="0"/>
              </a:rPr>
              <a:t>Family Health History</a:t>
            </a:r>
          </a:p>
          <a:p>
            <a:r>
              <a:rPr lang="en-US" sz="1400" dirty="0" smtClean="0">
                <a:latin typeface="Calibri" panose="020F0502020204030204" pitchFamily="34" charset="0"/>
              </a:rPr>
              <a:t>Patient List Creation</a:t>
            </a:r>
          </a:p>
          <a:p>
            <a:r>
              <a:rPr lang="en-US" sz="1400" dirty="0" smtClean="0">
                <a:latin typeface="Calibri" panose="020F0502020204030204" pitchFamily="34" charset="0"/>
              </a:rPr>
              <a:t>Patient-Specific Education Resources</a:t>
            </a:r>
          </a:p>
          <a:p>
            <a:pPr>
              <a:tabLst>
                <a:tab pos="227013" algn="l"/>
              </a:tabLst>
            </a:pPr>
            <a:r>
              <a:rPr lang="en-US" sz="1400" dirty="0" smtClean="0">
                <a:latin typeface="Calibri" panose="020F0502020204030204" pitchFamily="34" charset="0"/>
              </a:rPr>
              <a:t>Electronic Medication Administration</a:t>
            </a:r>
          </a:p>
          <a:p>
            <a:pPr>
              <a:tabLst>
                <a:tab pos="227013" algn="l"/>
              </a:tabLst>
            </a:pPr>
            <a:r>
              <a:rPr lang="en-US" sz="1400" dirty="0">
                <a:latin typeface="Calibri" panose="020F0502020204030204" pitchFamily="34" charset="0"/>
              </a:rPr>
              <a:t> </a:t>
            </a:r>
            <a:r>
              <a:rPr lang="en-US" sz="1400" dirty="0" smtClean="0">
                <a:latin typeface="Calibri" panose="020F0502020204030204" pitchFamily="34" charset="0"/>
              </a:rPr>
              <a:t> Record (BCMA)</a:t>
            </a:r>
          </a:p>
          <a:p>
            <a:r>
              <a:rPr lang="en-US" sz="1400" dirty="0" smtClean="0">
                <a:latin typeface="Calibri" panose="020F0502020204030204" pitchFamily="34" charset="0"/>
              </a:rPr>
              <a:t>Advanced Directives </a:t>
            </a:r>
            <a:endParaRPr lang="en-US" sz="1400" dirty="0">
              <a:latin typeface="Calibri" panose="020F0502020204030204" pitchFamily="34" charset="0"/>
            </a:endParaRPr>
          </a:p>
        </p:txBody>
      </p:sp>
      <p:sp>
        <p:nvSpPr>
          <p:cNvPr id="3" name="Rectangle 2" descr="&quot;&quot;"/>
          <p:cNvSpPr/>
          <p:nvPr/>
        </p:nvSpPr>
        <p:spPr>
          <a:xfrm>
            <a:off x="0" y="0"/>
            <a:ext cx="9245600" cy="6858000"/>
          </a:xfrm>
          <a:prstGeom prst="rect">
            <a:avLst/>
          </a:prstGeom>
          <a:solidFill>
            <a:schemeClr val="bg1">
              <a:lumMod val="75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ular Callout 20" descr="&quot;&quot;"/>
          <p:cNvSpPr/>
          <p:nvPr/>
        </p:nvSpPr>
        <p:spPr>
          <a:xfrm>
            <a:off x="3389586" y="2948152"/>
            <a:ext cx="5547959" cy="2870117"/>
          </a:xfrm>
          <a:prstGeom prst="wedgeRoundRectCallout">
            <a:avLst>
              <a:gd name="adj1" fmla="val -76408"/>
              <a:gd name="adj2" fmla="val 25816"/>
              <a:gd name="adj3" fmla="val 16667"/>
            </a:avLst>
          </a:prstGeom>
          <a:solidFill>
            <a:schemeClr val="accent2">
              <a:lumMod val="7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woman in waiting room"/>
          <p:cNvPicPr>
            <a:picLocks noChangeAspect="1"/>
          </p:cNvPicPr>
          <p:nvPr/>
        </p:nvPicPr>
        <p:blipFill rotWithShape="1">
          <a:blip r:embed="rId3">
            <a:extLst>
              <a:ext uri="{28A0092B-C50C-407E-A947-70E740481C1C}">
                <a14:useLocalDpi xmlns:a14="http://schemas.microsoft.com/office/drawing/2010/main" val="0"/>
              </a:ext>
            </a:extLst>
          </a:blip>
          <a:srcRect r="13750"/>
          <a:stretch/>
        </p:blipFill>
        <p:spPr>
          <a:xfrm>
            <a:off x="5749250" y="3220300"/>
            <a:ext cx="2971800" cy="22981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Rectangle 21" descr="Patient-Specific Education Resources&#10;"/>
          <p:cNvSpPr/>
          <p:nvPr/>
        </p:nvSpPr>
        <p:spPr>
          <a:xfrm>
            <a:off x="3553489" y="3243030"/>
            <a:ext cx="2195761" cy="2308324"/>
          </a:xfrm>
          <a:prstGeom prst="rect">
            <a:avLst/>
          </a:prstGeom>
        </p:spPr>
        <p:txBody>
          <a:bodyPr wrap="square">
            <a:spAutoFit/>
          </a:bodyPr>
          <a:lstStyle/>
          <a:p>
            <a:pPr algn="ctr"/>
            <a:r>
              <a:rPr lang="en-US" sz="3600" b="1" dirty="0" smtClean="0">
                <a:solidFill>
                  <a:schemeClr val="bg1"/>
                </a:solidFill>
              </a:rPr>
              <a:t>Patient-Specific Education Resources</a:t>
            </a:r>
            <a:endParaRPr lang="en-US" sz="3600" b="1" dirty="0">
              <a:solidFill>
                <a:schemeClr val="bg1"/>
              </a:solidFill>
            </a:endParaRPr>
          </a:p>
        </p:txBody>
      </p:sp>
      <p:sp>
        <p:nvSpPr>
          <p:cNvPr id="26" name="Rectangle 25" descr="Clinical"/>
          <p:cNvSpPr/>
          <p:nvPr/>
        </p:nvSpPr>
        <p:spPr>
          <a:xfrm>
            <a:off x="141427" y="1486759"/>
            <a:ext cx="2880650" cy="523220"/>
          </a:xfrm>
          <a:prstGeom prst="rect">
            <a:avLst/>
          </a:prstGeom>
          <a:solidFill>
            <a:schemeClr val="accent2">
              <a:lumMod val="75000"/>
            </a:schemeClr>
          </a:solidFill>
        </p:spPr>
        <p:txBody>
          <a:bodyPr wrap="square">
            <a:spAutoFit/>
          </a:bodyPr>
          <a:lstStyle/>
          <a:p>
            <a:pPr algn="ctr"/>
            <a:r>
              <a:rPr lang="en-US" sz="2800" b="1" dirty="0" smtClean="0">
                <a:solidFill>
                  <a:schemeClr val="bg1"/>
                </a:solidFill>
              </a:rPr>
              <a:t>Clinical</a:t>
            </a:r>
            <a:endParaRPr lang="en-US" sz="2800" b="1" dirty="0">
              <a:solidFill>
                <a:schemeClr val="bg1"/>
              </a:solidFill>
            </a:endParaRPr>
          </a:p>
        </p:txBody>
      </p:sp>
    </p:spTree>
    <p:extLst>
      <p:ext uri="{BB962C8B-B14F-4D97-AF65-F5344CB8AC3E}">
        <p14:creationId xmlns:p14="http://schemas.microsoft.com/office/powerpoint/2010/main" val="29415945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Clinical&#10;Computerized Provider Order&#10;   Entry (CPOE)&#10;Drug-Drug/Drug-Allergy Interaction&#10;   Checks&#10;Demographics&#10;Vital Signs&#10;Problem List&#10;Medication List&#10;Medication Allergy List&#10;Clinical Decision Support&#10;Electronic Notes&#10;Drug Formulary Checks&#10;Smoking Status&#10;Image Results&#10;Family Health History&#10;Patient List Creation&#10;Patient-Specific Education Resources&#10;Electronic Medication Administration&#10;  Record (BCMA)&#10;Advanced Directives &#10;"/>
          <p:cNvSpPr/>
          <p:nvPr/>
        </p:nvSpPr>
        <p:spPr>
          <a:xfrm>
            <a:off x="141427" y="1478405"/>
            <a:ext cx="2880650" cy="5254302"/>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r>
              <a:rPr lang="en-US" sz="2800" b="1" dirty="0" smtClean="0">
                <a:latin typeface="Calibri" panose="020F0502020204030204" pitchFamily="34" charset="0"/>
              </a:rPr>
              <a:t>Clinical</a:t>
            </a:r>
          </a:p>
          <a:p>
            <a:r>
              <a:rPr lang="en-US" sz="1400" dirty="0" smtClean="0">
                <a:latin typeface="Calibri" panose="020F0502020204030204" pitchFamily="34" charset="0"/>
              </a:rPr>
              <a:t>Computerized Provider Order</a:t>
            </a:r>
          </a:p>
          <a:p>
            <a:r>
              <a:rPr lang="en-US" sz="1400" dirty="0">
                <a:latin typeface="Calibri" panose="020F0502020204030204" pitchFamily="34" charset="0"/>
              </a:rPr>
              <a:t> </a:t>
            </a:r>
            <a:r>
              <a:rPr lang="en-US" sz="1400" dirty="0" smtClean="0">
                <a:latin typeface="Calibri" panose="020F0502020204030204" pitchFamily="34" charset="0"/>
              </a:rPr>
              <a:t>  Entry (CPOE)</a:t>
            </a:r>
          </a:p>
          <a:p>
            <a:r>
              <a:rPr lang="en-US" sz="1400" dirty="0" smtClean="0">
                <a:latin typeface="Calibri" panose="020F0502020204030204" pitchFamily="34" charset="0"/>
              </a:rPr>
              <a:t>Drug-Drug/Drug-Allergy Interaction</a:t>
            </a:r>
          </a:p>
          <a:p>
            <a:r>
              <a:rPr lang="en-US" sz="1400" dirty="0">
                <a:latin typeface="Calibri" panose="020F0502020204030204" pitchFamily="34" charset="0"/>
              </a:rPr>
              <a:t> </a:t>
            </a:r>
            <a:r>
              <a:rPr lang="en-US" sz="1400" dirty="0" smtClean="0">
                <a:latin typeface="Calibri" panose="020F0502020204030204" pitchFamily="34" charset="0"/>
              </a:rPr>
              <a:t>  Checks</a:t>
            </a:r>
          </a:p>
          <a:p>
            <a:r>
              <a:rPr lang="en-US" sz="1400" dirty="0" smtClean="0">
                <a:latin typeface="Calibri" panose="020F0502020204030204" pitchFamily="34" charset="0"/>
              </a:rPr>
              <a:t>Demographics</a:t>
            </a:r>
          </a:p>
          <a:p>
            <a:r>
              <a:rPr lang="en-US" sz="1400" dirty="0" smtClean="0">
                <a:latin typeface="Calibri" panose="020F0502020204030204" pitchFamily="34" charset="0"/>
              </a:rPr>
              <a:t>Vital Signs</a:t>
            </a:r>
          </a:p>
          <a:p>
            <a:r>
              <a:rPr lang="en-US" sz="1400" dirty="0" smtClean="0">
                <a:latin typeface="Calibri" panose="020F0502020204030204" pitchFamily="34" charset="0"/>
              </a:rPr>
              <a:t>Problem List</a:t>
            </a:r>
          </a:p>
          <a:p>
            <a:r>
              <a:rPr lang="en-US" sz="1400" dirty="0" smtClean="0">
                <a:latin typeface="Calibri" panose="020F0502020204030204" pitchFamily="34" charset="0"/>
              </a:rPr>
              <a:t>Medication List</a:t>
            </a:r>
          </a:p>
          <a:p>
            <a:r>
              <a:rPr lang="en-US" sz="1400" dirty="0" smtClean="0">
                <a:latin typeface="Calibri" panose="020F0502020204030204" pitchFamily="34" charset="0"/>
              </a:rPr>
              <a:t>Medication Allergy List</a:t>
            </a:r>
          </a:p>
          <a:p>
            <a:r>
              <a:rPr lang="en-US" sz="1400" dirty="0" smtClean="0">
                <a:latin typeface="Calibri" panose="020F0502020204030204" pitchFamily="34" charset="0"/>
              </a:rPr>
              <a:t>Clinical Decision Support</a:t>
            </a:r>
          </a:p>
          <a:p>
            <a:r>
              <a:rPr lang="en-US" sz="1400" dirty="0" smtClean="0">
                <a:latin typeface="Calibri" panose="020F0502020204030204" pitchFamily="34" charset="0"/>
              </a:rPr>
              <a:t>Electronic Notes</a:t>
            </a:r>
          </a:p>
          <a:p>
            <a:r>
              <a:rPr lang="en-US" sz="1400" dirty="0" smtClean="0">
                <a:latin typeface="Calibri" panose="020F0502020204030204" pitchFamily="34" charset="0"/>
              </a:rPr>
              <a:t>Drug Formulary Checks</a:t>
            </a:r>
          </a:p>
          <a:p>
            <a:r>
              <a:rPr lang="en-US" sz="1400" dirty="0" smtClean="0">
                <a:latin typeface="Calibri" panose="020F0502020204030204" pitchFamily="34" charset="0"/>
              </a:rPr>
              <a:t>Smoking Status</a:t>
            </a:r>
          </a:p>
          <a:p>
            <a:r>
              <a:rPr lang="en-US" sz="1400" dirty="0" smtClean="0">
                <a:latin typeface="Calibri" panose="020F0502020204030204" pitchFamily="34" charset="0"/>
              </a:rPr>
              <a:t>Image Results</a:t>
            </a:r>
          </a:p>
          <a:p>
            <a:r>
              <a:rPr lang="en-US" sz="1400" dirty="0" smtClean="0">
                <a:latin typeface="Calibri" panose="020F0502020204030204" pitchFamily="34" charset="0"/>
              </a:rPr>
              <a:t>Family Health History</a:t>
            </a:r>
          </a:p>
          <a:p>
            <a:r>
              <a:rPr lang="en-US" sz="1400" dirty="0" smtClean="0">
                <a:latin typeface="Calibri" panose="020F0502020204030204" pitchFamily="34" charset="0"/>
              </a:rPr>
              <a:t>Patient List Creation</a:t>
            </a:r>
          </a:p>
          <a:p>
            <a:r>
              <a:rPr lang="en-US" sz="1400" dirty="0" smtClean="0">
                <a:latin typeface="Calibri" panose="020F0502020204030204" pitchFamily="34" charset="0"/>
              </a:rPr>
              <a:t>Patient-Specific Education Resources</a:t>
            </a:r>
          </a:p>
          <a:p>
            <a:pPr>
              <a:tabLst>
                <a:tab pos="227013" algn="l"/>
              </a:tabLst>
            </a:pPr>
            <a:r>
              <a:rPr lang="en-US" sz="1400" dirty="0" smtClean="0">
                <a:latin typeface="Calibri" panose="020F0502020204030204" pitchFamily="34" charset="0"/>
              </a:rPr>
              <a:t>Electronic Medication Administration</a:t>
            </a:r>
          </a:p>
          <a:p>
            <a:pPr>
              <a:tabLst>
                <a:tab pos="227013" algn="l"/>
              </a:tabLst>
            </a:pPr>
            <a:r>
              <a:rPr lang="en-US" sz="1400" dirty="0">
                <a:latin typeface="Calibri" panose="020F0502020204030204" pitchFamily="34" charset="0"/>
              </a:rPr>
              <a:t> </a:t>
            </a:r>
            <a:r>
              <a:rPr lang="en-US" sz="1400" dirty="0" smtClean="0">
                <a:latin typeface="Calibri" panose="020F0502020204030204" pitchFamily="34" charset="0"/>
              </a:rPr>
              <a:t> Record (BCMA)</a:t>
            </a:r>
          </a:p>
          <a:p>
            <a:r>
              <a:rPr lang="en-US" sz="1400" dirty="0" smtClean="0">
                <a:latin typeface="Calibri" panose="020F0502020204030204" pitchFamily="34" charset="0"/>
              </a:rPr>
              <a:t>Advanced Directives </a:t>
            </a:r>
            <a:endParaRPr lang="en-US" sz="1400" dirty="0">
              <a:latin typeface="Calibri" panose="020F0502020204030204" pitchFamily="34" charset="0"/>
            </a:endParaRPr>
          </a:p>
        </p:txBody>
      </p:sp>
      <p:sp>
        <p:nvSpPr>
          <p:cNvPr id="9" name="Rectangle 8" descr="Care Coordination&#10;Transition of Care/Referral Summary&#10;Receive-Display-Incorporate&#10;Create-Transmit&#10;Electronic Transmission&#10;Outbound Electronic Prescribing&#10;Clinical Information Reconciliation&#10;Incorporate Lab Tests &amp; Results&#10;Transmission of Lab Tests &amp; Results&#10;Data Portability&#10;"/>
          <p:cNvSpPr/>
          <p:nvPr/>
        </p:nvSpPr>
        <p:spPr>
          <a:xfrm>
            <a:off x="3097470" y="1478405"/>
            <a:ext cx="3087149" cy="2369831"/>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r>
              <a:rPr lang="en-US" sz="2800" b="1" dirty="0" smtClean="0">
                <a:latin typeface="Calibri" panose="020F0502020204030204" pitchFamily="34" charset="0"/>
              </a:rPr>
              <a:t>Care Coordination</a:t>
            </a:r>
            <a:endParaRPr lang="en-US" sz="2800" b="1" dirty="0">
              <a:latin typeface="Calibri" panose="020F0502020204030204" pitchFamily="34" charset="0"/>
            </a:endParaRPr>
          </a:p>
          <a:p>
            <a:r>
              <a:rPr lang="en-US" sz="1300" dirty="0" smtClean="0">
                <a:latin typeface="Calibri" panose="020F0502020204030204" pitchFamily="34" charset="0"/>
              </a:rPr>
              <a:t>Transition of Care/Referral Summary</a:t>
            </a:r>
          </a:p>
          <a:p>
            <a:pPr marL="285750" indent="-285750">
              <a:buFont typeface="Arial"/>
              <a:buChar char="•"/>
            </a:pPr>
            <a:r>
              <a:rPr lang="en-US" sz="1300" dirty="0" smtClean="0">
                <a:latin typeface="Calibri" panose="020F0502020204030204" pitchFamily="34" charset="0"/>
              </a:rPr>
              <a:t>Receive-Display</a:t>
            </a:r>
            <a:r>
              <a:rPr lang="en-US" sz="1300" dirty="0">
                <a:latin typeface="Calibri" panose="020F0502020204030204" pitchFamily="34" charset="0"/>
              </a:rPr>
              <a:t>-</a:t>
            </a:r>
            <a:r>
              <a:rPr lang="en-US" sz="1300" dirty="0" smtClean="0">
                <a:latin typeface="Calibri" panose="020F0502020204030204" pitchFamily="34" charset="0"/>
              </a:rPr>
              <a:t>Incorporate</a:t>
            </a:r>
          </a:p>
          <a:p>
            <a:pPr marL="285750" indent="-285750">
              <a:buFont typeface="Arial"/>
              <a:buChar char="•"/>
            </a:pPr>
            <a:r>
              <a:rPr lang="en-US" sz="1300" dirty="0" smtClean="0">
                <a:latin typeface="Calibri" panose="020F0502020204030204" pitchFamily="34" charset="0"/>
              </a:rPr>
              <a:t>Create-Transmit</a:t>
            </a:r>
          </a:p>
          <a:p>
            <a:pPr marL="285750" indent="-285750">
              <a:buFont typeface="Arial"/>
              <a:buChar char="•"/>
            </a:pPr>
            <a:r>
              <a:rPr lang="en-US" sz="1300" dirty="0" smtClean="0">
                <a:latin typeface="Calibri" panose="020F0502020204030204" pitchFamily="34" charset="0"/>
              </a:rPr>
              <a:t>Electronic Transmission</a:t>
            </a:r>
          </a:p>
          <a:p>
            <a:r>
              <a:rPr lang="en-US" sz="1300" dirty="0" smtClean="0">
                <a:latin typeface="Calibri" panose="020F0502020204030204" pitchFamily="34" charset="0"/>
              </a:rPr>
              <a:t>Outbound Electronic Prescribing</a:t>
            </a:r>
          </a:p>
          <a:p>
            <a:r>
              <a:rPr lang="en-US" sz="1300" dirty="0" smtClean="0">
                <a:latin typeface="Calibri" panose="020F0502020204030204" pitchFamily="34" charset="0"/>
              </a:rPr>
              <a:t>Clinical Information Reconciliation</a:t>
            </a:r>
          </a:p>
          <a:p>
            <a:r>
              <a:rPr lang="en-US" sz="1300" dirty="0" smtClean="0">
                <a:latin typeface="Calibri" panose="020F0502020204030204" pitchFamily="34" charset="0"/>
              </a:rPr>
              <a:t>Incorporate Lab Tests &amp; Results</a:t>
            </a:r>
          </a:p>
          <a:p>
            <a:r>
              <a:rPr lang="en-US" sz="1300" dirty="0" smtClean="0">
                <a:latin typeface="Calibri" panose="020F0502020204030204" pitchFamily="34" charset="0"/>
              </a:rPr>
              <a:t>Transmission of Lab Tests &amp; Results</a:t>
            </a:r>
          </a:p>
          <a:p>
            <a:r>
              <a:rPr lang="en-US" sz="1300" dirty="0" smtClean="0">
                <a:latin typeface="Calibri" panose="020F0502020204030204" pitchFamily="34" charset="0"/>
              </a:rPr>
              <a:t>Data Portability</a:t>
            </a:r>
          </a:p>
        </p:txBody>
      </p:sp>
      <p:sp>
        <p:nvSpPr>
          <p:cNvPr id="10" name="Rectangle 9" descr="Clinical Quality Measures&#10;Capture &amp; Export&#10;Import &amp; Calculate&#10;Electronic Submission&#10;"/>
          <p:cNvSpPr/>
          <p:nvPr/>
        </p:nvSpPr>
        <p:spPr>
          <a:xfrm>
            <a:off x="6327571" y="1838003"/>
            <a:ext cx="2736100" cy="1592386"/>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lnSpc>
                <a:spcPts val="3000"/>
              </a:lnSpc>
              <a:spcAft>
                <a:spcPts val="600"/>
              </a:spcAft>
            </a:pPr>
            <a:r>
              <a:rPr lang="en-US" sz="2800" b="1" dirty="0" smtClean="0">
                <a:latin typeface="Calibri" panose="020F0502020204030204" pitchFamily="34" charset="0"/>
              </a:rPr>
              <a:t>Clinical Quality Measures</a:t>
            </a:r>
          </a:p>
          <a:p>
            <a:r>
              <a:rPr lang="en-US" sz="1400" dirty="0" smtClean="0">
                <a:latin typeface="Calibri" panose="020F0502020204030204" pitchFamily="34" charset="0"/>
              </a:rPr>
              <a:t>Capture &amp; Export</a:t>
            </a:r>
          </a:p>
          <a:p>
            <a:r>
              <a:rPr lang="en-US" sz="1400" dirty="0" smtClean="0">
                <a:latin typeface="Calibri" panose="020F0502020204030204" pitchFamily="34" charset="0"/>
              </a:rPr>
              <a:t>Import &amp; Calculate</a:t>
            </a:r>
          </a:p>
          <a:p>
            <a:r>
              <a:rPr lang="en-US" sz="1400" dirty="0" smtClean="0">
                <a:latin typeface="Calibri" panose="020F0502020204030204" pitchFamily="34" charset="0"/>
              </a:rPr>
              <a:t>Electronic Submission</a:t>
            </a:r>
            <a:endParaRPr lang="en-US" sz="1400" dirty="0">
              <a:latin typeface="Calibri" panose="020F0502020204030204" pitchFamily="34" charset="0"/>
            </a:endParaRPr>
          </a:p>
        </p:txBody>
      </p:sp>
      <p:sp>
        <p:nvSpPr>
          <p:cNvPr id="11" name="Rectangle 10" descr="Privacy/Security&#10;Authentication, Access Control&#10;  &amp; Authorization&#10;Auditable Events &amp; Tamper-resistance&#10;Audit Reports&#10;Amendments&#10;Auto Log-Off&#10;Emergency Access&#10;End-user Device Encryption&#10;Integrity&#10;Accounting of Disclosures&#10;"/>
          <p:cNvSpPr/>
          <p:nvPr/>
        </p:nvSpPr>
        <p:spPr>
          <a:xfrm>
            <a:off x="3118121" y="3981587"/>
            <a:ext cx="3066498" cy="2732070"/>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r>
              <a:rPr lang="en-US" sz="2800" b="1" dirty="0" smtClean="0">
                <a:latin typeface="Calibri" panose="020F0502020204030204" pitchFamily="34" charset="0"/>
              </a:rPr>
              <a:t>Privacy/Security</a:t>
            </a:r>
          </a:p>
          <a:p>
            <a:r>
              <a:rPr lang="en-US" sz="1400" dirty="0" smtClean="0">
                <a:latin typeface="Calibri" panose="020F0502020204030204" pitchFamily="34" charset="0"/>
              </a:rPr>
              <a:t>Authentication, Access Control</a:t>
            </a:r>
          </a:p>
          <a:p>
            <a:r>
              <a:rPr lang="en-US" sz="1400" dirty="0" smtClean="0">
                <a:latin typeface="Calibri" panose="020F0502020204030204" pitchFamily="34" charset="0"/>
              </a:rPr>
              <a:t>  &amp; Authorization</a:t>
            </a:r>
          </a:p>
          <a:p>
            <a:r>
              <a:rPr lang="en-US" sz="1400" dirty="0" smtClean="0">
                <a:latin typeface="Calibri" panose="020F0502020204030204" pitchFamily="34" charset="0"/>
              </a:rPr>
              <a:t>Auditable Events &amp; Tamper-resistance</a:t>
            </a:r>
          </a:p>
          <a:p>
            <a:r>
              <a:rPr lang="en-US" sz="1400" dirty="0" smtClean="0">
                <a:latin typeface="Calibri" panose="020F0502020204030204" pitchFamily="34" charset="0"/>
              </a:rPr>
              <a:t>Audit Reports</a:t>
            </a:r>
          </a:p>
          <a:p>
            <a:r>
              <a:rPr lang="en-US" sz="1400" dirty="0" smtClean="0">
                <a:latin typeface="Calibri" panose="020F0502020204030204" pitchFamily="34" charset="0"/>
              </a:rPr>
              <a:t>Amendments</a:t>
            </a:r>
          </a:p>
          <a:p>
            <a:r>
              <a:rPr lang="en-US" sz="1400" dirty="0" smtClean="0">
                <a:latin typeface="Calibri" panose="020F0502020204030204" pitchFamily="34" charset="0"/>
              </a:rPr>
              <a:t>Auto Log-Off</a:t>
            </a:r>
          </a:p>
          <a:p>
            <a:r>
              <a:rPr lang="en-US" sz="1400" dirty="0" smtClean="0">
                <a:latin typeface="Calibri" panose="020F0502020204030204" pitchFamily="34" charset="0"/>
              </a:rPr>
              <a:t>Emergency Access</a:t>
            </a:r>
          </a:p>
          <a:p>
            <a:r>
              <a:rPr lang="en-US" sz="1400" dirty="0" smtClean="0">
                <a:latin typeface="Calibri" panose="020F0502020204030204" pitchFamily="34" charset="0"/>
              </a:rPr>
              <a:t>End-user Device Encryption</a:t>
            </a:r>
          </a:p>
          <a:p>
            <a:r>
              <a:rPr lang="en-US" sz="1400" dirty="0" smtClean="0">
                <a:latin typeface="Calibri" panose="020F0502020204030204" pitchFamily="34" charset="0"/>
              </a:rPr>
              <a:t>Integrity</a:t>
            </a:r>
          </a:p>
          <a:p>
            <a:r>
              <a:rPr lang="en-US" sz="1400" dirty="0" smtClean="0">
                <a:latin typeface="Calibri" panose="020F0502020204030204" pitchFamily="34" charset="0"/>
              </a:rPr>
              <a:t>Accounting of Disclosures</a:t>
            </a:r>
          </a:p>
        </p:txBody>
      </p:sp>
      <p:sp>
        <p:nvSpPr>
          <p:cNvPr id="12" name="Rectangle 11" descr="Patient Engagement&#10;View, Display, Transmit to 3rd Parties&#10;Clinical Summary&#10;Secure Messaging&#10;"/>
          <p:cNvSpPr/>
          <p:nvPr/>
        </p:nvSpPr>
        <p:spPr>
          <a:xfrm>
            <a:off x="6327570" y="167543"/>
            <a:ext cx="2736099" cy="1569914"/>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lnSpc>
                <a:spcPts val="3000"/>
              </a:lnSpc>
              <a:spcAft>
                <a:spcPts val="600"/>
              </a:spcAft>
            </a:pPr>
            <a:r>
              <a:rPr lang="en-US" sz="2800" b="1" dirty="0" smtClean="0">
                <a:latin typeface="Calibri" panose="020F0502020204030204" pitchFamily="34" charset="0"/>
              </a:rPr>
              <a:t>Patient Engagement</a:t>
            </a:r>
          </a:p>
          <a:p>
            <a:r>
              <a:rPr lang="en-US" sz="1300" dirty="0" smtClean="0">
                <a:latin typeface="Calibri" panose="020F0502020204030204" pitchFamily="34" charset="0"/>
              </a:rPr>
              <a:t>View, Display, Transmit to 3</a:t>
            </a:r>
            <a:r>
              <a:rPr lang="en-US" sz="1300" baseline="30000" dirty="0" smtClean="0">
                <a:latin typeface="Calibri" panose="020F0502020204030204" pitchFamily="34" charset="0"/>
              </a:rPr>
              <a:t>rd</a:t>
            </a:r>
            <a:r>
              <a:rPr lang="en-US" sz="1300" dirty="0" smtClean="0">
                <a:latin typeface="Calibri" panose="020F0502020204030204" pitchFamily="34" charset="0"/>
              </a:rPr>
              <a:t> Parties</a:t>
            </a:r>
          </a:p>
          <a:p>
            <a:r>
              <a:rPr lang="en-US" sz="1300" dirty="0" smtClean="0">
                <a:latin typeface="Calibri" panose="020F0502020204030204" pitchFamily="34" charset="0"/>
              </a:rPr>
              <a:t>Clinical Summary</a:t>
            </a:r>
          </a:p>
          <a:p>
            <a:r>
              <a:rPr lang="en-US" sz="1300" dirty="0" smtClean="0">
                <a:latin typeface="Calibri" panose="020F0502020204030204" pitchFamily="34" charset="0"/>
              </a:rPr>
              <a:t>Secure Messaging</a:t>
            </a:r>
            <a:endParaRPr lang="en-US" sz="1300" dirty="0">
              <a:latin typeface="Calibri" panose="020F0502020204030204" pitchFamily="34" charset="0"/>
            </a:endParaRPr>
          </a:p>
        </p:txBody>
      </p:sp>
      <p:sp>
        <p:nvSpPr>
          <p:cNvPr id="13" name="Rectangle 12" descr="Public Health&#10;Immunization Information&#10;Transmit to Immunization Registries&#10;Transmit to Public Health Agencies&#10;Syndromic Surveillance&#10;Reportable Lab Results&#10;&#10;"/>
          <p:cNvSpPr/>
          <p:nvPr/>
        </p:nvSpPr>
        <p:spPr>
          <a:xfrm>
            <a:off x="6327571" y="3553176"/>
            <a:ext cx="2736102" cy="1688032"/>
          </a:xfrm>
          <a:prstGeom prst="rect">
            <a:avLst/>
          </a:prstGeom>
          <a:solidFill>
            <a:schemeClr val="bg2">
              <a:lumMod val="25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r>
              <a:rPr lang="en-US" sz="2800" b="1" dirty="0" smtClean="0">
                <a:latin typeface="Calibri" panose="020F0502020204030204" pitchFamily="34" charset="0"/>
              </a:rPr>
              <a:t>Public Health</a:t>
            </a:r>
          </a:p>
          <a:p>
            <a:r>
              <a:rPr lang="en-US" sz="1300" dirty="0" smtClean="0">
                <a:latin typeface="Calibri" panose="020F0502020204030204" pitchFamily="34" charset="0"/>
              </a:rPr>
              <a:t>Immunization Information</a:t>
            </a:r>
          </a:p>
          <a:p>
            <a:r>
              <a:rPr lang="en-US" sz="1300" dirty="0" smtClean="0">
                <a:latin typeface="Calibri" panose="020F0502020204030204" pitchFamily="34" charset="0"/>
              </a:rPr>
              <a:t>Transmit to Immunization Registries</a:t>
            </a:r>
          </a:p>
          <a:p>
            <a:r>
              <a:rPr lang="en-US" sz="1300" dirty="0" smtClean="0">
                <a:latin typeface="Calibri" panose="020F0502020204030204" pitchFamily="34" charset="0"/>
              </a:rPr>
              <a:t>Transmit to Public Health Agencies</a:t>
            </a:r>
          </a:p>
          <a:p>
            <a:pPr marL="285750" indent="-285750">
              <a:buFont typeface="Arial"/>
              <a:buChar char="•"/>
            </a:pPr>
            <a:r>
              <a:rPr lang="en-US" sz="1300" dirty="0" smtClean="0">
                <a:latin typeface="Calibri" panose="020F0502020204030204" pitchFamily="34" charset="0"/>
              </a:rPr>
              <a:t>Syndromic Surveillance</a:t>
            </a:r>
          </a:p>
          <a:p>
            <a:pPr marL="285750" indent="-285750">
              <a:buFont typeface="Arial"/>
              <a:buChar char="•"/>
            </a:pPr>
            <a:r>
              <a:rPr lang="en-US" sz="1300" dirty="0" smtClean="0">
                <a:latin typeface="Calibri" panose="020F0502020204030204" pitchFamily="34" charset="0"/>
              </a:rPr>
              <a:t>Reportable Lab Results</a:t>
            </a:r>
          </a:p>
          <a:p>
            <a:endParaRPr lang="en-US" dirty="0" smtClean="0">
              <a:latin typeface="Calibri" panose="020F0502020204030204" pitchFamily="34" charset="0"/>
            </a:endParaRPr>
          </a:p>
        </p:txBody>
      </p:sp>
      <p:sp>
        <p:nvSpPr>
          <p:cNvPr id="14" name="Rectangle 13" descr="Utilization&#10;Automated Measure Calculation&#10;Safety-enhanced Design&#10;Quality Management System&#10;"/>
          <p:cNvSpPr/>
          <p:nvPr/>
        </p:nvSpPr>
        <p:spPr>
          <a:xfrm>
            <a:off x="6350171" y="5361000"/>
            <a:ext cx="2736101" cy="1382700"/>
          </a:xfrm>
          <a:prstGeom prst="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r>
              <a:rPr lang="en-US" sz="2800" b="1" dirty="0" smtClean="0">
                <a:latin typeface="Calibri" panose="020F0502020204030204" pitchFamily="34" charset="0"/>
              </a:rPr>
              <a:t>Utilization</a:t>
            </a:r>
          </a:p>
          <a:p>
            <a:r>
              <a:rPr lang="en-US" sz="1400" dirty="0" smtClean="0">
                <a:latin typeface="Calibri" panose="020F0502020204030204" pitchFamily="34" charset="0"/>
              </a:rPr>
              <a:t>Automated Measure Calculation</a:t>
            </a:r>
          </a:p>
          <a:p>
            <a:r>
              <a:rPr lang="en-US" sz="1400" dirty="0" smtClean="0">
                <a:latin typeface="Calibri" panose="020F0502020204030204" pitchFamily="34" charset="0"/>
              </a:rPr>
              <a:t>Safety-enhanced Design</a:t>
            </a:r>
          </a:p>
          <a:p>
            <a:r>
              <a:rPr lang="en-US" sz="1400" dirty="0" smtClean="0">
                <a:latin typeface="Calibri" panose="020F0502020204030204" pitchFamily="34" charset="0"/>
              </a:rPr>
              <a:t>Quality Management System</a:t>
            </a:r>
            <a:endParaRPr lang="en-US" sz="1400" dirty="0">
              <a:latin typeface="Calibri" panose="020F0502020204030204" pitchFamily="34" charset="0"/>
            </a:endParaRPr>
          </a:p>
        </p:txBody>
      </p:sp>
      <p:sp>
        <p:nvSpPr>
          <p:cNvPr id="6" name="Title 5" descr=" ONC Certification Criteria Relevant to eHMP"/>
          <p:cNvSpPr>
            <a:spLocks noGrp="1"/>
          </p:cNvSpPr>
          <p:nvPr>
            <p:ph type="title"/>
          </p:nvPr>
        </p:nvSpPr>
        <p:spPr>
          <a:xfrm>
            <a:off x="552450" y="127279"/>
            <a:ext cx="5086350" cy="1217775"/>
          </a:xfrm>
        </p:spPr>
        <p:txBody>
          <a:bodyPr>
            <a:noAutofit/>
          </a:bodyPr>
          <a:lstStyle/>
          <a:p>
            <a:r>
              <a:rPr lang="en-US" sz="3200" b="1" dirty="0"/>
              <a:t> ONC Certification Criteria Relevant to eHMP</a:t>
            </a:r>
          </a:p>
        </p:txBody>
      </p:sp>
      <p:sp>
        <p:nvSpPr>
          <p:cNvPr id="3" name="Rectangle 2" descr="&quot;&quot;"/>
          <p:cNvSpPr/>
          <p:nvPr/>
        </p:nvSpPr>
        <p:spPr>
          <a:xfrm>
            <a:off x="0" y="0"/>
            <a:ext cx="9245600" cy="6858000"/>
          </a:xfrm>
          <a:prstGeom prst="rect">
            <a:avLst/>
          </a:prstGeom>
          <a:solidFill>
            <a:schemeClr val="bg1">
              <a:lumMod val="75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ounded Rectangular Callout 25" descr="&quot;&quot;"/>
          <p:cNvSpPr/>
          <p:nvPr/>
        </p:nvSpPr>
        <p:spPr>
          <a:xfrm>
            <a:off x="2933700" y="3689130"/>
            <a:ext cx="5475356" cy="3054569"/>
          </a:xfrm>
          <a:prstGeom prst="wedgeRoundRectCallout">
            <a:avLst>
              <a:gd name="adj1" fmla="val -41032"/>
              <a:gd name="adj2" fmla="val -71878"/>
              <a:gd name="adj3" fmla="val 16667"/>
            </a:avLst>
          </a:prstGeom>
          <a:solidFill>
            <a:schemeClr val="tx2">
              <a:lumMod val="60000"/>
              <a:lumOff val="4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pharmacis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9227" y="4705350"/>
            <a:ext cx="2844537" cy="1897306"/>
          </a:xfrm>
          <a:prstGeom prst="roundRect">
            <a:avLst>
              <a:gd name="adj" fmla="val 2369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descr="electronic network diagram"/>
          <p:cNvPicPr>
            <a:picLocks noChangeAspect="1"/>
          </p:cNvPicPr>
          <p:nvPr/>
        </p:nvPicPr>
        <p:blipFill rotWithShape="1">
          <a:blip r:embed="rId4">
            <a:extLst>
              <a:ext uri="{28A0092B-C50C-407E-A947-70E740481C1C}">
                <a14:useLocalDpi xmlns:a14="http://schemas.microsoft.com/office/drawing/2010/main" val="0"/>
              </a:ext>
            </a:extLst>
          </a:blip>
          <a:srcRect l="39871"/>
          <a:stretch/>
        </p:blipFill>
        <p:spPr>
          <a:xfrm rot="1676923">
            <a:off x="4981942" y="2959818"/>
            <a:ext cx="1378871" cy="2940909"/>
          </a:xfrm>
          <a:prstGeom prst="ellipse">
            <a:avLst/>
          </a:prstGeom>
          <a:ln>
            <a:noFill/>
          </a:ln>
          <a:effectLst>
            <a:softEdge rad="112500"/>
          </a:effectLst>
        </p:spPr>
      </p:pic>
      <p:pic>
        <p:nvPicPr>
          <p:cNvPr id="16" name="Picture 15" descr="pill bottle"/>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306808" y="2663320"/>
            <a:ext cx="1260321" cy="1735979"/>
          </a:xfrm>
          <a:prstGeom prst="rect">
            <a:avLst/>
          </a:prstGeom>
        </p:spPr>
      </p:pic>
      <p:sp>
        <p:nvSpPr>
          <p:cNvPr id="4" name="Rectangle 3" descr="Outbound Electronic Prescribing&#10;"/>
          <p:cNvSpPr/>
          <p:nvPr/>
        </p:nvSpPr>
        <p:spPr>
          <a:xfrm>
            <a:off x="5726855" y="5017244"/>
            <a:ext cx="2685099" cy="1754326"/>
          </a:xfrm>
          <a:prstGeom prst="rect">
            <a:avLst/>
          </a:prstGeom>
        </p:spPr>
        <p:txBody>
          <a:bodyPr wrap="square">
            <a:spAutoFit/>
          </a:bodyPr>
          <a:lstStyle/>
          <a:p>
            <a:pPr algn="ctr"/>
            <a:r>
              <a:rPr lang="en-US" sz="3600" b="1" dirty="0" smtClean="0">
                <a:solidFill>
                  <a:schemeClr val="bg1"/>
                </a:solidFill>
              </a:rPr>
              <a:t>Outbound Electronic Prescribing</a:t>
            </a:r>
            <a:endParaRPr lang="en-US" sz="3600" b="1" dirty="0">
              <a:solidFill>
                <a:schemeClr val="bg1"/>
              </a:solidFill>
            </a:endParaRPr>
          </a:p>
        </p:txBody>
      </p:sp>
      <p:sp>
        <p:nvSpPr>
          <p:cNvPr id="28" name="Rectangle 27" descr="Care Coordination&#10;"/>
          <p:cNvSpPr/>
          <p:nvPr/>
        </p:nvSpPr>
        <p:spPr>
          <a:xfrm>
            <a:off x="3097470" y="1499459"/>
            <a:ext cx="3087149" cy="523220"/>
          </a:xfrm>
          <a:prstGeom prst="rect">
            <a:avLst/>
          </a:prstGeom>
          <a:solidFill>
            <a:schemeClr val="tx2">
              <a:lumMod val="60000"/>
              <a:lumOff val="40000"/>
            </a:schemeClr>
          </a:solidFill>
        </p:spPr>
        <p:txBody>
          <a:bodyPr wrap="square">
            <a:spAutoFit/>
          </a:bodyPr>
          <a:lstStyle/>
          <a:p>
            <a:pPr algn="ctr"/>
            <a:r>
              <a:rPr lang="en-US" sz="2800" b="1" dirty="0" smtClean="0">
                <a:solidFill>
                  <a:schemeClr val="bg1"/>
                </a:solidFill>
              </a:rPr>
              <a:t>Care Coordination</a:t>
            </a:r>
            <a:endParaRPr lang="en-US" sz="2800" b="1" dirty="0">
              <a:solidFill>
                <a:schemeClr val="bg1"/>
              </a:solidFill>
            </a:endParaRPr>
          </a:p>
        </p:txBody>
      </p:sp>
    </p:spTree>
    <p:extLst>
      <p:ext uri="{BB962C8B-B14F-4D97-AF65-F5344CB8AC3E}">
        <p14:creationId xmlns:p14="http://schemas.microsoft.com/office/powerpoint/2010/main" val="19875387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descr="Utilization&#10;Automated Measure Calculation&#10;Safety-enhanced Design&#10;Quality Management System&#10;"/>
          <p:cNvSpPr/>
          <p:nvPr/>
        </p:nvSpPr>
        <p:spPr>
          <a:xfrm>
            <a:off x="6350171" y="5361000"/>
            <a:ext cx="2736101" cy="1382700"/>
          </a:xfrm>
          <a:prstGeom prst="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r>
              <a:rPr lang="en-US" sz="2800" b="1" dirty="0" smtClean="0">
                <a:latin typeface="Calibri" panose="020F0502020204030204" pitchFamily="34" charset="0"/>
              </a:rPr>
              <a:t>Utilization</a:t>
            </a:r>
          </a:p>
          <a:p>
            <a:r>
              <a:rPr lang="en-US" sz="1400" dirty="0" smtClean="0">
                <a:latin typeface="Calibri" panose="020F0502020204030204" pitchFamily="34" charset="0"/>
              </a:rPr>
              <a:t>Automated Measure Calculation</a:t>
            </a:r>
          </a:p>
          <a:p>
            <a:r>
              <a:rPr lang="en-US" sz="1400" dirty="0" smtClean="0">
                <a:latin typeface="Calibri" panose="020F0502020204030204" pitchFamily="34" charset="0"/>
              </a:rPr>
              <a:t>Safety-enhanced Design</a:t>
            </a:r>
          </a:p>
          <a:p>
            <a:r>
              <a:rPr lang="en-US" sz="1400" dirty="0" smtClean="0">
                <a:latin typeface="Calibri" panose="020F0502020204030204" pitchFamily="34" charset="0"/>
              </a:rPr>
              <a:t>Quality Management System</a:t>
            </a:r>
            <a:endParaRPr lang="en-US" sz="1400" dirty="0">
              <a:latin typeface="Calibri" panose="020F0502020204030204" pitchFamily="34" charset="0"/>
            </a:endParaRPr>
          </a:p>
        </p:txBody>
      </p:sp>
      <p:sp>
        <p:nvSpPr>
          <p:cNvPr id="13" name="Rectangle 12" descr="Public Health&#10;Immunization Information&#10;Transmit to Immunization Registries&#10;Transmit to Public Health Agencies&#10;Syndromic Surveillance&#10;Reportable Lab Results&#10;&#10;"/>
          <p:cNvSpPr/>
          <p:nvPr/>
        </p:nvSpPr>
        <p:spPr>
          <a:xfrm>
            <a:off x="6327571" y="3553176"/>
            <a:ext cx="2736102" cy="1688032"/>
          </a:xfrm>
          <a:prstGeom prst="rect">
            <a:avLst/>
          </a:prstGeom>
          <a:solidFill>
            <a:schemeClr val="bg2">
              <a:lumMod val="25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r>
              <a:rPr lang="en-US" sz="2800" b="1" dirty="0" smtClean="0">
                <a:latin typeface="Calibri" panose="020F0502020204030204" pitchFamily="34" charset="0"/>
              </a:rPr>
              <a:t>Public Health</a:t>
            </a:r>
          </a:p>
          <a:p>
            <a:r>
              <a:rPr lang="en-US" sz="1300" dirty="0" smtClean="0">
                <a:latin typeface="Calibri" panose="020F0502020204030204" pitchFamily="34" charset="0"/>
              </a:rPr>
              <a:t>Immunization Information</a:t>
            </a:r>
          </a:p>
          <a:p>
            <a:r>
              <a:rPr lang="en-US" sz="1300" dirty="0" smtClean="0">
                <a:latin typeface="Calibri" panose="020F0502020204030204" pitchFamily="34" charset="0"/>
              </a:rPr>
              <a:t>Transmit to Immunization Registries</a:t>
            </a:r>
          </a:p>
          <a:p>
            <a:r>
              <a:rPr lang="en-US" sz="1300" dirty="0" smtClean="0">
                <a:latin typeface="Calibri" panose="020F0502020204030204" pitchFamily="34" charset="0"/>
              </a:rPr>
              <a:t>Transmit to Public Health Agencies</a:t>
            </a:r>
          </a:p>
          <a:p>
            <a:pPr marL="285750" indent="-285750">
              <a:buFont typeface="Arial"/>
              <a:buChar char="•"/>
            </a:pPr>
            <a:r>
              <a:rPr lang="en-US" sz="1300" dirty="0" smtClean="0">
                <a:latin typeface="Calibri" panose="020F0502020204030204" pitchFamily="34" charset="0"/>
              </a:rPr>
              <a:t>Syndromic Surveillance</a:t>
            </a:r>
          </a:p>
          <a:p>
            <a:pPr marL="285750" indent="-285750">
              <a:buFont typeface="Arial"/>
              <a:buChar char="•"/>
            </a:pPr>
            <a:r>
              <a:rPr lang="en-US" sz="1300" dirty="0" smtClean="0">
                <a:latin typeface="Calibri" panose="020F0502020204030204" pitchFamily="34" charset="0"/>
              </a:rPr>
              <a:t>Reportable Lab Results</a:t>
            </a:r>
          </a:p>
          <a:p>
            <a:endParaRPr lang="en-US" dirty="0" smtClean="0">
              <a:latin typeface="Calibri" panose="020F0502020204030204" pitchFamily="34" charset="0"/>
            </a:endParaRPr>
          </a:p>
        </p:txBody>
      </p:sp>
      <p:sp>
        <p:nvSpPr>
          <p:cNvPr id="10" name="Rectangle 9" descr="Clinical Quality Measures&#10;Capture &amp; Export&#10;Import &amp; Calculate&#10;Electronic Submission&#10;"/>
          <p:cNvSpPr/>
          <p:nvPr/>
        </p:nvSpPr>
        <p:spPr>
          <a:xfrm>
            <a:off x="6327571" y="1838003"/>
            <a:ext cx="2736100" cy="1592386"/>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lnSpc>
                <a:spcPts val="3000"/>
              </a:lnSpc>
              <a:spcAft>
                <a:spcPts val="600"/>
              </a:spcAft>
            </a:pPr>
            <a:r>
              <a:rPr lang="en-US" sz="2800" b="1" dirty="0" smtClean="0">
                <a:latin typeface="Calibri" panose="020F0502020204030204" pitchFamily="34" charset="0"/>
              </a:rPr>
              <a:t>Clinical Quality Measures</a:t>
            </a:r>
          </a:p>
          <a:p>
            <a:r>
              <a:rPr lang="en-US" sz="1400" dirty="0" smtClean="0">
                <a:latin typeface="Calibri" panose="020F0502020204030204" pitchFamily="34" charset="0"/>
              </a:rPr>
              <a:t>Capture &amp; Export</a:t>
            </a:r>
          </a:p>
          <a:p>
            <a:r>
              <a:rPr lang="en-US" sz="1400" dirty="0" smtClean="0">
                <a:latin typeface="Calibri" panose="020F0502020204030204" pitchFamily="34" charset="0"/>
              </a:rPr>
              <a:t>Import &amp; Calculate</a:t>
            </a:r>
          </a:p>
          <a:p>
            <a:r>
              <a:rPr lang="en-US" sz="1400" dirty="0" smtClean="0">
                <a:latin typeface="Calibri" panose="020F0502020204030204" pitchFamily="34" charset="0"/>
              </a:rPr>
              <a:t>Electronic Submission</a:t>
            </a:r>
            <a:endParaRPr lang="en-US" sz="1400" dirty="0">
              <a:latin typeface="Calibri" panose="020F0502020204030204" pitchFamily="34" charset="0"/>
            </a:endParaRPr>
          </a:p>
        </p:txBody>
      </p:sp>
      <p:sp>
        <p:nvSpPr>
          <p:cNvPr id="12" name="Rectangle 11" descr="Patient Engagement&#10;View, Display, Transmit to 3rd Parties&#10;Clinical Summary&#10;Secure Messaging&#10;"/>
          <p:cNvSpPr/>
          <p:nvPr/>
        </p:nvSpPr>
        <p:spPr>
          <a:xfrm>
            <a:off x="6327570" y="167543"/>
            <a:ext cx="2736099" cy="1569914"/>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lnSpc>
                <a:spcPts val="3000"/>
              </a:lnSpc>
              <a:spcAft>
                <a:spcPts val="600"/>
              </a:spcAft>
            </a:pPr>
            <a:r>
              <a:rPr lang="en-US" sz="2800" b="1" dirty="0" smtClean="0">
                <a:latin typeface="Calibri" panose="020F0502020204030204" pitchFamily="34" charset="0"/>
              </a:rPr>
              <a:t>Patient Engagement</a:t>
            </a:r>
          </a:p>
          <a:p>
            <a:r>
              <a:rPr lang="en-US" sz="1300" dirty="0" smtClean="0">
                <a:latin typeface="Calibri" panose="020F0502020204030204" pitchFamily="34" charset="0"/>
              </a:rPr>
              <a:t>View, Display, Transmit to 3</a:t>
            </a:r>
            <a:r>
              <a:rPr lang="en-US" sz="1300" baseline="30000" dirty="0" smtClean="0">
                <a:latin typeface="Calibri" panose="020F0502020204030204" pitchFamily="34" charset="0"/>
              </a:rPr>
              <a:t>rd</a:t>
            </a:r>
            <a:r>
              <a:rPr lang="en-US" sz="1300" dirty="0" smtClean="0">
                <a:latin typeface="Calibri" panose="020F0502020204030204" pitchFamily="34" charset="0"/>
              </a:rPr>
              <a:t> Parties</a:t>
            </a:r>
          </a:p>
          <a:p>
            <a:r>
              <a:rPr lang="en-US" sz="1300" dirty="0" smtClean="0">
                <a:latin typeface="Calibri" panose="020F0502020204030204" pitchFamily="34" charset="0"/>
              </a:rPr>
              <a:t>Clinical Summary</a:t>
            </a:r>
          </a:p>
          <a:p>
            <a:r>
              <a:rPr lang="en-US" sz="1300" dirty="0" smtClean="0">
                <a:latin typeface="Calibri" panose="020F0502020204030204" pitchFamily="34" charset="0"/>
              </a:rPr>
              <a:t>Secure Messaging</a:t>
            </a:r>
            <a:endParaRPr lang="en-US" sz="1300" dirty="0">
              <a:latin typeface="Calibri" panose="020F0502020204030204" pitchFamily="34" charset="0"/>
            </a:endParaRPr>
          </a:p>
        </p:txBody>
      </p:sp>
      <p:sp>
        <p:nvSpPr>
          <p:cNvPr id="11" name="Rectangle 10" descr="Privacy/Security&#10;Authentication, Access Control&#10;  &amp; Authorization&#10;Auditable Events &amp; Tamper-resistance&#10;Audit Reports&#10;Amendments&#10;Auto Log-Off&#10;Emergency Access&#10;End-user Device Encryption&#10;Integrity&#10;Accounting of Disclosures&#10;"/>
          <p:cNvSpPr/>
          <p:nvPr/>
        </p:nvSpPr>
        <p:spPr>
          <a:xfrm>
            <a:off x="3118121" y="3981587"/>
            <a:ext cx="3066498" cy="2732070"/>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r>
              <a:rPr lang="en-US" sz="2800" b="1" dirty="0" smtClean="0">
                <a:latin typeface="Calibri" panose="020F0502020204030204" pitchFamily="34" charset="0"/>
              </a:rPr>
              <a:t>Privacy/Security</a:t>
            </a:r>
          </a:p>
          <a:p>
            <a:r>
              <a:rPr lang="en-US" sz="1400" dirty="0" smtClean="0">
                <a:latin typeface="Calibri" panose="020F0502020204030204" pitchFamily="34" charset="0"/>
              </a:rPr>
              <a:t>Authentication, Access Control</a:t>
            </a:r>
          </a:p>
          <a:p>
            <a:r>
              <a:rPr lang="en-US" sz="1400" dirty="0" smtClean="0">
                <a:latin typeface="Calibri" panose="020F0502020204030204" pitchFamily="34" charset="0"/>
              </a:rPr>
              <a:t>  &amp; Authorization</a:t>
            </a:r>
          </a:p>
          <a:p>
            <a:r>
              <a:rPr lang="en-US" sz="1400" dirty="0" smtClean="0">
                <a:latin typeface="Calibri" panose="020F0502020204030204" pitchFamily="34" charset="0"/>
              </a:rPr>
              <a:t>Auditable Events &amp; Tamper-resistance</a:t>
            </a:r>
          </a:p>
          <a:p>
            <a:r>
              <a:rPr lang="en-US" sz="1400" dirty="0" smtClean="0">
                <a:latin typeface="Calibri" panose="020F0502020204030204" pitchFamily="34" charset="0"/>
              </a:rPr>
              <a:t>Audit Reports</a:t>
            </a:r>
          </a:p>
          <a:p>
            <a:r>
              <a:rPr lang="en-US" sz="1400" dirty="0" smtClean="0">
                <a:latin typeface="Calibri" panose="020F0502020204030204" pitchFamily="34" charset="0"/>
              </a:rPr>
              <a:t>Amendments</a:t>
            </a:r>
          </a:p>
          <a:p>
            <a:r>
              <a:rPr lang="en-US" sz="1400" dirty="0" smtClean="0">
                <a:latin typeface="Calibri" panose="020F0502020204030204" pitchFamily="34" charset="0"/>
              </a:rPr>
              <a:t>Auto Log-Off</a:t>
            </a:r>
          </a:p>
          <a:p>
            <a:r>
              <a:rPr lang="en-US" sz="1400" dirty="0" smtClean="0">
                <a:latin typeface="Calibri" panose="020F0502020204030204" pitchFamily="34" charset="0"/>
              </a:rPr>
              <a:t>Emergency Access</a:t>
            </a:r>
          </a:p>
          <a:p>
            <a:r>
              <a:rPr lang="en-US" sz="1400" dirty="0" smtClean="0">
                <a:latin typeface="Calibri" panose="020F0502020204030204" pitchFamily="34" charset="0"/>
              </a:rPr>
              <a:t>End-user Device Encryption</a:t>
            </a:r>
          </a:p>
          <a:p>
            <a:r>
              <a:rPr lang="en-US" sz="1400" dirty="0" smtClean="0">
                <a:latin typeface="Calibri" panose="020F0502020204030204" pitchFamily="34" charset="0"/>
              </a:rPr>
              <a:t>Integrity</a:t>
            </a:r>
          </a:p>
          <a:p>
            <a:r>
              <a:rPr lang="en-US" sz="1400" dirty="0" smtClean="0">
                <a:latin typeface="Calibri" panose="020F0502020204030204" pitchFamily="34" charset="0"/>
              </a:rPr>
              <a:t>Accounting of Disclosures</a:t>
            </a:r>
          </a:p>
        </p:txBody>
      </p:sp>
      <p:sp>
        <p:nvSpPr>
          <p:cNvPr id="9" name="Rectangle 8" descr="Care Coordination&#10;Transition of Care/Referral Summary&#10;Receive-Display-Incorporate&#10;Create-Transmit&#10;Electronic Transmission&#10;Outbound Electronic Prescribing&#10;Clinical Information Reconciliation&#10;Incorporate Lab Tests &amp; Results&#10;Transmission of Lab Tests &amp; Results&#10;Data Portability&#10;"/>
          <p:cNvSpPr/>
          <p:nvPr/>
        </p:nvSpPr>
        <p:spPr>
          <a:xfrm>
            <a:off x="3097470" y="1478405"/>
            <a:ext cx="3087149" cy="2369831"/>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r>
              <a:rPr lang="en-US" sz="2800" b="1" dirty="0" smtClean="0">
                <a:latin typeface="Calibri" panose="020F0502020204030204" pitchFamily="34" charset="0"/>
              </a:rPr>
              <a:t>Care Coordination</a:t>
            </a:r>
            <a:endParaRPr lang="en-US" sz="2800" b="1" dirty="0">
              <a:latin typeface="Calibri" panose="020F0502020204030204" pitchFamily="34" charset="0"/>
            </a:endParaRPr>
          </a:p>
          <a:p>
            <a:r>
              <a:rPr lang="en-US" sz="1300" dirty="0" smtClean="0">
                <a:latin typeface="Calibri" panose="020F0502020204030204" pitchFamily="34" charset="0"/>
              </a:rPr>
              <a:t>Transition of Care/Referral Summary</a:t>
            </a:r>
          </a:p>
          <a:p>
            <a:pPr marL="285750" indent="-285750">
              <a:buFont typeface="Arial"/>
              <a:buChar char="•"/>
            </a:pPr>
            <a:r>
              <a:rPr lang="en-US" sz="1300" dirty="0" smtClean="0">
                <a:latin typeface="Calibri" panose="020F0502020204030204" pitchFamily="34" charset="0"/>
              </a:rPr>
              <a:t>Receive-Display</a:t>
            </a:r>
            <a:r>
              <a:rPr lang="en-US" sz="1300" dirty="0">
                <a:latin typeface="Calibri" panose="020F0502020204030204" pitchFamily="34" charset="0"/>
              </a:rPr>
              <a:t>-</a:t>
            </a:r>
            <a:r>
              <a:rPr lang="en-US" sz="1300" dirty="0" smtClean="0">
                <a:latin typeface="Calibri" panose="020F0502020204030204" pitchFamily="34" charset="0"/>
              </a:rPr>
              <a:t>Incorporate</a:t>
            </a:r>
          </a:p>
          <a:p>
            <a:pPr marL="285750" indent="-285750">
              <a:buFont typeface="Arial"/>
              <a:buChar char="•"/>
            </a:pPr>
            <a:r>
              <a:rPr lang="en-US" sz="1300" dirty="0" smtClean="0">
                <a:latin typeface="Calibri" panose="020F0502020204030204" pitchFamily="34" charset="0"/>
              </a:rPr>
              <a:t>Create-Transmit</a:t>
            </a:r>
          </a:p>
          <a:p>
            <a:pPr marL="285750" indent="-285750">
              <a:buFont typeface="Arial"/>
              <a:buChar char="•"/>
            </a:pPr>
            <a:r>
              <a:rPr lang="en-US" sz="1300" dirty="0" smtClean="0">
                <a:latin typeface="Calibri" panose="020F0502020204030204" pitchFamily="34" charset="0"/>
              </a:rPr>
              <a:t>Electronic Transmission</a:t>
            </a:r>
          </a:p>
          <a:p>
            <a:r>
              <a:rPr lang="en-US" sz="1300" dirty="0" smtClean="0">
                <a:latin typeface="Calibri" panose="020F0502020204030204" pitchFamily="34" charset="0"/>
              </a:rPr>
              <a:t>Outbound Electronic Prescribing</a:t>
            </a:r>
          </a:p>
          <a:p>
            <a:r>
              <a:rPr lang="en-US" sz="1300" dirty="0" smtClean="0">
                <a:latin typeface="Calibri" panose="020F0502020204030204" pitchFamily="34" charset="0"/>
              </a:rPr>
              <a:t>Clinical Information Reconciliation</a:t>
            </a:r>
          </a:p>
          <a:p>
            <a:r>
              <a:rPr lang="en-US" sz="1300" dirty="0" smtClean="0">
                <a:latin typeface="Calibri" panose="020F0502020204030204" pitchFamily="34" charset="0"/>
              </a:rPr>
              <a:t>Incorporate Lab Tests &amp; Results</a:t>
            </a:r>
          </a:p>
          <a:p>
            <a:r>
              <a:rPr lang="en-US" sz="1300" dirty="0" smtClean="0">
                <a:latin typeface="Calibri" panose="020F0502020204030204" pitchFamily="34" charset="0"/>
              </a:rPr>
              <a:t>Transmission of Lab Tests &amp; Results</a:t>
            </a:r>
          </a:p>
          <a:p>
            <a:r>
              <a:rPr lang="en-US" sz="1300" dirty="0" smtClean="0">
                <a:latin typeface="Calibri" panose="020F0502020204030204" pitchFamily="34" charset="0"/>
              </a:rPr>
              <a:t>Data Portability</a:t>
            </a:r>
          </a:p>
        </p:txBody>
      </p:sp>
      <p:sp>
        <p:nvSpPr>
          <p:cNvPr id="8" name="Rectangle 7" descr="Clinical&#10;Computerized Provider Order&#10;   Entry (CPOE)&#10;Drug-Drug/Drug-Allergy Interaction&#10;   Checks&#10;Demographics&#10;Vital Signs&#10;Problem List&#10;Medication List&#10;Medication Allergy List&#10;Clinical Decision Support&#10;Electronic Notes&#10;Drug Formulary Checks&#10;Smoking Status&#10;Image Results&#10;Family Health History&#10;Patient List Creation&#10;Patient-Specific Education Resources&#10;Electronic Medication Administration&#10;  Record (BCMA)&#10;Advanced Directives &#10;"/>
          <p:cNvSpPr/>
          <p:nvPr/>
        </p:nvSpPr>
        <p:spPr>
          <a:xfrm>
            <a:off x="141427" y="1478405"/>
            <a:ext cx="2880650" cy="5254302"/>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r>
              <a:rPr lang="en-US" sz="2800" b="1" dirty="0" smtClean="0">
                <a:latin typeface="Calibri" panose="020F0502020204030204" pitchFamily="34" charset="0"/>
              </a:rPr>
              <a:t>Clinical</a:t>
            </a:r>
          </a:p>
          <a:p>
            <a:r>
              <a:rPr lang="en-US" sz="1400" dirty="0" smtClean="0">
                <a:latin typeface="Calibri" panose="020F0502020204030204" pitchFamily="34" charset="0"/>
              </a:rPr>
              <a:t>Computerized Provider Order</a:t>
            </a:r>
          </a:p>
          <a:p>
            <a:r>
              <a:rPr lang="en-US" sz="1400" dirty="0">
                <a:latin typeface="Calibri" panose="020F0502020204030204" pitchFamily="34" charset="0"/>
              </a:rPr>
              <a:t> </a:t>
            </a:r>
            <a:r>
              <a:rPr lang="en-US" sz="1400" dirty="0" smtClean="0">
                <a:latin typeface="Calibri" panose="020F0502020204030204" pitchFamily="34" charset="0"/>
              </a:rPr>
              <a:t>  Entry (CPOE)</a:t>
            </a:r>
          </a:p>
          <a:p>
            <a:r>
              <a:rPr lang="en-US" sz="1400" dirty="0" smtClean="0">
                <a:latin typeface="Calibri" panose="020F0502020204030204" pitchFamily="34" charset="0"/>
              </a:rPr>
              <a:t>Drug-Drug/Drug-Allergy Interaction</a:t>
            </a:r>
          </a:p>
          <a:p>
            <a:r>
              <a:rPr lang="en-US" sz="1400" dirty="0">
                <a:latin typeface="Calibri" panose="020F0502020204030204" pitchFamily="34" charset="0"/>
              </a:rPr>
              <a:t> </a:t>
            </a:r>
            <a:r>
              <a:rPr lang="en-US" sz="1400" dirty="0" smtClean="0">
                <a:latin typeface="Calibri" panose="020F0502020204030204" pitchFamily="34" charset="0"/>
              </a:rPr>
              <a:t>  Checks</a:t>
            </a:r>
          </a:p>
          <a:p>
            <a:r>
              <a:rPr lang="en-US" sz="1400" dirty="0" smtClean="0">
                <a:latin typeface="Calibri" panose="020F0502020204030204" pitchFamily="34" charset="0"/>
              </a:rPr>
              <a:t>Demographics</a:t>
            </a:r>
          </a:p>
          <a:p>
            <a:r>
              <a:rPr lang="en-US" sz="1400" dirty="0" smtClean="0">
                <a:latin typeface="Calibri" panose="020F0502020204030204" pitchFamily="34" charset="0"/>
              </a:rPr>
              <a:t>Vital Signs</a:t>
            </a:r>
          </a:p>
          <a:p>
            <a:r>
              <a:rPr lang="en-US" sz="1400" dirty="0" smtClean="0">
                <a:latin typeface="Calibri" panose="020F0502020204030204" pitchFamily="34" charset="0"/>
              </a:rPr>
              <a:t>Problem List</a:t>
            </a:r>
          </a:p>
          <a:p>
            <a:r>
              <a:rPr lang="en-US" sz="1400" dirty="0" smtClean="0">
                <a:latin typeface="Calibri" panose="020F0502020204030204" pitchFamily="34" charset="0"/>
              </a:rPr>
              <a:t>Medication List</a:t>
            </a:r>
          </a:p>
          <a:p>
            <a:r>
              <a:rPr lang="en-US" sz="1400" dirty="0" smtClean="0">
                <a:latin typeface="Calibri" panose="020F0502020204030204" pitchFamily="34" charset="0"/>
              </a:rPr>
              <a:t>Medication Allergy List</a:t>
            </a:r>
          </a:p>
          <a:p>
            <a:r>
              <a:rPr lang="en-US" sz="1400" dirty="0" smtClean="0">
                <a:latin typeface="Calibri" panose="020F0502020204030204" pitchFamily="34" charset="0"/>
              </a:rPr>
              <a:t>Clinical Decision Support</a:t>
            </a:r>
          </a:p>
          <a:p>
            <a:r>
              <a:rPr lang="en-US" sz="1400" dirty="0" smtClean="0">
                <a:latin typeface="Calibri" panose="020F0502020204030204" pitchFamily="34" charset="0"/>
              </a:rPr>
              <a:t>Electronic Notes</a:t>
            </a:r>
          </a:p>
          <a:p>
            <a:r>
              <a:rPr lang="en-US" sz="1400" dirty="0" smtClean="0">
                <a:latin typeface="Calibri" panose="020F0502020204030204" pitchFamily="34" charset="0"/>
              </a:rPr>
              <a:t>Drug Formulary Checks</a:t>
            </a:r>
          </a:p>
          <a:p>
            <a:r>
              <a:rPr lang="en-US" sz="1400" dirty="0" smtClean="0">
                <a:latin typeface="Calibri" panose="020F0502020204030204" pitchFamily="34" charset="0"/>
              </a:rPr>
              <a:t>Smoking Status</a:t>
            </a:r>
          </a:p>
          <a:p>
            <a:r>
              <a:rPr lang="en-US" sz="1400" dirty="0" smtClean="0">
                <a:latin typeface="Calibri" panose="020F0502020204030204" pitchFamily="34" charset="0"/>
              </a:rPr>
              <a:t>Image Results</a:t>
            </a:r>
          </a:p>
          <a:p>
            <a:r>
              <a:rPr lang="en-US" sz="1400" dirty="0" smtClean="0">
                <a:latin typeface="Calibri" panose="020F0502020204030204" pitchFamily="34" charset="0"/>
              </a:rPr>
              <a:t>Family Health History</a:t>
            </a:r>
          </a:p>
          <a:p>
            <a:r>
              <a:rPr lang="en-US" sz="1400" dirty="0" smtClean="0">
                <a:latin typeface="Calibri" panose="020F0502020204030204" pitchFamily="34" charset="0"/>
              </a:rPr>
              <a:t>Patient List Creation</a:t>
            </a:r>
          </a:p>
          <a:p>
            <a:r>
              <a:rPr lang="en-US" sz="1400" dirty="0" smtClean="0">
                <a:latin typeface="Calibri" panose="020F0502020204030204" pitchFamily="34" charset="0"/>
              </a:rPr>
              <a:t>Patient-Specific Education Resources</a:t>
            </a:r>
          </a:p>
          <a:p>
            <a:pPr>
              <a:tabLst>
                <a:tab pos="227013" algn="l"/>
              </a:tabLst>
            </a:pPr>
            <a:r>
              <a:rPr lang="en-US" sz="1400" dirty="0" smtClean="0">
                <a:latin typeface="Calibri" panose="020F0502020204030204" pitchFamily="34" charset="0"/>
              </a:rPr>
              <a:t>Electronic Medication Administration</a:t>
            </a:r>
          </a:p>
          <a:p>
            <a:pPr>
              <a:tabLst>
                <a:tab pos="227013" algn="l"/>
              </a:tabLst>
            </a:pPr>
            <a:r>
              <a:rPr lang="en-US" sz="1400" dirty="0">
                <a:latin typeface="Calibri" panose="020F0502020204030204" pitchFamily="34" charset="0"/>
              </a:rPr>
              <a:t> </a:t>
            </a:r>
            <a:r>
              <a:rPr lang="en-US" sz="1400" dirty="0" smtClean="0">
                <a:latin typeface="Calibri" panose="020F0502020204030204" pitchFamily="34" charset="0"/>
              </a:rPr>
              <a:t> Record (BCMA)</a:t>
            </a:r>
          </a:p>
          <a:p>
            <a:r>
              <a:rPr lang="en-US" sz="1400" dirty="0" smtClean="0">
                <a:latin typeface="Calibri" panose="020F0502020204030204" pitchFamily="34" charset="0"/>
              </a:rPr>
              <a:t>Advanced Directives </a:t>
            </a:r>
            <a:endParaRPr lang="en-US" sz="1400" dirty="0">
              <a:latin typeface="Calibri" panose="020F0502020204030204" pitchFamily="34" charset="0"/>
            </a:endParaRPr>
          </a:p>
        </p:txBody>
      </p:sp>
      <p:sp>
        <p:nvSpPr>
          <p:cNvPr id="6" name="Title 5" descr=" ONC Certification Criteria Relevant to eHMP"/>
          <p:cNvSpPr>
            <a:spLocks noGrp="1"/>
          </p:cNvSpPr>
          <p:nvPr>
            <p:ph type="title"/>
          </p:nvPr>
        </p:nvSpPr>
        <p:spPr>
          <a:xfrm>
            <a:off x="552450" y="127279"/>
            <a:ext cx="5086350" cy="1217775"/>
          </a:xfrm>
        </p:spPr>
        <p:txBody>
          <a:bodyPr>
            <a:noAutofit/>
          </a:bodyPr>
          <a:lstStyle/>
          <a:p>
            <a:r>
              <a:rPr lang="en-US" sz="3200" b="1" dirty="0"/>
              <a:t> ONC Certification Criteria Relevant to eHMP</a:t>
            </a:r>
          </a:p>
        </p:txBody>
      </p:sp>
      <p:sp>
        <p:nvSpPr>
          <p:cNvPr id="3" name="Rectangle 2" descr="&quot;&quot;"/>
          <p:cNvSpPr/>
          <p:nvPr/>
        </p:nvSpPr>
        <p:spPr>
          <a:xfrm>
            <a:off x="0" y="0"/>
            <a:ext cx="9245600" cy="6858000"/>
          </a:xfrm>
          <a:prstGeom prst="rect">
            <a:avLst/>
          </a:prstGeom>
          <a:solidFill>
            <a:schemeClr val="bg1">
              <a:lumMod val="75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ounded Rectangular Callout 25" descr="&quot;&quot;"/>
          <p:cNvSpPr/>
          <p:nvPr/>
        </p:nvSpPr>
        <p:spPr>
          <a:xfrm>
            <a:off x="1723590" y="3710325"/>
            <a:ext cx="5475356" cy="3054569"/>
          </a:xfrm>
          <a:prstGeom prst="wedgeRoundRectCallout">
            <a:avLst>
              <a:gd name="adj1" fmla="val -20301"/>
              <a:gd name="adj2" fmla="val -65168"/>
              <a:gd name="adj3" fmla="val 16667"/>
            </a:avLst>
          </a:prstGeom>
          <a:solidFill>
            <a:schemeClr val="tx2">
              <a:lumMod val="60000"/>
              <a:lumOff val="4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Rx Refill screen on CI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6015" y="3981587"/>
            <a:ext cx="2220014" cy="1586449"/>
          </a:xfrm>
          <a:prstGeom prst="rect">
            <a:avLst/>
          </a:prstGeom>
        </p:spPr>
      </p:pic>
      <p:pic>
        <p:nvPicPr>
          <p:cNvPr id="18" name="Picture 17" descr="Rx Refill screen on CIS"/>
          <p:cNvPicPr/>
          <p:nvPr/>
        </p:nvPicPr>
        <p:blipFill>
          <a:blip r:embed="rId4"/>
          <a:stretch>
            <a:fillRect/>
          </a:stretch>
        </p:blipFill>
        <p:spPr>
          <a:xfrm>
            <a:off x="4844231" y="3981587"/>
            <a:ext cx="2077511" cy="1586449"/>
          </a:xfrm>
          <a:prstGeom prst="rect">
            <a:avLst/>
          </a:prstGeom>
        </p:spPr>
      </p:pic>
      <p:sp>
        <p:nvSpPr>
          <p:cNvPr id="20" name="Right Arrow 19" descr="&quot;&quot;"/>
          <p:cNvSpPr/>
          <p:nvPr/>
        </p:nvSpPr>
        <p:spPr>
          <a:xfrm rot="10800000">
            <a:off x="4222467" y="4662654"/>
            <a:ext cx="498590" cy="567559"/>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Arrow 14" descr="&quot;&quot;"/>
          <p:cNvSpPr/>
          <p:nvPr/>
        </p:nvSpPr>
        <p:spPr>
          <a:xfrm>
            <a:off x="4285531" y="4175721"/>
            <a:ext cx="498590" cy="567559"/>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descr="Clinical Information Reconciliation&#10;"/>
          <p:cNvSpPr/>
          <p:nvPr/>
        </p:nvSpPr>
        <p:spPr>
          <a:xfrm>
            <a:off x="3097470" y="1486759"/>
            <a:ext cx="3087149" cy="523220"/>
          </a:xfrm>
          <a:prstGeom prst="rect">
            <a:avLst/>
          </a:prstGeom>
          <a:solidFill>
            <a:schemeClr val="tx2">
              <a:lumMod val="60000"/>
              <a:lumOff val="40000"/>
            </a:schemeClr>
          </a:solidFill>
        </p:spPr>
        <p:txBody>
          <a:bodyPr wrap="square">
            <a:spAutoFit/>
          </a:bodyPr>
          <a:lstStyle/>
          <a:p>
            <a:pPr algn="ctr"/>
            <a:r>
              <a:rPr lang="en-US" sz="2800" b="1" dirty="0" smtClean="0">
                <a:solidFill>
                  <a:schemeClr val="bg1"/>
                </a:solidFill>
              </a:rPr>
              <a:t>Care Coordination</a:t>
            </a:r>
            <a:endParaRPr lang="en-US" sz="2800" b="1" dirty="0">
              <a:solidFill>
                <a:schemeClr val="bg1"/>
              </a:solidFill>
            </a:endParaRPr>
          </a:p>
        </p:txBody>
      </p:sp>
      <p:sp>
        <p:nvSpPr>
          <p:cNvPr id="4" name="Rectangle 3" descr="Clinical Information Reconciliation&#10;"/>
          <p:cNvSpPr/>
          <p:nvPr/>
        </p:nvSpPr>
        <p:spPr>
          <a:xfrm>
            <a:off x="1719975" y="5737336"/>
            <a:ext cx="5478971" cy="1067023"/>
          </a:xfrm>
          <a:prstGeom prst="rect">
            <a:avLst/>
          </a:prstGeom>
        </p:spPr>
        <p:txBody>
          <a:bodyPr wrap="square">
            <a:spAutoFit/>
          </a:bodyPr>
          <a:lstStyle/>
          <a:p>
            <a:pPr algn="ctr">
              <a:lnSpc>
                <a:spcPts val="3800"/>
              </a:lnSpc>
            </a:pPr>
            <a:r>
              <a:rPr lang="en-US" sz="3600" b="1" dirty="0" smtClean="0">
                <a:solidFill>
                  <a:schemeClr val="bg1"/>
                </a:solidFill>
              </a:rPr>
              <a:t>Clinical Information Reconciliation</a:t>
            </a:r>
            <a:endParaRPr lang="en-US" sz="3600" b="1" dirty="0">
              <a:solidFill>
                <a:schemeClr val="bg1"/>
              </a:solidFill>
            </a:endParaRPr>
          </a:p>
        </p:txBody>
      </p:sp>
    </p:spTree>
    <p:extLst>
      <p:ext uri="{BB962C8B-B14F-4D97-AF65-F5344CB8AC3E}">
        <p14:creationId xmlns:p14="http://schemas.microsoft.com/office/powerpoint/2010/main" val="39321527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descr="Utilization&#10;Automated Measure Calculation&#10;Safety-enhanced Design&#10;Quality Management System&#10;"/>
          <p:cNvSpPr/>
          <p:nvPr/>
        </p:nvSpPr>
        <p:spPr>
          <a:xfrm>
            <a:off x="6350171" y="5361000"/>
            <a:ext cx="2736101" cy="1382700"/>
          </a:xfrm>
          <a:prstGeom prst="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r>
              <a:rPr lang="en-US" sz="2800" b="1" dirty="0" smtClean="0">
                <a:latin typeface="Calibri" panose="020F0502020204030204" pitchFamily="34" charset="0"/>
              </a:rPr>
              <a:t>Utilization</a:t>
            </a:r>
          </a:p>
          <a:p>
            <a:r>
              <a:rPr lang="en-US" sz="1400" dirty="0" smtClean="0">
                <a:latin typeface="Calibri" panose="020F0502020204030204" pitchFamily="34" charset="0"/>
              </a:rPr>
              <a:t>Automated Measure Calculation</a:t>
            </a:r>
          </a:p>
          <a:p>
            <a:r>
              <a:rPr lang="en-US" sz="1400" dirty="0" smtClean="0">
                <a:latin typeface="Calibri" panose="020F0502020204030204" pitchFamily="34" charset="0"/>
              </a:rPr>
              <a:t>Safety-enhanced Design</a:t>
            </a:r>
          </a:p>
          <a:p>
            <a:r>
              <a:rPr lang="en-US" sz="1400" dirty="0" smtClean="0">
                <a:latin typeface="Calibri" panose="020F0502020204030204" pitchFamily="34" charset="0"/>
              </a:rPr>
              <a:t>Quality Management System</a:t>
            </a:r>
            <a:endParaRPr lang="en-US" sz="1400" dirty="0">
              <a:latin typeface="Calibri" panose="020F0502020204030204" pitchFamily="34" charset="0"/>
            </a:endParaRPr>
          </a:p>
        </p:txBody>
      </p:sp>
      <p:sp>
        <p:nvSpPr>
          <p:cNvPr id="13" name="Rectangle 12" descr="Public Health&#10;Immunization Information&#10;Transmit to Immunization Registries&#10;Transmit to Public Health Agencies&#10;Syndromic Surveillance&#10;Reportable Lab Results&#10;&#10;"/>
          <p:cNvSpPr/>
          <p:nvPr/>
        </p:nvSpPr>
        <p:spPr>
          <a:xfrm>
            <a:off x="6327571" y="3553176"/>
            <a:ext cx="2736102" cy="1688032"/>
          </a:xfrm>
          <a:prstGeom prst="rect">
            <a:avLst/>
          </a:prstGeom>
          <a:solidFill>
            <a:schemeClr val="bg2">
              <a:lumMod val="25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r>
              <a:rPr lang="en-US" sz="2800" b="1" dirty="0" smtClean="0">
                <a:latin typeface="Calibri" panose="020F0502020204030204" pitchFamily="34" charset="0"/>
              </a:rPr>
              <a:t>Public Health</a:t>
            </a:r>
          </a:p>
          <a:p>
            <a:r>
              <a:rPr lang="en-US" sz="1300" dirty="0" smtClean="0">
                <a:latin typeface="Calibri" panose="020F0502020204030204" pitchFamily="34" charset="0"/>
              </a:rPr>
              <a:t>Immunization Information</a:t>
            </a:r>
          </a:p>
          <a:p>
            <a:r>
              <a:rPr lang="en-US" sz="1300" dirty="0" smtClean="0">
                <a:latin typeface="Calibri" panose="020F0502020204030204" pitchFamily="34" charset="0"/>
              </a:rPr>
              <a:t>Transmit to Immunization Registries</a:t>
            </a:r>
          </a:p>
          <a:p>
            <a:r>
              <a:rPr lang="en-US" sz="1300" dirty="0" smtClean="0">
                <a:latin typeface="Calibri" panose="020F0502020204030204" pitchFamily="34" charset="0"/>
              </a:rPr>
              <a:t>Transmit to Public Health Agencies</a:t>
            </a:r>
          </a:p>
          <a:p>
            <a:pPr marL="285750" indent="-285750">
              <a:buFont typeface="Arial"/>
              <a:buChar char="•"/>
            </a:pPr>
            <a:r>
              <a:rPr lang="en-US" sz="1300" dirty="0" smtClean="0">
                <a:latin typeface="Calibri" panose="020F0502020204030204" pitchFamily="34" charset="0"/>
              </a:rPr>
              <a:t>Syndromic Surveillance</a:t>
            </a:r>
          </a:p>
          <a:p>
            <a:pPr marL="285750" indent="-285750">
              <a:buFont typeface="Arial"/>
              <a:buChar char="•"/>
            </a:pPr>
            <a:r>
              <a:rPr lang="en-US" sz="1300" dirty="0" smtClean="0">
                <a:latin typeface="Calibri" panose="020F0502020204030204" pitchFamily="34" charset="0"/>
              </a:rPr>
              <a:t>Reportable Lab Results</a:t>
            </a:r>
          </a:p>
          <a:p>
            <a:endParaRPr lang="en-US" dirty="0" smtClean="0">
              <a:latin typeface="Calibri" panose="020F0502020204030204" pitchFamily="34" charset="0"/>
            </a:endParaRPr>
          </a:p>
        </p:txBody>
      </p:sp>
      <p:sp>
        <p:nvSpPr>
          <p:cNvPr id="10" name="Rectangle 9" descr="Clinical Quality Measures&#10;Capture &amp; Export&#10;Import &amp; Calculate&#10;Electronic Submission&#10;"/>
          <p:cNvSpPr/>
          <p:nvPr/>
        </p:nvSpPr>
        <p:spPr>
          <a:xfrm>
            <a:off x="6327571" y="1838003"/>
            <a:ext cx="2736100" cy="1592386"/>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lnSpc>
                <a:spcPts val="3000"/>
              </a:lnSpc>
              <a:spcAft>
                <a:spcPts val="600"/>
              </a:spcAft>
            </a:pPr>
            <a:r>
              <a:rPr lang="en-US" sz="2800" b="1" dirty="0" smtClean="0">
                <a:latin typeface="Calibri" panose="020F0502020204030204" pitchFamily="34" charset="0"/>
              </a:rPr>
              <a:t>Clinical Quality Measures</a:t>
            </a:r>
          </a:p>
          <a:p>
            <a:r>
              <a:rPr lang="en-US" sz="1400" dirty="0" smtClean="0">
                <a:latin typeface="Calibri" panose="020F0502020204030204" pitchFamily="34" charset="0"/>
              </a:rPr>
              <a:t>Capture &amp; Export</a:t>
            </a:r>
          </a:p>
          <a:p>
            <a:r>
              <a:rPr lang="en-US" sz="1400" dirty="0" smtClean="0">
                <a:latin typeface="Calibri" panose="020F0502020204030204" pitchFamily="34" charset="0"/>
              </a:rPr>
              <a:t>Import &amp; Calculate</a:t>
            </a:r>
          </a:p>
          <a:p>
            <a:r>
              <a:rPr lang="en-US" sz="1400" dirty="0" smtClean="0">
                <a:latin typeface="Calibri" panose="020F0502020204030204" pitchFamily="34" charset="0"/>
              </a:rPr>
              <a:t>Electronic Submission</a:t>
            </a:r>
            <a:endParaRPr lang="en-US" sz="1400" dirty="0">
              <a:latin typeface="Calibri" panose="020F0502020204030204" pitchFamily="34" charset="0"/>
            </a:endParaRPr>
          </a:p>
        </p:txBody>
      </p:sp>
      <p:sp>
        <p:nvSpPr>
          <p:cNvPr id="12" name="Rectangle 11" descr="Patient Engagement&#10;View, Display, Transmit to 3rd Parties&#10;Clinical Summary&#10;Secure Messaging&#10;"/>
          <p:cNvSpPr/>
          <p:nvPr/>
        </p:nvSpPr>
        <p:spPr>
          <a:xfrm>
            <a:off x="6327570" y="167543"/>
            <a:ext cx="2736099" cy="1569914"/>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lnSpc>
                <a:spcPts val="3000"/>
              </a:lnSpc>
              <a:spcAft>
                <a:spcPts val="600"/>
              </a:spcAft>
            </a:pPr>
            <a:r>
              <a:rPr lang="en-US" sz="2800" b="1" dirty="0" smtClean="0">
                <a:latin typeface="Calibri" panose="020F0502020204030204" pitchFamily="34" charset="0"/>
              </a:rPr>
              <a:t>Patient Engagement</a:t>
            </a:r>
          </a:p>
          <a:p>
            <a:r>
              <a:rPr lang="en-US" sz="1300" dirty="0" smtClean="0">
                <a:latin typeface="Calibri" panose="020F0502020204030204" pitchFamily="34" charset="0"/>
              </a:rPr>
              <a:t>View, Display, Transmit to 3</a:t>
            </a:r>
            <a:r>
              <a:rPr lang="en-US" sz="1300" baseline="30000" dirty="0" smtClean="0">
                <a:latin typeface="Calibri" panose="020F0502020204030204" pitchFamily="34" charset="0"/>
              </a:rPr>
              <a:t>rd</a:t>
            </a:r>
            <a:r>
              <a:rPr lang="en-US" sz="1300" dirty="0" smtClean="0">
                <a:latin typeface="Calibri" panose="020F0502020204030204" pitchFamily="34" charset="0"/>
              </a:rPr>
              <a:t> Parties</a:t>
            </a:r>
          </a:p>
          <a:p>
            <a:r>
              <a:rPr lang="en-US" sz="1300" dirty="0" smtClean="0">
                <a:latin typeface="Calibri" panose="020F0502020204030204" pitchFamily="34" charset="0"/>
              </a:rPr>
              <a:t>Clinical Summary</a:t>
            </a:r>
          </a:p>
          <a:p>
            <a:r>
              <a:rPr lang="en-US" sz="1300" dirty="0" smtClean="0">
                <a:latin typeface="Calibri" panose="020F0502020204030204" pitchFamily="34" charset="0"/>
              </a:rPr>
              <a:t>Secure Messaging</a:t>
            </a:r>
            <a:endParaRPr lang="en-US" sz="1300" dirty="0">
              <a:latin typeface="Calibri" panose="020F0502020204030204" pitchFamily="34" charset="0"/>
            </a:endParaRPr>
          </a:p>
        </p:txBody>
      </p:sp>
      <p:sp>
        <p:nvSpPr>
          <p:cNvPr id="11" name="Rectangle 10" descr="Privacy/Security&#10;Authentication, Access Control&#10;  &amp; Authorization&#10;Auditable Events &amp; Tamper-resistance&#10;Audit Reports&#10;Amendments&#10;Auto Log-Off&#10;Emergency Access&#10;End-user Device Encryption&#10;Integrity&#10;Accounting of Disclosures&#10;"/>
          <p:cNvSpPr/>
          <p:nvPr/>
        </p:nvSpPr>
        <p:spPr>
          <a:xfrm>
            <a:off x="3118121" y="3981587"/>
            <a:ext cx="3066498" cy="2732070"/>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r>
              <a:rPr lang="en-US" sz="2800" b="1" dirty="0" smtClean="0">
                <a:latin typeface="Calibri" panose="020F0502020204030204" pitchFamily="34" charset="0"/>
              </a:rPr>
              <a:t>Privacy/Security</a:t>
            </a:r>
          </a:p>
          <a:p>
            <a:r>
              <a:rPr lang="en-US" sz="1400" dirty="0" smtClean="0">
                <a:latin typeface="Calibri" panose="020F0502020204030204" pitchFamily="34" charset="0"/>
              </a:rPr>
              <a:t>Authentication, Access Control</a:t>
            </a:r>
          </a:p>
          <a:p>
            <a:r>
              <a:rPr lang="en-US" sz="1400" dirty="0" smtClean="0">
                <a:latin typeface="Calibri" panose="020F0502020204030204" pitchFamily="34" charset="0"/>
              </a:rPr>
              <a:t>  &amp; Authorization</a:t>
            </a:r>
          </a:p>
          <a:p>
            <a:r>
              <a:rPr lang="en-US" sz="1400" dirty="0" smtClean="0">
                <a:latin typeface="Calibri" panose="020F0502020204030204" pitchFamily="34" charset="0"/>
              </a:rPr>
              <a:t>Auditable Events &amp; Tamper-resistance</a:t>
            </a:r>
          </a:p>
          <a:p>
            <a:r>
              <a:rPr lang="en-US" sz="1400" dirty="0" smtClean="0">
                <a:latin typeface="Calibri" panose="020F0502020204030204" pitchFamily="34" charset="0"/>
              </a:rPr>
              <a:t>Audit Reports</a:t>
            </a:r>
          </a:p>
          <a:p>
            <a:r>
              <a:rPr lang="en-US" sz="1400" dirty="0" smtClean="0">
                <a:latin typeface="Calibri" panose="020F0502020204030204" pitchFamily="34" charset="0"/>
              </a:rPr>
              <a:t>Amendments</a:t>
            </a:r>
          </a:p>
          <a:p>
            <a:r>
              <a:rPr lang="en-US" sz="1400" dirty="0" smtClean="0">
                <a:latin typeface="Calibri" panose="020F0502020204030204" pitchFamily="34" charset="0"/>
              </a:rPr>
              <a:t>Auto Log-Off</a:t>
            </a:r>
          </a:p>
          <a:p>
            <a:r>
              <a:rPr lang="en-US" sz="1400" dirty="0" smtClean="0">
                <a:latin typeface="Calibri" panose="020F0502020204030204" pitchFamily="34" charset="0"/>
              </a:rPr>
              <a:t>Emergency Access</a:t>
            </a:r>
          </a:p>
          <a:p>
            <a:r>
              <a:rPr lang="en-US" sz="1400" dirty="0" smtClean="0">
                <a:latin typeface="Calibri" panose="020F0502020204030204" pitchFamily="34" charset="0"/>
              </a:rPr>
              <a:t>End-user Device Encryption</a:t>
            </a:r>
          </a:p>
          <a:p>
            <a:r>
              <a:rPr lang="en-US" sz="1400" dirty="0" smtClean="0">
                <a:latin typeface="Calibri" panose="020F0502020204030204" pitchFamily="34" charset="0"/>
              </a:rPr>
              <a:t>Integrity</a:t>
            </a:r>
          </a:p>
          <a:p>
            <a:r>
              <a:rPr lang="en-US" sz="1400" dirty="0" smtClean="0">
                <a:latin typeface="Calibri" panose="020F0502020204030204" pitchFamily="34" charset="0"/>
              </a:rPr>
              <a:t>Accounting of Disclosures</a:t>
            </a:r>
          </a:p>
        </p:txBody>
      </p:sp>
      <p:sp>
        <p:nvSpPr>
          <p:cNvPr id="9" name="Rectangle 8" descr="Care Coordination&#10;Transition of Care/Referral Summary&#10;Receive-Display-Incorporate&#10;Create-Transmit&#10;Electronic Transmission&#10;Outbound Electronic Prescribing&#10;Clinical Information Reconciliation&#10;Incorporate Lab Tests &amp; Results&#10;Transmission of Lab Tests &amp; Results&#10;Data Portability&#10;"/>
          <p:cNvSpPr/>
          <p:nvPr/>
        </p:nvSpPr>
        <p:spPr>
          <a:xfrm>
            <a:off x="3097470" y="1478405"/>
            <a:ext cx="3087149" cy="2369831"/>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r>
              <a:rPr lang="en-US" sz="2800" b="1" dirty="0" smtClean="0">
                <a:latin typeface="Calibri" panose="020F0502020204030204" pitchFamily="34" charset="0"/>
              </a:rPr>
              <a:t>Care Coordination</a:t>
            </a:r>
            <a:endParaRPr lang="en-US" sz="2800" b="1" dirty="0">
              <a:latin typeface="Calibri" panose="020F0502020204030204" pitchFamily="34" charset="0"/>
            </a:endParaRPr>
          </a:p>
          <a:p>
            <a:r>
              <a:rPr lang="en-US" sz="1300" dirty="0" smtClean="0">
                <a:latin typeface="Calibri" panose="020F0502020204030204" pitchFamily="34" charset="0"/>
              </a:rPr>
              <a:t>Transition of Care/Referral Summary</a:t>
            </a:r>
          </a:p>
          <a:p>
            <a:pPr marL="285750" indent="-285750">
              <a:buFont typeface="Arial"/>
              <a:buChar char="•"/>
            </a:pPr>
            <a:r>
              <a:rPr lang="en-US" sz="1300" dirty="0" smtClean="0">
                <a:latin typeface="Calibri" panose="020F0502020204030204" pitchFamily="34" charset="0"/>
              </a:rPr>
              <a:t>Receive-Display</a:t>
            </a:r>
            <a:r>
              <a:rPr lang="en-US" sz="1300" dirty="0">
                <a:latin typeface="Calibri" panose="020F0502020204030204" pitchFamily="34" charset="0"/>
              </a:rPr>
              <a:t>-</a:t>
            </a:r>
            <a:r>
              <a:rPr lang="en-US" sz="1300" dirty="0" smtClean="0">
                <a:latin typeface="Calibri" panose="020F0502020204030204" pitchFamily="34" charset="0"/>
              </a:rPr>
              <a:t>Incorporate</a:t>
            </a:r>
          </a:p>
          <a:p>
            <a:pPr marL="285750" indent="-285750">
              <a:buFont typeface="Arial"/>
              <a:buChar char="•"/>
            </a:pPr>
            <a:r>
              <a:rPr lang="en-US" sz="1300" dirty="0" smtClean="0">
                <a:latin typeface="Calibri" panose="020F0502020204030204" pitchFamily="34" charset="0"/>
              </a:rPr>
              <a:t>Create-Transmit</a:t>
            </a:r>
          </a:p>
          <a:p>
            <a:pPr marL="285750" indent="-285750">
              <a:buFont typeface="Arial"/>
              <a:buChar char="•"/>
            </a:pPr>
            <a:r>
              <a:rPr lang="en-US" sz="1300" dirty="0" smtClean="0">
                <a:latin typeface="Calibri" panose="020F0502020204030204" pitchFamily="34" charset="0"/>
              </a:rPr>
              <a:t>Electronic Transmission</a:t>
            </a:r>
          </a:p>
          <a:p>
            <a:r>
              <a:rPr lang="en-US" sz="1300" dirty="0" smtClean="0">
                <a:latin typeface="Calibri" panose="020F0502020204030204" pitchFamily="34" charset="0"/>
              </a:rPr>
              <a:t>Outbound Electronic Prescribing</a:t>
            </a:r>
          </a:p>
          <a:p>
            <a:r>
              <a:rPr lang="en-US" sz="1300" dirty="0" smtClean="0">
                <a:latin typeface="Calibri" panose="020F0502020204030204" pitchFamily="34" charset="0"/>
              </a:rPr>
              <a:t>Clinical Information Reconciliation</a:t>
            </a:r>
          </a:p>
          <a:p>
            <a:r>
              <a:rPr lang="en-US" sz="1300" dirty="0" smtClean="0">
                <a:latin typeface="Calibri" panose="020F0502020204030204" pitchFamily="34" charset="0"/>
              </a:rPr>
              <a:t>Incorporate Lab Tests &amp; Results</a:t>
            </a:r>
          </a:p>
          <a:p>
            <a:r>
              <a:rPr lang="en-US" sz="1300" dirty="0" smtClean="0">
                <a:latin typeface="Calibri" panose="020F0502020204030204" pitchFamily="34" charset="0"/>
              </a:rPr>
              <a:t>Transmission of Lab Tests &amp; Results</a:t>
            </a:r>
          </a:p>
          <a:p>
            <a:r>
              <a:rPr lang="en-US" sz="1300" dirty="0" smtClean="0">
                <a:latin typeface="Calibri" panose="020F0502020204030204" pitchFamily="34" charset="0"/>
              </a:rPr>
              <a:t>Data Portability</a:t>
            </a:r>
          </a:p>
        </p:txBody>
      </p:sp>
      <p:sp>
        <p:nvSpPr>
          <p:cNvPr id="8" name="Rectangle 7" descr="Clinical&#10;Computerized Provider Order&#10;   Entry (CPOE)&#10;Drug-Drug/Drug-Allergy Interaction&#10;   Checks&#10;Demographics&#10;Vital Signs&#10;Problem List&#10;Medication List&#10;Medication Allergy List&#10;Clinical Decision Support&#10;Electronic Notes&#10;Drug Formulary Checks&#10;Smoking Status&#10;Image Results&#10;Family Health History&#10;Patient List Creation&#10;Patient-Specific Education Resources&#10;Electronic Medication Administration&#10;  Record (BCMA)&#10;Advanced Directives &#10;"/>
          <p:cNvSpPr/>
          <p:nvPr/>
        </p:nvSpPr>
        <p:spPr>
          <a:xfrm>
            <a:off x="141427" y="1478405"/>
            <a:ext cx="2880650" cy="5254302"/>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r>
              <a:rPr lang="en-US" sz="2800" b="1" dirty="0" smtClean="0">
                <a:latin typeface="Calibri" panose="020F0502020204030204" pitchFamily="34" charset="0"/>
              </a:rPr>
              <a:t>Clinical</a:t>
            </a:r>
          </a:p>
          <a:p>
            <a:r>
              <a:rPr lang="en-US" sz="1400" dirty="0" smtClean="0">
                <a:latin typeface="Calibri" panose="020F0502020204030204" pitchFamily="34" charset="0"/>
              </a:rPr>
              <a:t>Computerized Provider Order</a:t>
            </a:r>
          </a:p>
          <a:p>
            <a:r>
              <a:rPr lang="en-US" sz="1400" dirty="0">
                <a:latin typeface="Calibri" panose="020F0502020204030204" pitchFamily="34" charset="0"/>
              </a:rPr>
              <a:t> </a:t>
            </a:r>
            <a:r>
              <a:rPr lang="en-US" sz="1400" dirty="0" smtClean="0">
                <a:latin typeface="Calibri" panose="020F0502020204030204" pitchFamily="34" charset="0"/>
              </a:rPr>
              <a:t>  Entry (CPOE)</a:t>
            </a:r>
          </a:p>
          <a:p>
            <a:r>
              <a:rPr lang="en-US" sz="1400" dirty="0" smtClean="0">
                <a:latin typeface="Calibri" panose="020F0502020204030204" pitchFamily="34" charset="0"/>
              </a:rPr>
              <a:t>Drug-Drug/Drug-Allergy Interaction</a:t>
            </a:r>
          </a:p>
          <a:p>
            <a:r>
              <a:rPr lang="en-US" sz="1400" dirty="0">
                <a:latin typeface="Calibri" panose="020F0502020204030204" pitchFamily="34" charset="0"/>
              </a:rPr>
              <a:t> </a:t>
            </a:r>
            <a:r>
              <a:rPr lang="en-US" sz="1400" dirty="0" smtClean="0">
                <a:latin typeface="Calibri" panose="020F0502020204030204" pitchFamily="34" charset="0"/>
              </a:rPr>
              <a:t>  Checks</a:t>
            </a:r>
          </a:p>
          <a:p>
            <a:r>
              <a:rPr lang="en-US" sz="1400" dirty="0" smtClean="0">
                <a:latin typeface="Calibri" panose="020F0502020204030204" pitchFamily="34" charset="0"/>
              </a:rPr>
              <a:t>Demographics</a:t>
            </a:r>
          </a:p>
          <a:p>
            <a:r>
              <a:rPr lang="en-US" sz="1400" dirty="0" smtClean="0">
                <a:latin typeface="Calibri" panose="020F0502020204030204" pitchFamily="34" charset="0"/>
              </a:rPr>
              <a:t>Vital Signs</a:t>
            </a:r>
          </a:p>
          <a:p>
            <a:r>
              <a:rPr lang="en-US" sz="1400" dirty="0" smtClean="0">
                <a:latin typeface="Calibri" panose="020F0502020204030204" pitchFamily="34" charset="0"/>
              </a:rPr>
              <a:t>Problem List</a:t>
            </a:r>
          </a:p>
          <a:p>
            <a:r>
              <a:rPr lang="en-US" sz="1400" dirty="0" smtClean="0">
                <a:latin typeface="Calibri" panose="020F0502020204030204" pitchFamily="34" charset="0"/>
              </a:rPr>
              <a:t>Medication List</a:t>
            </a:r>
          </a:p>
          <a:p>
            <a:r>
              <a:rPr lang="en-US" sz="1400" dirty="0" smtClean="0">
                <a:latin typeface="Calibri" panose="020F0502020204030204" pitchFamily="34" charset="0"/>
              </a:rPr>
              <a:t>Medication Allergy List</a:t>
            </a:r>
          </a:p>
          <a:p>
            <a:r>
              <a:rPr lang="en-US" sz="1400" dirty="0" smtClean="0">
                <a:latin typeface="Calibri" panose="020F0502020204030204" pitchFamily="34" charset="0"/>
              </a:rPr>
              <a:t>Clinical Decision Support</a:t>
            </a:r>
          </a:p>
          <a:p>
            <a:r>
              <a:rPr lang="en-US" sz="1400" dirty="0" smtClean="0">
                <a:latin typeface="Calibri" panose="020F0502020204030204" pitchFamily="34" charset="0"/>
              </a:rPr>
              <a:t>Electronic Notes</a:t>
            </a:r>
          </a:p>
          <a:p>
            <a:r>
              <a:rPr lang="en-US" sz="1400" dirty="0" smtClean="0">
                <a:latin typeface="Calibri" panose="020F0502020204030204" pitchFamily="34" charset="0"/>
              </a:rPr>
              <a:t>Drug Formulary Checks</a:t>
            </a:r>
          </a:p>
          <a:p>
            <a:r>
              <a:rPr lang="en-US" sz="1400" dirty="0" smtClean="0">
                <a:latin typeface="Calibri" panose="020F0502020204030204" pitchFamily="34" charset="0"/>
              </a:rPr>
              <a:t>Smoking Status</a:t>
            </a:r>
          </a:p>
          <a:p>
            <a:r>
              <a:rPr lang="en-US" sz="1400" dirty="0" smtClean="0">
                <a:latin typeface="Calibri" panose="020F0502020204030204" pitchFamily="34" charset="0"/>
              </a:rPr>
              <a:t>Image Results</a:t>
            </a:r>
          </a:p>
          <a:p>
            <a:r>
              <a:rPr lang="en-US" sz="1400" dirty="0" smtClean="0">
                <a:latin typeface="Calibri" panose="020F0502020204030204" pitchFamily="34" charset="0"/>
              </a:rPr>
              <a:t>Family Health History</a:t>
            </a:r>
          </a:p>
          <a:p>
            <a:r>
              <a:rPr lang="en-US" sz="1400" dirty="0" smtClean="0">
                <a:latin typeface="Calibri" panose="020F0502020204030204" pitchFamily="34" charset="0"/>
              </a:rPr>
              <a:t>Patient List Creation</a:t>
            </a:r>
          </a:p>
          <a:p>
            <a:r>
              <a:rPr lang="en-US" sz="1400" dirty="0" smtClean="0">
                <a:latin typeface="Calibri" panose="020F0502020204030204" pitchFamily="34" charset="0"/>
              </a:rPr>
              <a:t>Patient-Specific Education Resources</a:t>
            </a:r>
          </a:p>
          <a:p>
            <a:pPr>
              <a:tabLst>
                <a:tab pos="227013" algn="l"/>
              </a:tabLst>
            </a:pPr>
            <a:r>
              <a:rPr lang="en-US" sz="1400" dirty="0" smtClean="0">
                <a:latin typeface="Calibri" panose="020F0502020204030204" pitchFamily="34" charset="0"/>
              </a:rPr>
              <a:t>Electronic Medication Administration</a:t>
            </a:r>
          </a:p>
          <a:p>
            <a:pPr>
              <a:tabLst>
                <a:tab pos="227013" algn="l"/>
              </a:tabLst>
            </a:pPr>
            <a:r>
              <a:rPr lang="en-US" sz="1400" dirty="0">
                <a:latin typeface="Calibri" panose="020F0502020204030204" pitchFamily="34" charset="0"/>
              </a:rPr>
              <a:t> </a:t>
            </a:r>
            <a:r>
              <a:rPr lang="en-US" sz="1400" dirty="0" smtClean="0">
                <a:latin typeface="Calibri" panose="020F0502020204030204" pitchFamily="34" charset="0"/>
              </a:rPr>
              <a:t> Record (BCMA)</a:t>
            </a:r>
          </a:p>
          <a:p>
            <a:r>
              <a:rPr lang="en-US" sz="1400" dirty="0" smtClean="0">
                <a:latin typeface="Calibri" panose="020F0502020204030204" pitchFamily="34" charset="0"/>
              </a:rPr>
              <a:t>Advanced Directives </a:t>
            </a:r>
            <a:endParaRPr lang="en-US" sz="1400" dirty="0">
              <a:latin typeface="Calibri" panose="020F0502020204030204" pitchFamily="34" charset="0"/>
            </a:endParaRPr>
          </a:p>
        </p:txBody>
      </p:sp>
      <p:sp>
        <p:nvSpPr>
          <p:cNvPr id="6" name="Title 5" descr=" ONC Certification Criteria Relevant to eHMP"/>
          <p:cNvSpPr>
            <a:spLocks noGrp="1"/>
          </p:cNvSpPr>
          <p:nvPr>
            <p:ph type="title"/>
          </p:nvPr>
        </p:nvSpPr>
        <p:spPr>
          <a:xfrm>
            <a:off x="552450" y="127279"/>
            <a:ext cx="5086350" cy="1217775"/>
          </a:xfrm>
        </p:spPr>
        <p:txBody>
          <a:bodyPr>
            <a:noAutofit/>
          </a:bodyPr>
          <a:lstStyle/>
          <a:p>
            <a:r>
              <a:rPr lang="en-US" sz="3200" b="1" dirty="0"/>
              <a:t> ONC Certification Criteria Relevant to eHMP</a:t>
            </a:r>
          </a:p>
        </p:txBody>
      </p:sp>
      <p:sp>
        <p:nvSpPr>
          <p:cNvPr id="3" name="Rectangle 2" descr="&quot;&quot;"/>
          <p:cNvSpPr/>
          <p:nvPr/>
        </p:nvSpPr>
        <p:spPr>
          <a:xfrm>
            <a:off x="0" y="0"/>
            <a:ext cx="9245600" cy="6858000"/>
          </a:xfrm>
          <a:prstGeom prst="rect">
            <a:avLst/>
          </a:prstGeom>
          <a:solidFill>
            <a:schemeClr val="bg1">
              <a:lumMod val="75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ular Callout 15" descr="&quot;&quot;"/>
          <p:cNvSpPr/>
          <p:nvPr/>
        </p:nvSpPr>
        <p:spPr>
          <a:xfrm>
            <a:off x="306468" y="3192883"/>
            <a:ext cx="6346580" cy="3520774"/>
          </a:xfrm>
          <a:prstGeom prst="wedgeRoundRectCallout">
            <a:avLst>
              <a:gd name="adj1" fmla="val -4208"/>
              <a:gd name="adj2" fmla="val -77103"/>
              <a:gd name="adj3" fmla="val 16667"/>
            </a:avLst>
          </a:prstGeom>
          <a:solidFill>
            <a:schemeClr val="accent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descr="Transition of Care/Referral Summary &#10;"/>
          <p:cNvSpPr/>
          <p:nvPr/>
        </p:nvSpPr>
        <p:spPr>
          <a:xfrm>
            <a:off x="306468" y="3374564"/>
            <a:ext cx="6346579" cy="887487"/>
          </a:xfrm>
          <a:prstGeom prst="rect">
            <a:avLst/>
          </a:prstGeom>
        </p:spPr>
        <p:txBody>
          <a:bodyPr wrap="square">
            <a:spAutoFit/>
          </a:bodyPr>
          <a:lstStyle/>
          <a:p>
            <a:pPr algn="ctr">
              <a:lnSpc>
                <a:spcPts val="3000"/>
              </a:lnSpc>
            </a:pPr>
            <a:r>
              <a:rPr lang="en-US" sz="3600" b="1" dirty="0">
                <a:solidFill>
                  <a:schemeClr val="bg1"/>
                </a:solidFill>
              </a:rPr>
              <a:t>Transition of </a:t>
            </a:r>
            <a:r>
              <a:rPr lang="en-US" sz="3600" b="1" dirty="0" smtClean="0">
                <a:solidFill>
                  <a:schemeClr val="bg1"/>
                </a:solidFill>
              </a:rPr>
              <a:t>Care/Referral </a:t>
            </a:r>
            <a:r>
              <a:rPr lang="en-US" sz="3600" b="1" dirty="0">
                <a:solidFill>
                  <a:schemeClr val="bg1"/>
                </a:solidFill>
              </a:rPr>
              <a:t>S</a:t>
            </a:r>
            <a:r>
              <a:rPr lang="en-US" sz="3600" b="1" dirty="0" smtClean="0">
                <a:solidFill>
                  <a:schemeClr val="bg1"/>
                </a:solidFill>
              </a:rPr>
              <a:t>ummary </a:t>
            </a:r>
            <a:endParaRPr lang="en-US" sz="3600" b="1" dirty="0">
              <a:solidFill>
                <a:schemeClr val="bg1"/>
              </a:solidFill>
            </a:endParaRPr>
          </a:p>
        </p:txBody>
      </p:sp>
      <p:pic>
        <p:nvPicPr>
          <p:cNvPr id="2" name="Picture 1" descr="doctor and patient figures"/>
          <p:cNvPicPr>
            <a:picLocks noChangeAspect="1"/>
          </p:cNvPicPr>
          <p:nvPr/>
        </p:nvPicPr>
        <p:blipFill>
          <a:blip r:embed="rId3">
            <a:extLst>
              <a:ext uri="{BEBA8EAE-BF5A-486C-A8C5-ECC9F3942E4B}">
                <a14:imgProps xmlns:a14="http://schemas.microsoft.com/office/drawing/2010/main">
                  <a14:imgLayer r:embed="rId4">
                    <a14:imgEffect>
                      <a14:backgroundRemoval t="2286" b="95657" l="2700" r="96700">
                        <a14:foregroundMark x1="12400" y1="29029" x2="12400" y2="16114"/>
                        <a14:foregroundMark x1="11500" y1="26629" x2="11500" y2="17600"/>
                        <a14:foregroundMark x1="10900" y1="24343" x2="10900" y2="24343"/>
                        <a14:foregroundMark x1="10400" y1="20914" x2="10400" y2="20914"/>
                        <a14:foregroundMark x1="10400" y1="19086" x2="10400" y2="19086"/>
                        <a14:foregroundMark x1="10700" y1="22400" x2="10700" y2="22400"/>
                        <a14:foregroundMark x1="17200" y1="12457" x2="17200" y2="12457"/>
                        <a14:foregroundMark x1="17800" y1="12229" x2="27800" y2="12229"/>
                        <a14:foregroundMark x1="18300" y1="11200" x2="25200" y2="10400"/>
                        <a14:foregroundMark x1="17600" y1="10171" x2="25400" y2="9486"/>
                        <a14:foregroundMark x1="71300" y1="30286" x2="89100" y2="32343"/>
                        <a14:foregroundMark x1="73300" y1="27086" x2="89300" y2="28800"/>
                        <a14:foregroundMark x1="71300" y1="27771" x2="76100" y2="23314"/>
                        <a14:foregroundMark x1="91700" y1="30514" x2="86700" y2="24343"/>
                        <a14:foregroundMark x1="71500" y1="25143" x2="77200" y2="21371"/>
                        <a14:foregroundMark x1="92200" y1="28800" x2="86300" y2="21371"/>
                        <a14:foregroundMark x1="84600" y1="20343" x2="77600" y2="20114"/>
                        <a14:foregroundMark x1="71100" y1="24114" x2="77000" y2="18400"/>
                        <a14:foregroundMark x1="92200" y1="26629" x2="88700" y2="20571"/>
                        <a14:foregroundMark x1="93500" y1="29829" x2="93500" y2="29829"/>
                        <a14:foregroundMark x1="93300" y1="28114" x2="93300" y2="28114"/>
                        <a14:foregroundMark x1="92400" y1="25371" x2="92400" y2="25371"/>
                        <a14:foregroundMark x1="91100" y1="23314" x2="91100" y2="23314"/>
                        <a14:foregroundMark x1="89800" y1="21371" x2="89800" y2="21371"/>
                        <a14:foregroundMark x1="78300" y1="18629" x2="78300" y2="18629"/>
                        <a14:foregroundMark x1="76100" y1="18629" x2="76100" y2="18629"/>
                        <a14:foregroundMark x1="75000" y1="18629" x2="75000" y2="18629"/>
                        <a14:foregroundMark x1="80400" y1="18629" x2="80400" y2="18629"/>
                        <a14:foregroundMark x1="82200" y1="18629" x2="82200" y2="18629"/>
                        <a14:foregroundMark x1="83900" y1="18629" x2="83900" y2="18629"/>
                        <a14:foregroundMark x1="85000" y1="18629" x2="85000" y2="18629"/>
                        <a14:foregroundMark x1="86500" y1="18629" x2="86500" y2="18629"/>
                        <a14:foregroundMark x1="87800" y1="18857" x2="87800" y2="18857"/>
                        <a14:foregroundMark x1="76300" y1="17143" x2="76300" y2="17143"/>
                        <a14:foregroundMark x1="79800" y1="17143" x2="79800" y2="17143"/>
                        <a14:foregroundMark x1="77600" y1="17143" x2="77600" y2="17143"/>
                        <a14:foregroundMark x1="82400" y1="17143" x2="82400" y2="17143"/>
                        <a14:foregroundMark x1="85700" y1="17143" x2="85700" y2="17143"/>
                        <a14:foregroundMark x1="87200" y1="17143" x2="87200" y2="17143"/>
                        <a14:foregroundMark x1="89300" y1="18171" x2="89300" y2="18171"/>
                        <a14:foregroundMark x1="90700" y1="19886" x2="90700" y2="19886"/>
                        <a14:foregroundMark x1="91700" y1="21829" x2="91700" y2="21829"/>
                        <a14:foregroundMark x1="93000" y1="23657" x2="93000" y2="23657"/>
                        <a14:foregroundMark x1="94100" y1="25829" x2="94100" y2="25829"/>
                        <a14:foregroundMark x1="71700" y1="21600" x2="71700" y2="21600"/>
                        <a14:foregroundMark x1="73500" y1="19657" x2="73500" y2="19657"/>
                        <a14:foregroundMark x1="73500" y1="18857" x2="73500" y2="18857"/>
                        <a14:foregroundMark x1="72400" y1="19657" x2="72400" y2="19657"/>
                        <a14:foregroundMark x1="10700" y1="16343" x2="10700" y2="16343"/>
                        <a14:foregroundMark x1="11300" y1="15429" x2="11300" y2="15429"/>
                        <a14:foregroundMark x1="20000" y1="9143" x2="20000" y2="9143"/>
                        <a14:foregroundMark x1="17800" y1="9714" x2="17800" y2="9714"/>
                        <a14:foregroundMark x1="23000" y1="8686" x2="23000" y2="8686"/>
                        <a14:foregroundMark x1="24300" y1="8686" x2="24300" y2="8686"/>
                        <a14:foregroundMark x1="25200" y1="9143" x2="25200" y2="9143"/>
                        <a14:foregroundMark x1="26500" y1="9486" x2="26500" y2="9486"/>
                        <a14:foregroundMark x1="28500" y1="9714" x2="28500" y2="9714"/>
                        <a14:foregroundMark x1="21700" y1="8229" x2="21700" y2="8229"/>
                        <a14:foregroundMark x1="78600" y1="16000" x2="84600" y2="15771"/>
                        <a14:foregroundMark x1="86000" y1="15771" x2="89000" y2="17143"/>
                        <a14:foregroundMark x1="82100" y1="15200" x2="74800" y2="16343"/>
                        <a14:foregroundMark x1="77800" y1="15086" x2="82800" y2="14629"/>
                        <a14:foregroundMark x1="84300" y1="14857" x2="85600" y2="15086"/>
                        <a14:foregroundMark x1="76300" y1="15771" x2="81300" y2="13943"/>
                        <a14:foregroundMark x1="88500" y1="16343" x2="92500" y2="21714"/>
                        <a14:foregroundMark x1="27300" y1="8571" x2="27300" y2="8571"/>
                        <a14:foregroundMark x1="25700" y1="8571" x2="25700" y2="8571"/>
                        <a14:foregroundMark x1="24800" y1="7771" x2="24800" y2="7771"/>
                        <a14:foregroundMark x1="11800" y1="14286" x2="11800" y2="14286"/>
                        <a14:foregroundMark x1="18700" y1="8800" x2="23800" y2="7200"/>
                        <a14:foregroundMark x1="26300" y1="7200" x2="29300" y2="9371"/>
                        <a14:foregroundMark x1="16500" y1="10286" x2="19800" y2="7657"/>
                        <a14:backgroundMark x1="58300" y1="89714" x2="58300" y2="89714"/>
                        <a14:backgroundMark x1="50000" y1="25600" x2="50000" y2="25600"/>
                        <a14:backgroundMark x1="37600" y1="31543" x2="58300" y2="9143"/>
                        <a14:backgroundMark x1="42000" y1="83200" x2="65000" y2="87200"/>
                        <a14:backgroundMark x1="74300" y1="8914" x2="98300" y2="9943"/>
                        <a14:backgroundMark x1="7300" y1="25371" x2="8800" y2="6514"/>
                      </a14:backgroundRemoval>
                    </a14:imgEffect>
                  </a14:imgLayer>
                </a14:imgProps>
              </a:ext>
              <a:ext uri="{28A0092B-C50C-407E-A947-70E740481C1C}">
                <a14:useLocalDpi xmlns:a14="http://schemas.microsoft.com/office/drawing/2010/main" val="0"/>
              </a:ext>
            </a:extLst>
          </a:blip>
          <a:stretch>
            <a:fillRect/>
          </a:stretch>
        </p:blipFill>
        <p:spPr>
          <a:xfrm>
            <a:off x="4401317" y="4814585"/>
            <a:ext cx="2251730" cy="1970264"/>
          </a:xfrm>
          <a:prstGeom prst="rect">
            <a:avLst/>
          </a:prstGeom>
        </p:spPr>
      </p:pic>
      <p:sp>
        <p:nvSpPr>
          <p:cNvPr id="26" name="Curved Down Arrow 25" descr="&quot;&quot;"/>
          <p:cNvSpPr/>
          <p:nvPr/>
        </p:nvSpPr>
        <p:spPr>
          <a:xfrm rot="165802">
            <a:off x="2271934" y="4388594"/>
            <a:ext cx="2331684" cy="851982"/>
          </a:xfrm>
          <a:prstGeom prst="curvedDown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4" name="Picture 3" descr="hospital icon"/>
          <p:cNvPicPr>
            <a:picLocks noChangeAspect="1"/>
          </p:cNvPicPr>
          <p:nvPr/>
        </p:nvPicPr>
        <p:blipFill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backgroundRemoval t="16056" b="33389" l="6823" r="24207">
                        <a14:foregroundMark x1="20259" y1="26936" x2="20259" y2="26936"/>
                      </a14:backgroundRemoval>
                    </a14:imgEffect>
                  </a14:imgLayer>
                </a14:imgProps>
              </a:ext>
              <a:ext uri="{28A0092B-C50C-407E-A947-70E740481C1C}">
                <a14:useLocalDpi xmlns:a14="http://schemas.microsoft.com/office/drawing/2010/main" val="0"/>
              </a:ext>
            </a:extLst>
          </a:blip>
          <a:srcRect l="4650" t="13889" r="73620" b="64444"/>
          <a:stretch/>
        </p:blipFill>
        <p:spPr>
          <a:xfrm>
            <a:off x="306468" y="4473392"/>
            <a:ext cx="2493882" cy="2316465"/>
          </a:xfrm>
          <a:prstGeom prst="rect">
            <a:avLst/>
          </a:prstGeom>
        </p:spPr>
      </p:pic>
      <p:sp>
        <p:nvSpPr>
          <p:cNvPr id="27" name="Rectangle 26" descr="Care Coordination&#10;"/>
          <p:cNvSpPr/>
          <p:nvPr/>
        </p:nvSpPr>
        <p:spPr>
          <a:xfrm>
            <a:off x="3097470" y="1486759"/>
            <a:ext cx="3087149" cy="523220"/>
          </a:xfrm>
          <a:prstGeom prst="rect">
            <a:avLst/>
          </a:prstGeom>
          <a:solidFill>
            <a:schemeClr val="tx2">
              <a:lumMod val="60000"/>
              <a:lumOff val="40000"/>
            </a:schemeClr>
          </a:solidFill>
        </p:spPr>
        <p:txBody>
          <a:bodyPr wrap="square">
            <a:spAutoFit/>
          </a:bodyPr>
          <a:lstStyle/>
          <a:p>
            <a:pPr algn="ctr"/>
            <a:r>
              <a:rPr lang="en-US" sz="2800" b="1" dirty="0" smtClean="0">
                <a:solidFill>
                  <a:schemeClr val="bg1"/>
                </a:solidFill>
              </a:rPr>
              <a:t>Care Coordination</a:t>
            </a:r>
            <a:endParaRPr lang="en-US" sz="2800" b="1" dirty="0">
              <a:solidFill>
                <a:schemeClr val="bg1"/>
              </a:solidFill>
            </a:endParaRPr>
          </a:p>
        </p:txBody>
      </p:sp>
    </p:spTree>
    <p:extLst>
      <p:ext uri="{BB962C8B-B14F-4D97-AF65-F5344CB8AC3E}">
        <p14:creationId xmlns:p14="http://schemas.microsoft.com/office/powerpoint/2010/main" val="356269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descr="Utilization&#10;Automated Measure Calculation&#10;Safety-enhanced Design&#10;Quality Management System&#10;"/>
          <p:cNvSpPr/>
          <p:nvPr/>
        </p:nvSpPr>
        <p:spPr>
          <a:xfrm>
            <a:off x="6350171" y="5361000"/>
            <a:ext cx="2736101" cy="1382700"/>
          </a:xfrm>
          <a:prstGeom prst="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r>
              <a:rPr lang="en-US" sz="2800" b="1" dirty="0" smtClean="0">
                <a:latin typeface="Calibri" panose="020F0502020204030204" pitchFamily="34" charset="0"/>
              </a:rPr>
              <a:t>Utilization</a:t>
            </a:r>
          </a:p>
          <a:p>
            <a:r>
              <a:rPr lang="en-US" sz="1400" dirty="0" smtClean="0">
                <a:latin typeface="Calibri" panose="020F0502020204030204" pitchFamily="34" charset="0"/>
              </a:rPr>
              <a:t>Automated Measure Calculation</a:t>
            </a:r>
          </a:p>
          <a:p>
            <a:r>
              <a:rPr lang="en-US" sz="1400" dirty="0" smtClean="0">
                <a:latin typeface="Calibri" panose="020F0502020204030204" pitchFamily="34" charset="0"/>
              </a:rPr>
              <a:t>Safety-enhanced Design</a:t>
            </a:r>
          </a:p>
          <a:p>
            <a:r>
              <a:rPr lang="en-US" sz="1400" dirty="0" smtClean="0">
                <a:latin typeface="Calibri" panose="020F0502020204030204" pitchFamily="34" charset="0"/>
              </a:rPr>
              <a:t>Quality Management System</a:t>
            </a:r>
            <a:endParaRPr lang="en-US" sz="1400" dirty="0">
              <a:latin typeface="Calibri" panose="020F0502020204030204" pitchFamily="34" charset="0"/>
            </a:endParaRPr>
          </a:p>
        </p:txBody>
      </p:sp>
      <p:sp>
        <p:nvSpPr>
          <p:cNvPr id="13" name="Rectangle 12" descr="Public Health&#10;Immunization Information&#10;Transmit to Immunization Registries&#10;Transmit to Public Health Agencies&#10;Syndromic Surveillance&#10;Reportable Lab Results&#10;&#10;"/>
          <p:cNvSpPr/>
          <p:nvPr/>
        </p:nvSpPr>
        <p:spPr>
          <a:xfrm>
            <a:off x="6327571" y="3553176"/>
            <a:ext cx="2736102" cy="1688032"/>
          </a:xfrm>
          <a:prstGeom prst="rect">
            <a:avLst/>
          </a:prstGeom>
          <a:solidFill>
            <a:schemeClr val="bg2">
              <a:lumMod val="25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r>
              <a:rPr lang="en-US" sz="2800" b="1" dirty="0" smtClean="0">
                <a:latin typeface="Calibri" panose="020F0502020204030204" pitchFamily="34" charset="0"/>
              </a:rPr>
              <a:t>Public Health</a:t>
            </a:r>
          </a:p>
          <a:p>
            <a:r>
              <a:rPr lang="en-US" sz="1300" dirty="0" smtClean="0">
                <a:latin typeface="Calibri" panose="020F0502020204030204" pitchFamily="34" charset="0"/>
              </a:rPr>
              <a:t>Immunization Information</a:t>
            </a:r>
          </a:p>
          <a:p>
            <a:r>
              <a:rPr lang="en-US" sz="1300" dirty="0" smtClean="0">
                <a:latin typeface="Calibri" panose="020F0502020204030204" pitchFamily="34" charset="0"/>
              </a:rPr>
              <a:t>Transmit to Immunization Registries</a:t>
            </a:r>
          </a:p>
          <a:p>
            <a:r>
              <a:rPr lang="en-US" sz="1300" dirty="0" smtClean="0">
                <a:latin typeface="Calibri" panose="020F0502020204030204" pitchFamily="34" charset="0"/>
              </a:rPr>
              <a:t>Transmit to Public Health Agencies</a:t>
            </a:r>
          </a:p>
          <a:p>
            <a:pPr marL="285750" indent="-285750">
              <a:buFont typeface="Arial"/>
              <a:buChar char="•"/>
            </a:pPr>
            <a:r>
              <a:rPr lang="en-US" sz="1300" dirty="0" smtClean="0">
                <a:latin typeface="Calibri" panose="020F0502020204030204" pitchFamily="34" charset="0"/>
              </a:rPr>
              <a:t>Syndromic Surveillance</a:t>
            </a:r>
          </a:p>
          <a:p>
            <a:pPr marL="285750" indent="-285750">
              <a:buFont typeface="Arial"/>
              <a:buChar char="•"/>
            </a:pPr>
            <a:r>
              <a:rPr lang="en-US" sz="1300" dirty="0" smtClean="0">
                <a:latin typeface="Calibri" panose="020F0502020204030204" pitchFamily="34" charset="0"/>
              </a:rPr>
              <a:t>Reportable Lab Results</a:t>
            </a:r>
          </a:p>
          <a:p>
            <a:endParaRPr lang="en-US" dirty="0" smtClean="0">
              <a:latin typeface="Calibri" panose="020F0502020204030204" pitchFamily="34" charset="0"/>
            </a:endParaRPr>
          </a:p>
        </p:txBody>
      </p:sp>
      <p:sp>
        <p:nvSpPr>
          <p:cNvPr id="15" name="Rectangle 14" descr="Clinical Quality Measures&#10;Capture &amp; Export&#10;Import &amp; Calculate&#10;Electronic Submission&#10;"/>
          <p:cNvSpPr/>
          <p:nvPr/>
        </p:nvSpPr>
        <p:spPr>
          <a:xfrm>
            <a:off x="6327571" y="1838003"/>
            <a:ext cx="2736100" cy="1592386"/>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lnSpc>
                <a:spcPts val="3000"/>
              </a:lnSpc>
              <a:spcAft>
                <a:spcPts val="600"/>
              </a:spcAft>
            </a:pPr>
            <a:r>
              <a:rPr lang="en-US" sz="2800" b="1" dirty="0" smtClean="0">
                <a:latin typeface="Calibri" panose="020F0502020204030204" pitchFamily="34" charset="0"/>
              </a:rPr>
              <a:t>Clinical Quality Measures</a:t>
            </a:r>
          </a:p>
          <a:p>
            <a:r>
              <a:rPr lang="en-US" sz="1400" dirty="0" smtClean="0">
                <a:latin typeface="Calibri" panose="020F0502020204030204" pitchFamily="34" charset="0"/>
              </a:rPr>
              <a:t>Capture &amp; Export</a:t>
            </a:r>
          </a:p>
          <a:p>
            <a:r>
              <a:rPr lang="en-US" sz="1400" dirty="0" smtClean="0">
                <a:latin typeface="Calibri" panose="020F0502020204030204" pitchFamily="34" charset="0"/>
              </a:rPr>
              <a:t>Import &amp; Calculate</a:t>
            </a:r>
          </a:p>
          <a:p>
            <a:r>
              <a:rPr lang="en-US" sz="1400" dirty="0" smtClean="0">
                <a:latin typeface="Calibri" panose="020F0502020204030204" pitchFamily="34" charset="0"/>
              </a:rPr>
              <a:t>Electronic Submission</a:t>
            </a:r>
            <a:endParaRPr lang="en-US" sz="1400" dirty="0">
              <a:latin typeface="Calibri" panose="020F0502020204030204" pitchFamily="34" charset="0"/>
            </a:endParaRPr>
          </a:p>
        </p:txBody>
      </p:sp>
      <p:sp>
        <p:nvSpPr>
          <p:cNvPr id="12" name="Rectangle 11" descr="Patient Engagement&#10;View, Display, Transmit to 3rd Parties&#10;Clinical Summary&#10;Secure Messaging&#10;"/>
          <p:cNvSpPr/>
          <p:nvPr/>
        </p:nvSpPr>
        <p:spPr>
          <a:xfrm>
            <a:off x="6327570" y="167543"/>
            <a:ext cx="2736099" cy="1569914"/>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lnSpc>
                <a:spcPts val="3000"/>
              </a:lnSpc>
              <a:spcAft>
                <a:spcPts val="600"/>
              </a:spcAft>
            </a:pPr>
            <a:r>
              <a:rPr lang="en-US" sz="2800" b="1" dirty="0" smtClean="0">
                <a:latin typeface="Calibri" panose="020F0502020204030204" pitchFamily="34" charset="0"/>
              </a:rPr>
              <a:t>Patient Engagement</a:t>
            </a:r>
          </a:p>
          <a:p>
            <a:r>
              <a:rPr lang="en-US" sz="1300" dirty="0" smtClean="0">
                <a:latin typeface="Calibri" panose="020F0502020204030204" pitchFamily="34" charset="0"/>
              </a:rPr>
              <a:t>View, Display, Transmit to 3</a:t>
            </a:r>
            <a:r>
              <a:rPr lang="en-US" sz="1300" baseline="30000" dirty="0" smtClean="0">
                <a:latin typeface="Calibri" panose="020F0502020204030204" pitchFamily="34" charset="0"/>
              </a:rPr>
              <a:t>rd</a:t>
            </a:r>
            <a:r>
              <a:rPr lang="en-US" sz="1300" dirty="0" smtClean="0">
                <a:latin typeface="Calibri" panose="020F0502020204030204" pitchFamily="34" charset="0"/>
              </a:rPr>
              <a:t> Parties</a:t>
            </a:r>
          </a:p>
          <a:p>
            <a:r>
              <a:rPr lang="en-US" sz="1300" dirty="0" smtClean="0">
                <a:latin typeface="Calibri" panose="020F0502020204030204" pitchFamily="34" charset="0"/>
              </a:rPr>
              <a:t>Clinical Summary</a:t>
            </a:r>
          </a:p>
          <a:p>
            <a:r>
              <a:rPr lang="en-US" sz="1300" dirty="0" smtClean="0">
                <a:latin typeface="Calibri" panose="020F0502020204030204" pitchFamily="34" charset="0"/>
              </a:rPr>
              <a:t>Secure Messaging</a:t>
            </a:r>
            <a:endParaRPr lang="en-US" sz="1300" dirty="0">
              <a:latin typeface="Calibri" panose="020F0502020204030204" pitchFamily="34" charset="0"/>
            </a:endParaRPr>
          </a:p>
        </p:txBody>
      </p:sp>
      <p:sp>
        <p:nvSpPr>
          <p:cNvPr id="11" name="Rectangle 10" descr="Privacy/Security&#10;Authentication, Access Control&#10;  &amp; Authorization&#10;Auditable Events &amp; Tamper-resistance&#10;Audit Reports&#10;Amendments&#10;Auto Log-Off&#10;Emergency Access&#10;End-user Device Encryption&#10;Integrity&#10;Accounting of Disclosures&#10;"/>
          <p:cNvSpPr/>
          <p:nvPr/>
        </p:nvSpPr>
        <p:spPr>
          <a:xfrm>
            <a:off x="3118121" y="2452285"/>
            <a:ext cx="3066498" cy="2732070"/>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r>
              <a:rPr lang="en-US" sz="2800" b="1" dirty="0" smtClean="0">
                <a:latin typeface="Calibri" panose="020F0502020204030204" pitchFamily="34" charset="0"/>
              </a:rPr>
              <a:t>Privacy/Security</a:t>
            </a:r>
          </a:p>
          <a:p>
            <a:r>
              <a:rPr lang="en-US" sz="1400" dirty="0" smtClean="0">
                <a:latin typeface="Calibri" panose="020F0502020204030204" pitchFamily="34" charset="0"/>
              </a:rPr>
              <a:t>Authentication, Access Control</a:t>
            </a:r>
          </a:p>
          <a:p>
            <a:r>
              <a:rPr lang="en-US" sz="1400" dirty="0" smtClean="0">
                <a:latin typeface="Calibri" panose="020F0502020204030204" pitchFamily="34" charset="0"/>
              </a:rPr>
              <a:t>  &amp; Authorization</a:t>
            </a:r>
          </a:p>
          <a:p>
            <a:r>
              <a:rPr lang="en-US" sz="1400" dirty="0" smtClean="0">
                <a:latin typeface="Calibri" panose="020F0502020204030204" pitchFamily="34" charset="0"/>
              </a:rPr>
              <a:t>Auditable Events &amp; Tamper-resistance</a:t>
            </a:r>
          </a:p>
          <a:p>
            <a:r>
              <a:rPr lang="en-US" sz="1400" dirty="0" smtClean="0">
                <a:latin typeface="Calibri" panose="020F0502020204030204" pitchFamily="34" charset="0"/>
              </a:rPr>
              <a:t>Audit Reports</a:t>
            </a:r>
          </a:p>
          <a:p>
            <a:r>
              <a:rPr lang="en-US" sz="1400" dirty="0" smtClean="0">
                <a:latin typeface="Calibri" panose="020F0502020204030204" pitchFamily="34" charset="0"/>
              </a:rPr>
              <a:t>Amendments</a:t>
            </a:r>
          </a:p>
          <a:p>
            <a:r>
              <a:rPr lang="en-US" sz="1400" dirty="0" smtClean="0">
                <a:latin typeface="Calibri" panose="020F0502020204030204" pitchFamily="34" charset="0"/>
              </a:rPr>
              <a:t>Auto Log-Off</a:t>
            </a:r>
          </a:p>
          <a:p>
            <a:r>
              <a:rPr lang="en-US" sz="1400" dirty="0" smtClean="0">
                <a:latin typeface="Calibri" panose="020F0502020204030204" pitchFamily="34" charset="0"/>
              </a:rPr>
              <a:t>Emergency Access</a:t>
            </a:r>
          </a:p>
          <a:p>
            <a:r>
              <a:rPr lang="en-US" sz="1400" dirty="0" smtClean="0">
                <a:latin typeface="Calibri" panose="020F0502020204030204" pitchFamily="34" charset="0"/>
              </a:rPr>
              <a:t>End-user Device Encryption</a:t>
            </a:r>
          </a:p>
          <a:p>
            <a:r>
              <a:rPr lang="en-US" sz="1400" dirty="0" smtClean="0">
                <a:latin typeface="Calibri" panose="020F0502020204030204" pitchFamily="34" charset="0"/>
              </a:rPr>
              <a:t>Integrity</a:t>
            </a:r>
          </a:p>
          <a:p>
            <a:r>
              <a:rPr lang="en-US" sz="1400" dirty="0" smtClean="0">
                <a:latin typeface="Calibri" panose="020F0502020204030204" pitchFamily="34" charset="0"/>
              </a:rPr>
              <a:t>Accounting of Disclosures</a:t>
            </a:r>
          </a:p>
        </p:txBody>
      </p:sp>
      <p:sp>
        <p:nvSpPr>
          <p:cNvPr id="9" name="Rectangle 8" descr="Care Coordination&#10;Transition of Care/Referral Summary&#10;Receive-Display-Incorporate&#10;Create-Transmit&#10;Electronic Transmission&#10;Outbound Electronic Prescribing&#10;Clinical Information Reconciliation&#10;Incorporate Lab Tests &amp; Results&#10;Transmission of Lab Tests &amp; Results&#10;Data Portability&#10;"/>
          <p:cNvSpPr/>
          <p:nvPr/>
        </p:nvSpPr>
        <p:spPr>
          <a:xfrm>
            <a:off x="3097470" y="1478405"/>
            <a:ext cx="3087149" cy="2369831"/>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r>
              <a:rPr lang="en-US" sz="2800" b="1" dirty="0" smtClean="0">
                <a:latin typeface="Calibri" panose="020F0502020204030204" pitchFamily="34" charset="0"/>
              </a:rPr>
              <a:t>Care Coordination</a:t>
            </a:r>
            <a:endParaRPr lang="en-US" sz="2800" b="1" dirty="0">
              <a:latin typeface="Calibri" panose="020F0502020204030204" pitchFamily="34" charset="0"/>
            </a:endParaRPr>
          </a:p>
          <a:p>
            <a:r>
              <a:rPr lang="en-US" sz="1300" dirty="0" smtClean="0">
                <a:latin typeface="Calibri" panose="020F0502020204030204" pitchFamily="34" charset="0"/>
              </a:rPr>
              <a:t>Transition of Care/Referral Summary</a:t>
            </a:r>
          </a:p>
          <a:p>
            <a:pPr marL="285750" indent="-285750">
              <a:buFont typeface="Arial"/>
              <a:buChar char="•"/>
            </a:pPr>
            <a:r>
              <a:rPr lang="en-US" sz="1300" dirty="0" smtClean="0">
                <a:latin typeface="Calibri" panose="020F0502020204030204" pitchFamily="34" charset="0"/>
              </a:rPr>
              <a:t>Receive-Display</a:t>
            </a:r>
            <a:r>
              <a:rPr lang="en-US" sz="1300" dirty="0">
                <a:latin typeface="Calibri" panose="020F0502020204030204" pitchFamily="34" charset="0"/>
              </a:rPr>
              <a:t>-</a:t>
            </a:r>
            <a:r>
              <a:rPr lang="en-US" sz="1300" dirty="0" smtClean="0">
                <a:latin typeface="Calibri" panose="020F0502020204030204" pitchFamily="34" charset="0"/>
              </a:rPr>
              <a:t>Incorporate</a:t>
            </a:r>
          </a:p>
          <a:p>
            <a:pPr marL="285750" indent="-285750">
              <a:buFont typeface="Arial"/>
              <a:buChar char="•"/>
            </a:pPr>
            <a:r>
              <a:rPr lang="en-US" sz="1300" dirty="0" smtClean="0">
                <a:latin typeface="Calibri" panose="020F0502020204030204" pitchFamily="34" charset="0"/>
              </a:rPr>
              <a:t>Create-Transmit</a:t>
            </a:r>
          </a:p>
          <a:p>
            <a:pPr marL="285750" indent="-285750">
              <a:buFont typeface="Arial"/>
              <a:buChar char="•"/>
            </a:pPr>
            <a:r>
              <a:rPr lang="en-US" sz="1300" dirty="0" smtClean="0">
                <a:latin typeface="Calibri" panose="020F0502020204030204" pitchFamily="34" charset="0"/>
              </a:rPr>
              <a:t>Electronic Transmission</a:t>
            </a:r>
          </a:p>
          <a:p>
            <a:r>
              <a:rPr lang="en-US" sz="1300" dirty="0" smtClean="0">
                <a:latin typeface="Calibri" panose="020F0502020204030204" pitchFamily="34" charset="0"/>
              </a:rPr>
              <a:t>Outbound Electronic Prescribing</a:t>
            </a:r>
          </a:p>
          <a:p>
            <a:r>
              <a:rPr lang="en-US" sz="1300" dirty="0" smtClean="0">
                <a:latin typeface="Calibri" panose="020F0502020204030204" pitchFamily="34" charset="0"/>
              </a:rPr>
              <a:t>Clinical Information Reconciliation</a:t>
            </a:r>
          </a:p>
          <a:p>
            <a:r>
              <a:rPr lang="en-US" sz="1300" dirty="0" smtClean="0">
                <a:latin typeface="Calibri" panose="020F0502020204030204" pitchFamily="34" charset="0"/>
              </a:rPr>
              <a:t>Incorporate Lab Tests &amp; Results</a:t>
            </a:r>
          </a:p>
          <a:p>
            <a:r>
              <a:rPr lang="en-US" sz="1300" dirty="0" smtClean="0">
                <a:latin typeface="Calibri" panose="020F0502020204030204" pitchFamily="34" charset="0"/>
              </a:rPr>
              <a:t>Transmission of Lab Tests &amp; Results</a:t>
            </a:r>
          </a:p>
          <a:p>
            <a:r>
              <a:rPr lang="en-US" sz="1300" dirty="0" smtClean="0">
                <a:latin typeface="Calibri" panose="020F0502020204030204" pitchFamily="34" charset="0"/>
              </a:rPr>
              <a:t>Data Portability</a:t>
            </a:r>
          </a:p>
        </p:txBody>
      </p:sp>
      <p:sp>
        <p:nvSpPr>
          <p:cNvPr id="8" name="Rectangle 7" descr="Clinical&#10;Computerized Provider Order&#10;   Entry (CPOE)&#10;Drug-Drug/Drug-Allergy Interaction&#10;   Checks&#10;Demographics&#10;Vital Signs&#10;Problem List&#10;Medication List&#10;Medication Allergy List&#10;Clinical Decision Support&#10;Electronic Notes&#10;Drug Formulary Checks&#10;Smoking Status&#10;Image Results&#10;Family Health History&#10;Patient List Creation&#10;Patient-Specific Education Resources&#10;Electronic Medication Administration&#10;  Record (BCMA)&#10;Advanced Directives &#10;"/>
          <p:cNvSpPr/>
          <p:nvPr/>
        </p:nvSpPr>
        <p:spPr>
          <a:xfrm>
            <a:off x="141427" y="1478405"/>
            <a:ext cx="2880650" cy="5254302"/>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r>
              <a:rPr lang="en-US" sz="2800" b="1" dirty="0" smtClean="0">
                <a:latin typeface="Calibri" panose="020F0502020204030204" pitchFamily="34" charset="0"/>
              </a:rPr>
              <a:t>Clinical</a:t>
            </a:r>
          </a:p>
          <a:p>
            <a:r>
              <a:rPr lang="en-US" sz="1400" dirty="0" smtClean="0">
                <a:latin typeface="Calibri" panose="020F0502020204030204" pitchFamily="34" charset="0"/>
              </a:rPr>
              <a:t>Computerized Provider Order</a:t>
            </a:r>
          </a:p>
          <a:p>
            <a:r>
              <a:rPr lang="en-US" sz="1400" dirty="0">
                <a:latin typeface="Calibri" panose="020F0502020204030204" pitchFamily="34" charset="0"/>
              </a:rPr>
              <a:t> </a:t>
            </a:r>
            <a:r>
              <a:rPr lang="en-US" sz="1400" dirty="0" smtClean="0">
                <a:latin typeface="Calibri" panose="020F0502020204030204" pitchFamily="34" charset="0"/>
              </a:rPr>
              <a:t>  Entry (CPOE)</a:t>
            </a:r>
          </a:p>
          <a:p>
            <a:r>
              <a:rPr lang="en-US" sz="1400" dirty="0" smtClean="0">
                <a:latin typeface="Calibri" panose="020F0502020204030204" pitchFamily="34" charset="0"/>
              </a:rPr>
              <a:t>Drug-Drug/Drug-Allergy Interaction</a:t>
            </a:r>
          </a:p>
          <a:p>
            <a:r>
              <a:rPr lang="en-US" sz="1400" dirty="0">
                <a:latin typeface="Calibri" panose="020F0502020204030204" pitchFamily="34" charset="0"/>
              </a:rPr>
              <a:t> </a:t>
            </a:r>
            <a:r>
              <a:rPr lang="en-US" sz="1400" dirty="0" smtClean="0">
                <a:latin typeface="Calibri" panose="020F0502020204030204" pitchFamily="34" charset="0"/>
              </a:rPr>
              <a:t>  Checks</a:t>
            </a:r>
          </a:p>
          <a:p>
            <a:r>
              <a:rPr lang="en-US" sz="1400" dirty="0" smtClean="0">
                <a:latin typeface="Calibri" panose="020F0502020204030204" pitchFamily="34" charset="0"/>
              </a:rPr>
              <a:t>Demographics</a:t>
            </a:r>
          </a:p>
          <a:p>
            <a:r>
              <a:rPr lang="en-US" sz="1400" dirty="0" smtClean="0">
                <a:latin typeface="Calibri" panose="020F0502020204030204" pitchFamily="34" charset="0"/>
              </a:rPr>
              <a:t>Vital Signs</a:t>
            </a:r>
          </a:p>
          <a:p>
            <a:r>
              <a:rPr lang="en-US" sz="1400" dirty="0" smtClean="0">
                <a:latin typeface="Calibri" panose="020F0502020204030204" pitchFamily="34" charset="0"/>
              </a:rPr>
              <a:t>Problem List</a:t>
            </a:r>
          </a:p>
          <a:p>
            <a:r>
              <a:rPr lang="en-US" sz="1400" dirty="0" smtClean="0">
                <a:latin typeface="Calibri" panose="020F0502020204030204" pitchFamily="34" charset="0"/>
              </a:rPr>
              <a:t>Medication List</a:t>
            </a:r>
          </a:p>
          <a:p>
            <a:r>
              <a:rPr lang="en-US" sz="1400" dirty="0" smtClean="0">
                <a:latin typeface="Calibri" panose="020F0502020204030204" pitchFamily="34" charset="0"/>
              </a:rPr>
              <a:t>Medication Allergy List</a:t>
            </a:r>
          </a:p>
          <a:p>
            <a:r>
              <a:rPr lang="en-US" sz="1400" dirty="0" smtClean="0">
                <a:latin typeface="Calibri" panose="020F0502020204030204" pitchFamily="34" charset="0"/>
              </a:rPr>
              <a:t>Clinical Decision Support</a:t>
            </a:r>
          </a:p>
          <a:p>
            <a:r>
              <a:rPr lang="en-US" sz="1400" dirty="0" smtClean="0">
                <a:latin typeface="Calibri" panose="020F0502020204030204" pitchFamily="34" charset="0"/>
              </a:rPr>
              <a:t>Electronic Notes</a:t>
            </a:r>
          </a:p>
          <a:p>
            <a:r>
              <a:rPr lang="en-US" sz="1400" dirty="0" smtClean="0">
                <a:latin typeface="Calibri" panose="020F0502020204030204" pitchFamily="34" charset="0"/>
              </a:rPr>
              <a:t>Drug Formulary Checks</a:t>
            </a:r>
          </a:p>
          <a:p>
            <a:r>
              <a:rPr lang="en-US" sz="1400" dirty="0" smtClean="0">
                <a:latin typeface="Calibri" panose="020F0502020204030204" pitchFamily="34" charset="0"/>
              </a:rPr>
              <a:t>Smoking Status</a:t>
            </a:r>
          </a:p>
          <a:p>
            <a:r>
              <a:rPr lang="en-US" sz="1400" dirty="0" smtClean="0">
                <a:latin typeface="Calibri" panose="020F0502020204030204" pitchFamily="34" charset="0"/>
              </a:rPr>
              <a:t>Image Results</a:t>
            </a:r>
          </a:p>
          <a:p>
            <a:r>
              <a:rPr lang="en-US" sz="1400" dirty="0" smtClean="0">
                <a:latin typeface="Calibri" panose="020F0502020204030204" pitchFamily="34" charset="0"/>
              </a:rPr>
              <a:t>Family Health History</a:t>
            </a:r>
          </a:p>
          <a:p>
            <a:r>
              <a:rPr lang="en-US" sz="1400" dirty="0" smtClean="0">
                <a:latin typeface="Calibri" panose="020F0502020204030204" pitchFamily="34" charset="0"/>
              </a:rPr>
              <a:t>Patient List Creation</a:t>
            </a:r>
          </a:p>
          <a:p>
            <a:r>
              <a:rPr lang="en-US" sz="1400" dirty="0" smtClean="0">
                <a:latin typeface="Calibri" panose="020F0502020204030204" pitchFamily="34" charset="0"/>
              </a:rPr>
              <a:t>Patient-Specific Education Resources</a:t>
            </a:r>
          </a:p>
          <a:p>
            <a:pPr>
              <a:tabLst>
                <a:tab pos="227013" algn="l"/>
              </a:tabLst>
            </a:pPr>
            <a:r>
              <a:rPr lang="en-US" sz="1400" dirty="0" smtClean="0">
                <a:latin typeface="Calibri" panose="020F0502020204030204" pitchFamily="34" charset="0"/>
              </a:rPr>
              <a:t>Electronic Medication Administration</a:t>
            </a:r>
          </a:p>
          <a:p>
            <a:pPr>
              <a:tabLst>
                <a:tab pos="227013" algn="l"/>
              </a:tabLst>
            </a:pPr>
            <a:r>
              <a:rPr lang="en-US" sz="1400" dirty="0">
                <a:latin typeface="Calibri" panose="020F0502020204030204" pitchFamily="34" charset="0"/>
              </a:rPr>
              <a:t> </a:t>
            </a:r>
            <a:r>
              <a:rPr lang="en-US" sz="1400" dirty="0" smtClean="0">
                <a:latin typeface="Calibri" panose="020F0502020204030204" pitchFamily="34" charset="0"/>
              </a:rPr>
              <a:t> Record (BCMA)</a:t>
            </a:r>
          </a:p>
          <a:p>
            <a:r>
              <a:rPr lang="en-US" sz="1400" dirty="0" smtClean="0">
                <a:latin typeface="Calibri" panose="020F0502020204030204" pitchFamily="34" charset="0"/>
              </a:rPr>
              <a:t>Advanced Directives </a:t>
            </a:r>
            <a:endParaRPr lang="en-US" sz="1400" dirty="0">
              <a:latin typeface="Calibri" panose="020F0502020204030204" pitchFamily="34" charset="0"/>
            </a:endParaRPr>
          </a:p>
        </p:txBody>
      </p:sp>
      <p:sp>
        <p:nvSpPr>
          <p:cNvPr id="6" name="Title 5" descr=" ONC Certification Criteria Relevant to eHMP"/>
          <p:cNvSpPr>
            <a:spLocks noGrp="1"/>
          </p:cNvSpPr>
          <p:nvPr>
            <p:ph type="title"/>
          </p:nvPr>
        </p:nvSpPr>
        <p:spPr>
          <a:xfrm>
            <a:off x="552450" y="127279"/>
            <a:ext cx="5086350" cy="1217775"/>
          </a:xfrm>
        </p:spPr>
        <p:txBody>
          <a:bodyPr>
            <a:noAutofit/>
          </a:bodyPr>
          <a:lstStyle/>
          <a:p>
            <a:r>
              <a:rPr lang="en-US" sz="3200" b="1" dirty="0"/>
              <a:t> ONC Certification Criteria Relevant to eHMP</a:t>
            </a:r>
          </a:p>
        </p:txBody>
      </p:sp>
      <p:sp>
        <p:nvSpPr>
          <p:cNvPr id="3" name="Rectangle 2" descr="&quot;&quot;"/>
          <p:cNvSpPr/>
          <p:nvPr/>
        </p:nvSpPr>
        <p:spPr>
          <a:xfrm>
            <a:off x="0" y="0"/>
            <a:ext cx="9245600" cy="6858000"/>
          </a:xfrm>
          <a:prstGeom prst="rect">
            <a:avLst/>
          </a:prstGeom>
          <a:solidFill>
            <a:schemeClr val="bg1">
              <a:lumMod val="75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ular Callout 15" descr="&quot;&quot;"/>
          <p:cNvSpPr/>
          <p:nvPr/>
        </p:nvSpPr>
        <p:spPr>
          <a:xfrm>
            <a:off x="141427" y="1602305"/>
            <a:ext cx="5108490" cy="3680693"/>
          </a:xfrm>
          <a:prstGeom prst="wedgeRoundRectCallout">
            <a:avLst>
              <a:gd name="adj1" fmla="val 71668"/>
              <a:gd name="adj2" fmla="val -55620"/>
              <a:gd name="adj3" fmla="val 16667"/>
            </a:avLst>
          </a:prstGeom>
          <a:solidFill>
            <a:schemeClr val="accent6">
              <a:lumMod val="7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descr="man reviewing vitals on a laptop"/>
          <p:cNvPicPr>
            <a:picLocks noChangeAspect="1"/>
          </p:cNvPicPr>
          <p:nvPr/>
        </p:nvPicPr>
        <p:blipFill rotWithShape="1">
          <a:blip r:embed="rId3">
            <a:extLst>
              <a:ext uri="{28A0092B-C50C-407E-A947-70E740481C1C}">
                <a14:useLocalDpi xmlns:a14="http://schemas.microsoft.com/office/drawing/2010/main" val="0"/>
              </a:ext>
            </a:extLst>
          </a:blip>
          <a:srcRect r="7855"/>
          <a:stretch/>
        </p:blipFill>
        <p:spPr>
          <a:xfrm>
            <a:off x="2296819" y="3097572"/>
            <a:ext cx="2808581" cy="2033016"/>
          </a:xfrm>
          <a:prstGeom prst="rect">
            <a:avLst/>
          </a:prstGeom>
          <a:ln>
            <a:noFill/>
          </a:ln>
          <a:effectLst>
            <a:softEdge rad="112500"/>
          </a:effectLst>
        </p:spPr>
      </p:pic>
      <p:pic>
        <p:nvPicPr>
          <p:cNvPr id="7" name="Picture 6" descr="physician and patient in eam room"/>
          <p:cNvPicPr>
            <a:picLocks noChangeAspect="1"/>
          </p:cNvPicPr>
          <p:nvPr/>
        </p:nvPicPr>
        <p:blipFill rotWithShape="1">
          <a:blip r:embed="rId4">
            <a:extLst>
              <a:ext uri="{28A0092B-C50C-407E-A947-70E740481C1C}">
                <a14:useLocalDpi xmlns:a14="http://schemas.microsoft.com/office/drawing/2010/main" val="0"/>
              </a:ext>
            </a:extLst>
          </a:blip>
          <a:srcRect l="28126" r="15625"/>
          <a:stretch/>
        </p:blipFill>
        <p:spPr>
          <a:xfrm>
            <a:off x="246033" y="1724088"/>
            <a:ext cx="2190750" cy="2597743"/>
          </a:xfrm>
          <a:prstGeom prst="rect">
            <a:avLst/>
          </a:prstGeom>
          <a:ln>
            <a:noFill/>
          </a:ln>
          <a:effectLst>
            <a:softEdge rad="112500"/>
          </a:effectLst>
        </p:spPr>
      </p:pic>
      <p:sp>
        <p:nvSpPr>
          <p:cNvPr id="5" name="Trapezoid 4" descr="&quot;&quot;"/>
          <p:cNvSpPr/>
          <p:nvPr/>
        </p:nvSpPr>
        <p:spPr>
          <a:xfrm rot="4623729">
            <a:off x="2513441" y="3201748"/>
            <a:ext cx="923580" cy="1140902"/>
          </a:xfrm>
          <a:prstGeom prst="trapezoid">
            <a:avLst>
              <a:gd name="adj" fmla="val 5616"/>
            </a:avLst>
          </a:prstGeom>
          <a:solidFill>
            <a:schemeClr val="bg1"/>
          </a:solidFill>
          <a:ln>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descr="&quot;&quot;"/>
          <p:cNvCxnSpPr/>
          <p:nvPr/>
        </p:nvCxnSpPr>
        <p:spPr>
          <a:xfrm rot="180000">
            <a:off x="2317528" y="3442651"/>
            <a:ext cx="171231" cy="9301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descr="&quot;&quot;"/>
          <p:cNvCxnSpPr/>
          <p:nvPr/>
        </p:nvCxnSpPr>
        <p:spPr>
          <a:xfrm rot="180000">
            <a:off x="3454905" y="3198254"/>
            <a:ext cx="171231" cy="9301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descr="HR: 77&#10;BP: 137/82 &#10;"/>
          <p:cNvSpPr txBox="1"/>
          <p:nvPr/>
        </p:nvSpPr>
        <p:spPr>
          <a:xfrm rot="20820000">
            <a:off x="2382110" y="3341312"/>
            <a:ext cx="1545020" cy="861774"/>
          </a:xfrm>
          <a:prstGeom prst="rect">
            <a:avLst/>
          </a:prstGeom>
          <a:noFill/>
        </p:spPr>
        <p:txBody>
          <a:bodyPr wrap="square" rtlCol="0">
            <a:spAutoFit/>
          </a:bodyPr>
          <a:lstStyle/>
          <a:p>
            <a:pPr>
              <a:lnSpc>
                <a:spcPts val="3000"/>
              </a:lnSpc>
            </a:pPr>
            <a:r>
              <a:rPr lang="en-US" sz="2000" spc="-180" dirty="0" smtClean="0"/>
              <a:t>HR: 77</a:t>
            </a:r>
          </a:p>
          <a:p>
            <a:pPr>
              <a:lnSpc>
                <a:spcPts val="3000"/>
              </a:lnSpc>
            </a:pPr>
            <a:r>
              <a:rPr lang="en-US" sz="2000" spc="-180" dirty="0" smtClean="0"/>
              <a:t>BP: 137/82 </a:t>
            </a:r>
            <a:endParaRPr lang="en-US" sz="2000" spc="-180" dirty="0"/>
          </a:p>
        </p:txBody>
      </p:sp>
      <p:sp>
        <p:nvSpPr>
          <p:cNvPr id="17" name="Rectangle 16" descr="Clinical Summary&#10;"/>
          <p:cNvSpPr/>
          <p:nvPr/>
        </p:nvSpPr>
        <p:spPr>
          <a:xfrm>
            <a:off x="2128345" y="1700708"/>
            <a:ext cx="3121572" cy="1200329"/>
          </a:xfrm>
          <a:prstGeom prst="rect">
            <a:avLst/>
          </a:prstGeom>
        </p:spPr>
        <p:txBody>
          <a:bodyPr wrap="square">
            <a:spAutoFit/>
          </a:bodyPr>
          <a:lstStyle/>
          <a:p>
            <a:pPr algn="ctr"/>
            <a:r>
              <a:rPr lang="en-US" sz="3600" b="1" dirty="0" smtClean="0">
                <a:solidFill>
                  <a:schemeClr val="bg1"/>
                </a:solidFill>
              </a:rPr>
              <a:t>Clinical Summary</a:t>
            </a:r>
            <a:endParaRPr lang="en-US" sz="3600" b="1" dirty="0">
              <a:solidFill>
                <a:schemeClr val="bg1"/>
              </a:solidFill>
            </a:endParaRPr>
          </a:p>
        </p:txBody>
      </p:sp>
      <p:sp>
        <p:nvSpPr>
          <p:cNvPr id="26" name="Rectangle 25" descr="Patient Engagement&#10;"/>
          <p:cNvSpPr/>
          <p:nvPr/>
        </p:nvSpPr>
        <p:spPr>
          <a:xfrm>
            <a:off x="6327569" y="151777"/>
            <a:ext cx="2736099" cy="913070"/>
          </a:xfrm>
          <a:prstGeom prst="rect">
            <a:avLst/>
          </a:prstGeom>
          <a:solidFill>
            <a:schemeClr val="accent6">
              <a:lumMod val="75000"/>
            </a:schemeClr>
          </a:solidFill>
        </p:spPr>
        <p:txBody>
          <a:bodyPr wrap="square">
            <a:spAutoFit/>
          </a:bodyPr>
          <a:lstStyle/>
          <a:p>
            <a:pPr algn="ctr">
              <a:lnSpc>
                <a:spcPts val="3200"/>
              </a:lnSpc>
            </a:pPr>
            <a:r>
              <a:rPr lang="en-US" sz="2800" b="1" dirty="0" smtClean="0">
                <a:solidFill>
                  <a:schemeClr val="bg1"/>
                </a:solidFill>
              </a:rPr>
              <a:t>Patient Engagement</a:t>
            </a:r>
            <a:endParaRPr lang="en-US" sz="2800" b="1" dirty="0">
              <a:solidFill>
                <a:schemeClr val="bg1"/>
              </a:solidFill>
            </a:endParaRPr>
          </a:p>
        </p:txBody>
      </p:sp>
    </p:spTree>
    <p:extLst>
      <p:ext uri="{BB962C8B-B14F-4D97-AF65-F5344CB8AC3E}">
        <p14:creationId xmlns:p14="http://schemas.microsoft.com/office/powerpoint/2010/main" val="5785518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descr="Care &#10;Coordination&#10;&#10;&#10;Care Planning:&#10;Individual Patient Focus&#10;Problem-specific&#10;Interdisciplinary&#10;Identify care needs, treatment goals &amp; plan to meet goals&#10;Criteria for terminating interventions&#10;Documentation of progress&#10;&#10;Care Management:&#10;Population and Panel Focus&#10;Holistic&#10;Identification/Stratification/Prioritization of At-Risk Patients&#10;Evaluation&#10;&#10;Care Coordination:&#10;Healthcare System Focus&#10;More developed approaches to Health Care Home, Proactive Plan of Care, Communication, Information Systems, Transitions/Handoffs&#10;&#10;&#10;"/>
          <p:cNvSpPr/>
          <p:nvPr/>
        </p:nvSpPr>
        <p:spPr>
          <a:xfrm>
            <a:off x="190500" y="133350"/>
            <a:ext cx="8724900" cy="6553200"/>
          </a:xfrm>
          <a:prstGeom prst="roundRect">
            <a:avLst/>
          </a:prstGeom>
        </p:spPr>
        <p:style>
          <a:lnRef idx="2">
            <a:schemeClr val="accent3"/>
          </a:lnRef>
          <a:fillRef idx="1">
            <a:schemeClr val="lt1"/>
          </a:fillRef>
          <a:effectRef idx="0">
            <a:schemeClr val="accent3"/>
          </a:effectRef>
          <a:fontRef idx="minor">
            <a:schemeClr val="dk1"/>
          </a:fontRef>
        </p:style>
        <p:txBody>
          <a:bodyPr vert="horz"/>
          <a:lstStyle/>
          <a:p>
            <a:pPr>
              <a:defRPr/>
            </a:pPr>
            <a:r>
              <a:rPr lang="en-US" sz="2800" b="1" dirty="0">
                <a:solidFill>
                  <a:srgbClr val="1F497D"/>
                </a:solidFill>
              </a:rPr>
              <a:t>Care </a:t>
            </a:r>
            <a:endParaRPr lang="en-US" sz="2800" b="1" dirty="0" smtClean="0">
              <a:solidFill>
                <a:srgbClr val="1F497D"/>
              </a:solidFill>
            </a:endParaRPr>
          </a:p>
          <a:p>
            <a:pPr>
              <a:defRPr/>
            </a:pPr>
            <a:r>
              <a:rPr lang="en-US" sz="2800" b="1" dirty="0" smtClean="0">
                <a:solidFill>
                  <a:srgbClr val="1F497D"/>
                </a:solidFill>
              </a:rPr>
              <a:t>Coordination</a:t>
            </a:r>
            <a:endParaRPr lang="en-US" sz="2800" b="1" dirty="0">
              <a:solidFill>
                <a:srgbClr val="1F497D"/>
              </a:solidFill>
            </a:endParaRPr>
          </a:p>
        </p:txBody>
      </p:sp>
      <p:sp>
        <p:nvSpPr>
          <p:cNvPr id="14" name="Rounded Rectangle 13" descr="Care Planning&#10;"/>
          <p:cNvSpPr/>
          <p:nvPr/>
        </p:nvSpPr>
        <p:spPr>
          <a:xfrm>
            <a:off x="6190343" y="3600450"/>
            <a:ext cx="2725057" cy="2819400"/>
          </a:xfrm>
          <a:prstGeom prst="roundRect">
            <a:avLst>
              <a:gd name="adj" fmla="val 29301"/>
            </a:avLst>
          </a:prstGeom>
          <a:solidFill>
            <a:srgbClr val="CC66FF">
              <a:alpha val="10000"/>
            </a:srgbClr>
          </a:solidFill>
          <a:ln>
            <a:solidFill>
              <a:srgbClr val="CC66FF"/>
            </a:solidFill>
          </a:ln>
        </p:spPr>
        <p:style>
          <a:lnRef idx="2">
            <a:schemeClr val="accent4"/>
          </a:lnRef>
          <a:fillRef idx="1">
            <a:schemeClr val="lt1"/>
          </a:fillRef>
          <a:effectRef idx="0">
            <a:schemeClr val="accent4"/>
          </a:effectRef>
          <a:fontRef idx="minor">
            <a:schemeClr val="dk1"/>
          </a:fontRef>
        </p:style>
        <p:txBody>
          <a:bodyPr vert="horz"/>
          <a:lstStyle/>
          <a:p>
            <a:pPr>
              <a:defRPr/>
            </a:pPr>
            <a:r>
              <a:rPr lang="en-US" sz="2800" b="1" dirty="0" smtClean="0">
                <a:solidFill>
                  <a:srgbClr val="1F497D"/>
                </a:solidFill>
              </a:rPr>
              <a:t>Care Planning</a:t>
            </a:r>
            <a:endParaRPr lang="en-US" sz="2800" b="1" dirty="0">
              <a:solidFill>
                <a:srgbClr val="1F497D"/>
              </a:solidFill>
            </a:endParaRPr>
          </a:p>
        </p:txBody>
      </p:sp>
      <p:sp>
        <p:nvSpPr>
          <p:cNvPr id="5" name="Plus 4" descr="mathematic plus symbol"/>
          <p:cNvSpPr/>
          <p:nvPr/>
        </p:nvSpPr>
        <p:spPr>
          <a:xfrm>
            <a:off x="5161643" y="4882623"/>
            <a:ext cx="1028700" cy="96572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globe with houses on it"/>
          <p:cNvPicPr>
            <a:picLocks noChangeAspect="1"/>
          </p:cNvPicPr>
          <p:nvPr/>
        </p:nvPicPr>
        <p:blipFill rotWithShape="1">
          <a:blip r:embed="rId3">
            <a:extLst>
              <a:ext uri="{28A0092B-C50C-407E-A947-70E740481C1C}">
                <a14:useLocalDpi xmlns:a14="http://schemas.microsoft.com/office/drawing/2010/main" val="0"/>
              </a:ext>
            </a:extLst>
          </a:blip>
          <a:srcRect t="2011" b="11401"/>
          <a:stretch/>
        </p:blipFill>
        <p:spPr>
          <a:xfrm>
            <a:off x="2963912" y="256086"/>
            <a:ext cx="5026747" cy="2722281"/>
          </a:xfrm>
          <a:prstGeom prst="rect">
            <a:avLst/>
          </a:prstGeom>
        </p:spPr>
      </p:pic>
      <p:sp>
        <p:nvSpPr>
          <p:cNvPr id="12" name="Rounded Rectangle 11" descr="Care Management&#10;"/>
          <p:cNvSpPr/>
          <p:nvPr/>
        </p:nvSpPr>
        <p:spPr>
          <a:xfrm>
            <a:off x="628650" y="3009900"/>
            <a:ext cx="8286750" cy="3543300"/>
          </a:xfrm>
          <a:prstGeom prst="roundRect">
            <a:avLst>
              <a:gd name="adj" fmla="val 27318"/>
            </a:avLst>
          </a:prstGeom>
          <a:solidFill>
            <a:schemeClr val="accent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a:lstStyle/>
          <a:p>
            <a:pPr>
              <a:defRPr/>
            </a:pPr>
            <a:r>
              <a:rPr lang="en-US" sz="2800" b="1" dirty="0">
                <a:solidFill>
                  <a:srgbClr val="1F497D"/>
                </a:solidFill>
              </a:rPr>
              <a:t>Care Management</a:t>
            </a:r>
          </a:p>
        </p:txBody>
      </p:sp>
      <p:pic>
        <p:nvPicPr>
          <p:cNvPr id="16" name="Picture 15" descr="person icon"/>
          <p:cNvPicPr>
            <a:picLocks noChangeAspect="1"/>
          </p:cNvPicPr>
          <p:nvPr/>
        </p:nvPicPr>
        <p:blipFill rotWithShape="1">
          <a:blip r:embed="rId4">
            <a:extLst>
              <a:ext uri="{BEBA8EAE-BF5A-486C-A8C5-ECC9F3942E4B}">
                <a14:imgProps xmlns:a14="http://schemas.microsoft.com/office/drawing/2010/main">
                  <a14:imgLayer r:embed="rId5">
                    <a14:imgEffect>
                      <a14:backgroundRemoval t="72160" b="100000" l="35015" r="66866">
                        <a14:foregroundMark x1="49380" y1="78802" x2="49380" y2="78802"/>
                      </a14:backgroundRemoval>
                    </a14:imgEffect>
                  </a14:imgLayer>
                </a14:imgProps>
              </a:ext>
              <a:ext uri="{28A0092B-C50C-407E-A947-70E740481C1C}">
                <a14:useLocalDpi xmlns:a14="http://schemas.microsoft.com/office/drawing/2010/main" val="0"/>
              </a:ext>
            </a:extLst>
          </a:blip>
          <a:srcRect l="31046" t="69072" r="29151"/>
          <a:stretch/>
        </p:blipFill>
        <p:spPr>
          <a:xfrm>
            <a:off x="6635240" y="4276748"/>
            <a:ext cx="2248628" cy="2058003"/>
          </a:xfrm>
          <a:prstGeom prst="rect">
            <a:avLst/>
          </a:prstGeom>
        </p:spPr>
      </p:pic>
      <p:pic>
        <p:nvPicPr>
          <p:cNvPr id="17" name="Picture 16" descr="crowd icon"/>
          <p:cNvPicPr>
            <a:picLocks noChangeAspect="1"/>
          </p:cNvPicPr>
          <p:nvPr/>
        </p:nvPicPr>
        <p:blipFill rotWithShape="1">
          <a:blip r:embed="rId6">
            <a:extLst>
              <a:ext uri="{BEBA8EAE-BF5A-486C-A8C5-ECC9F3942E4B}">
                <a14:imgProps xmlns:a14="http://schemas.microsoft.com/office/drawing/2010/main">
                  <a14:imgLayer r:embed="rId5">
                    <a14:imgEffect>
                      <a14:backgroundRemoval t="37786" b="68385" l="13767" r="85293">
                        <a14:foregroundMark x1="21932" y1="50454" x2="21932" y2="50454"/>
                        <a14:foregroundMark x1="41428" y1="50454" x2="41428" y2="50454"/>
                        <a14:foregroundMark x1="47926" y1="55281" x2="47926" y2="55281"/>
                        <a14:foregroundMark x1="58743" y1="51143" x2="58743" y2="51143"/>
                        <a14:foregroundMark x1="66353" y1="55499" x2="66353" y2="55499"/>
                        <a14:foregroundMark x1="79350" y1="52051" x2="79350" y2="52051"/>
                        <a14:foregroundMark x1="79350" y1="43993" x2="79350" y2="43993"/>
                        <a14:foregroundMark x1="68491" y1="47695" x2="68491" y2="47695"/>
                        <a14:foregroundMark x1="60923" y1="43303" x2="60923" y2="43303"/>
                        <a14:foregroundMark x1="50107" y1="47913" x2="50107" y2="47913"/>
                        <a14:foregroundMark x1="38991" y1="44936" x2="38991" y2="44936"/>
                        <a14:foregroundMark x1="23001" y1="44247" x2="23001" y2="44247"/>
                      </a14:backgroundRemoval>
                    </a14:imgEffect>
                  </a14:imgLayer>
                </a14:imgProps>
              </a:ext>
              <a:ext uri="{28A0092B-C50C-407E-A947-70E740481C1C}">
                <a14:useLocalDpi xmlns:a14="http://schemas.microsoft.com/office/drawing/2010/main" val="0"/>
              </a:ext>
            </a:extLst>
          </a:blip>
          <a:srcRect l="13807" t="38054" r="14439" b="31082"/>
          <a:stretch/>
        </p:blipFill>
        <p:spPr>
          <a:xfrm>
            <a:off x="874980" y="4404973"/>
            <a:ext cx="4177863" cy="2116695"/>
          </a:xfrm>
          <a:prstGeom prst="rect">
            <a:avLst/>
          </a:prstGeom>
        </p:spPr>
      </p:pic>
      <p:sp>
        <p:nvSpPr>
          <p:cNvPr id="11" name="Plus 10" descr="mathematic plus symbol"/>
          <p:cNvSpPr/>
          <p:nvPr/>
        </p:nvSpPr>
        <p:spPr>
          <a:xfrm>
            <a:off x="4800600" y="1840450"/>
            <a:ext cx="1180193" cy="1169450"/>
          </a:xfrm>
          <a:prstGeom prst="mathPl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633413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le folders in rack"/>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0965"/>
          <a:stretch/>
        </p:blipFill>
        <p:spPr>
          <a:xfrm>
            <a:off x="-1" y="1"/>
            <a:ext cx="9148305" cy="6853448"/>
          </a:xfrm>
          <a:prstGeom prst="rect">
            <a:avLst/>
          </a:prstGeom>
        </p:spPr>
      </p:pic>
      <p:sp>
        <p:nvSpPr>
          <p:cNvPr id="5" name="Title 4"/>
          <p:cNvSpPr>
            <a:spLocks noGrp="1"/>
          </p:cNvSpPr>
          <p:nvPr>
            <p:ph type="title"/>
          </p:nvPr>
        </p:nvSpPr>
        <p:spPr>
          <a:xfrm>
            <a:off x="-938893" y="3448096"/>
            <a:ext cx="10332924" cy="2591392"/>
          </a:xfrm>
        </p:spPr>
        <p:txBody>
          <a:bodyPr>
            <a:normAutofit/>
          </a:bodyPr>
          <a:lstStyle/>
          <a:p>
            <a:r>
              <a:rPr lang="en-US" sz="5600" b="1" dirty="0" smtClean="0">
                <a:solidFill>
                  <a:srgbClr val="0070C0"/>
                </a:solidFill>
              </a:rPr>
              <a:t>How did we get here?</a:t>
            </a:r>
            <a:endParaRPr lang="en-US" sz="5600" b="1" dirty="0">
              <a:solidFill>
                <a:srgbClr val="0070C0"/>
              </a:solidFill>
            </a:endParaRPr>
          </a:p>
        </p:txBody>
      </p:sp>
    </p:spTree>
    <p:extLst>
      <p:ext uri="{BB962C8B-B14F-4D97-AF65-F5344CB8AC3E}">
        <p14:creationId xmlns:p14="http://schemas.microsoft.com/office/powerpoint/2010/main" val="29951009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Slide Number Placeholder 1" descr="&quot;&quot;"/>
          <p:cNvSpPr>
            <a:spLocks noGrp="1"/>
          </p:cNvSpPr>
          <p:nvPr>
            <p:ph type="sldNum" sz="quarter" idx="12"/>
          </p:nvPr>
        </p:nvSpPr>
        <p:spPr/>
        <p:txBody>
          <a:bodyPr/>
          <a:lstStyle/>
          <a:p>
            <a:fld id="{FA84A37A-AFC2-4A01-80A1-FC20F2C0D5BB}" type="slidenum">
              <a:rPr lang="en-US" smtClean="0"/>
              <a:pPr/>
              <a:t>39</a:t>
            </a:fld>
            <a:endParaRPr lang="en-US" dirty="0"/>
          </a:p>
        </p:txBody>
      </p:sp>
      <p:sp>
        <p:nvSpPr>
          <p:cNvPr id="8" name="Rectangle 7" descr="&#10;A. Clinical information access from DoD&#10;B. Clinical information access from external non DoD providers&#10;C. Better way to look at notes&#10;D. Improved clinical decision support within CPRS&#10;E. A new graphical user interface&#10;"/>
          <p:cNvSpPr/>
          <p:nvPr/>
        </p:nvSpPr>
        <p:spPr>
          <a:xfrm>
            <a:off x="120212" y="2034719"/>
            <a:ext cx="4413688" cy="4708981"/>
          </a:xfrm>
          <a:prstGeom prst="rect">
            <a:avLst/>
          </a:prstGeom>
        </p:spPr>
        <p:txBody>
          <a:bodyPr wrap="square">
            <a:spAutoFit/>
          </a:bodyPr>
          <a:lstStyle/>
          <a:p>
            <a:endParaRPr lang="en-US" sz="2800" dirty="0"/>
          </a:p>
          <a:p>
            <a:pPr marL="400050" indent="-400050">
              <a:spcAft>
                <a:spcPts val="600"/>
              </a:spcAft>
              <a:buFont typeface="+mj-lt"/>
              <a:buAutoNum type="alphaUcPeriod"/>
            </a:pPr>
            <a:r>
              <a:rPr lang="en-US" sz="2800" spc="-150" dirty="0"/>
              <a:t>Clinical information access from DoD</a:t>
            </a:r>
          </a:p>
          <a:p>
            <a:pPr marL="400050" indent="-400050">
              <a:spcAft>
                <a:spcPts val="600"/>
              </a:spcAft>
              <a:buFont typeface="+mj-lt"/>
              <a:buAutoNum type="alphaUcPeriod"/>
            </a:pPr>
            <a:r>
              <a:rPr lang="en-US" sz="2800" spc="-150" dirty="0"/>
              <a:t>Clinical information access from external non DoD providers</a:t>
            </a:r>
          </a:p>
          <a:p>
            <a:pPr marL="400050" indent="-400050">
              <a:spcAft>
                <a:spcPts val="600"/>
              </a:spcAft>
              <a:buFont typeface="+mj-lt"/>
              <a:buAutoNum type="alphaUcPeriod"/>
            </a:pPr>
            <a:r>
              <a:rPr lang="en-US" sz="2800" spc="-150" dirty="0"/>
              <a:t>Better way to look at notes</a:t>
            </a:r>
          </a:p>
          <a:p>
            <a:pPr marL="400050" indent="-400050">
              <a:spcAft>
                <a:spcPts val="600"/>
              </a:spcAft>
              <a:buFont typeface="+mj-lt"/>
              <a:buAutoNum type="alphaUcPeriod"/>
            </a:pPr>
            <a:r>
              <a:rPr lang="en-US" sz="2800" spc="-150" dirty="0"/>
              <a:t>Improved clinical decision support within CPRS</a:t>
            </a:r>
          </a:p>
          <a:p>
            <a:pPr marL="400050" indent="-400050">
              <a:spcAft>
                <a:spcPts val="600"/>
              </a:spcAft>
              <a:buFont typeface="+mj-lt"/>
              <a:buAutoNum type="alphaUcPeriod"/>
            </a:pPr>
            <a:r>
              <a:rPr lang="en-US" sz="2800" spc="-150" dirty="0"/>
              <a:t>A new graphical user interface</a:t>
            </a:r>
          </a:p>
        </p:txBody>
      </p:sp>
      <p:sp>
        <p:nvSpPr>
          <p:cNvPr id="7" name="Rectangle 6" descr="What is the pain point that you want HIT to help solve for you?&#10;"/>
          <p:cNvSpPr/>
          <p:nvPr/>
        </p:nvSpPr>
        <p:spPr>
          <a:xfrm>
            <a:off x="143203" y="1390601"/>
            <a:ext cx="8297918" cy="1384995"/>
          </a:xfrm>
          <a:prstGeom prst="rect">
            <a:avLst/>
          </a:prstGeom>
        </p:spPr>
        <p:txBody>
          <a:bodyPr wrap="square">
            <a:spAutoFit/>
          </a:bodyPr>
          <a:lstStyle/>
          <a:p>
            <a:r>
              <a:rPr lang="en-US" sz="2800" dirty="0"/>
              <a:t>What is the pain point that you want HIT to help solve for you?</a:t>
            </a:r>
          </a:p>
          <a:p>
            <a:r>
              <a:rPr lang="en-US" sz="2800" dirty="0"/>
              <a:t> </a:t>
            </a:r>
          </a:p>
        </p:txBody>
      </p:sp>
      <p:sp>
        <p:nvSpPr>
          <p:cNvPr id="5" name="Title 3" descr="Poll Results&#10;"/>
          <p:cNvSpPr txBox="1">
            <a:spLocks/>
          </p:cNvSpPr>
          <p:nvPr/>
        </p:nvSpPr>
        <p:spPr>
          <a:xfrm>
            <a:off x="914400" y="228600"/>
            <a:ext cx="8229600" cy="11430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Poll Results</a:t>
            </a:r>
            <a:endParaRPr lang="en-US" dirty="0"/>
          </a:p>
        </p:txBody>
      </p:sp>
      <p:pic>
        <p:nvPicPr>
          <p:cNvPr id="4"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08975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Slide Number Placeholder 1" descr="&quot;&quot;"/>
          <p:cNvSpPr>
            <a:spLocks noGrp="1"/>
          </p:cNvSpPr>
          <p:nvPr>
            <p:ph type="sldNum" sz="quarter" idx="12"/>
          </p:nvPr>
        </p:nvSpPr>
        <p:spPr/>
        <p:txBody>
          <a:bodyPr/>
          <a:lstStyle/>
          <a:p>
            <a:fld id="{FA84A37A-AFC2-4A01-80A1-FC20F2C0D5BB}" type="slidenum">
              <a:rPr lang="en-US" smtClean="0"/>
              <a:pPr/>
              <a:t>40</a:t>
            </a:fld>
            <a:endParaRPr lang="en-US" dirty="0"/>
          </a:p>
        </p:txBody>
      </p:sp>
      <p:sp>
        <p:nvSpPr>
          <p:cNvPr id="6" name="Rectangle 5" descr="&#10;A. Clinical information access from DoD&#10;B. Clinical information access from external non DoD providers&#10;C. Better way to look at notes&#10;D. Improved clinical decision support within CPRS&#10;E. A new graphical user interface&#10;"/>
          <p:cNvSpPr/>
          <p:nvPr/>
        </p:nvSpPr>
        <p:spPr>
          <a:xfrm>
            <a:off x="120212" y="2034719"/>
            <a:ext cx="4413688" cy="4708981"/>
          </a:xfrm>
          <a:prstGeom prst="rect">
            <a:avLst/>
          </a:prstGeom>
        </p:spPr>
        <p:txBody>
          <a:bodyPr wrap="square">
            <a:spAutoFit/>
          </a:bodyPr>
          <a:lstStyle/>
          <a:p>
            <a:endParaRPr lang="en-US" sz="2800" dirty="0"/>
          </a:p>
          <a:p>
            <a:pPr marL="400050" indent="-400050">
              <a:spcAft>
                <a:spcPts val="600"/>
              </a:spcAft>
              <a:buFont typeface="+mj-lt"/>
              <a:buAutoNum type="alphaUcPeriod"/>
            </a:pPr>
            <a:r>
              <a:rPr lang="en-US" sz="2800" spc="-150" dirty="0"/>
              <a:t>Clinical information access from DoD</a:t>
            </a:r>
          </a:p>
          <a:p>
            <a:pPr marL="400050" indent="-400050">
              <a:spcAft>
                <a:spcPts val="600"/>
              </a:spcAft>
              <a:buFont typeface="+mj-lt"/>
              <a:buAutoNum type="alphaUcPeriod"/>
            </a:pPr>
            <a:r>
              <a:rPr lang="en-US" sz="2800" spc="-150" dirty="0"/>
              <a:t>Clinical information access from external non DoD providers</a:t>
            </a:r>
          </a:p>
          <a:p>
            <a:pPr marL="400050" indent="-400050">
              <a:spcAft>
                <a:spcPts val="600"/>
              </a:spcAft>
              <a:buFont typeface="+mj-lt"/>
              <a:buAutoNum type="alphaUcPeriod"/>
            </a:pPr>
            <a:r>
              <a:rPr lang="en-US" sz="2800" spc="-150" dirty="0"/>
              <a:t>Better way to look at notes</a:t>
            </a:r>
          </a:p>
          <a:p>
            <a:pPr marL="400050" indent="-400050">
              <a:spcAft>
                <a:spcPts val="600"/>
              </a:spcAft>
              <a:buFont typeface="+mj-lt"/>
              <a:buAutoNum type="alphaUcPeriod"/>
            </a:pPr>
            <a:r>
              <a:rPr lang="en-US" sz="2800" spc="-150" dirty="0"/>
              <a:t>Improved clinical decision support within CPRS</a:t>
            </a:r>
          </a:p>
          <a:p>
            <a:pPr marL="400050" indent="-400050">
              <a:spcAft>
                <a:spcPts val="600"/>
              </a:spcAft>
              <a:buFont typeface="+mj-lt"/>
              <a:buAutoNum type="alphaUcPeriod"/>
            </a:pPr>
            <a:r>
              <a:rPr lang="en-US" sz="2800" spc="-150" dirty="0"/>
              <a:t>A new graphical user interface</a:t>
            </a:r>
          </a:p>
        </p:txBody>
      </p:sp>
      <p:sp>
        <p:nvSpPr>
          <p:cNvPr id="3" name="Rectangle 2" descr="What is the pain point that you want HIT to help solve for you?&#10;"/>
          <p:cNvSpPr/>
          <p:nvPr/>
        </p:nvSpPr>
        <p:spPr>
          <a:xfrm>
            <a:off x="143203" y="1390601"/>
            <a:ext cx="8297918" cy="1384995"/>
          </a:xfrm>
          <a:prstGeom prst="rect">
            <a:avLst/>
          </a:prstGeom>
        </p:spPr>
        <p:txBody>
          <a:bodyPr wrap="square">
            <a:spAutoFit/>
          </a:bodyPr>
          <a:lstStyle/>
          <a:p>
            <a:r>
              <a:rPr lang="en-US" sz="2800" dirty="0"/>
              <a:t>What is the pain point that you want HIT to help solve for you?</a:t>
            </a:r>
          </a:p>
          <a:p>
            <a:r>
              <a:rPr lang="en-US" sz="2800" dirty="0"/>
              <a:t> </a:t>
            </a:r>
          </a:p>
        </p:txBody>
      </p:sp>
      <p:sp>
        <p:nvSpPr>
          <p:cNvPr id="5" name="Title 3" descr="Poll Results&#10;"/>
          <p:cNvSpPr txBox="1">
            <a:spLocks/>
          </p:cNvSpPr>
          <p:nvPr/>
        </p:nvSpPr>
        <p:spPr>
          <a:xfrm>
            <a:off x="914400" y="228600"/>
            <a:ext cx="8229600" cy="11430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Poll Results</a:t>
            </a:r>
            <a:endParaRPr lang="en-US" dirty="0"/>
          </a:p>
        </p:txBody>
      </p:sp>
      <p:pic>
        <p:nvPicPr>
          <p:cNvPr id="4" name="Picture 3" descr="image of My VeHU Campus blue polling Icon"/>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0322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81B26"/>
        </a:solidFill>
        <a:effectLst/>
      </p:bgPr>
    </p:bg>
    <p:spTree>
      <p:nvGrpSpPr>
        <p:cNvPr id="1" name=""/>
        <p:cNvGrpSpPr/>
        <p:nvPr/>
      </p:nvGrpSpPr>
      <p:grpSpPr>
        <a:xfrm>
          <a:off x="0" y="0"/>
          <a:ext cx="0" cy="0"/>
          <a:chOff x="0" y="0"/>
          <a:chExt cx="0" cy="0"/>
        </a:xfrm>
      </p:grpSpPr>
      <p:pic>
        <p:nvPicPr>
          <p:cNvPr id="7" name="Picture 6" descr="network illustration of the United States"/>
          <p:cNvPicPr>
            <a:picLocks noChangeAspect="1"/>
          </p:cNvPicPr>
          <p:nvPr/>
        </p:nvPicPr>
        <p:blipFill rotWithShape="1">
          <a:blip r:embed="rId3">
            <a:extLst>
              <a:ext uri="{28A0092B-C50C-407E-A947-70E740481C1C}">
                <a14:useLocalDpi xmlns:a14="http://schemas.microsoft.com/office/drawing/2010/main" val="0"/>
              </a:ext>
            </a:extLst>
          </a:blip>
          <a:srcRect l="2122" t="16772" r="4069" b="13408"/>
          <a:stretch/>
        </p:blipFill>
        <p:spPr>
          <a:xfrm>
            <a:off x="951" y="1080797"/>
            <a:ext cx="9143049" cy="5091328"/>
          </a:xfrm>
          <a:prstGeom prst="rect">
            <a:avLst/>
          </a:prstGeom>
        </p:spPr>
      </p:pic>
      <p:sp>
        <p:nvSpPr>
          <p:cNvPr id="9" name="Freeform 8" descr="&quot;&quot;"/>
          <p:cNvSpPr/>
          <p:nvPr/>
        </p:nvSpPr>
        <p:spPr>
          <a:xfrm rot="21347514" flipH="1">
            <a:off x="835459" y="1039635"/>
            <a:ext cx="3077398" cy="2227831"/>
          </a:xfrm>
          <a:custGeom>
            <a:avLst/>
            <a:gdLst>
              <a:gd name="connsiteX0" fmla="*/ 0 w 3026979"/>
              <a:gd name="connsiteY0" fmla="*/ 1192743 h 1791833"/>
              <a:gd name="connsiteX1" fmla="*/ 930165 w 3026979"/>
              <a:gd name="connsiteY1" fmla="*/ 10329 h 1791833"/>
              <a:gd name="connsiteX2" fmla="*/ 3026979 w 3026979"/>
              <a:gd name="connsiteY2" fmla="*/ 1791833 h 1791833"/>
              <a:gd name="connsiteX3" fmla="*/ 3026979 w 3026979"/>
              <a:gd name="connsiteY3" fmla="*/ 1791833 h 1791833"/>
            </a:gdLst>
            <a:ahLst/>
            <a:cxnLst>
              <a:cxn ang="0">
                <a:pos x="connsiteX0" y="connsiteY0"/>
              </a:cxn>
              <a:cxn ang="0">
                <a:pos x="connsiteX1" y="connsiteY1"/>
              </a:cxn>
              <a:cxn ang="0">
                <a:pos x="connsiteX2" y="connsiteY2"/>
              </a:cxn>
              <a:cxn ang="0">
                <a:pos x="connsiteX3" y="connsiteY3"/>
              </a:cxn>
            </a:cxnLst>
            <a:rect l="l" t="t" r="r" b="b"/>
            <a:pathLst>
              <a:path w="3026979" h="1791833">
                <a:moveTo>
                  <a:pt x="0" y="1192743"/>
                </a:moveTo>
                <a:cubicBezTo>
                  <a:pt x="212834" y="551612"/>
                  <a:pt x="425669" y="-89519"/>
                  <a:pt x="930165" y="10329"/>
                </a:cubicBezTo>
                <a:cubicBezTo>
                  <a:pt x="1434661" y="110177"/>
                  <a:pt x="3026979" y="1791833"/>
                  <a:pt x="3026979" y="1791833"/>
                </a:cubicBezTo>
                <a:lnTo>
                  <a:pt x="3026979" y="1791833"/>
                </a:lnTo>
              </a:path>
            </a:pathLst>
          </a:cu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descr="&quot;&quot;"/>
          <p:cNvSpPr/>
          <p:nvPr/>
        </p:nvSpPr>
        <p:spPr>
          <a:xfrm rot="170998">
            <a:off x="3931356" y="1435636"/>
            <a:ext cx="3694565" cy="1758249"/>
          </a:xfrm>
          <a:custGeom>
            <a:avLst/>
            <a:gdLst>
              <a:gd name="connsiteX0" fmla="*/ 0 w 3026979"/>
              <a:gd name="connsiteY0" fmla="*/ 1192743 h 1791833"/>
              <a:gd name="connsiteX1" fmla="*/ 930165 w 3026979"/>
              <a:gd name="connsiteY1" fmla="*/ 10329 h 1791833"/>
              <a:gd name="connsiteX2" fmla="*/ 3026979 w 3026979"/>
              <a:gd name="connsiteY2" fmla="*/ 1791833 h 1791833"/>
              <a:gd name="connsiteX3" fmla="*/ 3026979 w 3026979"/>
              <a:gd name="connsiteY3" fmla="*/ 1791833 h 1791833"/>
            </a:gdLst>
            <a:ahLst/>
            <a:cxnLst>
              <a:cxn ang="0">
                <a:pos x="connsiteX0" y="connsiteY0"/>
              </a:cxn>
              <a:cxn ang="0">
                <a:pos x="connsiteX1" y="connsiteY1"/>
              </a:cxn>
              <a:cxn ang="0">
                <a:pos x="connsiteX2" y="connsiteY2"/>
              </a:cxn>
              <a:cxn ang="0">
                <a:pos x="connsiteX3" y="connsiteY3"/>
              </a:cxn>
            </a:cxnLst>
            <a:rect l="l" t="t" r="r" b="b"/>
            <a:pathLst>
              <a:path w="3026979" h="1791833">
                <a:moveTo>
                  <a:pt x="0" y="1192743"/>
                </a:moveTo>
                <a:cubicBezTo>
                  <a:pt x="212834" y="551612"/>
                  <a:pt x="425669" y="-89519"/>
                  <a:pt x="930165" y="10329"/>
                </a:cubicBezTo>
                <a:cubicBezTo>
                  <a:pt x="1434661" y="110177"/>
                  <a:pt x="3026979" y="1791833"/>
                  <a:pt x="3026979" y="1791833"/>
                </a:cubicBezTo>
                <a:lnTo>
                  <a:pt x="3026979" y="1791833"/>
                </a:lnTo>
              </a:path>
            </a:pathLst>
          </a:cu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descr="&quot;&quot;"/>
          <p:cNvSpPr/>
          <p:nvPr/>
        </p:nvSpPr>
        <p:spPr>
          <a:xfrm rot="438951">
            <a:off x="1623455" y="2689863"/>
            <a:ext cx="4891517" cy="1411456"/>
          </a:xfrm>
          <a:custGeom>
            <a:avLst/>
            <a:gdLst>
              <a:gd name="connsiteX0" fmla="*/ 0 w 5675586"/>
              <a:gd name="connsiteY0" fmla="*/ 1214152 h 1292979"/>
              <a:gd name="connsiteX1" fmla="*/ 2475186 w 5675586"/>
              <a:gd name="connsiteY1" fmla="*/ 207 h 1292979"/>
              <a:gd name="connsiteX2" fmla="*/ 5675586 w 5675586"/>
              <a:gd name="connsiteY2" fmla="*/ 1292979 h 1292979"/>
            </a:gdLst>
            <a:ahLst/>
            <a:cxnLst>
              <a:cxn ang="0">
                <a:pos x="connsiteX0" y="connsiteY0"/>
              </a:cxn>
              <a:cxn ang="0">
                <a:pos x="connsiteX1" y="connsiteY1"/>
              </a:cxn>
              <a:cxn ang="0">
                <a:pos x="connsiteX2" y="connsiteY2"/>
              </a:cxn>
            </a:cxnLst>
            <a:rect l="l" t="t" r="r" b="b"/>
            <a:pathLst>
              <a:path w="5675586" h="1292979">
                <a:moveTo>
                  <a:pt x="0" y="1214152"/>
                </a:moveTo>
                <a:cubicBezTo>
                  <a:pt x="764627" y="600610"/>
                  <a:pt x="1529255" y="-12931"/>
                  <a:pt x="2475186" y="207"/>
                </a:cubicBezTo>
                <a:cubicBezTo>
                  <a:pt x="3421117" y="13345"/>
                  <a:pt x="4548351" y="653162"/>
                  <a:pt x="5675586" y="1292979"/>
                </a:cubicBezTo>
              </a:path>
            </a:pathLst>
          </a:cu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descr="&quot;&quot;"/>
          <p:cNvSpPr/>
          <p:nvPr/>
        </p:nvSpPr>
        <p:spPr>
          <a:xfrm rot="21182704">
            <a:off x="620547" y="2158913"/>
            <a:ext cx="6866608" cy="1292979"/>
          </a:xfrm>
          <a:custGeom>
            <a:avLst/>
            <a:gdLst>
              <a:gd name="connsiteX0" fmla="*/ 0 w 5675586"/>
              <a:gd name="connsiteY0" fmla="*/ 1214152 h 1292979"/>
              <a:gd name="connsiteX1" fmla="*/ 2475186 w 5675586"/>
              <a:gd name="connsiteY1" fmla="*/ 207 h 1292979"/>
              <a:gd name="connsiteX2" fmla="*/ 5675586 w 5675586"/>
              <a:gd name="connsiteY2" fmla="*/ 1292979 h 1292979"/>
            </a:gdLst>
            <a:ahLst/>
            <a:cxnLst>
              <a:cxn ang="0">
                <a:pos x="connsiteX0" y="connsiteY0"/>
              </a:cxn>
              <a:cxn ang="0">
                <a:pos x="connsiteX1" y="connsiteY1"/>
              </a:cxn>
              <a:cxn ang="0">
                <a:pos x="connsiteX2" y="connsiteY2"/>
              </a:cxn>
            </a:cxnLst>
            <a:rect l="l" t="t" r="r" b="b"/>
            <a:pathLst>
              <a:path w="5675586" h="1292979">
                <a:moveTo>
                  <a:pt x="0" y="1214152"/>
                </a:moveTo>
                <a:cubicBezTo>
                  <a:pt x="764627" y="600610"/>
                  <a:pt x="1529255" y="-12931"/>
                  <a:pt x="2475186" y="207"/>
                </a:cubicBezTo>
                <a:cubicBezTo>
                  <a:pt x="3421117" y="13345"/>
                  <a:pt x="4548351" y="653162"/>
                  <a:pt x="5675586" y="1292979"/>
                </a:cubicBezTo>
              </a:path>
            </a:pathLst>
          </a:cu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descr="&quot;&quot;"/>
          <p:cNvSpPr/>
          <p:nvPr/>
        </p:nvSpPr>
        <p:spPr>
          <a:xfrm rot="333326">
            <a:off x="4414348" y="3012768"/>
            <a:ext cx="2033751" cy="1292979"/>
          </a:xfrm>
          <a:custGeom>
            <a:avLst/>
            <a:gdLst>
              <a:gd name="connsiteX0" fmla="*/ 0 w 5675586"/>
              <a:gd name="connsiteY0" fmla="*/ 1214152 h 1292979"/>
              <a:gd name="connsiteX1" fmla="*/ 2475186 w 5675586"/>
              <a:gd name="connsiteY1" fmla="*/ 207 h 1292979"/>
              <a:gd name="connsiteX2" fmla="*/ 5675586 w 5675586"/>
              <a:gd name="connsiteY2" fmla="*/ 1292979 h 1292979"/>
            </a:gdLst>
            <a:ahLst/>
            <a:cxnLst>
              <a:cxn ang="0">
                <a:pos x="connsiteX0" y="connsiteY0"/>
              </a:cxn>
              <a:cxn ang="0">
                <a:pos x="connsiteX1" y="connsiteY1"/>
              </a:cxn>
              <a:cxn ang="0">
                <a:pos x="connsiteX2" y="connsiteY2"/>
              </a:cxn>
            </a:cxnLst>
            <a:rect l="l" t="t" r="r" b="b"/>
            <a:pathLst>
              <a:path w="5675586" h="1292979">
                <a:moveTo>
                  <a:pt x="0" y="1214152"/>
                </a:moveTo>
                <a:cubicBezTo>
                  <a:pt x="764627" y="600610"/>
                  <a:pt x="1529255" y="-12931"/>
                  <a:pt x="2475186" y="207"/>
                </a:cubicBezTo>
                <a:cubicBezTo>
                  <a:pt x="3421117" y="13345"/>
                  <a:pt x="4548351" y="653162"/>
                  <a:pt x="5675586" y="1292979"/>
                </a:cubicBezTo>
              </a:path>
            </a:pathLst>
          </a:cu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descr="&quot;&quot;"/>
          <p:cNvSpPr/>
          <p:nvPr/>
        </p:nvSpPr>
        <p:spPr>
          <a:xfrm rot="158913">
            <a:off x="1634354" y="2870874"/>
            <a:ext cx="2837793" cy="1292979"/>
          </a:xfrm>
          <a:custGeom>
            <a:avLst/>
            <a:gdLst>
              <a:gd name="connsiteX0" fmla="*/ 0 w 5675586"/>
              <a:gd name="connsiteY0" fmla="*/ 1214152 h 1292979"/>
              <a:gd name="connsiteX1" fmla="*/ 2475186 w 5675586"/>
              <a:gd name="connsiteY1" fmla="*/ 207 h 1292979"/>
              <a:gd name="connsiteX2" fmla="*/ 5675586 w 5675586"/>
              <a:gd name="connsiteY2" fmla="*/ 1292979 h 1292979"/>
            </a:gdLst>
            <a:ahLst/>
            <a:cxnLst>
              <a:cxn ang="0">
                <a:pos x="connsiteX0" y="connsiteY0"/>
              </a:cxn>
              <a:cxn ang="0">
                <a:pos x="connsiteX1" y="connsiteY1"/>
              </a:cxn>
              <a:cxn ang="0">
                <a:pos x="connsiteX2" y="connsiteY2"/>
              </a:cxn>
            </a:cxnLst>
            <a:rect l="l" t="t" r="r" b="b"/>
            <a:pathLst>
              <a:path w="5675586" h="1292979">
                <a:moveTo>
                  <a:pt x="0" y="1214152"/>
                </a:moveTo>
                <a:cubicBezTo>
                  <a:pt x="764627" y="600610"/>
                  <a:pt x="1529255" y="-12931"/>
                  <a:pt x="2475186" y="207"/>
                </a:cubicBezTo>
                <a:cubicBezTo>
                  <a:pt x="3421117" y="13345"/>
                  <a:pt x="4548351" y="653162"/>
                  <a:pt x="5675586" y="1292979"/>
                </a:cubicBezTo>
              </a:path>
            </a:pathLst>
          </a:cu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descr="&quot;&quot;"/>
          <p:cNvSpPr/>
          <p:nvPr/>
        </p:nvSpPr>
        <p:spPr>
          <a:xfrm rot="18581763">
            <a:off x="5637488" y="2781816"/>
            <a:ext cx="1637261" cy="1292979"/>
          </a:xfrm>
          <a:custGeom>
            <a:avLst/>
            <a:gdLst>
              <a:gd name="connsiteX0" fmla="*/ 0 w 5675586"/>
              <a:gd name="connsiteY0" fmla="*/ 1214152 h 1292979"/>
              <a:gd name="connsiteX1" fmla="*/ 2475186 w 5675586"/>
              <a:gd name="connsiteY1" fmla="*/ 207 h 1292979"/>
              <a:gd name="connsiteX2" fmla="*/ 5675586 w 5675586"/>
              <a:gd name="connsiteY2" fmla="*/ 1292979 h 1292979"/>
            </a:gdLst>
            <a:ahLst/>
            <a:cxnLst>
              <a:cxn ang="0">
                <a:pos x="connsiteX0" y="connsiteY0"/>
              </a:cxn>
              <a:cxn ang="0">
                <a:pos x="connsiteX1" y="connsiteY1"/>
              </a:cxn>
              <a:cxn ang="0">
                <a:pos x="connsiteX2" y="connsiteY2"/>
              </a:cxn>
            </a:cxnLst>
            <a:rect l="l" t="t" r="r" b="b"/>
            <a:pathLst>
              <a:path w="5675586" h="1292979">
                <a:moveTo>
                  <a:pt x="0" y="1214152"/>
                </a:moveTo>
                <a:cubicBezTo>
                  <a:pt x="764627" y="600610"/>
                  <a:pt x="1529255" y="-12931"/>
                  <a:pt x="2475186" y="207"/>
                </a:cubicBezTo>
                <a:cubicBezTo>
                  <a:pt x="3421117" y="13345"/>
                  <a:pt x="4548351" y="653162"/>
                  <a:pt x="5675586" y="1292979"/>
                </a:cubicBezTo>
              </a:path>
            </a:pathLst>
          </a:cu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descr="&quot;&quot;"/>
          <p:cNvSpPr/>
          <p:nvPr/>
        </p:nvSpPr>
        <p:spPr>
          <a:xfrm rot="1840874">
            <a:off x="4073741" y="2013354"/>
            <a:ext cx="3132401" cy="1292979"/>
          </a:xfrm>
          <a:custGeom>
            <a:avLst/>
            <a:gdLst>
              <a:gd name="connsiteX0" fmla="*/ 0 w 5675586"/>
              <a:gd name="connsiteY0" fmla="*/ 1214152 h 1292979"/>
              <a:gd name="connsiteX1" fmla="*/ 2475186 w 5675586"/>
              <a:gd name="connsiteY1" fmla="*/ 207 h 1292979"/>
              <a:gd name="connsiteX2" fmla="*/ 5675586 w 5675586"/>
              <a:gd name="connsiteY2" fmla="*/ 1292979 h 1292979"/>
            </a:gdLst>
            <a:ahLst/>
            <a:cxnLst>
              <a:cxn ang="0">
                <a:pos x="connsiteX0" y="connsiteY0"/>
              </a:cxn>
              <a:cxn ang="0">
                <a:pos x="connsiteX1" y="connsiteY1"/>
              </a:cxn>
              <a:cxn ang="0">
                <a:pos x="connsiteX2" y="connsiteY2"/>
              </a:cxn>
            </a:cxnLst>
            <a:rect l="l" t="t" r="r" b="b"/>
            <a:pathLst>
              <a:path w="5675586" h="1292979">
                <a:moveTo>
                  <a:pt x="0" y="1214152"/>
                </a:moveTo>
                <a:cubicBezTo>
                  <a:pt x="764627" y="600610"/>
                  <a:pt x="1529255" y="-12931"/>
                  <a:pt x="2475186" y="207"/>
                </a:cubicBezTo>
                <a:cubicBezTo>
                  <a:pt x="3421117" y="13345"/>
                  <a:pt x="4548351" y="653162"/>
                  <a:pt x="5675586" y="1292979"/>
                </a:cubicBezTo>
              </a:path>
            </a:pathLst>
          </a:cu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23" descr="&quot;&quot;"/>
          <p:cNvSpPr/>
          <p:nvPr/>
        </p:nvSpPr>
        <p:spPr>
          <a:xfrm rot="3543789">
            <a:off x="3908359" y="2786913"/>
            <a:ext cx="1238275" cy="646489"/>
          </a:xfrm>
          <a:custGeom>
            <a:avLst/>
            <a:gdLst>
              <a:gd name="connsiteX0" fmla="*/ 0 w 5675586"/>
              <a:gd name="connsiteY0" fmla="*/ 1214152 h 1292979"/>
              <a:gd name="connsiteX1" fmla="*/ 2475186 w 5675586"/>
              <a:gd name="connsiteY1" fmla="*/ 207 h 1292979"/>
              <a:gd name="connsiteX2" fmla="*/ 5675586 w 5675586"/>
              <a:gd name="connsiteY2" fmla="*/ 1292979 h 1292979"/>
            </a:gdLst>
            <a:ahLst/>
            <a:cxnLst>
              <a:cxn ang="0">
                <a:pos x="connsiteX0" y="connsiteY0"/>
              </a:cxn>
              <a:cxn ang="0">
                <a:pos x="connsiteX1" y="connsiteY1"/>
              </a:cxn>
              <a:cxn ang="0">
                <a:pos x="connsiteX2" y="connsiteY2"/>
              </a:cxn>
            </a:cxnLst>
            <a:rect l="l" t="t" r="r" b="b"/>
            <a:pathLst>
              <a:path w="5675586" h="1292979">
                <a:moveTo>
                  <a:pt x="0" y="1214152"/>
                </a:moveTo>
                <a:cubicBezTo>
                  <a:pt x="764627" y="600610"/>
                  <a:pt x="1529255" y="-12931"/>
                  <a:pt x="2475186" y="207"/>
                </a:cubicBezTo>
                <a:cubicBezTo>
                  <a:pt x="3421117" y="13345"/>
                  <a:pt x="4548351" y="653162"/>
                  <a:pt x="5675586" y="1292979"/>
                </a:cubicBezTo>
              </a:path>
            </a:pathLst>
          </a:cu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nurse in scrub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3607" y="3648322"/>
            <a:ext cx="1140878" cy="1710462"/>
          </a:xfrm>
          <a:prstGeom prst="ellipse">
            <a:avLst/>
          </a:prstGeom>
          <a:ln>
            <a:noFill/>
          </a:ln>
          <a:effectLst>
            <a:softEdge rad="112500"/>
          </a:effectLst>
        </p:spPr>
      </p:pic>
      <p:pic>
        <p:nvPicPr>
          <p:cNvPr id="8" name="Picture 7" descr="two elderly peopl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3028" y="2211073"/>
            <a:ext cx="2122021" cy="1415388"/>
          </a:xfrm>
          <a:prstGeom prst="ellipse">
            <a:avLst/>
          </a:prstGeom>
          <a:ln>
            <a:noFill/>
          </a:ln>
          <a:effectLst>
            <a:softEdge rad="112500"/>
          </a:effectLst>
        </p:spPr>
      </p:pic>
      <p:pic>
        <p:nvPicPr>
          <p:cNvPr id="4" name="Picture 3" descr="pharmacist reviewing a prescriptio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9767" y="3562545"/>
            <a:ext cx="2360173" cy="1574235"/>
          </a:xfrm>
          <a:prstGeom prst="ellipse">
            <a:avLst/>
          </a:prstGeom>
          <a:ln>
            <a:noFill/>
          </a:ln>
          <a:effectLst>
            <a:softEdge rad="112500"/>
          </a:effectLst>
        </p:spPr>
      </p:pic>
      <p:pic>
        <p:nvPicPr>
          <p:cNvPr id="5" name="Picture 4" descr="servicemember with arms cross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1565" y="1634221"/>
            <a:ext cx="1981484" cy="1321650"/>
          </a:xfrm>
          <a:prstGeom prst="ellipse">
            <a:avLst/>
          </a:prstGeom>
          <a:ln>
            <a:noFill/>
          </a:ln>
          <a:effectLst>
            <a:softEdge rad="112500"/>
          </a:effectLst>
        </p:spPr>
      </p:pic>
      <p:pic>
        <p:nvPicPr>
          <p:cNvPr id="3" name="Picture 2" descr="physician at workstatio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8799" y="2881684"/>
            <a:ext cx="2095359" cy="1397604"/>
          </a:xfrm>
          <a:prstGeom prst="ellipse">
            <a:avLst/>
          </a:prstGeom>
          <a:ln>
            <a:noFill/>
          </a:ln>
          <a:effectLst>
            <a:softEdge rad="112500"/>
          </a:effectLst>
        </p:spPr>
      </p:pic>
      <p:sp>
        <p:nvSpPr>
          <p:cNvPr id="2" name="Title 1"/>
          <p:cNvSpPr>
            <a:spLocks noGrp="1"/>
          </p:cNvSpPr>
          <p:nvPr>
            <p:ph type="title"/>
          </p:nvPr>
        </p:nvSpPr>
        <p:spPr>
          <a:xfrm>
            <a:off x="951" y="149374"/>
            <a:ext cx="5920878" cy="804333"/>
          </a:xfrm>
        </p:spPr>
        <p:txBody>
          <a:bodyPr>
            <a:noAutofit/>
          </a:bodyPr>
          <a:lstStyle/>
          <a:p>
            <a:pPr algn="ctr"/>
            <a:r>
              <a:rPr lang="en-US" sz="6000" b="1" dirty="0" smtClean="0">
                <a:solidFill>
                  <a:schemeClr val="accent5"/>
                </a:solidFill>
              </a:rPr>
              <a:t>Interoperability</a:t>
            </a:r>
            <a:endParaRPr lang="en-US" sz="6000" b="1" dirty="0">
              <a:solidFill>
                <a:schemeClr val="accent5"/>
              </a:solidFill>
            </a:endParaRPr>
          </a:p>
        </p:txBody>
      </p:sp>
      <p:sp>
        <p:nvSpPr>
          <p:cNvPr id="18" name="Title 1" descr="Product Set #3"/>
          <p:cNvSpPr txBox="1">
            <a:spLocks/>
          </p:cNvSpPr>
          <p:nvPr/>
        </p:nvSpPr>
        <p:spPr>
          <a:xfrm>
            <a:off x="4408248" y="6036442"/>
            <a:ext cx="4731670" cy="80433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solidFill>
                  <a:schemeClr val="accent5"/>
                </a:solidFill>
              </a:rPr>
              <a:t>Product Set #3</a:t>
            </a:r>
            <a:endParaRPr lang="en-US" sz="5000" b="1" dirty="0">
              <a:solidFill>
                <a:schemeClr val="accent5"/>
              </a:solidFill>
            </a:endParaRPr>
          </a:p>
        </p:txBody>
      </p:sp>
      <p:sp>
        <p:nvSpPr>
          <p:cNvPr id="17" name="Rectangle 16" descr="September 30, 2017"/>
          <p:cNvSpPr/>
          <p:nvPr/>
        </p:nvSpPr>
        <p:spPr>
          <a:xfrm>
            <a:off x="1762888" y="6270055"/>
            <a:ext cx="3101490" cy="523220"/>
          </a:xfrm>
          <a:prstGeom prst="rect">
            <a:avLst/>
          </a:prstGeom>
        </p:spPr>
        <p:txBody>
          <a:bodyPr wrap="none">
            <a:spAutoFit/>
          </a:bodyPr>
          <a:lstStyle/>
          <a:p>
            <a:r>
              <a:rPr lang="en-US" sz="2800" i="1" dirty="0">
                <a:solidFill>
                  <a:schemeClr val="accent1">
                    <a:lumMod val="40000"/>
                    <a:lumOff val="60000"/>
                  </a:schemeClr>
                </a:solidFill>
              </a:rPr>
              <a:t>September 30, </a:t>
            </a:r>
            <a:r>
              <a:rPr lang="en-US" sz="2800" i="1" dirty="0" smtClean="0">
                <a:solidFill>
                  <a:schemeClr val="accent1">
                    <a:lumMod val="40000"/>
                    <a:lumOff val="60000"/>
                  </a:schemeClr>
                </a:solidFill>
              </a:rPr>
              <a:t>2017</a:t>
            </a:r>
            <a:endParaRPr lang="en-US" dirty="0">
              <a:solidFill>
                <a:schemeClr val="accent1">
                  <a:lumMod val="40000"/>
                  <a:lumOff val="60000"/>
                </a:schemeClr>
              </a:solidFill>
            </a:endParaRPr>
          </a:p>
        </p:txBody>
      </p:sp>
    </p:spTree>
    <p:extLst>
      <p:ext uri="{BB962C8B-B14F-4D97-AF65-F5344CB8AC3E}">
        <p14:creationId xmlns:p14="http://schemas.microsoft.com/office/powerpoint/2010/main" val="27771519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definition of &quot;definition&quot; in a dictionary"/>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4800" r="5916"/>
          <a:stretch/>
        </p:blipFill>
        <p:spPr>
          <a:xfrm>
            <a:off x="1" y="26914"/>
            <a:ext cx="9144000" cy="6831086"/>
          </a:xfrm>
          <a:prstGeom prst="rect">
            <a:avLst/>
          </a:prstGeom>
        </p:spPr>
      </p:pic>
      <p:sp>
        <p:nvSpPr>
          <p:cNvPr id="4" name="TextBox 3" descr="&#10;National Defense Authorization Act (NDAA) defines “interoperability” as: &#10;&#10;the ability of different electronic health records systems or software to meaningfully exchange information in real time  and provide useful results to one or more systems.  &#10;&#10;&#10;&#10;&#10;&#10;"/>
          <p:cNvSpPr txBox="1"/>
          <p:nvPr/>
        </p:nvSpPr>
        <p:spPr>
          <a:xfrm>
            <a:off x="-76200" y="16740"/>
            <a:ext cx="9394031" cy="6801862"/>
          </a:xfrm>
          <a:prstGeom prst="rect">
            <a:avLst/>
          </a:prstGeom>
          <a:solidFill>
            <a:schemeClr val="bg2">
              <a:lumMod val="90000"/>
              <a:alpha val="50000"/>
            </a:schemeClr>
          </a:solidFill>
        </p:spPr>
        <p:txBody>
          <a:bodyPr wrap="square" rtlCol="0">
            <a:spAutoFit/>
          </a:bodyPr>
          <a:lstStyle/>
          <a:p>
            <a:pPr marL="238125">
              <a:tabLst>
                <a:tab pos="8923338" algn="r"/>
              </a:tabLst>
            </a:pPr>
            <a:endParaRPr lang="en-US" sz="3600" b="1" dirty="0" smtClean="0"/>
          </a:p>
          <a:p>
            <a:pPr marL="238125">
              <a:tabLst>
                <a:tab pos="8923338" algn="r"/>
              </a:tabLst>
            </a:pPr>
            <a:r>
              <a:rPr lang="en-US" sz="3600" b="1" dirty="0" smtClean="0"/>
              <a:t>National Defense Authorization Act (NDAA) </a:t>
            </a:r>
            <a:r>
              <a:rPr lang="en-US" sz="3600" dirty="0" smtClean="0"/>
              <a:t>defines “interoperability” as: </a:t>
            </a:r>
          </a:p>
          <a:p>
            <a:pPr marL="1588">
              <a:tabLst>
                <a:tab pos="8923338" algn="r"/>
              </a:tabLst>
            </a:pPr>
            <a:endParaRPr lang="en-US" sz="3600" dirty="0" smtClean="0"/>
          </a:p>
          <a:p>
            <a:pPr marL="1588" algn="ctr">
              <a:tabLst>
                <a:tab pos="8923338" algn="r"/>
              </a:tabLst>
            </a:pPr>
            <a:r>
              <a:rPr lang="en-US" altLang="en-US" sz="3600" i="1" dirty="0" smtClean="0"/>
              <a:t>the </a:t>
            </a:r>
            <a:r>
              <a:rPr lang="en-US" altLang="en-US" sz="3600" i="1" dirty="0"/>
              <a:t>ability of different electronic health records </a:t>
            </a:r>
            <a:r>
              <a:rPr lang="en-US" altLang="en-US" sz="3600" b="1" i="1" dirty="0">
                <a:solidFill>
                  <a:schemeClr val="tx2">
                    <a:lumMod val="60000"/>
                    <a:lumOff val="40000"/>
                  </a:schemeClr>
                </a:solidFill>
              </a:rPr>
              <a:t>systems</a:t>
            </a:r>
            <a:r>
              <a:rPr lang="en-US" altLang="en-US" sz="3600" i="1" dirty="0"/>
              <a:t> or software to </a:t>
            </a:r>
            <a:r>
              <a:rPr lang="en-US" altLang="en-US" sz="3600" b="1" i="1" dirty="0">
                <a:solidFill>
                  <a:srgbClr val="00B050"/>
                </a:solidFill>
              </a:rPr>
              <a:t>meaningfully</a:t>
            </a:r>
            <a:r>
              <a:rPr lang="en-US" altLang="en-US" sz="3600" i="1" dirty="0"/>
              <a:t> exchange </a:t>
            </a:r>
            <a:r>
              <a:rPr lang="en-US" altLang="en-US" sz="3600" b="1" i="1" dirty="0">
                <a:solidFill>
                  <a:schemeClr val="tx2">
                    <a:lumMod val="60000"/>
                    <a:lumOff val="40000"/>
                  </a:schemeClr>
                </a:solidFill>
              </a:rPr>
              <a:t>information</a:t>
            </a:r>
            <a:r>
              <a:rPr lang="en-US" altLang="en-US" sz="3600" i="1" dirty="0"/>
              <a:t> in real </a:t>
            </a:r>
            <a:r>
              <a:rPr lang="en-US" altLang="en-US" sz="3600" i="1" dirty="0" smtClean="0"/>
              <a:t>time  </a:t>
            </a:r>
            <a:r>
              <a:rPr lang="en-US" altLang="en-US" sz="3600" i="1" dirty="0"/>
              <a:t>and provide useful results to one or more systems.</a:t>
            </a:r>
            <a:r>
              <a:rPr lang="en-US" sz="3600" i="1" dirty="0" smtClean="0"/>
              <a:t> </a:t>
            </a:r>
            <a:r>
              <a:rPr lang="en-US" sz="3600" dirty="0" smtClean="0"/>
              <a:t> </a:t>
            </a:r>
          </a:p>
          <a:p>
            <a:pPr marL="1588" algn="ctr">
              <a:tabLst>
                <a:tab pos="8923338" algn="r"/>
              </a:tabLst>
            </a:pPr>
            <a:endParaRPr lang="en-US" sz="2800" b="1" dirty="0">
              <a:solidFill>
                <a:srgbClr val="005DAA"/>
              </a:solidFill>
            </a:endParaRPr>
          </a:p>
          <a:p>
            <a:pPr marL="1588" algn="ctr">
              <a:tabLst>
                <a:tab pos="8923338" algn="r"/>
              </a:tabLst>
            </a:pPr>
            <a:endParaRPr lang="en-US" sz="2800" b="1" dirty="0" smtClean="0">
              <a:solidFill>
                <a:srgbClr val="005DAA"/>
              </a:solidFill>
            </a:endParaRPr>
          </a:p>
          <a:p>
            <a:pPr marL="1588" algn="ctr">
              <a:tabLst>
                <a:tab pos="8923338" algn="r"/>
              </a:tabLst>
            </a:pPr>
            <a:endParaRPr lang="en-US" sz="2800" b="1" dirty="0">
              <a:solidFill>
                <a:srgbClr val="005DAA"/>
              </a:solidFill>
            </a:endParaRPr>
          </a:p>
          <a:p>
            <a:pPr marL="1588" algn="ctr">
              <a:tabLst>
                <a:tab pos="8923338" algn="r"/>
              </a:tabLst>
            </a:pPr>
            <a:endParaRPr lang="en-US" sz="2800" b="1" dirty="0">
              <a:solidFill>
                <a:srgbClr val="005DAA"/>
              </a:solidFill>
            </a:endParaRPr>
          </a:p>
          <a:p>
            <a:pPr marL="1588" algn="ctr">
              <a:tabLst>
                <a:tab pos="8923338" algn="r"/>
              </a:tabLst>
            </a:pPr>
            <a:endParaRPr lang="en-US" sz="3600" b="1" dirty="0">
              <a:solidFill>
                <a:srgbClr val="005DAA"/>
              </a:solidFill>
            </a:endParaRPr>
          </a:p>
        </p:txBody>
      </p:sp>
    </p:spTree>
    <p:extLst>
      <p:ext uri="{BB962C8B-B14F-4D97-AF65-F5344CB8AC3E}">
        <p14:creationId xmlns:p14="http://schemas.microsoft.com/office/powerpoint/2010/main" val="13195817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 definition of &quot;definition&quot; in a dictionary"/>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4800" r="5916"/>
          <a:stretch/>
        </p:blipFill>
        <p:spPr>
          <a:xfrm>
            <a:off x="1" y="26914"/>
            <a:ext cx="9144000" cy="6831086"/>
          </a:xfrm>
          <a:prstGeom prst="rect">
            <a:avLst/>
          </a:prstGeom>
        </p:spPr>
      </p:pic>
      <p:sp>
        <p:nvSpPr>
          <p:cNvPr id="7" name="TextBox 6" descr="&#10;Technical (syntactic) Interoperability &#10;Information must be reliably exchanged between multiple Systems so People in different places and organizations can see it, use it and add to it&#10;&#10;Semantic Interoperability &#10;Information exchanged between Systems must have shared meaning in order for People (assisted by computers) to use it for making care and benefits decisions&#10;&#10;Process Interoperability &#10;People (assisted by computers) must be able to make use of shared Information in their local workflows and processes for providing and receiving care and benefits&#10; &#10;"/>
          <p:cNvSpPr txBox="1"/>
          <p:nvPr/>
        </p:nvSpPr>
        <p:spPr>
          <a:xfrm>
            <a:off x="0" y="47938"/>
            <a:ext cx="9144000" cy="6832640"/>
          </a:xfrm>
          <a:prstGeom prst="rect">
            <a:avLst/>
          </a:prstGeom>
          <a:solidFill>
            <a:schemeClr val="bg2">
              <a:lumMod val="90000"/>
              <a:alpha val="50000"/>
            </a:schemeClr>
          </a:solidFill>
        </p:spPr>
        <p:txBody>
          <a:bodyPr wrap="square" rtlCol="0">
            <a:spAutoFit/>
          </a:bodyPr>
          <a:lstStyle/>
          <a:p>
            <a:endParaRPr lang="en-US" sz="1800" dirty="0"/>
          </a:p>
          <a:p>
            <a:r>
              <a:rPr lang="en-US" sz="2800" b="1" dirty="0" smtClean="0"/>
              <a:t>Technical </a:t>
            </a:r>
            <a:r>
              <a:rPr lang="en-US" sz="2800" b="1" dirty="0"/>
              <a:t>(syntactic) </a:t>
            </a:r>
            <a:r>
              <a:rPr lang="en-US" sz="2800" dirty="0"/>
              <a:t>Interoperability </a:t>
            </a:r>
            <a:endParaRPr lang="en-US" sz="2800" b="1" dirty="0">
              <a:solidFill>
                <a:srgbClr val="005DAA"/>
              </a:solidFill>
            </a:endParaRPr>
          </a:p>
          <a:p>
            <a:pPr marL="285750" indent="-285750">
              <a:buFont typeface="Arial" panose="020B0604020202020204" pitchFamily="34" charset="0"/>
              <a:buChar char="•"/>
            </a:pPr>
            <a:r>
              <a:rPr lang="en-US" sz="2800" b="1" dirty="0">
                <a:solidFill>
                  <a:srgbClr val="005DAA"/>
                </a:solidFill>
              </a:rPr>
              <a:t>Information</a:t>
            </a:r>
            <a:r>
              <a:rPr lang="en-US" sz="2800" dirty="0">
                <a:solidFill>
                  <a:srgbClr val="005DAA"/>
                </a:solidFill>
              </a:rPr>
              <a:t> </a:t>
            </a:r>
            <a:r>
              <a:rPr lang="en-US" sz="2800" dirty="0"/>
              <a:t>must be reliably </a:t>
            </a:r>
            <a:r>
              <a:rPr lang="en-US" sz="2800" b="1" dirty="0">
                <a:solidFill>
                  <a:srgbClr val="00B050"/>
                </a:solidFill>
              </a:rPr>
              <a:t>exchanged</a:t>
            </a:r>
            <a:r>
              <a:rPr lang="en-US" sz="2800" dirty="0"/>
              <a:t> between multiple </a:t>
            </a:r>
            <a:r>
              <a:rPr lang="en-US" sz="2800" b="1" dirty="0">
                <a:solidFill>
                  <a:srgbClr val="005DAA"/>
                </a:solidFill>
              </a:rPr>
              <a:t>Systems</a:t>
            </a:r>
            <a:r>
              <a:rPr lang="en-US" sz="2800" dirty="0"/>
              <a:t> so </a:t>
            </a:r>
            <a:r>
              <a:rPr lang="en-US" sz="2800" b="1" dirty="0">
                <a:solidFill>
                  <a:srgbClr val="005DAA"/>
                </a:solidFill>
              </a:rPr>
              <a:t>People</a:t>
            </a:r>
            <a:r>
              <a:rPr lang="en-US" sz="2800" dirty="0">
                <a:solidFill>
                  <a:srgbClr val="005DAA"/>
                </a:solidFill>
              </a:rPr>
              <a:t> </a:t>
            </a:r>
            <a:r>
              <a:rPr lang="en-US" sz="2800" dirty="0"/>
              <a:t>in different places and organizations can see it, use it and add to it</a:t>
            </a:r>
          </a:p>
          <a:p>
            <a:endParaRPr lang="en-US" sz="2800" b="1" dirty="0" smtClean="0">
              <a:solidFill>
                <a:srgbClr val="005DAA"/>
              </a:solidFill>
            </a:endParaRPr>
          </a:p>
          <a:p>
            <a:r>
              <a:rPr lang="en-US" sz="2800" b="1" dirty="0" smtClean="0"/>
              <a:t>Semantic </a:t>
            </a:r>
            <a:r>
              <a:rPr lang="en-US" sz="2800" dirty="0"/>
              <a:t>Interoperability </a:t>
            </a:r>
            <a:endParaRPr lang="en-US" sz="2800" b="1" dirty="0"/>
          </a:p>
          <a:p>
            <a:pPr marL="285750" indent="-285750">
              <a:buFont typeface="Arial" panose="020B0604020202020204" pitchFamily="34" charset="0"/>
              <a:buChar char="•"/>
            </a:pPr>
            <a:r>
              <a:rPr lang="en-US" sz="2800" b="1" dirty="0">
                <a:solidFill>
                  <a:srgbClr val="005DAA"/>
                </a:solidFill>
              </a:rPr>
              <a:t>Information</a:t>
            </a:r>
            <a:r>
              <a:rPr lang="en-US" sz="2800" dirty="0">
                <a:solidFill>
                  <a:srgbClr val="005DAA"/>
                </a:solidFill>
              </a:rPr>
              <a:t> </a:t>
            </a:r>
            <a:r>
              <a:rPr lang="en-US" sz="2800" dirty="0"/>
              <a:t>exchanged between </a:t>
            </a:r>
            <a:r>
              <a:rPr lang="en-US" sz="2800" b="1" dirty="0">
                <a:solidFill>
                  <a:srgbClr val="005DAA"/>
                </a:solidFill>
              </a:rPr>
              <a:t>Systems</a:t>
            </a:r>
            <a:r>
              <a:rPr lang="en-US" sz="2800" dirty="0">
                <a:solidFill>
                  <a:srgbClr val="005DAA"/>
                </a:solidFill>
              </a:rPr>
              <a:t> </a:t>
            </a:r>
            <a:r>
              <a:rPr lang="en-US" sz="2800" dirty="0"/>
              <a:t>must have shared </a:t>
            </a:r>
            <a:r>
              <a:rPr lang="en-US" sz="2800" b="1" dirty="0">
                <a:solidFill>
                  <a:srgbClr val="00B050"/>
                </a:solidFill>
              </a:rPr>
              <a:t>meaning </a:t>
            </a:r>
            <a:r>
              <a:rPr lang="en-US" sz="2800" dirty="0"/>
              <a:t>in order for </a:t>
            </a:r>
            <a:r>
              <a:rPr lang="en-US" sz="2800" b="1" dirty="0">
                <a:solidFill>
                  <a:srgbClr val="005DAA"/>
                </a:solidFill>
              </a:rPr>
              <a:t>People</a:t>
            </a:r>
            <a:r>
              <a:rPr lang="en-US" sz="2800" dirty="0">
                <a:solidFill>
                  <a:srgbClr val="005DAA"/>
                </a:solidFill>
              </a:rPr>
              <a:t> </a:t>
            </a:r>
            <a:r>
              <a:rPr lang="en-US" sz="2800" dirty="0"/>
              <a:t>(assisted by computers) to use it for making care and benefits decisions</a:t>
            </a:r>
          </a:p>
          <a:p>
            <a:endParaRPr lang="en-US" sz="2800" dirty="0"/>
          </a:p>
          <a:p>
            <a:r>
              <a:rPr lang="en-US" sz="2800" b="1" dirty="0" smtClean="0"/>
              <a:t>Process </a:t>
            </a:r>
            <a:r>
              <a:rPr lang="en-US" sz="2800" dirty="0"/>
              <a:t>Interoperability </a:t>
            </a:r>
            <a:endParaRPr lang="en-US" sz="2800" b="1" dirty="0"/>
          </a:p>
          <a:p>
            <a:pPr marL="285750" indent="-285750">
              <a:buFont typeface="Arial" panose="020B0604020202020204" pitchFamily="34" charset="0"/>
              <a:buChar char="•"/>
            </a:pPr>
            <a:r>
              <a:rPr lang="en-US" sz="2800" b="1" dirty="0">
                <a:solidFill>
                  <a:srgbClr val="005DAA"/>
                </a:solidFill>
              </a:rPr>
              <a:t>People </a:t>
            </a:r>
            <a:r>
              <a:rPr lang="en-US" sz="2800" dirty="0"/>
              <a:t>(assisted by computers)</a:t>
            </a:r>
            <a:r>
              <a:rPr lang="en-US" sz="2800" b="1" dirty="0">
                <a:solidFill>
                  <a:srgbClr val="005DAA"/>
                </a:solidFill>
              </a:rPr>
              <a:t> </a:t>
            </a:r>
            <a:r>
              <a:rPr lang="en-US" sz="2800" dirty="0"/>
              <a:t>must be able to make use of shared </a:t>
            </a:r>
            <a:r>
              <a:rPr lang="en-US" sz="2800" b="1" dirty="0">
                <a:solidFill>
                  <a:srgbClr val="005DAA"/>
                </a:solidFill>
              </a:rPr>
              <a:t>Information </a:t>
            </a:r>
            <a:r>
              <a:rPr lang="en-US" sz="2800" dirty="0"/>
              <a:t>in their local </a:t>
            </a:r>
            <a:r>
              <a:rPr lang="en-US" sz="2800" b="1" dirty="0">
                <a:solidFill>
                  <a:srgbClr val="00B050"/>
                </a:solidFill>
              </a:rPr>
              <a:t>workflows</a:t>
            </a:r>
            <a:r>
              <a:rPr lang="en-US" sz="2800" dirty="0"/>
              <a:t> and processes for providing and receiving care and </a:t>
            </a:r>
            <a:r>
              <a:rPr lang="en-US" sz="2800" dirty="0" smtClean="0"/>
              <a:t>benefits</a:t>
            </a:r>
          </a:p>
          <a:p>
            <a:r>
              <a:rPr lang="en-US" sz="2800" dirty="0" smtClean="0"/>
              <a:t> </a:t>
            </a:r>
            <a:endParaRPr lang="en-US" sz="2800" b="1" dirty="0">
              <a:solidFill>
                <a:srgbClr val="005DAA"/>
              </a:solidFill>
            </a:endParaRPr>
          </a:p>
        </p:txBody>
      </p:sp>
    </p:spTree>
    <p:extLst>
      <p:ext uri="{BB962C8B-B14F-4D97-AF65-F5344CB8AC3E}">
        <p14:creationId xmlns:p14="http://schemas.microsoft.com/office/powerpoint/2010/main" val="211701188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quot;&quot;"/>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t="-1" b="24814"/>
          <a:stretch/>
        </p:blipFill>
        <p:spPr>
          <a:xfrm>
            <a:off x="0" y="-17089"/>
            <a:ext cx="9144000" cy="6875089"/>
          </a:xfrm>
          <a:prstGeom prst="rect">
            <a:avLst/>
          </a:prstGeom>
        </p:spPr>
      </p:pic>
      <p:sp>
        <p:nvSpPr>
          <p:cNvPr id="2" name="Title 1"/>
          <p:cNvSpPr>
            <a:spLocks noGrp="1"/>
          </p:cNvSpPr>
          <p:nvPr>
            <p:ph type="title"/>
          </p:nvPr>
        </p:nvSpPr>
        <p:spPr>
          <a:xfrm>
            <a:off x="274163" y="5943572"/>
            <a:ext cx="8522996" cy="810665"/>
          </a:xfrm>
        </p:spPr>
        <p:txBody>
          <a:bodyPr>
            <a:normAutofit/>
          </a:bodyPr>
          <a:lstStyle/>
          <a:p>
            <a:r>
              <a:rPr lang="en-US" sz="4600" b="1" dirty="0"/>
              <a:t>Interoperability Principles</a:t>
            </a:r>
          </a:p>
        </p:txBody>
      </p:sp>
      <p:pic>
        <p:nvPicPr>
          <p:cNvPr id="6" name="Picture 5" descr="physician examining elderly m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6226" y="1242002"/>
            <a:ext cx="3299815" cy="4644420"/>
          </a:xfrm>
          <a:prstGeom prst="rect">
            <a:avLst/>
          </a:prstGeom>
          <a:ln>
            <a:noFill/>
          </a:ln>
          <a:effectLst>
            <a:softEdge rad="112500"/>
          </a:effectLst>
        </p:spPr>
      </p:pic>
      <p:pic>
        <p:nvPicPr>
          <p:cNvPr id="11" name="Picture 10" descr="soldier under fire pulling wounded comrade"/>
          <p:cNvPicPr>
            <a:picLocks noChangeAspect="1"/>
          </p:cNvPicPr>
          <p:nvPr/>
        </p:nvPicPr>
        <p:blipFill rotWithShape="1">
          <a:blip r:embed="rId5">
            <a:extLst>
              <a:ext uri="{28A0092B-C50C-407E-A947-70E740481C1C}">
                <a14:useLocalDpi xmlns:a14="http://schemas.microsoft.com/office/drawing/2010/main" val="0"/>
              </a:ext>
            </a:extLst>
          </a:blip>
          <a:srcRect r="15034"/>
          <a:stretch/>
        </p:blipFill>
        <p:spPr>
          <a:xfrm>
            <a:off x="-133351" y="1242002"/>
            <a:ext cx="5617125" cy="4644419"/>
          </a:xfrm>
          <a:prstGeom prst="rect">
            <a:avLst/>
          </a:prstGeom>
          <a:ln>
            <a:noFill/>
          </a:ln>
          <a:effectLst>
            <a:softEdge rad="112500"/>
          </a:effectLst>
        </p:spPr>
      </p:pic>
      <p:sp>
        <p:nvSpPr>
          <p:cNvPr id="10" name="Rounded Rectangle 9" descr="&quot;&quot;"/>
          <p:cNvSpPr/>
          <p:nvPr/>
        </p:nvSpPr>
        <p:spPr>
          <a:xfrm>
            <a:off x="3018485" y="405265"/>
            <a:ext cx="4566699" cy="6047470"/>
          </a:xfrm>
          <a:prstGeom prst="roundRect">
            <a:avLst/>
          </a:prstGeom>
          <a:solidFill>
            <a:schemeClr val="bg1">
              <a:lumMod val="95000"/>
              <a:alpha val="52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Arrow 14" descr="&quot;&quot;"/>
          <p:cNvSpPr/>
          <p:nvPr/>
        </p:nvSpPr>
        <p:spPr>
          <a:xfrm>
            <a:off x="5521875" y="3086215"/>
            <a:ext cx="299545" cy="882870"/>
          </a:xfrm>
          <a:prstGeom prst="rightArrow">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986088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puzzle piece"/>
          <p:cNvPicPr>
            <a:picLocks noChangeAspect="1"/>
          </p:cNvPicPr>
          <p:nvPr/>
        </p:nvPicPr>
        <p:blipFill rotWithShape="1">
          <a:blip r:embed="rId3">
            <a:duotone>
              <a:prstClr val="black"/>
              <a:schemeClr val="accent1">
                <a:tint val="45000"/>
                <a:satMod val="400000"/>
              </a:schemeClr>
            </a:duotone>
            <a:extLst>
              <a:ext uri="{BEBA8EAE-BF5A-486C-A8C5-ECC9F3942E4B}">
                <a14:imgProps xmlns:a14="http://schemas.microsoft.com/office/drawing/2010/main">
                  <a14:imgLayer r:embed="rId4">
                    <a14:imgEffect>
                      <a14:backgroundRemoval t="41901" b="55724" l="58459" r="66955"/>
                    </a14:imgEffect>
                    <a14:imgEffect>
                      <a14:sharpenSoften amount="25000"/>
                    </a14:imgEffect>
                  </a14:imgLayer>
                </a14:imgProps>
              </a:ext>
              <a:ext uri="{28A0092B-C50C-407E-A947-70E740481C1C}">
                <a14:useLocalDpi xmlns:a14="http://schemas.microsoft.com/office/drawing/2010/main" val="0"/>
              </a:ext>
            </a:extLst>
          </a:blip>
          <a:srcRect l="57460" t="42362" r="31965" b="42734"/>
          <a:stretch/>
        </p:blipFill>
        <p:spPr>
          <a:xfrm rot="1811900">
            <a:off x="6603835" y="3983131"/>
            <a:ext cx="2203224" cy="3105394"/>
          </a:xfrm>
          <a:prstGeom prst="rect">
            <a:avLst/>
          </a:prstGeom>
        </p:spPr>
      </p:pic>
      <p:pic>
        <p:nvPicPr>
          <p:cNvPr id="24" name="Picture 23" descr="puzzle piece"/>
          <p:cNvPicPr>
            <a:picLocks noChangeAspect="1"/>
          </p:cNvPicPr>
          <p:nvPr/>
        </p:nvPicPr>
        <p:blipFill rotWithShape="1">
          <a:blip r:embed="rId5">
            <a:duotone>
              <a:prstClr val="black"/>
              <a:schemeClr val="accent2">
                <a:tint val="45000"/>
                <a:satMod val="400000"/>
              </a:schemeClr>
            </a:duotone>
            <a:extLst>
              <a:ext uri="{BEBA8EAE-BF5A-486C-A8C5-ECC9F3942E4B}">
                <a14:imgProps xmlns:a14="http://schemas.microsoft.com/office/drawing/2010/main">
                  <a14:imgLayer r:embed="rId4">
                    <a14:imgEffect>
                      <a14:backgroundRemoval t="57091" b="66523" l="32757" r="45500"/>
                    </a14:imgEffect>
                    <a14:imgEffect>
                      <a14:sharpenSoften amount="25000"/>
                    </a14:imgEffect>
                  </a14:imgLayer>
                </a14:imgProps>
              </a:ext>
              <a:ext uri="{28A0092B-C50C-407E-A947-70E740481C1C}">
                <a14:useLocalDpi xmlns:a14="http://schemas.microsoft.com/office/drawing/2010/main" val="0"/>
              </a:ext>
            </a:extLst>
          </a:blip>
          <a:srcRect l="32004" t="56949" r="54289" b="33174"/>
          <a:stretch/>
        </p:blipFill>
        <p:spPr>
          <a:xfrm rot="1334727">
            <a:off x="-78731" y="4468723"/>
            <a:ext cx="2856030" cy="2058011"/>
          </a:xfrm>
          <a:prstGeom prst="rect">
            <a:avLst/>
          </a:prstGeom>
        </p:spPr>
      </p:pic>
      <p:pic>
        <p:nvPicPr>
          <p:cNvPr id="21" name="Picture 20" descr="puzzle piece"/>
          <p:cNvPicPr>
            <a:picLocks noChangeAspect="1"/>
          </p:cNvPicPr>
          <p:nvPr/>
        </p:nvPicPr>
        <p:blipFill rotWithShape="1">
          <a:blip r:embed="rId6">
            <a:duotone>
              <a:prstClr val="black"/>
              <a:schemeClr val="accent1">
                <a:tint val="45000"/>
                <a:satMod val="400000"/>
              </a:schemeClr>
            </a:duotone>
            <a:extLst>
              <a:ext uri="{BEBA8EAE-BF5A-486C-A8C5-ECC9F3942E4B}">
                <a14:imgProps xmlns:a14="http://schemas.microsoft.com/office/drawing/2010/main">
                  <a14:imgLayer r:embed="rId4">
                    <a14:imgEffect>
                      <a14:backgroundRemoval t="42189" b="55796" l="33765" r="43341"/>
                    </a14:imgEffect>
                    <a14:imgEffect>
                      <a14:sharpenSoften amount="25000"/>
                    </a14:imgEffect>
                  </a14:imgLayer>
                </a14:imgProps>
              </a:ext>
              <a:ext uri="{28A0092B-C50C-407E-A947-70E740481C1C}">
                <a14:useLocalDpi xmlns:a14="http://schemas.microsoft.com/office/drawing/2010/main" val="0"/>
              </a:ext>
            </a:extLst>
          </a:blip>
          <a:srcRect l="32917" t="41932" r="56509" b="43586"/>
          <a:stretch/>
        </p:blipFill>
        <p:spPr>
          <a:xfrm>
            <a:off x="4870723" y="2245382"/>
            <a:ext cx="2203223" cy="3017322"/>
          </a:xfrm>
          <a:prstGeom prst="rect">
            <a:avLst/>
          </a:prstGeom>
        </p:spPr>
      </p:pic>
      <p:pic>
        <p:nvPicPr>
          <p:cNvPr id="19" name="Picture 18" descr="puzzle piece"/>
          <p:cNvPicPr>
            <a:picLocks noChangeAspect="1"/>
          </p:cNvPicPr>
          <p:nvPr/>
        </p:nvPicPr>
        <p:blipFill rotWithShape="1">
          <a:blip r:embed="rId7">
            <a:duotone>
              <a:prstClr val="black"/>
              <a:schemeClr val="accent1">
                <a:tint val="45000"/>
                <a:satMod val="400000"/>
              </a:schemeClr>
            </a:duotone>
            <a:extLst>
              <a:ext uri="{BEBA8EAE-BF5A-486C-A8C5-ECC9F3942E4B}">
                <a14:imgProps xmlns:a14="http://schemas.microsoft.com/office/drawing/2010/main">
                  <a14:imgLayer r:embed="rId4">
                    <a14:imgEffect>
                      <a14:backgroundRemoval t="32829" b="42261" l="45932" r="54572"/>
                    </a14:imgEffect>
                    <a14:imgEffect>
                      <a14:sharpenSoften amount="25000"/>
                    </a14:imgEffect>
                  </a14:imgLayer>
                </a14:imgProps>
              </a:ext>
              <a:ext uri="{28A0092B-C50C-407E-A947-70E740481C1C}">
                <a14:useLocalDpi xmlns:a14="http://schemas.microsoft.com/office/drawing/2010/main" val="0"/>
              </a:ext>
            </a:extLst>
          </a:blip>
          <a:srcRect l="44928" t="31787" r="44629" b="57638"/>
          <a:stretch/>
        </p:blipFill>
        <p:spPr>
          <a:xfrm>
            <a:off x="6855109" y="1892373"/>
            <a:ext cx="2176023" cy="2203225"/>
          </a:xfrm>
          <a:prstGeom prst="rect">
            <a:avLst/>
          </a:prstGeom>
        </p:spPr>
      </p:pic>
      <p:pic>
        <p:nvPicPr>
          <p:cNvPr id="26" name="Picture 25" descr="puzzle piece"/>
          <p:cNvPicPr>
            <a:picLocks noChangeAspect="1"/>
          </p:cNvPicPr>
          <p:nvPr/>
        </p:nvPicPr>
        <p:blipFill rotWithShape="1">
          <a:blip r:embed="rId8">
            <a:duotone>
              <a:prstClr val="black"/>
              <a:schemeClr val="accent1">
                <a:tint val="45000"/>
                <a:satMod val="400000"/>
              </a:schemeClr>
            </a:duotone>
            <a:extLst>
              <a:ext uri="{BEBA8EAE-BF5A-486C-A8C5-ECC9F3942E4B}">
                <a14:imgProps xmlns:a14="http://schemas.microsoft.com/office/drawing/2010/main">
                  <a14:imgLayer r:embed="rId4">
                    <a14:imgEffect>
                      <a14:backgroundRemoval t="57163" b="66307" l="55004" r="66235"/>
                    </a14:imgEffect>
                    <a14:imgEffect>
                      <a14:sharpenSoften amount="25000"/>
                    </a14:imgEffect>
                  </a14:imgLayer>
                </a14:imgProps>
              </a:ext>
              <a:ext uri="{28A0092B-C50C-407E-A947-70E740481C1C}">
                <a14:useLocalDpi xmlns:a14="http://schemas.microsoft.com/office/drawing/2010/main" val="0"/>
              </a:ext>
            </a:extLst>
          </a:blip>
          <a:srcRect l="55135" t="56091" r="32464" b="32531"/>
          <a:stretch/>
        </p:blipFill>
        <p:spPr>
          <a:xfrm>
            <a:off x="3705607" y="4676003"/>
            <a:ext cx="2584029" cy="2370708"/>
          </a:xfrm>
          <a:prstGeom prst="rect">
            <a:avLst/>
          </a:prstGeom>
        </p:spPr>
      </p:pic>
      <p:pic>
        <p:nvPicPr>
          <p:cNvPr id="20" name="Picture 19" descr="puzzle piece"/>
          <p:cNvPicPr>
            <a:picLocks noChangeAspect="1"/>
          </p:cNvPicPr>
          <p:nvPr/>
        </p:nvPicPr>
        <p:blipFill rotWithShape="1">
          <a:blip r:embed="rId9">
            <a:duotone>
              <a:prstClr val="black"/>
              <a:schemeClr val="accent2">
                <a:tint val="45000"/>
                <a:satMod val="400000"/>
              </a:schemeClr>
            </a:duotone>
            <a:extLst>
              <a:ext uri="{BEBA8EAE-BF5A-486C-A8C5-ECC9F3942E4B}">
                <a14:imgProps xmlns:a14="http://schemas.microsoft.com/office/drawing/2010/main">
                  <a14:imgLayer r:embed="rId4">
                    <a14:imgEffect>
                      <a14:backgroundRemoval t="32541" b="42045" l="55292" r="66595"/>
                    </a14:imgEffect>
                    <a14:imgEffect>
                      <a14:sharpenSoften amount="25000"/>
                    </a14:imgEffect>
                  </a14:imgLayer>
                </a14:imgProps>
              </a:ext>
              <a:ext uri="{28A0092B-C50C-407E-A947-70E740481C1C}">
                <a14:useLocalDpi xmlns:a14="http://schemas.microsoft.com/office/drawing/2010/main" val="0"/>
              </a:ext>
            </a:extLst>
          </a:blip>
          <a:srcRect l="55502" t="32558" r="32096" b="57674"/>
          <a:stretch/>
        </p:blipFill>
        <p:spPr>
          <a:xfrm rot="1462629">
            <a:off x="57270" y="1976437"/>
            <a:ext cx="2584029" cy="2035099"/>
          </a:xfrm>
          <a:prstGeom prst="rect">
            <a:avLst/>
          </a:prstGeom>
        </p:spPr>
      </p:pic>
      <p:pic>
        <p:nvPicPr>
          <p:cNvPr id="22" name="Picture 21" descr="puzzle piece"/>
          <p:cNvPicPr>
            <a:picLocks noChangeAspect="1"/>
          </p:cNvPicPr>
          <p:nvPr/>
        </p:nvPicPr>
        <p:blipFill rotWithShape="1">
          <a:blip r:embed="rId10">
            <a:duotone>
              <a:prstClr val="black"/>
              <a:schemeClr val="accent2">
                <a:tint val="45000"/>
                <a:satMod val="400000"/>
              </a:schemeClr>
            </a:duotone>
            <a:extLst>
              <a:ext uri="{BEBA8EAE-BF5A-486C-A8C5-ECC9F3942E4B}">
                <a14:imgProps xmlns:a14="http://schemas.microsoft.com/office/drawing/2010/main">
                  <a14:imgLayer r:embed="rId4">
                    <a14:imgEffect>
                      <a14:backgroundRemoval t="42621" b="55940" l="44060" r="57091"/>
                    </a14:imgEffect>
                    <a14:imgEffect>
                      <a14:sharpenSoften amount="25000"/>
                    </a14:imgEffect>
                  </a14:imgLayer>
                </a14:imgProps>
              </a:ext>
              <a:ext uri="{28A0092B-C50C-407E-A947-70E740481C1C}">
                <a14:useLocalDpi xmlns:a14="http://schemas.microsoft.com/office/drawing/2010/main" val="0"/>
              </a:ext>
            </a:extLst>
          </a:blip>
          <a:srcRect l="43883" t="41975" r="42410" b="43565"/>
          <a:stretch/>
        </p:blipFill>
        <p:spPr>
          <a:xfrm rot="20827894">
            <a:off x="2141590" y="2367305"/>
            <a:ext cx="2856032" cy="3012903"/>
          </a:xfrm>
          <a:prstGeom prst="rect">
            <a:avLst/>
          </a:prstGeom>
        </p:spPr>
      </p:pic>
      <p:pic>
        <p:nvPicPr>
          <p:cNvPr id="18" name="Picture 17" descr="puzzle piece"/>
          <p:cNvPicPr>
            <a:picLocks noChangeAspect="1"/>
          </p:cNvPicPr>
          <p:nvPr/>
        </p:nvPicPr>
        <p:blipFill rotWithShape="1">
          <a:blip r:embed="rId11">
            <a:duotone>
              <a:prstClr val="black"/>
              <a:schemeClr val="accent2">
                <a:tint val="45000"/>
                <a:satMod val="400000"/>
              </a:schemeClr>
            </a:duotone>
            <a:extLst>
              <a:ext uri="{BEBA8EAE-BF5A-486C-A8C5-ECC9F3942E4B}">
                <a14:imgProps xmlns:a14="http://schemas.microsoft.com/office/drawing/2010/main">
                  <a14:imgLayer r:embed="rId4">
                    <a14:imgEffect>
                      <a14:backgroundRemoval t="32685" b="41685" l="33261" r="45284"/>
                    </a14:imgEffect>
                    <a14:imgEffect>
                      <a14:sharpenSoften amount="25000"/>
                    </a14:imgEffect>
                  </a14:imgLayer>
                </a14:imgProps>
              </a:ext>
              <a:ext uri="{28A0092B-C50C-407E-A947-70E740481C1C}">
                <a14:useLocalDpi xmlns:a14="http://schemas.microsoft.com/office/drawing/2010/main" val="0"/>
              </a:ext>
            </a:extLst>
          </a:blip>
          <a:srcRect l="32917" t="32741" r="54811" b="58234"/>
          <a:stretch/>
        </p:blipFill>
        <p:spPr>
          <a:xfrm rot="20208612">
            <a:off x="1863677" y="186033"/>
            <a:ext cx="2556830" cy="1880304"/>
          </a:xfrm>
          <a:prstGeom prst="rect">
            <a:avLst/>
          </a:prstGeom>
        </p:spPr>
      </p:pic>
      <p:pic>
        <p:nvPicPr>
          <p:cNvPr id="25" name="Picture 24" descr="puzzle piece"/>
          <p:cNvPicPr>
            <a:picLocks noChangeAspect="1"/>
          </p:cNvPicPr>
          <p:nvPr/>
        </p:nvPicPr>
        <p:blipFill rotWithShape="1">
          <a:blip r:embed="rId12">
            <a:duotone>
              <a:prstClr val="black"/>
              <a:schemeClr val="accent1">
                <a:tint val="45000"/>
                <a:satMod val="400000"/>
              </a:schemeClr>
            </a:duotone>
            <a:extLst>
              <a:ext uri="{BEBA8EAE-BF5A-486C-A8C5-ECC9F3942E4B}">
                <a14:imgProps xmlns:a14="http://schemas.microsoft.com/office/drawing/2010/main">
                  <a14:imgLayer r:embed="rId4">
                    <a14:imgEffect>
                      <a14:backgroundRemoval t="56947" b="66451" l="45428" r="55868"/>
                    </a14:imgEffect>
                    <a14:imgEffect>
                      <a14:sharpenSoften amount="25000"/>
                    </a14:imgEffect>
                  </a14:imgLayer>
                </a14:imgProps>
              </a:ext>
              <a:ext uri="{28A0092B-C50C-407E-A947-70E740481C1C}">
                <a14:useLocalDpi xmlns:a14="http://schemas.microsoft.com/office/drawing/2010/main" val="0"/>
              </a:ext>
            </a:extLst>
          </a:blip>
          <a:srcRect l="44976" t="56608" r="43862" b="32421"/>
          <a:stretch/>
        </p:blipFill>
        <p:spPr>
          <a:xfrm rot="19656089">
            <a:off x="4809522" y="189680"/>
            <a:ext cx="2325626" cy="2285915"/>
          </a:xfrm>
          <a:prstGeom prst="rect">
            <a:avLst/>
          </a:prstGeom>
        </p:spPr>
      </p:pic>
      <p:sp>
        <p:nvSpPr>
          <p:cNvPr id="2" name="Rectangle 1" descr="&quot;&quot;"/>
          <p:cNvSpPr/>
          <p:nvPr/>
        </p:nvSpPr>
        <p:spPr>
          <a:xfrm>
            <a:off x="58057" y="3333312"/>
            <a:ext cx="9144000" cy="3367315"/>
          </a:xfrm>
          <a:prstGeom prst="rect">
            <a:avLst/>
          </a:prstGeom>
          <a:solidFill>
            <a:srgbClr val="B5B4B2">
              <a:alpha val="55000"/>
            </a:srgbClr>
          </a:solidFill>
          <a:ln>
            <a:noFill/>
          </a:ln>
          <a:effectLst>
            <a:outerShdw blurRad="50800" dist="38100" dir="5400000" algn="t" rotWithShape="0">
              <a:prstClr val="black">
                <a:alpha val="40000"/>
              </a:prstClr>
            </a:outerShdw>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descr="Provide seamless, integrated sharing of standardized health data among DoD, VA, and private sector providers&#10;Modernize their respective EHR systems that support clinicians’ operations &#10;"/>
          <p:cNvSpPr/>
          <p:nvPr/>
        </p:nvSpPr>
        <p:spPr>
          <a:xfrm>
            <a:off x="345829" y="3873756"/>
            <a:ext cx="8685303" cy="2433102"/>
          </a:xfrm>
          <a:prstGeom prst="rect">
            <a:avLst/>
          </a:prstGeom>
        </p:spPr>
        <p:txBody>
          <a:bodyPr wrap="square">
            <a:spAutoFit/>
          </a:bodyPr>
          <a:lstStyle/>
          <a:p>
            <a:pPr marL="342900" indent="-342900">
              <a:lnSpc>
                <a:spcPts val="3000"/>
              </a:lnSpc>
              <a:spcAft>
                <a:spcPts val="3000"/>
              </a:spcAft>
              <a:buFont typeface="Arial" panose="020B0604020202020204" pitchFamily="34" charset="0"/>
              <a:buChar char="•"/>
            </a:pPr>
            <a:r>
              <a:rPr lang="en-US" altLang="en-US" sz="3800" b="1" dirty="0" smtClean="0"/>
              <a:t>Provide </a:t>
            </a:r>
            <a:r>
              <a:rPr lang="en-US" altLang="en-US" sz="3800" b="1" dirty="0"/>
              <a:t>seamless, integrated sharing of standardized health data among DoD, VA, and private sector </a:t>
            </a:r>
            <a:r>
              <a:rPr lang="en-US" altLang="en-US" sz="3800" b="1" dirty="0" smtClean="0"/>
              <a:t>providers</a:t>
            </a:r>
          </a:p>
          <a:p>
            <a:pPr marL="342900" lvl="1" indent="-342900">
              <a:lnSpc>
                <a:spcPts val="3000"/>
              </a:lnSpc>
              <a:spcAft>
                <a:spcPts val="1200"/>
              </a:spcAft>
              <a:buFont typeface="Arial" panose="020B0604020202020204" pitchFamily="34" charset="0"/>
              <a:buChar char="•"/>
            </a:pPr>
            <a:r>
              <a:rPr lang="en-US" altLang="en-US" sz="3800" b="1" dirty="0">
                <a:solidFill>
                  <a:prstClr val="black"/>
                </a:solidFill>
              </a:rPr>
              <a:t>Modernize their respective EHR systems that support clinicians’ </a:t>
            </a:r>
            <a:r>
              <a:rPr lang="en-US" altLang="en-US" sz="3800" b="1" dirty="0" smtClean="0">
                <a:solidFill>
                  <a:prstClr val="black"/>
                </a:solidFill>
              </a:rPr>
              <a:t>operations</a:t>
            </a:r>
            <a:r>
              <a:rPr lang="en-US" altLang="en-US" sz="3800" b="1" dirty="0" smtClean="0"/>
              <a:t> </a:t>
            </a:r>
            <a:endParaRPr lang="en-US" sz="3800" b="1" dirty="0"/>
          </a:p>
        </p:txBody>
      </p:sp>
      <p:grpSp>
        <p:nvGrpSpPr>
          <p:cNvPr id="3" name="Group 2" descr="DoD &amp; VA Responsibilities"/>
          <p:cNvGrpSpPr/>
          <p:nvPr/>
        </p:nvGrpSpPr>
        <p:grpSpPr>
          <a:xfrm>
            <a:off x="1968423" y="26563"/>
            <a:ext cx="7187396" cy="2975236"/>
            <a:chOff x="1968423" y="26563"/>
            <a:chExt cx="7187396" cy="2975236"/>
          </a:xfrm>
        </p:grpSpPr>
        <p:sp>
          <p:nvSpPr>
            <p:cNvPr id="4" name="Rectangle 3" descr="Responsibilities&#10;"/>
            <p:cNvSpPr/>
            <p:nvPr/>
          </p:nvSpPr>
          <p:spPr>
            <a:xfrm>
              <a:off x="3155779" y="1832248"/>
              <a:ext cx="6000040" cy="1169551"/>
            </a:xfrm>
            <a:prstGeom prst="rect">
              <a:avLst/>
            </a:prstGeom>
            <a:effectLst>
              <a:outerShdw blurRad="50800" dist="38100" dir="5400000" algn="t" rotWithShape="0">
                <a:prstClr val="black">
                  <a:alpha val="40000"/>
                </a:prstClr>
              </a:outerShdw>
            </a:effectLst>
          </p:spPr>
          <p:txBody>
            <a:bodyPr wrap="none">
              <a:spAutoFit/>
            </a:bodyPr>
            <a:lstStyle/>
            <a:p>
              <a:pPr algn="ctr"/>
              <a:r>
                <a:rPr lang="en-US" sz="7000" b="1" dirty="0"/>
                <a:t>Responsibilities</a:t>
              </a:r>
            </a:p>
          </p:txBody>
        </p:sp>
        <p:sp>
          <p:nvSpPr>
            <p:cNvPr id="15" name="TextBox 14" descr="VA&#10;"/>
            <p:cNvSpPr txBox="1"/>
            <p:nvPr/>
          </p:nvSpPr>
          <p:spPr>
            <a:xfrm>
              <a:off x="5401049" y="941008"/>
              <a:ext cx="1353551" cy="1092607"/>
            </a:xfrm>
            <a:prstGeom prst="rect">
              <a:avLst/>
            </a:prstGeom>
            <a:noFill/>
          </p:spPr>
          <p:txBody>
            <a:bodyPr wrap="square" rtlCol="0">
              <a:spAutoFit/>
            </a:bodyPr>
            <a:lstStyle/>
            <a:p>
              <a:pPr algn="ctr"/>
              <a:r>
                <a:rPr lang="en-US" sz="6500" b="1" dirty="0" smtClean="0"/>
                <a:t>VA</a:t>
              </a:r>
              <a:endParaRPr lang="en-US" sz="6500" b="1" dirty="0"/>
            </a:p>
          </p:txBody>
        </p:sp>
        <p:sp>
          <p:nvSpPr>
            <p:cNvPr id="16" name="TextBox 15" descr="ampersand"/>
            <p:cNvSpPr txBox="1"/>
            <p:nvPr/>
          </p:nvSpPr>
          <p:spPr>
            <a:xfrm>
              <a:off x="3796945" y="26563"/>
              <a:ext cx="1415422" cy="2400657"/>
            </a:xfrm>
            <a:prstGeom prst="rect">
              <a:avLst/>
            </a:prstGeom>
            <a:noFill/>
          </p:spPr>
          <p:txBody>
            <a:bodyPr wrap="square" rtlCol="0">
              <a:spAutoFit/>
            </a:bodyPr>
            <a:lstStyle/>
            <a:p>
              <a:r>
                <a:rPr lang="en-US" sz="15000" b="1" dirty="0" smtClean="0"/>
                <a:t>&amp;</a:t>
              </a:r>
              <a:endParaRPr lang="en-US" sz="15000" b="1" dirty="0"/>
            </a:p>
          </p:txBody>
        </p:sp>
        <p:sp>
          <p:nvSpPr>
            <p:cNvPr id="14" name="TextBox 13" descr="DoD&#10;"/>
            <p:cNvSpPr txBox="1"/>
            <p:nvPr/>
          </p:nvSpPr>
          <p:spPr>
            <a:xfrm>
              <a:off x="1968423" y="385710"/>
              <a:ext cx="1981200" cy="1092607"/>
            </a:xfrm>
            <a:prstGeom prst="rect">
              <a:avLst/>
            </a:prstGeom>
            <a:noFill/>
          </p:spPr>
          <p:txBody>
            <a:bodyPr wrap="square" rtlCol="0">
              <a:spAutoFit/>
            </a:bodyPr>
            <a:lstStyle/>
            <a:p>
              <a:pPr algn="ctr"/>
              <a:r>
                <a:rPr lang="en-US" sz="6500" b="1" dirty="0" smtClean="0"/>
                <a:t>DoD</a:t>
              </a:r>
              <a:endParaRPr lang="en-US" sz="6500" b="1" dirty="0"/>
            </a:p>
          </p:txBody>
        </p:sp>
      </p:grpSp>
    </p:spTree>
    <p:extLst>
      <p:ext uri="{BB962C8B-B14F-4D97-AF65-F5344CB8AC3E}">
        <p14:creationId xmlns:p14="http://schemas.microsoft.com/office/powerpoint/2010/main" val="36954313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assembled puzzle pieces"/>
          <p:cNvGrpSpPr/>
          <p:nvPr/>
        </p:nvGrpSpPr>
        <p:grpSpPr>
          <a:xfrm rot="1962206">
            <a:off x="3473237" y="786136"/>
            <a:ext cx="5522605" cy="5350185"/>
            <a:chOff x="9982199" y="-2730448"/>
            <a:chExt cx="5121167" cy="4996657"/>
          </a:xfrm>
        </p:grpSpPr>
        <p:pic>
          <p:nvPicPr>
            <p:cNvPr id="16" name="Picture 15"/>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backgroundRemoval t="32685" b="41685" l="33261" r="45284"/>
                      </a14:imgEffect>
                    </a14:imgLayer>
                  </a14:imgProps>
                </a:ext>
                <a:ext uri="{28A0092B-C50C-407E-A947-70E740481C1C}">
                  <a14:useLocalDpi xmlns:a14="http://schemas.microsoft.com/office/drawing/2010/main" val="0"/>
                </a:ext>
              </a:extLst>
            </a:blip>
            <a:srcRect l="32917" t="32741" r="54811" b="58234"/>
            <a:stretch/>
          </p:blipFill>
          <p:spPr>
            <a:xfrm>
              <a:off x="10134599" y="-2562609"/>
              <a:ext cx="2155271" cy="1584996"/>
            </a:xfrm>
            <a:prstGeom prst="rect">
              <a:avLst/>
            </a:prstGeom>
          </p:spPr>
        </p:pic>
        <p:pic>
          <p:nvPicPr>
            <p:cNvPr id="17" name="Picture 16"/>
            <p:cNvPicPr>
              <a:picLocks noChangeAspect="1"/>
            </p:cNvPicPr>
            <p:nvPr/>
          </p:nvPicPr>
          <p:blipFill rotWithShape="1">
            <a:blip r:embed="rId5">
              <a:duotone>
                <a:prstClr val="black"/>
                <a:schemeClr val="accent1">
                  <a:tint val="45000"/>
                  <a:satMod val="400000"/>
                </a:schemeClr>
              </a:duotone>
              <a:extLst>
                <a:ext uri="{BEBA8EAE-BF5A-486C-A8C5-ECC9F3942E4B}">
                  <a14:imgProps xmlns:a14="http://schemas.microsoft.com/office/drawing/2010/main">
                    <a14:imgLayer r:embed="rId4">
                      <a14:imgEffect>
                        <a14:backgroundRemoval t="32829" b="42261" l="45932" r="54572"/>
                      </a14:imgEffect>
                    </a14:imgLayer>
                  </a14:imgProps>
                </a:ext>
                <a:ext uri="{28A0092B-C50C-407E-A947-70E740481C1C}">
                  <a14:useLocalDpi xmlns:a14="http://schemas.microsoft.com/office/drawing/2010/main" val="0"/>
                </a:ext>
              </a:extLst>
            </a:blip>
            <a:srcRect l="44928" t="31787" r="44629" b="57638"/>
            <a:stretch/>
          </p:blipFill>
          <p:spPr>
            <a:xfrm>
              <a:off x="11658599" y="-2730448"/>
              <a:ext cx="1834273" cy="1857203"/>
            </a:xfrm>
            <a:prstGeom prst="rect">
              <a:avLst/>
            </a:prstGeom>
          </p:spPr>
        </p:pic>
        <p:pic>
          <p:nvPicPr>
            <p:cNvPr id="18" name="Picture 17"/>
            <p:cNvPicPr>
              <a:picLocks noChangeAspect="1"/>
            </p:cNvPicPr>
            <p:nvPr/>
          </p:nvPicPr>
          <p:blipFill rotWithShape="1">
            <a:blip r:embed="rId6">
              <a:duotone>
                <a:prstClr val="black"/>
                <a:schemeClr val="accent2">
                  <a:tint val="45000"/>
                  <a:satMod val="400000"/>
                </a:schemeClr>
              </a:duotone>
              <a:extLst>
                <a:ext uri="{BEBA8EAE-BF5A-486C-A8C5-ECC9F3942E4B}">
                  <a14:imgProps xmlns:a14="http://schemas.microsoft.com/office/drawing/2010/main">
                    <a14:imgLayer r:embed="rId4">
                      <a14:imgEffect>
                        <a14:backgroundRemoval t="32541" b="42045" l="55292" r="66595"/>
                      </a14:imgEffect>
                    </a14:imgLayer>
                  </a14:imgProps>
                </a:ext>
                <a:ext uri="{28A0092B-C50C-407E-A947-70E740481C1C}">
                  <a14:useLocalDpi xmlns:a14="http://schemas.microsoft.com/office/drawing/2010/main" val="0"/>
                </a:ext>
              </a:extLst>
            </a:blip>
            <a:srcRect l="55502" t="32558" r="32096" b="57674"/>
            <a:stretch/>
          </p:blipFill>
          <p:spPr>
            <a:xfrm>
              <a:off x="12925167" y="-2635944"/>
              <a:ext cx="2178199" cy="1715481"/>
            </a:xfrm>
            <a:prstGeom prst="rect">
              <a:avLst/>
            </a:prstGeom>
          </p:spPr>
        </p:pic>
        <p:pic>
          <p:nvPicPr>
            <p:cNvPr id="19" name="Picture 18"/>
            <p:cNvPicPr>
              <a:picLocks noChangeAspect="1"/>
            </p:cNvPicPr>
            <p:nvPr/>
          </p:nvPicPr>
          <p:blipFill rotWithShape="1">
            <a:blip r:embed="rId7">
              <a:duotone>
                <a:prstClr val="black"/>
                <a:schemeClr val="accent1">
                  <a:tint val="45000"/>
                  <a:satMod val="400000"/>
                </a:schemeClr>
              </a:duotone>
              <a:extLst>
                <a:ext uri="{BEBA8EAE-BF5A-486C-A8C5-ECC9F3942E4B}">
                  <a14:imgProps xmlns:a14="http://schemas.microsoft.com/office/drawing/2010/main">
                    <a14:imgLayer r:embed="rId4">
                      <a14:imgEffect>
                        <a14:backgroundRemoval t="42189" b="55796" l="33765" r="43341"/>
                      </a14:imgEffect>
                    </a14:imgLayer>
                  </a14:imgProps>
                </a:ext>
                <a:ext uri="{28A0092B-C50C-407E-A947-70E740481C1C}">
                  <a14:useLocalDpi xmlns:a14="http://schemas.microsoft.com/office/drawing/2010/main" val="0"/>
                </a:ext>
              </a:extLst>
            </a:blip>
            <a:srcRect l="32917" t="41932" r="56509" b="43586"/>
            <a:stretch/>
          </p:blipFill>
          <p:spPr>
            <a:xfrm>
              <a:off x="10134600" y="-1548978"/>
              <a:ext cx="1857202" cy="2543444"/>
            </a:xfrm>
            <a:prstGeom prst="rect">
              <a:avLst/>
            </a:prstGeom>
          </p:spPr>
        </p:pic>
        <p:pic>
          <p:nvPicPr>
            <p:cNvPr id="20" name="Picture 19"/>
            <p:cNvPicPr>
              <a:picLocks noChangeAspect="1"/>
            </p:cNvPicPr>
            <p:nvPr/>
          </p:nvPicPr>
          <p:blipFill rotWithShape="1">
            <a:blip r:embed="rId8">
              <a:duotone>
                <a:prstClr val="black"/>
                <a:schemeClr val="accent2">
                  <a:tint val="45000"/>
                  <a:satMod val="400000"/>
                </a:schemeClr>
              </a:duotone>
              <a:extLst>
                <a:ext uri="{BEBA8EAE-BF5A-486C-A8C5-ECC9F3942E4B}">
                  <a14:imgProps xmlns:a14="http://schemas.microsoft.com/office/drawing/2010/main">
                    <a14:imgLayer r:embed="rId4">
                      <a14:imgEffect>
                        <a14:backgroundRemoval t="42621" b="55940" l="44060" r="57091"/>
                      </a14:imgEffect>
                    </a14:imgLayer>
                  </a14:imgProps>
                </a:ext>
                <a:ext uri="{28A0092B-C50C-407E-A947-70E740481C1C}">
                  <a14:useLocalDpi xmlns:a14="http://schemas.microsoft.com/office/drawing/2010/main" val="0"/>
                </a:ext>
              </a:extLst>
            </a:blip>
            <a:srcRect l="43883" t="41975" r="42410" b="43565"/>
            <a:stretch/>
          </p:blipFill>
          <p:spPr>
            <a:xfrm>
              <a:off x="11429143" y="-1548547"/>
              <a:ext cx="2407484" cy="2539719"/>
            </a:xfrm>
            <a:prstGeom prst="rect">
              <a:avLst/>
            </a:prstGeom>
          </p:spPr>
        </p:pic>
        <p:pic>
          <p:nvPicPr>
            <p:cNvPr id="21" name="Picture 20"/>
            <p:cNvPicPr>
              <a:picLocks noChangeAspect="1"/>
            </p:cNvPicPr>
            <p:nvPr/>
          </p:nvPicPr>
          <p:blipFill rotWithShape="1">
            <a:blip r:embed="rId9">
              <a:duotone>
                <a:prstClr val="black"/>
                <a:schemeClr val="accent1">
                  <a:tint val="45000"/>
                  <a:satMod val="400000"/>
                </a:schemeClr>
              </a:duotone>
              <a:extLst>
                <a:ext uri="{BEBA8EAE-BF5A-486C-A8C5-ECC9F3942E4B}">
                  <a14:imgProps xmlns:a14="http://schemas.microsoft.com/office/drawing/2010/main">
                    <a14:imgLayer r:embed="rId4">
                      <a14:imgEffect>
                        <a14:backgroundRemoval t="41901" b="55724" l="58459" r="66955"/>
                      </a14:imgEffect>
                    </a14:imgLayer>
                  </a14:imgProps>
                </a:ext>
                <a:ext uri="{28A0092B-C50C-407E-A947-70E740481C1C}">
                  <a14:useLocalDpi xmlns:a14="http://schemas.microsoft.com/office/drawing/2010/main" val="0"/>
                </a:ext>
              </a:extLst>
            </a:blip>
            <a:srcRect l="57460" t="42362" r="31965" b="42734"/>
            <a:stretch/>
          </p:blipFill>
          <p:spPr>
            <a:xfrm>
              <a:off x="13227114" y="-1468133"/>
              <a:ext cx="1857202" cy="2617684"/>
            </a:xfrm>
            <a:prstGeom prst="rect">
              <a:avLst/>
            </a:prstGeom>
          </p:spPr>
        </p:pic>
        <p:pic>
          <p:nvPicPr>
            <p:cNvPr id="22" name="Picture 21"/>
            <p:cNvPicPr>
              <a:picLocks noChangeAspect="1"/>
            </p:cNvPicPr>
            <p:nvPr/>
          </p:nvPicPr>
          <p:blipFill rotWithShape="1">
            <a:blip r:embed="rId10">
              <a:duotone>
                <a:prstClr val="black"/>
                <a:schemeClr val="accent2">
                  <a:tint val="45000"/>
                  <a:satMod val="400000"/>
                </a:schemeClr>
              </a:duotone>
              <a:extLst>
                <a:ext uri="{BEBA8EAE-BF5A-486C-A8C5-ECC9F3942E4B}">
                  <a14:imgProps xmlns:a14="http://schemas.microsoft.com/office/drawing/2010/main">
                    <a14:imgLayer r:embed="rId4">
                      <a14:imgEffect>
                        <a14:backgroundRemoval t="57091" b="66523" l="32757" r="45500"/>
                      </a14:imgEffect>
                    </a14:imgLayer>
                  </a14:imgProps>
                </a:ext>
                <a:ext uri="{28A0092B-C50C-407E-A947-70E740481C1C}">
                  <a14:useLocalDpi xmlns:a14="http://schemas.microsoft.com/office/drawing/2010/main" val="0"/>
                </a:ext>
              </a:extLst>
            </a:blip>
            <a:srcRect l="32004" t="56949" r="54289" b="33174"/>
            <a:stretch/>
          </p:blipFill>
          <p:spPr>
            <a:xfrm>
              <a:off x="9982199" y="377403"/>
              <a:ext cx="2407483" cy="1734795"/>
            </a:xfrm>
            <a:prstGeom prst="rect">
              <a:avLst/>
            </a:prstGeom>
          </p:spPr>
        </p:pic>
        <p:pic>
          <p:nvPicPr>
            <p:cNvPr id="23" name="Picture 22"/>
            <p:cNvPicPr>
              <a:picLocks noChangeAspect="1"/>
            </p:cNvPicPr>
            <p:nvPr/>
          </p:nvPicPr>
          <p:blipFill rotWithShape="1">
            <a:blip r:embed="rId11">
              <a:duotone>
                <a:prstClr val="black"/>
                <a:schemeClr val="accent1">
                  <a:tint val="45000"/>
                  <a:satMod val="400000"/>
                </a:schemeClr>
              </a:duotone>
              <a:extLst>
                <a:ext uri="{BEBA8EAE-BF5A-486C-A8C5-ECC9F3942E4B}">
                  <a14:imgProps xmlns:a14="http://schemas.microsoft.com/office/drawing/2010/main">
                    <a14:imgLayer r:embed="rId4">
                      <a14:imgEffect>
                        <a14:backgroundRemoval t="56947" b="66451" l="45428" r="55868"/>
                      </a14:imgEffect>
                    </a14:imgLayer>
                  </a14:imgProps>
                </a:ext>
                <a:ext uri="{28A0092B-C50C-407E-A947-70E740481C1C}">
                  <a14:useLocalDpi xmlns:a14="http://schemas.microsoft.com/office/drawing/2010/main" val="0"/>
                </a:ext>
              </a:extLst>
            </a:blip>
            <a:srcRect l="44976" t="56608" r="43862" b="32421"/>
            <a:stretch/>
          </p:blipFill>
          <p:spPr>
            <a:xfrm>
              <a:off x="11633645" y="339303"/>
              <a:ext cx="1960380" cy="1926906"/>
            </a:xfrm>
            <a:prstGeom prst="rect">
              <a:avLst/>
            </a:prstGeom>
          </p:spPr>
        </p:pic>
        <p:pic>
          <p:nvPicPr>
            <p:cNvPr id="24" name="Picture 23"/>
            <p:cNvPicPr>
              <a:picLocks noChangeAspect="1"/>
            </p:cNvPicPr>
            <p:nvPr/>
          </p:nvPicPr>
          <p:blipFill rotWithShape="1">
            <a:blip r:embed="rId12">
              <a:duotone>
                <a:prstClr val="black"/>
                <a:schemeClr val="accent1">
                  <a:tint val="45000"/>
                  <a:satMod val="400000"/>
                </a:schemeClr>
              </a:duotone>
              <a:extLst>
                <a:ext uri="{BEBA8EAE-BF5A-486C-A8C5-ECC9F3942E4B}">
                  <a14:imgProps xmlns:a14="http://schemas.microsoft.com/office/drawing/2010/main">
                    <a14:imgLayer r:embed="rId4">
                      <a14:imgEffect>
                        <a14:backgroundRemoval t="57163" b="66307" l="55004" r="66235"/>
                      </a14:imgEffect>
                    </a14:imgLayer>
                  </a14:imgProps>
                </a:ext>
                <a:ext uri="{28A0092B-C50C-407E-A947-70E740481C1C}">
                  <a14:useLocalDpi xmlns:a14="http://schemas.microsoft.com/office/drawing/2010/main" val="0"/>
                </a:ext>
              </a:extLst>
            </a:blip>
            <a:srcRect l="55135" t="56091" r="32464" b="32531"/>
            <a:stretch/>
          </p:blipFill>
          <p:spPr>
            <a:xfrm>
              <a:off x="12852217" y="245016"/>
              <a:ext cx="2178200" cy="1998382"/>
            </a:xfrm>
            <a:prstGeom prst="rect">
              <a:avLst/>
            </a:prstGeom>
          </p:spPr>
        </p:pic>
      </p:grpSp>
      <p:sp>
        <p:nvSpPr>
          <p:cNvPr id="3" name="Slide Number Placeholder 2" descr="puzzle piece"/>
          <p:cNvSpPr>
            <a:spLocks noGrp="1"/>
          </p:cNvSpPr>
          <p:nvPr>
            <p:ph type="sldNum" sz="quarter" idx="12"/>
          </p:nvPr>
        </p:nvSpPr>
        <p:spPr/>
        <p:txBody>
          <a:bodyPr/>
          <a:lstStyle/>
          <a:p>
            <a:fld id="{FA84A37A-AFC2-4A01-80A1-FC20F2C0D5BB}" type="slidenum">
              <a:rPr lang="en-US" smtClean="0"/>
              <a:pPr/>
              <a:t>46</a:t>
            </a:fld>
            <a:endParaRPr lang="en-US" dirty="0"/>
          </a:p>
        </p:txBody>
      </p:sp>
      <p:pic>
        <p:nvPicPr>
          <p:cNvPr id="27" name="Picture 26" descr="puzzle piece"/>
          <p:cNvPicPr>
            <a:picLocks noChangeAspect="1"/>
          </p:cNvPicPr>
          <p:nvPr/>
        </p:nvPicPr>
        <p:blipFill rotWithShape="1">
          <a:blip r:embed="rId13">
            <a:duotone>
              <a:prstClr val="black"/>
              <a:schemeClr val="accent1">
                <a:tint val="45000"/>
                <a:satMod val="400000"/>
              </a:schemeClr>
            </a:duotone>
            <a:extLst>
              <a:ext uri="{BEBA8EAE-BF5A-486C-A8C5-ECC9F3942E4B}">
                <a14:imgProps xmlns:a14="http://schemas.microsoft.com/office/drawing/2010/main">
                  <a14:imgLayer r:embed="rId4">
                    <a14:imgEffect>
                      <a14:backgroundRemoval t="57091" b="66523" l="32757" r="45500"/>
                    </a14:imgEffect>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32004" t="56949" r="54289" b="33174"/>
          <a:stretch/>
        </p:blipFill>
        <p:spPr>
          <a:xfrm>
            <a:off x="58063" y="6119289"/>
            <a:ext cx="1005840" cy="719661"/>
          </a:xfrm>
          <a:prstGeom prst="rect">
            <a:avLst/>
          </a:prstGeom>
        </p:spPr>
      </p:pic>
      <p:pic>
        <p:nvPicPr>
          <p:cNvPr id="26" name="Picture 25" descr="puzzle piece"/>
          <p:cNvPicPr>
            <a:picLocks noChangeAspect="1"/>
          </p:cNvPicPr>
          <p:nvPr/>
        </p:nvPicPr>
        <p:blipFill rotWithShape="1">
          <a:blip r:embed="rId14">
            <a:duotone>
              <a:prstClr val="black"/>
              <a:schemeClr val="accent1">
                <a:tint val="45000"/>
                <a:satMod val="400000"/>
              </a:schemeClr>
            </a:duotone>
            <a:extLst>
              <a:ext uri="{BEBA8EAE-BF5A-486C-A8C5-ECC9F3942E4B}">
                <a14:imgProps xmlns:a14="http://schemas.microsoft.com/office/drawing/2010/main">
                  <a14:imgLayer r:embed="rId4">
                    <a14:imgEffect>
                      <a14:backgroundRemoval t="42189" b="55796" l="33765" r="43341"/>
                    </a14:imgEffect>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32917" t="41932" r="56509" b="43586"/>
          <a:stretch/>
        </p:blipFill>
        <p:spPr>
          <a:xfrm>
            <a:off x="128297" y="5021268"/>
            <a:ext cx="765070" cy="1040347"/>
          </a:xfrm>
          <a:prstGeom prst="rect">
            <a:avLst/>
          </a:prstGeom>
        </p:spPr>
      </p:pic>
      <p:pic>
        <p:nvPicPr>
          <p:cNvPr id="25" name="Picture 24" descr="puzzle piece"/>
          <p:cNvPicPr>
            <a:picLocks noChangeAspect="1"/>
          </p:cNvPicPr>
          <p:nvPr/>
        </p:nvPicPr>
        <p:blipFill rotWithShape="1">
          <a:blip r:embed="rId15">
            <a:duotone>
              <a:prstClr val="black"/>
              <a:schemeClr val="accent1">
                <a:tint val="45000"/>
                <a:satMod val="400000"/>
              </a:schemeClr>
            </a:duotone>
            <a:extLst>
              <a:ext uri="{BEBA8EAE-BF5A-486C-A8C5-ECC9F3942E4B}">
                <a14:imgProps xmlns:a14="http://schemas.microsoft.com/office/drawing/2010/main">
                  <a14:imgLayer r:embed="rId4">
                    <a14:imgEffect>
                      <a14:backgroundRemoval t="32685" b="41685" l="33261" r="45284"/>
                    </a14:imgEffect>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32917" t="32741" r="54811" b="58234"/>
          <a:stretch/>
        </p:blipFill>
        <p:spPr>
          <a:xfrm>
            <a:off x="118371" y="4252577"/>
            <a:ext cx="847125" cy="618569"/>
          </a:xfrm>
          <a:prstGeom prst="rect">
            <a:avLst/>
          </a:prstGeom>
        </p:spPr>
      </p:pic>
      <p:sp>
        <p:nvSpPr>
          <p:cNvPr id="15" name="Rectangle 14" descr="Seamless integration of health data between DoD and VA EHR Systems&#10;Represent and lead interoperability efforts with ONC&#10;Collaborate with HARB and ICIB&#10;"/>
          <p:cNvSpPr/>
          <p:nvPr/>
        </p:nvSpPr>
        <p:spPr>
          <a:xfrm>
            <a:off x="965495" y="4278701"/>
            <a:ext cx="7857465" cy="2503314"/>
          </a:xfrm>
          <a:prstGeom prst="rect">
            <a:avLst/>
          </a:prstGeom>
        </p:spPr>
        <p:txBody>
          <a:bodyPr wrap="square">
            <a:spAutoFit/>
          </a:bodyPr>
          <a:lstStyle/>
          <a:p>
            <a:pPr>
              <a:lnSpc>
                <a:spcPts val="3000"/>
              </a:lnSpc>
              <a:spcAft>
                <a:spcPts val="1800"/>
              </a:spcAft>
            </a:pPr>
            <a:r>
              <a:rPr lang="en-US" altLang="en-US" sz="3400" b="1" dirty="0" smtClean="0"/>
              <a:t>Seamless integration of health data between DoD and VA EHR Systems</a:t>
            </a:r>
          </a:p>
          <a:p>
            <a:pPr>
              <a:lnSpc>
                <a:spcPts val="3000"/>
              </a:lnSpc>
              <a:spcAft>
                <a:spcPts val="1800"/>
              </a:spcAft>
            </a:pPr>
            <a:r>
              <a:rPr lang="en-US" sz="3400" b="1" dirty="0" smtClean="0"/>
              <a:t>Represent and lead interoperability efforts with ONC</a:t>
            </a:r>
          </a:p>
          <a:p>
            <a:pPr>
              <a:lnSpc>
                <a:spcPts val="3000"/>
              </a:lnSpc>
              <a:spcAft>
                <a:spcPts val="1800"/>
              </a:spcAft>
            </a:pPr>
            <a:r>
              <a:rPr lang="en-US" sz="3400" b="1" dirty="0" smtClean="0"/>
              <a:t>Collaborate with HARB and ICIB</a:t>
            </a:r>
            <a:endParaRPr lang="en-US" sz="3400" b="1" dirty="0"/>
          </a:p>
        </p:txBody>
      </p:sp>
      <p:sp>
        <p:nvSpPr>
          <p:cNvPr id="14" name="TextBox 13" descr="IPO Responsibilities&#10;"/>
          <p:cNvSpPr txBox="1"/>
          <p:nvPr/>
        </p:nvSpPr>
        <p:spPr>
          <a:xfrm>
            <a:off x="-1" y="166707"/>
            <a:ext cx="6343243" cy="3194401"/>
          </a:xfrm>
          <a:prstGeom prst="rect">
            <a:avLst/>
          </a:prstGeom>
          <a:noFill/>
        </p:spPr>
        <p:txBody>
          <a:bodyPr wrap="square" rtlCol="0">
            <a:spAutoFit/>
          </a:bodyPr>
          <a:lstStyle/>
          <a:p>
            <a:pPr algn="ctr">
              <a:lnSpc>
                <a:spcPts val="6000"/>
              </a:lnSpc>
            </a:pPr>
            <a:r>
              <a:rPr lang="en-US" sz="6400" b="1" dirty="0" smtClean="0"/>
              <a:t>Interagency Program Office (IPO) Responsibilities</a:t>
            </a:r>
            <a:endParaRPr lang="en-US" sz="6400" b="1" dirty="0"/>
          </a:p>
        </p:txBody>
      </p:sp>
    </p:spTree>
    <p:extLst>
      <p:ext uri="{BB962C8B-B14F-4D97-AF65-F5344CB8AC3E}">
        <p14:creationId xmlns:p14="http://schemas.microsoft.com/office/powerpoint/2010/main" val="20928229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descr="Execute and Implement&#10;Legacy Data Sharing between DoD/VA&#10;Data Mapping and Exchange&#10;Next Generation EHR System Acquisition&#10;VLER Health:&#10;"/>
          <p:cNvGraphicFramePr>
            <a:graphicFrameLocks noGrp="1"/>
          </p:cNvGraphicFramePr>
          <p:nvPr>
            <p:extLst>
              <p:ext uri="{D42A27DB-BD31-4B8C-83A1-F6EECF244321}">
                <p14:modId xmlns:p14="http://schemas.microsoft.com/office/powerpoint/2010/main" val="5847584"/>
              </p:ext>
            </p:extLst>
          </p:nvPr>
        </p:nvGraphicFramePr>
        <p:xfrm>
          <a:off x="6161088" y="5533651"/>
          <a:ext cx="2805112" cy="1093787"/>
        </p:xfrm>
        <a:graphic>
          <a:graphicData uri="http://schemas.openxmlformats.org/drawingml/2006/table">
            <a:tbl>
              <a:tblPr firstRow="1" bandRow="1">
                <a:tableStyleId>{5C22544A-7EE6-4342-B048-85BDC9FD1C3A}</a:tableStyleId>
              </a:tblPr>
              <a:tblGrid>
                <a:gridCol w="1402556"/>
                <a:gridCol w="1402556"/>
              </a:tblGrid>
              <a:tr h="243628">
                <a:tc gridSpan="2">
                  <a:txBody>
                    <a:bodyPr/>
                    <a:lstStyle/>
                    <a:p>
                      <a:pPr algn="ctr"/>
                      <a:r>
                        <a:rPr lang="en-US" sz="1000" u="sng" dirty="0" smtClean="0">
                          <a:solidFill>
                            <a:schemeClr val="tx1"/>
                          </a:solidFill>
                          <a:latin typeface="Arial" panose="020B0604020202020204" pitchFamily="34" charset="0"/>
                          <a:cs typeface="Arial" panose="020B0604020202020204" pitchFamily="34" charset="0"/>
                        </a:rPr>
                        <a:t>Execute and Implement</a:t>
                      </a:r>
                      <a:endParaRPr lang="en-US" sz="1000" u="sng" dirty="0">
                        <a:solidFill>
                          <a:schemeClr val="tx1"/>
                        </a:solidFill>
                        <a:latin typeface="Arial" panose="020B0604020202020204" pitchFamily="34" charset="0"/>
                        <a:cs typeface="Arial" panose="020B0604020202020204" pitchFamily="34" charset="0"/>
                      </a:endParaRPr>
                    </a:p>
                  </a:txBody>
                  <a:tcPr marL="91418" marR="91418" marT="45614" marB="456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hMerge="1">
                  <a:txBody>
                    <a:bodyPr/>
                    <a:lstStyle/>
                    <a:p>
                      <a:endParaRPr lang="en-US" dirty="0"/>
                    </a:p>
                  </a:txBody>
                  <a:tcPr/>
                </a:tc>
              </a:tr>
              <a:tr h="850159">
                <a:tc>
                  <a:txBody>
                    <a:bodyPr/>
                    <a:lstStyle/>
                    <a:p>
                      <a:pPr marL="171450" indent="-171450" fontAlgn="auto">
                        <a:spcBef>
                          <a:spcPts val="0"/>
                        </a:spcBef>
                        <a:spcAft>
                          <a:spcPts val="0"/>
                        </a:spcAft>
                        <a:buFont typeface="Arial" pitchFamily="34" charset="0"/>
                        <a:buChar char="•"/>
                        <a:defRPr/>
                      </a:pPr>
                      <a:r>
                        <a:rPr lang="en-US" sz="900" kern="0" dirty="0" smtClean="0">
                          <a:solidFill>
                            <a:schemeClr val="tx1"/>
                          </a:solidFill>
                          <a:latin typeface="Arial" charset="0"/>
                          <a:cs typeface="Times New Roman" charset="0"/>
                        </a:rPr>
                        <a:t>Legacy Data Sharing</a:t>
                      </a:r>
                      <a:r>
                        <a:rPr lang="en-US" sz="900" kern="0" baseline="0" dirty="0" smtClean="0">
                          <a:solidFill>
                            <a:schemeClr val="tx1"/>
                          </a:solidFill>
                          <a:latin typeface="Arial" charset="0"/>
                          <a:cs typeface="Times New Roman" charset="0"/>
                        </a:rPr>
                        <a:t> between DoD/VA</a:t>
                      </a:r>
                      <a:endParaRPr lang="en-US" sz="900" kern="0" dirty="0" smtClean="0">
                        <a:solidFill>
                          <a:schemeClr val="tx1"/>
                        </a:solidFill>
                        <a:latin typeface="Arial" charset="0"/>
                        <a:cs typeface="Times New Roman" charset="0"/>
                      </a:endParaRPr>
                    </a:p>
                    <a:p>
                      <a:pPr marL="171450" indent="-171450" fontAlgn="auto">
                        <a:spcBef>
                          <a:spcPts val="0"/>
                        </a:spcBef>
                        <a:spcAft>
                          <a:spcPts val="0"/>
                        </a:spcAft>
                        <a:buFont typeface="Arial" pitchFamily="34" charset="0"/>
                        <a:buChar char="•"/>
                        <a:defRPr/>
                      </a:pPr>
                      <a:r>
                        <a:rPr lang="en-US" sz="900" kern="0" dirty="0" smtClean="0">
                          <a:solidFill>
                            <a:schemeClr val="tx1"/>
                          </a:solidFill>
                          <a:latin typeface="Arial" charset="0"/>
                          <a:cs typeface="Times New Roman" charset="0"/>
                        </a:rPr>
                        <a:t>Data Mapping and Exchange</a:t>
                      </a:r>
                    </a:p>
                  </a:txBody>
                  <a:tcPr marL="91418" marR="91418" marT="45614" marB="45614">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fontAlgn="auto">
                        <a:spcBef>
                          <a:spcPts val="0"/>
                        </a:spcBef>
                        <a:spcAft>
                          <a:spcPts val="0"/>
                        </a:spcAft>
                        <a:buFont typeface="Arial" pitchFamily="34" charset="0"/>
                        <a:buChar char="•"/>
                        <a:defRPr/>
                      </a:pPr>
                      <a:r>
                        <a:rPr lang="en-US" sz="900" kern="0" dirty="0" smtClean="0">
                          <a:solidFill>
                            <a:schemeClr val="tx1"/>
                          </a:solidFill>
                          <a:latin typeface="Arial" charset="0"/>
                          <a:cs typeface="Times New Roman" charset="0"/>
                        </a:rPr>
                        <a:t>Next Generation</a:t>
                      </a:r>
                      <a:r>
                        <a:rPr lang="en-US" sz="900" kern="0" baseline="0" dirty="0" smtClean="0">
                          <a:solidFill>
                            <a:schemeClr val="tx1"/>
                          </a:solidFill>
                          <a:latin typeface="Arial" charset="0"/>
                          <a:cs typeface="Times New Roman" charset="0"/>
                        </a:rPr>
                        <a:t> EHR System Acquisition</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kern="0" baseline="0" dirty="0" smtClean="0">
                          <a:solidFill>
                            <a:schemeClr val="tx1"/>
                          </a:solidFill>
                          <a:latin typeface="Arial" charset="0"/>
                          <a:cs typeface="Times New Roman" charset="0"/>
                        </a:rPr>
                        <a:t>VLER Health:</a:t>
                      </a:r>
                      <a:endParaRPr lang="en-US" sz="900" kern="0" dirty="0" smtClean="0">
                        <a:solidFill>
                          <a:schemeClr val="tx1"/>
                        </a:solidFill>
                        <a:latin typeface="Arial" charset="0"/>
                        <a:cs typeface="Times New Roman" charset="0"/>
                      </a:endParaRPr>
                    </a:p>
                    <a:p>
                      <a:endParaRPr lang="en-US" sz="900" dirty="0">
                        <a:solidFill>
                          <a:schemeClr val="tx1"/>
                        </a:solidFill>
                      </a:endParaRPr>
                    </a:p>
                  </a:txBody>
                  <a:tcPr marL="91418" marR="91418" marT="45614" marB="45614">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12" name="Table 11" descr="Execute and Implement&#10;VistA Evolution Product&#10;VLER Health: External Health Information Sharing Partnerships&#10;Legacy Data Sharing between VA/DoD&#10;Enhancements&#10;Data Mapping and Exchange&#10;"/>
          <p:cNvGraphicFramePr>
            <a:graphicFrameLocks noGrp="1"/>
          </p:cNvGraphicFramePr>
          <p:nvPr>
            <p:extLst>
              <p:ext uri="{D42A27DB-BD31-4B8C-83A1-F6EECF244321}">
                <p14:modId xmlns:p14="http://schemas.microsoft.com/office/powerpoint/2010/main" val="2271695556"/>
              </p:ext>
            </p:extLst>
          </p:nvPr>
        </p:nvGraphicFramePr>
        <p:xfrm>
          <a:off x="341313" y="5433638"/>
          <a:ext cx="2697162" cy="1157316"/>
        </p:xfrm>
        <a:graphic>
          <a:graphicData uri="http://schemas.openxmlformats.org/drawingml/2006/table">
            <a:tbl>
              <a:tblPr firstRow="1" bandRow="1">
                <a:tableStyleId>{5C22544A-7EE6-4342-B048-85BDC9FD1C3A}</a:tableStyleId>
              </a:tblPr>
              <a:tblGrid>
                <a:gridCol w="1460001"/>
                <a:gridCol w="1237161"/>
              </a:tblGrid>
              <a:tr h="243373">
                <a:tc gridSpan="2">
                  <a:txBody>
                    <a:bodyPr/>
                    <a:lstStyle/>
                    <a:p>
                      <a:pPr algn="ctr"/>
                      <a:r>
                        <a:rPr lang="en-US" sz="1000" u="sng" dirty="0" smtClean="0">
                          <a:solidFill>
                            <a:schemeClr val="tx1"/>
                          </a:solidFill>
                          <a:latin typeface="Arial" panose="020B0604020202020204" pitchFamily="34" charset="0"/>
                          <a:cs typeface="Arial" panose="020B0604020202020204" pitchFamily="34" charset="0"/>
                        </a:rPr>
                        <a:t>Execute and Implement</a:t>
                      </a:r>
                      <a:endParaRPr lang="en-US" sz="1000" u="sng" dirty="0">
                        <a:solidFill>
                          <a:schemeClr val="tx1"/>
                        </a:solidFill>
                        <a:latin typeface="Arial" panose="020B0604020202020204" pitchFamily="34" charset="0"/>
                        <a:cs typeface="Arial" panose="020B0604020202020204" pitchFamily="34" charset="0"/>
                      </a:endParaRPr>
                    </a:p>
                  </a:txBody>
                  <a:tcPr marL="91411" marR="91411" marT="45489" marB="454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hMerge="1">
                  <a:txBody>
                    <a:bodyPr/>
                    <a:lstStyle/>
                    <a:p>
                      <a:endParaRPr lang="en-US" dirty="0"/>
                    </a:p>
                  </a:txBody>
                  <a:tcPr/>
                </a:tc>
              </a:tr>
              <a:tr h="913915">
                <a:tc>
                  <a:txBody>
                    <a:bodyPr/>
                    <a:lstStyle/>
                    <a:p>
                      <a:pPr marL="171450" indent="-171450" fontAlgn="auto">
                        <a:spcBef>
                          <a:spcPts val="0"/>
                        </a:spcBef>
                        <a:spcAft>
                          <a:spcPts val="0"/>
                        </a:spcAft>
                        <a:buFont typeface="Arial" pitchFamily="34" charset="0"/>
                        <a:buChar char="•"/>
                        <a:defRPr/>
                      </a:pPr>
                      <a:r>
                        <a:rPr lang="en-US" sz="900" kern="0" dirty="0" smtClean="0">
                          <a:solidFill>
                            <a:schemeClr val="tx1"/>
                          </a:solidFill>
                          <a:latin typeface="Arial" charset="0"/>
                          <a:cs typeface="Times New Roman" charset="0"/>
                        </a:rPr>
                        <a:t>VistA </a:t>
                      </a:r>
                      <a:r>
                        <a:rPr lang="en-US" sz="900" kern="0" baseline="0" dirty="0" smtClean="0">
                          <a:solidFill>
                            <a:schemeClr val="tx1"/>
                          </a:solidFill>
                          <a:latin typeface="Arial" charset="0"/>
                          <a:cs typeface="Times New Roman" charset="0"/>
                        </a:rPr>
                        <a:t>Evolution Product</a:t>
                      </a:r>
                    </a:p>
                    <a:p>
                      <a:pPr marL="171450" indent="-171450" fontAlgn="auto">
                        <a:spcBef>
                          <a:spcPts val="0"/>
                        </a:spcBef>
                        <a:spcAft>
                          <a:spcPts val="0"/>
                        </a:spcAft>
                        <a:buFont typeface="Arial" pitchFamily="34" charset="0"/>
                        <a:buChar char="•"/>
                        <a:defRPr/>
                      </a:pPr>
                      <a:r>
                        <a:rPr lang="en-US" sz="900" kern="0" baseline="0" dirty="0" smtClean="0">
                          <a:solidFill>
                            <a:schemeClr val="tx1"/>
                          </a:solidFill>
                          <a:latin typeface="Arial" charset="0"/>
                          <a:cs typeface="Times New Roman" charset="0"/>
                        </a:rPr>
                        <a:t>VLER Health: External Health Information Sharing Partnerships</a:t>
                      </a:r>
                      <a:endParaRPr lang="en-US" sz="900" kern="0" dirty="0" smtClean="0">
                        <a:solidFill>
                          <a:schemeClr val="tx1"/>
                        </a:solidFill>
                        <a:latin typeface="Arial" charset="0"/>
                        <a:cs typeface="Times New Roman" charset="0"/>
                      </a:endParaRPr>
                    </a:p>
                  </a:txBody>
                  <a:tcPr marL="91411" marR="91411" marT="45489" marB="45489">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fontAlgn="auto">
                        <a:spcBef>
                          <a:spcPts val="0"/>
                        </a:spcBef>
                        <a:spcAft>
                          <a:spcPts val="0"/>
                        </a:spcAft>
                        <a:buFont typeface="Arial" pitchFamily="34" charset="0"/>
                        <a:buChar char="•"/>
                        <a:defRPr/>
                      </a:pPr>
                      <a:r>
                        <a:rPr lang="en-US" sz="900" kern="0" dirty="0" smtClean="0">
                          <a:solidFill>
                            <a:schemeClr val="tx1"/>
                          </a:solidFill>
                          <a:latin typeface="Arial" charset="0"/>
                          <a:cs typeface="Times New Roman" charset="0"/>
                        </a:rPr>
                        <a:t>Legacy Data Sharing between VA/DoD</a:t>
                      </a:r>
                    </a:p>
                    <a:p>
                      <a:pPr marL="171450" indent="-171450" fontAlgn="auto">
                        <a:spcBef>
                          <a:spcPts val="0"/>
                        </a:spcBef>
                        <a:spcAft>
                          <a:spcPts val="0"/>
                        </a:spcAft>
                        <a:buFont typeface="Arial" pitchFamily="34" charset="0"/>
                        <a:buChar char="•"/>
                        <a:defRPr/>
                      </a:pPr>
                      <a:r>
                        <a:rPr lang="en-US" sz="900" kern="0" dirty="0" smtClean="0">
                          <a:solidFill>
                            <a:schemeClr val="tx1"/>
                          </a:solidFill>
                          <a:latin typeface="Arial" charset="0"/>
                          <a:cs typeface="Times New Roman" charset="0"/>
                        </a:rPr>
                        <a:t>Enhancements</a:t>
                      </a:r>
                    </a:p>
                    <a:p>
                      <a:pPr marL="171450" indent="-171450" fontAlgn="auto">
                        <a:spcBef>
                          <a:spcPts val="0"/>
                        </a:spcBef>
                        <a:spcAft>
                          <a:spcPts val="0"/>
                        </a:spcAft>
                        <a:buFont typeface="Arial" pitchFamily="34" charset="0"/>
                        <a:buChar char="•"/>
                        <a:defRPr/>
                      </a:pPr>
                      <a:r>
                        <a:rPr lang="en-US" sz="900" kern="0" dirty="0" smtClean="0">
                          <a:solidFill>
                            <a:schemeClr val="tx1"/>
                          </a:solidFill>
                          <a:latin typeface="Arial" charset="0"/>
                          <a:cs typeface="Times New Roman" charset="0"/>
                        </a:rPr>
                        <a:t>Data Mapping and Exchange</a:t>
                      </a:r>
                    </a:p>
                  </a:txBody>
                  <a:tcPr marL="91411" marR="91411" marT="45489" marB="45489">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3" name="Oval 12" descr="&quot;&quot;"/>
          <p:cNvSpPr/>
          <p:nvPr/>
        </p:nvSpPr>
        <p:spPr bwMode="auto">
          <a:xfrm>
            <a:off x="2220913" y="1283913"/>
            <a:ext cx="4465637" cy="1301750"/>
          </a:xfrm>
          <a:prstGeom prst="ellipse">
            <a:avLst/>
          </a:prstGeom>
          <a:solidFill>
            <a:schemeClr val="bg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en-US" sz="1200" i="1" dirty="0">
              <a:solidFill>
                <a:prstClr val="black"/>
              </a:solidFill>
              <a:latin typeface="Arial" pitchFamily="34" charset="0"/>
              <a:cs typeface="Arial" pitchFamily="34" charset="0"/>
            </a:endParaRPr>
          </a:p>
        </p:txBody>
      </p:sp>
      <p:sp>
        <p:nvSpPr>
          <p:cNvPr id="21" name="Rectangle 20" descr="&quot;&quot;"/>
          <p:cNvSpPr/>
          <p:nvPr/>
        </p:nvSpPr>
        <p:spPr bwMode="auto">
          <a:xfrm>
            <a:off x="3824288" y="5381251"/>
            <a:ext cx="1444625" cy="1243012"/>
          </a:xfrm>
          <a:prstGeom prst="rect">
            <a:avLst/>
          </a:prstGeom>
          <a:solidFill>
            <a:srgbClr val="CCCCFF"/>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31" name="Down Arrow 30" descr="&quot;&quot;"/>
          <p:cNvSpPr/>
          <p:nvPr/>
        </p:nvSpPr>
        <p:spPr bwMode="auto">
          <a:xfrm rot="16200000">
            <a:off x="5214144" y="5782094"/>
            <a:ext cx="831850" cy="439738"/>
          </a:xfrm>
          <a:prstGeom prst="downArrow">
            <a:avLst/>
          </a:prstGeom>
          <a:solidFill>
            <a:srgbClr val="CCCCFF"/>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en-US" sz="600" b="1" dirty="0">
              <a:solidFill>
                <a:prstClr val="black"/>
              </a:solidFill>
              <a:latin typeface="Arial" pitchFamily="34" charset="0"/>
              <a:cs typeface="Arial" pitchFamily="34" charset="0"/>
            </a:endParaRPr>
          </a:p>
        </p:txBody>
      </p:sp>
      <p:sp>
        <p:nvSpPr>
          <p:cNvPr id="45" name="Down Arrow 44" descr="&quot;&quot;"/>
          <p:cNvSpPr/>
          <p:nvPr/>
        </p:nvSpPr>
        <p:spPr bwMode="auto">
          <a:xfrm rot="5400000">
            <a:off x="3045619" y="5782094"/>
            <a:ext cx="831850" cy="439738"/>
          </a:xfrm>
          <a:prstGeom prst="downArrow">
            <a:avLst/>
          </a:prstGeom>
          <a:solidFill>
            <a:srgbClr val="CCCCFF"/>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en-US" sz="600" b="1" dirty="0">
              <a:solidFill>
                <a:prstClr val="black"/>
              </a:solidFill>
              <a:latin typeface="Arial" pitchFamily="34" charset="0"/>
              <a:cs typeface="Arial" pitchFamily="34" charset="0"/>
            </a:endParaRPr>
          </a:p>
        </p:txBody>
      </p:sp>
      <p:sp>
        <p:nvSpPr>
          <p:cNvPr id="30" name="Rectangle 29" descr="Private Sector Exch&#10;"/>
          <p:cNvSpPr/>
          <p:nvPr/>
        </p:nvSpPr>
        <p:spPr bwMode="auto">
          <a:xfrm>
            <a:off x="3963988" y="6360522"/>
            <a:ext cx="1157287" cy="176212"/>
          </a:xfrm>
          <a:prstGeom prst="rect">
            <a:avLst/>
          </a:prstGeom>
          <a:gradFill>
            <a:gsLst>
              <a:gs pos="60000">
                <a:srgbClr val="FFC000">
                  <a:alpha val="47000"/>
                </a:srgbClr>
              </a:gs>
              <a:gs pos="28000">
                <a:srgbClr val="00B0F0">
                  <a:lumMod val="37000"/>
                  <a:lumOff val="63000"/>
                </a:srgbClr>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00" b="1" dirty="0">
                <a:solidFill>
                  <a:prstClr val="black"/>
                </a:solidFill>
                <a:latin typeface="Arial" panose="020B0604020202020204" pitchFamily="34" charset="0"/>
                <a:cs typeface="Arial" panose="020B0604020202020204" pitchFamily="34" charset="0"/>
              </a:rPr>
              <a:t>Private Sector Exch</a:t>
            </a:r>
          </a:p>
        </p:txBody>
      </p:sp>
      <p:sp>
        <p:nvSpPr>
          <p:cNvPr id="29" name="Rectangle 28" descr="Access Control&#10;"/>
          <p:cNvSpPr/>
          <p:nvPr/>
        </p:nvSpPr>
        <p:spPr bwMode="auto">
          <a:xfrm>
            <a:off x="3963988" y="6184309"/>
            <a:ext cx="1157287" cy="176213"/>
          </a:xfrm>
          <a:prstGeom prst="rect">
            <a:avLst/>
          </a:prstGeom>
          <a:gradFill>
            <a:gsLst>
              <a:gs pos="60000">
                <a:srgbClr val="FFC000">
                  <a:alpha val="47000"/>
                </a:srgbClr>
              </a:gs>
              <a:gs pos="28000">
                <a:srgbClr val="00B0F0">
                  <a:lumMod val="37000"/>
                  <a:lumOff val="63000"/>
                </a:srgbClr>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00" b="1" dirty="0">
                <a:solidFill>
                  <a:prstClr val="black"/>
                </a:solidFill>
                <a:latin typeface="Arial" panose="020B0604020202020204" pitchFamily="34" charset="0"/>
                <a:cs typeface="Arial" panose="020B0604020202020204" pitchFamily="34" charset="0"/>
              </a:rPr>
              <a:t>Access Control</a:t>
            </a:r>
          </a:p>
        </p:txBody>
      </p:sp>
      <p:sp>
        <p:nvSpPr>
          <p:cNvPr id="28" name="Rectangle 27" descr="Identity Mgmt&#10;"/>
          <p:cNvSpPr/>
          <p:nvPr/>
        </p:nvSpPr>
        <p:spPr bwMode="auto">
          <a:xfrm>
            <a:off x="3963988" y="6008097"/>
            <a:ext cx="1157287" cy="174625"/>
          </a:xfrm>
          <a:prstGeom prst="rect">
            <a:avLst/>
          </a:prstGeom>
          <a:gradFill>
            <a:gsLst>
              <a:gs pos="60000">
                <a:srgbClr val="FFC000">
                  <a:alpha val="47000"/>
                </a:srgbClr>
              </a:gs>
              <a:gs pos="28000">
                <a:srgbClr val="00B0F0">
                  <a:lumMod val="37000"/>
                  <a:lumOff val="63000"/>
                </a:srgbClr>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00" b="1" dirty="0">
                <a:solidFill>
                  <a:prstClr val="black"/>
                </a:solidFill>
                <a:latin typeface="Arial" panose="020B0604020202020204" pitchFamily="34" charset="0"/>
                <a:cs typeface="Arial" panose="020B0604020202020204" pitchFamily="34" charset="0"/>
              </a:rPr>
              <a:t>Identity Mgmt</a:t>
            </a:r>
          </a:p>
        </p:txBody>
      </p:sp>
      <p:sp>
        <p:nvSpPr>
          <p:cNvPr id="27" name="Rectangle 26" descr="Standards Implement.&#10;"/>
          <p:cNvSpPr/>
          <p:nvPr/>
        </p:nvSpPr>
        <p:spPr bwMode="auto">
          <a:xfrm>
            <a:off x="3963988" y="5831884"/>
            <a:ext cx="1157287" cy="174625"/>
          </a:xfrm>
          <a:prstGeom prst="rect">
            <a:avLst/>
          </a:prstGeom>
          <a:gradFill>
            <a:gsLst>
              <a:gs pos="60000">
                <a:srgbClr val="FFC000">
                  <a:alpha val="47000"/>
                </a:srgbClr>
              </a:gs>
              <a:gs pos="28000">
                <a:srgbClr val="00B0F0">
                  <a:lumMod val="37000"/>
                  <a:lumOff val="63000"/>
                </a:srgbClr>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00" b="1" dirty="0">
                <a:solidFill>
                  <a:prstClr val="black"/>
                </a:solidFill>
                <a:latin typeface="Arial" panose="020B0604020202020204" pitchFamily="34" charset="0"/>
                <a:cs typeface="Arial" panose="020B0604020202020204" pitchFamily="34" charset="0"/>
              </a:rPr>
              <a:t>Standards Implement.</a:t>
            </a:r>
          </a:p>
        </p:txBody>
      </p:sp>
      <p:sp>
        <p:nvSpPr>
          <p:cNvPr id="26" name="Rectangle 25" descr="Network &amp; Hosting &#10;"/>
          <p:cNvSpPr/>
          <p:nvPr/>
        </p:nvSpPr>
        <p:spPr bwMode="auto">
          <a:xfrm>
            <a:off x="3963988" y="5654084"/>
            <a:ext cx="1157287" cy="176213"/>
          </a:xfrm>
          <a:prstGeom prst="rect">
            <a:avLst/>
          </a:prstGeom>
          <a:gradFill>
            <a:gsLst>
              <a:gs pos="60000">
                <a:srgbClr val="FFC000">
                  <a:alpha val="47000"/>
                </a:srgbClr>
              </a:gs>
              <a:gs pos="28000">
                <a:srgbClr val="00B0F0">
                  <a:lumMod val="37000"/>
                  <a:lumOff val="63000"/>
                </a:srgbClr>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00" b="1" dirty="0">
                <a:solidFill>
                  <a:prstClr val="black"/>
                </a:solidFill>
                <a:latin typeface="Arial" panose="020B0604020202020204" pitchFamily="34" charset="0"/>
                <a:cs typeface="Arial" panose="020B0604020202020204" pitchFamily="34" charset="0"/>
              </a:rPr>
              <a:t>Network &amp; Hosting </a:t>
            </a:r>
          </a:p>
        </p:txBody>
      </p:sp>
      <p:sp>
        <p:nvSpPr>
          <p:cNvPr id="25" name="Rectangle 24" descr="Common  Services&#10;"/>
          <p:cNvSpPr/>
          <p:nvPr/>
        </p:nvSpPr>
        <p:spPr bwMode="auto">
          <a:xfrm>
            <a:off x="3963988" y="5477872"/>
            <a:ext cx="1157287" cy="176212"/>
          </a:xfrm>
          <a:prstGeom prst="rect">
            <a:avLst/>
          </a:prstGeom>
          <a:gradFill>
            <a:gsLst>
              <a:gs pos="60000">
                <a:srgbClr val="FFC000">
                  <a:alpha val="47000"/>
                </a:srgbClr>
              </a:gs>
              <a:gs pos="28000">
                <a:srgbClr val="00B0F0">
                  <a:lumMod val="37000"/>
                  <a:lumOff val="63000"/>
                </a:srgbClr>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00" b="1" dirty="0">
                <a:solidFill>
                  <a:prstClr val="black"/>
                </a:solidFill>
                <a:latin typeface="Arial" panose="020B0604020202020204" pitchFamily="34" charset="0"/>
                <a:cs typeface="Arial" panose="020B0604020202020204" pitchFamily="34" charset="0"/>
              </a:rPr>
              <a:t>Common  Services</a:t>
            </a:r>
          </a:p>
        </p:txBody>
      </p:sp>
      <p:sp>
        <p:nvSpPr>
          <p:cNvPr id="23588" name="TextBox 5" descr="Data Exchange Guidance&#10;&#10;Interface &#10;Control Documents&#10;"/>
          <p:cNvSpPr txBox="1">
            <a:spLocks noChangeArrowheads="1"/>
          </p:cNvSpPr>
          <p:nvPr/>
        </p:nvSpPr>
        <p:spPr bwMode="auto">
          <a:xfrm>
            <a:off x="4930775" y="4684338"/>
            <a:ext cx="17160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altLang="en-US" sz="1000" dirty="0">
                <a:solidFill>
                  <a:srgbClr val="000000"/>
                </a:solidFill>
                <a:latin typeface="Arial" pitchFamily="34" charset="0"/>
                <a:ea typeface="MS PGothic" pitchFamily="34" charset="-128"/>
              </a:rPr>
              <a:t>Data Exchange Guidance</a:t>
            </a:r>
          </a:p>
          <a:p>
            <a:pPr algn="ctr" eaLnBrk="1" hangingPunct="1"/>
            <a:endParaRPr lang="en-US" altLang="en-US" sz="1000" dirty="0">
              <a:solidFill>
                <a:srgbClr val="000000"/>
              </a:solidFill>
              <a:latin typeface="Arial" pitchFamily="34" charset="0"/>
              <a:ea typeface="MS PGothic" pitchFamily="34" charset="-128"/>
            </a:endParaRPr>
          </a:p>
          <a:p>
            <a:pPr algn="ctr" eaLnBrk="1" hangingPunct="1"/>
            <a:r>
              <a:rPr lang="en-US" altLang="en-US" sz="1000" dirty="0">
                <a:solidFill>
                  <a:srgbClr val="000000"/>
                </a:solidFill>
                <a:latin typeface="Arial" pitchFamily="34" charset="0"/>
                <a:ea typeface="MS PGothic" pitchFamily="34" charset="-128"/>
              </a:rPr>
              <a:t>Interface </a:t>
            </a:r>
          </a:p>
          <a:p>
            <a:pPr algn="ctr" eaLnBrk="1" hangingPunct="1"/>
            <a:r>
              <a:rPr lang="en-US" altLang="en-US" sz="1000" dirty="0">
                <a:solidFill>
                  <a:srgbClr val="000000"/>
                </a:solidFill>
                <a:latin typeface="Arial" pitchFamily="34" charset="0"/>
                <a:ea typeface="MS PGothic" pitchFamily="34" charset="-128"/>
              </a:rPr>
              <a:t>Control Documents</a:t>
            </a:r>
          </a:p>
        </p:txBody>
      </p:sp>
      <p:sp>
        <p:nvSpPr>
          <p:cNvPr id="23589" name="TextBox 58" descr="Technical Architecture&#10;Requirements&#10;&#10;Service Level Agreements&#10;"/>
          <p:cNvSpPr txBox="1">
            <a:spLocks noChangeArrowheads="1"/>
          </p:cNvSpPr>
          <p:nvPr/>
        </p:nvSpPr>
        <p:spPr bwMode="auto">
          <a:xfrm>
            <a:off x="2640013" y="4673226"/>
            <a:ext cx="1679575"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altLang="en-US" sz="1000" dirty="0">
                <a:solidFill>
                  <a:srgbClr val="000000"/>
                </a:solidFill>
                <a:latin typeface="Arial" pitchFamily="34" charset="0"/>
                <a:ea typeface="MS PGothic" pitchFamily="34" charset="-128"/>
              </a:rPr>
              <a:t>Technical Architecture</a:t>
            </a:r>
          </a:p>
          <a:p>
            <a:pPr algn="ctr" eaLnBrk="1" hangingPunct="1"/>
            <a:r>
              <a:rPr lang="en-US" altLang="en-US" sz="1000" dirty="0">
                <a:solidFill>
                  <a:srgbClr val="000000"/>
                </a:solidFill>
                <a:latin typeface="Arial" pitchFamily="34" charset="0"/>
                <a:ea typeface="MS PGothic" pitchFamily="34" charset="-128"/>
              </a:rPr>
              <a:t>Requirements</a:t>
            </a:r>
            <a:br>
              <a:rPr lang="en-US" altLang="en-US" sz="1000" dirty="0">
                <a:solidFill>
                  <a:srgbClr val="000000"/>
                </a:solidFill>
                <a:latin typeface="Arial" pitchFamily="34" charset="0"/>
                <a:ea typeface="MS PGothic" pitchFamily="34" charset="-128"/>
              </a:rPr>
            </a:br>
            <a:endParaRPr lang="en-US" altLang="en-US" sz="1000" dirty="0">
              <a:solidFill>
                <a:srgbClr val="000000"/>
              </a:solidFill>
              <a:latin typeface="Arial" pitchFamily="34" charset="0"/>
              <a:ea typeface="MS PGothic" pitchFamily="34" charset="-128"/>
            </a:endParaRPr>
          </a:p>
          <a:p>
            <a:pPr algn="ctr" eaLnBrk="1" hangingPunct="1"/>
            <a:r>
              <a:rPr lang="en-US" altLang="en-US" sz="1000" dirty="0">
                <a:solidFill>
                  <a:srgbClr val="000000"/>
                </a:solidFill>
                <a:latin typeface="Arial" pitchFamily="34" charset="0"/>
                <a:ea typeface="MS PGothic" pitchFamily="34" charset="-128"/>
              </a:rPr>
              <a:t>Service Level Agreements</a:t>
            </a:r>
          </a:p>
        </p:txBody>
      </p:sp>
      <p:cxnSp>
        <p:nvCxnSpPr>
          <p:cNvPr id="22" name="Straight Arrow Connector 21" descr="&quot;&quot;"/>
          <p:cNvCxnSpPr>
            <a:stCxn id="14" idx="2"/>
            <a:endCxn id="21" idx="0"/>
          </p:cNvCxnSpPr>
          <p:nvPr/>
        </p:nvCxnSpPr>
        <p:spPr bwMode="auto">
          <a:xfrm>
            <a:off x="4537075" y="4627188"/>
            <a:ext cx="9525" cy="754063"/>
          </a:xfrm>
          <a:prstGeom prst="straightConnector1">
            <a:avLst/>
          </a:prstGeom>
          <a:ln w="63500">
            <a:solidFill>
              <a:schemeClr val="accent4">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23623" name="TextBox 58" descr="Outputs"/>
          <p:cNvSpPr txBox="1">
            <a:spLocks noChangeArrowheads="1"/>
          </p:cNvSpPr>
          <p:nvPr/>
        </p:nvSpPr>
        <p:spPr bwMode="auto">
          <a:xfrm>
            <a:off x="4156075" y="4655763"/>
            <a:ext cx="774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altLang="en-US" sz="1200" b="1" dirty="0">
                <a:solidFill>
                  <a:srgbClr val="000000"/>
                </a:solidFill>
                <a:latin typeface="Arial" pitchFamily="34" charset="0"/>
                <a:ea typeface="MS PGothic" pitchFamily="34" charset="-128"/>
              </a:rPr>
              <a:t>Outputs</a:t>
            </a:r>
            <a:endParaRPr lang="en-US" altLang="en-US" sz="1000" b="1" dirty="0">
              <a:solidFill>
                <a:srgbClr val="000000"/>
              </a:solidFill>
              <a:latin typeface="Arial" pitchFamily="34" charset="0"/>
              <a:ea typeface="MS PGothic" pitchFamily="34" charset="-128"/>
            </a:endParaRPr>
          </a:p>
        </p:txBody>
      </p:sp>
      <p:grpSp>
        <p:nvGrpSpPr>
          <p:cNvPr id="18" name="Group 17" descr="IPO&#10;Facilitate Interoperability&#10;Coordinate selection, adoption of, and mapping to health data standards&#10;Coordinate collaboration with health standards organizations&#10;Monitoring and reporting on standards compliance &#10;Technical authority for interoperability &#10;Coordinate data governance&#10;"/>
          <p:cNvGrpSpPr/>
          <p:nvPr/>
        </p:nvGrpSpPr>
        <p:grpSpPr>
          <a:xfrm>
            <a:off x="3070225" y="3119063"/>
            <a:ext cx="2933700" cy="1524000"/>
            <a:chOff x="3070225" y="3119063"/>
            <a:chExt cx="2933700" cy="1524000"/>
          </a:xfrm>
        </p:grpSpPr>
        <p:sp>
          <p:nvSpPr>
            <p:cNvPr id="14" name="Rectangle 13" descr="&quot;&quot;"/>
            <p:cNvSpPr/>
            <p:nvPr/>
          </p:nvSpPr>
          <p:spPr bwMode="auto">
            <a:xfrm>
              <a:off x="3070225" y="3157163"/>
              <a:ext cx="2933700" cy="1470025"/>
            </a:xfrm>
            <a:prstGeom prst="rect">
              <a:avLst/>
            </a:prstGeom>
            <a:solidFill>
              <a:srgbClr val="CCCCFF"/>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b="1" dirty="0">
                <a:solidFill>
                  <a:prstClr val="black"/>
                </a:solidFill>
                <a:latin typeface="Arial" pitchFamily="34" charset="0"/>
                <a:cs typeface="Arial" pitchFamily="34" charset="0"/>
              </a:endParaRPr>
            </a:p>
            <a:p>
              <a:pPr algn="ctr">
                <a:defRPr/>
              </a:pPr>
              <a:endParaRPr lang="en-US" sz="1600" b="1" dirty="0">
                <a:solidFill>
                  <a:prstClr val="black"/>
                </a:solidFill>
                <a:latin typeface="Arial" pitchFamily="34" charset="0"/>
                <a:cs typeface="Arial" pitchFamily="34" charset="0"/>
              </a:endParaRPr>
            </a:p>
            <a:p>
              <a:pPr algn="ctr">
                <a:defRPr/>
              </a:pPr>
              <a:endParaRPr lang="en-US" sz="1600" b="1" dirty="0">
                <a:solidFill>
                  <a:prstClr val="black"/>
                </a:solidFill>
                <a:latin typeface="Arial" pitchFamily="34" charset="0"/>
                <a:cs typeface="Arial" pitchFamily="34" charset="0"/>
              </a:endParaRPr>
            </a:p>
            <a:p>
              <a:pPr algn="ctr">
                <a:defRPr/>
              </a:pPr>
              <a:endParaRPr lang="en-US" sz="1600" b="1" dirty="0">
                <a:solidFill>
                  <a:prstClr val="black"/>
                </a:solidFill>
                <a:latin typeface="Arial" pitchFamily="34" charset="0"/>
                <a:cs typeface="Arial" pitchFamily="34" charset="0"/>
              </a:endParaRPr>
            </a:p>
            <a:p>
              <a:pPr algn="ctr">
                <a:defRPr/>
              </a:pPr>
              <a:endParaRPr lang="en-US" b="1" dirty="0">
                <a:solidFill>
                  <a:prstClr val="black"/>
                </a:solidFill>
                <a:latin typeface="Arial" pitchFamily="34" charset="0"/>
                <a:cs typeface="Arial" pitchFamily="34" charset="0"/>
              </a:endParaRPr>
            </a:p>
          </p:txBody>
        </p:sp>
        <p:sp>
          <p:nvSpPr>
            <p:cNvPr id="34" name="TextBox 33" descr="IPO&#10;Facilitate Interoperability&#10;Coordinate selection, adoption of, and mapping to health data standards&#10;Coordinate collaboration with health standards organizations&#10;Monitoring and reporting on standards compliance &#10;Technical authority for interoperability &#10;Coordinate data governance&#10;"/>
            <p:cNvSpPr txBox="1"/>
            <p:nvPr/>
          </p:nvSpPr>
          <p:spPr>
            <a:xfrm>
              <a:off x="3070225" y="3119063"/>
              <a:ext cx="2933700" cy="1524000"/>
            </a:xfrm>
            <a:prstGeom prst="rect">
              <a:avLst/>
            </a:prstGeom>
            <a:noFill/>
          </p:spPr>
          <p:txBody>
            <a:bodyPr>
              <a:spAutoFit/>
            </a:bodyPr>
            <a:lstStyle/>
            <a:p>
              <a:pPr algn="ctr">
                <a:defRPr/>
              </a:pPr>
              <a:r>
                <a:rPr lang="en-US" sz="1600" b="1" dirty="0">
                  <a:solidFill>
                    <a:prstClr val="black"/>
                  </a:solidFill>
                  <a:latin typeface="Arial" pitchFamily="34" charset="0"/>
                </a:rPr>
                <a:t>IPO</a:t>
              </a:r>
            </a:p>
            <a:p>
              <a:pPr algn="ctr">
                <a:defRPr/>
              </a:pPr>
              <a:r>
                <a:rPr lang="en-US" sz="1200" b="1" i="1" dirty="0">
                  <a:solidFill>
                    <a:prstClr val="black"/>
                  </a:solidFill>
                  <a:latin typeface="Arial" pitchFamily="34" charset="0"/>
                </a:rPr>
                <a:t>Facilitate Interoperability</a:t>
              </a:r>
            </a:p>
            <a:p>
              <a:pPr marL="171450" indent="-171450">
                <a:buFont typeface="Arial" panose="020B0604020202020204" pitchFamily="34" charset="0"/>
                <a:buChar char="•"/>
                <a:defRPr/>
              </a:pPr>
              <a:r>
                <a:rPr lang="en-US" sz="900" kern="0" dirty="0">
                  <a:solidFill>
                    <a:srgbClr val="000000"/>
                  </a:solidFill>
                  <a:latin typeface="Arial" pitchFamily="34" charset="0"/>
                  <a:cs typeface="Arial" charset="0"/>
                </a:rPr>
                <a:t>Coordinate selection, adoption of, and mapping to health data standards</a:t>
              </a:r>
            </a:p>
            <a:p>
              <a:pPr marL="171450" indent="-171450">
                <a:buFont typeface="Arial" panose="020B0604020202020204" pitchFamily="34" charset="0"/>
                <a:buChar char="•"/>
                <a:defRPr/>
              </a:pPr>
              <a:r>
                <a:rPr lang="en-US" sz="900" kern="0" dirty="0">
                  <a:solidFill>
                    <a:srgbClr val="000000"/>
                  </a:solidFill>
                  <a:latin typeface="Arial" pitchFamily="34" charset="0"/>
                  <a:cs typeface="Arial" charset="0"/>
                </a:rPr>
                <a:t>Coordinate collaboration with health standards organizations</a:t>
              </a:r>
            </a:p>
            <a:p>
              <a:pPr marL="171450" indent="-171450">
                <a:buFont typeface="Arial" panose="020B0604020202020204" pitchFamily="34" charset="0"/>
                <a:buChar char="•"/>
                <a:defRPr/>
              </a:pPr>
              <a:r>
                <a:rPr lang="en-US" sz="900" kern="0" dirty="0">
                  <a:solidFill>
                    <a:srgbClr val="000000"/>
                  </a:solidFill>
                  <a:latin typeface="Arial" pitchFamily="34" charset="0"/>
                  <a:cs typeface="Arial" charset="0"/>
                </a:rPr>
                <a:t>Monitoring and reporting on standards compliance </a:t>
              </a:r>
            </a:p>
            <a:p>
              <a:pPr marL="171450" indent="-171450">
                <a:buFont typeface="Arial" panose="020B0604020202020204" pitchFamily="34" charset="0"/>
                <a:buChar char="•"/>
                <a:defRPr/>
              </a:pPr>
              <a:r>
                <a:rPr lang="en-US" sz="900" kern="0" dirty="0">
                  <a:solidFill>
                    <a:srgbClr val="000000"/>
                  </a:solidFill>
                  <a:latin typeface="Arial" pitchFamily="34" charset="0"/>
                  <a:cs typeface="Arial" charset="0"/>
                </a:rPr>
                <a:t>Technical authority for interoperability</a:t>
              </a:r>
              <a:r>
                <a:rPr lang="en-US" sz="1100" kern="0" dirty="0">
                  <a:solidFill>
                    <a:srgbClr val="000000"/>
                  </a:solidFill>
                  <a:latin typeface="Arial" pitchFamily="34" charset="0"/>
                  <a:cs typeface="Arial" charset="0"/>
                </a:rPr>
                <a:t> </a:t>
              </a:r>
              <a:endParaRPr lang="en-US" sz="900" kern="0" dirty="0">
                <a:solidFill>
                  <a:srgbClr val="000000"/>
                </a:solidFill>
                <a:latin typeface="Arial" pitchFamily="34" charset="0"/>
                <a:cs typeface="Arial" charset="0"/>
              </a:endParaRPr>
            </a:p>
            <a:p>
              <a:pPr marL="171450" indent="-171450">
                <a:buFont typeface="Arial" panose="020B0604020202020204" pitchFamily="34" charset="0"/>
                <a:buChar char="•"/>
                <a:defRPr/>
              </a:pPr>
              <a:r>
                <a:rPr lang="en-US" sz="900" kern="0" dirty="0">
                  <a:solidFill>
                    <a:srgbClr val="000000"/>
                  </a:solidFill>
                  <a:latin typeface="Arial" pitchFamily="34" charset="0"/>
                  <a:cs typeface="Arial" charset="0"/>
                </a:rPr>
                <a:t>Coordinate data governance</a:t>
              </a:r>
            </a:p>
          </p:txBody>
        </p:sp>
      </p:grpSp>
      <p:grpSp>
        <p:nvGrpSpPr>
          <p:cNvPr id="17" name="Group 16"/>
          <p:cNvGrpSpPr/>
          <p:nvPr/>
        </p:nvGrpSpPr>
        <p:grpSpPr>
          <a:xfrm>
            <a:off x="6026150" y="2455488"/>
            <a:ext cx="2474913" cy="1692275"/>
            <a:chOff x="6026150" y="2455488"/>
            <a:chExt cx="2474913" cy="1692275"/>
          </a:xfrm>
        </p:grpSpPr>
        <p:sp>
          <p:nvSpPr>
            <p:cNvPr id="23582" name="TextBox 16" descr="PEO DHMS&#10;"/>
            <p:cNvSpPr txBox="1">
              <a:spLocks noChangeArrowheads="1"/>
            </p:cNvSpPr>
            <p:nvPr/>
          </p:nvSpPr>
          <p:spPr bwMode="auto">
            <a:xfrm>
              <a:off x="6686550" y="2455488"/>
              <a:ext cx="1176338" cy="646113"/>
            </a:xfrm>
            <a:prstGeom prst="rect">
              <a:avLst/>
            </a:prstGeom>
            <a:solidFill>
              <a:srgbClr val="FFC000"/>
            </a:solidFill>
            <a:ln w="9525">
              <a:solidFill>
                <a:schemeClr val="tx1"/>
              </a:solidFill>
              <a:miter lim="800000"/>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endParaRPr lang="en-US" altLang="en-US" sz="1200" dirty="0">
                <a:solidFill>
                  <a:srgbClr val="000000"/>
                </a:solidFill>
                <a:latin typeface="Arial" pitchFamily="34" charset="0"/>
                <a:ea typeface="MS PGothic" pitchFamily="34" charset="-128"/>
              </a:endParaRPr>
            </a:p>
            <a:p>
              <a:pPr algn="ctr" eaLnBrk="1" hangingPunct="1"/>
              <a:r>
                <a:rPr lang="en-US" altLang="en-US" sz="1200" dirty="0">
                  <a:solidFill>
                    <a:srgbClr val="000000"/>
                  </a:solidFill>
                  <a:latin typeface="Arial" pitchFamily="34" charset="0"/>
                  <a:ea typeface="MS PGothic" pitchFamily="34" charset="-128"/>
                </a:rPr>
                <a:t>PEO DHMS</a:t>
              </a:r>
            </a:p>
            <a:p>
              <a:pPr algn="ctr" eaLnBrk="1" hangingPunct="1"/>
              <a:endParaRPr lang="en-US" altLang="en-US" sz="1200" dirty="0">
                <a:solidFill>
                  <a:srgbClr val="000000"/>
                </a:solidFill>
                <a:latin typeface="Arial" pitchFamily="34" charset="0"/>
                <a:ea typeface="MS PGothic" pitchFamily="34" charset="-128"/>
              </a:endParaRPr>
            </a:p>
          </p:txBody>
        </p:sp>
        <p:sp>
          <p:nvSpPr>
            <p:cNvPr id="19" name="Rectangle 18"/>
            <p:cNvSpPr/>
            <p:nvPr/>
          </p:nvSpPr>
          <p:spPr bwMode="auto">
            <a:xfrm>
              <a:off x="7259638" y="3538163"/>
              <a:ext cx="1241425" cy="609600"/>
            </a:xfrm>
            <a:prstGeom prst="rect">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3585" name="TextBox 23" descr="DHMSM&#10;"/>
            <p:cNvSpPr txBox="1">
              <a:spLocks noChangeArrowheads="1"/>
            </p:cNvSpPr>
            <p:nvPr/>
          </p:nvSpPr>
          <p:spPr bwMode="auto">
            <a:xfrm>
              <a:off x="7288213" y="3698501"/>
              <a:ext cx="12001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altLang="en-US" sz="1200" dirty="0">
                  <a:solidFill>
                    <a:srgbClr val="000000"/>
                  </a:solidFill>
                  <a:latin typeface="Arial" pitchFamily="34" charset="0"/>
                  <a:ea typeface="MS PGothic" pitchFamily="34" charset="-128"/>
                </a:rPr>
                <a:t>DHMSM</a:t>
              </a:r>
            </a:p>
          </p:txBody>
        </p:sp>
        <p:sp>
          <p:nvSpPr>
            <p:cNvPr id="39" name="Rectangle 38"/>
            <p:cNvSpPr/>
            <p:nvPr/>
          </p:nvSpPr>
          <p:spPr bwMode="auto">
            <a:xfrm>
              <a:off x="6026150" y="3538163"/>
              <a:ext cx="1241425" cy="609600"/>
            </a:xfrm>
            <a:prstGeom prst="rect">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3619" name="TextBox 17" descr="Interoperability&#10;"/>
            <p:cNvSpPr txBox="1">
              <a:spLocks noChangeArrowheads="1"/>
            </p:cNvSpPr>
            <p:nvPr/>
          </p:nvSpPr>
          <p:spPr bwMode="auto">
            <a:xfrm>
              <a:off x="6034088" y="3688976"/>
              <a:ext cx="1270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altLang="en-US" sz="1200" dirty="0">
                  <a:solidFill>
                    <a:srgbClr val="000000"/>
                  </a:solidFill>
                  <a:latin typeface="Arial" pitchFamily="34" charset="0"/>
                  <a:ea typeface="MS PGothic" pitchFamily="34" charset="-128"/>
                </a:rPr>
                <a:t>Interoperability</a:t>
              </a:r>
            </a:p>
          </p:txBody>
        </p:sp>
        <p:cxnSp>
          <p:nvCxnSpPr>
            <p:cNvPr id="44" name="Straight Connector 43"/>
            <p:cNvCxnSpPr>
              <a:stCxn id="23582" idx="2"/>
            </p:cNvCxnSpPr>
            <p:nvPr/>
          </p:nvCxnSpPr>
          <p:spPr bwMode="auto">
            <a:xfrm flipH="1">
              <a:off x="7267575" y="3101601"/>
              <a:ext cx="7938" cy="436562"/>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14" descr="VistA Evolution Program Office&#10;"/>
          <p:cNvGrpSpPr/>
          <p:nvPr/>
        </p:nvGrpSpPr>
        <p:grpSpPr>
          <a:xfrm>
            <a:off x="487363" y="2365001"/>
            <a:ext cx="2582862" cy="1795462"/>
            <a:chOff x="487363" y="2365001"/>
            <a:chExt cx="2582862" cy="1795462"/>
          </a:xfrm>
        </p:grpSpPr>
        <p:sp>
          <p:nvSpPr>
            <p:cNvPr id="23580" name="TextBox 44" descr="VistA Evolution Program Office&#10;"/>
            <p:cNvSpPr txBox="1">
              <a:spLocks noChangeArrowheads="1"/>
            </p:cNvSpPr>
            <p:nvPr/>
          </p:nvSpPr>
          <p:spPr bwMode="auto">
            <a:xfrm>
              <a:off x="1211263" y="2365001"/>
              <a:ext cx="1176337" cy="830262"/>
            </a:xfrm>
            <a:prstGeom prst="rect">
              <a:avLst/>
            </a:prstGeom>
            <a:solidFill>
              <a:srgbClr val="00B0F0"/>
            </a:solidFill>
            <a:ln w="9525">
              <a:solidFill>
                <a:schemeClr val="tx1"/>
              </a:solidFill>
              <a:miter lim="800000"/>
              <a:headEnd/>
              <a:tailEnd/>
            </a:ln>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altLang="en-US" sz="1200" dirty="0">
                  <a:solidFill>
                    <a:srgbClr val="000000"/>
                  </a:solidFill>
                  <a:latin typeface="Arial" pitchFamily="34" charset="0"/>
                  <a:ea typeface="MS PGothic" pitchFamily="34" charset="-128"/>
                </a:rPr>
                <a:t>VistA Evolution Program Office</a:t>
              </a:r>
            </a:p>
          </p:txBody>
        </p:sp>
        <p:sp>
          <p:nvSpPr>
            <p:cNvPr id="16" name="Rectangle 15"/>
            <p:cNvSpPr/>
            <p:nvPr/>
          </p:nvSpPr>
          <p:spPr bwMode="auto">
            <a:xfrm>
              <a:off x="563563" y="3525463"/>
              <a:ext cx="1244600" cy="635000"/>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40" name="Rectangle 39"/>
            <p:cNvSpPr/>
            <p:nvPr/>
          </p:nvSpPr>
          <p:spPr bwMode="auto">
            <a:xfrm>
              <a:off x="1808163" y="3525463"/>
              <a:ext cx="1243012" cy="635000"/>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3583" name="TextBox 17" descr="VistA Evolution&#10;"/>
            <p:cNvSpPr txBox="1">
              <a:spLocks noChangeArrowheads="1"/>
            </p:cNvSpPr>
            <p:nvPr/>
          </p:nvSpPr>
          <p:spPr bwMode="auto">
            <a:xfrm>
              <a:off x="487363" y="3681038"/>
              <a:ext cx="14033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altLang="en-US" sz="1200" dirty="0">
                  <a:solidFill>
                    <a:srgbClr val="000000"/>
                  </a:solidFill>
                  <a:latin typeface="Arial" pitchFamily="34" charset="0"/>
                  <a:ea typeface="MS PGothic" pitchFamily="34" charset="-128"/>
                </a:rPr>
                <a:t>VistA Evolution</a:t>
              </a:r>
            </a:p>
          </p:txBody>
        </p:sp>
        <p:sp>
          <p:nvSpPr>
            <p:cNvPr id="23618" name="TextBox 17" descr="Interoperability&#10;"/>
            <p:cNvSpPr txBox="1">
              <a:spLocks noChangeArrowheads="1"/>
            </p:cNvSpPr>
            <p:nvPr/>
          </p:nvSpPr>
          <p:spPr bwMode="auto">
            <a:xfrm>
              <a:off x="1800225" y="3674688"/>
              <a:ext cx="1270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altLang="en-US" sz="1200" dirty="0">
                  <a:solidFill>
                    <a:srgbClr val="000000"/>
                  </a:solidFill>
                  <a:latin typeface="Arial" pitchFamily="34" charset="0"/>
                  <a:ea typeface="MS PGothic" pitchFamily="34" charset="-128"/>
                </a:rPr>
                <a:t>Interoperability</a:t>
              </a:r>
            </a:p>
          </p:txBody>
        </p:sp>
        <p:cxnSp>
          <p:nvCxnSpPr>
            <p:cNvPr id="43" name="Straight Connector 42"/>
            <p:cNvCxnSpPr>
              <a:stCxn id="23580" idx="2"/>
            </p:cNvCxnSpPr>
            <p:nvPr/>
          </p:nvCxnSpPr>
          <p:spPr bwMode="auto">
            <a:xfrm>
              <a:off x="1800225" y="3195263"/>
              <a:ext cx="0" cy="33020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8" name="TextBox 37" descr="DoD / VA Senior Stakeholders Group&#10;Chaired by: VA CIO and USD (AT&amp;L)&#10;"/>
          <p:cNvSpPr txBox="1"/>
          <p:nvPr/>
        </p:nvSpPr>
        <p:spPr bwMode="auto">
          <a:xfrm>
            <a:off x="3070225" y="2050676"/>
            <a:ext cx="2933700" cy="349250"/>
          </a:xfrm>
          <a:prstGeom prst="rect">
            <a:avLst/>
          </a:prstGeom>
          <a:solidFill>
            <a:srgbClr val="CCCCFF"/>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fontAlgn="auto">
              <a:spcBef>
                <a:spcPts val="0"/>
              </a:spcBef>
              <a:spcAft>
                <a:spcPts val="0"/>
              </a:spcAft>
              <a:defRPr sz="1100" b="1">
                <a:solidFill>
                  <a:schemeClr val="tx1"/>
                </a:solidFill>
                <a:latin typeface="Arial" pitchFamily="34" charset="0"/>
                <a:cs typeface="Arial" pitchFamily="34" charset="0"/>
              </a:defRPr>
            </a:lvl1pPr>
          </a:lstStyle>
          <a:p>
            <a:pPr>
              <a:defRPr/>
            </a:pPr>
            <a:r>
              <a:rPr lang="en-US" dirty="0" smtClean="0">
                <a:solidFill>
                  <a:prstClr val="black"/>
                </a:solidFill>
              </a:rPr>
              <a:t>DoD / VA Senior Stakeholders Group</a:t>
            </a:r>
          </a:p>
          <a:p>
            <a:pPr>
              <a:defRPr/>
            </a:pPr>
            <a:r>
              <a:rPr lang="en-US" dirty="0" smtClean="0">
                <a:solidFill>
                  <a:prstClr val="black"/>
                </a:solidFill>
              </a:rPr>
              <a:t>Chaired by: VA CIO and USD (AT&amp;L)</a:t>
            </a:r>
            <a:endParaRPr lang="en-US" dirty="0">
              <a:solidFill>
                <a:prstClr val="black"/>
              </a:solidFill>
            </a:endParaRPr>
          </a:p>
        </p:txBody>
      </p:sp>
      <p:sp>
        <p:nvSpPr>
          <p:cNvPr id="23614" name="TextBox 21" descr="Coordination and Collaboration&#10;"/>
          <p:cNvSpPr txBox="1">
            <a:spLocks noChangeArrowheads="1"/>
          </p:cNvSpPr>
          <p:nvPr/>
        </p:nvSpPr>
        <p:spPr bwMode="auto">
          <a:xfrm>
            <a:off x="3384550" y="1720476"/>
            <a:ext cx="23050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altLang="en-US" sz="1100" i="1" dirty="0">
                <a:solidFill>
                  <a:srgbClr val="000000"/>
                </a:solidFill>
                <a:latin typeface="Arial" pitchFamily="34" charset="0"/>
              </a:rPr>
              <a:t>Coordination and Collaboration</a:t>
            </a:r>
          </a:p>
        </p:txBody>
      </p:sp>
      <p:grpSp>
        <p:nvGrpSpPr>
          <p:cNvPr id="5" name="Group 4" descr="Health Executive Committee (Requirements)&#10;"/>
          <p:cNvGrpSpPr/>
          <p:nvPr/>
        </p:nvGrpSpPr>
        <p:grpSpPr>
          <a:xfrm>
            <a:off x="5689600" y="1604588"/>
            <a:ext cx="3390900" cy="490538"/>
            <a:chOff x="5689600" y="1604588"/>
            <a:chExt cx="3390900" cy="490538"/>
          </a:xfrm>
        </p:grpSpPr>
        <p:sp>
          <p:nvSpPr>
            <p:cNvPr id="35" name="TextBox 34" descr="Health Executive Committee (Requirements)&#10;"/>
            <p:cNvSpPr txBox="1"/>
            <p:nvPr/>
          </p:nvSpPr>
          <p:spPr bwMode="auto">
            <a:xfrm>
              <a:off x="6146800" y="1604588"/>
              <a:ext cx="2933700" cy="490538"/>
            </a:xfrm>
            <a:prstGeom prst="rect">
              <a:avLst/>
            </a:prstGeom>
            <a:solidFill>
              <a:schemeClr val="accent3">
                <a:lumMod val="60000"/>
                <a:lumOff val="40000"/>
              </a:schemeClr>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fontAlgn="auto">
                <a:spcBef>
                  <a:spcPts val="0"/>
                </a:spcBef>
                <a:spcAft>
                  <a:spcPts val="0"/>
                </a:spcAft>
                <a:defRPr sz="600" b="1">
                  <a:solidFill>
                    <a:schemeClr val="tx1"/>
                  </a:solidFill>
                  <a:latin typeface="Arial" pitchFamily="34" charset="0"/>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sz="1100" dirty="0" smtClean="0">
                  <a:solidFill>
                    <a:prstClr val="black"/>
                  </a:solidFill>
                </a:rPr>
                <a:t>Health Executive Committee (Requirements)</a:t>
              </a:r>
              <a:endParaRPr lang="en-US" sz="1100" dirty="0">
                <a:solidFill>
                  <a:prstClr val="black"/>
                </a:solidFill>
              </a:endParaRPr>
            </a:p>
          </p:txBody>
        </p:sp>
        <p:cxnSp>
          <p:nvCxnSpPr>
            <p:cNvPr id="36" name="Straight Arrow Connector 35"/>
            <p:cNvCxnSpPr>
              <a:stCxn id="35" idx="1"/>
              <a:endCxn id="23614" idx="3"/>
            </p:cNvCxnSpPr>
            <p:nvPr/>
          </p:nvCxnSpPr>
          <p:spPr>
            <a:xfrm flipH="1">
              <a:off x="5689600" y="1849063"/>
              <a:ext cx="457200" cy="3175"/>
            </a:xfrm>
            <a:prstGeom prst="straightConnector1">
              <a:avLst/>
            </a:prstGeom>
            <a:ln>
              <a:solidFill>
                <a:srgbClr val="604A7B"/>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Group 2" descr="Resources"/>
          <p:cNvGrpSpPr/>
          <p:nvPr/>
        </p:nvGrpSpPr>
        <p:grpSpPr>
          <a:xfrm>
            <a:off x="519113" y="1720476"/>
            <a:ext cx="2865437" cy="261937"/>
            <a:chOff x="519113" y="1720476"/>
            <a:chExt cx="2865437" cy="261937"/>
          </a:xfrm>
        </p:grpSpPr>
        <p:cxnSp>
          <p:nvCxnSpPr>
            <p:cNvPr id="48" name="Straight Arrow Connector 47"/>
            <p:cNvCxnSpPr>
              <a:stCxn id="47" idx="3"/>
              <a:endCxn id="23614" idx="1"/>
            </p:cNvCxnSpPr>
            <p:nvPr/>
          </p:nvCxnSpPr>
          <p:spPr>
            <a:xfrm>
              <a:off x="2640013" y="1850651"/>
              <a:ext cx="744537" cy="1587"/>
            </a:xfrm>
            <a:prstGeom prst="straightConnector1">
              <a:avLst/>
            </a:prstGeom>
            <a:ln>
              <a:solidFill>
                <a:srgbClr val="604A7B"/>
              </a:solidFill>
              <a:tailEnd type="arrow"/>
            </a:ln>
          </p:spPr>
          <p:style>
            <a:lnRef idx="1">
              <a:schemeClr val="accent1"/>
            </a:lnRef>
            <a:fillRef idx="0">
              <a:schemeClr val="accent1"/>
            </a:fillRef>
            <a:effectRef idx="0">
              <a:schemeClr val="accent1"/>
            </a:effectRef>
            <a:fontRef idx="minor">
              <a:schemeClr val="tx1"/>
            </a:fontRef>
          </p:style>
        </p:cxnSp>
        <p:sp>
          <p:nvSpPr>
            <p:cNvPr id="47" name="TextBox 46" descr="Resources"/>
            <p:cNvSpPr txBox="1"/>
            <p:nvPr/>
          </p:nvSpPr>
          <p:spPr bwMode="auto">
            <a:xfrm>
              <a:off x="519113" y="1720476"/>
              <a:ext cx="2120900" cy="261937"/>
            </a:xfrm>
            <a:prstGeom prst="rect">
              <a:avLst/>
            </a:prstGeom>
            <a:solidFill>
              <a:srgbClr val="E6B9B8"/>
            </a:solid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fontAlgn="auto">
                <a:spcBef>
                  <a:spcPts val="0"/>
                </a:spcBef>
                <a:spcAft>
                  <a:spcPts val="0"/>
                </a:spcAft>
                <a:defRPr sz="600" b="1">
                  <a:solidFill>
                    <a:schemeClr val="tx1"/>
                  </a:solidFill>
                  <a:latin typeface="Arial" pitchFamily="34" charset="0"/>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sz="1100" dirty="0" smtClean="0">
                  <a:solidFill>
                    <a:prstClr val="black"/>
                  </a:solidFill>
                </a:rPr>
                <a:t>Resources</a:t>
              </a:r>
              <a:endParaRPr lang="en-US" sz="1100" dirty="0">
                <a:solidFill>
                  <a:prstClr val="black"/>
                </a:solidFill>
              </a:endParaRPr>
            </a:p>
          </p:txBody>
        </p:sp>
      </p:grpSp>
      <p:grpSp>
        <p:nvGrpSpPr>
          <p:cNvPr id="6" name="Group 5" descr="Joint Executive Committee"/>
          <p:cNvGrpSpPr/>
          <p:nvPr/>
        </p:nvGrpSpPr>
        <p:grpSpPr>
          <a:xfrm>
            <a:off x="3070225" y="1449013"/>
            <a:ext cx="2933700" cy="1708150"/>
            <a:chOff x="3070225" y="1449013"/>
            <a:chExt cx="2933700" cy="1708150"/>
          </a:xfrm>
        </p:grpSpPr>
        <p:sp>
          <p:nvSpPr>
            <p:cNvPr id="32" name="TextBox 31" descr="Joint Executive Committee&#10;"/>
            <p:cNvSpPr txBox="1"/>
            <p:nvPr/>
          </p:nvSpPr>
          <p:spPr bwMode="auto">
            <a:xfrm>
              <a:off x="3070225" y="1449013"/>
              <a:ext cx="2933700" cy="241300"/>
            </a:xfrm>
            <a:prstGeom prst="rect">
              <a:avLst/>
            </a:prstGeom>
            <a:solidFill>
              <a:schemeClr val="tx2">
                <a:lumMod val="60000"/>
                <a:lumOff val="40000"/>
              </a:schemeClr>
            </a:solid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fontAlgn="auto">
                <a:spcBef>
                  <a:spcPts val="0"/>
                </a:spcBef>
                <a:spcAft>
                  <a:spcPts val="0"/>
                </a:spcAft>
                <a:defRPr sz="600" b="1">
                  <a:solidFill>
                    <a:schemeClr val="tx1"/>
                  </a:solidFill>
                  <a:latin typeface="Arial" pitchFamily="34" charset="0"/>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sz="1100" dirty="0">
                  <a:solidFill>
                    <a:prstClr val="black"/>
                  </a:solidFill>
                </a:rPr>
                <a:t>Joint Executive Committee</a:t>
              </a:r>
            </a:p>
          </p:txBody>
        </p:sp>
        <p:cxnSp>
          <p:nvCxnSpPr>
            <p:cNvPr id="33" name="Straight Connector 32"/>
            <p:cNvCxnSpPr>
              <a:stCxn id="32" idx="2"/>
              <a:endCxn id="14" idx="0"/>
            </p:cNvCxnSpPr>
            <p:nvPr/>
          </p:nvCxnSpPr>
          <p:spPr bwMode="auto">
            <a:xfrm>
              <a:off x="4537075" y="1690313"/>
              <a:ext cx="0" cy="146685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 name="Oval 3" descr="&quot;&quot;"/>
          <p:cNvSpPr/>
          <p:nvPr/>
        </p:nvSpPr>
        <p:spPr>
          <a:xfrm>
            <a:off x="143963" y="1247219"/>
            <a:ext cx="5613090" cy="4882869"/>
          </a:xfrm>
          <a:prstGeom prst="ellipse">
            <a:avLst/>
          </a:prstGeom>
          <a:solidFill>
            <a:srgbClr val="00B0F0">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descr="&quot;&quot;"/>
          <p:cNvSpPr/>
          <p:nvPr/>
        </p:nvSpPr>
        <p:spPr>
          <a:xfrm>
            <a:off x="3214188" y="1247219"/>
            <a:ext cx="5833357" cy="4922118"/>
          </a:xfrm>
          <a:prstGeom prst="ellipse">
            <a:avLst/>
          </a:prstGeom>
          <a:solidFill>
            <a:srgbClr val="FFC000">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descr="DHMSM Interoperability&#10;"/>
          <p:cNvSpPr txBox="1"/>
          <p:nvPr/>
        </p:nvSpPr>
        <p:spPr>
          <a:xfrm>
            <a:off x="5456643" y="4224488"/>
            <a:ext cx="3037489" cy="1138773"/>
          </a:xfrm>
          <a:prstGeom prst="rect">
            <a:avLst/>
          </a:prstGeom>
          <a:noFill/>
          <a:ln>
            <a:noFill/>
          </a:ln>
        </p:spPr>
        <p:txBody>
          <a:bodyPr wrap="square" rtlCol="0">
            <a:spAutoFit/>
          </a:bodyPr>
          <a:lstStyle/>
          <a:p>
            <a:pPr algn="ctr"/>
            <a:r>
              <a:rPr lang="en-US" sz="3400" b="1" dirty="0" smtClean="0"/>
              <a:t>DHMSM</a:t>
            </a:r>
          </a:p>
          <a:p>
            <a:pPr algn="ctr"/>
            <a:r>
              <a:rPr lang="en-US" sz="3400" b="1" dirty="0" smtClean="0"/>
              <a:t>Interoperability</a:t>
            </a:r>
            <a:endParaRPr lang="en-US" sz="3400" b="1" dirty="0"/>
          </a:p>
        </p:txBody>
      </p:sp>
      <p:sp>
        <p:nvSpPr>
          <p:cNvPr id="49" name="TextBox 48" descr="IPO Facilitates Interoperability&#10;"/>
          <p:cNvSpPr txBox="1"/>
          <p:nvPr/>
        </p:nvSpPr>
        <p:spPr>
          <a:xfrm>
            <a:off x="3012281" y="2974986"/>
            <a:ext cx="2933700" cy="1384995"/>
          </a:xfrm>
          <a:prstGeom prst="rect">
            <a:avLst/>
          </a:prstGeom>
          <a:noFill/>
        </p:spPr>
        <p:txBody>
          <a:bodyPr>
            <a:spAutoFit/>
          </a:bodyPr>
          <a:lstStyle/>
          <a:p>
            <a:pPr algn="ctr">
              <a:defRPr/>
            </a:pPr>
            <a:r>
              <a:rPr lang="en-US" sz="2800" b="1" dirty="0">
                <a:solidFill>
                  <a:prstClr val="black"/>
                </a:solidFill>
                <a:latin typeface="Arial" pitchFamily="34" charset="0"/>
              </a:rPr>
              <a:t>IPO</a:t>
            </a:r>
          </a:p>
          <a:p>
            <a:pPr algn="ctr">
              <a:defRPr/>
            </a:pPr>
            <a:r>
              <a:rPr lang="en-US" sz="2800" b="1" i="1" dirty="0" smtClean="0">
                <a:solidFill>
                  <a:prstClr val="black"/>
                </a:solidFill>
                <a:latin typeface="Arial" pitchFamily="34" charset="0"/>
              </a:rPr>
              <a:t>Facilitates Interoperability</a:t>
            </a:r>
            <a:endParaRPr lang="en-US" sz="2800" b="1" i="1" dirty="0">
              <a:solidFill>
                <a:prstClr val="black"/>
              </a:solidFill>
              <a:latin typeface="Arial" pitchFamily="34" charset="0"/>
            </a:endParaRPr>
          </a:p>
        </p:txBody>
      </p:sp>
      <p:sp>
        <p:nvSpPr>
          <p:cNvPr id="2" name="TextBox 1" descr="VistA Evolution Interoperability&#10;"/>
          <p:cNvSpPr txBox="1"/>
          <p:nvPr/>
        </p:nvSpPr>
        <p:spPr>
          <a:xfrm>
            <a:off x="249237" y="2625876"/>
            <a:ext cx="3070226" cy="1138773"/>
          </a:xfrm>
          <a:prstGeom prst="rect">
            <a:avLst/>
          </a:prstGeom>
          <a:noFill/>
          <a:ln>
            <a:noFill/>
          </a:ln>
        </p:spPr>
        <p:txBody>
          <a:bodyPr wrap="square" rtlCol="0">
            <a:spAutoFit/>
          </a:bodyPr>
          <a:lstStyle/>
          <a:p>
            <a:pPr algn="ctr"/>
            <a:r>
              <a:rPr lang="en-US" sz="3400" b="1" dirty="0" smtClean="0"/>
              <a:t>VistA Evolution</a:t>
            </a:r>
          </a:p>
          <a:p>
            <a:pPr algn="ctr"/>
            <a:r>
              <a:rPr lang="en-US" sz="3400" b="1" dirty="0" smtClean="0"/>
              <a:t>Interoperability</a:t>
            </a:r>
            <a:endParaRPr lang="en-US" sz="3400" b="1" dirty="0"/>
          </a:p>
        </p:txBody>
      </p:sp>
      <p:sp>
        <p:nvSpPr>
          <p:cNvPr id="9" name="Title 1" descr="VistA Evolution, IPO and DHMSM Operating Model&#10;"/>
          <p:cNvSpPr txBox="1">
            <a:spLocks/>
          </p:cNvSpPr>
          <p:nvPr/>
        </p:nvSpPr>
        <p:spPr bwMode="auto">
          <a:xfrm>
            <a:off x="181728" y="600812"/>
            <a:ext cx="8898771" cy="868363"/>
          </a:xfrm>
          <a:prstGeom prst="rect">
            <a:avLst/>
          </a:prstGeom>
          <a:extLst/>
        </p:spPr>
        <p:txBody>
          <a:bodyPr/>
          <a:lstStyle>
            <a:lvl1pPr>
              <a:spcBef>
                <a:spcPct val="0"/>
              </a:spcBef>
              <a:buNone/>
              <a:defRPr sz="2800">
                <a:solidFill>
                  <a:schemeClr val="tx1">
                    <a:lumMod val="75000"/>
                  </a:schemeClr>
                </a:solidFill>
                <a:latin typeface="Georgia"/>
                <a:ea typeface="+mj-ea"/>
                <a:cs typeface="Georgia"/>
              </a:defRPr>
            </a:lvl1pPr>
          </a:lstStyle>
          <a:p>
            <a:r>
              <a:rPr lang="en-US" altLang="en-US" dirty="0"/>
              <a:t>VistA </a:t>
            </a:r>
            <a:r>
              <a:rPr lang="en-US" altLang="en-US" dirty="0" smtClean="0"/>
              <a:t>Evolution, IPO </a:t>
            </a:r>
            <a:r>
              <a:rPr lang="en-US" altLang="en-US" dirty="0"/>
              <a:t>and DHMSM Operating Model</a:t>
            </a:r>
          </a:p>
        </p:txBody>
      </p:sp>
    </p:spTree>
    <p:extLst>
      <p:ext uri="{BB962C8B-B14F-4D97-AF65-F5344CB8AC3E}">
        <p14:creationId xmlns:p14="http://schemas.microsoft.com/office/powerpoint/2010/main" val="14277935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3" name="Rectangle 22" descr="&quot;&quot;"/>
          <p:cNvSpPr/>
          <p:nvPr/>
        </p:nvSpPr>
        <p:spPr>
          <a:xfrm>
            <a:off x="-425669" y="609600"/>
            <a:ext cx="10293266" cy="3111061"/>
          </a:xfrm>
          <a:prstGeom prst="rect">
            <a:avLst/>
          </a:prstGeom>
          <a:solidFill>
            <a:srgbClr val="FFFFD5"/>
          </a:solidFill>
          <a:ln>
            <a:noFill/>
          </a:ln>
          <a:effectLst>
            <a:softEdge rad="355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person's arm with index finger extended"/>
          <p:cNvPicPr>
            <a:picLocks noChangeAspect="1"/>
          </p:cNvPicPr>
          <p:nvPr/>
        </p:nvPicPr>
        <p:blipFill>
          <a:blip r:embed="rId3">
            <a:extLst>
              <a:ext uri="{BEBA8EAE-BF5A-486C-A8C5-ECC9F3942E4B}">
                <a14:imgProps xmlns:a14="http://schemas.microsoft.com/office/drawing/2010/main">
                  <a14:imgLayer r:embed="rId4">
                    <a14:imgEffect>
                      <a14:backgroundRemoval t="10000" b="96800" l="0" r="90000"/>
                    </a14:imgEffect>
                  </a14:imgLayer>
                </a14:imgProps>
              </a:ext>
              <a:ext uri="{28A0092B-C50C-407E-A947-70E740481C1C}">
                <a14:useLocalDpi xmlns:a14="http://schemas.microsoft.com/office/drawing/2010/main" val="0"/>
              </a:ext>
            </a:extLst>
          </a:blip>
          <a:stretch>
            <a:fillRect/>
          </a:stretch>
        </p:blipFill>
        <p:spPr>
          <a:xfrm rot="21061869" flipH="1">
            <a:off x="3298130" y="1486371"/>
            <a:ext cx="5833241" cy="5833241"/>
          </a:xfrm>
          <a:prstGeom prst="rect">
            <a:avLst/>
          </a:prstGeom>
        </p:spPr>
      </p:pic>
      <p:sp>
        <p:nvSpPr>
          <p:cNvPr id="5" name="Rectangle 4" descr="Further Evolution of Clinical Systems&#10;"/>
          <p:cNvSpPr/>
          <p:nvPr/>
        </p:nvSpPr>
        <p:spPr>
          <a:xfrm>
            <a:off x="379081" y="5536461"/>
            <a:ext cx="4848945" cy="1077218"/>
          </a:xfrm>
          <a:prstGeom prst="rect">
            <a:avLst/>
          </a:prstGeom>
        </p:spPr>
        <p:txBody>
          <a:bodyPr wrap="square">
            <a:spAutoFit/>
          </a:bodyPr>
          <a:lstStyle/>
          <a:p>
            <a:pPr algn="ctr"/>
            <a:r>
              <a:rPr lang="en-US" sz="3200" b="1" dirty="0" smtClean="0">
                <a:solidFill>
                  <a:srgbClr val="000000"/>
                </a:solidFill>
                <a:latin typeface="Arial"/>
                <a:ea typeface="Times New Roman"/>
              </a:rPr>
              <a:t>Further Evolution of</a:t>
            </a:r>
          </a:p>
          <a:p>
            <a:pPr algn="ctr"/>
            <a:r>
              <a:rPr lang="en-US" sz="3200" b="1" dirty="0" smtClean="0">
                <a:solidFill>
                  <a:srgbClr val="000000"/>
                </a:solidFill>
                <a:latin typeface="Arial"/>
                <a:ea typeface="Times New Roman"/>
              </a:rPr>
              <a:t>Clinical Systems</a:t>
            </a:r>
          </a:p>
        </p:txBody>
      </p:sp>
      <p:sp>
        <p:nvSpPr>
          <p:cNvPr id="22" name="Rounded Rectangle 21" descr="&quot;&quot;"/>
          <p:cNvSpPr/>
          <p:nvPr/>
        </p:nvSpPr>
        <p:spPr>
          <a:xfrm>
            <a:off x="5756712" y="1066821"/>
            <a:ext cx="3011933" cy="1428922"/>
          </a:xfrm>
          <a:prstGeom prst="roundRect">
            <a:avLst/>
          </a:prstGeom>
          <a:solidFill>
            <a:schemeClr val="bg1">
              <a:lumMod val="75000"/>
            </a:schemeClr>
          </a:solid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bottles of medications"/>
          <p:cNvPicPr>
            <a:picLocks noChangeAspect="1"/>
          </p:cNvPicPr>
          <p:nvPr/>
        </p:nvPicPr>
        <p:blipFill>
          <a:blip r:embed="rId5">
            <a:extLst>
              <a:ext uri="{BEBA8EAE-BF5A-486C-A8C5-ECC9F3942E4B}">
                <a14:imgProps xmlns:a14="http://schemas.microsoft.com/office/drawing/2010/main">
                  <a14:imgLayer r:embed="rId6">
                    <a14:imgEffect>
                      <a14:backgroundRemoval t="6687" b="89891" l="4500" r="90000">
                        <a14:foregroundMark x1="47600" y1="32970" x2="55600" y2="32970"/>
                        <a14:foregroundMark x1="47000" y1="27838" x2="55600" y2="27838"/>
                        <a14:foregroundMark x1="46500" y1="31726" x2="46700" y2="25350"/>
                        <a14:foregroundMark x1="56700" y1="31726" x2="56200" y2="26594"/>
                        <a14:foregroundMark x1="10000" y1="27838" x2="9800" y2="15708"/>
                        <a14:foregroundMark x1="10000" y1="15708" x2="21800" y2="15708"/>
                        <a14:foregroundMark x1="54200" y1="22395" x2="54200" y2="13530"/>
                        <a14:foregroundMark x1="54200" y1="13530" x2="65700" y2="13530"/>
                        <a14:foregroundMark x1="69400" y1="32659" x2="66800" y2="25972"/>
                        <a14:foregroundMark x1="72100" y1="38103" x2="72100" y2="38103"/>
                        <a14:foregroundMark x1="73100" y1="38103" x2="73100" y2="38103"/>
                        <a14:foregroundMark x1="74200" y1="38103" x2="74200" y2="38103"/>
                        <a14:foregroundMark x1="75000" y1="38414" x2="75000" y2="38414"/>
                        <a14:foregroundMark x1="75600" y1="38103" x2="75600" y2="38103"/>
                        <a14:foregroundMark x1="75600" y1="38103" x2="75600" y2="38103"/>
                        <a14:foregroundMark x1="71100" y1="37792" x2="75400" y2="37481"/>
                        <a14:backgroundMark x1="44700" y1="28149" x2="44700" y2="33748"/>
                        <a14:backgroundMark x1="50000" y1="18974" x2="52300" y2="18974"/>
                        <a14:backgroundMark x1="52900" y1="20840" x2="50100" y2="20218"/>
                        <a14:backgroundMark x1="52900" y1="22395" x2="50700" y2="21462"/>
                        <a14:backgroundMark x1="47000" y1="24417" x2="46700" y2="26283"/>
                        <a14:backgroundMark x1="52900" y1="24106" x2="52900" y2="24106"/>
                        <a14:backgroundMark x1="53600" y1="20529" x2="53600" y2="20529"/>
                        <a14:backgroundMark x1="53400" y1="23173" x2="53400" y2="23173"/>
                      </a14:backgroundRemoval>
                    </a14:imgEffect>
                  </a14:imgLayer>
                </a14:imgProps>
              </a:ext>
              <a:ext uri="{28A0092B-C50C-407E-A947-70E740481C1C}">
                <a14:useLocalDpi xmlns:a14="http://schemas.microsoft.com/office/drawing/2010/main" val="0"/>
              </a:ext>
            </a:extLst>
          </a:blip>
          <a:stretch>
            <a:fillRect/>
          </a:stretch>
        </p:blipFill>
        <p:spPr>
          <a:xfrm>
            <a:off x="6589986" y="1016591"/>
            <a:ext cx="2327398" cy="14965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ounded Rectangle 7" descr="&quot;&quot;"/>
          <p:cNvSpPr/>
          <p:nvPr/>
        </p:nvSpPr>
        <p:spPr>
          <a:xfrm>
            <a:off x="114956" y="228600"/>
            <a:ext cx="5870355" cy="189022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ounded Rectangle 19" descr="&quot;&quot;"/>
          <p:cNvSpPr/>
          <p:nvPr/>
        </p:nvSpPr>
        <p:spPr>
          <a:xfrm>
            <a:off x="3431300" y="1960464"/>
            <a:ext cx="3158686" cy="1760197"/>
          </a:xfrm>
          <a:prstGeom prst="roundRect">
            <a:avLst/>
          </a:prstGeom>
          <a:solidFill>
            <a:schemeClr val="tx1">
              <a:alpha val="60000"/>
            </a:schemeClr>
          </a:solidFill>
          <a:ln w="57150">
            <a:solidFill>
              <a:schemeClr val="tx2">
                <a:lumMod val="40000"/>
                <a:lumOff val="60000"/>
              </a:schemeClr>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xray of chest"/>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6650" y="1799114"/>
            <a:ext cx="1524000" cy="13136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descr="radiologist and patient in an MRI"/>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70506" y="2900259"/>
            <a:ext cx="2143106" cy="14294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descr="brain scan image"/>
          <p:cNvPicPr>
            <a:picLocks noChangeAspect="1"/>
          </p:cNvPicPr>
          <p:nvPr/>
        </p:nvPicPr>
        <p:blipFill>
          <a:blip r:embed="rId9">
            <a:extLst>
              <a:ext uri="{BEBA8EAE-BF5A-486C-A8C5-ECC9F3942E4B}">
                <a14:imgProps xmlns:a14="http://schemas.microsoft.com/office/drawing/2010/main">
                  <a14:imgLayer r:embed="rId10">
                    <a14:imgEffect>
                      <a14:backgroundRemoval t="4567" b="97541" l="7300" r="936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4132924" y="2118820"/>
            <a:ext cx="1751950" cy="1496165"/>
          </a:xfrm>
          <a:prstGeom prst="rect">
            <a:avLst/>
          </a:prstGeom>
        </p:spPr>
      </p:pic>
      <p:pic>
        <p:nvPicPr>
          <p:cNvPr id="10" name="Picture 9" descr="Rx ico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0557" y="2578991"/>
            <a:ext cx="1682566" cy="12830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descr="Product Set #4&#10; September 30, 2018"/>
          <p:cNvSpPr>
            <a:spLocks noGrp="1"/>
          </p:cNvSpPr>
          <p:nvPr>
            <p:ph type="title"/>
          </p:nvPr>
        </p:nvSpPr>
        <p:spPr>
          <a:xfrm>
            <a:off x="-25619" y="228600"/>
            <a:ext cx="6016844" cy="1506663"/>
          </a:xfrm>
        </p:spPr>
        <p:txBody>
          <a:bodyPr>
            <a:normAutofit/>
          </a:bodyPr>
          <a:lstStyle/>
          <a:p>
            <a:r>
              <a:rPr lang="en-US" sz="5200" b="1" dirty="0"/>
              <a:t>Product </a:t>
            </a:r>
            <a:r>
              <a:rPr lang="en-US" sz="5200" b="1" dirty="0" smtClean="0"/>
              <a:t>Set #4</a:t>
            </a:r>
            <a:br>
              <a:rPr lang="en-US" sz="5200" b="1" dirty="0" smtClean="0"/>
            </a:br>
            <a:r>
              <a:rPr lang="en-US" sz="2800" b="1" dirty="0" smtClean="0"/>
              <a:t> </a:t>
            </a:r>
            <a:r>
              <a:rPr lang="en-US" sz="2800" i="1" dirty="0" smtClean="0"/>
              <a:t>September 30</a:t>
            </a:r>
            <a:r>
              <a:rPr lang="en-US" sz="2800" i="1" dirty="0" smtClean="0"/>
              <a:t>, </a:t>
            </a:r>
            <a:r>
              <a:rPr lang="en-US" sz="2800" i="1" dirty="0" smtClean="0"/>
              <a:t>2018</a:t>
            </a:r>
            <a:endParaRPr lang="en-US" sz="2800" i="1" dirty="0"/>
          </a:p>
        </p:txBody>
      </p:sp>
    </p:spTree>
    <p:extLst>
      <p:ext uri="{BB962C8B-B14F-4D97-AF65-F5344CB8AC3E}">
        <p14:creationId xmlns:p14="http://schemas.microsoft.com/office/powerpoint/2010/main" val="31051475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gold dot background"/>
          <p:cNvPicPr>
            <a:picLocks noChangeAspect="1"/>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r="26782" b="45086"/>
          <a:stretch/>
        </p:blipFill>
        <p:spPr>
          <a:xfrm>
            <a:off x="-1" y="-1"/>
            <a:ext cx="9144001" cy="6857999"/>
          </a:xfrm>
          <a:prstGeom prst="rect">
            <a:avLst/>
          </a:prstGeom>
        </p:spPr>
      </p:pic>
      <p:grpSp>
        <p:nvGrpSpPr>
          <p:cNvPr id="21" name="Group 20" descr="V4&#10;"/>
          <p:cNvGrpSpPr/>
          <p:nvPr/>
        </p:nvGrpSpPr>
        <p:grpSpPr>
          <a:xfrm>
            <a:off x="0" y="5267232"/>
            <a:ext cx="1773936" cy="1261872"/>
            <a:chOff x="0" y="1383228"/>
            <a:chExt cx="1678675" cy="3476458"/>
          </a:xfrm>
        </p:grpSpPr>
        <p:sp>
          <p:nvSpPr>
            <p:cNvPr id="22" name="Pentagon 21"/>
            <p:cNvSpPr/>
            <p:nvPr/>
          </p:nvSpPr>
          <p:spPr>
            <a:xfrm>
              <a:off x="0" y="1383228"/>
              <a:ext cx="1678675" cy="3476458"/>
            </a:xfrm>
            <a:prstGeom prst="homePlate">
              <a:avLst/>
            </a:prstGeom>
            <a:solidFill>
              <a:srgbClr val="B5AFA7"/>
            </a:solidFill>
          </p:spPr>
          <p:style>
            <a:lnRef idx="2">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sp>
        <p:sp>
          <p:nvSpPr>
            <p:cNvPr id="23" name="Pentagon 4" descr="V4"/>
            <p:cNvSpPr/>
            <p:nvPr/>
          </p:nvSpPr>
          <p:spPr>
            <a:xfrm>
              <a:off x="0" y="1383228"/>
              <a:ext cx="1259006" cy="34764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lvl="0" algn="ctr" defTabSz="2489200">
                <a:lnSpc>
                  <a:spcPct val="90000"/>
                </a:lnSpc>
                <a:spcBef>
                  <a:spcPct val="0"/>
                </a:spcBef>
                <a:spcAft>
                  <a:spcPct val="35000"/>
                </a:spcAft>
              </a:pPr>
              <a:r>
                <a:rPr lang="en-US" sz="5600" kern="1200" dirty="0" smtClean="0"/>
                <a:t>V4</a:t>
              </a:r>
              <a:endParaRPr lang="en-US" sz="5600" kern="1200" dirty="0"/>
            </a:p>
          </p:txBody>
        </p:sp>
      </p:grpSp>
      <p:grpSp>
        <p:nvGrpSpPr>
          <p:cNvPr id="17" name="Group 16" descr="V2&#10;"/>
          <p:cNvGrpSpPr/>
          <p:nvPr/>
        </p:nvGrpSpPr>
        <p:grpSpPr>
          <a:xfrm>
            <a:off x="0" y="3899213"/>
            <a:ext cx="1773936" cy="1261872"/>
            <a:chOff x="0" y="0"/>
            <a:chExt cx="1678675" cy="2766214"/>
          </a:xfrm>
        </p:grpSpPr>
        <p:sp>
          <p:nvSpPr>
            <p:cNvPr id="19" name="Pentagon 18"/>
            <p:cNvSpPr/>
            <p:nvPr/>
          </p:nvSpPr>
          <p:spPr>
            <a:xfrm>
              <a:off x="0" y="0"/>
              <a:ext cx="1678675" cy="2766214"/>
            </a:xfrm>
            <a:prstGeom prst="homePlate">
              <a:avLst/>
            </a:prstGeom>
            <a:solidFill>
              <a:schemeClr val="bg1">
                <a:lumMod val="65000"/>
              </a:schemeClr>
            </a:solidFill>
          </p:spPr>
          <p:style>
            <a:lnRef idx="2">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sp>
        <p:sp>
          <p:nvSpPr>
            <p:cNvPr id="20" name="Pentagon 4" descr="V2"/>
            <p:cNvSpPr/>
            <p:nvPr/>
          </p:nvSpPr>
          <p:spPr>
            <a:xfrm>
              <a:off x="0" y="0"/>
              <a:ext cx="1259006" cy="27662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lvl="0" algn="ctr" defTabSz="2489200">
                <a:lnSpc>
                  <a:spcPct val="90000"/>
                </a:lnSpc>
                <a:spcBef>
                  <a:spcPct val="0"/>
                </a:spcBef>
                <a:spcAft>
                  <a:spcPct val="35000"/>
                </a:spcAft>
              </a:pPr>
              <a:r>
                <a:rPr lang="en-US" sz="5600" dirty="0" smtClean="0"/>
                <a:t>V3</a:t>
              </a:r>
              <a:endParaRPr lang="en-US" sz="5600" kern="1200" dirty="0"/>
            </a:p>
          </p:txBody>
        </p:sp>
      </p:grpSp>
      <p:grpSp>
        <p:nvGrpSpPr>
          <p:cNvPr id="9" name="Group 8" descr="V2&#10;"/>
          <p:cNvGrpSpPr/>
          <p:nvPr/>
        </p:nvGrpSpPr>
        <p:grpSpPr>
          <a:xfrm>
            <a:off x="0" y="2510174"/>
            <a:ext cx="1773936" cy="1261872"/>
            <a:chOff x="0" y="1508080"/>
            <a:chExt cx="1678673" cy="1355920"/>
          </a:xfrm>
        </p:grpSpPr>
        <p:sp>
          <p:nvSpPr>
            <p:cNvPr id="10" name="Pentagon 9"/>
            <p:cNvSpPr/>
            <p:nvPr/>
          </p:nvSpPr>
          <p:spPr>
            <a:xfrm>
              <a:off x="0" y="1508080"/>
              <a:ext cx="1678673" cy="1355920"/>
            </a:xfrm>
            <a:prstGeom prst="homePlate">
              <a:avLst/>
            </a:prstGeom>
            <a:solidFill>
              <a:schemeClr val="tx1">
                <a:lumMod val="50000"/>
                <a:lumOff val="50000"/>
                <a:alpha val="77000"/>
              </a:schemeClr>
            </a:solidFill>
          </p:spPr>
          <p:style>
            <a:lnRef idx="2">
              <a:schemeClr val="lt1">
                <a:hueOff val="0"/>
                <a:satOff val="0"/>
                <a:lumOff val="0"/>
                <a:alphaOff val="0"/>
              </a:schemeClr>
            </a:lnRef>
            <a:fillRef idx="1">
              <a:schemeClr val="accent1">
                <a:alpha val="90000"/>
                <a:hueOff val="0"/>
                <a:satOff val="0"/>
                <a:lumOff val="0"/>
                <a:alphaOff val="-13333"/>
              </a:schemeClr>
            </a:fillRef>
            <a:effectRef idx="0">
              <a:schemeClr val="accent1">
                <a:alpha val="90000"/>
                <a:hueOff val="0"/>
                <a:satOff val="0"/>
                <a:lumOff val="0"/>
                <a:alphaOff val="-13333"/>
              </a:schemeClr>
            </a:effectRef>
            <a:fontRef idx="minor">
              <a:schemeClr val="lt1"/>
            </a:fontRef>
          </p:style>
        </p:sp>
        <p:sp>
          <p:nvSpPr>
            <p:cNvPr id="11" name="Pentagon 4" descr="V2"/>
            <p:cNvSpPr/>
            <p:nvPr/>
          </p:nvSpPr>
          <p:spPr>
            <a:xfrm>
              <a:off x="0" y="1508080"/>
              <a:ext cx="1339693" cy="13559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lvl="0" algn="ctr" defTabSz="2489200">
                <a:lnSpc>
                  <a:spcPct val="90000"/>
                </a:lnSpc>
                <a:spcBef>
                  <a:spcPct val="0"/>
                </a:spcBef>
                <a:spcAft>
                  <a:spcPct val="35000"/>
                </a:spcAft>
              </a:pPr>
              <a:r>
                <a:rPr lang="en-US" sz="5600" kern="1200" dirty="0" smtClean="0"/>
                <a:t>V2</a:t>
              </a:r>
              <a:endParaRPr lang="en-US" sz="5600" kern="1200" dirty="0"/>
            </a:p>
          </p:txBody>
        </p:sp>
      </p:grpSp>
      <p:grpSp>
        <p:nvGrpSpPr>
          <p:cNvPr id="12" name="Group 11" descr="V1"/>
          <p:cNvGrpSpPr/>
          <p:nvPr/>
        </p:nvGrpSpPr>
        <p:grpSpPr>
          <a:xfrm>
            <a:off x="0" y="1089003"/>
            <a:ext cx="1773936" cy="1261872"/>
            <a:chOff x="0" y="4213"/>
            <a:chExt cx="1678675" cy="1818089"/>
          </a:xfrm>
        </p:grpSpPr>
        <p:sp>
          <p:nvSpPr>
            <p:cNvPr id="15" name="Pentagon 14"/>
            <p:cNvSpPr/>
            <p:nvPr/>
          </p:nvSpPr>
          <p:spPr>
            <a:xfrm>
              <a:off x="0" y="4213"/>
              <a:ext cx="1678675" cy="1818089"/>
            </a:xfrm>
            <a:prstGeom prst="homePlate">
              <a:avLst/>
            </a:prstGeom>
            <a:solidFill>
              <a:schemeClr val="tx1">
                <a:lumMod val="65000"/>
                <a:lumOff val="35000"/>
                <a:alpha val="90000"/>
              </a:schemeClr>
            </a:solidFill>
          </p:spPr>
          <p:style>
            <a:lnRef idx="2">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sp>
        <p:sp>
          <p:nvSpPr>
            <p:cNvPr id="16" name="Pentagon 4" descr="V1"/>
            <p:cNvSpPr/>
            <p:nvPr/>
          </p:nvSpPr>
          <p:spPr>
            <a:xfrm>
              <a:off x="0" y="4213"/>
              <a:ext cx="1259006" cy="18180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lvl="0" algn="ctr" defTabSz="2489200">
                <a:lnSpc>
                  <a:spcPct val="90000"/>
                </a:lnSpc>
                <a:spcBef>
                  <a:spcPct val="0"/>
                </a:spcBef>
                <a:spcAft>
                  <a:spcPct val="35000"/>
                </a:spcAft>
              </a:pPr>
              <a:r>
                <a:rPr lang="en-US" sz="5600" kern="1200" dirty="0" smtClean="0"/>
                <a:t>V1</a:t>
              </a:r>
              <a:endParaRPr lang="en-US" sz="5600" kern="1200" dirty="0"/>
            </a:p>
          </p:txBody>
        </p:sp>
      </p:grpSp>
      <p:graphicFrame>
        <p:nvGraphicFramePr>
          <p:cNvPr id="14" name="Diagram 13"/>
          <p:cNvGraphicFramePr/>
          <p:nvPr>
            <p:extLst>
              <p:ext uri="{D42A27DB-BD31-4B8C-83A1-F6EECF244321}">
                <p14:modId xmlns:p14="http://schemas.microsoft.com/office/powerpoint/2010/main" val="647898505"/>
              </p:ext>
            </p:extLst>
          </p:nvPr>
        </p:nvGraphicFramePr>
        <p:xfrm>
          <a:off x="382137" y="1091821"/>
          <a:ext cx="9352115" cy="543728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Oval 2"/>
          <p:cNvSpPr/>
          <p:nvPr/>
        </p:nvSpPr>
        <p:spPr>
          <a:xfrm>
            <a:off x="1472869" y="5267232"/>
            <a:ext cx="1232231" cy="1261872"/>
          </a:xfrm>
          <a:prstGeom prst="ellipse">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descr="4&#10;"/>
          <p:cNvSpPr txBox="1"/>
          <p:nvPr/>
        </p:nvSpPr>
        <p:spPr>
          <a:xfrm>
            <a:off x="1792986" y="5528836"/>
            <a:ext cx="571500" cy="738664"/>
          </a:xfrm>
          <a:prstGeom prst="rect">
            <a:avLst/>
          </a:prstGeom>
          <a:noFill/>
        </p:spPr>
        <p:txBody>
          <a:bodyPr wrap="square" rtlCol="0">
            <a:spAutoFit/>
          </a:bodyPr>
          <a:lstStyle/>
          <a:p>
            <a:pPr algn="ctr"/>
            <a:r>
              <a:rPr lang="en-US" sz="4200" dirty="0" smtClean="0"/>
              <a:t>4</a:t>
            </a:r>
            <a:endParaRPr lang="en-US" sz="4200" dirty="0"/>
          </a:p>
        </p:txBody>
      </p:sp>
      <p:sp>
        <p:nvSpPr>
          <p:cNvPr id="25" name="Oval 24"/>
          <p:cNvSpPr/>
          <p:nvPr/>
        </p:nvSpPr>
        <p:spPr>
          <a:xfrm>
            <a:off x="1472869" y="3884499"/>
            <a:ext cx="1232231" cy="1261872"/>
          </a:xfrm>
          <a:prstGeom prst="ellipse">
            <a:avLst/>
          </a:prstGeom>
          <a:gradFill flip="none" rotWithShape="1">
            <a:gsLst>
              <a:gs pos="0">
                <a:schemeClr val="bg2">
                  <a:lumMod val="90000"/>
                  <a:shade val="30000"/>
                  <a:satMod val="115000"/>
                </a:schemeClr>
              </a:gs>
              <a:gs pos="50000">
                <a:schemeClr val="bg2">
                  <a:lumMod val="90000"/>
                  <a:shade val="67500"/>
                  <a:satMod val="115000"/>
                </a:schemeClr>
              </a:gs>
              <a:gs pos="100000">
                <a:schemeClr val="bg2">
                  <a:lumMod val="90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descr="Au"/>
          <p:cNvSpPr txBox="1"/>
          <p:nvPr/>
        </p:nvSpPr>
        <p:spPr>
          <a:xfrm>
            <a:off x="1585722" y="4171020"/>
            <a:ext cx="947928" cy="646331"/>
          </a:xfrm>
          <a:prstGeom prst="rect">
            <a:avLst/>
          </a:prstGeom>
          <a:noFill/>
        </p:spPr>
        <p:txBody>
          <a:bodyPr wrap="square" rtlCol="0">
            <a:spAutoFit/>
          </a:bodyPr>
          <a:lstStyle/>
          <a:p>
            <a:pPr algn="ctr"/>
            <a:r>
              <a:rPr lang="en-US" sz="3600" dirty="0" smtClean="0">
                <a:latin typeface="Times New Roman" panose="02020603050405020304" pitchFamily="18" charset="0"/>
                <a:cs typeface="Times New Roman" panose="02020603050405020304" pitchFamily="18" charset="0"/>
              </a:rPr>
              <a:t>Au</a:t>
            </a:r>
            <a:endParaRPr lang="en-US" sz="3600" dirty="0">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a:xfrm>
            <a:off x="-1" y="126552"/>
            <a:ext cx="9143999" cy="810665"/>
          </a:xfrm>
        </p:spPr>
        <p:txBody>
          <a:bodyPr>
            <a:normAutofit/>
          </a:bodyPr>
          <a:lstStyle/>
          <a:p>
            <a:r>
              <a:rPr lang="en-US" b="1" dirty="0" smtClean="0">
                <a:solidFill>
                  <a:schemeClr val="tx1">
                    <a:lumMod val="85000"/>
                    <a:lumOff val="15000"/>
                  </a:schemeClr>
                </a:solidFill>
              </a:rPr>
              <a:t>History of </a:t>
            </a:r>
            <a:r>
              <a:rPr lang="en-US" b="1" dirty="0" err="1" smtClean="0">
                <a:solidFill>
                  <a:schemeClr val="tx1">
                    <a:lumMod val="85000"/>
                    <a:lumOff val="15000"/>
                  </a:schemeClr>
                </a:solidFill>
              </a:rPr>
              <a:t>VistA</a:t>
            </a:r>
            <a:endParaRPr lang="en-US" b="1" dirty="0">
              <a:solidFill>
                <a:schemeClr val="tx1">
                  <a:lumMod val="85000"/>
                  <a:lumOff val="15000"/>
                </a:schemeClr>
              </a:solidFill>
            </a:endParaRPr>
          </a:p>
        </p:txBody>
      </p:sp>
    </p:spTree>
    <p:extLst>
      <p:ext uri="{BB962C8B-B14F-4D97-AF65-F5344CB8AC3E}">
        <p14:creationId xmlns:p14="http://schemas.microsoft.com/office/powerpoint/2010/main" val="34191797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3" name="Picture 2" descr="community of people icons with word bubbles"/>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750" y="381000"/>
            <a:ext cx="9149750" cy="6088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descr="Community Involvement"/>
          <p:cNvSpPr>
            <a:spLocks noGrp="1"/>
          </p:cNvSpPr>
          <p:nvPr>
            <p:ph type="title"/>
          </p:nvPr>
        </p:nvSpPr>
        <p:spPr>
          <a:xfrm>
            <a:off x="0" y="4384381"/>
            <a:ext cx="9144000" cy="1132862"/>
          </a:xfrm>
          <a:solidFill>
            <a:schemeClr val="tx2">
              <a:lumMod val="60000"/>
              <a:lumOff val="40000"/>
            </a:schemeClr>
          </a:solidFill>
        </p:spPr>
        <p:txBody>
          <a:bodyPr>
            <a:noAutofit/>
          </a:bodyPr>
          <a:lstStyle/>
          <a:p>
            <a:pPr algn="ctr"/>
            <a:r>
              <a:rPr lang="en-US" sz="4800" b="1" dirty="0" smtClean="0">
                <a:solidFill>
                  <a:schemeClr val="bg1"/>
                </a:solidFill>
              </a:rPr>
              <a:t>Community Involvement</a:t>
            </a:r>
            <a:endParaRPr lang="en-US" sz="4800" b="1" dirty="0">
              <a:solidFill>
                <a:schemeClr val="bg1"/>
              </a:solidFill>
            </a:endParaRPr>
          </a:p>
        </p:txBody>
      </p:sp>
    </p:spTree>
    <p:extLst>
      <p:ext uri="{BB962C8B-B14F-4D97-AF65-F5344CB8AC3E}">
        <p14:creationId xmlns:p14="http://schemas.microsoft.com/office/powerpoint/2010/main" val="114834461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2E2E2"/>
        </a:solidFill>
        <a:effectLst/>
      </p:bgPr>
    </p:bg>
    <p:spTree>
      <p:nvGrpSpPr>
        <p:cNvPr id="1" name=""/>
        <p:cNvGrpSpPr/>
        <p:nvPr/>
      </p:nvGrpSpPr>
      <p:grpSpPr>
        <a:xfrm>
          <a:off x="0" y="0"/>
          <a:ext cx="0" cy="0"/>
          <a:chOff x="0" y="0"/>
          <a:chExt cx="0" cy="0"/>
        </a:xfrm>
      </p:grpSpPr>
      <p:pic>
        <p:nvPicPr>
          <p:cNvPr id="14" name="Picture 13" descr="three rings of people icons"/>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2778" t="13285" r="17778" b="16420"/>
          <a:stretch/>
        </p:blipFill>
        <p:spPr>
          <a:xfrm>
            <a:off x="2291423" y="-31426"/>
            <a:ext cx="6600347" cy="6681221"/>
          </a:xfrm>
          <a:prstGeom prst="rect">
            <a:avLst/>
          </a:prstGeom>
        </p:spPr>
      </p:pic>
      <p:sp>
        <p:nvSpPr>
          <p:cNvPr id="13" name="Rectangle 12" descr="VA OIT&#10;"/>
          <p:cNvSpPr/>
          <p:nvPr/>
        </p:nvSpPr>
        <p:spPr>
          <a:xfrm>
            <a:off x="7448585" y="6050284"/>
            <a:ext cx="1193084" cy="523220"/>
          </a:xfrm>
          <a:prstGeom prst="rect">
            <a:avLst/>
          </a:prstGeom>
        </p:spPr>
        <p:txBody>
          <a:bodyPr wrap="none">
            <a:spAutoFit/>
          </a:bodyPr>
          <a:lstStyle/>
          <a:p>
            <a:pPr lvl="0"/>
            <a:r>
              <a:rPr lang="en-US" sz="2800" b="1" dirty="0" smtClean="0"/>
              <a:t>VA OIT</a:t>
            </a:r>
            <a:endParaRPr lang="en-US" sz="2800" b="1" dirty="0"/>
          </a:p>
        </p:txBody>
      </p:sp>
      <p:sp>
        <p:nvSpPr>
          <p:cNvPr id="12" name="Rectangle 11" descr="VBA"/>
          <p:cNvSpPr/>
          <p:nvPr/>
        </p:nvSpPr>
        <p:spPr>
          <a:xfrm>
            <a:off x="7984573" y="5271864"/>
            <a:ext cx="812723" cy="523220"/>
          </a:xfrm>
          <a:prstGeom prst="rect">
            <a:avLst/>
          </a:prstGeom>
        </p:spPr>
        <p:txBody>
          <a:bodyPr wrap="none">
            <a:spAutoFit/>
          </a:bodyPr>
          <a:lstStyle/>
          <a:p>
            <a:pPr lvl="0"/>
            <a:r>
              <a:rPr lang="en-US" sz="2800" b="1" dirty="0" smtClean="0"/>
              <a:t>VBA</a:t>
            </a:r>
            <a:endParaRPr lang="en-US" sz="2800" b="1" dirty="0"/>
          </a:p>
        </p:txBody>
      </p:sp>
      <p:sp>
        <p:nvSpPr>
          <p:cNvPr id="11" name="Rectangle 10" descr="VHA"/>
          <p:cNvSpPr/>
          <p:nvPr/>
        </p:nvSpPr>
        <p:spPr>
          <a:xfrm>
            <a:off x="8146725" y="4519686"/>
            <a:ext cx="840295" cy="523220"/>
          </a:xfrm>
          <a:prstGeom prst="rect">
            <a:avLst/>
          </a:prstGeom>
        </p:spPr>
        <p:txBody>
          <a:bodyPr wrap="none">
            <a:spAutoFit/>
          </a:bodyPr>
          <a:lstStyle/>
          <a:p>
            <a:pPr lvl="0"/>
            <a:r>
              <a:rPr lang="en-US" sz="2800" b="1" dirty="0" smtClean="0"/>
              <a:t>VHA</a:t>
            </a:r>
            <a:endParaRPr lang="en-US" sz="2800" b="1" dirty="0"/>
          </a:p>
        </p:txBody>
      </p:sp>
      <p:sp>
        <p:nvSpPr>
          <p:cNvPr id="8" name="Rectangle 7" descr="VA"/>
          <p:cNvSpPr/>
          <p:nvPr/>
        </p:nvSpPr>
        <p:spPr>
          <a:xfrm>
            <a:off x="6533827" y="4839358"/>
            <a:ext cx="653320" cy="584775"/>
          </a:xfrm>
          <a:prstGeom prst="rect">
            <a:avLst/>
          </a:prstGeom>
        </p:spPr>
        <p:txBody>
          <a:bodyPr wrap="none">
            <a:spAutoFit/>
          </a:bodyPr>
          <a:lstStyle/>
          <a:p>
            <a:pPr lvl="0"/>
            <a:r>
              <a:rPr lang="en-US" sz="3200" b="1" dirty="0" smtClean="0"/>
              <a:t>VA</a:t>
            </a:r>
            <a:endParaRPr lang="en-US" sz="3200" b="1" dirty="0"/>
          </a:p>
        </p:txBody>
      </p:sp>
      <p:sp>
        <p:nvSpPr>
          <p:cNvPr id="5" name="Rectangle 4" descr="DoD"/>
          <p:cNvSpPr/>
          <p:nvPr/>
        </p:nvSpPr>
        <p:spPr>
          <a:xfrm>
            <a:off x="6704476" y="1536449"/>
            <a:ext cx="922047" cy="584775"/>
          </a:xfrm>
          <a:prstGeom prst="rect">
            <a:avLst/>
          </a:prstGeom>
        </p:spPr>
        <p:txBody>
          <a:bodyPr wrap="none">
            <a:spAutoFit/>
          </a:bodyPr>
          <a:lstStyle/>
          <a:p>
            <a:pPr lvl="0"/>
            <a:r>
              <a:rPr lang="en-US" sz="3200" b="1" dirty="0"/>
              <a:t>DoD</a:t>
            </a:r>
          </a:p>
        </p:txBody>
      </p:sp>
      <p:sp>
        <p:nvSpPr>
          <p:cNvPr id="15" name="Rectangle 14" descr="CITE Team&#10;"/>
          <p:cNvSpPr/>
          <p:nvPr/>
        </p:nvSpPr>
        <p:spPr>
          <a:xfrm>
            <a:off x="3774308" y="3102529"/>
            <a:ext cx="1918923" cy="584775"/>
          </a:xfrm>
          <a:prstGeom prst="rect">
            <a:avLst/>
          </a:prstGeom>
        </p:spPr>
        <p:txBody>
          <a:bodyPr wrap="none">
            <a:spAutoFit/>
          </a:bodyPr>
          <a:lstStyle/>
          <a:p>
            <a:pPr lvl="0"/>
            <a:r>
              <a:rPr lang="en-US" sz="3200" b="1" dirty="0" smtClean="0"/>
              <a:t>CITE Team</a:t>
            </a:r>
            <a:endParaRPr lang="en-US" sz="3200" b="1" dirty="0"/>
          </a:p>
        </p:txBody>
      </p:sp>
      <p:pic>
        <p:nvPicPr>
          <p:cNvPr id="1026" name="Picture 2" descr="ring of people icons"/>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9" b="100000" l="0" r="100000">
                        <a14:foregroundMark x1="55060" y1="10317" x2="55060" y2="10317"/>
                        <a14:foregroundMark x1="69452" y1="14087" x2="69452" y2="14087"/>
                        <a14:foregroundMark x1="81430" y1="23512" x2="81430" y2="23512"/>
                        <a14:foregroundMark x1="89601" y1="38790" x2="89601" y2="38790"/>
                        <a14:foregroundMark x1="91643" y1="56151" x2="91643" y2="56151"/>
                        <a14:foregroundMark x1="85144" y1="71528" x2="85144" y2="71528"/>
                        <a14:foregroundMark x1="75023" y1="84127" x2="75023" y2="84127"/>
                        <a14:foregroundMark x1="60631" y1="92063" x2="60631" y2="92063"/>
                        <a14:foregroundMark x1="44847" y1="92063" x2="44847" y2="92063"/>
                        <a14:foregroundMark x1="29526" y1="85615" x2="29526" y2="85615"/>
                        <a14:foregroundMark x1="19127" y1="70040" x2="19127" y2="70040"/>
                        <a14:foregroundMark x1="12442" y1="54663" x2="12442" y2="54663"/>
                        <a14:foregroundMark x1="15877" y1="38790" x2="15877" y2="38790"/>
                        <a14:foregroundMark x1="24234" y1="24008" x2="24234" y2="24008"/>
                        <a14:backgroundMark x1="1671" y1="31746" x2="1671" y2="31746"/>
                        <a14:backgroundMark x1="929" y1="33730" x2="371" y2="41071"/>
                        <a14:backgroundMark x1="1300" y1="69841" x2="0" y2="61310"/>
                        <a14:backgroundMark x1="28969" y1="2183" x2="37697" y2="397"/>
                        <a14:backgroundMark x1="68709" y1="1786" x2="58682" y2="0"/>
                        <a14:backgroundMark x1="81708" y1="96825" x2="67038" y2="99802"/>
                        <a14:backgroundMark x1="25998" y1="98214" x2="35097" y2="99802"/>
                        <a14:backgroundMark x1="40947" y1="30159" x2="65274" y2="63591"/>
                        <a14:backgroundMark x1="64810" y1="62599" x2="32591" y2="71726"/>
                        <a14:backgroundMark x1="32591" y1="71726" x2="40947" y2="30159"/>
                        <a14:backgroundMark x1="6592" y1="56151" x2="9378" y2="12103"/>
                        <a14:backgroundMark x1="19870" y1="6647" x2="42804" y2="33631"/>
                        <a14:backgroundMark x1="42804" y1="33631" x2="59424" y2="22718"/>
                        <a14:backgroundMark x1="59424" y1="22718" x2="61746" y2="694"/>
                        <a14:backgroundMark x1="50418" y1="26190" x2="42990" y2="0"/>
                        <a14:backgroundMark x1="78180" y1="49504" x2="99814" y2="46528"/>
                      </a14:backgroundRemoval>
                    </a14:imgEffect>
                  </a14:imgLayer>
                </a14:imgProps>
              </a:ext>
              <a:ext uri="{28A0092B-C50C-407E-A947-70E740481C1C}">
                <a14:useLocalDpi xmlns:a14="http://schemas.microsoft.com/office/drawing/2010/main" val="0"/>
              </a:ext>
            </a:extLst>
          </a:blip>
          <a:srcRect l="4343"/>
          <a:stretch/>
        </p:blipFill>
        <p:spPr bwMode="auto">
          <a:xfrm rot="14840662">
            <a:off x="-1251590" y="-264282"/>
            <a:ext cx="4655405" cy="4554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descr="Community&#10;"/>
          <p:cNvSpPr/>
          <p:nvPr/>
        </p:nvSpPr>
        <p:spPr>
          <a:xfrm>
            <a:off x="141409" y="1690331"/>
            <a:ext cx="2167581" cy="584775"/>
          </a:xfrm>
          <a:prstGeom prst="rect">
            <a:avLst/>
          </a:prstGeom>
        </p:spPr>
        <p:txBody>
          <a:bodyPr wrap="none">
            <a:spAutoFit/>
          </a:bodyPr>
          <a:lstStyle/>
          <a:p>
            <a:pPr lvl="0"/>
            <a:r>
              <a:rPr lang="en-US" sz="3200" b="1" dirty="0" smtClean="0"/>
              <a:t>Community</a:t>
            </a:r>
            <a:endParaRPr lang="en-US" sz="3200" b="1" dirty="0"/>
          </a:p>
        </p:txBody>
      </p:sp>
    </p:spTree>
    <p:extLst>
      <p:ext uri="{BB962C8B-B14F-4D97-AF65-F5344CB8AC3E}">
        <p14:creationId xmlns:p14="http://schemas.microsoft.com/office/powerpoint/2010/main" val="160099634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descr="Community &#10;IT Engagement&#10;"/>
          <p:cNvGrpSpPr/>
          <p:nvPr/>
        </p:nvGrpSpPr>
        <p:grpSpPr>
          <a:xfrm>
            <a:off x="5588004" y="986971"/>
            <a:ext cx="3352800" cy="5633748"/>
            <a:chOff x="3792058" y="35746"/>
            <a:chExt cx="3326336" cy="620996"/>
          </a:xfrm>
          <a:gradFill flip="none" rotWithShape="1">
            <a:gsLst>
              <a:gs pos="6000">
                <a:schemeClr val="accent4">
                  <a:lumMod val="75000"/>
                </a:schemeClr>
              </a:gs>
              <a:gs pos="56000">
                <a:schemeClr val="accent2">
                  <a:lumMod val="75000"/>
                </a:schemeClr>
              </a:gs>
              <a:gs pos="100000">
                <a:schemeClr val="accent6"/>
              </a:gs>
            </a:gsLst>
            <a:lin ang="5400000" scaled="1"/>
            <a:tileRect/>
          </a:gradFill>
        </p:grpSpPr>
        <p:sp>
          <p:nvSpPr>
            <p:cNvPr id="14" name="Rectangle 13"/>
            <p:cNvSpPr/>
            <p:nvPr/>
          </p:nvSpPr>
          <p:spPr>
            <a:xfrm>
              <a:off x="3792058" y="35746"/>
              <a:ext cx="3326336" cy="620996"/>
            </a:xfrm>
            <a:prstGeom prst="rect">
              <a:avLst/>
            </a:prstGeom>
            <a:grpFill/>
            <a:ln>
              <a:solidFill>
                <a:schemeClr val="bg1">
                  <a:lumMod val="85000"/>
                </a:schemeClr>
              </a:solidFill>
            </a:ln>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5" name="Rectangle 14" descr="Community IT Engagement&#10;"/>
            <p:cNvSpPr/>
            <p:nvPr/>
          </p:nvSpPr>
          <p:spPr>
            <a:xfrm>
              <a:off x="3792058" y="35746"/>
              <a:ext cx="3326336" cy="620996"/>
            </a:xfrm>
            <a:prstGeom prst="rect">
              <a:avLst/>
            </a:prstGeom>
            <a:grpFill/>
            <a:ln>
              <a:solidFill>
                <a:schemeClr val="bg1">
                  <a:lumMod val="8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US" sz="2800" kern="1200" dirty="0" smtClean="0"/>
                <a:t>Community </a:t>
              </a:r>
            </a:p>
            <a:p>
              <a:pPr lvl="0" algn="ctr" defTabSz="755650">
                <a:lnSpc>
                  <a:spcPct val="90000"/>
                </a:lnSpc>
                <a:spcBef>
                  <a:spcPct val="0"/>
                </a:spcBef>
                <a:spcAft>
                  <a:spcPct val="35000"/>
                </a:spcAft>
              </a:pPr>
              <a:r>
                <a:rPr lang="en-US" sz="2800" kern="1200" dirty="0" smtClean="0"/>
                <a:t>IT Engagement</a:t>
              </a:r>
              <a:endParaRPr lang="en-US" sz="2800" kern="1200" dirty="0"/>
            </a:p>
          </p:txBody>
        </p:sp>
      </p:grpSp>
      <p:sp>
        <p:nvSpPr>
          <p:cNvPr id="24" name="Rectangle 23" descr="Product Design and Testing&#10;"/>
          <p:cNvSpPr/>
          <p:nvPr/>
        </p:nvSpPr>
        <p:spPr>
          <a:xfrm>
            <a:off x="2096030" y="4837639"/>
            <a:ext cx="3326336" cy="1783080"/>
          </a:xfrm>
          <a:prstGeom prst="rect">
            <a:avLst/>
          </a:prstGeom>
          <a:solidFill>
            <a:schemeClr val="accent6"/>
          </a:solidFill>
          <a:ln>
            <a:solidFill>
              <a:schemeClr val="bg1">
                <a:lumMod val="8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US" sz="2800" kern="1200" dirty="0" smtClean="0"/>
              <a:t>Product Design and Testing</a:t>
            </a:r>
            <a:endParaRPr lang="en-US" sz="2800" kern="1200" dirty="0"/>
          </a:p>
        </p:txBody>
      </p:sp>
      <p:sp>
        <p:nvSpPr>
          <p:cNvPr id="18" name="Rectangle 17" descr="Capability Prioritization and Roadmap Planning&#10;"/>
          <p:cNvSpPr/>
          <p:nvPr/>
        </p:nvSpPr>
        <p:spPr>
          <a:xfrm>
            <a:off x="2096030" y="2918473"/>
            <a:ext cx="3326336" cy="1783080"/>
          </a:xfrm>
          <a:prstGeom prst="rect">
            <a:avLst/>
          </a:prstGeom>
          <a:solidFill>
            <a:schemeClr val="accent2">
              <a:lumMod val="75000"/>
            </a:schemeClr>
          </a:solidFill>
          <a:ln>
            <a:solidFill>
              <a:schemeClr val="bg1">
                <a:lumMod val="8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US" sz="2800" kern="1200" dirty="0" smtClean="0"/>
              <a:t>Capability Prioritization and Roadmap Planning</a:t>
            </a:r>
            <a:endParaRPr lang="en-US" sz="2800" kern="1200" dirty="0"/>
          </a:p>
        </p:txBody>
      </p:sp>
      <p:sp>
        <p:nvSpPr>
          <p:cNvPr id="12" name="Rectangle 11" descr="Integration across programs and projects&#10;"/>
          <p:cNvSpPr/>
          <p:nvPr/>
        </p:nvSpPr>
        <p:spPr>
          <a:xfrm>
            <a:off x="2096030" y="981905"/>
            <a:ext cx="3326336" cy="1783080"/>
          </a:xfrm>
          <a:prstGeom prst="rect">
            <a:avLst/>
          </a:prstGeom>
          <a:solidFill>
            <a:schemeClr val="accent4">
              <a:lumMod val="75000"/>
            </a:schemeClr>
          </a:solidFill>
          <a:ln>
            <a:solidFill>
              <a:schemeClr val="bg1">
                <a:lumMod val="8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2800" kern="1200" dirty="0" smtClean="0"/>
              <a:t>Integration across programs and projects</a:t>
            </a:r>
            <a:endParaRPr lang="en-US" sz="2800" kern="1200" dirty="0"/>
          </a:p>
        </p:txBody>
      </p:sp>
      <p:sp>
        <p:nvSpPr>
          <p:cNvPr id="29" name="Right Arrow 28" descr="&quot;&quot;"/>
          <p:cNvSpPr/>
          <p:nvPr/>
        </p:nvSpPr>
        <p:spPr>
          <a:xfrm>
            <a:off x="0" y="4790815"/>
            <a:ext cx="1994432" cy="1828800"/>
          </a:xfrm>
          <a:prstGeom prst="rightArrow">
            <a:avLst/>
          </a:prstGeom>
          <a:solidFill>
            <a:schemeClr val="accent6"/>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descr="Project"/>
          <p:cNvSpPr txBox="1"/>
          <p:nvPr/>
        </p:nvSpPr>
        <p:spPr>
          <a:xfrm>
            <a:off x="-58056" y="5443605"/>
            <a:ext cx="1843314" cy="523220"/>
          </a:xfrm>
          <a:prstGeom prst="rect">
            <a:avLst/>
          </a:prstGeom>
          <a:noFill/>
        </p:spPr>
        <p:txBody>
          <a:bodyPr wrap="square" rtlCol="0">
            <a:spAutoFit/>
          </a:bodyPr>
          <a:lstStyle/>
          <a:p>
            <a:pPr algn="ctr"/>
            <a:r>
              <a:rPr lang="en-US" sz="2800" b="1" dirty="0" smtClean="0">
                <a:solidFill>
                  <a:schemeClr val="bg1"/>
                </a:solidFill>
              </a:rPr>
              <a:t>Project</a:t>
            </a:r>
            <a:endParaRPr lang="en-US" sz="2800" b="1" dirty="0">
              <a:solidFill>
                <a:schemeClr val="bg1"/>
              </a:solidFill>
            </a:endParaRPr>
          </a:p>
        </p:txBody>
      </p:sp>
      <p:sp>
        <p:nvSpPr>
          <p:cNvPr id="28" name="Right Arrow 27" descr="&quot;&quot;"/>
          <p:cNvSpPr/>
          <p:nvPr/>
        </p:nvSpPr>
        <p:spPr>
          <a:xfrm>
            <a:off x="0" y="2889445"/>
            <a:ext cx="1994432" cy="1828800"/>
          </a:xfrm>
          <a:prstGeom prst="rightArrow">
            <a:avLst/>
          </a:prstGeom>
          <a:solidFill>
            <a:schemeClr val="accent2">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descr="Program"/>
          <p:cNvSpPr txBox="1"/>
          <p:nvPr/>
        </p:nvSpPr>
        <p:spPr>
          <a:xfrm>
            <a:off x="-58056" y="3548403"/>
            <a:ext cx="1843314" cy="523220"/>
          </a:xfrm>
          <a:prstGeom prst="rect">
            <a:avLst/>
          </a:prstGeom>
          <a:noFill/>
        </p:spPr>
        <p:txBody>
          <a:bodyPr wrap="square" rtlCol="0">
            <a:spAutoFit/>
          </a:bodyPr>
          <a:lstStyle/>
          <a:p>
            <a:pPr algn="ctr"/>
            <a:r>
              <a:rPr lang="en-US" sz="2800" b="1" dirty="0" smtClean="0">
                <a:solidFill>
                  <a:schemeClr val="bg1"/>
                </a:solidFill>
              </a:rPr>
              <a:t>Program</a:t>
            </a:r>
            <a:endParaRPr lang="en-US" sz="2800" b="1" dirty="0">
              <a:solidFill>
                <a:schemeClr val="bg1"/>
              </a:solidFill>
            </a:endParaRPr>
          </a:p>
        </p:txBody>
      </p:sp>
      <p:sp>
        <p:nvSpPr>
          <p:cNvPr id="4" name="Right Arrow 3" descr="&quot;&quot;"/>
          <p:cNvSpPr/>
          <p:nvPr/>
        </p:nvSpPr>
        <p:spPr>
          <a:xfrm>
            <a:off x="0" y="986972"/>
            <a:ext cx="1994432" cy="1828800"/>
          </a:xfrm>
          <a:prstGeom prst="rightArrow">
            <a:avLst/>
          </a:prstGeom>
          <a:solidFill>
            <a:schemeClr val="accent4">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descr="Portfolio"/>
          <p:cNvSpPr txBox="1"/>
          <p:nvPr/>
        </p:nvSpPr>
        <p:spPr>
          <a:xfrm>
            <a:off x="-58056" y="1639762"/>
            <a:ext cx="1843314" cy="523220"/>
          </a:xfrm>
          <a:prstGeom prst="rect">
            <a:avLst/>
          </a:prstGeom>
          <a:noFill/>
        </p:spPr>
        <p:txBody>
          <a:bodyPr wrap="square" rtlCol="0">
            <a:spAutoFit/>
          </a:bodyPr>
          <a:lstStyle/>
          <a:p>
            <a:pPr algn="ctr"/>
            <a:r>
              <a:rPr lang="en-US" sz="2800" b="1" dirty="0" smtClean="0">
                <a:solidFill>
                  <a:schemeClr val="bg1"/>
                </a:solidFill>
              </a:rPr>
              <a:t>Portfolio</a:t>
            </a:r>
            <a:endParaRPr lang="en-US" sz="2800" b="1" dirty="0">
              <a:solidFill>
                <a:schemeClr val="bg1"/>
              </a:solidFill>
            </a:endParaRPr>
          </a:p>
        </p:txBody>
      </p:sp>
      <p:sp>
        <p:nvSpPr>
          <p:cNvPr id="6" name="Title 1"/>
          <p:cNvSpPr>
            <a:spLocks noGrp="1"/>
          </p:cNvSpPr>
          <p:nvPr>
            <p:ph type="title"/>
          </p:nvPr>
        </p:nvSpPr>
        <p:spPr>
          <a:xfrm>
            <a:off x="0" y="98670"/>
            <a:ext cx="9144000" cy="810665"/>
          </a:xfrm>
        </p:spPr>
        <p:txBody>
          <a:bodyPr>
            <a:normAutofit/>
          </a:bodyPr>
          <a:lstStyle/>
          <a:p>
            <a:r>
              <a:rPr lang="en-US" sz="3600" b="1" dirty="0" smtClean="0"/>
              <a:t>Get Involved!</a:t>
            </a:r>
            <a:endParaRPr lang="en-US" sz="3600" b="1" dirty="0"/>
          </a:p>
        </p:txBody>
      </p:sp>
    </p:spTree>
    <p:extLst>
      <p:ext uri="{BB962C8B-B14F-4D97-AF65-F5344CB8AC3E}">
        <p14:creationId xmlns:p14="http://schemas.microsoft.com/office/powerpoint/2010/main" val="35507717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quot;&quot;"/>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782" b="45086"/>
          <a:stretch/>
        </p:blipFill>
        <p:spPr>
          <a:xfrm>
            <a:off x="-1" y="-1"/>
            <a:ext cx="9144001" cy="6857999"/>
          </a:xfrm>
          <a:prstGeom prst="rect">
            <a:avLst/>
          </a:prstGeom>
        </p:spPr>
      </p:pic>
      <p:sp>
        <p:nvSpPr>
          <p:cNvPr id="63" name="TextBox 62" descr="Communication"/>
          <p:cNvSpPr txBox="1"/>
          <p:nvPr/>
        </p:nvSpPr>
        <p:spPr>
          <a:xfrm>
            <a:off x="6183085" y="4871627"/>
            <a:ext cx="2743200" cy="1815882"/>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nchor="ctr">
            <a:spAutoFit/>
          </a:bodyPr>
          <a:lstStyle/>
          <a:p>
            <a:pPr algn="ctr"/>
            <a:endParaRPr lang="en-US" sz="4200" dirty="0" smtClean="0"/>
          </a:p>
          <a:p>
            <a:pPr algn="ctr"/>
            <a:r>
              <a:rPr lang="en-US" sz="2800" dirty="0" smtClean="0"/>
              <a:t>Communication</a:t>
            </a:r>
            <a:endParaRPr lang="en-US" sz="4200" dirty="0" smtClean="0"/>
          </a:p>
          <a:p>
            <a:pPr algn="ctr"/>
            <a:endParaRPr lang="en-US" sz="4200" dirty="0" smtClean="0"/>
          </a:p>
        </p:txBody>
      </p:sp>
      <p:sp>
        <p:nvSpPr>
          <p:cNvPr id="114" name="TextBox 113" descr="Training"/>
          <p:cNvSpPr txBox="1"/>
          <p:nvPr/>
        </p:nvSpPr>
        <p:spPr>
          <a:xfrm>
            <a:off x="3178626" y="4871627"/>
            <a:ext cx="2743200" cy="1815882"/>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nchor="ctr">
            <a:spAutoFit/>
          </a:bodyPr>
          <a:lstStyle/>
          <a:p>
            <a:pPr algn="ctr"/>
            <a:endParaRPr lang="en-US" sz="4200" dirty="0" smtClean="0"/>
          </a:p>
          <a:p>
            <a:pPr algn="ctr"/>
            <a:r>
              <a:rPr lang="en-US" sz="2800" dirty="0" smtClean="0"/>
              <a:t>Training</a:t>
            </a:r>
            <a:endParaRPr lang="en-US" sz="4200" dirty="0" smtClean="0"/>
          </a:p>
          <a:p>
            <a:pPr algn="ctr"/>
            <a:endParaRPr lang="en-US" sz="4200" dirty="0" smtClean="0"/>
          </a:p>
        </p:txBody>
      </p:sp>
      <p:sp>
        <p:nvSpPr>
          <p:cNvPr id="115" name="TextBox 114" descr="Support"/>
          <p:cNvSpPr txBox="1"/>
          <p:nvPr/>
        </p:nvSpPr>
        <p:spPr>
          <a:xfrm>
            <a:off x="166915" y="4871627"/>
            <a:ext cx="2743200" cy="1815882"/>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nchor="ctr">
            <a:spAutoFit/>
          </a:bodyPr>
          <a:lstStyle/>
          <a:p>
            <a:pPr algn="ctr"/>
            <a:endParaRPr lang="en-US" sz="4200" dirty="0" smtClean="0"/>
          </a:p>
          <a:p>
            <a:pPr algn="ctr"/>
            <a:r>
              <a:rPr lang="en-US" sz="2800" dirty="0" smtClean="0"/>
              <a:t>Support</a:t>
            </a:r>
            <a:endParaRPr lang="en-US" sz="4200" dirty="0" smtClean="0"/>
          </a:p>
          <a:p>
            <a:pPr algn="ctr"/>
            <a:endParaRPr lang="en-US" sz="4200" dirty="0" smtClean="0"/>
          </a:p>
        </p:txBody>
      </p:sp>
      <p:sp>
        <p:nvSpPr>
          <p:cNvPr id="64" name="TextBox 63" descr="Workflow Assessment&#10;"/>
          <p:cNvSpPr txBox="1"/>
          <p:nvPr/>
        </p:nvSpPr>
        <p:spPr>
          <a:xfrm>
            <a:off x="6183085" y="2616009"/>
            <a:ext cx="2743200" cy="1815882"/>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nchor="ctr">
            <a:spAutoFit/>
          </a:bodyPr>
          <a:lstStyle/>
          <a:p>
            <a:pPr algn="ctr"/>
            <a:endParaRPr lang="en-US" sz="2800" dirty="0" smtClean="0"/>
          </a:p>
          <a:p>
            <a:pPr algn="ctr"/>
            <a:r>
              <a:rPr lang="en-US" sz="2800" dirty="0" smtClean="0"/>
              <a:t>Workflow Assessment</a:t>
            </a:r>
          </a:p>
          <a:p>
            <a:pPr algn="ctr"/>
            <a:endParaRPr lang="en-US" sz="2800" dirty="0" smtClean="0"/>
          </a:p>
        </p:txBody>
      </p:sp>
      <p:sp>
        <p:nvSpPr>
          <p:cNvPr id="117" name="Rectangle 116" descr="Prepare"/>
          <p:cNvSpPr/>
          <p:nvPr/>
        </p:nvSpPr>
        <p:spPr>
          <a:xfrm>
            <a:off x="3077025" y="2408787"/>
            <a:ext cx="2975431" cy="2400657"/>
          </a:xfrm>
          <a:prstGeom prst="rect">
            <a:avLst/>
          </a:prstGeom>
        </p:spPr>
        <p:txBody>
          <a:bodyPr wrap="square">
            <a:spAutoFit/>
          </a:bodyPr>
          <a:lstStyle/>
          <a:p>
            <a:pPr algn="ctr">
              <a:lnSpc>
                <a:spcPts val="6000"/>
              </a:lnSpc>
            </a:pPr>
            <a:r>
              <a:rPr lang="en-US" sz="5600" b="1" dirty="0" smtClean="0">
                <a:latin typeface="+mj-lt"/>
              </a:rPr>
              <a:t>What can you do?</a:t>
            </a:r>
            <a:endParaRPr lang="en-US" sz="5600" b="1" dirty="0">
              <a:latin typeface="+mj-lt"/>
            </a:endParaRPr>
          </a:p>
        </p:txBody>
      </p:sp>
      <p:sp>
        <p:nvSpPr>
          <p:cNvPr id="116" name="TextBox 115" descr="Benefits"/>
          <p:cNvSpPr txBox="1"/>
          <p:nvPr/>
        </p:nvSpPr>
        <p:spPr>
          <a:xfrm>
            <a:off x="166915" y="2616009"/>
            <a:ext cx="2743200" cy="1815882"/>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nchor="ctr">
            <a:spAutoFit/>
          </a:bodyPr>
          <a:lstStyle/>
          <a:p>
            <a:pPr algn="ctr"/>
            <a:endParaRPr lang="en-US" sz="4200" dirty="0" smtClean="0"/>
          </a:p>
          <a:p>
            <a:pPr algn="ctr"/>
            <a:r>
              <a:rPr lang="en-US" sz="2800" dirty="0" smtClean="0"/>
              <a:t>Benefits</a:t>
            </a:r>
            <a:endParaRPr lang="en-US" sz="4200" dirty="0" smtClean="0"/>
          </a:p>
          <a:p>
            <a:pPr algn="ctr"/>
            <a:endParaRPr lang="en-US" sz="4200" dirty="0" smtClean="0"/>
          </a:p>
        </p:txBody>
      </p:sp>
      <p:sp>
        <p:nvSpPr>
          <p:cNvPr id="113" name="TextBox 112" descr="User Acceptance Testing&#10;"/>
          <p:cNvSpPr txBox="1"/>
          <p:nvPr/>
        </p:nvSpPr>
        <p:spPr>
          <a:xfrm>
            <a:off x="6183085" y="115653"/>
            <a:ext cx="2743200" cy="1938992"/>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nchor="ctr">
            <a:spAutoFit/>
          </a:bodyPr>
          <a:lstStyle/>
          <a:p>
            <a:pPr algn="ctr"/>
            <a:endParaRPr lang="en-US" sz="3200" dirty="0" smtClean="0"/>
          </a:p>
          <a:p>
            <a:pPr algn="ctr"/>
            <a:r>
              <a:rPr lang="en-US" sz="2800" dirty="0" smtClean="0"/>
              <a:t>User Acceptance Testing</a:t>
            </a:r>
          </a:p>
          <a:p>
            <a:pPr algn="ctr"/>
            <a:endParaRPr lang="en-US" sz="3200" dirty="0" smtClean="0"/>
          </a:p>
        </p:txBody>
      </p:sp>
      <p:sp>
        <p:nvSpPr>
          <p:cNvPr id="62" name="TextBox 61" descr="Resources and Informatics Structure&#10;"/>
          <p:cNvSpPr txBox="1"/>
          <p:nvPr/>
        </p:nvSpPr>
        <p:spPr>
          <a:xfrm>
            <a:off x="3178626" y="119151"/>
            <a:ext cx="2743200" cy="1938992"/>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nchor="ctr">
            <a:spAutoFit/>
          </a:bodyPr>
          <a:lstStyle/>
          <a:p>
            <a:pPr algn="ctr"/>
            <a:endParaRPr lang="en-US" dirty="0" smtClean="0"/>
          </a:p>
          <a:p>
            <a:pPr algn="ctr"/>
            <a:r>
              <a:rPr lang="en-US" sz="2800" dirty="0" smtClean="0"/>
              <a:t>Resources and Informatics Structure</a:t>
            </a:r>
          </a:p>
          <a:p>
            <a:pPr algn="ctr"/>
            <a:endParaRPr lang="en-US" dirty="0" smtClean="0"/>
          </a:p>
        </p:txBody>
      </p:sp>
      <p:sp>
        <p:nvSpPr>
          <p:cNvPr id="61" name="TextBox 60" descr="Organizational Awareness&#10;"/>
          <p:cNvSpPr txBox="1"/>
          <p:nvPr/>
        </p:nvSpPr>
        <p:spPr>
          <a:xfrm>
            <a:off x="166915" y="115653"/>
            <a:ext cx="2743200" cy="1938992"/>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nchor="ctr">
            <a:spAutoFit/>
          </a:bodyPr>
          <a:lstStyle/>
          <a:p>
            <a:pPr algn="ctr"/>
            <a:endParaRPr lang="en-US" sz="3200" dirty="0" smtClean="0"/>
          </a:p>
          <a:p>
            <a:pPr algn="ctr"/>
            <a:r>
              <a:rPr lang="en-US" sz="2800" dirty="0" smtClean="0"/>
              <a:t>Organizational Awareness</a:t>
            </a:r>
          </a:p>
          <a:p>
            <a:pPr algn="ctr"/>
            <a:endParaRPr lang="en-US" sz="3200" dirty="0" smtClean="0"/>
          </a:p>
        </p:txBody>
      </p:sp>
    </p:spTree>
    <p:extLst>
      <p:ext uri="{BB962C8B-B14F-4D97-AF65-F5344CB8AC3E}">
        <p14:creationId xmlns:p14="http://schemas.microsoft.com/office/powerpoint/2010/main" val="129386785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descr="&quot;&quot;"/>
          <p:cNvSpPr>
            <a:spLocks noGrp="1"/>
          </p:cNvSpPr>
          <p:nvPr>
            <p:ph type="sldNum" sz="quarter" idx="12"/>
          </p:nvPr>
        </p:nvSpPr>
        <p:spPr/>
        <p:txBody>
          <a:bodyPr/>
          <a:lstStyle/>
          <a:p>
            <a:fld id="{FA84A37A-AFC2-4A01-80A1-FC20F2C0D5BB}" type="slidenum">
              <a:rPr lang="en-US" smtClean="0"/>
              <a:pPr/>
              <a:t>53</a:t>
            </a:fld>
            <a:endParaRPr lang="en-US" dirty="0"/>
          </a:p>
        </p:txBody>
      </p:sp>
      <p:pic>
        <p:nvPicPr>
          <p:cNvPr id="7" name="Picture 6" descr="&quot; &quo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3705225"/>
            <a:ext cx="776128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2057400" y="2148010"/>
            <a:ext cx="7086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dirty="0" smtClean="0"/>
              <a:t>Ask the Presenter</a:t>
            </a:r>
            <a:endParaRPr lang="en-US" dirty="0"/>
          </a:p>
        </p:txBody>
      </p:sp>
      <p:pic>
        <p:nvPicPr>
          <p:cNvPr id="5" name="Picture 4" descr="Image of the My VeHU Campus &quot;Ask The Presenter&quot; Ico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2130425"/>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94833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9540" y="2730637"/>
            <a:ext cx="8229600" cy="911226"/>
          </a:xfrm>
        </p:spPr>
        <p:txBody>
          <a:bodyPr>
            <a:normAutofit/>
          </a:bodyPr>
          <a:lstStyle/>
          <a:p>
            <a:pPr marL="0" indent="0" algn="ctr">
              <a:buNone/>
            </a:pPr>
            <a:r>
              <a:rPr lang="en-US" sz="4000" dirty="0" smtClean="0">
                <a:latin typeface="Georgia" panose="02040502050405020303" pitchFamily="18" charset="0"/>
              </a:rPr>
              <a:t>BACK UP</a:t>
            </a:r>
            <a:endParaRPr lang="en-US" sz="4000" dirty="0">
              <a:latin typeface="Georgia" panose="02040502050405020303" pitchFamily="18" charset="0"/>
            </a:endParaRPr>
          </a:p>
        </p:txBody>
      </p:sp>
    </p:spTree>
    <p:extLst>
      <p:ext uri="{BB962C8B-B14F-4D97-AF65-F5344CB8AC3E}">
        <p14:creationId xmlns:p14="http://schemas.microsoft.com/office/powerpoint/2010/main" val="284610209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ilver dot background"/>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782" b="45086"/>
          <a:stretch/>
        </p:blipFill>
        <p:spPr>
          <a:xfrm>
            <a:off x="-1" y="-1"/>
            <a:ext cx="9144001" cy="6857999"/>
          </a:xfrm>
          <a:prstGeom prst="rect">
            <a:avLst/>
          </a:prstGeom>
        </p:spPr>
      </p:pic>
      <p:sp>
        <p:nvSpPr>
          <p:cNvPr id="4" name="Rectangle 10" descr="&quot;&quot;"/>
          <p:cNvSpPr>
            <a:spLocks noChangeArrowheads="1"/>
          </p:cNvSpPr>
          <p:nvPr/>
        </p:nvSpPr>
        <p:spPr bwMode="auto">
          <a:xfrm>
            <a:off x="2020186" y="6308724"/>
            <a:ext cx="47616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1200" dirty="0" smtClean="0">
                <a:solidFill>
                  <a:srgbClr val="636363"/>
                </a:solidFill>
                <a:cs typeface="Georgia" pitchFamily="18" charset="0"/>
              </a:rPr>
              <a:t>‘</a:t>
            </a:r>
            <a:endParaRPr lang="en-US" altLang="en-US" sz="1200" dirty="0">
              <a:solidFill>
                <a:srgbClr val="636363"/>
              </a:solidFill>
              <a:cs typeface="Georgia" pitchFamily="18" charset="0"/>
            </a:endParaRPr>
          </a:p>
        </p:txBody>
      </p:sp>
      <p:grpSp>
        <p:nvGrpSpPr>
          <p:cNvPr id="18" name="Group 17"/>
          <p:cNvGrpSpPr/>
          <p:nvPr/>
        </p:nvGrpSpPr>
        <p:grpSpPr>
          <a:xfrm>
            <a:off x="177422" y="150125"/>
            <a:ext cx="8665014" cy="6559427"/>
            <a:chOff x="2853358" y="1066800"/>
            <a:chExt cx="5875680" cy="4664075"/>
          </a:xfrm>
        </p:grpSpPr>
        <p:sp>
          <p:nvSpPr>
            <p:cNvPr id="5" name="Oval 4" descr="VistA Standardization&#10;"/>
            <p:cNvSpPr>
              <a:spLocks noChangeArrowheads="1"/>
            </p:cNvSpPr>
            <p:nvPr/>
          </p:nvSpPr>
          <p:spPr bwMode="auto">
            <a:xfrm>
              <a:off x="2853358" y="3603625"/>
              <a:ext cx="2458926" cy="1543050"/>
            </a:xfrm>
            <a:prstGeom prst="ellipse">
              <a:avLst/>
            </a:prstGeom>
            <a:gradFill rotWithShape="1">
              <a:gsLst>
                <a:gs pos="0">
                  <a:srgbClr val="8CCBFF"/>
                </a:gs>
                <a:gs pos="100000">
                  <a:srgbClr val="008EDB"/>
                </a:gs>
              </a:gsLst>
              <a:lin ang="5400000"/>
            </a:gradFill>
            <a:ln w="9525">
              <a:solidFill>
                <a:srgbClr val="7030A0"/>
              </a:solidFill>
              <a:round/>
              <a:headEnd/>
              <a:tailEnd/>
            </a:ln>
            <a:effectLst>
              <a:outerShdw blurRad="40000" dist="23000" dir="5400000" rotWithShape="0">
                <a:srgbClr val="808080">
                  <a:alpha val="34998"/>
                </a:srgbClr>
              </a:outerShdw>
            </a:effectLst>
          </p:spPr>
          <p:txBody>
            <a:bodyPr anchor="ctr"/>
            <a:lstStyle/>
            <a:p>
              <a:pPr algn="ctr">
                <a:defRPr/>
              </a:pPr>
              <a:endParaRPr lang="en-US" sz="2800" b="1" dirty="0">
                <a:solidFill>
                  <a:schemeClr val="lt1"/>
                </a:solidFill>
                <a:latin typeface="+mn-lt"/>
                <a:ea typeface="+mn-ea"/>
              </a:endParaRPr>
            </a:p>
            <a:p>
              <a:pPr algn="ctr">
                <a:defRPr/>
              </a:pPr>
              <a:r>
                <a:rPr lang="en-US" sz="2800" b="1" dirty="0" smtClean="0">
                  <a:solidFill>
                    <a:schemeClr val="lt1"/>
                  </a:solidFill>
                  <a:latin typeface="+mn-lt"/>
                  <a:ea typeface="+mn-ea"/>
                </a:rPr>
                <a:t>VistA </a:t>
              </a:r>
              <a:r>
                <a:rPr lang="en-US" sz="2800" b="1" dirty="0">
                  <a:solidFill>
                    <a:schemeClr val="lt1"/>
                  </a:solidFill>
                  <a:latin typeface="+mn-lt"/>
                  <a:ea typeface="+mn-ea"/>
                </a:rPr>
                <a:t>Standardization</a:t>
              </a:r>
            </a:p>
          </p:txBody>
        </p:sp>
        <p:sp>
          <p:nvSpPr>
            <p:cNvPr id="6" name="Oval 5" descr="VistA"/>
            <p:cNvSpPr>
              <a:spLocks noChangeArrowheads="1"/>
            </p:cNvSpPr>
            <p:nvPr/>
          </p:nvSpPr>
          <p:spPr bwMode="auto">
            <a:xfrm>
              <a:off x="4854575" y="2542381"/>
              <a:ext cx="2805113" cy="2605087"/>
            </a:xfrm>
            <a:prstGeom prst="ellipse">
              <a:avLst/>
            </a:prstGeom>
            <a:solidFill>
              <a:srgbClr val="F3CF45"/>
            </a:solidFill>
            <a:ln w="9525">
              <a:solidFill>
                <a:srgbClr val="7030A0"/>
              </a:solidFill>
              <a:round/>
              <a:headEnd/>
              <a:tailEnd/>
            </a:ln>
            <a:effectLst>
              <a:outerShdw blurRad="40000" dist="23000" dir="5400000" rotWithShape="0">
                <a:srgbClr val="808080">
                  <a:alpha val="34998"/>
                </a:srgbClr>
              </a:outerShdw>
            </a:effectLst>
          </p:spPr>
          <p:txBody>
            <a:bodyPr anchor="ctr"/>
            <a:lstStyle/>
            <a:p>
              <a:pPr algn="ctr">
                <a:defRPr/>
              </a:pPr>
              <a:endParaRPr lang="en-US" sz="1400" dirty="0">
                <a:solidFill>
                  <a:schemeClr val="lt1"/>
                </a:solidFill>
                <a:latin typeface="+mn-lt"/>
                <a:ea typeface="+mn-ea"/>
              </a:endParaRPr>
            </a:p>
            <a:p>
              <a:pPr algn="ctr">
                <a:defRPr/>
              </a:pPr>
              <a:endParaRPr lang="en-US" sz="1400" dirty="0">
                <a:solidFill>
                  <a:schemeClr val="lt1"/>
                </a:solidFill>
                <a:latin typeface="+mn-lt"/>
                <a:ea typeface="+mn-ea"/>
              </a:endParaRPr>
            </a:p>
            <a:p>
              <a:pPr algn="ctr">
                <a:defRPr/>
              </a:pPr>
              <a:endParaRPr lang="en-US" sz="1400" dirty="0">
                <a:solidFill>
                  <a:schemeClr val="lt1"/>
                </a:solidFill>
                <a:latin typeface="+mn-lt"/>
                <a:ea typeface="+mn-ea"/>
              </a:endParaRPr>
            </a:p>
            <a:p>
              <a:pPr algn="ctr">
                <a:defRPr/>
              </a:pPr>
              <a:endParaRPr lang="en-US" sz="1400" dirty="0">
                <a:solidFill>
                  <a:schemeClr val="lt1"/>
                </a:solidFill>
                <a:latin typeface="+mn-lt"/>
                <a:ea typeface="+mn-ea"/>
              </a:endParaRPr>
            </a:p>
            <a:p>
              <a:pPr algn="ctr">
                <a:defRPr/>
              </a:pPr>
              <a:endParaRPr lang="en-US" sz="1400" dirty="0">
                <a:solidFill>
                  <a:schemeClr val="lt1"/>
                </a:solidFill>
                <a:latin typeface="+mn-lt"/>
                <a:ea typeface="+mn-ea"/>
              </a:endParaRPr>
            </a:p>
            <a:p>
              <a:pPr algn="ctr">
                <a:defRPr/>
              </a:pPr>
              <a:endParaRPr lang="en-US" sz="1400" dirty="0">
                <a:solidFill>
                  <a:schemeClr val="lt1"/>
                </a:solidFill>
                <a:latin typeface="+mn-lt"/>
                <a:ea typeface="+mn-ea"/>
              </a:endParaRPr>
            </a:p>
            <a:p>
              <a:pPr algn="ctr">
                <a:defRPr/>
              </a:pPr>
              <a:endParaRPr lang="en-US" sz="1400" dirty="0">
                <a:solidFill>
                  <a:schemeClr val="lt1"/>
                </a:solidFill>
                <a:latin typeface="+mn-lt"/>
                <a:ea typeface="+mn-ea"/>
              </a:endParaRPr>
            </a:p>
            <a:p>
              <a:pPr algn="ctr">
                <a:defRPr/>
              </a:pPr>
              <a:endParaRPr lang="en-US" sz="1400" dirty="0">
                <a:solidFill>
                  <a:schemeClr val="lt1"/>
                </a:solidFill>
                <a:latin typeface="+mn-lt"/>
                <a:ea typeface="+mn-ea"/>
              </a:endParaRPr>
            </a:p>
            <a:p>
              <a:pPr algn="ctr">
                <a:defRPr/>
              </a:pPr>
              <a:endParaRPr lang="en-US" sz="2800" dirty="0" smtClean="0">
                <a:solidFill>
                  <a:schemeClr val="lt1"/>
                </a:solidFill>
                <a:latin typeface="+mn-lt"/>
                <a:ea typeface="+mn-ea"/>
              </a:endParaRPr>
            </a:p>
            <a:p>
              <a:pPr algn="ctr">
                <a:defRPr/>
              </a:pPr>
              <a:r>
                <a:rPr lang="en-US" sz="2800" dirty="0">
                  <a:solidFill>
                    <a:schemeClr val="lt1"/>
                  </a:solidFill>
                </a:rPr>
                <a:t> </a:t>
              </a:r>
              <a:r>
                <a:rPr lang="en-US" sz="2800" dirty="0" smtClean="0">
                  <a:solidFill>
                    <a:schemeClr val="lt1"/>
                  </a:solidFill>
                </a:rPr>
                <a:t>     </a:t>
              </a:r>
              <a:r>
                <a:rPr lang="en-US" sz="2800" b="1" dirty="0" smtClean="0">
                  <a:solidFill>
                    <a:schemeClr val="lt1"/>
                  </a:solidFill>
                  <a:latin typeface="+mn-lt"/>
                  <a:ea typeface="+mn-ea"/>
                </a:rPr>
                <a:t>VistA</a:t>
              </a:r>
              <a:endParaRPr lang="en-US" sz="2800" b="1" dirty="0">
                <a:solidFill>
                  <a:schemeClr val="lt1"/>
                </a:solidFill>
                <a:latin typeface="+mn-lt"/>
                <a:ea typeface="+mn-ea"/>
              </a:endParaRPr>
            </a:p>
          </p:txBody>
        </p:sp>
        <p:sp>
          <p:nvSpPr>
            <p:cNvPr id="7" name="Oval 6"/>
            <p:cNvSpPr>
              <a:spLocks noChangeArrowheads="1"/>
            </p:cNvSpPr>
            <p:nvPr/>
          </p:nvSpPr>
          <p:spPr bwMode="auto">
            <a:xfrm>
              <a:off x="5626100" y="2574925"/>
              <a:ext cx="1917700" cy="1817688"/>
            </a:xfrm>
            <a:prstGeom prst="ellipse">
              <a:avLst/>
            </a:prstGeom>
            <a:gradFill rotWithShape="1">
              <a:gsLst>
                <a:gs pos="0">
                  <a:srgbClr val="FFFFFE"/>
                </a:gs>
                <a:gs pos="100000">
                  <a:srgbClr val="FFFFFE"/>
                </a:gs>
              </a:gsLst>
              <a:lin ang="5400000"/>
            </a:gradFill>
            <a:ln w="9525">
              <a:solidFill>
                <a:srgbClr val="7030A0"/>
              </a:solidFill>
              <a:round/>
              <a:headEnd/>
              <a:tailEnd/>
            </a:ln>
            <a:effectLst>
              <a:outerShdw blurRad="40000" dist="23000" dir="5400000" rotWithShape="0">
                <a:srgbClr val="808080">
                  <a:alpha val="34998"/>
                </a:srgbClr>
              </a:outerShdw>
            </a:effectLst>
          </p:spPr>
          <p:txBody>
            <a:bodyPr anchor="ctr"/>
            <a:lstStyle/>
            <a:p>
              <a:pPr algn="ctr">
                <a:defRPr/>
              </a:pPr>
              <a:endParaRPr lang="en-US" sz="1400" dirty="0">
                <a:solidFill>
                  <a:schemeClr val="lt1"/>
                </a:solidFill>
                <a:latin typeface="+mn-lt"/>
                <a:ea typeface="+mn-ea"/>
              </a:endParaRPr>
            </a:p>
            <a:p>
              <a:pPr algn="ctr">
                <a:defRPr/>
              </a:pPr>
              <a:endParaRPr lang="en-US" sz="1400" dirty="0">
                <a:solidFill>
                  <a:schemeClr val="lt1"/>
                </a:solidFill>
                <a:latin typeface="+mn-lt"/>
                <a:ea typeface="+mn-ea"/>
              </a:endParaRPr>
            </a:p>
            <a:p>
              <a:pPr algn="ctr">
                <a:defRPr/>
              </a:pPr>
              <a:endParaRPr lang="en-US" sz="1400" dirty="0">
                <a:solidFill>
                  <a:schemeClr val="lt1"/>
                </a:solidFill>
                <a:latin typeface="+mn-lt"/>
                <a:ea typeface="+mn-ea"/>
              </a:endParaRPr>
            </a:p>
            <a:p>
              <a:pPr algn="ctr">
                <a:defRPr/>
              </a:pPr>
              <a:endParaRPr lang="en-US" sz="1400" dirty="0">
                <a:solidFill>
                  <a:schemeClr val="lt1"/>
                </a:solidFill>
                <a:latin typeface="+mn-lt"/>
                <a:ea typeface="+mn-ea"/>
              </a:endParaRPr>
            </a:p>
            <a:p>
              <a:pPr algn="ctr">
                <a:defRPr/>
              </a:pPr>
              <a:endParaRPr lang="en-US" sz="1400" dirty="0">
                <a:solidFill>
                  <a:schemeClr val="lt1"/>
                </a:solidFill>
                <a:latin typeface="+mn-lt"/>
                <a:ea typeface="+mn-ea"/>
              </a:endParaRPr>
            </a:p>
            <a:p>
              <a:pPr algn="ctr">
                <a:defRPr/>
              </a:pPr>
              <a:endParaRPr lang="en-US" sz="1400" dirty="0">
                <a:solidFill>
                  <a:schemeClr val="lt1"/>
                </a:solidFill>
                <a:latin typeface="+mn-lt"/>
                <a:ea typeface="+mn-ea"/>
              </a:endParaRPr>
            </a:p>
            <a:p>
              <a:pPr algn="ctr">
                <a:defRPr/>
              </a:pPr>
              <a:r>
                <a:rPr lang="en-US" sz="1400" dirty="0">
                  <a:solidFill>
                    <a:schemeClr val="lt1"/>
                  </a:solidFill>
                  <a:latin typeface="+mn-lt"/>
                  <a:ea typeface="+mn-ea"/>
                </a:rPr>
                <a:t>CPRS</a:t>
              </a:r>
            </a:p>
          </p:txBody>
        </p:sp>
        <p:sp>
          <p:nvSpPr>
            <p:cNvPr id="8" name="Oval 7" descr="EHR"/>
            <p:cNvSpPr>
              <a:spLocks noChangeArrowheads="1"/>
            </p:cNvSpPr>
            <p:nvPr/>
          </p:nvSpPr>
          <p:spPr bwMode="auto">
            <a:xfrm>
              <a:off x="3871913" y="2644775"/>
              <a:ext cx="1754187" cy="1714500"/>
            </a:xfrm>
            <a:prstGeom prst="ellipse">
              <a:avLst/>
            </a:prstGeom>
            <a:gradFill rotWithShape="1">
              <a:gsLst>
                <a:gs pos="0">
                  <a:srgbClr val="FF9F6D"/>
                </a:gs>
                <a:gs pos="100000">
                  <a:srgbClr val="FF7713"/>
                </a:gs>
              </a:gsLst>
              <a:lin ang="5400000"/>
            </a:gradFill>
            <a:ln w="9525">
              <a:solidFill>
                <a:srgbClr val="7030A0"/>
              </a:solidFill>
              <a:round/>
              <a:headEnd/>
              <a:tailEnd/>
            </a:ln>
            <a:effectLst>
              <a:outerShdw blurRad="40000" dist="23000" dir="5400000" rotWithShape="0">
                <a:srgbClr val="808080">
                  <a:alpha val="34998"/>
                </a:srgbClr>
              </a:outerShdw>
            </a:effectLst>
          </p:spPr>
          <p:txBody>
            <a:bodyPr anchor="ctr"/>
            <a:lstStyle/>
            <a:p>
              <a:pPr algn="ctr">
                <a:defRPr/>
              </a:pPr>
              <a:endParaRPr lang="en-US" sz="2800" b="1" dirty="0">
                <a:solidFill>
                  <a:schemeClr val="lt1"/>
                </a:solidFill>
                <a:latin typeface="+mn-lt"/>
                <a:ea typeface="+mn-ea"/>
              </a:endParaRPr>
            </a:p>
            <a:p>
              <a:pPr algn="ctr">
                <a:defRPr/>
              </a:pPr>
              <a:r>
                <a:rPr lang="en-US" sz="2800" b="1" dirty="0" smtClean="0">
                  <a:solidFill>
                    <a:schemeClr val="lt1"/>
                  </a:solidFill>
                  <a:latin typeface="+mn-lt"/>
                  <a:ea typeface="+mn-ea"/>
                </a:rPr>
                <a:t>EHR</a:t>
              </a:r>
              <a:endParaRPr lang="en-US" sz="2800" b="1" dirty="0">
                <a:solidFill>
                  <a:schemeClr val="lt1"/>
                </a:solidFill>
                <a:latin typeface="+mn-lt"/>
                <a:ea typeface="+mn-ea"/>
              </a:endParaRPr>
            </a:p>
          </p:txBody>
        </p:sp>
        <p:sp>
          <p:nvSpPr>
            <p:cNvPr id="9" name="Oval 8" descr="HMP"/>
            <p:cNvSpPr>
              <a:spLocks noChangeArrowheads="1"/>
            </p:cNvSpPr>
            <p:nvPr/>
          </p:nvSpPr>
          <p:spPr bwMode="auto">
            <a:xfrm>
              <a:off x="4784725" y="4564063"/>
              <a:ext cx="1331913" cy="1166812"/>
            </a:xfrm>
            <a:prstGeom prst="ellipse">
              <a:avLst/>
            </a:prstGeom>
            <a:solidFill>
              <a:schemeClr val="accent5"/>
            </a:solidFill>
            <a:ln w="9525">
              <a:solidFill>
                <a:srgbClr val="7030A0"/>
              </a:solidFill>
              <a:round/>
              <a:headEnd/>
              <a:tailEnd/>
            </a:ln>
            <a:effectLst>
              <a:outerShdw blurRad="40000" dist="23000" dir="5400000" rotWithShape="0">
                <a:srgbClr val="808080">
                  <a:alpha val="34998"/>
                </a:srgbClr>
              </a:outerShdw>
            </a:effectLst>
          </p:spPr>
          <p:txBody>
            <a:bodyPr anchor="ctr"/>
            <a:lstStyle/>
            <a:p>
              <a:pPr algn="ctr">
                <a:defRPr/>
              </a:pPr>
              <a:r>
                <a:rPr lang="en-US" sz="2800" b="1" dirty="0" smtClean="0">
                  <a:solidFill>
                    <a:srgbClr val="FFFFFF"/>
                  </a:solidFill>
                  <a:latin typeface="+mn-lt"/>
                  <a:ea typeface="+mn-ea"/>
                </a:rPr>
                <a:t>HMP</a:t>
              </a:r>
              <a:endParaRPr lang="en-US" sz="2800" b="1" dirty="0">
                <a:solidFill>
                  <a:srgbClr val="FFFFFF"/>
                </a:solidFill>
                <a:latin typeface="+mn-lt"/>
                <a:ea typeface="+mn-ea"/>
              </a:endParaRPr>
            </a:p>
          </p:txBody>
        </p:sp>
        <p:sp>
          <p:nvSpPr>
            <p:cNvPr id="10" name="Oval 9" descr="JLV"/>
            <p:cNvSpPr>
              <a:spLocks noChangeArrowheads="1"/>
            </p:cNvSpPr>
            <p:nvPr/>
          </p:nvSpPr>
          <p:spPr bwMode="auto">
            <a:xfrm>
              <a:off x="4191000" y="2301875"/>
              <a:ext cx="1014413" cy="822325"/>
            </a:xfrm>
            <a:prstGeom prst="ellipse">
              <a:avLst/>
            </a:prstGeom>
            <a:solidFill>
              <a:srgbClr val="92D050"/>
            </a:solidFill>
            <a:ln w="9525">
              <a:solidFill>
                <a:srgbClr val="7030A0"/>
              </a:solidFill>
              <a:round/>
              <a:headEnd/>
              <a:tailEnd/>
            </a:ln>
            <a:effectLst>
              <a:outerShdw blurRad="40000" dist="23000" dir="5400000" rotWithShape="0">
                <a:srgbClr val="808080">
                  <a:alpha val="34998"/>
                </a:srgbClr>
              </a:outerShdw>
            </a:effectLst>
          </p:spPr>
          <p:txBody>
            <a:bodyPr anchor="ctr"/>
            <a:lstStyle/>
            <a:p>
              <a:pPr algn="ctr">
                <a:defRPr/>
              </a:pPr>
              <a:r>
                <a:rPr lang="en-US" sz="2800" b="1" dirty="0" smtClean="0">
                  <a:solidFill>
                    <a:schemeClr val="lt1"/>
                  </a:solidFill>
                  <a:latin typeface="+mn-lt"/>
                  <a:ea typeface="+mn-ea"/>
                </a:rPr>
                <a:t>JLV</a:t>
              </a:r>
              <a:endParaRPr lang="en-US" sz="2800" b="1" dirty="0">
                <a:solidFill>
                  <a:schemeClr val="lt1"/>
                </a:solidFill>
                <a:latin typeface="+mn-lt"/>
                <a:ea typeface="+mn-ea"/>
              </a:endParaRPr>
            </a:p>
          </p:txBody>
        </p:sp>
        <p:sp>
          <p:nvSpPr>
            <p:cNvPr id="11" name="Oval 10" descr="VLER Health&#10;"/>
            <p:cNvSpPr>
              <a:spLocks noChangeArrowheads="1"/>
            </p:cNvSpPr>
            <p:nvPr/>
          </p:nvSpPr>
          <p:spPr bwMode="auto">
            <a:xfrm>
              <a:off x="5626100" y="1066800"/>
              <a:ext cx="1612900" cy="1439863"/>
            </a:xfrm>
            <a:prstGeom prst="ellipse">
              <a:avLst/>
            </a:prstGeom>
            <a:gradFill rotWithShape="1">
              <a:gsLst>
                <a:gs pos="0">
                  <a:srgbClr val="FF8D8F"/>
                </a:gs>
                <a:gs pos="100000">
                  <a:srgbClr val="DC0E19"/>
                </a:gs>
              </a:gsLst>
              <a:lin ang="5400000"/>
            </a:gradFill>
            <a:ln w="9525">
              <a:solidFill>
                <a:srgbClr val="7030A0"/>
              </a:solidFill>
              <a:round/>
              <a:headEnd/>
              <a:tailEnd/>
            </a:ln>
            <a:effectLst>
              <a:outerShdw blurRad="40000" dist="23000" dir="5400000" rotWithShape="0">
                <a:srgbClr val="808080">
                  <a:alpha val="34998"/>
                </a:srgbClr>
              </a:outerShdw>
            </a:effectLst>
          </p:spPr>
          <p:txBody>
            <a:bodyPr anchor="ctr"/>
            <a:lstStyle/>
            <a:p>
              <a:pPr algn="ctr">
                <a:defRPr/>
              </a:pPr>
              <a:r>
                <a:rPr lang="en-US" sz="2800" b="1" dirty="0" smtClean="0">
                  <a:solidFill>
                    <a:schemeClr val="lt1"/>
                  </a:solidFill>
                  <a:latin typeface="+mn-lt"/>
                  <a:ea typeface="+mn-ea"/>
                </a:rPr>
                <a:t>VLER </a:t>
              </a:r>
              <a:r>
                <a:rPr lang="en-US" sz="2800" b="1" dirty="0">
                  <a:solidFill>
                    <a:schemeClr val="lt1"/>
                  </a:solidFill>
                  <a:latin typeface="+mn-lt"/>
                  <a:ea typeface="+mn-ea"/>
                </a:rPr>
                <a:t>Health</a:t>
              </a:r>
            </a:p>
          </p:txBody>
        </p:sp>
        <p:sp>
          <p:nvSpPr>
            <p:cNvPr id="12" name="Oval 11" descr="VistA Web&#10;"/>
            <p:cNvSpPr>
              <a:spLocks noChangeArrowheads="1"/>
            </p:cNvSpPr>
            <p:nvPr/>
          </p:nvSpPr>
          <p:spPr bwMode="auto">
            <a:xfrm>
              <a:off x="5835650" y="2301875"/>
              <a:ext cx="1122363" cy="958850"/>
            </a:xfrm>
            <a:prstGeom prst="ellipse">
              <a:avLst/>
            </a:prstGeom>
            <a:solidFill>
              <a:srgbClr val="FFB284"/>
            </a:solidFill>
            <a:ln w="9525">
              <a:solidFill>
                <a:srgbClr val="7030A0"/>
              </a:solidFill>
              <a:round/>
              <a:headEnd/>
              <a:tailEnd/>
            </a:ln>
            <a:effectLst>
              <a:outerShdw blurRad="40000" dist="23000" dir="5400000" rotWithShape="0">
                <a:srgbClr val="808080">
                  <a:alpha val="34998"/>
                </a:srgbClr>
              </a:outerShdw>
            </a:effectLst>
          </p:spPr>
          <p:txBody>
            <a:bodyPr anchor="ctr"/>
            <a:lstStyle/>
            <a:p>
              <a:pPr algn="ctr">
                <a:defRPr/>
              </a:pPr>
              <a:r>
                <a:rPr lang="en-US" sz="2800" b="1" dirty="0" smtClean="0">
                  <a:solidFill>
                    <a:schemeClr val="lt1"/>
                  </a:solidFill>
                  <a:latin typeface="+mn-lt"/>
                  <a:ea typeface="+mn-ea"/>
                </a:rPr>
                <a:t>VistA </a:t>
              </a:r>
              <a:r>
                <a:rPr lang="en-US" sz="2800" b="1" dirty="0">
                  <a:solidFill>
                    <a:schemeClr val="lt1"/>
                  </a:solidFill>
                  <a:latin typeface="+mn-lt"/>
                  <a:ea typeface="+mn-ea"/>
                </a:rPr>
                <a:t>Web</a:t>
              </a:r>
            </a:p>
          </p:txBody>
        </p:sp>
        <p:sp>
          <p:nvSpPr>
            <p:cNvPr id="13" name="Oval 12" descr="RDVs"/>
            <p:cNvSpPr>
              <a:spLocks noChangeArrowheads="1"/>
            </p:cNvSpPr>
            <p:nvPr/>
          </p:nvSpPr>
          <p:spPr bwMode="auto">
            <a:xfrm>
              <a:off x="6607175" y="3124200"/>
              <a:ext cx="936625" cy="685800"/>
            </a:xfrm>
            <a:prstGeom prst="ellipse">
              <a:avLst/>
            </a:prstGeom>
            <a:solidFill>
              <a:srgbClr val="FF6666"/>
            </a:solidFill>
            <a:ln w="9525">
              <a:solidFill>
                <a:srgbClr val="7030A0"/>
              </a:solidFill>
              <a:round/>
              <a:headEnd/>
              <a:tailEnd/>
            </a:ln>
            <a:effectLst>
              <a:outerShdw blurRad="40000" dist="23000" dir="5400000" rotWithShape="0">
                <a:srgbClr val="808080">
                  <a:alpha val="34998"/>
                </a:srgbClr>
              </a:outerShdw>
            </a:effectLst>
          </p:spPr>
          <p:txBody>
            <a:bodyPr anchor="ctr"/>
            <a:lstStyle/>
            <a:p>
              <a:pPr algn="ctr">
                <a:defRPr/>
              </a:pPr>
              <a:r>
                <a:rPr lang="en-US" sz="2800" b="1" dirty="0" smtClean="0">
                  <a:solidFill>
                    <a:srgbClr val="FFFFFF"/>
                  </a:solidFill>
                  <a:latin typeface="+mn-lt"/>
                  <a:ea typeface="+mn-ea"/>
                </a:rPr>
                <a:t>RDVs</a:t>
              </a:r>
              <a:endParaRPr lang="en-US" sz="2800" b="1" dirty="0">
                <a:solidFill>
                  <a:srgbClr val="FFFFFF"/>
                </a:solidFill>
                <a:latin typeface="+mn-lt"/>
                <a:ea typeface="+mn-ea"/>
              </a:endParaRPr>
            </a:p>
          </p:txBody>
        </p:sp>
        <p:sp>
          <p:nvSpPr>
            <p:cNvPr id="14" name="Oval 13" descr="Connected Health&#10;"/>
            <p:cNvSpPr>
              <a:spLocks noChangeArrowheads="1"/>
            </p:cNvSpPr>
            <p:nvPr/>
          </p:nvSpPr>
          <p:spPr bwMode="auto">
            <a:xfrm>
              <a:off x="6976438" y="1736725"/>
              <a:ext cx="1752600" cy="1524000"/>
            </a:xfrm>
            <a:prstGeom prst="ellipse">
              <a:avLst/>
            </a:prstGeom>
            <a:solidFill>
              <a:srgbClr val="CC66FF"/>
            </a:solidFill>
            <a:ln w="9525">
              <a:solidFill>
                <a:srgbClr val="7030A0"/>
              </a:solidFill>
              <a:round/>
              <a:headEnd/>
              <a:tailEnd/>
            </a:ln>
            <a:effectLst>
              <a:outerShdw blurRad="40000" dist="23000" dir="5400000" rotWithShape="0">
                <a:srgbClr val="808080">
                  <a:alpha val="34998"/>
                </a:srgbClr>
              </a:outerShdw>
            </a:effectLst>
          </p:spPr>
          <p:txBody>
            <a:bodyPr anchor="ctr"/>
            <a:lstStyle/>
            <a:p>
              <a:pPr algn="ctr">
                <a:defRPr/>
              </a:pPr>
              <a:r>
                <a:rPr lang="en-US" sz="2800" b="1" dirty="0" smtClean="0">
                  <a:solidFill>
                    <a:srgbClr val="FFFFFF"/>
                  </a:solidFill>
                  <a:latin typeface="+mn-lt"/>
                  <a:ea typeface="+mn-ea"/>
                </a:rPr>
                <a:t>Connected </a:t>
              </a:r>
              <a:r>
                <a:rPr lang="en-US" sz="2800" b="1" dirty="0">
                  <a:solidFill>
                    <a:srgbClr val="FFFFFF"/>
                  </a:solidFill>
                  <a:latin typeface="+mn-lt"/>
                  <a:ea typeface="+mn-ea"/>
                </a:rPr>
                <a:t>Health</a:t>
              </a:r>
            </a:p>
          </p:txBody>
        </p:sp>
        <p:sp>
          <p:nvSpPr>
            <p:cNvPr id="15" name="Oval 14" descr="CAPRI"/>
            <p:cNvSpPr>
              <a:spLocks noChangeArrowheads="1"/>
            </p:cNvSpPr>
            <p:nvPr/>
          </p:nvSpPr>
          <p:spPr bwMode="auto">
            <a:xfrm>
              <a:off x="5678488" y="3292475"/>
              <a:ext cx="1103312" cy="746125"/>
            </a:xfrm>
            <a:prstGeom prst="ellipse">
              <a:avLst/>
            </a:prstGeom>
            <a:solidFill>
              <a:srgbClr val="FFCC66"/>
            </a:solidFill>
            <a:ln w="9525">
              <a:solidFill>
                <a:srgbClr val="7030A0"/>
              </a:solidFill>
              <a:round/>
              <a:headEnd/>
              <a:tailEnd/>
            </a:ln>
            <a:effectLst>
              <a:outerShdw blurRad="40000" dist="23000" dir="5400000" rotWithShape="0">
                <a:srgbClr val="808080">
                  <a:alpha val="34998"/>
                </a:srgbClr>
              </a:outerShdw>
            </a:effectLst>
          </p:spPr>
          <p:txBody>
            <a:bodyPr anchor="ctr"/>
            <a:lstStyle/>
            <a:p>
              <a:pPr algn="ctr">
                <a:defRPr/>
              </a:pPr>
              <a:r>
                <a:rPr lang="en-US" sz="2800" b="1" dirty="0" smtClean="0">
                  <a:solidFill>
                    <a:schemeClr val="bg1"/>
                  </a:solidFill>
                  <a:latin typeface="+mn-lt"/>
                  <a:ea typeface="+mn-ea"/>
                </a:rPr>
                <a:t>CAPRI</a:t>
              </a:r>
              <a:endParaRPr lang="en-US" sz="2800" b="1" dirty="0">
                <a:solidFill>
                  <a:schemeClr val="bg1"/>
                </a:solidFill>
                <a:latin typeface="+mn-lt"/>
                <a:ea typeface="+mn-ea"/>
              </a:endParaRPr>
            </a:p>
          </p:txBody>
        </p:sp>
      </p:grpSp>
    </p:spTree>
    <p:extLst>
      <p:ext uri="{BB962C8B-B14F-4D97-AF65-F5344CB8AC3E}">
        <p14:creationId xmlns:p14="http://schemas.microsoft.com/office/powerpoint/2010/main" val="384869548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descr="* Admission/Discharge/Transfer (registration)&#10;"/>
          <p:cNvSpPr txBox="1">
            <a:spLocks noChangeArrowheads="1"/>
          </p:cNvSpPr>
          <p:nvPr/>
        </p:nvSpPr>
        <p:spPr bwMode="auto">
          <a:xfrm>
            <a:off x="0" y="5987257"/>
            <a:ext cx="3232150" cy="277812"/>
          </a:xfrm>
          <a:prstGeom prst="rect">
            <a:avLst/>
          </a:prstGeom>
          <a:noFill/>
          <a:ln w="9525">
            <a:noFill/>
            <a:miter lim="800000"/>
            <a:headEnd/>
            <a:tailEnd/>
          </a:ln>
        </p:spPr>
        <p:txBody>
          <a:bodyPr wrap="none">
            <a:spAutoFit/>
          </a:bodyPr>
          <a:lstStyle/>
          <a:p>
            <a:r>
              <a:rPr lang="en-US" sz="1200" b="1" dirty="0"/>
              <a:t>* </a:t>
            </a:r>
            <a:r>
              <a:rPr lang="en-US" sz="1200" dirty="0"/>
              <a:t>Admission/Discharge/Transfer (registration)</a:t>
            </a:r>
          </a:p>
        </p:txBody>
      </p:sp>
      <p:sp>
        <p:nvSpPr>
          <p:cNvPr id="3" name="Content Placeholder 2" descr="train, underground railroad"/>
          <p:cNvSpPr>
            <a:spLocks noGrp="1"/>
          </p:cNvSpPr>
          <p:nvPr>
            <p:ph idx="1"/>
          </p:nvPr>
        </p:nvSpPr>
        <p:spPr/>
        <p:txBody>
          <a:bodyPr>
            <a:normAutofit/>
          </a:bodyPr>
          <a:lstStyle/>
          <a:p>
            <a:pPr>
              <a:lnSpc>
                <a:spcPct val="110000"/>
              </a:lnSpc>
            </a:pPr>
            <a:r>
              <a:rPr lang="en-US" sz="2400" dirty="0">
                <a:ea typeface="ＭＳ Ｐゴシック"/>
                <a:cs typeface="Georgia" pitchFamily="18" charset="0"/>
              </a:rPr>
              <a:t>1977 - Organizational tension erupts: Central Control vs. Decentralized Clinical Innovation</a:t>
            </a:r>
          </a:p>
          <a:p>
            <a:pPr>
              <a:lnSpc>
                <a:spcPct val="110000"/>
              </a:lnSpc>
            </a:pPr>
            <a:endParaRPr lang="en-US" sz="1600" dirty="0">
              <a:ea typeface="ＭＳ Ｐゴシック"/>
              <a:cs typeface="Georgia" pitchFamily="18" charset="0"/>
            </a:endParaRPr>
          </a:p>
          <a:p>
            <a:pPr>
              <a:lnSpc>
                <a:spcPct val="110000"/>
              </a:lnSpc>
            </a:pPr>
            <a:r>
              <a:rPr lang="en-US" sz="2400" dirty="0">
                <a:ea typeface="ＭＳ Ｐゴシック"/>
                <a:cs typeface="Georgia" pitchFamily="18" charset="0"/>
              </a:rPr>
              <a:t>1979 - Underground Railroad </a:t>
            </a:r>
          </a:p>
          <a:p>
            <a:pPr>
              <a:lnSpc>
                <a:spcPct val="110000"/>
              </a:lnSpc>
            </a:pPr>
            <a:endParaRPr lang="en-US" sz="1600" dirty="0">
              <a:ea typeface="ＭＳ Ｐゴシック"/>
              <a:cs typeface="Georgia" pitchFamily="18" charset="0"/>
            </a:endParaRPr>
          </a:p>
          <a:p>
            <a:pPr>
              <a:lnSpc>
                <a:spcPct val="110000"/>
              </a:lnSpc>
            </a:pPr>
            <a:r>
              <a:rPr lang="en-US" sz="2400" dirty="0">
                <a:ea typeface="ＭＳ Ｐゴシック"/>
                <a:cs typeface="Georgia" pitchFamily="18" charset="0"/>
              </a:rPr>
              <a:t>1982 - Decentralized development strategy endorsed</a:t>
            </a:r>
          </a:p>
          <a:p>
            <a:pPr lvl="1">
              <a:lnSpc>
                <a:spcPct val="110000"/>
              </a:lnSpc>
            </a:pPr>
            <a:r>
              <a:rPr lang="en-US" sz="2000" dirty="0">
                <a:ea typeface="Georgia" pitchFamily="18" charset="0"/>
                <a:cs typeface="Georgia" pitchFamily="18" charset="0"/>
              </a:rPr>
              <a:t>1983: 25 sites: Outpatient pharmacy, ADT</a:t>
            </a:r>
            <a:r>
              <a:rPr lang="en-US" sz="2000" b="1" dirty="0">
                <a:ea typeface="Georgia" pitchFamily="18" charset="0"/>
                <a:cs typeface="Georgia" pitchFamily="18" charset="0"/>
              </a:rPr>
              <a:t>*</a:t>
            </a:r>
            <a:r>
              <a:rPr lang="en-US" sz="2000" dirty="0">
                <a:ea typeface="Georgia" pitchFamily="18" charset="0"/>
                <a:cs typeface="Georgia" pitchFamily="18" charset="0"/>
              </a:rPr>
              <a:t>/scheduling</a:t>
            </a:r>
          </a:p>
          <a:p>
            <a:pPr lvl="1">
              <a:lnSpc>
                <a:spcPct val="110000"/>
              </a:lnSpc>
            </a:pPr>
            <a:r>
              <a:rPr lang="en-US" sz="2000" dirty="0">
                <a:ea typeface="Georgia" pitchFamily="18" charset="0"/>
                <a:cs typeface="Georgia" pitchFamily="18" charset="0"/>
              </a:rPr>
              <a:t>1984: 120 sites</a:t>
            </a:r>
          </a:p>
          <a:p>
            <a:pPr lvl="1">
              <a:lnSpc>
                <a:spcPct val="110000"/>
              </a:lnSpc>
            </a:pPr>
            <a:r>
              <a:rPr lang="en-US" sz="2000" dirty="0">
                <a:ea typeface="Georgia" pitchFamily="18" charset="0"/>
                <a:cs typeface="Georgia" pitchFamily="18" charset="0"/>
              </a:rPr>
              <a:t>1985: 120 sites: Add lab, inpatient pharmacy, radiology</a:t>
            </a:r>
          </a:p>
          <a:p>
            <a:pPr lvl="1">
              <a:lnSpc>
                <a:spcPct val="110000"/>
              </a:lnSpc>
            </a:pPr>
            <a:r>
              <a:rPr lang="en-US" sz="2000" dirty="0">
                <a:ea typeface="Georgia" pitchFamily="18" charset="0"/>
                <a:cs typeface="Georgia" pitchFamily="18" charset="0"/>
              </a:rPr>
              <a:t>1989: 120 sites: Add eight additional packages</a:t>
            </a:r>
          </a:p>
          <a:p>
            <a:endParaRPr lang="en-US" dirty="0"/>
          </a:p>
        </p:txBody>
      </p:sp>
      <p:sp>
        <p:nvSpPr>
          <p:cNvPr id="2" name="Title 1"/>
          <p:cNvSpPr>
            <a:spLocks noGrp="1"/>
          </p:cNvSpPr>
          <p:nvPr>
            <p:ph type="title"/>
          </p:nvPr>
        </p:nvSpPr>
        <p:spPr/>
        <p:txBody>
          <a:bodyPr/>
          <a:lstStyle/>
          <a:p>
            <a:r>
              <a:rPr lang="en-US" sz="2800" dirty="0" smtClean="0"/>
              <a:t>History of VA’s EHR</a:t>
            </a:r>
            <a:endParaRPr lang="en-US" sz="2800" dirty="0"/>
          </a:p>
        </p:txBody>
      </p:sp>
    </p:spTree>
    <p:extLst>
      <p:ext uri="{BB962C8B-B14F-4D97-AF65-F5344CB8AC3E}">
        <p14:creationId xmlns:p14="http://schemas.microsoft.com/office/powerpoint/2010/main" val="293540178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1194" y="1404250"/>
            <a:ext cx="8802806" cy="4787356"/>
          </a:xfrm>
        </p:spPr>
        <p:txBody>
          <a:bodyPr>
            <a:noAutofit/>
          </a:bodyPr>
          <a:lstStyle/>
          <a:p>
            <a:pPr>
              <a:lnSpc>
                <a:spcPct val="110000"/>
              </a:lnSpc>
              <a:spcAft>
                <a:spcPts val="600"/>
              </a:spcAft>
            </a:pPr>
            <a:r>
              <a:rPr lang="en-US" sz="2400" dirty="0">
                <a:ea typeface="ＭＳ Ｐゴシック"/>
                <a:cs typeface="Georgia" pitchFamily="18" charset="0"/>
              </a:rPr>
              <a:t>1990 – VistA Imaging</a:t>
            </a:r>
          </a:p>
          <a:p>
            <a:pPr>
              <a:lnSpc>
                <a:spcPct val="110000"/>
              </a:lnSpc>
              <a:spcAft>
                <a:spcPts val="600"/>
              </a:spcAft>
            </a:pPr>
            <a:r>
              <a:rPr lang="en-US" sz="2400" dirty="0">
                <a:ea typeface="ＭＳ Ｐゴシック"/>
                <a:cs typeface="Georgia" pitchFamily="18" charset="0"/>
              </a:rPr>
              <a:t>1994 – Order Entry/Results Reporting  </a:t>
            </a:r>
          </a:p>
          <a:p>
            <a:pPr>
              <a:lnSpc>
                <a:spcPct val="110000"/>
              </a:lnSpc>
              <a:spcAft>
                <a:spcPts val="600"/>
              </a:spcAft>
            </a:pPr>
            <a:r>
              <a:rPr lang="en-US" sz="2400" dirty="0">
                <a:ea typeface="ＭＳ Ｐゴシック"/>
                <a:cs typeface="Georgia" pitchFamily="18" charset="0"/>
              </a:rPr>
              <a:t>1997 – VistA </a:t>
            </a:r>
            <a:r>
              <a:rPr lang="en-US" sz="2400" dirty="0" smtClean="0">
                <a:ea typeface="ＭＳ Ｐゴシック"/>
                <a:cs typeface="Georgia" pitchFamily="18" charset="0"/>
              </a:rPr>
              <a:t>Radiology</a:t>
            </a:r>
            <a:endParaRPr lang="en-US" sz="2400" dirty="0">
              <a:ea typeface="ＭＳ Ｐゴシック"/>
              <a:cs typeface="Georgia" pitchFamily="18" charset="0"/>
            </a:endParaRPr>
          </a:p>
          <a:p>
            <a:pPr>
              <a:lnSpc>
                <a:spcPct val="110000"/>
              </a:lnSpc>
              <a:spcAft>
                <a:spcPts val="600"/>
              </a:spcAft>
            </a:pPr>
            <a:r>
              <a:rPr lang="en-US" sz="2400" dirty="0">
                <a:ea typeface="ＭＳ Ｐゴシック"/>
                <a:cs typeface="Georgia" pitchFamily="18" charset="0"/>
              </a:rPr>
              <a:t>1998 – </a:t>
            </a:r>
            <a:r>
              <a:rPr lang="en-US" sz="2400" dirty="0" smtClean="0">
                <a:ea typeface="ＭＳ Ｐゴシック"/>
                <a:cs typeface="Georgia" pitchFamily="18" charset="0"/>
              </a:rPr>
              <a:t>Computerized Patient Record System (CPRS) Graphical User Interface (GUI) </a:t>
            </a:r>
            <a:endParaRPr lang="en-US" sz="2400" dirty="0">
              <a:ea typeface="ＭＳ Ｐゴシック"/>
              <a:cs typeface="Georgia" pitchFamily="18" charset="0"/>
            </a:endParaRPr>
          </a:p>
          <a:p>
            <a:pPr>
              <a:lnSpc>
                <a:spcPct val="110000"/>
              </a:lnSpc>
              <a:spcAft>
                <a:spcPts val="600"/>
              </a:spcAft>
            </a:pPr>
            <a:r>
              <a:rPr lang="en-US" sz="2400" dirty="0">
                <a:ea typeface="ＭＳ Ｐゴシック"/>
                <a:cs typeface="Georgia" pitchFamily="18" charset="0"/>
              </a:rPr>
              <a:t>2000 – Bar Code Medication Administration</a:t>
            </a:r>
          </a:p>
          <a:p>
            <a:pPr>
              <a:lnSpc>
                <a:spcPct val="110000"/>
              </a:lnSpc>
              <a:spcAft>
                <a:spcPts val="600"/>
              </a:spcAft>
            </a:pPr>
            <a:r>
              <a:rPr lang="en-US" sz="2400" dirty="0">
                <a:ea typeface="ＭＳ Ｐゴシック"/>
                <a:cs typeface="Georgia" pitchFamily="18" charset="0"/>
              </a:rPr>
              <a:t>2007 – Indian Health Service deploys VistA Imaging </a:t>
            </a:r>
          </a:p>
          <a:p>
            <a:pPr>
              <a:lnSpc>
                <a:spcPct val="110000"/>
              </a:lnSpc>
              <a:spcAft>
                <a:spcPts val="600"/>
              </a:spcAft>
            </a:pPr>
            <a:r>
              <a:rPr lang="en-US" sz="2400" dirty="0">
                <a:ea typeface="ＭＳ Ｐゴシック"/>
                <a:cs typeface="Georgia" pitchFamily="18" charset="0"/>
              </a:rPr>
              <a:t>2000+ </a:t>
            </a:r>
            <a:r>
              <a:rPr lang="en-US" sz="2400" dirty="0" smtClean="0">
                <a:ea typeface="ＭＳ Ｐゴシック"/>
                <a:cs typeface="Georgia" pitchFamily="18" charset="0"/>
              </a:rPr>
              <a:t>– Open source code </a:t>
            </a:r>
            <a:r>
              <a:rPr lang="en-US" sz="2400" dirty="0">
                <a:ea typeface="ＭＳ Ｐゴシック"/>
                <a:cs typeface="Georgia" pitchFamily="18" charset="0"/>
              </a:rPr>
              <a:t>used by others with multiple international </a:t>
            </a:r>
            <a:r>
              <a:rPr lang="en-US" sz="2400" dirty="0" smtClean="0">
                <a:ea typeface="ＭＳ Ｐゴシック"/>
                <a:cs typeface="Georgia" pitchFamily="18" charset="0"/>
              </a:rPr>
              <a:t>deployments</a:t>
            </a:r>
          </a:p>
          <a:p>
            <a:pPr lvl="1" indent="392113">
              <a:lnSpc>
                <a:spcPct val="110000"/>
              </a:lnSpc>
              <a:spcAft>
                <a:spcPts val="600"/>
              </a:spcAft>
            </a:pPr>
            <a:r>
              <a:rPr lang="en-US" sz="2400" dirty="0" smtClean="0">
                <a:ea typeface="ＭＳ Ｐゴシック"/>
                <a:cs typeface="Georgia" pitchFamily="18" charset="0"/>
              </a:rPr>
              <a:t>  Ongoing </a:t>
            </a:r>
            <a:r>
              <a:rPr lang="en-US" sz="2400" dirty="0">
                <a:ea typeface="ＭＳ Ｐゴシック"/>
                <a:cs typeface="Georgia" pitchFamily="18" charset="0"/>
              </a:rPr>
              <a:t>development within VA and open source </a:t>
            </a:r>
            <a:r>
              <a:rPr lang="en-US" sz="2400" dirty="0" smtClean="0">
                <a:ea typeface="ＭＳ Ｐゴシック"/>
                <a:cs typeface="Georgia" pitchFamily="18" charset="0"/>
              </a:rPr>
              <a:t>community</a:t>
            </a:r>
            <a:endParaRPr lang="en-US" sz="2400" dirty="0">
              <a:ea typeface="ＭＳ Ｐゴシック"/>
              <a:cs typeface="Georgia" pitchFamily="18" charset="0"/>
            </a:endParaRPr>
          </a:p>
        </p:txBody>
      </p:sp>
      <p:sp>
        <p:nvSpPr>
          <p:cNvPr id="2" name="Title 1"/>
          <p:cNvSpPr>
            <a:spLocks noGrp="1"/>
          </p:cNvSpPr>
          <p:nvPr>
            <p:ph type="title"/>
          </p:nvPr>
        </p:nvSpPr>
        <p:spPr/>
        <p:txBody>
          <a:bodyPr/>
          <a:lstStyle/>
          <a:p>
            <a:r>
              <a:rPr lang="en-US" dirty="0" smtClean="0"/>
              <a:t>History of VA’s EHR </a:t>
            </a:r>
            <a:r>
              <a:rPr lang="en-US" sz="2400" b="0" i="1" dirty="0" smtClean="0"/>
              <a:t>(continued)</a:t>
            </a:r>
            <a:endParaRPr lang="en-US" sz="2400" b="0" i="1" dirty="0"/>
          </a:p>
        </p:txBody>
      </p:sp>
    </p:spTree>
    <p:extLst>
      <p:ext uri="{BB962C8B-B14F-4D97-AF65-F5344CB8AC3E}">
        <p14:creationId xmlns:p14="http://schemas.microsoft.com/office/powerpoint/2010/main" val="330480815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4272453" y="3799506"/>
            <a:ext cx="4889415" cy="277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cs typeface="Georgia" pitchFamily="18" charset="0"/>
              </a:defRPr>
            </a:lvl1pPr>
            <a:lvl2pPr>
              <a:defRPr sz="1600">
                <a:solidFill>
                  <a:schemeClr val="tx1"/>
                </a:solidFill>
                <a:latin typeface="Calibri" pitchFamily="34" charset="0"/>
                <a:ea typeface="Georgia" pitchFamily="18" charset="0"/>
                <a:cs typeface="Georgia" pitchFamily="18" charset="0"/>
              </a:defRPr>
            </a:lvl2pPr>
            <a:lvl3pPr>
              <a:defRPr sz="1400">
                <a:solidFill>
                  <a:schemeClr val="tx1"/>
                </a:solidFill>
                <a:latin typeface="Calibri" pitchFamily="34" charset="0"/>
                <a:ea typeface="Georgia" pitchFamily="18" charset="0"/>
                <a:cs typeface="Georgia" pitchFamily="18" charset="0"/>
              </a:defRPr>
            </a:lvl3pPr>
            <a:lvl4pPr>
              <a:defRPr sz="1200">
                <a:solidFill>
                  <a:schemeClr val="tx1"/>
                </a:solidFill>
                <a:latin typeface="Calibri" pitchFamily="34" charset="0"/>
                <a:ea typeface="Georgia" pitchFamily="18" charset="0"/>
                <a:cs typeface="Georgia" pitchFamily="18" charset="0"/>
              </a:defRPr>
            </a:lvl4pPr>
            <a:lvl5pPr>
              <a:defRPr sz="1200">
                <a:solidFill>
                  <a:schemeClr val="tx1"/>
                </a:solidFill>
                <a:latin typeface="Georgia" pitchFamily="18" charset="0"/>
                <a:ea typeface="Georgia" pitchFamily="18" charset="0"/>
                <a:cs typeface="Georgia" pitchFamily="18" charset="0"/>
              </a:defRPr>
            </a:lvl5pPr>
            <a:lvl6pPr eaLnBrk="0" fontAlgn="base" hangingPunct="0">
              <a:spcAft>
                <a:spcPct val="0"/>
              </a:spcAft>
              <a:buFont typeface="Arial" pitchFamily="34" charset="0"/>
              <a:buChar char="»"/>
              <a:defRPr sz="1200">
                <a:solidFill>
                  <a:schemeClr val="tx1"/>
                </a:solidFill>
                <a:latin typeface="Georgia" pitchFamily="18" charset="0"/>
                <a:ea typeface="Georgia" pitchFamily="18" charset="0"/>
                <a:cs typeface="Georgia" pitchFamily="18" charset="0"/>
              </a:defRPr>
            </a:lvl6pPr>
            <a:lvl7pPr eaLnBrk="0" fontAlgn="base" hangingPunct="0">
              <a:spcAft>
                <a:spcPct val="0"/>
              </a:spcAft>
              <a:buFont typeface="Arial" pitchFamily="34" charset="0"/>
              <a:buChar char="»"/>
              <a:defRPr sz="1200">
                <a:solidFill>
                  <a:schemeClr val="tx1"/>
                </a:solidFill>
                <a:latin typeface="Georgia" pitchFamily="18" charset="0"/>
                <a:ea typeface="Georgia" pitchFamily="18" charset="0"/>
                <a:cs typeface="Georgia" pitchFamily="18" charset="0"/>
              </a:defRPr>
            </a:lvl7pPr>
            <a:lvl8pPr eaLnBrk="0" fontAlgn="base" hangingPunct="0">
              <a:spcAft>
                <a:spcPct val="0"/>
              </a:spcAft>
              <a:buFont typeface="Arial" pitchFamily="34" charset="0"/>
              <a:buChar char="»"/>
              <a:defRPr sz="1200">
                <a:solidFill>
                  <a:schemeClr val="tx1"/>
                </a:solidFill>
                <a:latin typeface="Georgia" pitchFamily="18" charset="0"/>
                <a:ea typeface="Georgia" pitchFamily="18" charset="0"/>
                <a:cs typeface="Georgia" pitchFamily="18" charset="0"/>
              </a:defRPr>
            </a:lvl8pPr>
            <a:lvl9pPr eaLnBrk="0" fontAlgn="base" hangingPunct="0">
              <a:spcAft>
                <a:spcPct val="0"/>
              </a:spcAft>
              <a:buFont typeface="Arial" pitchFamily="34" charset="0"/>
              <a:buChar char="»"/>
              <a:defRPr sz="1200">
                <a:solidFill>
                  <a:schemeClr val="tx1"/>
                </a:solidFill>
                <a:latin typeface="Georgia" pitchFamily="18" charset="0"/>
                <a:ea typeface="Georgia" pitchFamily="18" charset="0"/>
                <a:cs typeface="Georgia" pitchFamily="18" charset="0"/>
              </a:defRPr>
            </a:lvl9pPr>
          </a:lstStyle>
          <a:p>
            <a:pPr algn="ctr" defTabSz="914400">
              <a:spcBef>
                <a:spcPct val="20000"/>
              </a:spcBef>
              <a:buFont typeface="Arial" pitchFamily="34" charset="0"/>
              <a:buNone/>
            </a:pPr>
            <a:r>
              <a:rPr lang="en-US" altLang="en-US" sz="3200" b="1" i="1" dirty="0" smtClean="0">
                <a:solidFill>
                  <a:srgbClr val="636363"/>
                </a:solidFill>
              </a:rPr>
              <a:t>“…to </a:t>
            </a:r>
            <a:r>
              <a:rPr lang="en-US" altLang="en-US" sz="3200" b="1" i="1" dirty="0">
                <a:solidFill>
                  <a:srgbClr val="636363"/>
                </a:solidFill>
              </a:rPr>
              <a:t>care for him who shall have borne the </a:t>
            </a:r>
            <a:r>
              <a:rPr lang="en-US" altLang="en-US" sz="3200" b="1" i="1" dirty="0" smtClean="0">
                <a:solidFill>
                  <a:srgbClr val="636363"/>
                </a:solidFill>
              </a:rPr>
              <a:t>battle, </a:t>
            </a:r>
            <a:r>
              <a:rPr lang="en-US" altLang="en-US" sz="3200" b="1" i="1" dirty="0">
                <a:solidFill>
                  <a:srgbClr val="636363"/>
                </a:solidFill>
              </a:rPr>
              <a:t>and for his widow, and his </a:t>
            </a:r>
            <a:r>
              <a:rPr lang="en-US" altLang="en-US" sz="3200" b="1" i="1" dirty="0" smtClean="0">
                <a:solidFill>
                  <a:srgbClr val="636363"/>
                </a:solidFill>
              </a:rPr>
              <a:t>orphan” </a:t>
            </a:r>
          </a:p>
          <a:p>
            <a:pPr algn="ctr" defTabSz="914400">
              <a:spcBef>
                <a:spcPct val="20000"/>
              </a:spcBef>
              <a:buFont typeface="Arial" pitchFamily="34" charset="0"/>
              <a:buNone/>
            </a:pPr>
            <a:r>
              <a:rPr lang="en-US" altLang="en-US" sz="3200" b="1" i="1" dirty="0" smtClean="0">
                <a:solidFill>
                  <a:srgbClr val="636363"/>
                </a:solidFill>
              </a:rPr>
              <a:t>-Abraham Lincoln</a:t>
            </a:r>
            <a:endParaRPr lang="en-US" altLang="en-US" sz="3200" b="1" i="1" dirty="0">
              <a:solidFill>
                <a:srgbClr val="636363"/>
              </a:solidFill>
            </a:endParaRPr>
          </a:p>
        </p:txBody>
      </p:sp>
      <p:pic>
        <p:nvPicPr>
          <p:cNvPr id="5" name="Picture 4" descr="Veterans at ceremony"/>
          <p:cNvPicPr>
            <a:picLocks noChangeAspect="1"/>
          </p:cNvPicPr>
          <p:nvPr/>
        </p:nvPicPr>
        <p:blipFill>
          <a:blip r:embed="rId2">
            <a:extLst>
              <a:ext uri="{BEBA8EAE-BF5A-486C-A8C5-ECC9F3942E4B}">
                <a14:imgProps xmlns:a14="http://schemas.microsoft.com/office/drawing/2010/main">
                  <a14:imgLayer r:embed="rId3">
                    <a14:imgEffect>
                      <a14:colorTemperature colorTemp="6375"/>
                    </a14:imgEffect>
                    <a14:imgEffect>
                      <a14:saturation sat="40000"/>
                    </a14:imgEffect>
                  </a14:imgLayer>
                </a14:imgProps>
              </a:ext>
              <a:ext uri="{28A0092B-C50C-407E-A947-70E740481C1C}">
                <a14:useLocalDpi xmlns:a14="http://schemas.microsoft.com/office/drawing/2010/main" val="0"/>
              </a:ext>
            </a:extLst>
          </a:blip>
          <a:stretch>
            <a:fillRect/>
          </a:stretch>
        </p:blipFill>
        <p:spPr>
          <a:xfrm>
            <a:off x="208827" y="3768155"/>
            <a:ext cx="3757875" cy="2644833"/>
          </a:xfrm>
          <a:prstGeom prst="rect">
            <a:avLst/>
          </a:prstGeom>
          <a:blipFill dpi="0" rotWithShape="1">
            <a:blip r:embed="rId4">
              <a:alphaModFix amt="0"/>
            </a:blip>
            <a:srcRect/>
            <a:tile tx="0" ty="0" sx="100000" sy="100000" flip="none" algn="tl"/>
          </a:blipFill>
        </p:spPr>
      </p:pic>
      <p:sp>
        <p:nvSpPr>
          <p:cNvPr id="3" name="Content Placeholder 2"/>
          <p:cNvSpPr>
            <a:spLocks noGrp="1"/>
          </p:cNvSpPr>
          <p:nvPr>
            <p:ph idx="1"/>
          </p:nvPr>
        </p:nvSpPr>
        <p:spPr>
          <a:xfrm>
            <a:off x="283788" y="1451549"/>
            <a:ext cx="8909613" cy="1982992"/>
          </a:xfrm>
        </p:spPr>
        <p:txBody>
          <a:bodyPr>
            <a:noAutofit/>
          </a:bodyPr>
          <a:lstStyle/>
          <a:p>
            <a:pPr>
              <a:buFont typeface="Arial" charset="0"/>
              <a:buChar char="•"/>
              <a:defRPr/>
            </a:pPr>
            <a:r>
              <a:rPr lang="en-US" sz="2800" dirty="0">
                <a:ea typeface="ＭＳ Ｐゴシック" charset="0"/>
              </a:rPr>
              <a:t>In 2013, VA and </a:t>
            </a:r>
            <a:r>
              <a:rPr lang="en-US" sz="2800" dirty="0" smtClean="0">
                <a:ea typeface="ＭＳ Ｐゴシック" charset="0"/>
              </a:rPr>
              <a:t>Department of Defense (DoD) </a:t>
            </a:r>
            <a:r>
              <a:rPr lang="en-US" sz="2800" dirty="0">
                <a:ea typeface="ＭＳ Ｐゴシック" charset="0"/>
              </a:rPr>
              <a:t>Secretaries made decisions that require a change in </a:t>
            </a:r>
            <a:r>
              <a:rPr lang="en-US" sz="2800" dirty="0" smtClean="0">
                <a:ea typeface="ＭＳ Ｐゴシック" charset="0"/>
              </a:rPr>
              <a:t>EHR strategy  </a:t>
            </a:r>
            <a:endParaRPr lang="en-US" sz="2800" dirty="0">
              <a:ea typeface="ＭＳ Ｐゴシック" charset="0"/>
            </a:endParaRPr>
          </a:p>
          <a:p>
            <a:pPr>
              <a:buFont typeface="Arial" charset="0"/>
              <a:buChar char="•"/>
              <a:defRPr/>
            </a:pPr>
            <a:r>
              <a:rPr lang="en-US" sz="2800" dirty="0">
                <a:ea typeface="ＭＳ Ｐゴシック" charset="0"/>
              </a:rPr>
              <a:t>The VA EHR core will be VistA-based</a:t>
            </a:r>
          </a:p>
          <a:p>
            <a:pPr>
              <a:buFont typeface="Arial" charset="0"/>
              <a:buChar char="•"/>
              <a:defRPr/>
            </a:pPr>
            <a:r>
              <a:rPr lang="en-US" sz="2800" dirty="0">
                <a:ea typeface="ＭＳ Ｐゴシック" charset="0"/>
              </a:rPr>
              <a:t>Our mission has not </a:t>
            </a:r>
            <a:r>
              <a:rPr lang="en-US" sz="2800" dirty="0" smtClean="0">
                <a:ea typeface="ＭＳ Ｐゴシック" charset="0"/>
              </a:rPr>
              <a:t>changed:</a:t>
            </a:r>
            <a:endParaRPr lang="en-US" sz="2800" dirty="0">
              <a:ea typeface="ＭＳ Ｐゴシック" charset="0"/>
            </a:endParaRPr>
          </a:p>
          <a:p>
            <a:endParaRPr lang="en-US" sz="2800" dirty="0"/>
          </a:p>
        </p:txBody>
      </p:sp>
      <p:sp>
        <p:nvSpPr>
          <p:cNvPr id="2" name="Title 1"/>
          <p:cNvSpPr>
            <a:spLocks noGrp="1"/>
          </p:cNvSpPr>
          <p:nvPr>
            <p:ph type="title"/>
          </p:nvPr>
        </p:nvSpPr>
        <p:spPr>
          <a:xfrm>
            <a:off x="202557" y="321766"/>
            <a:ext cx="8229600" cy="810665"/>
          </a:xfrm>
        </p:spPr>
        <p:txBody>
          <a:bodyPr anchor="b"/>
          <a:lstStyle/>
          <a:p>
            <a:r>
              <a:rPr lang="en-US" dirty="0" smtClean="0"/>
              <a:t>VistA Evolution Background</a:t>
            </a:r>
            <a:endParaRPr lang="en-US" dirty="0"/>
          </a:p>
        </p:txBody>
      </p:sp>
    </p:spTree>
    <p:extLst>
      <p:ext uri="{BB962C8B-B14F-4D97-AF65-F5344CB8AC3E}">
        <p14:creationId xmlns:p14="http://schemas.microsoft.com/office/powerpoint/2010/main" val="37316483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illtop with windpower station"/>
          <p:cNvPicPr>
            <a:picLocks noChangeAspect="1"/>
          </p:cNvPicPr>
          <p:nvPr/>
        </p:nvPicPr>
        <p:blipFill rotWithShape="1">
          <a:blip r:embed="rId3">
            <a:extLst>
              <a:ext uri="{28A0092B-C50C-407E-A947-70E740481C1C}">
                <a14:useLocalDpi xmlns:a14="http://schemas.microsoft.com/office/drawing/2010/main" val="0"/>
              </a:ext>
            </a:extLst>
          </a:blip>
          <a:srcRect r="11067"/>
          <a:stretch/>
        </p:blipFill>
        <p:spPr>
          <a:xfrm>
            <a:off x="-1" y="0"/>
            <a:ext cx="9144001" cy="6858000"/>
          </a:xfrm>
          <a:prstGeom prst="rect">
            <a:avLst/>
          </a:prstGeom>
        </p:spPr>
      </p:pic>
      <p:pic>
        <p:nvPicPr>
          <p:cNvPr id="7" name="Picture 6" descr="elderly man with cane"/>
          <p:cNvPicPr>
            <a:picLocks noChangeAspect="1"/>
          </p:cNvPicPr>
          <p:nvPr/>
        </p:nvPicPr>
        <p:blipFill rotWithShape="1">
          <a:blip r:embed="rId4">
            <a:extLst>
              <a:ext uri="{BEBA8EAE-BF5A-486C-A8C5-ECC9F3942E4B}">
                <a14:imgProps xmlns:a14="http://schemas.microsoft.com/office/drawing/2010/main">
                  <a14:imgLayer r:embed="rId5">
                    <a14:imgEffect>
                      <a14:backgroundRemoval t="9895" b="95952" l="10000" r="90000">
                        <a14:backgroundMark x1="15500" y1="33283" x2="58100" y2="30735"/>
                        <a14:backgroundMark x1="52400" y1="53823" x2="61200" y2="53073"/>
                        <a14:backgroundMark x1="80200" y1="29835" x2="87800" y2="42429"/>
                        <a14:backgroundMark x1="77100" y1="68666" x2="77100" y2="68666"/>
                      </a14:backgroundRemoval>
                    </a14:imgEffect>
                  </a14:imgLayer>
                </a14:imgProps>
              </a:ext>
              <a:ext uri="{28A0092B-C50C-407E-A947-70E740481C1C}">
                <a14:useLocalDpi xmlns:a14="http://schemas.microsoft.com/office/drawing/2010/main" val="0"/>
              </a:ext>
            </a:extLst>
          </a:blip>
          <a:srcRect l="54877" r="13463"/>
          <a:stretch/>
        </p:blipFill>
        <p:spPr>
          <a:xfrm>
            <a:off x="6779169" y="337190"/>
            <a:ext cx="2238703" cy="4716441"/>
          </a:xfrm>
          <a:prstGeom prst="rect">
            <a:avLst/>
          </a:prstGeom>
        </p:spPr>
      </p:pic>
      <p:pic>
        <p:nvPicPr>
          <p:cNvPr id="8" name="Picture 7" descr="silhouette of a soldier"/>
          <p:cNvPicPr>
            <a:picLocks noChangeAspect="1"/>
          </p:cNvPicPr>
          <p:nvPr/>
        </p:nvPicPr>
        <p:blipFill rotWithShape="1">
          <a:blip r:embed="rId6">
            <a:duotone>
              <a:prstClr val="black"/>
              <a:schemeClr val="tx2">
                <a:tint val="45000"/>
                <a:satMod val="400000"/>
              </a:schemeClr>
            </a:duotone>
            <a:extLst>
              <a:ext uri="{BEBA8EAE-BF5A-486C-A8C5-ECC9F3942E4B}">
                <a14:imgProps xmlns:a14="http://schemas.microsoft.com/office/drawing/2010/main">
                  <a14:imgLayer r:embed="rId7">
                    <a14:imgEffect>
                      <a14:backgroundRemoval t="4198" b="99550" l="4300" r="38900">
                        <a14:backgroundMark x1="28800" y1="51574" x2="28800" y2="51574"/>
                        <a14:backgroundMark x1="33100" y1="73763" x2="33100" y2="73763"/>
                        <a14:backgroundMark x1="25500" y1="47826" x2="28600" y2="77361"/>
                        <a14:backgroundMark x1="30800" y1="77361" x2="36100" y2="43328"/>
                        <a14:backgroundMark x1="26900" y1="76012" x2="23100" y2="87556"/>
                      </a14:backgroundRemoval>
                    </a14:imgEffect>
                  </a14:imgLayer>
                </a14:imgProps>
              </a:ext>
              <a:ext uri="{28A0092B-C50C-407E-A947-70E740481C1C}">
                <a14:useLocalDpi xmlns:a14="http://schemas.microsoft.com/office/drawing/2010/main" val="0"/>
              </a:ext>
            </a:extLst>
          </a:blip>
          <a:srcRect r="56724"/>
          <a:stretch/>
        </p:blipFill>
        <p:spPr>
          <a:xfrm>
            <a:off x="4571999" y="220718"/>
            <a:ext cx="2884544" cy="4445876"/>
          </a:xfrm>
          <a:prstGeom prst="rect">
            <a:avLst/>
          </a:prstGeom>
        </p:spPr>
      </p:pic>
      <p:sp>
        <p:nvSpPr>
          <p:cNvPr id="2" name="Title 1" descr="What is Driving the Need For VistA Evolution?"/>
          <p:cNvSpPr>
            <a:spLocks noGrp="1"/>
          </p:cNvSpPr>
          <p:nvPr>
            <p:ph type="title"/>
          </p:nvPr>
        </p:nvSpPr>
        <p:spPr>
          <a:xfrm>
            <a:off x="0" y="5240739"/>
            <a:ext cx="8816454" cy="1617261"/>
          </a:xfrm>
          <a:noFill/>
        </p:spPr>
        <p:txBody>
          <a:bodyPr anchor="ctr">
            <a:normAutofit/>
          </a:bodyPr>
          <a:lstStyle/>
          <a:p>
            <a:pPr algn="r">
              <a:tabLst>
                <a:tab pos="8693150" algn="r"/>
              </a:tabLst>
            </a:pPr>
            <a:r>
              <a:rPr lang="en-US" sz="4200" b="1" dirty="0" smtClean="0">
                <a:solidFill>
                  <a:schemeClr val="accent6">
                    <a:lumMod val="60000"/>
                    <a:lumOff val="40000"/>
                  </a:schemeClr>
                </a:solidFill>
              </a:rPr>
              <a:t>What is Driving the </a:t>
            </a:r>
            <a:r>
              <a:rPr lang="en-US" sz="4200" b="1" dirty="0">
                <a:solidFill>
                  <a:schemeClr val="accent6">
                    <a:lumMod val="60000"/>
                    <a:lumOff val="40000"/>
                  </a:schemeClr>
                </a:solidFill>
              </a:rPr>
              <a:t>N</a:t>
            </a:r>
            <a:r>
              <a:rPr lang="en-US" sz="4200" b="1" dirty="0" smtClean="0">
                <a:solidFill>
                  <a:schemeClr val="accent6">
                    <a:lumMod val="60000"/>
                    <a:lumOff val="40000"/>
                  </a:schemeClr>
                </a:solidFill>
              </a:rPr>
              <a:t>eed </a:t>
            </a:r>
            <a:r>
              <a:rPr lang="en-US" sz="4200" b="1" dirty="0">
                <a:solidFill>
                  <a:schemeClr val="accent6">
                    <a:lumMod val="60000"/>
                    <a:lumOff val="40000"/>
                  </a:schemeClr>
                </a:solidFill>
              </a:rPr>
              <a:t>F</a:t>
            </a:r>
            <a:r>
              <a:rPr lang="en-US" sz="4200" b="1" dirty="0" smtClean="0">
                <a:solidFill>
                  <a:schemeClr val="accent6">
                    <a:lumMod val="60000"/>
                    <a:lumOff val="40000"/>
                  </a:schemeClr>
                </a:solidFill>
              </a:rPr>
              <a:t>or </a:t>
            </a:r>
            <a:br>
              <a:rPr lang="en-US" sz="4200" b="1" dirty="0" smtClean="0">
                <a:solidFill>
                  <a:schemeClr val="accent6">
                    <a:lumMod val="60000"/>
                    <a:lumOff val="40000"/>
                  </a:schemeClr>
                </a:solidFill>
              </a:rPr>
            </a:br>
            <a:r>
              <a:rPr lang="en-US" sz="4200" b="1" dirty="0" smtClean="0">
                <a:solidFill>
                  <a:schemeClr val="accent6">
                    <a:lumMod val="60000"/>
                    <a:lumOff val="40000"/>
                  </a:schemeClr>
                </a:solidFill>
              </a:rPr>
              <a:t>VistA Evolution?</a:t>
            </a:r>
            <a:endParaRPr lang="en-US" sz="4200" b="1" dirty="0">
              <a:solidFill>
                <a:schemeClr val="accent6">
                  <a:lumMod val="60000"/>
                  <a:lumOff val="40000"/>
                </a:schemeClr>
              </a:solidFill>
            </a:endParaRPr>
          </a:p>
        </p:txBody>
      </p:sp>
    </p:spTree>
    <p:extLst>
      <p:ext uri="{BB962C8B-B14F-4D97-AF65-F5344CB8AC3E}">
        <p14:creationId xmlns:p14="http://schemas.microsoft.com/office/powerpoint/2010/main" val="316471873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Slide Number Placeholder 5"/>
          <p:cNvSpPr>
            <a:spLocks noGrp="1"/>
          </p:cNvSpPr>
          <p:nvPr>
            <p:ph type="sldNum" sz="quarter" idx="4294967295"/>
          </p:nvPr>
        </p:nvSpPr>
        <p:spPr bwMode="auto">
          <a:xfrm>
            <a:off x="0" y="6494463"/>
            <a:ext cx="28956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FCAC52B8-62A2-4E57-B2F4-9C26862EEC87}" type="slidenum">
              <a:rPr lang="en-US" altLang="en-US" smtClean="0">
                <a:solidFill>
                  <a:srgbClr val="898989"/>
                </a:solidFill>
              </a:rPr>
              <a:pPr fontAlgn="base">
                <a:spcBef>
                  <a:spcPct val="0"/>
                </a:spcBef>
                <a:spcAft>
                  <a:spcPct val="0"/>
                </a:spcAft>
                <a:defRPr/>
              </a:pPr>
              <a:t>59</a:t>
            </a:fld>
            <a:endParaRPr lang="en-US" altLang="en-US" dirty="0" smtClean="0">
              <a:solidFill>
                <a:srgbClr val="898989"/>
              </a:solidFill>
            </a:endParaRPr>
          </a:p>
        </p:txBody>
      </p:sp>
      <p:sp>
        <p:nvSpPr>
          <p:cNvPr id="6147" name="Content Placeholder 2"/>
          <p:cNvSpPr>
            <a:spLocks noGrp="1"/>
          </p:cNvSpPr>
          <p:nvPr>
            <p:ph idx="1"/>
          </p:nvPr>
        </p:nvSpPr>
        <p:spPr>
          <a:xfrm>
            <a:off x="304800" y="1388664"/>
            <a:ext cx="8610600" cy="5486400"/>
          </a:xfrm>
        </p:spPr>
        <p:txBody>
          <a:bodyPr>
            <a:normAutofit fontScale="47500" lnSpcReduction="20000"/>
          </a:bodyPr>
          <a:lstStyle/>
          <a:p>
            <a:pPr marL="49213" lvl="1" indent="0">
              <a:buFont typeface="Arial" pitchFamily="34" charset="0"/>
              <a:buNone/>
              <a:defRPr/>
            </a:pPr>
            <a:r>
              <a:rPr lang="en-US" altLang="en-US" sz="3400" b="1" dirty="0" smtClean="0"/>
              <a:t>Data Domain Standards</a:t>
            </a:r>
            <a:endParaRPr lang="en-US" altLang="en-US" sz="3400" b="1" dirty="0"/>
          </a:p>
          <a:p>
            <a:pPr marL="692150" lvl="2">
              <a:defRPr/>
            </a:pPr>
            <a:r>
              <a:rPr lang="en-US" altLang="en-US" sz="3400" dirty="0"/>
              <a:t>“Not later than October 1, 2014, </a:t>
            </a:r>
            <a:r>
              <a:rPr lang="en-US" altLang="en-US" sz="3400" b="1" u="sng" dirty="0"/>
              <a:t>all</a:t>
            </a:r>
            <a:r>
              <a:rPr lang="en-US" altLang="en-US" sz="3400" dirty="0"/>
              <a:t> health care data contained in … AHLTA and … VistA systems shall be computable in real time and comply with the existing national data standards ….”</a:t>
            </a:r>
          </a:p>
          <a:p>
            <a:pPr marL="692150" lvl="2">
              <a:defRPr/>
            </a:pPr>
            <a:r>
              <a:rPr lang="en-US" altLang="en-US" sz="3400" dirty="0"/>
              <a:t>“…if such national standards do not exist … [adopt] the articulation of data of the Health Data Dictionary until such national standards are established</a:t>
            </a:r>
            <a:r>
              <a:rPr lang="en-US" altLang="en-US" sz="3400" dirty="0" smtClean="0"/>
              <a:t>.”</a:t>
            </a:r>
          </a:p>
          <a:p>
            <a:pPr lvl="2">
              <a:defRPr/>
            </a:pPr>
            <a:endParaRPr lang="en-US" altLang="en-US" sz="3400" dirty="0"/>
          </a:p>
          <a:p>
            <a:pPr marL="49213" lvl="1" indent="0">
              <a:buFont typeface="Arial" pitchFamily="34" charset="0"/>
              <a:buNone/>
              <a:defRPr/>
            </a:pPr>
            <a:r>
              <a:rPr lang="en-US" altLang="en-US" sz="3400" b="1" dirty="0" smtClean="0"/>
              <a:t>Integrated View</a:t>
            </a:r>
            <a:endParaRPr lang="en-US" altLang="en-US" sz="3400" b="1" dirty="0"/>
          </a:p>
          <a:p>
            <a:pPr marL="692150" lvl="2">
              <a:defRPr/>
            </a:pPr>
            <a:r>
              <a:rPr lang="en-US" altLang="en-US" sz="3400" dirty="0"/>
              <a:t>“Ensure that the electronic health record systems … are interoperable with an integrated display of data, or a single electronic health record, by complying with the national standards and architectural requirements identified by the Interagency Program Office of the Departments </a:t>
            </a:r>
            <a:r>
              <a:rPr lang="en-US" altLang="en-US" sz="3400" dirty="0" smtClean="0"/>
              <a:t>….”</a:t>
            </a:r>
          </a:p>
          <a:p>
            <a:pPr lvl="2">
              <a:defRPr/>
            </a:pPr>
            <a:endParaRPr lang="en-US" altLang="en-US" sz="3400" dirty="0"/>
          </a:p>
          <a:p>
            <a:pPr marL="49213" lvl="1" indent="0">
              <a:buFont typeface="Arial" pitchFamily="34" charset="0"/>
              <a:buNone/>
              <a:defRPr/>
            </a:pPr>
            <a:r>
              <a:rPr lang="en-US" altLang="en-US" sz="3400" b="1" dirty="0" smtClean="0"/>
              <a:t>Executive Committee</a:t>
            </a:r>
            <a:endParaRPr lang="en-US" altLang="en-US" sz="3400" b="1" dirty="0"/>
          </a:p>
          <a:p>
            <a:pPr marL="692150" lvl="2">
              <a:defRPr/>
            </a:pPr>
            <a:r>
              <a:rPr lang="en-US" sz="3600" dirty="0"/>
              <a:t>“No later than 60 days of enactment both Secretaries should jointly establish an Executive Committee to support the development.  It will also annually certify to congress that the platform and the standards are meeting the definition of integrated.”</a:t>
            </a:r>
          </a:p>
          <a:p>
            <a:pPr marL="692150" lvl="2">
              <a:defRPr/>
            </a:pPr>
            <a:r>
              <a:rPr lang="en-US" sz="3600" dirty="0"/>
              <a:t>“The Executive Committee shall consist of 1) two co-chairs appointed by each secretary 2) one member of the technical community appointed by Secretary of VA 3) one member of the clinical community appointed by Secretary of Defense  4) one member of the clinical community appointed by Secretary of VA 4) one member of the technical community appointed by Secretary of Defense.” </a:t>
            </a:r>
          </a:p>
        </p:txBody>
      </p:sp>
      <p:sp>
        <p:nvSpPr>
          <p:cNvPr id="2" name="Title 1"/>
          <p:cNvSpPr>
            <a:spLocks noGrp="1"/>
          </p:cNvSpPr>
          <p:nvPr>
            <p:ph type="title"/>
          </p:nvPr>
        </p:nvSpPr>
        <p:spPr>
          <a:xfrm>
            <a:off x="457200" y="259312"/>
            <a:ext cx="8229600" cy="868363"/>
          </a:xfrm>
        </p:spPr>
        <p:txBody>
          <a:bodyPr>
            <a:normAutofit fontScale="90000"/>
          </a:bodyPr>
          <a:lstStyle/>
          <a:p>
            <a:r>
              <a:rPr lang="en-US" sz="2800" dirty="0" smtClean="0">
                <a:solidFill>
                  <a:schemeClr val="tx1"/>
                </a:solidFill>
                <a:latin typeface="+mj-lt"/>
              </a:rPr>
              <a:t>Fiscal Year 2014 National Defense Authorization Act (NDAA)  </a:t>
            </a:r>
            <a:r>
              <a:rPr lang="en-US" sz="2800" dirty="0">
                <a:solidFill>
                  <a:schemeClr val="tx1"/>
                </a:solidFill>
                <a:latin typeface="+mj-lt"/>
              </a:rPr>
              <a:t>Requirements</a:t>
            </a:r>
          </a:p>
        </p:txBody>
      </p:sp>
    </p:spTree>
    <p:extLst>
      <p:ext uri="{BB962C8B-B14F-4D97-AF65-F5344CB8AC3E}">
        <p14:creationId xmlns:p14="http://schemas.microsoft.com/office/powerpoint/2010/main" val="374236327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2"/>
          <p:cNvSpPr>
            <a:spLocks noGrp="1"/>
          </p:cNvSpPr>
          <p:nvPr>
            <p:ph idx="1"/>
          </p:nvPr>
        </p:nvSpPr>
        <p:spPr>
          <a:xfrm>
            <a:off x="228600" y="1367056"/>
            <a:ext cx="8686800" cy="5638800"/>
          </a:xfrm>
        </p:spPr>
        <p:txBody>
          <a:bodyPr/>
          <a:lstStyle/>
          <a:p>
            <a:r>
              <a:rPr lang="en-US" altLang="en-US" sz="1600" dirty="0" smtClean="0"/>
              <a:t>ICIB identified a Data Domain Prioritization in November 2013 and specified high value targets in February 2014</a:t>
            </a:r>
            <a:br>
              <a:rPr lang="en-US" altLang="en-US" sz="1600" dirty="0" smtClean="0"/>
            </a:br>
            <a:endParaRPr lang="en-US" altLang="en-US" sz="1600" dirty="0" smtClean="0"/>
          </a:p>
          <a:p>
            <a:r>
              <a:rPr lang="en-US" altLang="en-US" sz="1600" dirty="0" smtClean="0"/>
              <a:t>The ICIB established an initial </a:t>
            </a:r>
            <a:r>
              <a:rPr lang="en-US" altLang="en-US" sz="1600" b="1" i="1" dirty="0" smtClean="0"/>
              <a:t>INTEGRATED</a:t>
            </a:r>
            <a:r>
              <a:rPr lang="en-US" altLang="en-US" sz="1600" dirty="0" smtClean="0"/>
              <a:t> user requirement of ~12,500  </a:t>
            </a:r>
          </a:p>
          <a:p>
            <a:pPr lvl="1"/>
            <a:r>
              <a:rPr lang="en-US" altLang="en-US" sz="1500" dirty="0" smtClean="0"/>
              <a:t>VA: Includes all current requests by VA Clinical users and VBA claims administrators (with a goal of reaching all  clinical users by 2016)</a:t>
            </a:r>
          </a:p>
          <a:p>
            <a:pPr lvl="1"/>
            <a:r>
              <a:rPr lang="en-US" altLang="en-US" sz="1500" dirty="0" smtClean="0"/>
              <a:t>DoD requirements were largely unchanged (less than 1000) and focused on Joint Venture sites</a:t>
            </a:r>
          </a:p>
          <a:p>
            <a:pPr lvl="1"/>
            <a:r>
              <a:rPr lang="en-US" altLang="en-US" sz="1500" dirty="0" smtClean="0"/>
              <a:t>Focus on understanding where integrated record view is needed to support workflows and use cases</a:t>
            </a:r>
          </a:p>
          <a:p>
            <a:pPr lvl="1"/>
            <a:r>
              <a:rPr lang="en-US" altLang="en-US" sz="1500" dirty="0" smtClean="0"/>
              <a:t>Expand data sets to include: Provide an integrated display of: Radiographic Images,  Scanned Documents, Inpatient Documents, eHealth Exchange Data, Audiograms, Flags, and Clinical Warnings</a:t>
            </a:r>
          </a:p>
          <a:p>
            <a:pPr lvl="1"/>
            <a:r>
              <a:rPr lang="en-US" altLang="en-US" sz="1500" dirty="0" smtClean="0"/>
              <a:t>Enhancing semantic interoperability through the identification and  targeting data sets of high clinical value that are technically achievable </a:t>
            </a:r>
            <a:r>
              <a:rPr lang="en-US" altLang="en-US" sz="1600" dirty="0" smtClean="0"/>
              <a:t/>
            </a:r>
            <a:br>
              <a:rPr lang="en-US" altLang="en-US" sz="1600" dirty="0" smtClean="0"/>
            </a:br>
            <a:endParaRPr lang="en-US" altLang="en-US" sz="1600" dirty="0" smtClean="0"/>
          </a:p>
          <a:p>
            <a:r>
              <a:rPr lang="en-US" altLang="en-US" sz="1600" dirty="0" smtClean="0"/>
              <a:t>DoD and VA both plan to continue to use existing data viewers that support current workflows</a:t>
            </a:r>
          </a:p>
          <a:p>
            <a:pPr lvl="1"/>
            <a:r>
              <a:rPr lang="en-US" altLang="en-US" sz="1600" dirty="0" smtClean="0"/>
              <a:t>NDAA does not specify migration to a single viewer</a:t>
            </a:r>
          </a:p>
          <a:p>
            <a:pPr lvl="1"/>
            <a:r>
              <a:rPr lang="en-US" altLang="en-US" sz="1600" dirty="0" smtClean="0"/>
              <a:t>DoD and VA both have long term plans to modernize viewing capabilities as part of their program modernizations</a:t>
            </a:r>
            <a:br>
              <a:rPr lang="en-US" altLang="en-US" sz="1600" dirty="0" smtClean="0"/>
            </a:br>
            <a:endParaRPr lang="en-US" altLang="en-US" sz="1600" dirty="0" smtClean="0"/>
          </a:p>
        </p:txBody>
      </p:sp>
      <p:sp>
        <p:nvSpPr>
          <p:cNvPr id="2" name="Title 1"/>
          <p:cNvSpPr>
            <a:spLocks noGrp="1"/>
          </p:cNvSpPr>
          <p:nvPr>
            <p:ph type="title"/>
          </p:nvPr>
        </p:nvSpPr>
        <p:spPr>
          <a:xfrm>
            <a:off x="457200" y="300256"/>
            <a:ext cx="8229600" cy="868363"/>
          </a:xfrm>
        </p:spPr>
        <p:txBody>
          <a:bodyPr>
            <a:normAutofit fontScale="90000"/>
          </a:bodyPr>
          <a:lstStyle/>
          <a:p>
            <a:r>
              <a:rPr lang="en-US" sz="2800" dirty="0">
                <a:solidFill>
                  <a:schemeClr val="tx1"/>
                </a:solidFill>
                <a:latin typeface="+mj-lt"/>
              </a:rPr>
              <a:t>NDAA Interoperability Requirements</a:t>
            </a:r>
            <a:br>
              <a:rPr lang="en-US" sz="2800" dirty="0">
                <a:solidFill>
                  <a:schemeClr val="tx1"/>
                </a:solidFill>
                <a:latin typeface="+mj-lt"/>
              </a:rPr>
            </a:br>
            <a:r>
              <a:rPr lang="en-US" sz="2800" dirty="0">
                <a:solidFill>
                  <a:schemeClr val="tx1"/>
                </a:solidFill>
                <a:latin typeface="+mj-lt"/>
              </a:rPr>
              <a:t>Functional Perspective </a:t>
            </a:r>
          </a:p>
        </p:txBody>
      </p:sp>
    </p:spTree>
    <p:extLst>
      <p:ext uri="{BB962C8B-B14F-4D97-AF65-F5344CB8AC3E}">
        <p14:creationId xmlns:p14="http://schemas.microsoft.com/office/powerpoint/2010/main" val="39358991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382976"/>
            <a:ext cx="8229600" cy="4876800"/>
          </a:xfrm>
        </p:spPr>
        <p:txBody>
          <a:bodyPr>
            <a:normAutofit fontScale="62500" lnSpcReduction="20000"/>
          </a:bodyPr>
          <a:lstStyle/>
          <a:p>
            <a:pPr eaLnBrk="1" fontAlgn="ctr" hangingPunct="1">
              <a:defRPr/>
            </a:pPr>
            <a:r>
              <a:rPr lang="en-US" altLang="en-US" dirty="0"/>
              <a:t>Developing 4 courses of action:</a:t>
            </a:r>
          </a:p>
          <a:p>
            <a:pPr lvl="1" eaLnBrk="1" fontAlgn="ctr" hangingPunct="1">
              <a:defRPr/>
            </a:pPr>
            <a:r>
              <a:rPr lang="en-US" dirty="0"/>
              <a:t>Baseline: Continue efforts to develop </a:t>
            </a:r>
            <a:r>
              <a:rPr lang="en-US" dirty="0" smtClean="0"/>
              <a:t>Data </a:t>
            </a:r>
            <a:r>
              <a:rPr lang="en-US" dirty="0"/>
              <a:t>Management Service </a:t>
            </a:r>
            <a:r>
              <a:rPr lang="en-US" dirty="0" smtClean="0"/>
              <a:t>(DMS) for all domains</a:t>
            </a:r>
            <a:endParaRPr lang="en-US" dirty="0"/>
          </a:p>
          <a:p>
            <a:pPr lvl="1" eaLnBrk="1" fontAlgn="ctr" hangingPunct="1">
              <a:defRPr/>
            </a:pPr>
            <a:r>
              <a:rPr lang="en-US" dirty="0"/>
              <a:t>Baseline </a:t>
            </a:r>
            <a:r>
              <a:rPr lang="en-US" dirty="0" smtClean="0"/>
              <a:t>Plus </a:t>
            </a:r>
            <a:r>
              <a:rPr lang="en-US" dirty="0"/>
              <a:t>BHIE DoD Adaptor: Use DMS for majority of domains and DoD Adapter for remaining </a:t>
            </a:r>
            <a:r>
              <a:rPr lang="en-US" dirty="0" smtClean="0"/>
              <a:t>domains</a:t>
            </a:r>
            <a:endParaRPr lang="en-US" dirty="0"/>
          </a:p>
          <a:p>
            <a:pPr lvl="1" eaLnBrk="1" fontAlgn="ctr" hangingPunct="1">
              <a:defRPr/>
            </a:pPr>
            <a:r>
              <a:rPr lang="en-US" dirty="0"/>
              <a:t>Baseline M</a:t>
            </a:r>
            <a:r>
              <a:rPr lang="en-US" dirty="0" smtClean="0"/>
              <a:t>inus DMS: Continue to develop core infrastructure (MED COI and ESB) but utilize DoD Adapter</a:t>
            </a:r>
            <a:endParaRPr lang="en-US" dirty="0"/>
          </a:p>
          <a:p>
            <a:pPr lvl="1" eaLnBrk="1" fontAlgn="ctr" hangingPunct="1">
              <a:defRPr/>
            </a:pPr>
            <a:r>
              <a:rPr lang="en-US" dirty="0" smtClean="0"/>
              <a:t>Current </a:t>
            </a:r>
            <a:r>
              <a:rPr lang="en-US" dirty="0"/>
              <a:t>with additional </a:t>
            </a:r>
            <a:r>
              <a:rPr lang="en-US" dirty="0" smtClean="0"/>
              <a:t>maps:  Continue to add additional domains to DoD Adapter</a:t>
            </a:r>
            <a:br>
              <a:rPr lang="en-US" dirty="0" smtClean="0"/>
            </a:br>
            <a:endParaRPr lang="en-US" dirty="0" smtClean="0"/>
          </a:p>
          <a:p>
            <a:pPr eaLnBrk="1" fontAlgn="ctr" hangingPunct="1">
              <a:defRPr/>
            </a:pPr>
            <a:r>
              <a:rPr lang="en-US" dirty="0" smtClean="0"/>
              <a:t>Currently performing detailed analysis to determine cost, schedule, and performance</a:t>
            </a:r>
            <a:br>
              <a:rPr lang="en-US" dirty="0" smtClean="0"/>
            </a:br>
            <a:endParaRPr lang="en-US" dirty="0" smtClean="0"/>
          </a:p>
          <a:p>
            <a:pPr eaLnBrk="1" fontAlgn="ctr" hangingPunct="1">
              <a:defRPr/>
            </a:pPr>
            <a:r>
              <a:rPr lang="en-US" dirty="0" smtClean="0"/>
              <a:t>Requires:</a:t>
            </a:r>
          </a:p>
          <a:p>
            <a:pPr lvl="1" eaLnBrk="1" fontAlgn="ctr" hangingPunct="1">
              <a:defRPr/>
            </a:pPr>
            <a:r>
              <a:rPr lang="en-US" dirty="0"/>
              <a:t>S</a:t>
            </a:r>
            <a:r>
              <a:rPr lang="en-US" dirty="0" smtClean="0"/>
              <a:t>oftware </a:t>
            </a:r>
            <a:r>
              <a:rPr lang="en-US" dirty="0"/>
              <a:t>development to achieve necessary scalability and </a:t>
            </a:r>
            <a:r>
              <a:rPr lang="en-US" dirty="0" smtClean="0"/>
              <a:t>sustainability</a:t>
            </a:r>
          </a:p>
          <a:p>
            <a:pPr lvl="1" eaLnBrk="1" fontAlgn="ctr" hangingPunct="1">
              <a:defRPr/>
            </a:pPr>
            <a:r>
              <a:rPr lang="en-US" dirty="0" smtClean="0"/>
              <a:t>Requires </a:t>
            </a:r>
            <a:r>
              <a:rPr lang="en-US" dirty="0"/>
              <a:t>DoD, VA, and IPO mapping efforts to add terminology maps for additional data domains and </a:t>
            </a:r>
            <a:r>
              <a:rPr lang="en-US" dirty="0" smtClean="0"/>
              <a:t>to close </a:t>
            </a:r>
            <a:r>
              <a:rPr lang="en-US" dirty="0"/>
              <a:t>identified data </a:t>
            </a:r>
            <a:r>
              <a:rPr lang="en-US" dirty="0" smtClean="0"/>
              <a:t>gaps</a:t>
            </a:r>
          </a:p>
          <a:p>
            <a:pPr lvl="1" eaLnBrk="1" fontAlgn="ctr" hangingPunct="1">
              <a:defRPr/>
            </a:pPr>
            <a:r>
              <a:rPr lang="en-US" dirty="0" smtClean="0"/>
              <a:t>Continued close coordination across IPO, DoD, and VA</a:t>
            </a:r>
            <a:endParaRPr lang="en-US" dirty="0"/>
          </a:p>
          <a:p>
            <a:pPr marL="0" indent="0">
              <a:spcBef>
                <a:spcPts val="600"/>
              </a:spcBef>
              <a:buNone/>
              <a:defRPr/>
            </a:pPr>
            <a:endParaRPr lang="en-US" altLang="en-US" sz="2000" dirty="0" smtClean="0"/>
          </a:p>
          <a:p>
            <a:pPr lvl="1">
              <a:spcBef>
                <a:spcPts val="600"/>
              </a:spcBef>
              <a:defRPr/>
            </a:pPr>
            <a:endParaRPr lang="en-US" altLang="en-US" sz="1400" dirty="0" smtClean="0"/>
          </a:p>
          <a:p>
            <a:pPr lvl="1">
              <a:defRPr/>
            </a:pPr>
            <a:endParaRPr lang="en-US" altLang="en-US" sz="1800" dirty="0" smtClean="0"/>
          </a:p>
        </p:txBody>
      </p:sp>
      <p:sp>
        <p:nvSpPr>
          <p:cNvPr id="4" name="Title 1"/>
          <p:cNvSpPr>
            <a:spLocks noGrp="1"/>
          </p:cNvSpPr>
          <p:nvPr>
            <p:ph type="title"/>
          </p:nvPr>
        </p:nvSpPr>
        <p:spPr>
          <a:xfrm>
            <a:off x="457200" y="551810"/>
            <a:ext cx="8229600" cy="868363"/>
          </a:xfrm>
        </p:spPr>
        <p:txBody>
          <a:bodyPr/>
          <a:lstStyle/>
          <a:p>
            <a:r>
              <a:rPr lang="en-US" sz="2800" dirty="0"/>
              <a:t>Preliminary Courses Of Action to address NDAA</a:t>
            </a:r>
          </a:p>
        </p:txBody>
      </p:sp>
    </p:spTree>
    <p:extLst>
      <p:ext uri="{BB962C8B-B14F-4D97-AF65-F5344CB8AC3E}">
        <p14:creationId xmlns:p14="http://schemas.microsoft.com/office/powerpoint/2010/main" val="106213989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7" name="TextBox 7"/>
          <p:cNvSpPr txBox="1">
            <a:spLocks noChangeArrowheads="1"/>
          </p:cNvSpPr>
          <p:nvPr/>
        </p:nvSpPr>
        <p:spPr bwMode="auto">
          <a:xfrm>
            <a:off x="217488" y="4746204"/>
            <a:ext cx="807402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400">
                <a:solidFill>
                  <a:schemeClr val="tx1"/>
                </a:solidFill>
                <a:latin typeface="Calibri" pitchFamily="34" charset="0"/>
              </a:defRPr>
            </a:lvl1pPr>
            <a:lvl2pPr marL="742950" indent="-285750" eaLnBrk="0" hangingPunct="0">
              <a:spcBef>
                <a:spcPct val="20000"/>
              </a:spcBef>
              <a:buFont typeface="Arial" pitchFamily="34" charset="0"/>
              <a:buChar char="–"/>
              <a:defRPr sz="2000">
                <a:solidFill>
                  <a:schemeClr val="tx1"/>
                </a:solidFill>
                <a:latin typeface="Calibri" pitchFamily="34" charset="0"/>
              </a:defRPr>
            </a:lvl2pPr>
            <a:lvl3pPr marL="1143000" indent="-228600" eaLnBrk="0" hangingPunct="0">
              <a:spcBef>
                <a:spcPct val="20000"/>
              </a:spcBef>
              <a:buFont typeface="Arial"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sz="1600">
                <a:solidFill>
                  <a:schemeClr val="tx1"/>
                </a:solidFill>
                <a:latin typeface="Calibri" pitchFamily="34" charset="0"/>
              </a:defRPr>
            </a:lvl4pPr>
            <a:lvl5pPr marL="2057400" indent="-228600" eaLnBrk="0" hangingPunct="0">
              <a:spcBef>
                <a:spcPct val="20000"/>
              </a:spcBef>
              <a:buFont typeface="Arial" pitchFamily="34" charset="0"/>
              <a:buChar char="»"/>
              <a:defRPr sz="16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9pPr>
          </a:lstStyle>
          <a:p>
            <a:pPr eaLnBrk="1" hangingPunct="1">
              <a:spcBef>
                <a:spcPct val="0"/>
              </a:spcBef>
              <a:buFontTx/>
              <a:buNone/>
              <a:defRPr/>
            </a:pPr>
            <a:r>
              <a:rPr lang="en-US" altLang="en-US" sz="1800" b="1" dirty="0" smtClean="0"/>
              <a:t>VistA Evolution</a:t>
            </a:r>
          </a:p>
          <a:p>
            <a:pPr marL="569913" lvl="1" indent="-284163">
              <a:buFont typeface="Arial" pitchFamily="34" charset="0"/>
              <a:buChar char="•"/>
              <a:tabLst>
                <a:tab pos="914400" algn="l"/>
              </a:tabLst>
              <a:defRPr/>
            </a:pPr>
            <a:r>
              <a:rPr lang="en-US" sz="1500" dirty="0"/>
              <a:t>Natively and consistently implement a coherent suite of National Terminology standards </a:t>
            </a:r>
          </a:p>
          <a:p>
            <a:pPr marL="569913" lvl="1" indent="-284163">
              <a:buFont typeface="Arial" pitchFamily="34" charset="0"/>
              <a:buChar char="•"/>
              <a:tabLst>
                <a:tab pos="914400" algn="l"/>
              </a:tabLst>
              <a:defRPr/>
            </a:pPr>
            <a:r>
              <a:rPr lang="en-US" sz="1500" dirty="0"/>
              <a:t>Provide health care data and information in a computable form, using national terminology data standards</a:t>
            </a:r>
          </a:p>
          <a:p>
            <a:pPr marL="569913" lvl="1" indent="-284163">
              <a:buFont typeface="Arial" pitchFamily="34" charset="0"/>
              <a:buChar char="•"/>
              <a:tabLst>
                <a:tab pos="914400" algn="l"/>
              </a:tabLst>
              <a:defRPr/>
            </a:pPr>
            <a:r>
              <a:rPr lang="en-US" sz="1500" dirty="0"/>
              <a:t>Implement nationally standardized message exchange specifications</a:t>
            </a:r>
          </a:p>
          <a:p>
            <a:pPr marL="569913" lvl="1" indent="-284163">
              <a:buFont typeface="Arial" pitchFamily="34" charset="0"/>
              <a:buChar char="•"/>
              <a:tabLst>
                <a:tab pos="914400" algn="l"/>
              </a:tabLst>
              <a:defRPr/>
            </a:pPr>
            <a:r>
              <a:rPr lang="en-US" sz="1500" dirty="0"/>
              <a:t>Establish, monitor and approve, in collaboration with the HARB, ICIB, and IPO, </a:t>
            </a:r>
            <a:r>
              <a:rPr lang="en-US" sz="1500" dirty="0" smtClean="0"/>
              <a:t>clinical, </a:t>
            </a:r>
            <a:r>
              <a:rPr lang="en-US" sz="1500" dirty="0"/>
              <a:t>and technical standards profiles supporting interoperability</a:t>
            </a:r>
          </a:p>
          <a:p>
            <a:pPr marL="457200" lvl="1" indent="0" eaLnBrk="1" hangingPunct="1">
              <a:spcBef>
                <a:spcPct val="0"/>
              </a:spcBef>
              <a:buFont typeface="Arial" pitchFamily="34" charset="0"/>
              <a:buNone/>
              <a:defRPr/>
            </a:pPr>
            <a:endParaRPr lang="en-US" sz="1600" dirty="0">
              <a:solidFill>
                <a:srgbClr val="FF0000"/>
              </a:solidFill>
            </a:endParaRPr>
          </a:p>
        </p:txBody>
      </p:sp>
      <p:sp>
        <p:nvSpPr>
          <p:cNvPr id="35844" name="TextBox 6"/>
          <p:cNvSpPr txBox="1">
            <a:spLocks noChangeArrowheads="1"/>
          </p:cNvSpPr>
          <p:nvPr/>
        </p:nvSpPr>
        <p:spPr bwMode="auto">
          <a:xfrm>
            <a:off x="217488" y="2914229"/>
            <a:ext cx="8074025"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400">
                <a:solidFill>
                  <a:schemeClr val="tx1"/>
                </a:solidFill>
                <a:latin typeface="Calibri" pitchFamily="34" charset="0"/>
              </a:defRPr>
            </a:lvl1pPr>
            <a:lvl2pPr marL="569913" indent="-284163" eaLnBrk="0" hangingPunct="0">
              <a:spcBef>
                <a:spcPct val="20000"/>
              </a:spcBef>
              <a:buFont typeface="Arial" pitchFamily="34" charset="0"/>
              <a:buChar char="–"/>
              <a:defRPr sz="2000">
                <a:solidFill>
                  <a:schemeClr val="tx1"/>
                </a:solidFill>
                <a:latin typeface="Calibri" pitchFamily="34" charset="0"/>
              </a:defRPr>
            </a:lvl2pPr>
            <a:lvl3pPr marL="1143000" indent="-228600" eaLnBrk="0" hangingPunct="0">
              <a:spcBef>
                <a:spcPct val="20000"/>
              </a:spcBef>
              <a:buFont typeface="Arial"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sz="1600">
                <a:solidFill>
                  <a:schemeClr val="tx1"/>
                </a:solidFill>
                <a:latin typeface="Calibri" pitchFamily="34" charset="0"/>
              </a:defRPr>
            </a:lvl4pPr>
            <a:lvl5pPr marL="2057400" indent="-228600" eaLnBrk="0" hangingPunct="0">
              <a:spcBef>
                <a:spcPct val="20000"/>
              </a:spcBef>
              <a:buFont typeface="Arial" pitchFamily="34" charset="0"/>
              <a:buChar char="»"/>
              <a:defRPr sz="16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9pPr>
          </a:lstStyle>
          <a:p>
            <a:pPr eaLnBrk="1" hangingPunct="1">
              <a:spcBef>
                <a:spcPct val="0"/>
              </a:spcBef>
              <a:buFontTx/>
              <a:buNone/>
            </a:pPr>
            <a:r>
              <a:rPr lang="en-US" altLang="en-US" sz="1800" b="1" dirty="0"/>
              <a:t>DHMSM</a:t>
            </a:r>
          </a:p>
          <a:p>
            <a:pPr lvl="1">
              <a:buFont typeface="Arial" pitchFamily="34" charset="0"/>
              <a:buChar char="•"/>
            </a:pPr>
            <a:r>
              <a:rPr lang="en-US" altLang="en-US" sz="1500" dirty="0"/>
              <a:t>In collaboration with IPO, actively engage the Office of the National Coordinator (ONC) to ensure the DHMSM Request for Proposal (RFP) contains technical, gate, and source selection criteria necessary to ensure that proposed Electronic Health Record software meets all appropriate National Data Standards</a:t>
            </a:r>
          </a:p>
          <a:p>
            <a:pPr lvl="2">
              <a:buFont typeface="Courier New" pitchFamily="49" charset="0"/>
              <a:buChar char="­"/>
            </a:pPr>
            <a:r>
              <a:rPr lang="en-US" altLang="en-US" sz="1500" dirty="0"/>
              <a:t>Currently soliciting feedback from VA, ONC representative, and industry on draft RFP language including language addressing compliance with National Data Standards</a:t>
            </a:r>
          </a:p>
        </p:txBody>
      </p:sp>
      <p:sp>
        <p:nvSpPr>
          <p:cNvPr id="2" name="TextBox 5"/>
          <p:cNvSpPr txBox="1">
            <a:spLocks noChangeArrowheads="1"/>
          </p:cNvSpPr>
          <p:nvPr/>
        </p:nvSpPr>
        <p:spPr bwMode="auto">
          <a:xfrm>
            <a:off x="217488" y="1298154"/>
            <a:ext cx="807402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400">
                <a:solidFill>
                  <a:schemeClr val="tx1"/>
                </a:solidFill>
                <a:latin typeface="Calibri" pitchFamily="34" charset="0"/>
              </a:defRPr>
            </a:lvl1pPr>
            <a:lvl2pPr marL="569913" indent="-284163" eaLnBrk="0" hangingPunct="0">
              <a:spcBef>
                <a:spcPct val="20000"/>
              </a:spcBef>
              <a:buFont typeface="Arial" pitchFamily="34" charset="0"/>
              <a:buChar char="–"/>
              <a:defRPr sz="2000">
                <a:solidFill>
                  <a:schemeClr val="tx1"/>
                </a:solidFill>
                <a:latin typeface="Calibri" pitchFamily="34" charset="0"/>
              </a:defRPr>
            </a:lvl2pPr>
            <a:lvl3pPr marL="1143000" indent="-228600" eaLnBrk="0" hangingPunct="0">
              <a:spcBef>
                <a:spcPct val="20000"/>
              </a:spcBef>
              <a:buFont typeface="Arial"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sz="1600">
                <a:solidFill>
                  <a:schemeClr val="tx1"/>
                </a:solidFill>
                <a:latin typeface="Calibri" pitchFamily="34" charset="0"/>
              </a:defRPr>
            </a:lvl4pPr>
            <a:lvl5pPr marL="2057400" indent="-228600" eaLnBrk="0" hangingPunct="0">
              <a:spcBef>
                <a:spcPct val="20000"/>
              </a:spcBef>
              <a:buFont typeface="Arial" pitchFamily="34" charset="0"/>
              <a:buChar char="»"/>
              <a:defRPr sz="16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9pPr>
          </a:lstStyle>
          <a:p>
            <a:pPr eaLnBrk="1" hangingPunct="1">
              <a:spcBef>
                <a:spcPct val="0"/>
              </a:spcBef>
              <a:buFontTx/>
              <a:buNone/>
            </a:pPr>
            <a:r>
              <a:rPr lang="en-US" altLang="en-US" sz="1800" b="1" dirty="0"/>
              <a:t>IPO </a:t>
            </a:r>
          </a:p>
          <a:p>
            <a:pPr lvl="1">
              <a:buFont typeface="Arial" pitchFamily="34" charset="0"/>
              <a:buChar char="•"/>
            </a:pPr>
            <a:r>
              <a:rPr lang="en-US" altLang="en-US" sz="1500" dirty="0"/>
              <a:t>Will actively engage with ONC, DoD, VA and Standards Development Organizations (SDO) to identify, define, and facilitate the development of data interoperability standards to enable efficient health care data sharing and increased computability of the data</a:t>
            </a:r>
          </a:p>
          <a:p>
            <a:pPr lvl="1">
              <a:buFont typeface="Arial" pitchFamily="34" charset="0"/>
              <a:buChar char="•"/>
            </a:pPr>
            <a:r>
              <a:rPr lang="en-US" altLang="en-US" sz="1500" dirty="0"/>
              <a:t>Will incorporate standards covering both terminology standards and technical standards governing the interoperability of health record data between DoD and VA </a:t>
            </a:r>
          </a:p>
        </p:txBody>
      </p:sp>
      <p:sp>
        <p:nvSpPr>
          <p:cNvPr id="12290" name="Title 1"/>
          <p:cNvSpPr>
            <a:spLocks noGrp="1"/>
          </p:cNvSpPr>
          <p:nvPr>
            <p:ph type="title"/>
          </p:nvPr>
        </p:nvSpPr>
        <p:spPr>
          <a:xfrm>
            <a:off x="1095208" y="509099"/>
            <a:ext cx="4114800" cy="868363"/>
          </a:xfrm>
        </p:spPr>
        <p:txBody>
          <a:bodyPr/>
          <a:lstStyle/>
          <a:p>
            <a:r>
              <a:rPr lang="en-US" altLang="en-US" sz="2800" dirty="0"/>
              <a:t>National Data Standards</a:t>
            </a:r>
          </a:p>
        </p:txBody>
      </p:sp>
    </p:spTree>
    <p:extLst>
      <p:ext uri="{BB962C8B-B14F-4D97-AF65-F5344CB8AC3E}">
        <p14:creationId xmlns:p14="http://schemas.microsoft.com/office/powerpoint/2010/main" val="6867344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Box 1"/>
          <p:cNvSpPr txBox="1">
            <a:spLocks noChangeArrowheads="1"/>
          </p:cNvSpPr>
          <p:nvPr/>
        </p:nvSpPr>
        <p:spPr bwMode="auto">
          <a:xfrm>
            <a:off x="136525" y="1480649"/>
            <a:ext cx="8856663" cy="4978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400">
                <a:solidFill>
                  <a:schemeClr val="tx1"/>
                </a:solidFill>
                <a:latin typeface="Calibri" pitchFamily="34" charset="0"/>
              </a:defRPr>
            </a:lvl1pPr>
            <a:lvl2pPr marL="742950" indent="-285750" eaLnBrk="0" hangingPunct="0">
              <a:spcBef>
                <a:spcPct val="20000"/>
              </a:spcBef>
              <a:buFont typeface="Arial" pitchFamily="34" charset="0"/>
              <a:buChar char="–"/>
              <a:defRPr sz="2000">
                <a:solidFill>
                  <a:schemeClr val="tx1"/>
                </a:solidFill>
                <a:latin typeface="Calibri" pitchFamily="34" charset="0"/>
              </a:defRPr>
            </a:lvl2pPr>
            <a:lvl3pPr marL="1143000" indent="-228600" eaLnBrk="0" hangingPunct="0">
              <a:spcBef>
                <a:spcPct val="20000"/>
              </a:spcBef>
              <a:buFont typeface="Arial"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sz="1600">
                <a:solidFill>
                  <a:schemeClr val="tx1"/>
                </a:solidFill>
                <a:latin typeface="Calibri" pitchFamily="34" charset="0"/>
              </a:defRPr>
            </a:lvl4pPr>
            <a:lvl5pPr marL="2057400" indent="-228600" eaLnBrk="0" hangingPunct="0">
              <a:spcBef>
                <a:spcPct val="20000"/>
              </a:spcBef>
              <a:buFont typeface="Arial" pitchFamily="34" charset="0"/>
              <a:buChar char="»"/>
              <a:defRPr sz="16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9pPr>
          </a:lstStyle>
          <a:p>
            <a:pPr eaLnBrk="1" hangingPunct="1">
              <a:spcBef>
                <a:spcPct val="0"/>
              </a:spcBef>
              <a:buFontTx/>
              <a:buNone/>
            </a:pPr>
            <a:r>
              <a:rPr lang="en-US" altLang="en-US" sz="1400" b="1" dirty="0"/>
              <a:t>Joint DoD and VA Achievements</a:t>
            </a:r>
          </a:p>
          <a:p>
            <a:pPr lvl="1" eaLnBrk="1" hangingPunct="1">
              <a:spcBef>
                <a:spcPts val="300"/>
              </a:spcBef>
              <a:buFont typeface="Arial" pitchFamily="34" charset="0"/>
              <a:buChar char="•"/>
            </a:pPr>
            <a:r>
              <a:rPr lang="en-US" altLang="en-US" sz="1400" dirty="0"/>
              <a:t>Joint Executive Committee approved the new IPO Charter</a:t>
            </a:r>
          </a:p>
          <a:p>
            <a:pPr lvl="1" eaLnBrk="1" hangingPunct="1">
              <a:spcBef>
                <a:spcPts val="300"/>
              </a:spcBef>
              <a:buFont typeface="Arial" pitchFamily="34" charset="0"/>
              <a:buChar char="•"/>
            </a:pPr>
            <a:r>
              <a:rPr lang="en-US" altLang="en-US" sz="1400" dirty="0"/>
              <a:t>Signed a new DoD/VA IPO Charter December 2013 </a:t>
            </a:r>
          </a:p>
          <a:p>
            <a:pPr lvl="1" eaLnBrk="1" hangingPunct="1">
              <a:spcBef>
                <a:spcPts val="300"/>
              </a:spcBef>
              <a:buFont typeface="Arial" pitchFamily="34" charset="0"/>
              <a:buChar char="•"/>
            </a:pPr>
            <a:r>
              <a:rPr lang="en-US" altLang="en-US" sz="1400" dirty="0"/>
              <a:t>VLER Health Program Plan updated </a:t>
            </a:r>
          </a:p>
          <a:p>
            <a:pPr eaLnBrk="1" hangingPunct="1">
              <a:spcBef>
                <a:spcPct val="0"/>
              </a:spcBef>
              <a:buFontTx/>
              <a:buNone/>
            </a:pPr>
            <a:r>
              <a:rPr lang="en-US" altLang="en-US" sz="1400" b="1" dirty="0"/>
              <a:t>DoD Achievements</a:t>
            </a:r>
          </a:p>
          <a:p>
            <a:pPr lvl="1" eaLnBrk="1" hangingPunct="1">
              <a:spcBef>
                <a:spcPts val="300"/>
              </a:spcBef>
              <a:buFont typeface="Arial" pitchFamily="34" charset="0"/>
              <a:buChar char="•"/>
            </a:pPr>
            <a:r>
              <a:rPr lang="en-US" altLang="en-US" sz="1400" dirty="0"/>
              <a:t>Conducted two Industry Days for solicitation of input in developing RFP with third to be held February 19, 2014</a:t>
            </a:r>
          </a:p>
          <a:p>
            <a:pPr lvl="1" eaLnBrk="1" hangingPunct="1">
              <a:spcBef>
                <a:spcPts val="300"/>
              </a:spcBef>
              <a:buFont typeface="Arial" pitchFamily="34" charset="0"/>
              <a:buChar char="•"/>
            </a:pPr>
            <a:r>
              <a:rPr lang="en-US" altLang="en-US" sz="1400" dirty="0"/>
              <a:t>Prepared to release first Draft RFP by January 31, 2014</a:t>
            </a:r>
          </a:p>
          <a:p>
            <a:pPr lvl="1" eaLnBrk="1" hangingPunct="1">
              <a:spcBef>
                <a:spcPts val="300"/>
              </a:spcBef>
              <a:buFont typeface="Arial" pitchFamily="34" charset="0"/>
              <a:buChar char="•"/>
            </a:pPr>
            <a:r>
              <a:rPr lang="en-US" altLang="en-US" sz="1400" dirty="0"/>
              <a:t>Acquisition Decision Memorandum signed September 12, 2013 by Undersecretary Kendall defining Mr. Christopher Miller as the Program Executive Office of DoD Healthcare Management Systems</a:t>
            </a:r>
          </a:p>
          <a:p>
            <a:pPr lvl="1" eaLnBrk="1" hangingPunct="1">
              <a:spcBef>
                <a:spcPts val="300"/>
              </a:spcBef>
              <a:buFont typeface="Arial" pitchFamily="34" charset="0"/>
              <a:buChar char="•"/>
            </a:pPr>
            <a:r>
              <a:rPr lang="en-US" altLang="en-US" sz="1400" dirty="0"/>
              <a:t>Acquisition Decision Memorandum signed January 2, 2014 by Undersecretary Kendall providing program direction for DHMS</a:t>
            </a:r>
          </a:p>
          <a:p>
            <a:pPr lvl="1" eaLnBrk="1" hangingPunct="1">
              <a:spcBef>
                <a:spcPts val="300"/>
              </a:spcBef>
              <a:buFont typeface="Arial" pitchFamily="34" charset="0"/>
              <a:buChar char="•"/>
            </a:pPr>
            <a:r>
              <a:rPr lang="en-US" altLang="en-US" sz="1400" dirty="0"/>
              <a:t>Established Functional Advisory Council (FAC) Advisory Board</a:t>
            </a:r>
          </a:p>
          <a:p>
            <a:pPr lvl="1" eaLnBrk="1" hangingPunct="1">
              <a:spcBef>
                <a:spcPts val="300"/>
              </a:spcBef>
              <a:spcAft>
                <a:spcPts val="600"/>
              </a:spcAft>
              <a:buFont typeface="Arial" pitchFamily="34" charset="0"/>
              <a:buChar char="•"/>
            </a:pPr>
            <a:r>
              <a:rPr lang="en-US" altLang="en-US" sz="1400" dirty="0"/>
              <a:t>Internally approved DHMSM Acquisition Strategy and awaits Undersecretary Kendall’s signature</a:t>
            </a:r>
          </a:p>
          <a:p>
            <a:pPr eaLnBrk="1" hangingPunct="1">
              <a:spcBef>
                <a:spcPct val="0"/>
              </a:spcBef>
              <a:buFont typeface="Arial" pitchFamily="34" charset="0"/>
              <a:buNone/>
            </a:pPr>
            <a:r>
              <a:rPr lang="en-US" altLang="en-US" sz="1400" b="1" dirty="0"/>
              <a:t>VA Achievements</a:t>
            </a:r>
          </a:p>
          <a:p>
            <a:pPr lvl="1" eaLnBrk="1" hangingPunct="1">
              <a:spcBef>
                <a:spcPts val="300"/>
              </a:spcBef>
              <a:buFont typeface="Arial" pitchFamily="34" charset="0"/>
              <a:buChar char="•"/>
            </a:pPr>
            <a:r>
              <a:rPr lang="en-US" altLang="en-US" sz="1400" dirty="0"/>
              <a:t>Established VistA Evolution Program with the first enhancements scheduled for 2014, followed by the roll-out of full capabilities in 2017</a:t>
            </a:r>
          </a:p>
          <a:p>
            <a:pPr lvl="1" eaLnBrk="1" hangingPunct="1">
              <a:spcBef>
                <a:spcPts val="300"/>
              </a:spcBef>
              <a:buFont typeface="Arial" pitchFamily="34" charset="0"/>
              <a:buChar char="•"/>
            </a:pPr>
            <a:r>
              <a:rPr lang="en-US" altLang="en-US" sz="1400" dirty="0"/>
              <a:t>Development of VistA Evolution draft Program Charter</a:t>
            </a:r>
          </a:p>
          <a:p>
            <a:pPr lvl="1" eaLnBrk="1" hangingPunct="1">
              <a:spcBef>
                <a:spcPts val="300"/>
              </a:spcBef>
              <a:buFont typeface="Arial" pitchFamily="34" charset="0"/>
              <a:buChar char="•"/>
            </a:pPr>
            <a:r>
              <a:rPr lang="en-US" altLang="en-US" sz="1400" dirty="0"/>
              <a:t>VistA Evolution Program Plan: IOC Plan completed on December 16, 2013 </a:t>
            </a:r>
          </a:p>
          <a:p>
            <a:pPr lvl="1" eaLnBrk="1" hangingPunct="1">
              <a:spcBef>
                <a:spcPts val="300"/>
              </a:spcBef>
              <a:buFont typeface="Arial" pitchFamily="34" charset="0"/>
              <a:buChar char="•"/>
            </a:pPr>
            <a:r>
              <a:rPr lang="en-US" altLang="en-US" sz="1400" dirty="0"/>
              <a:t>VistA Evolution Program Plan planned for completion by January 31, 2014 </a:t>
            </a:r>
          </a:p>
        </p:txBody>
      </p:sp>
      <p:sp>
        <p:nvSpPr>
          <p:cNvPr id="27650" name="Title 1"/>
          <p:cNvSpPr>
            <a:spLocks noGrp="1"/>
          </p:cNvSpPr>
          <p:nvPr>
            <p:ph type="title"/>
          </p:nvPr>
        </p:nvSpPr>
        <p:spPr>
          <a:xfrm>
            <a:off x="928688" y="636385"/>
            <a:ext cx="7315200" cy="925513"/>
          </a:xfrm>
        </p:spPr>
        <p:txBody>
          <a:bodyPr/>
          <a:lstStyle/>
          <a:p>
            <a:r>
              <a:rPr lang="en-US" altLang="en-US" sz="2800" dirty="0"/>
              <a:t>Summary of Achievements</a:t>
            </a:r>
          </a:p>
        </p:txBody>
      </p:sp>
    </p:spTree>
    <p:extLst>
      <p:ext uri="{BB962C8B-B14F-4D97-AF65-F5344CB8AC3E}">
        <p14:creationId xmlns:p14="http://schemas.microsoft.com/office/powerpoint/2010/main" val="292239906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5"/>
          <p:cNvGraphicFramePr>
            <a:graphicFrameLocks noGrp="1"/>
          </p:cNvGraphicFramePr>
          <p:nvPr>
            <p:ph idx="1"/>
            <p:extLst>
              <p:ext uri="{D42A27DB-BD31-4B8C-83A1-F6EECF244321}">
                <p14:modId xmlns:p14="http://schemas.microsoft.com/office/powerpoint/2010/main" val="3836915057"/>
              </p:ext>
            </p:extLst>
          </p:nvPr>
        </p:nvGraphicFramePr>
        <p:xfrm>
          <a:off x="217488" y="1685677"/>
          <a:ext cx="8441482" cy="47913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p:cNvGraphicFramePr/>
          <p:nvPr>
            <p:extLst>
              <p:ext uri="{D42A27DB-BD31-4B8C-83A1-F6EECF244321}">
                <p14:modId xmlns:p14="http://schemas.microsoft.com/office/powerpoint/2010/main" val="454684719"/>
              </p:ext>
            </p:extLst>
          </p:nvPr>
        </p:nvGraphicFramePr>
        <p:xfrm>
          <a:off x="5689597" y="1456328"/>
          <a:ext cx="2046767" cy="269613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Diagram 9"/>
          <p:cNvGraphicFramePr/>
          <p:nvPr>
            <p:extLst>
              <p:ext uri="{D42A27DB-BD31-4B8C-83A1-F6EECF244321}">
                <p14:modId xmlns:p14="http://schemas.microsoft.com/office/powerpoint/2010/main" val="3418174801"/>
              </p:ext>
            </p:extLst>
          </p:nvPr>
        </p:nvGraphicFramePr>
        <p:xfrm>
          <a:off x="2819400" y="2526388"/>
          <a:ext cx="1524000" cy="32766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1" name="Diagram 10"/>
          <p:cNvGraphicFramePr/>
          <p:nvPr>
            <p:extLst>
              <p:ext uri="{D42A27DB-BD31-4B8C-83A1-F6EECF244321}">
                <p14:modId xmlns:p14="http://schemas.microsoft.com/office/powerpoint/2010/main" val="30526487"/>
              </p:ext>
            </p:extLst>
          </p:nvPr>
        </p:nvGraphicFramePr>
        <p:xfrm>
          <a:off x="951839" y="1974310"/>
          <a:ext cx="2057400" cy="190042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2" name="Title 1"/>
          <p:cNvSpPr>
            <a:spLocks noGrp="1"/>
          </p:cNvSpPr>
          <p:nvPr>
            <p:ph type="title"/>
          </p:nvPr>
        </p:nvSpPr>
        <p:spPr>
          <a:xfrm>
            <a:off x="228600" y="173711"/>
            <a:ext cx="8229600" cy="810665"/>
          </a:xfrm>
        </p:spPr>
        <p:txBody>
          <a:bodyPr>
            <a:noAutofit/>
          </a:bodyPr>
          <a:lstStyle/>
          <a:p>
            <a:r>
              <a:rPr lang="en-US" sz="2800" dirty="0" smtClean="0"/>
              <a:t/>
            </a:r>
            <a:br>
              <a:rPr lang="en-US" sz="2800" dirty="0" smtClean="0"/>
            </a:br>
            <a:r>
              <a:rPr lang="en-US" sz="2800" dirty="0" smtClean="0"/>
              <a:t>VistA Evolution Management Approach</a:t>
            </a:r>
            <a:endParaRPr lang="en-US" sz="2800" dirty="0"/>
          </a:p>
        </p:txBody>
      </p:sp>
    </p:spTree>
    <p:extLst>
      <p:ext uri="{BB962C8B-B14F-4D97-AF65-F5344CB8AC3E}">
        <p14:creationId xmlns:p14="http://schemas.microsoft.com/office/powerpoint/2010/main" val="311715781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995448"/>
            <a:ext cx="9143999" cy="3531476"/>
          </a:xfrm>
        </p:spPr>
        <p:txBody>
          <a:bodyPr>
            <a:normAutofit fontScale="62500" lnSpcReduction="20000"/>
          </a:bodyPr>
          <a:lstStyle/>
          <a:p>
            <a:pPr marL="0" indent="0">
              <a:buNone/>
              <a:defRPr/>
            </a:pPr>
            <a:r>
              <a:rPr lang="en-US" altLang="en-US" sz="4500" b="1" dirty="0">
                <a:cs typeface="Arial" panose="020B0604020202020204" pitchFamily="34" charset="0"/>
              </a:rPr>
              <a:t>The VistA </a:t>
            </a:r>
            <a:r>
              <a:rPr lang="en-US" altLang="en-US" sz="4500" b="1" dirty="0" smtClean="0">
                <a:cs typeface="Arial" panose="020B0604020202020204" pitchFamily="34" charset="0"/>
              </a:rPr>
              <a:t>4 will</a:t>
            </a:r>
            <a:r>
              <a:rPr lang="en-US" altLang="en-US" sz="4500" b="1" dirty="0">
                <a:cs typeface="Arial" panose="020B0604020202020204" pitchFamily="34" charset="0"/>
              </a:rPr>
              <a:t>:</a:t>
            </a:r>
          </a:p>
          <a:p>
            <a:pPr marL="231775" indent="-231775">
              <a:spcAft>
                <a:spcPts val="600"/>
              </a:spcAft>
              <a:buFont typeface="Calibri" pitchFamily="34" charset="0"/>
              <a:buAutoNum type="arabicPeriod"/>
              <a:defRPr/>
            </a:pPr>
            <a:r>
              <a:rPr lang="en-US" altLang="en-US" sz="3800" dirty="0">
                <a:cs typeface="Arial" panose="020B0604020202020204" pitchFamily="34" charset="0"/>
              </a:rPr>
              <a:t>Deliver on the VA and DoD Secretaries</a:t>
            </a:r>
            <a:r>
              <a:rPr lang="ja-JP" altLang="en-US" sz="3800" dirty="0">
                <a:cs typeface="Arial" panose="020B0604020202020204" pitchFamily="34" charset="0"/>
              </a:rPr>
              <a:t>’</a:t>
            </a:r>
            <a:r>
              <a:rPr lang="en-US" altLang="ja-JP" sz="3800" dirty="0">
                <a:cs typeface="Arial" panose="020B0604020202020204" pitchFamily="34" charset="0"/>
              </a:rPr>
              <a:t> commitments to accelerate </a:t>
            </a:r>
            <a:r>
              <a:rPr lang="en-US" altLang="ja-JP" sz="3800" dirty="0" smtClean="0">
                <a:cs typeface="Arial" panose="020B0604020202020204" pitchFamily="34" charset="0"/>
              </a:rPr>
              <a:t>full health </a:t>
            </a:r>
            <a:r>
              <a:rPr lang="en-US" altLang="ja-JP" sz="3800" dirty="0">
                <a:cs typeface="Arial" panose="020B0604020202020204" pitchFamily="34" charset="0"/>
              </a:rPr>
              <a:t>data interoperability between </a:t>
            </a:r>
            <a:r>
              <a:rPr lang="en-US" altLang="ja-JP" sz="3800" dirty="0" smtClean="0">
                <a:cs typeface="Arial" panose="020B0604020202020204" pitchFamily="34" charset="0"/>
              </a:rPr>
              <a:t>VA </a:t>
            </a:r>
            <a:r>
              <a:rPr lang="en-US" altLang="ja-JP" sz="3800" dirty="0">
                <a:cs typeface="Arial" panose="020B0604020202020204" pitchFamily="34" charset="0"/>
              </a:rPr>
              <a:t>and DoD</a:t>
            </a:r>
          </a:p>
          <a:p>
            <a:pPr marL="231775" indent="-231775">
              <a:spcAft>
                <a:spcPts val="600"/>
              </a:spcAft>
              <a:buFont typeface="Calibri" pitchFamily="34" charset="0"/>
              <a:buAutoNum type="arabicPeriod"/>
              <a:defRPr/>
            </a:pPr>
            <a:r>
              <a:rPr lang="en-US" altLang="en-US" sz="3800" dirty="0">
                <a:cs typeface="Arial" panose="020B0604020202020204" pitchFamily="34" charset="0"/>
              </a:rPr>
              <a:t>Tie together disparate threads of clinical data into one care coordination plan available to the entire clinical care team</a:t>
            </a:r>
          </a:p>
          <a:p>
            <a:pPr marL="231775" indent="-231775">
              <a:spcAft>
                <a:spcPts val="600"/>
              </a:spcAft>
              <a:buFont typeface="Calibri" pitchFamily="34" charset="0"/>
              <a:buAutoNum type="arabicPeriod"/>
              <a:defRPr/>
            </a:pPr>
            <a:r>
              <a:rPr lang="en-US" altLang="en-US" sz="3800" dirty="0" smtClean="0">
                <a:cs typeface="Arial" panose="020B0604020202020204" pitchFamily="34" charset="0"/>
              </a:rPr>
              <a:t>Will enable improved care that </a:t>
            </a:r>
            <a:r>
              <a:rPr lang="en-US" altLang="en-US" sz="3800" dirty="0">
                <a:cs typeface="Arial" panose="020B0604020202020204" pitchFamily="34" charset="0"/>
              </a:rPr>
              <a:t>supports the health status goals of </a:t>
            </a:r>
            <a:r>
              <a:rPr lang="en-US" altLang="en-US" sz="3800" dirty="0" smtClean="0">
                <a:cs typeface="Arial" panose="020B0604020202020204" pitchFamily="34" charset="0"/>
              </a:rPr>
              <a:t>Service Members</a:t>
            </a:r>
            <a:r>
              <a:rPr lang="en-US" altLang="en-US" sz="3800" dirty="0">
                <a:cs typeface="Arial" panose="020B0604020202020204" pitchFamily="34" charset="0"/>
              </a:rPr>
              <a:t>, </a:t>
            </a:r>
            <a:r>
              <a:rPr lang="en-US" altLang="en-US" sz="3800" dirty="0" smtClean="0">
                <a:cs typeface="Arial" panose="020B0604020202020204" pitchFamily="34" charset="0"/>
              </a:rPr>
              <a:t>Veterans </a:t>
            </a:r>
            <a:r>
              <a:rPr lang="en-US" altLang="en-US" sz="3800" dirty="0">
                <a:cs typeface="Arial" panose="020B0604020202020204" pitchFamily="34" charset="0"/>
              </a:rPr>
              <a:t>and the family members</a:t>
            </a:r>
          </a:p>
          <a:p>
            <a:pPr>
              <a:spcAft>
                <a:spcPts val="600"/>
              </a:spcAft>
              <a:buFont typeface="Calibri" pitchFamily="34" charset="0"/>
              <a:buAutoNum type="arabicPeriod"/>
              <a:defRPr/>
            </a:pPr>
            <a:r>
              <a:rPr lang="en-US" altLang="en-US" sz="3800" dirty="0">
                <a:cs typeface="Arial" panose="020B0604020202020204" pitchFamily="34" charset="0"/>
              </a:rPr>
              <a:t> Will be incrementally delivered through FY17</a:t>
            </a:r>
          </a:p>
          <a:p>
            <a:endParaRPr lang="en-US" dirty="0">
              <a:cs typeface="Arial" panose="020B0604020202020204" pitchFamily="34" charset="0"/>
            </a:endParaRPr>
          </a:p>
        </p:txBody>
      </p:sp>
      <p:sp>
        <p:nvSpPr>
          <p:cNvPr id="4" name="TextBox 3" descr="The VistA 4 will provide an enabling infrastructure, and open &amp; extensible platform on which tools and services can be integrated in support of Veterans’ evolving needs, in pace with the technological landscape. The VistA 4 will be incrementally developed and deployed through Fiscal Year (FY) 17.&#10;"/>
          <p:cNvSpPr txBox="1"/>
          <p:nvPr/>
        </p:nvSpPr>
        <p:spPr>
          <a:xfrm>
            <a:off x="236483" y="1386740"/>
            <a:ext cx="8734096" cy="1323439"/>
          </a:xfrm>
          <a:prstGeom prst="rect">
            <a:avLst/>
          </a:prstGeom>
          <a:noFill/>
          <a:ln w="69850">
            <a:gradFill>
              <a:gsLst>
                <a:gs pos="0">
                  <a:schemeClr val="accent1">
                    <a:tint val="66000"/>
                    <a:satMod val="160000"/>
                  </a:schemeClr>
                </a:gs>
                <a:gs pos="26000">
                  <a:schemeClr val="accent1">
                    <a:tint val="44500"/>
                    <a:satMod val="160000"/>
                  </a:schemeClr>
                </a:gs>
                <a:gs pos="100000">
                  <a:schemeClr val="accent1">
                    <a:tint val="23500"/>
                    <a:satMod val="160000"/>
                  </a:schemeClr>
                </a:gs>
              </a:gsLst>
              <a:lin ang="5400000" scaled="0"/>
            </a:gradFill>
            <a:bevel/>
          </a:ln>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r>
              <a:rPr lang="en-US" sz="2000" i="1" dirty="0" smtClean="0">
                <a:solidFill>
                  <a:srgbClr val="636363"/>
                </a:solidFill>
                <a:latin typeface="+mn-lt"/>
              </a:rPr>
              <a:t>The VistA</a:t>
            </a:r>
            <a:r>
              <a:rPr lang="en-US" sz="2000" i="1" dirty="0">
                <a:solidFill>
                  <a:srgbClr val="636363"/>
                </a:solidFill>
                <a:latin typeface="+mn-lt"/>
              </a:rPr>
              <a:t> </a:t>
            </a:r>
            <a:r>
              <a:rPr lang="en-US" sz="2000" i="1" dirty="0" smtClean="0">
                <a:solidFill>
                  <a:srgbClr val="636363"/>
                </a:solidFill>
                <a:latin typeface="+mn-lt"/>
              </a:rPr>
              <a:t>4 will provide an enabling infrastructure, and open &amp; extensible platform on which tools and services can be integrated in support of Veterans</a:t>
            </a:r>
            <a:r>
              <a:rPr lang="ja-JP" altLang="en-US" sz="2000" i="1" dirty="0" smtClean="0">
                <a:solidFill>
                  <a:srgbClr val="636363"/>
                </a:solidFill>
                <a:latin typeface="+mn-lt"/>
              </a:rPr>
              <a:t>’</a:t>
            </a:r>
            <a:r>
              <a:rPr lang="en-US" altLang="ja-JP" sz="2000" i="1" dirty="0" smtClean="0">
                <a:solidFill>
                  <a:srgbClr val="636363"/>
                </a:solidFill>
                <a:latin typeface="+mn-lt"/>
              </a:rPr>
              <a:t> evolving needs, in pace with the technological landscape. The VistA 4 will be incrementally developed and deployed through Fiscal Year (FY) 17.</a:t>
            </a:r>
            <a:endParaRPr lang="en-US" sz="2000" i="1" dirty="0" smtClean="0">
              <a:solidFill>
                <a:srgbClr val="636363"/>
              </a:solidFill>
              <a:latin typeface="+mn-lt"/>
            </a:endParaRPr>
          </a:p>
        </p:txBody>
      </p:sp>
      <p:sp>
        <p:nvSpPr>
          <p:cNvPr id="2" name="Title 1"/>
          <p:cNvSpPr>
            <a:spLocks noGrp="1"/>
          </p:cNvSpPr>
          <p:nvPr>
            <p:ph type="title"/>
          </p:nvPr>
        </p:nvSpPr>
        <p:spPr/>
        <p:txBody>
          <a:bodyPr/>
          <a:lstStyle/>
          <a:p>
            <a:r>
              <a:rPr lang="en-US" sz="2800" dirty="0" smtClean="0"/>
              <a:t>VistA 4</a:t>
            </a:r>
            <a:endParaRPr lang="en-US" sz="2800" dirty="0"/>
          </a:p>
        </p:txBody>
      </p:sp>
    </p:spTree>
    <p:extLst>
      <p:ext uri="{BB962C8B-B14F-4D97-AF65-F5344CB8AC3E}">
        <p14:creationId xmlns:p14="http://schemas.microsoft.com/office/powerpoint/2010/main" val="89226365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Rectangle 1" descr="Technical objectives:&#10;Seamless interoperability between DoD and VA EHR systems&#10;Modernize and maintain EHR and ancillary Health Information Technology (HIT) systems&#10;Re-engineer legacy HIT systems to align with evolving healthcare business practices&#10;&#10;Core design principles:&#10;Service oriented architecture (SOA) – Software applications will use common enterprise services &#10;Open architecture – A key enabler of interoperability and the sharing of computable health data between VA, DoD, and external providers&#10;ONC-approved standards – Essential for fostering effective and openly available healthcare solutions and prevent solution “lock-in”&#10;Agile Development – An incremental delivery approach is responsive to end users’ needs&#10;Robust IT Infrastructure – IT infrastructure will comply with data center consolidation, virtualization, and “cloud first” guidelines&#10;"/>
          <p:cNvSpPr>
            <a:spLocks noChangeArrowheads="1"/>
          </p:cNvSpPr>
          <p:nvPr/>
        </p:nvSpPr>
        <p:spPr bwMode="auto">
          <a:xfrm>
            <a:off x="201613" y="1543908"/>
            <a:ext cx="8069262"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400">
                <a:solidFill>
                  <a:schemeClr val="tx1"/>
                </a:solidFill>
                <a:latin typeface="Calibri" pitchFamily="34" charset="0"/>
              </a:defRPr>
            </a:lvl1pPr>
            <a:lvl2pPr marL="742950" indent="-285750" eaLnBrk="0" hangingPunct="0">
              <a:spcBef>
                <a:spcPct val="20000"/>
              </a:spcBef>
              <a:buFont typeface="Arial" pitchFamily="34" charset="0"/>
              <a:buChar char="–"/>
              <a:defRPr sz="2000">
                <a:solidFill>
                  <a:schemeClr val="tx1"/>
                </a:solidFill>
                <a:latin typeface="Calibri" pitchFamily="34" charset="0"/>
              </a:defRPr>
            </a:lvl2pPr>
            <a:lvl3pPr marL="1143000" indent="-228600" eaLnBrk="0" hangingPunct="0">
              <a:spcBef>
                <a:spcPct val="20000"/>
              </a:spcBef>
              <a:buFont typeface="Arial"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sz="1600">
                <a:solidFill>
                  <a:schemeClr val="tx1"/>
                </a:solidFill>
                <a:latin typeface="Calibri" pitchFamily="34" charset="0"/>
              </a:defRPr>
            </a:lvl4pPr>
            <a:lvl5pPr marL="2057400" indent="-228600" eaLnBrk="0" hangingPunct="0">
              <a:spcBef>
                <a:spcPct val="20000"/>
              </a:spcBef>
              <a:buFont typeface="Arial" pitchFamily="34" charset="0"/>
              <a:buChar char="»"/>
              <a:defRPr sz="16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9pPr>
          </a:lstStyle>
          <a:p>
            <a:pPr eaLnBrk="1" hangingPunct="1">
              <a:spcBef>
                <a:spcPct val="0"/>
              </a:spcBef>
              <a:buFontTx/>
              <a:buNone/>
            </a:pPr>
            <a:r>
              <a:rPr lang="en-US" altLang="en-US" sz="1800" b="1" dirty="0"/>
              <a:t>Technical objectives:</a:t>
            </a:r>
            <a:endParaRPr lang="en-US" altLang="en-US" sz="1800" dirty="0"/>
          </a:p>
          <a:p>
            <a:pPr lvl="1" eaLnBrk="1" hangingPunct="1">
              <a:spcBef>
                <a:spcPct val="0"/>
              </a:spcBef>
              <a:buFont typeface="Arial" pitchFamily="34" charset="0"/>
              <a:buChar char="•"/>
            </a:pPr>
            <a:r>
              <a:rPr lang="en-US" altLang="en-US" sz="1600" dirty="0"/>
              <a:t>Seamless </a:t>
            </a:r>
            <a:r>
              <a:rPr lang="en-US" altLang="en-US" sz="1600" dirty="0" smtClean="0"/>
              <a:t>interoperability between </a:t>
            </a:r>
            <a:r>
              <a:rPr lang="en-US" altLang="en-US" sz="1600" dirty="0"/>
              <a:t>DoD and VA EHR systems</a:t>
            </a:r>
          </a:p>
          <a:p>
            <a:pPr lvl="1" eaLnBrk="1" hangingPunct="1">
              <a:spcBef>
                <a:spcPct val="0"/>
              </a:spcBef>
              <a:buFont typeface="Arial" pitchFamily="34" charset="0"/>
              <a:buChar char="•"/>
            </a:pPr>
            <a:r>
              <a:rPr lang="en-US" altLang="en-US" sz="1600" dirty="0"/>
              <a:t>Modernize and maintain EHR and ancillary Health Information Technology (HIT) systems</a:t>
            </a:r>
          </a:p>
          <a:p>
            <a:pPr lvl="1" eaLnBrk="1" hangingPunct="1">
              <a:spcBef>
                <a:spcPct val="0"/>
              </a:spcBef>
              <a:buFont typeface="Arial" pitchFamily="34" charset="0"/>
              <a:buChar char="•"/>
            </a:pPr>
            <a:r>
              <a:rPr lang="en-US" altLang="en-US" sz="1600" dirty="0"/>
              <a:t>Re-engineer legacy HIT systems to align with evolving healthcare business practices</a:t>
            </a:r>
          </a:p>
          <a:p>
            <a:pPr eaLnBrk="1" hangingPunct="1">
              <a:spcBef>
                <a:spcPct val="0"/>
              </a:spcBef>
              <a:buFontTx/>
              <a:buNone/>
            </a:pPr>
            <a:endParaRPr lang="en-US" altLang="en-US" sz="1600" b="1" dirty="0"/>
          </a:p>
          <a:p>
            <a:pPr eaLnBrk="1" hangingPunct="1">
              <a:spcBef>
                <a:spcPct val="0"/>
              </a:spcBef>
              <a:buFontTx/>
              <a:buNone/>
            </a:pPr>
            <a:r>
              <a:rPr lang="en-US" altLang="en-US" sz="1800" b="1" dirty="0"/>
              <a:t>Core design principles:</a:t>
            </a:r>
          </a:p>
          <a:p>
            <a:pPr lvl="1" eaLnBrk="1" hangingPunct="1">
              <a:spcBef>
                <a:spcPct val="0"/>
              </a:spcBef>
              <a:buFont typeface="Arial" pitchFamily="34" charset="0"/>
              <a:buChar char="•"/>
            </a:pPr>
            <a:r>
              <a:rPr lang="en-US" altLang="en-US" sz="1600" dirty="0"/>
              <a:t>Service oriented architecture (SOA) – Software applications will use common enterprise services </a:t>
            </a:r>
          </a:p>
          <a:p>
            <a:pPr lvl="1" eaLnBrk="1" hangingPunct="1">
              <a:spcBef>
                <a:spcPct val="0"/>
              </a:spcBef>
              <a:buFont typeface="Arial" pitchFamily="34" charset="0"/>
              <a:buChar char="•"/>
            </a:pPr>
            <a:r>
              <a:rPr lang="en-US" altLang="en-US" sz="1600" dirty="0"/>
              <a:t>Open architecture – A key enabler of interoperability and the sharing of computable health data between VA, DoD, and external providers</a:t>
            </a:r>
          </a:p>
          <a:p>
            <a:pPr lvl="1" eaLnBrk="1" hangingPunct="1">
              <a:spcBef>
                <a:spcPct val="0"/>
              </a:spcBef>
              <a:buFont typeface="Arial" pitchFamily="34" charset="0"/>
              <a:buChar char="•"/>
            </a:pPr>
            <a:r>
              <a:rPr lang="en-US" altLang="en-US" sz="1600" dirty="0"/>
              <a:t>ONC-approved standards – Essential for fostering effective and openly available healthcare solutions and prevent solution “lock-in”</a:t>
            </a:r>
          </a:p>
          <a:p>
            <a:pPr lvl="1" eaLnBrk="1" hangingPunct="1">
              <a:spcBef>
                <a:spcPct val="0"/>
              </a:spcBef>
              <a:buFont typeface="Arial" pitchFamily="34" charset="0"/>
              <a:buChar char="•"/>
            </a:pPr>
            <a:r>
              <a:rPr lang="en-US" altLang="en-US" sz="1600" dirty="0"/>
              <a:t>Agile Development – An incremental delivery approach is responsive to end users’ needs</a:t>
            </a:r>
          </a:p>
          <a:p>
            <a:pPr lvl="1" eaLnBrk="1" hangingPunct="1">
              <a:spcBef>
                <a:spcPct val="0"/>
              </a:spcBef>
              <a:buFont typeface="Arial" pitchFamily="34" charset="0"/>
              <a:buChar char="•"/>
            </a:pPr>
            <a:r>
              <a:rPr lang="en-US" altLang="en-US" sz="1600" dirty="0"/>
              <a:t>Robust IT Infrastructure – IT infrastructure will comply with data center consolidation, virtualization, and “cloud first” guidelines</a:t>
            </a:r>
            <a:endParaRPr lang="en-US" altLang="en-US" sz="1800" dirty="0"/>
          </a:p>
        </p:txBody>
      </p:sp>
      <p:sp>
        <p:nvSpPr>
          <p:cNvPr id="10242" name="Title 2"/>
          <p:cNvSpPr>
            <a:spLocks noGrp="1"/>
          </p:cNvSpPr>
          <p:nvPr>
            <p:ph type="title"/>
          </p:nvPr>
        </p:nvSpPr>
        <p:spPr>
          <a:xfrm>
            <a:off x="201613" y="224410"/>
            <a:ext cx="7699487" cy="925512"/>
          </a:xfrm>
        </p:spPr>
        <p:txBody>
          <a:bodyPr>
            <a:normAutofit fontScale="90000"/>
          </a:bodyPr>
          <a:lstStyle/>
          <a:p>
            <a:r>
              <a:rPr lang="en-US" altLang="en-US" sz="2800" dirty="0"/>
              <a:t/>
            </a:r>
            <a:br>
              <a:rPr lang="en-US" altLang="en-US" sz="2800" dirty="0"/>
            </a:br>
            <a:r>
              <a:rPr lang="en-US" altLang="en-US" sz="2800" dirty="0"/>
              <a:t>Technical Objectives and Design Principles</a:t>
            </a:r>
          </a:p>
        </p:txBody>
      </p:sp>
    </p:spTree>
    <p:extLst>
      <p:ext uri="{BB962C8B-B14F-4D97-AF65-F5344CB8AC3E}">
        <p14:creationId xmlns:p14="http://schemas.microsoft.com/office/powerpoint/2010/main" val="234861431"/>
      </p:ext>
    </p:extLst>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lide Number Placeholder 4"/>
          <p:cNvSpPr>
            <a:spLocks noGrp="1"/>
          </p:cNvSpPr>
          <p:nvPr>
            <p:ph type="sldNum" sz="quarter" idx="12"/>
          </p:nvPr>
        </p:nvSpPr>
        <p:spPr bwMode="auto">
          <a:xfrm>
            <a:off x="8247906" y="6366948"/>
            <a:ext cx="490750" cy="365125"/>
          </a:xfrm>
          <a:prstGeom prst="rect">
            <a:avLst/>
          </a:prstGeom>
          <a:extLst/>
        </p:spPr>
        <p:txBody>
          <a:bodyPr wrap="square" numCol="1" anchorCtr="0" compatLnSpc="1">
            <a:prstTxWarp prst="textNoShape">
              <a:avLst/>
            </a:prstTxWarp>
          </a:bodyPr>
          <a:lstStyle/>
          <a:p>
            <a:pPr fontAlgn="base">
              <a:spcBef>
                <a:spcPct val="0"/>
              </a:spcBef>
              <a:spcAft>
                <a:spcPct val="0"/>
              </a:spcAft>
              <a:defRPr/>
            </a:pPr>
            <a:fld id="{B9A171C8-9AE5-47A6-94EB-891DAF81E7A7}" type="slidenum">
              <a:rPr lang="en-US" smtClean="0">
                <a:solidFill>
                  <a:srgbClr val="898989"/>
                </a:solidFill>
              </a:rPr>
              <a:pPr fontAlgn="base">
                <a:spcBef>
                  <a:spcPct val="0"/>
                </a:spcBef>
                <a:spcAft>
                  <a:spcPct val="0"/>
                </a:spcAft>
                <a:defRPr/>
              </a:pPr>
              <a:t>67</a:t>
            </a:fld>
            <a:endParaRPr lang="en-US" dirty="0">
              <a:solidFill>
                <a:srgbClr val="898989"/>
              </a:solidFill>
            </a:endParaRPr>
          </a:p>
        </p:txBody>
      </p:sp>
      <p:graphicFrame>
        <p:nvGraphicFramePr>
          <p:cNvPr id="194" name="Table 193" descr="milestone timeline&#10;"/>
          <p:cNvGraphicFramePr>
            <a:graphicFrameLocks noGrp="1"/>
          </p:cNvGraphicFramePr>
          <p:nvPr>
            <p:extLst>
              <p:ext uri="{D42A27DB-BD31-4B8C-83A1-F6EECF244321}">
                <p14:modId xmlns:p14="http://schemas.microsoft.com/office/powerpoint/2010/main" val="1754954710"/>
              </p:ext>
            </p:extLst>
          </p:nvPr>
        </p:nvGraphicFramePr>
        <p:xfrm>
          <a:off x="20638" y="1417607"/>
          <a:ext cx="9082087" cy="5314467"/>
        </p:xfrm>
        <a:graphic>
          <a:graphicData uri="http://schemas.openxmlformats.org/drawingml/2006/table">
            <a:tbl>
              <a:tblPr firstRow="1" bandRow="1">
                <a:tableStyleId>{5C22544A-7EE6-4342-B048-85BDC9FD1C3A}</a:tableStyleId>
              </a:tblPr>
              <a:tblGrid>
                <a:gridCol w="2253033"/>
                <a:gridCol w="426915"/>
                <a:gridCol w="426915"/>
                <a:gridCol w="426915"/>
                <a:gridCol w="426915"/>
                <a:gridCol w="426915"/>
                <a:gridCol w="426915"/>
                <a:gridCol w="426915"/>
                <a:gridCol w="426915"/>
                <a:gridCol w="426915"/>
                <a:gridCol w="426915"/>
                <a:gridCol w="426915"/>
                <a:gridCol w="426915"/>
                <a:gridCol w="426915"/>
                <a:gridCol w="426915"/>
                <a:gridCol w="426915"/>
                <a:gridCol w="425329"/>
              </a:tblGrid>
              <a:tr h="332405">
                <a:tc>
                  <a:txBody>
                    <a:bodyPr/>
                    <a:lstStyle/>
                    <a:p>
                      <a:pPr algn="ctr"/>
                      <a:endParaRPr lang="en-US" sz="1400" dirty="0"/>
                    </a:p>
                  </a:txBody>
                  <a:tcPr marL="91446" marR="91446" marT="45687" marB="45687">
                    <a:solidFill>
                      <a:schemeClr val="tx2"/>
                    </a:solidFill>
                  </a:tcPr>
                </a:tc>
                <a:tc gridSpan="4">
                  <a:txBody>
                    <a:bodyPr/>
                    <a:lstStyle/>
                    <a:p>
                      <a:pPr algn="ctr"/>
                      <a:r>
                        <a:rPr lang="en-US" sz="1400" dirty="0" smtClean="0"/>
                        <a:t>FY14</a:t>
                      </a:r>
                      <a:endParaRPr lang="en-US" sz="1400" dirty="0"/>
                    </a:p>
                  </a:txBody>
                  <a:tcPr marL="91446" marR="91446" marT="45687" marB="45687">
                    <a:solidFill>
                      <a:schemeClr val="tx2"/>
                    </a:solidFill>
                  </a:tcPr>
                </a:tc>
                <a:tc hMerge="1">
                  <a:txBody>
                    <a:bodyPr/>
                    <a:lstStyle/>
                    <a:p>
                      <a:endParaRPr lang="en-US" sz="1000" dirty="0"/>
                    </a:p>
                  </a:txBody>
                  <a:tcPr/>
                </a:tc>
                <a:tc hMerge="1">
                  <a:txBody>
                    <a:bodyPr/>
                    <a:lstStyle/>
                    <a:p>
                      <a:endParaRPr lang="en-US" sz="1000" dirty="0"/>
                    </a:p>
                  </a:txBody>
                  <a:tcPr/>
                </a:tc>
                <a:tc hMerge="1">
                  <a:txBody>
                    <a:bodyPr/>
                    <a:lstStyle/>
                    <a:p>
                      <a:endParaRPr lang="en-US" sz="1000" dirty="0"/>
                    </a:p>
                  </a:txBody>
                  <a:tcPr/>
                </a:tc>
                <a:tc gridSpan="4">
                  <a:txBody>
                    <a:bodyPr/>
                    <a:lstStyle/>
                    <a:p>
                      <a:pPr algn="ctr"/>
                      <a:r>
                        <a:rPr lang="en-US" sz="1400" dirty="0" smtClean="0"/>
                        <a:t>FY15</a:t>
                      </a:r>
                      <a:endParaRPr lang="en-US" sz="1400" dirty="0"/>
                    </a:p>
                  </a:txBody>
                  <a:tcPr marL="91446" marR="91446" marT="45687" marB="45687">
                    <a:solidFill>
                      <a:schemeClr val="tx2"/>
                    </a:solidFill>
                  </a:tcPr>
                </a:tc>
                <a:tc hMerge="1">
                  <a:txBody>
                    <a:bodyPr/>
                    <a:lstStyle/>
                    <a:p>
                      <a:endParaRPr lang="en-US" sz="1000" dirty="0"/>
                    </a:p>
                  </a:txBody>
                  <a:tcPr/>
                </a:tc>
                <a:tc hMerge="1">
                  <a:txBody>
                    <a:bodyPr/>
                    <a:lstStyle/>
                    <a:p>
                      <a:endParaRPr lang="en-US" sz="1000" dirty="0"/>
                    </a:p>
                  </a:txBody>
                  <a:tcPr/>
                </a:tc>
                <a:tc hMerge="1">
                  <a:txBody>
                    <a:bodyPr/>
                    <a:lstStyle/>
                    <a:p>
                      <a:endParaRPr lang="en-US" sz="1000" dirty="0"/>
                    </a:p>
                  </a:txBody>
                  <a:tcPr/>
                </a:tc>
                <a:tc gridSpan="4">
                  <a:txBody>
                    <a:bodyPr/>
                    <a:lstStyle/>
                    <a:p>
                      <a:pPr algn="ctr"/>
                      <a:r>
                        <a:rPr lang="en-US" sz="1400" dirty="0" smtClean="0"/>
                        <a:t>FY16</a:t>
                      </a:r>
                      <a:endParaRPr lang="en-US" sz="1400" dirty="0"/>
                    </a:p>
                  </a:txBody>
                  <a:tcPr marL="91446" marR="91446" marT="45687" marB="45687">
                    <a:solidFill>
                      <a:schemeClr val="tx2"/>
                    </a:solidFill>
                  </a:tcPr>
                </a:tc>
                <a:tc hMerge="1">
                  <a:txBody>
                    <a:bodyPr/>
                    <a:lstStyle/>
                    <a:p>
                      <a:endParaRPr lang="en-US" sz="1000" dirty="0"/>
                    </a:p>
                  </a:txBody>
                  <a:tcPr/>
                </a:tc>
                <a:tc hMerge="1">
                  <a:txBody>
                    <a:bodyPr/>
                    <a:lstStyle/>
                    <a:p>
                      <a:endParaRPr lang="en-US" sz="1000" dirty="0"/>
                    </a:p>
                  </a:txBody>
                  <a:tcPr/>
                </a:tc>
                <a:tc hMerge="1">
                  <a:txBody>
                    <a:bodyPr/>
                    <a:lstStyle/>
                    <a:p>
                      <a:endParaRPr lang="en-US" sz="1000" dirty="0"/>
                    </a:p>
                  </a:txBody>
                  <a:tcPr/>
                </a:tc>
                <a:tc gridSpan="4">
                  <a:txBody>
                    <a:bodyPr/>
                    <a:lstStyle/>
                    <a:p>
                      <a:pPr algn="ctr"/>
                      <a:r>
                        <a:rPr lang="en-US" sz="1400" dirty="0" smtClean="0"/>
                        <a:t>FY17</a:t>
                      </a:r>
                      <a:endParaRPr lang="en-US" sz="1400" dirty="0"/>
                    </a:p>
                  </a:txBody>
                  <a:tcPr marL="91446" marR="91446" marT="45687" marB="45687">
                    <a:solidFill>
                      <a:schemeClr val="tx2"/>
                    </a:solidFill>
                  </a:tcPr>
                </a:tc>
                <a:tc hMerge="1">
                  <a:txBody>
                    <a:bodyPr/>
                    <a:lstStyle/>
                    <a:p>
                      <a:endParaRPr lang="en-US" sz="1000" dirty="0"/>
                    </a:p>
                  </a:txBody>
                  <a:tcPr/>
                </a:tc>
                <a:tc hMerge="1">
                  <a:txBody>
                    <a:bodyPr/>
                    <a:lstStyle/>
                    <a:p>
                      <a:endParaRPr lang="en-US" sz="1000" dirty="0"/>
                    </a:p>
                  </a:txBody>
                  <a:tcPr>
                    <a:solidFill>
                      <a:schemeClr val="tx2"/>
                    </a:solidFill>
                  </a:tcPr>
                </a:tc>
                <a:tc hMerge="1">
                  <a:txBody>
                    <a:bodyPr/>
                    <a:lstStyle/>
                    <a:p>
                      <a:endParaRPr lang="en-US" sz="1000" dirty="0"/>
                    </a:p>
                  </a:txBody>
                  <a:tcPr>
                    <a:solidFill>
                      <a:schemeClr val="tx2"/>
                    </a:solidFill>
                  </a:tcPr>
                </a:tc>
              </a:tr>
              <a:tr h="332405">
                <a:tc>
                  <a:txBody>
                    <a:bodyPr/>
                    <a:lstStyle/>
                    <a:p>
                      <a:pPr algn="ctr"/>
                      <a:endParaRPr lang="en-US" sz="1200" dirty="0"/>
                    </a:p>
                  </a:txBody>
                  <a:tcPr marL="91446" marR="91446" marT="45687" marB="45687"/>
                </a:tc>
                <a:tc>
                  <a:txBody>
                    <a:bodyPr/>
                    <a:lstStyle/>
                    <a:p>
                      <a:pPr algn="ctr"/>
                      <a:r>
                        <a:rPr lang="en-US" sz="1400" dirty="0" smtClean="0"/>
                        <a:t>1Q</a:t>
                      </a:r>
                      <a:endParaRPr lang="en-US" sz="1200" dirty="0"/>
                    </a:p>
                  </a:txBody>
                  <a:tcPr marL="91446" marR="91446" marT="45687" marB="45687"/>
                </a:tc>
                <a:tc>
                  <a:txBody>
                    <a:bodyPr/>
                    <a:lstStyle/>
                    <a:p>
                      <a:pPr algn="ctr"/>
                      <a:r>
                        <a:rPr lang="en-US" sz="1400" dirty="0" smtClean="0"/>
                        <a:t>2Q</a:t>
                      </a:r>
                      <a:endParaRPr lang="en-US" sz="1400" dirty="0"/>
                    </a:p>
                  </a:txBody>
                  <a:tcPr marL="91446" marR="91446" marT="45687" marB="45687"/>
                </a:tc>
                <a:tc>
                  <a:txBody>
                    <a:bodyPr/>
                    <a:lstStyle/>
                    <a:p>
                      <a:pPr algn="ctr"/>
                      <a:r>
                        <a:rPr lang="en-US" sz="1400" dirty="0" smtClean="0"/>
                        <a:t>3Q</a:t>
                      </a:r>
                      <a:endParaRPr lang="en-US" sz="1400" dirty="0"/>
                    </a:p>
                  </a:txBody>
                  <a:tcPr marL="91446" marR="91446" marT="45687" marB="45687"/>
                </a:tc>
                <a:tc>
                  <a:txBody>
                    <a:bodyPr/>
                    <a:lstStyle/>
                    <a:p>
                      <a:pPr algn="ctr"/>
                      <a:r>
                        <a:rPr lang="en-US" sz="1400" dirty="0" smtClean="0"/>
                        <a:t>4Q</a:t>
                      </a:r>
                      <a:endParaRPr lang="en-US" sz="1400" dirty="0"/>
                    </a:p>
                  </a:txBody>
                  <a:tcPr marL="91446" marR="91446" marT="45687" marB="45687"/>
                </a:tc>
                <a:tc>
                  <a:txBody>
                    <a:bodyPr/>
                    <a:lstStyle/>
                    <a:p>
                      <a:pPr algn="ctr"/>
                      <a:r>
                        <a:rPr lang="en-US" sz="1400" dirty="0" smtClean="0"/>
                        <a:t>1Q</a:t>
                      </a:r>
                      <a:endParaRPr lang="en-US" sz="1400" dirty="0"/>
                    </a:p>
                  </a:txBody>
                  <a:tcPr marL="91446" marR="91446" marT="45687" marB="45687"/>
                </a:tc>
                <a:tc>
                  <a:txBody>
                    <a:bodyPr/>
                    <a:lstStyle/>
                    <a:p>
                      <a:pPr algn="ctr"/>
                      <a:r>
                        <a:rPr lang="en-US" sz="1400" dirty="0" smtClean="0"/>
                        <a:t>2Q</a:t>
                      </a:r>
                      <a:endParaRPr lang="en-US" sz="1400" dirty="0"/>
                    </a:p>
                  </a:txBody>
                  <a:tcPr marL="91446" marR="91446" marT="45687" marB="45687"/>
                </a:tc>
                <a:tc>
                  <a:txBody>
                    <a:bodyPr/>
                    <a:lstStyle/>
                    <a:p>
                      <a:pPr algn="ctr"/>
                      <a:r>
                        <a:rPr lang="en-US" sz="1400" dirty="0" smtClean="0"/>
                        <a:t>3Q</a:t>
                      </a:r>
                      <a:endParaRPr lang="en-US" sz="1400" dirty="0"/>
                    </a:p>
                  </a:txBody>
                  <a:tcPr marL="91446" marR="91446" marT="45687" marB="45687"/>
                </a:tc>
                <a:tc>
                  <a:txBody>
                    <a:bodyPr/>
                    <a:lstStyle/>
                    <a:p>
                      <a:pPr algn="ctr"/>
                      <a:r>
                        <a:rPr lang="en-US" sz="1400" dirty="0" smtClean="0"/>
                        <a:t>4Q</a:t>
                      </a:r>
                      <a:endParaRPr lang="en-US" sz="1400" dirty="0"/>
                    </a:p>
                  </a:txBody>
                  <a:tcPr marL="91446" marR="91446" marT="45687" marB="45687"/>
                </a:tc>
                <a:tc>
                  <a:txBody>
                    <a:bodyPr/>
                    <a:lstStyle/>
                    <a:p>
                      <a:pPr algn="ctr"/>
                      <a:r>
                        <a:rPr lang="en-US" sz="1400" dirty="0" smtClean="0"/>
                        <a:t>1Q</a:t>
                      </a:r>
                      <a:endParaRPr lang="en-US" sz="1400" dirty="0"/>
                    </a:p>
                  </a:txBody>
                  <a:tcPr marL="91446" marR="91446" marT="45687" marB="45687"/>
                </a:tc>
                <a:tc>
                  <a:txBody>
                    <a:bodyPr/>
                    <a:lstStyle/>
                    <a:p>
                      <a:pPr algn="ctr"/>
                      <a:r>
                        <a:rPr lang="en-US" sz="1400" dirty="0" smtClean="0"/>
                        <a:t>2Q</a:t>
                      </a:r>
                      <a:endParaRPr lang="en-US" sz="1400" dirty="0"/>
                    </a:p>
                  </a:txBody>
                  <a:tcPr marL="91446" marR="91446" marT="45687" marB="45687"/>
                </a:tc>
                <a:tc>
                  <a:txBody>
                    <a:bodyPr/>
                    <a:lstStyle/>
                    <a:p>
                      <a:pPr algn="ctr"/>
                      <a:r>
                        <a:rPr lang="en-US" sz="1400" dirty="0" smtClean="0"/>
                        <a:t>3Q</a:t>
                      </a:r>
                      <a:endParaRPr lang="en-US" sz="1400" dirty="0"/>
                    </a:p>
                  </a:txBody>
                  <a:tcPr marL="91446" marR="91446" marT="45687" marB="45687"/>
                </a:tc>
                <a:tc>
                  <a:txBody>
                    <a:bodyPr/>
                    <a:lstStyle/>
                    <a:p>
                      <a:pPr algn="ctr"/>
                      <a:r>
                        <a:rPr lang="en-US" sz="1400" dirty="0" smtClean="0"/>
                        <a:t>4Q</a:t>
                      </a:r>
                      <a:endParaRPr lang="en-US" sz="1400" dirty="0"/>
                    </a:p>
                  </a:txBody>
                  <a:tcPr marL="91446" marR="91446" marT="45687" marB="45687"/>
                </a:tc>
                <a:tc>
                  <a:txBody>
                    <a:bodyPr/>
                    <a:lstStyle/>
                    <a:p>
                      <a:pPr algn="ctr"/>
                      <a:r>
                        <a:rPr lang="en-US" sz="1400" dirty="0" smtClean="0"/>
                        <a:t>1Q</a:t>
                      </a:r>
                      <a:endParaRPr lang="en-US" sz="1400" dirty="0"/>
                    </a:p>
                  </a:txBody>
                  <a:tcPr marL="91446" marR="91446" marT="45687" marB="45687"/>
                </a:tc>
                <a:tc>
                  <a:txBody>
                    <a:bodyPr/>
                    <a:lstStyle/>
                    <a:p>
                      <a:pPr algn="ctr"/>
                      <a:r>
                        <a:rPr lang="en-US" sz="1400" dirty="0" smtClean="0"/>
                        <a:t>2Q</a:t>
                      </a:r>
                      <a:endParaRPr lang="en-US" sz="1400" dirty="0"/>
                    </a:p>
                  </a:txBody>
                  <a:tcPr marL="91446" marR="91446" marT="45687" marB="45687"/>
                </a:tc>
                <a:tc>
                  <a:txBody>
                    <a:bodyPr/>
                    <a:lstStyle/>
                    <a:p>
                      <a:pPr algn="ctr"/>
                      <a:r>
                        <a:rPr lang="en-US" sz="1400" dirty="0" smtClean="0"/>
                        <a:t>3Q</a:t>
                      </a:r>
                      <a:endParaRPr lang="en-US" sz="1400" dirty="0"/>
                    </a:p>
                  </a:txBody>
                  <a:tcPr marL="91446" marR="91446" marT="45687" marB="45687"/>
                </a:tc>
                <a:tc>
                  <a:txBody>
                    <a:bodyPr/>
                    <a:lstStyle/>
                    <a:p>
                      <a:pPr algn="ctr"/>
                      <a:r>
                        <a:rPr lang="en-US" sz="1400" dirty="0" smtClean="0"/>
                        <a:t>4Q</a:t>
                      </a:r>
                      <a:endParaRPr lang="en-US" sz="1400" dirty="0"/>
                    </a:p>
                  </a:txBody>
                  <a:tcPr marL="91446" marR="91446" marT="45687" marB="45687"/>
                </a:tc>
              </a:tr>
              <a:tr h="698129">
                <a:tc>
                  <a:txBody>
                    <a:bodyPr/>
                    <a:lstStyle/>
                    <a:p>
                      <a:r>
                        <a:rPr lang="en-US" sz="1200" b="1" baseline="0" dirty="0" smtClean="0"/>
                        <a:t>Program Management Activities</a:t>
                      </a:r>
                    </a:p>
                  </a:txBody>
                  <a:tcPr marL="91446" marR="91446" marT="45687" marB="45687"/>
                </a:tc>
                <a:tc>
                  <a:txBody>
                    <a:bodyPr/>
                    <a:lstStyle/>
                    <a:p>
                      <a:endParaRPr lang="en-US" sz="1200" dirty="0"/>
                    </a:p>
                  </a:txBody>
                  <a:tcPr marL="91446" marR="91446" marT="45687" marB="45687"/>
                </a:tc>
                <a:tc>
                  <a:txBody>
                    <a:bodyPr/>
                    <a:lstStyle/>
                    <a:p>
                      <a:pPr algn="ctr"/>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smtClean="0"/>
                    </a:p>
                    <a:p>
                      <a:endParaRPr lang="en-US" sz="1200" dirty="0" smtClean="0"/>
                    </a:p>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r>
              <a:tr h="1164319">
                <a:tc>
                  <a:txBody>
                    <a:bodyPr/>
                    <a:lstStyle/>
                    <a:p>
                      <a:pPr marL="171450" marR="0" lvl="1" indent="0" algn="l" defTabSz="914400" rtl="0" eaLnBrk="1" fontAlgn="auto" latinLnBrk="0" hangingPunct="1">
                        <a:lnSpc>
                          <a:spcPct val="100000"/>
                        </a:lnSpc>
                        <a:spcBef>
                          <a:spcPts val="0"/>
                        </a:spcBef>
                        <a:spcAft>
                          <a:spcPts val="0"/>
                        </a:spcAft>
                        <a:buClrTx/>
                        <a:buSzTx/>
                        <a:buFontTx/>
                        <a:buNone/>
                        <a:tabLst/>
                        <a:defRPr/>
                      </a:pPr>
                      <a:r>
                        <a:rPr lang="en-US" sz="1200" b="1" dirty="0" smtClean="0"/>
                        <a:t>Product Set 1 </a:t>
                      </a:r>
                    </a:p>
                    <a:p>
                      <a:pPr marL="171450" marR="0" lvl="1" indent="0" algn="l" defTabSz="914400" rtl="0" eaLnBrk="1" fontAlgn="auto" latinLnBrk="0" hangingPunct="1">
                        <a:lnSpc>
                          <a:spcPct val="100000"/>
                        </a:lnSpc>
                        <a:spcBef>
                          <a:spcPts val="0"/>
                        </a:spcBef>
                        <a:spcAft>
                          <a:spcPts val="0"/>
                        </a:spcAft>
                        <a:buClrTx/>
                        <a:buSzTx/>
                        <a:buFontTx/>
                        <a:buNone/>
                        <a:tabLst/>
                        <a:defRPr/>
                      </a:pPr>
                      <a:r>
                        <a:rPr lang="en-US" sz="1000" b="0" dirty="0" smtClean="0"/>
                        <a:t>Capability Target: VistA 4 Initial Operating Capability</a:t>
                      </a:r>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smtClean="0"/>
                    </a:p>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r>
              <a:tr h="977674">
                <a:tc>
                  <a:txBody>
                    <a:bodyPr/>
                    <a:lstStyle/>
                    <a:p>
                      <a:pPr marL="171450" marR="0" lvl="1"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dk1"/>
                          </a:solidFill>
                          <a:latin typeface="+mn-lt"/>
                          <a:ea typeface="+mn-ea"/>
                          <a:cs typeface="+mn-cs"/>
                        </a:rPr>
                        <a:t>Product Set 2</a:t>
                      </a:r>
                    </a:p>
                    <a:p>
                      <a:pPr marL="171450" marR="0" lvl="1" indent="0" algn="l" defTabSz="914400" rtl="0" eaLnBrk="1" fontAlgn="auto" latinLnBrk="0" hangingPunct="1">
                        <a:lnSpc>
                          <a:spcPct val="100000"/>
                        </a:lnSpc>
                        <a:spcBef>
                          <a:spcPts val="0"/>
                        </a:spcBef>
                        <a:spcAft>
                          <a:spcPts val="0"/>
                        </a:spcAft>
                        <a:buClrTx/>
                        <a:buSzTx/>
                        <a:buFontTx/>
                        <a:buNone/>
                        <a:tabLst/>
                        <a:defRPr/>
                      </a:pPr>
                      <a:r>
                        <a:rPr lang="en-US" sz="1000" b="0" kern="1200" dirty="0" smtClean="0">
                          <a:solidFill>
                            <a:schemeClr val="dk1"/>
                          </a:solidFill>
                          <a:latin typeface="+mn-lt"/>
                          <a:ea typeface="+mn-ea"/>
                          <a:cs typeface="+mn-cs"/>
                        </a:rPr>
                        <a:t>Capability</a:t>
                      </a:r>
                      <a:r>
                        <a:rPr lang="en-US" sz="1000" b="0" kern="1200" baseline="0" dirty="0" smtClean="0">
                          <a:solidFill>
                            <a:schemeClr val="dk1"/>
                          </a:solidFill>
                          <a:latin typeface="+mn-lt"/>
                          <a:ea typeface="+mn-ea"/>
                          <a:cs typeface="+mn-cs"/>
                        </a:rPr>
                        <a:t> Target: ONC 2014 Edition EHR Certification</a:t>
                      </a:r>
                      <a:endParaRPr lang="en-US" sz="1000" b="0" kern="1200" dirty="0" smtClean="0">
                        <a:solidFill>
                          <a:schemeClr val="dk1"/>
                        </a:solidFill>
                        <a:latin typeface="+mn-lt"/>
                        <a:ea typeface="+mn-ea"/>
                        <a:cs typeface="+mn-cs"/>
                      </a:endParaRPr>
                    </a:p>
                    <a:p>
                      <a:pPr marL="171450" marR="0" lvl="1"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dk1"/>
                        </a:solidFill>
                        <a:latin typeface="+mn-lt"/>
                        <a:ea typeface="+mn-ea"/>
                        <a:cs typeface="+mn-cs"/>
                      </a:endParaRPr>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r>
              <a:tr h="871017">
                <a:tc>
                  <a:txBody>
                    <a:bodyPr/>
                    <a:lstStyle/>
                    <a:p>
                      <a:pPr marL="171450" marR="0" lvl="1"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dk1"/>
                          </a:solidFill>
                          <a:latin typeface="+mn-lt"/>
                          <a:ea typeface="+mn-ea"/>
                          <a:cs typeface="+mn-cs"/>
                        </a:rPr>
                        <a:t>Product Set 3</a:t>
                      </a:r>
                    </a:p>
                    <a:p>
                      <a:pPr marL="171450" marR="0" lvl="1" indent="0" algn="l" defTabSz="914400" rtl="0" eaLnBrk="1" fontAlgn="auto" latinLnBrk="0" hangingPunct="1">
                        <a:lnSpc>
                          <a:spcPct val="100000"/>
                        </a:lnSpc>
                        <a:spcBef>
                          <a:spcPts val="0"/>
                        </a:spcBef>
                        <a:spcAft>
                          <a:spcPts val="0"/>
                        </a:spcAft>
                        <a:buClrTx/>
                        <a:buSzTx/>
                        <a:buFontTx/>
                        <a:buNone/>
                        <a:tabLst/>
                        <a:defRPr/>
                      </a:pPr>
                      <a:r>
                        <a:rPr lang="en-US" sz="1000" b="0" kern="1200" dirty="0" smtClean="0">
                          <a:solidFill>
                            <a:schemeClr val="dk1"/>
                          </a:solidFill>
                          <a:latin typeface="+mn-lt"/>
                          <a:ea typeface="+mn-ea"/>
                          <a:cs typeface="+mn-cs"/>
                        </a:rPr>
                        <a:t>Capability Target: Interoperability</a:t>
                      </a:r>
                      <a:endParaRPr lang="en-US" sz="1200" b="1" kern="1200" dirty="0">
                        <a:solidFill>
                          <a:schemeClr val="dk1"/>
                        </a:solidFill>
                        <a:latin typeface="+mn-lt"/>
                        <a:ea typeface="+mn-ea"/>
                        <a:cs typeface="+mn-cs"/>
                      </a:endParaRPr>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r>
              <a:tr h="938518">
                <a:tc>
                  <a:txBody>
                    <a:bodyPr/>
                    <a:lstStyle/>
                    <a:p>
                      <a:pPr marL="171450" marR="0" lvl="1"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dk1"/>
                          </a:solidFill>
                          <a:latin typeface="+mn-lt"/>
                          <a:ea typeface="+mn-ea"/>
                          <a:cs typeface="+mn-cs"/>
                        </a:rPr>
                        <a:t>Product Set 4</a:t>
                      </a:r>
                    </a:p>
                    <a:p>
                      <a:pPr marL="171450" marR="0" lvl="1" indent="0" algn="l" defTabSz="914400" rtl="0" eaLnBrk="1" fontAlgn="auto" latinLnBrk="0" hangingPunct="1">
                        <a:lnSpc>
                          <a:spcPct val="100000"/>
                        </a:lnSpc>
                        <a:spcBef>
                          <a:spcPts val="0"/>
                        </a:spcBef>
                        <a:spcAft>
                          <a:spcPts val="0"/>
                        </a:spcAft>
                        <a:buClrTx/>
                        <a:buSzTx/>
                        <a:buFontTx/>
                        <a:buNone/>
                        <a:tabLst/>
                        <a:defRPr/>
                      </a:pPr>
                      <a:r>
                        <a:rPr lang="en-US" sz="1000" b="0" kern="1200" dirty="0" smtClean="0">
                          <a:solidFill>
                            <a:schemeClr val="dk1"/>
                          </a:solidFill>
                          <a:latin typeface="+mn-lt"/>
                          <a:ea typeface="+mn-ea"/>
                          <a:cs typeface="+mn-cs"/>
                        </a:rPr>
                        <a:t>Capability Target: Clinical Transformation</a:t>
                      </a:r>
                    </a:p>
                    <a:p>
                      <a:pPr marL="171450" marR="0" lvl="1"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dk1"/>
                        </a:solidFill>
                        <a:latin typeface="+mn-lt"/>
                        <a:ea typeface="+mn-ea"/>
                        <a:cs typeface="+mn-cs"/>
                      </a:endParaRPr>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c>
                  <a:txBody>
                    <a:bodyPr/>
                    <a:lstStyle/>
                    <a:p>
                      <a:endParaRPr lang="en-US" sz="1200" dirty="0"/>
                    </a:p>
                  </a:txBody>
                  <a:tcPr marL="91446" marR="91446" marT="45687" marB="45687"/>
                </a:tc>
              </a:tr>
            </a:tbl>
          </a:graphicData>
        </a:graphic>
      </p:graphicFrame>
      <p:grpSp>
        <p:nvGrpSpPr>
          <p:cNvPr id="16522" name="Group 2"/>
          <p:cNvGrpSpPr>
            <a:grpSpLocks/>
          </p:cNvGrpSpPr>
          <p:nvPr/>
        </p:nvGrpSpPr>
        <p:grpSpPr bwMode="auto">
          <a:xfrm>
            <a:off x="2151854" y="1971162"/>
            <a:ext cx="7040563" cy="4710112"/>
            <a:chOff x="2124075" y="1884363"/>
            <a:chExt cx="7040563" cy="4710112"/>
          </a:xfrm>
        </p:grpSpPr>
        <p:grpSp>
          <p:nvGrpSpPr>
            <p:cNvPr id="16527" name="Group 1"/>
            <p:cNvGrpSpPr>
              <a:grpSpLocks/>
            </p:cNvGrpSpPr>
            <p:nvPr/>
          </p:nvGrpSpPr>
          <p:grpSpPr bwMode="auto">
            <a:xfrm>
              <a:off x="8023225" y="2662238"/>
              <a:ext cx="1001713" cy="571500"/>
              <a:chOff x="6553200" y="3159125"/>
              <a:chExt cx="1001713" cy="571500"/>
            </a:xfrm>
          </p:grpSpPr>
          <p:grpSp>
            <p:nvGrpSpPr>
              <p:cNvPr id="16570" name="Group 1"/>
              <p:cNvGrpSpPr>
                <a:grpSpLocks/>
              </p:cNvGrpSpPr>
              <p:nvPr/>
            </p:nvGrpSpPr>
            <p:grpSpPr bwMode="auto">
              <a:xfrm>
                <a:off x="6553200" y="3159125"/>
                <a:ext cx="1001713" cy="571500"/>
                <a:chOff x="87313" y="6175375"/>
                <a:chExt cx="1001712" cy="571500"/>
              </a:xfrm>
            </p:grpSpPr>
            <p:sp>
              <p:nvSpPr>
                <p:cNvPr id="199" name="Rounded Rectangle 198"/>
                <p:cNvSpPr/>
                <p:nvPr/>
              </p:nvSpPr>
              <p:spPr bwMode="auto">
                <a:xfrm>
                  <a:off x="87313" y="6175375"/>
                  <a:ext cx="1001712" cy="571500"/>
                </a:xfrm>
                <a:prstGeom prst="roundRect">
                  <a:avLst/>
                </a:prstGeom>
                <a:solidFill>
                  <a:schemeClr val="tx2">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sz="1200" b="1" kern="1200">
                      <a:solidFill>
                        <a:schemeClr val="lt1"/>
                      </a:solidFill>
                      <a:latin typeface="+mn-lt"/>
                      <a:ea typeface="+mn-ea"/>
                      <a:cs typeface="+mn-cs"/>
                    </a:defRPr>
                  </a:lvl1pPr>
                  <a:lvl2pPr marL="457200" algn="l" rtl="0" fontAlgn="base">
                    <a:spcBef>
                      <a:spcPct val="0"/>
                    </a:spcBef>
                    <a:spcAft>
                      <a:spcPct val="0"/>
                    </a:spcAft>
                    <a:defRPr sz="1200" b="1" kern="1200">
                      <a:solidFill>
                        <a:schemeClr val="lt1"/>
                      </a:solidFill>
                      <a:latin typeface="+mn-lt"/>
                      <a:ea typeface="+mn-ea"/>
                      <a:cs typeface="+mn-cs"/>
                    </a:defRPr>
                  </a:lvl2pPr>
                  <a:lvl3pPr marL="914400" algn="l" rtl="0" fontAlgn="base">
                    <a:spcBef>
                      <a:spcPct val="0"/>
                    </a:spcBef>
                    <a:spcAft>
                      <a:spcPct val="0"/>
                    </a:spcAft>
                    <a:defRPr sz="1200" b="1" kern="1200">
                      <a:solidFill>
                        <a:schemeClr val="lt1"/>
                      </a:solidFill>
                      <a:latin typeface="+mn-lt"/>
                      <a:ea typeface="+mn-ea"/>
                      <a:cs typeface="+mn-cs"/>
                    </a:defRPr>
                  </a:lvl3pPr>
                  <a:lvl4pPr marL="1371600" algn="l" rtl="0" fontAlgn="base">
                    <a:spcBef>
                      <a:spcPct val="0"/>
                    </a:spcBef>
                    <a:spcAft>
                      <a:spcPct val="0"/>
                    </a:spcAft>
                    <a:defRPr sz="1200" b="1" kern="1200">
                      <a:solidFill>
                        <a:schemeClr val="lt1"/>
                      </a:solidFill>
                      <a:latin typeface="+mn-lt"/>
                      <a:ea typeface="+mn-ea"/>
                      <a:cs typeface="+mn-cs"/>
                    </a:defRPr>
                  </a:lvl4pPr>
                  <a:lvl5pPr marL="1828800" algn="l" rtl="0" fontAlgn="base">
                    <a:spcBef>
                      <a:spcPct val="0"/>
                    </a:spcBef>
                    <a:spcAft>
                      <a:spcPct val="0"/>
                    </a:spcAft>
                    <a:defRPr sz="1200" b="1" kern="1200">
                      <a:solidFill>
                        <a:schemeClr val="lt1"/>
                      </a:solidFill>
                      <a:latin typeface="+mn-lt"/>
                      <a:ea typeface="+mn-ea"/>
                      <a:cs typeface="+mn-cs"/>
                    </a:defRPr>
                  </a:lvl5pPr>
                  <a:lvl6pPr marL="2286000" algn="l" defTabSz="914400" rtl="0" eaLnBrk="1" latinLnBrk="0" hangingPunct="1">
                    <a:defRPr sz="1200" b="1" kern="1200">
                      <a:solidFill>
                        <a:schemeClr val="lt1"/>
                      </a:solidFill>
                      <a:latin typeface="+mn-lt"/>
                      <a:ea typeface="+mn-ea"/>
                      <a:cs typeface="+mn-cs"/>
                    </a:defRPr>
                  </a:lvl6pPr>
                  <a:lvl7pPr marL="2743200" algn="l" defTabSz="914400" rtl="0" eaLnBrk="1" latinLnBrk="0" hangingPunct="1">
                    <a:defRPr sz="1200" b="1" kern="1200">
                      <a:solidFill>
                        <a:schemeClr val="lt1"/>
                      </a:solidFill>
                      <a:latin typeface="+mn-lt"/>
                      <a:ea typeface="+mn-ea"/>
                      <a:cs typeface="+mn-cs"/>
                    </a:defRPr>
                  </a:lvl7pPr>
                  <a:lvl8pPr marL="3200400" algn="l" defTabSz="914400" rtl="0" eaLnBrk="1" latinLnBrk="0" hangingPunct="1">
                    <a:defRPr sz="1200" b="1" kern="1200">
                      <a:solidFill>
                        <a:schemeClr val="lt1"/>
                      </a:solidFill>
                      <a:latin typeface="+mn-lt"/>
                      <a:ea typeface="+mn-ea"/>
                      <a:cs typeface="+mn-cs"/>
                    </a:defRPr>
                  </a:lvl8pPr>
                  <a:lvl9pPr marL="3657600" algn="l" defTabSz="914400" rtl="0" eaLnBrk="1" latinLnBrk="0" hangingPunct="1">
                    <a:defRPr sz="1200" b="1" kern="1200">
                      <a:solidFill>
                        <a:schemeClr val="lt1"/>
                      </a:solidFill>
                      <a:latin typeface="+mn-lt"/>
                      <a:ea typeface="+mn-ea"/>
                      <a:cs typeface="+mn-cs"/>
                    </a:defRPr>
                  </a:lvl9pPr>
                </a:lstStyle>
                <a:p>
                  <a:pPr defTabSz="966631" fontAlgn="auto">
                    <a:spcBef>
                      <a:spcPts val="0"/>
                    </a:spcBef>
                    <a:spcAft>
                      <a:spcPts val="0"/>
                    </a:spcAft>
                    <a:defRPr/>
                  </a:pPr>
                  <a:r>
                    <a:rPr lang="en-US" sz="800" dirty="0" smtClean="0">
                      <a:solidFill>
                        <a:prstClr val="black"/>
                      </a:solidFill>
                      <a:latin typeface="Arial Narrow" pitchFamily="34" charset="0"/>
                    </a:rPr>
                    <a:t>Legend:</a:t>
                  </a:r>
                </a:p>
                <a:p>
                  <a:pPr defTabSz="966631" fontAlgn="auto">
                    <a:spcBef>
                      <a:spcPts val="0"/>
                    </a:spcBef>
                    <a:spcAft>
                      <a:spcPts val="0"/>
                    </a:spcAft>
                    <a:defRPr/>
                  </a:pPr>
                  <a:r>
                    <a:rPr lang="en-US" sz="700" dirty="0" smtClean="0">
                      <a:solidFill>
                        <a:prstClr val="black"/>
                      </a:solidFill>
                      <a:latin typeface="Arial Narrow" pitchFamily="34" charset="0"/>
                    </a:rPr>
                    <a:t>Upcoming Event: </a:t>
                  </a:r>
                </a:p>
                <a:p>
                  <a:pPr defTabSz="966631" fontAlgn="auto">
                    <a:spcBef>
                      <a:spcPts val="0"/>
                    </a:spcBef>
                    <a:spcAft>
                      <a:spcPts val="0"/>
                    </a:spcAft>
                    <a:defRPr/>
                  </a:pPr>
                  <a:r>
                    <a:rPr lang="en-US" sz="700" dirty="0" smtClean="0">
                      <a:solidFill>
                        <a:prstClr val="black"/>
                      </a:solidFill>
                      <a:latin typeface="Arial Narrow" pitchFamily="34" charset="0"/>
                    </a:rPr>
                    <a:t>Completed  Event:</a:t>
                  </a:r>
                </a:p>
                <a:p>
                  <a:pPr defTabSz="966631" fontAlgn="auto">
                    <a:spcBef>
                      <a:spcPts val="0"/>
                    </a:spcBef>
                    <a:spcAft>
                      <a:spcPts val="0"/>
                    </a:spcAft>
                    <a:defRPr/>
                  </a:pPr>
                  <a:r>
                    <a:rPr lang="en-US" sz="700" dirty="0" smtClean="0">
                      <a:solidFill>
                        <a:prstClr val="black"/>
                      </a:solidFill>
                      <a:latin typeface="Arial Narrow" pitchFamily="34" charset="0"/>
                    </a:rPr>
                    <a:t> Major Milestones:</a:t>
                  </a:r>
                </a:p>
              </p:txBody>
            </p:sp>
            <p:sp>
              <p:nvSpPr>
                <p:cNvPr id="200" name="DFA_Star"/>
                <p:cNvSpPr/>
                <p:nvPr/>
              </p:nvSpPr>
              <p:spPr bwMode="auto">
                <a:xfrm>
                  <a:off x="852487" y="6577012"/>
                  <a:ext cx="127000" cy="112713"/>
                </a:xfrm>
                <a:prstGeom prst="star5">
                  <a:avLst/>
                </a:prstGeom>
                <a:solidFill>
                  <a:srgbClr val="FFFF00"/>
                </a:solidFill>
                <a:ln w="3175" cap="flat" cmpd="sng" algn="ctr">
                  <a:solidFill>
                    <a:schemeClr val="tx1"/>
                  </a:solidFill>
                  <a:prstDash val="solid"/>
                  <a:round/>
                  <a:headEnd type="none" w="med" len="med"/>
                  <a:tailEnd type="none" w="med" len="med"/>
                </a:ln>
                <a:effectLst/>
              </p:spPr>
              <p:txBody>
                <a:bodyPr wrap="none" lIns="45720" rIns="45720" anchor="ctr"/>
                <a:lstStyle/>
                <a:p>
                  <a:pPr algn="ctr" defTabSz="914400">
                    <a:defRPr/>
                  </a:pPr>
                  <a:endParaRPr lang="en-US" sz="1100" b="1" dirty="0">
                    <a:solidFill>
                      <a:prstClr val="black"/>
                    </a:solidFill>
                    <a:latin typeface="Arial" charset="0"/>
                    <a:cs typeface="Arial" pitchFamily="34" charset="0"/>
                  </a:endParaRPr>
                </a:p>
              </p:txBody>
            </p:sp>
            <p:sp>
              <p:nvSpPr>
                <p:cNvPr id="16574" name="Medcoi_MS1"/>
                <p:cNvSpPr>
                  <a:spLocks noChangeArrowheads="1"/>
                </p:cNvSpPr>
                <p:nvPr/>
              </p:nvSpPr>
              <p:spPr bwMode="auto">
                <a:xfrm flipH="1">
                  <a:off x="882027" y="6378295"/>
                  <a:ext cx="71438" cy="68263"/>
                </a:xfrm>
                <a:prstGeom prst="triangle">
                  <a:avLst>
                    <a:gd name="adj" fmla="val 50000"/>
                  </a:avLst>
                </a:prstGeom>
                <a:solidFill>
                  <a:schemeClr val="bg1"/>
                </a:solidFill>
                <a:ln w="9525">
                  <a:solidFill>
                    <a:schemeClr val="tx1"/>
                  </a:solidFill>
                  <a:round/>
                  <a:headEnd/>
                  <a:tailEnd/>
                </a:ln>
              </p:spPr>
              <p:txBody>
                <a:bodyPr wrap="none" lIns="45720" rIns="45720"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400" eaLnBrk="1" hangingPunct="1"/>
                  <a:endParaRPr lang="en-US" altLang="en-US" sz="1100" b="1" dirty="0">
                    <a:solidFill>
                      <a:srgbClr val="000000"/>
                    </a:solidFill>
                    <a:latin typeface="Arial" pitchFamily="34" charset="0"/>
                    <a:ea typeface="MS PGothic" pitchFamily="34" charset="-128"/>
                  </a:endParaRPr>
                </a:p>
              </p:txBody>
            </p:sp>
          </p:grpSp>
          <p:sp>
            <p:nvSpPr>
              <p:cNvPr id="16571" name="Medcoi_MS1"/>
              <p:cNvSpPr>
                <a:spLocks noChangeArrowheads="1"/>
              </p:cNvSpPr>
              <p:nvPr/>
            </p:nvSpPr>
            <p:spPr bwMode="auto">
              <a:xfrm flipH="1">
                <a:off x="7346501" y="3471691"/>
                <a:ext cx="71437" cy="68263"/>
              </a:xfrm>
              <a:prstGeom prst="triangle">
                <a:avLst>
                  <a:gd name="adj" fmla="val 50000"/>
                </a:avLst>
              </a:prstGeom>
              <a:solidFill>
                <a:srgbClr val="00B050"/>
              </a:solidFill>
              <a:ln w="9525">
                <a:solidFill>
                  <a:schemeClr val="tx1"/>
                </a:solidFill>
                <a:round/>
                <a:headEnd/>
                <a:tailEnd/>
              </a:ln>
            </p:spPr>
            <p:txBody>
              <a:bodyPr wrap="none" lIns="45720" rIns="45720"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400" eaLnBrk="1" hangingPunct="1"/>
                <a:endParaRPr lang="en-US" altLang="en-US" sz="1100" b="1" dirty="0">
                  <a:solidFill>
                    <a:srgbClr val="000000"/>
                  </a:solidFill>
                  <a:latin typeface="Arial" pitchFamily="34" charset="0"/>
                  <a:ea typeface="MS PGothic" pitchFamily="34" charset="-128"/>
                </a:endParaRPr>
              </a:p>
            </p:txBody>
          </p:sp>
        </p:grpSp>
        <p:sp>
          <p:nvSpPr>
            <p:cNvPr id="16528" name="Rectangle 239"/>
            <p:cNvSpPr>
              <a:spLocks noChangeArrowheads="1"/>
            </p:cNvSpPr>
            <p:nvPr/>
          </p:nvSpPr>
          <p:spPr bwMode="auto">
            <a:xfrm>
              <a:off x="2124075" y="2600325"/>
              <a:ext cx="808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defTabSz="914400" eaLnBrk="1" hangingPunct="1"/>
              <a:r>
                <a:rPr lang="en-US" altLang="en-US" sz="600" dirty="0">
                  <a:solidFill>
                    <a:srgbClr val="000000"/>
                  </a:solidFill>
                  <a:latin typeface="Arial Narrow" pitchFamily="34" charset="0"/>
                  <a:ea typeface="MS PGothic" pitchFamily="34" charset="-128"/>
                  <a:cs typeface="Times New Roman" pitchFamily="18" charset="0"/>
                </a:rPr>
                <a:t>Standardization of 74 VistA Application Routines Complete</a:t>
              </a:r>
            </a:p>
          </p:txBody>
        </p:sp>
        <p:sp>
          <p:nvSpPr>
            <p:cNvPr id="16529" name="Rectangle 239"/>
            <p:cNvSpPr>
              <a:spLocks noChangeArrowheads="1"/>
            </p:cNvSpPr>
            <p:nvPr/>
          </p:nvSpPr>
          <p:spPr bwMode="auto">
            <a:xfrm>
              <a:off x="2692400" y="1884363"/>
              <a:ext cx="6588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defTabSz="914400" eaLnBrk="1" hangingPunct="1"/>
              <a:r>
                <a:rPr lang="en-US" altLang="en-US" sz="600" b="1" dirty="0">
                  <a:solidFill>
                    <a:srgbClr val="000000"/>
                  </a:solidFill>
                  <a:latin typeface="Arial Narrow" pitchFamily="34" charset="0"/>
                  <a:ea typeface="MS PGothic" pitchFamily="34" charset="-128"/>
                  <a:cs typeface="Times New Roman" pitchFamily="18" charset="0"/>
                </a:rPr>
                <a:t>FOC Program Plan Delivered</a:t>
              </a:r>
            </a:p>
          </p:txBody>
        </p:sp>
        <p:sp>
          <p:nvSpPr>
            <p:cNvPr id="204" name="5-Point Star 203"/>
            <p:cNvSpPr/>
            <p:nvPr/>
          </p:nvSpPr>
          <p:spPr bwMode="auto">
            <a:xfrm>
              <a:off x="3878263" y="2178050"/>
              <a:ext cx="90487" cy="92075"/>
            </a:xfrm>
            <a:prstGeom prst="star5">
              <a:avLst/>
            </a:prstGeom>
            <a:solidFill>
              <a:srgbClr val="FFFF00"/>
            </a:solidFill>
            <a:ln w="3175" cap="flat" cmpd="sng" algn="ctr">
              <a:solidFill>
                <a:schemeClr val="tx1"/>
              </a:solidFill>
              <a:prstDash val="solid"/>
              <a:round/>
              <a:headEnd type="none" w="med" len="med"/>
              <a:tailEnd type="none" w="med" len="med"/>
            </a:ln>
            <a:effectLst/>
          </p:spPr>
          <p:txBody>
            <a:bodyPr wrap="none" lIns="45720" rIns="45720" anchor="ctr"/>
            <a:lstStyle/>
            <a:p>
              <a:pPr algn="ctr" defTabSz="914400">
                <a:defRPr/>
              </a:pPr>
              <a:endParaRPr lang="en-US" sz="1200" b="1" dirty="0">
                <a:solidFill>
                  <a:prstClr val="black"/>
                </a:solidFill>
                <a:latin typeface="Calibri" pitchFamily="34" charset="0"/>
                <a:cs typeface="Times New Roman" pitchFamily="18" charset="0"/>
              </a:endParaRPr>
            </a:p>
          </p:txBody>
        </p:sp>
        <p:sp>
          <p:nvSpPr>
            <p:cNvPr id="16531" name="Rectangle 239"/>
            <p:cNvSpPr>
              <a:spLocks noChangeArrowheads="1"/>
            </p:cNvSpPr>
            <p:nvPr/>
          </p:nvSpPr>
          <p:spPr bwMode="auto">
            <a:xfrm>
              <a:off x="3602038" y="1927225"/>
              <a:ext cx="5984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defTabSz="914400" eaLnBrk="1" hangingPunct="1"/>
              <a:r>
                <a:rPr lang="en-US" altLang="en-US" sz="600" b="1" dirty="0">
                  <a:solidFill>
                    <a:srgbClr val="000000"/>
                  </a:solidFill>
                  <a:latin typeface="Arial Narrow" pitchFamily="34" charset="0"/>
                  <a:ea typeface="MS PGothic" pitchFamily="34" charset="-128"/>
                  <a:cs typeface="Times New Roman" pitchFamily="18" charset="0"/>
                </a:rPr>
                <a:t>Product Set 1 Complete (IOC)</a:t>
              </a:r>
            </a:p>
          </p:txBody>
        </p:sp>
        <p:sp>
          <p:nvSpPr>
            <p:cNvPr id="16532" name="Isosceles Triangle 210"/>
            <p:cNvSpPr>
              <a:spLocks noChangeArrowheads="1"/>
            </p:cNvSpPr>
            <p:nvPr/>
          </p:nvSpPr>
          <p:spPr bwMode="auto">
            <a:xfrm>
              <a:off x="2886075" y="2092325"/>
              <a:ext cx="92075" cy="92075"/>
            </a:xfrm>
            <a:prstGeom prst="triangle">
              <a:avLst>
                <a:gd name="adj" fmla="val 50000"/>
              </a:avLst>
            </a:prstGeom>
            <a:solidFill>
              <a:schemeClr val="bg1"/>
            </a:solidFill>
            <a:ln w="3175" algn="ctr">
              <a:solidFill>
                <a:schemeClr val="tx1"/>
              </a:solidFill>
              <a:round/>
              <a:headEnd/>
              <a:tailEnd/>
            </a:ln>
          </p:spPr>
          <p:txBody>
            <a:bodyPr wrap="none" lIns="45720" rIns="45720"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400" eaLnBrk="1" hangingPunct="1"/>
              <a:endParaRPr lang="en-US" altLang="en-US" sz="1200" b="1" dirty="0">
                <a:solidFill>
                  <a:srgbClr val="000000"/>
                </a:solidFill>
                <a:latin typeface="Arial" pitchFamily="34" charset="0"/>
                <a:ea typeface="MS PGothic" pitchFamily="34" charset="-128"/>
                <a:cs typeface="Times New Roman" pitchFamily="18" charset="0"/>
              </a:endParaRPr>
            </a:p>
          </p:txBody>
        </p:sp>
        <p:sp>
          <p:nvSpPr>
            <p:cNvPr id="207" name="5-Point Star 206"/>
            <p:cNvSpPr/>
            <p:nvPr/>
          </p:nvSpPr>
          <p:spPr bwMode="auto">
            <a:xfrm>
              <a:off x="5605463" y="2117725"/>
              <a:ext cx="90487" cy="92075"/>
            </a:xfrm>
            <a:prstGeom prst="star5">
              <a:avLst/>
            </a:prstGeom>
            <a:solidFill>
              <a:srgbClr val="FFFF00"/>
            </a:solidFill>
            <a:ln w="3175" cap="flat" cmpd="sng" algn="ctr">
              <a:solidFill>
                <a:schemeClr val="tx1"/>
              </a:solidFill>
              <a:prstDash val="solid"/>
              <a:round/>
              <a:headEnd type="none" w="med" len="med"/>
              <a:tailEnd type="none" w="med" len="med"/>
            </a:ln>
            <a:effectLst/>
          </p:spPr>
          <p:txBody>
            <a:bodyPr wrap="none" lIns="45720" rIns="45720" anchor="ctr"/>
            <a:lstStyle/>
            <a:p>
              <a:pPr algn="ctr" defTabSz="914400">
                <a:defRPr/>
              </a:pPr>
              <a:endParaRPr lang="en-US" sz="1200" b="1" dirty="0">
                <a:solidFill>
                  <a:prstClr val="black"/>
                </a:solidFill>
                <a:latin typeface="Calibri" pitchFamily="34" charset="0"/>
                <a:cs typeface="Times New Roman" pitchFamily="18" charset="0"/>
              </a:endParaRPr>
            </a:p>
          </p:txBody>
        </p:sp>
        <p:sp>
          <p:nvSpPr>
            <p:cNvPr id="16534" name="Rectangle 239"/>
            <p:cNvSpPr>
              <a:spLocks noChangeArrowheads="1"/>
            </p:cNvSpPr>
            <p:nvPr/>
          </p:nvSpPr>
          <p:spPr bwMode="auto">
            <a:xfrm>
              <a:off x="5194300" y="1963738"/>
              <a:ext cx="6969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defTabSz="914400" eaLnBrk="1" hangingPunct="1"/>
              <a:r>
                <a:rPr lang="en-US" altLang="en-US" sz="600" b="1" dirty="0">
                  <a:solidFill>
                    <a:srgbClr val="000000"/>
                  </a:solidFill>
                  <a:latin typeface="Arial Narrow" pitchFamily="34" charset="0"/>
                  <a:ea typeface="MS PGothic" pitchFamily="34" charset="-128"/>
                  <a:cs typeface="Times New Roman" pitchFamily="18" charset="0"/>
                </a:rPr>
                <a:t>Product Set 2 Complete</a:t>
              </a:r>
            </a:p>
          </p:txBody>
        </p:sp>
        <p:sp>
          <p:nvSpPr>
            <p:cNvPr id="209" name="5-Point Star 208"/>
            <p:cNvSpPr/>
            <p:nvPr/>
          </p:nvSpPr>
          <p:spPr bwMode="auto">
            <a:xfrm>
              <a:off x="7278688" y="2114550"/>
              <a:ext cx="90487" cy="92075"/>
            </a:xfrm>
            <a:prstGeom prst="star5">
              <a:avLst/>
            </a:prstGeom>
            <a:solidFill>
              <a:srgbClr val="FFFF00"/>
            </a:solidFill>
            <a:ln w="3175" cap="flat" cmpd="sng" algn="ctr">
              <a:solidFill>
                <a:schemeClr val="tx1"/>
              </a:solidFill>
              <a:prstDash val="solid"/>
              <a:round/>
              <a:headEnd type="none" w="med" len="med"/>
              <a:tailEnd type="none" w="med" len="med"/>
            </a:ln>
            <a:effectLst/>
          </p:spPr>
          <p:txBody>
            <a:bodyPr wrap="none" lIns="45720" rIns="45720" anchor="ctr"/>
            <a:lstStyle/>
            <a:p>
              <a:pPr algn="ctr" defTabSz="914400">
                <a:defRPr/>
              </a:pPr>
              <a:endParaRPr lang="en-US" sz="1200" b="1" dirty="0">
                <a:solidFill>
                  <a:prstClr val="black"/>
                </a:solidFill>
                <a:latin typeface="Calibri" pitchFamily="34" charset="0"/>
                <a:cs typeface="Times New Roman" pitchFamily="18" charset="0"/>
              </a:endParaRPr>
            </a:p>
          </p:txBody>
        </p:sp>
        <p:sp>
          <p:nvSpPr>
            <p:cNvPr id="16536" name="Rectangle 239"/>
            <p:cNvSpPr>
              <a:spLocks noChangeArrowheads="1"/>
            </p:cNvSpPr>
            <p:nvPr/>
          </p:nvSpPr>
          <p:spPr bwMode="auto">
            <a:xfrm>
              <a:off x="6856413" y="1933575"/>
              <a:ext cx="654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defTabSz="914400" eaLnBrk="1" hangingPunct="1"/>
              <a:r>
                <a:rPr lang="en-US" altLang="en-US" sz="600" b="1" dirty="0">
                  <a:solidFill>
                    <a:srgbClr val="000000"/>
                  </a:solidFill>
                  <a:latin typeface="Arial Narrow" pitchFamily="34" charset="0"/>
                  <a:ea typeface="MS PGothic" pitchFamily="34" charset="-128"/>
                  <a:cs typeface="Times New Roman" pitchFamily="18" charset="0"/>
                </a:rPr>
                <a:t>Product Set 3 Complete</a:t>
              </a:r>
            </a:p>
          </p:txBody>
        </p:sp>
        <p:sp>
          <p:nvSpPr>
            <p:cNvPr id="211" name="5-Point Star 210"/>
            <p:cNvSpPr/>
            <p:nvPr/>
          </p:nvSpPr>
          <p:spPr bwMode="auto">
            <a:xfrm>
              <a:off x="8978900" y="2079625"/>
              <a:ext cx="90488" cy="92075"/>
            </a:xfrm>
            <a:prstGeom prst="star5">
              <a:avLst/>
            </a:prstGeom>
            <a:solidFill>
              <a:srgbClr val="FFFF00"/>
            </a:solidFill>
            <a:ln w="3175" cap="flat" cmpd="sng" algn="ctr">
              <a:solidFill>
                <a:schemeClr val="tx1"/>
              </a:solidFill>
              <a:prstDash val="solid"/>
              <a:round/>
              <a:headEnd type="none" w="med" len="med"/>
              <a:tailEnd type="none" w="med" len="med"/>
            </a:ln>
            <a:effectLst/>
          </p:spPr>
          <p:txBody>
            <a:bodyPr wrap="none" lIns="45720" rIns="45720" anchor="ctr"/>
            <a:lstStyle/>
            <a:p>
              <a:pPr algn="ctr" defTabSz="914400">
                <a:defRPr/>
              </a:pPr>
              <a:endParaRPr lang="en-US" sz="1200" b="1" dirty="0">
                <a:solidFill>
                  <a:prstClr val="black"/>
                </a:solidFill>
                <a:latin typeface="Calibri" pitchFamily="34" charset="0"/>
                <a:cs typeface="Times New Roman" pitchFamily="18" charset="0"/>
              </a:endParaRPr>
            </a:p>
          </p:txBody>
        </p:sp>
        <p:sp>
          <p:nvSpPr>
            <p:cNvPr id="212" name="5-Point Star 211"/>
            <p:cNvSpPr/>
            <p:nvPr/>
          </p:nvSpPr>
          <p:spPr bwMode="auto">
            <a:xfrm>
              <a:off x="5654675" y="2451100"/>
              <a:ext cx="90488" cy="92075"/>
            </a:xfrm>
            <a:prstGeom prst="star5">
              <a:avLst/>
            </a:prstGeom>
            <a:solidFill>
              <a:srgbClr val="FFFF00"/>
            </a:solidFill>
            <a:ln w="3175" cap="flat" cmpd="sng" algn="ctr">
              <a:solidFill>
                <a:schemeClr val="tx1"/>
              </a:solidFill>
              <a:prstDash val="solid"/>
              <a:round/>
              <a:headEnd type="none" w="med" len="med"/>
              <a:tailEnd type="none" w="med" len="med"/>
            </a:ln>
            <a:effectLst/>
          </p:spPr>
          <p:txBody>
            <a:bodyPr wrap="none" lIns="45720" rIns="45720" anchor="ctr"/>
            <a:lstStyle/>
            <a:p>
              <a:pPr algn="ctr" defTabSz="914400">
                <a:defRPr/>
              </a:pPr>
              <a:endParaRPr lang="en-US" sz="1200" b="1" dirty="0">
                <a:solidFill>
                  <a:prstClr val="black"/>
                </a:solidFill>
                <a:latin typeface="Calibri" pitchFamily="34" charset="0"/>
                <a:cs typeface="Times New Roman" pitchFamily="18" charset="0"/>
              </a:endParaRPr>
            </a:p>
          </p:txBody>
        </p:sp>
        <p:sp>
          <p:nvSpPr>
            <p:cNvPr id="16539" name="Rectangle 239"/>
            <p:cNvSpPr>
              <a:spLocks noChangeArrowheads="1"/>
            </p:cNvSpPr>
            <p:nvPr/>
          </p:nvSpPr>
          <p:spPr bwMode="auto">
            <a:xfrm>
              <a:off x="5364163" y="2317750"/>
              <a:ext cx="646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defTabSz="914400" eaLnBrk="1" hangingPunct="1"/>
              <a:r>
                <a:rPr lang="en-US" altLang="en-US" sz="600" b="1" dirty="0">
                  <a:solidFill>
                    <a:srgbClr val="000000"/>
                  </a:solidFill>
                  <a:latin typeface="Arial Narrow" pitchFamily="34" charset="0"/>
                  <a:ea typeface="MS PGothic" pitchFamily="34" charset="-128"/>
                  <a:cs typeface="Times New Roman" pitchFamily="18" charset="0"/>
                </a:rPr>
                <a:t>2014  Edition EHR Certification</a:t>
              </a:r>
            </a:p>
          </p:txBody>
        </p:sp>
        <p:sp>
          <p:nvSpPr>
            <p:cNvPr id="16540" name="Isosceles Triangle 210"/>
            <p:cNvSpPr>
              <a:spLocks noChangeArrowheads="1"/>
            </p:cNvSpPr>
            <p:nvPr/>
          </p:nvSpPr>
          <p:spPr bwMode="auto">
            <a:xfrm>
              <a:off x="4151313" y="4102100"/>
              <a:ext cx="92075" cy="92075"/>
            </a:xfrm>
            <a:prstGeom prst="triangle">
              <a:avLst>
                <a:gd name="adj" fmla="val 50000"/>
              </a:avLst>
            </a:prstGeom>
            <a:solidFill>
              <a:schemeClr val="bg1"/>
            </a:solidFill>
            <a:ln w="3175" algn="ctr">
              <a:solidFill>
                <a:schemeClr val="tx1"/>
              </a:solidFill>
              <a:round/>
              <a:headEnd/>
              <a:tailEnd/>
            </a:ln>
          </p:spPr>
          <p:txBody>
            <a:bodyPr wrap="none" lIns="45720" rIns="45720"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400" eaLnBrk="1" hangingPunct="1"/>
              <a:endParaRPr lang="en-US" altLang="en-US" sz="1200" b="1" dirty="0">
                <a:solidFill>
                  <a:srgbClr val="000000"/>
                </a:solidFill>
                <a:latin typeface="Arial" pitchFamily="34" charset="0"/>
                <a:ea typeface="MS PGothic" pitchFamily="34" charset="-128"/>
                <a:cs typeface="Times New Roman" pitchFamily="18" charset="0"/>
              </a:endParaRPr>
            </a:p>
          </p:txBody>
        </p:sp>
        <p:sp>
          <p:nvSpPr>
            <p:cNvPr id="16541" name="Rectangle 239"/>
            <p:cNvSpPr>
              <a:spLocks noChangeArrowheads="1"/>
            </p:cNvSpPr>
            <p:nvPr/>
          </p:nvSpPr>
          <p:spPr bwMode="auto">
            <a:xfrm>
              <a:off x="3116263" y="4165600"/>
              <a:ext cx="6619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defTabSz="914400" eaLnBrk="1" hangingPunct="1"/>
              <a:r>
                <a:rPr lang="en-US" altLang="en-US" sz="600" b="1" dirty="0">
                  <a:solidFill>
                    <a:srgbClr val="000000"/>
                  </a:solidFill>
                  <a:latin typeface="Arial Narrow" pitchFamily="34" charset="0"/>
                  <a:ea typeface="MS PGothic" pitchFamily="34" charset="-128"/>
                  <a:cs typeface="Times New Roman" pitchFamily="18" charset="0"/>
                </a:rPr>
                <a:t>Product Plan Complete</a:t>
              </a:r>
            </a:p>
          </p:txBody>
        </p:sp>
        <p:sp>
          <p:nvSpPr>
            <p:cNvPr id="16542" name="Isosceles Triangle 210"/>
            <p:cNvSpPr>
              <a:spLocks noChangeArrowheads="1"/>
            </p:cNvSpPr>
            <p:nvPr/>
          </p:nvSpPr>
          <p:spPr bwMode="auto">
            <a:xfrm>
              <a:off x="3314700" y="4398963"/>
              <a:ext cx="92075" cy="92075"/>
            </a:xfrm>
            <a:prstGeom prst="triangle">
              <a:avLst>
                <a:gd name="adj" fmla="val 50000"/>
              </a:avLst>
            </a:prstGeom>
            <a:solidFill>
              <a:schemeClr val="bg1"/>
            </a:solidFill>
            <a:ln w="3175" algn="ctr">
              <a:solidFill>
                <a:schemeClr val="tx1"/>
              </a:solidFill>
              <a:round/>
              <a:headEnd/>
              <a:tailEnd/>
            </a:ln>
          </p:spPr>
          <p:txBody>
            <a:bodyPr wrap="none" lIns="45720" rIns="45720"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400" eaLnBrk="1" hangingPunct="1"/>
              <a:endParaRPr lang="en-US" altLang="en-US" sz="1200" b="1" dirty="0">
                <a:solidFill>
                  <a:srgbClr val="000000"/>
                </a:solidFill>
                <a:latin typeface="Arial" pitchFamily="34" charset="0"/>
                <a:ea typeface="MS PGothic" pitchFamily="34" charset="-128"/>
                <a:cs typeface="Times New Roman" pitchFamily="18" charset="0"/>
              </a:endParaRPr>
            </a:p>
          </p:txBody>
        </p:sp>
        <p:sp>
          <p:nvSpPr>
            <p:cNvPr id="16543" name="Rectangle 239"/>
            <p:cNvSpPr>
              <a:spLocks noChangeArrowheads="1"/>
            </p:cNvSpPr>
            <p:nvPr/>
          </p:nvSpPr>
          <p:spPr bwMode="auto">
            <a:xfrm>
              <a:off x="4443413" y="4937125"/>
              <a:ext cx="5619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defTabSz="914400" eaLnBrk="1" hangingPunct="1"/>
              <a:r>
                <a:rPr lang="en-US" altLang="en-US" sz="600" b="1" dirty="0">
                  <a:solidFill>
                    <a:srgbClr val="000000"/>
                  </a:solidFill>
                  <a:latin typeface="Arial Narrow" pitchFamily="34" charset="0"/>
                  <a:ea typeface="MS PGothic" pitchFamily="34" charset="-128"/>
                  <a:cs typeface="Times New Roman" pitchFamily="18" charset="0"/>
                </a:rPr>
                <a:t>Architecture Review</a:t>
              </a:r>
            </a:p>
          </p:txBody>
        </p:sp>
        <p:sp>
          <p:nvSpPr>
            <p:cNvPr id="16544" name="Isosceles Triangle 210"/>
            <p:cNvSpPr>
              <a:spLocks noChangeArrowheads="1"/>
            </p:cNvSpPr>
            <p:nvPr/>
          </p:nvSpPr>
          <p:spPr bwMode="auto">
            <a:xfrm>
              <a:off x="4632325" y="5170488"/>
              <a:ext cx="92075" cy="92075"/>
            </a:xfrm>
            <a:prstGeom prst="triangle">
              <a:avLst>
                <a:gd name="adj" fmla="val 50000"/>
              </a:avLst>
            </a:prstGeom>
            <a:solidFill>
              <a:schemeClr val="bg1"/>
            </a:solidFill>
            <a:ln w="3175" algn="ctr">
              <a:solidFill>
                <a:schemeClr val="tx1"/>
              </a:solidFill>
              <a:round/>
              <a:headEnd/>
              <a:tailEnd/>
            </a:ln>
          </p:spPr>
          <p:txBody>
            <a:bodyPr wrap="none" lIns="45720" rIns="45720"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400" eaLnBrk="1" hangingPunct="1"/>
              <a:endParaRPr lang="en-US" altLang="en-US" sz="1200" b="1" dirty="0">
                <a:solidFill>
                  <a:srgbClr val="000000"/>
                </a:solidFill>
                <a:latin typeface="Arial" pitchFamily="34" charset="0"/>
                <a:ea typeface="MS PGothic" pitchFamily="34" charset="-128"/>
                <a:cs typeface="Times New Roman" pitchFamily="18" charset="0"/>
              </a:endParaRPr>
            </a:p>
          </p:txBody>
        </p:sp>
        <p:sp>
          <p:nvSpPr>
            <p:cNvPr id="16545" name="Rectangle 239"/>
            <p:cNvSpPr>
              <a:spLocks noChangeArrowheads="1"/>
            </p:cNvSpPr>
            <p:nvPr/>
          </p:nvSpPr>
          <p:spPr bwMode="auto">
            <a:xfrm>
              <a:off x="5319713" y="5918200"/>
              <a:ext cx="560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defTabSz="914400" eaLnBrk="1" hangingPunct="1"/>
              <a:r>
                <a:rPr lang="en-US" altLang="en-US" sz="600" b="1" dirty="0">
                  <a:solidFill>
                    <a:srgbClr val="000000"/>
                  </a:solidFill>
                  <a:latin typeface="Arial Narrow" pitchFamily="34" charset="0"/>
                  <a:ea typeface="MS PGothic" pitchFamily="34" charset="-128"/>
                  <a:cs typeface="Times New Roman" pitchFamily="18" charset="0"/>
                </a:rPr>
                <a:t>Architecture Review</a:t>
              </a:r>
            </a:p>
          </p:txBody>
        </p:sp>
        <p:sp>
          <p:nvSpPr>
            <p:cNvPr id="16546" name="Isosceles Triangle 210"/>
            <p:cNvSpPr>
              <a:spLocks noChangeArrowheads="1"/>
            </p:cNvSpPr>
            <p:nvPr/>
          </p:nvSpPr>
          <p:spPr bwMode="auto">
            <a:xfrm>
              <a:off x="5513388" y="6149975"/>
              <a:ext cx="92075" cy="92075"/>
            </a:xfrm>
            <a:prstGeom prst="triangle">
              <a:avLst>
                <a:gd name="adj" fmla="val 50000"/>
              </a:avLst>
            </a:prstGeom>
            <a:solidFill>
              <a:schemeClr val="bg1"/>
            </a:solidFill>
            <a:ln w="3175" algn="ctr">
              <a:solidFill>
                <a:schemeClr val="tx1"/>
              </a:solidFill>
              <a:round/>
              <a:headEnd/>
              <a:tailEnd/>
            </a:ln>
          </p:spPr>
          <p:txBody>
            <a:bodyPr wrap="none" lIns="45720" rIns="45720"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400" eaLnBrk="1" hangingPunct="1"/>
              <a:endParaRPr lang="en-US" altLang="en-US" sz="1200" b="1" dirty="0">
                <a:solidFill>
                  <a:srgbClr val="000000"/>
                </a:solidFill>
                <a:latin typeface="Arial" pitchFamily="34" charset="0"/>
                <a:ea typeface="MS PGothic" pitchFamily="34" charset="-128"/>
                <a:cs typeface="Times New Roman" pitchFamily="18" charset="0"/>
              </a:endParaRPr>
            </a:p>
          </p:txBody>
        </p:sp>
        <p:sp>
          <p:nvSpPr>
            <p:cNvPr id="16547" name="Isosceles Triangle 210"/>
            <p:cNvSpPr>
              <a:spLocks noChangeArrowheads="1"/>
            </p:cNvSpPr>
            <p:nvPr/>
          </p:nvSpPr>
          <p:spPr bwMode="auto">
            <a:xfrm>
              <a:off x="2952750" y="2368550"/>
              <a:ext cx="92075" cy="92075"/>
            </a:xfrm>
            <a:prstGeom prst="triangle">
              <a:avLst>
                <a:gd name="adj" fmla="val 50000"/>
              </a:avLst>
            </a:prstGeom>
            <a:solidFill>
              <a:schemeClr val="bg1"/>
            </a:solidFill>
            <a:ln w="3175" algn="ctr">
              <a:solidFill>
                <a:schemeClr val="tx1"/>
              </a:solidFill>
              <a:round/>
              <a:headEnd/>
              <a:tailEnd/>
            </a:ln>
          </p:spPr>
          <p:txBody>
            <a:bodyPr wrap="none" lIns="45720" rIns="45720"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400" eaLnBrk="1" hangingPunct="1"/>
              <a:endParaRPr lang="en-US" altLang="en-US" sz="1200" b="1" dirty="0">
                <a:solidFill>
                  <a:srgbClr val="000000"/>
                </a:solidFill>
                <a:latin typeface="Arial" pitchFamily="34" charset="0"/>
                <a:ea typeface="MS PGothic" pitchFamily="34" charset="-128"/>
                <a:cs typeface="Times New Roman" pitchFamily="18" charset="0"/>
              </a:endParaRPr>
            </a:p>
          </p:txBody>
        </p:sp>
        <p:sp>
          <p:nvSpPr>
            <p:cNvPr id="16548" name="Isosceles Triangle 210"/>
            <p:cNvSpPr>
              <a:spLocks noChangeArrowheads="1"/>
            </p:cNvSpPr>
            <p:nvPr/>
          </p:nvSpPr>
          <p:spPr bwMode="auto">
            <a:xfrm>
              <a:off x="2357438" y="2955925"/>
              <a:ext cx="92075" cy="92075"/>
            </a:xfrm>
            <a:prstGeom prst="triangle">
              <a:avLst>
                <a:gd name="adj" fmla="val 50000"/>
              </a:avLst>
            </a:prstGeom>
            <a:solidFill>
              <a:srgbClr val="92D050"/>
            </a:solidFill>
            <a:ln w="3175" algn="ctr">
              <a:solidFill>
                <a:schemeClr val="tx1"/>
              </a:solidFill>
              <a:round/>
              <a:headEnd/>
              <a:tailEnd/>
            </a:ln>
          </p:spPr>
          <p:txBody>
            <a:bodyPr wrap="none" lIns="45720" rIns="45720"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400" eaLnBrk="1" hangingPunct="1"/>
              <a:endParaRPr lang="en-US" altLang="en-US" sz="1200" b="1" dirty="0">
                <a:solidFill>
                  <a:srgbClr val="000000"/>
                </a:solidFill>
                <a:latin typeface="Arial" pitchFamily="34" charset="0"/>
                <a:ea typeface="MS PGothic" pitchFamily="34" charset="-128"/>
                <a:cs typeface="Times New Roman" pitchFamily="18" charset="0"/>
              </a:endParaRPr>
            </a:p>
          </p:txBody>
        </p:sp>
        <p:sp>
          <p:nvSpPr>
            <p:cNvPr id="16549" name="Rectangle 239"/>
            <p:cNvSpPr>
              <a:spLocks noChangeArrowheads="1"/>
            </p:cNvSpPr>
            <p:nvPr/>
          </p:nvSpPr>
          <p:spPr bwMode="auto">
            <a:xfrm>
              <a:off x="2684463" y="4149725"/>
              <a:ext cx="6619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defTabSz="914400" eaLnBrk="1" hangingPunct="1"/>
              <a:r>
                <a:rPr lang="en-US" altLang="en-US" sz="600" b="1" dirty="0">
                  <a:solidFill>
                    <a:srgbClr val="000000"/>
                  </a:solidFill>
                  <a:latin typeface="Arial Narrow" pitchFamily="34" charset="0"/>
                  <a:ea typeface="MS PGothic" pitchFamily="34" charset="-128"/>
                  <a:cs typeface="Times New Roman" pitchFamily="18" charset="0"/>
                </a:rPr>
                <a:t>Product Plan Review</a:t>
              </a:r>
            </a:p>
          </p:txBody>
        </p:sp>
        <p:sp>
          <p:nvSpPr>
            <p:cNvPr id="16550" name="Isosceles Triangle 210"/>
            <p:cNvSpPr>
              <a:spLocks noChangeArrowheads="1"/>
            </p:cNvSpPr>
            <p:nvPr/>
          </p:nvSpPr>
          <p:spPr bwMode="auto">
            <a:xfrm>
              <a:off x="2916238" y="4397375"/>
              <a:ext cx="92075" cy="92075"/>
            </a:xfrm>
            <a:prstGeom prst="triangle">
              <a:avLst>
                <a:gd name="adj" fmla="val 50000"/>
              </a:avLst>
            </a:prstGeom>
            <a:solidFill>
              <a:schemeClr val="bg1"/>
            </a:solidFill>
            <a:ln w="3175" algn="ctr">
              <a:solidFill>
                <a:schemeClr val="tx1"/>
              </a:solidFill>
              <a:round/>
              <a:headEnd/>
              <a:tailEnd/>
            </a:ln>
          </p:spPr>
          <p:txBody>
            <a:bodyPr wrap="none" lIns="45720" rIns="45720"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400" eaLnBrk="1" hangingPunct="1"/>
              <a:endParaRPr lang="en-US" altLang="en-US" sz="1200" b="1" dirty="0">
                <a:solidFill>
                  <a:srgbClr val="000000"/>
                </a:solidFill>
                <a:latin typeface="Arial" pitchFamily="34" charset="0"/>
                <a:ea typeface="MS PGothic" pitchFamily="34" charset="-128"/>
                <a:cs typeface="Times New Roman" pitchFamily="18" charset="0"/>
              </a:endParaRPr>
            </a:p>
          </p:txBody>
        </p:sp>
        <p:sp>
          <p:nvSpPr>
            <p:cNvPr id="16551" name="Rectangle 239"/>
            <p:cNvSpPr>
              <a:spLocks noChangeArrowheads="1"/>
            </p:cNvSpPr>
            <p:nvPr/>
          </p:nvSpPr>
          <p:spPr bwMode="auto">
            <a:xfrm>
              <a:off x="2246313" y="3128963"/>
              <a:ext cx="558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defTabSz="914400" eaLnBrk="1" hangingPunct="1"/>
              <a:r>
                <a:rPr lang="en-US" altLang="en-US" sz="600" b="1" dirty="0">
                  <a:solidFill>
                    <a:srgbClr val="000000"/>
                  </a:solidFill>
                  <a:latin typeface="Arial Narrow" pitchFamily="34" charset="0"/>
                  <a:ea typeface="MS PGothic" pitchFamily="34" charset="-128"/>
                  <a:cs typeface="Times New Roman" pitchFamily="18" charset="0"/>
                </a:rPr>
                <a:t>Product Plan </a:t>
              </a:r>
            </a:p>
            <a:p>
              <a:pPr defTabSz="914400" eaLnBrk="1" hangingPunct="1"/>
              <a:r>
                <a:rPr lang="en-US" altLang="en-US" sz="600" b="1" dirty="0">
                  <a:solidFill>
                    <a:srgbClr val="000000"/>
                  </a:solidFill>
                  <a:latin typeface="Arial Narrow" pitchFamily="34" charset="0"/>
                  <a:ea typeface="MS PGothic" pitchFamily="34" charset="-128"/>
                  <a:cs typeface="Times New Roman" pitchFamily="18" charset="0"/>
                </a:rPr>
                <a:t>Review</a:t>
              </a:r>
            </a:p>
          </p:txBody>
        </p:sp>
        <p:sp>
          <p:nvSpPr>
            <p:cNvPr id="16552" name="Isosceles Triangle 210"/>
            <p:cNvSpPr>
              <a:spLocks noChangeArrowheads="1"/>
            </p:cNvSpPr>
            <p:nvPr/>
          </p:nvSpPr>
          <p:spPr bwMode="auto">
            <a:xfrm>
              <a:off x="2471738" y="3430588"/>
              <a:ext cx="92075" cy="92075"/>
            </a:xfrm>
            <a:prstGeom prst="triangle">
              <a:avLst>
                <a:gd name="adj" fmla="val 50000"/>
              </a:avLst>
            </a:prstGeom>
            <a:solidFill>
              <a:srgbClr val="92D050"/>
            </a:solidFill>
            <a:ln w="3175" algn="ctr">
              <a:solidFill>
                <a:schemeClr val="tx1"/>
              </a:solidFill>
              <a:round/>
              <a:headEnd/>
              <a:tailEnd/>
            </a:ln>
          </p:spPr>
          <p:txBody>
            <a:bodyPr wrap="none" lIns="45720" rIns="45720"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400" eaLnBrk="1" hangingPunct="1"/>
              <a:endParaRPr lang="en-US" altLang="en-US" sz="1200" b="1" dirty="0">
                <a:solidFill>
                  <a:srgbClr val="000000"/>
                </a:solidFill>
                <a:latin typeface="Arial" pitchFamily="34" charset="0"/>
                <a:ea typeface="MS PGothic" pitchFamily="34" charset="-128"/>
                <a:cs typeface="Times New Roman" pitchFamily="18" charset="0"/>
              </a:endParaRPr>
            </a:p>
          </p:txBody>
        </p:sp>
        <p:sp>
          <p:nvSpPr>
            <p:cNvPr id="16553" name="Rectangle 207"/>
            <p:cNvSpPr>
              <a:spLocks noChangeArrowheads="1"/>
            </p:cNvSpPr>
            <p:nvPr/>
          </p:nvSpPr>
          <p:spPr bwMode="auto">
            <a:xfrm>
              <a:off x="2805113" y="2138363"/>
              <a:ext cx="5461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400" eaLnBrk="1" hangingPunct="1"/>
              <a:r>
                <a:rPr lang="en-US" altLang="en-US" sz="600" b="1" dirty="0">
                  <a:solidFill>
                    <a:srgbClr val="000000"/>
                  </a:solidFill>
                  <a:latin typeface="Arial Narrow" pitchFamily="34" charset="0"/>
                  <a:ea typeface="MS PGothic" pitchFamily="34" charset="-128"/>
                  <a:cs typeface="Times New Roman" pitchFamily="18" charset="0"/>
                </a:rPr>
                <a:t>Governance Established</a:t>
              </a:r>
            </a:p>
          </p:txBody>
        </p:sp>
        <p:sp>
          <p:nvSpPr>
            <p:cNvPr id="16554" name="Rectangle 239"/>
            <p:cNvSpPr>
              <a:spLocks noChangeArrowheads="1"/>
            </p:cNvSpPr>
            <p:nvPr/>
          </p:nvSpPr>
          <p:spPr bwMode="auto">
            <a:xfrm>
              <a:off x="2627313" y="2830513"/>
              <a:ext cx="561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defTabSz="914400" eaLnBrk="1" hangingPunct="1"/>
              <a:r>
                <a:rPr lang="en-US" altLang="en-US" sz="600" b="1" dirty="0">
                  <a:solidFill>
                    <a:srgbClr val="000000"/>
                  </a:solidFill>
                  <a:latin typeface="Arial Narrow" pitchFamily="34" charset="0"/>
                  <a:ea typeface="MS PGothic" pitchFamily="34" charset="-128"/>
                  <a:cs typeface="Times New Roman" pitchFamily="18" charset="0"/>
                </a:rPr>
                <a:t>Architecture Review</a:t>
              </a:r>
            </a:p>
          </p:txBody>
        </p:sp>
        <p:sp>
          <p:nvSpPr>
            <p:cNvPr id="16555" name="Isosceles Triangle 210"/>
            <p:cNvSpPr>
              <a:spLocks noChangeArrowheads="1"/>
            </p:cNvSpPr>
            <p:nvPr/>
          </p:nvSpPr>
          <p:spPr bwMode="auto">
            <a:xfrm>
              <a:off x="2852738" y="3062288"/>
              <a:ext cx="92075" cy="92075"/>
            </a:xfrm>
            <a:prstGeom prst="triangle">
              <a:avLst>
                <a:gd name="adj" fmla="val 50000"/>
              </a:avLst>
            </a:prstGeom>
            <a:solidFill>
              <a:srgbClr val="92D050"/>
            </a:solidFill>
            <a:ln w="3175" algn="ctr">
              <a:solidFill>
                <a:schemeClr val="tx1"/>
              </a:solidFill>
              <a:round/>
              <a:headEnd/>
              <a:tailEnd/>
            </a:ln>
          </p:spPr>
          <p:txBody>
            <a:bodyPr wrap="none" lIns="45720" rIns="45720"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400" eaLnBrk="1" hangingPunct="1"/>
              <a:endParaRPr lang="en-US" altLang="en-US" sz="1200" b="1" dirty="0">
                <a:solidFill>
                  <a:srgbClr val="000000"/>
                </a:solidFill>
                <a:latin typeface="Arial" pitchFamily="34" charset="0"/>
                <a:ea typeface="MS PGothic" pitchFamily="34" charset="-128"/>
                <a:cs typeface="Times New Roman" pitchFamily="18" charset="0"/>
              </a:endParaRPr>
            </a:p>
          </p:txBody>
        </p:sp>
        <p:sp>
          <p:nvSpPr>
            <p:cNvPr id="16556" name="Rectangle 239"/>
            <p:cNvSpPr>
              <a:spLocks noChangeArrowheads="1"/>
            </p:cNvSpPr>
            <p:nvPr/>
          </p:nvSpPr>
          <p:spPr bwMode="auto">
            <a:xfrm>
              <a:off x="2633663" y="3184525"/>
              <a:ext cx="6619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defTabSz="914400" eaLnBrk="1" hangingPunct="1"/>
              <a:r>
                <a:rPr lang="en-US" altLang="en-US" sz="600" b="1" dirty="0">
                  <a:solidFill>
                    <a:srgbClr val="000000"/>
                  </a:solidFill>
                  <a:latin typeface="Arial Narrow" pitchFamily="34" charset="0"/>
                  <a:ea typeface="MS PGothic" pitchFamily="34" charset="-128"/>
                  <a:cs typeface="Times New Roman" pitchFamily="18" charset="0"/>
                </a:rPr>
                <a:t>Product Plan Complete</a:t>
              </a:r>
            </a:p>
          </p:txBody>
        </p:sp>
        <p:sp>
          <p:nvSpPr>
            <p:cNvPr id="16557" name="Isosceles Triangle 210"/>
            <p:cNvSpPr>
              <a:spLocks noChangeArrowheads="1"/>
            </p:cNvSpPr>
            <p:nvPr/>
          </p:nvSpPr>
          <p:spPr bwMode="auto">
            <a:xfrm>
              <a:off x="2859088" y="3408363"/>
              <a:ext cx="92075" cy="92075"/>
            </a:xfrm>
            <a:prstGeom prst="triangle">
              <a:avLst>
                <a:gd name="adj" fmla="val 50000"/>
              </a:avLst>
            </a:prstGeom>
            <a:solidFill>
              <a:srgbClr val="92D050"/>
            </a:solidFill>
            <a:ln w="3175" algn="ctr">
              <a:solidFill>
                <a:schemeClr val="tx1"/>
              </a:solidFill>
              <a:round/>
              <a:headEnd/>
              <a:tailEnd/>
            </a:ln>
          </p:spPr>
          <p:txBody>
            <a:bodyPr wrap="none" lIns="45720" rIns="45720"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400" eaLnBrk="1" hangingPunct="1"/>
              <a:endParaRPr lang="en-US" altLang="en-US" sz="1200" b="1" dirty="0">
                <a:solidFill>
                  <a:srgbClr val="000000"/>
                </a:solidFill>
                <a:latin typeface="Arial" pitchFamily="34" charset="0"/>
                <a:ea typeface="MS PGothic" pitchFamily="34" charset="-128"/>
                <a:cs typeface="Times New Roman" pitchFamily="18" charset="0"/>
              </a:endParaRPr>
            </a:p>
          </p:txBody>
        </p:sp>
        <p:sp>
          <p:nvSpPr>
            <p:cNvPr id="16558" name="Rectangle 239"/>
            <p:cNvSpPr>
              <a:spLocks noChangeArrowheads="1"/>
            </p:cNvSpPr>
            <p:nvPr/>
          </p:nvSpPr>
          <p:spPr bwMode="auto">
            <a:xfrm>
              <a:off x="3925888" y="3875088"/>
              <a:ext cx="561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defTabSz="914400" eaLnBrk="1" hangingPunct="1"/>
              <a:r>
                <a:rPr lang="en-US" altLang="en-US" sz="600" b="1" dirty="0">
                  <a:solidFill>
                    <a:srgbClr val="000000"/>
                  </a:solidFill>
                  <a:latin typeface="Arial Narrow" pitchFamily="34" charset="0"/>
                  <a:ea typeface="MS PGothic" pitchFamily="34" charset="-128"/>
                  <a:cs typeface="Times New Roman" pitchFamily="18" charset="0"/>
                </a:rPr>
                <a:t>Architecture Review</a:t>
              </a:r>
            </a:p>
          </p:txBody>
        </p:sp>
        <p:sp>
          <p:nvSpPr>
            <p:cNvPr id="16559" name="Rectangle 239"/>
            <p:cNvSpPr>
              <a:spLocks noChangeArrowheads="1"/>
            </p:cNvSpPr>
            <p:nvPr/>
          </p:nvSpPr>
          <p:spPr bwMode="auto">
            <a:xfrm>
              <a:off x="2387600" y="3513138"/>
              <a:ext cx="6588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defTabSz="914400" eaLnBrk="1" hangingPunct="1"/>
              <a:r>
                <a:rPr lang="en-US" altLang="en-US" sz="600" b="1" dirty="0">
                  <a:solidFill>
                    <a:srgbClr val="000000"/>
                  </a:solidFill>
                  <a:latin typeface="Arial Narrow" pitchFamily="34" charset="0"/>
                  <a:ea typeface="MS PGothic" pitchFamily="34" charset="-128"/>
                  <a:cs typeface="Times New Roman" pitchFamily="18" charset="0"/>
                </a:rPr>
                <a:t>IOC Program Plan Delivered</a:t>
              </a:r>
            </a:p>
          </p:txBody>
        </p:sp>
        <p:sp>
          <p:nvSpPr>
            <p:cNvPr id="16560" name="Isosceles Triangle 210"/>
            <p:cNvSpPr>
              <a:spLocks noChangeArrowheads="1"/>
            </p:cNvSpPr>
            <p:nvPr/>
          </p:nvSpPr>
          <p:spPr bwMode="auto">
            <a:xfrm>
              <a:off x="2608263" y="3741738"/>
              <a:ext cx="92075" cy="92075"/>
            </a:xfrm>
            <a:prstGeom prst="triangle">
              <a:avLst>
                <a:gd name="adj" fmla="val 50000"/>
              </a:avLst>
            </a:prstGeom>
            <a:solidFill>
              <a:srgbClr val="92D050"/>
            </a:solidFill>
            <a:ln w="3175" algn="ctr">
              <a:solidFill>
                <a:schemeClr val="tx1"/>
              </a:solidFill>
              <a:round/>
              <a:headEnd/>
              <a:tailEnd/>
            </a:ln>
          </p:spPr>
          <p:txBody>
            <a:bodyPr wrap="none" lIns="45720" rIns="45720"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400" eaLnBrk="1" hangingPunct="1"/>
              <a:endParaRPr lang="en-US" altLang="en-US" sz="1200" b="1" dirty="0">
                <a:solidFill>
                  <a:srgbClr val="000000"/>
                </a:solidFill>
                <a:latin typeface="Arial" pitchFamily="34" charset="0"/>
                <a:ea typeface="MS PGothic" pitchFamily="34" charset="-128"/>
                <a:cs typeface="Times New Roman" pitchFamily="18" charset="0"/>
              </a:endParaRPr>
            </a:p>
          </p:txBody>
        </p:sp>
        <p:sp>
          <p:nvSpPr>
            <p:cNvPr id="16561" name="Rectangle 239"/>
            <p:cNvSpPr>
              <a:spLocks noChangeArrowheads="1"/>
            </p:cNvSpPr>
            <p:nvPr/>
          </p:nvSpPr>
          <p:spPr bwMode="auto">
            <a:xfrm>
              <a:off x="3870325" y="5262563"/>
              <a:ext cx="661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defTabSz="914400" eaLnBrk="1" hangingPunct="1"/>
              <a:r>
                <a:rPr lang="en-US" altLang="en-US" sz="600" b="1" dirty="0">
                  <a:solidFill>
                    <a:srgbClr val="000000"/>
                  </a:solidFill>
                  <a:latin typeface="Arial Narrow" pitchFamily="34" charset="0"/>
                  <a:ea typeface="MS PGothic" pitchFamily="34" charset="-128"/>
                  <a:cs typeface="Times New Roman" pitchFamily="18" charset="0"/>
                </a:rPr>
                <a:t>Product Plan Complete</a:t>
              </a:r>
            </a:p>
          </p:txBody>
        </p:sp>
        <p:sp>
          <p:nvSpPr>
            <p:cNvPr id="16562" name="Isosceles Triangle 210"/>
            <p:cNvSpPr>
              <a:spLocks noChangeArrowheads="1"/>
            </p:cNvSpPr>
            <p:nvPr/>
          </p:nvSpPr>
          <p:spPr bwMode="auto">
            <a:xfrm>
              <a:off x="4044950" y="5508625"/>
              <a:ext cx="92075" cy="92075"/>
            </a:xfrm>
            <a:prstGeom prst="triangle">
              <a:avLst>
                <a:gd name="adj" fmla="val 50000"/>
              </a:avLst>
            </a:prstGeom>
            <a:solidFill>
              <a:schemeClr val="bg1"/>
            </a:solidFill>
            <a:ln w="3175" algn="ctr">
              <a:solidFill>
                <a:schemeClr val="tx1"/>
              </a:solidFill>
              <a:round/>
              <a:headEnd/>
              <a:tailEnd/>
            </a:ln>
          </p:spPr>
          <p:txBody>
            <a:bodyPr wrap="none" lIns="45720" rIns="45720"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400" eaLnBrk="1" hangingPunct="1"/>
              <a:endParaRPr lang="en-US" altLang="en-US" sz="1200" b="1" dirty="0">
                <a:solidFill>
                  <a:srgbClr val="000000"/>
                </a:solidFill>
                <a:latin typeface="Arial" pitchFamily="34" charset="0"/>
                <a:ea typeface="MS PGothic" pitchFamily="34" charset="-128"/>
                <a:cs typeface="Times New Roman" pitchFamily="18" charset="0"/>
              </a:endParaRPr>
            </a:p>
          </p:txBody>
        </p:sp>
        <p:sp>
          <p:nvSpPr>
            <p:cNvPr id="16563" name="Rectangle 239"/>
            <p:cNvSpPr>
              <a:spLocks noChangeArrowheads="1"/>
            </p:cNvSpPr>
            <p:nvPr/>
          </p:nvSpPr>
          <p:spPr bwMode="auto">
            <a:xfrm>
              <a:off x="3394075" y="5235575"/>
              <a:ext cx="661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defTabSz="914400" eaLnBrk="1" hangingPunct="1"/>
              <a:r>
                <a:rPr lang="en-US" altLang="en-US" sz="600" b="1" dirty="0">
                  <a:solidFill>
                    <a:srgbClr val="000000"/>
                  </a:solidFill>
                  <a:latin typeface="Arial Narrow" pitchFamily="34" charset="0"/>
                  <a:ea typeface="MS PGothic" pitchFamily="34" charset="-128"/>
                  <a:cs typeface="Times New Roman" pitchFamily="18" charset="0"/>
                </a:rPr>
                <a:t>Product Plan Review</a:t>
              </a:r>
            </a:p>
          </p:txBody>
        </p:sp>
        <p:sp>
          <p:nvSpPr>
            <p:cNvPr id="16564" name="Isosceles Triangle 210"/>
            <p:cNvSpPr>
              <a:spLocks noChangeArrowheads="1"/>
            </p:cNvSpPr>
            <p:nvPr/>
          </p:nvSpPr>
          <p:spPr bwMode="auto">
            <a:xfrm>
              <a:off x="3602038" y="5492750"/>
              <a:ext cx="92075" cy="92075"/>
            </a:xfrm>
            <a:prstGeom prst="triangle">
              <a:avLst>
                <a:gd name="adj" fmla="val 50000"/>
              </a:avLst>
            </a:prstGeom>
            <a:solidFill>
              <a:schemeClr val="bg1"/>
            </a:solidFill>
            <a:ln w="3175" algn="ctr">
              <a:solidFill>
                <a:schemeClr val="tx1"/>
              </a:solidFill>
              <a:round/>
              <a:headEnd/>
              <a:tailEnd/>
            </a:ln>
          </p:spPr>
          <p:txBody>
            <a:bodyPr wrap="none" lIns="45720" rIns="45720"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400" eaLnBrk="1" hangingPunct="1"/>
              <a:endParaRPr lang="en-US" altLang="en-US" sz="1200" b="1" dirty="0">
                <a:solidFill>
                  <a:srgbClr val="000000"/>
                </a:solidFill>
                <a:latin typeface="Arial" pitchFamily="34" charset="0"/>
                <a:ea typeface="MS PGothic" pitchFamily="34" charset="-128"/>
                <a:cs typeface="Times New Roman" pitchFamily="18" charset="0"/>
              </a:endParaRPr>
            </a:p>
          </p:txBody>
        </p:sp>
        <p:sp>
          <p:nvSpPr>
            <p:cNvPr id="16565" name="Rectangle 239"/>
            <p:cNvSpPr>
              <a:spLocks noChangeArrowheads="1"/>
            </p:cNvSpPr>
            <p:nvPr/>
          </p:nvSpPr>
          <p:spPr bwMode="auto">
            <a:xfrm>
              <a:off x="4714875" y="6253163"/>
              <a:ext cx="661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defTabSz="914400" eaLnBrk="1" hangingPunct="1"/>
              <a:r>
                <a:rPr lang="en-US" altLang="en-US" sz="600" b="1" dirty="0">
                  <a:solidFill>
                    <a:srgbClr val="000000"/>
                  </a:solidFill>
                  <a:latin typeface="Arial Narrow" pitchFamily="34" charset="0"/>
                  <a:ea typeface="MS PGothic" pitchFamily="34" charset="-128"/>
                  <a:cs typeface="Times New Roman" pitchFamily="18" charset="0"/>
                </a:rPr>
                <a:t>Product Plan Complete</a:t>
              </a:r>
            </a:p>
          </p:txBody>
        </p:sp>
        <p:sp>
          <p:nvSpPr>
            <p:cNvPr id="16566" name="Isosceles Triangle 210"/>
            <p:cNvSpPr>
              <a:spLocks noChangeArrowheads="1"/>
            </p:cNvSpPr>
            <p:nvPr/>
          </p:nvSpPr>
          <p:spPr bwMode="auto">
            <a:xfrm>
              <a:off x="4887913" y="6497638"/>
              <a:ext cx="92075" cy="92075"/>
            </a:xfrm>
            <a:prstGeom prst="triangle">
              <a:avLst>
                <a:gd name="adj" fmla="val 50000"/>
              </a:avLst>
            </a:prstGeom>
            <a:solidFill>
              <a:schemeClr val="bg1"/>
            </a:solidFill>
            <a:ln w="3175" algn="ctr">
              <a:solidFill>
                <a:schemeClr val="tx1"/>
              </a:solidFill>
              <a:round/>
              <a:headEnd/>
              <a:tailEnd/>
            </a:ln>
          </p:spPr>
          <p:txBody>
            <a:bodyPr wrap="none" lIns="45720" rIns="45720"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400" eaLnBrk="1" hangingPunct="1"/>
              <a:endParaRPr lang="en-US" altLang="en-US" sz="1200" b="1" dirty="0">
                <a:solidFill>
                  <a:srgbClr val="000000"/>
                </a:solidFill>
                <a:latin typeface="Arial" pitchFamily="34" charset="0"/>
                <a:ea typeface="MS PGothic" pitchFamily="34" charset="-128"/>
                <a:cs typeface="Times New Roman" pitchFamily="18" charset="0"/>
              </a:endParaRPr>
            </a:p>
          </p:txBody>
        </p:sp>
        <p:sp>
          <p:nvSpPr>
            <p:cNvPr id="16567" name="Rectangle 239"/>
            <p:cNvSpPr>
              <a:spLocks noChangeArrowheads="1"/>
            </p:cNvSpPr>
            <p:nvPr/>
          </p:nvSpPr>
          <p:spPr bwMode="auto">
            <a:xfrm>
              <a:off x="4216400" y="6249988"/>
              <a:ext cx="661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defTabSz="914400" eaLnBrk="1" hangingPunct="1"/>
              <a:r>
                <a:rPr lang="en-US" altLang="en-US" sz="600" b="1" dirty="0">
                  <a:solidFill>
                    <a:srgbClr val="000000"/>
                  </a:solidFill>
                  <a:latin typeface="Arial Narrow" pitchFamily="34" charset="0"/>
                  <a:ea typeface="MS PGothic" pitchFamily="34" charset="-128"/>
                  <a:cs typeface="Times New Roman" pitchFamily="18" charset="0"/>
                </a:rPr>
                <a:t>Product Plan Review</a:t>
              </a:r>
            </a:p>
          </p:txBody>
        </p:sp>
        <p:sp>
          <p:nvSpPr>
            <p:cNvPr id="16568" name="Isosceles Triangle 210"/>
            <p:cNvSpPr>
              <a:spLocks noChangeArrowheads="1"/>
            </p:cNvSpPr>
            <p:nvPr/>
          </p:nvSpPr>
          <p:spPr bwMode="auto">
            <a:xfrm>
              <a:off x="4411663" y="6502400"/>
              <a:ext cx="92075" cy="92075"/>
            </a:xfrm>
            <a:prstGeom prst="triangle">
              <a:avLst>
                <a:gd name="adj" fmla="val 50000"/>
              </a:avLst>
            </a:prstGeom>
            <a:solidFill>
              <a:schemeClr val="bg1"/>
            </a:solidFill>
            <a:ln w="3175" algn="ctr">
              <a:solidFill>
                <a:schemeClr val="tx1"/>
              </a:solidFill>
              <a:round/>
              <a:headEnd/>
              <a:tailEnd/>
            </a:ln>
          </p:spPr>
          <p:txBody>
            <a:bodyPr wrap="none" lIns="45720" rIns="45720"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400" eaLnBrk="1" hangingPunct="1"/>
              <a:endParaRPr lang="en-US" altLang="en-US" sz="1200" b="1" dirty="0">
                <a:solidFill>
                  <a:srgbClr val="000000"/>
                </a:solidFill>
                <a:latin typeface="Arial" pitchFamily="34" charset="0"/>
                <a:ea typeface="MS PGothic" pitchFamily="34" charset="-128"/>
                <a:cs typeface="Times New Roman" pitchFamily="18" charset="0"/>
              </a:endParaRPr>
            </a:p>
          </p:txBody>
        </p:sp>
        <p:sp>
          <p:nvSpPr>
            <p:cNvPr id="16569" name="Rectangle 239"/>
            <p:cNvSpPr>
              <a:spLocks noChangeArrowheads="1"/>
            </p:cNvSpPr>
            <p:nvPr/>
          </p:nvSpPr>
          <p:spPr bwMode="auto">
            <a:xfrm>
              <a:off x="8551863" y="1922463"/>
              <a:ext cx="6127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defTabSz="914400" eaLnBrk="1" hangingPunct="1"/>
              <a:r>
                <a:rPr lang="en-US" altLang="en-US" sz="600" b="1" dirty="0">
                  <a:solidFill>
                    <a:srgbClr val="000000"/>
                  </a:solidFill>
                  <a:latin typeface="Arial Narrow" pitchFamily="34" charset="0"/>
                  <a:ea typeface="MS PGothic" pitchFamily="34" charset="-128"/>
                  <a:cs typeface="Times New Roman" pitchFamily="18" charset="0"/>
                </a:rPr>
                <a:t>Product Set 4 Complete</a:t>
              </a:r>
            </a:p>
          </p:txBody>
        </p:sp>
      </p:grpSp>
      <p:graphicFrame>
        <p:nvGraphicFramePr>
          <p:cNvPr id="65" name="Diagram 64"/>
          <p:cNvGraphicFramePr/>
          <p:nvPr/>
        </p:nvGraphicFramePr>
        <p:xfrm>
          <a:off x="7329488" y="5438933"/>
          <a:ext cx="2447925" cy="1274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3" name="Diagram 92"/>
          <p:cNvGraphicFramePr/>
          <p:nvPr>
            <p:extLst>
              <p:ext uri="{D42A27DB-BD31-4B8C-83A1-F6EECF244321}">
                <p14:modId xmlns:p14="http://schemas.microsoft.com/office/powerpoint/2010/main" val="3470601854"/>
              </p:ext>
            </p:extLst>
          </p:nvPr>
        </p:nvGraphicFramePr>
        <p:xfrm>
          <a:off x="5854383" y="4490560"/>
          <a:ext cx="2447925" cy="12747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92" name="Diagram 91"/>
          <p:cNvGraphicFramePr/>
          <p:nvPr>
            <p:extLst>
              <p:ext uri="{D42A27DB-BD31-4B8C-83A1-F6EECF244321}">
                <p14:modId xmlns:p14="http://schemas.microsoft.com/office/powerpoint/2010/main" val="3620243168"/>
              </p:ext>
            </p:extLst>
          </p:nvPr>
        </p:nvGraphicFramePr>
        <p:xfrm>
          <a:off x="4145598" y="3465988"/>
          <a:ext cx="2447925" cy="127476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2" name="Diagram 1"/>
          <p:cNvGraphicFramePr/>
          <p:nvPr>
            <p:extLst>
              <p:ext uri="{D42A27DB-BD31-4B8C-83A1-F6EECF244321}">
                <p14:modId xmlns:p14="http://schemas.microsoft.com/office/powerpoint/2010/main" val="333467191"/>
              </p:ext>
            </p:extLst>
          </p:nvPr>
        </p:nvGraphicFramePr>
        <p:xfrm>
          <a:off x="2900362" y="2405342"/>
          <a:ext cx="2447925" cy="1274763"/>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23554" name="Title 1"/>
          <p:cNvSpPr>
            <a:spLocks noGrp="1"/>
          </p:cNvSpPr>
          <p:nvPr>
            <p:ph type="title"/>
          </p:nvPr>
        </p:nvSpPr>
        <p:spPr>
          <a:xfrm>
            <a:off x="157514" y="370390"/>
            <a:ext cx="6282622" cy="693095"/>
          </a:xfrm>
          <a:prstGeom prst="rect">
            <a:avLst/>
          </a:prstGeom>
        </p:spPr>
        <p:txBody>
          <a:bodyPr anchor="b"/>
          <a:lstStyle/>
          <a:p>
            <a:r>
              <a:rPr lang="en-US" altLang="en-US" sz="2800" dirty="0" smtClean="0"/>
              <a:t>High </a:t>
            </a:r>
            <a:r>
              <a:rPr lang="en-US" altLang="en-US" sz="2800" dirty="0"/>
              <a:t>Level Milestones</a:t>
            </a:r>
          </a:p>
        </p:txBody>
      </p:sp>
    </p:spTree>
    <p:extLst>
      <p:ext uri="{BB962C8B-B14F-4D97-AF65-F5344CB8AC3E}">
        <p14:creationId xmlns:p14="http://schemas.microsoft.com/office/powerpoint/2010/main" val="77515675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944535"/>
            <a:ext cx="7988968" cy="1287823"/>
          </a:xfrm>
        </p:spPr>
        <p:txBody>
          <a:bodyPr>
            <a:normAutofit fontScale="55000" lnSpcReduction="20000"/>
          </a:bodyPr>
          <a:lstStyle/>
          <a:p>
            <a:pPr marL="342900" indent="-342900">
              <a:lnSpc>
                <a:spcPct val="120000"/>
              </a:lnSpc>
              <a:buFont typeface="Arial" pitchFamily="34" charset="0"/>
              <a:buChar char="•"/>
              <a:defRPr/>
            </a:pPr>
            <a:r>
              <a:rPr lang="en-US" dirty="0"/>
              <a:t>Allows for substantial upfront design and </a:t>
            </a:r>
            <a:r>
              <a:rPr lang="en-US" i="1" dirty="0"/>
              <a:t>iteration </a:t>
            </a:r>
            <a:r>
              <a:rPr lang="en-US" dirty="0"/>
              <a:t>and evolution in development</a:t>
            </a:r>
          </a:p>
          <a:p>
            <a:pPr marL="342900" indent="-342900">
              <a:lnSpc>
                <a:spcPct val="120000"/>
              </a:lnSpc>
              <a:buFont typeface="Arial" pitchFamily="34" charset="0"/>
              <a:buChar char="•"/>
              <a:defRPr/>
            </a:pPr>
            <a:r>
              <a:rPr lang="en-US" dirty="0"/>
              <a:t>This is needed to deliver features requiring highly refined design for </a:t>
            </a:r>
            <a:r>
              <a:rPr lang="en-US" dirty="0" smtClean="0"/>
              <a:t>UI and UX </a:t>
            </a:r>
            <a:r>
              <a:rPr lang="en-US" dirty="0"/>
              <a:t>controls, layout and interaction</a:t>
            </a:r>
          </a:p>
          <a:p>
            <a:endParaRPr lang="en-US" dirty="0"/>
          </a:p>
        </p:txBody>
      </p:sp>
      <p:graphicFrame>
        <p:nvGraphicFramePr>
          <p:cNvPr id="4" name="Content Placeholder 6"/>
          <p:cNvGraphicFramePr>
            <a:graphicFrameLocks/>
          </p:cNvGraphicFramePr>
          <p:nvPr>
            <p:extLst>
              <p:ext uri="{D42A27DB-BD31-4B8C-83A1-F6EECF244321}">
                <p14:modId xmlns:p14="http://schemas.microsoft.com/office/powerpoint/2010/main" val="1334192301"/>
              </p:ext>
            </p:extLst>
          </p:nvPr>
        </p:nvGraphicFramePr>
        <p:xfrm>
          <a:off x="106878" y="1097858"/>
          <a:ext cx="8732322" cy="4174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63050" y="588983"/>
            <a:ext cx="8954814" cy="810665"/>
          </a:xfrm>
        </p:spPr>
        <p:txBody>
          <a:bodyPr/>
          <a:lstStyle/>
          <a:p>
            <a:r>
              <a:rPr lang="en-US" sz="2800" dirty="0"/>
              <a:t>Product Management: Feature Driven Design Process</a:t>
            </a:r>
          </a:p>
        </p:txBody>
      </p:sp>
    </p:spTree>
    <p:extLst>
      <p:ext uri="{BB962C8B-B14F-4D97-AF65-F5344CB8AC3E}">
        <p14:creationId xmlns:p14="http://schemas.microsoft.com/office/powerpoint/2010/main" val="17860394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lver dot background"/>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782" b="45086"/>
          <a:stretch/>
        </p:blipFill>
        <p:spPr>
          <a:xfrm>
            <a:off x="-1" y="-1"/>
            <a:ext cx="9144001" cy="6857999"/>
          </a:xfrm>
          <a:prstGeom prst="rect">
            <a:avLst/>
          </a:prstGeom>
        </p:spPr>
      </p:pic>
      <p:pic>
        <p:nvPicPr>
          <p:cNvPr id="8" name="Picture 7" descr="Veteran at hospital with physician"/>
          <p:cNvPicPr>
            <a:picLocks noChangeAspect="1"/>
          </p:cNvPicPr>
          <p:nvPr/>
        </p:nvPicPr>
        <p:blipFill rotWithShape="1">
          <a:blip r:embed="rId4">
            <a:extLst>
              <a:ext uri="{28A0092B-C50C-407E-A947-70E740481C1C}">
                <a14:useLocalDpi xmlns:a14="http://schemas.microsoft.com/office/drawing/2010/main" val="0"/>
              </a:ext>
            </a:extLst>
          </a:blip>
          <a:srcRect r="6250"/>
          <a:stretch/>
        </p:blipFill>
        <p:spPr>
          <a:xfrm>
            <a:off x="6324600" y="4835952"/>
            <a:ext cx="2857500" cy="2033016"/>
          </a:xfrm>
          <a:prstGeom prst="rect">
            <a:avLst/>
          </a:prstGeom>
          <a:ln>
            <a:noFill/>
          </a:ln>
          <a:effectLst>
            <a:softEdge rad="112500"/>
          </a:effectLst>
        </p:spPr>
      </p:pic>
      <p:pic>
        <p:nvPicPr>
          <p:cNvPr id="12" name="Picture 11" descr="soldiers in training"/>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r="11250"/>
          <a:stretch/>
        </p:blipFill>
        <p:spPr>
          <a:xfrm flipH="1">
            <a:off x="-38102" y="4835952"/>
            <a:ext cx="2705101" cy="2026920"/>
          </a:xfrm>
          <a:prstGeom prst="rect">
            <a:avLst/>
          </a:prstGeom>
          <a:ln>
            <a:noFill/>
          </a:ln>
          <a:effectLst>
            <a:softEdge rad="112500"/>
          </a:effectLst>
        </p:spPr>
      </p:pic>
      <p:pic>
        <p:nvPicPr>
          <p:cNvPr id="11" name="Picture 10" descr="man with left half in fatigues and right half in shirt and tie"/>
          <p:cNvPicPr>
            <a:picLocks noChangeAspect="1"/>
          </p:cNvPicPr>
          <p:nvPr/>
        </p:nvPicPr>
        <p:blipFill>
          <a:blip r:embed="rId7">
            <a:extLst>
              <a:ext uri="{BEBA8EAE-BF5A-486C-A8C5-ECC9F3942E4B}">
                <a14:imgProps xmlns:a14="http://schemas.microsoft.com/office/drawing/2010/main">
                  <a14:imgLayer r:embed="rId8">
                    <a14:imgEffect>
                      <a14:backgroundRemoval t="6297" b="100000" l="10000" r="90000"/>
                    </a14:imgEffect>
                  </a14:imgLayer>
                </a14:imgProps>
              </a:ext>
              <a:ext uri="{28A0092B-C50C-407E-A947-70E740481C1C}">
                <a14:useLocalDpi xmlns:a14="http://schemas.microsoft.com/office/drawing/2010/main" val="0"/>
              </a:ext>
            </a:extLst>
          </a:blip>
          <a:stretch>
            <a:fillRect/>
          </a:stretch>
        </p:blipFill>
        <p:spPr>
          <a:xfrm flipH="1">
            <a:off x="697931" y="1923320"/>
            <a:ext cx="7398318" cy="4934678"/>
          </a:xfrm>
          <a:prstGeom prst="rect">
            <a:avLst/>
          </a:prstGeom>
        </p:spPr>
      </p:pic>
      <p:sp>
        <p:nvSpPr>
          <p:cNvPr id="3" name="Content Placeholder 2"/>
          <p:cNvSpPr>
            <a:spLocks noGrp="1"/>
          </p:cNvSpPr>
          <p:nvPr>
            <p:ph sz="half" idx="1"/>
          </p:nvPr>
        </p:nvSpPr>
        <p:spPr>
          <a:xfrm>
            <a:off x="380999" y="170722"/>
            <a:ext cx="8401051" cy="4202841"/>
          </a:xfrm>
        </p:spPr>
        <p:txBody>
          <a:bodyPr>
            <a:noAutofit/>
          </a:bodyPr>
          <a:lstStyle/>
          <a:p>
            <a:pPr marL="0" indent="0" algn="just">
              <a:spcBef>
                <a:spcPts val="0"/>
              </a:spcBef>
              <a:spcAft>
                <a:spcPts val="600"/>
              </a:spcAft>
              <a:buNone/>
            </a:pPr>
            <a:r>
              <a:rPr lang="en-US" sz="3200" i="1" dirty="0" smtClean="0"/>
              <a:t>The </a:t>
            </a:r>
            <a:r>
              <a:rPr lang="en-US" sz="3200" b="1" i="1" dirty="0" smtClean="0"/>
              <a:t>VistA Evolution program  </a:t>
            </a:r>
            <a:r>
              <a:rPr lang="en-US" sz="3200" i="1" dirty="0" smtClean="0"/>
              <a:t>will modernize </a:t>
            </a:r>
            <a:r>
              <a:rPr lang="en-US" sz="3200" i="1" dirty="0"/>
              <a:t>VistA to serve business needs and to support clinical and infrastructure content to fulfill the objective to deploy an EHR, with seamless electronic </a:t>
            </a:r>
            <a:r>
              <a:rPr lang="en-US" sz="3200" i="1" dirty="0" smtClean="0"/>
              <a:t>sharing		     of </a:t>
            </a:r>
            <a:r>
              <a:rPr lang="en-US" sz="3200" i="1" dirty="0"/>
              <a:t>medical health data with DoD </a:t>
            </a:r>
            <a:r>
              <a:rPr lang="en-US" sz="3200" i="1" dirty="0" smtClean="0"/>
              <a:t>				    and </a:t>
            </a:r>
            <a:r>
              <a:rPr lang="en-US" sz="3200" i="1" dirty="0"/>
              <a:t>private providers, </a:t>
            </a:r>
            <a:r>
              <a:rPr lang="en-US" sz="3200" i="1" dirty="0" smtClean="0"/>
              <a:t>					       and </a:t>
            </a:r>
            <a:r>
              <a:rPr lang="en-US" sz="3200" i="1" dirty="0"/>
              <a:t>an integrated </a:t>
            </a:r>
            <a:r>
              <a:rPr lang="en-US" sz="3200" i="1" dirty="0" smtClean="0"/>
              <a:t>					       data display</a:t>
            </a:r>
          </a:p>
        </p:txBody>
      </p:sp>
    </p:spTree>
    <p:extLst>
      <p:ext uri="{BB962C8B-B14F-4D97-AF65-F5344CB8AC3E}">
        <p14:creationId xmlns:p14="http://schemas.microsoft.com/office/powerpoint/2010/main" val="1672726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336094318"/>
              </p:ext>
            </p:extLst>
          </p:nvPr>
        </p:nvGraphicFramePr>
        <p:xfrm>
          <a:off x="0" y="2012224"/>
          <a:ext cx="9144000" cy="4593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3014" name="TextBox 12" descr="Measurable metrics will be established and delivered in Third Quarter of Fiscal Year (FY) 2014 to evaluate Program effectiveness and specific benefits, such as: &#10;"/>
          <p:cNvSpPr txBox="1">
            <a:spLocks noChangeArrowheads="1"/>
          </p:cNvSpPr>
          <p:nvPr/>
        </p:nvSpPr>
        <p:spPr bwMode="auto">
          <a:xfrm>
            <a:off x="212725" y="1427449"/>
            <a:ext cx="875385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2400">
                <a:solidFill>
                  <a:schemeClr val="tx1"/>
                </a:solidFill>
                <a:latin typeface="Calibri" pitchFamily="34" charset="0"/>
              </a:defRPr>
            </a:lvl1pPr>
            <a:lvl2pPr marL="742950" indent="-285750" eaLnBrk="0" hangingPunct="0">
              <a:spcBef>
                <a:spcPct val="20000"/>
              </a:spcBef>
              <a:buFont typeface="Arial" pitchFamily="34" charset="0"/>
              <a:buChar char="–"/>
              <a:defRPr sz="2000">
                <a:solidFill>
                  <a:schemeClr val="tx1"/>
                </a:solidFill>
                <a:latin typeface="Calibri" pitchFamily="34" charset="0"/>
              </a:defRPr>
            </a:lvl2pPr>
            <a:lvl3pPr marL="1143000" indent="-228600" eaLnBrk="0" hangingPunct="0">
              <a:spcBef>
                <a:spcPct val="20000"/>
              </a:spcBef>
              <a:buFont typeface="Arial"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sz="1600">
                <a:solidFill>
                  <a:schemeClr val="tx1"/>
                </a:solidFill>
                <a:latin typeface="Calibri" pitchFamily="34" charset="0"/>
              </a:defRPr>
            </a:lvl4pPr>
            <a:lvl5pPr marL="2057400" indent="-228600" eaLnBrk="0" hangingPunct="0">
              <a:spcBef>
                <a:spcPct val="20000"/>
              </a:spcBef>
              <a:buFont typeface="Arial" pitchFamily="34" charset="0"/>
              <a:buChar char="»"/>
              <a:defRPr sz="16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9pPr>
          </a:lstStyle>
          <a:p>
            <a:pPr marL="0" lvl="1" indent="0" eaLnBrk="1" hangingPunct="1">
              <a:spcBef>
                <a:spcPct val="0"/>
              </a:spcBef>
              <a:buNone/>
              <a:defRPr/>
            </a:pPr>
            <a:r>
              <a:rPr lang="en-US" altLang="en-US" sz="1600" dirty="0" smtClean="0"/>
              <a:t>Measurable metrics will be established and delivered in Third Quarter of Fiscal Year (FY) 2014 to evaluate Program effectiveness and specific benefits, such as: </a:t>
            </a:r>
          </a:p>
        </p:txBody>
      </p:sp>
      <p:sp>
        <p:nvSpPr>
          <p:cNvPr id="26626" name="Title 1"/>
          <p:cNvSpPr>
            <a:spLocks noGrp="1"/>
          </p:cNvSpPr>
          <p:nvPr>
            <p:ph type="title"/>
          </p:nvPr>
        </p:nvSpPr>
        <p:spPr>
          <a:xfrm>
            <a:off x="914400" y="573216"/>
            <a:ext cx="7342188" cy="868363"/>
          </a:xfrm>
        </p:spPr>
        <p:txBody>
          <a:bodyPr>
            <a:noAutofit/>
          </a:bodyPr>
          <a:lstStyle/>
          <a:p>
            <a:r>
              <a:rPr lang="en-US" altLang="en-US" sz="2800" dirty="0"/>
              <a:t>VistA Evolution Metrics</a:t>
            </a:r>
          </a:p>
        </p:txBody>
      </p:sp>
    </p:spTree>
    <p:extLst>
      <p:ext uri="{BB962C8B-B14F-4D97-AF65-F5344CB8AC3E}">
        <p14:creationId xmlns:p14="http://schemas.microsoft.com/office/powerpoint/2010/main" val="251925962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The VistA Evolution program will leverage the Effectiveness and Value Organization (EVO) to work hand in hand with program and VA leadership to:&#10;Define and implement an integrated Effectiveness and Value framework and governance model for VA to establish, measure and monitor benefits of VistA Evolution and its implemented capabilities&#10;Establish and maintain a consistent benefits measurement framework to address clinical, business, and technical/functional capabilities from the top down&#10;Perform independent assessment and analyses of VistA Evolution’s program, product and process improvements to ensure they are effective, efficient and valuable to the clinician and ultimately to the veteran&#10;Provide the VistA Evolution program office and leadership with evidence-based information for decision support, validation, and justification of investment&#10;Establish governance that enables an effective and consistent measurement reporting mechanism to program stakeholders and Congress&#1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477" y="1627068"/>
            <a:ext cx="8208010" cy="496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715818" y="-130638"/>
            <a:ext cx="8428181" cy="2178611"/>
          </a:xfrm>
        </p:spPr>
        <p:txBody>
          <a:bodyPr>
            <a:normAutofit/>
          </a:bodyPr>
          <a:lstStyle/>
          <a:p>
            <a:r>
              <a:rPr lang="en-US" sz="3600" dirty="0"/>
              <a:t>Measuring VistA Evolution’s Success through Effectiveness &amp; </a:t>
            </a:r>
            <a:r>
              <a:rPr lang="en-US" sz="3600" dirty="0" smtClean="0"/>
              <a:t>Value: Consistency between VA and DoD Metrics</a:t>
            </a:r>
            <a:endParaRPr lang="en-US" sz="3600" dirty="0"/>
          </a:p>
        </p:txBody>
      </p:sp>
    </p:spTree>
    <p:extLst>
      <p:ext uri="{BB962C8B-B14F-4D97-AF65-F5344CB8AC3E}">
        <p14:creationId xmlns:p14="http://schemas.microsoft.com/office/powerpoint/2010/main" val="21482306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4" name="Group 13" descr="system diagram"/>
          <p:cNvGrpSpPr>
            <a:grpSpLocks/>
          </p:cNvGrpSpPr>
          <p:nvPr/>
        </p:nvGrpSpPr>
        <p:grpSpPr bwMode="auto">
          <a:xfrm>
            <a:off x="6078538" y="1947863"/>
            <a:ext cx="2703512" cy="3354387"/>
            <a:chOff x="5558531" y="1477963"/>
            <a:chExt cx="3506093" cy="4539800"/>
          </a:xfrm>
        </p:grpSpPr>
        <p:pic>
          <p:nvPicPr>
            <p:cNvPr id="204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8531" y="1477963"/>
              <a:ext cx="3506093" cy="2015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8024943" y="1705705"/>
              <a:ext cx="450871" cy="7799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 name="Straight Connector 8"/>
            <p:cNvCxnSpPr/>
            <p:nvPr/>
          </p:nvCxnSpPr>
          <p:spPr>
            <a:xfrm flipH="1">
              <a:off x="6742326" y="2485613"/>
              <a:ext cx="1282617" cy="35257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475814" y="2485613"/>
              <a:ext cx="446755" cy="3525705"/>
            </a:xfrm>
            <a:prstGeom prst="line">
              <a:avLst/>
            </a:prstGeom>
          </p:spPr>
          <p:style>
            <a:lnRef idx="1">
              <a:schemeClr val="accent1"/>
            </a:lnRef>
            <a:fillRef idx="0">
              <a:schemeClr val="accent1"/>
            </a:fillRef>
            <a:effectRef idx="0">
              <a:schemeClr val="accent1"/>
            </a:effectRef>
            <a:fontRef idx="minor">
              <a:schemeClr val="tx1"/>
            </a:fontRef>
          </p:style>
        </p:cxnSp>
        <p:pic>
          <p:nvPicPr>
            <p:cNvPr id="20493" name="Picture 2" descr="system diagram"/>
            <p:cNvPicPr>
              <a:picLocks noChangeAspect="1" noChangeArrowheads="1"/>
            </p:cNvPicPr>
            <p:nvPr/>
          </p:nvPicPr>
          <p:blipFill>
            <a:blip r:embed="rId4">
              <a:extLst>
                <a:ext uri="{28A0092B-C50C-407E-A947-70E740481C1C}">
                  <a14:useLocalDpi xmlns:a14="http://schemas.microsoft.com/office/drawing/2010/main" val="0"/>
                </a:ext>
              </a:extLst>
            </a:blip>
            <a:srcRect l="18338"/>
            <a:stretch>
              <a:fillRect/>
            </a:stretch>
          </p:blipFill>
          <p:spPr bwMode="auto">
            <a:xfrm>
              <a:off x="6755640" y="4377046"/>
              <a:ext cx="2181343" cy="1640717"/>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flipH="1">
              <a:off x="6742326" y="1705705"/>
              <a:ext cx="1282617" cy="26641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475814" y="1705705"/>
              <a:ext cx="446755" cy="2664152"/>
            </a:xfrm>
            <a:prstGeom prst="line">
              <a:avLst/>
            </a:prstGeom>
          </p:spPr>
          <p:style>
            <a:lnRef idx="1">
              <a:schemeClr val="accent1"/>
            </a:lnRef>
            <a:fillRef idx="0">
              <a:schemeClr val="accent1"/>
            </a:fillRef>
            <a:effectRef idx="0">
              <a:schemeClr val="accent1"/>
            </a:effectRef>
            <a:fontRef idx="minor">
              <a:schemeClr val="tx1"/>
            </a:fontRef>
          </p:style>
        </p:cxnSp>
      </p:grpSp>
      <p:sp>
        <p:nvSpPr>
          <p:cNvPr id="20486" name="TextBox 17" descr="JLV initially broken out as the system under test&#10;"/>
          <p:cNvSpPr txBox="1">
            <a:spLocks noChangeArrowheads="1"/>
          </p:cNvSpPr>
          <p:nvPr/>
        </p:nvSpPr>
        <p:spPr bwMode="auto">
          <a:xfrm>
            <a:off x="6242050" y="5459413"/>
            <a:ext cx="29225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400">
                <a:solidFill>
                  <a:schemeClr val="tx1"/>
                </a:solidFill>
                <a:latin typeface="Calibri" pitchFamily="34" charset="0"/>
              </a:defRPr>
            </a:lvl1pPr>
            <a:lvl2pPr marL="742950" indent="-285750" eaLnBrk="0" hangingPunct="0">
              <a:spcBef>
                <a:spcPct val="20000"/>
              </a:spcBef>
              <a:buFont typeface="Arial" pitchFamily="34" charset="0"/>
              <a:buChar char="–"/>
              <a:defRPr sz="2000">
                <a:solidFill>
                  <a:schemeClr val="tx1"/>
                </a:solidFill>
                <a:latin typeface="Calibri" pitchFamily="34" charset="0"/>
              </a:defRPr>
            </a:lvl2pPr>
            <a:lvl3pPr marL="1143000" indent="-228600" eaLnBrk="0" hangingPunct="0">
              <a:spcBef>
                <a:spcPct val="20000"/>
              </a:spcBef>
              <a:buFont typeface="Arial"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sz="1600">
                <a:solidFill>
                  <a:schemeClr val="tx1"/>
                </a:solidFill>
                <a:latin typeface="Calibri" pitchFamily="34" charset="0"/>
              </a:defRPr>
            </a:lvl4pPr>
            <a:lvl5pPr marL="2057400" indent="-228600" eaLnBrk="0" hangingPunct="0">
              <a:spcBef>
                <a:spcPct val="20000"/>
              </a:spcBef>
              <a:buFont typeface="Arial" pitchFamily="34" charset="0"/>
              <a:buChar char="»"/>
              <a:defRPr sz="16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9pPr>
          </a:lstStyle>
          <a:p>
            <a:pPr algn="ctr" eaLnBrk="1" hangingPunct="1">
              <a:spcBef>
                <a:spcPct val="0"/>
              </a:spcBef>
              <a:buFontTx/>
              <a:buNone/>
            </a:pPr>
            <a:r>
              <a:rPr lang="en-US" altLang="en-US" sz="1800" b="1" dirty="0">
                <a:latin typeface="Arial" pitchFamily="34" charset="0"/>
                <a:ea typeface="MS PGothic" pitchFamily="34" charset="-128"/>
              </a:rPr>
              <a:t>JLV initially broken out as the system under test</a:t>
            </a:r>
          </a:p>
        </p:txBody>
      </p:sp>
      <p:sp>
        <p:nvSpPr>
          <p:cNvPr id="20485" name="TextBox 14" descr="System of systems for operational capability&#10;"/>
          <p:cNvSpPr txBox="1">
            <a:spLocks noChangeArrowheads="1"/>
          </p:cNvSpPr>
          <p:nvPr/>
        </p:nvSpPr>
        <p:spPr bwMode="auto">
          <a:xfrm>
            <a:off x="6159500" y="1311275"/>
            <a:ext cx="2727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400">
                <a:solidFill>
                  <a:schemeClr val="tx1"/>
                </a:solidFill>
                <a:latin typeface="Calibri" pitchFamily="34" charset="0"/>
              </a:defRPr>
            </a:lvl1pPr>
            <a:lvl2pPr marL="742950" indent="-285750" eaLnBrk="0" hangingPunct="0">
              <a:spcBef>
                <a:spcPct val="20000"/>
              </a:spcBef>
              <a:buFont typeface="Arial" pitchFamily="34" charset="0"/>
              <a:buChar char="–"/>
              <a:defRPr sz="2000">
                <a:solidFill>
                  <a:schemeClr val="tx1"/>
                </a:solidFill>
                <a:latin typeface="Calibri" pitchFamily="34" charset="0"/>
              </a:defRPr>
            </a:lvl2pPr>
            <a:lvl3pPr marL="1143000" indent="-228600" eaLnBrk="0" hangingPunct="0">
              <a:spcBef>
                <a:spcPct val="20000"/>
              </a:spcBef>
              <a:buFont typeface="Arial"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sz="1600">
                <a:solidFill>
                  <a:schemeClr val="tx1"/>
                </a:solidFill>
                <a:latin typeface="Calibri" pitchFamily="34" charset="0"/>
              </a:defRPr>
            </a:lvl4pPr>
            <a:lvl5pPr marL="2057400" indent="-228600" eaLnBrk="0" hangingPunct="0">
              <a:spcBef>
                <a:spcPct val="20000"/>
              </a:spcBef>
              <a:buFont typeface="Arial" pitchFamily="34" charset="0"/>
              <a:buChar char="»"/>
              <a:defRPr sz="16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9pPr>
          </a:lstStyle>
          <a:p>
            <a:pPr algn="ctr" eaLnBrk="1" hangingPunct="1">
              <a:spcBef>
                <a:spcPct val="0"/>
              </a:spcBef>
              <a:buFontTx/>
              <a:buNone/>
            </a:pPr>
            <a:r>
              <a:rPr lang="en-US" altLang="en-US" sz="1800" b="1" dirty="0">
                <a:latin typeface="Arial" pitchFamily="34" charset="0"/>
                <a:ea typeface="MS PGothic" pitchFamily="34" charset="-128"/>
              </a:rPr>
              <a:t>System of systems for operational capability</a:t>
            </a:r>
          </a:p>
        </p:txBody>
      </p:sp>
      <p:sp>
        <p:nvSpPr>
          <p:cNvPr id="22531" name="Content Placeholder 2"/>
          <p:cNvSpPr>
            <a:spLocks noGrp="1"/>
          </p:cNvSpPr>
          <p:nvPr>
            <p:ph idx="4294967295"/>
          </p:nvPr>
        </p:nvSpPr>
        <p:spPr>
          <a:xfrm>
            <a:off x="0" y="1609725"/>
            <a:ext cx="5943600" cy="5146675"/>
          </a:xfrm>
        </p:spPr>
        <p:txBody>
          <a:bodyPr>
            <a:normAutofit fontScale="77500" lnSpcReduction="20000"/>
          </a:bodyPr>
          <a:lstStyle/>
          <a:p>
            <a:pPr indent="-223838" eaLnBrk="1" hangingPunct="1">
              <a:defRPr/>
            </a:pPr>
            <a:r>
              <a:rPr lang="en-US" altLang="en-US" dirty="0" smtClean="0"/>
              <a:t>Initial scope limited to JLV capacity testing</a:t>
            </a:r>
          </a:p>
          <a:p>
            <a:pPr lvl="1">
              <a:defRPr/>
            </a:pPr>
            <a:r>
              <a:rPr lang="en-US" altLang="en-US" dirty="0" smtClean="0">
                <a:ea typeface="MS PGothic" pitchFamily="34" charset="-128"/>
              </a:rPr>
              <a:t>Load represented through patient search and get patient record message traffic</a:t>
            </a:r>
          </a:p>
          <a:p>
            <a:pPr indent="-223838" eaLnBrk="1" hangingPunct="1">
              <a:defRPr/>
            </a:pPr>
            <a:r>
              <a:rPr lang="en-US" altLang="en-US" dirty="0" smtClean="0"/>
              <a:t>Reviewing additional steps to include:</a:t>
            </a:r>
          </a:p>
          <a:p>
            <a:pPr lvl="1">
              <a:defRPr/>
            </a:pPr>
            <a:r>
              <a:rPr lang="en-US" altLang="en-US" dirty="0" smtClean="0">
                <a:ea typeface="MS PGothic" pitchFamily="34" charset="-128"/>
              </a:rPr>
              <a:t>Increasing test boundary to include DoD adaptor</a:t>
            </a:r>
          </a:p>
          <a:p>
            <a:pPr lvl="1">
              <a:defRPr/>
            </a:pPr>
            <a:r>
              <a:rPr lang="en-US" altLang="en-US" dirty="0" smtClean="0">
                <a:ea typeface="MS PGothic" pitchFamily="34" charset="-128"/>
              </a:rPr>
              <a:t>Potential software fixes on JLV </a:t>
            </a:r>
          </a:p>
          <a:p>
            <a:pPr lvl="1">
              <a:defRPr/>
            </a:pPr>
            <a:r>
              <a:rPr lang="en-US" altLang="en-US" dirty="0" smtClean="0">
                <a:ea typeface="MS PGothic" pitchFamily="34" charset="-128"/>
              </a:rPr>
              <a:t>Load balancer to increase  capacity</a:t>
            </a:r>
          </a:p>
          <a:p>
            <a:pPr lvl="1">
              <a:defRPr/>
            </a:pPr>
            <a:r>
              <a:rPr lang="en-US" altLang="en-US" dirty="0" smtClean="0">
                <a:ea typeface="MS PGothic" pitchFamily="34" charset="-128"/>
              </a:rPr>
              <a:t>Refine user operational load profile and associated behavior</a:t>
            </a:r>
          </a:p>
          <a:p>
            <a:pPr indent="-223838" eaLnBrk="1" hangingPunct="1">
              <a:defRPr/>
            </a:pPr>
            <a:r>
              <a:rPr lang="en-US" altLang="en-US" dirty="0" smtClean="0"/>
              <a:t>Joint VA and DoD coordinated testing effort</a:t>
            </a:r>
          </a:p>
          <a:p>
            <a:pPr indent="-223838" eaLnBrk="1" hangingPunct="1">
              <a:defRPr/>
            </a:pPr>
            <a:r>
              <a:rPr lang="en-US" altLang="en-US" dirty="0" smtClean="0"/>
              <a:t>Initial testing completed 21 Feb; currently analyzing results to determine next steps  </a:t>
            </a:r>
          </a:p>
          <a:p>
            <a:pPr eaLnBrk="1" hangingPunct="1">
              <a:defRPr/>
            </a:pPr>
            <a:endParaRPr lang="en-US" altLang="en-US" dirty="0" smtClean="0"/>
          </a:p>
        </p:txBody>
      </p:sp>
      <p:sp>
        <p:nvSpPr>
          <p:cNvPr id="17" name="Title 1"/>
          <p:cNvSpPr>
            <a:spLocks noGrp="1"/>
          </p:cNvSpPr>
          <p:nvPr>
            <p:ph type="title"/>
          </p:nvPr>
        </p:nvSpPr>
        <p:spPr>
          <a:xfrm>
            <a:off x="299540" y="614874"/>
            <a:ext cx="8229600" cy="868363"/>
          </a:xfrm>
        </p:spPr>
        <p:txBody>
          <a:bodyPr/>
          <a:lstStyle/>
          <a:p>
            <a:r>
              <a:rPr lang="en-US" sz="2800" dirty="0"/>
              <a:t>JLV Integrated Viewer Capacity Testing</a:t>
            </a:r>
          </a:p>
        </p:txBody>
      </p:sp>
    </p:spTree>
    <p:extLst>
      <p:ext uri="{BB962C8B-B14F-4D97-AF65-F5344CB8AC3E}">
        <p14:creationId xmlns:p14="http://schemas.microsoft.com/office/powerpoint/2010/main" val="393586166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descr="ARMY Physical Disability Agency; Pending; Washington DC HQ &amp; Physical Evaluation Boards (PEBs) at Walter Reed, San Antonio, and Seattle&#10;&#10;Fort Belvoir; 8; ARMY MEB process for Reservists and Guardsmen; iDES evaluations; Outpatient clinics&#10; &#10;Federal Recovery Coordination Program; 22; Coordination of care for severely injured, ill or wounded Service members and Veterans&#10;&#10;Pensacola Naval Hospital; 25; NAVY clinician access to support shared care&#10;&#10;VA Loma Linda Health Care System; 25; Clinical care (VistA Evolution)&#10;&#10;VA San Diego Health Care System; 25; Clinical care (VistA Evolution)&#10;&#10;Richard L. Roudebush VA Med Ctr, Indianapolis; 25; Clinical care (VistA Evolution)&#10;&#10;Walter Reed National Military Medical Center; 50; Clinical care/Polytrauma care and disability exams.&#10;&#10;Hampton VA Medical Center; 50; Clinical care (VistA Evolution Capability)&#10;&#10;Travis Air Force Base - VA Northern California Health Care; 100; USAF and VA  clinician access to support shared care&#10;&#10;William Beaumont Army Medical Center – El Paso VA Joint Venture (Fort Bliss); 100; ARMY and VA clinician access to support shared care&#10;&#10;Keesler Air Force Base – Gulf Coast Veterans Health Care System Joint Venture; 100; USAF and VA clinician access to support shared care&#10;&#10;ARMY National Guard; 400; State/Deputy Surgeons and Nurse Case Managers for pre-discharge and disability claims processing&#10;Tripler Army Medical Center – VA Pacific Islands Health Care System Joint Venture; 500; ARMY and VA clinician access to support shared care&#10;&#10;VA Polytrauma System of Care; 750; VA Polytrauma teams access to DoD records&#10;&#10;Veterans Benefits Administration; 10000; VBA staff throughout the claims adjudication process&#10; &#10;"/>
          <p:cNvGraphicFramePr>
            <a:graphicFrameLocks noGrp="1"/>
          </p:cNvGraphicFramePr>
          <p:nvPr>
            <p:extLst>
              <p:ext uri="{D42A27DB-BD31-4B8C-83A1-F6EECF244321}">
                <p14:modId xmlns:p14="http://schemas.microsoft.com/office/powerpoint/2010/main" val="736850273"/>
              </p:ext>
            </p:extLst>
          </p:nvPr>
        </p:nvGraphicFramePr>
        <p:xfrm>
          <a:off x="0" y="1373979"/>
          <a:ext cx="9144001" cy="5116249"/>
        </p:xfrm>
        <a:graphic>
          <a:graphicData uri="http://schemas.openxmlformats.org/drawingml/2006/table">
            <a:tbl>
              <a:tblPr firstRow="1" firstCol="1" bandRow="1"/>
              <a:tblGrid>
                <a:gridCol w="3948157"/>
                <a:gridCol w="954919"/>
                <a:gridCol w="4240925"/>
              </a:tblGrid>
              <a:tr h="162198">
                <a:tc>
                  <a:txBody>
                    <a:bodyPr/>
                    <a:lstStyle/>
                    <a:p>
                      <a:pPr marL="0" marR="0" algn="l">
                        <a:lnSpc>
                          <a:spcPct val="115000"/>
                        </a:lnSpc>
                        <a:spcBef>
                          <a:spcPts val="0"/>
                        </a:spcBef>
                        <a:spcAft>
                          <a:spcPts val="0"/>
                        </a:spcAft>
                      </a:pPr>
                      <a:r>
                        <a:rPr lang="en-US" sz="1000" b="1" dirty="0">
                          <a:solidFill>
                            <a:srgbClr val="FFFFFF"/>
                          </a:solidFill>
                          <a:effectLst/>
                          <a:latin typeface="Arial Black" panose="020B0A04020102020204" pitchFamily="34" charset="0"/>
                          <a:ea typeface="Calibri"/>
                          <a:cs typeface="Times New Roman"/>
                        </a:rPr>
                        <a:t>Requestor</a:t>
                      </a:r>
                      <a:endParaRPr lang="en-US" sz="1000" b="1" dirty="0">
                        <a:effectLst/>
                        <a:latin typeface="Arial Black" panose="020B0A04020102020204" pitchFamily="34" charset="0"/>
                        <a:ea typeface="Calibri"/>
                        <a:cs typeface="Times New Roman"/>
                      </a:endParaRPr>
                    </a:p>
                  </a:txBody>
                  <a:tcPr marL="68581" marR="68581"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marL="0" marR="0" algn="ctr">
                        <a:lnSpc>
                          <a:spcPct val="115000"/>
                        </a:lnSpc>
                        <a:spcBef>
                          <a:spcPts val="0"/>
                        </a:spcBef>
                        <a:spcAft>
                          <a:spcPts val="0"/>
                        </a:spcAft>
                      </a:pPr>
                      <a:r>
                        <a:rPr lang="en-US" sz="1000" b="1" dirty="0">
                          <a:solidFill>
                            <a:srgbClr val="FFFFFF"/>
                          </a:solidFill>
                          <a:effectLst/>
                          <a:latin typeface="Arial Black" panose="020B0A04020102020204" pitchFamily="34" charset="0"/>
                          <a:ea typeface="Calibri"/>
                          <a:cs typeface="Times New Roman"/>
                        </a:rPr>
                        <a:t>Users</a:t>
                      </a:r>
                      <a:endParaRPr lang="en-US" sz="1000" b="1" dirty="0">
                        <a:effectLst/>
                        <a:latin typeface="Arial Black" panose="020B0A04020102020204" pitchFamily="34" charset="0"/>
                        <a:ea typeface="Calibri"/>
                        <a:cs typeface="Times New Roman"/>
                      </a:endParaRPr>
                    </a:p>
                  </a:txBody>
                  <a:tcPr marL="68581" marR="68581"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marL="0" marR="0" algn="l">
                        <a:lnSpc>
                          <a:spcPct val="115000"/>
                        </a:lnSpc>
                        <a:spcBef>
                          <a:spcPts val="0"/>
                        </a:spcBef>
                        <a:spcAft>
                          <a:spcPts val="0"/>
                        </a:spcAft>
                      </a:pPr>
                      <a:r>
                        <a:rPr lang="en-US" sz="1000" b="1" dirty="0">
                          <a:solidFill>
                            <a:srgbClr val="FFFFFF"/>
                          </a:solidFill>
                          <a:effectLst/>
                          <a:latin typeface="Arial Black" panose="020B0A04020102020204" pitchFamily="34" charset="0"/>
                          <a:ea typeface="Calibri"/>
                          <a:cs typeface="Times New Roman"/>
                        </a:rPr>
                        <a:t>Purpose of JLV/Use Case(s) </a:t>
                      </a:r>
                      <a:endParaRPr lang="en-US" sz="1000" b="1" dirty="0">
                        <a:effectLst/>
                        <a:latin typeface="Arial Black" panose="020B0A04020102020204" pitchFamily="34" charset="0"/>
                        <a:ea typeface="Calibri"/>
                        <a:cs typeface="Times New Roman"/>
                      </a:endParaRPr>
                    </a:p>
                  </a:txBody>
                  <a:tcPr marL="68581" marR="68581"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364563">
                <a:tc>
                  <a:txBody>
                    <a:bodyPr/>
                    <a:lstStyle/>
                    <a:p>
                      <a:pPr marL="0" marR="0" algn="l">
                        <a:lnSpc>
                          <a:spcPct val="115000"/>
                        </a:lnSpc>
                        <a:spcBef>
                          <a:spcPts val="0"/>
                        </a:spcBef>
                        <a:spcAft>
                          <a:spcPts val="0"/>
                        </a:spcAft>
                      </a:pPr>
                      <a:r>
                        <a:rPr lang="en-US" sz="1000" b="1" dirty="0">
                          <a:solidFill>
                            <a:srgbClr val="000000"/>
                          </a:solidFill>
                          <a:effectLst/>
                          <a:latin typeface="Arial Black" panose="020B0A04020102020204" pitchFamily="34" charset="0"/>
                          <a:ea typeface="Calibri"/>
                          <a:cs typeface="Times New Roman"/>
                        </a:rPr>
                        <a:t>ARMY Physical Disability Agency</a:t>
                      </a:r>
                      <a:endParaRPr lang="en-US" sz="1000" b="1" dirty="0">
                        <a:effectLst/>
                        <a:latin typeface="Arial Black" panose="020B0A04020102020204" pitchFamily="34" charset="0"/>
                        <a:ea typeface="Calibri"/>
                        <a:cs typeface="Times New Roman"/>
                      </a:endParaRPr>
                    </a:p>
                  </a:txBody>
                  <a:tcPr marL="68581" marR="68581"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L="0" marR="0" algn="ctr">
                        <a:lnSpc>
                          <a:spcPct val="115000"/>
                        </a:lnSpc>
                        <a:spcBef>
                          <a:spcPts val="0"/>
                        </a:spcBef>
                        <a:spcAft>
                          <a:spcPts val="0"/>
                        </a:spcAft>
                      </a:pPr>
                      <a:r>
                        <a:rPr lang="en-US" sz="1000" b="1" dirty="0">
                          <a:solidFill>
                            <a:srgbClr val="000000"/>
                          </a:solidFill>
                          <a:effectLst/>
                          <a:latin typeface="Arial Black" panose="020B0A04020102020204" pitchFamily="34" charset="0"/>
                          <a:ea typeface="Calibri"/>
                          <a:cs typeface="Times New Roman"/>
                        </a:rPr>
                        <a:t>Pending</a:t>
                      </a:r>
                      <a:endParaRPr lang="en-US" sz="1000" b="1" dirty="0">
                        <a:effectLst/>
                        <a:latin typeface="Arial Black" panose="020B0A04020102020204" pitchFamily="34" charset="0"/>
                        <a:ea typeface="Calibri"/>
                        <a:cs typeface="Times New Roman"/>
                      </a:endParaRPr>
                    </a:p>
                  </a:txBody>
                  <a:tcPr marL="68581" marR="68581"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L="0" marR="0" algn="l">
                        <a:lnSpc>
                          <a:spcPct val="115000"/>
                        </a:lnSpc>
                        <a:spcBef>
                          <a:spcPts val="0"/>
                        </a:spcBef>
                        <a:spcAft>
                          <a:spcPts val="0"/>
                        </a:spcAft>
                      </a:pPr>
                      <a:r>
                        <a:rPr lang="en-US" sz="1000" b="1" dirty="0">
                          <a:solidFill>
                            <a:srgbClr val="000000"/>
                          </a:solidFill>
                          <a:effectLst/>
                          <a:latin typeface="Arial Black" panose="020B0A04020102020204" pitchFamily="34" charset="0"/>
                          <a:ea typeface="Calibri"/>
                          <a:cs typeface="Times New Roman"/>
                        </a:rPr>
                        <a:t>Washington DC HQ &amp; Physical Evaluation Boards (PEBs) at Walter Reed, San Antonio, and Seattle</a:t>
                      </a:r>
                      <a:endParaRPr lang="en-US" sz="1000" b="1" dirty="0">
                        <a:effectLst/>
                        <a:latin typeface="Arial Black" panose="020B0A04020102020204" pitchFamily="34" charset="0"/>
                        <a:ea typeface="Calibri"/>
                        <a:cs typeface="Times New Roman"/>
                      </a:endParaRPr>
                    </a:p>
                  </a:txBody>
                  <a:tcPr marL="68581" marR="68581"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364563">
                <a:tc>
                  <a:txBody>
                    <a:bodyPr/>
                    <a:lstStyle/>
                    <a:p>
                      <a:pPr marL="0" marR="0" algn="l">
                        <a:lnSpc>
                          <a:spcPct val="115000"/>
                        </a:lnSpc>
                        <a:spcBef>
                          <a:spcPts val="0"/>
                        </a:spcBef>
                        <a:spcAft>
                          <a:spcPts val="0"/>
                        </a:spcAft>
                      </a:pPr>
                      <a:r>
                        <a:rPr lang="en-US" sz="1000" b="1" dirty="0">
                          <a:solidFill>
                            <a:srgbClr val="000000"/>
                          </a:solidFill>
                          <a:effectLst/>
                          <a:latin typeface="Arial Black" panose="020B0A04020102020204" pitchFamily="34" charset="0"/>
                          <a:ea typeface="Calibri"/>
                          <a:cs typeface="Times New Roman"/>
                        </a:rPr>
                        <a:t>Fort Belvoir</a:t>
                      </a:r>
                      <a:endParaRPr lang="en-US" sz="1000" b="1" dirty="0">
                        <a:effectLst/>
                        <a:latin typeface="Arial Black" panose="020B0A04020102020204" pitchFamily="34" charset="0"/>
                        <a:ea typeface="Calibri"/>
                        <a:cs typeface="Times New Roman"/>
                      </a:endParaRPr>
                    </a:p>
                  </a:txBody>
                  <a:tcPr marL="68581" marR="68581"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b="1" dirty="0">
                          <a:solidFill>
                            <a:srgbClr val="000000"/>
                          </a:solidFill>
                          <a:effectLst/>
                          <a:latin typeface="Arial Black" panose="020B0A04020102020204" pitchFamily="34" charset="0"/>
                          <a:ea typeface="Calibri"/>
                          <a:cs typeface="Times New Roman"/>
                        </a:rPr>
                        <a:t>8</a:t>
                      </a:r>
                      <a:endParaRPr lang="en-US" sz="1000" b="1" dirty="0">
                        <a:effectLst/>
                        <a:latin typeface="Arial Black" panose="020B0A04020102020204" pitchFamily="34" charset="0"/>
                        <a:ea typeface="Calibri"/>
                        <a:cs typeface="Times New Roman"/>
                      </a:endParaRPr>
                    </a:p>
                  </a:txBody>
                  <a:tcPr marL="68581" marR="68581"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000" b="1" dirty="0">
                          <a:solidFill>
                            <a:srgbClr val="000000"/>
                          </a:solidFill>
                          <a:effectLst/>
                          <a:latin typeface="Arial Black" panose="020B0A04020102020204" pitchFamily="34" charset="0"/>
                          <a:ea typeface="Calibri"/>
                          <a:cs typeface="Times New Roman"/>
                        </a:rPr>
                        <a:t>ARMY MEB process for Reservists and Guardsmen; iDES evaluations; Outpatient clinics</a:t>
                      </a:r>
                      <a:endParaRPr lang="en-US" sz="1000" b="1" dirty="0">
                        <a:effectLst/>
                        <a:latin typeface="Arial Black" panose="020B0A04020102020204" pitchFamily="34" charset="0"/>
                        <a:ea typeface="Calibri"/>
                        <a:cs typeface="Times New Roman"/>
                      </a:endParaRPr>
                    </a:p>
                  </a:txBody>
                  <a:tcPr marL="68581" marR="68581"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364563">
                <a:tc>
                  <a:txBody>
                    <a:bodyPr/>
                    <a:lstStyle/>
                    <a:p>
                      <a:pPr marL="0" marR="0" algn="l">
                        <a:lnSpc>
                          <a:spcPct val="115000"/>
                        </a:lnSpc>
                        <a:spcBef>
                          <a:spcPts val="0"/>
                        </a:spcBef>
                        <a:spcAft>
                          <a:spcPts val="0"/>
                        </a:spcAft>
                      </a:pPr>
                      <a:r>
                        <a:rPr lang="en-US" sz="1000" b="1" dirty="0">
                          <a:solidFill>
                            <a:srgbClr val="000000"/>
                          </a:solidFill>
                          <a:effectLst/>
                          <a:latin typeface="Arial Black" panose="020B0A04020102020204" pitchFamily="34" charset="0"/>
                          <a:ea typeface="Calibri"/>
                          <a:cs typeface="Times New Roman"/>
                        </a:rPr>
                        <a:t>Federal Recovery Coordination Program</a:t>
                      </a:r>
                      <a:endParaRPr lang="en-US" sz="1000" b="1" dirty="0">
                        <a:effectLst/>
                        <a:latin typeface="Arial Black" panose="020B0A04020102020204" pitchFamily="34" charset="0"/>
                        <a:ea typeface="Calibri"/>
                        <a:cs typeface="Times New Roman"/>
                      </a:endParaRPr>
                    </a:p>
                  </a:txBody>
                  <a:tcPr marL="68581" marR="68581"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L="0" marR="0" algn="ctr">
                        <a:lnSpc>
                          <a:spcPct val="115000"/>
                        </a:lnSpc>
                        <a:spcBef>
                          <a:spcPts val="0"/>
                        </a:spcBef>
                        <a:spcAft>
                          <a:spcPts val="0"/>
                        </a:spcAft>
                      </a:pPr>
                      <a:r>
                        <a:rPr lang="en-US" sz="1000" b="1" dirty="0">
                          <a:solidFill>
                            <a:srgbClr val="000000"/>
                          </a:solidFill>
                          <a:effectLst/>
                          <a:latin typeface="Arial Black" panose="020B0A04020102020204" pitchFamily="34" charset="0"/>
                          <a:ea typeface="Calibri"/>
                          <a:cs typeface="Times New Roman"/>
                        </a:rPr>
                        <a:t>22</a:t>
                      </a:r>
                      <a:endParaRPr lang="en-US" sz="1000" b="1" dirty="0">
                        <a:effectLst/>
                        <a:latin typeface="Arial Black" panose="020B0A04020102020204" pitchFamily="34" charset="0"/>
                        <a:ea typeface="Calibri"/>
                        <a:cs typeface="Times New Roman"/>
                      </a:endParaRPr>
                    </a:p>
                  </a:txBody>
                  <a:tcPr marL="68581" marR="68581"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L="0" marR="0" algn="l">
                        <a:lnSpc>
                          <a:spcPct val="115000"/>
                        </a:lnSpc>
                        <a:spcBef>
                          <a:spcPts val="0"/>
                        </a:spcBef>
                        <a:spcAft>
                          <a:spcPts val="0"/>
                        </a:spcAft>
                      </a:pPr>
                      <a:r>
                        <a:rPr lang="en-US" sz="1000" b="1" dirty="0">
                          <a:solidFill>
                            <a:srgbClr val="000000"/>
                          </a:solidFill>
                          <a:effectLst/>
                          <a:latin typeface="Arial Black" panose="020B0A04020102020204" pitchFamily="34" charset="0"/>
                          <a:ea typeface="Calibri"/>
                          <a:cs typeface="Times New Roman"/>
                        </a:rPr>
                        <a:t>Coordination of care for severely injured, ill or wounded Service members and </a:t>
                      </a:r>
                      <a:r>
                        <a:rPr lang="en-US" sz="1000" b="1" dirty="0" smtClean="0">
                          <a:solidFill>
                            <a:srgbClr val="000000"/>
                          </a:solidFill>
                          <a:effectLst/>
                          <a:latin typeface="Arial Black" panose="020B0A04020102020204" pitchFamily="34" charset="0"/>
                          <a:ea typeface="Calibri"/>
                          <a:cs typeface="Times New Roman"/>
                        </a:rPr>
                        <a:t>Veterans</a:t>
                      </a:r>
                      <a:endParaRPr lang="en-US" sz="1000" b="1" dirty="0">
                        <a:effectLst/>
                        <a:latin typeface="Arial Black" panose="020B0A04020102020204" pitchFamily="34" charset="0"/>
                        <a:ea typeface="Calibri"/>
                        <a:cs typeface="Times New Roman"/>
                      </a:endParaRPr>
                    </a:p>
                  </a:txBody>
                  <a:tcPr marL="68581" marR="68581"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264175">
                <a:tc>
                  <a:txBody>
                    <a:bodyPr/>
                    <a:lstStyle/>
                    <a:p>
                      <a:pPr marL="0" marR="0" algn="l">
                        <a:lnSpc>
                          <a:spcPct val="115000"/>
                        </a:lnSpc>
                        <a:spcBef>
                          <a:spcPts val="0"/>
                        </a:spcBef>
                        <a:spcAft>
                          <a:spcPts val="0"/>
                        </a:spcAft>
                      </a:pPr>
                      <a:r>
                        <a:rPr lang="en-US" sz="1000" b="1" dirty="0">
                          <a:solidFill>
                            <a:srgbClr val="000000"/>
                          </a:solidFill>
                          <a:effectLst/>
                          <a:latin typeface="Arial Black" panose="020B0A04020102020204" pitchFamily="34" charset="0"/>
                          <a:ea typeface="Calibri"/>
                          <a:cs typeface="Times New Roman"/>
                        </a:rPr>
                        <a:t>Pensacola Naval Hospital</a:t>
                      </a:r>
                      <a:endParaRPr lang="en-US" sz="1000" b="1" dirty="0">
                        <a:effectLst/>
                        <a:latin typeface="Arial Black" panose="020B0A04020102020204" pitchFamily="34" charset="0"/>
                        <a:ea typeface="Calibri"/>
                        <a:cs typeface="Times New Roman"/>
                      </a:endParaRPr>
                    </a:p>
                  </a:txBody>
                  <a:tcPr marL="68581" marR="68581"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b="1" dirty="0">
                          <a:solidFill>
                            <a:srgbClr val="000000"/>
                          </a:solidFill>
                          <a:effectLst/>
                          <a:latin typeface="Arial Black" panose="020B0A04020102020204" pitchFamily="34" charset="0"/>
                          <a:ea typeface="Calibri"/>
                          <a:cs typeface="Times New Roman"/>
                        </a:rPr>
                        <a:t>25</a:t>
                      </a:r>
                      <a:endParaRPr lang="en-US" sz="1000" b="1" dirty="0">
                        <a:effectLst/>
                        <a:latin typeface="Arial Black" panose="020B0A04020102020204" pitchFamily="34" charset="0"/>
                        <a:ea typeface="Calibri"/>
                        <a:cs typeface="Times New Roman"/>
                      </a:endParaRPr>
                    </a:p>
                  </a:txBody>
                  <a:tcPr marL="68581" marR="68581"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000" b="1" dirty="0">
                          <a:solidFill>
                            <a:srgbClr val="000000"/>
                          </a:solidFill>
                          <a:effectLst/>
                          <a:latin typeface="Arial Black" panose="020B0A04020102020204" pitchFamily="34" charset="0"/>
                          <a:ea typeface="Calibri"/>
                          <a:cs typeface="Times New Roman"/>
                        </a:rPr>
                        <a:t>NAVY clinician access to support shared care</a:t>
                      </a:r>
                      <a:endParaRPr lang="en-US" sz="1000" b="1" dirty="0">
                        <a:effectLst/>
                        <a:latin typeface="Arial Black" panose="020B0A04020102020204" pitchFamily="34" charset="0"/>
                        <a:ea typeface="Calibri"/>
                        <a:cs typeface="Times New Roman"/>
                      </a:endParaRPr>
                    </a:p>
                  </a:txBody>
                  <a:tcPr marL="68581" marR="68581"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264175">
                <a:tc>
                  <a:txBody>
                    <a:bodyPr/>
                    <a:lstStyle/>
                    <a:p>
                      <a:pPr marL="0" marR="0" algn="l">
                        <a:lnSpc>
                          <a:spcPct val="115000"/>
                        </a:lnSpc>
                        <a:spcBef>
                          <a:spcPts val="0"/>
                        </a:spcBef>
                        <a:spcAft>
                          <a:spcPts val="0"/>
                        </a:spcAft>
                      </a:pPr>
                      <a:r>
                        <a:rPr lang="en-US" sz="1000" b="1" dirty="0">
                          <a:solidFill>
                            <a:srgbClr val="000000"/>
                          </a:solidFill>
                          <a:effectLst/>
                          <a:latin typeface="Arial Black" panose="020B0A04020102020204" pitchFamily="34" charset="0"/>
                          <a:ea typeface="Calibri"/>
                          <a:cs typeface="Times New Roman"/>
                        </a:rPr>
                        <a:t>VA Loma Linda Health Care System</a:t>
                      </a:r>
                      <a:endParaRPr lang="en-US" sz="1000" b="1" dirty="0">
                        <a:effectLst/>
                        <a:latin typeface="Arial Black" panose="020B0A04020102020204" pitchFamily="34" charset="0"/>
                        <a:ea typeface="Calibri"/>
                        <a:cs typeface="Times New Roman"/>
                      </a:endParaRPr>
                    </a:p>
                  </a:txBody>
                  <a:tcPr marL="68581" marR="68581"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L="0" marR="0" algn="ctr">
                        <a:lnSpc>
                          <a:spcPct val="115000"/>
                        </a:lnSpc>
                        <a:spcBef>
                          <a:spcPts val="0"/>
                        </a:spcBef>
                        <a:spcAft>
                          <a:spcPts val="0"/>
                        </a:spcAft>
                      </a:pPr>
                      <a:r>
                        <a:rPr lang="en-US" sz="1000" b="1" dirty="0">
                          <a:solidFill>
                            <a:srgbClr val="000000"/>
                          </a:solidFill>
                          <a:effectLst/>
                          <a:latin typeface="Arial Black" panose="020B0A04020102020204" pitchFamily="34" charset="0"/>
                          <a:ea typeface="Calibri"/>
                          <a:cs typeface="Times New Roman"/>
                        </a:rPr>
                        <a:t>25</a:t>
                      </a:r>
                      <a:endParaRPr lang="en-US" sz="1000" b="1" dirty="0">
                        <a:effectLst/>
                        <a:latin typeface="Arial Black" panose="020B0A04020102020204" pitchFamily="34" charset="0"/>
                        <a:ea typeface="Calibri"/>
                        <a:cs typeface="Times New Roman"/>
                      </a:endParaRPr>
                    </a:p>
                  </a:txBody>
                  <a:tcPr marL="68581" marR="68581"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L="0" marR="0" algn="l">
                        <a:lnSpc>
                          <a:spcPct val="115000"/>
                        </a:lnSpc>
                        <a:spcBef>
                          <a:spcPts val="0"/>
                        </a:spcBef>
                        <a:spcAft>
                          <a:spcPts val="0"/>
                        </a:spcAft>
                      </a:pPr>
                      <a:r>
                        <a:rPr lang="en-US" sz="1000" b="1" dirty="0">
                          <a:solidFill>
                            <a:srgbClr val="000000"/>
                          </a:solidFill>
                          <a:effectLst/>
                          <a:latin typeface="Arial Black" panose="020B0A04020102020204" pitchFamily="34" charset="0"/>
                          <a:ea typeface="Calibri"/>
                          <a:cs typeface="Times New Roman"/>
                        </a:rPr>
                        <a:t>Clinical care (VistA Evolution)</a:t>
                      </a:r>
                      <a:endParaRPr lang="en-US" sz="1000" b="1" dirty="0">
                        <a:effectLst/>
                        <a:latin typeface="Arial Black" panose="020B0A04020102020204" pitchFamily="34" charset="0"/>
                        <a:ea typeface="Calibri"/>
                        <a:cs typeface="Times New Roman"/>
                      </a:endParaRPr>
                    </a:p>
                  </a:txBody>
                  <a:tcPr marL="68581" marR="68581"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264175">
                <a:tc>
                  <a:txBody>
                    <a:bodyPr/>
                    <a:lstStyle/>
                    <a:p>
                      <a:pPr marL="0" marR="0" algn="l">
                        <a:lnSpc>
                          <a:spcPct val="115000"/>
                        </a:lnSpc>
                        <a:spcBef>
                          <a:spcPts val="0"/>
                        </a:spcBef>
                        <a:spcAft>
                          <a:spcPts val="0"/>
                        </a:spcAft>
                      </a:pPr>
                      <a:r>
                        <a:rPr lang="en-US" sz="1000" b="1" dirty="0">
                          <a:solidFill>
                            <a:srgbClr val="000000"/>
                          </a:solidFill>
                          <a:effectLst/>
                          <a:latin typeface="Arial Black" panose="020B0A04020102020204" pitchFamily="34" charset="0"/>
                          <a:ea typeface="Calibri"/>
                          <a:cs typeface="Times New Roman"/>
                        </a:rPr>
                        <a:t>VA San Diego Health Care System</a:t>
                      </a:r>
                      <a:endParaRPr lang="en-US" sz="1000" b="1" dirty="0">
                        <a:effectLst/>
                        <a:latin typeface="Arial Black" panose="020B0A04020102020204" pitchFamily="34" charset="0"/>
                        <a:ea typeface="Calibri"/>
                        <a:cs typeface="Times New Roman"/>
                      </a:endParaRPr>
                    </a:p>
                  </a:txBody>
                  <a:tcPr marL="68581" marR="68581"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b="1" dirty="0">
                          <a:solidFill>
                            <a:srgbClr val="000000"/>
                          </a:solidFill>
                          <a:effectLst/>
                          <a:latin typeface="Arial Black" panose="020B0A04020102020204" pitchFamily="34" charset="0"/>
                          <a:ea typeface="Calibri"/>
                          <a:cs typeface="Times New Roman"/>
                        </a:rPr>
                        <a:t>25</a:t>
                      </a:r>
                      <a:endParaRPr lang="en-US" sz="1000" b="1" dirty="0">
                        <a:effectLst/>
                        <a:latin typeface="Arial Black" panose="020B0A04020102020204" pitchFamily="34" charset="0"/>
                        <a:ea typeface="Calibri"/>
                        <a:cs typeface="Times New Roman"/>
                      </a:endParaRPr>
                    </a:p>
                  </a:txBody>
                  <a:tcPr marL="68581" marR="68581"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000" b="1" dirty="0">
                          <a:solidFill>
                            <a:srgbClr val="000000"/>
                          </a:solidFill>
                          <a:effectLst/>
                          <a:latin typeface="Arial Black" panose="020B0A04020102020204" pitchFamily="34" charset="0"/>
                          <a:ea typeface="Calibri"/>
                          <a:cs typeface="Times New Roman"/>
                        </a:rPr>
                        <a:t>Clinical care (VistA Evolution)</a:t>
                      </a:r>
                      <a:endParaRPr lang="en-US" sz="1000" b="1" dirty="0">
                        <a:effectLst/>
                        <a:latin typeface="Arial Black" panose="020B0A04020102020204" pitchFamily="34" charset="0"/>
                        <a:ea typeface="Calibri"/>
                        <a:cs typeface="Times New Roman"/>
                      </a:endParaRPr>
                    </a:p>
                  </a:txBody>
                  <a:tcPr marL="68581" marR="68581"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264175">
                <a:tc>
                  <a:txBody>
                    <a:bodyPr/>
                    <a:lstStyle/>
                    <a:p>
                      <a:pPr marL="0" marR="0" algn="l">
                        <a:lnSpc>
                          <a:spcPct val="115000"/>
                        </a:lnSpc>
                        <a:spcBef>
                          <a:spcPts val="0"/>
                        </a:spcBef>
                        <a:spcAft>
                          <a:spcPts val="0"/>
                        </a:spcAft>
                      </a:pPr>
                      <a:r>
                        <a:rPr lang="en-US" sz="1000" b="1" dirty="0">
                          <a:solidFill>
                            <a:srgbClr val="000000"/>
                          </a:solidFill>
                          <a:effectLst/>
                          <a:latin typeface="Arial Black" panose="020B0A04020102020204" pitchFamily="34" charset="0"/>
                          <a:ea typeface="Calibri"/>
                          <a:cs typeface="Times New Roman"/>
                        </a:rPr>
                        <a:t>Richard L. Roudebush VA Med Ctr, Indianapolis</a:t>
                      </a:r>
                      <a:endParaRPr lang="en-US" sz="1000" b="1" dirty="0">
                        <a:effectLst/>
                        <a:latin typeface="Arial Black" panose="020B0A04020102020204" pitchFamily="34" charset="0"/>
                        <a:ea typeface="Calibri"/>
                        <a:cs typeface="Times New Roman"/>
                      </a:endParaRPr>
                    </a:p>
                  </a:txBody>
                  <a:tcPr marL="68581" marR="68581"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L="0" marR="0" algn="ctr">
                        <a:lnSpc>
                          <a:spcPct val="115000"/>
                        </a:lnSpc>
                        <a:spcBef>
                          <a:spcPts val="0"/>
                        </a:spcBef>
                        <a:spcAft>
                          <a:spcPts val="0"/>
                        </a:spcAft>
                      </a:pPr>
                      <a:r>
                        <a:rPr lang="en-US" sz="1000" b="1" dirty="0">
                          <a:solidFill>
                            <a:srgbClr val="000000"/>
                          </a:solidFill>
                          <a:effectLst/>
                          <a:latin typeface="Arial Black" panose="020B0A04020102020204" pitchFamily="34" charset="0"/>
                          <a:ea typeface="Calibri"/>
                          <a:cs typeface="Times New Roman"/>
                        </a:rPr>
                        <a:t>25</a:t>
                      </a:r>
                      <a:endParaRPr lang="en-US" sz="1000" b="1" dirty="0">
                        <a:effectLst/>
                        <a:latin typeface="Arial Black" panose="020B0A04020102020204" pitchFamily="34" charset="0"/>
                        <a:ea typeface="Calibri"/>
                        <a:cs typeface="Times New Roman"/>
                      </a:endParaRPr>
                    </a:p>
                  </a:txBody>
                  <a:tcPr marL="68581" marR="68581"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L="0" marR="0" algn="l">
                        <a:lnSpc>
                          <a:spcPct val="115000"/>
                        </a:lnSpc>
                        <a:spcBef>
                          <a:spcPts val="0"/>
                        </a:spcBef>
                        <a:spcAft>
                          <a:spcPts val="0"/>
                        </a:spcAft>
                      </a:pPr>
                      <a:r>
                        <a:rPr lang="en-US" sz="1000" b="1" dirty="0">
                          <a:solidFill>
                            <a:srgbClr val="000000"/>
                          </a:solidFill>
                          <a:effectLst/>
                          <a:latin typeface="Arial Black" panose="020B0A04020102020204" pitchFamily="34" charset="0"/>
                          <a:ea typeface="Calibri"/>
                          <a:cs typeface="Times New Roman"/>
                        </a:rPr>
                        <a:t>Clinical care (VistA Evolution)</a:t>
                      </a:r>
                      <a:endParaRPr lang="en-US" sz="1000" b="1" dirty="0">
                        <a:effectLst/>
                        <a:latin typeface="Arial Black" panose="020B0A04020102020204" pitchFamily="34" charset="0"/>
                        <a:ea typeface="Calibri"/>
                        <a:cs typeface="Times New Roman"/>
                      </a:endParaRPr>
                    </a:p>
                  </a:txBody>
                  <a:tcPr marL="68581" marR="68581"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264175">
                <a:tc>
                  <a:txBody>
                    <a:bodyPr/>
                    <a:lstStyle/>
                    <a:p>
                      <a:pPr marL="0" marR="0" algn="l">
                        <a:lnSpc>
                          <a:spcPct val="115000"/>
                        </a:lnSpc>
                        <a:spcBef>
                          <a:spcPts val="0"/>
                        </a:spcBef>
                        <a:spcAft>
                          <a:spcPts val="0"/>
                        </a:spcAft>
                      </a:pPr>
                      <a:r>
                        <a:rPr lang="en-US" sz="1000" b="1" dirty="0">
                          <a:solidFill>
                            <a:srgbClr val="000000"/>
                          </a:solidFill>
                          <a:effectLst/>
                          <a:latin typeface="Arial Black" panose="020B0A04020102020204" pitchFamily="34" charset="0"/>
                          <a:ea typeface="Calibri"/>
                          <a:cs typeface="Times New Roman"/>
                        </a:rPr>
                        <a:t>Walter Reed National Military Medical Center</a:t>
                      </a:r>
                      <a:endParaRPr lang="en-US" sz="1000" b="1" dirty="0">
                        <a:effectLst/>
                        <a:latin typeface="Arial Black" panose="020B0A04020102020204" pitchFamily="34" charset="0"/>
                        <a:ea typeface="Calibri"/>
                        <a:cs typeface="Times New Roman"/>
                      </a:endParaRPr>
                    </a:p>
                  </a:txBody>
                  <a:tcPr marL="68581" marR="68581"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b="1" dirty="0">
                          <a:solidFill>
                            <a:srgbClr val="000000"/>
                          </a:solidFill>
                          <a:effectLst/>
                          <a:latin typeface="Arial Black" panose="020B0A04020102020204" pitchFamily="34" charset="0"/>
                          <a:ea typeface="Calibri"/>
                          <a:cs typeface="Times New Roman"/>
                        </a:rPr>
                        <a:t>50</a:t>
                      </a:r>
                      <a:endParaRPr lang="en-US" sz="1000" b="1" dirty="0">
                        <a:effectLst/>
                        <a:latin typeface="Arial Black" panose="020B0A04020102020204" pitchFamily="34" charset="0"/>
                        <a:ea typeface="Calibri"/>
                        <a:cs typeface="Times New Roman"/>
                      </a:endParaRPr>
                    </a:p>
                  </a:txBody>
                  <a:tcPr marL="68581" marR="68581"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000" b="1" dirty="0">
                          <a:solidFill>
                            <a:srgbClr val="000000"/>
                          </a:solidFill>
                          <a:effectLst/>
                          <a:latin typeface="Arial Black" panose="020B0A04020102020204" pitchFamily="34" charset="0"/>
                          <a:ea typeface="Calibri"/>
                          <a:cs typeface="Times New Roman"/>
                        </a:rPr>
                        <a:t>Clinical care/Polytrauma care and disability exams.</a:t>
                      </a:r>
                      <a:endParaRPr lang="en-US" sz="1000" b="1" dirty="0">
                        <a:effectLst/>
                        <a:latin typeface="Arial Black" panose="020B0A04020102020204" pitchFamily="34" charset="0"/>
                        <a:ea typeface="Calibri"/>
                        <a:cs typeface="Times New Roman"/>
                      </a:endParaRPr>
                    </a:p>
                  </a:txBody>
                  <a:tcPr marL="68581" marR="68581"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264175">
                <a:tc>
                  <a:txBody>
                    <a:bodyPr/>
                    <a:lstStyle/>
                    <a:p>
                      <a:pPr marL="0" marR="0" algn="l">
                        <a:lnSpc>
                          <a:spcPct val="115000"/>
                        </a:lnSpc>
                        <a:spcBef>
                          <a:spcPts val="0"/>
                        </a:spcBef>
                        <a:spcAft>
                          <a:spcPts val="0"/>
                        </a:spcAft>
                      </a:pPr>
                      <a:r>
                        <a:rPr lang="en-US" sz="1000" b="1" dirty="0">
                          <a:solidFill>
                            <a:srgbClr val="000000"/>
                          </a:solidFill>
                          <a:effectLst/>
                          <a:latin typeface="Arial Black" panose="020B0A04020102020204" pitchFamily="34" charset="0"/>
                          <a:ea typeface="Calibri"/>
                          <a:cs typeface="Times New Roman"/>
                        </a:rPr>
                        <a:t>Hampton VA Medical Center</a:t>
                      </a:r>
                      <a:endParaRPr lang="en-US" sz="1000" b="1" dirty="0">
                        <a:effectLst/>
                        <a:latin typeface="Arial Black" panose="020B0A04020102020204" pitchFamily="34" charset="0"/>
                        <a:ea typeface="Calibri"/>
                        <a:cs typeface="Times New Roman"/>
                      </a:endParaRPr>
                    </a:p>
                  </a:txBody>
                  <a:tcPr marL="68581" marR="68581"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L="0" marR="0" algn="ctr">
                        <a:lnSpc>
                          <a:spcPct val="115000"/>
                        </a:lnSpc>
                        <a:spcBef>
                          <a:spcPts val="0"/>
                        </a:spcBef>
                        <a:spcAft>
                          <a:spcPts val="0"/>
                        </a:spcAft>
                      </a:pPr>
                      <a:r>
                        <a:rPr lang="en-US" sz="1000" b="1" dirty="0">
                          <a:solidFill>
                            <a:srgbClr val="000000"/>
                          </a:solidFill>
                          <a:effectLst/>
                          <a:latin typeface="Arial Black" panose="020B0A04020102020204" pitchFamily="34" charset="0"/>
                          <a:ea typeface="Calibri"/>
                          <a:cs typeface="Times New Roman"/>
                        </a:rPr>
                        <a:t>50</a:t>
                      </a:r>
                      <a:endParaRPr lang="en-US" sz="1000" b="1" dirty="0">
                        <a:effectLst/>
                        <a:latin typeface="Arial Black" panose="020B0A04020102020204" pitchFamily="34" charset="0"/>
                        <a:ea typeface="Calibri"/>
                        <a:cs typeface="Times New Roman"/>
                      </a:endParaRPr>
                    </a:p>
                  </a:txBody>
                  <a:tcPr marL="68581" marR="68581"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L="0" marR="0" algn="l">
                        <a:lnSpc>
                          <a:spcPct val="115000"/>
                        </a:lnSpc>
                        <a:spcBef>
                          <a:spcPts val="0"/>
                        </a:spcBef>
                        <a:spcAft>
                          <a:spcPts val="0"/>
                        </a:spcAft>
                      </a:pPr>
                      <a:r>
                        <a:rPr lang="en-US" sz="1000" b="1" dirty="0">
                          <a:solidFill>
                            <a:srgbClr val="000000"/>
                          </a:solidFill>
                          <a:effectLst/>
                          <a:latin typeface="Arial Black" panose="020B0A04020102020204" pitchFamily="34" charset="0"/>
                          <a:ea typeface="Calibri"/>
                          <a:cs typeface="Times New Roman"/>
                        </a:rPr>
                        <a:t>Clinical care (VistA Evolution Capability)</a:t>
                      </a:r>
                      <a:endParaRPr lang="en-US" sz="1000" b="1" dirty="0">
                        <a:effectLst/>
                        <a:latin typeface="Arial Black" panose="020B0A04020102020204" pitchFamily="34" charset="0"/>
                        <a:ea typeface="Calibri"/>
                        <a:cs typeface="Times New Roman"/>
                      </a:endParaRPr>
                    </a:p>
                  </a:txBody>
                  <a:tcPr marL="68581" marR="68581"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364563">
                <a:tc>
                  <a:txBody>
                    <a:bodyPr/>
                    <a:lstStyle/>
                    <a:p>
                      <a:pPr marL="0" marR="0" algn="l">
                        <a:lnSpc>
                          <a:spcPct val="115000"/>
                        </a:lnSpc>
                        <a:spcBef>
                          <a:spcPts val="0"/>
                        </a:spcBef>
                        <a:spcAft>
                          <a:spcPts val="0"/>
                        </a:spcAft>
                      </a:pPr>
                      <a:r>
                        <a:rPr lang="en-US" sz="1000" b="1" dirty="0">
                          <a:solidFill>
                            <a:srgbClr val="000000"/>
                          </a:solidFill>
                          <a:effectLst/>
                          <a:latin typeface="Arial Black" panose="020B0A04020102020204" pitchFamily="34" charset="0"/>
                          <a:ea typeface="Calibri"/>
                          <a:cs typeface="Times New Roman"/>
                        </a:rPr>
                        <a:t>Travis Air Force Base - VA Northern California Health Care System Joint Venture</a:t>
                      </a:r>
                      <a:endParaRPr lang="en-US" sz="1000" b="1" dirty="0">
                        <a:effectLst/>
                        <a:latin typeface="Arial Black" panose="020B0A04020102020204" pitchFamily="34" charset="0"/>
                        <a:ea typeface="Calibri"/>
                        <a:cs typeface="Times New Roman"/>
                      </a:endParaRPr>
                    </a:p>
                  </a:txBody>
                  <a:tcPr marL="68581" marR="68581"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b="1" dirty="0">
                          <a:solidFill>
                            <a:srgbClr val="000000"/>
                          </a:solidFill>
                          <a:effectLst/>
                          <a:latin typeface="Arial Black" panose="020B0A04020102020204" pitchFamily="34" charset="0"/>
                          <a:ea typeface="Calibri"/>
                          <a:cs typeface="Times New Roman"/>
                        </a:rPr>
                        <a:t>100</a:t>
                      </a:r>
                      <a:endParaRPr lang="en-US" sz="1000" b="1" dirty="0">
                        <a:effectLst/>
                        <a:latin typeface="Arial Black" panose="020B0A04020102020204" pitchFamily="34" charset="0"/>
                        <a:ea typeface="Calibri"/>
                        <a:cs typeface="Times New Roman"/>
                      </a:endParaRPr>
                    </a:p>
                    <a:p>
                      <a:pPr marL="0" marR="0" algn="ctr">
                        <a:lnSpc>
                          <a:spcPct val="115000"/>
                        </a:lnSpc>
                        <a:spcBef>
                          <a:spcPts val="0"/>
                        </a:spcBef>
                        <a:spcAft>
                          <a:spcPts val="0"/>
                        </a:spcAft>
                      </a:pPr>
                      <a:r>
                        <a:rPr lang="en-US" sz="1000" b="1" dirty="0">
                          <a:solidFill>
                            <a:srgbClr val="000000"/>
                          </a:solidFill>
                          <a:effectLst/>
                          <a:latin typeface="Arial Black" panose="020B0A04020102020204" pitchFamily="34" charset="0"/>
                          <a:ea typeface="Calibri"/>
                          <a:cs typeface="Times New Roman"/>
                        </a:rPr>
                        <a:t> </a:t>
                      </a:r>
                      <a:endParaRPr lang="en-US" sz="1000" b="1" dirty="0">
                        <a:effectLst/>
                        <a:latin typeface="Arial Black" panose="020B0A04020102020204" pitchFamily="34" charset="0"/>
                        <a:ea typeface="Calibri"/>
                        <a:cs typeface="Times New Roman"/>
                      </a:endParaRPr>
                    </a:p>
                  </a:txBody>
                  <a:tcPr marL="68581" marR="68581"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000" b="1" dirty="0">
                          <a:solidFill>
                            <a:srgbClr val="000000"/>
                          </a:solidFill>
                          <a:effectLst/>
                          <a:latin typeface="Arial Black" panose="020B0A04020102020204" pitchFamily="34" charset="0"/>
                          <a:ea typeface="Calibri"/>
                          <a:cs typeface="Times New Roman"/>
                        </a:rPr>
                        <a:t>USAF and VA  clinician access to support shared care</a:t>
                      </a:r>
                      <a:endParaRPr lang="en-US" sz="1000" b="1" dirty="0">
                        <a:effectLst/>
                        <a:latin typeface="Arial Black" panose="020B0A04020102020204" pitchFamily="34" charset="0"/>
                        <a:ea typeface="Calibri"/>
                        <a:cs typeface="Times New Roman"/>
                      </a:endParaRPr>
                    </a:p>
                  </a:txBody>
                  <a:tcPr marL="68581" marR="68581"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364563">
                <a:tc>
                  <a:txBody>
                    <a:bodyPr/>
                    <a:lstStyle/>
                    <a:p>
                      <a:pPr marL="0" marR="0" algn="l">
                        <a:lnSpc>
                          <a:spcPct val="115000"/>
                        </a:lnSpc>
                        <a:spcBef>
                          <a:spcPts val="0"/>
                        </a:spcBef>
                        <a:spcAft>
                          <a:spcPts val="0"/>
                        </a:spcAft>
                      </a:pPr>
                      <a:r>
                        <a:rPr lang="en-US" sz="1000" b="1" dirty="0">
                          <a:solidFill>
                            <a:srgbClr val="000000"/>
                          </a:solidFill>
                          <a:effectLst/>
                          <a:latin typeface="Arial Black" panose="020B0A04020102020204" pitchFamily="34" charset="0"/>
                          <a:ea typeface="Calibri"/>
                          <a:cs typeface="Times New Roman"/>
                        </a:rPr>
                        <a:t>William Beaumont Army Medical Center – El Paso VA Joint Venture (Fort Bliss)</a:t>
                      </a:r>
                      <a:endParaRPr lang="en-US" sz="1000" b="1" dirty="0">
                        <a:effectLst/>
                        <a:latin typeface="Arial Black" panose="020B0A04020102020204" pitchFamily="34" charset="0"/>
                        <a:ea typeface="Calibri"/>
                        <a:cs typeface="Times New Roman"/>
                      </a:endParaRPr>
                    </a:p>
                  </a:txBody>
                  <a:tcPr marL="68581" marR="68581"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L="0" marR="0" algn="ctr">
                        <a:lnSpc>
                          <a:spcPct val="115000"/>
                        </a:lnSpc>
                        <a:spcBef>
                          <a:spcPts val="0"/>
                        </a:spcBef>
                        <a:spcAft>
                          <a:spcPts val="0"/>
                        </a:spcAft>
                      </a:pPr>
                      <a:r>
                        <a:rPr lang="en-US" sz="1000" b="1" dirty="0">
                          <a:solidFill>
                            <a:srgbClr val="000000"/>
                          </a:solidFill>
                          <a:effectLst/>
                          <a:latin typeface="Arial Black" panose="020B0A04020102020204" pitchFamily="34" charset="0"/>
                          <a:ea typeface="Calibri"/>
                          <a:cs typeface="Times New Roman"/>
                        </a:rPr>
                        <a:t>100</a:t>
                      </a:r>
                      <a:endParaRPr lang="en-US" sz="1000" b="1" dirty="0">
                        <a:effectLst/>
                        <a:latin typeface="Arial Black" panose="020B0A04020102020204" pitchFamily="34" charset="0"/>
                        <a:ea typeface="Calibri"/>
                        <a:cs typeface="Times New Roman"/>
                      </a:endParaRPr>
                    </a:p>
                  </a:txBody>
                  <a:tcPr marL="68581" marR="68581"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L="0" marR="0" algn="l">
                        <a:lnSpc>
                          <a:spcPct val="115000"/>
                        </a:lnSpc>
                        <a:spcBef>
                          <a:spcPts val="0"/>
                        </a:spcBef>
                        <a:spcAft>
                          <a:spcPts val="0"/>
                        </a:spcAft>
                      </a:pPr>
                      <a:r>
                        <a:rPr lang="en-US" sz="1000" b="1" dirty="0">
                          <a:solidFill>
                            <a:srgbClr val="000000"/>
                          </a:solidFill>
                          <a:effectLst/>
                          <a:latin typeface="Arial Black" panose="020B0A04020102020204" pitchFamily="34" charset="0"/>
                          <a:ea typeface="Calibri"/>
                          <a:cs typeface="Times New Roman"/>
                        </a:rPr>
                        <a:t>ARMY and VA clinician access to support shared care</a:t>
                      </a:r>
                      <a:endParaRPr lang="en-US" sz="1000" b="1" dirty="0">
                        <a:effectLst/>
                        <a:latin typeface="Arial Black" panose="020B0A04020102020204" pitchFamily="34" charset="0"/>
                        <a:ea typeface="Calibri"/>
                        <a:cs typeface="Times New Roman"/>
                      </a:endParaRPr>
                    </a:p>
                  </a:txBody>
                  <a:tcPr marL="68581" marR="68581"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364563">
                <a:tc>
                  <a:txBody>
                    <a:bodyPr/>
                    <a:lstStyle/>
                    <a:p>
                      <a:pPr marL="0" marR="0" algn="l">
                        <a:lnSpc>
                          <a:spcPct val="115000"/>
                        </a:lnSpc>
                        <a:spcBef>
                          <a:spcPts val="0"/>
                        </a:spcBef>
                        <a:spcAft>
                          <a:spcPts val="0"/>
                        </a:spcAft>
                      </a:pPr>
                      <a:r>
                        <a:rPr lang="en-US" sz="1000" b="1" dirty="0">
                          <a:solidFill>
                            <a:srgbClr val="000000"/>
                          </a:solidFill>
                          <a:effectLst/>
                          <a:latin typeface="Arial Black" panose="020B0A04020102020204" pitchFamily="34" charset="0"/>
                          <a:ea typeface="Calibri"/>
                          <a:cs typeface="Times New Roman"/>
                        </a:rPr>
                        <a:t>Keesler Air Force Base – Gulf Coast Veterans Health Care System Joint Venture</a:t>
                      </a:r>
                      <a:endParaRPr lang="en-US" sz="1000" b="1" dirty="0">
                        <a:effectLst/>
                        <a:latin typeface="Arial Black" panose="020B0A04020102020204" pitchFamily="34" charset="0"/>
                        <a:ea typeface="Calibri"/>
                        <a:cs typeface="Times New Roman"/>
                      </a:endParaRPr>
                    </a:p>
                  </a:txBody>
                  <a:tcPr marL="68581" marR="68581"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b="1" dirty="0">
                          <a:solidFill>
                            <a:srgbClr val="000000"/>
                          </a:solidFill>
                          <a:effectLst/>
                          <a:latin typeface="Arial Black" panose="020B0A04020102020204" pitchFamily="34" charset="0"/>
                          <a:ea typeface="Calibri"/>
                          <a:cs typeface="Times New Roman"/>
                        </a:rPr>
                        <a:t>100</a:t>
                      </a:r>
                      <a:endParaRPr lang="en-US" sz="1000" b="1" dirty="0">
                        <a:effectLst/>
                        <a:latin typeface="Arial Black" panose="020B0A04020102020204" pitchFamily="34" charset="0"/>
                        <a:ea typeface="Calibri"/>
                        <a:cs typeface="Times New Roman"/>
                      </a:endParaRPr>
                    </a:p>
                  </a:txBody>
                  <a:tcPr marL="68581" marR="68581"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000" b="1" dirty="0">
                          <a:solidFill>
                            <a:srgbClr val="000000"/>
                          </a:solidFill>
                          <a:effectLst/>
                          <a:latin typeface="Arial Black" panose="020B0A04020102020204" pitchFamily="34" charset="0"/>
                          <a:ea typeface="Calibri"/>
                          <a:cs typeface="Times New Roman"/>
                        </a:rPr>
                        <a:t>USAF and VA clinician access to support shared care</a:t>
                      </a:r>
                      <a:endParaRPr lang="en-US" sz="1000" b="1" dirty="0">
                        <a:effectLst/>
                        <a:latin typeface="Arial Black" panose="020B0A04020102020204" pitchFamily="34" charset="0"/>
                        <a:ea typeface="Calibri"/>
                        <a:cs typeface="Times New Roman"/>
                      </a:endParaRPr>
                    </a:p>
                  </a:txBody>
                  <a:tcPr marL="68581" marR="68581"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364563">
                <a:tc>
                  <a:txBody>
                    <a:bodyPr/>
                    <a:lstStyle/>
                    <a:p>
                      <a:pPr marL="0" marR="0" algn="l">
                        <a:lnSpc>
                          <a:spcPct val="115000"/>
                        </a:lnSpc>
                        <a:spcBef>
                          <a:spcPts val="0"/>
                        </a:spcBef>
                        <a:spcAft>
                          <a:spcPts val="0"/>
                        </a:spcAft>
                      </a:pPr>
                      <a:r>
                        <a:rPr lang="en-US" sz="1000" b="1" dirty="0">
                          <a:solidFill>
                            <a:srgbClr val="000000"/>
                          </a:solidFill>
                          <a:effectLst/>
                          <a:latin typeface="Arial Black" panose="020B0A04020102020204" pitchFamily="34" charset="0"/>
                          <a:ea typeface="Calibri"/>
                          <a:cs typeface="Arial"/>
                        </a:rPr>
                        <a:t>ARMY National Guard</a:t>
                      </a:r>
                      <a:endParaRPr lang="en-US" sz="1000" b="1" dirty="0">
                        <a:effectLst/>
                        <a:latin typeface="Arial Black" panose="020B0A04020102020204" pitchFamily="34" charset="0"/>
                        <a:ea typeface="Calibri"/>
                        <a:cs typeface="Times New Roman"/>
                      </a:endParaRPr>
                    </a:p>
                  </a:txBody>
                  <a:tcPr marL="68581" marR="68581"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L="0" marR="0" algn="ctr">
                        <a:lnSpc>
                          <a:spcPct val="115000"/>
                        </a:lnSpc>
                        <a:spcBef>
                          <a:spcPts val="0"/>
                        </a:spcBef>
                        <a:spcAft>
                          <a:spcPts val="0"/>
                        </a:spcAft>
                      </a:pPr>
                      <a:r>
                        <a:rPr lang="en-US" sz="1000" b="1" dirty="0">
                          <a:solidFill>
                            <a:srgbClr val="000000"/>
                          </a:solidFill>
                          <a:effectLst/>
                          <a:latin typeface="Arial Black" panose="020B0A04020102020204" pitchFamily="34" charset="0"/>
                          <a:ea typeface="Calibri"/>
                          <a:cs typeface="Times New Roman"/>
                        </a:rPr>
                        <a:t>400</a:t>
                      </a:r>
                      <a:endParaRPr lang="en-US" sz="1000" b="1" dirty="0">
                        <a:effectLst/>
                        <a:latin typeface="Arial Black" panose="020B0A04020102020204" pitchFamily="34" charset="0"/>
                        <a:ea typeface="Calibri"/>
                        <a:cs typeface="Times New Roman"/>
                      </a:endParaRPr>
                    </a:p>
                  </a:txBody>
                  <a:tcPr marL="68581" marR="68581"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L="0" marR="0" algn="l">
                        <a:lnSpc>
                          <a:spcPct val="115000"/>
                        </a:lnSpc>
                        <a:spcBef>
                          <a:spcPts val="0"/>
                        </a:spcBef>
                        <a:spcAft>
                          <a:spcPts val="0"/>
                        </a:spcAft>
                      </a:pPr>
                      <a:r>
                        <a:rPr lang="en-US" sz="1000" b="1" dirty="0">
                          <a:solidFill>
                            <a:srgbClr val="000000"/>
                          </a:solidFill>
                          <a:effectLst/>
                          <a:latin typeface="Arial Black" panose="020B0A04020102020204" pitchFamily="34" charset="0"/>
                          <a:ea typeface="Calibri"/>
                          <a:cs typeface="Arial"/>
                        </a:rPr>
                        <a:t>State/Deputy Surgeons and Nurse Case Managers for pre-discharge and disability claims </a:t>
                      </a:r>
                      <a:r>
                        <a:rPr lang="en-US" sz="1000" b="1" dirty="0" smtClean="0">
                          <a:solidFill>
                            <a:srgbClr val="000000"/>
                          </a:solidFill>
                          <a:effectLst/>
                          <a:latin typeface="Arial Black" panose="020B0A04020102020204" pitchFamily="34" charset="0"/>
                          <a:ea typeface="Calibri"/>
                          <a:cs typeface="Arial"/>
                        </a:rPr>
                        <a:t>processing</a:t>
                      </a:r>
                      <a:endParaRPr lang="en-US" sz="1000" b="1" dirty="0">
                        <a:effectLst/>
                        <a:latin typeface="Arial Black" panose="020B0A04020102020204" pitchFamily="34" charset="0"/>
                        <a:ea typeface="Calibri"/>
                        <a:cs typeface="Times New Roman"/>
                      </a:endParaRPr>
                    </a:p>
                  </a:txBody>
                  <a:tcPr marL="68581" marR="68581"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364563">
                <a:tc>
                  <a:txBody>
                    <a:bodyPr/>
                    <a:lstStyle/>
                    <a:p>
                      <a:pPr marL="0" marR="0" algn="l">
                        <a:lnSpc>
                          <a:spcPct val="115000"/>
                        </a:lnSpc>
                        <a:spcBef>
                          <a:spcPts val="0"/>
                        </a:spcBef>
                        <a:spcAft>
                          <a:spcPts val="0"/>
                        </a:spcAft>
                      </a:pPr>
                      <a:r>
                        <a:rPr lang="en-US" sz="1000" b="1" dirty="0">
                          <a:solidFill>
                            <a:srgbClr val="000000"/>
                          </a:solidFill>
                          <a:effectLst/>
                          <a:latin typeface="Arial Black" panose="020B0A04020102020204" pitchFamily="34" charset="0"/>
                          <a:ea typeface="Calibri"/>
                          <a:cs typeface="Times New Roman"/>
                        </a:rPr>
                        <a:t>Tripler Army Medical Center – VA Pacific Islands Health Care System Joint Venture</a:t>
                      </a:r>
                      <a:endParaRPr lang="en-US" sz="1000" b="1" dirty="0">
                        <a:effectLst/>
                        <a:latin typeface="Arial Black" panose="020B0A04020102020204" pitchFamily="34" charset="0"/>
                        <a:ea typeface="Calibri"/>
                        <a:cs typeface="Times New Roman"/>
                      </a:endParaRPr>
                    </a:p>
                  </a:txBody>
                  <a:tcPr marL="68581" marR="68581"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b="1" dirty="0">
                          <a:solidFill>
                            <a:srgbClr val="000000"/>
                          </a:solidFill>
                          <a:effectLst/>
                          <a:latin typeface="Arial Black" panose="020B0A04020102020204" pitchFamily="34" charset="0"/>
                          <a:ea typeface="Calibri"/>
                          <a:cs typeface="Times New Roman"/>
                        </a:rPr>
                        <a:t>500</a:t>
                      </a:r>
                      <a:endParaRPr lang="en-US" sz="1000" b="1" dirty="0">
                        <a:effectLst/>
                        <a:latin typeface="Arial Black" panose="020B0A04020102020204" pitchFamily="34" charset="0"/>
                        <a:ea typeface="Calibri"/>
                        <a:cs typeface="Times New Roman"/>
                      </a:endParaRPr>
                    </a:p>
                  </a:txBody>
                  <a:tcPr marL="68581" marR="68581"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000" b="1" dirty="0">
                          <a:solidFill>
                            <a:srgbClr val="000000"/>
                          </a:solidFill>
                          <a:effectLst/>
                          <a:latin typeface="Arial Black" panose="020B0A04020102020204" pitchFamily="34" charset="0"/>
                          <a:ea typeface="Calibri"/>
                          <a:cs typeface="Times New Roman"/>
                        </a:rPr>
                        <a:t>ARMY and VA clinician access to support shared care</a:t>
                      </a:r>
                      <a:endParaRPr lang="en-US" sz="1000" b="1" dirty="0">
                        <a:effectLst/>
                        <a:latin typeface="Arial Black" panose="020B0A04020102020204" pitchFamily="34" charset="0"/>
                        <a:ea typeface="Calibri"/>
                        <a:cs typeface="Times New Roman"/>
                      </a:endParaRPr>
                    </a:p>
                  </a:txBody>
                  <a:tcPr marL="68581" marR="68581"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264175">
                <a:tc>
                  <a:txBody>
                    <a:bodyPr/>
                    <a:lstStyle/>
                    <a:p>
                      <a:pPr marL="0" marR="0" algn="l">
                        <a:lnSpc>
                          <a:spcPct val="115000"/>
                        </a:lnSpc>
                        <a:spcBef>
                          <a:spcPts val="0"/>
                        </a:spcBef>
                        <a:spcAft>
                          <a:spcPts val="0"/>
                        </a:spcAft>
                      </a:pPr>
                      <a:r>
                        <a:rPr lang="en-US" sz="1000" b="1" dirty="0">
                          <a:solidFill>
                            <a:srgbClr val="000000"/>
                          </a:solidFill>
                          <a:effectLst/>
                          <a:latin typeface="Arial Black" panose="020B0A04020102020204" pitchFamily="34" charset="0"/>
                          <a:ea typeface="Calibri"/>
                          <a:cs typeface="Times New Roman"/>
                        </a:rPr>
                        <a:t>VA Polytrauma System of Care</a:t>
                      </a:r>
                      <a:endParaRPr lang="en-US" sz="1000" b="1" dirty="0">
                        <a:effectLst/>
                        <a:latin typeface="Arial Black" panose="020B0A04020102020204" pitchFamily="34" charset="0"/>
                        <a:ea typeface="Calibri"/>
                        <a:cs typeface="Times New Roman"/>
                      </a:endParaRPr>
                    </a:p>
                  </a:txBody>
                  <a:tcPr marL="68581" marR="68581"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L="0" marR="0" algn="ctr">
                        <a:lnSpc>
                          <a:spcPct val="115000"/>
                        </a:lnSpc>
                        <a:spcBef>
                          <a:spcPts val="0"/>
                        </a:spcBef>
                        <a:spcAft>
                          <a:spcPts val="0"/>
                        </a:spcAft>
                      </a:pPr>
                      <a:r>
                        <a:rPr lang="en-US" sz="1000" b="1" dirty="0">
                          <a:solidFill>
                            <a:srgbClr val="000000"/>
                          </a:solidFill>
                          <a:effectLst/>
                          <a:latin typeface="Arial Black" panose="020B0A04020102020204" pitchFamily="34" charset="0"/>
                          <a:ea typeface="Calibri"/>
                          <a:cs typeface="Times New Roman"/>
                        </a:rPr>
                        <a:t>750</a:t>
                      </a:r>
                      <a:endParaRPr lang="en-US" sz="1000" b="1" dirty="0">
                        <a:effectLst/>
                        <a:latin typeface="Arial Black" panose="020B0A04020102020204" pitchFamily="34" charset="0"/>
                        <a:ea typeface="Calibri"/>
                        <a:cs typeface="Times New Roman"/>
                      </a:endParaRPr>
                    </a:p>
                  </a:txBody>
                  <a:tcPr marL="68581" marR="68581"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L="0" marR="0" algn="l">
                        <a:lnSpc>
                          <a:spcPct val="115000"/>
                        </a:lnSpc>
                        <a:spcBef>
                          <a:spcPts val="0"/>
                        </a:spcBef>
                        <a:spcAft>
                          <a:spcPts val="0"/>
                        </a:spcAft>
                      </a:pPr>
                      <a:r>
                        <a:rPr lang="en-US" sz="1000" b="1" dirty="0">
                          <a:solidFill>
                            <a:srgbClr val="000000"/>
                          </a:solidFill>
                          <a:effectLst/>
                          <a:latin typeface="Arial Black" panose="020B0A04020102020204" pitchFamily="34" charset="0"/>
                          <a:ea typeface="Calibri"/>
                          <a:cs typeface="Times New Roman"/>
                        </a:rPr>
                        <a:t>VA Polytrauma teams access to DoD </a:t>
                      </a:r>
                      <a:r>
                        <a:rPr lang="en-US" sz="1000" b="1" dirty="0" smtClean="0">
                          <a:solidFill>
                            <a:srgbClr val="000000"/>
                          </a:solidFill>
                          <a:effectLst/>
                          <a:latin typeface="Arial Black" panose="020B0A04020102020204" pitchFamily="34" charset="0"/>
                          <a:ea typeface="Calibri"/>
                          <a:cs typeface="Times New Roman"/>
                        </a:rPr>
                        <a:t>records</a:t>
                      </a:r>
                      <a:endParaRPr lang="en-US" sz="1000" b="1" dirty="0">
                        <a:effectLst/>
                        <a:latin typeface="Arial Black" panose="020B0A04020102020204" pitchFamily="34" charset="0"/>
                        <a:ea typeface="Calibri"/>
                        <a:cs typeface="Times New Roman"/>
                      </a:endParaRPr>
                    </a:p>
                  </a:txBody>
                  <a:tcPr marL="68581" marR="68581"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0">
                <a:tc>
                  <a:txBody>
                    <a:bodyPr/>
                    <a:lstStyle/>
                    <a:p>
                      <a:pPr marL="0" marR="0" algn="l">
                        <a:lnSpc>
                          <a:spcPct val="115000"/>
                        </a:lnSpc>
                        <a:spcBef>
                          <a:spcPts val="0"/>
                        </a:spcBef>
                        <a:spcAft>
                          <a:spcPts val="0"/>
                        </a:spcAft>
                      </a:pPr>
                      <a:r>
                        <a:rPr lang="en-US" sz="1000" b="1" dirty="0">
                          <a:solidFill>
                            <a:srgbClr val="000000"/>
                          </a:solidFill>
                          <a:effectLst/>
                          <a:latin typeface="Arial Black" panose="020B0A04020102020204" pitchFamily="34" charset="0"/>
                          <a:ea typeface="Calibri"/>
                          <a:cs typeface="Times New Roman"/>
                        </a:rPr>
                        <a:t>Veterans Benefits Administration</a:t>
                      </a:r>
                      <a:endParaRPr lang="en-US" sz="1000" b="1" dirty="0">
                        <a:effectLst/>
                        <a:latin typeface="Arial Black" panose="020B0A04020102020204" pitchFamily="34" charset="0"/>
                        <a:ea typeface="Calibri"/>
                        <a:cs typeface="Times New Roman"/>
                      </a:endParaRPr>
                    </a:p>
                  </a:txBody>
                  <a:tcPr marL="68581" marR="68581"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b="1" dirty="0">
                          <a:solidFill>
                            <a:srgbClr val="000000"/>
                          </a:solidFill>
                          <a:effectLst/>
                          <a:latin typeface="Arial Black" panose="020B0A04020102020204" pitchFamily="34" charset="0"/>
                          <a:ea typeface="Calibri"/>
                          <a:cs typeface="Times New Roman"/>
                        </a:rPr>
                        <a:t>10,000</a:t>
                      </a:r>
                      <a:endParaRPr lang="en-US" sz="1000" b="1" dirty="0">
                        <a:effectLst/>
                        <a:latin typeface="Arial Black" panose="020B0A04020102020204" pitchFamily="34" charset="0"/>
                        <a:ea typeface="Calibri"/>
                        <a:cs typeface="Times New Roman"/>
                      </a:endParaRPr>
                    </a:p>
                  </a:txBody>
                  <a:tcPr marL="68581" marR="68581"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L="0" marR="0" algn="l">
                        <a:spcBef>
                          <a:spcPts val="0"/>
                        </a:spcBef>
                        <a:spcAft>
                          <a:spcPts val="0"/>
                        </a:spcAft>
                      </a:pPr>
                      <a:r>
                        <a:rPr lang="en-US" sz="1000" b="1" dirty="0">
                          <a:solidFill>
                            <a:srgbClr val="000000"/>
                          </a:solidFill>
                          <a:effectLst/>
                          <a:latin typeface="Arial Black" panose="020B0A04020102020204" pitchFamily="34" charset="0"/>
                          <a:ea typeface="Calibri"/>
                          <a:cs typeface="Times New Roman"/>
                        </a:rPr>
                        <a:t>VBA staff throughout the claims adjudication process</a:t>
                      </a:r>
                      <a:endParaRPr lang="en-US" sz="1000" b="1" dirty="0">
                        <a:effectLst/>
                        <a:latin typeface="Arial Black" panose="020B0A04020102020204" pitchFamily="34" charset="0"/>
                        <a:ea typeface="Calibri"/>
                        <a:cs typeface="Consolas"/>
                      </a:endParaRPr>
                    </a:p>
                  </a:txBody>
                  <a:tcPr marL="68581" marR="68581"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bl>
          </a:graphicData>
        </a:graphic>
      </p:graphicFrame>
      <p:sp>
        <p:nvSpPr>
          <p:cNvPr id="4" name="TextBox 1" descr="Requests for JLV Integrated Viewer&#10;"/>
          <p:cNvSpPr txBox="1">
            <a:spLocks noChangeArrowheads="1"/>
          </p:cNvSpPr>
          <p:nvPr/>
        </p:nvSpPr>
        <p:spPr bwMode="auto">
          <a:xfrm>
            <a:off x="363538" y="528154"/>
            <a:ext cx="8458200" cy="523875"/>
          </a:xfrm>
          <a:prstGeom prst="rect">
            <a:avLst/>
          </a:prstGeom>
          <a:extLst/>
        </p:spPr>
        <p:txBody>
          <a:bodyPr/>
          <a:lstStyle>
            <a:lvl1pPr>
              <a:spcBef>
                <a:spcPct val="0"/>
              </a:spcBef>
              <a:buNone/>
              <a:defRPr sz="2800">
                <a:solidFill>
                  <a:schemeClr val="tx1">
                    <a:lumMod val="75000"/>
                  </a:schemeClr>
                </a:solidFill>
                <a:latin typeface="Georgia"/>
                <a:ea typeface="+mj-ea"/>
                <a:cs typeface="Georgia"/>
              </a:defRPr>
            </a:lvl1pPr>
          </a:lstStyle>
          <a:p>
            <a:r>
              <a:rPr lang="en-US" altLang="en-US" dirty="0"/>
              <a:t>Requests for JLV Integrated Viewer</a:t>
            </a:r>
          </a:p>
        </p:txBody>
      </p:sp>
    </p:spTree>
    <p:extLst>
      <p:ext uri="{BB962C8B-B14F-4D97-AF65-F5344CB8AC3E}">
        <p14:creationId xmlns:p14="http://schemas.microsoft.com/office/powerpoint/2010/main" val="54832315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Content Placeholder 2"/>
          <p:cNvSpPr>
            <a:spLocks noGrp="1"/>
          </p:cNvSpPr>
          <p:nvPr>
            <p:ph idx="1"/>
          </p:nvPr>
        </p:nvSpPr>
        <p:spPr>
          <a:xfrm>
            <a:off x="271161" y="1702482"/>
            <a:ext cx="8229600" cy="4191000"/>
          </a:xfrm>
        </p:spPr>
        <p:txBody>
          <a:bodyPr>
            <a:normAutofit lnSpcReduction="10000"/>
          </a:bodyPr>
          <a:lstStyle/>
          <a:p>
            <a:r>
              <a:rPr lang="en-US" dirty="0" smtClean="0">
                <a:cs typeface="Georgia" pitchFamily="18" charset="0"/>
              </a:rPr>
              <a:t>Open Source Electronic Record Alliance</a:t>
            </a:r>
          </a:p>
          <a:p>
            <a:pPr lvl="1">
              <a:lnSpc>
                <a:spcPct val="90000"/>
              </a:lnSpc>
            </a:pPr>
            <a:r>
              <a:rPr lang="en-US" sz="1700" dirty="0"/>
              <a:t>Partner with open source community to enable accelerated adoption of technologies</a:t>
            </a:r>
          </a:p>
          <a:p>
            <a:pPr lvl="1">
              <a:lnSpc>
                <a:spcPct val="90000"/>
              </a:lnSpc>
            </a:pPr>
            <a:r>
              <a:rPr lang="en-US" sz="1700" dirty="0"/>
              <a:t>OSEHRA workspace to collaborate with open source developers: </a:t>
            </a:r>
            <a:r>
              <a:rPr lang="en-US" altLang="en-US" sz="1700" dirty="0"/>
              <a:t>“</a:t>
            </a:r>
            <a:r>
              <a:rPr lang="en-US" sz="1700" dirty="0"/>
              <a:t>VistA VA Next-Gen Planning</a:t>
            </a:r>
            <a:r>
              <a:rPr lang="en-US" altLang="en-US" sz="1700" dirty="0"/>
              <a:t>”</a:t>
            </a:r>
            <a:endParaRPr lang="en-US" sz="1700" dirty="0"/>
          </a:p>
          <a:p>
            <a:pPr lvl="1">
              <a:lnSpc>
                <a:spcPct val="90000"/>
              </a:lnSpc>
            </a:pPr>
            <a:r>
              <a:rPr lang="en-US" sz="1700" dirty="0"/>
              <a:t>Codify and streamline intake process for code into </a:t>
            </a:r>
            <a:r>
              <a:rPr lang="en-US" sz="1700" dirty="0" smtClean="0"/>
              <a:t>VA</a:t>
            </a:r>
          </a:p>
          <a:p>
            <a:pPr>
              <a:lnSpc>
                <a:spcPct val="90000"/>
              </a:lnSpc>
            </a:pPr>
            <a:r>
              <a:rPr lang="en-US" dirty="0" smtClean="0"/>
              <a:t>Other community Engagements</a:t>
            </a:r>
          </a:p>
          <a:p>
            <a:pPr lvl="1"/>
            <a:r>
              <a:rPr lang="en-US" dirty="0"/>
              <a:t>Voice of industry </a:t>
            </a:r>
            <a:r>
              <a:rPr lang="en-US" dirty="0" smtClean="0"/>
              <a:t>(VOI) brain </a:t>
            </a:r>
            <a:r>
              <a:rPr lang="en-US" dirty="0"/>
              <a:t>trust </a:t>
            </a:r>
            <a:endParaRPr lang="en-US" sz="2200" dirty="0"/>
          </a:p>
          <a:p>
            <a:pPr lvl="1"/>
            <a:r>
              <a:rPr lang="en-US" dirty="0" smtClean="0"/>
              <a:t>Continued </a:t>
            </a:r>
            <a:r>
              <a:rPr lang="en-US" dirty="0"/>
              <a:t>evaluation of </a:t>
            </a:r>
            <a:r>
              <a:rPr lang="en-US" dirty="0" smtClean="0"/>
              <a:t>service delivery oriented health </a:t>
            </a:r>
            <a:r>
              <a:rPr lang="en-US" dirty="0"/>
              <a:t>services platform consortium </a:t>
            </a:r>
            <a:endParaRPr lang="en-US" sz="2400" dirty="0"/>
          </a:p>
          <a:p>
            <a:pPr lvl="1"/>
            <a:r>
              <a:rPr lang="en-US" dirty="0" smtClean="0"/>
              <a:t>vendor </a:t>
            </a:r>
            <a:r>
              <a:rPr lang="en-US" dirty="0"/>
              <a:t>inquiry vetting process</a:t>
            </a:r>
            <a:endParaRPr lang="en-US" sz="2400" dirty="0"/>
          </a:p>
          <a:p>
            <a:pPr lvl="1">
              <a:lnSpc>
                <a:spcPct val="90000"/>
              </a:lnSpc>
            </a:pPr>
            <a:endParaRPr lang="en-US" dirty="0"/>
          </a:p>
        </p:txBody>
      </p:sp>
      <p:sp>
        <p:nvSpPr>
          <p:cNvPr id="63490" name="Title 1"/>
          <p:cNvSpPr>
            <a:spLocks noGrp="1"/>
          </p:cNvSpPr>
          <p:nvPr>
            <p:ph type="title"/>
          </p:nvPr>
        </p:nvSpPr>
        <p:spPr>
          <a:xfrm>
            <a:off x="152400" y="568832"/>
            <a:ext cx="8229600" cy="810665"/>
          </a:xfrm>
        </p:spPr>
        <p:txBody>
          <a:bodyPr/>
          <a:lstStyle/>
          <a:p>
            <a:r>
              <a:rPr lang="en-US" sz="2800" dirty="0" smtClean="0"/>
              <a:t>Open </a:t>
            </a:r>
            <a:r>
              <a:rPr lang="en-US" sz="2800" dirty="0"/>
              <a:t>Source </a:t>
            </a:r>
            <a:r>
              <a:rPr lang="en-US" sz="2800" dirty="0" smtClean="0"/>
              <a:t>and External Community</a:t>
            </a:r>
            <a:endParaRPr lang="en-US" sz="2800" dirty="0"/>
          </a:p>
        </p:txBody>
      </p:sp>
    </p:spTree>
    <p:extLst>
      <p:ext uri="{BB962C8B-B14F-4D97-AF65-F5344CB8AC3E}">
        <p14:creationId xmlns:p14="http://schemas.microsoft.com/office/powerpoint/2010/main" val="27788784"/>
      </p:ext>
    </p:extLst>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868012293"/>
              </p:ext>
            </p:extLst>
          </p:nvPr>
        </p:nvGraphicFramePr>
        <p:xfrm>
          <a:off x="457200" y="2295525"/>
          <a:ext cx="8229600" cy="3830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descr="The Community IT Engagement (CITE) team will act as Subject Matter Experts, contributing to other VE work streams. &#10;"/>
          <p:cNvSpPr txBox="1"/>
          <p:nvPr/>
        </p:nvSpPr>
        <p:spPr>
          <a:xfrm>
            <a:off x="228600" y="1509733"/>
            <a:ext cx="8648700" cy="646331"/>
          </a:xfrm>
          <a:prstGeom prst="rect">
            <a:avLst/>
          </a:prstGeom>
          <a:noFill/>
        </p:spPr>
        <p:txBody>
          <a:bodyPr wrap="square" rtlCol="0">
            <a:spAutoFit/>
          </a:bodyPr>
          <a:lstStyle/>
          <a:p>
            <a:pPr algn="ctr"/>
            <a:r>
              <a:rPr lang="en-US" dirty="0" smtClean="0">
                <a:latin typeface="+mn-lt"/>
              </a:rPr>
              <a:t>The Community IT Engagement (CITE) team will act as Subject Matter Experts, contributing to other VE work streams. </a:t>
            </a:r>
            <a:endParaRPr lang="en-US" dirty="0">
              <a:latin typeface="+mn-lt"/>
            </a:endParaRPr>
          </a:p>
        </p:txBody>
      </p:sp>
      <p:sp>
        <p:nvSpPr>
          <p:cNvPr id="2" name="Title 1"/>
          <p:cNvSpPr>
            <a:spLocks noGrp="1"/>
          </p:cNvSpPr>
          <p:nvPr>
            <p:ph type="title"/>
          </p:nvPr>
        </p:nvSpPr>
        <p:spPr/>
        <p:txBody>
          <a:bodyPr/>
          <a:lstStyle/>
          <a:p>
            <a:r>
              <a:rPr lang="en-US" sz="2800" dirty="0"/>
              <a:t>VistA Evolution Program Support</a:t>
            </a:r>
          </a:p>
        </p:txBody>
      </p:sp>
    </p:spTree>
    <p:extLst>
      <p:ext uri="{BB962C8B-B14F-4D97-AF65-F5344CB8AC3E}">
        <p14:creationId xmlns:p14="http://schemas.microsoft.com/office/powerpoint/2010/main" val="3834280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161030692"/>
              </p:ext>
            </p:extLst>
          </p:nvPr>
        </p:nvGraphicFramePr>
        <p:xfrm>
          <a:off x="249835" y="1876684"/>
          <a:ext cx="8639331" cy="43733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r>
              <a:rPr lang="en-US" sz="2800" dirty="0"/>
              <a:t>Community Involvement</a:t>
            </a:r>
          </a:p>
        </p:txBody>
      </p:sp>
    </p:spTree>
    <p:extLst>
      <p:ext uri="{BB962C8B-B14F-4D97-AF65-F5344CB8AC3E}">
        <p14:creationId xmlns:p14="http://schemas.microsoft.com/office/powerpoint/2010/main" val="245510104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descr="&quot;&quot;"/>
          <p:cNvSpPr>
            <a:spLocks noGrp="1"/>
          </p:cNvSpPr>
          <p:nvPr>
            <p:ph type="sldNum" sz="quarter" idx="12"/>
          </p:nvPr>
        </p:nvSpPr>
        <p:spPr>
          <a:xfrm>
            <a:off x="8247906" y="6366948"/>
            <a:ext cx="490750" cy="365125"/>
          </a:xfrm>
          <a:prstGeom prst="rect">
            <a:avLst/>
          </a:prstGeom>
        </p:spPr>
        <p:txBody>
          <a:bodyPr/>
          <a:lstStyle/>
          <a:p>
            <a:pPr>
              <a:defRPr/>
            </a:pPr>
            <a:fld id="{C32E41BC-F3C7-4440-964A-79A2B9AB8CF4}" type="slidenum">
              <a:rPr lang="en-US" smtClean="0"/>
              <a:pPr>
                <a:defRPr/>
              </a:pPr>
              <a:t>76</a:t>
            </a:fld>
            <a:endParaRPr lang="en-US" dirty="0"/>
          </a:p>
        </p:txBody>
      </p:sp>
      <p:graphicFrame>
        <p:nvGraphicFramePr>
          <p:cNvPr id="3" name="Diagram 2"/>
          <p:cNvGraphicFramePr/>
          <p:nvPr>
            <p:extLst>
              <p:ext uri="{D42A27DB-BD31-4B8C-83A1-F6EECF244321}">
                <p14:modId xmlns:p14="http://schemas.microsoft.com/office/powerpoint/2010/main" val="2554012829"/>
              </p:ext>
            </p:extLst>
          </p:nvPr>
        </p:nvGraphicFramePr>
        <p:xfrm>
          <a:off x="249835" y="1876684"/>
          <a:ext cx="8639331" cy="43733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r>
              <a:rPr lang="en-US" sz="2800" dirty="0"/>
              <a:t>Community Involvement</a:t>
            </a:r>
          </a:p>
        </p:txBody>
      </p:sp>
    </p:spTree>
    <p:extLst>
      <p:ext uri="{BB962C8B-B14F-4D97-AF65-F5344CB8AC3E}">
        <p14:creationId xmlns:p14="http://schemas.microsoft.com/office/powerpoint/2010/main" val="170520549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2" y="2596071"/>
            <a:ext cx="9201301" cy="3224518"/>
          </a:xfrm>
          <a:prstGeom prst="rect">
            <a:avLst/>
          </a:prstGeom>
        </p:spPr>
      </p:pic>
      <p:sp>
        <p:nvSpPr>
          <p:cNvPr id="15362" name="Title 1" descr="New User Experience"/>
          <p:cNvSpPr>
            <a:spLocks noGrp="1"/>
          </p:cNvSpPr>
          <p:nvPr>
            <p:ph type="title"/>
          </p:nvPr>
        </p:nvSpPr>
        <p:spPr>
          <a:xfrm>
            <a:off x="1689640" y="5904046"/>
            <a:ext cx="6043975" cy="822552"/>
          </a:xfrm>
        </p:spPr>
        <p:txBody>
          <a:bodyPr>
            <a:normAutofit/>
          </a:bodyPr>
          <a:lstStyle/>
          <a:p>
            <a:r>
              <a:rPr lang="en-US" sz="3600" b="1" dirty="0">
                <a:solidFill>
                  <a:schemeClr val="accent4">
                    <a:lumMod val="50000"/>
                  </a:schemeClr>
                </a:solidFill>
              </a:rPr>
              <a:t>New User Experience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861348959"/>
              </p:ext>
            </p:extLst>
          </p:nvPr>
        </p:nvGraphicFramePr>
        <p:xfrm>
          <a:off x="29031" y="57141"/>
          <a:ext cx="9157498" cy="26906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7480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842" name="Straight Arrow Connector 7" descr="&quot;&quot;"/>
          <p:cNvCxnSpPr>
            <a:cxnSpLocks noChangeShapeType="1"/>
          </p:cNvCxnSpPr>
          <p:nvPr/>
        </p:nvCxnSpPr>
        <p:spPr bwMode="auto">
          <a:xfrm flipV="1">
            <a:off x="264702" y="1816632"/>
            <a:ext cx="0" cy="1420049"/>
          </a:xfrm>
          <a:prstGeom prst="straightConnector1">
            <a:avLst/>
          </a:prstGeom>
          <a:noFill/>
          <a:ln w="76200" algn="ctr">
            <a:solidFill>
              <a:schemeClr val="accent1"/>
            </a:solidFill>
            <a:round/>
            <a:headEnd/>
            <a:tailEnd type="arrow" w="med" len="med"/>
          </a:ln>
          <a:extLst>
            <a:ext uri="{909E8E84-426E-40DD-AFC4-6F175D3DCCD1}">
              <a14:hiddenFill xmlns:a14="http://schemas.microsoft.com/office/drawing/2010/main">
                <a:noFill/>
              </a14:hiddenFill>
            </a:ext>
          </a:extLst>
        </p:spPr>
      </p:cxnSp>
      <p:graphicFrame>
        <p:nvGraphicFramePr>
          <p:cNvPr id="12" name="Table 11" descr="Level: Level 4&#10;Machine -Interpretable&#10;Description:&#10;Computable Electronic Data: Structured messages containing standardized and coded data; transfer from one system to another without need for translation or interpretation&#10;DoD/VA Example:&#10;Data Federation Accelerators&#10;CHDR (Pharmacy only)&#10;VLER Health (some content)&#10;"/>
          <p:cNvGraphicFramePr>
            <a:graphicFrameLocks noGrp="1"/>
          </p:cNvGraphicFramePr>
          <p:nvPr>
            <p:extLst>
              <p:ext uri="{D42A27DB-BD31-4B8C-83A1-F6EECF244321}">
                <p14:modId xmlns:p14="http://schemas.microsoft.com/office/powerpoint/2010/main" val="2776092770"/>
              </p:ext>
            </p:extLst>
          </p:nvPr>
        </p:nvGraphicFramePr>
        <p:xfrm>
          <a:off x="551543" y="899892"/>
          <a:ext cx="8548915" cy="5919459"/>
        </p:xfrm>
        <a:graphic>
          <a:graphicData uri="http://schemas.openxmlformats.org/drawingml/2006/table">
            <a:tbl>
              <a:tblPr/>
              <a:tblGrid>
                <a:gridCol w="1684428"/>
                <a:gridCol w="4014241"/>
                <a:gridCol w="2850246"/>
              </a:tblGrid>
              <a:tr h="6432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mn-lt"/>
                          <a:ea typeface="MS Mincho" pitchFamily="49" charset="-128"/>
                        </a:rPr>
                        <a:t>Level</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mn-lt"/>
                          <a:ea typeface="MS Mincho" pitchFamily="49" charset="-128"/>
                        </a:rPr>
                        <a:t>Description</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mn-lt"/>
                          <a:ea typeface="MS Mincho" pitchFamily="49" charset="-128"/>
                        </a:rPr>
                        <a:t>DoD/VA Example</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70C0"/>
                    </a:solidFill>
                  </a:tcPr>
                </a:tc>
              </a:tr>
              <a:tr h="199834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spc="-150" normalizeH="0" baseline="0" dirty="0" smtClean="0">
                          <a:ln>
                            <a:noFill/>
                          </a:ln>
                          <a:solidFill>
                            <a:schemeClr val="tx1"/>
                          </a:solidFill>
                          <a:effectLst/>
                          <a:latin typeface="+mn-lt"/>
                          <a:ea typeface="MS Mincho" pitchFamily="49" charset="-128"/>
                        </a:rPr>
                        <a:t>Level 4</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spc="-150" normalizeH="0" baseline="0" dirty="0" smtClean="0">
                          <a:ln>
                            <a:noFill/>
                          </a:ln>
                          <a:solidFill>
                            <a:schemeClr val="tx1"/>
                          </a:solidFill>
                          <a:effectLst/>
                          <a:latin typeface="+mn-lt"/>
                          <a:ea typeface="MS Mincho" pitchFamily="49" charset="-128"/>
                        </a:rPr>
                        <a:t>Machine -Interpretable</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spc="-150" normalizeH="0" baseline="0" dirty="0" smtClean="0">
                          <a:ln>
                            <a:noFill/>
                          </a:ln>
                          <a:solidFill>
                            <a:schemeClr val="tx1"/>
                          </a:solidFill>
                          <a:effectLst/>
                          <a:latin typeface="+mn-lt"/>
                          <a:ea typeface="MS Mincho" pitchFamily="49" charset="-128"/>
                        </a:rPr>
                        <a:t>Computable Electronic Data: Structured messages containing standardized and coded data; transfer from one system to another without need for translation or interpretation</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233363" marR="0" lvl="0" indent="-233363" algn="l" defTabSz="914400" rtl="0" eaLnBrk="1" fontAlgn="base" latinLnBrk="0" hangingPunct="1">
                        <a:lnSpc>
                          <a:spcPct val="100000"/>
                        </a:lnSpc>
                        <a:spcBef>
                          <a:spcPct val="0"/>
                        </a:spcBef>
                        <a:spcAft>
                          <a:spcPct val="0"/>
                        </a:spcAft>
                        <a:buClrTx/>
                        <a:buSzTx/>
                        <a:buFont typeface="Symbol" pitchFamily="18" charset="2"/>
                        <a:buChar char=""/>
                        <a:tabLst/>
                      </a:pPr>
                      <a:r>
                        <a:rPr kumimoji="0" lang="en-US" sz="2400" b="0" i="0" u="none" strike="noStrike" cap="none" spc="-150" normalizeH="0" baseline="0" dirty="0" smtClean="0">
                          <a:ln>
                            <a:noFill/>
                          </a:ln>
                          <a:solidFill>
                            <a:schemeClr val="tx1"/>
                          </a:solidFill>
                          <a:effectLst/>
                          <a:latin typeface="+mn-lt"/>
                          <a:ea typeface="MS Mincho" pitchFamily="49" charset="-128"/>
                        </a:rPr>
                        <a:t>Data Federation Accelerators</a:t>
                      </a:r>
                    </a:p>
                    <a:p>
                      <a:pPr marL="233363" marR="0" lvl="0" indent="-233363" algn="l" defTabSz="914400" rtl="0" eaLnBrk="1" fontAlgn="base" latinLnBrk="0" hangingPunct="1">
                        <a:lnSpc>
                          <a:spcPct val="100000"/>
                        </a:lnSpc>
                        <a:spcBef>
                          <a:spcPct val="0"/>
                        </a:spcBef>
                        <a:spcAft>
                          <a:spcPct val="0"/>
                        </a:spcAft>
                        <a:buClrTx/>
                        <a:buSzTx/>
                        <a:buFont typeface="Symbol" pitchFamily="18" charset="2"/>
                        <a:buChar char=""/>
                        <a:tabLst/>
                      </a:pPr>
                      <a:r>
                        <a:rPr kumimoji="0" lang="en-US" sz="2400" b="0" i="0" u="none" strike="noStrike" cap="none" spc="-150" normalizeH="0" baseline="0" dirty="0" smtClean="0">
                          <a:ln>
                            <a:noFill/>
                          </a:ln>
                          <a:solidFill>
                            <a:schemeClr val="tx1"/>
                          </a:solidFill>
                          <a:effectLst/>
                          <a:latin typeface="+mn-lt"/>
                          <a:ea typeface="MS Mincho" pitchFamily="49" charset="-128"/>
                        </a:rPr>
                        <a:t>CHDR (Pharmacy only)</a:t>
                      </a:r>
                    </a:p>
                    <a:p>
                      <a:pPr marL="233363" marR="0" lvl="0" indent="-233363" algn="l" defTabSz="914400" rtl="0" eaLnBrk="1" fontAlgn="base" latinLnBrk="0" hangingPunct="1">
                        <a:lnSpc>
                          <a:spcPct val="100000"/>
                        </a:lnSpc>
                        <a:spcBef>
                          <a:spcPct val="0"/>
                        </a:spcBef>
                        <a:spcAft>
                          <a:spcPct val="0"/>
                        </a:spcAft>
                        <a:buClrTx/>
                        <a:buSzTx/>
                        <a:buFont typeface="Symbol" pitchFamily="18" charset="2"/>
                        <a:buChar char=""/>
                        <a:tabLst/>
                      </a:pPr>
                      <a:r>
                        <a:rPr kumimoji="0" lang="en-US" sz="2400" b="0" i="0" u="none" strike="noStrike" cap="none" spc="-150" normalizeH="0" baseline="0" dirty="0" smtClean="0">
                          <a:ln>
                            <a:noFill/>
                          </a:ln>
                          <a:solidFill>
                            <a:schemeClr val="tx1"/>
                          </a:solidFill>
                          <a:effectLst/>
                          <a:latin typeface="+mn-lt"/>
                          <a:ea typeface="MS Mincho" pitchFamily="49" charset="-128"/>
                        </a:rPr>
                        <a:t>VLER Health (some content)</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r>
              <a:tr h="159657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ea typeface="MS Mincho" pitchFamily="49" charset="-128"/>
                        </a:rPr>
                        <a:t>Level 3</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ea typeface="MS Mincho" pitchFamily="49" charset="-128"/>
                        </a:rPr>
                        <a:t>Machine -Organizable</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ea typeface="MS Mincho" pitchFamily="49" charset="-128"/>
                        </a:rPr>
                        <a:t>Structured, Viewable Electronic Data: Indexed Documents and images; transmission of structured messages containing non-standardized data, requires interfaces that can translate incoming data from the sending organization</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233363" marR="0" lvl="0" indent="-233363" algn="l" defTabSz="914400" rtl="0" eaLnBrk="1" fontAlgn="base" latinLnBrk="0" hangingPunct="1">
                        <a:lnSpc>
                          <a:spcPct val="100000"/>
                        </a:lnSpc>
                        <a:spcBef>
                          <a:spcPct val="0"/>
                        </a:spcBef>
                        <a:spcAft>
                          <a:spcPct val="0"/>
                        </a:spcAft>
                        <a:buClrTx/>
                        <a:buSzTx/>
                        <a:buFont typeface="Symbol" pitchFamily="18" charset="2"/>
                        <a:buChar char=""/>
                        <a:tabLst/>
                      </a:pPr>
                      <a:r>
                        <a:rPr kumimoji="0" lang="en-US" sz="1600" b="0" i="0" u="none" strike="noStrike" cap="none" normalizeH="0" baseline="0" dirty="0" smtClean="0">
                          <a:ln>
                            <a:noFill/>
                          </a:ln>
                          <a:solidFill>
                            <a:schemeClr val="tx1"/>
                          </a:solidFill>
                          <a:effectLst/>
                          <a:latin typeface="+mn-lt"/>
                          <a:ea typeface="MS Mincho" pitchFamily="49" charset="-128"/>
                        </a:rPr>
                        <a:t>BHIE</a:t>
                      </a:r>
                    </a:p>
                    <a:p>
                      <a:pPr marL="233363" marR="0" lvl="0" indent="-233363" algn="l" defTabSz="914400" rtl="0" eaLnBrk="1" fontAlgn="base" latinLnBrk="0" hangingPunct="1">
                        <a:lnSpc>
                          <a:spcPct val="100000"/>
                        </a:lnSpc>
                        <a:spcBef>
                          <a:spcPct val="0"/>
                        </a:spcBef>
                        <a:spcAft>
                          <a:spcPct val="0"/>
                        </a:spcAft>
                        <a:buClrTx/>
                        <a:buSzTx/>
                        <a:buFont typeface="Symbol" pitchFamily="18" charset="2"/>
                        <a:buChar char=""/>
                        <a:tabLst/>
                      </a:pPr>
                      <a:r>
                        <a:rPr kumimoji="0" lang="en-US" sz="1600" b="0" i="0" u="none" strike="noStrike" cap="none" normalizeH="0" baseline="0" dirty="0" smtClean="0">
                          <a:ln>
                            <a:noFill/>
                          </a:ln>
                          <a:solidFill>
                            <a:schemeClr val="tx1"/>
                          </a:solidFill>
                          <a:effectLst/>
                          <a:latin typeface="+mn-lt"/>
                          <a:ea typeface="MS Mincho" pitchFamily="49" charset="-128"/>
                        </a:rPr>
                        <a:t>FHIE</a:t>
                      </a:r>
                    </a:p>
                    <a:p>
                      <a:pPr marL="233363" marR="0" lvl="0" indent="-233363" algn="l" defTabSz="914400" rtl="0" eaLnBrk="1" fontAlgn="base" latinLnBrk="0" hangingPunct="1">
                        <a:lnSpc>
                          <a:spcPct val="100000"/>
                        </a:lnSpc>
                        <a:spcBef>
                          <a:spcPct val="0"/>
                        </a:spcBef>
                        <a:spcAft>
                          <a:spcPct val="0"/>
                        </a:spcAft>
                        <a:buClrTx/>
                        <a:buSzTx/>
                        <a:buFont typeface="Symbol" pitchFamily="18" charset="2"/>
                        <a:buChar char=""/>
                        <a:tabLst/>
                      </a:pPr>
                      <a:r>
                        <a:rPr kumimoji="0" lang="en-US" sz="1600" b="0" i="0" u="none" strike="noStrike" cap="none" normalizeH="0" baseline="0" dirty="0" smtClean="0">
                          <a:ln>
                            <a:noFill/>
                          </a:ln>
                          <a:solidFill>
                            <a:schemeClr val="tx1"/>
                          </a:solidFill>
                          <a:effectLst/>
                          <a:latin typeface="+mn-lt"/>
                          <a:ea typeface="MS Mincho" pitchFamily="49" charset="-128"/>
                        </a:rPr>
                        <a:t>VLER Health (some content)</a:t>
                      </a:r>
                    </a:p>
                    <a:p>
                      <a:pPr marL="233363" marR="0" lvl="0" indent="-233363" algn="l" defTabSz="914400" rtl="0" eaLnBrk="1" fontAlgn="base" latinLnBrk="0" hangingPunct="1">
                        <a:lnSpc>
                          <a:spcPct val="100000"/>
                        </a:lnSpc>
                        <a:spcBef>
                          <a:spcPct val="0"/>
                        </a:spcBef>
                        <a:spcAft>
                          <a:spcPct val="0"/>
                        </a:spcAft>
                        <a:buClrTx/>
                        <a:buSzTx/>
                        <a:buFont typeface="Symbol" pitchFamily="18" charset="2"/>
                        <a:buChar char=""/>
                        <a:tabLst/>
                      </a:pPr>
                      <a:r>
                        <a:rPr kumimoji="0" lang="en-US" sz="1600" b="0" i="0" u="none" strike="noStrike" cap="none" normalizeH="0" baseline="0" dirty="0" smtClean="0">
                          <a:ln>
                            <a:noFill/>
                          </a:ln>
                          <a:solidFill>
                            <a:schemeClr val="tx1"/>
                          </a:solidFill>
                          <a:effectLst/>
                          <a:latin typeface="+mn-lt"/>
                          <a:ea typeface="MS Mincho" pitchFamily="49" charset="-128"/>
                        </a:rPr>
                        <a:t>Typical HL7 2.x messaging</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r>
              <a:tr h="84182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ea typeface="MS Mincho" pitchFamily="49" charset="-128"/>
                        </a:rPr>
                        <a:t>Level 2</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ea typeface="MS Mincho" pitchFamily="49" charset="-128"/>
                        </a:rPr>
                        <a:t>Machine Transportable</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ea typeface="MS Mincho" pitchFamily="49" charset="-128"/>
                        </a:rPr>
                        <a:t>Unstructured, viewable electronic data: fax, email, scanned documents, pictures, pdf files</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233363" marR="0" lvl="0" indent="-233363" algn="l" defTabSz="914400" rtl="0" eaLnBrk="1" fontAlgn="base" latinLnBrk="0" hangingPunct="1">
                        <a:lnSpc>
                          <a:spcPct val="100000"/>
                        </a:lnSpc>
                        <a:spcBef>
                          <a:spcPct val="0"/>
                        </a:spcBef>
                        <a:spcAft>
                          <a:spcPct val="0"/>
                        </a:spcAft>
                        <a:buClrTx/>
                        <a:buSzTx/>
                        <a:buFont typeface="Symbol" pitchFamily="18" charset="2"/>
                        <a:buChar char=""/>
                        <a:tabLst/>
                      </a:pPr>
                      <a:r>
                        <a:rPr kumimoji="0" lang="en-US" sz="1600" b="0" i="0" u="none" strike="noStrike" cap="none" normalizeH="0" baseline="0" dirty="0" smtClean="0">
                          <a:ln>
                            <a:noFill/>
                          </a:ln>
                          <a:solidFill>
                            <a:schemeClr val="tx1"/>
                          </a:solidFill>
                          <a:effectLst/>
                          <a:latin typeface="+mn-lt"/>
                          <a:ea typeface="MS Mincho" pitchFamily="49" charset="-128"/>
                        </a:rPr>
                        <a:t>AHLTA</a:t>
                      </a:r>
                      <a:r>
                        <a:rPr kumimoji="0" lang="ja-JP" altLang="en-US" sz="1600" b="0" i="0" u="none" strike="noStrike" cap="none" normalizeH="0" baseline="0" dirty="0" smtClean="0">
                          <a:ln>
                            <a:noFill/>
                          </a:ln>
                          <a:solidFill>
                            <a:schemeClr val="tx1"/>
                          </a:solidFill>
                          <a:effectLst/>
                          <a:latin typeface="+mn-lt"/>
                          <a:ea typeface="MS Mincho" pitchFamily="49" charset="-128"/>
                        </a:rPr>
                        <a:t>“</a:t>
                      </a:r>
                      <a:r>
                        <a:rPr kumimoji="0" lang="en-US" altLang="ja-JP" sz="1600" b="0" i="0" u="none" strike="noStrike" cap="none" normalizeH="0" baseline="0" dirty="0" smtClean="0">
                          <a:ln>
                            <a:noFill/>
                          </a:ln>
                          <a:solidFill>
                            <a:schemeClr val="tx1"/>
                          </a:solidFill>
                          <a:effectLst/>
                          <a:latin typeface="+mn-lt"/>
                          <a:ea typeface="MS Mincho" pitchFamily="49" charset="-128"/>
                        </a:rPr>
                        <a:t>Chart Print</a:t>
                      </a:r>
                      <a:r>
                        <a:rPr kumimoji="0" lang="ja-JP" altLang="en-US" sz="1600" b="0" i="0" u="none" strike="noStrike" cap="none" normalizeH="0" baseline="0" dirty="0" smtClean="0">
                          <a:ln>
                            <a:noFill/>
                          </a:ln>
                          <a:solidFill>
                            <a:schemeClr val="tx1"/>
                          </a:solidFill>
                          <a:effectLst/>
                          <a:latin typeface="+mn-lt"/>
                          <a:ea typeface="MS Mincho" pitchFamily="49" charset="-128"/>
                        </a:rPr>
                        <a:t>”</a:t>
                      </a:r>
                      <a:r>
                        <a:rPr kumimoji="0" lang="en-US" altLang="ja-JP" sz="1600" b="0" i="0" u="none" strike="noStrike" cap="none" normalizeH="0" baseline="0" dirty="0" smtClean="0">
                          <a:ln>
                            <a:noFill/>
                          </a:ln>
                          <a:solidFill>
                            <a:schemeClr val="tx1"/>
                          </a:solidFill>
                          <a:effectLst/>
                          <a:latin typeface="+mn-lt"/>
                          <a:ea typeface="MS Mincho" pitchFamily="49" charset="-128"/>
                        </a:rPr>
                        <a:t> PDF files </a:t>
                      </a:r>
                      <a:r>
                        <a:rPr kumimoji="0" lang="en-US" sz="1600" b="0" i="0" u="none" strike="noStrike" cap="none" normalizeH="0" baseline="0" dirty="0" smtClean="0">
                          <a:ln>
                            <a:noFill/>
                          </a:ln>
                          <a:solidFill>
                            <a:schemeClr val="tx1"/>
                          </a:solidFill>
                          <a:effectLst/>
                          <a:latin typeface="+mn-lt"/>
                          <a:ea typeface="MS Mincho" pitchFamily="49" charset="-128"/>
                        </a:rPr>
                        <a:t>(available to VBA via HAIMS)</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r>
              <a:tr h="6432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ea typeface="MS Mincho" pitchFamily="49" charset="-128"/>
                        </a:rPr>
                        <a:t>Level 1</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ea typeface="MS Mincho" pitchFamily="49" charset="-128"/>
                        </a:rPr>
                        <a:t>Non-Electronic</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ea typeface="MS Mincho" pitchFamily="49" charset="-128"/>
                        </a:rPr>
                        <a:t>Non-electronic Data: Paper-based, mailed, or phone calls</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233363" marR="0" lvl="0" indent="-233363" algn="l" defTabSz="914400" rtl="0" eaLnBrk="1" fontAlgn="base" latinLnBrk="0" hangingPunct="1">
                        <a:lnSpc>
                          <a:spcPct val="100000"/>
                        </a:lnSpc>
                        <a:spcBef>
                          <a:spcPct val="0"/>
                        </a:spcBef>
                        <a:spcAft>
                          <a:spcPct val="0"/>
                        </a:spcAft>
                        <a:buClrTx/>
                        <a:buSzTx/>
                        <a:buFont typeface="Symbol" pitchFamily="18" charset="2"/>
                        <a:buChar char=""/>
                        <a:tabLst/>
                      </a:pPr>
                      <a:r>
                        <a:rPr kumimoji="0" lang="en-US" sz="1600" b="0" i="0" u="none" strike="noStrike" cap="none" normalizeH="0" baseline="0" dirty="0" smtClean="0">
                          <a:ln>
                            <a:noFill/>
                          </a:ln>
                          <a:solidFill>
                            <a:schemeClr val="tx1"/>
                          </a:solidFill>
                          <a:effectLst/>
                          <a:latin typeface="+mn-lt"/>
                          <a:ea typeface="MS Mincho" pitchFamily="49" charset="-128"/>
                        </a:rPr>
                        <a:t>Historical paper records</a:t>
                      </a:r>
                    </a:p>
                    <a:p>
                      <a:pPr marL="233363" marR="0" lvl="0" indent="-233363"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ea typeface="MS Mincho" pitchFamily="49" charset="-128"/>
                        </a:rPr>
                        <a:t> </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r>
            </a:tbl>
          </a:graphicData>
        </a:graphic>
      </p:graphicFrame>
      <p:sp>
        <p:nvSpPr>
          <p:cNvPr id="3" name="Rectangle 2" descr="&quot;&quot;"/>
          <p:cNvSpPr/>
          <p:nvPr/>
        </p:nvSpPr>
        <p:spPr>
          <a:xfrm>
            <a:off x="551543" y="3702893"/>
            <a:ext cx="8548915" cy="3116458"/>
          </a:xfrm>
          <a:prstGeom prst="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descr="&quot;&quot;"/>
          <p:cNvCxnSpPr/>
          <p:nvPr/>
        </p:nvCxnSpPr>
        <p:spPr>
          <a:xfrm>
            <a:off x="264702" y="5788843"/>
            <a:ext cx="0" cy="103050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5877" name="TextBox 2" descr="NDAA TARGET LEVEL &#10;"/>
          <p:cNvSpPr txBox="1">
            <a:spLocks noChangeArrowheads="1"/>
          </p:cNvSpPr>
          <p:nvPr/>
        </p:nvSpPr>
        <p:spPr bwMode="auto">
          <a:xfrm>
            <a:off x="2654583" y="4826723"/>
            <a:ext cx="42344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400">
                <a:solidFill>
                  <a:schemeClr val="tx1"/>
                </a:solidFill>
                <a:latin typeface="Calibri" pitchFamily="34" charset="0"/>
              </a:defRPr>
            </a:lvl1pPr>
            <a:lvl2pPr marL="742950" indent="-285750" eaLnBrk="0" hangingPunct="0">
              <a:spcBef>
                <a:spcPct val="20000"/>
              </a:spcBef>
              <a:buFont typeface="Arial" pitchFamily="34" charset="0"/>
              <a:buChar char="–"/>
              <a:defRPr sz="2000">
                <a:solidFill>
                  <a:schemeClr val="tx1"/>
                </a:solidFill>
                <a:latin typeface="Calibri" pitchFamily="34" charset="0"/>
              </a:defRPr>
            </a:lvl2pPr>
            <a:lvl3pPr marL="1143000" indent="-228600" eaLnBrk="0" hangingPunct="0">
              <a:spcBef>
                <a:spcPct val="20000"/>
              </a:spcBef>
              <a:buFont typeface="Arial"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sz="1600">
                <a:solidFill>
                  <a:schemeClr val="tx1"/>
                </a:solidFill>
                <a:latin typeface="Calibri" pitchFamily="34" charset="0"/>
              </a:defRPr>
            </a:lvl4pPr>
            <a:lvl5pPr marL="2057400" indent="-228600" eaLnBrk="0" hangingPunct="0">
              <a:spcBef>
                <a:spcPct val="20000"/>
              </a:spcBef>
              <a:buFont typeface="Arial" pitchFamily="34" charset="0"/>
              <a:buChar char="»"/>
              <a:defRPr sz="16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9pPr>
          </a:lstStyle>
          <a:p>
            <a:pPr eaLnBrk="1" hangingPunct="1">
              <a:spcBef>
                <a:spcPct val="0"/>
              </a:spcBef>
              <a:buFontTx/>
              <a:buNone/>
            </a:pPr>
            <a:r>
              <a:rPr lang="en-US" altLang="en-US" sz="3600" b="1" dirty="0">
                <a:solidFill>
                  <a:schemeClr val="tx2">
                    <a:lumMod val="75000"/>
                  </a:schemeClr>
                </a:solidFill>
              </a:rPr>
              <a:t>NDAA TARGET LEVEL </a:t>
            </a:r>
          </a:p>
        </p:txBody>
      </p:sp>
      <p:sp>
        <p:nvSpPr>
          <p:cNvPr id="9" name="Bent-Up Arrow 8" descr="&quot;&quot;"/>
          <p:cNvSpPr/>
          <p:nvPr/>
        </p:nvSpPr>
        <p:spPr>
          <a:xfrm>
            <a:off x="6763652" y="3696021"/>
            <a:ext cx="1146628" cy="1574292"/>
          </a:xfrm>
          <a:prstGeom prst="bentUpArrow">
            <a:avLst>
              <a:gd name="adj1" fmla="val 17737"/>
              <a:gd name="adj2" fmla="val 25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Bent-Up Arrow 15" descr="&quot;&quot;"/>
          <p:cNvSpPr/>
          <p:nvPr/>
        </p:nvSpPr>
        <p:spPr>
          <a:xfrm flipH="1">
            <a:off x="1457153" y="3702596"/>
            <a:ext cx="1211943" cy="1574292"/>
          </a:xfrm>
          <a:prstGeom prst="bentUpArrow">
            <a:avLst>
              <a:gd name="adj1" fmla="val 17737"/>
              <a:gd name="adj2" fmla="val 25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843" name="TextBox 4" descr="Target  over  time&#10;"/>
          <p:cNvSpPr txBox="1">
            <a:spLocks noChangeArrowheads="1"/>
          </p:cNvSpPr>
          <p:nvPr/>
        </p:nvSpPr>
        <p:spPr bwMode="auto">
          <a:xfrm rot="16200000">
            <a:off x="-1168046" y="4257653"/>
            <a:ext cx="28012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2400">
                <a:solidFill>
                  <a:schemeClr val="tx1"/>
                </a:solidFill>
                <a:latin typeface="Calibri" pitchFamily="34" charset="0"/>
              </a:defRPr>
            </a:lvl1pPr>
            <a:lvl2pPr marL="742950" indent="-285750" eaLnBrk="0" hangingPunct="0">
              <a:spcBef>
                <a:spcPct val="20000"/>
              </a:spcBef>
              <a:buFont typeface="Arial" pitchFamily="34" charset="0"/>
              <a:buChar char="–"/>
              <a:defRPr sz="2000">
                <a:solidFill>
                  <a:schemeClr val="tx1"/>
                </a:solidFill>
                <a:latin typeface="Calibri" pitchFamily="34" charset="0"/>
              </a:defRPr>
            </a:lvl2pPr>
            <a:lvl3pPr marL="1143000" indent="-228600" eaLnBrk="0" hangingPunct="0">
              <a:spcBef>
                <a:spcPct val="20000"/>
              </a:spcBef>
              <a:buFont typeface="Arial"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sz="1600">
                <a:solidFill>
                  <a:schemeClr val="tx1"/>
                </a:solidFill>
                <a:latin typeface="Calibri" pitchFamily="34" charset="0"/>
              </a:defRPr>
            </a:lvl4pPr>
            <a:lvl5pPr marL="2057400" indent="-228600" eaLnBrk="0" hangingPunct="0">
              <a:spcBef>
                <a:spcPct val="20000"/>
              </a:spcBef>
              <a:buFont typeface="Arial" pitchFamily="34" charset="0"/>
              <a:buChar char="»"/>
              <a:defRPr sz="16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defRPr>
            </a:lvl9pPr>
          </a:lstStyle>
          <a:p>
            <a:pPr algn="ctr" eaLnBrk="1" hangingPunct="1">
              <a:spcBef>
                <a:spcPct val="0"/>
              </a:spcBef>
              <a:buFontTx/>
              <a:buNone/>
            </a:pPr>
            <a:r>
              <a:rPr lang="en-US" altLang="en-US" sz="2800" b="1" spc="-100" dirty="0" smtClean="0">
                <a:solidFill>
                  <a:schemeClr val="bg1"/>
                </a:solidFill>
                <a:latin typeface="Franklin Gothic Book" pitchFamily="34" charset="0"/>
                <a:ea typeface="MS PGothic" pitchFamily="34" charset="-128"/>
              </a:rPr>
              <a:t>Target  over  time</a:t>
            </a:r>
            <a:endParaRPr lang="en-US" altLang="en-US" sz="2800" b="1" spc="-100" dirty="0">
              <a:solidFill>
                <a:schemeClr val="bg1"/>
              </a:solidFill>
              <a:latin typeface="Franklin Gothic Book" pitchFamily="34" charset="0"/>
              <a:ea typeface="MS PGothic" pitchFamily="34" charset="-128"/>
            </a:endParaRPr>
          </a:p>
        </p:txBody>
      </p:sp>
      <p:sp>
        <p:nvSpPr>
          <p:cNvPr id="17441" name="Title 1" descr="Levels of Data Interoperability"/>
          <p:cNvSpPr>
            <a:spLocks noGrp="1"/>
          </p:cNvSpPr>
          <p:nvPr>
            <p:ph type="title"/>
          </p:nvPr>
        </p:nvSpPr>
        <p:spPr>
          <a:xfrm>
            <a:off x="552248" y="174171"/>
            <a:ext cx="8548209" cy="708706"/>
          </a:xfrm>
          <a:solidFill>
            <a:srgbClr val="002060"/>
          </a:solidFill>
          <a:ln>
            <a:solidFill>
              <a:schemeClr val="bg1"/>
            </a:solidFill>
          </a:ln>
        </p:spPr>
        <p:txBody>
          <a:bodyPr/>
          <a:lstStyle/>
          <a:p>
            <a:r>
              <a:rPr lang="en-US" altLang="en-US" sz="2800" b="1" dirty="0">
                <a:solidFill>
                  <a:schemeClr val="bg1"/>
                </a:solidFill>
              </a:rPr>
              <a:t>Levels of Data Interoperability</a:t>
            </a:r>
          </a:p>
        </p:txBody>
      </p:sp>
    </p:spTree>
    <p:extLst>
      <p:ext uri="{BB962C8B-B14F-4D97-AF65-F5344CB8AC3E}">
        <p14:creationId xmlns:p14="http://schemas.microsoft.com/office/powerpoint/2010/main" val="34574687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Slide Number Placeholder 1" descr="&quot;&quot;"/>
          <p:cNvSpPr>
            <a:spLocks noGrp="1"/>
          </p:cNvSpPr>
          <p:nvPr>
            <p:ph type="sldNum" sz="quarter" idx="12"/>
          </p:nvPr>
        </p:nvSpPr>
        <p:spPr/>
        <p:txBody>
          <a:bodyPr/>
          <a:lstStyle/>
          <a:p>
            <a:fld id="{FA84A37A-AFC2-4A01-80A1-FC20F2C0D5BB}" type="slidenum">
              <a:rPr lang="en-US" smtClean="0"/>
              <a:pPr/>
              <a:t>7</a:t>
            </a:fld>
            <a:endParaRPr lang="en-US" dirty="0"/>
          </a:p>
        </p:txBody>
      </p:sp>
      <p:sp>
        <p:nvSpPr>
          <p:cNvPr id="5" name="TextBox 4" descr="a. Healthcare Team Member&#10;b. Healthcare Administration&#10;c. Health Informatics&#10;d. Healthcare Association Affiliation (OSEHRA, AMIA, etc.)&#10;e. Other&#10;"/>
          <p:cNvSpPr txBox="1"/>
          <p:nvPr/>
        </p:nvSpPr>
        <p:spPr>
          <a:xfrm>
            <a:off x="378373" y="1458966"/>
            <a:ext cx="4075094" cy="5345053"/>
          </a:xfrm>
          <a:prstGeom prst="rect">
            <a:avLst/>
          </a:prstGeom>
          <a:noFill/>
        </p:spPr>
        <p:txBody>
          <a:bodyPr wrap="square" rtlCol="0">
            <a:spAutoFit/>
          </a:bodyPr>
          <a:lstStyle/>
          <a:p>
            <a:r>
              <a:rPr lang="en-US" sz="2800" dirty="0" smtClean="0"/>
              <a:t> </a:t>
            </a:r>
          </a:p>
          <a:p>
            <a:endParaRPr lang="en-US" sz="2800" dirty="0"/>
          </a:p>
          <a:p>
            <a:pPr marL="514350" indent="-514350">
              <a:spcAft>
                <a:spcPts val="1000"/>
              </a:spcAft>
              <a:buAutoNum type="alphaUcPeriod"/>
            </a:pPr>
            <a:r>
              <a:rPr lang="en-US" sz="2800" dirty="0" smtClean="0"/>
              <a:t>Healthcare Team Member</a:t>
            </a:r>
          </a:p>
          <a:p>
            <a:pPr marL="514350" indent="-514350">
              <a:spcAft>
                <a:spcPts val="1000"/>
              </a:spcAft>
              <a:buAutoNum type="alphaUcPeriod"/>
            </a:pPr>
            <a:r>
              <a:rPr lang="en-US" sz="2800" dirty="0" smtClean="0"/>
              <a:t>Healthcare Administration</a:t>
            </a:r>
          </a:p>
          <a:p>
            <a:pPr marL="514350" indent="-514350">
              <a:spcAft>
                <a:spcPts val="1000"/>
              </a:spcAft>
              <a:buAutoNum type="alphaUcPeriod"/>
            </a:pPr>
            <a:r>
              <a:rPr lang="en-US" sz="2800" dirty="0" smtClean="0"/>
              <a:t>Health Informatics</a:t>
            </a:r>
          </a:p>
          <a:p>
            <a:pPr marL="514350" indent="-514350">
              <a:spcAft>
                <a:spcPts val="1000"/>
              </a:spcAft>
              <a:buAutoNum type="alphaUcPeriod"/>
            </a:pPr>
            <a:r>
              <a:rPr lang="en-US" sz="2800" dirty="0" smtClean="0"/>
              <a:t>Healthcare Association Affiliation (OSEHRA, AMIA, etc.)</a:t>
            </a:r>
          </a:p>
          <a:p>
            <a:pPr marL="514350" indent="-514350">
              <a:spcAft>
                <a:spcPts val="1000"/>
              </a:spcAft>
              <a:buAutoNum type="alphaUcPeriod"/>
            </a:pPr>
            <a:r>
              <a:rPr lang="en-US" sz="2800" dirty="0" smtClean="0"/>
              <a:t>Other</a:t>
            </a:r>
            <a:endParaRPr lang="en-US" sz="2800" dirty="0"/>
          </a:p>
        </p:txBody>
      </p:sp>
      <p:sp>
        <p:nvSpPr>
          <p:cNvPr id="6" name="Rectangle 5" descr="Who do we have in the audience today?&#10;"/>
          <p:cNvSpPr/>
          <p:nvPr/>
        </p:nvSpPr>
        <p:spPr>
          <a:xfrm>
            <a:off x="373036" y="1682888"/>
            <a:ext cx="6030433" cy="523220"/>
          </a:xfrm>
          <a:prstGeom prst="rect">
            <a:avLst/>
          </a:prstGeom>
        </p:spPr>
        <p:txBody>
          <a:bodyPr wrap="none">
            <a:spAutoFit/>
          </a:bodyPr>
          <a:lstStyle/>
          <a:p>
            <a:r>
              <a:rPr lang="en-US" sz="2800" dirty="0"/>
              <a:t>Who do we have in the audience today?</a:t>
            </a:r>
          </a:p>
        </p:txBody>
      </p:sp>
      <p:sp>
        <p:nvSpPr>
          <p:cNvPr id="4" name="Title 3" descr="Poll Results&#10;"/>
          <p:cNvSpPr txBox="1">
            <a:spLocks/>
          </p:cNvSpPr>
          <p:nvPr/>
        </p:nvSpPr>
        <p:spPr>
          <a:xfrm>
            <a:off x="914400" y="228600"/>
            <a:ext cx="8229600" cy="11430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Poll Results</a:t>
            </a:r>
            <a:endParaRPr lang="en-US" dirty="0"/>
          </a:p>
        </p:txBody>
      </p:sp>
      <p:pic>
        <p:nvPicPr>
          <p:cNvPr id="3"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05064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Slide Number Placeholder 1" descr="&quot;&quot;"/>
          <p:cNvSpPr>
            <a:spLocks noGrp="1"/>
          </p:cNvSpPr>
          <p:nvPr>
            <p:ph type="sldNum" sz="quarter" idx="12"/>
          </p:nvPr>
        </p:nvSpPr>
        <p:spPr/>
        <p:txBody>
          <a:bodyPr/>
          <a:lstStyle/>
          <a:p>
            <a:fld id="{FA84A37A-AFC2-4A01-80A1-FC20F2C0D5BB}" type="slidenum">
              <a:rPr lang="en-US" smtClean="0"/>
              <a:pPr/>
              <a:t>8</a:t>
            </a:fld>
            <a:endParaRPr lang="en-US" dirty="0"/>
          </a:p>
        </p:txBody>
      </p:sp>
      <p:sp>
        <p:nvSpPr>
          <p:cNvPr id="6" name="Rectangle 5" descr="Who do we have in the audience today?&#10;"/>
          <p:cNvSpPr/>
          <p:nvPr/>
        </p:nvSpPr>
        <p:spPr>
          <a:xfrm>
            <a:off x="373036" y="1682888"/>
            <a:ext cx="6030433" cy="523220"/>
          </a:xfrm>
          <a:prstGeom prst="rect">
            <a:avLst/>
          </a:prstGeom>
        </p:spPr>
        <p:txBody>
          <a:bodyPr wrap="none">
            <a:spAutoFit/>
          </a:bodyPr>
          <a:lstStyle/>
          <a:p>
            <a:r>
              <a:rPr lang="en-US" sz="2800" dirty="0"/>
              <a:t>Who do we have in the audience today?</a:t>
            </a:r>
          </a:p>
        </p:txBody>
      </p:sp>
      <p:sp>
        <p:nvSpPr>
          <p:cNvPr id="4" name="Title 3" descr="Poll Results&#10;"/>
          <p:cNvSpPr txBox="1">
            <a:spLocks/>
          </p:cNvSpPr>
          <p:nvPr/>
        </p:nvSpPr>
        <p:spPr>
          <a:xfrm>
            <a:off x="914400" y="228600"/>
            <a:ext cx="8229600" cy="11430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Poll Results</a:t>
            </a:r>
            <a:endParaRPr lang="en-US" dirty="0"/>
          </a:p>
        </p:txBody>
      </p:sp>
      <p:pic>
        <p:nvPicPr>
          <p:cNvPr id="3" name="Picture 3" descr="image of My VeHU Campus blue polling Icon"/>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descr="a. Healthcare Team Member&#10;b. Healthcare Administration&#10;c. Health Informatics&#10;d. Healthcare Association Affiliation (OSEHRA, AMIA, etc.)&#10;e. Other&#10;"/>
          <p:cNvSpPr txBox="1"/>
          <p:nvPr/>
        </p:nvSpPr>
        <p:spPr>
          <a:xfrm>
            <a:off x="378373" y="1458966"/>
            <a:ext cx="4075094" cy="5345053"/>
          </a:xfrm>
          <a:prstGeom prst="rect">
            <a:avLst/>
          </a:prstGeom>
          <a:noFill/>
        </p:spPr>
        <p:txBody>
          <a:bodyPr wrap="square" rtlCol="0">
            <a:spAutoFit/>
          </a:bodyPr>
          <a:lstStyle/>
          <a:p>
            <a:r>
              <a:rPr lang="en-US" sz="2800" dirty="0" smtClean="0"/>
              <a:t> </a:t>
            </a:r>
          </a:p>
          <a:p>
            <a:endParaRPr lang="en-US" sz="2800" dirty="0"/>
          </a:p>
          <a:p>
            <a:pPr marL="514350" indent="-514350">
              <a:spcAft>
                <a:spcPts val="1000"/>
              </a:spcAft>
              <a:buAutoNum type="alphaUcPeriod"/>
            </a:pPr>
            <a:r>
              <a:rPr lang="en-US" sz="2800" dirty="0" smtClean="0"/>
              <a:t>Healthcare Team Member</a:t>
            </a:r>
          </a:p>
          <a:p>
            <a:pPr marL="514350" indent="-514350">
              <a:spcAft>
                <a:spcPts val="1000"/>
              </a:spcAft>
              <a:buAutoNum type="alphaUcPeriod"/>
            </a:pPr>
            <a:r>
              <a:rPr lang="en-US" sz="2800" dirty="0" smtClean="0"/>
              <a:t>Healthcare Administration</a:t>
            </a:r>
          </a:p>
          <a:p>
            <a:pPr marL="514350" indent="-514350">
              <a:spcAft>
                <a:spcPts val="1000"/>
              </a:spcAft>
              <a:buAutoNum type="alphaUcPeriod"/>
            </a:pPr>
            <a:r>
              <a:rPr lang="en-US" sz="2800" dirty="0" smtClean="0"/>
              <a:t>Health Informatics</a:t>
            </a:r>
          </a:p>
          <a:p>
            <a:pPr marL="514350" indent="-514350">
              <a:spcAft>
                <a:spcPts val="1000"/>
              </a:spcAft>
              <a:buAutoNum type="alphaUcPeriod"/>
            </a:pPr>
            <a:r>
              <a:rPr lang="en-US" sz="2800" dirty="0" smtClean="0"/>
              <a:t>Healthcare Association Affiliation (OSEHRA, AMIA, etc.)</a:t>
            </a:r>
          </a:p>
          <a:p>
            <a:pPr marL="514350" indent="-514350">
              <a:spcAft>
                <a:spcPts val="1000"/>
              </a:spcAft>
              <a:buAutoNum type="alphaUcPeriod"/>
            </a:pPr>
            <a:r>
              <a:rPr lang="en-US" sz="2800" dirty="0" smtClean="0"/>
              <a:t>Other</a:t>
            </a:r>
            <a:endParaRPr lang="en-US" sz="2800" dirty="0"/>
          </a:p>
        </p:txBody>
      </p:sp>
    </p:spTree>
    <p:extLst>
      <p:ext uri="{BB962C8B-B14F-4D97-AF65-F5344CB8AC3E}">
        <p14:creationId xmlns:p14="http://schemas.microsoft.com/office/powerpoint/2010/main" val="99502093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33F7E3AE3535244BFC46BE44266D150" ma:contentTypeVersion="0" ma:contentTypeDescription="Create a new document." ma:contentTypeScope="" ma:versionID="d067bc0dbfe65afddb6df494075f7fa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DF802C5-E70E-4869-9E3F-453336402DC0}">
  <ds:schemaRefs>
    <ds:schemaRef ds:uri="http://schemas.microsoft.com/sharepoint/v3/contenttype/forms"/>
  </ds:schemaRefs>
</ds:datastoreItem>
</file>

<file path=customXml/itemProps2.xml><?xml version="1.0" encoding="utf-8"?>
<ds:datastoreItem xmlns:ds="http://schemas.openxmlformats.org/officeDocument/2006/customXml" ds:itemID="{07D64FAF-F05A-4D9F-BF6C-2E0C3D1EF3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00BB3A37-2475-422E-9EE8-A610CDFCD1E1}">
  <ds:schemaRefs>
    <ds:schemaRef ds:uri="http://schemas.microsoft.com/office/2006/documentManagement/types"/>
    <ds:schemaRef ds:uri="http://schemas.openxmlformats.org/package/2006/metadata/core-properties"/>
    <ds:schemaRef ds:uri="http://purl.org/dc/elements/1.1/"/>
    <ds:schemaRef ds:uri="http://purl.org/dc/terms/"/>
    <ds:schemaRef ds:uri="http://schemas.microsoft.com/office/2006/metadata/properties"/>
    <ds:schemaRef ds:uri="http://www.w3.org/XML/1998/namespace"/>
    <ds:schemaRef ds:uri="http://purl.org/dc/dcmitype/"/>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17958</TotalTime>
  <Words>8162</Words>
  <Application>Microsoft Office PowerPoint</Application>
  <PresentationFormat>On-screen Show (4:3)</PresentationFormat>
  <Paragraphs>1722</Paragraphs>
  <Slides>79</Slides>
  <Notes>66</Notes>
  <HiddenSlides>2</HiddenSlides>
  <MMClips>0</MMClips>
  <ScaleCrop>false</ScaleCrop>
  <HeadingPairs>
    <vt:vector size="4" baseType="variant">
      <vt:variant>
        <vt:lpstr>Theme</vt:lpstr>
      </vt:variant>
      <vt:variant>
        <vt:i4>1</vt:i4>
      </vt:variant>
      <vt:variant>
        <vt:lpstr>Slide Titles</vt:lpstr>
      </vt:variant>
      <vt:variant>
        <vt:i4>79</vt:i4>
      </vt:variant>
    </vt:vector>
  </HeadingPairs>
  <TitlesOfParts>
    <vt:vector size="80" baseType="lpstr">
      <vt:lpstr>Office Theme</vt:lpstr>
      <vt:lpstr>PowerPoint Presentation</vt:lpstr>
      <vt:lpstr>PowerPoint Presentation</vt:lpstr>
      <vt:lpstr>PowerPoint Presentation</vt:lpstr>
      <vt:lpstr>How did we get here?</vt:lpstr>
      <vt:lpstr>History of VistA</vt:lpstr>
      <vt:lpstr>What is Driving the Need For  VistA Evolution?</vt:lpstr>
      <vt:lpstr>PowerPoint Presentation</vt:lpstr>
      <vt:lpstr>PowerPoint Presentation</vt:lpstr>
      <vt:lpstr>PowerPoint Presentation</vt:lpstr>
      <vt:lpstr>We Are Here For The Patient</vt:lpstr>
      <vt:lpstr>PowerPoint Presentation</vt:lpstr>
      <vt:lpstr>PowerPoint Presentation</vt:lpstr>
      <vt:lpstr>…to Improve Value of Healthcare and Promote Health Equity</vt:lpstr>
      <vt:lpstr>VistA 4</vt:lpstr>
      <vt:lpstr>FOCUS on Service members, Veterans, their families and Caregivers  PROTECT the safety of our patients  ENABLE health care that provides the highest quality care  UTILIZE a cohesive, forward-looking architecture</vt:lpstr>
      <vt:lpstr>PowerPoint Presentation</vt:lpstr>
      <vt:lpstr>PowerPoint Presentation</vt:lpstr>
      <vt:lpstr>PowerPoint Presentation</vt:lpstr>
      <vt:lpstr>PowerPoint Presentation</vt:lpstr>
      <vt:lpstr>PowerPoint Presentation</vt:lpstr>
      <vt:lpstr>PowerPoint Presentation</vt:lpstr>
      <vt:lpstr>VistA 4 Product Roadmap</vt:lpstr>
      <vt:lpstr>Major Clinical Outcomes</vt:lpstr>
      <vt:lpstr>Product Set #1 September 30, 2014</vt:lpstr>
      <vt:lpstr>Search</vt:lpstr>
      <vt:lpstr>PowerPoint Presentation</vt:lpstr>
      <vt:lpstr>PowerPoint Presentation</vt:lpstr>
      <vt:lpstr>PowerPoint Presentation</vt:lpstr>
      <vt:lpstr>PowerPoint Presentation</vt:lpstr>
      <vt:lpstr>Joint Legacy Viewer (JLV)</vt:lpstr>
      <vt:lpstr>Product Set #2  September 30, 2015</vt:lpstr>
      <vt:lpstr> ONC Certification Criteria Relevant to eHMP</vt:lpstr>
      <vt:lpstr> ONC Certification Criteria Relevant to eHMP</vt:lpstr>
      <vt:lpstr> ONC Certification Criteria Relevant to eHMP</vt:lpstr>
      <vt:lpstr> ONC Certification Criteria Relevant to eHMP</vt:lpstr>
      <vt:lpstr> ONC Certification Criteria Relevant to eHMP</vt:lpstr>
      <vt:lpstr> ONC Certification Criteria Relevant to eHMP</vt:lpstr>
      <vt:lpstr> ONC Certification Criteria Relevant to eHMP</vt:lpstr>
      <vt:lpstr>PowerPoint Presentation</vt:lpstr>
      <vt:lpstr>PowerPoint Presentation</vt:lpstr>
      <vt:lpstr>PowerPoint Presentation</vt:lpstr>
      <vt:lpstr>Interoperability</vt:lpstr>
      <vt:lpstr>PowerPoint Presentation</vt:lpstr>
      <vt:lpstr>PowerPoint Presentation</vt:lpstr>
      <vt:lpstr>Interoperability Principles</vt:lpstr>
      <vt:lpstr>PowerPoint Presentation</vt:lpstr>
      <vt:lpstr>PowerPoint Presentation</vt:lpstr>
      <vt:lpstr>PowerPoint Presentation</vt:lpstr>
      <vt:lpstr>Product Set #4  September 30, 2018</vt:lpstr>
      <vt:lpstr>Community Involvement</vt:lpstr>
      <vt:lpstr>PowerPoint Presentation</vt:lpstr>
      <vt:lpstr>Get Involved!</vt:lpstr>
      <vt:lpstr>PowerPoint Presentation</vt:lpstr>
      <vt:lpstr>PowerPoint Presentation</vt:lpstr>
      <vt:lpstr>PowerPoint Presentation</vt:lpstr>
      <vt:lpstr>PowerPoint Presentation</vt:lpstr>
      <vt:lpstr>History of VA’s EHR</vt:lpstr>
      <vt:lpstr>History of VA’s EHR (continued)</vt:lpstr>
      <vt:lpstr>VistA Evolution Background</vt:lpstr>
      <vt:lpstr>Fiscal Year 2014 National Defense Authorization Act (NDAA)  Requirements</vt:lpstr>
      <vt:lpstr>NDAA Interoperability Requirements Functional Perspective </vt:lpstr>
      <vt:lpstr>Preliminary Courses Of Action to address NDAA</vt:lpstr>
      <vt:lpstr>National Data Standards</vt:lpstr>
      <vt:lpstr>Summary of Achievements</vt:lpstr>
      <vt:lpstr> VistA Evolution Management Approach</vt:lpstr>
      <vt:lpstr>VistA 4</vt:lpstr>
      <vt:lpstr> Technical Objectives and Design Principles</vt:lpstr>
      <vt:lpstr>High Level Milestones</vt:lpstr>
      <vt:lpstr>Product Management: Feature Driven Design Process</vt:lpstr>
      <vt:lpstr>VistA Evolution Metrics</vt:lpstr>
      <vt:lpstr>Measuring VistA Evolution’s Success through Effectiveness &amp; Value: Consistency between VA and DoD Metrics</vt:lpstr>
      <vt:lpstr>JLV Integrated Viewer Capacity Testing</vt:lpstr>
      <vt:lpstr>PowerPoint Presentation</vt:lpstr>
      <vt:lpstr>Open Source and External Community</vt:lpstr>
      <vt:lpstr>VistA Evolution Program Support</vt:lpstr>
      <vt:lpstr>Community Involvement</vt:lpstr>
      <vt:lpstr>Community Involvement</vt:lpstr>
      <vt:lpstr>New User Experience</vt:lpstr>
      <vt:lpstr>Levels of Data Interoperability</vt:lpstr>
    </vt:vector>
  </TitlesOfParts>
  <Company>U.S. Department of Veterans Affairs</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VistA Evolution  VA’s Next Generation Clinical Information Systems</dc:title>
  <dc:subject>Enter Document Subject</dc:subject>
  <dc:creator>U.S. Department of Veterans Affairs, Office of Information and Technology</dc:creator>
  <cp:keywords>VistA, Clinical Information Systems, CIS, VistA Evolution, Interoperability</cp:keywords>
  <cp:lastModifiedBy>Presenter</cp:lastModifiedBy>
  <cp:revision>657</cp:revision>
  <cp:lastPrinted>2014-04-24T17:23:18Z</cp:lastPrinted>
  <dcterms:created xsi:type="dcterms:W3CDTF">2011-05-12T19:56:03Z</dcterms:created>
  <dcterms:modified xsi:type="dcterms:W3CDTF">2014-04-24T21:40:26Z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atereviewed">
    <vt:lpwstr>yyyymmdd</vt:lpwstr>
  </property>
  <property fmtid="{D5CDD505-2E9C-101B-9397-08002B2CF9AE}" pid="3" name="Datecreated">
    <vt:lpwstr>yyyymmdd</vt:lpwstr>
  </property>
  <property fmtid="{D5CDD505-2E9C-101B-9397-08002B2CF9AE}" pid="4" name="Type">
    <vt:lpwstr>General Information</vt:lpwstr>
  </property>
  <property fmtid="{D5CDD505-2E9C-101B-9397-08002B2CF9AE}" pid="5" name="Language">
    <vt:lpwstr>En</vt:lpwstr>
  </property>
  <property fmtid="{D5CDD505-2E9C-101B-9397-08002B2CF9AE}" pid="6" name="Description">
    <vt:lpwstr>This document contains information on how to use the OIT PowerPoint Template.</vt:lpwstr>
  </property>
  <property fmtid="{D5CDD505-2E9C-101B-9397-08002B2CF9AE}" pid="7" name="Creator">
    <vt:lpwstr>U.S. Department of Veterans Affairs</vt:lpwstr>
  </property>
  <property fmtid="{D5CDD505-2E9C-101B-9397-08002B2CF9AE}" pid="8" name="ContentTypeId">
    <vt:lpwstr>0x010100B33F7E3AE3535244BFC46BE44266D150</vt:lpwstr>
  </property>
  <property fmtid="{D5CDD505-2E9C-101B-9397-08002B2CF9AE}" pid="9" name="TaxKeyword">
    <vt:lpwstr>42;#Enter document keywords|f53c6682-e794-40f2-a9e3-cdb575156b8c</vt:lpwstr>
  </property>
</Properties>
</file>