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34"/>
  </p:notesMasterIdLst>
  <p:sldIdLst>
    <p:sldId id="256" r:id="rId5"/>
    <p:sldId id="280" r:id="rId6"/>
    <p:sldId id="271" r:id="rId7"/>
    <p:sldId id="257" r:id="rId8"/>
    <p:sldId id="288" r:id="rId9"/>
    <p:sldId id="290" r:id="rId10"/>
    <p:sldId id="278" r:id="rId11"/>
    <p:sldId id="272" r:id="rId12"/>
    <p:sldId id="274" r:id="rId13"/>
    <p:sldId id="273" r:id="rId14"/>
    <p:sldId id="275" r:id="rId15"/>
    <p:sldId id="279" r:id="rId16"/>
    <p:sldId id="258" r:id="rId17"/>
    <p:sldId id="291" r:id="rId18"/>
    <p:sldId id="259" r:id="rId19"/>
    <p:sldId id="276" r:id="rId20"/>
    <p:sldId id="284" r:id="rId21"/>
    <p:sldId id="277" r:id="rId22"/>
    <p:sldId id="263" r:id="rId23"/>
    <p:sldId id="264" r:id="rId24"/>
    <p:sldId id="292" r:id="rId25"/>
    <p:sldId id="293" r:id="rId26"/>
    <p:sldId id="260" r:id="rId27"/>
    <p:sldId id="265" r:id="rId28"/>
    <p:sldId id="266" r:id="rId29"/>
    <p:sldId id="267" r:id="rId30"/>
    <p:sldId id="287" r:id="rId31"/>
    <p:sldId id="268" r:id="rId32"/>
    <p:sldId id="27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83" autoAdjust="0"/>
    <p:restoredTop sz="49928" autoAdjust="0"/>
  </p:normalViewPr>
  <p:slideViewPr>
    <p:cSldViewPr snapToGrid="0" showGuides="1">
      <p:cViewPr>
        <p:scale>
          <a:sx n="40" d="100"/>
          <a:sy n="40" d="100"/>
        </p:scale>
        <p:origin x="-1920" y="-18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190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B76040-9D0C-48AC-A361-321E1302E3FD}" type="datetimeFigureOut">
              <a:rPr lang="en-US" smtClean="0"/>
              <a:pPr/>
              <a:t>7/31/2014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18EB79-1DB2-4326-A87F-F82EA26900D0}" type="slidenum">
              <a:rPr lang="en-US" smtClean="0"/>
              <a:pPr/>
              <a:t>‹#›</a:t>
            </a:fld>
            <a:endParaRPr lang="en-US"/>
          </a:p>
        </p:txBody>
      </p:sp>
    </p:spTree>
    <p:extLst>
      <p:ext uri="{BB962C8B-B14F-4D97-AF65-F5344CB8AC3E}">
        <p14:creationId xmlns:p14="http://schemas.microsoft.com/office/powerpoint/2010/main" xmlns="" val="66809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Brown: T</a:t>
            </a:r>
            <a:r>
              <a:rPr lang="en-US" b="1" dirty="0" smtClean="0"/>
              <a:t>hank you Joe!</a:t>
            </a:r>
          </a:p>
          <a:p>
            <a:endParaRPr lang="en-US" b="1" dirty="0" smtClean="0"/>
          </a:p>
          <a:p>
            <a:r>
              <a:rPr lang="en-US" b="1" dirty="0" smtClean="0"/>
              <a:t>It’s great to be here at the </a:t>
            </a:r>
            <a:r>
              <a:rPr lang="en-US" b="1" dirty="0" err="1" smtClean="0"/>
              <a:t>MyVeHU</a:t>
            </a:r>
            <a:r>
              <a:rPr lang="en-US" b="1" dirty="0" smtClean="0"/>
              <a:t> Campus today. David and I are excited to be here to talk about “The Templates of Today and The Needs of Tomorrow”. David and I have presented</a:t>
            </a:r>
            <a:r>
              <a:rPr lang="en-US" b="1" baseline="0" dirty="0" smtClean="0"/>
              <a:t> individual sessions this week on Reminder Dialog templates and TXML templates. In this session we will</a:t>
            </a:r>
            <a:r>
              <a:rPr lang="en-US" b="1" dirty="0" smtClean="0"/>
              <a:t> compare and contrast these two types of templates, and discuss their benefits and limitations.</a:t>
            </a:r>
            <a:r>
              <a:rPr lang="en-US" b="1" baseline="0" dirty="0" smtClean="0"/>
              <a:t> We will the discuss the </a:t>
            </a:r>
            <a:r>
              <a:rPr lang="en-US" b="1" dirty="0" smtClean="0"/>
              <a:t>Heath Management Platforms of tomorrow and how</a:t>
            </a:r>
            <a:r>
              <a:rPr lang="en-US" b="1" baseline="0" dirty="0" smtClean="0"/>
              <a:t> the</a:t>
            </a:r>
            <a:r>
              <a:rPr lang="en-US" b="1" dirty="0" smtClean="0"/>
              <a:t> growing</a:t>
            </a:r>
            <a:r>
              <a:rPr lang="en-US" b="1" baseline="0" dirty="0" smtClean="0"/>
              <a:t> need </a:t>
            </a:r>
            <a:r>
              <a:rPr lang="en-US" b="1" dirty="0" smtClean="0"/>
              <a:t>for Big Data may affect</a:t>
            </a:r>
            <a:r>
              <a:rPr lang="en-US" b="1" baseline="0" dirty="0" smtClean="0"/>
              <a:t> our current template technology.</a:t>
            </a:r>
            <a:endParaRPr lang="en-US" b="1" dirty="0" smtClean="0"/>
          </a:p>
          <a:p>
            <a:endParaRPr lang="en-US" b="1" dirty="0" smtClean="0"/>
          </a:p>
          <a:p>
            <a:r>
              <a:rPr lang="en-US" b="1" dirty="0" smtClean="0"/>
              <a:t>Before we get into the presentation, we’d like to ask</a:t>
            </a:r>
            <a:r>
              <a:rPr lang="en-US" b="1" baseline="0" dirty="0" smtClean="0"/>
              <a:t> a poll question. </a:t>
            </a:r>
          </a:p>
          <a:p>
            <a:r>
              <a:rPr lang="en-US" b="1" baseline="0" dirty="0" smtClean="0"/>
              <a:t>*****</a:t>
            </a:r>
            <a:endParaRPr lang="en-US" b="1" dirty="0" smtClean="0"/>
          </a:p>
        </p:txBody>
      </p:sp>
      <p:sp>
        <p:nvSpPr>
          <p:cNvPr id="4" name="Slide Number Placeholder 3"/>
          <p:cNvSpPr>
            <a:spLocks noGrp="1"/>
          </p:cNvSpPr>
          <p:nvPr>
            <p:ph type="sldNum" sz="quarter" idx="10"/>
          </p:nvPr>
        </p:nvSpPr>
        <p:spPr/>
        <p:txBody>
          <a:bodyPr/>
          <a:lstStyle/>
          <a:p>
            <a:fld id="{3D18EB79-1DB2-4326-A87F-F82EA26900D0}" type="slidenum">
              <a:rPr lang="en-US" smtClean="0"/>
              <a:pPr/>
              <a:t>1</a:t>
            </a:fld>
            <a:endParaRPr lang="en-US"/>
          </a:p>
        </p:txBody>
      </p:sp>
    </p:spTree>
    <p:extLst>
      <p:ext uri="{BB962C8B-B14F-4D97-AF65-F5344CB8AC3E}">
        <p14:creationId xmlns:p14="http://schemas.microsoft.com/office/powerpoint/2010/main" xmlns="" val="2555459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None/>
            </a:pPr>
            <a:r>
              <a:rPr lang="en-US" b="1" dirty="0" smtClean="0"/>
              <a:t>Carter-TXML Template Limitations</a:t>
            </a:r>
          </a:p>
          <a:p>
            <a:pPr>
              <a:buFont typeface="Arial" pitchFamily="34" charset="0"/>
              <a:buNone/>
            </a:pPr>
            <a:endParaRPr lang="en-US" b="1" dirty="0" smtClean="0"/>
          </a:p>
          <a:p>
            <a:pPr>
              <a:buFont typeface="Arial" pitchFamily="34" charset="0"/>
              <a:buNone/>
            </a:pPr>
            <a:r>
              <a:rPr lang="en-US" b="1" dirty="0" smtClean="0"/>
              <a:t>Brown-</a:t>
            </a:r>
          </a:p>
          <a:p>
            <a:pPr>
              <a:buFont typeface="Arial" pitchFamily="34" charset="0"/>
              <a:buChar char="•"/>
            </a:pPr>
            <a:r>
              <a:rPr lang="en-US" b="1" dirty="0" smtClean="0"/>
              <a:t>No Data</a:t>
            </a:r>
            <a:r>
              <a:rPr lang="en-US" b="1" baseline="0" dirty="0" smtClean="0"/>
              <a:t> Markers (Health Factors, Education Topics, Immunizations etc.)</a:t>
            </a:r>
            <a:endParaRPr lang="en-US" b="1" dirty="0" smtClean="0"/>
          </a:p>
          <a:p>
            <a:pPr>
              <a:buFont typeface="Arial" pitchFamily="34" charset="0"/>
              <a:buChar char="•"/>
            </a:pPr>
            <a:r>
              <a:rPr lang="en-US" b="1" dirty="0" smtClean="0"/>
              <a:t>No Mandatory Templates</a:t>
            </a:r>
          </a:p>
          <a:p>
            <a:pPr>
              <a:buFont typeface="Arial" pitchFamily="34" charset="0"/>
              <a:buChar char="•"/>
            </a:pPr>
            <a:r>
              <a:rPr lang="en-US" b="1" dirty="0" smtClean="0"/>
              <a:t>Chart Locked When Template Displayed</a:t>
            </a:r>
          </a:p>
          <a:p>
            <a:pPr>
              <a:buFont typeface="Arial" pitchFamily="34" charset="0"/>
              <a:buChar char="•"/>
            </a:pPr>
            <a:r>
              <a:rPr lang="en-US" b="1" dirty="0" smtClean="0"/>
              <a:t>No Branching Logic</a:t>
            </a:r>
          </a:p>
          <a:p>
            <a:pPr>
              <a:buFont typeface="Arial" pitchFamily="34" charset="0"/>
              <a:buChar char="•"/>
            </a:pPr>
            <a:r>
              <a:rPr lang="en-US" b="1" dirty="0" smtClean="0"/>
              <a:t>No Orders in Progress Notes</a:t>
            </a:r>
          </a:p>
          <a:p>
            <a:pPr>
              <a:buFont typeface="Arial" pitchFamily="34" charset="0"/>
              <a:buChar char="•"/>
            </a:pPr>
            <a:r>
              <a:rPr lang="en-US" b="1" dirty="0" smtClean="0"/>
              <a:t>No Images</a:t>
            </a:r>
          </a:p>
          <a:p>
            <a:pPr>
              <a:buFont typeface="Arial" pitchFamily="34" charset="0"/>
              <a:buNone/>
            </a:pPr>
            <a:r>
              <a:rPr lang="en-US" b="1" dirty="0" smtClean="0"/>
              <a:t>*****</a:t>
            </a:r>
            <a:endParaRPr lang="en-US" b="1" dirty="0" smtClean="0"/>
          </a:p>
        </p:txBody>
      </p:sp>
      <p:sp>
        <p:nvSpPr>
          <p:cNvPr id="4" name="Slide Number Placeholder 3"/>
          <p:cNvSpPr>
            <a:spLocks noGrp="1"/>
          </p:cNvSpPr>
          <p:nvPr>
            <p:ph type="sldNum" sz="quarter" idx="10"/>
          </p:nvPr>
        </p:nvSpPr>
        <p:spPr/>
        <p:txBody>
          <a:bodyPr/>
          <a:lstStyle/>
          <a:p>
            <a:fld id="{08AA51C3-518F-4F0D-B932-9AF47A2C9D15}" type="slidenum">
              <a:rPr lang="en-US" smtClean="0"/>
              <a:pPr/>
              <a:t>10</a:t>
            </a:fld>
            <a:endParaRPr lang="en-US"/>
          </a:p>
        </p:txBody>
      </p:sp>
    </p:spTree>
    <p:extLst>
      <p:ext uri="{BB962C8B-B14F-4D97-AF65-F5344CB8AC3E}">
        <p14:creationId xmlns:p14="http://schemas.microsoft.com/office/powerpoint/2010/main" xmlns="" val="2745019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sz="1200" b="1" dirty="0" smtClean="0"/>
              <a:t>Brown-</a:t>
            </a:r>
            <a:r>
              <a:rPr lang="en-US" b="1" dirty="0" smtClean="0"/>
              <a:t>Reminder Dialog Template Limitations</a:t>
            </a:r>
            <a:endParaRPr lang="en-US" sz="1200" b="1" dirty="0" smtClean="0"/>
          </a:p>
          <a:p>
            <a:pPr>
              <a:buFont typeface="Arial" pitchFamily="34" charset="0"/>
              <a:buChar char="•"/>
            </a:pPr>
            <a:endParaRPr lang="en-US" sz="1200" b="1" dirty="0" smtClean="0"/>
          </a:p>
          <a:p>
            <a:pPr>
              <a:buFont typeface="Arial" pitchFamily="34" charset="0"/>
              <a:buNone/>
            </a:pPr>
            <a:r>
              <a:rPr lang="en-US" sz="1200" b="1" dirty="0" smtClean="0"/>
              <a:t>Carter-</a:t>
            </a:r>
          </a:p>
          <a:p>
            <a:pPr>
              <a:buFont typeface="Arial" pitchFamily="34" charset="0"/>
              <a:buChar char="•"/>
            </a:pPr>
            <a:r>
              <a:rPr lang="en-US" sz="1200" b="1" dirty="0" smtClean="0"/>
              <a:t>Sometimes cumbersome roll and scroll user interface</a:t>
            </a:r>
          </a:p>
          <a:p>
            <a:pPr>
              <a:buFont typeface="Arial" pitchFamily="34" charset="0"/>
              <a:buChar char="•"/>
            </a:pPr>
            <a:r>
              <a:rPr lang="en-US" sz="1200" b="1" dirty="0" smtClean="0"/>
              <a:t>Not all user controls are available such as configurable drop down lists</a:t>
            </a:r>
          </a:p>
          <a:p>
            <a:pPr>
              <a:buFont typeface="Arial" pitchFamily="34" charset="0"/>
              <a:buChar char="•"/>
            </a:pPr>
            <a:r>
              <a:rPr lang="en-US" sz="1200" b="1" dirty="0" smtClean="0"/>
              <a:t>Formatting options aren’t available</a:t>
            </a:r>
          </a:p>
          <a:p>
            <a:pPr>
              <a:buFont typeface="Arial" pitchFamily="34" charset="0"/>
              <a:buChar char="•"/>
            </a:pPr>
            <a:r>
              <a:rPr lang="en-US" sz="1200" b="1" dirty="0" smtClean="0"/>
              <a:t>Unable to use as a screening tool for calculations outside of Mental Health</a:t>
            </a:r>
          </a:p>
          <a:p>
            <a:pPr>
              <a:buFont typeface="Arial" pitchFamily="34" charset="0"/>
              <a:buChar char="•"/>
            </a:pPr>
            <a:r>
              <a:rPr lang="en-US" sz="1200" b="1" dirty="0" smtClean="0"/>
              <a:t>Unable to nest images</a:t>
            </a:r>
          </a:p>
          <a:p>
            <a:pPr>
              <a:buFont typeface="Arial" pitchFamily="34" charset="0"/>
              <a:buNone/>
            </a:pPr>
            <a:r>
              <a:rPr lang="en-US" sz="1200" b="1" dirty="0" smtClean="0"/>
              <a:t>...</a:t>
            </a:r>
          </a:p>
          <a:p>
            <a:pPr>
              <a:buFont typeface="Arial" pitchFamily="34" charset="0"/>
              <a:buNone/>
            </a:pPr>
            <a:r>
              <a:rPr lang="en-US" sz="1200" b="1" dirty="0" smtClean="0"/>
              <a:t>*****</a:t>
            </a:r>
          </a:p>
        </p:txBody>
      </p:sp>
      <p:sp>
        <p:nvSpPr>
          <p:cNvPr id="4" name="Slide Number Placeholder 3"/>
          <p:cNvSpPr>
            <a:spLocks noGrp="1"/>
          </p:cNvSpPr>
          <p:nvPr>
            <p:ph type="sldNum" sz="quarter" idx="10"/>
          </p:nvPr>
        </p:nvSpPr>
        <p:spPr/>
        <p:txBody>
          <a:bodyPr/>
          <a:lstStyle/>
          <a:p>
            <a:fld id="{3D18EB79-1DB2-4326-A87F-F82EA26900D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Carter-</a:t>
            </a:r>
          </a:p>
          <a:p>
            <a:endParaRPr lang="en-US" b="1" baseline="0" dirty="0" smtClean="0"/>
          </a:p>
          <a:p>
            <a:pPr>
              <a:buFont typeface="Arial" pitchFamily="34" charset="0"/>
              <a:buChar char="•"/>
            </a:pPr>
            <a:r>
              <a:rPr lang="en-US" sz="1200" b="1" dirty="0" smtClean="0"/>
              <a:t> Will not work at this time as reason for request dialogs</a:t>
            </a:r>
          </a:p>
          <a:p>
            <a:pPr>
              <a:buFont typeface="Arial" pitchFamily="34" charset="0"/>
              <a:buChar char="•"/>
            </a:pPr>
            <a:r>
              <a:rPr lang="en-US" sz="1200" b="1" dirty="0" smtClean="0"/>
              <a:t> Going from an order dialog to a reminder dialog functionality doesn’t exist</a:t>
            </a:r>
          </a:p>
          <a:p>
            <a:pPr>
              <a:buFont typeface="Arial" pitchFamily="34" charset="0"/>
              <a:buChar char="•"/>
            </a:pPr>
            <a:r>
              <a:rPr lang="en-US" sz="1200" b="1" dirty="0" smtClean="0"/>
              <a:t> Creating custom prompts is limited also</a:t>
            </a:r>
          </a:p>
          <a:p>
            <a:pPr>
              <a:buFont typeface="Arial" pitchFamily="34" charset="0"/>
              <a:buChar char="•"/>
            </a:pPr>
            <a:r>
              <a:rPr lang="en-US" sz="1200" b="1" dirty="0" smtClean="0"/>
              <a:t> Vitals can only be entered once within a template</a:t>
            </a:r>
          </a:p>
          <a:p>
            <a:pPr>
              <a:buFont typeface="Arial" pitchFamily="34" charset="0"/>
              <a:buChar char="•"/>
            </a:pPr>
            <a:r>
              <a:rPr lang="en-US" sz="1200" b="1" dirty="0" smtClean="0"/>
              <a:t> They are not real time</a:t>
            </a:r>
          </a:p>
          <a:p>
            <a:pPr>
              <a:buFont typeface="Arial" pitchFamily="34" charset="0"/>
              <a:buNone/>
            </a:pPr>
            <a:r>
              <a:rPr lang="en-US" sz="1200" b="1" dirty="0" smtClean="0"/>
              <a:t>*****</a:t>
            </a:r>
            <a:endParaRPr lang="en-US" sz="1200" b="1" dirty="0" smtClean="0"/>
          </a:p>
        </p:txBody>
      </p:sp>
      <p:sp>
        <p:nvSpPr>
          <p:cNvPr id="4" name="Slide Number Placeholder 3"/>
          <p:cNvSpPr>
            <a:spLocks noGrp="1"/>
          </p:cNvSpPr>
          <p:nvPr>
            <p:ph type="sldNum" sz="quarter" idx="10"/>
          </p:nvPr>
        </p:nvSpPr>
        <p:spPr/>
        <p:txBody>
          <a:bodyPr/>
          <a:lstStyle/>
          <a:p>
            <a:fld id="{3D18EB79-1DB2-4326-A87F-F82EA26900D0}" type="slidenum">
              <a:rPr lang="en-US" smtClean="0"/>
              <a:pPr/>
              <a:t>12</a:t>
            </a:fld>
            <a:endParaRPr lang="en-US"/>
          </a:p>
        </p:txBody>
      </p:sp>
    </p:spTree>
    <p:extLst>
      <p:ext uri="{BB962C8B-B14F-4D97-AF65-F5344CB8AC3E}">
        <p14:creationId xmlns:p14="http://schemas.microsoft.com/office/powerpoint/2010/main" xmlns="" val="1986553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Carter-So , based on the benefits and limitations we’ve discussed, which have you used most reminder or </a:t>
            </a:r>
            <a:r>
              <a:rPr lang="en-US" b="1" dirty="0" err="1" smtClean="0"/>
              <a:t>txml</a:t>
            </a:r>
            <a:r>
              <a:rPr lang="en-US" b="1" dirty="0" smtClean="0"/>
              <a:t>?</a:t>
            </a:r>
          </a:p>
          <a:p>
            <a:endParaRPr lang="en-US" b="1" dirty="0" smtClean="0"/>
          </a:p>
          <a:p>
            <a:r>
              <a:rPr lang="en-US" b="1" dirty="0" smtClean="0"/>
              <a:t>Brown-Well</a:t>
            </a:r>
            <a:r>
              <a:rPr lang="en-US" b="1" baseline="0" dirty="0" smtClean="0"/>
              <a:t> for Orders and Consult Reason for Request, there is no contest. TXML are the only way to go. For progress notes I am seeing a trend to Reminder Dialog templates. The main reason, I believe, is that data mining demands are necessitating the use of dialog templates that can accommodate data markers. &lt;Ask Carter&gt;</a:t>
            </a:r>
          </a:p>
          <a:p>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 Carter-TXML</a:t>
            </a:r>
            <a:r>
              <a:rPr lang="en-US" b="1" baseline="0" dirty="0" smtClean="0"/>
              <a:t> however Reminder Dialogs are catching up</a:t>
            </a:r>
            <a:r>
              <a:rPr lang="en-US" b="1" dirty="0" smtClean="0"/>
              <a:t>. </a:t>
            </a:r>
          </a:p>
          <a:p>
            <a:r>
              <a:rPr lang="en-US" b="1" dirty="0" smtClean="0"/>
              <a:t>*****</a:t>
            </a:r>
            <a:endParaRPr lang="en-US" b="1" dirty="0"/>
          </a:p>
        </p:txBody>
      </p:sp>
      <p:sp>
        <p:nvSpPr>
          <p:cNvPr id="4" name="Slide Number Placeholder 3"/>
          <p:cNvSpPr>
            <a:spLocks noGrp="1"/>
          </p:cNvSpPr>
          <p:nvPr>
            <p:ph type="sldNum" sz="quarter" idx="10"/>
          </p:nvPr>
        </p:nvSpPr>
        <p:spPr/>
        <p:txBody>
          <a:bodyPr/>
          <a:lstStyle/>
          <a:p>
            <a:fld id="{3D18EB79-1DB2-4326-A87F-F82EA26900D0}" type="slidenum">
              <a:rPr lang="en-US" smtClean="0"/>
              <a:pPr/>
              <a:t>13</a:t>
            </a:fld>
            <a:endParaRPr lang="en-US"/>
          </a:p>
        </p:txBody>
      </p:sp>
    </p:spTree>
    <p:extLst>
      <p:ext uri="{BB962C8B-B14F-4D97-AF65-F5344CB8AC3E}">
        <p14:creationId xmlns:p14="http://schemas.microsoft.com/office/powerpoint/2010/main" xmlns="" val="4207407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Brown-Now we’d like to ask you, our audience, what</a:t>
            </a:r>
            <a:r>
              <a:rPr lang="en-US" sz="1200" b="1" dirty="0" smtClean="0"/>
              <a:t> trends in progress note templates have you seen at your facility? We’d like you</a:t>
            </a:r>
            <a:r>
              <a:rPr lang="en-US" sz="1200" b="1" baseline="0" dirty="0" smtClean="0"/>
              <a:t> to use the chat feature to answer this question. Please click the red icon above our heads to tell us what you are seeing at your facility.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t>We will answer your questions shortly.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t>*****</a:t>
            </a:r>
            <a:endParaRPr lang="en-US" sz="1200" b="1" dirty="0" smtClean="0"/>
          </a:p>
        </p:txBody>
      </p:sp>
      <p:sp>
        <p:nvSpPr>
          <p:cNvPr id="4" name="Slide Number Placeholder 3"/>
          <p:cNvSpPr>
            <a:spLocks noGrp="1"/>
          </p:cNvSpPr>
          <p:nvPr>
            <p:ph type="sldNum" sz="quarter" idx="10"/>
          </p:nvPr>
        </p:nvSpPr>
        <p:spPr/>
        <p:txBody>
          <a:bodyPr/>
          <a:lstStyle/>
          <a:p>
            <a:fld id="{08AA51C3-518F-4F0D-B932-9AF47A2C9D15}" type="slidenum">
              <a:rPr lang="en-US" smtClean="0"/>
              <a:pPr/>
              <a:t>14</a:t>
            </a:fld>
            <a:endParaRPr lang="en-US"/>
          </a:p>
        </p:txBody>
      </p:sp>
    </p:spTree>
    <p:extLst>
      <p:ext uri="{BB962C8B-B14F-4D97-AF65-F5344CB8AC3E}">
        <p14:creationId xmlns:p14="http://schemas.microsoft.com/office/powerpoint/2010/main" xmlns="" val="3751383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Brown-</a:t>
            </a:r>
            <a:r>
              <a:rPr lang="en-US" sz="1200" b="1" dirty="0" smtClean="0"/>
              <a:t>Are there any trends that you have noticed in TIU Template or Reminder Dialog development?</a:t>
            </a:r>
          </a:p>
          <a:p>
            <a:endParaRPr lang="en-US" b="1" dirty="0" smtClean="0"/>
          </a:p>
          <a:p>
            <a:r>
              <a:rPr lang="en-US" b="1" dirty="0" smtClean="0"/>
              <a:t>Carter – Yes, in addition to reminder dialogs becoming more popular</a:t>
            </a:r>
            <a:r>
              <a:rPr lang="en-US" b="1" baseline="0" dirty="0" smtClean="0"/>
              <a:t> the need for more data is becoming the most common trend that I have seen.</a:t>
            </a:r>
          </a:p>
          <a:p>
            <a:endParaRPr lang="en-US" b="1" baseline="0" dirty="0" smtClean="0"/>
          </a:p>
          <a:p>
            <a:r>
              <a:rPr lang="en-US" b="1" baseline="0" dirty="0" smtClean="0"/>
              <a:t>Brown-Yes</a:t>
            </a:r>
          </a:p>
          <a:p>
            <a:pPr>
              <a:buFont typeface="Arial" pitchFamily="34" charset="0"/>
              <a:buChar char="•"/>
            </a:pPr>
            <a:r>
              <a:rPr lang="en-US" b="1" baseline="0" dirty="0" smtClean="0"/>
              <a:t> I agree with you on the data trend. That is the single largest trend I have seen. </a:t>
            </a:r>
          </a:p>
          <a:p>
            <a:pPr>
              <a:buFont typeface="Arial" pitchFamily="34" charset="0"/>
              <a:buChar char="•"/>
            </a:pPr>
            <a:r>
              <a:rPr lang="en-US" b="1" baseline="0" dirty="0" smtClean="0"/>
              <a:t> I have also seen trends with using multi-disciplinary Parent/Child notes as opposed to have multiple addenda added to a original note. </a:t>
            </a:r>
          </a:p>
          <a:p>
            <a:r>
              <a:rPr lang="en-US" b="1" baseline="0" dirty="0" smtClean="0"/>
              <a:t>---</a:t>
            </a:r>
          </a:p>
          <a:p>
            <a:r>
              <a:rPr lang="en-US" b="1" baseline="0" dirty="0" smtClean="0"/>
              <a:t>***</a:t>
            </a:r>
          </a:p>
        </p:txBody>
      </p:sp>
      <p:sp>
        <p:nvSpPr>
          <p:cNvPr id="4" name="Slide Number Placeholder 3"/>
          <p:cNvSpPr>
            <a:spLocks noGrp="1"/>
          </p:cNvSpPr>
          <p:nvPr>
            <p:ph type="sldNum" sz="quarter" idx="10"/>
          </p:nvPr>
        </p:nvSpPr>
        <p:spPr/>
        <p:txBody>
          <a:bodyPr/>
          <a:lstStyle/>
          <a:p>
            <a:fld id="{3D18EB79-1DB2-4326-A87F-F82EA26900D0}" type="slidenum">
              <a:rPr lang="en-US" smtClean="0"/>
              <a:pPr/>
              <a:t>15</a:t>
            </a:fld>
            <a:endParaRPr lang="en-US"/>
          </a:p>
        </p:txBody>
      </p:sp>
    </p:spTree>
    <p:extLst>
      <p:ext uri="{BB962C8B-B14F-4D97-AF65-F5344CB8AC3E}">
        <p14:creationId xmlns:p14="http://schemas.microsoft.com/office/powerpoint/2010/main" xmlns="" val="2182353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Brown-We</a:t>
            </a:r>
            <a:r>
              <a:rPr lang="en-US" b="1" baseline="0" dirty="0" smtClean="0"/>
              <a:t> both seem to agree that the trend in progress note templates is moving toward reminder dialog templates. Can take you tell us your thoughts on how reminder dialog templates will work with</a:t>
            </a:r>
            <a:r>
              <a:rPr lang="en-US" b="1" dirty="0" smtClean="0"/>
              <a:t> Future Health Management Platforms.</a:t>
            </a:r>
          </a:p>
          <a:p>
            <a:endParaRPr lang="en-US" b="1" dirty="0" smtClean="0"/>
          </a:p>
          <a:p>
            <a:r>
              <a:rPr lang="en-US" b="1" dirty="0" smtClean="0"/>
              <a:t>Carter-</a:t>
            </a:r>
          </a:p>
          <a:p>
            <a:pPr marL="171450" indent="-171450">
              <a:buFont typeface="Arial" panose="020B0604020202020204" pitchFamily="34" charset="0"/>
              <a:buChar char="•"/>
            </a:pPr>
            <a:r>
              <a:rPr lang="en-US" sz="1200" b="1" dirty="0" smtClean="0"/>
              <a:t>Immunizations fields/prompts will become computable in reminder dialogs</a:t>
            </a:r>
          </a:p>
          <a:p>
            <a:pPr marL="171450" indent="-171450">
              <a:buFont typeface="Arial" panose="020B0604020202020204" pitchFamily="34" charset="0"/>
              <a:buChar char="•"/>
            </a:pPr>
            <a:r>
              <a:rPr lang="en-US" sz="1200" b="1" dirty="0" smtClean="0"/>
              <a:t>Immunization data is already being shared with outside organizations and will be more transparent as additional data is made available in reminder dialogs</a:t>
            </a:r>
          </a:p>
          <a:p>
            <a:pPr marL="171450" indent="-171450">
              <a:buFont typeface="Arial" panose="020B0604020202020204" pitchFamily="34" charset="0"/>
              <a:buChar char="•"/>
            </a:pPr>
            <a:r>
              <a:rPr lang="en-US" sz="1200" b="1" dirty="0" smtClean="0"/>
              <a:t>Still a push for using reminder dialogs with consult reason for requests</a:t>
            </a:r>
          </a:p>
          <a:p>
            <a:endParaRPr lang="en-US" b="1" dirty="0" smtClean="0"/>
          </a:p>
          <a:p>
            <a:r>
              <a:rPr lang="en-US" b="1" dirty="0" smtClean="0"/>
              <a:t>Carter-Now we have another poll question for you.</a:t>
            </a:r>
          </a:p>
          <a:p>
            <a:r>
              <a:rPr lang="en-US" b="1" dirty="0" smtClean="0"/>
              <a:t>*****</a:t>
            </a:r>
            <a:endParaRPr lang="en-US" b="1" dirty="0"/>
          </a:p>
        </p:txBody>
      </p:sp>
      <p:sp>
        <p:nvSpPr>
          <p:cNvPr id="4" name="Slide Number Placeholder 3"/>
          <p:cNvSpPr>
            <a:spLocks noGrp="1"/>
          </p:cNvSpPr>
          <p:nvPr>
            <p:ph type="sldNum" sz="quarter" idx="10"/>
          </p:nvPr>
        </p:nvSpPr>
        <p:spPr/>
        <p:txBody>
          <a:bodyPr/>
          <a:lstStyle/>
          <a:p>
            <a:fld id="{3D18EB79-1DB2-4326-A87F-F82EA26900D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None/>
            </a:pPr>
            <a:r>
              <a:rPr lang="en-US" sz="5300" b="1" dirty="0" smtClean="0"/>
              <a:t>Brown-Which of the following is your primary purpose for data gathering?</a:t>
            </a:r>
          </a:p>
          <a:p>
            <a:pPr marL="838156" lvl="0" indent="-685783">
              <a:buFont typeface="+mj-lt"/>
              <a:buAutoNum type="alphaUcPeriod"/>
            </a:pPr>
            <a:r>
              <a:rPr lang="en-US" sz="4800" b="1" dirty="0" smtClean="0"/>
              <a:t>Performance Measure Reporting</a:t>
            </a:r>
          </a:p>
          <a:p>
            <a:pPr marL="838156" lvl="0" indent="-685783">
              <a:buFont typeface="+mj-lt"/>
              <a:buAutoNum type="alphaUcPeriod"/>
            </a:pPr>
            <a:r>
              <a:rPr lang="en-US" sz="4800" b="1" dirty="0" smtClean="0"/>
              <a:t>Monitoring Reports</a:t>
            </a:r>
          </a:p>
          <a:p>
            <a:pPr marL="838156" lvl="0" indent="-685783">
              <a:buFont typeface="+mj-lt"/>
              <a:buAutoNum type="alphaUcPeriod"/>
            </a:pPr>
            <a:r>
              <a:rPr lang="en-US" sz="4800" b="1" dirty="0" smtClean="0"/>
              <a:t>Data Quality</a:t>
            </a:r>
          </a:p>
          <a:p>
            <a:pPr marL="838156" lvl="0" indent="-685783">
              <a:buFont typeface="+mj-lt"/>
              <a:buAutoNum type="alphaUcPeriod"/>
            </a:pPr>
            <a:r>
              <a:rPr lang="en-US" sz="4800" b="1" dirty="0" smtClean="0"/>
              <a:t>Pilot Projects</a:t>
            </a:r>
          </a:p>
          <a:p>
            <a:endParaRPr lang="en-US" b="1" dirty="0" smtClean="0"/>
          </a:p>
          <a:p>
            <a:r>
              <a:rPr lang="en-US" b="1" dirty="0" smtClean="0"/>
              <a:t>To answer this question, use the blue polling</a:t>
            </a:r>
            <a:r>
              <a:rPr lang="en-US" b="1" baseline="0" dirty="0" smtClean="0"/>
              <a:t> icon above my head.  We’ll look at your responses in just a moment. Now, let’s  discuss data. </a:t>
            </a:r>
          </a:p>
          <a:p>
            <a:r>
              <a:rPr lang="en-US" b="1" baseline="0" dirty="0" smtClean="0"/>
              <a:t>*****</a:t>
            </a:r>
          </a:p>
        </p:txBody>
      </p:sp>
      <p:sp>
        <p:nvSpPr>
          <p:cNvPr id="4" name="Slide Number Placeholder 3"/>
          <p:cNvSpPr>
            <a:spLocks noGrp="1"/>
          </p:cNvSpPr>
          <p:nvPr>
            <p:ph type="sldNum" sz="quarter" idx="10"/>
          </p:nvPr>
        </p:nvSpPr>
        <p:spPr/>
        <p:txBody>
          <a:bodyPr/>
          <a:lstStyle/>
          <a:p>
            <a:fld id="{08AA51C3-518F-4F0D-B932-9AF47A2C9D15}" type="slidenum">
              <a:rPr lang="en-US" smtClean="0"/>
              <a:pPr/>
              <a:t>17</a:t>
            </a:fld>
            <a:endParaRPr lang="en-US"/>
          </a:p>
        </p:txBody>
      </p:sp>
    </p:spTree>
    <p:extLst>
      <p:ext uri="{BB962C8B-B14F-4D97-AF65-F5344CB8AC3E}">
        <p14:creationId xmlns:p14="http://schemas.microsoft.com/office/powerpoint/2010/main" xmlns="" val="3751383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sz="1200" b="1" dirty="0" smtClean="0"/>
              <a:t>Carter-</a:t>
            </a:r>
          </a:p>
          <a:p>
            <a:pPr>
              <a:buFont typeface="Arial" pitchFamily="34" charset="0"/>
              <a:buChar char="•"/>
            </a:pPr>
            <a:r>
              <a:rPr lang="en-US" sz="1200" b="1" dirty="0" smtClean="0"/>
              <a:t>VLER data currently being shared with immunizations</a:t>
            </a:r>
          </a:p>
          <a:p>
            <a:pPr>
              <a:buFont typeface="Arial" pitchFamily="34" charset="0"/>
              <a:buChar char="•"/>
            </a:pPr>
            <a:r>
              <a:rPr lang="en-US" sz="1200" b="1" dirty="0" smtClean="0"/>
              <a:t>VDW reports are becoming a greater need and being generated on data gathered from user inputs in dialogs.</a:t>
            </a:r>
          </a:p>
          <a:p>
            <a:pPr>
              <a:buFont typeface="Arial" pitchFamily="34" charset="0"/>
              <a:buNone/>
            </a:pPr>
            <a:r>
              <a:rPr lang="en-US" sz="1200" b="1" dirty="0" smtClean="0"/>
              <a:t>---</a:t>
            </a:r>
          </a:p>
          <a:p>
            <a:pPr>
              <a:buFont typeface="Arial" pitchFamily="34" charset="0"/>
              <a:buNone/>
            </a:pPr>
            <a:r>
              <a:rPr lang="en-US" sz="1200" b="1" dirty="0" smtClean="0"/>
              <a:t>*****</a:t>
            </a:r>
          </a:p>
        </p:txBody>
      </p:sp>
      <p:sp>
        <p:nvSpPr>
          <p:cNvPr id="4" name="Slide Number Placeholder 3"/>
          <p:cNvSpPr>
            <a:spLocks noGrp="1"/>
          </p:cNvSpPr>
          <p:nvPr>
            <p:ph type="sldNum" sz="quarter" idx="10"/>
          </p:nvPr>
        </p:nvSpPr>
        <p:spPr/>
        <p:txBody>
          <a:bodyPr/>
          <a:lstStyle/>
          <a:p>
            <a:fld id="{3D18EB79-1DB2-4326-A87F-F82EA26900D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smtClean="0"/>
              <a:t>Carter-Have there been any challenges with working with Data Quality downstream?</a:t>
            </a:r>
          </a:p>
          <a:p>
            <a:pPr marL="0" indent="0">
              <a:buNone/>
            </a:pPr>
            <a:endParaRPr lang="en-US" sz="1200" b="1" dirty="0" smtClean="0"/>
          </a:p>
          <a:p>
            <a:r>
              <a:rPr lang="en-US" b="1" dirty="0" smtClean="0"/>
              <a:t>Brown-Yes ,</a:t>
            </a:r>
            <a:r>
              <a:rPr lang="en-US" b="1" baseline="0" dirty="0" smtClean="0"/>
              <a:t> David, there has:</a:t>
            </a:r>
          </a:p>
          <a:p>
            <a:pPr>
              <a:buFont typeface="Arial" pitchFamily="34" charset="0"/>
              <a:buChar char="•"/>
            </a:pPr>
            <a:r>
              <a:rPr lang="en-US" b="1" baseline="0" dirty="0" smtClean="0"/>
              <a:t> Parsing template text</a:t>
            </a:r>
          </a:p>
          <a:p>
            <a:pPr>
              <a:buFont typeface="Arial" pitchFamily="34" charset="0"/>
              <a:buChar char="•"/>
            </a:pPr>
            <a:r>
              <a:rPr lang="en-US" b="1" baseline="0" dirty="0" smtClean="0"/>
              <a:t> Standardization </a:t>
            </a:r>
          </a:p>
          <a:p>
            <a:r>
              <a:rPr lang="en-US" b="1" baseline="0" dirty="0" smtClean="0"/>
              <a:t>*****</a:t>
            </a:r>
            <a:endParaRPr lang="en-US" b="1" dirty="0"/>
          </a:p>
        </p:txBody>
      </p:sp>
      <p:sp>
        <p:nvSpPr>
          <p:cNvPr id="4" name="Slide Number Placeholder 3"/>
          <p:cNvSpPr>
            <a:spLocks noGrp="1"/>
          </p:cNvSpPr>
          <p:nvPr>
            <p:ph type="sldNum" sz="quarter" idx="10"/>
          </p:nvPr>
        </p:nvSpPr>
        <p:spPr/>
        <p:txBody>
          <a:bodyPr/>
          <a:lstStyle/>
          <a:p>
            <a:fld id="{3D18EB79-1DB2-4326-A87F-F82EA26900D0}" type="slidenum">
              <a:rPr lang="en-US" smtClean="0"/>
              <a:pPr/>
              <a:t>19</a:t>
            </a:fld>
            <a:endParaRPr lang="en-US"/>
          </a:p>
        </p:txBody>
      </p:sp>
    </p:spTree>
    <p:extLst>
      <p:ext uri="{BB962C8B-B14F-4D97-AF65-F5344CB8AC3E}">
        <p14:creationId xmlns:p14="http://schemas.microsoft.com/office/powerpoint/2010/main" xmlns="" val="115956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None/>
            </a:pPr>
            <a:r>
              <a:rPr lang="en-US" sz="4000" b="1" cap="none" dirty="0" smtClean="0">
                <a:solidFill>
                  <a:schemeClr val="tx1"/>
                </a:solidFill>
                <a:effectLst/>
              </a:rPr>
              <a:t>Carter:  We want to know</a:t>
            </a:r>
            <a:r>
              <a:rPr lang="en-US" sz="4000" b="1" cap="none" baseline="0" dirty="0" smtClean="0">
                <a:solidFill>
                  <a:schemeClr val="tx1"/>
                </a:solidFill>
                <a:effectLst/>
              </a:rPr>
              <a:t> w</a:t>
            </a:r>
            <a:r>
              <a:rPr lang="en-US" sz="4000" b="1" cap="none" dirty="0" smtClean="0">
                <a:solidFill>
                  <a:schemeClr val="tx1"/>
                </a:solidFill>
                <a:effectLst/>
              </a:rPr>
              <a:t>ho is in the audience today?</a:t>
            </a:r>
          </a:p>
          <a:p>
            <a:pPr marL="857250" lvl="1" indent="-514350">
              <a:buFont typeface="+mj-lt"/>
              <a:buAutoNum type="alphaUcPeriod"/>
            </a:pPr>
            <a:r>
              <a:rPr lang="en-US" sz="3600" b="1" cap="none" dirty="0" smtClean="0">
                <a:solidFill>
                  <a:schemeClr val="tx1"/>
                </a:solidFill>
                <a:effectLst/>
              </a:rPr>
              <a:t>CAC/HIS</a:t>
            </a:r>
          </a:p>
          <a:p>
            <a:pPr marL="857250" lvl="1" indent="-514350">
              <a:buFont typeface="+mj-lt"/>
              <a:buAutoNum type="alphaUcPeriod"/>
            </a:pPr>
            <a:r>
              <a:rPr lang="en-US" sz="3600" b="1" cap="none" dirty="0" smtClean="0">
                <a:solidFill>
                  <a:schemeClr val="tx1"/>
                </a:solidFill>
                <a:effectLst/>
              </a:rPr>
              <a:t>Clinical Staff</a:t>
            </a:r>
          </a:p>
          <a:p>
            <a:pPr marL="857250" lvl="1" indent="-514350">
              <a:buFont typeface="+mj-lt"/>
              <a:buAutoNum type="alphaUcPeriod"/>
            </a:pPr>
            <a:r>
              <a:rPr lang="en-US" sz="3600" b="1" cap="none" dirty="0" smtClean="0">
                <a:solidFill>
                  <a:schemeClr val="tx1"/>
                </a:solidFill>
                <a:effectLst/>
              </a:rPr>
              <a:t>Data Analyst</a:t>
            </a:r>
          </a:p>
          <a:p>
            <a:pPr marL="857250" lvl="1" indent="-514350">
              <a:buFont typeface="+mj-lt"/>
              <a:buAutoNum type="alphaUcPeriod"/>
            </a:pPr>
            <a:r>
              <a:rPr lang="en-US" sz="3600" b="1" cap="none" dirty="0" smtClean="0">
                <a:solidFill>
                  <a:schemeClr val="tx1"/>
                </a:solidFill>
                <a:effectLst/>
              </a:rPr>
              <a:t>Other</a:t>
            </a:r>
          </a:p>
          <a:p>
            <a:endParaRPr lang="en-US" b="1" dirty="0" smtClean="0"/>
          </a:p>
          <a:p>
            <a:r>
              <a:rPr lang="en-US" b="1" dirty="0" smtClean="0"/>
              <a:t>To answer this question, use the blue polling</a:t>
            </a:r>
            <a:r>
              <a:rPr lang="en-US" b="1" baseline="0" dirty="0" smtClean="0"/>
              <a:t> icon above my head.  We’ll move on and come back to your results in just a moment.</a:t>
            </a:r>
          </a:p>
          <a:p>
            <a:endParaRPr lang="en-US" b="1" baseline="0" dirty="0" smtClean="0"/>
          </a:p>
          <a:p>
            <a:r>
              <a:rPr lang="en-US" b="1" baseline="0" dirty="0" smtClean="0"/>
              <a:t>Now let’s take a look at our specific objectives for this session.</a:t>
            </a:r>
          </a:p>
          <a:p>
            <a:r>
              <a:rPr lang="en-US" b="1" baseline="0" dirty="0" smtClean="0"/>
              <a:t>*****</a:t>
            </a:r>
          </a:p>
        </p:txBody>
      </p:sp>
      <p:sp>
        <p:nvSpPr>
          <p:cNvPr id="4" name="Slide Number Placeholder 3"/>
          <p:cNvSpPr>
            <a:spLocks noGrp="1"/>
          </p:cNvSpPr>
          <p:nvPr>
            <p:ph type="sldNum" sz="quarter" idx="10"/>
          </p:nvPr>
        </p:nvSpPr>
        <p:spPr/>
        <p:txBody>
          <a:bodyPr/>
          <a:lstStyle/>
          <a:p>
            <a:fld id="{08AA51C3-518F-4F0D-B932-9AF47A2C9D15}" type="slidenum">
              <a:rPr lang="en-US" smtClean="0"/>
              <a:pPr/>
              <a:t>2</a:t>
            </a:fld>
            <a:endParaRPr lang="en-US"/>
          </a:p>
        </p:txBody>
      </p:sp>
    </p:spTree>
    <p:extLst>
      <p:ext uri="{BB962C8B-B14F-4D97-AF65-F5344CB8AC3E}">
        <p14:creationId xmlns:p14="http://schemas.microsoft.com/office/powerpoint/2010/main" xmlns="" val="37513838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Brown-</a:t>
            </a:r>
            <a:r>
              <a:rPr lang="en-US" sz="1200" b="1" dirty="0" smtClean="0"/>
              <a:t>How does the new National process address many of the issues downstream?</a:t>
            </a:r>
          </a:p>
          <a:p>
            <a:endParaRPr lang="en-US" b="1" dirty="0" smtClean="0"/>
          </a:p>
          <a:p>
            <a:r>
              <a:rPr lang="en-US" b="1" dirty="0" smtClean="0"/>
              <a:t>Carter – </a:t>
            </a:r>
          </a:p>
          <a:p>
            <a:pPr>
              <a:buFont typeface="Arial" pitchFamily="34" charset="0"/>
              <a:buChar char="•"/>
            </a:pPr>
            <a:r>
              <a:rPr lang="en-US" b="1" dirty="0" smtClean="0"/>
              <a:t> standardizes</a:t>
            </a:r>
            <a:r>
              <a:rPr lang="en-US" b="1" baseline="0" dirty="0" smtClean="0"/>
              <a:t> the process of development cycle</a:t>
            </a:r>
          </a:p>
          <a:p>
            <a:pPr>
              <a:buFont typeface="Arial" pitchFamily="34" charset="0"/>
              <a:buChar char="•"/>
            </a:pPr>
            <a:r>
              <a:rPr lang="en-US" b="1" baseline="0" dirty="0" smtClean="0"/>
              <a:t> cover all checkpoints to include usability testing</a:t>
            </a:r>
          </a:p>
          <a:p>
            <a:pPr>
              <a:buFont typeface="Arial" pitchFamily="34" charset="0"/>
              <a:buChar char="•"/>
            </a:pPr>
            <a:r>
              <a:rPr lang="en-US" b="1" baseline="0" dirty="0" smtClean="0"/>
              <a:t> outputs are standard from using standard naming conventions for data collected and components</a:t>
            </a:r>
          </a:p>
          <a:p>
            <a:pPr>
              <a:buFont typeface="Arial" pitchFamily="34" charset="0"/>
              <a:buChar char="•"/>
            </a:pPr>
            <a:r>
              <a:rPr lang="en-US" b="1" baseline="0" dirty="0" smtClean="0"/>
              <a:t> ensures clinical guidelines and processes are reviewed so that the templates parallel and support them</a:t>
            </a:r>
          </a:p>
          <a:p>
            <a:endParaRPr lang="en-US" b="1" baseline="0" dirty="0" smtClean="0"/>
          </a:p>
          <a:p>
            <a:r>
              <a:rPr lang="en-US" b="1" baseline="0" dirty="0" smtClean="0"/>
              <a:t>Let’s pause for a second and take a look at our poll results.</a:t>
            </a:r>
          </a:p>
          <a:p>
            <a:r>
              <a:rPr lang="en-US" b="1" baseline="0" dirty="0" smtClean="0"/>
              <a:t>*****</a:t>
            </a:r>
            <a:endParaRPr lang="en-US" b="1" dirty="0"/>
          </a:p>
        </p:txBody>
      </p:sp>
      <p:sp>
        <p:nvSpPr>
          <p:cNvPr id="4" name="Slide Number Placeholder 3"/>
          <p:cNvSpPr>
            <a:spLocks noGrp="1"/>
          </p:cNvSpPr>
          <p:nvPr>
            <p:ph type="sldNum" sz="quarter" idx="10"/>
          </p:nvPr>
        </p:nvSpPr>
        <p:spPr/>
        <p:txBody>
          <a:bodyPr/>
          <a:lstStyle/>
          <a:p>
            <a:fld id="{3D18EB79-1DB2-4326-A87F-F82EA26900D0}" type="slidenum">
              <a:rPr lang="en-US" smtClean="0"/>
              <a:pPr/>
              <a:t>20</a:t>
            </a:fld>
            <a:endParaRPr lang="en-US"/>
          </a:p>
        </p:txBody>
      </p:sp>
    </p:spTree>
    <p:extLst>
      <p:ext uri="{BB962C8B-B14F-4D97-AF65-F5344CB8AC3E}">
        <p14:creationId xmlns:p14="http://schemas.microsoft.com/office/powerpoint/2010/main" xmlns="" val="27216016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smtClean="0"/>
              <a:t>Carter-We asked:</a:t>
            </a:r>
            <a:r>
              <a:rPr lang="en-US" b="1" baseline="0" dirty="0" smtClean="0"/>
              <a:t> </a:t>
            </a:r>
            <a:r>
              <a:rPr lang="en-US" sz="1200" b="1" dirty="0" smtClean="0"/>
              <a:t>Which of the following is your primary purpose for data gathering?</a:t>
            </a:r>
          </a:p>
          <a:p>
            <a:endParaRPr lang="en-US" b="1" i="0" baseline="0" dirty="0" smtClean="0"/>
          </a:p>
          <a:p>
            <a:r>
              <a:rPr lang="en-US" b="1" i="0" baseline="0" dirty="0" smtClean="0"/>
              <a:t>Ad-lib to the audience results.</a:t>
            </a:r>
          </a:p>
          <a:p>
            <a:r>
              <a:rPr lang="en-US" b="1" i="0" baseline="0" dirty="0" smtClean="0"/>
              <a:t>*****</a:t>
            </a:r>
          </a:p>
        </p:txBody>
      </p:sp>
      <p:sp>
        <p:nvSpPr>
          <p:cNvPr id="4" name="Slide Number Placeholder 3"/>
          <p:cNvSpPr>
            <a:spLocks noGrp="1"/>
          </p:cNvSpPr>
          <p:nvPr>
            <p:ph type="sldNum" sz="quarter" idx="10"/>
          </p:nvPr>
        </p:nvSpPr>
        <p:spPr/>
        <p:txBody>
          <a:bodyPr/>
          <a:lstStyle/>
          <a:p>
            <a:fld id="{08AA51C3-518F-4F0D-B932-9AF47A2C9D15}" type="slidenum">
              <a:rPr lang="en-US" smtClean="0"/>
              <a:pPr/>
              <a:t>21</a:t>
            </a:fld>
            <a:endParaRPr lang="en-US"/>
          </a:p>
        </p:txBody>
      </p:sp>
    </p:spTree>
    <p:extLst>
      <p:ext uri="{BB962C8B-B14F-4D97-AF65-F5344CB8AC3E}">
        <p14:creationId xmlns:p14="http://schemas.microsoft.com/office/powerpoint/2010/main" xmlns="" val="186830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i="1" dirty="0" smtClean="0"/>
              <a:t>Click to move on</a:t>
            </a:r>
          </a:p>
        </p:txBody>
      </p:sp>
      <p:sp>
        <p:nvSpPr>
          <p:cNvPr id="4" name="Slide Number Placeholder 3"/>
          <p:cNvSpPr>
            <a:spLocks noGrp="1"/>
          </p:cNvSpPr>
          <p:nvPr>
            <p:ph type="sldNum" sz="quarter" idx="10"/>
          </p:nvPr>
        </p:nvSpPr>
        <p:spPr/>
        <p:txBody>
          <a:bodyPr/>
          <a:lstStyle/>
          <a:p>
            <a:fld id="{08AA51C3-518F-4F0D-B932-9AF47A2C9D15}" type="slidenum">
              <a:rPr lang="en-US" smtClean="0"/>
              <a:pPr/>
              <a:t>22</a:t>
            </a:fld>
            <a:endParaRPr lang="en-US"/>
          </a:p>
        </p:txBody>
      </p:sp>
    </p:spTree>
    <p:extLst>
      <p:ext uri="{BB962C8B-B14F-4D97-AF65-F5344CB8AC3E}">
        <p14:creationId xmlns:p14="http://schemas.microsoft.com/office/powerpoint/2010/main" xmlns="" val="18683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Carter-</a:t>
            </a:r>
            <a:r>
              <a:rPr lang="en-US" sz="1200" b="1" dirty="0" smtClean="0"/>
              <a:t>What are the features and functionality that users like most with TXML templates?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Brown-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baseline="0" dirty="0" smtClean="0"/>
              <a:t>Associating the template with the consult service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smtClean="0"/>
              <a:t>Specialty</a:t>
            </a:r>
            <a:r>
              <a:rPr lang="en-US" sz="1200" b="1" baseline="0" dirty="0" smtClean="0"/>
              <a:t> Services like uniformed Consult Reason for Request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baseline="0" dirty="0" smtClean="0"/>
              <a:t>    Mandatory fields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baseline="0" dirty="0" smtClean="0"/>
              <a:t>Formatting options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baseline="0" dirty="0" smtClean="0"/>
              <a:t>       Decisions trees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dirty="0" smtClean="0"/>
          </a:p>
          <a:p>
            <a:r>
              <a:rPr lang="en-US" b="1" dirty="0" smtClean="0"/>
              <a:t>Carter- Tracking Health Factors or other items.</a:t>
            </a:r>
            <a:r>
              <a:rPr lang="en-US" b="1" baseline="0" dirty="0" smtClean="0"/>
              <a:t>  They also like the time saving features like one-stop-shop layouts.</a:t>
            </a:r>
          </a:p>
          <a:p>
            <a:r>
              <a:rPr lang="en-US" b="1" baseline="0" dirty="0" smtClean="0"/>
              <a:t>*****</a:t>
            </a:r>
            <a:endParaRPr lang="en-US" b="1" dirty="0"/>
          </a:p>
        </p:txBody>
      </p:sp>
      <p:sp>
        <p:nvSpPr>
          <p:cNvPr id="4" name="Slide Number Placeholder 3"/>
          <p:cNvSpPr>
            <a:spLocks noGrp="1"/>
          </p:cNvSpPr>
          <p:nvPr>
            <p:ph type="sldNum" sz="quarter" idx="10"/>
          </p:nvPr>
        </p:nvSpPr>
        <p:spPr/>
        <p:txBody>
          <a:bodyPr/>
          <a:lstStyle/>
          <a:p>
            <a:fld id="{3D18EB79-1DB2-4326-A87F-F82EA26900D0}" type="slidenum">
              <a:rPr lang="en-US" smtClean="0"/>
              <a:pPr/>
              <a:t>23</a:t>
            </a:fld>
            <a:endParaRPr lang="en-US"/>
          </a:p>
        </p:txBody>
      </p:sp>
    </p:spTree>
    <p:extLst>
      <p:ext uri="{BB962C8B-B14F-4D97-AF65-F5344CB8AC3E}">
        <p14:creationId xmlns:p14="http://schemas.microsoft.com/office/powerpoint/2010/main" xmlns="" val="1813703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Brown-</a:t>
            </a:r>
            <a:r>
              <a:rPr lang="en-US" sz="1200" b="1" dirty="0" smtClean="0"/>
              <a:t>Will reminders ever communicate with other systems?</a:t>
            </a:r>
          </a:p>
          <a:p>
            <a:endParaRPr lang="en-US" b="1" dirty="0" smtClean="0"/>
          </a:p>
          <a:p>
            <a:r>
              <a:rPr lang="en-US" b="1" dirty="0" smtClean="0"/>
              <a:t>Carter- It isn’t in the works that I know of,</a:t>
            </a:r>
            <a:r>
              <a:rPr lang="en-US" b="1" baseline="0" dirty="0" smtClean="0"/>
              <a:t> however each site could have differences that would prevent them from communicating between them since clinical processes can vary from site to site. </a:t>
            </a:r>
          </a:p>
          <a:p>
            <a:r>
              <a:rPr lang="en-US" b="1" baseline="0" dirty="0" smtClean="0"/>
              <a:t>*****</a:t>
            </a:r>
            <a:endParaRPr lang="en-US" b="1" dirty="0"/>
          </a:p>
        </p:txBody>
      </p:sp>
      <p:sp>
        <p:nvSpPr>
          <p:cNvPr id="4" name="Slide Number Placeholder 3"/>
          <p:cNvSpPr>
            <a:spLocks noGrp="1"/>
          </p:cNvSpPr>
          <p:nvPr>
            <p:ph type="sldNum" sz="quarter" idx="10"/>
          </p:nvPr>
        </p:nvSpPr>
        <p:spPr/>
        <p:txBody>
          <a:bodyPr/>
          <a:lstStyle/>
          <a:p>
            <a:fld id="{3D18EB79-1DB2-4326-A87F-F82EA26900D0}" type="slidenum">
              <a:rPr lang="en-US" smtClean="0"/>
              <a:pPr/>
              <a:t>24</a:t>
            </a:fld>
            <a:endParaRPr lang="en-US"/>
          </a:p>
        </p:txBody>
      </p:sp>
    </p:spTree>
    <p:extLst>
      <p:ext uri="{BB962C8B-B14F-4D97-AF65-F5344CB8AC3E}">
        <p14:creationId xmlns:p14="http://schemas.microsoft.com/office/powerpoint/2010/main" xmlns="" val="10814459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Carter:</a:t>
            </a:r>
          </a:p>
          <a:p>
            <a:pPr>
              <a:buFont typeface="Arial" pitchFamily="34" charset="0"/>
              <a:buChar char="•"/>
            </a:pPr>
            <a:r>
              <a:rPr lang="en-US" b="1" dirty="0" smtClean="0"/>
              <a:t>“Big brother is watching”</a:t>
            </a:r>
          </a:p>
          <a:p>
            <a:pPr>
              <a:buFont typeface="Arial" pitchFamily="34" charset="0"/>
              <a:buChar char="•"/>
            </a:pPr>
            <a:r>
              <a:rPr lang="en-US" b="1" dirty="0" smtClean="0"/>
              <a:t>“It</a:t>
            </a:r>
            <a:r>
              <a:rPr lang="en-US" b="1" baseline="0" dirty="0" smtClean="0"/>
              <a:t> encourages treating the computer not the patient” which are both fallacies. </a:t>
            </a:r>
          </a:p>
          <a:p>
            <a:pPr>
              <a:buFont typeface="Arial" pitchFamily="34" charset="0"/>
              <a:buChar char="•"/>
            </a:pPr>
            <a:r>
              <a:rPr lang="en-US" b="1" baseline="0" dirty="0" smtClean="0"/>
              <a:t> Real Time.</a:t>
            </a:r>
          </a:p>
          <a:p>
            <a:pPr>
              <a:buFont typeface="Arial" pitchFamily="34" charset="0"/>
              <a:buNone/>
            </a:pPr>
            <a:endParaRPr lang="en-US" b="1" baseline="0" dirty="0" smtClean="0"/>
          </a:p>
          <a:p>
            <a:pPr>
              <a:buFont typeface="Arial" pitchFamily="34" charset="0"/>
              <a:buNone/>
            </a:pPr>
            <a:r>
              <a:rPr lang="en-US" b="1" baseline="0" dirty="0" smtClean="0"/>
              <a:t>Brown:</a:t>
            </a:r>
          </a:p>
          <a:p>
            <a:pPr>
              <a:buFont typeface="Arial" pitchFamily="34" charset="0"/>
              <a:buChar char="•"/>
            </a:pPr>
            <a:r>
              <a:rPr lang="en-US" b="1" baseline="0" dirty="0" smtClean="0"/>
              <a:t> Personal Templates</a:t>
            </a:r>
          </a:p>
          <a:p>
            <a:pPr>
              <a:buFont typeface="Arial" pitchFamily="34" charset="0"/>
              <a:buNone/>
            </a:pPr>
            <a:r>
              <a:rPr lang="en-US" b="1" baseline="0" dirty="0" smtClean="0"/>
              <a:t>  -User believe they know what is and is not appropriate for inclusion in the Medical Record. </a:t>
            </a:r>
          </a:p>
          <a:p>
            <a:pPr>
              <a:buFont typeface="Arial" pitchFamily="34" charset="0"/>
              <a:buNone/>
            </a:pPr>
            <a:r>
              <a:rPr lang="en-US" b="1" baseline="0" dirty="0" smtClean="0"/>
              <a:t>    Do not see the importance of HIM regulation of note content. </a:t>
            </a:r>
          </a:p>
          <a:p>
            <a:pPr>
              <a:buFont typeface="Arial" pitchFamily="34" charset="0"/>
              <a:buChar char="•"/>
            </a:pPr>
            <a:r>
              <a:rPr lang="en-US" b="1" baseline="0" dirty="0" smtClean="0"/>
              <a:t> Issues at their site are the same at all sites. </a:t>
            </a:r>
          </a:p>
          <a:p>
            <a:pPr>
              <a:buFont typeface="Arial" pitchFamily="34" charset="0"/>
              <a:buNone/>
            </a:pPr>
            <a:r>
              <a:rPr lang="en-US" b="1" baseline="0" dirty="0" smtClean="0"/>
              <a:t>*****</a:t>
            </a:r>
          </a:p>
        </p:txBody>
      </p:sp>
      <p:sp>
        <p:nvSpPr>
          <p:cNvPr id="4" name="Slide Number Placeholder 3"/>
          <p:cNvSpPr>
            <a:spLocks noGrp="1"/>
          </p:cNvSpPr>
          <p:nvPr>
            <p:ph type="sldNum" sz="quarter" idx="10"/>
          </p:nvPr>
        </p:nvSpPr>
        <p:spPr/>
        <p:txBody>
          <a:bodyPr/>
          <a:lstStyle/>
          <a:p>
            <a:fld id="{3D18EB79-1DB2-4326-A87F-F82EA26900D0}" type="slidenum">
              <a:rPr lang="en-US" smtClean="0"/>
              <a:pPr/>
              <a:t>25</a:t>
            </a:fld>
            <a:endParaRPr lang="en-US"/>
          </a:p>
        </p:txBody>
      </p:sp>
    </p:spTree>
    <p:extLst>
      <p:ext uri="{BB962C8B-B14F-4D97-AF65-F5344CB8AC3E}">
        <p14:creationId xmlns:p14="http://schemas.microsoft.com/office/powerpoint/2010/main" xmlns="" val="3753114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Carter- Not</a:t>
            </a:r>
            <a:r>
              <a:rPr lang="en-US" b="1" baseline="0" dirty="0" smtClean="0"/>
              <a:t> to my knowledge and it wouldn’t make sense to let them.  This would be like trying to swap out an Indy car engine while the car is moving around the track in the middle of the race.  Reminder dialogs are a part of the Reminder package and is the integrated logic (part of the motor) within our system that is the most meaningful and innovative part of our system. </a:t>
            </a:r>
          </a:p>
          <a:p>
            <a:r>
              <a:rPr lang="en-US" b="1" baseline="0" dirty="0" smtClean="0"/>
              <a:t>*****</a:t>
            </a:r>
          </a:p>
        </p:txBody>
      </p:sp>
      <p:sp>
        <p:nvSpPr>
          <p:cNvPr id="4" name="Slide Number Placeholder 3"/>
          <p:cNvSpPr>
            <a:spLocks noGrp="1"/>
          </p:cNvSpPr>
          <p:nvPr>
            <p:ph type="sldNum" sz="quarter" idx="10"/>
          </p:nvPr>
        </p:nvSpPr>
        <p:spPr/>
        <p:txBody>
          <a:bodyPr/>
          <a:lstStyle/>
          <a:p>
            <a:fld id="{3D18EB79-1DB2-4326-A87F-F82EA26900D0}" type="slidenum">
              <a:rPr lang="en-US" smtClean="0"/>
              <a:pPr/>
              <a:t>26</a:t>
            </a:fld>
            <a:endParaRPr lang="en-US"/>
          </a:p>
        </p:txBody>
      </p:sp>
    </p:spTree>
    <p:extLst>
      <p:ext uri="{BB962C8B-B14F-4D97-AF65-F5344CB8AC3E}">
        <p14:creationId xmlns:p14="http://schemas.microsoft.com/office/powerpoint/2010/main" xmlns="" val="4409702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baseline="0" dirty="0" smtClean="0"/>
              <a:t>Brown:</a:t>
            </a:r>
          </a:p>
          <a:p>
            <a:r>
              <a:rPr lang="en-US" b="1" baseline="0" dirty="0" smtClean="0"/>
              <a:t>Now, we’d like to know, if there is one thing YOU, our audience, could change in TXML OR Reminder Dialogs, what would it be? To answer this question, we’d like you to use the red chat icon and we will address some of them when we get to the Q&amp;A portion.</a:t>
            </a:r>
          </a:p>
          <a:p>
            <a:r>
              <a:rPr lang="en-US" b="1" baseline="0" dirty="0" smtClean="0"/>
              <a:t>*****</a:t>
            </a:r>
            <a:endParaRPr lang="en-US" b="1" dirty="0"/>
          </a:p>
        </p:txBody>
      </p:sp>
      <p:sp>
        <p:nvSpPr>
          <p:cNvPr id="4" name="Slide Number Placeholder 3"/>
          <p:cNvSpPr>
            <a:spLocks noGrp="1"/>
          </p:cNvSpPr>
          <p:nvPr>
            <p:ph type="sldNum" sz="quarter" idx="10"/>
          </p:nvPr>
        </p:nvSpPr>
        <p:spPr/>
        <p:txBody>
          <a:bodyPr/>
          <a:lstStyle/>
          <a:p>
            <a:fld id="{08AA51C3-518F-4F0D-B932-9AF47A2C9D15}" type="slidenum">
              <a:rPr lang="en-US" smtClean="0"/>
              <a:pPr/>
              <a:t>27</a:t>
            </a:fld>
            <a:endParaRPr lang="en-US"/>
          </a:p>
        </p:txBody>
      </p:sp>
    </p:spTree>
    <p:extLst>
      <p:ext uri="{BB962C8B-B14F-4D97-AF65-F5344CB8AC3E}">
        <p14:creationId xmlns:p14="http://schemas.microsoft.com/office/powerpoint/2010/main" xmlns="" val="37513838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Carter: </a:t>
            </a:r>
            <a:r>
              <a:rPr lang="en-US" sz="1200" b="1" dirty="0" smtClean="0"/>
              <a:t>If you could suggest changes to TXML</a:t>
            </a:r>
            <a:r>
              <a:rPr lang="en-US" sz="1200" b="1" baseline="0" dirty="0" smtClean="0"/>
              <a:t> templates</a:t>
            </a:r>
            <a:r>
              <a:rPr lang="en-US" sz="1200" b="1" dirty="0" smtClean="0"/>
              <a:t>, what would you ask for,</a:t>
            </a:r>
            <a:r>
              <a:rPr lang="en-US" sz="1200" b="1" baseline="0" dirty="0" smtClean="0"/>
              <a:t> </a:t>
            </a:r>
            <a:r>
              <a:rPr lang="en-US" sz="1200" b="1" dirty="0" smtClean="0"/>
              <a:t>from most important to nice to have but not as pressing?  What</a:t>
            </a:r>
            <a:r>
              <a:rPr lang="en-US" sz="1200" b="1" baseline="0" dirty="0" smtClean="0"/>
              <a:t> would your wish list be?</a:t>
            </a:r>
            <a:endParaRPr lang="en-US" sz="1200" b="1" dirty="0" smtClean="0"/>
          </a:p>
          <a:p>
            <a:endParaRPr lang="en-US" b="1" dirty="0" smtClean="0"/>
          </a:p>
          <a:p>
            <a:r>
              <a:rPr lang="en-US" b="1" dirty="0" smtClean="0"/>
              <a:t>Brown:</a:t>
            </a:r>
          </a:p>
          <a:p>
            <a:pPr marL="171450" indent="-171450">
              <a:buFont typeface="Arial" panose="020B0604020202020204" pitchFamily="34" charset="0"/>
              <a:buChar char="•"/>
            </a:pPr>
            <a:r>
              <a:rPr lang="en-US" b="1" dirty="0" smtClean="0"/>
              <a:t>Chart</a:t>
            </a:r>
            <a:r>
              <a:rPr lang="en-US" b="1" baseline="0" dirty="0" smtClean="0"/>
              <a:t> locking</a:t>
            </a:r>
          </a:p>
          <a:p>
            <a:pPr marL="171450" indent="-171450">
              <a:buFont typeface="Arial" panose="020B0604020202020204" pitchFamily="34" charset="0"/>
              <a:buChar char="•"/>
            </a:pPr>
            <a:r>
              <a:rPr lang="en-US" b="1" baseline="0" dirty="0" smtClean="0"/>
              <a:t>Pulling in data from existing notes. E.g. Admission assessments, family </a:t>
            </a:r>
            <a:r>
              <a:rPr lang="en-US" b="1" baseline="0" dirty="0" err="1" smtClean="0"/>
              <a:t>hx</a:t>
            </a:r>
            <a:r>
              <a:rPr lang="en-US" b="1" baseline="0" dirty="0" smtClean="0"/>
              <a:t> etc.</a:t>
            </a:r>
          </a:p>
          <a:p>
            <a:pPr marL="171450" indent="-171450">
              <a:buFont typeface="Arial" panose="020B0604020202020204" pitchFamily="34" charset="0"/>
              <a:buChar char="•"/>
            </a:pPr>
            <a:r>
              <a:rPr lang="en-US" b="1" baseline="0" dirty="0" smtClean="0"/>
              <a:t>Linking orders to notes--Opening a note title and template from an order. </a:t>
            </a:r>
          </a:p>
          <a:p>
            <a:endParaRPr lang="en-US" b="1" dirty="0" smtClean="0"/>
          </a:p>
          <a:p>
            <a:r>
              <a:rPr lang="en-US" b="1" dirty="0" smtClean="0"/>
              <a:t>Carter:  </a:t>
            </a:r>
          </a:p>
          <a:p>
            <a:r>
              <a:rPr lang="en-US" b="1" dirty="0" smtClean="0"/>
              <a:t>Getting the reminder dialogs to work with consult reason for requests</a:t>
            </a:r>
            <a:r>
              <a:rPr lang="en-US" b="1" baseline="0" dirty="0" smtClean="0"/>
              <a:t> </a:t>
            </a:r>
          </a:p>
          <a:p>
            <a:r>
              <a:rPr lang="en-US" b="1" baseline="0" dirty="0" smtClean="0"/>
              <a:t>Building in more clinical decision support and clinical instrument/calculation functions</a:t>
            </a:r>
          </a:p>
          <a:p>
            <a:r>
              <a:rPr lang="en-US" b="1" baseline="0" dirty="0" smtClean="0"/>
              <a:t>Refresh </a:t>
            </a:r>
            <a:r>
              <a:rPr lang="en-US" b="1" baseline="0" dirty="0" smtClean="0"/>
              <a:t>indicator</a:t>
            </a:r>
          </a:p>
          <a:p>
            <a:r>
              <a:rPr lang="en-US" b="1" baseline="0" dirty="0" smtClean="0"/>
              <a:t>*****</a:t>
            </a:r>
            <a:endParaRPr lang="en-US" b="1" baseline="0" dirty="0" smtClean="0"/>
          </a:p>
        </p:txBody>
      </p:sp>
      <p:sp>
        <p:nvSpPr>
          <p:cNvPr id="4" name="Slide Number Placeholder 3"/>
          <p:cNvSpPr>
            <a:spLocks noGrp="1"/>
          </p:cNvSpPr>
          <p:nvPr>
            <p:ph type="sldNum" sz="quarter" idx="10"/>
          </p:nvPr>
        </p:nvSpPr>
        <p:spPr/>
        <p:txBody>
          <a:bodyPr/>
          <a:lstStyle/>
          <a:p>
            <a:fld id="{3D18EB79-1DB2-4326-A87F-F82EA26900D0}" type="slidenum">
              <a:rPr lang="en-US" smtClean="0"/>
              <a:pPr/>
              <a:t>28</a:t>
            </a:fld>
            <a:endParaRPr lang="en-US"/>
          </a:p>
        </p:txBody>
      </p:sp>
    </p:spTree>
    <p:extLst>
      <p:ext uri="{BB962C8B-B14F-4D97-AF65-F5344CB8AC3E}">
        <p14:creationId xmlns:p14="http://schemas.microsoft.com/office/powerpoint/2010/main" xmlns="" val="1641205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baseline="0" dirty="0" smtClean="0"/>
              <a:t>Carter:</a:t>
            </a:r>
          </a:p>
          <a:p>
            <a:r>
              <a:rPr lang="en-US" b="1" baseline="0" dirty="0" smtClean="0"/>
              <a:t>If you haven’t submitted your questions yet, there is still time to do so by clicking on the orange “Ask The Presenter” icon.  We’re going to show a brief announcement and be right back to answer your questions.</a:t>
            </a:r>
          </a:p>
          <a:p>
            <a:endParaRPr lang="en-US" b="1" baseline="0" dirty="0" smtClean="0"/>
          </a:p>
          <a:p>
            <a:r>
              <a:rPr lang="en-US" b="1" baseline="0" dirty="0" smtClean="0"/>
              <a:t>(Sit still and smile until you see the video come up full screen)</a:t>
            </a:r>
          </a:p>
        </p:txBody>
      </p:sp>
      <p:sp>
        <p:nvSpPr>
          <p:cNvPr id="4" name="Slide Number Placeholder 3"/>
          <p:cNvSpPr>
            <a:spLocks noGrp="1"/>
          </p:cNvSpPr>
          <p:nvPr>
            <p:ph type="sldNum" sz="quarter" idx="10"/>
          </p:nvPr>
        </p:nvSpPr>
        <p:spPr/>
        <p:txBody>
          <a:bodyPr/>
          <a:lstStyle/>
          <a:p>
            <a:fld id="{08AA51C3-518F-4F0D-B932-9AF47A2C9D15}" type="slidenum">
              <a:rPr lang="en-US" smtClean="0"/>
              <a:pPr/>
              <a:t>29</a:t>
            </a:fld>
            <a:endParaRPr lang="en-US"/>
          </a:p>
        </p:txBody>
      </p:sp>
    </p:spTree>
    <p:extLst>
      <p:ext uri="{BB962C8B-B14F-4D97-AF65-F5344CB8AC3E}">
        <p14:creationId xmlns:p14="http://schemas.microsoft.com/office/powerpoint/2010/main" xmlns="" val="853232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Brown:</a:t>
            </a:r>
            <a:r>
              <a:rPr lang="en-US" b="1" baseline="0" dirty="0" smtClean="0"/>
              <a:t> Session Objectives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171450" lvl="0" indent="-171450">
              <a:buFont typeface="Arial" panose="020B0604020202020204" pitchFamily="34" charset="0"/>
              <a:buChar char="•"/>
            </a:pPr>
            <a:r>
              <a:rPr lang="en-US" sz="1200" b="1" dirty="0" smtClean="0"/>
              <a:t>Will our templates be able to keep up with future Health Management Platform(s)?</a:t>
            </a:r>
          </a:p>
          <a:p>
            <a:pPr marL="171450" lvl="0" indent="-171450">
              <a:buFont typeface="Arial" panose="020B0604020202020204" pitchFamily="34" charset="0"/>
              <a:buChar char="•"/>
            </a:pPr>
            <a:r>
              <a:rPr lang="en-US" sz="1200" b="1" dirty="0" smtClean="0"/>
              <a:t>“Big Data” What is it and what template is best suited for it now?</a:t>
            </a:r>
          </a:p>
          <a:p>
            <a:pPr marL="171450" lvl="0" indent="-171450">
              <a:buFont typeface="Arial" panose="020B0604020202020204" pitchFamily="34" charset="0"/>
              <a:buChar char="•"/>
            </a:pPr>
            <a:r>
              <a:rPr lang="en-US" sz="1200" b="1" dirty="0" smtClean="0"/>
              <a:t>Compare and contrast Reminder Dialog and TXML templates.</a:t>
            </a:r>
          </a:p>
          <a:p>
            <a:pPr marL="171450" lvl="0" indent="-171450">
              <a:buFont typeface="Arial" panose="020B0604020202020204" pitchFamily="34" charset="0"/>
              <a:buChar char="•"/>
            </a:pPr>
            <a:r>
              <a:rPr lang="en-US" sz="1200" b="1" dirty="0" smtClean="0"/>
              <a:t>What template best suit my needs, a TXML template or a Reminder Dialog template?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t>*****</a:t>
            </a:r>
            <a:endParaRPr lang="en-US" b="1" baseline="0" dirty="0" smtClean="0"/>
          </a:p>
        </p:txBody>
      </p:sp>
      <p:sp>
        <p:nvSpPr>
          <p:cNvPr id="4" name="Slide Number Placeholder 3"/>
          <p:cNvSpPr>
            <a:spLocks noGrp="1"/>
          </p:cNvSpPr>
          <p:nvPr>
            <p:ph type="sldNum" sz="quarter" idx="10"/>
          </p:nvPr>
        </p:nvSpPr>
        <p:spPr/>
        <p:txBody>
          <a:bodyPr/>
          <a:lstStyle/>
          <a:p>
            <a:fld id="{08AA51C3-518F-4F0D-B932-9AF47A2C9D15}" type="slidenum">
              <a:rPr lang="en-US" smtClean="0"/>
              <a:pPr/>
              <a:t>3</a:t>
            </a:fld>
            <a:endParaRPr lang="en-US"/>
          </a:p>
        </p:txBody>
      </p:sp>
    </p:spTree>
    <p:extLst>
      <p:ext uri="{BB962C8B-B14F-4D97-AF65-F5344CB8AC3E}">
        <p14:creationId xmlns:p14="http://schemas.microsoft.com/office/powerpoint/2010/main" xmlns="" val="361858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Brown: Can you tell us a little bit about the history on Reminder Dialogs?</a:t>
            </a:r>
          </a:p>
          <a:p>
            <a:endParaRPr lang="en-US" b="1" baseline="0" dirty="0" smtClean="0"/>
          </a:p>
          <a:p>
            <a:r>
              <a:rPr lang="en-US" b="1" baseline="0" dirty="0" smtClean="0"/>
              <a:t>Carter: 1968, 1996, 2002</a:t>
            </a:r>
          </a:p>
          <a:p>
            <a:r>
              <a:rPr lang="en-US" b="1" baseline="0" dirty="0" smtClean="0"/>
              <a:t>Carter: How about TXML Templates?</a:t>
            </a:r>
          </a:p>
          <a:p>
            <a:endParaRPr lang="en-US" b="1" baseline="0" dirty="0" smtClean="0"/>
          </a:p>
          <a:p>
            <a:r>
              <a:rPr lang="en-US" b="1" baseline="0" dirty="0" smtClean="0"/>
              <a:t>Brown: </a:t>
            </a:r>
          </a:p>
          <a:p>
            <a:pPr>
              <a:buFont typeface="Arial" pitchFamily="34" charset="0"/>
              <a:buChar char="•"/>
            </a:pPr>
            <a:r>
              <a:rPr lang="en-US" b="1" baseline="0" dirty="0" smtClean="0"/>
              <a:t>TXML templates were made available with Version 1.0 of CPRS around 1998.</a:t>
            </a:r>
          </a:p>
          <a:p>
            <a:pPr>
              <a:buFont typeface="Arial" pitchFamily="34" charset="0"/>
              <a:buChar char="•"/>
            </a:pPr>
            <a:r>
              <a:rPr lang="en-US" b="1" baseline="0" dirty="0" smtClean="0"/>
              <a:t>Prior to this, the only template was the boilerplate text associated with a note title and was displayed when the note title was selected in </a:t>
            </a:r>
            <a:r>
              <a:rPr lang="en-US" b="1" baseline="0" dirty="0" err="1" smtClean="0"/>
              <a:t>VistA</a:t>
            </a:r>
            <a:r>
              <a:rPr lang="en-US" b="1" baseline="0" dirty="0" smtClean="0"/>
              <a:t>.</a:t>
            </a:r>
          </a:p>
          <a:p>
            <a:pPr>
              <a:buFont typeface="Arial" pitchFamily="34" charset="0"/>
              <a:buChar char="•"/>
            </a:pPr>
            <a:r>
              <a:rPr lang="en-US" b="1" baseline="0" dirty="0" smtClean="0"/>
              <a:t>TXML templates introduced a lot of use functionality that allowed the CAC’s to create complex templates to meet the ever increasing demands of medical documentation.</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b="1" dirty="0" smtClean="0"/>
              <a:t>Now </a:t>
            </a:r>
            <a:r>
              <a:rPr lang="en-US" b="1" dirty="0" smtClean="0"/>
              <a:t>let’s pause for a moment and take a look at your poll results. </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b="1" dirty="0" smtClean="0"/>
              <a:t>*****</a:t>
            </a:r>
          </a:p>
        </p:txBody>
      </p:sp>
      <p:sp>
        <p:nvSpPr>
          <p:cNvPr id="4" name="Slide Number Placeholder 3"/>
          <p:cNvSpPr>
            <a:spLocks noGrp="1"/>
          </p:cNvSpPr>
          <p:nvPr>
            <p:ph type="sldNum" sz="quarter" idx="10"/>
          </p:nvPr>
        </p:nvSpPr>
        <p:spPr/>
        <p:txBody>
          <a:bodyPr/>
          <a:lstStyle/>
          <a:p>
            <a:fld id="{3D18EB79-1DB2-4326-A87F-F82EA26900D0}" type="slidenum">
              <a:rPr lang="en-US" smtClean="0"/>
              <a:pPr/>
              <a:t>4</a:t>
            </a:fld>
            <a:endParaRPr lang="en-US"/>
          </a:p>
        </p:txBody>
      </p:sp>
    </p:spTree>
    <p:extLst>
      <p:ext uri="{BB962C8B-B14F-4D97-AF65-F5344CB8AC3E}">
        <p14:creationId xmlns:p14="http://schemas.microsoft.com/office/powerpoint/2010/main" xmlns="" val="2674090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Brown-</a:t>
            </a:r>
            <a:r>
              <a:rPr lang="en-US" b="1" baseline="0" dirty="0" smtClean="0"/>
              <a:t> </a:t>
            </a:r>
            <a:r>
              <a:rPr lang="en-US" b="1" dirty="0" smtClean="0"/>
              <a:t>We asked:</a:t>
            </a:r>
            <a:r>
              <a:rPr lang="en-US" b="1" baseline="0" dirty="0" smtClean="0"/>
              <a:t> </a:t>
            </a:r>
            <a:r>
              <a:rPr lang="en-US" sz="1200" b="1" dirty="0" smtClean="0"/>
              <a:t>Who is in the audience today?</a:t>
            </a:r>
          </a:p>
          <a:p>
            <a:endParaRPr lang="en-US" b="1" i="0" baseline="0" dirty="0" smtClean="0"/>
          </a:p>
          <a:p>
            <a:r>
              <a:rPr lang="en-US" b="1" i="0" baseline="0" dirty="0" smtClean="0"/>
              <a:t>Ad-lib to the audience results.</a:t>
            </a:r>
          </a:p>
          <a:p>
            <a:r>
              <a:rPr lang="en-US" b="1" i="0" baseline="0" dirty="0" smtClean="0"/>
              <a:t>*****</a:t>
            </a:r>
            <a:endParaRPr lang="en-US" b="1" i="0" baseline="0" dirty="0" smtClean="0"/>
          </a:p>
        </p:txBody>
      </p:sp>
      <p:sp>
        <p:nvSpPr>
          <p:cNvPr id="4" name="Slide Number Placeholder 3"/>
          <p:cNvSpPr>
            <a:spLocks noGrp="1"/>
          </p:cNvSpPr>
          <p:nvPr>
            <p:ph type="sldNum" sz="quarter" idx="10"/>
          </p:nvPr>
        </p:nvSpPr>
        <p:spPr/>
        <p:txBody>
          <a:bodyPr/>
          <a:lstStyle/>
          <a:p>
            <a:fld id="{08AA51C3-518F-4F0D-B932-9AF47A2C9D15}" type="slidenum">
              <a:rPr lang="en-US" smtClean="0"/>
              <a:pPr/>
              <a:t>5</a:t>
            </a:fld>
            <a:endParaRPr lang="en-US"/>
          </a:p>
        </p:txBody>
      </p:sp>
    </p:spTree>
    <p:extLst>
      <p:ext uri="{BB962C8B-B14F-4D97-AF65-F5344CB8AC3E}">
        <p14:creationId xmlns:p14="http://schemas.microsoft.com/office/powerpoint/2010/main" xmlns="" val="18683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i="1" dirty="0" smtClean="0"/>
              <a:t>Click to move on</a:t>
            </a:r>
          </a:p>
        </p:txBody>
      </p:sp>
      <p:sp>
        <p:nvSpPr>
          <p:cNvPr id="4" name="Slide Number Placeholder 3"/>
          <p:cNvSpPr>
            <a:spLocks noGrp="1"/>
          </p:cNvSpPr>
          <p:nvPr>
            <p:ph type="sldNum" sz="quarter" idx="10"/>
          </p:nvPr>
        </p:nvSpPr>
        <p:spPr/>
        <p:txBody>
          <a:bodyPr/>
          <a:lstStyle/>
          <a:p>
            <a:fld id="{08AA51C3-518F-4F0D-B932-9AF47A2C9D15}" type="slidenum">
              <a:rPr lang="en-US" smtClean="0"/>
              <a:pPr/>
              <a:t>6</a:t>
            </a:fld>
            <a:endParaRPr lang="en-US"/>
          </a:p>
        </p:txBody>
      </p:sp>
    </p:spTree>
    <p:extLst>
      <p:ext uri="{BB962C8B-B14F-4D97-AF65-F5344CB8AC3E}">
        <p14:creationId xmlns:p14="http://schemas.microsoft.com/office/powerpoint/2010/main" xmlns="" val="18683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sz="1200" b="1" dirty="0" smtClean="0"/>
              <a:t>Brown-</a:t>
            </a:r>
            <a:r>
              <a:rPr lang="en-US" b="1" dirty="0" smtClean="0"/>
              <a:t>What Template Best Suits My Needs?</a:t>
            </a:r>
          </a:p>
          <a:p>
            <a:pPr>
              <a:buFont typeface="Arial" pitchFamily="34" charset="0"/>
              <a:buNone/>
            </a:pPr>
            <a:endParaRPr lang="en-US" sz="1200" b="1" dirty="0" smtClean="0"/>
          </a:p>
          <a:p>
            <a:pPr>
              <a:buFont typeface="Arial" pitchFamily="34" charset="0"/>
              <a:buNone/>
            </a:pPr>
            <a:r>
              <a:rPr lang="en-US" sz="1200" b="1" dirty="0" smtClean="0"/>
              <a:t>Brown-</a:t>
            </a:r>
          </a:p>
          <a:p>
            <a:pPr>
              <a:buFont typeface="Arial" pitchFamily="34" charset="0"/>
              <a:buChar char="•"/>
            </a:pPr>
            <a:r>
              <a:rPr lang="en-US" sz="1200" b="1" dirty="0" smtClean="0"/>
              <a:t>Data Collection?</a:t>
            </a:r>
          </a:p>
          <a:p>
            <a:pPr>
              <a:buFont typeface="Arial" pitchFamily="34" charset="0"/>
              <a:buNone/>
            </a:pPr>
            <a:r>
              <a:rPr lang="en-US" sz="1200" b="1" dirty="0" smtClean="0"/>
              <a:t>Carter-</a:t>
            </a:r>
          </a:p>
          <a:p>
            <a:pPr>
              <a:buFont typeface="Arial" pitchFamily="34" charset="0"/>
              <a:buChar char="•"/>
            </a:pPr>
            <a:r>
              <a:rPr lang="en-US" sz="1200" b="1" dirty="0" smtClean="0"/>
              <a:t>Branching Logic?</a:t>
            </a:r>
          </a:p>
          <a:p>
            <a:pPr>
              <a:buFont typeface="Arial" pitchFamily="34" charset="0"/>
              <a:buNone/>
            </a:pPr>
            <a:r>
              <a:rPr lang="en-US" sz="1200" b="1" dirty="0" smtClean="0"/>
              <a:t>Brown-</a:t>
            </a:r>
          </a:p>
          <a:p>
            <a:pPr>
              <a:buFont typeface="Arial" pitchFamily="34" charset="0"/>
              <a:buChar char="•"/>
            </a:pPr>
            <a:r>
              <a:rPr lang="en-US" sz="1200" b="1" dirty="0" smtClean="0"/>
              <a:t>Orders In A Progress Note?</a:t>
            </a:r>
          </a:p>
          <a:p>
            <a:pPr>
              <a:buFont typeface="Arial" pitchFamily="34" charset="0"/>
              <a:buNone/>
            </a:pPr>
            <a:r>
              <a:rPr lang="en-US" sz="1200" b="1" dirty="0" smtClean="0"/>
              <a:t>Carter-</a:t>
            </a:r>
          </a:p>
          <a:p>
            <a:pPr>
              <a:buFont typeface="Arial" pitchFamily="34" charset="0"/>
              <a:buChar char="•"/>
            </a:pPr>
            <a:r>
              <a:rPr lang="en-US" sz="1200" b="1" dirty="0" smtClean="0"/>
              <a:t>Complexity?</a:t>
            </a:r>
          </a:p>
          <a:p>
            <a:pPr>
              <a:buFont typeface="Arial" pitchFamily="34" charset="0"/>
              <a:buNone/>
            </a:pPr>
            <a:r>
              <a:rPr lang="en-US" sz="1200" b="1" dirty="0" smtClean="0"/>
              <a:t>*****</a:t>
            </a:r>
            <a:endParaRPr lang="en-US" sz="1200" b="1" dirty="0" smtClean="0"/>
          </a:p>
        </p:txBody>
      </p:sp>
      <p:sp>
        <p:nvSpPr>
          <p:cNvPr id="4" name="Slide Number Placeholder 3"/>
          <p:cNvSpPr>
            <a:spLocks noGrp="1"/>
          </p:cNvSpPr>
          <p:nvPr>
            <p:ph type="sldNum" sz="quarter" idx="10"/>
          </p:nvPr>
        </p:nvSpPr>
        <p:spPr/>
        <p:txBody>
          <a:bodyPr/>
          <a:lstStyle/>
          <a:p>
            <a:fld id="{3D18EB79-1DB2-4326-A87F-F82EA26900D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None/>
            </a:pPr>
            <a:r>
              <a:rPr lang="en-US" b="1" dirty="0" smtClean="0"/>
              <a:t>Carter-TXML Template Benefits</a:t>
            </a:r>
          </a:p>
          <a:p>
            <a:pPr>
              <a:buFont typeface="Arial" pitchFamily="34" charset="0"/>
              <a:buNone/>
            </a:pPr>
            <a:endParaRPr lang="en-US" b="1" dirty="0" smtClean="0"/>
          </a:p>
          <a:p>
            <a:pPr>
              <a:buFont typeface="Arial" pitchFamily="34" charset="0"/>
              <a:buNone/>
            </a:pPr>
            <a:r>
              <a:rPr lang="en-US" b="1" dirty="0" smtClean="0"/>
              <a:t>Brown-</a:t>
            </a:r>
          </a:p>
          <a:p>
            <a:pPr>
              <a:buFont typeface="Arial" pitchFamily="34" charset="0"/>
              <a:buChar char="•"/>
            </a:pPr>
            <a:r>
              <a:rPr lang="en-US" b="1" dirty="0" smtClean="0"/>
              <a:t>Relatively easy to build</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b="1" dirty="0" smtClean="0"/>
              <a:t>      Built in CPRS</a:t>
            </a:r>
          </a:p>
          <a:p>
            <a:pPr>
              <a:buFont typeface="Arial" pitchFamily="34" charset="0"/>
              <a:buChar char="•"/>
            </a:pPr>
            <a:r>
              <a:rPr lang="en-US" b="1" dirty="0" smtClean="0"/>
              <a:t>Used for both order and notes</a:t>
            </a:r>
          </a:p>
          <a:p>
            <a:pPr>
              <a:buFont typeface="Arial" pitchFamily="34" charset="0"/>
              <a:buNone/>
            </a:pPr>
            <a:r>
              <a:rPr lang="en-US" b="1" baseline="0" dirty="0" smtClean="0"/>
              <a:t>    Quick Orders</a:t>
            </a:r>
          </a:p>
          <a:p>
            <a:pPr>
              <a:buFont typeface="Arial" pitchFamily="34" charset="0"/>
              <a:buNone/>
            </a:pPr>
            <a:r>
              <a:rPr lang="en-US" b="1" baseline="0" dirty="0" smtClean="0"/>
              <a:t>    Consult Reason for Request</a:t>
            </a:r>
          </a:p>
          <a:p>
            <a:pPr>
              <a:buFont typeface="Arial" pitchFamily="34" charset="0"/>
              <a:buNone/>
            </a:pPr>
            <a:r>
              <a:rPr lang="en-US" b="1" baseline="0" dirty="0" smtClean="0"/>
              <a:t>    Progress notes</a:t>
            </a:r>
            <a:endParaRPr lang="en-US" b="1" dirty="0" smtClean="0"/>
          </a:p>
          <a:p>
            <a:pPr>
              <a:buFont typeface="Arial" pitchFamily="34" charset="0"/>
              <a:buChar char="•"/>
            </a:pPr>
            <a:r>
              <a:rPr lang="en-US" b="1" dirty="0" smtClean="0"/>
              <a:t>Previewed in the Template Editor.</a:t>
            </a:r>
          </a:p>
          <a:p>
            <a:pPr>
              <a:buFont typeface="Arial" pitchFamily="34" charset="0"/>
              <a:buChar char="•"/>
            </a:pPr>
            <a:r>
              <a:rPr lang="en-US" b="1" dirty="0" smtClean="0"/>
              <a:t>Easy to share</a:t>
            </a:r>
          </a:p>
          <a:p>
            <a:pPr>
              <a:buFont typeface="Arial" pitchFamily="34" charset="0"/>
              <a:buChar char="•"/>
            </a:pPr>
            <a:r>
              <a:rPr lang="en-US" b="1" dirty="0" smtClean="0"/>
              <a:t>Different Template Types</a:t>
            </a:r>
          </a:p>
          <a:p>
            <a:pPr>
              <a:buFont typeface="Arial" pitchFamily="34" charset="0"/>
              <a:buNone/>
            </a:pPr>
            <a:r>
              <a:rPr lang="en-US" b="1" dirty="0" smtClean="0"/>
              <a:t>  Dialog</a:t>
            </a:r>
          </a:p>
          <a:p>
            <a:pPr>
              <a:buFont typeface="Arial" pitchFamily="34" charset="0"/>
              <a:buNone/>
            </a:pPr>
            <a:r>
              <a:rPr lang="en-US" b="1" dirty="0" smtClean="0"/>
              <a:t>  Group</a:t>
            </a:r>
          </a:p>
          <a:p>
            <a:pPr>
              <a:buFont typeface="Arial" pitchFamily="34" charset="0"/>
              <a:buNone/>
            </a:pPr>
            <a:r>
              <a:rPr lang="en-US" b="1" dirty="0" smtClean="0"/>
              <a:t>*****</a:t>
            </a:r>
          </a:p>
        </p:txBody>
      </p:sp>
      <p:sp>
        <p:nvSpPr>
          <p:cNvPr id="4" name="Slide Number Placeholder 3"/>
          <p:cNvSpPr>
            <a:spLocks noGrp="1"/>
          </p:cNvSpPr>
          <p:nvPr>
            <p:ph type="sldNum" sz="quarter" idx="10"/>
          </p:nvPr>
        </p:nvSpPr>
        <p:spPr/>
        <p:txBody>
          <a:bodyPr/>
          <a:lstStyle/>
          <a:p>
            <a:fld id="{08AA51C3-518F-4F0D-B932-9AF47A2C9D15}" type="slidenum">
              <a:rPr lang="en-US" smtClean="0"/>
              <a:pPr/>
              <a:t>8</a:t>
            </a:fld>
            <a:endParaRPr lang="en-US"/>
          </a:p>
        </p:txBody>
      </p:sp>
    </p:spTree>
    <p:extLst>
      <p:ext uri="{BB962C8B-B14F-4D97-AF65-F5344CB8AC3E}">
        <p14:creationId xmlns:p14="http://schemas.microsoft.com/office/powerpoint/2010/main" xmlns="" val="752632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sz="1200" b="1" dirty="0" smtClean="0"/>
              <a:t>Brown-</a:t>
            </a:r>
            <a:r>
              <a:rPr lang="en-US" b="1" dirty="0" smtClean="0"/>
              <a:t>Reminder Dialog Template Benefits</a:t>
            </a:r>
            <a:endParaRPr lang="en-US" sz="1200" b="1" dirty="0" smtClean="0"/>
          </a:p>
          <a:p>
            <a:pPr>
              <a:buFont typeface="Arial" pitchFamily="34" charset="0"/>
              <a:buNone/>
            </a:pPr>
            <a:endParaRPr lang="en-US" sz="1200" b="1" dirty="0" smtClean="0"/>
          </a:p>
          <a:p>
            <a:pPr>
              <a:buFont typeface="Arial" pitchFamily="34" charset="0"/>
              <a:buNone/>
            </a:pPr>
            <a:r>
              <a:rPr lang="en-US" sz="1200" b="1" dirty="0" smtClean="0"/>
              <a:t>Carter-</a:t>
            </a:r>
          </a:p>
          <a:p>
            <a:pPr marL="171450" indent="-171450">
              <a:buFont typeface="Arial" panose="020B0604020202020204" pitchFamily="34" charset="0"/>
              <a:buChar char="•"/>
            </a:pPr>
            <a:r>
              <a:rPr lang="en-US" sz="1200" b="1" dirty="0" smtClean="0"/>
              <a:t>Data markers such as Health Factors, Education Topics and Exams</a:t>
            </a:r>
          </a:p>
          <a:p>
            <a:pPr marL="171450" indent="-171450">
              <a:buFont typeface="Arial" panose="020B0604020202020204" pitchFamily="34" charset="0"/>
              <a:buChar char="•"/>
            </a:pPr>
            <a:r>
              <a:rPr lang="en-US" sz="1200" b="1" dirty="0" smtClean="0"/>
              <a:t>Reduces coding for encounters</a:t>
            </a:r>
          </a:p>
          <a:p>
            <a:pPr marL="171450" indent="-171450">
              <a:buFont typeface="Arial" panose="020B0604020202020204" pitchFamily="34" charset="0"/>
              <a:buChar char="•"/>
            </a:pPr>
            <a:r>
              <a:rPr lang="en-US" sz="1200" b="1" dirty="0" smtClean="0"/>
              <a:t>Open orders directly after completing</a:t>
            </a:r>
          </a:p>
          <a:p>
            <a:pPr marL="171450" indent="-171450">
              <a:buFont typeface="Arial" panose="020B0604020202020204" pitchFamily="34" charset="0"/>
              <a:buChar char="•"/>
            </a:pPr>
            <a:r>
              <a:rPr lang="en-US" sz="1200" b="1" dirty="0" smtClean="0"/>
              <a:t>Patient centered content with branching logic</a:t>
            </a:r>
          </a:p>
          <a:p>
            <a:pPr marL="171450" indent="-171450">
              <a:buFont typeface="Arial" panose="020B0604020202020204" pitchFamily="34" charset="0"/>
              <a:buChar char="•"/>
            </a:pPr>
            <a:r>
              <a:rPr lang="en-US" sz="1200" b="1" dirty="0" smtClean="0"/>
              <a:t>Supports needed documentation with required inputs</a:t>
            </a:r>
          </a:p>
          <a:p>
            <a:pPr marL="171450" indent="-171450">
              <a:buFont typeface="Arial" panose="020B0604020202020204" pitchFamily="34" charset="0"/>
              <a:buChar char="•"/>
            </a:pPr>
            <a:r>
              <a:rPr lang="en-US" sz="1200" b="1" dirty="0" smtClean="0"/>
              <a:t>Can be used as a clinical decision support tool</a:t>
            </a:r>
          </a:p>
          <a:p>
            <a:pPr marL="171450" indent="-171450">
              <a:buFont typeface="Arial" panose="020B0604020202020204" pitchFamily="34" charset="0"/>
              <a:buChar char="•"/>
            </a:pPr>
            <a:r>
              <a:rPr lang="en-US" sz="1200" b="1" dirty="0" smtClean="0"/>
              <a:t>Supports evidence based medicine</a:t>
            </a:r>
          </a:p>
          <a:p>
            <a:pPr marL="171450" indent="-171450">
              <a:buFont typeface="Arial" panose="020B0604020202020204" pitchFamily="34" charset="0"/>
              <a:buChar char="•"/>
            </a:pPr>
            <a:r>
              <a:rPr lang="en-US" sz="1200" b="1" dirty="0" smtClean="0"/>
              <a:t>Chart not locked by template</a:t>
            </a:r>
          </a:p>
          <a:p>
            <a:pPr>
              <a:buFont typeface="Arial" pitchFamily="34" charset="0"/>
              <a:buNone/>
            </a:pPr>
            <a:r>
              <a:rPr lang="en-US" sz="1200" b="1" dirty="0" smtClean="0"/>
              <a:t>*****</a:t>
            </a:r>
          </a:p>
        </p:txBody>
      </p:sp>
      <p:sp>
        <p:nvSpPr>
          <p:cNvPr id="4" name="Slide Number Placeholder 3"/>
          <p:cNvSpPr>
            <a:spLocks noGrp="1"/>
          </p:cNvSpPr>
          <p:nvPr>
            <p:ph type="sldNum" sz="quarter" idx="10"/>
          </p:nvPr>
        </p:nvSpPr>
        <p:spPr/>
        <p:txBody>
          <a:bodyPr/>
          <a:lstStyle/>
          <a:p>
            <a:fld id="{3D18EB79-1DB2-4326-A87F-F82EA26900D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7/31/2014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7/31/2014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7/31/2014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7/31/2014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7/31/2014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7/31/2014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7/31/2014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7/31/2014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7/31/2014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Templates of Today and The Needs of Tomorrow </a:t>
            </a:r>
          </a:p>
        </p:txBody>
      </p:sp>
      <p:sp>
        <p:nvSpPr>
          <p:cNvPr id="3" name="Subtitle 2"/>
          <p:cNvSpPr>
            <a:spLocks noGrp="1"/>
          </p:cNvSpPr>
          <p:nvPr>
            <p:ph type="subTitle" idx="1"/>
          </p:nvPr>
        </p:nvSpPr>
        <p:spPr>
          <a:xfrm>
            <a:off x="810001" y="5280846"/>
            <a:ext cx="10572000" cy="1339409"/>
          </a:xfrm>
        </p:spPr>
        <p:txBody>
          <a:bodyPr>
            <a:noAutofit/>
          </a:bodyPr>
          <a:lstStyle/>
          <a:p>
            <a:r>
              <a:rPr lang="en-US" sz="3600" dirty="0" smtClean="0"/>
              <a:t>David Brown</a:t>
            </a:r>
          </a:p>
          <a:p>
            <a:r>
              <a:rPr lang="en-US" sz="3600" dirty="0" smtClean="0"/>
              <a:t>David Carter</a:t>
            </a:r>
          </a:p>
        </p:txBody>
      </p:sp>
    </p:spTree>
    <p:extLst>
      <p:ext uri="{BB962C8B-B14F-4D97-AF65-F5344CB8AC3E}">
        <p14:creationId xmlns:p14="http://schemas.microsoft.com/office/powerpoint/2010/main" xmlns="" val="2097580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TXML Template Limitations</a:t>
            </a:r>
            <a:endParaRPr lang="en-US" dirty="0"/>
          </a:p>
        </p:txBody>
      </p:sp>
      <p:sp>
        <p:nvSpPr>
          <p:cNvPr id="3" name="Content Placeholder 2"/>
          <p:cNvSpPr>
            <a:spLocks noGrp="1"/>
          </p:cNvSpPr>
          <p:nvPr>
            <p:ph idx="1"/>
          </p:nvPr>
        </p:nvSpPr>
        <p:spPr>
          <a:xfrm>
            <a:off x="818712" y="2380547"/>
            <a:ext cx="10554574" cy="3636511"/>
          </a:xfrm>
        </p:spPr>
        <p:txBody>
          <a:bodyPr>
            <a:normAutofit lnSpcReduction="10000"/>
          </a:bodyPr>
          <a:lstStyle/>
          <a:p>
            <a:r>
              <a:rPr lang="en-US" sz="3000" dirty="0" smtClean="0"/>
              <a:t>No Data Markers</a:t>
            </a:r>
          </a:p>
          <a:p>
            <a:r>
              <a:rPr lang="en-US" sz="3000" dirty="0" smtClean="0"/>
              <a:t>No Mandatory Templates</a:t>
            </a:r>
          </a:p>
          <a:p>
            <a:r>
              <a:rPr lang="en-US" sz="3000" dirty="0" smtClean="0"/>
              <a:t>Chart Locked When Template Displayed</a:t>
            </a:r>
          </a:p>
          <a:p>
            <a:r>
              <a:rPr lang="en-US" sz="3000" dirty="0" smtClean="0"/>
              <a:t>No Branching Logic</a:t>
            </a:r>
          </a:p>
          <a:p>
            <a:r>
              <a:rPr lang="en-US" sz="3000" dirty="0" smtClean="0"/>
              <a:t>No Orders In Progress Notes</a:t>
            </a:r>
          </a:p>
          <a:p>
            <a:r>
              <a:rPr lang="en-US" sz="3000" dirty="0" smtClean="0"/>
              <a:t>No Images</a:t>
            </a:r>
          </a:p>
        </p:txBody>
      </p:sp>
    </p:spTree>
    <p:extLst>
      <p:ext uri="{BB962C8B-B14F-4D97-AF65-F5344CB8AC3E}">
        <p14:creationId xmlns:p14="http://schemas.microsoft.com/office/powerpoint/2010/main" xmlns="" val="2729181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Reminder Dialog Template Limitations</a:t>
            </a:r>
            <a:endParaRPr lang="en-US" dirty="0"/>
          </a:p>
        </p:txBody>
      </p:sp>
      <p:sp>
        <p:nvSpPr>
          <p:cNvPr id="3" name="Content Placeholder 2"/>
          <p:cNvSpPr>
            <a:spLocks noGrp="1"/>
          </p:cNvSpPr>
          <p:nvPr>
            <p:ph idx="1"/>
          </p:nvPr>
        </p:nvSpPr>
        <p:spPr>
          <a:xfrm>
            <a:off x="818712" y="2569129"/>
            <a:ext cx="10554574" cy="3636511"/>
          </a:xfrm>
        </p:spPr>
        <p:txBody>
          <a:bodyPr>
            <a:noAutofit/>
          </a:bodyPr>
          <a:lstStyle/>
          <a:p>
            <a:r>
              <a:rPr lang="en-US" sz="3000" dirty="0" smtClean="0"/>
              <a:t>Sometimes cumbersome roll and scroll user interface</a:t>
            </a:r>
          </a:p>
          <a:p>
            <a:r>
              <a:rPr lang="en-US" sz="3000" dirty="0" smtClean="0"/>
              <a:t>Not all user controls are available such as configurable drop down lists</a:t>
            </a:r>
          </a:p>
          <a:p>
            <a:r>
              <a:rPr lang="en-US" sz="3000" dirty="0" smtClean="0"/>
              <a:t>Formatting options aren’t available</a:t>
            </a:r>
          </a:p>
          <a:p>
            <a:r>
              <a:rPr lang="en-US" sz="3000" dirty="0" smtClean="0"/>
              <a:t>Unable to use as a screening tool for calculations outside of Mental Health</a:t>
            </a:r>
          </a:p>
          <a:p>
            <a:r>
              <a:rPr lang="en-US" sz="3000" dirty="0" smtClean="0"/>
              <a:t>Unable to nest images</a:t>
            </a:r>
          </a:p>
        </p:txBody>
      </p:sp>
    </p:spTree>
    <p:extLst>
      <p:ext uri="{BB962C8B-B14F-4D97-AF65-F5344CB8AC3E}">
        <p14:creationId xmlns:p14="http://schemas.microsoft.com/office/powerpoint/2010/main" xmlns="" val="2438089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580188"/>
            <a:ext cx="10571998" cy="970450"/>
          </a:xfrm>
        </p:spPr>
        <p:txBody>
          <a:bodyPr>
            <a:noAutofit/>
          </a:bodyPr>
          <a:lstStyle/>
          <a:p>
            <a:r>
              <a:rPr lang="en-US" dirty="0" smtClean="0"/>
              <a:t>Reminder Dialog Template Limitations  (cont.)</a:t>
            </a:r>
            <a:endParaRPr lang="en-US" dirty="0"/>
          </a:p>
        </p:txBody>
      </p:sp>
      <p:sp>
        <p:nvSpPr>
          <p:cNvPr id="3" name="Content Placeholder 2"/>
          <p:cNvSpPr>
            <a:spLocks noGrp="1"/>
          </p:cNvSpPr>
          <p:nvPr>
            <p:ph idx="1"/>
          </p:nvPr>
        </p:nvSpPr>
        <p:spPr/>
        <p:txBody>
          <a:bodyPr>
            <a:normAutofit/>
          </a:bodyPr>
          <a:lstStyle/>
          <a:p>
            <a:r>
              <a:rPr lang="en-US" sz="3000" dirty="0" smtClean="0"/>
              <a:t>Will not work at this time as reason for request dialogs</a:t>
            </a:r>
          </a:p>
          <a:p>
            <a:r>
              <a:rPr lang="en-US" sz="3000" dirty="0" smtClean="0"/>
              <a:t>Going from an order dialog to a reminder dialog functionality doesn’t exist</a:t>
            </a:r>
          </a:p>
          <a:p>
            <a:r>
              <a:rPr lang="en-US" sz="3000" dirty="0" smtClean="0"/>
              <a:t>Creating custom prompts is limited also</a:t>
            </a:r>
          </a:p>
          <a:p>
            <a:r>
              <a:rPr lang="en-US" sz="3000" dirty="0" smtClean="0"/>
              <a:t>Vitals can only be entered once within a template</a:t>
            </a:r>
            <a:endParaRPr lang="en-US" sz="3000" dirty="0"/>
          </a:p>
        </p:txBody>
      </p:sp>
    </p:spTree>
    <p:extLst>
      <p:ext uri="{BB962C8B-B14F-4D97-AF65-F5344CB8AC3E}">
        <p14:creationId xmlns:p14="http://schemas.microsoft.com/office/powerpoint/2010/main" xmlns="" val="3413266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400" dirty="0" smtClean="0"/>
              <a:t>So, based on the benefits and limitations we’ve discussed, which have you used most?</a:t>
            </a:r>
            <a:endParaRPr lang="en-US" sz="4400" dirty="0"/>
          </a:p>
        </p:txBody>
      </p:sp>
    </p:spTree>
    <p:extLst>
      <p:ext uri="{BB962C8B-B14F-4D97-AF65-F5344CB8AC3E}">
        <p14:creationId xmlns:p14="http://schemas.microsoft.com/office/powerpoint/2010/main" xmlns="" val="4218902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hat icon"/>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110248" y="2207182"/>
            <a:ext cx="4181687" cy="4181687"/>
          </a:xfrm>
          <a:prstGeom prst="rect">
            <a:avLst/>
          </a:prstGeom>
          <a:noFill/>
          <a:extLst>
            <a:ext uri="{909E8E84-426E-40DD-AFC4-6F175D3DCCD1}">
              <a14:hiddenFill xmlns:a14="http://schemas.microsoft.com/office/drawing/2010/main" xmlns="">
                <a:solidFill>
                  <a:srgbClr val="FFFFFF"/>
                </a:solidFill>
              </a14:hiddenFill>
            </a:ext>
          </a:extLst>
        </p:spPr>
      </p:pic>
      <p:sp>
        <p:nvSpPr>
          <p:cNvPr id="5" name="Content Placeholder 4"/>
          <p:cNvSpPr>
            <a:spLocks noGrp="1"/>
          </p:cNvSpPr>
          <p:nvPr>
            <p:ph idx="1"/>
          </p:nvPr>
        </p:nvSpPr>
        <p:spPr>
          <a:xfrm>
            <a:off x="406400" y="2150533"/>
            <a:ext cx="5807788" cy="4326466"/>
          </a:xfrm>
        </p:spPr>
        <p:txBody>
          <a:bodyPr>
            <a:normAutofit/>
          </a:bodyPr>
          <a:lstStyle/>
          <a:p>
            <a:pPr marL="0" indent="0" algn="ctr">
              <a:buNone/>
            </a:pPr>
            <a:r>
              <a:rPr lang="en-US" sz="4800" dirty="0" smtClean="0"/>
              <a:t>What </a:t>
            </a:r>
            <a:r>
              <a:rPr lang="en-US" sz="4800" dirty="0"/>
              <a:t>trends in progress note templates have you seen at your facility? </a:t>
            </a:r>
          </a:p>
        </p:txBody>
      </p:sp>
    </p:spTree>
    <p:extLst>
      <p:ext uri="{BB962C8B-B14F-4D97-AF65-F5344CB8AC3E}">
        <p14:creationId xmlns:p14="http://schemas.microsoft.com/office/powerpoint/2010/main" xmlns="" val="746322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dirty="0"/>
              <a:t>Are there any trends that you have </a:t>
            </a:r>
            <a:r>
              <a:rPr lang="en-US" sz="4000" dirty="0" smtClean="0"/>
              <a:t>noticed in TIU Template or Reminder Dialog development?</a:t>
            </a:r>
            <a:endParaRPr lang="en-US" sz="4000" dirty="0"/>
          </a:p>
        </p:txBody>
      </p:sp>
    </p:spTree>
    <p:extLst>
      <p:ext uri="{BB962C8B-B14F-4D97-AF65-F5344CB8AC3E}">
        <p14:creationId xmlns:p14="http://schemas.microsoft.com/office/powerpoint/2010/main" xmlns="" val="4045917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Templates and Future Health Management Platforms</a:t>
            </a:r>
            <a:endParaRPr lang="en-US" dirty="0"/>
          </a:p>
        </p:txBody>
      </p:sp>
      <p:sp>
        <p:nvSpPr>
          <p:cNvPr id="3" name="Content Placeholder 2"/>
          <p:cNvSpPr>
            <a:spLocks noGrp="1"/>
          </p:cNvSpPr>
          <p:nvPr>
            <p:ph idx="1"/>
          </p:nvPr>
        </p:nvSpPr>
        <p:spPr>
          <a:xfrm>
            <a:off x="818712" y="2662512"/>
            <a:ext cx="10554574" cy="3636511"/>
          </a:xfrm>
        </p:spPr>
        <p:txBody>
          <a:bodyPr>
            <a:noAutofit/>
          </a:bodyPr>
          <a:lstStyle/>
          <a:p>
            <a:r>
              <a:rPr lang="en-US" sz="3000" dirty="0" smtClean="0"/>
              <a:t>Immunizations fields/prompts will become computable in reminder dialogs</a:t>
            </a:r>
          </a:p>
          <a:p>
            <a:r>
              <a:rPr lang="en-US" sz="3000" dirty="0" smtClean="0"/>
              <a:t>Immunization data is already being shared with outside organizations and will be more transparent as additional data is made available in reminder dialogs</a:t>
            </a:r>
          </a:p>
          <a:p>
            <a:r>
              <a:rPr lang="en-US" sz="3000" dirty="0" smtClean="0"/>
              <a:t>Still a push for using reminder dialogs with consult reason for requests</a:t>
            </a:r>
          </a:p>
          <a:p>
            <a:endParaRPr lang="en-US" sz="3000" dirty="0"/>
          </a:p>
        </p:txBody>
      </p:sp>
    </p:spTree>
    <p:extLst>
      <p:ext uri="{BB962C8B-B14F-4D97-AF65-F5344CB8AC3E}">
        <p14:creationId xmlns:p14="http://schemas.microsoft.com/office/powerpoint/2010/main" xmlns="" val="33826411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image of My VeHU Campus blue polling Ico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3302001" y="342901"/>
            <a:ext cx="1169324" cy="1169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itle 3"/>
          <p:cNvSpPr>
            <a:spLocks noGrp="1"/>
          </p:cNvSpPr>
          <p:nvPr>
            <p:ph type="title"/>
          </p:nvPr>
        </p:nvSpPr>
        <p:spPr>
          <a:xfrm>
            <a:off x="4630057" y="356061"/>
            <a:ext cx="7112000" cy="1143000"/>
          </a:xfrm>
        </p:spPr>
        <p:txBody>
          <a:bodyPr>
            <a:normAutofit/>
          </a:bodyPr>
          <a:lstStyle/>
          <a:p>
            <a:r>
              <a:rPr lang="en-US" sz="4800" dirty="0">
                <a:solidFill>
                  <a:schemeClr val="tx1"/>
                </a:solidFill>
              </a:rPr>
              <a:t>POLL QUESTION</a:t>
            </a:r>
          </a:p>
        </p:txBody>
      </p:sp>
      <p:sp>
        <p:nvSpPr>
          <p:cNvPr id="5" name="Content Placeholder 4"/>
          <p:cNvSpPr>
            <a:spLocks noGrp="1"/>
          </p:cNvSpPr>
          <p:nvPr>
            <p:ph idx="1"/>
          </p:nvPr>
        </p:nvSpPr>
        <p:spPr>
          <a:xfrm>
            <a:off x="406400" y="2150533"/>
            <a:ext cx="11379200" cy="4326466"/>
          </a:xfrm>
        </p:spPr>
        <p:txBody>
          <a:bodyPr>
            <a:normAutofit fontScale="85000" lnSpcReduction="20000"/>
          </a:bodyPr>
          <a:lstStyle/>
          <a:p>
            <a:pPr marL="0" indent="0">
              <a:buNone/>
            </a:pPr>
            <a:r>
              <a:rPr lang="en-US" sz="5300" dirty="0" smtClean="0"/>
              <a:t>Which of the following is your primary purpose for data gathering?</a:t>
            </a:r>
            <a:endParaRPr lang="en-US" sz="5300" dirty="0"/>
          </a:p>
          <a:p>
            <a:pPr marL="1752556" lvl="2" indent="-685783">
              <a:buFont typeface="+mj-lt"/>
              <a:buAutoNum type="alphaUcPeriod"/>
            </a:pPr>
            <a:r>
              <a:rPr lang="en-US" sz="4800" dirty="0" smtClean="0"/>
              <a:t>Performance Measure Reporting</a:t>
            </a:r>
            <a:endParaRPr lang="en-US" sz="4800" dirty="0"/>
          </a:p>
          <a:p>
            <a:pPr marL="1752556" lvl="2" indent="-685783">
              <a:buFont typeface="+mj-lt"/>
              <a:buAutoNum type="alphaUcPeriod"/>
            </a:pPr>
            <a:r>
              <a:rPr lang="en-US" sz="4800" dirty="0" smtClean="0"/>
              <a:t>Monitoring Reports</a:t>
            </a:r>
            <a:endParaRPr lang="en-US" sz="4800" dirty="0"/>
          </a:p>
          <a:p>
            <a:pPr marL="1752556" lvl="2" indent="-685783">
              <a:buFont typeface="+mj-lt"/>
              <a:buAutoNum type="alphaUcPeriod"/>
            </a:pPr>
            <a:r>
              <a:rPr lang="en-US" sz="4800" dirty="0" smtClean="0"/>
              <a:t>Data Quality</a:t>
            </a:r>
            <a:endParaRPr lang="en-US" sz="4800" dirty="0"/>
          </a:p>
          <a:p>
            <a:pPr marL="1752556" lvl="2" indent="-685783">
              <a:buFont typeface="+mj-lt"/>
              <a:buAutoNum type="alphaUcPeriod"/>
            </a:pPr>
            <a:r>
              <a:rPr lang="en-US" sz="4800" dirty="0" smtClean="0"/>
              <a:t>Pilot Projects</a:t>
            </a:r>
            <a:endParaRPr lang="en-US" sz="4800" dirty="0"/>
          </a:p>
        </p:txBody>
      </p:sp>
    </p:spTree>
    <p:extLst>
      <p:ext uri="{BB962C8B-B14F-4D97-AF65-F5344CB8AC3E}">
        <p14:creationId xmlns:p14="http://schemas.microsoft.com/office/powerpoint/2010/main" xmlns="" val="448623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Data</a:t>
            </a:r>
            <a:endParaRPr lang="en-US" dirty="0"/>
          </a:p>
        </p:txBody>
      </p:sp>
      <p:sp>
        <p:nvSpPr>
          <p:cNvPr id="3" name="Content Placeholder 2"/>
          <p:cNvSpPr>
            <a:spLocks noGrp="1"/>
          </p:cNvSpPr>
          <p:nvPr>
            <p:ph idx="1"/>
          </p:nvPr>
        </p:nvSpPr>
        <p:spPr/>
        <p:txBody>
          <a:bodyPr>
            <a:normAutofit/>
          </a:bodyPr>
          <a:lstStyle/>
          <a:p>
            <a:r>
              <a:rPr lang="en-US" sz="3000" dirty="0" smtClean="0"/>
              <a:t>VLER data currently being shared with immunizations</a:t>
            </a:r>
          </a:p>
          <a:p>
            <a:r>
              <a:rPr lang="en-US" sz="3000" dirty="0" smtClean="0"/>
              <a:t>VDW reports are becoming a greater need and being generated on data gathered from user inputs in dialogs </a:t>
            </a:r>
            <a:endParaRPr lang="en-US" sz="3000" dirty="0"/>
          </a:p>
        </p:txBody>
      </p:sp>
    </p:spTree>
    <p:extLst>
      <p:ext uri="{BB962C8B-B14F-4D97-AF65-F5344CB8AC3E}">
        <p14:creationId xmlns:p14="http://schemas.microsoft.com/office/powerpoint/2010/main" xmlns="" val="2734533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400" dirty="0"/>
              <a:t>Have there been any challenges with working with Data Quality </a:t>
            </a:r>
            <a:r>
              <a:rPr lang="en-US" sz="4400" dirty="0" smtClean="0"/>
              <a:t>downstream?</a:t>
            </a:r>
            <a:endParaRPr lang="en-US" sz="4400" dirty="0"/>
          </a:p>
        </p:txBody>
      </p:sp>
    </p:spTree>
    <p:extLst>
      <p:ext uri="{BB962C8B-B14F-4D97-AF65-F5344CB8AC3E}">
        <p14:creationId xmlns:p14="http://schemas.microsoft.com/office/powerpoint/2010/main" xmlns="" val="301061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image of My VeHU Campus blue polling Ico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3302001" y="342901"/>
            <a:ext cx="1169324" cy="1169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itle 3"/>
          <p:cNvSpPr>
            <a:spLocks noGrp="1"/>
          </p:cNvSpPr>
          <p:nvPr>
            <p:ph type="title"/>
          </p:nvPr>
        </p:nvSpPr>
        <p:spPr>
          <a:xfrm>
            <a:off x="4630057" y="356061"/>
            <a:ext cx="7112000" cy="1143000"/>
          </a:xfrm>
        </p:spPr>
        <p:txBody>
          <a:bodyPr>
            <a:normAutofit/>
          </a:bodyPr>
          <a:lstStyle/>
          <a:p>
            <a:r>
              <a:rPr lang="en-US" sz="4800" dirty="0">
                <a:solidFill>
                  <a:schemeClr val="tx1"/>
                </a:solidFill>
              </a:rPr>
              <a:t>POLL QUESTION</a:t>
            </a:r>
          </a:p>
        </p:txBody>
      </p:sp>
      <p:sp>
        <p:nvSpPr>
          <p:cNvPr id="5" name="Content Placeholder 4"/>
          <p:cNvSpPr>
            <a:spLocks noGrp="1"/>
          </p:cNvSpPr>
          <p:nvPr>
            <p:ph idx="1"/>
          </p:nvPr>
        </p:nvSpPr>
        <p:spPr>
          <a:xfrm>
            <a:off x="406400" y="2150533"/>
            <a:ext cx="11379200" cy="4326466"/>
          </a:xfrm>
        </p:spPr>
        <p:txBody>
          <a:bodyPr>
            <a:normAutofit fontScale="92500" lnSpcReduction="10000"/>
          </a:bodyPr>
          <a:lstStyle/>
          <a:p>
            <a:pPr marL="0" indent="0">
              <a:buNone/>
            </a:pPr>
            <a:r>
              <a:rPr lang="en-US" sz="5300" dirty="0"/>
              <a:t>Who is in </a:t>
            </a:r>
            <a:r>
              <a:rPr lang="en-US" sz="5300" dirty="0" smtClean="0"/>
              <a:t>the </a:t>
            </a:r>
            <a:r>
              <a:rPr lang="en-US" sz="5300" dirty="0"/>
              <a:t>audience today?</a:t>
            </a:r>
          </a:p>
          <a:p>
            <a:pPr marL="1752556" lvl="2" indent="-685783">
              <a:buFont typeface="+mj-lt"/>
              <a:buAutoNum type="alphaUcPeriod"/>
            </a:pPr>
            <a:r>
              <a:rPr lang="en-US" sz="4800" dirty="0"/>
              <a:t>CAC/HIS</a:t>
            </a:r>
          </a:p>
          <a:p>
            <a:pPr marL="1752556" lvl="2" indent="-685783">
              <a:buFont typeface="+mj-lt"/>
              <a:buAutoNum type="alphaUcPeriod"/>
            </a:pPr>
            <a:r>
              <a:rPr lang="en-US" sz="4800" dirty="0"/>
              <a:t>Clinical staff</a:t>
            </a:r>
          </a:p>
          <a:p>
            <a:pPr marL="1752556" lvl="2" indent="-685783">
              <a:buFont typeface="+mj-lt"/>
              <a:buAutoNum type="alphaUcPeriod"/>
            </a:pPr>
            <a:r>
              <a:rPr lang="en-US" sz="4800" dirty="0" smtClean="0"/>
              <a:t>Data </a:t>
            </a:r>
            <a:r>
              <a:rPr lang="en-US" sz="4800" dirty="0"/>
              <a:t>Analyst</a:t>
            </a:r>
          </a:p>
          <a:p>
            <a:pPr marL="1752556" lvl="2" indent="-685783">
              <a:buFont typeface="+mj-lt"/>
              <a:buAutoNum type="alphaUcPeriod"/>
            </a:pPr>
            <a:r>
              <a:rPr lang="en-US" sz="4800" dirty="0"/>
              <a:t>Other</a:t>
            </a:r>
          </a:p>
        </p:txBody>
      </p:sp>
    </p:spTree>
    <p:extLst>
      <p:ext uri="{BB962C8B-B14F-4D97-AF65-F5344CB8AC3E}">
        <p14:creationId xmlns:p14="http://schemas.microsoft.com/office/powerpoint/2010/main" xmlns="" val="1240151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400" dirty="0"/>
              <a:t>How does the new National process address many of the issues </a:t>
            </a:r>
            <a:r>
              <a:rPr lang="en-US" sz="4400" dirty="0" smtClean="0"/>
              <a:t>downstream?</a:t>
            </a:r>
            <a:endParaRPr lang="en-US" sz="4400" dirty="0"/>
          </a:p>
        </p:txBody>
      </p:sp>
    </p:spTree>
    <p:extLst>
      <p:ext uri="{BB962C8B-B14F-4D97-AF65-F5344CB8AC3E}">
        <p14:creationId xmlns:p14="http://schemas.microsoft.com/office/powerpoint/2010/main" xmlns="" val="29016424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3" descr="image of My VeHU Campus blue polling Ico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3302001" y="227677"/>
            <a:ext cx="1169324" cy="1169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itle 3"/>
          <p:cNvSpPr>
            <a:spLocks noGrp="1"/>
          </p:cNvSpPr>
          <p:nvPr>
            <p:ph type="title"/>
          </p:nvPr>
        </p:nvSpPr>
        <p:spPr>
          <a:xfrm>
            <a:off x="4876800" y="283027"/>
            <a:ext cx="7315200" cy="1143000"/>
          </a:xfrm>
        </p:spPr>
        <p:txBody>
          <a:bodyPr>
            <a:normAutofit/>
          </a:bodyPr>
          <a:lstStyle/>
          <a:p>
            <a:r>
              <a:rPr lang="en-US" sz="4800" dirty="0">
                <a:solidFill>
                  <a:schemeClr val="tx1"/>
                </a:solidFill>
              </a:rPr>
              <a:t>Poll Results</a:t>
            </a:r>
          </a:p>
        </p:txBody>
      </p:sp>
      <p:sp>
        <p:nvSpPr>
          <p:cNvPr id="3" name="Rectangle 2" descr="Which of the following is your primary purpose for data gathering?&#10;"/>
          <p:cNvSpPr/>
          <p:nvPr/>
        </p:nvSpPr>
        <p:spPr>
          <a:xfrm>
            <a:off x="660400" y="1485901"/>
            <a:ext cx="10871200" cy="1477323"/>
          </a:xfrm>
          <a:prstGeom prst="rect">
            <a:avLst/>
          </a:prstGeom>
        </p:spPr>
        <p:txBody>
          <a:bodyPr wrap="square" lIns="121917" tIns="60958" rIns="121917" bIns="60958">
            <a:spAutoFit/>
          </a:bodyPr>
          <a:lstStyle/>
          <a:p>
            <a:r>
              <a:rPr lang="en-US" sz="4300" dirty="0"/>
              <a:t>Which of the following is your primary purpose for data gathering?</a:t>
            </a:r>
          </a:p>
        </p:txBody>
      </p:sp>
      <p:sp>
        <p:nvSpPr>
          <p:cNvPr id="7" name="Content Placeholder 4" descr="A. Performance Measure Reporting&#10;B. Monitoring Reports&#10;C. Data Quality&#10;D. Pilot Projects&#10;"/>
          <p:cNvSpPr txBox="1">
            <a:spLocks/>
          </p:cNvSpPr>
          <p:nvPr/>
        </p:nvSpPr>
        <p:spPr>
          <a:xfrm>
            <a:off x="51724" y="2964574"/>
            <a:ext cx="6596726" cy="3543299"/>
          </a:xfrm>
          <a:prstGeom prst="rect">
            <a:avLst/>
          </a:prstGeom>
          <a:effectLst>
            <a:outerShdw blurRad="50800" dir="14400000">
              <a:srgbClr val="000000">
                <a:alpha val="40000"/>
              </a:srgbClr>
            </a:outerShdw>
          </a:effectLst>
        </p:spPr>
        <p:txBody>
          <a:bodyPr vert="horz" lIns="91440" tIns="45720" rIns="91440" bIns="45720" rtlCol="0" anchor="ctr">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1752556" lvl="2" indent="-685783">
              <a:buFont typeface="+mj-lt"/>
              <a:buAutoNum type="alphaUcPeriod"/>
            </a:pPr>
            <a:r>
              <a:rPr lang="en-US" sz="3600" dirty="0"/>
              <a:t>Performance Measure Reporting</a:t>
            </a:r>
          </a:p>
          <a:p>
            <a:pPr marL="1752556" lvl="2" indent="-685783">
              <a:buFont typeface="+mj-lt"/>
              <a:buAutoNum type="alphaUcPeriod"/>
            </a:pPr>
            <a:r>
              <a:rPr lang="en-US" sz="3600" dirty="0"/>
              <a:t>Monitoring Reports</a:t>
            </a:r>
          </a:p>
          <a:p>
            <a:pPr marL="1752556" lvl="2" indent="-685783">
              <a:buFont typeface="+mj-lt"/>
              <a:buAutoNum type="alphaUcPeriod"/>
            </a:pPr>
            <a:r>
              <a:rPr lang="en-US" sz="3600" dirty="0"/>
              <a:t>Data Quality</a:t>
            </a:r>
          </a:p>
          <a:p>
            <a:pPr marL="1752556" lvl="2" indent="-685783">
              <a:buFont typeface="+mj-lt"/>
              <a:buAutoNum type="alphaUcPeriod"/>
            </a:pPr>
            <a:r>
              <a:rPr lang="en-US" sz="3600" dirty="0"/>
              <a:t>Pilot Projects</a:t>
            </a:r>
          </a:p>
        </p:txBody>
      </p:sp>
    </p:spTree>
    <p:extLst>
      <p:ext uri="{BB962C8B-B14F-4D97-AF65-F5344CB8AC3E}">
        <p14:creationId xmlns:p14="http://schemas.microsoft.com/office/powerpoint/2010/main" xmlns="" val="3563733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Picture 3" descr="image of My VeHU Campus blue polling Icon"/>
          <p:cNvPicPr>
            <a:picLocks noChangeAspect="1"/>
          </p:cNvPicPr>
          <p:nvPr/>
        </p:nvPicPr>
        <p:blipFill>
          <a:blip r:embed="rId3" cstate="print">
            <a:extLst>
              <a:ext uri="{BEBA8EAE-BF5A-486C-A8C5-ECC9F3942E4B}">
                <a14:imgProps xmlns:a14="http://schemas.microsoft.com/office/drawing/2010/main" xmlns="">
                  <a14:imgLayer r:embed="rId4">
                    <a14:imgEffect>
                      <a14:saturation sat="0"/>
                    </a14:imgEffect>
                  </a14:imgLayer>
                </a14:imgProps>
              </a:ext>
              <a:ext uri="{28A0092B-C50C-407E-A947-70E740481C1C}">
                <a14:useLocalDpi xmlns:a14="http://schemas.microsoft.com/office/drawing/2010/main" xmlns="" val="0"/>
              </a:ext>
            </a:extLst>
          </a:blip>
          <a:stretch>
            <a:fillRect/>
          </a:stretch>
        </p:blipFill>
        <p:spPr bwMode="auto">
          <a:xfrm>
            <a:off x="3302001" y="227677"/>
            <a:ext cx="1169324" cy="1169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itle 3"/>
          <p:cNvSpPr>
            <a:spLocks noGrp="1"/>
          </p:cNvSpPr>
          <p:nvPr>
            <p:ph type="title"/>
          </p:nvPr>
        </p:nvSpPr>
        <p:spPr>
          <a:xfrm>
            <a:off x="4876800" y="283027"/>
            <a:ext cx="7315200" cy="1143000"/>
          </a:xfrm>
        </p:spPr>
        <p:txBody>
          <a:bodyPr>
            <a:normAutofit/>
          </a:bodyPr>
          <a:lstStyle/>
          <a:p>
            <a:r>
              <a:rPr lang="en-US" sz="4800" dirty="0">
                <a:solidFill>
                  <a:schemeClr val="tx1"/>
                </a:solidFill>
              </a:rPr>
              <a:t>Poll Results</a:t>
            </a:r>
          </a:p>
        </p:txBody>
      </p:sp>
      <p:sp>
        <p:nvSpPr>
          <p:cNvPr id="6" name="Rectangle 5" descr="Which of the following is your primary purpose for data gathering?&#10;"/>
          <p:cNvSpPr/>
          <p:nvPr/>
        </p:nvSpPr>
        <p:spPr>
          <a:xfrm>
            <a:off x="660400" y="1485901"/>
            <a:ext cx="10871200" cy="1477323"/>
          </a:xfrm>
          <a:prstGeom prst="rect">
            <a:avLst/>
          </a:prstGeom>
        </p:spPr>
        <p:txBody>
          <a:bodyPr wrap="square" lIns="121917" tIns="60958" rIns="121917" bIns="60958">
            <a:spAutoFit/>
          </a:bodyPr>
          <a:lstStyle/>
          <a:p>
            <a:r>
              <a:rPr lang="en-US" sz="4300" dirty="0"/>
              <a:t>Which of the following is your primary purpose for data gathering?</a:t>
            </a:r>
          </a:p>
        </p:txBody>
      </p:sp>
      <p:sp>
        <p:nvSpPr>
          <p:cNvPr id="9" name="Content Placeholder 4" descr="A. Performance Measure Reporting&#10;B. Monitoring Reports&#10;C. Data Quality&#10;D. Pilot Projects&#10;"/>
          <p:cNvSpPr txBox="1">
            <a:spLocks/>
          </p:cNvSpPr>
          <p:nvPr/>
        </p:nvSpPr>
        <p:spPr>
          <a:xfrm>
            <a:off x="51724" y="2964574"/>
            <a:ext cx="6596726" cy="3543299"/>
          </a:xfrm>
          <a:prstGeom prst="rect">
            <a:avLst/>
          </a:prstGeom>
          <a:effectLst>
            <a:outerShdw blurRad="50800" dir="14400000">
              <a:srgbClr val="000000">
                <a:alpha val="40000"/>
              </a:srgbClr>
            </a:outerShdw>
          </a:effectLst>
        </p:spPr>
        <p:txBody>
          <a:bodyPr vert="horz" lIns="91440" tIns="45720" rIns="91440" bIns="45720" rtlCol="0" anchor="ctr">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1752556" lvl="2" indent="-685783">
              <a:buFont typeface="+mj-lt"/>
              <a:buAutoNum type="alphaUcPeriod"/>
            </a:pPr>
            <a:r>
              <a:rPr lang="en-US" sz="3600" dirty="0"/>
              <a:t>Performance Measure Reporting</a:t>
            </a:r>
          </a:p>
          <a:p>
            <a:pPr marL="1752556" lvl="2" indent="-685783">
              <a:buFont typeface="+mj-lt"/>
              <a:buAutoNum type="alphaUcPeriod"/>
            </a:pPr>
            <a:r>
              <a:rPr lang="en-US" sz="3600" dirty="0"/>
              <a:t>Monitoring Reports</a:t>
            </a:r>
          </a:p>
          <a:p>
            <a:pPr marL="1752556" lvl="2" indent="-685783">
              <a:buFont typeface="+mj-lt"/>
              <a:buAutoNum type="alphaUcPeriod"/>
            </a:pPr>
            <a:r>
              <a:rPr lang="en-US" sz="3600" dirty="0"/>
              <a:t>Data Quality</a:t>
            </a:r>
          </a:p>
          <a:p>
            <a:pPr marL="1752556" lvl="2" indent="-685783">
              <a:buFont typeface="+mj-lt"/>
              <a:buAutoNum type="alphaUcPeriod"/>
            </a:pPr>
            <a:r>
              <a:rPr lang="en-US" sz="3600" dirty="0"/>
              <a:t>Pilot Projects</a:t>
            </a:r>
          </a:p>
        </p:txBody>
      </p:sp>
    </p:spTree>
    <p:extLst>
      <p:ext uri="{BB962C8B-B14F-4D97-AF65-F5344CB8AC3E}">
        <p14:creationId xmlns:p14="http://schemas.microsoft.com/office/powerpoint/2010/main" xmlns="" val="36682226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400" dirty="0"/>
              <a:t>What are the features and functionality that users like </a:t>
            </a:r>
            <a:r>
              <a:rPr lang="en-US" sz="4400" dirty="0" smtClean="0"/>
              <a:t>most?</a:t>
            </a:r>
            <a:endParaRPr lang="en-US" sz="4400" dirty="0"/>
          </a:p>
        </p:txBody>
      </p:sp>
    </p:spTree>
    <p:extLst>
      <p:ext uri="{BB962C8B-B14F-4D97-AF65-F5344CB8AC3E}">
        <p14:creationId xmlns:p14="http://schemas.microsoft.com/office/powerpoint/2010/main" xmlns="" val="35113010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n-US" sz="4400" dirty="0"/>
              <a:t>Will reminders ever communicate with other systems</a:t>
            </a:r>
            <a:r>
              <a:rPr lang="en-US" sz="4400" dirty="0" smtClean="0"/>
              <a:t>?</a:t>
            </a:r>
            <a:endParaRPr lang="en-US" sz="4400" dirty="0"/>
          </a:p>
        </p:txBody>
      </p:sp>
    </p:spTree>
    <p:extLst>
      <p:ext uri="{BB962C8B-B14F-4D97-AF65-F5344CB8AC3E}">
        <p14:creationId xmlns:p14="http://schemas.microsoft.com/office/powerpoint/2010/main" xmlns="" val="5192254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400" dirty="0"/>
              <a:t>What are some of the misconceptions users </a:t>
            </a:r>
            <a:r>
              <a:rPr lang="en-US" sz="4400" dirty="0" smtClean="0"/>
              <a:t>have?</a:t>
            </a:r>
            <a:endParaRPr lang="en-US" sz="4400" dirty="0"/>
          </a:p>
        </p:txBody>
      </p:sp>
    </p:spTree>
    <p:extLst>
      <p:ext uri="{BB962C8B-B14F-4D97-AF65-F5344CB8AC3E}">
        <p14:creationId xmlns:p14="http://schemas.microsoft.com/office/powerpoint/2010/main" xmlns="" val="39373879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n-US" sz="4400" dirty="0"/>
              <a:t>Is the rumor about reminders going away true</a:t>
            </a:r>
            <a:r>
              <a:rPr lang="en-US" sz="4400" dirty="0" smtClean="0"/>
              <a:t>?</a:t>
            </a:r>
            <a:endParaRPr lang="en-US" sz="4400" dirty="0"/>
          </a:p>
        </p:txBody>
      </p:sp>
    </p:spTree>
    <p:extLst>
      <p:ext uri="{BB962C8B-B14F-4D97-AF65-F5344CB8AC3E}">
        <p14:creationId xmlns:p14="http://schemas.microsoft.com/office/powerpoint/2010/main" xmlns="" val="3526211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06400" y="2150533"/>
            <a:ext cx="5807788" cy="4326466"/>
          </a:xfrm>
        </p:spPr>
        <p:txBody>
          <a:bodyPr>
            <a:normAutofit/>
          </a:bodyPr>
          <a:lstStyle/>
          <a:p>
            <a:pPr marL="0" indent="0" algn="ctr">
              <a:buNone/>
            </a:pPr>
            <a:r>
              <a:rPr lang="en-US" sz="4400" dirty="0" smtClean="0"/>
              <a:t>If </a:t>
            </a:r>
            <a:r>
              <a:rPr lang="en-US" sz="4400" dirty="0"/>
              <a:t>there is </a:t>
            </a:r>
            <a:r>
              <a:rPr lang="en-US" sz="4400" b="1" u="sng" dirty="0" smtClean="0"/>
              <a:t>ONE</a:t>
            </a:r>
            <a:r>
              <a:rPr lang="en-US" sz="4400" dirty="0" smtClean="0"/>
              <a:t> </a:t>
            </a:r>
            <a:r>
              <a:rPr lang="en-US" sz="4400" dirty="0"/>
              <a:t>thing you could change in TXML </a:t>
            </a:r>
            <a:r>
              <a:rPr lang="en-US" sz="4400" b="1" u="sng" dirty="0"/>
              <a:t>OR</a:t>
            </a:r>
            <a:r>
              <a:rPr lang="en-US" sz="4400" dirty="0"/>
              <a:t> Reminder Dialogs, what would it be</a:t>
            </a:r>
          </a:p>
        </p:txBody>
      </p:sp>
      <p:pic>
        <p:nvPicPr>
          <p:cNvPr id="4" name="Picture 2" descr="chat icon"/>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110248" y="2207182"/>
            <a:ext cx="4181687" cy="418168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425895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400" dirty="0"/>
              <a:t>If you could suggest changes </a:t>
            </a:r>
            <a:r>
              <a:rPr lang="en-US" sz="4400" dirty="0" smtClean="0"/>
              <a:t>to TXML templates, </a:t>
            </a:r>
            <a:r>
              <a:rPr lang="en-US" sz="4400" dirty="0"/>
              <a:t>what would you ask </a:t>
            </a:r>
            <a:r>
              <a:rPr lang="en-US" sz="4400" dirty="0" smtClean="0"/>
              <a:t>for? </a:t>
            </a:r>
            <a:endParaRPr lang="en-US" sz="4400" dirty="0"/>
          </a:p>
        </p:txBody>
      </p:sp>
    </p:spTree>
    <p:extLst>
      <p:ext uri="{BB962C8B-B14F-4D97-AF65-F5344CB8AC3E}">
        <p14:creationId xmlns:p14="http://schemas.microsoft.com/office/powerpoint/2010/main" xmlns="" val="22745063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4" descr="Image of the My VeHU Campus &quot;Ask The Presenter&quot; Ico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2743200" y="1803400"/>
            <a:ext cx="15240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0" y="1993900"/>
            <a:ext cx="7605184" cy="1143000"/>
          </a:xfrm>
        </p:spPr>
        <p:txBody>
          <a:bodyPr>
            <a:normAutofit/>
          </a:bodyPr>
          <a:lstStyle/>
          <a:p>
            <a:r>
              <a:rPr lang="en-US" sz="4800" dirty="0">
                <a:solidFill>
                  <a:schemeClr val="tx1"/>
                </a:solidFill>
              </a:rPr>
              <a:t>Ask the Presenter</a:t>
            </a:r>
          </a:p>
        </p:txBody>
      </p:sp>
      <p:pic>
        <p:nvPicPr>
          <p:cNvPr id="5" name="Picture 5" descr="&quot; &quot;"/>
          <p:cNvPicPr>
            <a:picLocks noChangeAspect="1"/>
          </p:cNvPicPr>
          <p:nvPr/>
        </p:nvPicPr>
        <p:blipFill>
          <a:blip r:embed="rId4">
            <a:extLst>
              <a:ext uri="{28A0092B-C50C-407E-A947-70E740481C1C}">
                <a14:useLocalDpi xmlns:a14="http://schemas.microsoft.com/office/drawing/2010/main" xmlns="" val="0"/>
              </a:ext>
            </a:extLst>
          </a:blip>
          <a:srcRect/>
          <a:stretch>
            <a:fillRect/>
          </a:stretch>
        </p:blipFill>
        <p:spPr bwMode="auto">
          <a:xfrm>
            <a:off x="1828800" y="3621090"/>
            <a:ext cx="10348384" cy="25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28630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818712" y="2468470"/>
            <a:ext cx="10554574" cy="3636511"/>
          </a:xfrm>
        </p:spPr>
        <p:txBody>
          <a:bodyPr>
            <a:normAutofit fontScale="92500" lnSpcReduction="20000"/>
          </a:bodyPr>
          <a:lstStyle/>
          <a:p>
            <a:pPr lvl="0"/>
            <a:r>
              <a:rPr lang="en-US" sz="3200" dirty="0" smtClean="0"/>
              <a:t>Will our templates be able to keep up with future </a:t>
            </a:r>
            <a:r>
              <a:rPr lang="en-US" sz="3200" dirty="0"/>
              <a:t>Health Management </a:t>
            </a:r>
            <a:r>
              <a:rPr lang="en-US" sz="3200" dirty="0" smtClean="0"/>
              <a:t>Platform(s)?</a:t>
            </a:r>
            <a:endParaRPr lang="en-US" sz="3200" dirty="0"/>
          </a:p>
          <a:p>
            <a:pPr lvl="0"/>
            <a:r>
              <a:rPr lang="en-US" sz="3200" dirty="0"/>
              <a:t>“Big Data” What is it and what template is best suited for it now?</a:t>
            </a:r>
          </a:p>
          <a:p>
            <a:pPr lvl="0"/>
            <a:r>
              <a:rPr lang="en-US" sz="3200" dirty="0" smtClean="0"/>
              <a:t>Compare and contrast Reminder Dialog and TXML templates.</a:t>
            </a:r>
          </a:p>
          <a:p>
            <a:pPr lvl="0"/>
            <a:r>
              <a:rPr lang="en-US" sz="3200" dirty="0" smtClean="0"/>
              <a:t>What </a:t>
            </a:r>
            <a:r>
              <a:rPr lang="en-US" sz="3200" dirty="0"/>
              <a:t>template best suits my needs, a TXML template or Reminder Dialog template</a:t>
            </a:r>
            <a:r>
              <a:rPr lang="en-US" sz="3200" dirty="0" smtClean="0"/>
              <a:t>?</a:t>
            </a:r>
            <a:endParaRPr lang="en-US" sz="3200" dirty="0"/>
          </a:p>
        </p:txBody>
      </p:sp>
    </p:spTree>
    <p:extLst>
      <p:ext uri="{BB962C8B-B14F-4D97-AF65-F5344CB8AC3E}">
        <p14:creationId xmlns:p14="http://schemas.microsoft.com/office/powerpoint/2010/main" xmlns="" val="846107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8712" y="2632204"/>
            <a:ext cx="10554574" cy="1424162"/>
          </a:xfrm>
        </p:spPr>
        <p:txBody>
          <a:bodyPr>
            <a:normAutofit/>
          </a:bodyPr>
          <a:lstStyle/>
          <a:p>
            <a:pPr marL="0" indent="0">
              <a:buNone/>
            </a:pPr>
            <a:r>
              <a:rPr lang="en-US" sz="4000" dirty="0"/>
              <a:t>Can you give us </a:t>
            </a:r>
            <a:r>
              <a:rPr lang="en-US" sz="4000" dirty="0" smtClean="0"/>
              <a:t>some history on Reminder Dialogs?</a:t>
            </a:r>
            <a:endParaRPr lang="en-US" sz="4000" dirty="0"/>
          </a:p>
        </p:txBody>
      </p:sp>
      <p:sp>
        <p:nvSpPr>
          <p:cNvPr id="4" name="Content Placeholder 2" descr="What about TIU Templates?&#10;"/>
          <p:cNvSpPr txBox="1">
            <a:spLocks/>
          </p:cNvSpPr>
          <p:nvPr/>
        </p:nvSpPr>
        <p:spPr>
          <a:xfrm>
            <a:off x="827424" y="4423833"/>
            <a:ext cx="10554574" cy="1424162"/>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Font typeface="Wingdings 2" charset="2"/>
              <a:buNone/>
            </a:pPr>
            <a:r>
              <a:rPr lang="en-US" sz="4000" dirty="0" smtClean="0"/>
              <a:t>What about TIU Templates?</a:t>
            </a:r>
            <a:endParaRPr lang="en-US" sz="4000" dirty="0"/>
          </a:p>
        </p:txBody>
      </p:sp>
    </p:spTree>
    <p:extLst>
      <p:ext uri="{BB962C8B-B14F-4D97-AF65-F5344CB8AC3E}">
        <p14:creationId xmlns:p14="http://schemas.microsoft.com/office/powerpoint/2010/main" xmlns="" val="2944851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3" descr="image of My VeHU Campus blue polling Ico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3302001" y="227677"/>
            <a:ext cx="1169324" cy="1169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itle 3"/>
          <p:cNvSpPr>
            <a:spLocks noGrp="1"/>
          </p:cNvSpPr>
          <p:nvPr>
            <p:ph type="title"/>
          </p:nvPr>
        </p:nvSpPr>
        <p:spPr>
          <a:xfrm>
            <a:off x="4876800" y="283027"/>
            <a:ext cx="7315200" cy="1143000"/>
          </a:xfrm>
        </p:spPr>
        <p:txBody>
          <a:bodyPr>
            <a:normAutofit/>
          </a:bodyPr>
          <a:lstStyle/>
          <a:p>
            <a:r>
              <a:rPr lang="en-US" sz="4800" dirty="0">
                <a:solidFill>
                  <a:schemeClr val="tx1"/>
                </a:solidFill>
              </a:rPr>
              <a:t>Poll Results</a:t>
            </a:r>
          </a:p>
        </p:txBody>
      </p:sp>
      <p:sp>
        <p:nvSpPr>
          <p:cNvPr id="3" name="Rectangle 2" descr="Who is in the audience today?&#10;"/>
          <p:cNvSpPr/>
          <p:nvPr/>
        </p:nvSpPr>
        <p:spPr>
          <a:xfrm>
            <a:off x="660400" y="1600201"/>
            <a:ext cx="10871200" cy="779700"/>
          </a:xfrm>
          <a:prstGeom prst="rect">
            <a:avLst/>
          </a:prstGeom>
        </p:spPr>
        <p:txBody>
          <a:bodyPr wrap="square" lIns="121917" tIns="60958" rIns="121917" bIns="60958">
            <a:spAutoFit/>
          </a:bodyPr>
          <a:lstStyle/>
          <a:p>
            <a:r>
              <a:rPr lang="en-US" sz="4300" dirty="0"/>
              <a:t>Who is in the audience today?</a:t>
            </a:r>
          </a:p>
        </p:txBody>
      </p:sp>
      <p:sp>
        <p:nvSpPr>
          <p:cNvPr id="7" name="Content Placeholder 4" descr="A. CAC/HIS&#10;B. Clinical Staff&#10;C. Data Analyst&#10;D. Other&#10;"/>
          <p:cNvSpPr txBox="1">
            <a:spLocks/>
          </p:cNvSpPr>
          <p:nvPr/>
        </p:nvSpPr>
        <p:spPr>
          <a:xfrm>
            <a:off x="51725" y="2640724"/>
            <a:ext cx="4419600" cy="3543299"/>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1314450" lvl="2" indent="-514350">
              <a:buFont typeface="+mj-lt"/>
              <a:buAutoNum type="alphaUcPeriod"/>
            </a:pPr>
            <a:r>
              <a:rPr lang="en-US" sz="3600" dirty="0" smtClean="0"/>
              <a:t>CAC/HIS</a:t>
            </a:r>
          </a:p>
          <a:p>
            <a:pPr marL="1314450" lvl="2" indent="-514350">
              <a:buFont typeface="+mj-lt"/>
              <a:buAutoNum type="alphaUcPeriod"/>
            </a:pPr>
            <a:r>
              <a:rPr lang="en-US" sz="3600" dirty="0" smtClean="0"/>
              <a:t>Clinical Staff</a:t>
            </a:r>
          </a:p>
          <a:p>
            <a:pPr marL="1314450" lvl="2" indent="-514350">
              <a:buFont typeface="+mj-lt"/>
              <a:buAutoNum type="alphaUcPeriod"/>
            </a:pPr>
            <a:r>
              <a:rPr lang="en-US" sz="3600" dirty="0" smtClean="0"/>
              <a:t>Data Analyst</a:t>
            </a:r>
          </a:p>
          <a:p>
            <a:pPr marL="1314450" lvl="2" indent="-514350">
              <a:buFont typeface="+mj-lt"/>
              <a:buAutoNum type="alphaUcPeriod"/>
            </a:pPr>
            <a:r>
              <a:rPr lang="en-US" sz="3600" dirty="0" smtClean="0"/>
              <a:t>Other</a:t>
            </a:r>
            <a:endParaRPr lang="en-US" sz="3600" dirty="0"/>
          </a:p>
        </p:txBody>
      </p:sp>
    </p:spTree>
    <p:extLst>
      <p:ext uri="{BB962C8B-B14F-4D97-AF65-F5344CB8AC3E}">
        <p14:creationId xmlns:p14="http://schemas.microsoft.com/office/powerpoint/2010/main" xmlns="" val="3125018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Picture 3" descr="image of My VeHU Campus blue polling Icon"/>
          <p:cNvPicPr>
            <a:picLocks noChangeAspect="1"/>
          </p:cNvPicPr>
          <p:nvPr/>
        </p:nvPicPr>
        <p:blipFill>
          <a:blip r:embed="rId3" cstate="print">
            <a:extLst>
              <a:ext uri="{BEBA8EAE-BF5A-486C-A8C5-ECC9F3942E4B}">
                <a14:imgProps xmlns:a14="http://schemas.microsoft.com/office/drawing/2010/main" xmlns="">
                  <a14:imgLayer r:embed="rId4">
                    <a14:imgEffect>
                      <a14:saturation sat="0"/>
                    </a14:imgEffect>
                  </a14:imgLayer>
                </a14:imgProps>
              </a:ext>
              <a:ext uri="{28A0092B-C50C-407E-A947-70E740481C1C}">
                <a14:useLocalDpi xmlns:a14="http://schemas.microsoft.com/office/drawing/2010/main" xmlns="" val="0"/>
              </a:ext>
            </a:extLst>
          </a:blip>
          <a:stretch>
            <a:fillRect/>
          </a:stretch>
        </p:blipFill>
        <p:spPr bwMode="auto">
          <a:xfrm>
            <a:off x="3302001" y="227677"/>
            <a:ext cx="1169324" cy="1169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itle 3"/>
          <p:cNvSpPr>
            <a:spLocks noGrp="1"/>
          </p:cNvSpPr>
          <p:nvPr>
            <p:ph type="title"/>
          </p:nvPr>
        </p:nvSpPr>
        <p:spPr>
          <a:xfrm>
            <a:off x="4876800" y="283027"/>
            <a:ext cx="7315200" cy="1143000"/>
          </a:xfrm>
        </p:spPr>
        <p:txBody>
          <a:bodyPr>
            <a:normAutofit/>
          </a:bodyPr>
          <a:lstStyle/>
          <a:p>
            <a:r>
              <a:rPr lang="en-US" sz="4800" dirty="0">
                <a:solidFill>
                  <a:schemeClr val="tx1"/>
                </a:solidFill>
              </a:rPr>
              <a:t>Poll Results</a:t>
            </a:r>
          </a:p>
        </p:txBody>
      </p:sp>
      <p:sp>
        <p:nvSpPr>
          <p:cNvPr id="3" name="Rectangle 2" descr="Who is in the audience today?&#10;"/>
          <p:cNvSpPr/>
          <p:nvPr/>
        </p:nvSpPr>
        <p:spPr>
          <a:xfrm>
            <a:off x="660400" y="1600201"/>
            <a:ext cx="10871200" cy="779700"/>
          </a:xfrm>
          <a:prstGeom prst="rect">
            <a:avLst/>
          </a:prstGeom>
        </p:spPr>
        <p:txBody>
          <a:bodyPr wrap="square" lIns="121917" tIns="60958" rIns="121917" bIns="60958">
            <a:spAutoFit/>
          </a:bodyPr>
          <a:lstStyle/>
          <a:p>
            <a:r>
              <a:rPr lang="en-US" sz="4300" dirty="0"/>
              <a:t>Who is in the audience today?</a:t>
            </a:r>
          </a:p>
        </p:txBody>
      </p:sp>
      <p:sp>
        <p:nvSpPr>
          <p:cNvPr id="7" name="Content Placeholder 4" descr="A. CAC/HIS&#10;B. Clinical Staff&#10;C. Data Analyst&#10;D. Other&#10;"/>
          <p:cNvSpPr txBox="1">
            <a:spLocks/>
          </p:cNvSpPr>
          <p:nvPr/>
        </p:nvSpPr>
        <p:spPr>
          <a:xfrm>
            <a:off x="51725" y="2640724"/>
            <a:ext cx="4419600" cy="3543299"/>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1314450" lvl="2" indent="-514350">
              <a:buFont typeface="+mj-lt"/>
              <a:buAutoNum type="alphaUcPeriod"/>
            </a:pPr>
            <a:r>
              <a:rPr lang="en-US" sz="3600" dirty="0" smtClean="0"/>
              <a:t>CAC/HIS</a:t>
            </a:r>
          </a:p>
          <a:p>
            <a:pPr marL="1314450" lvl="2" indent="-514350">
              <a:buFont typeface="+mj-lt"/>
              <a:buAutoNum type="alphaUcPeriod"/>
            </a:pPr>
            <a:r>
              <a:rPr lang="en-US" sz="3600" dirty="0" smtClean="0"/>
              <a:t>Clinical Staff</a:t>
            </a:r>
          </a:p>
          <a:p>
            <a:pPr marL="1314450" lvl="2" indent="-514350">
              <a:buFont typeface="+mj-lt"/>
              <a:buAutoNum type="alphaUcPeriod"/>
            </a:pPr>
            <a:r>
              <a:rPr lang="en-US" sz="3600" dirty="0" smtClean="0"/>
              <a:t>Data Analyst</a:t>
            </a:r>
          </a:p>
          <a:p>
            <a:pPr marL="1314450" lvl="2" indent="-514350">
              <a:buFont typeface="+mj-lt"/>
              <a:buAutoNum type="alphaUcPeriod"/>
            </a:pPr>
            <a:r>
              <a:rPr lang="en-US" sz="3600" dirty="0" smtClean="0"/>
              <a:t>Other</a:t>
            </a:r>
            <a:endParaRPr lang="en-US" sz="3600" dirty="0"/>
          </a:p>
        </p:txBody>
      </p:sp>
    </p:spTree>
    <p:extLst>
      <p:ext uri="{BB962C8B-B14F-4D97-AF65-F5344CB8AC3E}">
        <p14:creationId xmlns:p14="http://schemas.microsoft.com/office/powerpoint/2010/main" xmlns="" val="16906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Template Best Suits My Needs?</a:t>
            </a:r>
            <a:endParaRPr lang="en-US" dirty="0"/>
          </a:p>
        </p:txBody>
      </p:sp>
      <p:sp>
        <p:nvSpPr>
          <p:cNvPr id="3" name="Content Placeholder 2"/>
          <p:cNvSpPr>
            <a:spLocks noGrp="1"/>
          </p:cNvSpPr>
          <p:nvPr>
            <p:ph idx="1"/>
          </p:nvPr>
        </p:nvSpPr>
        <p:spPr/>
        <p:txBody>
          <a:bodyPr>
            <a:normAutofit/>
          </a:bodyPr>
          <a:lstStyle/>
          <a:p>
            <a:r>
              <a:rPr lang="en-US" sz="3000" dirty="0" smtClean="0"/>
              <a:t>Data Collection?</a:t>
            </a:r>
          </a:p>
          <a:p>
            <a:r>
              <a:rPr lang="en-US" sz="3000" dirty="0" smtClean="0"/>
              <a:t>Branching Logic?</a:t>
            </a:r>
          </a:p>
          <a:p>
            <a:r>
              <a:rPr lang="en-US" sz="3000" dirty="0" smtClean="0"/>
              <a:t>Orders In A Progress Note?</a:t>
            </a:r>
          </a:p>
          <a:p>
            <a:r>
              <a:rPr lang="en-US" sz="3000" dirty="0" smtClean="0"/>
              <a:t>Complexity</a:t>
            </a:r>
            <a:r>
              <a:rPr lang="en-US" sz="3000" dirty="0"/>
              <a:t>?</a:t>
            </a:r>
            <a:endParaRPr lang="en-US" sz="3000" dirty="0" smtClean="0"/>
          </a:p>
        </p:txBody>
      </p:sp>
    </p:spTree>
    <p:extLst>
      <p:ext uri="{BB962C8B-B14F-4D97-AF65-F5344CB8AC3E}">
        <p14:creationId xmlns:p14="http://schemas.microsoft.com/office/powerpoint/2010/main" xmlns="" val="2818828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TXML Template Benefits</a:t>
            </a:r>
            <a:endParaRPr lang="en-US" dirty="0"/>
          </a:p>
        </p:txBody>
      </p:sp>
      <p:sp>
        <p:nvSpPr>
          <p:cNvPr id="3" name="Content Placeholder 2"/>
          <p:cNvSpPr>
            <a:spLocks noGrp="1"/>
          </p:cNvSpPr>
          <p:nvPr>
            <p:ph idx="1"/>
          </p:nvPr>
        </p:nvSpPr>
        <p:spPr>
          <a:xfrm>
            <a:off x="818712" y="2538808"/>
            <a:ext cx="10554574" cy="3636511"/>
          </a:xfrm>
        </p:spPr>
        <p:txBody>
          <a:bodyPr>
            <a:noAutofit/>
          </a:bodyPr>
          <a:lstStyle/>
          <a:p>
            <a:r>
              <a:rPr lang="en-US" sz="3000" dirty="0" smtClean="0"/>
              <a:t>Relatively easy to build</a:t>
            </a:r>
          </a:p>
          <a:p>
            <a:r>
              <a:rPr lang="en-US" sz="3000" dirty="0"/>
              <a:t>U</a:t>
            </a:r>
            <a:r>
              <a:rPr lang="en-US" sz="3000" dirty="0" smtClean="0"/>
              <a:t>sed for order and notes</a:t>
            </a:r>
          </a:p>
          <a:p>
            <a:r>
              <a:rPr lang="en-US" sz="3000" dirty="0"/>
              <a:t>B</a:t>
            </a:r>
            <a:r>
              <a:rPr lang="en-US" sz="3000" dirty="0" smtClean="0"/>
              <a:t>uilt in CPRS</a:t>
            </a:r>
          </a:p>
          <a:p>
            <a:r>
              <a:rPr lang="en-US" sz="3000" dirty="0"/>
              <a:t>P</a:t>
            </a:r>
            <a:r>
              <a:rPr lang="en-US" sz="3000" dirty="0" smtClean="0"/>
              <a:t>reviewed in the Template Editor.</a:t>
            </a:r>
          </a:p>
          <a:p>
            <a:r>
              <a:rPr lang="en-US" sz="3000" dirty="0" smtClean="0"/>
              <a:t>Easy to share</a:t>
            </a:r>
          </a:p>
          <a:p>
            <a:r>
              <a:rPr lang="en-US" sz="3000" dirty="0" smtClean="0"/>
              <a:t>Different Template Types</a:t>
            </a:r>
            <a:endParaRPr lang="en-US" sz="3000" dirty="0"/>
          </a:p>
        </p:txBody>
      </p:sp>
    </p:spTree>
    <p:extLst>
      <p:ext uri="{BB962C8B-B14F-4D97-AF65-F5344CB8AC3E}">
        <p14:creationId xmlns:p14="http://schemas.microsoft.com/office/powerpoint/2010/main" xmlns="" val="1276920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Dialog Template Benefits</a:t>
            </a:r>
            <a:endParaRPr lang="en-US" dirty="0"/>
          </a:p>
        </p:txBody>
      </p:sp>
      <p:sp>
        <p:nvSpPr>
          <p:cNvPr id="3" name="Content Placeholder 2"/>
          <p:cNvSpPr>
            <a:spLocks noGrp="1"/>
          </p:cNvSpPr>
          <p:nvPr>
            <p:ph idx="1"/>
          </p:nvPr>
        </p:nvSpPr>
        <p:spPr>
          <a:xfrm>
            <a:off x="837762" y="2800012"/>
            <a:ext cx="10554574" cy="3636511"/>
          </a:xfrm>
        </p:spPr>
        <p:txBody>
          <a:bodyPr>
            <a:noAutofit/>
          </a:bodyPr>
          <a:lstStyle/>
          <a:p>
            <a:r>
              <a:rPr lang="en-US" sz="2400" dirty="0" smtClean="0"/>
              <a:t>Data markers such as Health Factors, Education Topics and Exams</a:t>
            </a:r>
          </a:p>
          <a:p>
            <a:r>
              <a:rPr lang="en-US" sz="2400" dirty="0" smtClean="0"/>
              <a:t>Reduces coding for encounters</a:t>
            </a:r>
          </a:p>
          <a:p>
            <a:r>
              <a:rPr lang="en-US" sz="2400" dirty="0" smtClean="0"/>
              <a:t>Open orders directly after completing</a:t>
            </a:r>
          </a:p>
          <a:p>
            <a:r>
              <a:rPr lang="en-US" sz="2400" dirty="0" smtClean="0"/>
              <a:t>Patient centered content with branching logic</a:t>
            </a:r>
          </a:p>
          <a:p>
            <a:r>
              <a:rPr lang="en-US" sz="2400" dirty="0" smtClean="0"/>
              <a:t>Supports needed documentation with required inputs</a:t>
            </a:r>
          </a:p>
          <a:p>
            <a:r>
              <a:rPr lang="en-US" sz="2400" dirty="0" smtClean="0"/>
              <a:t>Can be used as a clinical decision support tool</a:t>
            </a:r>
          </a:p>
          <a:p>
            <a:r>
              <a:rPr lang="en-US" sz="2400" dirty="0" smtClean="0"/>
              <a:t>Supports evidence based medicine</a:t>
            </a:r>
          </a:p>
          <a:p>
            <a:r>
              <a:rPr lang="en-US" sz="2400" dirty="0" smtClean="0"/>
              <a:t>Chart not locked by template</a:t>
            </a:r>
          </a:p>
          <a:p>
            <a:endParaRPr lang="en-US" sz="3000" dirty="0" smtClean="0"/>
          </a:p>
        </p:txBody>
      </p:sp>
    </p:spTree>
    <p:extLst>
      <p:ext uri="{BB962C8B-B14F-4D97-AF65-F5344CB8AC3E}">
        <p14:creationId xmlns:p14="http://schemas.microsoft.com/office/powerpoint/2010/main" xmlns="" val="1858824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04E4A0E0F46A84D82E53B5466D0139D" ma:contentTypeVersion="0" ma:contentTypeDescription="Create a new document." ma:contentTypeScope="" ma:versionID="33e00b64db550b6a752681c2f9a39be4">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D6FC29-55CC-4CC4-8389-1A69C7CE5908}">
  <ds:schemaRefs>
    <ds:schemaRef ds:uri="http://schemas.microsoft.com/sharepoint/v3/contenttype/forms"/>
  </ds:schemaRefs>
</ds:datastoreItem>
</file>

<file path=customXml/itemProps2.xml><?xml version="1.0" encoding="utf-8"?>
<ds:datastoreItem xmlns:ds="http://schemas.openxmlformats.org/officeDocument/2006/customXml" ds:itemID="{6D6B271D-A849-49A3-8CA7-33FE15FA7E6D}">
  <ds:schemaRefs>
    <ds:schemaRef ds:uri="http://schemas.openxmlformats.org/package/2006/metadata/core-properties"/>
    <ds:schemaRef ds:uri="http://purl.org/dc/terms/"/>
    <ds:schemaRef ds:uri="http://purl.org/dc/dcmitype/"/>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9F53E4EF-B9E6-4565-B673-E7A7D580C9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TC103457503[[fn=Quotable]]</Template>
  <TotalTime>1448</TotalTime>
  <Words>2324</Words>
  <Application>Microsoft Office PowerPoint</Application>
  <PresentationFormat>Custom</PresentationFormat>
  <Paragraphs>349</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Quotable</vt:lpstr>
      <vt:lpstr>The Templates of Today and The Needs of Tomorrow </vt:lpstr>
      <vt:lpstr>POLL QUESTION</vt:lpstr>
      <vt:lpstr>Objectives</vt:lpstr>
      <vt:lpstr>Slide 4</vt:lpstr>
      <vt:lpstr>Poll Results</vt:lpstr>
      <vt:lpstr>Poll Results</vt:lpstr>
      <vt:lpstr>What Template Best Suits My Needs?</vt:lpstr>
      <vt:lpstr>TXML Template Benefits</vt:lpstr>
      <vt:lpstr>Reminder Dialog Template Benefits</vt:lpstr>
      <vt:lpstr>TXML Template Limitations</vt:lpstr>
      <vt:lpstr>Reminder Dialog Template Limitations</vt:lpstr>
      <vt:lpstr>Reminder Dialog Template Limitations  (cont.)</vt:lpstr>
      <vt:lpstr>Slide 13</vt:lpstr>
      <vt:lpstr>Slide 14</vt:lpstr>
      <vt:lpstr>Slide 15</vt:lpstr>
      <vt:lpstr>Templates and Future Health Management Platforms</vt:lpstr>
      <vt:lpstr>POLL QUESTION</vt:lpstr>
      <vt:lpstr>Big Data</vt:lpstr>
      <vt:lpstr>Slide 19</vt:lpstr>
      <vt:lpstr>Slide 20</vt:lpstr>
      <vt:lpstr>Poll Results</vt:lpstr>
      <vt:lpstr>Poll Results</vt:lpstr>
      <vt:lpstr>Slide 23</vt:lpstr>
      <vt:lpstr>Slide 24</vt:lpstr>
      <vt:lpstr>Slide 25</vt:lpstr>
      <vt:lpstr>Slide 26</vt:lpstr>
      <vt:lpstr>Slide 27</vt:lpstr>
      <vt:lpstr>Slide 28</vt:lpstr>
      <vt:lpstr>Ask the Presenter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Templates of Today and The Needs of Tomorrow</dc:title>
  <dc:creator>VHA OIA Training Strategy</dc:creator>
  <cp:keywords>Templates, Health Management Platforms, Reminder Dialogs, TIU Templates</cp:keywords>
  <cp:lastModifiedBy>Presenter</cp:lastModifiedBy>
  <cp:revision>108</cp:revision>
  <dcterms:created xsi:type="dcterms:W3CDTF">2014-06-26T20:59:17Z</dcterms:created>
  <dcterms:modified xsi:type="dcterms:W3CDTF">2014-07-31T15:56:21Z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0x010100204E4A0E0F46A84D82E53B5466D0139D</vt:lpwstr>
  </property>
  <property fmtid="{D5CDD505-2E9C-101B-9397-08002B2CF9AE}" pid="3" name="Language">
    <vt:lpwstr>English</vt:lpwstr>
  </property>
</Properties>
</file>