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2" r:id="rId4"/>
  </p:sldMasterIdLst>
  <p:notesMasterIdLst>
    <p:notesMasterId r:id="rId60"/>
  </p:notesMasterIdLst>
  <p:sldIdLst>
    <p:sldId id="256" r:id="rId5"/>
    <p:sldId id="304" r:id="rId6"/>
    <p:sldId id="261" r:id="rId7"/>
    <p:sldId id="305" r:id="rId8"/>
    <p:sldId id="320" r:id="rId9"/>
    <p:sldId id="273" r:id="rId10"/>
    <p:sldId id="263" r:id="rId11"/>
    <p:sldId id="266" r:id="rId12"/>
    <p:sldId id="267" r:id="rId13"/>
    <p:sldId id="268" r:id="rId14"/>
    <p:sldId id="269" r:id="rId15"/>
    <p:sldId id="270" r:id="rId16"/>
    <p:sldId id="271" r:id="rId17"/>
    <p:sldId id="272" r:id="rId18"/>
    <p:sldId id="312" r:id="rId19"/>
    <p:sldId id="274" r:id="rId20"/>
    <p:sldId id="275" r:id="rId21"/>
    <p:sldId id="277" r:id="rId22"/>
    <p:sldId id="278" r:id="rId23"/>
    <p:sldId id="313" r:id="rId24"/>
    <p:sldId id="314" r:id="rId25"/>
    <p:sldId id="279" r:id="rId26"/>
    <p:sldId id="287" r:id="rId27"/>
    <p:sldId id="288" r:id="rId28"/>
    <p:sldId id="316" r:id="rId29"/>
    <p:sldId id="289" r:id="rId30"/>
    <p:sldId id="290" r:id="rId31"/>
    <p:sldId id="291" r:id="rId32"/>
    <p:sldId id="317" r:id="rId33"/>
    <p:sldId id="307" r:id="rId34"/>
    <p:sldId id="286" r:id="rId35"/>
    <p:sldId id="280" r:id="rId36"/>
    <p:sldId id="281" r:id="rId37"/>
    <p:sldId id="282" r:id="rId38"/>
    <p:sldId id="283" r:id="rId39"/>
    <p:sldId id="284" r:id="rId40"/>
    <p:sldId id="319" r:id="rId41"/>
    <p:sldId id="308" r:id="rId42"/>
    <p:sldId id="309" r:id="rId43"/>
    <p:sldId id="285" r:id="rId44"/>
    <p:sldId id="310" r:id="rId45"/>
    <p:sldId id="292" r:id="rId46"/>
    <p:sldId id="311" r:id="rId47"/>
    <p:sldId id="315" r:id="rId48"/>
    <p:sldId id="293" r:id="rId49"/>
    <p:sldId id="294" r:id="rId50"/>
    <p:sldId id="295" r:id="rId51"/>
    <p:sldId id="296" r:id="rId52"/>
    <p:sldId id="297" r:id="rId53"/>
    <p:sldId id="298" r:id="rId54"/>
    <p:sldId id="300" r:id="rId55"/>
    <p:sldId id="301" r:id="rId56"/>
    <p:sldId id="302" r:id="rId57"/>
    <p:sldId id="303" r:id="rId58"/>
    <p:sldId id="262" r:id="rId5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3B5B5"/>
    <a:srgbClr val="79BBDB"/>
    <a:srgbClr val="F1592A"/>
    <a:srgbClr val="3BA19F"/>
    <a:srgbClr val="808080"/>
    <a:srgbClr val="FFFFFF"/>
    <a:srgbClr val="F5F6F8"/>
    <a:srgbClr val="FEFCE3"/>
    <a:srgbClr val="03122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23" autoAdjust="0"/>
    <p:restoredTop sz="39427" autoAdjust="0"/>
  </p:normalViewPr>
  <p:slideViewPr>
    <p:cSldViewPr>
      <p:cViewPr>
        <p:scale>
          <a:sx n="30" d="100"/>
          <a:sy n="30" d="100"/>
        </p:scale>
        <p:origin x="-2304" y="-174"/>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6372"/>
    </p:cViewPr>
  </p:sorterViewPr>
  <p:notesViewPr>
    <p:cSldViewPr>
      <p:cViewPr varScale="1">
        <p:scale>
          <a:sx n="82" d="100"/>
          <a:sy n="82" d="100"/>
        </p:scale>
        <p:origin x="-201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3487B0-1892-4000-AF23-0E7DB1AAA942}"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9F857E38-9078-46C1-843F-06D09ADF5253}">
      <dgm:prSet/>
      <dgm:spPr>
        <a:solidFill>
          <a:schemeClr val="accent5"/>
        </a:solidFill>
      </dgm:spPr>
      <dgm:t>
        <a:bodyPr/>
        <a:lstStyle/>
        <a:p>
          <a:pPr rtl="0"/>
          <a:r>
            <a:rPr lang="en-US" b="1" dirty="0" smtClean="0"/>
            <a:t>Start an addendum</a:t>
          </a:r>
          <a:endParaRPr lang="en-US" b="1" dirty="0"/>
        </a:p>
      </dgm:t>
      <dgm:extLst>
        <a:ext uri="{E40237B7-FDA0-4F09-8148-C483321AD2D9}">
          <dgm14:cNvPr xmlns="" xmlns:dgm14="http://schemas.microsoft.com/office/drawing/2010/diagram" id="0" name="" descr="Start an addendum&#10;"/>
        </a:ext>
      </dgm:extLst>
    </dgm:pt>
    <dgm:pt modelId="{ACC825B0-EF8C-46F5-A1C5-34CEA9DED06B}" type="parTrans" cxnId="{2DB89281-E8B1-4D5B-8FFD-035810CBB1F1}">
      <dgm:prSet/>
      <dgm:spPr/>
      <dgm:t>
        <a:bodyPr/>
        <a:lstStyle/>
        <a:p>
          <a:endParaRPr lang="en-US"/>
        </a:p>
      </dgm:t>
    </dgm:pt>
    <dgm:pt modelId="{74960275-65D0-4662-83C5-97B468ADED8F}" type="sibTrans" cxnId="{2DB89281-E8B1-4D5B-8FFD-035810CBB1F1}">
      <dgm:prSet/>
      <dgm:spPr/>
      <dgm:t>
        <a:bodyPr/>
        <a:lstStyle/>
        <a:p>
          <a:endParaRPr lang="en-US"/>
        </a:p>
      </dgm:t>
    </dgm:pt>
    <dgm:pt modelId="{DDE70CDC-52E2-40F0-A3F7-CF0387E6C75D}">
      <dgm:prSet/>
      <dgm:spPr>
        <a:solidFill>
          <a:schemeClr val="accent5"/>
        </a:solidFill>
      </dgm:spPr>
      <dgm:t>
        <a:bodyPr/>
        <a:lstStyle/>
        <a:p>
          <a:pPr rtl="0"/>
          <a:r>
            <a:rPr lang="en-US" b="1" dirty="0" smtClean="0"/>
            <a:t>Click on clock</a:t>
          </a:r>
          <a:endParaRPr lang="en-US" b="1" dirty="0"/>
        </a:p>
      </dgm:t>
      <dgm:extLst>
        <a:ext uri="{E40237B7-FDA0-4F09-8148-C483321AD2D9}">
          <dgm14:cNvPr xmlns="" xmlns:dgm14="http://schemas.microsoft.com/office/drawing/2010/diagram" id="0" name="" descr="Click on clock&#10;"/>
        </a:ext>
      </dgm:extLst>
    </dgm:pt>
    <dgm:pt modelId="{823A44FF-6422-47CC-8E7B-25E80DD77D6B}" type="parTrans" cxnId="{43F11DAD-47F3-4AC4-B840-CAF9F7105142}">
      <dgm:prSet/>
      <dgm:spPr/>
      <dgm:t>
        <a:bodyPr/>
        <a:lstStyle/>
        <a:p>
          <a:endParaRPr lang="en-US"/>
        </a:p>
      </dgm:t>
    </dgm:pt>
    <dgm:pt modelId="{37155E40-0CB4-4231-9E79-FD48517BAD1B}" type="sibTrans" cxnId="{43F11DAD-47F3-4AC4-B840-CAF9F7105142}">
      <dgm:prSet/>
      <dgm:spPr/>
      <dgm:t>
        <a:bodyPr/>
        <a:lstStyle/>
        <a:p>
          <a:endParaRPr lang="en-US"/>
        </a:p>
      </dgm:t>
    </dgm:pt>
    <dgm:pt modelId="{FE65FA56-143C-4BF7-BE6E-EEE3998DAB56}" type="pres">
      <dgm:prSet presAssocID="{D83487B0-1892-4000-AF23-0E7DB1AAA942}" presName="diagram" presStyleCnt="0">
        <dgm:presLayoutVars>
          <dgm:dir/>
          <dgm:resizeHandles val="exact"/>
        </dgm:presLayoutVars>
      </dgm:prSet>
      <dgm:spPr/>
      <dgm:t>
        <a:bodyPr/>
        <a:lstStyle/>
        <a:p>
          <a:endParaRPr lang="en-US"/>
        </a:p>
      </dgm:t>
    </dgm:pt>
    <dgm:pt modelId="{56B11A59-42AA-431A-9193-9F5D8F1D9D04}" type="pres">
      <dgm:prSet presAssocID="{9F857E38-9078-46C1-843F-06D09ADF5253}" presName="node" presStyleLbl="node1" presStyleIdx="0" presStyleCnt="2">
        <dgm:presLayoutVars>
          <dgm:bulletEnabled val="1"/>
        </dgm:presLayoutVars>
      </dgm:prSet>
      <dgm:spPr/>
      <dgm:t>
        <a:bodyPr/>
        <a:lstStyle/>
        <a:p>
          <a:endParaRPr lang="en-US"/>
        </a:p>
      </dgm:t>
    </dgm:pt>
    <dgm:pt modelId="{7772E844-4795-4DB9-92C3-42BDA8689BB6}" type="pres">
      <dgm:prSet presAssocID="{74960275-65D0-4662-83C5-97B468ADED8F}" presName="sibTrans" presStyleCnt="0"/>
      <dgm:spPr/>
    </dgm:pt>
    <dgm:pt modelId="{FEEA2BE8-F9F5-408E-92ED-002E7062CC00}" type="pres">
      <dgm:prSet presAssocID="{DDE70CDC-52E2-40F0-A3F7-CF0387E6C75D}" presName="node" presStyleLbl="node1" presStyleIdx="1" presStyleCnt="2">
        <dgm:presLayoutVars>
          <dgm:bulletEnabled val="1"/>
        </dgm:presLayoutVars>
      </dgm:prSet>
      <dgm:spPr/>
      <dgm:t>
        <a:bodyPr/>
        <a:lstStyle/>
        <a:p>
          <a:endParaRPr lang="en-US"/>
        </a:p>
      </dgm:t>
    </dgm:pt>
  </dgm:ptLst>
  <dgm:cxnLst>
    <dgm:cxn modelId="{A6C33199-892B-4861-B638-A126EB165219}" type="presOf" srcId="{D83487B0-1892-4000-AF23-0E7DB1AAA942}" destId="{FE65FA56-143C-4BF7-BE6E-EEE3998DAB56}" srcOrd="0" destOrd="0" presId="urn:microsoft.com/office/officeart/2005/8/layout/default#1"/>
    <dgm:cxn modelId="{43F11DAD-47F3-4AC4-B840-CAF9F7105142}" srcId="{D83487B0-1892-4000-AF23-0E7DB1AAA942}" destId="{DDE70CDC-52E2-40F0-A3F7-CF0387E6C75D}" srcOrd="1" destOrd="0" parTransId="{823A44FF-6422-47CC-8E7B-25E80DD77D6B}" sibTransId="{37155E40-0CB4-4231-9E79-FD48517BAD1B}"/>
    <dgm:cxn modelId="{86D48205-EAEF-464C-B783-001F2D8CA371}" type="presOf" srcId="{DDE70CDC-52E2-40F0-A3F7-CF0387E6C75D}" destId="{FEEA2BE8-F9F5-408E-92ED-002E7062CC00}" srcOrd="0" destOrd="0" presId="urn:microsoft.com/office/officeart/2005/8/layout/default#1"/>
    <dgm:cxn modelId="{2DB89281-E8B1-4D5B-8FFD-035810CBB1F1}" srcId="{D83487B0-1892-4000-AF23-0E7DB1AAA942}" destId="{9F857E38-9078-46C1-843F-06D09ADF5253}" srcOrd="0" destOrd="0" parTransId="{ACC825B0-EF8C-46F5-A1C5-34CEA9DED06B}" sibTransId="{74960275-65D0-4662-83C5-97B468ADED8F}"/>
    <dgm:cxn modelId="{F3C5FC4C-A619-4EE5-977F-3014D0B9600B}" type="presOf" srcId="{9F857E38-9078-46C1-843F-06D09ADF5253}" destId="{56B11A59-42AA-431A-9193-9F5D8F1D9D04}" srcOrd="0" destOrd="0" presId="urn:microsoft.com/office/officeart/2005/8/layout/default#1"/>
    <dgm:cxn modelId="{EB863A59-999A-473E-8BC3-2A9419C2FA02}" type="presParOf" srcId="{FE65FA56-143C-4BF7-BE6E-EEE3998DAB56}" destId="{56B11A59-42AA-431A-9193-9F5D8F1D9D04}" srcOrd="0" destOrd="0" presId="urn:microsoft.com/office/officeart/2005/8/layout/default#1"/>
    <dgm:cxn modelId="{BA01F125-35A9-4546-A984-6F82A223320B}" type="presParOf" srcId="{FE65FA56-143C-4BF7-BE6E-EEE3998DAB56}" destId="{7772E844-4795-4DB9-92C3-42BDA8689BB6}" srcOrd="1" destOrd="0" presId="urn:microsoft.com/office/officeart/2005/8/layout/default#1"/>
    <dgm:cxn modelId="{CBEF2DF0-E7E1-415E-8913-EDDE15ABA546}" type="presParOf" srcId="{FE65FA56-143C-4BF7-BE6E-EEE3998DAB56}" destId="{FEEA2BE8-F9F5-408E-92ED-002E7062CC00}" srcOrd="2" destOrd="0" presId="urn:microsoft.com/office/officeart/2005/8/layout/default#1"/>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6B11A59-42AA-431A-9193-9F5D8F1D9D04}">
      <dsp:nvSpPr>
        <dsp:cNvPr id="0" name=""/>
        <dsp:cNvSpPr/>
      </dsp:nvSpPr>
      <dsp:spPr>
        <a:xfrm>
          <a:off x="1079" y="175500"/>
          <a:ext cx="4209248" cy="2525548"/>
        </a:xfrm>
        <a:prstGeom prst="rect">
          <a:avLst/>
        </a:prstGeom>
        <a:solidFill>
          <a:schemeClr val="accent5"/>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rtl="0">
            <a:lnSpc>
              <a:spcPct val="90000"/>
            </a:lnSpc>
            <a:spcBef>
              <a:spcPct val="0"/>
            </a:spcBef>
            <a:spcAft>
              <a:spcPct val="35000"/>
            </a:spcAft>
          </a:pPr>
          <a:r>
            <a:rPr lang="en-US" sz="5500" b="1" kern="1200" dirty="0" smtClean="0"/>
            <a:t>Start an addendum</a:t>
          </a:r>
          <a:endParaRPr lang="en-US" sz="5500" b="1" kern="1200" dirty="0"/>
        </a:p>
      </dsp:txBody>
      <dsp:txXfrm>
        <a:off x="1079" y="175500"/>
        <a:ext cx="4209248" cy="2525548"/>
      </dsp:txXfrm>
    </dsp:sp>
    <dsp:sp modelId="{FEEA2BE8-F9F5-408E-92ED-002E7062CC00}">
      <dsp:nvSpPr>
        <dsp:cNvPr id="0" name=""/>
        <dsp:cNvSpPr/>
      </dsp:nvSpPr>
      <dsp:spPr>
        <a:xfrm>
          <a:off x="4631252" y="175500"/>
          <a:ext cx="4209248" cy="2525548"/>
        </a:xfrm>
        <a:prstGeom prst="rect">
          <a:avLst/>
        </a:prstGeom>
        <a:solidFill>
          <a:schemeClr val="accent5"/>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rtl="0">
            <a:lnSpc>
              <a:spcPct val="90000"/>
            </a:lnSpc>
            <a:spcBef>
              <a:spcPct val="0"/>
            </a:spcBef>
            <a:spcAft>
              <a:spcPct val="35000"/>
            </a:spcAft>
          </a:pPr>
          <a:r>
            <a:rPr lang="en-US" sz="5500" b="1" kern="1200" dirty="0" smtClean="0"/>
            <a:t>Click on clock</a:t>
          </a:r>
          <a:endParaRPr lang="en-US" sz="5500" b="1" kern="1200" dirty="0"/>
        </a:p>
      </dsp:txBody>
      <dsp:txXfrm>
        <a:off x="4631252" y="175500"/>
        <a:ext cx="4209248" cy="25255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pPr/>
              <a:t>7/30/2014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pPr/>
              <a:t>‹#›</a:t>
            </a:fld>
            <a:endParaRPr lang="en-US" dirty="0"/>
          </a:p>
        </p:txBody>
      </p:sp>
    </p:spTree>
    <p:extLst>
      <p:ext uri="{BB962C8B-B14F-4D97-AF65-F5344CB8AC3E}">
        <p14:creationId xmlns=""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a:t>
            </a:r>
            <a:r>
              <a:rPr lang="en-US" baseline="0" dirty="0" smtClean="0"/>
              <a:t> Joe</a:t>
            </a:r>
            <a:r>
              <a:rPr lang="en-US" dirty="0" smtClean="0"/>
              <a:t>!  I am happy to be here today to talk</a:t>
            </a:r>
            <a:r>
              <a:rPr lang="en-US" baseline="0" dirty="0" smtClean="0"/>
              <a:t> about (subject).</a:t>
            </a:r>
          </a:p>
          <a:p>
            <a:endParaRPr lang="en-US" baseline="0" dirty="0" smtClean="0"/>
          </a:p>
          <a:p>
            <a:pPr lvl="0"/>
            <a:r>
              <a:rPr lang="en-US" sz="1200" b="0" kern="1200" dirty="0" smtClean="0">
                <a:solidFill>
                  <a:schemeClr val="tx1"/>
                </a:solidFill>
                <a:effectLst/>
                <a:latin typeface="+mn-lt"/>
                <a:ea typeface="+mn-ea"/>
                <a:cs typeface="+mn-cs"/>
              </a:rPr>
              <a:t>Thank the Veterans. </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Disclaimer – Explain to the audience that the presentation isn’t about only one way of doing things or me and that there are several solutions in different scenarios and processes vary at sites. Also</a:t>
            </a:r>
            <a:r>
              <a:rPr lang="en-US" sz="1200" b="0" kern="1200" baseline="0" dirty="0" smtClean="0">
                <a:solidFill>
                  <a:schemeClr val="tx1"/>
                </a:solidFill>
                <a:effectLst/>
                <a:latin typeface="+mn-lt"/>
                <a:ea typeface="+mn-ea"/>
                <a:cs typeface="+mn-cs"/>
              </a:rPr>
              <a:t> this presentation is </a:t>
            </a:r>
            <a:r>
              <a:rPr lang="en-US" sz="1200" b="0" kern="1200" dirty="0" smtClean="0">
                <a:solidFill>
                  <a:schemeClr val="tx1"/>
                </a:solidFill>
                <a:effectLst/>
                <a:latin typeface="+mn-lt"/>
                <a:ea typeface="+mn-ea"/>
                <a:cs typeface="+mn-cs"/>
              </a:rPr>
              <a:t>not</a:t>
            </a:r>
            <a:r>
              <a:rPr lang="en-US" sz="1200" b="0" kern="1200" baseline="0" dirty="0" smtClean="0">
                <a:solidFill>
                  <a:schemeClr val="tx1"/>
                </a:solidFill>
                <a:effectLst/>
                <a:latin typeface="+mn-lt"/>
                <a:ea typeface="+mn-ea"/>
                <a:cs typeface="+mn-cs"/>
              </a:rPr>
              <a:t> about clinical coversheet reminders and we will only be covering reminder dialogs used as templates today.</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Explain that what I am sharing today is from what I have learned from others and it is not a step-by-step point and click course.</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Please</a:t>
            </a:r>
            <a:r>
              <a:rPr lang="en-US" sz="1200" b="0" kern="1200" baseline="0" dirty="0" smtClean="0">
                <a:solidFill>
                  <a:schemeClr val="tx1"/>
                </a:solidFill>
                <a:effectLst/>
                <a:latin typeface="+mn-lt"/>
                <a:ea typeface="+mn-ea"/>
                <a:cs typeface="+mn-cs"/>
              </a:rPr>
              <a:t> note</a:t>
            </a:r>
            <a:r>
              <a:rPr lang="en-US" sz="1200" b="0" kern="1200" dirty="0" smtClean="0">
                <a:solidFill>
                  <a:schemeClr val="tx1"/>
                </a:solidFill>
                <a:effectLst/>
                <a:latin typeface="+mn-lt"/>
                <a:ea typeface="+mn-ea"/>
                <a:cs typeface="+mn-cs"/>
              </a:rPr>
              <a:t> the icons above</a:t>
            </a:r>
            <a:r>
              <a:rPr lang="en-US" sz="1200" b="0" kern="1200" baseline="0" dirty="0" smtClean="0">
                <a:solidFill>
                  <a:schemeClr val="tx1"/>
                </a:solidFill>
                <a:effectLst/>
                <a:latin typeface="+mn-lt"/>
                <a:ea typeface="+mn-ea"/>
                <a:cs typeface="+mn-cs"/>
              </a:rPr>
              <a:t> my head.</a:t>
            </a:r>
            <a:r>
              <a:rPr lang="en-US" sz="1200" b="0" kern="1200" dirty="0" smtClean="0">
                <a:solidFill>
                  <a:schemeClr val="tx1"/>
                </a:solidFill>
                <a:effectLst/>
                <a:latin typeface="+mn-lt"/>
                <a:ea typeface="+mn-ea"/>
                <a:cs typeface="+mn-cs"/>
              </a:rPr>
              <a:t> The green is for downloading documents, blue polling, red chat,</a:t>
            </a:r>
            <a:r>
              <a:rPr lang="en-US" sz="1200" b="0" kern="1200" baseline="0" dirty="0" smtClean="0">
                <a:solidFill>
                  <a:schemeClr val="tx1"/>
                </a:solidFill>
                <a:effectLst/>
                <a:latin typeface="+mn-lt"/>
                <a:ea typeface="+mn-ea"/>
                <a:cs typeface="+mn-cs"/>
              </a:rPr>
              <a:t> Facebook/twitter, orange ask the presenter which you can use any time throughout the presentation.</a:t>
            </a:r>
            <a:endParaRPr lang="en-US" sz="1200" b="0" kern="1200" dirty="0" smtClean="0">
              <a:solidFill>
                <a:schemeClr val="tx1"/>
              </a:solidFill>
              <a:effectLst/>
              <a:latin typeface="+mn-lt"/>
              <a:ea typeface="+mn-ea"/>
              <a:cs typeface="+mn-cs"/>
            </a:endParaRPr>
          </a:p>
          <a:p>
            <a:pPr lvl="0"/>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Now I’d like to ask a poll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a:t>
            </a:fld>
            <a:endParaRPr lang="en-US" dirty="0"/>
          </a:p>
        </p:txBody>
      </p:sp>
    </p:spTree>
    <p:extLst>
      <p:ext uri="{BB962C8B-B14F-4D97-AF65-F5344CB8AC3E}">
        <p14:creationId xmlns=""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Is there a performance measure involved that needs to be monitored?</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10</a:t>
            </a:fld>
            <a:endParaRPr lang="en-US" dirty="0"/>
          </a:p>
        </p:txBody>
      </p:sp>
    </p:spTree>
    <p:extLst>
      <p:ext uri="{BB962C8B-B14F-4D97-AF65-F5344CB8AC3E}">
        <p14:creationId xmlns="" xmlns:p14="http://schemas.microsoft.com/office/powerpoint/2010/main" val="190895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Does the user need to get data in the chart that isn’t already existing data?</a:t>
            </a:r>
          </a:p>
          <a:p>
            <a:pPr lvl="0"/>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11</a:t>
            </a:fld>
            <a:endParaRPr lang="en-US" dirty="0"/>
          </a:p>
        </p:txBody>
      </p:sp>
    </p:spTree>
    <p:extLst>
      <p:ext uri="{BB962C8B-B14F-4D97-AF65-F5344CB8AC3E}">
        <p14:creationId xmlns="" xmlns:p14="http://schemas.microsoft.com/office/powerpoint/2010/main" val="365166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 they need a decision tree within the content</a:t>
            </a:r>
            <a:r>
              <a:rPr lang="en-US" sz="1200" kern="1200" baseline="0" dirty="0" smtClean="0">
                <a:solidFill>
                  <a:schemeClr val="tx1"/>
                </a:solidFill>
                <a:effectLst/>
                <a:latin typeface="+mn-lt"/>
                <a:ea typeface="+mn-ea"/>
                <a:cs typeface="+mn-cs"/>
              </a:rPr>
              <a:t> flow?</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dirty="0" smtClean="0">
                <a:solidFill>
                  <a:schemeClr val="bg1"/>
                </a:solidFill>
                <a:effectLst>
                  <a:glow rad="38100">
                    <a:schemeClr val="bg1">
                      <a:lumMod val="50000"/>
                      <a:lumOff val="50000"/>
                      <a:alpha val="20000"/>
                    </a:schemeClr>
                  </a:glow>
                </a:effectLst>
              </a:rPr>
              <a:t>Unique documentation or clinical process</a:t>
            </a:r>
          </a:p>
          <a:p>
            <a:pPr marL="171450" indent="-171450">
              <a:buFont typeface="Arial" panose="020B0604020202020204" pitchFamily="34" charset="0"/>
              <a:buChar char="•"/>
            </a:pPr>
            <a:r>
              <a:rPr lang="en-US" sz="1200" dirty="0" smtClean="0">
                <a:solidFill>
                  <a:schemeClr val="bg1"/>
                </a:solidFill>
                <a:effectLst>
                  <a:glow rad="38100">
                    <a:schemeClr val="bg1">
                      <a:lumMod val="50000"/>
                      <a:lumOff val="50000"/>
                      <a:alpha val="20000"/>
                    </a:schemeClr>
                  </a:glow>
                </a:effectLst>
              </a:rPr>
              <a:t>Performance Measure Involved</a:t>
            </a:r>
            <a:endParaRPr lang="en-US" sz="1000" dirty="0" smtClean="0">
              <a:solidFill>
                <a:schemeClr val="bg1"/>
              </a:solidFill>
              <a:effectLst/>
            </a:endParaRPr>
          </a:p>
          <a:p>
            <a:pPr marL="171450" indent="-171450">
              <a:buFont typeface="Arial" panose="020B0604020202020204" pitchFamily="34" charset="0"/>
              <a:buChar char="•"/>
            </a:pPr>
            <a:r>
              <a:rPr lang="en-US" sz="1200" dirty="0" smtClean="0">
                <a:solidFill>
                  <a:schemeClr val="bg1"/>
                </a:solidFill>
                <a:effectLst/>
              </a:rPr>
              <a:t>To get data in chart</a:t>
            </a:r>
          </a:p>
          <a:p>
            <a:pPr marL="171450" lvl="0" indent="-171450">
              <a:buFont typeface="Arial" panose="020B0604020202020204" pitchFamily="34" charset="0"/>
              <a:buChar char="•"/>
            </a:pPr>
            <a:r>
              <a:rPr lang="en-US" sz="1200" dirty="0" smtClean="0">
                <a:solidFill>
                  <a:schemeClr val="bg1"/>
                </a:solidFill>
                <a:effectLst/>
              </a:rPr>
              <a:t>Decision tree within the content flow</a:t>
            </a:r>
          </a:p>
          <a:p>
            <a:pPr marL="171450" lvl="0" indent="-171450">
              <a:buFont typeface="Arial" panose="020B0604020202020204" pitchFamily="34" charset="0"/>
              <a:buNone/>
            </a:pPr>
            <a:r>
              <a:rPr lang="en-US" sz="1200" kern="1200" dirty="0" smtClean="0">
                <a:solidFill>
                  <a:schemeClr val="bg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12</a:t>
            </a:fld>
            <a:endParaRPr lang="en-US" dirty="0"/>
          </a:p>
        </p:txBody>
      </p:sp>
    </p:spTree>
    <p:extLst>
      <p:ext uri="{BB962C8B-B14F-4D97-AF65-F5344CB8AC3E}">
        <p14:creationId xmlns="" xmlns:p14="http://schemas.microsoft.com/office/powerpoint/2010/main" val="51417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Data Flow</a:t>
            </a:r>
            <a:r>
              <a:rPr lang="en-US" sz="1200" kern="1200" baseline="0" smtClean="0">
                <a:solidFill>
                  <a:schemeClr val="tx1"/>
                </a:solidFill>
                <a:effectLst/>
                <a:latin typeface="+mn-lt"/>
                <a:ea typeface="+mn-ea"/>
                <a:cs typeface="+mn-cs"/>
              </a:rPr>
              <a:t> with Big Data</a:t>
            </a:r>
            <a:endParaRPr lang="en-US" sz="120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biggest and most common reason is because w</a:t>
            </a:r>
            <a:r>
              <a:rPr lang="en-US" sz="1200" b="0" kern="1200" dirty="0" smtClean="0">
                <a:solidFill>
                  <a:schemeClr val="tx1"/>
                </a:solidFill>
                <a:effectLst/>
                <a:latin typeface="+mn-lt"/>
                <a:ea typeface="+mn-ea"/>
                <a:cs typeface="+mn-cs"/>
              </a:rPr>
              <a:t>e are in the Big Data era</a:t>
            </a:r>
            <a:r>
              <a:rPr lang="en-US" sz="1200" b="0" kern="1200" baseline="0" dirty="0" smtClean="0">
                <a:solidFill>
                  <a:schemeClr val="tx1"/>
                </a:solidFill>
                <a:effectLst/>
                <a:latin typeface="+mn-lt"/>
                <a:ea typeface="+mn-ea"/>
                <a:cs typeface="+mn-cs"/>
              </a:rPr>
              <a:t> and</a:t>
            </a:r>
            <a:r>
              <a:rPr lang="en-US" sz="1200" b="0" kern="1200" dirty="0" smtClean="0">
                <a:solidFill>
                  <a:schemeClr val="tx1"/>
                </a:solidFill>
                <a:effectLst/>
                <a:latin typeface="+mn-lt"/>
                <a:ea typeface="+mn-ea"/>
                <a:cs typeface="+mn-cs"/>
              </a:rPr>
              <a:t> the users need to gather data</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reasons</a:t>
            </a:r>
            <a:r>
              <a:rPr lang="en-US" sz="1200" b="0" kern="1200" dirty="0" smtClean="0">
                <a:solidFill>
                  <a:schemeClr val="tx1"/>
                </a:solidFill>
                <a:effectLst/>
                <a:latin typeface="+mn-lt"/>
                <a:ea typeface="+mn-ea"/>
                <a:cs typeface="+mn-cs"/>
              </a:rPr>
              <a:t> are endless,</a:t>
            </a:r>
            <a:r>
              <a:rPr lang="en-US" sz="1200" b="0" kern="1200" baseline="0" dirty="0" smtClean="0">
                <a:solidFill>
                  <a:schemeClr val="tx1"/>
                </a:solidFill>
                <a:effectLst/>
                <a:latin typeface="+mn-lt"/>
                <a:ea typeface="+mn-ea"/>
                <a:cs typeface="+mn-cs"/>
              </a:rPr>
              <a:t> but </a:t>
            </a:r>
            <a:r>
              <a:rPr lang="en-US" sz="1200" b="0" kern="1200" dirty="0" smtClean="0">
                <a:solidFill>
                  <a:schemeClr val="tx1"/>
                </a:solidFill>
                <a:effectLst/>
                <a:latin typeface="+mn-lt"/>
                <a:ea typeface="+mn-ea"/>
                <a:cs typeface="+mn-cs"/>
              </a:rPr>
              <a:t>these are</a:t>
            </a:r>
            <a:r>
              <a:rPr lang="en-US" sz="1200" b="0" kern="1200" baseline="0" dirty="0" smtClean="0">
                <a:solidFill>
                  <a:schemeClr val="tx1"/>
                </a:solidFill>
                <a:effectLst/>
                <a:latin typeface="+mn-lt"/>
                <a:ea typeface="+mn-ea"/>
                <a:cs typeface="+mn-cs"/>
              </a:rPr>
              <a:t> most common reasons the</a:t>
            </a:r>
            <a:r>
              <a:rPr lang="en-US" sz="1200" b="0" kern="1200" dirty="0" smtClean="0">
                <a:solidFill>
                  <a:schemeClr val="tx1"/>
                </a:solidFill>
                <a:effectLst/>
                <a:latin typeface="+mn-lt"/>
                <a:ea typeface="+mn-ea"/>
                <a:cs typeface="+mn-cs"/>
              </a:rPr>
              <a:t> reminder dialog templates are the best tool to</a:t>
            </a:r>
            <a:r>
              <a:rPr lang="en-US" sz="1200" b="0" kern="1200" baseline="0" dirty="0" smtClean="0">
                <a:solidFill>
                  <a:schemeClr val="tx1"/>
                </a:solidFill>
                <a:effectLst/>
                <a:latin typeface="+mn-lt"/>
                <a:ea typeface="+mn-ea"/>
                <a:cs typeface="+mn-cs"/>
              </a:rPr>
              <a:t> meet their needs</a:t>
            </a:r>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13</a:t>
            </a:fld>
            <a:endParaRPr lang="en-US" dirty="0"/>
          </a:p>
        </p:txBody>
      </p:sp>
    </p:spTree>
    <p:extLst>
      <p:ext uri="{BB962C8B-B14F-4D97-AF65-F5344CB8AC3E}">
        <p14:creationId xmlns="" xmlns:p14="http://schemas.microsoft.com/office/powerpoint/2010/main" val="200075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Rules of Thumb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To start off our discussion</a:t>
            </a:r>
            <a:r>
              <a:rPr lang="en-US" sz="1200" b="0" kern="1200" baseline="0" dirty="0" smtClean="0">
                <a:solidFill>
                  <a:schemeClr val="tx1"/>
                </a:solidFill>
                <a:effectLst/>
                <a:latin typeface="+mn-lt"/>
                <a:ea typeface="+mn-ea"/>
                <a:cs typeface="+mn-cs"/>
              </a:rPr>
              <a:t> of best practices, I’d like to ask a poll question.</a:t>
            </a:r>
            <a:endParaRPr lang="en-US" sz="1200" b="0" kern="1200" dirty="0" smtClean="0">
              <a:solidFill>
                <a:schemeClr val="tx1"/>
              </a:solidFill>
              <a:effectLst/>
              <a:latin typeface="+mn-lt"/>
              <a:ea typeface="+mn-ea"/>
              <a:cs typeface="+mn-cs"/>
            </a:endParaRPr>
          </a:p>
          <a:p>
            <a:r>
              <a:rPr lang="en-US"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14</a:t>
            </a:fld>
            <a:endParaRPr lang="en-US" dirty="0"/>
          </a:p>
        </p:txBody>
      </p:sp>
    </p:spTree>
    <p:extLst>
      <p:ext uri="{BB962C8B-B14F-4D97-AF65-F5344CB8AC3E}">
        <p14:creationId xmlns="" xmlns:p14="http://schemas.microsoft.com/office/powerpoint/2010/main" val="498587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cap="none" dirty="0" smtClean="0">
                <a:solidFill>
                  <a:schemeClr val="tx1"/>
                </a:solidFill>
                <a:effectLst/>
              </a:rPr>
              <a:t>For what purpose do you most frequently use reminder dialogs?</a:t>
            </a:r>
          </a:p>
          <a:p>
            <a:pPr marL="400050" lvl="0" indent="-514350">
              <a:buFont typeface="+mj-lt"/>
              <a:buNone/>
            </a:pPr>
            <a:endParaRPr lang="en-US" sz="1200" cap="none" dirty="0" smtClean="0">
              <a:solidFill>
                <a:schemeClr val="tx1"/>
              </a:solidFill>
              <a:effectLst/>
            </a:endParaRPr>
          </a:p>
          <a:p>
            <a:pPr marL="400050" lvl="0" indent="-514350">
              <a:buFont typeface="+mj-lt"/>
              <a:buNone/>
            </a:pPr>
            <a:r>
              <a:rPr lang="en-US" sz="1200" cap="none" dirty="0" smtClean="0">
                <a:solidFill>
                  <a:schemeClr val="tx1"/>
                </a:solidFill>
                <a:effectLst/>
              </a:rPr>
              <a:t>A.  Standardizing content</a:t>
            </a:r>
          </a:p>
          <a:p>
            <a:pPr marL="400050" lvl="0" indent="-514350">
              <a:buFont typeface="+mj-lt"/>
              <a:buNone/>
            </a:pPr>
            <a:r>
              <a:rPr lang="en-US" sz="1200" cap="none" dirty="0" smtClean="0">
                <a:solidFill>
                  <a:schemeClr val="tx1"/>
                </a:solidFill>
                <a:effectLst/>
              </a:rPr>
              <a:t>B.  Gathering data</a:t>
            </a:r>
          </a:p>
          <a:p>
            <a:pPr marL="400050" lvl="0" indent="-514350">
              <a:buFont typeface="+mj-lt"/>
              <a:buNone/>
            </a:pPr>
            <a:r>
              <a:rPr lang="en-US" sz="1200" cap="none" dirty="0" smtClean="0">
                <a:solidFill>
                  <a:schemeClr val="tx1"/>
                </a:solidFill>
                <a:effectLst/>
              </a:rPr>
              <a:t>C.  Ensuring screenings are completed</a:t>
            </a:r>
          </a:p>
          <a:p>
            <a:pPr marL="400050" lvl="0" indent="-514350">
              <a:buFont typeface="+mj-lt"/>
              <a:buNone/>
            </a:pPr>
            <a:r>
              <a:rPr lang="en-US" sz="1200" cap="none" dirty="0" smtClean="0">
                <a:solidFill>
                  <a:schemeClr val="tx1"/>
                </a:solidFill>
                <a:effectLst/>
              </a:rPr>
              <a:t>D.  Other</a:t>
            </a:r>
          </a:p>
          <a:p>
            <a:endParaRPr lang="en-US" sz="1200" dirty="0" smtClean="0"/>
          </a:p>
          <a:p>
            <a:r>
              <a:rPr lang="en-US" sz="1200" dirty="0" smtClean="0"/>
              <a:t>To answer this question, use the blue polling</a:t>
            </a:r>
            <a:r>
              <a:rPr lang="en-US" sz="1200" baseline="0" dirty="0" smtClean="0"/>
              <a:t> icon above my head.  We’ll move on and come back to your results in just a moment.</a:t>
            </a:r>
          </a:p>
          <a:p>
            <a:r>
              <a:rPr lang="en-US" sz="1200"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15</a:t>
            </a:fld>
            <a:endParaRPr lang="en-US" dirty="0"/>
          </a:p>
        </p:txBody>
      </p:sp>
    </p:spTree>
    <p:extLst>
      <p:ext uri="{BB962C8B-B14F-4D97-AF65-F5344CB8AC3E}">
        <p14:creationId xmlns="" xmlns:p14="http://schemas.microsoft.com/office/powerpoint/2010/main" val="2449430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Ask the user/service to put together the in a word document first before starting.</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The word document will</a:t>
            </a:r>
            <a:r>
              <a:rPr lang="en-US" sz="1200" b="0" kern="1200" baseline="0" dirty="0" smtClean="0">
                <a:solidFill>
                  <a:schemeClr val="tx1"/>
                </a:solidFill>
                <a:effectLst/>
                <a:latin typeface="+mn-lt"/>
                <a:ea typeface="+mn-ea"/>
                <a:cs typeface="+mn-cs"/>
              </a:rPr>
              <a:t> help with visualizing the dialog and</a:t>
            </a:r>
            <a:r>
              <a:rPr lang="en-US" sz="1200" b="0" kern="1200" dirty="0" smtClean="0">
                <a:solidFill>
                  <a:schemeClr val="tx1"/>
                </a:solidFill>
                <a:effectLst/>
                <a:latin typeface="+mn-lt"/>
                <a:ea typeface="+mn-ea"/>
                <a:cs typeface="+mn-cs"/>
              </a:rPr>
              <a:t> will also help determine which layout they will need to use i.e.. Decision Tree, One Stop Shop, first level selects only, or Optional Groupings.</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16</a:t>
            </a:fld>
            <a:endParaRPr lang="en-US" dirty="0"/>
          </a:p>
        </p:txBody>
      </p:sp>
    </p:spTree>
    <p:extLst>
      <p:ext uri="{BB962C8B-B14F-4D97-AF65-F5344CB8AC3E}">
        <p14:creationId xmlns="" xmlns:p14="http://schemas.microsoft.com/office/powerpoint/2010/main" val="30289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Make use Flow Mapping Charts to help align the documentation process,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clinical processes and the different roles of the users.</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17</a:t>
            </a:fld>
            <a:endParaRPr lang="en-US" dirty="0"/>
          </a:p>
        </p:txBody>
      </p:sp>
    </p:spTree>
    <p:extLst>
      <p:ext uri="{BB962C8B-B14F-4D97-AF65-F5344CB8AC3E}">
        <p14:creationId xmlns="" xmlns:p14="http://schemas.microsoft.com/office/powerpoint/2010/main" val="2867135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For headings the case should be consistent through the whole template.  Whether starting out with Upper and Lower case or all UPPER CASE, continue with the rest likewise.  </a:t>
            </a:r>
          </a:p>
          <a:p>
            <a:pPr lvl="0"/>
            <a:endParaRPr lang="en-US" sz="1200" b="1"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Never use unapproved abbreviations and spell out all other abbreviations as much as possible. </a:t>
            </a:r>
            <a:r>
              <a:rPr lang="en-US" sz="1200" b="0" kern="1200" dirty="0" smtClean="0">
                <a:solidFill>
                  <a:srgbClr val="FF0000"/>
                </a:solidFill>
                <a:effectLst/>
                <a:latin typeface="+mn-lt"/>
                <a:ea typeface="+mn-ea"/>
                <a:cs typeface="+mn-cs"/>
              </a:rPr>
              <a:t>Refer</a:t>
            </a:r>
            <a:r>
              <a:rPr lang="en-US" sz="1200" b="0" kern="1200" baseline="0" dirty="0" smtClean="0">
                <a:solidFill>
                  <a:srgbClr val="FF0000"/>
                </a:solidFill>
                <a:effectLst/>
                <a:latin typeface="+mn-lt"/>
                <a:ea typeface="+mn-ea"/>
                <a:cs typeface="+mn-cs"/>
              </a:rPr>
              <a:t> to the JCAHO Unapproved Abbreviations list </a:t>
            </a:r>
            <a:endParaRPr lang="en-US" sz="1200" b="0" kern="1200" dirty="0" smtClean="0">
              <a:solidFill>
                <a:schemeClr val="tx1"/>
              </a:solidFill>
              <a:effectLst/>
              <a:latin typeface="+mn-lt"/>
              <a:ea typeface="+mn-ea"/>
              <a:cs typeface="+mn-cs"/>
            </a:endParaRP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Spell </a:t>
            </a:r>
            <a:r>
              <a:rPr lang="en-US" sz="1200" b="0" kern="1200" dirty="0" smtClean="0">
                <a:solidFill>
                  <a:schemeClr val="tx1"/>
                </a:solidFill>
                <a:effectLst/>
                <a:latin typeface="+mn-lt"/>
                <a:ea typeface="+mn-ea"/>
                <a:cs typeface="+mn-cs"/>
              </a:rPr>
              <a:t>out “greater than” and “less than”  instead of using the symbols “&gt;” and “&lt;”.</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When naming elements</a:t>
            </a:r>
            <a:r>
              <a:rPr lang="en-US" sz="1200" b="0" kern="1200" baseline="0" dirty="0" smtClean="0">
                <a:solidFill>
                  <a:schemeClr val="tx1"/>
                </a:solidFill>
                <a:effectLst/>
                <a:latin typeface="+mn-lt"/>
                <a:ea typeface="+mn-ea"/>
                <a:cs typeface="+mn-cs"/>
              </a:rPr>
              <a:t> or groups in the dialogs </a:t>
            </a:r>
            <a:r>
              <a:rPr lang="en-US" sz="1200" b="0" kern="1200" dirty="0" smtClean="0">
                <a:solidFill>
                  <a:schemeClr val="tx1"/>
                </a:solidFill>
                <a:effectLst/>
                <a:latin typeface="+mn-lt"/>
                <a:ea typeface="+mn-ea"/>
                <a:cs typeface="+mn-cs"/>
              </a:rPr>
              <a:t>use a naming convention that helps identify the dialog component such as using “EL” for an element or “GRP” for a group.</a:t>
            </a: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18</a:t>
            </a:fld>
            <a:endParaRPr lang="en-US" dirty="0"/>
          </a:p>
        </p:txBody>
      </p:sp>
    </p:spTree>
    <p:extLst>
      <p:ext uri="{BB962C8B-B14F-4D97-AF65-F5344CB8AC3E}">
        <p14:creationId xmlns="" xmlns:p14="http://schemas.microsoft.com/office/powerpoint/2010/main" val="4025013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Use a main group at the top of the hierarchy of groups or sections within a dialog.</a:t>
            </a:r>
          </a:p>
          <a:p>
            <a:pPr lvl="0"/>
            <a:endParaRPr lang="en-US" sz="1200" b="1"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When adding a sequence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space the</a:t>
            </a:r>
            <a:r>
              <a:rPr lang="en-US" sz="1200" b="0" kern="1200" baseline="0" dirty="0" smtClean="0">
                <a:solidFill>
                  <a:schemeClr val="tx1"/>
                </a:solidFill>
                <a:effectLst/>
                <a:latin typeface="+mn-lt"/>
                <a:ea typeface="+mn-ea"/>
                <a:cs typeface="+mn-cs"/>
              </a:rPr>
              <a:t> numbers</a:t>
            </a:r>
            <a:r>
              <a:rPr lang="en-US" sz="1200" b="0" kern="1200" dirty="0" smtClean="0">
                <a:solidFill>
                  <a:schemeClr val="tx1"/>
                </a:solidFill>
                <a:effectLst/>
                <a:latin typeface="+mn-lt"/>
                <a:ea typeface="+mn-ea"/>
                <a:cs typeface="+mn-cs"/>
              </a:rPr>
              <a:t> out so that you will have room later to add additional groups or elements.  Most builders space them by 5’s but the amount of spacing is up to the you, but keep in mind single digit spacing is frowned upon.</a:t>
            </a:r>
          </a:p>
          <a:p>
            <a:endParaRPr lang="en-US" dirty="0" smtClean="0"/>
          </a:p>
          <a:p>
            <a:r>
              <a:rPr lang="en-US" dirty="0" smtClean="0"/>
              <a:t>Before</a:t>
            </a:r>
            <a:r>
              <a:rPr lang="en-US" baseline="0" dirty="0" smtClean="0"/>
              <a:t> we move on to some more best practices, let’s check on the results of the poll question I asked earlier.</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19</a:t>
            </a:fld>
            <a:endParaRPr lang="en-US" dirty="0"/>
          </a:p>
        </p:txBody>
      </p:sp>
    </p:spTree>
    <p:extLst>
      <p:ext uri="{BB962C8B-B14F-4D97-AF65-F5344CB8AC3E}">
        <p14:creationId xmlns="" xmlns:p14="http://schemas.microsoft.com/office/powerpoint/2010/main" val="140922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4000" cap="none" dirty="0" smtClean="0">
                <a:solidFill>
                  <a:schemeClr val="tx1"/>
                </a:solidFill>
                <a:effectLst/>
              </a:rPr>
              <a:t>Who is in the audience today?</a:t>
            </a:r>
          </a:p>
          <a:p>
            <a:pPr marL="857250" lvl="1" indent="-514350">
              <a:buFont typeface="+mj-lt"/>
              <a:buAutoNum type="alphaUcPeriod"/>
            </a:pPr>
            <a:r>
              <a:rPr lang="en-US" sz="3600" cap="none" dirty="0" smtClean="0">
                <a:solidFill>
                  <a:schemeClr val="tx1"/>
                </a:solidFill>
                <a:effectLst/>
              </a:rPr>
              <a:t>CAC – reminder builder</a:t>
            </a:r>
          </a:p>
          <a:p>
            <a:pPr marL="857250" lvl="1" indent="-514350">
              <a:buFont typeface="+mj-lt"/>
              <a:buAutoNum type="alphaUcPeriod"/>
            </a:pPr>
            <a:r>
              <a:rPr lang="en-US" sz="3600" cap="none" dirty="0" smtClean="0">
                <a:solidFill>
                  <a:schemeClr val="tx1"/>
                </a:solidFill>
                <a:effectLst/>
              </a:rPr>
              <a:t>CAC – not reminder builder</a:t>
            </a:r>
          </a:p>
          <a:p>
            <a:pPr marL="857250" lvl="1" indent="-514350">
              <a:buFont typeface="+mj-lt"/>
              <a:buAutoNum type="alphaUcPeriod"/>
            </a:pPr>
            <a:r>
              <a:rPr lang="en-US" sz="3600" cap="none" dirty="0" smtClean="0">
                <a:solidFill>
                  <a:schemeClr val="tx1"/>
                </a:solidFill>
                <a:effectLst/>
              </a:rPr>
              <a:t>CPRS user</a:t>
            </a:r>
          </a:p>
          <a:p>
            <a:pPr marL="857250" lvl="1" indent="-514350">
              <a:buFont typeface="+mj-lt"/>
              <a:buAutoNum type="alphaUcPeriod"/>
            </a:pPr>
            <a:r>
              <a:rPr lang="en-US" sz="3600" cap="none" dirty="0" smtClean="0">
                <a:solidFill>
                  <a:schemeClr val="tx1"/>
                </a:solidFill>
                <a:effectLst/>
              </a:rPr>
              <a:t>Data Analyst</a:t>
            </a:r>
          </a:p>
          <a:p>
            <a:pPr marL="857250" lvl="1" indent="-514350">
              <a:buFont typeface="+mj-lt"/>
              <a:buAutoNum type="alphaUcPeriod"/>
            </a:pPr>
            <a:r>
              <a:rPr lang="en-US" sz="3600" cap="none" dirty="0" smtClean="0">
                <a:solidFill>
                  <a:schemeClr val="tx1"/>
                </a:solidFill>
                <a:effectLst/>
              </a:rPr>
              <a:t>Other</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a:t>
            </a:fld>
            <a:endParaRPr lang="en-US" dirty="0"/>
          </a:p>
        </p:txBody>
      </p:sp>
    </p:spTree>
    <p:extLst>
      <p:ext uri="{BB962C8B-B14F-4D97-AF65-F5344CB8AC3E}">
        <p14:creationId xmlns="" xmlns:p14="http://schemas.microsoft.com/office/powerpoint/2010/main" val="3751383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asked:</a:t>
            </a:r>
            <a:r>
              <a:rPr lang="en-US" baseline="0" dirty="0" smtClean="0"/>
              <a:t> </a:t>
            </a:r>
            <a:r>
              <a:rPr lang="en-US" sz="1200" dirty="0" smtClean="0"/>
              <a:t>For what purpose do you most frequently use reminder dialogs?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Ad Lib to results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If you chose “other” let us know how you use reminder dialogs by clicking on the red chat icon above my head!</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20</a:t>
            </a:fld>
            <a:endParaRPr lang="en-US" dirty="0"/>
          </a:p>
        </p:txBody>
      </p:sp>
    </p:spTree>
    <p:extLst>
      <p:ext uri="{BB962C8B-B14F-4D97-AF65-F5344CB8AC3E}">
        <p14:creationId xmlns="" xmlns:p14="http://schemas.microsoft.com/office/powerpoint/2010/main" val="81085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Click again</a:t>
            </a:r>
            <a:endParaRPr lang="en-US" i="1"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21</a:t>
            </a:fld>
            <a:endParaRPr lang="en-US" dirty="0"/>
          </a:p>
        </p:txBody>
      </p:sp>
    </p:spTree>
    <p:extLst>
      <p:ext uri="{BB962C8B-B14F-4D97-AF65-F5344CB8AC3E}">
        <p14:creationId xmlns="" xmlns:p14="http://schemas.microsoft.com/office/powerpoint/2010/main" val="3656149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Reduce scrolling by setting groups to not show content within the group until it is clicked on.  If there are several</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grouped sections make</a:t>
            </a:r>
            <a:r>
              <a:rPr lang="en-US" sz="1200" b="0" kern="1200" baseline="0" dirty="0" smtClean="0">
                <a:solidFill>
                  <a:schemeClr val="tx1"/>
                </a:solidFill>
                <a:effectLst/>
                <a:latin typeface="+mn-lt"/>
                <a:ea typeface="+mn-ea"/>
                <a:cs typeface="+mn-cs"/>
              </a:rPr>
              <a:t> them</a:t>
            </a:r>
            <a:r>
              <a:rPr lang="en-US" sz="1200" b="0" kern="1200" dirty="0" smtClean="0">
                <a:solidFill>
                  <a:schemeClr val="tx1"/>
                </a:solidFill>
                <a:effectLst/>
                <a:latin typeface="+mn-lt"/>
                <a:ea typeface="+mn-ea"/>
                <a:cs typeface="+mn-cs"/>
              </a:rPr>
              <a:t> optional since a user may not get to complete all sections during a session.  Otherwise they will be forced to do the whole dialog or they will resort to other creative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methods to document due to time constraints.</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Save on real estate in the dialog by using branching logic that is</a:t>
            </a:r>
            <a:r>
              <a:rPr lang="en-US" sz="1200" b="0" kern="1200" baseline="0" dirty="0" smtClean="0">
                <a:solidFill>
                  <a:schemeClr val="tx1"/>
                </a:solidFill>
                <a:effectLst/>
                <a:latin typeface="+mn-lt"/>
                <a:ea typeface="+mn-ea"/>
                <a:cs typeface="+mn-cs"/>
              </a:rPr>
              <a:t> patient centered/</a:t>
            </a:r>
            <a:r>
              <a:rPr lang="en-US" sz="1200" b="0" kern="1200" dirty="0" smtClean="0">
                <a:solidFill>
                  <a:schemeClr val="tx1"/>
                </a:solidFill>
                <a:effectLst/>
                <a:latin typeface="+mn-lt"/>
                <a:ea typeface="+mn-ea"/>
                <a:cs typeface="+mn-cs"/>
              </a:rPr>
              <a:t>specific to the patient.  If a particular section would not apply to the patient then it would not be included into the template when it is opened</a:t>
            </a:r>
            <a:r>
              <a:rPr lang="en-US" sz="1200" b="0" kern="1200" baseline="0" dirty="0" smtClean="0">
                <a:solidFill>
                  <a:schemeClr val="tx1"/>
                </a:solidFill>
                <a:effectLst/>
                <a:latin typeface="+mn-lt"/>
                <a:ea typeface="+mn-ea"/>
                <a:cs typeface="+mn-cs"/>
              </a:rPr>
              <a:t> reducing more roll and scrolling</a:t>
            </a:r>
            <a:r>
              <a:rPr lang="en-US" sz="1200" b="0" kern="1200" dirty="0" smtClean="0">
                <a:solidFill>
                  <a:schemeClr val="tx1"/>
                </a:solidFill>
                <a:effectLst/>
                <a:latin typeface="+mn-lt"/>
                <a:ea typeface="+mn-ea"/>
                <a:cs typeface="+mn-cs"/>
              </a:rPr>
              <a:t>.</a:t>
            </a: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22</a:t>
            </a:fld>
            <a:endParaRPr lang="en-US" dirty="0"/>
          </a:p>
        </p:txBody>
      </p:sp>
    </p:spTree>
    <p:extLst>
      <p:ext uri="{BB962C8B-B14F-4D97-AF65-F5344CB8AC3E}">
        <p14:creationId xmlns="" xmlns:p14="http://schemas.microsoft.com/office/powerpoint/2010/main" val="75042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Use read only text to help guide the user through the dialog or provide</a:t>
            </a:r>
            <a:r>
              <a:rPr lang="en-US" sz="1200" b="0" kern="1200" baseline="0" dirty="0" smtClean="0">
                <a:solidFill>
                  <a:schemeClr val="tx1"/>
                </a:solidFill>
                <a:effectLst/>
                <a:latin typeface="+mn-lt"/>
                <a:ea typeface="+mn-ea"/>
                <a:cs typeface="+mn-cs"/>
              </a:rPr>
              <a:t> more information.</a:t>
            </a:r>
            <a:r>
              <a:rPr lang="en-US" sz="1200" b="0" kern="1200" dirty="0" smtClean="0">
                <a:solidFill>
                  <a:schemeClr val="tx1"/>
                </a:solidFill>
                <a:effectLst/>
                <a:latin typeface="+mn-lt"/>
                <a:ea typeface="+mn-ea"/>
                <a:cs typeface="+mn-cs"/>
              </a:rPr>
              <a:t> Ie. Including web links to helpful references or “please explain below” for a required comment field.</a:t>
            </a: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23</a:t>
            </a:fld>
            <a:endParaRPr lang="en-US" dirty="0"/>
          </a:p>
        </p:txBody>
      </p:sp>
    </p:spTree>
    <p:extLst>
      <p:ext uri="{BB962C8B-B14F-4D97-AF65-F5344CB8AC3E}">
        <p14:creationId xmlns="" xmlns:p14="http://schemas.microsoft.com/office/powerpoint/2010/main" val="3574516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As a beginning build smaller parts first such as elements then include them in the larger group parts because once a dialog starts filling up it is harder to navigate or find specific areas that you need to work in.</a:t>
            </a: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24</a:t>
            </a:fld>
            <a:endParaRPr lang="en-US" dirty="0"/>
          </a:p>
        </p:txBody>
      </p:sp>
    </p:spTree>
    <p:extLst>
      <p:ext uri="{BB962C8B-B14F-4D97-AF65-F5344CB8AC3E}">
        <p14:creationId xmlns="" xmlns:p14="http://schemas.microsoft.com/office/powerpoint/2010/main" val="3256869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Create previous history sections that are read only at the top of the dialog which includes health summaries.  This will help the provider by reducing they have to look in other tabs or areas of CPRS to gather additional information before making a clinical decision. Ie. Lab results, previous family history etc.</a:t>
            </a: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25</a:t>
            </a:fld>
            <a:endParaRPr lang="en-US" dirty="0"/>
          </a:p>
        </p:txBody>
      </p:sp>
    </p:spTree>
    <p:extLst>
      <p:ext uri="{BB962C8B-B14F-4D97-AF65-F5344CB8AC3E}">
        <p14:creationId xmlns="" xmlns:p14="http://schemas.microsoft.com/office/powerpoint/2010/main" val="2251711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Create groups for orders related to clinical process that open when they click finish.</a:t>
            </a:r>
            <a:r>
              <a:rPr lang="en-US" sz="1200" b="0" kern="1200" baseline="0" dirty="0" smtClean="0">
                <a:solidFill>
                  <a:schemeClr val="tx1"/>
                </a:solidFill>
                <a:effectLst/>
                <a:latin typeface="+mn-lt"/>
                <a:ea typeface="+mn-ea"/>
                <a:cs typeface="+mn-cs"/>
              </a:rPr>
              <a:t>  This will save time they would spend </a:t>
            </a:r>
            <a:r>
              <a:rPr lang="en-US" sz="1200" b="0" kern="1200" dirty="0" smtClean="0">
                <a:solidFill>
                  <a:schemeClr val="tx1"/>
                </a:solidFill>
                <a:effectLst/>
                <a:latin typeface="+mn-lt"/>
                <a:ea typeface="+mn-ea"/>
                <a:cs typeface="+mn-cs"/>
              </a:rPr>
              <a:t>searching for orders through</a:t>
            </a:r>
            <a:r>
              <a:rPr lang="en-US" sz="1200" b="0" kern="1200" baseline="0" dirty="0" smtClean="0">
                <a:solidFill>
                  <a:schemeClr val="tx1"/>
                </a:solidFill>
                <a:effectLst/>
                <a:latin typeface="+mn-lt"/>
                <a:ea typeface="+mn-ea"/>
                <a:cs typeface="+mn-cs"/>
              </a:rPr>
              <a:t> the Orders tab</a:t>
            </a:r>
            <a:r>
              <a:rPr lang="en-US" sz="1200" b="0" kern="1200" dirty="0" smtClean="0">
                <a:solidFill>
                  <a:schemeClr val="tx1"/>
                </a:solidFill>
                <a:effectLst/>
                <a:latin typeface="+mn-lt"/>
                <a:ea typeface="+mn-ea"/>
                <a:cs typeface="+mn-cs"/>
              </a:rPr>
              <a:t>.  It makes them handy and available if they need them</a:t>
            </a:r>
            <a:r>
              <a:rPr lang="en-US" sz="1200" b="0" kern="1200" baseline="0" dirty="0" smtClean="0">
                <a:solidFill>
                  <a:schemeClr val="tx1"/>
                </a:solidFill>
                <a:effectLst/>
                <a:latin typeface="+mn-lt"/>
                <a:ea typeface="+mn-ea"/>
                <a:cs typeface="+mn-cs"/>
              </a:rPr>
              <a:t> at just the right time.</a:t>
            </a:r>
          </a:p>
          <a:p>
            <a:pPr lvl="0"/>
            <a:r>
              <a:rPr lang="en-US" sz="1200" b="0" kern="1200" baseline="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26</a:t>
            </a:fld>
            <a:endParaRPr lang="en-US" dirty="0"/>
          </a:p>
        </p:txBody>
      </p:sp>
    </p:spTree>
    <p:extLst>
      <p:ext uri="{BB962C8B-B14F-4D97-AF65-F5344CB8AC3E}">
        <p14:creationId xmlns="" xmlns:p14="http://schemas.microsoft.com/office/powerpoint/2010/main" val="93275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Use the box feature to visually separate sections and groups, which helps with navigating the form more easily.</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Never use Health Factors for something that already exists in the system unless it is an absolute last resort.  For example a Health Factor should not be used for a type of Exam.  A new exam should be created or an existing exam should be used.</a:t>
            </a:r>
          </a:p>
          <a:p>
            <a:pPr lvl="0"/>
            <a:r>
              <a:rPr lang="en-US" sz="1200" b="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27</a:t>
            </a:fld>
            <a:endParaRPr lang="en-US" dirty="0"/>
          </a:p>
        </p:txBody>
      </p:sp>
    </p:spTree>
    <p:extLst>
      <p:ext uri="{BB962C8B-B14F-4D97-AF65-F5344CB8AC3E}">
        <p14:creationId xmlns="" xmlns:p14="http://schemas.microsoft.com/office/powerpoint/2010/main" val="2227543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Halfway point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hardest rule not to break, but wisest, is to always build or exchange new dialogs in a test environment first then send it to production once it is ready.  This will reduce clutter and also help you find trouble </a:t>
            </a:r>
            <a:r>
              <a:rPr lang="en-US" sz="1200" b="0" kern="1200" dirty="0" smtClean="0">
                <a:solidFill>
                  <a:schemeClr val="tx1"/>
                </a:solidFill>
                <a:effectLst/>
                <a:latin typeface="+mn-lt"/>
                <a:ea typeface="+mn-ea"/>
                <a:cs typeface="+mn-cs"/>
              </a:rPr>
              <a:t>spots you can fix before moving</a:t>
            </a:r>
            <a:r>
              <a:rPr lang="en-US" sz="1200" b="0" kern="1200" baseline="0" dirty="0" smtClean="0">
                <a:solidFill>
                  <a:schemeClr val="tx1"/>
                </a:solidFill>
                <a:effectLst/>
                <a:latin typeface="+mn-lt"/>
                <a:ea typeface="+mn-ea"/>
                <a:cs typeface="+mn-cs"/>
              </a:rPr>
              <a:t> it </a:t>
            </a:r>
            <a:r>
              <a:rPr lang="en-US" sz="1200" kern="1200" dirty="0" smtClean="0">
                <a:solidFill>
                  <a:schemeClr val="tx1"/>
                </a:solidFill>
                <a:effectLst/>
                <a:latin typeface="+mn-lt"/>
                <a:ea typeface="+mn-ea"/>
                <a:cs typeface="+mn-cs"/>
              </a:rPr>
              <a:t>into production.</a:t>
            </a:r>
          </a:p>
          <a:p>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28</a:t>
            </a:fld>
            <a:endParaRPr lang="en-US" dirty="0"/>
          </a:p>
        </p:txBody>
      </p:sp>
    </p:spTree>
    <p:extLst>
      <p:ext uri="{BB962C8B-B14F-4D97-AF65-F5344CB8AC3E}">
        <p14:creationId xmlns="" xmlns:p14="http://schemas.microsoft.com/office/powerpoint/2010/main" val="1661456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possible always use National components.  This will reduce workload later since they are automatically updated with patches and will help</a:t>
            </a:r>
            <a:r>
              <a:rPr lang="en-US" baseline="0" dirty="0" smtClean="0"/>
              <a:t> keep components standardized.</a:t>
            </a:r>
          </a:p>
          <a:p>
            <a:endParaRPr lang="en-US" baseline="0" dirty="0" smtClean="0"/>
          </a:p>
          <a:p>
            <a:r>
              <a:rPr lang="en-US" dirty="0" smtClean="0"/>
              <a:t>This concludes the rules of thumb…</a:t>
            </a:r>
            <a:r>
              <a:rPr lang="en-US" baseline="0" dirty="0" smtClean="0"/>
              <a:t> Of the rules of thumb the word document and flowchart are the greatest value.  Learning the menus and layout will come with time, but aligning the processes are the more challenging part.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let’s start our 5 Cs discussion with a poll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29</a:t>
            </a:fld>
            <a:endParaRPr lang="en-US" dirty="0"/>
          </a:p>
        </p:txBody>
      </p:sp>
    </p:spTree>
    <p:extLst>
      <p:ext uri="{BB962C8B-B14F-4D97-AF65-F5344CB8AC3E}">
        <p14:creationId xmlns="" xmlns:p14="http://schemas.microsoft.com/office/powerpoint/2010/main" val="197055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baseline="0" dirty="0" smtClean="0"/>
              <a:t>Speak to slide</a:t>
            </a:r>
          </a:p>
          <a:p>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take a look at your poll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a:t>
            </a:fld>
            <a:endParaRPr lang="en-US" dirty="0"/>
          </a:p>
        </p:txBody>
      </p:sp>
    </p:spTree>
    <p:extLst>
      <p:ext uri="{BB962C8B-B14F-4D97-AF65-F5344CB8AC3E}">
        <p14:creationId xmlns="" xmlns:p14="http://schemas.microsoft.com/office/powerpoint/2010/main" val="574752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4000" cap="none" dirty="0" smtClean="0">
                <a:solidFill>
                  <a:schemeClr val="tx1"/>
                </a:solidFill>
                <a:effectLst/>
              </a:rPr>
              <a:t>Which of the following is most important when working with reminder dialogs?</a:t>
            </a:r>
          </a:p>
          <a:p>
            <a:pPr marL="400050" lvl="0" indent="-514350">
              <a:buFont typeface="+mj-lt"/>
              <a:buNone/>
            </a:pPr>
            <a:r>
              <a:rPr lang="en-US" sz="3600" cap="none" dirty="0" smtClean="0">
                <a:solidFill>
                  <a:schemeClr val="tx1"/>
                </a:solidFill>
                <a:effectLst/>
              </a:rPr>
              <a:t>A.  Collaboration</a:t>
            </a:r>
          </a:p>
          <a:p>
            <a:pPr marL="400050" lvl="0" indent="-514350">
              <a:buFont typeface="+mj-lt"/>
              <a:buNone/>
            </a:pPr>
            <a:r>
              <a:rPr lang="en-US" sz="3600" cap="none" dirty="0" smtClean="0">
                <a:solidFill>
                  <a:schemeClr val="tx1"/>
                </a:solidFill>
                <a:effectLst/>
              </a:rPr>
              <a:t>B.  Communication</a:t>
            </a:r>
          </a:p>
          <a:p>
            <a:pPr marL="400050" lvl="0" indent="-514350">
              <a:buFont typeface="+mj-lt"/>
              <a:buNone/>
            </a:pPr>
            <a:r>
              <a:rPr lang="en-US" sz="3600" cap="none" dirty="0" smtClean="0">
                <a:solidFill>
                  <a:schemeClr val="tx1"/>
                </a:solidFill>
                <a:effectLst/>
              </a:rPr>
              <a:t>C.  Consistency</a:t>
            </a:r>
          </a:p>
          <a:p>
            <a:pPr marL="400050" lvl="0" indent="-514350">
              <a:buFont typeface="+mj-lt"/>
              <a:buNone/>
            </a:pPr>
            <a:r>
              <a:rPr lang="en-US" sz="3600" cap="none" dirty="0" smtClean="0">
                <a:solidFill>
                  <a:schemeClr val="tx1"/>
                </a:solidFill>
                <a:effectLst/>
              </a:rPr>
              <a:t>D.</a:t>
            </a:r>
            <a:r>
              <a:rPr lang="en-US" sz="3600" cap="none" baseline="0" dirty="0" smtClean="0">
                <a:solidFill>
                  <a:schemeClr val="tx1"/>
                </a:solidFill>
                <a:effectLst/>
              </a:rPr>
              <a:t>  </a:t>
            </a:r>
            <a:r>
              <a:rPr lang="en-US" sz="3600" cap="none" dirty="0" smtClean="0">
                <a:solidFill>
                  <a:schemeClr val="tx1"/>
                </a:solidFill>
                <a:effectLst/>
              </a:rPr>
              <a:t>Conformity</a:t>
            </a:r>
          </a:p>
          <a:p>
            <a:pPr marL="400050" lvl="0" indent="-514350">
              <a:buFont typeface="+mj-lt"/>
              <a:buNone/>
            </a:pPr>
            <a:r>
              <a:rPr lang="en-US" sz="3600" cap="none" dirty="0" smtClean="0">
                <a:solidFill>
                  <a:schemeClr val="tx1"/>
                </a:solidFill>
                <a:effectLst/>
              </a:rPr>
              <a:t>E.  Coordination</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30</a:t>
            </a:fld>
            <a:endParaRPr lang="en-US" dirty="0"/>
          </a:p>
        </p:txBody>
      </p:sp>
    </p:spTree>
    <p:extLst>
      <p:ext uri="{BB962C8B-B14F-4D97-AF65-F5344CB8AC3E}">
        <p14:creationId xmlns="" xmlns:p14="http://schemas.microsoft.com/office/powerpoint/2010/main" val="2024297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31</a:t>
            </a:fld>
            <a:endParaRPr lang="en-US" dirty="0"/>
          </a:p>
        </p:txBody>
      </p:sp>
    </p:spTree>
    <p:extLst>
      <p:ext uri="{BB962C8B-B14F-4D97-AF65-F5344CB8AC3E}">
        <p14:creationId xmlns="" xmlns:p14="http://schemas.microsoft.com/office/powerpoint/2010/main" val="2429240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Collaboration: All of the stakeholders must chip in including leadership.</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Having all the stake holders will create diversity in group by having members from various backgrounds</a:t>
            </a:r>
            <a:r>
              <a:rPr lang="en-US" sz="1200" b="0" kern="1200" baseline="0" dirty="0" smtClean="0">
                <a:solidFill>
                  <a:schemeClr val="tx1"/>
                </a:solidFill>
                <a:effectLst/>
                <a:latin typeface="+mn-lt"/>
                <a:ea typeface="+mn-ea"/>
                <a:cs typeface="+mn-cs"/>
              </a:rPr>
              <a:t> and </a:t>
            </a:r>
            <a:r>
              <a:rPr lang="en-US" sz="1200" b="0" kern="1200" dirty="0" smtClean="0">
                <a:solidFill>
                  <a:schemeClr val="tx1"/>
                </a:solidFill>
                <a:effectLst/>
                <a:latin typeface="+mn-lt"/>
                <a:ea typeface="+mn-ea"/>
                <a:cs typeface="+mn-cs"/>
              </a:rPr>
              <a:t>roles.  This is when they will create</a:t>
            </a:r>
            <a:r>
              <a:rPr lang="en-US" sz="1200" b="0" kern="1200" baseline="0" dirty="0" smtClean="0">
                <a:solidFill>
                  <a:schemeClr val="tx1"/>
                </a:solidFill>
                <a:effectLst/>
                <a:latin typeface="+mn-lt"/>
                <a:ea typeface="+mn-ea"/>
                <a:cs typeface="+mn-cs"/>
              </a:rPr>
              <a:t> new innovations by connecting their ideas and experiences together.</a:t>
            </a:r>
            <a:endParaRPr lang="en-US" sz="1200" b="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Leadership is an important stakeholder must support the implementation to let the users know that the process is the expected standard.</a:t>
            </a:r>
            <a:endParaRPr lang="en-US" sz="1100" b="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Without collaboration the process will fall to the wayside and be viewed as not having buy-in.</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32</a:t>
            </a:fld>
            <a:endParaRPr lang="en-US" dirty="0"/>
          </a:p>
        </p:txBody>
      </p:sp>
    </p:spTree>
    <p:extLst>
      <p:ext uri="{BB962C8B-B14F-4D97-AF65-F5344CB8AC3E}">
        <p14:creationId xmlns="" xmlns:p14="http://schemas.microsoft.com/office/powerpoint/2010/main" val="3121187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Communication:  The group must take full advantage of all social applications and meet frequently via conference calls. </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This will break down</a:t>
            </a:r>
            <a:r>
              <a:rPr lang="en-US" sz="1200" b="0" kern="1200" baseline="0" dirty="0" smtClean="0">
                <a:solidFill>
                  <a:schemeClr val="tx1"/>
                </a:solidFill>
                <a:effectLst/>
                <a:latin typeface="+mn-lt"/>
                <a:ea typeface="+mn-ea"/>
                <a:cs typeface="+mn-cs"/>
              </a:rPr>
              <a:t> the work in silos and bubbles.</a:t>
            </a:r>
            <a:r>
              <a:rPr lang="en-US" sz="1200" b="0" kern="1200" dirty="0" smtClean="0">
                <a:solidFill>
                  <a:schemeClr val="tx1"/>
                </a:solidFill>
                <a:effectLst/>
                <a:latin typeface="+mn-lt"/>
                <a:ea typeface="+mn-ea"/>
                <a:cs typeface="+mn-cs"/>
              </a:rPr>
              <a:t> </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Without communication the goal will become unclear.</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Also without communication stakeholders will not be able to contribute to the process or add</a:t>
            </a:r>
            <a:r>
              <a:rPr lang="en-US" sz="1200" b="0" kern="1200" baseline="0" dirty="0" smtClean="0">
                <a:solidFill>
                  <a:schemeClr val="tx1"/>
                </a:solidFill>
                <a:effectLst/>
                <a:latin typeface="+mn-lt"/>
                <a:ea typeface="+mn-ea"/>
                <a:cs typeface="+mn-cs"/>
              </a:rPr>
              <a:t> new innovative ideas</a:t>
            </a:r>
            <a:r>
              <a:rPr lang="en-US" sz="1200" b="0" kern="1200" dirty="0" smtClean="0">
                <a:solidFill>
                  <a:schemeClr val="tx1"/>
                </a:solidFill>
                <a:effectLst/>
                <a:latin typeface="+mn-lt"/>
                <a:ea typeface="+mn-ea"/>
                <a:cs typeface="+mn-cs"/>
              </a:rPr>
              <a:t>.</a:t>
            </a: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33</a:t>
            </a:fld>
            <a:endParaRPr lang="en-US" dirty="0"/>
          </a:p>
        </p:txBody>
      </p:sp>
    </p:spTree>
    <p:extLst>
      <p:ext uri="{BB962C8B-B14F-4D97-AF65-F5344CB8AC3E}">
        <p14:creationId xmlns="" xmlns:p14="http://schemas.microsoft.com/office/powerpoint/2010/main" val="3953267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Consistency:  At first there can be resistance to change, but the group will have to be consistent about encouraging the process.  </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At times user will try to continue to use previous methods and or techniques to bypass the new process.  </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So without consistent reinforcement the new process will default back to the previous ways. Everyone has to be on board.</a:t>
            </a:r>
            <a:endParaRPr lang="en-US" sz="1100" b="0" kern="1200" dirty="0" smtClean="0">
              <a:solidFill>
                <a:schemeClr val="tx1"/>
              </a:solidFill>
              <a:effectLst/>
              <a:latin typeface="+mn-lt"/>
              <a:ea typeface="+mn-ea"/>
              <a:cs typeface="+mn-cs"/>
            </a:endParaRPr>
          </a:p>
          <a:p>
            <a:r>
              <a:rPr lang="en-US" b="0" dirty="0" smtClean="0"/>
              <a:t>*****</a:t>
            </a:r>
            <a:endParaRPr lang="en-US" b="0"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34</a:t>
            </a:fld>
            <a:endParaRPr lang="en-US" dirty="0"/>
          </a:p>
        </p:txBody>
      </p:sp>
    </p:spTree>
    <p:extLst>
      <p:ext uri="{BB962C8B-B14F-4D97-AF65-F5344CB8AC3E}">
        <p14:creationId xmlns="" xmlns:p14="http://schemas.microsoft.com/office/powerpoint/2010/main" val="3279239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Conformity:  Here again the group 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leadership must reinforce conformity in the areas involved and create the follow the herd</a:t>
            </a:r>
            <a:r>
              <a:rPr lang="en-US" sz="1200" b="0" kern="1200" baseline="0" dirty="0" smtClean="0">
                <a:solidFill>
                  <a:schemeClr val="tx1"/>
                </a:solidFill>
                <a:effectLst/>
                <a:latin typeface="+mn-lt"/>
                <a:ea typeface="+mn-ea"/>
                <a:cs typeface="+mn-cs"/>
              </a:rPr>
              <a:t> movement from point A the previous to point B the objective/goal</a:t>
            </a:r>
            <a:r>
              <a:rPr lang="en-US" sz="1200" b="0" kern="1200" dirty="0" smtClean="0">
                <a:solidFill>
                  <a:schemeClr val="tx1"/>
                </a:solidFill>
                <a:effectLst/>
                <a:latin typeface="+mn-lt"/>
                <a:ea typeface="+mn-ea"/>
                <a:cs typeface="+mn-cs"/>
              </a:rPr>
              <a:t>.  </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This will reinforce to the users that the new process is supported and accepted.</a:t>
            </a:r>
          </a:p>
          <a:p>
            <a:pPr lvl="0"/>
            <a:r>
              <a:rPr lang="en-US" sz="1200" b="0" kern="1200" dirty="0" smtClean="0">
                <a:solidFill>
                  <a:schemeClr val="tx1"/>
                </a:solidFill>
                <a:effectLst/>
                <a:latin typeface="+mn-lt"/>
                <a:ea typeface="+mn-ea"/>
                <a:cs typeface="+mn-cs"/>
              </a:rPr>
              <a:t>*****</a:t>
            </a:r>
            <a:endParaRPr lang="en-US" b="0"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35</a:t>
            </a:fld>
            <a:endParaRPr lang="en-US" dirty="0"/>
          </a:p>
        </p:txBody>
      </p:sp>
    </p:spTree>
    <p:extLst>
      <p:ext uri="{BB962C8B-B14F-4D97-AF65-F5344CB8AC3E}">
        <p14:creationId xmlns="" xmlns:p14="http://schemas.microsoft.com/office/powerpoint/2010/main" val="2150296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Coordination:  </a:t>
            </a:r>
            <a:r>
              <a:rPr lang="en-US" sz="1200" b="0" u="sng" kern="1200" dirty="0" smtClean="0">
                <a:solidFill>
                  <a:schemeClr val="tx1"/>
                </a:solidFill>
                <a:effectLst/>
                <a:latin typeface="+mn-lt"/>
                <a:ea typeface="+mn-ea"/>
                <a:cs typeface="+mn-cs"/>
              </a:rPr>
              <a:t>Coordinating the efforts combines the </a:t>
            </a:r>
            <a:r>
              <a:rPr lang="en-US" sz="1200" b="0" kern="1200" dirty="0" smtClean="0">
                <a:solidFill>
                  <a:schemeClr val="tx1"/>
                </a:solidFill>
                <a:effectLst/>
                <a:latin typeface="+mn-lt"/>
                <a:ea typeface="+mn-ea"/>
                <a:cs typeface="+mn-cs"/>
              </a:rPr>
              <a:t>other 4 C’s.</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This is where the Health Informatics Specialists are the most valuable resource to all of the other stakeholders.  </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Without coordination the process will not be able to transition from the old to the new.</a:t>
            </a:r>
          </a:p>
          <a:p>
            <a:r>
              <a:rPr lang="en-US"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36</a:t>
            </a:fld>
            <a:endParaRPr lang="en-US" dirty="0"/>
          </a:p>
        </p:txBody>
      </p:sp>
    </p:spTree>
    <p:extLst>
      <p:ext uri="{BB962C8B-B14F-4D97-AF65-F5344CB8AC3E}">
        <p14:creationId xmlns="" xmlns:p14="http://schemas.microsoft.com/office/powerpoint/2010/main" val="3473763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14300">
              <a:buFont typeface="+mj-lt"/>
              <a:buNone/>
            </a:pPr>
            <a:r>
              <a:rPr lang="en-US" sz="3600" cap="none" dirty="0" smtClean="0">
                <a:solidFill>
                  <a:schemeClr val="tx1"/>
                </a:solidFill>
                <a:effectLst/>
              </a:rPr>
              <a:t>Collaboration</a:t>
            </a:r>
          </a:p>
          <a:p>
            <a:pPr marL="0" lvl="0" indent="-114300">
              <a:buFont typeface="+mj-lt"/>
              <a:buNone/>
            </a:pPr>
            <a:r>
              <a:rPr lang="en-US" sz="3600" cap="none" dirty="0" smtClean="0">
                <a:solidFill>
                  <a:schemeClr val="tx1"/>
                </a:solidFill>
                <a:effectLst/>
              </a:rPr>
              <a:t>Communication</a:t>
            </a:r>
          </a:p>
          <a:p>
            <a:pPr marL="0" lvl="0" indent="-114300">
              <a:buFont typeface="+mj-lt"/>
              <a:buNone/>
            </a:pPr>
            <a:r>
              <a:rPr lang="en-US" sz="3600" cap="none" dirty="0" smtClean="0">
                <a:solidFill>
                  <a:schemeClr val="tx1"/>
                </a:solidFill>
                <a:effectLst/>
              </a:rPr>
              <a:t>Consistency</a:t>
            </a:r>
          </a:p>
          <a:p>
            <a:pPr marL="0" lvl="0" indent="-114300">
              <a:buFont typeface="+mj-lt"/>
              <a:buNone/>
            </a:pPr>
            <a:r>
              <a:rPr lang="en-US" sz="3600" cap="none" dirty="0" smtClean="0">
                <a:solidFill>
                  <a:schemeClr val="tx1"/>
                </a:solidFill>
                <a:effectLst/>
              </a:rPr>
              <a:t>Conformity</a:t>
            </a:r>
          </a:p>
          <a:p>
            <a:pPr marL="0" lvl="0" indent="-114300">
              <a:buFont typeface="+mj-lt"/>
              <a:buNone/>
            </a:pPr>
            <a:r>
              <a:rPr lang="en-US" sz="3600" cap="none" dirty="0" smtClean="0">
                <a:solidFill>
                  <a:schemeClr val="tx1"/>
                </a:solidFill>
                <a:effectLst/>
              </a:rPr>
              <a:t>Coordination</a:t>
            </a:r>
          </a:p>
          <a:p>
            <a:pPr marL="0" lvl="0" indent="-114300">
              <a:buFont typeface="+mj-lt"/>
              <a:buNone/>
            </a:pPr>
            <a:endParaRPr lang="en-US" sz="3600" cap="none" dirty="0" smtClean="0">
              <a:solidFill>
                <a:schemeClr val="tx1"/>
              </a:solidFill>
              <a:effectLst/>
            </a:endParaRPr>
          </a:p>
          <a:p>
            <a:pPr marL="0" marR="0" lvl="0" indent="-114300" algn="l" defTabSz="914400" rtl="0" eaLnBrk="1" fontAlgn="auto" latinLnBrk="0" hangingPunct="1">
              <a:lnSpc>
                <a:spcPct val="100000"/>
              </a:lnSpc>
              <a:spcBef>
                <a:spcPts val="0"/>
              </a:spcBef>
              <a:spcAft>
                <a:spcPts val="0"/>
              </a:spcAft>
              <a:buClrTx/>
              <a:buSzTx/>
              <a:buFont typeface="+mj-lt"/>
              <a:buNone/>
              <a:tabLst/>
              <a:defRPr/>
            </a:pPr>
            <a:r>
              <a:rPr lang="en-US" sz="3600" dirty="0" smtClean="0"/>
              <a:t>Let’s take a break and look at those poll results</a:t>
            </a:r>
          </a:p>
          <a:p>
            <a:pPr marL="0" marR="0" lvl="0" indent="-114300" algn="l" defTabSz="914400" rtl="0" eaLnBrk="1" fontAlgn="auto" latinLnBrk="0" hangingPunct="1">
              <a:lnSpc>
                <a:spcPct val="100000"/>
              </a:lnSpc>
              <a:spcBef>
                <a:spcPts val="0"/>
              </a:spcBef>
              <a:spcAft>
                <a:spcPts val="0"/>
              </a:spcAft>
              <a:buClrTx/>
              <a:buSzTx/>
              <a:buFont typeface="+mj-lt"/>
              <a:buNone/>
              <a:tabLst/>
              <a:defRPr/>
            </a:pPr>
            <a:r>
              <a:rPr lang="en-US" sz="360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37</a:t>
            </a:fld>
            <a:endParaRPr lang="en-US" dirty="0"/>
          </a:p>
        </p:txBody>
      </p:sp>
    </p:spTree>
    <p:extLst>
      <p:ext uri="{BB962C8B-B14F-4D97-AF65-F5344CB8AC3E}">
        <p14:creationId xmlns="" xmlns:p14="http://schemas.microsoft.com/office/powerpoint/2010/main" val="3521109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asked:</a:t>
            </a:r>
            <a:r>
              <a:rPr lang="en-US" baseline="0" dirty="0" smtClean="0"/>
              <a:t> </a:t>
            </a:r>
            <a:r>
              <a:rPr lang="en-US" sz="1200" dirty="0" smtClean="0"/>
              <a:t>Which of the following is most important when working with reminder dialogs?</a:t>
            </a:r>
          </a:p>
          <a:p>
            <a:endParaRPr lang="en-US" i="0" baseline="0" dirty="0" smtClean="0"/>
          </a:p>
          <a:p>
            <a:r>
              <a:rPr lang="en-US" i="0" baseline="0" dirty="0" smtClean="0"/>
              <a:t>Ad-lib to the audience results. Transition.</a:t>
            </a:r>
          </a:p>
          <a:p>
            <a:r>
              <a:rPr lang="en-US" i="0"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38</a:t>
            </a:fld>
            <a:endParaRPr lang="en-US" dirty="0"/>
          </a:p>
        </p:txBody>
      </p:sp>
    </p:spTree>
    <p:extLst>
      <p:ext uri="{BB962C8B-B14F-4D97-AF65-F5344CB8AC3E}">
        <p14:creationId xmlns="" xmlns:p14="http://schemas.microsoft.com/office/powerpoint/2010/main" val="3686095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Click again</a:t>
            </a:r>
            <a:endParaRPr lang="en-US" i="1"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39</a:t>
            </a:fld>
            <a:endParaRPr lang="en-US" dirty="0"/>
          </a:p>
        </p:txBody>
      </p:sp>
    </p:spTree>
    <p:extLst>
      <p:ext uri="{BB962C8B-B14F-4D97-AF65-F5344CB8AC3E}">
        <p14:creationId xmlns="" xmlns:p14="http://schemas.microsoft.com/office/powerpoint/2010/main" val="2677989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asked:</a:t>
            </a:r>
            <a:r>
              <a:rPr lang="en-US" baseline="0" dirty="0" smtClean="0"/>
              <a:t> </a:t>
            </a:r>
            <a:r>
              <a:rPr lang="en-US" sz="1200" dirty="0" smtClean="0"/>
              <a:t>Who is in the audience today?</a:t>
            </a:r>
          </a:p>
          <a:p>
            <a:endParaRPr lang="en-US" i="0" baseline="0" dirty="0" smtClean="0"/>
          </a:p>
          <a:p>
            <a:r>
              <a:rPr lang="en-US" i="0" baseline="0" dirty="0" smtClean="0"/>
              <a:t>Ad-lib to the audience results.</a:t>
            </a:r>
          </a:p>
          <a:p>
            <a:r>
              <a:rPr lang="en-US" i="0" baseline="0" dirty="0" smtClean="0"/>
              <a:t>Now, before you get too comfortable, I want to go through a short exercise…</a:t>
            </a:r>
          </a:p>
          <a:p>
            <a:r>
              <a:rPr lang="en-US" i="0"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4</a:t>
            </a:fld>
            <a:endParaRPr lang="en-US" dirty="0"/>
          </a:p>
        </p:txBody>
      </p:sp>
    </p:spTree>
    <p:extLst>
      <p:ext uri="{BB962C8B-B14F-4D97-AF65-F5344CB8AC3E}">
        <p14:creationId xmlns="" xmlns:p14="http://schemas.microsoft.com/office/powerpoint/2010/main" val="18683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The reminder dialog template functionality provide solutions for dialogs by</a:t>
            </a:r>
          </a:p>
          <a:p>
            <a:pPr lvl="0">
              <a:buFont typeface="Arial" pitchFamily="34" charset="0"/>
              <a:buChar char="•"/>
            </a:pPr>
            <a:endParaRPr lang="en-US" sz="1200" b="0" kern="1200" dirty="0" smtClean="0">
              <a:solidFill>
                <a:schemeClr val="tx1"/>
              </a:solidFill>
              <a:effectLst/>
              <a:latin typeface="+mn-lt"/>
              <a:ea typeface="+mn-ea"/>
              <a:cs typeface="+mn-cs"/>
            </a:endParaRPr>
          </a:p>
          <a:p>
            <a:pPr lvl="0">
              <a:buFont typeface="Arial" pitchFamily="34" charset="0"/>
              <a:buChar char="•"/>
            </a:pPr>
            <a:r>
              <a:rPr lang="en-US" sz="1200" b="0" kern="1200" dirty="0" smtClean="0">
                <a:solidFill>
                  <a:schemeClr val="tx1"/>
                </a:solidFill>
                <a:effectLst/>
                <a:latin typeface="+mn-lt"/>
                <a:ea typeface="+mn-ea"/>
                <a:cs typeface="+mn-cs"/>
              </a:rPr>
              <a:t>Providing data at just the right time saving the user time from having to search by hand. </a:t>
            </a:r>
          </a:p>
          <a:p>
            <a:pPr lvl="0">
              <a:buFont typeface="Arial" pitchFamily="34" charset="0"/>
              <a:buChar char="•"/>
            </a:pPr>
            <a:endParaRPr lang="en-US" sz="1200" b="0" kern="1200" dirty="0" smtClean="0">
              <a:solidFill>
                <a:schemeClr val="tx1"/>
              </a:solidFill>
              <a:effectLst/>
              <a:latin typeface="+mn-lt"/>
              <a:ea typeface="+mn-ea"/>
              <a:cs typeface="+mn-cs"/>
            </a:endParaRPr>
          </a:p>
          <a:p>
            <a:pPr lvl="0">
              <a:buFont typeface="Arial" pitchFamily="34" charset="0"/>
              <a:buChar char="•"/>
            </a:pPr>
            <a:r>
              <a:rPr lang="en-US" sz="1200" b="0" kern="1200" dirty="0" smtClean="0">
                <a:solidFill>
                  <a:schemeClr val="tx1"/>
                </a:solidFill>
                <a:effectLst/>
                <a:latin typeface="+mn-lt"/>
                <a:ea typeface="+mn-ea"/>
                <a:cs typeface="+mn-cs"/>
              </a:rPr>
              <a:t>Providing patient centered/specific</a:t>
            </a:r>
            <a:r>
              <a:rPr lang="en-US" sz="1200" b="0" kern="1200" baseline="0" dirty="0" smtClean="0">
                <a:solidFill>
                  <a:schemeClr val="tx1"/>
                </a:solidFill>
                <a:effectLst/>
                <a:latin typeface="+mn-lt"/>
                <a:ea typeface="+mn-ea"/>
                <a:cs typeface="+mn-cs"/>
              </a:rPr>
              <a:t> data </a:t>
            </a:r>
            <a:r>
              <a:rPr lang="en-US" sz="1200" b="0" kern="1200" dirty="0" smtClean="0">
                <a:solidFill>
                  <a:schemeClr val="tx1"/>
                </a:solidFill>
                <a:effectLst/>
                <a:latin typeface="+mn-lt"/>
                <a:ea typeface="+mn-ea"/>
                <a:cs typeface="+mn-cs"/>
              </a:rPr>
              <a:t>within the dialogs templates.</a:t>
            </a:r>
          </a:p>
          <a:p>
            <a:pPr lvl="0">
              <a:buFont typeface="Arial" pitchFamily="34" charset="0"/>
              <a:buChar char="•"/>
            </a:pPr>
            <a:endParaRPr lang="en-US" sz="1200" b="0" kern="1200" baseline="0" dirty="0" smtClean="0">
              <a:solidFill>
                <a:schemeClr val="tx1"/>
              </a:solidFill>
              <a:effectLst/>
              <a:latin typeface="+mn-lt"/>
              <a:ea typeface="+mn-ea"/>
              <a:cs typeface="+mn-cs"/>
            </a:endParaRPr>
          </a:p>
          <a:p>
            <a:pPr lvl="0">
              <a:buFont typeface="Arial" pitchFamily="34" charset="0"/>
              <a:buChar char="•"/>
            </a:pPr>
            <a:r>
              <a:rPr lang="en-US" sz="1200" b="0" kern="1200" baseline="0" dirty="0" smtClean="0">
                <a:solidFill>
                  <a:schemeClr val="tx1"/>
                </a:solidFill>
                <a:effectLst/>
                <a:latin typeface="+mn-lt"/>
                <a:ea typeface="+mn-ea"/>
                <a:cs typeface="+mn-cs"/>
              </a:rPr>
              <a:t>Allowing users to </a:t>
            </a:r>
            <a:r>
              <a:rPr lang="en-US" sz="1200" b="0" kern="1200" dirty="0" smtClean="0">
                <a:solidFill>
                  <a:schemeClr val="tx1"/>
                </a:solidFill>
                <a:effectLst/>
                <a:latin typeface="+mn-lt"/>
                <a:ea typeface="+mn-ea"/>
                <a:cs typeface="+mn-cs"/>
              </a:rPr>
              <a:t>enter process specific orders directly from the dialog</a:t>
            </a:r>
            <a:r>
              <a:rPr lang="en-US" sz="1200" b="0" kern="1200" baseline="0" dirty="0" smtClean="0">
                <a:solidFill>
                  <a:schemeClr val="tx1"/>
                </a:solidFill>
                <a:effectLst/>
                <a:latin typeface="+mn-lt"/>
                <a:ea typeface="+mn-ea"/>
                <a:cs typeface="+mn-cs"/>
              </a:rPr>
              <a:t> templates.</a:t>
            </a:r>
            <a:endParaRPr lang="en-US" sz="1200" b="0" kern="1200" dirty="0" smtClean="0">
              <a:solidFill>
                <a:schemeClr val="tx1"/>
              </a:solidFill>
              <a:effectLst/>
              <a:latin typeface="+mn-lt"/>
              <a:ea typeface="+mn-ea"/>
              <a:cs typeface="+mn-cs"/>
            </a:endParaRPr>
          </a:p>
          <a:p>
            <a:pPr lvl="0">
              <a:buFont typeface="Arial" pitchFamily="34" charset="0"/>
              <a:buChar char="•"/>
            </a:pPr>
            <a:endParaRPr lang="en-US" sz="1200" b="0" kern="1200" baseline="0" dirty="0" smtClean="0">
              <a:solidFill>
                <a:schemeClr val="tx1"/>
              </a:solidFill>
              <a:effectLst/>
              <a:latin typeface="+mn-lt"/>
              <a:ea typeface="+mn-ea"/>
              <a:cs typeface="+mn-cs"/>
            </a:endParaRPr>
          </a:p>
          <a:p>
            <a:pPr lvl="0">
              <a:buFont typeface="Arial" pitchFamily="34" charset="0"/>
              <a:buChar char="•"/>
            </a:pPr>
            <a:r>
              <a:rPr lang="en-US" sz="1200" b="0" kern="1200" baseline="0" dirty="0" smtClean="0">
                <a:solidFill>
                  <a:schemeClr val="tx1"/>
                </a:solidFill>
                <a:effectLst/>
                <a:latin typeface="+mn-lt"/>
                <a:ea typeface="+mn-ea"/>
                <a:cs typeface="+mn-cs"/>
              </a:rPr>
              <a:t>Providing a means of t</a:t>
            </a:r>
            <a:r>
              <a:rPr lang="en-US" sz="1200" b="0" kern="1200" dirty="0" smtClean="0">
                <a:solidFill>
                  <a:schemeClr val="tx1"/>
                </a:solidFill>
                <a:effectLst/>
                <a:latin typeface="+mn-lt"/>
                <a:ea typeface="+mn-ea"/>
                <a:cs typeface="+mn-cs"/>
              </a:rPr>
              <a:t>ransparent entry of data markers to be entered into the record during the documentation process such as Health Factors, Education Topics and Immunization.</a:t>
            </a:r>
          </a:p>
          <a:p>
            <a:pPr lvl="0">
              <a:buFont typeface="Arial" pitchFamily="34" charset="0"/>
              <a:buChar char="•"/>
            </a:pPr>
            <a:endParaRPr lang="en-US" sz="1200" b="0" kern="1200" baseline="0" dirty="0" smtClean="0">
              <a:solidFill>
                <a:schemeClr val="tx1"/>
              </a:solidFill>
              <a:effectLst/>
              <a:latin typeface="+mn-lt"/>
              <a:ea typeface="+mn-ea"/>
              <a:cs typeface="+mn-cs"/>
            </a:endParaRPr>
          </a:p>
          <a:p>
            <a:pPr lvl="0">
              <a:buFont typeface="Arial" pitchFamily="34" charset="0"/>
              <a:buChar char="•"/>
            </a:pPr>
            <a:r>
              <a:rPr lang="en-US" sz="1200" b="0" kern="1200" baseline="0" dirty="0" smtClean="0">
                <a:solidFill>
                  <a:schemeClr val="tx1"/>
                </a:solidFill>
                <a:effectLst/>
                <a:latin typeface="+mn-lt"/>
                <a:ea typeface="+mn-ea"/>
                <a:cs typeface="+mn-cs"/>
              </a:rPr>
              <a:t>R</a:t>
            </a:r>
            <a:r>
              <a:rPr lang="en-US" sz="1200" b="0" kern="1200" dirty="0" smtClean="0">
                <a:solidFill>
                  <a:schemeClr val="tx1"/>
                </a:solidFill>
                <a:effectLst/>
                <a:latin typeface="+mn-lt"/>
                <a:ea typeface="+mn-ea"/>
                <a:cs typeface="+mn-cs"/>
              </a:rPr>
              <a:t>equiring</a:t>
            </a:r>
            <a:r>
              <a:rPr lang="en-US" sz="1200" b="0" kern="1200" baseline="0" dirty="0" smtClean="0">
                <a:solidFill>
                  <a:schemeClr val="tx1"/>
                </a:solidFill>
                <a:effectLst/>
                <a:latin typeface="+mn-lt"/>
                <a:ea typeface="+mn-ea"/>
                <a:cs typeface="+mn-cs"/>
              </a:rPr>
              <a:t> needed documentation</a:t>
            </a:r>
            <a:r>
              <a:rPr lang="en-US" sz="1200" b="0" kern="1200" dirty="0" smtClean="0">
                <a:solidFill>
                  <a:schemeClr val="tx1"/>
                </a:solidFill>
                <a:effectLst/>
                <a:latin typeface="+mn-lt"/>
                <a:ea typeface="+mn-ea"/>
                <a:cs typeface="+mn-cs"/>
              </a:rPr>
              <a:t> input.</a:t>
            </a:r>
          </a:p>
          <a:p>
            <a:endParaRPr lang="en-US" b="0" dirty="0" smtClean="0"/>
          </a:p>
          <a:p>
            <a:r>
              <a:rPr lang="en-US" b="0" dirty="0" smtClean="0"/>
              <a:t>Let’s ask another poll question</a:t>
            </a:r>
          </a:p>
          <a:p>
            <a:r>
              <a:rPr lang="en-US" b="0" dirty="0" smtClean="0"/>
              <a:t>*****</a:t>
            </a:r>
            <a:endParaRPr lang="en-US" b="0"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40</a:t>
            </a:fld>
            <a:endParaRPr lang="en-US" dirty="0"/>
          </a:p>
        </p:txBody>
      </p:sp>
    </p:spTree>
    <p:extLst>
      <p:ext uri="{BB962C8B-B14F-4D97-AF65-F5344CB8AC3E}">
        <p14:creationId xmlns="" xmlns:p14="http://schemas.microsoft.com/office/powerpoint/2010/main" val="4144740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4000" cap="none" dirty="0" smtClean="0">
                <a:solidFill>
                  <a:schemeClr val="tx1"/>
                </a:solidFill>
                <a:effectLst/>
              </a:rPr>
              <a:t>How do you most often use reminder dialogs?</a:t>
            </a:r>
          </a:p>
          <a:p>
            <a:pPr marL="400050" lvl="0" indent="-514350">
              <a:buFont typeface="+mj-lt"/>
              <a:buNone/>
            </a:pPr>
            <a:r>
              <a:rPr lang="en-US" sz="3600" cap="none" dirty="0" smtClean="0">
                <a:solidFill>
                  <a:schemeClr val="tx1"/>
                </a:solidFill>
                <a:effectLst/>
              </a:rPr>
              <a:t>A.  Consult responses</a:t>
            </a:r>
          </a:p>
          <a:p>
            <a:pPr marL="400050" lvl="0" indent="-514350">
              <a:buFont typeface="+mj-lt"/>
              <a:buNone/>
            </a:pPr>
            <a:r>
              <a:rPr lang="en-US" sz="3600" cap="none" dirty="0" smtClean="0">
                <a:solidFill>
                  <a:schemeClr val="tx1"/>
                </a:solidFill>
                <a:effectLst/>
              </a:rPr>
              <a:t>B.  Note templates</a:t>
            </a:r>
          </a:p>
          <a:p>
            <a:pPr marL="400050" lvl="0" indent="-514350">
              <a:buFont typeface="+mj-lt"/>
              <a:buNone/>
            </a:pPr>
            <a:r>
              <a:rPr lang="en-US" sz="3600" cap="none" dirty="0" smtClean="0">
                <a:solidFill>
                  <a:schemeClr val="tx1"/>
                </a:solidFill>
                <a:effectLst/>
              </a:rPr>
              <a:t>C.  Shared templates</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41</a:t>
            </a:fld>
            <a:endParaRPr lang="en-US" dirty="0"/>
          </a:p>
        </p:txBody>
      </p:sp>
    </p:spTree>
    <p:extLst>
      <p:ext uri="{BB962C8B-B14F-4D97-AF65-F5344CB8AC3E}">
        <p14:creationId xmlns="" xmlns:p14="http://schemas.microsoft.com/office/powerpoint/2010/main" val="4239175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value added from the end product happens when the dialogs are used.  This results from the various types of reports that can be developed for leadership to analyze best practices, identify areas within clinical processes that need improvement and the ability to make more informed decisions for future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Additionally and most importantly</a:t>
            </a:r>
            <a:r>
              <a:rPr lang="en-US" sz="1200" b="0" kern="1200" baseline="0" dirty="0" smtClean="0">
                <a:solidFill>
                  <a:schemeClr val="tx1"/>
                </a:solidFill>
                <a:effectLst/>
                <a:latin typeface="+mn-lt"/>
                <a:ea typeface="+mn-ea"/>
                <a:cs typeface="+mn-cs"/>
              </a:rPr>
              <a:t> the results help our providers support evidence based medicine for our high level of patient care.</a:t>
            </a:r>
            <a:endParaRPr lang="en-US" sz="1200" b="0" kern="1200" dirty="0" smtClean="0">
              <a:solidFill>
                <a:schemeClr val="tx1"/>
              </a:solidFill>
              <a:effectLst/>
              <a:latin typeface="+mn-lt"/>
              <a:ea typeface="+mn-ea"/>
              <a:cs typeface="+mn-cs"/>
            </a:endParaRPr>
          </a:p>
          <a:p>
            <a:pPr lvl="1"/>
            <a:endParaRPr lang="en-US" sz="1200" b="1"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When everything comes together the dialogs become a meaningful multipurpose documentation tool that will save them time with less typing or searching for information in the chart and allow data entry into the encounter while documenting, which reduces the time for coding.</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The results will then show in the various types of reports that can be developed.  </a:t>
            </a:r>
          </a:p>
          <a:p>
            <a:pPr marL="171450" lvl="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Reminder Due Reports – Used to pull patient lists by specific locations, for example patients due for a particular  screening.</a:t>
            </a:r>
          </a:p>
          <a:p>
            <a:pPr marL="171450" lvl="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Extracts- Used to pull data lists based on data definition rules that filter specific data.  An example of this is the quarterly CHF report that gets pulled automatically at all sites.</a:t>
            </a:r>
          </a:p>
          <a:p>
            <a:pPr marL="171450" lvl="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err="1" smtClean="0">
                <a:solidFill>
                  <a:schemeClr val="tx1"/>
                </a:solidFill>
                <a:effectLst/>
                <a:latin typeface="+mn-lt"/>
                <a:ea typeface="+mn-ea"/>
                <a:cs typeface="+mn-cs"/>
              </a:rPr>
              <a:t>FileMan</a:t>
            </a:r>
            <a:r>
              <a:rPr lang="en-US" sz="1200" b="0" kern="1200" dirty="0" smtClean="0">
                <a:solidFill>
                  <a:schemeClr val="tx1"/>
                </a:solidFill>
                <a:effectLst/>
                <a:latin typeface="+mn-lt"/>
                <a:ea typeface="+mn-ea"/>
                <a:cs typeface="+mn-cs"/>
              </a:rPr>
              <a:t> Reports- Used to create reports which can be turned into a menu option in VistA for the user.  Many sites use this method to quickly pull Health Factor reports such as a report to find pressure ulcer Health Factors to identify changes quickly in the patient’s condition to pass the information to the next shift so that severe cases are prevented early.</a:t>
            </a:r>
          </a:p>
          <a:p>
            <a:pPr marL="171450" lvl="0" indent="-171450">
              <a:buFont typeface="Arial" panose="020B0604020202020204" pitchFamily="34" charset="0"/>
              <a:buChar char="•"/>
            </a:pP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VISN Data Warehouse Reports – These reports are created and query data that is shadowed nightly from every site.  They allow us to pull data on larger geographical patient populations or allow management to compare sites processes for best practices.  Though it is also possible to use them to link directly to a patient’s specific data straight from CPRS via a web link,  if needed by the user.</a:t>
            </a:r>
          </a:p>
          <a:p>
            <a:endParaRPr lang="en-US" dirty="0" smtClean="0"/>
          </a:p>
          <a:p>
            <a:r>
              <a:rPr lang="en-US" dirty="0" smtClean="0"/>
              <a:t>Now that you know the end products of reminder dialogs, let’s see how you said you use reminder dialogs.</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42</a:t>
            </a:fld>
            <a:endParaRPr lang="en-US" dirty="0"/>
          </a:p>
        </p:txBody>
      </p:sp>
    </p:spTree>
    <p:extLst>
      <p:ext uri="{BB962C8B-B14F-4D97-AF65-F5344CB8AC3E}">
        <p14:creationId xmlns="" xmlns:p14="http://schemas.microsoft.com/office/powerpoint/2010/main" val="2735645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asked:</a:t>
            </a:r>
            <a:r>
              <a:rPr lang="en-US" baseline="0" dirty="0" smtClean="0"/>
              <a:t> </a:t>
            </a:r>
            <a:r>
              <a:rPr lang="en-US" sz="1200" dirty="0" smtClean="0"/>
              <a:t>How do you most often use reminder dialogs at your site?</a:t>
            </a:r>
          </a:p>
          <a:p>
            <a:endParaRPr lang="en-US" i="0" baseline="0" dirty="0" smtClean="0"/>
          </a:p>
          <a:p>
            <a:r>
              <a:rPr lang="en-US" i="0" baseline="0" dirty="0" smtClean="0"/>
              <a:t>Ad lib/discuss results and transition.</a:t>
            </a:r>
          </a:p>
          <a:p>
            <a:r>
              <a:rPr lang="en-US" i="0" baseline="0" dirty="0" smtClean="0"/>
              <a:t>*****</a:t>
            </a:r>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43</a:t>
            </a:fld>
            <a:endParaRPr lang="en-US" dirty="0"/>
          </a:p>
        </p:txBody>
      </p:sp>
    </p:spTree>
    <p:extLst>
      <p:ext uri="{BB962C8B-B14F-4D97-AF65-F5344CB8AC3E}">
        <p14:creationId xmlns="" xmlns:p14="http://schemas.microsoft.com/office/powerpoint/2010/main" val="3372465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Click again</a:t>
            </a:r>
            <a:endParaRPr lang="en-US" i="1"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44</a:t>
            </a:fld>
            <a:endParaRPr lang="en-US" dirty="0"/>
          </a:p>
        </p:txBody>
      </p:sp>
    </p:spTree>
    <p:extLst>
      <p:ext uri="{BB962C8B-B14F-4D97-AF65-F5344CB8AC3E}">
        <p14:creationId xmlns="" xmlns:p14="http://schemas.microsoft.com/office/powerpoint/2010/main" val="3498566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Dialogs are not perfect and here are a few common quirks or questions a new builder may run into:</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45</a:t>
            </a:fld>
            <a:endParaRPr lang="en-US" dirty="0"/>
          </a:p>
        </p:txBody>
      </p:sp>
    </p:spTree>
    <p:extLst>
      <p:ext uri="{BB962C8B-B14F-4D97-AF65-F5344CB8AC3E}">
        <p14:creationId xmlns="" xmlns:p14="http://schemas.microsoft.com/office/powerpoint/2010/main" val="3009825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User complaint/question</a:t>
            </a:r>
            <a:r>
              <a:rPr lang="en-US" sz="1200" kern="1200" dirty="0" smtClean="0">
                <a:solidFill>
                  <a:schemeClr val="tx1"/>
                </a:solidFill>
                <a:effectLst/>
                <a:latin typeface="+mn-lt"/>
                <a:ea typeface="+mn-ea"/>
                <a:cs typeface="+mn-cs"/>
              </a:rPr>
              <a:t>:  The note template isn’t opening when I start my note, but it was working fine and coming up earlier.</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to ask the user:</a:t>
            </a:r>
            <a:r>
              <a:rPr lang="en-US" sz="1200" kern="1200" dirty="0" smtClean="0">
                <a:solidFill>
                  <a:schemeClr val="tx1"/>
                </a:solidFill>
                <a:effectLst/>
                <a:latin typeface="+mn-lt"/>
                <a:ea typeface="+mn-ea"/>
                <a:cs typeface="+mn-cs"/>
              </a:rPr>
              <a:t>  Ask if they have been on a dual monitor system prior to the system they are currently on.  If yes, ask them to close all CPRS sessions they have open (very important step).  Once they have use the menu option Clear Gui Settings to reset their windows to show on the main monitor again.  They will just need to resize the window once it opens.</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46</a:t>
            </a:fld>
            <a:endParaRPr lang="en-US" dirty="0"/>
          </a:p>
        </p:txBody>
      </p:sp>
    </p:spTree>
    <p:extLst>
      <p:ext uri="{BB962C8B-B14F-4D97-AF65-F5344CB8AC3E}">
        <p14:creationId xmlns="" xmlns:p14="http://schemas.microsoft.com/office/powerpoint/2010/main" val="29452324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User complaint/question:</a:t>
            </a:r>
            <a:r>
              <a:rPr lang="en-US" sz="1200" kern="1200" dirty="0" smtClean="0">
                <a:solidFill>
                  <a:schemeClr val="tx1"/>
                </a:solidFill>
                <a:effectLst/>
                <a:latin typeface="+mn-lt"/>
                <a:ea typeface="+mn-ea"/>
                <a:cs typeface="+mn-cs"/>
              </a:rPr>
              <a:t>  My Finish button is grayed out and I can’t finish the template.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Ask the user</a:t>
            </a:r>
            <a:r>
              <a:rPr lang="en-US" sz="1200" kern="1200" dirty="0" smtClean="0">
                <a:solidFill>
                  <a:schemeClr val="tx1"/>
                </a:solidFill>
                <a:effectLst/>
                <a:latin typeface="+mn-lt"/>
                <a:ea typeface="+mn-ea"/>
                <a:cs typeface="+mn-cs"/>
              </a:rPr>
              <a:t>:  Do you have another note highlighted in blue in the notes list other than the note that you are using the dialog in?  If yes, direct them to reselect the original note and the Finish button will become enabled again.</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47</a:t>
            </a:fld>
            <a:endParaRPr lang="en-US" dirty="0"/>
          </a:p>
        </p:txBody>
      </p:sp>
    </p:spTree>
    <p:extLst>
      <p:ext uri="{BB962C8B-B14F-4D97-AF65-F5344CB8AC3E}">
        <p14:creationId xmlns="" xmlns:p14="http://schemas.microsoft.com/office/powerpoint/2010/main" val="3628415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User complaint/question</a:t>
            </a:r>
            <a:r>
              <a:rPr lang="en-US" sz="1200" kern="1200" dirty="0" smtClean="0">
                <a:solidFill>
                  <a:schemeClr val="tx1"/>
                </a:solidFill>
                <a:effectLst/>
                <a:latin typeface="+mn-lt"/>
                <a:ea typeface="+mn-ea"/>
                <a:cs typeface="+mn-cs"/>
              </a:rPr>
              <a:t>:  Can dialogs calculate totals for me like a calculator.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Unfortunately, the functionality doesn’t exist in reminder dialogs.</a:t>
            </a:r>
          </a:p>
          <a:p>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48</a:t>
            </a:fld>
            <a:endParaRPr lang="en-US" dirty="0"/>
          </a:p>
        </p:txBody>
      </p:sp>
    </p:spTree>
    <p:extLst>
      <p:ext uri="{BB962C8B-B14F-4D97-AF65-F5344CB8AC3E}">
        <p14:creationId xmlns="" xmlns:p14="http://schemas.microsoft.com/office/powerpoint/2010/main" val="2996630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User complaint/question</a:t>
            </a:r>
            <a:r>
              <a:rPr lang="en-US" sz="1200" kern="1200" dirty="0" smtClean="0">
                <a:solidFill>
                  <a:schemeClr val="tx1"/>
                </a:solidFill>
                <a:effectLst/>
                <a:latin typeface="+mn-lt"/>
                <a:ea typeface="+mn-ea"/>
                <a:cs typeface="+mn-cs"/>
              </a:rPr>
              <a:t>: Can I highlight text or make it bold.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This again is a functionality that doesn’t exist in reminder dialogs.</a:t>
            </a:r>
          </a:p>
          <a:p>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49</a:t>
            </a:fld>
            <a:endParaRPr lang="en-US" dirty="0"/>
          </a:p>
        </p:txBody>
      </p:sp>
    </p:spTree>
    <p:extLst>
      <p:ext uri="{BB962C8B-B14F-4D97-AF65-F5344CB8AC3E}">
        <p14:creationId xmlns="" xmlns:p14="http://schemas.microsoft.com/office/powerpoint/2010/main" val="2635468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Click again…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5</a:t>
            </a:fld>
            <a:endParaRPr lang="en-US" dirty="0"/>
          </a:p>
        </p:txBody>
      </p:sp>
    </p:spTree>
    <p:extLst>
      <p:ext uri="{BB962C8B-B14F-4D97-AF65-F5344CB8AC3E}">
        <p14:creationId xmlns="" xmlns:p14="http://schemas.microsoft.com/office/powerpoint/2010/main" val="1088331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User complaint/question</a:t>
            </a:r>
            <a:r>
              <a:rPr lang="en-US" sz="1200" kern="1200" dirty="0" smtClean="0">
                <a:solidFill>
                  <a:schemeClr val="tx1"/>
                </a:solidFill>
                <a:effectLst/>
                <a:latin typeface="+mn-lt"/>
                <a:ea typeface="+mn-ea"/>
                <a:cs typeface="+mn-cs"/>
              </a:rPr>
              <a:t>: I can’t finish my template.  It says there is something required, but not saying what it is.  I can’t see anything I missed.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Check the dialogs for a dialog group that has one or more selection or higher, but doesn’t have dialog progress note text.  Also check for any TIU Fields that they may have overlooked.  Sometimes a small asterisk is elusive when staring at notes at the end of the day.</a:t>
            </a:r>
          </a:p>
          <a:p>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50</a:t>
            </a:fld>
            <a:endParaRPr lang="en-US" dirty="0"/>
          </a:p>
        </p:txBody>
      </p:sp>
    </p:spTree>
    <p:extLst>
      <p:ext uri="{BB962C8B-B14F-4D97-AF65-F5344CB8AC3E}">
        <p14:creationId xmlns="" xmlns:p14="http://schemas.microsoft.com/office/powerpoint/2010/main" val="2086265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New reminder builder question</a:t>
            </a:r>
            <a:r>
              <a:rPr lang="en-US" sz="1200" kern="1200" dirty="0" smtClean="0">
                <a:solidFill>
                  <a:schemeClr val="tx1"/>
                </a:solidFill>
                <a:effectLst/>
                <a:latin typeface="+mn-lt"/>
                <a:ea typeface="+mn-ea"/>
                <a:cs typeface="+mn-cs"/>
              </a:rPr>
              <a:t>:  Why isn’t my dialog showing in the TIU editor drop down list so that I can link it to my note title.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Add a new sequence in the TIU REMINDER DIALOG PARAMETER with the name of your dialog. </a:t>
            </a:r>
          </a:p>
          <a:p>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51</a:t>
            </a:fld>
            <a:endParaRPr lang="en-US" dirty="0"/>
          </a:p>
        </p:txBody>
      </p:sp>
    </p:spTree>
    <p:extLst>
      <p:ext uri="{BB962C8B-B14F-4D97-AF65-F5344CB8AC3E}">
        <p14:creationId xmlns="" xmlns:p14="http://schemas.microsoft.com/office/powerpoint/2010/main" val="3198834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New reminder builder question</a:t>
            </a:r>
            <a:r>
              <a:rPr lang="en-US" sz="1200" kern="1200" dirty="0" smtClean="0">
                <a:solidFill>
                  <a:schemeClr val="tx1"/>
                </a:solidFill>
                <a:effectLst/>
                <a:latin typeface="+mn-lt"/>
                <a:ea typeface="+mn-ea"/>
                <a:cs typeface="+mn-cs"/>
              </a:rPr>
              <a:t>:  I just created a TIU PATIENT DATA OBJECT and put it in the text, but it is saying it doesn’t exist.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Short route is to open the TIU EDITOR and right click in a scratch template to add a patient object then when the list opens click refresh at the bottom.  The long route is to close out of CPRS and reopen it.</a:t>
            </a:r>
          </a:p>
          <a:p>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52</a:t>
            </a:fld>
            <a:endParaRPr lang="en-US" dirty="0"/>
          </a:p>
        </p:txBody>
      </p:sp>
    </p:spTree>
    <p:extLst>
      <p:ext uri="{BB962C8B-B14F-4D97-AF65-F5344CB8AC3E}">
        <p14:creationId xmlns="" xmlns:p14="http://schemas.microsoft.com/office/powerpoint/2010/main" val="2050152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New reminder builder question</a:t>
            </a:r>
            <a:r>
              <a:rPr lang="en-US" sz="1200" kern="1200" dirty="0" smtClean="0">
                <a:solidFill>
                  <a:schemeClr val="tx1"/>
                </a:solidFill>
                <a:effectLst/>
                <a:latin typeface="+mn-lt"/>
                <a:ea typeface="+mn-ea"/>
                <a:cs typeface="+mn-cs"/>
              </a:rPr>
              <a:t>:  Why isn’t the branching working in my dialog for my patient.</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Check to see if the patient specific filed for the dialog is set to true.  This is the most commonly missed.</a:t>
            </a:r>
          </a:p>
          <a:p>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53</a:t>
            </a:fld>
            <a:endParaRPr lang="en-US" dirty="0"/>
          </a:p>
        </p:txBody>
      </p:sp>
    </p:spTree>
    <p:extLst>
      <p:ext uri="{BB962C8B-B14F-4D97-AF65-F5344CB8AC3E}">
        <p14:creationId xmlns="" xmlns:p14="http://schemas.microsoft.com/office/powerpoint/2010/main" val="2442945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Other Miscellaneous Tips [next to last slide]</a:t>
            </a:r>
          </a:p>
          <a:p>
            <a:pPr lvl="0"/>
            <a:r>
              <a:rPr lang="en-US" sz="1200" b="0" kern="1200" dirty="0" smtClean="0">
                <a:solidFill>
                  <a:schemeClr val="tx1"/>
                </a:solidFill>
                <a:effectLst/>
                <a:latin typeface="+mn-lt"/>
                <a:ea typeface="+mn-ea"/>
                <a:cs typeface="+mn-cs"/>
              </a:rPr>
              <a:t>When you are pressed for time to open a reminder quickly starting with an addendum is much quicker than starting a new note to get the reminder button to show in the lower left of CPRS</a:t>
            </a:r>
          </a:p>
          <a:p>
            <a:pPr lvl="0"/>
            <a:endParaRPr lang="en-US" sz="1200" b="1"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Clicking on the clock in the upper right of CPRS then going to Action then Refresh Dialogs is much faster than File then Refresh Patient information.</a:t>
            </a:r>
          </a:p>
          <a:p>
            <a:pPr lvl="0"/>
            <a:endParaRPr lang="en-US" sz="1200" b="1"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If working on a template tied to a title using</a:t>
            </a:r>
            <a:r>
              <a:rPr lang="en-US" sz="1200" b="0" kern="1200" baseline="0" dirty="0" smtClean="0">
                <a:solidFill>
                  <a:schemeClr val="tx1"/>
                </a:solidFill>
                <a:effectLst/>
                <a:latin typeface="+mn-lt"/>
                <a:ea typeface="+mn-ea"/>
                <a:cs typeface="+mn-cs"/>
              </a:rPr>
              <a:t> Action, </a:t>
            </a:r>
            <a:r>
              <a:rPr lang="en-US" sz="1200" b="0" kern="1200" dirty="0" smtClean="0">
                <a:solidFill>
                  <a:schemeClr val="tx1"/>
                </a:solidFill>
                <a:effectLst/>
                <a:latin typeface="+mn-lt"/>
                <a:ea typeface="+mn-ea"/>
                <a:cs typeface="+mn-cs"/>
              </a:rPr>
              <a:t>Reload boilerplate is faster than deleting the new note and starting over.</a:t>
            </a:r>
          </a:p>
          <a:p>
            <a:pPr lvl="0"/>
            <a:r>
              <a:rPr lang="en-US" sz="1200" b="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54</a:t>
            </a:fld>
            <a:endParaRPr lang="en-US" dirty="0"/>
          </a:p>
        </p:txBody>
      </p:sp>
    </p:spTree>
    <p:extLst>
      <p:ext uri="{BB962C8B-B14F-4D97-AF65-F5344CB8AC3E}">
        <p14:creationId xmlns="" xmlns:p14="http://schemas.microsoft.com/office/powerpoint/2010/main" val="703724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a:t>
            </a:r>
            <a:r>
              <a:rPr lang="en-US" baseline="0" smtClean="0"/>
              <a:t>screen)</a:t>
            </a: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55</a:t>
            </a:fld>
            <a:endParaRPr lang="en-US" dirty="0"/>
          </a:p>
        </p:txBody>
      </p:sp>
    </p:spTree>
    <p:extLst>
      <p:ext uri="{BB962C8B-B14F-4D97-AF65-F5344CB8AC3E}">
        <p14:creationId xmlns="" xmlns:p14="http://schemas.microsoft.com/office/powerpoint/2010/main" val="176127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Ask the audience to write down how many green lights and red lights they had on their way to work and for home workers the names of all the people they have talked with in the last 2 weeks.</a:t>
            </a:r>
          </a:p>
          <a:p>
            <a:r>
              <a:rPr lang="en-US" sz="1200" kern="1200" baseline="0" dirty="0" smtClean="0">
                <a:solidFill>
                  <a:schemeClr val="tx1"/>
                </a:solidFill>
                <a:effectLst/>
                <a:latin typeface="+mn-lt"/>
                <a:ea typeface="+mn-ea"/>
                <a:cs typeface="+mn-cs"/>
              </a:rPr>
              <a:t>*****</a:t>
            </a: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6</a:t>
            </a:fld>
            <a:endParaRPr lang="en-US" dirty="0"/>
          </a:p>
        </p:txBody>
      </p:sp>
    </p:spTree>
    <p:extLst>
      <p:ext uri="{BB962C8B-B14F-4D97-AF65-F5344CB8AC3E}">
        <p14:creationId xmlns="" xmlns:p14="http://schemas.microsoft.com/office/powerpoint/2010/main" val="309271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1968 MUMPS was created</a:t>
            </a:r>
          </a:p>
          <a:p>
            <a:r>
              <a:rPr lang="en-US" baseline="0" dirty="0" smtClean="0"/>
              <a:t>1996 Reminders were built into PCE</a:t>
            </a:r>
          </a:p>
          <a:p>
            <a:r>
              <a:rPr lang="en-US" baseline="0" dirty="0" smtClean="0"/>
              <a:t>2002 Reminders were added to CPRS</a:t>
            </a:r>
          </a:p>
          <a:p>
            <a:r>
              <a:rPr lang="en-US" baseline="0" dirty="0" smtClean="0"/>
              <a: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7</a:t>
            </a:fld>
            <a:endParaRPr lang="en-US" dirty="0"/>
          </a:p>
        </p:txBody>
      </p:sp>
    </p:spTree>
    <p:extLst>
      <p:ext uri="{BB962C8B-B14F-4D97-AF65-F5344CB8AC3E}">
        <p14:creationId xmlns="" xmlns:p14="http://schemas.microsoft.com/office/powerpoint/2010/main" val="310566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decide you must first ask your users questions and analyze the feedback</a:t>
            </a:r>
          </a:p>
          <a:p>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8</a:t>
            </a:fld>
            <a:endParaRPr lang="en-US" dirty="0"/>
          </a:p>
        </p:txBody>
      </p:sp>
    </p:spTree>
    <p:extLst>
      <p:ext uri="{BB962C8B-B14F-4D97-AF65-F5344CB8AC3E}">
        <p14:creationId xmlns="" xmlns:p14="http://schemas.microsoft.com/office/powerpoint/2010/main" val="3563716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 it for a unique documentation or clinical process?</a:t>
            </a:r>
          </a:p>
          <a:p>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9</a:t>
            </a:fld>
            <a:endParaRPr lang="en-US" dirty="0"/>
          </a:p>
        </p:txBody>
      </p:sp>
    </p:spTree>
    <p:extLst>
      <p:ext uri="{BB962C8B-B14F-4D97-AF65-F5344CB8AC3E}">
        <p14:creationId xmlns="" xmlns:p14="http://schemas.microsoft.com/office/powerpoint/2010/main" val="3296858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04824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37759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371674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1365476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11750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72850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1152748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43281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99729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185744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355433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10637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329573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465652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301998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pPr/>
              <a:t>7/30/2014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99565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799409" y="4412457"/>
            <a:ext cx="685800" cy="273844"/>
          </a:xfrm>
        </p:spPr>
        <p:txBody>
          <a:bodyPr/>
          <a:lstStyle/>
          <a:p>
            <a:fld id="{23832E65-DD5B-4179-8B3B-4F66AF272951}" type="datetimeFigureOut">
              <a:rPr lang="en-US" smtClean="0"/>
              <a:pPr/>
              <a:t>7/30/2014</a:t>
            </a:fld>
            <a:endParaRPr lang="en-US" dirty="0"/>
          </a:p>
        </p:txBody>
      </p:sp>
      <p:sp>
        <p:nvSpPr>
          <p:cNvPr id="6" name="Footer Placeholder 5"/>
          <p:cNvSpPr>
            <a:spLocks noGrp="1"/>
          </p:cNvSpPr>
          <p:nvPr>
            <p:ph type="ftr" sz="quarter" idx="11"/>
          </p:nvPr>
        </p:nvSpPr>
        <p:spPr>
          <a:xfrm>
            <a:off x="856059" y="4412457"/>
            <a:ext cx="3829050" cy="273844"/>
          </a:xfrm>
        </p:spPr>
        <p:txBody>
          <a:bodyPr/>
          <a:lstStyle/>
          <a:p>
            <a:endParaRPr lang="en-US" dirty="0"/>
          </a:p>
        </p:txBody>
      </p:sp>
      <p:sp>
        <p:nvSpPr>
          <p:cNvPr id="7" name="Slide Number Placeholder 6"/>
          <p:cNvSpPr>
            <a:spLocks noGrp="1"/>
          </p:cNvSpPr>
          <p:nvPr>
            <p:ph type="sldNum" sz="quarter" idx="12"/>
          </p:nvPr>
        </p:nvSpPr>
        <p:spPr>
          <a:xfrm>
            <a:off x="8056960" y="4412457"/>
            <a:ext cx="241925" cy="273844"/>
          </a:xfrm>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29290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chemeClr val="tx2">
                <a:lumMod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23832E65-DD5B-4179-8B3B-4F66AF272951}" type="datetimeFigureOut">
              <a:rPr lang="en-US" smtClean="0"/>
              <a:pPr/>
              <a:t>7/30/2014</a:t>
            </a:fld>
            <a:endParaRPr lang="en-US" dirty="0"/>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940901607"/>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Lst>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1390"/>
            <a:ext cx="7772400" cy="1102519"/>
          </a:xfrm>
        </p:spPr>
        <p:txBody>
          <a:bodyPr>
            <a:normAutofit fontScale="90000"/>
          </a:bodyPr>
          <a:lstStyle/>
          <a:p>
            <a:r>
              <a:rPr lang="en-US" dirty="0" smtClean="0">
                <a:solidFill>
                  <a:schemeClr val="tx1"/>
                </a:solidFill>
              </a:rPr>
              <a:t>Back to Basics</a:t>
            </a:r>
            <a:br>
              <a:rPr lang="en-US" dirty="0" smtClean="0">
                <a:solidFill>
                  <a:schemeClr val="tx1"/>
                </a:solidFill>
              </a:rPr>
            </a:br>
            <a:r>
              <a:rPr lang="en-US" dirty="0" smtClean="0">
                <a:solidFill>
                  <a:schemeClr val="tx1"/>
                </a:solidFill>
              </a:rPr>
              <a:t>CPRS High Performance reminder dialogs</a:t>
            </a:r>
            <a:endParaRPr lang="en-US" dirty="0">
              <a:solidFill>
                <a:schemeClr val="tx1"/>
              </a:solidFill>
            </a:endParaRPr>
          </a:p>
        </p:txBody>
      </p:sp>
      <p:sp>
        <p:nvSpPr>
          <p:cNvPr id="3" name="Subtitle 2"/>
          <p:cNvSpPr>
            <a:spLocks noGrp="1"/>
          </p:cNvSpPr>
          <p:nvPr>
            <p:ph type="subTitle" idx="1"/>
          </p:nvPr>
        </p:nvSpPr>
        <p:spPr>
          <a:xfrm>
            <a:off x="1313259" y="3657600"/>
            <a:ext cx="6507167" cy="1428750"/>
          </a:xfrm>
        </p:spPr>
        <p:txBody>
          <a:bodyPr>
            <a:normAutofit/>
          </a:bodyPr>
          <a:lstStyle/>
          <a:p>
            <a:r>
              <a:rPr lang="en-US" sz="3200" dirty="0" smtClean="0">
                <a:solidFill>
                  <a:schemeClr val="tx1"/>
                </a:solidFill>
              </a:rPr>
              <a:t>David carter</a:t>
            </a:r>
            <a:endParaRPr lang="en-US" sz="3200" dirty="0">
              <a:solidFill>
                <a:schemeClr val="tx1"/>
              </a:solidFill>
            </a:endParaRPr>
          </a:p>
        </p:txBody>
      </p:sp>
      <p:pic>
        <p:nvPicPr>
          <p:cNvPr id="4" name="Picture 3" descr="&quot; &quot;"/>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3064669"/>
            <a:ext cx="7761288" cy="1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90550"/>
            <a:ext cx="8762999" cy="4191000"/>
          </a:xfrm>
        </p:spPr>
        <p:txBody>
          <a:bodyPr anchor="t">
            <a:normAutofit/>
          </a:bodyPr>
          <a:lstStyle/>
          <a:p>
            <a:pPr>
              <a:buFont typeface="Wingdings" panose="05000000000000000000" pitchFamily="2" charset="2"/>
              <a:buChar char="q"/>
            </a:pPr>
            <a:r>
              <a:rPr lang="en-US" sz="3200" dirty="0" smtClean="0">
                <a:solidFill>
                  <a:schemeClr val="tx1"/>
                </a:solidFill>
              </a:rPr>
              <a:t> Unique documentation or clinical process</a:t>
            </a:r>
          </a:p>
          <a:p>
            <a:pPr>
              <a:buFont typeface="Wingdings" panose="05000000000000000000" pitchFamily="2" charset="2"/>
              <a:buChar char="q"/>
            </a:pPr>
            <a:r>
              <a:rPr lang="en-US" sz="3200" dirty="0" smtClean="0">
                <a:solidFill>
                  <a:schemeClr val="tx1"/>
                </a:solidFill>
              </a:rPr>
              <a:t> Performance Measure Involved</a:t>
            </a:r>
            <a:endParaRPr lang="en-US" sz="3200" dirty="0">
              <a:solidFill>
                <a:schemeClr val="tx1"/>
              </a:solidFill>
            </a:endParaRPr>
          </a:p>
        </p:txBody>
      </p:sp>
      <p:pic>
        <p:nvPicPr>
          <p:cNvPr id="4" name="Picture 3" descr="a meter/monitor display"/>
          <p:cNvPicPr>
            <a:picLocks noChangeAspect="1"/>
          </p:cNvPicPr>
          <p:nvPr/>
        </p:nvPicPr>
        <p:blipFill rotWithShape="1">
          <a:blip r:embed="rId3" cstate="print">
            <a:extLst>
              <a:ext uri="{28A0092B-C50C-407E-A947-70E740481C1C}">
                <a14:useLocalDpi xmlns="" xmlns:a14="http://schemas.microsoft.com/office/drawing/2010/main" val="0"/>
              </a:ext>
            </a:extLst>
          </a:blip>
          <a:srcRect l="28669" t="42222" r="28652" b="42013"/>
          <a:stretch/>
        </p:blipFill>
        <p:spPr>
          <a:xfrm>
            <a:off x="1537855" y="2571750"/>
            <a:ext cx="6082145" cy="2250392"/>
          </a:xfrm>
          <a:prstGeom prst="rect">
            <a:avLst/>
          </a:prstGeom>
          <a:ln>
            <a:noFill/>
          </a:ln>
          <a:effectLst>
            <a:softEdge rad="112500"/>
          </a:effectLst>
        </p:spPr>
      </p:pic>
    </p:spTree>
    <p:extLst>
      <p:ext uri="{BB962C8B-B14F-4D97-AF65-F5344CB8AC3E}">
        <p14:creationId xmlns="" xmlns:p14="http://schemas.microsoft.com/office/powerpoint/2010/main" val="1624713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552700" y="2080775"/>
            <a:ext cx="4048125" cy="298815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ontent Placeholder 2" descr="a physician using a 3D imaging display"/>
          <p:cNvSpPr>
            <a:spLocks noGrp="1"/>
          </p:cNvSpPr>
          <p:nvPr>
            <p:ph idx="1"/>
          </p:nvPr>
        </p:nvSpPr>
        <p:spPr>
          <a:xfrm>
            <a:off x="454819" y="285750"/>
            <a:ext cx="8231982" cy="4495800"/>
          </a:xfrm>
        </p:spPr>
        <p:txBody>
          <a:bodyPr anchor="t">
            <a:normAutofit/>
          </a:bodyPr>
          <a:lstStyle/>
          <a:p>
            <a:pPr>
              <a:buFont typeface="Wingdings" panose="05000000000000000000" pitchFamily="2" charset="2"/>
              <a:buChar char="q"/>
            </a:pPr>
            <a:r>
              <a:rPr lang="en-US" sz="3000" dirty="0" smtClean="0">
                <a:solidFill>
                  <a:schemeClr val="tx1"/>
                </a:solidFill>
              </a:rPr>
              <a:t> Unique documentation or clinical process</a:t>
            </a:r>
          </a:p>
          <a:p>
            <a:pPr>
              <a:buFont typeface="Wingdings" panose="05000000000000000000" pitchFamily="2" charset="2"/>
              <a:buChar char="q"/>
            </a:pPr>
            <a:r>
              <a:rPr lang="en-US" sz="3000" dirty="0" smtClean="0">
                <a:solidFill>
                  <a:schemeClr val="tx1"/>
                </a:solidFill>
              </a:rPr>
              <a:t> Performance Measure Involved</a:t>
            </a:r>
          </a:p>
          <a:p>
            <a:pPr>
              <a:buFont typeface="Wingdings" panose="05000000000000000000" pitchFamily="2" charset="2"/>
              <a:buChar char="q"/>
            </a:pPr>
            <a:r>
              <a:rPr lang="en-US" sz="3000" dirty="0" smtClean="0">
                <a:solidFill>
                  <a:schemeClr val="tx1"/>
                </a:solidFill>
                <a:effectLst/>
              </a:rPr>
              <a:t> to </a:t>
            </a:r>
            <a:r>
              <a:rPr lang="en-US" sz="3000" dirty="0">
                <a:solidFill>
                  <a:schemeClr val="tx1"/>
                </a:solidFill>
                <a:effectLst/>
              </a:rPr>
              <a:t>get data in </a:t>
            </a:r>
            <a:r>
              <a:rPr lang="en-US" sz="3000" dirty="0" smtClean="0">
                <a:solidFill>
                  <a:schemeClr val="tx1"/>
                </a:solidFill>
                <a:effectLst/>
              </a:rPr>
              <a:t>chart</a:t>
            </a:r>
            <a:endParaRPr lang="en-US" sz="3000" dirty="0">
              <a:solidFill>
                <a:schemeClr val="tx1"/>
              </a:solidFill>
            </a:endParaRPr>
          </a:p>
        </p:txBody>
      </p:sp>
    </p:spTree>
    <p:extLst>
      <p:ext uri="{BB962C8B-B14F-4D97-AF65-F5344CB8AC3E}">
        <p14:creationId xmlns="" xmlns:p14="http://schemas.microsoft.com/office/powerpoint/2010/main" val="4087232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siness man walking down a road with trees in the shape of arrows pointing directions "/>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81200" y="0"/>
            <a:ext cx="5145578" cy="5145578"/>
          </a:xfrm>
          <a:prstGeom prst="rect">
            <a:avLst/>
          </a:prstGeom>
          <a:ln>
            <a:noFill/>
          </a:ln>
          <a:effectLst>
            <a:softEdge rad="112500"/>
          </a:effectLst>
        </p:spPr>
      </p:pic>
      <p:sp>
        <p:nvSpPr>
          <p:cNvPr id="9" name="TextBox 8" descr="Content Flow&#10;"/>
          <p:cNvSpPr txBox="1"/>
          <p:nvPr/>
        </p:nvSpPr>
        <p:spPr>
          <a:xfrm>
            <a:off x="2438400" y="209550"/>
            <a:ext cx="4224233" cy="861774"/>
          </a:xfrm>
          <a:prstGeom prst="rect">
            <a:avLst/>
          </a:prstGeom>
          <a:noFill/>
        </p:spPr>
        <p:txBody>
          <a:bodyPr wrap="none" rtlCol="0">
            <a:spAutoFit/>
          </a:bodyPr>
          <a:lstStyle/>
          <a:p>
            <a:r>
              <a:rPr lang="en-US" sz="5000" b="1" dirty="0" smtClean="0">
                <a:solidFill>
                  <a:schemeClr val="bg1"/>
                </a:solidFill>
              </a:rPr>
              <a:t>Content Flow</a:t>
            </a:r>
            <a:endParaRPr lang="en-US" sz="5000" b="1" dirty="0">
              <a:solidFill>
                <a:schemeClr val="bg1"/>
              </a:solidFill>
            </a:endParaRPr>
          </a:p>
        </p:txBody>
      </p:sp>
    </p:spTree>
    <p:extLst>
      <p:ext uri="{BB962C8B-B14F-4D97-AF65-F5344CB8AC3E}">
        <p14:creationId xmlns="" xmlns:p14="http://schemas.microsoft.com/office/powerpoint/2010/main" val="1775620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8229600" cy="857250"/>
          </a:xfrm>
        </p:spPr>
        <p:txBody>
          <a:bodyPr>
            <a:normAutofit/>
          </a:bodyPr>
          <a:lstStyle/>
          <a:p>
            <a:r>
              <a:rPr lang="en-US" sz="4000" dirty="0" smtClean="0">
                <a:solidFill>
                  <a:schemeClr val="tx1"/>
                </a:solidFill>
              </a:rPr>
              <a:t>Explanations</a:t>
            </a:r>
            <a:endParaRPr lang="en-US" sz="4000" dirty="0">
              <a:solidFill>
                <a:schemeClr val="tx1"/>
              </a:solidFill>
            </a:endParaRPr>
          </a:p>
        </p:txBody>
      </p:sp>
      <p:sp>
        <p:nvSpPr>
          <p:cNvPr id="3" name="Content Placeholder 2"/>
          <p:cNvSpPr>
            <a:spLocks noGrp="1"/>
          </p:cNvSpPr>
          <p:nvPr>
            <p:ph idx="1"/>
          </p:nvPr>
        </p:nvSpPr>
        <p:spPr>
          <a:xfrm>
            <a:off x="21771" y="2116840"/>
            <a:ext cx="9100458" cy="1140710"/>
          </a:xfrm>
        </p:spPr>
        <p:txBody>
          <a:bodyPr>
            <a:noAutofit/>
          </a:bodyPr>
          <a:lstStyle/>
          <a:p>
            <a:pPr marL="0" indent="0" algn="ctr">
              <a:buNone/>
            </a:pPr>
            <a:r>
              <a:rPr lang="en-US" sz="16600" dirty="0" smtClean="0">
                <a:solidFill>
                  <a:schemeClr val="tx1"/>
                </a:solidFill>
              </a:rPr>
              <a:t>Big Data</a:t>
            </a:r>
            <a:endParaRPr lang="en-US" sz="16600" dirty="0">
              <a:solidFill>
                <a:schemeClr val="tx1"/>
              </a:solidFill>
            </a:endParaRPr>
          </a:p>
        </p:txBody>
      </p:sp>
      <p:pic>
        <p:nvPicPr>
          <p:cNvPr id="5" name="Picture 4" descr="drrawing of a cityscape at night"/>
          <p:cNvPicPr>
            <a:picLocks noChangeAspect="1"/>
          </p:cNvPicPr>
          <p:nvPr/>
        </p:nvPicPr>
        <p:blipFill rotWithShape="1">
          <a:blip r:embed="rId3" cstate="print">
            <a:clrChange>
              <a:clrFrom>
                <a:srgbClr val="FFFFFF"/>
              </a:clrFrom>
              <a:clrTo>
                <a:srgbClr val="FFFFFF">
                  <a:alpha val="0"/>
                </a:srgbClr>
              </a:clrTo>
            </a:clrChange>
            <a:lum contrast="-20000"/>
            <a:extLst>
              <a:ext uri="{28A0092B-C50C-407E-A947-70E740481C1C}">
                <a14:useLocalDpi xmlns="" xmlns:a14="http://schemas.microsoft.com/office/drawing/2010/main" val="0"/>
              </a:ext>
            </a:extLst>
          </a:blip>
          <a:srcRect t="58563"/>
          <a:stretch/>
        </p:blipFill>
        <p:spPr>
          <a:xfrm>
            <a:off x="-990601" y="3409950"/>
            <a:ext cx="10875007" cy="3605022"/>
          </a:xfrm>
          <a:prstGeom prst="rect">
            <a:avLst/>
          </a:prstGeom>
        </p:spPr>
      </p:pic>
    </p:spTree>
    <p:extLst>
      <p:ext uri="{BB962C8B-B14F-4D97-AF65-F5344CB8AC3E}">
        <p14:creationId xmlns="" xmlns:p14="http://schemas.microsoft.com/office/powerpoint/2010/main" val="436070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300"/>
            <a:ext cx="8229600" cy="857250"/>
          </a:xfrm>
        </p:spPr>
        <p:txBody>
          <a:bodyPr>
            <a:normAutofit fontScale="90000"/>
          </a:bodyPr>
          <a:lstStyle/>
          <a:p>
            <a:r>
              <a:rPr lang="en-US" sz="5400" dirty="0" smtClean="0">
                <a:solidFill>
                  <a:schemeClr val="tx1"/>
                </a:solidFill>
              </a:rPr>
              <a:t>Best Habits &amp; Building practices</a:t>
            </a:r>
            <a:endParaRPr lang="en-US" sz="5400" dirty="0">
              <a:solidFill>
                <a:schemeClr val="tx1"/>
              </a:solidFill>
            </a:endParaRPr>
          </a:p>
        </p:txBody>
      </p:sp>
      <p:sp>
        <p:nvSpPr>
          <p:cNvPr id="3" name="Content Placeholder 2"/>
          <p:cNvSpPr>
            <a:spLocks noGrp="1"/>
          </p:cNvSpPr>
          <p:nvPr>
            <p:ph idx="1"/>
          </p:nvPr>
        </p:nvSpPr>
        <p:spPr>
          <a:xfrm>
            <a:off x="1160860" y="2371666"/>
            <a:ext cx="3411140" cy="2019300"/>
          </a:xfrm>
        </p:spPr>
        <p:txBody>
          <a:bodyPr>
            <a:normAutofit/>
          </a:bodyPr>
          <a:lstStyle/>
          <a:p>
            <a:pPr marL="0" indent="0">
              <a:buNone/>
            </a:pPr>
            <a:r>
              <a:rPr lang="en-US" sz="3600" b="1" dirty="0" smtClean="0">
                <a:solidFill>
                  <a:srgbClr val="43B5B5"/>
                </a:solidFill>
              </a:rPr>
              <a:t>Rules of Thumb</a:t>
            </a:r>
            <a:endParaRPr lang="en-US" sz="3600" b="1" dirty="0">
              <a:solidFill>
                <a:srgbClr val="43B5B5"/>
              </a:solidFill>
            </a:endParaRPr>
          </a:p>
        </p:txBody>
      </p:sp>
      <p:pic>
        <p:nvPicPr>
          <p:cNvPr id="5122" name="Picture 2" descr="professionals with thumbs up"/>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800599" y="2114550"/>
            <a:ext cx="3615869" cy="239008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40756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257175"/>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472543" y="267046"/>
            <a:ext cx="5334000" cy="857250"/>
          </a:xfrm>
        </p:spPr>
        <p:txBody>
          <a:bodyPr>
            <a:normAutofit/>
          </a:bodyPr>
          <a:lstStyle/>
          <a:p>
            <a:r>
              <a:rPr lang="en-US" sz="3600" cap="none" dirty="0" smtClean="0">
                <a:ln>
                  <a:noFill/>
                </a:ln>
                <a:solidFill>
                  <a:schemeClr val="tx1"/>
                </a:solidFill>
                <a:effectLst/>
              </a:rPr>
              <a:t>POLL QUESTION</a:t>
            </a:r>
            <a:endParaRPr lang="en-US" sz="3600" cap="none" dirty="0">
              <a:ln>
                <a:noFill/>
              </a:ln>
              <a:solidFill>
                <a:schemeClr val="tx1"/>
              </a:solidFill>
              <a:effectLst/>
            </a:endParaRPr>
          </a:p>
        </p:txBody>
      </p:sp>
      <p:sp>
        <p:nvSpPr>
          <p:cNvPr id="5" name="Content Placeholder 4"/>
          <p:cNvSpPr>
            <a:spLocks noGrp="1"/>
          </p:cNvSpPr>
          <p:nvPr>
            <p:ph idx="1"/>
          </p:nvPr>
        </p:nvSpPr>
        <p:spPr>
          <a:xfrm>
            <a:off x="304800" y="1200150"/>
            <a:ext cx="8534400" cy="3657600"/>
          </a:xfrm>
        </p:spPr>
        <p:txBody>
          <a:bodyPr>
            <a:normAutofit fontScale="85000" lnSpcReduction="10000"/>
          </a:bodyPr>
          <a:lstStyle/>
          <a:p>
            <a:pPr marL="0" indent="0">
              <a:buNone/>
            </a:pPr>
            <a:r>
              <a:rPr lang="en-US" sz="4000" cap="none" dirty="0" smtClean="0">
                <a:solidFill>
                  <a:schemeClr val="tx1"/>
                </a:solidFill>
                <a:effectLst/>
              </a:rPr>
              <a:t>For what purpose do you most frequently use reminder dialogs?</a:t>
            </a:r>
          </a:p>
          <a:p>
            <a:pPr marL="1314450" lvl="2" indent="-514350">
              <a:buFont typeface="+mj-lt"/>
              <a:buAutoNum type="alphaUcPeriod"/>
            </a:pPr>
            <a:r>
              <a:rPr lang="en-US" sz="3600" cap="none" dirty="0" smtClean="0">
                <a:solidFill>
                  <a:schemeClr val="tx1"/>
                </a:solidFill>
                <a:effectLst/>
              </a:rPr>
              <a:t>Standardizing content</a:t>
            </a:r>
          </a:p>
          <a:p>
            <a:pPr marL="1314450" lvl="2" indent="-514350">
              <a:buFont typeface="+mj-lt"/>
              <a:buAutoNum type="alphaUcPeriod"/>
            </a:pPr>
            <a:r>
              <a:rPr lang="en-US" sz="3600" cap="none" dirty="0" smtClean="0">
                <a:solidFill>
                  <a:schemeClr val="tx1"/>
                </a:solidFill>
                <a:effectLst/>
              </a:rPr>
              <a:t>Gathering data</a:t>
            </a:r>
          </a:p>
          <a:p>
            <a:pPr marL="1314450" lvl="2" indent="-514350">
              <a:buFont typeface="+mj-lt"/>
              <a:buAutoNum type="alphaUcPeriod"/>
            </a:pPr>
            <a:r>
              <a:rPr lang="en-US" sz="3600" cap="none" dirty="0" smtClean="0">
                <a:solidFill>
                  <a:schemeClr val="tx1"/>
                </a:solidFill>
                <a:effectLst/>
              </a:rPr>
              <a:t>Ensuring screenings are completed</a:t>
            </a:r>
          </a:p>
          <a:p>
            <a:pPr marL="1314450" lvl="2" indent="-514350">
              <a:buFont typeface="+mj-lt"/>
              <a:buAutoNum type="alphaUcPeriod"/>
            </a:pPr>
            <a:r>
              <a:rPr lang="en-US" sz="3600" cap="none" dirty="0" smtClean="0">
                <a:solidFill>
                  <a:schemeClr val="tx1"/>
                </a:solidFill>
                <a:effectLst/>
              </a:rPr>
              <a:t>Other</a:t>
            </a:r>
            <a:endParaRPr lang="en-US" sz="3600" cap="none" dirty="0">
              <a:solidFill>
                <a:schemeClr val="tx1"/>
              </a:solidFill>
              <a:effectLst/>
            </a:endParaRPr>
          </a:p>
        </p:txBody>
      </p:sp>
    </p:spTree>
    <p:extLst>
      <p:ext uri="{BB962C8B-B14F-4D97-AF65-F5344CB8AC3E}">
        <p14:creationId xmlns="" xmlns:p14="http://schemas.microsoft.com/office/powerpoint/2010/main" val="1645957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59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665" y="438150"/>
            <a:ext cx="7429499" cy="1428750"/>
          </a:xfrm>
        </p:spPr>
        <p:txBody>
          <a:bodyPr>
            <a:normAutofit/>
          </a:bodyPr>
          <a:lstStyle/>
          <a:p>
            <a:pPr algn="ctr"/>
            <a:r>
              <a:rPr lang="en-US" sz="3600" dirty="0" smtClean="0">
                <a:solidFill>
                  <a:schemeClr val="bg1"/>
                </a:solidFill>
                <a:effectLst>
                  <a:glow rad="38100">
                    <a:schemeClr val="bg1">
                      <a:lumMod val="65000"/>
                      <a:lumOff val="35000"/>
                      <a:alpha val="40000"/>
                    </a:schemeClr>
                  </a:glow>
                </a:effectLst>
              </a:rPr>
              <a:t>Word Document</a:t>
            </a:r>
            <a:endParaRPr lang="en-US" sz="3600" dirty="0">
              <a:solidFill>
                <a:schemeClr val="bg1"/>
              </a:solidFill>
              <a:effectLst>
                <a:glow rad="38100">
                  <a:schemeClr val="bg1">
                    <a:lumMod val="65000"/>
                    <a:lumOff val="35000"/>
                    <a:alpha val="40000"/>
                  </a:schemeClr>
                </a:glow>
              </a:effectLst>
            </a:endParaRPr>
          </a:p>
        </p:txBody>
      </p:sp>
      <p:pic>
        <p:nvPicPr>
          <p:cNvPr id="4098" name="Picture 2" descr="three professionals around a laptop"/>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19350" y="1904286"/>
            <a:ext cx="4286250" cy="285892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74378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CE3"/>
        </a:solidFill>
        <a:effectLst/>
      </p:bgPr>
    </p:bg>
    <p:spTree>
      <p:nvGrpSpPr>
        <p:cNvPr id="1" name=""/>
        <p:cNvGrpSpPr/>
        <p:nvPr/>
      </p:nvGrpSpPr>
      <p:grpSpPr>
        <a:xfrm>
          <a:off x="0" y="0"/>
          <a:ext cx="0" cy="0"/>
          <a:chOff x="0" y="0"/>
          <a:chExt cx="0" cy="0"/>
        </a:xfrm>
      </p:grpSpPr>
      <p:pic>
        <p:nvPicPr>
          <p:cNvPr id="7170" name="Picture 2" descr="a drawn flow chart"/>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733800" y="-180975"/>
            <a:ext cx="5505450" cy="5505450"/>
          </a:xfrm>
          <a:prstGeom prst="rect">
            <a:avLst/>
          </a:prstGeom>
          <a:solidFill>
            <a:srgbClr val="FEFCE3"/>
          </a:solidFill>
        </p:spPr>
      </p:pic>
      <p:sp>
        <p:nvSpPr>
          <p:cNvPr id="2" name="Title 1"/>
          <p:cNvSpPr>
            <a:spLocks noGrp="1"/>
          </p:cNvSpPr>
          <p:nvPr>
            <p:ph type="title"/>
          </p:nvPr>
        </p:nvSpPr>
        <p:spPr>
          <a:xfrm>
            <a:off x="247650" y="1857375"/>
            <a:ext cx="7429499" cy="1428750"/>
          </a:xfrm>
        </p:spPr>
        <p:txBody>
          <a:bodyPr>
            <a:normAutofit/>
          </a:bodyPr>
          <a:lstStyle/>
          <a:p>
            <a:r>
              <a:rPr lang="en-US" sz="3200" dirty="0" smtClean="0">
                <a:solidFill>
                  <a:schemeClr val="bg1"/>
                </a:solidFill>
              </a:rPr>
              <a:t>Flow Mapping</a:t>
            </a:r>
            <a:endParaRPr lang="en-US" sz="3200" dirty="0">
              <a:solidFill>
                <a:schemeClr val="bg1"/>
              </a:solidFill>
            </a:endParaRPr>
          </a:p>
        </p:txBody>
      </p:sp>
    </p:spTree>
    <p:extLst>
      <p:ext uri="{BB962C8B-B14F-4D97-AF65-F5344CB8AC3E}">
        <p14:creationId xmlns="" xmlns:p14="http://schemas.microsoft.com/office/powerpoint/2010/main" val="828176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71450"/>
            <a:ext cx="6934200" cy="5143500"/>
          </a:xfrm>
        </p:spPr>
        <p:txBody>
          <a:bodyPr>
            <a:noAutofit/>
          </a:bodyPr>
          <a:lstStyle/>
          <a:p>
            <a:pPr>
              <a:lnSpc>
                <a:spcPct val="200000"/>
              </a:lnSpc>
            </a:pPr>
            <a:r>
              <a:rPr lang="en-US" sz="4400" cap="none" dirty="0" smtClean="0">
                <a:solidFill>
                  <a:schemeClr val="tx1"/>
                </a:solidFill>
                <a:latin typeface="Century Gothic" panose="020B0502020202020204" pitchFamily="34" charset="0"/>
              </a:rPr>
              <a:t>Capitalization</a:t>
            </a:r>
            <a:br>
              <a:rPr lang="en-US" sz="4400" cap="none" dirty="0" smtClean="0">
                <a:solidFill>
                  <a:schemeClr val="tx1"/>
                </a:solidFill>
                <a:latin typeface="Century Gothic" panose="020B0502020202020204" pitchFamily="34" charset="0"/>
              </a:rPr>
            </a:br>
            <a:r>
              <a:rPr lang="en-US" sz="4400" cap="none" dirty="0" smtClean="0">
                <a:solidFill>
                  <a:schemeClr val="tx1"/>
                </a:solidFill>
                <a:latin typeface="Century Gothic" panose="020B0502020202020204" pitchFamily="34" charset="0"/>
              </a:rPr>
              <a:t>Abbreviations</a:t>
            </a:r>
            <a:br>
              <a:rPr lang="en-US" sz="4400" cap="none" dirty="0" smtClean="0">
                <a:solidFill>
                  <a:schemeClr val="tx1"/>
                </a:solidFill>
                <a:latin typeface="Century Gothic" panose="020B0502020202020204" pitchFamily="34" charset="0"/>
              </a:rPr>
            </a:br>
            <a:r>
              <a:rPr lang="en-US" sz="4400" cap="none" dirty="0" smtClean="0">
                <a:solidFill>
                  <a:schemeClr val="tx1"/>
                </a:solidFill>
                <a:latin typeface="Century Gothic" panose="020B0502020202020204" pitchFamily="34" charset="0"/>
              </a:rPr>
              <a:t>Greater than/less </a:t>
            </a:r>
            <a:r>
              <a:rPr lang="en-US" sz="4400" cap="none" dirty="0" smtClean="0">
                <a:solidFill>
                  <a:schemeClr val="tx1"/>
                </a:solidFill>
                <a:latin typeface="Century Gothic" panose="020B0502020202020204" pitchFamily="34" charset="0"/>
              </a:rPr>
              <a:t>than</a:t>
            </a:r>
            <a:br>
              <a:rPr lang="en-US" sz="4400" cap="none" dirty="0" smtClean="0">
                <a:solidFill>
                  <a:schemeClr val="tx1"/>
                </a:solidFill>
                <a:latin typeface="Century Gothic" panose="020B0502020202020204" pitchFamily="34" charset="0"/>
              </a:rPr>
            </a:br>
            <a:r>
              <a:rPr lang="en-US" sz="4400" cap="none" dirty="0" smtClean="0">
                <a:solidFill>
                  <a:schemeClr val="tx1"/>
                </a:solidFill>
                <a:latin typeface="Century Gothic" panose="020B0502020202020204" pitchFamily="34" charset="0"/>
              </a:rPr>
              <a:t>Naming Conventions</a:t>
            </a:r>
            <a:endParaRPr lang="en-US" sz="4400" cap="none" dirty="0">
              <a:solidFill>
                <a:schemeClr val="tx1"/>
              </a:solidFill>
              <a:latin typeface="Century Gothic" panose="020B0502020202020204" pitchFamily="34" charset="0"/>
            </a:endParaRPr>
          </a:p>
        </p:txBody>
      </p:sp>
      <p:sp>
        <p:nvSpPr>
          <p:cNvPr id="4" name="Rectangle 3" descr="&quot;&quot;"/>
          <p:cNvSpPr/>
          <p:nvPr/>
        </p:nvSpPr>
        <p:spPr>
          <a:xfrm>
            <a:off x="0" y="0"/>
            <a:ext cx="2133600" cy="5143500"/>
          </a:xfrm>
          <a:prstGeom prst="rect">
            <a:avLst/>
          </a:prstGeom>
          <a:solidFill>
            <a:srgbClr val="43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gt; &lt;&#10;"/>
          <p:cNvSpPr/>
          <p:nvPr/>
        </p:nvSpPr>
        <p:spPr>
          <a:xfrm>
            <a:off x="419100" y="2656332"/>
            <a:ext cx="1295400" cy="1115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5400" b="1" dirty="0" smtClean="0"/>
              <a:t>&gt; &lt;</a:t>
            </a:r>
            <a:endParaRPr lang="en-US" sz="5400" b="1" dirty="0"/>
          </a:p>
        </p:txBody>
      </p:sp>
      <p:sp>
        <p:nvSpPr>
          <p:cNvPr id="7" name="Rectangle 6" descr="amt&#10;"/>
          <p:cNvSpPr/>
          <p:nvPr/>
        </p:nvSpPr>
        <p:spPr>
          <a:xfrm>
            <a:off x="419100" y="1362075"/>
            <a:ext cx="1295400" cy="1114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smtClean="0"/>
              <a:t>amt</a:t>
            </a:r>
            <a:endParaRPr lang="en-US" sz="4400" b="1" dirty="0"/>
          </a:p>
        </p:txBody>
      </p:sp>
      <p:sp>
        <p:nvSpPr>
          <p:cNvPr id="5" name="Rectangle 4" descr="AA aa&#10;"/>
          <p:cNvSpPr/>
          <p:nvPr/>
        </p:nvSpPr>
        <p:spPr>
          <a:xfrm>
            <a:off x="419100" y="38100"/>
            <a:ext cx="1295400" cy="1115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b="1" dirty="0" smtClean="0"/>
              <a:t>AA aa</a:t>
            </a:r>
            <a:endParaRPr lang="en-US" sz="4000" b="1" dirty="0"/>
          </a:p>
        </p:txBody>
      </p:sp>
      <p:sp>
        <p:nvSpPr>
          <p:cNvPr id="9" name="Rectangle 8" descr="&gt; &lt;&#10;"/>
          <p:cNvSpPr/>
          <p:nvPr/>
        </p:nvSpPr>
        <p:spPr>
          <a:xfrm>
            <a:off x="419100" y="3951732"/>
            <a:ext cx="1295400" cy="1115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b="1" dirty="0" smtClean="0"/>
              <a:t>EL</a:t>
            </a:r>
          </a:p>
          <a:p>
            <a:pPr algn="ctr"/>
            <a:r>
              <a:rPr lang="en-US" sz="4000" b="1" dirty="0" smtClean="0"/>
              <a:t>GRP</a:t>
            </a:r>
            <a:endParaRPr lang="en-US" sz="4000" b="1" dirty="0"/>
          </a:p>
        </p:txBody>
      </p:sp>
    </p:spTree>
    <p:extLst>
      <p:ext uri="{BB962C8B-B14F-4D97-AF65-F5344CB8AC3E}">
        <p14:creationId xmlns="" xmlns:p14="http://schemas.microsoft.com/office/powerpoint/2010/main" val="3282338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Main group"/>
          <p:cNvSpPr>
            <a:spLocks noGrp="1"/>
          </p:cNvSpPr>
          <p:nvPr>
            <p:ph type="title"/>
          </p:nvPr>
        </p:nvSpPr>
        <p:spPr>
          <a:xfrm>
            <a:off x="3276600" y="38100"/>
            <a:ext cx="5673089" cy="617355"/>
          </a:xfrm>
        </p:spPr>
        <p:txBody>
          <a:bodyPr>
            <a:normAutofit fontScale="90000"/>
          </a:bodyPr>
          <a:lstStyle/>
          <a:p>
            <a:pPr algn="ctr"/>
            <a:r>
              <a:rPr lang="en-US" sz="4000" dirty="0" smtClean="0">
                <a:solidFill>
                  <a:schemeClr val="tx1"/>
                </a:solidFill>
              </a:rPr>
              <a:t>    Main group</a:t>
            </a:r>
            <a:endParaRPr lang="en-US" sz="4000" dirty="0">
              <a:solidFill>
                <a:schemeClr val="tx1"/>
              </a:solidFill>
            </a:endParaRPr>
          </a:p>
        </p:txBody>
      </p:sp>
      <p:pic>
        <p:nvPicPr>
          <p:cNvPr id="1027" name="Picture 3" descr="Reminder dialog example:&#10;&#10;Use a main group at the top of the hierarchy of groups or sections within a dialog.&#10;&#10;When adding a sequence space the numbers out so that you will have room later to add additional groups or elements.  Most builders space them by 5’s but the amount of spacing is up to the you, but keep in mind single digit spacing is frowned upon.&#10;"/>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76200" y="947155"/>
            <a:ext cx="8991600" cy="291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descr="&quot;&quot;"/>
          <p:cNvCxnSpPr/>
          <p:nvPr/>
        </p:nvCxnSpPr>
        <p:spPr>
          <a:xfrm flipH="1" flipV="1">
            <a:off x="1905000" y="3714750"/>
            <a:ext cx="381000" cy="838200"/>
          </a:xfrm>
          <a:prstGeom prst="straightConnector1">
            <a:avLst/>
          </a:prstGeom>
          <a:ln w="57150">
            <a:solidFill>
              <a:srgbClr val="43B5B5"/>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descr="&quot;&quot;"/>
          <p:cNvCxnSpPr/>
          <p:nvPr/>
        </p:nvCxnSpPr>
        <p:spPr>
          <a:xfrm>
            <a:off x="6629400" y="655455"/>
            <a:ext cx="381000" cy="1078095"/>
          </a:xfrm>
          <a:prstGeom prst="straightConnector1">
            <a:avLst/>
          </a:prstGeom>
          <a:ln w="57150">
            <a:solidFill>
              <a:srgbClr val="43B5B5"/>
            </a:solidFill>
            <a:tailEnd type="arrow"/>
          </a:ln>
        </p:spPr>
        <p:style>
          <a:lnRef idx="1">
            <a:schemeClr val="accent1"/>
          </a:lnRef>
          <a:fillRef idx="0">
            <a:schemeClr val="accent1"/>
          </a:fillRef>
          <a:effectRef idx="0">
            <a:schemeClr val="accent1"/>
          </a:effectRef>
          <a:fontRef idx="minor">
            <a:schemeClr val="tx1"/>
          </a:fontRef>
        </p:style>
      </p:cxnSp>
      <p:sp>
        <p:nvSpPr>
          <p:cNvPr id="8" name="Title 1" descr="Spaced Sequence numbers&#10;"/>
          <p:cNvSpPr txBox="1">
            <a:spLocks/>
          </p:cNvSpPr>
          <p:nvPr/>
        </p:nvSpPr>
        <p:spPr>
          <a:xfrm>
            <a:off x="0" y="4461512"/>
            <a:ext cx="9213774" cy="681988"/>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smtClean="0">
                <a:solidFill>
                  <a:schemeClr val="tx1"/>
                </a:solidFill>
              </a:rPr>
              <a:t>Spaced Sequence numbers</a:t>
            </a:r>
            <a:endParaRPr lang="en-US" sz="3600" dirty="0">
              <a:solidFill>
                <a:schemeClr val="tx1"/>
              </a:solidFill>
            </a:endParaRPr>
          </a:p>
        </p:txBody>
      </p:sp>
    </p:spTree>
    <p:extLst>
      <p:ext uri="{BB962C8B-B14F-4D97-AF65-F5344CB8AC3E}">
        <p14:creationId xmlns="" xmlns:p14="http://schemas.microsoft.com/office/powerpoint/2010/main" val="2896993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257175"/>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472543" y="267046"/>
            <a:ext cx="5334000" cy="857250"/>
          </a:xfrm>
        </p:spPr>
        <p:txBody>
          <a:bodyPr>
            <a:normAutofit/>
          </a:bodyPr>
          <a:lstStyle/>
          <a:p>
            <a:r>
              <a:rPr lang="en-US" sz="3600" cap="none" dirty="0" smtClean="0">
                <a:ln>
                  <a:noFill/>
                </a:ln>
                <a:solidFill>
                  <a:schemeClr val="tx1"/>
                </a:solidFill>
                <a:effectLst/>
              </a:rPr>
              <a:t>POLL QUESTION</a:t>
            </a:r>
            <a:endParaRPr lang="en-US" sz="3600" cap="none" dirty="0">
              <a:ln>
                <a:noFill/>
              </a:ln>
              <a:solidFill>
                <a:schemeClr val="tx1"/>
              </a:solidFill>
              <a:effectLst/>
            </a:endParaRPr>
          </a:p>
        </p:txBody>
      </p:sp>
      <p:sp>
        <p:nvSpPr>
          <p:cNvPr id="5" name="Content Placeholder 4"/>
          <p:cNvSpPr>
            <a:spLocks noGrp="1"/>
          </p:cNvSpPr>
          <p:nvPr>
            <p:ph idx="1"/>
          </p:nvPr>
        </p:nvSpPr>
        <p:spPr>
          <a:xfrm>
            <a:off x="304800" y="1200150"/>
            <a:ext cx="8534400" cy="3657600"/>
          </a:xfrm>
        </p:spPr>
        <p:txBody>
          <a:bodyPr>
            <a:normAutofit fontScale="92500" lnSpcReduction="20000"/>
          </a:bodyPr>
          <a:lstStyle/>
          <a:p>
            <a:pPr marL="0" indent="0">
              <a:buNone/>
            </a:pPr>
            <a:r>
              <a:rPr lang="en-US" sz="4000" cap="none" dirty="0" smtClean="0">
                <a:solidFill>
                  <a:schemeClr val="tx1"/>
                </a:solidFill>
                <a:effectLst/>
              </a:rPr>
              <a:t>Who is in the audience today?</a:t>
            </a:r>
          </a:p>
          <a:p>
            <a:pPr marL="1314450" lvl="2" indent="-514350">
              <a:buFont typeface="+mj-lt"/>
              <a:buAutoNum type="alphaUcPeriod"/>
            </a:pPr>
            <a:r>
              <a:rPr lang="en-US" sz="3600" cap="none" dirty="0">
                <a:solidFill>
                  <a:schemeClr val="tx1"/>
                </a:solidFill>
                <a:effectLst/>
              </a:rPr>
              <a:t>CAC – reminder builder</a:t>
            </a:r>
          </a:p>
          <a:p>
            <a:pPr marL="1314450" lvl="2" indent="-514350">
              <a:buFont typeface="+mj-lt"/>
              <a:buAutoNum type="alphaUcPeriod"/>
            </a:pPr>
            <a:r>
              <a:rPr lang="en-US" sz="3600" cap="none" dirty="0">
                <a:solidFill>
                  <a:schemeClr val="tx1"/>
                </a:solidFill>
                <a:effectLst/>
              </a:rPr>
              <a:t>CAC – not reminder builder</a:t>
            </a:r>
          </a:p>
          <a:p>
            <a:pPr marL="1314450" lvl="2" indent="-514350">
              <a:buFont typeface="+mj-lt"/>
              <a:buAutoNum type="alphaUcPeriod"/>
            </a:pPr>
            <a:r>
              <a:rPr lang="en-US" sz="3600" cap="none" dirty="0">
                <a:solidFill>
                  <a:schemeClr val="tx1"/>
                </a:solidFill>
                <a:effectLst/>
              </a:rPr>
              <a:t>CPRS user</a:t>
            </a:r>
          </a:p>
          <a:p>
            <a:pPr marL="1314450" lvl="2" indent="-514350">
              <a:buFont typeface="+mj-lt"/>
              <a:buAutoNum type="alphaUcPeriod"/>
            </a:pPr>
            <a:r>
              <a:rPr lang="en-US" sz="3600" cap="none" dirty="0">
                <a:solidFill>
                  <a:schemeClr val="tx1"/>
                </a:solidFill>
                <a:effectLst/>
              </a:rPr>
              <a:t>Data Analyst</a:t>
            </a:r>
          </a:p>
          <a:p>
            <a:pPr marL="1314450" lvl="2" indent="-514350">
              <a:buFont typeface="+mj-lt"/>
              <a:buAutoNum type="alphaUcPeriod"/>
            </a:pPr>
            <a:r>
              <a:rPr lang="en-US" sz="3600" cap="none" dirty="0">
                <a:solidFill>
                  <a:schemeClr val="tx1"/>
                </a:solidFill>
                <a:effectLst/>
              </a:rPr>
              <a:t>Other</a:t>
            </a:r>
          </a:p>
        </p:txBody>
      </p:sp>
    </p:spTree>
    <p:extLst>
      <p:ext uri="{BB962C8B-B14F-4D97-AF65-F5344CB8AC3E}">
        <p14:creationId xmlns="" xmlns:p14="http://schemas.microsoft.com/office/powerpoint/2010/main" val="1521175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57150"/>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98663"/>
            <a:ext cx="5486400" cy="857250"/>
          </a:xfrm>
        </p:spPr>
        <p:txBody>
          <a:bodyPr>
            <a:normAutofit/>
          </a:bodyPr>
          <a:lstStyle/>
          <a:p>
            <a:r>
              <a:rPr lang="en-US" sz="3600" dirty="0" smtClean="0">
                <a:solidFill>
                  <a:schemeClr val="tx1"/>
                </a:solidFill>
                <a:effectLst>
                  <a:glow rad="38100">
                    <a:schemeClr val="bg1">
                      <a:lumMod val="65000"/>
                      <a:lumOff val="35000"/>
                      <a:alpha val="40000"/>
                    </a:schemeClr>
                  </a:glow>
                </a:effectLst>
              </a:rPr>
              <a:t>Poll Results</a:t>
            </a:r>
            <a:endParaRPr lang="en-US" sz="3600" dirty="0">
              <a:solidFill>
                <a:schemeClr val="tx1"/>
              </a:solidFill>
              <a:effectLst>
                <a:glow rad="38100">
                  <a:schemeClr val="bg1">
                    <a:lumMod val="65000"/>
                    <a:lumOff val="35000"/>
                    <a:alpha val="40000"/>
                  </a:schemeClr>
                </a:glow>
              </a:effectLst>
            </a:endParaRPr>
          </a:p>
        </p:txBody>
      </p:sp>
      <p:sp>
        <p:nvSpPr>
          <p:cNvPr id="3" name="Rectangle 2" descr="For what purpose do you most frequently use reminder dialogs?&#10;"/>
          <p:cNvSpPr/>
          <p:nvPr/>
        </p:nvSpPr>
        <p:spPr>
          <a:xfrm>
            <a:off x="495300" y="857943"/>
            <a:ext cx="8496300" cy="1077218"/>
          </a:xfrm>
          <a:prstGeom prst="rect">
            <a:avLst/>
          </a:prstGeom>
        </p:spPr>
        <p:txBody>
          <a:bodyPr wrap="square">
            <a:spAutoFit/>
          </a:bodyPr>
          <a:lstStyle/>
          <a:p>
            <a:r>
              <a:rPr lang="en-US" sz="3200" dirty="0"/>
              <a:t>For what purpose do you most frequently use reminder dialogs?</a:t>
            </a:r>
          </a:p>
        </p:txBody>
      </p:sp>
      <p:sp>
        <p:nvSpPr>
          <p:cNvPr id="5" name="Content Placeholder 4"/>
          <p:cNvSpPr>
            <a:spLocks noGrp="1"/>
          </p:cNvSpPr>
          <p:nvPr>
            <p:ph idx="1"/>
          </p:nvPr>
        </p:nvSpPr>
        <p:spPr>
          <a:xfrm>
            <a:off x="-152400" y="1930620"/>
            <a:ext cx="4419600" cy="3028950"/>
          </a:xfrm>
        </p:spPr>
        <p:txBody>
          <a:bodyPr>
            <a:normAutofit fontScale="77500" lnSpcReduction="20000"/>
          </a:bodyPr>
          <a:lstStyle/>
          <a:p>
            <a:pPr marL="1314450" lvl="2" indent="-514350">
              <a:buFont typeface="+mj-lt"/>
              <a:buAutoNum type="alphaUcPeriod"/>
            </a:pPr>
            <a:r>
              <a:rPr lang="en-US" sz="3600" cap="none" dirty="0">
                <a:solidFill>
                  <a:schemeClr val="tx1"/>
                </a:solidFill>
                <a:effectLst/>
              </a:rPr>
              <a:t>Standardizing content</a:t>
            </a:r>
          </a:p>
          <a:p>
            <a:pPr marL="1314450" lvl="2" indent="-514350">
              <a:buFont typeface="+mj-lt"/>
              <a:buAutoNum type="alphaUcPeriod"/>
            </a:pPr>
            <a:r>
              <a:rPr lang="en-US" sz="3600" cap="none" dirty="0">
                <a:solidFill>
                  <a:schemeClr val="tx1"/>
                </a:solidFill>
                <a:effectLst/>
              </a:rPr>
              <a:t>Gathering data</a:t>
            </a:r>
          </a:p>
          <a:p>
            <a:pPr marL="1314450" lvl="2" indent="-514350">
              <a:buFont typeface="+mj-lt"/>
              <a:buAutoNum type="alphaUcPeriod"/>
            </a:pPr>
            <a:r>
              <a:rPr lang="en-US" sz="3600" cap="none" dirty="0">
                <a:solidFill>
                  <a:schemeClr val="tx1"/>
                </a:solidFill>
                <a:effectLst/>
              </a:rPr>
              <a:t>Ensuring screenings are completed</a:t>
            </a:r>
          </a:p>
          <a:p>
            <a:pPr marL="1314450" lvl="2" indent="-514350">
              <a:buFont typeface="+mj-lt"/>
              <a:buAutoNum type="alphaUcPeriod"/>
            </a:pPr>
            <a:r>
              <a:rPr lang="en-US" sz="3600" cap="none" dirty="0">
                <a:solidFill>
                  <a:schemeClr val="tx1"/>
                </a:solidFill>
                <a:effectLst/>
              </a:rPr>
              <a:t>Other</a:t>
            </a:r>
          </a:p>
        </p:txBody>
      </p:sp>
    </p:spTree>
    <p:extLst>
      <p:ext uri="{BB962C8B-B14F-4D97-AF65-F5344CB8AC3E}">
        <p14:creationId xmlns="" xmlns:p14="http://schemas.microsoft.com/office/powerpoint/2010/main" val="1303572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57150"/>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98663"/>
            <a:ext cx="5486400" cy="857250"/>
          </a:xfrm>
        </p:spPr>
        <p:txBody>
          <a:bodyPr>
            <a:normAutofit/>
          </a:bodyPr>
          <a:lstStyle/>
          <a:p>
            <a:r>
              <a:rPr lang="en-US" sz="3600" dirty="0" smtClean="0">
                <a:solidFill>
                  <a:schemeClr val="tx1"/>
                </a:solidFill>
                <a:effectLst>
                  <a:glow rad="38100">
                    <a:schemeClr val="bg1">
                      <a:lumMod val="65000"/>
                      <a:lumOff val="35000"/>
                      <a:alpha val="40000"/>
                    </a:schemeClr>
                  </a:glow>
                </a:effectLst>
              </a:rPr>
              <a:t>Poll Results</a:t>
            </a:r>
            <a:endParaRPr lang="en-US" sz="3600" dirty="0">
              <a:solidFill>
                <a:schemeClr val="tx1"/>
              </a:solidFill>
              <a:effectLst>
                <a:glow rad="38100">
                  <a:schemeClr val="bg1">
                    <a:lumMod val="65000"/>
                    <a:lumOff val="35000"/>
                    <a:alpha val="40000"/>
                  </a:schemeClr>
                </a:glow>
              </a:effectLst>
            </a:endParaRPr>
          </a:p>
        </p:txBody>
      </p:sp>
      <p:sp>
        <p:nvSpPr>
          <p:cNvPr id="3" name="Rectangle 2" descr="For what purpose do you most frequently use reminder dialogs?&#10;"/>
          <p:cNvSpPr/>
          <p:nvPr/>
        </p:nvSpPr>
        <p:spPr>
          <a:xfrm>
            <a:off x="495300" y="857943"/>
            <a:ext cx="8496300" cy="1077218"/>
          </a:xfrm>
          <a:prstGeom prst="rect">
            <a:avLst/>
          </a:prstGeom>
        </p:spPr>
        <p:txBody>
          <a:bodyPr wrap="square">
            <a:spAutoFit/>
          </a:bodyPr>
          <a:lstStyle/>
          <a:p>
            <a:r>
              <a:rPr lang="en-US" sz="3200" dirty="0"/>
              <a:t>For what purpose do you most frequently use reminder dialogs?</a:t>
            </a:r>
          </a:p>
        </p:txBody>
      </p:sp>
      <p:sp>
        <p:nvSpPr>
          <p:cNvPr id="5" name="Content Placeholder 4"/>
          <p:cNvSpPr>
            <a:spLocks noGrp="1"/>
          </p:cNvSpPr>
          <p:nvPr>
            <p:ph idx="1"/>
          </p:nvPr>
        </p:nvSpPr>
        <p:spPr>
          <a:xfrm>
            <a:off x="-152400" y="1930620"/>
            <a:ext cx="4419600" cy="3028950"/>
          </a:xfrm>
        </p:spPr>
        <p:txBody>
          <a:bodyPr>
            <a:normAutofit fontScale="77500" lnSpcReduction="20000"/>
          </a:bodyPr>
          <a:lstStyle/>
          <a:p>
            <a:pPr marL="1314450" lvl="2" indent="-514350">
              <a:buFont typeface="+mj-lt"/>
              <a:buAutoNum type="alphaUcPeriod"/>
            </a:pPr>
            <a:r>
              <a:rPr lang="en-US" sz="3600" cap="none" dirty="0">
                <a:solidFill>
                  <a:schemeClr val="tx1"/>
                </a:solidFill>
                <a:effectLst/>
              </a:rPr>
              <a:t>Standardizing content</a:t>
            </a:r>
          </a:p>
          <a:p>
            <a:pPr marL="1314450" lvl="2" indent="-514350">
              <a:buFont typeface="+mj-lt"/>
              <a:buAutoNum type="alphaUcPeriod"/>
            </a:pPr>
            <a:r>
              <a:rPr lang="en-US" sz="3600" cap="none" dirty="0">
                <a:solidFill>
                  <a:schemeClr val="tx1"/>
                </a:solidFill>
                <a:effectLst/>
              </a:rPr>
              <a:t>Gathering data</a:t>
            </a:r>
          </a:p>
          <a:p>
            <a:pPr marL="1314450" lvl="2" indent="-514350">
              <a:buFont typeface="+mj-lt"/>
              <a:buAutoNum type="alphaUcPeriod"/>
            </a:pPr>
            <a:r>
              <a:rPr lang="en-US" sz="3600" cap="none" dirty="0">
                <a:solidFill>
                  <a:schemeClr val="tx1"/>
                </a:solidFill>
                <a:effectLst/>
              </a:rPr>
              <a:t>Ensuring screenings are completed</a:t>
            </a:r>
          </a:p>
          <a:p>
            <a:pPr marL="1314450" lvl="2" indent="-514350">
              <a:buFont typeface="+mj-lt"/>
              <a:buAutoNum type="alphaUcPeriod"/>
            </a:pPr>
            <a:r>
              <a:rPr lang="en-US" sz="3600" cap="none" dirty="0">
                <a:solidFill>
                  <a:schemeClr val="tx1"/>
                </a:solidFill>
                <a:effectLst/>
              </a:rPr>
              <a:t>Other</a:t>
            </a:r>
          </a:p>
        </p:txBody>
      </p:sp>
    </p:spTree>
    <p:extLst>
      <p:ext uri="{BB962C8B-B14F-4D97-AF65-F5344CB8AC3E}">
        <p14:creationId xmlns="" xmlns:p14="http://schemas.microsoft.com/office/powerpoint/2010/main" val="956698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476250"/>
            <a:ext cx="7429499" cy="2343150"/>
          </a:xfrm>
        </p:spPr>
        <p:txBody>
          <a:bodyPr>
            <a:normAutofit/>
          </a:bodyPr>
          <a:lstStyle/>
          <a:p>
            <a:r>
              <a:rPr lang="en-US" sz="3600" b="1" dirty="0" smtClean="0">
                <a:solidFill>
                  <a:schemeClr val="tx1"/>
                </a:solidFill>
              </a:rPr>
              <a:t>Reduce scrolling</a:t>
            </a:r>
            <a:endParaRPr lang="en-US" sz="2000" dirty="0">
              <a:solidFill>
                <a:schemeClr val="tx1"/>
              </a:solidFill>
            </a:endParaRPr>
          </a:p>
        </p:txBody>
      </p:sp>
      <p:pic>
        <p:nvPicPr>
          <p:cNvPr id="2050" name="Picture 2" descr="an example software group box"/>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52400" y="106888"/>
            <a:ext cx="4242998" cy="49297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rame 2" descr="&quot;&quot;"/>
          <p:cNvSpPr/>
          <p:nvPr/>
        </p:nvSpPr>
        <p:spPr>
          <a:xfrm>
            <a:off x="99235" y="2897816"/>
            <a:ext cx="4386931" cy="802595"/>
          </a:xfrm>
          <a:prstGeom prst="frame">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2" descr="highlight of Psychosocial selection box"/>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7728" r="1225" b="28360"/>
          <a:stretch/>
        </p:blipFill>
        <p:spPr bwMode="auto">
          <a:xfrm>
            <a:off x="2125133" y="2114550"/>
            <a:ext cx="6609926" cy="1081624"/>
          </a:xfrm>
          <a:prstGeom prst="rect">
            <a:avLst/>
          </a:prstGeom>
          <a:noFill/>
          <a:ln w="133350">
            <a:solidFill>
              <a:srgbClr val="43B5B5"/>
            </a:solid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1729311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 y="-711571"/>
            <a:ext cx="7429499" cy="2343150"/>
          </a:xfrm>
        </p:spPr>
        <p:txBody>
          <a:bodyPr>
            <a:normAutofit/>
          </a:bodyPr>
          <a:lstStyle/>
          <a:p>
            <a:r>
              <a:rPr lang="en-US" sz="6000" b="1" dirty="0" smtClean="0">
                <a:solidFill>
                  <a:srgbClr val="43B5B5"/>
                </a:solidFill>
              </a:rPr>
              <a:t>Read only text</a:t>
            </a:r>
            <a:endParaRPr lang="en-US" sz="4000" dirty="0">
              <a:solidFill>
                <a:schemeClr val="tx1"/>
              </a:solidFill>
            </a:endParaRPr>
          </a:p>
        </p:txBody>
      </p:sp>
      <p:sp>
        <p:nvSpPr>
          <p:cNvPr id="3" name="TextBox 2" descr="Web Links&#10;"/>
          <p:cNvSpPr txBox="1"/>
          <p:nvPr/>
        </p:nvSpPr>
        <p:spPr>
          <a:xfrm>
            <a:off x="150284" y="1047750"/>
            <a:ext cx="3431116" cy="769441"/>
          </a:xfrm>
          <a:prstGeom prst="rect">
            <a:avLst/>
          </a:prstGeom>
          <a:noFill/>
        </p:spPr>
        <p:txBody>
          <a:bodyPr wrap="square" rtlCol="0">
            <a:spAutoFit/>
          </a:bodyPr>
          <a:lstStyle/>
          <a:p>
            <a:pPr algn="ctr"/>
            <a:r>
              <a:rPr lang="en-US" sz="4400" dirty="0" smtClean="0"/>
              <a:t>Web Links</a:t>
            </a:r>
            <a:endParaRPr lang="en-US" sz="4400" dirty="0"/>
          </a:p>
        </p:txBody>
      </p:sp>
      <p:pic>
        <p:nvPicPr>
          <p:cNvPr id="3075" name="Picture 3" descr="selection box for Sigmoidoscopy with a link at bottom"/>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588" r="26680"/>
          <a:stretch/>
        </p:blipFill>
        <p:spPr bwMode="auto">
          <a:xfrm>
            <a:off x="3491294" y="1169914"/>
            <a:ext cx="5224884" cy="122813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Bent-Up Arrow 3" descr="&quot;&quot;"/>
          <p:cNvSpPr/>
          <p:nvPr/>
        </p:nvSpPr>
        <p:spPr>
          <a:xfrm rot="5400000">
            <a:off x="2552604" y="857155"/>
            <a:ext cx="457391" cy="2362200"/>
          </a:xfrm>
          <a:prstGeom prst="bentUpArrow">
            <a:avLst>
              <a:gd name="adj1" fmla="val 25000"/>
              <a:gd name="adj2" fmla="val 32005"/>
              <a:gd name="adj3" fmla="val 25000"/>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descr="&quot;&quot;"/>
          <p:cNvCxnSpPr/>
          <p:nvPr/>
        </p:nvCxnSpPr>
        <p:spPr>
          <a:xfrm>
            <a:off x="762000" y="2800350"/>
            <a:ext cx="7924800" cy="0"/>
          </a:xfrm>
          <a:prstGeom prst="line">
            <a:avLst/>
          </a:prstGeom>
          <a:ln w="76200">
            <a:solidFill>
              <a:srgbClr val="F1592A"/>
            </a:solidFill>
          </a:ln>
        </p:spPr>
        <p:style>
          <a:lnRef idx="1">
            <a:schemeClr val="accent1"/>
          </a:lnRef>
          <a:fillRef idx="0">
            <a:schemeClr val="accent1"/>
          </a:fillRef>
          <a:effectRef idx="0">
            <a:schemeClr val="accent1"/>
          </a:effectRef>
          <a:fontRef idx="minor">
            <a:schemeClr val="tx1"/>
          </a:fontRef>
        </p:style>
      </p:cxnSp>
      <p:sp>
        <p:nvSpPr>
          <p:cNvPr id="13" name="TextBox 12" descr="(Read Only text)&#10;"/>
          <p:cNvSpPr txBox="1"/>
          <p:nvPr/>
        </p:nvSpPr>
        <p:spPr>
          <a:xfrm>
            <a:off x="152400" y="3105150"/>
            <a:ext cx="4038600" cy="646331"/>
          </a:xfrm>
          <a:prstGeom prst="rect">
            <a:avLst/>
          </a:prstGeom>
          <a:noFill/>
        </p:spPr>
        <p:txBody>
          <a:bodyPr wrap="square" rtlCol="0">
            <a:spAutoFit/>
          </a:bodyPr>
          <a:lstStyle/>
          <a:p>
            <a:pPr algn="ctr"/>
            <a:r>
              <a:rPr lang="en-US" sz="3600" dirty="0" smtClean="0"/>
              <a:t>(Read Only text)</a:t>
            </a:r>
            <a:endParaRPr lang="en-US" sz="3600" dirty="0"/>
          </a:p>
        </p:txBody>
      </p:sp>
      <p:pic>
        <p:nvPicPr>
          <p:cNvPr id="3074" name="Picture 2" descr="example of read-only text in a software selection box"/>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28737"/>
          <a:stretch/>
        </p:blipFill>
        <p:spPr bwMode="auto">
          <a:xfrm>
            <a:off x="762000" y="3751481"/>
            <a:ext cx="8220419" cy="1228128"/>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Bent-Up Arrow 8" descr="&quot;&quot;"/>
          <p:cNvSpPr/>
          <p:nvPr/>
        </p:nvSpPr>
        <p:spPr>
          <a:xfrm rot="16200000">
            <a:off x="4914904" y="2533650"/>
            <a:ext cx="1143001" cy="2590797"/>
          </a:xfrm>
          <a:prstGeom prst="bentUpArrow">
            <a:avLst>
              <a:gd name="adj1" fmla="val 13387"/>
              <a:gd name="adj2" fmla="val 19555"/>
              <a:gd name="adj3" fmla="val 16689"/>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833557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quot;"/>
          <p:cNvSpPr/>
          <p:nvPr/>
        </p:nvSpPr>
        <p:spPr>
          <a:xfrm>
            <a:off x="0" y="0"/>
            <a:ext cx="9144000" cy="1962150"/>
          </a:xfrm>
          <a:prstGeom prst="rect">
            <a:avLst/>
          </a:prstGeom>
          <a:solidFill>
            <a:srgbClr val="43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90600" y="-247650"/>
            <a:ext cx="7162800" cy="2343150"/>
          </a:xfrm>
        </p:spPr>
        <p:txBody>
          <a:bodyPr>
            <a:normAutofit/>
          </a:bodyPr>
          <a:lstStyle/>
          <a:p>
            <a:pPr algn="ctr"/>
            <a:r>
              <a:rPr lang="en-US" sz="6000" b="1" cap="none" dirty="0" smtClean="0">
                <a:solidFill>
                  <a:schemeClr val="tx1"/>
                </a:solidFill>
                <a:latin typeface="Century Gothic" panose="020B0502020202020204" pitchFamily="34" charset="0"/>
              </a:rPr>
              <a:t>Smaller to larger parts</a:t>
            </a:r>
            <a:endParaRPr lang="en-US" sz="6000" cap="none" dirty="0">
              <a:solidFill>
                <a:schemeClr val="tx1"/>
              </a:solidFill>
              <a:latin typeface="Century Gothic" panose="020B0502020202020204" pitchFamily="34" charset="0"/>
            </a:endParaRPr>
          </a:p>
        </p:txBody>
      </p:sp>
      <p:sp>
        <p:nvSpPr>
          <p:cNvPr id="3" name="Flowchart: Connector 2" descr="&quot;&quot;"/>
          <p:cNvSpPr/>
          <p:nvPr/>
        </p:nvSpPr>
        <p:spPr>
          <a:xfrm>
            <a:off x="10446328" y="3272235"/>
            <a:ext cx="876300" cy="96639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descr="&quot;&quot;"/>
          <p:cNvSpPr/>
          <p:nvPr/>
        </p:nvSpPr>
        <p:spPr>
          <a:xfrm>
            <a:off x="12455236" y="2692096"/>
            <a:ext cx="1219200" cy="1207094"/>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ack of a watch with case removed, revealing watch gears and spring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2209800" y="2060353"/>
            <a:ext cx="4724400" cy="2946844"/>
          </a:xfrm>
          <a:prstGeom prst="rect">
            <a:avLst/>
          </a:prstGeom>
          <a:ln>
            <a:noFill/>
          </a:ln>
          <a:effectLst>
            <a:softEdge rad="112500"/>
          </a:effectLst>
        </p:spPr>
      </p:pic>
    </p:spTree>
    <p:extLst>
      <p:ext uri="{BB962C8B-B14F-4D97-AF65-F5344CB8AC3E}">
        <p14:creationId xmlns="" xmlns:p14="http://schemas.microsoft.com/office/powerpoint/2010/main" val="2573349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descr="Previous Clinical History&#10;"/>
          <p:cNvSpPr txBox="1">
            <a:spLocks/>
          </p:cNvSpPr>
          <p:nvPr/>
        </p:nvSpPr>
        <p:spPr>
          <a:xfrm>
            <a:off x="5105400" y="0"/>
            <a:ext cx="3962400" cy="2284159"/>
          </a:xfrm>
          <a:prstGeom prst="rect">
            <a:avLst/>
          </a:prstGeom>
        </p:spPr>
        <p:txBody>
          <a:bodyPr vert="horz" lIns="91440" tIns="45720" rIns="91440" bIns="45720" rtlCol="0" anchor="ctr">
            <a:normAutofit lnSpcReduction="10000"/>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cap="none" dirty="0" smtClean="0">
                <a:solidFill>
                  <a:schemeClr val="tx1"/>
                </a:solidFill>
                <a:latin typeface="Century Gothic" panose="020B0502020202020204" pitchFamily="34" charset="0"/>
              </a:rPr>
              <a:t>Previous Clinical History</a:t>
            </a:r>
            <a:endParaRPr lang="en-US" sz="3200" cap="none" dirty="0">
              <a:solidFill>
                <a:schemeClr val="tx1"/>
              </a:solidFill>
              <a:latin typeface="Century Gothic" panose="020B0502020202020204" pitchFamily="34" charset="0"/>
            </a:endParaRPr>
          </a:p>
        </p:txBody>
      </p:sp>
      <p:pic>
        <p:nvPicPr>
          <p:cNvPr id="4098" name="Picture 2" descr="Previous Pain Entries Dialog (Read Onl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26952"/>
            <a:ext cx="3089220" cy="17083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Frame 4" descr="highlight of Vital Signs Selected"/>
          <p:cNvSpPr/>
          <p:nvPr/>
        </p:nvSpPr>
        <p:spPr>
          <a:xfrm>
            <a:off x="78660" y="742951"/>
            <a:ext cx="1735392" cy="1541208"/>
          </a:xfrm>
          <a:prstGeom prst="frame">
            <a:avLst>
              <a:gd name="adj1" fmla="val 7901"/>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Picture 2" descr="Vital Signs Selected history section"/>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2303" r="45993" b="1869"/>
          <a:stretch/>
        </p:blipFill>
        <p:spPr bwMode="auto">
          <a:xfrm>
            <a:off x="2883574" y="1885950"/>
            <a:ext cx="3649394" cy="2833536"/>
          </a:xfrm>
          <a:prstGeom prst="rect">
            <a:avLst/>
          </a:prstGeom>
          <a:noFill/>
          <a:ln w="190500">
            <a:solidFill>
              <a:srgbClr val="43B5B5"/>
            </a:solidFill>
            <a:miter lim="800000"/>
            <a:headEnd/>
            <a:tailEnd/>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691985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group box for orders related to clinical process that open when finish is clicked"/>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1381"/>
          <a:stretch/>
        </p:blipFill>
        <p:spPr bwMode="auto">
          <a:xfrm>
            <a:off x="76200" y="201068"/>
            <a:ext cx="5270940" cy="47413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927873" y="0"/>
            <a:ext cx="3627966" cy="2343150"/>
          </a:xfrm>
        </p:spPr>
        <p:txBody>
          <a:bodyPr>
            <a:normAutofit/>
          </a:bodyPr>
          <a:lstStyle/>
          <a:p>
            <a:r>
              <a:rPr lang="en-US" sz="4800" b="1" dirty="0" smtClean="0">
                <a:solidFill>
                  <a:srgbClr val="43B5B5"/>
                </a:solidFill>
              </a:rPr>
              <a:t>Clinical process</a:t>
            </a:r>
            <a:endParaRPr lang="en-US" sz="3200" dirty="0">
              <a:solidFill>
                <a:schemeClr val="tx1"/>
              </a:solidFill>
            </a:endParaRPr>
          </a:p>
        </p:txBody>
      </p:sp>
      <p:sp>
        <p:nvSpPr>
          <p:cNvPr id="17" name="Title 1" descr="Finish&#10;"/>
          <p:cNvSpPr txBox="1">
            <a:spLocks/>
          </p:cNvSpPr>
          <p:nvPr/>
        </p:nvSpPr>
        <p:spPr>
          <a:xfrm>
            <a:off x="6202744" y="1821133"/>
            <a:ext cx="2571750" cy="234315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solidFill>
                  <a:schemeClr val="tx1"/>
                </a:solidFill>
              </a:rPr>
              <a:t>Finish</a:t>
            </a:r>
            <a:endParaRPr lang="en-US" sz="4000" dirty="0">
              <a:solidFill>
                <a:schemeClr val="tx1"/>
              </a:solidFill>
            </a:endParaRPr>
          </a:p>
        </p:txBody>
      </p:sp>
      <p:sp>
        <p:nvSpPr>
          <p:cNvPr id="16" name="Right Brace 15" descr="&quot;&quot;"/>
          <p:cNvSpPr/>
          <p:nvPr/>
        </p:nvSpPr>
        <p:spPr>
          <a:xfrm>
            <a:off x="5172218" y="201068"/>
            <a:ext cx="734390" cy="4741364"/>
          </a:xfrm>
          <a:prstGeom prst="rightBrace">
            <a:avLst>
              <a:gd name="adj1" fmla="val 8333"/>
              <a:gd name="adj2" fmla="val 56055"/>
            </a:avLst>
          </a:prstGeom>
          <a:ln w="82550">
            <a:solidFill>
              <a:srgbClr val="43B5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5" name="Picture 2" descr="a mouse curso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666" t="10857" r="53778" b="60207"/>
          <a:stretch/>
        </p:blipFill>
        <p:spPr bwMode="auto">
          <a:xfrm>
            <a:off x="7391400" y="2876550"/>
            <a:ext cx="1524000" cy="129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02736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OX&#10;"/>
          <p:cNvSpPr/>
          <p:nvPr/>
        </p:nvSpPr>
        <p:spPr>
          <a:xfrm>
            <a:off x="5791200" y="895350"/>
            <a:ext cx="2068495" cy="1015663"/>
          </a:xfrm>
          <a:prstGeom prst="rect">
            <a:avLst/>
          </a:prstGeom>
        </p:spPr>
        <p:txBody>
          <a:bodyPr wrap="square">
            <a:spAutoFit/>
          </a:bodyPr>
          <a:lstStyle/>
          <a:p>
            <a:pPr algn="ctr"/>
            <a:r>
              <a:rPr lang="en-US" sz="6000" b="1" dirty="0" smtClean="0"/>
              <a:t>BOX</a:t>
            </a:r>
            <a:endParaRPr lang="en-US" sz="4000" dirty="0"/>
          </a:p>
        </p:txBody>
      </p:sp>
      <p:sp>
        <p:nvSpPr>
          <p:cNvPr id="3" name="Right Arrow 2" descr="right arrow"/>
          <p:cNvSpPr/>
          <p:nvPr/>
        </p:nvSpPr>
        <p:spPr>
          <a:xfrm rot="10800000">
            <a:off x="4107138" y="983379"/>
            <a:ext cx="1531662" cy="857627"/>
          </a:xfrm>
          <a:prstGeom prst="rightArrow">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1" name="Picture 3" descr="a grooup box with box features to visually separate sections and groups, which helps with navigating the form more easily"/>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838200" y="285750"/>
            <a:ext cx="2988590" cy="247151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0" name="Straight Connector 9"/>
          <p:cNvCxnSpPr/>
          <p:nvPr/>
        </p:nvCxnSpPr>
        <p:spPr>
          <a:xfrm>
            <a:off x="785966" y="2922549"/>
            <a:ext cx="7924800" cy="0"/>
          </a:xfrm>
          <a:prstGeom prst="line">
            <a:avLst/>
          </a:prstGeom>
          <a:ln w="76200">
            <a:solidFill>
              <a:srgbClr val="F1592A"/>
            </a:solidFill>
          </a:ln>
        </p:spPr>
        <p:style>
          <a:lnRef idx="1">
            <a:schemeClr val="accent1"/>
          </a:lnRef>
          <a:fillRef idx="0">
            <a:schemeClr val="accent1"/>
          </a:fillRef>
          <a:effectRef idx="0">
            <a:schemeClr val="accent1"/>
          </a:effectRef>
          <a:fontRef idx="minor">
            <a:schemeClr val="tx1"/>
          </a:fontRef>
        </p:style>
      </p:cxnSp>
      <p:sp>
        <p:nvSpPr>
          <p:cNvPr id="14" name="Rectangle 13" descr="Health Factors&#10;"/>
          <p:cNvSpPr/>
          <p:nvPr/>
        </p:nvSpPr>
        <p:spPr>
          <a:xfrm>
            <a:off x="492380" y="2909539"/>
            <a:ext cx="3100115" cy="1938992"/>
          </a:xfrm>
          <a:prstGeom prst="rect">
            <a:avLst/>
          </a:prstGeom>
        </p:spPr>
        <p:txBody>
          <a:bodyPr wrap="square">
            <a:spAutoFit/>
          </a:bodyPr>
          <a:lstStyle/>
          <a:p>
            <a:pPr algn="ctr"/>
            <a:r>
              <a:rPr lang="en-US" sz="6000" b="1" dirty="0" smtClean="0"/>
              <a:t>Health Factors</a:t>
            </a:r>
            <a:endParaRPr lang="en-US" sz="4000" dirty="0"/>
          </a:p>
        </p:txBody>
      </p:sp>
      <p:sp>
        <p:nvSpPr>
          <p:cNvPr id="2" name="Not Equal 1" descr="not equal symbol"/>
          <p:cNvSpPr/>
          <p:nvPr/>
        </p:nvSpPr>
        <p:spPr>
          <a:xfrm>
            <a:off x="3422087" y="3201558"/>
            <a:ext cx="2447924" cy="1294370"/>
          </a:xfrm>
          <a:prstGeom prst="mathNotEqual">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descr="Exam&#10;Names&#10;"/>
          <p:cNvSpPr/>
          <p:nvPr/>
        </p:nvSpPr>
        <p:spPr>
          <a:xfrm>
            <a:off x="5610651" y="2922549"/>
            <a:ext cx="3100115" cy="1938992"/>
          </a:xfrm>
          <a:prstGeom prst="rect">
            <a:avLst/>
          </a:prstGeom>
        </p:spPr>
        <p:txBody>
          <a:bodyPr wrap="square">
            <a:spAutoFit/>
          </a:bodyPr>
          <a:lstStyle/>
          <a:p>
            <a:pPr algn="ctr"/>
            <a:r>
              <a:rPr lang="en-US" sz="6000" b="1" dirty="0" smtClean="0"/>
              <a:t>Exam</a:t>
            </a:r>
          </a:p>
          <a:p>
            <a:pPr algn="ctr"/>
            <a:r>
              <a:rPr lang="en-US" sz="6000" b="1" dirty="0" smtClean="0"/>
              <a:t>Names</a:t>
            </a:r>
            <a:endParaRPr lang="en-US" sz="4000" dirty="0"/>
          </a:p>
        </p:txBody>
      </p:sp>
    </p:spTree>
    <p:extLst>
      <p:ext uri="{BB962C8B-B14F-4D97-AF65-F5344CB8AC3E}">
        <p14:creationId xmlns="" xmlns:p14="http://schemas.microsoft.com/office/powerpoint/2010/main" val="8197887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100000">
              <a:schemeClr val="tx2">
                <a:lumMod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1666" y="15070"/>
            <a:ext cx="1667933" cy="1175492"/>
          </a:xfrm>
        </p:spPr>
        <p:txBody>
          <a:bodyPr>
            <a:normAutofit/>
          </a:bodyPr>
          <a:lstStyle/>
          <a:p>
            <a:r>
              <a:rPr lang="en-US" sz="5100" b="1" dirty="0" smtClean="0">
                <a:solidFill>
                  <a:srgbClr val="43B5B5"/>
                </a:solidFill>
              </a:rPr>
              <a:t>Test</a:t>
            </a:r>
            <a:endParaRPr lang="en-US" sz="5100" dirty="0">
              <a:solidFill>
                <a:schemeClr val="tx1"/>
              </a:solidFill>
            </a:endParaRPr>
          </a:p>
        </p:txBody>
      </p:sp>
      <p:pic>
        <p:nvPicPr>
          <p:cNvPr id="3" name="Picture 2" descr="a wooden wagon wheel from ancient times"/>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 xmlns:a14="http://schemas.microsoft.com/office/drawing/2010/main">
                  <a14:imgLayer r:embed="rId4">
                    <a14:imgEffect>
                      <a14:backgroundRemoval t="9857" b="90938" l="2682" r="20909">
                        <a14:backgroundMark x1="23273" y1="88871" x2="23273" y2="88871"/>
                        <a14:backgroundMark x1="17136" y1="88871" x2="17136" y2="88871"/>
                        <a14:backgroundMark x1="16182" y1="89189" x2="16182" y2="89189"/>
                        <a14:backgroundMark x1="15682" y1="88871" x2="15682" y2="88871"/>
                        <a14:backgroundMark x1="19136" y1="88394" x2="19136" y2="88394"/>
                      </a14:backgroundRemoval>
                    </a14:imgEffect>
                  </a14:imgLayer>
                </a14:imgProps>
              </a:ext>
              <a:ext uri="{28A0092B-C50C-407E-A947-70E740481C1C}">
                <a14:useLocalDpi xmlns="" xmlns:a14="http://schemas.microsoft.com/office/drawing/2010/main" val="0"/>
              </a:ext>
            </a:extLst>
          </a:blip>
          <a:srcRect r="78750"/>
          <a:stretch/>
        </p:blipFill>
        <p:spPr>
          <a:xfrm>
            <a:off x="381000" y="53765"/>
            <a:ext cx="3429000" cy="4610419"/>
          </a:xfrm>
          <a:prstGeom prst="rect">
            <a:avLst/>
          </a:prstGeom>
        </p:spPr>
      </p:pic>
      <p:sp>
        <p:nvSpPr>
          <p:cNvPr id="6" name="Title 1" descr="production"/>
          <p:cNvSpPr txBox="1">
            <a:spLocks/>
          </p:cNvSpPr>
          <p:nvPr/>
        </p:nvSpPr>
        <p:spPr>
          <a:xfrm>
            <a:off x="4572000" y="26851"/>
            <a:ext cx="4529666" cy="1175492"/>
          </a:xfrm>
          <a:prstGeom prst="rect">
            <a:avLst/>
          </a:prstGeom>
        </p:spPr>
        <p:txBody>
          <a:bodyPr vert="horz" lIns="91440" tIns="45720" rIns="91440" bIns="45720" rtlCol="0" anchor="ctr">
            <a:normAutofit fontScale="85000" lnSpcReduction="10000"/>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smtClean="0">
                <a:solidFill>
                  <a:srgbClr val="43B5B5"/>
                </a:solidFill>
              </a:rPr>
              <a:t>production</a:t>
            </a:r>
            <a:endParaRPr lang="en-US" sz="4000" dirty="0">
              <a:solidFill>
                <a:schemeClr val="tx1"/>
              </a:solidFill>
            </a:endParaRPr>
          </a:p>
        </p:txBody>
      </p:sp>
      <p:pic>
        <p:nvPicPr>
          <p:cNvPr id="4" name="Picture 3" descr="a car/truck rim and tire"/>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9857" b="89825" l="10000" r="94773"/>
                    </a14:imgEffect>
                  </a14:imgLayer>
                </a14:imgProps>
              </a:ext>
              <a:ext uri="{28A0092B-C50C-407E-A947-70E740481C1C}">
                <a14:useLocalDpi xmlns="" xmlns:a14="http://schemas.microsoft.com/office/drawing/2010/main" val="0"/>
              </a:ext>
            </a:extLst>
          </a:blip>
          <a:srcRect l="72500" b="10840"/>
          <a:stretch/>
        </p:blipFill>
        <p:spPr>
          <a:xfrm>
            <a:off x="5118252" y="994007"/>
            <a:ext cx="3492348" cy="3235093"/>
          </a:xfrm>
          <a:prstGeom prst="rect">
            <a:avLst/>
          </a:prstGeom>
        </p:spPr>
      </p:pic>
    </p:spTree>
    <p:extLst>
      <p:ext uri="{BB962C8B-B14F-4D97-AF65-F5344CB8AC3E}">
        <p14:creationId xmlns="" xmlns:p14="http://schemas.microsoft.com/office/powerpoint/2010/main" val="625626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99759" cy="1428750"/>
          </a:xfrm>
        </p:spPr>
        <p:txBody>
          <a:bodyPr>
            <a:noAutofit/>
          </a:bodyPr>
          <a:lstStyle/>
          <a:p>
            <a:pPr algn="ctr"/>
            <a:r>
              <a:rPr lang="en-US" sz="4400" dirty="0" smtClean="0">
                <a:solidFill>
                  <a:schemeClr val="tx1"/>
                </a:solidFill>
              </a:rPr>
              <a:t>Always use VA national components</a:t>
            </a:r>
            <a:endParaRPr lang="en-US" sz="4400" dirty="0">
              <a:solidFill>
                <a:schemeClr val="tx1"/>
              </a:solidFill>
            </a:endParaRPr>
          </a:p>
        </p:txBody>
      </p:sp>
      <p:pic>
        <p:nvPicPr>
          <p:cNvPr id="1028" name="Picture 4" descr="Seal of the Department of Veterans Affair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2972" r="55580"/>
          <a:stretch/>
        </p:blipFill>
        <p:spPr bwMode="auto">
          <a:xfrm>
            <a:off x="2889743" y="1885950"/>
            <a:ext cx="3364514" cy="30376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05371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0"/>
            <a:ext cx="5725708" cy="1107996"/>
          </a:xfrm>
          <a:prstGeom prst="rect">
            <a:avLst/>
          </a:prstGeom>
          <a:noFill/>
        </p:spPr>
        <p:txBody>
          <a:bodyPr wrap="square" rtlCol="0">
            <a:spAutoFit/>
          </a:bodyPr>
          <a:lstStyle/>
          <a:p>
            <a:r>
              <a:rPr lang="en-US" sz="6600" dirty="0" smtClean="0"/>
              <a:t>OUTLINE</a:t>
            </a:r>
            <a:endParaRPr lang="en-US" sz="6600" dirty="0"/>
          </a:p>
        </p:txBody>
      </p:sp>
      <p:sp>
        <p:nvSpPr>
          <p:cNvPr id="6" name="TextBox 5"/>
          <p:cNvSpPr txBox="1"/>
          <p:nvPr/>
        </p:nvSpPr>
        <p:spPr>
          <a:xfrm>
            <a:off x="2057400" y="972082"/>
            <a:ext cx="7086600" cy="4170372"/>
          </a:xfrm>
          <a:prstGeom prst="rect">
            <a:avLst/>
          </a:prstGeom>
          <a:noFill/>
        </p:spPr>
        <p:txBody>
          <a:bodyPr wrap="square" rtlCol="0">
            <a:spAutoFit/>
          </a:bodyPr>
          <a:lstStyle/>
          <a:p>
            <a:pPr>
              <a:lnSpc>
                <a:spcPts val="5300"/>
              </a:lnSpc>
            </a:pPr>
            <a:r>
              <a:rPr lang="en-US" sz="3600" dirty="0" smtClean="0"/>
              <a:t>Why reminder dialogs?</a:t>
            </a:r>
          </a:p>
          <a:p>
            <a:pPr>
              <a:lnSpc>
                <a:spcPts val="5300"/>
              </a:lnSpc>
            </a:pPr>
            <a:r>
              <a:rPr lang="en-US" sz="3600" dirty="0" smtClean="0"/>
              <a:t>Best practices</a:t>
            </a:r>
          </a:p>
          <a:p>
            <a:pPr>
              <a:lnSpc>
                <a:spcPts val="5300"/>
              </a:lnSpc>
            </a:pPr>
            <a:r>
              <a:rPr lang="en-US" sz="3600" dirty="0" smtClean="0"/>
              <a:t>The 5 Cs</a:t>
            </a:r>
          </a:p>
          <a:p>
            <a:pPr>
              <a:lnSpc>
                <a:spcPts val="5300"/>
              </a:lnSpc>
            </a:pPr>
            <a:r>
              <a:rPr lang="en-US" sz="3600" dirty="0" smtClean="0"/>
              <a:t>Under the hood</a:t>
            </a:r>
          </a:p>
          <a:p>
            <a:pPr>
              <a:lnSpc>
                <a:spcPts val="5300"/>
              </a:lnSpc>
            </a:pPr>
            <a:r>
              <a:rPr lang="en-US" sz="3600" dirty="0" smtClean="0"/>
              <a:t>End product</a:t>
            </a:r>
          </a:p>
          <a:p>
            <a:pPr>
              <a:lnSpc>
                <a:spcPts val="5300"/>
              </a:lnSpc>
            </a:pPr>
            <a:r>
              <a:rPr lang="en-US" sz="3600" dirty="0" smtClean="0"/>
              <a:t>Troubleshooting &amp; Tips</a:t>
            </a:r>
          </a:p>
        </p:txBody>
      </p:sp>
      <p:sp>
        <p:nvSpPr>
          <p:cNvPr id="5" name="Rectangle 4" descr="&quot;&quot;"/>
          <p:cNvSpPr/>
          <p:nvPr/>
        </p:nvSpPr>
        <p:spPr>
          <a:xfrm>
            <a:off x="0" y="0"/>
            <a:ext cx="1828800" cy="5143500"/>
          </a:xfrm>
          <a:prstGeom prst="rect">
            <a:avLst/>
          </a:prstGeom>
          <a:solidFill>
            <a:srgbClr val="43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ular Callout 6" descr="&quot;&quot;"/>
          <p:cNvSpPr/>
          <p:nvPr/>
        </p:nvSpPr>
        <p:spPr>
          <a:xfrm>
            <a:off x="525445" y="1107996"/>
            <a:ext cx="748912" cy="433074"/>
          </a:xfrm>
          <a:prstGeom prst="wedgeRectCallout">
            <a:avLst>
              <a:gd name="adj1" fmla="val 20823"/>
              <a:gd name="adj2" fmla="val 6948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122" name="Picture 2" descr="thumbs up"/>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flipH="1">
            <a:off x="463154" y="1647230"/>
            <a:ext cx="870346" cy="87034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descr="number 5"/>
          <p:cNvSpPr txBox="1"/>
          <p:nvPr/>
        </p:nvSpPr>
        <p:spPr>
          <a:xfrm>
            <a:off x="670009" y="2457450"/>
            <a:ext cx="488782" cy="615553"/>
          </a:xfrm>
          <a:prstGeom prst="rect">
            <a:avLst/>
          </a:prstGeom>
          <a:noFill/>
        </p:spPr>
        <p:txBody>
          <a:bodyPr wrap="square" rtlCol="0">
            <a:spAutoFit/>
          </a:bodyPr>
          <a:lstStyle/>
          <a:p>
            <a:r>
              <a:rPr lang="en-US" sz="3400" b="1" dirty="0" smtClean="0"/>
              <a:t>5</a:t>
            </a:r>
            <a:endParaRPr lang="en-US" sz="3400" b="1" dirty="0"/>
          </a:p>
        </p:txBody>
      </p:sp>
      <p:pic>
        <p:nvPicPr>
          <p:cNvPr id="10" name="Picture 2" descr="car hood release button icon"/>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9705" t="20000" r="19211" b="47659"/>
          <a:stretch/>
        </p:blipFill>
        <p:spPr bwMode="auto">
          <a:xfrm>
            <a:off x="368846" y="3033283"/>
            <a:ext cx="1074115" cy="65832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clock icon"/>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7396" t="24044" r="24662" b="27869"/>
          <a:stretch/>
        </p:blipFill>
        <p:spPr bwMode="auto">
          <a:xfrm>
            <a:off x="601645" y="3725412"/>
            <a:ext cx="626266" cy="656088"/>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pliers"/>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25996" y="4294596"/>
            <a:ext cx="945604" cy="942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62035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257175"/>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472543" y="267046"/>
            <a:ext cx="5334000" cy="857250"/>
          </a:xfrm>
        </p:spPr>
        <p:txBody>
          <a:bodyPr>
            <a:normAutofit/>
          </a:bodyPr>
          <a:lstStyle/>
          <a:p>
            <a:r>
              <a:rPr lang="en-US" sz="3600" cap="none" dirty="0" smtClean="0">
                <a:ln>
                  <a:noFill/>
                </a:ln>
                <a:solidFill>
                  <a:schemeClr val="tx1"/>
                </a:solidFill>
                <a:effectLst/>
              </a:rPr>
              <a:t>POLL QUESTION</a:t>
            </a:r>
            <a:endParaRPr lang="en-US" sz="3600" cap="none" dirty="0">
              <a:ln>
                <a:noFill/>
              </a:ln>
              <a:solidFill>
                <a:schemeClr val="tx1"/>
              </a:solidFill>
              <a:effectLst/>
            </a:endParaRPr>
          </a:p>
        </p:txBody>
      </p:sp>
      <p:sp>
        <p:nvSpPr>
          <p:cNvPr id="5" name="Content Placeholder 4"/>
          <p:cNvSpPr>
            <a:spLocks noGrp="1"/>
          </p:cNvSpPr>
          <p:nvPr>
            <p:ph idx="1"/>
          </p:nvPr>
        </p:nvSpPr>
        <p:spPr>
          <a:xfrm>
            <a:off x="304800" y="1158661"/>
            <a:ext cx="8534400" cy="3657600"/>
          </a:xfrm>
        </p:spPr>
        <p:txBody>
          <a:bodyPr>
            <a:normAutofit fontScale="85000" lnSpcReduction="20000"/>
          </a:bodyPr>
          <a:lstStyle/>
          <a:p>
            <a:pPr marL="0" indent="0">
              <a:buNone/>
            </a:pPr>
            <a:r>
              <a:rPr lang="en-US" sz="4000" cap="none" dirty="0" smtClean="0">
                <a:solidFill>
                  <a:schemeClr val="tx1"/>
                </a:solidFill>
                <a:effectLst/>
              </a:rPr>
              <a:t>Which of the following is most important when working with reminder dialogs?</a:t>
            </a:r>
          </a:p>
          <a:p>
            <a:pPr marL="1314450" lvl="2" indent="-514350">
              <a:buFont typeface="+mj-lt"/>
              <a:buAutoNum type="alphaUcPeriod"/>
            </a:pPr>
            <a:r>
              <a:rPr lang="en-US" sz="3600" cap="none" dirty="0" smtClean="0">
                <a:solidFill>
                  <a:schemeClr val="tx1"/>
                </a:solidFill>
                <a:effectLst/>
              </a:rPr>
              <a:t>Collaboration</a:t>
            </a:r>
          </a:p>
          <a:p>
            <a:pPr marL="1314450" lvl="2" indent="-514350">
              <a:buFont typeface="+mj-lt"/>
              <a:buAutoNum type="alphaUcPeriod"/>
            </a:pPr>
            <a:r>
              <a:rPr lang="en-US" sz="3600" cap="none" dirty="0" smtClean="0">
                <a:solidFill>
                  <a:schemeClr val="tx1"/>
                </a:solidFill>
                <a:effectLst/>
              </a:rPr>
              <a:t>Communication</a:t>
            </a:r>
          </a:p>
          <a:p>
            <a:pPr marL="1314450" lvl="2" indent="-514350">
              <a:buFont typeface="+mj-lt"/>
              <a:buAutoNum type="alphaUcPeriod"/>
            </a:pPr>
            <a:r>
              <a:rPr lang="en-US" sz="3600" cap="none" dirty="0" smtClean="0">
                <a:solidFill>
                  <a:schemeClr val="tx1"/>
                </a:solidFill>
                <a:effectLst/>
              </a:rPr>
              <a:t>Consistency</a:t>
            </a:r>
          </a:p>
          <a:p>
            <a:pPr marL="1314450" lvl="2" indent="-514350">
              <a:buFont typeface="+mj-lt"/>
              <a:buAutoNum type="alphaUcPeriod"/>
            </a:pPr>
            <a:r>
              <a:rPr lang="en-US" sz="3600" cap="none" dirty="0" smtClean="0">
                <a:solidFill>
                  <a:schemeClr val="tx1"/>
                </a:solidFill>
                <a:effectLst/>
              </a:rPr>
              <a:t>Conformity</a:t>
            </a:r>
          </a:p>
          <a:p>
            <a:pPr marL="1314450" lvl="2" indent="-514350">
              <a:buFont typeface="+mj-lt"/>
              <a:buAutoNum type="alphaUcPeriod"/>
            </a:pPr>
            <a:r>
              <a:rPr lang="en-US" sz="3600" cap="none" dirty="0" smtClean="0">
                <a:solidFill>
                  <a:schemeClr val="tx1"/>
                </a:solidFill>
                <a:effectLst/>
              </a:rPr>
              <a:t>Coordination</a:t>
            </a:r>
          </a:p>
        </p:txBody>
      </p:sp>
    </p:spTree>
    <p:extLst>
      <p:ext uri="{BB962C8B-B14F-4D97-AF65-F5344CB8AC3E}">
        <p14:creationId xmlns="" xmlns:p14="http://schemas.microsoft.com/office/powerpoint/2010/main" val="13145691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00175"/>
            <a:ext cx="7429499" cy="2343150"/>
          </a:xfrm>
        </p:spPr>
        <p:txBody>
          <a:bodyPr>
            <a:normAutofit/>
          </a:bodyPr>
          <a:lstStyle/>
          <a:p>
            <a:r>
              <a:rPr lang="en-US" sz="6000" b="1" dirty="0" smtClean="0">
                <a:solidFill>
                  <a:srgbClr val="43B5B5"/>
                </a:solidFill>
              </a:rPr>
              <a:t>5 C</a:t>
            </a:r>
            <a:r>
              <a:rPr lang="en-US" sz="6000" b="1" cap="none" dirty="0" smtClean="0">
                <a:solidFill>
                  <a:srgbClr val="43B5B5"/>
                </a:solidFill>
                <a:latin typeface="Century Gothic" panose="020B0502020202020204" pitchFamily="34" charset="0"/>
              </a:rPr>
              <a:t>s</a:t>
            </a:r>
            <a:r>
              <a:rPr lang="en-US" sz="6000" b="1" dirty="0" smtClean="0">
                <a:solidFill>
                  <a:srgbClr val="43B5B5"/>
                </a:solidFill>
                <a:latin typeface="Century Gothic" panose="020B0502020202020204" pitchFamily="34" charset="0"/>
              </a:rPr>
              <a:t> </a:t>
            </a:r>
            <a:r>
              <a:rPr lang="en-US" sz="4000" dirty="0" smtClean="0">
                <a:solidFill>
                  <a:schemeClr val="tx1"/>
                </a:solidFill>
                <a:latin typeface="Century Gothic" panose="020B0502020202020204" pitchFamily="34" charset="0"/>
              </a:rPr>
              <a:t/>
            </a:r>
            <a:br>
              <a:rPr lang="en-US" sz="4000" dirty="0" smtClean="0">
                <a:solidFill>
                  <a:schemeClr val="tx1"/>
                </a:solidFill>
                <a:latin typeface="Century Gothic" panose="020B0502020202020204" pitchFamily="34" charset="0"/>
              </a:rPr>
            </a:br>
            <a:r>
              <a:rPr lang="en-US" sz="4000" dirty="0" smtClean="0">
                <a:solidFill>
                  <a:schemeClr val="tx1"/>
                </a:solidFill>
              </a:rPr>
              <a:t>Needed during the development lifecycle</a:t>
            </a:r>
            <a:endParaRPr lang="en-US" sz="4000" dirty="0">
              <a:solidFill>
                <a:schemeClr val="tx1"/>
              </a:solidFill>
            </a:endParaRPr>
          </a:p>
        </p:txBody>
      </p:sp>
    </p:spTree>
    <p:extLst>
      <p:ext uri="{BB962C8B-B14F-4D97-AF65-F5344CB8AC3E}">
        <p14:creationId xmlns="" xmlns:p14="http://schemas.microsoft.com/office/powerpoint/2010/main" val="4271909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100000">
              <a:schemeClr val="tx2">
                <a:lumMod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50"/>
            <a:ext cx="7429499" cy="1428750"/>
          </a:xfrm>
        </p:spPr>
        <p:txBody>
          <a:bodyPr>
            <a:normAutofit/>
          </a:bodyPr>
          <a:lstStyle/>
          <a:p>
            <a:pPr algn="ctr"/>
            <a:r>
              <a:rPr lang="en-US" sz="6000" b="1" dirty="0" smtClean="0">
                <a:solidFill>
                  <a:srgbClr val="43B5B5"/>
                </a:solidFill>
              </a:rPr>
              <a:t>Collaboration</a:t>
            </a:r>
            <a:endParaRPr lang="en-US" sz="6000" b="1" dirty="0">
              <a:solidFill>
                <a:srgbClr val="43B5B5"/>
              </a:solidFill>
            </a:endParaRPr>
          </a:p>
        </p:txBody>
      </p:sp>
      <p:pic>
        <p:nvPicPr>
          <p:cNvPr id="1027" name="Picture 3" descr="people's hands together in team shake"/>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833086" y="1518636"/>
            <a:ext cx="3415314" cy="341531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51980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Communication&#10;"/>
          <p:cNvSpPr txBox="1">
            <a:spLocks/>
          </p:cNvSpPr>
          <p:nvPr/>
        </p:nvSpPr>
        <p:spPr>
          <a:xfrm>
            <a:off x="838200" y="133350"/>
            <a:ext cx="7429499" cy="142875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smtClean="0">
                <a:solidFill>
                  <a:srgbClr val="43B5B5"/>
                </a:solidFill>
              </a:rPr>
              <a:t>Communication</a:t>
            </a:r>
            <a:endParaRPr lang="en-US" sz="6000" b="1" dirty="0">
              <a:solidFill>
                <a:srgbClr val="43B5B5"/>
              </a:solidFill>
            </a:endParaRPr>
          </a:p>
        </p:txBody>
      </p:sp>
      <p:pic>
        <p:nvPicPr>
          <p:cNvPr id="2051" name="Picture 3" descr="tin can string phone toy, but with 12 cans and strings"/>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057400" y="1678987"/>
            <a:ext cx="4980872" cy="28739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620044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d square peg and an empty round hole"/>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3898" y="-19050"/>
            <a:ext cx="9264911" cy="61241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8" name="Title 1" descr="consistency&#10;"/>
          <p:cNvSpPr txBox="1">
            <a:spLocks/>
          </p:cNvSpPr>
          <p:nvPr/>
        </p:nvSpPr>
        <p:spPr>
          <a:xfrm>
            <a:off x="838200" y="133350"/>
            <a:ext cx="7429499" cy="142875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smtClean="0">
                <a:solidFill>
                  <a:srgbClr val="43B5B5"/>
                </a:solidFill>
              </a:rPr>
              <a:t>consistency</a:t>
            </a:r>
            <a:endParaRPr lang="en-US" sz="6000" b="1" dirty="0">
              <a:solidFill>
                <a:srgbClr val="43B5B5"/>
              </a:solidFill>
            </a:endParaRPr>
          </a:p>
        </p:txBody>
      </p:sp>
    </p:spTree>
    <p:extLst>
      <p:ext uri="{BB962C8B-B14F-4D97-AF65-F5344CB8AC3E}">
        <p14:creationId xmlns="" xmlns:p14="http://schemas.microsoft.com/office/powerpoint/2010/main" val="2448317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pic>
        <p:nvPicPr>
          <p:cNvPr id="9220" name="Picture 4" descr="a light bulb with gears in it"/>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57600" y="-44450"/>
            <a:ext cx="5715000" cy="5715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66701" y="165100"/>
            <a:ext cx="7429499" cy="1428750"/>
          </a:xfrm>
        </p:spPr>
        <p:txBody>
          <a:bodyPr>
            <a:normAutofit/>
          </a:bodyPr>
          <a:lstStyle/>
          <a:p>
            <a:r>
              <a:rPr lang="en-US" sz="6000" b="1" dirty="0" smtClean="0">
                <a:solidFill>
                  <a:srgbClr val="43B5B5"/>
                </a:solidFill>
                <a:effectLst>
                  <a:glow rad="38100">
                    <a:schemeClr val="bg1">
                      <a:lumMod val="65000"/>
                      <a:lumOff val="35000"/>
                      <a:alpha val="40000"/>
                    </a:schemeClr>
                  </a:glow>
                </a:effectLst>
              </a:rPr>
              <a:t>Conformity</a:t>
            </a:r>
            <a:endParaRPr lang="en-US" sz="6000" b="1" dirty="0">
              <a:solidFill>
                <a:srgbClr val="43B5B5"/>
              </a:solidFill>
              <a:effectLst>
                <a:glow rad="38100">
                  <a:schemeClr val="bg1">
                    <a:lumMod val="65000"/>
                    <a:lumOff val="35000"/>
                    <a:alpha val="40000"/>
                  </a:schemeClr>
                </a:glow>
              </a:effectLst>
            </a:endParaRPr>
          </a:p>
        </p:txBody>
      </p:sp>
    </p:spTree>
    <p:extLst>
      <p:ext uri="{BB962C8B-B14F-4D97-AF65-F5344CB8AC3E}">
        <p14:creationId xmlns="" xmlns:p14="http://schemas.microsoft.com/office/powerpoint/2010/main" val="1595524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133350"/>
            <a:ext cx="7429499" cy="142875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smtClean="0">
                <a:solidFill>
                  <a:srgbClr val="43B5B5"/>
                </a:solidFill>
              </a:rPr>
              <a:t>coordination</a:t>
            </a:r>
            <a:endParaRPr lang="en-US" sz="6000" b="1" dirty="0">
              <a:solidFill>
                <a:srgbClr val="43B5B5"/>
              </a:solidFill>
            </a:endParaRPr>
          </a:p>
        </p:txBody>
      </p:sp>
      <p:pic>
        <p:nvPicPr>
          <p:cNvPr id="4099" name="Picture 3" descr="a man pulling back a curtain revealing a complicated plan or diagram"/>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286000" y="1562100"/>
            <a:ext cx="4514591" cy="32956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175320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9BBDB"/>
        </a:solidFill>
        <a:effectLst/>
      </p:bgPr>
    </p:bg>
    <p:spTree>
      <p:nvGrpSpPr>
        <p:cNvPr id="1" name=""/>
        <p:cNvGrpSpPr/>
        <p:nvPr/>
      </p:nvGrpSpPr>
      <p:grpSpPr>
        <a:xfrm>
          <a:off x="0" y="0"/>
          <a:ext cx="0" cy="0"/>
          <a:chOff x="0" y="0"/>
          <a:chExt cx="0" cy="0"/>
        </a:xfrm>
      </p:grpSpPr>
      <p:pic>
        <p:nvPicPr>
          <p:cNvPr id="2052" name="Picture 4" descr="cycle symbol"/>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57200" y="172386"/>
            <a:ext cx="6400800" cy="47987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029200" y="2876550"/>
            <a:ext cx="3886200" cy="1428750"/>
          </a:xfrm>
        </p:spPr>
        <p:txBody>
          <a:bodyPr>
            <a:noAutofit/>
          </a:bodyPr>
          <a:lstStyle/>
          <a:p>
            <a:r>
              <a:rPr lang="en-US" sz="8000" dirty="0" smtClean="0">
                <a:solidFill>
                  <a:schemeClr val="tx1"/>
                </a:solidFill>
                <a:effectLst>
                  <a:glow rad="38100">
                    <a:schemeClr val="bg1">
                      <a:lumMod val="65000"/>
                      <a:lumOff val="35000"/>
                      <a:alpha val="40000"/>
                    </a:schemeClr>
                  </a:glow>
                </a:effectLst>
              </a:rPr>
              <a:t>Recap</a:t>
            </a:r>
            <a:endParaRPr lang="en-US" sz="8000" dirty="0">
              <a:solidFill>
                <a:schemeClr val="tx1"/>
              </a:solidFill>
              <a:effectLst>
                <a:glow rad="38100">
                  <a:schemeClr val="bg1">
                    <a:lumMod val="65000"/>
                    <a:lumOff val="35000"/>
                    <a:alpha val="40000"/>
                  </a:schemeClr>
                </a:glow>
              </a:effectLst>
            </a:endParaRPr>
          </a:p>
        </p:txBody>
      </p:sp>
    </p:spTree>
    <p:extLst>
      <p:ext uri="{BB962C8B-B14F-4D97-AF65-F5344CB8AC3E}">
        <p14:creationId xmlns="" xmlns:p14="http://schemas.microsoft.com/office/powerpoint/2010/main" val="18992270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170757"/>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212270"/>
            <a:ext cx="54864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3" name="Rectangle 2" descr="Which of the following is most important when working with reminder dialogs?&#10;"/>
          <p:cNvSpPr/>
          <p:nvPr/>
        </p:nvSpPr>
        <p:spPr>
          <a:xfrm>
            <a:off x="495300" y="971550"/>
            <a:ext cx="8153400" cy="1077218"/>
          </a:xfrm>
          <a:prstGeom prst="rect">
            <a:avLst/>
          </a:prstGeom>
        </p:spPr>
        <p:txBody>
          <a:bodyPr wrap="square">
            <a:spAutoFit/>
          </a:bodyPr>
          <a:lstStyle/>
          <a:p>
            <a:r>
              <a:rPr lang="en-US" sz="3200" dirty="0"/>
              <a:t>Which of the following is most important when working with reminder dialogs?</a:t>
            </a:r>
          </a:p>
        </p:txBody>
      </p:sp>
      <p:sp>
        <p:nvSpPr>
          <p:cNvPr id="5" name="Content Placeholder 4"/>
          <p:cNvSpPr>
            <a:spLocks noGrp="1"/>
          </p:cNvSpPr>
          <p:nvPr>
            <p:ph idx="1"/>
          </p:nvPr>
        </p:nvSpPr>
        <p:spPr>
          <a:xfrm>
            <a:off x="-304800" y="2038350"/>
            <a:ext cx="4648200" cy="3028950"/>
          </a:xfrm>
        </p:spPr>
        <p:txBody>
          <a:bodyPr>
            <a:normAutofit fontScale="85000" lnSpcReduction="10000"/>
          </a:bodyPr>
          <a:lstStyle/>
          <a:p>
            <a:pPr marL="1314450" lvl="2" indent="-514350">
              <a:buFont typeface="+mj-lt"/>
              <a:buAutoNum type="alphaUcPeriod"/>
            </a:pPr>
            <a:r>
              <a:rPr lang="en-US" sz="3600" cap="none" dirty="0">
                <a:solidFill>
                  <a:schemeClr val="tx1"/>
                </a:solidFill>
                <a:effectLst/>
              </a:rPr>
              <a:t>Collaboration</a:t>
            </a:r>
          </a:p>
          <a:p>
            <a:pPr marL="1314450" lvl="2" indent="-514350">
              <a:buFont typeface="+mj-lt"/>
              <a:buAutoNum type="alphaUcPeriod"/>
            </a:pPr>
            <a:r>
              <a:rPr lang="en-US" sz="3600" cap="none" dirty="0">
                <a:solidFill>
                  <a:schemeClr val="tx1"/>
                </a:solidFill>
                <a:effectLst/>
              </a:rPr>
              <a:t>Communication</a:t>
            </a:r>
          </a:p>
          <a:p>
            <a:pPr marL="1314450" lvl="2" indent="-514350">
              <a:buFont typeface="+mj-lt"/>
              <a:buAutoNum type="alphaUcPeriod"/>
            </a:pPr>
            <a:r>
              <a:rPr lang="en-US" sz="3600" cap="none" dirty="0">
                <a:solidFill>
                  <a:schemeClr val="tx1"/>
                </a:solidFill>
                <a:effectLst/>
              </a:rPr>
              <a:t>Consistency</a:t>
            </a:r>
          </a:p>
          <a:p>
            <a:pPr marL="1314450" lvl="2" indent="-514350">
              <a:buFont typeface="+mj-lt"/>
              <a:buAutoNum type="alphaUcPeriod"/>
            </a:pPr>
            <a:r>
              <a:rPr lang="en-US" sz="3600" cap="none" dirty="0">
                <a:solidFill>
                  <a:schemeClr val="tx1"/>
                </a:solidFill>
                <a:effectLst/>
              </a:rPr>
              <a:t>Conformity</a:t>
            </a:r>
          </a:p>
          <a:p>
            <a:pPr marL="1314450" lvl="2" indent="-514350">
              <a:buFont typeface="+mj-lt"/>
              <a:buAutoNum type="alphaUcPeriod"/>
            </a:pPr>
            <a:r>
              <a:rPr lang="en-US" sz="3600" cap="none" dirty="0">
                <a:solidFill>
                  <a:schemeClr val="tx1"/>
                </a:solidFill>
                <a:effectLst/>
              </a:rPr>
              <a:t>Coordination</a:t>
            </a:r>
          </a:p>
        </p:txBody>
      </p:sp>
    </p:spTree>
    <p:extLst>
      <p:ext uri="{BB962C8B-B14F-4D97-AF65-F5344CB8AC3E}">
        <p14:creationId xmlns="" xmlns:p14="http://schemas.microsoft.com/office/powerpoint/2010/main" val="2874379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tretch>
            <a:fillRect/>
          </a:stretch>
        </p:blipFill>
        <p:spPr bwMode="auto">
          <a:xfrm>
            <a:off x="2476500" y="170757"/>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212270"/>
            <a:ext cx="54864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3" name="Rectangle 2" descr="Which of the following is most important when working with reminder dialogs?&#10;"/>
          <p:cNvSpPr/>
          <p:nvPr/>
        </p:nvSpPr>
        <p:spPr>
          <a:xfrm>
            <a:off x="495300" y="971550"/>
            <a:ext cx="8153400" cy="1077218"/>
          </a:xfrm>
          <a:prstGeom prst="rect">
            <a:avLst/>
          </a:prstGeom>
        </p:spPr>
        <p:txBody>
          <a:bodyPr wrap="square">
            <a:spAutoFit/>
          </a:bodyPr>
          <a:lstStyle/>
          <a:p>
            <a:r>
              <a:rPr lang="en-US" sz="3200" dirty="0"/>
              <a:t>Which of the following is most important when working with reminder dialogs?</a:t>
            </a:r>
          </a:p>
        </p:txBody>
      </p:sp>
      <p:sp>
        <p:nvSpPr>
          <p:cNvPr id="5" name="Content Placeholder 4"/>
          <p:cNvSpPr>
            <a:spLocks noGrp="1"/>
          </p:cNvSpPr>
          <p:nvPr>
            <p:ph idx="1"/>
          </p:nvPr>
        </p:nvSpPr>
        <p:spPr>
          <a:xfrm>
            <a:off x="-304800" y="2038350"/>
            <a:ext cx="4648200" cy="3028950"/>
          </a:xfrm>
        </p:spPr>
        <p:txBody>
          <a:bodyPr>
            <a:normAutofit fontScale="85000" lnSpcReduction="10000"/>
          </a:bodyPr>
          <a:lstStyle/>
          <a:p>
            <a:pPr marL="1314450" lvl="2" indent="-514350">
              <a:buFont typeface="+mj-lt"/>
              <a:buAutoNum type="alphaUcPeriod"/>
            </a:pPr>
            <a:r>
              <a:rPr lang="en-US" sz="3600" cap="none" dirty="0">
                <a:solidFill>
                  <a:schemeClr val="tx1"/>
                </a:solidFill>
                <a:effectLst/>
              </a:rPr>
              <a:t>Collaboration</a:t>
            </a:r>
          </a:p>
          <a:p>
            <a:pPr marL="1314450" lvl="2" indent="-514350">
              <a:buFont typeface="+mj-lt"/>
              <a:buAutoNum type="alphaUcPeriod"/>
            </a:pPr>
            <a:r>
              <a:rPr lang="en-US" sz="3600" cap="none" dirty="0">
                <a:solidFill>
                  <a:schemeClr val="tx1"/>
                </a:solidFill>
                <a:effectLst/>
              </a:rPr>
              <a:t>Communication</a:t>
            </a:r>
          </a:p>
          <a:p>
            <a:pPr marL="1314450" lvl="2" indent="-514350">
              <a:buFont typeface="+mj-lt"/>
              <a:buAutoNum type="alphaUcPeriod"/>
            </a:pPr>
            <a:r>
              <a:rPr lang="en-US" sz="3600" cap="none" dirty="0">
                <a:solidFill>
                  <a:schemeClr val="tx1"/>
                </a:solidFill>
                <a:effectLst/>
              </a:rPr>
              <a:t>Consistency</a:t>
            </a:r>
          </a:p>
          <a:p>
            <a:pPr marL="1314450" lvl="2" indent="-514350">
              <a:buFont typeface="+mj-lt"/>
              <a:buAutoNum type="alphaUcPeriod"/>
            </a:pPr>
            <a:r>
              <a:rPr lang="en-US" sz="3600" cap="none" dirty="0">
                <a:solidFill>
                  <a:schemeClr val="tx1"/>
                </a:solidFill>
                <a:effectLst/>
              </a:rPr>
              <a:t>Conformity</a:t>
            </a:r>
          </a:p>
          <a:p>
            <a:pPr marL="1314450" lvl="2" indent="-514350">
              <a:buFont typeface="+mj-lt"/>
              <a:buAutoNum type="alphaUcPeriod"/>
            </a:pPr>
            <a:r>
              <a:rPr lang="en-US" sz="3600" cap="none" dirty="0">
                <a:solidFill>
                  <a:schemeClr val="tx1"/>
                </a:solidFill>
                <a:effectLst/>
              </a:rPr>
              <a:t>Coordination</a:t>
            </a:r>
          </a:p>
        </p:txBody>
      </p:sp>
    </p:spTree>
    <p:extLst>
      <p:ext uri="{BB962C8B-B14F-4D97-AF65-F5344CB8AC3E}">
        <p14:creationId xmlns="" xmlns:p14="http://schemas.microsoft.com/office/powerpoint/2010/main" val="3841793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170757"/>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212270"/>
            <a:ext cx="54864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3" name="Rectangle 2" descr="Who is in the audience today?&#10;"/>
          <p:cNvSpPr/>
          <p:nvPr/>
        </p:nvSpPr>
        <p:spPr>
          <a:xfrm>
            <a:off x="495300" y="1200150"/>
            <a:ext cx="8153400" cy="584775"/>
          </a:xfrm>
          <a:prstGeom prst="rect">
            <a:avLst/>
          </a:prstGeom>
        </p:spPr>
        <p:txBody>
          <a:bodyPr wrap="square">
            <a:spAutoFit/>
          </a:bodyPr>
          <a:lstStyle/>
          <a:p>
            <a:r>
              <a:rPr lang="en-US" sz="3200" dirty="0"/>
              <a:t>Who is in the audience today?</a:t>
            </a:r>
          </a:p>
        </p:txBody>
      </p:sp>
      <p:sp>
        <p:nvSpPr>
          <p:cNvPr id="5" name="Content Placeholder 4"/>
          <p:cNvSpPr>
            <a:spLocks noGrp="1"/>
          </p:cNvSpPr>
          <p:nvPr>
            <p:ph idx="1"/>
          </p:nvPr>
        </p:nvSpPr>
        <p:spPr>
          <a:xfrm>
            <a:off x="-152400" y="1600200"/>
            <a:ext cx="4419600" cy="3543299"/>
          </a:xfrm>
        </p:spPr>
        <p:txBody>
          <a:bodyPr>
            <a:normAutofit fontScale="77500" lnSpcReduction="20000"/>
          </a:bodyPr>
          <a:lstStyle/>
          <a:p>
            <a:pPr marL="1314450" lvl="2" indent="-514350">
              <a:buFont typeface="+mj-lt"/>
              <a:buAutoNum type="alphaUcPeriod"/>
            </a:pPr>
            <a:r>
              <a:rPr lang="en-US" sz="3600" cap="none" dirty="0">
                <a:solidFill>
                  <a:schemeClr val="tx1"/>
                </a:solidFill>
                <a:effectLst/>
              </a:rPr>
              <a:t>CAC – reminder builder</a:t>
            </a:r>
          </a:p>
          <a:p>
            <a:pPr marL="1314450" lvl="2" indent="-514350">
              <a:buFont typeface="+mj-lt"/>
              <a:buAutoNum type="alphaUcPeriod"/>
            </a:pPr>
            <a:r>
              <a:rPr lang="en-US" sz="3600" cap="none" dirty="0">
                <a:solidFill>
                  <a:schemeClr val="tx1"/>
                </a:solidFill>
                <a:effectLst/>
              </a:rPr>
              <a:t>CAC – not reminder builder</a:t>
            </a:r>
          </a:p>
          <a:p>
            <a:pPr marL="1314450" lvl="2" indent="-514350">
              <a:buFont typeface="+mj-lt"/>
              <a:buAutoNum type="alphaUcPeriod"/>
            </a:pPr>
            <a:r>
              <a:rPr lang="en-US" sz="3600" cap="none" dirty="0">
                <a:solidFill>
                  <a:schemeClr val="tx1"/>
                </a:solidFill>
                <a:effectLst/>
              </a:rPr>
              <a:t>CPRS user</a:t>
            </a:r>
          </a:p>
          <a:p>
            <a:pPr marL="1314450" lvl="2" indent="-514350">
              <a:buFont typeface="+mj-lt"/>
              <a:buAutoNum type="alphaUcPeriod"/>
            </a:pPr>
            <a:r>
              <a:rPr lang="en-US" sz="3600" cap="none" dirty="0">
                <a:solidFill>
                  <a:schemeClr val="tx1"/>
                </a:solidFill>
                <a:effectLst/>
              </a:rPr>
              <a:t>Data Analyst</a:t>
            </a:r>
          </a:p>
          <a:p>
            <a:pPr marL="1314450" lvl="2" indent="-514350">
              <a:buFont typeface="+mj-lt"/>
              <a:buAutoNum type="alphaUcPeriod"/>
            </a:pPr>
            <a:r>
              <a:rPr lang="en-US" sz="3600" cap="none" dirty="0">
                <a:solidFill>
                  <a:schemeClr val="tx1"/>
                </a:solidFill>
                <a:effectLst/>
              </a:rPr>
              <a:t>Other</a:t>
            </a:r>
          </a:p>
        </p:txBody>
      </p:sp>
    </p:spTree>
    <p:extLst>
      <p:ext uri="{BB962C8B-B14F-4D97-AF65-F5344CB8AC3E}">
        <p14:creationId xmlns="" xmlns:p14="http://schemas.microsoft.com/office/powerpoint/2010/main" val="15035285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361950"/>
            <a:ext cx="7429499" cy="1428750"/>
          </a:xfrm>
        </p:spPr>
        <p:txBody>
          <a:bodyPr>
            <a:normAutofit/>
          </a:bodyPr>
          <a:lstStyle/>
          <a:p>
            <a:r>
              <a:rPr lang="en-US" sz="4800" b="1" dirty="0" smtClean="0">
                <a:solidFill>
                  <a:srgbClr val="43B5B5"/>
                </a:solidFill>
              </a:rPr>
              <a:t>Under the Hood</a:t>
            </a:r>
            <a:endParaRPr lang="en-US" sz="4800" b="1" dirty="0">
              <a:solidFill>
                <a:srgbClr val="43B5B5"/>
              </a:solidFill>
            </a:endParaRPr>
          </a:p>
        </p:txBody>
      </p:sp>
      <p:sp>
        <p:nvSpPr>
          <p:cNvPr id="3" name="Content Placeholder 2"/>
          <p:cNvSpPr>
            <a:spLocks noGrp="1"/>
          </p:cNvSpPr>
          <p:nvPr>
            <p:ph idx="1"/>
          </p:nvPr>
        </p:nvSpPr>
        <p:spPr>
          <a:xfrm>
            <a:off x="413677" y="1809750"/>
            <a:ext cx="4038600" cy="2343151"/>
          </a:xfrm>
        </p:spPr>
        <p:txBody>
          <a:bodyPr>
            <a:normAutofit/>
          </a:bodyPr>
          <a:lstStyle/>
          <a:p>
            <a:pPr marL="0" lvl="1" indent="0" algn="ctr">
              <a:buNone/>
            </a:pPr>
            <a:r>
              <a:rPr lang="en-US" sz="3600" b="1" dirty="0" smtClean="0">
                <a:solidFill>
                  <a:schemeClr val="tx1"/>
                </a:solidFill>
                <a:effectLst/>
                <a:latin typeface="Century Gothic" panose="020B0502020202020204" pitchFamily="34" charset="0"/>
              </a:rPr>
              <a:t>How reminder functionality provides solutions for dialogs</a:t>
            </a:r>
          </a:p>
        </p:txBody>
      </p:sp>
      <p:pic>
        <p:nvPicPr>
          <p:cNvPr id="18434" name="Picture 2" descr="car with open hood icon"/>
          <p:cNvPicPr>
            <a:picLocks noChangeAspect="1" noChangeArrowheads="1"/>
          </p:cNvPicPr>
          <p:nvPr/>
        </p:nvPicPr>
        <p:blipFill rotWithShape="1">
          <a:blip r:embed="rId3" cstate="print">
            <a:grayscl/>
            <a:extLst>
              <a:ext uri="{28A0092B-C50C-407E-A947-70E740481C1C}">
                <a14:useLocalDpi xmlns="" xmlns:a14="http://schemas.microsoft.com/office/drawing/2010/main" val="0"/>
              </a:ext>
            </a:extLst>
          </a:blip>
          <a:srcRect l="14831" t="23221" r="17796" b="43799"/>
          <a:stretch/>
        </p:blipFill>
        <p:spPr bwMode="auto">
          <a:xfrm>
            <a:off x="4808959" y="1828800"/>
            <a:ext cx="3801641" cy="23431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00520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257175"/>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472543" y="267046"/>
            <a:ext cx="5334000" cy="857250"/>
          </a:xfrm>
        </p:spPr>
        <p:txBody>
          <a:bodyPr>
            <a:normAutofit/>
          </a:bodyPr>
          <a:lstStyle/>
          <a:p>
            <a:r>
              <a:rPr lang="en-US" sz="3600" cap="none" dirty="0" smtClean="0">
                <a:ln>
                  <a:noFill/>
                </a:ln>
                <a:solidFill>
                  <a:schemeClr val="tx1"/>
                </a:solidFill>
                <a:effectLst/>
              </a:rPr>
              <a:t>POLL QUESTION</a:t>
            </a:r>
            <a:endParaRPr lang="en-US" sz="3600" cap="none" dirty="0">
              <a:ln>
                <a:noFill/>
              </a:ln>
              <a:solidFill>
                <a:schemeClr val="tx1"/>
              </a:solidFill>
              <a:effectLst/>
            </a:endParaRPr>
          </a:p>
        </p:txBody>
      </p:sp>
      <p:sp>
        <p:nvSpPr>
          <p:cNvPr id="5" name="Content Placeholder 4"/>
          <p:cNvSpPr>
            <a:spLocks noGrp="1"/>
          </p:cNvSpPr>
          <p:nvPr>
            <p:ph idx="1"/>
          </p:nvPr>
        </p:nvSpPr>
        <p:spPr>
          <a:xfrm>
            <a:off x="304800" y="1158661"/>
            <a:ext cx="8534400" cy="3657600"/>
          </a:xfrm>
        </p:spPr>
        <p:txBody>
          <a:bodyPr>
            <a:normAutofit fontScale="92500" lnSpcReduction="10000"/>
          </a:bodyPr>
          <a:lstStyle/>
          <a:p>
            <a:pPr marL="0" indent="0">
              <a:buNone/>
            </a:pPr>
            <a:r>
              <a:rPr lang="en-US" sz="4000" cap="none" dirty="0" smtClean="0">
                <a:solidFill>
                  <a:schemeClr val="tx1"/>
                </a:solidFill>
                <a:effectLst/>
              </a:rPr>
              <a:t>How do you most often use reminder dialogs?</a:t>
            </a:r>
          </a:p>
          <a:p>
            <a:pPr marL="688975" lvl="2" indent="-463550">
              <a:buFont typeface="+mj-lt"/>
              <a:buAutoNum type="alphaUcPeriod"/>
            </a:pPr>
            <a:r>
              <a:rPr lang="en-US" sz="3600" cap="none" dirty="0">
                <a:solidFill>
                  <a:schemeClr val="tx1"/>
                </a:solidFill>
                <a:effectLst/>
              </a:rPr>
              <a:t>Consult responses</a:t>
            </a:r>
          </a:p>
          <a:p>
            <a:pPr marL="688975" lvl="2" indent="-463550">
              <a:buFont typeface="+mj-lt"/>
              <a:buAutoNum type="alphaUcPeriod"/>
            </a:pPr>
            <a:r>
              <a:rPr lang="en-US" sz="3600" cap="none" dirty="0">
                <a:solidFill>
                  <a:schemeClr val="tx1"/>
                </a:solidFill>
                <a:effectLst/>
              </a:rPr>
              <a:t>Templates linked to </a:t>
            </a:r>
            <a:r>
              <a:rPr lang="en-US" sz="3600" cap="none" dirty="0" smtClean="0">
                <a:solidFill>
                  <a:schemeClr val="tx1"/>
                </a:solidFill>
                <a:effectLst/>
              </a:rPr>
              <a:t>titles</a:t>
            </a:r>
          </a:p>
          <a:p>
            <a:pPr marL="688975" lvl="2" indent="-463550">
              <a:buFont typeface="+mj-lt"/>
              <a:buAutoNum type="alphaUcPeriod"/>
            </a:pPr>
            <a:r>
              <a:rPr lang="en-US" sz="3600" cap="none" dirty="0" smtClean="0">
                <a:solidFill>
                  <a:schemeClr val="tx1"/>
                </a:solidFill>
                <a:effectLst/>
              </a:rPr>
              <a:t> Cover sheet reminders</a:t>
            </a:r>
            <a:endParaRPr lang="en-US" sz="3600" cap="none" dirty="0">
              <a:solidFill>
                <a:schemeClr val="tx1"/>
              </a:solidFill>
              <a:effectLst/>
            </a:endParaRPr>
          </a:p>
          <a:p>
            <a:pPr marL="688975" lvl="2" indent="-463550">
              <a:buFont typeface="+mj-lt"/>
              <a:buAutoNum type="alphaUcPeriod"/>
            </a:pPr>
            <a:r>
              <a:rPr lang="en-US" sz="3600" cap="none" dirty="0" smtClean="0">
                <a:solidFill>
                  <a:schemeClr val="tx1"/>
                </a:solidFill>
                <a:effectLst/>
              </a:rPr>
              <a:t>Templates </a:t>
            </a:r>
            <a:r>
              <a:rPr lang="en-US" sz="3600" cap="none" dirty="0">
                <a:solidFill>
                  <a:schemeClr val="tx1"/>
                </a:solidFill>
                <a:effectLst/>
              </a:rPr>
              <a:t>used as shared templates</a:t>
            </a:r>
          </a:p>
        </p:txBody>
      </p:sp>
    </p:spTree>
    <p:extLst>
      <p:ext uri="{BB962C8B-B14F-4D97-AF65-F5344CB8AC3E}">
        <p14:creationId xmlns="" xmlns:p14="http://schemas.microsoft.com/office/powerpoint/2010/main" val="702778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19050"/>
            <a:ext cx="7429499" cy="1428750"/>
          </a:xfrm>
        </p:spPr>
        <p:txBody>
          <a:bodyPr>
            <a:normAutofit/>
          </a:bodyPr>
          <a:lstStyle/>
          <a:p>
            <a:r>
              <a:rPr lang="en-US" sz="4800" b="1" dirty="0" smtClean="0">
                <a:solidFill>
                  <a:srgbClr val="43B5B5"/>
                </a:solidFill>
              </a:rPr>
              <a:t>End Product</a:t>
            </a:r>
            <a:endParaRPr lang="en-US" sz="4800" b="1" dirty="0">
              <a:solidFill>
                <a:srgbClr val="43B5B5"/>
              </a:solidFill>
            </a:endParaRPr>
          </a:p>
        </p:txBody>
      </p:sp>
      <p:pic>
        <p:nvPicPr>
          <p:cNvPr id="19458" name="Picture 2" descr="clock icon"/>
          <p:cNvPicPr>
            <a:picLocks noChangeAspect="1" noChangeArrowheads="1"/>
          </p:cNvPicPr>
          <p:nvPr/>
        </p:nvPicPr>
        <p:blipFill>
          <a:blip r:embed="rId3" cstate="print">
            <a:biLevel thresh="75000"/>
            <a:lum bright="20000"/>
            <a:extLst>
              <a:ext uri="{28A0092B-C50C-407E-A947-70E740481C1C}">
                <a14:useLocalDpi xmlns="" xmlns:a14="http://schemas.microsoft.com/office/drawing/2010/main" val="0"/>
              </a:ext>
            </a:extLst>
          </a:blip>
          <a:stretch>
            <a:fillRect/>
          </a:stretch>
        </p:blipFill>
        <p:spPr bwMode="auto">
          <a:xfrm>
            <a:off x="187383" y="1524000"/>
            <a:ext cx="2209800" cy="2209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Rectangle 4" descr="Reminder Due Report&#10;"/>
          <p:cNvSpPr/>
          <p:nvPr/>
        </p:nvSpPr>
        <p:spPr>
          <a:xfrm>
            <a:off x="263583" y="3786414"/>
            <a:ext cx="2057400" cy="442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43B5B5"/>
                </a:solidFill>
              </a:rPr>
              <a:t>Reminder Due Report</a:t>
            </a:r>
            <a:endParaRPr lang="en-US" sz="2800" dirty="0">
              <a:solidFill>
                <a:srgbClr val="43B5B5"/>
              </a:solidFill>
            </a:endParaRPr>
          </a:p>
        </p:txBody>
      </p:sp>
      <p:pic>
        <p:nvPicPr>
          <p:cNvPr id="2050" name="Picture 2" descr="pliers icon"/>
          <p:cNvPicPr>
            <a:picLocks noChangeAspect="1" noChangeArrowheads="1"/>
          </p:cNvPicPr>
          <p:nvPr/>
        </p:nvPicPr>
        <p:blipFill rotWithShape="1">
          <a:blip r:embed="rId4" cstate="print">
            <a:biLevel thresh="50000"/>
            <a:lum bright="20000" contrast="20000"/>
            <a:extLst>
              <a:ext uri="{28A0092B-C50C-407E-A947-70E740481C1C}">
                <a14:useLocalDpi xmlns="" xmlns:a14="http://schemas.microsoft.com/office/drawing/2010/main" val="0"/>
              </a:ext>
            </a:extLst>
          </a:blip>
          <a:srcRect l="23862" t="25470" r="24796" b="23204"/>
          <a:stretch/>
        </p:blipFill>
        <p:spPr bwMode="auto">
          <a:xfrm rot="13534720">
            <a:off x="2835385" y="2047112"/>
            <a:ext cx="1192441" cy="119206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9" name="Rectangle 8" descr="Reminder Extract&#10;"/>
          <p:cNvSpPr/>
          <p:nvPr/>
        </p:nvSpPr>
        <p:spPr>
          <a:xfrm>
            <a:off x="2362200" y="3786414"/>
            <a:ext cx="2057400" cy="442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43B5B5"/>
                </a:solidFill>
              </a:rPr>
              <a:t>Reminder Extract</a:t>
            </a:r>
            <a:endParaRPr lang="en-US" sz="2800" dirty="0">
              <a:solidFill>
                <a:srgbClr val="43B5B5"/>
              </a:solidFill>
            </a:endParaRPr>
          </a:p>
        </p:txBody>
      </p:sp>
      <p:pic>
        <p:nvPicPr>
          <p:cNvPr id="19460" name="Picture 4" descr="file folder icon"/>
          <p:cNvPicPr>
            <a:picLocks noGrp="1" noChangeAspect="1" noChangeArrowheads="1"/>
          </p:cNvPicPr>
          <p:nvPr>
            <p:ph idx="1"/>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lum contrast="40000"/>
            <a:extLst>
              <a:ext uri="{28A0092B-C50C-407E-A947-70E740481C1C}">
                <a14:useLocalDpi xmlns="" xmlns:a14="http://schemas.microsoft.com/office/drawing/2010/main" val="0"/>
              </a:ext>
            </a:extLst>
          </a:blip>
          <a:srcRect l="25023" t="31232" r="25498" b="31801"/>
          <a:stretch/>
        </p:blipFill>
        <p:spPr bwMode="auto">
          <a:xfrm>
            <a:off x="4953001" y="2000250"/>
            <a:ext cx="1657350" cy="12382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descr="FileMan"/>
          <p:cNvSpPr/>
          <p:nvPr/>
        </p:nvSpPr>
        <p:spPr>
          <a:xfrm>
            <a:off x="4760913" y="3786414"/>
            <a:ext cx="2057400" cy="442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43B5B5"/>
                </a:solidFill>
              </a:rPr>
              <a:t>FileMan</a:t>
            </a:r>
            <a:endParaRPr lang="en-US" sz="2800" dirty="0">
              <a:solidFill>
                <a:srgbClr val="43B5B5"/>
              </a:solidFill>
            </a:endParaRPr>
          </a:p>
        </p:txBody>
      </p:sp>
      <p:pic>
        <p:nvPicPr>
          <p:cNvPr id="19462" name="Picture 6" descr="disk drive/data storage icon"/>
          <p:cNvPicPr>
            <a:picLocks noChangeAspect="1" noChangeArrowheads="1"/>
          </p:cNvPicPr>
          <p:nvPr/>
        </p:nvPicPr>
        <p:blipFill rotWithShape="1">
          <a:blip r:embed="rId6" cstate="print">
            <a:clrChange>
              <a:clrFrom>
                <a:srgbClr val="FFFFFF"/>
              </a:clrFrom>
              <a:clrTo>
                <a:srgbClr val="FFFFFF">
                  <a:alpha val="0"/>
                </a:srgbClr>
              </a:clrTo>
            </a:clrChange>
            <a:lum bright="70000" contrast="-70000"/>
            <a:extLst>
              <a:ext uri="{28A0092B-C50C-407E-A947-70E740481C1C}">
                <a14:useLocalDpi xmlns="" xmlns:a14="http://schemas.microsoft.com/office/drawing/2010/main" val="0"/>
              </a:ext>
            </a:extLst>
          </a:blip>
          <a:srcRect l="6405" t="5476" r="70407" b="69755"/>
          <a:stretch/>
        </p:blipFill>
        <p:spPr bwMode="auto">
          <a:xfrm>
            <a:off x="7053262" y="1547368"/>
            <a:ext cx="2243138" cy="239598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descr="VISN Data Warehouse&#10;"/>
          <p:cNvSpPr/>
          <p:nvPr/>
        </p:nvSpPr>
        <p:spPr>
          <a:xfrm>
            <a:off x="6900861" y="3786414"/>
            <a:ext cx="2243139" cy="442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43B5B5"/>
                </a:solidFill>
              </a:rPr>
              <a:t>VISN Data Warehouse</a:t>
            </a:r>
            <a:endParaRPr lang="en-US" sz="2800" dirty="0">
              <a:solidFill>
                <a:srgbClr val="43B5B5"/>
              </a:solidFill>
            </a:endParaRPr>
          </a:p>
        </p:txBody>
      </p:sp>
    </p:spTree>
    <p:extLst>
      <p:ext uri="{BB962C8B-B14F-4D97-AF65-F5344CB8AC3E}">
        <p14:creationId xmlns="" xmlns:p14="http://schemas.microsoft.com/office/powerpoint/2010/main" val="1280620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170757"/>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212270"/>
            <a:ext cx="54864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8" name="Rectangle 7" descr="How do you most often use reminder dialogs at your site?&#10;"/>
          <p:cNvSpPr/>
          <p:nvPr/>
        </p:nvSpPr>
        <p:spPr>
          <a:xfrm>
            <a:off x="495300" y="895350"/>
            <a:ext cx="8153400" cy="1077218"/>
          </a:xfrm>
          <a:prstGeom prst="rect">
            <a:avLst/>
          </a:prstGeom>
        </p:spPr>
        <p:txBody>
          <a:bodyPr wrap="square">
            <a:spAutoFit/>
          </a:bodyPr>
          <a:lstStyle/>
          <a:p>
            <a:r>
              <a:rPr lang="en-US" sz="3200" dirty="0"/>
              <a:t>How do you </a:t>
            </a:r>
            <a:r>
              <a:rPr lang="en-US" sz="3200" dirty="0" smtClean="0"/>
              <a:t>most often use </a:t>
            </a:r>
            <a:r>
              <a:rPr lang="en-US" sz="3200" dirty="0"/>
              <a:t>reminder </a:t>
            </a:r>
            <a:r>
              <a:rPr lang="en-US" sz="3200" dirty="0" smtClean="0"/>
              <a:t>dialogs?</a:t>
            </a:r>
            <a:endParaRPr lang="en-US" sz="3200" dirty="0"/>
          </a:p>
        </p:txBody>
      </p:sp>
      <p:sp>
        <p:nvSpPr>
          <p:cNvPr id="7" name="Content Placeholder 4" descr="Consult responses&#10;Templates linked to titles&#10;Cover sheet reminders&#10;Templates used as shared templates&#10;"/>
          <p:cNvSpPr txBox="1">
            <a:spLocks/>
          </p:cNvSpPr>
          <p:nvPr/>
        </p:nvSpPr>
        <p:spPr>
          <a:xfrm>
            <a:off x="0" y="1708725"/>
            <a:ext cx="4953000" cy="3510975"/>
          </a:xfrm>
          <a:prstGeom prst="rect">
            <a:avLst/>
          </a:prstGeom>
        </p:spPr>
        <p:txBody>
          <a:bodyPr vert="horz" lIns="91440" tIns="45720" rIns="91440" bIns="45720" rtlCol="0" anchor="ctr">
            <a:noAutofit/>
          </a:bodyPr>
          <a:lst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688975" lvl="2" indent="-463550">
              <a:buFont typeface="+mj-lt"/>
              <a:buAutoNum type="alphaUcPeriod"/>
            </a:pPr>
            <a:r>
              <a:rPr lang="en-US" sz="2800" cap="none" dirty="0">
                <a:solidFill>
                  <a:schemeClr val="tx1"/>
                </a:solidFill>
                <a:effectLst/>
              </a:rPr>
              <a:t>Consult responses</a:t>
            </a:r>
          </a:p>
          <a:p>
            <a:pPr marL="688975" lvl="2" indent="-463550">
              <a:buFont typeface="+mj-lt"/>
              <a:buAutoNum type="alphaUcPeriod"/>
            </a:pPr>
            <a:r>
              <a:rPr lang="en-US" sz="2800" cap="none" dirty="0">
                <a:solidFill>
                  <a:schemeClr val="tx1"/>
                </a:solidFill>
                <a:effectLst/>
              </a:rPr>
              <a:t>Templates linked to titles</a:t>
            </a:r>
          </a:p>
          <a:p>
            <a:pPr marL="688975" lvl="2" indent="-463550">
              <a:buFont typeface="+mj-lt"/>
              <a:buAutoNum type="alphaUcPeriod"/>
            </a:pPr>
            <a:r>
              <a:rPr lang="en-US" sz="2800" cap="none" dirty="0">
                <a:solidFill>
                  <a:schemeClr val="tx1"/>
                </a:solidFill>
                <a:effectLst/>
              </a:rPr>
              <a:t>Cover sheet reminders</a:t>
            </a:r>
          </a:p>
          <a:p>
            <a:pPr marL="688975" lvl="2" indent="-463550">
              <a:buFont typeface="+mj-lt"/>
              <a:buAutoNum type="alphaUcPeriod"/>
            </a:pPr>
            <a:r>
              <a:rPr lang="en-US" sz="2800" cap="none" dirty="0">
                <a:solidFill>
                  <a:schemeClr val="tx1"/>
                </a:solidFill>
                <a:effectLst/>
              </a:rPr>
              <a:t>Templates used as shared templates</a:t>
            </a:r>
          </a:p>
        </p:txBody>
      </p:sp>
    </p:spTree>
    <p:extLst>
      <p:ext uri="{BB962C8B-B14F-4D97-AF65-F5344CB8AC3E}">
        <p14:creationId xmlns="" xmlns:p14="http://schemas.microsoft.com/office/powerpoint/2010/main" val="19283112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476500" y="170757"/>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212270"/>
            <a:ext cx="54864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3" name="Rectangle 2" descr="How do you most often use reminder dialogs at your site?&#10;"/>
          <p:cNvSpPr/>
          <p:nvPr/>
        </p:nvSpPr>
        <p:spPr>
          <a:xfrm>
            <a:off x="495300" y="895350"/>
            <a:ext cx="8153400" cy="1077218"/>
          </a:xfrm>
          <a:prstGeom prst="rect">
            <a:avLst/>
          </a:prstGeom>
        </p:spPr>
        <p:txBody>
          <a:bodyPr wrap="square">
            <a:spAutoFit/>
          </a:bodyPr>
          <a:lstStyle/>
          <a:p>
            <a:r>
              <a:rPr lang="en-US" sz="3200" dirty="0"/>
              <a:t>How do you </a:t>
            </a:r>
            <a:r>
              <a:rPr lang="en-US" sz="3200" dirty="0" smtClean="0"/>
              <a:t>most often use </a:t>
            </a:r>
            <a:r>
              <a:rPr lang="en-US" sz="3200" dirty="0"/>
              <a:t>reminder </a:t>
            </a:r>
            <a:r>
              <a:rPr lang="en-US" sz="3200" dirty="0" smtClean="0"/>
              <a:t>dialogs?</a:t>
            </a:r>
            <a:endParaRPr lang="en-US" sz="3200" dirty="0"/>
          </a:p>
        </p:txBody>
      </p:sp>
      <p:sp>
        <p:nvSpPr>
          <p:cNvPr id="5" name="Content Placeholder 4"/>
          <p:cNvSpPr>
            <a:spLocks noGrp="1"/>
          </p:cNvSpPr>
          <p:nvPr>
            <p:ph idx="1"/>
          </p:nvPr>
        </p:nvSpPr>
        <p:spPr>
          <a:xfrm>
            <a:off x="0" y="1708725"/>
            <a:ext cx="4953000" cy="3510975"/>
          </a:xfrm>
        </p:spPr>
        <p:txBody>
          <a:bodyPr>
            <a:noAutofit/>
          </a:bodyPr>
          <a:lstStyle/>
          <a:p>
            <a:pPr marL="688975" lvl="2" indent="-463550">
              <a:buFont typeface="+mj-lt"/>
              <a:buAutoNum type="alphaUcPeriod"/>
            </a:pPr>
            <a:r>
              <a:rPr lang="en-US" sz="2800" cap="none" dirty="0">
                <a:solidFill>
                  <a:schemeClr val="tx1"/>
                </a:solidFill>
                <a:effectLst/>
              </a:rPr>
              <a:t>Consult </a:t>
            </a:r>
            <a:r>
              <a:rPr lang="en-US" sz="2800" cap="none" dirty="0" smtClean="0">
                <a:solidFill>
                  <a:schemeClr val="tx1"/>
                </a:solidFill>
                <a:effectLst/>
              </a:rPr>
              <a:t>responses</a:t>
            </a:r>
          </a:p>
          <a:p>
            <a:pPr marL="688975" lvl="2" indent="-463550">
              <a:buFont typeface="+mj-lt"/>
              <a:buAutoNum type="alphaUcPeriod"/>
            </a:pPr>
            <a:r>
              <a:rPr lang="en-US" sz="2800" cap="none" dirty="0" smtClean="0">
                <a:solidFill>
                  <a:schemeClr val="tx1"/>
                </a:solidFill>
                <a:effectLst/>
              </a:rPr>
              <a:t>Templates linked to titles</a:t>
            </a:r>
            <a:endParaRPr lang="en-US" sz="2800" cap="none" dirty="0">
              <a:solidFill>
                <a:schemeClr val="tx1"/>
              </a:solidFill>
              <a:effectLst/>
            </a:endParaRPr>
          </a:p>
          <a:p>
            <a:pPr marL="688975" lvl="2" indent="-463550">
              <a:buFont typeface="+mj-lt"/>
              <a:buAutoNum type="alphaUcPeriod"/>
            </a:pPr>
            <a:r>
              <a:rPr lang="en-US" sz="2800" cap="none" dirty="0">
                <a:solidFill>
                  <a:schemeClr val="tx1"/>
                </a:solidFill>
                <a:effectLst/>
              </a:rPr>
              <a:t>Cover sheet reminders</a:t>
            </a:r>
          </a:p>
          <a:p>
            <a:pPr marL="688975" lvl="2" indent="-463550">
              <a:buFont typeface="+mj-lt"/>
              <a:buAutoNum type="alphaUcPeriod"/>
            </a:pPr>
            <a:r>
              <a:rPr lang="en-US" sz="2800" cap="none" dirty="0" smtClean="0">
                <a:solidFill>
                  <a:schemeClr val="tx1"/>
                </a:solidFill>
                <a:effectLst/>
              </a:rPr>
              <a:t>Templates used as shared </a:t>
            </a:r>
            <a:r>
              <a:rPr lang="en-US" sz="2800" cap="none" dirty="0">
                <a:solidFill>
                  <a:schemeClr val="tx1"/>
                </a:solidFill>
                <a:effectLst/>
              </a:rPr>
              <a:t>templates</a:t>
            </a:r>
          </a:p>
        </p:txBody>
      </p:sp>
    </p:spTree>
    <p:extLst>
      <p:ext uri="{BB962C8B-B14F-4D97-AF65-F5344CB8AC3E}">
        <p14:creationId xmlns="" xmlns:p14="http://schemas.microsoft.com/office/powerpoint/2010/main" val="29841574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429499" cy="1428750"/>
          </a:xfrm>
        </p:spPr>
        <p:txBody>
          <a:bodyPr>
            <a:normAutofit fontScale="90000"/>
          </a:bodyPr>
          <a:lstStyle/>
          <a:p>
            <a:pPr algn="ctr"/>
            <a:r>
              <a:rPr lang="en-US" sz="4800" b="1" dirty="0" smtClean="0">
                <a:solidFill>
                  <a:schemeClr val="tx1"/>
                </a:solidFill>
              </a:rPr>
              <a:t>Troubleshooting &amp; Tips</a:t>
            </a:r>
            <a:endParaRPr lang="en-US" sz="4800" b="1" dirty="0">
              <a:solidFill>
                <a:schemeClr val="tx1"/>
              </a:solidFill>
            </a:endParaRPr>
          </a:p>
        </p:txBody>
      </p:sp>
      <p:pic>
        <p:nvPicPr>
          <p:cNvPr id="3074" name="Picture 2" descr="a cartoon bug"/>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670852" y="1128409"/>
            <a:ext cx="3806148" cy="380614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97089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839200" cy="1428750"/>
          </a:xfrm>
        </p:spPr>
        <p:txBody>
          <a:bodyPr>
            <a:normAutofit/>
          </a:bodyPr>
          <a:lstStyle/>
          <a:p>
            <a:r>
              <a:rPr lang="en-US" sz="2800" dirty="0" smtClean="0">
                <a:solidFill>
                  <a:schemeClr val="tx1"/>
                </a:solidFill>
              </a:rPr>
              <a:t>“Note template isn’t opening when I start”</a:t>
            </a:r>
            <a:endParaRPr lang="en-US" sz="2800" dirty="0">
              <a:solidFill>
                <a:schemeClr val="tx1"/>
              </a:solidFill>
            </a:endParaRPr>
          </a:p>
        </p:txBody>
      </p:sp>
      <p:pic>
        <p:nvPicPr>
          <p:cNvPr id="8194" name="Picture 2" descr="Clear GUI Settings men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815821"/>
            <a:ext cx="9063416" cy="12746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Frame 1" descr="Clear GUI size &amp; posiiton settings selection"/>
          <p:cNvSpPr/>
          <p:nvPr/>
        </p:nvSpPr>
        <p:spPr>
          <a:xfrm>
            <a:off x="0" y="2453164"/>
            <a:ext cx="4419600" cy="347186"/>
          </a:xfrm>
          <a:prstGeom prst="frame">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2" descr="Clear GUI size &amp; posiiton settings selection"/>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237" t="51672" r="51681" b="23873"/>
          <a:stretch/>
        </p:blipFill>
        <p:spPr bwMode="auto">
          <a:xfrm>
            <a:off x="313246" y="3470973"/>
            <a:ext cx="8517508" cy="622220"/>
          </a:xfrm>
          <a:prstGeom prst="rect">
            <a:avLst/>
          </a:prstGeom>
          <a:solidFill>
            <a:srgbClr val="43B5B5"/>
          </a:solidFill>
          <a:ln w="190500">
            <a:solidFill>
              <a:srgbClr val="43B5B5"/>
            </a:solidFill>
            <a:miter lim="800000"/>
          </a:ln>
          <a:effectLst>
            <a:outerShdw dist="35921" dir="2700000" algn="ctr" rotWithShape="0">
              <a:schemeClr val="bg2"/>
            </a:outerShdw>
          </a:effectLst>
          <a:extLst/>
        </p:spPr>
      </p:pic>
    </p:spTree>
    <p:extLst>
      <p:ext uri="{BB962C8B-B14F-4D97-AF65-F5344CB8AC3E}">
        <p14:creationId xmlns="" xmlns:p14="http://schemas.microsoft.com/office/powerpoint/2010/main" val="959630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743" y="141514"/>
            <a:ext cx="8839200" cy="1428750"/>
          </a:xfrm>
        </p:spPr>
        <p:txBody>
          <a:bodyPr>
            <a:normAutofit/>
          </a:bodyPr>
          <a:lstStyle/>
          <a:p>
            <a:r>
              <a:rPr lang="en-US" sz="2800" dirty="0" smtClean="0">
                <a:solidFill>
                  <a:schemeClr val="tx1"/>
                </a:solidFill>
              </a:rPr>
              <a:t>“Finish button grayed out”</a:t>
            </a:r>
            <a:endParaRPr lang="en-US" sz="2800" dirty="0">
              <a:solidFill>
                <a:schemeClr val="tx1"/>
              </a:solidFill>
            </a:endParaRPr>
          </a:p>
        </p:txBody>
      </p:sp>
      <p:pic>
        <p:nvPicPr>
          <p:cNvPr id="6" name="Picture 5" descr="The template editior Next, Finish (grayed out (unavailable)), and Cancel buttons"/>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276350"/>
            <a:ext cx="9144000" cy="2590800"/>
          </a:xfrm>
          <a:prstGeom prst="rect">
            <a:avLst/>
          </a:prstGeom>
          <a:noFill/>
          <a:ln>
            <a:noFill/>
          </a:ln>
        </p:spPr>
      </p:pic>
      <p:sp>
        <p:nvSpPr>
          <p:cNvPr id="2" name="Frame 1" descr="The template editior Finish button: grayed out (unavailable)"/>
          <p:cNvSpPr/>
          <p:nvPr/>
        </p:nvSpPr>
        <p:spPr>
          <a:xfrm>
            <a:off x="2829340" y="2498481"/>
            <a:ext cx="3180520" cy="622788"/>
          </a:xfrm>
          <a:prstGeom prst="frame">
            <a:avLst/>
          </a:prstGeom>
          <a:solidFill>
            <a:srgbClr val="43B5B5"/>
          </a:solidFill>
          <a:ln>
            <a:solidFill>
              <a:srgbClr val="43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 xmlns:p14="http://schemas.microsoft.com/office/powerpoint/2010/main" val="7572887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20400"/>
            <a:ext cx="4757057" cy="3533775"/>
          </a:xfrm>
        </p:spPr>
        <p:txBody>
          <a:bodyPr>
            <a:noAutofit/>
          </a:bodyPr>
          <a:lstStyle/>
          <a:p>
            <a:pPr marL="287338" indent="-287338"/>
            <a:r>
              <a:rPr lang="en-US" sz="4000" b="1" dirty="0" smtClean="0">
                <a:solidFill>
                  <a:srgbClr val="43B5B5"/>
                </a:solidFill>
              </a:rPr>
              <a:t>“</a:t>
            </a:r>
            <a:r>
              <a:rPr lang="en-US" sz="4000" b="1" dirty="0">
                <a:solidFill>
                  <a:srgbClr val="43B5B5"/>
                </a:solidFill>
                <a:effectLst/>
              </a:rPr>
              <a:t>Can dialogs calculate totals </a:t>
            </a:r>
            <a:r>
              <a:rPr lang="en-US" sz="4000" b="1" dirty="0" smtClean="0">
                <a:solidFill>
                  <a:srgbClr val="43B5B5"/>
                </a:solidFill>
                <a:effectLst/>
              </a:rPr>
              <a:t>like </a:t>
            </a:r>
            <a:r>
              <a:rPr lang="en-US" sz="4000" b="1" dirty="0">
                <a:solidFill>
                  <a:srgbClr val="43B5B5"/>
                </a:solidFill>
                <a:effectLst/>
              </a:rPr>
              <a:t>a </a:t>
            </a:r>
            <a:r>
              <a:rPr lang="en-US" sz="4000" b="1" dirty="0" smtClean="0">
                <a:solidFill>
                  <a:srgbClr val="43B5B5"/>
                </a:solidFill>
                <a:effectLst/>
              </a:rPr>
              <a:t>calculator?</a:t>
            </a:r>
            <a:r>
              <a:rPr lang="en-US" sz="4000" b="1" dirty="0" smtClean="0">
                <a:solidFill>
                  <a:srgbClr val="43B5B5"/>
                </a:solidFill>
              </a:rPr>
              <a:t>”</a:t>
            </a:r>
            <a:endParaRPr lang="en-US" sz="4000" b="1" dirty="0">
              <a:solidFill>
                <a:srgbClr val="43B5B5"/>
              </a:solidFill>
            </a:endParaRPr>
          </a:p>
        </p:txBody>
      </p:sp>
      <p:pic>
        <p:nvPicPr>
          <p:cNvPr id="21506" name="Picture 2" descr="a caculator"/>
          <p:cNvPicPr>
            <a:picLocks noChangeAspect="1" noChangeArrowheads="1"/>
          </p:cNvPicPr>
          <p:nvPr/>
        </p:nvPicPr>
        <p:blipFill rotWithShape="1">
          <a:blip r:embed="rId3" cstate="print">
            <a:lum bright="40000" contrast="-40000"/>
            <a:extLst>
              <a:ext uri="{28A0092B-C50C-407E-A947-70E740481C1C}">
                <a14:useLocalDpi xmlns="" xmlns:a14="http://schemas.microsoft.com/office/drawing/2010/main" val="0"/>
              </a:ext>
            </a:extLst>
          </a:blip>
          <a:srcRect l="29777" t="23027" r="29157" b="22875"/>
          <a:stretch/>
        </p:blipFill>
        <p:spPr bwMode="auto">
          <a:xfrm rot="585172">
            <a:off x="5912766" y="1205472"/>
            <a:ext cx="2097915" cy="276363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57380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743" y="-247650"/>
            <a:ext cx="8839200" cy="1428750"/>
          </a:xfrm>
        </p:spPr>
        <p:txBody>
          <a:bodyPr>
            <a:normAutofit/>
          </a:bodyPr>
          <a:lstStyle/>
          <a:p>
            <a:r>
              <a:rPr lang="en-US" sz="2800" dirty="0" smtClean="0">
                <a:solidFill>
                  <a:schemeClr val="tx1"/>
                </a:solidFill>
              </a:rPr>
              <a:t>“Can I highlight or bold text?”</a:t>
            </a:r>
            <a:endParaRPr lang="en-US" sz="2800" dirty="0">
              <a:solidFill>
                <a:schemeClr val="tx1"/>
              </a:solidFill>
            </a:endParaRPr>
          </a:p>
        </p:txBody>
      </p:sp>
      <p:pic>
        <p:nvPicPr>
          <p:cNvPr id="5" name="Picture 4" descr="the text editing/Font group in a Microsoft application"/>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819150"/>
            <a:ext cx="9144000" cy="4212772"/>
          </a:xfrm>
          <a:prstGeom prst="rect">
            <a:avLst/>
          </a:prstGeom>
          <a:noFill/>
          <a:ln>
            <a:noFill/>
          </a:ln>
        </p:spPr>
      </p:pic>
    </p:spTree>
    <p:extLst>
      <p:ext uri="{BB962C8B-B14F-4D97-AF65-F5344CB8AC3E}">
        <p14:creationId xmlns="" xmlns:p14="http://schemas.microsoft.com/office/powerpoint/2010/main" val="2346345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tretch>
            <a:fillRect/>
          </a:stretch>
        </p:blipFill>
        <p:spPr bwMode="auto">
          <a:xfrm>
            <a:off x="2476500" y="170757"/>
            <a:ext cx="876993" cy="87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657600" y="212270"/>
            <a:ext cx="5486400" cy="857250"/>
          </a:xfrm>
        </p:spPr>
        <p:txBody>
          <a:bodyPr>
            <a:normAutofit/>
          </a:bodyPr>
          <a:lstStyle/>
          <a:p>
            <a:r>
              <a:rPr lang="en-US" sz="3600" dirty="0" smtClean="0">
                <a:solidFill>
                  <a:schemeClr val="tx1"/>
                </a:solidFill>
              </a:rPr>
              <a:t>Poll Results</a:t>
            </a:r>
            <a:endParaRPr lang="en-US" sz="3600" dirty="0">
              <a:solidFill>
                <a:schemeClr val="tx1"/>
              </a:solidFill>
            </a:endParaRPr>
          </a:p>
        </p:txBody>
      </p:sp>
      <p:sp>
        <p:nvSpPr>
          <p:cNvPr id="3" name="Rectangle 2" descr="Who is in the audience today?&#10;"/>
          <p:cNvSpPr/>
          <p:nvPr/>
        </p:nvSpPr>
        <p:spPr>
          <a:xfrm>
            <a:off x="495300" y="1200150"/>
            <a:ext cx="8153400" cy="584775"/>
          </a:xfrm>
          <a:prstGeom prst="rect">
            <a:avLst/>
          </a:prstGeom>
        </p:spPr>
        <p:txBody>
          <a:bodyPr wrap="square">
            <a:spAutoFit/>
          </a:bodyPr>
          <a:lstStyle/>
          <a:p>
            <a:r>
              <a:rPr lang="en-US" sz="3200" dirty="0"/>
              <a:t>Who is in the audience today?</a:t>
            </a:r>
          </a:p>
        </p:txBody>
      </p:sp>
      <p:sp>
        <p:nvSpPr>
          <p:cNvPr id="5" name="Content Placeholder 4"/>
          <p:cNvSpPr>
            <a:spLocks noGrp="1"/>
          </p:cNvSpPr>
          <p:nvPr>
            <p:ph idx="1"/>
          </p:nvPr>
        </p:nvSpPr>
        <p:spPr>
          <a:xfrm>
            <a:off x="-152400" y="1600200"/>
            <a:ext cx="4419600" cy="3543299"/>
          </a:xfrm>
        </p:spPr>
        <p:txBody>
          <a:bodyPr>
            <a:normAutofit fontScale="77500" lnSpcReduction="20000"/>
          </a:bodyPr>
          <a:lstStyle/>
          <a:p>
            <a:pPr marL="1314450" lvl="2" indent="-514350">
              <a:buFont typeface="+mj-lt"/>
              <a:buAutoNum type="alphaUcPeriod"/>
            </a:pPr>
            <a:r>
              <a:rPr lang="en-US" sz="3600" cap="none" dirty="0">
                <a:solidFill>
                  <a:schemeClr val="tx1"/>
                </a:solidFill>
                <a:effectLst/>
              </a:rPr>
              <a:t>CAC – reminder builder</a:t>
            </a:r>
          </a:p>
          <a:p>
            <a:pPr marL="1314450" lvl="2" indent="-514350">
              <a:buFont typeface="+mj-lt"/>
              <a:buAutoNum type="alphaUcPeriod"/>
            </a:pPr>
            <a:r>
              <a:rPr lang="en-US" sz="3600" cap="none" dirty="0">
                <a:solidFill>
                  <a:schemeClr val="tx1"/>
                </a:solidFill>
                <a:effectLst/>
              </a:rPr>
              <a:t>CAC – not reminder builder</a:t>
            </a:r>
          </a:p>
          <a:p>
            <a:pPr marL="1314450" lvl="2" indent="-514350">
              <a:buFont typeface="+mj-lt"/>
              <a:buAutoNum type="alphaUcPeriod"/>
            </a:pPr>
            <a:r>
              <a:rPr lang="en-US" sz="3600" cap="none" dirty="0">
                <a:solidFill>
                  <a:schemeClr val="tx1"/>
                </a:solidFill>
                <a:effectLst/>
              </a:rPr>
              <a:t>CPRS user</a:t>
            </a:r>
          </a:p>
          <a:p>
            <a:pPr marL="1314450" lvl="2" indent="-514350">
              <a:buFont typeface="+mj-lt"/>
              <a:buAutoNum type="alphaUcPeriod"/>
            </a:pPr>
            <a:r>
              <a:rPr lang="en-US" sz="3600" cap="none" dirty="0">
                <a:solidFill>
                  <a:schemeClr val="tx1"/>
                </a:solidFill>
                <a:effectLst/>
              </a:rPr>
              <a:t>Data Analyst</a:t>
            </a:r>
          </a:p>
          <a:p>
            <a:pPr marL="1314450" lvl="2" indent="-514350">
              <a:buFont typeface="+mj-lt"/>
              <a:buAutoNum type="alphaUcPeriod"/>
            </a:pPr>
            <a:r>
              <a:rPr lang="en-US" sz="3600" cap="none" dirty="0">
                <a:solidFill>
                  <a:schemeClr val="tx1"/>
                </a:solidFill>
                <a:effectLst/>
              </a:rPr>
              <a:t>Other</a:t>
            </a:r>
          </a:p>
        </p:txBody>
      </p:sp>
    </p:spTree>
    <p:extLst>
      <p:ext uri="{BB962C8B-B14F-4D97-AF65-F5344CB8AC3E}">
        <p14:creationId xmlns="" xmlns:p14="http://schemas.microsoft.com/office/powerpoint/2010/main" val="4126286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743" y="-323850"/>
            <a:ext cx="8839200" cy="1428750"/>
          </a:xfrm>
        </p:spPr>
        <p:txBody>
          <a:bodyPr>
            <a:normAutofit/>
          </a:bodyPr>
          <a:lstStyle/>
          <a:p>
            <a:r>
              <a:rPr lang="en-US" sz="3000" b="1" dirty="0" smtClean="0">
                <a:solidFill>
                  <a:schemeClr val="tx1"/>
                </a:solidFill>
                <a:effectLst>
                  <a:glow rad="38100">
                    <a:schemeClr val="bg1">
                      <a:lumMod val="65000"/>
                      <a:lumOff val="35000"/>
                      <a:alpha val="40000"/>
                    </a:schemeClr>
                  </a:glow>
                </a:effectLst>
              </a:rPr>
              <a:t>“I can’t see anything I missed”</a:t>
            </a:r>
            <a:endParaRPr lang="en-US" sz="3000" b="1" dirty="0">
              <a:solidFill>
                <a:schemeClr val="tx1"/>
              </a:solidFill>
              <a:effectLst>
                <a:glow rad="38100">
                  <a:schemeClr val="bg1">
                    <a:lumMod val="65000"/>
                    <a:lumOff val="35000"/>
                    <a:alpha val="40000"/>
                  </a:schemeClr>
                </a:glow>
              </a:effectLst>
            </a:endParaRPr>
          </a:p>
        </p:txBody>
      </p:sp>
      <p:pic>
        <p:nvPicPr>
          <p:cNvPr id="4" name="Picture 3" descr="Required Items Missing dialog box:&#10;The following required items must be entered :"/>
          <p:cNvPicPr/>
          <p:nvPr/>
        </p:nvPicPr>
        <p:blipFill>
          <a:blip r:embed="rId3" cstate="print"/>
          <a:stretch>
            <a:fillRect/>
          </a:stretch>
        </p:blipFill>
        <p:spPr>
          <a:xfrm>
            <a:off x="1676400" y="819150"/>
            <a:ext cx="6248402" cy="4495800"/>
          </a:xfrm>
          <a:prstGeom prst="rect">
            <a:avLst/>
          </a:prstGeom>
        </p:spPr>
      </p:pic>
      <p:pic>
        <p:nvPicPr>
          <p:cNvPr id="5" name="Picture 4" descr="The following required items must be entered :"/>
          <p:cNvPicPr/>
          <p:nvPr/>
        </p:nvPicPr>
        <p:blipFill rotWithShape="1">
          <a:blip r:embed="rId3" cstate="print"/>
          <a:srcRect t="23529" r="1316" b="58824"/>
          <a:stretch/>
        </p:blipFill>
        <p:spPr>
          <a:xfrm>
            <a:off x="244929" y="3559711"/>
            <a:ext cx="8654142" cy="1219200"/>
          </a:xfrm>
          <a:prstGeom prst="rect">
            <a:avLst/>
          </a:prstGeom>
          <a:ln w="76200">
            <a:solidFill>
              <a:srgbClr val="3BA19F"/>
            </a:solidFill>
          </a:ln>
          <a:effectLst>
            <a:outerShdw blurRad="50800" dist="38100" dir="2700000" algn="tl" rotWithShape="0">
              <a:prstClr val="black">
                <a:alpha val="40000"/>
              </a:prstClr>
            </a:outerShdw>
          </a:effectLst>
        </p:spPr>
      </p:pic>
      <p:sp>
        <p:nvSpPr>
          <p:cNvPr id="2" name="Frame 1" descr="The following required items must be entered :"/>
          <p:cNvSpPr/>
          <p:nvPr/>
        </p:nvSpPr>
        <p:spPr>
          <a:xfrm>
            <a:off x="1828800" y="1768928"/>
            <a:ext cx="5486400" cy="726621"/>
          </a:xfrm>
          <a:prstGeom prst="frame">
            <a:avLst/>
          </a:prstGeom>
          <a:solidFill>
            <a:srgbClr val="43B5B5"/>
          </a:solidFill>
          <a:ln>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 xmlns:p14="http://schemas.microsoft.com/office/powerpoint/2010/main" val="42467093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019193"/>
            <a:ext cx="4105124" cy="2847975"/>
          </a:xfrm>
        </p:spPr>
        <p:txBody>
          <a:bodyPr>
            <a:noAutofit/>
          </a:bodyPr>
          <a:lstStyle/>
          <a:p>
            <a:pPr marL="287338" indent="-287338"/>
            <a:r>
              <a:rPr lang="en-US" sz="3600" dirty="0" smtClean="0">
                <a:solidFill>
                  <a:schemeClr val="tx1"/>
                </a:solidFill>
              </a:rPr>
              <a:t>“Why isn’t my dialog showing in tiu editor?”</a:t>
            </a:r>
            <a:endParaRPr lang="en-US" sz="3600" dirty="0">
              <a:solidFill>
                <a:schemeClr val="tx1"/>
              </a:solidFill>
            </a:endParaRPr>
          </a:p>
        </p:txBody>
      </p:sp>
      <p:pic>
        <p:nvPicPr>
          <p:cNvPr id="5122" name="Picture 2" descr="New Template Shared Template Properties dialog box: the user's dialog is not showing in the TIU editor drop down "/>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492262" y="-193340"/>
            <a:ext cx="4689060" cy="52730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Oval 1" descr="list of Reminder Dialogs in TIU REMINDER DIALOG PARAMETER section "/>
          <p:cNvSpPr/>
          <p:nvPr/>
        </p:nvSpPr>
        <p:spPr>
          <a:xfrm>
            <a:off x="4800600" y="1276350"/>
            <a:ext cx="3962400" cy="3581400"/>
          </a:xfrm>
          <a:prstGeom prst="ellipse">
            <a:avLst/>
          </a:prstGeom>
          <a:noFill/>
          <a:ln w="190500">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TIU REMINDER DIALOG PARAMETER "/>
          <p:cNvSpPr/>
          <p:nvPr/>
        </p:nvSpPr>
        <p:spPr>
          <a:xfrm>
            <a:off x="5105400" y="1482356"/>
            <a:ext cx="3352800" cy="3352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smtClean="0">
                <a:solidFill>
                  <a:srgbClr val="43B5B5">
                    <a:alpha val="53000"/>
                  </a:srgbClr>
                </a:solidFill>
                <a:latin typeface="Calibri" panose="020F0502020204030204" pitchFamily="34" charset="0"/>
              </a:rPr>
              <a:t>?</a:t>
            </a:r>
            <a:endParaRPr lang="en-US" sz="19900" dirty="0">
              <a:solidFill>
                <a:srgbClr val="43B5B5">
                  <a:alpha val="53000"/>
                </a:srgbClr>
              </a:solidFill>
              <a:latin typeface="Calibri" panose="020F0502020204030204" pitchFamily="34" charset="0"/>
            </a:endParaRPr>
          </a:p>
        </p:txBody>
      </p:sp>
    </p:spTree>
    <p:extLst>
      <p:ext uri="{BB962C8B-B14F-4D97-AF65-F5344CB8AC3E}">
        <p14:creationId xmlns="" xmlns:p14="http://schemas.microsoft.com/office/powerpoint/2010/main" val="13328571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122" y="107949"/>
            <a:ext cx="4105124" cy="2847975"/>
          </a:xfrm>
        </p:spPr>
        <p:txBody>
          <a:bodyPr>
            <a:noAutofit/>
          </a:bodyPr>
          <a:lstStyle/>
          <a:p>
            <a:pPr marL="287338" indent="-287338"/>
            <a:r>
              <a:rPr lang="en-US" sz="3600" dirty="0" smtClean="0">
                <a:solidFill>
                  <a:schemeClr val="tx1"/>
                </a:solidFill>
              </a:rPr>
              <a:t>“tiu patient data object doesn’t exist”</a:t>
            </a:r>
            <a:endParaRPr lang="en-US" sz="3600" dirty="0">
              <a:solidFill>
                <a:schemeClr val="tx1"/>
              </a:solidFill>
            </a:endParaRPr>
          </a:p>
        </p:txBody>
      </p:sp>
      <p:pic>
        <p:nvPicPr>
          <p:cNvPr id="5" name="Picture 4" descr="TIU EDITOR Insert Patient Data (Object) dialog box"/>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22780" y="107949"/>
            <a:ext cx="3821220" cy="4927602"/>
          </a:xfrm>
          <a:prstGeom prst="rect">
            <a:avLst/>
          </a:prstGeom>
          <a:noFill/>
          <a:ln>
            <a:noFill/>
          </a:ln>
        </p:spPr>
      </p:pic>
      <p:sp>
        <p:nvSpPr>
          <p:cNvPr id="2" name="Oval 1" descr="Refresh button"/>
          <p:cNvSpPr/>
          <p:nvPr/>
        </p:nvSpPr>
        <p:spPr>
          <a:xfrm>
            <a:off x="5322780" y="4383617"/>
            <a:ext cx="1382820" cy="635001"/>
          </a:xfrm>
          <a:prstGeom prst="ellipse">
            <a:avLst/>
          </a:prstGeom>
          <a:noFill/>
          <a:ln w="127000">
            <a:solidFill>
              <a:srgbClr val="43B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descr="&quot;&quot;"/>
          <p:cNvCxnSpPr/>
          <p:nvPr/>
        </p:nvCxnSpPr>
        <p:spPr>
          <a:xfrm>
            <a:off x="4234992" y="3678042"/>
            <a:ext cx="1087788" cy="798708"/>
          </a:xfrm>
          <a:prstGeom prst="straightConnector1">
            <a:avLst/>
          </a:prstGeom>
          <a:ln w="76200">
            <a:solidFill>
              <a:srgbClr val="43B5B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90800" y="2883753"/>
            <a:ext cx="2667000" cy="846386"/>
          </a:xfrm>
          <a:prstGeom prst="rect">
            <a:avLst/>
          </a:prstGeom>
          <a:solidFill>
            <a:schemeClr val="accent1">
              <a:lumMod val="40000"/>
              <a:lumOff val="60000"/>
            </a:schemeClr>
          </a:solidFill>
          <a:ln w="88900">
            <a:solidFill>
              <a:srgbClr val="43B5B5"/>
            </a:solidFill>
          </a:ln>
        </p:spPr>
        <p:txBody>
          <a:bodyPr wrap="square" rtlCol="0">
            <a:spAutoFit/>
          </a:bodyPr>
          <a:lstStyle/>
          <a:p>
            <a:pPr algn="ctr"/>
            <a:r>
              <a:rPr lang="en-US" sz="4900" u="sng" dirty="0" smtClean="0">
                <a:solidFill>
                  <a:schemeClr val="bg1"/>
                </a:solidFill>
              </a:rPr>
              <a:t>R</a:t>
            </a:r>
            <a:r>
              <a:rPr lang="en-US" sz="4900" dirty="0" smtClean="0">
                <a:solidFill>
                  <a:schemeClr val="bg1"/>
                </a:solidFill>
              </a:rPr>
              <a:t>efresh</a:t>
            </a:r>
            <a:endParaRPr lang="en-US" sz="4900" u="sng" dirty="0">
              <a:solidFill>
                <a:schemeClr val="bg1"/>
              </a:solidFill>
            </a:endParaRPr>
          </a:p>
        </p:txBody>
      </p:sp>
    </p:spTree>
    <p:extLst>
      <p:ext uri="{BB962C8B-B14F-4D97-AF65-F5344CB8AC3E}">
        <p14:creationId xmlns="" xmlns:p14="http://schemas.microsoft.com/office/powerpoint/2010/main" val="39938548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876" y="538162"/>
            <a:ext cx="4105124" cy="2847975"/>
          </a:xfrm>
        </p:spPr>
        <p:txBody>
          <a:bodyPr>
            <a:noAutofit/>
          </a:bodyPr>
          <a:lstStyle/>
          <a:p>
            <a:pPr marL="287338" indent="-287338"/>
            <a:r>
              <a:rPr lang="en-US" sz="4400" dirty="0" smtClean="0">
                <a:solidFill>
                  <a:schemeClr val="tx1"/>
                </a:solidFill>
              </a:rPr>
              <a:t>“Why isn’t the branching working?”</a:t>
            </a:r>
            <a:endParaRPr lang="en-US" sz="4400" dirty="0">
              <a:solidFill>
                <a:schemeClr val="tx1"/>
              </a:solidFill>
            </a:endParaRPr>
          </a:p>
        </p:txBody>
      </p:sp>
      <p:pic>
        <p:nvPicPr>
          <p:cNvPr id="5" name="Picture 4" descr="Reminder dialog example, Patient Specific set to t TRUE&#10;"/>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85267" y="4763"/>
            <a:ext cx="4241800" cy="5133974"/>
          </a:xfrm>
          <a:prstGeom prst="rect">
            <a:avLst/>
          </a:prstGeom>
          <a:noFill/>
          <a:ln>
            <a:noFill/>
          </a:ln>
        </p:spPr>
      </p:pic>
      <p:pic>
        <p:nvPicPr>
          <p:cNvPr id="4" name="Picture 3" descr="Patient Specific set to t TRUE"/>
          <p:cNvPicPr/>
          <p:nvPr/>
        </p:nvPicPr>
        <p:blipFill rotWithShape="1">
          <a:blip r:embed="rId3" cstate="print">
            <a:extLst>
              <a:ext uri="{28A0092B-C50C-407E-A947-70E740481C1C}">
                <a14:useLocalDpi xmlns="" xmlns:a14="http://schemas.microsoft.com/office/drawing/2010/main" val="0"/>
              </a:ext>
            </a:extLst>
          </a:blip>
          <a:srcRect l="62674" t="87888" r="10379" b="6645"/>
          <a:stretch/>
        </p:blipFill>
        <p:spPr bwMode="auto">
          <a:xfrm>
            <a:off x="1447800" y="3638550"/>
            <a:ext cx="4267200" cy="1066800"/>
          </a:xfrm>
          <a:prstGeom prst="rect">
            <a:avLst/>
          </a:prstGeom>
          <a:noFill/>
          <a:ln w="127000">
            <a:solidFill>
              <a:srgbClr val="3BA19F"/>
            </a:solidFill>
            <a:miter lim="800000"/>
          </a:ln>
          <a:effectLst>
            <a:outerShdw blurRad="50800" dist="38100" dir="2700000" algn="tl" rotWithShape="0">
              <a:prstClr val="black">
                <a:alpha val="40000"/>
              </a:prstClr>
            </a:outerShdw>
          </a:effectLst>
        </p:spPr>
      </p:pic>
      <p:sp>
        <p:nvSpPr>
          <p:cNvPr id="2" name="Oval 1" descr=" Patient Specific set to t TRUE"/>
          <p:cNvSpPr/>
          <p:nvPr/>
        </p:nvSpPr>
        <p:spPr>
          <a:xfrm>
            <a:off x="7391400" y="4302578"/>
            <a:ext cx="1534886" cy="707572"/>
          </a:xfrm>
          <a:prstGeom prst="ellipse">
            <a:avLst/>
          </a:prstGeom>
          <a:noFill/>
          <a:ln w="127000">
            <a:solidFill>
              <a:srgbClr val="3BA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9625419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43B5B5"/>
                </a:solidFill>
              </a:rPr>
              <a:t>A few more tips…</a:t>
            </a:r>
            <a:endParaRPr lang="en-US" sz="4800" b="1" dirty="0">
              <a:solidFill>
                <a:srgbClr val="43B5B5"/>
              </a:solidFill>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102694784"/>
              </p:ext>
            </p:extLst>
          </p:nvPr>
        </p:nvGraphicFramePr>
        <p:xfrm>
          <a:off x="150020" y="1733551"/>
          <a:ext cx="8841580" cy="287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53252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of the My VeHU Campus &quot;Ask The Presenter&quot; Ico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057400" y="135255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1495425"/>
            <a:ext cx="5703888" cy="857250"/>
          </a:xfrm>
        </p:spPr>
        <p:txBody>
          <a:bodyPr>
            <a:normAutofit/>
          </a:bodyPr>
          <a:lstStyle/>
          <a:p>
            <a:r>
              <a:rPr lang="en-US" sz="3600" dirty="0" smtClean="0">
                <a:solidFill>
                  <a:schemeClr val="tx1"/>
                </a:solidFill>
              </a:rPr>
              <a:t>Ask the Presenter</a:t>
            </a:r>
            <a:endParaRPr lang="en-US" sz="3600" dirty="0">
              <a:solidFill>
                <a:schemeClr val="tx1"/>
              </a:solidFill>
            </a:endParaRPr>
          </a:p>
        </p:txBody>
      </p:sp>
      <p:pic>
        <p:nvPicPr>
          <p:cNvPr id="5" name="Picture 5" descr="&quot; &quot;"/>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1600" y="2715817"/>
            <a:ext cx="7761288" cy="1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69556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3B5B5"/>
        </a:solidFill>
        <a:effectLst/>
      </p:bgPr>
    </p:bg>
    <p:spTree>
      <p:nvGrpSpPr>
        <p:cNvPr id="1" name=""/>
        <p:cNvGrpSpPr/>
        <p:nvPr/>
      </p:nvGrpSpPr>
      <p:grpSpPr>
        <a:xfrm>
          <a:off x="0" y="0"/>
          <a:ext cx="0" cy="0"/>
          <a:chOff x="0" y="0"/>
          <a:chExt cx="0" cy="0"/>
        </a:xfrm>
      </p:grpSpPr>
      <p:pic>
        <p:nvPicPr>
          <p:cNvPr id="1028" name="Picture 4" descr="a stoplight"/>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905000" y="23283"/>
            <a:ext cx="5334000" cy="5334000"/>
          </a:xfrm>
          <a:prstGeom prst="rect">
            <a:avLst/>
          </a:prstGeom>
          <a:solidFill>
            <a:srgbClr val="43B5B5"/>
          </a:solidFill>
        </p:spPr>
      </p:pic>
    </p:spTree>
    <p:extLst>
      <p:ext uri="{BB962C8B-B14F-4D97-AF65-F5344CB8AC3E}">
        <p14:creationId xmlns="" xmlns:p14="http://schemas.microsoft.com/office/powerpoint/2010/main" val="2048355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ve painting with laptop"/>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0" y="-85725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867150"/>
            <a:ext cx="8229600" cy="857250"/>
          </a:xfrm>
        </p:spPr>
        <p:txBody>
          <a:bodyPr>
            <a:normAutofit fontScale="90000"/>
          </a:bodyPr>
          <a:lstStyle/>
          <a:p>
            <a:r>
              <a:rPr lang="en-US" sz="5400" dirty="0" smtClean="0">
                <a:solidFill>
                  <a:schemeClr val="tx1"/>
                </a:solidFill>
              </a:rPr>
              <a:t>A Brief history</a:t>
            </a:r>
            <a:endParaRPr lang="en-US" sz="5400" dirty="0">
              <a:solidFill>
                <a:schemeClr val="tx1"/>
              </a:solidFill>
            </a:endParaRPr>
          </a:p>
        </p:txBody>
      </p:sp>
    </p:spTree>
    <p:extLst>
      <p:ext uri="{BB962C8B-B14F-4D97-AF65-F5344CB8AC3E}">
        <p14:creationId xmlns="" xmlns:p14="http://schemas.microsoft.com/office/powerpoint/2010/main" val="3895474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descr="&quot;&quot;"/>
          <p:cNvSpPr/>
          <p:nvPr/>
        </p:nvSpPr>
        <p:spPr>
          <a:xfrm>
            <a:off x="381000" y="438150"/>
            <a:ext cx="8153400" cy="2533650"/>
          </a:xfrm>
          <a:prstGeom prst="wedgeRectCallout">
            <a:avLst>
              <a:gd name="adj1" fmla="val 20823"/>
              <a:gd name="adj2" fmla="val 6550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6009" y="438150"/>
            <a:ext cx="8229600" cy="2533650"/>
          </a:xfrm>
        </p:spPr>
        <p:txBody>
          <a:bodyPr>
            <a:normAutofit fontScale="90000"/>
          </a:bodyPr>
          <a:lstStyle/>
          <a:p>
            <a:r>
              <a:rPr lang="en-US" sz="5400" dirty="0" smtClean="0">
                <a:solidFill>
                  <a:schemeClr val="tx1"/>
                </a:solidFill>
              </a:rPr>
              <a:t>Why do you want your users to use Reminder dialogs?</a:t>
            </a:r>
            <a:endParaRPr lang="en-US" sz="5400" dirty="0">
              <a:solidFill>
                <a:schemeClr val="tx1"/>
              </a:solidFill>
            </a:endParaRPr>
          </a:p>
        </p:txBody>
      </p:sp>
    </p:spTree>
    <p:extLst>
      <p:ext uri="{BB962C8B-B14F-4D97-AF65-F5344CB8AC3E}">
        <p14:creationId xmlns="" xmlns:p14="http://schemas.microsoft.com/office/powerpoint/2010/main" val="1405325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819" y="285750"/>
            <a:ext cx="8231982" cy="4495800"/>
          </a:xfrm>
        </p:spPr>
        <p:txBody>
          <a:bodyPr anchor="t">
            <a:normAutofit/>
          </a:bodyPr>
          <a:lstStyle/>
          <a:p>
            <a:pPr>
              <a:buFont typeface="Wingdings" panose="05000000000000000000" pitchFamily="2" charset="2"/>
              <a:buChar char="q"/>
            </a:pPr>
            <a:r>
              <a:rPr lang="en-US" sz="3000" dirty="0" smtClean="0">
                <a:solidFill>
                  <a:schemeClr val="tx1"/>
                </a:solidFill>
              </a:rPr>
              <a:t> Unique documentation or clinical process</a:t>
            </a:r>
            <a:endParaRPr lang="en-US" sz="3000" dirty="0">
              <a:solidFill>
                <a:schemeClr val="tx1"/>
              </a:solidFill>
            </a:endParaRPr>
          </a:p>
        </p:txBody>
      </p:sp>
      <p:pic>
        <p:nvPicPr>
          <p:cNvPr id="2" name="Picture 1" descr="foue people icon with one upside down doing a handstand"/>
          <p:cNvPicPr>
            <a:picLocks noChangeAspect="1"/>
          </p:cNvPicPr>
          <p:nvPr/>
        </p:nvPicPr>
        <p:blipFill>
          <a:blip r:embed="rId3" cstate="print">
            <a:clrChange>
              <a:clrFrom>
                <a:srgbClr val="EDE6CE"/>
              </a:clrFrom>
              <a:clrTo>
                <a:srgbClr val="EDE6CE">
                  <a:alpha val="0"/>
                </a:srgbClr>
              </a:clrTo>
            </a:clrChange>
            <a:duotone>
              <a:schemeClr val="accent6">
                <a:shade val="45000"/>
                <a:satMod val="135000"/>
              </a:schemeClr>
              <a:prstClr val="white"/>
            </a:duotone>
            <a:extLst>
              <a:ext uri="{28A0092B-C50C-407E-A947-70E740481C1C}">
                <a14:useLocalDpi xmlns="" xmlns:a14="http://schemas.microsoft.com/office/drawing/2010/main" val="0"/>
              </a:ext>
            </a:extLst>
          </a:blip>
          <a:stretch>
            <a:fillRect/>
          </a:stretch>
        </p:blipFill>
        <p:spPr>
          <a:xfrm>
            <a:off x="210330" y="285750"/>
            <a:ext cx="8705070" cy="5143500"/>
          </a:xfrm>
          <a:prstGeom prst="rect">
            <a:avLst/>
          </a:prstGeom>
        </p:spPr>
      </p:pic>
    </p:spTree>
    <p:extLst>
      <p:ext uri="{BB962C8B-B14F-4D97-AF65-F5344CB8AC3E}">
        <p14:creationId xmlns="" xmlns:p14="http://schemas.microsoft.com/office/powerpoint/2010/main" val="26218100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4E4A0E0F46A84D82E53B5466D0139D" ma:contentTypeVersion="0" ma:contentTypeDescription="Create a new document." ma:contentTypeScope="" ma:versionID="33e00b64db550b6a752681c2f9a39be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7DDC6C-055B-4486-BD17-5B1385DEDAFC}">
  <ds:schemaRefs>
    <ds:schemaRef ds:uri="http://schemas.microsoft.com/sharepoint/v3/contenttype/forms"/>
  </ds:schemaRefs>
</ds:datastoreItem>
</file>

<file path=customXml/itemProps2.xml><?xml version="1.0" encoding="utf-8"?>
<ds:datastoreItem xmlns:ds="http://schemas.openxmlformats.org/officeDocument/2006/customXml" ds:itemID="{DE70E9F6-3CD0-4A61-95BB-6071D21A0CAC}">
  <ds:schemaRefs>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DBDCC5E-E045-40C5-A058-B934616590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TC103457485[[fn=Mesh]]</Template>
  <TotalTime>4346</TotalTime>
  <Words>3498</Words>
  <Application>Microsoft Office PowerPoint</Application>
  <PresentationFormat>On-screen Show (16:9)</PresentationFormat>
  <Paragraphs>475</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Mesh</vt:lpstr>
      <vt:lpstr>Back to Basics CPRS High Performance reminder dialogs</vt:lpstr>
      <vt:lpstr>POLL QUESTION</vt:lpstr>
      <vt:lpstr>Slide 3</vt:lpstr>
      <vt:lpstr>Poll Results</vt:lpstr>
      <vt:lpstr>Poll Results</vt:lpstr>
      <vt:lpstr>Slide 6</vt:lpstr>
      <vt:lpstr>A Brief history</vt:lpstr>
      <vt:lpstr>Why do you want your users to use Reminder dialogs?</vt:lpstr>
      <vt:lpstr>Slide 9</vt:lpstr>
      <vt:lpstr>Slide 10</vt:lpstr>
      <vt:lpstr>Slide 11</vt:lpstr>
      <vt:lpstr>Slide 12</vt:lpstr>
      <vt:lpstr>Explanations</vt:lpstr>
      <vt:lpstr>Best Habits &amp; Building practices</vt:lpstr>
      <vt:lpstr>POLL QUESTION</vt:lpstr>
      <vt:lpstr>Word Document</vt:lpstr>
      <vt:lpstr>Flow Mapping</vt:lpstr>
      <vt:lpstr>Capitalization Abbreviations Greater than/less than Naming Conventions</vt:lpstr>
      <vt:lpstr>    Main group</vt:lpstr>
      <vt:lpstr>Poll Results</vt:lpstr>
      <vt:lpstr>Poll Results</vt:lpstr>
      <vt:lpstr>Reduce scrolling</vt:lpstr>
      <vt:lpstr>Read only text</vt:lpstr>
      <vt:lpstr>Smaller to larger parts</vt:lpstr>
      <vt:lpstr>Slide 25</vt:lpstr>
      <vt:lpstr>Clinical process</vt:lpstr>
      <vt:lpstr>Slide 27</vt:lpstr>
      <vt:lpstr>Test</vt:lpstr>
      <vt:lpstr>Always use VA national components</vt:lpstr>
      <vt:lpstr>POLL QUESTION</vt:lpstr>
      <vt:lpstr>5 Cs  Needed during the development lifecycle</vt:lpstr>
      <vt:lpstr>Collaboration</vt:lpstr>
      <vt:lpstr>Slide 33</vt:lpstr>
      <vt:lpstr>Slide 34</vt:lpstr>
      <vt:lpstr>Conformity</vt:lpstr>
      <vt:lpstr>Slide 36</vt:lpstr>
      <vt:lpstr>Recap</vt:lpstr>
      <vt:lpstr>Poll Results</vt:lpstr>
      <vt:lpstr>Poll Results</vt:lpstr>
      <vt:lpstr>Under the Hood</vt:lpstr>
      <vt:lpstr>POLL QUESTION</vt:lpstr>
      <vt:lpstr>End Product</vt:lpstr>
      <vt:lpstr>Poll Results</vt:lpstr>
      <vt:lpstr>Poll Results</vt:lpstr>
      <vt:lpstr>Troubleshooting &amp; Tips</vt:lpstr>
      <vt:lpstr>“Note template isn’t opening when I start”</vt:lpstr>
      <vt:lpstr>“Finish button grayed out”</vt:lpstr>
      <vt:lpstr>“Can dialogs calculate totals like a calculator?”</vt:lpstr>
      <vt:lpstr>“Can I highlight or bold text?”</vt:lpstr>
      <vt:lpstr>“I can’t see anything I missed”</vt:lpstr>
      <vt:lpstr>“Why isn’t my dialog showing in tiu editor?”</vt:lpstr>
      <vt:lpstr>“tiu patient data object doesn’t exist”</vt:lpstr>
      <vt:lpstr>“Why isn’t the branching working?”</vt:lpstr>
      <vt:lpstr>A few more tips…</vt:lpstr>
      <vt:lpstr>Ask the Presenter</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Basics CPRS High Performance reminder dialogs</dc:title>
  <dc:creator>VHA OIA Training Strategy</dc:creator>
  <cp:keywords>CPRS, reminder dialogs</cp:keywords>
  <cp:lastModifiedBy>Presenter</cp:lastModifiedBy>
  <cp:revision>193</cp:revision>
  <dcterms:created xsi:type="dcterms:W3CDTF">2012-09-17T16:29:14Z</dcterms:created>
  <dcterms:modified xsi:type="dcterms:W3CDTF">2014-07-30T20:53:12Z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0x010100204E4A0E0F46A84D82E53B5466D0139D</vt:lpwstr>
  </property>
</Properties>
</file>