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Lst>
  <p:notesMasterIdLst>
    <p:notesMasterId r:id="rId74"/>
  </p:notesMasterIdLst>
  <p:sldIdLst>
    <p:sldId id="256" r:id="rId5"/>
    <p:sldId id="372" r:id="rId6"/>
    <p:sldId id="373" r:id="rId7"/>
    <p:sldId id="375" r:id="rId8"/>
    <p:sldId id="397" r:id="rId9"/>
    <p:sldId id="376" r:id="rId10"/>
    <p:sldId id="377" r:id="rId11"/>
    <p:sldId id="378" r:id="rId12"/>
    <p:sldId id="379" r:id="rId13"/>
    <p:sldId id="381" r:id="rId14"/>
    <p:sldId id="382" r:id="rId15"/>
    <p:sldId id="384" r:id="rId16"/>
    <p:sldId id="385" r:id="rId17"/>
    <p:sldId id="387" r:id="rId18"/>
    <p:sldId id="388" r:id="rId19"/>
    <p:sldId id="389" r:id="rId20"/>
    <p:sldId id="390" r:id="rId21"/>
    <p:sldId id="391" r:id="rId22"/>
    <p:sldId id="393" r:id="rId23"/>
    <p:sldId id="335" r:id="rId24"/>
    <p:sldId id="262" r:id="rId25"/>
    <p:sldId id="267" r:id="rId26"/>
    <p:sldId id="310" r:id="rId27"/>
    <p:sldId id="274" r:id="rId28"/>
    <p:sldId id="398" r:id="rId29"/>
    <p:sldId id="405" r:id="rId30"/>
    <p:sldId id="394" r:id="rId31"/>
    <p:sldId id="395" r:id="rId32"/>
    <p:sldId id="309" r:id="rId33"/>
    <p:sldId id="396" r:id="rId34"/>
    <p:sldId id="301" r:id="rId35"/>
    <p:sldId id="302" r:id="rId36"/>
    <p:sldId id="399" r:id="rId37"/>
    <p:sldId id="304" r:id="rId38"/>
    <p:sldId id="306" r:id="rId39"/>
    <p:sldId id="337" r:id="rId40"/>
    <p:sldId id="307" r:id="rId41"/>
    <p:sldId id="338" r:id="rId42"/>
    <p:sldId id="339" r:id="rId43"/>
    <p:sldId id="370" r:id="rId44"/>
    <p:sldId id="342" r:id="rId45"/>
    <p:sldId id="343" r:id="rId46"/>
    <p:sldId id="345" r:id="rId47"/>
    <p:sldId id="346" r:id="rId48"/>
    <p:sldId id="347" r:id="rId49"/>
    <p:sldId id="348" r:id="rId50"/>
    <p:sldId id="350" r:id="rId51"/>
    <p:sldId id="351" r:id="rId52"/>
    <p:sldId id="352" r:id="rId53"/>
    <p:sldId id="353" r:id="rId54"/>
    <p:sldId id="354" r:id="rId55"/>
    <p:sldId id="356" r:id="rId56"/>
    <p:sldId id="360" r:id="rId57"/>
    <p:sldId id="361" r:id="rId58"/>
    <p:sldId id="365" r:id="rId59"/>
    <p:sldId id="366" r:id="rId60"/>
    <p:sldId id="367" r:id="rId61"/>
    <p:sldId id="368" r:id="rId62"/>
    <p:sldId id="327" r:id="rId63"/>
    <p:sldId id="328" r:id="rId64"/>
    <p:sldId id="329" r:id="rId65"/>
    <p:sldId id="330" r:id="rId66"/>
    <p:sldId id="331" r:id="rId67"/>
    <p:sldId id="332" r:id="rId68"/>
    <p:sldId id="333" r:id="rId69"/>
    <p:sldId id="340" r:id="rId70"/>
    <p:sldId id="404" r:id="rId71"/>
    <p:sldId id="392" r:id="rId72"/>
    <p:sldId id="402" r:id="rId73"/>
  </p:sldIdLst>
  <p:sldSz cx="9144000" cy="5143500" type="screen16x9"/>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FF99"/>
    <a:srgbClr val="EAA8A8"/>
    <a:srgbClr val="EC3939"/>
    <a:srgbClr val="D96565"/>
    <a:srgbClr val="FF0D0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105" autoAdjust="0"/>
    <p:restoredTop sz="72647" autoAdjust="0"/>
  </p:normalViewPr>
  <p:slideViewPr>
    <p:cSldViewPr>
      <p:cViewPr>
        <p:scale>
          <a:sx n="66" d="100"/>
          <a:sy n="66" d="100"/>
        </p:scale>
        <p:origin x="-1194" y="-78"/>
      </p:cViewPr>
      <p:guideLst>
        <p:guide orient="horz" pos="1620"/>
        <p:guide pos="2880"/>
      </p:guideLst>
    </p:cSldViewPr>
  </p:slideViewPr>
  <p:outlineViewPr>
    <p:cViewPr>
      <p:scale>
        <a:sx n="33" d="100"/>
        <a:sy n="33" d="100"/>
      </p:scale>
      <p:origin x="0" y="26136"/>
    </p:cViewPr>
  </p:outlineViewPr>
  <p:notesTextViewPr>
    <p:cViewPr>
      <p:scale>
        <a:sx n="1" d="1"/>
        <a:sy n="1" d="1"/>
      </p:scale>
      <p:origin x="0" y="0"/>
    </p:cViewPr>
  </p:notesTextViewPr>
  <p:notesViewPr>
    <p:cSldViewPr showGuides="1">
      <p:cViewPr>
        <p:scale>
          <a:sx n="80" d="100"/>
          <a:sy n="80" d="100"/>
        </p:scale>
        <p:origin x="-1158" y="154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viewProps" Target="viewProps.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74E9B91-2440-44AC-93D3-2B907E89909B}" type="doc">
      <dgm:prSet loTypeId="urn:microsoft.com/office/officeart/2008/layout/LinedList" loCatId="list" qsTypeId="urn:microsoft.com/office/officeart/2005/8/quickstyle/simple1" qsCatId="simple" csTypeId="urn:microsoft.com/office/officeart/2005/8/colors/accent1_1" csCatId="accent1" phldr="1"/>
      <dgm:spPr/>
      <dgm:t>
        <a:bodyPr/>
        <a:lstStyle/>
        <a:p>
          <a:endParaRPr lang="en-US"/>
        </a:p>
      </dgm:t>
    </dgm:pt>
    <dgm:pt modelId="{4F45FECF-B078-45DC-9E28-B8E49407FC22}">
      <dgm:prSet/>
      <dgm:spPr/>
      <dgm:t>
        <a:bodyPr/>
        <a:lstStyle/>
        <a:p>
          <a:pPr rtl="0"/>
          <a:r>
            <a:rPr lang="en-US" dirty="0" smtClean="0"/>
            <a:t>VA Tobacco Use </a:t>
          </a:r>
          <a:endParaRPr lang="en-US" dirty="0"/>
        </a:p>
      </dgm:t>
      <dgm:extLst>
        <a:ext uri="{E40237B7-FDA0-4F09-8148-C483321AD2D9}">
          <dgm14:cNvPr xmlns:dgm14="http://schemas.microsoft.com/office/drawing/2010/diagram" id="0" name="" descr="VA Tobacco Use &#10;ICD-9-CM&#10; 305.1 Tobacco use disorder&#10;ICD-10-CM&#10; F17.200 Nicotine dependence, unspecified, uncomplicated &#10;"/>
        </a:ext>
      </dgm:extLst>
    </dgm:pt>
    <dgm:pt modelId="{AD6E042B-EB6D-4972-9146-3A909CE8C877}" type="parTrans" cxnId="{86780177-30F3-4446-B9F2-519A5603B8B5}">
      <dgm:prSet/>
      <dgm:spPr/>
      <dgm:t>
        <a:bodyPr/>
        <a:lstStyle/>
        <a:p>
          <a:endParaRPr lang="en-US"/>
        </a:p>
      </dgm:t>
    </dgm:pt>
    <dgm:pt modelId="{AB40B1D2-AA19-435B-94CF-79DD9D3E58F8}" type="sibTrans" cxnId="{86780177-30F3-4446-B9F2-519A5603B8B5}">
      <dgm:prSet/>
      <dgm:spPr/>
      <dgm:t>
        <a:bodyPr/>
        <a:lstStyle/>
        <a:p>
          <a:endParaRPr lang="en-US"/>
        </a:p>
      </dgm:t>
    </dgm:pt>
    <dgm:pt modelId="{66EC1A73-4992-47F3-89A3-F920AC22DF5C}">
      <dgm:prSet/>
      <dgm:spPr/>
      <dgm:t>
        <a:bodyPr/>
        <a:lstStyle/>
        <a:p>
          <a:pPr rtl="0"/>
          <a:r>
            <a:rPr lang="en-US" dirty="0" smtClean="0"/>
            <a:t>ICD-9-CM</a:t>
          </a:r>
          <a:endParaRPr lang="en-US" dirty="0"/>
        </a:p>
      </dgm:t>
      <dgm:extLst>
        <a:ext uri="{E40237B7-FDA0-4F09-8148-C483321AD2D9}">
          <dgm14:cNvPr xmlns:dgm14="http://schemas.microsoft.com/office/drawing/2010/diagram" id="0" name="" descr="VA Tobacco Use &#10;ICD-9-CM&#10; 305.1 Tobacco use disorder&#10;ICD-10-CM&#10; F17.200 Nicotine dependence, unspecified, uncomplicated &#10;"/>
        </a:ext>
      </dgm:extLst>
    </dgm:pt>
    <dgm:pt modelId="{99345325-BA1F-46B9-99FE-243FF66D6D42}" type="parTrans" cxnId="{F54DDC51-8B67-4E1B-8229-C64CF5C690F5}">
      <dgm:prSet/>
      <dgm:spPr/>
      <dgm:t>
        <a:bodyPr/>
        <a:lstStyle/>
        <a:p>
          <a:endParaRPr lang="en-US"/>
        </a:p>
      </dgm:t>
    </dgm:pt>
    <dgm:pt modelId="{6BEEF887-BB53-4462-BBD5-3A386EFB33F3}" type="sibTrans" cxnId="{F54DDC51-8B67-4E1B-8229-C64CF5C690F5}">
      <dgm:prSet/>
      <dgm:spPr/>
      <dgm:t>
        <a:bodyPr/>
        <a:lstStyle/>
        <a:p>
          <a:endParaRPr lang="en-US"/>
        </a:p>
      </dgm:t>
    </dgm:pt>
    <dgm:pt modelId="{67AD35EF-1142-4EC2-A049-56A1B2B78A50}">
      <dgm:prSet/>
      <dgm:spPr/>
      <dgm:t>
        <a:bodyPr/>
        <a:lstStyle/>
        <a:p>
          <a:pPr rtl="0"/>
          <a:r>
            <a:rPr lang="en-US" dirty="0" smtClean="0"/>
            <a:t>ICD-10-CM</a:t>
          </a:r>
          <a:endParaRPr lang="en-US" dirty="0"/>
        </a:p>
      </dgm:t>
      <dgm:extLst>
        <a:ext uri="{E40237B7-FDA0-4F09-8148-C483321AD2D9}">
          <dgm14:cNvPr xmlns:dgm14="http://schemas.microsoft.com/office/drawing/2010/diagram" id="0" name="" descr="VA Tobacco Use &#10;ICD-9-CM&#10; 305.1 Tobacco use disorder&#10;ICD-10-CM&#10; F17.200 Nicotine dependence, unspecified, uncomplicated &#10;"/>
        </a:ext>
      </dgm:extLst>
    </dgm:pt>
    <dgm:pt modelId="{9F38A2DC-4A24-48CC-8D85-01595CBFA556}" type="parTrans" cxnId="{181B1395-955C-453F-8F80-2FDF6EE2BF52}">
      <dgm:prSet/>
      <dgm:spPr/>
      <dgm:t>
        <a:bodyPr/>
        <a:lstStyle/>
        <a:p>
          <a:endParaRPr lang="en-US"/>
        </a:p>
      </dgm:t>
    </dgm:pt>
    <dgm:pt modelId="{1A3A8F36-CA39-43A3-9727-97827436283E}" type="sibTrans" cxnId="{181B1395-955C-453F-8F80-2FDF6EE2BF52}">
      <dgm:prSet/>
      <dgm:spPr/>
      <dgm:t>
        <a:bodyPr/>
        <a:lstStyle/>
        <a:p>
          <a:endParaRPr lang="en-US"/>
        </a:p>
      </dgm:t>
    </dgm:pt>
    <dgm:pt modelId="{81BF5B8D-829C-400F-91C4-B1A17235A1E8}">
      <dgm:prSet/>
      <dgm:spPr/>
      <dgm:t>
        <a:bodyPr/>
        <a:lstStyle/>
        <a:p>
          <a:pPr rtl="0"/>
          <a:r>
            <a:rPr lang="en-US" dirty="0" smtClean="0"/>
            <a:t>305.1 Tobacco use disorder</a:t>
          </a:r>
          <a:endParaRPr lang="en-US" dirty="0"/>
        </a:p>
      </dgm:t>
      <dgm:extLst>
        <a:ext uri="{E40237B7-FDA0-4F09-8148-C483321AD2D9}">
          <dgm14:cNvPr xmlns:dgm14="http://schemas.microsoft.com/office/drawing/2010/diagram" id="0" name="" descr="VA Tobacco Use &#10;ICD-9-CM&#10; 305.1 Tobacco use disorder&#10;ICD-10-CM&#10; F17.200 Nicotine dependence, unspecified, uncomplicated &#10;"/>
        </a:ext>
      </dgm:extLst>
    </dgm:pt>
    <dgm:pt modelId="{91004A03-C516-49F4-9AFA-9F0BC86CB82E}" type="parTrans" cxnId="{0DA9D738-FB3E-42BC-AE81-03040BA48ABD}">
      <dgm:prSet/>
      <dgm:spPr/>
      <dgm:t>
        <a:bodyPr/>
        <a:lstStyle/>
        <a:p>
          <a:endParaRPr lang="en-US"/>
        </a:p>
      </dgm:t>
    </dgm:pt>
    <dgm:pt modelId="{CF5C3C26-9C9C-49BB-B998-DCD76FDF1132}" type="sibTrans" cxnId="{0DA9D738-FB3E-42BC-AE81-03040BA48ABD}">
      <dgm:prSet/>
      <dgm:spPr/>
      <dgm:t>
        <a:bodyPr/>
        <a:lstStyle/>
        <a:p>
          <a:endParaRPr lang="en-US"/>
        </a:p>
      </dgm:t>
    </dgm:pt>
    <dgm:pt modelId="{6044E63D-58B5-487A-8221-E8753145AF4A}">
      <dgm:prSet/>
      <dgm:spPr/>
      <dgm:t>
        <a:bodyPr/>
        <a:lstStyle/>
        <a:p>
          <a:pPr rtl="0"/>
          <a:r>
            <a:rPr lang="en-US" dirty="0" smtClean="0"/>
            <a:t>F17.200 Nicotine dependence, unspecified, uncomplicated	</a:t>
          </a:r>
          <a:endParaRPr lang="en-US" dirty="0"/>
        </a:p>
      </dgm:t>
      <dgm:extLst>
        <a:ext uri="{E40237B7-FDA0-4F09-8148-C483321AD2D9}">
          <dgm14:cNvPr xmlns:dgm14="http://schemas.microsoft.com/office/drawing/2010/diagram" id="0" name="" descr="VA Tobacco Use &#10;ICD-9-CM&#10; 305.1 Tobacco use disorder&#10;ICD-10-CM&#10; F17.200 Nicotine dependence, unspecified, uncomplicated &#10;"/>
        </a:ext>
      </dgm:extLst>
    </dgm:pt>
    <dgm:pt modelId="{3602E259-2683-4A1A-8DDA-3ADB58063C47}" type="parTrans" cxnId="{FF150E5A-FDDB-4F9D-928A-5E588963107F}">
      <dgm:prSet/>
      <dgm:spPr/>
      <dgm:t>
        <a:bodyPr/>
        <a:lstStyle/>
        <a:p>
          <a:endParaRPr lang="en-US"/>
        </a:p>
      </dgm:t>
    </dgm:pt>
    <dgm:pt modelId="{931A2F25-353E-45A0-BFA9-A255F8A906CE}" type="sibTrans" cxnId="{FF150E5A-FDDB-4F9D-928A-5E588963107F}">
      <dgm:prSet/>
      <dgm:spPr/>
      <dgm:t>
        <a:bodyPr/>
        <a:lstStyle/>
        <a:p>
          <a:endParaRPr lang="en-US"/>
        </a:p>
      </dgm:t>
    </dgm:pt>
    <dgm:pt modelId="{6CC26A3B-8FEC-4BD6-83EC-DC17ECE311B2}" type="pres">
      <dgm:prSet presAssocID="{E74E9B91-2440-44AC-93D3-2B907E89909B}" presName="vert0" presStyleCnt="0">
        <dgm:presLayoutVars>
          <dgm:dir/>
          <dgm:animOne val="branch"/>
          <dgm:animLvl val="lvl"/>
        </dgm:presLayoutVars>
      </dgm:prSet>
      <dgm:spPr/>
      <dgm:t>
        <a:bodyPr/>
        <a:lstStyle/>
        <a:p>
          <a:endParaRPr lang="en-US"/>
        </a:p>
      </dgm:t>
    </dgm:pt>
    <dgm:pt modelId="{F1810DB8-F19E-483F-A3DE-9D6033284156}" type="pres">
      <dgm:prSet presAssocID="{4F45FECF-B078-45DC-9E28-B8E49407FC22}" presName="thickLine" presStyleLbl="alignNode1" presStyleIdx="0" presStyleCnt="1"/>
      <dgm:spPr/>
      <dgm:extLst>
        <a:ext uri="{E40237B7-FDA0-4F09-8148-C483321AD2D9}">
          <dgm14:cNvPr xmlns:dgm14="http://schemas.microsoft.com/office/drawing/2010/diagram" id="0" name="" descr="VA Tobacco Use &#10;ICD-9-CM&#10; 305.1 Tobacco use disorder&#10;ICD-10-CM&#10; F17.200 Nicotine dependence, unspecified, uncomplicated &#10;"/>
        </a:ext>
      </dgm:extLst>
    </dgm:pt>
    <dgm:pt modelId="{B355D144-19AD-48CC-A55F-7DC019C5C4D9}" type="pres">
      <dgm:prSet presAssocID="{4F45FECF-B078-45DC-9E28-B8E49407FC22}" presName="horz1" presStyleCnt="0"/>
      <dgm:spPr/>
    </dgm:pt>
    <dgm:pt modelId="{FB33A1A6-FE53-4CCC-98FB-C943D742FE53}" type="pres">
      <dgm:prSet presAssocID="{4F45FECF-B078-45DC-9E28-B8E49407FC22}" presName="tx1" presStyleLbl="revTx" presStyleIdx="0" presStyleCnt="5"/>
      <dgm:spPr/>
      <dgm:t>
        <a:bodyPr/>
        <a:lstStyle/>
        <a:p>
          <a:endParaRPr lang="en-US"/>
        </a:p>
      </dgm:t>
    </dgm:pt>
    <dgm:pt modelId="{61EFFF56-244C-4634-A769-B7FA237F5EE9}" type="pres">
      <dgm:prSet presAssocID="{4F45FECF-B078-45DC-9E28-B8E49407FC22}" presName="vert1" presStyleCnt="0"/>
      <dgm:spPr/>
    </dgm:pt>
    <dgm:pt modelId="{5C195E92-80A9-40D4-8389-8A1311A0F61E}" type="pres">
      <dgm:prSet presAssocID="{66EC1A73-4992-47F3-89A3-F920AC22DF5C}" presName="vertSpace2a" presStyleCnt="0"/>
      <dgm:spPr/>
    </dgm:pt>
    <dgm:pt modelId="{58B25EB9-9D56-46AF-AFF7-6104BDA652D3}" type="pres">
      <dgm:prSet presAssocID="{66EC1A73-4992-47F3-89A3-F920AC22DF5C}" presName="horz2" presStyleCnt="0"/>
      <dgm:spPr/>
    </dgm:pt>
    <dgm:pt modelId="{4DDC2331-0B7A-4442-93DD-84EF8C770BB1}" type="pres">
      <dgm:prSet presAssocID="{66EC1A73-4992-47F3-89A3-F920AC22DF5C}" presName="horzSpace2" presStyleCnt="0"/>
      <dgm:spPr/>
    </dgm:pt>
    <dgm:pt modelId="{2457FA2A-797D-4AFB-8F21-26C3603DD7FC}" type="pres">
      <dgm:prSet presAssocID="{66EC1A73-4992-47F3-89A3-F920AC22DF5C}" presName="tx2" presStyleLbl="revTx" presStyleIdx="1" presStyleCnt="5" custScaleX="112623"/>
      <dgm:spPr/>
      <dgm:t>
        <a:bodyPr/>
        <a:lstStyle/>
        <a:p>
          <a:endParaRPr lang="en-US"/>
        </a:p>
      </dgm:t>
    </dgm:pt>
    <dgm:pt modelId="{C9323026-ED7E-4E25-9B82-95D40E211799}" type="pres">
      <dgm:prSet presAssocID="{66EC1A73-4992-47F3-89A3-F920AC22DF5C}" presName="vert2" presStyleCnt="0"/>
      <dgm:spPr/>
    </dgm:pt>
    <dgm:pt modelId="{47308FE6-E12C-4164-B9A3-9FC22A8811AF}" type="pres">
      <dgm:prSet presAssocID="{81BF5B8D-829C-400F-91C4-B1A17235A1E8}" presName="horz3" presStyleCnt="0"/>
      <dgm:spPr/>
    </dgm:pt>
    <dgm:pt modelId="{5BB7AD99-A590-429D-9109-1CB39F44984C}" type="pres">
      <dgm:prSet presAssocID="{81BF5B8D-829C-400F-91C4-B1A17235A1E8}" presName="horzSpace3" presStyleCnt="0"/>
      <dgm:spPr/>
    </dgm:pt>
    <dgm:pt modelId="{3CA0CE53-3F1C-4E57-9A16-E9EDC47EAC9F}" type="pres">
      <dgm:prSet presAssocID="{81BF5B8D-829C-400F-91C4-B1A17235A1E8}" presName="tx3" presStyleLbl="revTx" presStyleIdx="2" presStyleCnt="5"/>
      <dgm:spPr/>
      <dgm:t>
        <a:bodyPr/>
        <a:lstStyle/>
        <a:p>
          <a:endParaRPr lang="en-US"/>
        </a:p>
      </dgm:t>
    </dgm:pt>
    <dgm:pt modelId="{CEFBC8BF-529F-48E5-A989-F925FDB19C72}" type="pres">
      <dgm:prSet presAssocID="{81BF5B8D-829C-400F-91C4-B1A17235A1E8}" presName="vert3" presStyleCnt="0"/>
      <dgm:spPr/>
    </dgm:pt>
    <dgm:pt modelId="{2BDA896F-1FDF-40A2-AE8E-F737E175DF2F}" type="pres">
      <dgm:prSet presAssocID="{66EC1A73-4992-47F3-89A3-F920AC22DF5C}" presName="thinLine2b" presStyleLbl="callout" presStyleIdx="0" presStyleCnt="2"/>
      <dgm:spPr>
        <a:ln w="57150"/>
      </dgm:spPr>
      <dgm:t>
        <a:bodyPr/>
        <a:lstStyle/>
        <a:p>
          <a:endParaRPr lang="en-US"/>
        </a:p>
      </dgm:t>
      <dgm:extLst>
        <a:ext uri="{E40237B7-FDA0-4F09-8148-C483321AD2D9}">
          <dgm14:cNvPr xmlns:dgm14="http://schemas.microsoft.com/office/drawing/2010/diagram" id="0" name="" descr="VA Tobacco Use &#10;ICD-9-CM&#10; 305.1 Tobacco use disorder&#10;ICD-10-CM&#10; F17.200 Nicotine dependence, unspecified, uncomplicated &#10;"/>
        </a:ext>
      </dgm:extLst>
    </dgm:pt>
    <dgm:pt modelId="{AEC0CE48-BE1E-441C-9ECB-9C748FEF8176}" type="pres">
      <dgm:prSet presAssocID="{66EC1A73-4992-47F3-89A3-F920AC22DF5C}" presName="vertSpace2b" presStyleCnt="0"/>
      <dgm:spPr/>
    </dgm:pt>
    <dgm:pt modelId="{939FE370-FA13-4B4A-981A-97478D46F6C6}" type="pres">
      <dgm:prSet presAssocID="{67AD35EF-1142-4EC2-A049-56A1B2B78A50}" presName="horz2" presStyleCnt="0"/>
      <dgm:spPr/>
    </dgm:pt>
    <dgm:pt modelId="{97A7560C-16DC-4B9A-BCDE-1528D1A0E9AF}" type="pres">
      <dgm:prSet presAssocID="{67AD35EF-1142-4EC2-A049-56A1B2B78A50}" presName="horzSpace2" presStyleCnt="0"/>
      <dgm:spPr/>
    </dgm:pt>
    <dgm:pt modelId="{CC74412A-A4E7-4A85-85DD-895BE5DE9F67}" type="pres">
      <dgm:prSet presAssocID="{67AD35EF-1142-4EC2-A049-56A1B2B78A50}" presName="tx2" presStyleLbl="revTx" presStyleIdx="3" presStyleCnt="5" custScaleX="115910"/>
      <dgm:spPr/>
      <dgm:t>
        <a:bodyPr/>
        <a:lstStyle/>
        <a:p>
          <a:endParaRPr lang="en-US"/>
        </a:p>
      </dgm:t>
    </dgm:pt>
    <dgm:pt modelId="{30A9B1CF-FB61-4532-8E63-DF8EFD998110}" type="pres">
      <dgm:prSet presAssocID="{67AD35EF-1142-4EC2-A049-56A1B2B78A50}" presName="vert2" presStyleCnt="0"/>
      <dgm:spPr/>
    </dgm:pt>
    <dgm:pt modelId="{5D9F7B90-4411-4B91-B0F9-DF422EF7D205}" type="pres">
      <dgm:prSet presAssocID="{6044E63D-58B5-487A-8221-E8753145AF4A}" presName="horz3" presStyleCnt="0"/>
      <dgm:spPr/>
    </dgm:pt>
    <dgm:pt modelId="{D0EA62B3-4D72-49FA-A771-0B5BA5276E94}" type="pres">
      <dgm:prSet presAssocID="{6044E63D-58B5-487A-8221-E8753145AF4A}" presName="horzSpace3" presStyleCnt="0"/>
      <dgm:spPr/>
    </dgm:pt>
    <dgm:pt modelId="{021DD242-F405-48DC-BD2C-4CFE27DBC96D}" type="pres">
      <dgm:prSet presAssocID="{6044E63D-58B5-487A-8221-E8753145AF4A}" presName="tx3" presStyleLbl="revTx" presStyleIdx="4" presStyleCnt="5" custLinFactNeighborX="-1844"/>
      <dgm:spPr/>
      <dgm:t>
        <a:bodyPr/>
        <a:lstStyle/>
        <a:p>
          <a:endParaRPr lang="en-US"/>
        </a:p>
      </dgm:t>
    </dgm:pt>
    <dgm:pt modelId="{C6AA5BA3-AD9A-48D4-A9B3-EF78603EC678}" type="pres">
      <dgm:prSet presAssocID="{6044E63D-58B5-487A-8221-E8753145AF4A}" presName="vert3" presStyleCnt="0"/>
      <dgm:spPr/>
    </dgm:pt>
    <dgm:pt modelId="{976CC73C-84EB-46E5-8D8A-C5C2EC3951F6}" type="pres">
      <dgm:prSet presAssocID="{67AD35EF-1142-4EC2-A049-56A1B2B78A50}" presName="thinLine2b" presStyleLbl="callout" presStyleIdx="1" presStyleCnt="2"/>
      <dgm:spPr>
        <a:ln w="57150"/>
      </dgm:spPr>
      <dgm:t>
        <a:bodyPr/>
        <a:lstStyle/>
        <a:p>
          <a:endParaRPr lang="en-US"/>
        </a:p>
      </dgm:t>
      <dgm:extLst>
        <a:ext uri="{E40237B7-FDA0-4F09-8148-C483321AD2D9}">
          <dgm14:cNvPr xmlns:dgm14="http://schemas.microsoft.com/office/drawing/2010/diagram" id="0" name="" descr="VA Tobacco Use &#10;ICD-9-CM&#10; 305.1 Tobacco use disorder&#10;ICD-10-CM&#10; F17.200 Nicotine dependence, unspecified, uncomplicated &#10;"/>
        </a:ext>
      </dgm:extLst>
    </dgm:pt>
    <dgm:pt modelId="{E95B2D11-95D9-446D-BBD4-2707DBEB76FB}" type="pres">
      <dgm:prSet presAssocID="{67AD35EF-1142-4EC2-A049-56A1B2B78A50}" presName="vertSpace2b" presStyleCnt="0"/>
      <dgm:spPr/>
    </dgm:pt>
  </dgm:ptLst>
  <dgm:cxnLst>
    <dgm:cxn modelId="{E8341F7B-03DA-4FB5-8EAC-492C0BD868C6}" type="presOf" srcId="{4F45FECF-B078-45DC-9E28-B8E49407FC22}" destId="{FB33A1A6-FE53-4CCC-98FB-C943D742FE53}" srcOrd="0" destOrd="0" presId="urn:microsoft.com/office/officeart/2008/layout/LinedList"/>
    <dgm:cxn modelId="{F54DDC51-8B67-4E1B-8229-C64CF5C690F5}" srcId="{4F45FECF-B078-45DC-9E28-B8E49407FC22}" destId="{66EC1A73-4992-47F3-89A3-F920AC22DF5C}" srcOrd="0" destOrd="0" parTransId="{99345325-BA1F-46B9-99FE-243FF66D6D42}" sibTransId="{6BEEF887-BB53-4462-BBD5-3A386EFB33F3}"/>
    <dgm:cxn modelId="{602E8307-45D0-45A4-8722-EA3964D9DFF4}" type="presOf" srcId="{81BF5B8D-829C-400F-91C4-B1A17235A1E8}" destId="{3CA0CE53-3F1C-4E57-9A16-E9EDC47EAC9F}" srcOrd="0" destOrd="0" presId="urn:microsoft.com/office/officeart/2008/layout/LinedList"/>
    <dgm:cxn modelId="{8B4C091E-8722-4D71-A997-812B6CD4CAC5}" type="presOf" srcId="{67AD35EF-1142-4EC2-A049-56A1B2B78A50}" destId="{CC74412A-A4E7-4A85-85DD-895BE5DE9F67}" srcOrd="0" destOrd="0" presId="urn:microsoft.com/office/officeart/2008/layout/LinedList"/>
    <dgm:cxn modelId="{67598E2B-AB18-44E1-8884-6DD12F598EE9}" type="presOf" srcId="{66EC1A73-4992-47F3-89A3-F920AC22DF5C}" destId="{2457FA2A-797D-4AFB-8F21-26C3603DD7FC}" srcOrd="0" destOrd="0" presId="urn:microsoft.com/office/officeart/2008/layout/LinedList"/>
    <dgm:cxn modelId="{0DA9D738-FB3E-42BC-AE81-03040BA48ABD}" srcId="{66EC1A73-4992-47F3-89A3-F920AC22DF5C}" destId="{81BF5B8D-829C-400F-91C4-B1A17235A1E8}" srcOrd="0" destOrd="0" parTransId="{91004A03-C516-49F4-9AFA-9F0BC86CB82E}" sibTransId="{CF5C3C26-9C9C-49BB-B998-DCD76FDF1132}"/>
    <dgm:cxn modelId="{181B1395-955C-453F-8F80-2FDF6EE2BF52}" srcId="{4F45FECF-B078-45DC-9E28-B8E49407FC22}" destId="{67AD35EF-1142-4EC2-A049-56A1B2B78A50}" srcOrd="1" destOrd="0" parTransId="{9F38A2DC-4A24-48CC-8D85-01595CBFA556}" sibTransId="{1A3A8F36-CA39-43A3-9727-97827436283E}"/>
    <dgm:cxn modelId="{D2E1BBF8-A5B2-4DAE-A240-4884EED13E17}" type="presOf" srcId="{6044E63D-58B5-487A-8221-E8753145AF4A}" destId="{021DD242-F405-48DC-BD2C-4CFE27DBC96D}" srcOrd="0" destOrd="0" presId="urn:microsoft.com/office/officeart/2008/layout/LinedList"/>
    <dgm:cxn modelId="{0506D7E4-B177-488E-8488-443E5E6A3F8E}" type="presOf" srcId="{E74E9B91-2440-44AC-93D3-2B907E89909B}" destId="{6CC26A3B-8FEC-4BD6-83EC-DC17ECE311B2}" srcOrd="0" destOrd="0" presId="urn:microsoft.com/office/officeart/2008/layout/LinedList"/>
    <dgm:cxn modelId="{FF150E5A-FDDB-4F9D-928A-5E588963107F}" srcId="{67AD35EF-1142-4EC2-A049-56A1B2B78A50}" destId="{6044E63D-58B5-487A-8221-E8753145AF4A}" srcOrd="0" destOrd="0" parTransId="{3602E259-2683-4A1A-8DDA-3ADB58063C47}" sibTransId="{931A2F25-353E-45A0-BFA9-A255F8A906CE}"/>
    <dgm:cxn modelId="{86780177-30F3-4446-B9F2-519A5603B8B5}" srcId="{E74E9B91-2440-44AC-93D3-2B907E89909B}" destId="{4F45FECF-B078-45DC-9E28-B8E49407FC22}" srcOrd="0" destOrd="0" parTransId="{AD6E042B-EB6D-4972-9146-3A909CE8C877}" sibTransId="{AB40B1D2-AA19-435B-94CF-79DD9D3E58F8}"/>
    <dgm:cxn modelId="{22E2D92D-CEA7-4A6D-8C32-CC3811666B34}" type="presParOf" srcId="{6CC26A3B-8FEC-4BD6-83EC-DC17ECE311B2}" destId="{F1810DB8-F19E-483F-A3DE-9D6033284156}" srcOrd="0" destOrd="0" presId="urn:microsoft.com/office/officeart/2008/layout/LinedList"/>
    <dgm:cxn modelId="{A8AD1148-705F-41FE-8C97-1B23BE19EC7D}" type="presParOf" srcId="{6CC26A3B-8FEC-4BD6-83EC-DC17ECE311B2}" destId="{B355D144-19AD-48CC-A55F-7DC019C5C4D9}" srcOrd="1" destOrd="0" presId="urn:microsoft.com/office/officeart/2008/layout/LinedList"/>
    <dgm:cxn modelId="{C3BD20B6-31D0-43DB-9A76-FD677984DE75}" type="presParOf" srcId="{B355D144-19AD-48CC-A55F-7DC019C5C4D9}" destId="{FB33A1A6-FE53-4CCC-98FB-C943D742FE53}" srcOrd="0" destOrd="0" presId="urn:microsoft.com/office/officeart/2008/layout/LinedList"/>
    <dgm:cxn modelId="{86CB99EC-F4B6-400D-94C5-65BB82170E61}" type="presParOf" srcId="{B355D144-19AD-48CC-A55F-7DC019C5C4D9}" destId="{61EFFF56-244C-4634-A769-B7FA237F5EE9}" srcOrd="1" destOrd="0" presId="urn:microsoft.com/office/officeart/2008/layout/LinedList"/>
    <dgm:cxn modelId="{CAB17EE1-0828-4315-9894-905BDA5C2A40}" type="presParOf" srcId="{61EFFF56-244C-4634-A769-B7FA237F5EE9}" destId="{5C195E92-80A9-40D4-8389-8A1311A0F61E}" srcOrd="0" destOrd="0" presId="urn:microsoft.com/office/officeart/2008/layout/LinedList"/>
    <dgm:cxn modelId="{74E47B7E-4EB9-4AB7-9C02-77E26E9ED13F}" type="presParOf" srcId="{61EFFF56-244C-4634-A769-B7FA237F5EE9}" destId="{58B25EB9-9D56-46AF-AFF7-6104BDA652D3}" srcOrd="1" destOrd="0" presId="urn:microsoft.com/office/officeart/2008/layout/LinedList"/>
    <dgm:cxn modelId="{EF6AF9CA-F4E9-4838-9F98-BF1990B548FF}" type="presParOf" srcId="{58B25EB9-9D56-46AF-AFF7-6104BDA652D3}" destId="{4DDC2331-0B7A-4442-93DD-84EF8C770BB1}" srcOrd="0" destOrd="0" presId="urn:microsoft.com/office/officeart/2008/layout/LinedList"/>
    <dgm:cxn modelId="{0AA7CBA8-4F14-4457-9057-FA41D2453E94}" type="presParOf" srcId="{58B25EB9-9D56-46AF-AFF7-6104BDA652D3}" destId="{2457FA2A-797D-4AFB-8F21-26C3603DD7FC}" srcOrd="1" destOrd="0" presId="urn:microsoft.com/office/officeart/2008/layout/LinedList"/>
    <dgm:cxn modelId="{CC1F3405-1718-4AAF-B1C6-C92C991E5CB8}" type="presParOf" srcId="{58B25EB9-9D56-46AF-AFF7-6104BDA652D3}" destId="{C9323026-ED7E-4E25-9B82-95D40E211799}" srcOrd="2" destOrd="0" presId="urn:microsoft.com/office/officeart/2008/layout/LinedList"/>
    <dgm:cxn modelId="{1A815BA0-7EE9-4684-ADCD-1299A1EC909F}" type="presParOf" srcId="{C9323026-ED7E-4E25-9B82-95D40E211799}" destId="{47308FE6-E12C-4164-B9A3-9FC22A8811AF}" srcOrd="0" destOrd="0" presId="urn:microsoft.com/office/officeart/2008/layout/LinedList"/>
    <dgm:cxn modelId="{D89BA124-E198-469B-ADB3-D779822E22B2}" type="presParOf" srcId="{47308FE6-E12C-4164-B9A3-9FC22A8811AF}" destId="{5BB7AD99-A590-429D-9109-1CB39F44984C}" srcOrd="0" destOrd="0" presId="urn:microsoft.com/office/officeart/2008/layout/LinedList"/>
    <dgm:cxn modelId="{3CDD2C54-4580-4E00-9533-4EA4743F0BC3}" type="presParOf" srcId="{47308FE6-E12C-4164-B9A3-9FC22A8811AF}" destId="{3CA0CE53-3F1C-4E57-9A16-E9EDC47EAC9F}" srcOrd="1" destOrd="0" presId="urn:microsoft.com/office/officeart/2008/layout/LinedList"/>
    <dgm:cxn modelId="{0D9FB586-C254-42BE-A1B0-8775C32030A9}" type="presParOf" srcId="{47308FE6-E12C-4164-B9A3-9FC22A8811AF}" destId="{CEFBC8BF-529F-48E5-A989-F925FDB19C72}" srcOrd="2" destOrd="0" presId="urn:microsoft.com/office/officeart/2008/layout/LinedList"/>
    <dgm:cxn modelId="{E50A5390-37B1-4330-A441-CCE21776A87B}" type="presParOf" srcId="{61EFFF56-244C-4634-A769-B7FA237F5EE9}" destId="{2BDA896F-1FDF-40A2-AE8E-F737E175DF2F}" srcOrd="2" destOrd="0" presId="urn:microsoft.com/office/officeart/2008/layout/LinedList"/>
    <dgm:cxn modelId="{184EABC1-B2D7-4131-B6A9-F82769542076}" type="presParOf" srcId="{61EFFF56-244C-4634-A769-B7FA237F5EE9}" destId="{AEC0CE48-BE1E-441C-9ECB-9C748FEF8176}" srcOrd="3" destOrd="0" presId="urn:microsoft.com/office/officeart/2008/layout/LinedList"/>
    <dgm:cxn modelId="{E06FD86C-9FCB-49C6-AFFD-3C85D1C1AD04}" type="presParOf" srcId="{61EFFF56-244C-4634-A769-B7FA237F5EE9}" destId="{939FE370-FA13-4B4A-981A-97478D46F6C6}" srcOrd="4" destOrd="0" presId="urn:microsoft.com/office/officeart/2008/layout/LinedList"/>
    <dgm:cxn modelId="{F166AFDE-2762-4C6F-A89E-9984BC10FCA0}" type="presParOf" srcId="{939FE370-FA13-4B4A-981A-97478D46F6C6}" destId="{97A7560C-16DC-4B9A-BCDE-1528D1A0E9AF}" srcOrd="0" destOrd="0" presId="urn:microsoft.com/office/officeart/2008/layout/LinedList"/>
    <dgm:cxn modelId="{5B9FCA19-F232-4984-9D83-B30A5B2DEB56}" type="presParOf" srcId="{939FE370-FA13-4B4A-981A-97478D46F6C6}" destId="{CC74412A-A4E7-4A85-85DD-895BE5DE9F67}" srcOrd="1" destOrd="0" presId="urn:microsoft.com/office/officeart/2008/layout/LinedList"/>
    <dgm:cxn modelId="{E9D92883-3954-4646-82E6-62728CD75E28}" type="presParOf" srcId="{939FE370-FA13-4B4A-981A-97478D46F6C6}" destId="{30A9B1CF-FB61-4532-8E63-DF8EFD998110}" srcOrd="2" destOrd="0" presId="urn:microsoft.com/office/officeart/2008/layout/LinedList"/>
    <dgm:cxn modelId="{3E172D57-B76D-48F3-BC95-EB382F46B57C}" type="presParOf" srcId="{30A9B1CF-FB61-4532-8E63-DF8EFD998110}" destId="{5D9F7B90-4411-4B91-B0F9-DF422EF7D205}" srcOrd="0" destOrd="0" presId="urn:microsoft.com/office/officeart/2008/layout/LinedList"/>
    <dgm:cxn modelId="{CA0107AD-E048-475D-BE08-09202B0B3CEC}" type="presParOf" srcId="{5D9F7B90-4411-4B91-B0F9-DF422EF7D205}" destId="{D0EA62B3-4D72-49FA-A771-0B5BA5276E94}" srcOrd="0" destOrd="0" presId="urn:microsoft.com/office/officeart/2008/layout/LinedList"/>
    <dgm:cxn modelId="{C4298330-6D85-4AC7-8168-EFB6B948739B}" type="presParOf" srcId="{5D9F7B90-4411-4B91-B0F9-DF422EF7D205}" destId="{021DD242-F405-48DC-BD2C-4CFE27DBC96D}" srcOrd="1" destOrd="0" presId="urn:microsoft.com/office/officeart/2008/layout/LinedList"/>
    <dgm:cxn modelId="{D65AC49D-869A-4A46-881A-5624205A8452}" type="presParOf" srcId="{5D9F7B90-4411-4B91-B0F9-DF422EF7D205}" destId="{C6AA5BA3-AD9A-48D4-A9B3-EF78603EC678}" srcOrd="2" destOrd="0" presId="urn:microsoft.com/office/officeart/2008/layout/LinedList"/>
    <dgm:cxn modelId="{A344746E-7CA3-4E27-A514-40CA1B2D5BB5}" type="presParOf" srcId="{61EFFF56-244C-4634-A769-B7FA237F5EE9}" destId="{976CC73C-84EB-46E5-8D8A-C5C2EC3951F6}" srcOrd="5" destOrd="0" presId="urn:microsoft.com/office/officeart/2008/layout/LinedList"/>
    <dgm:cxn modelId="{0B4EDFBF-A1B8-4D23-B019-9CAC69712DBC}" type="presParOf" srcId="{61EFFF56-244C-4634-A769-B7FA237F5EE9}" destId="{E95B2D11-95D9-446D-BBD4-2707DBEB76FB}" srcOrd="6"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A1633E4F-BCC6-43CA-9CE6-18769980D84F}" type="datetimeFigureOut">
              <a:rPr lang="en-US" smtClean="0"/>
              <a:t>5/23/2014</a:t>
            </a:fld>
            <a:endParaRPr lang="en-US" dirty="0"/>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7360A5FA-5A43-4790-B447-A7C6C3592AAE}" type="slidenum">
              <a:rPr lang="en-US" smtClean="0"/>
              <a:t>‹#›</a:t>
            </a:fld>
            <a:endParaRPr lang="en-US" dirty="0"/>
          </a:p>
        </p:txBody>
      </p:sp>
    </p:spTree>
    <p:extLst>
      <p:ext uri="{BB962C8B-B14F-4D97-AF65-F5344CB8AC3E}">
        <p14:creationId xmlns:p14="http://schemas.microsoft.com/office/powerpoint/2010/main" val="36320631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smtClean="0"/>
              <a:t>Jen:</a:t>
            </a:r>
          </a:p>
          <a:p>
            <a:r>
              <a:rPr lang="en-US" dirty="0" smtClean="0"/>
              <a:t>Thank you Rosie! Kathy and I are happy to be here today to kick off the discussion on ICD-10 and Clinical Reminders.  We will discuss the impact of ICD-10 on the clinical reminders and walk through the steps of updating existing local clinical reminders using ICD-10 codes.  We will have Elizabeth on in a few minutes to discuss  the changes and modifications made to the existing reminder software due to the ICD-10 code changes. She will walk through the reminder updating process and tools used to ensure that all aspects of the reminder are complete and accurate. With the implementation of the ICD-10 code set, all national as well as any local taxonomies must be updated to reflect equivalent ICD-10 codes and in turn, each clinical reminder must reference individual codes from the taxonomy appropriate for the reminder clinical context.</a:t>
            </a:r>
          </a:p>
          <a:p>
            <a:r>
              <a:rPr lang="en-US" dirty="0" smtClean="0"/>
              <a:t>*******************</a:t>
            </a:r>
            <a:endParaRPr lang="en-US" dirty="0"/>
          </a:p>
        </p:txBody>
      </p:sp>
      <p:sp>
        <p:nvSpPr>
          <p:cNvPr id="4" name="Slide Number Placeholder 3"/>
          <p:cNvSpPr>
            <a:spLocks noGrp="1"/>
          </p:cNvSpPr>
          <p:nvPr>
            <p:ph type="sldNum" sz="quarter" idx="10"/>
          </p:nvPr>
        </p:nvSpPr>
        <p:spPr/>
        <p:txBody>
          <a:bodyPr/>
          <a:lstStyle/>
          <a:p>
            <a:fld id="{7360A5FA-5A43-4790-B447-A7C6C3592AAE}" type="slidenum">
              <a:rPr lang="en-US" smtClean="0"/>
              <a:t>1</a:t>
            </a:fld>
            <a:endParaRPr lang="en-US" dirty="0"/>
          </a:p>
        </p:txBody>
      </p:sp>
    </p:spTree>
    <p:extLst>
      <p:ext uri="{BB962C8B-B14F-4D97-AF65-F5344CB8AC3E}">
        <p14:creationId xmlns:p14="http://schemas.microsoft.com/office/powerpoint/2010/main" val="18373593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defTabSz="914350">
              <a:defRPr/>
            </a:pPr>
            <a:r>
              <a:rPr lang="en-US" dirty="0" smtClean="0"/>
              <a:t>Kathy:</a:t>
            </a:r>
          </a:p>
          <a:p>
            <a:pPr defTabSz="914350">
              <a:defRPr/>
            </a:pPr>
            <a:endParaRPr lang="en-US" dirty="0" smtClean="0"/>
          </a:p>
          <a:p>
            <a:pPr lvl="0"/>
            <a:r>
              <a:rPr lang="en-US" dirty="0" smtClean="0"/>
              <a:t>The</a:t>
            </a:r>
            <a:r>
              <a:rPr lang="en-US" baseline="0" dirty="0" smtClean="0"/>
              <a:t> National Clinical Reminder Committee recognizes the importance of clinical reminders and taxonomies to clinical care in VHA.  The committee is sponsoring the ICD-9 Update Project to review and update taxonomies used in national reminders. </a:t>
            </a:r>
          </a:p>
          <a:p>
            <a:pPr lvl="0"/>
            <a:endParaRPr lang="en-US" baseline="0" dirty="0" smtClean="0"/>
          </a:p>
          <a:p>
            <a:pPr defTabSz="897301">
              <a:defRPr/>
            </a:pPr>
            <a:r>
              <a:rPr lang="en-US" baseline="0" dirty="0" smtClean="0"/>
              <a:t>Clinical Reminder Developers will be releasing </a:t>
            </a:r>
            <a:r>
              <a:rPr lang="en-US" u="sng" baseline="0" dirty="0" smtClean="0"/>
              <a:t>the clinical reminders software patch 2</a:t>
            </a:r>
            <a:r>
              <a:rPr lang="en-US" u="sng" dirty="0" smtClean="0"/>
              <a:t>6</a:t>
            </a:r>
            <a:r>
              <a:rPr lang="en-US" u="sng" baseline="0" dirty="0" smtClean="0"/>
              <a:t> </a:t>
            </a:r>
            <a:r>
              <a:rPr lang="en-US" baseline="0" dirty="0" smtClean="0"/>
              <a:t>in the near future.  This will allow local sites to begin the work update local taxonomies to include ICD-10 codes well in advance of 10-1-15.</a:t>
            </a:r>
          </a:p>
          <a:p>
            <a:pPr defTabSz="897301">
              <a:defRPr/>
            </a:pPr>
            <a:endParaRPr lang="en-US" baseline="0" dirty="0" smtClean="0"/>
          </a:p>
          <a:p>
            <a:r>
              <a:rPr lang="en-US" baseline="0" dirty="0" smtClean="0"/>
              <a:t>In Patch 26, the </a:t>
            </a:r>
            <a:r>
              <a:rPr lang="en-US" dirty="0" smtClean="0"/>
              <a:t>Reminder Taxonomy data dictionary (file #811.2) is a being restructured to be Lexicon-based instead of pointer-based. </a:t>
            </a:r>
            <a:r>
              <a:rPr lang="en-US" baseline="0" dirty="0" smtClean="0"/>
              <a:t>  This a</a:t>
            </a:r>
            <a:r>
              <a:rPr lang="en-US" dirty="0" smtClean="0"/>
              <a:t>llows use of any coding system supported by the Lexicon package. </a:t>
            </a:r>
          </a:p>
          <a:p>
            <a:pPr defTabSz="897301">
              <a:defRPr/>
            </a:pPr>
            <a:r>
              <a:rPr lang="en-US" dirty="0" smtClean="0"/>
              <a:t>A</a:t>
            </a:r>
            <a:r>
              <a:rPr lang="en-US" baseline="0" dirty="0" smtClean="0"/>
              <a:t> </a:t>
            </a:r>
            <a:r>
              <a:rPr lang="en-US" dirty="0" smtClean="0"/>
              <a:t>New taxonomy management system will</a:t>
            </a:r>
            <a:r>
              <a:rPr lang="en-US" baseline="0" dirty="0" smtClean="0"/>
              <a:t> be used and t</a:t>
            </a:r>
            <a:r>
              <a:rPr lang="en-US" dirty="0" smtClean="0"/>
              <a:t>axonomy evaluation has been changed to accommodate the new structure.</a:t>
            </a:r>
          </a:p>
          <a:p>
            <a:pPr lvl="0"/>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For Reminder Dialogs, users will no longer be able to add ICD-9-CM and/or CPT-4 codes directly</a:t>
            </a:r>
            <a:r>
              <a:rPr lang="en-US" baseline="0" dirty="0" smtClean="0"/>
              <a:t> </a:t>
            </a:r>
            <a:r>
              <a:rPr lang="en-US" dirty="0" smtClean="0"/>
              <a:t>to a Reminder Dialog, they will need to create a Taxonomy, assign codes, and then add the Taxonomy to the Reminder Dialog.</a:t>
            </a:r>
            <a:r>
              <a:rPr lang="en-US" i="0" dirty="0" smtClean="0"/>
              <a:t>  Elizabeth will go into more detail during her part of this presentation.</a:t>
            </a:r>
          </a:p>
          <a:p>
            <a:pPr lvl="0"/>
            <a:endParaRPr lang="en-US" dirty="0" smtClean="0"/>
          </a:p>
          <a:p>
            <a:pPr defTabSz="914350">
              <a:defRPr/>
            </a:pPr>
            <a:r>
              <a:rPr lang="en-US" u="none" dirty="0" smtClean="0"/>
              <a:t>Jen:  And remember, any</a:t>
            </a:r>
            <a:r>
              <a:rPr lang="en-US" u="none" baseline="0" dirty="0" smtClean="0"/>
              <a:t> time adding or editing codes, please consult your local HIM/coding staff for input!</a:t>
            </a:r>
            <a:endParaRPr lang="en-US" u="none" dirty="0" smtClean="0"/>
          </a:p>
          <a:p>
            <a:pPr marL="0" marR="0" indent="0" algn="l" defTabSz="931774" rtl="0" eaLnBrk="1" fontAlgn="auto" latinLnBrk="0" hangingPunct="1">
              <a:lnSpc>
                <a:spcPct val="100000"/>
              </a:lnSpc>
              <a:spcBef>
                <a:spcPts val="0"/>
              </a:spcBef>
              <a:spcAft>
                <a:spcPts val="0"/>
              </a:spcAft>
              <a:buClrTx/>
              <a:buSzTx/>
              <a:buFontTx/>
              <a:buNone/>
              <a:tabLst/>
              <a:defRPr/>
            </a:pPr>
            <a:r>
              <a:rPr lang="en-US" dirty="0" smtClean="0"/>
              <a:t>*******************</a:t>
            </a:r>
          </a:p>
          <a:p>
            <a:pPr defTabSz="931774">
              <a:defRPr/>
            </a:pPr>
            <a:endParaRPr lang="en-US" dirty="0"/>
          </a:p>
        </p:txBody>
      </p:sp>
      <p:sp>
        <p:nvSpPr>
          <p:cNvPr id="4" name="Slide Number Placeholder 3"/>
          <p:cNvSpPr>
            <a:spLocks noGrp="1"/>
          </p:cNvSpPr>
          <p:nvPr>
            <p:ph type="sldNum" sz="quarter" idx="10"/>
          </p:nvPr>
        </p:nvSpPr>
        <p:spPr/>
        <p:txBody>
          <a:bodyPr/>
          <a:lstStyle/>
          <a:p>
            <a:fld id="{67F447A1-77C3-4AA7-8BE3-1A57E73F79D0}" type="slidenum">
              <a:rPr lang="en-US" smtClean="0"/>
              <a:t>10</a:t>
            </a:fld>
            <a:endParaRPr lang="en-US" dirty="0"/>
          </a:p>
        </p:txBody>
      </p:sp>
    </p:spTree>
    <p:extLst>
      <p:ext uri="{BB962C8B-B14F-4D97-AF65-F5344CB8AC3E}">
        <p14:creationId xmlns:p14="http://schemas.microsoft.com/office/powerpoint/2010/main" val="16353838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smtClean="0"/>
              <a:t>Kathy:</a:t>
            </a:r>
            <a:endParaRPr lang="en-US" baseline="0" dirty="0" smtClean="0"/>
          </a:p>
          <a:p>
            <a:r>
              <a:rPr lang="en-US" dirty="0" smtClean="0"/>
              <a:t>How to Prepare</a:t>
            </a:r>
            <a:br>
              <a:rPr lang="en-US" dirty="0" smtClean="0"/>
            </a:br>
            <a:r>
              <a:rPr lang="en-US" dirty="0" smtClean="0"/>
              <a:t>General Approach</a:t>
            </a:r>
            <a:endParaRPr lang="en-US" baseline="0" dirty="0" smtClean="0"/>
          </a:p>
          <a:p>
            <a:endParaRPr lang="en-US" baseline="0" dirty="0" smtClean="0"/>
          </a:p>
          <a:p>
            <a:r>
              <a:rPr lang="en-US" dirty="0" smtClean="0"/>
              <a:t>Start NOW</a:t>
            </a:r>
          </a:p>
          <a:p>
            <a:r>
              <a:rPr lang="en-US" dirty="0" smtClean="0"/>
              <a:t>Review Taxonomy List</a:t>
            </a:r>
          </a:p>
          <a:p>
            <a:r>
              <a:rPr lang="en-US" dirty="0" smtClean="0"/>
              <a:t>Identify reminders with taxonomies</a:t>
            </a:r>
          </a:p>
          <a:p>
            <a:r>
              <a:rPr lang="en-US" dirty="0" smtClean="0"/>
              <a:t>Substitute national taxonomies for local taxonomies when possible</a:t>
            </a:r>
          </a:p>
          <a:p>
            <a:r>
              <a:rPr lang="en-US" dirty="0" smtClean="0"/>
              <a:t>Identify and rename inactive taxonomies</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t>
            </a:r>
          </a:p>
          <a:p>
            <a:endParaRPr lang="en-US" dirty="0" smtClean="0"/>
          </a:p>
        </p:txBody>
      </p:sp>
      <p:sp>
        <p:nvSpPr>
          <p:cNvPr id="4" name="Slide Number Placeholder 3"/>
          <p:cNvSpPr>
            <a:spLocks noGrp="1"/>
          </p:cNvSpPr>
          <p:nvPr>
            <p:ph type="sldNum" sz="quarter" idx="10"/>
          </p:nvPr>
        </p:nvSpPr>
        <p:spPr/>
        <p:txBody>
          <a:bodyPr/>
          <a:lstStyle/>
          <a:p>
            <a:fld id="{67F447A1-77C3-4AA7-8BE3-1A57E73F79D0}" type="slidenum">
              <a:rPr lang="en-US" smtClean="0"/>
              <a:t>11</a:t>
            </a:fld>
            <a:endParaRPr lang="en-US" dirty="0"/>
          </a:p>
        </p:txBody>
      </p:sp>
    </p:spTree>
    <p:extLst>
      <p:ext uri="{BB962C8B-B14F-4D97-AF65-F5344CB8AC3E}">
        <p14:creationId xmlns:p14="http://schemas.microsoft.com/office/powerpoint/2010/main" val="29820358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7301">
              <a:defRPr/>
            </a:pPr>
            <a:r>
              <a:rPr lang="en-US" dirty="0" smtClean="0"/>
              <a:t>Kathy:</a:t>
            </a:r>
          </a:p>
          <a:p>
            <a:r>
              <a:rPr lang="en-US" dirty="0" smtClean="0"/>
              <a:t>Use the Finding Usage Report menu option</a:t>
            </a:r>
            <a:r>
              <a:rPr lang="en-US" baseline="0" dirty="0" smtClean="0"/>
              <a:t> to find your local taxonomies.</a:t>
            </a:r>
          </a:p>
          <a:p>
            <a:r>
              <a:rPr lang="en-US" baseline="0" dirty="0" smtClean="0"/>
              <a:t>This menu options can be found under the Reminder Reports Menu Option </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t>
            </a:r>
          </a:p>
          <a:p>
            <a:endParaRPr lang="en-US" dirty="0"/>
          </a:p>
        </p:txBody>
      </p:sp>
      <p:sp>
        <p:nvSpPr>
          <p:cNvPr id="4" name="Slide Number Placeholder 3"/>
          <p:cNvSpPr>
            <a:spLocks noGrp="1"/>
          </p:cNvSpPr>
          <p:nvPr>
            <p:ph type="sldNum" sz="quarter" idx="10"/>
          </p:nvPr>
        </p:nvSpPr>
        <p:spPr/>
        <p:txBody>
          <a:bodyPr/>
          <a:lstStyle/>
          <a:p>
            <a:fld id="{7360A5FA-5A43-4790-B447-A7C6C3592AAE}" type="slidenum">
              <a:rPr lang="en-US" smtClean="0"/>
              <a:t>12</a:t>
            </a:fld>
            <a:endParaRPr lang="en-US" dirty="0"/>
          </a:p>
        </p:txBody>
      </p:sp>
    </p:spTree>
    <p:extLst>
      <p:ext uri="{BB962C8B-B14F-4D97-AF65-F5344CB8AC3E}">
        <p14:creationId xmlns:p14="http://schemas.microsoft.com/office/powerpoint/2010/main" val="34201264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7301">
              <a:defRPr/>
            </a:pPr>
            <a:r>
              <a:rPr lang="en-US" dirty="0" smtClean="0"/>
              <a:t>Kathy:</a:t>
            </a:r>
          </a:p>
          <a:p>
            <a:r>
              <a:rPr lang="en-US" dirty="0" smtClean="0"/>
              <a:t>This is a screen shot of a</a:t>
            </a:r>
            <a:r>
              <a:rPr lang="en-US" baseline="0" dirty="0" smtClean="0"/>
              <a:t> portion of the </a:t>
            </a:r>
            <a:r>
              <a:rPr lang="en-US" dirty="0" smtClean="0"/>
              <a:t>Finding Usage Report.</a:t>
            </a:r>
            <a:r>
              <a:rPr lang="en-US" baseline="0" dirty="0" smtClean="0"/>
              <a:t>  Note that the report provides information not only on the taxonomies but also which reminders they are used in.</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t>
            </a:r>
          </a:p>
          <a:p>
            <a:endParaRPr lang="en-US" dirty="0"/>
          </a:p>
        </p:txBody>
      </p:sp>
      <p:sp>
        <p:nvSpPr>
          <p:cNvPr id="4" name="Slide Number Placeholder 3"/>
          <p:cNvSpPr>
            <a:spLocks noGrp="1"/>
          </p:cNvSpPr>
          <p:nvPr>
            <p:ph type="sldNum" sz="quarter" idx="10"/>
          </p:nvPr>
        </p:nvSpPr>
        <p:spPr/>
        <p:txBody>
          <a:bodyPr/>
          <a:lstStyle/>
          <a:p>
            <a:fld id="{7360A5FA-5A43-4790-B447-A7C6C3592AAE}" type="slidenum">
              <a:rPr lang="en-US" smtClean="0"/>
              <a:t>13</a:t>
            </a:fld>
            <a:endParaRPr lang="en-US" dirty="0"/>
          </a:p>
        </p:txBody>
      </p:sp>
    </p:spTree>
    <p:extLst>
      <p:ext uri="{BB962C8B-B14F-4D97-AF65-F5344CB8AC3E}">
        <p14:creationId xmlns:p14="http://schemas.microsoft.com/office/powerpoint/2010/main" val="39645032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Kathy:</a:t>
            </a:r>
          </a:p>
          <a:p>
            <a:r>
              <a:rPr lang="en-US" dirty="0" smtClean="0"/>
              <a:t>After you have substituted national taxonomies for local taxonomies and have</a:t>
            </a:r>
          </a:p>
          <a:p>
            <a:r>
              <a:rPr lang="en-US" dirty="0" smtClean="0"/>
              <a:t>identified and renamed inactive taxonomies, you may find that your</a:t>
            </a:r>
            <a:r>
              <a:rPr lang="en-US" baseline="0" dirty="0" smtClean="0"/>
              <a:t> site had a considerable number of taxonomies that will need to be updated to ICD-10.</a:t>
            </a:r>
            <a:endParaRPr lang="en-US" dirty="0" smtClean="0"/>
          </a:p>
          <a:p>
            <a:endParaRPr lang="en-US" dirty="0" smtClean="0"/>
          </a:p>
          <a:p>
            <a:pPr lvl="0"/>
            <a:r>
              <a:rPr lang="en-US" dirty="0" smtClean="0"/>
              <a:t>Is</a:t>
            </a:r>
            <a:r>
              <a:rPr lang="en-US" baseline="0" dirty="0" smtClean="0"/>
              <a:t> that </a:t>
            </a:r>
            <a:r>
              <a:rPr lang="en-US" dirty="0" smtClean="0"/>
              <a:t>Taxonomy available elsewhere?</a:t>
            </a:r>
            <a:r>
              <a:rPr lang="en-US" baseline="0" dirty="0" smtClean="0"/>
              <a:t>  </a:t>
            </a:r>
            <a:r>
              <a:rPr lang="en-US" dirty="0" smtClean="0"/>
              <a:t>If taxonomy imported from another site – contact that site to share updated taxonomy.</a:t>
            </a:r>
          </a:p>
          <a:p>
            <a:pPr lvl="0"/>
            <a:endParaRPr lang="en-US" dirty="0" smtClean="0"/>
          </a:p>
          <a:p>
            <a:pPr defTabSz="897301">
              <a:defRPr/>
            </a:pPr>
            <a:r>
              <a:rPr lang="en-US" dirty="0" smtClean="0"/>
              <a:t>Discuss how to share workload within your VISN at your VISN clinical reminder</a:t>
            </a:r>
            <a:r>
              <a:rPr lang="en-US" baseline="0" dirty="0" smtClean="0"/>
              <a:t> </a:t>
            </a:r>
            <a:r>
              <a:rPr lang="en-US" dirty="0" smtClean="0"/>
              <a:t>group.</a:t>
            </a:r>
          </a:p>
          <a:p>
            <a:pPr defTabSz="897301">
              <a:defRPr/>
            </a:pPr>
            <a:endParaRPr lang="en-US" dirty="0" smtClean="0"/>
          </a:p>
          <a:p>
            <a:pPr defTabSz="897301">
              <a:defRPr/>
            </a:pPr>
            <a:r>
              <a:rPr lang="en-US" dirty="0" smtClean="0"/>
              <a:t>Involve HIM</a:t>
            </a:r>
            <a:r>
              <a:rPr lang="en-US" baseline="0" dirty="0" smtClean="0"/>
              <a:t> Chief early and identify which subject matter expert you will need to work with.  Jen, Can you provide your valuable input on this part of the process?</a:t>
            </a:r>
            <a:endParaRPr lang="en-US" dirty="0" smtClean="0"/>
          </a:p>
          <a:p>
            <a:endParaRPr lang="en-US" dirty="0" smtClean="0"/>
          </a:p>
          <a:p>
            <a:r>
              <a:rPr lang="en-US" dirty="0" smtClean="0"/>
              <a:t>Jen:</a:t>
            </a:r>
          </a:p>
          <a:p>
            <a:r>
              <a:rPr lang="en-US" dirty="0" smtClean="0"/>
              <a:t>Ok, so now you have identified a set of local taxonomies used at your facility that need to be updated for ICD-10, so what next.  This is really a task that will</a:t>
            </a:r>
            <a:r>
              <a:rPr lang="en-US" baseline="0" dirty="0" smtClean="0"/>
              <a:t> be a group effort, coordinated with your local ICD-10 workgroup and your HIM Chief.  You are definitely going to need coding staff that are trained on ICD-10.  </a:t>
            </a:r>
          </a:p>
          <a:p>
            <a:endParaRPr lang="en-US" baseline="0" dirty="0" smtClean="0"/>
          </a:p>
          <a:p>
            <a:r>
              <a:rPr lang="en-US" baseline="0" dirty="0" smtClean="0"/>
              <a:t>Also be sure to work with your local subject matter experts to help define the purpose of the specific taxonomy.  Knowing this piece of information will be helpful to coding staff as they are trying to determine the equivalent ICD-10 codes for the previously used ICD-9 codes in the taxonomy.  Remember, there is rarely a one-to-one mapping between ICD-9 and ICD-10, so knowing the clinical context is important.</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7360A5FA-5A43-4790-B447-A7C6C3592AAE}" type="slidenum">
              <a:rPr lang="en-US" smtClean="0"/>
              <a:t>14</a:t>
            </a:fld>
            <a:endParaRPr lang="en-US" dirty="0"/>
          </a:p>
        </p:txBody>
      </p:sp>
    </p:spTree>
    <p:extLst>
      <p:ext uri="{BB962C8B-B14F-4D97-AF65-F5344CB8AC3E}">
        <p14:creationId xmlns:p14="http://schemas.microsoft.com/office/powerpoint/2010/main" val="31516557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smtClean="0"/>
              <a:t>Jen:</a:t>
            </a:r>
          </a:p>
          <a:p>
            <a:r>
              <a:rPr lang="en-US" dirty="0" smtClean="0"/>
              <a:t>Here is just one example of some of what you will need to look at when updating your local taxonomies with ICD-10 codes.  ICD-9 code 305.1 is used in the VA Tobacco Use taxonomy.  If we were to use the ICD-9 to ICD-10 mapping to find the equivalent ICD-10 code, you would end up with ICD-10 code F17.200.  Now, one thing to look at is whether this meets the intent of the ICD-9 code.  Notice these are not exact matches.  The ICD-9 code title is Tobacco Use Disorder while the ICD-10 code title is Nicotine dependence, unspecified, uncomplicated.</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t>
            </a:r>
          </a:p>
          <a:p>
            <a:endParaRPr lang="en-US" dirty="0"/>
          </a:p>
        </p:txBody>
      </p:sp>
      <p:sp>
        <p:nvSpPr>
          <p:cNvPr id="4" name="Slide Number Placeholder 3"/>
          <p:cNvSpPr>
            <a:spLocks noGrp="1"/>
          </p:cNvSpPr>
          <p:nvPr>
            <p:ph type="sldNum" sz="quarter" idx="10"/>
          </p:nvPr>
        </p:nvSpPr>
        <p:spPr/>
        <p:txBody>
          <a:bodyPr/>
          <a:lstStyle/>
          <a:p>
            <a:fld id="{67F447A1-77C3-4AA7-8BE3-1A57E73F79D0}" type="slidenum">
              <a:rPr lang="en-US" smtClean="0"/>
              <a:t>15</a:t>
            </a:fld>
            <a:endParaRPr lang="en-US" dirty="0"/>
          </a:p>
        </p:txBody>
      </p:sp>
    </p:spTree>
    <p:extLst>
      <p:ext uri="{BB962C8B-B14F-4D97-AF65-F5344CB8AC3E}">
        <p14:creationId xmlns:p14="http://schemas.microsoft.com/office/powerpoint/2010/main" val="3670890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smtClean="0"/>
              <a:t>Jen:</a:t>
            </a:r>
          </a:p>
          <a:p>
            <a:r>
              <a:rPr lang="en-US" dirty="0" smtClean="0"/>
              <a:t>And what about all of these ICD-10 codes that also reflect nicotine dependence? Forward mapping goes from ICD-9-CM to ICD-10-CM.  But you must also consider backward mapping which goes from ICD-10-CM to ICD-9-CM.  Backward mapping may help identify how some of the new ICD-10 concepts relate to the ICD-9 code set. Mapping is rarely one-to-one.  We had a previous vVeHU Session 13045 - ICD-10 General Equivalence Maps – What They Are and How to Use Them.  If you would like more information on the use of the GEMs, be sure to review that session On Demand in MyVeHU Campus.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t>
            </a:r>
          </a:p>
          <a:p>
            <a:endParaRPr lang="en-US" dirty="0"/>
          </a:p>
        </p:txBody>
      </p:sp>
      <p:sp>
        <p:nvSpPr>
          <p:cNvPr id="4" name="Slide Number Placeholder 3"/>
          <p:cNvSpPr>
            <a:spLocks noGrp="1"/>
          </p:cNvSpPr>
          <p:nvPr>
            <p:ph type="sldNum" sz="quarter" idx="10"/>
          </p:nvPr>
        </p:nvSpPr>
        <p:spPr/>
        <p:txBody>
          <a:bodyPr/>
          <a:lstStyle/>
          <a:p>
            <a:fld id="{297F1510-BEE4-4AA2-9DA5-393B6876CF23}" type="slidenum">
              <a:rPr lang="en-US" smtClean="0"/>
              <a:t>16</a:t>
            </a:fld>
            <a:endParaRPr lang="en-US" dirty="0"/>
          </a:p>
        </p:txBody>
      </p:sp>
    </p:spTree>
    <p:extLst>
      <p:ext uri="{BB962C8B-B14F-4D97-AF65-F5344CB8AC3E}">
        <p14:creationId xmlns:p14="http://schemas.microsoft.com/office/powerpoint/2010/main" val="26613262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smtClean="0"/>
              <a:t>Jen:</a:t>
            </a:r>
          </a:p>
          <a:p>
            <a:pPr>
              <a:defRPr/>
            </a:pPr>
            <a:r>
              <a:rPr lang="en-US" dirty="0" smtClean="0"/>
              <a:t>Again, when converting ICD-9 codes to ICD-10 codes for your local taxonomies, it will be important that this effort is coordinated with your local ICD-10 Workgroup and ICD-10 coding experts.  Work with local subject matter experts to help define purpose of the taxonomy.  Determine what type of patients you are trying include or exclude in a cohort.  Having coders involved in the process will be critical in to identifying the correct ICD-10 codes to include or exclude.  Let’s take a look at an example on the next slide.</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t>
            </a:r>
          </a:p>
          <a:p>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67F447A1-77C3-4AA7-8BE3-1A57E73F79D0}" type="slidenum">
              <a:rPr lang="en-US" smtClean="0"/>
              <a:t>17</a:t>
            </a:fld>
            <a:endParaRPr lang="en-US" dirty="0"/>
          </a:p>
        </p:txBody>
      </p:sp>
    </p:spTree>
    <p:extLst>
      <p:ext uri="{BB962C8B-B14F-4D97-AF65-F5344CB8AC3E}">
        <p14:creationId xmlns:p14="http://schemas.microsoft.com/office/powerpoint/2010/main" val="27899136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smtClean="0"/>
              <a:t>Jen:</a:t>
            </a:r>
          </a:p>
          <a:p>
            <a:r>
              <a:rPr lang="en-US" dirty="0" smtClean="0"/>
              <a:t>We formed a workgroup to work through the process of updating all of the national clinical reminders for ICD-10.   First there was an initial review of the taxonomies that each reminder references.  During the initial review, it was determined that some should be inactivated.  If you have some that are inactive, outdated, or not being used, you don’t want to spend the time converting all of the codes only to have them not needed so that was an important step in the process. </a:t>
            </a:r>
          </a:p>
          <a:p>
            <a:endParaRPr lang="en-US" dirty="0" smtClean="0"/>
          </a:p>
          <a:p>
            <a:r>
              <a:rPr lang="en-US" dirty="0" smtClean="0"/>
              <a:t>Here is an example from the VA-TERATOGENIC MEDICATIONS ORDER CHECK TAXONOMIES.  The intent for</a:t>
            </a:r>
            <a:r>
              <a:rPr lang="en-US" baseline="0" dirty="0" smtClean="0"/>
              <a:t> this taxonomy </a:t>
            </a:r>
            <a:r>
              <a:rPr lang="en-US" dirty="0" smtClean="0"/>
              <a:t>is that if there is no chance that a woman is pregnant, then this excludes them from the need for an order check for dangerous medications during pregnancy.  </a:t>
            </a:r>
          </a:p>
          <a:p>
            <a:endParaRPr lang="en-US" dirty="0" smtClean="0"/>
          </a:p>
          <a:p>
            <a:r>
              <a:rPr lang="en-US" dirty="0" smtClean="0"/>
              <a:t>Next, we identified the current ICD-9 codes used by the reminder and had two separate coders determine the best equivalent ICD-10 codes.  Part of the determination was based on the description of the taxonomy provided by the clinical reminder experts.  We needed to know how the taxonomy was used, and what the context was.  After independent coding by the two coders, we came together and reviewed the proposed equivalencies that we each came up with and reached a consensus on the superset of ICD-10 codes to put forward to the workgroup for the clinical staff to determine which ones were appropriate to keep or not.  This slide shows the original ICD-9 codes, the ICD-10 codes that come up as general equivalencies if mapping is used, and additional ICD-10 codes that we thought might also fit the scenario.  The clinical experts decided which ones to ultimately keep or remove.  This is just one example.  The same process must be followed for each of the local taxonomies that need to be updated for ICD-10.</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t>
            </a:r>
          </a:p>
          <a:p>
            <a:endParaRPr lang="en-US" dirty="0"/>
          </a:p>
        </p:txBody>
      </p:sp>
      <p:sp>
        <p:nvSpPr>
          <p:cNvPr id="4" name="Slide Number Placeholder 3"/>
          <p:cNvSpPr>
            <a:spLocks noGrp="1"/>
          </p:cNvSpPr>
          <p:nvPr>
            <p:ph type="sldNum" sz="quarter" idx="10"/>
          </p:nvPr>
        </p:nvSpPr>
        <p:spPr/>
        <p:txBody>
          <a:bodyPr/>
          <a:lstStyle/>
          <a:p>
            <a:fld id="{67F447A1-77C3-4AA7-8BE3-1A57E73F79D0}" type="slidenum">
              <a:rPr lang="en-US" smtClean="0"/>
              <a:t>18</a:t>
            </a:fld>
            <a:endParaRPr lang="en-US" dirty="0"/>
          </a:p>
        </p:txBody>
      </p:sp>
    </p:spTree>
    <p:extLst>
      <p:ext uri="{BB962C8B-B14F-4D97-AF65-F5344CB8AC3E}">
        <p14:creationId xmlns:p14="http://schemas.microsoft.com/office/powerpoint/2010/main" val="31010636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defTabSz="931774">
              <a:defRPr/>
            </a:pPr>
            <a:r>
              <a:rPr lang="en-US" baseline="0" dirty="0" smtClean="0"/>
              <a:t>Kathy:</a:t>
            </a:r>
          </a:p>
          <a:p>
            <a:pPr defTabSz="931774">
              <a:defRPr/>
            </a:pPr>
            <a:r>
              <a:rPr lang="en-US" baseline="0" dirty="0" smtClean="0"/>
              <a:t>How about another poll question. </a:t>
            </a:r>
            <a:r>
              <a:rPr lang="en-US" dirty="0" smtClean="0"/>
              <a:t>In what capacity do you work with clinical reminders?</a:t>
            </a:r>
          </a:p>
          <a:p>
            <a:pPr defTabSz="931774">
              <a:defRPr/>
            </a:pPr>
            <a:endParaRPr lang="en-US" dirty="0" smtClean="0"/>
          </a:p>
          <a:p>
            <a:pPr defTabSz="931774">
              <a:defRPr/>
            </a:pPr>
            <a:r>
              <a:rPr lang="en-US" dirty="0" smtClean="0"/>
              <a:t>Select A if you Create/Modify clinical reminders</a:t>
            </a:r>
          </a:p>
          <a:p>
            <a:pPr defTabSz="931774">
              <a:defRPr/>
            </a:pPr>
            <a:r>
              <a:rPr lang="en-US" dirty="0" smtClean="0"/>
              <a:t>Select B if you provide codes for clinical reminders</a:t>
            </a:r>
          </a:p>
          <a:p>
            <a:pPr defTabSz="931774">
              <a:defRPr/>
            </a:pPr>
            <a:r>
              <a:rPr lang="en-US" dirty="0" smtClean="0"/>
              <a:t>Select C if you do not work with clinical reminders</a:t>
            </a:r>
          </a:p>
          <a:p>
            <a:pPr defTabSz="931774">
              <a:defRPr/>
            </a:pPr>
            <a:r>
              <a:rPr lang="en-US" dirty="0" smtClean="0"/>
              <a:t>Or Select D if you are wondering, What are clinical reminders?</a:t>
            </a:r>
          </a:p>
          <a:p>
            <a:pPr defTabSz="931774">
              <a:defRPr/>
            </a:pPr>
            <a:endParaRPr lang="en-US" dirty="0" smtClean="0"/>
          </a:p>
          <a:p>
            <a:r>
              <a:rPr lang="en-US" dirty="0" smtClean="0"/>
              <a:t>To answer this question, use the blue polling</a:t>
            </a:r>
            <a:r>
              <a:rPr lang="en-US" baseline="0" dirty="0" smtClean="0"/>
              <a:t> icon above my head. While you are responding to the poll, we’ll move on with the presentation and get back your answers a little later.</a:t>
            </a:r>
            <a:endParaRPr lang="en-US" dirty="0" smtClean="0"/>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Now I would like to introduce Elizabeth Griffith, she is a clinical application coordinator from the Marion Il VAMC, she is going to go over in more detail the new taxonomy interface. </a:t>
            </a:r>
            <a:endParaRPr lang="en-US" dirty="0" smtClean="0">
              <a:effectLst/>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t>
            </a:r>
          </a:p>
          <a:p>
            <a:endParaRPr lang="en-US" dirty="0" smtClean="0"/>
          </a:p>
          <a:p>
            <a:endParaRPr lang="en-US" baseline="0" dirty="0" smtClean="0"/>
          </a:p>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08AA51C3-518F-4F0D-B932-9AF47A2C9D15}" type="slidenum">
              <a:rPr lang="en-US" smtClean="0">
                <a:solidFill>
                  <a:prstClr val="black"/>
                </a:solidFill>
              </a:rPr>
              <a:pPr/>
              <a:t>19</a:t>
            </a:fld>
            <a:endParaRPr lang="en-US" dirty="0">
              <a:solidFill>
                <a:prstClr val="black"/>
              </a:solidFill>
            </a:endParaRPr>
          </a:p>
        </p:txBody>
      </p:sp>
    </p:spTree>
    <p:extLst>
      <p:ext uri="{BB962C8B-B14F-4D97-AF65-F5344CB8AC3E}">
        <p14:creationId xmlns:p14="http://schemas.microsoft.com/office/powerpoint/2010/main" val="5085568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a:defRPr/>
            </a:pPr>
            <a:r>
              <a:rPr lang="en-US" dirty="0" smtClean="0"/>
              <a:t>Jen</a:t>
            </a:r>
          </a:p>
          <a:p>
            <a:pPr>
              <a:defRPr/>
            </a:pPr>
            <a:r>
              <a:rPr lang="en-US" dirty="0" smtClean="0"/>
              <a:t>Before we get started, how about we pause for a moment and ask our first poll question. We would like to know who is in our audience today. Select A if you work in Health Informatics, B if you are a Clinician, select C if you work in Health Information Management, or D for Other.</a:t>
            </a:r>
          </a:p>
          <a:p>
            <a:pPr>
              <a:defRPr/>
            </a:pPr>
            <a:endParaRPr lang="en-US" dirty="0" smtClean="0"/>
          </a:p>
          <a:p>
            <a:pPr>
              <a:defRPr/>
            </a:pPr>
            <a:r>
              <a:rPr lang="en-US" dirty="0" smtClean="0"/>
              <a:t>To answer this question, use the blue polling icon above my head.  We’ll move on and get back to your results in just a moment.</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t>
            </a:r>
          </a:p>
          <a:p>
            <a:pPr>
              <a:defRPr/>
            </a:pPr>
            <a:endParaRPr lang="en-US" dirty="0" smtClean="0"/>
          </a:p>
          <a:p>
            <a:pPr>
              <a:defRPr/>
            </a:pPr>
            <a:endParaRPr lang="en-US"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08AA51C3-518F-4F0D-B932-9AF47A2C9D15}" type="slidenum">
              <a:rPr lang="en-US" smtClean="0">
                <a:solidFill>
                  <a:prstClr val="black"/>
                </a:solidFill>
              </a:rPr>
              <a:pPr/>
              <a:t>2</a:t>
            </a:fld>
            <a:endParaRPr lang="en-US" dirty="0">
              <a:solidFill>
                <a:prstClr val="black"/>
              </a:solidFill>
            </a:endParaRPr>
          </a:p>
        </p:txBody>
      </p:sp>
    </p:spTree>
    <p:extLst>
      <p:ext uri="{BB962C8B-B14F-4D97-AF65-F5344CB8AC3E}">
        <p14:creationId xmlns:p14="http://schemas.microsoft.com/office/powerpoint/2010/main" val="5085568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Thank you</a:t>
            </a:r>
            <a:r>
              <a:rPr lang="en-US" baseline="0" dirty="0" smtClean="0"/>
              <a:t> to Jennifer and Kathy. You have done a great job describing the Why and What of ICD10 and clinical reminders.</a:t>
            </a:r>
          </a:p>
          <a:p>
            <a:endParaRPr lang="en-US" baseline="0" dirty="0" smtClean="0"/>
          </a:p>
          <a:p>
            <a:r>
              <a:rPr lang="en-US" baseline="0" dirty="0" smtClean="0"/>
              <a:t>Now lets get to the How or the more fun technical piece.</a:t>
            </a:r>
          </a:p>
          <a:p>
            <a:r>
              <a:rPr lang="en-US" baseline="0" dirty="0" smtClean="0"/>
              <a:t>I am not the technical expert.  I am a clinical application coordinator and I have been involved in testing these new changes for the last year.</a:t>
            </a:r>
          </a:p>
          <a:p>
            <a:endParaRPr lang="en-US" baseline="0" dirty="0" smtClean="0"/>
          </a:p>
          <a:p>
            <a:r>
              <a:rPr lang="en-US" baseline="0" dirty="0" smtClean="0"/>
              <a:t>There are several positive things to report!</a:t>
            </a:r>
          </a:p>
          <a:p>
            <a:r>
              <a:rPr lang="en-US" baseline="0" dirty="0" smtClean="0"/>
              <a:t>	This should not affect the providers</a:t>
            </a:r>
          </a:p>
          <a:p>
            <a:r>
              <a:rPr lang="en-US" baseline="0" dirty="0" smtClean="0"/>
              <a:t>	The changes increase functionality within the reminder dialog and I really liked the new changes – explain this</a:t>
            </a:r>
          </a:p>
          <a:p>
            <a:r>
              <a:rPr lang="en-US" baseline="0" dirty="0" smtClean="0"/>
              <a:t>	We have until October 2015 now to make sure all of our local taxonomies that contain ICD9 codes are updated to include ICD10</a:t>
            </a:r>
          </a:p>
          <a:p>
            <a:endParaRPr lang="en-US" baseline="0" dirty="0" smtClean="0"/>
          </a:p>
          <a:p>
            <a:r>
              <a:rPr lang="en-US" baseline="0" dirty="0" smtClean="0"/>
              <a:t>I am going to talk about what the differences are in the new taxonomy structure, how you can prepare for ICD 10 and then show you how you create and edit taxonomies.</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7360A5FA-5A43-4790-B447-A7C6C3592AAE}" type="slidenum">
              <a:rPr lang="en-US" smtClean="0"/>
              <a:t>20</a:t>
            </a:fld>
            <a:endParaRPr lang="en-US" dirty="0"/>
          </a:p>
        </p:txBody>
      </p:sp>
    </p:spTree>
    <p:extLst>
      <p:ext uri="{BB962C8B-B14F-4D97-AF65-F5344CB8AC3E}">
        <p14:creationId xmlns:p14="http://schemas.microsoft.com/office/powerpoint/2010/main" val="14627350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smtClean="0"/>
              <a:t>Although we are talking about taxonomy changes because of the addition of</a:t>
            </a:r>
            <a:r>
              <a:rPr lang="en-US" baseline="0" dirty="0" smtClean="0"/>
              <a:t> the ICD10 codes, you can see there are many different coding systems available for use within clinical reminders.</a:t>
            </a:r>
          </a:p>
          <a:p>
            <a:endParaRPr lang="en-US" baseline="0" dirty="0" smtClean="0"/>
          </a:p>
          <a:p>
            <a:r>
              <a:rPr lang="en-US" dirty="0" smtClean="0"/>
              <a:t>Each coding system has a 3 character abbreviation.</a:t>
            </a:r>
            <a:r>
              <a:rPr lang="en-US" baseline="0" dirty="0" smtClean="0"/>
              <a:t>  You will see later how this is used in creating/editing your taxonomies</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t>
            </a:r>
          </a:p>
          <a:p>
            <a:endParaRPr lang="en-US" dirty="0"/>
          </a:p>
        </p:txBody>
      </p:sp>
      <p:sp>
        <p:nvSpPr>
          <p:cNvPr id="4" name="Slide Number Placeholder 3"/>
          <p:cNvSpPr>
            <a:spLocks noGrp="1"/>
          </p:cNvSpPr>
          <p:nvPr>
            <p:ph type="sldNum" sz="quarter" idx="10"/>
          </p:nvPr>
        </p:nvSpPr>
        <p:spPr/>
        <p:txBody>
          <a:bodyPr/>
          <a:lstStyle/>
          <a:p>
            <a:fld id="{7360A5FA-5A43-4790-B447-A7C6C3592AAE}" type="slidenum">
              <a:rPr lang="en-US" smtClean="0"/>
              <a:t>21</a:t>
            </a:fld>
            <a:endParaRPr lang="en-US" dirty="0"/>
          </a:p>
        </p:txBody>
      </p:sp>
    </p:spTree>
    <p:extLst>
      <p:ext uri="{BB962C8B-B14F-4D97-AF65-F5344CB8AC3E}">
        <p14:creationId xmlns:p14="http://schemas.microsoft.com/office/powerpoint/2010/main" val="10390267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Dr. Corrigan referenced</a:t>
            </a:r>
            <a:r>
              <a:rPr lang="en-US" baseline="0" dirty="0" smtClean="0"/>
              <a:t> earlier, the entire file structure for taxonomies will change with the conversion</a:t>
            </a:r>
          </a:p>
          <a:p>
            <a:endParaRPr lang="en-US" dirty="0" smtClean="0"/>
          </a:p>
          <a:p>
            <a:r>
              <a:rPr lang="en-US" dirty="0" smtClean="0"/>
              <a:t>The old pointer</a:t>
            </a:r>
            <a:r>
              <a:rPr lang="en-US" baseline="0" dirty="0" smtClean="0"/>
              <a:t> system where when you created taxonomies , you entered a range of codes that pointed to a file, has been replaced by a new selected codes multiple file system where many different types of codes can be stored for one taxonomy.</a:t>
            </a:r>
          </a:p>
          <a:p>
            <a:endParaRPr lang="en-US" dirty="0" smtClean="0"/>
          </a:p>
          <a:p>
            <a:r>
              <a:rPr lang="en-US" dirty="0" smtClean="0"/>
              <a:t>The field in your taxonomy for Brief Description has been replaced by Description</a:t>
            </a:r>
          </a:p>
          <a:p>
            <a:pPr lvl="1"/>
            <a:r>
              <a:rPr lang="en-US" dirty="0" smtClean="0"/>
              <a:t>Brief Description was limited to 80 characters – before you would sometimes need to be creative to fit your descriptions into 80 characters.</a:t>
            </a:r>
          </a:p>
          <a:p>
            <a:pPr lvl="1"/>
            <a:endParaRPr lang="en-US" dirty="0" smtClean="0"/>
          </a:p>
          <a:p>
            <a:pPr lvl="1"/>
            <a:r>
              <a:rPr lang="en-US" dirty="0" smtClean="0"/>
              <a:t>Description uses word processing functionality.  Text not limited</a:t>
            </a:r>
          </a:p>
          <a:p>
            <a:endParaRPr lang="en-US" dirty="0" smtClean="0"/>
          </a:p>
          <a:p>
            <a:r>
              <a:rPr lang="en-US" dirty="0" smtClean="0"/>
              <a:t>Selectable Diagnosis and Selectable Procedures multiples are no longer used for dialogs, instead codes are marked as Use In Dialog (UID). I will show you later in the presentation how you designate codes within the taxonomy that are to</a:t>
            </a:r>
            <a:r>
              <a:rPr lang="en-US" baseline="0" dirty="0" smtClean="0"/>
              <a:t> be used in your reminder dialog.</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t>
            </a:r>
          </a:p>
          <a:p>
            <a:endParaRPr lang="en-US" dirty="0"/>
          </a:p>
        </p:txBody>
      </p:sp>
      <p:sp>
        <p:nvSpPr>
          <p:cNvPr id="4" name="Slide Number Placeholder 3"/>
          <p:cNvSpPr>
            <a:spLocks noGrp="1"/>
          </p:cNvSpPr>
          <p:nvPr>
            <p:ph type="sldNum" sz="quarter" idx="10"/>
          </p:nvPr>
        </p:nvSpPr>
        <p:spPr/>
        <p:txBody>
          <a:bodyPr/>
          <a:lstStyle/>
          <a:p>
            <a:fld id="{7360A5FA-5A43-4790-B447-A7C6C3592AAE}" type="slidenum">
              <a:rPr lang="en-US" smtClean="0"/>
              <a:t>22</a:t>
            </a:fld>
            <a:endParaRPr lang="en-US" dirty="0"/>
          </a:p>
        </p:txBody>
      </p:sp>
    </p:spTree>
    <p:extLst>
      <p:ext uri="{BB962C8B-B14F-4D97-AF65-F5344CB8AC3E}">
        <p14:creationId xmlns:p14="http://schemas.microsoft.com/office/powerpoint/2010/main" val="42670835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 do we define “Conversion”</a:t>
            </a:r>
          </a:p>
          <a:p>
            <a:pPr lvl="1"/>
            <a:r>
              <a:rPr lang="en-US" b="1" dirty="0" smtClean="0"/>
              <a:t>What the Conversion IS:</a:t>
            </a:r>
          </a:p>
          <a:p>
            <a:pPr lvl="2"/>
            <a:r>
              <a:rPr lang="en-US" dirty="0" smtClean="0"/>
              <a:t>Converting the file structure in VistA from pointer-based structure to a new structure that will accept the multiple coding systems that I showed you earlier</a:t>
            </a:r>
          </a:p>
          <a:p>
            <a:pPr lvl="2"/>
            <a:endParaRPr lang="en-US" dirty="0" smtClean="0"/>
          </a:p>
          <a:p>
            <a:pPr lvl="2"/>
            <a:r>
              <a:rPr lang="en-US" dirty="0" smtClean="0"/>
              <a:t>It keeps your local taxonomies and preserves the codes that are in them</a:t>
            </a:r>
          </a:p>
          <a:p>
            <a:pPr lvl="1"/>
            <a:endParaRPr lang="en-US" b="1" dirty="0" smtClean="0"/>
          </a:p>
          <a:p>
            <a:pPr lvl="1"/>
            <a:r>
              <a:rPr lang="en-US" b="1" dirty="0" smtClean="0"/>
              <a:t>What the Conversion is NOT:</a:t>
            </a:r>
          </a:p>
          <a:p>
            <a:pPr lvl="2"/>
            <a:r>
              <a:rPr lang="en-US" dirty="0" smtClean="0"/>
              <a:t>And you probably wish it was – </a:t>
            </a:r>
          </a:p>
          <a:p>
            <a:pPr lvl="2"/>
            <a:r>
              <a:rPr lang="en-US" dirty="0" smtClean="0"/>
              <a:t>Will not add ICD-10 codes to your current local taxonomies</a:t>
            </a:r>
          </a:p>
          <a:p>
            <a:pPr lvl="2"/>
            <a:r>
              <a:rPr lang="en-US" dirty="0" smtClean="0"/>
              <a:t>Will not convert current ICD-9 codes in your local taxonomies to ICD-10 codes</a:t>
            </a:r>
          </a:p>
          <a:p>
            <a:pPr lvl="2"/>
            <a:r>
              <a:rPr lang="en-US" dirty="0" smtClean="0"/>
              <a:t>Will not delete current taxonomies with ICD-9 codes</a:t>
            </a:r>
          </a:p>
          <a:p>
            <a:pPr lvl="2"/>
            <a:r>
              <a:rPr lang="en-US" dirty="0" smtClean="0"/>
              <a:t>Will</a:t>
            </a:r>
            <a:r>
              <a:rPr lang="en-US" baseline="0" dirty="0" smtClean="0"/>
              <a:t> not update national taxonomies yet – that will come in later patches</a:t>
            </a:r>
            <a:endParaRPr lang="en-US" dirty="0" smtClean="0"/>
          </a:p>
          <a:p>
            <a:endParaRPr lang="en-US" b="1" dirty="0" smtClean="0"/>
          </a:p>
          <a:p>
            <a:r>
              <a:rPr lang="en-US" b="1" dirty="0" smtClean="0"/>
              <a:t>As Kathy talked about,</a:t>
            </a:r>
            <a:r>
              <a:rPr lang="en-US" b="1" baseline="0" dirty="0" smtClean="0"/>
              <a:t> the</a:t>
            </a:r>
            <a:r>
              <a:rPr lang="en-US" b="1" dirty="0" smtClean="0"/>
              <a:t> Finding Usage report  will give you the information needed to work with your local HIMS staff and  ICD10 workgroup to identify ICD-10 codes that mean the same thing as the ICD-9 codes contained within their local taxonomies. Your Clinical Application Coordinator will update the appropriate local taxonomies and add the ICD10 codes.</a:t>
            </a:r>
          </a:p>
          <a:p>
            <a:endParaRPr lang="en-US" b="1" dirty="0" smtClean="0"/>
          </a:p>
          <a:p>
            <a:r>
              <a:rPr lang="en-US" b="1" dirty="0" smtClean="0"/>
              <a:t>This “identifying” of ICD-10/SNOMED codes needs to be started now so your local taxonomies will be ready for use by 10/1/2015</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t>
            </a:r>
          </a:p>
          <a:p>
            <a:endParaRPr lang="en-US" dirty="0"/>
          </a:p>
        </p:txBody>
      </p:sp>
      <p:sp>
        <p:nvSpPr>
          <p:cNvPr id="4" name="Slide Number Placeholder 3"/>
          <p:cNvSpPr>
            <a:spLocks noGrp="1"/>
          </p:cNvSpPr>
          <p:nvPr>
            <p:ph type="sldNum" sz="quarter" idx="10"/>
          </p:nvPr>
        </p:nvSpPr>
        <p:spPr/>
        <p:txBody>
          <a:bodyPr/>
          <a:lstStyle/>
          <a:p>
            <a:fld id="{7360A5FA-5A43-4790-B447-A7C6C3592AAE}" type="slidenum">
              <a:rPr lang="en-US" smtClean="0"/>
              <a:t>23</a:t>
            </a:fld>
            <a:endParaRPr lang="en-US" dirty="0"/>
          </a:p>
        </p:txBody>
      </p:sp>
    </p:spTree>
    <p:extLst>
      <p:ext uri="{BB962C8B-B14F-4D97-AF65-F5344CB8AC3E}">
        <p14:creationId xmlns:p14="http://schemas.microsoft.com/office/powerpoint/2010/main" val="107800423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Dialogs will now use taxonomies</a:t>
            </a:r>
            <a:r>
              <a:rPr lang="en-US" baseline="0" dirty="0" smtClean="0"/>
              <a:t> exclusively</a:t>
            </a:r>
            <a:endParaRPr lang="en-US" dirty="0" smtClean="0"/>
          </a:p>
          <a:p>
            <a:endParaRPr lang="en-US" dirty="0" smtClean="0"/>
          </a:p>
          <a:p>
            <a:r>
              <a:rPr lang="en-US" dirty="0" smtClean="0"/>
              <a:t>Before you could have an individual code as a finding item or additional finding in your reminder dialog,</a:t>
            </a:r>
          </a:p>
          <a:p>
            <a:endParaRPr lang="en-US" dirty="0" smtClean="0"/>
          </a:p>
          <a:p>
            <a:r>
              <a:rPr lang="en-US" dirty="0" smtClean="0"/>
              <a:t>Individual codes in use as a Finding Item or Additional Finding will have a taxonomy created for replacement during the conversion process</a:t>
            </a:r>
          </a:p>
          <a:p>
            <a:endParaRPr lang="en-US" dirty="0" smtClean="0"/>
          </a:p>
          <a:p>
            <a:r>
              <a:rPr lang="en-US" dirty="0" smtClean="0"/>
              <a:t>Within the Description of the new taxonomy</a:t>
            </a:r>
            <a:r>
              <a:rPr lang="en-US" baseline="0" dirty="0" smtClean="0"/>
              <a:t> the system will show that t</a:t>
            </a:r>
            <a:r>
              <a:rPr lang="en-US" dirty="0" smtClean="0"/>
              <a:t>he taxonomy was automatically generated from a Reminder Dialog</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t>
            </a:r>
          </a:p>
          <a:p>
            <a:endParaRPr lang="en-US" dirty="0"/>
          </a:p>
        </p:txBody>
      </p:sp>
      <p:sp>
        <p:nvSpPr>
          <p:cNvPr id="4" name="Slide Number Placeholder 3"/>
          <p:cNvSpPr>
            <a:spLocks noGrp="1"/>
          </p:cNvSpPr>
          <p:nvPr>
            <p:ph type="sldNum" sz="quarter" idx="10"/>
          </p:nvPr>
        </p:nvSpPr>
        <p:spPr/>
        <p:txBody>
          <a:bodyPr/>
          <a:lstStyle/>
          <a:p>
            <a:fld id="{7360A5FA-5A43-4790-B447-A7C6C3592AAE}" type="slidenum">
              <a:rPr lang="en-US" smtClean="0"/>
              <a:t>24</a:t>
            </a:fld>
            <a:endParaRPr lang="en-US" dirty="0"/>
          </a:p>
        </p:txBody>
      </p:sp>
    </p:spTree>
    <p:extLst>
      <p:ext uri="{BB962C8B-B14F-4D97-AF65-F5344CB8AC3E}">
        <p14:creationId xmlns:p14="http://schemas.microsoft.com/office/powerpoint/2010/main" val="4730397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Install is a multi-package build  DG*5.3*862  GMPL*2.0*44  PXRM*2.0*26</a:t>
            </a:r>
          </a:p>
          <a:p>
            <a:r>
              <a:rPr lang="en-US" dirty="0" smtClean="0"/>
              <a:t>Requires</a:t>
            </a:r>
          </a:p>
          <a:p>
            <a:pPr lvl="1"/>
            <a:r>
              <a:rPr lang="en-US" dirty="0" smtClean="0"/>
              <a:t>LEX*2.0*80    ICD*18*57</a:t>
            </a:r>
          </a:p>
          <a:p>
            <a:pPr lvl="1"/>
            <a:endParaRPr lang="en-US" dirty="0" smtClean="0"/>
          </a:p>
          <a:p>
            <a:pPr lvl="1"/>
            <a:r>
              <a:rPr lang="en-US" dirty="0" smtClean="0"/>
              <a:t>The</a:t>
            </a:r>
            <a:r>
              <a:rPr lang="en-US" baseline="0" dirty="0" smtClean="0"/>
              <a:t> Lex star 2 star 80 patch contains the ICD10 codes that will be loaded into your system, these codes wont add automatically to your existing taxonomies but they will be available for you to add into your local taxonomies.</a:t>
            </a:r>
            <a:endParaRPr lang="en-US" dirty="0" smtClean="0"/>
          </a:p>
          <a:p>
            <a:pPr lvl="1"/>
            <a:endParaRPr lang="en-US" dirty="0" smtClean="0"/>
          </a:p>
          <a:p>
            <a:r>
              <a:rPr lang="en-US" dirty="0" smtClean="0"/>
              <a:t>Should have a day between Lex/ICD installs and the PXRM star two star 26 bundle install to let all background jobs associated with LEX to complete</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t>
            </a:r>
          </a:p>
          <a:p>
            <a:endParaRPr lang="en-US" dirty="0" smtClean="0"/>
          </a:p>
        </p:txBody>
      </p:sp>
      <p:sp>
        <p:nvSpPr>
          <p:cNvPr id="4" name="Slide Number Placeholder 3"/>
          <p:cNvSpPr>
            <a:spLocks noGrp="1"/>
          </p:cNvSpPr>
          <p:nvPr>
            <p:ph type="sldNum" sz="quarter" idx="10"/>
          </p:nvPr>
        </p:nvSpPr>
        <p:spPr/>
        <p:txBody>
          <a:bodyPr/>
          <a:lstStyle/>
          <a:p>
            <a:fld id="{7360A5FA-5A43-4790-B447-A7C6C3592AAE}" type="slidenum">
              <a:rPr lang="en-US" smtClean="0"/>
              <a:t>25</a:t>
            </a:fld>
            <a:endParaRPr lang="en-US" dirty="0"/>
          </a:p>
        </p:txBody>
      </p:sp>
    </p:spTree>
    <p:extLst>
      <p:ext uri="{BB962C8B-B14F-4D97-AF65-F5344CB8AC3E}">
        <p14:creationId xmlns:p14="http://schemas.microsoft.com/office/powerpoint/2010/main" val="39464087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Although this</a:t>
            </a:r>
            <a:r>
              <a:rPr lang="en-US" baseline="0" dirty="0" smtClean="0"/>
              <a:t> is a </a:t>
            </a:r>
            <a:r>
              <a:rPr lang="en-US" baseline="0" dirty="0" err="1" smtClean="0"/>
              <a:t>multipackage</a:t>
            </a:r>
            <a:r>
              <a:rPr lang="en-US" baseline="0" dirty="0" smtClean="0"/>
              <a:t> build as shown, most of what I will show you with reminders and taxonomies will be in the PXRM 26 bundle.</a:t>
            </a:r>
            <a:endParaRPr lang="en-US" dirty="0" smtClean="0"/>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Once the install starts, all reminder evaluations will be disabled during the install.  Depending on the size of your database this installation could take a few hours. I encourage you to install into production during non clinic hours so that disabling the reminder evaluations will not affect patient care.</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t>
            </a:r>
          </a:p>
          <a:p>
            <a:endParaRPr lang="en-US" dirty="0"/>
          </a:p>
        </p:txBody>
      </p:sp>
      <p:sp>
        <p:nvSpPr>
          <p:cNvPr id="4" name="Slide Number Placeholder 3"/>
          <p:cNvSpPr>
            <a:spLocks noGrp="1"/>
          </p:cNvSpPr>
          <p:nvPr>
            <p:ph type="sldNum" sz="quarter" idx="10"/>
          </p:nvPr>
        </p:nvSpPr>
        <p:spPr/>
        <p:txBody>
          <a:bodyPr/>
          <a:lstStyle/>
          <a:p>
            <a:fld id="{7360A5FA-5A43-4790-B447-A7C6C3592AAE}" type="slidenum">
              <a:rPr lang="en-US" smtClean="0"/>
              <a:t>26</a:t>
            </a:fld>
            <a:endParaRPr lang="en-US" dirty="0"/>
          </a:p>
        </p:txBody>
      </p:sp>
    </p:spTree>
    <p:extLst>
      <p:ext uri="{BB962C8B-B14F-4D97-AF65-F5344CB8AC3E}">
        <p14:creationId xmlns:p14="http://schemas.microsoft.com/office/powerpoint/2010/main" val="18333035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a:buFontTx/>
              <a:buNone/>
            </a:pPr>
            <a:r>
              <a:rPr lang="en-US" dirty="0" smtClean="0"/>
              <a:t>Let’s pause for a moment and take a look at your poll results.  It looks like most of our audience today is….</a:t>
            </a:r>
          </a:p>
          <a:p>
            <a:pPr>
              <a:buFontTx/>
              <a:buNone/>
            </a:pPr>
            <a:endParaRPr lang="en-US" dirty="0" smtClean="0"/>
          </a:p>
          <a:p>
            <a:pPr marL="228600" indent="-228600">
              <a:buFontTx/>
              <a:buAutoNum type="arabicPeriod"/>
            </a:pPr>
            <a:r>
              <a:rPr lang="en-US" dirty="0" smtClean="0"/>
              <a:t>Either </a:t>
            </a:r>
            <a:r>
              <a:rPr lang="en-US" baseline="0" dirty="0" smtClean="0"/>
              <a:t>Do not create clinical reminders/</a:t>
            </a:r>
            <a:r>
              <a:rPr lang="en-US" dirty="0" smtClean="0"/>
              <a:t>  Are folks that work</a:t>
            </a:r>
            <a:r>
              <a:rPr lang="en-US" baseline="0" dirty="0" smtClean="0"/>
              <a:t> with clinical reminders.  For those that create and modify reminders you will be using the new taxonomy editor that I am going to show you. For those of you that don’t work directly with clinical reminders, this is a good reference for you to see what your Clinical Application Coordinators will need to do to get your existing reminders ready for ICD10. It really will be a team effort to identify the appropriate codes. If you answered D, this part of the presentation may be a little boring for you.</a:t>
            </a:r>
          </a:p>
          <a:p>
            <a:pPr marL="228600" indent="-228600">
              <a:buFontTx/>
              <a:buAutoNum type="arabicPeriod"/>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Thank you all for joining us today!</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228600" indent="-228600">
              <a:buFontTx/>
              <a:buAutoNum type="arabicPeriod"/>
            </a:pPr>
            <a:endParaRPr lang="en-US" dirty="0" smtClean="0"/>
          </a:p>
          <a:p>
            <a:pPr>
              <a:buFontTx/>
              <a:buNone/>
            </a:pPr>
            <a:endParaRPr lang="en-US" baseline="0" dirty="0" smtClean="0"/>
          </a:p>
        </p:txBody>
      </p:sp>
      <p:sp>
        <p:nvSpPr>
          <p:cNvPr id="4" name="Slide Number Placeholder 3"/>
          <p:cNvSpPr>
            <a:spLocks noGrp="1"/>
          </p:cNvSpPr>
          <p:nvPr>
            <p:ph type="sldNum" sz="quarter" idx="10"/>
          </p:nvPr>
        </p:nvSpPr>
        <p:spPr/>
        <p:txBody>
          <a:bodyPr/>
          <a:lstStyle/>
          <a:p>
            <a:fld id="{08AA51C3-518F-4F0D-B932-9AF47A2C9D15}" type="slidenum">
              <a:rPr lang="en-US" smtClean="0">
                <a:solidFill>
                  <a:prstClr val="black"/>
                </a:solidFill>
              </a:rPr>
              <a:pPr/>
              <a:t>27</a:t>
            </a:fld>
            <a:endParaRPr lang="en-US" dirty="0">
              <a:solidFill>
                <a:prstClr val="black"/>
              </a:solidFill>
            </a:endParaRPr>
          </a:p>
        </p:txBody>
      </p:sp>
    </p:spTree>
    <p:extLst>
      <p:ext uri="{BB962C8B-B14F-4D97-AF65-F5344CB8AC3E}">
        <p14:creationId xmlns:p14="http://schemas.microsoft.com/office/powerpoint/2010/main" val="50855681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defTabSz="931774">
              <a:defRPr/>
            </a:pPr>
            <a:endParaRPr lang="en-US" baseline="0" dirty="0" smtClean="0"/>
          </a:p>
        </p:txBody>
      </p:sp>
      <p:sp>
        <p:nvSpPr>
          <p:cNvPr id="4" name="Slide Number Placeholder 3"/>
          <p:cNvSpPr>
            <a:spLocks noGrp="1"/>
          </p:cNvSpPr>
          <p:nvPr>
            <p:ph type="sldNum" sz="quarter" idx="10"/>
          </p:nvPr>
        </p:nvSpPr>
        <p:spPr/>
        <p:txBody>
          <a:bodyPr/>
          <a:lstStyle/>
          <a:p>
            <a:fld id="{08AA51C3-518F-4F0D-B932-9AF47A2C9D15}" type="slidenum">
              <a:rPr lang="en-US" smtClean="0">
                <a:solidFill>
                  <a:prstClr val="black"/>
                </a:solidFill>
              </a:rPr>
              <a:pPr/>
              <a:t>28</a:t>
            </a:fld>
            <a:endParaRPr lang="en-US" dirty="0">
              <a:solidFill>
                <a:prstClr val="black"/>
              </a:solidFill>
            </a:endParaRPr>
          </a:p>
        </p:txBody>
      </p:sp>
    </p:spTree>
    <p:extLst>
      <p:ext uri="{BB962C8B-B14F-4D97-AF65-F5344CB8AC3E}">
        <p14:creationId xmlns:p14="http://schemas.microsoft.com/office/powerpoint/2010/main" val="50855681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Before I talk about the install and getting ready, I want to tell you, “don’t panic”, you will get the information including a pre-install guide as it gets closer to the installation time for your facility.</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Some things you can do now though are :</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endParaRPr lang="en-US" baseline="0" dirty="0" smtClean="0"/>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baseline="0" dirty="0" smtClean="0"/>
              <a:t>Check active reminder dialogs for invalid items – identify those items that need “cleaning up” or things you need to fix.  Shows your dirt! There is a one page document outlining items you will find on this report available in the downloads, click the green button above my head. Not everything on the report needs to be corrected for the installation and that document will outline that. For our facility, we had several elements and groups within reminder dialogs that had incomplete sequences that I had to clean up.</a:t>
            </a:r>
          </a:p>
          <a:p>
            <a:pPr marL="228600" indent="-228600">
              <a:buAutoNum type="arabicPeriod"/>
            </a:pPr>
            <a:endParaRPr lang="en-US" baseline="0" dirty="0" smtClean="0"/>
          </a:p>
          <a:p>
            <a:pPr marL="228600" indent="-228600">
              <a:buAutoNum type="arabicPeriod"/>
            </a:pPr>
            <a:r>
              <a:rPr lang="en-US" baseline="0" dirty="0" smtClean="0"/>
              <a:t>Run Finding usage report</a:t>
            </a:r>
          </a:p>
          <a:p>
            <a:pPr marL="228600" indent="-228600">
              <a:buAutoNum type="arabicPeriod"/>
            </a:pPr>
            <a:endParaRPr lang="en-US" baseline="0" dirty="0" smtClean="0"/>
          </a:p>
          <a:p>
            <a:pPr marL="228600" indent="-228600">
              <a:buAutoNum type="arabicPeriod"/>
            </a:pPr>
            <a:endParaRPr lang="en-US" baseline="0" dirty="0" smtClean="0"/>
          </a:p>
          <a:p>
            <a:pPr marL="228600" indent="-228600">
              <a:buAutoNum type="arabicPeriod"/>
            </a:pPr>
            <a:r>
              <a:rPr lang="en-US" baseline="0" dirty="0" smtClean="0"/>
              <a:t>Backup file 801.41  (this is your reminder dialog file) – work with your local OIT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t>
            </a:r>
          </a:p>
          <a:p>
            <a:pPr marL="0" indent="0">
              <a:buNone/>
            </a:pPr>
            <a:endParaRPr lang="en-US" baseline="0" dirty="0" smtClean="0"/>
          </a:p>
          <a:p>
            <a:pPr marL="228600" indent="-228600">
              <a:buAutoNum type="arabicPeriod"/>
            </a:pPr>
            <a:endParaRPr lang="en-US" baseline="0" dirty="0" smtClean="0"/>
          </a:p>
          <a:p>
            <a:pPr marL="228600" indent="-228600">
              <a:buAutoNum type="arabicPeriod"/>
            </a:pPr>
            <a:endParaRPr lang="en-US" baseline="0" dirty="0" smtClean="0"/>
          </a:p>
        </p:txBody>
      </p:sp>
      <p:sp>
        <p:nvSpPr>
          <p:cNvPr id="4" name="Slide Number Placeholder 3"/>
          <p:cNvSpPr>
            <a:spLocks noGrp="1"/>
          </p:cNvSpPr>
          <p:nvPr>
            <p:ph type="sldNum" sz="quarter" idx="10"/>
          </p:nvPr>
        </p:nvSpPr>
        <p:spPr/>
        <p:txBody>
          <a:bodyPr/>
          <a:lstStyle/>
          <a:p>
            <a:fld id="{7360A5FA-5A43-4790-B447-A7C6C3592AAE}" type="slidenum">
              <a:rPr lang="en-US" smtClean="0"/>
              <a:t>29</a:t>
            </a:fld>
            <a:endParaRPr lang="en-US" dirty="0"/>
          </a:p>
        </p:txBody>
      </p:sp>
    </p:spTree>
    <p:extLst>
      <p:ext uri="{BB962C8B-B14F-4D97-AF65-F5344CB8AC3E}">
        <p14:creationId xmlns:p14="http://schemas.microsoft.com/office/powerpoint/2010/main" val="28057606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smtClean="0"/>
              <a:t>Jen:</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Transitioning</a:t>
            </a:r>
            <a:r>
              <a:rPr lang="en-US" baseline="0" dirty="0" smtClean="0"/>
              <a:t> from ICD-9 to ICD-10 is not as simple as flipping a switch and using the new code set beginning October 1</a:t>
            </a:r>
            <a:r>
              <a:rPr lang="en-US" baseline="30000" dirty="0" smtClean="0"/>
              <a:t>st</a:t>
            </a:r>
            <a:r>
              <a:rPr lang="en-US" baseline="0" dirty="0" smtClean="0"/>
              <a:t> 2015.  There is a lot of prep work that must occur long before then.  </a:t>
            </a:r>
            <a:r>
              <a:rPr lang="en-US" dirty="0" smtClean="0"/>
              <a:t>VA’s</a:t>
            </a:r>
            <a:r>
              <a:rPr lang="en-US" baseline="0" dirty="0" smtClean="0"/>
              <a:t> transition to ICD-10 is a huge undertaking.  There are m</a:t>
            </a:r>
            <a:r>
              <a:rPr lang="en-US" dirty="0" smtClean="0"/>
              <a:t>ajor software updates that are needed.  Not only must the applications be updated to recognize and accept ICD-10 codes, but they must also be date aware to know when to start utilizing the new code set versus continuing</a:t>
            </a:r>
            <a:r>
              <a:rPr lang="en-US" baseline="0" dirty="0" smtClean="0"/>
              <a:t> to use ICD-9 codes for dates of service prior to October 1</a:t>
            </a:r>
            <a:r>
              <a:rPr lang="en-US" baseline="30000" dirty="0" smtClean="0"/>
              <a:t>st</a:t>
            </a:r>
            <a:r>
              <a:rPr lang="en-US" baseline="0" dirty="0" smtClean="0"/>
              <a:t>, 2015.  </a:t>
            </a:r>
            <a:r>
              <a:rPr lang="en-US" dirty="0" smtClean="0"/>
              <a:t>36 software packages have been remediated and extensive testing in test accounts has occurred.</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r>
              <a:rPr lang="en-US" dirty="0" smtClean="0"/>
              <a:t>So you’ve heard me say October 1</a:t>
            </a:r>
            <a:r>
              <a:rPr lang="en-US" baseline="30000" dirty="0" smtClean="0"/>
              <a:t>st</a:t>
            </a:r>
            <a:r>
              <a:rPr lang="en-US" dirty="0" smtClean="0"/>
              <a:t> 2015 a couple of times now.  You are probably aware that the implementation deadline that was previously set for October 1, 2014 was recently pushed back . The Protecting Access to Medicare Act of 2014 has a provision in the statute that states: “The Secretary of Health and Human Services may not, prior to October 1, 2015, adopt ICD-10 code sets as the standard for codes sets ...”</a:t>
            </a:r>
          </a:p>
          <a:p>
            <a:endParaRPr lang="en-US" dirty="0" smtClean="0"/>
          </a:p>
          <a:p>
            <a:r>
              <a:rPr lang="en-US" dirty="0" smtClean="0"/>
              <a:t>As a result of that language, we are expecting the U.S. Department of Health and Human Services to release an interim final rule here in the</a:t>
            </a:r>
            <a:r>
              <a:rPr lang="en-US" baseline="0" dirty="0" smtClean="0"/>
              <a:t> very near future</a:t>
            </a:r>
            <a:r>
              <a:rPr lang="en-US" dirty="0" smtClean="0"/>
              <a:t> that would include a new compliance date requiring the use of ICD-10 beginning on October 1, 2015.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7360A5FA-5A43-4790-B447-A7C6C3592AAE}" type="slidenum">
              <a:rPr lang="en-US" smtClean="0"/>
              <a:t>3</a:t>
            </a:fld>
            <a:endParaRPr lang="en-US" dirty="0"/>
          </a:p>
        </p:txBody>
      </p:sp>
    </p:spTree>
    <p:extLst>
      <p:ext uri="{BB962C8B-B14F-4D97-AF65-F5344CB8AC3E}">
        <p14:creationId xmlns:p14="http://schemas.microsoft.com/office/powerpoint/2010/main" val="36078803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228600" indent="-228600">
              <a:buAutoNum type="arabicPeriod"/>
            </a:pPr>
            <a:r>
              <a:rPr lang="en-US" dirty="0" smtClean="0"/>
              <a:t>Pre install you</a:t>
            </a:r>
            <a:r>
              <a:rPr lang="en-US" baseline="0" dirty="0" smtClean="0"/>
              <a:t> will run a report </a:t>
            </a:r>
            <a:r>
              <a:rPr lang="en-US" dirty="0" smtClean="0"/>
              <a:t>of what your dialogs with ICD/CPT or Taxonomies</a:t>
            </a:r>
            <a:r>
              <a:rPr lang="en-US" baseline="0" dirty="0" smtClean="0"/>
              <a:t> looked like</a:t>
            </a:r>
          </a:p>
          <a:p>
            <a:pPr marL="228600" indent="-228600">
              <a:buAutoNum type="arabicPeriod"/>
            </a:pPr>
            <a:endParaRPr lang="en-US" baseline="0" dirty="0" smtClean="0"/>
          </a:p>
          <a:p>
            <a:pPr marL="228600" indent="-228600">
              <a:buAutoNum type="arabicPeriod"/>
            </a:pPr>
            <a:r>
              <a:rPr lang="en-US" baseline="0" dirty="0" smtClean="0"/>
              <a:t>Post install you will run a report of what your dialogs look like now.  You should use this for a side by side comparison to make sure all items are there</a:t>
            </a:r>
          </a:p>
          <a:p>
            <a:pPr marL="0" indent="0">
              <a:buNone/>
            </a:pPr>
            <a:endParaRPr lang="en-US" baseline="0" dirty="0" smtClean="0"/>
          </a:p>
          <a:p>
            <a:pPr marL="0" indent="0">
              <a:buNone/>
            </a:pPr>
            <a:r>
              <a:rPr lang="en-US" baseline="0" dirty="0" smtClean="0"/>
              <a:t>	After installation you may get several mailman messages in your Vista mail, these are the types of messages you may receive:</a:t>
            </a:r>
          </a:p>
          <a:p>
            <a:pPr marL="0" indent="0">
              <a:buNone/>
            </a:pPr>
            <a:endParaRPr lang="en-US" baseline="0" dirty="0" smtClean="0"/>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baseline="0" dirty="0" smtClean="0"/>
              <a:t>Possible message about errors.  You may need to get with OIT about these messages or you can contact the national help disk and have a remedy ticket entered and the team will be able to help you sort through these.  </a:t>
            </a:r>
          </a:p>
          <a:p>
            <a:pPr marL="228600" indent="-228600">
              <a:buAutoNum type="arabicPeriod"/>
            </a:pPr>
            <a:endParaRPr lang="en-US" baseline="0" dirty="0" smtClean="0"/>
          </a:p>
          <a:p>
            <a:pPr marL="228600" indent="-228600">
              <a:buAutoNum type="arabicPeriod"/>
            </a:pPr>
            <a:r>
              <a:rPr lang="en-US" baseline="0" dirty="0" smtClean="0"/>
              <a:t>You will get two separate messages about the Problem List and PTF Index rebuild</a:t>
            </a:r>
          </a:p>
          <a:p>
            <a:pPr marL="228600" indent="-228600">
              <a:buAutoNum type="arabicPeriod"/>
            </a:pPr>
            <a:endParaRPr lang="en-US" baseline="0" dirty="0" smtClean="0"/>
          </a:p>
          <a:p>
            <a:pPr marL="228600" indent="-228600">
              <a:buAutoNum type="arabicPeriod"/>
            </a:pPr>
            <a:r>
              <a:rPr lang="en-US" baseline="0" dirty="0" smtClean="0"/>
              <a:t>If there are entries that can’t be indexed, you will receive separate messages about this – you will again want to put in a remedy ticket and get help.</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t>
            </a:r>
          </a:p>
          <a:p>
            <a:pPr marL="0" indent="0">
              <a:buNone/>
            </a:pPr>
            <a:endParaRPr lang="en-US" dirty="0"/>
          </a:p>
        </p:txBody>
      </p:sp>
      <p:sp>
        <p:nvSpPr>
          <p:cNvPr id="4" name="Slide Number Placeholder 3"/>
          <p:cNvSpPr>
            <a:spLocks noGrp="1"/>
          </p:cNvSpPr>
          <p:nvPr>
            <p:ph type="sldNum" sz="quarter" idx="10"/>
          </p:nvPr>
        </p:nvSpPr>
        <p:spPr/>
        <p:txBody>
          <a:bodyPr/>
          <a:lstStyle/>
          <a:p>
            <a:fld id="{7360A5FA-5A43-4790-B447-A7C6C3592AAE}" type="slidenum">
              <a:rPr lang="en-US" smtClean="0"/>
              <a:t>30</a:t>
            </a:fld>
            <a:endParaRPr lang="en-US" dirty="0"/>
          </a:p>
        </p:txBody>
      </p:sp>
    </p:spTree>
    <p:extLst>
      <p:ext uri="{BB962C8B-B14F-4D97-AF65-F5344CB8AC3E}">
        <p14:creationId xmlns:p14="http://schemas.microsoft.com/office/powerpoint/2010/main" val="418034737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smtClean="0"/>
              <a:t>Are</a:t>
            </a:r>
            <a:r>
              <a:rPr lang="en-US" baseline="0" dirty="0" smtClean="0"/>
              <a:t> you wondering w</a:t>
            </a:r>
            <a:r>
              <a:rPr lang="en-US" dirty="0" smtClean="0"/>
              <a:t>hat happens to your existing elements and groups that contain ICD9,</a:t>
            </a:r>
            <a:r>
              <a:rPr lang="en-US" baseline="0" dirty="0" smtClean="0"/>
              <a:t> CPT and Taxonomies as finding items or additional findings?</a:t>
            </a:r>
          </a:p>
          <a:p>
            <a:endParaRPr lang="en-US" baseline="0" dirty="0" smtClean="0"/>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dirty="0" smtClean="0"/>
              <a:t>If a</a:t>
            </a:r>
            <a:r>
              <a:rPr lang="en-US" baseline="0" dirty="0" smtClean="0"/>
              <a:t> single</a:t>
            </a:r>
            <a:r>
              <a:rPr lang="en-US" dirty="0" smtClean="0"/>
              <a:t> ICD or CPT code is the Finding Item or Additional Finding of a dialog element/group:</a:t>
            </a:r>
          </a:p>
          <a:p>
            <a:pPr marL="685800" marR="0" lvl="1" indent="-228600" algn="l" defTabSz="914400" rtl="0" eaLnBrk="1" fontAlgn="auto" latinLnBrk="0" hangingPunct="1">
              <a:lnSpc>
                <a:spcPct val="100000"/>
              </a:lnSpc>
              <a:spcBef>
                <a:spcPts val="0"/>
              </a:spcBef>
              <a:spcAft>
                <a:spcPts val="0"/>
              </a:spcAft>
              <a:buClrTx/>
              <a:buSzTx/>
              <a:buFontTx/>
              <a:buAutoNum type="alphaLcPeriod"/>
              <a:tabLst/>
              <a:defRPr/>
            </a:pPr>
            <a:r>
              <a:rPr lang="en-US" baseline="0" dirty="0" smtClean="0"/>
              <a:t>Taxonomy is created during conversion</a:t>
            </a:r>
          </a:p>
          <a:p>
            <a:pPr marL="685800" marR="0" lvl="1" indent="-228600" algn="l" defTabSz="914400" rtl="0" eaLnBrk="1" fontAlgn="auto" latinLnBrk="0" hangingPunct="1">
              <a:lnSpc>
                <a:spcPct val="100000"/>
              </a:lnSpc>
              <a:spcBef>
                <a:spcPts val="0"/>
              </a:spcBef>
              <a:spcAft>
                <a:spcPts val="0"/>
              </a:spcAft>
              <a:buClrTx/>
              <a:buSzTx/>
              <a:buFontTx/>
              <a:buAutoNum type="alphaLcPeriod"/>
              <a:tabLst/>
              <a:defRPr/>
            </a:pPr>
            <a:r>
              <a:rPr lang="en-US" baseline="0" dirty="0" smtClean="0"/>
              <a:t>Taxonomy is given the name of the element/group it is in</a:t>
            </a:r>
          </a:p>
          <a:p>
            <a:pPr marL="685800" marR="0" lvl="1" indent="-228600" algn="l" defTabSz="914400" rtl="0" eaLnBrk="1" fontAlgn="auto" latinLnBrk="0" hangingPunct="1">
              <a:lnSpc>
                <a:spcPct val="100000"/>
              </a:lnSpc>
              <a:spcBef>
                <a:spcPts val="0"/>
              </a:spcBef>
              <a:spcAft>
                <a:spcPts val="0"/>
              </a:spcAft>
              <a:buClrTx/>
              <a:buSzTx/>
              <a:buFontTx/>
              <a:buAutoNum type="alphaLcPeriod"/>
              <a:tabLst/>
              <a:defRPr/>
            </a:pPr>
            <a:endParaRPr lang="en-US" baseline="0" dirty="0" smtClean="0"/>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baseline="0" dirty="0" smtClean="0"/>
              <a:t>If a </a:t>
            </a:r>
            <a:r>
              <a:rPr lang="en-US" u="sng" baseline="0" dirty="0" smtClean="0"/>
              <a:t>taxonomy</a:t>
            </a:r>
            <a:r>
              <a:rPr lang="en-US" baseline="0" dirty="0" smtClean="0"/>
              <a:t> is the finding item of a dialog element/group</a:t>
            </a:r>
          </a:p>
          <a:p>
            <a:pPr marL="685800" marR="0" lvl="1" indent="-228600" algn="l" defTabSz="914400" rtl="0" eaLnBrk="1" fontAlgn="auto" latinLnBrk="0" hangingPunct="1">
              <a:lnSpc>
                <a:spcPct val="100000"/>
              </a:lnSpc>
              <a:spcBef>
                <a:spcPts val="0"/>
              </a:spcBef>
              <a:spcAft>
                <a:spcPts val="0"/>
              </a:spcAft>
              <a:buClrTx/>
              <a:buSzTx/>
              <a:buFontTx/>
              <a:buAutoNum type="alphaLcPeriod"/>
              <a:tabLst/>
              <a:defRPr/>
            </a:pPr>
            <a:r>
              <a:rPr lang="en-US" baseline="0" dirty="0" smtClean="0"/>
              <a:t>Current name of taxonomy remains – still the same codes</a:t>
            </a:r>
          </a:p>
          <a:p>
            <a:pPr marL="685800" marR="0" lvl="1" indent="-228600" algn="l" defTabSz="914400" rtl="0" eaLnBrk="1" fontAlgn="auto" latinLnBrk="0" hangingPunct="1">
              <a:lnSpc>
                <a:spcPct val="100000"/>
              </a:lnSpc>
              <a:spcBef>
                <a:spcPts val="0"/>
              </a:spcBef>
              <a:spcAft>
                <a:spcPts val="0"/>
              </a:spcAft>
              <a:buClrTx/>
              <a:buSzTx/>
              <a:buFontTx/>
              <a:buAutoNum type="alphaLcPeriod"/>
              <a:tabLst/>
              <a:defRPr/>
            </a:pPr>
            <a:r>
              <a:rPr lang="en-US" baseline="0" dirty="0" smtClean="0"/>
              <a:t>You can edit your available PXRM prompts</a:t>
            </a:r>
            <a:r>
              <a:rPr lang="en-US" dirty="0" smtClean="0"/>
              <a:t>	</a:t>
            </a:r>
            <a:endParaRPr lang="en-US" dirty="0"/>
          </a:p>
          <a:p>
            <a:pPr marL="685800" marR="0" lvl="1" indent="-228600" algn="l" defTabSz="914400" rtl="0" eaLnBrk="1" fontAlgn="auto" latinLnBrk="0" hangingPunct="1">
              <a:lnSpc>
                <a:spcPct val="100000"/>
              </a:lnSpc>
              <a:spcBef>
                <a:spcPts val="0"/>
              </a:spcBef>
              <a:spcAft>
                <a:spcPts val="0"/>
              </a:spcAft>
              <a:buClrTx/>
              <a:buSzTx/>
              <a:buFontTx/>
              <a:buAutoNum type="alphaLcPeriod"/>
              <a:tabLst/>
              <a:defRPr/>
            </a:pPr>
            <a:endParaRPr lang="en-US" dirty="0"/>
          </a:p>
          <a:p>
            <a:pPr marL="457200" marR="0" lvl="1" indent="0" algn="l" defTabSz="914400" rtl="0" eaLnBrk="1" fontAlgn="auto" latinLnBrk="0" hangingPunct="1">
              <a:lnSpc>
                <a:spcPct val="100000"/>
              </a:lnSpc>
              <a:spcBef>
                <a:spcPts val="0"/>
              </a:spcBef>
              <a:spcAft>
                <a:spcPts val="0"/>
              </a:spcAft>
              <a:buClrTx/>
              <a:buSzTx/>
              <a:buFontTx/>
              <a:buNone/>
              <a:tabLst/>
              <a:defRPr/>
            </a:pPr>
            <a:r>
              <a:rPr lang="en-US" dirty="0" smtClean="0"/>
              <a:t>*******************</a:t>
            </a:r>
          </a:p>
          <a:p>
            <a:pPr marL="457200" marR="0" lvl="1"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7360A5FA-5A43-4790-B447-A7C6C3592AAE}" type="slidenum">
              <a:rPr lang="en-US" smtClean="0"/>
              <a:t>31</a:t>
            </a:fld>
            <a:endParaRPr lang="en-US" dirty="0"/>
          </a:p>
        </p:txBody>
      </p:sp>
    </p:spTree>
    <p:extLst>
      <p:ext uri="{BB962C8B-B14F-4D97-AF65-F5344CB8AC3E}">
        <p14:creationId xmlns:p14="http://schemas.microsoft.com/office/powerpoint/2010/main" val="54672376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smtClean="0"/>
              <a:t>Kathy referenced earlier the “pick list of codes” in a reminder dialog.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These ‘pick lists’ are only relevant for the Finding Type field (not Additional Findings field)</a:t>
            </a:r>
          </a:p>
          <a:p>
            <a:endParaRPr lang="en-US" dirty="0" smtClean="0"/>
          </a:p>
          <a:p>
            <a:r>
              <a:rPr lang="en-US" dirty="0" smtClean="0"/>
              <a:t>There are up to four choices for your</a:t>
            </a:r>
            <a:r>
              <a:rPr lang="en-US" baseline="0" dirty="0" smtClean="0"/>
              <a:t> finding item </a:t>
            </a:r>
            <a:r>
              <a:rPr lang="en-US" dirty="0" smtClean="0"/>
              <a:t>in how that list might display.  The options you will see are dependent on what type of codes are contained in your</a:t>
            </a:r>
            <a:r>
              <a:rPr lang="en-US" baseline="0" dirty="0" smtClean="0"/>
              <a:t> taxonomy. </a:t>
            </a:r>
          </a:p>
          <a:p>
            <a:r>
              <a:rPr lang="en-US" dirty="0" smtClean="0"/>
              <a:t>This</a:t>
            </a:r>
            <a:r>
              <a:rPr lang="en-US" baseline="0" dirty="0" smtClean="0"/>
              <a:t> slide </a:t>
            </a:r>
            <a:r>
              <a:rPr lang="en-US" dirty="0" smtClean="0"/>
              <a:t>references a Taxonomy that contains both </a:t>
            </a:r>
            <a:r>
              <a:rPr lang="en-US" dirty="0" err="1" smtClean="0"/>
              <a:t>icd</a:t>
            </a:r>
            <a:r>
              <a:rPr lang="en-US" dirty="0" smtClean="0"/>
              <a:t> and</a:t>
            </a:r>
            <a:r>
              <a:rPr lang="en-US" baseline="0" dirty="0" smtClean="0"/>
              <a:t> CPT codes to show all four possibilities</a:t>
            </a:r>
          </a:p>
          <a:p>
            <a:r>
              <a:rPr lang="en-US" dirty="0" smtClean="0"/>
              <a:t>If All is chosen then you would actually have two separate pick</a:t>
            </a:r>
            <a:r>
              <a:rPr lang="en-US" baseline="0" dirty="0" smtClean="0"/>
              <a:t> lists within the dialog – one for the </a:t>
            </a:r>
            <a:r>
              <a:rPr lang="en-US" baseline="0" dirty="0" err="1" smtClean="0"/>
              <a:t>cpt</a:t>
            </a:r>
            <a:r>
              <a:rPr lang="en-US" baseline="0" dirty="0" smtClean="0"/>
              <a:t> code and one for the </a:t>
            </a:r>
            <a:r>
              <a:rPr lang="en-US" baseline="0" dirty="0" err="1" smtClean="0"/>
              <a:t>icd</a:t>
            </a:r>
            <a:r>
              <a:rPr lang="en-US" baseline="0" dirty="0" smtClean="0"/>
              <a:t> code</a:t>
            </a:r>
          </a:p>
          <a:p>
            <a:r>
              <a:rPr lang="en-US" baseline="0" dirty="0" smtClean="0"/>
              <a:t>If dx only – the pick list will be displayed for the </a:t>
            </a:r>
            <a:r>
              <a:rPr lang="en-US" baseline="0" dirty="0" err="1" smtClean="0"/>
              <a:t>icd</a:t>
            </a:r>
            <a:r>
              <a:rPr lang="en-US" baseline="0" dirty="0" smtClean="0"/>
              <a:t> code only and the </a:t>
            </a:r>
            <a:r>
              <a:rPr lang="en-US" baseline="0" dirty="0" err="1" smtClean="0"/>
              <a:t>cpt</a:t>
            </a:r>
            <a:r>
              <a:rPr lang="en-US" baseline="0" dirty="0" smtClean="0"/>
              <a:t> codes would automatically file to PCE</a:t>
            </a:r>
          </a:p>
          <a:p>
            <a:r>
              <a:rPr lang="en-US" baseline="0" dirty="0" smtClean="0"/>
              <a:t>If CPT only, the pick list will be displayed for the </a:t>
            </a:r>
            <a:r>
              <a:rPr lang="en-US" baseline="0" dirty="0" err="1" smtClean="0"/>
              <a:t>cpt</a:t>
            </a:r>
            <a:r>
              <a:rPr lang="en-US" baseline="0" dirty="0" smtClean="0"/>
              <a:t> code and the </a:t>
            </a:r>
            <a:r>
              <a:rPr lang="en-US" baseline="0" dirty="0" err="1" smtClean="0"/>
              <a:t>icd</a:t>
            </a:r>
            <a:r>
              <a:rPr lang="en-US" baseline="0" dirty="0" smtClean="0"/>
              <a:t> codes will automatically file to PCE</a:t>
            </a:r>
          </a:p>
          <a:p>
            <a:r>
              <a:rPr lang="en-US" baseline="0" dirty="0" smtClean="0"/>
              <a:t>If you choose none then NO pick list will be displayed and all the codes in the taxonomy will file to PCE</a:t>
            </a:r>
          </a:p>
          <a:p>
            <a:r>
              <a:rPr lang="en-US" dirty="0" smtClean="0"/>
              <a:t>The default is ALL</a:t>
            </a:r>
          </a:p>
          <a:p>
            <a:r>
              <a:rPr lang="en-US" dirty="0" smtClean="0"/>
              <a:t>Have to have a choice selected</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t>
            </a:r>
          </a:p>
          <a:p>
            <a:endParaRPr lang="en-US" dirty="0" smtClean="0"/>
          </a:p>
        </p:txBody>
      </p:sp>
      <p:sp>
        <p:nvSpPr>
          <p:cNvPr id="4" name="Slide Number Placeholder 3"/>
          <p:cNvSpPr>
            <a:spLocks noGrp="1"/>
          </p:cNvSpPr>
          <p:nvPr>
            <p:ph type="sldNum" sz="quarter" idx="10"/>
          </p:nvPr>
        </p:nvSpPr>
        <p:spPr/>
        <p:txBody>
          <a:bodyPr/>
          <a:lstStyle/>
          <a:p>
            <a:fld id="{7360A5FA-5A43-4790-B447-A7C6C3592AAE}" type="slidenum">
              <a:rPr lang="en-US" smtClean="0"/>
              <a:t>32</a:t>
            </a:fld>
            <a:endParaRPr lang="en-US" dirty="0"/>
          </a:p>
        </p:txBody>
      </p:sp>
    </p:spTree>
    <p:extLst>
      <p:ext uri="{BB962C8B-B14F-4D97-AF65-F5344CB8AC3E}">
        <p14:creationId xmlns:p14="http://schemas.microsoft.com/office/powerpoint/2010/main" val="327835688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When taxonomies are created during conversion, the name of the dialog element/group they are contained in is the new name of the taxonomy</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 this example there is a ICD code as a finding item and two </a:t>
            </a:r>
            <a:r>
              <a:rPr lang="en-US" dirty="0" err="1" smtClean="0"/>
              <a:t>cpt</a:t>
            </a:r>
            <a:r>
              <a:rPr lang="en-US" dirty="0" smtClean="0"/>
              <a:t> codes as additional findings</a:t>
            </a:r>
            <a:r>
              <a:rPr lang="en-US" baseline="0" dirty="0" smtClean="0"/>
              <a:t> pre-conversion on an element named PB-FLU VACC GIVEN</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Note that post-conversion there has been ONE taxonomy created that contains both the diagnosis and procedure codes, it has been added </a:t>
            </a:r>
            <a:r>
              <a:rPr lang="en-US" u="sng" baseline="0" dirty="0" smtClean="0"/>
              <a:t>as the finding item </a:t>
            </a:r>
            <a:r>
              <a:rPr lang="en-US" baseline="0" dirty="0" smtClean="0"/>
              <a:t>and the name of the taxonomy is the same as the name of the element that those findings were contained in </a:t>
            </a:r>
            <a:r>
              <a:rPr lang="en-US" u="sng" baseline="0" dirty="0" smtClean="0"/>
              <a:t>PB-FLU VACC GIVEN</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t>
            </a:r>
          </a:p>
          <a:p>
            <a:pPr marL="0" marR="0" indent="0" algn="l" defTabSz="914400" rtl="0" eaLnBrk="1" fontAlgn="auto" latinLnBrk="0" hangingPunct="1">
              <a:lnSpc>
                <a:spcPct val="100000"/>
              </a:lnSpc>
              <a:spcBef>
                <a:spcPts val="0"/>
              </a:spcBef>
              <a:spcAft>
                <a:spcPts val="0"/>
              </a:spcAft>
              <a:buClrTx/>
              <a:buSzTx/>
              <a:buFontTx/>
              <a:buNone/>
              <a:tabLst/>
              <a:defRPr/>
            </a:pPr>
            <a:endParaRPr lang="en-US" u="sng" dirty="0" smtClean="0"/>
          </a:p>
          <a:p>
            <a:endParaRPr lang="en-US" dirty="0"/>
          </a:p>
        </p:txBody>
      </p:sp>
      <p:sp>
        <p:nvSpPr>
          <p:cNvPr id="4" name="Slide Number Placeholder 3"/>
          <p:cNvSpPr>
            <a:spLocks noGrp="1"/>
          </p:cNvSpPr>
          <p:nvPr>
            <p:ph type="sldNum" sz="quarter" idx="10"/>
          </p:nvPr>
        </p:nvSpPr>
        <p:spPr/>
        <p:txBody>
          <a:bodyPr/>
          <a:lstStyle/>
          <a:p>
            <a:fld id="{7360A5FA-5A43-4790-B447-A7C6C3592AAE}" type="slidenum">
              <a:rPr lang="en-US" smtClean="0"/>
              <a:t>33</a:t>
            </a:fld>
            <a:endParaRPr lang="en-US" dirty="0"/>
          </a:p>
        </p:txBody>
      </p:sp>
    </p:spTree>
    <p:extLst>
      <p:ext uri="{BB962C8B-B14F-4D97-AF65-F5344CB8AC3E}">
        <p14:creationId xmlns:p14="http://schemas.microsoft.com/office/powerpoint/2010/main" val="305333172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smtClean="0"/>
              <a:t>Another example where a</a:t>
            </a:r>
            <a:r>
              <a:rPr lang="en-US" baseline="0" dirty="0" smtClean="0"/>
              <a:t> CPT code was an additional finding item and a health factor was the finding item.  </a:t>
            </a:r>
          </a:p>
          <a:p>
            <a:endParaRPr lang="en-US" baseline="0" dirty="0" smtClean="0"/>
          </a:p>
          <a:p>
            <a:r>
              <a:rPr lang="en-US" baseline="0" dirty="0" smtClean="0"/>
              <a:t>Notice post conversion, the HF is still the finding item and the new taxonomy is the additional finding, that taxonomy has the name of the element </a:t>
            </a:r>
            <a:r>
              <a:rPr lang="en-US" u="sng" baseline="0" dirty="0" smtClean="0"/>
              <a:t>HF LIPID LDL 120-129</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t>
            </a:r>
          </a:p>
          <a:p>
            <a:endParaRPr lang="en-US" u="sng" dirty="0"/>
          </a:p>
        </p:txBody>
      </p:sp>
      <p:sp>
        <p:nvSpPr>
          <p:cNvPr id="4" name="Slide Number Placeholder 3"/>
          <p:cNvSpPr>
            <a:spLocks noGrp="1"/>
          </p:cNvSpPr>
          <p:nvPr>
            <p:ph type="sldNum" sz="quarter" idx="10"/>
          </p:nvPr>
        </p:nvSpPr>
        <p:spPr/>
        <p:txBody>
          <a:bodyPr/>
          <a:lstStyle/>
          <a:p>
            <a:fld id="{7360A5FA-5A43-4790-B447-A7C6C3592AAE}" type="slidenum">
              <a:rPr lang="en-US" smtClean="0"/>
              <a:t>34</a:t>
            </a:fld>
            <a:endParaRPr lang="en-US" dirty="0"/>
          </a:p>
        </p:txBody>
      </p:sp>
    </p:spTree>
    <p:extLst>
      <p:ext uri="{BB962C8B-B14F-4D97-AF65-F5344CB8AC3E}">
        <p14:creationId xmlns:p14="http://schemas.microsoft.com/office/powerpoint/2010/main" val="331378655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baseline="0" dirty="0" smtClean="0"/>
              <a:t>If more than one element or group have the same code or codes as a finding or additional finding, then the taxonomy will be named for the first element that it is contained in</a:t>
            </a:r>
          </a:p>
          <a:p>
            <a:endParaRPr lang="en-US" baseline="0" dirty="0" smtClean="0"/>
          </a:p>
          <a:p>
            <a:r>
              <a:rPr lang="en-US" baseline="0" dirty="0" smtClean="0"/>
              <a:t>All other elements that contain those same codes will have the name of the first taxonomy name.</a:t>
            </a:r>
          </a:p>
          <a:p>
            <a:endParaRPr lang="en-US" baseline="0" dirty="0" smtClean="0"/>
          </a:p>
          <a:p>
            <a:r>
              <a:rPr lang="en-US" baseline="0" dirty="0" smtClean="0"/>
              <a:t>No new taxonomy created – no redundancy</a:t>
            </a:r>
          </a:p>
          <a:p>
            <a:endParaRPr lang="en-US" baseline="0" dirty="0" smtClean="0"/>
          </a:p>
          <a:p>
            <a:r>
              <a:rPr lang="en-US" baseline="0" dirty="0" smtClean="0"/>
              <a:t>Lets look at an example of this</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t>
            </a:r>
          </a:p>
          <a:p>
            <a:endParaRPr lang="en-US" baseline="0" dirty="0" smtClean="0"/>
          </a:p>
        </p:txBody>
      </p:sp>
      <p:sp>
        <p:nvSpPr>
          <p:cNvPr id="4" name="Slide Number Placeholder 3"/>
          <p:cNvSpPr>
            <a:spLocks noGrp="1"/>
          </p:cNvSpPr>
          <p:nvPr>
            <p:ph type="sldNum" sz="quarter" idx="10"/>
          </p:nvPr>
        </p:nvSpPr>
        <p:spPr/>
        <p:txBody>
          <a:bodyPr/>
          <a:lstStyle/>
          <a:p>
            <a:fld id="{7360A5FA-5A43-4790-B447-A7C6C3592AAE}" type="slidenum">
              <a:rPr lang="en-US" smtClean="0"/>
              <a:t>35</a:t>
            </a:fld>
            <a:endParaRPr lang="en-US" dirty="0"/>
          </a:p>
        </p:txBody>
      </p:sp>
    </p:spTree>
    <p:extLst>
      <p:ext uri="{BB962C8B-B14F-4D97-AF65-F5344CB8AC3E}">
        <p14:creationId xmlns:p14="http://schemas.microsoft.com/office/powerpoint/2010/main" val="234172079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this example the first element that contained the code was named IM HEP A/HEP B DONE 1</a:t>
            </a:r>
            <a:r>
              <a:rPr lang="en-US" baseline="30000" dirty="0" smtClean="0"/>
              <a:t>ST</a:t>
            </a:r>
            <a:r>
              <a:rPr lang="en-US" baseline="0" dirty="0" smtClean="0"/>
              <a:t> DOSE INJ DIALOG</a:t>
            </a:r>
          </a:p>
          <a:p>
            <a:endParaRPr lang="en-US" baseline="0" dirty="0" smtClean="0"/>
          </a:p>
          <a:p>
            <a:r>
              <a:rPr lang="en-US" baseline="0" dirty="0" smtClean="0"/>
              <a:t>There was more than one element that that had the single code as a finding item, in this example another element IM HEP A/HEP B DONE 3</a:t>
            </a:r>
            <a:r>
              <a:rPr lang="en-US" baseline="30000" dirty="0" smtClean="0"/>
              <a:t>rd</a:t>
            </a:r>
            <a:r>
              <a:rPr lang="en-US" baseline="0" dirty="0" smtClean="0"/>
              <a:t> dose INJ Dialog used the same code, therefore every element after that first one now uses the initial taxonomy name you can see both elements use the taxonomy name with 1</a:t>
            </a:r>
            <a:r>
              <a:rPr lang="en-US" baseline="30000" dirty="0" smtClean="0"/>
              <a:t>st</a:t>
            </a:r>
            <a:r>
              <a:rPr lang="en-US" baseline="0" dirty="0" smtClean="0"/>
              <a:t> dose– even though it DOES NOT MATCH the other element name.</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u="sng" baseline="0" dirty="0" smtClean="0">
                <a:solidFill>
                  <a:srgbClr val="FF0000"/>
                </a:solidFill>
              </a:rPr>
              <a:t>You can rename the taxonomy that is contained in multiple elements/groups to a generic name if you like.</a:t>
            </a:r>
            <a:endParaRPr lang="en-US" u="sng" dirty="0" smtClean="0">
              <a:solidFill>
                <a:srgbClr val="FF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t>
            </a:r>
          </a:p>
          <a:p>
            <a:endParaRPr lang="en-US" dirty="0"/>
          </a:p>
        </p:txBody>
      </p:sp>
      <p:sp>
        <p:nvSpPr>
          <p:cNvPr id="4" name="Slide Number Placeholder 3"/>
          <p:cNvSpPr>
            <a:spLocks noGrp="1"/>
          </p:cNvSpPr>
          <p:nvPr>
            <p:ph type="sldNum" sz="quarter" idx="10"/>
          </p:nvPr>
        </p:nvSpPr>
        <p:spPr/>
        <p:txBody>
          <a:bodyPr/>
          <a:lstStyle/>
          <a:p>
            <a:fld id="{7360A5FA-5A43-4790-B447-A7C6C3592AAE}" type="slidenum">
              <a:rPr lang="en-US" smtClean="0"/>
              <a:t>36</a:t>
            </a:fld>
            <a:endParaRPr lang="en-US" dirty="0"/>
          </a:p>
        </p:txBody>
      </p:sp>
    </p:spTree>
    <p:extLst>
      <p:ext uri="{BB962C8B-B14F-4D97-AF65-F5344CB8AC3E}">
        <p14:creationId xmlns:p14="http://schemas.microsoft.com/office/powerpoint/2010/main" val="407781165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smtClean="0"/>
              <a:t>In your current system pre-patch installation, this</a:t>
            </a:r>
            <a:r>
              <a:rPr lang="en-US" baseline="0" dirty="0" smtClean="0"/>
              <a:t> is the parameter where the default prompts are set for your dialogs that contain  icd9 or </a:t>
            </a:r>
            <a:r>
              <a:rPr lang="en-US" baseline="0" dirty="0" err="1" smtClean="0"/>
              <a:t>cpt</a:t>
            </a:r>
            <a:r>
              <a:rPr lang="en-US" baseline="0" dirty="0" smtClean="0"/>
              <a:t> codes The prompts you see by default will be dependent on the resolution type of the element/group (Done at Encounter or Done Elsewhere/Historical)</a:t>
            </a:r>
          </a:p>
          <a:p>
            <a:endParaRPr lang="en-US" baseline="0" dirty="0" smtClean="0"/>
          </a:p>
          <a:p>
            <a:r>
              <a:rPr lang="en-US" dirty="0" smtClean="0"/>
              <a:t>After the installation of PXRM</a:t>
            </a:r>
            <a:r>
              <a:rPr lang="en-US" baseline="0" dirty="0" smtClean="0"/>
              <a:t> 26</a:t>
            </a:r>
            <a:r>
              <a:rPr lang="en-US" dirty="0" smtClean="0"/>
              <a:t>, this functionality is so much</a:t>
            </a:r>
            <a:r>
              <a:rPr lang="en-US" baseline="0" dirty="0" smtClean="0"/>
              <a:t> better in that you can set these prompts within your dialog when you are adding the finding item.</a:t>
            </a:r>
          </a:p>
          <a:p>
            <a:endParaRPr lang="en-US" baseline="0" dirty="0" smtClean="0"/>
          </a:p>
          <a:p>
            <a:r>
              <a:rPr lang="en-US" baseline="0" dirty="0" smtClean="0"/>
              <a:t>I really liked this feature and found it much easier to add the prompts I wanted like “add to problem list” or “set as primary diagnosis.”</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7360A5FA-5A43-4790-B447-A7C6C3592AAE}" type="slidenum">
              <a:rPr lang="en-US" smtClean="0"/>
              <a:t>37</a:t>
            </a:fld>
            <a:endParaRPr lang="en-US" dirty="0"/>
          </a:p>
        </p:txBody>
      </p:sp>
    </p:spTree>
    <p:extLst>
      <p:ext uri="{BB962C8B-B14F-4D97-AF65-F5344CB8AC3E}">
        <p14:creationId xmlns:p14="http://schemas.microsoft.com/office/powerpoint/2010/main" val="182995207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Lets look at how the reminder</a:t>
            </a:r>
            <a:r>
              <a:rPr lang="en-US" baseline="0" dirty="0" smtClean="0"/>
              <a:t> dialog with a taxonomy finding </a:t>
            </a:r>
            <a:r>
              <a:rPr lang="en-US" dirty="0" smtClean="0"/>
              <a:t> looks in </a:t>
            </a:r>
            <a:r>
              <a:rPr lang="en-US" dirty="0" err="1" smtClean="0"/>
              <a:t>cprs</a:t>
            </a:r>
            <a:r>
              <a:rPr lang="en-US" dirty="0" smtClean="0"/>
              <a:t> and show some differences between </a:t>
            </a:r>
            <a:r>
              <a:rPr lang="en-US" dirty="0" err="1" smtClean="0"/>
              <a:t>cprs</a:t>
            </a:r>
            <a:r>
              <a:rPr lang="en-US" dirty="0" smtClean="0"/>
              <a:t> 29 and </a:t>
            </a:r>
            <a:r>
              <a:rPr lang="en-US" dirty="0" err="1" smtClean="0"/>
              <a:t>cprs</a:t>
            </a:r>
            <a:r>
              <a:rPr lang="en-US" baseline="0" dirty="0" smtClean="0"/>
              <a:t> 30. </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baseline="0" dirty="0" smtClean="0"/>
              <a:t>There have been some improvements made that you will see when </a:t>
            </a:r>
            <a:r>
              <a:rPr lang="en-US" baseline="0" dirty="0" err="1" smtClean="0"/>
              <a:t>cprs</a:t>
            </a:r>
            <a:r>
              <a:rPr lang="en-US" baseline="0" dirty="0" smtClean="0"/>
              <a:t> 30 is installed</a:t>
            </a:r>
            <a:endParaRPr lang="en-US" dirty="0" smtClean="0"/>
          </a:p>
          <a:p>
            <a:pPr marL="0" marR="0" lvl="1"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If there is one active code for an encounter, with v29 it will display a pick list and the provider has</a:t>
            </a:r>
            <a:r>
              <a:rPr lang="en-US" baseline="0" dirty="0" smtClean="0"/>
              <a:t> to choose the code, with v30 </a:t>
            </a:r>
            <a:r>
              <a:rPr lang="en-US" dirty="0" smtClean="0"/>
              <a:t> it will automatically file to PCE and will not display a pick list</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t>
            </a:r>
          </a:p>
          <a:p>
            <a:endParaRPr lang="en-US" dirty="0"/>
          </a:p>
        </p:txBody>
      </p:sp>
      <p:sp>
        <p:nvSpPr>
          <p:cNvPr id="4" name="Slide Number Placeholder 3"/>
          <p:cNvSpPr>
            <a:spLocks noGrp="1"/>
          </p:cNvSpPr>
          <p:nvPr>
            <p:ph type="sldNum" sz="quarter" idx="10"/>
          </p:nvPr>
        </p:nvSpPr>
        <p:spPr/>
        <p:txBody>
          <a:bodyPr/>
          <a:lstStyle/>
          <a:p>
            <a:fld id="{7360A5FA-5A43-4790-B447-A7C6C3592AAE}" type="slidenum">
              <a:rPr lang="en-US" smtClean="0"/>
              <a:t>38</a:t>
            </a:fld>
            <a:endParaRPr lang="en-US" dirty="0"/>
          </a:p>
        </p:txBody>
      </p:sp>
    </p:spTree>
    <p:extLst>
      <p:ext uri="{BB962C8B-B14F-4D97-AF65-F5344CB8AC3E}">
        <p14:creationId xmlns:p14="http://schemas.microsoft.com/office/powerpoint/2010/main" val="107258793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Another</a:t>
            </a:r>
            <a:r>
              <a:rPr lang="en-US" baseline="0" dirty="0" smtClean="0"/>
              <a:t> example of a future improvement is that with v29, if no code in the taxonomy is active or valid at the time of entry, a pick list will still be displayed that indicates there are no codes, with v30 </a:t>
            </a:r>
            <a:r>
              <a:rPr lang="en-US" dirty="0" smtClean="0"/>
              <a:t> it will not display a pick list if there are no valid codes</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t>
            </a:r>
          </a:p>
          <a:p>
            <a:endParaRPr lang="en-US" dirty="0"/>
          </a:p>
        </p:txBody>
      </p:sp>
      <p:sp>
        <p:nvSpPr>
          <p:cNvPr id="4" name="Slide Number Placeholder 3"/>
          <p:cNvSpPr>
            <a:spLocks noGrp="1"/>
          </p:cNvSpPr>
          <p:nvPr>
            <p:ph type="sldNum" sz="quarter" idx="10"/>
          </p:nvPr>
        </p:nvSpPr>
        <p:spPr/>
        <p:txBody>
          <a:bodyPr/>
          <a:lstStyle/>
          <a:p>
            <a:fld id="{7360A5FA-5A43-4790-B447-A7C6C3592AAE}" type="slidenum">
              <a:rPr lang="en-US" smtClean="0"/>
              <a:t>39</a:t>
            </a:fld>
            <a:endParaRPr lang="en-US" dirty="0"/>
          </a:p>
        </p:txBody>
      </p:sp>
    </p:spTree>
    <p:extLst>
      <p:ext uri="{BB962C8B-B14F-4D97-AF65-F5344CB8AC3E}">
        <p14:creationId xmlns:p14="http://schemas.microsoft.com/office/powerpoint/2010/main" val="437805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smtClean="0"/>
              <a:t>Jen:</a:t>
            </a:r>
          </a:p>
          <a:p>
            <a:r>
              <a:rPr lang="en-US" dirty="0" smtClean="0"/>
              <a:t>There are many reasons why the transition to ICD-10 is important.  One reason is to align the US with coding systems worldwide.  In addition, the use of ICD-10 offers greater coding accuracy and specificity as well as higher quality information for measuring healthcare service quality, safety and security. The biggest change is in the sheer volume of codes, going from approximately 13,000 codes in ICD-9-CM to approximately 68,000 codes in ICD-10-CM.  That’s for the diagnosis codes.  For the procedure codes, the codes increase from approximately 4,000 ICD-9 procedure codes to over 70,000 ICD-10-PCS codes.  </a:t>
            </a:r>
          </a:p>
          <a:p>
            <a:endParaRPr lang="en-US" dirty="0" smtClean="0"/>
          </a:p>
          <a:p>
            <a:r>
              <a:rPr lang="en-US" dirty="0" smtClean="0"/>
              <a:t>Kathy:</a:t>
            </a:r>
            <a:r>
              <a:rPr lang="en-US" baseline="0" dirty="0" smtClean="0"/>
              <a:t> Wow, that really is a HUGE increase in codes.</a:t>
            </a:r>
          </a:p>
          <a:p>
            <a:endParaRPr lang="en-US" baseline="0" dirty="0" smtClean="0"/>
          </a:p>
          <a:p>
            <a:r>
              <a:rPr lang="en-US" baseline="0" dirty="0" smtClean="0"/>
              <a:t>Jen:</a:t>
            </a:r>
            <a:endParaRPr lang="en-US" dirty="0" smtClean="0"/>
          </a:p>
          <a:p>
            <a:r>
              <a:rPr lang="en-US" dirty="0" smtClean="0"/>
              <a:t>It sure is, but</a:t>
            </a:r>
            <a:r>
              <a:rPr lang="en-US" baseline="0" dirty="0" smtClean="0"/>
              <a:t> t</a:t>
            </a:r>
            <a:r>
              <a:rPr lang="en-US" dirty="0" smtClean="0"/>
              <a:t>his expansion provides the ability to offer codes that have a great deal more detail than what is currently available in ICD-9. </a:t>
            </a:r>
          </a:p>
          <a:p>
            <a:endParaRPr lang="en-US" dirty="0" smtClean="0"/>
          </a:p>
          <a:p>
            <a:r>
              <a:rPr lang="en-US" dirty="0" smtClean="0"/>
              <a:t>There was a previous vVeHU Session 313 - ICD-10 and the Clinician, which discussed differences between ICD-9 to ICD-10 and how the differences will affect the clinical business process.  That is a great session to review on demand if you missed it.</a:t>
            </a:r>
          </a:p>
          <a:p>
            <a:endParaRPr lang="en-US" dirty="0" smtClean="0"/>
          </a:p>
          <a:p>
            <a:r>
              <a:rPr lang="en-US" dirty="0" smtClean="0"/>
              <a:t>Kathy, would you like to discuss some of the clinical implications</a:t>
            </a:r>
            <a:r>
              <a:rPr lang="en-US" baseline="0" dirty="0" smtClean="0"/>
              <a:t> of the transition to ICD-10?</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297F1510-BEE4-4AA2-9DA5-393B6876CF23}" type="slidenum">
              <a:rPr lang="en-US" smtClean="0"/>
              <a:t>4</a:t>
            </a:fld>
            <a:endParaRPr lang="en-US" dirty="0"/>
          </a:p>
        </p:txBody>
      </p:sp>
    </p:spTree>
    <p:extLst>
      <p:ext uri="{BB962C8B-B14F-4D97-AF65-F5344CB8AC3E}">
        <p14:creationId xmlns:p14="http://schemas.microsoft.com/office/powerpoint/2010/main" val="58235530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smtClean="0"/>
              <a:t>Before I</a:t>
            </a:r>
            <a:r>
              <a:rPr lang="en-US" baseline="0" dirty="0" smtClean="0"/>
              <a:t> show you the new taxonomy editor, I want to explain some key differences.</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Almost everything is done from a main screen, No more navigating menus</a:t>
            </a:r>
          </a:p>
          <a:p>
            <a:endParaRPr lang="en-US" dirty="0" smtClean="0"/>
          </a:p>
          <a:p>
            <a:r>
              <a:rPr lang="en-US" dirty="0" smtClean="0"/>
              <a:t>This application uses</a:t>
            </a:r>
          </a:p>
          <a:p>
            <a:pPr lvl="1"/>
            <a:r>
              <a:rPr lang="en-US" dirty="0" smtClean="0"/>
              <a:t>List Manager</a:t>
            </a:r>
          </a:p>
          <a:p>
            <a:pPr lvl="1"/>
            <a:r>
              <a:rPr lang="en-US" dirty="0" smtClean="0"/>
              <a:t>ScreenMan</a:t>
            </a:r>
          </a:p>
          <a:p>
            <a:pPr lvl="1"/>
            <a:r>
              <a:rPr lang="en-US" dirty="0" smtClean="0"/>
              <a:t>Browser</a:t>
            </a:r>
          </a:p>
          <a:p>
            <a:pPr lvl="1"/>
            <a:endParaRPr lang="en-US" dirty="0" smtClean="0"/>
          </a:p>
          <a:p>
            <a:pPr marL="457200" marR="0" lvl="1" indent="0" algn="l" defTabSz="914400" rtl="0" eaLnBrk="1" fontAlgn="auto" latinLnBrk="0" hangingPunct="1">
              <a:lnSpc>
                <a:spcPct val="100000"/>
              </a:lnSpc>
              <a:spcBef>
                <a:spcPts val="0"/>
              </a:spcBef>
              <a:spcAft>
                <a:spcPts val="0"/>
              </a:spcAft>
              <a:buClrTx/>
              <a:buSzTx/>
              <a:buFontTx/>
              <a:buNone/>
              <a:tabLst/>
              <a:defRPr/>
            </a:pPr>
            <a:r>
              <a:rPr lang="en-US" dirty="0" smtClean="0"/>
              <a:t>We have Screen</a:t>
            </a:r>
            <a:r>
              <a:rPr lang="en-US" baseline="0" dirty="0" smtClean="0"/>
              <a:t> Man and Browser help documentation available for you in downloads.</a:t>
            </a:r>
          </a:p>
          <a:p>
            <a:endParaRPr lang="en-US" dirty="0" smtClean="0"/>
          </a:p>
          <a:p>
            <a:r>
              <a:rPr lang="en-US" dirty="0" smtClean="0"/>
              <a:t>Takes getting used to</a:t>
            </a:r>
            <a:r>
              <a:rPr lang="en-US" dirty="0" smtClean="0">
                <a:sym typeface="Wingdings" panose="05000000000000000000" pitchFamily="2" charset="2"/>
              </a:rPr>
              <a:t>. I think you will like it once you get used to</a:t>
            </a:r>
            <a:r>
              <a:rPr lang="en-US" baseline="0" dirty="0" smtClean="0">
                <a:sym typeface="Wingdings" panose="05000000000000000000" pitchFamily="2" charset="2"/>
              </a:rPr>
              <a:t> it. The biggest challenge I faced when I first started creating taxonomies using the new editor was remembering to Save.</a:t>
            </a:r>
            <a:endParaRPr lang="en-US" dirty="0" smtClean="0">
              <a:sym typeface="Wingdings" panose="05000000000000000000" pitchFamily="2" charset="2"/>
            </a:endParaRPr>
          </a:p>
          <a:p>
            <a:endParaRPr lang="en-US" dirty="0" smtClean="0">
              <a:sym typeface="Wingdings" panose="05000000000000000000" pitchFamily="2" charset="2"/>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If your reflections screen is set with a WHITE background, it will make it more difficult to see and navigate. I recommend you change to another color scheme.</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t>
            </a:r>
          </a:p>
          <a:p>
            <a:endParaRPr lang="en-US" dirty="0" smtClean="0"/>
          </a:p>
          <a:p>
            <a:endParaRPr lang="en-US" baseline="0" dirty="0" smtClean="0"/>
          </a:p>
        </p:txBody>
      </p:sp>
      <p:sp>
        <p:nvSpPr>
          <p:cNvPr id="4" name="Slide Number Placeholder 3"/>
          <p:cNvSpPr>
            <a:spLocks noGrp="1"/>
          </p:cNvSpPr>
          <p:nvPr>
            <p:ph type="sldNum" sz="quarter" idx="10"/>
          </p:nvPr>
        </p:nvSpPr>
        <p:spPr/>
        <p:txBody>
          <a:bodyPr/>
          <a:lstStyle/>
          <a:p>
            <a:fld id="{7360A5FA-5A43-4790-B447-A7C6C3592AAE}" type="slidenum">
              <a:rPr lang="en-US" smtClean="0"/>
              <a:t>40</a:t>
            </a:fld>
            <a:endParaRPr lang="en-US" dirty="0"/>
          </a:p>
        </p:txBody>
      </p:sp>
    </p:spTree>
    <p:extLst>
      <p:ext uri="{BB962C8B-B14F-4D97-AF65-F5344CB8AC3E}">
        <p14:creationId xmlns:p14="http://schemas.microsoft.com/office/powerpoint/2010/main" val="259577248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smtClean="0"/>
              <a:t>This is the main viewer for taxonomy add/edit.  </a:t>
            </a:r>
          </a:p>
          <a:p>
            <a:endParaRPr lang="en-US" dirty="0" smtClean="0"/>
          </a:p>
          <a:p>
            <a:r>
              <a:rPr lang="en-US" dirty="0" smtClean="0"/>
              <a:t>We are going to discuss several of the available options.</a:t>
            </a:r>
          </a:p>
          <a:p>
            <a:endParaRPr lang="en-US" dirty="0" smtClean="0"/>
          </a:p>
          <a:p>
            <a:r>
              <a:rPr lang="en-US" dirty="0" smtClean="0"/>
              <a:t>From this screen we</a:t>
            </a:r>
            <a:r>
              <a:rPr lang="en-US" baseline="0" dirty="0" smtClean="0"/>
              <a:t> can ADD a new taxonomy, we can</a:t>
            </a:r>
          </a:p>
          <a:p>
            <a:r>
              <a:rPr lang="en-US" baseline="0" dirty="0" smtClean="0"/>
              <a:t>Edit an existing one (this is where you might add/remove codes or rename)</a:t>
            </a:r>
          </a:p>
          <a:p>
            <a:endParaRPr lang="en-US" baseline="0" dirty="0" smtClean="0"/>
          </a:p>
          <a:p>
            <a:r>
              <a:rPr lang="en-US" baseline="0" dirty="0" smtClean="0"/>
              <a:t>Some of the other options I will discuss are the INQ Inquire to see information about existing codes and the IMP option to Import codes.</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t>
            </a:r>
          </a:p>
          <a:p>
            <a:endParaRPr lang="en-US" dirty="0"/>
          </a:p>
        </p:txBody>
      </p:sp>
      <p:sp>
        <p:nvSpPr>
          <p:cNvPr id="4" name="Slide Number Placeholder 3"/>
          <p:cNvSpPr>
            <a:spLocks noGrp="1"/>
          </p:cNvSpPr>
          <p:nvPr>
            <p:ph type="sldNum" sz="quarter" idx="10"/>
          </p:nvPr>
        </p:nvSpPr>
        <p:spPr/>
        <p:txBody>
          <a:bodyPr/>
          <a:lstStyle/>
          <a:p>
            <a:fld id="{7360A5FA-5A43-4790-B447-A7C6C3592AAE}" type="slidenum">
              <a:rPr lang="en-US" smtClean="0"/>
              <a:t>41</a:t>
            </a:fld>
            <a:endParaRPr lang="en-US" dirty="0"/>
          </a:p>
        </p:txBody>
      </p:sp>
    </p:spTree>
    <p:extLst>
      <p:ext uri="{BB962C8B-B14F-4D97-AF65-F5344CB8AC3E}">
        <p14:creationId xmlns:p14="http://schemas.microsoft.com/office/powerpoint/2010/main" val="151576956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smtClean="0"/>
              <a:t>I am going to walk you though how </a:t>
            </a:r>
            <a:r>
              <a:rPr lang="en-US" baseline="0" dirty="0" smtClean="0"/>
              <a:t> you add a new taxonomy:</a:t>
            </a:r>
          </a:p>
          <a:p>
            <a:endParaRPr lang="en-US" baseline="0" dirty="0" smtClean="0"/>
          </a:p>
          <a:p>
            <a:r>
              <a:rPr lang="en-US" baseline="0" dirty="0" smtClean="0"/>
              <a:t>This is the only place you will see t</a:t>
            </a:r>
            <a:r>
              <a:rPr lang="en-US" dirty="0" smtClean="0"/>
              <a:t>he list manager interface, when you give a</a:t>
            </a:r>
            <a:r>
              <a:rPr lang="en-US" baseline="0" dirty="0" smtClean="0"/>
              <a:t> taxonomy a name and class.  After that, all editing is done in screenman.</a:t>
            </a:r>
          </a:p>
          <a:p>
            <a:endParaRPr lang="en-US" baseline="0" dirty="0" smtClean="0"/>
          </a:p>
          <a:p>
            <a:r>
              <a:rPr lang="en-US" baseline="0" dirty="0" smtClean="0"/>
              <a:t>When I first heard about this change, I remember thinking “what is screenman?” well for those of you like me that don’t know, screenman is the same format that is used when you enter leave request in Vista. So you may not have know that was the name for it, but you have probably used it before.</a:t>
            </a:r>
            <a:endParaRPr lang="en-US" dirty="0" smtClean="0"/>
          </a:p>
          <a:p>
            <a:endParaRPr lang="en-US" dirty="0" smtClean="0"/>
          </a:p>
          <a:p>
            <a:r>
              <a:rPr lang="en-US" dirty="0" smtClean="0"/>
              <a:t>As we go thought the process of adding a new taxonomy, you will see that all the fields you are used to seeing are available,</a:t>
            </a:r>
            <a:r>
              <a:rPr lang="en-US" baseline="0" dirty="0" smtClean="0"/>
              <a:t> just in a different format</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t>
            </a:r>
          </a:p>
          <a:p>
            <a:endParaRPr lang="en-US" dirty="0"/>
          </a:p>
        </p:txBody>
      </p:sp>
      <p:sp>
        <p:nvSpPr>
          <p:cNvPr id="4" name="Slide Number Placeholder 3"/>
          <p:cNvSpPr>
            <a:spLocks noGrp="1"/>
          </p:cNvSpPr>
          <p:nvPr>
            <p:ph type="sldNum" sz="quarter" idx="10"/>
          </p:nvPr>
        </p:nvSpPr>
        <p:spPr/>
        <p:txBody>
          <a:bodyPr/>
          <a:lstStyle/>
          <a:p>
            <a:fld id="{7360A5FA-5A43-4790-B447-A7C6C3592AAE}" type="slidenum">
              <a:rPr lang="en-US" smtClean="0"/>
              <a:t>42</a:t>
            </a:fld>
            <a:endParaRPr lang="en-US" dirty="0"/>
          </a:p>
        </p:txBody>
      </p:sp>
    </p:spTree>
    <p:extLst>
      <p:ext uri="{BB962C8B-B14F-4D97-AF65-F5344CB8AC3E}">
        <p14:creationId xmlns:p14="http://schemas.microsoft.com/office/powerpoint/2010/main" val="160253240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Here is the screen man interface.</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You can see the</a:t>
            </a:r>
            <a:r>
              <a:rPr lang="en-US" baseline="0" dirty="0" smtClean="0"/>
              <a:t> fields look very familiar, you can use your arrow key or tab to navigate from field to field.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You can type a ? In any field to get more information.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When you get to the field for term/code this is where you will start the lexicon search.</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7360A5FA-5A43-4790-B447-A7C6C3592AAE}" type="slidenum">
              <a:rPr lang="en-US" smtClean="0"/>
              <a:t>43</a:t>
            </a:fld>
            <a:endParaRPr lang="en-US" dirty="0"/>
          </a:p>
        </p:txBody>
      </p:sp>
    </p:spTree>
    <p:extLst>
      <p:ext uri="{BB962C8B-B14F-4D97-AF65-F5344CB8AC3E}">
        <p14:creationId xmlns:p14="http://schemas.microsoft.com/office/powerpoint/2010/main" val="292181561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One of the main differences between how you used to do this and how you do it now is that you used to have to know the specific code or range of codes, now you can still use a specific code if you know it but you can also use a name like I have for diabetes or you can use a common abbreviation like DM.</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solidFill>
                  <a:srgbClr val="FF0000"/>
                </a:solidFill>
              </a:rPr>
              <a:t>Even though you can use the lexicon search to look up codes, continue working with your HIM and clinical staff to identify what codes you should use. This is very important with ICD10 because of all the different code options available for each diagnosis.</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
            </a:r>
            <a:br>
              <a:rPr lang="en-US" baseline="0" dirty="0" smtClean="0"/>
            </a:br>
            <a:r>
              <a:rPr lang="en-US" baseline="0" dirty="0" smtClean="0"/>
              <a:t>Hit the enter key after entering your search term.</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endParaRPr lang="en-US" dirty="0" smtClean="0"/>
          </a:p>
        </p:txBody>
      </p:sp>
      <p:sp>
        <p:nvSpPr>
          <p:cNvPr id="4" name="Slide Number Placeholder 3"/>
          <p:cNvSpPr>
            <a:spLocks noGrp="1"/>
          </p:cNvSpPr>
          <p:nvPr>
            <p:ph type="sldNum" sz="quarter" idx="10"/>
          </p:nvPr>
        </p:nvSpPr>
        <p:spPr/>
        <p:txBody>
          <a:bodyPr/>
          <a:lstStyle/>
          <a:p>
            <a:fld id="{7360A5FA-5A43-4790-B447-A7C6C3592AAE}" type="slidenum">
              <a:rPr lang="en-US" smtClean="0"/>
              <a:t>44</a:t>
            </a:fld>
            <a:endParaRPr lang="en-US" dirty="0"/>
          </a:p>
        </p:txBody>
      </p:sp>
    </p:spTree>
    <p:extLst>
      <p:ext uri="{BB962C8B-B14F-4D97-AF65-F5344CB8AC3E}">
        <p14:creationId xmlns:p14="http://schemas.microsoft.com/office/powerpoint/2010/main" val="415539724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baseline="0" dirty="0" smtClean="0"/>
              <a:t>In this demonstration, we will only be adding ICD9 codes to our taxonomy.  Do know that this will work for all coding systems maintained in </a:t>
            </a:r>
            <a:r>
              <a:rPr lang="en-US" baseline="0" dirty="0" err="1" smtClean="0"/>
              <a:t>VistA</a:t>
            </a:r>
            <a:endParaRPr lang="en-US" baseline="0" dirty="0" smtClean="0"/>
          </a:p>
          <a:p>
            <a:endParaRPr lang="en-US" dirty="0" smtClean="0"/>
          </a:p>
          <a:p>
            <a:r>
              <a:rPr lang="en-US" dirty="0" smtClean="0"/>
              <a:t>You are now able to choose which coding</a:t>
            </a:r>
            <a:r>
              <a:rPr lang="en-US" baseline="0" dirty="0" smtClean="0"/>
              <a:t> system you want to use to search for your search term, in our case Diabetes.</a:t>
            </a:r>
          </a:p>
          <a:p>
            <a:endParaRPr lang="en-US" baseline="0" dirty="0" smtClean="0"/>
          </a:p>
          <a:p>
            <a:r>
              <a:rPr lang="en-US" baseline="0" dirty="0" smtClean="0"/>
              <a:t>Any of the coding systems maintained in the Lexicon will be available for search. </a:t>
            </a:r>
          </a:p>
          <a:p>
            <a:endParaRPr lang="en-US" baseline="0" dirty="0" smtClean="0"/>
          </a:p>
          <a:p>
            <a:r>
              <a:rPr lang="en-US" baseline="0" dirty="0" smtClean="0"/>
              <a:t>Use the directional arrows on your keyboard or the Tab key to navigate to the coding system you want to search The black cursor box lets you know where you are at</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Hit the enter key when you want to invoke the search.  All matches for your search term are returned for the coding system you are looking in…</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t>
            </a:r>
          </a:p>
          <a:p>
            <a:endParaRPr lang="en-US" dirty="0" smtClean="0"/>
          </a:p>
        </p:txBody>
      </p:sp>
      <p:sp>
        <p:nvSpPr>
          <p:cNvPr id="4" name="Slide Number Placeholder 3"/>
          <p:cNvSpPr>
            <a:spLocks noGrp="1"/>
          </p:cNvSpPr>
          <p:nvPr>
            <p:ph type="sldNum" sz="quarter" idx="10"/>
          </p:nvPr>
        </p:nvSpPr>
        <p:spPr/>
        <p:txBody>
          <a:bodyPr/>
          <a:lstStyle/>
          <a:p>
            <a:fld id="{7360A5FA-5A43-4790-B447-A7C6C3592AAE}" type="slidenum">
              <a:rPr lang="en-US" smtClean="0"/>
              <a:t>45</a:t>
            </a:fld>
            <a:endParaRPr lang="en-US" dirty="0"/>
          </a:p>
        </p:txBody>
      </p:sp>
    </p:spTree>
    <p:extLst>
      <p:ext uri="{BB962C8B-B14F-4D97-AF65-F5344CB8AC3E}">
        <p14:creationId xmlns:p14="http://schemas.microsoft.com/office/powerpoint/2010/main" val="130536978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For this demonstration, we decided to look for Diabetes (search term) in the ICD9 coding system</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All codes having</a:t>
            </a:r>
            <a:r>
              <a:rPr lang="en-US" baseline="0" dirty="0" smtClean="0"/>
              <a:t> to do with diabetes are returned</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Talk about the items on this screen,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page on the  upper right side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number of codes returned above the yellow circle on left side</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There are several actions available we are going to discuss adding codes.</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7360A5FA-5A43-4790-B447-A7C6C3592AAE}" type="slidenum">
              <a:rPr lang="en-US" smtClean="0"/>
              <a:t>46</a:t>
            </a:fld>
            <a:endParaRPr lang="en-US" dirty="0"/>
          </a:p>
        </p:txBody>
      </p:sp>
    </p:spTree>
    <p:extLst>
      <p:ext uri="{BB962C8B-B14F-4D97-AF65-F5344CB8AC3E}">
        <p14:creationId xmlns:p14="http://schemas.microsoft.com/office/powerpoint/2010/main" val="346380001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baseline="0" dirty="0" smtClean="0"/>
              <a:t>we have navigated to the screen where items 29-32 are displayed.</a:t>
            </a:r>
          </a:p>
          <a:p>
            <a:endParaRPr lang="en-US" baseline="0" dirty="0" smtClean="0"/>
          </a:p>
          <a:p>
            <a:r>
              <a:rPr lang="en-US" baseline="0" dirty="0" smtClean="0"/>
              <a:t>We will be selecting items 29 and 31 for addition to our taxonomy.  Talk about the different ways you can go about this.  (choosing the items first, then the action or choosing the action first, then the items)</a:t>
            </a:r>
          </a:p>
          <a:p>
            <a:endParaRPr lang="en-US" baseline="0" dirty="0" smtClean="0"/>
          </a:p>
          <a:p>
            <a:r>
              <a:rPr lang="en-US" baseline="0" dirty="0" smtClean="0"/>
              <a:t>If I wanted to I could add a range of codes and add 1-10</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t>
            </a:r>
          </a:p>
          <a:p>
            <a:endParaRPr lang="en-US" dirty="0"/>
          </a:p>
        </p:txBody>
      </p:sp>
      <p:sp>
        <p:nvSpPr>
          <p:cNvPr id="4" name="Slide Number Placeholder 3"/>
          <p:cNvSpPr>
            <a:spLocks noGrp="1"/>
          </p:cNvSpPr>
          <p:nvPr>
            <p:ph type="sldNum" sz="quarter" idx="10"/>
          </p:nvPr>
        </p:nvSpPr>
        <p:spPr/>
        <p:txBody>
          <a:bodyPr/>
          <a:lstStyle/>
          <a:p>
            <a:fld id="{7360A5FA-5A43-4790-B447-A7C6C3592AAE}" type="slidenum">
              <a:rPr lang="en-US" smtClean="0"/>
              <a:t>47</a:t>
            </a:fld>
            <a:endParaRPr lang="en-US" dirty="0"/>
          </a:p>
        </p:txBody>
      </p:sp>
    </p:spTree>
    <p:extLst>
      <p:ext uri="{BB962C8B-B14F-4D97-AF65-F5344CB8AC3E}">
        <p14:creationId xmlns:p14="http://schemas.microsoft.com/office/powerpoint/2010/main" val="412763286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Codes 29 and 31 were chosen.  You can</a:t>
            </a:r>
            <a:r>
              <a:rPr lang="en-US" baseline="0" dirty="0" smtClean="0"/>
              <a:t> see the highlighting shows that they are selected for our taxonomy. – here is one of the reasons why you would not want to have a white background with your Vista session.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You must save or EXIT with “save” to save the codes in your taxonomy</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7360A5FA-5A43-4790-B447-A7C6C3592AAE}" type="slidenum">
              <a:rPr lang="en-US" smtClean="0"/>
              <a:t>48</a:t>
            </a:fld>
            <a:endParaRPr lang="en-US" dirty="0"/>
          </a:p>
        </p:txBody>
      </p:sp>
    </p:spTree>
    <p:extLst>
      <p:ext uri="{BB962C8B-B14F-4D97-AF65-F5344CB8AC3E}">
        <p14:creationId xmlns:p14="http://schemas.microsoft.com/office/powerpoint/2010/main" val="280454900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smtClean="0"/>
              <a:t>Once</a:t>
            </a:r>
            <a:r>
              <a:rPr lang="en-US" baseline="0" dirty="0" smtClean="0"/>
              <a:t> you have saved the codes to your taxonomy, you will be taken back to the screen where you can do another term search if you desire.  You can have more than one term or code search in a single taxonomy</a:t>
            </a:r>
          </a:p>
          <a:p>
            <a:endParaRPr lang="en-US" baseline="0" dirty="0" smtClean="0"/>
          </a:p>
          <a:p>
            <a:r>
              <a:rPr lang="en-US" baseline="0" dirty="0" smtClean="0"/>
              <a:t>Notice the box contains a “map” of what we selected from the search term Diabetes.  It shows Coding system, this is that three character abbreviation from one of the earlier slides,  number of codes selected</a:t>
            </a:r>
          </a:p>
          <a:p>
            <a:endParaRPr lang="en-US" baseline="0" dirty="0" smtClean="0"/>
          </a:p>
          <a:p>
            <a:r>
              <a:rPr lang="en-US" baseline="0" dirty="0" smtClean="0"/>
              <a:t>So now we have a taxonomy with two icd9 codes but we cant use this in a reminder dialog yet, so lets go back into that diabetes term and make one of these codes available for use in a dialog</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7360A5FA-5A43-4790-B447-A7C6C3592AAE}" type="slidenum">
              <a:rPr lang="en-US" smtClean="0"/>
              <a:t>49</a:t>
            </a:fld>
            <a:endParaRPr lang="en-US" dirty="0"/>
          </a:p>
        </p:txBody>
      </p:sp>
    </p:spTree>
    <p:extLst>
      <p:ext uri="{BB962C8B-B14F-4D97-AF65-F5344CB8AC3E}">
        <p14:creationId xmlns:p14="http://schemas.microsoft.com/office/powerpoint/2010/main" val="32656277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smtClean="0"/>
              <a:t>Kathy: </a:t>
            </a:r>
          </a:p>
          <a:p>
            <a:r>
              <a:rPr lang="en-US" dirty="0" smtClean="0"/>
              <a:t>As Jen mentioned, ICD-10 has a greatly expanded number of codes with increased specificity and accuracy. </a:t>
            </a:r>
          </a:p>
          <a:p>
            <a:pPr defTabSz="897301">
              <a:defRPr/>
            </a:pPr>
            <a:r>
              <a:rPr lang="en-US" dirty="0" smtClean="0"/>
              <a:t>For the clinician ICD-10 offers the ability as well as the responsibility to more accurately define the individual patient’s condition or diagnosis.  Additionally the provider has a responsibility to provide the clinical detail in the health record documentation that supports the code selection. This is important for claims and revenue streams but additionally will become increasingly important to analysis of VHA healthcare quality and utilization as well as to research.  </a:t>
            </a:r>
          </a:p>
          <a:p>
            <a:pPr defTabSz="897301">
              <a:defRPr/>
            </a:pPr>
            <a:endParaRPr lang="en-US" dirty="0" smtClean="0"/>
          </a:p>
          <a:p>
            <a:r>
              <a:rPr lang="en-US" dirty="0" smtClean="0"/>
              <a:t>Examples of increased specificity of ICD-10 codes include the ability to describe the laterality of a condition or which side is affected.  For example a fracture of the hip can be the right hip or the left hip or both hips. Additionally the location of the fracture within the femur needs to be specified. </a:t>
            </a:r>
          </a:p>
          <a:p>
            <a:r>
              <a:rPr lang="en-US" dirty="0" smtClean="0"/>
              <a:t>Is the care for the fracture acute care or is the visit a follow-up visit.</a:t>
            </a:r>
          </a:p>
          <a:p>
            <a:endParaRPr lang="en-US" dirty="0" smtClean="0"/>
          </a:p>
          <a:p>
            <a:pPr defTabSz="897301">
              <a:defRPr/>
            </a:pPr>
            <a:r>
              <a:rPr lang="en-US" dirty="0" smtClean="0"/>
              <a:t>For other ICD-10 codes increased specificity may relate to indicating:</a:t>
            </a:r>
          </a:p>
          <a:p>
            <a:pPr marL="168244" indent="-168244" defTabSz="897301">
              <a:buFont typeface="Arial" panose="020B0604020202020204" pitchFamily="34" charset="0"/>
              <a:buChar char="•"/>
              <a:defRPr/>
            </a:pPr>
            <a:r>
              <a:rPr lang="en-US" dirty="0" smtClean="0"/>
              <a:t>  The etiology of the condition.  An example is a fall from a ladder.</a:t>
            </a:r>
          </a:p>
          <a:p>
            <a:pPr marL="168244" indent="-168244" defTabSz="897301">
              <a:buFont typeface="Arial" panose="020B0604020202020204" pitchFamily="34" charset="0"/>
              <a:buChar char="•"/>
              <a:defRPr/>
            </a:pPr>
            <a:r>
              <a:rPr lang="en-US" dirty="0" smtClean="0"/>
              <a:t>  The causative organisms.  An example is the organism which caused the patient’s pneumonia</a:t>
            </a:r>
          </a:p>
          <a:p>
            <a:pPr marL="168244" indent="-168244" defTabSz="897301">
              <a:buFont typeface="Arial" panose="020B0604020202020204" pitchFamily="34" charset="0"/>
              <a:buChar char="•"/>
              <a:defRPr/>
            </a:pPr>
            <a:r>
              <a:rPr lang="en-US" dirty="0" smtClean="0"/>
              <a:t>  Accompanying conditions.  Probably the most familiar example is diabetes mellitus and the many conditions that may accompany diabetes</a:t>
            </a:r>
          </a:p>
          <a:p>
            <a:pPr marL="168244" indent="-168244" defTabSz="897301">
              <a:buFont typeface="Arial" panose="020B0604020202020204" pitchFamily="34" charset="0"/>
              <a:buChar char="•"/>
              <a:defRPr/>
            </a:pPr>
            <a:r>
              <a:rPr lang="en-US" dirty="0" smtClean="0"/>
              <a:t>  The degree of severity of the condition</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t>
            </a:r>
          </a:p>
          <a:p>
            <a:endParaRPr lang="en-US" dirty="0"/>
          </a:p>
        </p:txBody>
      </p:sp>
      <p:sp>
        <p:nvSpPr>
          <p:cNvPr id="4" name="Slide Number Placeholder 3"/>
          <p:cNvSpPr>
            <a:spLocks noGrp="1"/>
          </p:cNvSpPr>
          <p:nvPr>
            <p:ph type="sldNum" sz="quarter" idx="10"/>
          </p:nvPr>
        </p:nvSpPr>
        <p:spPr/>
        <p:txBody>
          <a:bodyPr/>
          <a:lstStyle/>
          <a:p>
            <a:fld id="{297F1510-BEE4-4AA2-9DA5-393B6876CF23}" type="slidenum">
              <a:rPr lang="en-US" smtClean="0"/>
              <a:t>5</a:t>
            </a:fld>
            <a:endParaRPr lang="en-US" dirty="0"/>
          </a:p>
        </p:txBody>
      </p:sp>
    </p:spTree>
    <p:extLst>
      <p:ext uri="{BB962C8B-B14F-4D97-AF65-F5344CB8AC3E}">
        <p14:creationId xmlns:p14="http://schemas.microsoft.com/office/powerpoint/2010/main" val="58235530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baseline="0" dirty="0" smtClean="0"/>
              <a:t>I can see the two codes that are highlighted are part of my taxonomy, now I must explicitly mark them for use by using the UID action.</a:t>
            </a:r>
          </a:p>
          <a:p>
            <a:endParaRPr lang="en-US" baseline="0" dirty="0" smtClean="0"/>
          </a:p>
          <a:p>
            <a:r>
              <a:rPr lang="en-US" baseline="0" dirty="0" smtClean="0"/>
              <a:t>Find the codes you want marked for UID and select them. This is similar to how we added the codes but instead of using the ADD action, we will use the UID action.</a:t>
            </a:r>
          </a:p>
          <a:p>
            <a:r>
              <a:rPr lang="en-US" baseline="0" dirty="0" smtClean="0"/>
              <a:t>I am choosing number 29</a:t>
            </a:r>
          </a:p>
          <a:p>
            <a:endParaRPr lang="en-US" baseline="0" dirty="0" smtClean="0"/>
          </a:p>
          <a:p>
            <a:r>
              <a:rPr lang="en-US" baseline="0" dirty="0" smtClean="0"/>
              <a:t>I could also choose a new code like 32 and add it to my taxonomy and mark it used in dialog at the same time with the UID option.</a:t>
            </a:r>
          </a:p>
          <a:p>
            <a:endParaRPr lang="en-US" baseline="0" dirty="0" smtClean="0"/>
          </a:p>
          <a:p>
            <a:r>
              <a:rPr lang="en-US" baseline="0" dirty="0" smtClean="0"/>
              <a:t>Be sure to SAVE or EXIT to save these changes!</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t>
            </a:r>
          </a:p>
          <a:p>
            <a:endParaRPr lang="en-US" dirty="0"/>
          </a:p>
        </p:txBody>
      </p:sp>
      <p:sp>
        <p:nvSpPr>
          <p:cNvPr id="4" name="Slide Number Placeholder 3"/>
          <p:cNvSpPr>
            <a:spLocks noGrp="1"/>
          </p:cNvSpPr>
          <p:nvPr>
            <p:ph type="sldNum" sz="quarter" idx="10"/>
          </p:nvPr>
        </p:nvSpPr>
        <p:spPr/>
        <p:txBody>
          <a:bodyPr/>
          <a:lstStyle/>
          <a:p>
            <a:fld id="{7360A5FA-5A43-4790-B447-A7C6C3592AAE}" type="slidenum">
              <a:rPr lang="en-US" smtClean="0"/>
              <a:t>50</a:t>
            </a:fld>
            <a:endParaRPr lang="en-US" dirty="0"/>
          </a:p>
        </p:txBody>
      </p:sp>
    </p:spTree>
    <p:extLst>
      <p:ext uri="{BB962C8B-B14F-4D97-AF65-F5344CB8AC3E}">
        <p14:creationId xmlns:p14="http://schemas.microsoft.com/office/powerpoint/2010/main" val="143592789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smtClean="0"/>
              <a:t>You should be familiar with</a:t>
            </a:r>
            <a:r>
              <a:rPr lang="en-US" baseline="0" dirty="0" smtClean="0"/>
              <a:t> this screen we showed earlier.  Now look at that  “map” box  and you can see that you now have 2 ICD9 codes signified by the ICD 3 character abbreviation and you also now see you have 1 code marked for UID.</a:t>
            </a:r>
          </a:p>
          <a:p>
            <a:endParaRPr lang="en-US" baseline="0" dirty="0" smtClean="0"/>
          </a:p>
          <a:p>
            <a:r>
              <a:rPr lang="en-US" baseline="0" dirty="0" smtClean="0"/>
              <a:t>If we needed to remove a code from the taxonomy or remove it for use in the dialog, we would go back into that term again</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t>
            </a:r>
          </a:p>
          <a:p>
            <a:endParaRPr lang="en-US" dirty="0"/>
          </a:p>
        </p:txBody>
      </p:sp>
      <p:sp>
        <p:nvSpPr>
          <p:cNvPr id="4" name="Slide Number Placeholder 3"/>
          <p:cNvSpPr>
            <a:spLocks noGrp="1"/>
          </p:cNvSpPr>
          <p:nvPr>
            <p:ph type="sldNum" sz="quarter" idx="10"/>
          </p:nvPr>
        </p:nvSpPr>
        <p:spPr/>
        <p:txBody>
          <a:bodyPr/>
          <a:lstStyle/>
          <a:p>
            <a:fld id="{7360A5FA-5A43-4790-B447-A7C6C3592AAE}" type="slidenum">
              <a:rPr lang="en-US" smtClean="0"/>
              <a:t>51</a:t>
            </a:fld>
            <a:endParaRPr lang="en-US" dirty="0"/>
          </a:p>
        </p:txBody>
      </p:sp>
    </p:spTree>
    <p:extLst>
      <p:ext uri="{BB962C8B-B14F-4D97-AF65-F5344CB8AC3E}">
        <p14:creationId xmlns:p14="http://schemas.microsoft.com/office/powerpoint/2010/main" val="26544774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smtClean="0"/>
              <a:t>And choose the actions of either </a:t>
            </a:r>
            <a:r>
              <a:rPr lang="en-US" baseline="0" dirty="0" smtClean="0"/>
              <a:t>RFT and RFD to remove items from your taxonomy.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RFT will remove from taxonomy AND UID.  Using RFD will only remove item from UID.</a:t>
            </a:r>
            <a:r>
              <a:rPr lang="en-US" dirty="0" smtClean="0"/>
              <a:t> *******************</a:t>
            </a:r>
          </a:p>
          <a:p>
            <a:endParaRPr lang="en-US" dirty="0"/>
          </a:p>
        </p:txBody>
      </p:sp>
      <p:sp>
        <p:nvSpPr>
          <p:cNvPr id="4" name="Slide Number Placeholder 3"/>
          <p:cNvSpPr>
            <a:spLocks noGrp="1"/>
          </p:cNvSpPr>
          <p:nvPr>
            <p:ph type="sldNum" sz="quarter" idx="10"/>
          </p:nvPr>
        </p:nvSpPr>
        <p:spPr/>
        <p:txBody>
          <a:bodyPr/>
          <a:lstStyle/>
          <a:p>
            <a:fld id="{7360A5FA-5A43-4790-B447-A7C6C3592AAE}" type="slidenum">
              <a:rPr lang="en-US" smtClean="0"/>
              <a:t>52</a:t>
            </a:fld>
            <a:endParaRPr lang="en-US" dirty="0"/>
          </a:p>
        </p:txBody>
      </p:sp>
    </p:spTree>
    <p:extLst>
      <p:ext uri="{BB962C8B-B14F-4D97-AF65-F5344CB8AC3E}">
        <p14:creationId xmlns:p14="http://schemas.microsoft.com/office/powerpoint/2010/main" val="425974152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There is more than one</a:t>
            </a:r>
            <a:r>
              <a:rPr lang="en-US" baseline="0" dirty="0" smtClean="0"/>
              <a:t> place that you can make changes to a taxonomy that is used in a reminder dialog. </a:t>
            </a:r>
          </a:p>
          <a:p>
            <a:endParaRPr lang="en-US" dirty="0" smtClean="0"/>
          </a:p>
          <a:p>
            <a:r>
              <a:rPr lang="en-US" dirty="0" smtClean="0"/>
              <a:t>I have been showing you the new taxonomy editor now I am going to show you some Extra Features. You will notice that now I am in the reminder dialog editor. The dialog editor should look familiar</a:t>
            </a:r>
            <a:r>
              <a:rPr lang="en-US" baseline="0" dirty="0" smtClean="0"/>
              <a:t> to those of you that create clinical reminders. Note that there is a new optioned called TE for taxonomy editor.</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7360A5FA-5A43-4790-B447-A7C6C3592AAE}" type="slidenum">
              <a:rPr lang="en-US" smtClean="0"/>
              <a:t>53</a:t>
            </a:fld>
            <a:endParaRPr lang="en-US" dirty="0"/>
          </a:p>
        </p:txBody>
      </p:sp>
    </p:spTree>
    <p:extLst>
      <p:ext uri="{BB962C8B-B14F-4D97-AF65-F5344CB8AC3E}">
        <p14:creationId xmlns:p14="http://schemas.microsoft.com/office/powerpoint/2010/main" val="354969273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smtClean="0"/>
              <a:t>There are some key differences as noted</a:t>
            </a:r>
            <a:r>
              <a:rPr lang="en-US" baseline="0" dirty="0" smtClean="0"/>
              <a:t> in this slide</a:t>
            </a:r>
          </a:p>
          <a:p>
            <a:endParaRPr lang="en-US" baseline="0" dirty="0" smtClean="0"/>
          </a:p>
          <a:p>
            <a:pPr lvl="1"/>
            <a:r>
              <a:rPr lang="en-US" dirty="0" smtClean="0"/>
              <a:t>No Lexicon search function, You</a:t>
            </a:r>
            <a:r>
              <a:rPr lang="en-US" baseline="0" dirty="0" smtClean="0"/>
              <a:t> must know the exact code to use this functionality.</a:t>
            </a:r>
            <a:endParaRPr lang="en-US" dirty="0" smtClean="0"/>
          </a:p>
          <a:p>
            <a:pPr lvl="1"/>
            <a:endParaRPr lang="en-US" dirty="0" smtClean="0"/>
          </a:p>
          <a:p>
            <a:pPr lvl="1"/>
            <a:r>
              <a:rPr lang="en-US" dirty="0" smtClean="0"/>
              <a:t>Only UID codes can be added or deleted, </a:t>
            </a:r>
            <a:r>
              <a:rPr lang="en-US" baseline="0" dirty="0" smtClean="0"/>
              <a:t>The codes you select will automatically be marked as UID.</a:t>
            </a:r>
          </a:p>
          <a:p>
            <a:endParaRPr lang="en-US" baseline="0" dirty="0" smtClean="0"/>
          </a:p>
          <a:p>
            <a:r>
              <a:rPr lang="en-US" baseline="0" dirty="0" smtClean="0"/>
              <a:t>You can edit existing taxonomies or create new ones.</a:t>
            </a:r>
          </a:p>
          <a:p>
            <a:endParaRPr lang="en-US" baseline="0" dirty="0" smtClean="0"/>
          </a:p>
          <a:p>
            <a:endParaRPr lang="en-US" baseline="0" dirty="0" smtClean="0"/>
          </a:p>
          <a:p>
            <a:r>
              <a:rPr lang="en-US" baseline="0" dirty="0" smtClean="0"/>
              <a:t>Although you can edit your taxonomies for use in a reminder dialog here, I recommend you use the new taxonomy editor for most of your taxonomy additions and changes, the functionality and options are more robust as I have demonstrated.</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t>
            </a:r>
          </a:p>
          <a:p>
            <a:endParaRPr lang="en-US" dirty="0"/>
          </a:p>
        </p:txBody>
      </p:sp>
      <p:sp>
        <p:nvSpPr>
          <p:cNvPr id="4" name="Slide Number Placeholder 3"/>
          <p:cNvSpPr>
            <a:spLocks noGrp="1"/>
          </p:cNvSpPr>
          <p:nvPr>
            <p:ph type="sldNum" sz="quarter" idx="10"/>
          </p:nvPr>
        </p:nvSpPr>
        <p:spPr/>
        <p:txBody>
          <a:bodyPr/>
          <a:lstStyle/>
          <a:p>
            <a:fld id="{7360A5FA-5A43-4790-B447-A7C6C3592AAE}" type="slidenum">
              <a:rPr lang="en-US" smtClean="0"/>
              <a:t>54</a:t>
            </a:fld>
            <a:endParaRPr lang="en-US" dirty="0"/>
          </a:p>
        </p:txBody>
      </p:sp>
    </p:spTree>
    <p:extLst>
      <p:ext uri="{BB962C8B-B14F-4D97-AF65-F5344CB8AC3E}">
        <p14:creationId xmlns:p14="http://schemas.microsoft.com/office/powerpoint/2010/main" val="341824714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smtClean="0"/>
              <a:t>I am going back to our taxonomy editor now and want to show you some of the other options.</a:t>
            </a:r>
          </a:p>
          <a:p>
            <a:endParaRPr lang="en-US" dirty="0" smtClean="0"/>
          </a:p>
          <a:p>
            <a:r>
              <a:rPr lang="en-US" dirty="0" smtClean="0"/>
              <a:t>Lets</a:t>
            </a:r>
            <a:r>
              <a:rPr lang="en-US" baseline="0" dirty="0" smtClean="0"/>
              <a:t> look at I</a:t>
            </a:r>
            <a:r>
              <a:rPr lang="en-US" dirty="0" smtClean="0"/>
              <a:t>nquiry. </a:t>
            </a:r>
            <a:r>
              <a:rPr lang="en-US" baseline="0" dirty="0" smtClean="0"/>
              <a:t>  I would encourage you to use the INQ option over the OINQ option.  The OINQ option will be removed in a subsequent patch.  </a:t>
            </a:r>
          </a:p>
          <a:p>
            <a:r>
              <a:rPr lang="en-US" baseline="0" dirty="0" smtClean="0"/>
              <a:t>New inquiry much nicer anyway </a:t>
            </a:r>
            <a:r>
              <a:rPr lang="en-US" baseline="0" dirty="0" smtClean="0">
                <a:sym typeface="Wingdings" panose="05000000000000000000" pitchFamily="2" charset="2"/>
              </a:rPr>
              <a:t></a:t>
            </a:r>
          </a:p>
          <a:p>
            <a:r>
              <a:rPr lang="en-US" baseline="0" dirty="0" smtClean="0">
                <a:sym typeface="Wingdings" panose="05000000000000000000" pitchFamily="2" charset="2"/>
              </a:rPr>
              <a:t>I chose the option of INQ and then picked the taxonomy I want to inquire on, number 68, I now have the choice for what view I would like, either  a condensed or full inquiry. The default is condensed. </a:t>
            </a:r>
          </a:p>
          <a:p>
            <a:r>
              <a:rPr lang="en-US" baseline="0" dirty="0" smtClean="0">
                <a:sym typeface="Wingdings" panose="05000000000000000000" pitchFamily="2" charset="2"/>
              </a:rPr>
              <a:t>I will show you both views.</a:t>
            </a:r>
          </a:p>
          <a:p>
            <a:endParaRPr lang="en-US" baseline="0" dirty="0" smtClean="0">
              <a:sym typeface="Wingdings" panose="05000000000000000000" pitchFamily="2" charset="2"/>
            </a:endParaRPr>
          </a:p>
          <a:p>
            <a:r>
              <a:rPr lang="en-US" u="sng" baseline="0" dirty="0" smtClean="0">
                <a:sym typeface="Wingdings" panose="05000000000000000000" pitchFamily="2" charset="2"/>
              </a:rPr>
              <a:t>You will be using a browser, so you will need to use the keystrokes in the handout we attached to navigate around the screen.</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t>
            </a:r>
          </a:p>
          <a:p>
            <a:endParaRPr lang="en-US" dirty="0"/>
          </a:p>
        </p:txBody>
      </p:sp>
      <p:sp>
        <p:nvSpPr>
          <p:cNvPr id="4" name="Slide Number Placeholder 3"/>
          <p:cNvSpPr>
            <a:spLocks noGrp="1"/>
          </p:cNvSpPr>
          <p:nvPr>
            <p:ph type="sldNum" sz="quarter" idx="10"/>
          </p:nvPr>
        </p:nvSpPr>
        <p:spPr/>
        <p:txBody>
          <a:bodyPr/>
          <a:lstStyle/>
          <a:p>
            <a:fld id="{7360A5FA-5A43-4790-B447-A7C6C3592AAE}" type="slidenum">
              <a:rPr lang="en-US" smtClean="0"/>
              <a:t>55</a:t>
            </a:fld>
            <a:endParaRPr lang="en-US" dirty="0"/>
          </a:p>
        </p:txBody>
      </p:sp>
    </p:spTree>
    <p:extLst>
      <p:ext uri="{BB962C8B-B14F-4D97-AF65-F5344CB8AC3E}">
        <p14:creationId xmlns:p14="http://schemas.microsoft.com/office/powerpoint/2010/main" val="119956127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smtClean="0"/>
              <a:t>This is the condensed display, again, note 1 line per entry. This is a good way to get a quick glance of the codes contained in the taxonomy</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t>
            </a:r>
          </a:p>
          <a:p>
            <a:endParaRPr lang="en-US" dirty="0" smtClean="0"/>
          </a:p>
        </p:txBody>
      </p:sp>
      <p:sp>
        <p:nvSpPr>
          <p:cNvPr id="4" name="Slide Number Placeholder 3"/>
          <p:cNvSpPr>
            <a:spLocks noGrp="1"/>
          </p:cNvSpPr>
          <p:nvPr>
            <p:ph type="sldNum" sz="quarter" idx="10"/>
          </p:nvPr>
        </p:nvSpPr>
        <p:spPr/>
        <p:txBody>
          <a:bodyPr/>
          <a:lstStyle/>
          <a:p>
            <a:fld id="{7360A5FA-5A43-4790-B447-A7C6C3592AAE}" type="slidenum">
              <a:rPr lang="en-US" smtClean="0"/>
              <a:t>56</a:t>
            </a:fld>
            <a:endParaRPr lang="en-US" dirty="0"/>
          </a:p>
        </p:txBody>
      </p:sp>
    </p:spTree>
    <p:extLst>
      <p:ext uri="{BB962C8B-B14F-4D97-AF65-F5344CB8AC3E}">
        <p14:creationId xmlns:p14="http://schemas.microsoft.com/office/powerpoint/2010/main" val="193626532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sym typeface="Wingdings" panose="05000000000000000000" pitchFamily="2" charset="2"/>
              </a:rPr>
              <a:t>Full version will show all information about each entry.  </a:t>
            </a:r>
            <a:r>
              <a:rPr lang="en-US" baseline="0" dirty="0" smtClean="0"/>
              <a:t>Note some entries will have more than 1 line associated with the entry.  Also has the Activation and Inactivation dates. This taxonomy has ICD 9 codes that are active but have inactivation dates in the future, as you add ICD10 codes to your local taxonomies you will see their activation date will be in the future. After this patch is installed into your system, you will be able to start adding those codes as your ICD10 group provides them to you and they can remain in your taxonomy but wont be active or available for the user to see until after their activation date.</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Reiterate browser actions to navigate</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7360A5FA-5A43-4790-B447-A7C6C3592AAE}" type="slidenum">
              <a:rPr lang="en-US" smtClean="0"/>
              <a:t>57</a:t>
            </a:fld>
            <a:endParaRPr lang="en-US" dirty="0"/>
          </a:p>
        </p:txBody>
      </p:sp>
    </p:spTree>
    <p:extLst>
      <p:ext uri="{BB962C8B-B14F-4D97-AF65-F5344CB8AC3E}">
        <p14:creationId xmlns:p14="http://schemas.microsoft.com/office/powerpoint/2010/main" val="249255344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smtClean="0"/>
              <a:t>For both versions</a:t>
            </a:r>
            <a:r>
              <a:rPr lang="en-US" baseline="0" dirty="0" smtClean="0"/>
              <a:t> of the INQ, the full and condensed, you will see a summary at the end</a:t>
            </a:r>
          </a:p>
          <a:p>
            <a:r>
              <a:rPr lang="en-US" baseline="0" dirty="0" smtClean="0"/>
              <a:t> Gives details about the taxonomy</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t>
            </a:r>
          </a:p>
          <a:p>
            <a:endParaRPr lang="en-US" dirty="0"/>
          </a:p>
        </p:txBody>
      </p:sp>
      <p:sp>
        <p:nvSpPr>
          <p:cNvPr id="4" name="Slide Number Placeholder 3"/>
          <p:cNvSpPr>
            <a:spLocks noGrp="1"/>
          </p:cNvSpPr>
          <p:nvPr>
            <p:ph type="sldNum" sz="quarter" idx="10"/>
          </p:nvPr>
        </p:nvSpPr>
        <p:spPr/>
        <p:txBody>
          <a:bodyPr/>
          <a:lstStyle/>
          <a:p>
            <a:fld id="{7360A5FA-5A43-4790-B447-A7C6C3592AAE}" type="slidenum">
              <a:rPr lang="en-US" smtClean="0"/>
              <a:t>58</a:t>
            </a:fld>
            <a:endParaRPr lang="en-US" dirty="0"/>
          </a:p>
        </p:txBody>
      </p:sp>
    </p:spTree>
    <p:extLst>
      <p:ext uri="{BB962C8B-B14F-4D97-AF65-F5344CB8AC3E}">
        <p14:creationId xmlns:p14="http://schemas.microsoft.com/office/powerpoint/2010/main" val="214235769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smtClean="0"/>
              <a:t>The</a:t>
            </a:r>
            <a:r>
              <a:rPr lang="en-US" baseline="0" dirty="0" smtClean="0"/>
              <a:t> last topic I want to talk about is the </a:t>
            </a:r>
            <a:r>
              <a:rPr lang="en-US" dirty="0" smtClean="0"/>
              <a:t>Import feature  </a:t>
            </a:r>
          </a:p>
          <a:p>
            <a:endParaRPr lang="en-US" dirty="0" smtClean="0"/>
          </a:p>
          <a:p>
            <a:r>
              <a:rPr lang="en-US" dirty="0" smtClean="0"/>
              <a:t>Here are the four import options.</a:t>
            </a:r>
          </a:p>
          <a:p>
            <a:r>
              <a:rPr lang="en-US" dirty="0" smtClean="0"/>
              <a:t>HF host File</a:t>
            </a:r>
          </a:p>
          <a:p>
            <a:r>
              <a:rPr lang="en-US" dirty="0" smtClean="0"/>
              <a:t>PA CSV (Comma Separated Value) file paste</a:t>
            </a:r>
          </a:p>
          <a:p>
            <a:r>
              <a:rPr lang="en-US" dirty="0" smtClean="0"/>
              <a:t>TAX from another taxonomy</a:t>
            </a:r>
          </a:p>
          <a:p>
            <a:r>
              <a:rPr lang="en-US" dirty="0" smtClean="0"/>
              <a:t>WEB</a:t>
            </a:r>
            <a:r>
              <a:rPr lang="en-US" baseline="0" dirty="0" smtClean="0"/>
              <a:t> CSV file from a web site</a:t>
            </a:r>
            <a:endParaRPr lang="en-US" dirty="0" smtClean="0"/>
          </a:p>
          <a:p>
            <a:endParaRPr lang="en-US" dirty="0" smtClean="0"/>
          </a:p>
          <a:p>
            <a:r>
              <a:rPr lang="en-US" dirty="0" smtClean="0"/>
              <a:t>Use</a:t>
            </a:r>
            <a:r>
              <a:rPr lang="en-US" baseline="0" dirty="0" smtClean="0"/>
              <a:t> of any one of these options will require an existing taxonomy to be available to import into. </a:t>
            </a:r>
          </a:p>
          <a:p>
            <a:endParaRPr lang="en-US" baseline="0" dirty="0" smtClean="0"/>
          </a:p>
          <a:p>
            <a:r>
              <a:rPr lang="en-US" baseline="0" dirty="0" smtClean="0"/>
              <a:t>You will mainly use the PA option, so we will spend more time on this option</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This is something that sounds harder than it is, I learned by doing it.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7360A5FA-5A43-4790-B447-A7C6C3592AAE}" type="slidenum">
              <a:rPr lang="en-US" smtClean="0"/>
              <a:t>59</a:t>
            </a:fld>
            <a:endParaRPr lang="en-US" dirty="0"/>
          </a:p>
        </p:txBody>
      </p:sp>
    </p:spTree>
    <p:extLst>
      <p:ext uri="{BB962C8B-B14F-4D97-AF65-F5344CB8AC3E}">
        <p14:creationId xmlns:p14="http://schemas.microsoft.com/office/powerpoint/2010/main" val="12555189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defTabSz="931774">
              <a:defRPr/>
            </a:pPr>
            <a:r>
              <a:rPr lang="en-US" dirty="0" smtClean="0"/>
              <a:t>Jen:</a:t>
            </a:r>
          </a:p>
          <a:p>
            <a:pPr>
              <a:buFontTx/>
              <a:buNone/>
            </a:pPr>
            <a:r>
              <a:rPr lang="en-US" dirty="0" smtClean="0"/>
              <a:t>Let’s pause for a moment and take a look at your poll results.  We wanted to know who was in our audience today.  It looks like most of our audience is….</a:t>
            </a:r>
          </a:p>
          <a:p>
            <a:pPr>
              <a:buFontTx/>
              <a:buNone/>
            </a:pPr>
            <a:endParaRPr lang="en-US" baseline="0" dirty="0" smtClean="0"/>
          </a:p>
          <a:p>
            <a:r>
              <a:rPr lang="en-US" dirty="0" smtClean="0"/>
              <a:t>It looks like we have a fairly diverse group in our audience today.  It is important to have a multidisciplinary team involved in the update process.  You are going to need folks with knowledge and access to Clinical Reminder criteria, an understanding of the Clinical Context, and coders familiar with ICD-10.</a:t>
            </a:r>
          </a:p>
          <a:p>
            <a:pPr>
              <a:buFontTx/>
              <a:buNone/>
            </a:pPr>
            <a:endParaRPr lang="en-US" baseline="0" dirty="0" smtClean="0"/>
          </a:p>
          <a:p>
            <a:pPr defTabSz="931774">
              <a:defRPr/>
            </a:pPr>
            <a:r>
              <a:rPr lang="en-US" baseline="0" dirty="0" smtClean="0"/>
              <a:t>Just a quick reminder before we get back to our presentation.  If you have any questions, just click on the Orange ‘Ask the Presenter’ icon located above my head.  We will answer your questions at the end of the presentation. </a:t>
            </a:r>
          </a:p>
          <a:p>
            <a:pPr defTabSz="931774">
              <a:defRPr/>
            </a:pPr>
            <a:endParaRPr lang="en-US" baseline="0" dirty="0" smtClean="0"/>
          </a:p>
          <a:p>
            <a:pPr defTabSz="931774">
              <a:defRPr/>
            </a:pPr>
            <a:r>
              <a:rPr lang="en-US" baseline="0" dirty="0" smtClean="0"/>
              <a:t>Back to you Kathy.</a:t>
            </a:r>
          </a:p>
          <a:p>
            <a:pPr marL="0" marR="0" indent="0" algn="l" defTabSz="931774" rtl="0" eaLnBrk="1" fontAlgn="auto" latinLnBrk="0" hangingPunct="1">
              <a:lnSpc>
                <a:spcPct val="100000"/>
              </a:lnSpc>
              <a:spcBef>
                <a:spcPts val="0"/>
              </a:spcBef>
              <a:spcAft>
                <a:spcPts val="0"/>
              </a:spcAft>
              <a:buClrTx/>
              <a:buSzTx/>
              <a:buFontTx/>
              <a:buNone/>
              <a:tabLst/>
              <a:defRPr/>
            </a:pPr>
            <a:r>
              <a:rPr lang="en-US" dirty="0" smtClean="0"/>
              <a:t>*******************</a:t>
            </a:r>
          </a:p>
          <a:p>
            <a:pPr defTabSz="931774">
              <a:defRPr/>
            </a:pPr>
            <a:endParaRPr lang="en-US" baseline="0" dirty="0" smtClean="0"/>
          </a:p>
        </p:txBody>
      </p:sp>
      <p:sp>
        <p:nvSpPr>
          <p:cNvPr id="4" name="Slide Number Placeholder 3"/>
          <p:cNvSpPr>
            <a:spLocks noGrp="1"/>
          </p:cNvSpPr>
          <p:nvPr>
            <p:ph type="sldNum" sz="quarter" idx="10"/>
          </p:nvPr>
        </p:nvSpPr>
        <p:spPr/>
        <p:txBody>
          <a:bodyPr/>
          <a:lstStyle/>
          <a:p>
            <a:fld id="{08AA51C3-518F-4F0D-B932-9AF47A2C9D15}"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50855681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smtClean="0"/>
              <a:t>HF – The first option allows a user add codes to an existing taxonomy by means of a host file.  To do this, you must have access to a directory on your host Vista system</a:t>
            </a:r>
          </a:p>
          <a:p>
            <a:pPr lvl="1"/>
            <a:r>
              <a:rPr lang="en-US" dirty="0" smtClean="0"/>
              <a:t>And the file must be a .CSV or comma separated value file created from Microsoft Excel, I will show you in a minute what a .CSV file format looks like.</a:t>
            </a:r>
          </a:p>
          <a:p>
            <a:pPr lvl="1"/>
            <a:endParaRPr lang="en-US" dirty="0" smtClean="0"/>
          </a:p>
          <a:p>
            <a:pPr lvl="1"/>
            <a:r>
              <a:rPr lang="en-US" dirty="0" smtClean="0"/>
              <a:t>Clinical Application Coordinators will rarely use this as you normally don’t have access to a directory on your host Vista system</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t>
            </a:r>
          </a:p>
          <a:p>
            <a:endParaRPr lang="en-US" dirty="0"/>
          </a:p>
        </p:txBody>
      </p:sp>
      <p:sp>
        <p:nvSpPr>
          <p:cNvPr id="4" name="Slide Number Placeholder 3"/>
          <p:cNvSpPr>
            <a:spLocks noGrp="1"/>
          </p:cNvSpPr>
          <p:nvPr>
            <p:ph type="sldNum" sz="quarter" idx="10"/>
          </p:nvPr>
        </p:nvSpPr>
        <p:spPr/>
        <p:txBody>
          <a:bodyPr/>
          <a:lstStyle/>
          <a:p>
            <a:fld id="{7360A5FA-5A43-4790-B447-A7C6C3592AAE}" type="slidenum">
              <a:rPr lang="en-US" smtClean="0"/>
              <a:t>60</a:t>
            </a:fld>
            <a:endParaRPr lang="en-US" dirty="0"/>
          </a:p>
        </p:txBody>
      </p:sp>
    </p:spTree>
    <p:extLst>
      <p:ext uri="{BB962C8B-B14F-4D97-AF65-F5344CB8AC3E}">
        <p14:creationId xmlns:p14="http://schemas.microsoft.com/office/powerpoint/2010/main" val="145341947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PA – This is the option you will use most often, you are not actually</a:t>
            </a:r>
            <a:r>
              <a:rPr lang="en-US" baseline="0" dirty="0" smtClean="0"/>
              <a:t> going to import a file but you will u</a:t>
            </a:r>
            <a:r>
              <a:rPr lang="en-US" dirty="0" smtClean="0"/>
              <a:t>se this action to paste in the information found in the CSV file</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You must copy text from notepad, word, etc in </a:t>
            </a:r>
            <a:r>
              <a:rPr lang="en-US" u="sng" dirty="0" smtClean="0"/>
              <a:t>comma separated format</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lvl="1"/>
            <a:r>
              <a:rPr lang="en-US" baseline="0" dirty="0" smtClean="0"/>
              <a:t>You can see in this example the csv format, first column is our search term diabetes, the second column is our coding system three character abbreviation for ICD9 and after that are the codes separated by a comma </a:t>
            </a:r>
          </a:p>
          <a:p>
            <a:pPr lvl="1"/>
            <a:endParaRPr lang="en-US" baseline="0" dirty="0" smtClean="0"/>
          </a:p>
          <a:p>
            <a:pPr lvl="1"/>
            <a:r>
              <a:rPr lang="en-US" baseline="0" dirty="0" smtClean="0"/>
              <a:t>At my facility this is how we are going to add the ICD10 codes that our HIMS staff and ICD10 work group is providing us to our existing local taxonomies that contain ICD9. They are providing us with an excel document with the new codes and I am creating a CSV file from that spreadsheet.</a:t>
            </a:r>
          </a:p>
          <a:p>
            <a:pPr lvl="1"/>
            <a:endParaRPr lang="en-US" baseline="0" dirty="0" smtClean="0"/>
          </a:p>
          <a:p>
            <a:pPr lvl="1"/>
            <a:r>
              <a:rPr lang="en-US" baseline="0" dirty="0" smtClean="0"/>
              <a:t>I will walk you though pasting the info</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dirty="0" smtClean="0"/>
              <a:t>*******************</a:t>
            </a:r>
          </a:p>
          <a:p>
            <a:pPr lvl="1"/>
            <a:endParaRPr lang="en-US" dirty="0"/>
          </a:p>
        </p:txBody>
      </p:sp>
      <p:sp>
        <p:nvSpPr>
          <p:cNvPr id="4" name="Slide Number Placeholder 3"/>
          <p:cNvSpPr>
            <a:spLocks noGrp="1"/>
          </p:cNvSpPr>
          <p:nvPr>
            <p:ph type="sldNum" sz="quarter" idx="10"/>
          </p:nvPr>
        </p:nvSpPr>
        <p:spPr/>
        <p:txBody>
          <a:bodyPr/>
          <a:lstStyle/>
          <a:p>
            <a:fld id="{7360A5FA-5A43-4790-B447-A7C6C3592AAE}" type="slidenum">
              <a:rPr lang="en-US" smtClean="0"/>
              <a:t>61</a:t>
            </a:fld>
            <a:endParaRPr lang="en-US" dirty="0"/>
          </a:p>
        </p:txBody>
      </p:sp>
    </p:spTree>
    <p:extLst>
      <p:ext uri="{BB962C8B-B14F-4D97-AF65-F5344CB8AC3E}">
        <p14:creationId xmlns:p14="http://schemas.microsoft.com/office/powerpoint/2010/main" val="192293969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smtClean="0"/>
              <a:t>After</a:t>
            </a:r>
            <a:r>
              <a:rPr lang="en-US" baseline="0" dirty="0" smtClean="0"/>
              <a:t> selecting IMP action, then choose your taxonomy to import into.</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Next you will choose the PA option…</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t>
            </a:r>
          </a:p>
          <a:p>
            <a:endParaRPr lang="en-US" dirty="0"/>
          </a:p>
        </p:txBody>
      </p:sp>
      <p:sp>
        <p:nvSpPr>
          <p:cNvPr id="4" name="Slide Number Placeholder 3"/>
          <p:cNvSpPr>
            <a:spLocks noGrp="1"/>
          </p:cNvSpPr>
          <p:nvPr>
            <p:ph type="sldNum" sz="quarter" idx="10"/>
          </p:nvPr>
        </p:nvSpPr>
        <p:spPr/>
        <p:txBody>
          <a:bodyPr/>
          <a:lstStyle/>
          <a:p>
            <a:fld id="{7360A5FA-5A43-4790-B447-A7C6C3592AAE}" type="slidenum">
              <a:rPr lang="en-US" smtClean="0"/>
              <a:t>62</a:t>
            </a:fld>
            <a:endParaRPr lang="en-US" dirty="0"/>
          </a:p>
        </p:txBody>
      </p:sp>
    </p:spTree>
    <p:extLst>
      <p:ext uri="{BB962C8B-B14F-4D97-AF65-F5344CB8AC3E}">
        <p14:creationId xmlns:p14="http://schemas.microsoft.com/office/powerpoint/2010/main" val="9341972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Now you will paste your file, you Have about 10 seconds to complete this action – if you don’t paste by then,</a:t>
            </a:r>
            <a:r>
              <a:rPr lang="en-US" baseline="0" dirty="0" smtClean="0"/>
              <a:t> then will take you back to previous menu – already have your file copied</a:t>
            </a:r>
          </a:p>
          <a:p>
            <a:endParaRPr lang="en-US" dirty="0" smtClean="0"/>
          </a:p>
          <a:p>
            <a:r>
              <a:rPr lang="en-US" dirty="0" smtClean="0"/>
              <a:t>Copy and paste comma separated text and press ENTER</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Can choose to browse the codes and save the imported codes</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t>
            </a:r>
          </a:p>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7360A5FA-5A43-4790-B447-A7C6C3592AAE}" type="slidenum">
              <a:rPr lang="en-US" smtClean="0"/>
              <a:t>63</a:t>
            </a:fld>
            <a:endParaRPr lang="en-US" dirty="0"/>
          </a:p>
        </p:txBody>
      </p:sp>
    </p:spTree>
    <p:extLst>
      <p:ext uri="{BB962C8B-B14F-4D97-AF65-F5344CB8AC3E}">
        <p14:creationId xmlns:p14="http://schemas.microsoft.com/office/powerpoint/2010/main" val="323676246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smtClean="0"/>
              <a:t>The taxonomy now contains the imported codes</a:t>
            </a:r>
            <a:r>
              <a:rPr lang="en-US" baseline="0" dirty="0" smtClean="0"/>
              <a:t> from the CSV entry</a:t>
            </a:r>
          </a:p>
          <a:p>
            <a:endParaRPr lang="en-US" baseline="0" dirty="0" smtClean="0"/>
          </a:p>
          <a:p>
            <a:r>
              <a:rPr lang="en-US" baseline="0" dirty="0" smtClean="0"/>
              <a:t>You can see our search term is the same as what we pasted from the .csv file.</a:t>
            </a:r>
          </a:p>
          <a:p>
            <a:endParaRPr lang="en-US" baseline="0" dirty="0" smtClean="0"/>
          </a:p>
          <a:p>
            <a:r>
              <a:rPr lang="en-US" baseline="0" dirty="0" smtClean="0"/>
              <a:t>These codes cannot be used in a dialog,  If you want the codes for UID, you will have to go into the term and mark them as such.</a:t>
            </a:r>
          </a:p>
          <a:p>
            <a:endParaRPr lang="en-US" baseline="0" dirty="0" smtClean="0"/>
          </a:p>
          <a:p>
            <a:r>
              <a:rPr lang="en-US" baseline="0" dirty="0" smtClean="0"/>
              <a:t>Notice in the Term/Code box, it signifies IMPORTED</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t>
            </a:r>
          </a:p>
          <a:p>
            <a:endParaRPr lang="en-US" dirty="0"/>
          </a:p>
        </p:txBody>
      </p:sp>
      <p:sp>
        <p:nvSpPr>
          <p:cNvPr id="4" name="Slide Number Placeholder 3"/>
          <p:cNvSpPr>
            <a:spLocks noGrp="1"/>
          </p:cNvSpPr>
          <p:nvPr>
            <p:ph type="sldNum" sz="quarter" idx="10"/>
          </p:nvPr>
        </p:nvSpPr>
        <p:spPr/>
        <p:txBody>
          <a:bodyPr/>
          <a:lstStyle/>
          <a:p>
            <a:fld id="{7360A5FA-5A43-4790-B447-A7C6C3592AAE}" type="slidenum">
              <a:rPr lang="en-US" smtClean="0"/>
              <a:t>64</a:t>
            </a:fld>
            <a:endParaRPr lang="en-US" dirty="0"/>
          </a:p>
        </p:txBody>
      </p:sp>
    </p:spTree>
    <p:extLst>
      <p:ext uri="{BB962C8B-B14F-4D97-AF65-F5344CB8AC3E}">
        <p14:creationId xmlns:p14="http://schemas.microsoft.com/office/powerpoint/2010/main" val="339945270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option</a:t>
            </a:r>
            <a:r>
              <a:rPr lang="en-US" baseline="0" dirty="0" smtClean="0"/>
              <a:t> copies different codes from one taxonomy to another.</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t>
            </a:r>
          </a:p>
          <a:p>
            <a:endParaRPr lang="en-US" dirty="0"/>
          </a:p>
        </p:txBody>
      </p:sp>
      <p:sp>
        <p:nvSpPr>
          <p:cNvPr id="4" name="Slide Number Placeholder 3"/>
          <p:cNvSpPr>
            <a:spLocks noGrp="1"/>
          </p:cNvSpPr>
          <p:nvPr>
            <p:ph type="sldNum" sz="quarter" idx="10"/>
          </p:nvPr>
        </p:nvSpPr>
        <p:spPr/>
        <p:txBody>
          <a:bodyPr/>
          <a:lstStyle/>
          <a:p>
            <a:fld id="{7360A5FA-5A43-4790-B447-A7C6C3592AAE}" type="slidenum">
              <a:rPr lang="en-US" smtClean="0"/>
              <a:t>65</a:t>
            </a:fld>
            <a:endParaRPr lang="en-US" dirty="0"/>
          </a:p>
        </p:txBody>
      </p:sp>
    </p:spTree>
    <p:extLst>
      <p:ext uri="{BB962C8B-B14F-4D97-AF65-F5344CB8AC3E}">
        <p14:creationId xmlns:p14="http://schemas.microsoft.com/office/powerpoint/2010/main" val="322629533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last option that you can use</a:t>
            </a:r>
            <a:r>
              <a:rPr lang="en-US" baseline="0" dirty="0" smtClean="0"/>
              <a:t> when importing into a taxonomy is from a web site.</a:t>
            </a:r>
          </a:p>
          <a:p>
            <a:r>
              <a:rPr lang="en-US" baseline="0" dirty="0" smtClean="0"/>
              <a:t>The web site must contain a .csv file and should not have a https protocol</a:t>
            </a:r>
          </a:p>
          <a:p>
            <a:endParaRPr lang="en-US" baseline="0" dirty="0" smtClean="0"/>
          </a:p>
          <a:p>
            <a:r>
              <a:rPr lang="en-US" baseline="0" dirty="0" smtClean="0"/>
              <a:t>This wont be used that often but it could be used as a way for a VISN or program office to distribute a taxonomy to different sites, a .CSV file could be added to a SharePoint and each facility could come and import that file.</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But remember you can always use reminder exchange to send a taxonomy between sites, so if one site in your VISN is really ahead</a:t>
            </a:r>
            <a:r>
              <a:rPr lang="en-US" baseline="0" dirty="0" smtClean="0"/>
              <a:t> of the game on updating taxonomies, they can share taxonomies this way as well.</a:t>
            </a:r>
            <a:r>
              <a:rPr lang="en-US" dirty="0" smtClean="0"/>
              <a:t>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7360A5FA-5A43-4790-B447-A7C6C3592AAE}" type="slidenum">
              <a:rPr lang="en-US" smtClean="0"/>
              <a:t>66</a:t>
            </a:fld>
            <a:endParaRPr lang="en-US" dirty="0"/>
          </a:p>
        </p:txBody>
      </p:sp>
    </p:spTree>
    <p:extLst>
      <p:ext uri="{BB962C8B-B14F-4D97-AF65-F5344CB8AC3E}">
        <p14:creationId xmlns:p14="http://schemas.microsoft.com/office/powerpoint/2010/main" val="174679322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a:t>
            </a:r>
            <a:r>
              <a:rPr lang="en-US" baseline="0" dirty="0" smtClean="0"/>
              <a:t> are some things you can take away from today’s presentation:</a:t>
            </a:r>
            <a:endParaRPr lang="en-US" dirty="0" smtClean="0"/>
          </a:p>
          <a:p>
            <a:r>
              <a:rPr lang="en-US" dirty="0" smtClean="0"/>
              <a:t>Look at your local taxonomies and identify those that contain ICD9 codes, remember national taxonomies will be updated so if you can be using them, please do.</a:t>
            </a:r>
          </a:p>
          <a:p>
            <a:endParaRPr lang="en-US" dirty="0" smtClean="0"/>
          </a:p>
          <a:p>
            <a:pPr marL="0" lvl="1" defTabSz="931774">
              <a:defRPr/>
            </a:pPr>
            <a:r>
              <a:rPr lang="en-US" dirty="0" smtClean="0"/>
              <a:t>Work with your team now to identify those appropriate ICD10 codes so</a:t>
            </a:r>
            <a:r>
              <a:rPr lang="en-US" baseline="0" dirty="0" smtClean="0"/>
              <a:t> that w</a:t>
            </a:r>
            <a:r>
              <a:rPr lang="en-US" dirty="0" smtClean="0"/>
              <a:t>hen you get these patches installed, as your team identifies the new codes, you will be ready to add in the appropriate ICD10 codes to your local taxonomies.</a:t>
            </a:r>
          </a:p>
          <a:p>
            <a:pPr marL="0" lvl="1" defTabSz="931774">
              <a:defRPr/>
            </a:pPr>
            <a:endParaRPr lang="en-US" dirty="0" smtClean="0"/>
          </a:p>
          <a:p>
            <a:pPr marL="0" lvl="1" defTabSz="931774">
              <a:defRPr/>
            </a:pPr>
            <a:r>
              <a:rPr lang="en-US" dirty="0" smtClean="0"/>
              <a:t>You can clean up your reminder dialogs now – remember to review that attached document.</a:t>
            </a:r>
          </a:p>
          <a:p>
            <a:pPr marL="0" lvl="1" defTabSz="931774">
              <a:defRPr/>
            </a:pPr>
            <a:endParaRPr lang="en-US" dirty="0" smtClean="0"/>
          </a:p>
          <a:p>
            <a:pPr marL="0" lvl="1" defTabSz="931774">
              <a:defRPr/>
            </a:pPr>
            <a:r>
              <a:rPr lang="en-US" dirty="0" smtClean="0"/>
              <a:t>You can also be learning this new interface- It</a:t>
            </a:r>
            <a:r>
              <a:rPr lang="en-US" baseline="0" dirty="0" smtClean="0"/>
              <a:t> is different but not more difficult. I really like the way it works and I hope you do also.</a:t>
            </a:r>
          </a:p>
          <a:p>
            <a:pPr marL="0" marR="0" lvl="1" indent="0" algn="l" defTabSz="931774" rtl="0" eaLnBrk="1" fontAlgn="auto" latinLnBrk="0" hangingPunct="1">
              <a:lnSpc>
                <a:spcPct val="100000"/>
              </a:lnSpc>
              <a:spcBef>
                <a:spcPts val="0"/>
              </a:spcBef>
              <a:spcAft>
                <a:spcPts val="0"/>
              </a:spcAft>
              <a:buClrTx/>
              <a:buSzTx/>
              <a:buFontTx/>
              <a:buNone/>
              <a:tabLst/>
              <a:defRPr/>
            </a:pPr>
            <a:r>
              <a:rPr lang="en-US" dirty="0" smtClean="0"/>
              <a:t>*******************</a:t>
            </a:r>
          </a:p>
          <a:p>
            <a:pPr marL="0" lvl="1" defTabSz="931774">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7360A5FA-5A43-4790-B447-A7C6C3592AAE}" type="slidenum">
              <a:rPr lang="en-US" smtClean="0"/>
              <a:t>67</a:t>
            </a:fld>
            <a:endParaRPr lang="en-US" dirty="0"/>
          </a:p>
        </p:txBody>
      </p:sp>
    </p:spTree>
    <p:extLst>
      <p:ext uri="{BB962C8B-B14F-4D97-AF65-F5344CB8AC3E}">
        <p14:creationId xmlns:p14="http://schemas.microsoft.com/office/powerpoint/2010/main" val="260176131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are some additional resources.</a:t>
            </a:r>
          </a:p>
          <a:p>
            <a:r>
              <a:rPr lang="en-US" baseline="0" dirty="0" smtClean="0"/>
              <a:t>This is where you will find out more information about the National taxonomies and which ones will be updated as well as which ones will be inactivated. As the new national taxonomies are updates, they will be posted to the </a:t>
            </a:r>
            <a:r>
              <a:rPr lang="en-US" baseline="0" dirty="0" err="1" smtClean="0"/>
              <a:t>Sharepoint</a:t>
            </a:r>
            <a:r>
              <a:rPr lang="en-US" baseline="0" dirty="0" smtClean="0"/>
              <a:t>.</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t>
            </a:r>
          </a:p>
          <a:p>
            <a:endParaRPr lang="en-US" baseline="0" dirty="0" smtClean="0"/>
          </a:p>
        </p:txBody>
      </p:sp>
      <p:sp>
        <p:nvSpPr>
          <p:cNvPr id="4" name="Slide Number Placeholder 3"/>
          <p:cNvSpPr>
            <a:spLocks noGrp="1"/>
          </p:cNvSpPr>
          <p:nvPr>
            <p:ph type="sldNum" sz="quarter" idx="10"/>
          </p:nvPr>
        </p:nvSpPr>
        <p:spPr/>
        <p:txBody>
          <a:bodyPr/>
          <a:lstStyle/>
          <a:p>
            <a:fld id="{7360A5FA-5A43-4790-B447-A7C6C3592AAE}" type="slidenum">
              <a:rPr lang="en-US" smtClean="0"/>
              <a:t>68</a:t>
            </a:fld>
            <a:endParaRPr lang="en-US" dirty="0"/>
          </a:p>
        </p:txBody>
      </p:sp>
    </p:spTree>
    <p:extLst>
      <p:ext uri="{BB962C8B-B14F-4D97-AF65-F5344CB8AC3E}">
        <p14:creationId xmlns:p14="http://schemas.microsoft.com/office/powerpoint/2010/main" val="3347087893"/>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kern="1200" dirty="0" smtClean="0">
                <a:solidFill>
                  <a:schemeClr val="tx1"/>
                </a:solidFill>
                <a:effectLst/>
                <a:latin typeface="+mn-lt"/>
                <a:ea typeface="+mn-ea"/>
                <a:cs typeface="+mn-cs"/>
              </a:rPr>
              <a:t>Thank you for joining us today. As we are wrapping up, if you haven’t submitted your questions yet, there is still time to do so by clicking on the orange “Ask The Presenter” icon. We’re going to show a brief announcement and then we’ll be right back to answer your questions.</a:t>
            </a:r>
          </a:p>
          <a:p>
            <a:pPr rtl="0" fontAlgn="base"/>
            <a:r>
              <a:rPr lang="en-US" sz="1200" kern="1200" dirty="0" smtClean="0">
                <a:solidFill>
                  <a:schemeClr val="tx1"/>
                </a:solidFill>
                <a:effectLst/>
                <a:latin typeface="+mn-lt"/>
                <a:ea typeface="+mn-ea"/>
                <a:cs typeface="+mn-cs"/>
              </a:rPr>
              <a:t>(Stand still and smile until you see the video come up full screen)</a:t>
            </a:r>
          </a:p>
        </p:txBody>
      </p:sp>
      <p:sp>
        <p:nvSpPr>
          <p:cNvPr id="4" name="Slide Number Placeholder 3"/>
          <p:cNvSpPr>
            <a:spLocks noGrp="1"/>
          </p:cNvSpPr>
          <p:nvPr>
            <p:ph type="sldNum" sz="quarter" idx="10"/>
          </p:nvPr>
        </p:nvSpPr>
        <p:spPr/>
        <p:txBody>
          <a:bodyPr/>
          <a:lstStyle/>
          <a:p>
            <a:fld id="{7360A5FA-5A43-4790-B447-A7C6C3592AAE}" type="slidenum">
              <a:rPr lang="en-US" smtClean="0"/>
              <a:t>69</a:t>
            </a:fld>
            <a:endParaRPr lang="en-US" dirty="0"/>
          </a:p>
        </p:txBody>
      </p:sp>
    </p:spTree>
    <p:extLst>
      <p:ext uri="{BB962C8B-B14F-4D97-AF65-F5344CB8AC3E}">
        <p14:creationId xmlns:p14="http://schemas.microsoft.com/office/powerpoint/2010/main" val="3026979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defTabSz="931774">
              <a:defRPr/>
            </a:pPr>
            <a:endParaRPr lang="en-US" baseline="0" dirty="0" smtClean="0"/>
          </a:p>
        </p:txBody>
      </p:sp>
      <p:sp>
        <p:nvSpPr>
          <p:cNvPr id="4" name="Slide Number Placeholder 3"/>
          <p:cNvSpPr>
            <a:spLocks noGrp="1"/>
          </p:cNvSpPr>
          <p:nvPr>
            <p:ph type="sldNum" sz="quarter" idx="10"/>
          </p:nvPr>
        </p:nvSpPr>
        <p:spPr/>
        <p:txBody>
          <a:bodyPr/>
          <a:lstStyle/>
          <a:p>
            <a:fld id="{08AA51C3-518F-4F0D-B932-9AF47A2C9D15}"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5085568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smtClean="0"/>
              <a:t>Kathy:</a:t>
            </a:r>
          </a:p>
          <a:p>
            <a:r>
              <a:rPr lang="en-US" dirty="0" smtClean="0"/>
              <a:t>Now let’s talk about how the ICD-10 transition</a:t>
            </a:r>
            <a:r>
              <a:rPr lang="en-US" baseline="0" dirty="0" smtClean="0"/>
              <a:t> relates to Clinical Reminders.</a:t>
            </a:r>
          </a:p>
          <a:p>
            <a:r>
              <a:rPr lang="en-US" dirty="0" smtClean="0"/>
              <a:t>Currently, the</a:t>
            </a:r>
            <a:r>
              <a:rPr lang="en-US" baseline="0" dirty="0" smtClean="0"/>
              <a:t> clinical reminders software is widely used as throughout VHA to provide clinical decision support which is used to assist clinicians in providing the right care to the right patient at the right time.  A few examples include assisting the clinician to know when and if a specific immunization is due for a patient or when a mental health or cancer screening is due.   Many sites use reminders to alert the clinician when an intervention is due to monitor or treat a chronic disease such as diabetes.</a:t>
            </a:r>
          </a:p>
          <a:p>
            <a:endParaRPr lang="en-US" baseline="0" dirty="0" smtClean="0"/>
          </a:p>
          <a:p>
            <a:r>
              <a:rPr lang="en-US" dirty="0" smtClean="0"/>
              <a:t>Taxonomies are sets of codes.  These codes are used within the Clinical Reminders</a:t>
            </a:r>
            <a:r>
              <a:rPr lang="en-US" baseline="0" dirty="0" smtClean="0"/>
              <a:t> software to define the “right” patient.  The right patient to be included in the reminder or the right patient to be excluded. </a:t>
            </a:r>
          </a:p>
          <a:p>
            <a:endParaRPr lang="en-US" baseline="0" dirty="0" smtClean="0"/>
          </a:p>
          <a:p>
            <a:r>
              <a:rPr lang="en-US" baseline="0" dirty="0" smtClean="0"/>
              <a:t>One of the most commonly used examples of a taxonomy is one used to define which patient have diabetes.</a:t>
            </a:r>
          </a:p>
          <a:p>
            <a:endParaRPr lang="en-US" baseline="0" dirty="0" smtClean="0"/>
          </a:p>
          <a:p>
            <a:r>
              <a:rPr lang="en-US" dirty="0" smtClean="0"/>
              <a:t>Currently: ICD-9, ICDO, CPT codes can be used to define a taxonomy</a:t>
            </a:r>
          </a:p>
          <a:p>
            <a:r>
              <a:rPr lang="en-US" baseline="0" dirty="0" smtClean="0"/>
              <a:t>Upcoming software releases will ensure that taxonomies will have the functionality to include ICD-10 and other coding system such as SNOMED</a:t>
            </a:r>
          </a:p>
          <a:p>
            <a:r>
              <a:rPr lang="en-US" dirty="0" smtClean="0"/>
              <a:t>Taxonomies can be defined on the National level, or they can be defined by VISN or by Local facilities.</a:t>
            </a:r>
            <a:r>
              <a:rPr lang="en-US" baseline="0" dirty="0" smtClean="0"/>
              <a:t>  Taxonomies may also be shared by importing them from other VA sites.</a:t>
            </a:r>
          </a:p>
          <a:p>
            <a:endParaRPr lang="en-US" u="none" baseline="0" dirty="0" smtClean="0"/>
          </a:p>
          <a:p>
            <a:r>
              <a:rPr lang="en-US" u="none" baseline="0" dirty="0" smtClean="0"/>
              <a:t>All taxonomies that contain ICD-9 will need to be updated with ICD-10 codes.  Jen has some first hand experience with updating the national taxonomies with the ICD-10 codes.</a:t>
            </a:r>
          </a:p>
          <a:p>
            <a:endParaRPr lang="en-US" u="none" baseline="0" dirty="0" smtClean="0"/>
          </a:p>
          <a:p>
            <a:r>
              <a:rPr lang="en-US" u="none" baseline="0" dirty="0" smtClean="0"/>
              <a:t>Jen:  It has been a great learning opportunity and I will get into some examples in a moment. </a:t>
            </a:r>
          </a:p>
          <a:p>
            <a:endParaRPr lang="en-US" baseline="0" dirty="0" smtClean="0"/>
          </a:p>
          <a:p>
            <a:r>
              <a:rPr lang="en-US" dirty="0" smtClean="0"/>
              <a:t>Kathy:  Taxonomies</a:t>
            </a:r>
            <a:r>
              <a:rPr lang="en-US" baseline="0" dirty="0" smtClean="0"/>
              <a:t> can</a:t>
            </a:r>
            <a:r>
              <a:rPr lang="en-US" dirty="0" smtClean="0"/>
              <a:t> also be used in reminder dialogs to collect encounter information.  The most frequently used example of this is local</a:t>
            </a:r>
            <a:r>
              <a:rPr lang="en-US" baseline="0" dirty="0" smtClean="0"/>
              <a:t> flu shot dialogs</a:t>
            </a:r>
            <a:r>
              <a:rPr lang="en-US" dirty="0" smtClean="0"/>
              <a:t> that capture the appropriate ICD-9 and</a:t>
            </a:r>
            <a:r>
              <a:rPr lang="en-US" baseline="0" dirty="0" smtClean="0"/>
              <a:t> the CPT codes</a:t>
            </a:r>
            <a:r>
              <a:rPr lang="en-US" dirty="0" smtClean="0"/>
              <a:t>. </a:t>
            </a:r>
          </a:p>
          <a:p>
            <a:endParaRPr lang="en-US" dirty="0" smtClean="0"/>
          </a:p>
          <a:p>
            <a:r>
              <a:rPr lang="en-US" dirty="0" smtClean="0"/>
              <a:t>Taxonomies</a:t>
            </a:r>
            <a:r>
              <a:rPr lang="en-US" baseline="0" dirty="0" smtClean="0"/>
              <a:t> can</a:t>
            </a:r>
            <a:r>
              <a:rPr lang="en-US" dirty="0" smtClean="0"/>
              <a:t> also be used in reminder dialogs to define pick lists that allow selection of a problem</a:t>
            </a:r>
            <a:r>
              <a:rPr lang="en-US" baseline="0" dirty="0" smtClean="0"/>
              <a:t> be added to the problem list.</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t>
            </a:r>
          </a:p>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7360A5FA-5A43-4790-B447-A7C6C3592AAE}" type="slidenum">
              <a:rPr lang="en-US" smtClean="0"/>
              <a:t>8</a:t>
            </a:fld>
            <a:endParaRPr lang="en-US" dirty="0"/>
          </a:p>
        </p:txBody>
      </p:sp>
    </p:spTree>
    <p:extLst>
      <p:ext uri="{BB962C8B-B14F-4D97-AF65-F5344CB8AC3E}">
        <p14:creationId xmlns:p14="http://schemas.microsoft.com/office/powerpoint/2010/main" val="33908825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smtClean="0"/>
              <a:t>Kathy:</a:t>
            </a:r>
          </a:p>
          <a:p>
            <a:r>
              <a:rPr lang="en-US" dirty="0" smtClean="0"/>
              <a:t>The</a:t>
            </a:r>
            <a:r>
              <a:rPr lang="en-US" baseline="0" dirty="0" smtClean="0"/>
              <a:t> ability to add ICD-10 codes to existing clinical reminder taxonomies represents a major transition.</a:t>
            </a:r>
          </a:p>
          <a:p>
            <a:endParaRPr lang="en-US" baseline="0" dirty="0" smtClean="0"/>
          </a:p>
          <a:p>
            <a:r>
              <a:rPr lang="en-US" baseline="0" dirty="0" smtClean="0"/>
              <a:t>Jen:  </a:t>
            </a:r>
          </a:p>
          <a:p>
            <a:r>
              <a:rPr lang="en-US" baseline="0" dirty="0" smtClean="0"/>
              <a:t>Updating existing taxonomies prior to the projected 10-1-15 deadline will require a major amount of work and will impact clinical application coordinators as well as HIMS staff and subject mater experts.  Some taxonomies did need to have A LOT of codes, such as high risk for pneumococcal pneumonia that added a few thousand codes.</a:t>
            </a:r>
            <a:endParaRPr lang="en-US" dirty="0" smtClean="0"/>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u="none" dirty="0" smtClean="0"/>
              <a:t>Kathy:</a:t>
            </a:r>
          </a:p>
          <a:p>
            <a:r>
              <a:rPr lang="en-US" dirty="0" smtClean="0"/>
              <a:t>The overall Goal of the ICD-10 Transition is</a:t>
            </a:r>
            <a:r>
              <a:rPr lang="en-US" baseline="0" dirty="0" smtClean="0"/>
              <a:t> to *** </a:t>
            </a:r>
            <a:r>
              <a:rPr lang="en-US" dirty="0" smtClean="0"/>
              <a:t>Minimize impact on clinical care ***</a:t>
            </a:r>
          </a:p>
          <a:p>
            <a:endParaRPr lang="en-US" u="sng" dirty="0" smtClean="0"/>
          </a:p>
          <a:p>
            <a:r>
              <a:rPr lang="en-US" dirty="0" smtClean="0"/>
              <a:t>Minimizing impact on clinical care is critical since</a:t>
            </a:r>
            <a:r>
              <a:rPr lang="en-US" baseline="0" dirty="0" smtClean="0"/>
              <a:t> </a:t>
            </a:r>
            <a:r>
              <a:rPr lang="en-US" dirty="0" smtClean="0"/>
              <a:t>Clinical Reminders are a major Clinical Decision Support (CDS) tool in CPRS and the</a:t>
            </a:r>
            <a:r>
              <a:rPr lang="en-US" baseline="0" dirty="0" smtClean="0"/>
              <a:t>ir d</a:t>
            </a:r>
            <a:r>
              <a:rPr lang="en-US" dirty="0" smtClean="0"/>
              <a:t>isplay in CPRS  supports</a:t>
            </a:r>
            <a:r>
              <a:rPr lang="en-US" baseline="0" dirty="0" smtClean="0"/>
              <a:t> </a:t>
            </a:r>
            <a:r>
              <a:rPr lang="en-US" dirty="0" smtClean="0"/>
              <a:t>quality of care. </a:t>
            </a:r>
          </a:p>
          <a:p>
            <a:r>
              <a:rPr lang="en-US" dirty="0" smtClean="0"/>
              <a:t>Reminder Reports play an important role a local VA’s in</a:t>
            </a:r>
            <a:r>
              <a:rPr lang="en-US" baseline="0" dirty="0" smtClean="0"/>
              <a:t> supporting </a:t>
            </a:r>
            <a:r>
              <a:rPr lang="en-US" dirty="0" smtClean="0"/>
              <a:t>performance improvement and</a:t>
            </a:r>
            <a:r>
              <a:rPr lang="en-US" baseline="0" dirty="0" smtClean="0"/>
              <a:t> feedback in VHA especially in outpatient clinics</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t>
            </a:r>
          </a:p>
          <a:p>
            <a:endParaRPr lang="en-US" dirty="0"/>
          </a:p>
        </p:txBody>
      </p:sp>
      <p:sp>
        <p:nvSpPr>
          <p:cNvPr id="4" name="Slide Number Placeholder 3"/>
          <p:cNvSpPr>
            <a:spLocks noGrp="1"/>
          </p:cNvSpPr>
          <p:nvPr>
            <p:ph type="sldNum" sz="quarter" idx="10"/>
          </p:nvPr>
        </p:nvSpPr>
        <p:spPr/>
        <p:txBody>
          <a:bodyPr/>
          <a:lstStyle/>
          <a:p>
            <a:fld id="{7360A5FA-5A43-4790-B447-A7C6C3592AAE}" type="slidenum">
              <a:rPr lang="en-US" smtClean="0"/>
              <a:t>9</a:t>
            </a:fld>
            <a:endParaRPr lang="en-US" dirty="0"/>
          </a:p>
        </p:txBody>
      </p:sp>
    </p:spTree>
    <p:extLst>
      <p:ext uri="{BB962C8B-B14F-4D97-AF65-F5344CB8AC3E}">
        <p14:creationId xmlns:p14="http://schemas.microsoft.com/office/powerpoint/2010/main" val="40570931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A479BBC-E705-402A-98B1-51FEB4F822B1}" type="datetime1">
              <a:rPr lang="en-US" smtClean="0"/>
              <a:t>5/23/2014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E90E344-D76A-43BC-A283-F3B318A3106B}" type="slidenum">
              <a:rPr lang="en-US" smtClean="0"/>
              <a:t>‹#›</a:t>
            </a:fld>
            <a:endParaRPr lang="en-US" dirty="0"/>
          </a:p>
        </p:txBody>
      </p:sp>
    </p:spTree>
    <p:extLst>
      <p:ext uri="{BB962C8B-B14F-4D97-AF65-F5344CB8AC3E}">
        <p14:creationId xmlns:p14="http://schemas.microsoft.com/office/powerpoint/2010/main" val="14383507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BE33ABD-695D-4C62-B513-8B1AF3D886FC}" type="datetime1">
              <a:rPr lang="en-US" smtClean="0"/>
              <a:t>5/23/2014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E90E344-D76A-43BC-A283-F3B318A3106B}" type="slidenum">
              <a:rPr lang="en-US" smtClean="0"/>
              <a:t>‹#›</a:t>
            </a:fld>
            <a:endParaRPr lang="en-US" dirty="0"/>
          </a:p>
        </p:txBody>
      </p:sp>
    </p:spTree>
    <p:extLst>
      <p:ext uri="{BB962C8B-B14F-4D97-AF65-F5344CB8AC3E}">
        <p14:creationId xmlns:p14="http://schemas.microsoft.com/office/powerpoint/2010/main" val="2724781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22706C-D81A-439B-A4FF-AC20C1EFB006}" type="datetime1">
              <a:rPr lang="en-US" smtClean="0"/>
              <a:t>5/23/2014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E90E344-D76A-43BC-A283-F3B318A3106B}" type="slidenum">
              <a:rPr lang="en-US" smtClean="0"/>
              <a:t>‹#›</a:t>
            </a:fld>
            <a:endParaRPr lang="en-US" dirty="0"/>
          </a:p>
        </p:txBody>
      </p:sp>
    </p:spTree>
    <p:extLst>
      <p:ext uri="{BB962C8B-B14F-4D97-AF65-F5344CB8AC3E}">
        <p14:creationId xmlns:p14="http://schemas.microsoft.com/office/powerpoint/2010/main" val="29613511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DFC622-2287-464D-82A0-50CCB8E07AED}" type="datetime1">
              <a:rPr lang="en-US" smtClean="0"/>
              <a:t>5/23/2014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E90E344-D76A-43BC-A283-F3B318A3106B}" type="slidenum">
              <a:rPr lang="en-US" smtClean="0"/>
              <a:t>‹#›</a:t>
            </a:fld>
            <a:endParaRPr lang="en-US" dirty="0"/>
          </a:p>
        </p:txBody>
      </p:sp>
    </p:spTree>
    <p:extLst>
      <p:ext uri="{BB962C8B-B14F-4D97-AF65-F5344CB8AC3E}">
        <p14:creationId xmlns:p14="http://schemas.microsoft.com/office/powerpoint/2010/main" val="11848690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307B43B-F383-4F2A-B100-9DBE90F83DB2}" type="datetime1">
              <a:rPr lang="en-US" smtClean="0"/>
              <a:t>5/23/2014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E90E344-D76A-43BC-A283-F3B318A3106B}" type="slidenum">
              <a:rPr lang="en-US" smtClean="0"/>
              <a:t>‹#›</a:t>
            </a:fld>
            <a:endParaRPr lang="en-US" dirty="0"/>
          </a:p>
        </p:txBody>
      </p:sp>
    </p:spTree>
    <p:extLst>
      <p:ext uri="{BB962C8B-B14F-4D97-AF65-F5344CB8AC3E}">
        <p14:creationId xmlns:p14="http://schemas.microsoft.com/office/powerpoint/2010/main" val="29830705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8D84F4F-AABA-4D26-B69D-CE4D16AB6C16}" type="datetime1">
              <a:rPr lang="en-US" smtClean="0"/>
              <a:t>5/23/2014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E90E344-D76A-43BC-A283-F3B318A3106B}" type="slidenum">
              <a:rPr lang="en-US" smtClean="0"/>
              <a:t>‹#›</a:t>
            </a:fld>
            <a:endParaRPr lang="en-US" dirty="0"/>
          </a:p>
        </p:txBody>
      </p:sp>
    </p:spTree>
    <p:extLst>
      <p:ext uri="{BB962C8B-B14F-4D97-AF65-F5344CB8AC3E}">
        <p14:creationId xmlns:p14="http://schemas.microsoft.com/office/powerpoint/2010/main" val="42073998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1040B93-53B2-4D9B-A793-511A879B6E68}" type="datetime1">
              <a:rPr lang="en-US" smtClean="0"/>
              <a:t>5/23/2014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E90E344-D76A-43BC-A283-F3B318A3106B}" type="slidenum">
              <a:rPr lang="en-US" smtClean="0"/>
              <a:t>‹#›</a:t>
            </a:fld>
            <a:endParaRPr lang="en-US" dirty="0"/>
          </a:p>
        </p:txBody>
      </p:sp>
    </p:spTree>
    <p:extLst>
      <p:ext uri="{BB962C8B-B14F-4D97-AF65-F5344CB8AC3E}">
        <p14:creationId xmlns:p14="http://schemas.microsoft.com/office/powerpoint/2010/main" val="30767840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CBD2D04-DA25-4D4B-B6A8-28FAFCF382D7}" type="datetime1">
              <a:rPr lang="en-US" smtClean="0"/>
              <a:t>5/23/2014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E90E344-D76A-43BC-A283-F3B318A3106B}" type="slidenum">
              <a:rPr lang="en-US" smtClean="0"/>
              <a:t>‹#›</a:t>
            </a:fld>
            <a:endParaRPr lang="en-US" dirty="0"/>
          </a:p>
        </p:txBody>
      </p:sp>
    </p:spTree>
    <p:extLst>
      <p:ext uri="{BB962C8B-B14F-4D97-AF65-F5344CB8AC3E}">
        <p14:creationId xmlns:p14="http://schemas.microsoft.com/office/powerpoint/2010/main" val="26317099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972185-DFCC-415B-AABA-DCEDD45C6696}" type="datetime1">
              <a:rPr lang="en-US" smtClean="0"/>
              <a:t>5/23/2014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E90E344-D76A-43BC-A283-F3B318A3106B}" type="slidenum">
              <a:rPr lang="en-US" smtClean="0"/>
              <a:t>‹#›</a:t>
            </a:fld>
            <a:endParaRPr lang="en-US" dirty="0"/>
          </a:p>
        </p:txBody>
      </p:sp>
    </p:spTree>
    <p:extLst>
      <p:ext uri="{BB962C8B-B14F-4D97-AF65-F5344CB8AC3E}">
        <p14:creationId xmlns:p14="http://schemas.microsoft.com/office/powerpoint/2010/main" val="16259671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63C682-B3E4-4B73-A7A9-F45CC50B6A7E}" type="datetime1">
              <a:rPr lang="en-US" smtClean="0"/>
              <a:t>5/23/2014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E90E344-D76A-43BC-A283-F3B318A3106B}" type="slidenum">
              <a:rPr lang="en-US" smtClean="0"/>
              <a:t>‹#›</a:t>
            </a:fld>
            <a:endParaRPr lang="en-US" dirty="0"/>
          </a:p>
        </p:txBody>
      </p:sp>
    </p:spTree>
    <p:extLst>
      <p:ext uri="{BB962C8B-B14F-4D97-AF65-F5344CB8AC3E}">
        <p14:creationId xmlns:p14="http://schemas.microsoft.com/office/powerpoint/2010/main" val="41098780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D32DB86-E188-45B4-801B-944689D6972B}" type="datetime1">
              <a:rPr lang="en-US" smtClean="0"/>
              <a:t>5/23/2014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E90E344-D76A-43BC-A283-F3B318A3106B}" type="slidenum">
              <a:rPr lang="en-US" smtClean="0"/>
              <a:t>‹#›</a:t>
            </a:fld>
            <a:endParaRPr lang="en-US" dirty="0"/>
          </a:p>
        </p:txBody>
      </p:sp>
    </p:spTree>
    <p:extLst>
      <p:ext uri="{BB962C8B-B14F-4D97-AF65-F5344CB8AC3E}">
        <p14:creationId xmlns:p14="http://schemas.microsoft.com/office/powerpoint/2010/main" val="7029325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50000">
              <a:schemeClr val="bg1">
                <a:tint val="80000"/>
                <a:satMod val="250000"/>
              </a:schemeClr>
            </a:gs>
            <a:gs pos="71000">
              <a:schemeClr val="bg1">
                <a:lumMod val="95000"/>
              </a:schemeClr>
            </a:gs>
            <a:gs pos="84000">
              <a:schemeClr val="bg1">
                <a:tint val="90000"/>
                <a:shade val="70000"/>
                <a:satMod val="25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8"/>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34DEE886-398F-44A9-A21B-F77905886671}" type="datetime1">
              <a:rPr lang="en-US" smtClean="0"/>
              <a:t>5/23/2014</a:t>
            </a:fld>
            <a:endParaRPr lang="en-US"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2E90E344-D76A-43BC-A283-F3B318A3106B}" type="slidenum">
              <a:rPr lang="en-US" smtClean="0"/>
              <a:t>‹#›</a:t>
            </a:fld>
            <a:endParaRPr lang="en-US" dirty="0"/>
          </a:p>
        </p:txBody>
      </p:sp>
    </p:spTree>
    <p:extLst>
      <p:ext uri="{BB962C8B-B14F-4D97-AF65-F5344CB8AC3E}">
        <p14:creationId xmlns:p14="http://schemas.microsoft.com/office/powerpoint/2010/main" val="65590187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microsoft.com/office/2007/relationships/hdphoto" Target="../media/hdphoto3.wdp"/></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22.png"/><Relationship Id="rId4" Type="http://schemas.microsoft.com/office/2007/relationships/hdphoto" Target="../media/hdphoto4.wdp"/></Relationships>
</file>

<file path=ppt/slides/_rels/slide3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3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3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6.jpg"/><Relationship Id="rId5" Type="http://schemas.openxmlformats.org/officeDocument/2006/relationships/image" Target="../media/image5.jpeg"/><Relationship Id="rId4" Type="http://schemas.openxmlformats.org/officeDocument/2006/relationships/image" Target="../media/image4.jpeg"/></Relationships>
</file>

<file path=ppt/slides/_rels/slide4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microsoft.com/office/2007/relationships/hdphoto" Target="../media/hdphoto5.wdp"/></Relationships>
</file>

<file path=ppt/slides/_rels/slide4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4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4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4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4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microsoft.com/office/2007/relationships/hdphoto" Target="../media/hdphoto2.wdp"/></Relationships>
</file>

<file path=ppt/slides/_rels/slide5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5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5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61.xml"/><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6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62.xml"/><Relationship Id="rId1" Type="http://schemas.openxmlformats.org/officeDocument/2006/relationships/slideLayout" Target="../slideLayouts/slideLayout2.xml"/><Relationship Id="rId4" Type="http://schemas.openxmlformats.org/officeDocument/2006/relationships/image" Target="../media/image55.png"/></Relationships>
</file>

<file path=ppt/slides/_rels/slide6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hyperlink" Target="http://vista.med.va.gov/reminders" TargetMode="External"/><Relationship Id="rId2" Type="http://schemas.openxmlformats.org/officeDocument/2006/relationships/notesSlide" Target="../notesSlides/notesSlide68.xml"/><Relationship Id="rId1" Type="http://schemas.openxmlformats.org/officeDocument/2006/relationships/slideLayout" Target="../slideLayouts/slideLayout2.xml"/><Relationship Id="rId6" Type="http://schemas.openxmlformats.org/officeDocument/2006/relationships/hyperlink" Target="http://vaww.vhaco.va.gov/him/icd10.html" TargetMode="External"/><Relationship Id="rId5" Type="http://schemas.openxmlformats.org/officeDocument/2006/relationships/hyperlink" Target="http://www.va.gov/vdl/" TargetMode="External"/><Relationship Id="rId4" Type="http://schemas.openxmlformats.org/officeDocument/2006/relationships/hyperlink" Target="http://vaww.portal.va.gov/sites/ncrcpublic/default.aspx" TargetMode="External"/></Relationships>
</file>

<file path=ppt/slides/_rels/slide69.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69.xml"/><Relationship Id="rId1" Type="http://schemas.openxmlformats.org/officeDocument/2006/relationships/slideLayout" Target="../slideLayouts/slideLayout2.xml"/><Relationship Id="rId4" Type="http://schemas.openxmlformats.org/officeDocument/2006/relationships/image" Target="../media/image61.jpe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ost-it note"/>
          <p:cNvPicPr>
            <a:picLocks noChangeAspect="1"/>
          </p:cNvPicPr>
          <p:nvPr/>
        </p:nvPicPr>
        <p:blipFill>
          <a:blip r:embed="rId3" cstate="print">
            <a:extLst>
              <a:ext uri="{BEBA8EAE-BF5A-486C-A8C5-ECC9F3942E4B}">
                <a14:imgProps xmlns:a14="http://schemas.microsoft.com/office/drawing/2010/main">
                  <a14:imgLayer r:embed="rId4">
                    <a14:imgEffect>
                      <a14:backgroundRemoval t="4502" b="94816" l="1501" r="95634"/>
                    </a14:imgEffect>
                  </a14:imgLayer>
                </a14:imgProps>
              </a:ext>
              <a:ext uri="{28A0092B-C50C-407E-A947-70E740481C1C}">
                <a14:useLocalDpi xmlns:a14="http://schemas.microsoft.com/office/drawing/2010/main" val="0"/>
              </a:ext>
            </a:extLst>
          </a:blip>
          <a:stretch>
            <a:fillRect/>
          </a:stretch>
        </p:blipFill>
        <p:spPr>
          <a:xfrm rot="20640000" flipH="1">
            <a:off x="101315" y="-117254"/>
            <a:ext cx="6377338" cy="5215133"/>
          </a:xfrm>
          <a:prstGeom prst="rect">
            <a:avLst/>
          </a:prstGeom>
        </p:spPr>
      </p:pic>
      <p:sp>
        <p:nvSpPr>
          <p:cNvPr id="3" name="Subtitle 2"/>
          <p:cNvSpPr>
            <a:spLocks noGrp="1"/>
          </p:cNvSpPr>
          <p:nvPr>
            <p:ph type="subTitle" idx="1"/>
          </p:nvPr>
        </p:nvSpPr>
        <p:spPr>
          <a:xfrm>
            <a:off x="5301342" y="3177720"/>
            <a:ext cx="3784596" cy="1994808"/>
          </a:xfrm>
        </p:spPr>
        <p:txBody>
          <a:bodyPr>
            <a:noAutofit/>
          </a:bodyPr>
          <a:lstStyle/>
          <a:p>
            <a:r>
              <a:rPr lang="en-US" sz="3400" b="1" dirty="0" smtClean="0">
                <a:solidFill>
                  <a:schemeClr val="tx1"/>
                </a:solidFill>
              </a:rPr>
              <a:t>Kathy Corrigan, MD</a:t>
            </a:r>
          </a:p>
          <a:p>
            <a:r>
              <a:rPr lang="en-US" sz="3400" b="1" dirty="0" smtClean="0">
                <a:solidFill>
                  <a:schemeClr val="tx1"/>
                </a:solidFill>
              </a:rPr>
              <a:t>Elizabeth Griffith</a:t>
            </a:r>
          </a:p>
          <a:p>
            <a:r>
              <a:rPr lang="en-US" sz="3400" b="1" dirty="0" smtClean="0">
                <a:solidFill>
                  <a:schemeClr val="tx1"/>
                </a:solidFill>
              </a:rPr>
              <a:t>Jennifer Teal</a:t>
            </a:r>
          </a:p>
        </p:txBody>
      </p:sp>
      <p:sp>
        <p:nvSpPr>
          <p:cNvPr id="2" name="Title 1"/>
          <p:cNvSpPr>
            <a:spLocks noGrp="1"/>
          </p:cNvSpPr>
          <p:nvPr>
            <p:ph type="ctrTitle"/>
          </p:nvPr>
        </p:nvSpPr>
        <p:spPr>
          <a:xfrm rot="20641325">
            <a:off x="440135" y="969037"/>
            <a:ext cx="5105400" cy="2457450"/>
          </a:xfrm>
        </p:spPr>
        <p:txBody>
          <a:bodyPr anchor="ctr">
            <a:noAutofit/>
          </a:bodyPr>
          <a:lstStyle/>
          <a:p>
            <a:r>
              <a:rPr lang="en-US" sz="6000" b="1" dirty="0" smtClean="0"/>
              <a:t>I-10 and Clinical Reminders!</a:t>
            </a:r>
            <a:endParaRPr lang="en-US" sz="6000" b="1" dirty="0"/>
          </a:p>
        </p:txBody>
      </p:sp>
    </p:spTree>
    <p:extLst>
      <p:ext uri="{BB962C8B-B14F-4D97-AF65-F5344CB8AC3E}">
        <p14:creationId xmlns:p14="http://schemas.microsoft.com/office/powerpoint/2010/main" val="39980211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overhead view of professional's arms around a meeting table with papers and coffee cups, in a committee meeting"/>
          <p:cNvPicPr>
            <a:picLocks noChangeAspect="1" noChangeArrowheads="1"/>
          </p:cNvPicPr>
          <p:nvPr/>
        </p:nvPicPr>
        <p:blipFill rotWithShape="1">
          <a:blip r:embed="rId3">
            <a:extLst>
              <a:ext uri="{BEBA8EAE-BF5A-486C-A8C5-ECC9F3942E4B}">
                <a14:imgProps xmlns:a14="http://schemas.microsoft.com/office/drawing/2010/main">
                  <a14:imgLayer r:embed="rId4">
                    <a14:imgEffect>
                      <a14:artisticMarker/>
                    </a14:imgEffect>
                  </a14:imgLayer>
                </a14:imgProps>
              </a:ext>
              <a:ext uri="{28A0092B-C50C-407E-A947-70E740481C1C}">
                <a14:useLocalDpi xmlns:a14="http://schemas.microsoft.com/office/drawing/2010/main" val="0"/>
              </a:ext>
            </a:extLst>
          </a:blip>
          <a:srcRect b="6297"/>
          <a:stretch/>
        </p:blipFill>
        <p:spPr bwMode="auto">
          <a:xfrm>
            <a:off x="0" y="-1"/>
            <a:ext cx="9144000" cy="5143501"/>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2" name="Title 1" descr="National Clinical Reminder Committee ICD-10 Update Project"/>
          <p:cNvSpPr>
            <a:spLocks noGrp="1"/>
          </p:cNvSpPr>
          <p:nvPr>
            <p:ph type="title"/>
          </p:nvPr>
        </p:nvSpPr>
        <p:spPr>
          <a:xfrm>
            <a:off x="-3630" y="2114550"/>
            <a:ext cx="9147630" cy="1752600"/>
          </a:xfrm>
          <a:solidFill>
            <a:schemeClr val="accent1">
              <a:lumMod val="20000"/>
              <a:lumOff val="80000"/>
            </a:schemeClr>
          </a:solidFill>
        </p:spPr>
        <p:txBody>
          <a:bodyPr>
            <a:normAutofit/>
          </a:bodyPr>
          <a:lstStyle/>
          <a:p>
            <a:pPr>
              <a:lnSpc>
                <a:spcPts val="4500"/>
              </a:lnSpc>
            </a:pPr>
            <a:r>
              <a:rPr lang="en-US" b="1" dirty="0" smtClean="0"/>
              <a:t>National Clinical Reminder </a:t>
            </a:r>
            <a:r>
              <a:rPr lang="en-US" b="1" dirty="0"/>
              <a:t>Committee</a:t>
            </a:r>
            <a:br>
              <a:rPr lang="en-US" b="1" dirty="0"/>
            </a:br>
            <a:r>
              <a:rPr lang="en-US" b="1" dirty="0"/>
              <a:t>ICD-10 Update Project</a:t>
            </a:r>
          </a:p>
        </p:txBody>
      </p:sp>
    </p:spTree>
    <p:extLst>
      <p:ext uri="{BB962C8B-B14F-4D97-AF65-F5344CB8AC3E}">
        <p14:creationId xmlns:p14="http://schemas.microsoft.com/office/powerpoint/2010/main" val="4863614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descr="W&#10;"/>
          <p:cNvSpPr/>
          <p:nvPr/>
        </p:nvSpPr>
        <p:spPr>
          <a:xfrm>
            <a:off x="6786036" y="2391333"/>
            <a:ext cx="1928734" cy="2400657"/>
          </a:xfrm>
          <a:prstGeom prst="rect">
            <a:avLst/>
          </a:prstGeom>
        </p:spPr>
        <p:txBody>
          <a:bodyPr wrap="none">
            <a:spAutoFit/>
          </a:bodyPr>
          <a:lstStyle/>
          <a:p>
            <a:pPr algn="ctr"/>
            <a:r>
              <a:rPr lang="en-US" sz="15000" b="1" dirty="0" smtClean="0">
                <a:solidFill>
                  <a:srgbClr val="00B050"/>
                </a:solidFill>
              </a:rPr>
              <a:t>W</a:t>
            </a:r>
            <a:endParaRPr lang="en-US" sz="15000" b="1" dirty="0">
              <a:solidFill>
                <a:srgbClr val="00B050"/>
              </a:solidFill>
            </a:endParaRPr>
          </a:p>
        </p:txBody>
      </p:sp>
      <p:pic>
        <p:nvPicPr>
          <p:cNvPr id="6" name="Picture 5" descr="stop light with green light as letter &quot;O&quo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71144" y="209550"/>
            <a:ext cx="1756836" cy="4933950"/>
          </a:xfrm>
          <a:prstGeom prst="rect">
            <a:avLst/>
          </a:prstGeom>
        </p:spPr>
      </p:pic>
      <p:sp>
        <p:nvSpPr>
          <p:cNvPr id="2" name="Rectangle 1" descr="N&#10;"/>
          <p:cNvSpPr/>
          <p:nvPr/>
        </p:nvSpPr>
        <p:spPr>
          <a:xfrm>
            <a:off x="3450744" y="2379438"/>
            <a:ext cx="1451038" cy="2400657"/>
          </a:xfrm>
          <a:prstGeom prst="rect">
            <a:avLst/>
          </a:prstGeom>
        </p:spPr>
        <p:txBody>
          <a:bodyPr wrap="none">
            <a:spAutoFit/>
          </a:bodyPr>
          <a:lstStyle/>
          <a:p>
            <a:pPr algn="ctr"/>
            <a:r>
              <a:rPr lang="en-US" sz="15000" b="1" dirty="0" smtClean="0">
                <a:solidFill>
                  <a:srgbClr val="00B050"/>
                </a:solidFill>
              </a:rPr>
              <a:t>N</a:t>
            </a:r>
            <a:endParaRPr lang="en-US" sz="15000" b="1" dirty="0">
              <a:solidFill>
                <a:srgbClr val="00B050"/>
              </a:solidFill>
            </a:endParaRPr>
          </a:p>
        </p:txBody>
      </p:sp>
      <p:sp>
        <p:nvSpPr>
          <p:cNvPr id="3" name="Content Placeholder 2" descr="Start Now&#10;"/>
          <p:cNvSpPr>
            <a:spLocks noGrp="1"/>
          </p:cNvSpPr>
          <p:nvPr>
            <p:ph idx="1"/>
          </p:nvPr>
        </p:nvSpPr>
        <p:spPr>
          <a:xfrm>
            <a:off x="-29028" y="2945587"/>
            <a:ext cx="3429000" cy="1447800"/>
          </a:xfrm>
        </p:spPr>
        <p:txBody>
          <a:bodyPr>
            <a:noAutofit/>
          </a:bodyPr>
          <a:lstStyle/>
          <a:p>
            <a:pPr marL="0" indent="0" algn="ctr">
              <a:buNone/>
            </a:pPr>
            <a:r>
              <a:rPr lang="en-US" sz="9800" b="1" dirty="0" smtClean="0">
                <a:solidFill>
                  <a:srgbClr val="00B050"/>
                </a:solidFill>
              </a:rPr>
              <a:t>Start</a:t>
            </a:r>
            <a:endParaRPr lang="en-US" sz="9800" b="1" dirty="0">
              <a:solidFill>
                <a:srgbClr val="00B050"/>
              </a:solidFill>
            </a:endParaRPr>
          </a:p>
        </p:txBody>
      </p:sp>
    </p:spTree>
    <p:extLst>
      <p:ext uri="{BB962C8B-B14F-4D97-AF65-F5344CB8AC3E}">
        <p14:creationId xmlns:p14="http://schemas.microsoft.com/office/powerpoint/2010/main" val="15830337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542" y="43542"/>
            <a:ext cx="9144000" cy="5143500"/>
          </a:xfrm>
          <a:ln>
            <a:solidFill>
              <a:schemeClr val="tx1"/>
            </a:solidFill>
          </a:ln>
        </p:spPr>
        <p:txBody>
          <a:bodyPr>
            <a:noAutofit/>
          </a:bodyPr>
          <a:lstStyle/>
          <a:p>
            <a:pPr marL="0" indent="0">
              <a:lnSpc>
                <a:spcPts val="3000"/>
              </a:lnSpc>
              <a:buNone/>
            </a:pPr>
            <a:r>
              <a:rPr lang="en-US" sz="2800" dirty="0" smtClean="0">
                <a:solidFill>
                  <a:schemeClr val="tx1">
                    <a:lumMod val="50000"/>
                    <a:lumOff val="50000"/>
                  </a:schemeClr>
                </a:solidFill>
              </a:rPr>
              <a:t>RP      Reminder Reports</a:t>
            </a:r>
            <a:endParaRPr lang="en-US" sz="2800" dirty="0">
              <a:solidFill>
                <a:schemeClr val="tx1">
                  <a:lumMod val="50000"/>
                  <a:lumOff val="50000"/>
                </a:schemeClr>
              </a:solidFill>
            </a:endParaRPr>
          </a:p>
          <a:p>
            <a:pPr marL="0" indent="0">
              <a:lnSpc>
                <a:spcPts val="3000"/>
              </a:lnSpc>
              <a:buNone/>
            </a:pPr>
            <a:r>
              <a:rPr lang="en-US" sz="2800" dirty="0" smtClean="0">
                <a:solidFill>
                  <a:schemeClr val="tx1">
                    <a:lumMod val="50000"/>
                    <a:lumOff val="50000"/>
                  </a:schemeClr>
                </a:solidFill>
              </a:rPr>
              <a:t>	FUR    Finding Usage Report</a:t>
            </a:r>
          </a:p>
          <a:p>
            <a:pPr marL="400050" lvl="1" indent="0">
              <a:lnSpc>
                <a:spcPts val="3000"/>
              </a:lnSpc>
              <a:buNone/>
            </a:pPr>
            <a:r>
              <a:rPr lang="en-US" dirty="0" smtClean="0">
                <a:solidFill>
                  <a:schemeClr val="tx1">
                    <a:lumMod val="50000"/>
                    <a:lumOff val="50000"/>
                  </a:schemeClr>
                </a:solidFill>
              </a:rPr>
              <a:t>	Select </a:t>
            </a:r>
            <a:r>
              <a:rPr lang="en-US" dirty="0">
                <a:solidFill>
                  <a:schemeClr val="tx1">
                    <a:lumMod val="50000"/>
                    <a:lumOff val="50000"/>
                  </a:schemeClr>
                </a:solidFill>
              </a:rPr>
              <a:t>from the following reminder </a:t>
            </a:r>
            <a:r>
              <a:rPr lang="en-US" dirty="0" smtClean="0">
                <a:solidFill>
                  <a:schemeClr val="tx1">
                    <a:lumMod val="50000"/>
                    <a:lumOff val="50000"/>
                  </a:schemeClr>
                </a:solidFill>
              </a:rPr>
              <a:t>findings: 19 TAXONOMY</a:t>
            </a:r>
          </a:p>
          <a:p>
            <a:pPr marL="400050" lvl="1" indent="0">
              <a:lnSpc>
                <a:spcPts val="3000"/>
              </a:lnSpc>
              <a:buNone/>
            </a:pPr>
            <a:r>
              <a:rPr lang="en-US" dirty="0" smtClean="0">
                <a:solidFill>
                  <a:schemeClr val="tx1">
                    <a:lumMod val="50000"/>
                    <a:lumOff val="50000"/>
                  </a:schemeClr>
                </a:solidFill>
              </a:rPr>
              <a:t>	Enter </a:t>
            </a:r>
            <a:r>
              <a:rPr lang="en-US" dirty="0">
                <a:solidFill>
                  <a:schemeClr val="tx1">
                    <a:lumMod val="50000"/>
                    <a:lumOff val="50000"/>
                  </a:schemeClr>
                </a:solidFill>
              </a:rPr>
              <a:t>your list for the report:  (1-24): 16</a:t>
            </a:r>
          </a:p>
          <a:p>
            <a:pPr marL="400050" lvl="1" indent="0">
              <a:lnSpc>
                <a:spcPts val="3000"/>
              </a:lnSpc>
              <a:buNone/>
            </a:pPr>
            <a:r>
              <a:rPr lang="en-US" dirty="0" smtClean="0">
                <a:solidFill>
                  <a:schemeClr val="tx1">
                    <a:lumMod val="50000"/>
                    <a:lumOff val="50000"/>
                  </a:schemeClr>
                </a:solidFill>
              </a:rPr>
              <a:t>	Search </a:t>
            </a:r>
            <a:r>
              <a:rPr lang="en-US" dirty="0">
                <a:solidFill>
                  <a:schemeClr val="tx1">
                    <a:lumMod val="50000"/>
                    <a:lumOff val="50000"/>
                  </a:schemeClr>
                </a:solidFill>
              </a:rPr>
              <a:t>for all or selected REMINDER TAXONOMYS</a:t>
            </a:r>
            <a:r>
              <a:rPr lang="en-US" dirty="0" smtClean="0">
                <a:solidFill>
                  <a:schemeClr val="tx1">
                    <a:lumMod val="50000"/>
                    <a:lumOff val="50000"/>
                  </a:schemeClr>
                </a:solidFill>
              </a:rPr>
              <a:t>?</a:t>
            </a:r>
            <a:endParaRPr lang="en-US" dirty="0">
              <a:solidFill>
                <a:schemeClr val="tx1">
                  <a:lumMod val="50000"/>
                  <a:lumOff val="50000"/>
                </a:schemeClr>
              </a:solidFill>
            </a:endParaRPr>
          </a:p>
          <a:p>
            <a:pPr marL="400050" lvl="1" indent="0">
              <a:lnSpc>
                <a:spcPts val="3000"/>
              </a:lnSpc>
              <a:buNone/>
            </a:pPr>
            <a:r>
              <a:rPr lang="en-US" dirty="0">
                <a:solidFill>
                  <a:schemeClr val="tx1">
                    <a:lumMod val="50000"/>
                    <a:lumOff val="50000"/>
                  </a:schemeClr>
                </a:solidFill>
              </a:rPr>
              <a:t>     </a:t>
            </a:r>
            <a:r>
              <a:rPr lang="en-US" dirty="0" smtClean="0">
                <a:solidFill>
                  <a:schemeClr val="tx1">
                    <a:lumMod val="50000"/>
                    <a:lumOff val="50000"/>
                  </a:schemeClr>
                </a:solidFill>
              </a:rPr>
              <a:t>	Select </a:t>
            </a:r>
            <a:r>
              <a:rPr lang="en-US" dirty="0">
                <a:solidFill>
                  <a:schemeClr val="tx1">
                    <a:lumMod val="50000"/>
                    <a:lumOff val="50000"/>
                  </a:schemeClr>
                </a:solidFill>
              </a:rPr>
              <a:t>one of the following</a:t>
            </a:r>
            <a:r>
              <a:rPr lang="en-US" dirty="0" smtClean="0">
                <a:solidFill>
                  <a:schemeClr val="tx1">
                    <a:lumMod val="50000"/>
                    <a:lumOff val="50000"/>
                  </a:schemeClr>
                </a:solidFill>
              </a:rPr>
              <a:t>:</a:t>
            </a:r>
            <a:endParaRPr lang="en-US" dirty="0">
              <a:solidFill>
                <a:schemeClr val="tx1">
                  <a:lumMod val="50000"/>
                  <a:lumOff val="50000"/>
                </a:schemeClr>
              </a:solidFill>
            </a:endParaRPr>
          </a:p>
          <a:p>
            <a:pPr marL="400050" lvl="1" indent="0">
              <a:lnSpc>
                <a:spcPts val="3000"/>
              </a:lnSpc>
              <a:buNone/>
            </a:pPr>
            <a:r>
              <a:rPr lang="en-US" dirty="0">
                <a:solidFill>
                  <a:schemeClr val="tx1">
                    <a:lumMod val="50000"/>
                    <a:lumOff val="50000"/>
                  </a:schemeClr>
                </a:solidFill>
              </a:rPr>
              <a:t>          </a:t>
            </a:r>
            <a:r>
              <a:rPr lang="en-US" dirty="0" smtClean="0">
                <a:solidFill>
                  <a:schemeClr val="tx1">
                    <a:lumMod val="50000"/>
                    <a:lumOff val="50000"/>
                  </a:schemeClr>
                </a:solidFill>
              </a:rPr>
              <a:t>	1         </a:t>
            </a:r>
            <a:r>
              <a:rPr lang="en-US" dirty="0">
                <a:solidFill>
                  <a:schemeClr val="tx1">
                    <a:lumMod val="50000"/>
                    <a:lumOff val="50000"/>
                  </a:schemeClr>
                </a:solidFill>
              </a:rPr>
              <a:t>ALL</a:t>
            </a:r>
          </a:p>
          <a:p>
            <a:pPr marL="400050" lvl="1" indent="0">
              <a:lnSpc>
                <a:spcPts val="3000"/>
              </a:lnSpc>
              <a:buNone/>
            </a:pPr>
            <a:r>
              <a:rPr lang="en-US" dirty="0">
                <a:solidFill>
                  <a:schemeClr val="tx1">
                    <a:lumMod val="50000"/>
                    <a:lumOff val="50000"/>
                  </a:schemeClr>
                </a:solidFill>
              </a:rPr>
              <a:t>          </a:t>
            </a:r>
            <a:r>
              <a:rPr lang="en-US" dirty="0" smtClean="0">
                <a:solidFill>
                  <a:schemeClr val="tx1">
                    <a:lumMod val="50000"/>
                    <a:lumOff val="50000"/>
                  </a:schemeClr>
                </a:solidFill>
              </a:rPr>
              <a:t>	2         </a:t>
            </a:r>
            <a:r>
              <a:rPr lang="en-US" dirty="0">
                <a:solidFill>
                  <a:schemeClr val="tx1">
                    <a:lumMod val="50000"/>
                    <a:lumOff val="50000"/>
                  </a:schemeClr>
                </a:solidFill>
              </a:rPr>
              <a:t>SELECTED</a:t>
            </a:r>
          </a:p>
          <a:p>
            <a:pPr marL="400050" lvl="1" indent="0">
              <a:lnSpc>
                <a:spcPts val="3000"/>
              </a:lnSpc>
              <a:buNone/>
            </a:pPr>
            <a:r>
              <a:rPr lang="en-US" dirty="0" smtClean="0">
                <a:solidFill>
                  <a:schemeClr val="tx1">
                    <a:lumMod val="50000"/>
                    <a:lumOff val="50000"/>
                  </a:schemeClr>
                </a:solidFill>
              </a:rPr>
              <a:t>	Enter </a:t>
            </a:r>
            <a:r>
              <a:rPr lang="en-US" dirty="0">
                <a:solidFill>
                  <a:schemeClr val="tx1">
                    <a:lumMod val="50000"/>
                    <a:lumOff val="50000"/>
                  </a:schemeClr>
                </a:solidFill>
              </a:rPr>
              <a:t>response: SELECTED// 1  </a:t>
            </a:r>
            <a:r>
              <a:rPr lang="en-US" dirty="0" smtClean="0">
                <a:solidFill>
                  <a:schemeClr val="tx1">
                    <a:lumMod val="50000"/>
                    <a:lumOff val="50000"/>
                  </a:schemeClr>
                </a:solidFill>
              </a:rPr>
              <a:t>ALL</a:t>
            </a:r>
          </a:p>
          <a:p>
            <a:pPr marL="400050" lvl="1" indent="0">
              <a:lnSpc>
                <a:spcPts val="3000"/>
              </a:lnSpc>
              <a:buNone/>
            </a:pPr>
            <a:r>
              <a:rPr lang="en-US" dirty="0" smtClean="0">
                <a:solidFill>
                  <a:schemeClr val="tx1">
                    <a:lumMod val="50000"/>
                    <a:lumOff val="50000"/>
                  </a:schemeClr>
                </a:solidFill>
              </a:rPr>
              <a:t>	Deliver </a:t>
            </a:r>
            <a:r>
              <a:rPr lang="en-US" dirty="0">
                <a:solidFill>
                  <a:schemeClr val="tx1">
                    <a:lumMod val="50000"/>
                    <a:lumOff val="50000"/>
                  </a:schemeClr>
                </a:solidFill>
              </a:rPr>
              <a:t>the report as a MailMan message? N// </a:t>
            </a:r>
            <a:r>
              <a:rPr lang="en-US" dirty="0" smtClean="0">
                <a:solidFill>
                  <a:schemeClr val="tx1">
                    <a:lumMod val="50000"/>
                    <a:lumOff val="50000"/>
                  </a:schemeClr>
                </a:solidFill>
              </a:rPr>
              <a:t> </a:t>
            </a:r>
            <a:r>
              <a:rPr lang="en-US" dirty="0">
                <a:solidFill>
                  <a:schemeClr val="tx1">
                    <a:lumMod val="50000"/>
                    <a:lumOff val="50000"/>
                  </a:schemeClr>
                </a:solidFill>
              </a:rPr>
              <a:t>YES</a:t>
            </a:r>
          </a:p>
        </p:txBody>
      </p:sp>
      <p:sp>
        <p:nvSpPr>
          <p:cNvPr id="2" name="Title 1"/>
          <p:cNvSpPr>
            <a:spLocks noGrp="1"/>
          </p:cNvSpPr>
          <p:nvPr>
            <p:ph type="title"/>
          </p:nvPr>
        </p:nvSpPr>
        <p:spPr>
          <a:xfrm>
            <a:off x="5457372" y="2597148"/>
            <a:ext cx="3679368" cy="2133600"/>
          </a:xfrm>
          <a:solidFill>
            <a:schemeClr val="bg1"/>
          </a:solidFill>
          <a:ln w="57150">
            <a:solidFill>
              <a:srgbClr val="00B050"/>
            </a:solidFill>
          </a:ln>
        </p:spPr>
        <p:txBody>
          <a:bodyPr>
            <a:noAutofit/>
          </a:bodyPr>
          <a:lstStyle/>
          <a:p>
            <a:r>
              <a:rPr lang="en-US" sz="4200" b="1" dirty="0" smtClean="0">
                <a:solidFill>
                  <a:srgbClr val="00B050"/>
                </a:solidFill>
              </a:rPr>
              <a:t>Identify Reminders with Taxonomies</a:t>
            </a:r>
            <a:endParaRPr lang="en-US" sz="4200" b="1" dirty="0">
              <a:solidFill>
                <a:srgbClr val="00B050"/>
              </a:solidFill>
            </a:endParaRPr>
          </a:p>
        </p:txBody>
      </p:sp>
    </p:spTree>
    <p:extLst>
      <p:ext uri="{BB962C8B-B14F-4D97-AF65-F5344CB8AC3E}">
        <p14:creationId xmlns:p14="http://schemas.microsoft.com/office/powerpoint/2010/main" val="59178729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24714" y="2488296"/>
            <a:ext cx="3639456" cy="2362200"/>
          </a:xfrm>
          <a:solidFill>
            <a:schemeClr val="bg1"/>
          </a:solidFill>
          <a:ln w="57150">
            <a:solidFill>
              <a:srgbClr val="00B050"/>
            </a:solidFill>
          </a:ln>
        </p:spPr>
        <p:txBody>
          <a:bodyPr>
            <a:normAutofit/>
          </a:bodyPr>
          <a:lstStyle/>
          <a:p>
            <a:r>
              <a:rPr lang="en-US" b="1" dirty="0" smtClean="0">
                <a:solidFill>
                  <a:srgbClr val="00B050"/>
                </a:solidFill>
              </a:rPr>
              <a:t>Review CR Finding </a:t>
            </a:r>
            <a:r>
              <a:rPr lang="en-US" b="1" dirty="0">
                <a:solidFill>
                  <a:srgbClr val="00B050"/>
                </a:solidFill>
              </a:rPr>
              <a:t>U</a:t>
            </a:r>
            <a:r>
              <a:rPr lang="en-US" b="1" dirty="0" smtClean="0">
                <a:solidFill>
                  <a:srgbClr val="00B050"/>
                </a:solidFill>
              </a:rPr>
              <a:t>sage </a:t>
            </a:r>
            <a:r>
              <a:rPr lang="en-US" b="1" dirty="0">
                <a:solidFill>
                  <a:srgbClr val="00B050"/>
                </a:solidFill>
              </a:rPr>
              <a:t>R</a:t>
            </a:r>
            <a:r>
              <a:rPr lang="en-US" b="1" dirty="0" smtClean="0">
                <a:solidFill>
                  <a:srgbClr val="00B050"/>
                </a:solidFill>
              </a:rPr>
              <a:t>eport </a:t>
            </a:r>
            <a:endParaRPr lang="en-US" b="1" dirty="0">
              <a:solidFill>
                <a:srgbClr val="00B050"/>
              </a:solidFill>
            </a:endParaRPr>
          </a:p>
        </p:txBody>
      </p:sp>
      <p:sp>
        <p:nvSpPr>
          <p:cNvPr id="3" name="Content Placeholder 2"/>
          <p:cNvSpPr>
            <a:spLocks noGrp="1"/>
          </p:cNvSpPr>
          <p:nvPr>
            <p:ph idx="1"/>
          </p:nvPr>
        </p:nvSpPr>
        <p:spPr>
          <a:xfrm>
            <a:off x="72570" y="43542"/>
            <a:ext cx="9144000" cy="5099958"/>
          </a:xfrm>
          <a:ln>
            <a:solidFill>
              <a:schemeClr val="tx1"/>
            </a:solidFill>
          </a:ln>
        </p:spPr>
        <p:txBody>
          <a:bodyPr>
            <a:noAutofit/>
          </a:bodyPr>
          <a:lstStyle/>
          <a:p>
            <a:pPr marL="0" indent="0">
              <a:lnSpc>
                <a:spcPts val="3000"/>
              </a:lnSpc>
              <a:buNone/>
            </a:pPr>
            <a:r>
              <a:rPr lang="en-US" sz="2800" dirty="0" smtClean="0">
                <a:solidFill>
                  <a:schemeClr val="tx1">
                    <a:lumMod val="50000"/>
                    <a:lumOff val="50000"/>
                  </a:schemeClr>
                </a:solidFill>
              </a:rPr>
              <a:t>The </a:t>
            </a:r>
            <a:r>
              <a:rPr lang="en-US" sz="2800" dirty="0">
                <a:solidFill>
                  <a:schemeClr val="tx1">
                    <a:lumMod val="50000"/>
                    <a:lumOff val="50000"/>
                  </a:schemeClr>
                </a:solidFill>
              </a:rPr>
              <a:t>following REMINDER TAXONOMYs are used as Clinical Reminder findings:</a:t>
            </a:r>
          </a:p>
          <a:p>
            <a:pPr marL="0" indent="0">
              <a:lnSpc>
                <a:spcPts val="3000"/>
              </a:lnSpc>
              <a:buNone/>
            </a:pPr>
            <a:r>
              <a:rPr lang="en-US" sz="2800" dirty="0" smtClean="0">
                <a:solidFill>
                  <a:schemeClr val="tx1">
                    <a:lumMod val="50000"/>
                    <a:lumOff val="50000"/>
                  </a:schemeClr>
                </a:solidFill>
              </a:rPr>
              <a:t>================================================</a:t>
            </a:r>
            <a:endParaRPr lang="en-US" sz="2800" dirty="0">
              <a:solidFill>
                <a:schemeClr val="tx1">
                  <a:lumMod val="50000"/>
                  <a:lumOff val="50000"/>
                </a:schemeClr>
              </a:solidFill>
            </a:endParaRPr>
          </a:p>
          <a:p>
            <a:pPr marL="0" indent="0">
              <a:lnSpc>
                <a:spcPts val="3000"/>
              </a:lnSpc>
              <a:buNone/>
            </a:pPr>
            <a:r>
              <a:rPr lang="en-US" sz="2800" dirty="0">
                <a:solidFill>
                  <a:schemeClr val="tx1">
                    <a:lumMod val="50000"/>
                    <a:lumOff val="50000"/>
                  </a:schemeClr>
                </a:solidFill>
              </a:rPr>
              <a:t>REMINDER TAXONOMY - CHF-OLD (IEN=53</a:t>
            </a:r>
            <a:r>
              <a:rPr lang="en-US" sz="2800" dirty="0" smtClean="0">
                <a:solidFill>
                  <a:schemeClr val="tx1">
                    <a:lumMod val="50000"/>
                    <a:lumOff val="50000"/>
                  </a:schemeClr>
                </a:solidFill>
              </a:rPr>
              <a:t>)</a:t>
            </a:r>
            <a:endParaRPr lang="en-US" sz="2800" dirty="0">
              <a:solidFill>
                <a:schemeClr val="tx1">
                  <a:lumMod val="50000"/>
                  <a:lumOff val="50000"/>
                </a:schemeClr>
              </a:solidFill>
            </a:endParaRPr>
          </a:p>
          <a:p>
            <a:pPr marL="0" indent="0">
              <a:lnSpc>
                <a:spcPts val="3000"/>
              </a:lnSpc>
              <a:buNone/>
            </a:pPr>
            <a:r>
              <a:rPr lang="en-US" sz="2800" dirty="0">
                <a:solidFill>
                  <a:schemeClr val="tx1">
                    <a:lumMod val="50000"/>
                    <a:lumOff val="50000"/>
                  </a:schemeClr>
                </a:solidFill>
              </a:rPr>
              <a:t>   CHF-OLD is used in the following Definitions:</a:t>
            </a:r>
          </a:p>
          <a:p>
            <a:pPr marL="0" indent="0">
              <a:lnSpc>
                <a:spcPts val="3000"/>
              </a:lnSpc>
              <a:buNone/>
            </a:pPr>
            <a:r>
              <a:rPr lang="en-US" sz="2800" dirty="0">
                <a:solidFill>
                  <a:schemeClr val="tx1">
                    <a:lumMod val="50000"/>
                    <a:lumOff val="50000"/>
                  </a:schemeClr>
                </a:solidFill>
              </a:rPr>
              <a:t>----------------------------</a:t>
            </a:r>
          </a:p>
          <a:p>
            <a:pPr marL="0" indent="0">
              <a:lnSpc>
                <a:spcPts val="3000"/>
              </a:lnSpc>
              <a:buNone/>
            </a:pPr>
            <a:r>
              <a:rPr lang="en-US" sz="2800" dirty="0">
                <a:solidFill>
                  <a:schemeClr val="tx1">
                    <a:lumMod val="50000"/>
                    <a:lumOff val="50000"/>
                  </a:schemeClr>
                </a:solidFill>
              </a:rPr>
              <a:t>     report count - CHF 428 (IEN=206)</a:t>
            </a:r>
          </a:p>
          <a:p>
            <a:pPr marL="0" indent="0">
              <a:lnSpc>
                <a:spcPts val="3000"/>
              </a:lnSpc>
              <a:buNone/>
            </a:pPr>
            <a:r>
              <a:rPr lang="en-US" sz="2800" dirty="0">
                <a:solidFill>
                  <a:schemeClr val="tx1">
                    <a:lumMod val="50000"/>
                    <a:lumOff val="50000"/>
                  </a:schemeClr>
                </a:solidFill>
              </a:rPr>
              <a:t>       Finding number 1</a:t>
            </a:r>
          </a:p>
          <a:p>
            <a:pPr marL="0" indent="0">
              <a:lnSpc>
                <a:spcPts val="3000"/>
              </a:lnSpc>
              <a:buNone/>
            </a:pPr>
            <a:r>
              <a:rPr lang="en-US" sz="2800" dirty="0">
                <a:solidFill>
                  <a:schemeClr val="tx1">
                    <a:lumMod val="50000"/>
                    <a:lumOff val="50000"/>
                  </a:schemeClr>
                </a:solidFill>
              </a:rPr>
              <a:t>----------------------------</a:t>
            </a:r>
          </a:p>
          <a:p>
            <a:pPr marL="0" indent="0">
              <a:lnSpc>
                <a:spcPts val="3000"/>
              </a:lnSpc>
              <a:buNone/>
            </a:pPr>
            <a:r>
              <a:rPr lang="en-US" sz="2800" dirty="0">
                <a:solidFill>
                  <a:schemeClr val="tx1">
                    <a:lumMod val="50000"/>
                    <a:lumOff val="50000"/>
                  </a:schemeClr>
                </a:solidFill>
              </a:rPr>
              <a:t>     report count - ER CHF 2 (IEN=769)</a:t>
            </a:r>
          </a:p>
          <a:p>
            <a:pPr marL="0" indent="0">
              <a:lnSpc>
                <a:spcPts val="3000"/>
              </a:lnSpc>
              <a:buNone/>
            </a:pPr>
            <a:r>
              <a:rPr lang="en-US" sz="2800" dirty="0">
                <a:solidFill>
                  <a:schemeClr val="tx1">
                    <a:lumMod val="50000"/>
                    <a:lumOff val="50000"/>
                  </a:schemeClr>
                </a:solidFill>
              </a:rPr>
              <a:t>       Finding number 1</a:t>
            </a:r>
          </a:p>
        </p:txBody>
      </p:sp>
    </p:spTree>
    <p:extLst>
      <p:ext uri="{BB962C8B-B14F-4D97-AF65-F5344CB8AC3E}">
        <p14:creationId xmlns:p14="http://schemas.microsoft.com/office/powerpoint/2010/main" val="22435949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shadows of hands in a group"/>
          <p:cNvPicPr>
            <a:picLocks noChangeAspect="1"/>
          </p:cNvPicPr>
          <p:nvPr/>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6" name="Rectangle 5" descr="Identify local taxonomies that need updating to ICD-10&#10;"/>
          <p:cNvSpPr/>
          <p:nvPr/>
        </p:nvSpPr>
        <p:spPr>
          <a:xfrm>
            <a:off x="1371600" y="826530"/>
            <a:ext cx="6400800" cy="3539430"/>
          </a:xfrm>
          <a:prstGeom prst="rect">
            <a:avLst/>
          </a:prstGeom>
        </p:spPr>
        <p:txBody>
          <a:bodyPr wrap="square">
            <a:spAutoFit/>
          </a:bodyPr>
          <a:lstStyle/>
          <a:p>
            <a:pPr algn="ctr"/>
            <a:r>
              <a:rPr lang="en-US" sz="5600" b="1" dirty="0"/>
              <a:t>Identify local taxonomies that need updating to ICD-10</a:t>
            </a:r>
          </a:p>
        </p:txBody>
      </p:sp>
    </p:spTree>
    <p:extLst>
      <p:ext uri="{BB962C8B-B14F-4D97-AF65-F5344CB8AC3E}">
        <p14:creationId xmlns:p14="http://schemas.microsoft.com/office/powerpoint/2010/main" val="2836609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2196451675"/>
              </p:ext>
            </p:extLst>
          </p:nvPr>
        </p:nvGraphicFramePr>
        <p:xfrm>
          <a:off x="381000" y="685800"/>
          <a:ext cx="8686800" cy="4343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traight Connector 4"/>
          <p:cNvSpPr/>
          <p:nvPr/>
        </p:nvSpPr>
        <p:spPr>
          <a:xfrm>
            <a:off x="381000" y="685800"/>
            <a:ext cx="8702040" cy="0"/>
          </a:xfrm>
          <a:prstGeom prst="line">
            <a:avLst/>
          </a:prstGeom>
          <a:ln w="57150"/>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Tree>
    <p:extLst>
      <p:ext uri="{BB962C8B-B14F-4D97-AF65-F5344CB8AC3E}">
        <p14:creationId xmlns:p14="http://schemas.microsoft.com/office/powerpoint/2010/main" val="6348665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descr="many ICD-10 codes other than F17.200 that also reflect nicotine dependence"/>
          <p:cNvSpPr/>
          <p:nvPr/>
        </p:nvSpPr>
        <p:spPr>
          <a:xfrm>
            <a:off x="-17362" y="-97050"/>
            <a:ext cx="9067800" cy="5355312"/>
          </a:xfrm>
          <a:prstGeom prst="rect">
            <a:avLst/>
          </a:prstGeom>
        </p:spPr>
        <p:txBody>
          <a:bodyPr wrap="square">
            <a:spAutoFit/>
          </a:bodyPr>
          <a:lstStyle/>
          <a:p>
            <a:pPr lvl="0"/>
            <a:r>
              <a:rPr lang="en-US" dirty="0"/>
              <a:t>F17.201    Nicotine dependence, unspecified, in remission	</a:t>
            </a:r>
          </a:p>
          <a:p>
            <a:pPr lvl="0"/>
            <a:r>
              <a:rPr lang="en-US" dirty="0"/>
              <a:t>F17.210    Nicotine dependence, cigarettes, uncomplicated	</a:t>
            </a:r>
          </a:p>
          <a:p>
            <a:pPr lvl="0"/>
            <a:r>
              <a:rPr lang="en-US" dirty="0"/>
              <a:t>F17.211    Nicotine dependence, cigarettes, in remission	</a:t>
            </a:r>
          </a:p>
          <a:p>
            <a:pPr lvl="0"/>
            <a:r>
              <a:rPr lang="en-US" dirty="0"/>
              <a:t>F17.220    Nicotine dependence, chewing tobacco, uncomplicated	</a:t>
            </a:r>
          </a:p>
          <a:p>
            <a:pPr lvl="0"/>
            <a:r>
              <a:rPr lang="en-US" dirty="0"/>
              <a:t>F17.221    Nicotine dependence, chewing tobacco, in remission	</a:t>
            </a:r>
          </a:p>
          <a:p>
            <a:pPr lvl="0"/>
            <a:r>
              <a:rPr lang="en-US" dirty="0"/>
              <a:t>F17.290    Nicotine dependence, other tobacco product, uncomplicated	</a:t>
            </a:r>
          </a:p>
          <a:p>
            <a:pPr lvl="0"/>
            <a:r>
              <a:rPr lang="en-US" dirty="0"/>
              <a:t>F17.291    Nicotine dependence, other tobacco product, in remission	</a:t>
            </a:r>
          </a:p>
          <a:p>
            <a:pPr lvl="0"/>
            <a:r>
              <a:rPr lang="en-US" dirty="0"/>
              <a:t>F17.203    Nicotine dependence, unspecified, with withdrawal	</a:t>
            </a:r>
          </a:p>
          <a:p>
            <a:pPr lvl="0"/>
            <a:r>
              <a:rPr lang="en-US" dirty="0"/>
              <a:t>F17.208    Nicotine dependence, unspecified, with other nicotine-induced disorders	</a:t>
            </a:r>
          </a:p>
          <a:p>
            <a:pPr lvl="0"/>
            <a:r>
              <a:rPr lang="en-US" dirty="0"/>
              <a:t>F17.209    Nicotine dependence, unspecified, with unspecified nicotine-induced disorders</a:t>
            </a:r>
          </a:p>
          <a:p>
            <a:pPr lvl="0"/>
            <a:r>
              <a:rPr lang="en-US" dirty="0"/>
              <a:t>F17.213    Nicotine dependence, cigarettes, with withdrawal	</a:t>
            </a:r>
          </a:p>
          <a:p>
            <a:pPr lvl="0"/>
            <a:r>
              <a:rPr lang="en-US" dirty="0"/>
              <a:t>F17.218    Nicotine dependence, cigarettes, with other nicotine-induced disorders	</a:t>
            </a:r>
          </a:p>
          <a:p>
            <a:pPr lvl="0"/>
            <a:r>
              <a:rPr lang="en-US" dirty="0"/>
              <a:t>F17.219    Nicotine dependence, cigarettes, with unspecified nicotine-induced disorders	</a:t>
            </a:r>
          </a:p>
          <a:p>
            <a:pPr lvl="0"/>
            <a:r>
              <a:rPr lang="en-US" dirty="0"/>
              <a:t>F17.223    Nicotine dependence, chewing tobacco, with withdrawal	</a:t>
            </a:r>
          </a:p>
          <a:p>
            <a:pPr lvl="0"/>
            <a:r>
              <a:rPr lang="en-US" dirty="0"/>
              <a:t>F17.228    Nicotine dependence, chewing tobacco, with other nicotine-induced disorders</a:t>
            </a:r>
          </a:p>
          <a:p>
            <a:pPr lvl="0"/>
            <a:r>
              <a:rPr lang="en-US" dirty="0"/>
              <a:t>F17.229    Nicotine dependence, chewing tobacco, with unspecified nicotine-induced disorders</a:t>
            </a:r>
          </a:p>
          <a:p>
            <a:pPr lvl="0"/>
            <a:r>
              <a:rPr lang="en-US" dirty="0"/>
              <a:t>F17.293    Nicotine dependence, other tobacco product, with withdrawal	</a:t>
            </a:r>
          </a:p>
          <a:p>
            <a:pPr lvl="0"/>
            <a:r>
              <a:rPr lang="en-US" dirty="0"/>
              <a:t>F17.298    Nicotine dependence, other tobacco product, with other nicotine-induced disorders</a:t>
            </a:r>
          </a:p>
          <a:p>
            <a:pPr lvl="0"/>
            <a:r>
              <a:rPr lang="en-US" dirty="0"/>
              <a:t>F17.299    Nicotine dependence, other tobacco product, with unspecified nicotine-induced </a:t>
            </a:r>
            <a:r>
              <a:rPr lang="en-US" dirty="0" err="1" smtClean="0"/>
              <a:t>diso</a:t>
            </a:r>
            <a:endParaRPr lang="en-US" dirty="0"/>
          </a:p>
        </p:txBody>
      </p:sp>
      <p:sp>
        <p:nvSpPr>
          <p:cNvPr id="6" name="Title 1"/>
          <p:cNvSpPr>
            <a:spLocks noGrp="1"/>
          </p:cNvSpPr>
          <p:nvPr>
            <p:ph type="title"/>
          </p:nvPr>
        </p:nvSpPr>
        <p:spPr>
          <a:xfrm>
            <a:off x="401738" y="2228850"/>
            <a:ext cx="8229600" cy="651272"/>
          </a:xfrm>
        </p:spPr>
        <p:txBody>
          <a:bodyPr>
            <a:noAutofit/>
          </a:bodyPr>
          <a:lstStyle/>
          <a:p>
            <a:r>
              <a:rPr lang="en-US" sz="9600" b="1" dirty="0" smtClean="0">
                <a:solidFill>
                  <a:srgbClr val="FF0000"/>
                </a:solidFill>
              </a:rPr>
              <a:t>But what about…</a:t>
            </a:r>
            <a:endParaRPr lang="en-US" sz="9600" b="1" dirty="0">
              <a:solidFill>
                <a:srgbClr val="FF0000"/>
              </a:solidFill>
            </a:endParaRPr>
          </a:p>
        </p:txBody>
      </p:sp>
    </p:spTree>
    <p:extLst>
      <p:ext uri="{BB962C8B-B14F-4D97-AF65-F5344CB8AC3E}">
        <p14:creationId xmlns:p14="http://schemas.microsoft.com/office/powerpoint/2010/main" val="8995330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he word &quot;translation&quot; spelled out in blue blocks, on a pile of white letters"/>
          <p:cNvPicPr>
            <a:picLocks noChangeAspect="1"/>
          </p:cNvPicPr>
          <p:nvPr/>
        </p:nvPicPr>
        <p:blipFill rotWithShape="1">
          <a:blip r:embed="rId3" cstate="print">
            <a:extLst>
              <a:ext uri="{28A0092B-C50C-407E-A947-70E740481C1C}">
                <a14:useLocalDpi xmlns:a14="http://schemas.microsoft.com/office/drawing/2010/main" val="0"/>
              </a:ext>
            </a:extLst>
          </a:blip>
          <a:srcRect t="11267" b="11783"/>
          <a:stretch/>
        </p:blipFill>
        <p:spPr>
          <a:xfrm>
            <a:off x="0" y="0"/>
            <a:ext cx="9144000" cy="5143500"/>
          </a:xfrm>
          <a:prstGeom prst="rect">
            <a:avLst/>
          </a:prstGeom>
        </p:spPr>
      </p:pic>
    </p:spTree>
    <p:extLst>
      <p:ext uri="{BB962C8B-B14F-4D97-AF65-F5344CB8AC3E}">
        <p14:creationId xmlns:p14="http://schemas.microsoft.com/office/powerpoint/2010/main" val="10673769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descr="256.31; Premature menopause; E28.310 Symptomatic premature menopause; keep&#10;E28.319;  Asymptomatic premature menopause; remove&#10;256.39; Other ovarian failure; remove&#10; E28.39; Other primary ovarian failure; remove&#10;Other options to consider:&#10;E89.40; Asymptomatic postprocedural ovarian failure; remove&#10;E89.41; Symptomatic postprocedural ovarian failure; keep&#10;N97.0; Female infertility associated with anovulation; remove&#10;N97.1; Female infertility of tubal origin; remove&#10;N97.2; Female infertility of uterine origin; remove&#10;N97.8; Female infertility of other origin; remove&#10;N97.9; Female infertility, unspecified; remove&#10;Q50.02; Congenital absence of ovary, bilateral; remove&#10;&#10;&#10;&#10;&#10;&#10;&#10;&#10;&#10;&#10;&#10;&#10;&#10;&#10;&#10;&#10;&#10;"/>
          <p:cNvGraphicFramePr>
            <a:graphicFrameLocks noGrp="1"/>
          </p:cNvGraphicFramePr>
          <p:nvPr>
            <p:ph idx="1"/>
            <p:extLst>
              <p:ext uri="{D42A27DB-BD31-4B8C-83A1-F6EECF244321}">
                <p14:modId xmlns:p14="http://schemas.microsoft.com/office/powerpoint/2010/main" val="739822892"/>
              </p:ext>
            </p:extLst>
          </p:nvPr>
        </p:nvGraphicFramePr>
        <p:xfrm>
          <a:off x="87084" y="145358"/>
          <a:ext cx="8962572" cy="4849755"/>
        </p:xfrm>
        <a:graphic>
          <a:graphicData uri="http://schemas.openxmlformats.org/drawingml/2006/table">
            <a:tbl>
              <a:tblPr/>
              <a:tblGrid>
                <a:gridCol w="762000"/>
                <a:gridCol w="1647372"/>
                <a:gridCol w="1324428"/>
                <a:gridCol w="4343400"/>
                <a:gridCol w="885372"/>
              </a:tblGrid>
              <a:tr h="804418">
                <a:tc>
                  <a:txBody>
                    <a:bodyPr/>
                    <a:lstStyle/>
                    <a:p>
                      <a:pPr algn="l" fontAlgn="t">
                        <a:lnSpc>
                          <a:spcPts val="2800"/>
                        </a:lnSpc>
                      </a:pPr>
                      <a:r>
                        <a:rPr lang="en-US" sz="1600" b="0" i="0" u="none" strike="noStrike" dirty="0">
                          <a:solidFill>
                            <a:srgbClr val="000000"/>
                          </a:solidFill>
                          <a:effectLst/>
                          <a:latin typeface="+mn-lt"/>
                        </a:rPr>
                        <a:t>256.31</a:t>
                      </a:r>
                    </a:p>
                  </a:txBody>
                  <a:tcPr marL="7620" marR="7620" marT="571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lnSpc>
                          <a:spcPts val="2800"/>
                        </a:lnSpc>
                      </a:pPr>
                      <a:r>
                        <a:rPr lang="en-US" sz="1600" b="0" i="0" u="none" strike="noStrike" dirty="0">
                          <a:solidFill>
                            <a:srgbClr val="000000"/>
                          </a:solidFill>
                          <a:effectLst/>
                          <a:latin typeface="+mn-lt"/>
                        </a:rPr>
                        <a:t>Premature menopause</a:t>
                      </a:r>
                    </a:p>
                  </a:txBody>
                  <a:tcPr marL="7620" marR="7620" marT="571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lnSpc>
                          <a:spcPts val="2800"/>
                        </a:lnSpc>
                      </a:pPr>
                      <a:r>
                        <a:rPr lang="en-US" sz="2800" b="0" i="0" u="none" strike="noStrike" dirty="0">
                          <a:solidFill>
                            <a:srgbClr val="000000"/>
                          </a:solidFill>
                          <a:effectLst/>
                          <a:latin typeface="+mn-lt"/>
                        </a:rPr>
                        <a:t>E28.310</a:t>
                      </a:r>
                    </a:p>
                  </a:txBody>
                  <a:tcPr marL="7620" marR="7620" marT="571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l" fontAlgn="t">
                        <a:lnSpc>
                          <a:spcPts val="2800"/>
                        </a:lnSpc>
                      </a:pPr>
                      <a:r>
                        <a:rPr lang="en-US" sz="2800" b="0" i="0" u="none" strike="noStrike" dirty="0">
                          <a:solidFill>
                            <a:srgbClr val="000000"/>
                          </a:solidFill>
                          <a:effectLst/>
                          <a:latin typeface="+mn-lt"/>
                        </a:rPr>
                        <a:t>Symptomatic premature menopause</a:t>
                      </a:r>
                    </a:p>
                  </a:txBody>
                  <a:tcPr marL="7620" marR="7620" marT="571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l" fontAlgn="t"/>
                      <a:r>
                        <a:rPr lang="en-US" sz="2800" b="0" i="0" u="none" strike="noStrike" dirty="0">
                          <a:solidFill>
                            <a:srgbClr val="000000"/>
                          </a:solidFill>
                          <a:effectLst/>
                          <a:latin typeface="+mn-lt"/>
                        </a:rPr>
                        <a:t>keep</a:t>
                      </a:r>
                    </a:p>
                  </a:txBody>
                  <a:tcPr marL="7620" marR="7620" marT="571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r>
              <a:tr h="374523">
                <a:tc>
                  <a:txBody>
                    <a:bodyPr/>
                    <a:lstStyle/>
                    <a:p>
                      <a:pPr algn="l" fontAlgn="t"/>
                      <a:endParaRPr lang="en-US" sz="1600" b="0" i="0" u="none" strike="noStrike" dirty="0">
                        <a:solidFill>
                          <a:srgbClr val="000000"/>
                        </a:solidFill>
                        <a:effectLst/>
                        <a:latin typeface="+mn-lt"/>
                      </a:endParaRPr>
                    </a:p>
                  </a:txBody>
                  <a:tcPr marL="7620" marR="7620" marT="571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endParaRPr lang="en-US" sz="1600" b="0" i="0" u="none" strike="noStrike" dirty="0">
                        <a:solidFill>
                          <a:srgbClr val="000000"/>
                        </a:solidFill>
                        <a:effectLst/>
                        <a:latin typeface="+mn-lt"/>
                      </a:endParaRPr>
                    </a:p>
                  </a:txBody>
                  <a:tcPr marL="7620" marR="7620" marT="571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600" b="0" i="0" u="none" strike="noStrike" dirty="0">
                          <a:solidFill>
                            <a:srgbClr val="000000"/>
                          </a:solidFill>
                          <a:effectLst/>
                          <a:latin typeface="+mn-lt"/>
                        </a:rPr>
                        <a:t>E28.319</a:t>
                      </a:r>
                    </a:p>
                  </a:txBody>
                  <a:tcPr marL="7620" marR="7620" marT="571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600" b="0" i="0" u="none" strike="noStrike" dirty="0">
                          <a:solidFill>
                            <a:srgbClr val="000000"/>
                          </a:solidFill>
                          <a:effectLst/>
                          <a:latin typeface="+mn-lt"/>
                        </a:rPr>
                        <a:t>Asymptomatic premature menopause</a:t>
                      </a:r>
                    </a:p>
                  </a:txBody>
                  <a:tcPr marL="7620" marR="7620" marT="571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600" b="0" i="0" u="none" strike="noStrike" dirty="0">
                          <a:solidFill>
                            <a:srgbClr val="00B050"/>
                          </a:solidFill>
                          <a:effectLst/>
                          <a:latin typeface="+mn-lt"/>
                        </a:rPr>
                        <a:t>remove</a:t>
                      </a:r>
                    </a:p>
                  </a:txBody>
                  <a:tcPr marL="7620" marR="7620" marT="571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81000">
                <a:tc>
                  <a:txBody>
                    <a:bodyPr/>
                    <a:lstStyle/>
                    <a:p>
                      <a:pPr algn="l" fontAlgn="t"/>
                      <a:r>
                        <a:rPr lang="en-US" sz="1600" b="0" i="0" u="none" strike="noStrike" dirty="0">
                          <a:solidFill>
                            <a:srgbClr val="000000"/>
                          </a:solidFill>
                          <a:effectLst/>
                          <a:latin typeface="+mn-lt"/>
                        </a:rPr>
                        <a:t>256.39</a:t>
                      </a:r>
                    </a:p>
                  </a:txBody>
                  <a:tcPr marL="7620" marR="7620" marT="571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600" b="0" i="0" u="none" strike="noStrike" dirty="0">
                          <a:solidFill>
                            <a:srgbClr val="000000"/>
                          </a:solidFill>
                          <a:effectLst/>
                          <a:latin typeface="+mn-lt"/>
                        </a:rPr>
                        <a:t>Other ovarian failure</a:t>
                      </a:r>
                    </a:p>
                  </a:txBody>
                  <a:tcPr marL="7620" marR="7620" marT="571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600" b="0" i="0" u="none" strike="noStrike" dirty="0">
                          <a:solidFill>
                            <a:srgbClr val="000000"/>
                          </a:solidFill>
                          <a:effectLst/>
                          <a:latin typeface="+mn-lt"/>
                        </a:rPr>
                        <a:t>E28.39</a:t>
                      </a:r>
                    </a:p>
                  </a:txBody>
                  <a:tcPr marL="7620" marR="7620" marT="571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600" b="0" i="0" u="none" strike="noStrike" dirty="0">
                          <a:solidFill>
                            <a:srgbClr val="000000"/>
                          </a:solidFill>
                          <a:effectLst/>
                          <a:latin typeface="+mn-lt"/>
                        </a:rPr>
                        <a:t>Other primary ovarian failure</a:t>
                      </a:r>
                    </a:p>
                  </a:txBody>
                  <a:tcPr marL="7620" marR="7620" marT="571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600" b="0" i="0" u="none" strike="noStrike" dirty="0">
                          <a:solidFill>
                            <a:srgbClr val="00B050"/>
                          </a:solidFill>
                          <a:effectLst/>
                          <a:latin typeface="+mn-lt"/>
                        </a:rPr>
                        <a:t>remove</a:t>
                      </a:r>
                    </a:p>
                  </a:txBody>
                  <a:tcPr marL="7620" marR="7620" marT="571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94046">
                <a:tc>
                  <a:txBody>
                    <a:bodyPr/>
                    <a:lstStyle/>
                    <a:p>
                      <a:pPr algn="l" fontAlgn="t"/>
                      <a:endParaRPr lang="en-US" sz="1600" b="0" i="0" u="none" strike="noStrike" dirty="0">
                        <a:solidFill>
                          <a:srgbClr val="000000"/>
                        </a:solidFill>
                        <a:effectLst/>
                        <a:latin typeface="+mn-lt"/>
                      </a:endParaRPr>
                    </a:p>
                  </a:txBody>
                  <a:tcPr marL="7620" marR="7620" marT="571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600" b="0" i="0" u="none" strike="noStrike" dirty="0">
                          <a:solidFill>
                            <a:srgbClr val="FF0000"/>
                          </a:solidFill>
                          <a:effectLst/>
                          <a:latin typeface="+mn-lt"/>
                        </a:rPr>
                        <a:t>Other options </a:t>
                      </a:r>
                      <a:r>
                        <a:rPr lang="en-US" sz="1600" b="0" i="0" u="none" strike="noStrike" dirty="0" smtClean="0">
                          <a:solidFill>
                            <a:srgbClr val="FF0000"/>
                          </a:solidFill>
                          <a:effectLst/>
                          <a:latin typeface="+mn-lt"/>
                        </a:rPr>
                        <a:t>to consider:</a:t>
                      </a:r>
                      <a:endParaRPr lang="en-US" sz="1600" b="0" i="0" u="none" strike="noStrike" dirty="0">
                        <a:solidFill>
                          <a:srgbClr val="FF0000"/>
                        </a:solidFill>
                        <a:effectLst/>
                        <a:latin typeface="+mn-lt"/>
                      </a:endParaRPr>
                    </a:p>
                  </a:txBody>
                  <a:tcPr marL="7620" marR="7620" marT="571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600" b="0" i="0" u="none" strike="noStrike" dirty="0">
                          <a:solidFill>
                            <a:srgbClr val="FF0000"/>
                          </a:solidFill>
                          <a:effectLst/>
                          <a:latin typeface="+mn-lt"/>
                        </a:rPr>
                        <a:t>E89.40</a:t>
                      </a:r>
                    </a:p>
                  </a:txBody>
                  <a:tcPr marL="7620" marR="7620" marT="571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600" b="0" i="0" u="none" strike="noStrike" dirty="0">
                          <a:solidFill>
                            <a:srgbClr val="FF0000"/>
                          </a:solidFill>
                          <a:effectLst/>
                          <a:latin typeface="+mn-lt"/>
                        </a:rPr>
                        <a:t>Asymptomatic postprocedural ovarian failure</a:t>
                      </a:r>
                    </a:p>
                  </a:txBody>
                  <a:tcPr marL="7620" marR="7620" marT="571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600" b="0" i="0" u="none" strike="noStrike" dirty="0">
                          <a:solidFill>
                            <a:srgbClr val="000000"/>
                          </a:solidFill>
                          <a:effectLst/>
                          <a:latin typeface="+mn-lt"/>
                        </a:rPr>
                        <a:t>remove</a:t>
                      </a:r>
                    </a:p>
                  </a:txBody>
                  <a:tcPr marL="7620" marR="7620" marT="571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53255">
                <a:tc>
                  <a:txBody>
                    <a:bodyPr/>
                    <a:lstStyle/>
                    <a:p>
                      <a:pPr algn="l" fontAlgn="t"/>
                      <a:endParaRPr lang="en-US" sz="2000" b="0" i="0" u="none" strike="noStrike" dirty="0">
                        <a:solidFill>
                          <a:srgbClr val="000000"/>
                        </a:solidFill>
                        <a:effectLst/>
                        <a:latin typeface="+mn-lt"/>
                      </a:endParaRPr>
                    </a:p>
                  </a:txBody>
                  <a:tcPr marL="7620" marR="7620" marT="571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endParaRPr lang="en-US" sz="2000" b="0" i="0" u="none" strike="noStrike" dirty="0">
                        <a:solidFill>
                          <a:srgbClr val="000000"/>
                        </a:solidFill>
                        <a:effectLst/>
                        <a:latin typeface="+mn-lt"/>
                      </a:endParaRPr>
                    </a:p>
                  </a:txBody>
                  <a:tcPr marL="7620" marR="7620" marT="571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lnSpc>
                          <a:spcPts val="2800"/>
                        </a:lnSpc>
                      </a:pPr>
                      <a:r>
                        <a:rPr lang="en-US" sz="2800" b="0" i="0" u="none" strike="noStrike" dirty="0">
                          <a:solidFill>
                            <a:srgbClr val="FF0000"/>
                          </a:solidFill>
                          <a:effectLst/>
                          <a:latin typeface="+mn-lt"/>
                        </a:rPr>
                        <a:t>E89.41</a:t>
                      </a:r>
                    </a:p>
                  </a:txBody>
                  <a:tcPr marL="7620" marR="7620" marT="571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l" fontAlgn="t">
                        <a:lnSpc>
                          <a:spcPts val="2800"/>
                        </a:lnSpc>
                      </a:pPr>
                      <a:r>
                        <a:rPr lang="en-US" sz="2800" b="0" i="0" u="none" strike="noStrike" dirty="0">
                          <a:solidFill>
                            <a:srgbClr val="FF0000"/>
                          </a:solidFill>
                          <a:effectLst/>
                          <a:latin typeface="+mn-lt"/>
                        </a:rPr>
                        <a:t>Symptomatic postprocedural ovarian failure</a:t>
                      </a:r>
                    </a:p>
                  </a:txBody>
                  <a:tcPr marL="7620" marR="7620" marT="571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l" fontAlgn="t">
                        <a:lnSpc>
                          <a:spcPts val="2800"/>
                        </a:lnSpc>
                      </a:pPr>
                      <a:r>
                        <a:rPr lang="en-US" sz="2800" b="0" i="0" u="none" strike="noStrike" dirty="0">
                          <a:solidFill>
                            <a:srgbClr val="00B050"/>
                          </a:solidFill>
                          <a:effectLst/>
                          <a:latin typeface="+mn-lt"/>
                        </a:rPr>
                        <a:t>keep</a:t>
                      </a:r>
                    </a:p>
                  </a:txBody>
                  <a:tcPr marL="7620" marR="7620" marT="571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r>
              <a:tr h="345456">
                <a:tc>
                  <a:txBody>
                    <a:bodyPr/>
                    <a:lstStyle/>
                    <a:p>
                      <a:pPr algn="l" fontAlgn="b"/>
                      <a:endParaRPr lang="en-US" sz="2000" b="0" i="0" u="none" strike="noStrike" dirty="0">
                        <a:solidFill>
                          <a:srgbClr val="000000"/>
                        </a:solidFill>
                        <a:effectLst/>
                        <a:latin typeface="+mn-lt"/>
                      </a:endParaRPr>
                    </a:p>
                  </a:txBody>
                  <a:tcPr marL="7620" marR="7620" marT="57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en-US" sz="1600" b="0" i="0" u="none" strike="noStrike" dirty="0">
                        <a:solidFill>
                          <a:srgbClr val="000000"/>
                        </a:solidFill>
                        <a:effectLst/>
                        <a:latin typeface="+mn-lt"/>
                      </a:endParaRPr>
                    </a:p>
                  </a:txBody>
                  <a:tcPr marL="7620" marR="7620" marT="57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600" b="0" i="0" u="none" strike="noStrike" dirty="0">
                          <a:solidFill>
                            <a:srgbClr val="FF0000"/>
                          </a:solidFill>
                          <a:effectLst/>
                          <a:latin typeface="+mn-lt"/>
                        </a:rPr>
                        <a:t>N97.0</a:t>
                      </a:r>
                    </a:p>
                  </a:txBody>
                  <a:tcPr marL="7620" marR="7620" marT="571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600" b="0" i="0" u="none" strike="noStrike" dirty="0">
                          <a:solidFill>
                            <a:srgbClr val="FF0000"/>
                          </a:solidFill>
                          <a:effectLst/>
                          <a:latin typeface="+mn-lt"/>
                        </a:rPr>
                        <a:t>Female infertility associated with anovulation</a:t>
                      </a:r>
                    </a:p>
                  </a:txBody>
                  <a:tcPr marL="7620" marR="7620" marT="571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600" b="0" i="0" u="none" strike="noStrike" dirty="0">
                          <a:solidFill>
                            <a:srgbClr val="000000"/>
                          </a:solidFill>
                          <a:effectLst/>
                          <a:latin typeface="+mn-lt"/>
                        </a:rPr>
                        <a:t>remove</a:t>
                      </a:r>
                    </a:p>
                  </a:txBody>
                  <a:tcPr marL="7620" marR="7620" marT="57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90521">
                <a:tc>
                  <a:txBody>
                    <a:bodyPr/>
                    <a:lstStyle/>
                    <a:p>
                      <a:pPr algn="l" fontAlgn="b"/>
                      <a:endParaRPr lang="en-US" sz="2000" b="0" i="0" u="none" strike="noStrike" dirty="0">
                        <a:solidFill>
                          <a:srgbClr val="000000"/>
                        </a:solidFill>
                        <a:effectLst/>
                        <a:latin typeface="+mn-lt"/>
                      </a:endParaRPr>
                    </a:p>
                  </a:txBody>
                  <a:tcPr marL="7620" marR="7620" marT="57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en-US" sz="1600" b="0" i="0" u="none" strike="noStrike" dirty="0">
                        <a:solidFill>
                          <a:srgbClr val="000000"/>
                        </a:solidFill>
                        <a:effectLst/>
                        <a:latin typeface="+mn-lt"/>
                      </a:endParaRPr>
                    </a:p>
                  </a:txBody>
                  <a:tcPr marL="7620" marR="7620" marT="57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600" b="0" i="0" u="none" strike="noStrike" dirty="0">
                          <a:solidFill>
                            <a:srgbClr val="FF0000"/>
                          </a:solidFill>
                          <a:effectLst/>
                          <a:latin typeface="+mn-lt"/>
                        </a:rPr>
                        <a:t>N97.1</a:t>
                      </a:r>
                    </a:p>
                  </a:txBody>
                  <a:tcPr marL="7620" marR="7620" marT="571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600" b="0" i="0" u="none" strike="noStrike" dirty="0">
                          <a:solidFill>
                            <a:srgbClr val="FF0000"/>
                          </a:solidFill>
                          <a:effectLst/>
                          <a:latin typeface="+mn-lt"/>
                        </a:rPr>
                        <a:t>Female infertility of tubal origin</a:t>
                      </a:r>
                    </a:p>
                  </a:txBody>
                  <a:tcPr marL="7620" marR="7620" marT="571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600" b="0" i="0" u="none" strike="noStrike" dirty="0">
                          <a:solidFill>
                            <a:srgbClr val="000000"/>
                          </a:solidFill>
                          <a:effectLst/>
                          <a:latin typeface="+mn-lt"/>
                        </a:rPr>
                        <a:t>remove</a:t>
                      </a:r>
                    </a:p>
                  </a:txBody>
                  <a:tcPr marL="7620" marR="7620" marT="57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8942">
                <a:tc>
                  <a:txBody>
                    <a:bodyPr/>
                    <a:lstStyle/>
                    <a:p>
                      <a:pPr algn="l" fontAlgn="b"/>
                      <a:endParaRPr lang="en-US" sz="2000" b="0" i="0" u="none" strike="noStrike" dirty="0">
                        <a:solidFill>
                          <a:srgbClr val="000000"/>
                        </a:solidFill>
                        <a:effectLst/>
                        <a:latin typeface="+mn-lt"/>
                      </a:endParaRPr>
                    </a:p>
                  </a:txBody>
                  <a:tcPr marL="7620" marR="7620" marT="57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en-US" sz="1600" b="0" i="0" u="none" strike="noStrike" dirty="0">
                        <a:solidFill>
                          <a:srgbClr val="000000"/>
                        </a:solidFill>
                        <a:effectLst/>
                        <a:latin typeface="+mn-lt"/>
                      </a:endParaRPr>
                    </a:p>
                  </a:txBody>
                  <a:tcPr marL="7620" marR="7620" marT="57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600" b="0" i="0" u="none" strike="noStrike" dirty="0">
                          <a:solidFill>
                            <a:srgbClr val="FF0000"/>
                          </a:solidFill>
                          <a:effectLst/>
                          <a:latin typeface="+mn-lt"/>
                        </a:rPr>
                        <a:t>N97.2</a:t>
                      </a:r>
                    </a:p>
                  </a:txBody>
                  <a:tcPr marL="7620" marR="7620" marT="571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600" b="0" i="0" u="none" strike="noStrike" dirty="0">
                          <a:solidFill>
                            <a:srgbClr val="FF0000"/>
                          </a:solidFill>
                          <a:effectLst/>
                          <a:latin typeface="+mn-lt"/>
                        </a:rPr>
                        <a:t>Female infertility of uterine origin</a:t>
                      </a:r>
                    </a:p>
                  </a:txBody>
                  <a:tcPr marL="7620" marR="7620" marT="571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600" b="0" i="0" u="none" strike="noStrike" dirty="0">
                          <a:solidFill>
                            <a:srgbClr val="000000"/>
                          </a:solidFill>
                          <a:effectLst/>
                          <a:latin typeface="+mn-lt"/>
                        </a:rPr>
                        <a:t>remove</a:t>
                      </a:r>
                    </a:p>
                  </a:txBody>
                  <a:tcPr marL="7620" marR="7620" marT="57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90521">
                <a:tc>
                  <a:txBody>
                    <a:bodyPr/>
                    <a:lstStyle/>
                    <a:p>
                      <a:pPr algn="l" fontAlgn="b"/>
                      <a:endParaRPr lang="en-US" sz="2000" b="0" i="0" u="none" strike="noStrike" dirty="0">
                        <a:solidFill>
                          <a:srgbClr val="000000"/>
                        </a:solidFill>
                        <a:effectLst/>
                        <a:latin typeface="+mn-lt"/>
                      </a:endParaRPr>
                    </a:p>
                  </a:txBody>
                  <a:tcPr marL="7620" marR="7620" marT="57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en-US" sz="1600" b="0" i="0" u="none" strike="noStrike" dirty="0">
                        <a:solidFill>
                          <a:srgbClr val="000000"/>
                        </a:solidFill>
                        <a:effectLst/>
                        <a:latin typeface="+mn-lt"/>
                      </a:endParaRPr>
                    </a:p>
                  </a:txBody>
                  <a:tcPr marL="7620" marR="7620" marT="57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600" b="0" i="0" u="none" strike="noStrike" dirty="0">
                          <a:solidFill>
                            <a:srgbClr val="FF0000"/>
                          </a:solidFill>
                          <a:effectLst/>
                          <a:latin typeface="+mn-lt"/>
                        </a:rPr>
                        <a:t>N97.8</a:t>
                      </a:r>
                    </a:p>
                  </a:txBody>
                  <a:tcPr marL="7620" marR="7620" marT="571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600" b="0" i="0" u="none" strike="noStrike" dirty="0">
                          <a:solidFill>
                            <a:srgbClr val="FF0000"/>
                          </a:solidFill>
                          <a:effectLst/>
                          <a:latin typeface="+mn-lt"/>
                        </a:rPr>
                        <a:t>Female infertility of other origin</a:t>
                      </a:r>
                    </a:p>
                  </a:txBody>
                  <a:tcPr marL="7620" marR="7620" marT="571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600" b="0" i="0" u="none" strike="noStrike" dirty="0">
                          <a:solidFill>
                            <a:srgbClr val="000000"/>
                          </a:solidFill>
                          <a:effectLst/>
                          <a:latin typeface="+mn-lt"/>
                        </a:rPr>
                        <a:t>remove</a:t>
                      </a:r>
                    </a:p>
                  </a:txBody>
                  <a:tcPr marL="7620" marR="7620" marT="57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90521">
                <a:tc>
                  <a:txBody>
                    <a:bodyPr/>
                    <a:lstStyle/>
                    <a:p>
                      <a:pPr algn="l" fontAlgn="b"/>
                      <a:endParaRPr lang="en-US" sz="2000" b="0" i="0" u="none" strike="noStrike" dirty="0">
                        <a:solidFill>
                          <a:srgbClr val="000000"/>
                        </a:solidFill>
                        <a:effectLst/>
                        <a:latin typeface="+mn-lt"/>
                      </a:endParaRPr>
                    </a:p>
                  </a:txBody>
                  <a:tcPr marL="7620" marR="7620" marT="57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en-US" sz="1600" b="0" i="0" u="none" strike="noStrike" dirty="0">
                        <a:solidFill>
                          <a:srgbClr val="000000"/>
                        </a:solidFill>
                        <a:effectLst/>
                        <a:latin typeface="+mn-lt"/>
                      </a:endParaRPr>
                    </a:p>
                  </a:txBody>
                  <a:tcPr marL="7620" marR="7620" marT="57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600" b="0" i="0" u="none" strike="noStrike" dirty="0">
                          <a:solidFill>
                            <a:srgbClr val="FF0000"/>
                          </a:solidFill>
                          <a:effectLst/>
                          <a:latin typeface="+mn-lt"/>
                        </a:rPr>
                        <a:t>N97.9</a:t>
                      </a:r>
                    </a:p>
                  </a:txBody>
                  <a:tcPr marL="7620" marR="7620" marT="571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600" b="0" i="0" u="none" strike="noStrike" dirty="0">
                          <a:solidFill>
                            <a:srgbClr val="FF0000"/>
                          </a:solidFill>
                          <a:effectLst/>
                          <a:latin typeface="+mn-lt"/>
                        </a:rPr>
                        <a:t>Female infertility, unspecified</a:t>
                      </a:r>
                    </a:p>
                  </a:txBody>
                  <a:tcPr marL="7620" marR="7620" marT="571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600" b="0" i="0" u="none" strike="noStrike" dirty="0">
                          <a:solidFill>
                            <a:srgbClr val="000000"/>
                          </a:solidFill>
                          <a:effectLst/>
                          <a:latin typeface="+mn-lt"/>
                        </a:rPr>
                        <a:t>remove</a:t>
                      </a:r>
                    </a:p>
                  </a:txBody>
                  <a:tcPr marL="7620" marR="7620" marT="57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51902">
                <a:tc>
                  <a:txBody>
                    <a:bodyPr/>
                    <a:lstStyle/>
                    <a:p>
                      <a:pPr algn="l" fontAlgn="b"/>
                      <a:endParaRPr lang="en-US" sz="2000" b="0" i="0" u="none" strike="noStrike" dirty="0">
                        <a:solidFill>
                          <a:srgbClr val="000000"/>
                        </a:solidFill>
                        <a:effectLst/>
                        <a:latin typeface="+mn-lt"/>
                      </a:endParaRPr>
                    </a:p>
                  </a:txBody>
                  <a:tcPr marL="7620" marR="7620" marT="57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en-US" sz="1600" b="0" i="0" u="none" strike="noStrike" dirty="0">
                        <a:solidFill>
                          <a:srgbClr val="000000"/>
                        </a:solidFill>
                        <a:effectLst/>
                        <a:latin typeface="+mn-lt"/>
                      </a:endParaRPr>
                    </a:p>
                  </a:txBody>
                  <a:tcPr marL="7620" marR="7620" marT="57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600" b="0" i="0" u="none" strike="noStrike" dirty="0">
                          <a:solidFill>
                            <a:srgbClr val="FF0000"/>
                          </a:solidFill>
                          <a:effectLst/>
                          <a:latin typeface="+mn-lt"/>
                        </a:rPr>
                        <a:t>Q50.02</a:t>
                      </a:r>
                    </a:p>
                  </a:txBody>
                  <a:tcPr marL="7620" marR="7620" marT="57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600" b="0" i="0" u="none" strike="noStrike" dirty="0">
                          <a:solidFill>
                            <a:srgbClr val="FF0000"/>
                          </a:solidFill>
                          <a:effectLst/>
                          <a:latin typeface="+mn-lt"/>
                        </a:rPr>
                        <a:t>Congenital absence of ovary, bilateral</a:t>
                      </a:r>
                    </a:p>
                  </a:txBody>
                  <a:tcPr marL="7620" marR="7620" marT="57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600" b="0" i="0" u="none" strike="noStrike" dirty="0">
                          <a:solidFill>
                            <a:srgbClr val="000000"/>
                          </a:solidFill>
                          <a:effectLst/>
                          <a:latin typeface="+mn-lt"/>
                        </a:rPr>
                        <a:t>remove</a:t>
                      </a:r>
                    </a:p>
                  </a:txBody>
                  <a:tcPr marL="7620" marR="7620" marT="57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0013361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1055011"/>
            <a:ext cx="8229600" cy="3394472"/>
          </a:xfrm>
        </p:spPr>
        <p:txBody>
          <a:bodyPr>
            <a:noAutofit/>
          </a:bodyPr>
          <a:lstStyle/>
          <a:p>
            <a:pPr marL="0" indent="0">
              <a:buNone/>
            </a:pPr>
            <a:r>
              <a:rPr lang="en-US" sz="3600" dirty="0"/>
              <a:t>In what capacity do you work with clinical </a:t>
            </a:r>
            <a:r>
              <a:rPr lang="en-US" sz="3600" dirty="0" smtClean="0"/>
              <a:t>reminders?</a:t>
            </a:r>
            <a:endParaRPr lang="en-US" sz="3600" dirty="0"/>
          </a:p>
          <a:p>
            <a:pPr marL="1314450" lvl="2" indent="-514350">
              <a:buFont typeface="+mj-lt"/>
              <a:buAutoNum type="alphaUcPeriod"/>
            </a:pPr>
            <a:r>
              <a:rPr lang="en-US" sz="3600" dirty="0" smtClean="0"/>
              <a:t>Create/modify clinical reminders</a:t>
            </a:r>
          </a:p>
          <a:p>
            <a:pPr marL="1314450" lvl="2" indent="-514350">
              <a:buFont typeface="+mj-lt"/>
              <a:buAutoNum type="alphaUcPeriod"/>
            </a:pPr>
            <a:r>
              <a:rPr lang="en-US" sz="3600" dirty="0" smtClean="0"/>
              <a:t>Provide </a:t>
            </a:r>
            <a:r>
              <a:rPr lang="en-US" sz="3600" dirty="0"/>
              <a:t>codes </a:t>
            </a:r>
            <a:endParaRPr lang="en-US" sz="3600" dirty="0" smtClean="0"/>
          </a:p>
          <a:p>
            <a:pPr marL="1314450" lvl="2" indent="-514350">
              <a:buFont typeface="+mj-lt"/>
              <a:buAutoNum type="alphaUcPeriod"/>
            </a:pPr>
            <a:r>
              <a:rPr lang="en-US" sz="3600" dirty="0"/>
              <a:t>Do not work with </a:t>
            </a:r>
            <a:r>
              <a:rPr lang="en-US" sz="3600" dirty="0" smtClean="0"/>
              <a:t>clinical reminders</a:t>
            </a:r>
          </a:p>
          <a:p>
            <a:pPr marL="1314450" lvl="2" indent="-514350">
              <a:buFont typeface="+mj-lt"/>
              <a:buAutoNum type="alphaUcPeriod"/>
            </a:pPr>
            <a:r>
              <a:rPr lang="en-US" sz="3600" dirty="0"/>
              <a:t>What </a:t>
            </a:r>
            <a:r>
              <a:rPr lang="en-US" sz="3600" dirty="0" smtClean="0"/>
              <a:t>are </a:t>
            </a:r>
            <a:r>
              <a:rPr lang="en-US" sz="3600" dirty="0"/>
              <a:t>clinical </a:t>
            </a:r>
            <a:r>
              <a:rPr lang="en-US" sz="3600" dirty="0" smtClean="0"/>
              <a:t>reminders?</a:t>
            </a:r>
            <a:endParaRPr lang="en-US" sz="3600" dirty="0"/>
          </a:p>
        </p:txBody>
      </p:sp>
      <p:sp>
        <p:nvSpPr>
          <p:cNvPr id="4" name="Title 3"/>
          <p:cNvSpPr>
            <a:spLocks noGrp="1"/>
          </p:cNvSpPr>
          <p:nvPr>
            <p:ph type="title"/>
          </p:nvPr>
        </p:nvSpPr>
        <p:spPr>
          <a:xfrm>
            <a:off x="914400" y="171450"/>
            <a:ext cx="8229600" cy="857250"/>
          </a:xfrm>
        </p:spPr>
        <p:txBody>
          <a:bodyPr/>
          <a:lstStyle/>
          <a:p>
            <a:r>
              <a:rPr lang="en-US" dirty="0" smtClean="0"/>
              <a:t>Poll Question</a:t>
            </a:r>
            <a:endParaRPr lang="en-US" dirty="0"/>
          </a:p>
        </p:txBody>
      </p:sp>
      <p:pic>
        <p:nvPicPr>
          <p:cNvPr id="7" name="Picture 3" descr="My VeHU Campus blue polling Ico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2476501" y="257177"/>
            <a:ext cx="723900" cy="643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024962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rmAutofit fontScale="92500" lnSpcReduction="20000"/>
          </a:bodyPr>
          <a:lstStyle/>
          <a:p>
            <a:pPr marL="0" indent="0">
              <a:buNone/>
            </a:pPr>
            <a:r>
              <a:rPr lang="en-US" sz="3600" dirty="0" smtClean="0"/>
              <a:t>We would like to know who is in our audience today.</a:t>
            </a:r>
            <a:endParaRPr lang="en-US" sz="3600" dirty="0"/>
          </a:p>
          <a:p>
            <a:pPr marL="1314450" lvl="2" indent="-514350">
              <a:buFont typeface="+mj-lt"/>
              <a:buAutoNum type="alphaUcPeriod"/>
            </a:pPr>
            <a:r>
              <a:rPr lang="en-US" sz="3600" dirty="0" smtClean="0"/>
              <a:t>Health Informatics Specialist    (formerly CAC)</a:t>
            </a:r>
          </a:p>
          <a:p>
            <a:pPr marL="1314450" lvl="2" indent="-514350">
              <a:buFont typeface="+mj-lt"/>
              <a:buAutoNum type="alphaUcPeriod"/>
            </a:pPr>
            <a:r>
              <a:rPr lang="en-US" sz="3600" dirty="0" smtClean="0"/>
              <a:t>Clinician</a:t>
            </a:r>
          </a:p>
          <a:p>
            <a:pPr marL="1314450" lvl="2" indent="-514350">
              <a:buFont typeface="+mj-lt"/>
              <a:buAutoNum type="alphaUcPeriod"/>
            </a:pPr>
            <a:r>
              <a:rPr lang="en-US" sz="3600" dirty="0" smtClean="0"/>
              <a:t>HIM</a:t>
            </a:r>
          </a:p>
          <a:p>
            <a:pPr marL="1314450" lvl="2" indent="-514350">
              <a:buFont typeface="+mj-lt"/>
              <a:buAutoNum type="alphaUcPeriod"/>
            </a:pPr>
            <a:r>
              <a:rPr lang="en-US" sz="3600" dirty="0" smtClean="0"/>
              <a:t>Other</a:t>
            </a:r>
            <a:endParaRPr lang="en-US" sz="3600" dirty="0"/>
          </a:p>
        </p:txBody>
      </p:sp>
      <p:sp>
        <p:nvSpPr>
          <p:cNvPr id="4" name="Title 3"/>
          <p:cNvSpPr>
            <a:spLocks noGrp="1"/>
          </p:cNvSpPr>
          <p:nvPr>
            <p:ph type="title"/>
          </p:nvPr>
        </p:nvSpPr>
        <p:spPr>
          <a:xfrm>
            <a:off x="914400" y="171450"/>
            <a:ext cx="8229600" cy="857250"/>
          </a:xfrm>
        </p:spPr>
        <p:txBody>
          <a:bodyPr/>
          <a:lstStyle/>
          <a:p>
            <a:r>
              <a:rPr lang="en-US" dirty="0" smtClean="0"/>
              <a:t>      Poll Question</a:t>
            </a:r>
            <a:endParaRPr lang="en-US" dirty="0"/>
          </a:p>
        </p:txBody>
      </p:sp>
      <p:pic>
        <p:nvPicPr>
          <p:cNvPr id="6" name="Picture 3" descr="My VeHU Campus blue polling Ico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2476501" y="257177"/>
            <a:ext cx="723900" cy="643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6852484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 meeting room white boar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191506"/>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914400" y="666750"/>
            <a:ext cx="7391400" cy="3927873"/>
          </a:xfrm>
        </p:spPr>
        <p:txBody>
          <a:bodyPr>
            <a:normAutofit fontScale="92500" lnSpcReduction="10000"/>
          </a:bodyPr>
          <a:lstStyle/>
          <a:p>
            <a:pPr marL="0" indent="0">
              <a:spcAft>
                <a:spcPts val="1800"/>
              </a:spcAft>
              <a:buNone/>
            </a:pPr>
            <a:r>
              <a:rPr lang="en-US" dirty="0">
                <a:latin typeface="MV Boli" panose="02000500030200090000" pitchFamily="2" charset="0"/>
                <a:cs typeface="MV Boli" panose="02000500030200090000" pitchFamily="2" charset="0"/>
              </a:rPr>
              <a:t>Describe the new Taxonomy interface in VistA</a:t>
            </a:r>
          </a:p>
          <a:p>
            <a:pPr marL="0" indent="0">
              <a:spcAft>
                <a:spcPts val="1800"/>
              </a:spcAft>
              <a:buNone/>
            </a:pPr>
            <a:r>
              <a:rPr lang="en-US" dirty="0" smtClean="0">
                <a:latin typeface="MV Boli" panose="02000500030200090000" pitchFamily="2" charset="0"/>
                <a:cs typeface="MV Boli" panose="02000500030200090000" pitchFamily="2" charset="0"/>
              </a:rPr>
              <a:t>How to prepare </a:t>
            </a:r>
            <a:r>
              <a:rPr lang="en-US" dirty="0">
                <a:latin typeface="MV Boli" panose="02000500030200090000" pitchFamily="2" charset="0"/>
                <a:cs typeface="MV Boli" panose="02000500030200090000" pitchFamily="2" charset="0"/>
              </a:rPr>
              <a:t>for ICD-10 implementation</a:t>
            </a:r>
          </a:p>
          <a:p>
            <a:pPr marL="0" indent="0">
              <a:spcAft>
                <a:spcPts val="1800"/>
              </a:spcAft>
              <a:buNone/>
            </a:pPr>
            <a:r>
              <a:rPr lang="en-US" dirty="0" smtClean="0">
                <a:latin typeface="MV Boli" panose="02000500030200090000" pitchFamily="2" charset="0"/>
                <a:cs typeface="MV Boli" panose="02000500030200090000" pitchFamily="2" charset="0"/>
              </a:rPr>
              <a:t>How to </a:t>
            </a:r>
            <a:r>
              <a:rPr lang="en-US" dirty="0">
                <a:latin typeface="MV Boli" panose="02000500030200090000" pitchFamily="2" charset="0"/>
                <a:cs typeface="MV Boli" panose="02000500030200090000" pitchFamily="2" charset="0"/>
              </a:rPr>
              <a:t>create and edit Taxonomies for use in Reminder </a:t>
            </a:r>
            <a:r>
              <a:rPr lang="en-US" dirty="0" smtClean="0">
                <a:latin typeface="MV Boli" panose="02000500030200090000" pitchFamily="2" charset="0"/>
                <a:cs typeface="MV Boli" panose="02000500030200090000" pitchFamily="2" charset="0"/>
              </a:rPr>
              <a:t>Definitions, terms and dialogs</a:t>
            </a:r>
          </a:p>
          <a:p>
            <a:endParaRPr lang="en-US" dirty="0">
              <a:latin typeface="MV Boli" panose="02000500030200090000" pitchFamily="2" charset="0"/>
              <a:cs typeface="MV Boli" panose="02000500030200090000" pitchFamily="2" charset="0"/>
            </a:endParaRPr>
          </a:p>
          <a:p>
            <a:pPr marL="0" indent="0">
              <a:buNone/>
            </a:pPr>
            <a:endParaRPr lang="en-US" dirty="0">
              <a:latin typeface="MV Boli" panose="02000500030200090000" pitchFamily="2" charset="0"/>
              <a:cs typeface="MV Boli" panose="02000500030200090000" pitchFamily="2" charset="0"/>
            </a:endParaRPr>
          </a:p>
        </p:txBody>
      </p:sp>
    </p:spTree>
    <p:extLst>
      <p:ext uri="{BB962C8B-B14F-4D97-AF65-F5344CB8AC3E}">
        <p14:creationId xmlns:p14="http://schemas.microsoft.com/office/powerpoint/2010/main" val="321579854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descr="Abbreviation: 10D Nomenclature: ICD-10-CM&#10;Abbreviation: 10P Nomenclature: ICD-10-Proc&#10;Abbreviation: CPT Nomenclature: CPT-4&#10;Abbreviation: CPC Nomenclature: HCPCS&#10;Abbreviation: ICD Nomenclature: ICD-9-CM&#10;Abbreviation: ICP Nomenclature: ICD-9-Proc&#10;Abbreviation: SCT Nomenclature: SNOMED CT&#10;"/>
          <p:cNvGraphicFramePr>
            <a:graphicFrameLocks noGrp="1"/>
          </p:cNvGraphicFramePr>
          <p:nvPr>
            <p:ph idx="1"/>
            <p:extLst>
              <p:ext uri="{D42A27DB-BD31-4B8C-83A1-F6EECF244321}">
                <p14:modId xmlns:p14="http://schemas.microsoft.com/office/powerpoint/2010/main" val="1404161885"/>
              </p:ext>
            </p:extLst>
          </p:nvPr>
        </p:nvGraphicFramePr>
        <p:xfrm>
          <a:off x="533400" y="906234"/>
          <a:ext cx="8229600" cy="3962400"/>
        </p:xfrm>
        <a:graphic>
          <a:graphicData uri="http://schemas.openxmlformats.org/drawingml/2006/table">
            <a:tbl>
              <a:tblPr firstRow="1" bandRow="1">
                <a:tableStyleId>{5C22544A-7EE6-4342-B048-85BDC9FD1C3A}</a:tableStyleId>
              </a:tblPr>
              <a:tblGrid>
                <a:gridCol w="2286000"/>
                <a:gridCol w="5943600"/>
              </a:tblGrid>
              <a:tr h="278130">
                <a:tc>
                  <a:txBody>
                    <a:bodyPr/>
                    <a:lstStyle/>
                    <a:p>
                      <a:r>
                        <a:rPr lang="en-US" sz="2800" dirty="0" smtClean="0"/>
                        <a:t>Abbreviation</a:t>
                      </a:r>
                      <a:endParaRPr lang="en-US" sz="2800" dirty="0"/>
                    </a:p>
                  </a:txBody>
                  <a:tcPr marT="34290" marB="34290"/>
                </a:tc>
                <a:tc>
                  <a:txBody>
                    <a:bodyPr/>
                    <a:lstStyle/>
                    <a:p>
                      <a:r>
                        <a:rPr lang="en-US" sz="2800" dirty="0" smtClean="0"/>
                        <a:t>Nomenclature</a:t>
                      </a:r>
                      <a:endParaRPr lang="en-US" sz="2800" dirty="0"/>
                    </a:p>
                  </a:txBody>
                  <a:tcPr marT="34290" marB="34290"/>
                </a:tc>
              </a:tr>
              <a:tr h="278130">
                <a:tc>
                  <a:txBody>
                    <a:bodyPr/>
                    <a:lstStyle/>
                    <a:p>
                      <a:r>
                        <a:rPr lang="en-US" sz="2800" i="0" dirty="0" smtClean="0"/>
                        <a:t>10D</a:t>
                      </a:r>
                      <a:endParaRPr lang="en-US" sz="2800" i="0" dirty="0"/>
                    </a:p>
                  </a:txBody>
                  <a:tcPr marT="34290" marB="34290"/>
                </a:tc>
                <a:tc>
                  <a:txBody>
                    <a:bodyPr/>
                    <a:lstStyle/>
                    <a:p>
                      <a:r>
                        <a:rPr lang="en-US" sz="2800" dirty="0" smtClean="0"/>
                        <a:t>ICD-10-CM</a:t>
                      </a:r>
                      <a:endParaRPr lang="en-US" sz="2800" dirty="0"/>
                    </a:p>
                  </a:txBody>
                  <a:tcPr marT="34290" marB="34290"/>
                </a:tc>
              </a:tr>
              <a:tr h="278130">
                <a:tc>
                  <a:txBody>
                    <a:bodyPr/>
                    <a:lstStyle/>
                    <a:p>
                      <a:r>
                        <a:rPr lang="en-US" sz="2800" dirty="0" smtClean="0"/>
                        <a:t>10P</a:t>
                      </a:r>
                      <a:endParaRPr lang="en-US" sz="2800" dirty="0"/>
                    </a:p>
                  </a:txBody>
                  <a:tcPr marT="34290" marB="34290"/>
                </a:tc>
                <a:tc>
                  <a:txBody>
                    <a:bodyPr/>
                    <a:lstStyle/>
                    <a:p>
                      <a:r>
                        <a:rPr lang="en-US" sz="2800" dirty="0" smtClean="0"/>
                        <a:t>ICD-10-Proc</a:t>
                      </a:r>
                      <a:endParaRPr lang="en-US" sz="2800" dirty="0"/>
                    </a:p>
                  </a:txBody>
                  <a:tcPr marT="34290" marB="34290"/>
                </a:tc>
              </a:tr>
              <a:tr h="278130">
                <a:tc>
                  <a:txBody>
                    <a:bodyPr/>
                    <a:lstStyle/>
                    <a:p>
                      <a:r>
                        <a:rPr lang="en-US" sz="2800" dirty="0" smtClean="0"/>
                        <a:t>CPT</a:t>
                      </a:r>
                      <a:endParaRPr lang="en-US" sz="2800" dirty="0"/>
                    </a:p>
                  </a:txBody>
                  <a:tcPr marT="34290" marB="34290"/>
                </a:tc>
                <a:tc>
                  <a:txBody>
                    <a:bodyPr/>
                    <a:lstStyle/>
                    <a:p>
                      <a:r>
                        <a:rPr lang="en-US" sz="2800" dirty="0" smtClean="0"/>
                        <a:t>CPT-4</a:t>
                      </a:r>
                      <a:endParaRPr lang="en-US" sz="2800" dirty="0"/>
                    </a:p>
                  </a:txBody>
                  <a:tcPr marT="34290" marB="34290"/>
                </a:tc>
              </a:tr>
              <a:tr h="278130">
                <a:tc>
                  <a:txBody>
                    <a:bodyPr/>
                    <a:lstStyle/>
                    <a:p>
                      <a:r>
                        <a:rPr lang="en-US" sz="2800" dirty="0" smtClean="0"/>
                        <a:t>CPC</a:t>
                      </a:r>
                      <a:endParaRPr lang="en-US" sz="2800" dirty="0"/>
                    </a:p>
                  </a:txBody>
                  <a:tcPr marT="34290" marB="34290"/>
                </a:tc>
                <a:tc>
                  <a:txBody>
                    <a:bodyPr/>
                    <a:lstStyle/>
                    <a:p>
                      <a:r>
                        <a:rPr lang="en-US" sz="2800" dirty="0" smtClean="0"/>
                        <a:t>HCPCS</a:t>
                      </a:r>
                      <a:endParaRPr lang="en-US" sz="2800" dirty="0"/>
                    </a:p>
                  </a:txBody>
                  <a:tcPr marT="34290" marB="34290"/>
                </a:tc>
              </a:tr>
              <a:tr h="278130">
                <a:tc>
                  <a:txBody>
                    <a:bodyPr/>
                    <a:lstStyle/>
                    <a:p>
                      <a:r>
                        <a:rPr lang="en-US" sz="2800" dirty="0" smtClean="0"/>
                        <a:t>ICD</a:t>
                      </a:r>
                      <a:endParaRPr lang="en-US" sz="2800" dirty="0"/>
                    </a:p>
                  </a:txBody>
                  <a:tcPr marT="34290" marB="34290"/>
                </a:tc>
                <a:tc>
                  <a:txBody>
                    <a:bodyPr/>
                    <a:lstStyle/>
                    <a:p>
                      <a:r>
                        <a:rPr lang="en-US" sz="2800" dirty="0" smtClean="0"/>
                        <a:t>ICD-9-CM</a:t>
                      </a:r>
                      <a:endParaRPr lang="en-US" sz="2800" dirty="0"/>
                    </a:p>
                  </a:txBody>
                  <a:tcPr marT="34290" marB="34290"/>
                </a:tc>
              </a:tr>
              <a:tr h="278130">
                <a:tc>
                  <a:txBody>
                    <a:bodyPr/>
                    <a:lstStyle/>
                    <a:p>
                      <a:r>
                        <a:rPr lang="en-US" sz="2800" dirty="0" smtClean="0"/>
                        <a:t>ICP</a:t>
                      </a:r>
                      <a:endParaRPr lang="en-US" sz="2800" dirty="0"/>
                    </a:p>
                  </a:txBody>
                  <a:tcPr marT="34290" marB="34290"/>
                </a:tc>
                <a:tc>
                  <a:txBody>
                    <a:bodyPr/>
                    <a:lstStyle/>
                    <a:p>
                      <a:r>
                        <a:rPr lang="en-US" sz="2800" dirty="0" smtClean="0"/>
                        <a:t>ICD-9-Proc</a:t>
                      </a:r>
                      <a:endParaRPr lang="en-US" sz="2800" dirty="0"/>
                    </a:p>
                  </a:txBody>
                  <a:tcPr marT="34290" marB="34290"/>
                </a:tc>
              </a:tr>
              <a:tr h="278130">
                <a:tc>
                  <a:txBody>
                    <a:bodyPr/>
                    <a:lstStyle/>
                    <a:p>
                      <a:r>
                        <a:rPr lang="en-US" sz="2800" dirty="0" smtClean="0"/>
                        <a:t>SCT</a:t>
                      </a:r>
                      <a:endParaRPr lang="en-US" sz="2800" dirty="0"/>
                    </a:p>
                  </a:txBody>
                  <a:tcPr marT="34290" marB="34290"/>
                </a:tc>
                <a:tc>
                  <a:txBody>
                    <a:bodyPr/>
                    <a:lstStyle/>
                    <a:p>
                      <a:r>
                        <a:rPr lang="en-US" sz="2800" dirty="0" smtClean="0"/>
                        <a:t>SNOMED</a:t>
                      </a:r>
                      <a:r>
                        <a:rPr lang="en-US" sz="2800" baseline="0" dirty="0" smtClean="0"/>
                        <a:t> CT</a:t>
                      </a:r>
                      <a:endParaRPr lang="en-US" sz="2800" dirty="0"/>
                    </a:p>
                  </a:txBody>
                  <a:tcPr marT="34290" marB="34290"/>
                </a:tc>
              </a:tr>
            </a:tbl>
          </a:graphicData>
        </a:graphic>
      </p:graphicFrame>
      <p:sp>
        <p:nvSpPr>
          <p:cNvPr id="2" name="Title 1"/>
          <p:cNvSpPr>
            <a:spLocks noGrp="1"/>
          </p:cNvSpPr>
          <p:nvPr>
            <p:ph type="title"/>
          </p:nvPr>
        </p:nvSpPr>
        <p:spPr>
          <a:xfrm>
            <a:off x="0" y="9984"/>
            <a:ext cx="9144000" cy="961566"/>
          </a:xfrm>
        </p:spPr>
        <p:txBody>
          <a:bodyPr>
            <a:normAutofit/>
          </a:bodyPr>
          <a:lstStyle/>
          <a:p>
            <a:r>
              <a:rPr lang="en-US" sz="3200" b="1" dirty="0" smtClean="0"/>
              <a:t>Coding Systems Supported By Clinical Reminders</a:t>
            </a:r>
            <a:endParaRPr lang="en-US" sz="3200" b="1" dirty="0"/>
          </a:p>
        </p:txBody>
      </p:sp>
    </p:spTree>
    <p:extLst>
      <p:ext uri="{BB962C8B-B14F-4D97-AF65-F5344CB8AC3E}">
        <p14:creationId xmlns:p14="http://schemas.microsoft.com/office/powerpoint/2010/main" val="290542033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paint roller painting a wall blue"/>
          <p:cNvPicPr>
            <a:picLocks noChangeAspect="1" noChangeArrowheads="1"/>
          </p:cNvPicPr>
          <p:nvPr/>
        </p:nvPicPr>
        <p:blipFill rotWithShape="1">
          <a:blip r:embed="rId3">
            <a:extLst>
              <a:ext uri="{28A0092B-C50C-407E-A947-70E740481C1C}">
                <a14:useLocalDpi xmlns:a14="http://schemas.microsoft.com/office/drawing/2010/main" val="0"/>
              </a:ext>
            </a:extLst>
          </a:blip>
          <a:srcRect b="16134"/>
          <a:stretch/>
        </p:blipFill>
        <p:spPr bwMode="auto">
          <a:xfrm flipH="1">
            <a:off x="0" y="13116"/>
            <a:ext cx="9144000" cy="513038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descr="Taxonomy DD (file structure) Changes"/>
          <p:cNvSpPr>
            <a:spLocks noGrp="1"/>
          </p:cNvSpPr>
          <p:nvPr>
            <p:ph type="title"/>
          </p:nvPr>
        </p:nvSpPr>
        <p:spPr>
          <a:xfrm>
            <a:off x="5029199" y="742950"/>
            <a:ext cx="4103913" cy="3810000"/>
          </a:xfrm>
        </p:spPr>
        <p:txBody>
          <a:bodyPr>
            <a:normAutofit/>
          </a:bodyPr>
          <a:lstStyle/>
          <a:p>
            <a:r>
              <a:rPr lang="en-US" sz="4800" b="1" dirty="0" smtClean="0">
                <a:solidFill>
                  <a:schemeClr val="bg1"/>
                </a:solidFill>
              </a:rPr>
              <a:t>Taxonomy DD (file structure) Changes</a:t>
            </a:r>
            <a:endParaRPr lang="en-US" sz="4800" b="1" dirty="0">
              <a:solidFill>
                <a:schemeClr val="bg1"/>
              </a:solidFill>
            </a:endParaRPr>
          </a:p>
        </p:txBody>
      </p:sp>
    </p:spTree>
    <p:extLst>
      <p:ext uri="{BB962C8B-B14F-4D97-AF65-F5344CB8AC3E}">
        <p14:creationId xmlns:p14="http://schemas.microsoft.com/office/powerpoint/2010/main" val="152748971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double silhouette of faces"/>
          <p:cNvPicPr>
            <a:picLocks noChangeAspect="1" noChangeArrowheads="1"/>
          </p:cNvPicPr>
          <p:nvPr/>
        </p:nvPicPr>
        <p:blipFill rotWithShape="1">
          <a:blip r:embed="rId3">
            <a:extLst>
              <a:ext uri="{28A0092B-C50C-407E-A947-70E740481C1C}">
                <a14:useLocalDpi xmlns:a14="http://schemas.microsoft.com/office/drawing/2010/main" val="0"/>
              </a:ext>
            </a:extLst>
          </a:blip>
          <a:srcRect t="5712" b="9956"/>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descr="What it IS NOT&#10;"/>
          <p:cNvSpPr txBox="1"/>
          <p:nvPr/>
        </p:nvSpPr>
        <p:spPr>
          <a:xfrm>
            <a:off x="7130142" y="811896"/>
            <a:ext cx="2264226" cy="2554545"/>
          </a:xfrm>
          <a:prstGeom prst="rect">
            <a:avLst/>
          </a:prstGeom>
          <a:noFill/>
        </p:spPr>
        <p:txBody>
          <a:bodyPr wrap="square" rtlCol="0">
            <a:spAutoFit/>
          </a:bodyPr>
          <a:lstStyle/>
          <a:p>
            <a:pPr algn="ctr">
              <a:lnSpc>
                <a:spcPts val="6200"/>
              </a:lnSpc>
            </a:pPr>
            <a:r>
              <a:rPr lang="en-US" sz="4000" b="1" dirty="0" smtClean="0"/>
              <a:t>What it </a:t>
            </a:r>
          </a:p>
          <a:p>
            <a:pPr algn="ctr">
              <a:lnSpc>
                <a:spcPts val="6200"/>
              </a:lnSpc>
            </a:pPr>
            <a:r>
              <a:rPr lang="en-US" sz="6000" b="1" dirty="0" smtClean="0"/>
              <a:t>IS NOT</a:t>
            </a:r>
            <a:endParaRPr lang="en-US" sz="6000" b="1" dirty="0"/>
          </a:p>
        </p:txBody>
      </p:sp>
      <p:sp>
        <p:nvSpPr>
          <p:cNvPr id="7" name="TextBox 6" descr="What it IS&#10;"/>
          <p:cNvSpPr txBox="1"/>
          <p:nvPr/>
        </p:nvSpPr>
        <p:spPr>
          <a:xfrm>
            <a:off x="-210456" y="394608"/>
            <a:ext cx="2115456" cy="1631216"/>
          </a:xfrm>
          <a:prstGeom prst="rect">
            <a:avLst/>
          </a:prstGeom>
          <a:noFill/>
        </p:spPr>
        <p:txBody>
          <a:bodyPr wrap="square" rtlCol="0">
            <a:spAutoFit/>
          </a:bodyPr>
          <a:lstStyle/>
          <a:p>
            <a:pPr algn="ctr"/>
            <a:r>
              <a:rPr lang="en-US" sz="4000" b="1" dirty="0" smtClean="0"/>
              <a:t>What it </a:t>
            </a:r>
          </a:p>
          <a:p>
            <a:pPr algn="ctr"/>
            <a:r>
              <a:rPr lang="en-US" sz="6000" b="1" dirty="0" smtClean="0"/>
              <a:t>IS</a:t>
            </a:r>
            <a:endParaRPr lang="en-US" sz="6000" b="1" dirty="0"/>
          </a:p>
        </p:txBody>
      </p:sp>
    </p:spTree>
    <p:extLst>
      <p:ext uri="{BB962C8B-B14F-4D97-AF65-F5344CB8AC3E}">
        <p14:creationId xmlns:p14="http://schemas.microsoft.com/office/powerpoint/2010/main" val="285481861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descr="&quot; &quot;"/>
          <p:cNvSpPr/>
          <p:nvPr/>
        </p:nvSpPr>
        <p:spPr>
          <a:xfrm>
            <a:off x="14514" y="14514"/>
            <a:ext cx="2895600" cy="11221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098" name="Picture 2" descr="a rubber stamp of the word &quot;exclusive&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093108"/>
            <a:ext cx="4038600" cy="40386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3810000" y="1606547"/>
            <a:ext cx="5152566" cy="3403603"/>
          </a:xfrm>
        </p:spPr>
        <p:txBody>
          <a:bodyPr>
            <a:normAutofit fontScale="92500" lnSpcReduction="10000"/>
          </a:bodyPr>
          <a:lstStyle/>
          <a:p>
            <a:pPr marL="0" indent="0" algn="ctr">
              <a:buNone/>
            </a:pPr>
            <a:r>
              <a:rPr lang="en-US" dirty="0" smtClean="0"/>
              <a:t>Individual codes no longer used as findings or additional findings</a:t>
            </a:r>
          </a:p>
          <a:p>
            <a:pPr marL="0" indent="0" algn="ctr">
              <a:buNone/>
            </a:pPr>
            <a:endParaRPr lang="en-US" sz="1500" dirty="0" smtClean="0"/>
          </a:p>
          <a:p>
            <a:pPr marL="0" indent="0" algn="ctr">
              <a:buNone/>
            </a:pPr>
            <a:r>
              <a:rPr lang="en-US" dirty="0" smtClean="0"/>
              <a:t>Individual codes in use as a Finding Item or Additional Finding will have a taxonomy created for replacement</a:t>
            </a:r>
          </a:p>
        </p:txBody>
      </p:sp>
      <p:sp>
        <p:nvSpPr>
          <p:cNvPr id="2" name="Title 1"/>
          <p:cNvSpPr>
            <a:spLocks noGrp="1"/>
          </p:cNvSpPr>
          <p:nvPr>
            <p:ph type="title"/>
          </p:nvPr>
        </p:nvSpPr>
        <p:spPr>
          <a:xfrm>
            <a:off x="457200" y="205978"/>
            <a:ext cx="8229600" cy="1146572"/>
          </a:xfrm>
        </p:spPr>
        <p:txBody>
          <a:bodyPr>
            <a:normAutofit fontScale="90000"/>
          </a:bodyPr>
          <a:lstStyle/>
          <a:p>
            <a:r>
              <a:rPr lang="en-US" b="1" dirty="0" smtClean="0"/>
              <a:t>Dialogs Will Now Use Taxonomies </a:t>
            </a:r>
            <a:r>
              <a:rPr lang="en-US" sz="5600" b="1" dirty="0" smtClean="0"/>
              <a:t>Exclusively</a:t>
            </a:r>
            <a:endParaRPr lang="en-US" sz="5600" b="1" dirty="0"/>
          </a:p>
        </p:txBody>
      </p:sp>
    </p:spTree>
    <p:extLst>
      <p:ext uri="{BB962C8B-B14F-4D97-AF65-F5344CB8AC3E}">
        <p14:creationId xmlns:p14="http://schemas.microsoft.com/office/powerpoint/2010/main" val="149477280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122" name="Picture 2" descr="four brown paper packages"/>
          <p:cNvPicPr>
            <a:picLocks noChangeAspect="1" noChangeArrowheads="1"/>
          </p:cNvPicPr>
          <p:nvPr/>
        </p:nvPicPr>
        <p:blipFill rotWithShape="1">
          <a:blip r:embed="rId3">
            <a:extLst>
              <a:ext uri="{28A0092B-C50C-407E-A947-70E740481C1C}">
                <a14:useLocalDpi xmlns:a14="http://schemas.microsoft.com/office/drawing/2010/main" val="0"/>
              </a:ext>
            </a:extLst>
          </a:blip>
          <a:srcRect l="52037" t="27722" b="20551"/>
          <a:stretch/>
        </p:blipFill>
        <p:spPr bwMode="auto">
          <a:xfrm>
            <a:off x="0" y="1"/>
            <a:ext cx="8382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descr="PXRM*2.0*26&#10;"/>
          <p:cNvSpPr/>
          <p:nvPr/>
        </p:nvSpPr>
        <p:spPr>
          <a:xfrm rot="21445925">
            <a:off x="2738849" y="3375304"/>
            <a:ext cx="3647708" cy="707886"/>
          </a:xfrm>
          <a:prstGeom prst="rect">
            <a:avLst/>
          </a:prstGeom>
        </p:spPr>
        <p:txBody>
          <a:bodyPr wrap="square">
            <a:spAutoFit/>
          </a:bodyPr>
          <a:lstStyle/>
          <a:p>
            <a:pPr lvl="1"/>
            <a:r>
              <a:rPr lang="en-US" sz="4000" b="1" dirty="0">
                <a:solidFill>
                  <a:srgbClr val="C00000"/>
                </a:solidFill>
              </a:rPr>
              <a:t>PXRM*2.0*26</a:t>
            </a:r>
          </a:p>
        </p:txBody>
      </p:sp>
      <p:sp>
        <p:nvSpPr>
          <p:cNvPr id="15" name="Rectangle 14" descr="Requires:&#10;LEX*2.0*80&#10;ICD*18*57&#10;"/>
          <p:cNvSpPr/>
          <p:nvPr/>
        </p:nvSpPr>
        <p:spPr>
          <a:xfrm>
            <a:off x="-228600" y="3504294"/>
            <a:ext cx="2895600" cy="1384995"/>
          </a:xfrm>
          <a:prstGeom prst="rect">
            <a:avLst/>
          </a:prstGeom>
        </p:spPr>
        <p:txBody>
          <a:bodyPr wrap="square">
            <a:spAutoFit/>
          </a:bodyPr>
          <a:lstStyle/>
          <a:p>
            <a:pPr lvl="1"/>
            <a:r>
              <a:rPr lang="en-US" sz="2800" i="1" dirty="0" smtClean="0"/>
              <a:t>Requires:</a:t>
            </a:r>
          </a:p>
          <a:p>
            <a:pPr lvl="1"/>
            <a:r>
              <a:rPr lang="en-US" sz="2800" i="1" dirty="0" smtClean="0"/>
              <a:t>LEX*2.0*80</a:t>
            </a:r>
            <a:endParaRPr lang="en-US" sz="2800" i="1" dirty="0"/>
          </a:p>
          <a:p>
            <a:pPr lvl="1"/>
            <a:r>
              <a:rPr lang="en-US" sz="2800" i="1" dirty="0"/>
              <a:t>ICD*18*57</a:t>
            </a:r>
          </a:p>
        </p:txBody>
      </p:sp>
      <p:sp>
        <p:nvSpPr>
          <p:cNvPr id="11" name="Rectangle 10" descr="GMPL*2.0*44&#10;"/>
          <p:cNvSpPr/>
          <p:nvPr/>
        </p:nvSpPr>
        <p:spPr>
          <a:xfrm rot="2875500">
            <a:off x="3217030" y="1097130"/>
            <a:ext cx="2989921" cy="584775"/>
          </a:xfrm>
          <a:prstGeom prst="rect">
            <a:avLst/>
          </a:prstGeom>
        </p:spPr>
        <p:txBody>
          <a:bodyPr wrap="none">
            <a:spAutoFit/>
          </a:bodyPr>
          <a:lstStyle/>
          <a:p>
            <a:pPr lvl="1"/>
            <a:r>
              <a:rPr lang="en-US" sz="3200" b="1" dirty="0"/>
              <a:t>GMPL*2.0*44</a:t>
            </a:r>
          </a:p>
        </p:txBody>
      </p:sp>
      <p:sp>
        <p:nvSpPr>
          <p:cNvPr id="10" name="Rectangle 9" descr="DG*5.3*862&#10;"/>
          <p:cNvSpPr/>
          <p:nvPr/>
        </p:nvSpPr>
        <p:spPr>
          <a:xfrm rot="20251663">
            <a:off x="935637" y="1973440"/>
            <a:ext cx="2715808" cy="584775"/>
          </a:xfrm>
          <a:prstGeom prst="rect">
            <a:avLst/>
          </a:prstGeom>
        </p:spPr>
        <p:txBody>
          <a:bodyPr wrap="none">
            <a:spAutoFit/>
          </a:bodyPr>
          <a:lstStyle/>
          <a:p>
            <a:pPr lvl="1"/>
            <a:r>
              <a:rPr lang="en-US" sz="3200" b="1" dirty="0"/>
              <a:t>DG*5.3*862</a:t>
            </a:r>
          </a:p>
        </p:txBody>
      </p:sp>
    </p:spTree>
    <p:extLst>
      <p:ext uri="{BB962C8B-B14F-4D97-AF65-F5344CB8AC3E}">
        <p14:creationId xmlns:p14="http://schemas.microsoft.com/office/powerpoint/2010/main" val="391753002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magnifying glass"/>
          <p:cNvPicPr>
            <a:picLocks noChangeAspect="1"/>
          </p:cNvPicPr>
          <p:nvPr/>
        </p:nvPicPr>
        <p:blipFill rotWithShape="1">
          <a:blip r:embed="rId3" cstate="print">
            <a:extLst>
              <a:ext uri="{28A0092B-C50C-407E-A947-70E740481C1C}">
                <a14:useLocalDpi xmlns:a14="http://schemas.microsoft.com/office/drawing/2010/main" val="0"/>
              </a:ext>
            </a:extLst>
          </a:blip>
          <a:srcRect r="14466" b="16521"/>
          <a:stretch/>
        </p:blipFill>
        <p:spPr>
          <a:xfrm>
            <a:off x="3962400" y="1"/>
            <a:ext cx="5181600" cy="5143500"/>
          </a:xfrm>
          <a:prstGeom prst="rect">
            <a:avLst/>
          </a:prstGeom>
        </p:spPr>
      </p:pic>
      <p:sp>
        <p:nvSpPr>
          <p:cNvPr id="5" name="Rectangle 4" descr="PXRM*2.0*26&#10;"/>
          <p:cNvSpPr/>
          <p:nvPr/>
        </p:nvSpPr>
        <p:spPr>
          <a:xfrm>
            <a:off x="0" y="1652026"/>
            <a:ext cx="9144000" cy="1631216"/>
          </a:xfrm>
          <a:prstGeom prst="rect">
            <a:avLst/>
          </a:prstGeom>
        </p:spPr>
        <p:txBody>
          <a:bodyPr wrap="square">
            <a:spAutoFit/>
          </a:bodyPr>
          <a:lstStyle/>
          <a:p>
            <a:pPr lvl="1"/>
            <a:r>
              <a:rPr lang="en-US" sz="10000" b="1" dirty="0">
                <a:solidFill>
                  <a:srgbClr val="C00000"/>
                </a:solidFill>
              </a:rPr>
              <a:t>PXRM*2.0*26</a:t>
            </a:r>
          </a:p>
        </p:txBody>
      </p:sp>
    </p:spTree>
    <p:extLst>
      <p:ext uri="{BB962C8B-B14F-4D97-AF65-F5344CB8AC3E}">
        <p14:creationId xmlns:p14="http://schemas.microsoft.com/office/powerpoint/2010/main" val="30863288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97974" y="1156608"/>
            <a:ext cx="4495800" cy="4191000"/>
          </a:xfrm>
        </p:spPr>
        <p:txBody>
          <a:bodyPr>
            <a:normAutofit lnSpcReduction="10000"/>
          </a:bodyPr>
          <a:lstStyle/>
          <a:p>
            <a:pPr marL="0" indent="0">
              <a:buNone/>
            </a:pPr>
            <a:r>
              <a:rPr lang="en-US" sz="2800" dirty="0"/>
              <a:t>In what capacity do you work with clinical reminders?</a:t>
            </a:r>
          </a:p>
          <a:p>
            <a:pPr marL="623888" lvl="2" indent="-461963">
              <a:buFont typeface="+mj-lt"/>
              <a:buAutoNum type="alphaUcPeriod"/>
            </a:pPr>
            <a:r>
              <a:rPr lang="en-US" sz="2800" dirty="0" smtClean="0"/>
              <a:t>Create/modify </a:t>
            </a:r>
            <a:r>
              <a:rPr lang="en-US" sz="2800" dirty="0"/>
              <a:t>clinical reminders</a:t>
            </a:r>
          </a:p>
          <a:p>
            <a:pPr marL="623888" lvl="2" indent="-461963">
              <a:buFont typeface="+mj-lt"/>
              <a:buAutoNum type="alphaUcPeriod"/>
            </a:pPr>
            <a:r>
              <a:rPr lang="en-US" sz="2800" dirty="0"/>
              <a:t>Provide codes </a:t>
            </a:r>
          </a:p>
          <a:p>
            <a:pPr marL="623888" lvl="2" indent="-461963">
              <a:buFont typeface="+mj-lt"/>
              <a:buAutoNum type="alphaUcPeriod"/>
            </a:pPr>
            <a:r>
              <a:rPr lang="en-US" sz="2800" dirty="0"/>
              <a:t>Do not work with clinical reminders</a:t>
            </a:r>
          </a:p>
          <a:p>
            <a:pPr marL="623888" lvl="2" indent="-461963">
              <a:buFont typeface="+mj-lt"/>
              <a:buAutoNum type="alphaUcPeriod"/>
            </a:pPr>
            <a:r>
              <a:rPr lang="en-US" sz="2800" dirty="0"/>
              <a:t>What are clinical reminders?</a:t>
            </a:r>
          </a:p>
        </p:txBody>
      </p:sp>
      <p:sp>
        <p:nvSpPr>
          <p:cNvPr id="4" name="Title 3"/>
          <p:cNvSpPr>
            <a:spLocks noGrp="1"/>
          </p:cNvSpPr>
          <p:nvPr>
            <p:ph type="title"/>
          </p:nvPr>
        </p:nvSpPr>
        <p:spPr>
          <a:xfrm>
            <a:off x="914400" y="171450"/>
            <a:ext cx="8229600" cy="857250"/>
          </a:xfrm>
        </p:spPr>
        <p:txBody>
          <a:bodyPr/>
          <a:lstStyle/>
          <a:p>
            <a:r>
              <a:rPr lang="en-US" dirty="0" smtClean="0"/>
              <a:t>Poll Results</a:t>
            </a:r>
            <a:endParaRPr lang="en-US" dirty="0"/>
          </a:p>
        </p:txBody>
      </p:sp>
      <p:pic>
        <p:nvPicPr>
          <p:cNvPr id="7" name="Picture 3" descr="My VeHU Campus blue polling Ico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2476501" y="257177"/>
            <a:ext cx="723900" cy="643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1997197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4"/>
          <p:cNvSpPr>
            <a:spLocks noGrp="1"/>
          </p:cNvSpPr>
          <p:nvPr>
            <p:ph idx="1"/>
          </p:nvPr>
        </p:nvSpPr>
        <p:spPr>
          <a:xfrm>
            <a:off x="97974" y="1156608"/>
            <a:ext cx="4495800" cy="4191000"/>
          </a:xfrm>
        </p:spPr>
        <p:txBody>
          <a:bodyPr>
            <a:normAutofit lnSpcReduction="10000"/>
          </a:bodyPr>
          <a:lstStyle/>
          <a:p>
            <a:pPr marL="0" indent="0">
              <a:buNone/>
            </a:pPr>
            <a:r>
              <a:rPr lang="en-US" sz="2800" dirty="0"/>
              <a:t>In what capacity do you work with clinical reminders?</a:t>
            </a:r>
          </a:p>
          <a:p>
            <a:pPr marL="623888" lvl="2" indent="-461963">
              <a:buFont typeface="+mj-lt"/>
              <a:buAutoNum type="alphaUcPeriod"/>
            </a:pPr>
            <a:r>
              <a:rPr lang="en-US" sz="2800" dirty="0" smtClean="0"/>
              <a:t>Create/modify </a:t>
            </a:r>
            <a:r>
              <a:rPr lang="en-US" sz="2800" dirty="0"/>
              <a:t>clinical reminders</a:t>
            </a:r>
          </a:p>
          <a:p>
            <a:pPr marL="623888" lvl="2" indent="-461963">
              <a:buFont typeface="+mj-lt"/>
              <a:buAutoNum type="alphaUcPeriod"/>
            </a:pPr>
            <a:r>
              <a:rPr lang="en-US" sz="2800" dirty="0"/>
              <a:t>Provide codes </a:t>
            </a:r>
          </a:p>
          <a:p>
            <a:pPr marL="623888" lvl="2" indent="-461963">
              <a:buFont typeface="+mj-lt"/>
              <a:buAutoNum type="alphaUcPeriod"/>
            </a:pPr>
            <a:r>
              <a:rPr lang="en-US" sz="2800" dirty="0"/>
              <a:t>Do not work with clinical reminders</a:t>
            </a:r>
          </a:p>
          <a:p>
            <a:pPr marL="623888" lvl="2" indent="-461963">
              <a:buFont typeface="+mj-lt"/>
              <a:buAutoNum type="alphaUcPeriod"/>
            </a:pPr>
            <a:r>
              <a:rPr lang="en-US" sz="2800" dirty="0"/>
              <a:t>What are clinical reminders?</a:t>
            </a:r>
          </a:p>
        </p:txBody>
      </p:sp>
      <p:sp>
        <p:nvSpPr>
          <p:cNvPr id="9" name="Title 3"/>
          <p:cNvSpPr>
            <a:spLocks noGrp="1"/>
          </p:cNvSpPr>
          <p:nvPr>
            <p:ph type="title"/>
          </p:nvPr>
        </p:nvSpPr>
        <p:spPr>
          <a:xfrm>
            <a:off x="914400" y="171450"/>
            <a:ext cx="8229600" cy="857250"/>
          </a:xfrm>
        </p:spPr>
        <p:txBody>
          <a:bodyPr/>
          <a:lstStyle/>
          <a:p>
            <a:r>
              <a:rPr lang="en-US" dirty="0" smtClean="0"/>
              <a:t>Poll Results</a:t>
            </a:r>
            <a:endParaRPr lang="en-US" dirty="0"/>
          </a:p>
        </p:txBody>
      </p:sp>
      <p:pic>
        <p:nvPicPr>
          <p:cNvPr id="5" name="Picture 3" descr="My VeHU Campus blue polling Icon"/>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2476501" y="257177"/>
            <a:ext cx="723900" cy="643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26744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descr="&quot; &quot;"/>
          <p:cNvSpPr/>
          <p:nvPr/>
        </p:nvSpPr>
        <p:spPr>
          <a:xfrm>
            <a:off x="152400" y="209550"/>
            <a:ext cx="8839200" cy="4800600"/>
          </a:xfrm>
          <a:prstGeom prst="roundRect">
            <a:avLst>
              <a:gd name="adj" fmla="val 8201"/>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ounded Rectangle 8" descr="&quot; &quot;"/>
          <p:cNvSpPr/>
          <p:nvPr/>
        </p:nvSpPr>
        <p:spPr>
          <a:xfrm>
            <a:off x="5275941" y="4149271"/>
            <a:ext cx="3292928" cy="762000"/>
          </a:xfrm>
          <a:prstGeom prst="roundRect">
            <a:avLst>
              <a:gd name="adj" fmla="val 20068"/>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ounded Rectangle 6" descr="&quot; &quot;"/>
          <p:cNvSpPr/>
          <p:nvPr/>
        </p:nvSpPr>
        <p:spPr>
          <a:xfrm>
            <a:off x="457200" y="4149271"/>
            <a:ext cx="4419600" cy="762000"/>
          </a:xfrm>
          <a:prstGeom prst="roundRect">
            <a:avLst>
              <a:gd name="adj" fmla="val 20068"/>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descr="&#10;"/>
          <p:cNvSpPr>
            <a:spLocks noGrp="1"/>
          </p:cNvSpPr>
          <p:nvPr>
            <p:ph idx="1"/>
          </p:nvPr>
        </p:nvSpPr>
        <p:spPr>
          <a:xfrm>
            <a:off x="152400" y="1142094"/>
            <a:ext cx="8839200" cy="2971800"/>
          </a:xfrm>
        </p:spPr>
        <p:txBody>
          <a:bodyPr>
            <a:normAutofit/>
          </a:bodyPr>
          <a:lstStyle/>
          <a:p>
            <a:pPr marL="0" indent="0">
              <a:buNone/>
            </a:pPr>
            <a:r>
              <a:rPr lang="en-US" dirty="0" smtClean="0"/>
              <a:t>Have you:</a:t>
            </a:r>
          </a:p>
          <a:p>
            <a:r>
              <a:rPr lang="en-US" dirty="0" smtClean="0"/>
              <a:t>Run </a:t>
            </a:r>
            <a:r>
              <a:rPr lang="en-US" dirty="0"/>
              <a:t>“Check all active reminder dialogs for invalid items” </a:t>
            </a:r>
            <a:r>
              <a:rPr lang="en-US" dirty="0" smtClean="0"/>
              <a:t>report?</a:t>
            </a:r>
            <a:endParaRPr lang="en-US" dirty="0"/>
          </a:p>
          <a:p>
            <a:r>
              <a:rPr lang="en-US" dirty="0"/>
              <a:t>Run the Finding Usage </a:t>
            </a:r>
            <a:r>
              <a:rPr lang="en-US" dirty="0" smtClean="0"/>
              <a:t>Report? </a:t>
            </a:r>
          </a:p>
          <a:p>
            <a:r>
              <a:rPr lang="en-US" dirty="0" smtClean="0"/>
              <a:t>Backed up file 801.41?</a:t>
            </a:r>
          </a:p>
          <a:p>
            <a:pPr marL="0" indent="0">
              <a:buNone/>
            </a:pPr>
            <a:endParaRPr lang="en-US" dirty="0" smtClean="0"/>
          </a:p>
          <a:p>
            <a:pPr marL="0" indent="0">
              <a:buNone/>
            </a:pPr>
            <a:endParaRPr lang="en-US" dirty="0"/>
          </a:p>
          <a:p>
            <a:pPr marL="0" indent="0">
              <a:buNone/>
            </a:pPr>
            <a:endParaRPr lang="en-US" dirty="0" smtClean="0"/>
          </a:p>
          <a:p>
            <a:pPr marL="800100" lvl="2" indent="0">
              <a:buNone/>
            </a:pPr>
            <a:endParaRPr lang="en-US" sz="2400" dirty="0" smtClean="0"/>
          </a:p>
          <a:p>
            <a:pPr marL="1257300" lvl="2" indent="-457200"/>
            <a:endParaRPr lang="en-US" sz="2400" dirty="0" smtClean="0"/>
          </a:p>
          <a:p>
            <a:pPr marL="400050" lvl="1" indent="0">
              <a:buNone/>
            </a:pPr>
            <a:endParaRPr lang="en-US" sz="2400" dirty="0"/>
          </a:p>
        </p:txBody>
      </p:sp>
      <p:sp>
        <p:nvSpPr>
          <p:cNvPr id="10" name="Title 1" descr="No"/>
          <p:cNvSpPr txBox="1">
            <a:spLocks/>
          </p:cNvSpPr>
          <p:nvPr/>
        </p:nvSpPr>
        <p:spPr>
          <a:xfrm>
            <a:off x="5275941" y="4101646"/>
            <a:ext cx="3233058" cy="85725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solidFill>
                  <a:schemeClr val="bg1"/>
                </a:solidFill>
              </a:rPr>
              <a:t>No</a:t>
            </a:r>
            <a:endParaRPr lang="en-US" dirty="0">
              <a:solidFill>
                <a:schemeClr val="bg1"/>
              </a:solidFill>
            </a:endParaRPr>
          </a:p>
        </p:txBody>
      </p:sp>
      <p:sp>
        <p:nvSpPr>
          <p:cNvPr id="8" name="Title 1" descr="Yes – install&#10;"/>
          <p:cNvSpPr txBox="1">
            <a:spLocks/>
          </p:cNvSpPr>
          <p:nvPr/>
        </p:nvSpPr>
        <p:spPr>
          <a:xfrm>
            <a:off x="879928" y="4101646"/>
            <a:ext cx="3574143" cy="85725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solidFill>
                  <a:schemeClr val="bg1"/>
                </a:solidFill>
              </a:rPr>
              <a:t>Yes – install</a:t>
            </a:r>
            <a:endParaRPr lang="en-US" dirty="0">
              <a:solidFill>
                <a:schemeClr val="bg1"/>
              </a:solidFill>
            </a:endParaRPr>
          </a:p>
        </p:txBody>
      </p:sp>
      <p:sp>
        <p:nvSpPr>
          <p:cNvPr id="6" name="Rounded Rectangle 5" descr="&quot; &quot;"/>
          <p:cNvSpPr/>
          <p:nvPr/>
        </p:nvSpPr>
        <p:spPr>
          <a:xfrm>
            <a:off x="152400" y="209550"/>
            <a:ext cx="8839200" cy="762000"/>
          </a:xfrm>
          <a:prstGeom prst="roundRect">
            <a:avLst>
              <a:gd name="adj" fmla="val 2006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57200" y="156935"/>
            <a:ext cx="8229600" cy="857250"/>
          </a:xfrm>
        </p:spPr>
        <p:txBody>
          <a:bodyPr/>
          <a:lstStyle/>
          <a:p>
            <a:r>
              <a:rPr lang="en-US" dirty="0" smtClean="0">
                <a:solidFill>
                  <a:schemeClr val="bg1"/>
                </a:solidFill>
              </a:rPr>
              <a:t>Are you ready to install?</a:t>
            </a:r>
            <a:endParaRPr lang="en-US" dirty="0">
              <a:solidFill>
                <a:schemeClr val="bg1"/>
              </a:solidFill>
            </a:endParaRPr>
          </a:p>
        </p:txBody>
      </p:sp>
    </p:spTree>
    <p:extLst>
      <p:ext uri="{BB962C8B-B14F-4D97-AF65-F5344CB8AC3E}">
        <p14:creationId xmlns:p14="http://schemas.microsoft.com/office/powerpoint/2010/main" val="37627537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VA’s Transition to ICD-10 is a Huge Undertaking"/>
          <p:cNvSpPr>
            <a:spLocks noGrp="1"/>
          </p:cNvSpPr>
          <p:nvPr>
            <p:ph type="title"/>
          </p:nvPr>
        </p:nvSpPr>
        <p:spPr>
          <a:xfrm>
            <a:off x="533400" y="2190750"/>
            <a:ext cx="8229600" cy="2819400"/>
          </a:xfrm>
        </p:spPr>
        <p:txBody>
          <a:bodyPr>
            <a:noAutofit/>
          </a:bodyPr>
          <a:lstStyle/>
          <a:p>
            <a:pPr>
              <a:lnSpc>
                <a:spcPts val="6700"/>
              </a:lnSpc>
            </a:pPr>
            <a:r>
              <a:rPr lang="en-US" sz="6000" dirty="0" smtClean="0"/>
              <a:t>VA’s </a:t>
            </a:r>
            <a:r>
              <a:rPr lang="en-US" sz="6000" dirty="0"/>
              <a:t>Transition to </a:t>
            </a:r>
            <a:r>
              <a:rPr lang="en-US" sz="6000" dirty="0" smtClean="0"/>
              <a:t>ICD-10 </a:t>
            </a:r>
            <a:r>
              <a:rPr lang="en-US" sz="4800" dirty="0" smtClean="0"/>
              <a:t>is a</a:t>
            </a:r>
            <a:r>
              <a:rPr lang="en-US" sz="6000" dirty="0" smtClean="0"/>
              <a:t> </a:t>
            </a:r>
            <a:br>
              <a:rPr lang="en-US" sz="6000" dirty="0" smtClean="0"/>
            </a:br>
            <a:r>
              <a:rPr lang="en-US" sz="8000" b="1" dirty="0" smtClean="0">
                <a:solidFill>
                  <a:schemeClr val="tx2">
                    <a:lumMod val="60000"/>
                    <a:lumOff val="40000"/>
                  </a:schemeClr>
                </a:solidFill>
              </a:rPr>
              <a:t>Huge Undertaking</a:t>
            </a:r>
            <a:endParaRPr lang="en-US" sz="8000" b="1" dirty="0">
              <a:solidFill>
                <a:schemeClr val="tx2">
                  <a:lumMod val="60000"/>
                  <a:lumOff val="40000"/>
                </a:schemeClr>
              </a:solidFill>
            </a:endParaRPr>
          </a:p>
        </p:txBody>
      </p:sp>
      <p:sp>
        <p:nvSpPr>
          <p:cNvPr id="9" name="Rounded Rectangle 8" descr="ICD-10&#10;"/>
          <p:cNvSpPr/>
          <p:nvPr/>
        </p:nvSpPr>
        <p:spPr>
          <a:xfrm>
            <a:off x="5334000" y="742950"/>
            <a:ext cx="2743200" cy="120015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smtClean="0">
                <a:solidFill>
                  <a:srgbClr val="00B0F0"/>
                </a:solidFill>
              </a:rPr>
              <a:t>ICD-10</a:t>
            </a:r>
          </a:p>
        </p:txBody>
      </p:sp>
      <p:sp>
        <p:nvSpPr>
          <p:cNvPr id="5" name="Down Arrow 4" descr="right arrow"/>
          <p:cNvSpPr/>
          <p:nvPr/>
        </p:nvSpPr>
        <p:spPr>
          <a:xfrm rot="16200000">
            <a:off x="3984258" y="565684"/>
            <a:ext cx="1085850" cy="155468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ounded Rectangle 3" descr="ICD-9"/>
          <p:cNvSpPr/>
          <p:nvPr/>
        </p:nvSpPr>
        <p:spPr>
          <a:xfrm>
            <a:off x="838200" y="828675"/>
            <a:ext cx="2743200" cy="10287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smtClean="0">
                <a:solidFill>
                  <a:srgbClr val="00B0F0"/>
                </a:solidFill>
              </a:rPr>
              <a:t>ICD-9</a:t>
            </a:r>
            <a:endParaRPr lang="en-US" sz="3200" dirty="0">
              <a:solidFill>
                <a:schemeClr val="tx1"/>
              </a:solidFill>
            </a:endParaRPr>
          </a:p>
        </p:txBody>
      </p:sp>
    </p:spTree>
    <p:extLst>
      <p:ext uri="{BB962C8B-B14F-4D97-AF65-F5344CB8AC3E}">
        <p14:creationId xmlns:p14="http://schemas.microsoft.com/office/powerpoint/2010/main" val="396517511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descr="PTF Index rebuild&#10;"/>
          <p:cNvSpPr/>
          <p:nvPr/>
        </p:nvSpPr>
        <p:spPr>
          <a:xfrm>
            <a:off x="3095148" y="4281922"/>
            <a:ext cx="6781800" cy="523220"/>
          </a:xfrm>
          <a:prstGeom prst="rect">
            <a:avLst/>
          </a:prstGeom>
        </p:spPr>
        <p:txBody>
          <a:bodyPr wrap="square">
            <a:spAutoFit/>
          </a:bodyPr>
          <a:lstStyle/>
          <a:p>
            <a:r>
              <a:rPr lang="en-US" sz="2800" dirty="0" smtClean="0"/>
              <a:t>PTF Index rebuild</a:t>
            </a:r>
            <a:endParaRPr lang="en-US" sz="2800" dirty="0"/>
          </a:p>
        </p:txBody>
      </p:sp>
      <p:grpSp>
        <p:nvGrpSpPr>
          <p:cNvPr id="18" name="Group 17" descr="letter envelope with number 5"/>
          <p:cNvGrpSpPr/>
          <p:nvPr/>
        </p:nvGrpSpPr>
        <p:grpSpPr>
          <a:xfrm>
            <a:off x="1182894" y="3776528"/>
            <a:ext cx="2057228" cy="2057228"/>
            <a:chOff x="7130314" y="0"/>
            <a:chExt cx="2057228" cy="2057228"/>
          </a:xfrm>
        </p:grpSpPr>
        <p:pic>
          <p:nvPicPr>
            <p:cNvPr id="10" name="Picture 2" descr="C:\Users\Jessica Markey\AppData\Local\Microsoft\Windows\Temporary Internet Files\Content.IE5\XEECSF4B\MC900441455[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30314" y="0"/>
              <a:ext cx="2057228" cy="2057228"/>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8131631" y="399965"/>
              <a:ext cx="381000" cy="523220"/>
            </a:xfrm>
            <a:prstGeom prst="rect">
              <a:avLst/>
            </a:prstGeom>
            <a:noFill/>
          </p:spPr>
          <p:txBody>
            <a:bodyPr wrap="square" rtlCol="0">
              <a:spAutoFit/>
            </a:bodyPr>
            <a:lstStyle/>
            <a:p>
              <a:r>
                <a:rPr lang="en-US" sz="2800" b="1" dirty="0" smtClean="0"/>
                <a:t>5</a:t>
              </a:r>
              <a:endParaRPr lang="en-US" sz="2800" b="1" dirty="0"/>
            </a:p>
          </p:txBody>
        </p:sp>
      </p:grpSp>
      <p:sp>
        <p:nvSpPr>
          <p:cNvPr id="24" name="Rectangle 23" descr="Problem List Index rebuild&#10;"/>
          <p:cNvSpPr/>
          <p:nvPr/>
        </p:nvSpPr>
        <p:spPr>
          <a:xfrm>
            <a:off x="3095148" y="3321905"/>
            <a:ext cx="6781800" cy="523220"/>
          </a:xfrm>
          <a:prstGeom prst="rect">
            <a:avLst/>
          </a:prstGeom>
        </p:spPr>
        <p:txBody>
          <a:bodyPr wrap="square">
            <a:spAutoFit/>
          </a:bodyPr>
          <a:lstStyle/>
          <a:p>
            <a:r>
              <a:rPr lang="en-US" sz="2800" dirty="0" smtClean="0"/>
              <a:t>Problem List Index rebuild</a:t>
            </a:r>
            <a:endParaRPr lang="en-US" sz="2800" dirty="0"/>
          </a:p>
        </p:txBody>
      </p:sp>
      <p:grpSp>
        <p:nvGrpSpPr>
          <p:cNvPr id="17" name="Group 16" descr="letter envelope with number 4"/>
          <p:cNvGrpSpPr/>
          <p:nvPr/>
        </p:nvGrpSpPr>
        <p:grpSpPr>
          <a:xfrm>
            <a:off x="1197324" y="2779577"/>
            <a:ext cx="2057228" cy="2057228"/>
            <a:chOff x="5352144" y="0"/>
            <a:chExt cx="2057228" cy="2057228"/>
          </a:xfrm>
        </p:grpSpPr>
        <p:pic>
          <p:nvPicPr>
            <p:cNvPr id="9" name="Picture 2" descr="C:\Users\Jessica Markey\AppData\Local\Microsoft\Windows\Temporary Internet Files\Content.IE5\XEECSF4B\MC900441455[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52144" y="0"/>
              <a:ext cx="2057228" cy="2057228"/>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6367975" y="399965"/>
              <a:ext cx="381000" cy="523220"/>
            </a:xfrm>
            <a:prstGeom prst="rect">
              <a:avLst/>
            </a:prstGeom>
            <a:noFill/>
          </p:spPr>
          <p:txBody>
            <a:bodyPr wrap="square" rtlCol="0">
              <a:spAutoFit/>
            </a:bodyPr>
            <a:lstStyle/>
            <a:p>
              <a:r>
                <a:rPr lang="en-US" sz="2800" b="1" dirty="0" smtClean="0"/>
                <a:t>4</a:t>
              </a:r>
              <a:endParaRPr lang="en-US" sz="2800" b="1" dirty="0"/>
            </a:p>
          </p:txBody>
        </p:sp>
      </p:grpSp>
      <p:sp>
        <p:nvSpPr>
          <p:cNvPr id="23" name="Rectangle 22" descr="Possible errors&#10;"/>
          <p:cNvSpPr/>
          <p:nvPr/>
        </p:nvSpPr>
        <p:spPr>
          <a:xfrm>
            <a:off x="3095148" y="2303694"/>
            <a:ext cx="6781800" cy="523220"/>
          </a:xfrm>
          <a:prstGeom prst="rect">
            <a:avLst/>
          </a:prstGeom>
        </p:spPr>
        <p:txBody>
          <a:bodyPr wrap="square">
            <a:spAutoFit/>
          </a:bodyPr>
          <a:lstStyle/>
          <a:p>
            <a:r>
              <a:rPr lang="en-US" sz="2800" dirty="0" smtClean="0"/>
              <a:t>Possible errors</a:t>
            </a:r>
            <a:endParaRPr lang="en-US" sz="2800" dirty="0"/>
          </a:p>
        </p:txBody>
      </p:sp>
      <p:grpSp>
        <p:nvGrpSpPr>
          <p:cNvPr id="16" name="Group 15" descr="letter envelope with number 3"/>
          <p:cNvGrpSpPr/>
          <p:nvPr/>
        </p:nvGrpSpPr>
        <p:grpSpPr>
          <a:xfrm>
            <a:off x="1197324" y="1784012"/>
            <a:ext cx="2057228" cy="2057228"/>
            <a:chOff x="3585030" y="0"/>
            <a:chExt cx="2057228" cy="2057228"/>
          </a:xfrm>
        </p:grpSpPr>
        <p:pic>
          <p:nvPicPr>
            <p:cNvPr id="8" name="Picture 2" descr="C:\Users\Jessica Markey\AppData\Local\Microsoft\Windows\Temporary Internet Files\Content.IE5\XEECSF4B\MC900441455[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5030" y="0"/>
              <a:ext cx="2057228" cy="2057228"/>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4613644" y="399965"/>
              <a:ext cx="381000" cy="523220"/>
            </a:xfrm>
            <a:prstGeom prst="rect">
              <a:avLst/>
            </a:prstGeom>
            <a:noFill/>
          </p:spPr>
          <p:txBody>
            <a:bodyPr wrap="square" rtlCol="0">
              <a:spAutoFit/>
            </a:bodyPr>
            <a:lstStyle/>
            <a:p>
              <a:r>
                <a:rPr lang="en-US" sz="2800" b="1" dirty="0" smtClean="0"/>
                <a:t>3</a:t>
              </a:r>
              <a:endParaRPr lang="en-US" sz="2800" b="1" dirty="0"/>
            </a:p>
          </p:txBody>
        </p:sp>
      </p:grpSp>
      <p:sp>
        <p:nvSpPr>
          <p:cNvPr id="22" name="Rectangle 21" descr="What dialogs look like now&#10;"/>
          <p:cNvSpPr/>
          <p:nvPr/>
        </p:nvSpPr>
        <p:spPr>
          <a:xfrm>
            <a:off x="3095148" y="1252474"/>
            <a:ext cx="6781800" cy="523220"/>
          </a:xfrm>
          <a:prstGeom prst="rect">
            <a:avLst/>
          </a:prstGeom>
        </p:spPr>
        <p:txBody>
          <a:bodyPr wrap="square">
            <a:spAutoFit/>
          </a:bodyPr>
          <a:lstStyle/>
          <a:p>
            <a:r>
              <a:rPr lang="en-US" sz="2800" dirty="0"/>
              <a:t>W</a:t>
            </a:r>
            <a:r>
              <a:rPr lang="en-US" sz="2800" dirty="0" smtClean="0"/>
              <a:t>hat dialogs look like now</a:t>
            </a:r>
            <a:endParaRPr lang="en-US" sz="2800" dirty="0"/>
          </a:p>
        </p:txBody>
      </p:sp>
      <p:grpSp>
        <p:nvGrpSpPr>
          <p:cNvPr id="11" name="Group 10" descr="letter envelope with number 2"/>
          <p:cNvGrpSpPr/>
          <p:nvPr/>
        </p:nvGrpSpPr>
        <p:grpSpPr>
          <a:xfrm>
            <a:off x="1197324" y="757478"/>
            <a:ext cx="2057228" cy="2057228"/>
            <a:chOff x="1785258" y="0"/>
            <a:chExt cx="2057228" cy="2057228"/>
          </a:xfrm>
        </p:grpSpPr>
        <p:pic>
          <p:nvPicPr>
            <p:cNvPr id="7" name="Picture 2" descr="C:\Users\Jessica Markey\AppData\Local\Microsoft\Windows\Temporary Internet Files\Content.IE5\XEECSF4B\MC900441455[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85258" y="0"/>
              <a:ext cx="2057228" cy="2057228"/>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2801089" y="399965"/>
              <a:ext cx="381000" cy="523220"/>
            </a:xfrm>
            <a:prstGeom prst="rect">
              <a:avLst/>
            </a:prstGeom>
            <a:noFill/>
          </p:spPr>
          <p:txBody>
            <a:bodyPr wrap="square" rtlCol="0">
              <a:spAutoFit/>
            </a:bodyPr>
            <a:lstStyle/>
            <a:p>
              <a:r>
                <a:rPr lang="en-US" sz="2800" b="1" dirty="0" smtClean="0"/>
                <a:t>2</a:t>
              </a:r>
              <a:endParaRPr lang="en-US" sz="2800" b="1" dirty="0"/>
            </a:p>
          </p:txBody>
        </p:sp>
      </p:grpSp>
      <p:sp>
        <p:nvSpPr>
          <p:cNvPr id="20" name="Rectangle 19" descr="What dialogs looked like pre-install&#10;"/>
          <p:cNvSpPr/>
          <p:nvPr/>
        </p:nvSpPr>
        <p:spPr>
          <a:xfrm>
            <a:off x="3095148" y="327395"/>
            <a:ext cx="6781800" cy="523220"/>
          </a:xfrm>
          <a:prstGeom prst="rect">
            <a:avLst/>
          </a:prstGeom>
        </p:spPr>
        <p:txBody>
          <a:bodyPr wrap="square">
            <a:spAutoFit/>
          </a:bodyPr>
          <a:lstStyle/>
          <a:p>
            <a:r>
              <a:rPr lang="en-US" sz="2800" dirty="0" smtClean="0"/>
              <a:t>What dialogs looked like pre-install</a:t>
            </a:r>
            <a:endParaRPr lang="en-US" sz="2800" dirty="0"/>
          </a:p>
        </p:txBody>
      </p:sp>
      <p:grpSp>
        <p:nvGrpSpPr>
          <p:cNvPr id="19" name="Group 18" descr="letter envelope with number 1"/>
          <p:cNvGrpSpPr/>
          <p:nvPr/>
        </p:nvGrpSpPr>
        <p:grpSpPr>
          <a:xfrm>
            <a:off x="1182894" y="-275766"/>
            <a:ext cx="2057228" cy="2057228"/>
            <a:chOff x="7260" y="0"/>
            <a:chExt cx="2057228" cy="2057228"/>
          </a:xfrm>
        </p:grpSpPr>
        <p:pic>
          <p:nvPicPr>
            <p:cNvPr id="1026" name="Picture 2" descr="C:\Users\Jessica Markey\AppData\Local\Microsoft\Windows\Temporary Internet Files\Content.IE5\XEECSF4B\MC900441455[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60" y="0"/>
              <a:ext cx="2057228" cy="205722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021360" y="399965"/>
              <a:ext cx="381000" cy="523220"/>
            </a:xfrm>
            <a:prstGeom prst="rect">
              <a:avLst/>
            </a:prstGeom>
            <a:noFill/>
          </p:spPr>
          <p:txBody>
            <a:bodyPr wrap="square" rtlCol="0">
              <a:spAutoFit/>
            </a:bodyPr>
            <a:lstStyle/>
            <a:p>
              <a:r>
                <a:rPr lang="en-US" sz="2800" b="1" dirty="0" smtClean="0"/>
                <a:t>1</a:t>
              </a:r>
              <a:endParaRPr lang="en-US" sz="2800" b="1" dirty="0"/>
            </a:p>
          </p:txBody>
        </p:sp>
      </p:grpSp>
      <p:grpSp>
        <p:nvGrpSpPr>
          <p:cNvPr id="4" name="Group 3" descr="&quot; &quot;"/>
          <p:cNvGrpSpPr/>
          <p:nvPr/>
        </p:nvGrpSpPr>
        <p:grpSpPr>
          <a:xfrm>
            <a:off x="609600" y="3207673"/>
            <a:ext cx="533400" cy="1373145"/>
            <a:chOff x="609600" y="3207673"/>
            <a:chExt cx="533400" cy="1373145"/>
          </a:xfrm>
        </p:grpSpPr>
        <p:cxnSp>
          <p:nvCxnSpPr>
            <p:cNvPr id="28" name="Straight Connector 27"/>
            <p:cNvCxnSpPr/>
            <p:nvPr/>
          </p:nvCxnSpPr>
          <p:spPr>
            <a:xfrm flipV="1">
              <a:off x="609600" y="3207673"/>
              <a:ext cx="0" cy="1373145"/>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H="1">
              <a:off x="609600" y="4558046"/>
              <a:ext cx="5334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 name="Group 2" descr="&quot; &quot;"/>
          <p:cNvGrpSpPr/>
          <p:nvPr/>
        </p:nvGrpSpPr>
        <p:grpSpPr>
          <a:xfrm>
            <a:off x="609600" y="589005"/>
            <a:ext cx="533400" cy="1373145"/>
            <a:chOff x="609600" y="589005"/>
            <a:chExt cx="533400" cy="1373145"/>
          </a:xfrm>
        </p:grpSpPr>
        <p:cxnSp>
          <p:nvCxnSpPr>
            <p:cNvPr id="26" name="Straight Connector 25"/>
            <p:cNvCxnSpPr/>
            <p:nvPr/>
          </p:nvCxnSpPr>
          <p:spPr>
            <a:xfrm flipV="1">
              <a:off x="609600" y="589005"/>
              <a:ext cx="0" cy="1373145"/>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H="1">
              <a:off x="609600" y="618391"/>
              <a:ext cx="5334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16112" y="1034774"/>
            <a:ext cx="1701628" cy="3061060"/>
          </a:xfrm>
        </p:spPr>
        <p:txBody>
          <a:bodyPr>
            <a:normAutofit/>
          </a:bodyPr>
          <a:lstStyle/>
          <a:p>
            <a:r>
              <a:rPr lang="en-US" sz="3200" b="1" dirty="0" smtClean="0"/>
              <a:t>VistA Mail</a:t>
            </a:r>
            <a:endParaRPr lang="en-US" sz="3200" b="1" dirty="0"/>
          </a:p>
        </p:txBody>
      </p:sp>
    </p:spTree>
    <p:extLst>
      <p:ext uri="{BB962C8B-B14F-4D97-AF65-F5344CB8AC3E}">
        <p14:creationId xmlns:p14="http://schemas.microsoft.com/office/powerpoint/2010/main" val="67782797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742950"/>
            <a:ext cx="7543800" cy="3394472"/>
          </a:xfrm>
        </p:spPr>
        <p:txBody>
          <a:bodyPr>
            <a:noAutofit/>
          </a:bodyPr>
          <a:lstStyle/>
          <a:p>
            <a:pPr marL="0" indent="0" algn="ctr">
              <a:buNone/>
            </a:pPr>
            <a:r>
              <a:rPr lang="en-US" sz="4400" b="1" i="1" dirty="0"/>
              <a:t>What happens to </a:t>
            </a:r>
            <a:r>
              <a:rPr lang="en-US" sz="4400" b="1" i="1" dirty="0" smtClean="0"/>
              <a:t>my </a:t>
            </a:r>
            <a:r>
              <a:rPr lang="en-US" sz="4400" b="1" i="1" dirty="0"/>
              <a:t>elements and groups that </a:t>
            </a:r>
            <a:r>
              <a:rPr lang="en-US" sz="4400" b="1" i="1" dirty="0" smtClean="0"/>
              <a:t>contain</a:t>
            </a:r>
          </a:p>
          <a:p>
            <a:pPr marL="0" indent="0" algn="ctr">
              <a:buNone/>
            </a:pPr>
            <a:r>
              <a:rPr lang="en-US" sz="4400" b="1" dirty="0" smtClean="0">
                <a:solidFill>
                  <a:srgbClr val="FF0000"/>
                </a:solidFill>
              </a:rPr>
              <a:t>ICD9</a:t>
            </a:r>
            <a:r>
              <a:rPr lang="en-US" sz="4400" b="1" dirty="0">
                <a:solidFill>
                  <a:srgbClr val="FF0000"/>
                </a:solidFill>
              </a:rPr>
              <a:t>, </a:t>
            </a:r>
            <a:r>
              <a:rPr lang="en-US" sz="4400" b="1" dirty="0" smtClean="0">
                <a:solidFill>
                  <a:srgbClr val="FF0000"/>
                </a:solidFill>
              </a:rPr>
              <a:t>CPT, </a:t>
            </a:r>
            <a:r>
              <a:rPr lang="en-US" sz="4400" b="1" dirty="0">
                <a:solidFill>
                  <a:srgbClr val="FF0000"/>
                </a:solidFill>
              </a:rPr>
              <a:t>Taxonomies </a:t>
            </a:r>
            <a:endParaRPr lang="en-US" sz="4400" b="1" dirty="0" smtClean="0">
              <a:solidFill>
                <a:srgbClr val="FF0000"/>
              </a:solidFill>
            </a:endParaRPr>
          </a:p>
          <a:p>
            <a:pPr marL="0" indent="0" algn="ctr">
              <a:buNone/>
            </a:pPr>
            <a:r>
              <a:rPr lang="en-US" sz="4400" b="1" i="1" dirty="0" smtClean="0"/>
              <a:t>as finding </a:t>
            </a:r>
            <a:r>
              <a:rPr lang="en-US" sz="4400" b="1" i="1" dirty="0"/>
              <a:t>items or additional findings?</a:t>
            </a:r>
          </a:p>
          <a:p>
            <a:pPr marL="457200" lvl="1" indent="0">
              <a:buNone/>
            </a:pPr>
            <a:endParaRPr lang="en-US" sz="4400" b="1" i="1" dirty="0" smtClean="0"/>
          </a:p>
        </p:txBody>
      </p:sp>
    </p:spTree>
    <p:extLst>
      <p:ext uri="{BB962C8B-B14F-4D97-AF65-F5344CB8AC3E}">
        <p14:creationId xmlns:p14="http://schemas.microsoft.com/office/powerpoint/2010/main" val="339427070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38400" y="746580"/>
            <a:ext cx="6553200" cy="4527545"/>
          </a:xfrm>
        </p:spPr>
        <p:txBody>
          <a:bodyPr>
            <a:noAutofit/>
          </a:bodyPr>
          <a:lstStyle/>
          <a:p>
            <a:pPr marL="115888" lvl="2" indent="0">
              <a:lnSpc>
                <a:spcPts val="2800"/>
              </a:lnSpc>
              <a:buNone/>
            </a:pPr>
            <a:r>
              <a:rPr lang="en-US" sz="2800" b="1" dirty="0" smtClean="0"/>
              <a:t>Displays </a:t>
            </a:r>
            <a:r>
              <a:rPr lang="en-US" sz="2800" b="1" dirty="0" smtClean="0">
                <a:solidFill>
                  <a:srgbClr val="FF0000"/>
                </a:solidFill>
              </a:rPr>
              <a:t>2 pick lists </a:t>
            </a:r>
            <a:r>
              <a:rPr lang="en-US" sz="2800" b="1" dirty="0" smtClean="0"/>
              <a:t>for choosing codes</a:t>
            </a:r>
          </a:p>
          <a:p>
            <a:pPr marL="115888" lvl="2" indent="0">
              <a:lnSpc>
                <a:spcPts val="2800"/>
              </a:lnSpc>
              <a:spcBef>
                <a:spcPts val="0"/>
              </a:spcBef>
              <a:spcAft>
                <a:spcPts val="1200"/>
              </a:spcAft>
              <a:buNone/>
            </a:pPr>
            <a:r>
              <a:rPr lang="en-US" sz="2800" i="1" dirty="0" smtClean="0"/>
              <a:t>One for ICD and one for CPT</a:t>
            </a:r>
          </a:p>
          <a:p>
            <a:pPr marL="115888" lvl="2" indent="0">
              <a:lnSpc>
                <a:spcPts val="2800"/>
              </a:lnSpc>
              <a:buNone/>
            </a:pPr>
            <a:r>
              <a:rPr lang="en-US" sz="2800" b="1" dirty="0" smtClean="0"/>
              <a:t>Displays ‘pick list’ for </a:t>
            </a:r>
            <a:r>
              <a:rPr lang="en-US" sz="2800" b="1" dirty="0" smtClean="0">
                <a:solidFill>
                  <a:srgbClr val="FF0000"/>
                </a:solidFill>
              </a:rPr>
              <a:t>ICD only</a:t>
            </a:r>
          </a:p>
          <a:p>
            <a:pPr marL="115888" lvl="2" indent="0">
              <a:lnSpc>
                <a:spcPts val="2800"/>
              </a:lnSpc>
              <a:spcBef>
                <a:spcPts val="0"/>
              </a:spcBef>
              <a:spcAft>
                <a:spcPts val="1200"/>
              </a:spcAft>
              <a:buNone/>
            </a:pPr>
            <a:r>
              <a:rPr lang="en-US" sz="2800" i="1" dirty="0" smtClean="0"/>
              <a:t>All CPT codes in taxonomy are entered into PCE</a:t>
            </a:r>
          </a:p>
          <a:p>
            <a:pPr marL="115888" lvl="2" indent="0">
              <a:lnSpc>
                <a:spcPts val="2800"/>
              </a:lnSpc>
              <a:buNone/>
            </a:pPr>
            <a:r>
              <a:rPr lang="en-US" sz="2800" b="1" dirty="0" smtClean="0"/>
              <a:t>Displays ‘pick list’ for </a:t>
            </a:r>
            <a:r>
              <a:rPr lang="en-US" sz="2800" b="1" dirty="0" smtClean="0">
                <a:solidFill>
                  <a:srgbClr val="FF0000"/>
                </a:solidFill>
              </a:rPr>
              <a:t>CPT only</a:t>
            </a:r>
          </a:p>
          <a:p>
            <a:pPr marL="115888" lvl="2" indent="0">
              <a:lnSpc>
                <a:spcPts val="2800"/>
              </a:lnSpc>
              <a:spcBef>
                <a:spcPts val="0"/>
              </a:spcBef>
              <a:spcAft>
                <a:spcPts val="1200"/>
              </a:spcAft>
              <a:buNone/>
            </a:pPr>
            <a:r>
              <a:rPr lang="en-US" sz="2800" i="1" dirty="0" smtClean="0"/>
              <a:t>All ICD codes in taxonomy are entered into PCE</a:t>
            </a:r>
          </a:p>
          <a:p>
            <a:pPr marL="115888" lvl="2" indent="0">
              <a:lnSpc>
                <a:spcPts val="2800"/>
              </a:lnSpc>
              <a:buNone/>
            </a:pPr>
            <a:r>
              <a:rPr lang="en-US" sz="2800" b="1" dirty="0" smtClean="0">
                <a:solidFill>
                  <a:srgbClr val="FF0000"/>
                </a:solidFill>
              </a:rPr>
              <a:t>No ‘pick list’ </a:t>
            </a:r>
            <a:r>
              <a:rPr lang="en-US" sz="2800" b="1" dirty="0" smtClean="0"/>
              <a:t>for either ICD or CPT</a:t>
            </a:r>
          </a:p>
          <a:p>
            <a:pPr marL="115888" lvl="2" indent="0">
              <a:lnSpc>
                <a:spcPts val="2800"/>
              </a:lnSpc>
              <a:spcBef>
                <a:spcPts val="0"/>
              </a:spcBef>
              <a:spcAft>
                <a:spcPts val="1800"/>
              </a:spcAft>
              <a:buNone/>
            </a:pPr>
            <a:r>
              <a:rPr lang="en-US" sz="2800" i="1" dirty="0" smtClean="0"/>
              <a:t>All codes in taxonomy are entered into PCE</a:t>
            </a:r>
          </a:p>
          <a:p>
            <a:pPr lvl="1">
              <a:spcAft>
                <a:spcPts val="1800"/>
              </a:spcAft>
            </a:pPr>
            <a:endParaRPr lang="en-US" dirty="0"/>
          </a:p>
        </p:txBody>
      </p:sp>
      <p:sp>
        <p:nvSpPr>
          <p:cNvPr id="8" name="Rectangle 7" descr="NONE"/>
          <p:cNvSpPr/>
          <p:nvPr/>
        </p:nvSpPr>
        <p:spPr>
          <a:xfrm>
            <a:off x="1068881" y="4206709"/>
            <a:ext cx="1204176" cy="584775"/>
          </a:xfrm>
          <a:prstGeom prst="rect">
            <a:avLst/>
          </a:prstGeom>
        </p:spPr>
        <p:txBody>
          <a:bodyPr wrap="none">
            <a:spAutoFit/>
          </a:bodyPr>
          <a:lstStyle/>
          <a:p>
            <a:pPr algn="r"/>
            <a:r>
              <a:rPr lang="en-US" sz="3200" b="1" dirty="0"/>
              <a:t>NONE</a:t>
            </a:r>
            <a:endParaRPr lang="en-US" sz="3200" dirty="0"/>
          </a:p>
        </p:txBody>
      </p:sp>
      <p:sp>
        <p:nvSpPr>
          <p:cNvPr id="7" name="Rectangle 6" descr="CPT ONLY &#10;"/>
          <p:cNvSpPr/>
          <p:nvPr/>
        </p:nvSpPr>
        <p:spPr>
          <a:xfrm>
            <a:off x="406392" y="2932503"/>
            <a:ext cx="1866665" cy="584775"/>
          </a:xfrm>
          <a:prstGeom prst="rect">
            <a:avLst/>
          </a:prstGeom>
        </p:spPr>
        <p:txBody>
          <a:bodyPr wrap="square">
            <a:spAutoFit/>
          </a:bodyPr>
          <a:lstStyle/>
          <a:p>
            <a:pPr algn="r"/>
            <a:r>
              <a:rPr lang="en-US" sz="3200" b="1" dirty="0"/>
              <a:t>CPT ONLY </a:t>
            </a:r>
            <a:endParaRPr lang="en-US" sz="3200" dirty="0"/>
          </a:p>
        </p:txBody>
      </p:sp>
      <p:sp>
        <p:nvSpPr>
          <p:cNvPr id="6" name="Rectangle 5" descr="DX ONLY &#10;"/>
          <p:cNvSpPr/>
          <p:nvPr/>
        </p:nvSpPr>
        <p:spPr>
          <a:xfrm>
            <a:off x="530079" y="1610178"/>
            <a:ext cx="1742978" cy="584775"/>
          </a:xfrm>
          <a:prstGeom prst="rect">
            <a:avLst/>
          </a:prstGeom>
        </p:spPr>
        <p:txBody>
          <a:bodyPr wrap="none">
            <a:spAutoFit/>
          </a:bodyPr>
          <a:lstStyle/>
          <a:p>
            <a:pPr algn="r"/>
            <a:r>
              <a:rPr lang="en-US" sz="3200" b="1" dirty="0"/>
              <a:t>DX ONLY </a:t>
            </a:r>
            <a:endParaRPr lang="en-US" sz="3200" dirty="0"/>
          </a:p>
        </p:txBody>
      </p:sp>
      <p:sp>
        <p:nvSpPr>
          <p:cNvPr id="5" name="Rectangle 4" descr="ALL&#10;"/>
          <p:cNvSpPr/>
          <p:nvPr/>
        </p:nvSpPr>
        <p:spPr>
          <a:xfrm>
            <a:off x="1408825" y="659490"/>
            <a:ext cx="779381" cy="584775"/>
          </a:xfrm>
          <a:prstGeom prst="rect">
            <a:avLst/>
          </a:prstGeom>
        </p:spPr>
        <p:txBody>
          <a:bodyPr wrap="none">
            <a:spAutoFit/>
          </a:bodyPr>
          <a:lstStyle/>
          <a:p>
            <a:pPr algn="r"/>
            <a:r>
              <a:rPr lang="en-US" sz="3200" b="1" dirty="0"/>
              <a:t>ALL</a:t>
            </a:r>
            <a:endParaRPr lang="en-US" sz="3200" dirty="0"/>
          </a:p>
        </p:txBody>
      </p:sp>
      <p:sp>
        <p:nvSpPr>
          <p:cNvPr id="2" name="Title 1"/>
          <p:cNvSpPr>
            <a:spLocks noGrp="1"/>
          </p:cNvSpPr>
          <p:nvPr>
            <p:ph type="title"/>
          </p:nvPr>
        </p:nvSpPr>
        <p:spPr>
          <a:xfrm rot="19979438">
            <a:off x="-61673" y="300717"/>
            <a:ext cx="2013865" cy="659490"/>
          </a:xfrm>
        </p:spPr>
        <p:txBody>
          <a:bodyPr>
            <a:normAutofit/>
          </a:bodyPr>
          <a:lstStyle/>
          <a:p>
            <a:r>
              <a:rPr lang="en-US" sz="3600" b="1" dirty="0" smtClean="0">
                <a:solidFill>
                  <a:srgbClr val="FF0000"/>
                </a:solidFill>
              </a:rPr>
              <a:t>‘Pick List’</a:t>
            </a:r>
            <a:endParaRPr lang="en-US" sz="3600" b="1" dirty="0">
              <a:solidFill>
                <a:srgbClr val="FF0000"/>
              </a:solidFill>
            </a:endParaRPr>
          </a:p>
        </p:txBody>
      </p:sp>
    </p:spTree>
    <p:extLst>
      <p:ext uri="{BB962C8B-B14F-4D97-AF65-F5344CB8AC3E}">
        <p14:creationId xmlns:p14="http://schemas.microsoft.com/office/powerpoint/2010/main" val="184559487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descr="&quot; &quot;"/>
          <p:cNvSpPr>
            <a:spLocks noGrp="1"/>
          </p:cNvSpPr>
          <p:nvPr>
            <p:ph type="title"/>
          </p:nvPr>
        </p:nvSpPr>
        <p:spPr/>
        <p:txBody>
          <a:bodyPr/>
          <a:lstStyle/>
          <a:p>
            <a:endParaRPr lang="en-US" dirty="0"/>
          </a:p>
        </p:txBody>
      </p:sp>
      <p:pic>
        <p:nvPicPr>
          <p:cNvPr id="7171" name="Picture 3" descr="example taxonomy where there is a ICD code as a finding item and two cpt codes as additional findings pre-conversion on an element named PB-FLU VACC GIVEN"/>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18605" y="133349"/>
            <a:ext cx="8172005" cy="4975095"/>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descr="&quot; &quot;"/>
          <p:cNvSpPr>
            <a:spLocks noGrp="1"/>
          </p:cNvSpPr>
          <p:nvPr>
            <p:ph idx="1"/>
          </p:nvPr>
        </p:nvSpPr>
        <p:spPr/>
        <p:txBody>
          <a:bodyPr/>
          <a:lstStyle/>
          <a:p>
            <a:endParaRPr lang="en-US" dirty="0" smtClean="0"/>
          </a:p>
          <a:p>
            <a:endParaRPr lang="en-US" dirty="0"/>
          </a:p>
        </p:txBody>
      </p:sp>
      <p:pic>
        <p:nvPicPr>
          <p:cNvPr id="14" name="Picture 3" descr="zoom of example taxonomy where there is a ICD code as a finding item and two cpt codes as additional findings pre-conversion on an element named PB-FLU VACC GIVEN&#10;&#10;Note that post-conversion there has been ONE taxonomy created that contains both the diagnosis and procedure codes, it has been added as the finding item and the name of the taxonomy is the same as the name of the element that those findings were contained in PB-FLU VACC GIVEN&#10;&#10;"/>
          <p:cNvPicPr>
            <a:picLocks noChangeAspect="1" noChangeArrowheads="1"/>
          </p:cNvPicPr>
          <p:nvPr/>
        </p:nvPicPr>
        <p:blipFill rotWithShape="1">
          <a:blip r:embed="rId5">
            <a:extLst>
              <a:ext uri="{28A0092B-C50C-407E-A947-70E740481C1C}">
                <a14:useLocalDpi xmlns:a14="http://schemas.microsoft.com/office/drawing/2010/main" val="0"/>
              </a:ext>
            </a:extLst>
          </a:blip>
          <a:srcRect l="7777" t="50000" r="43025" b="15013"/>
          <a:stretch/>
        </p:blipFill>
        <p:spPr bwMode="auto">
          <a:xfrm>
            <a:off x="3618929" y="2620896"/>
            <a:ext cx="5330278" cy="237425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2" name="Picture 3" descr="zoom of example taxonomy where there is a ICD code as a finding item and two cpt codes as additional findings pre-conversion on an element named PB-FLU VACC GIVEN"/>
          <p:cNvPicPr>
            <a:picLocks noChangeAspect="1" noChangeArrowheads="1"/>
          </p:cNvPicPr>
          <p:nvPr/>
        </p:nvPicPr>
        <p:blipFill rotWithShape="1">
          <a:blip r:embed="rId5">
            <a:extLst>
              <a:ext uri="{28A0092B-C50C-407E-A947-70E740481C1C}">
                <a14:useLocalDpi xmlns:a14="http://schemas.microsoft.com/office/drawing/2010/main" val="0"/>
              </a:ext>
            </a:extLst>
          </a:blip>
          <a:srcRect r="55281" b="75304"/>
          <a:stretch/>
        </p:blipFill>
        <p:spPr bwMode="auto">
          <a:xfrm>
            <a:off x="3617686" y="391884"/>
            <a:ext cx="5287150" cy="182880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16" name="Isosceles Triangle 15" descr="&quot; &quot;"/>
          <p:cNvSpPr/>
          <p:nvPr/>
        </p:nvSpPr>
        <p:spPr>
          <a:xfrm rot="16200000">
            <a:off x="1712102" y="3104078"/>
            <a:ext cx="2388765" cy="1393371"/>
          </a:xfrm>
          <a:prstGeom prst="triangle">
            <a:avLst>
              <a:gd name="adj" fmla="val 49425"/>
            </a:avLst>
          </a:prstGeom>
          <a:solidFill>
            <a:schemeClr val="bg1">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descr="Name of new taxonomy&#10;"/>
          <p:cNvSpPr txBox="1"/>
          <p:nvPr/>
        </p:nvSpPr>
        <p:spPr>
          <a:xfrm>
            <a:off x="5090892" y="2954836"/>
            <a:ext cx="3733800" cy="523220"/>
          </a:xfrm>
          <a:prstGeom prst="rect">
            <a:avLst/>
          </a:prstGeom>
          <a:solidFill>
            <a:schemeClr val="bg1"/>
          </a:solidFill>
        </p:spPr>
        <p:txBody>
          <a:bodyPr wrap="square" rtlCol="0">
            <a:spAutoFit/>
          </a:bodyPr>
          <a:lstStyle/>
          <a:p>
            <a:pPr algn="ctr"/>
            <a:r>
              <a:rPr lang="en-US" sz="2800" dirty="0" smtClean="0">
                <a:solidFill>
                  <a:srgbClr val="FF0000"/>
                </a:solidFill>
              </a:rPr>
              <a:t>Name of new taxonomy</a:t>
            </a:r>
            <a:endParaRPr lang="en-US" sz="2800" dirty="0">
              <a:solidFill>
                <a:srgbClr val="FF0000"/>
              </a:solidFill>
            </a:endParaRPr>
          </a:p>
        </p:txBody>
      </p:sp>
      <p:sp>
        <p:nvSpPr>
          <p:cNvPr id="24" name="Oval 23" descr="highlight of PB-FLY VACC GIVEN"/>
          <p:cNvSpPr/>
          <p:nvPr/>
        </p:nvSpPr>
        <p:spPr>
          <a:xfrm>
            <a:off x="6099630" y="2513807"/>
            <a:ext cx="2663378" cy="57351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Bent-Up Arrow 19" descr="&quot; &quot;"/>
          <p:cNvSpPr/>
          <p:nvPr/>
        </p:nvSpPr>
        <p:spPr>
          <a:xfrm rot="5400000">
            <a:off x="3846285" y="805709"/>
            <a:ext cx="2377440" cy="2274389"/>
          </a:xfrm>
          <a:prstGeom prst="bentUpArrow">
            <a:avLst>
              <a:gd name="adj1" fmla="val 2307"/>
              <a:gd name="adj2" fmla="val 8041"/>
              <a:gd name="adj3" fmla="val 7804"/>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descr="ICD9 and CPT codes&#10;"/>
          <p:cNvSpPr txBox="1"/>
          <p:nvPr/>
        </p:nvSpPr>
        <p:spPr>
          <a:xfrm>
            <a:off x="7033323" y="1393279"/>
            <a:ext cx="1828800" cy="954107"/>
          </a:xfrm>
          <a:prstGeom prst="rect">
            <a:avLst/>
          </a:prstGeom>
          <a:noFill/>
        </p:spPr>
        <p:txBody>
          <a:bodyPr wrap="square" rtlCol="0">
            <a:spAutoFit/>
          </a:bodyPr>
          <a:lstStyle/>
          <a:p>
            <a:pPr algn="ctr"/>
            <a:r>
              <a:rPr lang="en-US" sz="2800" i="1" dirty="0" smtClean="0">
                <a:solidFill>
                  <a:srgbClr val="FF0000"/>
                </a:solidFill>
              </a:rPr>
              <a:t>ICD9 and CPT codes</a:t>
            </a:r>
            <a:endParaRPr lang="en-US" sz="2800" i="1" dirty="0">
              <a:solidFill>
                <a:srgbClr val="FF0000"/>
              </a:solidFill>
            </a:endParaRPr>
          </a:p>
        </p:txBody>
      </p:sp>
      <p:sp>
        <p:nvSpPr>
          <p:cNvPr id="21" name="Oval 20" descr="highlight of PB-FLY VACC GIVEN"/>
          <p:cNvSpPr/>
          <p:nvPr/>
        </p:nvSpPr>
        <p:spPr>
          <a:xfrm>
            <a:off x="3378200" y="209696"/>
            <a:ext cx="2819400" cy="57351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Isosceles Triangle 3" descr="&quot; &quot;"/>
          <p:cNvSpPr/>
          <p:nvPr/>
        </p:nvSpPr>
        <p:spPr>
          <a:xfrm rot="16200000">
            <a:off x="1818821" y="421820"/>
            <a:ext cx="1811566" cy="1757136"/>
          </a:xfrm>
          <a:prstGeom prst="triangle">
            <a:avLst>
              <a:gd name="adj" fmla="val 65223"/>
            </a:avLst>
          </a:prstGeom>
          <a:solidFill>
            <a:schemeClr val="bg1">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68000369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descr="postconversion CPT code example"/>
          <p:cNvPicPr>
            <a:picLocks noChangeAspect="1" noChangeArrowheads="1"/>
          </p:cNvPicPr>
          <p:nvPr/>
        </p:nvPicPr>
        <p:blipFill rotWithShape="1">
          <a:blip r:embed="rId3">
            <a:extLst>
              <a:ext uri="{28A0092B-C50C-407E-A947-70E740481C1C}">
                <a14:useLocalDpi xmlns:a14="http://schemas.microsoft.com/office/drawing/2010/main" val="0"/>
              </a:ext>
            </a:extLst>
          </a:blip>
          <a:srcRect r="14989"/>
          <a:stretch/>
        </p:blipFill>
        <p:spPr bwMode="auto">
          <a:xfrm>
            <a:off x="152398" y="2452008"/>
            <a:ext cx="8883592" cy="259792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Oval 13" descr="highlight of additional finding items:&#10;Items: TX&gt;HF LIPID LDL 120-129"/>
          <p:cNvSpPr/>
          <p:nvPr/>
        </p:nvSpPr>
        <p:spPr>
          <a:xfrm>
            <a:off x="97974" y="3370038"/>
            <a:ext cx="5437572" cy="9906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itle 1" descr="Post-Conversion&#10;"/>
          <p:cNvSpPr txBox="1">
            <a:spLocks/>
          </p:cNvSpPr>
          <p:nvPr/>
        </p:nvSpPr>
        <p:spPr>
          <a:xfrm>
            <a:off x="5805716" y="1914072"/>
            <a:ext cx="3258457" cy="70485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dirty="0" smtClean="0"/>
              <a:t>Post-Conversion</a:t>
            </a:r>
            <a:endParaRPr lang="en-US" sz="3600" dirty="0"/>
          </a:p>
        </p:txBody>
      </p:sp>
      <p:pic>
        <p:nvPicPr>
          <p:cNvPr id="1028" name="Picture 4" descr="preconversion CPT code example"/>
          <p:cNvPicPr>
            <a:picLocks noChangeAspect="1" noChangeArrowheads="1"/>
          </p:cNvPicPr>
          <p:nvPr/>
        </p:nvPicPr>
        <p:blipFill rotWithShape="1">
          <a:blip r:embed="rId4">
            <a:extLst>
              <a:ext uri="{28A0092B-C50C-407E-A947-70E740481C1C}">
                <a14:useLocalDpi xmlns:a14="http://schemas.microsoft.com/office/drawing/2010/main" val="0"/>
              </a:ext>
            </a:extLst>
          </a:blip>
          <a:srcRect b="11848"/>
          <a:stretch/>
        </p:blipFill>
        <p:spPr bwMode="auto">
          <a:xfrm>
            <a:off x="152399" y="503460"/>
            <a:ext cx="8883591" cy="141061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5" name="Straight Arrow Connector 14" descr="&quot; &quot;"/>
          <p:cNvCxnSpPr/>
          <p:nvPr/>
        </p:nvCxnSpPr>
        <p:spPr>
          <a:xfrm>
            <a:off x="914402" y="878308"/>
            <a:ext cx="0" cy="2684042"/>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3" name="Oval 12" descr="HF LIPID LDL 120-129"/>
          <p:cNvSpPr/>
          <p:nvPr/>
        </p:nvSpPr>
        <p:spPr>
          <a:xfrm>
            <a:off x="7680" y="304794"/>
            <a:ext cx="3497520" cy="57351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itle 1"/>
          <p:cNvSpPr>
            <a:spLocks noGrp="1"/>
          </p:cNvSpPr>
          <p:nvPr>
            <p:ph type="title"/>
          </p:nvPr>
        </p:nvSpPr>
        <p:spPr>
          <a:xfrm>
            <a:off x="5998028" y="-63302"/>
            <a:ext cx="3048000" cy="704850"/>
          </a:xfrm>
        </p:spPr>
        <p:txBody>
          <a:bodyPr>
            <a:normAutofit/>
          </a:bodyPr>
          <a:lstStyle/>
          <a:p>
            <a:r>
              <a:rPr lang="en-US" sz="3600" dirty="0" smtClean="0"/>
              <a:t>Pre-Conversion</a:t>
            </a:r>
            <a:endParaRPr lang="en-US" sz="3600" dirty="0"/>
          </a:p>
        </p:txBody>
      </p:sp>
    </p:spTree>
    <p:extLst>
      <p:ext uri="{BB962C8B-B14F-4D97-AF65-F5344CB8AC3E}">
        <p14:creationId xmlns:p14="http://schemas.microsoft.com/office/powerpoint/2010/main" val="219417076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professionally dressed man looking confused, with one hand on his head"/>
          <p:cNvPicPr>
            <a:picLocks noChangeAspect="1" noChangeArrowheads="1"/>
          </p:cNvPicPr>
          <p:nvPr/>
        </p:nvPicPr>
        <p:blipFill rotWithShape="1">
          <a:blip r:embed="rId3">
            <a:extLst>
              <a:ext uri="{28A0092B-C50C-407E-A947-70E740481C1C}">
                <a14:useLocalDpi xmlns:a14="http://schemas.microsoft.com/office/drawing/2010/main" val="0"/>
              </a:ext>
            </a:extLst>
          </a:blip>
          <a:srcRect b="1115"/>
          <a:stretch/>
        </p:blipFill>
        <p:spPr bwMode="auto">
          <a:xfrm flipH="1">
            <a:off x="5653312" y="-4655"/>
            <a:ext cx="3472543" cy="5148155"/>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566052" y="361950"/>
            <a:ext cx="5348512" cy="3505200"/>
          </a:xfrm>
        </p:spPr>
        <p:txBody>
          <a:bodyPr>
            <a:normAutofit/>
          </a:bodyPr>
          <a:lstStyle/>
          <a:p>
            <a:pPr marL="0" indent="0" algn="ctr">
              <a:buNone/>
            </a:pPr>
            <a:r>
              <a:rPr lang="en-US" sz="4400" b="1" i="1" dirty="0" smtClean="0"/>
              <a:t>What happens if two elements/groups have the same ICD/CPT codes?</a:t>
            </a:r>
          </a:p>
          <a:p>
            <a:pPr marL="0" indent="0">
              <a:buNone/>
            </a:pPr>
            <a:endParaRPr lang="en-US" sz="4400" b="1" i="1" dirty="0"/>
          </a:p>
        </p:txBody>
      </p:sp>
    </p:spTree>
    <p:extLst>
      <p:ext uri="{BB962C8B-B14F-4D97-AF65-F5344CB8AC3E}">
        <p14:creationId xmlns:p14="http://schemas.microsoft.com/office/powerpoint/2010/main" val="291655913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194" name="Picture 2" descr="example taxonomy output"/>
          <p:cNvPicPr>
            <a:picLocks noChangeAspect="1" noChangeArrowheads="1"/>
          </p:cNvPicPr>
          <p:nvPr/>
        </p:nvPicPr>
        <p:blipFill rotWithShape="1">
          <a:blip r:embed="rId3">
            <a:duotone>
              <a:schemeClr val="bg2">
                <a:shade val="45000"/>
                <a:satMod val="135000"/>
              </a:schemeClr>
              <a:prstClr val="white"/>
            </a:duotone>
            <a:extLst>
              <a:ext uri="{28A0092B-C50C-407E-A947-70E740481C1C}">
                <a14:useLocalDpi xmlns:a14="http://schemas.microsoft.com/office/drawing/2010/main" val="0"/>
              </a:ext>
            </a:extLst>
          </a:blip>
          <a:srcRect r="9556"/>
          <a:stretch/>
        </p:blipFill>
        <p:spPr bwMode="auto">
          <a:xfrm>
            <a:off x="3475" y="0"/>
            <a:ext cx="7006925" cy="514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descr="TX.IM HEP A/HEP B DONE 1ST DOSE INJ DIALOG"/>
          <p:cNvPicPr>
            <a:picLocks noChangeAspect="1" noChangeArrowheads="1"/>
          </p:cNvPicPr>
          <p:nvPr/>
        </p:nvPicPr>
        <p:blipFill rotWithShape="1">
          <a:blip r:embed="rId3">
            <a:extLst>
              <a:ext uri="{28A0092B-C50C-407E-A947-70E740481C1C}">
                <a14:useLocalDpi xmlns:a14="http://schemas.microsoft.com/office/drawing/2010/main" val="0"/>
              </a:ext>
            </a:extLst>
          </a:blip>
          <a:srcRect t="66737" r="30258" b="25362"/>
          <a:stretch/>
        </p:blipFill>
        <p:spPr bwMode="auto">
          <a:xfrm>
            <a:off x="15412" y="3449862"/>
            <a:ext cx="9117702" cy="8309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descr="IM TX.IM HEP A/HEP B DONE 3RD DOSE INJ DIALOG"/>
          <p:cNvPicPr>
            <a:picLocks noChangeAspect="1" noChangeArrowheads="1"/>
          </p:cNvPicPr>
          <p:nvPr/>
        </p:nvPicPr>
        <p:blipFill rotWithShape="1">
          <a:blip r:embed="rId3">
            <a:extLst>
              <a:ext uri="{28A0092B-C50C-407E-A947-70E740481C1C}">
                <a14:useLocalDpi xmlns:a14="http://schemas.microsoft.com/office/drawing/2010/main" val="0"/>
              </a:ext>
            </a:extLst>
          </a:blip>
          <a:srcRect l="1" t="48224" r="47624" b="45679"/>
          <a:stretch/>
        </p:blipFill>
        <p:spPr bwMode="auto">
          <a:xfrm>
            <a:off x="155874" y="2685142"/>
            <a:ext cx="7772400" cy="6007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descr="Additional Findng Items:"/>
          <p:cNvPicPr>
            <a:picLocks noChangeAspect="1" noChangeArrowheads="1"/>
          </p:cNvPicPr>
          <p:nvPr/>
        </p:nvPicPr>
        <p:blipFill rotWithShape="1">
          <a:blip r:embed="rId3">
            <a:extLst>
              <a:ext uri="{28A0092B-C50C-407E-A947-70E740481C1C}">
                <a14:useLocalDpi xmlns:a14="http://schemas.microsoft.com/office/drawing/2010/main" val="0"/>
              </a:ext>
            </a:extLst>
          </a:blip>
          <a:srcRect t="66737" r="30258" b="25362"/>
          <a:stretch/>
        </p:blipFill>
        <p:spPr bwMode="auto">
          <a:xfrm>
            <a:off x="72570" y="971550"/>
            <a:ext cx="5403096" cy="406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descr="TX.IM HEP A/HEP B DONE 1ST DOSE INJ DIALOG"/>
          <p:cNvPicPr>
            <a:picLocks noChangeAspect="1" noChangeArrowheads="1"/>
          </p:cNvPicPr>
          <p:nvPr/>
        </p:nvPicPr>
        <p:blipFill rotWithShape="1">
          <a:blip r:embed="rId3">
            <a:extLst>
              <a:ext uri="{28A0092B-C50C-407E-A947-70E740481C1C}">
                <a14:useLocalDpi xmlns:a14="http://schemas.microsoft.com/office/drawing/2010/main" val="0"/>
              </a:ext>
            </a:extLst>
          </a:blip>
          <a:srcRect t="66737" r="30258" b="25362"/>
          <a:stretch/>
        </p:blipFill>
        <p:spPr bwMode="auto">
          <a:xfrm>
            <a:off x="21774" y="978810"/>
            <a:ext cx="9117702" cy="8309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descr="IM HEP A/HEP B DONE 1ST DOSE INJ DIALOG"/>
          <p:cNvPicPr>
            <a:picLocks noChangeAspect="1" noChangeArrowheads="1"/>
          </p:cNvPicPr>
          <p:nvPr/>
        </p:nvPicPr>
        <p:blipFill rotWithShape="1">
          <a:blip r:embed="rId3">
            <a:extLst>
              <a:ext uri="{28A0092B-C50C-407E-A947-70E740481C1C}">
                <a14:useLocalDpi xmlns:a14="http://schemas.microsoft.com/office/drawing/2010/main" val="0"/>
              </a:ext>
            </a:extLst>
          </a:blip>
          <a:srcRect r="48806" b="93933"/>
          <a:stretch/>
        </p:blipFill>
        <p:spPr bwMode="auto">
          <a:xfrm>
            <a:off x="460670" y="36288"/>
            <a:ext cx="7505772" cy="590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1408477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6261" y="4194630"/>
            <a:ext cx="8229600" cy="857250"/>
          </a:xfrm>
        </p:spPr>
        <p:txBody>
          <a:bodyPr/>
          <a:lstStyle/>
          <a:p>
            <a:r>
              <a:rPr lang="en-US" b="1" i="1" dirty="0" smtClean="0">
                <a:solidFill>
                  <a:srgbClr val="0000FF"/>
                </a:solidFill>
              </a:rPr>
              <a:t>Resolution Type for Taxonomy</a:t>
            </a:r>
            <a:endParaRPr lang="en-US" b="1" i="1" dirty="0">
              <a:solidFill>
                <a:srgbClr val="0000FF"/>
              </a:solidFill>
            </a:endParaRPr>
          </a:p>
        </p:txBody>
      </p:sp>
      <p:sp>
        <p:nvSpPr>
          <p:cNvPr id="3" name="Content Placeholder 2" descr="&quot; &quot;"/>
          <p:cNvSpPr>
            <a:spLocks noGrp="1"/>
          </p:cNvSpPr>
          <p:nvPr>
            <p:ph idx="1"/>
          </p:nvPr>
        </p:nvSpPr>
        <p:spPr/>
        <p:txBody>
          <a:bodyPr>
            <a:normAutofit/>
          </a:bodyPr>
          <a:lstStyle/>
          <a:p>
            <a:endParaRPr lang="en-US" dirty="0"/>
          </a:p>
          <a:p>
            <a:endParaRPr lang="en-US" dirty="0" smtClean="0"/>
          </a:p>
          <a:p>
            <a:endParaRPr lang="en-US" dirty="0"/>
          </a:p>
          <a:p>
            <a:endParaRPr lang="en-US" dirty="0" smtClean="0"/>
          </a:p>
          <a:p>
            <a:endParaRPr lang="en-US" dirty="0"/>
          </a:p>
          <a:p>
            <a:endParaRPr lang="en-US" dirty="0" smtClean="0"/>
          </a:p>
        </p:txBody>
      </p:sp>
      <p:pic>
        <p:nvPicPr>
          <p:cNvPr id="6146" name="Picture 2" descr="Example FINDING TYPE BY PARAMETER NAME: POV - Diagnosis (Taxonomy)&#10;Default prompts for dialogs that contain taxonomies; this is set by a parameter.  The prompts you see by default will be dependent on the resolution type of the element/group:&#10;&#10;1 Done at Encounter &#10;2 Done Elsewhere (Historical)&#10;"/>
          <p:cNvPicPr>
            <a:picLocks noChangeAspect="1" noChangeArrowheads="1"/>
          </p:cNvPicPr>
          <p:nvPr/>
        </p:nvPicPr>
        <p:blipFill rotWithShape="1">
          <a:blip r:embed="rId3">
            <a:extLst>
              <a:ext uri="{28A0092B-C50C-407E-A947-70E740481C1C}">
                <a14:useLocalDpi xmlns:a14="http://schemas.microsoft.com/office/drawing/2010/main" val="0"/>
              </a:ext>
            </a:extLst>
          </a:blip>
          <a:srcRect r="14123"/>
          <a:stretch/>
        </p:blipFill>
        <p:spPr bwMode="auto">
          <a:xfrm>
            <a:off x="3608" y="187787"/>
            <a:ext cx="9154906" cy="39217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8427708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PRS 30, with v30  it will automatically file to PCE and will not display a pick list"/>
          <p:cNvPicPr>
            <a:picLocks noChangeAspect="1" noChangeArrowheads="1"/>
          </p:cNvPicPr>
          <p:nvPr/>
        </p:nvPicPr>
        <p:blipFill rotWithShape="1">
          <a:blip r:embed="rId3">
            <a:extLst>
              <a:ext uri="{28A0092B-C50C-407E-A947-70E740481C1C}">
                <a14:useLocalDpi xmlns:a14="http://schemas.microsoft.com/office/drawing/2010/main" val="0"/>
              </a:ext>
            </a:extLst>
          </a:blip>
          <a:srcRect l="1" r="14314"/>
          <a:stretch/>
        </p:blipFill>
        <p:spPr bwMode="auto">
          <a:xfrm>
            <a:off x="0" y="1581150"/>
            <a:ext cx="9147702" cy="3562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descr="If there is one active code for an encounter, with CPRS version 29, it will display a pick list and the provider has to choose the code&#10;"/>
          <p:cNvPicPr>
            <a:picLocks noChangeAspect="1" noChangeArrowheads="1"/>
          </p:cNvPicPr>
          <p:nvPr/>
        </p:nvPicPr>
        <p:blipFill rotWithShape="1">
          <a:blip r:embed="rId3">
            <a:extLst>
              <a:ext uri="{28A0092B-C50C-407E-A947-70E740481C1C}">
                <a14:useLocalDpi xmlns:a14="http://schemas.microsoft.com/office/drawing/2010/main" val="0"/>
              </a:ext>
            </a:extLst>
          </a:blip>
          <a:srcRect l="1824" t="5294" r="18767" b="50000"/>
          <a:stretch/>
        </p:blipFill>
        <p:spPr bwMode="auto">
          <a:xfrm>
            <a:off x="58059" y="1775222"/>
            <a:ext cx="9052560" cy="18593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descr="CPRS 2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514" y="1387078"/>
            <a:ext cx="1295400" cy="388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descr="If there is 1 ACTIVE CODE in pick list, will file to PCE and will NOT display pick list"/>
          <p:cNvSpPr>
            <a:spLocks noGrp="1"/>
          </p:cNvSpPr>
          <p:nvPr>
            <p:ph type="title"/>
          </p:nvPr>
        </p:nvSpPr>
        <p:spPr>
          <a:xfrm>
            <a:off x="152400" y="-119684"/>
            <a:ext cx="8762999" cy="1541179"/>
          </a:xfrm>
        </p:spPr>
        <p:txBody>
          <a:bodyPr>
            <a:normAutofit fontScale="90000"/>
          </a:bodyPr>
          <a:lstStyle/>
          <a:p>
            <a:r>
              <a:rPr lang="en-US" dirty="0" smtClean="0">
                <a:solidFill>
                  <a:srgbClr val="0000FF"/>
                </a:solidFill>
              </a:rPr>
              <a:t>If there is </a:t>
            </a:r>
            <a:r>
              <a:rPr lang="en-US" b="1" i="1" dirty="0" smtClean="0">
                <a:solidFill>
                  <a:srgbClr val="0000FF"/>
                </a:solidFill>
              </a:rPr>
              <a:t>1 ACTIVE CODE </a:t>
            </a:r>
            <a:r>
              <a:rPr lang="en-US" dirty="0" smtClean="0">
                <a:solidFill>
                  <a:srgbClr val="0000FF"/>
                </a:solidFill>
              </a:rPr>
              <a:t>in pick list, will file to PCE and will NOT display pick list</a:t>
            </a:r>
            <a:endParaRPr lang="en-US" dirty="0">
              <a:solidFill>
                <a:srgbClr val="0000FF"/>
              </a:solidFill>
            </a:endParaRPr>
          </a:p>
        </p:txBody>
      </p:sp>
    </p:spTree>
    <p:extLst>
      <p:ext uri="{BB962C8B-B14F-4D97-AF65-F5344CB8AC3E}">
        <p14:creationId xmlns:p14="http://schemas.microsoft.com/office/powerpoint/2010/main" val="348254344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With CPRS v29, if no code in the taxonomy is active or valid at the time of entry, a pick list will still be displayed that indicates there are no codes, &#10;&#10;With CPRS v30  it will not display a pick list if there are no valid codes&#10;"/>
          <p:cNvPicPr>
            <a:picLocks noChangeAspect="1" noChangeArrowheads="1"/>
          </p:cNvPicPr>
          <p:nvPr/>
        </p:nvPicPr>
        <p:blipFill rotWithShape="1">
          <a:blip r:embed="rId3">
            <a:extLst>
              <a:ext uri="{28A0092B-C50C-407E-A947-70E740481C1C}">
                <a14:useLocalDpi xmlns:a14="http://schemas.microsoft.com/office/drawing/2010/main" val="0"/>
              </a:ext>
            </a:extLst>
          </a:blip>
          <a:srcRect r="17637"/>
          <a:stretch/>
        </p:blipFill>
        <p:spPr bwMode="auto">
          <a:xfrm>
            <a:off x="91439" y="514350"/>
            <a:ext cx="8930813" cy="4072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653703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map of Nevada"/>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49987">
            <a:off x="6553201" y="1283294"/>
            <a:ext cx="1985539" cy="2721750"/>
          </a:xfrm>
          <a:prstGeom prst="rect">
            <a:avLst/>
          </a:prstGeom>
        </p:spPr>
      </p:pic>
      <p:pic>
        <p:nvPicPr>
          <p:cNvPr id="10" name="Picture 9" descr="map of Colorado"/>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35668" y="2190750"/>
            <a:ext cx="3027172" cy="2312928"/>
          </a:xfrm>
          <a:prstGeom prst="rect">
            <a:avLst/>
          </a:prstGeom>
        </p:spPr>
      </p:pic>
      <p:pic>
        <p:nvPicPr>
          <p:cNvPr id="4" name="Picture 3" descr="map of Arkansas"/>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583627">
            <a:off x="6053045" y="2617644"/>
            <a:ext cx="2557451" cy="2207523"/>
          </a:xfrm>
          <a:prstGeom prst="rect">
            <a:avLst/>
          </a:prstGeom>
        </p:spPr>
      </p:pic>
      <p:sp>
        <p:nvSpPr>
          <p:cNvPr id="9" name="Circular Arrow 8" descr="&quot; &quot;"/>
          <p:cNvSpPr/>
          <p:nvPr/>
        </p:nvSpPr>
        <p:spPr>
          <a:xfrm rot="1059346" flipV="1">
            <a:off x="2380021" y="2332756"/>
            <a:ext cx="2819400" cy="1923975"/>
          </a:xfrm>
          <a:prstGeom prst="circularArrow">
            <a:avLst>
              <a:gd name="adj1" fmla="val 7531"/>
              <a:gd name="adj2" fmla="val 1142319"/>
              <a:gd name="adj3" fmla="val 20507513"/>
              <a:gd name="adj4" fmla="val 10800000"/>
              <a:gd name="adj5" fmla="val 125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pic>
        <p:nvPicPr>
          <p:cNvPr id="11" name="Picture 10" descr="map of the United States"/>
          <p:cNvPicPr>
            <a:picLocks noChangeAspect="1"/>
          </p:cNvPicPr>
          <p:nvPr/>
        </p:nvPicPr>
        <p:blipFill rotWithShape="1">
          <a:blip r:embed="rId6" cstate="print">
            <a:extLst>
              <a:ext uri="{28A0092B-C50C-407E-A947-70E740481C1C}">
                <a14:useLocalDpi xmlns:a14="http://schemas.microsoft.com/office/drawing/2010/main" val="0"/>
              </a:ext>
            </a:extLst>
          </a:blip>
          <a:srcRect t="10708" b="10790"/>
          <a:stretch/>
        </p:blipFill>
        <p:spPr>
          <a:xfrm rot="19718703">
            <a:off x="252647" y="898231"/>
            <a:ext cx="3559306" cy="2095579"/>
          </a:xfrm>
          <a:prstGeom prst="rect">
            <a:avLst/>
          </a:prstGeom>
        </p:spPr>
      </p:pic>
      <p:sp>
        <p:nvSpPr>
          <p:cNvPr id="2" name="Title 1"/>
          <p:cNvSpPr>
            <a:spLocks noGrp="1"/>
          </p:cNvSpPr>
          <p:nvPr>
            <p:ph type="title"/>
          </p:nvPr>
        </p:nvSpPr>
        <p:spPr>
          <a:xfrm>
            <a:off x="4184086" y="419230"/>
            <a:ext cx="4505608" cy="857250"/>
          </a:xfrm>
        </p:spPr>
        <p:txBody>
          <a:bodyPr>
            <a:noAutofit/>
          </a:bodyPr>
          <a:lstStyle/>
          <a:p>
            <a:r>
              <a:rPr lang="en-US" sz="6000" b="1" dirty="0" smtClean="0"/>
              <a:t>Why ICD-10 ?</a:t>
            </a:r>
            <a:endParaRPr lang="en-US" sz="6000" b="1" dirty="0"/>
          </a:p>
        </p:txBody>
      </p:sp>
    </p:spTree>
    <p:extLst>
      <p:ext uri="{BB962C8B-B14F-4D97-AF65-F5344CB8AC3E}">
        <p14:creationId xmlns:p14="http://schemas.microsoft.com/office/powerpoint/2010/main" val="35513969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descr="List Manager&#10;ScreenMan&#10;Browser&#10;"/>
          <p:cNvSpPr/>
          <p:nvPr/>
        </p:nvSpPr>
        <p:spPr>
          <a:xfrm>
            <a:off x="2057400" y="2783138"/>
            <a:ext cx="3301993" cy="2062103"/>
          </a:xfrm>
          <a:prstGeom prst="rect">
            <a:avLst/>
          </a:prstGeom>
        </p:spPr>
        <p:txBody>
          <a:bodyPr wrap="square">
            <a:spAutoFit/>
          </a:bodyPr>
          <a:lstStyle/>
          <a:p>
            <a:pPr marL="6350" lvl="1">
              <a:spcAft>
                <a:spcPts val="1200"/>
              </a:spcAft>
            </a:pPr>
            <a:r>
              <a:rPr lang="en-US" sz="3600" i="1" dirty="0"/>
              <a:t>List </a:t>
            </a:r>
            <a:r>
              <a:rPr lang="en-US" sz="3600" i="1" dirty="0" smtClean="0"/>
              <a:t>Manager</a:t>
            </a:r>
            <a:endParaRPr lang="en-US" sz="3600" i="1" dirty="0"/>
          </a:p>
          <a:p>
            <a:pPr marL="6350" lvl="1" algn="ctr">
              <a:spcAft>
                <a:spcPts val="1200"/>
              </a:spcAft>
            </a:pPr>
            <a:r>
              <a:rPr lang="en-US" sz="3600" i="1" dirty="0"/>
              <a:t>ScreenMan</a:t>
            </a:r>
          </a:p>
          <a:p>
            <a:pPr marL="6350" lvl="1" algn="r">
              <a:spcAft>
                <a:spcPts val="1200"/>
              </a:spcAft>
            </a:pPr>
            <a:r>
              <a:rPr lang="en-US" sz="3600" i="1" dirty="0"/>
              <a:t>Browser</a:t>
            </a:r>
          </a:p>
        </p:txBody>
      </p:sp>
      <p:sp>
        <p:nvSpPr>
          <p:cNvPr id="2" name="Title 1"/>
          <p:cNvSpPr>
            <a:spLocks noGrp="1"/>
          </p:cNvSpPr>
          <p:nvPr>
            <p:ph type="title"/>
          </p:nvPr>
        </p:nvSpPr>
        <p:spPr>
          <a:xfrm>
            <a:off x="32652" y="-55326"/>
            <a:ext cx="7010401" cy="1458696"/>
          </a:xfrm>
        </p:spPr>
        <p:txBody>
          <a:bodyPr>
            <a:normAutofit/>
          </a:bodyPr>
          <a:lstStyle/>
          <a:p>
            <a:r>
              <a:rPr lang="en-US" b="1" dirty="0" smtClean="0"/>
              <a:t>No more navigating menus…</a:t>
            </a:r>
            <a:endParaRPr lang="en-US" b="1" dirty="0"/>
          </a:p>
        </p:txBody>
      </p:sp>
      <p:pic>
        <p:nvPicPr>
          <p:cNvPr id="3" name="Picture 2"/>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18368" b="81561" l="19828" r="81479"/>
                    </a14:imgEffect>
                  </a14:imgLayer>
                </a14:imgProps>
              </a:ext>
              <a:ext uri="{28A0092B-C50C-407E-A947-70E740481C1C}">
                <a14:useLocalDpi xmlns:a14="http://schemas.microsoft.com/office/drawing/2010/main" val="0"/>
              </a:ext>
            </a:extLst>
          </a:blip>
          <a:srcRect l="12121" t="10469" r="10814" b="10540"/>
          <a:stretch/>
        </p:blipFill>
        <p:spPr>
          <a:xfrm>
            <a:off x="4822371" y="580480"/>
            <a:ext cx="4321629" cy="442967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45157905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e main viewer for taxonomy add/edit"/>
          <p:cNvPicPr>
            <a:picLocks noChangeAspect="1" noChangeArrowheads="1"/>
          </p:cNvPicPr>
          <p:nvPr/>
        </p:nvPicPr>
        <p:blipFill rotWithShape="1">
          <a:blip r:embed="rId3">
            <a:extLst>
              <a:ext uri="{28A0092B-C50C-407E-A947-70E740481C1C}">
                <a14:useLocalDpi xmlns:a14="http://schemas.microsoft.com/office/drawing/2010/main" val="0"/>
              </a:ext>
            </a:extLst>
          </a:blip>
          <a:srcRect r="16712"/>
          <a:stretch/>
        </p:blipFill>
        <p:spPr bwMode="auto">
          <a:xfrm>
            <a:off x="14514" y="24492"/>
            <a:ext cx="9084552" cy="44522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Isosceles Triangle 5" descr="&quot; &quot;"/>
          <p:cNvSpPr/>
          <p:nvPr/>
        </p:nvSpPr>
        <p:spPr>
          <a:xfrm rot="17901364">
            <a:off x="699332" y="2271421"/>
            <a:ext cx="2213207" cy="2457131"/>
          </a:xfrm>
          <a:prstGeom prst="triangle">
            <a:avLst>
              <a:gd name="adj" fmla="val 3974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2" descr="Action menau: ADD a new taxonomy&#10;EDIT an existing one (this is where you might add/remove codes or rename)&#10;&#10;Some of the other options I will discuss are the INQ to see information about existing codes and the IMP option to Import codes.&#10;"/>
          <p:cNvPicPr>
            <a:picLocks noChangeAspect="1" noChangeArrowheads="1"/>
          </p:cNvPicPr>
          <p:nvPr/>
        </p:nvPicPr>
        <p:blipFill rotWithShape="1">
          <a:blip r:embed="rId3">
            <a:extLst>
              <a:ext uri="{28A0092B-C50C-407E-A947-70E740481C1C}">
                <a14:useLocalDpi xmlns:a14="http://schemas.microsoft.com/office/drawing/2010/main" val="0"/>
              </a:ext>
            </a:extLst>
          </a:blip>
          <a:srcRect l="-1" t="59597" r="60945" b="12693"/>
          <a:stretch/>
        </p:blipFill>
        <p:spPr bwMode="auto">
          <a:xfrm>
            <a:off x="2362200" y="3157310"/>
            <a:ext cx="6261500" cy="1813381"/>
          </a:xfrm>
          <a:prstGeom prst="rect">
            <a:avLst/>
          </a:prstGeom>
          <a:noFill/>
          <a:ln w="571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167139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descr="The list manager interface is only used to give the taxonomy a name and class&#10;"/>
          <p:cNvSpPr/>
          <p:nvPr/>
        </p:nvSpPr>
        <p:spPr>
          <a:xfrm>
            <a:off x="52172" y="3714750"/>
            <a:ext cx="9052560" cy="1077218"/>
          </a:xfrm>
          <a:prstGeom prst="rect">
            <a:avLst/>
          </a:prstGeom>
        </p:spPr>
        <p:txBody>
          <a:bodyPr wrap="square">
            <a:spAutoFit/>
          </a:bodyPr>
          <a:lstStyle/>
          <a:p>
            <a:pPr algn="ctr"/>
            <a:r>
              <a:rPr lang="en-US" sz="3200" dirty="0"/>
              <a:t>The </a:t>
            </a:r>
            <a:r>
              <a:rPr lang="en-US" sz="3200" u="sng" dirty="0"/>
              <a:t>list manager interface </a:t>
            </a:r>
            <a:r>
              <a:rPr lang="en-US" sz="3200" dirty="0"/>
              <a:t>is only used to give the taxonomy a name and class</a:t>
            </a:r>
          </a:p>
        </p:txBody>
      </p:sp>
      <p:pic>
        <p:nvPicPr>
          <p:cNvPr id="13314" name="Picture 2" descr="list manager interface; give the taxonomy a name and class.  After that, all editing is done in screenman."/>
          <p:cNvPicPr>
            <a:picLocks noChangeAspect="1" noChangeArrowheads="1"/>
          </p:cNvPicPr>
          <p:nvPr/>
        </p:nvPicPr>
        <p:blipFill rotWithShape="1">
          <a:blip r:embed="rId3">
            <a:extLst>
              <a:ext uri="{28A0092B-C50C-407E-A947-70E740481C1C}">
                <a14:useLocalDpi xmlns:a14="http://schemas.microsoft.com/office/drawing/2010/main" val="0"/>
              </a:ext>
            </a:extLst>
          </a:blip>
          <a:srcRect r="6782"/>
          <a:stretch/>
        </p:blipFill>
        <p:spPr bwMode="auto">
          <a:xfrm>
            <a:off x="52172" y="1123950"/>
            <a:ext cx="9052560"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b="1" dirty="0" smtClean="0"/>
              <a:t>Add/Edit a Taxonomy</a:t>
            </a:r>
            <a:endParaRPr lang="en-US" b="1" dirty="0"/>
          </a:p>
        </p:txBody>
      </p:sp>
    </p:spTree>
    <p:extLst>
      <p:ext uri="{BB962C8B-B14F-4D97-AF65-F5344CB8AC3E}">
        <p14:creationId xmlns:p14="http://schemas.microsoft.com/office/powerpoint/2010/main" val="71426330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descr="&quot; &quot;"/>
          <p:cNvSpPr>
            <a:spLocks noGrp="1"/>
          </p:cNvSpPr>
          <p:nvPr>
            <p:ph idx="1"/>
          </p:nvPr>
        </p:nvSpPr>
        <p:spPr/>
        <p:txBody>
          <a:bodyPr/>
          <a:lstStyle/>
          <a:p>
            <a:endParaRPr lang="en-US" dirty="0"/>
          </a:p>
          <a:p>
            <a:endParaRPr lang="en-US" dirty="0" smtClean="0"/>
          </a:p>
          <a:p>
            <a:endParaRPr lang="en-US" dirty="0"/>
          </a:p>
          <a:p>
            <a:endParaRPr lang="en-US" dirty="0" smtClean="0"/>
          </a:p>
          <a:p>
            <a:endParaRPr lang="en-US" dirty="0"/>
          </a:p>
          <a:p>
            <a:endParaRPr lang="en-US" dirty="0" smtClean="0"/>
          </a:p>
          <a:p>
            <a:endParaRPr lang="en-US" dirty="0"/>
          </a:p>
        </p:txBody>
      </p:sp>
      <p:pic>
        <p:nvPicPr>
          <p:cNvPr id="2050" name="Picture 2" descr="The list manager interface fields are familiar, use the arrow key or Tab to navigate from field to field. When you get to the field for term/code, this is where you will start the lexicon search.&#10;"/>
          <p:cNvPicPr>
            <a:picLocks noChangeAspect="1" noChangeArrowheads="1"/>
          </p:cNvPicPr>
          <p:nvPr/>
        </p:nvPicPr>
        <p:blipFill rotWithShape="1">
          <a:blip r:embed="rId3">
            <a:extLst>
              <a:ext uri="{28A0092B-C50C-407E-A947-70E740481C1C}">
                <a14:useLocalDpi xmlns:a14="http://schemas.microsoft.com/office/drawing/2010/main" val="0"/>
              </a:ext>
            </a:extLst>
          </a:blip>
          <a:srcRect r="19867" b="33300"/>
          <a:stretch/>
        </p:blipFill>
        <p:spPr bwMode="auto">
          <a:xfrm>
            <a:off x="7417" y="1123950"/>
            <a:ext cx="9100298" cy="350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descr="Lexicon search is invoked here &#10;"/>
          <p:cNvSpPr/>
          <p:nvPr/>
        </p:nvSpPr>
        <p:spPr>
          <a:xfrm>
            <a:off x="714828" y="2850243"/>
            <a:ext cx="5404428" cy="584775"/>
          </a:xfrm>
          <a:prstGeom prst="rect">
            <a:avLst/>
          </a:prstGeom>
        </p:spPr>
        <p:txBody>
          <a:bodyPr wrap="none">
            <a:spAutoFit/>
          </a:bodyPr>
          <a:lstStyle/>
          <a:p>
            <a:r>
              <a:rPr lang="en-US" sz="3200" b="1" dirty="0">
                <a:solidFill>
                  <a:srgbClr val="FF0000"/>
                </a:solidFill>
              </a:rPr>
              <a:t>Lexicon search is invoked here </a:t>
            </a:r>
          </a:p>
        </p:txBody>
      </p:sp>
      <p:sp>
        <p:nvSpPr>
          <p:cNvPr id="2" name="Title 1"/>
          <p:cNvSpPr>
            <a:spLocks noGrp="1"/>
          </p:cNvSpPr>
          <p:nvPr>
            <p:ph type="title"/>
          </p:nvPr>
        </p:nvSpPr>
        <p:spPr/>
        <p:txBody>
          <a:bodyPr/>
          <a:lstStyle/>
          <a:p>
            <a:r>
              <a:rPr lang="en-US" b="1" dirty="0" smtClean="0"/>
              <a:t>Add/Edit a Taxonomy</a:t>
            </a:r>
            <a:endParaRPr lang="en-US" b="1" dirty="0"/>
          </a:p>
        </p:txBody>
      </p:sp>
    </p:spTree>
    <p:extLst>
      <p:ext uri="{BB962C8B-B14F-4D97-AF65-F5344CB8AC3E}">
        <p14:creationId xmlns:p14="http://schemas.microsoft.com/office/powerpoint/2010/main" val="178852995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descr="&quot; &quot;"/>
          <p:cNvSpPr>
            <a:spLocks noGrp="1"/>
          </p:cNvSpPr>
          <p:nvPr>
            <p:ph idx="1"/>
          </p:nvPr>
        </p:nvSpPr>
        <p:spPr/>
        <p:txBody>
          <a:bodyPr/>
          <a:lstStyle/>
          <a:p>
            <a:endParaRPr lang="en-US" dirty="0" smtClean="0"/>
          </a:p>
          <a:p>
            <a:endParaRPr lang="en-US" dirty="0"/>
          </a:p>
          <a:p>
            <a:endParaRPr lang="en-US" dirty="0" smtClean="0"/>
          </a:p>
          <a:p>
            <a:pPr lvl="1"/>
            <a:endParaRPr lang="en-US" dirty="0" smtClean="0"/>
          </a:p>
          <a:p>
            <a:pPr marL="0" indent="0">
              <a:buNone/>
            </a:pPr>
            <a:endParaRPr lang="en-US" dirty="0" smtClean="0"/>
          </a:p>
        </p:txBody>
      </p:sp>
      <p:pic>
        <p:nvPicPr>
          <p:cNvPr id="10" name="Picture 2" descr="The Lexicon search utility within a taxonomy&#10;Press ENTER after entering your search term.&#10;"/>
          <p:cNvPicPr>
            <a:picLocks noChangeAspect="1" noChangeArrowheads="1"/>
          </p:cNvPicPr>
          <p:nvPr/>
        </p:nvPicPr>
        <p:blipFill rotWithShape="1">
          <a:blip r:embed="rId3">
            <a:extLst>
              <a:ext uri="{28A0092B-C50C-407E-A947-70E740481C1C}">
                <a14:useLocalDpi xmlns:a14="http://schemas.microsoft.com/office/drawing/2010/main" val="0"/>
              </a:ext>
            </a:extLst>
          </a:blip>
          <a:srcRect r="19867" b="33300"/>
          <a:stretch/>
        </p:blipFill>
        <p:spPr bwMode="auto">
          <a:xfrm>
            <a:off x="7417" y="1123950"/>
            <a:ext cx="9100298" cy="350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descr="TERM/CODE&#10;diabetes&#10;"/>
          <p:cNvPicPr>
            <a:picLocks noChangeAspect="1" noChangeArrowheads="1"/>
          </p:cNvPicPr>
          <p:nvPr/>
        </p:nvPicPr>
        <p:blipFill rotWithShape="1">
          <a:blip r:embed="rId4">
            <a:extLst>
              <a:ext uri="{28A0092B-C50C-407E-A947-70E740481C1C}">
                <a14:useLocalDpi xmlns:a14="http://schemas.microsoft.com/office/drawing/2010/main" val="0"/>
              </a:ext>
            </a:extLst>
          </a:blip>
          <a:srcRect l="1759" t="4885" r="69069" b="50000"/>
          <a:stretch/>
        </p:blipFill>
        <p:spPr bwMode="auto">
          <a:xfrm>
            <a:off x="199572" y="2249715"/>
            <a:ext cx="4038600" cy="13082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ectangle 10" descr="Type in a search term (Diabetes) &#10;"/>
          <p:cNvSpPr/>
          <p:nvPr/>
        </p:nvSpPr>
        <p:spPr>
          <a:xfrm>
            <a:off x="950688" y="3089288"/>
            <a:ext cx="5752472" cy="584775"/>
          </a:xfrm>
          <a:prstGeom prst="rect">
            <a:avLst/>
          </a:prstGeom>
        </p:spPr>
        <p:txBody>
          <a:bodyPr wrap="none">
            <a:spAutoFit/>
          </a:bodyPr>
          <a:lstStyle/>
          <a:p>
            <a:r>
              <a:rPr lang="en-US" sz="3200" b="1" dirty="0" smtClean="0">
                <a:solidFill>
                  <a:srgbClr val="FF0000"/>
                </a:solidFill>
              </a:rPr>
              <a:t>Type in a search term (Diabetes) </a:t>
            </a:r>
            <a:endParaRPr lang="en-US" sz="3200" b="1" dirty="0">
              <a:solidFill>
                <a:srgbClr val="FF0000"/>
              </a:solidFill>
            </a:endParaRPr>
          </a:p>
        </p:txBody>
      </p:sp>
      <p:sp>
        <p:nvSpPr>
          <p:cNvPr id="6" name="Bent-Up Arrow 5" descr="&quot; &quot;"/>
          <p:cNvSpPr/>
          <p:nvPr/>
        </p:nvSpPr>
        <p:spPr>
          <a:xfrm flipH="1">
            <a:off x="464296" y="3103802"/>
            <a:ext cx="500900" cy="321415"/>
          </a:xfrm>
          <a:prstGeom prst="bentUpArrow">
            <a:avLst>
              <a:gd name="adj1" fmla="val 14627"/>
              <a:gd name="adj2" fmla="val 25000"/>
              <a:gd name="adj3" fmla="val 25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descr="&quot; &quot;"/>
          <p:cNvSpPr/>
          <p:nvPr/>
        </p:nvSpPr>
        <p:spPr>
          <a:xfrm>
            <a:off x="4223658" y="2662464"/>
            <a:ext cx="2286000" cy="36576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1" descr="Add/Edit a Taxonomy&#10;"/>
          <p:cNvSpPr txBox="1">
            <a:spLocks/>
          </p:cNvSpPr>
          <p:nvPr/>
        </p:nvSpPr>
        <p:spPr>
          <a:xfrm>
            <a:off x="457200" y="205978"/>
            <a:ext cx="8229600" cy="85725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smtClean="0"/>
              <a:t>Add/Edit a Taxonomy</a:t>
            </a:r>
            <a:endParaRPr lang="en-US" b="1" dirty="0"/>
          </a:p>
        </p:txBody>
      </p:sp>
    </p:spTree>
    <p:extLst>
      <p:ext uri="{BB962C8B-B14F-4D97-AF65-F5344CB8AC3E}">
        <p14:creationId xmlns:p14="http://schemas.microsoft.com/office/powerpoint/2010/main" val="192094678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hoosing which coding system to use to search for a search term, in this case Diabetes.&#10;"/>
          <p:cNvPicPr>
            <a:picLocks noChangeAspect="1" noChangeArrowheads="1"/>
          </p:cNvPicPr>
          <p:nvPr/>
        </p:nvPicPr>
        <p:blipFill rotWithShape="1">
          <a:blip r:embed="rId3">
            <a:extLst>
              <a:ext uri="{28A0092B-C50C-407E-A947-70E740481C1C}">
                <a14:useLocalDpi xmlns:a14="http://schemas.microsoft.com/office/drawing/2010/main" val="0"/>
              </a:ext>
            </a:extLst>
          </a:blip>
          <a:srcRect r="22920" b="21916"/>
          <a:stretch/>
        </p:blipFill>
        <p:spPr bwMode="auto">
          <a:xfrm>
            <a:off x="76200" y="971550"/>
            <a:ext cx="8952536" cy="32987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Bent-Up Arrow 7" descr="&quot; &quot;"/>
          <p:cNvSpPr/>
          <p:nvPr/>
        </p:nvSpPr>
        <p:spPr>
          <a:xfrm>
            <a:off x="7943903" y="4299279"/>
            <a:ext cx="751116" cy="480741"/>
          </a:xfrm>
          <a:prstGeom prst="bentUpArrow">
            <a:avLst>
              <a:gd name="adj1" fmla="val 26704"/>
              <a:gd name="adj2" fmla="val 37077"/>
              <a:gd name="adj3" fmla="val 25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 name="Rectangle 4" descr="Choose a coding system to search with&#10;"/>
          <p:cNvSpPr/>
          <p:nvPr/>
        </p:nvSpPr>
        <p:spPr>
          <a:xfrm>
            <a:off x="1213529" y="4429578"/>
            <a:ext cx="6737870" cy="584775"/>
          </a:xfrm>
          <a:prstGeom prst="rect">
            <a:avLst/>
          </a:prstGeom>
        </p:spPr>
        <p:txBody>
          <a:bodyPr wrap="none">
            <a:spAutoFit/>
          </a:bodyPr>
          <a:lstStyle/>
          <a:p>
            <a:pPr algn="ctr"/>
            <a:r>
              <a:rPr lang="en-US" sz="3200" b="1" dirty="0" smtClean="0"/>
              <a:t>Choose a coding system to search with</a:t>
            </a:r>
            <a:endParaRPr lang="en-US" sz="3200" b="1" dirty="0"/>
          </a:p>
        </p:txBody>
      </p:sp>
      <p:sp>
        <p:nvSpPr>
          <p:cNvPr id="7" name="Bent-Up Arrow 6" descr="&quot; &quot;"/>
          <p:cNvSpPr/>
          <p:nvPr/>
        </p:nvSpPr>
        <p:spPr>
          <a:xfrm flipH="1">
            <a:off x="417294" y="4313794"/>
            <a:ext cx="751117" cy="480741"/>
          </a:xfrm>
          <a:prstGeom prst="bentUpArrow">
            <a:avLst>
              <a:gd name="adj1" fmla="val 26704"/>
              <a:gd name="adj2" fmla="val 37077"/>
              <a:gd name="adj3" fmla="val 25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itle 1"/>
          <p:cNvSpPr>
            <a:spLocks noGrp="1"/>
          </p:cNvSpPr>
          <p:nvPr>
            <p:ph type="title"/>
          </p:nvPr>
        </p:nvSpPr>
        <p:spPr/>
        <p:txBody>
          <a:bodyPr/>
          <a:lstStyle/>
          <a:p>
            <a:r>
              <a:rPr lang="en-US" b="1" dirty="0" smtClean="0"/>
              <a:t>Add/Edit a Taxonomy</a:t>
            </a:r>
            <a:endParaRPr lang="en-US" b="1" dirty="0"/>
          </a:p>
        </p:txBody>
      </p:sp>
    </p:spTree>
    <p:extLst>
      <p:ext uri="{BB962C8B-B14F-4D97-AF65-F5344CB8AC3E}">
        <p14:creationId xmlns:p14="http://schemas.microsoft.com/office/powerpoint/2010/main" val="48154307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All ICD-9 codes having to do with diabetes are returned on this screen; output includes number of codes returned (80)&#10;&#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570" y="895350"/>
            <a:ext cx="8996554" cy="4206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descr="All ICD-9 codes returned&#10;"/>
          <p:cNvSpPr/>
          <p:nvPr/>
        </p:nvSpPr>
        <p:spPr>
          <a:xfrm>
            <a:off x="1770744" y="1754847"/>
            <a:ext cx="2514600" cy="1938992"/>
          </a:xfrm>
          <a:prstGeom prst="rect">
            <a:avLst/>
          </a:prstGeom>
          <a:blipFill dpi="0" rotWithShape="1">
            <a:blip r:embed="rId4">
              <a:alphaModFix amt="50000"/>
            </a:blip>
            <a:srcRect/>
            <a:stretch>
              <a:fillRect/>
            </a:stretch>
          </a:blipFill>
        </p:spPr>
        <p:txBody>
          <a:bodyPr wrap="square">
            <a:spAutoFit/>
          </a:bodyPr>
          <a:lstStyle/>
          <a:p>
            <a:pPr algn="ctr">
              <a:lnSpc>
                <a:spcPts val="4800"/>
              </a:lnSpc>
            </a:pPr>
            <a:r>
              <a:rPr lang="en-US" sz="4400" b="1" dirty="0" smtClean="0">
                <a:solidFill>
                  <a:srgbClr val="FFFF00"/>
                </a:solidFill>
              </a:rPr>
              <a:t>All ICD-9 codes returned</a:t>
            </a:r>
            <a:endParaRPr lang="en-US" dirty="0">
              <a:solidFill>
                <a:srgbClr val="FFFF00"/>
              </a:solidFill>
            </a:endParaRPr>
          </a:p>
        </p:txBody>
      </p:sp>
      <p:sp>
        <p:nvSpPr>
          <p:cNvPr id="5" name="Oval 4" descr="highlight of &#10;1 249.00&#10;2 249.01&#10;3 249.10&#10;4 249.11"/>
          <p:cNvSpPr/>
          <p:nvPr/>
        </p:nvSpPr>
        <p:spPr>
          <a:xfrm>
            <a:off x="72570" y="1352550"/>
            <a:ext cx="1603830" cy="2667000"/>
          </a:xfrm>
          <a:prstGeom prst="ellipse">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b="1" dirty="0" smtClean="0"/>
              <a:t>Add/Edit a Taxonomy</a:t>
            </a:r>
            <a:endParaRPr lang="en-US" b="1" dirty="0"/>
          </a:p>
        </p:txBody>
      </p:sp>
    </p:spTree>
    <p:extLst>
      <p:ext uri="{BB962C8B-B14F-4D97-AF65-F5344CB8AC3E}">
        <p14:creationId xmlns:p14="http://schemas.microsoft.com/office/powerpoint/2010/main" val="178925163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descr="&quot; &quot;"/>
          <p:cNvSpPr>
            <a:spLocks noGrp="1"/>
          </p:cNvSpPr>
          <p:nvPr>
            <p:ph idx="1"/>
          </p:nvPr>
        </p:nvSpPr>
        <p:spPr/>
        <p:txBody>
          <a:bodyPr/>
          <a:lstStyle/>
          <a:p>
            <a:endParaRPr lang="en-US" dirty="0"/>
          </a:p>
        </p:txBody>
      </p:sp>
      <p:pic>
        <p:nvPicPr>
          <p:cNvPr id="10242" name="Picture 2" descr="ICD-9 codes having to do with diabetes are returned on this screen; output includes number of codes returned (80)&#10;"/>
          <p:cNvPicPr>
            <a:picLocks noChangeAspect="1" noChangeArrowheads="1"/>
          </p:cNvPicPr>
          <p:nvPr/>
        </p:nvPicPr>
        <p:blipFill rotWithShape="1">
          <a:blip r:embed="rId3">
            <a:extLst>
              <a:ext uri="{28A0092B-C50C-407E-A947-70E740481C1C}">
                <a14:useLocalDpi xmlns:a14="http://schemas.microsoft.com/office/drawing/2010/main" val="0"/>
              </a:ext>
            </a:extLst>
          </a:blip>
          <a:srcRect l="1" r="462"/>
          <a:stretch/>
        </p:blipFill>
        <p:spPr bwMode="auto">
          <a:xfrm>
            <a:off x="72573" y="899703"/>
            <a:ext cx="9085941" cy="4206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descr="Items 29-32 of search results&#10;"/>
          <p:cNvSpPr/>
          <p:nvPr/>
        </p:nvSpPr>
        <p:spPr>
          <a:xfrm>
            <a:off x="1777998" y="1769361"/>
            <a:ext cx="2929584" cy="1938992"/>
          </a:xfrm>
          <a:prstGeom prst="rect">
            <a:avLst/>
          </a:prstGeom>
          <a:blipFill dpi="0" rotWithShape="1">
            <a:blip r:embed="rId4">
              <a:alphaModFix amt="60000"/>
            </a:blip>
            <a:srcRect/>
            <a:stretch>
              <a:fillRect/>
            </a:stretch>
          </a:blipFill>
        </p:spPr>
        <p:txBody>
          <a:bodyPr wrap="square">
            <a:spAutoFit/>
          </a:bodyPr>
          <a:lstStyle/>
          <a:p>
            <a:pPr algn="ctr">
              <a:lnSpc>
                <a:spcPts val="4800"/>
              </a:lnSpc>
            </a:pPr>
            <a:r>
              <a:rPr lang="en-US" sz="4400" b="1" dirty="0" smtClean="0">
                <a:solidFill>
                  <a:srgbClr val="FFFF00"/>
                </a:solidFill>
              </a:rPr>
              <a:t>Items 29-32 of search results</a:t>
            </a:r>
            <a:endParaRPr lang="en-US" dirty="0">
              <a:solidFill>
                <a:srgbClr val="FFFF00"/>
              </a:solidFill>
            </a:endParaRPr>
          </a:p>
        </p:txBody>
      </p:sp>
      <p:sp>
        <p:nvSpPr>
          <p:cNvPr id="6" name="Oval 5" descr="highlight of coes for Items 29-32 of search results&#10;"/>
          <p:cNvSpPr/>
          <p:nvPr/>
        </p:nvSpPr>
        <p:spPr>
          <a:xfrm>
            <a:off x="72570" y="1352550"/>
            <a:ext cx="1603830" cy="2667000"/>
          </a:xfrm>
          <a:prstGeom prst="ellipse">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b="1" dirty="0" smtClean="0"/>
              <a:t>Add/Edit a Taxonomy</a:t>
            </a:r>
            <a:endParaRPr lang="en-US" b="1" dirty="0"/>
          </a:p>
        </p:txBody>
      </p:sp>
    </p:spTree>
    <p:extLst>
      <p:ext uri="{BB962C8B-B14F-4D97-AF65-F5344CB8AC3E}">
        <p14:creationId xmlns:p14="http://schemas.microsoft.com/office/powerpoint/2010/main" val="225144265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odes 29 and 31 fromprevious screen chosen.  Highlighting shows that they are selected for this taxonomy.&#10;&#10;&#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535" y="971551"/>
            <a:ext cx="9052560" cy="40487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Oval 8" descr="highlight of SAVE or EXIT with “save” to save the codes in taxonomy"/>
          <p:cNvSpPr/>
          <p:nvPr/>
        </p:nvSpPr>
        <p:spPr>
          <a:xfrm>
            <a:off x="4191000" y="3944547"/>
            <a:ext cx="2667000" cy="913203"/>
          </a:xfrm>
          <a:prstGeom prst="ellipse">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descr="Save and Exit&#10;"/>
          <p:cNvSpPr/>
          <p:nvPr/>
        </p:nvSpPr>
        <p:spPr>
          <a:xfrm>
            <a:off x="404585" y="4066230"/>
            <a:ext cx="3746502" cy="707886"/>
          </a:xfrm>
          <a:prstGeom prst="rect">
            <a:avLst/>
          </a:prstGeom>
          <a:blipFill dpi="0" rotWithShape="1">
            <a:blip r:embed="rId4">
              <a:alphaModFix amt="60000"/>
            </a:blip>
            <a:srcRect/>
            <a:stretch>
              <a:fillRect/>
            </a:stretch>
          </a:blipFill>
        </p:spPr>
        <p:txBody>
          <a:bodyPr wrap="square">
            <a:spAutoFit/>
          </a:bodyPr>
          <a:lstStyle/>
          <a:p>
            <a:pPr algn="ctr">
              <a:lnSpc>
                <a:spcPts val="4800"/>
              </a:lnSpc>
            </a:pPr>
            <a:r>
              <a:rPr lang="en-US" sz="4400" b="1" dirty="0" smtClean="0">
                <a:solidFill>
                  <a:srgbClr val="FFFF00"/>
                </a:solidFill>
              </a:rPr>
              <a:t>Save and Exit</a:t>
            </a:r>
            <a:endParaRPr lang="en-US" dirty="0">
              <a:solidFill>
                <a:srgbClr val="FFFF00"/>
              </a:solidFill>
            </a:endParaRPr>
          </a:p>
        </p:txBody>
      </p:sp>
      <p:sp>
        <p:nvSpPr>
          <p:cNvPr id="8" name="Rectangle 7" descr="Selected"/>
          <p:cNvSpPr/>
          <p:nvPr/>
        </p:nvSpPr>
        <p:spPr>
          <a:xfrm>
            <a:off x="1576388" y="2920092"/>
            <a:ext cx="1628779" cy="584775"/>
          </a:xfrm>
          <a:prstGeom prst="rect">
            <a:avLst/>
          </a:prstGeom>
        </p:spPr>
        <p:txBody>
          <a:bodyPr wrap="none">
            <a:spAutoFit/>
          </a:bodyPr>
          <a:lstStyle/>
          <a:p>
            <a:r>
              <a:rPr lang="en-US" sz="3200" b="1" dirty="0" smtClean="0">
                <a:solidFill>
                  <a:srgbClr val="FF0000"/>
                </a:solidFill>
              </a:rPr>
              <a:t>Selected</a:t>
            </a:r>
            <a:endParaRPr lang="en-US" sz="3200" b="1" dirty="0">
              <a:solidFill>
                <a:srgbClr val="FF0000"/>
              </a:solidFill>
            </a:endParaRPr>
          </a:p>
        </p:txBody>
      </p:sp>
      <p:sp>
        <p:nvSpPr>
          <p:cNvPr id="7" name="Rectangle 6" descr="Selected"/>
          <p:cNvSpPr/>
          <p:nvPr/>
        </p:nvSpPr>
        <p:spPr>
          <a:xfrm>
            <a:off x="1547359" y="1962150"/>
            <a:ext cx="1628779" cy="584775"/>
          </a:xfrm>
          <a:prstGeom prst="rect">
            <a:avLst/>
          </a:prstGeom>
        </p:spPr>
        <p:txBody>
          <a:bodyPr wrap="none">
            <a:spAutoFit/>
          </a:bodyPr>
          <a:lstStyle/>
          <a:p>
            <a:r>
              <a:rPr lang="en-US" sz="3200" b="1" dirty="0" smtClean="0">
                <a:solidFill>
                  <a:srgbClr val="FF0000"/>
                </a:solidFill>
              </a:rPr>
              <a:t>Selected</a:t>
            </a:r>
            <a:endParaRPr lang="en-US" sz="3200" b="1" dirty="0">
              <a:solidFill>
                <a:srgbClr val="FF0000"/>
              </a:solidFill>
            </a:endParaRPr>
          </a:p>
        </p:txBody>
      </p:sp>
      <p:sp>
        <p:nvSpPr>
          <p:cNvPr id="2" name="Title 1"/>
          <p:cNvSpPr>
            <a:spLocks noGrp="1"/>
          </p:cNvSpPr>
          <p:nvPr>
            <p:ph type="title"/>
          </p:nvPr>
        </p:nvSpPr>
        <p:spPr/>
        <p:txBody>
          <a:bodyPr/>
          <a:lstStyle/>
          <a:p>
            <a:r>
              <a:rPr lang="en-US" b="1" dirty="0" smtClean="0"/>
              <a:t>Add/Edit a Taxonomy</a:t>
            </a:r>
            <a:endParaRPr lang="en-US" b="1" dirty="0"/>
          </a:p>
        </p:txBody>
      </p:sp>
    </p:spTree>
    <p:extLst>
      <p:ext uri="{BB962C8B-B14F-4D97-AF65-F5344CB8AC3E}">
        <p14:creationId xmlns:p14="http://schemas.microsoft.com/office/powerpoint/2010/main" val="210087078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descr="&quot; &quot;"/>
          <p:cNvSpPr>
            <a:spLocks noGrp="1"/>
          </p:cNvSpPr>
          <p:nvPr>
            <p:ph idx="1"/>
          </p:nvPr>
        </p:nvSpPr>
        <p:spPr/>
        <p:txBody>
          <a:bodyPr/>
          <a:lstStyle/>
          <a:p>
            <a:pPr marL="0" indent="0">
              <a:buNone/>
            </a:pPr>
            <a:endParaRPr lang="en-US" dirty="0" smtClean="0"/>
          </a:p>
          <a:p>
            <a:pPr marL="0" indent="0">
              <a:buNone/>
            </a:pPr>
            <a:endParaRPr lang="en-US" dirty="0"/>
          </a:p>
        </p:txBody>
      </p:sp>
      <p:pic>
        <p:nvPicPr>
          <p:cNvPr id="9218" name="Picture 2" descr="a taxonomy AJM Training Taxonomy, with two ICD9 diabetes codes. &#10;"/>
          <p:cNvPicPr>
            <a:picLocks noChangeAspect="1" noChangeArrowheads="1"/>
          </p:cNvPicPr>
          <p:nvPr/>
        </p:nvPicPr>
        <p:blipFill rotWithShape="1">
          <a:blip r:embed="rId3">
            <a:extLst>
              <a:ext uri="{28A0092B-C50C-407E-A947-70E740481C1C}">
                <a14:useLocalDpi xmlns:a14="http://schemas.microsoft.com/office/drawing/2010/main" val="0"/>
              </a:ext>
            </a:extLst>
          </a:blip>
          <a:srcRect r="21905"/>
          <a:stretch/>
        </p:blipFill>
        <p:spPr bwMode="auto">
          <a:xfrm>
            <a:off x="78692" y="895351"/>
            <a:ext cx="8989108" cy="41930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descr="Selected Codes ICD: 2"/>
          <p:cNvPicPr>
            <a:picLocks noChangeAspect="1" noChangeArrowheads="1"/>
          </p:cNvPicPr>
          <p:nvPr/>
        </p:nvPicPr>
        <p:blipFill rotWithShape="1">
          <a:blip r:embed="rId3">
            <a:extLst>
              <a:ext uri="{28A0092B-C50C-407E-A947-70E740481C1C}">
                <a14:useLocalDpi xmlns:a14="http://schemas.microsoft.com/office/drawing/2010/main" val="0"/>
              </a:ext>
            </a:extLst>
          </a:blip>
          <a:srcRect l="58896" t="33165" r="21905" b="48143"/>
          <a:stretch/>
        </p:blipFill>
        <p:spPr bwMode="auto">
          <a:xfrm>
            <a:off x="5891631" y="3409950"/>
            <a:ext cx="3168912" cy="1123950"/>
          </a:xfrm>
          <a:prstGeom prst="rect">
            <a:avLst/>
          </a:prstGeom>
          <a:noFill/>
          <a:ln w="571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Isosceles Triangle 7" descr="&quot; &quot;"/>
          <p:cNvSpPr/>
          <p:nvPr/>
        </p:nvSpPr>
        <p:spPr>
          <a:xfrm>
            <a:off x="5834742" y="2724150"/>
            <a:ext cx="3269343" cy="659404"/>
          </a:xfrm>
          <a:prstGeom prst="triangle">
            <a:avLst>
              <a:gd name="adj" fmla="val 56229"/>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b="1" dirty="0" smtClean="0"/>
              <a:t>Add/Edit a Taxonomy</a:t>
            </a:r>
            <a:endParaRPr lang="en-US" b="1" dirty="0"/>
          </a:p>
        </p:txBody>
      </p:sp>
    </p:spTree>
    <p:extLst>
      <p:ext uri="{BB962C8B-B14F-4D97-AF65-F5344CB8AC3E}">
        <p14:creationId xmlns:p14="http://schemas.microsoft.com/office/powerpoint/2010/main" val="33715566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human form with small red dot representing pain in arm in a small area"/>
          <p:cNvPicPr>
            <a:picLocks noChangeAspect="1"/>
          </p:cNvPicPr>
          <p:nvPr/>
        </p:nvPicPr>
        <p:blipFill>
          <a:blip r:embed="rId3" cstate="print">
            <a:extLst>
              <a:ext uri="{BEBA8EAE-BF5A-486C-A8C5-ECC9F3942E4B}">
                <a14:imgProps xmlns:a14="http://schemas.microsoft.com/office/drawing/2010/main">
                  <a14:imgLayer r:embed="rId4">
                    <a14:imgEffect>
                      <a14:backgroundRemoval t="273" b="98772" l="1484" r="98813"/>
                    </a14:imgEffect>
                  </a14:imgLayer>
                </a14:imgProps>
              </a:ext>
              <a:ext uri="{28A0092B-C50C-407E-A947-70E740481C1C}">
                <a14:useLocalDpi xmlns:a14="http://schemas.microsoft.com/office/drawing/2010/main" val="0"/>
              </a:ext>
            </a:extLst>
          </a:blip>
          <a:stretch>
            <a:fillRect/>
          </a:stretch>
        </p:blipFill>
        <p:spPr>
          <a:xfrm>
            <a:off x="5820228" y="1028276"/>
            <a:ext cx="2042075" cy="4115224"/>
          </a:xfrm>
          <a:prstGeom prst="rect">
            <a:avLst/>
          </a:prstGeom>
        </p:spPr>
      </p:pic>
      <p:sp>
        <p:nvSpPr>
          <p:cNvPr id="7" name="Right Arrow 6" descr="&quot; &quot;"/>
          <p:cNvSpPr/>
          <p:nvPr/>
        </p:nvSpPr>
        <p:spPr>
          <a:xfrm>
            <a:off x="3918858" y="2457450"/>
            <a:ext cx="1295400" cy="571500"/>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human form with red oval representing pain in arm"/>
          <p:cNvPicPr>
            <a:picLocks noChangeAspect="1"/>
          </p:cNvPicPr>
          <p:nvPr/>
        </p:nvPicPr>
        <p:blipFill>
          <a:blip r:embed="rId3" cstate="print">
            <a:extLst>
              <a:ext uri="{BEBA8EAE-BF5A-486C-A8C5-ECC9F3942E4B}">
                <a14:imgProps xmlns:a14="http://schemas.microsoft.com/office/drawing/2010/main">
                  <a14:imgLayer r:embed="rId4">
                    <a14:imgEffect>
                      <a14:backgroundRemoval t="0" b="99454" l="0" r="96736"/>
                    </a14:imgEffect>
                  </a14:imgLayer>
                </a14:imgProps>
              </a:ext>
              <a:ext uri="{28A0092B-C50C-407E-A947-70E740481C1C}">
                <a14:useLocalDpi xmlns:a14="http://schemas.microsoft.com/office/drawing/2010/main" val="0"/>
              </a:ext>
            </a:extLst>
          </a:blip>
          <a:stretch>
            <a:fillRect/>
          </a:stretch>
        </p:blipFill>
        <p:spPr>
          <a:xfrm>
            <a:off x="1219200" y="1029605"/>
            <a:ext cx="2042075" cy="4115224"/>
          </a:xfrm>
          <a:prstGeom prst="rect">
            <a:avLst/>
          </a:prstGeom>
        </p:spPr>
      </p:pic>
      <p:sp>
        <p:nvSpPr>
          <p:cNvPr id="5" name="Oval 4" descr="red oval representing pain in arm"/>
          <p:cNvSpPr/>
          <p:nvPr/>
        </p:nvSpPr>
        <p:spPr>
          <a:xfrm>
            <a:off x="2200719" y="1771650"/>
            <a:ext cx="1143000" cy="914400"/>
          </a:xfrm>
          <a:prstGeom prst="ellipse">
            <a:avLst/>
          </a:prstGeom>
          <a:gradFill flip="none" rotWithShape="1">
            <a:gsLst>
              <a:gs pos="14000">
                <a:srgbClr val="C00000">
                  <a:alpha val="75000"/>
                </a:srgbClr>
              </a:gs>
              <a:gs pos="28000">
                <a:srgbClr val="FF0D0D">
                  <a:alpha val="59000"/>
                </a:srgbClr>
              </a:gs>
              <a:gs pos="43500">
                <a:srgbClr val="EC3939">
                  <a:alpha val="52000"/>
                </a:srgbClr>
              </a:gs>
              <a:gs pos="59000">
                <a:srgbClr val="EAA8A8">
                  <a:alpha val="59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descr="red oval representing pain in arm"/>
          <p:cNvSpPr/>
          <p:nvPr/>
        </p:nvSpPr>
        <p:spPr>
          <a:xfrm>
            <a:off x="7282542" y="2126342"/>
            <a:ext cx="137160" cy="13716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descr="Why ICD-10 ?"/>
          <p:cNvSpPr>
            <a:spLocks noGrp="1"/>
          </p:cNvSpPr>
          <p:nvPr>
            <p:ph type="title"/>
          </p:nvPr>
        </p:nvSpPr>
        <p:spPr>
          <a:xfrm>
            <a:off x="4488880" y="245062"/>
            <a:ext cx="4505608" cy="857250"/>
          </a:xfrm>
        </p:spPr>
        <p:txBody>
          <a:bodyPr>
            <a:noAutofit/>
          </a:bodyPr>
          <a:lstStyle/>
          <a:p>
            <a:r>
              <a:rPr lang="en-US" sz="6000" b="1" dirty="0" smtClean="0"/>
              <a:t>Why ICD-10 ?</a:t>
            </a:r>
            <a:endParaRPr lang="en-US" sz="6000" b="1" dirty="0"/>
          </a:p>
        </p:txBody>
      </p:sp>
    </p:spTree>
    <p:extLst>
      <p:ext uri="{BB962C8B-B14F-4D97-AF65-F5344CB8AC3E}">
        <p14:creationId xmlns:p14="http://schemas.microsoft.com/office/powerpoint/2010/main" val="424618909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Two codes that are highlighted are part of the taxonomy; now explicitly mark them for use by using the UID action.&#10;&#10;Find the codes you want marked for UID and select them. This is similar to how to add the codes, but instead of using the ADD action, we will use the UID action.&#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68" y="949782"/>
            <a:ext cx="9052560" cy="3952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descr="UID Use in dialog&#10;Sleect action: Next Screen//"/>
          <p:cNvPicPr>
            <a:picLocks noChangeAspect="1" noChangeArrowheads="1"/>
          </p:cNvPicPr>
          <p:nvPr/>
        </p:nvPicPr>
        <p:blipFill rotWithShape="1">
          <a:blip r:embed="rId3">
            <a:extLst>
              <a:ext uri="{28A0092B-C50C-407E-A947-70E740481C1C}">
                <a14:useLocalDpi xmlns:a14="http://schemas.microsoft.com/office/drawing/2010/main" val="0"/>
              </a:ext>
            </a:extLst>
          </a:blip>
          <a:srcRect t="88518" r="64494"/>
          <a:stretch/>
        </p:blipFill>
        <p:spPr bwMode="auto">
          <a:xfrm>
            <a:off x="2514600" y="4229100"/>
            <a:ext cx="5713342" cy="806719"/>
          </a:xfrm>
          <a:prstGeom prst="rect">
            <a:avLst/>
          </a:prstGeom>
          <a:noFill/>
          <a:ln w="571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Isosceles Triangle 9" descr="&quot; &quot;"/>
          <p:cNvSpPr/>
          <p:nvPr/>
        </p:nvSpPr>
        <p:spPr>
          <a:xfrm rot="16200000">
            <a:off x="1224233" y="3831713"/>
            <a:ext cx="962402" cy="1577559"/>
          </a:xfrm>
          <a:prstGeom prst="triangle">
            <a:avLst>
              <a:gd name="adj" fmla="val 56229"/>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descr="Mark for use&#10;"/>
          <p:cNvSpPr/>
          <p:nvPr/>
        </p:nvSpPr>
        <p:spPr>
          <a:xfrm>
            <a:off x="72579" y="2240063"/>
            <a:ext cx="3236682" cy="675891"/>
          </a:xfrm>
          <a:prstGeom prst="rect">
            <a:avLst/>
          </a:prstGeom>
          <a:blipFill dpi="0" rotWithShape="1">
            <a:blip r:embed="rId4">
              <a:alphaModFix amt="50000"/>
            </a:blip>
            <a:srcRect/>
            <a:stretch>
              <a:fillRect/>
            </a:stretch>
          </a:blipFill>
        </p:spPr>
        <p:txBody>
          <a:bodyPr wrap="square">
            <a:spAutoFit/>
          </a:bodyPr>
          <a:lstStyle/>
          <a:p>
            <a:pPr algn="ctr">
              <a:lnSpc>
                <a:spcPts val="4800"/>
              </a:lnSpc>
            </a:pPr>
            <a:r>
              <a:rPr lang="en-US" sz="3600" b="1" dirty="0" smtClean="0">
                <a:solidFill>
                  <a:schemeClr val="bg1"/>
                </a:solidFill>
              </a:rPr>
              <a:t>Mark for use</a:t>
            </a:r>
            <a:endParaRPr lang="en-US" sz="3600" dirty="0">
              <a:solidFill>
                <a:schemeClr val="bg1"/>
              </a:solidFill>
            </a:endParaRPr>
          </a:p>
        </p:txBody>
      </p:sp>
      <p:sp>
        <p:nvSpPr>
          <p:cNvPr id="7" name="Oval 6" descr="highlight of Code 250.2"/>
          <p:cNvSpPr/>
          <p:nvPr/>
        </p:nvSpPr>
        <p:spPr>
          <a:xfrm>
            <a:off x="404585" y="1352550"/>
            <a:ext cx="1424215" cy="1065603"/>
          </a:xfrm>
          <a:prstGeom prst="ellipse">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b="1" dirty="0" smtClean="0"/>
              <a:t>Add/Edit a Taxonomy</a:t>
            </a:r>
            <a:endParaRPr lang="en-US" b="1" dirty="0"/>
          </a:p>
        </p:txBody>
      </p:sp>
    </p:spTree>
    <p:extLst>
      <p:ext uri="{BB962C8B-B14F-4D97-AF65-F5344CB8AC3E}">
        <p14:creationId xmlns:p14="http://schemas.microsoft.com/office/powerpoint/2010/main" val="221253905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descr="&quot; &quot;"/>
          <p:cNvSpPr/>
          <p:nvPr/>
        </p:nvSpPr>
        <p:spPr>
          <a:xfrm>
            <a:off x="5486400" y="2400300"/>
            <a:ext cx="3352800" cy="4572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2" descr="The taxonomy screen  “map” box  has 2 ICD9 codes signified by the ICD 3 character abbreviation. One code is marked for UID.&#10;&#10;To remove a code from the taxonomy or remove it for use in the dialog, we would go back into that term again&#10;"/>
          <p:cNvPicPr>
            <a:picLocks noChangeAspect="1" noChangeArrowheads="1"/>
          </p:cNvPicPr>
          <p:nvPr/>
        </p:nvPicPr>
        <p:blipFill rotWithShape="1">
          <a:blip r:embed="rId3">
            <a:extLst>
              <a:ext uri="{28A0092B-C50C-407E-A947-70E740481C1C}">
                <a14:useLocalDpi xmlns:a14="http://schemas.microsoft.com/office/drawing/2010/main" val="0"/>
              </a:ext>
            </a:extLst>
          </a:blip>
          <a:srcRect r="21905"/>
          <a:stretch/>
        </p:blipFill>
        <p:spPr bwMode="auto">
          <a:xfrm>
            <a:off x="78692" y="895351"/>
            <a:ext cx="8989108" cy="41930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6" name="Picture 2" descr="Selected Codes: ICD:2:1"/>
          <p:cNvPicPr>
            <a:picLocks noChangeAspect="1" noChangeArrowheads="1"/>
          </p:cNvPicPr>
          <p:nvPr/>
        </p:nvPicPr>
        <p:blipFill rotWithShape="1">
          <a:blip r:embed="rId4">
            <a:extLst>
              <a:ext uri="{28A0092B-C50C-407E-A947-70E740481C1C}">
                <a14:useLocalDpi xmlns:a14="http://schemas.microsoft.com/office/drawing/2010/main" val="0"/>
              </a:ext>
            </a:extLst>
          </a:blip>
          <a:srcRect l="57883" t="29335" r="22453" b="50000"/>
          <a:stretch/>
        </p:blipFill>
        <p:spPr bwMode="auto">
          <a:xfrm>
            <a:off x="6767286" y="2296885"/>
            <a:ext cx="2278743" cy="8545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Isosceles Triangle 7" descr="&quot; &quot;"/>
          <p:cNvSpPr/>
          <p:nvPr/>
        </p:nvSpPr>
        <p:spPr>
          <a:xfrm>
            <a:off x="5106987" y="2724150"/>
            <a:ext cx="3997099" cy="659404"/>
          </a:xfrm>
          <a:prstGeom prst="triangle">
            <a:avLst>
              <a:gd name="adj" fmla="val 63855"/>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2" descr="Selected Codes: ICD:2:1"/>
          <p:cNvPicPr>
            <a:picLocks noChangeAspect="1" noChangeArrowheads="1"/>
          </p:cNvPicPr>
          <p:nvPr/>
        </p:nvPicPr>
        <p:blipFill rotWithShape="1">
          <a:blip r:embed="rId4">
            <a:extLst>
              <a:ext uri="{28A0092B-C50C-407E-A947-70E740481C1C}">
                <a14:useLocalDpi xmlns:a14="http://schemas.microsoft.com/office/drawing/2010/main" val="0"/>
              </a:ext>
            </a:extLst>
          </a:blip>
          <a:srcRect l="57883" t="32442" r="22453" b="52605"/>
          <a:stretch/>
        </p:blipFill>
        <p:spPr bwMode="auto">
          <a:xfrm>
            <a:off x="5106987" y="3410860"/>
            <a:ext cx="3928156" cy="1065889"/>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Oval 9" descr="ICD:2:1"/>
          <p:cNvSpPr/>
          <p:nvPr/>
        </p:nvSpPr>
        <p:spPr>
          <a:xfrm>
            <a:off x="4953000" y="3790950"/>
            <a:ext cx="2667000" cy="685799"/>
          </a:xfrm>
          <a:prstGeom prst="ellipse">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b="1" dirty="0" smtClean="0"/>
              <a:t>Add/Edit a Taxonomy</a:t>
            </a:r>
            <a:endParaRPr lang="en-US" b="1" dirty="0"/>
          </a:p>
        </p:txBody>
      </p:sp>
    </p:spTree>
    <p:extLst>
      <p:ext uri="{BB962C8B-B14F-4D97-AF65-F5344CB8AC3E}">
        <p14:creationId xmlns:p14="http://schemas.microsoft.com/office/powerpoint/2010/main" val="161265857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choose the actions of either RFT and RFD to remove items from your taxonomy. Note that using RFT will remove from taxonomy AND UID.  Using RFD will only remove item from UID.&#10;"/>
          <p:cNvPicPr>
            <a:picLocks noChangeAspect="1" noChangeArrowheads="1"/>
          </p:cNvPicPr>
          <p:nvPr/>
        </p:nvPicPr>
        <p:blipFill rotWithShape="1">
          <a:blip r:embed="rId3">
            <a:extLst>
              <a:ext uri="{28A0092B-C50C-407E-A947-70E740481C1C}">
                <a14:useLocalDpi xmlns:a14="http://schemas.microsoft.com/office/drawing/2010/main" val="0"/>
              </a:ext>
            </a:extLst>
          </a:blip>
          <a:srcRect t="68873" r="20857"/>
          <a:stretch/>
        </p:blipFill>
        <p:spPr bwMode="auto">
          <a:xfrm>
            <a:off x="63660" y="1004826"/>
            <a:ext cx="9018654" cy="17265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descr="RFT – removes from taxonomy AND UID&#10;RFD – removes from UID only&#10;"/>
          <p:cNvSpPr txBox="1">
            <a:spLocks/>
          </p:cNvSpPr>
          <p:nvPr/>
        </p:nvSpPr>
        <p:spPr>
          <a:xfrm>
            <a:off x="228600" y="3214002"/>
            <a:ext cx="8686800" cy="1371600"/>
          </a:xfrm>
          <a:prstGeom prst="rect">
            <a:avLst/>
          </a:prstGeom>
        </p:spPr>
        <p:txBody>
          <a:bodyPr vert="horz" lIns="91440" tIns="45720" rIns="91440" bIns="45720" rtlCol="0" anchor="ctr">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dirty="0" smtClean="0"/>
              <a:t>RFT – removes from taxonomy AND UID</a:t>
            </a:r>
          </a:p>
          <a:p>
            <a:pPr algn="l"/>
            <a:r>
              <a:rPr lang="en-US" dirty="0" smtClean="0"/>
              <a:t>RFD – removes from UID only</a:t>
            </a:r>
            <a:endParaRPr lang="en-US" dirty="0"/>
          </a:p>
        </p:txBody>
      </p:sp>
      <p:sp>
        <p:nvSpPr>
          <p:cNvPr id="5" name="Rounded Rectangle 4" descr="RFT Remove from taxonomy&#10;RFD Remove from dialog"/>
          <p:cNvSpPr/>
          <p:nvPr/>
        </p:nvSpPr>
        <p:spPr>
          <a:xfrm>
            <a:off x="49146" y="1490436"/>
            <a:ext cx="3898740" cy="731520"/>
          </a:xfrm>
          <a:prstGeom prst="round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b="1" dirty="0" smtClean="0"/>
              <a:t>Add/Edit a Taxonomy</a:t>
            </a:r>
            <a:endParaRPr lang="en-US" b="1" dirty="0"/>
          </a:p>
        </p:txBody>
      </p:sp>
    </p:spTree>
    <p:extLst>
      <p:ext uri="{BB962C8B-B14F-4D97-AF65-F5344CB8AC3E}">
        <p14:creationId xmlns:p14="http://schemas.microsoft.com/office/powerpoint/2010/main" val="209005030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descr="taxonomy reminder dialog editor, with TE action onscreen&#10;"/>
          <p:cNvGrpSpPr/>
          <p:nvPr/>
        </p:nvGrpSpPr>
        <p:grpSpPr>
          <a:xfrm>
            <a:off x="39918" y="868403"/>
            <a:ext cx="9052560" cy="3321797"/>
            <a:chOff x="762000" y="164353"/>
            <a:chExt cx="8229600" cy="2690427"/>
          </a:xfrm>
        </p:grpSpPr>
        <p:pic>
          <p:nvPicPr>
            <p:cNvPr id="205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r="20698" b="73004"/>
            <a:stretch/>
          </p:blipFill>
          <p:spPr bwMode="auto">
            <a:xfrm>
              <a:off x="762000" y="164353"/>
              <a:ext cx="8229600" cy="11419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60794" r="20698"/>
            <a:stretch/>
          </p:blipFill>
          <p:spPr bwMode="auto">
            <a:xfrm>
              <a:off x="762000" y="1196332"/>
              <a:ext cx="8229600" cy="16584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10" name="Picture 3" descr="Select REMINDER TAXONOMY NAME: AJM TAXONOMY"/>
          <p:cNvPicPr>
            <a:picLocks noChangeAspect="1" noChangeArrowheads="1"/>
          </p:cNvPicPr>
          <p:nvPr/>
        </p:nvPicPr>
        <p:blipFill rotWithShape="1">
          <a:blip r:embed="rId3">
            <a:extLst>
              <a:ext uri="{28A0092B-C50C-407E-A947-70E740481C1C}">
                <a14:useLocalDpi xmlns:a14="http://schemas.microsoft.com/office/drawing/2010/main" val="0"/>
              </a:ext>
            </a:extLst>
          </a:blip>
          <a:srcRect t="94415" r="43705"/>
          <a:stretch/>
        </p:blipFill>
        <p:spPr bwMode="auto">
          <a:xfrm>
            <a:off x="163288" y="4476750"/>
            <a:ext cx="8869680" cy="512353"/>
          </a:xfrm>
          <a:prstGeom prst="rect">
            <a:avLst/>
          </a:prstGeom>
          <a:noFill/>
          <a:ln w="571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3" descr="Reminder dialog editor"/>
          <p:cNvPicPr>
            <a:picLocks noChangeAspect="1" noChangeArrowheads="1"/>
          </p:cNvPicPr>
          <p:nvPr/>
        </p:nvPicPr>
        <p:blipFill rotWithShape="1">
          <a:blip r:embed="rId3">
            <a:extLst>
              <a:ext uri="{28A0092B-C50C-407E-A947-70E740481C1C}">
                <a14:useLocalDpi xmlns:a14="http://schemas.microsoft.com/office/drawing/2010/main" val="0"/>
              </a:ext>
            </a:extLst>
          </a:blip>
          <a:srcRect l="31628" t="72712" r="34297" b="8391"/>
          <a:stretch/>
        </p:blipFill>
        <p:spPr bwMode="auto">
          <a:xfrm>
            <a:off x="2667000" y="1610206"/>
            <a:ext cx="6133143" cy="1556173"/>
          </a:xfrm>
          <a:prstGeom prst="rect">
            <a:avLst/>
          </a:prstGeom>
          <a:noFill/>
          <a:ln w="571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Isosceles Triangle 11" descr="&quot; &quot;"/>
          <p:cNvSpPr/>
          <p:nvPr/>
        </p:nvSpPr>
        <p:spPr>
          <a:xfrm>
            <a:off x="39918" y="4019549"/>
            <a:ext cx="9104082" cy="445407"/>
          </a:xfrm>
          <a:prstGeom prst="triangle">
            <a:avLst>
              <a:gd name="adj" fmla="val 38985"/>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descr="AJM Taxonomy"/>
          <p:cNvSpPr/>
          <p:nvPr/>
        </p:nvSpPr>
        <p:spPr>
          <a:xfrm>
            <a:off x="5943600" y="4282081"/>
            <a:ext cx="3200400" cy="811251"/>
          </a:xfrm>
          <a:prstGeom prst="ellipse">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Isosceles Triangle 14" descr="&quot; &quot;"/>
          <p:cNvSpPr/>
          <p:nvPr/>
        </p:nvSpPr>
        <p:spPr>
          <a:xfrm rot="10800000">
            <a:off x="2663367" y="3190970"/>
            <a:ext cx="6151285" cy="447579"/>
          </a:xfrm>
          <a:prstGeom prst="triangle">
            <a:avLst>
              <a:gd name="adj" fmla="val 51727"/>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descr="TE Dialog Taxonomy Edit"/>
          <p:cNvSpPr/>
          <p:nvPr/>
        </p:nvSpPr>
        <p:spPr>
          <a:xfrm>
            <a:off x="2681513" y="2539092"/>
            <a:ext cx="6133143" cy="811251"/>
          </a:xfrm>
          <a:prstGeom prst="ellipse">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63288" y="60838"/>
            <a:ext cx="8869680" cy="857250"/>
          </a:xfrm>
        </p:spPr>
        <p:txBody>
          <a:bodyPr>
            <a:normAutofit fontScale="90000"/>
          </a:bodyPr>
          <a:lstStyle/>
          <a:p>
            <a:r>
              <a:rPr lang="en-US" b="1" dirty="0" smtClean="0"/>
              <a:t>Extra Features:  TE  Dialog Taxonomy Edit</a:t>
            </a:r>
            <a:endParaRPr lang="en-US" b="1" dirty="0"/>
          </a:p>
        </p:txBody>
      </p:sp>
    </p:spTree>
    <p:extLst>
      <p:ext uri="{BB962C8B-B14F-4D97-AF65-F5344CB8AC3E}">
        <p14:creationId xmlns:p14="http://schemas.microsoft.com/office/powerpoint/2010/main" val="360004609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taxonomy editor screen"/>
          <p:cNvPicPr>
            <a:picLocks noChangeAspect="1" noChangeArrowheads="1"/>
          </p:cNvPicPr>
          <p:nvPr/>
        </p:nvPicPr>
        <p:blipFill rotWithShape="1">
          <a:blip r:embed="rId3">
            <a:extLst>
              <a:ext uri="{28A0092B-C50C-407E-A947-70E740481C1C}">
                <a14:useLocalDpi xmlns:a14="http://schemas.microsoft.com/office/drawing/2010/main" val="0"/>
              </a:ext>
            </a:extLst>
          </a:blip>
          <a:srcRect r="26327" b="25000"/>
          <a:stretch/>
        </p:blipFill>
        <p:spPr bwMode="auto">
          <a:xfrm>
            <a:off x="52618" y="1123950"/>
            <a:ext cx="9052560" cy="34300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ounded Rectangle 8" descr="Codes Marked as Use in Dialog"/>
          <p:cNvSpPr/>
          <p:nvPr/>
        </p:nvSpPr>
        <p:spPr>
          <a:xfrm>
            <a:off x="152400" y="2647950"/>
            <a:ext cx="6400800" cy="1752600"/>
          </a:xfrm>
          <a:prstGeom prst="round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Arrow Connector 9" descr="&quot; &quot;"/>
          <p:cNvCxnSpPr/>
          <p:nvPr/>
        </p:nvCxnSpPr>
        <p:spPr>
          <a:xfrm flipH="1">
            <a:off x="1295400" y="3105150"/>
            <a:ext cx="762000" cy="0"/>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Rectangle 11" descr="Must know exact code&#10;"/>
          <p:cNvSpPr/>
          <p:nvPr/>
        </p:nvSpPr>
        <p:spPr>
          <a:xfrm>
            <a:off x="2151744" y="2890780"/>
            <a:ext cx="4003597" cy="584775"/>
          </a:xfrm>
          <a:prstGeom prst="rect">
            <a:avLst/>
          </a:prstGeom>
        </p:spPr>
        <p:txBody>
          <a:bodyPr wrap="none">
            <a:spAutoFit/>
          </a:bodyPr>
          <a:lstStyle/>
          <a:p>
            <a:pPr algn="ctr"/>
            <a:r>
              <a:rPr lang="en-US" sz="3200" b="1" dirty="0" smtClean="0"/>
              <a:t>Must know exact code</a:t>
            </a:r>
            <a:endParaRPr lang="en-US" sz="3200" b="1" dirty="0"/>
          </a:p>
        </p:txBody>
      </p:sp>
      <p:sp>
        <p:nvSpPr>
          <p:cNvPr id="14" name="Title 1" descr="Extra Features:  TE  Dialog Taxonomy Edit&#10;"/>
          <p:cNvSpPr txBox="1">
            <a:spLocks/>
          </p:cNvSpPr>
          <p:nvPr/>
        </p:nvSpPr>
        <p:spPr>
          <a:xfrm>
            <a:off x="163288" y="60838"/>
            <a:ext cx="8869680" cy="857250"/>
          </a:xfrm>
          <a:prstGeom prst="rect">
            <a:avLst/>
          </a:prstGeom>
        </p:spPr>
        <p:txBody>
          <a:bodyPr vert="horz" lIns="91440" tIns="45720" rIns="91440" bIns="45720" rtlCol="0" anchor="ctr">
            <a:normAutofit fontScale="9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smtClean="0"/>
              <a:t>Extra Features:  TE  Dialog Taxonomy Edit</a:t>
            </a:r>
            <a:endParaRPr lang="en-US" b="1" dirty="0"/>
          </a:p>
        </p:txBody>
      </p:sp>
    </p:spTree>
    <p:extLst>
      <p:ext uri="{BB962C8B-B14F-4D97-AF65-F5344CB8AC3E}">
        <p14:creationId xmlns:p14="http://schemas.microsoft.com/office/powerpoint/2010/main" val="294863521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axonomy Management screen, INQ ufntion"/>
          <p:cNvPicPr>
            <a:picLocks noChangeAspect="1" noChangeArrowheads="1"/>
          </p:cNvPicPr>
          <p:nvPr/>
        </p:nvPicPr>
        <p:blipFill rotWithShape="1">
          <a:blip r:embed="rId3">
            <a:extLst>
              <a:ext uri="{28A0092B-C50C-407E-A947-70E740481C1C}">
                <a14:useLocalDpi xmlns:a14="http://schemas.microsoft.com/office/drawing/2010/main" val="0"/>
              </a:ext>
            </a:extLst>
          </a:blip>
          <a:srcRect r="3139"/>
          <a:stretch/>
        </p:blipFill>
        <p:spPr bwMode="auto">
          <a:xfrm>
            <a:off x="172414" y="1005486"/>
            <a:ext cx="8768384" cy="4008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2" descr="68 AJM TAXONOMY"/>
          <p:cNvPicPr>
            <a:picLocks noChangeAspect="1" noChangeArrowheads="1"/>
          </p:cNvPicPr>
          <p:nvPr/>
        </p:nvPicPr>
        <p:blipFill rotWithShape="1">
          <a:blip r:embed="rId3">
            <a:extLst>
              <a:ext uri="{28A0092B-C50C-407E-A947-70E740481C1C}">
                <a14:useLocalDpi xmlns:a14="http://schemas.microsoft.com/office/drawing/2010/main" val="0"/>
              </a:ext>
            </a:extLst>
          </a:blip>
          <a:srcRect l="1" t="9495" r="75619" b="73127"/>
          <a:stretch/>
        </p:blipFill>
        <p:spPr bwMode="auto">
          <a:xfrm>
            <a:off x="152401" y="1178832"/>
            <a:ext cx="4171263" cy="13167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2" descr="INQ Inquire"/>
          <p:cNvPicPr>
            <a:picLocks noChangeAspect="1" noChangeArrowheads="1"/>
          </p:cNvPicPr>
          <p:nvPr/>
        </p:nvPicPr>
        <p:blipFill rotWithShape="1">
          <a:blip r:embed="rId3">
            <a:extLst>
              <a:ext uri="{28A0092B-C50C-407E-A947-70E740481C1C}">
                <a14:useLocalDpi xmlns:a14="http://schemas.microsoft.com/office/drawing/2010/main" val="0"/>
              </a:ext>
            </a:extLst>
          </a:blip>
          <a:srcRect l="1" t="75184" r="82102" b="17213"/>
          <a:stretch/>
        </p:blipFill>
        <p:spPr bwMode="auto">
          <a:xfrm>
            <a:off x="208700" y="3867150"/>
            <a:ext cx="32402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Bent-Up Arrow 10" descr="&quot; &quot;"/>
          <p:cNvSpPr/>
          <p:nvPr/>
        </p:nvSpPr>
        <p:spPr>
          <a:xfrm flipV="1">
            <a:off x="3200400" y="4113893"/>
            <a:ext cx="609600" cy="271874"/>
          </a:xfrm>
          <a:prstGeom prst="bentUpArrow">
            <a:avLst>
              <a:gd name="adj1" fmla="val 26498"/>
              <a:gd name="adj2" fmla="val 42877"/>
              <a:gd name="adj3" fmla="val 33700"/>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 name="Oval 9" descr="INQ Inquire"/>
          <p:cNvSpPr/>
          <p:nvPr/>
        </p:nvSpPr>
        <p:spPr>
          <a:xfrm>
            <a:off x="16389" y="3867150"/>
            <a:ext cx="3184011" cy="609600"/>
          </a:xfrm>
          <a:prstGeom prst="ellipse">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Bent-Up Arrow 11" descr="&quot; &quot;"/>
          <p:cNvSpPr/>
          <p:nvPr/>
        </p:nvSpPr>
        <p:spPr>
          <a:xfrm flipV="1">
            <a:off x="4078512" y="1893205"/>
            <a:ext cx="1850574" cy="2594160"/>
          </a:xfrm>
          <a:prstGeom prst="bentUpArrow">
            <a:avLst>
              <a:gd name="adj1" fmla="val 6218"/>
              <a:gd name="adj2" fmla="val 9230"/>
              <a:gd name="adj3" fmla="val 8398"/>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9" name="Oval 8" descr="68 AJM TAXONOMY"/>
          <p:cNvSpPr/>
          <p:nvPr/>
        </p:nvSpPr>
        <p:spPr>
          <a:xfrm>
            <a:off x="161529" y="1653719"/>
            <a:ext cx="3916983" cy="566058"/>
          </a:xfrm>
          <a:prstGeom prst="ellipse">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itle 1" descr="Extra Features:  INQ  Inquire&#10;"/>
          <p:cNvSpPr txBox="1">
            <a:spLocks/>
          </p:cNvSpPr>
          <p:nvPr/>
        </p:nvSpPr>
        <p:spPr>
          <a:xfrm>
            <a:off x="163288" y="60838"/>
            <a:ext cx="8869680" cy="85725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smtClean="0"/>
              <a:t>Extra Features:  INQ  Inquire</a:t>
            </a:r>
            <a:endParaRPr lang="en-US" b="1" dirty="0"/>
          </a:p>
        </p:txBody>
      </p:sp>
    </p:spTree>
    <p:extLst>
      <p:ext uri="{BB962C8B-B14F-4D97-AF65-F5344CB8AC3E}">
        <p14:creationId xmlns:p14="http://schemas.microsoft.com/office/powerpoint/2010/main" val="393326865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ondensed taxonomy inquiry displa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9169399" cy="514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descr="1 line per entry&#10;"/>
          <p:cNvSpPr/>
          <p:nvPr/>
        </p:nvSpPr>
        <p:spPr>
          <a:xfrm>
            <a:off x="3962400" y="514350"/>
            <a:ext cx="5055679" cy="1015663"/>
          </a:xfrm>
          <a:prstGeom prst="rect">
            <a:avLst/>
          </a:prstGeom>
        </p:spPr>
        <p:txBody>
          <a:bodyPr wrap="none">
            <a:spAutoFit/>
          </a:bodyPr>
          <a:lstStyle/>
          <a:p>
            <a:r>
              <a:rPr lang="en-US" sz="6000" b="1" dirty="0"/>
              <a:t>1 line per entry</a:t>
            </a:r>
          </a:p>
        </p:txBody>
      </p:sp>
      <p:pic>
        <p:nvPicPr>
          <p:cNvPr id="8" name="Picture 2" descr="Taxonomy Inquiry - Condensed"/>
          <p:cNvPicPr>
            <a:picLocks noChangeAspect="1" noChangeArrowheads="1"/>
          </p:cNvPicPr>
          <p:nvPr/>
        </p:nvPicPr>
        <p:blipFill rotWithShape="1">
          <a:blip r:embed="rId3">
            <a:extLst>
              <a:ext uri="{28A0092B-C50C-407E-A947-70E740481C1C}">
                <a14:useLocalDpi xmlns:a14="http://schemas.microsoft.com/office/drawing/2010/main" val="0"/>
              </a:ext>
            </a:extLst>
          </a:blip>
          <a:srcRect l="27147" r="29482" b="95626"/>
          <a:stretch/>
        </p:blipFill>
        <p:spPr bwMode="auto">
          <a:xfrm>
            <a:off x="-8902" y="36288"/>
            <a:ext cx="9152902" cy="51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0923990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Taxonomy Inquiry - Full display, shows all information about each entr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513" y="0"/>
            <a:ext cx="9129487" cy="514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descr="More than 1 line per entry&#10;"/>
          <p:cNvSpPr/>
          <p:nvPr/>
        </p:nvSpPr>
        <p:spPr>
          <a:xfrm>
            <a:off x="65312" y="1156602"/>
            <a:ext cx="4724400" cy="1597104"/>
          </a:xfrm>
          <a:prstGeom prst="rect">
            <a:avLst/>
          </a:prstGeom>
        </p:spPr>
        <p:txBody>
          <a:bodyPr wrap="square">
            <a:spAutoFit/>
          </a:bodyPr>
          <a:lstStyle/>
          <a:p>
            <a:pPr algn="ctr">
              <a:lnSpc>
                <a:spcPts val="5800"/>
              </a:lnSpc>
            </a:pPr>
            <a:r>
              <a:rPr lang="en-US" sz="6000" b="1" dirty="0" smtClean="0"/>
              <a:t>More than 1 </a:t>
            </a:r>
            <a:r>
              <a:rPr lang="en-US" sz="6000" b="1" dirty="0"/>
              <a:t>line per entry</a:t>
            </a:r>
          </a:p>
        </p:txBody>
      </p:sp>
      <p:pic>
        <p:nvPicPr>
          <p:cNvPr id="8" name="Picture 2" descr="Taxonomy Inquiry - Ful"/>
          <p:cNvPicPr>
            <a:picLocks noChangeAspect="1" noChangeArrowheads="1"/>
          </p:cNvPicPr>
          <p:nvPr/>
        </p:nvPicPr>
        <p:blipFill rotWithShape="1">
          <a:blip r:embed="rId3">
            <a:extLst>
              <a:ext uri="{28A0092B-C50C-407E-A947-70E740481C1C}">
                <a14:useLocalDpi xmlns:a14="http://schemas.microsoft.com/office/drawing/2010/main" val="0"/>
              </a:ext>
            </a:extLst>
          </a:blip>
          <a:srcRect l="30763" r="29968" b="95344"/>
          <a:stretch/>
        </p:blipFill>
        <p:spPr bwMode="auto">
          <a:xfrm>
            <a:off x="14513" y="12245"/>
            <a:ext cx="9129487" cy="6098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6388047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nquiry display screen with a summary at the end that gives details about the taxonomy&#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514" y="159654"/>
            <a:ext cx="9124174" cy="4781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descr="Details about taxonomy&#10;"/>
          <p:cNvSpPr/>
          <p:nvPr/>
        </p:nvSpPr>
        <p:spPr>
          <a:xfrm>
            <a:off x="5410200" y="1809750"/>
            <a:ext cx="3561574" cy="2340897"/>
          </a:xfrm>
          <a:prstGeom prst="rect">
            <a:avLst/>
          </a:prstGeom>
        </p:spPr>
        <p:txBody>
          <a:bodyPr wrap="square">
            <a:spAutoFit/>
          </a:bodyPr>
          <a:lstStyle/>
          <a:p>
            <a:pPr algn="ctr">
              <a:lnSpc>
                <a:spcPts val="5800"/>
              </a:lnSpc>
            </a:pPr>
            <a:r>
              <a:rPr lang="en-US" sz="6000" b="1" dirty="0" smtClean="0"/>
              <a:t>Details about taxonomy</a:t>
            </a:r>
            <a:endParaRPr lang="en-US" sz="6000" b="1" dirty="0"/>
          </a:p>
        </p:txBody>
      </p:sp>
    </p:spTree>
    <p:extLst>
      <p:ext uri="{BB962C8B-B14F-4D97-AF65-F5344CB8AC3E}">
        <p14:creationId xmlns:p14="http://schemas.microsoft.com/office/powerpoint/2010/main" val="401838204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omputer keyboard with an &quot;Import&quot; key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1" y="-907"/>
            <a:ext cx="9143999" cy="5127078"/>
          </a:xfrm>
          <a:solidFill>
            <a:schemeClr val="bg1">
              <a:alpha val="60000"/>
            </a:schemeClr>
          </a:solidFill>
        </p:spPr>
        <p:txBody>
          <a:bodyPr>
            <a:noAutofit/>
          </a:bodyPr>
          <a:lstStyle/>
          <a:p>
            <a:pPr marL="231775" indent="0">
              <a:buNone/>
            </a:pPr>
            <a:r>
              <a:rPr lang="en-US" sz="4200" b="1" dirty="0" smtClean="0">
                <a:solidFill>
                  <a:schemeClr val="accent1">
                    <a:lumMod val="75000"/>
                  </a:schemeClr>
                </a:solidFill>
              </a:rPr>
              <a:t>HF 		CSV host file</a:t>
            </a:r>
          </a:p>
          <a:p>
            <a:pPr marL="231775" indent="0">
              <a:buNone/>
            </a:pPr>
            <a:r>
              <a:rPr lang="en-US" sz="4200" b="1" dirty="0" smtClean="0">
                <a:solidFill>
                  <a:schemeClr val="accent1">
                    <a:lumMod val="75000"/>
                  </a:schemeClr>
                </a:solidFill>
              </a:rPr>
              <a:t>PA			CSV file paste</a:t>
            </a:r>
          </a:p>
          <a:p>
            <a:pPr marL="231775" indent="0">
              <a:buNone/>
            </a:pPr>
            <a:r>
              <a:rPr lang="en-US" sz="4200" b="1" dirty="0" smtClean="0">
                <a:solidFill>
                  <a:schemeClr val="accent1">
                    <a:lumMod val="75000"/>
                  </a:schemeClr>
                </a:solidFill>
              </a:rPr>
              <a:t>TAX		Another taxonomy</a:t>
            </a:r>
          </a:p>
          <a:p>
            <a:pPr marL="231775" indent="0">
              <a:buNone/>
            </a:pPr>
            <a:r>
              <a:rPr lang="en-US" sz="4200" b="1" dirty="0" smtClean="0">
                <a:solidFill>
                  <a:schemeClr val="accent1">
                    <a:lumMod val="75000"/>
                  </a:schemeClr>
                </a:solidFill>
              </a:rPr>
              <a:t>WEB		CSV file from a web site</a:t>
            </a:r>
          </a:p>
          <a:p>
            <a:pPr marL="0" indent="0">
              <a:buNone/>
            </a:pPr>
            <a:endParaRPr lang="en-US" sz="4200" dirty="0"/>
          </a:p>
          <a:p>
            <a:pPr marL="0" indent="0">
              <a:buNone/>
            </a:pPr>
            <a:endParaRPr lang="en-US" sz="4200" dirty="0" smtClean="0"/>
          </a:p>
          <a:p>
            <a:pPr marL="0" indent="0">
              <a:buNone/>
            </a:pPr>
            <a:r>
              <a:rPr lang="en-US" sz="4200" dirty="0" smtClean="0"/>
              <a:t>	</a:t>
            </a:r>
            <a:endParaRPr lang="en-US" sz="4200" dirty="0"/>
          </a:p>
          <a:p>
            <a:pPr marL="0" indent="0">
              <a:buNone/>
            </a:pPr>
            <a:endParaRPr lang="en-US" sz="4200" dirty="0" smtClean="0"/>
          </a:p>
          <a:p>
            <a:pPr marL="0" indent="0">
              <a:buNone/>
            </a:pPr>
            <a:endParaRPr lang="en-US" sz="4200" dirty="0" smtClean="0"/>
          </a:p>
          <a:p>
            <a:pPr marL="0" indent="0">
              <a:buNone/>
            </a:pPr>
            <a:endParaRPr lang="en-US" sz="4200" dirty="0" smtClean="0"/>
          </a:p>
          <a:p>
            <a:endParaRPr lang="en-US" sz="4200" dirty="0"/>
          </a:p>
        </p:txBody>
      </p:sp>
    </p:spTree>
    <p:extLst>
      <p:ext uri="{BB962C8B-B14F-4D97-AF65-F5344CB8AC3E}">
        <p14:creationId xmlns:p14="http://schemas.microsoft.com/office/powerpoint/2010/main" val="12688429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64600" y="1226194"/>
            <a:ext cx="4267200" cy="3771900"/>
          </a:xfrm>
        </p:spPr>
        <p:txBody>
          <a:bodyPr>
            <a:normAutofit lnSpcReduction="10000"/>
          </a:bodyPr>
          <a:lstStyle/>
          <a:p>
            <a:pPr marL="0" indent="0">
              <a:buNone/>
            </a:pPr>
            <a:r>
              <a:rPr lang="en-US" sz="2800" dirty="0" smtClean="0"/>
              <a:t>We would like to know who is in our audience today.</a:t>
            </a:r>
          </a:p>
          <a:p>
            <a:pPr marL="0" indent="0">
              <a:buNone/>
            </a:pPr>
            <a:endParaRPr lang="en-US" sz="1200" dirty="0"/>
          </a:p>
          <a:p>
            <a:pPr marL="566738" lvl="2" indent="-403225">
              <a:buFont typeface="+mj-lt"/>
              <a:buAutoNum type="alphaUcPeriod"/>
            </a:pPr>
            <a:r>
              <a:rPr lang="en-US" sz="2800" dirty="0"/>
              <a:t>Health Informatics Specialist (formerly CAC)</a:t>
            </a:r>
          </a:p>
          <a:p>
            <a:pPr marL="566738" lvl="2" indent="-403225">
              <a:buFont typeface="+mj-lt"/>
              <a:buAutoNum type="alphaUcPeriod"/>
            </a:pPr>
            <a:r>
              <a:rPr lang="en-US" sz="2800" dirty="0" smtClean="0"/>
              <a:t>Clinician</a:t>
            </a:r>
          </a:p>
          <a:p>
            <a:pPr marL="566738" lvl="2" indent="-403225">
              <a:buFont typeface="+mj-lt"/>
              <a:buAutoNum type="alphaUcPeriod"/>
            </a:pPr>
            <a:r>
              <a:rPr lang="en-US" sz="2800" dirty="0" smtClean="0"/>
              <a:t>HIM</a:t>
            </a:r>
          </a:p>
          <a:p>
            <a:pPr marL="566738" lvl="2" indent="-403225">
              <a:buFont typeface="+mj-lt"/>
              <a:buAutoNum type="alphaUcPeriod"/>
            </a:pPr>
            <a:r>
              <a:rPr lang="en-US" sz="2800" dirty="0" smtClean="0"/>
              <a:t>Other</a:t>
            </a:r>
            <a:endParaRPr lang="en-US" sz="2800" dirty="0"/>
          </a:p>
        </p:txBody>
      </p:sp>
      <p:sp>
        <p:nvSpPr>
          <p:cNvPr id="4" name="Title 3"/>
          <p:cNvSpPr>
            <a:spLocks noGrp="1"/>
          </p:cNvSpPr>
          <p:nvPr>
            <p:ph type="title"/>
          </p:nvPr>
        </p:nvSpPr>
        <p:spPr>
          <a:xfrm>
            <a:off x="914400" y="171450"/>
            <a:ext cx="8229600" cy="857250"/>
          </a:xfrm>
        </p:spPr>
        <p:txBody>
          <a:bodyPr/>
          <a:lstStyle/>
          <a:p>
            <a:r>
              <a:rPr lang="en-US" dirty="0" smtClean="0"/>
              <a:t>Poll Results</a:t>
            </a:r>
            <a:endParaRPr lang="en-US" dirty="0"/>
          </a:p>
        </p:txBody>
      </p:sp>
      <p:pic>
        <p:nvPicPr>
          <p:cNvPr id="7" name="Picture 3" descr="My VeHU Campus blue polling Ico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2476501" y="257177"/>
            <a:ext cx="723900" cy="643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5109511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descr="HF        CSV  host  file&#10;"/>
          <p:cNvSpPr txBox="1">
            <a:spLocks/>
          </p:cNvSpPr>
          <p:nvPr/>
        </p:nvSpPr>
        <p:spPr>
          <a:xfrm>
            <a:off x="450265" y="4095750"/>
            <a:ext cx="8229600" cy="85725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smtClean="0"/>
              <a:t>HF        CSV  host  file</a:t>
            </a:r>
            <a:endParaRPr lang="en-US" b="1" dirty="0"/>
          </a:p>
        </p:txBody>
      </p:sp>
      <p:pic>
        <p:nvPicPr>
          <p:cNvPr id="1026" name="Picture 2" descr="Import options screen"/>
          <p:cNvPicPr>
            <a:picLocks noChangeAspect="1" noChangeArrowheads="1"/>
          </p:cNvPicPr>
          <p:nvPr/>
        </p:nvPicPr>
        <p:blipFill rotWithShape="1">
          <a:blip r:embed="rId3">
            <a:extLst>
              <a:ext uri="{28A0092B-C50C-407E-A947-70E740481C1C}">
                <a14:useLocalDpi xmlns:a14="http://schemas.microsoft.com/office/drawing/2010/main" val="0"/>
              </a:ext>
            </a:extLst>
          </a:blip>
          <a:srcRect r="20166"/>
          <a:stretch/>
        </p:blipFill>
        <p:spPr bwMode="auto">
          <a:xfrm>
            <a:off x="84505" y="1504949"/>
            <a:ext cx="8961120" cy="23975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Oval 6" descr="HF        CSV  host  file&#10;"/>
          <p:cNvSpPr/>
          <p:nvPr/>
        </p:nvSpPr>
        <p:spPr>
          <a:xfrm>
            <a:off x="1399197" y="1791606"/>
            <a:ext cx="4239603" cy="609600"/>
          </a:xfrm>
          <a:prstGeom prst="ellipse">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b="1" dirty="0" smtClean="0"/>
              <a:t>IMPORT</a:t>
            </a:r>
            <a:endParaRPr lang="en-US" b="1" dirty="0"/>
          </a:p>
        </p:txBody>
      </p:sp>
    </p:spTree>
    <p:extLst>
      <p:ext uri="{BB962C8B-B14F-4D97-AF65-F5344CB8AC3E}">
        <p14:creationId xmlns:p14="http://schemas.microsoft.com/office/powerpoint/2010/main" val="205980158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descr="&quot; &quot;"/>
          <p:cNvSpPr>
            <a:spLocks noGrp="1"/>
          </p:cNvSpPr>
          <p:nvPr>
            <p:ph idx="1"/>
          </p:nvPr>
        </p:nvSpPr>
        <p:spPr/>
        <p:txBody>
          <a:bodyPr/>
          <a:lstStyle/>
          <a:p>
            <a:pPr marL="0" indent="0">
              <a:buNone/>
            </a:pPr>
            <a:endParaRPr lang="en-US" dirty="0"/>
          </a:p>
          <a:p>
            <a:endParaRPr lang="en-US" dirty="0" smtClean="0"/>
          </a:p>
          <a:p>
            <a:endParaRPr lang="en-US" dirty="0"/>
          </a:p>
          <a:p>
            <a:endParaRPr lang="en-US" dirty="0" smtClean="0"/>
          </a:p>
          <a:p>
            <a:endParaRPr lang="en-US" dirty="0"/>
          </a:p>
        </p:txBody>
      </p:sp>
      <p:pic>
        <p:nvPicPr>
          <p:cNvPr id="2050" name="Picture 2" descr="CSV output format shown in Notepad "/>
          <p:cNvPicPr>
            <a:picLocks noChangeAspect="1" noChangeArrowheads="1"/>
          </p:cNvPicPr>
          <p:nvPr/>
        </p:nvPicPr>
        <p:blipFill rotWithShape="1">
          <a:blip r:embed="rId3">
            <a:extLst>
              <a:ext uri="{28A0092B-C50C-407E-A947-70E740481C1C}">
                <a14:useLocalDpi xmlns:a14="http://schemas.microsoft.com/office/drawing/2010/main" val="0"/>
              </a:ext>
            </a:extLst>
          </a:blip>
          <a:srcRect r="15156" b="24626"/>
          <a:stretch/>
        </p:blipFill>
        <p:spPr bwMode="auto">
          <a:xfrm>
            <a:off x="1295400" y="3105150"/>
            <a:ext cx="7165432" cy="1809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descr="Taxonomy Management Import screen"/>
          <p:cNvPicPr>
            <a:picLocks noChangeAspect="1" noChangeArrowheads="1"/>
          </p:cNvPicPr>
          <p:nvPr/>
        </p:nvPicPr>
        <p:blipFill rotWithShape="1">
          <a:blip r:embed="rId4">
            <a:extLst>
              <a:ext uri="{28A0092B-C50C-407E-A947-70E740481C1C}">
                <a14:useLocalDpi xmlns:a14="http://schemas.microsoft.com/office/drawing/2010/main" val="0"/>
              </a:ext>
            </a:extLst>
          </a:blip>
          <a:srcRect r="23510"/>
          <a:stretch/>
        </p:blipFill>
        <p:spPr bwMode="auto">
          <a:xfrm>
            <a:off x="46212" y="1018717"/>
            <a:ext cx="9052560" cy="189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Oval 7" descr="68 AJM IMPORT TAXONOMY"/>
          <p:cNvSpPr/>
          <p:nvPr/>
        </p:nvSpPr>
        <p:spPr>
          <a:xfrm>
            <a:off x="214086" y="1938577"/>
            <a:ext cx="3733800" cy="609600"/>
          </a:xfrm>
          <a:prstGeom prst="ellipse">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b="1" dirty="0" smtClean="0"/>
              <a:t>IMPORT:  PA   CSV File Paste </a:t>
            </a:r>
            <a:endParaRPr lang="en-US" b="1" dirty="0"/>
          </a:p>
        </p:txBody>
      </p:sp>
    </p:spTree>
    <p:extLst>
      <p:ext uri="{BB962C8B-B14F-4D97-AF65-F5344CB8AC3E}">
        <p14:creationId xmlns:p14="http://schemas.microsoft.com/office/powerpoint/2010/main" val="8784663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descr="&quot; &quot;"/>
          <p:cNvSpPr>
            <a:spLocks noGrp="1"/>
          </p:cNvSpPr>
          <p:nvPr>
            <p:ph idx="1"/>
          </p:nvPr>
        </p:nvSpPr>
        <p:spPr/>
        <p:txBody>
          <a:bodyPr/>
          <a:lstStyle/>
          <a:p>
            <a:endParaRPr lang="en-US" dirty="0"/>
          </a:p>
          <a:p>
            <a:endParaRPr lang="en-US" dirty="0" smtClean="0"/>
          </a:p>
          <a:p>
            <a:endParaRPr lang="en-US" dirty="0"/>
          </a:p>
          <a:p>
            <a:endParaRPr lang="en-US" dirty="0" smtClean="0"/>
          </a:p>
          <a:p>
            <a:endParaRPr lang="en-US" dirty="0"/>
          </a:p>
          <a:p>
            <a:endParaRPr lang="en-US" dirty="0" smtClean="0"/>
          </a:p>
          <a:p>
            <a:endParaRPr lang="en-US" dirty="0"/>
          </a:p>
        </p:txBody>
      </p:sp>
      <p:pic>
        <p:nvPicPr>
          <p:cNvPr id="3075" name="Picture 3" descr="Select one of the followiing Options screen:&#10;PA&#10;TAX&#10;CSV file paste,&#10;et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932" y="3200400"/>
            <a:ext cx="7315200" cy="157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3" descr="Choose the PA option…&#10;"/>
          <p:cNvPicPr>
            <a:picLocks noChangeAspect="1" noChangeArrowheads="1"/>
          </p:cNvPicPr>
          <p:nvPr/>
        </p:nvPicPr>
        <p:blipFill rotWithShape="1">
          <a:blip r:embed="rId3">
            <a:extLst>
              <a:ext uri="{28A0092B-C50C-407E-A947-70E740481C1C}">
                <a14:useLocalDpi xmlns:a14="http://schemas.microsoft.com/office/drawing/2010/main" val="0"/>
              </a:ext>
            </a:extLst>
          </a:blip>
          <a:srcRect l="19146" t="33882" r="22322" b="42742"/>
          <a:stretch/>
        </p:blipFill>
        <p:spPr bwMode="auto">
          <a:xfrm>
            <a:off x="1088574" y="3643554"/>
            <a:ext cx="6995932" cy="600285"/>
          </a:xfrm>
          <a:prstGeom prst="rect">
            <a:avLst/>
          </a:prstGeom>
          <a:noFill/>
          <a:ln w="571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descr="Taxonomy Management edit scree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7510" y="1215628"/>
            <a:ext cx="8927124" cy="1813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2" descr="select the IMP action, then choose your taxonomy to import into"/>
          <p:cNvPicPr>
            <a:picLocks noChangeAspect="1" noChangeArrowheads="1"/>
          </p:cNvPicPr>
          <p:nvPr/>
        </p:nvPicPr>
        <p:blipFill rotWithShape="1">
          <a:blip r:embed="rId4">
            <a:extLst>
              <a:ext uri="{28A0092B-C50C-407E-A947-70E740481C1C}">
                <a14:useLocalDpi xmlns:a14="http://schemas.microsoft.com/office/drawing/2010/main" val="0"/>
              </a:ext>
            </a:extLst>
          </a:blip>
          <a:srcRect l="-1" t="68633" r="23667"/>
          <a:stretch/>
        </p:blipFill>
        <p:spPr bwMode="auto">
          <a:xfrm>
            <a:off x="29313" y="2137246"/>
            <a:ext cx="9052560" cy="979650"/>
          </a:xfrm>
          <a:prstGeom prst="rect">
            <a:avLst/>
          </a:prstGeom>
          <a:noFill/>
          <a:ln w="571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itle 1" descr="IMPORT:  PA   CSV File Paste &#10;"/>
          <p:cNvSpPr txBox="1">
            <a:spLocks/>
          </p:cNvSpPr>
          <p:nvPr/>
        </p:nvSpPr>
        <p:spPr>
          <a:xfrm>
            <a:off x="609600" y="358378"/>
            <a:ext cx="8229600" cy="85725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smtClean="0"/>
              <a:t>IMPORT:  PA   CSV File Paste </a:t>
            </a:r>
            <a:endParaRPr lang="en-US" b="1" dirty="0"/>
          </a:p>
        </p:txBody>
      </p:sp>
    </p:spTree>
    <p:extLst>
      <p:ext uri="{BB962C8B-B14F-4D97-AF65-F5344CB8AC3E}">
        <p14:creationId xmlns:p14="http://schemas.microsoft.com/office/powerpoint/2010/main" val="282928317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import status screen, &quot;Starting the import process&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570" y="1215628"/>
            <a:ext cx="8988490" cy="26515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Oval 7" descr="DIABETES, ICD,250.00,250.93"/>
          <p:cNvSpPr/>
          <p:nvPr/>
        </p:nvSpPr>
        <p:spPr>
          <a:xfrm>
            <a:off x="43542" y="1690008"/>
            <a:ext cx="4651830" cy="609600"/>
          </a:xfrm>
          <a:prstGeom prst="ellipse">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1" descr="IMPORT:  PA   CSV File Paste &#10;"/>
          <p:cNvSpPr txBox="1">
            <a:spLocks/>
          </p:cNvSpPr>
          <p:nvPr/>
        </p:nvSpPr>
        <p:spPr>
          <a:xfrm>
            <a:off x="609600" y="358378"/>
            <a:ext cx="8229600" cy="85725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smtClean="0"/>
              <a:t>IMPORT:  PA   CSV File Paste </a:t>
            </a:r>
            <a:endParaRPr lang="en-US" b="1" dirty="0"/>
          </a:p>
        </p:txBody>
      </p:sp>
    </p:spTree>
    <p:extLst>
      <p:ext uri="{BB962C8B-B14F-4D97-AF65-F5344CB8AC3E}">
        <p14:creationId xmlns:p14="http://schemas.microsoft.com/office/powerpoint/2010/main" val="694177338"/>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descr="&quot; &quot;"/>
          <p:cNvSpPr>
            <a:spLocks noGrp="1"/>
          </p:cNvSpPr>
          <p:nvPr>
            <p:ph idx="1"/>
          </p:nvPr>
        </p:nvSpPr>
        <p:spPr/>
        <p:txBody>
          <a:bodyPr/>
          <a:lstStyle/>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a:p>
        </p:txBody>
      </p:sp>
      <p:pic>
        <p:nvPicPr>
          <p:cNvPr id="5122" name="Picture 2" descr="The taxonomy screen now contains the imported codes from the CSV entry&#10;The search term is the same as what was pasted from the .csv file.&#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179" y="1543050"/>
            <a:ext cx="9048567" cy="293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descr="DIABETES (imported)"/>
          <p:cNvPicPr>
            <a:picLocks noChangeAspect="1" noChangeArrowheads="1"/>
          </p:cNvPicPr>
          <p:nvPr/>
        </p:nvPicPr>
        <p:blipFill rotWithShape="1">
          <a:blip r:embed="rId3">
            <a:extLst>
              <a:ext uri="{28A0092B-C50C-407E-A947-70E740481C1C}">
                <a14:useLocalDpi xmlns:a14="http://schemas.microsoft.com/office/drawing/2010/main" val="0"/>
              </a:ext>
            </a:extLst>
          </a:blip>
          <a:srcRect l="1316" t="48148" r="61309" b="27597"/>
          <a:stretch/>
        </p:blipFill>
        <p:spPr bwMode="auto">
          <a:xfrm>
            <a:off x="145143" y="2786744"/>
            <a:ext cx="5117302" cy="13090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Oval 8" descr="DIABETES (imported)"/>
          <p:cNvSpPr/>
          <p:nvPr/>
        </p:nvSpPr>
        <p:spPr>
          <a:xfrm>
            <a:off x="53178" y="2966358"/>
            <a:ext cx="4366421" cy="1009650"/>
          </a:xfrm>
          <a:prstGeom prst="ellipse">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1" descr="IMPORT:  PA   CSV File Paste &#10;"/>
          <p:cNvSpPr txBox="1">
            <a:spLocks/>
          </p:cNvSpPr>
          <p:nvPr/>
        </p:nvSpPr>
        <p:spPr>
          <a:xfrm>
            <a:off x="609600" y="358378"/>
            <a:ext cx="8229600" cy="85725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smtClean="0"/>
              <a:t>IMPORT:  PA   CSV File Paste </a:t>
            </a:r>
            <a:endParaRPr lang="en-US" b="1" dirty="0"/>
          </a:p>
        </p:txBody>
      </p:sp>
    </p:spTree>
    <p:extLst>
      <p:ext uri="{BB962C8B-B14F-4D97-AF65-F5344CB8AC3E}">
        <p14:creationId xmlns:p14="http://schemas.microsoft.com/office/powerpoint/2010/main" val="2531688646"/>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descr="Once selected, you can import all the codes or selects sets of codes&#10;"/>
          <p:cNvSpPr/>
          <p:nvPr/>
        </p:nvSpPr>
        <p:spPr>
          <a:xfrm>
            <a:off x="914400" y="3246672"/>
            <a:ext cx="7315200" cy="1077218"/>
          </a:xfrm>
          <a:prstGeom prst="rect">
            <a:avLst/>
          </a:prstGeom>
        </p:spPr>
        <p:txBody>
          <a:bodyPr wrap="square">
            <a:spAutoFit/>
          </a:bodyPr>
          <a:lstStyle/>
          <a:p>
            <a:pPr algn="ctr"/>
            <a:r>
              <a:rPr lang="en-US" sz="3200" b="1" dirty="0"/>
              <a:t>Once selected, you can import all the codes or selects sets of codes</a:t>
            </a:r>
          </a:p>
        </p:txBody>
      </p:sp>
      <p:sp>
        <p:nvSpPr>
          <p:cNvPr id="6" name="Content Placeholder 2" descr="Select another taxonomy to import codes from&#10;"/>
          <p:cNvSpPr txBox="1">
            <a:spLocks/>
          </p:cNvSpPr>
          <p:nvPr/>
        </p:nvSpPr>
        <p:spPr>
          <a:xfrm>
            <a:off x="0" y="1581150"/>
            <a:ext cx="9144000" cy="990599"/>
          </a:xfrm>
          <a:prstGeom prst="rect">
            <a:avLst/>
          </a:prstGeom>
          <a:blipFill>
            <a:blip r:embed="rId3"/>
            <a:stretch>
              <a:fillRect/>
            </a:stretch>
          </a:blipFill>
        </p:spPr>
        <p:txBody>
          <a:bodyPr vert="horz" lIns="91440" tIns="45720" rIns="91440" bIns="45720" rtlCol="0" anchor="ct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b="1" dirty="0" smtClean="0">
                <a:solidFill>
                  <a:schemeClr val="bg1"/>
                </a:solidFill>
              </a:rPr>
              <a:t>Select another taxonomy to import codes from</a:t>
            </a:r>
          </a:p>
        </p:txBody>
      </p:sp>
      <p:sp>
        <p:nvSpPr>
          <p:cNvPr id="2" name="Title 1"/>
          <p:cNvSpPr>
            <a:spLocks noGrp="1"/>
          </p:cNvSpPr>
          <p:nvPr>
            <p:ph type="title"/>
          </p:nvPr>
        </p:nvSpPr>
        <p:spPr/>
        <p:txBody>
          <a:bodyPr/>
          <a:lstStyle/>
          <a:p>
            <a:r>
              <a:rPr lang="en-US" b="1" dirty="0" smtClean="0"/>
              <a:t>IMPORT:   TAX  Another taxonomy</a:t>
            </a:r>
            <a:endParaRPr lang="en-US" b="1" dirty="0"/>
          </a:p>
        </p:txBody>
      </p:sp>
    </p:spTree>
    <p:extLst>
      <p:ext uri="{BB962C8B-B14F-4D97-AF65-F5344CB8AC3E}">
        <p14:creationId xmlns:p14="http://schemas.microsoft.com/office/powerpoint/2010/main" val="2986706258"/>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descr="http://&#10;"/>
          <p:cNvSpPr txBox="1">
            <a:spLocks/>
          </p:cNvSpPr>
          <p:nvPr/>
        </p:nvSpPr>
        <p:spPr>
          <a:xfrm>
            <a:off x="4267200" y="2876550"/>
            <a:ext cx="4648200" cy="1835149"/>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12000" dirty="0" smtClean="0"/>
              <a:t>http://</a:t>
            </a:r>
          </a:p>
        </p:txBody>
      </p:sp>
      <p:sp>
        <p:nvSpPr>
          <p:cNvPr id="3" name="Content Placeholder 2"/>
          <p:cNvSpPr>
            <a:spLocks noGrp="1"/>
          </p:cNvSpPr>
          <p:nvPr>
            <p:ph idx="1"/>
          </p:nvPr>
        </p:nvSpPr>
        <p:spPr>
          <a:xfrm>
            <a:off x="0" y="1581150"/>
            <a:ext cx="9144000" cy="990599"/>
          </a:xfrm>
          <a:blipFill>
            <a:blip r:embed="rId3"/>
            <a:stretch>
              <a:fillRect/>
            </a:stretch>
          </a:blipFill>
        </p:spPr>
        <p:txBody>
          <a:bodyPr anchor="ctr"/>
          <a:lstStyle/>
          <a:p>
            <a:pPr marL="0" indent="0" algn="ctr">
              <a:buNone/>
            </a:pPr>
            <a:r>
              <a:rPr lang="en-US" b="1" dirty="0" smtClean="0">
                <a:solidFill>
                  <a:schemeClr val="bg1"/>
                </a:solidFill>
              </a:rPr>
              <a:t>import </a:t>
            </a:r>
            <a:r>
              <a:rPr lang="en-US" b="1" dirty="0">
                <a:solidFill>
                  <a:schemeClr val="bg1"/>
                </a:solidFill>
              </a:rPr>
              <a:t>codes from a web site using a specific </a:t>
            </a:r>
            <a:r>
              <a:rPr lang="en-US" b="1" dirty="0" smtClean="0">
                <a:solidFill>
                  <a:schemeClr val="bg1"/>
                </a:solidFill>
              </a:rPr>
              <a:t>URL</a:t>
            </a:r>
          </a:p>
        </p:txBody>
      </p:sp>
      <p:sp>
        <p:nvSpPr>
          <p:cNvPr id="5" name="Content Placeholder 2" descr=".CSV&#10;"/>
          <p:cNvSpPr txBox="1">
            <a:spLocks/>
          </p:cNvSpPr>
          <p:nvPr/>
        </p:nvSpPr>
        <p:spPr>
          <a:xfrm>
            <a:off x="-152400" y="2724150"/>
            <a:ext cx="4267200" cy="18161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12000" dirty="0" smtClean="0"/>
              <a:t>.CSV</a:t>
            </a:r>
          </a:p>
        </p:txBody>
      </p:sp>
      <p:sp>
        <p:nvSpPr>
          <p:cNvPr id="2" name="Title 1"/>
          <p:cNvSpPr>
            <a:spLocks noGrp="1"/>
          </p:cNvSpPr>
          <p:nvPr>
            <p:ph type="title"/>
          </p:nvPr>
        </p:nvSpPr>
        <p:spPr>
          <a:xfrm>
            <a:off x="152400" y="205978"/>
            <a:ext cx="8839200" cy="857250"/>
          </a:xfrm>
        </p:spPr>
        <p:txBody>
          <a:bodyPr>
            <a:normAutofit fontScale="90000"/>
          </a:bodyPr>
          <a:lstStyle/>
          <a:p>
            <a:r>
              <a:rPr lang="en-US" b="1" dirty="0" smtClean="0"/>
              <a:t>IMPORT:  WEB  CSV file from a web site</a:t>
            </a:r>
            <a:endParaRPr lang="en-US" b="1" dirty="0"/>
          </a:p>
        </p:txBody>
      </p:sp>
    </p:spTree>
    <p:extLst>
      <p:ext uri="{BB962C8B-B14F-4D97-AF65-F5344CB8AC3E}">
        <p14:creationId xmlns:p14="http://schemas.microsoft.com/office/powerpoint/2010/main" val="4195156514"/>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a traffic light with green &quot;walk&quot; light illuminated"/>
          <p:cNvPicPr>
            <a:picLocks noChangeAspect="1" noChangeArrowheads="1"/>
          </p:cNvPicPr>
          <p:nvPr/>
        </p:nvPicPr>
        <p:blipFill rotWithShape="1">
          <a:blip r:embed="rId3">
            <a:extLst>
              <a:ext uri="{28A0092B-C50C-407E-A947-70E740481C1C}">
                <a14:useLocalDpi xmlns:a14="http://schemas.microsoft.com/office/drawing/2010/main" val="0"/>
              </a:ext>
            </a:extLst>
          </a:blip>
          <a:srcRect t="6059"/>
          <a:stretch/>
        </p:blipFill>
        <p:spPr bwMode="auto">
          <a:xfrm>
            <a:off x="0" y="0"/>
            <a:ext cx="9144000" cy="5401099"/>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descr="&quot; &quot;"/>
          <p:cNvSpPr/>
          <p:nvPr/>
        </p:nvSpPr>
        <p:spPr>
          <a:xfrm>
            <a:off x="0" y="0"/>
            <a:ext cx="4648200" cy="5401099"/>
          </a:xfrm>
          <a:prstGeom prst="rect">
            <a:avLst/>
          </a:prstGeom>
          <a:solidFill>
            <a:schemeClr val="accent1">
              <a:alpha val="50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Content Placeholder 4"/>
          <p:cNvSpPr>
            <a:spLocks noGrp="1"/>
          </p:cNvSpPr>
          <p:nvPr>
            <p:ph idx="1"/>
          </p:nvPr>
        </p:nvSpPr>
        <p:spPr>
          <a:xfrm>
            <a:off x="133349" y="306388"/>
            <a:ext cx="4532313" cy="4837112"/>
          </a:xfrm>
        </p:spPr>
        <p:txBody>
          <a:bodyPr>
            <a:normAutofit lnSpcReduction="10000"/>
          </a:bodyPr>
          <a:lstStyle/>
          <a:p>
            <a:pPr marL="6350" lvl="1" indent="0" algn="ctr">
              <a:spcAft>
                <a:spcPts val="1200"/>
              </a:spcAft>
              <a:buNone/>
            </a:pPr>
            <a:r>
              <a:rPr lang="en-US" b="1" dirty="0" smtClean="0">
                <a:solidFill>
                  <a:schemeClr val="bg1"/>
                </a:solidFill>
              </a:rPr>
              <a:t>Identify local taxonomies that contain ICD9 codes</a:t>
            </a:r>
          </a:p>
          <a:p>
            <a:pPr marL="6350" lvl="1" indent="0" algn="ctr">
              <a:spcAft>
                <a:spcPts val="1200"/>
              </a:spcAft>
              <a:buNone/>
            </a:pPr>
            <a:r>
              <a:rPr lang="en-US" b="1" dirty="0" smtClean="0">
                <a:solidFill>
                  <a:schemeClr val="bg1"/>
                </a:solidFill>
              </a:rPr>
              <a:t>Work with your ICD10 team to get the appropriate ICD10/SNOMED codes</a:t>
            </a:r>
          </a:p>
          <a:p>
            <a:pPr marL="6350" lvl="1" indent="0" algn="ctr">
              <a:spcAft>
                <a:spcPts val="1200"/>
              </a:spcAft>
              <a:buNone/>
            </a:pPr>
            <a:r>
              <a:rPr lang="en-US" b="1" dirty="0" smtClean="0">
                <a:solidFill>
                  <a:schemeClr val="bg1"/>
                </a:solidFill>
              </a:rPr>
              <a:t>Clean up your reminder dialogs in preparation for the new taxonomy</a:t>
            </a:r>
          </a:p>
          <a:p>
            <a:pPr marL="6350" lvl="1" indent="0" algn="ctr">
              <a:spcAft>
                <a:spcPts val="1200"/>
              </a:spcAft>
              <a:buNone/>
            </a:pPr>
            <a:r>
              <a:rPr lang="en-US" b="1" dirty="0" smtClean="0">
                <a:solidFill>
                  <a:schemeClr val="bg1"/>
                </a:solidFill>
              </a:rPr>
              <a:t>Learn the new Taxonomy interface</a:t>
            </a:r>
          </a:p>
        </p:txBody>
      </p:sp>
    </p:spTree>
    <p:extLst>
      <p:ext uri="{BB962C8B-B14F-4D97-AF65-F5344CB8AC3E}">
        <p14:creationId xmlns:p14="http://schemas.microsoft.com/office/powerpoint/2010/main" val="14116255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descr="Site: National Clinical Reminders site&#10;URL: http://vista.med.va.gov/reminders&#10;Description: Contains manuals, PowerPoint presentations, and other information about Clinical Reminders&#10;&#10;Site: National Clinical Reminders Committee&#10;URL: http://vaww.portal.va.gov/sites/ncrcpublic/default.aspx&#10;Description: This committee directs the development of new and revised national reminders&#10;&#10;Site: VistA Document Library&#10;URL: http://www.va.gov/vdl/ &#10;Description: Contains manuals for Clinical Reminders and related applications.&#10;&#10;Site: Health Information Management (HIM) ICD-10 Implementation&#10;URL: http://vaww.vhaco.va.gov/him/icd10.html&#10;Description: Contains general information, training resources, and other tools for VA’s transition to ICD-10.&#10;&#10;&#10;&#10;&#10;"/>
          <p:cNvGraphicFramePr>
            <a:graphicFrameLocks noGrp="1"/>
          </p:cNvGraphicFramePr>
          <p:nvPr>
            <p:ph idx="1"/>
            <p:extLst>
              <p:ext uri="{D42A27DB-BD31-4B8C-83A1-F6EECF244321}">
                <p14:modId xmlns:p14="http://schemas.microsoft.com/office/powerpoint/2010/main" val="86351726"/>
              </p:ext>
            </p:extLst>
          </p:nvPr>
        </p:nvGraphicFramePr>
        <p:xfrm>
          <a:off x="43543" y="56344"/>
          <a:ext cx="9143999" cy="5000066"/>
        </p:xfrm>
        <a:graphic>
          <a:graphicData uri="http://schemas.openxmlformats.org/drawingml/2006/table">
            <a:tbl>
              <a:tblPr>
                <a:tableStyleId>{5C22544A-7EE6-4342-B048-85BDC9FD1C3A}</a:tableStyleId>
              </a:tblPr>
              <a:tblGrid>
                <a:gridCol w="2057400"/>
                <a:gridCol w="3505490"/>
                <a:gridCol w="3581109"/>
              </a:tblGrid>
              <a:tr h="369795">
                <a:tc>
                  <a:txBody>
                    <a:bodyPr/>
                    <a:lstStyle/>
                    <a:p>
                      <a:pPr marL="0" marR="0">
                        <a:spcBef>
                          <a:spcPts val="300"/>
                        </a:spcBef>
                        <a:spcAft>
                          <a:spcPts val="300"/>
                        </a:spcAft>
                      </a:pPr>
                      <a:r>
                        <a:rPr lang="en-US" sz="2000" dirty="0">
                          <a:effectLst/>
                        </a:rPr>
                        <a:t>Site</a:t>
                      </a:r>
                      <a:endParaRPr lang="en-US" sz="2000" b="1" dirty="0">
                        <a:effectLst/>
                        <a:latin typeface="Arial"/>
                        <a:ea typeface="Times New Roman"/>
                      </a:endParaRPr>
                    </a:p>
                  </a:txBody>
                  <a:tcPr marL="68580" marR="68580" marT="0" marB="0"/>
                </a:tc>
                <a:tc>
                  <a:txBody>
                    <a:bodyPr/>
                    <a:lstStyle/>
                    <a:p>
                      <a:pPr marL="0" marR="0">
                        <a:spcBef>
                          <a:spcPts val="300"/>
                        </a:spcBef>
                        <a:spcAft>
                          <a:spcPts val="300"/>
                        </a:spcAft>
                      </a:pPr>
                      <a:r>
                        <a:rPr lang="en-US" sz="2000" dirty="0">
                          <a:effectLst/>
                        </a:rPr>
                        <a:t>URL</a:t>
                      </a:r>
                      <a:endParaRPr lang="en-US" sz="2000" b="1" dirty="0">
                        <a:effectLst/>
                        <a:latin typeface="Arial"/>
                        <a:ea typeface="Times New Roman"/>
                      </a:endParaRPr>
                    </a:p>
                  </a:txBody>
                  <a:tcPr marL="68580" marR="68580" marT="0" marB="0"/>
                </a:tc>
                <a:tc>
                  <a:txBody>
                    <a:bodyPr/>
                    <a:lstStyle/>
                    <a:p>
                      <a:pPr marL="0" marR="0">
                        <a:spcBef>
                          <a:spcPts val="300"/>
                        </a:spcBef>
                        <a:spcAft>
                          <a:spcPts val="300"/>
                        </a:spcAft>
                      </a:pPr>
                      <a:r>
                        <a:rPr lang="en-US" sz="2000" dirty="0">
                          <a:effectLst/>
                        </a:rPr>
                        <a:t>Description</a:t>
                      </a:r>
                      <a:endParaRPr lang="en-US" sz="2000" b="1" dirty="0">
                        <a:effectLst/>
                        <a:latin typeface="Arial"/>
                        <a:ea typeface="Times New Roman"/>
                      </a:endParaRPr>
                    </a:p>
                  </a:txBody>
                  <a:tcPr marL="68580" marR="68580" marT="0" marB="0"/>
                </a:tc>
              </a:tr>
              <a:tr h="1109383">
                <a:tc>
                  <a:txBody>
                    <a:bodyPr/>
                    <a:lstStyle/>
                    <a:p>
                      <a:pPr marL="0" marR="0">
                        <a:spcBef>
                          <a:spcPts val="300"/>
                        </a:spcBef>
                        <a:spcAft>
                          <a:spcPts val="300"/>
                        </a:spcAft>
                      </a:pPr>
                      <a:r>
                        <a:rPr lang="en-US" sz="2000" dirty="0">
                          <a:effectLst/>
                        </a:rPr>
                        <a:t>National Clinical Reminders site</a:t>
                      </a:r>
                      <a:endParaRPr lang="en-US" sz="2000" dirty="0">
                        <a:effectLst/>
                        <a:latin typeface="Arial"/>
                        <a:ea typeface="Times New Roman"/>
                      </a:endParaRPr>
                    </a:p>
                  </a:txBody>
                  <a:tcPr marL="68580" marR="68580" marT="0" marB="0"/>
                </a:tc>
                <a:tc>
                  <a:txBody>
                    <a:bodyPr/>
                    <a:lstStyle/>
                    <a:p>
                      <a:pPr marL="0" marR="0">
                        <a:spcBef>
                          <a:spcPts val="300"/>
                        </a:spcBef>
                        <a:spcAft>
                          <a:spcPts val="300"/>
                        </a:spcAft>
                      </a:pPr>
                      <a:r>
                        <a:rPr lang="en-US" sz="2000" u="sng" dirty="0">
                          <a:effectLst/>
                          <a:hlinkClick r:id="rId3"/>
                        </a:rPr>
                        <a:t>http://vista.med.va.gov/reminders</a:t>
                      </a:r>
                      <a:endParaRPr lang="en-US" sz="2000" dirty="0">
                        <a:effectLst/>
                        <a:latin typeface="Arial"/>
                        <a:ea typeface="Times New Roman"/>
                      </a:endParaRPr>
                    </a:p>
                  </a:txBody>
                  <a:tcPr marL="68580" marR="68580" marT="0" marB="0"/>
                </a:tc>
                <a:tc>
                  <a:txBody>
                    <a:bodyPr/>
                    <a:lstStyle/>
                    <a:p>
                      <a:pPr marL="0" marR="0">
                        <a:spcBef>
                          <a:spcPts val="300"/>
                        </a:spcBef>
                        <a:spcAft>
                          <a:spcPts val="300"/>
                        </a:spcAft>
                      </a:pPr>
                      <a:r>
                        <a:rPr lang="en-US" sz="2000" dirty="0">
                          <a:effectLst/>
                        </a:rPr>
                        <a:t>Contains manuals, PowerPoint presentations, and other information about Clinical Reminders</a:t>
                      </a:r>
                      <a:endParaRPr lang="en-US" sz="2000" dirty="0">
                        <a:effectLst/>
                        <a:latin typeface="Arial"/>
                        <a:ea typeface="Times New Roman"/>
                      </a:endParaRPr>
                    </a:p>
                  </a:txBody>
                  <a:tcPr marL="68580" marR="68580" marT="0" marB="0"/>
                </a:tc>
              </a:tr>
              <a:tr h="1277471">
                <a:tc>
                  <a:txBody>
                    <a:bodyPr/>
                    <a:lstStyle/>
                    <a:p>
                      <a:pPr marL="0" marR="0">
                        <a:spcBef>
                          <a:spcPts val="300"/>
                        </a:spcBef>
                        <a:spcAft>
                          <a:spcPts val="300"/>
                        </a:spcAft>
                      </a:pPr>
                      <a:r>
                        <a:rPr lang="en-US" sz="2000" dirty="0">
                          <a:effectLst/>
                        </a:rPr>
                        <a:t>National Clinical Reminders Committee</a:t>
                      </a:r>
                      <a:endParaRPr lang="en-US" sz="2000" dirty="0">
                        <a:effectLst/>
                        <a:latin typeface="Arial"/>
                        <a:ea typeface="Times New Roman"/>
                      </a:endParaRPr>
                    </a:p>
                  </a:txBody>
                  <a:tcPr marL="68580" marR="68580" marT="0" marB="0"/>
                </a:tc>
                <a:tc>
                  <a:txBody>
                    <a:bodyPr/>
                    <a:lstStyle/>
                    <a:p>
                      <a:pPr marL="0" marR="0">
                        <a:spcBef>
                          <a:spcPts val="300"/>
                        </a:spcBef>
                        <a:spcAft>
                          <a:spcPts val="300"/>
                        </a:spcAft>
                      </a:pPr>
                      <a:r>
                        <a:rPr lang="en-US" sz="2000" u="sng" dirty="0">
                          <a:effectLst/>
                          <a:hlinkClick r:id="rId4"/>
                        </a:rPr>
                        <a:t>http://vaww.portal.va.gov/sites/ncrcpublic/default.aspx</a:t>
                      </a:r>
                      <a:endParaRPr lang="en-US" sz="2000" dirty="0">
                        <a:effectLst/>
                      </a:endParaRPr>
                    </a:p>
                    <a:p>
                      <a:pPr marL="0" marR="0">
                        <a:spcBef>
                          <a:spcPts val="300"/>
                        </a:spcBef>
                        <a:spcAft>
                          <a:spcPts val="300"/>
                        </a:spcAft>
                      </a:pPr>
                      <a:r>
                        <a:rPr lang="en-US" sz="2000" dirty="0">
                          <a:effectLst/>
                        </a:rPr>
                        <a:t> </a:t>
                      </a:r>
                      <a:endParaRPr lang="en-US" sz="2000" dirty="0">
                        <a:effectLst/>
                        <a:latin typeface="Arial"/>
                        <a:ea typeface="Times New Roman"/>
                      </a:endParaRPr>
                    </a:p>
                  </a:txBody>
                  <a:tcPr marL="68580" marR="68580" marT="0" marB="0"/>
                </a:tc>
                <a:tc>
                  <a:txBody>
                    <a:bodyPr/>
                    <a:lstStyle/>
                    <a:p>
                      <a:pPr marL="0" marR="0">
                        <a:spcBef>
                          <a:spcPts val="300"/>
                        </a:spcBef>
                        <a:spcAft>
                          <a:spcPts val="300"/>
                        </a:spcAft>
                      </a:pPr>
                      <a:r>
                        <a:rPr lang="en-US" sz="2000" dirty="0">
                          <a:effectLst/>
                        </a:rPr>
                        <a:t>This committee directs the development of new and revised national reminders</a:t>
                      </a:r>
                      <a:endParaRPr lang="en-US" sz="2000" dirty="0">
                        <a:effectLst/>
                        <a:latin typeface="Arial"/>
                        <a:ea typeface="Times New Roman"/>
                      </a:endParaRPr>
                    </a:p>
                  </a:txBody>
                  <a:tcPr marL="68580" marR="68580" marT="0" marB="0"/>
                </a:tc>
              </a:tr>
              <a:tr h="907677">
                <a:tc>
                  <a:txBody>
                    <a:bodyPr/>
                    <a:lstStyle/>
                    <a:p>
                      <a:pPr marL="0" marR="0">
                        <a:spcBef>
                          <a:spcPts val="300"/>
                        </a:spcBef>
                        <a:spcAft>
                          <a:spcPts val="300"/>
                        </a:spcAft>
                      </a:pPr>
                      <a:r>
                        <a:rPr lang="en-US" sz="2000" dirty="0">
                          <a:effectLst/>
                        </a:rPr>
                        <a:t>VistA Document Library</a:t>
                      </a:r>
                      <a:endParaRPr lang="en-US" sz="2000" dirty="0">
                        <a:effectLst/>
                        <a:latin typeface="Arial"/>
                        <a:ea typeface="Times New Roman"/>
                      </a:endParaRPr>
                    </a:p>
                  </a:txBody>
                  <a:tcPr marL="68580" marR="68580" marT="0" marB="0"/>
                </a:tc>
                <a:tc>
                  <a:txBody>
                    <a:bodyPr/>
                    <a:lstStyle/>
                    <a:p>
                      <a:pPr marL="0" marR="0">
                        <a:spcBef>
                          <a:spcPts val="300"/>
                        </a:spcBef>
                        <a:spcAft>
                          <a:spcPts val="300"/>
                        </a:spcAft>
                      </a:pPr>
                      <a:r>
                        <a:rPr lang="en-US" sz="2000" u="none" strike="noStrike" dirty="0">
                          <a:effectLst/>
                          <a:hlinkClick r:id="rId5"/>
                        </a:rPr>
                        <a:t>http://www.va.gov/vdl/</a:t>
                      </a:r>
                      <a:r>
                        <a:rPr lang="en-US" sz="2000" dirty="0">
                          <a:effectLst/>
                        </a:rPr>
                        <a:t> </a:t>
                      </a:r>
                    </a:p>
                    <a:p>
                      <a:pPr marL="0" marR="0">
                        <a:spcBef>
                          <a:spcPts val="300"/>
                        </a:spcBef>
                        <a:spcAft>
                          <a:spcPts val="300"/>
                        </a:spcAft>
                      </a:pPr>
                      <a:r>
                        <a:rPr lang="en-US" sz="2000" dirty="0">
                          <a:effectLst/>
                        </a:rPr>
                        <a:t> </a:t>
                      </a:r>
                      <a:endParaRPr lang="en-US" sz="2000" dirty="0">
                        <a:effectLst/>
                        <a:latin typeface="Arial"/>
                        <a:ea typeface="Times New Roman"/>
                      </a:endParaRPr>
                    </a:p>
                  </a:txBody>
                  <a:tcPr marL="68580" marR="68580" marT="0" marB="0"/>
                </a:tc>
                <a:tc>
                  <a:txBody>
                    <a:bodyPr/>
                    <a:lstStyle/>
                    <a:p>
                      <a:pPr marL="0" marR="0">
                        <a:spcBef>
                          <a:spcPts val="300"/>
                        </a:spcBef>
                        <a:spcAft>
                          <a:spcPts val="300"/>
                        </a:spcAft>
                      </a:pPr>
                      <a:r>
                        <a:rPr lang="en-US" sz="2000" dirty="0">
                          <a:effectLst/>
                        </a:rPr>
                        <a:t>Contains manuals for Clinical Reminders and related applications.</a:t>
                      </a:r>
                      <a:endParaRPr lang="en-US" sz="2000" dirty="0">
                        <a:effectLst/>
                        <a:latin typeface="Arial"/>
                        <a:ea typeface="Times New Roman"/>
                      </a:endParaRPr>
                    </a:p>
                  </a:txBody>
                  <a:tcPr marL="68580" marR="68580" marT="0" marB="0"/>
                </a:tc>
              </a:tr>
              <a:tr h="0">
                <a:tc>
                  <a:txBody>
                    <a:bodyPr/>
                    <a:lstStyle/>
                    <a:p>
                      <a:pPr marL="0" marR="0">
                        <a:spcBef>
                          <a:spcPts val="300"/>
                        </a:spcBef>
                        <a:spcAft>
                          <a:spcPts val="300"/>
                        </a:spcAft>
                      </a:pPr>
                      <a:r>
                        <a:rPr lang="en-US" sz="2000" dirty="0" smtClean="0">
                          <a:effectLst/>
                        </a:rPr>
                        <a:t>HIM </a:t>
                      </a:r>
                      <a:r>
                        <a:rPr lang="en-US" sz="2000" dirty="0">
                          <a:effectLst/>
                        </a:rPr>
                        <a:t>ICD-10 Implementation</a:t>
                      </a:r>
                      <a:endParaRPr lang="en-US" sz="2000" dirty="0">
                        <a:effectLst/>
                        <a:latin typeface="Arial"/>
                        <a:ea typeface="Times New Roman"/>
                      </a:endParaRPr>
                    </a:p>
                  </a:txBody>
                  <a:tcPr marL="68580" marR="68580" marT="0" marB="0"/>
                </a:tc>
                <a:tc>
                  <a:txBody>
                    <a:bodyPr/>
                    <a:lstStyle/>
                    <a:p>
                      <a:pPr marL="0" marR="0">
                        <a:spcBef>
                          <a:spcPts val="300"/>
                        </a:spcBef>
                        <a:spcAft>
                          <a:spcPts val="300"/>
                        </a:spcAft>
                      </a:pPr>
                      <a:r>
                        <a:rPr lang="en-US" sz="2000" u="sng" dirty="0">
                          <a:effectLst/>
                          <a:hlinkClick r:id="rId6"/>
                        </a:rPr>
                        <a:t>http://vaww.vhaco.va.gov/him/icd10.html</a:t>
                      </a:r>
                      <a:endParaRPr lang="en-US" sz="2000" dirty="0">
                        <a:effectLst/>
                      </a:endParaRPr>
                    </a:p>
                    <a:p>
                      <a:pPr marL="0" marR="0">
                        <a:spcBef>
                          <a:spcPts val="300"/>
                        </a:spcBef>
                        <a:spcAft>
                          <a:spcPts val="300"/>
                        </a:spcAft>
                      </a:pPr>
                      <a:r>
                        <a:rPr lang="en-US" sz="2000" dirty="0">
                          <a:effectLst/>
                        </a:rPr>
                        <a:t> </a:t>
                      </a:r>
                      <a:endParaRPr lang="en-US" sz="2000" dirty="0">
                        <a:effectLst/>
                        <a:latin typeface="Arial"/>
                        <a:ea typeface="Times New Roman"/>
                      </a:endParaRPr>
                    </a:p>
                  </a:txBody>
                  <a:tcPr marL="68580" marR="68580" marT="0" marB="0"/>
                </a:tc>
                <a:tc>
                  <a:txBody>
                    <a:bodyPr/>
                    <a:lstStyle/>
                    <a:p>
                      <a:pPr marL="0" marR="0">
                        <a:spcBef>
                          <a:spcPts val="300"/>
                        </a:spcBef>
                        <a:spcAft>
                          <a:spcPts val="300"/>
                        </a:spcAft>
                      </a:pPr>
                      <a:r>
                        <a:rPr lang="en-US" sz="2000" dirty="0">
                          <a:effectLst/>
                        </a:rPr>
                        <a:t>Contains general information, training resources, and other tools for VA’s transition to ICD-10.</a:t>
                      </a:r>
                      <a:endParaRPr lang="en-US" sz="2000" dirty="0">
                        <a:effectLst/>
                        <a:latin typeface="Arial"/>
                        <a:ea typeface="Times New Roman"/>
                      </a:endParaRPr>
                    </a:p>
                  </a:txBody>
                  <a:tcPr marL="68580" marR="68580" marT="0" marB="0"/>
                </a:tc>
              </a:tr>
            </a:tbl>
          </a:graphicData>
        </a:graphic>
      </p:graphicFrame>
    </p:spTree>
    <p:extLst>
      <p:ext uri="{BB962C8B-B14F-4D97-AF65-F5344CB8AC3E}">
        <p14:creationId xmlns:p14="http://schemas.microsoft.com/office/powerpoint/2010/main" val="3104251292"/>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quot; &quot;"/>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11288" y="2765425"/>
            <a:ext cx="7761288"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descr="Ask the Presenter&#10;"/>
          <p:cNvSpPr txBox="1">
            <a:spLocks/>
          </p:cNvSpPr>
          <p:nvPr/>
        </p:nvSpPr>
        <p:spPr bwMode="auto">
          <a:xfrm>
            <a:off x="2071688" y="1208210"/>
            <a:ext cx="7086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dirty="0" smtClean="0">
                <a:solidFill>
                  <a:srgbClr val="002060"/>
                </a:solidFill>
              </a:rPr>
              <a:t>Ask the Presenter</a:t>
            </a:r>
            <a:endParaRPr lang="en-US" dirty="0">
              <a:solidFill>
                <a:srgbClr val="002060"/>
              </a:solidFill>
            </a:endParaRPr>
          </a:p>
        </p:txBody>
      </p:sp>
      <p:pic>
        <p:nvPicPr>
          <p:cNvPr id="5" name="Picture 4" descr="My VeHU Campus &quot;Ask The Presenter&quot; Icon"/>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71688" y="1190625"/>
            <a:ext cx="1143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862139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4"/>
          <p:cNvSpPr>
            <a:spLocks noGrp="1"/>
          </p:cNvSpPr>
          <p:nvPr>
            <p:ph idx="1"/>
          </p:nvPr>
        </p:nvSpPr>
        <p:spPr>
          <a:xfrm>
            <a:off x="364600" y="1226194"/>
            <a:ext cx="4267200" cy="3771900"/>
          </a:xfrm>
        </p:spPr>
        <p:txBody>
          <a:bodyPr>
            <a:normAutofit lnSpcReduction="10000"/>
          </a:bodyPr>
          <a:lstStyle/>
          <a:p>
            <a:pPr marL="0" indent="0">
              <a:buNone/>
            </a:pPr>
            <a:r>
              <a:rPr lang="en-US" sz="2800" dirty="0" smtClean="0"/>
              <a:t>We would like to know who is in our audience today.</a:t>
            </a:r>
          </a:p>
          <a:p>
            <a:pPr marL="0" indent="0">
              <a:buNone/>
            </a:pPr>
            <a:endParaRPr lang="en-US" sz="1200" dirty="0"/>
          </a:p>
          <a:p>
            <a:pPr marL="566738" lvl="2" indent="-403225">
              <a:buFont typeface="+mj-lt"/>
              <a:buAutoNum type="alphaUcPeriod"/>
            </a:pPr>
            <a:r>
              <a:rPr lang="en-US" sz="2800" dirty="0"/>
              <a:t>Health Informatics Specialist (formerly CAC)</a:t>
            </a:r>
          </a:p>
          <a:p>
            <a:pPr marL="566738" lvl="2" indent="-403225">
              <a:buFont typeface="+mj-lt"/>
              <a:buAutoNum type="alphaUcPeriod"/>
            </a:pPr>
            <a:r>
              <a:rPr lang="en-US" sz="2800" dirty="0" smtClean="0"/>
              <a:t>Clinician</a:t>
            </a:r>
          </a:p>
          <a:p>
            <a:pPr marL="566738" lvl="2" indent="-403225">
              <a:buFont typeface="+mj-lt"/>
              <a:buAutoNum type="alphaUcPeriod"/>
            </a:pPr>
            <a:r>
              <a:rPr lang="en-US" sz="2800" dirty="0" smtClean="0"/>
              <a:t>HIM</a:t>
            </a:r>
          </a:p>
          <a:p>
            <a:pPr marL="566738" lvl="2" indent="-403225">
              <a:buFont typeface="+mj-lt"/>
              <a:buAutoNum type="alphaUcPeriod"/>
            </a:pPr>
            <a:r>
              <a:rPr lang="en-US" sz="2800" dirty="0" smtClean="0"/>
              <a:t>Other</a:t>
            </a:r>
            <a:endParaRPr lang="en-US" sz="2800" dirty="0"/>
          </a:p>
        </p:txBody>
      </p:sp>
      <p:sp>
        <p:nvSpPr>
          <p:cNvPr id="9" name="Title 3"/>
          <p:cNvSpPr>
            <a:spLocks noGrp="1"/>
          </p:cNvSpPr>
          <p:nvPr>
            <p:ph type="title"/>
          </p:nvPr>
        </p:nvSpPr>
        <p:spPr>
          <a:xfrm>
            <a:off x="914400" y="171450"/>
            <a:ext cx="8229600" cy="857250"/>
          </a:xfrm>
        </p:spPr>
        <p:txBody>
          <a:bodyPr/>
          <a:lstStyle/>
          <a:p>
            <a:r>
              <a:rPr lang="en-US" dirty="0" smtClean="0"/>
              <a:t>Poll Results</a:t>
            </a:r>
            <a:endParaRPr lang="en-US" dirty="0"/>
          </a:p>
        </p:txBody>
      </p:sp>
      <p:pic>
        <p:nvPicPr>
          <p:cNvPr id="5" name="Picture 3" descr="My VeHU Campus blue polling Icon"/>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2476501" y="257177"/>
            <a:ext cx="723900" cy="643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386612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montage of blue single-digit numerals"/>
          <p:cNvPicPr>
            <a:picLocks noChangeAspect="1"/>
          </p:cNvPicPr>
          <p:nvPr/>
        </p:nvPicPr>
        <p:blipFill rotWithShape="1">
          <a:blip r:embed="rId3" cstate="print">
            <a:extLst>
              <a:ext uri="{28A0092B-C50C-407E-A947-70E740481C1C}">
                <a14:useLocalDpi xmlns:a14="http://schemas.microsoft.com/office/drawing/2010/main" val="0"/>
              </a:ext>
            </a:extLst>
          </a:blip>
          <a:srcRect r="1639" b="23474"/>
          <a:stretch/>
        </p:blipFill>
        <p:spPr>
          <a:xfrm>
            <a:off x="0" y="-1"/>
            <a:ext cx="9144000" cy="5143501"/>
          </a:xfrm>
          <a:prstGeom prst="rect">
            <a:avLst/>
          </a:prstGeom>
        </p:spPr>
      </p:pic>
      <p:sp>
        <p:nvSpPr>
          <p:cNvPr id="2" name="Title 1"/>
          <p:cNvSpPr>
            <a:spLocks noGrp="1"/>
          </p:cNvSpPr>
          <p:nvPr>
            <p:ph type="title"/>
          </p:nvPr>
        </p:nvSpPr>
        <p:spPr>
          <a:xfrm>
            <a:off x="1" y="2171700"/>
            <a:ext cx="9144000" cy="857250"/>
          </a:xfrm>
          <a:solidFill>
            <a:schemeClr val="accent5"/>
          </a:solidFill>
        </p:spPr>
        <p:txBody>
          <a:bodyPr>
            <a:noAutofit/>
          </a:bodyPr>
          <a:lstStyle/>
          <a:p>
            <a:r>
              <a:rPr lang="en-US" sz="8000" b="1" dirty="0" smtClean="0">
                <a:solidFill>
                  <a:schemeClr val="bg1"/>
                </a:solidFill>
              </a:rPr>
              <a:t>Taxonomies</a:t>
            </a:r>
            <a:endParaRPr lang="en-US" sz="8000" b="1" dirty="0">
              <a:solidFill>
                <a:schemeClr val="bg1"/>
              </a:solidFill>
            </a:endParaRPr>
          </a:p>
        </p:txBody>
      </p:sp>
    </p:spTree>
    <p:extLst>
      <p:ext uri="{BB962C8B-B14F-4D97-AF65-F5344CB8AC3E}">
        <p14:creationId xmlns:p14="http://schemas.microsoft.com/office/powerpoint/2010/main" val="8958955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n older man in a health center waiting room"/>
          <p:cNvPicPr>
            <a:picLocks noChangeAspect="1"/>
          </p:cNvPicPr>
          <p:nvPr/>
        </p:nvPicPr>
        <p:blipFill rotWithShape="1">
          <a:blip r:embed="rId3" cstate="print">
            <a:extLst>
              <a:ext uri="{28A0092B-C50C-407E-A947-70E740481C1C}">
                <a14:useLocalDpi xmlns:a14="http://schemas.microsoft.com/office/drawing/2010/main" val="0"/>
              </a:ext>
            </a:extLst>
          </a:blip>
          <a:srcRect l="4762" t="6242" b="7061"/>
          <a:stretch/>
        </p:blipFill>
        <p:spPr>
          <a:xfrm>
            <a:off x="0" y="0"/>
            <a:ext cx="9144000" cy="5143500"/>
          </a:xfrm>
          <a:prstGeom prst="rect">
            <a:avLst/>
          </a:prstGeom>
        </p:spPr>
      </p:pic>
      <p:sp>
        <p:nvSpPr>
          <p:cNvPr id="2" name="Title 1" descr="Minimize impact on clinical care"/>
          <p:cNvSpPr>
            <a:spLocks noGrp="1"/>
          </p:cNvSpPr>
          <p:nvPr>
            <p:ph type="title"/>
          </p:nvPr>
        </p:nvSpPr>
        <p:spPr>
          <a:xfrm>
            <a:off x="3897084" y="110670"/>
            <a:ext cx="5334000" cy="4928450"/>
          </a:xfrm>
          <a:solidFill>
            <a:schemeClr val="bg2">
              <a:alpha val="45000"/>
            </a:schemeClr>
          </a:solidFill>
          <a:effectLst>
            <a:softEdge rad="317500"/>
          </a:effectLst>
        </p:spPr>
        <p:txBody>
          <a:bodyPr>
            <a:noAutofit/>
          </a:bodyPr>
          <a:lstStyle/>
          <a:p>
            <a:r>
              <a:rPr lang="en-US" sz="6000" b="1" dirty="0" smtClean="0">
                <a:latin typeface="Lucida Handwriting" panose="03010101010101010101" pitchFamily="66" charset="0"/>
              </a:rPr>
              <a:t>Minimize impact on clinical care</a:t>
            </a:r>
            <a:endParaRPr lang="en-US" sz="6000" b="1" dirty="0">
              <a:latin typeface="Lucida Handwriting" panose="03010101010101010101" pitchFamily="66" charset="0"/>
            </a:endParaRPr>
          </a:p>
        </p:txBody>
      </p:sp>
    </p:spTree>
    <p:extLst>
      <p:ext uri="{BB962C8B-B14F-4D97-AF65-F5344CB8AC3E}">
        <p14:creationId xmlns:p14="http://schemas.microsoft.com/office/powerpoint/2010/main" val="79937323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1605B9DEAE3DB4788C214FB399A502C" ma:contentTypeVersion="0" ma:contentTypeDescription="Create a new document." ma:contentTypeScope="" ma:versionID="5cf76eceae5494211bc53542964594c0">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3435841-478A-4FE1-A2CD-9795899422AD}">
  <ds:schemaRefs>
    <ds:schemaRef ds:uri="http://purl.org/dc/elements/1.1/"/>
    <ds:schemaRef ds:uri="http://www.w3.org/XML/1998/namespace"/>
    <ds:schemaRef ds:uri="http://schemas.microsoft.com/office/2006/documentManagement/types"/>
    <ds:schemaRef ds:uri="http://purl.org/dc/terms/"/>
    <ds:schemaRef ds:uri="http://purl.org/dc/dcmitype/"/>
    <ds:schemaRef ds:uri="http://schemas.microsoft.com/office/infopath/2007/PartnerControls"/>
    <ds:schemaRef ds:uri="http://schemas.openxmlformats.org/package/2006/metadata/core-properties"/>
    <ds:schemaRef ds:uri="http://schemas.microsoft.com/office/2006/metadata/properties"/>
  </ds:schemaRefs>
</ds:datastoreItem>
</file>

<file path=customXml/itemProps2.xml><?xml version="1.0" encoding="utf-8"?>
<ds:datastoreItem xmlns:ds="http://schemas.openxmlformats.org/officeDocument/2006/customXml" ds:itemID="{6BDCC833-D29A-4D49-B890-0ADE0974DC1E}">
  <ds:schemaRefs>
    <ds:schemaRef ds:uri="http://schemas.microsoft.com/sharepoint/v3/contenttype/forms"/>
  </ds:schemaRefs>
</ds:datastoreItem>
</file>

<file path=customXml/itemProps3.xml><?xml version="1.0" encoding="utf-8"?>
<ds:datastoreItem xmlns:ds="http://schemas.openxmlformats.org/officeDocument/2006/customXml" ds:itemID="{FBB720B4-AE21-4AA5-BE3A-C1D923B6257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31035</TotalTime>
  <Words>8462</Words>
  <Application>Microsoft Office PowerPoint</Application>
  <PresentationFormat>On-screen Show (16:9)</PresentationFormat>
  <Paragraphs>906</Paragraphs>
  <Slides>69</Slides>
  <Notes>69</Notes>
  <HiddenSlides>0</HiddenSlides>
  <MMClips>0</MMClips>
  <ScaleCrop>false</ScaleCrop>
  <HeadingPairs>
    <vt:vector size="4" baseType="variant">
      <vt:variant>
        <vt:lpstr>Theme</vt:lpstr>
      </vt:variant>
      <vt:variant>
        <vt:i4>1</vt:i4>
      </vt:variant>
      <vt:variant>
        <vt:lpstr>Slide Titles</vt:lpstr>
      </vt:variant>
      <vt:variant>
        <vt:i4>69</vt:i4>
      </vt:variant>
    </vt:vector>
  </HeadingPairs>
  <TitlesOfParts>
    <vt:vector size="70" baseType="lpstr">
      <vt:lpstr>Office Theme</vt:lpstr>
      <vt:lpstr>I-10 and Clinical Reminders!</vt:lpstr>
      <vt:lpstr>      Poll Question</vt:lpstr>
      <vt:lpstr>VA’s Transition to ICD-10 is a  Huge Undertaking</vt:lpstr>
      <vt:lpstr>Why ICD-10 ?</vt:lpstr>
      <vt:lpstr>Why ICD-10 ?</vt:lpstr>
      <vt:lpstr>Poll Results</vt:lpstr>
      <vt:lpstr>Poll Results</vt:lpstr>
      <vt:lpstr>Taxonomies</vt:lpstr>
      <vt:lpstr>Minimize impact on clinical care</vt:lpstr>
      <vt:lpstr>National Clinical Reminder Committee ICD-10 Update Project</vt:lpstr>
      <vt:lpstr>PowerPoint Presentation</vt:lpstr>
      <vt:lpstr>Identify Reminders with Taxonomies</vt:lpstr>
      <vt:lpstr>Review CR Finding Usage Report </vt:lpstr>
      <vt:lpstr>PowerPoint Presentation</vt:lpstr>
      <vt:lpstr>PowerPoint Presentation</vt:lpstr>
      <vt:lpstr>But what about…</vt:lpstr>
      <vt:lpstr>PowerPoint Presentation</vt:lpstr>
      <vt:lpstr>PowerPoint Presentation</vt:lpstr>
      <vt:lpstr>Poll Question</vt:lpstr>
      <vt:lpstr>PowerPoint Presentation</vt:lpstr>
      <vt:lpstr>Coding Systems Supported By Clinical Reminders</vt:lpstr>
      <vt:lpstr>Taxonomy DD (file structure) Changes</vt:lpstr>
      <vt:lpstr>PowerPoint Presentation</vt:lpstr>
      <vt:lpstr>Dialogs Will Now Use Taxonomies Exclusively</vt:lpstr>
      <vt:lpstr>PowerPoint Presentation</vt:lpstr>
      <vt:lpstr>PowerPoint Presentation</vt:lpstr>
      <vt:lpstr>Poll Results</vt:lpstr>
      <vt:lpstr>Poll Results</vt:lpstr>
      <vt:lpstr>Are you ready to install?</vt:lpstr>
      <vt:lpstr>VistA Mail</vt:lpstr>
      <vt:lpstr>PowerPoint Presentation</vt:lpstr>
      <vt:lpstr>‘Pick List’</vt:lpstr>
      <vt:lpstr>PowerPoint Presentation</vt:lpstr>
      <vt:lpstr>Pre-Conversion</vt:lpstr>
      <vt:lpstr>PowerPoint Presentation</vt:lpstr>
      <vt:lpstr>PowerPoint Presentation</vt:lpstr>
      <vt:lpstr>Resolution Type for Taxonomy</vt:lpstr>
      <vt:lpstr>If there is 1 ACTIVE CODE in pick list, will file to PCE and will NOT display pick list</vt:lpstr>
      <vt:lpstr>PowerPoint Presentation</vt:lpstr>
      <vt:lpstr>No more navigating menus…</vt:lpstr>
      <vt:lpstr>PowerPoint Presentation</vt:lpstr>
      <vt:lpstr>Add/Edit a Taxonomy</vt:lpstr>
      <vt:lpstr>Add/Edit a Taxonomy</vt:lpstr>
      <vt:lpstr>PowerPoint Presentation</vt:lpstr>
      <vt:lpstr>Add/Edit a Taxonomy</vt:lpstr>
      <vt:lpstr>Add/Edit a Taxonomy</vt:lpstr>
      <vt:lpstr>Add/Edit a Taxonomy</vt:lpstr>
      <vt:lpstr>Add/Edit a Taxonomy</vt:lpstr>
      <vt:lpstr>Add/Edit a Taxonomy</vt:lpstr>
      <vt:lpstr>Add/Edit a Taxonomy</vt:lpstr>
      <vt:lpstr>Add/Edit a Taxonomy</vt:lpstr>
      <vt:lpstr>Add/Edit a Taxonomy</vt:lpstr>
      <vt:lpstr>Extra Features:  TE  Dialog Taxonomy Edit</vt:lpstr>
      <vt:lpstr>PowerPoint Presentation</vt:lpstr>
      <vt:lpstr>PowerPoint Presentation</vt:lpstr>
      <vt:lpstr>PowerPoint Presentation</vt:lpstr>
      <vt:lpstr>PowerPoint Presentation</vt:lpstr>
      <vt:lpstr>PowerPoint Presentation</vt:lpstr>
      <vt:lpstr>PowerPoint Presentation</vt:lpstr>
      <vt:lpstr>IMPORT</vt:lpstr>
      <vt:lpstr>IMPORT:  PA   CSV File Paste </vt:lpstr>
      <vt:lpstr>PowerPoint Presentation</vt:lpstr>
      <vt:lpstr>PowerPoint Presentation</vt:lpstr>
      <vt:lpstr>PowerPoint Presentation</vt:lpstr>
      <vt:lpstr>IMPORT:   TAX  Another taxonomy</vt:lpstr>
      <vt:lpstr>IMPORT:  WEB  CSV file from a web site</vt:lpstr>
      <vt:lpstr>PowerPoint Presentation</vt:lpstr>
      <vt:lpstr>PowerPoint Presentation</vt:lpstr>
      <vt:lpstr>PowerPoint Presentation</vt:lpstr>
    </vt:vector>
  </TitlesOfParts>
  <Company>Dept. of Veterans Affairs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I-10 and Clinical Reminders!</dc:title>
  <dc:creator>VHA OIA Training Strategy</dc:creator>
  <cp:keywords>I-10, ICD-10, Clinical Reminders</cp:keywords>
  <cp:lastModifiedBy>Caryn Sever</cp:lastModifiedBy>
  <cp:revision>403</cp:revision>
  <cp:lastPrinted>2014-05-19T17:16:54Z</cp:lastPrinted>
  <dcterms:created xsi:type="dcterms:W3CDTF">2012-11-29T20:48:36Z</dcterms:created>
  <dcterms:modified xsi:type="dcterms:W3CDTF">2014-05-23T14:50:31Z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0x010100B1605B9DEAE3DB4788C214FB399A502C</vt:lpwstr>
  </property>
  <property fmtid="{D5CDD505-2E9C-101B-9397-08002B2CF9AE}" pid="3" name="Language">
    <vt:lpwstr>English</vt:lpwstr>
  </property>
</Properties>
</file>