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5.xml" ContentType="application/vnd.openxmlformats-officedocument.presentationml.tags+xml"/>
  <Override PartName="/ppt/notesSlides/notesSlide33.xml" ContentType="application/vnd.openxmlformats-officedocument.presentationml.notesSlide+xml"/>
  <Override PartName="/ppt/tags/tag6.xml" ContentType="application/vnd.openxmlformats-officedocument.presentationml.tags+xml"/>
  <Override PartName="/ppt/notesSlides/notesSlide3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7.xml" ContentType="application/vnd.openxmlformats-officedocument.presentationml.tags+xml"/>
  <Override PartName="/ppt/notesSlides/notesSlide3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5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61"/>
  </p:notesMasterIdLst>
  <p:sldIdLst>
    <p:sldId id="256" r:id="rId5"/>
    <p:sldId id="361" r:id="rId6"/>
    <p:sldId id="380" r:id="rId7"/>
    <p:sldId id="381" r:id="rId8"/>
    <p:sldId id="382" r:id="rId9"/>
    <p:sldId id="303" r:id="rId10"/>
    <p:sldId id="308" r:id="rId11"/>
    <p:sldId id="345" r:id="rId12"/>
    <p:sldId id="326" r:id="rId13"/>
    <p:sldId id="362" r:id="rId14"/>
    <p:sldId id="290" r:id="rId15"/>
    <p:sldId id="304" r:id="rId16"/>
    <p:sldId id="337" r:id="rId17"/>
    <p:sldId id="287" r:id="rId18"/>
    <p:sldId id="289" r:id="rId19"/>
    <p:sldId id="307" r:id="rId20"/>
    <p:sldId id="272" r:id="rId21"/>
    <p:sldId id="350" r:id="rId22"/>
    <p:sldId id="309" r:id="rId23"/>
    <p:sldId id="329" r:id="rId24"/>
    <p:sldId id="274" r:id="rId25"/>
    <p:sldId id="275" r:id="rId26"/>
    <p:sldId id="327" r:id="rId27"/>
    <p:sldId id="328" r:id="rId28"/>
    <p:sldId id="268" r:id="rId29"/>
    <p:sldId id="276" r:id="rId30"/>
    <p:sldId id="331" r:id="rId31"/>
    <p:sldId id="267" r:id="rId32"/>
    <p:sldId id="270" r:id="rId33"/>
    <p:sldId id="363" r:id="rId34"/>
    <p:sldId id="282" r:id="rId35"/>
    <p:sldId id="334" r:id="rId36"/>
    <p:sldId id="284" r:id="rId37"/>
    <p:sldId id="283" r:id="rId38"/>
    <p:sldId id="364" r:id="rId39"/>
    <p:sldId id="261" r:id="rId40"/>
    <p:sldId id="286" r:id="rId41"/>
    <p:sldId id="336" r:id="rId42"/>
    <p:sldId id="335" r:id="rId43"/>
    <p:sldId id="356" r:id="rId44"/>
    <p:sldId id="324" r:id="rId45"/>
    <p:sldId id="278" r:id="rId46"/>
    <p:sldId id="354" r:id="rId47"/>
    <p:sldId id="355" r:id="rId48"/>
    <p:sldId id="315" r:id="rId49"/>
    <p:sldId id="325" r:id="rId50"/>
    <p:sldId id="316" r:id="rId51"/>
    <p:sldId id="317" r:id="rId52"/>
    <p:sldId id="322" r:id="rId53"/>
    <p:sldId id="296" r:id="rId54"/>
    <p:sldId id="366" r:id="rId55"/>
    <p:sldId id="383" r:id="rId56"/>
    <p:sldId id="384" r:id="rId57"/>
    <p:sldId id="370" r:id="rId58"/>
    <p:sldId id="379" r:id="rId59"/>
    <p:sldId id="262" r:id="rId60"/>
  </p:sldIdLst>
  <p:sldSz cx="9144000" cy="5143500" type="screen16x9"/>
  <p:notesSz cx="7077075" cy="9051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FFEBAB"/>
    <a:srgbClr val="FFE79B"/>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70" autoAdjust="0"/>
    <p:restoredTop sz="57194" autoAdjust="0"/>
  </p:normalViewPr>
  <p:slideViewPr>
    <p:cSldViewPr snapToObjects="1">
      <p:cViewPr varScale="1">
        <p:scale>
          <a:sx n="49" d="100"/>
          <a:sy n="49" d="100"/>
        </p:scale>
        <p:origin x="-876" y="-90"/>
      </p:cViewPr>
      <p:guideLst>
        <p:guide orient="horz" pos="162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3312"/>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_rels/data3.xml.rels><?xml version="1.0" encoding="UTF-8" standalone="yes"?>
<Relationships xmlns="http://schemas.openxmlformats.org/package/2006/relationships"><Relationship Id="rId1" Type="http://schemas.openxmlformats.org/officeDocument/2006/relationships/image" Target="../media/image8.png"/></Relationships>
</file>

<file path=ppt/diagrams/_rels/data6.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07/relationships/hdphoto" Target="../media/hdphoto7.wdp"/><Relationship Id="rId1" Type="http://schemas.openxmlformats.org/officeDocument/2006/relationships/image" Target="../media/image11.png"/><Relationship Id="rId6" Type="http://schemas.microsoft.com/office/2007/relationships/hdphoto" Target="../media/hdphoto9.wdp"/><Relationship Id="rId5" Type="http://schemas.openxmlformats.org/officeDocument/2006/relationships/image" Target="../media/image13.png"/><Relationship Id="rId4" Type="http://schemas.microsoft.com/office/2007/relationships/hdphoto" Target="../media/hdphoto8.wdp"/></Relationships>
</file>

<file path=ppt/diagrams/_rels/drawing3.xml.rels><?xml version="1.0" encoding="UTF-8" standalone="yes"?>
<Relationships xmlns="http://schemas.openxmlformats.org/package/2006/relationships"><Relationship Id="rId1" Type="http://schemas.openxmlformats.org/officeDocument/2006/relationships/image" Target="../media/image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07/relationships/hdphoto" Target="../media/hdphoto7.wdp"/><Relationship Id="rId1" Type="http://schemas.openxmlformats.org/officeDocument/2006/relationships/image" Target="../media/image11.png"/><Relationship Id="rId6" Type="http://schemas.microsoft.com/office/2007/relationships/hdphoto" Target="../media/hdphoto9.wdp"/><Relationship Id="rId5" Type="http://schemas.openxmlformats.org/officeDocument/2006/relationships/image" Target="../media/image13.png"/><Relationship Id="rId4" Type="http://schemas.microsoft.com/office/2007/relationships/hdphoto" Target="../media/hdphoto8.wdp"/></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B634C-5E39-472B-922A-E8A6C95FC01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7AB5CB8-E6CE-4652-B828-DAB3B13E4474}">
      <dgm:prSet/>
      <dgm:spPr/>
      <dgm:t>
        <a:bodyPr/>
        <a:lstStyle/>
        <a:p>
          <a:pPr rtl="0"/>
          <a:r>
            <a:rPr lang="en-US" b="1" dirty="0" smtClean="0">
              <a:solidFill>
                <a:schemeClr val="bg1">
                  <a:lumMod val="10000"/>
                  <a:lumOff val="90000"/>
                </a:schemeClr>
              </a:solidFill>
            </a:rPr>
            <a:t>HIPAA Authorization:</a:t>
          </a:r>
          <a:endParaRPr lang="en-US" b="1" dirty="0">
            <a:solidFill>
              <a:schemeClr val="bg1">
                <a:lumMod val="10000"/>
                <a:lumOff val="90000"/>
              </a:schemeClr>
            </a:solidFill>
          </a:endParaRPr>
        </a:p>
      </dgm:t>
      <dgm:extLst>
        <a:ext uri="{E40237B7-FDA0-4F09-8148-C483321AD2D9}">
          <dgm14:cNvPr xmlns:dgm14="http://schemas.microsoft.com/office/drawing/2010/diagram" id="0" name="" descr="HIPAA Authorization:&#10; Explicitly list 7332-protected information  &#10;HIPAA Waiver:&#10; Assurance in writing (e.g., in protocol)&#10; No identifying subject in any report&#10; No further disclosure of any direct or indirect identifiers&#10;"/>
        </a:ext>
      </dgm:extLst>
    </dgm:pt>
    <dgm:pt modelId="{811D5034-1AC6-4662-A837-B733B327E61B}" type="parTrans" cxnId="{4F9E5E52-058F-43DC-89A9-6A87229BC2EE}">
      <dgm:prSet/>
      <dgm:spPr/>
      <dgm:t>
        <a:bodyPr/>
        <a:lstStyle/>
        <a:p>
          <a:endParaRPr lang="en-US" b="1">
            <a:solidFill>
              <a:schemeClr val="tx2"/>
            </a:solidFill>
          </a:endParaRPr>
        </a:p>
      </dgm:t>
    </dgm:pt>
    <dgm:pt modelId="{606A9EC7-C155-4B8F-A0FB-E43052D74594}" type="sibTrans" cxnId="{4F9E5E52-058F-43DC-89A9-6A87229BC2EE}">
      <dgm:prSet/>
      <dgm:spPr/>
      <dgm:t>
        <a:bodyPr/>
        <a:lstStyle/>
        <a:p>
          <a:endParaRPr lang="en-US" b="1">
            <a:solidFill>
              <a:schemeClr val="tx2"/>
            </a:solidFill>
          </a:endParaRPr>
        </a:p>
      </dgm:t>
    </dgm:pt>
    <dgm:pt modelId="{7EA9A47E-6A1C-44B1-8FAC-D319E4CE0F54}">
      <dgm:prSet/>
      <dgm:spPr/>
      <dgm:t>
        <a:bodyPr/>
        <a:lstStyle/>
        <a:p>
          <a:pPr rtl="0"/>
          <a:r>
            <a:rPr lang="en-US" b="0" dirty="0" smtClean="0">
              <a:solidFill>
                <a:schemeClr val="tx2"/>
              </a:solidFill>
            </a:rPr>
            <a:t>Explicitly list 7332-protected information  </a:t>
          </a:r>
          <a:endParaRPr lang="en-US" b="0" dirty="0">
            <a:solidFill>
              <a:schemeClr val="tx2"/>
            </a:solidFill>
          </a:endParaRPr>
        </a:p>
      </dgm:t>
      <dgm:extLst>
        <a:ext uri="{E40237B7-FDA0-4F09-8148-C483321AD2D9}">
          <dgm14:cNvPr xmlns:dgm14="http://schemas.microsoft.com/office/drawing/2010/diagram" id="0" name="" descr="HIPAA Authorization:&#10; Explicitly list 7332-protected information  &#10;HIPAA Waiver:&#10; Assurance in writing (e.g., in protocol)&#10; No identifying subject in any report&#10; No further disclosure of any direct or indirect identifiers&#10;"/>
        </a:ext>
      </dgm:extLst>
    </dgm:pt>
    <dgm:pt modelId="{8DDFDC83-482A-4ED0-B356-43269A0D6B01}" type="parTrans" cxnId="{8F65EBAD-2A44-4474-8B11-C4B2B6D8775B}">
      <dgm:prSet/>
      <dgm:spPr/>
      <dgm:t>
        <a:bodyPr/>
        <a:lstStyle/>
        <a:p>
          <a:endParaRPr lang="en-US" b="1">
            <a:solidFill>
              <a:schemeClr val="tx2"/>
            </a:solidFill>
          </a:endParaRPr>
        </a:p>
      </dgm:t>
    </dgm:pt>
    <dgm:pt modelId="{E24BEF8A-B693-489D-9F72-F80F560A806E}" type="sibTrans" cxnId="{8F65EBAD-2A44-4474-8B11-C4B2B6D8775B}">
      <dgm:prSet/>
      <dgm:spPr/>
      <dgm:t>
        <a:bodyPr/>
        <a:lstStyle/>
        <a:p>
          <a:endParaRPr lang="en-US" b="1">
            <a:solidFill>
              <a:schemeClr val="tx2"/>
            </a:solidFill>
          </a:endParaRPr>
        </a:p>
      </dgm:t>
    </dgm:pt>
    <dgm:pt modelId="{6DBDFD6A-175E-4CC9-A5B4-1C3FB5FDD070}">
      <dgm:prSet/>
      <dgm:spPr/>
      <dgm:t>
        <a:bodyPr/>
        <a:lstStyle/>
        <a:p>
          <a:pPr rtl="0"/>
          <a:r>
            <a:rPr lang="en-US" b="1" dirty="0" smtClean="0">
              <a:solidFill>
                <a:schemeClr val="bg1">
                  <a:lumMod val="10000"/>
                  <a:lumOff val="90000"/>
                </a:schemeClr>
              </a:solidFill>
            </a:rPr>
            <a:t>HIPAA Waiver:</a:t>
          </a:r>
          <a:endParaRPr lang="en-US" b="1" dirty="0">
            <a:solidFill>
              <a:schemeClr val="bg1">
                <a:lumMod val="10000"/>
                <a:lumOff val="90000"/>
              </a:schemeClr>
            </a:solidFill>
          </a:endParaRPr>
        </a:p>
      </dgm:t>
      <dgm:extLst>
        <a:ext uri="{E40237B7-FDA0-4F09-8148-C483321AD2D9}">
          <dgm14:cNvPr xmlns:dgm14="http://schemas.microsoft.com/office/drawing/2010/diagram" id="0" name="" descr="HIPAA Authorization:&#10; Explicitly list 7332-protected information  &#10;HIPAA Waiver:&#10; Assurance in writing (e.g., in protocol)&#10; No identifying subject in any report&#10; No further disclosure of any direct or indirect identifiers&#10;"/>
        </a:ext>
      </dgm:extLst>
    </dgm:pt>
    <dgm:pt modelId="{36B47F93-6BCB-4653-B3D3-18E3F0B94640}" type="parTrans" cxnId="{513B1B99-4B44-4A29-9E37-A64B1584C16F}">
      <dgm:prSet/>
      <dgm:spPr/>
      <dgm:t>
        <a:bodyPr/>
        <a:lstStyle/>
        <a:p>
          <a:endParaRPr lang="en-US" b="1">
            <a:solidFill>
              <a:schemeClr val="tx2"/>
            </a:solidFill>
          </a:endParaRPr>
        </a:p>
      </dgm:t>
    </dgm:pt>
    <dgm:pt modelId="{11588B2C-C03F-4780-898D-F1973CC30853}" type="sibTrans" cxnId="{513B1B99-4B44-4A29-9E37-A64B1584C16F}">
      <dgm:prSet/>
      <dgm:spPr/>
      <dgm:t>
        <a:bodyPr/>
        <a:lstStyle/>
        <a:p>
          <a:endParaRPr lang="en-US" b="1">
            <a:solidFill>
              <a:schemeClr val="tx2"/>
            </a:solidFill>
          </a:endParaRPr>
        </a:p>
      </dgm:t>
    </dgm:pt>
    <dgm:pt modelId="{F5A134F3-75F7-4554-9490-B4F6B6CACE5E}">
      <dgm:prSet/>
      <dgm:spPr/>
      <dgm:t>
        <a:bodyPr/>
        <a:lstStyle/>
        <a:p>
          <a:pPr rtl="0"/>
          <a:r>
            <a:rPr lang="en-US" dirty="0" smtClean="0">
              <a:solidFill>
                <a:schemeClr val="tx2"/>
              </a:solidFill>
            </a:rPr>
            <a:t>Assurance in writing (e.g., in protocol)</a:t>
          </a:r>
          <a:endParaRPr lang="en-US" b="0" dirty="0">
            <a:solidFill>
              <a:schemeClr val="tx2"/>
            </a:solidFill>
          </a:endParaRPr>
        </a:p>
      </dgm:t>
      <dgm:extLst>
        <a:ext uri="{E40237B7-FDA0-4F09-8148-C483321AD2D9}">
          <dgm14:cNvPr xmlns:dgm14="http://schemas.microsoft.com/office/drawing/2010/diagram" id="0" name="" descr="HIPAA Authorization:&#10; Explicitly list 7332-protected information  &#10;HIPAA Waiver:&#10; Assurance in writing (e.g., in protocol)&#10; No identifying subject in any report&#10; No further disclosure of any direct or indirect identifiers&#10;"/>
        </a:ext>
      </dgm:extLst>
    </dgm:pt>
    <dgm:pt modelId="{62FF2A2F-360F-48C4-BE3E-FFD11A45E79F}" type="parTrans" cxnId="{8B4A7E83-9392-419C-A811-98F006C56A52}">
      <dgm:prSet/>
      <dgm:spPr/>
      <dgm:t>
        <a:bodyPr/>
        <a:lstStyle/>
        <a:p>
          <a:endParaRPr lang="en-US" b="1">
            <a:solidFill>
              <a:schemeClr val="tx2"/>
            </a:solidFill>
          </a:endParaRPr>
        </a:p>
      </dgm:t>
    </dgm:pt>
    <dgm:pt modelId="{D7AB735B-D827-4AE9-8D99-13914BEEBB47}" type="sibTrans" cxnId="{8B4A7E83-9392-419C-A811-98F006C56A52}">
      <dgm:prSet/>
      <dgm:spPr/>
      <dgm:t>
        <a:bodyPr/>
        <a:lstStyle/>
        <a:p>
          <a:endParaRPr lang="en-US" b="1">
            <a:solidFill>
              <a:schemeClr val="tx2"/>
            </a:solidFill>
          </a:endParaRPr>
        </a:p>
      </dgm:t>
    </dgm:pt>
    <dgm:pt modelId="{4CBBF0EF-1E9D-4996-B28D-2DEC6D3E2399}">
      <dgm:prSet/>
      <dgm:spPr/>
      <dgm:t>
        <a:bodyPr/>
        <a:lstStyle/>
        <a:p>
          <a:r>
            <a:rPr lang="en-US" dirty="0" smtClean="0">
              <a:solidFill>
                <a:schemeClr val="tx2"/>
              </a:solidFill>
            </a:rPr>
            <a:t>No identifying subject in any report</a:t>
          </a:r>
        </a:p>
      </dgm:t>
    </dgm:pt>
    <dgm:pt modelId="{B5E53FB7-A76A-457A-926F-B383B8C401C6}" type="parTrans" cxnId="{BBC37B8A-A0EA-4900-B072-750E09BE8885}">
      <dgm:prSet/>
      <dgm:spPr/>
      <dgm:t>
        <a:bodyPr/>
        <a:lstStyle/>
        <a:p>
          <a:endParaRPr lang="en-US"/>
        </a:p>
      </dgm:t>
    </dgm:pt>
    <dgm:pt modelId="{3FBC16DB-B9E3-45A4-9E50-A0982ADF04EF}" type="sibTrans" cxnId="{BBC37B8A-A0EA-4900-B072-750E09BE8885}">
      <dgm:prSet/>
      <dgm:spPr/>
      <dgm:t>
        <a:bodyPr/>
        <a:lstStyle/>
        <a:p>
          <a:endParaRPr lang="en-US"/>
        </a:p>
      </dgm:t>
    </dgm:pt>
    <dgm:pt modelId="{E3C5081E-0CA7-4E50-835A-A198AEBE3C16}">
      <dgm:prSet/>
      <dgm:spPr/>
      <dgm:t>
        <a:bodyPr/>
        <a:lstStyle/>
        <a:p>
          <a:r>
            <a:rPr lang="en-US" dirty="0" smtClean="0">
              <a:solidFill>
                <a:schemeClr val="tx2"/>
              </a:solidFill>
            </a:rPr>
            <a:t>No further disclosure of any direct or indirect identifiers</a:t>
          </a:r>
        </a:p>
      </dgm:t>
    </dgm:pt>
    <dgm:pt modelId="{B9F68529-5FBC-42F0-BB42-D530149DDA87}" type="parTrans" cxnId="{522DA299-48AB-402B-93A4-C1058452CD8E}">
      <dgm:prSet/>
      <dgm:spPr/>
      <dgm:t>
        <a:bodyPr/>
        <a:lstStyle/>
        <a:p>
          <a:endParaRPr lang="en-US"/>
        </a:p>
      </dgm:t>
    </dgm:pt>
    <dgm:pt modelId="{10FB96B6-AB09-4322-B0EA-072DB1F57992}" type="sibTrans" cxnId="{522DA299-48AB-402B-93A4-C1058452CD8E}">
      <dgm:prSet/>
      <dgm:spPr/>
      <dgm:t>
        <a:bodyPr/>
        <a:lstStyle/>
        <a:p>
          <a:endParaRPr lang="en-US"/>
        </a:p>
      </dgm:t>
    </dgm:pt>
    <dgm:pt modelId="{13A5AE4B-D55B-4642-A305-0E43568022EA}" type="pres">
      <dgm:prSet presAssocID="{186B634C-5E39-472B-922A-E8A6C95FC011}" presName="linear" presStyleCnt="0">
        <dgm:presLayoutVars>
          <dgm:animLvl val="lvl"/>
          <dgm:resizeHandles val="exact"/>
        </dgm:presLayoutVars>
      </dgm:prSet>
      <dgm:spPr/>
      <dgm:t>
        <a:bodyPr/>
        <a:lstStyle/>
        <a:p>
          <a:endParaRPr lang="en-US"/>
        </a:p>
      </dgm:t>
    </dgm:pt>
    <dgm:pt modelId="{D865C77F-A2EA-401A-88A0-CCF1FAD3F67C}" type="pres">
      <dgm:prSet presAssocID="{47AB5CB8-E6CE-4652-B828-DAB3B13E4474}" presName="parentText" presStyleLbl="node1" presStyleIdx="0" presStyleCnt="2">
        <dgm:presLayoutVars>
          <dgm:chMax val="0"/>
          <dgm:bulletEnabled val="1"/>
        </dgm:presLayoutVars>
      </dgm:prSet>
      <dgm:spPr/>
      <dgm:t>
        <a:bodyPr/>
        <a:lstStyle/>
        <a:p>
          <a:endParaRPr lang="en-US"/>
        </a:p>
      </dgm:t>
    </dgm:pt>
    <dgm:pt modelId="{A5C7EAE2-09BB-4655-AFA8-E7A8EF24B8CE}" type="pres">
      <dgm:prSet presAssocID="{47AB5CB8-E6CE-4652-B828-DAB3B13E4474}" presName="childText" presStyleLbl="revTx" presStyleIdx="0" presStyleCnt="2">
        <dgm:presLayoutVars>
          <dgm:bulletEnabled val="1"/>
        </dgm:presLayoutVars>
      </dgm:prSet>
      <dgm:spPr/>
      <dgm:t>
        <a:bodyPr/>
        <a:lstStyle/>
        <a:p>
          <a:endParaRPr lang="en-US"/>
        </a:p>
      </dgm:t>
    </dgm:pt>
    <dgm:pt modelId="{7E084DB8-2C9F-4F6B-83AE-DD3F745EC5ED}" type="pres">
      <dgm:prSet presAssocID="{6DBDFD6A-175E-4CC9-A5B4-1C3FB5FDD070}" presName="parentText" presStyleLbl="node1" presStyleIdx="1" presStyleCnt="2">
        <dgm:presLayoutVars>
          <dgm:chMax val="0"/>
          <dgm:bulletEnabled val="1"/>
        </dgm:presLayoutVars>
      </dgm:prSet>
      <dgm:spPr/>
      <dgm:t>
        <a:bodyPr/>
        <a:lstStyle/>
        <a:p>
          <a:endParaRPr lang="en-US"/>
        </a:p>
      </dgm:t>
    </dgm:pt>
    <dgm:pt modelId="{36F2EBF1-085E-480A-B7B3-3397F7895CB1}" type="pres">
      <dgm:prSet presAssocID="{6DBDFD6A-175E-4CC9-A5B4-1C3FB5FDD070}" presName="childText" presStyleLbl="revTx" presStyleIdx="1" presStyleCnt="2">
        <dgm:presLayoutVars>
          <dgm:bulletEnabled val="1"/>
        </dgm:presLayoutVars>
      </dgm:prSet>
      <dgm:spPr/>
      <dgm:t>
        <a:bodyPr/>
        <a:lstStyle/>
        <a:p>
          <a:endParaRPr lang="en-US"/>
        </a:p>
      </dgm:t>
    </dgm:pt>
  </dgm:ptLst>
  <dgm:cxnLst>
    <dgm:cxn modelId="{D3633713-1E6E-4238-81E7-EA1D9D0989EF}" type="presOf" srcId="{E3C5081E-0CA7-4E50-835A-A198AEBE3C16}" destId="{36F2EBF1-085E-480A-B7B3-3397F7895CB1}" srcOrd="0" destOrd="2" presId="urn:microsoft.com/office/officeart/2005/8/layout/vList2"/>
    <dgm:cxn modelId="{20481E77-B1DE-4CF0-82A3-7306B1086458}" type="presOf" srcId="{47AB5CB8-E6CE-4652-B828-DAB3B13E4474}" destId="{D865C77F-A2EA-401A-88A0-CCF1FAD3F67C}" srcOrd="0" destOrd="0" presId="urn:microsoft.com/office/officeart/2005/8/layout/vList2"/>
    <dgm:cxn modelId="{8F65EBAD-2A44-4474-8B11-C4B2B6D8775B}" srcId="{47AB5CB8-E6CE-4652-B828-DAB3B13E4474}" destId="{7EA9A47E-6A1C-44B1-8FAC-D319E4CE0F54}" srcOrd="0" destOrd="0" parTransId="{8DDFDC83-482A-4ED0-B356-43269A0D6B01}" sibTransId="{E24BEF8A-B693-489D-9F72-F80F560A806E}"/>
    <dgm:cxn modelId="{CA18BC4E-6156-4515-822C-9B5EA1DD511A}" type="presOf" srcId="{7EA9A47E-6A1C-44B1-8FAC-D319E4CE0F54}" destId="{A5C7EAE2-09BB-4655-AFA8-E7A8EF24B8CE}" srcOrd="0" destOrd="0" presId="urn:microsoft.com/office/officeart/2005/8/layout/vList2"/>
    <dgm:cxn modelId="{4F9E5E52-058F-43DC-89A9-6A87229BC2EE}" srcId="{186B634C-5E39-472B-922A-E8A6C95FC011}" destId="{47AB5CB8-E6CE-4652-B828-DAB3B13E4474}" srcOrd="0" destOrd="0" parTransId="{811D5034-1AC6-4662-A837-B733B327E61B}" sibTransId="{606A9EC7-C155-4B8F-A0FB-E43052D74594}"/>
    <dgm:cxn modelId="{513B1B99-4B44-4A29-9E37-A64B1584C16F}" srcId="{186B634C-5E39-472B-922A-E8A6C95FC011}" destId="{6DBDFD6A-175E-4CC9-A5B4-1C3FB5FDD070}" srcOrd="1" destOrd="0" parTransId="{36B47F93-6BCB-4653-B3D3-18E3F0B94640}" sibTransId="{11588B2C-C03F-4780-898D-F1973CC30853}"/>
    <dgm:cxn modelId="{8B4A7E83-9392-419C-A811-98F006C56A52}" srcId="{6DBDFD6A-175E-4CC9-A5B4-1C3FB5FDD070}" destId="{F5A134F3-75F7-4554-9490-B4F6B6CACE5E}" srcOrd="0" destOrd="0" parTransId="{62FF2A2F-360F-48C4-BE3E-FFD11A45E79F}" sibTransId="{D7AB735B-D827-4AE9-8D99-13914BEEBB47}"/>
    <dgm:cxn modelId="{E2E053AB-500E-4E19-B0F7-E793AF412BAE}" type="presOf" srcId="{186B634C-5E39-472B-922A-E8A6C95FC011}" destId="{13A5AE4B-D55B-4642-A305-0E43568022EA}" srcOrd="0" destOrd="0" presId="urn:microsoft.com/office/officeart/2005/8/layout/vList2"/>
    <dgm:cxn modelId="{BBC37B8A-A0EA-4900-B072-750E09BE8885}" srcId="{6DBDFD6A-175E-4CC9-A5B4-1C3FB5FDD070}" destId="{4CBBF0EF-1E9D-4996-B28D-2DEC6D3E2399}" srcOrd="1" destOrd="0" parTransId="{B5E53FB7-A76A-457A-926F-B383B8C401C6}" sibTransId="{3FBC16DB-B9E3-45A4-9E50-A0982ADF04EF}"/>
    <dgm:cxn modelId="{4A9A7CD2-33CF-4EE1-8190-3DD62DEEFFFD}" type="presOf" srcId="{4CBBF0EF-1E9D-4996-B28D-2DEC6D3E2399}" destId="{36F2EBF1-085E-480A-B7B3-3397F7895CB1}" srcOrd="0" destOrd="1" presId="urn:microsoft.com/office/officeart/2005/8/layout/vList2"/>
    <dgm:cxn modelId="{522DA299-48AB-402B-93A4-C1058452CD8E}" srcId="{6DBDFD6A-175E-4CC9-A5B4-1C3FB5FDD070}" destId="{E3C5081E-0CA7-4E50-835A-A198AEBE3C16}" srcOrd="2" destOrd="0" parTransId="{B9F68529-5FBC-42F0-BB42-D530149DDA87}" sibTransId="{10FB96B6-AB09-4322-B0EA-072DB1F57992}"/>
    <dgm:cxn modelId="{C411568D-8DE3-4993-830A-94FE42764BDF}" type="presOf" srcId="{F5A134F3-75F7-4554-9490-B4F6B6CACE5E}" destId="{36F2EBF1-085E-480A-B7B3-3397F7895CB1}" srcOrd="0" destOrd="0" presId="urn:microsoft.com/office/officeart/2005/8/layout/vList2"/>
    <dgm:cxn modelId="{3CE0F99B-BC91-4A0F-B7AB-53662799F788}" type="presOf" srcId="{6DBDFD6A-175E-4CC9-A5B4-1C3FB5FDD070}" destId="{7E084DB8-2C9F-4F6B-83AE-DD3F745EC5ED}" srcOrd="0" destOrd="0" presId="urn:microsoft.com/office/officeart/2005/8/layout/vList2"/>
    <dgm:cxn modelId="{707F2D09-92B3-466B-A01F-AFB15A4C7848}" type="presParOf" srcId="{13A5AE4B-D55B-4642-A305-0E43568022EA}" destId="{D865C77F-A2EA-401A-88A0-CCF1FAD3F67C}" srcOrd="0" destOrd="0" presId="urn:microsoft.com/office/officeart/2005/8/layout/vList2"/>
    <dgm:cxn modelId="{CD31AA6A-6184-49E1-BF51-30CB619C1D04}" type="presParOf" srcId="{13A5AE4B-D55B-4642-A305-0E43568022EA}" destId="{A5C7EAE2-09BB-4655-AFA8-E7A8EF24B8CE}" srcOrd="1" destOrd="0" presId="urn:microsoft.com/office/officeart/2005/8/layout/vList2"/>
    <dgm:cxn modelId="{1FF09AEC-08A8-421A-8035-D1DA1B7EB3C9}" type="presParOf" srcId="{13A5AE4B-D55B-4642-A305-0E43568022EA}" destId="{7E084DB8-2C9F-4F6B-83AE-DD3F745EC5ED}" srcOrd="2" destOrd="0" presId="urn:microsoft.com/office/officeart/2005/8/layout/vList2"/>
    <dgm:cxn modelId="{970E0E21-3160-4D7D-98C5-2585FB5E24C0}" type="presParOf" srcId="{13A5AE4B-D55B-4642-A305-0E43568022EA}" destId="{36F2EBF1-085E-480A-B7B3-3397F7895CB1}"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6D2E5BE-829B-4A8A-9889-994116BC2C5F}" type="doc">
      <dgm:prSet loTypeId="urn:microsoft.com/office/officeart/2005/8/layout/arrow4" loCatId="relationship" qsTypeId="urn:microsoft.com/office/officeart/2005/8/quickstyle/simple4" qsCatId="simple" csTypeId="urn:microsoft.com/office/officeart/2005/8/colors/accent1_2" csCatId="accent1" phldr="1"/>
      <dgm:spPr/>
      <dgm:t>
        <a:bodyPr/>
        <a:lstStyle/>
        <a:p>
          <a:endParaRPr lang="en-US"/>
        </a:p>
      </dgm:t>
    </dgm:pt>
    <dgm:pt modelId="{A2E39446-A921-424A-93DA-C3B88C2B52AE}">
      <dgm:prSet phldrT="[Text]"/>
      <dgm:spPr/>
      <dgm:t>
        <a:bodyPr/>
        <a:lstStyle/>
        <a:p>
          <a:r>
            <a:rPr lang="en-US" b="1" dirty="0" smtClean="0">
              <a:solidFill>
                <a:schemeClr val="tx2"/>
              </a:solidFill>
            </a:rPr>
            <a:t>SPI/PII</a:t>
          </a:r>
          <a:endParaRPr lang="en-US" b="1" dirty="0">
            <a:solidFill>
              <a:schemeClr val="tx2"/>
            </a:solidFill>
          </a:endParaRPr>
        </a:p>
      </dgm:t>
      <dgm:extLst>
        <a:ext uri="{E40237B7-FDA0-4F09-8148-C483321AD2D9}">
          <dgm14:cNvPr xmlns:dgm14="http://schemas.microsoft.com/office/drawing/2010/diagram" id="0" name="" descr="from top to bottom:&#10;SPI/PII&#10;III&#10;IIHI&#10;PHI*&#10;LDS&#10;"/>
        </a:ext>
      </dgm:extLst>
    </dgm:pt>
    <dgm:pt modelId="{56D557F1-6C0D-456C-BC32-31900F91981E}" type="parTrans" cxnId="{3D73B780-FC8E-4CDD-ABBB-AA60B6819D5F}">
      <dgm:prSet/>
      <dgm:spPr/>
      <dgm:t>
        <a:bodyPr/>
        <a:lstStyle/>
        <a:p>
          <a:endParaRPr lang="en-US"/>
        </a:p>
      </dgm:t>
    </dgm:pt>
    <dgm:pt modelId="{E69B224F-D06D-40DE-9DE7-B8679021076F}" type="sibTrans" cxnId="{3D73B780-FC8E-4CDD-ABBB-AA60B6819D5F}">
      <dgm:prSet/>
      <dgm:spPr/>
      <dgm:t>
        <a:bodyPr/>
        <a:lstStyle/>
        <a:p>
          <a:endParaRPr lang="en-US"/>
        </a:p>
      </dgm:t>
    </dgm:pt>
    <dgm:pt modelId="{A331E31E-18D9-4702-A4F5-A69E565B87CB}">
      <dgm:prSet phldrT="[Text]"/>
      <dgm:spPr/>
      <dgm:t>
        <a:bodyPr/>
        <a:lstStyle/>
        <a:p>
          <a:r>
            <a:rPr lang="en-US" dirty="0" smtClean="0">
              <a:solidFill>
                <a:schemeClr val="tx2"/>
              </a:solidFill>
            </a:rPr>
            <a:t>III</a:t>
          </a:r>
          <a:endParaRPr lang="en-US" dirty="0">
            <a:solidFill>
              <a:schemeClr val="tx2"/>
            </a:solidFill>
          </a:endParaRPr>
        </a:p>
      </dgm:t>
    </dgm:pt>
    <dgm:pt modelId="{AD654FCC-D893-4783-A867-74C02CEBAE20}" type="parTrans" cxnId="{AF6086BA-FA41-47DC-8039-7B8B65A87CD3}">
      <dgm:prSet/>
      <dgm:spPr/>
      <dgm:t>
        <a:bodyPr/>
        <a:lstStyle/>
        <a:p>
          <a:endParaRPr lang="en-US"/>
        </a:p>
      </dgm:t>
    </dgm:pt>
    <dgm:pt modelId="{27C90FB8-ECC0-42F1-9584-6E23A6A287E3}" type="sibTrans" cxnId="{AF6086BA-FA41-47DC-8039-7B8B65A87CD3}">
      <dgm:prSet/>
      <dgm:spPr/>
      <dgm:t>
        <a:bodyPr/>
        <a:lstStyle/>
        <a:p>
          <a:endParaRPr lang="en-US"/>
        </a:p>
      </dgm:t>
    </dgm:pt>
    <dgm:pt modelId="{E50529BB-3654-4100-94F4-11601B7AA31B}">
      <dgm:prSet phldrT="[Text]"/>
      <dgm:spPr/>
      <dgm:t>
        <a:bodyPr/>
        <a:lstStyle/>
        <a:p>
          <a:r>
            <a:rPr lang="en-US" dirty="0" smtClean="0">
              <a:solidFill>
                <a:schemeClr val="tx2"/>
              </a:solidFill>
            </a:rPr>
            <a:t>IIHI</a:t>
          </a:r>
          <a:endParaRPr lang="en-US" dirty="0">
            <a:solidFill>
              <a:schemeClr val="tx2"/>
            </a:solidFill>
          </a:endParaRPr>
        </a:p>
      </dgm:t>
    </dgm:pt>
    <dgm:pt modelId="{51FBBE32-3702-4EAB-A15A-3013D41CDD5C}" type="parTrans" cxnId="{550D91DA-602C-43B9-A746-981574FB86DE}">
      <dgm:prSet/>
      <dgm:spPr/>
      <dgm:t>
        <a:bodyPr/>
        <a:lstStyle/>
        <a:p>
          <a:endParaRPr lang="en-US"/>
        </a:p>
      </dgm:t>
    </dgm:pt>
    <dgm:pt modelId="{C9D2FD18-FC1B-4774-A8DD-F43E41FC5054}" type="sibTrans" cxnId="{550D91DA-602C-43B9-A746-981574FB86DE}">
      <dgm:prSet/>
      <dgm:spPr/>
      <dgm:t>
        <a:bodyPr/>
        <a:lstStyle/>
        <a:p>
          <a:endParaRPr lang="en-US"/>
        </a:p>
      </dgm:t>
    </dgm:pt>
    <dgm:pt modelId="{AAA70234-372C-4F2F-87E6-BE2DAFFDF8F1}">
      <dgm:prSet phldrT="[Text]"/>
      <dgm:spPr/>
      <dgm:t>
        <a:bodyPr/>
        <a:lstStyle/>
        <a:p>
          <a:r>
            <a:rPr lang="en-US" dirty="0" smtClean="0">
              <a:solidFill>
                <a:schemeClr val="tx2"/>
              </a:solidFill>
            </a:rPr>
            <a:t>PHI*</a:t>
          </a:r>
          <a:endParaRPr lang="en-US" dirty="0">
            <a:solidFill>
              <a:schemeClr val="tx2"/>
            </a:solidFill>
          </a:endParaRPr>
        </a:p>
      </dgm:t>
    </dgm:pt>
    <dgm:pt modelId="{4176812C-438C-4C04-96D9-F1F7B3AFB54F}" type="parTrans" cxnId="{E15CA683-766A-4B9D-BEDD-C73347876E1B}">
      <dgm:prSet/>
      <dgm:spPr/>
      <dgm:t>
        <a:bodyPr/>
        <a:lstStyle/>
        <a:p>
          <a:endParaRPr lang="en-US"/>
        </a:p>
      </dgm:t>
    </dgm:pt>
    <dgm:pt modelId="{D34C35E6-11EE-4489-B278-723BA0599FB9}" type="sibTrans" cxnId="{E15CA683-766A-4B9D-BEDD-C73347876E1B}">
      <dgm:prSet/>
      <dgm:spPr/>
      <dgm:t>
        <a:bodyPr/>
        <a:lstStyle/>
        <a:p>
          <a:endParaRPr lang="en-US"/>
        </a:p>
      </dgm:t>
    </dgm:pt>
    <dgm:pt modelId="{51F0FF1E-3D00-4D83-9333-EAC2FCD38DEE}">
      <dgm:prSet phldrT="[Text]"/>
      <dgm:spPr/>
      <dgm:t>
        <a:bodyPr/>
        <a:lstStyle/>
        <a:p>
          <a:r>
            <a:rPr lang="en-US" dirty="0" smtClean="0">
              <a:solidFill>
                <a:schemeClr val="tx2"/>
              </a:solidFill>
            </a:rPr>
            <a:t>LDS</a:t>
          </a:r>
          <a:endParaRPr lang="en-US" dirty="0">
            <a:solidFill>
              <a:schemeClr val="tx2"/>
            </a:solidFill>
          </a:endParaRPr>
        </a:p>
      </dgm:t>
    </dgm:pt>
    <dgm:pt modelId="{8BC981FA-E370-4B15-A4EF-612B46EAB3EB}" type="parTrans" cxnId="{B712D12E-6435-42D9-AC2D-42A28C4FEE4C}">
      <dgm:prSet/>
      <dgm:spPr/>
      <dgm:t>
        <a:bodyPr/>
        <a:lstStyle/>
        <a:p>
          <a:endParaRPr lang="en-US"/>
        </a:p>
      </dgm:t>
    </dgm:pt>
    <dgm:pt modelId="{4F929CEE-619B-4619-B9AD-2E6669ADFDC8}" type="sibTrans" cxnId="{B712D12E-6435-42D9-AC2D-42A28C4FEE4C}">
      <dgm:prSet/>
      <dgm:spPr/>
      <dgm:t>
        <a:bodyPr/>
        <a:lstStyle/>
        <a:p>
          <a:endParaRPr lang="en-US"/>
        </a:p>
      </dgm:t>
    </dgm:pt>
    <dgm:pt modelId="{DDC21654-88D0-4A33-A418-9D21E553A24F}" type="pres">
      <dgm:prSet presAssocID="{36D2E5BE-829B-4A8A-9889-994116BC2C5F}" presName="compositeShape" presStyleCnt="0">
        <dgm:presLayoutVars>
          <dgm:chMax val="2"/>
          <dgm:dir/>
          <dgm:resizeHandles val="exact"/>
        </dgm:presLayoutVars>
      </dgm:prSet>
      <dgm:spPr/>
      <dgm:t>
        <a:bodyPr/>
        <a:lstStyle/>
        <a:p>
          <a:endParaRPr lang="en-US"/>
        </a:p>
      </dgm:t>
    </dgm:pt>
    <dgm:pt modelId="{9D384ECF-56BC-42B2-A445-4F437368DD2A}" type="pres">
      <dgm:prSet presAssocID="{A2E39446-A921-424A-93DA-C3B88C2B52AE}" presName="upArrow" presStyleLbl="node1" presStyleIdx="0" presStyleCnt="1" custAng="10800000"/>
      <dgm:spPr/>
      <dgm:extLst>
        <a:ext uri="{E40237B7-FDA0-4F09-8148-C483321AD2D9}">
          <dgm14:cNvPr xmlns:dgm14="http://schemas.microsoft.com/office/drawing/2010/diagram" id="0" name="" descr="down arrow"/>
        </a:ext>
      </dgm:extLst>
    </dgm:pt>
    <dgm:pt modelId="{9F7DE67C-2548-4CEE-8C4C-4E4A91BC7B6D}" type="pres">
      <dgm:prSet presAssocID="{A2E39446-A921-424A-93DA-C3B88C2B52AE}" presName="upArrowText" presStyleLbl="revTx" presStyleIdx="0" presStyleCnt="1">
        <dgm:presLayoutVars>
          <dgm:chMax val="0"/>
          <dgm:bulletEnabled val="1"/>
        </dgm:presLayoutVars>
      </dgm:prSet>
      <dgm:spPr/>
      <dgm:t>
        <a:bodyPr/>
        <a:lstStyle/>
        <a:p>
          <a:endParaRPr lang="en-US"/>
        </a:p>
      </dgm:t>
    </dgm:pt>
  </dgm:ptLst>
  <dgm:cxnLst>
    <dgm:cxn modelId="{3D73B780-FC8E-4CDD-ABBB-AA60B6819D5F}" srcId="{36D2E5BE-829B-4A8A-9889-994116BC2C5F}" destId="{A2E39446-A921-424A-93DA-C3B88C2B52AE}" srcOrd="0" destOrd="0" parTransId="{56D557F1-6C0D-456C-BC32-31900F91981E}" sibTransId="{E69B224F-D06D-40DE-9DE7-B8679021076F}"/>
    <dgm:cxn modelId="{87705B25-783A-4CD6-A2EE-E957448CE2CF}" type="presOf" srcId="{51F0FF1E-3D00-4D83-9333-EAC2FCD38DEE}" destId="{9F7DE67C-2548-4CEE-8C4C-4E4A91BC7B6D}" srcOrd="0" destOrd="4" presId="urn:microsoft.com/office/officeart/2005/8/layout/arrow4"/>
    <dgm:cxn modelId="{B712D12E-6435-42D9-AC2D-42A28C4FEE4C}" srcId="{A2E39446-A921-424A-93DA-C3B88C2B52AE}" destId="{51F0FF1E-3D00-4D83-9333-EAC2FCD38DEE}" srcOrd="3" destOrd="0" parTransId="{8BC981FA-E370-4B15-A4EF-612B46EAB3EB}" sibTransId="{4F929CEE-619B-4619-B9AD-2E6669ADFDC8}"/>
    <dgm:cxn modelId="{FC2699EC-C409-4194-BA62-969825932775}" type="presOf" srcId="{A2E39446-A921-424A-93DA-C3B88C2B52AE}" destId="{9F7DE67C-2548-4CEE-8C4C-4E4A91BC7B6D}" srcOrd="0" destOrd="0" presId="urn:microsoft.com/office/officeart/2005/8/layout/arrow4"/>
    <dgm:cxn modelId="{550D91DA-602C-43B9-A746-981574FB86DE}" srcId="{A2E39446-A921-424A-93DA-C3B88C2B52AE}" destId="{E50529BB-3654-4100-94F4-11601B7AA31B}" srcOrd="1" destOrd="0" parTransId="{51FBBE32-3702-4EAB-A15A-3013D41CDD5C}" sibTransId="{C9D2FD18-FC1B-4774-A8DD-F43E41FC5054}"/>
    <dgm:cxn modelId="{E15CA683-766A-4B9D-BEDD-C73347876E1B}" srcId="{A2E39446-A921-424A-93DA-C3B88C2B52AE}" destId="{AAA70234-372C-4F2F-87E6-BE2DAFFDF8F1}" srcOrd="2" destOrd="0" parTransId="{4176812C-438C-4C04-96D9-F1F7B3AFB54F}" sibTransId="{D34C35E6-11EE-4489-B278-723BA0599FB9}"/>
    <dgm:cxn modelId="{6176EFCB-B81D-4946-9B84-64AE87045121}" type="presOf" srcId="{AAA70234-372C-4F2F-87E6-BE2DAFFDF8F1}" destId="{9F7DE67C-2548-4CEE-8C4C-4E4A91BC7B6D}" srcOrd="0" destOrd="3" presId="urn:microsoft.com/office/officeart/2005/8/layout/arrow4"/>
    <dgm:cxn modelId="{A31C9512-B827-4907-958F-3303DABFF03D}" type="presOf" srcId="{E50529BB-3654-4100-94F4-11601B7AA31B}" destId="{9F7DE67C-2548-4CEE-8C4C-4E4A91BC7B6D}" srcOrd="0" destOrd="2" presId="urn:microsoft.com/office/officeart/2005/8/layout/arrow4"/>
    <dgm:cxn modelId="{A3CD6FA1-E4AD-49AF-9EE8-938DE520F12A}" type="presOf" srcId="{36D2E5BE-829B-4A8A-9889-994116BC2C5F}" destId="{DDC21654-88D0-4A33-A418-9D21E553A24F}" srcOrd="0" destOrd="0" presId="urn:microsoft.com/office/officeart/2005/8/layout/arrow4"/>
    <dgm:cxn modelId="{AF6086BA-FA41-47DC-8039-7B8B65A87CD3}" srcId="{A2E39446-A921-424A-93DA-C3B88C2B52AE}" destId="{A331E31E-18D9-4702-A4F5-A69E565B87CB}" srcOrd="0" destOrd="0" parTransId="{AD654FCC-D893-4783-A867-74C02CEBAE20}" sibTransId="{27C90FB8-ECC0-42F1-9584-6E23A6A287E3}"/>
    <dgm:cxn modelId="{CC8BDE0F-4362-4D30-90FB-8849E5FDE346}" type="presOf" srcId="{A331E31E-18D9-4702-A4F5-A69E565B87CB}" destId="{9F7DE67C-2548-4CEE-8C4C-4E4A91BC7B6D}" srcOrd="0" destOrd="1" presId="urn:microsoft.com/office/officeart/2005/8/layout/arrow4"/>
    <dgm:cxn modelId="{0B116089-272A-439D-93F9-27B092DBE718}" type="presParOf" srcId="{DDC21654-88D0-4A33-A418-9D21E553A24F}" destId="{9D384ECF-56BC-42B2-A445-4F437368DD2A}" srcOrd="0" destOrd="0" presId="urn:microsoft.com/office/officeart/2005/8/layout/arrow4"/>
    <dgm:cxn modelId="{1FF6FBD3-4948-4364-8790-13D4B2B0912D}" type="presParOf" srcId="{DDC21654-88D0-4A33-A418-9D21E553A24F}" destId="{9F7DE67C-2548-4CEE-8C4C-4E4A91BC7B6D}" srcOrd="1"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55CFAF4-A5F7-48D7-8143-6F3F7BE1209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807FCE79-423E-4CEA-8941-F502F3FD2ED0}">
      <dgm:prSet custT="1"/>
      <dgm:spPr/>
      <dgm:t>
        <a:bodyPr/>
        <a:lstStyle/>
        <a:p>
          <a:pPr algn="ctr" rtl="0"/>
          <a:r>
            <a:rPr lang="en-US" sz="3200" b="1" dirty="0" smtClean="0">
              <a:solidFill>
                <a:schemeClr val="bg1">
                  <a:lumMod val="10000"/>
                  <a:lumOff val="90000"/>
                </a:schemeClr>
              </a:solidFill>
            </a:rPr>
            <a:t>A unique identifier created by an algorithm using the SSN </a:t>
          </a:r>
        </a:p>
        <a:p>
          <a:pPr algn="ctr"/>
          <a:r>
            <a:rPr lang="en-US" sz="3200" b="1" dirty="0" smtClean="0">
              <a:solidFill>
                <a:schemeClr val="bg1">
                  <a:lumMod val="10000"/>
                  <a:lumOff val="90000"/>
                </a:schemeClr>
              </a:solidFill>
            </a:rPr>
            <a:t>Not considered a re-identification code as it is derived by the SSN</a:t>
          </a:r>
          <a:endParaRPr lang="en-US" sz="3200" b="1" dirty="0">
            <a:solidFill>
              <a:schemeClr val="bg1">
                <a:lumMod val="10000"/>
                <a:lumOff val="90000"/>
              </a:schemeClr>
            </a:solidFill>
          </a:endParaRPr>
        </a:p>
      </dgm:t>
      <dgm:extLst>
        <a:ext uri="{E40237B7-FDA0-4F09-8148-C483321AD2D9}">
          <dgm14:cNvPr xmlns:dgm14="http://schemas.microsoft.com/office/drawing/2010/diagram" id="0" name="" descr="A unique identifier created by an algorithm using the SSN &#10;Not considered a re-identification code as it is derived by the SSN&#10;"/>
        </a:ext>
      </dgm:extLst>
    </dgm:pt>
    <dgm:pt modelId="{B279B589-5B74-4FA1-A18C-3BEEEEB557E1}" type="parTrans" cxnId="{DAEA8F48-FEF1-46DF-9C6E-22E236C8C61D}">
      <dgm:prSet/>
      <dgm:spPr/>
      <dgm:t>
        <a:bodyPr/>
        <a:lstStyle/>
        <a:p>
          <a:pPr algn="ctr"/>
          <a:endParaRPr lang="en-US"/>
        </a:p>
      </dgm:t>
    </dgm:pt>
    <dgm:pt modelId="{B13FD193-C0D1-40AC-94A4-71264AC90514}" type="sibTrans" cxnId="{DAEA8F48-FEF1-46DF-9C6E-22E236C8C61D}">
      <dgm:prSet/>
      <dgm:spPr/>
      <dgm:t>
        <a:bodyPr/>
        <a:lstStyle/>
        <a:p>
          <a:pPr algn="ctr"/>
          <a:endParaRPr lang="en-US"/>
        </a:p>
      </dgm:t>
    </dgm:pt>
    <dgm:pt modelId="{2B7139B5-F9D8-42DB-8469-49EA8F503EF3}" type="pres">
      <dgm:prSet presAssocID="{F55CFAF4-A5F7-48D7-8143-6F3F7BE12091}" presName="linear" presStyleCnt="0">
        <dgm:presLayoutVars>
          <dgm:animLvl val="lvl"/>
          <dgm:resizeHandles val="exact"/>
        </dgm:presLayoutVars>
      </dgm:prSet>
      <dgm:spPr/>
      <dgm:t>
        <a:bodyPr/>
        <a:lstStyle/>
        <a:p>
          <a:endParaRPr lang="en-US"/>
        </a:p>
      </dgm:t>
    </dgm:pt>
    <dgm:pt modelId="{C80CDB28-C72F-4591-94A6-2FE8786C4D5B}" type="pres">
      <dgm:prSet presAssocID="{807FCE79-423E-4CEA-8941-F502F3FD2ED0}" presName="parentText" presStyleLbl="node1" presStyleIdx="0" presStyleCnt="1">
        <dgm:presLayoutVars>
          <dgm:chMax val="0"/>
          <dgm:bulletEnabled val="1"/>
        </dgm:presLayoutVars>
      </dgm:prSet>
      <dgm:spPr/>
      <dgm:t>
        <a:bodyPr/>
        <a:lstStyle/>
        <a:p>
          <a:endParaRPr lang="en-US"/>
        </a:p>
      </dgm:t>
    </dgm:pt>
  </dgm:ptLst>
  <dgm:cxnLst>
    <dgm:cxn modelId="{DAEA8F48-FEF1-46DF-9C6E-22E236C8C61D}" srcId="{F55CFAF4-A5F7-48D7-8143-6F3F7BE12091}" destId="{807FCE79-423E-4CEA-8941-F502F3FD2ED0}" srcOrd="0" destOrd="0" parTransId="{B279B589-5B74-4FA1-A18C-3BEEEEB557E1}" sibTransId="{B13FD193-C0D1-40AC-94A4-71264AC90514}"/>
    <dgm:cxn modelId="{8D21B730-B845-4F78-B9B9-42B2041BBBD9}" type="presOf" srcId="{807FCE79-423E-4CEA-8941-F502F3FD2ED0}" destId="{C80CDB28-C72F-4591-94A6-2FE8786C4D5B}" srcOrd="0" destOrd="0" presId="urn:microsoft.com/office/officeart/2005/8/layout/vList2"/>
    <dgm:cxn modelId="{0FBE218A-299E-4DA2-8770-57C6F7CF7D76}" type="presOf" srcId="{F55CFAF4-A5F7-48D7-8143-6F3F7BE12091}" destId="{2B7139B5-F9D8-42DB-8469-49EA8F503EF3}" srcOrd="0" destOrd="0" presId="urn:microsoft.com/office/officeart/2005/8/layout/vList2"/>
    <dgm:cxn modelId="{C00DDBC1-AD18-4461-B606-B38F59158256}" type="presParOf" srcId="{2B7139B5-F9D8-42DB-8469-49EA8F503EF3}" destId="{C80CDB28-C72F-4591-94A6-2FE8786C4D5B}"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90A975-E06A-4C3B-9FB1-C30A85FEDFA9}"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CA498CE7-BADD-4AE5-B23A-DC593CABF15F}">
      <dgm:prSet custT="1"/>
      <dgm:spPr/>
      <dgm:t>
        <a:bodyPr/>
        <a:lstStyle/>
        <a:p>
          <a:pPr rtl="0"/>
          <a:r>
            <a:rPr lang="en-US" sz="2800" b="1" u="sng" dirty="0" smtClean="0">
              <a:solidFill>
                <a:schemeClr val="accent6"/>
              </a:solidFill>
            </a:rPr>
            <a:t>Coded Data </a:t>
          </a:r>
          <a:r>
            <a:rPr lang="en-US" sz="2800" dirty="0" smtClean="0"/>
            <a:t>means a random or arbitrary alphanumeric code or symbol </a:t>
          </a:r>
          <a:endParaRPr lang="en-US" sz="2800" dirty="0"/>
        </a:p>
      </dgm:t>
      <dgm:extLst>
        <a:ext uri="{E40237B7-FDA0-4F09-8148-C483321AD2D9}">
          <dgm14:cNvPr xmlns:dgm14="http://schemas.microsoft.com/office/drawing/2010/diagram" id="0" name="" descr="Coded Data means a random or arbitrary alphanumeric code or symbol &#10;"/>
        </a:ext>
      </dgm:extLst>
    </dgm:pt>
    <dgm:pt modelId="{AEF66B89-B107-481D-BD73-F8F7109D9A13}" type="parTrans" cxnId="{9BE925D6-F671-413E-A251-974460E96FBB}">
      <dgm:prSet/>
      <dgm:spPr/>
      <dgm:t>
        <a:bodyPr/>
        <a:lstStyle/>
        <a:p>
          <a:endParaRPr lang="en-US" sz="2800"/>
        </a:p>
      </dgm:t>
    </dgm:pt>
    <dgm:pt modelId="{96379289-036A-4D2D-8F62-7AC1DD9B12DE}" type="sibTrans" cxnId="{9BE925D6-F671-413E-A251-974460E96FBB}">
      <dgm:prSet/>
      <dgm:spPr/>
      <dgm:t>
        <a:bodyPr/>
        <a:lstStyle/>
        <a:p>
          <a:endParaRPr lang="en-US" sz="2800"/>
        </a:p>
      </dgm:t>
    </dgm:pt>
    <dgm:pt modelId="{86C62091-5B31-4C0B-A21B-F8DE4DA16071}">
      <dgm:prSet custT="1"/>
      <dgm:spPr/>
      <dgm:t>
        <a:bodyPr/>
        <a:lstStyle/>
        <a:p>
          <a:pPr rtl="0"/>
          <a:r>
            <a:rPr lang="en-US" sz="2800" b="1" u="sng" dirty="0" smtClean="0">
              <a:solidFill>
                <a:schemeClr val="accent6"/>
              </a:solidFill>
            </a:rPr>
            <a:t>De-identified</a:t>
          </a:r>
          <a:r>
            <a:rPr lang="en-US" sz="2800" dirty="0" smtClean="0"/>
            <a:t> means there is no reasonable basis to believe that the information can be used to identify an individual.</a:t>
          </a:r>
          <a:endParaRPr lang="en-US" sz="2800" dirty="0"/>
        </a:p>
      </dgm:t>
      <dgm:extLst>
        <a:ext uri="{E40237B7-FDA0-4F09-8148-C483321AD2D9}">
          <dgm14:cNvPr xmlns:dgm14="http://schemas.microsoft.com/office/drawing/2010/diagram" id="0" name="" descr="De-identified means there is no reasonable basis to believe that the information can be used to identify an individual.&#10;"/>
        </a:ext>
      </dgm:extLst>
    </dgm:pt>
    <dgm:pt modelId="{66286FE6-9A68-4C48-A365-413DFFEE04E8}" type="parTrans" cxnId="{C53CFDD9-BBB0-4A29-9A60-9F829C72E4D6}">
      <dgm:prSet/>
      <dgm:spPr/>
      <dgm:t>
        <a:bodyPr/>
        <a:lstStyle/>
        <a:p>
          <a:endParaRPr lang="en-US" sz="2800"/>
        </a:p>
      </dgm:t>
    </dgm:pt>
    <dgm:pt modelId="{9312416C-024A-4171-8D03-5CA25B7C3013}" type="sibTrans" cxnId="{C53CFDD9-BBB0-4A29-9A60-9F829C72E4D6}">
      <dgm:prSet/>
      <dgm:spPr/>
      <dgm:t>
        <a:bodyPr/>
        <a:lstStyle/>
        <a:p>
          <a:endParaRPr lang="en-US" sz="2800"/>
        </a:p>
      </dgm:t>
    </dgm:pt>
    <dgm:pt modelId="{5669E1C5-8A1F-43D3-A0AF-829D489040A3}" type="pres">
      <dgm:prSet presAssocID="{E190A975-E06A-4C3B-9FB1-C30A85FEDFA9}" presName="linear" presStyleCnt="0">
        <dgm:presLayoutVars>
          <dgm:animLvl val="lvl"/>
          <dgm:resizeHandles val="exact"/>
        </dgm:presLayoutVars>
      </dgm:prSet>
      <dgm:spPr/>
      <dgm:t>
        <a:bodyPr/>
        <a:lstStyle/>
        <a:p>
          <a:endParaRPr lang="en-US"/>
        </a:p>
      </dgm:t>
    </dgm:pt>
    <dgm:pt modelId="{64D68442-C670-4BDB-B535-69BFAE031CD9}" type="pres">
      <dgm:prSet presAssocID="{CA498CE7-BADD-4AE5-B23A-DC593CABF15F}" presName="parentText" presStyleLbl="node1" presStyleIdx="0" presStyleCnt="2">
        <dgm:presLayoutVars>
          <dgm:chMax val="0"/>
          <dgm:bulletEnabled val="1"/>
        </dgm:presLayoutVars>
      </dgm:prSet>
      <dgm:spPr/>
      <dgm:t>
        <a:bodyPr/>
        <a:lstStyle/>
        <a:p>
          <a:endParaRPr lang="en-US"/>
        </a:p>
      </dgm:t>
    </dgm:pt>
    <dgm:pt modelId="{9BA06A66-2E3C-46A9-B2C3-8C7AF28A97EE}" type="pres">
      <dgm:prSet presAssocID="{96379289-036A-4D2D-8F62-7AC1DD9B12DE}" presName="spacer" presStyleCnt="0"/>
      <dgm:spPr/>
    </dgm:pt>
    <dgm:pt modelId="{D493D315-5BF3-43DF-82F3-E4EC0DC5571A}" type="pres">
      <dgm:prSet presAssocID="{86C62091-5B31-4C0B-A21B-F8DE4DA16071}" presName="parentText" presStyleLbl="node1" presStyleIdx="1" presStyleCnt="2">
        <dgm:presLayoutVars>
          <dgm:chMax val="0"/>
          <dgm:bulletEnabled val="1"/>
        </dgm:presLayoutVars>
      </dgm:prSet>
      <dgm:spPr/>
      <dgm:t>
        <a:bodyPr/>
        <a:lstStyle/>
        <a:p>
          <a:endParaRPr lang="en-US"/>
        </a:p>
      </dgm:t>
    </dgm:pt>
  </dgm:ptLst>
  <dgm:cxnLst>
    <dgm:cxn modelId="{45560DCC-0C23-4F82-B6FD-96127DE20301}" type="presOf" srcId="{CA498CE7-BADD-4AE5-B23A-DC593CABF15F}" destId="{64D68442-C670-4BDB-B535-69BFAE031CD9}" srcOrd="0" destOrd="0" presId="urn:microsoft.com/office/officeart/2005/8/layout/vList2"/>
    <dgm:cxn modelId="{15830B1F-F9FE-4967-865F-48674BB4F7F3}" type="presOf" srcId="{E190A975-E06A-4C3B-9FB1-C30A85FEDFA9}" destId="{5669E1C5-8A1F-43D3-A0AF-829D489040A3}" srcOrd="0" destOrd="0" presId="urn:microsoft.com/office/officeart/2005/8/layout/vList2"/>
    <dgm:cxn modelId="{3633246C-EAFE-40BD-B161-9E496E2216C5}" type="presOf" srcId="{86C62091-5B31-4C0B-A21B-F8DE4DA16071}" destId="{D493D315-5BF3-43DF-82F3-E4EC0DC5571A}" srcOrd="0" destOrd="0" presId="urn:microsoft.com/office/officeart/2005/8/layout/vList2"/>
    <dgm:cxn modelId="{9BE925D6-F671-413E-A251-974460E96FBB}" srcId="{E190A975-E06A-4C3B-9FB1-C30A85FEDFA9}" destId="{CA498CE7-BADD-4AE5-B23A-DC593CABF15F}" srcOrd="0" destOrd="0" parTransId="{AEF66B89-B107-481D-BD73-F8F7109D9A13}" sibTransId="{96379289-036A-4D2D-8F62-7AC1DD9B12DE}"/>
    <dgm:cxn modelId="{C53CFDD9-BBB0-4A29-9A60-9F829C72E4D6}" srcId="{E190A975-E06A-4C3B-9FB1-C30A85FEDFA9}" destId="{86C62091-5B31-4C0B-A21B-F8DE4DA16071}" srcOrd="1" destOrd="0" parTransId="{66286FE6-9A68-4C48-A365-413DFFEE04E8}" sibTransId="{9312416C-024A-4171-8D03-5CA25B7C3013}"/>
    <dgm:cxn modelId="{5186F583-ADB3-4AC9-9B0D-411997454BCB}" type="presParOf" srcId="{5669E1C5-8A1F-43D3-A0AF-829D489040A3}" destId="{64D68442-C670-4BDB-B535-69BFAE031CD9}" srcOrd="0" destOrd="0" presId="urn:microsoft.com/office/officeart/2005/8/layout/vList2"/>
    <dgm:cxn modelId="{9D0B1A97-54B5-4CFC-A6E8-DD69386CB56D}" type="presParOf" srcId="{5669E1C5-8A1F-43D3-A0AF-829D489040A3}" destId="{9BA06A66-2E3C-46A9-B2C3-8C7AF28A97EE}" srcOrd="1" destOrd="0" presId="urn:microsoft.com/office/officeart/2005/8/layout/vList2"/>
    <dgm:cxn modelId="{ADF37112-19F9-43D2-B48B-E87B77299C06}" type="presParOf" srcId="{5669E1C5-8A1F-43D3-A0AF-829D489040A3}" destId="{D493D315-5BF3-43DF-82F3-E4EC0DC5571A}"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EF7C85A-4DA7-4688-9B2A-5209064F079D}"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8FFC0AF2-3D60-471D-A9E0-33A8C9ED1F01}">
      <dgm:prSet custT="1"/>
      <dgm:spPr/>
      <dgm:t>
        <a:bodyPr/>
        <a:lstStyle/>
        <a:p>
          <a:pPr rtl="0"/>
          <a:r>
            <a:rPr lang="en-US" sz="2800" b="0" dirty="0" smtClean="0"/>
            <a:t>Requires a contract</a:t>
          </a:r>
          <a:endParaRPr lang="en-US" sz="2800" b="0" dirty="0"/>
        </a:p>
      </dgm:t>
      <dgm:extLst>
        <a:ext uri="{E40237B7-FDA0-4F09-8148-C483321AD2D9}">
          <dgm14:cNvPr xmlns:dgm14="http://schemas.microsoft.com/office/drawing/2010/diagram" id="0" name="" descr="Requires a contract&#10;"/>
        </a:ext>
      </dgm:extLst>
    </dgm:pt>
    <dgm:pt modelId="{922762A7-E551-46AF-845C-9C04CB6A6D99}" type="parTrans" cxnId="{AD637B0F-8510-4A94-A1DE-8D2CC631D4D4}">
      <dgm:prSet/>
      <dgm:spPr/>
      <dgm:t>
        <a:bodyPr/>
        <a:lstStyle/>
        <a:p>
          <a:endParaRPr lang="en-US" sz="2800" b="0"/>
        </a:p>
      </dgm:t>
    </dgm:pt>
    <dgm:pt modelId="{F34A9A79-75BC-469E-A124-7CF2AD9CCEB3}" type="sibTrans" cxnId="{AD637B0F-8510-4A94-A1DE-8D2CC631D4D4}">
      <dgm:prSet/>
      <dgm:spPr/>
      <dgm:t>
        <a:bodyPr/>
        <a:lstStyle/>
        <a:p>
          <a:endParaRPr lang="en-US" sz="2800" b="0"/>
        </a:p>
      </dgm:t>
    </dgm:pt>
    <dgm:pt modelId="{502F8181-B5B5-4A9A-B054-E3CBF4E62407}">
      <dgm:prSet custT="1"/>
      <dgm:spPr/>
      <dgm:t>
        <a:bodyPr/>
        <a:lstStyle/>
        <a:p>
          <a:pPr rtl="0"/>
          <a:r>
            <a:rPr lang="en-US" sz="2800" b="0" dirty="0" smtClean="0"/>
            <a:t>A DUA if required by ORD</a:t>
          </a:r>
          <a:endParaRPr lang="en-US" sz="2800" b="0" dirty="0"/>
        </a:p>
      </dgm:t>
      <dgm:extLst>
        <a:ext uri="{E40237B7-FDA0-4F09-8148-C483321AD2D9}">
          <dgm14:cNvPr xmlns:dgm14="http://schemas.microsoft.com/office/drawing/2010/diagram" id="0" name="" descr="A DUA if required by ORD&#10;"/>
        </a:ext>
      </dgm:extLst>
    </dgm:pt>
    <dgm:pt modelId="{7193DA54-03C2-446F-8287-324FD609955A}" type="parTrans" cxnId="{263DE3C6-0E55-4DD6-B906-92E1296E3275}">
      <dgm:prSet/>
      <dgm:spPr/>
      <dgm:t>
        <a:bodyPr/>
        <a:lstStyle/>
        <a:p>
          <a:endParaRPr lang="en-US" sz="2800" b="0"/>
        </a:p>
      </dgm:t>
    </dgm:pt>
    <dgm:pt modelId="{44CB57FC-649A-4B19-B8EF-F2BCF0C7616A}" type="sibTrans" cxnId="{263DE3C6-0E55-4DD6-B906-92E1296E3275}">
      <dgm:prSet/>
      <dgm:spPr/>
      <dgm:t>
        <a:bodyPr/>
        <a:lstStyle/>
        <a:p>
          <a:endParaRPr lang="en-US" sz="2800" b="0"/>
        </a:p>
      </dgm:t>
    </dgm:pt>
    <dgm:pt modelId="{E9876191-C01C-4C86-ABC9-644C008368C9}">
      <dgm:prSet custT="1"/>
      <dgm:spPr/>
      <dgm:t>
        <a:bodyPr/>
        <a:lstStyle/>
        <a:p>
          <a:pPr rtl="0"/>
          <a:r>
            <a:rPr lang="en-US" sz="2800" b="0" dirty="0" smtClean="0"/>
            <a:t>An authorization or waiver to disclose information unless de-identified</a:t>
          </a:r>
          <a:endParaRPr lang="en-US" sz="2800" b="0" dirty="0"/>
        </a:p>
      </dgm:t>
      <dgm:extLst>
        <a:ext uri="{E40237B7-FDA0-4F09-8148-C483321AD2D9}">
          <dgm14:cNvPr xmlns:dgm14="http://schemas.microsoft.com/office/drawing/2010/diagram" id="0" name="" descr="An authorization or waiver to disclose information unless de-identified&#10;"/>
        </a:ext>
      </dgm:extLst>
    </dgm:pt>
    <dgm:pt modelId="{607F4068-23CE-4B0D-815B-5E1DD6280223}" type="parTrans" cxnId="{3CA07304-8DD8-4D27-8B00-90669B2CFA2D}">
      <dgm:prSet/>
      <dgm:spPr/>
      <dgm:t>
        <a:bodyPr/>
        <a:lstStyle/>
        <a:p>
          <a:endParaRPr lang="en-US" sz="2800" b="0"/>
        </a:p>
      </dgm:t>
    </dgm:pt>
    <dgm:pt modelId="{0CC8AF9E-733F-4480-A44F-15BD28D3D53C}" type="sibTrans" cxnId="{3CA07304-8DD8-4D27-8B00-90669B2CFA2D}">
      <dgm:prSet/>
      <dgm:spPr/>
      <dgm:t>
        <a:bodyPr/>
        <a:lstStyle/>
        <a:p>
          <a:endParaRPr lang="en-US" sz="2800" b="0"/>
        </a:p>
      </dgm:t>
    </dgm:pt>
    <dgm:pt modelId="{CC74622D-455C-4074-9AE7-4683446F9563}" type="pres">
      <dgm:prSet presAssocID="{EEF7C85A-4DA7-4688-9B2A-5209064F079D}" presName="diagram" presStyleCnt="0">
        <dgm:presLayoutVars>
          <dgm:dir/>
          <dgm:resizeHandles val="exact"/>
        </dgm:presLayoutVars>
      </dgm:prSet>
      <dgm:spPr/>
      <dgm:t>
        <a:bodyPr/>
        <a:lstStyle/>
        <a:p>
          <a:endParaRPr lang="en-US"/>
        </a:p>
      </dgm:t>
    </dgm:pt>
    <dgm:pt modelId="{1E03F18A-60E9-4FC0-9A89-31ADD539796F}" type="pres">
      <dgm:prSet presAssocID="{8FFC0AF2-3D60-471D-A9E0-33A8C9ED1F01}" presName="node" presStyleLbl="node1" presStyleIdx="0" presStyleCnt="3" custScaleX="313842" custScaleY="313842">
        <dgm:presLayoutVars>
          <dgm:bulletEnabled val="1"/>
        </dgm:presLayoutVars>
      </dgm:prSet>
      <dgm:spPr/>
      <dgm:t>
        <a:bodyPr/>
        <a:lstStyle/>
        <a:p>
          <a:endParaRPr lang="en-US"/>
        </a:p>
      </dgm:t>
    </dgm:pt>
    <dgm:pt modelId="{8564AF9C-A66F-4DBB-8E41-E3222EE9D330}" type="pres">
      <dgm:prSet presAssocID="{F34A9A79-75BC-469E-A124-7CF2AD9CCEB3}" presName="sibTrans" presStyleCnt="0"/>
      <dgm:spPr/>
    </dgm:pt>
    <dgm:pt modelId="{848B5D45-F081-446B-ABCF-7A3FED0F06E6}" type="pres">
      <dgm:prSet presAssocID="{502F8181-B5B5-4A9A-B054-E3CBF4E62407}" presName="node" presStyleLbl="node1" presStyleIdx="1" presStyleCnt="3" custScaleX="313842" custScaleY="313842">
        <dgm:presLayoutVars>
          <dgm:bulletEnabled val="1"/>
        </dgm:presLayoutVars>
      </dgm:prSet>
      <dgm:spPr/>
      <dgm:t>
        <a:bodyPr/>
        <a:lstStyle/>
        <a:p>
          <a:endParaRPr lang="en-US"/>
        </a:p>
      </dgm:t>
    </dgm:pt>
    <dgm:pt modelId="{FCB88BCA-15A0-4556-8581-C1AFB3D82811}" type="pres">
      <dgm:prSet presAssocID="{44CB57FC-649A-4B19-B8EF-F2BCF0C7616A}" presName="sibTrans" presStyleCnt="0"/>
      <dgm:spPr/>
    </dgm:pt>
    <dgm:pt modelId="{5432AFA3-FEF6-421B-9D3F-6324444DB888}" type="pres">
      <dgm:prSet presAssocID="{E9876191-C01C-4C86-ABC9-644C008368C9}" presName="node" presStyleLbl="node1" presStyleIdx="2" presStyleCnt="3" custScaleX="313842" custScaleY="313842">
        <dgm:presLayoutVars>
          <dgm:bulletEnabled val="1"/>
        </dgm:presLayoutVars>
      </dgm:prSet>
      <dgm:spPr/>
      <dgm:t>
        <a:bodyPr/>
        <a:lstStyle/>
        <a:p>
          <a:endParaRPr lang="en-US"/>
        </a:p>
      </dgm:t>
    </dgm:pt>
  </dgm:ptLst>
  <dgm:cxnLst>
    <dgm:cxn modelId="{58A24514-0FC2-40DD-9F29-F5C5CE3C8808}" type="presOf" srcId="{8FFC0AF2-3D60-471D-A9E0-33A8C9ED1F01}" destId="{1E03F18A-60E9-4FC0-9A89-31ADD539796F}" srcOrd="0" destOrd="0" presId="urn:microsoft.com/office/officeart/2005/8/layout/default"/>
    <dgm:cxn modelId="{BD76E51A-1ACF-4082-9BCD-FDC2C31E6197}" type="presOf" srcId="{E9876191-C01C-4C86-ABC9-644C008368C9}" destId="{5432AFA3-FEF6-421B-9D3F-6324444DB888}" srcOrd="0" destOrd="0" presId="urn:microsoft.com/office/officeart/2005/8/layout/default"/>
    <dgm:cxn modelId="{AD637B0F-8510-4A94-A1DE-8D2CC631D4D4}" srcId="{EEF7C85A-4DA7-4688-9B2A-5209064F079D}" destId="{8FFC0AF2-3D60-471D-A9E0-33A8C9ED1F01}" srcOrd="0" destOrd="0" parTransId="{922762A7-E551-46AF-845C-9C04CB6A6D99}" sibTransId="{F34A9A79-75BC-469E-A124-7CF2AD9CCEB3}"/>
    <dgm:cxn modelId="{3CA07304-8DD8-4D27-8B00-90669B2CFA2D}" srcId="{EEF7C85A-4DA7-4688-9B2A-5209064F079D}" destId="{E9876191-C01C-4C86-ABC9-644C008368C9}" srcOrd="2" destOrd="0" parTransId="{607F4068-23CE-4B0D-815B-5E1DD6280223}" sibTransId="{0CC8AF9E-733F-4480-A44F-15BD28D3D53C}"/>
    <dgm:cxn modelId="{E2D5A10B-1E2A-4933-BB5F-9866ACFD521B}" type="presOf" srcId="{502F8181-B5B5-4A9A-B054-E3CBF4E62407}" destId="{848B5D45-F081-446B-ABCF-7A3FED0F06E6}" srcOrd="0" destOrd="0" presId="urn:microsoft.com/office/officeart/2005/8/layout/default"/>
    <dgm:cxn modelId="{263DE3C6-0E55-4DD6-B906-92E1296E3275}" srcId="{EEF7C85A-4DA7-4688-9B2A-5209064F079D}" destId="{502F8181-B5B5-4A9A-B054-E3CBF4E62407}" srcOrd="1" destOrd="0" parTransId="{7193DA54-03C2-446F-8287-324FD609955A}" sibTransId="{44CB57FC-649A-4B19-B8EF-F2BCF0C7616A}"/>
    <dgm:cxn modelId="{08B7E6F5-36AA-4AFE-9A9A-C8E42A3C24A3}" type="presOf" srcId="{EEF7C85A-4DA7-4688-9B2A-5209064F079D}" destId="{CC74622D-455C-4074-9AE7-4683446F9563}" srcOrd="0" destOrd="0" presId="urn:microsoft.com/office/officeart/2005/8/layout/default"/>
    <dgm:cxn modelId="{06DED441-8FBF-4638-A30B-9C2F99FD8A46}" type="presParOf" srcId="{CC74622D-455C-4074-9AE7-4683446F9563}" destId="{1E03F18A-60E9-4FC0-9A89-31ADD539796F}" srcOrd="0" destOrd="0" presId="urn:microsoft.com/office/officeart/2005/8/layout/default"/>
    <dgm:cxn modelId="{7816ACED-A528-446B-83FC-294EE78ED861}" type="presParOf" srcId="{CC74622D-455C-4074-9AE7-4683446F9563}" destId="{8564AF9C-A66F-4DBB-8E41-E3222EE9D330}" srcOrd="1" destOrd="0" presId="urn:microsoft.com/office/officeart/2005/8/layout/default"/>
    <dgm:cxn modelId="{92472995-4F07-4556-A5E8-DE614D43860B}" type="presParOf" srcId="{CC74622D-455C-4074-9AE7-4683446F9563}" destId="{848B5D45-F081-446B-ABCF-7A3FED0F06E6}" srcOrd="2" destOrd="0" presId="urn:microsoft.com/office/officeart/2005/8/layout/default"/>
    <dgm:cxn modelId="{5E9B2E2B-B937-4E3B-88F2-DC7478EF6184}" type="presParOf" srcId="{CC74622D-455C-4074-9AE7-4683446F9563}" destId="{FCB88BCA-15A0-4556-8581-C1AFB3D82811}" srcOrd="3" destOrd="0" presId="urn:microsoft.com/office/officeart/2005/8/layout/default"/>
    <dgm:cxn modelId="{71AE36D4-76EA-413F-947D-407B9503D09F}" type="presParOf" srcId="{CC74622D-455C-4074-9AE7-4683446F9563}" destId="{5432AFA3-FEF6-421B-9D3F-6324444DB88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3367C8D-9120-483B-AA30-1CA7F034346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E2321AB-5906-41D0-97FC-DC8422E8168C}">
      <dgm:prSet custT="1"/>
      <dgm:spPr/>
      <dgm:t>
        <a:bodyPr/>
        <a:lstStyle/>
        <a:p>
          <a:pPr rtl="0"/>
          <a:r>
            <a:rPr lang="en-US" sz="3200" dirty="0" smtClean="0">
              <a:solidFill>
                <a:schemeClr val="tx2"/>
              </a:solidFill>
            </a:rPr>
            <a:t>The Joint Commission requires informed consent</a:t>
          </a:r>
          <a:endParaRPr lang="en-US" sz="3200" dirty="0">
            <a:solidFill>
              <a:schemeClr val="tx2"/>
            </a:solidFill>
          </a:endParaRPr>
        </a:p>
      </dgm:t>
      <dgm:extLst>
        <a:ext uri="{E40237B7-FDA0-4F09-8148-C483321AD2D9}">
          <dgm14:cNvPr xmlns:dgm14="http://schemas.microsoft.com/office/drawing/2010/diagram" id="0" name="" descr="The Joint Commission requires informed consent&#10;&#10;"/>
        </a:ext>
      </dgm:extLst>
    </dgm:pt>
    <dgm:pt modelId="{A6356E71-CFFE-424F-9D17-1ED8D54CBCFB}" type="parTrans" cxnId="{D90BE05A-8E44-40B3-B9A8-4C3289E2FB58}">
      <dgm:prSet/>
      <dgm:spPr/>
      <dgm:t>
        <a:bodyPr/>
        <a:lstStyle/>
        <a:p>
          <a:endParaRPr lang="en-US">
            <a:solidFill>
              <a:schemeClr val="tx2"/>
            </a:solidFill>
          </a:endParaRPr>
        </a:p>
      </dgm:t>
    </dgm:pt>
    <dgm:pt modelId="{384AA8AF-188C-4B6E-924F-A572C30495DE}" type="sibTrans" cxnId="{D90BE05A-8E44-40B3-B9A8-4C3289E2FB58}">
      <dgm:prSet/>
      <dgm:spPr/>
      <dgm:t>
        <a:bodyPr/>
        <a:lstStyle/>
        <a:p>
          <a:endParaRPr lang="en-US">
            <a:solidFill>
              <a:schemeClr val="tx2"/>
            </a:solidFill>
          </a:endParaRPr>
        </a:p>
      </dgm:t>
    </dgm:pt>
    <dgm:pt modelId="{45195E8E-AAB4-43F9-8522-E7763161A902}">
      <dgm:prSet custT="1"/>
      <dgm:spPr/>
      <dgm:t>
        <a:bodyPr/>
        <a:lstStyle/>
        <a:p>
          <a:pPr rtl="0"/>
          <a:r>
            <a:rPr lang="en-US" sz="3200" dirty="0" smtClean="0">
              <a:solidFill>
                <a:schemeClr val="tx2"/>
              </a:solidFill>
            </a:rPr>
            <a:t>Informed consent required if other than for purposes of treatment</a:t>
          </a:r>
          <a:endParaRPr lang="en-US" sz="3200" dirty="0">
            <a:solidFill>
              <a:schemeClr val="tx2"/>
            </a:solidFill>
          </a:endParaRPr>
        </a:p>
      </dgm:t>
      <dgm:extLst>
        <a:ext uri="{E40237B7-FDA0-4F09-8148-C483321AD2D9}">
          <dgm14:cNvPr xmlns:dgm14="http://schemas.microsoft.com/office/drawing/2010/diagram" id="0" name="" descr="Informed consent required if other than for purposes of treatment&#10;"/>
        </a:ext>
      </dgm:extLst>
    </dgm:pt>
    <dgm:pt modelId="{03668499-3D21-49E7-AC02-9B9D0CEF0A7C}" type="parTrans" cxnId="{8929EA3C-DD24-4F8C-9DC2-AB73FAEA9D0B}">
      <dgm:prSet/>
      <dgm:spPr/>
      <dgm:t>
        <a:bodyPr/>
        <a:lstStyle/>
        <a:p>
          <a:endParaRPr lang="en-US">
            <a:solidFill>
              <a:schemeClr val="tx2"/>
            </a:solidFill>
          </a:endParaRPr>
        </a:p>
      </dgm:t>
    </dgm:pt>
    <dgm:pt modelId="{A6242B4A-905D-4BF3-83A6-6673282A8CC1}" type="sibTrans" cxnId="{8929EA3C-DD24-4F8C-9DC2-AB73FAEA9D0B}">
      <dgm:prSet/>
      <dgm:spPr/>
      <dgm:t>
        <a:bodyPr/>
        <a:lstStyle/>
        <a:p>
          <a:endParaRPr lang="en-US">
            <a:solidFill>
              <a:schemeClr val="tx2"/>
            </a:solidFill>
          </a:endParaRPr>
        </a:p>
      </dgm:t>
    </dgm:pt>
    <dgm:pt modelId="{0D25B49F-A6B0-4900-A3EC-D1476F59A106}" type="pres">
      <dgm:prSet presAssocID="{33367C8D-9120-483B-AA30-1CA7F0343460}" presName="vert0" presStyleCnt="0">
        <dgm:presLayoutVars>
          <dgm:dir/>
          <dgm:animOne val="branch"/>
          <dgm:animLvl val="lvl"/>
        </dgm:presLayoutVars>
      </dgm:prSet>
      <dgm:spPr/>
      <dgm:t>
        <a:bodyPr/>
        <a:lstStyle/>
        <a:p>
          <a:endParaRPr lang="en-US"/>
        </a:p>
      </dgm:t>
    </dgm:pt>
    <dgm:pt modelId="{C08CA28D-4ED8-4604-89FA-44F04090FE01}" type="pres">
      <dgm:prSet presAssocID="{1E2321AB-5906-41D0-97FC-DC8422E8168C}" presName="thickLine" presStyleLbl="alignNode1" presStyleIdx="0" presStyleCnt="2"/>
      <dgm:spPr/>
      <dgm:extLst>
        <a:ext uri="{E40237B7-FDA0-4F09-8148-C483321AD2D9}">
          <dgm14:cNvPr xmlns:dgm14="http://schemas.microsoft.com/office/drawing/2010/diagram" id="0" name="" descr="The Joint Commission requires informed consent&#10;Informed consent required if other than for purposes of treatment&#10;"/>
        </a:ext>
      </dgm:extLst>
    </dgm:pt>
    <dgm:pt modelId="{D3B30CC1-48CC-429E-BD12-F4C1A416D7D8}" type="pres">
      <dgm:prSet presAssocID="{1E2321AB-5906-41D0-97FC-DC8422E8168C}" presName="horz1" presStyleCnt="0"/>
      <dgm:spPr/>
    </dgm:pt>
    <dgm:pt modelId="{6570AD66-0463-4423-B7FE-1379970CAF48}" type="pres">
      <dgm:prSet presAssocID="{1E2321AB-5906-41D0-97FC-DC8422E8168C}" presName="tx1" presStyleLbl="revTx" presStyleIdx="0" presStyleCnt="2"/>
      <dgm:spPr/>
      <dgm:t>
        <a:bodyPr/>
        <a:lstStyle/>
        <a:p>
          <a:endParaRPr lang="en-US"/>
        </a:p>
      </dgm:t>
    </dgm:pt>
    <dgm:pt modelId="{58A6DC81-80B3-41C5-88AC-8CF20FC30C9D}" type="pres">
      <dgm:prSet presAssocID="{1E2321AB-5906-41D0-97FC-DC8422E8168C}" presName="vert1" presStyleCnt="0"/>
      <dgm:spPr/>
    </dgm:pt>
    <dgm:pt modelId="{745D5B4A-2D6C-49F9-A3F9-FE8234E87F65}" type="pres">
      <dgm:prSet presAssocID="{45195E8E-AAB4-43F9-8522-E7763161A902}" presName="thickLine" presStyleLbl="alignNode1" presStyleIdx="1" presStyleCnt="2"/>
      <dgm:spPr/>
      <dgm:extLst>
        <a:ext uri="{E40237B7-FDA0-4F09-8148-C483321AD2D9}">
          <dgm14:cNvPr xmlns:dgm14="http://schemas.microsoft.com/office/drawing/2010/diagram" id="0" name="" descr="The Joint Commission requires informed consent&#10;Informed consent required if other than for purposes of treatment&#10;"/>
        </a:ext>
      </dgm:extLst>
    </dgm:pt>
    <dgm:pt modelId="{D2792BEC-05F1-4260-B91E-CDAE9C13FD0E}" type="pres">
      <dgm:prSet presAssocID="{45195E8E-AAB4-43F9-8522-E7763161A902}" presName="horz1" presStyleCnt="0"/>
      <dgm:spPr/>
    </dgm:pt>
    <dgm:pt modelId="{DE11518E-52D0-40FE-BC20-DBF3048F3A0C}" type="pres">
      <dgm:prSet presAssocID="{45195E8E-AAB4-43F9-8522-E7763161A902}" presName="tx1" presStyleLbl="revTx" presStyleIdx="1" presStyleCnt="2"/>
      <dgm:spPr/>
      <dgm:t>
        <a:bodyPr/>
        <a:lstStyle/>
        <a:p>
          <a:endParaRPr lang="en-US"/>
        </a:p>
      </dgm:t>
    </dgm:pt>
    <dgm:pt modelId="{AD604B77-FDA1-45B6-AFB6-A8E46EAF8DCB}" type="pres">
      <dgm:prSet presAssocID="{45195E8E-AAB4-43F9-8522-E7763161A902}" presName="vert1" presStyleCnt="0"/>
      <dgm:spPr/>
    </dgm:pt>
  </dgm:ptLst>
  <dgm:cxnLst>
    <dgm:cxn modelId="{2A211529-114C-43DB-82D8-D29E32FB715C}" type="presOf" srcId="{33367C8D-9120-483B-AA30-1CA7F0343460}" destId="{0D25B49F-A6B0-4900-A3EC-D1476F59A106}" srcOrd="0" destOrd="0" presId="urn:microsoft.com/office/officeart/2008/layout/LinedList"/>
    <dgm:cxn modelId="{F2AD0D32-0FEB-4864-A3EA-3C9ED13FE5F6}" type="presOf" srcId="{45195E8E-AAB4-43F9-8522-E7763161A902}" destId="{DE11518E-52D0-40FE-BC20-DBF3048F3A0C}" srcOrd="0" destOrd="0" presId="urn:microsoft.com/office/officeart/2008/layout/LinedList"/>
    <dgm:cxn modelId="{8929EA3C-DD24-4F8C-9DC2-AB73FAEA9D0B}" srcId="{33367C8D-9120-483B-AA30-1CA7F0343460}" destId="{45195E8E-AAB4-43F9-8522-E7763161A902}" srcOrd="1" destOrd="0" parTransId="{03668499-3D21-49E7-AC02-9B9D0CEF0A7C}" sibTransId="{A6242B4A-905D-4BF3-83A6-6673282A8CC1}"/>
    <dgm:cxn modelId="{5CC5FBBF-423A-48A9-AE52-51B843673B36}" type="presOf" srcId="{1E2321AB-5906-41D0-97FC-DC8422E8168C}" destId="{6570AD66-0463-4423-B7FE-1379970CAF48}" srcOrd="0" destOrd="0" presId="urn:microsoft.com/office/officeart/2008/layout/LinedList"/>
    <dgm:cxn modelId="{D90BE05A-8E44-40B3-B9A8-4C3289E2FB58}" srcId="{33367C8D-9120-483B-AA30-1CA7F0343460}" destId="{1E2321AB-5906-41D0-97FC-DC8422E8168C}" srcOrd="0" destOrd="0" parTransId="{A6356E71-CFFE-424F-9D17-1ED8D54CBCFB}" sibTransId="{384AA8AF-188C-4B6E-924F-A572C30495DE}"/>
    <dgm:cxn modelId="{F723C15A-C806-4EEF-B3F2-EA10DF6872E0}" type="presParOf" srcId="{0D25B49F-A6B0-4900-A3EC-D1476F59A106}" destId="{C08CA28D-4ED8-4604-89FA-44F04090FE01}" srcOrd="0" destOrd="0" presId="urn:microsoft.com/office/officeart/2008/layout/LinedList"/>
    <dgm:cxn modelId="{9C783E6B-BBFA-4920-A7E4-702F8C7FE1EA}" type="presParOf" srcId="{0D25B49F-A6B0-4900-A3EC-D1476F59A106}" destId="{D3B30CC1-48CC-429E-BD12-F4C1A416D7D8}" srcOrd="1" destOrd="0" presId="urn:microsoft.com/office/officeart/2008/layout/LinedList"/>
    <dgm:cxn modelId="{40DC7310-019C-458F-A53E-034C1C802EEC}" type="presParOf" srcId="{D3B30CC1-48CC-429E-BD12-F4C1A416D7D8}" destId="{6570AD66-0463-4423-B7FE-1379970CAF48}" srcOrd="0" destOrd="0" presId="urn:microsoft.com/office/officeart/2008/layout/LinedList"/>
    <dgm:cxn modelId="{1A0B7616-718B-4117-B89F-15060FE52054}" type="presParOf" srcId="{D3B30CC1-48CC-429E-BD12-F4C1A416D7D8}" destId="{58A6DC81-80B3-41C5-88AC-8CF20FC30C9D}" srcOrd="1" destOrd="0" presId="urn:microsoft.com/office/officeart/2008/layout/LinedList"/>
    <dgm:cxn modelId="{41753EFF-27A8-4817-B0E1-17F956AABD06}" type="presParOf" srcId="{0D25B49F-A6B0-4900-A3EC-D1476F59A106}" destId="{745D5B4A-2D6C-49F9-A3F9-FE8234E87F65}" srcOrd="2" destOrd="0" presId="urn:microsoft.com/office/officeart/2008/layout/LinedList"/>
    <dgm:cxn modelId="{C4B62B82-97E4-45EF-A46F-65753FFBACBC}" type="presParOf" srcId="{0D25B49F-A6B0-4900-A3EC-D1476F59A106}" destId="{D2792BEC-05F1-4260-B91E-CDAE9C13FD0E}" srcOrd="3" destOrd="0" presId="urn:microsoft.com/office/officeart/2008/layout/LinedList"/>
    <dgm:cxn modelId="{A1F0EEA6-190B-437F-9CC2-2B4B9C4A8728}" type="presParOf" srcId="{D2792BEC-05F1-4260-B91E-CDAE9C13FD0E}" destId="{DE11518E-52D0-40FE-BC20-DBF3048F3A0C}" srcOrd="0" destOrd="0" presId="urn:microsoft.com/office/officeart/2008/layout/LinedList"/>
    <dgm:cxn modelId="{B007D0EC-A564-4A31-8113-3DD604AE2FC4}" type="presParOf" srcId="{D2792BEC-05F1-4260-B91E-CDAE9C13FD0E}" destId="{AD604B77-FDA1-45B6-AFB6-A8E46EAF8DCB}"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3367C8D-9120-483B-AA30-1CA7F034346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E2321AB-5906-41D0-97FC-DC8422E8168C}">
      <dgm:prSet custT="1"/>
      <dgm:spPr/>
      <dgm:t>
        <a:bodyPr/>
        <a:lstStyle/>
        <a:p>
          <a:pPr rtl="0">
            <a:lnSpc>
              <a:spcPts val="3000"/>
            </a:lnSpc>
          </a:pPr>
          <a:r>
            <a:rPr lang="en-US" sz="2800" dirty="0" smtClean="0">
              <a:solidFill>
                <a:schemeClr val="tx2"/>
              </a:solidFill>
            </a:rPr>
            <a:t>Informed Consent cannot be waived</a:t>
          </a:r>
          <a:endParaRPr lang="en-US" sz="2800" dirty="0">
            <a:solidFill>
              <a:schemeClr val="tx2"/>
            </a:solidFill>
          </a:endParaRPr>
        </a:p>
      </dgm:t>
      <dgm:extLst>
        <a:ext uri="{E40237B7-FDA0-4F09-8148-C483321AD2D9}">
          <dgm14:cNvPr xmlns:dgm14="http://schemas.microsoft.com/office/drawing/2010/diagram" id="0" name="" descr="Informed Consent cannot be waived&#10;"/>
        </a:ext>
      </dgm:extLst>
    </dgm:pt>
    <dgm:pt modelId="{A6356E71-CFFE-424F-9D17-1ED8D54CBCFB}" type="parTrans" cxnId="{D90BE05A-8E44-40B3-B9A8-4C3289E2FB58}">
      <dgm:prSet/>
      <dgm:spPr/>
      <dgm:t>
        <a:bodyPr/>
        <a:lstStyle/>
        <a:p>
          <a:endParaRPr lang="en-US" sz="2800">
            <a:solidFill>
              <a:schemeClr val="tx2"/>
            </a:solidFill>
          </a:endParaRPr>
        </a:p>
      </dgm:t>
    </dgm:pt>
    <dgm:pt modelId="{384AA8AF-188C-4B6E-924F-A572C30495DE}" type="sibTrans" cxnId="{D90BE05A-8E44-40B3-B9A8-4C3289E2FB58}">
      <dgm:prSet/>
      <dgm:spPr/>
      <dgm:t>
        <a:bodyPr/>
        <a:lstStyle/>
        <a:p>
          <a:endParaRPr lang="en-US" sz="2800">
            <a:solidFill>
              <a:schemeClr val="tx2"/>
            </a:solidFill>
          </a:endParaRPr>
        </a:p>
      </dgm:t>
    </dgm:pt>
    <dgm:pt modelId="{47DB23F5-A041-4794-A4B8-5C10F1C11157}">
      <dgm:prSet custT="1"/>
      <dgm:spPr/>
      <dgm:t>
        <a:bodyPr/>
        <a:lstStyle/>
        <a:p>
          <a:pPr>
            <a:lnSpc>
              <a:spcPts val="2800"/>
            </a:lnSpc>
          </a:pPr>
          <a:r>
            <a:rPr lang="en-US" sz="2800" dirty="0" smtClean="0">
              <a:solidFill>
                <a:schemeClr val="tx2"/>
              </a:solidFill>
            </a:rPr>
            <a:t>Utilize VAF 10-3203 if VAF 10-1086 documentation is waived</a:t>
          </a:r>
        </a:p>
      </dgm:t>
      <dgm:extLst>
        <a:ext uri="{E40237B7-FDA0-4F09-8148-C483321AD2D9}">
          <dgm14:cNvPr xmlns:dgm14="http://schemas.microsoft.com/office/drawing/2010/diagram" id="0" name="" descr="Utilize VAF 10-3203 if VAF 10-1086 documentation is waived&#10;"/>
        </a:ext>
      </dgm:extLst>
    </dgm:pt>
    <dgm:pt modelId="{C9F58A9B-F902-42AE-937A-28EEAA2D8583}" type="parTrans" cxnId="{B3181383-6DFB-439B-AE7F-614FC7830FF7}">
      <dgm:prSet/>
      <dgm:spPr/>
      <dgm:t>
        <a:bodyPr/>
        <a:lstStyle/>
        <a:p>
          <a:endParaRPr lang="en-US" sz="2800"/>
        </a:p>
      </dgm:t>
    </dgm:pt>
    <dgm:pt modelId="{ACFA1C55-03D2-4B06-8398-BAB81FFEB4FF}" type="sibTrans" cxnId="{B3181383-6DFB-439B-AE7F-614FC7830FF7}">
      <dgm:prSet/>
      <dgm:spPr/>
      <dgm:t>
        <a:bodyPr/>
        <a:lstStyle/>
        <a:p>
          <a:endParaRPr lang="en-US" sz="2800"/>
        </a:p>
      </dgm:t>
    </dgm:pt>
    <dgm:pt modelId="{880D6E4C-A13A-4319-85A7-3B5014EBE9E9}">
      <dgm:prSet custT="1"/>
      <dgm:spPr/>
      <dgm:t>
        <a:bodyPr/>
        <a:lstStyle/>
        <a:p>
          <a:pPr>
            <a:lnSpc>
              <a:spcPts val="2200"/>
            </a:lnSpc>
          </a:pPr>
          <a:r>
            <a:rPr lang="en-US" sz="2800" dirty="0" smtClean="0">
              <a:solidFill>
                <a:schemeClr val="tx2"/>
              </a:solidFill>
            </a:rPr>
            <a:t>Also applies to employees</a:t>
          </a:r>
          <a:endParaRPr lang="en-US" sz="2800" dirty="0">
            <a:solidFill>
              <a:schemeClr val="tx2"/>
            </a:solidFill>
          </a:endParaRPr>
        </a:p>
      </dgm:t>
      <dgm:extLst>
        <a:ext uri="{E40237B7-FDA0-4F09-8148-C483321AD2D9}">
          <dgm14:cNvPr xmlns:dgm14="http://schemas.microsoft.com/office/drawing/2010/diagram" id="0" name="" descr="Also applies to employees&#10;"/>
        </a:ext>
      </dgm:extLst>
    </dgm:pt>
    <dgm:pt modelId="{373A4F19-9E07-418D-8AF1-77CC8A1DBF20}" type="parTrans" cxnId="{A5AA74A4-B4D4-465C-B61A-B9EB5C5B9175}">
      <dgm:prSet/>
      <dgm:spPr/>
      <dgm:t>
        <a:bodyPr/>
        <a:lstStyle/>
        <a:p>
          <a:endParaRPr lang="en-US" sz="2800"/>
        </a:p>
      </dgm:t>
    </dgm:pt>
    <dgm:pt modelId="{D5C54E46-A667-4F8C-BBBE-0710D27F0977}" type="sibTrans" cxnId="{A5AA74A4-B4D4-465C-B61A-B9EB5C5B9175}">
      <dgm:prSet/>
      <dgm:spPr/>
      <dgm:t>
        <a:bodyPr/>
        <a:lstStyle/>
        <a:p>
          <a:endParaRPr lang="en-US" sz="2800"/>
        </a:p>
      </dgm:t>
    </dgm:pt>
    <dgm:pt modelId="{1D1DA23E-7519-4459-AC76-9B7C386D43C7}">
      <dgm:prSet custT="1"/>
      <dgm:spPr/>
      <dgm:t>
        <a:bodyPr/>
        <a:lstStyle/>
        <a:p>
          <a:pPr>
            <a:lnSpc>
              <a:spcPts val="2800"/>
            </a:lnSpc>
          </a:pPr>
          <a:r>
            <a:rPr lang="en-US" sz="2800" dirty="0" smtClean="0">
              <a:solidFill>
                <a:schemeClr val="tx2"/>
              </a:solidFill>
            </a:rPr>
            <a:t>Obtain verbal consent if not in person</a:t>
          </a:r>
        </a:p>
      </dgm:t>
      <dgm:extLst>
        <a:ext uri="{E40237B7-FDA0-4F09-8148-C483321AD2D9}">
          <dgm14:cNvPr xmlns:dgm14="http://schemas.microsoft.com/office/drawing/2010/diagram" id="0" name="" descr="Obtain verbal consent if not in person&#10;"/>
        </a:ext>
      </dgm:extLst>
    </dgm:pt>
    <dgm:pt modelId="{1FC4291B-6DEE-4D5A-BAB2-73E495EC38CA}" type="parTrans" cxnId="{8D3A49C5-8E6D-4A56-96C2-43441E5C5850}">
      <dgm:prSet/>
      <dgm:spPr/>
      <dgm:t>
        <a:bodyPr/>
        <a:lstStyle/>
        <a:p>
          <a:endParaRPr lang="en-US" sz="2800"/>
        </a:p>
      </dgm:t>
    </dgm:pt>
    <dgm:pt modelId="{F7B2A870-CA2B-4DFE-9725-6CBA5D2958D0}" type="sibTrans" cxnId="{8D3A49C5-8E6D-4A56-96C2-43441E5C5850}">
      <dgm:prSet/>
      <dgm:spPr/>
      <dgm:t>
        <a:bodyPr/>
        <a:lstStyle/>
        <a:p>
          <a:endParaRPr lang="en-US" sz="2800"/>
        </a:p>
      </dgm:t>
    </dgm:pt>
    <dgm:pt modelId="{0D25B49F-A6B0-4900-A3EC-D1476F59A106}" type="pres">
      <dgm:prSet presAssocID="{33367C8D-9120-483B-AA30-1CA7F0343460}" presName="vert0" presStyleCnt="0">
        <dgm:presLayoutVars>
          <dgm:dir/>
          <dgm:animOne val="branch"/>
          <dgm:animLvl val="lvl"/>
        </dgm:presLayoutVars>
      </dgm:prSet>
      <dgm:spPr/>
      <dgm:t>
        <a:bodyPr/>
        <a:lstStyle/>
        <a:p>
          <a:endParaRPr lang="en-US"/>
        </a:p>
      </dgm:t>
    </dgm:pt>
    <dgm:pt modelId="{C08CA28D-4ED8-4604-89FA-44F04090FE01}" type="pres">
      <dgm:prSet presAssocID="{1E2321AB-5906-41D0-97FC-DC8422E8168C}" presName="thickLine" presStyleLbl="alignNode1" presStyleIdx="0" presStyleCnt="4"/>
      <dgm:spPr/>
    </dgm:pt>
    <dgm:pt modelId="{D3B30CC1-48CC-429E-BD12-F4C1A416D7D8}" type="pres">
      <dgm:prSet presAssocID="{1E2321AB-5906-41D0-97FC-DC8422E8168C}" presName="horz1" presStyleCnt="0"/>
      <dgm:spPr/>
    </dgm:pt>
    <dgm:pt modelId="{6570AD66-0463-4423-B7FE-1379970CAF48}" type="pres">
      <dgm:prSet presAssocID="{1E2321AB-5906-41D0-97FC-DC8422E8168C}" presName="tx1" presStyleLbl="revTx" presStyleIdx="0" presStyleCnt="4"/>
      <dgm:spPr/>
      <dgm:t>
        <a:bodyPr/>
        <a:lstStyle/>
        <a:p>
          <a:endParaRPr lang="en-US"/>
        </a:p>
      </dgm:t>
    </dgm:pt>
    <dgm:pt modelId="{58A6DC81-80B3-41C5-88AC-8CF20FC30C9D}" type="pres">
      <dgm:prSet presAssocID="{1E2321AB-5906-41D0-97FC-DC8422E8168C}" presName="vert1" presStyleCnt="0"/>
      <dgm:spPr/>
    </dgm:pt>
    <dgm:pt modelId="{E95CC3BC-062B-4F1F-8933-914CE24AADC5}" type="pres">
      <dgm:prSet presAssocID="{47DB23F5-A041-4794-A4B8-5C10F1C11157}" presName="thickLine" presStyleLbl="alignNode1" presStyleIdx="1" presStyleCnt="4" custLinFactNeighborY="-6542"/>
      <dgm:spPr/>
    </dgm:pt>
    <dgm:pt modelId="{74F11F11-27B9-43AE-941E-BB02C8A92C18}" type="pres">
      <dgm:prSet presAssocID="{47DB23F5-A041-4794-A4B8-5C10F1C11157}" presName="horz1" presStyleCnt="0"/>
      <dgm:spPr/>
    </dgm:pt>
    <dgm:pt modelId="{335B9112-89E8-4687-8C52-15996914BF71}" type="pres">
      <dgm:prSet presAssocID="{47DB23F5-A041-4794-A4B8-5C10F1C11157}" presName="tx1" presStyleLbl="revTx" presStyleIdx="1" presStyleCnt="4" custLinFactNeighborY="-6542"/>
      <dgm:spPr/>
      <dgm:t>
        <a:bodyPr/>
        <a:lstStyle/>
        <a:p>
          <a:endParaRPr lang="en-US"/>
        </a:p>
      </dgm:t>
    </dgm:pt>
    <dgm:pt modelId="{1C70B9F5-2F6C-43D6-B1D9-B999649B7AEE}" type="pres">
      <dgm:prSet presAssocID="{47DB23F5-A041-4794-A4B8-5C10F1C11157}" presName="vert1" presStyleCnt="0"/>
      <dgm:spPr/>
    </dgm:pt>
    <dgm:pt modelId="{62190A39-48F4-48DE-BECC-993BBBBF8CEB}" type="pres">
      <dgm:prSet presAssocID="{1D1DA23E-7519-4459-AC76-9B7C386D43C7}" presName="thickLine" presStyleLbl="alignNode1" presStyleIdx="2" presStyleCnt="4" custLinFactNeighborY="-9346"/>
      <dgm:spPr/>
    </dgm:pt>
    <dgm:pt modelId="{CEC7D09D-0B44-44E5-B516-4F35C14DFE58}" type="pres">
      <dgm:prSet presAssocID="{1D1DA23E-7519-4459-AC76-9B7C386D43C7}" presName="horz1" presStyleCnt="0"/>
      <dgm:spPr/>
    </dgm:pt>
    <dgm:pt modelId="{9FE50B77-5988-4A98-94F2-35DEB03CB404}" type="pres">
      <dgm:prSet presAssocID="{1D1DA23E-7519-4459-AC76-9B7C386D43C7}" presName="tx1" presStyleLbl="revTx" presStyleIdx="2" presStyleCnt="4" custLinFactNeighborY="-5607"/>
      <dgm:spPr/>
      <dgm:t>
        <a:bodyPr/>
        <a:lstStyle/>
        <a:p>
          <a:endParaRPr lang="en-US"/>
        </a:p>
      </dgm:t>
    </dgm:pt>
    <dgm:pt modelId="{BBBF2557-33A4-4046-BA54-55737AD50DB4}" type="pres">
      <dgm:prSet presAssocID="{1D1DA23E-7519-4459-AC76-9B7C386D43C7}" presName="vert1" presStyleCnt="0"/>
      <dgm:spPr/>
    </dgm:pt>
    <dgm:pt modelId="{18C47EBA-058B-46A9-BB55-9C9FC29181CC}" type="pres">
      <dgm:prSet presAssocID="{880D6E4C-A13A-4319-85A7-3B5014EBE9E9}" presName="thickLine" presStyleLbl="alignNode1" presStyleIdx="3" presStyleCnt="4" custLinFactNeighborY="-15888"/>
      <dgm:spPr/>
    </dgm:pt>
    <dgm:pt modelId="{36B871B5-CFDC-4A45-8A3C-0B8306AE4EA1}" type="pres">
      <dgm:prSet presAssocID="{880D6E4C-A13A-4319-85A7-3B5014EBE9E9}" presName="horz1" presStyleCnt="0"/>
      <dgm:spPr/>
    </dgm:pt>
    <dgm:pt modelId="{F4FCA578-F5DB-4F39-8435-5B672F8E5FBD}" type="pres">
      <dgm:prSet presAssocID="{880D6E4C-A13A-4319-85A7-3B5014EBE9E9}" presName="tx1" presStyleLbl="revTx" presStyleIdx="3" presStyleCnt="4" custLinFactNeighborY="-7476"/>
      <dgm:spPr/>
      <dgm:t>
        <a:bodyPr/>
        <a:lstStyle/>
        <a:p>
          <a:endParaRPr lang="en-US"/>
        </a:p>
      </dgm:t>
    </dgm:pt>
    <dgm:pt modelId="{E5D731DA-7A06-45BF-819A-B5325A98AF32}" type="pres">
      <dgm:prSet presAssocID="{880D6E4C-A13A-4319-85A7-3B5014EBE9E9}" presName="vert1" presStyleCnt="0"/>
      <dgm:spPr/>
    </dgm:pt>
  </dgm:ptLst>
  <dgm:cxnLst>
    <dgm:cxn modelId="{631F9872-CB48-48A8-99D6-5918723119E6}" type="presOf" srcId="{1D1DA23E-7519-4459-AC76-9B7C386D43C7}" destId="{9FE50B77-5988-4A98-94F2-35DEB03CB404}" srcOrd="0" destOrd="0" presId="urn:microsoft.com/office/officeart/2008/layout/LinedList"/>
    <dgm:cxn modelId="{C847BE41-A148-4795-9A85-562188BD0745}" type="presOf" srcId="{47DB23F5-A041-4794-A4B8-5C10F1C11157}" destId="{335B9112-89E8-4687-8C52-15996914BF71}" srcOrd="0" destOrd="0" presId="urn:microsoft.com/office/officeart/2008/layout/LinedList"/>
    <dgm:cxn modelId="{B3181383-6DFB-439B-AE7F-614FC7830FF7}" srcId="{33367C8D-9120-483B-AA30-1CA7F0343460}" destId="{47DB23F5-A041-4794-A4B8-5C10F1C11157}" srcOrd="1" destOrd="0" parTransId="{C9F58A9B-F902-42AE-937A-28EEAA2D8583}" sibTransId="{ACFA1C55-03D2-4B06-8398-BAB81FFEB4FF}"/>
    <dgm:cxn modelId="{D0015B57-00F6-469F-8496-699803B02F65}" type="presOf" srcId="{880D6E4C-A13A-4319-85A7-3B5014EBE9E9}" destId="{F4FCA578-F5DB-4F39-8435-5B672F8E5FBD}" srcOrd="0" destOrd="0" presId="urn:microsoft.com/office/officeart/2008/layout/LinedList"/>
    <dgm:cxn modelId="{5211B3E4-1901-4C56-9F0D-20384C16ED05}" type="presOf" srcId="{33367C8D-9120-483B-AA30-1CA7F0343460}" destId="{0D25B49F-A6B0-4900-A3EC-D1476F59A106}" srcOrd="0" destOrd="0" presId="urn:microsoft.com/office/officeart/2008/layout/LinedList"/>
    <dgm:cxn modelId="{D90BE05A-8E44-40B3-B9A8-4C3289E2FB58}" srcId="{33367C8D-9120-483B-AA30-1CA7F0343460}" destId="{1E2321AB-5906-41D0-97FC-DC8422E8168C}" srcOrd="0" destOrd="0" parTransId="{A6356E71-CFFE-424F-9D17-1ED8D54CBCFB}" sibTransId="{384AA8AF-188C-4B6E-924F-A572C30495DE}"/>
    <dgm:cxn modelId="{8D3A49C5-8E6D-4A56-96C2-43441E5C5850}" srcId="{33367C8D-9120-483B-AA30-1CA7F0343460}" destId="{1D1DA23E-7519-4459-AC76-9B7C386D43C7}" srcOrd="2" destOrd="0" parTransId="{1FC4291B-6DEE-4D5A-BAB2-73E495EC38CA}" sibTransId="{F7B2A870-CA2B-4DFE-9725-6CBA5D2958D0}"/>
    <dgm:cxn modelId="{A5AA74A4-B4D4-465C-B61A-B9EB5C5B9175}" srcId="{33367C8D-9120-483B-AA30-1CA7F0343460}" destId="{880D6E4C-A13A-4319-85A7-3B5014EBE9E9}" srcOrd="3" destOrd="0" parTransId="{373A4F19-9E07-418D-8AF1-77CC8A1DBF20}" sibTransId="{D5C54E46-A667-4F8C-BBBE-0710D27F0977}"/>
    <dgm:cxn modelId="{71D92ECC-CD96-4058-842C-FFC324B9AEA5}" type="presOf" srcId="{1E2321AB-5906-41D0-97FC-DC8422E8168C}" destId="{6570AD66-0463-4423-B7FE-1379970CAF48}" srcOrd="0" destOrd="0" presId="urn:microsoft.com/office/officeart/2008/layout/LinedList"/>
    <dgm:cxn modelId="{39CE56EA-68C9-422A-863C-ECBC15BF866E}" type="presParOf" srcId="{0D25B49F-A6B0-4900-A3EC-D1476F59A106}" destId="{C08CA28D-4ED8-4604-89FA-44F04090FE01}" srcOrd="0" destOrd="0" presId="urn:microsoft.com/office/officeart/2008/layout/LinedList"/>
    <dgm:cxn modelId="{51C7627F-04E0-4300-8B5A-D4E4341F394B}" type="presParOf" srcId="{0D25B49F-A6B0-4900-A3EC-D1476F59A106}" destId="{D3B30CC1-48CC-429E-BD12-F4C1A416D7D8}" srcOrd="1" destOrd="0" presId="urn:microsoft.com/office/officeart/2008/layout/LinedList"/>
    <dgm:cxn modelId="{61F979BA-1D7D-43F6-B288-FBE1B0F1A915}" type="presParOf" srcId="{D3B30CC1-48CC-429E-BD12-F4C1A416D7D8}" destId="{6570AD66-0463-4423-B7FE-1379970CAF48}" srcOrd="0" destOrd="0" presId="urn:microsoft.com/office/officeart/2008/layout/LinedList"/>
    <dgm:cxn modelId="{CA66DD5A-1612-4B56-B359-2D64B51BF67E}" type="presParOf" srcId="{D3B30CC1-48CC-429E-BD12-F4C1A416D7D8}" destId="{58A6DC81-80B3-41C5-88AC-8CF20FC30C9D}" srcOrd="1" destOrd="0" presId="urn:microsoft.com/office/officeart/2008/layout/LinedList"/>
    <dgm:cxn modelId="{E36C9A86-8D5E-4C79-9141-7645B2005867}" type="presParOf" srcId="{0D25B49F-A6B0-4900-A3EC-D1476F59A106}" destId="{E95CC3BC-062B-4F1F-8933-914CE24AADC5}" srcOrd="2" destOrd="0" presId="urn:microsoft.com/office/officeart/2008/layout/LinedList"/>
    <dgm:cxn modelId="{DB9B7084-8A94-4BE9-8F0D-073E38DC7E0B}" type="presParOf" srcId="{0D25B49F-A6B0-4900-A3EC-D1476F59A106}" destId="{74F11F11-27B9-43AE-941E-BB02C8A92C18}" srcOrd="3" destOrd="0" presId="urn:microsoft.com/office/officeart/2008/layout/LinedList"/>
    <dgm:cxn modelId="{6C1EB3D4-7EE7-4906-A5FA-DA02D9732753}" type="presParOf" srcId="{74F11F11-27B9-43AE-941E-BB02C8A92C18}" destId="{335B9112-89E8-4687-8C52-15996914BF71}" srcOrd="0" destOrd="0" presId="urn:microsoft.com/office/officeart/2008/layout/LinedList"/>
    <dgm:cxn modelId="{15E6A293-790B-405D-AFFC-86A7D7B8321D}" type="presParOf" srcId="{74F11F11-27B9-43AE-941E-BB02C8A92C18}" destId="{1C70B9F5-2F6C-43D6-B1D9-B999649B7AEE}" srcOrd="1" destOrd="0" presId="urn:microsoft.com/office/officeart/2008/layout/LinedList"/>
    <dgm:cxn modelId="{A165DC10-C627-45BA-A07F-9112789D909B}" type="presParOf" srcId="{0D25B49F-A6B0-4900-A3EC-D1476F59A106}" destId="{62190A39-48F4-48DE-BECC-993BBBBF8CEB}" srcOrd="4" destOrd="0" presId="urn:microsoft.com/office/officeart/2008/layout/LinedList"/>
    <dgm:cxn modelId="{EA3232C3-19D7-49E9-B654-A27F4FBCE1D3}" type="presParOf" srcId="{0D25B49F-A6B0-4900-A3EC-D1476F59A106}" destId="{CEC7D09D-0B44-44E5-B516-4F35C14DFE58}" srcOrd="5" destOrd="0" presId="urn:microsoft.com/office/officeart/2008/layout/LinedList"/>
    <dgm:cxn modelId="{AC4DEBFB-4139-44D6-BA68-DDD5E82F8A54}" type="presParOf" srcId="{CEC7D09D-0B44-44E5-B516-4F35C14DFE58}" destId="{9FE50B77-5988-4A98-94F2-35DEB03CB404}" srcOrd="0" destOrd="0" presId="urn:microsoft.com/office/officeart/2008/layout/LinedList"/>
    <dgm:cxn modelId="{B62DB7B4-935E-4F96-8CB7-356633018A16}" type="presParOf" srcId="{CEC7D09D-0B44-44E5-B516-4F35C14DFE58}" destId="{BBBF2557-33A4-4046-BA54-55737AD50DB4}" srcOrd="1" destOrd="0" presId="urn:microsoft.com/office/officeart/2008/layout/LinedList"/>
    <dgm:cxn modelId="{FD931899-1FBA-474D-82BC-779B9E45068D}" type="presParOf" srcId="{0D25B49F-A6B0-4900-A3EC-D1476F59A106}" destId="{18C47EBA-058B-46A9-BB55-9C9FC29181CC}" srcOrd="6" destOrd="0" presId="urn:microsoft.com/office/officeart/2008/layout/LinedList"/>
    <dgm:cxn modelId="{097C6419-4F2F-4E67-8D3B-B6293BCB38F7}" type="presParOf" srcId="{0D25B49F-A6B0-4900-A3EC-D1476F59A106}" destId="{36B871B5-CFDC-4A45-8A3C-0B8306AE4EA1}" srcOrd="7" destOrd="0" presId="urn:microsoft.com/office/officeart/2008/layout/LinedList"/>
    <dgm:cxn modelId="{19DC5CFD-FF67-4FA2-A193-D6F86CE86CF7}" type="presParOf" srcId="{36B871B5-CFDC-4A45-8A3C-0B8306AE4EA1}" destId="{F4FCA578-F5DB-4F39-8435-5B672F8E5FBD}" srcOrd="0" destOrd="0" presId="urn:microsoft.com/office/officeart/2008/layout/LinedList"/>
    <dgm:cxn modelId="{89358F46-D4D0-47D1-B95C-BC4FB3036FE7}" type="presParOf" srcId="{36B871B5-CFDC-4A45-8A3C-0B8306AE4EA1}" destId="{E5D731DA-7A06-45BF-819A-B5325A98AF32}"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3367C8D-9120-483B-AA30-1CA7F034346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E2321AB-5906-41D0-97FC-DC8422E8168C}">
      <dgm:prSet custT="1"/>
      <dgm:spPr/>
      <dgm:t>
        <a:bodyPr/>
        <a:lstStyle/>
        <a:p>
          <a:pPr rtl="0">
            <a:lnSpc>
              <a:spcPts val="2700"/>
            </a:lnSpc>
          </a:pPr>
          <a:r>
            <a:rPr lang="en-US" sz="2800" dirty="0" smtClean="0">
              <a:solidFill>
                <a:schemeClr val="tx2"/>
              </a:solidFill>
            </a:rPr>
            <a:t>If disclosed outside VA, the photo or audio-recording must be noted within the HIPAA authorization</a:t>
          </a:r>
          <a:endParaRPr lang="en-US" sz="2800" dirty="0">
            <a:solidFill>
              <a:schemeClr val="tx2"/>
            </a:solidFill>
          </a:endParaRPr>
        </a:p>
      </dgm:t>
      <dgm:extLst>
        <a:ext uri="{E40237B7-FDA0-4F09-8148-C483321AD2D9}">
          <dgm14:cNvPr xmlns:dgm14="http://schemas.microsoft.com/office/drawing/2010/diagram" id="0" name="" descr="If disclosed outside VA, the photo or audio-recording must be noted within the HIPAA authorization&#10;"/>
        </a:ext>
      </dgm:extLst>
    </dgm:pt>
    <dgm:pt modelId="{A6356E71-CFFE-424F-9D17-1ED8D54CBCFB}" type="parTrans" cxnId="{D90BE05A-8E44-40B3-B9A8-4C3289E2FB58}">
      <dgm:prSet/>
      <dgm:spPr/>
      <dgm:t>
        <a:bodyPr/>
        <a:lstStyle/>
        <a:p>
          <a:pPr>
            <a:lnSpc>
              <a:spcPts val="2700"/>
            </a:lnSpc>
          </a:pPr>
          <a:endParaRPr lang="en-US" sz="2800">
            <a:solidFill>
              <a:schemeClr val="tx2"/>
            </a:solidFill>
          </a:endParaRPr>
        </a:p>
      </dgm:t>
    </dgm:pt>
    <dgm:pt modelId="{384AA8AF-188C-4B6E-924F-A572C30495DE}" type="sibTrans" cxnId="{D90BE05A-8E44-40B3-B9A8-4C3289E2FB58}">
      <dgm:prSet/>
      <dgm:spPr/>
      <dgm:t>
        <a:bodyPr/>
        <a:lstStyle/>
        <a:p>
          <a:pPr>
            <a:lnSpc>
              <a:spcPts val="2700"/>
            </a:lnSpc>
          </a:pPr>
          <a:endParaRPr lang="en-US" sz="2800">
            <a:solidFill>
              <a:schemeClr val="tx2"/>
            </a:solidFill>
          </a:endParaRPr>
        </a:p>
      </dgm:t>
    </dgm:pt>
    <dgm:pt modelId="{D5E2B1C9-F814-4540-8556-116B181A1F11}">
      <dgm:prSet custT="1"/>
      <dgm:spPr/>
      <dgm:t>
        <a:bodyPr/>
        <a:lstStyle/>
        <a:p>
          <a:pPr>
            <a:lnSpc>
              <a:spcPts val="2700"/>
            </a:lnSpc>
          </a:pPr>
          <a:r>
            <a:rPr lang="en-US" sz="2800" dirty="0" smtClean="0">
              <a:solidFill>
                <a:schemeClr val="tx2"/>
              </a:solidFill>
            </a:rPr>
            <a:t>Destruction of photos and/or Voice recordings are still not approved for research</a:t>
          </a:r>
        </a:p>
      </dgm:t>
      <dgm:extLst>
        <a:ext uri="{E40237B7-FDA0-4F09-8148-C483321AD2D9}">
          <dgm14:cNvPr xmlns:dgm14="http://schemas.microsoft.com/office/drawing/2010/diagram" id="0" name="" descr="Destruction of photos and/or Voice recordings are still not approved for research&#10;"/>
        </a:ext>
      </dgm:extLst>
    </dgm:pt>
    <dgm:pt modelId="{DA9189A5-B405-4A9B-93F8-EDDE3BFC7256}" type="parTrans" cxnId="{6F3B2DF7-69FE-441B-89EA-37DEE206A5BE}">
      <dgm:prSet/>
      <dgm:spPr/>
      <dgm:t>
        <a:bodyPr/>
        <a:lstStyle/>
        <a:p>
          <a:pPr>
            <a:lnSpc>
              <a:spcPts val="2700"/>
            </a:lnSpc>
          </a:pPr>
          <a:endParaRPr lang="en-US"/>
        </a:p>
      </dgm:t>
    </dgm:pt>
    <dgm:pt modelId="{3870103F-29A5-4D92-9D84-7841CE055813}" type="sibTrans" cxnId="{6F3B2DF7-69FE-441B-89EA-37DEE206A5BE}">
      <dgm:prSet/>
      <dgm:spPr/>
      <dgm:t>
        <a:bodyPr/>
        <a:lstStyle/>
        <a:p>
          <a:pPr>
            <a:lnSpc>
              <a:spcPts val="2700"/>
            </a:lnSpc>
          </a:pPr>
          <a:endParaRPr lang="en-US"/>
        </a:p>
      </dgm:t>
    </dgm:pt>
    <dgm:pt modelId="{0D25B49F-A6B0-4900-A3EC-D1476F59A106}" type="pres">
      <dgm:prSet presAssocID="{33367C8D-9120-483B-AA30-1CA7F0343460}" presName="vert0" presStyleCnt="0">
        <dgm:presLayoutVars>
          <dgm:dir/>
          <dgm:animOne val="branch"/>
          <dgm:animLvl val="lvl"/>
        </dgm:presLayoutVars>
      </dgm:prSet>
      <dgm:spPr/>
      <dgm:t>
        <a:bodyPr/>
        <a:lstStyle/>
        <a:p>
          <a:endParaRPr lang="en-US"/>
        </a:p>
      </dgm:t>
    </dgm:pt>
    <dgm:pt modelId="{C08CA28D-4ED8-4604-89FA-44F04090FE01}" type="pres">
      <dgm:prSet presAssocID="{1E2321AB-5906-41D0-97FC-DC8422E8168C}" presName="thickLine" presStyleLbl="alignNode1" presStyleIdx="0" presStyleCnt="2"/>
      <dgm:spPr/>
    </dgm:pt>
    <dgm:pt modelId="{D3B30CC1-48CC-429E-BD12-F4C1A416D7D8}" type="pres">
      <dgm:prSet presAssocID="{1E2321AB-5906-41D0-97FC-DC8422E8168C}" presName="horz1" presStyleCnt="0"/>
      <dgm:spPr/>
    </dgm:pt>
    <dgm:pt modelId="{6570AD66-0463-4423-B7FE-1379970CAF48}" type="pres">
      <dgm:prSet presAssocID="{1E2321AB-5906-41D0-97FC-DC8422E8168C}" presName="tx1" presStyleLbl="revTx" presStyleIdx="0" presStyleCnt="2"/>
      <dgm:spPr/>
      <dgm:t>
        <a:bodyPr/>
        <a:lstStyle/>
        <a:p>
          <a:endParaRPr lang="en-US"/>
        </a:p>
      </dgm:t>
    </dgm:pt>
    <dgm:pt modelId="{58A6DC81-80B3-41C5-88AC-8CF20FC30C9D}" type="pres">
      <dgm:prSet presAssocID="{1E2321AB-5906-41D0-97FC-DC8422E8168C}" presName="vert1" presStyleCnt="0"/>
      <dgm:spPr/>
    </dgm:pt>
    <dgm:pt modelId="{5CECC447-E242-4536-A488-2B12FA299D6D}" type="pres">
      <dgm:prSet presAssocID="{D5E2B1C9-F814-4540-8556-116B181A1F11}" presName="thickLine" presStyleLbl="alignNode1" presStyleIdx="1" presStyleCnt="2" custLinFactNeighborY="-15888"/>
      <dgm:spPr/>
    </dgm:pt>
    <dgm:pt modelId="{AFA0583F-AA8D-4916-8E14-557D2C9BB035}" type="pres">
      <dgm:prSet presAssocID="{D5E2B1C9-F814-4540-8556-116B181A1F11}" presName="horz1" presStyleCnt="0"/>
      <dgm:spPr/>
    </dgm:pt>
    <dgm:pt modelId="{FC5F9E04-2C05-4AC1-915A-E7E334B135AD}" type="pres">
      <dgm:prSet presAssocID="{D5E2B1C9-F814-4540-8556-116B181A1F11}" presName="tx1" presStyleLbl="revTx" presStyleIdx="1" presStyleCnt="2" custLinFactNeighborY="-12149"/>
      <dgm:spPr/>
      <dgm:t>
        <a:bodyPr/>
        <a:lstStyle/>
        <a:p>
          <a:endParaRPr lang="en-US"/>
        </a:p>
      </dgm:t>
    </dgm:pt>
    <dgm:pt modelId="{AF7D7E70-D4E2-46BC-A8F3-EBC3A852FA6E}" type="pres">
      <dgm:prSet presAssocID="{D5E2B1C9-F814-4540-8556-116B181A1F11}" presName="vert1" presStyleCnt="0"/>
      <dgm:spPr/>
    </dgm:pt>
  </dgm:ptLst>
  <dgm:cxnLst>
    <dgm:cxn modelId="{6F3B2DF7-69FE-441B-89EA-37DEE206A5BE}" srcId="{33367C8D-9120-483B-AA30-1CA7F0343460}" destId="{D5E2B1C9-F814-4540-8556-116B181A1F11}" srcOrd="1" destOrd="0" parTransId="{DA9189A5-B405-4A9B-93F8-EDDE3BFC7256}" sibTransId="{3870103F-29A5-4D92-9D84-7841CE055813}"/>
    <dgm:cxn modelId="{21BE0F61-E4C4-4EC5-886C-7F502754AC7D}" type="presOf" srcId="{D5E2B1C9-F814-4540-8556-116B181A1F11}" destId="{FC5F9E04-2C05-4AC1-915A-E7E334B135AD}" srcOrd="0" destOrd="0" presId="urn:microsoft.com/office/officeart/2008/layout/LinedList"/>
    <dgm:cxn modelId="{D90BE05A-8E44-40B3-B9A8-4C3289E2FB58}" srcId="{33367C8D-9120-483B-AA30-1CA7F0343460}" destId="{1E2321AB-5906-41D0-97FC-DC8422E8168C}" srcOrd="0" destOrd="0" parTransId="{A6356E71-CFFE-424F-9D17-1ED8D54CBCFB}" sibTransId="{384AA8AF-188C-4B6E-924F-A572C30495DE}"/>
    <dgm:cxn modelId="{0C01C4D6-95F1-4E12-94CE-EF8E99959689}" type="presOf" srcId="{33367C8D-9120-483B-AA30-1CA7F0343460}" destId="{0D25B49F-A6B0-4900-A3EC-D1476F59A106}" srcOrd="0" destOrd="0" presId="urn:microsoft.com/office/officeart/2008/layout/LinedList"/>
    <dgm:cxn modelId="{126BFCFC-EC1D-4765-A2F8-647322AB78F7}" type="presOf" srcId="{1E2321AB-5906-41D0-97FC-DC8422E8168C}" destId="{6570AD66-0463-4423-B7FE-1379970CAF48}" srcOrd="0" destOrd="0" presId="urn:microsoft.com/office/officeart/2008/layout/LinedList"/>
    <dgm:cxn modelId="{09992A42-F0B2-431C-BA5A-A53E49BC9520}" type="presParOf" srcId="{0D25B49F-A6B0-4900-A3EC-D1476F59A106}" destId="{C08CA28D-4ED8-4604-89FA-44F04090FE01}" srcOrd="0" destOrd="0" presId="urn:microsoft.com/office/officeart/2008/layout/LinedList"/>
    <dgm:cxn modelId="{E14FA29F-B190-43E6-9FC8-78423710AEFB}" type="presParOf" srcId="{0D25B49F-A6B0-4900-A3EC-D1476F59A106}" destId="{D3B30CC1-48CC-429E-BD12-F4C1A416D7D8}" srcOrd="1" destOrd="0" presId="urn:microsoft.com/office/officeart/2008/layout/LinedList"/>
    <dgm:cxn modelId="{20C6D1B1-5734-4B24-8386-D939F3879CCA}" type="presParOf" srcId="{D3B30CC1-48CC-429E-BD12-F4C1A416D7D8}" destId="{6570AD66-0463-4423-B7FE-1379970CAF48}" srcOrd="0" destOrd="0" presId="urn:microsoft.com/office/officeart/2008/layout/LinedList"/>
    <dgm:cxn modelId="{48F0E3F7-4F08-4376-8240-66F6108FF76B}" type="presParOf" srcId="{D3B30CC1-48CC-429E-BD12-F4C1A416D7D8}" destId="{58A6DC81-80B3-41C5-88AC-8CF20FC30C9D}" srcOrd="1" destOrd="0" presId="urn:microsoft.com/office/officeart/2008/layout/LinedList"/>
    <dgm:cxn modelId="{88F4540E-1A6F-45D2-A88E-B1A2261DCD6F}" type="presParOf" srcId="{0D25B49F-A6B0-4900-A3EC-D1476F59A106}" destId="{5CECC447-E242-4536-A488-2B12FA299D6D}" srcOrd="2" destOrd="0" presId="urn:microsoft.com/office/officeart/2008/layout/LinedList"/>
    <dgm:cxn modelId="{698320CE-0942-4334-ACB6-6055381576CC}" type="presParOf" srcId="{0D25B49F-A6B0-4900-A3EC-D1476F59A106}" destId="{AFA0583F-AA8D-4916-8E14-557D2C9BB035}" srcOrd="3" destOrd="0" presId="urn:microsoft.com/office/officeart/2008/layout/LinedList"/>
    <dgm:cxn modelId="{F9D547C2-58B6-4C15-8E83-CA036B1C0B78}" type="presParOf" srcId="{AFA0583F-AA8D-4916-8E14-557D2C9BB035}" destId="{FC5F9E04-2C05-4AC1-915A-E7E334B135AD}" srcOrd="0" destOrd="0" presId="urn:microsoft.com/office/officeart/2008/layout/LinedList"/>
    <dgm:cxn modelId="{FAC75A04-6B60-40D5-BAA0-1BE232A48A21}" type="presParOf" srcId="{AFA0583F-AA8D-4916-8E14-557D2C9BB035}" destId="{AF7D7E70-D4E2-46BC-A8F3-EBC3A852FA6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9B68356-4015-44C0-B38F-D0DC5D68667F}"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5F2678A7-2F33-4891-8678-CD5DEE6ACBCF}">
      <dgm:prSet custT="1"/>
      <dgm:spPr/>
      <dgm:t>
        <a:bodyPr/>
        <a:lstStyle/>
        <a:p>
          <a:pPr algn="ctr" rtl="0"/>
          <a:r>
            <a:rPr lang="en-US" sz="2800" dirty="0" smtClean="0"/>
            <a:t>In-person or telephonic</a:t>
          </a:r>
          <a:endParaRPr lang="en-US" sz="2800" dirty="0"/>
        </a:p>
      </dgm:t>
      <dgm:extLst>
        <a:ext uri="{E40237B7-FDA0-4F09-8148-C483321AD2D9}">
          <dgm14:cNvPr xmlns:dgm14="http://schemas.microsoft.com/office/drawing/2010/diagram" id="0" name="" descr="In-person or telephonic&#10;"/>
        </a:ext>
      </dgm:extLst>
    </dgm:pt>
    <dgm:pt modelId="{655E1075-EF8C-44A1-AF78-759D3698FFC3}" type="parTrans" cxnId="{6B2CF41F-B9CE-4366-8EC7-86BEFEE516BD}">
      <dgm:prSet/>
      <dgm:spPr/>
      <dgm:t>
        <a:bodyPr/>
        <a:lstStyle/>
        <a:p>
          <a:pPr algn="ctr"/>
          <a:endParaRPr lang="en-US" sz="2800"/>
        </a:p>
      </dgm:t>
    </dgm:pt>
    <dgm:pt modelId="{1FF03E4A-E5DD-4455-8D8D-785E693283F8}" type="sibTrans" cxnId="{6B2CF41F-B9CE-4366-8EC7-86BEFEE516BD}">
      <dgm:prSet/>
      <dgm:spPr/>
      <dgm:t>
        <a:bodyPr/>
        <a:lstStyle/>
        <a:p>
          <a:pPr algn="ctr"/>
          <a:endParaRPr lang="en-US" sz="2800"/>
        </a:p>
      </dgm:t>
    </dgm:pt>
    <dgm:pt modelId="{B46E1416-9980-48E8-8FF4-FE895FBBC848}">
      <dgm:prSet/>
      <dgm:spPr/>
      <dgm:t>
        <a:bodyPr/>
        <a:lstStyle/>
        <a:p>
          <a:pPr algn="ctr"/>
          <a:r>
            <a:rPr lang="en-US" dirty="0" smtClean="0"/>
            <a:t>HIPAA authorization or waiver still required</a:t>
          </a:r>
        </a:p>
      </dgm:t>
      <dgm:extLst>
        <a:ext uri="{E40237B7-FDA0-4F09-8148-C483321AD2D9}">
          <dgm14:cNvPr xmlns:dgm14="http://schemas.microsoft.com/office/drawing/2010/diagram" id="0" name="" descr="HIPAA authorization or waiver still required&#10;"/>
        </a:ext>
      </dgm:extLst>
    </dgm:pt>
    <dgm:pt modelId="{D17183A6-8B30-4F1E-BBBD-029BE952456E}" type="parTrans" cxnId="{6ABE7D58-268D-4568-96B0-4576CBDC8AAF}">
      <dgm:prSet/>
      <dgm:spPr/>
      <dgm:t>
        <a:bodyPr/>
        <a:lstStyle/>
        <a:p>
          <a:pPr algn="ctr"/>
          <a:endParaRPr lang="en-US"/>
        </a:p>
      </dgm:t>
    </dgm:pt>
    <dgm:pt modelId="{4E190565-329E-43D9-857E-B18A3CA1BA09}" type="sibTrans" cxnId="{6ABE7D58-268D-4568-96B0-4576CBDC8AAF}">
      <dgm:prSet/>
      <dgm:spPr/>
      <dgm:t>
        <a:bodyPr/>
        <a:lstStyle/>
        <a:p>
          <a:pPr algn="ctr"/>
          <a:endParaRPr lang="en-US"/>
        </a:p>
      </dgm:t>
    </dgm:pt>
    <dgm:pt modelId="{0DE91CF4-8110-41B0-AA49-BE50C2A80929}">
      <dgm:prSet/>
      <dgm:spPr/>
      <dgm:t>
        <a:bodyPr/>
        <a:lstStyle/>
        <a:p>
          <a:pPr algn="ctr"/>
          <a:r>
            <a:rPr lang="en-US" dirty="0" smtClean="0"/>
            <a:t>Collection of individually identifiable health information</a:t>
          </a:r>
          <a:endParaRPr lang="en-US" dirty="0"/>
        </a:p>
      </dgm:t>
      <dgm:extLst>
        <a:ext uri="{E40237B7-FDA0-4F09-8148-C483321AD2D9}">
          <dgm14:cNvPr xmlns:dgm14="http://schemas.microsoft.com/office/drawing/2010/diagram" id="0" name="" descr="Collection of individually identifiable health information&#10;"/>
        </a:ext>
      </dgm:extLst>
    </dgm:pt>
    <dgm:pt modelId="{4C8BEDA2-2FC4-4F0E-B7D7-923C191B8CEA}" type="parTrans" cxnId="{1744584F-4A0F-4104-A414-3213094CA67B}">
      <dgm:prSet/>
      <dgm:spPr/>
      <dgm:t>
        <a:bodyPr/>
        <a:lstStyle/>
        <a:p>
          <a:pPr algn="ctr"/>
          <a:endParaRPr lang="en-US"/>
        </a:p>
      </dgm:t>
    </dgm:pt>
    <dgm:pt modelId="{65B30A48-EA77-4F89-B5BA-F3BE22AD5605}" type="sibTrans" cxnId="{1744584F-4A0F-4104-A414-3213094CA67B}">
      <dgm:prSet/>
      <dgm:spPr/>
      <dgm:t>
        <a:bodyPr/>
        <a:lstStyle/>
        <a:p>
          <a:pPr algn="ctr"/>
          <a:endParaRPr lang="en-US"/>
        </a:p>
      </dgm:t>
    </dgm:pt>
    <dgm:pt modelId="{6D50DE37-8312-45BC-B23B-1BDC9ADB797D}" type="pres">
      <dgm:prSet presAssocID="{A9B68356-4015-44C0-B38F-D0DC5D68667F}" presName="linear" presStyleCnt="0">
        <dgm:presLayoutVars>
          <dgm:animLvl val="lvl"/>
          <dgm:resizeHandles val="exact"/>
        </dgm:presLayoutVars>
      </dgm:prSet>
      <dgm:spPr/>
      <dgm:t>
        <a:bodyPr/>
        <a:lstStyle/>
        <a:p>
          <a:endParaRPr lang="en-US"/>
        </a:p>
      </dgm:t>
    </dgm:pt>
    <dgm:pt modelId="{B97F9D0F-7CC6-4BBD-8461-216F199E66A6}" type="pres">
      <dgm:prSet presAssocID="{5F2678A7-2F33-4891-8678-CD5DEE6ACBCF}" presName="parentText" presStyleLbl="node1" presStyleIdx="0" presStyleCnt="3">
        <dgm:presLayoutVars>
          <dgm:chMax val="0"/>
          <dgm:bulletEnabled val="1"/>
        </dgm:presLayoutVars>
      </dgm:prSet>
      <dgm:spPr/>
      <dgm:t>
        <a:bodyPr/>
        <a:lstStyle/>
        <a:p>
          <a:endParaRPr lang="en-US"/>
        </a:p>
      </dgm:t>
    </dgm:pt>
    <dgm:pt modelId="{36E9973A-F067-4BB1-84EA-A5595881AE6E}" type="pres">
      <dgm:prSet presAssocID="{1FF03E4A-E5DD-4455-8D8D-785E693283F8}" presName="spacer" presStyleCnt="0"/>
      <dgm:spPr/>
    </dgm:pt>
    <dgm:pt modelId="{6C07D375-5EF4-4DE3-91CC-CA80A78FC488}" type="pres">
      <dgm:prSet presAssocID="{B46E1416-9980-48E8-8FF4-FE895FBBC848}" presName="parentText" presStyleLbl="node1" presStyleIdx="1" presStyleCnt="3">
        <dgm:presLayoutVars>
          <dgm:chMax val="0"/>
          <dgm:bulletEnabled val="1"/>
        </dgm:presLayoutVars>
      </dgm:prSet>
      <dgm:spPr/>
      <dgm:t>
        <a:bodyPr/>
        <a:lstStyle/>
        <a:p>
          <a:endParaRPr lang="en-US"/>
        </a:p>
      </dgm:t>
    </dgm:pt>
    <dgm:pt modelId="{87A15304-7E82-4118-BF75-B8FD70781BF6}" type="pres">
      <dgm:prSet presAssocID="{4E190565-329E-43D9-857E-B18A3CA1BA09}" presName="spacer" presStyleCnt="0"/>
      <dgm:spPr/>
    </dgm:pt>
    <dgm:pt modelId="{0F4358C9-FF47-4CFA-94A6-7CD18CEF58F9}" type="pres">
      <dgm:prSet presAssocID="{0DE91CF4-8110-41B0-AA49-BE50C2A80929}" presName="parentText" presStyleLbl="node1" presStyleIdx="2" presStyleCnt="3">
        <dgm:presLayoutVars>
          <dgm:chMax val="0"/>
          <dgm:bulletEnabled val="1"/>
        </dgm:presLayoutVars>
      </dgm:prSet>
      <dgm:spPr/>
      <dgm:t>
        <a:bodyPr/>
        <a:lstStyle/>
        <a:p>
          <a:endParaRPr lang="en-US"/>
        </a:p>
      </dgm:t>
    </dgm:pt>
  </dgm:ptLst>
  <dgm:cxnLst>
    <dgm:cxn modelId="{1744584F-4A0F-4104-A414-3213094CA67B}" srcId="{A9B68356-4015-44C0-B38F-D0DC5D68667F}" destId="{0DE91CF4-8110-41B0-AA49-BE50C2A80929}" srcOrd="2" destOrd="0" parTransId="{4C8BEDA2-2FC4-4F0E-B7D7-923C191B8CEA}" sibTransId="{65B30A48-EA77-4F89-B5BA-F3BE22AD5605}"/>
    <dgm:cxn modelId="{E0824138-37D2-4A35-BE9D-EAFE995EA7FC}" type="presOf" srcId="{A9B68356-4015-44C0-B38F-D0DC5D68667F}" destId="{6D50DE37-8312-45BC-B23B-1BDC9ADB797D}" srcOrd="0" destOrd="0" presId="urn:microsoft.com/office/officeart/2005/8/layout/vList2"/>
    <dgm:cxn modelId="{6ABE7D58-268D-4568-96B0-4576CBDC8AAF}" srcId="{A9B68356-4015-44C0-B38F-D0DC5D68667F}" destId="{B46E1416-9980-48E8-8FF4-FE895FBBC848}" srcOrd="1" destOrd="0" parTransId="{D17183A6-8B30-4F1E-BBBD-029BE952456E}" sibTransId="{4E190565-329E-43D9-857E-B18A3CA1BA09}"/>
    <dgm:cxn modelId="{6B2CF41F-B9CE-4366-8EC7-86BEFEE516BD}" srcId="{A9B68356-4015-44C0-B38F-D0DC5D68667F}" destId="{5F2678A7-2F33-4891-8678-CD5DEE6ACBCF}" srcOrd="0" destOrd="0" parTransId="{655E1075-EF8C-44A1-AF78-759D3698FFC3}" sibTransId="{1FF03E4A-E5DD-4455-8D8D-785E693283F8}"/>
    <dgm:cxn modelId="{A112B7E3-E6E3-4D8F-B5F3-016783F32AAD}" type="presOf" srcId="{0DE91CF4-8110-41B0-AA49-BE50C2A80929}" destId="{0F4358C9-FF47-4CFA-94A6-7CD18CEF58F9}" srcOrd="0" destOrd="0" presId="urn:microsoft.com/office/officeart/2005/8/layout/vList2"/>
    <dgm:cxn modelId="{4FF1AB5A-002A-4337-BFA6-00DD7754F43C}" type="presOf" srcId="{B46E1416-9980-48E8-8FF4-FE895FBBC848}" destId="{6C07D375-5EF4-4DE3-91CC-CA80A78FC488}" srcOrd="0" destOrd="0" presId="urn:microsoft.com/office/officeart/2005/8/layout/vList2"/>
    <dgm:cxn modelId="{E0313EAB-B9D8-477E-B6B4-4D632A36035F}" type="presOf" srcId="{5F2678A7-2F33-4891-8678-CD5DEE6ACBCF}" destId="{B97F9D0F-7CC6-4BBD-8461-216F199E66A6}" srcOrd="0" destOrd="0" presId="urn:microsoft.com/office/officeart/2005/8/layout/vList2"/>
    <dgm:cxn modelId="{52BB4C81-67D8-4649-BB2F-655DCDE4757D}" type="presParOf" srcId="{6D50DE37-8312-45BC-B23B-1BDC9ADB797D}" destId="{B97F9D0F-7CC6-4BBD-8461-216F199E66A6}" srcOrd="0" destOrd="0" presId="urn:microsoft.com/office/officeart/2005/8/layout/vList2"/>
    <dgm:cxn modelId="{7A1743E8-AC2A-4DE7-8937-E1697DFEB9DE}" type="presParOf" srcId="{6D50DE37-8312-45BC-B23B-1BDC9ADB797D}" destId="{36E9973A-F067-4BB1-84EA-A5595881AE6E}" srcOrd="1" destOrd="0" presId="urn:microsoft.com/office/officeart/2005/8/layout/vList2"/>
    <dgm:cxn modelId="{03C7EAC9-B244-405D-86F4-98D4ABFBD0F9}" type="presParOf" srcId="{6D50DE37-8312-45BC-B23B-1BDC9ADB797D}" destId="{6C07D375-5EF4-4DE3-91CC-CA80A78FC488}" srcOrd="2" destOrd="0" presId="urn:microsoft.com/office/officeart/2005/8/layout/vList2"/>
    <dgm:cxn modelId="{B798AFB0-E382-45A4-AA61-5BAC34A6DCFF}" type="presParOf" srcId="{6D50DE37-8312-45BC-B23B-1BDC9ADB797D}" destId="{87A15304-7E82-4118-BF75-B8FD70781BF6}" srcOrd="3" destOrd="0" presId="urn:microsoft.com/office/officeart/2005/8/layout/vList2"/>
    <dgm:cxn modelId="{04119F54-1076-41FA-92D1-7BC3A33428DD}" type="presParOf" srcId="{6D50DE37-8312-45BC-B23B-1BDC9ADB797D}" destId="{0F4358C9-FF47-4CFA-94A6-7CD18CEF58F9}"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B01B3EE-9730-4EBF-AD6F-A03C4B42AA7C}"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243EB82-8AB8-421B-A08D-CBD2513BCD67}">
      <dgm:prSet custT="1"/>
      <dgm:spPr/>
      <dgm:t>
        <a:bodyPr/>
        <a:lstStyle/>
        <a:p>
          <a:pPr rtl="0"/>
          <a:r>
            <a:rPr lang="en-US" sz="3200" dirty="0" smtClean="0">
              <a:ea typeface="Georgia" pitchFamily="18" charset="0"/>
              <a:cs typeface="Georgia" pitchFamily="18" charset="0"/>
            </a:rPr>
            <a:t>New HIPAA Omnibus Final Rule requirements for research - Effective 9.23.13</a:t>
          </a:r>
          <a:endParaRPr lang="en-US" sz="3200" dirty="0"/>
        </a:p>
      </dgm:t>
      <dgm:extLst>
        <a:ext uri="{E40237B7-FDA0-4F09-8148-C483321AD2D9}">
          <dgm14:cNvPr xmlns:dgm14="http://schemas.microsoft.com/office/drawing/2010/diagram" id="0" name="" descr="New HIPAA Omnibus Final Rule requirements for research - Effective 9.23.13&#10;"/>
        </a:ext>
      </dgm:extLst>
    </dgm:pt>
    <dgm:pt modelId="{C992D414-00E3-466E-88EC-EA0B99E9E2C2}" type="parTrans" cxnId="{D3DC3110-1A2F-4076-9640-7A5DA5980EE9}">
      <dgm:prSet/>
      <dgm:spPr/>
      <dgm:t>
        <a:bodyPr/>
        <a:lstStyle/>
        <a:p>
          <a:endParaRPr lang="en-US" sz="3200"/>
        </a:p>
      </dgm:t>
    </dgm:pt>
    <dgm:pt modelId="{889D0F1D-A871-440C-A630-13D4B0CEF287}" type="sibTrans" cxnId="{D3DC3110-1A2F-4076-9640-7A5DA5980EE9}">
      <dgm:prSet/>
      <dgm:spPr/>
      <dgm:t>
        <a:bodyPr/>
        <a:lstStyle/>
        <a:p>
          <a:endParaRPr lang="en-US" sz="3200"/>
        </a:p>
      </dgm:t>
    </dgm:pt>
    <dgm:pt modelId="{AB3B810E-7E67-48B7-AC3C-851AAB762C56}">
      <dgm:prSet custT="1"/>
      <dgm:spPr/>
      <dgm:t>
        <a:bodyPr/>
        <a:lstStyle/>
        <a:p>
          <a:r>
            <a:rPr lang="en-US" sz="3200" dirty="0" smtClean="0">
              <a:ea typeface="Georgia" pitchFamily="18" charset="0"/>
              <a:cs typeface="Georgia" pitchFamily="18" charset="0"/>
            </a:rPr>
            <a:t>Requires participant to agree to each research activity </a:t>
          </a:r>
        </a:p>
      </dgm:t>
      <dgm:extLst>
        <a:ext uri="{E40237B7-FDA0-4F09-8148-C483321AD2D9}">
          <dgm14:cNvPr xmlns:dgm14="http://schemas.microsoft.com/office/drawing/2010/diagram" id="0" name="" descr="Requires participant to agree to each research activity &#10;"/>
        </a:ext>
      </dgm:extLst>
    </dgm:pt>
    <dgm:pt modelId="{BBA618E9-5D20-402F-B8BD-AE14FF0C8180}" type="parTrans" cxnId="{BAFAAC93-58A8-4AD2-BE8B-DBF6FC1E13B7}">
      <dgm:prSet/>
      <dgm:spPr/>
      <dgm:t>
        <a:bodyPr/>
        <a:lstStyle/>
        <a:p>
          <a:endParaRPr lang="en-US"/>
        </a:p>
      </dgm:t>
    </dgm:pt>
    <dgm:pt modelId="{4C8C58DC-09B2-467A-9DD0-161CB7068E0E}" type="sibTrans" cxnId="{BAFAAC93-58A8-4AD2-BE8B-DBF6FC1E13B7}">
      <dgm:prSet/>
      <dgm:spPr/>
      <dgm:t>
        <a:bodyPr/>
        <a:lstStyle/>
        <a:p>
          <a:endParaRPr lang="en-US"/>
        </a:p>
      </dgm:t>
    </dgm:pt>
    <dgm:pt modelId="{131D3641-27E7-4ED8-B9CC-8ED32919BC4C}">
      <dgm:prSet custT="1"/>
      <dgm:spPr/>
      <dgm:t>
        <a:bodyPr/>
        <a:lstStyle/>
        <a:p>
          <a:r>
            <a:rPr lang="en-US" sz="2800" dirty="0" smtClean="0">
              <a:solidFill>
                <a:schemeClr val="tx2"/>
              </a:solidFill>
              <a:ea typeface="Georgia" pitchFamily="18" charset="0"/>
              <a:cs typeface="Georgia" pitchFamily="18" charset="0"/>
            </a:rPr>
            <a:t>Main Research study</a:t>
          </a:r>
        </a:p>
      </dgm:t>
      <dgm:extLst>
        <a:ext uri="{E40237B7-FDA0-4F09-8148-C483321AD2D9}">
          <dgm14:cNvPr xmlns:dgm14="http://schemas.microsoft.com/office/drawing/2010/diagram" id="0" name="" descr="Main Research study&#10;Creation or maintenance of a research database or repository&#10;"/>
        </a:ext>
      </dgm:extLst>
    </dgm:pt>
    <dgm:pt modelId="{A13EA721-B5AC-436F-AE8E-F80CCE047438}" type="parTrans" cxnId="{F5FDF4C7-2FB2-4034-9B3B-F954A4D7FB35}">
      <dgm:prSet/>
      <dgm:spPr/>
      <dgm:t>
        <a:bodyPr/>
        <a:lstStyle/>
        <a:p>
          <a:endParaRPr lang="en-US"/>
        </a:p>
      </dgm:t>
    </dgm:pt>
    <dgm:pt modelId="{7BFB3BB5-356E-4C12-BBF6-6788AB57122E}" type="sibTrans" cxnId="{F5FDF4C7-2FB2-4034-9B3B-F954A4D7FB35}">
      <dgm:prSet/>
      <dgm:spPr/>
      <dgm:t>
        <a:bodyPr/>
        <a:lstStyle/>
        <a:p>
          <a:endParaRPr lang="en-US"/>
        </a:p>
      </dgm:t>
    </dgm:pt>
    <dgm:pt modelId="{FF046EDF-5D60-4689-B903-704B0699C531}">
      <dgm:prSet custT="1"/>
      <dgm:spPr/>
      <dgm:t>
        <a:bodyPr/>
        <a:lstStyle/>
        <a:p>
          <a:r>
            <a:rPr lang="en-US" sz="2800" dirty="0" smtClean="0">
              <a:solidFill>
                <a:schemeClr val="tx2"/>
              </a:solidFill>
              <a:ea typeface="Georgia" pitchFamily="18" charset="0"/>
              <a:cs typeface="Georgia" pitchFamily="18" charset="0"/>
            </a:rPr>
            <a:t>Creation or maintenance of a research database or repository</a:t>
          </a:r>
        </a:p>
      </dgm:t>
    </dgm:pt>
    <dgm:pt modelId="{9330DE07-7C42-4749-945B-2989D16E8E6B}" type="parTrans" cxnId="{7C76638F-4C79-4C41-B6A2-5FEE9B3EAF2C}">
      <dgm:prSet/>
      <dgm:spPr/>
      <dgm:t>
        <a:bodyPr/>
        <a:lstStyle/>
        <a:p>
          <a:endParaRPr lang="en-US"/>
        </a:p>
      </dgm:t>
    </dgm:pt>
    <dgm:pt modelId="{DB505381-89E0-4AD8-9F56-865F2AD9A20F}" type="sibTrans" cxnId="{7C76638F-4C79-4C41-B6A2-5FEE9B3EAF2C}">
      <dgm:prSet/>
      <dgm:spPr/>
      <dgm:t>
        <a:bodyPr/>
        <a:lstStyle/>
        <a:p>
          <a:endParaRPr lang="en-US"/>
        </a:p>
      </dgm:t>
    </dgm:pt>
    <dgm:pt modelId="{1D24D34E-D89D-45B4-86BB-4D27B17067A0}" type="pres">
      <dgm:prSet presAssocID="{BB01B3EE-9730-4EBF-AD6F-A03C4B42AA7C}" presName="linear" presStyleCnt="0">
        <dgm:presLayoutVars>
          <dgm:animLvl val="lvl"/>
          <dgm:resizeHandles val="exact"/>
        </dgm:presLayoutVars>
      </dgm:prSet>
      <dgm:spPr/>
      <dgm:t>
        <a:bodyPr/>
        <a:lstStyle/>
        <a:p>
          <a:endParaRPr lang="en-US"/>
        </a:p>
      </dgm:t>
    </dgm:pt>
    <dgm:pt modelId="{9FA60F08-F34C-47B7-BF37-8FAED919402A}" type="pres">
      <dgm:prSet presAssocID="{4243EB82-8AB8-421B-A08D-CBD2513BCD67}" presName="parentText" presStyleLbl="node1" presStyleIdx="0" presStyleCnt="2">
        <dgm:presLayoutVars>
          <dgm:chMax val="0"/>
          <dgm:bulletEnabled val="1"/>
        </dgm:presLayoutVars>
      </dgm:prSet>
      <dgm:spPr/>
      <dgm:t>
        <a:bodyPr/>
        <a:lstStyle/>
        <a:p>
          <a:endParaRPr lang="en-US"/>
        </a:p>
      </dgm:t>
    </dgm:pt>
    <dgm:pt modelId="{3F2BEB16-D5CC-4F0F-96AF-EBFF8C1DA8AA}" type="pres">
      <dgm:prSet presAssocID="{889D0F1D-A871-440C-A630-13D4B0CEF287}" presName="spacer" presStyleCnt="0"/>
      <dgm:spPr/>
    </dgm:pt>
    <dgm:pt modelId="{3C70C244-D348-406F-99C8-AF6385096ED0}" type="pres">
      <dgm:prSet presAssocID="{AB3B810E-7E67-48B7-AC3C-851AAB762C56}" presName="parentText" presStyleLbl="node1" presStyleIdx="1" presStyleCnt="2" custLinFactNeighborY="-8334">
        <dgm:presLayoutVars>
          <dgm:chMax val="0"/>
          <dgm:bulletEnabled val="1"/>
        </dgm:presLayoutVars>
      </dgm:prSet>
      <dgm:spPr/>
      <dgm:t>
        <a:bodyPr/>
        <a:lstStyle/>
        <a:p>
          <a:endParaRPr lang="en-US"/>
        </a:p>
      </dgm:t>
    </dgm:pt>
    <dgm:pt modelId="{1A91E655-0050-4932-920A-C01D722738B3}" type="pres">
      <dgm:prSet presAssocID="{AB3B810E-7E67-48B7-AC3C-851AAB762C56}" presName="childText" presStyleLbl="revTx" presStyleIdx="0" presStyleCnt="1" custLinFactNeighborY="5421">
        <dgm:presLayoutVars>
          <dgm:bulletEnabled val="1"/>
        </dgm:presLayoutVars>
      </dgm:prSet>
      <dgm:spPr/>
      <dgm:t>
        <a:bodyPr/>
        <a:lstStyle/>
        <a:p>
          <a:endParaRPr lang="en-US"/>
        </a:p>
      </dgm:t>
    </dgm:pt>
  </dgm:ptLst>
  <dgm:cxnLst>
    <dgm:cxn modelId="{FFA30F06-05B9-4B97-A35D-A2236F8A4B86}" type="presOf" srcId="{4243EB82-8AB8-421B-A08D-CBD2513BCD67}" destId="{9FA60F08-F34C-47B7-BF37-8FAED919402A}" srcOrd="0" destOrd="0" presId="urn:microsoft.com/office/officeart/2005/8/layout/vList2"/>
    <dgm:cxn modelId="{7C76638F-4C79-4C41-B6A2-5FEE9B3EAF2C}" srcId="{AB3B810E-7E67-48B7-AC3C-851AAB762C56}" destId="{FF046EDF-5D60-4689-B903-704B0699C531}" srcOrd="1" destOrd="0" parTransId="{9330DE07-7C42-4749-945B-2989D16E8E6B}" sibTransId="{DB505381-89E0-4AD8-9F56-865F2AD9A20F}"/>
    <dgm:cxn modelId="{BAFAAC93-58A8-4AD2-BE8B-DBF6FC1E13B7}" srcId="{BB01B3EE-9730-4EBF-AD6F-A03C4B42AA7C}" destId="{AB3B810E-7E67-48B7-AC3C-851AAB762C56}" srcOrd="1" destOrd="0" parTransId="{BBA618E9-5D20-402F-B8BD-AE14FF0C8180}" sibTransId="{4C8C58DC-09B2-467A-9DD0-161CB7068E0E}"/>
    <dgm:cxn modelId="{D3DC3110-1A2F-4076-9640-7A5DA5980EE9}" srcId="{BB01B3EE-9730-4EBF-AD6F-A03C4B42AA7C}" destId="{4243EB82-8AB8-421B-A08D-CBD2513BCD67}" srcOrd="0" destOrd="0" parTransId="{C992D414-00E3-466E-88EC-EA0B99E9E2C2}" sibTransId="{889D0F1D-A871-440C-A630-13D4B0CEF287}"/>
    <dgm:cxn modelId="{7D869900-9846-40F7-93A5-9FC3EF4AEDCB}" type="presOf" srcId="{AB3B810E-7E67-48B7-AC3C-851AAB762C56}" destId="{3C70C244-D348-406F-99C8-AF6385096ED0}" srcOrd="0" destOrd="0" presId="urn:microsoft.com/office/officeart/2005/8/layout/vList2"/>
    <dgm:cxn modelId="{B44421D9-C651-44BE-8B99-2A14A9910879}" type="presOf" srcId="{FF046EDF-5D60-4689-B903-704B0699C531}" destId="{1A91E655-0050-4932-920A-C01D722738B3}" srcOrd="0" destOrd="1" presId="urn:microsoft.com/office/officeart/2005/8/layout/vList2"/>
    <dgm:cxn modelId="{CE8D8003-CED3-4AAB-A276-800B1990D467}" type="presOf" srcId="{131D3641-27E7-4ED8-B9CC-8ED32919BC4C}" destId="{1A91E655-0050-4932-920A-C01D722738B3}" srcOrd="0" destOrd="0" presId="urn:microsoft.com/office/officeart/2005/8/layout/vList2"/>
    <dgm:cxn modelId="{B7B695B8-2580-46FF-B1E0-A6A114FB7A83}" type="presOf" srcId="{BB01B3EE-9730-4EBF-AD6F-A03C4B42AA7C}" destId="{1D24D34E-D89D-45B4-86BB-4D27B17067A0}" srcOrd="0" destOrd="0" presId="urn:microsoft.com/office/officeart/2005/8/layout/vList2"/>
    <dgm:cxn modelId="{F5FDF4C7-2FB2-4034-9B3B-F954A4D7FB35}" srcId="{AB3B810E-7E67-48B7-AC3C-851AAB762C56}" destId="{131D3641-27E7-4ED8-B9CC-8ED32919BC4C}" srcOrd="0" destOrd="0" parTransId="{A13EA721-B5AC-436F-AE8E-F80CCE047438}" sibTransId="{7BFB3BB5-356E-4C12-BBF6-6788AB57122E}"/>
    <dgm:cxn modelId="{2FBF0D8F-5548-4E81-B1A8-A2DE7111BCE7}" type="presParOf" srcId="{1D24D34E-D89D-45B4-86BB-4D27B17067A0}" destId="{9FA60F08-F34C-47B7-BF37-8FAED919402A}" srcOrd="0" destOrd="0" presId="urn:microsoft.com/office/officeart/2005/8/layout/vList2"/>
    <dgm:cxn modelId="{DF136C6B-D069-41C8-8BBA-0748FBE7AAB9}" type="presParOf" srcId="{1D24D34E-D89D-45B4-86BB-4D27B17067A0}" destId="{3F2BEB16-D5CC-4F0F-96AF-EBFF8C1DA8AA}" srcOrd="1" destOrd="0" presId="urn:microsoft.com/office/officeart/2005/8/layout/vList2"/>
    <dgm:cxn modelId="{27670EDD-AE61-40C6-B63A-7CAE78611E75}" type="presParOf" srcId="{1D24D34E-D89D-45B4-86BB-4D27B17067A0}" destId="{3C70C244-D348-406F-99C8-AF6385096ED0}" srcOrd="2" destOrd="0" presId="urn:microsoft.com/office/officeart/2005/8/layout/vList2"/>
    <dgm:cxn modelId="{8FC0656C-6875-40FE-967A-C5CFB78C87E0}" type="presParOf" srcId="{1D24D34E-D89D-45B4-86BB-4D27B17067A0}" destId="{1A91E655-0050-4932-920A-C01D722738B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B60DD35-8FD6-4D49-8B1B-4B7025769080}"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1D383BB6-21B8-4068-BD13-AA032B2D6DA0}">
      <dgm:prSet/>
      <dgm:spPr/>
      <dgm:t>
        <a:bodyPr/>
        <a:lstStyle/>
        <a:p>
          <a:pPr rtl="0"/>
          <a:r>
            <a:rPr lang="en-US" dirty="0" smtClean="0"/>
            <a:t>A </a:t>
          </a:r>
          <a:r>
            <a:rPr lang="en-US" b="1" u="sng" dirty="0" smtClean="0">
              <a:solidFill>
                <a:schemeClr val="accent6"/>
              </a:solidFill>
            </a:rPr>
            <a:t>compound</a:t>
          </a:r>
          <a:r>
            <a:rPr lang="en-US" dirty="0" smtClean="0"/>
            <a:t> authorization must </a:t>
          </a:r>
          <a:endParaRPr lang="en-US" dirty="0"/>
        </a:p>
      </dgm:t>
      <dgm:extLst>
        <a:ext uri="{E40237B7-FDA0-4F09-8148-C483321AD2D9}">
          <dgm14:cNvPr xmlns:dgm14="http://schemas.microsoft.com/office/drawing/2010/diagram" id="0" name="" descr="A compound authorization must &#10;"/>
        </a:ext>
      </dgm:extLst>
    </dgm:pt>
    <dgm:pt modelId="{BF402640-AA6B-4644-B176-021E23841D26}" type="parTrans" cxnId="{D0ADC0E0-90B9-4125-8E8D-8C3FB0B67C0C}">
      <dgm:prSet/>
      <dgm:spPr/>
      <dgm:t>
        <a:bodyPr/>
        <a:lstStyle/>
        <a:p>
          <a:endParaRPr lang="en-US"/>
        </a:p>
      </dgm:t>
    </dgm:pt>
    <dgm:pt modelId="{2E4D1990-2EEA-4948-A712-E78FFAB27094}" type="sibTrans" cxnId="{D0ADC0E0-90B9-4125-8E8D-8C3FB0B67C0C}">
      <dgm:prSet/>
      <dgm:spPr/>
      <dgm:t>
        <a:bodyPr/>
        <a:lstStyle/>
        <a:p>
          <a:endParaRPr lang="en-US"/>
        </a:p>
      </dgm:t>
    </dgm:pt>
    <dgm:pt modelId="{1CF431E4-2572-4841-90D0-547401DA7444}">
      <dgm:prSet/>
      <dgm:spPr/>
      <dgm:t>
        <a:bodyPr/>
        <a:lstStyle/>
        <a:p>
          <a:pPr rtl="0"/>
          <a:r>
            <a:rPr lang="en-US" dirty="0" smtClean="0">
              <a:solidFill>
                <a:schemeClr val="tx2"/>
              </a:solidFill>
            </a:rPr>
            <a:t>One authorization with 2 or more different research components</a:t>
          </a:r>
          <a:endParaRPr lang="en-US" dirty="0">
            <a:solidFill>
              <a:schemeClr val="tx2"/>
            </a:solidFill>
          </a:endParaRPr>
        </a:p>
      </dgm:t>
      <dgm:extLst>
        <a:ext uri="{E40237B7-FDA0-4F09-8148-C483321AD2D9}">
          <dgm14:cNvPr xmlns:dgm14="http://schemas.microsoft.com/office/drawing/2010/diagram" id="0" name="" descr="One authorization with 2 or more different research components&#10;"/>
        </a:ext>
      </dgm:extLst>
    </dgm:pt>
    <dgm:pt modelId="{DB49DE42-2E66-414F-AE19-0D688A7D5067}" type="parTrans" cxnId="{02E74EF7-7607-4308-9C11-8E56040B57FD}">
      <dgm:prSet/>
      <dgm:spPr/>
      <dgm:t>
        <a:bodyPr/>
        <a:lstStyle/>
        <a:p>
          <a:endParaRPr lang="en-US"/>
        </a:p>
      </dgm:t>
    </dgm:pt>
    <dgm:pt modelId="{8CB28211-B322-4CCE-9EDF-D279A1B9F9AD}" type="sibTrans" cxnId="{02E74EF7-7607-4308-9C11-8E56040B57FD}">
      <dgm:prSet/>
      <dgm:spPr/>
      <dgm:t>
        <a:bodyPr/>
        <a:lstStyle/>
        <a:p>
          <a:endParaRPr lang="en-US"/>
        </a:p>
      </dgm:t>
    </dgm:pt>
    <dgm:pt modelId="{038DFB23-CF96-45FC-8782-2A272F762D46}">
      <dgm:prSet/>
      <dgm:spPr/>
      <dgm:t>
        <a:bodyPr/>
        <a:lstStyle/>
        <a:p>
          <a:pPr rtl="0"/>
          <a:r>
            <a:rPr lang="en-US" dirty="0" smtClean="0">
              <a:solidFill>
                <a:schemeClr val="tx2"/>
              </a:solidFill>
            </a:rPr>
            <a:t>Differentiate between the conditioned and unconditioned components </a:t>
          </a:r>
          <a:endParaRPr lang="en-US" dirty="0">
            <a:solidFill>
              <a:schemeClr val="tx2"/>
            </a:solidFill>
          </a:endParaRPr>
        </a:p>
      </dgm:t>
    </dgm:pt>
    <dgm:pt modelId="{87AE6E19-580F-48BC-9904-BA00AC9BC233}" type="parTrans" cxnId="{65C1BF00-792A-4CFD-8484-5F2074BAD080}">
      <dgm:prSet/>
      <dgm:spPr/>
      <dgm:t>
        <a:bodyPr/>
        <a:lstStyle/>
        <a:p>
          <a:endParaRPr lang="en-US"/>
        </a:p>
      </dgm:t>
    </dgm:pt>
    <dgm:pt modelId="{AD480893-9E31-4199-A595-1A6931483635}" type="sibTrans" cxnId="{65C1BF00-792A-4CFD-8484-5F2074BAD080}">
      <dgm:prSet/>
      <dgm:spPr/>
      <dgm:t>
        <a:bodyPr/>
        <a:lstStyle/>
        <a:p>
          <a:endParaRPr lang="en-US"/>
        </a:p>
      </dgm:t>
    </dgm:pt>
    <dgm:pt modelId="{5A700B2B-9B68-4327-ACE2-28C3BCB90403}">
      <dgm:prSet/>
      <dgm:spPr/>
      <dgm:t>
        <a:bodyPr/>
        <a:lstStyle/>
        <a:p>
          <a:pPr rtl="0"/>
          <a:r>
            <a:rPr lang="en-US" dirty="0" smtClean="0">
              <a:solidFill>
                <a:schemeClr val="tx2"/>
              </a:solidFill>
            </a:rPr>
            <a:t>Provide the individual with an opportunity to opt in to the </a:t>
          </a:r>
          <a:r>
            <a:rPr lang="en-US" b="1" u="sng" dirty="0" smtClean="0">
              <a:solidFill>
                <a:schemeClr val="accent6"/>
              </a:solidFill>
            </a:rPr>
            <a:t>unconditioned</a:t>
          </a:r>
          <a:r>
            <a:rPr lang="en-US" dirty="0" smtClean="0">
              <a:solidFill>
                <a:schemeClr val="tx2"/>
              </a:solidFill>
            </a:rPr>
            <a:t> components</a:t>
          </a:r>
          <a:endParaRPr lang="en-US" dirty="0">
            <a:solidFill>
              <a:schemeClr val="tx2"/>
            </a:solidFill>
          </a:endParaRPr>
        </a:p>
      </dgm:t>
    </dgm:pt>
    <dgm:pt modelId="{2D26D5C4-7C86-49DD-A6C4-D5AB0294F3CD}" type="parTrans" cxnId="{1CC44C32-640A-4442-B240-F4BD62BD937D}">
      <dgm:prSet/>
      <dgm:spPr/>
      <dgm:t>
        <a:bodyPr/>
        <a:lstStyle/>
        <a:p>
          <a:endParaRPr lang="en-US"/>
        </a:p>
      </dgm:t>
    </dgm:pt>
    <dgm:pt modelId="{05B0516D-331F-4106-A7C3-5F18F2224ECC}" type="sibTrans" cxnId="{1CC44C32-640A-4442-B240-F4BD62BD937D}">
      <dgm:prSet/>
      <dgm:spPr/>
      <dgm:t>
        <a:bodyPr/>
        <a:lstStyle/>
        <a:p>
          <a:endParaRPr lang="en-US"/>
        </a:p>
      </dgm:t>
    </dgm:pt>
    <dgm:pt modelId="{9A257293-031B-4DB5-8B49-ADD114FE1EAF}" type="pres">
      <dgm:prSet presAssocID="{1B60DD35-8FD6-4D49-8B1B-4B7025769080}" presName="linear" presStyleCnt="0">
        <dgm:presLayoutVars>
          <dgm:animLvl val="lvl"/>
          <dgm:resizeHandles val="exact"/>
        </dgm:presLayoutVars>
      </dgm:prSet>
      <dgm:spPr/>
      <dgm:t>
        <a:bodyPr/>
        <a:lstStyle/>
        <a:p>
          <a:endParaRPr lang="en-US"/>
        </a:p>
      </dgm:t>
    </dgm:pt>
    <dgm:pt modelId="{B6D52B1C-1BCF-422C-A748-D69C454A07E1}" type="pres">
      <dgm:prSet presAssocID="{1D383BB6-21B8-4068-BD13-AA032B2D6DA0}" presName="parentText" presStyleLbl="node1" presStyleIdx="0" presStyleCnt="1" custLinFactNeighborY="-5555">
        <dgm:presLayoutVars>
          <dgm:chMax val="0"/>
          <dgm:bulletEnabled val="1"/>
        </dgm:presLayoutVars>
      </dgm:prSet>
      <dgm:spPr/>
      <dgm:t>
        <a:bodyPr/>
        <a:lstStyle/>
        <a:p>
          <a:endParaRPr lang="en-US"/>
        </a:p>
      </dgm:t>
    </dgm:pt>
    <dgm:pt modelId="{1F3E8AFA-021C-4444-9FA4-8A5B6589F000}" type="pres">
      <dgm:prSet presAssocID="{1D383BB6-21B8-4068-BD13-AA032B2D6DA0}" presName="childText" presStyleLbl="revTx" presStyleIdx="0" presStyleCnt="1">
        <dgm:presLayoutVars>
          <dgm:bulletEnabled val="1"/>
        </dgm:presLayoutVars>
      </dgm:prSet>
      <dgm:spPr/>
      <dgm:t>
        <a:bodyPr/>
        <a:lstStyle/>
        <a:p>
          <a:endParaRPr lang="en-US"/>
        </a:p>
      </dgm:t>
    </dgm:pt>
  </dgm:ptLst>
  <dgm:cxnLst>
    <dgm:cxn modelId="{02E74EF7-7607-4308-9C11-8E56040B57FD}" srcId="{1D383BB6-21B8-4068-BD13-AA032B2D6DA0}" destId="{1CF431E4-2572-4841-90D0-547401DA7444}" srcOrd="0" destOrd="0" parTransId="{DB49DE42-2E66-414F-AE19-0D688A7D5067}" sibTransId="{8CB28211-B322-4CCE-9EDF-D279A1B9F9AD}"/>
    <dgm:cxn modelId="{66169508-63EF-460A-9FAE-FD6426DBF80B}" type="presOf" srcId="{1CF431E4-2572-4841-90D0-547401DA7444}" destId="{1F3E8AFA-021C-4444-9FA4-8A5B6589F000}" srcOrd="0" destOrd="0" presId="urn:microsoft.com/office/officeart/2005/8/layout/vList2"/>
    <dgm:cxn modelId="{F9BD83DF-B9AC-463E-9405-B48D4CA72021}" type="presOf" srcId="{1B60DD35-8FD6-4D49-8B1B-4B7025769080}" destId="{9A257293-031B-4DB5-8B49-ADD114FE1EAF}" srcOrd="0" destOrd="0" presId="urn:microsoft.com/office/officeart/2005/8/layout/vList2"/>
    <dgm:cxn modelId="{E36FCB41-1B13-4A31-B2EE-BF6106F79D98}" type="presOf" srcId="{038DFB23-CF96-45FC-8782-2A272F762D46}" destId="{1F3E8AFA-021C-4444-9FA4-8A5B6589F000}" srcOrd="0" destOrd="1" presId="urn:microsoft.com/office/officeart/2005/8/layout/vList2"/>
    <dgm:cxn modelId="{1CC44C32-640A-4442-B240-F4BD62BD937D}" srcId="{1D383BB6-21B8-4068-BD13-AA032B2D6DA0}" destId="{5A700B2B-9B68-4327-ACE2-28C3BCB90403}" srcOrd="2" destOrd="0" parTransId="{2D26D5C4-7C86-49DD-A6C4-D5AB0294F3CD}" sibTransId="{05B0516D-331F-4106-A7C3-5F18F2224ECC}"/>
    <dgm:cxn modelId="{65C1BF00-792A-4CFD-8484-5F2074BAD080}" srcId="{1D383BB6-21B8-4068-BD13-AA032B2D6DA0}" destId="{038DFB23-CF96-45FC-8782-2A272F762D46}" srcOrd="1" destOrd="0" parTransId="{87AE6E19-580F-48BC-9904-BA00AC9BC233}" sibTransId="{AD480893-9E31-4199-A595-1A6931483635}"/>
    <dgm:cxn modelId="{75806E19-0554-4E21-8AC8-0C38B1AB33F2}" type="presOf" srcId="{1D383BB6-21B8-4068-BD13-AA032B2D6DA0}" destId="{B6D52B1C-1BCF-422C-A748-D69C454A07E1}" srcOrd="0" destOrd="0" presId="urn:microsoft.com/office/officeart/2005/8/layout/vList2"/>
    <dgm:cxn modelId="{31C07626-EB99-4D9F-B570-0FFCD994AEBC}" type="presOf" srcId="{5A700B2B-9B68-4327-ACE2-28C3BCB90403}" destId="{1F3E8AFA-021C-4444-9FA4-8A5B6589F000}" srcOrd="0" destOrd="2" presId="urn:microsoft.com/office/officeart/2005/8/layout/vList2"/>
    <dgm:cxn modelId="{D0ADC0E0-90B9-4125-8E8D-8C3FB0B67C0C}" srcId="{1B60DD35-8FD6-4D49-8B1B-4B7025769080}" destId="{1D383BB6-21B8-4068-BD13-AA032B2D6DA0}" srcOrd="0" destOrd="0" parTransId="{BF402640-AA6B-4644-B176-021E23841D26}" sibTransId="{2E4D1990-2EEA-4948-A712-E78FFAB27094}"/>
    <dgm:cxn modelId="{3154B1A6-6D14-4154-9749-9CFD5D429289}" type="presParOf" srcId="{9A257293-031B-4DB5-8B49-ADD114FE1EAF}" destId="{B6D52B1C-1BCF-422C-A748-D69C454A07E1}" srcOrd="0" destOrd="0" presId="urn:microsoft.com/office/officeart/2005/8/layout/vList2"/>
    <dgm:cxn modelId="{5263479F-3775-4F3F-B76E-B38BEB1D2890}" type="presParOf" srcId="{9A257293-031B-4DB5-8B49-ADD114FE1EAF}" destId="{1F3E8AFA-021C-4444-9FA4-8A5B6589F00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68EC-8F2B-49C5-9722-3896001EC02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892A2C7E-0315-4AA4-B4AE-4BD4B058AE7D}">
      <dgm:prSet custT="1"/>
      <dgm:spPr/>
      <dgm:t>
        <a:bodyPr/>
        <a:lstStyle/>
        <a:p>
          <a:pPr rtl="0"/>
          <a:r>
            <a:rPr lang="en-US" sz="3200" dirty="0" smtClean="0">
              <a:solidFill>
                <a:schemeClr val="bg1">
                  <a:lumMod val="10000"/>
                  <a:lumOff val="90000"/>
                </a:schemeClr>
              </a:solidFill>
            </a:rPr>
            <a:t>Privacy Act (PA) Definition:  Information from system of records communicated by any means to any person</a:t>
          </a:r>
          <a:endParaRPr lang="en-US" sz="3200" dirty="0">
            <a:solidFill>
              <a:schemeClr val="bg1">
                <a:lumMod val="10000"/>
                <a:lumOff val="90000"/>
              </a:schemeClr>
            </a:solidFill>
          </a:endParaRPr>
        </a:p>
      </dgm:t>
      <dgm:extLst>
        <a:ext uri="{E40237B7-FDA0-4F09-8148-C483321AD2D9}">
          <dgm14:cNvPr xmlns:dgm14="http://schemas.microsoft.com/office/drawing/2010/diagram" id="0" name="" descr="Privacy Act (PA) Definition:  Information from system of records communicated by any means to any person&#10;"/>
        </a:ext>
      </dgm:extLst>
    </dgm:pt>
    <dgm:pt modelId="{91280EE1-F67A-4000-9CBD-A8B9D7FB814C}" type="parTrans" cxnId="{FCB596E5-9BCD-457B-BFBA-BB7703A6A09C}">
      <dgm:prSet/>
      <dgm:spPr/>
      <dgm:t>
        <a:bodyPr/>
        <a:lstStyle/>
        <a:p>
          <a:endParaRPr lang="en-US" sz="2000"/>
        </a:p>
      </dgm:t>
    </dgm:pt>
    <dgm:pt modelId="{CB6C4573-B67C-4539-8576-1B683DDDFB9F}" type="sibTrans" cxnId="{FCB596E5-9BCD-457B-BFBA-BB7703A6A09C}">
      <dgm:prSet/>
      <dgm:spPr/>
      <dgm:t>
        <a:bodyPr/>
        <a:lstStyle/>
        <a:p>
          <a:endParaRPr lang="en-US" sz="2000"/>
        </a:p>
      </dgm:t>
    </dgm:pt>
    <dgm:pt modelId="{378AFB78-E91C-476A-90FC-CAAC41A2E5F9}">
      <dgm:prSet custT="1"/>
      <dgm:spPr/>
      <dgm:t>
        <a:bodyPr/>
        <a:lstStyle/>
        <a:p>
          <a:pPr rtl="0"/>
          <a:r>
            <a:rPr lang="en-US" sz="3200" dirty="0" smtClean="0">
              <a:solidFill>
                <a:schemeClr val="bg1">
                  <a:lumMod val="10000"/>
                  <a:lumOff val="90000"/>
                </a:schemeClr>
              </a:solidFill>
            </a:rPr>
            <a:t>VA Definition:  Information released outside VA</a:t>
          </a:r>
          <a:endParaRPr lang="en-US" sz="3200" dirty="0">
            <a:solidFill>
              <a:schemeClr val="bg1">
                <a:lumMod val="10000"/>
                <a:lumOff val="90000"/>
              </a:schemeClr>
            </a:solidFill>
          </a:endParaRPr>
        </a:p>
      </dgm:t>
      <dgm:extLst>
        <a:ext uri="{E40237B7-FDA0-4F09-8148-C483321AD2D9}">
          <dgm14:cNvPr xmlns:dgm14="http://schemas.microsoft.com/office/drawing/2010/diagram" id="0" name="" descr="VA Definition:  Information released outside VA&#10;"/>
        </a:ext>
      </dgm:extLst>
    </dgm:pt>
    <dgm:pt modelId="{144A6E7D-B47F-4FC3-83EF-9C5ECAC239E0}" type="parTrans" cxnId="{2FBD02A1-0FAC-4A12-B8D8-663DBCDB5DB5}">
      <dgm:prSet/>
      <dgm:spPr/>
      <dgm:t>
        <a:bodyPr/>
        <a:lstStyle/>
        <a:p>
          <a:endParaRPr lang="en-US" sz="2000"/>
        </a:p>
      </dgm:t>
    </dgm:pt>
    <dgm:pt modelId="{A17D113F-D41A-452B-951B-151DF1B31822}" type="sibTrans" cxnId="{2FBD02A1-0FAC-4A12-B8D8-663DBCDB5DB5}">
      <dgm:prSet/>
      <dgm:spPr/>
      <dgm:t>
        <a:bodyPr/>
        <a:lstStyle/>
        <a:p>
          <a:endParaRPr lang="en-US" sz="2000"/>
        </a:p>
      </dgm:t>
    </dgm:pt>
    <dgm:pt modelId="{85680C2E-0BF8-4169-B58B-D7A762E15483}" type="pres">
      <dgm:prSet presAssocID="{482F68EC-8F2B-49C5-9722-3896001EC023}" presName="linear" presStyleCnt="0">
        <dgm:presLayoutVars>
          <dgm:animLvl val="lvl"/>
          <dgm:resizeHandles val="exact"/>
        </dgm:presLayoutVars>
      </dgm:prSet>
      <dgm:spPr/>
      <dgm:t>
        <a:bodyPr/>
        <a:lstStyle/>
        <a:p>
          <a:endParaRPr lang="en-US"/>
        </a:p>
      </dgm:t>
    </dgm:pt>
    <dgm:pt modelId="{A99D0294-8820-46F9-A869-A59B2282544D}" type="pres">
      <dgm:prSet presAssocID="{892A2C7E-0315-4AA4-B4AE-4BD4B058AE7D}" presName="parentText" presStyleLbl="node1" presStyleIdx="0" presStyleCnt="2">
        <dgm:presLayoutVars>
          <dgm:chMax val="0"/>
          <dgm:bulletEnabled val="1"/>
        </dgm:presLayoutVars>
      </dgm:prSet>
      <dgm:spPr/>
      <dgm:t>
        <a:bodyPr/>
        <a:lstStyle/>
        <a:p>
          <a:endParaRPr lang="en-US"/>
        </a:p>
      </dgm:t>
    </dgm:pt>
    <dgm:pt modelId="{B733F31E-4128-4B76-94FD-A824F8F0F443}" type="pres">
      <dgm:prSet presAssocID="{CB6C4573-B67C-4539-8576-1B683DDDFB9F}" presName="spacer" presStyleCnt="0"/>
      <dgm:spPr/>
    </dgm:pt>
    <dgm:pt modelId="{CE9EA565-C0B6-4C29-901D-AB6F502E4A81}" type="pres">
      <dgm:prSet presAssocID="{378AFB78-E91C-476A-90FC-CAAC41A2E5F9}" presName="parentText" presStyleLbl="node1" presStyleIdx="1" presStyleCnt="2">
        <dgm:presLayoutVars>
          <dgm:chMax val="0"/>
          <dgm:bulletEnabled val="1"/>
        </dgm:presLayoutVars>
      </dgm:prSet>
      <dgm:spPr/>
      <dgm:t>
        <a:bodyPr/>
        <a:lstStyle/>
        <a:p>
          <a:endParaRPr lang="en-US"/>
        </a:p>
      </dgm:t>
    </dgm:pt>
  </dgm:ptLst>
  <dgm:cxnLst>
    <dgm:cxn modelId="{FCB596E5-9BCD-457B-BFBA-BB7703A6A09C}" srcId="{482F68EC-8F2B-49C5-9722-3896001EC023}" destId="{892A2C7E-0315-4AA4-B4AE-4BD4B058AE7D}" srcOrd="0" destOrd="0" parTransId="{91280EE1-F67A-4000-9CBD-A8B9D7FB814C}" sibTransId="{CB6C4573-B67C-4539-8576-1B683DDDFB9F}"/>
    <dgm:cxn modelId="{AE4F8F23-0A1B-49CF-A0D3-7D12DCD0DE6E}" type="presOf" srcId="{892A2C7E-0315-4AA4-B4AE-4BD4B058AE7D}" destId="{A99D0294-8820-46F9-A869-A59B2282544D}" srcOrd="0" destOrd="0" presId="urn:microsoft.com/office/officeart/2005/8/layout/vList2"/>
    <dgm:cxn modelId="{805A82A1-8EBD-40C4-B1B0-24CD91268D31}" type="presOf" srcId="{482F68EC-8F2B-49C5-9722-3896001EC023}" destId="{85680C2E-0BF8-4169-B58B-D7A762E15483}" srcOrd="0" destOrd="0" presId="urn:microsoft.com/office/officeart/2005/8/layout/vList2"/>
    <dgm:cxn modelId="{504092C7-C5EE-44AD-868A-17B060730585}" type="presOf" srcId="{378AFB78-E91C-476A-90FC-CAAC41A2E5F9}" destId="{CE9EA565-C0B6-4C29-901D-AB6F502E4A81}" srcOrd="0" destOrd="0" presId="urn:microsoft.com/office/officeart/2005/8/layout/vList2"/>
    <dgm:cxn modelId="{2FBD02A1-0FAC-4A12-B8D8-663DBCDB5DB5}" srcId="{482F68EC-8F2B-49C5-9722-3896001EC023}" destId="{378AFB78-E91C-476A-90FC-CAAC41A2E5F9}" srcOrd="1" destOrd="0" parTransId="{144A6E7D-B47F-4FC3-83EF-9C5ECAC239E0}" sibTransId="{A17D113F-D41A-452B-951B-151DF1B31822}"/>
    <dgm:cxn modelId="{EF185C57-1141-48E2-8AFB-7E86501D33FA}" type="presParOf" srcId="{85680C2E-0BF8-4169-B58B-D7A762E15483}" destId="{A99D0294-8820-46F9-A869-A59B2282544D}" srcOrd="0" destOrd="0" presId="urn:microsoft.com/office/officeart/2005/8/layout/vList2"/>
    <dgm:cxn modelId="{6786E504-37B9-44C1-9667-82EA3DB55EFD}" type="presParOf" srcId="{85680C2E-0BF8-4169-B58B-D7A762E15483}" destId="{B733F31E-4128-4B76-94FD-A824F8F0F443}" srcOrd="1" destOrd="0" presId="urn:microsoft.com/office/officeart/2005/8/layout/vList2"/>
    <dgm:cxn modelId="{828B342B-8941-436C-A09B-0BCCC3D38704}" type="presParOf" srcId="{85680C2E-0BF8-4169-B58B-D7A762E15483}" destId="{CE9EA565-C0B6-4C29-901D-AB6F502E4A8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E7FF519-9AB2-4496-9FD2-B860BAC9831F}"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83EB8BBD-3DCC-4883-A0F3-D99E3FDC8DAB}">
      <dgm:prSet/>
      <dgm:spPr/>
      <dgm:t>
        <a:bodyPr/>
        <a:lstStyle/>
        <a:p>
          <a:pPr rtl="0"/>
          <a:r>
            <a:rPr lang="en-US" dirty="0" smtClean="0"/>
            <a:t>Use separate authorizations </a:t>
          </a:r>
          <a:endParaRPr lang="en-US" dirty="0"/>
        </a:p>
      </dgm:t>
      <dgm:extLst>
        <a:ext uri="{E40237B7-FDA0-4F09-8148-C483321AD2D9}">
          <dgm14:cNvPr xmlns:dgm14="http://schemas.microsoft.com/office/drawing/2010/diagram" id="0" name="" descr="Use separate authorizations &#10;"/>
        </a:ext>
      </dgm:extLst>
    </dgm:pt>
    <dgm:pt modelId="{292A7FBB-D63F-4224-A92D-39558B4F3F80}" type="parTrans" cxnId="{DAA80BEA-EC50-4B64-BC7F-7774BBDE8708}">
      <dgm:prSet/>
      <dgm:spPr/>
      <dgm:t>
        <a:bodyPr/>
        <a:lstStyle/>
        <a:p>
          <a:endParaRPr lang="en-US"/>
        </a:p>
      </dgm:t>
    </dgm:pt>
    <dgm:pt modelId="{4E9D2B26-51AE-429A-88E6-5C5CF6D16BA3}" type="sibTrans" cxnId="{DAA80BEA-EC50-4B64-BC7F-7774BBDE8708}">
      <dgm:prSet/>
      <dgm:spPr/>
      <dgm:t>
        <a:bodyPr/>
        <a:lstStyle/>
        <a:p>
          <a:endParaRPr lang="en-US"/>
        </a:p>
      </dgm:t>
    </dgm:pt>
    <dgm:pt modelId="{14C88E26-BCBE-4026-BFCA-41E59940675F}">
      <dgm:prSet/>
      <dgm:spPr/>
      <dgm:t>
        <a:bodyPr/>
        <a:lstStyle/>
        <a:p>
          <a:pPr rtl="0"/>
          <a:r>
            <a:rPr lang="en-US" dirty="0" smtClean="0">
              <a:solidFill>
                <a:schemeClr val="tx2"/>
              </a:solidFill>
            </a:rPr>
            <a:t>One for the main activities of the study, and </a:t>
          </a:r>
          <a:endParaRPr lang="en-US" dirty="0">
            <a:solidFill>
              <a:schemeClr val="tx2"/>
            </a:solidFill>
          </a:endParaRPr>
        </a:p>
      </dgm:t>
      <dgm:extLst>
        <a:ext uri="{E40237B7-FDA0-4F09-8148-C483321AD2D9}">
          <dgm14:cNvPr xmlns:dgm14="http://schemas.microsoft.com/office/drawing/2010/diagram" id="0" name="" descr="One for the main activities of the study, and &#10;"/>
        </a:ext>
      </dgm:extLst>
    </dgm:pt>
    <dgm:pt modelId="{F9B874F6-6C3A-4721-AD14-23D5245DC9E4}" type="parTrans" cxnId="{1359360F-F565-483D-BBB1-CC1032988D7E}">
      <dgm:prSet/>
      <dgm:spPr/>
      <dgm:t>
        <a:bodyPr/>
        <a:lstStyle/>
        <a:p>
          <a:endParaRPr lang="en-US"/>
        </a:p>
      </dgm:t>
    </dgm:pt>
    <dgm:pt modelId="{8611A790-4A43-4A72-AD6B-D6E76AA61362}" type="sibTrans" cxnId="{1359360F-F565-483D-BBB1-CC1032988D7E}">
      <dgm:prSet/>
      <dgm:spPr/>
      <dgm:t>
        <a:bodyPr/>
        <a:lstStyle/>
        <a:p>
          <a:endParaRPr lang="en-US"/>
        </a:p>
      </dgm:t>
    </dgm:pt>
    <dgm:pt modelId="{6341BE14-4AC3-4A3D-9CA5-E515A5C1C39C}">
      <dgm:prSet/>
      <dgm:spPr/>
      <dgm:t>
        <a:bodyPr/>
        <a:lstStyle/>
        <a:p>
          <a:pPr rtl="0"/>
          <a:r>
            <a:rPr lang="en-US" dirty="0" smtClean="0">
              <a:solidFill>
                <a:schemeClr val="tx2"/>
              </a:solidFill>
            </a:rPr>
            <a:t>Separate authorization for the tissue banking or data repository for  future use</a:t>
          </a:r>
          <a:endParaRPr lang="en-US" dirty="0">
            <a:solidFill>
              <a:schemeClr val="tx2"/>
            </a:solidFill>
          </a:endParaRPr>
        </a:p>
      </dgm:t>
    </dgm:pt>
    <dgm:pt modelId="{D9C015D4-123C-4458-80A1-E08649909DB5}" type="parTrans" cxnId="{A18D5954-2D5B-4741-A7FE-53E5136E4968}">
      <dgm:prSet/>
      <dgm:spPr/>
      <dgm:t>
        <a:bodyPr/>
        <a:lstStyle/>
        <a:p>
          <a:endParaRPr lang="en-US"/>
        </a:p>
      </dgm:t>
    </dgm:pt>
    <dgm:pt modelId="{039F7BDA-1E99-4D13-BAD8-7A311D18CE5B}" type="sibTrans" cxnId="{A18D5954-2D5B-4741-A7FE-53E5136E4968}">
      <dgm:prSet/>
      <dgm:spPr/>
      <dgm:t>
        <a:bodyPr/>
        <a:lstStyle/>
        <a:p>
          <a:endParaRPr lang="en-US"/>
        </a:p>
      </dgm:t>
    </dgm:pt>
    <dgm:pt modelId="{7AC4361D-6256-47F1-883F-4BB22934F20A}">
      <dgm:prSet/>
      <dgm:spPr/>
      <dgm:t>
        <a:bodyPr/>
        <a:lstStyle/>
        <a:p>
          <a:pPr rtl="0"/>
          <a:r>
            <a:rPr lang="en-US" dirty="0" smtClean="0"/>
            <a:t>Future use requires a new IRB approval to even include use of contact information </a:t>
          </a:r>
          <a:endParaRPr lang="en-US" dirty="0"/>
        </a:p>
      </dgm:t>
      <dgm:extLst>
        <a:ext uri="{E40237B7-FDA0-4F09-8148-C483321AD2D9}">
          <dgm14:cNvPr xmlns:dgm14="http://schemas.microsoft.com/office/drawing/2010/diagram" id="0" name="" descr="Future use requires a new IRB approval to even include use of contact information &#10;"/>
        </a:ext>
      </dgm:extLst>
    </dgm:pt>
    <dgm:pt modelId="{625CADF0-31C7-4D48-9B6B-3E6579F16618}" type="parTrans" cxnId="{BC2463F7-1757-46E4-9323-B0CE7EB26348}">
      <dgm:prSet/>
      <dgm:spPr/>
      <dgm:t>
        <a:bodyPr/>
        <a:lstStyle/>
        <a:p>
          <a:endParaRPr lang="en-US"/>
        </a:p>
      </dgm:t>
    </dgm:pt>
    <dgm:pt modelId="{4C43CA37-7E66-4464-888B-2517FEC46AE4}" type="sibTrans" cxnId="{BC2463F7-1757-46E4-9323-B0CE7EB26348}">
      <dgm:prSet/>
      <dgm:spPr/>
      <dgm:t>
        <a:bodyPr/>
        <a:lstStyle/>
        <a:p>
          <a:endParaRPr lang="en-US"/>
        </a:p>
      </dgm:t>
    </dgm:pt>
    <dgm:pt modelId="{46CBD02B-4942-437D-BF07-DDB4CEA351CD}" type="pres">
      <dgm:prSet presAssocID="{EE7FF519-9AB2-4496-9FD2-B860BAC9831F}" presName="linear" presStyleCnt="0">
        <dgm:presLayoutVars>
          <dgm:animLvl val="lvl"/>
          <dgm:resizeHandles val="exact"/>
        </dgm:presLayoutVars>
      </dgm:prSet>
      <dgm:spPr/>
      <dgm:t>
        <a:bodyPr/>
        <a:lstStyle/>
        <a:p>
          <a:endParaRPr lang="en-US"/>
        </a:p>
      </dgm:t>
    </dgm:pt>
    <dgm:pt modelId="{2EAB9636-83F1-4ECF-B9A2-56DEF7E76E98}" type="pres">
      <dgm:prSet presAssocID="{83EB8BBD-3DCC-4883-A0F3-D99E3FDC8DAB}" presName="parentText" presStyleLbl="node1" presStyleIdx="0" presStyleCnt="2">
        <dgm:presLayoutVars>
          <dgm:chMax val="0"/>
          <dgm:bulletEnabled val="1"/>
        </dgm:presLayoutVars>
      </dgm:prSet>
      <dgm:spPr/>
      <dgm:t>
        <a:bodyPr/>
        <a:lstStyle/>
        <a:p>
          <a:endParaRPr lang="en-US"/>
        </a:p>
      </dgm:t>
    </dgm:pt>
    <dgm:pt modelId="{B769E470-42E9-44F8-A1E8-2EAA04E70877}" type="pres">
      <dgm:prSet presAssocID="{83EB8BBD-3DCC-4883-A0F3-D99E3FDC8DAB}" presName="childText" presStyleLbl="revTx" presStyleIdx="0" presStyleCnt="1">
        <dgm:presLayoutVars>
          <dgm:bulletEnabled val="1"/>
        </dgm:presLayoutVars>
      </dgm:prSet>
      <dgm:spPr/>
      <dgm:t>
        <a:bodyPr/>
        <a:lstStyle/>
        <a:p>
          <a:endParaRPr lang="en-US"/>
        </a:p>
      </dgm:t>
    </dgm:pt>
    <dgm:pt modelId="{14279581-4EC8-4DAA-AFEE-5D6CE1C32EF9}" type="pres">
      <dgm:prSet presAssocID="{7AC4361D-6256-47F1-883F-4BB22934F20A}" presName="parentText" presStyleLbl="node1" presStyleIdx="1" presStyleCnt="2">
        <dgm:presLayoutVars>
          <dgm:chMax val="0"/>
          <dgm:bulletEnabled val="1"/>
        </dgm:presLayoutVars>
      </dgm:prSet>
      <dgm:spPr/>
      <dgm:t>
        <a:bodyPr/>
        <a:lstStyle/>
        <a:p>
          <a:endParaRPr lang="en-US"/>
        </a:p>
      </dgm:t>
    </dgm:pt>
  </dgm:ptLst>
  <dgm:cxnLst>
    <dgm:cxn modelId="{1359360F-F565-483D-BBB1-CC1032988D7E}" srcId="{83EB8BBD-3DCC-4883-A0F3-D99E3FDC8DAB}" destId="{14C88E26-BCBE-4026-BFCA-41E59940675F}" srcOrd="0" destOrd="0" parTransId="{F9B874F6-6C3A-4721-AD14-23D5245DC9E4}" sibTransId="{8611A790-4A43-4A72-AD6B-D6E76AA61362}"/>
    <dgm:cxn modelId="{BC2463F7-1757-46E4-9323-B0CE7EB26348}" srcId="{EE7FF519-9AB2-4496-9FD2-B860BAC9831F}" destId="{7AC4361D-6256-47F1-883F-4BB22934F20A}" srcOrd="1" destOrd="0" parTransId="{625CADF0-31C7-4D48-9B6B-3E6579F16618}" sibTransId="{4C43CA37-7E66-4464-888B-2517FEC46AE4}"/>
    <dgm:cxn modelId="{6FC0C94F-4AA7-4640-ABFD-321CC9BD50D7}" type="presOf" srcId="{14C88E26-BCBE-4026-BFCA-41E59940675F}" destId="{B769E470-42E9-44F8-A1E8-2EAA04E70877}" srcOrd="0" destOrd="0" presId="urn:microsoft.com/office/officeart/2005/8/layout/vList2"/>
    <dgm:cxn modelId="{A18D5954-2D5B-4741-A7FE-53E5136E4968}" srcId="{83EB8BBD-3DCC-4883-A0F3-D99E3FDC8DAB}" destId="{6341BE14-4AC3-4A3D-9CA5-E515A5C1C39C}" srcOrd="1" destOrd="0" parTransId="{D9C015D4-123C-4458-80A1-E08649909DB5}" sibTransId="{039F7BDA-1E99-4D13-BAD8-7A311D18CE5B}"/>
    <dgm:cxn modelId="{2884780E-D2E6-4EF9-BFA5-58A64B002644}" type="presOf" srcId="{7AC4361D-6256-47F1-883F-4BB22934F20A}" destId="{14279581-4EC8-4DAA-AFEE-5D6CE1C32EF9}" srcOrd="0" destOrd="0" presId="urn:microsoft.com/office/officeart/2005/8/layout/vList2"/>
    <dgm:cxn modelId="{DAA80BEA-EC50-4B64-BC7F-7774BBDE8708}" srcId="{EE7FF519-9AB2-4496-9FD2-B860BAC9831F}" destId="{83EB8BBD-3DCC-4883-A0F3-D99E3FDC8DAB}" srcOrd="0" destOrd="0" parTransId="{292A7FBB-D63F-4224-A92D-39558B4F3F80}" sibTransId="{4E9D2B26-51AE-429A-88E6-5C5CF6D16BA3}"/>
    <dgm:cxn modelId="{699A94E0-BD43-4BD3-8B81-3E36EC67FB84}" type="presOf" srcId="{EE7FF519-9AB2-4496-9FD2-B860BAC9831F}" destId="{46CBD02B-4942-437D-BF07-DDB4CEA351CD}" srcOrd="0" destOrd="0" presId="urn:microsoft.com/office/officeart/2005/8/layout/vList2"/>
    <dgm:cxn modelId="{7D2B0C85-92C5-4E6D-8E59-60D5F8C4C618}" type="presOf" srcId="{6341BE14-4AC3-4A3D-9CA5-E515A5C1C39C}" destId="{B769E470-42E9-44F8-A1E8-2EAA04E70877}" srcOrd="0" destOrd="1" presId="urn:microsoft.com/office/officeart/2005/8/layout/vList2"/>
    <dgm:cxn modelId="{C5F8CFAD-AEA2-410A-ADF5-5F616FAEB972}" type="presOf" srcId="{83EB8BBD-3DCC-4883-A0F3-D99E3FDC8DAB}" destId="{2EAB9636-83F1-4ECF-B9A2-56DEF7E76E98}" srcOrd="0" destOrd="0" presId="urn:microsoft.com/office/officeart/2005/8/layout/vList2"/>
    <dgm:cxn modelId="{1E9C2770-1C0F-49D6-89E9-1B7C54012DD1}" type="presParOf" srcId="{46CBD02B-4942-437D-BF07-DDB4CEA351CD}" destId="{2EAB9636-83F1-4ECF-B9A2-56DEF7E76E98}" srcOrd="0" destOrd="0" presId="urn:microsoft.com/office/officeart/2005/8/layout/vList2"/>
    <dgm:cxn modelId="{E36BD8EA-8680-4222-A2D4-B66F8FCC0B8B}" type="presParOf" srcId="{46CBD02B-4942-437D-BF07-DDB4CEA351CD}" destId="{B769E470-42E9-44F8-A1E8-2EAA04E70877}" srcOrd="1" destOrd="0" presId="urn:microsoft.com/office/officeart/2005/8/layout/vList2"/>
    <dgm:cxn modelId="{61534AA0-3AD3-4080-B6C2-38114D9E0F1F}" type="presParOf" srcId="{46CBD02B-4942-437D-BF07-DDB4CEA351CD}" destId="{14279581-4EC8-4DAA-AFEE-5D6CE1C32EF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C29CFDF-C072-4211-9516-52372AD8064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B0A6D86-0D03-4501-8D34-99E76AA0EB0A}">
      <dgm:prSet custT="1"/>
      <dgm:spPr/>
      <dgm:t>
        <a:bodyPr/>
        <a:lstStyle/>
        <a:p>
          <a:pPr algn="l" rtl="0"/>
          <a:r>
            <a:rPr lang="en-US" sz="2800" b="0" dirty="0" smtClean="0">
              <a:solidFill>
                <a:schemeClr val="tx2"/>
              </a:solidFill>
            </a:rPr>
            <a:t>Ensures compliance prior to use and disclosure of information to PI</a:t>
          </a:r>
          <a:endParaRPr lang="en-US" sz="2800" b="0" dirty="0">
            <a:solidFill>
              <a:schemeClr val="tx2"/>
            </a:solidFill>
          </a:endParaRPr>
        </a:p>
      </dgm:t>
      <dgm:extLst>
        <a:ext uri="{E40237B7-FDA0-4F09-8148-C483321AD2D9}">
          <dgm14:cNvPr xmlns:dgm14="http://schemas.microsoft.com/office/drawing/2010/diagram" id="0" name="" descr="Ensures compliance prior to use and disclosure of information to PI&#10;"/>
        </a:ext>
      </dgm:extLst>
    </dgm:pt>
    <dgm:pt modelId="{1D5CE433-D2A9-45A3-9864-17FABFC3421E}" type="parTrans" cxnId="{796BC0E8-0EA8-4A0B-8FAF-0C0112CD1700}">
      <dgm:prSet/>
      <dgm:spPr/>
      <dgm:t>
        <a:bodyPr/>
        <a:lstStyle/>
        <a:p>
          <a:pPr algn="l"/>
          <a:endParaRPr lang="en-US" sz="2800" b="0">
            <a:solidFill>
              <a:schemeClr val="tx2"/>
            </a:solidFill>
          </a:endParaRPr>
        </a:p>
      </dgm:t>
    </dgm:pt>
    <dgm:pt modelId="{3896467A-EC02-41A2-9AAD-BCA11D5E042E}" type="sibTrans" cxnId="{796BC0E8-0EA8-4A0B-8FAF-0C0112CD1700}">
      <dgm:prSet/>
      <dgm:spPr/>
      <dgm:t>
        <a:bodyPr/>
        <a:lstStyle/>
        <a:p>
          <a:pPr algn="l"/>
          <a:endParaRPr lang="en-US" sz="2800" b="0">
            <a:solidFill>
              <a:schemeClr val="tx2"/>
            </a:solidFill>
          </a:endParaRPr>
        </a:p>
      </dgm:t>
    </dgm:pt>
    <dgm:pt modelId="{6C74CAFE-754A-4D96-959D-DD0E2900A72B}">
      <dgm:prSet custT="1"/>
      <dgm:spPr/>
      <dgm:t>
        <a:bodyPr/>
        <a:lstStyle/>
        <a:p>
          <a:pPr algn="l" rtl="0"/>
          <a:r>
            <a:rPr lang="en-US" sz="2800" b="0" dirty="0" smtClean="0">
              <a:solidFill>
                <a:schemeClr val="tx2"/>
              </a:solidFill>
            </a:rPr>
            <a:t>Cannot approve or disapprove a study </a:t>
          </a:r>
          <a:endParaRPr lang="en-US" sz="2800" b="0" dirty="0">
            <a:solidFill>
              <a:schemeClr val="tx2"/>
            </a:solidFill>
          </a:endParaRPr>
        </a:p>
      </dgm:t>
      <dgm:extLst>
        <a:ext uri="{E40237B7-FDA0-4F09-8148-C483321AD2D9}">
          <dgm14:cNvPr xmlns:dgm14="http://schemas.microsoft.com/office/drawing/2010/diagram" id="0" name="" descr="Cannot approve or disapprove a study &#10;"/>
        </a:ext>
      </dgm:extLst>
    </dgm:pt>
    <dgm:pt modelId="{ADD75342-F9BC-4CE3-BCA7-6C3D1CFA365C}" type="parTrans" cxnId="{841DDE35-0243-4941-9341-197104A931E0}">
      <dgm:prSet/>
      <dgm:spPr/>
      <dgm:t>
        <a:bodyPr/>
        <a:lstStyle/>
        <a:p>
          <a:pPr algn="l"/>
          <a:endParaRPr lang="en-US" sz="2800" b="0">
            <a:solidFill>
              <a:schemeClr val="tx2"/>
            </a:solidFill>
          </a:endParaRPr>
        </a:p>
      </dgm:t>
    </dgm:pt>
    <dgm:pt modelId="{EEC54898-D882-42E7-8508-97E2ACD693ED}" type="sibTrans" cxnId="{841DDE35-0243-4941-9341-197104A931E0}">
      <dgm:prSet/>
      <dgm:spPr/>
      <dgm:t>
        <a:bodyPr/>
        <a:lstStyle/>
        <a:p>
          <a:pPr algn="l"/>
          <a:endParaRPr lang="en-US" sz="2800" b="0">
            <a:solidFill>
              <a:schemeClr val="tx2"/>
            </a:solidFill>
          </a:endParaRPr>
        </a:p>
      </dgm:t>
    </dgm:pt>
    <dgm:pt modelId="{C290D2DB-018D-45D3-BA13-44AF2BA94E8C}">
      <dgm:prSet custT="1"/>
      <dgm:spPr/>
      <dgm:t>
        <a:bodyPr/>
        <a:lstStyle/>
        <a:p>
          <a:pPr algn="l" rtl="0"/>
          <a:r>
            <a:rPr lang="en-US" sz="2800" b="0" dirty="0" smtClean="0">
              <a:solidFill>
                <a:schemeClr val="tx2"/>
              </a:solidFill>
            </a:rPr>
            <a:t>Works with IRB or PI by providing and interim and final review </a:t>
          </a:r>
          <a:endParaRPr lang="en-US" sz="2800" b="0" dirty="0">
            <a:solidFill>
              <a:schemeClr val="tx2"/>
            </a:solidFill>
          </a:endParaRPr>
        </a:p>
      </dgm:t>
      <dgm:extLst>
        <a:ext uri="{E40237B7-FDA0-4F09-8148-C483321AD2D9}">
          <dgm14:cNvPr xmlns:dgm14="http://schemas.microsoft.com/office/drawing/2010/diagram" id="0" name="" descr="Works with IRB or PI by providing and interim and final review &#10;"/>
        </a:ext>
      </dgm:extLst>
    </dgm:pt>
    <dgm:pt modelId="{8E63E19E-119B-4887-8804-080881C0D547}" type="parTrans" cxnId="{D7E541AE-BBA6-457B-843E-858BA010DF64}">
      <dgm:prSet/>
      <dgm:spPr/>
      <dgm:t>
        <a:bodyPr/>
        <a:lstStyle/>
        <a:p>
          <a:pPr algn="l"/>
          <a:endParaRPr lang="en-US" sz="2800" b="0">
            <a:solidFill>
              <a:schemeClr val="tx2"/>
            </a:solidFill>
          </a:endParaRPr>
        </a:p>
      </dgm:t>
    </dgm:pt>
    <dgm:pt modelId="{10F1D096-1D10-446D-AB63-00C26CB47C68}" type="sibTrans" cxnId="{D7E541AE-BBA6-457B-843E-858BA010DF64}">
      <dgm:prSet/>
      <dgm:spPr/>
      <dgm:t>
        <a:bodyPr/>
        <a:lstStyle/>
        <a:p>
          <a:pPr algn="l"/>
          <a:endParaRPr lang="en-US" sz="2800" b="0">
            <a:solidFill>
              <a:schemeClr val="tx2"/>
            </a:solidFill>
          </a:endParaRPr>
        </a:p>
      </dgm:t>
    </dgm:pt>
    <dgm:pt modelId="{672DBEC2-3328-4A1F-9444-8C187A734D20}" type="pres">
      <dgm:prSet presAssocID="{8C29CFDF-C072-4211-9516-52372AD80640}" presName="vert0" presStyleCnt="0">
        <dgm:presLayoutVars>
          <dgm:dir/>
          <dgm:animOne val="branch"/>
          <dgm:animLvl val="lvl"/>
        </dgm:presLayoutVars>
      </dgm:prSet>
      <dgm:spPr/>
      <dgm:t>
        <a:bodyPr/>
        <a:lstStyle/>
        <a:p>
          <a:endParaRPr lang="en-US"/>
        </a:p>
      </dgm:t>
    </dgm:pt>
    <dgm:pt modelId="{922C188F-250C-4B9F-8680-2E4E28596F5C}" type="pres">
      <dgm:prSet presAssocID="{8B0A6D86-0D03-4501-8D34-99E76AA0EB0A}" presName="thickLine" presStyleLbl="alignNode1" presStyleIdx="0" presStyleCnt="3"/>
      <dgm:spPr/>
    </dgm:pt>
    <dgm:pt modelId="{134085D0-32A2-492A-8B3D-BC602CFFF9D5}" type="pres">
      <dgm:prSet presAssocID="{8B0A6D86-0D03-4501-8D34-99E76AA0EB0A}" presName="horz1" presStyleCnt="0"/>
      <dgm:spPr/>
    </dgm:pt>
    <dgm:pt modelId="{54608893-9395-4F82-AEF8-96AF94F48ED7}" type="pres">
      <dgm:prSet presAssocID="{8B0A6D86-0D03-4501-8D34-99E76AA0EB0A}" presName="tx1" presStyleLbl="revTx" presStyleIdx="0" presStyleCnt="3"/>
      <dgm:spPr/>
      <dgm:t>
        <a:bodyPr/>
        <a:lstStyle/>
        <a:p>
          <a:endParaRPr lang="en-US"/>
        </a:p>
      </dgm:t>
    </dgm:pt>
    <dgm:pt modelId="{ACB31111-D563-41D9-8ACE-3DCF1EEF239B}" type="pres">
      <dgm:prSet presAssocID="{8B0A6D86-0D03-4501-8D34-99E76AA0EB0A}" presName="vert1" presStyleCnt="0"/>
      <dgm:spPr/>
    </dgm:pt>
    <dgm:pt modelId="{71378CE1-68F8-4FB9-A3A6-A5870377A6C3}" type="pres">
      <dgm:prSet presAssocID="{6C74CAFE-754A-4D96-959D-DD0E2900A72B}" presName="thickLine" presStyleLbl="alignNode1" presStyleIdx="1" presStyleCnt="3"/>
      <dgm:spPr/>
    </dgm:pt>
    <dgm:pt modelId="{13A8ED90-ACD9-494C-88F8-0334A18E8EA5}" type="pres">
      <dgm:prSet presAssocID="{6C74CAFE-754A-4D96-959D-DD0E2900A72B}" presName="horz1" presStyleCnt="0"/>
      <dgm:spPr/>
    </dgm:pt>
    <dgm:pt modelId="{7849F962-678A-4691-AC9D-A9D0F9EF407F}" type="pres">
      <dgm:prSet presAssocID="{6C74CAFE-754A-4D96-959D-DD0E2900A72B}" presName="tx1" presStyleLbl="revTx" presStyleIdx="1" presStyleCnt="3"/>
      <dgm:spPr/>
      <dgm:t>
        <a:bodyPr/>
        <a:lstStyle/>
        <a:p>
          <a:endParaRPr lang="en-US"/>
        </a:p>
      </dgm:t>
    </dgm:pt>
    <dgm:pt modelId="{48A31B37-6151-4F91-ABFE-115242120691}" type="pres">
      <dgm:prSet presAssocID="{6C74CAFE-754A-4D96-959D-DD0E2900A72B}" presName="vert1" presStyleCnt="0"/>
      <dgm:spPr/>
    </dgm:pt>
    <dgm:pt modelId="{7DEC7BA8-DA05-4A3D-BB5E-0A6C1F7F6B11}" type="pres">
      <dgm:prSet presAssocID="{C290D2DB-018D-45D3-BA13-44AF2BA94E8C}" presName="thickLine" presStyleLbl="alignNode1" presStyleIdx="2" presStyleCnt="3"/>
      <dgm:spPr/>
    </dgm:pt>
    <dgm:pt modelId="{B672995B-1266-4B52-BF11-471BBB23AC93}" type="pres">
      <dgm:prSet presAssocID="{C290D2DB-018D-45D3-BA13-44AF2BA94E8C}" presName="horz1" presStyleCnt="0"/>
      <dgm:spPr/>
    </dgm:pt>
    <dgm:pt modelId="{A6D687A3-E6D4-4670-BB39-0E8D46AE647F}" type="pres">
      <dgm:prSet presAssocID="{C290D2DB-018D-45D3-BA13-44AF2BA94E8C}" presName="tx1" presStyleLbl="revTx" presStyleIdx="2" presStyleCnt="3"/>
      <dgm:spPr/>
      <dgm:t>
        <a:bodyPr/>
        <a:lstStyle/>
        <a:p>
          <a:endParaRPr lang="en-US"/>
        </a:p>
      </dgm:t>
    </dgm:pt>
    <dgm:pt modelId="{CA1D5A0A-556D-46E6-B366-5E382C4805BA}" type="pres">
      <dgm:prSet presAssocID="{C290D2DB-018D-45D3-BA13-44AF2BA94E8C}" presName="vert1" presStyleCnt="0"/>
      <dgm:spPr/>
    </dgm:pt>
  </dgm:ptLst>
  <dgm:cxnLst>
    <dgm:cxn modelId="{841DDE35-0243-4941-9341-197104A931E0}" srcId="{8C29CFDF-C072-4211-9516-52372AD80640}" destId="{6C74CAFE-754A-4D96-959D-DD0E2900A72B}" srcOrd="1" destOrd="0" parTransId="{ADD75342-F9BC-4CE3-BCA7-6C3D1CFA365C}" sibTransId="{EEC54898-D882-42E7-8508-97E2ACD693ED}"/>
    <dgm:cxn modelId="{9374CEBC-75E9-4D87-81AB-B56C9EC4DBA9}" type="presOf" srcId="{8C29CFDF-C072-4211-9516-52372AD80640}" destId="{672DBEC2-3328-4A1F-9444-8C187A734D20}" srcOrd="0" destOrd="0" presId="urn:microsoft.com/office/officeart/2008/layout/LinedList"/>
    <dgm:cxn modelId="{D7E541AE-BBA6-457B-843E-858BA010DF64}" srcId="{8C29CFDF-C072-4211-9516-52372AD80640}" destId="{C290D2DB-018D-45D3-BA13-44AF2BA94E8C}" srcOrd="2" destOrd="0" parTransId="{8E63E19E-119B-4887-8804-080881C0D547}" sibTransId="{10F1D096-1D10-446D-AB63-00C26CB47C68}"/>
    <dgm:cxn modelId="{B35F9449-AEF2-4A77-95B9-5801FF809CD1}" type="presOf" srcId="{6C74CAFE-754A-4D96-959D-DD0E2900A72B}" destId="{7849F962-678A-4691-AC9D-A9D0F9EF407F}" srcOrd="0" destOrd="0" presId="urn:microsoft.com/office/officeart/2008/layout/LinedList"/>
    <dgm:cxn modelId="{09D6E276-574F-4AA2-9425-A67867D698C3}" type="presOf" srcId="{8B0A6D86-0D03-4501-8D34-99E76AA0EB0A}" destId="{54608893-9395-4F82-AEF8-96AF94F48ED7}" srcOrd="0" destOrd="0" presId="urn:microsoft.com/office/officeart/2008/layout/LinedList"/>
    <dgm:cxn modelId="{9636F789-9287-4AB8-94AC-C72CBBA3ECDB}" type="presOf" srcId="{C290D2DB-018D-45D3-BA13-44AF2BA94E8C}" destId="{A6D687A3-E6D4-4670-BB39-0E8D46AE647F}" srcOrd="0" destOrd="0" presId="urn:microsoft.com/office/officeart/2008/layout/LinedList"/>
    <dgm:cxn modelId="{796BC0E8-0EA8-4A0B-8FAF-0C0112CD1700}" srcId="{8C29CFDF-C072-4211-9516-52372AD80640}" destId="{8B0A6D86-0D03-4501-8D34-99E76AA0EB0A}" srcOrd="0" destOrd="0" parTransId="{1D5CE433-D2A9-45A3-9864-17FABFC3421E}" sibTransId="{3896467A-EC02-41A2-9AAD-BCA11D5E042E}"/>
    <dgm:cxn modelId="{602725F4-F5C2-4D52-9E20-130A06FBC666}" type="presParOf" srcId="{672DBEC2-3328-4A1F-9444-8C187A734D20}" destId="{922C188F-250C-4B9F-8680-2E4E28596F5C}" srcOrd="0" destOrd="0" presId="urn:microsoft.com/office/officeart/2008/layout/LinedList"/>
    <dgm:cxn modelId="{ACCF46EF-A411-43EC-9F09-B723EC250355}" type="presParOf" srcId="{672DBEC2-3328-4A1F-9444-8C187A734D20}" destId="{134085D0-32A2-492A-8B3D-BC602CFFF9D5}" srcOrd="1" destOrd="0" presId="urn:microsoft.com/office/officeart/2008/layout/LinedList"/>
    <dgm:cxn modelId="{7EE6EA9F-C69D-4BDF-9F99-9622771D2012}" type="presParOf" srcId="{134085D0-32A2-492A-8B3D-BC602CFFF9D5}" destId="{54608893-9395-4F82-AEF8-96AF94F48ED7}" srcOrd="0" destOrd="0" presId="urn:microsoft.com/office/officeart/2008/layout/LinedList"/>
    <dgm:cxn modelId="{30F865DC-85FC-4AC0-B4C0-28BBCDD2C78B}" type="presParOf" srcId="{134085D0-32A2-492A-8B3D-BC602CFFF9D5}" destId="{ACB31111-D563-41D9-8ACE-3DCF1EEF239B}" srcOrd="1" destOrd="0" presId="urn:microsoft.com/office/officeart/2008/layout/LinedList"/>
    <dgm:cxn modelId="{B6220817-8040-4D45-8E4B-31D141A36FC8}" type="presParOf" srcId="{672DBEC2-3328-4A1F-9444-8C187A734D20}" destId="{71378CE1-68F8-4FB9-A3A6-A5870377A6C3}" srcOrd="2" destOrd="0" presId="urn:microsoft.com/office/officeart/2008/layout/LinedList"/>
    <dgm:cxn modelId="{3C4F1450-8B81-4AD9-BF7D-C731866C811F}" type="presParOf" srcId="{672DBEC2-3328-4A1F-9444-8C187A734D20}" destId="{13A8ED90-ACD9-494C-88F8-0334A18E8EA5}" srcOrd="3" destOrd="0" presId="urn:microsoft.com/office/officeart/2008/layout/LinedList"/>
    <dgm:cxn modelId="{A86EC831-A94B-468E-9A2B-DCF963E066B9}" type="presParOf" srcId="{13A8ED90-ACD9-494C-88F8-0334A18E8EA5}" destId="{7849F962-678A-4691-AC9D-A9D0F9EF407F}" srcOrd="0" destOrd="0" presId="urn:microsoft.com/office/officeart/2008/layout/LinedList"/>
    <dgm:cxn modelId="{B39E521B-B7DC-462B-AC3A-6B801A67FDDF}" type="presParOf" srcId="{13A8ED90-ACD9-494C-88F8-0334A18E8EA5}" destId="{48A31B37-6151-4F91-ABFE-115242120691}" srcOrd="1" destOrd="0" presId="urn:microsoft.com/office/officeart/2008/layout/LinedList"/>
    <dgm:cxn modelId="{1A5544EB-A6F8-4E17-AB08-9BB878F6639F}" type="presParOf" srcId="{672DBEC2-3328-4A1F-9444-8C187A734D20}" destId="{7DEC7BA8-DA05-4A3D-BB5E-0A6C1F7F6B11}" srcOrd="4" destOrd="0" presId="urn:microsoft.com/office/officeart/2008/layout/LinedList"/>
    <dgm:cxn modelId="{03F0B09F-3E16-479E-ABE4-B7784B05B507}" type="presParOf" srcId="{672DBEC2-3328-4A1F-9444-8C187A734D20}" destId="{B672995B-1266-4B52-BF11-471BBB23AC93}" srcOrd="5" destOrd="0" presId="urn:microsoft.com/office/officeart/2008/layout/LinedList"/>
    <dgm:cxn modelId="{F53F116D-6D17-4851-B42D-C54D6D81B2E4}" type="presParOf" srcId="{B672995B-1266-4B52-BF11-471BBB23AC93}" destId="{A6D687A3-E6D4-4670-BB39-0E8D46AE647F}" srcOrd="0" destOrd="0" presId="urn:microsoft.com/office/officeart/2008/layout/LinedList"/>
    <dgm:cxn modelId="{0A3C2200-ADFB-43F2-A6A0-101B352DFE0A}" type="presParOf" srcId="{B672995B-1266-4B52-BF11-471BBB23AC93}" destId="{CA1D5A0A-556D-46E6-B366-5E382C4805B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5BFC64D-5A7C-45AF-B847-B884C7AA0023}" type="doc">
      <dgm:prSet loTypeId="urn:microsoft.com/office/officeart/2008/layout/LinedList" loCatId="list" qsTypeId="urn:microsoft.com/office/officeart/2005/8/quickstyle/simple4" qsCatId="simple" csTypeId="urn:microsoft.com/office/officeart/2005/8/colors/accent3_1" csCatId="accent3" phldr="1"/>
      <dgm:spPr/>
      <dgm:t>
        <a:bodyPr/>
        <a:lstStyle/>
        <a:p>
          <a:endParaRPr lang="en-US"/>
        </a:p>
      </dgm:t>
    </dgm:pt>
    <dgm:pt modelId="{35833B28-68DE-49BD-B882-263BF5C42236}">
      <dgm:prSet custT="1"/>
      <dgm:spPr/>
      <dgm:t>
        <a:bodyPr/>
        <a:lstStyle/>
        <a:p>
          <a:pPr rtl="0"/>
          <a:r>
            <a:rPr lang="en-US" sz="2800" b="1" dirty="0" smtClean="0"/>
            <a:t>Approves waiver of HIPAA Authorization</a:t>
          </a:r>
          <a:endParaRPr lang="en-US" sz="2800" dirty="0"/>
        </a:p>
      </dgm:t>
      <dgm:extLst>
        <a:ext uri="{E40237B7-FDA0-4F09-8148-C483321AD2D9}">
          <dgm14:cNvPr xmlns:dgm14="http://schemas.microsoft.com/office/drawing/2010/diagram" id="0" name="" descr="Approves waiver of HIPAA Authorization&#10;"/>
        </a:ext>
      </dgm:extLst>
    </dgm:pt>
    <dgm:pt modelId="{4BFFB0AA-D6EC-4DFA-AE02-0EEC88D5A0BC}" type="parTrans" cxnId="{B920F0FF-6EE9-43C0-B012-FF0252E02698}">
      <dgm:prSet/>
      <dgm:spPr/>
      <dgm:t>
        <a:bodyPr/>
        <a:lstStyle/>
        <a:p>
          <a:endParaRPr lang="en-US" sz="2800"/>
        </a:p>
      </dgm:t>
    </dgm:pt>
    <dgm:pt modelId="{0AB0F70C-9924-437F-BB95-04309560F14D}" type="sibTrans" cxnId="{B920F0FF-6EE9-43C0-B012-FF0252E02698}">
      <dgm:prSet/>
      <dgm:spPr/>
      <dgm:t>
        <a:bodyPr/>
        <a:lstStyle/>
        <a:p>
          <a:endParaRPr lang="en-US" sz="2800"/>
        </a:p>
      </dgm:t>
    </dgm:pt>
    <dgm:pt modelId="{5ECE3B69-9610-49FE-8EF5-37ED9371F845}">
      <dgm:prSet custT="1"/>
      <dgm:spPr/>
      <dgm:t>
        <a:bodyPr/>
        <a:lstStyle/>
        <a:p>
          <a:pPr rtl="0"/>
          <a:r>
            <a:rPr lang="en-US" sz="2800" b="1" dirty="0" smtClean="0"/>
            <a:t>Documents its approval based on criteria</a:t>
          </a:r>
          <a:endParaRPr lang="en-US" sz="2800" dirty="0"/>
        </a:p>
      </dgm:t>
      <dgm:extLst>
        <a:ext uri="{E40237B7-FDA0-4F09-8148-C483321AD2D9}">
          <dgm14:cNvPr xmlns:dgm14="http://schemas.microsoft.com/office/drawing/2010/diagram" id="0" name="" descr="Documents its approval based on criteria&#10;"/>
        </a:ext>
      </dgm:extLst>
    </dgm:pt>
    <dgm:pt modelId="{6AF997F9-4709-4221-A1E3-F148BD481A76}" type="parTrans" cxnId="{81AABF6F-8F04-4FF7-ACD3-4CF33C436871}">
      <dgm:prSet/>
      <dgm:spPr/>
      <dgm:t>
        <a:bodyPr/>
        <a:lstStyle/>
        <a:p>
          <a:endParaRPr lang="en-US" sz="2800"/>
        </a:p>
      </dgm:t>
    </dgm:pt>
    <dgm:pt modelId="{20BE4949-2109-42C7-A9E1-C2B2F97EBF05}" type="sibTrans" cxnId="{81AABF6F-8F04-4FF7-ACD3-4CF33C436871}">
      <dgm:prSet/>
      <dgm:spPr/>
      <dgm:t>
        <a:bodyPr/>
        <a:lstStyle/>
        <a:p>
          <a:endParaRPr lang="en-US" sz="2800"/>
        </a:p>
      </dgm:t>
    </dgm:pt>
    <dgm:pt modelId="{E76D545A-D1E7-4853-9A08-382981B918E3}">
      <dgm:prSet custT="1"/>
      <dgm:spPr/>
      <dgm:t>
        <a:bodyPr/>
        <a:lstStyle/>
        <a:p>
          <a:pPr rtl="0"/>
          <a:r>
            <a:rPr lang="en-US" sz="2800" b="1" dirty="0" smtClean="0"/>
            <a:t>Documentation must be signed by the chair or other member</a:t>
          </a:r>
          <a:endParaRPr lang="en-US" sz="2800" dirty="0"/>
        </a:p>
      </dgm:t>
      <dgm:extLst>
        <a:ext uri="{E40237B7-FDA0-4F09-8148-C483321AD2D9}">
          <dgm14:cNvPr xmlns:dgm14="http://schemas.microsoft.com/office/drawing/2010/diagram" id="0" name="" descr="Documentation must be signed by the chair or other member&#10;"/>
        </a:ext>
      </dgm:extLst>
    </dgm:pt>
    <dgm:pt modelId="{D9D336A0-6D55-47CF-B26C-EF07D707BE58}" type="parTrans" cxnId="{C9C8BBCF-7283-4C31-A7EE-B9A47B5BAFC7}">
      <dgm:prSet/>
      <dgm:spPr/>
      <dgm:t>
        <a:bodyPr/>
        <a:lstStyle/>
        <a:p>
          <a:endParaRPr lang="en-US" sz="2800"/>
        </a:p>
      </dgm:t>
    </dgm:pt>
    <dgm:pt modelId="{536FD8D7-C946-4AE8-AA79-C878E495728B}" type="sibTrans" cxnId="{C9C8BBCF-7283-4C31-A7EE-B9A47B5BAFC7}">
      <dgm:prSet/>
      <dgm:spPr/>
      <dgm:t>
        <a:bodyPr/>
        <a:lstStyle/>
        <a:p>
          <a:endParaRPr lang="en-US" sz="2800"/>
        </a:p>
      </dgm:t>
    </dgm:pt>
    <dgm:pt modelId="{CC694289-5BC8-4C10-84F3-C3D898808C1E}" type="pres">
      <dgm:prSet presAssocID="{C5BFC64D-5A7C-45AF-B847-B884C7AA0023}" presName="vert0" presStyleCnt="0">
        <dgm:presLayoutVars>
          <dgm:dir/>
          <dgm:animOne val="branch"/>
          <dgm:animLvl val="lvl"/>
        </dgm:presLayoutVars>
      </dgm:prSet>
      <dgm:spPr/>
      <dgm:t>
        <a:bodyPr/>
        <a:lstStyle/>
        <a:p>
          <a:endParaRPr lang="en-US"/>
        </a:p>
      </dgm:t>
    </dgm:pt>
    <dgm:pt modelId="{AA18EDA8-5FCD-4D31-83BC-CDE10AAC561C}" type="pres">
      <dgm:prSet presAssocID="{35833B28-68DE-49BD-B882-263BF5C42236}" presName="thickLine" presStyleLbl="alignNode1" presStyleIdx="0" presStyleCnt="3"/>
      <dgm:spPr/>
      <dgm:t>
        <a:bodyPr/>
        <a:lstStyle/>
        <a:p>
          <a:endParaRPr lang="en-US"/>
        </a:p>
      </dgm:t>
    </dgm:pt>
    <dgm:pt modelId="{96BAE7EE-D235-4AA9-BAF6-AF570BEB3F9C}" type="pres">
      <dgm:prSet presAssocID="{35833B28-68DE-49BD-B882-263BF5C42236}" presName="horz1" presStyleCnt="0"/>
      <dgm:spPr/>
      <dgm:t>
        <a:bodyPr/>
        <a:lstStyle/>
        <a:p>
          <a:endParaRPr lang="en-US"/>
        </a:p>
      </dgm:t>
    </dgm:pt>
    <dgm:pt modelId="{6ED2A017-56DE-4FC3-AA61-F289056E7125}" type="pres">
      <dgm:prSet presAssocID="{35833B28-68DE-49BD-B882-263BF5C42236}" presName="tx1" presStyleLbl="revTx" presStyleIdx="0" presStyleCnt="3"/>
      <dgm:spPr/>
      <dgm:t>
        <a:bodyPr/>
        <a:lstStyle/>
        <a:p>
          <a:endParaRPr lang="en-US"/>
        </a:p>
      </dgm:t>
    </dgm:pt>
    <dgm:pt modelId="{0D3728FE-361C-44B2-A4EA-AA385A0162A4}" type="pres">
      <dgm:prSet presAssocID="{35833B28-68DE-49BD-B882-263BF5C42236}" presName="vert1" presStyleCnt="0"/>
      <dgm:spPr/>
      <dgm:t>
        <a:bodyPr/>
        <a:lstStyle/>
        <a:p>
          <a:endParaRPr lang="en-US"/>
        </a:p>
      </dgm:t>
    </dgm:pt>
    <dgm:pt modelId="{8F7F03C9-F2AB-4543-B8B8-06E878A2C494}" type="pres">
      <dgm:prSet presAssocID="{5ECE3B69-9610-49FE-8EF5-37ED9371F845}" presName="thickLine" presStyleLbl="alignNode1" presStyleIdx="1" presStyleCnt="3"/>
      <dgm:spPr/>
      <dgm:t>
        <a:bodyPr/>
        <a:lstStyle/>
        <a:p>
          <a:endParaRPr lang="en-US"/>
        </a:p>
      </dgm:t>
    </dgm:pt>
    <dgm:pt modelId="{FFDA25F1-A769-47FA-8267-A4F9DA3217FB}" type="pres">
      <dgm:prSet presAssocID="{5ECE3B69-9610-49FE-8EF5-37ED9371F845}" presName="horz1" presStyleCnt="0"/>
      <dgm:spPr/>
      <dgm:t>
        <a:bodyPr/>
        <a:lstStyle/>
        <a:p>
          <a:endParaRPr lang="en-US"/>
        </a:p>
      </dgm:t>
    </dgm:pt>
    <dgm:pt modelId="{28C32CD9-404C-40B9-8E8C-C39020BFE5DD}" type="pres">
      <dgm:prSet presAssocID="{5ECE3B69-9610-49FE-8EF5-37ED9371F845}" presName="tx1" presStyleLbl="revTx" presStyleIdx="1" presStyleCnt="3"/>
      <dgm:spPr/>
      <dgm:t>
        <a:bodyPr/>
        <a:lstStyle/>
        <a:p>
          <a:endParaRPr lang="en-US"/>
        </a:p>
      </dgm:t>
    </dgm:pt>
    <dgm:pt modelId="{F509BA6A-566F-4F70-A411-7CBEDB6E589C}" type="pres">
      <dgm:prSet presAssocID="{5ECE3B69-9610-49FE-8EF5-37ED9371F845}" presName="vert1" presStyleCnt="0"/>
      <dgm:spPr/>
      <dgm:t>
        <a:bodyPr/>
        <a:lstStyle/>
        <a:p>
          <a:endParaRPr lang="en-US"/>
        </a:p>
      </dgm:t>
    </dgm:pt>
    <dgm:pt modelId="{FFC48168-846C-4955-9F6E-F73716A00397}" type="pres">
      <dgm:prSet presAssocID="{E76D545A-D1E7-4853-9A08-382981B918E3}" presName="thickLine" presStyleLbl="alignNode1" presStyleIdx="2" presStyleCnt="3"/>
      <dgm:spPr/>
      <dgm:t>
        <a:bodyPr/>
        <a:lstStyle/>
        <a:p>
          <a:endParaRPr lang="en-US"/>
        </a:p>
      </dgm:t>
    </dgm:pt>
    <dgm:pt modelId="{2B10FEFD-181F-4101-BE58-739E7202E7A3}" type="pres">
      <dgm:prSet presAssocID="{E76D545A-D1E7-4853-9A08-382981B918E3}" presName="horz1" presStyleCnt="0"/>
      <dgm:spPr/>
      <dgm:t>
        <a:bodyPr/>
        <a:lstStyle/>
        <a:p>
          <a:endParaRPr lang="en-US"/>
        </a:p>
      </dgm:t>
    </dgm:pt>
    <dgm:pt modelId="{CAD32194-B096-47B4-9328-87740FDF8746}" type="pres">
      <dgm:prSet presAssocID="{E76D545A-D1E7-4853-9A08-382981B918E3}" presName="tx1" presStyleLbl="revTx" presStyleIdx="2" presStyleCnt="3"/>
      <dgm:spPr/>
      <dgm:t>
        <a:bodyPr/>
        <a:lstStyle/>
        <a:p>
          <a:endParaRPr lang="en-US"/>
        </a:p>
      </dgm:t>
    </dgm:pt>
    <dgm:pt modelId="{DF1313F0-210D-40C0-BB65-9D091C05A303}" type="pres">
      <dgm:prSet presAssocID="{E76D545A-D1E7-4853-9A08-382981B918E3}" presName="vert1" presStyleCnt="0"/>
      <dgm:spPr/>
      <dgm:t>
        <a:bodyPr/>
        <a:lstStyle/>
        <a:p>
          <a:endParaRPr lang="en-US"/>
        </a:p>
      </dgm:t>
    </dgm:pt>
  </dgm:ptLst>
  <dgm:cxnLst>
    <dgm:cxn modelId="{6F6BC100-F2E6-4944-9872-711DD34CF23D}" type="presOf" srcId="{C5BFC64D-5A7C-45AF-B847-B884C7AA0023}" destId="{CC694289-5BC8-4C10-84F3-C3D898808C1E}" srcOrd="0" destOrd="0" presId="urn:microsoft.com/office/officeart/2008/layout/LinedList"/>
    <dgm:cxn modelId="{C9C8BBCF-7283-4C31-A7EE-B9A47B5BAFC7}" srcId="{C5BFC64D-5A7C-45AF-B847-B884C7AA0023}" destId="{E76D545A-D1E7-4853-9A08-382981B918E3}" srcOrd="2" destOrd="0" parTransId="{D9D336A0-6D55-47CF-B26C-EF07D707BE58}" sibTransId="{536FD8D7-C946-4AE8-AA79-C878E495728B}"/>
    <dgm:cxn modelId="{B920F0FF-6EE9-43C0-B012-FF0252E02698}" srcId="{C5BFC64D-5A7C-45AF-B847-B884C7AA0023}" destId="{35833B28-68DE-49BD-B882-263BF5C42236}" srcOrd="0" destOrd="0" parTransId="{4BFFB0AA-D6EC-4DFA-AE02-0EEC88D5A0BC}" sibTransId="{0AB0F70C-9924-437F-BB95-04309560F14D}"/>
    <dgm:cxn modelId="{81AABF6F-8F04-4FF7-ACD3-4CF33C436871}" srcId="{C5BFC64D-5A7C-45AF-B847-B884C7AA0023}" destId="{5ECE3B69-9610-49FE-8EF5-37ED9371F845}" srcOrd="1" destOrd="0" parTransId="{6AF997F9-4709-4221-A1E3-F148BD481A76}" sibTransId="{20BE4949-2109-42C7-A9E1-C2B2F97EBF05}"/>
    <dgm:cxn modelId="{5AC5A4C6-2624-4CD0-A65F-95F69E9D9FCD}" type="presOf" srcId="{E76D545A-D1E7-4853-9A08-382981B918E3}" destId="{CAD32194-B096-47B4-9328-87740FDF8746}" srcOrd="0" destOrd="0" presId="urn:microsoft.com/office/officeart/2008/layout/LinedList"/>
    <dgm:cxn modelId="{6C53D959-8DC1-4B17-91A5-00527092217E}" type="presOf" srcId="{35833B28-68DE-49BD-B882-263BF5C42236}" destId="{6ED2A017-56DE-4FC3-AA61-F289056E7125}" srcOrd="0" destOrd="0" presId="urn:microsoft.com/office/officeart/2008/layout/LinedList"/>
    <dgm:cxn modelId="{85AF9AEC-C830-4360-8E34-011C70560889}" type="presOf" srcId="{5ECE3B69-9610-49FE-8EF5-37ED9371F845}" destId="{28C32CD9-404C-40B9-8E8C-C39020BFE5DD}" srcOrd="0" destOrd="0" presId="urn:microsoft.com/office/officeart/2008/layout/LinedList"/>
    <dgm:cxn modelId="{AAD332C2-6BCD-43C6-96ED-7B643C42CA5D}" type="presParOf" srcId="{CC694289-5BC8-4C10-84F3-C3D898808C1E}" destId="{AA18EDA8-5FCD-4D31-83BC-CDE10AAC561C}" srcOrd="0" destOrd="0" presId="urn:microsoft.com/office/officeart/2008/layout/LinedList"/>
    <dgm:cxn modelId="{010FE975-580A-40F6-B285-FE9C820890AB}" type="presParOf" srcId="{CC694289-5BC8-4C10-84F3-C3D898808C1E}" destId="{96BAE7EE-D235-4AA9-BAF6-AF570BEB3F9C}" srcOrd="1" destOrd="0" presId="urn:microsoft.com/office/officeart/2008/layout/LinedList"/>
    <dgm:cxn modelId="{D4872D56-5367-4E6D-96BA-217C269B89B2}" type="presParOf" srcId="{96BAE7EE-D235-4AA9-BAF6-AF570BEB3F9C}" destId="{6ED2A017-56DE-4FC3-AA61-F289056E7125}" srcOrd="0" destOrd="0" presId="urn:microsoft.com/office/officeart/2008/layout/LinedList"/>
    <dgm:cxn modelId="{157D4C89-9E48-47DF-94AF-16BA21F58E09}" type="presParOf" srcId="{96BAE7EE-D235-4AA9-BAF6-AF570BEB3F9C}" destId="{0D3728FE-361C-44B2-A4EA-AA385A0162A4}" srcOrd="1" destOrd="0" presId="urn:microsoft.com/office/officeart/2008/layout/LinedList"/>
    <dgm:cxn modelId="{16659611-F0ED-4095-93BF-41166F25ACC9}" type="presParOf" srcId="{CC694289-5BC8-4C10-84F3-C3D898808C1E}" destId="{8F7F03C9-F2AB-4543-B8B8-06E878A2C494}" srcOrd="2" destOrd="0" presId="urn:microsoft.com/office/officeart/2008/layout/LinedList"/>
    <dgm:cxn modelId="{D45550F0-4B12-4DC0-8FFB-5231108BA6AD}" type="presParOf" srcId="{CC694289-5BC8-4C10-84F3-C3D898808C1E}" destId="{FFDA25F1-A769-47FA-8267-A4F9DA3217FB}" srcOrd="3" destOrd="0" presId="urn:microsoft.com/office/officeart/2008/layout/LinedList"/>
    <dgm:cxn modelId="{29B118C1-A3EB-4E3F-A50B-A37EEC10A573}" type="presParOf" srcId="{FFDA25F1-A769-47FA-8267-A4F9DA3217FB}" destId="{28C32CD9-404C-40B9-8E8C-C39020BFE5DD}" srcOrd="0" destOrd="0" presId="urn:microsoft.com/office/officeart/2008/layout/LinedList"/>
    <dgm:cxn modelId="{F61089CC-8CE6-46CD-8A16-40F3DAA6D840}" type="presParOf" srcId="{FFDA25F1-A769-47FA-8267-A4F9DA3217FB}" destId="{F509BA6A-566F-4F70-A411-7CBEDB6E589C}" srcOrd="1" destOrd="0" presId="urn:microsoft.com/office/officeart/2008/layout/LinedList"/>
    <dgm:cxn modelId="{3129D5D3-A577-4D86-B4FD-255A854AA297}" type="presParOf" srcId="{CC694289-5BC8-4C10-84F3-C3D898808C1E}" destId="{FFC48168-846C-4955-9F6E-F73716A00397}" srcOrd="4" destOrd="0" presId="urn:microsoft.com/office/officeart/2008/layout/LinedList"/>
    <dgm:cxn modelId="{972A2BB8-C763-4C5D-A6D7-3545F5BBE3DE}" type="presParOf" srcId="{CC694289-5BC8-4C10-84F3-C3D898808C1E}" destId="{2B10FEFD-181F-4101-BE58-739E7202E7A3}" srcOrd="5" destOrd="0" presId="urn:microsoft.com/office/officeart/2008/layout/LinedList"/>
    <dgm:cxn modelId="{D4BE1FD9-AA6A-4303-AAC8-18BAB72250EB}" type="presParOf" srcId="{2B10FEFD-181F-4101-BE58-739E7202E7A3}" destId="{CAD32194-B096-47B4-9328-87740FDF8746}" srcOrd="0" destOrd="0" presId="urn:microsoft.com/office/officeart/2008/layout/LinedList"/>
    <dgm:cxn modelId="{97168508-D5D2-49C0-A0E1-5C7C763EC2B6}" type="presParOf" srcId="{2B10FEFD-181F-4101-BE58-739E7202E7A3}" destId="{DF1313F0-210D-40C0-BB65-9D091C05A303}"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B60DD35-8FD6-4D49-8B1B-4B7025769080}"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1D383BB6-21B8-4068-BD13-AA032B2D6DA0}">
      <dgm:prSet/>
      <dgm:spPr/>
      <dgm:t>
        <a:bodyPr/>
        <a:lstStyle/>
        <a:p>
          <a:pPr rtl="0"/>
          <a:r>
            <a:rPr lang="en-US" dirty="0" smtClean="0"/>
            <a:t>Minimal risk to individual’s privacy </a:t>
          </a:r>
          <a:endParaRPr lang="en-US" dirty="0"/>
        </a:p>
      </dgm:t>
      <dgm:extLst>
        <a:ext uri="{E40237B7-FDA0-4F09-8148-C483321AD2D9}">
          <dgm14:cNvPr xmlns:dgm14="http://schemas.microsoft.com/office/drawing/2010/diagram" id="0" name="" descr="Minimal risk to individual’s privacy &#10;&#10;Plan to protect identifiers&#10;Plan to destroy identifiers &#10;Re-Use or disclosure is permitted&#10;"/>
        </a:ext>
      </dgm:extLst>
    </dgm:pt>
    <dgm:pt modelId="{BF402640-AA6B-4644-B176-021E23841D26}" type="parTrans" cxnId="{D0ADC0E0-90B9-4125-8E8D-8C3FB0B67C0C}">
      <dgm:prSet/>
      <dgm:spPr/>
      <dgm:t>
        <a:bodyPr/>
        <a:lstStyle/>
        <a:p>
          <a:endParaRPr lang="en-US"/>
        </a:p>
      </dgm:t>
    </dgm:pt>
    <dgm:pt modelId="{2E4D1990-2EEA-4948-A712-E78FFAB27094}" type="sibTrans" cxnId="{D0ADC0E0-90B9-4125-8E8D-8C3FB0B67C0C}">
      <dgm:prSet/>
      <dgm:spPr/>
      <dgm:t>
        <a:bodyPr/>
        <a:lstStyle/>
        <a:p>
          <a:endParaRPr lang="en-US"/>
        </a:p>
      </dgm:t>
    </dgm:pt>
    <dgm:pt modelId="{1CF431E4-2572-4841-90D0-547401DA7444}">
      <dgm:prSet/>
      <dgm:spPr/>
      <dgm:t>
        <a:bodyPr/>
        <a:lstStyle/>
        <a:p>
          <a:pPr rtl="0"/>
          <a:r>
            <a:rPr lang="en-US" dirty="0" smtClean="0">
              <a:solidFill>
                <a:schemeClr val="tx2"/>
              </a:solidFill>
            </a:rPr>
            <a:t>Plan to protect identifiers</a:t>
          </a:r>
          <a:endParaRPr lang="en-US" dirty="0">
            <a:solidFill>
              <a:schemeClr val="tx2"/>
            </a:solidFill>
          </a:endParaRPr>
        </a:p>
      </dgm:t>
      <dgm:extLst>
        <a:ext uri="{E40237B7-FDA0-4F09-8148-C483321AD2D9}">
          <dgm14:cNvPr xmlns:dgm14="http://schemas.microsoft.com/office/drawing/2010/diagram" id="0" name="" descr="Minimal risk to individual’s privacy &#10; Plan to protect identifiers&#10; &#10; Plan to destroy identifiers &#10; &#10; Re-Use or disclosure is permitted&#10;"/>
        </a:ext>
      </dgm:extLst>
    </dgm:pt>
    <dgm:pt modelId="{DB49DE42-2E66-414F-AE19-0D688A7D5067}" type="parTrans" cxnId="{02E74EF7-7607-4308-9C11-8E56040B57FD}">
      <dgm:prSet/>
      <dgm:spPr/>
      <dgm:t>
        <a:bodyPr/>
        <a:lstStyle/>
        <a:p>
          <a:endParaRPr lang="en-US"/>
        </a:p>
      </dgm:t>
    </dgm:pt>
    <dgm:pt modelId="{8CB28211-B322-4CCE-9EDF-D279A1B9F9AD}" type="sibTrans" cxnId="{02E74EF7-7607-4308-9C11-8E56040B57FD}">
      <dgm:prSet/>
      <dgm:spPr/>
      <dgm:t>
        <a:bodyPr/>
        <a:lstStyle/>
        <a:p>
          <a:endParaRPr lang="en-US"/>
        </a:p>
      </dgm:t>
    </dgm:pt>
    <dgm:pt modelId="{5A700B2B-9B68-4327-ACE2-28C3BCB90403}">
      <dgm:prSet/>
      <dgm:spPr/>
      <dgm:t>
        <a:bodyPr/>
        <a:lstStyle/>
        <a:p>
          <a:pPr rtl="0"/>
          <a:r>
            <a:rPr lang="en-US" dirty="0" smtClean="0">
              <a:solidFill>
                <a:schemeClr val="tx2"/>
              </a:solidFill>
            </a:rPr>
            <a:t>Re-Use or disclosure is permitted</a:t>
          </a:r>
          <a:endParaRPr lang="en-US" dirty="0">
            <a:solidFill>
              <a:schemeClr val="tx2"/>
            </a:solidFill>
          </a:endParaRPr>
        </a:p>
      </dgm:t>
    </dgm:pt>
    <dgm:pt modelId="{05B0516D-331F-4106-A7C3-5F18F2224ECC}" type="sibTrans" cxnId="{1CC44C32-640A-4442-B240-F4BD62BD937D}">
      <dgm:prSet/>
      <dgm:spPr/>
      <dgm:t>
        <a:bodyPr/>
        <a:lstStyle/>
        <a:p>
          <a:endParaRPr lang="en-US"/>
        </a:p>
      </dgm:t>
    </dgm:pt>
    <dgm:pt modelId="{2D26D5C4-7C86-49DD-A6C4-D5AB0294F3CD}" type="parTrans" cxnId="{1CC44C32-640A-4442-B240-F4BD62BD937D}">
      <dgm:prSet/>
      <dgm:spPr/>
      <dgm:t>
        <a:bodyPr/>
        <a:lstStyle/>
        <a:p>
          <a:endParaRPr lang="en-US"/>
        </a:p>
      </dgm:t>
    </dgm:pt>
    <dgm:pt modelId="{BABE1CCE-15B5-4D5D-B018-20BEDAF6CA0F}">
      <dgm:prSet/>
      <dgm:spPr/>
      <dgm:t>
        <a:bodyPr/>
        <a:lstStyle/>
        <a:p>
          <a:pPr rtl="0"/>
          <a:endParaRPr lang="en-US" dirty="0">
            <a:solidFill>
              <a:schemeClr val="tx2"/>
            </a:solidFill>
          </a:endParaRPr>
        </a:p>
      </dgm:t>
    </dgm:pt>
    <dgm:pt modelId="{9D49610D-4A70-4D1A-9F9F-6BCFFA3CD6E2}" type="sibTrans" cxnId="{801B00BC-B676-4977-8668-0FC0A24DC82A}">
      <dgm:prSet/>
      <dgm:spPr/>
      <dgm:t>
        <a:bodyPr/>
        <a:lstStyle/>
        <a:p>
          <a:endParaRPr lang="en-US"/>
        </a:p>
      </dgm:t>
    </dgm:pt>
    <dgm:pt modelId="{0056B265-1074-4156-81B9-5AB0A2EA4E7D}" type="parTrans" cxnId="{801B00BC-B676-4977-8668-0FC0A24DC82A}">
      <dgm:prSet/>
      <dgm:spPr/>
      <dgm:t>
        <a:bodyPr/>
        <a:lstStyle/>
        <a:p>
          <a:endParaRPr lang="en-US"/>
        </a:p>
      </dgm:t>
    </dgm:pt>
    <dgm:pt modelId="{038DFB23-CF96-45FC-8782-2A272F762D46}">
      <dgm:prSet/>
      <dgm:spPr/>
      <dgm:t>
        <a:bodyPr/>
        <a:lstStyle/>
        <a:p>
          <a:pPr rtl="0"/>
          <a:r>
            <a:rPr lang="en-US" dirty="0" smtClean="0">
              <a:solidFill>
                <a:schemeClr val="tx2"/>
              </a:solidFill>
            </a:rPr>
            <a:t>Plan to destroy identifiers </a:t>
          </a:r>
          <a:endParaRPr lang="en-US" dirty="0">
            <a:solidFill>
              <a:schemeClr val="tx2"/>
            </a:solidFill>
          </a:endParaRPr>
        </a:p>
      </dgm:t>
    </dgm:pt>
    <dgm:pt modelId="{AD480893-9E31-4199-A595-1A6931483635}" type="sibTrans" cxnId="{65C1BF00-792A-4CFD-8484-5F2074BAD080}">
      <dgm:prSet/>
      <dgm:spPr/>
      <dgm:t>
        <a:bodyPr/>
        <a:lstStyle/>
        <a:p>
          <a:endParaRPr lang="en-US"/>
        </a:p>
      </dgm:t>
    </dgm:pt>
    <dgm:pt modelId="{87AE6E19-580F-48BC-9904-BA00AC9BC233}" type="parTrans" cxnId="{65C1BF00-792A-4CFD-8484-5F2074BAD080}">
      <dgm:prSet/>
      <dgm:spPr/>
      <dgm:t>
        <a:bodyPr/>
        <a:lstStyle/>
        <a:p>
          <a:endParaRPr lang="en-US"/>
        </a:p>
      </dgm:t>
    </dgm:pt>
    <dgm:pt modelId="{2E64A2F8-34D1-4F58-8A41-A1E99482D7C1}">
      <dgm:prSet/>
      <dgm:spPr/>
      <dgm:t>
        <a:bodyPr/>
        <a:lstStyle/>
        <a:p>
          <a:pPr rtl="0"/>
          <a:endParaRPr lang="en-US" dirty="0">
            <a:solidFill>
              <a:schemeClr val="tx2"/>
            </a:solidFill>
          </a:endParaRPr>
        </a:p>
      </dgm:t>
    </dgm:pt>
    <dgm:pt modelId="{DB58154A-935C-49E5-AC5E-424BAB40671B}" type="sibTrans" cxnId="{840180BB-2A59-44B0-9673-9772DEF0D762}">
      <dgm:prSet/>
      <dgm:spPr/>
      <dgm:t>
        <a:bodyPr/>
        <a:lstStyle/>
        <a:p>
          <a:endParaRPr lang="en-US"/>
        </a:p>
      </dgm:t>
    </dgm:pt>
    <dgm:pt modelId="{1C60101F-AB91-42F1-9987-216ED7124D82}" type="parTrans" cxnId="{840180BB-2A59-44B0-9673-9772DEF0D762}">
      <dgm:prSet/>
      <dgm:spPr/>
      <dgm:t>
        <a:bodyPr/>
        <a:lstStyle/>
        <a:p>
          <a:endParaRPr lang="en-US"/>
        </a:p>
      </dgm:t>
    </dgm:pt>
    <dgm:pt modelId="{9A257293-031B-4DB5-8B49-ADD114FE1EAF}" type="pres">
      <dgm:prSet presAssocID="{1B60DD35-8FD6-4D49-8B1B-4B7025769080}" presName="linear" presStyleCnt="0">
        <dgm:presLayoutVars>
          <dgm:animLvl val="lvl"/>
          <dgm:resizeHandles val="exact"/>
        </dgm:presLayoutVars>
      </dgm:prSet>
      <dgm:spPr/>
      <dgm:t>
        <a:bodyPr/>
        <a:lstStyle/>
        <a:p>
          <a:endParaRPr lang="en-US"/>
        </a:p>
      </dgm:t>
    </dgm:pt>
    <dgm:pt modelId="{B6D52B1C-1BCF-422C-A748-D69C454A07E1}" type="pres">
      <dgm:prSet presAssocID="{1D383BB6-21B8-4068-BD13-AA032B2D6DA0}" presName="parentText" presStyleLbl="node1" presStyleIdx="0" presStyleCnt="1" custScaleY="41769" custLinFactNeighborY="-5555">
        <dgm:presLayoutVars>
          <dgm:chMax val="0"/>
          <dgm:bulletEnabled val="1"/>
        </dgm:presLayoutVars>
      </dgm:prSet>
      <dgm:spPr/>
      <dgm:t>
        <a:bodyPr/>
        <a:lstStyle/>
        <a:p>
          <a:endParaRPr lang="en-US"/>
        </a:p>
      </dgm:t>
    </dgm:pt>
    <dgm:pt modelId="{1F3E8AFA-021C-4444-9FA4-8A5B6589F000}" type="pres">
      <dgm:prSet presAssocID="{1D383BB6-21B8-4068-BD13-AA032B2D6DA0}" presName="childText" presStyleLbl="revTx" presStyleIdx="0" presStyleCnt="1" custLinFactNeighborY="2104">
        <dgm:presLayoutVars>
          <dgm:bulletEnabled val="1"/>
        </dgm:presLayoutVars>
      </dgm:prSet>
      <dgm:spPr/>
      <dgm:t>
        <a:bodyPr/>
        <a:lstStyle/>
        <a:p>
          <a:endParaRPr lang="en-US"/>
        </a:p>
      </dgm:t>
    </dgm:pt>
  </dgm:ptLst>
  <dgm:cxnLst>
    <dgm:cxn modelId="{9A3419F1-86C6-4DD1-ACEA-F226C0C3101A}" type="presOf" srcId="{5A700B2B-9B68-4327-ACE2-28C3BCB90403}" destId="{1F3E8AFA-021C-4444-9FA4-8A5B6589F000}" srcOrd="0" destOrd="4" presId="urn:microsoft.com/office/officeart/2005/8/layout/vList2"/>
    <dgm:cxn modelId="{801B00BC-B676-4977-8668-0FC0A24DC82A}" srcId="{1D383BB6-21B8-4068-BD13-AA032B2D6DA0}" destId="{BABE1CCE-15B5-4D5D-B018-20BEDAF6CA0F}" srcOrd="3" destOrd="0" parTransId="{0056B265-1074-4156-81B9-5AB0A2EA4E7D}" sibTransId="{9D49610D-4A70-4D1A-9F9F-6BCFFA3CD6E2}"/>
    <dgm:cxn modelId="{65C1BF00-792A-4CFD-8484-5F2074BAD080}" srcId="{1D383BB6-21B8-4068-BD13-AA032B2D6DA0}" destId="{038DFB23-CF96-45FC-8782-2A272F762D46}" srcOrd="2" destOrd="0" parTransId="{87AE6E19-580F-48BC-9904-BA00AC9BC233}" sibTransId="{AD480893-9E31-4199-A595-1A6931483635}"/>
    <dgm:cxn modelId="{CD477FD9-A889-4436-B6E0-C2A9C3A4112B}" type="presOf" srcId="{1CF431E4-2572-4841-90D0-547401DA7444}" destId="{1F3E8AFA-021C-4444-9FA4-8A5B6589F000}" srcOrd="0" destOrd="0" presId="urn:microsoft.com/office/officeart/2005/8/layout/vList2"/>
    <dgm:cxn modelId="{D0ADC0E0-90B9-4125-8E8D-8C3FB0B67C0C}" srcId="{1B60DD35-8FD6-4D49-8B1B-4B7025769080}" destId="{1D383BB6-21B8-4068-BD13-AA032B2D6DA0}" srcOrd="0" destOrd="0" parTransId="{BF402640-AA6B-4644-B176-021E23841D26}" sibTransId="{2E4D1990-2EEA-4948-A712-E78FFAB27094}"/>
    <dgm:cxn modelId="{840180BB-2A59-44B0-9673-9772DEF0D762}" srcId="{1D383BB6-21B8-4068-BD13-AA032B2D6DA0}" destId="{2E64A2F8-34D1-4F58-8A41-A1E99482D7C1}" srcOrd="1" destOrd="0" parTransId="{1C60101F-AB91-42F1-9987-216ED7124D82}" sibTransId="{DB58154A-935C-49E5-AC5E-424BAB40671B}"/>
    <dgm:cxn modelId="{50BCAD75-92AD-44FC-BB53-70BA59E731AC}" type="presOf" srcId="{1D383BB6-21B8-4068-BD13-AA032B2D6DA0}" destId="{B6D52B1C-1BCF-422C-A748-D69C454A07E1}" srcOrd="0" destOrd="0" presId="urn:microsoft.com/office/officeart/2005/8/layout/vList2"/>
    <dgm:cxn modelId="{20A5CFE5-FDA0-4768-89C9-8671FB6FF06A}" type="presOf" srcId="{038DFB23-CF96-45FC-8782-2A272F762D46}" destId="{1F3E8AFA-021C-4444-9FA4-8A5B6589F000}" srcOrd="0" destOrd="2" presId="urn:microsoft.com/office/officeart/2005/8/layout/vList2"/>
    <dgm:cxn modelId="{02E74EF7-7607-4308-9C11-8E56040B57FD}" srcId="{1D383BB6-21B8-4068-BD13-AA032B2D6DA0}" destId="{1CF431E4-2572-4841-90D0-547401DA7444}" srcOrd="0" destOrd="0" parTransId="{DB49DE42-2E66-414F-AE19-0D688A7D5067}" sibTransId="{8CB28211-B322-4CCE-9EDF-D279A1B9F9AD}"/>
    <dgm:cxn modelId="{5D01FC01-0BEC-41CD-BE51-1704C991E9EC}" type="presOf" srcId="{2E64A2F8-34D1-4F58-8A41-A1E99482D7C1}" destId="{1F3E8AFA-021C-4444-9FA4-8A5B6589F000}" srcOrd="0" destOrd="1" presId="urn:microsoft.com/office/officeart/2005/8/layout/vList2"/>
    <dgm:cxn modelId="{C85C83AD-8778-4D2E-8A79-49DF12F37FBC}" type="presOf" srcId="{1B60DD35-8FD6-4D49-8B1B-4B7025769080}" destId="{9A257293-031B-4DB5-8B49-ADD114FE1EAF}" srcOrd="0" destOrd="0" presId="urn:microsoft.com/office/officeart/2005/8/layout/vList2"/>
    <dgm:cxn modelId="{09A12559-F85C-411A-A486-973E35D2CE40}" type="presOf" srcId="{BABE1CCE-15B5-4D5D-B018-20BEDAF6CA0F}" destId="{1F3E8AFA-021C-4444-9FA4-8A5B6589F000}" srcOrd="0" destOrd="3" presId="urn:microsoft.com/office/officeart/2005/8/layout/vList2"/>
    <dgm:cxn modelId="{1CC44C32-640A-4442-B240-F4BD62BD937D}" srcId="{1D383BB6-21B8-4068-BD13-AA032B2D6DA0}" destId="{5A700B2B-9B68-4327-ACE2-28C3BCB90403}" srcOrd="4" destOrd="0" parTransId="{2D26D5C4-7C86-49DD-A6C4-D5AB0294F3CD}" sibTransId="{05B0516D-331F-4106-A7C3-5F18F2224ECC}"/>
    <dgm:cxn modelId="{90D6D122-655A-4E8F-B120-E2D31BF9FB6F}" type="presParOf" srcId="{9A257293-031B-4DB5-8B49-ADD114FE1EAF}" destId="{B6D52B1C-1BCF-422C-A748-D69C454A07E1}" srcOrd="0" destOrd="0" presId="urn:microsoft.com/office/officeart/2005/8/layout/vList2"/>
    <dgm:cxn modelId="{6126737A-CB64-4D9D-85FB-7EF7C9421361}" type="presParOf" srcId="{9A257293-031B-4DB5-8B49-ADD114FE1EAF}" destId="{1F3E8AFA-021C-4444-9FA4-8A5B6589F00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B60DD35-8FD6-4D49-8B1B-4B7025769080}"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1CF431E4-2572-4841-90D0-547401DA7444}">
      <dgm:prSet/>
      <dgm:spPr/>
      <dgm:t>
        <a:bodyPr/>
        <a:lstStyle/>
        <a:p>
          <a:pPr rtl="0"/>
          <a:r>
            <a:rPr lang="en-US" dirty="0" smtClean="0"/>
            <a:t>Research requires access to and use</a:t>
          </a:r>
          <a:endParaRPr lang="en-US" dirty="0">
            <a:solidFill>
              <a:schemeClr val="tx2"/>
            </a:solidFill>
          </a:endParaRPr>
        </a:p>
      </dgm:t>
      <dgm:extLst>
        <a:ext uri="{E40237B7-FDA0-4F09-8148-C483321AD2D9}">
          <dgm14:cNvPr xmlns:dgm14="http://schemas.microsoft.com/office/drawing/2010/diagram" id="0" name="" descr="Research requires access to and use&#10;"/>
        </a:ext>
      </dgm:extLst>
    </dgm:pt>
    <dgm:pt modelId="{DB49DE42-2E66-414F-AE19-0D688A7D5067}" type="parTrans" cxnId="{02E74EF7-7607-4308-9C11-8E56040B57FD}">
      <dgm:prSet/>
      <dgm:spPr/>
      <dgm:t>
        <a:bodyPr/>
        <a:lstStyle/>
        <a:p>
          <a:endParaRPr lang="en-US"/>
        </a:p>
      </dgm:t>
    </dgm:pt>
    <dgm:pt modelId="{8CB28211-B322-4CCE-9EDF-D279A1B9F9AD}" type="sibTrans" cxnId="{02E74EF7-7607-4308-9C11-8E56040B57FD}">
      <dgm:prSet/>
      <dgm:spPr/>
      <dgm:t>
        <a:bodyPr/>
        <a:lstStyle/>
        <a:p>
          <a:endParaRPr lang="en-US"/>
        </a:p>
      </dgm:t>
    </dgm:pt>
    <dgm:pt modelId="{1D383BB6-21B8-4068-BD13-AA032B2D6DA0}">
      <dgm:prSet/>
      <dgm:spPr/>
      <dgm:t>
        <a:bodyPr/>
        <a:lstStyle/>
        <a:p>
          <a:pPr rtl="0"/>
          <a:r>
            <a:rPr lang="en-US" dirty="0" smtClean="0"/>
            <a:t>Research requires a waiver </a:t>
          </a:r>
          <a:endParaRPr lang="en-US" dirty="0"/>
        </a:p>
      </dgm:t>
      <dgm:extLst>
        <a:ext uri="{E40237B7-FDA0-4F09-8148-C483321AD2D9}">
          <dgm14:cNvPr xmlns:dgm14="http://schemas.microsoft.com/office/drawing/2010/diagram" id="0" name="" descr="Research requires a waiver &#10;"/>
        </a:ext>
      </dgm:extLst>
    </dgm:pt>
    <dgm:pt modelId="{2E4D1990-2EEA-4948-A712-E78FFAB27094}" type="sibTrans" cxnId="{D0ADC0E0-90B9-4125-8E8D-8C3FB0B67C0C}">
      <dgm:prSet/>
      <dgm:spPr/>
      <dgm:t>
        <a:bodyPr/>
        <a:lstStyle/>
        <a:p>
          <a:endParaRPr lang="en-US"/>
        </a:p>
      </dgm:t>
    </dgm:pt>
    <dgm:pt modelId="{BF402640-AA6B-4644-B176-021E23841D26}" type="parTrans" cxnId="{D0ADC0E0-90B9-4125-8E8D-8C3FB0B67C0C}">
      <dgm:prSet/>
      <dgm:spPr/>
      <dgm:t>
        <a:bodyPr/>
        <a:lstStyle/>
        <a:p>
          <a:endParaRPr lang="en-US"/>
        </a:p>
      </dgm:t>
    </dgm:pt>
    <dgm:pt modelId="{E4BF6A05-C992-4694-8B28-BE94DF6DB14D}" type="pres">
      <dgm:prSet presAssocID="{1B60DD35-8FD6-4D49-8B1B-4B7025769080}" presName="diagram" presStyleCnt="0">
        <dgm:presLayoutVars>
          <dgm:dir/>
          <dgm:resizeHandles val="exact"/>
        </dgm:presLayoutVars>
      </dgm:prSet>
      <dgm:spPr/>
      <dgm:t>
        <a:bodyPr/>
        <a:lstStyle/>
        <a:p>
          <a:endParaRPr lang="en-US"/>
        </a:p>
      </dgm:t>
    </dgm:pt>
    <dgm:pt modelId="{D7D9A522-178A-4F82-9045-F7399720560E}" type="pres">
      <dgm:prSet presAssocID="{1D383BB6-21B8-4068-BD13-AA032B2D6DA0}" presName="node" presStyleLbl="node1" presStyleIdx="0" presStyleCnt="2">
        <dgm:presLayoutVars>
          <dgm:bulletEnabled val="1"/>
        </dgm:presLayoutVars>
      </dgm:prSet>
      <dgm:spPr/>
      <dgm:t>
        <a:bodyPr/>
        <a:lstStyle/>
        <a:p>
          <a:endParaRPr lang="en-US"/>
        </a:p>
      </dgm:t>
    </dgm:pt>
    <dgm:pt modelId="{E2239CFC-8FA7-44E0-8AA9-62761CC82097}" type="pres">
      <dgm:prSet presAssocID="{2E4D1990-2EEA-4948-A712-E78FFAB27094}" presName="sibTrans" presStyleCnt="0"/>
      <dgm:spPr/>
    </dgm:pt>
    <dgm:pt modelId="{778B907B-D949-4DF4-B869-C863500A9D22}" type="pres">
      <dgm:prSet presAssocID="{1CF431E4-2572-4841-90D0-547401DA7444}" presName="node" presStyleLbl="node1" presStyleIdx="1" presStyleCnt="2">
        <dgm:presLayoutVars>
          <dgm:bulletEnabled val="1"/>
        </dgm:presLayoutVars>
      </dgm:prSet>
      <dgm:spPr/>
      <dgm:t>
        <a:bodyPr/>
        <a:lstStyle/>
        <a:p>
          <a:endParaRPr lang="en-US"/>
        </a:p>
      </dgm:t>
    </dgm:pt>
  </dgm:ptLst>
  <dgm:cxnLst>
    <dgm:cxn modelId="{02E74EF7-7607-4308-9C11-8E56040B57FD}" srcId="{1B60DD35-8FD6-4D49-8B1B-4B7025769080}" destId="{1CF431E4-2572-4841-90D0-547401DA7444}" srcOrd="1" destOrd="0" parTransId="{DB49DE42-2E66-414F-AE19-0D688A7D5067}" sibTransId="{8CB28211-B322-4CCE-9EDF-D279A1B9F9AD}"/>
    <dgm:cxn modelId="{294A31D5-96E0-401C-A2B0-E93FE25C79AB}" type="presOf" srcId="{1D383BB6-21B8-4068-BD13-AA032B2D6DA0}" destId="{D7D9A522-178A-4F82-9045-F7399720560E}" srcOrd="0" destOrd="0" presId="urn:microsoft.com/office/officeart/2005/8/layout/default"/>
    <dgm:cxn modelId="{97FA21F2-A66A-4F41-A8BA-550620C802D1}" type="presOf" srcId="{1CF431E4-2572-4841-90D0-547401DA7444}" destId="{778B907B-D949-4DF4-B869-C863500A9D22}" srcOrd="0" destOrd="0" presId="urn:microsoft.com/office/officeart/2005/8/layout/default"/>
    <dgm:cxn modelId="{A3005C6E-F728-4612-92C0-7E47662C5B4C}" type="presOf" srcId="{1B60DD35-8FD6-4D49-8B1B-4B7025769080}" destId="{E4BF6A05-C992-4694-8B28-BE94DF6DB14D}" srcOrd="0" destOrd="0" presId="urn:microsoft.com/office/officeart/2005/8/layout/default"/>
    <dgm:cxn modelId="{D0ADC0E0-90B9-4125-8E8D-8C3FB0B67C0C}" srcId="{1B60DD35-8FD6-4D49-8B1B-4B7025769080}" destId="{1D383BB6-21B8-4068-BD13-AA032B2D6DA0}" srcOrd="0" destOrd="0" parTransId="{BF402640-AA6B-4644-B176-021E23841D26}" sibTransId="{2E4D1990-2EEA-4948-A712-E78FFAB27094}"/>
    <dgm:cxn modelId="{C0A68FBA-F8CB-4B56-90BC-7D233229E6BA}" type="presParOf" srcId="{E4BF6A05-C992-4694-8B28-BE94DF6DB14D}" destId="{D7D9A522-178A-4F82-9045-F7399720560E}" srcOrd="0" destOrd="0" presId="urn:microsoft.com/office/officeart/2005/8/layout/default"/>
    <dgm:cxn modelId="{365F95B1-2F10-4481-B581-A3F1B77C29FA}" type="presParOf" srcId="{E4BF6A05-C992-4694-8B28-BE94DF6DB14D}" destId="{E2239CFC-8FA7-44E0-8AA9-62761CC82097}" srcOrd="1" destOrd="0" presId="urn:microsoft.com/office/officeart/2005/8/layout/default"/>
    <dgm:cxn modelId="{D1164492-3E08-4F48-B9EF-57F374C3F71B}" type="presParOf" srcId="{E4BF6A05-C992-4694-8B28-BE94DF6DB14D}" destId="{778B907B-D949-4DF4-B869-C863500A9D22}"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431E2D-C83D-44CD-9C33-1CA270D3DB4C}"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C6F31904-4421-4B67-A545-76FEFDC61EBE}">
      <dgm:prSet custT="1"/>
      <dgm:spPr>
        <a:blipFill rotWithShape="0">
          <a:blip xmlns:r="http://schemas.openxmlformats.org/officeDocument/2006/relationships" r:embed="rId1"/>
          <a:stretch>
            <a:fillRect/>
          </a:stretch>
        </a:blipFill>
      </dgm:spPr>
      <dgm:t>
        <a:bodyPr/>
        <a:lstStyle/>
        <a:p>
          <a:pPr algn="ctr" rtl="0"/>
          <a:endParaRPr lang="en-US" sz="3600" b="1" dirty="0" smtClean="0">
            <a:solidFill>
              <a:schemeClr val="tx2"/>
            </a:solidFill>
          </a:endParaRPr>
        </a:p>
        <a:p>
          <a:pPr algn="ctr" rtl="0"/>
          <a:r>
            <a:rPr lang="en-US" sz="4000" b="1" dirty="0" smtClean="0">
              <a:solidFill>
                <a:schemeClr val="tx2"/>
              </a:solidFill>
            </a:rPr>
            <a:t>Any</a:t>
          </a:r>
          <a:r>
            <a:rPr lang="en-US" sz="3600" b="1" dirty="0" smtClean="0">
              <a:solidFill>
                <a:schemeClr val="tx2"/>
              </a:solidFill>
            </a:rPr>
            <a:t>              	 information maintained by VA about an individual</a:t>
          </a:r>
          <a:endParaRPr lang="en-US" sz="3600" b="1" dirty="0">
            <a:solidFill>
              <a:schemeClr val="tx2"/>
            </a:solidFill>
          </a:endParaRPr>
        </a:p>
      </dgm:t>
      <dgm:extLst>
        <a:ext uri="{E40237B7-FDA0-4F09-8148-C483321AD2D9}">
          <dgm14:cNvPr xmlns:dgm14="http://schemas.microsoft.com/office/drawing/2010/diagram" id="0" name="" descr="Any information maintained by VA about an individual:&#10;Education&#10;Financial transactions&#10;Medical History&#10;Criminal or employment history&#10;Distinguish the individual’s identity&#10;"/>
        </a:ext>
      </dgm:extLst>
    </dgm:pt>
    <dgm:pt modelId="{08F5F08D-9D13-40B7-97E6-EEDB57BDD181}" type="parTrans" cxnId="{CF625B10-16F1-4842-B1EA-8C73FBC1601A}">
      <dgm:prSet/>
      <dgm:spPr/>
      <dgm:t>
        <a:bodyPr/>
        <a:lstStyle/>
        <a:p>
          <a:endParaRPr lang="en-US"/>
        </a:p>
      </dgm:t>
    </dgm:pt>
    <dgm:pt modelId="{2F45288B-AEB9-4F64-9BAE-12630AD9E2F1}" type="sibTrans" cxnId="{CF625B10-16F1-4842-B1EA-8C73FBC1601A}">
      <dgm:prSet/>
      <dgm:spPr/>
      <dgm:t>
        <a:bodyPr/>
        <a:lstStyle/>
        <a:p>
          <a:endParaRPr lang="en-US"/>
        </a:p>
      </dgm:t>
    </dgm:pt>
    <dgm:pt modelId="{29AE8148-8B08-4A27-A218-B96B5DAC1BE4}">
      <dgm:prSet custT="1"/>
      <dgm:spPr/>
      <dgm:t>
        <a:bodyPr/>
        <a:lstStyle/>
        <a:p>
          <a:pPr rtl="0">
            <a:lnSpc>
              <a:spcPts val="4500"/>
            </a:lnSpc>
          </a:pPr>
          <a:r>
            <a:rPr lang="en-US" sz="2800" dirty="0" smtClean="0">
              <a:solidFill>
                <a:schemeClr val="tx2"/>
              </a:solidFill>
            </a:rPr>
            <a:t>Education</a:t>
          </a:r>
          <a:endParaRPr lang="en-US" sz="2800" dirty="0">
            <a:solidFill>
              <a:schemeClr val="tx2"/>
            </a:solidFill>
          </a:endParaRPr>
        </a:p>
      </dgm:t>
      <dgm:extLst>
        <a:ext uri="{E40237B7-FDA0-4F09-8148-C483321AD2D9}">
          <dgm14:cNvPr xmlns:dgm14="http://schemas.microsoft.com/office/drawing/2010/diagram" id="0" name="" descr="Education&#10;"/>
        </a:ext>
      </dgm:extLst>
    </dgm:pt>
    <dgm:pt modelId="{1F57DB8B-9BF4-4423-8BA9-7A9406C3F7DB}" type="parTrans" cxnId="{DCD1AB62-15CA-4A7E-AF0E-9349E46811BB}">
      <dgm:prSet/>
      <dgm:spPr/>
      <dgm:t>
        <a:bodyPr/>
        <a:lstStyle/>
        <a:p>
          <a:endParaRPr lang="en-US"/>
        </a:p>
      </dgm:t>
    </dgm:pt>
    <dgm:pt modelId="{2B477AD6-9A79-4E7C-A067-C2A0152CD2D7}" type="sibTrans" cxnId="{DCD1AB62-15CA-4A7E-AF0E-9349E46811BB}">
      <dgm:prSet/>
      <dgm:spPr/>
      <dgm:t>
        <a:bodyPr/>
        <a:lstStyle/>
        <a:p>
          <a:endParaRPr lang="en-US"/>
        </a:p>
      </dgm:t>
    </dgm:pt>
    <dgm:pt modelId="{5A60A404-7F68-4F6D-BB8C-92BF8AA70D75}">
      <dgm:prSet custT="1"/>
      <dgm:spPr/>
      <dgm:t>
        <a:bodyPr/>
        <a:lstStyle/>
        <a:p>
          <a:pPr rtl="0">
            <a:lnSpc>
              <a:spcPts val="4500"/>
            </a:lnSpc>
          </a:pPr>
          <a:r>
            <a:rPr lang="en-US" sz="2800" dirty="0" smtClean="0">
              <a:solidFill>
                <a:schemeClr val="tx2"/>
              </a:solidFill>
            </a:rPr>
            <a:t>Financial transactions</a:t>
          </a:r>
          <a:endParaRPr lang="en-US" sz="2800" dirty="0">
            <a:solidFill>
              <a:schemeClr val="tx2"/>
            </a:solidFill>
          </a:endParaRPr>
        </a:p>
      </dgm:t>
      <dgm:extLst>
        <a:ext uri="{E40237B7-FDA0-4F09-8148-C483321AD2D9}">
          <dgm14:cNvPr xmlns:dgm14="http://schemas.microsoft.com/office/drawing/2010/diagram" id="0" name="" descr="Financial transactions&#10;"/>
        </a:ext>
      </dgm:extLst>
    </dgm:pt>
    <dgm:pt modelId="{BB17846A-F5A1-4E71-9C52-9E4472D32D74}" type="parTrans" cxnId="{962398C9-EA53-4BBC-B3C0-1F2D5F4022D9}">
      <dgm:prSet/>
      <dgm:spPr/>
      <dgm:t>
        <a:bodyPr/>
        <a:lstStyle/>
        <a:p>
          <a:endParaRPr lang="en-US"/>
        </a:p>
      </dgm:t>
    </dgm:pt>
    <dgm:pt modelId="{E9D7226A-A66A-4A1D-8057-AD44E7294FD4}" type="sibTrans" cxnId="{962398C9-EA53-4BBC-B3C0-1F2D5F4022D9}">
      <dgm:prSet/>
      <dgm:spPr/>
      <dgm:t>
        <a:bodyPr/>
        <a:lstStyle/>
        <a:p>
          <a:endParaRPr lang="en-US"/>
        </a:p>
      </dgm:t>
    </dgm:pt>
    <dgm:pt modelId="{151967C8-425E-4C44-B07A-A9D12D17DFCF}">
      <dgm:prSet custT="1"/>
      <dgm:spPr/>
      <dgm:t>
        <a:bodyPr/>
        <a:lstStyle/>
        <a:p>
          <a:pPr rtl="0">
            <a:lnSpc>
              <a:spcPts val="4500"/>
            </a:lnSpc>
          </a:pPr>
          <a:r>
            <a:rPr lang="en-US" sz="2800" dirty="0" smtClean="0">
              <a:solidFill>
                <a:schemeClr val="tx2"/>
              </a:solidFill>
            </a:rPr>
            <a:t>Medical History</a:t>
          </a:r>
          <a:endParaRPr lang="en-US" sz="2800" dirty="0">
            <a:solidFill>
              <a:schemeClr val="tx2"/>
            </a:solidFill>
          </a:endParaRPr>
        </a:p>
      </dgm:t>
      <dgm:extLst>
        <a:ext uri="{E40237B7-FDA0-4F09-8148-C483321AD2D9}">
          <dgm14:cNvPr xmlns:dgm14="http://schemas.microsoft.com/office/drawing/2010/diagram" id="0" name="" descr="Medical History&#10;"/>
        </a:ext>
      </dgm:extLst>
    </dgm:pt>
    <dgm:pt modelId="{6C61273E-E180-4E32-A44F-64FB0D1E76BF}" type="parTrans" cxnId="{0294EF65-6F83-407D-B90E-F1CB84C5E286}">
      <dgm:prSet/>
      <dgm:spPr/>
      <dgm:t>
        <a:bodyPr/>
        <a:lstStyle/>
        <a:p>
          <a:endParaRPr lang="en-US"/>
        </a:p>
      </dgm:t>
    </dgm:pt>
    <dgm:pt modelId="{C2088828-3ADB-4141-9C79-8B3E92DE58D2}" type="sibTrans" cxnId="{0294EF65-6F83-407D-B90E-F1CB84C5E286}">
      <dgm:prSet/>
      <dgm:spPr/>
      <dgm:t>
        <a:bodyPr/>
        <a:lstStyle/>
        <a:p>
          <a:endParaRPr lang="en-US"/>
        </a:p>
      </dgm:t>
    </dgm:pt>
    <dgm:pt modelId="{1909E80D-7943-484A-BEED-689203866FF3}">
      <dgm:prSet custT="1"/>
      <dgm:spPr/>
      <dgm:t>
        <a:bodyPr/>
        <a:lstStyle/>
        <a:p>
          <a:pPr rtl="0">
            <a:lnSpc>
              <a:spcPts val="4500"/>
            </a:lnSpc>
          </a:pPr>
          <a:r>
            <a:rPr lang="en-US" sz="2800" dirty="0" smtClean="0">
              <a:solidFill>
                <a:schemeClr val="tx2"/>
              </a:solidFill>
            </a:rPr>
            <a:t>Criminal or employment history</a:t>
          </a:r>
          <a:endParaRPr lang="en-US" sz="2800" dirty="0">
            <a:solidFill>
              <a:schemeClr val="tx2"/>
            </a:solidFill>
          </a:endParaRPr>
        </a:p>
      </dgm:t>
      <dgm:extLst>
        <a:ext uri="{E40237B7-FDA0-4F09-8148-C483321AD2D9}">
          <dgm14:cNvPr xmlns:dgm14="http://schemas.microsoft.com/office/drawing/2010/diagram" id="0" name="" descr="Criminal or employment history&#10;"/>
        </a:ext>
      </dgm:extLst>
    </dgm:pt>
    <dgm:pt modelId="{D10B2DC6-CE64-4E88-932E-64A0A955D558}" type="parTrans" cxnId="{8FD5142F-CB4D-4A32-A869-4D9D48546413}">
      <dgm:prSet/>
      <dgm:spPr/>
      <dgm:t>
        <a:bodyPr/>
        <a:lstStyle/>
        <a:p>
          <a:endParaRPr lang="en-US"/>
        </a:p>
      </dgm:t>
    </dgm:pt>
    <dgm:pt modelId="{296A7ABE-5E0A-492F-936F-7F480C19BC02}" type="sibTrans" cxnId="{8FD5142F-CB4D-4A32-A869-4D9D48546413}">
      <dgm:prSet/>
      <dgm:spPr/>
      <dgm:t>
        <a:bodyPr/>
        <a:lstStyle/>
        <a:p>
          <a:endParaRPr lang="en-US"/>
        </a:p>
      </dgm:t>
    </dgm:pt>
    <dgm:pt modelId="{27348F66-0AA3-4A87-9621-3EE4525B92AA}">
      <dgm:prSet custT="1"/>
      <dgm:spPr/>
      <dgm:t>
        <a:bodyPr/>
        <a:lstStyle/>
        <a:p>
          <a:pPr rtl="0">
            <a:lnSpc>
              <a:spcPts val="4500"/>
            </a:lnSpc>
          </a:pPr>
          <a:r>
            <a:rPr lang="en-US" sz="2800" dirty="0" smtClean="0">
              <a:solidFill>
                <a:schemeClr val="tx2"/>
              </a:solidFill>
            </a:rPr>
            <a:t>Distinguish the individual’s identity</a:t>
          </a:r>
          <a:endParaRPr lang="en-US" sz="2800" dirty="0">
            <a:solidFill>
              <a:schemeClr val="tx2"/>
            </a:solidFill>
          </a:endParaRPr>
        </a:p>
      </dgm:t>
      <dgm:extLst>
        <a:ext uri="{E40237B7-FDA0-4F09-8148-C483321AD2D9}">
          <dgm14:cNvPr xmlns:dgm14="http://schemas.microsoft.com/office/drawing/2010/diagram" id="0" name="" descr="Distinguish the individual’s identity&#10;"/>
        </a:ext>
      </dgm:extLst>
    </dgm:pt>
    <dgm:pt modelId="{D1A7F704-B4FC-4F0F-BB03-9C10327B41E9}" type="parTrans" cxnId="{149B0B3D-3711-4229-AFBE-42BD80792A74}">
      <dgm:prSet/>
      <dgm:spPr/>
      <dgm:t>
        <a:bodyPr/>
        <a:lstStyle/>
        <a:p>
          <a:endParaRPr lang="en-US"/>
        </a:p>
      </dgm:t>
    </dgm:pt>
    <dgm:pt modelId="{47EC5BDD-9E2A-43A3-8A33-2B1E7AA42A4A}" type="sibTrans" cxnId="{149B0B3D-3711-4229-AFBE-42BD80792A74}">
      <dgm:prSet/>
      <dgm:spPr/>
      <dgm:t>
        <a:bodyPr/>
        <a:lstStyle/>
        <a:p>
          <a:endParaRPr lang="en-US"/>
        </a:p>
      </dgm:t>
    </dgm:pt>
    <dgm:pt modelId="{7194DCD5-94B4-4C9E-86ED-45C335ADA5ED}" type="pres">
      <dgm:prSet presAssocID="{50431E2D-C83D-44CD-9C33-1CA270D3DB4C}" presName="vert0" presStyleCnt="0">
        <dgm:presLayoutVars>
          <dgm:dir/>
          <dgm:animOne val="branch"/>
          <dgm:animLvl val="lvl"/>
        </dgm:presLayoutVars>
      </dgm:prSet>
      <dgm:spPr/>
      <dgm:t>
        <a:bodyPr/>
        <a:lstStyle/>
        <a:p>
          <a:endParaRPr lang="en-US"/>
        </a:p>
      </dgm:t>
    </dgm:pt>
    <dgm:pt modelId="{0BEE69EF-39CB-4007-9A32-DFA3EC49D952}" type="pres">
      <dgm:prSet presAssocID="{C6F31904-4421-4B67-A545-76FEFDC61EBE}" presName="thickLine" presStyleLbl="alignNode1" presStyleIdx="0" presStyleCnt="1"/>
      <dgm:spPr/>
      <dgm:extLst>
        <a:ext uri="{E40237B7-FDA0-4F09-8148-C483321AD2D9}">
          <dgm14:cNvPr xmlns:dgm14="http://schemas.microsoft.com/office/drawing/2010/diagram" id="0" name="" descr="Any information maintained by VA about an individual:&#10;Education&#10;Financial transactions&#10;Medical History&#10;Criminal or employment history&#10;Distinguish the individual’s identity&#10;"/>
        </a:ext>
      </dgm:extLst>
    </dgm:pt>
    <dgm:pt modelId="{DC04131F-C86A-46CD-BEFB-E2E6036C72FF}" type="pres">
      <dgm:prSet presAssocID="{C6F31904-4421-4B67-A545-76FEFDC61EBE}" presName="horz1" presStyleCnt="0"/>
      <dgm:spPr/>
    </dgm:pt>
    <dgm:pt modelId="{576C5B24-DE82-4743-8A69-BD8CD0B5A6B0}" type="pres">
      <dgm:prSet presAssocID="{C6F31904-4421-4B67-A545-76FEFDC61EBE}" presName="tx1" presStyleLbl="revTx" presStyleIdx="0" presStyleCnt="6" custScaleX="185088"/>
      <dgm:spPr/>
      <dgm:t>
        <a:bodyPr/>
        <a:lstStyle/>
        <a:p>
          <a:endParaRPr lang="en-US"/>
        </a:p>
      </dgm:t>
    </dgm:pt>
    <dgm:pt modelId="{E7EC049D-E273-42B1-8B55-8257152A0CF2}" type="pres">
      <dgm:prSet presAssocID="{C6F31904-4421-4B67-A545-76FEFDC61EBE}" presName="vert1" presStyleCnt="0"/>
      <dgm:spPr/>
    </dgm:pt>
    <dgm:pt modelId="{297C15B6-640C-445E-9ACC-6551948DAE45}" type="pres">
      <dgm:prSet presAssocID="{29AE8148-8B08-4A27-A218-B96B5DAC1BE4}" presName="vertSpace2a" presStyleCnt="0"/>
      <dgm:spPr/>
    </dgm:pt>
    <dgm:pt modelId="{5D6BFF9C-3DCA-40DC-83C2-037253C057B7}" type="pres">
      <dgm:prSet presAssocID="{29AE8148-8B08-4A27-A218-B96B5DAC1BE4}" presName="horz2" presStyleCnt="0"/>
      <dgm:spPr/>
    </dgm:pt>
    <dgm:pt modelId="{EB266037-A1A5-4058-8B75-4C086F287424}" type="pres">
      <dgm:prSet presAssocID="{29AE8148-8B08-4A27-A218-B96B5DAC1BE4}" presName="horzSpace2" presStyleCnt="0"/>
      <dgm:spPr/>
    </dgm:pt>
    <dgm:pt modelId="{ACC918EB-20E9-43FC-8A4B-0C5CD433B727}" type="pres">
      <dgm:prSet presAssocID="{29AE8148-8B08-4A27-A218-B96B5DAC1BE4}" presName="tx2" presStyleLbl="revTx" presStyleIdx="1" presStyleCnt="6"/>
      <dgm:spPr/>
      <dgm:t>
        <a:bodyPr/>
        <a:lstStyle/>
        <a:p>
          <a:endParaRPr lang="en-US"/>
        </a:p>
      </dgm:t>
    </dgm:pt>
    <dgm:pt modelId="{36D39854-85EE-4989-A9D2-AECB757BA4D6}" type="pres">
      <dgm:prSet presAssocID="{29AE8148-8B08-4A27-A218-B96B5DAC1BE4}" presName="vert2" presStyleCnt="0"/>
      <dgm:spPr/>
    </dgm:pt>
    <dgm:pt modelId="{C2FD4EFB-22A7-4228-ADCE-B0EE92942964}" type="pres">
      <dgm:prSet presAssocID="{29AE8148-8B08-4A27-A218-B96B5DAC1BE4}" presName="thinLine2b" presStyleLbl="callout" presStyleIdx="0" presStyleCnt="5"/>
      <dgm:spPr/>
      <dgm:extLst>
        <a:ext uri="{E40237B7-FDA0-4F09-8148-C483321AD2D9}">
          <dgm14:cNvPr xmlns:dgm14="http://schemas.microsoft.com/office/drawing/2010/diagram" id="0" name="" descr="Any information maintained by VA about an individual:&#10;Education&#10;Financial transactions&#10;Medical History&#10;Criminal or employment history&#10;Distinguish the individual’s identity&#10;"/>
        </a:ext>
      </dgm:extLst>
    </dgm:pt>
    <dgm:pt modelId="{13CA2377-9910-4F24-BBE7-5F123F484FAB}" type="pres">
      <dgm:prSet presAssocID="{29AE8148-8B08-4A27-A218-B96B5DAC1BE4}" presName="vertSpace2b" presStyleCnt="0"/>
      <dgm:spPr/>
    </dgm:pt>
    <dgm:pt modelId="{15ABF82E-B6F6-49BF-B2E2-66DC4C5D9BDB}" type="pres">
      <dgm:prSet presAssocID="{5A60A404-7F68-4F6D-BB8C-92BF8AA70D75}" presName="horz2" presStyleCnt="0"/>
      <dgm:spPr/>
    </dgm:pt>
    <dgm:pt modelId="{8E47AE83-2975-4045-A9F5-70E8AD41BACD}" type="pres">
      <dgm:prSet presAssocID="{5A60A404-7F68-4F6D-BB8C-92BF8AA70D75}" presName="horzSpace2" presStyleCnt="0"/>
      <dgm:spPr/>
    </dgm:pt>
    <dgm:pt modelId="{EAA34643-3449-4E07-9C12-B03A24630019}" type="pres">
      <dgm:prSet presAssocID="{5A60A404-7F68-4F6D-BB8C-92BF8AA70D75}" presName="tx2" presStyleLbl="revTx" presStyleIdx="2" presStyleCnt="6"/>
      <dgm:spPr/>
      <dgm:t>
        <a:bodyPr/>
        <a:lstStyle/>
        <a:p>
          <a:endParaRPr lang="en-US"/>
        </a:p>
      </dgm:t>
    </dgm:pt>
    <dgm:pt modelId="{AF47E412-734F-410E-B257-59117B877873}" type="pres">
      <dgm:prSet presAssocID="{5A60A404-7F68-4F6D-BB8C-92BF8AA70D75}" presName="vert2" presStyleCnt="0"/>
      <dgm:spPr/>
    </dgm:pt>
    <dgm:pt modelId="{4476588F-E641-490E-8672-410387DC98A0}" type="pres">
      <dgm:prSet presAssocID="{5A60A404-7F68-4F6D-BB8C-92BF8AA70D75}" presName="thinLine2b" presStyleLbl="callout" presStyleIdx="1" presStyleCnt="5"/>
      <dgm:spPr/>
      <dgm:extLst>
        <a:ext uri="{E40237B7-FDA0-4F09-8148-C483321AD2D9}">
          <dgm14:cNvPr xmlns:dgm14="http://schemas.microsoft.com/office/drawing/2010/diagram" id="0" name="" descr="Any information maintained by VA about an individual:&#10;Education&#10;Financial transactions&#10;Medical History&#10;Criminal or employment history&#10;Distinguish the individual’s identity&#10;"/>
        </a:ext>
      </dgm:extLst>
    </dgm:pt>
    <dgm:pt modelId="{E134A168-3176-4854-AABD-C3707A0947C8}" type="pres">
      <dgm:prSet presAssocID="{5A60A404-7F68-4F6D-BB8C-92BF8AA70D75}" presName="vertSpace2b" presStyleCnt="0"/>
      <dgm:spPr/>
    </dgm:pt>
    <dgm:pt modelId="{79D5A333-B3EA-4B5F-8BFC-4D09E2D48671}" type="pres">
      <dgm:prSet presAssocID="{151967C8-425E-4C44-B07A-A9D12D17DFCF}" presName="horz2" presStyleCnt="0"/>
      <dgm:spPr/>
    </dgm:pt>
    <dgm:pt modelId="{C40A5DFD-FFE5-4DA1-AC32-A0C22618E316}" type="pres">
      <dgm:prSet presAssocID="{151967C8-425E-4C44-B07A-A9D12D17DFCF}" presName="horzSpace2" presStyleCnt="0"/>
      <dgm:spPr/>
    </dgm:pt>
    <dgm:pt modelId="{96F5EFB9-D6F6-4216-A0AD-FC4E03A66017}" type="pres">
      <dgm:prSet presAssocID="{151967C8-425E-4C44-B07A-A9D12D17DFCF}" presName="tx2" presStyleLbl="revTx" presStyleIdx="3" presStyleCnt="6"/>
      <dgm:spPr/>
      <dgm:t>
        <a:bodyPr/>
        <a:lstStyle/>
        <a:p>
          <a:endParaRPr lang="en-US"/>
        </a:p>
      </dgm:t>
    </dgm:pt>
    <dgm:pt modelId="{ADF8A15B-B905-47ED-ACCA-DFEBD1E388F3}" type="pres">
      <dgm:prSet presAssocID="{151967C8-425E-4C44-B07A-A9D12D17DFCF}" presName="vert2" presStyleCnt="0"/>
      <dgm:spPr/>
    </dgm:pt>
    <dgm:pt modelId="{880BF273-B569-47CF-BD21-7B5A6D0F9BDE}" type="pres">
      <dgm:prSet presAssocID="{151967C8-425E-4C44-B07A-A9D12D17DFCF}" presName="thinLine2b" presStyleLbl="callout" presStyleIdx="2" presStyleCnt="5"/>
      <dgm:spPr/>
      <dgm:extLst>
        <a:ext uri="{E40237B7-FDA0-4F09-8148-C483321AD2D9}">
          <dgm14:cNvPr xmlns:dgm14="http://schemas.microsoft.com/office/drawing/2010/diagram" id="0" name="" descr="Any information maintained by VA about an individual:&#10;Education&#10;Financial transactions&#10;Medical History&#10;Criminal or employment history&#10;Distinguish the individual’s identity&#10;"/>
        </a:ext>
      </dgm:extLst>
    </dgm:pt>
    <dgm:pt modelId="{EBA4D54A-E42F-45D7-9B8B-1B9485E5AB22}" type="pres">
      <dgm:prSet presAssocID="{151967C8-425E-4C44-B07A-A9D12D17DFCF}" presName="vertSpace2b" presStyleCnt="0"/>
      <dgm:spPr/>
    </dgm:pt>
    <dgm:pt modelId="{F4066C5D-1A81-4E13-A6D7-FD58845DA833}" type="pres">
      <dgm:prSet presAssocID="{1909E80D-7943-484A-BEED-689203866FF3}" presName="horz2" presStyleCnt="0"/>
      <dgm:spPr/>
    </dgm:pt>
    <dgm:pt modelId="{26003B73-84E4-468C-B890-6A316E7A5E5B}" type="pres">
      <dgm:prSet presAssocID="{1909E80D-7943-484A-BEED-689203866FF3}" presName="horzSpace2" presStyleCnt="0"/>
      <dgm:spPr/>
    </dgm:pt>
    <dgm:pt modelId="{4AD116D8-E8C9-414D-8283-7BC2B1740B01}" type="pres">
      <dgm:prSet presAssocID="{1909E80D-7943-484A-BEED-689203866FF3}" presName="tx2" presStyleLbl="revTx" presStyleIdx="4" presStyleCnt="6"/>
      <dgm:spPr/>
      <dgm:t>
        <a:bodyPr/>
        <a:lstStyle/>
        <a:p>
          <a:endParaRPr lang="en-US"/>
        </a:p>
      </dgm:t>
    </dgm:pt>
    <dgm:pt modelId="{9AF9420D-E442-4ED1-AB33-79761186DE8F}" type="pres">
      <dgm:prSet presAssocID="{1909E80D-7943-484A-BEED-689203866FF3}" presName="vert2" presStyleCnt="0"/>
      <dgm:spPr/>
    </dgm:pt>
    <dgm:pt modelId="{D262250D-4A35-44F0-A939-31F71C69ED0D}" type="pres">
      <dgm:prSet presAssocID="{1909E80D-7943-484A-BEED-689203866FF3}" presName="thinLine2b" presStyleLbl="callout" presStyleIdx="3" presStyleCnt="5"/>
      <dgm:spPr/>
      <dgm:extLst>
        <a:ext uri="{E40237B7-FDA0-4F09-8148-C483321AD2D9}">
          <dgm14:cNvPr xmlns:dgm14="http://schemas.microsoft.com/office/drawing/2010/diagram" id="0" name="" descr="Any information maintained by VA about an individual:&#10;Education&#10;Financial transactions&#10;Medical History&#10;Criminal or employment history&#10;Distinguish the individual’s identity&#10;"/>
        </a:ext>
      </dgm:extLst>
    </dgm:pt>
    <dgm:pt modelId="{596DA310-9296-41D5-A252-136F712F869E}" type="pres">
      <dgm:prSet presAssocID="{1909E80D-7943-484A-BEED-689203866FF3}" presName="vertSpace2b" presStyleCnt="0"/>
      <dgm:spPr/>
    </dgm:pt>
    <dgm:pt modelId="{4E616EF5-A5A2-480B-9812-F0E999849FDC}" type="pres">
      <dgm:prSet presAssocID="{27348F66-0AA3-4A87-9621-3EE4525B92AA}" presName="horz2" presStyleCnt="0"/>
      <dgm:spPr/>
    </dgm:pt>
    <dgm:pt modelId="{0F4A73A2-4E4A-4E36-8A00-6093D4B2950E}" type="pres">
      <dgm:prSet presAssocID="{27348F66-0AA3-4A87-9621-3EE4525B92AA}" presName="horzSpace2" presStyleCnt="0"/>
      <dgm:spPr/>
    </dgm:pt>
    <dgm:pt modelId="{60D3EA2D-4A3E-48B5-9E8E-1F03A4A41AEB}" type="pres">
      <dgm:prSet presAssocID="{27348F66-0AA3-4A87-9621-3EE4525B92AA}" presName="tx2" presStyleLbl="revTx" presStyleIdx="5" presStyleCnt="6"/>
      <dgm:spPr/>
      <dgm:t>
        <a:bodyPr/>
        <a:lstStyle/>
        <a:p>
          <a:endParaRPr lang="en-US"/>
        </a:p>
      </dgm:t>
    </dgm:pt>
    <dgm:pt modelId="{06AD15B8-0AF5-4637-BE70-4B3A185D1ED4}" type="pres">
      <dgm:prSet presAssocID="{27348F66-0AA3-4A87-9621-3EE4525B92AA}" presName="vert2" presStyleCnt="0"/>
      <dgm:spPr/>
    </dgm:pt>
    <dgm:pt modelId="{D493BBFD-068F-4959-BC95-0F3915658C70}" type="pres">
      <dgm:prSet presAssocID="{27348F66-0AA3-4A87-9621-3EE4525B92AA}" presName="thinLine2b" presStyleLbl="callout" presStyleIdx="4" presStyleCnt="5"/>
      <dgm:spPr/>
      <dgm:extLst>
        <a:ext uri="{E40237B7-FDA0-4F09-8148-C483321AD2D9}">
          <dgm14:cNvPr xmlns:dgm14="http://schemas.microsoft.com/office/drawing/2010/diagram" id="0" name="" descr="Any information maintained by VA about an individual:&#10;Education&#10;Financial transactions&#10;Medical History&#10;Criminal or employment history&#10;Distinguish the individual’s identity&#10;"/>
        </a:ext>
      </dgm:extLst>
    </dgm:pt>
    <dgm:pt modelId="{8F927E38-F094-4E73-A25E-193D8DF378FF}" type="pres">
      <dgm:prSet presAssocID="{27348F66-0AA3-4A87-9621-3EE4525B92AA}" presName="vertSpace2b" presStyleCnt="0"/>
      <dgm:spPr/>
    </dgm:pt>
  </dgm:ptLst>
  <dgm:cxnLst>
    <dgm:cxn modelId="{0DE50915-EE5D-481E-B057-3DA1882D2534}" type="presOf" srcId="{C6F31904-4421-4B67-A545-76FEFDC61EBE}" destId="{576C5B24-DE82-4743-8A69-BD8CD0B5A6B0}" srcOrd="0" destOrd="0" presId="urn:microsoft.com/office/officeart/2008/layout/LinedList"/>
    <dgm:cxn modelId="{0294EF65-6F83-407D-B90E-F1CB84C5E286}" srcId="{C6F31904-4421-4B67-A545-76FEFDC61EBE}" destId="{151967C8-425E-4C44-B07A-A9D12D17DFCF}" srcOrd="2" destOrd="0" parTransId="{6C61273E-E180-4E32-A44F-64FB0D1E76BF}" sibTransId="{C2088828-3ADB-4141-9C79-8B3E92DE58D2}"/>
    <dgm:cxn modelId="{F6CCB9FA-7903-455A-8D7F-966D4AAB1EED}" type="presOf" srcId="{5A60A404-7F68-4F6D-BB8C-92BF8AA70D75}" destId="{EAA34643-3449-4E07-9C12-B03A24630019}" srcOrd="0" destOrd="0" presId="urn:microsoft.com/office/officeart/2008/layout/LinedList"/>
    <dgm:cxn modelId="{149B0B3D-3711-4229-AFBE-42BD80792A74}" srcId="{C6F31904-4421-4B67-A545-76FEFDC61EBE}" destId="{27348F66-0AA3-4A87-9621-3EE4525B92AA}" srcOrd="4" destOrd="0" parTransId="{D1A7F704-B4FC-4F0F-BB03-9C10327B41E9}" sibTransId="{47EC5BDD-9E2A-43A3-8A33-2B1E7AA42A4A}"/>
    <dgm:cxn modelId="{DCD1AB62-15CA-4A7E-AF0E-9349E46811BB}" srcId="{C6F31904-4421-4B67-A545-76FEFDC61EBE}" destId="{29AE8148-8B08-4A27-A218-B96B5DAC1BE4}" srcOrd="0" destOrd="0" parTransId="{1F57DB8B-9BF4-4423-8BA9-7A9406C3F7DB}" sibTransId="{2B477AD6-9A79-4E7C-A067-C2A0152CD2D7}"/>
    <dgm:cxn modelId="{CF625B10-16F1-4842-B1EA-8C73FBC1601A}" srcId="{50431E2D-C83D-44CD-9C33-1CA270D3DB4C}" destId="{C6F31904-4421-4B67-A545-76FEFDC61EBE}" srcOrd="0" destOrd="0" parTransId="{08F5F08D-9D13-40B7-97E6-EEDB57BDD181}" sibTransId="{2F45288B-AEB9-4F64-9BAE-12630AD9E2F1}"/>
    <dgm:cxn modelId="{5F69C93A-9D99-4E13-9103-F3C23CD159EF}" type="presOf" srcId="{151967C8-425E-4C44-B07A-A9D12D17DFCF}" destId="{96F5EFB9-D6F6-4216-A0AD-FC4E03A66017}" srcOrd="0" destOrd="0" presId="urn:microsoft.com/office/officeart/2008/layout/LinedList"/>
    <dgm:cxn modelId="{8FD5142F-CB4D-4A32-A869-4D9D48546413}" srcId="{C6F31904-4421-4B67-A545-76FEFDC61EBE}" destId="{1909E80D-7943-484A-BEED-689203866FF3}" srcOrd="3" destOrd="0" parTransId="{D10B2DC6-CE64-4E88-932E-64A0A955D558}" sibTransId="{296A7ABE-5E0A-492F-936F-7F480C19BC02}"/>
    <dgm:cxn modelId="{4DC69F4A-4046-4184-AEA0-A0C504E0C1DD}" type="presOf" srcId="{1909E80D-7943-484A-BEED-689203866FF3}" destId="{4AD116D8-E8C9-414D-8283-7BC2B1740B01}" srcOrd="0" destOrd="0" presId="urn:microsoft.com/office/officeart/2008/layout/LinedList"/>
    <dgm:cxn modelId="{2DCF498E-5683-45CF-8150-4DAA3A9E3C0B}" type="presOf" srcId="{50431E2D-C83D-44CD-9C33-1CA270D3DB4C}" destId="{7194DCD5-94B4-4C9E-86ED-45C335ADA5ED}" srcOrd="0" destOrd="0" presId="urn:microsoft.com/office/officeart/2008/layout/LinedList"/>
    <dgm:cxn modelId="{962398C9-EA53-4BBC-B3C0-1F2D5F4022D9}" srcId="{C6F31904-4421-4B67-A545-76FEFDC61EBE}" destId="{5A60A404-7F68-4F6D-BB8C-92BF8AA70D75}" srcOrd="1" destOrd="0" parTransId="{BB17846A-F5A1-4E71-9C52-9E4472D32D74}" sibTransId="{E9D7226A-A66A-4A1D-8057-AD44E7294FD4}"/>
    <dgm:cxn modelId="{105BB32C-59DB-4E6C-BC5A-A54CF74C8392}" type="presOf" srcId="{27348F66-0AA3-4A87-9621-3EE4525B92AA}" destId="{60D3EA2D-4A3E-48B5-9E8E-1F03A4A41AEB}" srcOrd="0" destOrd="0" presId="urn:microsoft.com/office/officeart/2008/layout/LinedList"/>
    <dgm:cxn modelId="{AB85D530-16DD-4271-9E09-24D8306B5D18}" type="presOf" srcId="{29AE8148-8B08-4A27-A218-B96B5DAC1BE4}" destId="{ACC918EB-20E9-43FC-8A4B-0C5CD433B727}" srcOrd="0" destOrd="0" presId="urn:microsoft.com/office/officeart/2008/layout/LinedList"/>
    <dgm:cxn modelId="{BB4219AC-CA19-4241-9141-40EC5E964438}" type="presParOf" srcId="{7194DCD5-94B4-4C9E-86ED-45C335ADA5ED}" destId="{0BEE69EF-39CB-4007-9A32-DFA3EC49D952}" srcOrd="0" destOrd="0" presId="urn:microsoft.com/office/officeart/2008/layout/LinedList"/>
    <dgm:cxn modelId="{A81FDBC1-3F0C-4141-B4CE-70768097939C}" type="presParOf" srcId="{7194DCD5-94B4-4C9E-86ED-45C335ADA5ED}" destId="{DC04131F-C86A-46CD-BEFB-E2E6036C72FF}" srcOrd="1" destOrd="0" presId="urn:microsoft.com/office/officeart/2008/layout/LinedList"/>
    <dgm:cxn modelId="{4E5C5A97-FA30-4F1E-B15A-DA56F7AAAD11}" type="presParOf" srcId="{DC04131F-C86A-46CD-BEFB-E2E6036C72FF}" destId="{576C5B24-DE82-4743-8A69-BD8CD0B5A6B0}" srcOrd="0" destOrd="0" presId="urn:microsoft.com/office/officeart/2008/layout/LinedList"/>
    <dgm:cxn modelId="{27E609BC-4E61-4720-93D4-3E668F131463}" type="presParOf" srcId="{DC04131F-C86A-46CD-BEFB-E2E6036C72FF}" destId="{E7EC049D-E273-42B1-8B55-8257152A0CF2}" srcOrd="1" destOrd="0" presId="urn:microsoft.com/office/officeart/2008/layout/LinedList"/>
    <dgm:cxn modelId="{4DA5EE1A-DD98-4A9B-90A5-FC2250BD6C45}" type="presParOf" srcId="{E7EC049D-E273-42B1-8B55-8257152A0CF2}" destId="{297C15B6-640C-445E-9ACC-6551948DAE45}" srcOrd="0" destOrd="0" presId="urn:microsoft.com/office/officeart/2008/layout/LinedList"/>
    <dgm:cxn modelId="{0514CC0E-051A-4570-BF39-A93C49CE0E55}" type="presParOf" srcId="{E7EC049D-E273-42B1-8B55-8257152A0CF2}" destId="{5D6BFF9C-3DCA-40DC-83C2-037253C057B7}" srcOrd="1" destOrd="0" presId="urn:microsoft.com/office/officeart/2008/layout/LinedList"/>
    <dgm:cxn modelId="{266CF49F-B6F0-458B-98B8-D323C5F88755}" type="presParOf" srcId="{5D6BFF9C-3DCA-40DC-83C2-037253C057B7}" destId="{EB266037-A1A5-4058-8B75-4C086F287424}" srcOrd="0" destOrd="0" presId="urn:microsoft.com/office/officeart/2008/layout/LinedList"/>
    <dgm:cxn modelId="{3A2D9FD5-5A24-40FB-B971-0B2425486EF3}" type="presParOf" srcId="{5D6BFF9C-3DCA-40DC-83C2-037253C057B7}" destId="{ACC918EB-20E9-43FC-8A4B-0C5CD433B727}" srcOrd="1" destOrd="0" presId="urn:microsoft.com/office/officeart/2008/layout/LinedList"/>
    <dgm:cxn modelId="{3C4DACFD-8C68-492E-940A-C16B08EF0FC6}" type="presParOf" srcId="{5D6BFF9C-3DCA-40DC-83C2-037253C057B7}" destId="{36D39854-85EE-4989-A9D2-AECB757BA4D6}" srcOrd="2" destOrd="0" presId="urn:microsoft.com/office/officeart/2008/layout/LinedList"/>
    <dgm:cxn modelId="{8A6562DF-C224-4A54-A486-46D0F8E11BF5}" type="presParOf" srcId="{E7EC049D-E273-42B1-8B55-8257152A0CF2}" destId="{C2FD4EFB-22A7-4228-ADCE-B0EE92942964}" srcOrd="2" destOrd="0" presId="urn:microsoft.com/office/officeart/2008/layout/LinedList"/>
    <dgm:cxn modelId="{D71F4C52-7C49-4D2D-A5B5-12715D788D37}" type="presParOf" srcId="{E7EC049D-E273-42B1-8B55-8257152A0CF2}" destId="{13CA2377-9910-4F24-BBE7-5F123F484FAB}" srcOrd="3" destOrd="0" presId="urn:microsoft.com/office/officeart/2008/layout/LinedList"/>
    <dgm:cxn modelId="{DBF49759-8FF5-4729-A42E-3A93D88B315F}" type="presParOf" srcId="{E7EC049D-E273-42B1-8B55-8257152A0CF2}" destId="{15ABF82E-B6F6-49BF-B2E2-66DC4C5D9BDB}" srcOrd="4" destOrd="0" presId="urn:microsoft.com/office/officeart/2008/layout/LinedList"/>
    <dgm:cxn modelId="{92D5B3CC-C735-4D5D-AB53-0605F1E30C9D}" type="presParOf" srcId="{15ABF82E-B6F6-49BF-B2E2-66DC4C5D9BDB}" destId="{8E47AE83-2975-4045-A9F5-70E8AD41BACD}" srcOrd="0" destOrd="0" presId="urn:microsoft.com/office/officeart/2008/layout/LinedList"/>
    <dgm:cxn modelId="{497B98C9-2C8A-4E2C-98FD-AB8D0A8FB19E}" type="presParOf" srcId="{15ABF82E-B6F6-49BF-B2E2-66DC4C5D9BDB}" destId="{EAA34643-3449-4E07-9C12-B03A24630019}" srcOrd="1" destOrd="0" presId="urn:microsoft.com/office/officeart/2008/layout/LinedList"/>
    <dgm:cxn modelId="{CEB4BE56-1D1E-4A0D-8F69-49DB455FDA1E}" type="presParOf" srcId="{15ABF82E-B6F6-49BF-B2E2-66DC4C5D9BDB}" destId="{AF47E412-734F-410E-B257-59117B877873}" srcOrd="2" destOrd="0" presId="urn:microsoft.com/office/officeart/2008/layout/LinedList"/>
    <dgm:cxn modelId="{50A433EB-7F07-4F23-8A81-F555EC76EB98}" type="presParOf" srcId="{E7EC049D-E273-42B1-8B55-8257152A0CF2}" destId="{4476588F-E641-490E-8672-410387DC98A0}" srcOrd="5" destOrd="0" presId="urn:microsoft.com/office/officeart/2008/layout/LinedList"/>
    <dgm:cxn modelId="{CBBB26AA-1297-4EF3-B007-87D5FA106032}" type="presParOf" srcId="{E7EC049D-E273-42B1-8B55-8257152A0CF2}" destId="{E134A168-3176-4854-AABD-C3707A0947C8}" srcOrd="6" destOrd="0" presId="urn:microsoft.com/office/officeart/2008/layout/LinedList"/>
    <dgm:cxn modelId="{EBA59490-2997-4843-A8F9-D8E0C347B501}" type="presParOf" srcId="{E7EC049D-E273-42B1-8B55-8257152A0CF2}" destId="{79D5A333-B3EA-4B5F-8BFC-4D09E2D48671}" srcOrd="7" destOrd="0" presId="urn:microsoft.com/office/officeart/2008/layout/LinedList"/>
    <dgm:cxn modelId="{254D86FD-9669-4C8A-99FB-18499813FCFA}" type="presParOf" srcId="{79D5A333-B3EA-4B5F-8BFC-4D09E2D48671}" destId="{C40A5DFD-FFE5-4DA1-AC32-A0C22618E316}" srcOrd="0" destOrd="0" presId="urn:microsoft.com/office/officeart/2008/layout/LinedList"/>
    <dgm:cxn modelId="{046B64FB-5A5C-4CDD-A4F7-E75702F496F3}" type="presParOf" srcId="{79D5A333-B3EA-4B5F-8BFC-4D09E2D48671}" destId="{96F5EFB9-D6F6-4216-A0AD-FC4E03A66017}" srcOrd="1" destOrd="0" presId="urn:microsoft.com/office/officeart/2008/layout/LinedList"/>
    <dgm:cxn modelId="{84413310-8604-4AB6-946D-0FB2555A697B}" type="presParOf" srcId="{79D5A333-B3EA-4B5F-8BFC-4D09E2D48671}" destId="{ADF8A15B-B905-47ED-ACCA-DFEBD1E388F3}" srcOrd="2" destOrd="0" presId="urn:microsoft.com/office/officeart/2008/layout/LinedList"/>
    <dgm:cxn modelId="{E26A924F-5B87-4CA6-A9D8-48C918910D0C}" type="presParOf" srcId="{E7EC049D-E273-42B1-8B55-8257152A0CF2}" destId="{880BF273-B569-47CF-BD21-7B5A6D0F9BDE}" srcOrd="8" destOrd="0" presId="urn:microsoft.com/office/officeart/2008/layout/LinedList"/>
    <dgm:cxn modelId="{9D908C61-6E7F-41E5-8673-53C5ED4B4CA2}" type="presParOf" srcId="{E7EC049D-E273-42B1-8B55-8257152A0CF2}" destId="{EBA4D54A-E42F-45D7-9B8B-1B9485E5AB22}" srcOrd="9" destOrd="0" presId="urn:microsoft.com/office/officeart/2008/layout/LinedList"/>
    <dgm:cxn modelId="{E60082C6-4EC8-4E1E-AB6C-55960F325932}" type="presParOf" srcId="{E7EC049D-E273-42B1-8B55-8257152A0CF2}" destId="{F4066C5D-1A81-4E13-A6D7-FD58845DA833}" srcOrd="10" destOrd="0" presId="urn:microsoft.com/office/officeart/2008/layout/LinedList"/>
    <dgm:cxn modelId="{F2773CDE-B071-4CE6-A33B-426AFBC26B64}" type="presParOf" srcId="{F4066C5D-1A81-4E13-A6D7-FD58845DA833}" destId="{26003B73-84E4-468C-B890-6A316E7A5E5B}" srcOrd="0" destOrd="0" presId="urn:microsoft.com/office/officeart/2008/layout/LinedList"/>
    <dgm:cxn modelId="{9A6B03FE-E0FC-49F8-8D22-D9284CEA1A26}" type="presParOf" srcId="{F4066C5D-1A81-4E13-A6D7-FD58845DA833}" destId="{4AD116D8-E8C9-414D-8283-7BC2B1740B01}" srcOrd="1" destOrd="0" presId="urn:microsoft.com/office/officeart/2008/layout/LinedList"/>
    <dgm:cxn modelId="{1D116C7A-6B9E-49D0-9D63-591FAA854C44}" type="presParOf" srcId="{F4066C5D-1A81-4E13-A6D7-FD58845DA833}" destId="{9AF9420D-E442-4ED1-AB33-79761186DE8F}" srcOrd="2" destOrd="0" presId="urn:microsoft.com/office/officeart/2008/layout/LinedList"/>
    <dgm:cxn modelId="{A0E422E9-2BB3-40E4-8FB5-47DB23913311}" type="presParOf" srcId="{E7EC049D-E273-42B1-8B55-8257152A0CF2}" destId="{D262250D-4A35-44F0-A939-31F71C69ED0D}" srcOrd="11" destOrd="0" presId="urn:microsoft.com/office/officeart/2008/layout/LinedList"/>
    <dgm:cxn modelId="{86C22F3E-4A95-47F1-888C-595E253A34D0}" type="presParOf" srcId="{E7EC049D-E273-42B1-8B55-8257152A0CF2}" destId="{596DA310-9296-41D5-A252-136F712F869E}" srcOrd="12" destOrd="0" presId="urn:microsoft.com/office/officeart/2008/layout/LinedList"/>
    <dgm:cxn modelId="{FD28EE15-0A9D-44F6-A940-F9DC1CC64FB2}" type="presParOf" srcId="{E7EC049D-E273-42B1-8B55-8257152A0CF2}" destId="{4E616EF5-A5A2-480B-9812-F0E999849FDC}" srcOrd="13" destOrd="0" presId="urn:microsoft.com/office/officeart/2008/layout/LinedList"/>
    <dgm:cxn modelId="{D9E03D0C-08EC-40A3-8369-98A94D8A122B}" type="presParOf" srcId="{4E616EF5-A5A2-480B-9812-F0E999849FDC}" destId="{0F4A73A2-4E4A-4E36-8A00-6093D4B2950E}" srcOrd="0" destOrd="0" presId="urn:microsoft.com/office/officeart/2008/layout/LinedList"/>
    <dgm:cxn modelId="{961E0F25-7F18-47EC-9A1A-670C8FA1E488}" type="presParOf" srcId="{4E616EF5-A5A2-480B-9812-F0E999849FDC}" destId="{60D3EA2D-4A3E-48B5-9E8E-1F03A4A41AEB}" srcOrd="1" destOrd="0" presId="urn:microsoft.com/office/officeart/2008/layout/LinedList"/>
    <dgm:cxn modelId="{F36C1BD3-1EB7-4732-A048-8727CDE073AA}" type="presParOf" srcId="{4E616EF5-A5A2-480B-9812-F0E999849FDC}" destId="{06AD15B8-0AF5-4637-BE70-4B3A185D1ED4}" srcOrd="2" destOrd="0" presId="urn:microsoft.com/office/officeart/2008/layout/LinedList"/>
    <dgm:cxn modelId="{661A93C2-680C-4CEB-8658-11C2A15B2F3D}" type="presParOf" srcId="{E7EC049D-E273-42B1-8B55-8257152A0CF2}" destId="{D493BBFD-068F-4959-BC95-0F3915658C70}" srcOrd="14" destOrd="0" presId="urn:microsoft.com/office/officeart/2008/layout/LinedList"/>
    <dgm:cxn modelId="{013ADAF2-14F8-4895-92F5-5967C4342536}" type="presParOf" srcId="{E7EC049D-E273-42B1-8B55-8257152A0CF2}" destId="{8F927E38-F094-4E73-A25E-193D8DF378FF}"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E0AE89-8790-40EA-81D8-2DE41C5CA376}"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DC46DB20-5A93-42A6-993E-EBCD9D07910D}">
      <dgm:prSet custT="1"/>
      <dgm:spPr/>
      <dgm:t>
        <a:bodyPr/>
        <a:lstStyle/>
        <a:p>
          <a:pPr algn="ctr" rtl="0"/>
          <a:r>
            <a:rPr lang="en-US" sz="2800" dirty="0" smtClean="0"/>
            <a:t>Any information</a:t>
          </a:r>
          <a:endParaRPr lang="en-US" sz="2800" b="1" dirty="0">
            <a:solidFill>
              <a:schemeClr val="bg1">
                <a:lumMod val="10000"/>
                <a:lumOff val="90000"/>
              </a:schemeClr>
            </a:solidFill>
          </a:endParaRPr>
        </a:p>
      </dgm:t>
      <dgm:extLst>
        <a:ext uri="{E40237B7-FDA0-4F09-8148-C483321AD2D9}">
          <dgm14:cNvPr xmlns:dgm14="http://schemas.microsoft.com/office/drawing/2010/diagram" id="0" name="" descr="Any information&#10;"/>
        </a:ext>
      </dgm:extLst>
    </dgm:pt>
    <dgm:pt modelId="{11A1639D-8F83-4C69-92FB-0C2340877640}" type="parTrans" cxnId="{E5BDD830-E18F-4AC4-9C20-ED0D70A24D73}">
      <dgm:prSet/>
      <dgm:spPr/>
      <dgm:t>
        <a:bodyPr/>
        <a:lstStyle/>
        <a:p>
          <a:pPr algn="ctr"/>
          <a:endParaRPr lang="en-US" sz="2800" b="1"/>
        </a:p>
      </dgm:t>
    </dgm:pt>
    <dgm:pt modelId="{2D38A1FB-7A17-4543-B3CB-8CD9AD47DA03}" type="sibTrans" cxnId="{E5BDD830-E18F-4AC4-9C20-ED0D70A24D73}">
      <dgm:prSet/>
      <dgm:spPr/>
      <dgm:t>
        <a:bodyPr/>
        <a:lstStyle/>
        <a:p>
          <a:pPr algn="ctr"/>
          <a:endParaRPr lang="en-US" sz="2800" b="1"/>
        </a:p>
      </dgm:t>
    </dgm:pt>
    <dgm:pt modelId="{948C9421-3BB0-4535-9DEA-1AEE25C852FC}">
      <dgm:prSet custT="1"/>
      <dgm:spPr/>
      <dgm:t>
        <a:bodyPr/>
        <a:lstStyle/>
        <a:p>
          <a:pPr algn="ctr"/>
          <a:r>
            <a:rPr lang="en-US" sz="2800" dirty="0" smtClean="0"/>
            <a:t>Pertaining to an individual </a:t>
          </a:r>
        </a:p>
      </dgm:t>
      <dgm:extLst>
        <a:ext uri="{E40237B7-FDA0-4F09-8148-C483321AD2D9}">
          <dgm14:cNvPr xmlns:dgm14="http://schemas.microsoft.com/office/drawing/2010/diagram" id="0" name="" descr="Pertaining to an individual &#10;"/>
        </a:ext>
      </dgm:extLst>
    </dgm:pt>
    <dgm:pt modelId="{F53CD1B5-98FF-4BA7-B0BF-4223F1F6A4A0}" type="parTrans" cxnId="{D5BDC35B-2780-4CA6-805A-76F636C67853}">
      <dgm:prSet/>
      <dgm:spPr/>
      <dgm:t>
        <a:bodyPr/>
        <a:lstStyle/>
        <a:p>
          <a:pPr algn="ctr"/>
          <a:endParaRPr lang="en-US"/>
        </a:p>
      </dgm:t>
    </dgm:pt>
    <dgm:pt modelId="{F8CF0745-FB47-4DB9-BD3B-BECB68BC5FE8}" type="sibTrans" cxnId="{D5BDC35B-2780-4CA6-805A-76F636C67853}">
      <dgm:prSet/>
      <dgm:spPr/>
      <dgm:t>
        <a:bodyPr/>
        <a:lstStyle/>
        <a:p>
          <a:pPr algn="ctr"/>
          <a:endParaRPr lang="en-US"/>
        </a:p>
      </dgm:t>
    </dgm:pt>
    <dgm:pt modelId="{BEB9B5AB-2A05-41E7-9AD5-04D2E99053B4}">
      <dgm:prSet custT="1"/>
      <dgm:spPr/>
      <dgm:t>
        <a:bodyPr/>
        <a:lstStyle/>
        <a:p>
          <a:pPr algn="ctr"/>
          <a:r>
            <a:rPr lang="en-US" sz="2800" dirty="0" smtClean="0"/>
            <a:t>Retrieved by the individual’s name or other unique identifier</a:t>
          </a:r>
        </a:p>
      </dgm:t>
      <dgm:extLst>
        <a:ext uri="{E40237B7-FDA0-4F09-8148-C483321AD2D9}">
          <dgm14:cNvPr xmlns:dgm14="http://schemas.microsoft.com/office/drawing/2010/diagram" id="0" name="" descr="Retrieved by the individual’s name or other unique identifier&#10;"/>
        </a:ext>
      </dgm:extLst>
    </dgm:pt>
    <dgm:pt modelId="{63A54310-15A9-44F8-A8A6-053C5ECAAEEE}" type="parTrans" cxnId="{585E5CF7-2DCD-424B-BE11-E5F97163B302}">
      <dgm:prSet/>
      <dgm:spPr/>
      <dgm:t>
        <a:bodyPr/>
        <a:lstStyle/>
        <a:p>
          <a:pPr algn="ctr"/>
          <a:endParaRPr lang="en-US"/>
        </a:p>
      </dgm:t>
    </dgm:pt>
    <dgm:pt modelId="{C011EE04-2268-48B0-A36D-D9ACF7396434}" type="sibTrans" cxnId="{585E5CF7-2DCD-424B-BE11-E5F97163B302}">
      <dgm:prSet/>
      <dgm:spPr/>
      <dgm:t>
        <a:bodyPr/>
        <a:lstStyle/>
        <a:p>
          <a:pPr algn="ctr"/>
          <a:endParaRPr lang="en-US"/>
        </a:p>
      </dgm:t>
    </dgm:pt>
    <dgm:pt modelId="{6D077077-9075-47F9-BAC4-7C40066A143C}">
      <dgm:prSet custT="1"/>
      <dgm:spPr/>
      <dgm:t>
        <a:bodyPr/>
        <a:lstStyle/>
        <a:p>
          <a:pPr algn="ctr"/>
          <a:r>
            <a:rPr lang="en-US" sz="2800" dirty="0" smtClean="0"/>
            <a:t>Usually covered by a Privacy Act system of records </a:t>
          </a:r>
        </a:p>
      </dgm:t>
      <dgm:extLst>
        <a:ext uri="{E40237B7-FDA0-4F09-8148-C483321AD2D9}">
          <dgm14:cNvPr xmlns:dgm14="http://schemas.microsoft.com/office/drawing/2010/diagram" id="0" name="" descr="Usually covered by a Privacy Act system of records &#10;"/>
        </a:ext>
      </dgm:extLst>
    </dgm:pt>
    <dgm:pt modelId="{BB55FCBD-99FC-48A4-AABB-2C3CA59D57BB}" type="parTrans" cxnId="{7F52F467-F9F0-43A5-A6CD-D556DE84AE5A}">
      <dgm:prSet/>
      <dgm:spPr/>
      <dgm:t>
        <a:bodyPr/>
        <a:lstStyle/>
        <a:p>
          <a:pPr algn="ctr"/>
          <a:endParaRPr lang="en-US"/>
        </a:p>
      </dgm:t>
    </dgm:pt>
    <dgm:pt modelId="{17988484-D09D-4092-BAA2-9B0856D1CC5B}" type="sibTrans" cxnId="{7F52F467-F9F0-43A5-A6CD-D556DE84AE5A}">
      <dgm:prSet/>
      <dgm:spPr/>
      <dgm:t>
        <a:bodyPr/>
        <a:lstStyle/>
        <a:p>
          <a:pPr algn="ctr"/>
          <a:endParaRPr lang="en-US"/>
        </a:p>
      </dgm:t>
    </dgm:pt>
    <dgm:pt modelId="{F5E5AF46-CD59-452C-907E-C2492E100B36}" type="pres">
      <dgm:prSet presAssocID="{FDE0AE89-8790-40EA-81D8-2DE41C5CA376}" presName="linear" presStyleCnt="0">
        <dgm:presLayoutVars>
          <dgm:animLvl val="lvl"/>
          <dgm:resizeHandles val="exact"/>
        </dgm:presLayoutVars>
      </dgm:prSet>
      <dgm:spPr/>
      <dgm:t>
        <a:bodyPr/>
        <a:lstStyle/>
        <a:p>
          <a:endParaRPr lang="en-US"/>
        </a:p>
      </dgm:t>
    </dgm:pt>
    <dgm:pt modelId="{2ABE1A8A-FEF6-4421-A009-C687FA39AD23}" type="pres">
      <dgm:prSet presAssocID="{DC46DB20-5A93-42A6-993E-EBCD9D07910D}" presName="parentText" presStyleLbl="node1" presStyleIdx="0" presStyleCnt="4" custLinFactNeighborY="70126">
        <dgm:presLayoutVars>
          <dgm:chMax val="0"/>
          <dgm:bulletEnabled val="1"/>
        </dgm:presLayoutVars>
      </dgm:prSet>
      <dgm:spPr/>
      <dgm:t>
        <a:bodyPr/>
        <a:lstStyle/>
        <a:p>
          <a:endParaRPr lang="en-US"/>
        </a:p>
      </dgm:t>
    </dgm:pt>
    <dgm:pt modelId="{649C2E66-E965-4AEA-BBC4-A48E8F60435D}" type="pres">
      <dgm:prSet presAssocID="{2D38A1FB-7A17-4543-B3CB-8CD9AD47DA03}" presName="spacer" presStyleCnt="0"/>
      <dgm:spPr/>
    </dgm:pt>
    <dgm:pt modelId="{0BC0F3B8-F609-4514-B625-ECC867AB479F}" type="pres">
      <dgm:prSet presAssocID="{948C9421-3BB0-4535-9DEA-1AEE25C852FC}" presName="parentText" presStyleLbl="node1" presStyleIdx="1" presStyleCnt="4" custLinFactNeighborY="50010">
        <dgm:presLayoutVars>
          <dgm:chMax val="0"/>
          <dgm:bulletEnabled val="1"/>
        </dgm:presLayoutVars>
      </dgm:prSet>
      <dgm:spPr/>
      <dgm:t>
        <a:bodyPr/>
        <a:lstStyle/>
        <a:p>
          <a:endParaRPr lang="en-US"/>
        </a:p>
      </dgm:t>
    </dgm:pt>
    <dgm:pt modelId="{1CB97B60-36DE-4F56-822B-76972C2643EE}" type="pres">
      <dgm:prSet presAssocID="{F8CF0745-FB47-4DB9-BD3B-BECB68BC5FE8}" presName="spacer" presStyleCnt="0"/>
      <dgm:spPr/>
    </dgm:pt>
    <dgm:pt modelId="{D78C1960-CCF6-4004-B474-B303EF47CC89}" type="pres">
      <dgm:prSet presAssocID="{BEB9B5AB-2A05-41E7-9AD5-04D2E99053B4}" presName="parentText" presStyleLbl="node1" presStyleIdx="2" presStyleCnt="4" custLinFactNeighborY="29886">
        <dgm:presLayoutVars>
          <dgm:chMax val="0"/>
          <dgm:bulletEnabled val="1"/>
        </dgm:presLayoutVars>
      </dgm:prSet>
      <dgm:spPr/>
      <dgm:t>
        <a:bodyPr/>
        <a:lstStyle/>
        <a:p>
          <a:endParaRPr lang="en-US"/>
        </a:p>
      </dgm:t>
    </dgm:pt>
    <dgm:pt modelId="{C76541C0-FB09-44AE-A68A-885F70F1F7AF}" type="pres">
      <dgm:prSet presAssocID="{C011EE04-2268-48B0-A36D-D9ACF7396434}" presName="spacer" presStyleCnt="0"/>
      <dgm:spPr/>
    </dgm:pt>
    <dgm:pt modelId="{AA0C5DD6-FDA7-4F94-B0D5-2C1B0A25C0D7}" type="pres">
      <dgm:prSet presAssocID="{6D077077-9075-47F9-BAC4-7C40066A143C}" presName="parentText" presStyleLbl="node1" presStyleIdx="3" presStyleCnt="4" custLinFactY="-142" custLinFactNeighborY="-100000">
        <dgm:presLayoutVars>
          <dgm:chMax val="0"/>
          <dgm:bulletEnabled val="1"/>
        </dgm:presLayoutVars>
      </dgm:prSet>
      <dgm:spPr/>
      <dgm:t>
        <a:bodyPr/>
        <a:lstStyle/>
        <a:p>
          <a:endParaRPr lang="en-US"/>
        </a:p>
      </dgm:t>
    </dgm:pt>
  </dgm:ptLst>
  <dgm:cxnLst>
    <dgm:cxn modelId="{CA9924CB-33CD-451B-B019-8C9D783AA638}" type="presOf" srcId="{BEB9B5AB-2A05-41E7-9AD5-04D2E99053B4}" destId="{D78C1960-CCF6-4004-B474-B303EF47CC89}" srcOrd="0" destOrd="0" presId="urn:microsoft.com/office/officeart/2005/8/layout/vList2"/>
    <dgm:cxn modelId="{E5BDD830-E18F-4AC4-9C20-ED0D70A24D73}" srcId="{FDE0AE89-8790-40EA-81D8-2DE41C5CA376}" destId="{DC46DB20-5A93-42A6-993E-EBCD9D07910D}" srcOrd="0" destOrd="0" parTransId="{11A1639D-8F83-4C69-92FB-0C2340877640}" sibTransId="{2D38A1FB-7A17-4543-B3CB-8CD9AD47DA03}"/>
    <dgm:cxn modelId="{D5BDC35B-2780-4CA6-805A-76F636C67853}" srcId="{FDE0AE89-8790-40EA-81D8-2DE41C5CA376}" destId="{948C9421-3BB0-4535-9DEA-1AEE25C852FC}" srcOrd="1" destOrd="0" parTransId="{F53CD1B5-98FF-4BA7-B0BF-4223F1F6A4A0}" sibTransId="{F8CF0745-FB47-4DB9-BD3B-BECB68BC5FE8}"/>
    <dgm:cxn modelId="{585E5CF7-2DCD-424B-BE11-E5F97163B302}" srcId="{FDE0AE89-8790-40EA-81D8-2DE41C5CA376}" destId="{BEB9B5AB-2A05-41E7-9AD5-04D2E99053B4}" srcOrd="2" destOrd="0" parTransId="{63A54310-15A9-44F8-A8A6-053C5ECAAEEE}" sibTransId="{C011EE04-2268-48B0-A36D-D9ACF7396434}"/>
    <dgm:cxn modelId="{E7B8FA2D-50B7-4317-A66A-A191F059A0FD}" type="presOf" srcId="{948C9421-3BB0-4535-9DEA-1AEE25C852FC}" destId="{0BC0F3B8-F609-4514-B625-ECC867AB479F}" srcOrd="0" destOrd="0" presId="urn:microsoft.com/office/officeart/2005/8/layout/vList2"/>
    <dgm:cxn modelId="{BC8CF153-570B-450E-BF72-95DC1CF805E3}" type="presOf" srcId="{FDE0AE89-8790-40EA-81D8-2DE41C5CA376}" destId="{F5E5AF46-CD59-452C-907E-C2492E100B36}" srcOrd="0" destOrd="0" presId="urn:microsoft.com/office/officeart/2005/8/layout/vList2"/>
    <dgm:cxn modelId="{7F52F467-F9F0-43A5-A6CD-D556DE84AE5A}" srcId="{FDE0AE89-8790-40EA-81D8-2DE41C5CA376}" destId="{6D077077-9075-47F9-BAC4-7C40066A143C}" srcOrd="3" destOrd="0" parTransId="{BB55FCBD-99FC-48A4-AABB-2C3CA59D57BB}" sibTransId="{17988484-D09D-4092-BAA2-9B0856D1CC5B}"/>
    <dgm:cxn modelId="{78427C4B-1A78-4964-9293-CC84F09D267A}" type="presOf" srcId="{6D077077-9075-47F9-BAC4-7C40066A143C}" destId="{AA0C5DD6-FDA7-4F94-B0D5-2C1B0A25C0D7}" srcOrd="0" destOrd="0" presId="urn:microsoft.com/office/officeart/2005/8/layout/vList2"/>
    <dgm:cxn modelId="{5CC90747-7DF5-4079-A741-E8A447F1C43F}" type="presOf" srcId="{DC46DB20-5A93-42A6-993E-EBCD9D07910D}" destId="{2ABE1A8A-FEF6-4421-A009-C687FA39AD23}" srcOrd="0" destOrd="0" presId="urn:microsoft.com/office/officeart/2005/8/layout/vList2"/>
    <dgm:cxn modelId="{4D78663B-0588-4EE0-AA8E-0C8ECB900F29}" type="presParOf" srcId="{F5E5AF46-CD59-452C-907E-C2492E100B36}" destId="{2ABE1A8A-FEF6-4421-A009-C687FA39AD23}" srcOrd="0" destOrd="0" presId="urn:microsoft.com/office/officeart/2005/8/layout/vList2"/>
    <dgm:cxn modelId="{FB0FAD8C-7C6B-43DE-B608-25BF1FBCF226}" type="presParOf" srcId="{F5E5AF46-CD59-452C-907E-C2492E100B36}" destId="{649C2E66-E965-4AEA-BBC4-A48E8F60435D}" srcOrd="1" destOrd="0" presId="urn:microsoft.com/office/officeart/2005/8/layout/vList2"/>
    <dgm:cxn modelId="{FF683D8A-1FEB-4301-9AB1-00D4B8E85560}" type="presParOf" srcId="{F5E5AF46-CD59-452C-907E-C2492E100B36}" destId="{0BC0F3B8-F609-4514-B625-ECC867AB479F}" srcOrd="2" destOrd="0" presId="urn:microsoft.com/office/officeart/2005/8/layout/vList2"/>
    <dgm:cxn modelId="{FFEBEC24-312A-44AA-AEB5-F34B47619C70}" type="presParOf" srcId="{F5E5AF46-CD59-452C-907E-C2492E100B36}" destId="{1CB97B60-36DE-4F56-822B-76972C2643EE}" srcOrd="3" destOrd="0" presId="urn:microsoft.com/office/officeart/2005/8/layout/vList2"/>
    <dgm:cxn modelId="{3C19DFD1-2676-4BE4-A645-FBB2DD230089}" type="presParOf" srcId="{F5E5AF46-CD59-452C-907E-C2492E100B36}" destId="{D78C1960-CCF6-4004-B474-B303EF47CC89}" srcOrd="4" destOrd="0" presId="urn:microsoft.com/office/officeart/2005/8/layout/vList2"/>
    <dgm:cxn modelId="{C0991BB6-10BE-446F-B200-E63018BAA398}" type="presParOf" srcId="{F5E5AF46-CD59-452C-907E-C2492E100B36}" destId="{C76541C0-FB09-44AE-A68A-885F70F1F7AF}" srcOrd="5" destOrd="0" presId="urn:microsoft.com/office/officeart/2005/8/layout/vList2"/>
    <dgm:cxn modelId="{EC082F08-CC60-45EA-A33B-E90357796E57}" type="presParOf" srcId="{F5E5AF46-CD59-452C-907E-C2492E100B36}" destId="{AA0C5DD6-FDA7-4F94-B0D5-2C1B0A25C0D7}"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942488-C5F3-4491-9544-64DF242CF16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01251D8-E3D7-4D91-8B31-E9C513FC88AC}">
      <dgm:prSet custT="1"/>
      <dgm:spPr/>
      <dgm:t>
        <a:bodyPr/>
        <a:lstStyle/>
        <a:p>
          <a:pPr rtl="0"/>
          <a:r>
            <a:rPr lang="en-US" sz="2800" dirty="0" smtClean="0">
              <a:solidFill>
                <a:schemeClr val="tx2"/>
              </a:solidFill>
            </a:rPr>
            <a:t>Any health information, orally or recorded</a:t>
          </a:r>
          <a:endParaRPr lang="en-US" sz="2800" dirty="0">
            <a:solidFill>
              <a:schemeClr val="tx2"/>
            </a:solidFill>
          </a:endParaRPr>
        </a:p>
      </dgm:t>
      <dgm:extLst>
        <a:ext uri="{E40237B7-FDA0-4F09-8148-C483321AD2D9}">
          <dgm14:cNvPr xmlns:dgm14="http://schemas.microsoft.com/office/drawing/2010/diagram" id="0" name="" descr="Any health information, orally or recorded&#10;Created by provider, health plan and certain other specified entities&#10;Relates to: Past, present or future physical or mental health or condition of the individual;&#10;Provision of health care; or&#10;Payment for health care of individual&#10;"/>
        </a:ext>
      </dgm:extLst>
    </dgm:pt>
    <dgm:pt modelId="{0296083C-CE96-4F5B-912D-059AC805D240}" type="parTrans" cxnId="{58DCAF65-C79A-4267-8216-2B226BE09AFE}">
      <dgm:prSet/>
      <dgm:spPr/>
      <dgm:t>
        <a:bodyPr/>
        <a:lstStyle/>
        <a:p>
          <a:endParaRPr lang="en-US" sz="2800">
            <a:solidFill>
              <a:schemeClr val="tx2"/>
            </a:solidFill>
          </a:endParaRPr>
        </a:p>
      </dgm:t>
    </dgm:pt>
    <dgm:pt modelId="{C7E13F9A-3DD0-4A21-B283-9F13326C0F72}" type="sibTrans" cxnId="{58DCAF65-C79A-4267-8216-2B226BE09AFE}">
      <dgm:prSet/>
      <dgm:spPr/>
      <dgm:t>
        <a:bodyPr/>
        <a:lstStyle/>
        <a:p>
          <a:endParaRPr lang="en-US" sz="2800">
            <a:solidFill>
              <a:schemeClr val="tx2"/>
            </a:solidFill>
          </a:endParaRPr>
        </a:p>
      </dgm:t>
    </dgm:pt>
    <dgm:pt modelId="{E1D1A866-9F5E-48EF-9722-5941F1A1B82D}">
      <dgm:prSet custT="1"/>
      <dgm:spPr/>
      <dgm:t>
        <a:bodyPr/>
        <a:lstStyle/>
        <a:p>
          <a:r>
            <a:rPr lang="en-US" sz="2800" dirty="0" smtClean="0">
              <a:solidFill>
                <a:schemeClr val="tx2"/>
              </a:solidFill>
            </a:rPr>
            <a:t>Created by provider, health plan and certain other specified entities</a:t>
          </a:r>
        </a:p>
      </dgm:t>
      <dgm:extLst>
        <a:ext uri="{E40237B7-FDA0-4F09-8148-C483321AD2D9}">
          <dgm14:cNvPr xmlns:dgm14="http://schemas.microsoft.com/office/drawing/2010/diagram" id="0" name="" descr="Any health information, orally or recorded&#10;Created by provider, health plan and certain other specified entities&#10;Relates to: Past, present or future physical or mental health or condition of the individual;&#10;Provision of health care; or&#10;Payment for health care of individual&#10;"/>
        </a:ext>
      </dgm:extLst>
    </dgm:pt>
    <dgm:pt modelId="{19AB4DF5-10D3-47EF-9154-E9AAAB7435A7}" type="parTrans" cxnId="{5F2B23FE-80BE-4897-8086-BE061051C602}">
      <dgm:prSet/>
      <dgm:spPr/>
      <dgm:t>
        <a:bodyPr/>
        <a:lstStyle/>
        <a:p>
          <a:endParaRPr lang="en-US" sz="2800"/>
        </a:p>
      </dgm:t>
    </dgm:pt>
    <dgm:pt modelId="{414A558A-2134-42D1-9985-AB05076F59E7}" type="sibTrans" cxnId="{5F2B23FE-80BE-4897-8086-BE061051C602}">
      <dgm:prSet/>
      <dgm:spPr/>
      <dgm:t>
        <a:bodyPr/>
        <a:lstStyle/>
        <a:p>
          <a:endParaRPr lang="en-US" sz="2800"/>
        </a:p>
      </dgm:t>
    </dgm:pt>
    <dgm:pt modelId="{163853B8-5700-46BC-8BC5-1835167327E2}">
      <dgm:prSet custT="1"/>
      <dgm:spPr/>
      <dgm:t>
        <a:bodyPr anchor="ctr"/>
        <a:lstStyle/>
        <a:p>
          <a:r>
            <a:rPr lang="en-US" sz="2800" dirty="0" smtClean="0">
              <a:solidFill>
                <a:schemeClr val="tx2"/>
              </a:solidFill>
            </a:rPr>
            <a:t>Relates to:</a:t>
          </a:r>
        </a:p>
      </dgm:t>
      <dgm:extLst>
        <a:ext uri="{E40237B7-FDA0-4F09-8148-C483321AD2D9}">
          <dgm14:cNvPr xmlns:dgm14="http://schemas.microsoft.com/office/drawing/2010/diagram" id="0" name="" descr="Any health information, orally or recorded&#10;Created by provider, health plan and certain other specified entities&#10;Relates to: Past, present or future physical or mental health or condition of the individual;&#10;Provision of health care; or&#10;Payment for health care of individual&#10;"/>
        </a:ext>
      </dgm:extLst>
    </dgm:pt>
    <dgm:pt modelId="{869EC6DE-9F37-4586-8417-0BABF1C500BD}" type="parTrans" cxnId="{628BB16D-E95C-4DED-AD59-3C2A082945A8}">
      <dgm:prSet/>
      <dgm:spPr/>
      <dgm:t>
        <a:bodyPr/>
        <a:lstStyle/>
        <a:p>
          <a:endParaRPr lang="en-US" sz="2800"/>
        </a:p>
      </dgm:t>
    </dgm:pt>
    <dgm:pt modelId="{22B127CF-0A47-4BC4-B60B-D4D9937D3250}" type="sibTrans" cxnId="{628BB16D-E95C-4DED-AD59-3C2A082945A8}">
      <dgm:prSet/>
      <dgm:spPr/>
      <dgm:t>
        <a:bodyPr/>
        <a:lstStyle/>
        <a:p>
          <a:endParaRPr lang="en-US" sz="2800"/>
        </a:p>
      </dgm:t>
    </dgm:pt>
    <dgm:pt modelId="{4AC6C3E9-E79D-4345-A30E-9ACE605C7EBF}">
      <dgm:prSet custT="1"/>
      <dgm:spPr/>
      <dgm:t>
        <a:bodyPr/>
        <a:lstStyle/>
        <a:p>
          <a:r>
            <a:rPr lang="en-US" sz="2800" dirty="0" smtClean="0">
              <a:solidFill>
                <a:schemeClr val="tx2"/>
              </a:solidFill>
            </a:rPr>
            <a:t>Past, present or future physical or mental health or condition of the individual;</a:t>
          </a:r>
        </a:p>
      </dgm:t>
      <dgm:extLst>
        <a:ext uri="{E40237B7-FDA0-4F09-8148-C483321AD2D9}">
          <dgm14:cNvPr xmlns:dgm14="http://schemas.microsoft.com/office/drawing/2010/diagram" id="0" name="" descr="Any health information, orally or recorded&#10;Created by provider, health plan and certain other specified entities&#10;Relates to: Past, present or future physical or mental health or condition of the individual;&#10;Provision of health care; or&#10;Payment for health care of individual&#10;"/>
        </a:ext>
      </dgm:extLst>
    </dgm:pt>
    <dgm:pt modelId="{5B0ECEAB-4D18-43ED-B6ED-1620075E4F87}" type="parTrans" cxnId="{B42A8E5F-DD1A-495D-93AA-2748F8B1D727}">
      <dgm:prSet/>
      <dgm:spPr/>
      <dgm:t>
        <a:bodyPr/>
        <a:lstStyle/>
        <a:p>
          <a:endParaRPr lang="en-US" sz="2800"/>
        </a:p>
      </dgm:t>
    </dgm:pt>
    <dgm:pt modelId="{A0A1AC0B-CF16-4867-B6DB-3232A3AC6A37}" type="sibTrans" cxnId="{B42A8E5F-DD1A-495D-93AA-2748F8B1D727}">
      <dgm:prSet/>
      <dgm:spPr/>
      <dgm:t>
        <a:bodyPr/>
        <a:lstStyle/>
        <a:p>
          <a:endParaRPr lang="en-US" sz="2800"/>
        </a:p>
      </dgm:t>
    </dgm:pt>
    <dgm:pt modelId="{E2232196-4B47-4B0F-9408-BE7AD4DD369C}">
      <dgm:prSet custT="1"/>
      <dgm:spPr/>
      <dgm:t>
        <a:bodyPr/>
        <a:lstStyle/>
        <a:p>
          <a:r>
            <a:rPr lang="en-US" sz="2800" dirty="0" smtClean="0">
              <a:solidFill>
                <a:schemeClr val="tx2"/>
              </a:solidFill>
            </a:rPr>
            <a:t>Provision of health care; or</a:t>
          </a:r>
        </a:p>
      </dgm:t>
      <dgm:extLst>
        <a:ext uri="{E40237B7-FDA0-4F09-8148-C483321AD2D9}">
          <dgm14:cNvPr xmlns:dgm14="http://schemas.microsoft.com/office/drawing/2010/diagram" id="0" name="" descr="Any health information, orally or recorded&#10;Created by provider, health plan and certain other specified entities&#10;Relates to: Past, present or future physical or mental health or condition of the individual;&#10;Provision of health care; or&#10;Payment for health care of individual&#10;"/>
        </a:ext>
      </dgm:extLst>
    </dgm:pt>
    <dgm:pt modelId="{693A58F4-8909-40AA-8CF3-E98E50C40F11}" type="parTrans" cxnId="{91340AD7-110D-4AEF-9100-11BE9022A93E}">
      <dgm:prSet/>
      <dgm:spPr/>
      <dgm:t>
        <a:bodyPr/>
        <a:lstStyle/>
        <a:p>
          <a:endParaRPr lang="en-US" sz="2800"/>
        </a:p>
      </dgm:t>
    </dgm:pt>
    <dgm:pt modelId="{E55615B6-6598-4439-B128-61D6007ED1CB}" type="sibTrans" cxnId="{91340AD7-110D-4AEF-9100-11BE9022A93E}">
      <dgm:prSet/>
      <dgm:spPr/>
      <dgm:t>
        <a:bodyPr/>
        <a:lstStyle/>
        <a:p>
          <a:endParaRPr lang="en-US" sz="2800"/>
        </a:p>
      </dgm:t>
    </dgm:pt>
    <dgm:pt modelId="{A2FA7ADA-62A2-4F05-A37B-F8EB24158454}">
      <dgm:prSet custT="1"/>
      <dgm:spPr/>
      <dgm:t>
        <a:bodyPr/>
        <a:lstStyle/>
        <a:p>
          <a:r>
            <a:rPr lang="en-US" sz="2800" dirty="0" smtClean="0">
              <a:solidFill>
                <a:schemeClr val="tx2"/>
              </a:solidFill>
            </a:rPr>
            <a:t>Payment for health care of individual</a:t>
          </a:r>
          <a:endParaRPr lang="en-US" sz="2800" dirty="0">
            <a:solidFill>
              <a:schemeClr val="tx2"/>
            </a:solidFill>
          </a:endParaRPr>
        </a:p>
      </dgm:t>
      <dgm:extLst>
        <a:ext uri="{E40237B7-FDA0-4F09-8148-C483321AD2D9}">
          <dgm14:cNvPr xmlns:dgm14="http://schemas.microsoft.com/office/drawing/2010/diagram" id="0" name="" descr="Any health information, orally or recorded&#10;Created by provider, health plan and certain other specified entities&#10;Relates to: Past, present or future physical or mental health or condition of the individual;&#10;Provision of health care; or&#10;Payment for health care of individual&#10;"/>
        </a:ext>
      </dgm:extLst>
    </dgm:pt>
    <dgm:pt modelId="{6614FF54-4DCE-4491-8D1C-503C0A3178F9}" type="parTrans" cxnId="{B3330075-FB5A-4A51-8EAD-CA69808C3B4C}">
      <dgm:prSet/>
      <dgm:spPr/>
      <dgm:t>
        <a:bodyPr/>
        <a:lstStyle/>
        <a:p>
          <a:endParaRPr lang="en-US" sz="2800"/>
        </a:p>
      </dgm:t>
    </dgm:pt>
    <dgm:pt modelId="{50903719-C21A-4F43-B946-853791C64362}" type="sibTrans" cxnId="{B3330075-FB5A-4A51-8EAD-CA69808C3B4C}">
      <dgm:prSet/>
      <dgm:spPr/>
      <dgm:t>
        <a:bodyPr/>
        <a:lstStyle/>
        <a:p>
          <a:endParaRPr lang="en-US" sz="2800"/>
        </a:p>
      </dgm:t>
    </dgm:pt>
    <dgm:pt modelId="{2471840B-373B-4427-8042-F6DD80954E98}" type="pres">
      <dgm:prSet presAssocID="{7A942488-C5F3-4491-9544-64DF242CF160}" presName="vert0" presStyleCnt="0">
        <dgm:presLayoutVars>
          <dgm:dir/>
          <dgm:animOne val="branch"/>
          <dgm:animLvl val="lvl"/>
        </dgm:presLayoutVars>
      </dgm:prSet>
      <dgm:spPr/>
      <dgm:t>
        <a:bodyPr/>
        <a:lstStyle/>
        <a:p>
          <a:endParaRPr lang="en-US"/>
        </a:p>
      </dgm:t>
    </dgm:pt>
    <dgm:pt modelId="{EFE6DDEA-B91A-49CA-93AE-4CD2DC59BE49}" type="pres">
      <dgm:prSet presAssocID="{801251D8-E3D7-4D91-8B31-E9C513FC88AC}" presName="thickLine" presStyleLbl="alignNode1" presStyleIdx="0" presStyleCnt="3"/>
      <dgm:spPr/>
      <dgm:extLst>
        <a:ext uri="{E40237B7-FDA0-4F09-8148-C483321AD2D9}">
          <dgm14:cNvPr xmlns:dgm14="http://schemas.microsoft.com/office/drawing/2010/diagram" id="0" name="" descr="Any health information, orally or recorded&#10;Created by provider, health plan and certain other specified entities&#10;Relates to: Past, present or future physical or mental health or condition of the individual;&#10;Provision of health care; or&#10;Payment for health care of individual&#10;"/>
        </a:ext>
      </dgm:extLst>
    </dgm:pt>
    <dgm:pt modelId="{610FDC70-7448-41D0-AB7B-AF6CC5F643A9}" type="pres">
      <dgm:prSet presAssocID="{801251D8-E3D7-4D91-8B31-E9C513FC88AC}" presName="horz1" presStyleCnt="0"/>
      <dgm:spPr/>
    </dgm:pt>
    <dgm:pt modelId="{D293D5EA-1C3C-4D3F-892F-FE572C86E2F7}" type="pres">
      <dgm:prSet presAssocID="{801251D8-E3D7-4D91-8B31-E9C513FC88AC}" presName="tx1" presStyleLbl="revTx" presStyleIdx="0" presStyleCnt="6" custScaleX="500000" custLinFactNeighborY="5689"/>
      <dgm:spPr/>
      <dgm:t>
        <a:bodyPr/>
        <a:lstStyle/>
        <a:p>
          <a:endParaRPr lang="en-US"/>
        </a:p>
      </dgm:t>
    </dgm:pt>
    <dgm:pt modelId="{0A2EE36D-93B3-40AC-A618-8CCF9E3D94BB}" type="pres">
      <dgm:prSet presAssocID="{801251D8-E3D7-4D91-8B31-E9C513FC88AC}" presName="vert1" presStyleCnt="0"/>
      <dgm:spPr/>
    </dgm:pt>
    <dgm:pt modelId="{76C91A31-D7A0-4F3F-A270-F93C81366105}" type="pres">
      <dgm:prSet presAssocID="{E1D1A866-9F5E-48EF-9722-5941F1A1B82D}" presName="thickLine" presStyleLbl="alignNode1" presStyleIdx="1" presStyleCnt="3" custLinFactNeighborY="-49629"/>
      <dgm:spPr/>
      <dgm:extLst>
        <a:ext uri="{E40237B7-FDA0-4F09-8148-C483321AD2D9}">
          <dgm14:cNvPr xmlns:dgm14="http://schemas.microsoft.com/office/drawing/2010/diagram" id="0" name="" descr="Any health information, orally or recorded&#10;Created by provider, health plan and certain other specified entities&#10;Relates to: Past, present or future physical or mental health or condition of the individual;&#10;Provision of health care; or&#10;Payment for health care of individual&#10;"/>
        </a:ext>
      </dgm:extLst>
    </dgm:pt>
    <dgm:pt modelId="{76521864-4495-496B-B995-946BA69D983B}" type="pres">
      <dgm:prSet presAssocID="{E1D1A866-9F5E-48EF-9722-5941F1A1B82D}" presName="horz1" presStyleCnt="0"/>
      <dgm:spPr/>
    </dgm:pt>
    <dgm:pt modelId="{3835F71F-A473-4143-95EF-8AF352F382EE}" type="pres">
      <dgm:prSet presAssocID="{E1D1A866-9F5E-48EF-9722-5941F1A1B82D}" presName="tx1" presStyleLbl="revTx" presStyleIdx="1" presStyleCnt="6" custScaleX="500000" custLinFactNeighborY="-48597"/>
      <dgm:spPr/>
      <dgm:t>
        <a:bodyPr/>
        <a:lstStyle/>
        <a:p>
          <a:endParaRPr lang="en-US"/>
        </a:p>
      </dgm:t>
    </dgm:pt>
    <dgm:pt modelId="{5F6A9D1A-0D09-4385-AA8D-1294614082F7}" type="pres">
      <dgm:prSet presAssocID="{E1D1A866-9F5E-48EF-9722-5941F1A1B82D}" presName="vert1" presStyleCnt="0"/>
      <dgm:spPr/>
    </dgm:pt>
    <dgm:pt modelId="{D300452B-90CC-4EE4-A6F9-16D4BC37A33B}" type="pres">
      <dgm:prSet presAssocID="{163853B8-5700-46BC-8BC5-1835167327E2}" presName="thickLine" presStyleLbl="alignNode1" presStyleIdx="2" presStyleCnt="3" custLinFactNeighborY="-82274"/>
      <dgm:spPr/>
      <dgm:extLst>
        <a:ext uri="{E40237B7-FDA0-4F09-8148-C483321AD2D9}">
          <dgm14:cNvPr xmlns:dgm14="http://schemas.microsoft.com/office/drawing/2010/diagram" id="0" name="" descr="Any health information, orally or recorded&#10;Created by provider, health plan and certain other specified entities&#10;Relates to: Past, present or future physical or mental health or condition of the individual;&#10;Provision of health care; or&#10;Payment for health care of individual&#10;"/>
        </a:ext>
      </dgm:extLst>
    </dgm:pt>
    <dgm:pt modelId="{137069C4-C9F1-4E33-AAB9-D6A4FF588932}" type="pres">
      <dgm:prSet presAssocID="{163853B8-5700-46BC-8BC5-1835167327E2}" presName="horz1" presStyleCnt="0"/>
      <dgm:spPr/>
    </dgm:pt>
    <dgm:pt modelId="{E2424D1E-CB3C-400A-A7FC-7230479F720F}" type="pres">
      <dgm:prSet presAssocID="{163853B8-5700-46BC-8BC5-1835167327E2}" presName="tx1" presStyleLbl="revTx" presStyleIdx="2" presStyleCnt="6" custLinFactNeighborY="-61596"/>
      <dgm:spPr/>
      <dgm:t>
        <a:bodyPr/>
        <a:lstStyle/>
        <a:p>
          <a:endParaRPr lang="en-US"/>
        </a:p>
      </dgm:t>
    </dgm:pt>
    <dgm:pt modelId="{133103EC-19F2-4CC1-B5FD-7D8447CE1DEB}" type="pres">
      <dgm:prSet presAssocID="{163853B8-5700-46BC-8BC5-1835167327E2}" presName="vert1" presStyleCnt="0"/>
      <dgm:spPr/>
    </dgm:pt>
    <dgm:pt modelId="{9AB666BF-9F5B-48BE-A101-71FBF64576AA}" type="pres">
      <dgm:prSet presAssocID="{4AC6C3E9-E79D-4345-A30E-9ACE605C7EBF}" presName="vertSpace2a" presStyleCnt="0"/>
      <dgm:spPr/>
    </dgm:pt>
    <dgm:pt modelId="{4A9C67E1-B200-4EF6-B507-F21462F39BF5}" type="pres">
      <dgm:prSet presAssocID="{4AC6C3E9-E79D-4345-A30E-9ACE605C7EBF}" presName="horz2" presStyleCnt="0"/>
      <dgm:spPr/>
    </dgm:pt>
    <dgm:pt modelId="{7F0A49FB-DAE6-4581-BA62-4A405FF07778}" type="pres">
      <dgm:prSet presAssocID="{4AC6C3E9-E79D-4345-A30E-9ACE605C7EBF}" presName="horzSpace2" presStyleCnt="0"/>
      <dgm:spPr/>
    </dgm:pt>
    <dgm:pt modelId="{7BDC87AE-7DB7-490A-AE5F-F0A8A4217343}" type="pres">
      <dgm:prSet presAssocID="{4AC6C3E9-E79D-4345-A30E-9ACE605C7EBF}" presName="tx2" presStyleLbl="revTx" presStyleIdx="3" presStyleCnt="6" custLinFactY="-100000" custLinFactNeighborY="-169490"/>
      <dgm:spPr/>
      <dgm:t>
        <a:bodyPr/>
        <a:lstStyle/>
        <a:p>
          <a:endParaRPr lang="en-US"/>
        </a:p>
      </dgm:t>
    </dgm:pt>
    <dgm:pt modelId="{D78411CC-2CD0-440C-8813-05979F835117}" type="pres">
      <dgm:prSet presAssocID="{4AC6C3E9-E79D-4345-A30E-9ACE605C7EBF}" presName="vert2" presStyleCnt="0"/>
      <dgm:spPr/>
    </dgm:pt>
    <dgm:pt modelId="{806897B4-1E7E-4A69-BE45-D3760B53A390}" type="pres">
      <dgm:prSet presAssocID="{4AC6C3E9-E79D-4345-A30E-9ACE605C7EBF}" presName="thinLine2b" presStyleLbl="callout" presStyleIdx="0" presStyleCnt="3" custLinFactY="-1101648" custLinFactNeighborY="-1200000"/>
      <dgm:spPr/>
      <dgm:extLst>
        <a:ext uri="{E40237B7-FDA0-4F09-8148-C483321AD2D9}">
          <dgm14:cNvPr xmlns:dgm14="http://schemas.microsoft.com/office/drawing/2010/diagram" id="0" name="" descr="Any health information, orally or recorded&#10;Created by provider, health plan and certain other specified entities&#10;Relates to: Past, present or future physical or mental health or condition of the individual;&#10;Provision of health care; or&#10;Payment for health care of individual&#10;"/>
        </a:ext>
      </dgm:extLst>
    </dgm:pt>
    <dgm:pt modelId="{B4BDB15C-8043-4E0E-BE22-AE553A1EA8B7}" type="pres">
      <dgm:prSet presAssocID="{4AC6C3E9-E79D-4345-A30E-9ACE605C7EBF}" presName="vertSpace2b" presStyleCnt="0"/>
      <dgm:spPr/>
    </dgm:pt>
    <dgm:pt modelId="{6C819E08-8574-4D55-B0BF-36BF9545A35B}" type="pres">
      <dgm:prSet presAssocID="{E2232196-4B47-4B0F-9408-BE7AD4DD369C}" presName="horz2" presStyleCnt="0"/>
      <dgm:spPr/>
    </dgm:pt>
    <dgm:pt modelId="{B6D4A840-8F9F-4A79-90D3-47FF3A6F337A}" type="pres">
      <dgm:prSet presAssocID="{E2232196-4B47-4B0F-9408-BE7AD4DD369C}" presName="horzSpace2" presStyleCnt="0"/>
      <dgm:spPr/>
    </dgm:pt>
    <dgm:pt modelId="{E51A849A-6735-4113-8D2B-7DDAF7C7F18A}" type="pres">
      <dgm:prSet presAssocID="{E2232196-4B47-4B0F-9408-BE7AD4DD369C}" presName="tx2" presStyleLbl="revTx" presStyleIdx="4" presStyleCnt="6" custLinFactY="-57741" custLinFactNeighborY="-100000"/>
      <dgm:spPr/>
      <dgm:t>
        <a:bodyPr/>
        <a:lstStyle/>
        <a:p>
          <a:endParaRPr lang="en-US"/>
        </a:p>
      </dgm:t>
    </dgm:pt>
    <dgm:pt modelId="{D4DC64D2-9D25-4778-B1D4-6B612A7038FF}" type="pres">
      <dgm:prSet presAssocID="{E2232196-4B47-4B0F-9408-BE7AD4DD369C}" presName="vert2" presStyleCnt="0"/>
      <dgm:spPr/>
    </dgm:pt>
    <dgm:pt modelId="{263EDF3A-A202-4EA2-9FDC-7B7B00779066}" type="pres">
      <dgm:prSet presAssocID="{E2232196-4B47-4B0F-9408-BE7AD4DD369C}" presName="thinLine2b" presStyleLbl="callout" presStyleIdx="1" presStyleCnt="3" custLinFactY="-618965" custLinFactNeighborY="-700000"/>
      <dgm:spPr/>
      <dgm:extLst>
        <a:ext uri="{E40237B7-FDA0-4F09-8148-C483321AD2D9}">
          <dgm14:cNvPr xmlns:dgm14="http://schemas.microsoft.com/office/drawing/2010/diagram" id="0" name="" descr="Any health information, orally or recorded&#10;Created by provider, health plan and certain other specified entities&#10;Relates to: Past, present or future physical or mental health or condition of the individual;&#10;Provision of health care; or&#10;Payment for health care of individual&#10;"/>
        </a:ext>
      </dgm:extLst>
    </dgm:pt>
    <dgm:pt modelId="{7D96FB98-752D-406F-A684-C8D6376E570F}" type="pres">
      <dgm:prSet presAssocID="{E2232196-4B47-4B0F-9408-BE7AD4DD369C}" presName="vertSpace2b" presStyleCnt="0"/>
      <dgm:spPr/>
    </dgm:pt>
    <dgm:pt modelId="{54835139-2896-4BC2-BC5C-04D5F6C74071}" type="pres">
      <dgm:prSet presAssocID="{A2FA7ADA-62A2-4F05-A37B-F8EB24158454}" presName="horz2" presStyleCnt="0"/>
      <dgm:spPr/>
    </dgm:pt>
    <dgm:pt modelId="{0BC6E1EF-7010-4F7D-934E-4178D526B5EE}" type="pres">
      <dgm:prSet presAssocID="{A2FA7ADA-62A2-4F05-A37B-F8EB24158454}" presName="horzSpace2" presStyleCnt="0"/>
      <dgm:spPr/>
    </dgm:pt>
    <dgm:pt modelId="{70C6F73E-AA78-4AED-BA94-088CB9F00A7A}" type="pres">
      <dgm:prSet presAssocID="{A2FA7ADA-62A2-4F05-A37B-F8EB24158454}" presName="tx2" presStyleLbl="revTx" presStyleIdx="5" presStyleCnt="6" custLinFactNeighborY="-92107"/>
      <dgm:spPr/>
      <dgm:t>
        <a:bodyPr/>
        <a:lstStyle/>
        <a:p>
          <a:endParaRPr lang="en-US"/>
        </a:p>
      </dgm:t>
    </dgm:pt>
    <dgm:pt modelId="{230BC3FD-B1A4-4D75-A5BB-B6A53416F077}" type="pres">
      <dgm:prSet presAssocID="{A2FA7ADA-62A2-4F05-A37B-F8EB24158454}" presName="vert2" presStyleCnt="0"/>
      <dgm:spPr/>
    </dgm:pt>
    <dgm:pt modelId="{58524245-CE48-4FC1-B203-A6C03962D341}" type="pres">
      <dgm:prSet presAssocID="{A2FA7ADA-62A2-4F05-A37B-F8EB24158454}" presName="thinLine2b" presStyleLbl="callout" presStyleIdx="2" presStyleCnt="3"/>
      <dgm:spPr/>
      <dgm:extLst>
        <a:ext uri="{E40237B7-FDA0-4F09-8148-C483321AD2D9}">
          <dgm14:cNvPr xmlns:dgm14="http://schemas.microsoft.com/office/drawing/2010/diagram" id="0" name="" descr="Any health information, orally or recorded&#10;Created by provider, health plan and certain other specified entities&#10;Relates to: Past, present or future physical or mental health or condition of the individual;&#10;Provision of health care; or&#10;Payment for health care of individual&#10;"/>
        </a:ext>
      </dgm:extLst>
    </dgm:pt>
    <dgm:pt modelId="{15F90333-C28D-4DE4-A596-F8AF4A91D08F}" type="pres">
      <dgm:prSet presAssocID="{A2FA7ADA-62A2-4F05-A37B-F8EB24158454}" presName="vertSpace2b" presStyleCnt="0"/>
      <dgm:spPr/>
    </dgm:pt>
  </dgm:ptLst>
  <dgm:cxnLst>
    <dgm:cxn modelId="{628BB16D-E95C-4DED-AD59-3C2A082945A8}" srcId="{7A942488-C5F3-4491-9544-64DF242CF160}" destId="{163853B8-5700-46BC-8BC5-1835167327E2}" srcOrd="2" destOrd="0" parTransId="{869EC6DE-9F37-4586-8417-0BABF1C500BD}" sibTransId="{22B127CF-0A47-4BC4-B60B-D4D9937D3250}"/>
    <dgm:cxn modelId="{B42A8E5F-DD1A-495D-93AA-2748F8B1D727}" srcId="{163853B8-5700-46BC-8BC5-1835167327E2}" destId="{4AC6C3E9-E79D-4345-A30E-9ACE605C7EBF}" srcOrd="0" destOrd="0" parTransId="{5B0ECEAB-4D18-43ED-B6ED-1620075E4F87}" sibTransId="{A0A1AC0B-CF16-4867-B6DB-3232A3AC6A37}"/>
    <dgm:cxn modelId="{D051F111-F0BC-4136-9AB7-8C554DDECE23}" type="presOf" srcId="{4AC6C3E9-E79D-4345-A30E-9ACE605C7EBF}" destId="{7BDC87AE-7DB7-490A-AE5F-F0A8A4217343}" srcOrd="0" destOrd="0" presId="urn:microsoft.com/office/officeart/2008/layout/LinedList"/>
    <dgm:cxn modelId="{B3330075-FB5A-4A51-8EAD-CA69808C3B4C}" srcId="{163853B8-5700-46BC-8BC5-1835167327E2}" destId="{A2FA7ADA-62A2-4F05-A37B-F8EB24158454}" srcOrd="2" destOrd="0" parTransId="{6614FF54-4DCE-4491-8D1C-503C0A3178F9}" sibTransId="{50903719-C21A-4F43-B946-853791C64362}"/>
    <dgm:cxn modelId="{58DCAF65-C79A-4267-8216-2B226BE09AFE}" srcId="{7A942488-C5F3-4491-9544-64DF242CF160}" destId="{801251D8-E3D7-4D91-8B31-E9C513FC88AC}" srcOrd="0" destOrd="0" parTransId="{0296083C-CE96-4F5B-912D-059AC805D240}" sibTransId="{C7E13F9A-3DD0-4A21-B283-9F13326C0F72}"/>
    <dgm:cxn modelId="{9618DADD-7CB1-44A2-9130-415720C1099B}" type="presOf" srcId="{E2232196-4B47-4B0F-9408-BE7AD4DD369C}" destId="{E51A849A-6735-4113-8D2B-7DDAF7C7F18A}" srcOrd="0" destOrd="0" presId="urn:microsoft.com/office/officeart/2008/layout/LinedList"/>
    <dgm:cxn modelId="{46B4388C-306F-4EAB-AC95-6A3B554E3FD9}" type="presOf" srcId="{7A942488-C5F3-4491-9544-64DF242CF160}" destId="{2471840B-373B-4427-8042-F6DD80954E98}" srcOrd="0" destOrd="0" presId="urn:microsoft.com/office/officeart/2008/layout/LinedList"/>
    <dgm:cxn modelId="{91340AD7-110D-4AEF-9100-11BE9022A93E}" srcId="{163853B8-5700-46BC-8BC5-1835167327E2}" destId="{E2232196-4B47-4B0F-9408-BE7AD4DD369C}" srcOrd="1" destOrd="0" parTransId="{693A58F4-8909-40AA-8CF3-E98E50C40F11}" sibTransId="{E55615B6-6598-4439-B128-61D6007ED1CB}"/>
    <dgm:cxn modelId="{6452F624-5AEF-4A9A-9B5A-FEBC84ADA83B}" type="presOf" srcId="{163853B8-5700-46BC-8BC5-1835167327E2}" destId="{E2424D1E-CB3C-400A-A7FC-7230479F720F}" srcOrd="0" destOrd="0" presId="urn:microsoft.com/office/officeart/2008/layout/LinedList"/>
    <dgm:cxn modelId="{2A04CDC4-D5F9-4D39-ACA9-4DAEB45CB414}" type="presOf" srcId="{E1D1A866-9F5E-48EF-9722-5941F1A1B82D}" destId="{3835F71F-A473-4143-95EF-8AF352F382EE}" srcOrd="0" destOrd="0" presId="urn:microsoft.com/office/officeart/2008/layout/LinedList"/>
    <dgm:cxn modelId="{5F2B23FE-80BE-4897-8086-BE061051C602}" srcId="{7A942488-C5F3-4491-9544-64DF242CF160}" destId="{E1D1A866-9F5E-48EF-9722-5941F1A1B82D}" srcOrd="1" destOrd="0" parTransId="{19AB4DF5-10D3-47EF-9154-E9AAAB7435A7}" sibTransId="{414A558A-2134-42D1-9985-AB05076F59E7}"/>
    <dgm:cxn modelId="{928E3861-53D6-4D54-876C-BB2EC01DEA51}" type="presOf" srcId="{801251D8-E3D7-4D91-8B31-E9C513FC88AC}" destId="{D293D5EA-1C3C-4D3F-892F-FE572C86E2F7}" srcOrd="0" destOrd="0" presId="urn:microsoft.com/office/officeart/2008/layout/LinedList"/>
    <dgm:cxn modelId="{3CA67F44-B84F-4337-A7C2-FDC2F96F0905}" type="presOf" srcId="{A2FA7ADA-62A2-4F05-A37B-F8EB24158454}" destId="{70C6F73E-AA78-4AED-BA94-088CB9F00A7A}" srcOrd="0" destOrd="0" presId="urn:microsoft.com/office/officeart/2008/layout/LinedList"/>
    <dgm:cxn modelId="{ADFBDBCA-124C-437C-BB78-354D7EA692D1}" type="presParOf" srcId="{2471840B-373B-4427-8042-F6DD80954E98}" destId="{EFE6DDEA-B91A-49CA-93AE-4CD2DC59BE49}" srcOrd="0" destOrd="0" presId="urn:microsoft.com/office/officeart/2008/layout/LinedList"/>
    <dgm:cxn modelId="{31859F75-DC0A-446B-8F61-0030373AFBF7}" type="presParOf" srcId="{2471840B-373B-4427-8042-F6DD80954E98}" destId="{610FDC70-7448-41D0-AB7B-AF6CC5F643A9}" srcOrd="1" destOrd="0" presId="urn:microsoft.com/office/officeart/2008/layout/LinedList"/>
    <dgm:cxn modelId="{3A6BC1CB-ABFC-4FAD-BFC0-7196B5187C56}" type="presParOf" srcId="{610FDC70-7448-41D0-AB7B-AF6CC5F643A9}" destId="{D293D5EA-1C3C-4D3F-892F-FE572C86E2F7}" srcOrd="0" destOrd="0" presId="urn:microsoft.com/office/officeart/2008/layout/LinedList"/>
    <dgm:cxn modelId="{ACB0749E-0F0A-4ACB-8F1B-5A34B73C4167}" type="presParOf" srcId="{610FDC70-7448-41D0-AB7B-AF6CC5F643A9}" destId="{0A2EE36D-93B3-40AC-A618-8CCF9E3D94BB}" srcOrd="1" destOrd="0" presId="urn:microsoft.com/office/officeart/2008/layout/LinedList"/>
    <dgm:cxn modelId="{8FA03594-E419-4F52-88E5-CAE308B25ECE}" type="presParOf" srcId="{2471840B-373B-4427-8042-F6DD80954E98}" destId="{76C91A31-D7A0-4F3F-A270-F93C81366105}" srcOrd="2" destOrd="0" presId="urn:microsoft.com/office/officeart/2008/layout/LinedList"/>
    <dgm:cxn modelId="{993839C0-B794-4D6F-8194-751CBB4DC08C}" type="presParOf" srcId="{2471840B-373B-4427-8042-F6DD80954E98}" destId="{76521864-4495-496B-B995-946BA69D983B}" srcOrd="3" destOrd="0" presId="urn:microsoft.com/office/officeart/2008/layout/LinedList"/>
    <dgm:cxn modelId="{3BAA45A4-103F-45B4-9B07-D5C53709335C}" type="presParOf" srcId="{76521864-4495-496B-B995-946BA69D983B}" destId="{3835F71F-A473-4143-95EF-8AF352F382EE}" srcOrd="0" destOrd="0" presId="urn:microsoft.com/office/officeart/2008/layout/LinedList"/>
    <dgm:cxn modelId="{F7C9FAD3-34A1-4ED3-8C01-7C42E8C45CDB}" type="presParOf" srcId="{76521864-4495-496B-B995-946BA69D983B}" destId="{5F6A9D1A-0D09-4385-AA8D-1294614082F7}" srcOrd="1" destOrd="0" presId="urn:microsoft.com/office/officeart/2008/layout/LinedList"/>
    <dgm:cxn modelId="{F7A8742D-4956-456F-846B-27C083404389}" type="presParOf" srcId="{2471840B-373B-4427-8042-F6DD80954E98}" destId="{D300452B-90CC-4EE4-A6F9-16D4BC37A33B}" srcOrd="4" destOrd="0" presId="urn:microsoft.com/office/officeart/2008/layout/LinedList"/>
    <dgm:cxn modelId="{4AF4DB3E-91C0-4E85-9660-7824E87EA8E6}" type="presParOf" srcId="{2471840B-373B-4427-8042-F6DD80954E98}" destId="{137069C4-C9F1-4E33-AAB9-D6A4FF588932}" srcOrd="5" destOrd="0" presId="urn:microsoft.com/office/officeart/2008/layout/LinedList"/>
    <dgm:cxn modelId="{FA4AB18B-F299-421D-995A-8B8533A008B4}" type="presParOf" srcId="{137069C4-C9F1-4E33-AAB9-D6A4FF588932}" destId="{E2424D1E-CB3C-400A-A7FC-7230479F720F}" srcOrd="0" destOrd="0" presId="urn:microsoft.com/office/officeart/2008/layout/LinedList"/>
    <dgm:cxn modelId="{325462A3-1320-4232-9C8E-BCD465C49B49}" type="presParOf" srcId="{137069C4-C9F1-4E33-AAB9-D6A4FF588932}" destId="{133103EC-19F2-4CC1-B5FD-7D8447CE1DEB}" srcOrd="1" destOrd="0" presId="urn:microsoft.com/office/officeart/2008/layout/LinedList"/>
    <dgm:cxn modelId="{6676D704-10A7-431C-A3AD-75180D12CE20}" type="presParOf" srcId="{133103EC-19F2-4CC1-B5FD-7D8447CE1DEB}" destId="{9AB666BF-9F5B-48BE-A101-71FBF64576AA}" srcOrd="0" destOrd="0" presId="urn:microsoft.com/office/officeart/2008/layout/LinedList"/>
    <dgm:cxn modelId="{24C9F505-ABCB-4EEA-ACCC-CB8FC79F8E1D}" type="presParOf" srcId="{133103EC-19F2-4CC1-B5FD-7D8447CE1DEB}" destId="{4A9C67E1-B200-4EF6-B507-F21462F39BF5}" srcOrd="1" destOrd="0" presId="urn:microsoft.com/office/officeart/2008/layout/LinedList"/>
    <dgm:cxn modelId="{77368D51-C18F-432C-99A9-DE7ECDE82AC8}" type="presParOf" srcId="{4A9C67E1-B200-4EF6-B507-F21462F39BF5}" destId="{7F0A49FB-DAE6-4581-BA62-4A405FF07778}" srcOrd="0" destOrd="0" presId="urn:microsoft.com/office/officeart/2008/layout/LinedList"/>
    <dgm:cxn modelId="{193BBEEE-C075-4550-837A-B596E401E910}" type="presParOf" srcId="{4A9C67E1-B200-4EF6-B507-F21462F39BF5}" destId="{7BDC87AE-7DB7-490A-AE5F-F0A8A4217343}" srcOrd="1" destOrd="0" presId="urn:microsoft.com/office/officeart/2008/layout/LinedList"/>
    <dgm:cxn modelId="{975B51D0-EE4F-43EF-BD0C-F2C541954CE1}" type="presParOf" srcId="{4A9C67E1-B200-4EF6-B507-F21462F39BF5}" destId="{D78411CC-2CD0-440C-8813-05979F835117}" srcOrd="2" destOrd="0" presId="urn:microsoft.com/office/officeart/2008/layout/LinedList"/>
    <dgm:cxn modelId="{DFDAF7DF-4B82-4BBA-A2DF-B9D0A0CA3B8D}" type="presParOf" srcId="{133103EC-19F2-4CC1-B5FD-7D8447CE1DEB}" destId="{806897B4-1E7E-4A69-BE45-D3760B53A390}" srcOrd="2" destOrd="0" presId="urn:microsoft.com/office/officeart/2008/layout/LinedList"/>
    <dgm:cxn modelId="{FA58BFC8-12ED-4305-B552-90354C54B706}" type="presParOf" srcId="{133103EC-19F2-4CC1-B5FD-7D8447CE1DEB}" destId="{B4BDB15C-8043-4E0E-BE22-AE553A1EA8B7}" srcOrd="3" destOrd="0" presId="urn:microsoft.com/office/officeart/2008/layout/LinedList"/>
    <dgm:cxn modelId="{2FC8315B-630F-4F50-8C3F-F8C0733CF2EC}" type="presParOf" srcId="{133103EC-19F2-4CC1-B5FD-7D8447CE1DEB}" destId="{6C819E08-8574-4D55-B0BF-36BF9545A35B}" srcOrd="4" destOrd="0" presId="urn:microsoft.com/office/officeart/2008/layout/LinedList"/>
    <dgm:cxn modelId="{015719F1-1F89-43CC-9FB0-4C21AFDCBAC2}" type="presParOf" srcId="{6C819E08-8574-4D55-B0BF-36BF9545A35B}" destId="{B6D4A840-8F9F-4A79-90D3-47FF3A6F337A}" srcOrd="0" destOrd="0" presId="urn:microsoft.com/office/officeart/2008/layout/LinedList"/>
    <dgm:cxn modelId="{180383F7-EFC6-4CE9-9637-5B5D58E3374A}" type="presParOf" srcId="{6C819E08-8574-4D55-B0BF-36BF9545A35B}" destId="{E51A849A-6735-4113-8D2B-7DDAF7C7F18A}" srcOrd="1" destOrd="0" presId="urn:microsoft.com/office/officeart/2008/layout/LinedList"/>
    <dgm:cxn modelId="{699B6E2B-2EC0-4BAC-8498-B434E75E0AF9}" type="presParOf" srcId="{6C819E08-8574-4D55-B0BF-36BF9545A35B}" destId="{D4DC64D2-9D25-4778-B1D4-6B612A7038FF}" srcOrd="2" destOrd="0" presId="urn:microsoft.com/office/officeart/2008/layout/LinedList"/>
    <dgm:cxn modelId="{7AA80F45-319B-4DEB-BD02-08BC43C31C05}" type="presParOf" srcId="{133103EC-19F2-4CC1-B5FD-7D8447CE1DEB}" destId="{263EDF3A-A202-4EA2-9FDC-7B7B00779066}" srcOrd="5" destOrd="0" presId="urn:microsoft.com/office/officeart/2008/layout/LinedList"/>
    <dgm:cxn modelId="{29C30B3C-B1DE-493A-87D1-853674DCDE79}" type="presParOf" srcId="{133103EC-19F2-4CC1-B5FD-7D8447CE1DEB}" destId="{7D96FB98-752D-406F-A684-C8D6376E570F}" srcOrd="6" destOrd="0" presId="urn:microsoft.com/office/officeart/2008/layout/LinedList"/>
    <dgm:cxn modelId="{E58F81B2-B3D1-4838-81C1-EDEBA33E957C}" type="presParOf" srcId="{133103EC-19F2-4CC1-B5FD-7D8447CE1DEB}" destId="{54835139-2896-4BC2-BC5C-04D5F6C74071}" srcOrd="7" destOrd="0" presId="urn:microsoft.com/office/officeart/2008/layout/LinedList"/>
    <dgm:cxn modelId="{B8B0D065-4EE5-4EC7-B73D-A0819A0EAF14}" type="presParOf" srcId="{54835139-2896-4BC2-BC5C-04D5F6C74071}" destId="{0BC6E1EF-7010-4F7D-934E-4178D526B5EE}" srcOrd="0" destOrd="0" presId="urn:microsoft.com/office/officeart/2008/layout/LinedList"/>
    <dgm:cxn modelId="{116DD6CF-2EA6-4B0A-9855-579C40F11C92}" type="presParOf" srcId="{54835139-2896-4BC2-BC5C-04D5F6C74071}" destId="{70C6F73E-AA78-4AED-BA94-088CB9F00A7A}" srcOrd="1" destOrd="0" presId="urn:microsoft.com/office/officeart/2008/layout/LinedList"/>
    <dgm:cxn modelId="{4FD04754-9C99-4F78-AC8E-776991F3CA08}" type="presParOf" srcId="{54835139-2896-4BC2-BC5C-04D5F6C74071}" destId="{230BC3FD-B1A4-4D75-A5BB-B6A53416F077}" srcOrd="2" destOrd="0" presId="urn:microsoft.com/office/officeart/2008/layout/LinedList"/>
    <dgm:cxn modelId="{82557ACA-265F-470E-ACDE-80A6717B17CE}" type="presParOf" srcId="{133103EC-19F2-4CC1-B5FD-7D8447CE1DEB}" destId="{58524245-CE48-4FC1-B203-A6C03962D341}" srcOrd="8" destOrd="0" presId="urn:microsoft.com/office/officeart/2008/layout/LinedList"/>
    <dgm:cxn modelId="{A8E823C2-86B7-4B1B-BDBB-38E6CAA7FCD3}" type="presParOf" srcId="{133103EC-19F2-4CC1-B5FD-7D8447CE1DEB}" destId="{15F90333-C28D-4DE4-A596-F8AF4A91D08F}"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A2BBE7-CAD7-4050-93A6-A0BC82D072A4}" type="doc">
      <dgm:prSet loTypeId="urn:microsoft.com/office/officeart/2008/layout/BendingPictureCaptionList" loCatId="picture" qsTypeId="urn:microsoft.com/office/officeart/2005/8/quickstyle/simple4" qsCatId="simple" csTypeId="urn:microsoft.com/office/officeart/2005/8/colors/accent1_2" csCatId="accent1" phldr="1"/>
      <dgm:spPr/>
      <dgm:t>
        <a:bodyPr/>
        <a:lstStyle/>
        <a:p>
          <a:endParaRPr lang="en-US"/>
        </a:p>
      </dgm:t>
    </dgm:pt>
    <dgm:pt modelId="{618A153E-9D84-46C3-9ECA-A381DCC624BC}">
      <dgm:prSet custT="1"/>
      <dgm:spPr>
        <a:noFill/>
      </dgm:spPr>
      <dgm:t>
        <a:bodyPr/>
        <a:lstStyle/>
        <a:p>
          <a:pPr rtl="0"/>
          <a:r>
            <a:rPr lang="en-US" sz="2800" dirty="0" smtClean="0">
              <a:solidFill>
                <a:schemeClr val="tx2"/>
              </a:solidFill>
            </a:rPr>
            <a:t>Identifies or reasonably could identify an individual</a:t>
          </a:r>
          <a:endParaRPr lang="en-US" sz="2800" dirty="0">
            <a:solidFill>
              <a:schemeClr val="tx2"/>
            </a:solidFill>
          </a:endParaRPr>
        </a:p>
      </dgm:t>
      <dgm:extLst>
        <a:ext uri="{E40237B7-FDA0-4F09-8148-C483321AD2D9}">
          <dgm14:cNvPr xmlns:dgm14="http://schemas.microsoft.com/office/drawing/2010/diagram" id="0" name="" descr="Identifies or reasonably could identify an individual&#10;"/>
        </a:ext>
      </dgm:extLst>
    </dgm:pt>
    <dgm:pt modelId="{0DD66180-47D7-4162-B310-2364BA5D0BD8}" type="sibTrans" cxnId="{33E8D5D5-F8A8-4139-B586-A5B7EB47DA00}">
      <dgm:prSet/>
      <dgm:spPr/>
      <dgm:t>
        <a:bodyPr/>
        <a:lstStyle/>
        <a:p>
          <a:endParaRPr lang="en-US" sz="2800">
            <a:solidFill>
              <a:schemeClr val="tx2"/>
            </a:solidFill>
          </a:endParaRPr>
        </a:p>
      </dgm:t>
    </dgm:pt>
    <dgm:pt modelId="{9B9ADA6C-5CE9-4547-BF6B-1B2F8D40DFDF}" type="parTrans" cxnId="{33E8D5D5-F8A8-4139-B586-A5B7EB47DA00}">
      <dgm:prSet/>
      <dgm:spPr/>
      <dgm:t>
        <a:bodyPr/>
        <a:lstStyle/>
        <a:p>
          <a:endParaRPr lang="en-US" sz="2800">
            <a:solidFill>
              <a:schemeClr val="tx2"/>
            </a:solidFill>
          </a:endParaRPr>
        </a:p>
      </dgm:t>
    </dgm:pt>
    <dgm:pt modelId="{18BCF593-0701-4F4B-90B0-B82320F57222}">
      <dgm:prSet custT="1"/>
      <dgm:spPr>
        <a:noFill/>
      </dgm:spPr>
      <dgm:t>
        <a:bodyPr/>
        <a:lstStyle/>
        <a:p>
          <a:pPr rtl="0"/>
          <a:r>
            <a:rPr lang="en-US" sz="2800" dirty="0" smtClean="0">
              <a:solidFill>
                <a:schemeClr val="tx2"/>
              </a:solidFill>
            </a:rPr>
            <a:t>Relates to past, present or future</a:t>
          </a:r>
          <a:endParaRPr lang="en-US" sz="2800" dirty="0">
            <a:solidFill>
              <a:schemeClr val="tx2"/>
            </a:solidFill>
          </a:endParaRPr>
        </a:p>
      </dgm:t>
      <dgm:extLst>
        <a:ext uri="{E40237B7-FDA0-4F09-8148-C483321AD2D9}">
          <dgm14:cNvPr xmlns:dgm14="http://schemas.microsoft.com/office/drawing/2010/diagram" id="0" name="" descr="Relates to past, present or future&#10;"/>
        </a:ext>
      </dgm:extLst>
    </dgm:pt>
    <dgm:pt modelId="{C248C911-D612-4225-BD2A-8711CF7C5E98}" type="sibTrans" cxnId="{60C633F2-F273-4E16-B988-FD3C73ADB7B5}">
      <dgm:prSet/>
      <dgm:spPr/>
      <dgm:t>
        <a:bodyPr/>
        <a:lstStyle/>
        <a:p>
          <a:endParaRPr lang="en-US" sz="2800">
            <a:solidFill>
              <a:schemeClr val="tx2"/>
            </a:solidFill>
          </a:endParaRPr>
        </a:p>
      </dgm:t>
    </dgm:pt>
    <dgm:pt modelId="{BC0AD61A-A424-45A7-88D4-711B6C9EFF70}" type="parTrans" cxnId="{60C633F2-F273-4E16-B988-FD3C73ADB7B5}">
      <dgm:prSet/>
      <dgm:spPr/>
      <dgm:t>
        <a:bodyPr/>
        <a:lstStyle/>
        <a:p>
          <a:endParaRPr lang="en-US" sz="2800">
            <a:solidFill>
              <a:schemeClr val="tx2"/>
            </a:solidFill>
          </a:endParaRPr>
        </a:p>
      </dgm:t>
    </dgm:pt>
    <dgm:pt modelId="{1738A6CE-D38C-4267-AD45-58001586FEDB}">
      <dgm:prSet custT="1"/>
      <dgm:spPr>
        <a:noFill/>
      </dgm:spPr>
      <dgm:t>
        <a:bodyPr/>
        <a:lstStyle/>
        <a:p>
          <a:pPr rtl="0"/>
          <a:r>
            <a:rPr lang="en-US" sz="2800" dirty="0" smtClean="0">
              <a:solidFill>
                <a:schemeClr val="tx2"/>
              </a:solidFill>
              <a:effectLst/>
            </a:rPr>
            <a:t>Health information, including demographic information</a:t>
          </a:r>
          <a:endParaRPr lang="en-US" sz="2800" dirty="0">
            <a:solidFill>
              <a:schemeClr val="tx2"/>
            </a:solidFill>
            <a:effectLst/>
          </a:endParaRPr>
        </a:p>
      </dgm:t>
      <dgm:extLst>
        <a:ext uri="{E40237B7-FDA0-4F09-8148-C483321AD2D9}">
          <dgm14:cNvPr xmlns:dgm14="http://schemas.microsoft.com/office/drawing/2010/diagram" id="0" name="" descr="Health information, including demographic information&#10;"/>
        </a:ext>
      </dgm:extLst>
    </dgm:pt>
    <dgm:pt modelId="{FD7EC2B6-993D-4790-A1D6-8913C49EC3C1}" type="sibTrans" cxnId="{A8FEC777-FF57-4BEF-AB15-98A1D959960D}">
      <dgm:prSet/>
      <dgm:spPr/>
      <dgm:t>
        <a:bodyPr/>
        <a:lstStyle/>
        <a:p>
          <a:endParaRPr lang="en-US" sz="2800">
            <a:solidFill>
              <a:schemeClr val="tx2"/>
            </a:solidFill>
          </a:endParaRPr>
        </a:p>
      </dgm:t>
    </dgm:pt>
    <dgm:pt modelId="{C18B2EE7-05F0-44C7-BA08-80AF276358FD}" type="parTrans" cxnId="{A8FEC777-FF57-4BEF-AB15-98A1D959960D}">
      <dgm:prSet/>
      <dgm:spPr/>
      <dgm:t>
        <a:bodyPr/>
        <a:lstStyle/>
        <a:p>
          <a:endParaRPr lang="en-US" sz="2800">
            <a:solidFill>
              <a:schemeClr val="tx2"/>
            </a:solidFill>
          </a:endParaRPr>
        </a:p>
      </dgm:t>
    </dgm:pt>
    <dgm:pt modelId="{C7673DBD-E8DD-4EBA-863F-AC215DC7729E}" type="pres">
      <dgm:prSet presAssocID="{A9A2BBE7-CAD7-4050-93A6-A0BC82D072A4}" presName="Name0" presStyleCnt="0">
        <dgm:presLayoutVars>
          <dgm:dir/>
          <dgm:resizeHandles val="exact"/>
        </dgm:presLayoutVars>
      </dgm:prSet>
      <dgm:spPr/>
      <dgm:t>
        <a:bodyPr/>
        <a:lstStyle/>
        <a:p>
          <a:endParaRPr lang="en-US"/>
        </a:p>
      </dgm:t>
    </dgm:pt>
    <dgm:pt modelId="{A8CBCEA6-5FA0-4362-9361-495CD8470776}" type="pres">
      <dgm:prSet presAssocID="{1738A6CE-D38C-4267-AD45-58001586FEDB}" presName="composite" presStyleCnt="0"/>
      <dgm:spPr/>
    </dgm:pt>
    <dgm:pt modelId="{996D3A6F-E397-44BA-9EA2-5F305C366408}" type="pres">
      <dgm:prSet presAssocID="{1738A6CE-D38C-4267-AD45-58001586FEDB}" presName="rect1" presStyleLbl="bgImgPlace1" presStyleIdx="0" presStyleCnt="3" custScaleX="88369" custLinFactNeighborX="-5" custLinFactNeighborY="-36819"/>
      <dgm:spPr>
        <a:blipFill dpi="0" rotWithShape="1">
          <a:blip xmlns:r="http://schemas.openxmlformats.org/officeDocument/2006/relationships" r:embed="rId1" cstate="print">
            <a:duotone>
              <a:schemeClr val="accent6">
                <a:shade val="45000"/>
                <a:satMod val="135000"/>
              </a:schemeClr>
              <a:prstClr val="white"/>
            </a:duotone>
            <a:extLst>
              <a:ext uri="{BEBA8EAE-BF5A-486C-A8C5-ECC9F3942E4B}">
                <a14:imgProps xmlns:a14="http://schemas.microsoft.com/office/drawing/2010/main">
                  <a14:imgLayer r:embed="rId2">
                    <a14:imgEffect>
                      <a14:backgroundRemoval t="0" b="100000" l="0" r="98100">
                        <a14:foregroundMark x1="18300" y1="60597" x2="18300" y2="60597"/>
                        <a14:foregroundMark x1="20000" y1="59184" x2="20000" y2="59184"/>
                        <a14:foregroundMark x1="18300" y1="58556" x2="15200" y2="75196"/>
                        <a14:foregroundMark x1="18700" y1="55102" x2="21300" y2="66876"/>
                        <a14:foregroundMark x1="18700" y1="67504" x2="17400" y2="58556"/>
                        <a14:foregroundMark x1="23000" y1="61381" x2="16100" y2="68289"/>
                        <a14:backgroundMark x1="70000" y1="29513" x2="70000" y2="29513"/>
                        <a14:backgroundMark x1="29100" y1="68289" x2="29100" y2="68289"/>
                        <a14:backgroundMark x1="25700" y1="64050" x2="25700" y2="64050"/>
                      </a14:backgroundRemoval>
                    </a14:imgEffect>
                  </a14:imgLayer>
                </a14:imgProps>
              </a:ext>
              <a:ext uri="{28A0092B-C50C-407E-A947-70E740481C1C}">
                <a14:useLocalDpi xmlns:a14="http://schemas.microsoft.com/office/drawing/2010/main" val="0"/>
              </a:ext>
            </a:extLst>
          </a:blip>
          <a:srcRect/>
          <a:stretch>
            <a:fillRect l="-5048" t="9354" r="-2540" b="15819"/>
          </a:stretch>
        </a:blipFill>
        <a:effectLst>
          <a:outerShdw blurRad="50800" dist="38100" dir="2700000" algn="tl" rotWithShape="0">
            <a:prstClr val="black">
              <a:alpha val="40000"/>
            </a:prstClr>
          </a:outerShdw>
        </a:effectLst>
      </dgm:spPr>
      <dgm:t>
        <a:bodyPr/>
        <a:lstStyle/>
        <a:p>
          <a:endParaRPr lang="en-US"/>
        </a:p>
      </dgm:t>
      <dgm:extLst>
        <a:ext uri="{E40237B7-FDA0-4F09-8148-C483321AD2D9}">
          <dgm14:cNvPr xmlns:dgm14="http://schemas.microsoft.com/office/drawing/2010/diagram" id="0" name="" descr="map of the U.S., stethescope, medical symbol (snake and staff)"/>
        </a:ext>
      </dgm:extLst>
    </dgm:pt>
    <dgm:pt modelId="{3A065995-43C6-47B0-8CF9-1E1BC39BE23F}" type="pres">
      <dgm:prSet presAssocID="{1738A6CE-D38C-4267-AD45-58001586FEDB}" presName="wedgeRectCallout1" presStyleLbl="node1" presStyleIdx="0" presStyleCnt="3">
        <dgm:presLayoutVars>
          <dgm:bulletEnabled val="1"/>
        </dgm:presLayoutVars>
      </dgm:prSet>
      <dgm:spPr/>
      <dgm:t>
        <a:bodyPr/>
        <a:lstStyle/>
        <a:p>
          <a:endParaRPr lang="en-US"/>
        </a:p>
      </dgm:t>
    </dgm:pt>
    <dgm:pt modelId="{42CB4B71-76EC-48E4-82EE-2B99AB671375}" type="pres">
      <dgm:prSet presAssocID="{FD7EC2B6-993D-4790-A1D6-8913C49EC3C1}" presName="sibTrans" presStyleCnt="0"/>
      <dgm:spPr/>
    </dgm:pt>
    <dgm:pt modelId="{39918CE7-897F-4B8F-B298-578126B59707}" type="pres">
      <dgm:prSet presAssocID="{18BCF593-0701-4F4B-90B0-B82320F57222}" presName="composite" presStyleCnt="0"/>
      <dgm:spPr/>
    </dgm:pt>
    <dgm:pt modelId="{81D29F5F-B147-4DC2-B632-1CBF89DB63CB}" type="pres">
      <dgm:prSet presAssocID="{18BCF593-0701-4F4B-90B0-B82320F57222}" presName="rect1" presStyleLbl="bgImgPlace1" presStyleIdx="1" presStyleCnt="3" custScaleY="111599" custLinFactNeighborX="4553" custLinFactNeighborY="-34329"/>
      <dgm:spPr>
        <a:blipFill dpi="0" rotWithShape="1">
          <a:blip xmlns:r="http://schemas.openxmlformats.org/officeDocument/2006/relationships"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6316" b="100000" l="0" r="99100"/>
                    </a14:imgEffect>
                  </a14:imgLayer>
                </a14:imgProps>
              </a:ext>
              <a:ext uri="{28A0092B-C50C-407E-A947-70E740481C1C}">
                <a14:useLocalDpi xmlns:a14="http://schemas.microsoft.com/office/drawing/2010/main" val="0"/>
              </a:ext>
            </a:extLst>
          </a:blip>
          <a:srcRect/>
          <a:stretch>
            <a:fillRect l="1238" t="11985" r="1207" b="9767"/>
          </a:stretch>
        </a:blipFill>
        <a:effectLst>
          <a:outerShdw blurRad="50800" dist="38100" dir="2700000" algn="tl" rotWithShape="0">
            <a:prstClr val="black">
              <a:alpha val="40000"/>
            </a:prstClr>
          </a:outerShdw>
        </a:effectLst>
      </dgm:spPr>
      <dgm:t>
        <a:bodyPr/>
        <a:lstStyle/>
        <a:p>
          <a:endParaRPr lang="en-US"/>
        </a:p>
      </dgm:t>
      <dgm:extLst>
        <a:ext uri="{E40237B7-FDA0-4F09-8148-C483321AD2D9}">
          <dgm14:cNvPr xmlns:dgm14="http://schemas.microsoft.com/office/drawing/2010/diagram" id="0" name="" descr="way sign with signs labeled past, present, future&#10;"/>
        </a:ext>
      </dgm:extLst>
    </dgm:pt>
    <dgm:pt modelId="{AE388482-E880-4C97-A849-916883D6C2BD}" type="pres">
      <dgm:prSet presAssocID="{18BCF593-0701-4F4B-90B0-B82320F57222}" presName="wedgeRectCallout1" presStyleLbl="node1" presStyleIdx="1" presStyleCnt="3">
        <dgm:presLayoutVars>
          <dgm:bulletEnabled val="1"/>
        </dgm:presLayoutVars>
      </dgm:prSet>
      <dgm:spPr/>
      <dgm:t>
        <a:bodyPr/>
        <a:lstStyle/>
        <a:p>
          <a:endParaRPr lang="en-US"/>
        </a:p>
      </dgm:t>
    </dgm:pt>
    <dgm:pt modelId="{A156BAA0-A625-4D5B-B974-0F3D2B989457}" type="pres">
      <dgm:prSet presAssocID="{C248C911-D612-4225-BD2A-8711CF7C5E98}" presName="sibTrans" presStyleCnt="0"/>
      <dgm:spPr/>
    </dgm:pt>
    <dgm:pt modelId="{416909AD-9B6D-4A2D-B204-00CF69E28F74}" type="pres">
      <dgm:prSet presAssocID="{618A153E-9D84-46C3-9ECA-A381DCC624BC}" presName="composite" presStyleCnt="0"/>
      <dgm:spPr/>
    </dgm:pt>
    <dgm:pt modelId="{03DBE13A-2322-409C-935E-9A75ED17865A}" type="pres">
      <dgm:prSet presAssocID="{618A153E-9D84-46C3-9ECA-A381DCC624BC}" presName="rect1" presStyleLbl="bgImgPlace1" presStyleIdx="2" presStyleCnt="3" custScaleY="108129" custLinFactNeighborX="201" custLinFactNeighborY="-38302"/>
      <dgm:spPr>
        <a:blipFill dpi="0" rotWithShape="1">
          <a:blip xmlns:r="http://schemas.openxmlformats.org/officeDocument/2006/relationships" r:embed="rId5">
            <a:extLst>
              <a:ext uri="{BEBA8EAE-BF5A-486C-A8C5-ECC9F3942E4B}">
                <a14:imgProps xmlns:a14="http://schemas.microsoft.com/office/drawing/2010/main">
                  <a14:imgLayer r:embed="rId6">
                    <a14:imgEffect>
                      <a14:backgroundRemoval t="0" b="100000" l="49082" r="100000">
                        <a14:foregroundMark x1="96160" y1="33588" x2="96160" y2="33588"/>
                        <a14:backgroundMark x1="58097" y1="39186" x2="58097" y2="39186"/>
                        <a14:backgroundMark x1="57596" y1="10178" x2="59933" y2="57252"/>
                        <a14:backgroundMark x1="59766" y1="63868" x2="58932" y2="31552"/>
                        <a14:backgroundMark x1="60768" y1="17812" x2="63439" y2="17557"/>
                      </a14:backgroundRemoval>
                    </a14:imgEffect>
                  </a14:imgLayer>
                </a14:imgProps>
              </a:ext>
              <a:ext uri="{28A0092B-C50C-407E-A947-70E740481C1C}">
                <a14:useLocalDpi xmlns:a14="http://schemas.microsoft.com/office/drawing/2010/main" val="0"/>
              </a:ext>
            </a:extLst>
          </a:blip>
          <a:srcRect/>
          <a:stretch>
            <a:fillRect l="-60644" t="10251" r="38571" b="662"/>
          </a:stretch>
        </a:blipFill>
        <a:effectLst>
          <a:outerShdw blurRad="50800" dist="38100" dir="2700000" algn="tl" rotWithShape="0">
            <a:prstClr val="black">
              <a:alpha val="40000"/>
            </a:prstClr>
          </a:outerShdw>
        </a:effectLst>
      </dgm:spPr>
      <dgm:t>
        <a:bodyPr/>
        <a:lstStyle/>
        <a:p>
          <a:endParaRPr lang="en-US"/>
        </a:p>
      </dgm:t>
      <dgm:extLst>
        <a:ext uri="{E40237B7-FDA0-4F09-8148-C483321AD2D9}">
          <dgm14:cNvPr xmlns:dgm14="http://schemas.microsoft.com/office/drawing/2010/diagram" id="0" name="" descr="silhouette of woman saluting"/>
        </a:ext>
      </dgm:extLst>
    </dgm:pt>
    <dgm:pt modelId="{03195DDA-0BE5-4061-964E-2BD495D8DA85}" type="pres">
      <dgm:prSet presAssocID="{618A153E-9D84-46C3-9ECA-A381DCC624BC}" presName="wedgeRectCallout1" presStyleLbl="node1" presStyleIdx="2" presStyleCnt="3" custLinFactNeighborX="-2033">
        <dgm:presLayoutVars>
          <dgm:bulletEnabled val="1"/>
        </dgm:presLayoutVars>
      </dgm:prSet>
      <dgm:spPr/>
      <dgm:t>
        <a:bodyPr/>
        <a:lstStyle/>
        <a:p>
          <a:endParaRPr lang="en-US"/>
        </a:p>
      </dgm:t>
    </dgm:pt>
  </dgm:ptLst>
  <dgm:cxnLst>
    <dgm:cxn modelId="{D29F8F54-9C5B-42CC-8127-740FCDADDEFC}" type="presOf" srcId="{A9A2BBE7-CAD7-4050-93A6-A0BC82D072A4}" destId="{C7673DBD-E8DD-4EBA-863F-AC215DC7729E}" srcOrd="0" destOrd="0" presId="urn:microsoft.com/office/officeart/2008/layout/BendingPictureCaptionList"/>
    <dgm:cxn modelId="{449739AB-89BF-4552-B303-BC1DDABF45EB}" type="presOf" srcId="{618A153E-9D84-46C3-9ECA-A381DCC624BC}" destId="{03195DDA-0BE5-4061-964E-2BD495D8DA85}" srcOrd="0" destOrd="0" presId="urn:microsoft.com/office/officeart/2008/layout/BendingPictureCaptionList"/>
    <dgm:cxn modelId="{FD5E9736-6E1E-444D-97DF-FC4878FEAFF8}" type="presOf" srcId="{1738A6CE-D38C-4267-AD45-58001586FEDB}" destId="{3A065995-43C6-47B0-8CF9-1E1BC39BE23F}" srcOrd="0" destOrd="0" presId="urn:microsoft.com/office/officeart/2008/layout/BendingPictureCaptionList"/>
    <dgm:cxn modelId="{60C633F2-F273-4E16-B988-FD3C73ADB7B5}" srcId="{A9A2BBE7-CAD7-4050-93A6-A0BC82D072A4}" destId="{18BCF593-0701-4F4B-90B0-B82320F57222}" srcOrd="1" destOrd="0" parTransId="{BC0AD61A-A424-45A7-88D4-711B6C9EFF70}" sibTransId="{C248C911-D612-4225-BD2A-8711CF7C5E98}"/>
    <dgm:cxn modelId="{D48D176F-D252-4198-9F68-41A277AA08C2}" type="presOf" srcId="{18BCF593-0701-4F4B-90B0-B82320F57222}" destId="{AE388482-E880-4C97-A849-916883D6C2BD}" srcOrd="0" destOrd="0" presId="urn:microsoft.com/office/officeart/2008/layout/BendingPictureCaptionList"/>
    <dgm:cxn modelId="{A8FEC777-FF57-4BEF-AB15-98A1D959960D}" srcId="{A9A2BBE7-CAD7-4050-93A6-A0BC82D072A4}" destId="{1738A6CE-D38C-4267-AD45-58001586FEDB}" srcOrd="0" destOrd="0" parTransId="{C18B2EE7-05F0-44C7-BA08-80AF276358FD}" sibTransId="{FD7EC2B6-993D-4790-A1D6-8913C49EC3C1}"/>
    <dgm:cxn modelId="{33E8D5D5-F8A8-4139-B586-A5B7EB47DA00}" srcId="{A9A2BBE7-CAD7-4050-93A6-A0BC82D072A4}" destId="{618A153E-9D84-46C3-9ECA-A381DCC624BC}" srcOrd="2" destOrd="0" parTransId="{9B9ADA6C-5CE9-4547-BF6B-1B2F8D40DFDF}" sibTransId="{0DD66180-47D7-4162-B310-2364BA5D0BD8}"/>
    <dgm:cxn modelId="{5C6DFC2E-B6CC-4D6C-9967-BE0A4AC4FF3B}" type="presParOf" srcId="{C7673DBD-E8DD-4EBA-863F-AC215DC7729E}" destId="{A8CBCEA6-5FA0-4362-9361-495CD8470776}" srcOrd="0" destOrd="0" presId="urn:microsoft.com/office/officeart/2008/layout/BendingPictureCaptionList"/>
    <dgm:cxn modelId="{8E705972-DF6A-44D1-AE44-C4FB8C7D25F1}" type="presParOf" srcId="{A8CBCEA6-5FA0-4362-9361-495CD8470776}" destId="{996D3A6F-E397-44BA-9EA2-5F305C366408}" srcOrd="0" destOrd="0" presId="urn:microsoft.com/office/officeart/2008/layout/BendingPictureCaptionList"/>
    <dgm:cxn modelId="{AC505954-4A3E-4CC2-8B29-375FDCC76DAD}" type="presParOf" srcId="{A8CBCEA6-5FA0-4362-9361-495CD8470776}" destId="{3A065995-43C6-47B0-8CF9-1E1BC39BE23F}" srcOrd="1" destOrd="0" presId="urn:microsoft.com/office/officeart/2008/layout/BendingPictureCaptionList"/>
    <dgm:cxn modelId="{46C35DD3-E6BE-4778-A785-D411ABE15BCD}" type="presParOf" srcId="{C7673DBD-E8DD-4EBA-863F-AC215DC7729E}" destId="{42CB4B71-76EC-48E4-82EE-2B99AB671375}" srcOrd="1" destOrd="0" presId="urn:microsoft.com/office/officeart/2008/layout/BendingPictureCaptionList"/>
    <dgm:cxn modelId="{C8CACC35-338D-4907-A2C2-7CC8832D252F}" type="presParOf" srcId="{C7673DBD-E8DD-4EBA-863F-AC215DC7729E}" destId="{39918CE7-897F-4B8F-B298-578126B59707}" srcOrd="2" destOrd="0" presId="urn:microsoft.com/office/officeart/2008/layout/BendingPictureCaptionList"/>
    <dgm:cxn modelId="{5CB060EC-72FC-4DF6-A020-845A1F70637A}" type="presParOf" srcId="{39918CE7-897F-4B8F-B298-578126B59707}" destId="{81D29F5F-B147-4DC2-B632-1CBF89DB63CB}" srcOrd="0" destOrd="0" presId="urn:microsoft.com/office/officeart/2008/layout/BendingPictureCaptionList"/>
    <dgm:cxn modelId="{8BC54CCC-91DC-4384-86CF-22491016578C}" type="presParOf" srcId="{39918CE7-897F-4B8F-B298-578126B59707}" destId="{AE388482-E880-4C97-A849-916883D6C2BD}" srcOrd="1" destOrd="0" presId="urn:microsoft.com/office/officeart/2008/layout/BendingPictureCaptionList"/>
    <dgm:cxn modelId="{40347082-C04B-4894-B646-0C5569B4E68C}" type="presParOf" srcId="{C7673DBD-E8DD-4EBA-863F-AC215DC7729E}" destId="{A156BAA0-A625-4D5B-B974-0F3D2B989457}" srcOrd="3" destOrd="0" presId="urn:microsoft.com/office/officeart/2008/layout/BendingPictureCaptionList"/>
    <dgm:cxn modelId="{2A7AE92C-0A9A-499F-A085-284B8C48E9D7}" type="presParOf" srcId="{C7673DBD-E8DD-4EBA-863F-AC215DC7729E}" destId="{416909AD-9B6D-4A2D-B204-00CF69E28F74}" srcOrd="4" destOrd="0" presId="urn:microsoft.com/office/officeart/2008/layout/BendingPictureCaptionList"/>
    <dgm:cxn modelId="{2A5A7C88-1802-4F20-9F7B-B15B62546937}" type="presParOf" srcId="{416909AD-9B6D-4A2D-B204-00CF69E28F74}" destId="{03DBE13A-2322-409C-935E-9A75ED17865A}" srcOrd="0" destOrd="0" presId="urn:microsoft.com/office/officeart/2008/layout/BendingPictureCaptionList"/>
    <dgm:cxn modelId="{E03F4605-3BA0-46FC-929F-68CAE3FAA025}" type="presParOf" srcId="{416909AD-9B6D-4A2D-B204-00CF69E28F74}" destId="{03195DDA-0BE5-4061-964E-2BD495D8DA85}"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42AE9B-2470-4083-BF25-B3C21592AC0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A670E10-20C4-432E-9FF3-C2B6693D5DD3}">
      <dgm:prSet custT="1"/>
      <dgm:spPr/>
      <dgm:t>
        <a:bodyPr/>
        <a:lstStyle/>
        <a:p>
          <a:pPr algn="ctr" rtl="0"/>
          <a:r>
            <a:rPr lang="en-US" sz="4000" dirty="0" smtClean="0">
              <a:solidFill>
                <a:schemeClr val="tx2"/>
              </a:solidFill>
            </a:rPr>
            <a:t>Any of the 18 HIPAA data elements attributed to an individual</a:t>
          </a:r>
          <a:endParaRPr lang="en-US" sz="4000" dirty="0">
            <a:solidFill>
              <a:schemeClr val="tx2"/>
            </a:solidFill>
          </a:endParaRPr>
        </a:p>
      </dgm:t>
      <dgm:extLst>
        <a:ext uri="{E40237B7-FDA0-4F09-8148-C483321AD2D9}">
          <dgm14:cNvPr xmlns:dgm14="http://schemas.microsoft.com/office/drawing/2010/diagram" id="0" name="" descr="Any of the 18 HIPAA data elements attributed to an individual&#10;"/>
        </a:ext>
      </dgm:extLst>
    </dgm:pt>
    <dgm:pt modelId="{B54496D8-55B2-4F0C-838D-84B145BFF014}" type="parTrans" cxnId="{4C540DFB-F59B-4CF4-8C3E-214AE3D5352F}">
      <dgm:prSet/>
      <dgm:spPr/>
      <dgm:t>
        <a:bodyPr/>
        <a:lstStyle/>
        <a:p>
          <a:endParaRPr lang="en-US"/>
        </a:p>
      </dgm:t>
    </dgm:pt>
    <dgm:pt modelId="{D976EF87-20FD-4E20-A3C8-559382710976}" type="sibTrans" cxnId="{4C540DFB-F59B-4CF4-8C3E-214AE3D5352F}">
      <dgm:prSet/>
      <dgm:spPr/>
      <dgm:t>
        <a:bodyPr/>
        <a:lstStyle/>
        <a:p>
          <a:endParaRPr lang="en-US"/>
        </a:p>
      </dgm:t>
    </dgm:pt>
    <dgm:pt modelId="{DBB7412B-7398-4574-8DD0-90290BED07BD}" type="pres">
      <dgm:prSet presAssocID="{F942AE9B-2470-4083-BF25-B3C21592AC0B}" presName="linear" presStyleCnt="0">
        <dgm:presLayoutVars>
          <dgm:animLvl val="lvl"/>
          <dgm:resizeHandles val="exact"/>
        </dgm:presLayoutVars>
      </dgm:prSet>
      <dgm:spPr/>
      <dgm:t>
        <a:bodyPr/>
        <a:lstStyle/>
        <a:p>
          <a:endParaRPr lang="en-US"/>
        </a:p>
      </dgm:t>
    </dgm:pt>
    <dgm:pt modelId="{5AFDE553-7B4E-4EA2-B1F0-5AFC48E89E4C}" type="pres">
      <dgm:prSet presAssocID="{DA670E10-20C4-432E-9FF3-C2B6693D5DD3}" presName="parentText" presStyleLbl="node1" presStyleIdx="0" presStyleCnt="1">
        <dgm:presLayoutVars>
          <dgm:chMax val="0"/>
          <dgm:bulletEnabled val="1"/>
        </dgm:presLayoutVars>
      </dgm:prSet>
      <dgm:spPr/>
      <dgm:t>
        <a:bodyPr/>
        <a:lstStyle/>
        <a:p>
          <a:endParaRPr lang="en-US"/>
        </a:p>
      </dgm:t>
    </dgm:pt>
  </dgm:ptLst>
  <dgm:cxnLst>
    <dgm:cxn modelId="{4C540DFB-F59B-4CF4-8C3E-214AE3D5352F}" srcId="{F942AE9B-2470-4083-BF25-B3C21592AC0B}" destId="{DA670E10-20C4-432E-9FF3-C2B6693D5DD3}" srcOrd="0" destOrd="0" parTransId="{B54496D8-55B2-4F0C-838D-84B145BFF014}" sibTransId="{D976EF87-20FD-4E20-A3C8-559382710976}"/>
    <dgm:cxn modelId="{8E911438-8EAB-40C2-9324-6542E773E9FC}" type="presOf" srcId="{F942AE9B-2470-4083-BF25-B3C21592AC0B}" destId="{DBB7412B-7398-4574-8DD0-90290BED07BD}" srcOrd="0" destOrd="0" presId="urn:microsoft.com/office/officeart/2005/8/layout/vList2"/>
    <dgm:cxn modelId="{A1079AC9-DB37-41FD-832D-12DD925ADC02}" type="presOf" srcId="{DA670E10-20C4-432E-9FF3-C2B6693D5DD3}" destId="{5AFDE553-7B4E-4EA2-B1F0-5AFC48E89E4C}" srcOrd="0" destOrd="0" presId="urn:microsoft.com/office/officeart/2005/8/layout/vList2"/>
    <dgm:cxn modelId="{089E76C0-39D1-4E11-9D5F-4FD39219786A}" type="presParOf" srcId="{DBB7412B-7398-4574-8DD0-90290BED07BD}" destId="{5AFDE553-7B4E-4EA2-B1F0-5AFC48E89E4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E25B3C-D651-4CF4-A7BC-0AC5993DDE55}"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8E97695D-9AB0-40F0-8DC3-718643D01EB8}">
      <dgm:prSet custT="1"/>
      <dgm:spPr/>
      <dgm:t>
        <a:bodyPr/>
        <a:lstStyle/>
        <a:p>
          <a:pPr rtl="0">
            <a:lnSpc>
              <a:spcPts val="1800"/>
            </a:lnSpc>
          </a:pPr>
          <a:r>
            <a:rPr lang="en-US" sz="2200" b="1" dirty="0" smtClean="0">
              <a:solidFill>
                <a:schemeClr val="bg1">
                  <a:lumMod val="10000"/>
                  <a:lumOff val="90000"/>
                </a:schemeClr>
              </a:solidFill>
            </a:rPr>
            <a:t>1. Name</a:t>
          </a:r>
          <a:endParaRPr lang="en-US" sz="2200" b="1" dirty="0">
            <a:solidFill>
              <a:schemeClr val="bg1">
                <a:lumMod val="10000"/>
                <a:lumOff val="90000"/>
              </a:schemeClr>
            </a:solidFill>
          </a:endParaRPr>
        </a:p>
      </dgm:t>
      <dgm:extLst>
        <a:ext uri="{E40237B7-FDA0-4F09-8148-C483321AD2D9}">
          <dgm14:cNvPr xmlns:dgm14="http://schemas.microsoft.com/office/drawing/2010/diagram" id="0" name="" descr="1. Name&#10;"/>
        </a:ext>
      </dgm:extLst>
    </dgm:pt>
    <dgm:pt modelId="{D5216EC1-1C4F-449F-97B8-F1F359E9C224}" type="parTrans" cxnId="{75644214-69FE-415F-8D12-190796F462DB}">
      <dgm:prSet/>
      <dgm:spPr/>
      <dgm:t>
        <a:bodyPr/>
        <a:lstStyle/>
        <a:p>
          <a:endParaRPr lang="en-US" sz="2200" b="1">
            <a:solidFill>
              <a:schemeClr val="bg1">
                <a:lumMod val="10000"/>
                <a:lumOff val="90000"/>
              </a:schemeClr>
            </a:solidFill>
          </a:endParaRPr>
        </a:p>
      </dgm:t>
    </dgm:pt>
    <dgm:pt modelId="{D31F70DA-73DE-4A2C-88B2-4D84D37571F1}" type="sibTrans" cxnId="{75644214-69FE-415F-8D12-190796F462DB}">
      <dgm:prSet/>
      <dgm:spPr/>
      <dgm:t>
        <a:bodyPr/>
        <a:lstStyle/>
        <a:p>
          <a:endParaRPr lang="en-US" sz="2200" b="1">
            <a:solidFill>
              <a:schemeClr val="bg1">
                <a:lumMod val="10000"/>
                <a:lumOff val="90000"/>
              </a:schemeClr>
            </a:solidFill>
          </a:endParaRPr>
        </a:p>
      </dgm:t>
    </dgm:pt>
    <dgm:pt modelId="{A1B332F4-D466-4FF3-AF2D-DF35DA34BD0B}">
      <dgm:prSet custT="1"/>
      <dgm:spPr/>
      <dgm:t>
        <a:bodyPr/>
        <a:lstStyle/>
        <a:p>
          <a:pPr rtl="0">
            <a:lnSpc>
              <a:spcPts val="1800"/>
            </a:lnSpc>
          </a:pPr>
          <a:r>
            <a:rPr lang="en-US" sz="2200" b="1" dirty="0" smtClean="0">
              <a:solidFill>
                <a:schemeClr val="bg1">
                  <a:lumMod val="10000"/>
                  <a:lumOff val="90000"/>
                </a:schemeClr>
              </a:solidFill>
            </a:rPr>
            <a:t>2. Address </a:t>
          </a:r>
          <a:endParaRPr lang="en-US" sz="2200" b="1" dirty="0">
            <a:solidFill>
              <a:schemeClr val="bg1">
                <a:lumMod val="10000"/>
                <a:lumOff val="90000"/>
              </a:schemeClr>
            </a:solidFill>
          </a:endParaRPr>
        </a:p>
      </dgm:t>
      <dgm:extLst>
        <a:ext uri="{E40237B7-FDA0-4F09-8148-C483321AD2D9}">
          <dgm14:cNvPr xmlns:dgm14="http://schemas.microsoft.com/office/drawing/2010/diagram" id="0" name="" descr="2. Address &#10;"/>
        </a:ext>
      </dgm:extLst>
    </dgm:pt>
    <dgm:pt modelId="{86C688A0-CCBC-4326-AFEC-E6A13A56106D}" type="parTrans" cxnId="{A60D2C97-550A-4FC0-867B-43EEA82E57A6}">
      <dgm:prSet/>
      <dgm:spPr/>
      <dgm:t>
        <a:bodyPr/>
        <a:lstStyle/>
        <a:p>
          <a:endParaRPr lang="en-US" sz="2200" b="1">
            <a:solidFill>
              <a:schemeClr val="bg1">
                <a:lumMod val="10000"/>
                <a:lumOff val="90000"/>
              </a:schemeClr>
            </a:solidFill>
          </a:endParaRPr>
        </a:p>
      </dgm:t>
    </dgm:pt>
    <dgm:pt modelId="{A07250DA-7CC9-4392-99F8-705FFC25FC40}" type="sibTrans" cxnId="{A60D2C97-550A-4FC0-867B-43EEA82E57A6}">
      <dgm:prSet/>
      <dgm:spPr/>
      <dgm:t>
        <a:bodyPr/>
        <a:lstStyle/>
        <a:p>
          <a:endParaRPr lang="en-US" sz="2200" b="1">
            <a:solidFill>
              <a:schemeClr val="bg1">
                <a:lumMod val="10000"/>
                <a:lumOff val="90000"/>
              </a:schemeClr>
            </a:solidFill>
          </a:endParaRPr>
        </a:p>
      </dgm:t>
    </dgm:pt>
    <dgm:pt modelId="{4B842166-0252-41B1-8CC5-96D108605BDE}">
      <dgm:prSet custT="1"/>
      <dgm:spPr/>
      <dgm:t>
        <a:bodyPr/>
        <a:lstStyle/>
        <a:p>
          <a:pPr rtl="0">
            <a:lnSpc>
              <a:spcPts val="1800"/>
            </a:lnSpc>
          </a:pPr>
          <a:r>
            <a:rPr lang="en-US" sz="2200" b="1" dirty="0" smtClean="0">
              <a:solidFill>
                <a:schemeClr val="bg1">
                  <a:lumMod val="10000"/>
                  <a:lumOff val="90000"/>
                </a:schemeClr>
              </a:solidFill>
            </a:rPr>
            <a:t>3. Dates</a:t>
          </a:r>
          <a:endParaRPr lang="en-US" sz="2200" b="1" dirty="0">
            <a:solidFill>
              <a:schemeClr val="bg1">
                <a:lumMod val="10000"/>
                <a:lumOff val="90000"/>
              </a:schemeClr>
            </a:solidFill>
          </a:endParaRPr>
        </a:p>
      </dgm:t>
      <dgm:extLst>
        <a:ext uri="{E40237B7-FDA0-4F09-8148-C483321AD2D9}">
          <dgm14:cNvPr xmlns:dgm14="http://schemas.microsoft.com/office/drawing/2010/diagram" id="0" name="" descr="3. Dates&#10;"/>
        </a:ext>
      </dgm:extLst>
    </dgm:pt>
    <dgm:pt modelId="{F7EED061-8D40-4F28-9871-814FDF82DFCB}" type="parTrans" cxnId="{044ACD0A-4E72-44D9-A55D-B4FE2941CFE2}">
      <dgm:prSet/>
      <dgm:spPr/>
      <dgm:t>
        <a:bodyPr/>
        <a:lstStyle/>
        <a:p>
          <a:endParaRPr lang="en-US" sz="2200" b="1">
            <a:solidFill>
              <a:schemeClr val="bg1">
                <a:lumMod val="10000"/>
                <a:lumOff val="90000"/>
              </a:schemeClr>
            </a:solidFill>
          </a:endParaRPr>
        </a:p>
      </dgm:t>
    </dgm:pt>
    <dgm:pt modelId="{0AB70FAF-E0DB-43CF-AE1F-042C0BE3F950}" type="sibTrans" cxnId="{044ACD0A-4E72-44D9-A55D-B4FE2941CFE2}">
      <dgm:prSet/>
      <dgm:spPr/>
      <dgm:t>
        <a:bodyPr/>
        <a:lstStyle/>
        <a:p>
          <a:endParaRPr lang="en-US" sz="2200" b="1">
            <a:solidFill>
              <a:schemeClr val="bg1">
                <a:lumMod val="10000"/>
                <a:lumOff val="90000"/>
              </a:schemeClr>
            </a:solidFill>
          </a:endParaRPr>
        </a:p>
      </dgm:t>
    </dgm:pt>
    <dgm:pt modelId="{AAC54B65-909E-4FB1-B947-A66337707FBB}">
      <dgm:prSet custT="1"/>
      <dgm:spPr/>
      <dgm:t>
        <a:bodyPr/>
        <a:lstStyle/>
        <a:p>
          <a:pPr rtl="0">
            <a:lnSpc>
              <a:spcPts val="1800"/>
            </a:lnSpc>
          </a:pPr>
          <a:r>
            <a:rPr lang="en-US" sz="2200" b="1" dirty="0" smtClean="0">
              <a:solidFill>
                <a:schemeClr val="bg1">
                  <a:lumMod val="10000"/>
                  <a:lumOff val="90000"/>
                </a:schemeClr>
              </a:solidFill>
            </a:rPr>
            <a:t>4. Telephone numbers</a:t>
          </a:r>
          <a:endParaRPr lang="en-US" sz="2200" b="1" dirty="0">
            <a:solidFill>
              <a:schemeClr val="bg1">
                <a:lumMod val="10000"/>
                <a:lumOff val="90000"/>
              </a:schemeClr>
            </a:solidFill>
          </a:endParaRPr>
        </a:p>
      </dgm:t>
      <dgm:extLst>
        <a:ext uri="{E40237B7-FDA0-4F09-8148-C483321AD2D9}">
          <dgm14:cNvPr xmlns:dgm14="http://schemas.microsoft.com/office/drawing/2010/diagram" id="0" name="" descr="4. Telephone numbers&#10;"/>
        </a:ext>
      </dgm:extLst>
    </dgm:pt>
    <dgm:pt modelId="{7D95FDAF-23BD-48C4-AA3C-1A23C2D54E85}" type="parTrans" cxnId="{9C8F871A-4654-4CE0-85A6-84DF6A7CB14C}">
      <dgm:prSet/>
      <dgm:spPr/>
      <dgm:t>
        <a:bodyPr/>
        <a:lstStyle/>
        <a:p>
          <a:endParaRPr lang="en-US" sz="2200" b="1">
            <a:solidFill>
              <a:schemeClr val="bg1">
                <a:lumMod val="10000"/>
                <a:lumOff val="90000"/>
              </a:schemeClr>
            </a:solidFill>
          </a:endParaRPr>
        </a:p>
      </dgm:t>
    </dgm:pt>
    <dgm:pt modelId="{D2966172-7694-4C4E-B6ED-E3D98B1ACB3A}" type="sibTrans" cxnId="{9C8F871A-4654-4CE0-85A6-84DF6A7CB14C}">
      <dgm:prSet/>
      <dgm:spPr/>
      <dgm:t>
        <a:bodyPr/>
        <a:lstStyle/>
        <a:p>
          <a:endParaRPr lang="en-US" sz="2200" b="1">
            <a:solidFill>
              <a:schemeClr val="bg1">
                <a:lumMod val="10000"/>
                <a:lumOff val="90000"/>
              </a:schemeClr>
            </a:solidFill>
          </a:endParaRPr>
        </a:p>
      </dgm:t>
    </dgm:pt>
    <dgm:pt modelId="{207C9331-CE75-49BF-83EC-AC3C4FA88C4F}">
      <dgm:prSet custT="1"/>
      <dgm:spPr/>
      <dgm:t>
        <a:bodyPr/>
        <a:lstStyle/>
        <a:p>
          <a:pPr rtl="0">
            <a:lnSpc>
              <a:spcPts val="1800"/>
            </a:lnSpc>
          </a:pPr>
          <a:r>
            <a:rPr lang="en-US" sz="2200" b="1" dirty="0" smtClean="0">
              <a:solidFill>
                <a:schemeClr val="bg1">
                  <a:lumMod val="10000"/>
                  <a:lumOff val="90000"/>
                </a:schemeClr>
              </a:solidFill>
            </a:rPr>
            <a:t>5. Fax numbers</a:t>
          </a:r>
          <a:endParaRPr lang="en-US" sz="2200" b="1" dirty="0">
            <a:solidFill>
              <a:schemeClr val="bg1">
                <a:lumMod val="10000"/>
                <a:lumOff val="90000"/>
              </a:schemeClr>
            </a:solidFill>
          </a:endParaRPr>
        </a:p>
      </dgm:t>
      <dgm:extLst>
        <a:ext uri="{E40237B7-FDA0-4F09-8148-C483321AD2D9}">
          <dgm14:cNvPr xmlns:dgm14="http://schemas.microsoft.com/office/drawing/2010/diagram" id="0" name="" descr="5. Fax numbers&#10;"/>
        </a:ext>
      </dgm:extLst>
    </dgm:pt>
    <dgm:pt modelId="{68D8F266-16ED-42F6-A31A-E5D18ED3E693}" type="parTrans" cxnId="{FB5873A2-6A7F-48EB-9B51-F10216E926C1}">
      <dgm:prSet/>
      <dgm:spPr/>
      <dgm:t>
        <a:bodyPr/>
        <a:lstStyle/>
        <a:p>
          <a:endParaRPr lang="en-US" sz="2200" b="1">
            <a:solidFill>
              <a:schemeClr val="bg1">
                <a:lumMod val="10000"/>
                <a:lumOff val="90000"/>
              </a:schemeClr>
            </a:solidFill>
          </a:endParaRPr>
        </a:p>
      </dgm:t>
    </dgm:pt>
    <dgm:pt modelId="{795839DA-6CCF-4D1D-8DA7-CA7487A4BCA0}" type="sibTrans" cxnId="{FB5873A2-6A7F-48EB-9B51-F10216E926C1}">
      <dgm:prSet/>
      <dgm:spPr/>
      <dgm:t>
        <a:bodyPr/>
        <a:lstStyle/>
        <a:p>
          <a:endParaRPr lang="en-US" sz="2200" b="1">
            <a:solidFill>
              <a:schemeClr val="bg1">
                <a:lumMod val="10000"/>
                <a:lumOff val="90000"/>
              </a:schemeClr>
            </a:solidFill>
          </a:endParaRPr>
        </a:p>
      </dgm:t>
    </dgm:pt>
    <dgm:pt modelId="{B93ACE66-3056-44AD-A7A7-60A6E29D1F2F}">
      <dgm:prSet custT="1"/>
      <dgm:spPr/>
      <dgm:t>
        <a:bodyPr/>
        <a:lstStyle/>
        <a:p>
          <a:pPr rtl="0">
            <a:lnSpc>
              <a:spcPts val="1800"/>
            </a:lnSpc>
          </a:pPr>
          <a:r>
            <a:rPr lang="en-US" sz="2200" b="1" dirty="0" smtClean="0">
              <a:solidFill>
                <a:schemeClr val="bg1">
                  <a:lumMod val="10000"/>
                  <a:lumOff val="90000"/>
                </a:schemeClr>
              </a:solidFill>
            </a:rPr>
            <a:t>6. Email address</a:t>
          </a:r>
          <a:endParaRPr lang="en-US" sz="2200" b="1" dirty="0">
            <a:solidFill>
              <a:schemeClr val="bg1">
                <a:lumMod val="10000"/>
                <a:lumOff val="90000"/>
              </a:schemeClr>
            </a:solidFill>
          </a:endParaRPr>
        </a:p>
      </dgm:t>
      <dgm:extLst>
        <a:ext uri="{E40237B7-FDA0-4F09-8148-C483321AD2D9}">
          <dgm14:cNvPr xmlns:dgm14="http://schemas.microsoft.com/office/drawing/2010/diagram" id="0" name="" descr="6. Email address&#10;"/>
        </a:ext>
      </dgm:extLst>
    </dgm:pt>
    <dgm:pt modelId="{107978C9-7C8D-47E3-8283-BA68EFD02F04}" type="parTrans" cxnId="{150DDC24-A0DB-42CD-AECF-62956A98FAD5}">
      <dgm:prSet/>
      <dgm:spPr/>
      <dgm:t>
        <a:bodyPr/>
        <a:lstStyle/>
        <a:p>
          <a:endParaRPr lang="en-US" sz="2200" b="1">
            <a:solidFill>
              <a:schemeClr val="bg1">
                <a:lumMod val="10000"/>
                <a:lumOff val="90000"/>
              </a:schemeClr>
            </a:solidFill>
          </a:endParaRPr>
        </a:p>
      </dgm:t>
    </dgm:pt>
    <dgm:pt modelId="{65A031D7-0A94-49A4-9019-447B99542CD8}" type="sibTrans" cxnId="{150DDC24-A0DB-42CD-AECF-62956A98FAD5}">
      <dgm:prSet/>
      <dgm:spPr/>
      <dgm:t>
        <a:bodyPr/>
        <a:lstStyle/>
        <a:p>
          <a:endParaRPr lang="en-US" sz="2200" b="1">
            <a:solidFill>
              <a:schemeClr val="bg1">
                <a:lumMod val="10000"/>
                <a:lumOff val="90000"/>
              </a:schemeClr>
            </a:solidFill>
          </a:endParaRPr>
        </a:p>
      </dgm:t>
    </dgm:pt>
    <dgm:pt modelId="{5695B6CE-8D13-4891-A139-CC4704F22E0C}">
      <dgm:prSet custT="1"/>
      <dgm:spPr/>
      <dgm:t>
        <a:bodyPr/>
        <a:lstStyle/>
        <a:p>
          <a:pPr rtl="0">
            <a:lnSpc>
              <a:spcPts val="1800"/>
            </a:lnSpc>
          </a:pPr>
          <a:r>
            <a:rPr lang="en-US" sz="2200" b="1" dirty="0" smtClean="0">
              <a:solidFill>
                <a:schemeClr val="bg1">
                  <a:lumMod val="10000"/>
                  <a:lumOff val="90000"/>
                </a:schemeClr>
              </a:solidFill>
            </a:rPr>
            <a:t>7. SSN</a:t>
          </a:r>
          <a:endParaRPr lang="en-US" sz="2200" b="1" dirty="0">
            <a:solidFill>
              <a:schemeClr val="bg1">
                <a:lumMod val="10000"/>
                <a:lumOff val="90000"/>
              </a:schemeClr>
            </a:solidFill>
          </a:endParaRPr>
        </a:p>
      </dgm:t>
      <dgm:extLst>
        <a:ext uri="{E40237B7-FDA0-4F09-8148-C483321AD2D9}">
          <dgm14:cNvPr xmlns:dgm14="http://schemas.microsoft.com/office/drawing/2010/diagram" id="0" name="" descr="7. SSN&#10;"/>
        </a:ext>
      </dgm:extLst>
    </dgm:pt>
    <dgm:pt modelId="{2D47ACD4-7765-45B3-901A-0ACD556D0D97}" type="parTrans" cxnId="{1AD30BB2-B87B-47A4-8E40-025417AE0A8C}">
      <dgm:prSet/>
      <dgm:spPr/>
      <dgm:t>
        <a:bodyPr/>
        <a:lstStyle/>
        <a:p>
          <a:endParaRPr lang="en-US" sz="2200" b="1">
            <a:solidFill>
              <a:schemeClr val="bg1">
                <a:lumMod val="10000"/>
                <a:lumOff val="90000"/>
              </a:schemeClr>
            </a:solidFill>
          </a:endParaRPr>
        </a:p>
      </dgm:t>
    </dgm:pt>
    <dgm:pt modelId="{E3798E98-A2C2-41E4-A6F7-731488643F59}" type="sibTrans" cxnId="{1AD30BB2-B87B-47A4-8E40-025417AE0A8C}">
      <dgm:prSet/>
      <dgm:spPr/>
      <dgm:t>
        <a:bodyPr/>
        <a:lstStyle/>
        <a:p>
          <a:endParaRPr lang="en-US" sz="2200" b="1">
            <a:solidFill>
              <a:schemeClr val="bg1">
                <a:lumMod val="10000"/>
                <a:lumOff val="90000"/>
              </a:schemeClr>
            </a:solidFill>
          </a:endParaRPr>
        </a:p>
      </dgm:t>
    </dgm:pt>
    <dgm:pt modelId="{A6EC5A9D-41B8-427D-A983-FAA13DEEA6CD}">
      <dgm:prSet custT="1"/>
      <dgm:spPr/>
      <dgm:t>
        <a:bodyPr/>
        <a:lstStyle/>
        <a:p>
          <a:pPr rtl="0">
            <a:lnSpc>
              <a:spcPts val="1800"/>
            </a:lnSpc>
          </a:pPr>
          <a:r>
            <a:rPr lang="en-US" sz="2200" b="1" dirty="0" smtClean="0">
              <a:solidFill>
                <a:schemeClr val="bg1">
                  <a:lumMod val="10000"/>
                  <a:lumOff val="90000"/>
                </a:schemeClr>
              </a:solidFill>
            </a:rPr>
            <a:t>8. MR numbers</a:t>
          </a:r>
          <a:endParaRPr lang="en-US" sz="2200" b="1" dirty="0">
            <a:solidFill>
              <a:schemeClr val="bg1">
                <a:lumMod val="10000"/>
                <a:lumOff val="90000"/>
              </a:schemeClr>
            </a:solidFill>
          </a:endParaRPr>
        </a:p>
      </dgm:t>
      <dgm:extLst>
        <a:ext uri="{E40237B7-FDA0-4F09-8148-C483321AD2D9}">
          <dgm14:cNvPr xmlns:dgm14="http://schemas.microsoft.com/office/drawing/2010/diagram" id="0" name="" descr="8. MR numbers&#10;"/>
        </a:ext>
      </dgm:extLst>
    </dgm:pt>
    <dgm:pt modelId="{6CF2C6C2-2837-442B-B626-08381F4BD557}" type="parTrans" cxnId="{97F59C1B-055D-47A0-BF00-07E4ABEF0526}">
      <dgm:prSet/>
      <dgm:spPr/>
      <dgm:t>
        <a:bodyPr/>
        <a:lstStyle/>
        <a:p>
          <a:endParaRPr lang="en-US" sz="2200" b="1">
            <a:solidFill>
              <a:schemeClr val="bg1">
                <a:lumMod val="10000"/>
                <a:lumOff val="90000"/>
              </a:schemeClr>
            </a:solidFill>
          </a:endParaRPr>
        </a:p>
      </dgm:t>
    </dgm:pt>
    <dgm:pt modelId="{1AEC446B-636B-4BBD-A1DA-9C00C92E1050}" type="sibTrans" cxnId="{97F59C1B-055D-47A0-BF00-07E4ABEF0526}">
      <dgm:prSet/>
      <dgm:spPr/>
      <dgm:t>
        <a:bodyPr/>
        <a:lstStyle/>
        <a:p>
          <a:endParaRPr lang="en-US" sz="2200" b="1">
            <a:solidFill>
              <a:schemeClr val="bg1">
                <a:lumMod val="10000"/>
                <a:lumOff val="90000"/>
              </a:schemeClr>
            </a:solidFill>
          </a:endParaRPr>
        </a:p>
      </dgm:t>
    </dgm:pt>
    <dgm:pt modelId="{BD9F2898-6442-4BE5-A0CD-1A1FCB900774}">
      <dgm:prSet custT="1"/>
      <dgm:spPr/>
      <dgm:t>
        <a:bodyPr/>
        <a:lstStyle/>
        <a:p>
          <a:pPr rtl="0">
            <a:lnSpc>
              <a:spcPts val="1800"/>
            </a:lnSpc>
          </a:pPr>
          <a:r>
            <a:rPr lang="en-US" sz="2200" b="1" dirty="0" smtClean="0">
              <a:solidFill>
                <a:schemeClr val="bg1">
                  <a:lumMod val="10000"/>
                  <a:lumOff val="90000"/>
                </a:schemeClr>
              </a:solidFill>
            </a:rPr>
            <a:t>9. Health Plan numbers</a:t>
          </a:r>
          <a:endParaRPr lang="en-US" sz="2200" b="1" dirty="0">
            <a:solidFill>
              <a:schemeClr val="bg1">
                <a:lumMod val="10000"/>
                <a:lumOff val="90000"/>
              </a:schemeClr>
            </a:solidFill>
          </a:endParaRPr>
        </a:p>
      </dgm:t>
      <dgm:extLst>
        <a:ext uri="{E40237B7-FDA0-4F09-8148-C483321AD2D9}">
          <dgm14:cNvPr xmlns:dgm14="http://schemas.microsoft.com/office/drawing/2010/diagram" id="0" name="" descr="9. Health Plan numbers&#10;"/>
        </a:ext>
      </dgm:extLst>
    </dgm:pt>
    <dgm:pt modelId="{084A180A-76E5-439E-9AEE-C6077FD9E210}" type="parTrans" cxnId="{E9B5FE1A-1B1B-4E70-B9E7-01157616164D}">
      <dgm:prSet/>
      <dgm:spPr/>
      <dgm:t>
        <a:bodyPr/>
        <a:lstStyle/>
        <a:p>
          <a:endParaRPr lang="en-US" sz="2200" b="1">
            <a:solidFill>
              <a:schemeClr val="bg1">
                <a:lumMod val="10000"/>
                <a:lumOff val="90000"/>
              </a:schemeClr>
            </a:solidFill>
          </a:endParaRPr>
        </a:p>
      </dgm:t>
    </dgm:pt>
    <dgm:pt modelId="{209551C2-A656-4C06-89C5-83A30E50AA8B}" type="sibTrans" cxnId="{E9B5FE1A-1B1B-4E70-B9E7-01157616164D}">
      <dgm:prSet/>
      <dgm:spPr/>
      <dgm:t>
        <a:bodyPr/>
        <a:lstStyle/>
        <a:p>
          <a:endParaRPr lang="en-US" sz="2200" b="1">
            <a:solidFill>
              <a:schemeClr val="bg1">
                <a:lumMod val="10000"/>
                <a:lumOff val="90000"/>
              </a:schemeClr>
            </a:solidFill>
          </a:endParaRPr>
        </a:p>
      </dgm:t>
    </dgm:pt>
    <dgm:pt modelId="{8509A255-C723-4261-812F-E615A3B69825}">
      <dgm:prSet custT="1"/>
      <dgm:spPr/>
      <dgm:t>
        <a:bodyPr/>
        <a:lstStyle/>
        <a:p>
          <a:pPr rtl="0">
            <a:lnSpc>
              <a:spcPts val="1800"/>
            </a:lnSpc>
          </a:pPr>
          <a:r>
            <a:rPr lang="en-US" sz="2200" b="1" dirty="0" smtClean="0">
              <a:solidFill>
                <a:schemeClr val="bg1">
                  <a:lumMod val="10000"/>
                  <a:lumOff val="90000"/>
                </a:schemeClr>
              </a:solidFill>
            </a:rPr>
            <a:t>10. Account numbers</a:t>
          </a:r>
          <a:endParaRPr lang="en-US" sz="2200" b="1" dirty="0">
            <a:solidFill>
              <a:schemeClr val="bg1">
                <a:lumMod val="10000"/>
                <a:lumOff val="90000"/>
              </a:schemeClr>
            </a:solidFill>
          </a:endParaRPr>
        </a:p>
      </dgm:t>
      <dgm:extLst>
        <a:ext uri="{E40237B7-FDA0-4F09-8148-C483321AD2D9}">
          <dgm14:cNvPr xmlns:dgm14="http://schemas.microsoft.com/office/drawing/2010/diagram" id="0" name="" descr="10. Account numbers&#10;"/>
        </a:ext>
      </dgm:extLst>
    </dgm:pt>
    <dgm:pt modelId="{BCE66740-C88C-4069-86C3-327B23E63EC2}" type="parTrans" cxnId="{CFD3A666-32EB-4D25-BECB-5653741A0684}">
      <dgm:prSet/>
      <dgm:spPr/>
      <dgm:t>
        <a:bodyPr/>
        <a:lstStyle/>
        <a:p>
          <a:endParaRPr lang="en-US" sz="2200" b="1">
            <a:solidFill>
              <a:schemeClr val="bg1">
                <a:lumMod val="10000"/>
                <a:lumOff val="90000"/>
              </a:schemeClr>
            </a:solidFill>
          </a:endParaRPr>
        </a:p>
      </dgm:t>
    </dgm:pt>
    <dgm:pt modelId="{0C334A99-AB2D-481C-8EAA-3A16043CA40B}" type="sibTrans" cxnId="{CFD3A666-32EB-4D25-BECB-5653741A0684}">
      <dgm:prSet/>
      <dgm:spPr/>
      <dgm:t>
        <a:bodyPr/>
        <a:lstStyle/>
        <a:p>
          <a:endParaRPr lang="en-US" sz="2200" b="1">
            <a:solidFill>
              <a:schemeClr val="bg1">
                <a:lumMod val="10000"/>
                <a:lumOff val="90000"/>
              </a:schemeClr>
            </a:solidFill>
          </a:endParaRPr>
        </a:p>
      </dgm:t>
    </dgm:pt>
    <dgm:pt modelId="{8369730B-7C6D-44A6-9DDC-0C2912562255}">
      <dgm:prSet custT="1"/>
      <dgm:spPr/>
      <dgm:t>
        <a:bodyPr/>
        <a:lstStyle/>
        <a:p>
          <a:pPr rtl="0">
            <a:lnSpc>
              <a:spcPts val="1100"/>
            </a:lnSpc>
          </a:pPr>
          <a:r>
            <a:rPr lang="en-US" sz="2200" b="1" dirty="0" smtClean="0">
              <a:solidFill>
                <a:schemeClr val="bg1">
                  <a:lumMod val="10000"/>
                  <a:lumOff val="90000"/>
                </a:schemeClr>
              </a:solidFill>
            </a:rPr>
            <a:t>11.</a:t>
          </a:r>
        </a:p>
        <a:p>
          <a:pPr rtl="0">
            <a:lnSpc>
              <a:spcPts val="1100"/>
            </a:lnSpc>
          </a:pPr>
          <a:r>
            <a:rPr lang="en-US" sz="2200" b="1" dirty="0" smtClean="0">
              <a:solidFill>
                <a:schemeClr val="bg1">
                  <a:lumMod val="10000"/>
                  <a:lumOff val="90000"/>
                </a:schemeClr>
              </a:solidFill>
            </a:rPr>
            <a:t> Certificate/</a:t>
          </a:r>
        </a:p>
        <a:p>
          <a:pPr rtl="0">
            <a:lnSpc>
              <a:spcPts val="1100"/>
            </a:lnSpc>
          </a:pPr>
          <a:r>
            <a:rPr lang="en-US" sz="2200" b="1" dirty="0" smtClean="0">
              <a:solidFill>
                <a:schemeClr val="bg1">
                  <a:lumMod val="10000"/>
                  <a:lumOff val="90000"/>
                </a:schemeClr>
              </a:solidFill>
            </a:rPr>
            <a:t>license #</a:t>
          </a:r>
          <a:endParaRPr lang="en-US" sz="2200" b="1" dirty="0">
            <a:solidFill>
              <a:schemeClr val="bg1">
                <a:lumMod val="10000"/>
                <a:lumOff val="90000"/>
              </a:schemeClr>
            </a:solidFill>
          </a:endParaRPr>
        </a:p>
      </dgm:t>
      <dgm:extLst>
        <a:ext uri="{E40237B7-FDA0-4F09-8148-C483321AD2D9}">
          <dgm14:cNvPr xmlns:dgm14="http://schemas.microsoft.com/office/drawing/2010/diagram" id="0" name="" descr="11. Certificate/license #&#10;"/>
        </a:ext>
      </dgm:extLst>
    </dgm:pt>
    <dgm:pt modelId="{577A891A-C132-41D9-BCE6-41D291C234A3}" type="parTrans" cxnId="{4A5D4EFD-EDE2-483B-817E-A33B97FACF52}">
      <dgm:prSet/>
      <dgm:spPr/>
      <dgm:t>
        <a:bodyPr/>
        <a:lstStyle/>
        <a:p>
          <a:endParaRPr lang="en-US" sz="2200" b="1">
            <a:solidFill>
              <a:schemeClr val="bg1">
                <a:lumMod val="10000"/>
                <a:lumOff val="90000"/>
              </a:schemeClr>
            </a:solidFill>
          </a:endParaRPr>
        </a:p>
      </dgm:t>
    </dgm:pt>
    <dgm:pt modelId="{B829B9BA-7018-4116-95D5-9ABC723BA159}" type="sibTrans" cxnId="{4A5D4EFD-EDE2-483B-817E-A33B97FACF52}">
      <dgm:prSet/>
      <dgm:spPr/>
      <dgm:t>
        <a:bodyPr/>
        <a:lstStyle/>
        <a:p>
          <a:endParaRPr lang="en-US" sz="2200" b="1">
            <a:solidFill>
              <a:schemeClr val="bg1">
                <a:lumMod val="10000"/>
                <a:lumOff val="90000"/>
              </a:schemeClr>
            </a:solidFill>
          </a:endParaRPr>
        </a:p>
      </dgm:t>
    </dgm:pt>
    <dgm:pt modelId="{4F4859C1-D23C-4447-AE04-F86291F6AB9A}">
      <dgm:prSet custT="1"/>
      <dgm:spPr/>
      <dgm:t>
        <a:bodyPr/>
        <a:lstStyle/>
        <a:p>
          <a:pPr rtl="0">
            <a:lnSpc>
              <a:spcPts val="1800"/>
            </a:lnSpc>
          </a:pPr>
          <a:r>
            <a:rPr lang="en-US" sz="2200" b="1" dirty="0" smtClean="0">
              <a:solidFill>
                <a:schemeClr val="bg1">
                  <a:lumMod val="10000"/>
                  <a:lumOff val="90000"/>
                </a:schemeClr>
              </a:solidFill>
            </a:rPr>
            <a:t>12. Vehicle identifiers</a:t>
          </a:r>
          <a:endParaRPr lang="en-US" sz="2200" b="1" dirty="0">
            <a:solidFill>
              <a:schemeClr val="bg1">
                <a:lumMod val="10000"/>
                <a:lumOff val="90000"/>
              </a:schemeClr>
            </a:solidFill>
          </a:endParaRPr>
        </a:p>
      </dgm:t>
      <dgm:extLst>
        <a:ext uri="{E40237B7-FDA0-4F09-8148-C483321AD2D9}">
          <dgm14:cNvPr xmlns:dgm14="http://schemas.microsoft.com/office/drawing/2010/diagram" id="0" name="" descr="12. Vehicle identifiers&#10;"/>
        </a:ext>
      </dgm:extLst>
    </dgm:pt>
    <dgm:pt modelId="{32E16AB1-437F-4450-B631-54084E8B3F70}" type="parTrans" cxnId="{853384D1-B28C-42E6-8355-BAF6A5CDB636}">
      <dgm:prSet/>
      <dgm:spPr/>
      <dgm:t>
        <a:bodyPr/>
        <a:lstStyle/>
        <a:p>
          <a:endParaRPr lang="en-US" sz="2200" b="1">
            <a:solidFill>
              <a:schemeClr val="bg1">
                <a:lumMod val="10000"/>
                <a:lumOff val="90000"/>
              </a:schemeClr>
            </a:solidFill>
          </a:endParaRPr>
        </a:p>
      </dgm:t>
    </dgm:pt>
    <dgm:pt modelId="{88B79042-6EDA-4084-ABBE-2DADF066A512}" type="sibTrans" cxnId="{853384D1-B28C-42E6-8355-BAF6A5CDB636}">
      <dgm:prSet/>
      <dgm:spPr/>
      <dgm:t>
        <a:bodyPr/>
        <a:lstStyle/>
        <a:p>
          <a:endParaRPr lang="en-US" sz="2200" b="1">
            <a:solidFill>
              <a:schemeClr val="bg1">
                <a:lumMod val="10000"/>
                <a:lumOff val="90000"/>
              </a:schemeClr>
            </a:solidFill>
          </a:endParaRPr>
        </a:p>
      </dgm:t>
    </dgm:pt>
    <dgm:pt modelId="{2FBC0373-DD8B-438B-84AE-7DCFED6421C4}">
      <dgm:prSet custT="1"/>
      <dgm:spPr/>
      <dgm:t>
        <a:bodyPr/>
        <a:lstStyle/>
        <a:p>
          <a:pPr rtl="0">
            <a:lnSpc>
              <a:spcPts val="1800"/>
            </a:lnSpc>
          </a:pPr>
          <a:r>
            <a:rPr lang="en-US" sz="2200" b="1" dirty="0" smtClean="0">
              <a:solidFill>
                <a:schemeClr val="bg1">
                  <a:lumMod val="10000"/>
                  <a:lumOff val="90000"/>
                </a:schemeClr>
              </a:solidFill>
            </a:rPr>
            <a:t>13. Device identifiers &amp; serial numbers</a:t>
          </a:r>
          <a:endParaRPr lang="en-US" sz="2200" b="1" dirty="0">
            <a:solidFill>
              <a:schemeClr val="bg1">
                <a:lumMod val="10000"/>
                <a:lumOff val="90000"/>
              </a:schemeClr>
            </a:solidFill>
          </a:endParaRPr>
        </a:p>
      </dgm:t>
      <dgm:extLst>
        <a:ext uri="{E40237B7-FDA0-4F09-8148-C483321AD2D9}">
          <dgm14:cNvPr xmlns:dgm14="http://schemas.microsoft.com/office/drawing/2010/diagram" id="0" name="" descr="13. Device identifiers &amp; serial numbers&#10;"/>
        </a:ext>
      </dgm:extLst>
    </dgm:pt>
    <dgm:pt modelId="{0766B88B-505A-4F87-9020-6FE25BC171F1}" type="parTrans" cxnId="{540AEBDF-6AE3-49F6-BB0D-B07A311C379D}">
      <dgm:prSet/>
      <dgm:spPr/>
      <dgm:t>
        <a:bodyPr/>
        <a:lstStyle/>
        <a:p>
          <a:endParaRPr lang="en-US" sz="2200" b="1">
            <a:solidFill>
              <a:schemeClr val="bg1">
                <a:lumMod val="10000"/>
                <a:lumOff val="90000"/>
              </a:schemeClr>
            </a:solidFill>
          </a:endParaRPr>
        </a:p>
      </dgm:t>
    </dgm:pt>
    <dgm:pt modelId="{066C174B-99B6-4F71-85B5-EE23A4312D6C}" type="sibTrans" cxnId="{540AEBDF-6AE3-49F6-BB0D-B07A311C379D}">
      <dgm:prSet/>
      <dgm:spPr/>
      <dgm:t>
        <a:bodyPr/>
        <a:lstStyle/>
        <a:p>
          <a:endParaRPr lang="en-US" sz="2200" b="1">
            <a:solidFill>
              <a:schemeClr val="bg1">
                <a:lumMod val="10000"/>
                <a:lumOff val="90000"/>
              </a:schemeClr>
            </a:solidFill>
          </a:endParaRPr>
        </a:p>
      </dgm:t>
    </dgm:pt>
    <dgm:pt modelId="{39C3D3B6-A063-4442-A671-CD797187A2F9}">
      <dgm:prSet custT="1"/>
      <dgm:spPr/>
      <dgm:t>
        <a:bodyPr/>
        <a:lstStyle/>
        <a:p>
          <a:pPr rtl="0">
            <a:lnSpc>
              <a:spcPts val="1800"/>
            </a:lnSpc>
          </a:pPr>
          <a:r>
            <a:rPr lang="en-US" sz="2200" b="1" dirty="0" smtClean="0">
              <a:solidFill>
                <a:schemeClr val="bg1">
                  <a:lumMod val="10000"/>
                  <a:lumOff val="90000"/>
                </a:schemeClr>
              </a:solidFill>
            </a:rPr>
            <a:t>14. URLs</a:t>
          </a:r>
          <a:endParaRPr lang="en-US" sz="2200" b="1" dirty="0">
            <a:solidFill>
              <a:schemeClr val="bg1">
                <a:lumMod val="10000"/>
                <a:lumOff val="90000"/>
              </a:schemeClr>
            </a:solidFill>
          </a:endParaRPr>
        </a:p>
      </dgm:t>
      <dgm:extLst>
        <a:ext uri="{E40237B7-FDA0-4F09-8148-C483321AD2D9}">
          <dgm14:cNvPr xmlns:dgm14="http://schemas.microsoft.com/office/drawing/2010/diagram" id="0" name="" descr="14. URLs&#10;"/>
        </a:ext>
      </dgm:extLst>
    </dgm:pt>
    <dgm:pt modelId="{151A6BBB-CB47-4348-8DE3-6C444D449C70}" type="parTrans" cxnId="{CD99B8CA-B2EE-429F-8187-06F874A535C3}">
      <dgm:prSet/>
      <dgm:spPr/>
      <dgm:t>
        <a:bodyPr/>
        <a:lstStyle/>
        <a:p>
          <a:endParaRPr lang="en-US" sz="2200" b="1">
            <a:solidFill>
              <a:schemeClr val="bg1">
                <a:lumMod val="10000"/>
                <a:lumOff val="90000"/>
              </a:schemeClr>
            </a:solidFill>
          </a:endParaRPr>
        </a:p>
      </dgm:t>
    </dgm:pt>
    <dgm:pt modelId="{4191E3EA-C2AD-4B33-ABC2-EBA74DA4AC86}" type="sibTrans" cxnId="{CD99B8CA-B2EE-429F-8187-06F874A535C3}">
      <dgm:prSet/>
      <dgm:spPr/>
      <dgm:t>
        <a:bodyPr/>
        <a:lstStyle/>
        <a:p>
          <a:endParaRPr lang="en-US" sz="2200" b="1">
            <a:solidFill>
              <a:schemeClr val="bg1">
                <a:lumMod val="10000"/>
                <a:lumOff val="90000"/>
              </a:schemeClr>
            </a:solidFill>
          </a:endParaRPr>
        </a:p>
      </dgm:t>
    </dgm:pt>
    <dgm:pt modelId="{19FD4139-51D7-4B22-9C87-E0D1FD9017AB}">
      <dgm:prSet custT="1"/>
      <dgm:spPr/>
      <dgm:t>
        <a:bodyPr/>
        <a:lstStyle/>
        <a:p>
          <a:pPr rtl="0">
            <a:lnSpc>
              <a:spcPts val="1800"/>
            </a:lnSpc>
          </a:pPr>
          <a:r>
            <a:rPr lang="en-US" sz="2200" b="1" dirty="0" smtClean="0">
              <a:solidFill>
                <a:schemeClr val="bg1">
                  <a:lumMod val="10000"/>
                  <a:lumOff val="90000"/>
                </a:schemeClr>
              </a:solidFill>
            </a:rPr>
            <a:t>15. IP address numbers</a:t>
          </a:r>
          <a:endParaRPr lang="en-US" sz="2200" b="1" dirty="0">
            <a:solidFill>
              <a:schemeClr val="bg1">
                <a:lumMod val="10000"/>
                <a:lumOff val="90000"/>
              </a:schemeClr>
            </a:solidFill>
          </a:endParaRPr>
        </a:p>
      </dgm:t>
      <dgm:extLst>
        <a:ext uri="{E40237B7-FDA0-4F09-8148-C483321AD2D9}">
          <dgm14:cNvPr xmlns:dgm14="http://schemas.microsoft.com/office/drawing/2010/diagram" id="0" name="" descr="15. IP address numbers&#10;"/>
        </a:ext>
      </dgm:extLst>
    </dgm:pt>
    <dgm:pt modelId="{F121963C-7148-4055-9ED1-CFCE35393DD4}" type="parTrans" cxnId="{768170EA-5A5B-4626-8513-49A415A32AD8}">
      <dgm:prSet/>
      <dgm:spPr/>
      <dgm:t>
        <a:bodyPr/>
        <a:lstStyle/>
        <a:p>
          <a:endParaRPr lang="en-US" sz="2200" b="1">
            <a:solidFill>
              <a:schemeClr val="bg1">
                <a:lumMod val="10000"/>
                <a:lumOff val="90000"/>
              </a:schemeClr>
            </a:solidFill>
          </a:endParaRPr>
        </a:p>
      </dgm:t>
    </dgm:pt>
    <dgm:pt modelId="{44B382C5-BA08-430D-98EF-610CD249ED18}" type="sibTrans" cxnId="{768170EA-5A5B-4626-8513-49A415A32AD8}">
      <dgm:prSet/>
      <dgm:spPr/>
      <dgm:t>
        <a:bodyPr/>
        <a:lstStyle/>
        <a:p>
          <a:endParaRPr lang="en-US" sz="2200" b="1">
            <a:solidFill>
              <a:schemeClr val="bg1">
                <a:lumMod val="10000"/>
                <a:lumOff val="90000"/>
              </a:schemeClr>
            </a:solidFill>
          </a:endParaRPr>
        </a:p>
      </dgm:t>
    </dgm:pt>
    <dgm:pt modelId="{9F9E552F-E273-4237-A471-09697DADE994}">
      <dgm:prSet custT="1"/>
      <dgm:spPr/>
      <dgm:t>
        <a:bodyPr/>
        <a:lstStyle/>
        <a:p>
          <a:pPr rtl="0">
            <a:lnSpc>
              <a:spcPts val="1800"/>
            </a:lnSpc>
          </a:pPr>
          <a:r>
            <a:rPr lang="en-US" sz="2200" b="1" dirty="0" smtClean="0">
              <a:solidFill>
                <a:schemeClr val="bg1">
                  <a:lumMod val="10000"/>
                  <a:lumOff val="90000"/>
                </a:schemeClr>
              </a:solidFill>
            </a:rPr>
            <a:t>16. Biometric Identifiers</a:t>
          </a:r>
          <a:endParaRPr lang="en-US" sz="2200" b="1" dirty="0">
            <a:solidFill>
              <a:schemeClr val="bg1">
                <a:lumMod val="10000"/>
                <a:lumOff val="90000"/>
              </a:schemeClr>
            </a:solidFill>
          </a:endParaRPr>
        </a:p>
      </dgm:t>
      <dgm:extLst>
        <a:ext uri="{E40237B7-FDA0-4F09-8148-C483321AD2D9}">
          <dgm14:cNvPr xmlns:dgm14="http://schemas.microsoft.com/office/drawing/2010/diagram" id="0" name="" descr="16. Biometric Identifiers&#10;"/>
        </a:ext>
      </dgm:extLst>
    </dgm:pt>
    <dgm:pt modelId="{B4661CAF-7E38-429E-9FCE-E133B3B3197A}" type="parTrans" cxnId="{B271BC8B-2ADE-470A-B8FD-B42BB0D14110}">
      <dgm:prSet/>
      <dgm:spPr/>
      <dgm:t>
        <a:bodyPr/>
        <a:lstStyle/>
        <a:p>
          <a:endParaRPr lang="en-US" sz="2200" b="1">
            <a:solidFill>
              <a:schemeClr val="bg1">
                <a:lumMod val="10000"/>
                <a:lumOff val="90000"/>
              </a:schemeClr>
            </a:solidFill>
          </a:endParaRPr>
        </a:p>
      </dgm:t>
    </dgm:pt>
    <dgm:pt modelId="{55487ABC-D026-4F72-92A4-03753D9D2885}" type="sibTrans" cxnId="{B271BC8B-2ADE-470A-B8FD-B42BB0D14110}">
      <dgm:prSet/>
      <dgm:spPr/>
      <dgm:t>
        <a:bodyPr/>
        <a:lstStyle/>
        <a:p>
          <a:endParaRPr lang="en-US" sz="2200" b="1">
            <a:solidFill>
              <a:schemeClr val="bg1">
                <a:lumMod val="10000"/>
                <a:lumOff val="90000"/>
              </a:schemeClr>
            </a:solidFill>
          </a:endParaRPr>
        </a:p>
      </dgm:t>
    </dgm:pt>
    <dgm:pt modelId="{864F5A83-2FEB-478F-A586-E2F4DD446AA7}">
      <dgm:prSet custT="1"/>
      <dgm:spPr/>
      <dgm:t>
        <a:bodyPr/>
        <a:lstStyle/>
        <a:p>
          <a:pPr rtl="0">
            <a:lnSpc>
              <a:spcPts val="1800"/>
            </a:lnSpc>
          </a:pPr>
          <a:r>
            <a:rPr lang="en-US" sz="2200" b="1" dirty="0" smtClean="0">
              <a:solidFill>
                <a:schemeClr val="bg1">
                  <a:lumMod val="10000"/>
                  <a:lumOff val="90000"/>
                </a:schemeClr>
              </a:solidFill>
            </a:rPr>
            <a:t>17. Photo ID images</a:t>
          </a:r>
          <a:endParaRPr lang="en-US" sz="2200" b="1" dirty="0">
            <a:solidFill>
              <a:schemeClr val="bg1">
                <a:lumMod val="10000"/>
                <a:lumOff val="90000"/>
              </a:schemeClr>
            </a:solidFill>
          </a:endParaRPr>
        </a:p>
      </dgm:t>
      <dgm:extLst>
        <a:ext uri="{E40237B7-FDA0-4F09-8148-C483321AD2D9}">
          <dgm14:cNvPr xmlns:dgm14="http://schemas.microsoft.com/office/drawing/2010/diagram" id="0" name="" descr="17. Photo ID images&#10;"/>
        </a:ext>
      </dgm:extLst>
    </dgm:pt>
    <dgm:pt modelId="{A5388C74-A711-439F-ACCE-8A26D53D6972}" type="parTrans" cxnId="{C1368A27-5969-4121-AD47-0FB12E028ED8}">
      <dgm:prSet/>
      <dgm:spPr/>
      <dgm:t>
        <a:bodyPr/>
        <a:lstStyle/>
        <a:p>
          <a:endParaRPr lang="en-US" sz="2200" b="1">
            <a:solidFill>
              <a:schemeClr val="bg1">
                <a:lumMod val="10000"/>
                <a:lumOff val="90000"/>
              </a:schemeClr>
            </a:solidFill>
          </a:endParaRPr>
        </a:p>
      </dgm:t>
    </dgm:pt>
    <dgm:pt modelId="{DCB93C2B-4742-4ABD-A0EE-240D13634ABC}" type="sibTrans" cxnId="{C1368A27-5969-4121-AD47-0FB12E028ED8}">
      <dgm:prSet/>
      <dgm:spPr/>
      <dgm:t>
        <a:bodyPr/>
        <a:lstStyle/>
        <a:p>
          <a:endParaRPr lang="en-US" sz="2200" b="1">
            <a:solidFill>
              <a:schemeClr val="bg1">
                <a:lumMod val="10000"/>
                <a:lumOff val="90000"/>
              </a:schemeClr>
            </a:solidFill>
          </a:endParaRPr>
        </a:p>
      </dgm:t>
    </dgm:pt>
    <dgm:pt modelId="{D4F8EB95-060A-4DE0-8471-B2709ADE5304}">
      <dgm:prSet custT="1"/>
      <dgm:spPr/>
      <dgm:t>
        <a:bodyPr/>
        <a:lstStyle/>
        <a:p>
          <a:pPr rtl="0">
            <a:lnSpc>
              <a:spcPts val="1800"/>
            </a:lnSpc>
          </a:pPr>
          <a:r>
            <a:rPr lang="en-US" sz="2200" b="1" dirty="0" smtClean="0">
              <a:solidFill>
                <a:schemeClr val="bg1">
                  <a:lumMod val="10000"/>
                  <a:lumOff val="90000"/>
                </a:schemeClr>
              </a:solidFill>
            </a:rPr>
            <a:t>18. Other identifier</a:t>
          </a:r>
          <a:endParaRPr lang="en-US" sz="2200" b="1" dirty="0">
            <a:solidFill>
              <a:schemeClr val="bg1">
                <a:lumMod val="10000"/>
                <a:lumOff val="90000"/>
              </a:schemeClr>
            </a:solidFill>
          </a:endParaRPr>
        </a:p>
      </dgm:t>
      <dgm:extLst>
        <a:ext uri="{E40237B7-FDA0-4F09-8148-C483321AD2D9}">
          <dgm14:cNvPr xmlns:dgm14="http://schemas.microsoft.com/office/drawing/2010/diagram" id="0" name="" descr="18. Other identifier&#10;"/>
        </a:ext>
      </dgm:extLst>
    </dgm:pt>
    <dgm:pt modelId="{186E737B-DB65-427B-A434-C457969E35F2}" type="parTrans" cxnId="{2EA51A7E-FE6E-4A37-8880-BA3152F1D4C1}">
      <dgm:prSet/>
      <dgm:spPr/>
      <dgm:t>
        <a:bodyPr/>
        <a:lstStyle/>
        <a:p>
          <a:endParaRPr lang="en-US" sz="2200" b="1">
            <a:solidFill>
              <a:schemeClr val="bg1">
                <a:lumMod val="10000"/>
                <a:lumOff val="90000"/>
              </a:schemeClr>
            </a:solidFill>
          </a:endParaRPr>
        </a:p>
      </dgm:t>
    </dgm:pt>
    <dgm:pt modelId="{0F6FE624-DC2A-445A-A3DC-6115DD2B6E21}" type="sibTrans" cxnId="{2EA51A7E-FE6E-4A37-8880-BA3152F1D4C1}">
      <dgm:prSet/>
      <dgm:spPr/>
      <dgm:t>
        <a:bodyPr/>
        <a:lstStyle/>
        <a:p>
          <a:endParaRPr lang="en-US" sz="2200" b="1">
            <a:solidFill>
              <a:schemeClr val="bg1">
                <a:lumMod val="10000"/>
                <a:lumOff val="90000"/>
              </a:schemeClr>
            </a:solidFill>
          </a:endParaRPr>
        </a:p>
      </dgm:t>
    </dgm:pt>
    <dgm:pt modelId="{CB6A5E5D-B6C4-457D-9062-E007CD3EC97F}" type="pres">
      <dgm:prSet presAssocID="{06E25B3C-D651-4CF4-A7BC-0AC5993DDE55}" presName="diagram" presStyleCnt="0">
        <dgm:presLayoutVars>
          <dgm:dir/>
          <dgm:resizeHandles val="exact"/>
        </dgm:presLayoutVars>
      </dgm:prSet>
      <dgm:spPr/>
      <dgm:t>
        <a:bodyPr/>
        <a:lstStyle/>
        <a:p>
          <a:endParaRPr lang="en-US"/>
        </a:p>
      </dgm:t>
    </dgm:pt>
    <dgm:pt modelId="{6F5AB66A-92E0-440B-BD88-1945898FC99A}" type="pres">
      <dgm:prSet presAssocID="{8E97695D-9AB0-40F0-8DC3-718643D01EB8}" presName="node" presStyleLbl="node1" presStyleIdx="0" presStyleCnt="18">
        <dgm:presLayoutVars>
          <dgm:bulletEnabled val="1"/>
        </dgm:presLayoutVars>
      </dgm:prSet>
      <dgm:spPr/>
      <dgm:t>
        <a:bodyPr/>
        <a:lstStyle/>
        <a:p>
          <a:endParaRPr lang="en-US"/>
        </a:p>
      </dgm:t>
    </dgm:pt>
    <dgm:pt modelId="{7ECC1EB9-4763-42B3-9858-400D16B7321C}" type="pres">
      <dgm:prSet presAssocID="{D31F70DA-73DE-4A2C-88B2-4D84D37571F1}" presName="sibTrans" presStyleCnt="0"/>
      <dgm:spPr/>
    </dgm:pt>
    <dgm:pt modelId="{A0CACCBF-C7E5-40AE-8F7D-CD01188650E1}" type="pres">
      <dgm:prSet presAssocID="{A1B332F4-D466-4FF3-AF2D-DF35DA34BD0B}" presName="node" presStyleLbl="node1" presStyleIdx="1" presStyleCnt="18">
        <dgm:presLayoutVars>
          <dgm:bulletEnabled val="1"/>
        </dgm:presLayoutVars>
      </dgm:prSet>
      <dgm:spPr/>
      <dgm:t>
        <a:bodyPr/>
        <a:lstStyle/>
        <a:p>
          <a:endParaRPr lang="en-US"/>
        </a:p>
      </dgm:t>
    </dgm:pt>
    <dgm:pt modelId="{8B1489DD-5B51-45DA-A094-EC8B2F76A7EF}" type="pres">
      <dgm:prSet presAssocID="{A07250DA-7CC9-4392-99F8-705FFC25FC40}" presName="sibTrans" presStyleCnt="0"/>
      <dgm:spPr/>
    </dgm:pt>
    <dgm:pt modelId="{CED5C449-69B9-45EC-9627-F8C6C63C18EC}" type="pres">
      <dgm:prSet presAssocID="{4B842166-0252-41B1-8CC5-96D108605BDE}" presName="node" presStyleLbl="node1" presStyleIdx="2" presStyleCnt="18">
        <dgm:presLayoutVars>
          <dgm:bulletEnabled val="1"/>
        </dgm:presLayoutVars>
      </dgm:prSet>
      <dgm:spPr/>
      <dgm:t>
        <a:bodyPr/>
        <a:lstStyle/>
        <a:p>
          <a:endParaRPr lang="en-US"/>
        </a:p>
      </dgm:t>
    </dgm:pt>
    <dgm:pt modelId="{3C20F3AB-FB6B-4FEE-948A-97A0BE85AEAC}" type="pres">
      <dgm:prSet presAssocID="{0AB70FAF-E0DB-43CF-AE1F-042C0BE3F950}" presName="sibTrans" presStyleCnt="0"/>
      <dgm:spPr/>
    </dgm:pt>
    <dgm:pt modelId="{F2063069-025D-420C-AE34-0090989411DC}" type="pres">
      <dgm:prSet presAssocID="{AAC54B65-909E-4FB1-B947-A66337707FBB}" presName="node" presStyleLbl="node1" presStyleIdx="3" presStyleCnt="18">
        <dgm:presLayoutVars>
          <dgm:bulletEnabled val="1"/>
        </dgm:presLayoutVars>
      </dgm:prSet>
      <dgm:spPr/>
      <dgm:t>
        <a:bodyPr/>
        <a:lstStyle/>
        <a:p>
          <a:endParaRPr lang="en-US"/>
        </a:p>
      </dgm:t>
    </dgm:pt>
    <dgm:pt modelId="{DB4446AA-6086-4A8B-B452-295B66C2F019}" type="pres">
      <dgm:prSet presAssocID="{D2966172-7694-4C4E-B6ED-E3D98B1ACB3A}" presName="sibTrans" presStyleCnt="0"/>
      <dgm:spPr/>
    </dgm:pt>
    <dgm:pt modelId="{7C438FDC-BDBE-4675-B211-1F60C0B397F3}" type="pres">
      <dgm:prSet presAssocID="{207C9331-CE75-49BF-83EC-AC3C4FA88C4F}" presName="node" presStyleLbl="node1" presStyleIdx="4" presStyleCnt="18">
        <dgm:presLayoutVars>
          <dgm:bulletEnabled val="1"/>
        </dgm:presLayoutVars>
      </dgm:prSet>
      <dgm:spPr/>
      <dgm:t>
        <a:bodyPr/>
        <a:lstStyle/>
        <a:p>
          <a:endParaRPr lang="en-US"/>
        </a:p>
      </dgm:t>
    </dgm:pt>
    <dgm:pt modelId="{61BDCBCD-2C61-4859-8ABE-3989DBD4C65F}" type="pres">
      <dgm:prSet presAssocID="{795839DA-6CCF-4D1D-8DA7-CA7487A4BCA0}" presName="sibTrans" presStyleCnt="0"/>
      <dgm:spPr/>
    </dgm:pt>
    <dgm:pt modelId="{46001E46-1D0F-4361-95FB-D83B450DFA2D}" type="pres">
      <dgm:prSet presAssocID="{B93ACE66-3056-44AD-A7A7-60A6E29D1F2F}" presName="node" presStyleLbl="node1" presStyleIdx="5" presStyleCnt="18">
        <dgm:presLayoutVars>
          <dgm:bulletEnabled val="1"/>
        </dgm:presLayoutVars>
      </dgm:prSet>
      <dgm:spPr/>
      <dgm:t>
        <a:bodyPr/>
        <a:lstStyle/>
        <a:p>
          <a:endParaRPr lang="en-US"/>
        </a:p>
      </dgm:t>
    </dgm:pt>
    <dgm:pt modelId="{4EB295D5-CDDC-4A1D-A5FC-7F778B3D76A0}" type="pres">
      <dgm:prSet presAssocID="{65A031D7-0A94-49A4-9019-447B99542CD8}" presName="sibTrans" presStyleCnt="0"/>
      <dgm:spPr/>
    </dgm:pt>
    <dgm:pt modelId="{E4D2C18A-5A73-428B-8839-D87DD92E0097}" type="pres">
      <dgm:prSet presAssocID="{5695B6CE-8D13-4891-A139-CC4704F22E0C}" presName="node" presStyleLbl="node1" presStyleIdx="6" presStyleCnt="18">
        <dgm:presLayoutVars>
          <dgm:bulletEnabled val="1"/>
        </dgm:presLayoutVars>
      </dgm:prSet>
      <dgm:spPr/>
      <dgm:t>
        <a:bodyPr/>
        <a:lstStyle/>
        <a:p>
          <a:endParaRPr lang="en-US"/>
        </a:p>
      </dgm:t>
    </dgm:pt>
    <dgm:pt modelId="{30402D77-5311-43E2-96A4-EA1BA69BBB16}" type="pres">
      <dgm:prSet presAssocID="{E3798E98-A2C2-41E4-A6F7-731488643F59}" presName="sibTrans" presStyleCnt="0"/>
      <dgm:spPr/>
    </dgm:pt>
    <dgm:pt modelId="{01D4ED2F-9DBE-4488-AC69-3F62889F04D6}" type="pres">
      <dgm:prSet presAssocID="{A6EC5A9D-41B8-427D-A983-FAA13DEEA6CD}" presName="node" presStyleLbl="node1" presStyleIdx="7" presStyleCnt="18">
        <dgm:presLayoutVars>
          <dgm:bulletEnabled val="1"/>
        </dgm:presLayoutVars>
      </dgm:prSet>
      <dgm:spPr/>
      <dgm:t>
        <a:bodyPr/>
        <a:lstStyle/>
        <a:p>
          <a:endParaRPr lang="en-US"/>
        </a:p>
      </dgm:t>
    </dgm:pt>
    <dgm:pt modelId="{EBEB62D2-4479-475A-A421-4F448C88FED2}" type="pres">
      <dgm:prSet presAssocID="{1AEC446B-636B-4BBD-A1DA-9C00C92E1050}" presName="sibTrans" presStyleCnt="0"/>
      <dgm:spPr/>
    </dgm:pt>
    <dgm:pt modelId="{BEEC8034-CCFC-4A2E-AC51-1D8338A48479}" type="pres">
      <dgm:prSet presAssocID="{BD9F2898-6442-4BE5-A0CD-1A1FCB900774}" presName="node" presStyleLbl="node1" presStyleIdx="8" presStyleCnt="18">
        <dgm:presLayoutVars>
          <dgm:bulletEnabled val="1"/>
        </dgm:presLayoutVars>
      </dgm:prSet>
      <dgm:spPr/>
      <dgm:t>
        <a:bodyPr/>
        <a:lstStyle/>
        <a:p>
          <a:endParaRPr lang="en-US"/>
        </a:p>
      </dgm:t>
    </dgm:pt>
    <dgm:pt modelId="{7D5386AC-5744-409C-88C6-BE7D736452B0}" type="pres">
      <dgm:prSet presAssocID="{209551C2-A656-4C06-89C5-83A30E50AA8B}" presName="sibTrans" presStyleCnt="0"/>
      <dgm:spPr/>
    </dgm:pt>
    <dgm:pt modelId="{51B17B59-A31E-4EF6-816E-8809D2346F56}" type="pres">
      <dgm:prSet presAssocID="{8509A255-C723-4261-812F-E615A3B69825}" presName="node" presStyleLbl="node1" presStyleIdx="9" presStyleCnt="18">
        <dgm:presLayoutVars>
          <dgm:bulletEnabled val="1"/>
        </dgm:presLayoutVars>
      </dgm:prSet>
      <dgm:spPr/>
      <dgm:t>
        <a:bodyPr/>
        <a:lstStyle/>
        <a:p>
          <a:endParaRPr lang="en-US"/>
        </a:p>
      </dgm:t>
    </dgm:pt>
    <dgm:pt modelId="{012C42E5-508C-4336-AEDB-17411A0A9D76}" type="pres">
      <dgm:prSet presAssocID="{0C334A99-AB2D-481C-8EAA-3A16043CA40B}" presName="sibTrans" presStyleCnt="0"/>
      <dgm:spPr/>
    </dgm:pt>
    <dgm:pt modelId="{94758400-6F22-4A51-87EE-D09B3FED38BB}" type="pres">
      <dgm:prSet presAssocID="{8369730B-7C6D-44A6-9DDC-0C2912562255}" presName="node" presStyleLbl="node1" presStyleIdx="10" presStyleCnt="18">
        <dgm:presLayoutVars>
          <dgm:bulletEnabled val="1"/>
        </dgm:presLayoutVars>
      </dgm:prSet>
      <dgm:spPr/>
      <dgm:t>
        <a:bodyPr/>
        <a:lstStyle/>
        <a:p>
          <a:endParaRPr lang="en-US"/>
        </a:p>
      </dgm:t>
    </dgm:pt>
    <dgm:pt modelId="{0EF61730-435F-4953-AEB1-1F725858C1BA}" type="pres">
      <dgm:prSet presAssocID="{B829B9BA-7018-4116-95D5-9ABC723BA159}" presName="sibTrans" presStyleCnt="0"/>
      <dgm:spPr/>
    </dgm:pt>
    <dgm:pt modelId="{AB133ABE-91E6-4E31-8C73-873B8A9A8FD1}" type="pres">
      <dgm:prSet presAssocID="{4F4859C1-D23C-4447-AE04-F86291F6AB9A}" presName="node" presStyleLbl="node1" presStyleIdx="11" presStyleCnt="18">
        <dgm:presLayoutVars>
          <dgm:bulletEnabled val="1"/>
        </dgm:presLayoutVars>
      </dgm:prSet>
      <dgm:spPr/>
      <dgm:t>
        <a:bodyPr/>
        <a:lstStyle/>
        <a:p>
          <a:endParaRPr lang="en-US"/>
        </a:p>
      </dgm:t>
    </dgm:pt>
    <dgm:pt modelId="{5D559893-F211-4D75-9A87-75B5F24C162F}" type="pres">
      <dgm:prSet presAssocID="{88B79042-6EDA-4084-ABBE-2DADF066A512}" presName="sibTrans" presStyleCnt="0"/>
      <dgm:spPr/>
    </dgm:pt>
    <dgm:pt modelId="{8CA680DE-0B56-447C-84DC-673B6EA361C7}" type="pres">
      <dgm:prSet presAssocID="{2FBC0373-DD8B-438B-84AE-7DCFED6421C4}" presName="node" presStyleLbl="node1" presStyleIdx="12" presStyleCnt="18">
        <dgm:presLayoutVars>
          <dgm:bulletEnabled val="1"/>
        </dgm:presLayoutVars>
      </dgm:prSet>
      <dgm:spPr/>
      <dgm:t>
        <a:bodyPr/>
        <a:lstStyle/>
        <a:p>
          <a:endParaRPr lang="en-US"/>
        </a:p>
      </dgm:t>
    </dgm:pt>
    <dgm:pt modelId="{8C0C2B0E-909C-4D3E-8BB7-E18F861667FD}" type="pres">
      <dgm:prSet presAssocID="{066C174B-99B6-4F71-85B5-EE23A4312D6C}" presName="sibTrans" presStyleCnt="0"/>
      <dgm:spPr/>
    </dgm:pt>
    <dgm:pt modelId="{FBD9F46C-6075-48E6-946B-72EDA0D887DD}" type="pres">
      <dgm:prSet presAssocID="{39C3D3B6-A063-4442-A671-CD797187A2F9}" presName="node" presStyleLbl="node1" presStyleIdx="13" presStyleCnt="18">
        <dgm:presLayoutVars>
          <dgm:bulletEnabled val="1"/>
        </dgm:presLayoutVars>
      </dgm:prSet>
      <dgm:spPr/>
      <dgm:t>
        <a:bodyPr/>
        <a:lstStyle/>
        <a:p>
          <a:endParaRPr lang="en-US"/>
        </a:p>
      </dgm:t>
    </dgm:pt>
    <dgm:pt modelId="{44D2D5A5-4459-4374-B9A3-555B6E3BC374}" type="pres">
      <dgm:prSet presAssocID="{4191E3EA-C2AD-4B33-ABC2-EBA74DA4AC86}" presName="sibTrans" presStyleCnt="0"/>
      <dgm:spPr/>
    </dgm:pt>
    <dgm:pt modelId="{7A368B1F-8F88-4CCC-AB5E-9C5871EE0ED3}" type="pres">
      <dgm:prSet presAssocID="{19FD4139-51D7-4B22-9C87-E0D1FD9017AB}" presName="node" presStyleLbl="node1" presStyleIdx="14" presStyleCnt="18">
        <dgm:presLayoutVars>
          <dgm:bulletEnabled val="1"/>
        </dgm:presLayoutVars>
      </dgm:prSet>
      <dgm:spPr/>
      <dgm:t>
        <a:bodyPr/>
        <a:lstStyle/>
        <a:p>
          <a:endParaRPr lang="en-US"/>
        </a:p>
      </dgm:t>
    </dgm:pt>
    <dgm:pt modelId="{2AC189A5-F7B2-4CCE-82B5-7D30A85D52D7}" type="pres">
      <dgm:prSet presAssocID="{44B382C5-BA08-430D-98EF-610CD249ED18}" presName="sibTrans" presStyleCnt="0"/>
      <dgm:spPr/>
    </dgm:pt>
    <dgm:pt modelId="{BF245958-380B-4F41-BC8B-70A1D850B39D}" type="pres">
      <dgm:prSet presAssocID="{9F9E552F-E273-4237-A471-09697DADE994}" presName="node" presStyleLbl="node1" presStyleIdx="15" presStyleCnt="18">
        <dgm:presLayoutVars>
          <dgm:bulletEnabled val="1"/>
        </dgm:presLayoutVars>
      </dgm:prSet>
      <dgm:spPr/>
      <dgm:t>
        <a:bodyPr/>
        <a:lstStyle/>
        <a:p>
          <a:endParaRPr lang="en-US"/>
        </a:p>
      </dgm:t>
    </dgm:pt>
    <dgm:pt modelId="{0C6DC739-63A1-4EB4-B7A3-884C0AD9598A}" type="pres">
      <dgm:prSet presAssocID="{55487ABC-D026-4F72-92A4-03753D9D2885}" presName="sibTrans" presStyleCnt="0"/>
      <dgm:spPr/>
    </dgm:pt>
    <dgm:pt modelId="{F48AC29A-74DB-474D-A6D3-CF58427C1E1D}" type="pres">
      <dgm:prSet presAssocID="{864F5A83-2FEB-478F-A586-E2F4DD446AA7}" presName="node" presStyleLbl="node1" presStyleIdx="16" presStyleCnt="18">
        <dgm:presLayoutVars>
          <dgm:bulletEnabled val="1"/>
        </dgm:presLayoutVars>
      </dgm:prSet>
      <dgm:spPr/>
      <dgm:t>
        <a:bodyPr/>
        <a:lstStyle/>
        <a:p>
          <a:endParaRPr lang="en-US"/>
        </a:p>
      </dgm:t>
    </dgm:pt>
    <dgm:pt modelId="{BB81C03C-CEE8-4150-AA62-5B487919F5FE}" type="pres">
      <dgm:prSet presAssocID="{DCB93C2B-4742-4ABD-A0EE-240D13634ABC}" presName="sibTrans" presStyleCnt="0"/>
      <dgm:spPr/>
    </dgm:pt>
    <dgm:pt modelId="{C24BCD23-A2D9-428D-A07B-8763BE677113}" type="pres">
      <dgm:prSet presAssocID="{D4F8EB95-060A-4DE0-8471-B2709ADE5304}" presName="node" presStyleLbl="node1" presStyleIdx="17" presStyleCnt="18">
        <dgm:presLayoutVars>
          <dgm:bulletEnabled val="1"/>
        </dgm:presLayoutVars>
      </dgm:prSet>
      <dgm:spPr/>
      <dgm:t>
        <a:bodyPr/>
        <a:lstStyle/>
        <a:p>
          <a:endParaRPr lang="en-US"/>
        </a:p>
      </dgm:t>
    </dgm:pt>
  </dgm:ptLst>
  <dgm:cxnLst>
    <dgm:cxn modelId="{91F33AA4-9E32-4EC3-A804-98D856165EB4}" type="presOf" srcId="{A6EC5A9D-41B8-427D-A983-FAA13DEEA6CD}" destId="{01D4ED2F-9DBE-4488-AC69-3F62889F04D6}" srcOrd="0" destOrd="0" presId="urn:microsoft.com/office/officeart/2005/8/layout/default"/>
    <dgm:cxn modelId="{F1FCC0E4-9205-41DD-B7CD-C53B852CEC83}" type="presOf" srcId="{864F5A83-2FEB-478F-A586-E2F4DD446AA7}" destId="{F48AC29A-74DB-474D-A6D3-CF58427C1E1D}" srcOrd="0" destOrd="0" presId="urn:microsoft.com/office/officeart/2005/8/layout/default"/>
    <dgm:cxn modelId="{1CCED483-2DD8-4EDB-B7D1-7D0125DD9B3E}" type="presOf" srcId="{06E25B3C-D651-4CF4-A7BC-0AC5993DDE55}" destId="{CB6A5E5D-B6C4-457D-9062-E007CD3EC97F}" srcOrd="0" destOrd="0" presId="urn:microsoft.com/office/officeart/2005/8/layout/default"/>
    <dgm:cxn modelId="{F2AF2429-C9CD-40CA-8A32-8277B1E65DF6}" type="presOf" srcId="{207C9331-CE75-49BF-83EC-AC3C4FA88C4F}" destId="{7C438FDC-BDBE-4675-B211-1F60C0B397F3}" srcOrd="0" destOrd="0" presId="urn:microsoft.com/office/officeart/2005/8/layout/default"/>
    <dgm:cxn modelId="{C1368A27-5969-4121-AD47-0FB12E028ED8}" srcId="{06E25B3C-D651-4CF4-A7BC-0AC5993DDE55}" destId="{864F5A83-2FEB-478F-A586-E2F4DD446AA7}" srcOrd="16" destOrd="0" parTransId="{A5388C74-A711-439F-ACCE-8A26D53D6972}" sibTransId="{DCB93C2B-4742-4ABD-A0EE-240D13634ABC}"/>
    <dgm:cxn modelId="{044ACD0A-4E72-44D9-A55D-B4FE2941CFE2}" srcId="{06E25B3C-D651-4CF4-A7BC-0AC5993DDE55}" destId="{4B842166-0252-41B1-8CC5-96D108605BDE}" srcOrd="2" destOrd="0" parTransId="{F7EED061-8D40-4F28-9871-814FDF82DFCB}" sibTransId="{0AB70FAF-E0DB-43CF-AE1F-042C0BE3F950}"/>
    <dgm:cxn modelId="{B271BC8B-2ADE-470A-B8FD-B42BB0D14110}" srcId="{06E25B3C-D651-4CF4-A7BC-0AC5993DDE55}" destId="{9F9E552F-E273-4237-A471-09697DADE994}" srcOrd="15" destOrd="0" parTransId="{B4661CAF-7E38-429E-9FCE-E133B3B3197A}" sibTransId="{55487ABC-D026-4F72-92A4-03753D9D2885}"/>
    <dgm:cxn modelId="{1AD30BB2-B87B-47A4-8E40-025417AE0A8C}" srcId="{06E25B3C-D651-4CF4-A7BC-0AC5993DDE55}" destId="{5695B6CE-8D13-4891-A139-CC4704F22E0C}" srcOrd="6" destOrd="0" parTransId="{2D47ACD4-7765-45B3-901A-0ACD556D0D97}" sibTransId="{E3798E98-A2C2-41E4-A6F7-731488643F59}"/>
    <dgm:cxn modelId="{FCD04384-5DEE-48ED-8415-AA0684C498D9}" type="presOf" srcId="{8509A255-C723-4261-812F-E615A3B69825}" destId="{51B17B59-A31E-4EF6-816E-8809D2346F56}" srcOrd="0" destOrd="0" presId="urn:microsoft.com/office/officeart/2005/8/layout/default"/>
    <dgm:cxn modelId="{853384D1-B28C-42E6-8355-BAF6A5CDB636}" srcId="{06E25B3C-D651-4CF4-A7BC-0AC5993DDE55}" destId="{4F4859C1-D23C-4447-AE04-F86291F6AB9A}" srcOrd="11" destOrd="0" parTransId="{32E16AB1-437F-4450-B631-54084E8B3F70}" sibTransId="{88B79042-6EDA-4084-ABBE-2DADF066A512}"/>
    <dgm:cxn modelId="{7CDA73E8-E7FD-4744-BEF5-B6394921C0C5}" type="presOf" srcId="{19FD4139-51D7-4B22-9C87-E0D1FD9017AB}" destId="{7A368B1F-8F88-4CCC-AB5E-9C5871EE0ED3}" srcOrd="0" destOrd="0" presId="urn:microsoft.com/office/officeart/2005/8/layout/default"/>
    <dgm:cxn modelId="{8F7A421A-19DF-42AE-8C22-6101842482AB}" type="presOf" srcId="{39C3D3B6-A063-4442-A671-CD797187A2F9}" destId="{FBD9F46C-6075-48E6-946B-72EDA0D887DD}" srcOrd="0" destOrd="0" presId="urn:microsoft.com/office/officeart/2005/8/layout/default"/>
    <dgm:cxn modelId="{A60D2C97-550A-4FC0-867B-43EEA82E57A6}" srcId="{06E25B3C-D651-4CF4-A7BC-0AC5993DDE55}" destId="{A1B332F4-D466-4FF3-AF2D-DF35DA34BD0B}" srcOrd="1" destOrd="0" parTransId="{86C688A0-CCBC-4326-AFEC-E6A13A56106D}" sibTransId="{A07250DA-7CC9-4392-99F8-705FFC25FC40}"/>
    <dgm:cxn modelId="{6727546C-373F-4D99-8819-FD1DEA3C0C63}" type="presOf" srcId="{D4F8EB95-060A-4DE0-8471-B2709ADE5304}" destId="{C24BCD23-A2D9-428D-A07B-8763BE677113}" srcOrd="0" destOrd="0" presId="urn:microsoft.com/office/officeart/2005/8/layout/default"/>
    <dgm:cxn modelId="{CF56F22F-713E-4074-981B-718B8C59D22E}" type="presOf" srcId="{8369730B-7C6D-44A6-9DDC-0C2912562255}" destId="{94758400-6F22-4A51-87EE-D09B3FED38BB}" srcOrd="0" destOrd="0" presId="urn:microsoft.com/office/officeart/2005/8/layout/default"/>
    <dgm:cxn modelId="{768170EA-5A5B-4626-8513-49A415A32AD8}" srcId="{06E25B3C-D651-4CF4-A7BC-0AC5993DDE55}" destId="{19FD4139-51D7-4B22-9C87-E0D1FD9017AB}" srcOrd="14" destOrd="0" parTransId="{F121963C-7148-4055-9ED1-CFCE35393DD4}" sibTransId="{44B382C5-BA08-430D-98EF-610CD249ED18}"/>
    <dgm:cxn modelId="{2299D1DD-ACF7-48E4-8FA9-D53645D37D81}" type="presOf" srcId="{4F4859C1-D23C-4447-AE04-F86291F6AB9A}" destId="{AB133ABE-91E6-4E31-8C73-873B8A9A8FD1}" srcOrd="0" destOrd="0" presId="urn:microsoft.com/office/officeart/2005/8/layout/default"/>
    <dgm:cxn modelId="{2EA51A7E-FE6E-4A37-8880-BA3152F1D4C1}" srcId="{06E25B3C-D651-4CF4-A7BC-0AC5993DDE55}" destId="{D4F8EB95-060A-4DE0-8471-B2709ADE5304}" srcOrd="17" destOrd="0" parTransId="{186E737B-DB65-427B-A434-C457969E35F2}" sibTransId="{0F6FE624-DC2A-445A-A3DC-6115DD2B6E21}"/>
    <dgm:cxn modelId="{EC8421FB-0C3B-42E5-8F84-D88A09008575}" type="presOf" srcId="{2FBC0373-DD8B-438B-84AE-7DCFED6421C4}" destId="{8CA680DE-0B56-447C-84DC-673B6EA361C7}" srcOrd="0" destOrd="0" presId="urn:microsoft.com/office/officeart/2005/8/layout/default"/>
    <dgm:cxn modelId="{2E56A85D-4A48-4554-A384-4A354D65AE92}" type="presOf" srcId="{4B842166-0252-41B1-8CC5-96D108605BDE}" destId="{CED5C449-69B9-45EC-9627-F8C6C63C18EC}" srcOrd="0" destOrd="0" presId="urn:microsoft.com/office/officeart/2005/8/layout/default"/>
    <dgm:cxn modelId="{4A5D4EFD-EDE2-483B-817E-A33B97FACF52}" srcId="{06E25B3C-D651-4CF4-A7BC-0AC5993DDE55}" destId="{8369730B-7C6D-44A6-9DDC-0C2912562255}" srcOrd="10" destOrd="0" parTransId="{577A891A-C132-41D9-BCE6-41D291C234A3}" sibTransId="{B829B9BA-7018-4116-95D5-9ABC723BA159}"/>
    <dgm:cxn modelId="{D2348701-D758-4FC5-A055-10D3FF1D9719}" type="presOf" srcId="{AAC54B65-909E-4FB1-B947-A66337707FBB}" destId="{F2063069-025D-420C-AE34-0090989411DC}" srcOrd="0" destOrd="0" presId="urn:microsoft.com/office/officeart/2005/8/layout/default"/>
    <dgm:cxn modelId="{54006670-5C29-4FA8-BB8A-1BD07BB04A95}" type="presOf" srcId="{8E97695D-9AB0-40F0-8DC3-718643D01EB8}" destId="{6F5AB66A-92E0-440B-BD88-1945898FC99A}" srcOrd="0" destOrd="0" presId="urn:microsoft.com/office/officeart/2005/8/layout/default"/>
    <dgm:cxn modelId="{FB5873A2-6A7F-48EB-9B51-F10216E926C1}" srcId="{06E25B3C-D651-4CF4-A7BC-0AC5993DDE55}" destId="{207C9331-CE75-49BF-83EC-AC3C4FA88C4F}" srcOrd="4" destOrd="0" parTransId="{68D8F266-16ED-42F6-A31A-E5D18ED3E693}" sibTransId="{795839DA-6CCF-4D1D-8DA7-CA7487A4BCA0}"/>
    <dgm:cxn modelId="{150DDC24-A0DB-42CD-AECF-62956A98FAD5}" srcId="{06E25B3C-D651-4CF4-A7BC-0AC5993DDE55}" destId="{B93ACE66-3056-44AD-A7A7-60A6E29D1F2F}" srcOrd="5" destOrd="0" parTransId="{107978C9-7C8D-47E3-8283-BA68EFD02F04}" sibTransId="{65A031D7-0A94-49A4-9019-447B99542CD8}"/>
    <dgm:cxn modelId="{97F59C1B-055D-47A0-BF00-07E4ABEF0526}" srcId="{06E25B3C-D651-4CF4-A7BC-0AC5993DDE55}" destId="{A6EC5A9D-41B8-427D-A983-FAA13DEEA6CD}" srcOrd="7" destOrd="0" parTransId="{6CF2C6C2-2837-442B-B626-08381F4BD557}" sibTransId="{1AEC446B-636B-4BBD-A1DA-9C00C92E1050}"/>
    <dgm:cxn modelId="{62F955DA-3578-4AC6-8428-75F6B89C7C84}" type="presOf" srcId="{B93ACE66-3056-44AD-A7A7-60A6E29D1F2F}" destId="{46001E46-1D0F-4361-95FB-D83B450DFA2D}" srcOrd="0" destOrd="0" presId="urn:microsoft.com/office/officeart/2005/8/layout/default"/>
    <dgm:cxn modelId="{E9B5FE1A-1B1B-4E70-B9E7-01157616164D}" srcId="{06E25B3C-D651-4CF4-A7BC-0AC5993DDE55}" destId="{BD9F2898-6442-4BE5-A0CD-1A1FCB900774}" srcOrd="8" destOrd="0" parTransId="{084A180A-76E5-439E-9AEE-C6077FD9E210}" sibTransId="{209551C2-A656-4C06-89C5-83A30E50AA8B}"/>
    <dgm:cxn modelId="{540AEBDF-6AE3-49F6-BB0D-B07A311C379D}" srcId="{06E25B3C-D651-4CF4-A7BC-0AC5993DDE55}" destId="{2FBC0373-DD8B-438B-84AE-7DCFED6421C4}" srcOrd="12" destOrd="0" parTransId="{0766B88B-505A-4F87-9020-6FE25BC171F1}" sibTransId="{066C174B-99B6-4F71-85B5-EE23A4312D6C}"/>
    <dgm:cxn modelId="{CD99B8CA-B2EE-429F-8187-06F874A535C3}" srcId="{06E25B3C-D651-4CF4-A7BC-0AC5993DDE55}" destId="{39C3D3B6-A063-4442-A671-CD797187A2F9}" srcOrd="13" destOrd="0" parTransId="{151A6BBB-CB47-4348-8DE3-6C444D449C70}" sibTransId="{4191E3EA-C2AD-4B33-ABC2-EBA74DA4AC86}"/>
    <dgm:cxn modelId="{CFD3A666-32EB-4D25-BECB-5653741A0684}" srcId="{06E25B3C-D651-4CF4-A7BC-0AC5993DDE55}" destId="{8509A255-C723-4261-812F-E615A3B69825}" srcOrd="9" destOrd="0" parTransId="{BCE66740-C88C-4069-86C3-327B23E63EC2}" sibTransId="{0C334A99-AB2D-481C-8EAA-3A16043CA40B}"/>
    <dgm:cxn modelId="{25957A89-5F2C-4668-803A-DA1D139703D1}" type="presOf" srcId="{A1B332F4-D466-4FF3-AF2D-DF35DA34BD0B}" destId="{A0CACCBF-C7E5-40AE-8F7D-CD01188650E1}" srcOrd="0" destOrd="0" presId="urn:microsoft.com/office/officeart/2005/8/layout/default"/>
    <dgm:cxn modelId="{75644214-69FE-415F-8D12-190796F462DB}" srcId="{06E25B3C-D651-4CF4-A7BC-0AC5993DDE55}" destId="{8E97695D-9AB0-40F0-8DC3-718643D01EB8}" srcOrd="0" destOrd="0" parTransId="{D5216EC1-1C4F-449F-97B8-F1F359E9C224}" sibTransId="{D31F70DA-73DE-4A2C-88B2-4D84D37571F1}"/>
    <dgm:cxn modelId="{9C8F871A-4654-4CE0-85A6-84DF6A7CB14C}" srcId="{06E25B3C-D651-4CF4-A7BC-0AC5993DDE55}" destId="{AAC54B65-909E-4FB1-B947-A66337707FBB}" srcOrd="3" destOrd="0" parTransId="{7D95FDAF-23BD-48C4-AA3C-1A23C2D54E85}" sibTransId="{D2966172-7694-4C4E-B6ED-E3D98B1ACB3A}"/>
    <dgm:cxn modelId="{8B6B9E50-071F-4302-9157-125B5ABCB810}" type="presOf" srcId="{9F9E552F-E273-4237-A471-09697DADE994}" destId="{BF245958-380B-4F41-BC8B-70A1D850B39D}" srcOrd="0" destOrd="0" presId="urn:microsoft.com/office/officeart/2005/8/layout/default"/>
    <dgm:cxn modelId="{87E63C74-3697-458A-8FA4-4C8D7333C8CF}" type="presOf" srcId="{5695B6CE-8D13-4891-A139-CC4704F22E0C}" destId="{E4D2C18A-5A73-428B-8839-D87DD92E0097}" srcOrd="0" destOrd="0" presId="urn:microsoft.com/office/officeart/2005/8/layout/default"/>
    <dgm:cxn modelId="{F6971D06-0D11-4B12-8966-360360DC8999}" type="presOf" srcId="{BD9F2898-6442-4BE5-A0CD-1A1FCB900774}" destId="{BEEC8034-CCFC-4A2E-AC51-1D8338A48479}" srcOrd="0" destOrd="0" presId="urn:microsoft.com/office/officeart/2005/8/layout/default"/>
    <dgm:cxn modelId="{9F27E61C-2035-45F7-8759-D273F4DE6835}" type="presParOf" srcId="{CB6A5E5D-B6C4-457D-9062-E007CD3EC97F}" destId="{6F5AB66A-92E0-440B-BD88-1945898FC99A}" srcOrd="0" destOrd="0" presId="urn:microsoft.com/office/officeart/2005/8/layout/default"/>
    <dgm:cxn modelId="{AA3E66DD-FDAF-4773-9E72-F21EB2034047}" type="presParOf" srcId="{CB6A5E5D-B6C4-457D-9062-E007CD3EC97F}" destId="{7ECC1EB9-4763-42B3-9858-400D16B7321C}" srcOrd="1" destOrd="0" presId="urn:microsoft.com/office/officeart/2005/8/layout/default"/>
    <dgm:cxn modelId="{BFE225EF-2CF9-4A70-B200-F887308982AE}" type="presParOf" srcId="{CB6A5E5D-B6C4-457D-9062-E007CD3EC97F}" destId="{A0CACCBF-C7E5-40AE-8F7D-CD01188650E1}" srcOrd="2" destOrd="0" presId="urn:microsoft.com/office/officeart/2005/8/layout/default"/>
    <dgm:cxn modelId="{FF1E33E6-01BD-4636-A391-254618AD86E8}" type="presParOf" srcId="{CB6A5E5D-B6C4-457D-9062-E007CD3EC97F}" destId="{8B1489DD-5B51-45DA-A094-EC8B2F76A7EF}" srcOrd="3" destOrd="0" presId="urn:microsoft.com/office/officeart/2005/8/layout/default"/>
    <dgm:cxn modelId="{95D1B849-15A4-4C83-8DE2-134A35EBA40F}" type="presParOf" srcId="{CB6A5E5D-B6C4-457D-9062-E007CD3EC97F}" destId="{CED5C449-69B9-45EC-9627-F8C6C63C18EC}" srcOrd="4" destOrd="0" presId="urn:microsoft.com/office/officeart/2005/8/layout/default"/>
    <dgm:cxn modelId="{45535C43-E48E-4EB5-9D1B-53B320D5A409}" type="presParOf" srcId="{CB6A5E5D-B6C4-457D-9062-E007CD3EC97F}" destId="{3C20F3AB-FB6B-4FEE-948A-97A0BE85AEAC}" srcOrd="5" destOrd="0" presId="urn:microsoft.com/office/officeart/2005/8/layout/default"/>
    <dgm:cxn modelId="{2D79401C-0108-4800-80B4-DC5F77756E17}" type="presParOf" srcId="{CB6A5E5D-B6C4-457D-9062-E007CD3EC97F}" destId="{F2063069-025D-420C-AE34-0090989411DC}" srcOrd="6" destOrd="0" presId="urn:microsoft.com/office/officeart/2005/8/layout/default"/>
    <dgm:cxn modelId="{B31E30AA-CC2A-4ECA-8530-A63150F11587}" type="presParOf" srcId="{CB6A5E5D-B6C4-457D-9062-E007CD3EC97F}" destId="{DB4446AA-6086-4A8B-B452-295B66C2F019}" srcOrd="7" destOrd="0" presId="urn:microsoft.com/office/officeart/2005/8/layout/default"/>
    <dgm:cxn modelId="{069D024D-A94E-447D-83F4-FFE16F6CCDD7}" type="presParOf" srcId="{CB6A5E5D-B6C4-457D-9062-E007CD3EC97F}" destId="{7C438FDC-BDBE-4675-B211-1F60C0B397F3}" srcOrd="8" destOrd="0" presId="urn:microsoft.com/office/officeart/2005/8/layout/default"/>
    <dgm:cxn modelId="{F9293A7A-8A52-4E04-BD56-1B7D0E86C9A8}" type="presParOf" srcId="{CB6A5E5D-B6C4-457D-9062-E007CD3EC97F}" destId="{61BDCBCD-2C61-4859-8ABE-3989DBD4C65F}" srcOrd="9" destOrd="0" presId="urn:microsoft.com/office/officeart/2005/8/layout/default"/>
    <dgm:cxn modelId="{3BF38C3D-DCE4-474B-9FCD-B4C4E5E5A3A9}" type="presParOf" srcId="{CB6A5E5D-B6C4-457D-9062-E007CD3EC97F}" destId="{46001E46-1D0F-4361-95FB-D83B450DFA2D}" srcOrd="10" destOrd="0" presId="urn:microsoft.com/office/officeart/2005/8/layout/default"/>
    <dgm:cxn modelId="{3A6CCF40-F26E-47E3-94B4-35CEAA96D3EC}" type="presParOf" srcId="{CB6A5E5D-B6C4-457D-9062-E007CD3EC97F}" destId="{4EB295D5-CDDC-4A1D-A5FC-7F778B3D76A0}" srcOrd="11" destOrd="0" presId="urn:microsoft.com/office/officeart/2005/8/layout/default"/>
    <dgm:cxn modelId="{AB5E6720-F383-4A70-AF93-3979AF7A6C21}" type="presParOf" srcId="{CB6A5E5D-B6C4-457D-9062-E007CD3EC97F}" destId="{E4D2C18A-5A73-428B-8839-D87DD92E0097}" srcOrd="12" destOrd="0" presId="urn:microsoft.com/office/officeart/2005/8/layout/default"/>
    <dgm:cxn modelId="{D27D42EC-966B-497E-8D12-5B74CDFF2233}" type="presParOf" srcId="{CB6A5E5D-B6C4-457D-9062-E007CD3EC97F}" destId="{30402D77-5311-43E2-96A4-EA1BA69BBB16}" srcOrd="13" destOrd="0" presId="urn:microsoft.com/office/officeart/2005/8/layout/default"/>
    <dgm:cxn modelId="{41706EB6-11E8-4F50-B9D6-977C7E4C6E32}" type="presParOf" srcId="{CB6A5E5D-B6C4-457D-9062-E007CD3EC97F}" destId="{01D4ED2F-9DBE-4488-AC69-3F62889F04D6}" srcOrd="14" destOrd="0" presId="urn:microsoft.com/office/officeart/2005/8/layout/default"/>
    <dgm:cxn modelId="{0A2F6B51-D4F3-46C1-8C90-F46D12A093B6}" type="presParOf" srcId="{CB6A5E5D-B6C4-457D-9062-E007CD3EC97F}" destId="{EBEB62D2-4479-475A-A421-4F448C88FED2}" srcOrd="15" destOrd="0" presId="urn:microsoft.com/office/officeart/2005/8/layout/default"/>
    <dgm:cxn modelId="{FF584FFC-5C97-42A0-B354-7A9B431EF675}" type="presParOf" srcId="{CB6A5E5D-B6C4-457D-9062-E007CD3EC97F}" destId="{BEEC8034-CCFC-4A2E-AC51-1D8338A48479}" srcOrd="16" destOrd="0" presId="urn:microsoft.com/office/officeart/2005/8/layout/default"/>
    <dgm:cxn modelId="{064C8946-1F6A-4338-928A-8DD9246262F6}" type="presParOf" srcId="{CB6A5E5D-B6C4-457D-9062-E007CD3EC97F}" destId="{7D5386AC-5744-409C-88C6-BE7D736452B0}" srcOrd="17" destOrd="0" presId="urn:microsoft.com/office/officeart/2005/8/layout/default"/>
    <dgm:cxn modelId="{DF378CE7-336A-4E86-89D1-EF6A6F3CFD15}" type="presParOf" srcId="{CB6A5E5D-B6C4-457D-9062-E007CD3EC97F}" destId="{51B17B59-A31E-4EF6-816E-8809D2346F56}" srcOrd="18" destOrd="0" presId="urn:microsoft.com/office/officeart/2005/8/layout/default"/>
    <dgm:cxn modelId="{AFF7E6CC-0EB0-487B-8A42-95A9B33EB2B8}" type="presParOf" srcId="{CB6A5E5D-B6C4-457D-9062-E007CD3EC97F}" destId="{012C42E5-508C-4336-AEDB-17411A0A9D76}" srcOrd="19" destOrd="0" presId="urn:microsoft.com/office/officeart/2005/8/layout/default"/>
    <dgm:cxn modelId="{8D7E65AA-CD8E-4326-AE57-646C6AE4D091}" type="presParOf" srcId="{CB6A5E5D-B6C4-457D-9062-E007CD3EC97F}" destId="{94758400-6F22-4A51-87EE-D09B3FED38BB}" srcOrd="20" destOrd="0" presId="urn:microsoft.com/office/officeart/2005/8/layout/default"/>
    <dgm:cxn modelId="{DA26BE86-8071-4949-B0F5-6CC729564884}" type="presParOf" srcId="{CB6A5E5D-B6C4-457D-9062-E007CD3EC97F}" destId="{0EF61730-435F-4953-AEB1-1F725858C1BA}" srcOrd="21" destOrd="0" presId="urn:microsoft.com/office/officeart/2005/8/layout/default"/>
    <dgm:cxn modelId="{7982A39E-16B8-4D23-9F97-C7C890CDC790}" type="presParOf" srcId="{CB6A5E5D-B6C4-457D-9062-E007CD3EC97F}" destId="{AB133ABE-91E6-4E31-8C73-873B8A9A8FD1}" srcOrd="22" destOrd="0" presId="urn:microsoft.com/office/officeart/2005/8/layout/default"/>
    <dgm:cxn modelId="{FCD62D59-4B64-468B-B7B3-6AB57A588679}" type="presParOf" srcId="{CB6A5E5D-B6C4-457D-9062-E007CD3EC97F}" destId="{5D559893-F211-4D75-9A87-75B5F24C162F}" srcOrd="23" destOrd="0" presId="urn:microsoft.com/office/officeart/2005/8/layout/default"/>
    <dgm:cxn modelId="{43AEFB7A-D170-4241-8908-B8B7A39465BC}" type="presParOf" srcId="{CB6A5E5D-B6C4-457D-9062-E007CD3EC97F}" destId="{8CA680DE-0B56-447C-84DC-673B6EA361C7}" srcOrd="24" destOrd="0" presId="urn:microsoft.com/office/officeart/2005/8/layout/default"/>
    <dgm:cxn modelId="{E1906602-D34F-4750-B09A-383FAF52227D}" type="presParOf" srcId="{CB6A5E5D-B6C4-457D-9062-E007CD3EC97F}" destId="{8C0C2B0E-909C-4D3E-8BB7-E18F861667FD}" srcOrd="25" destOrd="0" presId="urn:microsoft.com/office/officeart/2005/8/layout/default"/>
    <dgm:cxn modelId="{A30EE6A2-D589-4521-8D54-2793D4C97737}" type="presParOf" srcId="{CB6A5E5D-B6C4-457D-9062-E007CD3EC97F}" destId="{FBD9F46C-6075-48E6-946B-72EDA0D887DD}" srcOrd="26" destOrd="0" presId="urn:microsoft.com/office/officeart/2005/8/layout/default"/>
    <dgm:cxn modelId="{62537BF5-83BF-4C2B-AD13-F0D744FCEEAB}" type="presParOf" srcId="{CB6A5E5D-B6C4-457D-9062-E007CD3EC97F}" destId="{44D2D5A5-4459-4374-B9A3-555B6E3BC374}" srcOrd="27" destOrd="0" presId="urn:microsoft.com/office/officeart/2005/8/layout/default"/>
    <dgm:cxn modelId="{F166AD5F-7B9A-4437-ACDD-C87F545812A1}" type="presParOf" srcId="{CB6A5E5D-B6C4-457D-9062-E007CD3EC97F}" destId="{7A368B1F-8F88-4CCC-AB5E-9C5871EE0ED3}" srcOrd="28" destOrd="0" presId="urn:microsoft.com/office/officeart/2005/8/layout/default"/>
    <dgm:cxn modelId="{F7C9F91E-D75B-4305-8464-1D52F66E59DC}" type="presParOf" srcId="{CB6A5E5D-B6C4-457D-9062-E007CD3EC97F}" destId="{2AC189A5-F7B2-4CCE-82B5-7D30A85D52D7}" srcOrd="29" destOrd="0" presId="urn:microsoft.com/office/officeart/2005/8/layout/default"/>
    <dgm:cxn modelId="{ADB69B09-ED50-48BB-AE99-EE474B481A94}" type="presParOf" srcId="{CB6A5E5D-B6C4-457D-9062-E007CD3EC97F}" destId="{BF245958-380B-4F41-BC8B-70A1D850B39D}" srcOrd="30" destOrd="0" presId="urn:microsoft.com/office/officeart/2005/8/layout/default"/>
    <dgm:cxn modelId="{D64151EE-C148-47BE-829F-84ACE1308CE1}" type="presParOf" srcId="{CB6A5E5D-B6C4-457D-9062-E007CD3EC97F}" destId="{0C6DC739-63A1-4EB4-B7A3-884C0AD9598A}" srcOrd="31" destOrd="0" presId="urn:microsoft.com/office/officeart/2005/8/layout/default"/>
    <dgm:cxn modelId="{868A187C-2A22-4903-9624-E7FD73CA8B59}" type="presParOf" srcId="{CB6A5E5D-B6C4-457D-9062-E007CD3EC97F}" destId="{F48AC29A-74DB-474D-A6D3-CF58427C1E1D}" srcOrd="32" destOrd="0" presId="urn:microsoft.com/office/officeart/2005/8/layout/default"/>
    <dgm:cxn modelId="{9D868AAA-C206-493A-BE24-46FBB67C8FB6}" type="presParOf" srcId="{CB6A5E5D-B6C4-457D-9062-E007CD3EC97F}" destId="{BB81C03C-CEE8-4150-AA62-5B487919F5FE}" srcOrd="33" destOrd="0" presId="urn:microsoft.com/office/officeart/2005/8/layout/default"/>
    <dgm:cxn modelId="{6AF22B75-DF8B-42B7-AA31-8C4FDA025D9E}" type="presParOf" srcId="{CB6A5E5D-B6C4-457D-9062-E007CD3EC97F}" destId="{C24BCD23-A2D9-428D-A07B-8763BE677113}" srcOrd="3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E8EEA9-FA54-4D24-B22D-EFB72CEA86B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82033E35-827F-44E3-B942-E6A5EC0CD515}">
      <dgm:prSet custT="1"/>
      <dgm:spPr/>
      <dgm:t>
        <a:bodyPr/>
        <a:lstStyle/>
        <a:p>
          <a:pPr algn="ctr" rtl="0"/>
          <a:r>
            <a:rPr lang="en-US" sz="2800" b="0" dirty="0" smtClean="0">
              <a:solidFill>
                <a:schemeClr val="tx2"/>
              </a:solidFill>
            </a:rPr>
            <a:t>An individual’s name, address, SSN or some other identifying number, symbol, or code assigned only to that individual</a:t>
          </a:r>
          <a:endParaRPr lang="en-US" sz="2800" b="0" dirty="0">
            <a:solidFill>
              <a:schemeClr val="tx2"/>
            </a:solidFill>
          </a:endParaRPr>
        </a:p>
      </dgm:t>
      <dgm:extLst>
        <a:ext uri="{E40237B7-FDA0-4F09-8148-C483321AD2D9}">
          <dgm14:cNvPr xmlns:dgm14="http://schemas.microsoft.com/office/drawing/2010/diagram" id="0" name="" descr="An individual’s name, address, SSN or some other identifying number, symbol, or code assigned only to that individual&#10;"/>
        </a:ext>
      </dgm:extLst>
    </dgm:pt>
    <dgm:pt modelId="{E3C77349-6ED7-4DED-B4C6-1623EEBDDB76}" type="parTrans" cxnId="{98CA78FB-D580-4E64-A7F9-D28E42D86D49}">
      <dgm:prSet/>
      <dgm:spPr/>
      <dgm:t>
        <a:bodyPr/>
        <a:lstStyle/>
        <a:p>
          <a:endParaRPr lang="en-US"/>
        </a:p>
      </dgm:t>
    </dgm:pt>
    <dgm:pt modelId="{84044CE9-72D7-4D23-90CE-C443B57062AA}" type="sibTrans" cxnId="{98CA78FB-D580-4E64-A7F9-D28E42D86D49}">
      <dgm:prSet/>
      <dgm:spPr/>
      <dgm:t>
        <a:bodyPr/>
        <a:lstStyle/>
        <a:p>
          <a:endParaRPr lang="en-US"/>
        </a:p>
      </dgm:t>
    </dgm:pt>
    <dgm:pt modelId="{CC93C682-DD03-472D-8832-763FBDA4AF81}" type="pres">
      <dgm:prSet presAssocID="{2DE8EEA9-FA54-4D24-B22D-EFB72CEA86BC}" presName="linear" presStyleCnt="0">
        <dgm:presLayoutVars>
          <dgm:animLvl val="lvl"/>
          <dgm:resizeHandles val="exact"/>
        </dgm:presLayoutVars>
      </dgm:prSet>
      <dgm:spPr/>
      <dgm:t>
        <a:bodyPr/>
        <a:lstStyle/>
        <a:p>
          <a:endParaRPr lang="en-US"/>
        </a:p>
      </dgm:t>
    </dgm:pt>
    <dgm:pt modelId="{3A1A489F-70C0-4E5E-B53F-B0AB7A9EDDA1}" type="pres">
      <dgm:prSet presAssocID="{82033E35-827F-44E3-B942-E6A5EC0CD515}" presName="parentText" presStyleLbl="node1" presStyleIdx="0" presStyleCnt="1" custLinFactNeighborY="3027">
        <dgm:presLayoutVars>
          <dgm:chMax val="0"/>
          <dgm:bulletEnabled val="1"/>
        </dgm:presLayoutVars>
      </dgm:prSet>
      <dgm:spPr/>
      <dgm:t>
        <a:bodyPr/>
        <a:lstStyle/>
        <a:p>
          <a:endParaRPr lang="en-US"/>
        </a:p>
      </dgm:t>
    </dgm:pt>
  </dgm:ptLst>
  <dgm:cxnLst>
    <dgm:cxn modelId="{C4E420EB-B96D-479E-9ED4-C6D32BFFE474}" type="presOf" srcId="{2DE8EEA9-FA54-4D24-B22D-EFB72CEA86BC}" destId="{CC93C682-DD03-472D-8832-763FBDA4AF81}" srcOrd="0" destOrd="0" presId="urn:microsoft.com/office/officeart/2005/8/layout/vList2"/>
    <dgm:cxn modelId="{411E37CB-0F6D-4FB9-99BB-0D241761F673}" type="presOf" srcId="{82033E35-827F-44E3-B942-E6A5EC0CD515}" destId="{3A1A489F-70C0-4E5E-B53F-B0AB7A9EDDA1}" srcOrd="0" destOrd="0" presId="urn:microsoft.com/office/officeart/2005/8/layout/vList2"/>
    <dgm:cxn modelId="{98CA78FB-D580-4E64-A7F9-D28E42D86D49}" srcId="{2DE8EEA9-FA54-4D24-B22D-EFB72CEA86BC}" destId="{82033E35-827F-44E3-B942-E6A5EC0CD515}" srcOrd="0" destOrd="0" parTransId="{E3C77349-6ED7-4DED-B4C6-1623EEBDDB76}" sibTransId="{84044CE9-72D7-4D23-90CE-C443B57062AA}"/>
    <dgm:cxn modelId="{4397FB62-957C-4EDF-8204-82B459341C6F}" type="presParOf" srcId="{CC93C682-DD03-472D-8832-763FBDA4AF81}" destId="{3A1A489F-70C0-4E5E-B53F-B0AB7A9EDDA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5C77F-A2EA-401A-88A0-CCF1FAD3F67C}">
      <dsp:nvSpPr>
        <dsp:cNvPr id="0" name=""/>
        <dsp:cNvSpPr/>
      </dsp:nvSpPr>
      <dsp:spPr>
        <a:xfrm>
          <a:off x="0" y="27840"/>
          <a:ext cx="8229600" cy="88744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US" sz="3700" b="1" kern="1200" dirty="0" smtClean="0">
              <a:solidFill>
                <a:schemeClr val="bg1">
                  <a:lumMod val="10000"/>
                  <a:lumOff val="90000"/>
                </a:schemeClr>
              </a:solidFill>
            </a:rPr>
            <a:t>HIPAA Authorization:</a:t>
          </a:r>
          <a:endParaRPr lang="en-US" sz="3700" b="1" kern="1200" dirty="0">
            <a:solidFill>
              <a:schemeClr val="bg1">
                <a:lumMod val="10000"/>
                <a:lumOff val="90000"/>
              </a:schemeClr>
            </a:solidFill>
          </a:endParaRPr>
        </a:p>
      </dsp:txBody>
      <dsp:txXfrm>
        <a:off x="43321" y="71161"/>
        <a:ext cx="8142958" cy="800803"/>
      </dsp:txXfrm>
    </dsp:sp>
    <dsp:sp modelId="{A5C7EAE2-09BB-4655-AFA8-E7A8EF24B8CE}">
      <dsp:nvSpPr>
        <dsp:cNvPr id="0" name=""/>
        <dsp:cNvSpPr/>
      </dsp:nvSpPr>
      <dsp:spPr>
        <a:xfrm>
          <a:off x="0" y="915285"/>
          <a:ext cx="82296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en-US" sz="2900" b="0" kern="1200" dirty="0" smtClean="0">
              <a:solidFill>
                <a:schemeClr val="tx2"/>
              </a:solidFill>
            </a:rPr>
            <a:t>Explicitly list 7332-protected information  </a:t>
          </a:r>
          <a:endParaRPr lang="en-US" sz="2900" b="0" kern="1200" dirty="0">
            <a:solidFill>
              <a:schemeClr val="tx2"/>
            </a:solidFill>
          </a:endParaRPr>
        </a:p>
      </dsp:txBody>
      <dsp:txXfrm>
        <a:off x="0" y="915285"/>
        <a:ext cx="8229600" cy="612720"/>
      </dsp:txXfrm>
    </dsp:sp>
    <dsp:sp modelId="{7E084DB8-2C9F-4F6B-83AE-DD3F745EC5ED}">
      <dsp:nvSpPr>
        <dsp:cNvPr id="0" name=""/>
        <dsp:cNvSpPr/>
      </dsp:nvSpPr>
      <dsp:spPr>
        <a:xfrm>
          <a:off x="0" y="1528005"/>
          <a:ext cx="8229600" cy="88744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US" sz="3700" b="1" kern="1200" dirty="0" smtClean="0">
              <a:solidFill>
                <a:schemeClr val="bg1">
                  <a:lumMod val="10000"/>
                  <a:lumOff val="90000"/>
                </a:schemeClr>
              </a:solidFill>
            </a:rPr>
            <a:t>HIPAA Waiver:</a:t>
          </a:r>
          <a:endParaRPr lang="en-US" sz="3700" b="1" kern="1200" dirty="0">
            <a:solidFill>
              <a:schemeClr val="bg1">
                <a:lumMod val="10000"/>
                <a:lumOff val="90000"/>
              </a:schemeClr>
            </a:solidFill>
          </a:endParaRPr>
        </a:p>
      </dsp:txBody>
      <dsp:txXfrm>
        <a:off x="43321" y="1571326"/>
        <a:ext cx="8142958" cy="800803"/>
      </dsp:txXfrm>
    </dsp:sp>
    <dsp:sp modelId="{36F2EBF1-085E-480A-B7B3-3397F7895CB1}">
      <dsp:nvSpPr>
        <dsp:cNvPr id="0" name=""/>
        <dsp:cNvSpPr/>
      </dsp:nvSpPr>
      <dsp:spPr>
        <a:xfrm>
          <a:off x="0" y="2415450"/>
          <a:ext cx="8229600" cy="1914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en-US" sz="2900" kern="1200" dirty="0" smtClean="0">
              <a:solidFill>
                <a:schemeClr val="tx2"/>
              </a:solidFill>
            </a:rPr>
            <a:t>Assurance in writing (e.g., in protocol)</a:t>
          </a:r>
          <a:endParaRPr lang="en-US" sz="2900" b="0" kern="1200" dirty="0">
            <a:solidFill>
              <a:schemeClr val="tx2"/>
            </a:solidFill>
          </a:endParaRPr>
        </a:p>
        <a:p>
          <a:pPr marL="285750" lvl="1" indent="-285750" algn="l" defTabSz="1289050">
            <a:lnSpc>
              <a:spcPct val="90000"/>
            </a:lnSpc>
            <a:spcBef>
              <a:spcPct val="0"/>
            </a:spcBef>
            <a:spcAft>
              <a:spcPct val="20000"/>
            </a:spcAft>
            <a:buChar char="••"/>
          </a:pPr>
          <a:r>
            <a:rPr lang="en-US" sz="2900" kern="1200" dirty="0" smtClean="0">
              <a:solidFill>
                <a:schemeClr val="tx2"/>
              </a:solidFill>
            </a:rPr>
            <a:t>No identifying subject in any report</a:t>
          </a:r>
        </a:p>
        <a:p>
          <a:pPr marL="285750" lvl="1" indent="-285750" algn="l" defTabSz="1289050">
            <a:lnSpc>
              <a:spcPct val="90000"/>
            </a:lnSpc>
            <a:spcBef>
              <a:spcPct val="0"/>
            </a:spcBef>
            <a:spcAft>
              <a:spcPct val="20000"/>
            </a:spcAft>
            <a:buChar char="••"/>
          </a:pPr>
          <a:r>
            <a:rPr lang="en-US" sz="2900" kern="1200" dirty="0" smtClean="0">
              <a:solidFill>
                <a:schemeClr val="tx2"/>
              </a:solidFill>
            </a:rPr>
            <a:t>No further disclosure of any direct or indirect identifiers</a:t>
          </a:r>
        </a:p>
      </dsp:txBody>
      <dsp:txXfrm>
        <a:off x="0" y="2415450"/>
        <a:ext cx="8229600" cy="19147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84ECF-56BC-42B2-A445-4F437368DD2A}">
      <dsp:nvSpPr>
        <dsp:cNvPr id="0" name=""/>
        <dsp:cNvSpPr/>
      </dsp:nvSpPr>
      <dsp:spPr>
        <a:xfrm rot="10800000">
          <a:off x="305104" y="0"/>
          <a:ext cx="2011680" cy="4064000"/>
        </a:xfrm>
        <a:prstGeom prst="up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F7DE67C-2548-4CEE-8C4C-4E4A91BC7B6D}">
      <dsp:nvSpPr>
        <dsp:cNvPr id="0" name=""/>
        <dsp:cNvSpPr/>
      </dsp:nvSpPr>
      <dsp:spPr>
        <a:xfrm>
          <a:off x="2377135" y="0"/>
          <a:ext cx="3413760"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36" tIns="0" rIns="376936" bIns="376936" numCol="1" spcCol="1270" anchor="ctr" anchorCtr="0">
          <a:noAutofit/>
        </a:bodyPr>
        <a:lstStyle/>
        <a:p>
          <a:pPr lvl="0" algn="l" defTabSz="2355850">
            <a:lnSpc>
              <a:spcPct val="90000"/>
            </a:lnSpc>
            <a:spcBef>
              <a:spcPct val="0"/>
            </a:spcBef>
            <a:spcAft>
              <a:spcPct val="35000"/>
            </a:spcAft>
          </a:pPr>
          <a:r>
            <a:rPr lang="en-US" sz="5300" b="1" kern="1200" dirty="0" smtClean="0">
              <a:solidFill>
                <a:schemeClr val="tx2"/>
              </a:solidFill>
            </a:rPr>
            <a:t>SPI/PII</a:t>
          </a:r>
          <a:endParaRPr lang="en-US" sz="5300" b="1" kern="1200" dirty="0">
            <a:solidFill>
              <a:schemeClr val="tx2"/>
            </a:solidFill>
          </a:endParaRPr>
        </a:p>
        <a:p>
          <a:pPr marL="285750" lvl="1" indent="-285750" algn="l" defTabSz="1822450">
            <a:lnSpc>
              <a:spcPct val="90000"/>
            </a:lnSpc>
            <a:spcBef>
              <a:spcPct val="0"/>
            </a:spcBef>
            <a:spcAft>
              <a:spcPct val="15000"/>
            </a:spcAft>
            <a:buChar char="••"/>
          </a:pPr>
          <a:r>
            <a:rPr lang="en-US" sz="4100" kern="1200" dirty="0" smtClean="0">
              <a:solidFill>
                <a:schemeClr val="tx2"/>
              </a:solidFill>
            </a:rPr>
            <a:t>III</a:t>
          </a:r>
          <a:endParaRPr lang="en-US" sz="4100" kern="1200" dirty="0">
            <a:solidFill>
              <a:schemeClr val="tx2"/>
            </a:solidFill>
          </a:endParaRPr>
        </a:p>
        <a:p>
          <a:pPr marL="285750" lvl="1" indent="-285750" algn="l" defTabSz="1822450">
            <a:lnSpc>
              <a:spcPct val="90000"/>
            </a:lnSpc>
            <a:spcBef>
              <a:spcPct val="0"/>
            </a:spcBef>
            <a:spcAft>
              <a:spcPct val="15000"/>
            </a:spcAft>
            <a:buChar char="••"/>
          </a:pPr>
          <a:r>
            <a:rPr lang="en-US" sz="4100" kern="1200" dirty="0" smtClean="0">
              <a:solidFill>
                <a:schemeClr val="tx2"/>
              </a:solidFill>
            </a:rPr>
            <a:t>IIHI</a:t>
          </a:r>
          <a:endParaRPr lang="en-US" sz="4100" kern="1200" dirty="0">
            <a:solidFill>
              <a:schemeClr val="tx2"/>
            </a:solidFill>
          </a:endParaRPr>
        </a:p>
        <a:p>
          <a:pPr marL="285750" lvl="1" indent="-285750" algn="l" defTabSz="1822450">
            <a:lnSpc>
              <a:spcPct val="90000"/>
            </a:lnSpc>
            <a:spcBef>
              <a:spcPct val="0"/>
            </a:spcBef>
            <a:spcAft>
              <a:spcPct val="15000"/>
            </a:spcAft>
            <a:buChar char="••"/>
          </a:pPr>
          <a:r>
            <a:rPr lang="en-US" sz="4100" kern="1200" dirty="0" smtClean="0">
              <a:solidFill>
                <a:schemeClr val="tx2"/>
              </a:solidFill>
            </a:rPr>
            <a:t>PHI*</a:t>
          </a:r>
          <a:endParaRPr lang="en-US" sz="4100" kern="1200" dirty="0">
            <a:solidFill>
              <a:schemeClr val="tx2"/>
            </a:solidFill>
          </a:endParaRPr>
        </a:p>
        <a:p>
          <a:pPr marL="285750" lvl="1" indent="-285750" algn="l" defTabSz="1822450">
            <a:lnSpc>
              <a:spcPct val="90000"/>
            </a:lnSpc>
            <a:spcBef>
              <a:spcPct val="0"/>
            </a:spcBef>
            <a:spcAft>
              <a:spcPct val="15000"/>
            </a:spcAft>
            <a:buChar char="••"/>
          </a:pPr>
          <a:r>
            <a:rPr lang="en-US" sz="4100" kern="1200" dirty="0" smtClean="0">
              <a:solidFill>
                <a:schemeClr val="tx2"/>
              </a:solidFill>
            </a:rPr>
            <a:t>LDS</a:t>
          </a:r>
          <a:endParaRPr lang="en-US" sz="4100" kern="1200" dirty="0">
            <a:solidFill>
              <a:schemeClr val="tx2"/>
            </a:solidFill>
          </a:endParaRPr>
        </a:p>
      </dsp:txBody>
      <dsp:txXfrm>
        <a:off x="2377135" y="0"/>
        <a:ext cx="3413760" cy="4064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CDB28-C72F-4591-94A6-2FE8786C4D5B}">
      <dsp:nvSpPr>
        <dsp:cNvPr id="0" name=""/>
        <dsp:cNvSpPr/>
      </dsp:nvSpPr>
      <dsp:spPr>
        <a:xfrm>
          <a:off x="0" y="1083"/>
          <a:ext cx="7373760" cy="187967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solidFill>
                <a:schemeClr val="bg1">
                  <a:lumMod val="10000"/>
                  <a:lumOff val="90000"/>
                </a:schemeClr>
              </a:solidFill>
            </a:rPr>
            <a:t>A unique identifier created by an algorithm using the SSN </a:t>
          </a:r>
        </a:p>
        <a:p>
          <a:pPr lvl="0" algn="ctr" defTabSz="1422400">
            <a:lnSpc>
              <a:spcPct val="90000"/>
            </a:lnSpc>
            <a:spcBef>
              <a:spcPct val="0"/>
            </a:spcBef>
            <a:spcAft>
              <a:spcPct val="35000"/>
            </a:spcAft>
          </a:pPr>
          <a:r>
            <a:rPr lang="en-US" sz="3200" b="1" kern="1200" dirty="0" smtClean="0">
              <a:solidFill>
                <a:schemeClr val="bg1">
                  <a:lumMod val="10000"/>
                  <a:lumOff val="90000"/>
                </a:schemeClr>
              </a:solidFill>
            </a:rPr>
            <a:t>Not considered a re-identification code as it is derived by the SSN</a:t>
          </a:r>
          <a:endParaRPr lang="en-US" sz="3200" b="1" kern="1200" dirty="0">
            <a:solidFill>
              <a:schemeClr val="bg1">
                <a:lumMod val="10000"/>
                <a:lumOff val="90000"/>
              </a:schemeClr>
            </a:solidFill>
          </a:endParaRPr>
        </a:p>
      </dsp:txBody>
      <dsp:txXfrm>
        <a:off x="91758" y="92841"/>
        <a:ext cx="7190244" cy="16961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68442-C670-4BDB-B535-69BFAE031CD9}">
      <dsp:nvSpPr>
        <dsp:cNvPr id="0" name=""/>
        <dsp:cNvSpPr/>
      </dsp:nvSpPr>
      <dsp:spPr>
        <a:xfrm>
          <a:off x="0" y="325597"/>
          <a:ext cx="8229600" cy="155902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u="sng" kern="1200" dirty="0" smtClean="0">
              <a:solidFill>
                <a:schemeClr val="accent6"/>
              </a:solidFill>
            </a:rPr>
            <a:t>Coded Data </a:t>
          </a:r>
          <a:r>
            <a:rPr lang="en-US" sz="2800" kern="1200" dirty="0" smtClean="0"/>
            <a:t>means a random or arbitrary alphanumeric code or symbol </a:t>
          </a:r>
          <a:endParaRPr lang="en-US" sz="2800" kern="1200" dirty="0"/>
        </a:p>
      </dsp:txBody>
      <dsp:txXfrm>
        <a:off x="76105" y="401702"/>
        <a:ext cx="8077390" cy="1406815"/>
      </dsp:txXfrm>
    </dsp:sp>
    <dsp:sp modelId="{D493D315-5BF3-43DF-82F3-E4EC0DC5571A}">
      <dsp:nvSpPr>
        <dsp:cNvPr id="0" name=""/>
        <dsp:cNvSpPr/>
      </dsp:nvSpPr>
      <dsp:spPr>
        <a:xfrm>
          <a:off x="0" y="2071823"/>
          <a:ext cx="8229600" cy="155902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u="sng" kern="1200" dirty="0" smtClean="0">
              <a:solidFill>
                <a:schemeClr val="accent6"/>
              </a:solidFill>
            </a:rPr>
            <a:t>De-identified</a:t>
          </a:r>
          <a:r>
            <a:rPr lang="en-US" sz="2800" kern="1200" dirty="0" smtClean="0"/>
            <a:t> means there is no reasonable basis to believe that the information can be used to identify an individual.</a:t>
          </a:r>
          <a:endParaRPr lang="en-US" sz="2800" kern="1200" dirty="0"/>
        </a:p>
      </dsp:txBody>
      <dsp:txXfrm>
        <a:off x="76105" y="2147928"/>
        <a:ext cx="8077390" cy="14068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3F18A-60E9-4FC0-9A89-31ADD539796F}">
      <dsp:nvSpPr>
        <dsp:cNvPr id="0" name=""/>
        <dsp:cNvSpPr/>
      </dsp:nvSpPr>
      <dsp:spPr>
        <a:xfrm>
          <a:off x="1355781" y="2061"/>
          <a:ext cx="3031696" cy="18190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kern="1200" dirty="0" smtClean="0"/>
            <a:t>Requires a contract</a:t>
          </a:r>
          <a:endParaRPr lang="en-US" sz="2800" b="0" kern="1200" dirty="0"/>
        </a:p>
      </dsp:txBody>
      <dsp:txXfrm>
        <a:off x="1355781" y="2061"/>
        <a:ext cx="3031696" cy="1819017"/>
      </dsp:txXfrm>
    </dsp:sp>
    <dsp:sp modelId="{848B5D45-F081-446B-ABCF-7A3FED0F06E6}">
      <dsp:nvSpPr>
        <dsp:cNvPr id="0" name=""/>
        <dsp:cNvSpPr/>
      </dsp:nvSpPr>
      <dsp:spPr>
        <a:xfrm>
          <a:off x="4484077" y="2061"/>
          <a:ext cx="3031696" cy="18190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kern="1200" dirty="0" smtClean="0"/>
            <a:t>A DUA if required by ORD</a:t>
          </a:r>
          <a:endParaRPr lang="en-US" sz="2800" b="0" kern="1200" dirty="0"/>
        </a:p>
      </dsp:txBody>
      <dsp:txXfrm>
        <a:off x="4484077" y="2061"/>
        <a:ext cx="3031696" cy="1819017"/>
      </dsp:txXfrm>
    </dsp:sp>
    <dsp:sp modelId="{5432AFA3-FEF6-421B-9D3F-6324444DB888}">
      <dsp:nvSpPr>
        <dsp:cNvPr id="0" name=""/>
        <dsp:cNvSpPr/>
      </dsp:nvSpPr>
      <dsp:spPr>
        <a:xfrm>
          <a:off x="2919929" y="1917678"/>
          <a:ext cx="3031696" cy="18190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kern="1200" dirty="0" smtClean="0"/>
            <a:t>An authorization or waiver to disclose information unless de-identified</a:t>
          </a:r>
          <a:endParaRPr lang="en-US" sz="2800" b="0" kern="1200" dirty="0"/>
        </a:p>
      </dsp:txBody>
      <dsp:txXfrm>
        <a:off x="2919929" y="1917678"/>
        <a:ext cx="3031696" cy="18190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CA28D-4ED8-4604-89FA-44F04090FE01}">
      <dsp:nvSpPr>
        <dsp:cNvPr id="0" name=""/>
        <dsp:cNvSpPr/>
      </dsp:nvSpPr>
      <dsp:spPr>
        <a:xfrm>
          <a:off x="0" y="0"/>
          <a:ext cx="499265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70AD66-0463-4423-B7FE-1379970CAF48}">
      <dsp:nvSpPr>
        <dsp:cNvPr id="0" name=""/>
        <dsp:cNvSpPr/>
      </dsp:nvSpPr>
      <dsp:spPr>
        <a:xfrm>
          <a:off x="0" y="0"/>
          <a:ext cx="4992650" cy="1900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dirty="0" smtClean="0">
              <a:solidFill>
                <a:schemeClr val="tx2"/>
              </a:solidFill>
            </a:rPr>
            <a:t>The Joint Commission requires informed consent</a:t>
          </a:r>
          <a:endParaRPr lang="en-US" sz="3200" kern="1200" dirty="0">
            <a:solidFill>
              <a:schemeClr val="tx2"/>
            </a:solidFill>
          </a:endParaRPr>
        </a:p>
      </dsp:txBody>
      <dsp:txXfrm>
        <a:off x="0" y="0"/>
        <a:ext cx="4992650" cy="1900354"/>
      </dsp:txXfrm>
    </dsp:sp>
    <dsp:sp modelId="{745D5B4A-2D6C-49F9-A3F9-FE8234E87F65}">
      <dsp:nvSpPr>
        <dsp:cNvPr id="0" name=""/>
        <dsp:cNvSpPr/>
      </dsp:nvSpPr>
      <dsp:spPr>
        <a:xfrm>
          <a:off x="0" y="1900354"/>
          <a:ext cx="499265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11518E-52D0-40FE-BC20-DBF3048F3A0C}">
      <dsp:nvSpPr>
        <dsp:cNvPr id="0" name=""/>
        <dsp:cNvSpPr/>
      </dsp:nvSpPr>
      <dsp:spPr>
        <a:xfrm>
          <a:off x="0" y="1900354"/>
          <a:ext cx="4992650" cy="1900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dirty="0" smtClean="0">
              <a:solidFill>
                <a:schemeClr val="tx2"/>
              </a:solidFill>
            </a:rPr>
            <a:t>Informed consent required if other than for purposes of treatment</a:t>
          </a:r>
          <a:endParaRPr lang="en-US" sz="3200" kern="1200" dirty="0">
            <a:solidFill>
              <a:schemeClr val="tx2"/>
            </a:solidFill>
          </a:endParaRPr>
        </a:p>
      </dsp:txBody>
      <dsp:txXfrm>
        <a:off x="0" y="1900354"/>
        <a:ext cx="4992650" cy="19003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CA28D-4ED8-4604-89FA-44F04090FE01}">
      <dsp:nvSpPr>
        <dsp:cNvPr id="0" name=""/>
        <dsp:cNvSpPr/>
      </dsp:nvSpPr>
      <dsp:spPr>
        <a:xfrm>
          <a:off x="0" y="0"/>
          <a:ext cx="499265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70AD66-0463-4423-B7FE-1379970CAF48}">
      <dsp:nvSpPr>
        <dsp:cNvPr id="0" name=""/>
        <dsp:cNvSpPr/>
      </dsp:nvSpPr>
      <dsp:spPr>
        <a:xfrm>
          <a:off x="0" y="0"/>
          <a:ext cx="4992650" cy="102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ts val="3000"/>
            </a:lnSpc>
            <a:spcBef>
              <a:spcPct val="0"/>
            </a:spcBef>
            <a:spcAft>
              <a:spcPct val="35000"/>
            </a:spcAft>
          </a:pPr>
          <a:r>
            <a:rPr lang="en-US" sz="2800" kern="1200" dirty="0" smtClean="0">
              <a:solidFill>
                <a:schemeClr val="tx2"/>
              </a:solidFill>
            </a:rPr>
            <a:t>Informed Consent cannot be waived</a:t>
          </a:r>
          <a:endParaRPr lang="en-US" sz="2800" kern="1200" dirty="0">
            <a:solidFill>
              <a:schemeClr val="tx2"/>
            </a:solidFill>
          </a:endParaRPr>
        </a:p>
      </dsp:txBody>
      <dsp:txXfrm>
        <a:off x="0" y="0"/>
        <a:ext cx="4992650" cy="1027333"/>
      </dsp:txXfrm>
    </dsp:sp>
    <dsp:sp modelId="{E95CC3BC-062B-4F1F-8933-914CE24AADC5}">
      <dsp:nvSpPr>
        <dsp:cNvPr id="0" name=""/>
        <dsp:cNvSpPr/>
      </dsp:nvSpPr>
      <dsp:spPr>
        <a:xfrm>
          <a:off x="0" y="960125"/>
          <a:ext cx="499265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5B9112-89E8-4687-8C52-15996914BF71}">
      <dsp:nvSpPr>
        <dsp:cNvPr id="0" name=""/>
        <dsp:cNvSpPr/>
      </dsp:nvSpPr>
      <dsp:spPr>
        <a:xfrm>
          <a:off x="0" y="960125"/>
          <a:ext cx="4992650" cy="102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ts val="2800"/>
            </a:lnSpc>
            <a:spcBef>
              <a:spcPct val="0"/>
            </a:spcBef>
            <a:spcAft>
              <a:spcPct val="35000"/>
            </a:spcAft>
          </a:pPr>
          <a:r>
            <a:rPr lang="en-US" sz="2800" kern="1200" dirty="0" smtClean="0">
              <a:solidFill>
                <a:schemeClr val="tx2"/>
              </a:solidFill>
            </a:rPr>
            <a:t>Utilize VAF 10-3203 if VAF 10-1086 documentation is waived</a:t>
          </a:r>
        </a:p>
      </dsp:txBody>
      <dsp:txXfrm>
        <a:off x="0" y="960125"/>
        <a:ext cx="4992650" cy="1027333"/>
      </dsp:txXfrm>
    </dsp:sp>
    <dsp:sp modelId="{62190A39-48F4-48DE-BECC-993BBBBF8CEB}">
      <dsp:nvSpPr>
        <dsp:cNvPr id="0" name=""/>
        <dsp:cNvSpPr/>
      </dsp:nvSpPr>
      <dsp:spPr>
        <a:xfrm>
          <a:off x="0" y="1958652"/>
          <a:ext cx="499265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E50B77-5988-4A98-94F2-35DEB03CB404}">
      <dsp:nvSpPr>
        <dsp:cNvPr id="0" name=""/>
        <dsp:cNvSpPr/>
      </dsp:nvSpPr>
      <dsp:spPr>
        <a:xfrm>
          <a:off x="0" y="1997064"/>
          <a:ext cx="4992650" cy="102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ts val="2800"/>
            </a:lnSpc>
            <a:spcBef>
              <a:spcPct val="0"/>
            </a:spcBef>
            <a:spcAft>
              <a:spcPct val="35000"/>
            </a:spcAft>
          </a:pPr>
          <a:r>
            <a:rPr lang="en-US" sz="2800" kern="1200" dirty="0" smtClean="0">
              <a:solidFill>
                <a:schemeClr val="tx2"/>
              </a:solidFill>
            </a:rPr>
            <a:t>Obtain verbal consent if not in person</a:t>
          </a:r>
        </a:p>
      </dsp:txBody>
      <dsp:txXfrm>
        <a:off x="0" y="1997064"/>
        <a:ext cx="4992650" cy="1027333"/>
      </dsp:txXfrm>
    </dsp:sp>
    <dsp:sp modelId="{18C47EBA-058B-46A9-BB55-9C9FC29181CC}">
      <dsp:nvSpPr>
        <dsp:cNvPr id="0" name=""/>
        <dsp:cNvSpPr/>
      </dsp:nvSpPr>
      <dsp:spPr>
        <a:xfrm>
          <a:off x="0" y="2918778"/>
          <a:ext cx="499265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FCA578-F5DB-4F39-8435-5B672F8E5FBD}">
      <dsp:nvSpPr>
        <dsp:cNvPr id="0" name=""/>
        <dsp:cNvSpPr/>
      </dsp:nvSpPr>
      <dsp:spPr>
        <a:xfrm>
          <a:off x="0" y="3005197"/>
          <a:ext cx="4992650" cy="102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ts val="2200"/>
            </a:lnSpc>
            <a:spcBef>
              <a:spcPct val="0"/>
            </a:spcBef>
            <a:spcAft>
              <a:spcPct val="35000"/>
            </a:spcAft>
          </a:pPr>
          <a:r>
            <a:rPr lang="en-US" sz="2800" kern="1200" dirty="0" smtClean="0">
              <a:solidFill>
                <a:schemeClr val="tx2"/>
              </a:solidFill>
            </a:rPr>
            <a:t>Also applies to employees</a:t>
          </a:r>
          <a:endParaRPr lang="en-US" sz="2800" kern="1200" dirty="0">
            <a:solidFill>
              <a:schemeClr val="tx2"/>
            </a:solidFill>
          </a:endParaRPr>
        </a:p>
      </dsp:txBody>
      <dsp:txXfrm>
        <a:off x="0" y="3005197"/>
        <a:ext cx="4992650" cy="102733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CA28D-4ED8-4604-89FA-44F04090FE01}">
      <dsp:nvSpPr>
        <dsp:cNvPr id="0" name=""/>
        <dsp:cNvSpPr/>
      </dsp:nvSpPr>
      <dsp:spPr>
        <a:xfrm>
          <a:off x="0" y="0"/>
          <a:ext cx="499265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70AD66-0463-4423-B7FE-1379970CAF48}">
      <dsp:nvSpPr>
        <dsp:cNvPr id="0" name=""/>
        <dsp:cNvSpPr/>
      </dsp:nvSpPr>
      <dsp:spPr>
        <a:xfrm>
          <a:off x="0" y="0"/>
          <a:ext cx="4992650" cy="2054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ts val="2700"/>
            </a:lnSpc>
            <a:spcBef>
              <a:spcPct val="0"/>
            </a:spcBef>
            <a:spcAft>
              <a:spcPct val="35000"/>
            </a:spcAft>
          </a:pPr>
          <a:r>
            <a:rPr lang="en-US" sz="2800" kern="1200" dirty="0" smtClean="0">
              <a:solidFill>
                <a:schemeClr val="tx2"/>
              </a:solidFill>
            </a:rPr>
            <a:t>If disclosed outside VA, the photo or audio-recording must be noted within the HIPAA authorization</a:t>
          </a:r>
          <a:endParaRPr lang="en-US" sz="2800" kern="1200" dirty="0">
            <a:solidFill>
              <a:schemeClr val="tx2"/>
            </a:solidFill>
          </a:endParaRPr>
        </a:p>
      </dsp:txBody>
      <dsp:txXfrm>
        <a:off x="0" y="0"/>
        <a:ext cx="4992650" cy="2054667"/>
      </dsp:txXfrm>
    </dsp:sp>
    <dsp:sp modelId="{5CECC447-E242-4536-A488-2B12FA299D6D}">
      <dsp:nvSpPr>
        <dsp:cNvPr id="0" name=""/>
        <dsp:cNvSpPr/>
      </dsp:nvSpPr>
      <dsp:spPr>
        <a:xfrm>
          <a:off x="0" y="1728221"/>
          <a:ext cx="499265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5F9E04-2C05-4AC1-915A-E7E334B135AD}">
      <dsp:nvSpPr>
        <dsp:cNvPr id="0" name=""/>
        <dsp:cNvSpPr/>
      </dsp:nvSpPr>
      <dsp:spPr>
        <a:xfrm>
          <a:off x="0" y="1805045"/>
          <a:ext cx="4992650" cy="2054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ts val="2700"/>
            </a:lnSpc>
            <a:spcBef>
              <a:spcPct val="0"/>
            </a:spcBef>
            <a:spcAft>
              <a:spcPct val="35000"/>
            </a:spcAft>
          </a:pPr>
          <a:r>
            <a:rPr lang="en-US" sz="2800" kern="1200" dirty="0" smtClean="0">
              <a:solidFill>
                <a:schemeClr val="tx2"/>
              </a:solidFill>
            </a:rPr>
            <a:t>Destruction of photos and/or Voice recordings are still not approved for research</a:t>
          </a:r>
        </a:p>
      </dsp:txBody>
      <dsp:txXfrm>
        <a:off x="0" y="1805045"/>
        <a:ext cx="4992650" cy="205466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F9D0F-7CC6-4BBD-8461-216F199E66A6}">
      <dsp:nvSpPr>
        <dsp:cNvPr id="0" name=""/>
        <dsp:cNvSpPr/>
      </dsp:nvSpPr>
      <dsp:spPr>
        <a:xfrm>
          <a:off x="0" y="349453"/>
          <a:ext cx="4915840" cy="114513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In-person or telephonic</a:t>
          </a:r>
          <a:endParaRPr lang="en-US" sz="2800" kern="1200" dirty="0"/>
        </a:p>
      </dsp:txBody>
      <dsp:txXfrm>
        <a:off x="55901" y="405354"/>
        <a:ext cx="4804038" cy="1033335"/>
      </dsp:txXfrm>
    </dsp:sp>
    <dsp:sp modelId="{6C07D375-5EF4-4DE3-91CC-CA80A78FC488}">
      <dsp:nvSpPr>
        <dsp:cNvPr id="0" name=""/>
        <dsp:cNvSpPr/>
      </dsp:nvSpPr>
      <dsp:spPr>
        <a:xfrm>
          <a:off x="0" y="1578111"/>
          <a:ext cx="4915840" cy="114513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HIPAA authorization or waiver still required</a:t>
          </a:r>
        </a:p>
      </dsp:txBody>
      <dsp:txXfrm>
        <a:off x="55901" y="1634012"/>
        <a:ext cx="4804038" cy="1033335"/>
      </dsp:txXfrm>
    </dsp:sp>
    <dsp:sp modelId="{0F4358C9-FF47-4CFA-94A6-7CD18CEF58F9}">
      <dsp:nvSpPr>
        <dsp:cNvPr id="0" name=""/>
        <dsp:cNvSpPr/>
      </dsp:nvSpPr>
      <dsp:spPr>
        <a:xfrm>
          <a:off x="0" y="2806768"/>
          <a:ext cx="4915840" cy="114513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Collection of individually identifiable health information</a:t>
          </a:r>
          <a:endParaRPr lang="en-US" sz="2900" kern="1200" dirty="0"/>
        </a:p>
      </dsp:txBody>
      <dsp:txXfrm>
        <a:off x="55901" y="2862669"/>
        <a:ext cx="4804038" cy="103333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60F08-F34C-47B7-BF37-8FAED919402A}">
      <dsp:nvSpPr>
        <dsp:cNvPr id="0" name=""/>
        <dsp:cNvSpPr/>
      </dsp:nvSpPr>
      <dsp:spPr>
        <a:xfrm>
          <a:off x="0" y="245100"/>
          <a:ext cx="8229600" cy="12928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ea typeface="Georgia" pitchFamily="18" charset="0"/>
              <a:cs typeface="Georgia" pitchFamily="18" charset="0"/>
            </a:rPr>
            <a:t>New HIPAA Omnibus Final Rule requirements for research - Effective 9.23.13</a:t>
          </a:r>
          <a:endParaRPr lang="en-US" sz="3200" kern="1200" dirty="0"/>
        </a:p>
      </dsp:txBody>
      <dsp:txXfrm>
        <a:off x="63112" y="308212"/>
        <a:ext cx="8103376" cy="1166626"/>
      </dsp:txXfrm>
    </dsp:sp>
    <dsp:sp modelId="{3C70C244-D348-406F-99C8-AF6385096ED0}">
      <dsp:nvSpPr>
        <dsp:cNvPr id="0" name=""/>
        <dsp:cNvSpPr/>
      </dsp:nvSpPr>
      <dsp:spPr>
        <a:xfrm>
          <a:off x="0" y="1613016"/>
          <a:ext cx="8229600" cy="12928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ea typeface="Georgia" pitchFamily="18" charset="0"/>
              <a:cs typeface="Georgia" pitchFamily="18" charset="0"/>
            </a:rPr>
            <a:t>Requires participant to agree to each research activity </a:t>
          </a:r>
        </a:p>
      </dsp:txBody>
      <dsp:txXfrm>
        <a:off x="63112" y="1676128"/>
        <a:ext cx="8103376" cy="1166626"/>
      </dsp:txXfrm>
    </dsp:sp>
    <dsp:sp modelId="{1A91E655-0050-4932-920A-C01D722738B3}">
      <dsp:nvSpPr>
        <dsp:cNvPr id="0" name=""/>
        <dsp:cNvSpPr/>
      </dsp:nvSpPr>
      <dsp:spPr>
        <a:xfrm>
          <a:off x="0" y="3088085"/>
          <a:ext cx="8229600" cy="134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solidFill>
                <a:schemeClr val="tx2"/>
              </a:solidFill>
              <a:ea typeface="Georgia" pitchFamily="18" charset="0"/>
              <a:cs typeface="Georgia" pitchFamily="18" charset="0"/>
            </a:rPr>
            <a:t>Main Research study</a:t>
          </a:r>
        </a:p>
        <a:p>
          <a:pPr marL="285750" lvl="1" indent="-285750" algn="l" defTabSz="1244600">
            <a:lnSpc>
              <a:spcPct val="90000"/>
            </a:lnSpc>
            <a:spcBef>
              <a:spcPct val="0"/>
            </a:spcBef>
            <a:spcAft>
              <a:spcPct val="20000"/>
            </a:spcAft>
            <a:buChar char="••"/>
          </a:pPr>
          <a:r>
            <a:rPr lang="en-US" sz="2800" kern="1200" dirty="0" smtClean="0">
              <a:solidFill>
                <a:schemeClr val="tx2"/>
              </a:solidFill>
              <a:ea typeface="Georgia" pitchFamily="18" charset="0"/>
              <a:cs typeface="Georgia" pitchFamily="18" charset="0"/>
            </a:rPr>
            <a:t>Creation or maintenance of a research database or repository</a:t>
          </a:r>
        </a:p>
      </dsp:txBody>
      <dsp:txXfrm>
        <a:off x="0" y="3088085"/>
        <a:ext cx="8229600" cy="13455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2B1C-1BCF-422C-A748-D69C454A07E1}">
      <dsp:nvSpPr>
        <dsp:cNvPr id="0" name=""/>
        <dsp:cNvSpPr/>
      </dsp:nvSpPr>
      <dsp:spPr>
        <a:xfrm>
          <a:off x="0" y="0"/>
          <a:ext cx="8229600" cy="98338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US" sz="4100" kern="1200" dirty="0" smtClean="0"/>
            <a:t>A </a:t>
          </a:r>
          <a:r>
            <a:rPr lang="en-US" sz="4100" b="1" u="sng" kern="1200" dirty="0" smtClean="0">
              <a:solidFill>
                <a:schemeClr val="accent6"/>
              </a:solidFill>
            </a:rPr>
            <a:t>compound</a:t>
          </a:r>
          <a:r>
            <a:rPr lang="en-US" sz="4100" kern="1200" dirty="0" smtClean="0"/>
            <a:t> authorization must </a:t>
          </a:r>
          <a:endParaRPr lang="en-US" sz="4100" kern="1200" dirty="0"/>
        </a:p>
      </dsp:txBody>
      <dsp:txXfrm>
        <a:off x="48005" y="48005"/>
        <a:ext cx="8133590" cy="887374"/>
      </dsp:txXfrm>
    </dsp:sp>
    <dsp:sp modelId="{1F3E8AFA-021C-4444-9FA4-8A5B6589F000}">
      <dsp:nvSpPr>
        <dsp:cNvPr id="0" name=""/>
        <dsp:cNvSpPr/>
      </dsp:nvSpPr>
      <dsp:spPr>
        <a:xfrm>
          <a:off x="0" y="1076307"/>
          <a:ext cx="8229600" cy="3055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2070" rIns="291592" bIns="52070" numCol="1" spcCol="1270" anchor="t" anchorCtr="0">
          <a:noAutofit/>
        </a:bodyPr>
        <a:lstStyle/>
        <a:p>
          <a:pPr marL="285750" lvl="1" indent="-285750" algn="l" defTabSz="1422400" rtl="0">
            <a:lnSpc>
              <a:spcPct val="90000"/>
            </a:lnSpc>
            <a:spcBef>
              <a:spcPct val="0"/>
            </a:spcBef>
            <a:spcAft>
              <a:spcPct val="20000"/>
            </a:spcAft>
            <a:buChar char="••"/>
          </a:pPr>
          <a:r>
            <a:rPr lang="en-US" sz="3200" kern="1200" dirty="0" smtClean="0">
              <a:solidFill>
                <a:schemeClr val="tx2"/>
              </a:solidFill>
            </a:rPr>
            <a:t>One authorization with 2 or more different research components</a:t>
          </a:r>
          <a:endParaRPr lang="en-US" sz="3200" kern="1200" dirty="0">
            <a:solidFill>
              <a:schemeClr val="tx2"/>
            </a:solidFill>
          </a:endParaRPr>
        </a:p>
        <a:p>
          <a:pPr marL="285750" lvl="1" indent="-285750" algn="l" defTabSz="1422400" rtl="0">
            <a:lnSpc>
              <a:spcPct val="90000"/>
            </a:lnSpc>
            <a:spcBef>
              <a:spcPct val="0"/>
            </a:spcBef>
            <a:spcAft>
              <a:spcPct val="20000"/>
            </a:spcAft>
            <a:buChar char="••"/>
          </a:pPr>
          <a:r>
            <a:rPr lang="en-US" sz="3200" kern="1200" dirty="0" smtClean="0">
              <a:solidFill>
                <a:schemeClr val="tx2"/>
              </a:solidFill>
            </a:rPr>
            <a:t>Differentiate between the conditioned and unconditioned components </a:t>
          </a:r>
          <a:endParaRPr lang="en-US" sz="3200" kern="1200" dirty="0">
            <a:solidFill>
              <a:schemeClr val="tx2"/>
            </a:solidFill>
          </a:endParaRPr>
        </a:p>
        <a:p>
          <a:pPr marL="285750" lvl="1" indent="-285750" algn="l" defTabSz="1422400" rtl="0">
            <a:lnSpc>
              <a:spcPct val="90000"/>
            </a:lnSpc>
            <a:spcBef>
              <a:spcPct val="0"/>
            </a:spcBef>
            <a:spcAft>
              <a:spcPct val="20000"/>
            </a:spcAft>
            <a:buChar char="••"/>
          </a:pPr>
          <a:r>
            <a:rPr lang="en-US" sz="3200" kern="1200" dirty="0" smtClean="0">
              <a:solidFill>
                <a:schemeClr val="tx2"/>
              </a:solidFill>
            </a:rPr>
            <a:t>Provide the individual with an opportunity to opt in to the </a:t>
          </a:r>
          <a:r>
            <a:rPr lang="en-US" sz="3200" b="1" u="sng" kern="1200" dirty="0" smtClean="0">
              <a:solidFill>
                <a:schemeClr val="accent6"/>
              </a:solidFill>
            </a:rPr>
            <a:t>unconditioned</a:t>
          </a:r>
          <a:r>
            <a:rPr lang="en-US" sz="3200" kern="1200" dirty="0" smtClean="0">
              <a:solidFill>
                <a:schemeClr val="tx2"/>
              </a:solidFill>
            </a:rPr>
            <a:t> components</a:t>
          </a:r>
          <a:endParaRPr lang="en-US" sz="3200" kern="1200" dirty="0">
            <a:solidFill>
              <a:schemeClr val="tx2"/>
            </a:solidFill>
          </a:endParaRPr>
        </a:p>
      </dsp:txBody>
      <dsp:txXfrm>
        <a:off x="0" y="1076307"/>
        <a:ext cx="8229600" cy="3055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D0294-8820-46F9-A869-A59B2282544D}">
      <dsp:nvSpPr>
        <dsp:cNvPr id="0" name=""/>
        <dsp:cNvSpPr/>
      </dsp:nvSpPr>
      <dsp:spPr>
        <a:xfrm>
          <a:off x="0" y="231500"/>
          <a:ext cx="8229600" cy="17871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solidFill>
                <a:schemeClr val="bg1">
                  <a:lumMod val="10000"/>
                  <a:lumOff val="90000"/>
                </a:schemeClr>
              </a:solidFill>
            </a:rPr>
            <a:t>Privacy Act (PA) Definition:  Information from system of records communicated by any means to any person</a:t>
          </a:r>
          <a:endParaRPr lang="en-US" sz="3200" kern="1200" dirty="0">
            <a:solidFill>
              <a:schemeClr val="bg1">
                <a:lumMod val="10000"/>
                <a:lumOff val="90000"/>
              </a:schemeClr>
            </a:solidFill>
          </a:endParaRPr>
        </a:p>
      </dsp:txBody>
      <dsp:txXfrm>
        <a:off x="87243" y="318743"/>
        <a:ext cx="8055114" cy="1612689"/>
      </dsp:txXfrm>
    </dsp:sp>
    <dsp:sp modelId="{CE9EA565-C0B6-4C29-901D-AB6F502E4A81}">
      <dsp:nvSpPr>
        <dsp:cNvPr id="0" name=""/>
        <dsp:cNvSpPr/>
      </dsp:nvSpPr>
      <dsp:spPr>
        <a:xfrm>
          <a:off x="0" y="2205875"/>
          <a:ext cx="8229600" cy="17871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solidFill>
                <a:schemeClr val="bg1">
                  <a:lumMod val="10000"/>
                  <a:lumOff val="90000"/>
                </a:schemeClr>
              </a:solidFill>
            </a:rPr>
            <a:t>VA Definition:  Information released outside VA</a:t>
          </a:r>
          <a:endParaRPr lang="en-US" sz="3200" kern="1200" dirty="0">
            <a:solidFill>
              <a:schemeClr val="bg1">
                <a:lumMod val="10000"/>
                <a:lumOff val="90000"/>
              </a:schemeClr>
            </a:solidFill>
          </a:endParaRPr>
        </a:p>
      </dsp:txBody>
      <dsp:txXfrm>
        <a:off x="87243" y="2293118"/>
        <a:ext cx="8055114" cy="161268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B9636-83F1-4ECF-B9A2-56DEF7E76E98}">
      <dsp:nvSpPr>
        <dsp:cNvPr id="0" name=""/>
        <dsp:cNvSpPr/>
      </dsp:nvSpPr>
      <dsp:spPr>
        <a:xfrm>
          <a:off x="0" y="69844"/>
          <a:ext cx="8229600" cy="13903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t>Use separate authorizations </a:t>
          </a:r>
          <a:endParaRPr lang="en-US" sz="3500" kern="1200" dirty="0"/>
        </a:p>
      </dsp:txBody>
      <dsp:txXfrm>
        <a:off x="67873" y="137717"/>
        <a:ext cx="8093854" cy="1254634"/>
      </dsp:txXfrm>
    </dsp:sp>
    <dsp:sp modelId="{B769E470-42E9-44F8-A1E8-2EAA04E70877}">
      <dsp:nvSpPr>
        <dsp:cNvPr id="0" name=""/>
        <dsp:cNvSpPr/>
      </dsp:nvSpPr>
      <dsp:spPr>
        <a:xfrm>
          <a:off x="0" y="1460224"/>
          <a:ext cx="8229600"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4450" rIns="248920" bIns="44450" numCol="1" spcCol="1270" anchor="t" anchorCtr="0">
          <a:noAutofit/>
        </a:bodyPr>
        <a:lstStyle/>
        <a:p>
          <a:pPr marL="228600" lvl="1" indent="-228600" algn="l" defTabSz="1200150" rtl="0">
            <a:lnSpc>
              <a:spcPct val="90000"/>
            </a:lnSpc>
            <a:spcBef>
              <a:spcPct val="0"/>
            </a:spcBef>
            <a:spcAft>
              <a:spcPct val="20000"/>
            </a:spcAft>
            <a:buChar char="••"/>
          </a:pPr>
          <a:r>
            <a:rPr lang="en-US" sz="2700" kern="1200" dirty="0" smtClean="0">
              <a:solidFill>
                <a:schemeClr val="tx2"/>
              </a:solidFill>
            </a:rPr>
            <a:t>One for the main activities of the study, and </a:t>
          </a:r>
          <a:endParaRPr lang="en-US" sz="2700" kern="1200" dirty="0">
            <a:solidFill>
              <a:schemeClr val="tx2"/>
            </a:solidFill>
          </a:endParaRPr>
        </a:p>
        <a:p>
          <a:pPr marL="228600" lvl="1" indent="-228600" algn="l" defTabSz="1200150" rtl="0">
            <a:lnSpc>
              <a:spcPct val="90000"/>
            </a:lnSpc>
            <a:spcBef>
              <a:spcPct val="0"/>
            </a:spcBef>
            <a:spcAft>
              <a:spcPct val="20000"/>
            </a:spcAft>
            <a:buChar char="••"/>
          </a:pPr>
          <a:r>
            <a:rPr lang="en-US" sz="2700" kern="1200" dirty="0" smtClean="0">
              <a:solidFill>
                <a:schemeClr val="tx2"/>
              </a:solidFill>
            </a:rPr>
            <a:t>Separate authorization for the tissue banking or data repository for  future use</a:t>
          </a:r>
          <a:endParaRPr lang="en-US" sz="2700" kern="1200" dirty="0">
            <a:solidFill>
              <a:schemeClr val="tx2"/>
            </a:solidFill>
          </a:endParaRPr>
        </a:p>
      </dsp:txBody>
      <dsp:txXfrm>
        <a:off x="0" y="1460224"/>
        <a:ext cx="8229600" cy="1304100"/>
      </dsp:txXfrm>
    </dsp:sp>
    <dsp:sp modelId="{14279581-4EC8-4DAA-AFEE-5D6CE1C32EF9}">
      <dsp:nvSpPr>
        <dsp:cNvPr id="0" name=""/>
        <dsp:cNvSpPr/>
      </dsp:nvSpPr>
      <dsp:spPr>
        <a:xfrm>
          <a:off x="0" y="2764325"/>
          <a:ext cx="8229600" cy="13903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t>Future use requires a new IRB approval to even include use of contact information </a:t>
          </a:r>
          <a:endParaRPr lang="en-US" sz="3500" kern="1200" dirty="0"/>
        </a:p>
      </dsp:txBody>
      <dsp:txXfrm>
        <a:off x="67873" y="2832198"/>
        <a:ext cx="8093854" cy="125463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C188F-250C-4B9F-8680-2E4E28596F5C}">
      <dsp:nvSpPr>
        <dsp:cNvPr id="0" name=""/>
        <dsp:cNvSpPr/>
      </dsp:nvSpPr>
      <dsp:spPr>
        <a:xfrm>
          <a:off x="0" y="1936"/>
          <a:ext cx="49158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608893-9395-4F82-AEF8-96AF94F48ED7}">
      <dsp:nvSpPr>
        <dsp:cNvPr id="0" name=""/>
        <dsp:cNvSpPr/>
      </dsp:nvSpPr>
      <dsp:spPr>
        <a:xfrm>
          <a:off x="0" y="1936"/>
          <a:ext cx="4915840" cy="1320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b="0" kern="1200" dirty="0" smtClean="0">
              <a:solidFill>
                <a:schemeClr val="tx2"/>
              </a:solidFill>
            </a:rPr>
            <a:t>Ensures compliance prior to use and disclosure of information to PI</a:t>
          </a:r>
          <a:endParaRPr lang="en-US" sz="2800" b="0" kern="1200" dirty="0">
            <a:solidFill>
              <a:schemeClr val="tx2"/>
            </a:solidFill>
          </a:endParaRPr>
        </a:p>
      </dsp:txBody>
      <dsp:txXfrm>
        <a:off x="0" y="1936"/>
        <a:ext cx="4915840" cy="1320855"/>
      </dsp:txXfrm>
    </dsp:sp>
    <dsp:sp modelId="{71378CE1-68F8-4FB9-A3A6-A5870377A6C3}">
      <dsp:nvSpPr>
        <dsp:cNvPr id="0" name=""/>
        <dsp:cNvSpPr/>
      </dsp:nvSpPr>
      <dsp:spPr>
        <a:xfrm>
          <a:off x="0" y="1322792"/>
          <a:ext cx="49158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49F962-678A-4691-AC9D-A9D0F9EF407F}">
      <dsp:nvSpPr>
        <dsp:cNvPr id="0" name=""/>
        <dsp:cNvSpPr/>
      </dsp:nvSpPr>
      <dsp:spPr>
        <a:xfrm>
          <a:off x="0" y="1322792"/>
          <a:ext cx="4915840" cy="1320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b="0" kern="1200" dirty="0" smtClean="0">
              <a:solidFill>
                <a:schemeClr val="tx2"/>
              </a:solidFill>
            </a:rPr>
            <a:t>Cannot approve or disapprove a study </a:t>
          </a:r>
          <a:endParaRPr lang="en-US" sz="2800" b="0" kern="1200" dirty="0">
            <a:solidFill>
              <a:schemeClr val="tx2"/>
            </a:solidFill>
          </a:endParaRPr>
        </a:p>
      </dsp:txBody>
      <dsp:txXfrm>
        <a:off x="0" y="1322792"/>
        <a:ext cx="4915840" cy="1320855"/>
      </dsp:txXfrm>
    </dsp:sp>
    <dsp:sp modelId="{7DEC7BA8-DA05-4A3D-BB5E-0A6C1F7F6B11}">
      <dsp:nvSpPr>
        <dsp:cNvPr id="0" name=""/>
        <dsp:cNvSpPr/>
      </dsp:nvSpPr>
      <dsp:spPr>
        <a:xfrm>
          <a:off x="0" y="2643648"/>
          <a:ext cx="49158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D687A3-E6D4-4670-BB39-0E8D46AE647F}">
      <dsp:nvSpPr>
        <dsp:cNvPr id="0" name=""/>
        <dsp:cNvSpPr/>
      </dsp:nvSpPr>
      <dsp:spPr>
        <a:xfrm>
          <a:off x="0" y="2643648"/>
          <a:ext cx="4915840" cy="1320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b="0" kern="1200" dirty="0" smtClean="0">
              <a:solidFill>
                <a:schemeClr val="tx2"/>
              </a:solidFill>
            </a:rPr>
            <a:t>Works with IRB or PI by providing and interim and final review </a:t>
          </a:r>
          <a:endParaRPr lang="en-US" sz="2800" b="0" kern="1200" dirty="0">
            <a:solidFill>
              <a:schemeClr val="tx2"/>
            </a:solidFill>
          </a:endParaRPr>
        </a:p>
      </dsp:txBody>
      <dsp:txXfrm>
        <a:off x="0" y="2643648"/>
        <a:ext cx="4915840" cy="132085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8EDA8-5FCD-4D31-83BC-CDE10AAC561C}">
      <dsp:nvSpPr>
        <dsp:cNvPr id="0" name=""/>
        <dsp:cNvSpPr/>
      </dsp:nvSpPr>
      <dsp:spPr>
        <a:xfrm>
          <a:off x="0" y="1590"/>
          <a:ext cx="6106395"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ED2A017-56DE-4FC3-AA61-F289056E7125}">
      <dsp:nvSpPr>
        <dsp:cNvPr id="0" name=""/>
        <dsp:cNvSpPr/>
      </dsp:nvSpPr>
      <dsp:spPr>
        <a:xfrm>
          <a:off x="0" y="1590"/>
          <a:ext cx="6106395" cy="1084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b="1" kern="1200" dirty="0" smtClean="0"/>
            <a:t>Approves waiver of HIPAA Authorization</a:t>
          </a:r>
          <a:endParaRPr lang="en-US" sz="2800" kern="1200" dirty="0"/>
        </a:p>
      </dsp:txBody>
      <dsp:txXfrm>
        <a:off x="0" y="1590"/>
        <a:ext cx="6106395" cy="1084628"/>
      </dsp:txXfrm>
    </dsp:sp>
    <dsp:sp modelId="{8F7F03C9-F2AB-4543-B8B8-06E878A2C494}">
      <dsp:nvSpPr>
        <dsp:cNvPr id="0" name=""/>
        <dsp:cNvSpPr/>
      </dsp:nvSpPr>
      <dsp:spPr>
        <a:xfrm>
          <a:off x="0" y="1086218"/>
          <a:ext cx="6106395"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8C32CD9-404C-40B9-8E8C-C39020BFE5DD}">
      <dsp:nvSpPr>
        <dsp:cNvPr id="0" name=""/>
        <dsp:cNvSpPr/>
      </dsp:nvSpPr>
      <dsp:spPr>
        <a:xfrm>
          <a:off x="0" y="1086218"/>
          <a:ext cx="6106395" cy="1084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b="1" kern="1200" dirty="0" smtClean="0"/>
            <a:t>Documents its approval based on criteria</a:t>
          </a:r>
          <a:endParaRPr lang="en-US" sz="2800" kern="1200" dirty="0"/>
        </a:p>
      </dsp:txBody>
      <dsp:txXfrm>
        <a:off x="0" y="1086218"/>
        <a:ext cx="6106395" cy="1084628"/>
      </dsp:txXfrm>
    </dsp:sp>
    <dsp:sp modelId="{FFC48168-846C-4955-9F6E-F73716A00397}">
      <dsp:nvSpPr>
        <dsp:cNvPr id="0" name=""/>
        <dsp:cNvSpPr/>
      </dsp:nvSpPr>
      <dsp:spPr>
        <a:xfrm>
          <a:off x="0" y="2170846"/>
          <a:ext cx="6106395"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AD32194-B096-47B4-9328-87740FDF8746}">
      <dsp:nvSpPr>
        <dsp:cNvPr id="0" name=""/>
        <dsp:cNvSpPr/>
      </dsp:nvSpPr>
      <dsp:spPr>
        <a:xfrm>
          <a:off x="0" y="2170846"/>
          <a:ext cx="6106395" cy="1084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b="1" kern="1200" dirty="0" smtClean="0"/>
            <a:t>Documentation must be signed by the chair or other member</a:t>
          </a:r>
          <a:endParaRPr lang="en-US" sz="2800" kern="1200" dirty="0"/>
        </a:p>
      </dsp:txBody>
      <dsp:txXfrm>
        <a:off x="0" y="2170846"/>
        <a:ext cx="6106395" cy="108462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2B1C-1BCF-422C-A748-D69C454A07E1}">
      <dsp:nvSpPr>
        <dsp:cNvPr id="0" name=""/>
        <dsp:cNvSpPr/>
      </dsp:nvSpPr>
      <dsp:spPr>
        <a:xfrm>
          <a:off x="0" y="0"/>
          <a:ext cx="8794744" cy="84740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t>Minimal risk to individual’s privacy </a:t>
          </a:r>
          <a:endParaRPr lang="en-US" sz="3500" kern="1200" dirty="0"/>
        </a:p>
      </dsp:txBody>
      <dsp:txXfrm>
        <a:off x="41367" y="41367"/>
        <a:ext cx="8712010" cy="764667"/>
      </dsp:txXfrm>
    </dsp:sp>
    <dsp:sp modelId="{1F3E8AFA-021C-4444-9FA4-8A5B6589F000}">
      <dsp:nvSpPr>
        <dsp:cNvPr id="0" name=""/>
        <dsp:cNvSpPr/>
      </dsp:nvSpPr>
      <dsp:spPr>
        <a:xfrm>
          <a:off x="0" y="855954"/>
          <a:ext cx="8794744" cy="3483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233" tIns="44450" rIns="248920" bIns="44450" numCol="1" spcCol="1270" anchor="t" anchorCtr="0">
          <a:noAutofit/>
        </a:bodyPr>
        <a:lstStyle/>
        <a:p>
          <a:pPr marL="228600" lvl="1" indent="-228600" algn="l" defTabSz="1200150" rtl="0">
            <a:lnSpc>
              <a:spcPct val="90000"/>
            </a:lnSpc>
            <a:spcBef>
              <a:spcPct val="0"/>
            </a:spcBef>
            <a:spcAft>
              <a:spcPct val="20000"/>
            </a:spcAft>
            <a:buChar char="••"/>
          </a:pPr>
          <a:r>
            <a:rPr lang="en-US" sz="2700" kern="1200" dirty="0" smtClean="0">
              <a:solidFill>
                <a:schemeClr val="tx2"/>
              </a:solidFill>
            </a:rPr>
            <a:t>Plan to protect identifiers</a:t>
          </a:r>
          <a:endParaRPr lang="en-US" sz="2700" kern="1200" dirty="0">
            <a:solidFill>
              <a:schemeClr val="tx2"/>
            </a:solidFill>
          </a:endParaRPr>
        </a:p>
        <a:p>
          <a:pPr marL="228600" lvl="1" indent="-228600" algn="l" defTabSz="1200150" rtl="0">
            <a:lnSpc>
              <a:spcPct val="90000"/>
            </a:lnSpc>
            <a:spcBef>
              <a:spcPct val="0"/>
            </a:spcBef>
            <a:spcAft>
              <a:spcPct val="20000"/>
            </a:spcAft>
            <a:buChar char="••"/>
          </a:pPr>
          <a:endParaRPr lang="en-US" sz="2700" kern="1200" dirty="0">
            <a:solidFill>
              <a:schemeClr val="tx2"/>
            </a:solidFill>
          </a:endParaRPr>
        </a:p>
        <a:p>
          <a:pPr marL="228600" lvl="1" indent="-228600" algn="l" defTabSz="1200150" rtl="0">
            <a:lnSpc>
              <a:spcPct val="90000"/>
            </a:lnSpc>
            <a:spcBef>
              <a:spcPct val="0"/>
            </a:spcBef>
            <a:spcAft>
              <a:spcPct val="20000"/>
            </a:spcAft>
            <a:buChar char="••"/>
          </a:pPr>
          <a:r>
            <a:rPr lang="en-US" sz="2700" kern="1200" dirty="0" smtClean="0">
              <a:solidFill>
                <a:schemeClr val="tx2"/>
              </a:solidFill>
            </a:rPr>
            <a:t>Plan to destroy identifiers </a:t>
          </a:r>
          <a:endParaRPr lang="en-US" sz="2700" kern="1200" dirty="0">
            <a:solidFill>
              <a:schemeClr val="tx2"/>
            </a:solidFill>
          </a:endParaRPr>
        </a:p>
        <a:p>
          <a:pPr marL="228600" lvl="1" indent="-228600" algn="l" defTabSz="1200150" rtl="0">
            <a:lnSpc>
              <a:spcPct val="90000"/>
            </a:lnSpc>
            <a:spcBef>
              <a:spcPct val="0"/>
            </a:spcBef>
            <a:spcAft>
              <a:spcPct val="20000"/>
            </a:spcAft>
            <a:buChar char="••"/>
          </a:pPr>
          <a:endParaRPr lang="en-US" sz="2700" kern="1200" dirty="0">
            <a:solidFill>
              <a:schemeClr val="tx2"/>
            </a:solidFill>
          </a:endParaRPr>
        </a:p>
        <a:p>
          <a:pPr marL="228600" lvl="1" indent="-228600" algn="l" defTabSz="1200150" rtl="0">
            <a:lnSpc>
              <a:spcPct val="90000"/>
            </a:lnSpc>
            <a:spcBef>
              <a:spcPct val="0"/>
            </a:spcBef>
            <a:spcAft>
              <a:spcPct val="20000"/>
            </a:spcAft>
            <a:buChar char="••"/>
          </a:pPr>
          <a:r>
            <a:rPr lang="en-US" sz="2700" kern="1200" dirty="0" smtClean="0">
              <a:solidFill>
                <a:schemeClr val="tx2"/>
              </a:solidFill>
            </a:rPr>
            <a:t>Re-Use or disclosure is permitted</a:t>
          </a:r>
          <a:endParaRPr lang="en-US" sz="2700" kern="1200" dirty="0">
            <a:solidFill>
              <a:schemeClr val="tx2"/>
            </a:solidFill>
          </a:endParaRPr>
        </a:p>
      </dsp:txBody>
      <dsp:txXfrm>
        <a:off x="0" y="855954"/>
        <a:ext cx="8794744" cy="348380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9A522-178A-4F82-9045-F7399720560E}">
      <dsp:nvSpPr>
        <dsp:cNvPr id="0" name=""/>
        <dsp:cNvSpPr/>
      </dsp:nvSpPr>
      <dsp:spPr>
        <a:xfrm>
          <a:off x="1004" y="873126"/>
          <a:ext cx="3917900" cy="235074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en-US" sz="4500" kern="1200" dirty="0" smtClean="0"/>
            <a:t>Research requires a waiver </a:t>
          </a:r>
          <a:endParaRPr lang="en-US" sz="4500" kern="1200" dirty="0"/>
        </a:p>
      </dsp:txBody>
      <dsp:txXfrm>
        <a:off x="1004" y="873126"/>
        <a:ext cx="3917900" cy="2350740"/>
      </dsp:txXfrm>
    </dsp:sp>
    <dsp:sp modelId="{778B907B-D949-4DF4-B869-C863500A9D22}">
      <dsp:nvSpPr>
        <dsp:cNvPr id="0" name=""/>
        <dsp:cNvSpPr/>
      </dsp:nvSpPr>
      <dsp:spPr>
        <a:xfrm>
          <a:off x="4310695" y="873126"/>
          <a:ext cx="3917900" cy="235074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en-US" sz="4500" kern="1200" dirty="0" smtClean="0"/>
            <a:t>Research requires access to and use</a:t>
          </a:r>
          <a:endParaRPr lang="en-US" sz="4500" kern="1200" dirty="0">
            <a:solidFill>
              <a:schemeClr val="tx2"/>
            </a:solidFill>
          </a:endParaRPr>
        </a:p>
      </dsp:txBody>
      <dsp:txXfrm>
        <a:off x="4310695" y="873126"/>
        <a:ext cx="3917900" cy="2350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E69EF-39CB-4007-9A32-DFA3EC49D952}">
      <dsp:nvSpPr>
        <dsp:cNvPr id="0" name=""/>
        <dsp:cNvSpPr/>
      </dsp:nvSpPr>
      <dsp:spPr>
        <a:xfrm>
          <a:off x="0" y="0"/>
          <a:ext cx="875634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76C5B24-DE82-4743-8A69-BD8CD0B5A6B0}">
      <dsp:nvSpPr>
        <dsp:cNvPr id="0" name=""/>
        <dsp:cNvSpPr/>
      </dsp:nvSpPr>
      <dsp:spPr>
        <a:xfrm>
          <a:off x="0" y="0"/>
          <a:ext cx="2769739" cy="4224550"/>
        </a:xfrm>
        <a:prstGeom prst="rect">
          <a:avLst/>
        </a:prstGeom>
        <a:blipFill rotWithShape="0">
          <a:blip xmlns:r="http://schemas.openxmlformats.org/officeDocument/2006/relationships" r:embed="rId1"/>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ctr" defTabSz="1600200" rtl="0">
            <a:lnSpc>
              <a:spcPct val="90000"/>
            </a:lnSpc>
            <a:spcBef>
              <a:spcPct val="0"/>
            </a:spcBef>
            <a:spcAft>
              <a:spcPct val="35000"/>
            </a:spcAft>
          </a:pPr>
          <a:endParaRPr lang="en-US" sz="3600" b="1" kern="1200" dirty="0" smtClean="0">
            <a:solidFill>
              <a:schemeClr val="tx2"/>
            </a:solidFill>
          </a:endParaRPr>
        </a:p>
        <a:p>
          <a:pPr lvl="0" algn="ctr" defTabSz="1600200" rtl="0">
            <a:lnSpc>
              <a:spcPct val="90000"/>
            </a:lnSpc>
            <a:spcBef>
              <a:spcPct val="0"/>
            </a:spcBef>
            <a:spcAft>
              <a:spcPct val="35000"/>
            </a:spcAft>
          </a:pPr>
          <a:r>
            <a:rPr lang="en-US" sz="4000" b="1" kern="1200" dirty="0" smtClean="0">
              <a:solidFill>
                <a:schemeClr val="tx2"/>
              </a:solidFill>
            </a:rPr>
            <a:t>Any</a:t>
          </a:r>
          <a:r>
            <a:rPr lang="en-US" sz="3600" b="1" kern="1200" dirty="0" smtClean="0">
              <a:solidFill>
                <a:schemeClr val="tx2"/>
              </a:solidFill>
            </a:rPr>
            <a:t>              	 information maintained by VA about an individual</a:t>
          </a:r>
          <a:endParaRPr lang="en-US" sz="3600" b="1" kern="1200" dirty="0">
            <a:solidFill>
              <a:schemeClr val="tx2"/>
            </a:solidFill>
          </a:endParaRPr>
        </a:p>
      </dsp:txBody>
      <dsp:txXfrm>
        <a:off x="0" y="0"/>
        <a:ext cx="2769739" cy="4224550"/>
      </dsp:txXfrm>
    </dsp:sp>
    <dsp:sp modelId="{ACC918EB-20E9-43FC-8A4B-0C5CD433B727}">
      <dsp:nvSpPr>
        <dsp:cNvPr id="0" name=""/>
        <dsp:cNvSpPr/>
      </dsp:nvSpPr>
      <dsp:spPr>
        <a:xfrm>
          <a:off x="2881973" y="39811"/>
          <a:ext cx="5873545" cy="79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ts val="4500"/>
            </a:lnSpc>
            <a:spcBef>
              <a:spcPct val="0"/>
            </a:spcBef>
            <a:spcAft>
              <a:spcPct val="35000"/>
            </a:spcAft>
          </a:pPr>
          <a:r>
            <a:rPr lang="en-US" sz="2800" kern="1200" dirty="0" smtClean="0">
              <a:solidFill>
                <a:schemeClr val="tx2"/>
              </a:solidFill>
            </a:rPr>
            <a:t>Education</a:t>
          </a:r>
          <a:endParaRPr lang="en-US" sz="2800" kern="1200" dirty="0">
            <a:solidFill>
              <a:schemeClr val="tx2"/>
            </a:solidFill>
          </a:endParaRPr>
        </a:p>
      </dsp:txBody>
      <dsp:txXfrm>
        <a:off x="2881973" y="39811"/>
        <a:ext cx="5873545" cy="796228"/>
      </dsp:txXfrm>
    </dsp:sp>
    <dsp:sp modelId="{C2FD4EFB-22A7-4228-ADCE-B0EE92942964}">
      <dsp:nvSpPr>
        <dsp:cNvPr id="0" name=""/>
        <dsp:cNvSpPr/>
      </dsp:nvSpPr>
      <dsp:spPr>
        <a:xfrm>
          <a:off x="2769739" y="836040"/>
          <a:ext cx="59857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EAA34643-3449-4E07-9C12-B03A24630019}">
      <dsp:nvSpPr>
        <dsp:cNvPr id="0" name=""/>
        <dsp:cNvSpPr/>
      </dsp:nvSpPr>
      <dsp:spPr>
        <a:xfrm>
          <a:off x="2881973" y="875851"/>
          <a:ext cx="5873545" cy="79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ts val="4500"/>
            </a:lnSpc>
            <a:spcBef>
              <a:spcPct val="0"/>
            </a:spcBef>
            <a:spcAft>
              <a:spcPct val="35000"/>
            </a:spcAft>
          </a:pPr>
          <a:r>
            <a:rPr lang="en-US" sz="2800" kern="1200" dirty="0" smtClean="0">
              <a:solidFill>
                <a:schemeClr val="tx2"/>
              </a:solidFill>
            </a:rPr>
            <a:t>Financial transactions</a:t>
          </a:r>
          <a:endParaRPr lang="en-US" sz="2800" kern="1200" dirty="0">
            <a:solidFill>
              <a:schemeClr val="tx2"/>
            </a:solidFill>
          </a:endParaRPr>
        </a:p>
      </dsp:txBody>
      <dsp:txXfrm>
        <a:off x="2881973" y="875851"/>
        <a:ext cx="5873545" cy="796228"/>
      </dsp:txXfrm>
    </dsp:sp>
    <dsp:sp modelId="{4476588F-E641-490E-8672-410387DC98A0}">
      <dsp:nvSpPr>
        <dsp:cNvPr id="0" name=""/>
        <dsp:cNvSpPr/>
      </dsp:nvSpPr>
      <dsp:spPr>
        <a:xfrm>
          <a:off x="2769739" y="1672080"/>
          <a:ext cx="59857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6F5EFB9-D6F6-4216-A0AD-FC4E03A66017}">
      <dsp:nvSpPr>
        <dsp:cNvPr id="0" name=""/>
        <dsp:cNvSpPr/>
      </dsp:nvSpPr>
      <dsp:spPr>
        <a:xfrm>
          <a:off x="2881973" y="1711891"/>
          <a:ext cx="5873545" cy="79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ts val="4500"/>
            </a:lnSpc>
            <a:spcBef>
              <a:spcPct val="0"/>
            </a:spcBef>
            <a:spcAft>
              <a:spcPct val="35000"/>
            </a:spcAft>
          </a:pPr>
          <a:r>
            <a:rPr lang="en-US" sz="2800" kern="1200" dirty="0" smtClean="0">
              <a:solidFill>
                <a:schemeClr val="tx2"/>
              </a:solidFill>
            </a:rPr>
            <a:t>Medical History</a:t>
          </a:r>
          <a:endParaRPr lang="en-US" sz="2800" kern="1200" dirty="0">
            <a:solidFill>
              <a:schemeClr val="tx2"/>
            </a:solidFill>
          </a:endParaRPr>
        </a:p>
      </dsp:txBody>
      <dsp:txXfrm>
        <a:off x="2881973" y="1711891"/>
        <a:ext cx="5873545" cy="796228"/>
      </dsp:txXfrm>
    </dsp:sp>
    <dsp:sp modelId="{880BF273-B569-47CF-BD21-7B5A6D0F9BDE}">
      <dsp:nvSpPr>
        <dsp:cNvPr id="0" name=""/>
        <dsp:cNvSpPr/>
      </dsp:nvSpPr>
      <dsp:spPr>
        <a:xfrm>
          <a:off x="2769739" y="2508120"/>
          <a:ext cx="59857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4AD116D8-E8C9-414D-8283-7BC2B1740B01}">
      <dsp:nvSpPr>
        <dsp:cNvPr id="0" name=""/>
        <dsp:cNvSpPr/>
      </dsp:nvSpPr>
      <dsp:spPr>
        <a:xfrm>
          <a:off x="2881973" y="2547931"/>
          <a:ext cx="5873545" cy="79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ts val="4500"/>
            </a:lnSpc>
            <a:spcBef>
              <a:spcPct val="0"/>
            </a:spcBef>
            <a:spcAft>
              <a:spcPct val="35000"/>
            </a:spcAft>
          </a:pPr>
          <a:r>
            <a:rPr lang="en-US" sz="2800" kern="1200" dirty="0" smtClean="0">
              <a:solidFill>
                <a:schemeClr val="tx2"/>
              </a:solidFill>
            </a:rPr>
            <a:t>Criminal or employment history</a:t>
          </a:r>
          <a:endParaRPr lang="en-US" sz="2800" kern="1200" dirty="0">
            <a:solidFill>
              <a:schemeClr val="tx2"/>
            </a:solidFill>
          </a:endParaRPr>
        </a:p>
      </dsp:txBody>
      <dsp:txXfrm>
        <a:off x="2881973" y="2547931"/>
        <a:ext cx="5873545" cy="796228"/>
      </dsp:txXfrm>
    </dsp:sp>
    <dsp:sp modelId="{D262250D-4A35-44F0-A939-31F71C69ED0D}">
      <dsp:nvSpPr>
        <dsp:cNvPr id="0" name=""/>
        <dsp:cNvSpPr/>
      </dsp:nvSpPr>
      <dsp:spPr>
        <a:xfrm>
          <a:off x="2769739" y="3344160"/>
          <a:ext cx="59857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60D3EA2D-4A3E-48B5-9E8E-1F03A4A41AEB}">
      <dsp:nvSpPr>
        <dsp:cNvPr id="0" name=""/>
        <dsp:cNvSpPr/>
      </dsp:nvSpPr>
      <dsp:spPr>
        <a:xfrm>
          <a:off x="2881973" y="3383971"/>
          <a:ext cx="5873545" cy="79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ts val="4500"/>
            </a:lnSpc>
            <a:spcBef>
              <a:spcPct val="0"/>
            </a:spcBef>
            <a:spcAft>
              <a:spcPct val="35000"/>
            </a:spcAft>
          </a:pPr>
          <a:r>
            <a:rPr lang="en-US" sz="2800" kern="1200" dirty="0" smtClean="0">
              <a:solidFill>
                <a:schemeClr val="tx2"/>
              </a:solidFill>
            </a:rPr>
            <a:t>Distinguish the individual’s identity</a:t>
          </a:r>
          <a:endParaRPr lang="en-US" sz="2800" kern="1200" dirty="0">
            <a:solidFill>
              <a:schemeClr val="tx2"/>
            </a:solidFill>
          </a:endParaRPr>
        </a:p>
      </dsp:txBody>
      <dsp:txXfrm>
        <a:off x="2881973" y="3383971"/>
        <a:ext cx="5873545" cy="796228"/>
      </dsp:txXfrm>
    </dsp:sp>
    <dsp:sp modelId="{D493BBFD-068F-4959-BC95-0F3915658C70}">
      <dsp:nvSpPr>
        <dsp:cNvPr id="0" name=""/>
        <dsp:cNvSpPr/>
      </dsp:nvSpPr>
      <dsp:spPr>
        <a:xfrm>
          <a:off x="2769739" y="4180200"/>
          <a:ext cx="59857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E1A8A-FEF6-4421-A009-C687FA39AD23}">
      <dsp:nvSpPr>
        <dsp:cNvPr id="0" name=""/>
        <dsp:cNvSpPr/>
      </dsp:nvSpPr>
      <dsp:spPr>
        <a:xfrm>
          <a:off x="0" y="10727"/>
          <a:ext cx="5223079" cy="9498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Any information</a:t>
          </a:r>
          <a:endParaRPr lang="en-US" sz="2800" b="1" kern="1200" dirty="0">
            <a:solidFill>
              <a:schemeClr val="bg1">
                <a:lumMod val="10000"/>
                <a:lumOff val="90000"/>
              </a:schemeClr>
            </a:solidFill>
          </a:endParaRPr>
        </a:p>
      </dsp:txBody>
      <dsp:txXfrm>
        <a:off x="46366" y="57093"/>
        <a:ext cx="5130347" cy="857076"/>
      </dsp:txXfrm>
    </dsp:sp>
    <dsp:sp modelId="{0BC0F3B8-F609-4514-B625-ECC867AB479F}">
      <dsp:nvSpPr>
        <dsp:cNvPr id="0" name=""/>
        <dsp:cNvSpPr/>
      </dsp:nvSpPr>
      <dsp:spPr>
        <a:xfrm>
          <a:off x="0" y="970443"/>
          <a:ext cx="5223079" cy="9498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Pertaining to an individual </a:t>
          </a:r>
        </a:p>
      </dsp:txBody>
      <dsp:txXfrm>
        <a:off x="46366" y="1016809"/>
        <a:ext cx="5130347" cy="857076"/>
      </dsp:txXfrm>
    </dsp:sp>
    <dsp:sp modelId="{D78C1960-CCF6-4004-B474-B303EF47CC89}">
      <dsp:nvSpPr>
        <dsp:cNvPr id="0" name=""/>
        <dsp:cNvSpPr/>
      </dsp:nvSpPr>
      <dsp:spPr>
        <a:xfrm>
          <a:off x="0" y="1930158"/>
          <a:ext cx="5223079" cy="9498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Retrieved by the individual’s name or other unique identifier</a:t>
          </a:r>
        </a:p>
      </dsp:txBody>
      <dsp:txXfrm>
        <a:off x="46366" y="1976524"/>
        <a:ext cx="5130347" cy="857076"/>
      </dsp:txXfrm>
    </dsp:sp>
    <dsp:sp modelId="{AA0C5DD6-FDA7-4F94-B0D5-2C1B0A25C0D7}">
      <dsp:nvSpPr>
        <dsp:cNvPr id="0" name=""/>
        <dsp:cNvSpPr/>
      </dsp:nvSpPr>
      <dsp:spPr>
        <a:xfrm>
          <a:off x="0" y="2874910"/>
          <a:ext cx="5223079" cy="9498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Usually covered by a Privacy Act system of records </a:t>
          </a:r>
        </a:p>
      </dsp:txBody>
      <dsp:txXfrm>
        <a:off x="46366" y="2921276"/>
        <a:ext cx="5130347" cy="8570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6DDEA-B91A-49CA-93AE-4CD2DC59BE49}">
      <dsp:nvSpPr>
        <dsp:cNvPr id="0" name=""/>
        <dsp:cNvSpPr/>
      </dsp:nvSpPr>
      <dsp:spPr>
        <a:xfrm>
          <a:off x="0" y="2006"/>
          <a:ext cx="894836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93D5EA-1C3C-4D3F-892F-FE572C86E2F7}">
      <dsp:nvSpPr>
        <dsp:cNvPr id="0" name=""/>
        <dsp:cNvSpPr/>
      </dsp:nvSpPr>
      <dsp:spPr>
        <a:xfrm>
          <a:off x="0" y="79857"/>
          <a:ext cx="8948365" cy="136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dirty="0" smtClean="0">
              <a:solidFill>
                <a:schemeClr val="tx2"/>
              </a:solidFill>
            </a:rPr>
            <a:t>Any health information, orally or recorded</a:t>
          </a:r>
          <a:endParaRPr lang="en-US" sz="2800" kern="1200" dirty="0">
            <a:solidFill>
              <a:schemeClr val="tx2"/>
            </a:solidFill>
          </a:endParaRPr>
        </a:p>
      </dsp:txBody>
      <dsp:txXfrm>
        <a:off x="0" y="79857"/>
        <a:ext cx="8948365" cy="1368440"/>
      </dsp:txXfrm>
    </dsp:sp>
    <dsp:sp modelId="{76C91A31-D7A0-4F3F-A270-F93C81366105}">
      <dsp:nvSpPr>
        <dsp:cNvPr id="0" name=""/>
        <dsp:cNvSpPr/>
      </dsp:nvSpPr>
      <dsp:spPr>
        <a:xfrm>
          <a:off x="0" y="691303"/>
          <a:ext cx="894836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35F71F-A473-4143-95EF-8AF352F382EE}">
      <dsp:nvSpPr>
        <dsp:cNvPr id="0" name=""/>
        <dsp:cNvSpPr/>
      </dsp:nvSpPr>
      <dsp:spPr>
        <a:xfrm>
          <a:off x="0" y="705425"/>
          <a:ext cx="8948365" cy="136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solidFill>
                <a:schemeClr val="tx2"/>
              </a:solidFill>
            </a:rPr>
            <a:t>Created by provider, health plan and certain other specified entities</a:t>
          </a:r>
        </a:p>
      </dsp:txBody>
      <dsp:txXfrm>
        <a:off x="0" y="705425"/>
        <a:ext cx="8948365" cy="1368440"/>
      </dsp:txXfrm>
    </dsp:sp>
    <dsp:sp modelId="{D300452B-90CC-4EE4-A6F9-16D4BC37A33B}">
      <dsp:nvSpPr>
        <dsp:cNvPr id="0" name=""/>
        <dsp:cNvSpPr/>
      </dsp:nvSpPr>
      <dsp:spPr>
        <a:xfrm>
          <a:off x="0" y="1613016"/>
          <a:ext cx="894836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424D1E-CB3C-400A-A7FC-7230479F720F}">
      <dsp:nvSpPr>
        <dsp:cNvPr id="0" name=""/>
        <dsp:cNvSpPr/>
      </dsp:nvSpPr>
      <dsp:spPr>
        <a:xfrm>
          <a:off x="0" y="1895982"/>
          <a:ext cx="1789673" cy="136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2"/>
              </a:solidFill>
            </a:rPr>
            <a:t>Relates to:</a:t>
          </a:r>
        </a:p>
      </dsp:txBody>
      <dsp:txXfrm>
        <a:off x="0" y="1895982"/>
        <a:ext cx="1789673" cy="1368440"/>
      </dsp:txXfrm>
    </dsp:sp>
    <dsp:sp modelId="{7BDC87AE-7DB7-490A-AE5F-F0A8A4217343}">
      <dsp:nvSpPr>
        <dsp:cNvPr id="0" name=""/>
        <dsp:cNvSpPr/>
      </dsp:nvSpPr>
      <dsp:spPr>
        <a:xfrm>
          <a:off x="1923898" y="1607828"/>
          <a:ext cx="7024466" cy="427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solidFill>
                <a:schemeClr val="tx2"/>
              </a:solidFill>
            </a:rPr>
            <a:t>Past, present or future physical or mental health or condition of the individual;</a:t>
          </a:r>
        </a:p>
      </dsp:txBody>
      <dsp:txXfrm>
        <a:off x="1923898" y="1607828"/>
        <a:ext cx="7024466" cy="427637"/>
      </dsp:txXfrm>
    </dsp:sp>
    <dsp:sp modelId="{806897B4-1E7E-4A69-BE45-D3760B53A390}">
      <dsp:nvSpPr>
        <dsp:cNvPr id="0" name=""/>
        <dsp:cNvSpPr/>
      </dsp:nvSpPr>
      <dsp:spPr>
        <a:xfrm>
          <a:off x="1789672" y="2534730"/>
          <a:ext cx="715869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1A849A-6735-4113-8D2B-7DDAF7C7F18A}">
      <dsp:nvSpPr>
        <dsp:cNvPr id="0" name=""/>
        <dsp:cNvSpPr/>
      </dsp:nvSpPr>
      <dsp:spPr>
        <a:xfrm>
          <a:off x="1923898" y="2534728"/>
          <a:ext cx="7024466" cy="427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solidFill>
                <a:schemeClr val="tx2"/>
              </a:solidFill>
            </a:rPr>
            <a:t>Provision of health care; or</a:t>
          </a:r>
        </a:p>
      </dsp:txBody>
      <dsp:txXfrm>
        <a:off x="1923898" y="2534728"/>
        <a:ext cx="7024466" cy="427637"/>
      </dsp:txXfrm>
    </dsp:sp>
    <dsp:sp modelId="{263EDF3A-A202-4EA2-9FDC-7B7B00779066}">
      <dsp:nvSpPr>
        <dsp:cNvPr id="0" name=""/>
        <dsp:cNvSpPr/>
      </dsp:nvSpPr>
      <dsp:spPr>
        <a:xfrm>
          <a:off x="1789672" y="3264425"/>
          <a:ext cx="715869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C6F73E-AA78-4AED-BA94-088CB9F00A7A}">
      <dsp:nvSpPr>
        <dsp:cNvPr id="0" name=""/>
        <dsp:cNvSpPr/>
      </dsp:nvSpPr>
      <dsp:spPr>
        <a:xfrm>
          <a:off x="1923898" y="3264423"/>
          <a:ext cx="7024466" cy="427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solidFill>
                <a:schemeClr val="tx2"/>
              </a:solidFill>
            </a:rPr>
            <a:t>Payment for health care of individual</a:t>
          </a:r>
          <a:endParaRPr lang="en-US" sz="2800" kern="1200" dirty="0">
            <a:solidFill>
              <a:schemeClr val="tx2"/>
            </a:solidFill>
          </a:endParaRPr>
        </a:p>
      </dsp:txBody>
      <dsp:txXfrm>
        <a:off x="1923898" y="3264423"/>
        <a:ext cx="7024466" cy="427637"/>
      </dsp:txXfrm>
    </dsp:sp>
    <dsp:sp modelId="{58524245-CE48-4FC1-B203-A6C03962D341}">
      <dsp:nvSpPr>
        <dsp:cNvPr id="0" name=""/>
        <dsp:cNvSpPr/>
      </dsp:nvSpPr>
      <dsp:spPr>
        <a:xfrm>
          <a:off x="1789672" y="4085945"/>
          <a:ext cx="715869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D3A6F-E397-44BA-9EA2-5F305C366408}">
      <dsp:nvSpPr>
        <dsp:cNvPr id="0" name=""/>
        <dsp:cNvSpPr/>
      </dsp:nvSpPr>
      <dsp:spPr>
        <a:xfrm>
          <a:off x="8" y="0"/>
          <a:ext cx="2413318" cy="2184764"/>
        </a:xfrm>
        <a:prstGeom prst="rect">
          <a:avLst/>
        </a:prstGeom>
        <a:blipFill dpi="0" rotWithShape="1">
          <a:blip xmlns:r="http://schemas.openxmlformats.org/officeDocument/2006/relationships" r:embed="rId1" cstate="print">
            <a:duotone>
              <a:schemeClr val="accent6">
                <a:shade val="45000"/>
                <a:satMod val="135000"/>
              </a:schemeClr>
              <a:prstClr val="white"/>
            </a:duotone>
            <a:extLst>
              <a:ext uri="{BEBA8EAE-BF5A-486C-A8C5-ECC9F3942E4B}">
                <a14:imgProps xmlns:a14="http://schemas.microsoft.com/office/drawing/2010/main">
                  <a14:imgLayer r:embed="rId2">
                    <a14:imgEffect>
                      <a14:backgroundRemoval t="0" b="100000" l="0" r="98100">
                        <a14:foregroundMark x1="18300" y1="60597" x2="18300" y2="60597"/>
                        <a14:foregroundMark x1="20000" y1="59184" x2="20000" y2="59184"/>
                        <a14:foregroundMark x1="18300" y1="58556" x2="15200" y2="75196"/>
                        <a14:foregroundMark x1="18700" y1="55102" x2="21300" y2="66876"/>
                        <a14:foregroundMark x1="18700" y1="67504" x2="17400" y2="58556"/>
                        <a14:foregroundMark x1="23000" y1="61381" x2="16100" y2="68289"/>
                        <a14:backgroundMark x1="70000" y1="29513" x2="70000" y2="29513"/>
                        <a14:backgroundMark x1="29100" y1="68289" x2="29100" y2="68289"/>
                        <a14:backgroundMark x1="25700" y1="64050" x2="25700" y2="64050"/>
                      </a14:backgroundRemoval>
                    </a14:imgEffect>
                  </a14:imgLayer>
                </a14:imgProps>
              </a:ext>
              <a:ext uri="{28A0092B-C50C-407E-A947-70E740481C1C}">
                <a14:useLocalDpi xmlns:a14="http://schemas.microsoft.com/office/drawing/2010/main" val="0"/>
              </a:ext>
            </a:extLst>
          </a:blip>
          <a:srcRect/>
          <a:stretch>
            <a:fillRect l="-5048" t="9354" r="-2540" b="15819"/>
          </a:stretch>
        </a:blipFill>
        <a:ln>
          <a:noFill/>
        </a:ln>
        <a:effectLst>
          <a:outerShdw blurRad="50800" dist="38100" dir="2700000" algn="tl" rotWithShape="0">
            <a:prstClr val="black">
              <a:alpha val="40000"/>
            </a:prstClr>
          </a:outerShdw>
        </a:effectLst>
      </dsp:spPr>
      <dsp:style>
        <a:lnRef idx="0">
          <a:scrgbClr r="0" g="0" b="0"/>
        </a:lnRef>
        <a:fillRef idx="1">
          <a:scrgbClr r="0" g="0" b="0"/>
        </a:fillRef>
        <a:effectRef idx="2">
          <a:scrgbClr r="0" g="0" b="0"/>
        </a:effectRef>
        <a:fontRef idx="minor"/>
      </dsp:style>
    </dsp:sp>
    <dsp:sp modelId="{3A065995-43C6-47B0-8CF9-1E1BC39BE23F}">
      <dsp:nvSpPr>
        <dsp:cNvPr id="0" name=""/>
        <dsp:cNvSpPr/>
      </dsp:nvSpPr>
      <dsp:spPr>
        <a:xfrm>
          <a:off x="87112" y="2770692"/>
          <a:ext cx="2430550" cy="764667"/>
        </a:xfrm>
        <a:prstGeom prst="wedgeRectCallout">
          <a:avLst>
            <a:gd name="adj1" fmla="val 20250"/>
            <a:gd name="adj2" fmla="val -607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2"/>
              </a:solidFill>
              <a:effectLst/>
            </a:rPr>
            <a:t>Health information, including demographic information</a:t>
          </a:r>
          <a:endParaRPr lang="en-US" sz="2800" kern="1200" dirty="0">
            <a:solidFill>
              <a:schemeClr val="tx2"/>
            </a:solidFill>
            <a:effectLst/>
          </a:endParaRPr>
        </a:p>
      </dsp:txBody>
      <dsp:txXfrm>
        <a:off x="87112" y="2770692"/>
        <a:ext cx="2430550" cy="764667"/>
      </dsp:txXfrm>
    </dsp:sp>
    <dsp:sp modelId="{81D29F5F-B147-4DC2-B632-1CBF89DB63CB}">
      <dsp:nvSpPr>
        <dsp:cNvPr id="0" name=""/>
        <dsp:cNvSpPr/>
      </dsp:nvSpPr>
      <dsp:spPr>
        <a:xfrm>
          <a:off x="2915098" y="0"/>
          <a:ext cx="2730955" cy="2438175"/>
        </a:xfrm>
        <a:prstGeom prst="rect">
          <a:avLst/>
        </a:prstGeom>
        <a:blipFill dpi="0" rotWithShape="1">
          <a:blip xmlns:r="http://schemas.openxmlformats.org/officeDocument/2006/relationships"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6316" b="100000" l="0" r="99100"/>
                    </a14:imgEffect>
                  </a14:imgLayer>
                </a14:imgProps>
              </a:ext>
              <a:ext uri="{28A0092B-C50C-407E-A947-70E740481C1C}">
                <a14:useLocalDpi xmlns:a14="http://schemas.microsoft.com/office/drawing/2010/main" val="0"/>
              </a:ext>
            </a:extLst>
          </a:blip>
          <a:srcRect/>
          <a:stretch>
            <a:fillRect l="1238" t="11985" r="1207" b="9767"/>
          </a:stretch>
        </a:blipFill>
        <a:ln>
          <a:noFill/>
        </a:ln>
        <a:effectLst>
          <a:outerShdw blurRad="50800" dist="38100" dir="2700000" algn="tl" rotWithShape="0">
            <a:prstClr val="black">
              <a:alpha val="40000"/>
            </a:prstClr>
          </a:outerShdw>
        </a:effectLst>
      </dsp:spPr>
      <dsp:style>
        <a:lnRef idx="0">
          <a:scrgbClr r="0" g="0" b="0"/>
        </a:lnRef>
        <a:fillRef idx="1">
          <a:scrgbClr r="0" g="0" b="0"/>
        </a:fillRef>
        <a:effectRef idx="2">
          <a:scrgbClr r="0" g="0" b="0"/>
        </a:effectRef>
        <a:fontRef idx="minor"/>
      </dsp:style>
    </dsp:sp>
    <dsp:sp modelId="{AE388482-E880-4C97-A849-916883D6C2BD}">
      <dsp:nvSpPr>
        <dsp:cNvPr id="0" name=""/>
        <dsp:cNvSpPr/>
      </dsp:nvSpPr>
      <dsp:spPr>
        <a:xfrm>
          <a:off x="3036544" y="2834044"/>
          <a:ext cx="2430550" cy="764667"/>
        </a:xfrm>
        <a:prstGeom prst="wedgeRectCallout">
          <a:avLst>
            <a:gd name="adj1" fmla="val 20250"/>
            <a:gd name="adj2" fmla="val -607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2"/>
              </a:solidFill>
            </a:rPr>
            <a:t>Relates to past, present or future</a:t>
          </a:r>
          <a:endParaRPr lang="en-US" sz="2800" kern="1200" dirty="0">
            <a:solidFill>
              <a:schemeClr val="tx2"/>
            </a:solidFill>
          </a:endParaRPr>
        </a:p>
      </dsp:txBody>
      <dsp:txXfrm>
        <a:off x="3036544" y="2834044"/>
        <a:ext cx="2430550" cy="764667"/>
      </dsp:txXfrm>
    </dsp:sp>
    <dsp:sp modelId="{03DBE13A-2322-409C-935E-9A75ED17865A}">
      <dsp:nvSpPr>
        <dsp:cNvPr id="0" name=""/>
        <dsp:cNvSpPr/>
      </dsp:nvSpPr>
      <dsp:spPr>
        <a:xfrm>
          <a:off x="5794954" y="0"/>
          <a:ext cx="2730955" cy="2362363"/>
        </a:xfrm>
        <a:prstGeom prst="rect">
          <a:avLst/>
        </a:prstGeom>
        <a:blipFill dpi="0" rotWithShape="1">
          <a:blip xmlns:r="http://schemas.openxmlformats.org/officeDocument/2006/relationships" r:embed="rId5">
            <a:extLst>
              <a:ext uri="{BEBA8EAE-BF5A-486C-A8C5-ECC9F3942E4B}">
                <a14:imgProps xmlns:a14="http://schemas.microsoft.com/office/drawing/2010/main">
                  <a14:imgLayer r:embed="rId6">
                    <a14:imgEffect>
                      <a14:backgroundRemoval t="0" b="100000" l="49082" r="100000">
                        <a14:foregroundMark x1="96160" y1="33588" x2="96160" y2="33588"/>
                        <a14:backgroundMark x1="58097" y1="39186" x2="58097" y2="39186"/>
                        <a14:backgroundMark x1="57596" y1="10178" x2="59933" y2="57252"/>
                        <a14:backgroundMark x1="59766" y1="63868" x2="58932" y2="31552"/>
                        <a14:backgroundMark x1="60768" y1="17812" x2="63439" y2="17557"/>
                      </a14:backgroundRemoval>
                    </a14:imgEffect>
                  </a14:imgLayer>
                </a14:imgProps>
              </a:ext>
              <a:ext uri="{28A0092B-C50C-407E-A947-70E740481C1C}">
                <a14:useLocalDpi xmlns:a14="http://schemas.microsoft.com/office/drawing/2010/main" val="0"/>
              </a:ext>
            </a:extLst>
          </a:blip>
          <a:srcRect/>
          <a:stretch>
            <a:fillRect l="-60644" t="10251" r="38571" b="662"/>
          </a:stretch>
        </a:blipFill>
        <a:ln>
          <a:noFill/>
        </a:ln>
        <a:effectLst>
          <a:outerShdw blurRad="50800" dist="38100" dir="2700000" algn="tl" rotWithShape="0">
            <a:prstClr val="black">
              <a:alpha val="40000"/>
            </a:prstClr>
          </a:outerShdw>
        </a:effectLst>
      </dsp:spPr>
      <dsp:style>
        <a:lnRef idx="0">
          <a:scrgbClr r="0" g="0" b="0"/>
        </a:lnRef>
        <a:fillRef idx="1">
          <a:scrgbClr r="0" g="0" b="0"/>
        </a:fillRef>
        <a:effectRef idx="2">
          <a:scrgbClr r="0" g="0" b="0"/>
        </a:effectRef>
        <a:fontRef idx="minor"/>
      </dsp:style>
    </dsp:sp>
    <dsp:sp modelId="{03195DDA-0BE5-4061-964E-2BD495D8DA85}">
      <dsp:nvSpPr>
        <dsp:cNvPr id="0" name=""/>
        <dsp:cNvSpPr/>
      </dsp:nvSpPr>
      <dsp:spPr>
        <a:xfrm>
          <a:off x="5991182" y="2815092"/>
          <a:ext cx="2430550" cy="764667"/>
        </a:xfrm>
        <a:prstGeom prst="wedgeRectCallout">
          <a:avLst>
            <a:gd name="adj1" fmla="val 20250"/>
            <a:gd name="adj2" fmla="val -607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2"/>
              </a:solidFill>
            </a:rPr>
            <a:t>Identifies or reasonably could identify an individual</a:t>
          </a:r>
          <a:endParaRPr lang="en-US" sz="2800" kern="1200" dirty="0">
            <a:solidFill>
              <a:schemeClr val="tx2"/>
            </a:solidFill>
          </a:endParaRPr>
        </a:p>
      </dsp:txBody>
      <dsp:txXfrm>
        <a:off x="5991182" y="2815092"/>
        <a:ext cx="2430550" cy="7646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DE553-7B4E-4EA2-B1F0-5AFC48E89E4C}">
      <dsp:nvSpPr>
        <dsp:cNvPr id="0" name=""/>
        <dsp:cNvSpPr/>
      </dsp:nvSpPr>
      <dsp:spPr>
        <a:xfrm>
          <a:off x="0" y="898710"/>
          <a:ext cx="8229600" cy="159705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kern="1200" dirty="0" smtClean="0">
              <a:solidFill>
                <a:schemeClr val="tx2"/>
              </a:solidFill>
            </a:rPr>
            <a:t>Any of the 18 HIPAA data elements attributed to an individual</a:t>
          </a:r>
          <a:endParaRPr lang="en-US" sz="4000" kern="1200" dirty="0">
            <a:solidFill>
              <a:schemeClr val="tx2"/>
            </a:solidFill>
          </a:endParaRPr>
        </a:p>
      </dsp:txBody>
      <dsp:txXfrm>
        <a:off x="77962" y="976672"/>
        <a:ext cx="8073676" cy="14411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AB66A-92E0-440B-BD88-1945898FC99A}">
      <dsp:nvSpPr>
        <dsp:cNvPr id="0" name=""/>
        <dsp:cNvSpPr/>
      </dsp:nvSpPr>
      <dsp:spPr>
        <a:xfrm>
          <a:off x="558522" y="825"/>
          <a:ext cx="1606709" cy="964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ts val="1800"/>
            </a:lnSpc>
            <a:spcBef>
              <a:spcPct val="0"/>
            </a:spcBef>
            <a:spcAft>
              <a:spcPct val="35000"/>
            </a:spcAft>
          </a:pPr>
          <a:r>
            <a:rPr lang="en-US" sz="2200" b="1" kern="1200" dirty="0" smtClean="0">
              <a:solidFill>
                <a:schemeClr val="bg1">
                  <a:lumMod val="10000"/>
                  <a:lumOff val="90000"/>
                </a:schemeClr>
              </a:solidFill>
            </a:rPr>
            <a:t>1. Name</a:t>
          </a:r>
          <a:endParaRPr lang="en-US" sz="2200" b="1" kern="1200" dirty="0">
            <a:solidFill>
              <a:schemeClr val="bg1">
                <a:lumMod val="10000"/>
                <a:lumOff val="90000"/>
              </a:schemeClr>
            </a:solidFill>
          </a:endParaRPr>
        </a:p>
      </dsp:txBody>
      <dsp:txXfrm>
        <a:off x="558522" y="825"/>
        <a:ext cx="1606709" cy="964025"/>
      </dsp:txXfrm>
    </dsp:sp>
    <dsp:sp modelId="{A0CACCBF-C7E5-40AE-8F7D-CD01188650E1}">
      <dsp:nvSpPr>
        <dsp:cNvPr id="0" name=""/>
        <dsp:cNvSpPr/>
      </dsp:nvSpPr>
      <dsp:spPr>
        <a:xfrm>
          <a:off x="2325902" y="825"/>
          <a:ext cx="1606709" cy="964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ts val="1800"/>
            </a:lnSpc>
            <a:spcBef>
              <a:spcPct val="0"/>
            </a:spcBef>
            <a:spcAft>
              <a:spcPct val="35000"/>
            </a:spcAft>
          </a:pPr>
          <a:r>
            <a:rPr lang="en-US" sz="2200" b="1" kern="1200" dirty="0" smtClean="0">
              <a:solidFill>
                <a:schemeClr val="bg1">
                  <a:lumMod val="10000"/>
                  <a:lumOff val="90000"/>
                </a:schemeClr>
              </a:solidFill>
            </a:rPr>
            <a:t>2. Address </a:t>
          </a:r>
          <a:endParaRPr lang="en-US" sz="2200" b="1" kern="1200" dirty="0">
            <a:solidFill>
              <a:schemeClr val="bg1">
                <a:lumMod val="10000"/>
                <a:lumOff val="90000"/>
              </a:schemeClr>
            </a:solidFill>
          </a:endParaRPr>
        </a:p>
      </dsp:txBody>
      <dsp:txXfrm>
        <a:off x="2325902" y="825"/>
        <a:ext cx="1606709" cy="964025"/>
      </dsp:txXfrm>
    </dsp:sp>
    <dsp:sp modelId="{CED5C449-69B9-45EC-9627-F8C6C63C18EC}">
      <dsp:nvSpPr>
        <dsp:cNvPr id="0" name=""/>
        <dsp:cNvSpPr/>
      </dsp:nvSpPr>
      <dsp:spPr>
        <a:xfrm>
          <a:off x="4093282" y="825"/>
          <a:ext cx="1606709" cy="964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ts val="1800"/>
            </a:lnSpc>
            <a:spcBef>
              <a:spcPct val="0"/>
            </a:spcBef>
            <a:spcAft>
              <a:spcPct val="35000"/>
            </a:spcAft>
          </a:pPr>
          <a:r>
            <a:rPr lang="en-US" sz="2200" b="1" kern="1200" dirty="0" smtClean="0">
              <a:solidFill>
                <a:schemeClr val="bg1">
                  <a:lumMod val="10000"/>
                  <a:lumOff val="90000"/>
                </a:schemeClr>
              </a:solidFill>
            </a:rPr>
            <a:t>3. Dates</a:t>
          </a:r>
          <a:endParaRPr lang="en-US" sz="2200" b="1" kern="1200" dirty="0">
            <a:solidFill>
              <a:schemeClr val="bg1">
                <a:lumMod val="10000"/>
                <a:lumOff val="90000"/>
              </a:schemeClr>
            </a:solidFill>
          </a:endParaRPr>
        </a:p>
      </dsp:txBody>
      <dsp:txXfrm>
        <a:off x="4093282" y="825"/>
        <a:ext cx="1606709" cy="964025"/>
      </dsp:txXfrm>
    </dsp:sp>
    <dsp:sp modelId="{F2063069-025D-420C-AE34-0090989411DC}">
      <dsp:nvSpPr>
        <dsp:cNvPr id="0" name=""/>
        <dsp:cNvSpPr/>
      </dsp:nvSpPr>
      <dsp:spPr>
        <a:xfrm>
          <a:off x="5860663" y="825"/>
          <a:ext cx="1606709" cy="964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ts val="1800"/>
            </a:lnSpc>
            <a:spcBef>
              <a:spcPct val="0"/>
            </a:spcBef>
            <a:spcAft>
              <a:spcPct val="35000"/>
            </a:spcAft>
          </a:pPr>
          <a:r>
            <a:rPr lang="en-US" sz="2200" b="1" kern="1200" dirty="0" smtClean="0">
              <a:solidFill>
                <a:schemeClr val="bg1">
                  <a:lumMod val="10000"/>
                  <a:lumOff val="90000"/>
                </a:schemeClr>
              </a:solidFill>
            </a:rPr>
            <a:t>4. Telephone numbers</a:t>
          </a:r>
          <a:endParaRPr lang="en-US" sz="2200" b="1" kern="1200" dirty="0">
            <a:solidFill>
              <a:schemeClr val="bg1">
                <a:lumMod val="10000"/>
                <a:lumOff val="90000"/>
              </a:schemeClr>
            </a:solidFill>
          </a:endParaRPr>
        </a:p>
      </dsp:txBody>
      <dsp:txXfrm>
        <a:off x="5860663" y="825"/>
        <a:ext cx="1606709" cy="964025"/>
      </dsp:txXfrm>
    </dsp:sp>
    <dsp:sp modelId="{7C438FDC-BDBE-4675-B211-1F60C0B397F3}">
      <dsp:nvSpPr>
        <dsp:cNvPr id="0" name=""/>
        <dsp:cNvSpPr/>
      </dsp:nvSpPr>
      <dsp:spPr>
        <a:xfrm>
          <a:off x="7628043" y="825"/>
          <a:ext cx="1606709" cy="964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ts val="1800"/>
            </a:lnSpc>
            <a:spcBef>
              <a:spcPct val="0"/>
            </a:spcBef>
            <a:spcAft>
              <a:spcPct val="35000"/>
            </a:spcAft>
          </a:pPr>
          <a:r>
            <a:rPr lang="en-US" sz="2200" b="1" kern="1200" dirty="0" smtClean="0">
              <a:solidFill>
                <a:schemeClr val="bg1">
                  <a:lumMod val="10000"/>
                  <a:lumOff val="90000"/>
                </a:schemeClr>
              </a:solidFill>
            </a:rPr>
            <a:t>5. Fax numbers</a:t>
          </a:r>
          <a:endParaRPr lang="en-US" sz="2200" b="1" kern="1200" dirty="0">
            <a:solidFill>
              <a:schemeClr val="bg1">
                <a:lumMod val="10000"/>
                <a:lumOff val="90000"/>
              </a:schemeClr>
            </a:solidFill>
          </a:endParaRPr>
        </a:p>
      </dsp:txBody>
      <dsp:txXfrm>
        <a:off x="7628043" y="825"/>
        <a:ext cx="1606709" cy="964025"/>
      </dsp:txXfrm>
    </dsp:sp>
    <dsp:sp modelId="{46001E46-1D0F-4361-95FB-D83B450DFA2D}">
      <dsp:nvSpPr>
        <dsp:cNvPr id="0" name=""/>
        <dsp:cNvSpPr/>
      </dsp:nvSpPr>
      <dsp:spPr>
        <a:xfrm>
          <a:off x="558522" y="1125521"/>
          <a:ext cx="1606709" cy="964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ts val="1800"/>
            </a:lnSpc>
            <a:spcBef>
              <a:spcPct val="0"/>
            </a:spcBef>
            <a:spcAft>
              <a:spcPct val="35000"/>
            </a:spcAft>
          </a:pPr>
          <a:r>
            <a:rPr lang="en-US" sz="2200" b="1" kern="1200" dirty="0" smtClean="0">
              <a:solidFill>
                <a:schemeClr val="bg1">
                  <a:lumMod val="10000"/>
                  <a:lumOff val="90000"/>
                </a:schemeClr>
              </a:solidFill>
            </a:rPr>
            <a:t>6. Email address</a:t>
          </a:r>
          <a:endParaRPr lang="en-US" sz="2200" b="1" kern="1200" dirty="0">
            <a:solidFill>
              <a:schemeClr val="bg1">
                <a:lumMod val="10000"/>
                <a:lumOff val="90000"/>
              </a:schemeClr>
            </a:solidFill>
          </a:endParaRPr>
        </a:p>
      </dsp:txBody>
      <dsp:txXfrm>
        <a:off x="558522" y="1125521"/>
        <a:ext cx="1606709" cy="964025"/>
      </dsp:txXfrm>
    </dsp:sp>
    <dsp:sp modelId="{E4D2C18A-5A73-428B-8839-D87DD92E0097}">
      <dsp:nvSpPr>
        <dsp:cNvPr id="0" name=""/>
        <dsp:cNvSpPr/>
      </dsp:nvSpPr>
      <dsp:spPr>
        <a:xfrm>
          <a:off x="2325902" y="1125521"/>
          <a:ext cx="1606709" cy="964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ts val="1800"/>
            </a:lnSpc>
            <a:spcBef>
              <a:spcPct val="0"/>
            </a:spcBef>
            <a:spcAft>
              <a:spcPct val="35000"/>
            </a:spcAft>
          </a:pPr>
          <a:r>
            <a:rPr lang="en-US" sz="2200" b="1" kern="1200" dirty="0" smtClean="0">
              <a:solidFill>
                <a:schemeClr val="bg1">
                  <a:lumMod val="10000"/>
                  <a:lumOff val="90000"/>
                </a:schemeClr>
              </a:solidFill>
            </a:rPr>
            <a:t>7. SSN</a:t>
          </a:r>
          <a:endParaRPr lang="en-US" sz="2200" b="1" kern="1200" dirty="0">
            <a:solidFill>
              <a:schemeClr val="bg1">
                <a:lumMod val="10000"/>
                <a:lumOff val="90000"/>
              </a:schemeClr>
            </a:solidFill>
          </a:endParaRPr>
        </a:p>
      </dsp:txBody>
      <dsp:txXfrm>
        <a:off x="2325902" y="1125521"/>
        <a:ext cx="1606709" cy="964025"/>
      </dsp:txXfrm>
    </dsp:sp>
    <dsp:sp modelId="{01D4ED2F-9DBE-4488-AC69-3F62889F04D6}">
      <dsp:nvSpPr>
        <dsp:cNvPr id="0" name=""/>
        <dsp:cNvSpPr/>
      </dsp:nvSpPr>
      <dsp:spPr>
        <a:xfrm>
          <a:off x="4093282" y="1125521"/>
          <a:ext cx="1606709" cy="964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ts val="1800"/>
            </a:lnSpc>
            <a:spcBef>
              <a:spcPct val="0"/>
            </a:spcBef>
            <a:spcAft>
              <a:spcPct val="35000"/>
            </a:spcAft>
          </a:pPr>
          <a:r>
            <a:rPr lang="en-US" sz="2200" b="1" kern="1200" dirty="0" smtClean="0">
              <a:solidFill>
                <a:schemeClr val="bg1">
                  <a:lumMod val="10000"/>
                  <a:lumOff val="90000"/>
                </a:schemeClr>
              </a:solidFill>
            </a:rPr>
            <a:t>8. MR numbers</a:t>
          </a:r>
          <a:endParaRPr lang="en-US" sz="2200" b="1" kern="1200" dirty="0">
            <a:solidFill>
              <a:schemeClr val="bg1">
                <a:lumMod val="10000"/>
                <a:lumOff val="90000"/>
              </a:schemeClr>
            </a:solidFill>
          </a:endParaRPr>
        </a:p>
      </dsp:txBody>
      <dsp:txXfrm>
        <a:off x="4093282" y="1125521"/>
        <a:ext cx="1606709" cy="964025"/>
      </dsp:txXfrm>
    </dsp:sp>
    <dsp:sp modelId="{BEEC8034-CCFC-4A2E-AC51-1D8338A48479}">
      <dsp:nvSpPr>
        <dsp:cNvPr id="0" name=""/>
        <dsp:cNvSpPr/>
      </dsp:nvSpPr>
      <dsp:spPr>
        <a:xfrm>
          <a:off x="5860663" y="1125521"/>
          <a:ext cx="1606709" cy="964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ts val="1800"/>
            </a:lnSpc>
            <a:spcBef>
              <a:spcPct val="0"/>
            </a:spcBef>
            <a:spcAft>
              <a:spcPct val="35000"/>
            </a:spcAft>
          </a:pPr>
          <a:r>
            <a:rPr lang="en-US" sz="2200" b="1" kern="1200" dirty="0" smtClean="0">
              <a:solidFill>
                <a:schemeClr val="bg1">
                  <a:lumMod val="10000"/>
                  <a:lumOff val="90000"/>
                </a:schemeClr>
              </a:solidFill>
            </a:rPr>
            <a:t>9. Health Plan numbers</a:t>
          </a:r>
          <a:endParaRPr lang="en-US" sz="2200" b="1" kern="1200" dirty="0">
            <a:solidFill>
              <a:schemeClr val="bg1">
                <a:lumMod val="10000"/>
                <a:lumOff val="90000"/>
              </a:schemeClr>
            </a:solidFill>
          </a:endParaRPr>
        </a:p>
      </dsp:txBody>
      <dsp:txXfrm>
        <a:off x="5860663" y="1125521"/>
        <a:ext cx="1606709" cy="964025"/>
      </dsp:txXfrm>
    </dsp:sp>
    <dsp:sp modelId="{51B17B59-A31E-4EF6-816E-8809D2346F56}">
      <dsp:nvSpPr>
        <dsp:cNvPr id="0" name=""/>
        <dsp:cNvSpPr/>
      </dsp:nvSpPr>
      <dsp:spPr>
        <a:xfrm>
          <a:off x="7628043" y="1125521"/>
          <a:ext cx="1606709" cy="964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ts val="1800"/>
            </a:lnSpc>
            <a:spcBef>
              <a:spcPct val="0"/>
            </a:spcBef>
            <a:spcAft>
              <a:spcPct val="35000"/>
            </a:spcAft>
          </a:pPr>
          <a:r>
            <a:rPr lang="en-US" sz="2200" b="1" kern="1200" dirty="0" smtClean="0">
              <a:solidFill>
                <a:schemeClr val="bg1">
                  <a:lumMod val="10000"/>
                  <a:lumOff val="90000"/>
                </a:schemeClr>
              </a:solidFill>
            </a:rPr>
            <a:t>10. Account numbers</a:t>
          </a:r>
          <a:endParaRPr lang="en-US" sz="2200" b="1" kern="1200" dirty="0">
            <a:solidFill>
              <a:schemeClr val="bg1">
                <a:lumMod val="10000"/>
                <a:lumOff val="90000"/>
              </a:schemeClr>
            </a:solidFill>
          </a:endParaRPr>
        </a:p>
      </dsp:txBody>
      <dsp:txXfrm>
        <a:off x="7628043" y="1125521"/>
        <a:ext cx="1606709" cy="964025"/>
      </dsp:txXfrm>
    </dsp:sp>
    <dsp:sp modelId="{94758400-6F22-4A51-87EE-D09B3FED38BB}">
      <dsp:nvSpPr>
        <dsp:cNvPr id="0" name=""/>
        <dsp:cNvSpPr/>
      </dsp:nvSpPr>
      <dsp:spPr>
        <a:xfrm>
          <a:off x="558522" y="2250217"/>
          <a:ext cx="1606709" cy="964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ts val="1100"/>
            </a:lnSpc>
            <a:spcBef>
              <a:spcPct val="0"/>
            </a:spcBef>
            <a:spcAft>
              <a:spcPct val="35000"/>
            </a:spcAft>
          </a:pPr>
          <a:r>
            <a:rPr lang="en-US" sz="2200" b="1" kern="1200" dirty="0" smtClean="0">
              <a:solidFill>
                <a:schemeClr val="bg1">
                  <a:lumMod val="10000"/>
                  <a:lumOff val="90000"/>
                </a:schemeClr>
              </a:solidFill>
            </a:rPr>
            <a:t>11.</a:t>
          </a:r>
        </a:p>
        <a:p>
          <a:pPr lvl="0" algn="ctr" defTabSz="977900" rtl="0">
            <a:lnSpc>
              <a:spcPts val="1100"/>
            </a:lnSpc>
            <a:spcBef>
              <a:spcPct val="0"/>
            </a:spcBef>
            <a:spcAft>
              <a:spcPct val="35000"/>
            </a:spcAft>
          </a:pPr>
          <a:r>
            <a:rPr lang="en-US" sz="2200" b="1" kern="1200" dirty="0" smtClean="0">
              <a:solidFill>
                <a:schemeClr val="bg1">
                  <a:lumMod val="10000"/>
                  <a:lumOff val="90000"/>
                </a:schemeClr>
              </a:solidFill>
            </a:rPr>
            <a:t> Certificate/</a:t>
          </a:r>
        </a:p>
        <a:p>
          <a:pPr lvl="0" algn="ctr" defTabSz="977900" rtl="0">
            <a:lnSpc>
              <a:spcPts val="1100"/>
            </a:lnSpc>
            <a:spcBef>
              <a:spcPct val="0"/>
            </a:spcBef>
            <a:spcAft>
              <a:spcPct val="35000"/>
            </a:spcAft>
          </a:pPr>
          <a:r>
            <a:rPr lang="en-US" sz="2200" b="1" kern="1200" dirty="0" smtClean="0">
              <a:solidFill>
                <a:schemeClr val="bg1">
                  <a:lumMod val="10000"/>
                  <a:lumOff val="90000"/>
                </a:schemeClr>
              </a:solidFill>
            </a:rPr>
            <a:t>license #</a:t>
          </a:r>
          <a:endParaRPr lang="en-US" sz="2200" b="1" kern="1200" dirty="0">
            <a:solidFill>
              <a:schemeClr val="bg1">
                <a:lumMod val="10000"/>
                <a:lumOff val="90000"/>
              </a:schemeClr>
            </a:solidFill>
          </a:endParaRPr>
        </a:p>
      </dsp:txBody>
      <dsp:txXfrm>
        <a:off x="558522" y="2250217"/>
        <a:ext cx="1606709" cy="964025"/>
      </dsp:txXfrm>
    </dsp:sp>
    <dsp:sp modelId="{AB133ABE-91E6-4E31-8C73-873B8A9A8FD1}">
      <dsp:nvSpPr>
        <dsp:cNvPr id="0" name=""/>
        <dsp:cNvSpPr/>
      </dsp:nvSpPr>
      <dsp:spPr>
        <a:xfrm>
          <a:off x="2325902" y="2250217"/>
          <a:ext cx="1606709" cy="964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ts val="1800"/>
            </a:lnSpc>
            <a:spcBef>
              <a:spcPct val="0"/>
            </a:spcBef>
            <a:spcAft>
              <a:spcPct val="35000"/>
            </a:spcAft>
          </a:pPr>
          <a:r>
            <a:rPr lang="en-US" sz="2200" b="1" kern="1200" dirty="0" smtClean="0">
              <a:solidFill>
                <a:schemeClr val="bg1">
                  <a:lumMod val="10000"/>
                  <a:lumOff val="90000"/>
                </a:schemeClr>
              </a:solidFill>
            </a:rPr>
            <a:t>12. Vehicle identifiers</a:t>
          </a:r>
          <a:endParaRPr lang="en-US" sz="2200" b="1" kern="1200" dirty="0">
            <a:solidFill>
              <a:schemeClr val="bg1">
                <a:lumMod val="10000"/>
                <a:lumOff val="90000"/>
              </a:schemeClr>
            </a:solidFill>
          </a:endParaRPr>
        </a:p>
      </dsp:txBody>
      <dsp:txXfrm>
        <a:off x="2325902" y="2250217"/>
        <a:ext cx="1606709" cy="964025"/>
      </dsp:txXfrm>
    </dsp:sp>
    <dsp:sp modelId="{8CA680DE-0B56-447C-84DC-673B6EA361C7}">
      <dsp:nvSpPr>
        <dsp:cNvPr id="0" name=""/>
        <dsp:cNvSpPr/>
      </dsp:nvSpPr>
      <dsp:spPr>
        <a:xfrm>
          <a:off x="4093282" y="2250217"/>
          <a:ext cx="1606709" cy="964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ts val="1800"/>
            </a:lnSpc>
            <a:spcBef>
              <a:spcPct val="0"/>
            </a:spcBef>
            <a:spcAft>
              <a:spcPct val="35000"/>
            </a:spcAft>
          </a:pPr>
          <a:r>
            <a:rPr lang="en-US" sz="2200" b="1" kern="1200" dirty="0" smtClean="0">
              <a:solidFill>
                <a:schemeClr val="bg1">
                  <a:lumMod val="10000"/>
                  <a:lumOff val="90000"/>
                </a:schemeClr>
              </a:solidFill>
            </a:rPr>
            <a:t>13. Device identifiers &amp; serial numbers</a:t>
          </a:r>
          <a:endParaRPr lang="en-US" sz="2200" b="1" kern="1200" dirty="0">
            <a:solidFill>
              <a:schemeClr val="bg1">
                <a:lumMod val="10000"/>
                <a:lumOff val="90000"/>
              </a:schemeClr>
            </a:solidFill>
          </a:endParaRPr>
        </a:p>
      </dsp:txBody>
      <dsp:txXfrm>
        <a:off x="4093282" y="2250217"/>
        <a:ext cx="1606709" cy="964025"/>
      </dsp:txXfrm>
    </dsp:sp>
    <dsp:sp modelId="{FBD9F46C-6075-48E6-946B-72EDA0D887DD}">
      <dsp:nvSpPr>
        <dsp:cNvPr id="0" name=""/>
        <dsp:cNvSpPr/>
      </dsp:nvSpPr>
      <dsp:spPr>
        <a:xfrm>
          <a:off x="5860663" y="2250217"/>
          <a:ext cx="1606709" cy="964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ts val="1800"/>
            </a:lnSpc>
            <a:spcBef>
              <a:spcPct val="0"/>
            </a:spcBef>
            <a:spcAft>
              <a:spcPct val="35000"/>
            </a:spcAft>
          </a:pPr>
          <a:r>
            <a:rPr lang="en-US" sz="2200" b="1" kern="1200" dirty="0" smtClean="0">
              <a:solidFill>
                <a:schemeClr val="bg1">
                  <a:lumMod val="10000"/>
                  <a:lumOff val="90000"/>
                </a:schemeClr>
              </a:solidFill>
            </a:rPr>
            <a:t>14. URLs</a:t>
          </a:r>
          <a:endParaRPr lang="en-US" sz="2200" b="1" kern="1200" dirty="0">
            <a:solidFill>
              <a:schemeClr val="bg1">
                <a:lumMod val="10000"/>
                <a:lumOff val="90000"/>
              </a:schemeClr>
            </a:solidFill>
          </a:endParaRPr>
        </a:p>
      </dsp:txBody>
      <dsp:txXfrm>
        <a:off x="5860663" y="2250217"/>
        <a:ext cx="1606709" cy="964025"/>
      </dsp:txXfrm>
    </dsp:sp>
    <dsp:sp modelId="{7A368B1F-8F88-4CCC-AB5E-9C5871EE0ED3}">
      <dsp:nvSpPr>
        <dsp:cNvPr id="0" name=""/>
        <dsp:cNvSpPr/>
      </dsp:nvSpPr>
      <dsp:spPr>
        <a:xfrm>
          <a:off x="7628043" y="2250217"/>
          <a:ext cx="1606709" cy="964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ts val="1800"/>
            </a:lnSpc>
            <a:spcBef>
              <a:spcPct val="0"/>
            </a:spcBef>
            <a:spcAft>
              <a:spcPct val="35000"/>
            </a:spcAft>
          </a:pPr>
          <a:r>
            <a:rPr lang="en-US" sz="2200" b="1" kern="1200" dirty="0" smtClean="0">
              <a:solidFill>
                <a:schemeClr val="bg1">
                  <a:lumMod val="10000"/>
                  <a:lumOff val="90000"/>
                </a:schemeClr>
              </a:solidFill>
            </a:rPr>
            <a:t>15. IP address numbers</a:t>
          </a:r>
          <a:endParaRPr lang="en-US" sz="2200" b="1" kern="1200" dirty="0">
            <a:solidFill>
              <a:schemeClr val="bg1">
                <a:lumMod val="10000"/>
                <a:lumOff val="90000"/>
              </a:schemeClr>
            </a:solidFill>
          </a:endParaRPr>
        </a:p>
      </dsp:txBody>
      <dsp:txXfrm>
        <a:off x="7628043" y="2250217"/>
        <a:ext cx="1606709" cy="964025"/>
      </dsp:txXfrm>
    </dsp:sp>
    <dsp:sp modelId="{BF245958-380B-4F41-BC8B-70A1D850B39D}">
      <dsp:nvSpPr>
        <dsp:cNvPr id="0" name=""/>
        <dsp:cNvSpPr/>
      </dsp:nvSpPr>
      <dsp:spPr>
        <a:xfrm>
          <a:off x="2325902" y="3374914"/>
          <a:ext cx="1606709" cy="964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ts val="1800"/>
            </a:lnSpc>
            <a:spcBef>
              <a:spcPct val="0"/>
            </a:spcBef>
            <a:spcAft>
              <a:spcPct val="35000"/>
            </a:spcAft>
          </a:pPr>
          <a:r>
            <a:rPr lang="en-US" sz="2200" b="1" kern="1200" dirty="0" smtClean="0">
              <a:solidFill>
                <a:schemeClr val="bg1">
                  <a:lumMod val="10000"/>
                  <a:lumOff val="90000"/>
                </a:schemeClr>
              </a:solidFill>
            </a:rPr>
            <a:t>16. Biometric Identifiers</a:t>
          </a:r>
          <a:endParaRPr lang="en-US" sz="2200" b="1" kern="1200" dirty="0">
            <a:solidFill>
              <a:schemeClr val="bg1">
                <a:lumMod val="10000"/>
                <a:lumOff val="90000"/>
              </a:schemeClr>
            </a:solidFill>
          </a:endParaRPr>
        </a:p>
      </dsp:txBody>
      <dsp:txXfrm>
        <a:off x="2325902" y="3374914"/>
        <a:ext cx="1606709" cy="964025"/>
      </dsp:txXfrm>
    </dsp:sp>
    <dsp:sp modelId="{F48AC29A-74DB-474D-A6D3-CF58427C1E1D}">
      <dsp:nvSpPr>
        <dsp:cNvPr id="0" name=""/>
        <dsp:cNvSpPr/>
      </dsp:nvSpPr>
      <dsp:spPr>
        <a:xfrm>
          <a:off x="4093282" y="3374914"/>
          <a:ext cx="1606709" cy="964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ts val="1800"/>
            </a:lnSpc>
            <a:spcBef>
              <a:spcPct val="0"/>
            </a:spcBef>
            <a:spcAft>
              <a:spcPct val="35000"/>
            </a:spcAft>
          </a:pPr>
          <a:r>
            <a:rPr lang="en-US" sz="2200" b="1" kern="1200" dirty="0" smtClean="0">
              <a:solidFill>
                <a:schemeClr val="bg1">
                  <a:lumMod val="10000"/>
                  <a:lumOff val="90000"/>
                </a:schemeClr>
              </a:solidFill>
            </a:rPr>
            <a:t>17. Photo ID images</a:t>
          </a:r>
          <a:endParaRPr lang="en-US" sz="2200" b="1" kern="1200" dirty="0">
            <a:solidFill>
              <a:schemeClr val="bg1">
                <a:lumMod val="10000"/>
                <a:lumOff val="90000"/>
              </a:schemeClr>
            </a:solidFill>
          </a:endParaRPr>
        </a:p>
      </dsp:txBody>
      <dsp:txXfrm>
        <a:off x="4093282" y="3374914"/>
        <a:ext cx="1606709" cy="964025"/>
      </dsp:txXfrm>
    </dsp:sp>
    <dsp:sp modelId="{C24BCD23-A2D9-428D-A07B-8763BE677113}">
      <dsp:nvSpPr>
        <dsp:cNvPr id="0" name=""/>
        <dsp:cNvSpPr/>
      </dsp:nvSpPr>
      <dsp:spPr>
        <a:xfrm>
          <a:off x="5860663" y="3374914"/>
          <a:ext cx="1606709" cy="964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ts val="1800"/>
            </a:lnSpc>
            <a:spcBef>
              <a:spcPct val="0"/>
            </a:spcBef>
            <a:spcAft>
              <a:spcPct val="35000"/>
            </a:spcAft>
          </a:pPr>
          <a:r>
            <a:rPr lang="en-US" sz="2200" b="1" kern="1200" dirty="0" smtClean="0">
              <a:solidFill>
                <a:schemeClr val="bg1">
                  <a:lumMod val="10000"/>
                  <a:lumOff val="90000"/>
                </a:schemeClr>
              </a:solidFill>
            </a:rPr>
            <a:t>18. Other identifier</a:t>
          </a:r>
          <a:endParaRPr lang="en-US" sz="2200" b="1" kern="1200" dirty="0">
            <a:solidFill>
              <a:schemeClr val="bg1">
                <a:lumMod val="10000"/>
                <a:lumOff val="90000"/>
              </a:schemeClr>
            </a:solidFill>
          </a:endParaRPr>
        </a:p>
      </dsp:txBody>
      <dsp:txXfrm>
        <a:off x="5860663" y="3374914"/>
        <a:ext cx="1606709" cy="9640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A489F-70C0-4E5E-B53F-B0AB7A9EDDA1}">
      <dsp:nvSpPr>
        <dsp:cNvPr id="0" name=""/>
        <dsp:cNvSpPr/>
      </dsp:nvSpPr>
      <dsp:spPr>
        <a:xfrm>
          <a:off x="0" y="149"/>
          <a:ext cx="8141860" cy="149764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kern="1200" dirty="0" smtClean="0">
              <a:solidFill>
                <a:schemeClr val="tx2"/>
              </a:solidFill>
            </a:rPr>
            <a:t>An individual’s name, address, SSN or some other identifying number, symbol, or code assigned only to that individual</a:t>
          </a:r>
          <a:endParaRPr lang="en-US" sz="2800" b="0" kern="1200" dirty="0">
            <a:solidFill>
              <a:schemeClr val="tx2"/>
            </a:solidFill>
          </a:endParaRPr>
        </a:p>
      </dsp:txBody>
      <dsp:txXfrm>
        <a:off x="73109" y="73258"/>
        <a:ext cx="7995642" cy="13514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705" y="0"/>
            <a:ext cx="3066733" cy="452596"/>
          </a:xfrm>
          <a:prstGeom prst="rect">
            <a:avLst/>
          </a:prstGeom>
        </p:spPr>
        <p:txBody>
          <a:bodyPr vert="horz" lIns="91440" tIns="45720" rIns="91440" bIns="45720" rtlCol="0"/>
          <a:lstStyle>
            <a:lvl1pPr algn="r">
              <a:defRPr sz="1200"/>
            </a:lvl1pPr>
          </a:lstStyle>
          <a:p>
            <a:fld id="{620D9645-9FEF-40F9-82B4-6B900C180273}" type="datetimeFigureOut">
              <a:rPr lang="en-US" smtClean="0"/>
              <a:t>5/6/2014</a:t>
            </a:fld>
            <a:endParaRPr lang="en-US" dirty="0"/>
          </a:p>
        </p:txBody>
      </p:sp>
      <p:sp>
        <p:nvSpPr>
          <p:cNvPr id="4" name="Slide Image Placeholder 3"/>
          <p:cNvSpPr>
            <a:spLocks noGrp="1" noRot="1" noChangeAspect="1"/>
          </p:cNvSpPr>
          <p:nvPr>
            <p:ph type="sldImg" idx="2"/>
          </p:nvPr>
        </p:nvSpPr>
        <p:spPr>
          <a:xfrm>
            <a:off x="522288" y="679450"/>
            <a:ext cx="6032500" cy="339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7708" y="4299665"/>
            <a:ext cx="5661660" cy="407336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97758"/>
            <a:ext cx="3066733" cy="45259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597758"/>
            <a:ext cx="3066733" cy="452596"/>
          </a:xfrm>
          <a:prstGeom prst="rect">
            <a:avLst/>
          </a:prstGeom>
        </p:spPr>
        <p:txBody>
          <a:bodyPr vert="horz" lIns="91440" tIns="45720" rIns="91440" bIns="45720" rtlCol="0" anchor="b"/>
          <a:lstStyle>
            <a:lvl1pPr algn="r">
              <a:defRPr sz="1200"/>
            </a:lvl1pPr>
          </a:lstStyle>
          <a:p>
            <a:fld id="{08AA51C3-518F-4F0D-B932-9AF47A2C9D15}" type="slidenum">
              <a:rPr lang="en-US" smtClean="0"/>
              <a:t>‹#›</a:t>
            </a:fld>
            <a:endParaRPr lang="en-US" dirty="0"/>
          </a:p>
        </p:txBody>
      </p:sp>
    </p:spTree>
    <p:extLst>
      <p:ext uri="{BB962C8B-B14F-4D97-AF65-F5344CB8AC3E}">
        <p14:creationId xmlns:p14="http://schemas.microsoft.com/office/powerpoint/2010/main" val="22057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vaww.vhadataportal.med.va.gov/DataAccess/DataUseAgreements.aspx"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dirty="0" smtClean="0"/>
              <a:t>Thank you Joe!</a:t>
            </a:r>
            <a:r>
              <a:rPr lang="en-US" baseline="0" dirty="0" smtClean="0"/>
              <a:t> T</a:t>
            </a:r>
            <a:r>
              <a:rPr lang="en-US" dirty="0" smtClean="0"/>
              <a:t>oday I am going to talk</a:t>
            </a:r>
            <a:r>
              <a:rPr lang="en-US" baseline="0" dirty="0" smtClean="0"/>
              <a:t> about privacy issues and requirements within research.  </a:t>
            </a:r>
          </a:p>
        </p:txBody>
      </p:sp>
      <p:sp>
        <p:nvSpPr>
          <p:cNvPr id="4" name="Slide Number Placeholder 3"/>
          <p:cNvSpPr>
            <a:spLocks noGrp="1"/>
          </p:cNvSpPr>
          <p:nvPr>
            <p:ph type="sldNum" sz="quarter" idx="10"/>
          </p:nvPr>
        </p:nvSpPr>
        <p:spPr/>
        <p:txBody>
          <a:bodyPr/>
          <a:lstStyle/>
          <a:p>
            <a:fld id="{08AA51C3-518F-4F0D-B932-9AF47A2C9D15}" type="slidenum">
              <a:rPr lang="en-US" smtClean="0"/>
              <a:t>1</a:t>
            </a:fld>
            <a:endParaRPr lang="en-US" dirty="0"/>
          </a:p>
        </p:txBody>
      </p:sp>
    </p:spTree>
    <p:extLst>
      <p:ext uri="{BB962C8B-B14F-4D97-AF65-F5344CB8AC3E}">
        <p14:creationId xmlns:p14="http://schemas.microsoft.com/office/powerpoint/2010/main" val="3573419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dirty="0" smtClean="0"/>
              <a:t>PA:  Provides for the confidentiality of personal information about an individual and is retrieved by the individual’s name or other unique identifier (e.g., SSN).    Such information is contained in a system of records (SOR) and must be protected.  Prohibits disclosure of any record contained in a SOR unless specifically authorized under a routine use or authorization.  Provides rights to the individuals to whom the personal information pertains. The Privacy Act no</a:t>
            </a:r>
            <a:r>
              <a:rPr lang="en-US" baseline="0" dirty="0" smtClean="0"/>
              <a:t> longer applies after the individual dies.</a:t>
            </a:r>
            <a:endParaRPr lang="en-US" dirty="0" smtClean="0"/>
          </a:p>
          <a:p>
            <a:endParaRPr lang="en-US" dirty="0" smtClean="0"/>
          </a:p>
          <a:p>
            <a:r>
              <a:rPr lang="en-US" dirty="0" smtClean="0"/>
              <a:t>The HIPAA Privacy Rule establishes a set of basic</a:t>
            </a:r>
            <a:r>
              <a:rPr lang="en-US" baseline="0" dirty="0" smtClean="0"/>
              <a:t> </a:t>
            </a:r>
            <a:r>
              <a:rPr lang="en-US" dirty="0" smtClean="0"/>
              <a:t>national standards for the protection of health information maintained by health</a:t>
            </a:r>
            <a:r>
              <a:rPr lang="en-US" baseline="0" dirty="0" smtClean="0"/>
              <a:t> care providers, health care clearinghouses and health plans, which are known as covered entities. It a</a:t>
            </a:r>
            <a:r>
              <a:rPr lang="en-US" dirty="0" smtClean="0"/>
              <a:t>ddresses the use and disclosure of individuals’ health information and provides</a:t>
            </a:r>
            <a:r>
              <a:rPr lang="en-US" baseline="0" dirty="0" smtClean="0"/>
              <a:t> i</a:t>
            </a:r>
            <a:r>
              <a:rPr lang="en-US" dirty="0" smtClean="0"/>
              <a:t>ndividuals</a:t>
            </a:r>
            <a:r>
              <a:rPr lang="en-US" baseline="0" dirty="0" smtClean="0"/>
              <a:t> with</a:t>
            </a:r>
            <a:r>
              <a:rPr lang="en-US" dirty="0" smtClean="0"/>
              <a:t> privacy rights regarding</a:t>
            </a:r>
            <a:r>
              <a:rPr lang="en-US" baseline="0" dirty="0" smtClean="0"/>
              <a:t> their health information.  HIPAA continues to apply for 50 years after the death of the individual.</a:t>
            </a:r>
            <a:endParaRPr lang="en-US" dirty="0" smtClean="0"/>
          </a:p>
          <a:p>
            <a:endParaRPr lang="en-US" dirty="0" smtClean="0"/>
          </a:p>
          <a:p>
            <a:r>
              <a:rPr lang="en-US" dirty="0" smtClean="0"/>
              <a:t>The HIPAA Privacy Rule is what requires the Research HIPAA Authorization or IRB</a:t>
            </a:r>
            <a:r>
              <a:rPr lang="en-US" baseline="0" dirty="0" smtClean="0"/>
              <a:t> approved waiver of HIPAA Authorization prior to the use or disclosure of health information for a research study.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10</a:t>
            </a:fld>
            <a:endParaRPr lang="en-US" dirty="0"/>
          </a:p>
        </p:txBody>
      </p:sp>
    </p:spTree>
    <p:extLst>
      <p:ext uri="{BB962C8B-B14F-4D97-AF65-F5344CB8AC3E}">
        <p14:creationId xmlns:p14="http://schemas.microsoft.com/office/powerpoint/2010/main" val="284759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522288" y="679450"/>
            <a:ext cx="6032500" cy="3394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indent="-457200" fontAlgn="auto">
              <a:spcAft>
                <a:spcPts val="0"/>
              </a:spcAft>
              <a:buFont typeface="Arial" panose="020B0604020202020204" pitchFamily="34" charset="0"/>
              <a:buChar char="•"/>
              <a:defRPr/>
            </a:pPr>
            <a:r>
              <a:rPr lang="en-US" sz="3300" dirty="0" smtClean="0"/>
              <a:t>Research HIPAA Authorization must explicitly list 7332-protected information if it is to be used, collected or disclosed. </a:t>
            </a:r>
          </a:p>
          <a:p>
            <a:pPr marL="0" indent="0" fontAlgn="auto">
              <a:spcAft>
                <a:spcPts val="0"/>
              </a:spcAft>
              <a:buFont typeface="Arial" panose="020B0604020202020204" pitchFamily="34" charset="0"/>
              <a:buNone/>
              <a:defRPr/>
            </a:pPr>
            <a:endParaRPr lang="en-US" sz="3300" dirty="0" smtClean="0"/>
          </a:p>
          <a:p>
            <a:pPr marL="457200" indent="-457200" fontAlgn="auto">
              <a:spcAft>
                <a:spcPts val="0"/>
              </a:spcAft>
              <a:buFont typeface="Arial" panose="020B0604020202020204" pitchFamily="34" charset="0"/>
              <a:buChar char="•"/>
              <a:defRPr/>
            </a:pPr>
            <a:r>
              <a:rPr lang="en-US" sz="3300" dirty="0" smtClean="0"/>
              <a:t>If no Research HIPAA Authorization, the VA Research may still disclose</a:t>
            </a:r>
            <a:r>
              <a:rPr lang="en-US" sz="3300" baseline="0" dirty="0" smtClean="0"/>
              <a:t> outside of VA </a:t>
            </a:r>
            <a:r>
              <a:rPr lang="en-US" sz="3300" dirty="0" smtClean="0"/>
              <a:t>7332-protected information if there is assurance in writing from the VA Researcher that the purpose of the data is to conduct scientific research and that no personnel involved in the study may identify, directly or indirectly, any individual patient or subject in any report of such research or otherwise disclose patient or subject identities in any manner. </a:t>
            </a:r>
          </a:p>
          <a:p>
            <a:pPr marL="457200" indent="-457200" fontAlgn="auto">
              <a:spcAft>
                <a:spcPts val="0"/>
              </a:spcAft>
              <a:buFont typeface="Arial" panose="020B0604020202020204" pitchFamily="34" charset="0"/>
              <a:buChar char="•"/>
              <a:defRPr/>
            </a:pPr>
            <a:r>
              <a:rPr lang="en-US" sz="3600" dirty="0" smtClean="0"/>
              <a:t>This written assurance may be documented in the research protocol.</a:t>
            </a:r>
          </a:p>
          <a:p>
            <a:pPr marL="457200" indent="-457200" fontAlgn="auto">
              <a:spcAft>
                <a:spcPts val="0"/>
              </a:spcAft>
              <a:buFont typeface="Arial" panose="020B0604020202020204" pitchFamily="34" charset="0"/>
              <a:buChar char="•"/>
              <a:defRPr/>
            </a:pPr>
            <a:endParaRPr lang="en-US" sz="3600" dirty="0" smtClean="0"/>
          </a:p>
          <a:p>
            <a:pPr marL="0" indent="0" fontAlgn="auto">
              <a:spcAft>
                <a:spcPts val="0"/>
              </a:spcAft>
              <a:buFont typeface="Arial" panose="020B0604020202020204" pitchFamily="34" charset="0"/>
              <a:buNone/>
              <a:defRPr/>
            </a:pPr>
            <a:r>
              <a:rPr lang="en-US" sz="3600" b="1" dirty="0" smtClean="0"/>
              <a:t>VHA must have legal authority under all of the federal laws and regulations</a:t>
            </a:r>
            <a:r>
              <a:rPr lang="en-US" sz="3600" b="1" baseline="0" dirty="0" smtClean="0"/>
              <a:t> we just discussed in order </a:t>
            </a:r>
            <a:r>
              <a:rPr lang="en-US" sz="3600" b="1" dirty="0" smtClean="0"/>
              <a:t>to use or disclose VHA individually identifiable information for VA research. </a:t>
            </a:r>
          </a:p>
          <a:p>
            <a:pPr marL="457200" indent="-457200" fontAlgn="auto">
              <a:spcAft>
                <a:spcPts val="0"/>
              </a:spcAft>
              <a:buFont typeface="Arial" panose="020B0604020202020204" pitchFamily="34" charset="0"/>
              <a:buChar char="•"/>
              <a:defRPr/>
            </a:pPr>
            <a:endParaRPr lang="en-US" sz="3600" dirty="0" smtClean="0"/>
          </a:p>
          <a:p>
            <a:pPr marL="457200" indent="-457200" fontAlgn="auto">
              <a:spcAft>
                <a:spcPts val="0"/>
              </a:spcAft>
              <a:buFont typeface="Arial" panose="020B0604020202020204" pitchFamily="34" charset="0"/>
              <a:buChar char="•"/>
              <a:defRPr/>
            </a:pPr>
            <a:endParaRPr lang="en-US" sz="3600" dirty="0" smtClean="0"/>
          </a:p>
          <a:p>
            <a:pPr>
              <a:spcBef>
                <a:spcPct val="0"/>
              </a:spcBef>
            </a:pPr>
            <a:endParaRPr lang="en-US" sz="3600"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852" indent="-282635">
              <a:defRPr>
                <a:solidFill>
                  <a:schemeClr val="tx1"/>
                </a:solidFill>
                <a:latin typeface="Calibri" pitchFamily="34" charset="0"/>
              </a:defRPr>
            </a:lvl2pPr>
            <a:lvl3pPr marL="1130541" indent="-226108">
              <a:defRPr>
                <a:solidFill>
                  <a:schemeClr val="tx1"/>
                </a:solidFill>
                <a:latin typeface="Calibri" pitchFamily="34" charset="0"/>
              </a:defRPr>
            </a:lvl3pPr>
            <a:lvl4pPr marL="1582758" indent="-226108">
              <a:defRPr>
                <a:solidFill>
                  <a:schemeClr val="tx1"/>
                </a:solidFill>
                <a:latin typeface="Calibri" pitchFamily="34" charset="0"/>
              </a:defRPr>
            </a:lvl4pPr>
            <a:lvl5pPr marL="2034974" indent="-226108">
              <a:defRPr>
                <a:solidFill>
                  <a:schemeClr val="tx1"/>
                </a:solidFill>
                <a:latin typeface="Calibri" pitchFamily="34" charset="0"/>
              </a:defRPr>
            </a:lvl5pPr>
            <a:lvl6pPr marL="2487191" indent="-226108" fontAlgn="base">
              <a:spcBef>
                <a:spcPct val="0"/>
              </a:spcBef>
              <a:spcAft>
                <a:spcPct val="0"/>
              </a:spcAft>
              <a:defRPr>
                <a:solidFill>
                  <a:schemeClr val="tx1"/>
                </a:solidFill>
                <a:latin typeface="Calibri" pitchFamily="34" charset="0"/>
              </a:defRPr>
            </a:lvl6pPr>
            <a:lvl7pPr marL="2939407" indent="-226108" fontAlgn="base">
              <a:spcBef>
                <a:spcPct val="0"/>
              </a:spcBef>
              <a:spcAft>
                <a:spcPct val="0"/>
              </a:spcAft>
              <a:defRPr>
                <a:solidFill>
                  <a:schemeClr val="tx1"/>
                </a:solidFill>
                <a:latin typeface="Calibri" pitchFamily="34" charset="0"/>
              </a:defRPr>
            </a:lvl7pPr>
            <a:lvl8pPr marL="3391624" indent="-226108" fontAlgn="base">
              <a:spcBef>
                <a:spcPct val="0"/>
              </a:spcBef>
              <a:spcAft>
                <a:spcPct val="0"/>
              </a:spcAft>
              <a:defRPr>
                <a:solidFill>
                  <a:schemeClr val="tx1"/>
                </a:solidFill>
                <a:latin typeface="Calibri" pitchFamily="34" charset="0"/>
              </a:defRPr>
            </a:lvl8pPr>
            <a:lvl9pPr marL="3843840" indent="-22610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FA878FD-B24A-4483-BE3A-ED95E1CA23E1}" type="slidenum">
              <a:rPr lang="en-US"/>
              <a:pPr fontAlgn="base">
                <a:spcBef>
                  <a:spcPct val="0"/>
                </a:spcBef>
                <a:spcAft>
                  <a:spcPct val="0"/>
                </a:spcAft>
              </a:pPr>
              <a:t>11</a:t>
            </a:fld>
            <a:endParaRPr lang="en-US" dirty="0"/>
          </a:p>
        </p:txBody>
      </p:sp>
    </p:spTree>
    <p:extLst>
      <p:ext uri="{BB962C8B-B14F-4D97-AF65-F5344CB8AC3E}">
        <p14:creationId xmlns:p14="http://schemas.microsoft.com/office/powerpoint/2010/main" val="3068168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Changing</a:t>
            </a:r>
            <a:r>
              <a:rPr lang="en-US" b="1" baseline="0" dirty="0" smtClean="0"/>
              <a:t> poll results answer….merge new ppt notes…</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let’s pause for a moment and take a look at your poll results.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correct answer is No.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r>
              <a:rPr lang="en-US" i="0" baseline="0" dirty="0" smtClean="0"/>
              <a:t>Ad-lib to the audience results, then advance to move on.</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12</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a:t>
            </a:r>
            <a:r>
              <a:rPr lang="en-US" baseline="0" dirty="0" smtClean="0"/>
              <a:t> to cue studio</a:t>
            </a:r>
            <a:r>
              <a:rPr lang="en-US" dirty="0" smtClean="0"/>
              <a:t>)</a:t>
            </a:r>
          </a:p>
        </p:txBody>
      </p:sp>
      <p:sp>
        <p:nvSpPr>
          <p:cNvPr id="4" name="Slide Number Placeholder 3"/>
          <p:cNvSpPr>
            <a:spLocks noGrp="1"/>
          </p:cNvSpPr>
          <p:nvPr>
            <p:ph type="sldNum" sz="quarter" idx="10"/>
          </p:nvPr>
        </p:nvSpPr>
        <p:spPr/>
        <p:txBody>
          <a:bodyPr/>
          <a:lstStyle/>
          <a:p>
            <a:fld id="{08AA51C3-518F-4F0D-B932-9AF47A2C9D15}" type="slidenum">
              <a:rPr lang="en-US" smtClean="0"/>
              <a:t>13</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522288" y="679450"/>
            <a:ext cx="6032500" cy="3394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dirty="0" smtClean="0">
                <a:solidFill>
                  <a:schemeClr val="tx2"/>
                </a:solidFill>
              </a:rPr>
              <a:t>Before we discuss the terms used to described VHA data, I want to define use</a:t>
            </a:r>
            <a:r>
              <a:rPr lang="en-US" baseline="0" dirty="0" smtClean="0">
                <a:solidFill>
                  <a:schemeClr val="tx2"/>
                </a:solidFill>
              </a:rPr>
              <a:t> and disclosure within VHA.</a:t>
            </a:r>
          </a:p>
          <a:p>
            <a:pPr fontAlgn="auto">
              <a:spcAft>
                <a:spcPts val="0"/>
              </a:spcAft>
              <a:defRPr/>
            </a:pPr>
            <a:endParaRPr lang="en-US" baseline="0" dirty="0" smtClean="0">
              <a:solidFill>
                <a:schemeClr val="tx2"/>
              </a:solidFill>
            </a:endParaRPr>
          </a:p>
          <a:p>
            <a:pPr fontAlgn="auto">
              <a:spcAft>
                <a:spcPts val="0"/>
              </a:spcAft>
              <a:defRPr/>
            </a:pPr>
            <a:r>
              <a:rPr lang="en-US" dirty="0" smtClean="0">
                <a:solidFill>
                  <a:schemeClr val="tx2"/>
                </a:solidFill>
              </a:rPr>
              <a:t>Use is defined as the sharing, employment, application, utilization, examination or analysis of information with VHA.  It includes </a:t>
            </a:r>
            <a:r>
              <a:rPr lang="en-US" b="1" dirty="0" smtClean="0">
                <a:solidFill>
                  <a:schemeClr val="tx2"/>
                </a:solidFill>
              </a:rPr>
              <a:t>viewing</a:t>
            </a:r>
            <a:r>
              <a:rPr lang="en-US" dirty="0" smtClean="0">
                <a:solidFill>
                  <a:schemeClr val="tx2"/>
                </a:solidFill>
              </a:rPr>
              <a:t>, </a:t>
            </a:r>
            <a:r>
              <a:rPr lang="en-US" b="1" dirty="0" smtClean="0">
                <a:solidFill>
                  <a:schemeClr val="tx2"/>
                </a:solidFill>
              </a:rPr>
              <a:t>collecting</a:t>
            </a:r>
            <a:r>
              <a:rPr lang="en-US" dirty="0" smtClean="0">
                <a:solidFill>
                  <a:schemeClr val="tx2"/>
                </a:solidFill>
              </a:rPr>
              <a:t> or </a:t>
            </a:r>
            <a:r>
              <a:rPr lang="en-US" b="1" dirty="0" smtClean="0">
                <a:solidFill>
                  <a:schemeClr val="tx2"/>
                </a:solidFill>
              </a:rPr>
              <a:t>accessing</a:t>
            </a:r>
            <a:r>
              <a:rPr lang="en-US" dirty="0" smtClean="0">
                <a:solidFill>
                  <a:schemeClr val="tx2"/>
                </a:solidFill>
              </a:rPr>
              <a:t> the </a:t>
            </a:r>
            <a:r>
              <a:rPr lang="en-US" b="0" dirty="0" smtClean="0">
                <a:solidFill>
                  <a:schemeClr val="tx2"/>
                </a:solidFill>
              </a:rPr>
              <a:t>data.</a:t>
            </a:r>
            <a:r>
              <a:rPr lang="en-US" b="1" dirty="0" smtClean="0">
                <a:solidFill>
                  <a:schemeClr val="tx2"/>
                </a:solidFill>
              </a:rPr>
              <a:t> </a:t>
            </a:r>
          </a:p>
          <a:p>
            <a:pPr fontAlgn="auto">
              <a:spcAft>
                <a:spcPts val="0"/>
              </a:spcAft>
              <a:defRPr/>
            </a:pPr>
            <a:endParaRPr lang="en-US" dirty="0" smtClean="0">
              <a:solidFill>
                <a:schemeClr val="tx2"/>
              </a:solidFill>
            </a:endParaRPr>
          </a:p>
          <a:p>
            <a:pPr fontAlgn="auto">
              <a:spcAft>
                <a:spcPts val="0"/>
              </a:spcAft>
              <a:defRPr/>
            </a:pPr>
            <a:r>
              <a:rPr lang="en-US" dirty="0" smtClean="0">
                <a:solidFill>
                  <a:schemeClr val="tx2"/>
                </a:solidFill>
              </a:rPr>
              <a:t>VA Researchers must collect</a:t>
            </a:r>
            <a:r>
              <a:rPr lang="en-US" baseline="0" dirty="0" smtClean="0">
                <a:solidFill>
                  <a:schemeClr val="tx2"/>
                </a:solidFill>
              </a:rPr>
              <a:t> and use </a:t>
            </a:r>
            <a:r>
              <a:rPr lang="en-US" dirty="0" smtClean="0">
                <a:solidFill>
                  <a:schemeClr val="tx2"/>
                </a:solidFill>
              </a:rPr>
              <a:t>health information only as legally permissible: </a:t>
            </a:r>
          </a:p>
          <a:p>
            <a:pPr lvl="1" indent="-342900" fontAlgn="auto">
              <a:spcAft>
                <a:spcPts val="0"/>
              </a:spcAft>
              <a:buFont typeface="Arial" pitchFamily="34" charset="0"/>
              <a:buChar char="•"/>
              <a:defRPr/>
            </a:pPr>
            <a:r>
              <a:rPr lang="en-US" dirty="0" smtClean="0">
                <a:solidFill>
                  <a:schemeClr val="tx2"/>
                </a:solidFill>
              </a:rPr>
              <a:t>Signed, written Research HIPAA Authorization from the  study subject; </a:t>
            </a:r>
          </a:p>
          <a:p>
            <a:pPr lvl="1" indent="-342900" fontAlgn="auto">
              <a:spcAft>
                <a:spcPts val="0"/>
              </a:spcAft>
              <a:buFont typeface="Arial" pitchFamily="34" charset="0"/>
              <a:buChar char="•"/>
              <a:defRPr/>
            </a:pPr>
            <a:r>
              <a:rPr lang="en-US" dirty="0" smtClean="0">
                <a:solidFill>
                  <a:schemeClr val="tx2"/>
                </a:solidFill>
              </a:rPr>
              <a:t>IRB approved Waiver of HIPAA Authorization, </a:t>
            </a:r>
          </a:p>
          <a:p>
            <a:pPr lvl="1" indent="-342900" fontAlgn="auto">
              <a:spcAft>
                <a:spcPts val="0"/>
              </a:spcAft>
              <a:buFont typeface="Arial" pitchFamily="34" charset="0"/>
              <a:buChar char="•"/>
              <a:defRPr/>
            </a:pPr>
            <a:r>
              <a:rPr lang="en-US" dirty="0" smtClean="0">
                <a:solidFill>
                  <a:schemeClr val="tx2"/>
                </a:solidFill>
              </a:rPr>
              <a:t>Data Use Agreement for Limited Data Set for Research; or </a:t>
            </a:r>
          </a:p>
          <a:p>
            <a:pPr lvl="1" indent="-342900" fontAlgn="auto">
              <a:spcAft>
                <a:spcPts val="0"/>
              </a:spcAft>
              <a:buFont typeface="Arial" pitchFamily="34" charset="0"/>
              <a:buChar char="•"/>
              <a:defRPr/>
            </a:pPr>
            <a:r>
              <a:rPr lang="en-US" dirty="0" smtClean="0">
                <a:solidFill>
                  <a:schemeClr val="tx2"/>
                </a:solidFill>
              </a:rPr>
              <a:t>Information is De-identified.</a:t>
            </a:r>
          </a:p>
          <a:p>
            <a:pPr marL="114300" lvl="1" indent="0" fontAlgn="auto">
              <a:spcAft>
                <a:spcPts val="0"/>
              </a:spcAft>
              <a:buFont typeface="Arial" pitchFamily="34" charset="0"/>
              <a:buNone/>
              <a:defRPr/>
            </a:pPr>
            <a:endParaRPr lang="en-US" dirty="0" smtClean="0">
              <a:solidFill>
                <a:schemeClr val="tx2"/>
              </a:solidFill>
            </a:endParaRPr>
          </a:p>
          <a:p>
            <a:pPr marL="0" lvl="0" indent="-342900" fontAlgn="auto">
              <a:spcAft>
                <a:spcPts val="0"/>
              </a:spcAft>
              <a:buFont typeface="Arial" pitchFamily="34" charset="0"/>
              <a:buNone/>
              <a:defRPr/>
            </a:pPr>
            <a:r>
              <a:rPr lang="en-US" dirty="0" smtClean="0">
                <a:solidFill>
                  <a:schemeClr val="tx2"/>
                </a:solidFill>
              </a:rPr>
              <a:t>We</a:t>
            </a:r>
            <a:r>
              <a:rPr lang="en-US" baseline="0" dirty="0" smtClean="0">
                <a:solidFill>
                  <a:schemeClr val="tx2"/>
                </a:solidFill>
              </a:rPr>
              <a:t> will be talking about these requirements in more detail later in the presentation.</a:t>
            </a:r>
            <a:endParaRPr lang="en-US" dirty="0" smtClean="0">
              <a:solidFill>
                <a:schemeClr val="tx2"/>
              </a:solidFill>
            </a:endParaRPr>
          </a:p>
          <a:p>
            <a:pPr>
              <a:spcBef>
                <a:spcPct val="0"/>
              </a:spcBef>
            </a:pPr>
            <a:endParaRPr 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852" indent="-282635">
              <a:defRPr>
                <a:solidFill>
                  <a:schemeClr val="tx1"/>
                </a:solidFill>
                <a:latin typeface="Calibri" pitchFamily="34" charset="0"/>
              </a:defRPr>
            </a:lvl2pPr>
            <a:lvl3pPr marL="1130541" indent="-226108">
              <a:defRPr>
                <a:solidFill>
                  <a:schemeClr val="tx1"/>
                </a:solidFill>
                <a:latin typeface="Calibri" pitchFamily="34" charset="0"/>
              </a:defRPr>
            </a:lvl3pPr>
            <a:lvl4pPr marL="1582758" indent="-226108">
              <a:defRPr>
                <a:solidFill>
                  <a:schemeClr val="tx1"/>
                </a:solidFill>
                <a:latin typeface="Calibri" pitchFamily="34" charset="0"/>
              </a:defRPr>
            </a:lvl4pPr>
            <a:lvl5pPr marL="2034974" indent="-226108">
              <a:defRPr>
                <a:solidFill>
                  <a:schemeClr val="tx1"/>
                </a:solidFill>
                <a:latin typeface="Calibri" pitchFamily="34" charset="0"/>
              </a:defRPr>
            </a:lvl5pPr>
            <a:lvl6pPr marL="2487191" indent="-226108" fontAlgn="base">
              <a:spcBef>
                <a:spcPct val="0"/>
              </a:spcBef>
              <a:spcAft>
                <a:spcPct val="0"/>
              </a:spcAft>
              <a:defRPr>
                <a:solidFill>
                  <a:schemeClr val="tx1"/>
                </a:solidFill>
                <a:latin typeface="Calibri" pitchFamily="34" charset="0"/>
              </a:defRPr>
            </a:lvl6pPr>
            <a:lvl7pPr marL="2939407" indent="-226108" fontAlgn="base">
              <a:spcBef>
                <a:spcPct val="0"/>
              </a:spcBef>
              <a:spcAft>
                <a:spcPct val="0"/>
              </a:spcAft>
              <a:defRPr>
                <a:solidFill>
                  <a:schemeClr val="tx1"/>
                </a:solidFill>
                <a:latin typeface="Calibri" pitchFamily="34" charset="0"/>
              </a:defRPr>
            </a:lvl7pPr>
            <a:lvl8pPr marL="3391624" indent="-226108" fontAlgn="base">
              <a:spcBef>
                <a:spcPct val="0"/>
              </a:spcBef>
              <a:spcAft>
                <a:spcPct val="0"/>
              </a:spcAft>
              <a:defRPr>
                <a:solidFill>
                  <a:schemeClr val="tx1"/>
                </a:solidFill>
                <a:latin typeface="Calibri" pitchFamily="34" charset="0"/>
              </a:defRPr>
            </a:lvl8pPr>
            <a:lvl9pPr marL="3843840" indent="-22610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32BB217-8E02-4597-AD84-7A092D4566F8}" type="slidenum">
              <a:rPr lang="en-US"/>
              <a:pPr fontAlgn="base">
                <a:spcBef>
                  <a:spcPct val="0"/>
                </a:spcBef>
                <a:spcAft>
                  <a:spcPct val="0"/>
                </a:spcAft>
              </a:pPr>
              <a:t>14</a:t>
            </a:fld>
            <a:endParaRPr lang="en-US" dirty="0"/>
          </a:p>
        </p:txBody>
      </p:sp>
    </p:spTree>
    <p:extLst>
      <p:ext uri="{BB962C8B-B14F-4D97-AF65-F5344CB8AC3E}">
        <p14:creationId xmlns:p14="http://schemas.microsoft.com/office/powerpoint/2010/main" val="76420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522288" y="679450"/>
            <a:ext cx="6032500" cy="3394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u="sng" dirty="0" smtClean="0"/>
              <a:t>Privacy Act Definition</a:t>
            </a:r>
            <a:r>
              <a:rPr lang="en-US" dirty="0" smtClean="0"/>
              <a:t>: Disclosure is the release of information contained in a system of records to any person, or other</a:t>
            </a:r>
            <a:r>
              <a:rPr lang="en-US" baseline="0" dirty="0" smtClean="0"/>
              <a:t> </a:t>
            </a:r>
            <a:r>
              <a:rPr lang="en-US" dirty="0" smtClean="0"/>
              <a:t>agency, by any means of communication including verbal.  This definition encompasses use.</a:t>
            </a:r>
          </a:p>
          <a:p>
            <a:pPr lvl="0">
              <a:defRPr/>
            </a:pPr>
            <a:endParaRPr lang="en-US" dirty="0" smtClean="0"/>
          </a:p>
          <a:p>
            <a:pPr lvl="0">
              <a:defRPr/>
            </a:pPr>
            <a:r>
              <a:rPr lang="en-US" b="1" dirty="0" smtClean="0"/>
              <a:t>You may</a:t>
            </a:r>
            <a:r>
              <a:rPr lang="en-US" b="1" baseline="0" dirty="0" smtClean="0"/>
              <a:t> ask – what is a system of records.  </a:t>
            </a:r>
            <a:r>
              <a:rPr lang="en-US" baseline="0" dirty="0" smtClean="0"/>
              <a:t>A system of records is a collection of records containing personal information on an individual that is retrieved by the individual’s name or other unique identifier.  </a:t>
            </a:r>
            <a:r>
              <a:rPr lang="en-US" dirty="0" smtClean="0"/>
              <a:t> There is a specific system of records covering research which</a:t>
            </a:r>
            <a:r>
              <a:rPr lang="en-US" baseline="0" dirty="0" smtClean="0"/>
              <a:t> </a:t>
            </a:r>
            <a:r>
              <a:rPr lang="en-US" dirty="0" smtClean="0"/>
              <a:t>is titled, “Veteran, Patient, Employee, and Volunteer Research and Development Project Records-VA” 34VA12.</a:t>
            </a:r>
          </a:p>
          <a:p>
            <a:pPr>
              <a:spcBef>
                <a:spcPct val="0"/>
              </a:spcBef>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u="sng" dirty="0" smtClean="0"/>
              <a:t>VA Definition</a:t>
            </a:r>
            <a:r>
              <a:rPr lang="en-US" dirty="0" smtClean="0"/>
              <a:t>: The release, transfer, provision of access to or divulging in any other manner of information outside VA.  This definition aligns</a:t>
            </a:r>
            <a:r>
              <a:rPr lang="en-US" baseline="0" dirty="0" smtClean="0"/>
              <a:t> with </a:t>
            </a:r>
            <a:r>
              <a:rPr lang="en-US" dirty="0" smtClean="0"/>
              <a:t>the HIPAA Privacy Rule definition of disclosure.</a:t>
            </a:r>
            <a:endParaRPr lang="en-US" u="sng" dirty="0" smtClean="0"/>
          </a:p>
          <a:p>
            <a:pPr>
              <a:spcBef>
                <a:spcPct val="0"/>
              </a:spcBef>
            </a:pPr>
            <a:endParaRPr lang="en-US" dirty="0" smtClean="0"/>
          </a:p>
          <a:p>
            <a:pPr fontAlgn="auto">
              <a:spcAft>
                <a:spcPts val="0"/>
              </a:spcAft>
              <a:defRPr/>
            </a:pPr>
            <a:r>
              <a:rPr lang="en-US" dirty="0" smtClean="0"/>
              <a:t>VA Researchers must have legal authority under all applicable Federal privacy Laws and regulations before</a:t>
            </a:r>
            <a:r>
              <a:rPr lang="en-US" baseline="0" dirty="0" smtClean="0"/>
              <a:t> disclosing VHA data or information.</a:t>
            </a:r>
          </a:p>
          <a:p>
            <a:pPr fontAlgn="auto">
              <a:spcAft>
                <a:spcPts val="0"/>
              </a:spcAft>
              <a:defRPr/>
            </a:pPr>
            <a:endParaRPr lang="en-US" baseline="0" dirty="0" smtClean="0"/>
          </a:p>
          <a:p>
            <a:pPr fontAlgn="auto">
              <a:spcAft>
                <a:spcPts val="0"/>
              </a:spcAft>
              <a:defRPr/>
            </a:pPr>
            <a:r>
              <a:rPr lang="en-US" b="1" baseline="0" dirty="0" smtClean="0"/>
              <a:t>How does one determine the applicable legal authority?  </a:t>
            </a:r>
            <a:r>
              <a:rPr lang="en-US" b="0" baseline="0" dirty="0" smtClean="0"/>
              <a:t>You first have to understand what type of information you are dealing with – which lead us to our next topic.</a:t>
            </a:r>
            <a:endParaRPr lang="en-US" b="1"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852" indent="-282635">
              <a:defRPr>
                <a:solidFill>
                  <a:schemeClr val="tx1"/>
                </a:solidFill>
                <a:latin typeface="Calibri" pitchFamily="34" charset="0"/>
              </a:defRPr>
            </a:lvl2pPr>
            <a:lvl3pPr marL="1130541" indent="-226108">
              <a:defRPr>
                <a:solidFill>
                  <a:schemeClr val="tx1"/>
                </a:solidFill>
                <a:latin typeface="Calibri" pitchFamily="34" charset="0"/>
              </a:defRPr>
            </a:lvl3pPr>
            <a:lvl4pPr marL="1582758" indent="-226108">
              <a:defRPr>
                <a:solidFill>
                  <a:schemeClr val="tx1"/>
                </a:solidFill>
                <a:latin typeface="Calibri" pitchFamily="34" charset="0"/>
              </a:defRPr>
            </a:lvl4pPr>
            <a:lvl5pPr marL="2034974" indent="-226108">
              <a:defRPr>
                <a:solidFill>
                  <a:schemeClr val="tx1"/>
                </a:solidFill>
                <a:latin typeface="Calibri" pitchFamily="34" charset="0"/>
              </a:defRPr>
            </a:lvl5pPr>
            <a:lvl6pPr marL="2487191" indent="-226108" fontAlgn="base">
              <a:spcBef>
                <a:spcPct val="0"/>
              </a:spcBef>
              <a:spcAft>
                <a:spcPct val="0"/>
              </a:spcAft>
              <a:defRPr>
                <a:solidFill>
                  <a:schemeClr val="tx1"/>
                </a:solidFill>
                <a:latin typeface="Calibri" pitchFamily="34" charset="0"/>
              </a:defRPr>
            </a:lvl6pPr>
            <a:lvl7pPr marL="2939407" indent="-226108" fontAlgn="base">
              <a:spcBef>
                <a:spcPct val="0"/>
              </a:spcBef>
              <a:spcAft>
                <a:spcPct val="0"/>
              </a:spcAft>
              <a:defRPr>
                <a:solidFill>
                  <a:schemeClr val="tx1"/>
                </a:solidFill>
                <a:latin typeface="Calibri" pitchFamily="34" charset="0"/>
              </a:defRPr>
            </a:lvl7pPr>
            <a:lvl8pPr marL="3391624" indent="-226108" fontAlgn="base">
              <a:spcBef>
                <a:spcPct val="0"/>
              </a:spcBef>
              <a:spcAft>
                <a:spcPct val="0"/>
              </a:spcAft>
              <a:defRPr>
                <a:solidFill>
                  <a:schemeClr val="tx1"/>
                </a:solidFill>
                <a:latin typeface="Calibri" pitchFamily="34" charset="0"/>
              </a:defRPr>
            </a:lvl8pPr>
            <a:lvl9pPr marL="3843840" indent="-22610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94BED07-E9B1-48CD-B634-BF6938D931B1}" type="slidenum">
              <a:rPr lang="en-US"/>
              <a:pPr fontAlgn="base">
                <a:spcBef>
                  <a:spcPct val="0"/>
                </a:spcBef>
                <a:spcAft>
                  <a:spcPct val="0"/>
                </a:spcAft>
              </a:pPr>
              <a:t>15</a:t>
            </a:fld>
            <a:endParaRPr lang="en-US" dirty="0"/>
          </a:p>
        </p:txBody>
      </p:sp>
    </p:spTree>
    <p:extLst>
      <p:ext uri="{BB962C8B-B14F-4D97-AF65-F5344CB8AC3E}">
        <p14:creationId xmlns:p14="http://schemas.microsoft.com/office/powerpoint/2010/main" val="1627925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multiple terms that are used to describe or categorize</a:t>
            </a:r>
            <a:r>
              <a:rPr lang="en-US" baseline="0" dirty="0" smtClean="0"/>
              <a:t> VHA data or information. Each type of information has different privacy legal requirements.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will discuss several of these terms and show how they relate and interact with each other. </a:t>
            </a:r>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16</a:t>
            </a:fld>
            <a:endParaRPr lang="en-US" dirty="0"/>
          </a:p>
        </p:txBody>
      </p:sp>
    </p:spTree>
    <p:extLst>
      <p:ext uri="{BB962C8B-B14F-4D97-AF65-F5344CB8AC3E}">
        <p14:creationId xmlns:p14="http://schemas.microsoft.com/office/powerpoint/2010/main" val="1760337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First we have sensitive personal information, which is one of the broadest types of information. This term was established by Congress in a VA-specific statute around security.</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Sensitive Personal Information means, </a:t>
            </a:r>
            <a:r>
              <a:rPr lang="en-US" sz="1200" kern="1200" dirty="0">
                <a:solidFill>
                  <a:schemeClr val="tx1"/>
                </a:solidFill>
                <a:effectLst/>
                <a:latin typeface="+mn-lt"/>
                <a:ea typeface="+mn-ea"/>
                <a:cs typeface="+mn-cs"/>
              </a:rPr>
              <a:t>with respect to an individual, </a:t>
            </a:r>
            <a:r>
              <a:rPr lang="en-US" dirty="0"/>
              <a:t> </a:t>
            </a:r>
            <a:r>
              <a:rPr lang="en-US" sz="1200" kern="1200" dirty="0">
                <a:solidFill>
                  <a:schemeClr val="tx1"/>
                </a:solidFill>
                <a:effectLst/>
                <a:latin typeface="+mn-lt"/>
                <a:ea typeface="+mn-ea"/>
                <a:cs typeface="+mn-cs"/>
              </a:rPr>
              <a:t>any information about the individual maintained by VA, including the following: (i) education, financial transactions, medical history, and criminal or employment history; and (ii) information that can be used to distinguish or trace the individual’s identity, including name, social security number, date and place of birth, mother’s maiden name, or biometric records.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SPI is a subset of VA Sensitive Information/Data, which is even broader.</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17</a:t>
            </a:fld>
            <a:endParaRPr lang="en-US" dirty="0"/>
          </a:p>
        </p:txBody>
      </p:sp>
    </p:spTree>
    <p:extLst>
      <p:ext uri="{BB962C8B-B14F-4D97-AF65-F5344CB8AC3E}">
        <p14:creationId xmlns:p14="http://schemas.microsoft.com/office/powerpoint/2010/main" val="3688682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dirty="0" smtClean="0"/>
              <a:t>The</a:t>
            </a:r>
            <a:r>
              <a:rPr lang="en-US" baseline="0" dirty="0" smtClean="0"/>
              <a:t> term personally identifiable information was established by the Office of Management and Budget (OMB) and is used by all federal agencies.</a:t>
            </a:r>
          </a:p>
          <a:p>
            <a:endParaRPr lang="en-US" dirty="0" smtClean="0"/>
          </a:p>
          <a:p>
            <a:r>
              <a:rPr lang="en-US" dirty="0" smtClean="0"/>
              <a:t>Personally identifiable</a:t>
            </a:r>
            <a:r>
              <a:rPr lang="en-US" baseline="0" dirty="0" smtClean="0"/>
              <a:t> information is a</a:t>
            </a:r>
            <a:r>
              <a:rPr lang="en-US" dirty="0" smtClean="0"/>
              <a:t>ny information which can be </a:t>
            </a:r>
            <a:r>
              <a:rPr lang="en-US" dirty="0" smtClean="0">
                <a:solidFill>
                  <a:srgbClr val="C00000"/>
                </a:solidFill>
              </a:rPr>
              <a:t>used to distinguish or trace an individual's identity</a:t>
            </a:r>
            <a:r>
              <a:rPr lang="en-US" dirty="0" smtClean="0"/>
              <a:t>, such as their name, social security number, biometric records, etc.. </a:t>
            </a:r>
            <a:r>
              <a:rPr lang="en-US" dirty="0" smtClean="0">
                <a:solidFill>
                  <a:srgbClr val="C00000"/>
                </a:solidFill>
              </a:rPr>
              <a:t>alone, OR when combined with other personal or identifying information </a:t>
            </a:r>
            <a:r>
              <a:rPr lang="en-US" dirty="0" smtClean="0"/>
              <a:t>which is linked or linkable to a specific individual, such as date and place of birth, mother’s maiden name.</a:t>
            </a:r>
          </a:p>
          <a:p>
            <a:endParaRPr lang="en-US" dirty="0" smtClean="0"/>
          </a:p>
          <a:p>
            <a:r>
              <a:rPr lang="en-US" dirty="0" smtClean="0"/>
              <a:t>Information does not have to be retrieved by any specific individual or unique identifier (i.e., covered by the Privacy Act) to be personally identifiable information. </a:t>
            </a:r>
          </a:p>
          <a:p>
            <a:endParaRPr lang="en-US" dirty="0" smtClean="0"/>
          </a:p>
          <a:p>
            <a:r>
              <a:rPr lang="en-US" b="1" dirty="0" smtClean="0"/>
              <a:t>The term “Personally Identifiable Information” is used synonymously and interchangeably with “Sensitive Personal Information (SPI)”  </a:t>
            </a:r>
          </a:p>
        </p:txBody>
      </p:sp>
      <p:sp>
        <p:nvSpPr>
          <p:cNvPr id="4" name="Slide Number Placeholder 3"/>
          <p:cNvSpPr>
            <a:spLocks noGrp="1"/>
          </p:cNvSpPr>
          <p:nvPr>
            <p:ph type="sldNum" sz="quarter" idx="10"/>
          </p:nvPr>
        </p:nvSpPr>
        <p:spPr/>
        <p:txBody>
          <a:bodyPr/>
          <a:lstStyle/>
          <a:p>
            <a:fld id="{08AA51C3-518F-4F0D-B932-9AF47A2C9D15}" type="slidenum">
              <a:rPr lang="en-US" smtClean="0"/>
              <a:t>18</a:t>
            </a:fld>
            <a:endParaRPr lang="en-US" dirty="0"/>
          </a:p>
        </p:txBody>
      </p:sp>
    </p:spTree>
    <p:extLst>
      <p:ext uri="{BB962C8B-B14F-4D97-AF65-F5344CB8AC3E}">
        <p14:creationId xmlns:p14="http://schemas.microsoft.com/office/powerpoint/2010/main" val="2960109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term individually</a:t>
            </a:r>
            <a:r>
              <a:rPr lang="en-US" sz="1200" kern="1200" baseline="0" dirty="0">
                <a:solidFill>
                  <a:schemeClr val="tx1"/>
                </a:solidFill>
                <a:effectLst/>
                <a:latin typeface="+mn-lt"/>
                <a:ea typeface="+mn-ea"/>
                <a:cs typeface="+mn-cs"/>
              </a:rPr>
              <a:t> identifiable information (III) was established by VHA and has been adopted by VA in policy.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Individually Identifiable Information is any information pertaining to an individual that is retrieved by the individual’s name or other unique identifier.</a:t>
            </a:r>
            <a:r>
              <a:rPr lang="en-US" sz="1200" kern="1200" baseline="0" dirty="0">
                <a:solidFill>
                  <a:schemeClr val="tx1"/>
                </a:solidFill>
                <a:effectLst/>
                <a:latin typeface="+mn-lt"/>
                <a:ea typeface="+mn-ea"/>
                <a:cs typeface="+mn-cs"/>
              </a:rPr>
              <a:t>  III includes individually identifiable health information.</a:t>
            </a:r>
            <a:r>
              <a:rPr lang="en-US" dirty="0"/>
              <a:t> </a:t>
            </a: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Individually Identifiable Information is a subset of Personally Identifiable Information and is protected by the Privacy Act.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19</a:t>
            </a:fld>
            <a:endParaRPr lang="en-US" dirty="0"/>
          </a:p>
        </p:txBody>
      </p:sp>
    </p:spTree>
    <p:extLst>
      <p:ext uri="{BB962C8B-B14F-4D97-AF65-F5344CB8AC3E}">
        <p14:creationId xmlns:p14="http://schemas.microsoft.com/office/powerpoint/2010/main" val="1072849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b="1" u="sng" dirty="0" smtClean="0"/>
              <a:t>Describe the privacy requirements for research and their applicability to various situations including data collection, de-identification and records retention.</a:t>
            </a:r>
          </a:p>
          <a:p>
            <a:endParaRPr lang="en-US" dirty="0" smtClean="0"/>
          </a:p>
          <a:p>
            <a:r>
              <a:rPr lang="en-US" dirty="0" smtClean="0"/>
              <a:t>Define the terms for personally identifiable information, protected health information, non-identifiable information and VA sensitive information.</a:t>
            </a:r>
          </a:p>
          <a:p>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a:t>
            </a:fld>
            <a:endParaRPr lang="en-US" dirty="0"/>
          </a:p>
        </p:txBody>
      </p:sp>
    </p:spTree>
    <p:extLst>
      <p:ext uri="{BB962C8B-B14F-4D97-AF65-F5344CB8AC3E}">
        <p14:creationId xmlns:p14="http://schemas.microsoft.com/office/powerpoint/2010/main" val="3872160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VHA deals</a:t>
            </a:r>
            <a:r>
              <a:rPr lang="en-US" sz="1200" kern="1200" baseline="0" dirty="0" smtClean="0">
                <a:solidFill>
                  <a:schemeClr val="tx1"/>
                </a:solidFill>
                <a:effectLst/>
                <a:latin typeface="+mn-lt"/>
                <a:ea typeface="+mn-ea"/>
                <a:cs typeface="+mn-cs"/>
              </a:rPr>
              <a:t> with a lot of health information.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Health Information is any information, including genetic information, whether oral or recorded in any form or medium, created or received by a health care provider, health plan, public health authority, employer, life insurers, school or university, or health care clearinghouse or health plan that relates to the past, present, or future physical or mental health or condition of an individual; the provision of health care to an individual; or payment for the provision of health care to an individual.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encompasses information pertaining to examination, medical history, diagnosis, and findings or treatment, including laboratory examinations, X-rays, microscopic slides, photographs, and prescriptions, etc..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You will note that this definition does not require</a:t>
            </a:r>
            <a:r>
              <a:rPr lang="en-US" sz="1200" b="1" kern="1200" baseline="0" dirty="0" smtClean="0">
                <a:solidFill>
                  <a:schemeClr val="tx1"/>
                </a:solidFill>
                <a:effectLst/>
                <a:latin typeface="+mn-lt"/>
                <a:ea typeface="+mn-ea"/>
                <a:cs typeface="+mn-cs"/>
              </a:rPr>
              <a:t> the individual to be identified.  That is covered in our next term individually identifiable health information.</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t>20</a:t>
            </a:fld>
            <a:endParaRPr lang="en-US" dirty="0"/>
          </a:p>
        </p:txBody>
      </p:sp>
    </p:spTree>
    <p:extLst>
      <p:ext uri="{BB962C8B-B14F-4D97-AF65-F5344CB8AC3E}">
        <p14:creationId xmlns:p14="http://schemas.microsoft.com/office/powerpoint/2010/main" val="3657709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Individually identifiable health information or IIHI is a subset of Health Information.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IIHI</a:t>
            </a:r>
            <a:r>
              <a:rPr lang="en-US" baseline="0" dirty="0"/>
              <a:t> is health information</a:t>
            </a:r>
            <a:r>
              <a:rPr lang="en-US" dirty="0"/>
              <a:t> </a:t>
            </a:r>
            <a:r>
              <a:rPr lang="en-US" baseline="0" dirty="0"/>
              <a:t>, i</a:t>
            </a:r>
            <a:r>
              <a:rPr lang="en-US" dirty="0"/>
              <a:t>ncluding demographic information collected from an individual, that:  (1) is </a:t>
            </a:r>
            <a:r>
              <a:rPr lang="en-US" dirty="0">
                <a:solidFill>
                  <a:srgbClr val="C00000"/>
                </a:solidFill>
              </a:rPr>
              <a:t>created or received by a health care provider, health plan</a:t>
            </a:r>
            <a:r>
              <a:rPr lang="en-US" dirty="0"/>
              <a:t>, or health care clearinghouse (e.g., a HIPAA-covered entity, such as VHA);  (2)  </a:t>
            </a:r>
            <a:r>
              <a:rPr lang="en-US" dirty="0">
                <a:solidFill>
                  <a:srgbClr val="C00000"/>
                </a:solidFill>
              </a:rPr>
              <a:t>relates to the past, present, or future physical or mental condition</a:t>
            </a:r>
            <a:r>
              <a:rPr lang="en-US" dirty="0"/>
              <a:t> of an individual, or provision of or payment for health care to an individual; and (3</a:t>
            </a:r>
            <a:r>
              <a:rPr lang="en-US" dirty="0">
                <a:solidFill>
                  <a:srgbClr val="C00000"/>
                </a:solidFill>
              </a:rPr>
              <a:t>)  </a:t>
            </a:r>
            <a:r>
              <a:rPr lang="en-US" b="1" u="sng" dirty="0">
                <a:solidFill>
                  <a:srgbClr val="C00000"/>
                </a:solidFill>
              </a:rPr>
              <a:t>identifies</a:t>
            </a:r>
            <a:r>
              <a:rPr lang="en-US" dirty="0">
                <a:solidFill>
                  <a:srgbClr val="C00000"/>
                </a:solidFill>
              </a:rPr>
              <a:t> the individual </a:t>
            </a:r>
            <a:r>
              <a:rPr lang="en-US" dirty="0"/>
              <a:t>or where a reasonable basis exists to believe the information can be used to identify the individual. </a:t>
            </a:r>
          </a:p>
          <a:p>
            <a:endParaRPr lang="en-US" dirty="0" smtClean="0"/>
          </a:p>
          <a:p>
            <a:r>
              <a:rPr lang="en-US" dirty="0" smtClean="0"/>
              <a:t>VHA uses the term IIHI as a means of indicating</a:t>
            </a:r>
            <a:r>
              <a:rPr lang="en-US" baseline="0" dirty="0" smtClean="0"/>
              <a:t> the Privacy Act, 38 USC 5701 and 7332 applies in addition to the HIPAA Privacy Rule.</a:t>
            </a:r>
            <a:endParaRPr lang="en-US" dirty="0" smtClean="0"/>
          </a:p>
          <a:p>
            <a:endParaRPr lang="en-US" dirty="0"/>
          </a:p>
          <a:p>
            <a:r>
              <a:rPr lang="en-US" b="1" dirty="0"/>
              <a:t>As a matter of policy,</a:t>
            </a:r>
            <a:r>
              <a:rPr lang="en-US" b="1" baseline="0" dirty="0"/>
              <a:t> all Veteran information maintained by VHA is individually identifiable health information even if it is just demographic information or identity traits.</a:t>
            </a:r>
            <a:endParaRPr lang="en-US" b="1" dirty="0"/>
          </a:p>
        </p:txBody>
      </p:sp>
      <p:sp>
        <p:nvSpPr>
          <p:cNvPr id="4" name="Slide Number Placeholder 3"/>
          <p:cNvSpPr>
            <a:spLocks noGrp="1"/>
          </p:cNvSpPr>
          <p:nvPr>
            <p:ph type="sldNum" sz="quarter" idx="10"/>
          </p:nvPr>
        </p:nvSpPr>
        <p:spPr/>
        <p:txBody>
          <a:bodyPr/>
          <a:lstStyle/>
          <a:p>
            <a:fld id="{08AA51C3-518F-4F0D-B932-9AF47A2C9D15}" type="slidenum">
              <a:rPr lang="en-US" smtClean="0"/>
              <a:t>21</a:t>
            </a:fld>
            <a:endParaRPr lang="en-US" dirty="0"/>
          </a:p>
        </p:txBody>
      </p:sp>
    </p:spTree>
    <p:extLst>
      <p:ext uri="{BB962C8B-B14F-4D97-AF65-F5344CB8AC3E}">
        <p14:creationId xmlns:p14="http://schemas.microsoft.com/office/powerpoint/2010/main" val="2982930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Protected Health</a:t>
            </a:r>
            <a:r>
              <a:rPr lang="en-US" baseline="0" dirty="0"/>
              <a:t> Information or PHI is </a:t>
            </a:r>
            <a:r>
              <a:rPr lang="en-US" dirty="0"/>
              <a:t>Individually Identifiable Health Information transmitted or maintained in any form by a covered entity, such as VHA.  PHI excludes employment records but includes occupational health records. </a:t>
            </a:r>
          </a:p>
          <a:p>
            <a:endParaRPr lang="en-US" dirty="0"/>
          </a:p>
          <a:p>
            <a:r>
              <a:rPr lang="en-US" dirty="0"/>
              <a:t>VHA uses the term protected health information to define information that is covered by HIPAA but, unlike individually-identifiable health information, it may or may not also be covered by the Privacy Act or Title 38 confidentiality statutes 5701 and 7332</a:t>
            </a:r>
            <a:r>
              <a:rPr lang="en-US" dirty="0" smtClean="0"/>
              <a:t>.  </a:t>
            </a:r>
            <a:r>
              <a:rPr lang="en-US" b="1" dirty="0" smtClean="0"/>
              <a:t>When health</a:t>
            </a:r>
            <a:r>
              <a:rPr lang="en-US" b="1" baseline="0" dirty="0" smtClean="0"/>
              <a:t> information is ONLY protected by HIPAA, VHA policy will use the term PHI as opposed to IIHI.</a:t>
            </a:r>
            <a:endParaRPr lang="en-US" b="1" dirty="0"/>
          </a:p>
          <a:p>
            <a:endParaRPr lang="en-US" dirty="0"/>
          </a:p>
          <a:p>
            <a:r>
              <a:rPr lang="en-US" b="0" i="0" dirty="0"/>
              <a:t>In</a:t>
            </a:r>
            <a:r>
              <a:rPr lang="en-US" b="0" i="0" baseline="0" dirty="0"/>
              <a:t> many ways, PHI is a very bad descriptor of </a:t>
            </a:r>
            <a:r>
              <a:rPr lang="en-US" b="0" i="0" baseline="0" dirty="0" smtClean="0"/>
              <a:t>information. We </a:t>
            </a:r>
            <a:r>
              <a:rPr lang="en-US" b="0" i="0" baseline="0" dirty="0"/>
              <a:t>will discuss why in a few minutes.</a:t>
            </a:r>
            <a:endParaRPr lang="en-US" b="0" dirty="0"/>
          </a:p>
        </p:txBody>
      </p:sp>
      <p:sp>
        <p:nvSpPr>
          <p:cNvPr id="4" name="Slide Number Placeholder 3"/>
          <p:cNvSpPr>
            <a:spLocks noGrp="1"/>
          </p:cNvSpPr>
          <p:nvPr>
            <p:ph type="sldNum" sz="quarter" idx="10"/>
          </p:nvPr>
        </p:nvSpPr>
        <p:spPr/>
        <p:txBody>
          <a:bodyPr/>
          <a:lstStyle/>
          <a:p>
            <a:fld id="{08AA51C3-518F-4F0D-B932-9AF47A2C9D15}" type="slidenum">
              <a:rPr lang="en-US" smtClean="0"/>
              <a:t>22</a:t>
            </a:fld>
            <a:endParaRPr lang="en-US" dirty="0"/>
          </a:p>
        </p:txBody>
      </p:sp>
    </p:spTree>
    <p:extLst>
      <p:ext uri="{BB962C8B-B14F-4D97-AF65-F5344CB8AC3E}">
        <p14:creationId xmlns:p14="http://schemas.microsoft.com/office/powerpoint/2010/main" val="4269699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De-identified information is health information that is presumed not to identify an individual and with respect to which there is no reasonable basis to believe that the information could be used to identify an individual because the 18 Patient Identifiers described in the HIPAA Privacy Rule have been removed.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De-identified information is no longer covered by the Privacy Act, 38 U.S.C. §§ 5701, 7332, or the HIPAA Privacy Rule.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23</a:t>
            </a:fld>
            <a:endParaRPr lang="en-US" dirty="0"/>
          </a:p>
        </p:txBody>
      </p:sp>
    </p:spTree>
    <p:extLst>
      <p:ext uri="{BB962C8B-B14F-4D97-AF65-F5344CB8AC3E}">
        <p14:creationId xmlns:p14="http://schemas.microsoft.com/office/powerpoint/2010/main" val="2257815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 what are patient identifiers?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Patient identifiers are the 18 data elements attributed to an individual under the HIPAA Privacy Rule that must be removed from health information for it to be de-identified and no longer covered by HIPAA. </a:t>
            </a:r>
          </a:p>
        </p:txBody>
      </p:sp>
      <p:sp>
        <p:nvSpPr>
          <p:cNvPr id="4" name="Slide Number Placeholder 3"/>
          <p:cNvSpPr>
            <a:spLocks noGrp="1"/>
          </p:cNvSpPr>
          <p:nvPr>
            <p:ph type="sldNum" sz="quarter" idx="10"/>
          </p:nvPr>
        </p:nvSpPr>
        <p:spPr/>
        <p:txBody>
          <a:bodyPr/>
          <a:lstStyle/>
          <a:p>
            <a:fld id="{08AA51C3-518F-4F0D-B932-9AF47A2C9D15}" type="slidenum">
              <a:rPr lang="en-US" smtClean="0"/>
              <a:t>24</a:t>
            </a:fld>
            <a:endParaRPr lang="en-US" dirty="0"/>
          </a:p>
        </p:txBody>
      </p:sp>
    </p:spTree>
    <p:extLst>
      <p:ext uri="{BB962C8B-B14F-4D97-AF65-F5344CB8AC3E}">
        <p14:creationId xmlns:p14="http://schemas.microsoft.com/office/powerpoint/2010/main" val="1962533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dirty="0" smtClean="0"/>
              <a:t>These</a:t>
            </a:r>
            <a:r>
              <a:rPr lang="en-US" baseline="0" dirty="0" smtClean="0"/>
              <a:t> are the 18 HIPAA Identifiers or Patient Identifiers.</a:t>
            </a:r>
            <a:endParaRPr lang="en-US" dirty="0" smtClean="0"/>
          </a:p>
          <a:p>
            <a:endParaRPr lang="en-US" dirty="0" smtClean="0"/>
          </a:p>
          <a:p>
            <a:r>
              <a:rPr lang="en-US" dirty="0" smtClean="0"/>
              <a:t>You may want to keep this slide</a:t>
            </a:r>
            <a:r>
              <a:rPr lang="en-US" baseline="0" dirty="0" smtClean="0"/>
              <a:t> on hand for future use. </a:t>
            </a:r>
            <a:r>
              <a:rPr lang="en-US" dirty="0" smtClean="0"/>
              <a:t>So we have provided this slide as handout, click the green download icon above my head. </a:t>
            </a:r>
          </a:p>
          <a:p>
            <a:endParaRPr lang="en-US" dirty="0" smtClean="0"/>
          </a:p>
          <a:p>
            <a:r>
              <a:rPr lang="en-US" dirty="0" smtClean="0"/>
              <a:t>Two</a:t>
            </a:r>
            <a:r>
              <a:rPr lang="en-US" baseline="0" dirty="0" smtClean="0"/>
              <a:t> Patient identifiers that are important to understand are address and dates.</a:t>
            </a:r>
            <a:endParaRPr lang="en-US" dirty="0" smtClean="0"/>
          </a:p>
          <a:p>
            <a:endParaRPr lang="en-US" dirty="0" smtClean="0"/>
          </a:p>
          <a:p>
            <a:r>
              <a:rPr lang="en-US" dirty="0" smtClean="0"/>
              <a:t>The Address</a:t>
            </a:r>
            <a:r>
              <a:rPr lang="en-US" baseline="0" dirty="0" smtClean="0"/>
              <a:t> data elements to be removed are a</a:t>
            </a:r>
            <a:r>
              <a:rPr lang="en-US" dirty="0" smtClean="0"/>
              <a:t>ll geographic subdivisions</a:t>
            </a:r>
            <a:r>
              <a:rPr lang="en-US" baseline="0" dirty="0" smtClean="0"/>
              <a:t> smaller than a State except for the first three digits of a zip code.</a:t>
            </a:r>
          </a:p>
          <a:p>
            <a:endParaRPr lang="en-US" baseline="0" dirty="0" smtClean="0"/>
          </a:p>
          <a:p>
            <a:r>
              <a:rPr lang="en-US" baseline="0" dirty="0" smtClean="0"/>
              <a:t>For Dates, all elements of dates directly related to an individual except for the year of dates must be removed. This includes DOB, DOD, Adm/Disch Dates and so forth.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25</a:t>
            </a:fld>
            <a:endParaRPr lang="en-US" dirty="0"/>
          </a:p>
        </p:txBody>
      </p:sp>
    </p:spTree>
    <p:extLst>
      <p:ext uri="{BB962C8B-B14F-4D97-AF65-F5344CB8AC3E}">
        <p14:creationId xmlns:p14="http://schemas.microsoft.com/office/powerpoint/2010/main" val="2282256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have also Unique identifiers are the individual’s name, address, SSN or other identifying number.  I</a:t>
            </a:r>
            <a:r>
              <a:rPr lang="en-US" dirty="0" smtClean="0"/>
              <a:t>f these identifiers are removed, then the information is no longer Individually Identifiable Information and is no longer covered by the Privacy Act, 38 U.S.C. § 5701, or 38 U.S.C. § 7332.  </a:t>
            </a:r>
          </a:p>
          <a:p>
            <a:endParaRPr lang="en-US" dirty="0" smtClean="0"/>
          </a:p>
          <a:p>
            <a:pPr marL="0" indent="0">
              <a:buFont typeface="Arial" panose="020B0604020202020204" pitchFamily="34" charset="0"/>
              <a:buNone/>
            </a:pPr>
            <a:r>
              <a:rPr lang="en-US" dirty="0" smtClean="0"/>
              <a:t>However, if the information was originally IIHI, then it would still be covered by the HIPAA Privacy Rule unless all 18 Patient Identifiers listed in the de-identification standard have been removed.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So if information with all of the unique identifiers</a:t>
            </a:r>
            <a:r>
              <a:rPr lang="en-US" baseline="0" dirty="0" smtClean="0"/>
              <a:t> removed is no longer individually identifiable information, what is it?</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26</a:t>
            </a:fld>
            <a:endParaRPr lang="en-US" dirty="0"/>
          </a:p>
        </p:txBody>
      </p:sp>
    </p:spTree>
    <p:extLst>
      <p:ext uri="{BB962C8B-B14F-4D97-AF65-F5344CB8AC3E}">
        <p14:creationId xmlns:p14="http://schemas.microsoft.com/office/powerpoint/2010/main" val="2127087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That would be non-identifiable information.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Non-identifiable Information is information from which all Unique Identifiers have been removed so that the information is no longer protected under the Privacy Act, 38 U.S.C. §5701, or 38 U.S.C. § 7332.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However as stated before, Non-identifiable Information has not necessarily been de-identified and may still be covered by the HIPAA Privacy Rule unless all 18 Patient Identifiers listed in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de-identification standards are removed. </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27</a:t>
            </a:fld>
            <a:endParaRPr lang="en-US" dirty="0"/>
          </a:p>
        </p:txBody>
      </p:sp>
    </p:spTree>
    <p:extLst>
      <p:ext uri="{BB962C8B-B14F-4D97-AF65-F5344CB8AC3E}">
        <p14:creationId xmlns:p14="http://schemas.microsoft.com/office/powerpoint/2010/main" val="917549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type of information</a:t>
            </a:r>
            <a:r>
              <a:rPr lang="en-US" baseline="0" dirty="0" smtClean="0"/>
              <a:t> we are going to discuss is a limited data set.  </a:t>
            </a:r>
          </a:p>
          <a:p>
            <a:endParaRPr lang="en-US" baseline="0" dirty="0" smtClean="0"/>
          </a:p>
          <a:p>
            <a:r>
              <a:rPr lang="en-US" dirty="0" smtClean="0"/>
              <a:t>A Limited Data Set is protected health information from which all unique identifiers and 16 patient identifiers of the individuals and their relatives, household members, and employers have been removed. </a:t>
            </a:r>
          </a:p>
          <a:p>
            <a:endParaRPr lang="en-US" dirty="0" smtClean="0"/>
          </a:p>
          <a:p>
            <a:r>
              <a:rPr lang="en-US" dirty="0" smtClean="0"/>
              <a:t>The two patient</a:t>
            </a:r>
            <a:r>
              <a:rPr lang="en-US" baseline="0" dirty="0" smtClean="0"/>
              <a:t> identifiers that can be included in the data are dates and limited address information such as city, state and zip code.</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28</a:t>
            </a:fld>
            <a:endParaRPr lang="en-US" dirty="0"/>
          </a:p>
        </p:txBody>
      </p:sp>
    </p:spTree>
    <p:extLst>
      <p:ext uri="{BB962C8B-B14F-4D97-AF65-F5344CB8AC3E}">
        <p14:creationId xmlns:p14="http://schemas.microsoft.com/office/powerpoint/2010/main" val="3101217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none" dirty="0" smtClean="0">
                <a:solidFill>
                  <a:schemeClr val="bg1"/>
                </a:solidFill>
                <a:hlinkClick r:id="rId3"/>
              </a:rPr>
              <a:t>LDS</a:t>
            </a:r>
            <a:r>
              <a:rPr lang="en-US" u="none" baseline="0" dirty="0" smtClean="0">
                <a:solidFill>
                  <a:schemeClr val="bg1"/>
                </a:solidFill>
                <a:hlinkClick r:id="rId3"/>
              </a:rPr>
              <a:t> is not de-identified information and it is covered under the HIPAA Privacy Rule.  A LDS may only be used and disclosed for research, health care operations and public health reporting and requires a Data Use Agreement.</a:t>
            </a:r>
            <a:endParaRPr lang="en-US" u="none" dirty="0" smtClean="0">
              <a:solidFill>
                <a:schemeClr val="bg1"/>
              </a:solidFill>
              <a:hlinkClick r:id="rId3"/>
            </a:endParaRPr>
          </a:p>
          <a:p>
            <a:pPr marL="0" indent="0">
              <a:buNone/>
            </a:pPr>
            <a:endParaRPr lang="en-US" dirty="0" smtClean="0">
              <a:solidFill>
                <a:schemeClr val="tx2"/>
              </a:solidFill>
              <a:hlinkClick r:id="rId3"/>
            </a:endParaRPr>
          </a:p>
          <a:p>
            <a:pPr marL="0" indent="0">
              <a:buNone/>
            </a:pPr>
            <a:r>
              <a:rPr lang="en-US" dirty="0" smtClean="0">
                <a:solidFill>
                  <a:schemeClr val="tx2"/>
                </a:solidFill>
                <a:hlinkClick r:id="rId3"/>
              </a:rPr>
              <a:t>There</a:t>
            </a:r>
            <a:r>
              <a:rPr lang="en-US" baseline="0" dirty="0" smtClean="0">
                <a:solidFill>
                  <a:schemeClr val="tx2"/>
                </a:solidFill>
                <a:hlinkClick r:id="rId3"/>
              </a:rPr>
              <a:t> are Data Use Agreements for LDS Templates available on the VA Intranet and the URL has been provided with the presentation materials.</a:t>
            </a:r>
            <a:endParaRPr lang="en-US" dirty="0" smtClean="0">
              <a:solidFill>
                <a:schemeClr val="tx2"/>
              </a:solidFill>
              <a:hlinkClick r:id="rId3"/>
            </a:endParaRPr>
          </a:p>
          <a:p>
            <a:pPr marL="0" indent="0">
              <a:buNone/>
            </a:pPr>
            <a:endParaRPr lang="en-US" dirty="0" smtClean="0">
              <a:solidFill>
                <a:schemeClr val="tx2"/>
              </a:solidFill>
              <a:hlinkClick r:id="rId3"/>
            </a:endParaRPr>
          </a:p>
          <a:p>
            <a:pPr marL="0" indent="0">
              <a:buNone/>
            </a:pPr>
            <a:r>
              <a:rPr lang="en-US" dirty="0" smtClean="0">
                <a:solidFill>
                  <a:schemeClr val="tx2"/>
                </a:solidFill>
                <a:hlinkClick r:id="rId3"/>
              </a:rPr>
              <a:t>(Do Not Say)</a:t>
            </a:r>
          </a:p>
          <a:p>
            <a:pPr marL="0" indent="0">
              <a:buNone/>
            </a:pPr>
            <a:r>
              <a:rPr lang="en-US" dirty="0" smtClean="0">
                <a:solidFill>
                  <a:schemeClr val="tx2"/>
                </a:solidFill>
                <a:hlinkClick r:id="rId3"/>
              </a:rPr>
              <a:t>http://vaww.vhadataportal.med.va.gov/DataAccess/DataUseAgreements.aspx</a:t>
            </a:r>
            <a:endParaRPr lang="en-US" dirty="0" smtClean="0">
              <a:solidFill>
                <a:schemeClr val="tx2"/>
              </a:solidFill>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t>29</a:t>
            </a:fld>
            <a:endParaRPr lang="en-US" dirty="0"/>
          </a:p>
        </p:txBody>
      </p:sp>
    </p:spTree>
    <p:extLst>
      <p:ext uri="{BB962C8B-B14F-4D97-AF65-F5344CB8AC3E}">
        <p14:creationId xmlns:p14="http://schemas.microsoft.com/office/powerpoint/2010/main" val="2684648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b="1" u="sng" dirty="0" smtClean="0"/>
              <a:t>Define the terms for personally identifiable information, protected health information, non-identifiable information and VA sensitive information.</a:t>
            </a:r>
          </a:p>
          <a:p>
            <a:endParaRPr lang="en-US" b="1" dirty="0" smtClean="0"/>
          </a:p>
          <a:p>
            <a:r>
              <a:rPr lang="en-US" dirty="0" smtClean="0"/>
              <a:t>Determine what requirements must be met for audio-recording of interviews or surveys.</a:t>
            </a:r>
          </a:p>
          <a:p>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a:t>
            </a:fld>
            <a:endParaRPr lang="en-US" dirty="0"/>
          </a:p>
        </p:txBody>
      </p:sp>
    </p:spTree>
    <p:extLst>
      <p:ext uri="{BB962C8B-B14F-4D97-AF65-F5344CB8AC3E}">
        <p14:creationId xmlns:p14="http://schemas.microsoft.com/office/powerpoint/2010/main" val="3872160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take a minute</a:t>
            </a:r>
            <a:r>
              <a:rPr lang="en-US" sz="1200" kern="1200" baseline="0" dirty="0" smtClean="0">
                <a:solidFill>
                  <a:schemeClr val="tx1"/>
                </a:solidFill>
                <a:effectLst/>
                <a:latin typeface="+mn-lt"/>
                <a:ea typeface="+mn-ea"/>
                <a:cs typeface="+mn-cs"/>
              </a:rPr>
              <a:t> to discuss the relationships between different types of information.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Sensitive Personal Information and Personally Identifiable Information are synonymous and encompass Individually Identifiable Information, Individually Identifiable Health Information and Protected Health Information.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Individually Identifiable Information encompasses Individually-identifiable Health Information.  It may or may not be Protected health Information.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Individually Identified Health Information is maintained by VHA and is protected by the HIPAA Privacy Rule, as well as the Privacy Act and the Title 38 confidentiality statutes 5701 and 7332. </a:t>
            </a:r>
            <a:r>
              <a:rPr lang="en-US" sz="1200" kern="1200" baseline="0" dirty="0" smtClean="0">
                <a:solidFill>
                  <a:schemeClr val="tx1"/>
                </a:solidFill>
                <a:effectLst/>
                <a:latin typeface="+mn-lt"/>
                <a:ea typeface="+mn-ea"/>
                <a:cs typeface="+mn-cs"/>
              </a:rPr>
              <a:t>  IIHI will always be Protected Health Information or PHI.</a:t>
            </a:r>
            <a:endParaRPr lang="en-US" sz="1200" kern="1200" dirty="0" smtClean="0">
              <a:solidFill>
                <a:schemeClr val="tx1"/>
              </a:solidFill>
              <a:effectLst/>
              <a:latin typeface="+mn-lt"/>
              <a:ea typeface="+mn-ea"/>
              <a:cs typeface="+mn-cs"/>
            </a:endParaRPr>
          </a:p>
          <a:p>
            <a:endParaRPr lang="en-US" dirty="0" smtClean="0">
              <a:solidFill>
                <a:schemeClr val="tx2"/>
              </a:solidFill>
            </a:endParaRPr>
          </a:p>
          <a:p>
            <a:r>
              <a:rPr lang="en-US" dirty="0" smtClean="0">
                <a:solidFill>
                  <a:schemeClr val="tx2"/>
                </a:solidFill>
              </a:rPr>
              <a:t>PHI includes Limited Data Sets and Non-identifiable information.  Also, PHI may encompass any of these data types, except when de-identified.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This is why PHI is a bad descriptor</a:t>
            </a:r>
            <a:r>
              <a:rPr lang="en-US" baseline="0" dirty="0" smtClean="0">
                <a:solidFill>
                  <a:schemeClr val="tx2"/>
                </a:solidFill>
              </a:rPr>
              <a:t> of information when trying to understand which laws apply to the information based on the information type.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2"/>
                </a:solidFill>
              </a:rPr>
              <a:t>For example, PHI may be III and as a result the Privacy Act, 38 USC 5701 and the HIPAA Privacy Rule apply.  However, PHI may be a LDS and only the HIPAA Privacy Rule applies to 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2"/>
                </a:solidFill>
              </a:rPr>
              <a:t>At this point, Pat Christensen will speak to you about some data distinctions and specific privacy requirements for research. </a:t>
            </a:r>
            <a:endParaRPr lang="en-US"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2"/>
              </a:solidFill>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t>30</a:t>
            </a:fld>
            <a:endParaRPr lang="en-US" dirty="0"/>
          </a:p>
        </p:txBody>
      </p:sp>
    </p:spTree>
    <p:extLst>
      <p:ext uri="{BB962C8B-B14F-4D97-AF65-F5344CB8AC3E}">
        <p14:creationId xmlns:p14="http://schemas.microsoft.com/office/powerpoint/2010/main" val="4263828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522288" y="679450"/>
            <a:ext cx="6032500" cy="3394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solidFill>
                  <a:schemeClr val="tx2"/>
                </a:solidFill>
              </a:rPr>
              <a:t>If</a:t>
            </a:r>
            <a:r>
              <a:rPr lang="en-US" baseline="0" dirty="0" smtClean="0">
                <a:solidFill>
                  <a:schemeClr val="tx2"/>
                </a:solidFill>
              </a:rPr>
              <a:t> the information terms provided by Stephania is not confusing enough for you.  Let me confuse you further by providing some additional terms commonly used within research. </a:t>
            </a:r>
          </a:p>
          <a:p>
            <a:endParaRPr lang="en-US" dirty="0" smtClean="0">
              <a:solidFill>
                <a:schemeClr val="tx2"/>
              </a:solidFill>
            </a:endParaRPr>
          </a:p>
          <a:p>
            <a:r>
              <a:rPr lang="en-US" dirty="0" smtClean="0">
                <a:solidFill>
                  <a:schemeClr val="tx2"/>
                </a:solidFill>
              </a:rPr>
              <a:t>Once</a:t>
            </a:r>
            <a:r>
              <a:rPr lang="en-US" baseline="0" dirty="0" smtClean="0">
                <a:solidFill>
                  <a:schemeClr val="tx2"/>
                </a:solidFill>
              </a:rPr>
              <a:t> more we will go over:   </a:t>
            </a:r>
            <a:r>
              <a:rPr lang="en-US" dirty="0" smtClean="0">
                <a:solidFill>
                  <a:schemeClr val="tx2"/>
                </a:solidFill>
              </a:rPr>
              <a:t>Individually Identifiable Information with further</a:t>
            </a:r>
            <a:r>
              <a:rPr lang="en-US" baseline="0" dirty="0" smtClean="0">
                <a:solidFill>
                  <a:schemeClr val="tx2"/>
                </a:solidFill>
              </a:rPr>
              <a:t> distinctions</a:t>
            </a:r>
            <a:endParaRPr lang="en-US" dirty="0" smtClean="0">
              <a:solidFill>
                <a:schemeClr val="tx2"/>
              </a:solidFill>
            </a:endParaRPr>
          </a:p>
          <a:p>
            <a:endParaRPr lang="en-US" baseline="0" dirty="0" smtClean="0">
              <a:solidFill>
                <a:schemeClr val="tx2"/>
              </a:solidFill>
            </a:endParaRPr>
          </a:p>
          <a:p>
            <a:r>
              <a:rPr lang="en-US" baseline="0" dirty="0" smtClean="0">
                <a:solidFill>
                  <a:schemeClr val="tx2"/>
                </a:solidFill>
              </a:rPr>
              <a:t>And in addition discuss</a:t>
            </a:r>
            <a:endParaRPr lang="en-US" dirty="0" smtClean="0">
              <a:solidFill>
                <a:schemeClr val="tx2"/>
              </a:solidFill>
            </a:endParaRPr>
          </a:p>
          <a:p>
            <a:r>
              <a:rPr lang="en-US" dirty="0" smtClean="0">
                <a:solidFill>
                  <a:schemeClr val="tx2"/>
                </a:solidFill>
              </a:rPr>
              <a:t>Scrambled SSN</a:t>
            </a:r>
          </a:p>
          <a:p>
            <a:r>
              <a:rPr lang="en-US" dirty="0" smtClean="0">
                <a:solidFill>
                  <a:schemeClr val="tx2"/>
                </a:solidFill>
              </a:rPr>
              <a:t>De-identified Information</a:t>
            </a:r>
          </a:p>
          <a:p>
            <a:r>
              <a:rPr lang="en-US" dirty="0" smtClean="0">
                <a:solidFill>
                  <a:schemeClr val="tx2"/>
                </a:solidFill>
              </a:rPr>
              <a:t>Coded Data</a:t>
            </a:r>
          </a:p>
          <a:p>
            <a:pPr>
              <a:spcBef>
                <a:spcPct val="0"/>
              </a:spcBef>
            </a:pPr>
            <a:endParaRPr lang="en-US" dirty="0" smtClean="0"/>
          </a:p>
          <a:p>
            <a:pPr>
              <a:spcBef>
                <a:spcPct val="0"/>
              </a:spcBef>
            </a:pPr>
            <a:r>
              <a:rPr lang="en-US" dirty="0" smtClean="0"/>
              <a:t>But before we go further,</a:t>
            </a:r>
            <a:r>
              <a:rPr lang="en-US" baseline="0" dirty="0" smtClean="0"/>
              <a:t> lets have a poll question.</a:t>
            </a:r>
            <a:endParaRPr 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852" indent="-282635">
              <a:defRPr>
                <a:solidFill>
                  <a:schemeClr val="tx1"/>
                </a:solidFill>
                <a:latin typeface="Calibri" pitchFamily="34" charset="0"/>
              </a:defRPr>
            </a:lvl2pPr>
            <a:lvl3pPr marL="1130541" indent="-226108">
              <a:defRPr>
                <a:solidFill>
                  <a:schemeClr val="tx1"/>
                </a:solidFill>
                <a:latin typeface="Calibri" pitchFamily="34" charset="0"/>
              </a:defRPr>
            </a:lvl3pPr>
            <a:lvl4pPr marL="1582758" indent="-226108">
              <a:defRPr>
                <a:solidFill>
                  <a:schemeClr val="tx1"/>
                </a:solidFill>
                <a:latin typeface="Calibri" pitchFamily="34" charset="0"/>
              </a:defRPr>
            </a:lvl4pPr>
            <a:lvl5pPr marL="2034974" indent="-226108">
              <a:defRPr>
                <a:solidFill>
                  <a:schemeClr val="tx1"/>
                </a:solidFill>
                <a:latin typeface="Calibri" pitchFamily="34" charset="0"/>
              </a:defRPr>
            </a:lvl5pPr>
            <a:lvl6pPr marL="2487191" indent="-226108" fontAlgn="base">
              <a:spcBef>
                <a:spcPct val="0"/>
              </a:spcBef>
              <a:spcAft>
                <a:spcPct val="0"/>
              </a:spcAft>
              <a:defRPr>
                <a:solidFill>
                  <a:schemeClr val="tx1"/>
                </a:solidFill>
                <a:latin typeface="Calibri" pitchFamily="34" charset="0"/>
              </a:defRPr>
            </a:lvl6pPr>
            <a:lvl7pPr marL="2939407" indent="-226108" fontAlgn="base">
              <a:spcBef>
                <a:spcPct val="0"/>
              </a:spcBef>
              <a:spcAft>
                <a:spcPct val="0"/>
              </a:spcAft>
              <a:defRPr>
                <a:solidFill>
                  <a:schemeClr val="tx1"/>
                </a:solidFill>
                <a:latin typeface="Calibri" pitchFamily="34" charset="0"/>
              </a:defRPr>
            </a:lvl7pPr>
            <a:lvl8pPr marL="3391624" indent="-226108" fontAlgn="base">
              <a:spcBef>
                <a:spcPct val="0"/>
              </a:spcBef>
              <a:spcAft>
                <a:spcPct val="0"/>
              </a:spcAft>
              <a:defRPr>
                <a:solidFill>
                  <a:schemeClr val="tx1"/>
                </a:solidFill>
                <a:latin typeface="Calibri" pitchFamily="34" charset="0"/>
              </a:defRPr>
            </a:lvl8pPr>
            <a:lvl9pPr marL="3843840" indent="-22610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FE708A8-A51C-4686-98CE-910B88D1C85C}" type="slidenum">
              <a:rPr lang="en-US"/>
              <a:pPr fontAlgn="base">
                <a:spcBef>
                  <a:spcPct val="0"/>
                </a:spcBef>
                <a:spcAft>
                  <a:spcPct val="0"/>
                </a:spcAft>
              </a:pPr>
              <a:t>31</a:t>
            </a:fld>
            <a:endParaRPr lang="en-US" dirty="0"/>
          </a:p>
        </p:txBody>
      </p:sp>
    </p:spTree>
    <p:extLst>
      <p:ext uri="{BB962C8B-B14F-4D97-AF65-F5344CB8AC3E}">
        <p14:creationId xmlns:p14="http://schemas.microsoft.com/office/powerpoint/2010/main" val="575112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dirty="0" smtClean="0"/>
              <a:t>For</a:t>
            </a:r>
            <a:r>
              <a:rPr lang="en-US" baseline="0" dirty="0" smtClean="0"/>
              <a:t> this poll question</a:t>
            </a:r>
            <a:r>
              <a:rPr lang="en-US" dirty="0" smtClean="0"/>
              <a:t>  </a:t>
            </a:r>
          </a:p>
          <a:p>
            <a:endParaRPr lang="en-US" dirty="0" smtClean="0"/>
          </a:p>
          <a:p>
            <a:pPr marL="0" indent="0">
              <a:buNone/>
            </a:pPr>
            <a:r>
              <a:rPr lang="en-US" sz="4000" dirty="0" smtClean="0"/>
              <a:t>An investigator is releasing information that contains surgical dates which</a:t>
            </a:r>
            <a:r>
              <a:rPr lang="en-US" sz="4000" baseline="0" dirty="0" smtClean="0"/>
              <a:t> includes the </a:t>
            </a:r>
            <a:r>
              <a:rPr lang="en-US" sz="4000" dirty="0" smtClean="0"/>
              <a:t>month,</a:t>
            </a:r>
            <a:r>
              <a:rPr lang="en-US" sz="4000" baseline="0" dirty="0" smtClean="0"/>
              <a:t> day and year of the procedure</a:t>
            </a:r>
            <a:r>
              <a:rPr lang="en-US" sz="4000" dirty="0" smtClean="0"/>
              <a:t>, the Veterans’ diagnoses, an implantable device numbers, along with a randomly assigned study codes (A001, A002,</a:t>
            </a:r>
            <a:r>
              <a:rPr lang="en-US" sz="4000" baseline="0" dirty="0" smtClean="0"/>
              <a:t> etc..  This information will be given by the investigator</a:t>
            </a:r>
            <a:r>
              <a:rPr lang="en-US" sz="4000" dirty="0" smtClean="0"/>
              <a:t> to the</a:t>
            </a:r>
            <a:r>
              <a:rPr lang="en-US" sz="4000" baseline="0" dirty="0" smtClean="0"/>
              <a:t> non-VA</a:t>
            </a:r>
            <a:r>
              <a:rPr lang="en-US" sz="4000" dirty="0" smtClean="0"/>
              <a:t> study sponsor.   Is this information considered </a:t>
            </a:r>
          </a:p>
          <a:p>
            <a:pPr marL="1314450" lvl="2" indent="-514350">
              <a:buFont typeface="+mj-lt"/>
              <a:buAutoNum type="alphaUcPeriod"/>
            </a:pPr>
            <a:r>
              <a:rPr lang="en-US" sz="3600" dirty="0" smtClean="0"/>
              <a:t>PHI</a:t>
            </a:r>
          </a:p>
          <a:p>
            <a:pPr marL="1314450" lvl="2" indent="-514350">
              <a:buFont typeface="+mj-lt"/>
              <a:buAutoNum type="alphaUcPeriod"/>
            </a:pPr>
            <a:r>
              <a:rPr lang="en-US" sz="3600" dirty="0" smtClean="0"/>
              <a:t>De-identified </a:t>
            </a:r>
          </a:p>
          <a:p>
            <a:pPr marL="1314450" lvl="2" indent="-514350">
              <a:buFont typeface="+mj-lt"/>
              <a:buAutoNum type="alphaUcPeriod"/>
            </a:pPr>
            <a:r>
              <a:rPr lang="en-US" sz="3600" dirty="0" smtClean="0"/>
              <a:t>Limited Data Set</a:t>
            </a:r>
          </a:p>
          <a:p>
            <a:pPr marL="1314450" lvl="2" indent="-514350">
              <a:buFont typeface="+mj-lt"/>
              <a:buAutoNum type="alphaUcPeriod"/>
            </a:pPr>
            <a:r>
              <a:rPr lang="en-US" sz="3600" dirty="0" smtClean="0"/>
              <a:t>A and C</a:t>
            </a:r>
          </a:p>
          <a:p>
            <a:endParaRPr lang="en-US" dirty="0" smtClean="0"/>
          </a:p>
          <a:p>
            <a:r>
              <a:rPr lang="en-US" dirty="0" smtClean="0"/>
              <a:t>To answer this question, please use the blue polling</a:t>
            </a:r>
            <a:r>
              <a:rPr lang="en-US" baseline="0" dirty="0" smtClean="0"/>
              <a:t> icon above my head.  We’ll move on and come back to your results in just a moment.</a:t>
            </a:r>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32</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522288" y="679450"/>
            <a:ext cx="6032500" cy="3394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Stephania already discussed individually identifiable information as any information pertaining to an individual and PHI as any individually identifiable health information transmitted or maintained in any form by a HIPAA covered entity.  </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III is covered by </a:t>
            </a:r>
            <a:r>
              <a:rPr lang="en-US" b="1" baseline="0" dirty="0" smtClean="0"/>
              <a:t>all</a:t>
            </a:r>
            <a:r>
              <a:rPr lang="en-US" baseline="0" dirty="0" smtClean="0"/>
              <a:t> our federal privacy regulations within VHA whereas PHI is covered under the HIPAA Privacy Rule. </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1" baseline="0" dirty="0" smtClean="0"/>
              <a:t>An example of III but not PHI </a:t>
            </a:r>
            <a:r>
              <a:rPr lang="en-US" b="0" baseline="0" dirty="0" smtClean="0"/>
              <a:t>is a </a:t>
            </a:r>
            <a:r>
              <a:rPr lang="en-US" baseline="0" dirty="0" smtClean="0"/>
              <a:t>providers credentialing and privileging records.  C&amp;P records are filed and retrieved by the providers unique identification making it (III).  The C&amp;P file may include health information but it is not PHI as the health information was given to the employer as part of the provider’s employment records.  Employment records as Stephania noted earlier are not covered by HIPAA and as such is not PHI under this statute.  Thus,  this information is still protected by the Privacy Act but not HIPAA, the more stringent statute.</a:t>
            </a:r>
          </a:p>
          <a:p>
            <a:pPr marL="0" marR="0" indent="0" algn="l" defTabSz="914400" rtl="0" eaLnBrk="1" fontAlgn="auto" latinLnBrk="0" hangingPunct="1">
              <a:lnSpc>
                <a:spcPct val="100000"/>
              </a:lnSpc>
              <a:spcBef>
                <a:spcPct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1" baseline="0" dirty="0" smtClean="0"/>
              <a:t>An example of PHI when it is not III </a:t>
            </a:r>
            <a:r>
              <a:rPr lang="en-US" b="0" baseline="0" dirty="0" smtClean="0"/>
              <a:t>is a Limited data set where certain direct patient identifiers have been removed from Veteran’s health information, such as name and SSN, but dates remain. </a:t>
            </a:r>
            <a:r>
              <a:rPr lang="en-US" baseline="0" dirty="0" smtClean="0"/>
              <a:t>Thus, we have the reverse.  The information is covered by HIPAA Privacy Rule, as a limited data set, but covered by the Privacy Act as unique identifiers have been removed.</a:t>
            </a:r>
            <a:endParaRPr lang="en-US" b="1" baseline="0"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852" indent="-282635">
              <a:defRPr>
                <a:solidFill>
                  <a:schemeClr val="tx1"/>
                </a:solidFill>
                <a:latin typeface="Calibri" pitchFamily="34" charset="0"/>
              </a:defRPr>
            </a:lvl2pPr>
            <a:lvl3pPr marL="1130541" indent="-226108">
              <a:defRPr>
                <a:solidFill>
                  <a:schemeClr val="tx1"/>
                </a:solidFill>
                <a:latin typeface="Calibri" pitchFamily="34" charset="0"/>
              </a:defRPr>
            </a:lvl3pPr>
            <a:lvl4pPr marL="1582758" indent="-226108">
              <a:defRPr>
                <a:solidFill>
                  <a:schemeClr val="tx1"/>
                </a:solidFill>
                <a:latin typeface="Calibri" pitchFamily="34" charset="0"/>
              </a:defRPr>
            </a:lvl4pPr>
            <a:lvl5pPr marL="2034974" indent="-226108">
              <a:defRPr>
                <a:solidFill>
                  <a:schemeClr val="tx1"/>
                </a:solidFill>
                <a:latin typeface="Calibri" pitchFamily="34" charset="0"/>
              </a:defRPr>
            </a:lvl5pPr>
            <a:lvl6pPr marL="2487191" indent="-226108" fontAlgn="base">
              <a:spcBef>
                <a:spcPct val="0"/>
              </a:spcBef>
              <a:spcAft>
                <a:spcPct val="0"/>
              </a:spcAft>
              <a:defRPr>
                <a:solidFill>
                  <a:schemeClr val="tx1"/>
                </a:solidFill>
                <a:latin typeface="Calibri" pitchFamily="34" charset="0"/>
              </a:defRPr>
            </a:lvl6pPr>
            <a:lvl7pPr marL="2939407" indent="-226108" fontAlgn="base">
              <a:spcBef>
                <a:spcPct val="0"/>
              </a:spcBef>
              <a:spcAft>
                <a:spcPct val="0"/>
              </a:spcAft>
              <a:defRPr>
                <a:solidFill>
                  <a:schemeClr val="tx1"/>
                </a:solidFill>
                <a:latin typeface="Calibri" pitchFamily="34" charset="0"/>
              </a:defRPr>
            </a:lvl7pPr>
            <a:lvl8pPr marL="3391624" indent="-226108" fontAlgn="base">
              <a:spcBef>
                <a:spcPct val="0"/>
              </a:spcBef>
              <a:spcAft>
                <a:spcPct val="0"/>
              </a:spcAft>
              <a:defRPr>
                <a:solidFill>
                  <a:schemeClr val="tx1"/>
                </a:solidFill>
                <a:latin typeface="Calibri" pitchFamily="34" charset="0"/>
              </a:defRPr>
            </a:lvl8pPr>
            <a:lvl9pPr marL="3843840" indent="-22610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9CCB1D9-C828-47C6-BD04-7EA3E0537C3E}" type="slidenum">
              <a:rPr lang="en-US"/>
              <a:pPr fontAlgn="base">
                <a:spcBef>
                  <a:spcPct val="0"/>
                </a:spcBef>
                <a:spcAft>
                  <a:spcPct val="0"/>
                </a:spcAft>
              </a:pPr>
              <a:t>33</a:t>
            </a:fld>
            <a:endParaRPr lang="en-US" dirty="0"/>
          </a:p>
        </p:txBody>
      </p:sp>
    </p:spTree>
    <p:extLst>
      <p:ext uri="{BB962C8B-B14F-4D97-AF65-F5344CB8AC3E}">
        <p14:creationId xmlns:p14="http://schemas.microsoft.com/office/powerpoint/2010/main" val="770527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522288" y="679450"/>
            <a:ext cx="6032500" cy="3394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3600" dirty="0" smtClean="0"/>
              <a:t>So what is a scrambled SSN?  Scrambled SSNs are a frequent occurrence when data is being pulled from a VA repository such as the Corporate Data Warehouse.</a:t>
            </a:r>
          </a:p>
          <a:p>
            <a:pPr>
              <a:spcBef>
                <a:spcPct val="0"/>
              </a:spcBef>
            </a:pPr>
            <a:endParaRPr lang="en-US" sz="3600" dirty="0" smtClean="0"/>
          </a:p>
          <a:p>
            <a:pPr>
              <a:spcBef>
                <a:spcPct val="0"/>
              </a:spcBef>
            </a:pPr>
            <a:r>
              <a:rPr lang="en-US" sz="3600" dirty="0" smtClean="0"/>
              <a:t>A scrambled SSN is a unique identifier created by using an algorithm that coverts the SSN to a new</a:t>
            </a:r>
            <a:r>
              <a:rPr lang="en-US" sz="3600" baseline="0" dirty="0" smtClean="0"/>
              <a:t> number.  A scrambled SSN is not considered a re-identification code for de-identified data as it is derived directly from the SSN. </a:t>
            </a:r>
          </a:p>
          <a:p>
            <a:pPr>
              <a:spcBef>
                <a:spcPct val="0"/>
              </a:spcBef>
            </a:pPr>
            <a:endParaRPr lang="en-US" sz="3600" baseline="0" dirty="0" smtClean="0"/>
          </a:p>
          <a:p>
            <a:pPr>
              <a:spcBef>
                <a:spcPct val="0"/>
              </a:spcBef>
            </a:pPr>
            <a:r>
              <a:rPr lang="en-US" sz="3600" baseline="0" dirty="0" smtClean="0"/>
              <a:t>Research must protect and secure Scrambled SSNs just as you would the full SSN.</a:t>
            </a:r>
          </a:p>
          <a:p>
            <a:pPr>
              <a:spcBef>
                <a:spcPct val="0"/>
              </a:spcBef>
            </a:pPr>
            <a:endParaRPr lang="en-US" sz="3600"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sz="3600" b="1" dirty="0" smtClean="0"/>
              <a:t>Any data containing a scrambled SSN is NOT considered de-identified. </a:t>
            </a:r>
          </a:p>
          <a:p>
            <a:pPr>
              <a:spcBef>
                <a:spcPct val="0"/>
              </a:spcBef>
            </a:pPr>
            <a:endParaRPr lang="en-US" sz="3600" b="1"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852" indent="-282635">
              <a:defRPr>
                <a:solidFill>
                  <a:schemeClr val="tx1"/>
                </a:solidFill>
                <a:latin typeface="Calibri" pitchFamily="34" charset="0"/>
              </a:defRPr>
            </a:lvl2pPr>
            <a:lvl3pPr marL="1130541" indent="-226108">
              <a:defRPr>
                <a:solidFill>
                  <a:schemeClr val="tx1"/>
                </a:solidFill>
                <a:latin typeface="Calibri" pitchFamily="34" charset="0"/>
              </a:defRPr>
            </a:lvl3pPr>
            <a:lvl4pPr marL="1582758" indent="-226108">
              <a:defRPr>
                <a:solidFill>
                  <a:schemeClr val="tx1"/>
                </a:solidFill>
                <a:latin typeface="Calibri" pitchFamily="34" charset="0"/>
              </a:defRPr>
            </a:lvl4pPr>
            <a:lvl5pPr marL="2034974" indent="-226108">
              <a:defRPr>
                <a:solidFill>
                  <a:schemeClr val="tx1"/>
                </a:solidFill>
                <a:latin typeface="Calibri" pitchFamily="34" charset="0"/>
              </a:defRPr>
            </a:lvl5pPr>
            <a:lvl6pPr marL="2487191" indent="-226108" fontAlgn="base">
              <a:spcBef>
                <a:spcPct val="0"/>
              </a:spcBef>
              <a:spcAft>
                <a:spcPct val="0"/>
              </a:spcAft>
              <a:defRPr>
                <a:solidFill>
                  <a:schemeClr val="tx1"/>
                </a:solidFill>
                <a:latin typeface="Calibri" pitchFamily="34" charset="0"/>
              </a:defRPr>
            </a:lvl6pPr>
            <a:lvl7pPr marL="2939407" indent="-226108" fontAlgn="base">
              <a:spcBef>
                <a:spcPct val="0"/>
              </a:spcBef>
              <a:spcAft>
                <a:spcPct val="0"/>
              </a:spcAft>
              <a:defRPr>
                <a:solidFill>
                  <a:schemeClr val="tx1"/>
                </a:solidFill>
                <a:latin typeface="Calibri" pitchFamily="34" charset="0"/>
              </a:defRPr>
            </a:lvl7pPr>
            <a:lvl8pPr marL="3391624" indent="-226108" fontAlgn="base">
              <a:spcBef>
                <a:spcPct val="0"/>
              </a:spcBef>
              <a:spcAft>
                <a:spcPct val="0"/>
              </a:spcAft>
              <a:defRPr>
                <a:solidFill>
                  <a:schemeClr val="tx1"/>
                </a:solidFill>
                <a:latin typeface="Calibri" pitchFamily="34" charset="0"/>
              </a:defRPr>
            </a:lvl8pPr>
            <a:lvl9pPr marL="3843840" indent="-22610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E93A942-037B-4DB5-BC83-7C7640DB856A}" type="slidenum">
              <a:rPr lang="en-US"/>
              <a:pPr fontAlgn="base">
                <a:spcBef>
                  <a:spcPct val="0"/>
                </a:spcBef>
                <a:spcAft>
                  <a:spcPct val="0"/>
                </a:spcAft>
              </a:pPr>
              <a:t>34</a:t>
            </a:fld>
            <a:endParaRPr lang="en-US" dirty="0"/>
          </a:p>
        </p:txBody>
      </p:sp>
    </p:spTree>
    <p:extLst>
      <p:ext uri="{BB962C8B-B14F-4D97-AF65-F5344CB8AC3E}">
        <p14:creationId xmlns:p14="http://schemas.microsoft.com/office/powerpoint/2010/main" val="3116659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pPr fontAlgn="auto">
              <a:spcAft>
                <a:spcPts val="0"/>
              </a:spcAft>
              <a:defRPr/>
            </a:pPr>
            <a:r>
              <a:rPr lang="en-US" dirty="0" smtClean="0"/>
              <a:t>When principal</a:t>
            </a:r>
            <a:r>
              <a:rPr lang="en-US" baseline="0" dirty="0" smtClean="0"/>
              <a:t> investigators</a:t>
            </a:r>
            <a:r>
              <a:rPr lang="en-US" dirty="0" smtClean="0"/>
              <a:t> use the term “de-identified” within their protocol,</a:t>
            </a:r>
            <a:r>
              <a:rPr lang="en-US" baseline="0" dirty="0" smtClean="0"/>
              <a:t> it can be confusing for the reviewers when in actuality the PI is just deleting the name, SSN, or other unique identifier prior to disclosure to a non-VA entity or even to members of their own research team.    </a:t>
            </a:r>
          </a:p>
          <a:p>
            <a:pPr fontAlgn="auto">
              <a:spcAft>
                <a:spcPts val="0"/>
              </a:spcAft>
              <a:defRPr/>
            </a:pPr>
            <a:endParaRPr lang="en-US" b="1" baseline="0" dirty="0" smtClean="0"/>
          </a:p>
          <a:p>
            <a:pPr fontAlgn="auto">
              <a:spcAft>
                <a:spcPts val="0"/>
              </a:spcAft>
              <a:defRPr/>
            </a:pPr>
            <a:r>
              <a:rPr lang="en-US" b="0" baseline="0" dirty="0" smtClean="0"/>
              <a:t>De-identified information under HIPAA is any health information that removes all the 18 HIPAA identifiers or there is no expectation that the information could be use to an individual or is reasonably expected to.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next slide will provide you</a:t>
            </a:r>
            <a:r>
              <a:rPr lang="en-US" b="1" baseline="0" dirty="0" smtClean="0"/>
              <a:t> with HIPAA statutory guidance on</a:t>
            </a:r>
            <a:r>
              <a:rPr lang="en-US" b="1" dirty="0" smtClean="0"/>
              <a:t> de-identification.</a:t>
            </a:r>
          </a:p>
          <a:p>
            <a:pPr fontAlgn="auto">
              <a:spcAft>
                <a:spcPts val="0"/>
              </a:spcAft>
              <a:defRPr/>
            </a:pPr>
            <a:endParaRPr lang="en-US" b="0" baseline="0" dirty="0" smtClean="0"/>
          </a:p>
          <a:p>
            <a:pPr fontAlgn="auto">
              <a:spcAft>
                <a:spcPts val="0"/>
              </a:spcAft>
              <a:defRPr/>
            </a:pPr>
            <a:r>
              <a:rPr lang="en-US" b="1" baseline="0" dirty="0" smtClean="0"/>
              <a:t>Remember:   </a:t>
            </a:r>
            <a:r>
              <a:rPr lang="en-US" b="0" baseline="0" dirty="0" smtClean="0"/>
              <a:t>health information within a limited data set is not de-identified data and as Stephania stated earlier, d</a:t>
            </a:r>
            <a:r>
              <a:rPr lang="en-US" dirty="0" smtClean="0"/>
              <a:t>e-identified information</a:t>
            </a:r>
            <a:r>
              <a:rPr lang="en-US" baseline="0" dirty="0" smtClean="0"/>
              <a:t> is not protected by any federal privacy law or regulation.  This information could be disclosed upon any written request from the general public.</a:t>
            </a:r>
            <a:endParaRPr lang="en-US" dirty="0" smtClean="0"/>
          </a:p>
          <a:p>
            <a:pPr fontAlgn="auto">
              <a:spcAft>
                <a:spcPts val="0"/>
              </a:spcAft>
              <a:defRPr/>
            </a:pPr>
            <a:endParaRPr lang="en-US" dirty="0" smtClean="0"/>
          </a:p>
          <a:p>
            <a:endParaRPr lang="en-US" b="1" dirty="0"/>
          </a:p>
        </p:txBody>
      </p:sp>
      <p:sp>
        <p:nvSpPr>
          <p:cNvPr id="4" name="Slide Number Placeholder 3"/>
          <p:cNvSpPr>
            <a:spLocks noGrp="1"/>
          </p:cNvSpPr>
          <p:nvPr>
            <p:ph type="sldNum" sz="quarter" idx="10"/>
          </p:nvPr>
        </p:nvSpPr>
        <p:spPr/>
        <p:txBody>
          <a:bodyPr/>
          <a:lstStyle/>
          <a:p>
            <a:fld id="{08AA51C3-518F-4F0D-B932-9AF47A2C9D15}" type="slidenum">
              <a:rPr lang="en-US" smtClean="0"/>
              <a:t>35</a:t>
            </a:fld>
            <a:endParaRPr lang="en-US" dirty="0"/>
          </a:p>
        </p:txBody>
      </p:sp>
    </p:spTree>
    <p:extLst>
      <p:ext uri="{BB962C8B-B14F-4D97-AF65-F5344CB8AC3E}">
        <p14:creationId xmlns:p14="http://schemas.microsoft.com/office/powerpoint/2010/main" val="2257815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slide, you will see the two methods</a:t>
            </a:r>
            <a:r>
              <a:rPr lang="en-US" baseline="0" dirty="0" smtClean="0"/>
              <a:t> used by a HIPAA covered entity to de-identify data.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first method is by utilizing an expert to make this determination for you.</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Expert Determination</a:t>
            </a:r>
            <a:r>
              <a:rPr lang="en-US" baseline="0" dirty="0" smtClean="0"/>
              <a:t> is where a</a:t>
            </a:r>
            <a:r>
              <a:rPr lang="en-US" dirty="0" smtClean="0"/>
              <a:t> person with appropriate knowledge and experience with acceptable statistical and scientific principles and methods  for rendering information not individually identifiable is used. This person,</a:t>
            </a:r>
            <a:r>
              <a:rPr lang="en-US" baseline="0" dirty="0" smtClean="0"/>
              <a:t> such as a facility biostatistician, can make the </a:t>
            </a:r>
            <a:r>
              <a:rPr lang="en-US" dirty="0" smtClean="0"/>
              <a:t>determination that risk of sharing this information,</a:t>
            </a:r>
            <a:r>
              <a:rPr lang="en-US" baseline="0" dirty="0" smtClean="0"/>
              <a:t> whether</a:t>
            </a:r>
            <a:r>
              <a:rPr lang="en-US" dirty="0" smtClean="0"/>
              <a:t> </a:t>
            </a:r>
            <a:r>
              <a:rPr lang="en-US" b="1" dirty="0" smtClean="0"/>
              <a:t>used alone or in combination with other data</a:t>
            </a:r>
            <a:r>
              <a:rPr lang="en-US" dirty="0" smtClean="0"/>
              <a:t>, is</a:t>
            </a:r>
            <a:r>
              <a:rPr lang="en-US" baseline="0" dirty="0" smtClean="0"/>
              <a:t> </a:t>
            </a:r>
            <a:r>
              <a:rPr lang="en-US" dirty="0" smtClean="0"/>
              <a:t>very small.  This person must document  the scientific method used and their results to justify their</a:t>
            </a:r>
            <a:r>
              <a:rPr lang="en-US" baseline="0" dirty="0" smtClean="0"/>
              <a:t> </a:t>
            </a:r>
            <a:r>
              <a:rPr lang="en-US" dirty="0" smtClean="0"/>
              <a:t>determination.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second method is the</a:t>
            </a:r>
            <a:r>
              <a:rPr lang="en-US" baseline="0" dirty="0" smtClean="0"/>
              <a:t> Safe Harbor method where VHA</a:t>
            </a:r>
            <a:r>
              <a:rPr lang="en-US" dirty="0" smtClean="0"/>
              <a:t> removes all 18 HIPAA  identifiers</a:t>
            </a:r>
            <a:r>
              <a:rPr lang="en-US" baseline="0" dirty="0" smtClean="0"/>
              <a:t> from the data set and there is no actual knowledge that the residual information can be used to re-identified</a:t>
            </a:r>
            <a:r>
              <a:rPr lang="en-US" dirty="0" smtClean="0"/>
              <a:t> any study</a:t>
            </a:r>
            <a:r>
              <a:rPr lang="en-US" baseline="0" dirty="0" smtClean="0"/>
              <a:t> participants.</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1" baseline="0" dirty="0" smtClean="0"/>
              <a:t>CAUTIONARY NOTE:</a:t>
            </a:r>
            <a:r>
              <a:rPr lang="en-US" b="0" baseline="0" dirty="0" smtClean="0"/>
              <a:t>  Everyone should be cognizant when disclosing a de-identified data set.  It has come to our attention that data is being disclosed in what VHA feels is de-identifiable but the non-VA entity is obtaining other data sets and when merged, the information is now identifiable.</a:t>
            </a:r>
            <a:endParaRPr lang="en-US" b="1"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36</a:t>
            </a:fld>
            <a:endParaRPr lang="en-US" dirty="0"/>
          </a:p>
        </p:txBody>
      </p:sp>
    </p:spTree>
    <p:extLst>
      <p:ext uri="{BB962C8B-B14F-4D97-AF65-F5344CB8AC3E}">
        <p14:creationId xmlns:p14="http://schemas.microsoft.com/office/powerpoint/2010/main" val="5747529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522288" y="679450"/>
            <a:ext cx="6032500" cy="3394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ea typeface="ＭＳ Ｐゴシック" pitchFamily="-107" charset="-128"/>
              </a:rPr>
              <a:t>Next we move</a:t>
            </a:r>
            <a:r>
              <a:rPr lang="en-US" sz="1200" b="0" baseline="0" dirty="0" smtClean="0">
                <a:ea typeface="ＭＳ Ｐゴシック" pitchFamily="-107" charset="-128"/>
              </a:rPr>
              <a:t> on to coded vs de-identification of data.   </a:t>
            </a:r>
            <a:r>
              <a:rPr lang="en-US" sz="1200" b="0" dirty="0" smtClean="0">
                <a:ea typeface="ＭＳ Ｐゴシック" pitchFamily="-107" charset="-128"/>
              </a:rPr>
              <a:t>Many</a:t>
            </a:r>
            <a:r>
              <a:rPr lang="en-US" sz="1200" b="0" baseline="0" dirty="0" smtClean="0">
                <a:ea typeface="ＭＳ Ｐゴシック" pitchFamily="-107" charset="-128"/>
              </a:rPr>
              <a:t> studies use codes assigned to either a subject or tissue sample.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ea typeface="ＭＳ Ｐゴシック" pitchFamily="-107" charset="-128"/>
            </a:endParaRPr>
          </a:p>
          <a:p>
            <a:pPr fontAlgn="auto">
              <a:spcAft>
                <a:spcPts val="0"/>
              </a:spcAft>
              <a:defRPr/>
            </a:pPr>
            <a:r>
              <a:rPr lang="en-US" sz="1200" b="1" dirty="0" smtClean="0">
                <a:ea typeface="ＭＳ Ｐゴシック" pitchFamily="-107" charset="-128"/>
              </a:rPr>
              <a:t>Coded Data </a:t>
            </a:r>
            <a:r>
              <a:rPr lang="en-US" sz="1200" dirty="0" smtClean="0">
                <a:ea typeface="ＭＳ Ｐゴシック" pitchFamily="-107" charset="-128"/>
              </a:rPr>
              <a:t>means that collected samples or data are unidentified for research purposes by use of a random or arbitrary alphanumeric code or symbol but the samples </a:t>
            </a:r>
            <a:r>
              <a:rPr lang="en-US" sz="1200" u="sng" dirty="0" smtClean="0">
                <a:ea typeface="ＭＳ Ｐゴシック" pitchFamily="-107" charset="-128"/>
              </a:rPr>
              <a:t>may still be linked to their sources </a:t>
            </a:r>
            <a:r>
              <a:rPr lang="en-US" sz="1200" dirty="0" smtClean="0">
                <a:ea typeface="ＭＳ Ｐゴシック" pitchFamily="-107" charset="-128"/>
              </a:rPr>
              <a:t>through use of a key to the code available to an investigator</a:t>
            </a:r>
            <a:r>
              <a:rPr lang="en-US" sz="1200" baseline="0" dirty="0" smtClean="0">
                <a:ea typeface="ＭＳ Ｐゴシック" pitchFamily="-107" charset="-128"/>
              </a:rPr>
              <a:t> or those collaborating with the research study.</a:t>
            </a:r>
            <a:endParaRPr lang="en-US" sz="1200" dirty="0" smtClean="0">
              <a:ea typeface="ＭＳ Ｐゴシック" pitchFamily="-107" charset="-128"/>
            </a:endParaRPr>
          </a:p>
          <a:p>
            <a:pPr fontAlgn="auto">
              <a:spcAft>
                <a:spcPts val="0"/>
              </a:spcAft>
              <a:defRPr/>
            </a:pPr>
            <a:endParaRPr lang="en-US" sz="1200" b="1" dirty="0" smtClean="0">
              <a:ea typeface="ＭＳ Ｐゴシック" pitchFamily="-107" charset="-128"/>
            </a:endParaRPr>
          </a:p>
          <a:p>
            <a:pPr fontAlgn="auto">
              <a:spcAft>
                <a:spcPts val="0"/>
              </a:spcAft>
              <a:defRPr/>
            </a:pPr>
            <a:r>
              <a:rPr lang="en-US" sz="1200" b="1" dirty="0" smtClean="0">
                <a:ea typeface="ＭＳ Ｐゴシック" pitchFamily="-107" charset="-128"/>
              </a:rPr>
              <a:t>De-identified</a:t>
            </a:r>
            <a:r>
              <a:rPr lang="en-US" sz="1200" dirty="0" smtClean="0">
                <a:ea typeface="ＭＳ Ｐゴシック" pitchFamily="-107" charset="-128"/>
              </a:rPr>
              <a:t> information is </a:t>
            </a:r>
            <a:r>
              <a:rPr lang="en-US" sz="1200" u="sng" dirty="0" smtClean="0">
                <a:ea typeface="ＭＳ Ｐゴシック" pitchFamily="-107" charset="-128"/>
              </a:rPr>
              <a:t>health information</a:t>
            </a:r>
            <a:r>
              <a:rPr lang="en-US" sz="1200" dirty="0" smtClean="0">
                <a:ea typeface="ＭＳ Ｐゴシック" pitchFamily="-107" charset="-128"/>
              </a:rPr>
              <a:t> that does not identify an individual and with respect to which there is no reasonable basis to believe that the information can be used to identify an individual</a:t>
            </a:r>
            <a:r>
              <a:rPr lang="en-US" sz="1200" baseline="0" dirty="0" smtClean="0">
                <a:ea typeface="ＭＳ Ｐゴシック" pitchFamily="-107" charset="-128"/>
              </a:rPr>
              <a:t> as we just went over.</a:t>
            </a:r>
            <a:endParaRPr lang="en-US" sz="1200" dirty="0" smtClean="0">
              <a:ea typeface="ＭＳ Ｐゴシック" pitchFamily="-107" charset="-128"/>
            </a:endParaRPr>
          </a:p>
          <a:p>
            <a:pPr fontAlgn="auto">
              <a:spcAft>
                <a:spcPts val="0"/>
              </a:spcAft>
              <a:defRPr/>
            </a:pPr>
            <a:endParaRPr lang="en-US" sz="1200" dirty="0" smtClean="0">
              <a:ea typeface="ＭＳ Ｐゴシック" pitchFamily="-107" charset="-128"/>
            </a:endParaRPr>
          </a:p>
          <a:p>
            <a:pPr fontAlgn="auto">
              <a:spcAft>
                <a:spcPts val="0"/>
              </a:spcAft>
              <a:defRPr/>
            </a:pPr>
            <a:r>
              <a:rPr lang="en-US" sz="1200" baseline="0" dirty="0" smtClean="0">
                <a:ea typeface="ＭＳ Ｐゴシック" pitchFamily="-107" charset="-128"/>
              </a:rPr>
              <a:t>Coded data is not considered de-identifiable unless there is a written agreement preventing the research team from accessing, or attempting to ascertain identifies of the source persons.</a:t>
            </a:r>
            <a:endParaRPr lang="en-US" sz="1200" dirty="0" smtClean="0">
              <a:ea typeface="ＭＳ Ｐゴシック" pitchFamily="-107" charset="-128"/>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852" indent="-282635">
              <a:defRPr>
                <a:solidFill>
                  <a:schemeClr val="tx1"/>
                </a:solidFill>
                <a:latin typeface="Calibri" pitchFamily="34" charset="0"/>
              </a:defRPr>
            </a:lvl2pPr>
            <a:lvl3pPr marL="1130541" indent="-226108">
              <a:defRPr>
                <a:solidFill>
                  <a:schemeClr val="tx1"/>
                </a:solidFill>
                <a:latin typeface="Calibri" pitchFamily="34" charset="0"/>
              </a:defRPr>
            </a:lvl3pPr>
            <a:lvl4pPr marL="1582758" indent="-226108">
              <a:defRPr>
                <a:solidFill>
                  <a:schemeClr val="tx1"/>
                </a:solidFill>
                <a:latin typeface="Calibri" pitchFamily="34" charset="0"/>
              </a:defRPr>
            </a:lvl4pPr>
            <a:lvl5pPr marL="2034974" indent="-226108">
              <a:defRPr>
                <a:solidFill>
                  <a:schemeClr val="tx1"/>
                </a:solidFill>
                <a:latin typeface="Calibri" pitchFamily="34" charset="0"/>
              </a:defRPr>
            </a:lvl5pPr>
            <a:lvl6pPr marL="2487191" indent="-226108" fontAlgn="base">
              <a:spcBef>
                <a:spcPct val="0"/>
              </a:spcBef>
              <a:spcAft>
                <a:spcPct val="0"/>
              </a:spcAft>
              <a:defRPr>
                <a:solidFill>
                  <a:schemeClr val="tx1"/>
                </a:solidFill>
                <a:latin typeface="Calibri" pitchFamily="34" charset="0"/>
              </a:defRPr>
            </a:lvl6pPr>
            <a:lvl7pPr marL="2939407" indent="-226108" fontAlgn="base">
              <a:spcBef>
                <a:spcPct val="0"/>
              </a:spcBef>
              <a:spcAft>
                <a:spcPct val="0"/>
              </a:spcAft>
              <a:defRPr>
                <a:solidFill>
                  <a:schemeClr val="tx1"/>
                </a:solidFill>
                <a:latin typeface="Calibri" pitchFamily="34" charset="0"/>
              </a:defRPr>
            </a:lvl7pPr>
            <a:lvl8pPr marL="3391624" indent="-226108" fontAlgn="base">
              <a:spcBef>
                <a:spcPct val="0"/>
              </a:spcBef>
              <a:spcAft>
                <a:spcPct val="0"/>
              </a:spcAft>
              <a:defRPr>
                <a:solidFill>
                  <a:schemeClr val="tx1"/>
                </a:solidFill>
                <a:latin typeface="Calibri" pitchFamily="34" charset="0"/>
              </a:defRPr>
            </a:lvl8pPr>
            <a:lvl9pPr marL="3843840" indent="-22610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504A67A-A819-4003-B08E-508AC275DF15}" type="slidenum">
              <a:rPr lang="en-US"/>
              <a:pPr fontAlgn="base">
                <a:spcBef>
                  <a:spcPct val="0"/>
                </a:spcBef>
                <a:spcAft>
                  <a:spcPct val="0"/>
                </a:spcAft>
              </a:pPr>
              <a:t>37</a:t>
            </a:fld>
            <a:endParaRPr lang="en-US" dirty="0"/>
          </a:p>
        </p:txBody>
      </p:sp>
    </p:spTree>
    <p:extLst>
      <p:ext uri="{BB962C8B-B14F-4D97-AF65-F5344CB8AC3E}">
        <p14:creationId xmlns:p14="http://schemas.microsoft.com/office/powerpoint/2010/main" val="3692167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dirty="0" smtClean="0"/>
              <a:t>This slide on contractors discusses protocols that utilize contract</a:t>
            </a:r>
            <a:r>
              <a:rPr lang="en-US" baseline="0" dirty="0" smtClean="0"/>
              <a:t> staff who perform a specified research activity, such as transcription service, on behalf of the principal investigator and his or her research team.  A contract or other written agreement such as an MOU  is always required.   </a:t>
            </a:r>
          </a:p>
          <a:p>
            <a:endParaRPr lang="en-US" baseline="0" dirty="0" smtClean="0"/>
          </a:p>
          <a:p>
            <a:r>
              <a:rPr lang="en-US" baseline="0" dirty="0" smtClean="0"/>
              <a:t>An actual data use agreement is only required when</a:t>
            </a:r>
          </a:p>
          <a:p>
            <a:pPr marL="628650" lvl="1" indent="-171450">
              <a:buFont typeface="Arial" panose="020B0604020202020204" pitchFamily="34" charset="0"/>
              <a:buChar char="•"/>
            </a:pPr>
            <a:r>
              <a:rPr lang="en-US" baseline="0" dirty="0" smtClean="0"/>
              <a:t>Information is transferred from a VA data repository to an investigator as stipulated within VHA Handbook 1200.12,  or</a:t>
            </a:r>
          </a:p>
          <a:p>
            <a:pPr marL="628650" lvl="1" indent="-171450">
              <a:buFont typeface="Arial" panose="020B0604020202020204" pitchFamily="34" charset="0"/>
              <a:buChar char="•"/>
            </a:pPr>
            <a:r>
              <a:rPr lang="en-US" baseline="0" dirty="0" smtClean="0"/>
              <a:t>When a limited data set is disclosed to an outside entity per the HIPAA Privacy Rule</a:t>
            </a:r>
          </a:p>
          <a:p>
            <a:endParaRPr lang="en-US" baseline="0" dirty="0" smtClean="0"/>
          </a:p>
          <a:p>
            <a:r>
              <a:rPr lang="en-US" baseline="0" dirty="0" smtClean="0"/>
              <a:t>The contract or DUA governs the</a:t>
            </a:r>
          </a:p>
          <a:p>
            <a:pPr marL="628650" lvl="1" indent="-171450">
              <a:buFont typeface="Arial" panose="020B0604020202020204" pitchFamily="34" charset="0"/>
              <a:buChar char="•"/>
            </a:pPr>
            <a:r>
              <a:rPr lang="en-US" b="1" baseline="0" dirty="0" smtClean="0"/>
              <a:t>Sharing</a:t>
            </a:r>
            <a:r>
              <a:rPr lang="en-US" baseline="0" dirty="0" smtClean="0"/>
              <a:t> and </a:t>
            </a:r>
            <a:r>
              <a:rPr lang="en-US" b="1" baseline="0" dirty="0" smtClean="0"/>
              <a:t>Use </a:t>
            </a:r>
            <a:r>
              <a:rPr lang="en-US" baseline="0" dirty="0" smtClean="0"/>
              <a:t>of data between the PI and the contractor</a:t>
            </a:r>
          </a:p>
          <a:p>
            <a:pPr marL="628650" lvl="1" indent="-171450">
              <a:buFont typeface="Arial" panose="020B0604020202020204" pitchFamily="34" charset="0"/>
              <a:buChar char="•"/>
            </a:pPr>
            <a:r>
              <a:rPr lang="en-US" b="1" baseline="0" dirty="0" smtClean="0"/>
              <a:t>Legal Authority</a:t>
            </a:r>
            <a:r>
              <a:rPr lang="en-US" b="0" baseline="0" dirty="0" smtClean="0"/>
              <a:t> to disclose</a:t>
            </a:r>
            <a:endParaRPr lang="en-US" b="1" baseline="0" dirty="0" smtClean="0"/>
          </a:p>
          <a:p>
            <a:pPr marL="628650" lvl="1" indent="-171450">
              <a:buFont typeface="Arial" panose="020B0604020202020204" pitchFamily="34" charset="0"/>
              <a:buChar char="•"/>
            </a:pPr>
            <a:r>
              <a:rPr lang="en-US" baseline="0" dirty="0" smtClean="0"/>
              <a:t>Defines </a:t>
            </a:r>
            <a:r>
              <a:rPr lang="en-US" b="1" baseline="0" dirty="0" smtClean="0"/>
              <a:t>Ownership</a:t>
            </a:r>
          </a:p>
          <a:p>
            <a:pPr marL="628650" lvl="1" indent="-171450">
              <a:buFont typeface="Arial" panose="020B0604020202020204" pitchFamily="34" charset="0"/>
              <a:buChar char="•"/>
            </a:pPr>
            <a:r>
              <a:rPr lang="en-US" baseline="0" dirty="0" smtClean="0"/>
              <a:t>Establishes criteria for </a:t>
            </a:r>
            <a:r>
              <a:rPr lang="en-US" b="1" baseline="0" dirty="0" smtClean="0"/>
              <a:t>using, disclosing, storing, processing, and disposing of data</a:t>
            </a:r>
          </a:p>
          <a:p>
            <a:pPr marL="628650" lvl="1" indent="-171450">
              <a:buFont typeface="Arial" panose="020B0604020202020204" pitchFamily="34" charset="0"/>
              <a:buChar char="•"/>
            </a:pPr>
            <a:r>
              <a:rPr lang="en-US" b="1" baseline="0" dirty="0" smtClean="0"/>
              <a:t>Transfers liability </a:t>
            </a:r>
            <a:r>
              <a:rPr lang="en-US" baseline="0" dirty="0" smtClean="0"/>
              <a:t>for protection of the data to the contractor</a:t>
            </a:r>
          </a:p>
          <a:p>
            <a:pPr marL="628650" lvl="1" indent="-171450">
              <a:buFont typeface="Arial" panose="020B0604020202020204" pitchFamily="34" charset="0"/>
              <a:buChar char="•"/>
            </a:pPr>
            <a:endParaRPr lang="en-US" baseline="0" dirty="0" smtClean="0"/>
          </a:p>
          <a:p>
            <a:r>
              <a:rPr lang="en-US" baseline="0" dirty="0" smtClean="0"/>
              <a:t>This use and disclosure of subject information to a contractor must be outlined within the HIPAA authorization or the HIPAA waiver.</a:t>
            </a:r>
          </a:p>
          <a:p>
            <a:endParaRPr lang="en-US" baseline="0" dirty="0" smtClean="0"/>
          </a:p>
          <a:p>
            <a:pPr marL="0" indent="0">
              <a:buNone/>
            </a:pPr>
            <a:r>
              <a:rPr lang="en-US" b="0" u="none" baseline="0" dirty="0" smtClean="0"/>
              <a:t>I addition, I want to point out that a principal investigator cannot enter into a </a:t>
            </a:r>
            <a:r>
              <a:rPr lang="en-US" b="1" u="none" dirty="0" smtClean="0"/>
              <a:t>Business</a:t>
            </a:r>
            <a:r>
              <a:rPr lang="en-US" b="1" dirty="0" smtClean="0"/>
              <a:t> Associate Agreement (BAA) </a:t>
            </a:r>
            <a:r>
              <a:rPr lang="en-US" dirty="0" smtClean="0"/>
              <a:t>only</a:t>
            </a:r>
            <a:r>
              <a:rPr lang="en-US" baseline="0" dirty="0" smtClean="0"/>
              <a:t> the Medical Center Director or VHA Program Office can enter into these agreements. However, a PI can enter into a DUA.   I personally still see BAAs noted within protocol without clarity as to who is signing the BAA.</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2"/>
              </a:solidFill>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38</a:t>
            </a:fld>
            <a:endParaRPr lang="en-US" dirty="0"/>
          </a:p>
        </p:txBody>
      </p:sp>
    </p:spTree>
    <p:extLst>
      <p:ext uri="{BB962C8B-B14F-4D97-AF65-F5344CB8AC3E}">
        <p14:creationId xmlns:p14="http://schemas.microsoft.com/office/powerpoint/2010/main" val="33392782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let’s pause for a moment and take a look at your poll results. </a:t>
            </a:r>
          </a:p>
          <a:p>
            <a:endParaRPr lang="en-US" b="1" dirty="0" smtClean="0"/>
          </a:p>
          <a:p>
            <a:r>
              <a:rPr lang="en-US" b="1" dirty="0" smtClean="0"/>
              <a:t>Answer</a:t>
            </a:r>
            <a:r>
              <a:rPr lang="en-US" b="1" baseline="0" dirty="0" smtClean="0"/>
              <a:t> is A</a:t>
            </a:r>
            <a:r>
              <a:rPr lang="en-US" b="1" dirty="0" smtClean="0"/>
              <a:t>.</a:t>
            </a:r>
            <a:r>
              <a:rPr lang="en-US" b="1" baseline="0" dirty="0" smtClean="0"/>
              <a:t>   </a:t>
            </a:r>
            <a:r>
              <a:rPr lang="en-US" b="0" baseline="0" dirty="0" smtClean="0"/>
              <a:t>We can all agree that t</a:t>
            </a:r>
            <a:r>
              <a:rPr lang="en-US" baseline="0" dirty="0" smtClean="0"/>
              <a:t>he </a:t>
            </a:r>
            <a:r>
              <a:rPr lang="en-US" u="sng" baseline="0" dirty="0" smtClean="0"/>
              <a:t>study code is not a direct identifier</a:t>
            </a:r>
            <a:r>
              <a:rPr lang="en-US" baseline="0" dirty="0" smtClean="0"/>
              <a:t> as it is a random code that is not derived from any subject information.  The </a:t>
            </a:r>
            <a:r>
              <a:rPr lang="en-US" u="sng" baseline="0" dirty="0" smtClean="0"/>
              <a:t>surgical dates </a:t>
            </a:r>
            <a:r>
              <a:rPr lang="en-US" baseline="0" dirty="0" smtClean="0"/>
              <a:t>(month, day, years) along with the </a:t>
            </a:r>
            <a:r>
              <a:rPr lang="en-US" u="sng" baseline="0" dirty="0" smtClean="0"/>
              <a:t>medical implant or device number are two direct identifiers </a:t>
            </a:r>
            <a:r>
              <a:rPr lang="en-US" baseline="0" dirty="0" smtClean="0"/>
              <a:t>as defined by the HIPAA Privacy Rule that must be protected when releasing to a non-VA entity, such as a study sponsor so this information is PHI and this information is not de-identified due to these two direct HIPAA identifiers.  Also, it is not considered a limited data set as one of the direct identifiers is the study device number.  Remember, a limited data set allows for the use of dates and limited address information only.  To consider this study a LDS, the device number would have to be removed.</a:t>
            </a:r>
          </a:p>
          <a:p>
            <a:endParaRPr lang="en-US" b="0" u="sng" baseline="0" dirty="0" smtClean="0"/>
          </a:p>
          <a:p>
            <a:r>
              <a:rPr lang="en-US" b="0" baseline="0" dirty="0" smtClean="0"/>
              <a:t>As this information is PHI , it will require </a:t>
            </a:r>
            <a:r>
              <a:rPr lang="en-US" baseline="0" dirty="0" smtClean="0"/>
              <a:t>a HIPAA authorization or waiver.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39</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b="1" u="sng" dirty="0" smtClean="0"/>
              <a:t>Determine what requirements must be met for audio-recording of interviews or surveys.</a:t>
            </a:r>
          </a:p>
          <a:p>
            <a:endParaRPr lang="en-US" dirty="0" smtClean="0"/>
          </a:p>
          <a:p>
            <a:r>
              <a:rPr lang="en-US" dirty="0" smtClean="0"/>
              <a:t>Appropriately identify when a Combined Research Authorization including conditioned and unconditioned aspects of the research study is required.</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a:t>
            </a:fld>
            <a:endParaRPr lang="en-US" dirty="0"/>
          </a:p>
        </p:txBody>
      </p:sp>
    </p:spTree>
    <p:extLst>
      <p:ext uri="{BB962C8B-B14F-4D97-AF65-F5344CB8AC3E}">
        <p14:creationId xmlns:p14="http://schemas.microsoft.com/office/powerpoint/2010/main" val="38721609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a:t>
            </a:r>
            <a:r>
              <a:rPr lang="en-US" baseline="0" dirty="0" smtClean="0"/>
              <a:t> to cue studio</a:t>
            </a:r>
            <a:r>
              <a:rPr lang="en-US" dirty="0" smtClean="0"/>
              <a:t>)</a:t>
            </a:r>
          </a:p>
        </p:txBody>
      </p:sp>
      <p:sp>
        <p:nvSpPr>
          <p:cNvPr id="4" name="Slide Number Placeholder 3"/>
          <p:cNvSpPr>
            <a:spLocks noGrp="1"/>
          </p:cNvSpPr>
          <p:nvPr>
            <p:ph type="sldNum" sz="quarter" idx="10"/>
          </p:nvPr>
        </p:nvSpPr>
        <p:spPr/>
        <p:txBody>
          <a:bodyPr/>
          <a:lstStyle/>
          <a:p>
            <a:fld id="{08AA51C3-518F-4F0D-B932-9AF47A2C9D15}" type="slidenum">
              <a:rPr lang="en-US" smtClean="0"/>
              <a:t>40</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 would like to go into further</a:t>
            </a:r>
            <a:r>
              <a:rPr lang="en-US" baseline="0" dirty="0" smtClean="0"/>
              <a:t> discussion concerning photographs, audio-recordings and surveys that are utilized within a research protocol and what to watch out for.</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41</a:t>
            </a:fld>
            <a:endParaRPr lang="en-US" dirty="0"/>
          </a:p>
        </p:txBody>
      </p:sp>
    </p:spTree>
    <p:extLst>
      <p:ext uri="{BB962C8B-B14F-4D97-AF65-F5344CB8AC3E}">
        <p14:creationId xmlns:p14="http://schemas.microsoft.com/office/powerpoint/2010/main" val="5951400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sz="2800" dirty="0" smtClean="0"/>
              <a:t>The Joint Commission requires (RI.01.03.03 ) that:</a:t>
            </a:r>
          </a:p>
          <a:p>
            <a:pPr lvl="1">
              <a:buFont typeface="Wingdings" pitchFamily="2" charset="2"/>
              <a:buChar char="Ø"/>
            </a:pPr>
            <a:r>
              <a:rPr lang="en-US" dirty="0" smtClean="0"/>
              <a:t>The hospital </a:t>
            </a:r>
            <a:r>
              <a:rPr lang="en-US" b="1" dirty="0" smtClean="0"/>
              <a:t>honors the patient’s right to give or withhold informed consent </a:t>
            </a:r>
            <a:r>
              <a:rPr lang="en-US" dirty="0" smtClean="0"/>
              <a:t>to produce or use recordings, films or other images of the patient for purpose other than his or her care</a:t>
            </a:r>
          </a:p>
          <a:p>
            <a:pPr lvl="1">
              <a:buFont typeface="Wingdings" pitchFamily="2" charset="2"/>
              <a:buNone/>
            </a:pPr>
            <a:endParaRPr lang="en-US" dirty="0" smtClean="0"/>
          </a:p>
          <a:p>
            <a:pPr lvl="1">
              <a:buFont typeface="Wingdings" pitchFamily="2" charset="2"/>
              <a:buChar char="Ø"/>
            </a:pPr>
            <a:r>
              <a:rPr lang="en-US" dirty="0" smtClean="0"/>
              <a:t>When hospitals make and use recordings, films, or other images of patients for internal </a:t>
            </a:r>
            <a:r>
              <a:rPr lang="en-US" dirty="0" smtClean="0">
                <a:solidFill>
                  <a:srgbClr val="C00000"/>
                </a:solidFill>
              </a:rPr>
              <a:t>use other than the identification, diagnosis, or treatment of the patient</a:t>
            </a:r>
            <a:r>
              <a:rPr lang="en-US" dirty="0" smtClean="0"/>
              <a:t>, the hospital </a:t>
            </a:r>
            <a:r>
              <a:rPr lang="en-US" b="1" dirty="0" smtClean="0"/>
              <a:t>must obtain </a:t>
            </a:r>
            <a:r>
              <a:rPr lang="en-US" b="1" u="none" dirty="0" smtClean="0"/>
              <a:t>and document </a:t>
            </a:r>
            <a:r>
              <a:rPr lang="en-US" b="1" dirty="0" smtClean="0"/>
              <a:t>informed consent </a:t>
            </a:r>
            <a:r>
              <a:rPr lang="en-US" dirty="0" smtClean="0"/>
              <a:t>prior to producing the recordings, films, or other images.</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42</a:t>
            </a:fld>
            <a:endParaRPr lang="en-US" dirty="0"/>
          </a:p>
        </p:txBody>
      </p:sp>
    </p:spTree>
    <p:extLst>
      <p:ext uri="{BB962C8B-B14F-4D97-AF65-F5344CB8AC3E}">
        <p14:creationId xmlns:p14="http://schemas.microsoft.com/office/powerpoint/2010/main" val="846731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dirty="0" smtClean="0"/>
              <a:t>Since The</a:t>
            </a:r>
            <a:r>
              <a:rPr lang="en-US" baseline="0" dirty="0" smtClean="0"/>
              <a:t> Joint Commission requires documentation of an Informed Consent, the IRB cannot waive this consent to take a picture or audio-recording when not for treatment.   Currently, VHA Handbook 1200.05, Requirements for the Protection of Human Subjects in Research, does not touch upon this subject.  Until such time, this unofficial guidance has been provided:</a:t>
            </a:r>
          </a:p>
          <a:p>
            <a:endParaRPr lang="en-US" baseline="0" dirty="0" smtClean="0"/>
          </a:p>
          <a:p>
            <a:pPr marL="228600" indent="-228600">
              <a:buFont typeface="+mj-lt"/>
              <a:buAutoNum type="arabicPeriod"/>
            </a:pPr>
            <a:r>
              <a:rPr lang="en-US" baseline="0" dirty="0" smtClean="0"/>
              <a:t>Informed Consent and/or Informational Letter must include information about </a:t>
            </a:r>
            <a:r>
              <a:rPr lang="en-US" b="1" baseline="0" dirty="0" smtClean="0"/>
              <a:t>use and disclosure </a:t>
            </a:r>
            <a:r>
              <a:rPr lang="en-US" baseline="0" dirty="0" smtClean="0"/>
              <a:t>of photos or audio-recordings</a:t>
            </a:r>
          </a:p>
          <a:p>
            <a:pPr marL="228600" indent="-228600">
              <a:buFont typeface="+mj-lt"/>
              <a:buAutoNum type="arabicPeriod"/>
            </a:pPr>
            <a:r>
              <a:rPr lang="en-US" baseline="0" dirty="0" smtClean="0"/>
              <a:t>If documentation of the Informed Consent has been waived, the PI must still submit VA Form 10-3203, Consent for Use of Picture and/or Voice, or similar document to be signed by the subject, this includes studies involving </a:t>
            </a:r>
            <a:r>
              <a:rPr lang="en-US" b="1" baseline="0" dirty="0" smtClean="0"/>
              <a:t>Veterans  and/or VA employees</a:t>
            </a:r>
          </a:p>
          <a:p>
            <a:pPr marL="228600" indent="-228600">
              <a:buFont typeface="+mj-lt"/>
              <a:buAutoNum type="arabicPeriod"/>
            </a:pPr>
            <a:r>
              <a:rPr lang="en-US" b="0" baseline="0" dirty="0" smtClean="0"/>
              <a:t>If consent is verbal where the participant is not in-person, the audio-recording must stipulate the consent within the actual </a:t>
            </a:r>
            <a:r>
              <a:rPr lang="en-US" b="1" baseline="0" dirty="0" smtClean="0"/>
              <a:t>voice file</a:t>
            </a:r>
          </a:p>
          <a:p>
            <a:endParaRPr lang="en-US" baseline="0" dirty="0" smtClean="0"/>
          </a:p>
          <a:p>
            <a:endParaRPr lang="en-US" baseline="0" dirty="0" smtClean="0"/>
          </a:p>
          <a:p>
            <a:pPr marL="457200" lvl="1"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43</a:t>
            </a:fld>
            <a:endParaRPr lang="en-US" dirty="0"/>
          </a:p>
        </p:txBody>
      </p:sp>
    </p:spTree>
    <p:extLst>
      <p:ext uri="{BB962C8B-B14F-4D97-AF65-F5344CB8AC3E}">
        <p14:creationId xmlns:p14="http://schemas.microsoft.com/office/powerpoint/2010/main" val="846731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dirty="0" smtClean="0"/>
              <a:t>A point to remember is if you are disclosing</a:t>
            </a:r>
            <a:r>
              <a:rPr lang="en-US" baseline="0" dirty="0" smtClean="0"/>
              <a:t> this photo or recording to an outside non-VA entity, the disclosure must be noted within the HIPAA authorization and these photos or audio-recordings cannot be destroyed until the Records Control Schedule is approved for research records.    There is no RCS approval to destroy research audio-recordings even though the recording is transcribed into a text document.  Both the audio-recording and text document must be maintained.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44</a:t>
            </a:fld>
            <a:endParaRPr lang="en-US" dirty="0"/>
          </a:p>
        </p:txBody>
      </p:sp>
    </p:spTree>
    <p:extLst>
      <p:ext uri="{BB962C8B-B14F-4D97-AF65-F5344CB8AC3E}">
        <p14:creationId xmlns:p14="http://schemas.microsoft.com/office/powerpoint/2010/main" val="846731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surveys, the requirements for an authorization or waiver is still the same when collecting individually identifiable </a:t>
            </a:r>
            <a:r>
              <a:rPr lang="en-US" u="sng" dirty="0" smtClean="0"/>
              <a:t>health information</a:t>
            </a:r>
            <a:r>
              <a:rPr lang="en-US" dirty="0" smtClean="0"/>
              <a:t> even though the PHI may not exist until after the survey is completed.  An example would</a:t>
            </a:r>
            <a:r>
              <a:rPr lang="en-US" baseline="0" dirty="0" smtClean="0"/>
              <a:t> be a survey only where no CPRS or other agency information previously maintained is used by the investigator only the information provided by the subject participant to the survey questions.</a:t>
            </a:r>
            <a:endParaRPr lang="en-US" dirty="0" smtClean="0"/>
          </a:p>
          <a:p>
            <a:pPr lvl="0"/>
            <a:endParaRPr lang="en-US" dirty="0" smtClean="0"/>
          </a:p>
          <a:p>
            <a:pPr lvl="0" algn="l" rtl="0"/>
            <a:r>
              <a:rPr lang="en-US" sz="2800" dirty="0" smtClean="0"/>
              <a:t>Surveys</a:t>
            </a:r>
            <a:r>
              <a:rPr lang="en-US" sz="2800" baseline="0" dirty="0" smtClean="0"/>
              <a:t> can be conducted i</a:t>
            </a:r>
            <a:r>
              <a:rPr lang="en-US" sz="2800" dirty="0" smtClean="0"/>
              <a:t>n-person,</a:t>
            </a:r>
            <a:r>
              <a:rPr lang="en-US" sz="2800" baseline="0" dirty="0" smtClean="0"/>
              <a:t> telephonic or even the latest trend in using web-base technology, and</a:t>
            </a:r>
          </a:p>
          <a:p>
            <a:pPr lvl="0" algn="l" rtl="0"/>
            <a:endParaRPr lang="en-US" sz="2800" baseline="0" dirty="0" smtClean="0"/>
          </a:p>
          <a:p>
            <a:pPr lvl="0" algn="l" rtl="0"/>
            <a:r>
              <a:rPr lang="en-US" sz="2800" baseline="0" dirty="0" smtClean="0"/>
              <a:t>Surveys can include Veterans, VA Healthcare Providers, or Non-Veterans, such as family members or caretakers.</a:t>
            </a:r>
          </a:p>
          <a:p>
            <a:pPr lvl="0" algn="l" rtl="0"/>
            <a:endParaRPr lang="en-US" sz="2800" baseline="0" dirty="0" smtClean="0"/>
          </a:p>
          <a:p>
            <a:pPr lvl="0" algn="l" rtl="0"/>
            <a:endParaRPr lang="en-US" sz="2800" baseline="0" dirty="0" smtClean="0"/>
          </a:p>
          <a:p>
            <a:pPr marL="457200" lvl="1" indent="0" algn="l" rtl="0">
              <a:buFont typeface="Arial" panose="020B0604020202020204" pitchFamily="34" charset="0"/>
              <a:buNone/>
            </a:pPr>
            <a:endParaRPr lang="en-US" sz="2800"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45</a:t>
            </a:fld>
            <a:endParaRPr lang="en-US" dirty="0"/>
          </a:p>
        </p:txBody>
      </p:sp>
    </p:spTree>
    <p:extLst>
      <p:ext uri="{BB962C8B-B14F-4D97-AF65-F5344CB8AC3E}">
        <p14:creationId xmlns:p14="http://schemas.microsoft.com/office/powerpoint/2010/main" val="14284051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now go into the latest</a:t>
            </a:r>
            <a:r>
              <a:rPr lang="en-US" baseline="0" dirty="0" smtClean="0"/>
              <a:t> impact on research involving condition vs. unconditioned research.</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46</a:t>
            </a:fld>
            <a:endParaRPr lang="en-US" dirty="0"/>
          </a:p>
        </p:txBody>
      </p:sp>
    </p:spTree>
    <p:extLst>
      <p:ext uri="{BB962C8B-B14F-4D97-AF65-F5344CB8AC3E}">
        <p14:creationId xmlns:p14="http://schemas.microsoft.com/office/powerpoint/2010/main" val="13175387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Georgia" pitchFamily="18" charset="0"/>
                <a:cs typeface="Georgia" pitchFamily="18" charset="0"/>
              </a:rPr>
              <a:t>The new Omnibus requirements took effect 9.23.13 requiring all research studies approved after that date to comply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atin typeface="+mn-lt"/>
              <a:ea typeface="Georgia" pitchFamily="18" charset="0"/>
              <a:cs typeface="Georgia"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mn-lt"/>
                <a:ea typeface="Georgia" pitchFamily="18" charset="0"/>
                <a:cs typeface="Georgia" pitchFamily="18" charset="0"/>
              </a:rPr>
              <a:t>What this new rule</a:t>
            </a:r>
            <a:r>
              <a:rPr lang="en-US" sz="1200" b="0" baseline="0" dirty="0" smtClean="0">
                <a:latin typeface="+mn-lt"/>
                <a:ea typeface="Georgia" pitchFamily="18" charset="0"/>
                <a:cs typeface="Georgia" pitchFamily="18" charset="0"/>
              </a:rPr>
              <a:t> requires is for a research subject </a:t>
            </a:r>
            <a:r>
              <a:rPr lang="en-US" sz="1200" b="1" baseline="0" dirty="0" smtClean="0">
                <a:latin typeface="+mn-lt"/>
                <a:ea typeface="Georgia" pitchFamily="18" charset="0"/>
                <a:cs typeface="Georgia" pitchFamily="18" charset="0"/>
              </a:rPr>
              <a:t>to</a:t>
            </a:r>
            <a:r>
              <a:rPr lang="en-US" sz="1200" b="1" dirty="0" smtClean="0">
                <a:latin typeface="+mn-lt"/>
                <a:ea typeface="Georgia" pitchFamily="18" charset="0"/>
                <a:cs typeface="Georgia" pitchFamily="18" charset="0"/>
              </a:rPr>
              <a:t> agree to various portions of research</a:t>
            </a:r>
            <a:r>
              <a:rPr lang="en-US" sz="1200" b="1" baseline="0" dirty="0" smtClean="0">
                <a:latin typeface="+mn-lt"/>
                <a:ea typeface="Georgia" pitchFamily="18" charset="0"/>
                <a:cs typeface="Georgia" pitchFamily="18" charset="0"/>
              </a:rPr>
              <a:t> explicitly…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latin typeface="+mn-lt"/>
                <a:ea typeface="Georgia" pitchFamily="18" charset="0"/>
                <a:cs typeface="Georgia" pitchFamily="18" charset="0"/>
              </a:rPr>
              <a:t>Whether those research activities are part of the main study, 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latin typeface="+mn-lt"/>
                <a:ea typeface="Georgia" pitchFamily="18" charset="0"/>
                <a:cs typeface="Georgia" pitchFamily="18" charset="0"/>
              </a:rPr>
              <a:t>The research activities are optional </a:t>
            </a:r>
          </a:p>
          <a:p>
            <a:endParaRPr lang="en-US" sz="12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Georgia" pitchFamily="18" charset="0"/>
                <a:cs typeface="Georgia" pitchFamily="18" charset="0"/>
              </a:rPr>
              <a:t>As</a:t>
            </a:r>
            <a:r>
              <a:rPr lang="en-US" sz="1200" baseline="0" dirty="0" smtClean="0">
                <a:latin typeface="+mn-lt"/>
                <a:ea typeface="Georgia" pitchFamily="18" charset="0"/>
                <a:cs typeface="Georgia" pitchFamily="18" charset="0"/>
              </a:rPr>
              <a:t> a friendly reminder if you haven’t already, any protocols that are still </a:t>
            </a:r>
            <a:r>
              <a:rPr lang="en-US" sz="1200" b="1" baseline="0" dirty="0" smtClean="0">
                <a:latin typeface="+mn-lt"/>
                <a:ea typeface="Georgia" pitchFamily="18" charset="0"/>
                <a:cs typeface="Georgia" pitchFamily="18" charset="0"/>
              </a:rPr>
              <a:t>actively recruiting</a:t>
            </a:r>
            <a:r>
              <a:rPr lang="en-US" sz="1200" b="0" baseline="0" dirty="0" smtClean="0">
                <a:latin typeface="+mn-lt"/>
                <a:ea typeface="Georgia" pitchFamily="18" charset="0"/>
                <a:cs typeface="Georgia" pitchFamily="18" charset="0"/>
              </a:rPr>
              <a:t> subjects after the 9/23 effective date where a protocol had both conditioned and unconditioned research activities, the protocol must comply with the new requirements.  Either the Principal Investigator uses two separate HIPAA authorizations </a:t>
            </a:r>
            <a:r>
              <a:rPr lang="en-US" sz="1200" b="1" baseline="0" dirty="0" smtClean="0">
                <a:latin typeface="+mn-lt"/>
                <a:ea typeface="Georgia" pitchFamily="18" charset="0"/>
                <a:cs typeface="Georgia" pitchFamily="18" charset="0"/>
              </a:rPr>
              <a:t>OR</a:t>
            </a:r>
            <a:r>
              <a:rPr lang="en-US" sz="1200" baseline="0" dirty="0" smtClean="0">
                <a:latin typeface="+mn-lt"/>
                <a:ea typeface="Georgia" pitchFamily="18" charset="0"/>
                <a:cs typeface="Georgia" pitchFamily="18" charset="0"/>
              </a:rPr>
              <a:t> the PI can use the new HIPAA authorization template, VA Form 10-0493 recently provided to the field last week. </a:t>
            </a:r>
            <a:endParaRPr lang="en-US" sz="1200" dirty="0" smtClean="0">
              <a:latin typeface="+mn-lt"/>
              <a:ea typeface="Georgia" pitchFamily="18" charset="0"/>
              <a:cs typeface="Georgia" pitchFamily="18" charset="0"/>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t>47</a:t>
            </a:fld>
            <a:endParaRPr lang="en-US" dirty="0"/>
          </a:p>
        </p:txBody>
      </p:sp>
    </p:spTree>
    <p:extLst>
      <p:ext uri="{BB962C8B-B14F-4D97-AF65-F5344CB8AC3E}">
        <p14:creationId xmlns:p14="http://schemas.microsoft.com/office/powerpoint/2010/main" val="28175371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Georgia" pitchFamily="18" charset="0"/>
                <a:cs typeface="Georgia" pitchFamily="18" charset="0"/>
              </a:rPr>
              <a:t>The HIPAA Privacy Rule allows combining an authorization for the use or disclosure of PHI for a research study with another authorization for the creation or maintenance of a research database or repository or optional</a:t>
            </a:r>
            <a:r>
              <a:rPr lang="en-US" baseline="0" dirty="0" smtClean="0">
                <a:ea typeface="Georgia" pitchFamily="18" charset="0"/>
                <a:cs typeface="Georgia" pitchFamily="18" charset="0"/>
              </a:rPr>
              <a:t> analysis of study data.  This is what we term a compound authorization.</a:t>
            </a:r>
            <a:endParaRPr lang="en-US" dirty="0" smtClean="0">
              <a:ea typeface="Georgia" pitchFamily="18" charset="0"/>
              <a:cs typeface="Georgia"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Georgia" pitchFamily="18" charset="0"/>
              <a:cs typeface="Georgia"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Georgia" pitchFamily="18" charset="0"/>
                <a:cs typeface="Georgia" pitchFamily="18" charset="0"/>
              </a:rPr>
              <a:t>Any </a:t>
            </a:r>
            <a:r>
              <a:rPr lang="en-US" dirty="0" smtClean="0">
                <a:solidFill>
                  <a:srgbClr val="C00000"/>
                </a:solidFill>
                <a:ea typeface="Georgia" pitchFamily="18" charset="0"/>
                <a:cs typeface="Georgia" pitchFamily="18" charset="0"/>
              </a:rPr>
              <a:t>compound </a:t>
            </a:r>
            <a:r>
              <a:rPr lang="en-US" dirty="0" smtClean="0">
                <a:ea typeface="Georgia" pitchFamily="18" charset="0"/>
                <a:cs typeface="Georgia" pitchFamily="18" charset="0"/>
              </a:rPr>
              <a:t>authorization created for research must clearly differentiate between the conditioned and unconditioned components and provide the individual with an opportunity to opt in to the research activities described in the unconditioned authorization</a:t>
            </a:r>
          </a:p>
          <a:p>
            <a:endParaRPr lang="en-US" dirty="0" smtClean="0"/>
          </a:p>
          <a:p>
            <a:r>
              <a:rPr lang="en-US" b="1" dirty="0" smtClean="0"/>
              <a:t>Examples would be:</a:t>
            </a:r>
          </a:p>
          <a:p>
            <a:pPr lvl="0"/>
            <a:r>
              <a:rPr lang="en-US" u="sng" dirty="0" smtClean="0"/>
              <a:t>Conditioned study</a:t>
            </a:r>
            <a:r>
              <a:rPr lang="en-US" dirty="0" smtClean="0"/>
              <a:t>: A study such as the Million Veteran Program, that collects information on the subjects medical history, diet, occupational exposures, and environmental exposures and also requires the subject  to allow biological samples and the subjects data be used in future research projects.</a:t>
            </a:r>
            <a:r>
              <a:rPr lang="en-US" baseline="0" dirty="0" smtClean="0"/>
              <a:t>  </a:t>
            </a:r>
          </a:p>
          <a:p>
            <a:pPr lvl="0"/>
            <a:r>
              <a:rPr lang="en-US" dirty="0" smtClean="0"/>
              <a:t>All requirements must be met for the subject to be enrolled </a:t>
            </a:r>
          </a:p>
          <a:p>
            <a:endParaRPr lang="en-US" dirty="0" smtClean="0"/>
          </a:p>
          <a:p>
            <a:r>
              <a:rPr lang="en-US" u="sng" dirty="0" smtClean="0"/>
              <a:t>Unconditioned study</a:t>
            </a:r>
            <a:r>
              <a:rPr lang="en-US" dirty="0" smtClean="0"/>
              <a:t>:  A study on a new therapy (investigational drug) for congestive heart failure would also like the subject to allow reuse of their biological samples and data for</a:t>
            </a:r>
            <a:r>
              <a:rPr lang="en-US" baseline="0" dirty="0" smtClean="0"/>
              <a:t> </a:t>
            </a:r>
            <a:r>
              <a:rPr lang="en-US" dirty="0" smtClean="0"/>
              <a:t>future use.  If the subject does not agree, the subject can still participate in the main study that is testing the investigational drug but the</a:t>
            </a:r>
            <a:r>
              <a:rPr lang="en-US" baseline="0" dirty="0" smtClean="0"/>
              <a:t> PI can not stored the data and biological samples for future use.</a:t>
            </a:r>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48</a:t>
            </a:fld>
            <a:endParaRPr lang="en-US" dirty="0"/>
          </a:p>
        </p:txBody>
      </p:sp>
    </p:spTree>
    <p:extLst>
      <p:ext uri="{BB962C8B-B14F-4D97-AF65-F5344CB8AC3E}">
        <p14:creationId xmlns:p14="http://schemas.microsoft.com/office/powerpoint/2010/main" val="21599998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dirty="0" smtClean="0"/>
              <a:t>Our</a:t>
            </a:r>
            <a:r>
              <a:rPr lang="en-US" baseline="0" dirty="0" smtClean="0"/>
              <a:t> office is recommending a Principal Investigator use two separate authorizations to cover the main study and a separate authorization for the unconditional components unless you use the new VAF 10-0493 research HIPAA authorization which includes a supplemental agreement for any unconditioned components.  VAF 10-0493 was developed for research use by the VHA Privacy Officer and the Office of Research and Development with input by the Office of Research Oversight.</a:t>
            </a:r>
            <a:endParaRPr lang="en-US" dirty="0" smtClean="0"/>
          </a:p>
          <a:p>
            <a:endParaRPr lang="en-US" dirty="0" smtClean="0"/>
          </a:p>
          <a:p>
            <a:r>
              <a:rPr lang="en-US" dirty="0" smtClean="0"/>
              <a:t>If a PI choses to use</a:t>
            </a:r>
            <a:r>
              <a:rPr lang="en-US" baseline="0" dirty="0" smtClean="0"/>
              <a:t> a compound authorization, a separate signature for the</a:t>
            </a:r>
            <a:r>
              <a:rPr lang="en-US" dirty="0" smtClean="0"/>
              <a:t> unconditioned component(s) is required or at minimum</a:t>
            </a:r>
            <a:r>
              <a:rPr lang="en-US" baseline="0" dirty="0" smtClean="0"/>
              <a:t> a check-off </a:t>
            </a:r>
            <a:r>
              <a:rPr lang="en-US" dirty="0" smtClean="0"/>
              <a:t>box for</a:t>
            </a:r>
            <a:r>
              <a:rPr lang="en-US" baseline="0" dirty="0" smtClean="0"/>
              <a:t> the </a:t>
            </a:r>
            <a:r>
              <a:rPr lang="en-US" dirty="0" smtClean="0"/>
              <a:t>subject to complete and initial.  The PI or</a:t>
            </a:r>
            <a:r>
              <a:rPr lang="en-US" baseline="0" dirty="0" smtClean="0"/>
              <a:t> individual obtaining the HIPAA authorization  </a:t>
            </a:r>
            <a:r>
              <a:rPr lang="en-US" b="1" baseline="0" dirty="0" smtClean="0"/>
              <a:t>cannot</a:t>
            </a:r>
            <a:r>
              <a:rPr lang="en-US" baseline="0" dirty="0" smtClean="0"/>
              <a:t> check this box off.  The informed consent must be written in a way that the subject is “opting-in” to this research activity </a:t>
            </a:r>
            <a:r>
              <a:rPr lang="en-US" b="1" baseline="0" dirty="0" smtClean="0"/>
              <a:t>not</a:t>
            </a:r>
            <a:r>
              <a:rPr lang="en-US" b="1" dirty="0" smtClean="0"/>
              <a:t> “opting-out”.</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separate authorizations are used, each must contain all the requirements for a valid authorization under the HIPAA regulations.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Another</a:t>
            </a:r>
            <a:r>
              <a:rPr lang="en-US" b="0" baseline="0" dirty="0" smtClean="0"/>
              <a:t> friendly reminder regarding an individual’s </a:t>
            </a:r>
            <a:r>
              <a:rPr lang="en-US" b="0" dirty="0" smtClean="0"/>
              <a:t>Contact information, name and phone number, placed</a:t>
            </a:r>
            <a:r>
              <a:rPr lang="en-US" b="0" baseline="0" dirty="0" smtClean="0"/>
              <a:t> within a repository for future use</a:t>
            </a:r>
            <a:r>
              <a:rPr lang="en-US" b="0" dirty="0" smtClean="0"/>
              <a:t> is still PHI.  </a:t>
            </a:r>
            <a:r>
              <a:rPr lang="en-US" dirty="0" smtClean="0"/>
              <a:t>The use of this contact information must be covered under</a:t>
            </a:r>
            <a:r>
              <a:rPr lang="en-US" baseline="0" dirty="0" smtClean="0"/>
              <a:t> the new study’s</a:t>
            </a:r>
            <a:r>
              <a:rPr lang="en-US" dirty="0" smtClean="0"/>
              <a:t> HIPAA waiver</a:t>
            </a:r>
            <a:r>
              <a:rPr lang="en-US" baseline="0" dirty="0" smtClean="0"/>
              <a:t> prior to use for recruitment purposes.</a:t>
            </a:r>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49</a:t>
            </a:fld>
            <a:endParaRPr lang="en-US" dirty="0"/>
          </a:p>
        </p:txBody>
      </p:sp>
    </p:spTree>
    <p:extLst>
      <p:ext uri="{BB962C8B-B14F-4D97-AF65-F5344CB8AC3E}">
        <p14:creationId xmlns:p14="http://schemas.microsoft.com/office/powerpoint/2010/main" val="1581227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b="1" u="sng" dirty="0" smtClean="0"/>
              <a:t>Appropriately identify when a Combined Research Authorization including conditioned and unconditioned aspects of the research study is required.</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a:t>
            </a:fld>
            <a:endParaRPr lang="en-US" dirty="0"/>
          </a:p>
        </p:txBody>
      </p:sp>
    </p:spTree>
    <p:extLst>
      <p:ext uri="{BB962C8B-B14F-4D97-AF65-F5344CB8AC3E}">
        <p14:creationId xmlns:p14="http://schemas.microsoft.com/office/powerpoint/2010/main" val="38721609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dirty="0" smtClean="0"/>
              <a:t>So what is the role of the Privacy Officer</a:t>
            </a:r>
            <a:r>
              <a:rPr lang="en-US" baseline="0" dirty="0" smtClean="0"/>
              <a:t> within research?  </a:t>
            </a:r>
            <a:r>
              <a:rPr lang="en-US" dirty="0" smtClean="0"/>
              <a:t>The </a:t>
            </a:r>
            <a:r>
              <a:rPr lang="en-US" baseline="0" dirty="0" smtClean="0"/>
              <a:t>Privacy Officer role is simply to e</a:t>
            </a:r>
            <a:r>
              <a:rPr lang="en-US" dirty="0" smtClean="0"/>
              <a:t>nsure</a:t>
            </a:r>
            <a:r>
              <a:rPr lang="en-US" baseline="0" dirty="0" smtClean="0"/>
              <a:t> the</a:t>
            </a:r>
            <a:r>
              <a:rPr lang="en-US" dirty="0" smtClean="0"/>
              <a:t> proposed research complies with all the requirements for privacy &amp; confidentiality for any submitted convened, expedited or exempt studies.</a:t>
            </a:r>
          </a:p>
          <a:p>
            <a:endParaRPr lang="en-US" dirty="0" smtClean="0"/>
          </a:p>
          <a:p>
            <a:r>
              <a:rPr lang="en-US" dirty="0" smtClean="0"/>
              <a:t>The</a:t>
            </a:r>
            <a:r>
              <a:rPr lang="en-US" baseline="0" dirty="0" smtClean="0"/>
              <a:t> Privacy Officer c</a:t>
            </a:r>
            <a:r>
              <a:rPr lang="en-US" dirty="0" smtClean="0"/>
              <a:t>annot approve or disapprove a study or prevent or delay IRB approval of the study.   T</a:t>
            </a:r>
            <a:r>
              <a:rPr lang="en-US" baseline="0" dirty="0" smtClean="0"/>
              <a:t>he PI or members of the research team cannot begin to</a:t>
            </a:r>
            <a:r>
              <a:rPr lang="en-US" dirty="0" smtClean="0"/>
              <a:t> use individually</a:t>
            </a:r>
            <a:r>
              <a:rPr lang="en-US" baseline="0" dirty="0" smtClean="0"/>
              <a:t> identifiable </a:t>
            </a:r>
            <a:r>
              <a:rPr lang="en-US" dirty="0" smtClean="0"/>
              <a:t>information</a:t>
            </a:r>
            <a:r>
              <a:rPr lang="en-US" baseline="0" dirty="0" smtClean="0"/>
              <a:t> before </a:t>
            </a:r>
            <a:r>
              <a:rPr lang="en-US" dirty="0" smtClean="0"/>
              <a:t>legal authority exists.  If not, this would be considered a privacy breech reportable to the IRB and your Privacy</a:t>
            </a:r>
            <a:r>
              <a:rPr lang="en-US" baseline="0" dirty="0" smtClean="0"/>
              <a:t> Officer.</a:t>
            </a:r>
            <a:endParaRPr lang="en-US" dirty="0" smtClean="0"/>
          </a:p>
          <a:p>
            <a:endParaRPr lang="en-US" dirty="0" smtClean="0"/>
          </a:p>
          <a:p>
            <a:r>
              <a:rPr lang="en-US" dirty="0" smtClean="0"/>
              <a:t>We also ask all Privacy Officers to prepare not</a:t>
            </a:r>
            <a:r>
              <a:rPr lang="en-US" baseline="0" dirty="0" smtClean="0"/>
              <a:t> only an</a:t>
            </a:r>
            <a:r>
              <a:rPr lang="en-US" dirty="0" smtClean="0"/>
              <a:t> interim review as</a:t>
            </a:r>
            <a:r>
              <a:rPr lang="en-US" baseline="0" dirty="0" smtClean="0"/>
              <a:t> determined by your IRB but a</a:t>
            </a:r>
            <a:r>
              <a:rPr lang="en-US" dirty="0" smtClean="0"/>
              <a:t> final review after the IRB has approved the study.   Reason for the final review is that a</a:t>
            </a:r>
            <a:r>
              <a:rPr lang="en-US" baseline="0" dirty="0" smtClean="0"/>
              <a:t> modification to the study may occur after the initial review that may have an impact on the HIPAA authorization or waiver placing the study at risk for a potential privacy breach.</a:t>
            </a:r>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50</a:t>
            </a:fld>
            <a:endParaRPr lang="en-US" dirty="0"/>
          </a:p>
        </p:txBody>
      </p:sp>
    </p:spTree>
    <p:extLst>
      <p:ext uri="{BB962C8B-B14F-4D97-AF65-F5344CB8AC3E}">
        <p14:creationId xmlns:p14="http://schemas.microsoft.com/office/powerpoint/2010/main" val="338025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role of the Institutional</a:t>
            </a:r>
            <a:r>
              <a:rPr lang="en-US" baseline="0" dirty="0" smtClean="0"/>
              <a:t> Review Board (or R&amp;D Committee) is to approve and appropriately document their determination that the HIPAA waiver criteria was met under convened or expedited review procedures if the PI is </a:t>
            </a:r>
            <a:r>
              <a:rPr lang="en-US" u="sng" baseline="0" dirty="0" smtClean="0"/>
              <a:t>not</a:t>
            </a:r>
            <a:r>
              <a:rPr lang="en-US" baseline="0" dirty="0" smtClean="0"/>
              <a:t> going to obtain a HIPAA authorization from study subjects.</a:t>
            </a:r>
          </a:p>
          <a:p>
            <a:endParaRPr lang="en-US" baseline="0" dirty="0" smtClean="0"/>
          </a:p>
          <a:p>
            <a:r>
              <a:rPr lang="en-US" baseline="0" dirty="0" smtClean="0"/>
              <a:t>IRB documentation is noted on </a:t>
            </a:r>
          </a:p>
          <a:p>
            <a:pPr marL="171450" indent="-171450">
              <a:buFont typeface="Arial" panose="020B0604020202020204" pitchFamily="34" charset="0"/>
              <a:buChar char="•"/>
            </a:pPr>
            <a:r>
              <a:rPr lang="en-US" baseline="0" dirty="0" smtClean="0"/>
              <a:t>an approved locally developed IRB waiver form,</a:t>
            </a:r>
          </a:p>
          <a:p>
            <a:pPr marL="171450" indent="-171450">
              <a:buFont typeface="Arial" panose="020B0604020202020204" pitchFamily="34" charset="0"/>
              <a:buChar char="•"/>
            </a:pPr>
            <a:r>
              <a:rPr lang="en-US" baseline="0" dirty="0" smtClean="0"/>
              <a:t>IRB minutes , and the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document must be signed off by the IRB chair or IRB designee and the waiver contains the IRB approval date.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51</a:t>
            </a:fld>
            <a:endParaRPr lang="en-US" dirty="0"/>
          </a:p>
        </p:txBody>
      </p:sp>
    </p:spTree>
    <p:extLst>
      <p:ext uri="{BB962C8B-B14F-4D97-AF65-F5344CB8AC3E}">
        <p14:creationId xmlns:p14="http://schemas.microsoft.com/office/powerpoint/2010/main" val="28482343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dirty="0" smtClean="0"/>
              <a:t>In</a:t>
            </a:r>
            <a:r>
              <a:rPr lang="en-US" baseline="0" dirty="0" smtClean="0"/>
              <a:t> looking at a HIPAA waiver, the HIPAA waiver requires the PI needs describe why the collection of the individuals’ PHI has minimum risk for disclosure to others.  </a:t>
            </a:r>
          </a:p>
          <a:p>
            <a:endParaRPr lang="en-US" baseline="0" dirty="0" smtClean="0"/>
          </a:p>
          <a:p>
            <a:r>
              <a:rPr lang="en-US" baseline="0" dirty="0" smtClean="0"/>
              <a:t>This plan must a</a:t>
            </a:r>
            <a:r>
              <a:rPr lang="en-US" dirty="0" smtClean="0"/>
              <a:t>dequately describe</a:t>
            </a:r>
            <a:r>
              <a:rPr lang="en-US" baseline="0" dirty="0" smtClean="0"/>
              <a:t> </a:t>
            </a:r>
            <a:r>
              <a:rPr lang="en-US" dirty="0" smtClean="0"/>
              <a:t>how the</a:t>
            </a:r>
            <a:r>
              <a:rPr lang="en-US" baseline="0" dirty="0" smtClean="0"/>
              <a:t> PI will </a:t>
            </a:r>
            <a:r>
              <a:rPr lang="en-US" dirty="0" smtClean="0"/>
              <a:t>protect</a:t>
            </a:r>
            <a:r>
              <a:rPr lang="en-US" baseline="0" dirty="0" smtClean="0"/>
              <a:t> </a:t>
            </a:r>
            <a:r>
              <a:rPr lang="en-US" b="1" baseline="0" dirty="0" smtClean="0"/>
              <a:t>all</a:t>
            </a:r>
            <a:r>
              <a:rPr lang="en-US" baseline="0" dirty="0" smtClean="0"/>
              <a:t> 18 HIPAA identifiers not just unique identifiers.</a:t>
            </a:r>
          </a:p>
          <a:p>
            <a:endParaRPr lang="en-US" baseline="0" dirty="0" smtClean="0"/>
          </a:p>
          <a:p>
            <a:r>
              <a:rPr lang="en-US" baseline="0" dirty="0" smtClean="0"/>
              <a:t>Is the information secured in a locked location or locked cabinet.  Is the placement of electronic information on a SharePoint drive behind the VA firewall?  Is there limited access to information by other members of the research team?   Who has access to the key code if used, etc.?</a:t>
            </a:r>
          </a:p>
          <a:p>
            <a:endParaRPr lang="en-US" baseline="0" dirty="0" smtClean="0"/>
          </a:p>
          <a:p>
            <a:r>
              <a:rPr lang="en-US" baseline="0" dirty="0" smtClean="0"/>
              <a:t>Next, how will the PI destroy the research data once the National Archivist has approved a </a:t>
            </a:r>
            <a:r>
              <a:rPr lang="en-US" b="1" baseline="0" dirty="0" smtClean="0"/>
              <a:t>Records Control Schedule </a:t>
            </a:r>
            <a:r>
              <a:rPr lang="en-US" baseline="0" dirty="0" smtClean="0"/>
              <a:t>(RCS 10-1).  The protocol should outline destruction of any paper or electronic copies.  </a:t>
            </a:r>
          </a:p>
          <a:p>
            <a:endParaRPr lang="en-US" baseline="0" dirty="0" smtClean="0"/>
          </a:p>
          <a:p>
            <a:r>
              <a:rPr lang="en-US" baseline="0" dirty="0" smtClean="0"/>
              <a:t>And the research team will not </a:t>
            </a:r>
            <a:r>
              <a:rPr lang="en-US" b="1" baseline="0" dirty="0" smtClean="0"/>
              <a:t>re-use</a:t>
            </a:r>
            <a:r>
              <a:rPr lang="en-US" baseline="0" dirty="0" smtClean="0"/>
              <a:t> information for another purpose and </a:t>
            </a:r>
            <a:r>
              <a:rPr lang="en-US" b="1" baseline="0" dirty="0" smtClean="0"/>
              <a:t>disclosure</a:t>
            </a:r>
            <a:r>
              <a:rPr lang="en-US" baseline="0" dirty="0" smtClean="0"/>
              <a:t> of the information will not be shared with others </a:t>
            </a:r>
            <a:r>
              <a:rPr lang="en-US" b="1" baseline="0" dirty="0" smtClean="0"/>
              <a:t>unless legal authority exists.  </a:t>
            </a:r>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52</a:t>
            </a:fld>
            <a:endParaRPr lang="en-US" dirty="0"/>
          </a:p>
        </p:txBody>
      </p:sp>
    </p:spTree>
    <p:extLst>
      <p:ext uri="{BB962C8B-B14F-4D97-AF65-F5344CB8AC3E}">
        <p14:creationId xmlns:p14="http://schemas.microsoft.com/office/powerpoint/2010/main" val="21599998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baseline="0" dirty="0" smtClean="0"/>
              <a:t>Once minimal risk has been determined, the IRB must determine that this research could not practically be conducted without the waiver and the research could not practically be conducted without access to and use of the PHI</a:t>
            </a:r>
          </a:p>
        </p:txBody>
      </p:sp>
      <p:sp>
        <p:nvSpPr>
          <p:cNvPr id="4" name="Slide Number Placeholder 3"/>
          <p:cNvSpPr>
            <a:spLocks noGrp="1"/>
          </p:cNvSpPr>
          <p:nvPr>
            <p:ph type="sldNum" sz="quarter" idx="10"/>
          </p:nvPr>
        </p:nvSpPr>
        <p:spPr/>
        <p:txBody>
          <a:bodyPr/>
          <a:lstStyle/>
          <a:p>
            <a:fld id="{08AA51C3-518F-4F0D-B932-9AF47A2C9D15}" type="slidenum">
              <a:rPr lang="en-US" smtClean="0"/>
              <a:t>53</a:t>
            </a:fld>
            <a:endParaRPr lang="en-US" dirty="0"/>
          </a:p>
        </p:txBody>
      </p:sp>
    </p:spTree>
    <p:extLst>
      <p:ext uri="{BB962C8B-B14F-4D97-AF65-F5344CB8AC3E}">
        <p14:creationId xmlns:p14="http://schemas.microsoft.com/office/powerpoint/2010/main" val="21599998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sz="2800" baseline="0" dirty="0" smtClean="0">
                <a:solidFill>
                  <a:schemeClr val="tx2"/>
                </a:solidFill>
              </a:rPr>
              <a:t>The PI must obtain a HIPAA waiver before any use or collection of PHI information as approved by the IRB.  This does not mean information required preparatory to research.   The waiver must cover all uses prior to obtaining a signed HIPAA authorization from the research subject or the waiver covers the research study in its entirety.</a:t>
            </a:r>
          </a:p>
          <a:p>
            <a:endParaRPr lang="en-US" sz="2800" dirty="0" smtClean="0">
              <a:solidFill>
                <a:schemeClr val="tx2"/>
              </a:solidFill>
            </a:endParaRPr>
          </a:p>
          <a:p>
            <a:r>
              <a:rPr lang="en-US" sz="2800" dirty="0" smtClean="0">
                <a:solidFill>
                  <a:schemeClr val="tx2"/>
                </a:solidFill>
              </a:rPr>
              <a:t>A previously</a:t>
            </a:r>
            <a:r>
              <a:rPr lang="en-US" sz="2800" baseline="0" dirty="0" smtClean="0">
                <a:solidFill>
                  <a:schemeClr val="tx2"/>
                </a:solidFill>
              </a:rPr>
              <a:t> approved HIPAA waiver may</a:t>
            </a:r>
            <a:r>
              <a:rPr lang="en-US" sz="2800" dirty="0" smtClean="0">
                <a:solidFill>
                  <a:schemeClr val="tx2"/>
                </a:solidFill>
              </a:rPr>
              <a:t> be updated as the study changes but it</a:t>
            </a:r>
            <a:r>
              <a:rPr lang="en-US" sz="2800" baseline="0" dirty="0" smtClean="0">
                <a:solidFill>
                  <a:schemeClr val="tx2"/>
                </a:solidFill>
              </a:rPr>
              <a:t> is important to note that the original waiver can be updated to reflect new information  but the PI must </a:t>
            </a:r>
            <a:r>
              <a:rPr lang="en-US" sz="2800" dirty="0" smtClean="0">
                <a:solidFill>
                  <a:schemeClr val="tx2"/>
                </a:solidFill>
              </a:rPr>
              <a:t>NEVER remove the original information on the waiver</a:t>
            </a:r>
          </a:p>
        </p:txBody>
      </p:sp>
      <p:sp>
        <p:nvSpPr>
          <p:cNvPr id="4" name="Slide Number Placeholder 3"/>
          <p:cNvSpPr>
            <a:spLocks noGrp="1"/>
          </p:cNvSpPr>
          <p:nvPr>
            <p:ph type="sldNum" sz="quarter" idx="10"/>
          </p:nvPr>
        </p:nvSpPr>
        <p:spPr/>
        <p:txBody>
          <a:bodyPr/>
          <a:lstStyle/>
          <a:p>
            <a:fld id="{08AA51C3-518F-4F0D-B932-9AF47A2C9D15}" type="slidenum">
              <a:rPr lang="en-US" smtClean="0"/>
              <a:t>54</a:t>
            </a:fld>
            <a:endParaRPr lang="en-US" dirty="0"/>
          </a:p>
        </p:txBody>
      </p:sp>
    </p:spTree>
    <p:extLst>
      <p:ext uri="{BB962C8B-B14F-4D97-AF65-F5344CB8AC3E}">
        <p14:creationId xmlns:p14="http://schemas.microsoft.com/office/powerpoint/2010/main" val="22578157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summary, I hope this presentation has re-enforced information concerning the privacy terms and legal authority within research.  Your responsibility as a PI to outline what uses and disclosures are occurring within your research protocol and that the uses and disclosures of information is covered either by a HIPAA waiver, in whole or in part, or under a HIPAA authorization.</a:t>
            </a:r>
          </a:p>
          <a:p>
            <a:endParaRPr lang="en-US" baseline="0" dirty="0" smtClean="0"/>
          </a:p>
          <a:p>
            <a:r>
              <a:rPr lang="en-US" baseline="0" dirty="0" smtClean="0"/>
              <a:t>Avoid the using the term “de-identified” when you are actually only talking about “unique” identifiers, name and SSN,  so it is clear what information is being provider to others.</a:t>
            </a:r>
          </a:p>
          <a:p>
            <a:endParaRPr lang="en-US" baseline="0" dirty="0" smtClean="0"/>
          </a:p>
          <a:p>
            <a:r>
              <a:rPr lang="en-US" baseline="0" dirty="0" smtClean="0"/>
              <a:t>DO NOT make the mistake that if you ask health questions of the subject in person or via a secured web link that a HIPAA waiver is not required.   This is still considered a use that required a HIPAA waiver or authorization.</a:t>
            </a:r>
          </a:p>
          <a:p>
            <a:endParaRPr lang="en-US" baseline="0" dirty="0" smtClean="0"/>
          </a:p>
          <a:p>
            <a:r>
              <a:rPr lang="en-US" baseline="0" dirty="0" smtClean="0"/>
              <a:t>Lastly, know your Privacy Officer and ask for their input when creating your protocol.</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55</a:t>
            </a:fld>
            <a:endParaRPr lang="en-US" dirty="0"/>
          </a:p>
        </p:txBody>
      </p:sp>
    </p:spTree>
    <p:extLst>
      <p:ext uri="{BB962C8B-B14F-4D97-AF65-F5344CB8AC3E}">
        <p14:creationId xmlns:p14="http://schemas.microsoft.com/office/powerpoint/2010/main" val="10406727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baseline="0" dirty="0" smtClean="0"/>
              <a:t>If you haven’t submitted your questions yet, there is still time to do so by clicking on the orange “Ask The Presenter” icon.  We’re going to show a brief announcement and be right back to answer your questions.</a:t>
            </a:r>
          </a:p>
          <a:p>
            <a:endParaRPr lang="en-US" baseline="0" dirty="0" smtClean="0"/>
          </a:p>
          <a:p>
            <a:r>
              <a:rPr lang="en-US" baseline="0" dirty="0" smtClean="0"/>
              <a:t>(Stand still and smile until you see the video come up full screen)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56</a:t>
            </a:fld>
            <a:endParaRPr lang="en-US" dirty="0"/>
          </a:p>
        </p:txBody>
      </p:sp>
    </p:spTree>
    <p:extLst>
      <p:ext uri="{BB962C8B-B14F-4D97-AF65-F5344CB8AC3E}">
        <p14:creationId xmlns:p14="http://schemas.microsoft.com/office/powerpoint/2010/main" val="1761279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dirty="0" smtClean="0"/>
              <a:t>Before we get started with the presentation</a:t>
            </a:r>
            <a:r>
              <a:rPr lang="en-US" baseline="0" dirty="0" smtClean="0"/>
              <a:t> </a:t>
            </a:r>
            <a:r>
              <a:rPr lang="en-US" dirty="0" smtClean="0"/>
              <a:t>I’d like to ask a poll question.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study protocol involves a simple survey of VA staff.  No health information.  Is a HIPAA authorization or waiver required?  </a:t>
            </a:r>
          </a:p>
          <a:p>
            <a:endParaRPr lang="en-US" dirty="0" smtClean="0"/>
          </a:p>
          <a:p>
            <a:endParaRPr lang="en-US" dirty="0" smtClean="0"/>
          </a:p>
          <a:p>
            <a:r>
              <a:rPr lang="en-US" dirty="0" smtClean="0"/>
              <a:t>To answer this question, use the blue polling</a:t>
            </a:r>
            <a:r>
              <a:rPr lang="en-US" baseline="0" dirty="0" smtClean="0"/>
              <a:t> icon above my head.  We’ll move on and come back to your results in just a moment.</a:t>
            </a:r>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6</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start with an overview of the privacy laws and regulations applicable</a:t>
            </a:r>
            <a:r>
              <a:rPr lang="en-US" baseline="0" dirty="0" smtClean="0"/>
              <a:t> to research.</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7</a:t>
            </a:fld>
            <a:endParaRPr lang="en-US" dirty="0"/>
          </a:p>
        </p:txBody>
      </p:sp>
    </p:spTree>
    <p:extLst>
      <p:ext uri="{BB962C8B-B14F-4D97-AF65-F5344CB8AC3E}">
        <p14:creationId xmlns:p14="http://schemas.microsoft.com/office/powerpoint/2010/main" val="2416904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dirty="0" smtClean="0"/>
              <a:t>There</a:t>
            </a:r>
            <a:r>
              <a:rPr lang="en-US" baseline="0" dirty="0" smtClean="0"/>
              <a:t> are four main federal privacy laws and regulations VA researchers must follow. State them.</a:t>
            </a:r>
          </a:p>
          <a:p>
            <a:endParaRPr lang="en-US" baseline="0" dirty="0" smtClean="0"/>
          </a:p>
          <a:p>
            <a:r>
              <a:rPr lang="en-US" baseline="0" dirty="0" smtClean="0"/>
              <a:t>We will go over each in detail in just a minute.</a:t>
            </a:r>
          </a:p>
          <a:p>
            <a:endParaRPr lang="en-US" dirty="0" smtClean="0"/>
          </a:p>
          <a:p>
            <a:r>
              <a:rPr lang="en-US" dirty="0" smtClean="0"/>
              <a:t>Whenever a conflicts arises between</a:t>
            </a:r>
            <a:r>
              <a:rPr lang="en-US" baseline="0" dirty="0" smtClean="0"/>
              <a:t> </a:t>
            </a:r>
            <a:r>
              <a:rPr lang="en-US" dirty="0" smtClean="0"/>
              <a:t>these laws</a:t>
            </a:r>
            <a:r>
              <a:rPr lang="en-US" baseline="0" dirty="0" smtClean="0"/>
              <a:t> - t</a:t>
            </a:r>
            <a:r>
              <a:rPr lang="en-US" sz="3200" dirty="0" smtClean="0"/>
              <a:t>he most stringent law applies.</a:t>
            </a:r>
          </a:p>
          <a:p>
            <a:pPr lvl="1"/>
            <a:endParaRPr lang="en-US" sz="3200" dirty="0" smtClean="0"/>
          </a:p>
          <a:p>
            <a:pPr lvl="0"/>
            <a:r>
              <a:rPr lang="en-US" sz="3200" dirty="0" smtClean="0"/>
              <a:t>Because outside or non-federal researchers</a:t>
            </a:r>
            <a:r>
              <a:rPr lang="en-US" sz="3200" baseline="0" dirty="0" smtClean="0"/>
              <a:t> do not have to comply with the Privacy Act or 7332, many VA researchers are only concerned with the HIPAA Privacy Rule.  However, the Privacy Act and 7332 are often the more stringent law and their requirements must be followed beyond what HIPAA requires.  </a:t>
            </a:r>
          </a:p>
          <a:p>
            <a:pPr lvl="0"/>
            <a:r>
              <a:rPr lang="en-US" sz="3200" baseline="0" dirty="0" smtClean="0"/>
              <a:t> </a:t>
            </a:r>
            <a:endParaRPr lang="en-US" sz="3200" dirty="0" smtClean="0"/>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8</a:t>
            </a:fld>
            <a:endParaRPr lang="en-US" dirty="0"/>
          </a:p>
        </p:txBody>
      </p:sp>
    </p:spTree>
    <p:extLst>
      <p:ext uri="{BB962C8B-B14F-4D97-AF65-F5344CB8AC3E}">
        <p14:creationId xmlns:p14="http://schemas.microsoft.com/office/powerpoint/2010/main" val="3872160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lstStyle/>
          <a:p>
            <a:r>
              <a:rPr lang="en-US" dirty="0" smtClean="0"/>
              <a:t>5701:</a:t>
            </a:r>
            <a:r>
              <a:rPr lang="en-US" baseline="0" dirty="0" smtClean="0"/>
              <a:t>  </a:t>
            </a:r>
            <a:r>
              <a:rPr lang="en-US" dirty="0" smtClean="0"/>
              <a:t>Provides for the confidentiality of all VA patient and claimant names and home addresses (present and former armed forces personnel) and of their dependents and permits disclosure of the information only when specifically authorized by the statute.  Workforce names or any other name are not considered protected information under this statute. 5701 still applies even after the Veteran</a:t>
            </a:r>
            <a:r>
              <a:rPr lang="en-US" baseline="0" dirty="0" smtClean="0"/>
              <a:t> is deceased.</a:t>
            </a:r>
            <a:r>
              <a:rPr lang="en-US" dirty="0" smtClean="0"/>
              <a: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7332:  Provides for the confidentiality of certain patient medical record information related to the diagnosis</a:t>
            </a:r>
            <a:r>
              <a:rPr lang="en-US" baseline="0" dirty="0" smtClean="0"/>
              <a:t> of</a:t>
            </a:r>
            <a:r>
              <a:rPr lang="en-US" dirty="0" smtClean="0"/>
              <a:t> sickle cell anemia</a:t>
            </a:r>
            <a:r>
              <a:rPr lang="en-US" baseline="0" dirty="0" smtClean="0"/>
              <a:t> and</a:t>
            </a:r>
            <a:r>
              <a:rPr lang="en-US" dirty="0" smtClean="0"/>
              <a:t> HIV</a:t>
            </a:r>
            <a:r>
              <a:rPr lang="en-US" baseline="0" dirty="0" smtClean="0"/>
              <a:t> </a:t>
            </a:r>
            <a:r>
              <a:rPr lang="en-US" dirty="0" smtClean="0"/>
              <a:t>(including HIV testing),</a:t>
            </a:r>
            <a:r>
              <a:rPr lang="en-US" baseline="0" dirty="0" smtClean="0"/>
              <a:t> and the </a:t>
            </a:r>
            <a:r>
              <a:rPr lang="en-US" u="sng" dirty="0" smtClean="0"/>
              <a:t>referral</a:t>
            </a:r>
            <a:r>
              <a:rPr lang="en-US" dirty="0" smtClean="0"/>
              <a:t> and/or </a:t>
            </a:r>
            <a:r>
              <a:rPr lang="en-US" u="sng" dirty="0" smtClean="0"/>
              <a:t>treatment</a:t>
            </a:r>
            <a:r>
              <a:rPr lang="en-US" dirty="0" smtClean="0"/>
              <a:t> of drug abuse, alcoholism or alcohol abuse even</a:t>
            </a:r>
            <a:r>
              <a:rPr lang="en-US" baseline="0" dirty="0" smtClean="0"/>
              <a:t> when the patient refuses treatment</a:t>
            </a:r>
            <a:r>
              <a:rPr lang="en-US" dirty="0" smtClean="0"/>
              <a:t>. 7332 also</a:t>
            </a:r>
            <a:r>
              <a:rPr lang="en-US" baseline="0" dirty="0" smtClean="0"/>
              <a:t> still applies after the Veteran is deceased.</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9</a:t>
            </a:fld>
            <a:endParaRPr lang="en-US" dirty="0"/>
          </a:p>
        </p:txBody>
      </p:sp>
    </p:spTree>
    <p:extLst>
      <p:ext uri="{BB962C8B-B14F-4D97-AF65-F5344CB8AC3E}">
        <p14:creationId xmlns:p14="http://schemas.microsoft.com/office/powerpoint/2010/main" val="284759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832E65-DD5B-4179-8B3B-4F66AF272951}" type="datetimeFigureOut">
              <a:rPr lang="en-US" smtClean="0"/>
              <a:t>5/6/2014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372578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32E65-DD5B-4179-8B3B-4F66AF272951}" type="datetimeFigureOut">
              <a:rPr lang="en-US" smtClean="0"/>
              <a:t>5/6/2014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2014159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32E65-DD5B-4179-8B3B-4F66AF272951}" type="datetimeFigureOut">
              <a:rPr lang="en-US" smtClean="0"/>
              <a:t>5/6/2014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3972224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200151"/>
            <a:ext cx="4038600" cy="3394472"/>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688681"/>
            <a:ext cx="2133600" cy="357188"/>
          </a:xfrm>
        </p:spPr>
        <p:txBody>
          <a:bodyPr/>
          <a:lstStyle>
            <a:lvl1pPr>
              <a:defRPr/>
            </a:lvl1pPr>
          </a:lstStyle>
          <a:p>
            <a:fld id="{23832E65-DD5B-4179-8B3B-4F66AF272951}" type="datetimeFigureOut">
              <a:rPr lang="en-US" smtClean="0"/>
              <a:t>5/6/2014</a:t>
            </a:fld>
            <a:endParaRPr lang="en-US" dirty="0"/>
          </a:p>
        </p:txBody>
      </p:sp>
      <p:sp>
        <p:nvSpPr>
          <p:cNvPr id="6" name="Slide Number Placeholder 5"/>
          <p:cNvSpPr>
            <a:spLocks noGrp="1"/>
          </p:cNvSpPr>
          <p:nvPr>
            <p:ph type="sldNum" sz="quarter" idx="11"/>
          </p:nvPr>
        </p:nvSpPr>
        <p:spPr>
          <a:xfrm>
            <a:off x="6553200" y="4686300"/>
            <a:ext cx="2133600" cy="357188"/>
          </a:xfrm>
        </p:spPr>
        <p:txBody>
          <a:bodyPr/>
          <a:lstStyle>
            <a:lvl1pPr>
              <a:defRPr/>
            </a:lvl1pPr>
          </a:lstStyle>
          <a:p>
            <a:fld id="{15D13D47-5C97-42FD-9056-81B5188DCAEE}" type="slidenum">
              <a:rPr lang="en-US" smtClean="0"/>
              <a:t>‹#›</a:t>
            </a:fld>
            <a:endParaRPr lang="en-US" dirty="0"/>
          </a:p>
        </p:txBody>
      </p:sp>
      <p:sp>
        <p:nvSpPr>
          <p:cNvPr id="7" name="Footer Placeholder 6"/>
          <p:cNvSpPr>
            <a:spLocks noGrp="1"/>
          </p:cNvSpPr>
          <p:nvPr>
            <p:ph type="ftr" sz="quarter" idx="12"/>
          </p:nvPr>
        </p:nvSpPr>
        <p:spPr>
          <a:xfrm>
            <a:off x="3124200" y="4686300"/>
            <a:ext cx="2895600" cy="357188"/>
          </a:xfrm>
        </p:spPr>
        <p:txBody>
          <a:bodyPr/>
          <a:lstStyle>
            <a:lvl1pPr>
              <a:defRPr/>
            </a:lvl1pPr>
          </a:lstStyle>
          <a:p>
            <a:endParaRPr lang="en-US" dirty="0"/>
          </a:p>
        </p:txBody>
      </p:sp>
    </p:spTree>
    <p:extLst>
      <p:ext uri="{BB962C8B-B14F-4D97-AF65-F5344CB8AC3E}">
        <p14:creationId xmlns:p14="http://schemas.microsoft.com/office/powerpoint/2010/main" val="3252603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688681"/>
            <a:ext cx="2133600" cy="357188"/>
          </a:xfrm>
        </p:spPr>
        <p:txBody>
          <a:bodyPr/>
          <a:lstStyle>
            <a:lvl1pPr>
              <a:defRPr/>
            </a:lvl1pPr>
          </a:lstStyle>
          <a:p>
            <a:fld id="{23832E65-DD5B-4179-8B3B-4F66AF272951}" type="datetimeFigureOut">
              <a:rPr lang="en-US" smtClean="0"/>
              <a:t>5/6/2014</a:t>
            </a:fld>
            <a:endParaRPr lang="en-US" dirty="0"/>
          </a:p>
        </p:txBody>
      </p:sp>
      <p:sp>
        <p:nvSpPr>
          <p:cNvPr id="6" name="Slide Number Placeholder 5"/>
          <p:cNvSpPr>
            <a:spLocks noGrp="1"/>
          </p:cNvSpPr>
          <p:nvPr>
            <p:ph type="sldNum" sz="quarter" idx="11"/>
          </p:nvPr>
        </p:nvSpPr>
        <p:spPr>
          <a:xfrm>
            <a:off x="6553200" y="4686300"/>
            <a:ext cx="2133600" cy="357188"/>
          </a:xfrm>
        </p:spPr>
        <p:txBody>
          <a:bodyPr/>
          <a:lstStyle>
            <a:lvl1pPr>
              <a:defRPr/>
            </a:lvl1pPr>
          </a:lstStyle>
          <a:p>
            <a:fld id="{15D13D47-5C97-42FD-9056-81B5188DCAEE}" type="slidenum">
              <a:rPr lang="en-US" smtClean="0"/>
              <a:t>‹#›</a:t>
            </a:fld>
            <a:endParaRPr lang="en-US" dirty="0"/>
          </a:p>
        </p:txBody>
      </p:sp>
      <p:sp>
        <p:nvSpPr>
          <p:cNvPr id="7" name="Footer Placeholder 6"/>
          <p:cNvSpPr>
            <a:spLocks noGrp="1"/>
          </p:cNvSpPr>
          <p:nvPr>
            <p:ph type="ftr" sz="quarter" idx="12"/>
          </p:nvPr>
        </p:nvSpPr>
        <p:spPr>
          <a:xfrm>
            <a:off x="3124200" y="4686300"/>
            <a:ext cx="2895600" cy="357188"/>
          </a:xfrm>
        </p:spPr>
        <p:txBody>
          <a:bodyPr/>
          <a:lstStyle>
            <a:lvl1pPr>
              <a:defRPr/>
            </a:lvl1pPr>
          </a:lstStyle>
          <a:p>
            <a:endParaRPr lang="en-US" dirty="0"/>
          </a:p>
        </p:txBody>
      </p:sp>
    </p:spTree>
    <p:extLst>
      <p:ext uri="{BB962C8B-B14F-4D97-AF65-F5344CB8AC3E}">
        <p14:creationId xmlns:p14="http://schemas.microsoft.com/office/powerpoint/2010/main" val="223053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32E65-DD5B-4179-8B3B-4F66AF272951}" type="datetimeFigureOut">
              <a:rPr lang="en-US" smtClean="0"/>
              <a:t>5/6/2014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3845064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832E65-DD5B-4179-8B3B-4F66AF272951}" type="datetimeFigureOut">
              <a:rPr lang="en-US" smtClean="0"/>
              <a:t>5/6/2014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1589398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832E65-DD5B-4179-8B3B-4F66AF272951}" type="datetimeFigureOut">
              <a:rPr lang="en-US" smtClean="0"/>
              <a:t>5/6/2014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3736313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832E65-DD5B-4179-8B3B-4F66AF272951}" type="datetimeFigureOut">
              <a:rPr lang="en-US" smtClean="0"/>
              <a:t>5/6/2014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25166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832E65-DD5B-4179-8B3B-4F66AF272951}" type="datetimeFigureOut">
              <a:rPr lang="en-US" smtClean="0"/>
              <a:t>5/6/2014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753778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32E65-DD5B-4179-8B3B-4F66AF272951}" type="datetimeFigureOut">
              <a:rPr lang="en-US" smtClean="0"/>
              <a:t>5/6/2014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1719892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832E65-DD5B-4179-8B3B-4F66AF272951}" type="datetimeFigureOut">
              <a:rPr lang="en-US" smtClean="0"/>
              <a:t>5/6/2014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2480365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832E65-DD5B-4179-8B3B-4F66AF272951}" type="datetimeFigureOut">
              <a:rPr lang="en-US" smtClean="0"/>
              <a:t>5/6/2014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551380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5000">
              <a:srgbClr val="FFFFCC"/>
            </a:gs>
            <a:gs pos="100000">
              <a:srgbClr val="FFEBAB"/>
            </a:gs>
            <a:gs pos="100000">
              <a:schemeClr val="tx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3832E65-DD5B-4179-8B3B-4F66AF272951}" type="datetimeFigureOut">
              <a:rPr lang="en-US" smtClean="0"/>
              <a:t>5/6/2014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5D13D47-5C97-42FD-9056-81B5188DCAEE}" type="slidenum">
              <a:rPr lang="en-US" smtClean="0"/>
              <a:t>‹#›</a:t>
            </a:fld>
            <a:endParaRPr lang="en-US" dirty="0"/>
          </a:p>
        </p:txBody>
      </p:sp>
    </p:spTree>
    <p:extLst>
      <p:ext uri="{BB962C8B-B14F-4D97-AF65-F5344CB8AC3E}">
        <p14:creationId xmlns:p14="http://schemas.microsoft.com/office/powerpoint/2010/main" val="685449423"/>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3.wdp"/><Relationship Id="rId4" Type="http://schemas.openxmlformats.org/officeDocument/2006/relationships/diagramData" Target="../diagrams/data1.xm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5.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0.png"/><Relationship Id="rId7" Type="http://schemas.openxmlformats.org/officeDocument/2006/relationships/diagramQuickStyle" Target="../diagrams/quickStyle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6.wdp"/><Relationship Id="rId9" Type="http://schemas.microsoft.com/office/2007/relationships/diagramDrawing" Target="../diagrams/drawing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4.jpeg"/><Relationship Id="rId7" Type="http://schemas.openxmlformats.org/officeDocument/2006/relationships/diagramColors" Target="../diagrams/colors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5.png"/><Relationship Id="rId7" Type="http://schemas.openxmlformats.org/officeDocument/2006/relationships/diagramQuickStyle" Target="../diagrams/quickStyle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microsoft.com/office/2007/relationships/hdphoto" Target="../media/hdphoto10.wdp"/><Relationship Id="rId9" Type="http://schemas.microsoft.com/office/2007/relationships/diagramDrawing" Target="../diagrams/drawing9.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5.wdp"/></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microsoft.com/office/2007/relationships/hdphoto" Target="../media/hdphoto12.wdp"/><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7.png"/><Relationship Id="rId5" Type="http://schemas.microsoft.com/office/2007/relationships/hdphoto" Target="../media/hdphoto11.wdp"/><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notesSlide" Target="../notesSlides/notesSlide34.xml"/><Relationship Id="rId7" Type="http://schemas.openxmlformats.org/officeDocument/2006/relationships/diagramQuickStyle" Target="../diagrams/quickStyle1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19.jpeg"/><Relationship Id="rId9" Type="http://schemas.microsoft.com/office/2007/relationships/diagramDrawing" Target="../diagrams/drawing1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37.xml"/><Relationship Id="rId7" Type="http://schemas.openxmlformats.org/officeDocument/2006/relationships/diagramColors" Target="../diagrams/colors12.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microsoft.com/office/2007/relationships/hdphoto" Target="../media/hdphoto14.wdp"/><Relationship Id="rId2" Type="http://schemas.openxmlformats.org/officeDocument/2006/relationships/notesSlide" Target="../notesSlides/notesSlide41.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jpeg"/><Relationship Id="rId4" Type="http://schemas.microsoft.com/office/2007/relationships/hdphoto" Target="../media/hdphoto13.wdp"/><Relationship Id="rId9" Type="http://schemas.microsoft.com/office/2007/relationships/hdphoto" Target="../media/hdphoto15.wdp"/></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image" Target="../media/image25.png"/><Relationship Id="rId7" Type="http://schemas.openxmlformats.org/officeDocument/2006/relationships/diagramData" Target="../diagrams/data14.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microsoft.com/office/2007/relationships/hdphoto" Target="../media/hdphoto17.wdp"/><Relationship Id="rId11" Type="http://schemas.microsoft.com/office/2007/relationships/diagramDrawing" Target="../diagrams/drawing14.xml"/><Relationship Id="rId5" Type="http://schemas.openxmlformats.org/officeDocument/2006/relationships/image" Target="../media/image26.png"/><Relationship Id="rId10" Type="http://schemas.openxmlformats.org/officeDocument/2006/relationships/diagramColors" Target="../diagrams/colors14.xml"/><Relationship Id="rId4" Type="http://schemas.microsoft.com/office/2007/relationships/hdphoto" Target="../media/hdphoto16.wdp"/><Relationship Id="rId9" Type="http://schemas.openxmlformats.org/officeDocument/2006/relationships/diagramQuickStyle" Target="../diagrams/quickStyle14.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image" Target="../media/image25.png"/><Relationship Id="rId7" Type="http://schemas.openxmlformats.org/officeDocument/2006/relationships/diagramData" Target="../diagrams/data15.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microsoft.com/office/2007/relationships/hdphoto" Target="../media/hdphoto17.wdp"/><Relationship Id="rId11" Type="http://schemas.microsoft.com/office/2007/relationships/diagramDrawing" Target="../diagrams/drawing15.xml"/><Relationship Id="rId5" Type="http://schemas.openxmlformats.org/officeDocument/2006/relationships/image" Target="../media/image26.png"/><Relationship Id="rId10" Type="http://schemas.openxmlformats.org/officeDocument/2006/relationships/diagramColors" Target="../diagrams/colors15.xml"/><Relationship Id="rId4" Type="http://schemas.microsoft.com/office/2007/relationships/hdphoto" Target="../media/hdphoto16.wdp"/><Relationship Id="rId9" Type="http://schemas.openxmlformats.org/officeDocument/2006/relationships/diagramQuickStyle" Target="../diagrams/quickStyle15.xml"/></Relationships>
</file>

<file path=ppt/slides/_rels/slide4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microsoft.com/office/2007/relationships/hdphoto" Target="../media/hdphoto17.wdp"/><Relationship Id="rId5" Type="http://schemas.openxmlformats.org/officeDocument/2006/relationships/diagramQuickStyle" Target="../diagrams/quickStyle16.xml"/><Relationship Id="rId10" Type="http://schemas.openxmlformats.org/officeDocument/2006/relationships/image" Target="../media/image26.png"/><Relationship Id="rId4" Type="http://schemas.openxmlformats.org/officeDocument/2006/relationships/diagramLayout" Target="../diagrams/layout16.xml"/><Relationship Id="rId9" Type="http://schemas.microsoft.com/office/2007/relationships/hdphoto" Target="../media/hdphoto16.wdp"/></Relationships>
</file>

<file path=ppt/slides/_rels/slide45.xml.rels><?xml version="1.0" encoding="UTF-8" standalone="yes"?>
<Relationships xmlns="http://schemas.openxmlformats.org/package/2006/relationships"><Relationship Id="rId8" Type="http://schemas.openxmlformats.org/officeDocument/2006/relationships/diagramQuickStyle" Target="../diagrams/quickStyle17.xml"/><Relationship Id="rId3" Type="http://schemas.openxmlformats.org/officeDocument/2006/relationships/image" Target="../media/image21.png"/><Relationship Id="rId7" Type="http://schemas.openxmlformats.org/officeDocument/2006/relationships/diagramLayout" Target="../diagrams/layout17.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Data" Target="../diagrams/data17.xml"/><Relationship Id="rId5" Type="http://schemas.openxmlformats.org/officeDocument/2006/relationships/image" Target="../media/image27.jpeg"/><Relationship Id="rId10" Type="http://schemas.microsoft.com/office/2007/relationships/diagramDrawing" Target="../diagrams/drawing17.xml"/><Relationship Id="rId4" Type="http://schemas.microsoft.com/office/2007/relationships/hdphoto" Target="../media/hdphoto13.wdp"/><Relationship Id="rId9" Type="http://schemas.openxmlformats.org/officeDocument/2006/relationships/diagramColors" Target="../diagrams/colors17.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microsoft.com/office/2007/relationships/hdphoto" Target="../media/hdphoto2.wdp"/></Relationships>
</file>

<file path=ppt/slides/_rels/slide4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microsoft.com/office/2007/relationships/hdphoto" Target="../media/hdphoto2.wdp"/></Relationships>
</file>

<file path=ppt/slides/_rels/slide4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 Id="rId9" Type="http://schemas.microsoft.com/office/2007/relationships/hdphoto" Target="../media/hdphoto18.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22.xml"/><Relationship Id="rId3" Type="http://schemas.openxmlformats.org/officeDocument/2006/relationships/image" Target="../media/image30.png"/><Relationship Id="rId7" Type="http://schemas.openxmlformats.org/officeDocument/2006/relationships/diagramQuickStyle" Target="../diagrams/quickStyle22.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Layout" Target="../diagrams/layout22.xml"/><Relationship Id="rId5" Type="http://schemas.openxmlformats.org/officeDocument/2006/relationships/diagramData" Target="../diagrams/data22.xml"/><Relationship Id="rId4" Type="http://schemas.microsoft.com/office/2007/relationships/hdphoto" Target="../media/hdphoto19.wdp"/><Relationship Id="rId9" Type="http://schemas.microsoft.com/office/2007/relationships/diagramDrawing" Target="../diagrams/drawing22.xml"/></Relationships>
</file>

<file path=ppt/slides/_rels/slide5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 Id="rId9" Type="http://schemas.microsoft.com/office/2007/relationships/hdphoto" Target="../media/hdphoto20.wdp"/></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microsoft.com/office/2007/relationships/hdphoto" Target="../media/hdphoto21.wdp"/></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of a padlock icon"/>
          <p:cNvPicPr>
            <a:picLocks noChangeAspect="1"/>
          </p:cNvPicPr>
          <p:nvPr/>
        </p:nvPicPr>
        <p:blipFill>
          <a:blip r:embed="rId3">
            <a:extLst>
              <a:ext uri="{BEBA8EAE-BF5A-486C-A8C5-ECC9F3942E4B}">
                <a14:imgProps xmlns:a14="http://schemas.microsoft.com/office/drawing/2010/main">
                  <a14:imgLayer r:embed="rId4">
                    <a14:imgEffect>
                      <a14:backgroundRemoval t="1800" b="99663" l="1445" r="100000"/>
                    </a14:imgEffect>
                  </a14:imgLayer>
                </a14:imgProps>
              </a:ext>
              <a:ext uri="{28A0092B-C50C-407E-A947-70E740481C1C}">
                <a14:useLocalDpi xmlns:a14="http://schemas.microsoft.com/office/drawing/2010/main" val="0"/>
              </a:ext>
            </a:extLst>
          </a:blip>
          <a:stretch>
            <a:fillRect/>
          </a:stretch>
        </p:blipFill>
        <p:spPr>
          <a:xfrm>
            <a:off x="2712600" y="-116600"/>
            <a:ext cx="3686212" cy="5260100"/>
          </a:xfrm>
          <a:prstGeom prst="rect">
            <a:avLst/>
          </a:prstGeom>
        </p:spPr>
      </p:pic>
      <p:sp>
        <p:nvSpPr>
          <p:cNvPr id="3" name="Subtitle 2"/>
          <p:cNvSpPr>
            <a:spLocks noGrp="1"/>
          </p:cNvSpPr>
          <p:nvPr>
            <p:ph type="subTitle" idx="1"/>
          </p:nvPr>
        </p:nvSpPr>
        <p:spPr>
          <a:xfrm>
            <a:off x="0" y="2159665"/>
            <a:ext cx="9144000" cy="1295400"/>
          </a:xfrm>
        </p:spPr>
        <p:txBody>
          <a:bodyPr>
            <a:noAutofit/>
          </a:bodyPr>
          <a:lstStyle/>
          <a:p>
            <a:r>
              <a:rPr lang="en-US" sz="4400" b="1" dirty="0" smtClean="0">
                <a:solidFill>
                  <a:schemeClr val="accent1"/>
                </a:solidFill>
              </a:rPr>
              <a:t>Stephania Griffin</a:t>
            </a:r>
          </a:p>
          <a:p>
            <a:r>
              <a:rPr lang="en-US" dirty="0" smtClean="0">
                <a:solidFill>
                  <a:schemeClr val="accent1"/>
                </a:solidFill>
              </a:rPr>
              <a:t>JD</a:t>
            </a:r>
            <a:r>
              <a:rPr lang="en-US" dirty="0">
                <a:solidFill>
                  <a:schemeClr val="accent1"/>
                </a:solidFill>
              </a:rPr>
              <a:t>, RHIA, CIPP/G</a:t>
            </a:r>
            <a:endParaRPr lang="en-US" dirty="0" smtClean="0">
              <a:solidFill>
                <a:schemeClr val="accent1"/>
              </a:solidFill>
            </a:endParaRPr>
          </a:p>
          <a:p>
            <a:r>
              <a:rPr lang="en-US" sz="4400" b="1" dirty="0" smtClean="0">
                <a:solidFill>
                  <a:schemeClr val="accent1"/>
                </a:solidFill>
              </a:rPr>
              <a:t>Pat Christensen, </a:t>
            </a:r>
          </a:p>
          <a:p>
            <a:r>
              <a:rPr lang="en-US" dirty="0" smtClean="0">
                <a:solidFill>
                  <a:schemeClr val="accent1"/>
                </a:solidFill>
              </a:rPr>
              <a:t>MS</a:t>
            </a:r>
            <a:r>
              <a:rPr lang="en-US" dirty="0">
                <a:solidFill>
                  <a:schemeClr val="accent1"/>
                </a:solidFill>
              </a:rPr>
              <a:t>, RHIA, CIPP/G, CHPS, CHPC</a:t>
            </a:r>
            <a:endParaRPr lang="en-US" sz="3600" dirty="0">
              <a:solidFill>
                <a:schemeClr val="accent1"/>
              </a:solidFill>
            </a:endParaRPr>
          </a:p>
          <a:p>
            <a:endParaRPr lang="en-US" sz="4800" b="1" dirty="0">
              <a:solidFill>
                <a:schemeClr val="accent1"/>
              </a:solidFill>
            </a:endParaRPr>
          </a:p>
        </p:txBody>
      </p:sp>
      <p:sp>
        <p:nvSpPr>
          <p:cNvPr id="2" name="Title 1"/>
          <p:cNvSpPr>
            <a:spLocks noGrp="1"/>
          </p:cNvSpPr>
          <p:nvPr>
            <p:ph type="ctrTitle"/>
          </p:nvPr>
        </p:nvSpPr>
        <p:spPr>
          <a:xfrm>
            <a:off x="0" y="689905"/>
            <a:ext cx="9144000" cy="1102519"/>
          </a:xfrm>
        </p:spPr>
        <p:txBody>
          <a:bodyPr>
            <a:noAutofit/>
          </a:bodyPr>
          <a:lstStyle/>
          <a:p>
            <a:r>
              <a:rPr lang="en-US" sz="8800" b="1" dirty="0" smtClean="0">
                <a:solidFill>
                  <a:schemeClr val="accent1"/>
                </a:solidFill>
              </a:rPr>
              <a:t>Research Privacy</a:t>
            </a:r>
            <a:endParaRPr lang="en-US" sz="8800" b="1" dirty="0">
              <a:solidFill>
                <a:schemeClr val="accent1"/>
              </a:solidFill>
            </a:endParaRPr>
          </a:p>
        </p:txBody>
      </p:sp>
    </p:spTree>
    <p:extLst>
      <p:ext uri="{BB962C8B-B14F-4D97-AF65-F5344CB8AC3E}">
        <p14:creationId xmlns:p14="http://schemas.microsoft.com/office/powerpoint/2010/main" val="520126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2" name="Table 1" descr="Statute: Privacy Act of 1974&#10;Protected Information: As needed in performance of  official job duty&#10;Authority: Need-to-Know; Survives death; N/A to employees&#10;Statute: HIPAA&#10;Protected Information: Protected health information  by a covered entity&#10;Authority: Subject authorization; IRB waiver; Survives death&#10;&#10;"/>
          <p:cNvGraphicFramePr>
            <a:graphicFrameLocks noGrp="1"/>
          </p:cNvGraphicFramePr>
          <p:nvPr>
            <p:extLst>
              <p:ext uri="{D42A27DB-BD31-4B8C-83A1-F6EECF244321}">
                <p14:modId xmlns:p14="http://schemas.microsoft.com/office/powerpoint/2010/main" val="2019362612"/>
              </p:ext>
            </p:extLst>
          </p:nvPr>
        </p:nvGraphicFramePr>
        <p:xfrm>
          <a:off x="40210" y="45906"/>
          <a:ext cx="9065385" cy="5086835"/>
        </p:xfrm>
        <a:graphic>
          <a:graphicData uri="http://schemas.openxmlformats.org/drawingml/2006/table">
            <a:tbl>
              <a:tblPr firstRow="1" bandRow="1">
                <a:tableStyleId>{0660B408-B3CF-4A94-85FC-2B1E0A45F4A2}</a:tableStyleId>
              </a:tblPr>
              <a:tblGrid>
                <a:gridCol w="3021795"/>
                <a:gridCol w="3021795"/>
                <a:gridCol w="3021795"/>
              </a:tblGrid>
              <a:tr h="607489">
                <a:tc>
                  <a:txBody>
                    <a:bodyPr/>
                    <a:lstStyle/>
                    <a:p>
                      <a:pPr algn="ctr">
                        <a:lnSpc>
                          <a:spcPts val="2000"/>
                        </a:lnSpc>
                      </a:pPr>
                      <a:r>
                        <a:rPr lang="en-US" sz="2000" dirty="0" smtClean="0"/>
                        <a:t>Statute</a:t>
                      </a:r>
                      <a:endParaRPr lang="en-US" sz="2000" dirty="0"/>
                    </a:p>
                  </a:txBody>
                  <a:tcPr marT="34290" marB="34290" anchor="ctr"/>
                </a:tc>
                <a:tc>
                  <a:txBody>
                    <a:bodyPr/>
                    <a:lstStyle/>
                    <a:p>
                      <a:pPr algn="ctr">
                        <a:lnSpc>
                          <a:spcPts val="2000"/>
                        </a:lnSpc>
                      </a:pPr>
                      <a:r>
                        <a:rPr lang="en-US" sz="2000" dirty="0" smtClean="0"/>
                        <a:t>Protected</a:t>
                      </a:r>
                    </a:p>
                    <a:p>
                      <a:pPr algn="ctr">
                        <a:lnSpc>
                          <a:spcPts val="2000"/>
                        </a:lnSpc>
                      </a:pPr>
                      <a:r>
                        <a:rPr lang="en-US" sz="2000" dirty="0" smtClean="0"/>
                        <a:t>Information</a:t>
                      </a:r>
                      <a:endParaRPr lang="en-US" sz="2000" dirty="0"/>
                    </a:p>
                  </a:txBody>
                  <a:tcPr marT="34290" marB="34290" anchor="ctr"/>
                </a:tc>
                <a:tc>
                  <a:txBody>
                    <a:bodyPr/>
                    <a:lstStyle/>
                    <a:p>
                      <a:pPr algn="ctr">
                        <a:lnSpc>
                          <a:spcPts val="2000"/>
                        </a:lnSpc>
                      </a:pPr>
                      <a:r>
                        <a:rPr lang="en-US" sz="2000" dirty="0" smtClean="0"/>
                        <a:t>Authority</a:t>
                      </a:r>
                      <a:endParaRPr lang="en-US" sz="2000" dirty="0"/>
                    </a:p>
                  </a:txBody>
                  <a:tcPr marT="34290" marB="34290" anchor="ctr"/>
                </a:tc>
              </a:tr>
              <a:tr h="1999401">
                <a:tc>
                  <a:txBody>
                    <a:bodyPr/>
                    <a:lstStyle/>
                    <a:p>
                      <a:pPr algn="ctr">
                        <a:lnSpc>
                          <a:spcPct val="100000"/>
                        </a:lnSpc>
                      </a:pPr>
                      <a:r>
                        <a:rPr lang="en-US" sz="2800" dirty="0" smtClean="0"/>
                        <a:t>Privacy Act of 1974</a:t>
                      </a:r>
                      <a:endParaRPr lang="en-US" sz="2800" dirty="0"/>
                    </a:p>
                  </a:txBody>
                  <a:tcPr marT="34290" marB="34290"/>
                </a:tc>
                <a:tc>
                  <a:txBody>
                    <a:bodyPr/>
                    <a:lstStyle/>
                    <a:p>
                      <a:pPr algn="ctr">
                        <a:lnSpc>
                          <a:spcPct val="100000"/>
                        </a:lnSpc>
                      </a:pPr>
                      <a:r>
                        <a:rPr lang="en-US" sz="2800" dirty="0" smtClean="0"/>
                        <a:t>All</a:t>
                      </a:r>
                      <a:r>
                        <a:rPr lang="en-US" sz="2800" baseline="0" dirty="0" smtClean="0"/>
                        <a:t> agency information retrieved by a unique identifier </a:t>
                      </a:r>
                      <a:endParaRPr lang="en-US" sz="2800" dirty="0"/>
                    </a:p>
                  </a:txBody>
                  <a:tcPr marT="34290" marB="34290"/>
                </a:tc>
                <a:tc>
                  <a:txBody>
                    <a:bodyPr/>
                    <a:lstStyle/>
                    <a:p>
                      <a:pPr marL="457200" indent="-457200" algn="l">
                        <a:lnSpc>
                          <a:spcPct val="100000"/>
                        </a:lnSpc>
                        <a:buClr>
                          <a:schemeClr val="accent6"/>
                        </a:buClr>
                        <a:buFont typeface="Arial" panose="020B0604020202020204" pitchFamily="34" charset="0"/>
                        <a:buChar char="•"/>
                      </a:pPr>
                      <a:r>
                        <a:rPr lang="en-US" sz="2800" dirty="0" smtClean="0"/>
                        <a:t>As</a:t>
                      </a:r>
                      <a:r>
                        <a:rPr lang="en-US" sz="2800" baseline="0" dirty="0" smtClean="0"/>
                        <a:t> needed in performance of  official job duty</a:t>
                      </a:r>
                      <a:endParaRPr lang="en-US" sz="2800" dirty="0"/>
                    </a:p>
                  </a:txBody>
                  <a:tcPr marT="34290" marB="34290"/>
                </a:tc>
              </a:tr>
              <a:tr h="2479945">
                <a:tc>
                  <a:txBody>
                    <a:bodyPr/>
                    <a:lstStyle/>
                    <a:p>
                      <a:pPr algn="ctr">
                        <a:lnSpc>
                          <a:spcPct val="100000"/>
                        </a:lnSpc>
                      </a:pPr>
                      <a:r>
                        <a:rPr lang="en-US" sz="2800" dirty="0" smtClean="0"/>
                        <a:t>HIPAA</a:t>
                      </a:r>
                      <a:endParaRPr lang="en-US" sz="2800" dirty="0"/>
                    </a:p>
                  </a:txBody>
                  <a:tcPr marT="34290" marB="34290"/>
                </a:tc>
                <a:tc>
                  <a:txBody>
                    <a:bodyPr/>
                    <a:lstStyle/>
                    <a:p>
                      <a:pPr algn="ctr">
                        <a:lnSpc>
                          <a:spcPct val="100000"/>
                        </a:lnSpc>
                      </a:pPr>
                      <a:r>
                        <a:rPr lang="en-US" sz="2800" dirty="0" smtClean="0"/>
                        <a:t>Protected health information  by a covered entity</a:t>
                      </a:r>
                      <a:endParaRPr lang="en-US" sz="2800" dirty="0"/>
                    </a:p>
                  </a:txBody>
                  <a:tcPr marT="34290" marB="34290"/>
                </a:tc>
                <a:tc>
                  <a:txBody>
                    <a:bodyPr/>
                    <a:lstStyle/>
                    <a:p>
                      <a:pPr marL="457200" indent="-457200" algn="l">
                        <a:lnSpc>
                          <a:spcPct val="100000"/>
                        </a:lnSpc>
                        <a:buClr>
                          <a:schemeClr val="accent6"/>
                        </a:buClr>
                        <a:buFont typeface="Arial" panose="020B0604020202020204" pitchFamily="34" charset="0"/>
                        <a:buChar char="•"/>
                      </a:pPr>
                      <a:r>
                        <a:rPr lang="en-US" sz="2800" dirty="0" smtClean="0"/>
                        <a:t>Subject</a:t>
                      </a:r>
                      <a:r>
                        <a:rPr lang="en-US" sz="2800" baseline="0" dirty="0" smtClean="0"/>
                        <a:t> authorization, or</a:t>
                      </a:r>
                    </a:p>
                    <a:p>
                      <a:pPr marL="457200" indent="-457200" algn="l">
                        <a:lnSpc>
                          <a:spcPct val="100000"/>
                        </a:lnSpc>
                        <a:buClr>
                          <a:schemeClr val="accent6"/>
                        </a:buClr>
                        <a:buFont typeface="Arial" panose="020B0604020202020204" pitchFamily="34" charset="0"/>
                        <a:buChar char="•"/>
                      </a:pPr>
                      <a:r>
                        <a:rPr lang="en-US" sz="2800" baseline="0" dirty="0" smtClean="0"/>
                        <a:t>IRB waiver</a:t>
                      </a:r>
                      <a:endParaRPr lang="en-US" sz="2800" dirty="0" smtClean="0"/>
                    </a:p>
                    <a:p>
                      <a:pPr marL="457200" indent="-457200" algn="l">
                        <a:lnSpc>
                          <a:spcPct val="100000"/>
                        </a:lnSpc>
                        <a:buClr>
                          <a:schemeClr val="accent6"/>
                        </a:buClr>
                        <a:buFont typeface="Arial" panose="020B0604020202020204" pitchFamily="34" charset="0"/>
                        <a:buChar char="•"/>
                      </a:pPr>
                      <a:r>
                        <a:rPr lang="en-US" sz="2800" dirty="0" smtClean="0"/>
                        <a:t>Survives</a:t>
                      </a:r>
                      <a:r>
                        <a:rPr lang="en-US" sz="2800" baseline="0" dirty="0" smtClean="0"/>
                        <a:t> death</a:t>
                      </a:r>
                      <a:endParaRPr lang="en-US" sz="2800" dirty="0"/>
                    </a:p>
                  </a:txBody>
                  <a:tcPr marT="34290" marB="34290"/>
                </a:tc>
              </a:tr>
            </a:tbl>
          </a:graphicData>
        </a:graphic>
      </p:graphicFrame>
    </p:spTree>
    <p:extLst>
      <p:ext uri="{BB962C8B-B14F-4D97-AF65-F5344CB8AC3E}">
        <p14:creationId xmlns:p14="http://schemas.microsoft.com/office/powerpoint/2010/main" val="2244275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611186507"/>
              </p:ext>
            </p:extLst>
          </p:nvPr>
        </p:nvGraphicFramePr>
        <p:xfrm>
          <a:off x="457200" y="728310"/>
          <a:ext cx="8229600" cy="4358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Picture 15" descr="lock icon used a bullet"/>
          <p:cNvPicPr>
            <a:picLocks noChangeAspect="1"/>
          </p:cNvPicPr>
          <p:nvPr/>
        </p:nvPicPr>
        <p:blipFill rotWithShape="1">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693095" y="4177535"/>
            <a:ext cx="220487" cy="314465"/>
          </a:xfrm>
          <a:prstGeom prst="rect">
            <a:avLst/>
          </a:prstGeom>
        </p:spPr>
      </p:pic>
      <p:pic>
        <p:nvPicPr>
          <p:cNvPr id="15" name="Picture 14" descr="lock icon used a bullet"/>
          <p:cNvPicPr>
            <a:picLocks noChangeAspect="1"/>
          </p:cNvPicPr>
          <p:nvPr/>
        </p:nvPicPr>
        <p:blipFill rotWithShape="1">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693095" y="3678270"/>
            <a:ext cx="220487" cy="314465"/>
          </a:xfrm>
          <a:prstGeom prst="rect">
            <a:avLst/>
          </a:prstGeom>
        </p:spPr>
      </p:pic>
      <p:pic>
        <p:nvPicPr>
          <p:cNvPr id="14" name="Picture 13" descr="lock icon used a bullet"/>
          <p:cNvPicPr>
            <a:picLocks noChangeAspect="1"/>
          </p:cNvPicPr>
          <p:nvPr/>
        </p:nvPicPr>
        <p:blipFill rotWithShape="1">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693095" y="3179005"/>
            <a:ext cx="220487" cy="314465"/>
          </a:xfrm>
          <a:prstGeom prst="rect">
            <a:avLst/>
          </a:prstGeom>
        </p:spPr>
      </p:pic>
      <p:pic>
        <p:nvPicPr>
          <p:cNvPr id="8" name="Picture 7" descr="lock icon used a bullet"/>
          <p:cNvPicPr>
            <a:picLocks noChangeAspect="1"/>
          </p:cNvPicPr>
          <p:nvPr/>
        </p:nvPicPr>
        <p:blipFill rotWithShape="1">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693095" y="1642805"/>
            <a:ext cx="220487" cy="314465"/>
          </a:xfrm>
          <a:prstGeom prst="rect">
            <a:avLst/>
          </a:prstGeom>
        </p:spPr>
      </p:pic>
      <p:sp>
        <p:nvSpPr>
          <p:cNvPr id="22530" name="Title 1"/>
          <p:cNvSpPr>
            <a:spLocks noGrp="1"/>
          </p:cNvSpPr>
          <p:nvPr>
            <p:ph type="title"/>
          </p:nvPr>
        </p:nvSpPr>
        <p:spPr>
          <a:xfrm>
            <a:off x="0" y="-1385"/>
            <a:ext cx="9144000" cy="857250"/>
          </a:xfrm>
        </p:spPr>
        <p:txBody>
          <a:bodyPr/>
          <a:lstStyle/>
          <a:p>
            <a:r>
              <a:rPr lang="en-US" b="1" dirty="0" smtClean="0">
                <a:solidFill>
                  <a:schemeClr val="tx2"/>
                </a:solidFill>
              </a:rPr>
              <a:t>Issues Related to 38 USC 7332</a:t>
            </a:r>
          </a:p>
        </p:txBody>
      </p:sp>
    </p:spTree>
    <p:custDataLst>
      <p:tags r:id="rId1"/>
    </p:custDataLst>
    <p:extLst>
      <p:ext uri="{BB962C8B-B14F-4D97-AF65-F5344CB8AC3E}">
        <p14:creationId xmlns:p14="http://schemas.microsoft.com/office/powerpoint/2010/main" val="2492583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600201"/>
            <a:ext cx="4419600" cy="3028950"/>
          </a:xfrm>
        </p:spPr>
        <p:txBody>
          <a:bodyPr>
            <a:normAutofit/>
          </a:bodyPr>
          <a:lstStyle/>
          <a:p>
            <a:pPr marL="914400" lvl="1" indent="-514350">
              <a:buFont typeface="+mj-lt"/>
              <a:buAutoNum type="alphaUcPeriod"/>
            </a:pPr>
            <a:endParaRPr lang="en-US" dirty="0" smtClean="0">
              <a:solidFill>
                <a:schemeClr val="tx2"/>
              </a:solidFill>
            </a:endParaRPr>
          </a:p>
          <a:p>
            <a:pPr marL="914400" lvl="1" indent="-514350">
              <a:buFont typeface="+mj-lt"/>
              <a:buAutoNum type="alphaUcPeriod"/>
            </a:pPr>
            <a:endParaRPr lang="en-US" dirty="0">
              <a:solidFill>
                <a:schemeClr val="tx2"/>
              </a:solidFill>
            </a:endParaRPr>
          </a:p>
          <a:p>
            <a:pPr marL="914400" lvl="1" indent="-514350">
              <a:buFont typeface="+mj-lt"/>
              <a:buAutoNum type="alphaUcPeriod"/>
            </a:pPr>
            <a:r>
              <a:rPr lang="en-US" dirty="0" smtClean="0">
                <a:solidFill>
                  <a:schemeClr val="tx2"/>
                </a:solidFill>
              </a:rPr>
              <a:t>Yes</a:t>
            </a:r>
          </a:p>
          <a:p>
            <a:pPr marL="914400" lvl="1" indent="-514350">
              <a:buFont typeface="+mj-lt"/>
              <a:buAutoNum type="alphaUcPeriod"/>
            </a:pPr>
            <a:r>
              <a:rPr lang="en-US" dirty="0" smtClean="0">
                <a:solidFill>
                  <a:schemeClr val="tx2"/>
                </a:solidFill>
              </a:rPr>
              <a:t>No</a:t>
            </a:r>
          </a:p>
        </p:txBody>
      </p:sp>
      <p:sp>
        <p:nvSpPr>
          <p:cNvPr id="3" name="Rectangle 2" descr="The study protocol involves a simple survey of VA staff, with no health information.  Is a HIPAA authorization or waiver required?  &#10;"/>
          <p:cNvSpPr/>
          <p:nvPr/>
        </p:nvSpPr>
        <p:spPr>
          <a:xfrm>
            <a:off x="457200" y="1061093"/>
            <a:ext cx="8153400" cy="1384995"/>
          </a:xfrm>
          <a:prstGeom prst="rect">
            <a:avLst/>
          </a:prstGeom>
        </p:spPr>
        <p:txBody>
          <a:bodyPr wrap="square">
            <a:spAutoFit/>
          </a:bodyPr>
          <a:lstStyle/>
          <a:p>
            <a:r>
              <a:rPr lang="en-US" sz="2800" dirty="0">
                <a:solidFill>
                  <a:schemeClr val="tx2"/>
                </a:solidFill>
              </a:rPr>
              <a:t>The study protocol involves a simple survey of VA staff, with no health information.  Is a HIPAA authorization or waiver required?  </a:t>
            </a:r>
          </a:p>
        </p:txBody>
      </p:sp>
      <p:sp>
        <p:nvSpPr>
          <p:cNvPr id="4" name="Title 3"/>
          <p:cNvSpPr>
            <a:spLocks noGrp="1"/>
          </p:cNvSpPr>
          <p:nvPr>
            <p:ph type="title"/>
          </p:nvPr>
        </p:nvSpPr>
        <p:spPr>
          <a:xfrm>
            <a:off x="914400" y="171450"/>
            <a:ext cx="8229600" cy="857250"/>
          </a:xfrm>
        </p:spPr>
        <p:txBody>
          <a:bodyPr/>
          <a:lstStyle/>
          <a:p>
            <a:r>
              <a:rPr lang="en-US" dirty="0" smtClean="0">
                <a:solidFill>
                  <a:schemeClr val="tx2"/>
                </a:solidFill>
              </a:rPr>
              <a:t>Poll Results</a:t>
            </a:r>
            <a:endParaRPr lang="en-US" dirty="0">
              <a:solidFill>
                <a:schemeClr val="tx2"/>
              </a:solidFill>
            </a:endParaRPr>
          </a:p>
        </p:txBody>
      </p:sp>
      <p:pic>
        <p:nvPicPr>
          <p:cNvPr id="6" name="Picture 3" descr="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1" y="257175"/>
            <a:ext cx="657745" cy="65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530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600201"/>
            <a:ext cx="4419600" cy="3028950"/>
          </a:xfrm>
        </p:spPr>
        <p:txBody>
          <a:bodyPr>
            <a:normAutofit/>
          </a:bodyPr>
          <a:lstStyle/>
          <a:p>
            <a:pPr marL="914400" lvl="1" indent="-514350">
              <a:buFont typeface="+mj-lt"/>
              <a:buAutoNum type="alphaUcPeriod"/>
            </a:pPr>
            <a:endParaRPr lang="en-US" dirty="0" smtClean="0">
              <a:solidFill>
                <a:schemeClr val="tx2"/>
              </a:solidFill>
            </a:endParaRPr>
          </a:p>
          <a:p>
            <a:pPr marL="914400" lvl="1" indent="-514350">
              <a:buFont typeface="+mj-lt"/>
              <a:buAutoNum type="alphaUcPeriod"/>
            </a:pPr>
            <a:endParaRPr lang="en-US" dirty="0">
              <a:solidFill>
                <a:schemeClr val="tx2"/>
              </a:solidFill>
            </a:endParaRPr>
          </a:p>
          <a:p>
            <a:pPr marL="914400" lvl="1" indent="-514350">
              <a:buFont typeface="+mj-lt"/>
              <a:buAutoNum type="alphaUcPeriod"/>
            </a:pPr>
            <a:r>
              <a:rPr lang="en-US" dirty="0" smtClean="0">
                <a:solidFill>
                  <a:schemeClr val="tx2"/>
                </a:solidFill>
              </a:rPr>
              <a:t>Yes</a:t>
            </a:r>
          </a:p>
          <a:p>
            <a:pPr marL="914400" lvl="1" indent="-514350">
              <a:buFont typeface="+mj-lt"/>
              <a:buAutoNum type="alphaUcPeriod"/>
            </a:pPr>
            <a:r>
              <a:rPr lang="en-US" dirty="0" smtClean="0">
                <a:solidFill>
                  <a:schemeClr val="tx2"/>
                </a:solidFill>
              </a:rPr>
              <a:t>No</a:t>
            </a:r>
          </a:p>
        </p:txBody>
      </p:sp>
      <p:sp>
        <p:nvSpPr>
          <p:cNvPr id="3" name="Rectangle 2" descr="The study protocol involves a simple survey of VA staff, with no health information.  Is a HIPAA authorization or waiver required?  &#10;"/>
          <p:cNvSpPr/>
          <p:nvPr/>
        </p:nvSpPr>
        <p:spPr>
          <a:xfrm>
            <a:off x="457200" y="1061093"/>
            <a:ext cx="8153400" cy="1384995"/>
          </a:xfrm>
          <a:prstGeom prst="rect">
            <a:avLst/>
          </a:prstGeom>
        </p:spPr>
        <p:txBody>
          <a:bodyPr wrap="square">
            <a:spAutoFit/>
          </a:bodyPr>
          <a:lstStyle/>
          <a:p>
            <a:r>
              <a:rPr lang="en-US" sz="2800" dirty="0">
                <a:solidFill>
                  <a:schemeClr val="tx2"/>
                </a:solidFill>
              </a:rPr>
              <a:t>The study protocol involves a simple survey of VA staff, with no health information.  Is a HIPAA authorization or waiver required?  </a:t>
            </a:r>
          </a:p>
        </p:txBody>
      </p:sp>
      <p:sp>
        <p:nvSpPr>
          <p:cNvPr id="4" name="Title 3"/>
          <p:cNvSpPr>
            <a:spLocks noGrp="1"/>
          </p:cNvSpPr>
          <p:nvPr>
            <p:ph type="title"/>
          </p:nvPr>
        </p:nvSpPr>
        <p:spPr>
          <a:xfrm>
            <a:off x="914400" y="171450"/>
            <a:ext cx="8229600" cy="857250"/>
          </a:xfrm>
        </p:spPr>
        <p:txBody>
          <a:bodyPr/>
          <a:lstStyle/>
          <a:p>
            <a:r>
              <a:rPr lang="en-US" dirty="0" smtClean="0">
                <a:solidFill>
                  <a:schemeClr val="tx2"/>
                </a:solidFill>
              </a:rPr>
              <a:t>Poll Results</a:t>
            </a:r>
            <a:endParaRPr lang="en-US" dirty="0">
              <a:solidFill>
                <a:schemeClr val="tx2"/>
              </a:solidFill>
            </a:endParaRPr>
          </a:p>
        </p:txBody>
      </p:sp>
      <p:pic>
        <p:nvPicPr>
          <p:cNvPr id="6" name="Picture 3" descr="My VeHU Campus blue polling Icon"/>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76501" y="257175"/>
            <a:ext cx="657745" cy="65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439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ok with a file folder and lock icon on cover"/>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b="25000"/>
          <a:stretch/>
        </p:blipFill>
        <p:spPr>
          <a:xfrm>
            <a:off x="0" y="0"/>
            <a:ext cx="9144000" cy="5143500"/>
          </a:xfrm>
          <a:prstGeom prst="rect">
            <a:avLst/>
          </a:prstGeom>
        </p:spPr>
      </p:pic>
      <p:grpSp>
        <p:nvGrpSpPr>
          <p:cNvPr id="6" name="Group 5" descr="Viewing&#10;Collecting &#10;Accessing &#10;&#10;"/>
          <p:cNvGrpSpPr/>
          <p:nvPr/>
        </p:nvGrpSpPr>
        <p:grpSpPr>
          <a:xfrm>
            <a:off x="6849471" y="2908920"/>
            <a:ext cx="2215914" cy="2120750"/>
            <a:chOff x="6715957" y="2595126"/>
            <a:chExt cx="2215914" cy="2120750"/>
          </a:xfrm>
        </p:grpSpPr>
        <p:sp>
          <p:nvSpPr>
            <p:cNvPr id="2" name="Rectangle 1"/>
            <p:cNvSpPr/>
            <p:nvPr/>
          </p:nvSpPr>
          <p:spPr>
            <a:xfrm>
              <a:off x="6715957" y="2595126"/>
              <a:ext cx="2215914" cy="646331"/>
            </a:xfrm>
            <a:prstGeom prst="rect">
              <a:avLst/>
            </a:prstGeom>
          </p:spPr>
          <p:txBody>
            <a:bodyPr wrap="square">
              <a:spAutoFit/>
            </a:bodyPr>
            <a:lstStyle/>
            <a:p>
              <a:pPr algn="ctr"/>
              <a:r>
                <a:rPr lang="en-US" sz="3600" b="1" dirty="0" smtClean="0">
                  <a:solidFill>
                    <a:schemeClr val="tx2"/>
                  </a:solidFill>
                </a:rPr>
                <a:t>Viewing</a:t>
              </a:r>
            </a:p>
          </p:txBody>
        </p:sp>
        <p:sp>
          <p:nvSpPr>
            <p:cNvPr id="4" name="Rectangle 3"/>
            <p:cNvSpPr/>
            <p:nvPr/>
          </p:nvSpPr>
          <p:spPr>
            <a:xfrm>
              <a:off x="6715957" y="3346404"/>
              <a:ext cx="2205175" cy="646331"/>
            </a:xfrm>
            <a:prstGeom prst="rect">
              <a:avLst/>
            </a:prstGeom>
          </p:spPr>
          <p:txBody>
            <a:bodyPr wrap="square">
              <a:spAutoFit/>
            </a:bodyPr>
            <a:lstStyle/>
            <a:p>
              <a:pPr algn="ctr"/>
              <a:r>
                <a:rPr lang="en-US" sz="3600" b="1" dirty="0" smtClean="0">
                  <a:solidFill>
                    <a:schemeClr val="tx2"/>
                  </a:solidFill>
                </a:rPr>
                <a:t>Collecting </a:t>
              </a:r>
              <a:endParaRPr lang="en-US" sz="3600" b="1" dirty="0">
                <a:solidFill>
                  <a:schemeClr val="tx2"/>
                </a:solidFill>
              </a:endParaRPr>
            </a:p>
          </p:txBody>
        </p:sp>
        <p:sp>
          <p:nvSpPr>
            <p:cNvPr id="5" name="Rectangle 4"/>
            <p:cNvSpPr/>
            <p:nvPr/>
          </p:nvSpPr>
          <p:spPr>
            <a:xfrm>
              <a:off x="6715957" y="4069545"/>
              <a:ext cx="2195808" cy="646331"/>
            </a:xfrm>
            <a:prstGeom prst="rect">
              <a:avLst/>
            </a:prstGeom>
          </p:spPr>
          <p:txBody>
            <a:bodyPr wrap="square">
              <a:spAutoFit/>
            </a:bodyPr>
            <a:lstStyle/>
            <a:p>
              <a:pPr algn="ctr"/>
              <a:r>
                <a:rPr lang="en-US" sz="3600" b="1" dirty="0" smtClean="0">
                  <a:solidFill>
                    <a:schemeClr val="tx2"/>
                  </a:solidFill>
                </a:rPr>
                <a:t>Accessing </a:t>
              </a:r>
              <a:endParaRPr lang="en-US" sz="3600" b="1" dirty="0"/>
            </a:p>
          </p:txBody>
        </p:sp>
      </p:grpSp>
      <p:sp>
        <p:nvSpPr>
          <p:cNvPr id="14338" name="Title 1"/>
          <p:cNvSpPr>
            <a:spLocks noGrp="1"/>
          </p:cNvSpPr>
          <p:nvPr>
            <p:ph type="title"/>
          </p:nvPr>
        </p:nvSpPr>
        <p:spPr>
          <a:xfrm>
            <a:off x="13134" y="63085"/>
            <a:ext cx="3304635" cy="857250"/>
          </a:xfrm>
        </p:spPr>
        <p:txBody>
          <a:bodyPr>
            <a:noAutofit/>
          </a:bodyPr>
          <a:lstStyle/>
          <a:p>
            <a:r>
              <a:rPr lang="en-US" sz="3200" b="1" dirty="0" smtClean="0">
                <a:solidFill>
                  <a:schemeClr val="tx2"/>
                </a:solidFill>
                <a:effectLst>
                  <a:outerShdw blurRad="38100" dist="38100" dir="2700000" algn="tl">
                    <a:srgbClr val="000000">
                      <a:alpha val="43137"/>
                    </a:srgbClr>
                  </a:outerShdw>
                </a:effectLst>
              </a:rPr>
              <a:t>Use of Research Data  </a:t>
            </a:r>
          </a:p>
        </p:txBody>
      </p:sp>
    </p:spTree>
    <p:custDataLst>
      <p:tags r:id="rId1"/>
    </p:custDataLst>
    <p:extLst>
      <p:ext uri="{BB962C8B-B14F-4D97-AF65-F5344CB8AC3E}">
        <p14:creationId xmlns:p14="http://schemas.microsoft.com/office/powerpoint/2010/main" val="3753517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308177936"/>
              </p:ext>
            </p:extLst>
          </p:nvPr>
        </p:nvGraphicFramePr>
        <p:xfrm>
          <a:off x="457200" y="766715"/>
          <a:ext cx="8229600" cy="4224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362" name="Title 1"/>
          <p:cNvSpPr>
            <a:spLocks noGrp="1"/>
          </p:cNvSpPr>
          <p:nvPr>
            <p:ph type="title"/>
          </p:nvPr>
        </p:nvSpPr>
        <p:spPr>
          <a:xfrm>
            <a:off x="0" y="-1385"/>
            <a:ext cx="9144000" cy="857250"/>
          </a:xfrm>
        </p:spPr>
        <p:txBody>
          <a:bodyPr/>
          <a:lstStyle/>
          <a:p>
            <a:r>
              <a:rPr lang="en-US" b="1" dirty="0" smtClean="0">
                <a:solidFill>
                  <a:schemeClr val="tx2"/>
                </a:solidFill>
              </a:rPr>
              <a:t>Disclosure of Research Data </a:t>
            </a:r>
          </a:p>
        </p:txBody>
      </p:sp>
    </p:spTree>
    <p:custDataLst>
      <p:tags r:id="rId1"/>
    </p:custDataLst>
    <p:extLst>
      <p:ext uri="{BB962C8B-B14F-4D97-AF65-F5344CB8AC3E}">
        <p14:creationId xmlns:p14="http://schemas.microsoft.com/office/powerpoint/2010/main" val="1381756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dlock icon"/>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backgroundMark x1="82926" y1="28940" x2="82926" y2="28940"/>
                        <a14:backgroundMark x1="48636" y1="27392" x2="48636" y2="27392"/>
                        <a14:backgroundMark x1="51599" y1="27486" x2="51599" y2="27486"/>
                      </a14:backgroundRemoval>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4578458" y="-208125"/>
            <a:ext cx="3834042" cy="5468225"/>
          </a:xfrm>
          <a:prstGeom prst="rect">
            <a:avLst/>
          </a:prstGeom>
        </p:spPr>
      </p:pic>
      <p:sp>
        <p:nvSpPr>
          <p:cNvPr id="6" name="Rectangle 5" descr="Information"/>
          <p:cNvSpPr/>
          <p:nvPr/>
        </p:nvSpPr>
        <p:spPr>
          <a:xfrm>
            <a:off x="4840836" y="4184760"/>
            <a:ext cx="3353180" cy="646331"/>
          </a:xfrm>
          <a:prstGeom prst="rect">
            <a:avLst/>
          </a:prstGeom>
        </p:spPr>
        <p:txBody>
          <a:bodyPr wrap="square">
            <a:spAutoFit/>
          </a:bodyPr>
          <a:lstStyle/>
          <a:p>
            <a:pPr algn="ctr"/>
            <a:r>
              <a:rPr lang="en-US" sz="3600" b="1" dirty="0" smtClean="0">
                <a:solidFill>
                  <a:srgbClr val="FFFFCC"/>
                </a:solidFill>
              </a:rPr>
              <a:t>Information</a:t>
            </a:r>
            <a:endParaRPr lang="en-US" sz="3600" b="1" dirty="0">
              <a:solidFill>
                <a:srgbClr val="FFFFCC"/>
              </a:solidFill>
            </a:endParaRPr>
          </a:p>
        </p:txBody>
      </p:sp>
      <p:sp>
        <p:nvSpPr>
          <p:cNvPr id="7" name="Rectangle 6" descr="or"/>
          <p:cNvSpPr/>
          <p:nvPr/>
        </p:nvSpPr>
        <p:spPr>
          <a:xfrm>
            <a:off x="6198711" y="2917395"/>
            <a:ext cx="593535" cy="584775"/>
          </a:xfrm>
          <a:prstGeom prst="rect">
            <a:avLst/>
          </a:prstGeom>
        </p:spPr>
        <p:txBody>
          <a:bodyPr wrap="square">
            <a:spAutoFit/>
          </a:bodyPr>
          <a:lstStyle/>
          <a:p>
            <a:pPr algn="ctr"/>
            <a:r>
              <a:rPr lang="en-US" sz="3200" b="1" dirty="0" smtClean="0">
                <a:solidFill>
                  <a:schemeClr val="tx2"/>
                </a:solidFill>
              </a:rPr>
              <a:t>or</a:t>
            </a:r>
            <a:endParaRPr lang="en-US" sz="4000" b="1" dirty="0"/>
          </a:p>
        </p:txBody>
      </p:sp>
      <p:sp>
        <p:nvSpPr>
          <p:cNvPr id="3" name="Rectangle 2" descr="Data"/>
          <p:cNvSpPr/>
          <p:nvPr/>
        </p:nvSpPr>
        <p:spPr>
          <a:xfrm>
            <a:off x="4903513" y="2248584"/>
            <a:ext cx="3227825" cy="646331"/>
          </a:xfrm>
          <a:prstGeom prst="rect">
            <a:avLst/>
          </a:prstGeom>
        </p:spPr>
        <p:txBody>
          <a:bodyPr wrap="square">
            <a:spAutoFit/>
          </a:bodyPr>
          <a:lstStyle/>
          <a:p>
            <a:pPr algn="ctr"/>
            <a:r>
              <a:rPr lang="en-US" sz="3600" b="1" dirty="0" smtClean="0">
                <a:solidFill>
                  <a:srgbClr val="FFFFCC"/>
                </a:solidFill>
              </a:rPr>
              <a:t>Data</a:t>
            </a:r>
            <a:endParaRPr lang="en-US" sz="3600" b="1" dirty="0">
              <a:solidFill>
                <a:srgbClr val="FFFFCC"/>
              </a:solidFill>
            </a:endParaRPr>
          </a:p>
        </p:txBody>
      </p:sp>
      <p:sp>
        <p:nvSpPr>
          <p:cNvPr id="2" name="Title 1"/>
          <p:cNvSpPr>
            <a:spLocks noGrp="1"/>
          </p:cNvSpPr>
          <p:nvPr>
            <p:ph type="title"/>
          </p:nvPr>
        </p:nvSpPr>
        <p:spPr>
          <a:xfrm>
            <a:off x="9217" y="1054751"/>
            <a:ext cx="4574698" cy="2035465"/>
          </a:xfrm>
        </p:spPr>
        <p:txBody>
          <a:bodyPr>
            <a:noAutofit/>
          </a:bodyPr>
          <a:lstStyle/>
          <a:p>
            <a:pPr algn="ctr"/>
            <a:r>
              <a:rPr lang="en-US" sz="4800" dirty="0" smtClean="0">
                <a:solidFill>
                  <a:schemeClr val="tx2"/>
                </a:solidFill>
              </a:rPr>
              <a:t>    Multiple </a:t>
            </a:r>
            <a:r>
              <a:rPr lang="en-US" sz="4800" dirty="0">
                <a:solidFill>
                  <a:schemeClr val="tx2"/>
                </a:solidFill>
              </a:rPr>
              <a:t>Terms to </a:t>
            </a:r>
            <a:r>
              <a:rPr lang="en-US" sz="4800" dirty="0" smtClean="0">
                <a:solidFill>
                  <a:schemeClr val="tx2"/>
                </a:solidFill>
              </a:rPr>
              <a:t/>
            </a:r>
            <a:br>
              <a:rPr lang="en-US" sz="4800" dirty="0" smtClean="0">
                <a:solidFill>
                  <a:schemeClr val="tx2"/>
                </a:solidFill>
              </a:rPr>
            </a:br>
            <a:r>
              <a:rPr lang="en-US" sz="4800" dirty="0" smtClean="0">
                <a:solidFill>
                  <a:schemeClr val="tx2"/>
                </a:solidFill>
              </a:rPr>
              <a:t>Describe </a:t>
            </a:r>
            <a:r>
              <a:rPr lang="en-US" sz="4800" dirty="0">
                <a:solidFill>
                  <a:schemeClr val="tx2"/>
                </a:solidFill>
              </a:rPr>
              <a:t>VHA </a:t>
            </a:r>
            <a:endParaRPr lang="en-US" sz="6000" dirty="0">
              <a:solidFill>
                <a:schemeClr val="tx2"/>
              </a:solidFill>
            </a:endParaRPr>
          </a:p>
        </p:txBody>
      </p:sp>
    </p:spTree>
    <p:extLst>
      <p:ext uri="{BB962C8B-B14F-4D97-AF65-F5344CB8AC3E}">
        <p14:creationId xmlns:p14="http://schemas.microsoft.com/office/powerpoint/2010/main" val="2881772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224402258"/>
              </p:ext>
            </p:extLst>
          </p:nvPr>
        </p:nvGraphicFramePr>
        <p:xfrm>
          <a:off x="193830" y="574690"/>
          <a:ext cx="8756340" cy="4224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descr="Sensitive Personal Information (SPI)"/>
          <p:cNvSpPr>
            <a:spLocks noGrp="1"/>
          </p:cNvSpPr>
          <p:nvPr>
            <p:ph type="title"/>
          </p:nvPr>
        </p:nvSpPr>
        <p:spPr>
          <a:xfrm>
            <a:off x="0" y="-1385"/>
            <a:ext cx="9144000" cy="499265"/>
          </a:xfrm>
        </p:spPr>
        <p:txBody>
          <a:bodyPr>
            <a:normAutofit fontScale="90000"/>
          </a:bodyPr>
          <a:lstStyle/>
          <a:p>
            <a:r>
              <a:rPr lang="en-US" sz="4000" b="1" dirty="0" smtClean="0">
                <a:solidFill>
                  <a:schemeClr val="tx2"/>
                </a:solidFill>
              </a:rPr>
              <a:t>Sensitive Personal Information (SPI)</a:t>
            </a:r>
            <a:endParaRPr lang="en-US" sz="4000" b="1" dirty="0">
              <a:solidFill>
                <a:schemeClr val="tx2"/>
              </a:solidFill>
            </a:endParaRPr>
          </a:p>
        </p:txBody>
      </p:sp>
    </p:spTree>
    <p:extLst>
      <p:ext uri="{BB962C8B-B14F-4D97-AF65-F5344CB8AC3E}">
        <p14:creationId xmlns:p14="http://schemas.microsoft.com/office/powerpoint/2010/main" val="2799002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descr="Information used to distinguish or trace an individual's identity, or;&#10;Combined with other personal or identifying information;&#10;Information does not have to be retrieved by any specific individual or unique identifier to be personally identifiable information. &#10;&#10;"/>
          <p:cNvSpPr txBox="1">
            <a:spLocks/>
          </p:cNvSpPr>
          <p:nvPr/>
        </p:nvSpPr>
        <p:spPr>
          <a:xfrm>
            <a:off x="912595" y="1458005"/>
            <a:ext cx="8229600" cy="35332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700"/>
              </a:lnSpc>
              <a:buFont typeface="Arial" pitchFamily="34" charset="0"/>
              <a:buNone/>
            </a:pPr>
            <a:r>
              <a:rPr lang="en-US" sz="2800" dirty="0" smtClean="0">
                <a:solidFill>
                  <a:schemeClr val="tx2"/>
                </a:solidFill>
              </a:rPr>
              <a:t>Information used to distinguish or trace an individual's identity, or </a:t>
            </a:r>
          </a:p>
          <a:p>
            <a:pPr marL="0" indent="0">
              <a:lnSpc>
                <a:spcPts val="3700"/>
              </a:lnSpc>
              <a:buNone/>
            </a:pPr>
            <a:r>
              <a:rPr lang="en-US" sz="2800" dirty="0">
                <a:solidFill>
                  <a:schemeClr val="tx2"/>
                </a:solidFill>
              </a:rPr>
              <a:t>Combined with other personal or identifying information </a:t>
            </a:r>
          </a:p>
          <a:p>
            <a:pPr marL="0" indent="0">
              <a:lnSpc>
                <a:spcPts val="3700"/>
              </a:lnSpc>
              <a:buNone/>
            </a:pPr>
            <a:r>
              <a:rPr lang="en-US" sz="2800" dirty="0">
                <a:solidFill>
                  <a:schemeClr val="tx2"/>
                </a:solidFill>
              </a:rPr>
              <a:t>Information does not have to be retrieved by any specific individual or unique identifier </a:t>
            </a:r>
            <a:r>
              <a:rPr lang="en-US" sz="2800" dirty="0" smtClean="0">
                <a:solidFill>
                  <a:schemeClr val="tx2"/>
                </a:solidFill>
              </a:rPr>
              <a:t>to </a:t>
            </a:r>
            <a:r>
              <a:rPr lang="en-US" sz="2800" dirty="0">
                <a:solidFill>
                  <a:schemeClr val="tx2"/>
                </a:solidFill>
              </a:rPr>
              <a:t>be personally identifiable information. </a:t>
            </a:r>
          </a:p>
          <a:p>
            <a:pPr marL="0" indent="0">
              <a:buFont typeface="Arial" pitchFamily="34" charset="0"/>
              <a:buNone/>
            </a:pPr>
            <a:endParaRPr lang="en-US" sz="2800" dirty="0">
              <a:solidFill>
                <a:schemeClr val="tx2"/>
              </a:solidFill>
            </a:endParaRPr>
          </a:p>
        </p:txBody>
      </p:sp>
      <p:sp>
        <p:nvSpPr>
          <p:cNvPr id="7" name="Title 6" descr="&quot; &quot;"/>
          <p:cNvSpPr>
            <a:spLocks noGrp="1"/>
          </p:cNvSpPr>
          <p:nvPr>
            <p:ph type="title"/>
          </p:nvPr>
        </p:nvSpPr>
        <p:spPr/>
        <p:txBody>
          <a:bodyPr/>
          <a:lstStyle/>
          <a:p>
            <a:endParaRPr lang="en-US" dirty="0"/>
          </a:p>
        </p:txBody>
      </p:sp>
      <p:pic>
        <p:nvPicPr>
          <p:cNvPr id="9" name="Picture 8" descr="lock icon as bullet"/>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359392" y="3610274"/>
            <a:ext cx="456656" cy="651296"/>
          </a:xfrm>
          <a:prstGeom prst="rect">
            <a:avLst/>
          </a:prstGeom>
        </p:spPr>
      </p:pic>
      <p:pic>
        <p:nvPicPr>
          <p:cNvPr id="4" name="Picture 3" descr="lock icon as bullet"/>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359392" y="2496529"/>
            <a:ext cx="456656" cy="651296"/>
          </a:xfrm>
          <a:prstGeom prst="rect">
            <a:avLst/>
          </a:prstGeom>
        </p:spPr>
      </p:pic>
      <p:pic>
        <p:nvPicPr>
          <p:cNvPr id="6" name="Picture 5" descr="lock icon as bullet"/>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359392" y="1458005"/>
            <a:ext cx="456656" cy="651296"/>
          </a:xfrm>
          <a:prstGeom prst="rect">
            <a:avLst/>
          </a:prstGeom>
        </p:spPr>
      </p:pic>
      <p:sp>
        <p:nvSpPr>
          <p:cNvPr id="8" name="Title 1" descr="Personally Identifiable Information (PII)&#10;"/>
          <p:cNvSpPr txBox="1">
            <a:spLocks/>
          </p:cNvSpPr>
          <p:nvPr/>
        </p:nvSpPr>
        <p:spPr>
          <a:xfrm>
            <a:off x="0" y="-1"/>
            <a:ext cx="9144000" cy="1227575"/>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b="1" dirty="0" smtClean="0">
                <a:solidFill>
                  <a:schemeClr val="bg1">
                    <a:lumMod val="10000"/>
                    <a:lumOff val="90000"/>
                  </a:schemeClr>
                </a:solidFill>
              </a:rPr>
              <a:t>Personally Identifiable Information (PII)</a:t>
            </a:r>
            <a:endParaRPr lang="en-US" b="1" dirty="0">
              <a:solidFill>
                <a:schemeClr val="bg1">
                  <a:lumMod val="10000"/>
                  <a:lumOff val="90000"/>
                </a:schemeClr>
              </a:solidFill>
            </a:endParaRPr>
          </a:p>
        </p:txBody>
      </p:sp>
    </p:spTree>
    <p:extLst>
      <p:ext uri="{BB962C8B-B14F-4D97-AF65-F5344CB8AC3E}">
        <p14:creationId xmlns:p14="http://schemas.microsoft.com/office/powerpoint/2010/main" val="969027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ilhouette of man in military uniform"/>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backgroundMark x1="14500" y1="88663" x2="14500" y2="88663"/>
                        <a14:backgroundMark x1="85500" y1="88663" x2="85500" y2="88663"/>
                        <a14:backgroundMark x1="52900" y1="8115" x2="52900" y2="8115"/>
                      </a14:backgroundRemoval>
                    </a14:imgEffect>
                  </a14:imgLayer>
                </a14:imgProps>
              </a:ext>
              <a:ext uri="{28A0092B-C50C-407E-A947-70E740481C1C}">
                <a14:useLocalDpi xmlns:a14="http://schemas.microsoft.com/office/drawing/2010/main" val="0"/>
              </a:ext>
            </a:extLst>
          </a:blip>
          <a:stretch>
            <a:fillRect/>
          </a:stretch>
        </p:blipFill>
        <p:spPr>
          <a:xfrm>
            <a:off x="4656852" y="1265980"/>
            <a:ext cx="4628765" cy="3878905"/>
          </a:xfrm>
          <a:prstGeom prst="rect">
            <a:avLst/>
          </a:prstGeom>
          <a:ln>
            <a:noFill/>
          </a:ln>
          <a:effectLst>
            <a:outerShdw blurRad="292100" dist="139700" dir="2700000" algn="tl" rotWithShape="0">
              <a:srgbClr val="333333">
                <a:alpha val="65000"/>
              </a:srgbClr>
            </a:outerShdw>
          </a:effec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336538405"/>
              </p:ext>
            </p:extLst>
          </p:nvPr>
        </p:nvGraphicFramePr>
        <p:xfrm>
          <a:off x="78615" y="728310"/>
          <a:ext cx="5223080" cy="38405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itle 1"/>
          <p:cNvSpPr>
            <a:spLocks noGrp="1"/>
          </p:cNvSpPr>
          <p:nvPr>
            <p:ph type="title"/>
          </p:nvPr>
        </p:nvSpPr>
        <p:spPr>
          <a:xfrm>
            <a:off x="0" y="-1385"/>
            <a:ext cx="9144000" cy="768100"/>
          </a:xfrm>
        </p:spPr>
        <p:txBody>
          <a:bodyPr>
            <a:normAutofit fontScale="90000"/>
          </a:bodyPr>
          <a:lstStyle/>
          <a:p>
            <a:r>
              <a:rPr lang="en-US" dirty="0" smtClean="0">
                <a:solidFill>
                  <a:schemeClr val="tx2"/>
                </a:solidFill>
              </a:rPr>
              <a:t>Individually Identifiable Information (III) </a:t>
            </a:r>
            <a:endParaRPr lang="en-US" dirty="0">
              <a:solidFill>
                <a:schemeClr val="tx2"/>
              </a:solidFill>
            </a:endParaRPr>
          </a:p>
        </p:txBody>
      </p:sp>
    </p:spTree>
    <p:extLst>
      <p:ext uri="{BB962C8B-B14F-4D97-AF65-F5344CB8AC3E}">
        <p14:creationId xmlns:p14="http://schemas.microsoft.com/office/powerpoint/2010/main" val="4022839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descr="Define privacy requirements for research&#10;"/>
          <p:cNvSpPr txBox="1"/>
          <p:nvPr/>
        </p:nvSpPr>
        <p:spPr>
          <a:xfrm>
            <a:off x="802029" y="1026262"/>
            <a:ext cx="8341972" cy="643766"/>
          </a:xfrm>
          <a:prstGeom prst="rect">
            <a:avLst/>
          </a:prstGeom>
          <a:noFill/>
        </p:spPr>
        <p:txBody>
          <a:bodyPr wrap="square" rtlCol="0">
            <a:spAutoFit/>
          </a:bodyPr>
          <a:lstStyle/>
          <a:p>
            <a:pPr>
              <a:lnSpc>
                <a:spcPts val="4300"/>
              </a:lnSpc>
            </a:pPr>
            <a:r>
              <a:rPr lang="en-US" sz="2800" b="1" dirty="0">
                <a:solidFill>
                  <a:schemeClr val="tx2">
                    <a:lumMod val="60000"/>
                    <a:lumOff val="40000"/>
                  </a:schemeClr>
                </a:solidFill>
              </a:rPr>
              <a:t>Define privacy </a:t>
            </a:r>
            <a:r>
              <a:rPr lang="en-US" sz="2800" b="1" dirty="0">
                <a:solidFill>
                  <a:schemeClr val="accent1"/>
                </a:solidFill>
              </a:rPr>
              <a:t>requirements</a:t>
            </a:r>
            <a:r>
              <a:rPr lang="en-US" sz="2800" b="1" dirty="0">
                <a:solidFill>
                  <a:schemeClr val="tx2"/>
                </a:solidFill>
              </a:rPr>
              <a:t> for research</a:t>
            </a:r>
          </a:p>
        </p:txBody>
      </p:sp>
      <p:pic>
        <p:nvPicPr>
          <p:cNvPr id="21" name="Picture 20" descr="lock icon used a bullet"/>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373700" y="1157667"/>
            <a:ext cx="301043" cy="429356"/>
          </a:xfrm>
          <a:prstGeom prst="rect">
            <a:avLst/>
          </a:prstGeom>
        </p:spPr>
      </p:pic>
      <p:sp>
        <p:nvSpPr>
          <p:cNvPr id="5" name="Title 1" descr="Objectives&#10;"/>
          <p:cNvSpPr txBox="1">
            <a:spLocks/>
          </p:cNvSpPr>
          <p:nvPr/>
        </p:nvSpPr>
        <p:spPr>
          <a:xfrm>
            <a:off x="0" y="-19050"/>
            <a:ext cx="9144000" cy="853678"/>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solidFill>
                  <a:schemeClr val="bg1">
                    <a:lumMod val="10000"/>
                    <a:lumOff val="90000"/>
                  </a:schemeClr>
                </a:solidFill>
              </a:rPr>
              <a:t>Objectives</a:t>
            </a:r>
            <a:endParaRPr lang="en-US" dirty="0">
              <a:solidFill>
                <a:schemeClr val="bg1">
                  <a:lumMod val="10000"/>
                  <a:lumOff val="90000"/>
                </a:schemeClr>
              </a:solidFill>
            </a:endParaRPr>
          </a:p>
        </p:txBody>
      </p:sp>
    </p:spTree>
    <p:extLst>
      <p:ext uri="{BB962C8B-B14F-4D97-AF65-F5344CB8AC3E}">
        <p14:creationId xmlns:p14="http://schemas.microsoft.com/office/powerpoint/2010/main" val="1318832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4161517"/>
              </p:ext>
            </p:extLst>
          </p:nvPr>
        </p:nvGraphicFramePr>
        <p:xfrm>
          <a:off x="78615" y="958740"/>
          <a:ext cx="8948365" cy="4109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0"/>
            <a:ext cx="9144000" cy="857250"/>
          </a:xfrm>
        </p:spPr>
        <p:style>
          <a:lnRef idx="1">
            <a:schemeClr val="accent1"/>
          </a:lnRef>
          <a:fillRef idx="3">
            <a:schemeClr val="accent1"/>
          </a:fillRef>
          <a:effectRef idx="2">
            <a:schemeClr val="accent1"/>
          </a:effectRef>
          <a:fontRef idx="minor">
            <a:schemeClr val="lt1"/>
          </a:fontRef>
        </p:style>
        <p:txBody>
          <a:bodyPr/>
          <a:lstStyle/>
          <a:p>
            <a:r>
              <a:rPr lang="en-US" b="1" dirty="0" smtClean="0">
                <a:solidFill>
                  <a:schemeClr val="bg1">
                    <a:lumMod val="10000"/>
                    <a:lumOff val="90000"/>
                  </a:schemeClr>
                </a:solidFill>
              </a:rPr>
              <a:t>Health Information</a:t>
            </a:r>
            <a:endParaRPr lang="en-US" b="1" dirty="0">
              <a:solidFill>
                <a:schemeClr val="bg1">
                  <a:lumMod val="10000"/>
                  <a:lumOff val="90000"/>
                </a:schemeClr>
              </a:solidFill>
            </a:endParaRPr>
          </a:p>
        </p:txBody>
      </p:sp>
    </p:spTree>
    <p:extLst>
      <p:ext uri="{BB962C8B-B14F-4D97-AF65-F5344CB8AC3E}">
        <p14:creationId xmlns:p14="http://schemas.microsoft.com/office/powerpoint/2010/main" val="3962398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40443138"/>
              </p:ext>
            </p:extLst>
          </p:nvPr>
        </p:nvGraphicFramePr>
        <p:xfrm>
          <a:off x="347450" y="689906"/>
          <a:ext cx="8525910" cy="4339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1385"/>
            <a:ext cx="9144000" cy="857250"/>
          </a:xfrm>
        </p:spPr>
        <p:style>
          <a:lnRef idx="1">
            <a:schemeClr val="accent1"/>
          </a:lnRef>
          <a:fillRef idx="3">
            <a:schemeClr val="accent1"/>
          </a:fillRef>
          <a:effectRef idx="2">
            <a:schemeClr val="accent1"/>
          </a:effectRef>
          <a:fontRef idx="minor">
            <a:schemeClr val="lt1"/>
          </a:fontRef>
        </p:style>
        <p:txBody>
          <a:bodyPr>
            <a:normAutofit/>
          </a:bodyPr>
          <a:lstStyle/>
          <a:p>
            <a:r>
              <a:rPr lang="en-US" sz="3600" b="1" dirty="0" smtClean="0">
                <a:solidFill>
                  <a:schemeClr val="bg1">
                    <a:lumMod val="10000"/>
                    <a:lumOff val="90000"/>
                  </a:schemeClr>
                </a:solidFill>
              </a:rPr>
              <a:t>Individually Identifiable Health Information</a:t>
            </a:r>
            <a:endParaRPr lang="en-US" sz="3600" b="1" dirty="0">
              <a:solidFill>
                <a:schemeClr val="bg1">
                  <a:lumMod val="10000"/>
                  <a:lumOff val="90000"/>
                </a:schemeClr>
              </a:solidFill>
            </a:endParaRPr>
          </a:p>
        </p:txBody>
      </p:sp>
    </p:spTree>
    <p:extLst>
      <p:ext uri="{BB962C8B-B14F-4D97-AF65-F5344CB8AC3E}">
        <p14:creationId xmlns:p14="http://schemas.microsoft.com/office/powerpoint/2010/main" val="3087849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of a padlock icon"/>
          <p:cNvPicPr>
            <a:picLocks noChangeAspect="1"/>
          </p:cNvPicPr>
          <p:nvPr/>
        </p:nvPicPr>
        <p:blipFill>
          <a:blip r:embed="rId3">
            <a:extLst>
              <a:ext uri="{BEBA8EAE-BF5A-486C-A8C5-ECC9F3942E4B}">
                <a14:imgProps xmlns:a14="http://schemas.microsoft.com/office/drawing/2010/main">
                  <a14:imgLayer r:embed="rId4">
                    <a14:imgEffect>
                      <a14:backgroundRemoval t="1800" b="99663" l="1445" r="100000"/>
                    </a14:imgEffect>
                  </a14:imgLayer>
                </a14:imgProps>
              </a:ext>
              <a:ext uri="{28A0092B-C50C-407E-A947-70E740481C1C}">
                <a14:useLocalDpi xmlns:a14="http://schemas.microsoft.com/office/drawing/2010/main" val="0"/>
              </a:ext>
            </a:extLst>
          </a:blip>
          <a:stretch>
            <a:fillRect/>
          </a:stretch>
        </p:blipFill>
        <p:spPr>
          <a:xfrm>
            <a:off x="3017403" y="736514"/>
            <a:ext cx="3088360" cy="4406985"/>
          </a:xfrm>
          <a:prstGeom prst="rect">
            <a:avLst/>
          </a:prstGeom>
        </p:spPr>
      </p:pic>
      <p:sp>
        <p:nvSpPr>
          <p:cNvPr id="3" name="Content Placeholder 2"/>
          <p:cNvSpPr>
            <a:spLocks noGrp="1"/>
          </p:cNvSpPr>
          <p:nvPr>
            <p:ph idx="1"/>
          </p:nvPr>
        </p:nvSpPr>
        <p:spPr>
          <a:xfrm>
            <a:off x="462665" y="1144647"/>
            <a:ext cx="8257075" cy="4077048"/>
          </a:xfrm>
        </p:spPr>
        <p:txBody>
          <a:bodyPr>
            <a:noAutofit/>
          </a:bodyPr>
          <a:lstStyle/>
          <a:p>
            <a:pPr marL="0" indent="0" algn="ctr">
              <a:lnSpc>
                <a:spcPts val="4000"/>
              </a:lnSpc>
              <a:buNone/>
            </a:pPr>
            <a:r>
              <a:rPr lang="en-US" sz="3600" b="1" dirty="0">
                <a:solidFill>
                  <a:schemeClr val="tx2"/>
                </a:solidFill>
              </a:rPr>
              <a:t>Individually Identifiable Health Information transmitted or maintained in any form or medium by a covered entity, such as </a:t>
            </a:r>
            <a:r>
              <a:rPr lang="en-US" sz="3600" b="1" dirty="0" smtClean="0">
                <a:solidFill>
                  <a:schemeClr val="tx2"/>
                </a:solidFill>
              </a:rPr>
              <a:t>VHA.</a:t>
            </a:r>
          </a:p>
          <a:p>
            <a:pPr marL="0" indent="0" algn="ctr">
              <a:lnSpc>
                <a:spcPts val="3400"/>
              </a:lnSpc>
              <a:buNone/>
            </a:pPr>
            <a:endParaRPr lang="en-US" sz="3600" b="1" dirty="0">
              <a:solidFill>
                <a:schemeClr val="tx2"/>
              </a:solidFill>
            </a:endParaRPr>
          </a:p>
          <a:p>
            <a:pPr marL="0" indent="0" algn="ctr">
              <a:lnSpc>
                <a:spcPts val="4000"/>
              </a:lnSpc>
              <a:buNone/>
            </a:pPr>
            <a:r>
              <a:rPr lang="en-US" sz="3600" b="1" dirty="0" smtClean="0">
                <a:solidFill>
                  <a:schemeClr val="tx2"/>
                </a:solidFill>
              </a:rPr>
              <a:t>PHI excludes employment records  but includes occupational health records. </a:t>
            </a:r>
            <a:endParaRPr lang="en-US" sz="3600" b="1" dirty="0">
              <a:solidFill>
                <a:schemeClr val="tx2"/>
              </a:solidFill>
            </a:endParaRPr>
          </a:p>
          <a:p>
            <a:pPr marL="0" indent="0" algn="ctr">
              <a:buNone/>
            </a:pPr>
            <a:endParaRPr lang="en-US" sz="3600" b="1" dirty="0">
              <a:solidFill>
                <a:schemeClr val="tx2"/>
              </a:solidFill>
            </a:endParaRPr>
          </a:p>
        </p:txBody>
      </p:sp>
      <p:sp>
        <p:nvSpPr>
          <p:cNvPr id="2" name="Title 1"/>
          <p:cNvSpPr>
            <a:spLocks noGrp="1"/>
          </p:cNvSpPr>
          <p:nvPr>
            <p:ph type="title"/>
          </p:nvPr>
        </p:nvSpPr>
        <p:spPr>
          <a:xfrm>
            <a:off x="0" y="-1385"/>
            <a:ext cx="9144000" cy="857250"/>
          </a:xfrm>
        </p:spPr>
        <p:style>
          <a:lnRef idx="1">
            <a:schemeClr val="accent1"/>
          </a:lnRef>
          <a:fillRef idx="3">
            <a:schemeClr val="accent1"/>
          </a:fillRef>
          <a:effectRef idx="2">
            <a:schemeClr val="accent1"/>
          </a:effectRef>
          <a:fontRef idx="minor">
            <a:schemeClr val="lt1"/>
          </a:fontRef>
        </p:style>
        <p:txBody>
          <a:bodyPr/>
          <a:lstStyle/>
          <a:p>
            <a:r>
              <a:rPr lang="en-US" b="1" dirty="0" smtClean="0">
                <a:solidFill>
                  <a:schemeClr val="bg1">
                    <a:lumMod val="10000"/>
                    <a:lumOff val="90000"/>
                  </a:schemeClr>
                </a:solidFill>
              </a:rPr>
              <a:t>Protected Health Information</a:t>
            </a:r>
            <a:endParaRPr lang="en-US" b="1" dirty="0">
              <a:solidFill>
                <a:schemeClr val="bg1">
                  <a:lumMod val="10000"/>
                  <a:lumOff val="90000"/>
                </a:schemeClr>
              </a:solidFill>
            </a:endParaRPr>
          </a:p>
        </p:txBody>
      </p:sp>
    </p:spTree>
    <p:extLst>
      <p:ext uri="{BB962C8B-B14F-4D97-AF65-F5344CB8AC3E}">
        <p14:creationId xmlns:p14="http://schemas.microsoft.com/office/powerpoint/2010/main" val="2580490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of a padlock icon"/>
          <p:cNvPicPr>
            <a:picLocks noChangeAspect="1"/>
          </p:cNvPicPr>
          <p:nvPr/>
        </p:nvPicPr>
        <p:blipFill>
          <a:blip r:embed="rId3">
            <a:extLst>
              <a:ext uri="{BEBA8EAE-BF5A-486C-A8C5-ECC9F3942E4B}">
                <a14:imgProps xmlns:a14="http://schemas.microsoft.com/office/drawing/2010/main">
                  <a14:imgLayer r:embed="rId4">
                    <a14:imgEffect>
                      <a14:backgroundRemoval t="1800" b="99663" l="1445" r="100000"/>
                    </a14:imgEffect>
                  </a14:imgLayer>
                </a14:imgProps>
              </a:ext>
              <a:ext uri="{28A0092B-C50C-407E-A947-70E740481C1C}">
                <a14:useLocalDpi xmlns:a14="http://schemas.microsoft.com/office/drawing/2010/main" val="0"/>
              </a:ext>
            </a:extLst>
          </a:blip>
          <a:stretch>
            <a:fillRect/>
          </a:stretch>
        </p:blipFill>
        <p:spPr>
          <a:xfrm>
            <a:off x="3017403" y="736514"/>
            <a:ext cx="3088360" cy="4406985"/>
          </a:xfrm>
          <a:prstGeom prst="rect">
            <a:avLst/>
          </a:prstGeom>
        </p:spPr>
      </p:pic>
      <p:sp>
        <p:nvSpPr>
          <p:cNvPr id="3" name="Content Placeholder 2"/>
          <p:cNvSpPr>
            <a:spLocks noGrp="1"/>
          </p:cNvSpPr>
          <p:nvPr>
            <p:ph idx="1"/>
          </p:nvPr>
        </p:nvSpPr>
        <p:spPr>
          <a:xfrm>
            <a:off x="457200" y="1381195"/>
            <a:ext cx="8229600" cy="4184759"/>
          </a:xfrm>
        </p:spPr>
        <p:txBody>
          <a:bodyPr>
            <a:normAutofit/>
          </a:bodyPr>
          <a:lstStyle/>
          <a:p>
            <a:pPr marL="0" indent="0" algn="ctr">
              <a:buNone/>
            </a:pPr>
            <a:r>
              <a:rPr lang="en-US" sz="4000" b="1" dirty="0" smtClean="0">
                <a:solidFill>
                  <a:schemeClr val="tx2"/>
                </a:solidFill>
              </a:rPr>
              <a:t>Health information cannot be used to identify the individual</a:t>
            </a:r>
          </a:p>
          <a:p>
            <a:pPr marL="0" indent="0" algn="ctr">
              <a:buNone/>
            </a:pPr>
            <a:endParaRPr lang="en-US" sz="4000" b="1" dirty="0" smtClean="0">
              <a:solidFill>
                <a:schemeClr val="tx2"/>
              </a:solidFill>
            </a:endParaRPr>
          </a:p>
          <a:p>
            <a:pPr marL="0" indent="0" algn="ctr">
              <a:buNone/>
            </a:pPr>
            <a:r>
              <a:rPr lang="en-US" sz="4000" b="1" dirty="0" smtClean="0">
                <a:solidFill>
                  <a:schemeClr val="tx2"/>
                </a:solidFill>
              </a:rPr>
              <a:t>All 18 HIPAA patient identifiers have been removed</a:t>
            </a:r>
          </a:p>
        </p:txBody>
      </p:sp>
      <p:sp>
        <p:nvSpPr>
          <p:cNvPr id="2" name="Title 1"/>
          <p:cNvSpPr>
            <a:spLocks noGrp="1"/>
          </p:cNvSpPr>
          <p:nvPr>
            <p:ph type="title"/>
          </p:nvPr>
        </p:nvSpPr>
        <p:spPr>
          <a:xfrm>
            <a:off x="0" y="-1385"/>
            <a:ext cx="9144000" cy="857250"/>
          </a:xfrm>
        </p:spPr>
        <p:style>
          <a:lnRef idx="1">
            <a:schemeClr val="accent1"/>
          </a:lnRef>
          <a:fillRef idx="3">
            <a:schemeClr val="accent1"/>
          </a:fillRef>
          <a:effectRef idx="2">
            <a:schemeClr val="accent1"/>
          </a:effectRef>
          <a:fontRef idx="minor">
            <a:schemeClr val="lt1"/>
          </a:fontRef>
        </p:style>
        <p:txBody>
          <a:bodyPr/>
          <a:lstStyle/>
          <a:p>
            <a:r>
              <a:rPr lang="en-US" dirty="0" smtClean="0">
                <a:solidFill>
                  <a:schemeClr val="bg1">
                    <a:lumMod val="10000"/>
                    <a:lumOff val="90000"/>
                  </a:schemeClr>
                </a:solidFill>
              </a:rPr>
              <a:t>De-identified Information</a:t>
            </a:r>
            <a:endParaRPr lang="en-US" dirty="0">
              <a:solidFill>
                <a:schemeClr val="bg1">
                  <a:lumMod val="10000"/>
                  <a:lumOff val="90000"/>
                </a:schemeClr>
              </a:solidFill>
            </a:endParaRPr>
          </a:p>
        </p:txBody>
      </p:sp>
    </p:spTree>
    <p:extLst>
      <p:ext uri="{BB962C8B-B14F-4D97-AF65-F5344CB8AC3E}">
        <p14:creationId xmlns:p14="http://schemas.microsoft.com/office/powerpoint/2010/main" val="3322815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ck of 3-D pound signs/hash marks"/>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t="3783"/>
          <a:stretch/>
        </p:blipFill>
        <p:spPr>
          <a:xfrm>
            <a:off x="-29582" y="0"/>
            <a:ext cx="9173581" cy="8826550"/>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4141490251"/>
              </p:ext>
            </p:extLst>
          </p:nvPr>
        </p:nvGraphicFramePr>
        <p:xfrm>
          <a:off x="539475" y="1020718"/>
          <a:ext cx="8229600" cy="3394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29582" y="-1385"/>
            <a:ext cx="9161949" cy="857250"/>
          </a:xfrm>
        </p:spPr>
        <p:style>
          <a:lnRef idx="1">
            <a:schemeClr val="accent1"/>
          </a:lnRef>
          <a:fillRef idx="3">
            <a:schemeClr val="accent1"/>
          </a:fillRef>
          <a:effectRef idx="2">
            <a:schemeClr val="accent1"/>
          </a:effectRef>
          <a:fontRef idx="minor">
            <a:schemeClr val="lt1"/>
          </a:fontRef>
        </p:style>
        <p:txBody>
          <a:bodyPr/>
          <a:lstStyle/>
          <a:p>
            <a:r>
              <a:rPr lang="en-US" b="1" dirty="0" smtClean="0">
                <a:solidFill>
                  <a:schemeClr val="bg1">
                    <a:lumMod val="10000"/>
                    <a:lumOff val="90000"/>
                  </a:schemeClr>
                </a:solidFill>
              </a:rPr>
              <a:t>What are Patient Identifiers?</a:t>
            </a:r>
            <a:endParaRPr lang="en-US" b="1" dirty="0">
              <a:solidFill>
                <a:schemeClr val="bg1">
                  <a:lumMod val="10000"/>
                  <a:lumOff val="90000"/>
                </a:schemeClr>
              </a:solidFill>
            </a:endParaRPr>
          </a:p>
        </p:txBody>
      </p:sp>
    </p:spTree>
    <p:extLst>
      <p:ext uri="{BB962C8B-B14F-4D97-AF65-F5344CB8AC3E}">
        <p14:creationId xmlns:p14="http://schemas.microsoft.com/office/powerpoint/2010/main" val="226196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387177828"/>
              </p:ext>
            </p:extLst>
          </p:nvPr>
        </p:nvGraphicFramePr>
        <p:xfrm>
          <a:off x="-305436" y="651500"/>
          <a:ext cx="9793275" cy="4339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1"/>
            <a:ext cx="9144000" cy="651501"/>
          </a:xfrm>
        </p:spPr>
        <p:txBody>
          <a:bodyPr>
            <a:normAutofit fontScale="90000"/>
          </a:bodyPr>
          <a:lstStyle/>
          <a:p>
            <a:r>
              <a:rPr lang="en-US" sz="4000" b="1" dirty="0" smtClean="0">
                <a:solidFill>
                  <a:schemeClr val="tx2"/>
                </a:solidFill>
              </a:rPr>
              <a:t> 18 HIPAA Identifiers</a:t>
            </a:r>
            <a:endParaRPr lang="en-US" sz="4000" b="1" dirty="0">
              <a:solidFill>
                <a:schemeClr val="tx2"/>
              </a:solidFill>
            </a:endParaRPr>
          </a:p>
        </p:txBody>
      </p:sp>
    </p:spTree>
    <p:extLst>
      <p:ext uri="{BB962C8B-B14F-4D97-AF65-F5344CB8AC3E}">
        <p14:creationId xmlns:p14="http://schemas.microsoft.com/office/powerpoint/2010/main" val="3218334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Picture 2" descr="social security card as background"/>
          <p:cNvPicPr>
            <a:picLocks noChangeAspect="1"/>
          </p:cNvPicPr>
          <p:nvPr/>
        </p:nvPicPr>
        <p:blipFill rotWithShape="1">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backgroundRemoval t="9816" b="100000" l="0" r="100000">
                        <a14:backgroundMark x1="78308" y1="13088" x2="82947" y2="12883"/>
                        <a14:backgroundMark x1="91951" y1="31697" x2="94270" y2="45399"/>
                        <a14:backgroundMark x1="94270" y1="58487" x2="94134" y2="43149"/>
                      </a14:backgroundRemoval>
                    </a14:imgEffect>
                  </a14:imgLayer>
                </a14:imgProps>
              </a:ext>
              <a:ext uri="{28A0092B-C50C-407E-A947-70E740481C1C}">
                <a14:useLocalDpi xmlns:a14="http://schemas.microsoft.com/office/drawing/2010/main" val="0"/>
              </a:ext>
            </a:extLst>
          </a:blip>
          <a:srcRect t="20324" r="6441"/>
          <a:stretch/>
        </p:blipFill>
        <p:spPr>
          <a:xfrm>
            <a:off x="-13633" y="267450"/>
            <a:ext cx="9157633" cy="5201774"/>
          </a:xfrm>
          <a:prstGeom prst="rect">
            <a:avLst/>
          </a:prstGeom>
        </p:spPr>
      </p:pic>
      <p:sp>
        <p:nvSpPr>
          <p:cNvPr id="4" name="Rectangle 3" descr="&quot; &quot;"/>
          <p:cNvSpPr/>
          <p:nvPr/>
        </p:nvSpPr>
        <p:spPr>
          <a:xfrm>
            <a:off x="-13633" y="298631"/>
            <a:ext cx="9144001" cy="5146554"/>
          </a:xfrm>
          <a:prstGeom prst="rect">
            <a:avLst/>
          </a:prstGeom>
          <a:solidFill>
            <a:schemeClr val="accent4">
              <a:lumMod val="20000"/>
              <a:lumOff val="80000"/>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7237745"/>
              </p:ext>
            </p:extLst>
          </p:nvPr>
        </p:nvGraphicFramePr>
        <p:xfrm>
          <a:off x="424260" y="1957270"/>
          <a:ext cx="8141860" cy="14977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itle 1"/>
          <p:cNvSpPr>
            <a:spLocks noGrp="1"/>
          </p:cNvSpPr>
          <p:nvPr>
            <p:ph type="title"/>
          </p:nvPr>
        </p:nvSpPr>
        <p:spPr>
          <a:xfrm>
            <a:off x="0" y="0"/>
            <a:ext cx="9144000" cy="857250"/>
          </a:xfrm>
        </p:spPr>
        <p:style>
          <a:lnRef idx="1">
            <a:schemeClr val="accent1"/>
          </a:lnRef>
          <a:fillRef idx="3">
            <a:schemeClr val="accent1"/>
          </a:fillRef>
          <a:effectRef idx="2">
            <a:schemeClr val="accent1"/>
          </a:effectRef>
          <a:fontRef idx="minor">
            <a:schemeClr val="lt1"/>
          </a:fontRef>
        </p:style>
        <p:txBody>
          <a:bodyPr/>
          <a:lstStyle/>
          <a:p>
            <a:r>
              <a:rPr lang="en-US" b="1" dirty="0" smtClean="0">
                <a:solidFill>
                  <a:schemeClr val="bg1">
                    <a:lumMod val="10000"/>
                    <a:lumOff val="90000"/>
                  </a:schemeClr>
                </a:solidFill>
              </a:rPr>
              <a:t>What are Unique Identifiers?</a:t>
            </a:r>
            <a:endParaRPr lang="en-US" b="1" dirty="0">
              <a:solidFill>
                <a:schemeClr val="bg1">
                  <a:lumMod val="10000"/>
                  <a:lumOff val="90000"/>
                </a:schemeClr>
              </a:solidFill>
            </a:endParaRPr>
          </a:p>
        </p:txBody>
      </p:sp>
    </p:spTree>
    <p:extLst>
      <p:ext uri="{BB962C8B-B14F-4D97-AF65-F5344CB8AC3E}">
        <p14:creationId xmlns:p14="http://schemas.microsoft.com/office/powerpoint/2010/main" val="4155959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Removal of all “unique” identifiers&#10;Still PHI unless de-identified &#10;"/>
          <p:cNvSpPr>
            <a:spLocks noGrp="1"/>
          </p:cNvSpPr>
          <p:nvPr>
            <p:ph idx="1"/>
          </p:nvPr>
        </p:nvSpPr>
        <p:spPr>
          <a:xfrm>
            <a:off x="885120" y="1611625"/>
            <a:ext cx="7296950" cy="1832459"/>
          </a:xfrm>
        </p:spPr>
        <p:txBody>
          <a:bodyPr/>
          <a:lstStyle/>
          <a:p>
            <a:r>
              <a:rPr lang="en-US" dirty="0" smtClean="0">
                <a:solidFill>
                  <a:schemeClr val="tx2"/>
                </a:solidFill>
              </a:rPr>
              <a:t>Removal of all “unique” identifiers</a:t>
            </a:r>
          </a:p>
          <a:p>
            <a:endParaRPr lang="en-US" dirty="0" smtClean="0">
              <a:solidFill>
                <a:schemeClr val="tx2"/>
              </a:solidFill>
            </a:endParaRPr>
          </a:p>
          <a:p>
            <a:r>
              <a:rPr lang="en-US" dirty="0" smtClean="0">
                <a:solidFill>
                  <a:schemeClr val="tx2"/>
                </a:solidFill>
              </a:rPr>
              <a:t>Still PHI unless de-identified </a:t>
            </a:r>
          </a:p>
          <a:p>
            <a:pPr lvl="1"/>
            <a:endParaRPr lang="en-US" dirty="0">
              <a:solidFill>
                <a:schemeClr val="tx2"/>
              </a:solidFill>
            </a:endParaRPr>
          </a:p>
        </p:txBody>
      </p:sp>
      <p:pic>
        <p:nvPicPr>
          <p:cNvPr id="6" name="Picture 5" descr="lock icon as bullet"/>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822577" y="2652425"/>
            <a:ext cx="456656" cy="651296"/>
          </a:xfrm>
          <a:prstGeom prst="rect">
            <a:avLst/>
          </a:prstGeom>
        </p:spPr>
      </p:pic>
      <p:pic>
        <p:nvPicPr>
          <p:cNvPr id="5" name="Picture 4" descr="lock icon as bullet"/>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825766" y="1484509"/>
            <a:ext cx="456656" cy="651296"/>
          </a:xfrm>
          <a:prstGeom prst="rect">
            <a:avLst/>
          </a:prstGeom>
        </p:spPr>
      </p:pic>
      <p:sp>
        <p:nvSpPr>
          <p:cNvPr id="2" name="Title 1"/>
          <p:cNvSpPr>
            <a:spLocks noGrp="1"/>
          </p:cNvSpPr>
          <p:nvPr>
            <p:ph type="title"/>
          </p:nvPr>
        </p:nvSpPr>
        <p:spPr>
          <a:xfrm>
            <a:off x="0" y="7195"/>
            <a:ext cx="9144000" cy="857250"/>
          </a:xfrm>
        </p:spPr>
        <p:style>
          <a:lnRef idx="1">
            <a:schemeClr val="accent1"/>
          </a:lnRef>
          <a:fillRef idx="3">
            <a:schemeClr val="accent1"/>
          </a:fillRef>
          <a:effectRef idx="2">
            <a:schemeClr val="accent1"/>
          </a:effectRef>
          <a:fontRef idx="minor">
            <a:schemeClr val="lt1"/>
          </a:fontRef>
        </p:style>
        <p:txBody>
          <a:bodyPr/>
          <a:lstStyle/>
          <a:p>
            <a:r>
              <a:rPr lang="en-US" b="1" dirty="0" smtClean="0">
                <a:solidFill>
                  <a:schemeClr val="bg1">
                    <a:lumMod val="10000"/>
                    <a:lumOff val="90000"/>
                  </a:schemeClr>
                </a:solidFill>
              </a:rPr>
              <a:t>Non-identifiable Information</a:t>
            </a:r>
            <a:endParaRPr lang="en-US" b="1" dirty="0">
              <a:solidFill>
                <a:schemeClr val="bg1">
                  <a:lumMod val="10000"/>
                  <a:lumOff val="90000"/>
                </a:schemeClr>
              </a:solidFill>
            </a:endParaRPr>
          </a:p>
        </p:txBody>
      </p:sp>
    </p:spTree>
    <p:extLst>
      <p:ext uri="{BB962C8B-B14F-4D97-AF65-F5344CB8AC3E}">
        <p14:creationId xmlns:p14="http://schemas.microsoft.com/office/powerpoint/2010/main" val="37924039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descr="Postal address information that is limited to town or city, State or zip code&#10;"/>
          <p:cNvSpPr/>
          <p:nvPr/>
        </p:nvSpPr>
        <p:spPr>
          <a:xfrm>
            <a:off x="1077145" y="4031140"/>
            <a:ext cx="7104924" cy="954107"/>
          </a:xfrm>
          <a:prstGeom prst="rect">
            <a:avLst/>
          </a:prstGeom>
        </p:spPr>
        <p:txBody>
          <a:bodyPr wrap="square">
            <a:spAutoFit/>
          </a:bodyPr>
          <a:lstStyle/>
          <a:p>
            <a:r>
              <a:rPr lang="en-US" sz="2800" dirty="0">
                <a:solidFill>
                  <a:schemeClr val="tx2"/>
                </a:solidFill>
              </a:rPr>
              <a:t>Postal address information that is limited to town or city, State or zip </a:t>
            </a:r>
            <a:r>
              <a:rPr lang="en-US" sz="2800" dirty="0" smtClean="0">
                <a:solidFill>
                  <a:schemeClr val="tx2"/>
                </a:solidFill>
              </a:rPr>
              <a:t>code</a:t>
            </a:r>
            <a:endParaRPr lang="en-US" sz="2800" dirty="0">
              <a:solidFill>
                <a:schemeClr val="tx2"/>
              </a:solidFill>
            </a:endParaRPr>
          </a:p>
        </p:txBody>
      </p:sp>
      <p:pic>
        <p:nvPicPr>
          <p:cNvPr id="21" name="Picture 20" descr="lock icon"/>
          <p:cNvPicPr>
            <a:picLocks noChangeAspect="1"/>
          </p:cNvPicPr>
          <p:nvPr/>
        </p:nvPicPr>
        <p:blipFill rotWithShape="1">
          <a:blip r:embed="rId3" cstate="print">
            <a:duotone>
              <a:prstClr val="black"/>
              <a:srgbClr val="FF0000">
                <a:tint val="45000"/>
                <a:satMod val="400000"/>
              </a:srgbClr>
            </a:duotone>
            <a:extLst>
              <a:ext uri="{BEBA8EAE-BF5A-486C-A8C5-ECC9F3942E4B}">
                <a14:imgProps xmlns:a14="http://schemas.microsoft.com/office/drawing/2010/main">
                  <a14:imgLayer r:embed="rId4">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846715" y="4107950"/>
            <a:ext cx="220487" cy="314465"/>
          </a:xfrm>
          <a:prstGeom prst="rect">
            <a:avLst/>
          </a:prstGeom>
        </p:spPr>
      </p:pic>
      <p:sp>
        <p:nvSpPr>
          <p:cNvPr id="15" name="Rectangle 14" descr="Dates"/>
          <p:cNvSpPr/>
          <p:nvPr/>
        </p:nvSpPr>
        <p:spPr>
          <a:xfrm>
            <a:off x="1029308" y="3431110"/>
            <a:ext cx="1009444" cy="523220"/>
          </a:xfrm>
          <a:prstGeom prst="rect">
            <a:avLst/>
          </a:prstGeom>
        </p:spPr>
        <p:txBody>
          <a:bodyPr wrap="none">
            <a:spAutoFit/>
          </a:bodyPr>
          <a:lstStyle/>
          <a:p>
            <a:r>
              <a:rPr lang="en-US" sz="2800" dirty="0" smtClean="0">
                <a:solidFill>
                  <a:schemeClr val="tx2"/>
                </a:solidFill>
              </a:rPr>
              <a:t>Dates</a:t>
            </a:r>
            <a:endParaRPr lang="en-US" sz="2800" dirty="0">
              <a:solidFill>
                <a:schemeClr val="tx2"/>
              </a:solidFill>
            </a:endParaRPr>
          </a:p>
        </p:txBody>
      </p:sp>
      <p:pic>
        <p:nvPicPr>
          <p:cNvPr id="20" name="Picture 19" descr="lock icon"/>
          <p:cNvPicPr>
            <a:picLocks noChangeAspect="1"/>
          </p:cNvPicPr>
          <p:nvPr/>
        </p:nvPicPr>
        <p:blipFill rotWithShape="1">
          <a:blip r:embed="rId3" cstate="print">
            <a:duotone>
              <a:prstClr val="black"/>
              <a:srgbClr val="FF0000">
                <a:tint val="45000"/>
                <a:satMod val="400000"/>
              </a:srgbClr>
            </a:duotone>
            <a:extLst>
              <a:ext uri="{BEBA8EAE-BF5A-486C-A8C5-ECC9F3942E4B}">
                <a14:imgProps xmlns:a14="http://schemas.microsoft.com/office/drawing/2010/main">
                  <a14:imgLayer r:embed="rId4">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846715" y="3493470"/>
            <a:ext cx="220487" cy="314465"/>
          </a:xfrm>
          <a:prstGeom prst="rect">
            <a:avLst/>
          </a:prstGeom>
        </p:spPr>
      </p:pic>
      <p:sp>
        <p:nvSpPr>
          <p:cNvPr id="12" name="TextBox 11" descr="The two patient identifiers that can be used are&#10;"/>
          <p:cNvSpPr txBox="1"/>
          <p:nvPr/>
        </p:nvSpPr>
        <p:spPr>
          <a:xfrm>
            <a:off x="789186" y="2955800"/>
            <a:ext cx="7380041" cy="523220"/>
          </a:xfrm>
          <a:prstGeom prst="rect">
            <a:avLst/>
          </a:prstGeom>
          <a:noFill/>
        </p:spPr>
        <p:txBody>
          <a:bodyPr wrap="square" rtlCol="0">
            <a:spAutoFit/>
          </a:bodyPr>
          <a:lstStyle/>
          <a:p>
            <a:r>
              <a:rPr lang="en-US" sz="2800" dirty="0">
                <a:solidFill>
                  <a:schemeClr val="tx2"/>
                </a:solidFill>
              </a:rPr>
              <a:t>The two </a:t>
            </a:r>
            <a:r>
              <a:rPr lang="en-US" sz="2800" dirty="0" smtClean="0">
                <a:solidFill>
                  <a:schemeClr val="tx2"/>
                </a:solidFill>
              </a:rPr>
              <a:t>patient </a:t>
            </a:r>
            <a:r>
              <a:rPr lang="en-US" sz="2800" dirty="0">
                <a:solidFill>
                  <a:schemeClr val="tx2"/>
                </a:solidFill>
              </a:rPr>
              <a:t>identifiers that can be used are</a:t>
            </a:r>
          </a:p>
        </p:txBody>
      </p:sp>
      <p:pic>
        <p:nvPicPr>
          <p:cNvPr id="19" name="Picture 18" descr="lock icon"/>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501070" y="2910494"/>
            <a:ext cx="301043" cy="429356"/>
          </a:xfrm>
          <a:prstGeom prst="rect">
            <a:avLst/>
          </a:prstGeom>
        </p:spPr>
      </p:pic>
      <p:sp>
        <p:nvSpPr>
          <p:cNvPr id="14" name="Rectangle 13" descr="Name, SSN, e-mail&#10;"/>
          <p:cNvSpPr/>
          <p:nvPr/>
        </p:nvSpPr>
        <p:spPr>
          <a:xfrm>
            <a:off x="1043155" y="2419517"/>
            <a:ext cx="6912899" cy="523220"/>
          </a:xfrm>
          <a:prstGeom prst="rect">
            <a:avLst/>
          </a:prstGeom>
        </p:spPr>
        <p:txBody>
          <a:bodyPr wrap="square">
            <a:spAutoFit/>
          </a:bodyPr>
          <a:lstStyle/>
          <a:p>
            <a:r>
              <a:rPr lang="en-US" sz="2800" dirty="0" smtClean="0">
                <a:solidFill>
                  <a:schemeClr val="tx2"/>
                </a:solidFill>
              </a:rPr>
              <a:t>Name, </a:t>
            </a:r>
            <a:r>
              <a:rPr lang="en-US" sz="2800" dirty="0">
                <a:solidFill>
                  <a:schemeClr val="tx2"/>
                </a:solidFill>
              </a:rPr>
              <a:t>SSN, e-mail</a:t>
            </a:r>
          </a:p>
        </p:txBody>
      </p:sp>
      <p:pic>
        <p:nvPicPr>
          <p:cNvPr id="13" name="Picture 12" descr="lock icon"/>
          <p:cNvPicPr>
            <a:picLocks noChangeAspect="1"/>
          </p:cNvPicPr>
          <p:nvPr/>
        </p:nvPicPr>
        <p:blipFill rotWithShape="1">
          <a:blip r:embed="rId3" cstate="print">
            <a:duotone>
              <a:prstClr val="black"/>
              <a:srgbClr val="FF0000">
                <a:tint val="45000"/>
                <a:satMod val="400000"/>
              </a:srgbClr>
            </a:duotone>
            <a:extLst>
              <a:ext uri="{BEBA8EAE-BF5A-486C-A8C5-ECC9F3942E4B}">
                <a14:imgProps xmlns:a14="http://schemas.microsoft.com/office/drawing/2010/main">
                  <a14:imgLayer r:embed="rId4">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856658" y="2487715"/>
            <a:ext cx="220487" cy="314465"/>
          </a:xfrm>
          <a:prstGeom prst="rect">
            <a:avLst/>
          </a:prstGeom>
        </p:spPr>
      </p:pic>
      <p:sp>
        <p:nvSpPr>
          <p:cNvPr id="6" name="TextBox 5" descr="A Limited Data Set is PHI from which unique identifiers and certain patient identifiers have been removed&#10;"/>
          <p:cNvSpPr txBox="1"/>
          <p:nvPr/>
        </p:nvSpPr>
        <p:spPr>
          <a:xfrm>
            <a:off x="802028" y="920335"/>
            <a:ext cx="7380041" cy="1569660"/>
          </a:xfrm>
          <a:prstGeom prst="rect">
            <a:avLst/>
          </a:prstGeom>
          <a:noFill/>
        </p:spPr>
        <p:txBody>
          <a:bodyPr wrap="square" rtlCol="0">
            <a:spAutoFit/>
          </a:bodyPr>
          <a:lstStyle/>
          <a:p>
            <a:r>
              <a:rPr lang="en-US" sz="3200" dirty="0">
                <a:solidFill>
                  <a:schemeClr val="tx2"/>
                </a:solidFill>
              </a:rPr>
              <a:t>A Limited Data Set is </a:t>
            </a:r>
            <a:r>
              <a:rPr lang="en-US" sz="3200" dirty="0" smtClean="0">
                <a:solidFill>
                  <a:schemeClr val="tx2"/>
                </a:solidFill>
              </a:rPr>
              <a:t>PHI from </a:t>
            </a:r>
            <a:r>
              <a:rPr lang="en-US" sz="3200" dirty="0">
                <a:solidFill>
                  <a:schemeClr val="tx2"/>
                </a:solidFill>
              </a:rPr>
              <a:t>which </a:t>
            </a:r>
            <a:r>
              <a:rPr lang="en-US" sz="3200" dirty="0" smtClean="0">
                <a:solidFill>
                  <a:schemeClr val="tx2"/>
                </a:solidFill>
              </a:rPr>
              <a:t>unique identifiers and certain patient identifiers </a:t>
            </a:r>
            <a:r>
              <a:rPr lang="en-US" sz="3200" dirty="0">
                <a:solidFill>
                  <a:schemeClr val="tx2"/>
                </a:solidFill>
              </a:rPr>
              <a:t>have </a:t>
            </a:r>
            <a:r>
              <a:rPr lang="en-US" sz="3200" dirty="0" smtClean="0">
                <a:solidFill>
                  <a:schemeClr val="tx2"/>
                </a:solidFill>
              </a:rPr>
              <a:t>been removed</a:t>
            </a:r>
            <a:endParaRPr lang="en-US" sz="3200" dirty="0">
              <a:solidFill>
                <a:schemeClr val="tx2"/>
              </a:solidFill>
            </a:endParaRPr>
          </a:p>
        </p:txBody>
      </p:sp>
      <p:pic>
        <p:nvPicPr>
          <p:cNvPr id="18" name="Picture 17" descr="lock icon"/>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501070" y="963128"/>
            <a:ext cx="301043" cy="429356"/>
          </a:xfrm>
          <a:prstGeom prst="rect">
            <a:avLst/>
          </a:prstGeom>
        </p:spPr>
      </p:pic>
      <p:sp>
        <p:nvSpPr>
          <p:cNvPr id="2" name="Title 1"/>
          <p:cNvSpPr>
            <a:spLocks noGrp="1"/>
          </p:cNvSpPr>
          <p:nvPr>
            <p:ph type="title"/>
          </p:nvPr>
        </p:nvSpPr>
        <p:spPr>
          <a:xfrm>
            <a:off x="0" y="-1385"/>
            <a:ext cx="9144000" cy="857250"/>
          </a:xfrm>
        </p:spPr>
        <p:style>
          <a:lnRef idx="1">
            <a:schemeClr val="accent1"/>
          </a:lnRef>
          <a:fillRef idx="3">
            <a:schemeClr val="accent1"/>
          </a:fillRef>
          <a:effectRef idx="2">
            <a:schemeClr val="accent1"/>
          </a:effectRef>
          <a:fontRef idx="minor">
            <a:schemeClr val="lt1"/>
          </a:fontRef>
        </p:style>
        <p:txBody>
          <a:bodyPr/>
          <a:lstStyle/>
          <a:p>
            <a:r>
              <a:rPr lang="en-US" b="1" dirty="0" smtClean="0">
                <a:solidFill>
                  <a:schemeClr val="bg1">
                    <a:lumMod val="10000"/>
                    <a:lumOff val="90000"/>
                  </a:schemeClr>
                </a:solidFill>
              </a:rPr>
              <a:t>Limited Data Set (LDS)</a:t>
            </a:r>
            <a:endParaRPr lang="en-US" b="1" dirty="0">
              <a:solidFill>
                <a:schemeClr val="bg1">
                  <a:lumMod val="10000"/>
                  <a:lumOff val="90000"/>
                </a:schemeClr>
              </a:solidFill>
            </a:endParaRPr>
          </a:p>
        </p:txBody>
      </p:sp>
    </p:spTree>
    <p:extLst>
      <p:ext uri="{BB962C8B-B14F-4D97-AF65-F5344CB8AC3E}">
        <p14:creationId xmlns:p14="http://schemas.microsoft.com/office/powerpoint/2010/main" val="23759339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descr="May be used and disclosed only for research, health care operations, and public health reporting pursuant to a Data Use Agreement&#10;"/>
          <p:cNvSpPr txBox="1"/>
          <p:nvPr/>
        </p:nvSpPr>
        <p:spPr>
          <a:xfrm>
            <a:off x="789186" y="3183815"/>
            <a:ext cx="7380041" cy="1384995"/>
          </a:xfrm>
          <a:prstGeom prst="rect">
            <a:avLst/>
          </a:prstGeom>
          <a:noFill/>
        </p:spPr>
        <p:txBody>
          <a:bodyPr wrap="square" rtlCol="0">
            <a:spAutoFit/>
          </a:bodyPr>
          <a:lstStyle/>
          <a:p>
            <a:r>
              <a:rPr lang="en-US" sz="2800" dirty="0">
                <a:solidFill>
                  <a:schemeClr val="tx2"/>
                </a:solidFill>
              </a:rPr>
              <a:t>May be used and disclosed only for research, health care operations, and public health reporting pursuant to a Data Use Agreement</a:t>
            </a:r>
          </a:p>
        </p:txBody>
      </p:sp>
      <p:pic>
        <p:nvPicPr>
          <p:cNvPr id="16" name="Picture 15" descr="lock icon"/>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500516" y="3179329"/>
            <a:ext cx="301043" cy="429356"/>
          </a:xfrm>
          <a:prstGeom prst="rect">
            <a:avLst/>
          </a:prstGeom>
        </p:spPr>
      </p:pic>
      <p:sp>
        <p:nvSpPr>
          <p:cNvPr id="12" name="TextBox 11" descr="It is covered by the HIPAA Privacy Rule&#10;"/>
          <p:cNvSpPr txBox="1"/>
          <p:nvPr/>
        </p:nvSpPr>
        <p:spPr>
          <a:xfrm>
            <a:off x="778005" y="2193718"/>
            <a:ext cx="7380041" cy="954107"/>
          </a:xfrm>
          <a:prstGeom prst="rect">
            <a:avLst/>
          </a:prstGeom>
          <a:noFill/>
        </p:spPr>
        <p:txBody>
          <a:bodyPr wrap="square" rtlCol="0">
            <a:spAutoFit/>
          </a:bodyPr>
          <a:lstStyle/>
          <a:p>
            <a:r>
              <a:rPr lang="en-US" sz="2800" dirty="0">
                <a:solidFill>
                  <a:schemeClr val="tx2"/>
                </a:solidFill>
              </a:rPr>
              <a:t>It is covered by the HIPAA Privacy Rule</a:t>
            </a:r>
          </a:p>
          <a:p>
            <a:endParaRPr lang="en-US" sz="2800" dirty="0">
              <a:solidFill>
                <a:schemeClr val="tx2"/>
              </a:solidFill>
            </a:endParaRPr>
          </a:p>
        </p:txBody>
      </p:sp>
      <p:pic>
        <p:nvPicPr>
          <p:cNvPr id="14" name="Picture 13" descr="lock icon"/>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495978" y="2180799"/>
            <a:ext cx="301043" cy="429356"/>
          </a:xfrm>
          <a:prstGeom prst="rect">
            <a:avLst/>
          </a:prstGeom>
        </p:spPr>
      </p:pic>
      <p:sp>
        <p:nvSpPr>
          <p:cNvPr id="6" name="TextBox 5" descr="LDS is not De-identified Information&#10;"/>
          <p:cNvSpPr txBox="1"/>
          <p:nvPr/>
        </p:nvSpPr>
        <p:spPr>
          <a:xfrm>
            <a:off x="802028" y="1227575"/>
            <a:ext cx="7380041" cy="523220"/>
          </a:xfrm>
          <a:prstGeom prst="rect">
            <a:avLst/>
          </a:prstGeom>
          <a:noFill/>
        </p:spPr>
        <p:txBody>
          <a:bodyPr wrap="square" rtlCol="0">
            <a:spAutoFit/>
          </a:bodyPr>
          <a:lstStyle/>
          <a:p>
            <a:r>
              <a:rPr lang="en-US" sz="2800" dirty="0">
                <a:solidFill>
                  <a:schemeClr val="tx2"/>
                </a:solidFill>
              </a:rPr>
              <a:t>LDS is not De-identified Information</a:t>
            </a:r>
          </a:p>
        </p:txBody>
      </p:sp>
      <p:pic>
        <p:nvPicPr>
          <p:cNvPr id="13" name="Picture 12" descr="lock icon"/>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501070" y="1182269"/>
            <a:ext cx="301043" cy="429356"/>
          </a:xfrm>
          <a:prstGeom prst="rect">
            <a:avLst/>
          </a:prstGeom>
        </p:spPr>
      </p:pic>
      <p:sp>
        <p:nvSpPr>
          <p:cNvPr id="15" name="Title 1"/>
          <p:cNvSpPr>
            <a:spLocks noGrp="1"/>
          </p:cNvSpPr>
          <p:nvPr>
            <p:ph type="title"/>
          </p:nvPr>
        </p:nvSpPr>
        <p:spPr>
          <a:xfrm>
            <a:off x="0" y="-1385"/>
            <a:ext cx="9144000" cy="857250"/>
          </a:xfrm>
        </p:spPr>
        <p:style>
          <a:lnRef idx="1">
            <a:schemeClr val="accent1"/>
          </a:lnRef>
          <a:fillRef idx="3">
            <a:schemeClr val="accent1"/>
          </a:fillRef>
          <a:effectRef idx="2">
            <a:schemeClr val="accent1"/>
          </a:effectRef>
          <a:fontRef idx="minor">
            <a:schemeClr val="lt1"/>
          </a:fontRef>
        </p:style>
        <p:txBody>
          <a:bodyPr/>
          <a:lstStyle/>
          <a:p>
            <a:r>
              <a:rPr lang="en-US" b="1" dirty="0" smtClean="0">
                <a:solidFill>
                  <a:schemeClr val="bg1">
                    <a:lumMod val="10000"/>
                    <a:lumOff val="90000"/>
                  </a:schemeClr>
                </a:solidFill>
              </a:rPr>
              <a:t>Limited Data Set (LDS)</a:t>
            </a:r>
            <a:endParaRPr lang="en-US" b="1" dirty="0">
              <a:solidFill>
                <a:schemeClr val="bg1">
                  <a:lumMod val="10000"/>
                  <a:lumOff val="90000"/>
                </a:schemeClr>
              </a:solidFill>
            </a:endParaRPr>
          </a:p>
        </p:txBody>
      </p:sp>
    </p:spTree>
    <p:extLst>
      <p:ext uri="{BB962C8B-B14F-4D97-AF65-F5344CB8AC3E}">
        <p14:creationId xmlns:p14="http://schemas.microsoft.com/office/powerpoint/2010/main" val="1444289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descr="Define terms used to describe VHA privacy information&#10;"/>
          <p:cNvSpPr txBox="1"/>
          <p:nvPr/>
        </p:nvSpPr>
        <p:spPr>
          <a:xfrm>
            <a:off x="808311" y="1659149"/>
            <a:ext cx="8335690" cy="643766"/>
          </a:xfrm>
          <a:prstGeom prst="rect">
            <a:avLst/>
          </a:prstGeom>
          <a:noFill/>
        </p:spPr>
        <p:txBody>
          <a:bodyPr wrap="square" rtlCol="0">
            <a:spAutoFit/>
          </a:bodyPr>
          <a:lstStyle/>
          <a:p>
            <a:pPr>
              <a:lnSpc>
                <a:spcPts val="4300"/>
              </a:lnSpc>
            </a:pPr>
            <a:r>
              <a:rPr lang="en-US" sz="2800" b="1" dirty="0">
                <a:solidFill>
                  <a:schemeClr val="tx2">
                    <a:lumMod val="60000"/>
                    <a:lumOff val="40000"/>
                  </a:schemeClr>
                </a:solidFill>
              </a:rPr>
              <a:t>Define terms </a:t>
            </a:r>
            <a:r>
              <a:rPr lang="en-US" sz="2800" b="1" dirty="0">
                <a:solidFill>
                  <a:schemeClr val="tx2"/>
                </a:solidFill>
              </a:rPr>
              <a:t>used to describe VHA privacy information</a:t>
            </a:r>
          </a:p>
        </p:txBody>
      </p:sp>
      <p:pic>
        <p:nvPicPr>
          <p:cNvPr id="11" name="Picture 10" descr="lock icon used a bullet"/>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366805" y="1697960"/>
            <a:ext cx="301043" cy="429356"/>
          </a:xfrm>
          <a:prstGeom prst="rect">
            <a:avLst/>
          </a:prstGeom>
        </p:spPr>
      </p:pic>
      <p:sp>
        <p:nvSpPr>
          <p:cNvPr id="15" name="TextBox 14" descr="Define privacy requirements for research&#10;"/>
          <p:cNvSpPr txBox="1"/>
          <p:nvPr/>
        </p:nvSpPr>
        <p:spPr>
          <a:xfrm>
            <a:off x="802029" y="1026262"/>
            <a:ext cx="8341972" cy="643766"/>
          </a:xfrm>
          <a:prstGeom prst="rect">
            <a:avLst/>
          </a:prstGeom>
          <a:noFill/>
        </p:spPr>
        <p:txBody>
          <a:bodyPr wrap="square" rtlCol="0">
            <a:spAutoFit/>
          </a:bodyPr>
          <a:lstStyle/>
          <a:p>
            <a:pPr>
              <a:lnSpc>
                <a:spcPts val="4300"/>
              </a:lnSpc>
            </a:pPr>
            <a:r>
              <a:rPr lang="en-US" sz="2800" b="1" dirty="0">
                <a:solidFill>
                  <a:schemeClr val="tx2">
                    <a:lumMod val="60000"/>
                    <a:lumOff val="40000"/>
                  </a:schemeClr>
                </a:solidFill>
              </a:rPr>
              <a:t>Define privacy </a:t>
            </a:r>
            <a:r>
              <a:rPr lang="en-US" sz="2800" b="1" dirty="0">
                <a:solidFill>
                  <a:schemeClr val="accent1"/>
                </a:solidFill>
              </a:rPr>
              <a:t>requirements</a:t>
            </a:r>
            <a:r>
              <a:rPr lang="en-US" sz="2800" b="1" dirty="0">
                <a:solidFill>
                  <a:schemeClr val="tx2"/>
                </a:solidFill>
              </a:rPr>
              <a:t> for research</a:t>
            </a:r>
          </a:p>
        </p:txBody>
      </p:sp>
      <p:pic>
        <p:nvPicPr>
          <p:cNvPr id="21" name="Picture 20" descr="lock icon used a bullet"/>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373700" y="1157667"/>
            <a:ext cx="301043" cy="429356"/>
          </a:xfrm>
          <a:prstGeom prst="rect">
            <a:avLst/>
          </a:prstGeom>
        </p:spPr>
      </p:pic>
      <p:sp>
        <p:nvSpPr>
          <p:cNvPr id="5" name="Title 1" descr="Objectives&#10;"/>
          <p:cNvSpPr txBox="1">
            <a:spLocks/>
          </p:cNvSpPr>
          <p:nvPr/>
        </p:nvSpPr>
        <p:spPr>
          <a:xfrm>
            <a:off x="0" y="-19050"/>
            <a:ext cx="9144000" cy="853678"/>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solidFill>
                  <a:schemeClr val="bg1">
                    <a:lumMod val="10000"/>
                    <a:lumOff val="90000"/>
                  </a:schemeClr>
                </a:solidFill>
              </a:rPr>
              <a:t>Objectives</a:t>
            </a:r>
            <a:endParaRPr lang="en-US" dirty="0">
              <a:solidFill>
                <a:schemeClr val="bg1">
                  <a:lumMod val="10000"/>
                  <a:lumOff val="90000"/>
                </a:schemeClr>
              </a:solidFill>
            </a:endParaRPr>
          </a:p>
        </p:txBody>
      </p:sp>
    </p:spTree>
    <p:extLst>
      <p:ext uri="{BB962C8B-B14F-4D97-AF65-F5344CB8AC3E}">
        <p14:creationId xmlns:p14="http://schemas.microsoft.com/office/powerpoint/2010/main" val="2789496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descr="from top to bottom:&#10;SPI/PII&#10;III&#10;IIHI&#10;PHI*&#10;LDS&#10;"/>
          <p:cNvGrpSpPr/>
          <p:nvPr/>
        </p:nvGrpSpPr>
        <p:grpSpPr>
          <a:xfrm>
            <a:off x="1600200" y="888860"/>
            <a:ext cx="6096000" cy="4064000"/>
            <a:chOff x="1600200" y="888860"/>
            <a:chExt cx="6096000" cy="4064000"/>
          </a:xfrm>
        </p:grpSpPr>
        <p:graphicFrame>
          <p:nvGraphicFramePr>
            <p:cNvPr id="4" name="Diagram 4"/>
            <p:cNvGraphicFramePr/>
            <p:nvPr>
              <p:extLst>
                <p:ext uri="{D42A27DB-BD31-4B8C-83A1-F6EECF244321}">
                  <p14:modId xmlns:p14="http://schemas.microsoft.com/office/powerpoint/2010/main" val="2638844434"/>
                </p:ext>
              </p:extLst>
            </p:nvPr>
          </p:nvGraphicFramePr>
          <p:xfrm>
            <a:off x="1600200" y="88886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7"/>
            <p:cNvSpPr/>
            <p:nvPr/>
          </p:nvSpPr>
          <p:spPr>
            <a:xfrm>
              <a:off x="4187950" y="1918865"/>
              <a:ext cx="384050" cy="268835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idx="4294967295"/>
          </p:nvPr>
        </p:nvSpPr>
        <p:spPr>
          <a:xfrm>
            <a:off x="0" y="24680"/>
            <a:ext cx="9144000" cy="857250"/>
          </a:xfrm>
        </p:spPr>
        <p:txBody>
          <a:bodyPr/>
          <a:lstStyle/>
          <a:p>
            <a:r>
              <a:rPr lang="en-US" b="1" dirty="0">
                <a:solidFill>
                  <a:schemeClr val="tx2"/>
                </a:solidFill>
              </a:rPr>
              <a:t>Data Relationships</a:t>
            </a:r>
            <a:endParaRPr lang="en-US" dirty="0">
              <a:solidFill>
                <a:schemeClr val="tx2"/>
              </a:solidFill>
            </a:endParaRPr>
          </a:p>
        </p:txBody>
      </p:sp>
    </p:spTree>
    <p:extLst>
      <p:ext uri="{BB962C8B-B14F-4D97-AF65-F5344CB8AC3E}">
        <p14:creationId xmlns:p14="http://schemas.microsoft.com/office/powerpoint/2010/main" val="3693483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05495" y="459475"/>
            <a:ext cx="5568725" cy="33412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3" name="Content Placeholder 2" descr="Individually Identifiable Information&#10;Scrambled SSN&#10;De-identified Information&#10;Coded Data&#10;"/>
          <p:cNvSpPr>
            <a:spLocks noGrp="1"/>
          </p:cNvSpPr>
          <p:nvPr>
            <p:ph idx="1"/>
          </p:nvPr>
        </p:nvSpPr>
        <p:spPr>
          <a:xfrm>
            <a:off x="2459115" y="636668"/>
            <a:ext cx="5453510" cy="3164042"/>
          </a:xfrm>
        </p:spPr>
        <p:txBody>
          <a:bodyPr>
            <a:normAutofit/>
          </a:bodyPr>
          <a:lstStyle/>
          <a:p>
            <a:pPr>
              <a:lnSpc>
                <a:spcPts val="4000"/>
              </a:lnSpc>
            </a:pPr>
            <a:r>
              <a:rPr lang="en-US" dirty="0" smtClean="0">
                <a:solidFill>
                  <a:schemeClr val="tx2"/>
                </a:solidFill>
              </a:rPr>
              <a:t>Individually Identifiable Information</a:t>
            </a:r>
          </a:p>
          <a:p>
            <a:pPr>
              <a:lnSpc>
                <a:spcPts val="4000"/>
              </a:lnSpc>
            </a:pPr>
            <a:r>
              <a:rPr lang="en-US" dirty="0" smtClean="0">
                <a:solidFill>
                  <a:schemeClr val="tx2"/>
                </a:solidFill>
              </a:rPr>
              <a:t>Scrambled SSN</a:t>
            </a:r>
          </a:p>
          <a:p>
            <a:pPr>
              <a:lnSpc>
                <a:spcPts val="4000"/>
              </a:lnSpc>
            </a:pPr>
            <a:r>
              <a:rPr lang="en-US" dirty="0" smtClean="0">
                <a:solidFill>
                  <a:schemeClr val="tx2"/>
                </a:solidFill>
              </a:rPr>
              <a:t>De-identified Information</a:t>
            </a:r>
          </a:p>
          <a:p>
            <a:pPr>
              <a:lnSpc>
                <a:spcPts val="4000"/>
              </a:lnSpc>
            </a:pPr>
            <a:r>
              <a:rPr lang="en-US" dirty="0" smtClean="0">
                <a:solidFill>
                  <a:schemeClr val="tx2"/>
                </a:solidFill>
              </a:rPr>
              <a:t>Coded Data</a:t>
            </a:r>
          </a:p>
        </p:txBody>
      </p:sp>
      <p:grpSp>
        <p:nvGrpSpPr>
          <p:cNvPr id="12" name="Group 10" descr="lock icons as bullets"/>
          <p:cNvGrpSpPr/>
          <p:nvPr/>
        </p:nvGrpSpPr>
        <p:grpSpPr>
          <a:xfrm>
            <a:off x="2458374" y="612648"/>
            <a:ext cx="346996" cy="2824689"/>
            <a:chOff x="2439760" y="695754"/>
            <a:chExt cx="346996" cy="2824689"/>
          </a:xfrm>
        </p:grpSpPr>
        <p:pic>
          <p:nvPicPr>
            <p:cNvPr id="5" name="Picture 9" descr="lock icon"/>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2441111" y="695754"/>
              <a:ext cx="345645" cy="492969"/>
            </a:xfrm>
            <a:prstGeom prst="rect">
              <a:avLst/>
            </a:prstGeom>
          </p:spPr>
        </p:pic>
        <p:pic>
          <p:nvPicPr>
            <p:cNvPr id="7" name="Picture 12" descr="lock icon"/>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2441111" y="1811322"/>
              <a:ext cx="345645" cy="492969"/>
            </a:xfrm>
            <a:prstGeom prst="rect">
              <a:avLst/>
            </a:prstGeom>
          </p:spPr>
        </p:pic>
        <p:pic>
          <p:nvPicPr>
            <p:cNvPr id="8" name="Picture 13" descr="lock icon"/>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2439760" y="2414826"/>
              <a:ext cx="345645" cy="492969"/>
            </a:xfrm>
            <a:prstGeom prst="rect">
              <a:avLst/>
            </a:prstGeom>
          </p:spPr>
        </p:pic>
        <p:pic>
          <p:nvPicPr>
            <p:cNvPr id="9" name="Picture 14" descr="lock icon"/>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2441111" y="3027474"/>
              <a:ext cx="345645" cy="492969"/>
            </a:xfrm>
            <a:prstGeom prst="rect">
              <a:avLst/>
            </a:prstGeom>
          </p:spPr>
        </p:pic>
      </p:grpSp>
      <p:pic>
        <p:nvPicPr>
          <p:cNvPr id="4" name="Picture 3" descr="computer monitor&#10;"/>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37480" y1="71648" x2="48223" y2="73748"/>
                        <a14:foregroundMark x1="55170" y1="73021" x2="48950" y2="73021"/>
                      </a14:backgroundRemoval>
                    </a14:imgEffect>
                  </a14:imgLayer>
                </a14:imgProps>
              </a:ext>
              <a:ext uri="{28A0092B-C50C-407E-A947-70E740481C1C}">
                <a14:useLocalDpi xmlns:a14="http://schemas.microsoft.com/office/drawing/2010/main" val="0"/>
              </a:ext>
            </a:extLst>
          </a:blip>
          <a:srcRect l="16646" t="24989" r="15948" b="22765"/>
          <a:stretch/>
        </p:blipFill>
        <p:spPr>
          <a:xfrm>
            <a:off x="1952314" y="114212"/>
            <a:ext cx="6321502" cy="4791913"/>
          </a:xfrm>
          <a:prstGeom prst="rect">
            <a:avLst/>
          </a:prstGeom>
        </p:spPr>
      </p:pic>
      <p:sp>
        <p:nvSpPr>
          <p:cNvPr id="5122" name="Title 1"/>
          <p:cNvSpPr>
            <a:spLocks noGrp="1"/>
          </p:cNvSpPr>
          <p:nvPr>
            <p:ph type="title"/>
          </p:nvPr>
        </p:nvSpPr>
        <p:spPr>
          <a:xfrm rot="16200000">
            <a:off x="-2143125" y="2143125"/>
            <a:ext cx="5143500" cy="857250"/>
          </a:xfrm>
        </p:spPr>
        <p:style>
          <a:lnRef idx="1">
            <a:schemeClr val="accent1"/>
          </a:lnRef>
          <a:fillRef idx="3">
            <a:schemeClr val="accent1"/>
          </a:fillRef>
          <a:effectRef idx="2">
            <a:schemeClr val="accent1"/>
          </a:effectRef>
          <a:fontRef idx="minor">
            <a:schemeClr val="lt1"/>
          </a:fontRef>
        </p:style>
        <p:txBody>
          <a:bodyPr/>
          <a:lstStyle/>
          <a:p>
            <a:r>
              <a:rPr lang="en-US" b="1" dirty="0" smtClean="0">
                <a:solidFill>
                  <a:schemeClr val="bg1">
                    <a:lumMod val="10000"/>
                    <a:lumOff val="90000"/>
                  </a:schemeClr>
                </a:solidFill>
              </a:rPr>
              <a:t>Data Distinctions</a:t>
            </a:r>
          </a:p>
        </p:txBody>
      </p:sp>
    </p:spTree>
    <p:custDataLst>
      <p:tags r:id="rId1"/>
    </p:custDataLst>
    <p:extLst>
      <p:ext uri="{BB962C8B-B14F-4D97-AF65-F5344CB8AC3E}">
        <p14:creationId xmlns:p14="http://schemas.microsoft.com/office/powerpoint/2010/main" val="3836080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200150"/>
            <a:ext cx="8534400" cy="3657600"/>
          </a:xfrm>
        </p:spPr>
        <p:txBody>
          <a:bodyPr>
            <a:normAutofit fontScale="70000" lnSpcReduction="20000"/>
          </a:bodyPr>
          <a:lstStyle/>
          <a:p>
            <a:pPr marL="0" indent="0">
              <a:buNone/>
            </a:pPr>
            <a:r>
              <a:rPr lang="en-US" sz="4000" dirty="0">
                <a:solidFill>
                  <a:schemeClr val="tx2"/>
                </a:solidFill>
              </a:rPr>
              <a:t>An investigator is releasing information that contains surgical dates, dx(es), device numbers, along with a randomly assigned study codes (A001, A002,…) to a study sponsor.  Is this information </a:t>
            </a:r>
            <a:r>
              <a:rPr lang="en-US" sz="4000" dirty="0" smtClean="0">
                <a:solidFill>
                  <a:schemeClr val="tx2"/>
                </a:solidFill>
              </a:rPr>
              <a:t>considered:</a:t>
            </a:r>
            <a:endParaRPr lang="en-US" sz="4000" dirty="0">
              <a:solidFill>
                <a:schemeClr val="tx2"/>
              </a:solidFill>
            </a:endParaRPr>
          </a:p>
          <a:p>
            <a:pPr marL="1314450" lvl="2" indent="-514350">
              <a:buFont typeface="+mj-lt"/>
              <a:buAutoNum type="alphaUcPeriod"/>
            </a:pPr>
            <a:r>
              <a:rPr lang="en-US" sz="3600" dirty="0" smtClean="0">
                <a:solidFill>
                  <a:schemeClr val="tx2"/>
                </a:solidFill>
              </a:rPr>
              <a:t>PHI </a:t>
            </a:r>
          </a:p>
          <a:p>
            <a:pPr marL="1314450" lvl="2" indent="-514350">
              <a:buFont typeface="+mj-lt"/>
              <a:buAutoNum type="alphaUcPeriod"/>
            </a:pPr>
            <a:r>
              <a:rPr lang="en-US" sz="3600" dirty="0" smtClean="0">
                <a:solidFill>
                  <a:schemeClr val="tx2"/>
                </a:solidFill>
              </a:rPr>
              <a:t>De-identified </a:t>
            </a:r>
          </a:p>
          <a:p>
            <a:pPr marL="1314450" lvl="2" indent="-514350">
              <a:buFont typeface="+mj-lt"/>
              <a:buAutoNum type="alphaUcPeriod"/>
            </a:pPr>
            <a:r>
              <a:rPr lang="en-US" sz="3600" dirty="0" smtClean="0">
                <a:solidFill>
                  <a:schemeClr val="tx2"/>
                </a:solidFill>
              </a:rPr>
              <a:t>Limited Data Set</a:t>
            </a:r>
          </a:p>
          <a:p>
            <a:pPr marL="1314450" lvl="2" indent="-514350">
              <a:buFont typeface="+mj-lt"/>
              <a:buAutoNum type="alphaUcPeriod"/>
            </a:pPr>
            <a:r>
              <a:rPr lang="en-US" sz="3600" dirty="0" smtClean="0">
                <a:solidFill>
                  <a:schemeClr val="tx2"/>
                </a:solidFill>
              </a:rPr>
              <a:t>A and C</a:t>
            </a:r>
          </a:p>
        </p:txBody>
      </p:sp>
      <p:sp>
        <p:nvSpPr>
          <p:cNvPr id="4" name="Title 3"/>
          <p:cNvSpPr>
            <a:spLocks noGrp="1"/>
          </p:cNvSpPr>
          <p:nvPr>
            <p:ph type="title"/>
          </p:nvPr>
        </p:nvSpPr>
        <p:spPr>
          <a:xfrm>
            <a:off x="914400" y="171450"/>
            <a:ext cx="8229600" cy="857250"/>
          </a:xfrm>
        </p:spPr>
        <p:txBody>
          <a:bodyPr/>
          <a:lstStyle/>
          <a:p>
            <a:r>
              <a:rPr lang="en-US" dirty="0" smtClean="0">
                <a:solidFill>
                  <a:schemeClr val="tx2"/>
                </a:solidFill>
              </a:rPr>
              <a:t>Poll Question</a:t>
            </a:r>
            <a:endParaRPr lang="en-US" dirty="0">
              <a:solidFill>
                <a:schemeClr val="tx2"/>
              </a:solidFill>
            </a:endParaRPr>
          </a:p>
        </p:txBody>
      </p:sp>
      <p:pic>
        <p:nvPicPr>
          <p:cNvPr id="6" name="Picture 3" descr="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1" y="257175"/>
            <a:ext cx="657745" cy="65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985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45000">
              <a:srgbClr val="FFFFCC"/>
            </a:gs>
            <a:gs pos="100000">
              <a:srgbClr val="FFEBAB"/>
            </a:gs>
            <a:gs pos="100000">
              <a:schemeClr val="tx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descr="passport and social security card as background"/>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3545" t="15601" r="55" b="5359"/>
          <a:stretch/>
        </p:blipFill>
        <p:spPr>
          <a:xfrm>
            <a:off x="-10558" y="-1"/>
            <a:ext cx="9156363" cy="5143501"/>
          </a:xfrm>
          <a:prstGeom prst="rect">
            <a:avLst/>
          </a:prstGeom>
          <a:solidFill>
            <a:schemeClr val="tx1"/>
          </a:solidFill>
        </p:spPr>
      </p:pic>
      <p:sp>
        <p:nvSpPr>
          <p:cNvPr id="5" name="Rectangle 4" descr="&quot; &quot;"/>
          <p:cNvSpPr/>
          <p:nvPr/>
        </p:nvSpPr>
        <p:spPr>
          <a:xfrm>
            <a:off x="1805" y="1"/>
            <a:ext cx="9144000" cy="51435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descr="PHI is III when it includes the unique IDs&#10;"/>
          <p:cNvSpPr/>
          <p:nvPr/>
        </p:nvSpPr>
        <p:spPr>
          <a:xfrm>
            <a:off x="1805" y="3762305"/>
            <a:ext cx="3878905" cy="1569660"/>
          </a:xfrm>
          <a:prstGeom prst="rect">
            <a:avLst/>
          </a:prstGeom>
        </p:spPr>
        <p:txBody>
          <a:bodyPr wrap="square">
            <a:spAutoFit/>
          </a:bodyPr>
          <a:lstStyle/>
          <a:p>
            <a:pPr algn="ctr"/>
            <a:r>
              <a:rPr lang="en-US" sz="2800" b="1" dirty="0">
                <a:solidFill>
                  <a:schemeClr val="accent4">
                    <a:lumMod val="50000"/>
                  </a:schemeClr>
                </a:solidFill>
              </a:rPr>
              <a:t>PHI is </a:t>
            </a:r>
            <a:r>
              <a:rPr lang="en-US" sz="4000" b="1" dirty="0">
                <a:solidFill>
                  <a:schemeClr val="accent4">
                    <a:lumMod val="50000"/>
                  </a:schemeClr>
                </a:solidFill>
              </a:rPr>
              <a:t>III</a:t>
            </a:r>
            <a:r>
              <a:rPr lang="en-US" sz="2800" b="1" dirty="0">
                <a:solidFill>
                  <a:schemeClr val="accent4">
                    <a:lumMod val="50000"/>
                  </a:schemeClr>
                </a:solidFill>
              </a:rPr>
              <a:t> when it includes the unique </a:t>
            </a:r>
            <a:r>
              <a:rPr lang="en-US" sz="2800" b="1" dirty="0" smtClean="0">
                <a:solidFill>
                  <a:schemeClr val="accent4">
                    <a:lumMod val="50000"/>
                  </a:schemeClr>
                </a:solidFill>
              </a:rPr>
              <a:t>IDs</a:t>
            </a:r>
          </a:p>
          <a:p>
            <a:pPr algn="ctr"/>
            <a:endParaRPr lang="en-US" sz="2800" b="1" dirty="0">
              <a:solidFill>
                <a:schemeClr val="accent4">
                  <a:lumMod val="50000"/>
                </a:schemeClr>
              </a:solidFill>
            </a:endParaRPr>
          </a:p>
        </p:txBody>
      </p:sp>
      <p:sp>
        <p:nvSpPr>
          <p:cNvPr id="6146" name="Title 1"/>
          <p:cNvSpPr>
            <a:spLocks noGrp="1"/>
          </p:cNvSpPr>
          <p:nvPr>
            <p:ph type="title"/>
          </p:nvPr>
        </p:nvSpPr>
        <p:spPr>
          <a:xfrm>
            <a:off x="-15301" y="-4336"/>
            <a:ext cx="2024123" cy="1480556"/>
          </a:xfrm>
        </p:spPr>
        <p:txBody>
          <a:bodyPr>
            <a:noAutofit/>
          </a:bodyPr>
          <a:lstStyle/>
          <a:p>
            <a:pPr algn="l">
              <a:lnSpc>
                <a:spcPts val="4000"/>
              </a:lnSpc>
            </a:pPr>
            <a:r>
              <a:rPr lang="en-US" sz="3600" b="1" dirty="0">
                <a:solidFill>
                  <a:schemeClr val="accent4">
                    <a:lumMod val="50000"/>
                  </a:schemeClr>
                </a:solidFill>
              </a:rPr>
              <a:t>I</a:t>
            </a:r>
            <a:r>
              <a:rPr lang="en-US" sz="2800" b="1" dirty="0">
                <a:solidFill>
                  <a:schemeClr val="accent4">
                    <a:lumMod val="50000"/>
                  </a:schemeClr>
                </a:solidFill>
              </a:rPr>
              <a:t>ndividually </a:t>
            </a:r>
            <a:r>
              <a:rPr lang="en-US" sz="3600" b="1" dirty="0">
                <a:solidFill>
                  <a:schemeClr val="accent4">
                    <a:lumMod val="50000"/>
                  </a:schemeClr>
                </a:solidFill>
              </a:rPr>
              <a:t>I</a:t>
            </a:r>
            <a:r>
              <a:rPr lang="en-US" sz="2800" b="1" dirty="0">
                <a:solidFill>
                  <a:schemeClr val="accent4">
                    <a:lumMod val="50000"/>
                  </a:schemeClr>
                </a:solidFill>
              </a:rPr>
              <a:t>dentifiable </a:t>
            </a:r>
            <a:r>
              <a:rPr lang="en-US" sz="3600" b="1" dirty="0">
                <a:solidFill>
                  <a:schemeClr val="accent4">
                    <a:lumMod val="50000"/>
                  </a:schemeClr>
                </a:solidFill>
              </a:rPr>
              <a:t>I</a:t>
            </a:r>
            <a:r>
              <a:rPr lang="en-US" sz="2800" b="1" dirty="0">
                <a:solidFill>
                  <a:schemeClr val="accent4">
                    <a:lumMod val="50000"/>
                  </a:schemeClr>
                </a:solidFill>
              </a:rPr>
              <a:t>nformation </a:t>
            </a:r>
            <a:endParaRPr lang="en-US" sz="2800" dirty="0">
              <a:solidFill>
                <a:schemeClr val="accent4">
                  <a:lumMod val="50000"/>
                </a:schemeClr>
              </a:solidFill>
            </a:endParaRPr>
          </a:p>
        </p:txBody>
      </p:sp>
    </p:spTree>
    <p:custDataLst>
      <p:tags r:id="rId1"/>
    </p:custDataLst>
    <p:extLst>
      <p:ext uri="{BB962C8B-B14F-4D97-AF65-F5344CB8AC3E}">
        <p14:creationId xmlns:p14="http://schemas.microsoft.com/office/powerpoint/2010/main" val="3032325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single digit numbers as a background"/>
          <p:cNvPicPr>
            <a:picLocks noGrp="1" noChangeAspect="1"/>
          </p:cNvPicPr>
          <p:nvPr>
            <p:ph idx="1"/>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b="43612"/>
          <a:stretch/>
        </p:blipFill>
        <p:spPr>
          <a:xfrm>
            <a:off x="-10450" y="-39790"/>
            <a:ext cx="9154450" cy="5161972"/>
          </a:xfrm>
        </p:spPr>
      </p:pic>
      <p:sp>
        <p:nvSpPr>
          <p:cNvPr id="4" name="Rectangle 3" descr="&quot; &quot;"/>
          <p:cNvSpPr/>
          <p:nvPr/>
        </p:nvSpPr>
        <p:spPr>
          <a:xfrm>
            <a:off x="0" y="834547"/>
            <a:ext cx="9168853" cy="4287635"/>
          </a:xfrm>
          <a:prstGeom prst="rect">
            <a:avLst/>
          </a:prstGeom>
          <a:solidFill>
            <a:schemeClr val="accent4">
              <a:lumMod val="20000"/>
              <a:lumOff val="80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6" descr="Any data containing a scrambled SSN is NOT de-identified &#10;"/>
          <p:cNvSpPr txBox="1"/>
          <p:nvPr/>
        </p:nvSpPr>
        <p:spPr>
          <a:xfrm>
            <a:off x="-10450" y="4492000"/>
            <a:ext cx="9154449" cy="523220"/>
          </a:xfrm>
          <a:prstGeom prst="rect">
            <a:avLst/>
          </a:prstGeom>
          <a:noFill/>
        </p:spPr>
        <p:txBody>
          <a:bodyPr wrap="square" rtlCol="0">
            <a:spAutoFit/>
          </a:bodyPr>
          <a:lstStyle/>
          <a:p>
            <a:pPr algn="ctr">
              <a:spcBef>
                <a:spcPct val="0"/>
              </a:spcBef>
              <a:defRPr/>
            </a:pPr>
            <a:r>
              <a:rPr lang="en-US" sz="2800" b="1" dirty="0" smtClean="0">
                <a:solidFill>
                  <a:schemeClr val="tx2"/>
                </a:solidFill>
              </a:rPr>
              <a:t>Any </a:t>
            </a:r>
            <a:r>
              <a:rPr lang="en-US" sz="2800" b="1" dirty="0">
                <a:solidFill>
                  <a:schemeClr val="tx2"/>
                </a:solidFill>
              </a:rPr>
              <a:t>data containing a scrambled SSN is NOT </a:t>
            </a:r>
            <a:r>
              <a:rPr lang="en-US" sz="2800" b="1" dirty="0" smtClean="0">
                <a:solidFill>
                  <a:schemeClr val="tx2"/>
                </a:solidFill>
              </a:rPr>
              <a:t>de-identified </a:t>
            </a:r>
            <a:endParaRPr lang="en-US" sz="2800" b="1" dirty="0">
              <a:solidFill>
                <a:schemeClr val="tx2"/>
              </a:solidFill>
            </a:endParaRPr>
          </a:p>
        </p:txBody>
      </p:sp>
      <p:graphicFrame>
        <p:nvGraphicFramePr>
          <p:cNvPr id="6" name="Diagram 2"/>
          <p:cNvGraphicFramePr/>
          <p:nvPr>
            <p:extLst>
              <p:ext uri="{D42A27DB-BD31-4B8C-83A1-F6EECF244321}">
                <p14:modId xmlns:p14="http://schemas.microsoft.com/office/powerpoint/2010/main" val="3017798083"/>
              </p:ext>
            </p:extLst>
          </p:nvPr>
        </p:nvGraphicFramePr>
        <p:xfrm>
          <a:off x="885120" y="1628712"/>
          <a:ext cx="7373760" cy="1881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170" name="Title 1"/>
          <p:cNvSpPr>
            <a:spLocks noGrp="1"/>
          </p:cNvSpPr>
          <p:nvPr>
            <p:ph type="title"/>
          </p:nvPr>
        </p:nvSpPr>
        <p:spPr>
          <a:xfrm>
            <a:off x="0" y="-22703"/>
            <a:ext cx="9144000" cy="857250"/>
          </a:xfrm>
        </p:spPr>
        <p:style>
          <a:lnRef idx="1">
            <a:schemeClr val="accent1"/>
          </a:lnRef>
          <a:fillRef idx="3">
            <a:schemeClr val="accent1"/>
          </a:fillRef>
          <a:effectRef idx="2">
            <a:schemeClr val="accent1"/>
          </a:effectRef>
          <a:fontRef idx="minor">
            <a:schemeClr val="lt1"/>
          </a:fontRef>
        </p:style>
        <p:txBody>
          <a:bodyPr/>
          <a:lstStyle/>
          <a:p>
            <a:r>
              <a:rPr lang="en-US" b="1" dirty="0" smtClean="0">
                <a:solidFill>
                  <a:schemeClr val="bg1">
                    <a:lumMod val="10000"/>
                    <a:lumOff val="90000"/>
                  </a:schemeClr>
                </a:solidFill>
              </a:rPr>
              <a:t>What is a Scrambled SSN?</a:t>
            </a:r>
          </a:p>
        </p:txBody>
      </p:sp>
    </p:spTree>
    <p:custDataLst>
      <p:tags r:id="rId1"/>
    </p:custDataLst>
    <p:extLst>
      <p:ext uri="{BB962C8B-B14F-4D97-AF65-F5344CB8AC3E}">
        <p14:creationId xmlns:p14="http://schemas.microsoft.com/office/powerpoint/2010/main" val="35210442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of a padlock icon"/>
          <p:cNvPicPr>
            <a:picLocks noChangeAspect="1"/>
          </p:cNvPicPr>
          <p:nvPr/>
        </p:nvPicPr>
        <p:blipFill>
          <a:blip r:embed="rId3">
            <a:extLst>
              <a:ext uri="{BEBA8EAE-BF5A-486C-A8C5-ECC9F3942E4B}">
                <a14:imgProps xmlns:a14="http://schemas.microsoft.com/office/drawing/2010/main">
                  <a14:imgLayer r:embed="rId4">
                    <a14:imgEffect>
                      <a14:backgroundRemoval t="1800" b="99663" l="1445" r="100000"/>
                    </a14:imgEffect>
                  </a14:imgLayer>
                </a14:imgProps>
              </a:ext>
              <a:ext uri="{28A0092B-C50C-407E-A947-70E740481C1C}">
                <a14:useLocalDpi xmlns:a14="http://schemas.microsoft.com/office/drawing/2010/main" val="0"/>
              </a:ext>
            </a:extLst>
          </a:blip>
          <a:stretch>
            <a:fillRect/>
          </a:stretch>
        </p:blipFill>
        <p:spPr>
          <a:xfrm>
            <a:off x="3017403" y="736514"/>
            <a:ext cx="3088360" cy="4406985"/>
          </a:xfrm>
          <a:prstGeom prst="rect">
            <a:avLst/>
          </a:prstGeom>
        </p:spPr>
      </p:pic>
      <p:sp>
        <p:nvSpPr>
          <p:cNvPr id="3" name="Content Placeholder 2"/>
          <p:cNvSpPr>
            <a:spLocks noGrp="1"/>
          </p:cNvSpPr>
          <p:nvPr>
            <p:ph idx="1"/>
          </p:nvPr>
        </p:nvSpPr>
        <p:spPr>
          <a:xfrm>
            <a:off x="457200" y="1073955"/>
            <a:ext cx="8229600" cy="4184759"/>
          </a:xfrm>
        </p:spPr>
        <p:txBody>
          <a:bodyPr>
            <a:normAutofit/>
          </a:bodyPr>
          <a:lstStyle/>
          <a:p>
            <a:pPr marL="0" indent="0" algn="ctr" fontAlgn="auto">
              <a:spcAft>
                <a:spcPts val="0"/>
              </a:spcAft>
              <a:buNone/>
              <a:defRPr/>
            </a:pPr>
            <a:r>
              <a:rPr lang="en-US" sz="4000" b="1" dirty="0">
                <a:solidFill>
                  <a:schemeClr val="tx2"/>
                </a:solidFill>
              </a:rPr>
              <a:t>Health information that does not identify  an individual </a:t>
            </a:r>
            <a:endParaRPr lang="en-US" sz="4000" b="1" dirty="0" smtClean="0">
              <a:solidFill>
                <a:schemeClr val="tx2"/>
              </a:solidFill>
            </a:endParaRPr>
          </a:p>
          <a:p>
            <a:pPr marL="0" indent="0" algn="ctr" fontAlgn="auto">
              <a:spcAft>
                <a:spcPts val="0"/>
              </a:spcAft>
              <a:buNone/>
              <a:defRPr/>
            </a:pPr>
            <a:endParaRPr lang="en-US" sz="4000" b="1" dirty="0" smtClean="0">
              <a:solidFill>
                <a:schemeClr val="tx2"/>
              </a:solidFill>
            </a:endParaRPr>
          </a:p>
          <a:p>
            <a:pPr marL="0" indent="0" algn="ctr" fontAlgn="auto">
              <a:spcAft>
                <a:spcPts val="0"/>
              </a:spcAft>
              <a:buNone/>
              <a:defRPr/>
            </a:pPr>
            <a:r>
              <a:rPr lang="en-US" sz="4000" b="1" dirty="0" smtClean="0">
                <a:solidFill>
                  <a:schemeClr val="tx2"/>
                </a:solidFill>
              </a:rPr>
              <a:t>No </a:t>
            </a:r>
            <a:r>
              <a:rPr lang="en-US" sz="4000" b="1" dirty="0">
                <a:solidFill>
                  <a:schemeClr val="tx2"/>
                </a:solidFill>
              </a:rPr>
              <a:t>reasonable basis to believe that the information can be used to identify the individual </a:t>
            </a:r>
          </a:p>
        </p:txBody>
      </p:sp>
      <p:sp>
        <p:nvSpPr>
          <p:cNvPr id="2" name="Title 1"/>
          <p:cNvSpPr>
            <a:spLocks noGrp="1"/>
          </p:cNvSpPr>
          <p:nvPr>
            <p:ph type="title"/>
          </p:nvPr>
        </p:nvSpPr>
        <p:spPr>
          <a:xfrm>
            <a:off x="0" y="-1385"/>
            <a:ext cx="9144000" cy="857250"/>
          </a:xfrm>
        </p:spPr>
        <p:style>
          <a:lnRef idx="1">
            <a:schemeClr val="accent1"/>
          </a:lnRef>
          <a:fillRef idx="3">
            <a:schemeClr val="accent1"/>
          </a:fillRef>
          <a:effectRef idx="2">
            <a:schemeClr val="accent1"/>
          </a:effectRef>
          <a:fontRef idx="minor">
            <a:schemeClr val="lt1"/>
          </a:fontRef>
        </p:style>
        <p:txBody>
          <a:bodyPr/>
          <a:lstStyle/>
          <a:p>
            <a:r>
              <a:rPr lang="en-US" b="1" dirty="0" smtClean="0">
                <a:solidFill>
                  <a:schemeClr val="bg1">
                    <a:lumMod val="10000"/>
                    <a:lumOff val="90000"/>
                  </a:schemeClr>
                </a:solidFill>
              </a:rPr>
              <a:t>De-identified Information - </a:t>
            </a:r>
            <a:r>
              <a:rPr lang="en-US" b="1" dirty="0">
                <a:solidFill>
                  <a:schemeClr val="bg1">
                    <a:lumMod val="10000"/>
                    <a:lumOff val="90000"/>
                  </a:schemeClr>
                </a:solidFill>
              </a:rPr>
              <a:t>HIPAA </a:t>
            </a:r>
          </a:p>
        </p:txBody>
      </p:sp>
    </p:spTree>
    <p:extLst>
      <p:ext uri="{BB962C8B-B14F-4D97-AF65-F5344CB8AC3E}">
        <p14:creationId xmlns:p14="http://schemas.microsoft.com/office/powerpoint/2010/main" val="34309195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42900"/>
            <a:ext cx="8229600" cy="4457700"/>
          </a:xfrm>
        </p:spPr>
        <p:txBody>
          <a:bodyPr/>
          <a:lstStyle/>
          <a:p>
            <a:pPr marL="0" indent="0">
              <a:buNone/>
            </a:pPr>
            <a:endParaRPr lang="en-US" dirty="0" smtClean="0"/>
          </a:p>
          <a:p>
            <a:pPr marL="0" indent="0">
              <a:buNone/>
            </a:pPr>
            <a:endParaRPr lang="en-US" dirty="0"/>
          </a:p>
          <a:p>
            <a:pPr marL="0" indent="0">
              <a:buNone/>
            </a:pPr>
            <a:endParaRPr lang="en-US" dirty="0" smtClean="0"/>
          </a:p>
        </p:txBody>
      </p:sp>
      <p:pic>
        <p:nvPicPr>
          <p:cNvPr id="4" name="Picture 3" descr=" A covered entity (VHA) can find that health information is not individually identifiable in two ways:  &#10;&#10;Expert Determination whereby a person with appropriate knowledge and experience with acceptable statistical and scientific principles and methods  for rendering information not individually identifiable. This person determines the risk that the information could be used alone or in combination with other data, to identify the person is considered very small.  This person must document  the method and results to justify the determination; or&#10;Data remove all 18 HIPAA  identifiers and cannot be be re-identified &#10;"/>
          <p:cNvPicPr/>
          <p:nvPr/>
        </p:nvPicPr>
        <p:blipFill>
          <a:blip r:embed="rId3">
            <a:duotone>
              <a:schemeClr val="accent6">
                <a:shade val="45000"/>
                <a:satMod val="135000"/>
              </a:schemeClr>
              <a:prstClr val="white"/>
            </a:duotone>
          </a:blip>
          <a:srcRect/>
          <a:stretch>
            <a:fillRect/>
          </a:stretch>
        </p:blipFill>
        <p:spPr bwMode="auto">
          <a:xfrm>
            <a:off x="457200" y="75425"/>
            <a:ext cx="8300944" cy="4992650"/>
          </a:xfrm>
          <a:prstGeom prst="rect">
            <a:avLst/>
          </a:prstGeom>
          <a:noFill/>
          <a:ln w="9525">
            <a:noFill/>
            <a:miter lim="800000"/>
            <a:headEnd/>
            <a:tailEnd/>
          </a:ln>
        </p:spPr>
      </p:pic>
    </p:spTree>
    <p:extLst>
      <p:ext uri="{BB962C8B-B14F-4D97-AF65-F5344CB8AC3E}">
        <p14:creationId xmlns:p14="http://schemas.microsoft.com/office/powerpoint/2010/main" val="28620357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Coded data is NOT generally de-identified&#10;"/>
          <p:cNvSpPr/>
          <p:nvPr/>
        </p:nvSpPr>
        <p:spPr>
          <a:xfrm>
            <a:off x="885119" y="4300706"/>
            <a:ext cx="7335355" cy="584775"/>
          </a:xfrm>
          <a:prstGeom prst="rect">
            <a:avLst/>
          </a:prstGeom>
        </p:spPr>
        <p:txBody>
          <a:bodyPr wrap="square">
            <a:spAutoFit/>
          </a:bodyPr>
          <a:lstStyle/>
          <a:p>
            <a:pPr algn="ctr" fontAlgn="auto">
              <a:spcAft>
                <a:spcPts val="0"/>
              </a:spcAft>
              <a:defRPr/>
            </a:pPr>
            <a:r>
              <a:rPr lang="en-US" sz="3200" b="1" dirty="0">
                <a:solidFill>
                  <a:schemeClr val="tx2"/>
                </a:solidFill>
                <a:ea typeface="ＭＳ Ｐゴシック" pitchFamily="-107" charset="-128"/>
              </a:rPr>
              <a:t>Coded data is NOT generally de-identified</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63519264"/>
              </p:ext>
            </p:extLst>
          </p:nvPr>
        </p:nvGraphicFramePr>
        <p:xfrm>
          <a:off x="457200" y="535554"/>
          <a:ext cx="8229600" cy="39564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170" name="Title 4"/>
          <p:cNvSpPr>
            <a:spLocks noGrp="1"/>
          </p:cNvSpPr>
          <p:nvPr>
            <p:ph type="title"/>
          </p:nvPr>
        </p:nvSpPr>
        <p:spPr>
          <a:xfrm>
            <a:off x="0" y="-1385"/>
            <a:ext cx="9144000" cy="615554"/>
          </a:xfrm>
        </p:spPr>
        <p:txBody>
          <a:bodyPr rtlCol="0">
            <a:normAutofit fontScale="90000"/>
          </a:bodyPr>
          <a:lstStyle/>
          <a:p>
            <a:pPr fontAlgn="auto">
              <a:spcAft>
                <a:spcPts val="0"/>
              </a:spcAft>
              <a:defRPr/>
            </a:pPr>
            <a:r>
              <a:rPr lang="en-US" b="1" dirty="0" smtClean="0">
                <a:solidFill>
                  <a:schemeClr val="tx2"/>
                </a:solidFill>
                <a:ea typeface="ＭＳ Ｐゴシック" pitchFamily="-107" charset="-128"/>
              </a:rPr>
              <a:t>Coded vs. De-Identification of Data</a:t>
            </a:r>
          </a:p>
        </p:txBody>
      </p:sp>
    </p:spTree>
    <p:custDataLst>
      <p:tags r:id="rId1"/>
    </p:custDataLst>
    <p:extLst>
      <p:ext uri="{BB962C8B-B14F-4D97-AF65-F5344CB8AC3E}">
        <p14:creationId xmlns:p14="http://schemas.microsoft.com/office/powerpoint/2010/main" val="41054034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86118869"/>
              </p:ext>
            </p:extLst>
          </p:nvPr>
        </p:nvGraphicFramePr>
        <p:xfrm>
          <a:off x="117019" y="1137292"/>
          <a:ext cx="8871555" cy="3738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1385"/>
            <a:ext cx="9144000" cy="857250"/>
          </a:xfrm>
        </p:spPr>
        <p:style>
          <a:lnRef idx="1">
            <a:schemeClr val="accent1"/>
          </a:lnRef>
          <a:fillRef idx="3">
            <a:schemeClr val="accent1"/>
          </a:fillRef>
          <a:effectRef idx="2">
            <a:schemeClr val="accent1"/>
          </a:effectRef>
          <a:fontRef idx="minor">
            <a:schemeClr val="lt1"/>
          </a:fontRef>
        </p:style>
        <p:txBody>
          <a:bodyPr/>
          <a:lstStyle/>
          <a:p>
            <a:r>
              <a:rPr lang="en-US" b="1" dirty="0" smtClean="0">
                <a:solidFill>
                  <a:schemeClr val="bg1">
                    <a:lumMod val="10000"/>
                    <a:lumOff val="90000"/>
                  </a:schemeClr>
                </a:solidFill>
              </a:rPr>
              <a:t>Contractors</a:t>
            </a:r>
            <a:endParaRPr lang="en-US" b="1" dirty="0">
              <a:solidFill>
                <a:schemeClr val="bg1">
                  <a:lumMod val="10000"/>
                  <a:lumOff val="90000"/>
                </a:schemeClr>
              </a:solidFill>
            </a:endParaRPr>
          </a:p>
        </p:txBody>
      </p:sp>
    </p:spTree>
    <p:extLst>
      <p:ext uri="{BB962C8B-B14F-4D97-AF65-F5344CB8AC3E}">
        <p14:creationId xmlns:p14="http://schemas.microsoft.com/office/powerpoint/2010/main" val="14240978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878990"/>
            <a:ext cx="4419600" cy="1428750"/>
          </a:xfrm>
        </p:spPr>
        <p:txBody>
          <a:bodyPr>
            <a:noAutofit/>
          </a:bodyPr>
          <a:lstStyle/>
          <a:p>
            <a:pPr marL="914400" lvl="1" indent="-514350">
              <a:buFont typeface="+mj-lt"/>
              <a:buAutoNum type="alphaUcPeriod"/>
            </a:pPr>
            <a:r>
              <a:rPr lang="en-US" sz="2600" dirty="0" smtClean="0">
                <a:solidFill>
                  <a:schemeClr val="tx2"/>
                </a:solidFill>
              </a:rPr>
              <a:t>PHI</a:t>
            </a:r>
            <a:endParaRPr lang="en-US" sz="2600" dirty="0">
              <a:solidFill>
                <a:schemeClr val="tx2"/>
              </a:solidFill>
            </a:endParaRPr>
          </a:p>
          <a:p>
            <a:pPr marL="914400" lvl="1" indent="-514350">
              <a:buFont typeface="+mj-lt"/>
              <a:buAutoNum type="alphaUcPeriod"/>
            </a:pPr>
            <a:r>
              <a:rPr lang="en-US" sz="2600" dirty="0" smtClean="0">
                <a:solidFill>
                  <a:schemeClr val="tx2"/>
                </a:solidFill>
              </a:rPr>
              <a:t>De-Identified</a:t>
            </a:r>
          </a:p>
          <a:p>
            <a:pPr marL="914400" lvl="1" indent="-514350">
              <a:buFont typeface="+mj-lt"/>
              <a:buAutoNum type="alphaUcPeriod"/>
            </a:pPr>
            <a:r>
              <a:rPr lang="en-US" sz="2600" dirty="0" smtClean="0">
                <a:solidFill>
                  <a:schemeClr val="tx2"/>
                </a:solidFill>
              </a:rPr>
              <a:t>Limited Data Set</a:t>
            </a:r>
          </a:p>
          <a:p>
            <a:pPr marL="914400" lvl="1" indent="-514350">
              <a:buFont typeface="+mj-lt"/>
              <a:buAutoNum type="alphaUcPeriod"/>
            </a:pPr>
            <a:r>
              <a:rPr lang="en-US" sz="2600" dirty="0" smtClean="0">
                <a:solidFill>
                  <a:schemeClr val="tx2"/>
                </a:solidFill>
              </a:rPr>
              <a:t>A and C</a:t>
            </a:r>
            <a:endParaRPr lang="en-US" sz="2600" dirty="0" smtClean="0">
              <a:solidFill>
                <a:schemeClr val="tx2"/>
              </a:solidFill>
            </a:endParaRPr>
          </a:p>
        </p:txBody>
      </p:sp>
      <p:sp>
        <p:nvSpPr>
          <p:cNvPr id="3" name="Rectangle 2" descr="An investigator is releasing information that contains surgical dates, dx(es), device numbers, along with a randomly assigned study codes (A001, A002,…) to a study sponsor.  Is this information considered:&#10;"/>
          <p:cNvSpPr/>
          <p:nvPr/>
        </p:nvSpPr>
        <p:spPr>
          <a:xfrm>
            <a:off x="457200" y="843525"/>
            <a:ext cx="8153400" cy="1692771"/>
          </a:xfrm>
          <a:prstGeom prst="rect">
            <a:avLst/>
          </a:prstGeom>
        </p:spPr>
        <p:txBody>
          <a:bodyPr wrap="square">
            <a:spAutoFit/>
          </a:bodyPr>
          <a:lstStyle/>
          <a:p>
            <a:r>
              <a:rPr lang="en-US" sz="2600" dirty="0">
                <a:solidFill>
                  <a:schemeClr val="tx2"/>
                </a:solidFill>
              </a:rPr>
              <a:t>An investigator is releasing information that contains surgical dates, dx(es), device numbers, along with a randomly assigned study codes (A001, A002,…) to a study sponsor.  Is this information considered:</a:t>
            </a:r>
          </a:p>
        </p:txBody>
      </p:sp>
      <p:sp>
        <p:nvSpPr>
          <p:cNvPr id="4" name="Title 3"/>
          <p:cNvSpPr>
            <a:spLocks noGrp="1"/>
          </p:cNvSpPr>
          <p:nvPr>
            <p:ph type="title"/>
          </p:nvPr>
        </p:nvSpPr>
        <p:spPr>
          <a:xfrm>
            <a:off x="914400" y="171450"/>
            <a:ext cx="8229600" cy="857250"/>
          </a:xfrm>
        </p:spPr>
        <p:txBody>
          <a:bodyPr/>
          <a:lstStyle/>
          <a:p>
            <a:r>
              <a:rPr lang="en-US" dirty="0" smtClean="0">
                <a:solidFill>
                  <a:schemeClr val="tx2"/>
                </a:solidFill>
              </a:rPr>
              <a:t>Poll Results</a:t>
            </a:r>
            <a:endParaRPr lang="en-US" dirty="0">
              <a:solidFill>
                <a:schemeClr val="tx2"/>
              </a:solidFill>
            </a:endParaRPr>
          </a:p>
        </p:txBody>
      </p:sp>
      <p:pic>
        <p:nvPicPr>
          <p:cNvPr id="6" name="Picture 3" descr="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1" y="257175"/>
            <a:ext cx="657745" cy="65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486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descr="Determine requirements for use of Photographs/Audio-recording/Surveys&#10;"/>
          <p:cNvSpPr txBox="1"/>
          <p:nvPr/>
        </p:nvSpPr>
        <p:spPr>
          <a:xfrm>
            <a:off x="802028" y="2202411"/>
            <a:ext cx="8335690" cy="1195199"/>
          </a:xfrm>
          <a:prstGeom prst="rect">
            <a:avLst/>
          </a:prstGeom>
          <a:noFill/>
        </p:spPr>
        <p:txBody>
          <a:bodyPr wrap="square" rtlCol="0">
            <a:spAutoFit/>
          </a:bodyPr>
          <a:lstStyle/>
          <a:p>
            <a:pPr>
              <a:lnSpc>
                <a:spcPts val="4300"/>
              </a:lnSpc>
            </a:pPr>
            <a:r>
              <a:rPr lang="en-US" sz="2800" b="1" dirty="0">
                <a:solidFill>
                  <a:schemeClr val="tx2">
                    <a:lumMod val="60000"/>
                    <a:lumOff val="40000"/>
                  </a:schemeClr>
                </a:solidFill>
              </a:rPr>
              <a:t>Determine requirements </a:t>
            </a:r>
            <a:r>
              <a:rPr lang="en-US" sz="2800" b="1" dirty="0" smtClean="0">
                <a:solidFill>
                  <a:schemeClr val="tx2"/>
                </a:solidFill>
              </a:rPr>
              <a:t>for use </a:t>
            </a:r>
            <a:r>
              <a:rPr lang="en-US" sz="2800" b="1" dirty="0">
                <a:solidFill>
                  <a:schemeClr val="tx2"/>
                </a:solidFill>
              </a:rPr>
              <a:t>of </a:t>
            </a:r>
            <a:r>
              <a:rPr lang="en-US" sz="2800" b="1" dirty="0" smtClean="0">
                <a:solidFill>
                  <a:schemeClr val="tx2"/>
                </a:solidFill>
              </a:rPr>
              <a:t>Photographs/Audio-recording/Surveys</a:t>
            </a:r>
            <a:endParaRPr lang="en-US" sz="2800" b="1" dirty="0">
              <a:solidFill>
                <a:schemeClr val="tx2"/>
              </a:solidFill>
            </a:endParaRPr>
          </a:p>
        </p:txBody>
      </p:sp>
      <p:pic>
        <p:nvPicPr>
          <p:cNvPr id="12" name="Picture 11" descr="lock icon used a bullet"/>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367110" y="2264510"/>
            <a:ext cx="301043" cy="429356"/>
          </a:xfrm>
          <a:prstGeom prst="rect">
            <a:avLst/>
          </a:prstGeom>
        </p:spPr>
      </p:pic>
      <p:sp>
        <p:nvSpPr>
          <p:cNvPr id="16" name="TextBox 15" descr="Define terms used to describe VHA privacy information&#10;"/>
          <p:cNvSpPr txBox="1"/>
          <p:nvPr/>
        </p:nvSpPr>
        <p:spPr>
          <a:xfrm>
            <a:off x="808311" y="1659149"/>
            <a:ext cx="8335690" cy="643766"/>
          </a:xfrm>
          <a:prstGeom prst="rect">
            <a:avLst/>
          </a:prstGeom>
          <a:noFill/>
        </p:spPr>
        <p:txBody>
          <a:bodyPr wrap="square" rtlCol="0">
            <a:spAutoFit/>
          </a:bodyPr>
          <a:lstStyle/>
          <a:p>
            <a:pPr>
              <a:lnSpc>
                <a:spcPts val="4300"/>
              </a:lnSpc>
            </a:pPr>
            <a:r>
              <a:rPr lang="en-US" sz="2800" b="1" dirty="0">
                <a:solidFill>
                  <a:schemeClr val="tx2">
                    <a:lumMod val="60000"/>
                    <a:lumOff val="40000"/>
                  </a:schemeClr>
                </a:solidFill>
              </a:rPr>
              <a:t>Define terms </a:t>
            </a:r>
            <a:r>
              <a:rPr lang="en-US" sz="2800" b="1" dirty="0">
                <a:solidFill>
                  <a:schemeClr val="tx2"/>
                </a:solidFill>
              </a:rPr>
              <a:t>used to describe VHA privacy information</a:t>
            </a:r>
          </a:p>
        </p:txBody>
      </p:sp>
      <p:pic>
        <p:nvPicPr>
          <p:cNvPr id="11" name="Picture 10" descr="lock icon used a bullet"/>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366805" y="1697960"/>
            <a:ext cx="301043" cy="429356"/>
          </a:xfrm>
          <a:prstGeom prst="rect">
            <a:avLst/>
          </a:prstGeom>
        </p:spPr>
      </p:pic>
      <p:sp>
        <p:nvSpPr>
          <p:cNvPr id="15" name="TextBox 14" descr="Define privacy requirements for research&#10;"/>
          <p:cNvSpPr txBox="1"/>
          <p:nvPr/>
        </p:nvSpPr>
        <p:spPr>
          <a:xfrm>
            <a:off x="802029" y="1026262"/>
            <a:ext cx="8341972" cy="643766"/>
          </a:xfrm>
          <a:prstGeom prst="rect">
            <a:avLst/>
          </a:prstGeom>
          <a:noFill/>
        </p:spPr>
        <p:txBody>
          <a:bodyPr wrap="square" rtlCol="0">
            <a:spAutoFit/>
          </a:bodyPr>
          <a:lstStyle/>
          <a:p>
            <a:pPr>
              <a:lnSpc>
                <a:spcPts val="4300"/>
              </a:lnSpc>
            </a:pPr>
            <a:r>
              <a:rPr lang="en-US" sz="2800" b="1" dirty="0">
                <a:solidFill>
                  <a:schemeClr val="tx2">
                    <a:lumMod val="60000"/>
                    <a:lumOff val="40000"/>
                  </a:schemeClr>
                </a:solidFill>
              </a:rPr>
              <a:t>Define privacy </a:t>
            </a:r>
            <a:r>
              <a:rPr lang="en-US" sz="2800" b="1" dirty="0">
                <a:solidFill>
                  <a:schemeClr val="accent1"/>
                </a:solidFill>
              </a:rPr>
              <a:t>requirements</a:t>
            </a:r>
            <a:r>
              <a:rPr lang="en-US" sz="2800" b="1" dirty="0">
                <a:solidFill>
                  <a:schemeClr val="tx2"/>
                </a:solidFill>
              </a:rPr>
              <a:t> for research</a:t>
            </a:r>
          </a:p>
        </p:txBody>
      </p:sp>
      <p:pic>
        <p:nvPicPr>
          <p:cNvPr id="21" name="Picture 20" descr="lock icon used a bullet"/>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373700" y="1157667"/>
            <a:ext cx="301043" cy="429356"/>
          </a:xfrm>
          <a:prstGeom prst="rect">
            <a:avLst/>
          </a:prstGeom>
        </p:spPr>
      </p:pic>
      <p:sp>
        <p:nvSpPr>
          <p:cNvPr id="5" name="Title 1" descr="Objectives&#10;"/>
          <p:cNvSpPr txBox="1">
            <a:spLocks/>
          </p:cNvSpPr>
          <p:nvPr/>
        </p:nvSpPr>
        <p:spPr>
          <a:xfrm>
            <a:off x="0" y="-19050"/>
            <a:ext cx="9144000" cy="853678"/>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solidFill>
                  <a:schemeClr val="bg1">
                    <a:lumMod val="10000"/>
                    <a:lumOff val="90000"/>
                  </a:schemeClr>
                </a:solidFill>
              </a:rPr>
              <a:t>Objectives</a:t>
            </a:r>
            <a:endParaRPr lang="en-US" dirty="0">
              <a:solidFill>
                <a:schemeClr val="bg1">
                  <a:lumMod val="10000"/>
                  <a:lumOff val="90000"/>
                </a:schemeClr>
              </a:solidFill>
            </a:endParaRPr>
          </a:p>
        </p:txBody>
      </p:sp>
    </p:spTree>
    <p:extLst>
      <p:ext uri="{BB962C8B-B14F-4D97-AF65-F5344CB8AC3E}">
        <p14:creationId xmlns:p14="http://schemas.microsoft.com/office/powerpoint/2010/main" val="2789496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descr="A. PHI&#10;B. De-Identified&#10;C. Limited Data Set&#10;D. A&amp;C&#10;"/>
          <p:cNvSpPr txBox="1">
            <a:spLocks/>
          </p:cNvSpPr>
          <p:nvPr/>
        </p:nvSpPr>
        <p:spPr>
          <a:xfrm>
            <a:off x="-152400" y="2878990"/>
            <a:ext cx="4419600" cy="14287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1" indent="-514350">
              <a:buFont typeface="+mj-lt"/>
              <a:buAutoNum type="alphaUcPeriod"/>
            </a:pPr>
            <a:r>
              <a:rPr lang="en-US" sz="2600" dirty="0" smtClean="0">
                <a:solidFill>
                  <a:schemeClr val="tx2"/>
                </a:solidFill>
              </a:rPr>
              <a:t>PHI</a:t>
            </a:r>
          </a:p>
          <a:p>
            <a:pPr marL="914400" lvl="1" indent="-514350">
              <a:buFont typeface="+mj-lt"/>
              <a:buAutoNum type="alphaUcPeriod"/>
            </a:pPr>
            <a:r>
              <a:rPr lang="en-US" sz="2600" dirty="0" smtClean="0">
                <a:solidFill>
                  <a:schemeClr val="tx2"/>
                </a:solidFill>
              </a:rPr>
              <a:t>De-Identified</a:t>
            </a:r>
          </a:p>
          <a:p>
            <a:pPr marL="914400" lvl="1" indent="-514350">
              <a:buFont typeface="+mj-lt"/>
              <a:buAutoNum type="alphaUcPeriod"/>
            </a:pPr>
            <a:r>
              <a:rPr lang="en-US" sz="2600" dirty="0" smtClean="0">
                <a:solidFill>
                  <a:schemeClr val="tx2"/>
                </a:solidFill>
              </a:rPr>
              <a:t>Limited Data Set</a:t>
            </a:r>
          </a:p>
          <a:p>
            <a:pPr marL="914400" lvl="1" indent="-514350">
              <a:buFont typeface="+mj-lt"/>
              <a:buAutoNum type="alphaUcPeriod"/>
            </a:pPr>
            <a:r>
              <a:rPr lang="en-US" sz="2600" dirty="0">
                <a:solidFill>
                  <a:schemeClr val="tx2"/>
                </a:solidFill>
              </a:rPr>
              <a:t>A and C</a:t>
            </a:r>
          </a:p>
        </p:txBody>
      </p:sp>
      <p:sp>
        <p:nvSpPr>
          <p:cNvPr id="3" name="Rectangle 2" descr="An investigator is releasing information that contains surgical dates, dx(es), device numbers, along with a randomly assigned study codes (A001, A002,…) to a study sponsor.  Is this information considered:&#10;"/>
          <p:cNvSpPr/>
          <p:nvPr/>
        </p:nvSpPr>
        <p:spPr>
          <a:xfrm>
            <a:off x="457200" y="843525"/>
            <a:ext cx="8153400" cy="1692771"/>
          </a:xfrm>
          <a:prstGeom prst="rect">
            <a:avLst/>
          </a:prstGeom>
        </p:spPr>
        <p:txBody>
          <a:bodyPr wrap="square">
            <a:spAutoFit/>
          </a:bodyPr>
          <a:lstStyle/>
          <a:p>
            <a:r>
              <a:rPr lang="en-US" sz="2600" dirty="0">
                <a:solidFill>
                  <a:schemeClr val="tx2"/>
                </a:solidFill>
              </a:rPr>
              <a:t>An investigator is releasing information that contains surgical dates, dx(es), device numbers, along with a randomly assigned study codes (A001, A002,…) to a study sponsor.  Is this information considered:</a:t>
            </a:r>
          </a:p>
        </p:txBody>
      </p:sp>
      <p:sp>
        <p:nvSpPr>
          <p:cNvPr id="4" name="Title 3"/>
          <p:cNvSpPr>
            <a:spLocks noGrp="1"/>
          </p:cNvSpPr>
          <p:nvPr>
            <p:ph type="title"/>
          </p:nvPr>
        </p:nvSpPr>
        <p:spPr>
          <a:xfrm>
            <a:off x="914400" y="171450"/>
            <a:ext cx="8229600" cy="857250"/>
          </a:xfrm>
        </p:spPr>
        <p:txBody>
          <a:bodyPr/>
          <a:lstStyle/>
          <a:p>
            <a:r>
              <a:rPr lang="en-US" dirty="0" smtClean="0">
                <a:solidFill>
                  <a:schemeClr val="tx2"/>
                </a:solidFill>
              </a:rPr>
              <a:t>Poll Results</a:t>
            </a:r>
            <a:endParaRPr lang="en-US" dirty="0">
              <a:solidFill>
                <a:schemeClr val="tx2"/>
              </a:solidFill>
            </a:endParaRPr>
          </a:p>
        </p:txBody>
      </p:sp>
      <p:pic>
        <p:nvPicPr>
          <p:cNvPr id="7" name="Picture 3" descr="My VeHU Campus blue polling Icon"/>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76501" y="257175"/>
            <a:ext cx="657745" cy="65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6517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tablet device with form icon onscreen"/>
          <p:cNvGrpSpPr/>
          <p:nvPr/>
        </p:nvGrpSpPr>
        <p:grpSpPr>
          <a:xfrm>
            <a:off x="6223415" y="1033020"/>
            <a:ext cx="2770886" cy="3689410"/>
            <a:chOff x="6223415" y="1033020"/>
            <a:chExt cx="2770886" cy="3689410"/>
          </a:xfrm>
        </p:grpSpPr>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820" b="96044" l="9823" r="89905">
                          <a14:foregroundMark x1="27285" y1="19372" x2="54980" y2="70123"/>
                          <a14:foregroundMark x1="33970" y1="74216" x2="75034" y2="16098"/>
                          <a14:foregroundMark x1="27285" y1="18690" x2="24693" y2="16371"/>
                          <a14:foregroundMark x1="27558" y1="16371" x2="68759" y2="21282"/>
                          <a14:foregroundMark x1="72851" y1="53888" x2="22101" y2="83083"/>
                          <a14:foregroundMark x1="33561" y1="83902" x2="33151" y2="26057"/>
                          <a14:foregroundMark x1="28377" y1="77899" x2="27967" y2="13779"/>
                          <a14:foregroundMark x1="72442" y1="17599" x2="70259" y2="82674"/>
                        </a14:backgroundRemoval>
                      </a14:imgEffect>
                    </a14:imgLayer>
                  </a14:imgProps>
                </a:ext>
                <a:ext uri="{28A0092B-C50C-407E-A947-70E740481C1C}">
                  <a14:useLocalDpi xmlns:a14="http://schemas.microsoft.com/office/drawing/2010/main" val="0"/>
                </a:ext>
              </a:extLst>
            </a:blip>
            <a:srcRect l="16866" t="4953" r="16097" b="5787"/>
            <a:stretch/>
          </p:blipFill>
          <p:spPr>
            <a:xfrm>
              <a:off x="6223415" y="1033020"/>
              <a:ext cx="2770886" cy="3689410"/>
            </a:xfrm>
            <a:prstGeom prst="rect">
              <a:avLst/>
            </a:prstGeom>
          </p:spPr>
        </p:pic>
        <p:pic>
          <p:nvPicPr>
            <p:cNvPr id="5" name="Picture 4"/>
            <p:cNvPicPr>
              <a:picLocks noChangeAspect="1"/>
            </p:cNvPicPr>
            <p:nvPr/>
          </p:nvPicPr>
          <p:blipFill rotWithShape="1">
            <a:blip r:embed="rId5" cstate="print">
              <a:biLevel thresh="75000"/>
              <a:extLst>
                <a:ext uri="{28A0092B-C50C-407E-A947-70E740481C1C}">
                  <a14:useLocalDpi xmlns:a14="http://schemas.microsoft.com/office/drawing/2010/main" val="0"/>
                </a:ext>
              </a:extLst>
            </a:blip>
            <a:srcRect l="32720" t="23215" r="32352" b="24288"/>
            <a:stretch/>
          </p:blipFill>
          <p:spPr>
            <a:xfrm>
              <a:off x="6658464" y="1452097"/>
              <a:ext cx="1869251" cy="2809473"/>
            </a:xfrm>
            <a:prstGeom prst="rect">
              <a:avLst/>
            </a:prstGeom>
          </p:spPr>
        </p:pic>
      </p:grpSp>
      <p:pic>
        <p:nvPicPr>
          <p:cNvPr id="7" name="Picture 6" descr="smartphone with microphone iocn onscreen"/>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43576" y1="24556" x2="45879" y2="75687"/>
                        <a14:foregroundMark x1="39273" y1="73506" x2="62485" y2="22132"/>
                        <a14:foregroundMark x1="38121" y1="30533" x2="60848" y2="72617"/>
                        <a14:foregroundMark x1="61212" y1="52019" x2="50970" y2="49596"/>
                        <a14:foregroundMark x1="39455" y1="81179" x2="60182" y2="80129"/>
                        <a14:foregroundMark x1="54606" y1="14297" x2="43091" y2="14297"/>
                        <a14:foregroundMark x1="44545" y1="15590" x2="48364" y2="21082"/>
                        <a14:foregroundMark x1="56242" y1="15994" x2="48364" y2="15994"/>
                      </a14:backgroundRemoval>
                    </a14:imgEffect>
                  </a14:imgLayer>
                </a14:imgProps>
              </a:ext>
              <a:ext uri="{28A0092B-C50C-407E-A947-70E740481C1C}">
                <a14:useLocalDpi xmlns:a14="http://schemas.microsoft.com/office/drawing/2010/main" val="0"/>
              </a:ext>
            </a:extLst>
          </a:blip>
          <a:srcRect l="32553" t="11322" r="33723" b="11579"/>
          <a:stretch/>
        </p:blipFill>
        <p:spPr>
          <a:xfrm>
            <a:off x="3766395" y="958739"/>
            <a:ext cx="2194936" cy="3763691"/>
          </a:xfrm>
          <a:prstGeom prst="rect">
            <a:avLst/>
          </a:prstGeom>
        </p:spPr>
      </p:pic>
      <p:pic>
        <p:nvPicPr>
          <p:cNvPr id="3" name="Picture 2" descr="smartphone with camera icons onscreen"/>
          <p:cNvPicPr>
            <a:picLocks noChangeAspect="1"/>
          </p:cNvPicPr>
          <p:nvPr/>
        </p:nvPicPr>
        <p:blipFill>
          <a:blip r:embed="rId8" cstate="print">
            <a:extLst>
              <a:ext uri="{BEBA8EAE-BF5A-486C-A8C5-ECC9F3942E4B}">
                <a14:imgProps xmlns:a14="http://schemas.microsoft.com/office/drawing/2010/main">
                  <a14:imgLayer r:embed="rId9">
                    <a14:imgEffect>
                      <a14:backgroundRemoval t="20464" b="89905" l="3820" r="97271">
                        <a14:foregroundMark x1="13233" y1="40655" x2="13233" y2="40655"/>
                        <a14:foregroundMark x1="21555" y1="54025" x2="84857" y2="49386"/>
                        <a14:foregroundMark x1="94270" y1="40109" x2="94270" y2="40109"/>
                        <a14:foregroundMark x1="50341" y1="54025" x2="52115" y2="23874"/>
                        <a14:foregroundMark x1="17190" y1="28240" x2="17190" y2="28240"/>
                        <a14:foregroundMark x1="20055" y1="24147" x2="84175" y2="66849"/>
                        <a14:foregroundMark x1="19372" y1="68076" x2="82674" y2="23874"/>
                        <a14:foregroundMark x1="30969" y1="65894" x2="69577" y2="62483"/>
                      </a14:backgroundRemoval>
                    </a14:imgEffect>
                  </a14:imgLayer>
                </a14:imgProps>
              </a:ext>
              <a:ext uri="{28A0092B-C50C-407E-A947-70E740481C1C}">
                <a14:useLocalDpi xmlns:a14="http://schemas.microsoft.com/office/drawing/2010/main" val="0"/>
              </a:ext>
            </a:extLst>
          </a:blip>
          <a:stretch>
            <a:fillRect/>
          </a:stretch>
        </p:blipFill>
        <p:spPr>
          <a:xfrm>
            <a:off x="41258" y="1291427"/>
            <a:ext cx="3623027" cy="3623027"/>
          </a:xfrm>
          <a:prstGeom prst="rect">
            <a:avLst/>
          </a:prstGeom>
        </p:spPr>
      </p:pic>
      <p:sp>
        <p:nvSpPr>
          <p:cNvPr id="2" name="Title 1"/>
          <p:cNvSpPr>
            <a:spLocks noGrp="1"/>
          </p:cNvSpPr>
          <p:nvPr>
            <p:ph type="title"/>
          </p:nvPr>
        </p:nvSpPr>
        <p:spPr>
          <a:xfrm>
            <a:off x="0" y="-1"/>
            <a:ext cx="9144000" cy="843525"/>
          </a:xfrm>
        </p:spPr>
        <p:style>
          <a:lnRef idx="1">
            <a:schemeClr val="accent1"/>
          </a:lnRef>
          <a:fillRef idx="3">
            <a:schemeClr val="accent1"/>
          </a:fillRef>
          <a:effectRef idx="2">
            <a:schemeClr val="accent1"/>
          </a:effectRef>
          <a:fontRef idx="minor">
            <a:schemeClr val="lt1"/>
          </a:fontRef>
        </p:style>
        <p:txBody>
          <a:bodyPr anchor="ctr">
            <a:normAutofit/>
          </a:bodyPr>
          <a:lstStyle/>
          <a:p>
            <a:pPr algn="ctr"/>
            <a:r>
              <a:rPr lang="en-US" sz="3200" dirty="0" smtClean="0">
                <a:solidFill>
                  <a:schemeClr val="bg1">
                    <a:lumMod val="10000"/>
                    <a:lumOff val="90000"/>
                  </a:schemeClr>
                </a:solidFill>
              </a:rPr>
              <a:t>Photos, Audio-Recordings, and Surveys</a:t>
            </a:r>
            <a:endParaRPr lang="en-US" sz="3200" dirty="0">
              <a:solidFill>
                <a:schemeClr val="bg1">
                  <a:lumMod val="10000"/>
                  <a:lumOff val="90000"/>
                </a:schemeClr>
              </a:solidFill>
            </a:endParaRPr>
          </a:p>
        </p:txBody>
      </p:sp>
    </p:spTree>
    <p:extLst>
      <p:ext uri="{BB962C8B-B14F-4D97-AF65-F5344CB8AC3E}">
        <p14:creationId xmlns:p14="http://schemas.microsoft.com/office/powerpoint/2010/main" val="39740802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martphone with camera icon onscreen"/>
          <p:cNvGrpSpPr/>
          <p:nvPr/>
        </p:nvGrpSpPr>
        <p:grpSpPr>
          <a:xfrm>
            <a:off x="5378505" y="843525"/>
            <a:ext cx="2611540" cy="4299975"/>
            <a:chOff x="5378505" y="843525"/>
            <a:chExt cx="2611540" cy="4299975"/>
          </a:xfrm>
        </p:grpSpPr>
        <p:pic>
          <p:nvPicPr>
            <p:cNvPr id="3" name="Picture 2" descr="smartphone with camera icon onscreen"/>
            <p:cNvPicPr>
              <a:picLocks noChangeAspect="1"/>
            </p:cNvPicPr>
            <p:nvPr/>
          </p:nvPicPr>
          <p:blipFill>
            <a:blip r:embed="rId3" cstate="print">
              <a:extLst>
                <a:ext uri="{BEBA8EAE-BF5A-486C-A8C5-ECC9F3942E4B}">
                  <a14:imgProps xmlns:a14="http://schemas.microsoft.com/office/drawing/2010/main">
                    <a14:imgLayer r:embed="rId4">
                      <a14:imgEffect>
                        <a14:backgroundRemoval t="20055" b="72715" l="5321" r="96999">
                          <a14:foregroundMark x1="78060" y1="47695" x2="12719" y2="42448"/>
                          <a14:foregroundMark x1="20509" y1="28140" x2="85374" y2="65342"/>
                          <a14:foregroundMark x1="23211" y1="66614" x2="84579" y2="23847"/>
                          <a14:foregroundMark x1="58665" y1="24324" x2="54213" y2="64070"/>
                          <a14:foregroundMark x1="18760" y1="27822" x2="72496" y2="26550"/>
                          <a14:foregroundMark x1="83625" y1="58983" x2="78537" y2="31638"/>
                          <a14:foregroundMark x1="79809" y1="62321" x2="26550" y2="66614"/>
                        </a14:backgroundRemoval>
                      </a14:imgEffect>
                    </a14:imgLayer>
                  </a14:imgProps>
                </a:ext>
                <a:ext uri="{28A0092B-C50C-407E-A947-70E740481C1C}">
                  <a14:useLocalDpi xmlns:a14="http://schemas.microsoft.com/office/drawing/2010/main" val="0"/>
                </a:ext>
              </a:extLst>
            </a:blip>
            <a:stretch>
              <a:fillRect/>
            </a:stretch>
          </p:blipFill>
          <p:spPr>
            <a:xfrm>
              <a:off x="5378505" y="843525"/>
              <a:ext cx="2611540" cy="2611540"/>
            </a:xfrm>
            <a:prstGeom prst="rect">
              <a:avLst/>
            </a:prstGeom>
          </p:spPr>
        </p:pic>
        <p:pic>
          <p:nvPicPr>
            <p:cNvPr id="8" name="Picture 7" descr="smartphone with microphone icon onscreen"/>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855" b="89984" l="33152" r="66788">
                          <a14:foregroundMark x1="49818" y1="15590" x2="49152" y2="82714"/>
                          <a14:foregroundMark x1="38303" y1="80533" x2="60364" y2="79645"/>
                          <a14:foregroundMark x1="63030" y1="72617" x2="38485" y2="16882"/>
                          <a14:foregroundMark x1="39939" y1="65832" x2="55091" y2="25929"/>
                          <a14:foregroundMark x1="56727" y1="14943" x2="46364" y2="15590"/>
                          <a14:foregroundMark x1="60545" y1="23667" x2="59394" y2="61228"/>
                          <a14:foregroundMark x1="39455" y1="20840" x2="41758" y2="73102"/>
                        </a14:backgroundRemoval>
                      </a14:imgEffect>
                    </a14:imgLayer>
                  </a14:imgProps>
                </a:ext>
                <a:ext uri="{28A0092B-C50C-407E-A947-70E740481C1C}">
                  <a14:useLocalDpi xmlns:a14="http://schemas.microsoft.com/office/drawing/2010/main" val="0"/>
                </a:ext>
              </a:extLst>
            </a:blip>
            <a:srcRect l="32715" t="10535" r="32386" b="10453"/>
            <a:stretch/>
          </p:blipFill>
          <p:spPr>
            <a:xfrm>
              <a:off x="5974765" y="2733842"/>
              <a:ext cx="1419020" cy="2409658"/>
            </a:xfrm>
            <a:prstGeom prst="rect">
              <a:avLst/>
            </a:prstGeom>
          </p:spPr>
        </p:pic>
      </p:grpSp>
      <p:graphicFrame>
        <p:nvGraphicFramePr>
          <p:cNvPr id="7" name="Content Placeholder 6"/>
          <p:cNvGraphicFramePr>
            <a:graphicFrameLocks noGrp="1"/>
          </p:cNvGraphicFramePr>
          <p:nvPr>
            <p:ph idx="1"/>
            <p:extLst>
              <p:ext uri="{D42A27DB-BD31-4B8C-83A1-F6EECF244321}">
                <p14:modId xmlns:p14="http://schemas.microsoft.com/office/powerpoint/2010/main" val="1326394509"/>
              </p:ext>
            </p:extLst>
          </p:nvPr>
        </p:nvGraphicFramePr>
        <p:xfrm>
          <a:off x="117020" y="1342790"/>
          <a:ext cx="4992650" cy="38007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le 1"/>
          <p:cNvSpPr>
            <a:spLocks noGrp="1"/>
          </p:cNvSpPr>
          <p:nvPr>
            <p:ph type="title"/>
          </p:nvPr>
        </p:nvSpPr>
        <p:spPr>
          <a:xfrm>
            <a:off x="-1805" y="0"/>
            <a:ext cx="9144000" cy="1200151"/>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b="1" dirty="0" smtClean="0">
                <a:solidFill>
                  <a:schemeClr val="bg1">
                    <a:lumMod val="10000"/>
                    <a:lumOff val="90000"/>
                  </a:schemeClr>
                </a:solidFill>
              </a:rPr>
              <a:t>Requirements </a:t>
            </a:r>
            <a:r>
              <a:rPr lang="en-US" b="1" dirty="0">
                <a:solidFill>
                  <a:schemeClr val="bg1">
                    <a:lumMod val="10000"/>
                    <a:lumOff val="90000"/>
                  </a:schemeClr>
                </a:solidFill>
              </a:rPr>
              <a:t>for </a:t>
            </a:r>
            <a:r>
              <a:rPr lang="en-US" b="1" dirty="0" smtClean="0">
                <a:solidFill>
                  <a:schemeClr val="bg1">
                    <a:lumMod val="10000"/>
                    <a:lumOff val="90000"/>
                  </a:schemeClr>
                </a:solidFill>
              </a:rPr>
              <a:t>Photos &amp; Audio Recordings</a:t>
            </a:r>
            <a:r>
              <a:rPr lang="en-US" dirty="0" smtClean="0">
                <a:solidFill>
                  <a:schemeClr val="bg1">
                    <a:lumMod val="10000"/>
                    <a:lumOff val="90000"/>
                  </a:schemeClr>
                </a:solidFill>
              </a:rPr>
              <a:t> </a:t>
            </a:r>
            <a:r>
              <a:rPr lang="en-US" b="1" dirty="0" smtClean="0">
                <a:solidFill>
                  <a:schemeClr val="bg1">
                    <a:lumMod val="10000"/>
                    <a:lumOff val="90000"/>
                  </a:schemeClr>
                </a:solidFill>
              </a:rPr>
              <a:t>for </a:t>
            </a:r>
            <a:r>
              <a:rPr lang="en-US" b="1" dirty="0">
                <a:solidFill>
                  <a:schemeClr val="bg1">
                    <a:lumMod val="10000"/>
                    <a:lumOff val="90000"/>
                  </a:schemeClr>
                </a:solidFill>
              </a:rPr>
              <a:t>Research </a:t>
            </a:r>
            <a:r>
              <a:rPr lang="en-US" b="1" dirty="0" smtClean="0">
                <a:solidFill>
                  <a:schemeClr val="bg1">
                    <a:lumMod val="10000"/>
                    <a:lumOff val="90000"/>
                  </a:schemeClr>
                </a:solidFill>
              </a:rPr>
              <a:t>Subjects</a:t>
            </a:r>
            <a:endParaRPr lang="en-US" b="1" dirty="0">
              <a:solidFill>
                <a:schemeClr val="bg1">
                  <a:lumMod val="10000"/>
                  <a:lumOff val="90000"/>
                </a:schemeClr>
              </a:solidFill>
            </a:endParaRPr>
          </a:p>
        </p:txBody>
      </p:sp>
    </p:spTree>
    <p:extLst>
      <p:ext uri="{BB962C8B-B14F-4D97-AF65-F5344CB8AC3E}">
        <p14:creationId xmlns:p14="http://schemas.microsoft.com/office/powerpoint/2010/main" val="13593802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smartphone with camera icons onscreen"/>
          <p:cNvGrpSpPr/>
          <p:nvPr/>
        </p:nvGrpSpPr>
        <p:grpSpPr>
          <a:xfrm>
            <a:off x="5378505" y="843525"/>
            <a:ext cx="2611540" cy="4299975"/>
            <a:chOff x="5378505" y="843525"/>
            <a:chExt cx="2611540" cy="4299975"/>
          </a:xfrm>
        </p:grpSpPr>
        <p:pic>
          <p:nvPicPr>
            <p:cNvPr id="9" name="Picture 8" descr="smartphone with camera icon onscreen"/>
            <p:cNvPicPr>
              <a:picLocks noChangeAspect="1"/>
            </p:cNvPicPr>
            <p:nvPr/>
          </p:nvPicPr>
          <p:blipFill>
            <a:blip r:embed="rId3" cstate="print">
              <a:extLst>
                <a:ext uri="{BEBA8EAE-BF5A-486C-A8C5-ECC9F3942E4B}">
                  <a14:imgProps xmlns:a14="http://schemas.microsoft.com/office/drawing/2010/main">
                    <a14:imgLayer r:embed="rId4">
                      <a14:imgEffect>
                        <a14:backgroundRemoval t="20055" b="72715" l="5321" r="96999">
                          <a14:foregroundMark x1="78060" y1="47695" x2="12719" y2="42448"/>
                          <a14:foregroundMark x1="20509" y1="28140" x2="85374" y2="65342"/>
                          <a14:foregroundMark x1="23211" y1="66614" x2="84579" y2="23847"/>
                          <a14:foregroundMark x1="58665" y1="24324" x2="54213" y2="64070"/>
                          <a14:foregroundMark x1="18760" y1="27822" x2="72496" y2="26550"/>
                          <a14:foregroundMark x1="83625" y1="58983" x2="78537" y2="31638"/>
                          <a14:foregroundMark x1="79809" y1="62321" x2="26550" y2="66614"/>
                        </a14:backgroundRemoval>
                      </a14:imgEffect>
                    </a14:imgLayer>
                  </a14:imgProps>
                </a:ext>
                <a:ext uri="{28A0092B-C50C-407E-A947-70E740481C1C}">
                  <a14:useLocalDpi xmlns:a14="http://schemas.microsoft.com/office/drawing/2010/main" val="0"/>
                </a:ext>
              </a:extLst>
            </a:blip>
            <a:stretch>
              <a:fillRect/>
            </a:stretch>
          </p:blipFill>
          <p:spPr>
            <a:xfrm>
              <a:off x="5378505" y="843525"/>
              <a:ext cx="2611540" cy="2611540"/>
            </a:xfrm>
            <a:prstGeom prst="rect">
              <a:avLst/>
            </a:prstGeom>
          </p:spPr>
        </p:pic>
        <p:pic>
          <p:nvPicPr>
            <p:cNvPr id="10" name="Picture 9" descr="smartphone with microphone icon onscreen"/>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855" b="89984" l="33152" r="66788">
                          <a14:foregroundMark x1="49818" y1="15590" x2="49152" y2="82714"/>
                          <a14:foregroundMark x1="38303" y1="80533" x2="60364" y2="79645"/>
                          <a14:foregroundMark x1="63030" y1="72617" x2="38485" y2="16882"/>
                          <a14:foregroundMark x1="39939" y1="65832" x2="55091" y2="25929"/>
                          <a14:foregroundMark x1="56727" y1="14943" x2="46364" y2="15590"/>
                          <a14:foregroundMark x1="60545" y1="23667" x2="59394" y2="61228"/>
                          <a14:foregroundMark x1="39455" y1="20840" x2="41758" y2="73102"/>
                        </a14:backgroundRemoval>
                      </a14:imgEffect>
                    </a14:imgLayer>
                  </a14:imgProps>
                </a:ext>
                <a:ext uri="{28A0092B-C50C-407E-A947-70E740481C1C}">
                  <a14:useLocalDpi xmlns:a14="http://schemas.microsoft.com/office/drawing/2010/main" val="0"/>
                </a:ext>
              </a:extLst>
            </a:blip>
            <a:srcRect l="32715" t="10535" r="32386" b="10453"/>
            <a:stretch/>
          </p:blipFill>
          <p:spPr>
            <a:xfrm>
              <a:off x="5974765" y="2733842"/>
              <a:ext cx="1419020" cy="2409658"/>
            </a:xfrm>
            <a:prstGeom prst="rect">
              <a:avLst/>
            </a:prstGeom>
          </p:spPr>
        </p:pic>
      </p:grpSp>
      <p:graphicFrame>
        <p:nvGraphicFramePr>
          <p:cNvPr id="7" name="Content Placeholder 6"/>
          <p:cNvGraphicFramePr>
            <a:graphicFrameLocks noGrp="1"/>
          </p:cNvGraphicFramePr>
          <p:nvPr>
            <p:ph idx="1"/>
            <p:extLst>
              <p:ext uri="{D42A27DB-BD31-4B8C-83A1-F6EECF244321}">
                <p14:modId xmlns:p14="http://schemas.microsoft.com/office/powerpoint/2010/main" val="3947615323"/>
              </p:ext>
            </p:extLst>
          </p:nvPr>
        </p:nvGraphicFramePr>
        <p:xfrm>
          <a:off x="117020" y="1342789"/>
          <a:ext cx="4992650" cy="41093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le 1"/>
          <p:cNvSpPr>
            <a:spLocks noGrp="1"/>
          </p:cNvSpPr>
          <p:nvPr>
            <p:ph type="title"/>
          </p:nvPr>
        </p:nvSpPr>
        <p:spPr>
          <a:xfrm>
            <a:off x="-1805" y="0"/>
            <a:ext cx="9144000" cy="1200151"/>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b="1" dirty="0">
                <a:solidFill>
                  <a:schemeClr val="bg1">
                    <a:lumMod val="10000"/>
                    <a:lumOff val="90000"/>
                  </a:schemeClr>
                </a:solidFill>
              </a:rPr>
              <a:t>Requirements for Photos &amp; Audio Recordings</a:t>
            </a:r>
            <a:r>
              <a:rPr lang="en-US" dirty="0">
                <a:solidFill>
                  <a:schemeClr val="bg1">
                    <a:lumMod val="10000"/>
                    <a:lumOff val="90000"/>
                  </a:schemeClr>
                </a:solidFill>
              </a:rPr>
              <a:t> </a:t>
            </a:r>
            <a:r>
              <a:rPr lang="en-US" b="1" dirty="0">
                <a:solidFill>
                  <a:schemeClr val="bg1">
                    <a:lumMod val="10000"/>
                    <a:lumOff val="90000"/>
                  </a:schemeClr>
                </a:solidFill>
              </a:rPr>
              <a:t>for Research Subjects</a:t>
            </a:r>
          </a:p>
        </p:txBody>
      </p:sp>
    </p:spTree>
    <p:extLst>
      <p:ext uri="{BB962C8B-B14F-4D97-AF65-F5344CB8AC3E}">
        <p14:creationId xmlns:p14="http://schemas.microsoft.com/office/powerpoint/2010/main" val="37368806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05784906"/>
              </p:ext>
            </p:extLst>
          </p:nvPr>
        </p:nvGraphicFramePr>
        <p:xfrm>
          <a:off x="117020" y="1342789"/>
          <a:ext cx="4992650" cy="4109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descr="If disclosed outside VA, the photo or audio-recording must be noted within the HIPAA authorization&#10;Destruction of photos and/or Voice recordings are still not approved for research&#10;"/>
          <p:cNvGrpSpPr/>
          <p:nvPr/>
        </p:nvGrpSpPr>
        <p:grpSpPr>
          <a:xfrm>
            <a:off x="5378505" y="843525"/>
            <a:ext cx="2611540" cy="4299975"/>
            <a:chOff x="5378505" y="843525"/>
            <a:chExt cx="2611540" cy="4299975"/>
          </a:xfrm>
        </p:grpSpPr>
        <p:pic>
          <p:nvPicPr>
            <p:cNvPr id="9" name="Picture 8" descr="smartphone with camera icon onscreen"/>
            <p:cNvPicPr>
              <a:picLocks noChangeAspect="1"/>
            </p:cNvPicPr>
            <p:nvPr/>
          </p:nvPicPr>
          <p:blipFill>
            <a:blip r:embed="rId8" cstate="print">
              <a:extLst>
                <a:ext uri="{BEBA8EAE-BF5A-486C-A8C5-ECC9F3942E4B}">
                  <a14:imgProps xmlns:a14="http://schemas.microsoft.com/office/drawing/2010/main">
                    <a14:imgLayer r:embed="rId9">
                      <a14:imgEffect>
                        <a14:backgroundRemoval t="20055" b="72715" l="5321" r="96999">
                          <a14:foregroundMark x1="78060" y1="47695" x2="12719" y2="42448"/>
                          <a14:foregroundMark x1="20509" y1="28140" x2="85374" y2="65342"/>
                          <a14:foregroundMark x1="23211" y1="66614" x2="84579" y2="23847"/>
                          <a14:foregroundMark x1="58665" y1="24324" x2="54213" y2="64070"/>
                          <a14:foregroundMark x1="18760" y1="27822" x2="72496" y2="26550"/>
                          <a14:foregroundMark x1="83625" y1="58983" x2="78537" y2="31638"/>
                          <a14:foregroundMark x1="79809" y1="62321" x2="26550" y2="66614"/>
                        </a14:backgroundRemoval>
                      </a14:imgEffect>
                    </a14:imgLayer>
                  </a14:imgProps>
                </a:ext>
                <a:ext uri="{28A0092B-C50C-407E-A947-70E740481C1C}">
                  <a14:useLocalDpi xmlns:a14="http://schemas.microsoft.com/office/drawing/2010/main" val="0"/>
                </a:ext>
              </a:extLst>
            </a:blip>
            <a:stretch>
              <a:fillRect/>
            </a:stretch>
          </p:blipFill>
          <p:spPr>
            <a:xfrm>
              <a:off x="5378505" y="843525"/>
              <a:ext cx="2611540" cy="2611540"/>
            </a:xfrm>
            <a:prstGeom prst="rect">
              <a:avLst/>
            </a:prstGeom>
          </p:spPr>
        </p:pic>
        <p:pic>
          <p:nvPicPr>
            <p:cNvPr id="10" name="Picture 9" descr="smartphone with microphone icon onscreen"/>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9855" b="89984" l="33152" r="66788">
                          <a14:foregroundMark x1="49818" y1="15590" x2="49152" y2="82714"/>
                          <a14:foregroundMark x1="38303" y1="80533" x2="60364" y2="79645"/>
                          <a14:foregroundMark x1="63030" y1="72617" x2="38485" y2="16882"/>
                          <a14:foregroundMark x1="39939" y1="65832" x2="55091" y2="25929"/>
                          <a14:foregroundMark x1="56727" y1="14943" x2="46364" y2="15590"/>
                          <a14:foregroundMark x1="60545" y1="23667" x2="59394" y2="61228"/>
                          <a14:foregroundMark x1="39455" y1="20840" x2="41758" y2="73102"/>
                        </a14:backgroundRemoval>
                      </a14:imgEffect>
                    </a14:imgLayer>
                  </a14:imgProps>
                </a:ext>
                <a:ext uri="{28A0092B-C50C-407E-A947-70E740481C1C}">
                  <a14:useLocalDpi xmlns:a14="http://schemas.microsoft.com/office/drawing/2010/main" val="0"/>
                </a:ext>
              </a:extLst>
            </a:blip>
            <a:srcRect l="32715" t="10535" r="32386" b="10453"/>
            <a:stretch/>
          </p:blipFill>
          <p:spPr>
            <a:xfrm>
              <a:off x="5974765" y="2733842"/>
              <a:ext cx="1419020" cy="2409658"/>
            </a:xfrm>
            <a:prstGeom prst="rect">
              <a:avLst/>
            </a:prstGeom>
          </p:spPr>
        </p:pic>
      </p:grpSp>
      <p:sp>
        <p:nvSpPr>
          <p:cNvPr id="2" name="Title 1"/>
          <p:cNvSpPr>
            <a:spLocks noGrp="1"/>
          </p:cNvSpPr>
          <p:nvPr>
            <p:ph type="title"/>
          </p:nvPr>
        </p:nvSpPr>
        <p:spPr>
          <a:xfrm>
            <a:off x="-1805" y="0"/>
            <a:ext cx="9144000" cy="1200151"/>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b="1" dirty="0">
                <a:solidFill>
                  <a:schemeClr val="bg1">
                    <a:lumMod val="10000"/>
                    <a:lumOff val="90000"/>
                  </a:schemeClr>
                </a:solidFill>
              </a:rPr>
              <a:t>Requirements for Photos &amp; Audio Recordings</a:t>
            </a:r>
            <a:r>
              <a:rPr lang="en-US" dirty="0">
                <a:solidFill>
                  <a:schemeClr val="bg1">
                    <a:lumMod val="10000"/>
                    <a:lumOff val="90000"/>
                  </a:schemeClr>
                </a:solidFill>
              </a:rPr>
              <a:t> </a:t>
            </a:r>
            <a:r>
              <a:rPr lang="en-US" b="1" dirty="0">
                <a:solidFill>
                  <a:schemeClr val="bg1">
                    <a:lumMod val="10000"/>
                    <a:lumOff val="90000"/>
                  </a:schemeClr>
                </a:solidFill>
              </a:rPr>
              <a:t>for Research Subjects</a:t>
            </a:r>
          </a:p>
        </p:txBody>
      </p:sp>
    </p:spTree>
    <p:extLst>
      <p:ext uri="{BB962C8B-B14F-4D97-AF65-F5344CB8AC3E}">
        <p14:creationId xmlns:p14="http://schemas.microsoft.com/office/powerpoint/2010/main" val="42278160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tablet device with form icon onscreen"/>
          <p:cNvGrpSpPr/>
          <p:nvPr/>
        </p:nvGrpSpPr>
        <p:grpSpPr>
          <a:xfrm>
            <a:off x="5376700" y="384050"/>
            <a:ext cx="3650280" cy="4607215"/>
            <a:chOff x="6223415" y="1033020"/>
            <a:chExt cx="2770886" cy="3689410"/>
          </a:xfrm>
        </p:grpSpPr>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820" b="96044" l="9823" r="89905">
                          <a14:foregroundMark x1="27285" y1="19372" x2="54980" y2="70123"/>
                          <a14:foregroundMark x1="33970" y1="74216" x2="75034" y2="16098"/>
                          <a14:foregroundMark x1="27285" y1="18690" x2="24693" y2="16371"/>
                          <a14:foregroundMark x1="27558" y1="16371" x2="68759" y2="21282"/>
                          <a14:foregroundMark x1="72851" y1="53888" x2="22101" y2="83083"/>
                          <a14:foregroundMark x1="33561" y1="83902" x2="33151" y2="26057"/>
                          <a14:foregroundMark x1="28377" y1="77899" x2="27967" y2="13779"/>
                          <a14:foregroundMark x1="72442" y1="17599" x2="70259" y2="82674"/>
                        </a14:backgroundRemoval>
                      </a14:imgEffect>
                    </a14:imgLayer>
                  </a14:imgProps>
                </a:ext>
                <a:ext uri="{28A0092B-C50C-407E-A947-70E740481C1C}">
                  <a14:useLocalDpi xmlns:a14="http://schemas.microsoft.com/office/drawing/2010/main" val="0"/>
                </a:ext>
              </a:extLst>
            </a:blip>
            <a:srcRect l="16866" t="4953" r="16097" b="5787"/>
            <a:stretch/>
          </p:blipFill>
          <p:spPr>
            <a:xfrm>
              <a:off x="6223415" y="1033020"/>
              <a:ext cx="2770886" cy="3689410"/>
            </a:xfrm>
            <a:prstGeom prst="rect">
              <a:avLst/>
            </a:prstGeom>
          </p:spPr>
        </p:pic>
        <p:pic>
          <p:nvPicPr>
            <p:cNvPr id="11" name="Picture 10"/>
            <p:cNvPicPr>
              <a:picLocks noChangeAspect="1"/>
            </p:cNvPicPr>
            <p:nvPr/>
          </p:nvPicPr>
          <p:blipFill rotWithShape="1">
            <a:blip r:embed="rId5" cstate="print">
              <a:biLevel thresh="75000"/>
              <a:extLst>
                <a:ext uri="{28A0092B-C50C-407E-A947-70E740481C1C}">
                  <a14:useLocalDpi xmlns:a14="http://schemas.microsoft.com/office/drawing/2010/main" val="0"/>
                </a:ext>
              </a:extLst>
            </a:blip>
            <a:srcRect l="32720" t="23215" r="32352" b="24288"/>
            <a:stretch/>
          </p:blipFill>
          <p:spPr>
            <a:xfrm>
              <a:off x="6658464" y="1452097"/>
              <a:ext cx="1869251" cy="2809473"/>
            </a:xfrm>
            <a:prstGeom prst="rect">
              <a:avLst/>
            </a:prstGeom>
          </p:spPr>
        </p:pic>
      </p:grpSp>
      <p:graphicFrame>
        <p:nvGraphicFramePr>
          <p:cNvPr id="8" name="Content Placeholder 7"/>
          <p:cNvGraphicFramePr>
            <a:graphicFrameLocks noGrp="1"/>
          </p:cNvGraphicFramePr>
          <p:nvPr>
            <p:ph idx="1"/>
            <p:extLst>
              <p:ext uri="{D42A27DB-BD31-4B8C-83A1-F6EECF244321}">
                <p14:modId xmlns:p14="http://schemas.microsoft.com/office/powerpoint/2010/main" val="829068747"/>
              </p:ext>
            </p:extLst>
          </p:nvPr>
        </p:nvGraphicFramePr>
        <p:xfrm>
          <a:off x="193830" y="651500"/>
          <a:ext cx="4915840" cy="43013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itle 1"/>
          <p:cNvSpPr>
            <a:spLocks noGrp="1"/>
          </p:cNvSpPr>
          <p:nvPr>
            <p:ph type="title"/>
          </p:nvPr>
        </p:nvSpPr>
        <p:spPr>
          <a:xfrm>
            <a:off x="0" y="0"/>
            <a:ext cx="4994455" cy="857250"/>
          </a:xfrm>
        </p:spPr>
        <p:txBody>
          <a:bodyPr/>
          <a:lstStyle/>
          <a:p>
            <a:r>
              <a:rPr lang="en-US" b="1" dirty="0" smtClean="0">
                <a:solidFill>
                  <a:schemeClr val="tx2"/>
                </a:solidFill>
              </a:rPr>
              <a:t>Surveys</a:t>
            </a:r>
            <a:endParaRPr lang="en-US" b="1" dirty="0">
              <a:solidFill>
                <a:schemeClr val="tx2"/>
              </a:solidFill>
            </a:endParaRPr>
          </a:p>
        </p:txBody>
      </p:sp>
    </p:spTree>
    <p:extLst>
      <p:ext uri="{BB962C8B-B14F-4D97-AF65-F5344CB8AC3E}">
        <p14:creationId xmlns:p14="http://schemas.microsoft.com/office/powerpoint/2010/main" val="22782211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k with a file folder and lock icon on cover"/>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b="25000"/>
          <a:stretch/>
        </p:blipFill>
        <p:spPr>
          <a:xfrm>
            <a:off x="0" y="0"/>
            <a:ext cx="9144000" cy="5143500"/>
          </a:xfrm>
          <a:prstGeom prst="rect">
            <a:avLst/>
          </a:prstGeom>
        </p:spPr>
      </p:pic>
      <p:sp>
        <p:nvSpPr>
          <p:cNvPr id="8" name="Title 1" descr="Condition vs. Unconditioned Research&#10;"/>
          <p:cNvSpPr txBox="1">
            <a:spLocks/>
          </p:cNvSpPr>
          <p:nvPr/>
        </p:nvSpPr>
        <p:spPr>
          <a:xfrm rot="20028241">
            <a:off x="3986303" y="3314484"/>
            <a:ext cx="5478456" cy="85725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4000" dirty="0">
                <a:solidFill>
                  <a:schemeClr val="tx2"/>
                </a:solidFill>
              </a:rPr>
              <a:t>Condition vs. Unconditioned Research</a:t>
            </a:r>
            <a:endParaRPr lang="en-US" sz="4000" dirty="0" smtClean="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54623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60202438"/>
              </p:ext>
            </p:extLst>
          </p:nvPr>
        </p:nvGraphicFramePr>
        <p:xfrm>
          <a:off x="457200" y="421070"/>
          <a:ext cx="8229600" cy="460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lock icon"/>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665448" y="3915925"/>
            <a:ext cx="301043" cy="429356"/>
          </a:xfrm>
          <a:prstGeom prst="rect">
            <a:avLst/>
          </a:prstGeom>
        </p:spPr>
      </p:pic>
      <p:pic>
        <p:nvPicPr>
          <p:cNvPr id="5" name="Picture 4" descr="lock icon"/>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665448" y="3441626"/>
            <a:ext cx="301043" cy="429356"/>
          </a:xfrm>
          <a:prstGeom prst="rect">
            <a:avLst/>
          </a:prstGeom>
        </p:spPr>
      </p:pic>
      <p:sp>
        <p:nvSpPr>
          <p:cNvPr id="2" name="Title 1"/>
          <p:cNvSpPr>
            <a:spLocks noGrp="1"/>
          </p:cNvSpPr>
          <p:nvPr>
            <p:ph type="title"/>
          </p:nvPr>
        </p:nvSpPr>
        <p:spPr>
          <a:xfrm>
            <a:off x="0" y="-1385"/>
            <a:ext cx="9144000" cy="499265"/>
          </a:xfrm>
        </p:spPr>
        <p:txBody>
          <a:bodyPr>
            <a:normAutofit fontScale="90000"/>
          </a:bodyPr>
          <a:lstStyle/>
          <a:p>
            <a:r>
              <a:rPr lang="en-US" sz="4000" b="1" dirty="0" smtClean="0">
                <a:solidFill>
                  <a:schemeClr val="tx2"/>
                </a:solidFill>
              </a:rPr>
              <a:t>Condition vs. Unconditioned</a:t>
            </a:r>
            <a:endParaRPr lang="en-US" sz="4000" b="1" dirty="0">
              <a:solidFill>
                <a:schemeClr val="tx2"/>
              </a:solidFill>
            </a:endParaRPr>
          </a:p>
        </p:txBody>
      </p:sp>
    </p:spTree>
    <p:extLst>
      <p:ext uri="{BB962C8B-B14F-4D97-AF65-F5344CB8AC3E}">
        <p14:creationId xmlns:p14="http://schemas.microsoft.com/office/powerpoint/2010/main" val="10829811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5859130"/>
              </p:ext>
            </p:extLst>
          </p:nvPr>
        </p:nvGraphicFramePr>
        <p:xfrm>
          <a:off x="457200" y="728310"/>
          <a:ext cx="8229600" cy="4224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lock icon"/>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654690" y="3755404"/>
            <a:ext cx="301043" cy="429356"/>
          </a:xfrm>
          <a:prstGeom prst="rect">
            <a:avLst/>
          </a:prstGeom>
        </p:spPr>
      </p:pic>
      <p:pic>
        <p:nvPicPr>
          <p:cNvPr id="10" name="Picture 9" descr="lock icon"/>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654690" y="2763775"/>
            <a:ext cx="301043" cy="429356"/>
          </a:xfrm>
          <a:prstGeom prst="rect">
            <a:avLst/>
          </a:prstGeom>
        </p:spPr>
      </p:pic>
      <p:pic>
        <p:nvPicPr>
          <p:cNvPr id="8" name="Picture 7" descr="lock icon"/>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654690" y="1765245"/>
            <a:ext cx="301043" cy="429356"/>
          </a:xfrm>
          <a:prstGeom prst="rect">
            <a:avLst/>
          </a:prstGeom>
        </p:spPr>
      </p:pic>
      <p:sp>
        <p:nvSpPr>
          <p:cNvPr id="9" name="Title 1" descr="Condition vs. Unconditioned&#10;"/>
          <p:cNvSpPr txBox="1">
            <a:spLocks/>
          </p:cNvSpPr>
          <p:nvPr/>
        </p:nvSpPr>
        <p:spPr>
          <a:xfrm>
            <a:off x="0" y="-1385"/>
            <a:ext cx="91440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tx2"/>
                </a:solidFill>
              </a:rPr>
              <a:t>Condition vs. Unconditioned</a:t>
            </a:r>
            <a:endParaRPr lang="en-US" sz="4000" b="1" dirty="0">
              <a:solidFill>
                <a:schemeClr val="tx2"/>
              </a:solidFill>
            </a:endParaRPr>
          </a:p>
        </p:txBody>
      </p:sp>
    </p:spTree>
    <p:extLst>
      <p:ext uri="{BB962C8B-B14F-4D97-AF65-F5344CB8AC3E}">
        <p14:creationId xmlns:p14="http://schemas.microsoft.com/office/powerpoint/2010/main" val="19479326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19328000"/>
              </p:ext>
            </p:extLst>
          </p:nvPr>
        </p:nvGraphicFramePr>
        <p:xfrm>
          <a:off x="457200" y="728310"/>
          <a:ext cx="8229600" cy="4224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lock icon"/>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693095" y="2648560"/>
            <a:ext cx="215421" cy="307240"/>
          </a:xfrm>
          <a:prstGeom prst="rect">
            <a:avLst/>
          </a:prstGeom>
        </p:spPr>
      </p:pic>
      <p:pic>
        <p:nvPicPr>
          <p:cNvPr id="9" name="Picture 8" descr="lock icon"/>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693095" y="2187700"/>
            <a:ext cx="215421" cy="307240"/>
          </a:xfrm>
          <a:prstGeom prst="rect">
            <a:avLst/>
          </a:prstGeom>
        </p:spPr>
      </p:pic>
      <p:sp>
        <p:nvSpPr>
          <p:cNvPr id="6" name="Title 1" descr="Condition vs. Unconditioned&#10;"/>
          <p:cNvSpPr txBox="1">
            <a:spLocks/>
          </p:cNvSpPr>
          <p:nvPr/>
        </p:nvSpPr>
        <p:spPr>
          <a:xfrm>
            <a:off x="0" y="-1385"/>
            <a:ext cx="91440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tx2"/>
                </a:solidFill>
              </a:rPr>
              <a:t>Condition vs. Unconditioned</a:t>
            </a:r>
            <a:endParaRPr lang="en-US" sz="4000" b="1" dirty="0">
              <a:solidFill>
                <a:schemeClr val="tx2"/>
              </a:solidFill>
            </a:endParaRPr>
          </a:p>
        </p:txBody>
      </p:sp>
    </p:spTree>
    <p:extLst>
      <p:ext uri="{BB962C8B-B14F-4D97-AF65-F5344CB8AC3E}">
        <p14:creationId xmlns:p14="http://schemas.microsoft.com/office/powerpoint/2010/main" val="2124099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descr="Identify when combined research authorization required&#10;"/>
          <p:cNvSpPr txBox="1"/>
          <p:nvPr/>
        </p:nvSpPr>
        <p:spPr>
          <a:xfrm>
            <a:off x="802028" y="3301445"/>
            <a:ext cx="8341973" cy="1195199"/>
          </a:xfrm>
          <a:prstGeom prst="rect">
            <a:avLst/>
          </a:prstGeom>
          <a:noFill/>
        </p:spPr>
        <p:txBody>
          <a:bodyPr wrap="square" rtlCol="0">
            <a:spAutoFit/>
          </a:bodyPr>
          <a:lstStyle/>
          <a:p>
            <a:pPr>
              <a:lnSpc>
                <a:spcPts val="4300"/>
              </a:lnSpc>
            </a:pPr>
            <a:r>
              <a:rPr lang="en-US" sz="2800" b="1" dirty="0" smtClean="0">
                <a:solidFill>
                  <a:schemeClr val="tx2">
                    <a:lumMod val="60000"/>
                    <a:lumOff val="40000"/>
                  </a:schemeClr>
                </a:solidFill>
              </a:rPr>
              <a:t>Identify</a:t>
            </a:r>
            <a:r>
              <a:rPr lang="en-US" sz="2800" b="1" dirty="0" smtClean="0">
                <a:solidFill>
                  <a:schemeClr val="tx2"/>
                </a:solidFill>
              </a:rPr>
              <a:t> when combined research authorization required</a:t>
            </a:r>
            <a:endParaRPr lang="en-US" sz="2800" b="1" dirty="0">
              <a:solidFill>
                <a:schemeClr val="tx2"/>
              </a:solidFill>
            </a:endParaRPr>
          </a:p>
        </p:txBody>
      </p:sp>
      <p:pic>
        <p:nvPicPr>
          <p:cNvPr id="13" name="Picture 12" descr="lock icon used a bullet"/>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367110" y="3339850"/>
            <a:ext cx="301043" cy="429356"/>
          </a:xfrm>
          <a:prstGeom prst="rect">
            <a:avLst/>
          </a:prstGeom>
        </p:spPr>
      </p:pic>
      <p:sp>
        <p:nvSpPr>
          <p:cNvPr id="14" name="TextBox 13" descr="Determine requirements for use of Photographs/Audio-recording/Surveys&#10;"/>
          <p:cNvSpPr txBox="1"/>
          <p:nvPr/>
        </p:nvSpPr>
        <p:spPr>
          <a:xfrm>
            <a:off x="802028" y="2202411"/>
            <a:ext cx="8335690" cy="1195199"/>
          </a:xfrm>
          <a:prstGeom prst="rect">
            <a:avLst/>
          </a:prstGeom>
          <a:noFill/>
        </p:spPr>
        <p:txBody>
          <a:bodyPr wrap="square" rtlCol="0">
            <a:spAutoFit/>
          </a:bodyPr>
          <a:lstStyle/>
          <a:p>
            <a:pPr>
              <a:lnSpc>
                <a:spcPts val="4300"/>
              </a:lnSpc>
            </a:pPr>
            <a:r>
              <a:rPr lang="en-US" sz="2800" b="1" dirty="0" smtClean="0">
                <a:solidFill>
                  <a:schemeClr val="tx2">
                    <a:lumMod val="60000"/>
                    <a:lumOff val="40000"/>
                  </a:schemeClr>
                </a:solidFill>
              </a:rPr>
              <a:t>Determine requirements </a:t>
            </a:r>
            <a:r>
              <a:rPr lang="en-US" sz="2800" b="1" dirty="0" smtClean="0">
                <a:solidFill>
                  <a:schemeClr val="tx2"/>
                </a:solidFill>
              </a:rPr>
              <a:t>for use </a:t>
            </a:r>
            <a:r>
              <a:rPr lang="en-US" sz="2800" b="1" dirty="0">
                <a:solidFill>
                  <a:schemeClr val="tx2"/>
                </a:solidFill>
              </a:rPr>
              <a:t>of </a:t>
            </a:r>
            <a:r>
              <a:rPr lang="en-US" sz="2800" b="1" dirty="0" smtClean="0">
                <a:solidFill>
                  <a:schemeClr val="tx2"/>
                </a:solidFill>
              </a:rPr>
              <a:t>Photographs/Audio-recording/Surveys</a:t>
            </a:r>
            <a:endParaRPr lang="en-US" sz="2800" b="1" dirty="0">
              <a:solidFill>
                <a:schemeClr val="tx2"/>
              </a:solidFill>
            </a:endParaRPr>
          </a:p>
        </p:txBody>
      </p:sp>
      <p:pic>
        <p:nvPicPr>
          <p:cNvPr id="17" name="Picture 16" descr="lock icon used a bullet"/>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367110" y="2264510"/>
            <a:ext cx="301043" cy="429356"/>
          </a:xfrm>
          <a:prstGeom prst="rect">
            <a:avLst/>
          </a:prstGeom>
        </p:spPr>
      </p:pic>
      <p:sp>
        <p:nvSpPr>
          <p:cNvPr id="16" name="TextBox 15" descr="Define terms used to describe VHA privacy information&#10;"/>
          <p:cNvSpPr txBox="1"/>
          <p:nvPr/>
        </p:nvSpPr>
        <p:spPr>
          <a:xfrm>
            <a:off x="808311" y="1659149"/>
            <a:ext cx="8335690" cy="643766"/>
          </a:xfrm>
          <a:prstGeom prst="rect">
            <a:avLst/>
          </a:prstGeom>
          <a:noFill/>
        </p:spPr>
        <p:txBody>
          <a:bodyPr wrap="square" rtlCol="0">
            <a:spAutoFit/>
          </a:bodyPr>
          <a:lstStyle/>
          <a:p>
            <a:pPr>
              <a:lnSpc>
                <a:spcPts val="4300"/>
              </a:lnSpc>
            </a:pPr>
            <a:r>
              <a:rPr lang="en-US" sz="2800" b="1" dirty="0" smtClean="0">
                <a:solidFill>
                  <a:schemeClr val="tx2">
                    <a:lumMod val="60000"/>
                    <a:lumOff val="40000"/>
                  </a:schemeClr>
                </a:solidFill>
              </a:rPr>
              <a:t>Define terms</a:t>
            </a:r>
            <a:r>
              <a:rPr lang="en-US" sz="2800" b="1" dirty="0" smtClean="0">
                <a:solidFill>
                  <a:schemeClr val="tx2"/>
                </a:solidFill>
              </a:rPr>
              <a:t> </a:t>
            </a:r>
            <a:r>
              <a:rPr lang="en-US" sz="2800" b="1" dirty="0">
                <a:solidFill>
                  <a:schemeClr val="tx2"/>
                </a:solidFill>
              </a:rPr>
              <a:t>used to describe VHA privacy information</a:t>
            </a:r>
          </a:p>
        </p:txBody>
      </p:sp>
      <p:pic>
        <p:nvPicPr>
          <p:cNvPr id="11" name="Picture 10" descr="lock icon used a bullet"/>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366805" y="1697960"/>
            <a:ext cx="301043" cy="429356"/>
          </a:xfrm>
          <a:prstGeom prst="rect">
            <a:avLst/>
          </a:prstGeom>
        </p:spPr>
      </p:pic>
      <p:sp>
        <p:nvSpPr>
          <p:cNvPr id="15" name="TextBox 14" descr="Define privacy requirements for research&#10;"/>
          <p:cNvSpPr txBox="1"/>
          <p:nvPr/>
        </p:nvSpPr>
        <p:spPr>
          <a:xfrm>
            <a:off x="802029" y="1026262"/>
            <a:ext cx="8341972" cy="643766"/>
          </a:xfrm>
          <a:prstGeom prst="rect">
            <a:avLst/>
          </a:prstGeom>
          <a:noFill/>
        </p:spPr>
        <p:txBody>
          <a:bodyPr wrap="square" rtlCol="0">
            <a:spAutoFit/>
          </a:bodyPr>
          <a:lstStyle/>
          <a:p>
            <a:pPr>
              <a:lnSpc>
                <a:spcPts val="4300"/>
              </a:lnSpc>
            </a:pPr>
            <a:r>
              <a:rPr lang="en-US" sz="2800" b="1" dirty="0" smtClean="0">
                <a:solidFill>
                  <a:schemeClr val="tx2">
                    <a:lumMod val="60000"/>
                    <a:lumOff val="40000"/>
                  </a:schemeClr>
                </a:solidFill>
              </a:rPr>
              <a:t>Define</a:t>
            </a:r>
            <a:r>
              <a:rPr lang="en-US" sz="2800" b="1" dirty="0" smtClean="0">
                <a:solidFill>
                  <a:schemeClr val="tx2"/>
                </a:solidFill>
              </a:rPr>
              <a:t> </a:t>
            </a:r>
            <a:r>
              <a:rPr lang="en-US" sz="2800" b="1" dirty="0" smtClean="0">
                <a:solidFill>
                  <a:schemeClr val="tx2">
                    <a:lumMod val="60000"/>
                    <a:lumOff val="40000"/>
                  </a:schemeClr>
                </a:solidFill>
              </a:rPr>
              <a:t>privacy </a:t>
            </a:r>
            <a:r>
              <a:rPr lang="en-US" sz="2800" b="1" dirty="0">
                <a:solidFill>
                  <a:schemeClr val="tx2">
                    <a:lumMod val="60000"/>
                    <a:lumOff val="40000"/>
                  </a:schemeClr>
                </a:solidFill>
              </a:rPr>
              <a:t>requirements </a:t>
            </a:r>
            <a:r>
              <a:rPr lang="en-US" sz="2800" b="1" dirty="0">
                <a:solidFill>
                  <a:schemeClr val="tx2"/>
                </a:solidFill>
              </a:rPr>
              <a:t>for research</a:t>
            </a:r>
          </a:p>
        </p:txBody>
      </p:sp>
      <p:pic>
        <p:nvPicPr>
          <p:cNvPr id="21" name="Picture 20" descr="lock icon used a bullet"/>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373700" y="1157667"/>
            <a:ext cx="301043" cy="429356"/>
          </a:xfrm>
          <a:prstGeom prst="rect">
            <a:avLst/>
          </a:prstGeom>
        </p:spPr>
      </p:pic>
      <p:sp>
        <p:nvSpPr>
          <p:cNvPr id="5" name="Title 1"/>
          <p:cNvSpPr txBox="1">
            <a:spLocks/>
          </p:cNvSpPr>
          <p:nvPr/>
        </p:nvSpPr>
        <p:spPr>
          <a:xfrm>
            <a:off x="0" y="-19050"/>
            <a:ext cx="9144000" cy="853678"/>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solidFill>
                  <a:schemeClr val="bg1">
                    <a:lumMod val="10000"/>
                    <a:lumOff val="90000"/>
                  </a:schemeClr>
                </a:solidFill>
              </a:rPr>
              <a:t>Objectives</a:t>
            </a:r>
            <a:endParaRPr lang="en-US" dirty="0">
              <a:solidFill>
                <a:schemeClr val="bg1">
                  <a:lumMod val="10000"/>
                  <a:lumOff val="90000"/>
                </a:schemeClr>
              </a:solidFill>
            </a:endParaRPr>
          </a:p>
        </p:txBody>
      </p:sp>
    </p:spTree>
    <p:extLst>
      <p:ext uri="{BB962C8B-B14F-4D97-AF65-F5344CB8AC3E}">
        <p14:creationId xmlns:p14="http://schemas.microsoft.com/office/powerpoint/2010/main" val="2789496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84941200"/>
              </p:ext>
            </p:extLst>
          </p:nvPr>
        </p:nvGraphicFramePr>
        <p:xfrm>
          <a:off x="4111140" y="1063228"/>
          <a:ext cx="4915840" cy="3966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person's hand resting on a laptop compute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640" y="1035550"/>
            <a:ext cx="3379640" cy="390709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0" y="-1385"/>
            <a:ext cx="9144000" cy="857250"/>
          </a:xfrm>
        </p:spPr>
        <p:style>
          <a:lnRef idx="1">
            <a:schemeClr val="accent1"/>
          </a:lnRef>
          <a:fillRef idx="3">
            <a:schemeClr val="accent1"/>
          </a:fillRef>
          <a:effectRef idx="2">
            <a:schemeClr val="accent1"/>
          </a:effectRef>
          <a:fontRef idx="minor">
            <a:schemeClr val="lt1"/>
          </a:fontRef>
        </p:style>
        <p:txBody>
          <a:bodyPr/>
          <a:lstStyle/>
          <a:p>
            <a:r>
              <a:rPr lang="en-US" b="1" dirty="0" smtClean="0">
                <a:solidFill>
                  <a:schemeClr val="bg1">
                    <a:lumMod val="10000"/>
                    <a:lumOff val="90000"/>
                  </a:schemeClr>
                </a:solidFill>
              </a:rPr>
              <a:t>Role of a Privacy Officer </a:t>
            </a:r>
            <a:endParaRPr lang="en-US" b="1" dirty="0">
              <a:solidFill>
                <a:schemeClr val="bg1">
                  <a:lumMod val="10000"/>
                  <a:lumOff val="90000"/>
                </a:schemeClr>
              </a:solidFill>
            </a:endParaRPr>
          </a:p>
        </p:txBody>
      </p:sp>
    </p:spTree>
    <p:extLst>
      <p:ext uri="{BB962C8B-B14F-4D97-AF65-F5344CB8AC3E}">
        <p14:creationId xmlns:p14="http://schemas.microsoft.com/office/powerpoint/2010/main" val="14194045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file folder"/>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7001" y1="20291" x2="72191" y2="20291"/>
                        <a14:foregroundMark x1="22735" y1="21050" x2="78595" y2="20626"/>
                        <a14:foregroundMark x1="78595" y1="20626" x2="78595" y2="20626"/>
                        <a14:backgroundMark x1="23848" y1="72595" x2="55214" y2="74859"/>
                        <a14:backgroundMark x1="70331" y1="70251" x2="34923" y2="69200"/>
                        <a14:backgroundMark x1="33306" y1="68391" x2="79466" y2="67583"/>
                      </a14:backgroundRemoval>
                    </a14:imgEffect>
                  </a14:imgLayer>
                </a14:imgProps>
              </a:ext>
              <a:ext uri="{28A0092B-C50C-407E-A947-70E740481C1C}">
                <a14:useLocalDpi xmlns:a14="http://schemas.microsoft.com/office/drawing/2010/main" val="0"/>
              </a:ext>
            </a:extLst>
          </a:blip>
          <a:srcRect l="16406" t="14610" r="17085" b="30802"/>
          <a:stretch/>
        </p:blipFill>
        <p:spPr>
          <a:xfrm>
            <a:off x="1374834" y="869545"/>
            <a:ext cx="6653616" cy="4276676"/>
          </a:xfrm>
          <a:prstGeom prst="rect">
            <a:avLst/>
          </a:prstGeom>
        </p:spPr>
      </p:pic>
      <p:graphicFrame>
        <p:nvGraphicFramePr>
          <p:cNvPr id="8" name="Diagram 7"/>
          <p:cNvGraphicFramePr/>
          <p:nvPr>
            <p:extLst>
              <p:ext uri="{D42A27DB-BD31-4B8C-83A1-F6EECF244321}">
                <p14:modId xmlns:p14="http://schemas.microsoft.com/office/powerpoint/2010/main" val="4101270574"/>
              </p:ext>
            </p:extLst>
          </p:nvPr>
        </p:nvGraphicFramePr>
        <p:xfrm>
          <a:off x="1653220" y="1695794"/>
          <a:ext cx="6106395" cy="32570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itle 1" descr="Role of IRB in Privacy&#10;"/>
          <p:cNvSpPr txBox="1">
            <a:spLocks/>
          </p:cNvSpPr>
          <p:nvPr/>
        </p:nvSpPr>
        <p:spPr>
          <a:xfrm>
            <a:off x="0" y="-1385"/>
            <a:ext cx="9144000" cy="85725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b="1" dirty="0">
                <a:solidFill>
                  <a:schemeClr val="tx1"/>
                </a:solidFill>
              </a:rPr>
              <a:t>Role of IRB in Privacy</a:t>
            </a:r>
          </a:p>
        </p:txBody>
      </p:sp>
    </p:spTree>
    <p:extLst>
      <p:ext uri="{BB962C8B-B14F-4D97-AF65-F5344CB8AC3E}">
        <p14:creationId xmlns:p14="http://schemas.microsoft.com/office/powerpoint/2010/main" val="36558336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2347211"/>
              </p:ext>
            </p:extLst>
          </p:nvPr>
        </p:nvGraphicFramePr>
        <p:xfrm>
          <a:off x="193831" y="613096"/>
          <a:ext cx="8794744" cy="4339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descr="lock icon"/>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424260" y="3308396"/>
            <a:ext cx="230430" cy="328646"/>
          </a:xfrm>
          <a:prstGeom prst="rect">
            <a:avLst/>
          </a:prstGeom>
        </p:spPr>
      </p:pic>
      <p:pic>
        <p:nvPicPr>
          <p:cNvPr id="7" name="Picture 6" descr="lock icon"/>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424260" y="2374053"/>
            <a:ext cx="230430" cy="328646"/>
          </a:xfrm>
          <a:prstGeom prst="rect">
            <a:avLst/>
          </a:prstGeom>
        </p:spPr>
      </p:pic>
      <p:pic>
        <p:nvPicPr>
          <p:cNvPr id="8" name="Picture 7" descr="lock icon"/>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424261" y="1458005"/>
            <a:ext cx="230430" cy="328646"/>
          </a:xfrm>
          <a:prstGeom prst="rect">
            <a:avLst/>
          </a:prstGeom>
        </p:spPr>
      </p:pic>
      <p:sp>
        <p:nvSpPr>
          <p:cNvPr id="9" name="Title 1" descr="HIPAA Waiver Approval Criteria&#10;"/>
          <p:cNvSpPr txBox="1">
            <a:spLocks/>
          </p:cNvSpPr>
          <p:nvPr/>
        </p:nvSpPr>
        <p:spPr>
          <a:xfrm>
            <a:off x="0" y="-1385"/>
            <a:ext cx="9144000" cy="61448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tx2"/>
                </a:solidFill>
              </a:rPr>
              <a:t>HIPAA Waiver Approval Criteria</a:t>
            </a:r>
            <a:endParaRPr lang="en-US" sz="4000" b="1" dirty="0">
              <a:solidFill>
                <a:schemeClr val="tx2"/>
              </a:solidFill>
            </a:endParaRPr>
          </a:p>
        </p:txBody>
      </p:sp>
    </p:spTree>
    <p:extLst>
      <p:ext uri="{BB962C8B-B14F-4D97-AF65-F5344CB8AC3E}">
        <p14:creationId xmlns:p14="http://schemas.microsoft.com/office/powerpoint/2010/main" val="28642478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04974058"/>
              </p:ext>
            </p:extLst>
          </p:nvPr>
        </p:nvGraphicFramePr>
        <p:xfrm>
          <a:off x="457200" y="855865"/>
          <a:ext cx="8229600" cy="4096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descr="HIPAA Waiver Approval Criteria&#10;"/>
          <p:cNvSpPr txBox="1">
            <a:spLocks/>
          </p:cNvSpPr>
          <p:nvPr/>
        </p:nvSpPr>
        <p:spPr>
          <a:xfrm>
            <a:off x="0" y="-1385"/>
            <a:ext cx="91440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tx2"/>
                </a:solidFill>
              </a:rPr>
              <a:t>HIPAA Waiver Approval Criteria</a:t>
            </a:r>
            <a:endParaRPr lang="en-US" sz="4000" b="1" dirty="0">
              <a:solidFill>
                <a:schemeClr val="tx2"/>
              </a:solidFill>
            </a:endParaRPr>
          </a:p>
        </p:txBody>
      </p:sp>
    </p:spTree>
    <p:extLst>
      <p:ext uri="{BB962C8B-B14F-4D97-AF65-F5344CB8AC3E}">
        <p14:creationId xmlns:p14="http://schemas.microsoft.com/office/powerpoint/2010/main" val="25020248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of a padlock icon"/>
          <p:cNvPicPr>
            <a:picLocks noChangeAspect="1"/>
          </p:cNvPicPr>
          <p:nvPr/>
        </p:nvPicPr>
        <p:blipFill>
          <a:blip r:embed="rId3">
            <a:extLst>
              <a:ext uri="{BEBA8EAE-BF5A-486C-A8C5-ECC9F3942E4B}">
                <a14:imgProps xmlns:a14="http://schemas.microsoft.com/office/drawing/2010/main">
                  <a14:imgLayer r:embed="rId4">
                    <a14:imgEffect>
                      <a14:backgroundRemoval t="1800" b="99663" l="1445" r="100000"/>
                    </a14:imgEffect>
                  </a14:imgLayer>
                </a14:imgProps>
              </a:ext>
              <a:ext uri="{28A0092B-C50C-407E-A947-70E740481C1C}">
                <a14:useLocalDpi xmlns:a14="http://schemas.microsoft.com/office/drawing/2010/main" val="0"/>
              </a:ext>
            </a:extLst>
          </a:blip>
          <a:stretch>
            <a:fillRect/>
          </a:stretch>
        </p:blipFill>
        <p:spPr>
          <a:xfrm>
            <a:off x="3017403" y="736514"/>
            <a:ext cx="3088360" cy="4406985"/>
          </a:xfrm>
          <a:prstGeom prst="rect">
            <a:avLst/>
          </a:prstGeom>
        </p:spPr>
      </p:pic>
      <p:sp>
        <p:nvSpPr>
          <p:cNvPr id="3" name="Rectangle 2" descr="Obtain HIPAA Waiver prior to use or collection of PHI&#10;Amending HIPAA Waiver&#10;&#10;"/>
          <p:cNvSpPr/>
          <p:nvPr/>
        </p:nvSpPr>
        <p:spPr>
          <a:xfrm>
            <a:off x="0" y="1140589"/>
            <a:ext cx="9144000" cy="2862322"/>
          </a:xfrm>
          <a:prstGeom prst="rect">
            <a:avLst/>
          </a:prstGeom>
        </p:spPr>
        <p:txBody>
          <a:bodyPr wrap="square">
            <a:spAutoFit/>
          </a:bodyPr>
          <a:lstStyle/>
          <a:p>
            <a:pPr algn="ctr"/>
            <a:r>
              <a:rPr lang="en-US" sz="3600" dirty="0" smtClean="0">
                <a:solidFill>
                  <a:schemeClr val="tx2"/>
                </a:solidFill>
              </a:rPr>
              <a:t>Obtain HIPAA Waiver prior to use </a:t>
            </a:r>
            <a:r>
              <a:rPr lang="en-US" sz="3600" dirty="0">
                <a:solidFill>
                  <a:schemeClr val="tx2"/>
                </a:solidFill>
              </a:rPr>
              <a:t>or collection of </a:t>
            </a:r>
            <a:r>
              <a:rPr lang="en-US" sz="3600" dirty="0" smtClean="0">
                <a:solidFill>
                  <a:schemeClr val="tx2"/>
                </a:solidFill>
              </a:rPr>
              <a:t>PHI</a:t>
            </a:r>
            <a:endParaRPr lang="en-US" sz="3600" dirty="0">
              <a:solidFill>
                <a:schemeClr val="tx2"/>
              </a:solidFill>
            </a:endParaRPr>
          </a:p>
          <a:p>
            <a:pPr lvl="1" algn="ctr"/>
            <a:endParaRPr lang="en-US" sz="3600" dirty="0">
              <a:solidFill>
                <a:schemeClr val="tx2"/>
              </a:solidFill>
            </a:endParaRPr>
          </a:p>
          <a:p>
            <a:pPr lvl="1" algn="ctr"/>
            <a:r>
              <a:rPr lang="en-US" sz="3600" dirty="0" smtClean="0">
                <a:solidFill>
                  <a:schemeClr val="tx2"/>
                </a:solidFill>
              </a:rPr>
              <a:t>Amending HIPAA Waiver</a:t>
            </a:r>
          </a:p>
          <a:p>
            <a:pPr lvl="1"/>
            <a:endParaRPr lang="en-US" sz="3600" dirty="0">
              <a:solidFill>
                <a:schemeClr val="tx2"/>
              </a:solidFill>
            </a:endParaRPr>
          </a:p>
        </p:txBody>
      </p:sp>
      <p:sp>
        <p:nvSpPr>
          <p:cNvPr id="2" name="Title 1"/>
          <p:cNvSpPr>
            <a:spLocks noGrp="1"/>
          </p:cNvSpPr>
          <p:nvPr>
            <p:ph type="title"/>
          </p:nvPr>
        </p:nvSpPr>
        <p:spPr>
          <a:xfrm>
            <a:off x="0" y="-1385"/>
            <a:ext cx="9144000" cy="857250"/>
          </a:xfrm>
        </p:spPr>
        <p:style>
          <a:lnRef idx="1">
            <a:schemeClr val="accent1"/>
          </a:lnRef>
          <a:fillRef idx="3">
            <a:schemeClr val="accent1"/>
          </a:fillRef>
          <a:effectRef idx="2">
            <a:schemeClr val="accent1"/>
          </a:effectRef>
          <a:fontRef idx="minor">
            <a:schemeClr val="lt1"/>
          </a:fontRef>
        </p:style>
        <p:txBody>
          <a:bodyPr/>
          <a:lstStyle/>
          <a:p>
            <a:r>
              <a:rPr lang="en-US" dirty="0">
                <a:solidFill>
                  <a:schemeClr val="tx1"/>
                </a:solidFill>
              </a:rPr>
              <a:t>HIPAA Waiver Approval Criteria</a:t>
            </a:r>
          </a:p>
        </p:txBody>
      </p:sp>
    </p:spTree>
    <p:extLst>
      <p:ext uri="{BB962C8B-B14F-4D97-AF65-F5344CB8AC3E}">
        <p14:creationId xmlns:p14="http://schemas.microsoft.com/office/powerpoint/2010/main" val="2717782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Aware of privacy terms and statutes&#10;Data distinctions&#10;Use vs. Disclosure of information &#10;&#10;"/>
          <p:cNvSpPr>
            <a:spLocks noGrp="1"/>
          </p:cNvSpPr>
          <p:nvPr>
            <p:ph idx="1"/>
          </p:nvPr>
        </p:nvSpPr>
        <p:spPr>
          <a:xfrm>
            <a:off x="0" y="1752721"/>
            <a:ext cx="9144000" cy="3394472"/>
          </a:xfrm>
        </p:spPr>
        <p:txBody>
          <a:bodyPr/>
          <a:lstStyle/>
          <a:p>
            <a:pPr marL="0" indent="0" algn="ctr">
              <a:buNone/>
            </a:pPr>
            <a:endParaRPr lang="en-US" b="1" dirty="0" smtClean="0">
              <a:solidFill>
                <a:schemeClr val="tx2"/>
              </a:solidFill>
            </a:endParaRPr>
          </a:p>
          <a:p>
            <a:pPr marL="0" indent="0" algn="ctr">
              <a:buNone/>
            </a:pPr>
            <a:r>
              <a:rPr lang="en-US" b="1" dirty="0" smtClean="0">
                <a:solidFill>
                  <a:schemeClr val="tx2"/>
                </a:solidFill>
              </a:rPr>
              <a:t>Aware of privacy terms and statutes</a:t>
            </a:r>
          </a:p>
          <a:p>
            <a:pPr marL="0" indent="0" algn="ctr">
              <a:buNone/>
            </a:pPr>
            <a:r>
              <a:rPr lang="en-US" b="1" dirty="0" smtClean="0">
                <a:solidFill>
                  <a:schemeClr val="tx2"/>
                </a:solidFill>
              </a:rPr>
              <a:t>Data distinctions</a:t>
            </a:r>
          </a:p>
          <a:p>
            <a:pPr marL="0" indent="0" algn="ctr">
              <a:buNone/>
            </a:pPr>
            <a:r>
              <a:rPr lang="en-US" b="1" dirty="0" smtClean="0">
                <a:solidFill>
                  <a:schemeClr val="tx2"/>
                </a:solidFill>
              </a:rPr>
              <a:t>Use </a:t>
            </a:r>
            <a:r>
              <a:rPr lang="en-US" b="1" dirty="0" smtClean="0">
                <a:solidFill>
                  <a:schemeClr val="tx2"/>
                </a:solidFill>
              </a:rPr>
              <a:t>vs. Disclosure </a:t>
            </a:r>
            <a:r>
              <a:rPr lang="en-US" b="1" dirty="0" smtClean="0">
                <a:solidFill>
                  <a:schemeClr val="tx2"/>
                </a:solidFill>
              </a:rPr>
              <a:t>of information </a:t>
            </a:r>
          </a:p>
          <a:p>
            <a:pPr marL="0" indent="0" algn="ctr">
              <a:buNone/>
            </a:pPr>
            <a:endParaRPr lang="en-US" b="1" dirty="0" smtClean="0">
              <a:solidFill>
                <a:schemeClr val="tx2"/>
              </a:solidFill>
            </a:endParaRPr>
          </a:p>
        </p:txBody>
      </p:sp>
      <p:pic>
        <p:nvPicPr>
          <p:cNvPr id="5" name="Picture 4" descr="Summary written in letter blocks"/>
          <p:cNvPicPr>
            <a:picLocks noChangeAspect="1"/>
          </p:cNvPicPr>
          <p:nvPr/>
        </p:nvPicPr>
        <p:blipFill>
          <a:blip r:embed="rId3" cstate="print">
            <a:extLst>
              <a:ext uri="{BEBA8EAE-BF5A-486C-A8C5-ECC9F3942E4B}">
                <a14:imgProps xmlns:a14="http://schemas.microsoft.com/office/drawing/2010/main">
                  <a14:imgLayer r:embed="rId4">
                    <a14:imgEffect>
                      <a14:backgroundRemoval t="9969" b="89720" l="0" r="99454"/>
                    </a14:imgEffect>
                  </a14:imgLayer>
                </a14:imgProps>
              </a:ext>
              <a:ext uri="{28A0092B-C50C-407E-A947-70E740481C1C}">
                <a14:useLocalDpi xmlns:a14="http://schemas.microsoft.com/office/drawing/2010/main" val="0"/>
              </a:ext>
            </a:extLst>
          </a:blip>
          <a:stretch>
            <a:fillRect/>
          </a:stretch>
        </p:blipFill>
        <p:spPr>
          <a:xfrm>
            <a:off x="808310" y="-654270"/>
            <a:ext cx="7688428" cy="33675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55609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quot; &quot;"/>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371600" y="2715817"/>
            <a:ext cx="7761288" cy="1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57400" y="1611008"/>
            <a:ext cx="7086600" cy="857250"/>
          </a:xfrm>
        </p:spPr>
        <p:txBody>
          <a:bodyPr/>
          <a:lstStyle/>
          <a:p>
            <a:r>
              <a:rPr lang="en-US" dirty="0" smtClean="0">
                <a:solidFill>
                  <a:schemeClr val="tx2"/>
                </a:solidFill>
              </a:rPr>
              <a:t>Ask the Presenter</a:t>
            </a:r>
            <a:endParaRPr lang="en-US" dirty="0">
              <a:solidFill>
                <a:schemeClr val="tx2"/>
              </a:solidFill>
            </a:endParaRPr>
          </a:p>
        </p:txBody>
      </p:sp>
      <p:pic>
        <p:nvPicPr>
          <p:cNvPr id="4" name="Picture 4" descr="My VeHU Campus &quot;Ask The Presenter&quot; Ico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1597819"/>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556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997145"/>
            <a:ext cx="8534400" cy="3657600"/>
          </a:xfrm>
        </p:spPr>
        <p:txBody>
          <a:bodyPr>
            <a:normAutofit/>
          </a:bodyPr>
          <a:lstStyle/>
          <a:p>
            <a:pPr marL="0" indent="0">
              <a:buNone/>
            </a:pPr>
            <a:r>
              <a:rPr lang="en-US" sz="3600" dirty="0">
                <a:solidFill>
                  <a:schemeClr val="tx2"/>
                </a:solidFill>
              </a:rPr>
              <a:t>The study protocol involves a simple survey of VA staff, with no health information.  Is a HIPAA authorization or waiver required?  </a:t>
            </a:r>
          </a:p>
          <a:p>
            <a:pPr marL="1314450" lvl="2" indent="-514350">
              <a:buFont typeface="+mj-lt"/>
              <a:buAutoNum type="alphaUcPeriod"/>
            </a:pPr>
            <a:r>
              <a:rPr lang="en-US" sz="3600" dirty="0" smtClean="0">
                <a:solidFill>
                  <a:schemeClr val="tx2"/>
                </a:solidFill>
              </a:rPr>
              <a:t>Yes</a:t>
            </a:r>
          </a:p>
          <a:p>
            <a:pPr marL="1314450" lvl="2" indent="-514350">
              <a:buFont typeface="+mj-lt"/>
              <a:buAutoNum type="alphaUcPeriod"/>
            </a:pPr>
            <a:r>
              <a:rPr lang="en-US" sz="3600" dirty="0" smtClean="0">
                <a:solidFill>
                  <a:schemeClr val="tx2"/>
                </a:solidFill>
              </a:rPr>
              <a:t>No</a:t>
            </a:r>
          </a:p>
        </p:txBody>
      </p:sp>
      <p:sp>
        <p:nvSpPr>
          <p:cNvPr id="4" name="Title 3"/>
          <p:cNvSpPr>
            <a:spLocks noGrp="1"/>
          </p:cNvSpPr>
          <p:nvPr>
            <p:ph type="title"/>
          </p:nvPr>
        </p:nvSpPr>
        <p:spPr>
          <a:xfrm>
            <a:off x="914400" y="171450"/>
            <a:ext cx="8229600" cy="857250"/>
          </a:xfrm>
        </p:spPr>
        <p:txBody>
          <a:bodyPr/>
          <a:lstStyle/>
          <a:p>
            <a:r>
              <a:rPr lang="en-US" dirty="0" smtClean="0">
                <a:solidFill>
                  <a:schemeClr val="tx2"/>
                </a:solidFill>
              </a:rPr>
              <a:t>Poll Question</a:t>
            </a:r>
            <a:endParaRPr lang="en-US" dirty="0">
              <a:solidFill>
                <a:schemeClr val="tx2"/>
              </a:solidFill>
            </a:endParaRPr>
          </a:p>
        </p:txBody>
      </p:sp>
      <p:pic>
        <p:nvPicPr>
          <p:cNvPr id="6" name="Picture 3" descr="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1" y="257175"/>
            <a:ext cx="657745" cy="65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916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4024" y="421070"/>
            <a:ext cx="4379975" cy="4224550"/>
          </a:xfrm>
        </p:spPr>
        <p:txBody>
          <a:bodyPr anchor="ctr">
            <a:normAutofit/>
          </a:bodyPr>
          <a:lstStyle/>
          <a:p>
            <a:pPr algn="ctr"/>
            <a:r>
              <a:rPr lang="en-US" sz="4400" dirty="0" smtClean="0">
                <a:solidFill>
                  <a:schemeClr val="tx2"/>
                </a:solidFill>
              </a:rPr>
              <a:t>Privacy Laws and Requirements for VA Research</a:t>
            </a:r>
            <a:endParaRPr lang="en-US" sz="4400" dirty="0">
              <a:solidFill>
                <a:schemeClr val="tx2"/>
              </a:solidFill>
            </a:endParaRPr>
          </a:p>
        </p:txBody>
      </p:sp>
      <p:pic>
        <p:nvPicPr>
          <p:cNvPr id="5" name="Picture 4" descr="gavel and stethescope on an American flag"/>
          <p:cNvPicPr>
            <a:picLocks noChangeAspect="1"/>
          </p:cNvPicPr>
          <p:nvPr/>
        </p:nvPicPr>
        <p:blipFill rotWithShape="1">
          <a:blip r:embed="rId3" cstate="print">
            <a:extLst>
              <a:ext uri="{28A0092B-C50C-407E-A947-70E740481C1C}">
                <a14:useLocalDpi xmlns:a14="http://schemas.microsoft.com/office/drawing/2010/main" val="0"/>
              </a:ext>
            </a:extLst>
          </a:blip>
          <a:srcRect l="39503" t="27543"/>
          <a:stretch/>
        </p:blipFill>
        <p:spPr>
          <a:xfrm>
            <a:off x="1805" y="-1385"/>
            <a:ext cx="4694877" cy="5140971"/>
          </a:xfrm>
          <a:prstGeom prst="rect">
            <a:avLst/>
          </a:prstGeom>
          <a:noFill/>
          <a:ln>
            <a:noFill/>
          </a:ln>
        </p:spPr>
      </p:pic>
      <p:sp>
        <p:nvSpPr>
          <p:cNvPr id="6" name="Rectangle 5" descr="&quot; &quot;"/>
          <p:cNvSpPr/>
          <p:nvPr/>
        </p:nvSpPr>
        <p:spPr>
          <a:xfrm>
            <a:off x="4571999" y="0"/>
            <a:ext cx="192025" cy="514097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0005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descr="HIPAA Privacy Rule, 45 CFR Parts 160 and 164&#10;"/>
          <p:cNvSpPr txBox="1"/>
          <p:nvPr/>
        </p:nvSpPr>
        <p:spPr>
          <a:xfrm>
            <a:off x="808309" y="3930375"/>
            <a:ext cx="7373759" cy="523220"/>
          </a:xfrm>
          <a:prstGeom prst="rect">
            <a:avLst/>
          </a:prstGeom>
          <a:noFill/>
        </p:spPr>
        <p:txBody>
          <a:bodyPr wrap="square" rtlCol="0">
            <a:spAutoFit/>
          </a:bodyPr>
          <a:lstStyle/>
          <a:p>
            <a:r>
              <a:rPr lang="en-US" sz="2800" b="1" dirty="0">
                <a:solidFill>
                  <a:schemeClr val="tx2"/>
                </a:solidFill>
              </a:rPr>
              <a:t>HIPAA Privacy Rule, 45 CFR Parts 160 and 164</a:t>
            </a:r>
          </a:p>
        </p:txBody>
      </p:sp>
      <p:pic>
        <p:nvPicPr>
          <p:cNvPr id="21" name="Picture 20" descr="lock icon used a bullet"/>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385855" y="3870619"/>
            <a:ext cx="301043" cy="429356"/>
          </a:xfrm>
          <a:prstGeom prst="rect">
            <a:avLst/>
          </a:prstGeom>
        </p:spPr>
      </p:pic>
      <p:sp>
        <p:nvSpPr>
          <p:cNvPr id="16" name="TextBox 15" descr="Privacy Act of 1974, Title 5 USC 552a&#10;"/>
          <p:cNvSpPr txBox="1"/>
          <p:nvPr/>
        </p:nvSpPr>
        <p:spPr>
          <a:xfrm>
            <a:off x="808311" y="3071015"/>
            <a:ext cx="8335690" cy="523220"/>
          </a:xfrm>
          <a:prstGeom prst="rect">
            <a:avLst/>
          </a:prstGeom>
          <a:noFill/>
        </p:spPr>
        <p:txBody>
          <a:bodyPr wrap="square" rtlCol="0">
            <a:spAutoFit/>
          </a:bodyPr>
          <a:lstStyle/>
          <a:p>
            <a:r>
              <a:rPr lang="en-US" sz="2800" b="1" dirty="0">
                <a:solidFill>
                  <a:schemeClr val="tx2"/>
                </a:solidFill>
              </a:rPr>
              <a:t>Privacy Act of 1974, Title 5 USC 552a</a:t>
            </a:r>
          </a:p>
        </p:txBody>
      </p:sp>
      <p:pic>
        <p:nvPicPr>
          <p:cNvPr id="20" name="Picture 19" descr="lock icon used a bullet"/>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385855" y="3025709"/>
            <a:ext cx="301043" cy="429356"/>
          </a:xfrm>
          <a:prstGeom prst="rect">
            <a:avLst/>
          </a:prstGeom>
        </p:spPr>
      </p:pic>
      <p:sp>
        <p:nvSpPr>
          <p:cNvPr id="15" name="TextBox 14" descr="Title 38 USC Section 7332&#10;"/>
          <p:cNvSpPr txBox="1"/>
          <p:nvPr/>
        </p:nvSpPr>
        <p:spPr>
          <a:xfrm>
            <a:off x="802029" y="2163745"/>
            <a:ext cx="5882246" cy="523220"/>
          </a:xfrm>
          <a:prstGeom prst="rect">
            <a:avLst/>
          </a:prstGeom>
          <a:noFill/>
        </p:spPr>
        <p:txBody>
          <a:bodyPr wrap="square" rtlCol="0">
            <a:spAutoFit/>
          </a:bodyPr>
          <a:lstStyle/>
          <a:p>
            <a:r>
              <a:rPr lang="en-US" sz="2800" b="1" dirty="0">
                <a:solidFill>
                  <a:schemeClr val="tx2"/>
                </a:solidFill>
              </a:rPr>
              <a:t>Title 38 USC Section 7332</a:t>
            </a:r>
          </a:p>
        </p:txBody>
      </p:sp>
      <p:pic>
        <p:nvPicPr>
          <p:cNvPr id="19" name="Picture 18" descr="lock icon used a bullet"/>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390393" y="2142394"/>
            <a:ext cx="301043" cy="429356"/>
          </a:xfrm>
          <a:prstGeom prst="rect">
            <a:avLst/>
          </a:prstGeom>
        </p:spPr>
      </p:pic>
      <p:sp>
        <p:nvSpPr>
          <p:cNvPr id="6" name="TextBox 5" descr="Title 38, United States Code (USC),  Section 5701&#10;"/>
          <p:cNvSpPr txBox="1"/>
          <p:nvPr/>
        </p:nvSpPr>
        <p:spPr>
          <a:xfrm>
            <a:off x="802028" y="1280430"/>
            <a:ext cx="7380041" cy="523220"/>
          </a:xfrm>
          <a:prstGeom prst="rect">
            <a:avLst/>
          </a:prstGeom>
          <a:noFill/>
        </p:spPr>
        <p:txBody>
          <a:bodyPr wrap="square" rtlCol="0">
            <a:spAutoFit/>
          </a:bodyPr>
          <a:lstStyle/>
          <a:p>
            <a:r>
              <a:rPr lang="en-US" sz="2800" b="1" dirty="0">
                <a:solidFill>
                  <a:schemeClr val="tx2"/>
                </a:solidFill>
              </a:rPr>
              <a:t>Title 38, United States Code (USC),  Section 5701</a:t>
            </a:r>
          </a:p>
        </p:txBody>
      </p:sp>
      <p:pic>
        <p:nvPicPr>
          <p:cNvPr id="18" name="Picture 17" descr="lock icon used a bullet"/>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30706" t="22077" r="30680" b="22849"/>
          <a:stretch/>
        </p:blipFill>
        <p:spPr>
          <a:xfrm>
            <a:off x="396167" y="1259079"/>
            <a:ext cx="301043" cy="429356"/>
          </a:xfrm>
          <a:prstGeom prst="rect">
            <a:avLst/>
          </a:prstGeom>
        </p:spPr>
      </p:pic>
      <p:sp>
        <p:nvSpPr>
          <p:cNvPr id="5" name="Title 1" descr="Federal Information &amp; Privacy Laws&#10;"/>
          <p:cNvSpPr txBox="1">
            <a:spLocks/>
          </p:cNvSpPr>
          <p:nvPr/>
        </p:nvSpPr>
        <p:spPr>
          <a:xfrm>
            <a:off x="0" y="-19050"/>
            <a:ext cx="9144000" cy="853678"/>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solidFill>
                  <a:srgbClr val="FFFFCC"/>
                </a:solidFill>
              </a:rPr>
              <a:t>Federal Information &amp; Privacy Laws</a:t>
            </a:r>
          </a:p>
        </p:txBody>
      </p:sp>
    </p:spTree>
    <p:extLst>
      <p:ext uri="{BB962C8B-B14F-4D97-AF65-F5344CB8AC3E}">
        <p14:creationId xmlns:p14="http://schemas.microsoft.com/office/powerpoint/2010/main" val="4058025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 name="Table 1" descr="Statute: 38 U.S.C. 5701&#10;Protected Information: Veteran Names &amp; Addresses and their Beneficiaries&#10;Authority: Need-to-Know; Survives death; N/A to employees&#10;Statute: 38 U.S.C. 7332&#10;Protected Information: HIV Sickle Cell Anemia Alcohol Abuse/ Alcoholism Drub Abuse&#10;Authority: Subject authorization; or&#10;Disclosure to non-VA requires assurance;&#10;Survives death&#10;&#10;&#10;&#10;"/>
          <p:cNvGraphicFramePr>
            <a:graphicFrameLocks noGrp="1"/>
          </p:cNvGraphicFramePr>
          <p:nvPr>
            <p:extLst>
              <p:ext uri="{D42A27DB-BD31-4B8C-83A1-F6EECF244321}">
                <p14:modId xmlns:p14="http://schemas.microsoft.com/office/powerpoint/2010/main" val="3768011146"/>
              </p:ext>
            </p:extLst>
          </p:nvPr>
        </p:nvGraphicFramePr>
        <p:xfrm>
          <a:off x="46340" y="48730"/>
          <a:ext cx="9065385" cy="5007130"/>
        </p:xfrm>
        <a:graphic>
          <a:graphicData uri="http://schemas.openxmlformats.org/drawingml/2006/table">
            <a:tbl>
              <a:tblPr firstRow="1" bandRow="1">
                <a:tableStyleId>{0660B408-B3CF-4A94-85FC-2B1E0A45F4A2}</a:tableStyleId>
              </a:tblPr>
              <a:tblGrid>
                <a:gridCol w="2983872"/>
                <a:gridCol w="2983872"/>
                <a:gridCol w="3097641"/>
              </a:tblGrid>
              <a:tr h="602770">
                <a:tc>
                  <a:txBody>
                    <a:bodyPr/>
                    <a:lstStyle/>
                    <a:p>
                      <a:pPr algn="ctr">
                        <a:lnSpc>
                          <a:spcPts val="2000"/>
                        </a:lnSpc>
                      </a:pPr>
                      <a:r>
                        <a:rPr lang="en-US" sz="2000" dirty="0" smtClean="0"/>
                        <a:t>Statute</a:t>
                      </a:r>
                      <a:endParaRPr lang="en-US" sz="2000" dirty="0"/>
                    </a:p>
                  </a:txBody>
                  <a:tcPr marT="34290" marB="34290" anchor="ctr"/>
                </a:tc>
                <a:tc>
                  <a:txBody>
                    <a:bodyPr/>
                    <a:lstStyle/>
                    <a:p>
                      <a:pPr algn="ctr">
                        <a:lnSpc>
                          <a:spcPts val="2000"/>
                        </a:lnSpc>
                      </a:pPr>
                      <a:r>
                        <a:rPr lang="en-US" sz="2000" dirty="0" smtClean="0"/>
                        <a:t>Protected</a:t>
                      </a:r>
                    </a:p>
                    <a:p>
                      <a:pPr algn="ctr">
                        <a:lnSpc>
                          <a:spcPts val="2000"/>
                        </a:lnSpc>
                      </a:pPr>
                      <a:r>
                        <a:rPr lang="en-US" sz="2000" dirty="0" smtClean="0"/>
                        <a:t>Information</a:t>
                      </a:r>
                      <a:endParaRPr lang="en-US" sz="2000" dirty="0"/>
                    </a:p>
                  </a:txBody>
                  <a:tcPr marT="34290" marB="34290" anchor="ctr"/>
                </a:tc>
                <a:tc>
                  <a:txBody>
                    <a:bodyPr/>
                    <a:lstStyle/>
                    <a:p>
                      <a:pPr algn="ctr">
                        <a:lnSpc>
                          <a:spcPts val="2000"/>
                        </a:lnSpc>
                      </a:pPr>
                      <a:r>
                        <a:rPr lang="en-US" sz="2000" dirty="0" smtClean="0"/>
                        <a:t>Authority</a:t>
                      </a:r>
                      <a:endParaRPr lang="en-US" sz="2000" dirty="0"/>
                    </a:p>
                  </a:txBody>
                  <a:tcPr marT="34290" marB="34290" anchor="ctr"/>
                </a:tc>
              </a:tr>
              <a:tr h="1673005">
                <a:tc>
                  <a:txBody>
                    <a:bodyPr/>
                    <a:lstStyle/>
                    <a:p>
                      <a:pPr algn="ctr">
                        <a:lnSpc>
                          <a:spcPct val="100000"/>
                        </a:lnSpc>
                      </a:pPr>
                      <a:r>
                        <a:rPr lang="en-US" sz="2800" dirty="0" smtClean="0"/>
                        <a:t>38 U.S.C.</a:t>
                      </a:r>
                      <a:r>
                        <a:rPr lang="en-US" sz="2800" baseline="0" dirty="0" smtClean="0"/>
                        <a:t> 5701</a:t>
                      </a:r>
                      <a:endParaRPr lang="en-US" sz="2800" dirty="0"/>
                    </a:p>
                  </a:txBody>
                  <a:tcPr marT="34290" marB="34290"/>
                </a:tc>
                <a:tc>
                  <a:txBody>
                    <a:bodyPr/>
                    <a:lstStyle/>
                    <a:p>
                      <a:pPr algn="ctr">
                        <a:lnSpc>
                          <a:spcPct val="100000"/>
                        </a:lnSpc>
                      </a:pPr>
                      <a:r>
                        <a:rPr lang="en-US" sz="2800" dirty="0" smtClean="0"/>
                        <a:t>Veteran Names &amp; Addresses and</a:t>
                      </a:r>
                      <a:r>
                        <a:rPr lang="en-US" sz="2800" baseline="0" dirty="0" smtClean="0"/>
                        <a:t> their Beneficiaries</a:t>
                      </a:r>
                      <a:endParaRPr lang="en-US" sz="2800" dirty="0"/>
                    </a:p>
                  </a:txBody>
                  <a:tcPr marT="34290" marB="34290"/>
                </a:tc>
                <a:tc>
                  <a:txBody>
                    <a:bodyPr/>
                    <a:lstStyle/>
                    <a:p>
                      <a:pPr marL="457200" indent="-457200" algn="l">
                        <a:lnSpc>
                          <a:spcPct val="100000"/>
                        </a:lnSpc>
                        <a:buClr>
                          <a:schemeClr val="accent6"/>
                        </a:buClr>
                        <a:buFont typeface="Arial" panose="020B0604020202020204" pitchFamily="34" charset="0"/>
                        <a:buChar char="•"/>
                      </a:pPr>
                      <a:r>
                        <a:rPr lang="en-US" sz="2800" dirty="0" smtClean="0"/>
                        <a:t>Need-to-Know</a:t>
                      </a:r>
                    </a:p>
                    <a:p>
                      <a:pPr marL="457200" indent="-457200" algn="l">
                        <a:lnSpc>
                          <a:spcPct val="100000"/>
                        </a:lnSpc>
                        <a:buClr>
                          <a:schemeClr val="accent6"/>
                        </a:buClr>
                        <a:buFont typeface="Arial" panose="020B0604020202020204" pitchFamily="34" charset="0"/>
                        <a:buChar char="•"/>
                      </a:pPr>
                      <a:r>
                        <a:rPr lang="en-US" sz="2800" dirty="0" smtClean="0"/>
                        <a:t>Survives</a:t>
                      </a:r>
                      <a:r>
                        <a:rPr lang="en-US" sz="2800" baseline="0" dirty="0" smtClean="0"/>
                        <a:t> death</a:t>
                      </a:r>
                    </a:p>
                    <a:p>
                      <a:pPr marL="457200" indent="-457200" algn="l">
                        <a:lnSpc>
                          <a:spcPct val="100000"/>
                        </a:lnSpc>
                        <a:buClr>
                          <a:schemeClr val="accent6"/>
                        </a:buClr>
                        <a:buFont typeface="Arial" panose="020B0604020202020204" pitchFamily="34" charset="0"/>
                        <a:buChar char="•"/>
                      </a:pPr>
                      <a:r>
                        <a:rPr lang="en-US" sz="2800" baseline="0" dirty="0" smtClean="0"/>
                        <a:t>N/A to employees</a:t>
                      </a:r>
                      <a:endParaRPr lang="en-US" sz="2800" dirty="0"/>
                    </a:p>
                  </a:txBody>
                  <a:tcPr marT="34290" marB="34290"/>
                </a:tc>
              </a:tr>
              <a:tr h="2477196">
                <a:tc>
                  <a:txBody>
                    <a:bodyPr/>
                    <a:lstStyle/>
                    <a:p>
                      <a:pPr algn="ctr">
                        <a:lnSpc>
                          <a:spcPct val="100000"/>
                        </a:lnSpc>
                      </a:pPr>
                      <a:r>
                        <a:rPr lang="en-US" sz="2800" dirty="0" smtClean="0"/>
                        <a:t>38 U.S.C. 7332</a:t>
                      </a:r>
                      <a:endParaRPr lang="en-US" sz="2800" dirty="0"/>
                    </a:p>
                  </a:txBody>
                  <a:tcPr marT="34290" marB="34290"/>
                </a:tc>
                <a:tc>
                  <a:txBody>
                    <a:bodyPr/>
                    <a:lstStyle/>
                    <a:p>
                      <a:pPr algn="ctr">
                        <a:lnSpc>
                          <a:spcPct val="100000"/>
                        </a:lnSpc>
                      </a:pPr>
                      <a:r>
                        <a:rPr lang="en-US" sz="2800" baseline="0" dirty="0" smtClean="0"/>
                        <a:t>HIV</a:t>
                      </a:r>
                    </a:p>
                    <a:p>
                      <a:pPr algn="ctr">
                        <a:lnSpc>
                          <a:spcPct val="100000"/>
                        </a:lnSpc>
                      </a:pPr>
                      <a:r>
                        <a:rPr lang="en-US" sz="2800" baseline="0" dirty="0" smtClean="0"/>
                        <a:t>Sickle Cell Anemia</a:t>
                      </a:r>
                    </a:p>
                    <a:p>
                      <a:pPr algn="ctr">
                        <a:lnSpc>
                          <a:spcPct val="100000"/>
                        </a:lnSpc>
                      </a:pPr>
                      <a:r>
                        <a:rPr lang="en-US" sz="2800" dirty="0" smtClean="0"/>
                        <a:t>Alcohol</a:t>
                      </a:r>
                      <a:r>
                        <a:rPr lang="en-US" sz="2800" baseline="0" dirty="0" smtClean="0"/>
                        <a:t> Abuse/ Alcoholism</a:t>
                      </a:r>
                    </a:p>
                    <a:p>
                      <a:pPr algn="ctr">
                        <a:lnSpc>
                          <a:spcPct val="100000"/>
                        </a:lnSpc>
                      </a:pPr>
                      <a:r>
                        <a:rPr lang="en-US" sz="2800" baseline="0" dirty="0" smtClean="0"/>
                        <a:t>Drug </a:t>
                      </a:r>
                      <a:r>
                        <a:rPr lang="en-US" sz="2800" baseline="0" dirty="0" smtClean="0"/>
                        <a:t>Abuse</a:t>
                      </a:r>
                    </a:p>
                    <a:p>
                      <a:pPr algn="ctr">
                        <a:lnSpc>
                          <a:spcPct val="100000"/>
                        </a:lnSpc>
                      </a:pPr>
                      <a:endParaRPr lang="en-US" sz="2800" dirty="0"/>
                    </a:p>
                  </a:txBody>
                  <a:tcPr marT="34290" marB="34290"/>
                </a:tc>
                <a:tc>
                  <a:txBody>
                    <a:bodyPr/>
                    <a:lstStyle/>
                    <a:p>
                      <a:pPr marL="457200" indent="-457200" algn="l">
                        <a:lnSpc>
                          <a:spcPct val="100000"/>
                        </a:lnSpc>
                        <a:buClr>
                          <a:schemeClr val="accent6"/>
                        </a:buClr>
                        <a:buFont typeface="Arial" panose="020B0604020202020204" pitchFamily="34" charset="0"/>
                        <a:buChar char="•"/>
                      </a:pPr>
                      <a:r>
                        <a:rPr lang="en-US" sz="2800" dirty="0" smtClean="0"/>
                        <a:t>Subject authorization, or</a:t>
                      </a:r>
                    </a:p>
                    <a:p>
                      <a:pPr marL="457200" indent="-457200" algn="l">
                        <a:lnSpc>
                          <a:spcPct val="100000"/>
                        </a:lnSpc>
                        <a:buClr>
                          <a:schemeClr val="accent6"/>
                        </a:buClr>
                        <a:buFont typeface="Arial" panose="020B0604020202020204" pitchFamily="34" charset="0"/>
                        <a:buChar char="•"/>
                      </a:pPr>
                      <a:r>
                        <a:rPr lang="en-US" sz="2800" dirty="0" smtClean="0"/>
                        <a:t>Disclosure</a:t>
                      </a:r>
                      <a:r>
                        <a:rPr lang="en-US" sz="2800" baseline="0" dirty="0" smtClean="0"/>
                        <a:t> to non-VA requires assurance</a:t>
                      </a:r>
                    </a:p>
                    <a:p>
                      <a:pPr marL="457200" indent="-457200" algn="l">
                        <a:lnSpc>
                          <a:spcPct val="100000"/>
                        </a:lnSpc>
                        <a:buClr>
                          <a:schemeClr val="accent6"/>
                        </a:buClr>
                        <a:buFont typeface="Arial" panose="020B0604020202020204" pitchFamily="34" charset="0"/>
                        <a:buChar char="•"/>
                      </a:pPr>
                      <a:r>
                        <a:rPr lang="en-US" sz="2800" dirty="0" smtClean="0"/>
                        <a:t>Survives death</a:t>
                      </a:r>
                      <a:endParaRPr lang="en-US" sz="2800" dirty="0"/>
                    </a:p>
                  </a:txBody>
                  <a:tcPr marT="34290" marB="34290"/>
                </a:tc>
              </a:tr>
            </a:tbl>
          </a:graphicData>
        </a:graphic>
      </p:graphicFrame>
    </p:spTree>
    <p:extLst>
      <p:ext uri="{BB962C8B-B14F-4D97-AF65-F5344CB8AC3E}">
        <p14:creationId xmlns:p14="http://schemas.microsoft.com/office/powerpoint/2010/main" val="41100599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1_Office Theme">
  <a:themeElements>
    <a:clrScheme name="Custom 38">
      <a:dk1>
        <a:srgbClr val="292400"/>
      </a:dk1>
      <a:lt1>
        <a:sysClr val="window" lastClr="FFFFFF"/>
      </a:lt1>
      <a:dk2>
        <a:srgbClr val="2C3244"/>
      </a:dk2>
      <a:lt2>
        <a:srgbClr val="993D00"/>
      </a:lt2>
      <a:accent1>
        <a:srgbClr val="FE8637"/>
      </a:accent1>
      <a:accent2>
        <a:srgbClr val="7B87AA"/>
      </a:accent2>
      <a:accent3>
        <a:srgbClr val="D2611C"/>
      </a:accent3>
      <a:accent4>
        <a:srgbClr val="FF9966"/>
      </a:accent4>
      <a:accent5>
        <a:srgbClr val="9EA6C0"/>
      </a:accent5>
      <a:accent6>
        <a:srgbClr val="3B435B"/>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C4AC843BB2C341AAE087BEC6972632" ma:contentTypeVersion="0" ma:contentTypeDescription="Create a new document." ma:contentTypeScope="" ma:versionID="0989783071d5d18258023327228d7e8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AD1777-2F7E-447F-96C9-1868BFCAA5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260DFE1-5B7A-4BFA-93A2-B80B9E626B68}">
  <ds:schemaRefs>
    <ds:schemaRef ds:uri="http://schemas.microsoft.com/sharepoint/v3/contenttype/forms"/>
  </ds:schemaRefs>
</ds:datastoreItem>
</file>

<file path=customXml/itemProps3.xml><?xml version="1.0" encoding="utf-8"?>
<ds:datastoreItem xmlns:ds="http://schemas.openxmlformats.org/officeDocument/2006/customXml" ds:itemID="{0E7F507F-0232-47F7-A7C0-E4D7F35545AC}">
  <ds:schemaRefs>
    <ds:schemaRef ds:uri="http://purl.org/dc/terms/"/>
    <ds:schemaRef ds:uri="http://www.w3.org/XML/1998/namespace"/>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14060_PTSD_in_Female_Vets_with_Laura_Edits_3[1]</Template>
  <TotalTime>5273</TotalTime>
  <Words>7151</Words>
  <Application>Microsoft Office PowerPoint</Application>
  <PresentationFormat>On-screen Show (16:9)</PresentationFormat>
  <Paragraphs>645</Paragraphs>
  <Slides>56</Slides>
  <Notes>56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1_Office Theme</vt:lpstr>
      <vt:lpstr>Research Privacy</vt:lpstr>
      <vt:lpstr>PowerPoint Presentation</vt:lpstr>
      <vt:lpstr>PowerPoint Presentation</vt:lpstr>
      <vt:lpstr>PowerPoint Presentation</vt:lpstr>
      <vt:lpstr>PowerPoint Presentation</vt:lpstr>
      <vt:lpstr>Poll Question</vt:lpstr>
      <vt:lpstr>Privacy Laws and Requirements for VA Research</vt:lpstr>
      <vt:lpstr>PowerPoint Presentation</vt:lpstr>
      <vt:lpstr>PowerPoint Presentation</vt:lpstr>
      <vt:lpstr>PowerPoint Presentation</vt:lpstr>
      <vt:lpstr>Issues Related to 38 USC 7332</vt:lpstr>
      <vt:lpstr>Poll Results</vt:lpstr>
      <vt:lpstr>Poll Results</vt:lpstr>
      <vt:lpstr>Use of Research Data  </vt:lpstr>
      <vt:lpstr>Disclosure of Research Data </vt:lpstr>
      <vt:lpstr>    Multiple Terms to  Describe VHA </vt:lpstr>
      <vt:lpstr>Sensitive Personal Information (SPI)</vt:lpstr>
      <vt:lpstr>PowerPoint Presentation</vt:lpstr>
      <vt:lpstr>Individually Identifiable Information (III) </vt:lpstr>
      <vt:lpstr>Health Information</vt:lpstr>
      <vt:lpstr>Individually Identifiable Health Information</vt:lpstr>
      <vt:lpstr>Protected Health Information</vt:lpstr>
      <vt:lpstr>De-identified Information</vt:lpstr>
      <vt:lpstr>What are Patient Identifiers?</vt:lpstr>
      <vt:lpstr> 18 HIPAA Identifiers</vt:lpstr>
      <vt:lpstr>What are Unique Identifiers?</vt:lpstr>
      <vt:lpstr>Non-identifiable Information</vt:lpstr>
      <vt:lpstr>Limited Data Set (LDS)</vt:lpstr>
      <vt:lpstr>Limited Data Set (LDS)</vt:lpstr>
      <vt:lpstr>Data Relationships</vt:lpstr>
      <vt:lpstr>Data Distinctions</vt:lpstr>
      <vt:lpstr>Poll Question</vt:lpstr>
      <vt:lpstr>Individually Identifiable Information </vt:lpstr>
      <vt:lpstr>What is a Scrambled SSN?</vt:lpstr>
      <vt:lpstr>De-identified Information - HIPAA </vt:lpstr>
      <vt:lpstr>PowerPoint Presentation</vt:lpstr>
      <vt:lpstr>Coded vs. De-Identification of Data</vt:lpstr>
      <vt:lpstr>Contractors</vt:lpstr>
      <vt:lpstr>Poll Results</vt:lpstr>
      <vt:lpstr>Poll Results</vt:lpstr>
      <vt:lpstr>Photos, Audio-Recordings, and Surveys</vt:lpstr>
      <vt:lpstr>Requirements for Photos &amp; Audio Recordings for Research Subjects</vt:lpstr>
      <vt:lpstr>Requirements for Photos &amp; Audio Recordings for Research Subjects</vt:lpstr>
      <vt:lpstr>Requirements for Photos &amp; Audio Recordings for Research Subjects</vt:lpstr>
      <vt:lpstr>Surveys</vt:lpstr>
      <vt:lpstr>PowerPoint Presentation</vt:lpstr>
      <vt:lpstr>Condition vs. Unconditioned</vt:lpstr>
      <vt:lpstr>PowerPoint Presentation</vt:lpstr>
      <vt:lpstr>PowerPoint Presentation</vt:lpstr>
      <vt:lpstr>Role of a Privacy Officer </vt:lpstr>
      <vt:lpstr>PowerPoint Presentation</vt:lpstr>
      <vt:lpstr>PowerPoint Presentation</vt:lpstr>
      <vt:lpstr>PowerPoint Presentation</vt:lpstr>
      <vt:lpstr>HIPAA Waiver Approval Criteria</vt:lpstr>
      <vt:lpstr>PowerPoint Presentation</vt:lpstr>
      <vt:lpstr>Ask the Presenter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Privacy</dc:title>
  <dc:creator>VHA OIA Training Strategy</dc:creator>
  <cp:keywords>research privacy, privacy requirements, privacy laws, disclosure of research data</cp:keywords>
  <cp:lastModifiedBy>Presenter</cp:lastModifiedBy>
  <cp:revision>442</cp:revision>
  <cp:lastPrinted>2014-04-28T13:01:01Z</cp:lastPrinted>
  <dcterms:created xsi:type="dcterms:W3CDTF">2012-09-17T16:29:14Z</dcterms:created>
  <dcterms:modified xsi:type="dcterms:W3CDTF">2014-05-06T20:52:22Z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0x0101005AC4AC843BB2C341AAE087BEC6972632</vt:lpwstr>
  </property>
</Properties>
</file>