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53"/>
  </p:notesMasterIdLst>
  <p:sldIdLst>
    <p:sldId id="256" r:id="rId5"/>
    <p:sldId id="293" r:id="rId6"/>
    <p:sldId id="327" r:id="rId7"/>
    <p:sldId id="339" r:id="rId8"/>
    <p:sldId id="304" r:id="rId9"/>
    <p:sldId id="305" r:id="rId10"/>
    <p:sldId id="306" r:id="rId11"/>
    <p:sldId id="307" r:id="rId12"/>
    <p:sldId id="320" r:id="rId13"/>
    <p:sldId id="330" r:id="rId14"/>
    <p:sldId id="300" r:id="rId15"/>
    <p:sldId id="347" r:id="rId16"/>
    <p:sldId id="316" r:id="rId17"/>
    <p:sldId id="337" r:id="rId18"/>
    <p:sldId id="340" r:id="rId19"/>
    <p:sldId id="341" r:id="rId20"/>
    <p:sldId id="348" r:id="rId21"/>
    <p:sldId id="342" r:id="rId22"/>
    <p:sldId id="318" r:id="rId23"/>
    <p:sldId id="270" r:id="rId24"/>
    <p:sldId id="338" r:id="rId25"/>
    <p:sldId id="272" r:id="rId26"/>
    <p:sldId id="343" r:id="rId27"/>
    <p:sldId id="344" r:id="rId28"/>
    <p:sldId id="273" r:id="rId29"/>
    <p:sldId id="274" r:id="rId30"/>
    <p:sldId id="323" r:id="rId31"/>
    <p:sldId id="349" r:id="rId32"/>
    <p:sldId id="275" r:id="rId33"/>
    <p:sldId id="276" r:id="rId34"/>
    <p:sldId id="277" r:id="rId35"/>
    <p:sldId id="346" r:id="rId36"/>
    <p:sldId id="345" r:id="rId37"/>
    <p:sldId id="324" r:id="rId38"/>
    <p:sldId id="279" r:id="rId39"/>
    <p:sldId id="280" r:id="rId40"/>
    <p:sldId id="281" r:id="rId41"/>
    <p:sldId id="282" r:id="rId42"/>
    <p:sldId id="283" r:id="rId43"/>
    <p:sldId id="284" r:id="rId44"/>
    <p:sldId id="285" r:id="rId45"/>
    <p:sldId id="286" r:id="rId46"/>
    <p:sldId id="287" r:id="rId47"/>
    <p:sldId id="288" r:id="rId48"/>
    <p:sldId id="289" r:id="rId49"/>
    <p:sldId id="291" r:id="rId50"/>
    <p:sldId id="292" r:id="rId51"/>
    <p:sldId id="262"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F9F"/>
    <a:srgbClr val="FFFF99"/>
    <a:srgbClr val="E4E4E4"/>
    <a:srgbClr val="FFD88B"/>
    <a:srgbClr val="9CF87C"/>
    <a:srgbClr val="2CFC10"/>
    <a:srgbClr val="FFDF9F"/>
    <a:srgbClr val="FFE2A7"/>
    <a:srgbClr val="FFD279"/>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10" autoAdjust="0"/>
    <p:restoredTop sz="75267" autoAdjust="0"/>
  </p:normalViewPr>
  <p:slideViewPr>
    <p:cSldViewPr>
      <p:cViewPr varScale="1">
        <p:scale>
          <a:sx n="55" d="100"/>
          <a:sy n="55" d="100"/>
        </p:scale>
        <p:origin x="-72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35C85C-8799-4BC2-900A-20F18CB3110F}"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5A6848DE-D987-442A-9E59-AC81DAE2AAD9}">
      <dgm:prSet phldrT="[Text]"/>
      <dgm:spPr>
        <a:solidFill>
          <a:schemeClr val="accent2"/>
        </a:solidFill>
      </dgm:spPr>
      <dgm:t>
        <a:bodyPr/>
        <a:lstStyle/>
        <a:p>
          <a:r>
            <a:rPr lang="en-US" dirty="0" smtClean="0"/>
            <a:t>Inspect</a:t>
          </a:r>
          <a:endParaRPr lang="en-US" dirty="0"/>
        </a:p>
      </dgm:t>
      <dgm:extLst>
        <a:ext uri="{E40237B7-FDA0-4F09-8148-C483321AD2D9}">
          <dgm14:cNvPr xmlns:dgm14="http://schemas.microsoft.com/office/drawing/2010/diagram" id="0" name="" descr="Inspect&#10;"/>
        </a:ext>
      </dgm:extLst>
    </dgm:pt>
    <dgm:pt modelId="{A2843CD3-3AAC-4C18-9608-B983B27ABCEF}" type="parTrans" cxnId="{4ED48D83-89DB-46DD-AE29-027EB6D375AB}">
      <dgm:prSet/>
      <dgm:spPr/>
      <dgm:t>
        <a:bodyPr/>
        <a:lstStyle/>
        <a:p>
          <a:endParaRPr lang="en-US"/>
        </a:p>
      </dgm:t>
    </dgm:pt>
    <dgm:pt modelId="{BD61395F-8085-4E55-9D87-554BD98B0E12}" type="sibTrans" cxnId="{4ED48D83-89DB-46DD-AE29-027EB6D375AB}">
      <dgm:prSet/>
      <dgm:spPr/>
      <dgm:t>
        <a:bodyPr/>
        <a:lstStyle/>
        <a:p>
          <a:endParaRPr lang="en-US"/>
        </a:p>
      </dgm:t>
    </dgm:pt>
    <dgm:pt modelId="{CBEC5FD7-75D8-4C7F-998C-A61FED1B021F}">
      <dgm:prSet phldrT="[Text]"/>
      <dgm:spPr>
        <a:solidFill>
          <a:schemeClr val="accent2">
            <a:lumMod val="60000"/>
            <a:lumOff val="40000"/>
            <a:alpha val="90000"/>
          </a:schemeClr>
        </a:solidFill>
      </dgm:spPr>
      <dgm:t>
        <a:bodyPr/>
        <a:lstStyle/>
        <a:p>
          <a:r>
            <a:rPr lang="en-US" dirty="0" smtClean="0"/>
            <a:t>Using automated tools</a:t>
          </a:r>
          <a:endParaRPr lang="en-US" dirty="0"/>
        </a:p>
      </dgm:t>
      <dgm:extLst>
        <a:ext uri="{E40237B7-FDA0-4F09-8148-C483321AD2D9}">
          <dgm14:cNvPr xmlns:dgm14="http://schemas.microsoft.com/office/drawing/2010/diagram" id="0" name="" descr="Using automated tools&#10;"/>
        </a:ext>
      </dgm:extLst>
    </dgm:pt>
    <dgm:pt modelId="{54585CAB-520D-4A0D-9033-03947EBAABBA}" type="parTrans" cxnId="{8EE05B42-1491-4948-B683-D5117331EADE}">
      <dgm:prSet/>
      <dgm:spPr/>
      <dgm:t>
        <a:bodyPr/>
        <a:lstStyle/>
        <a:p>
          <a:endParaRPr lang="en-US"/>
        </a:p>
      </dgm:t>
    </dgm:pt>
    <dgm:pt modelId="{CB72A967-18DF-4695-9864-75E6F78B1AE4}" type="sibTrans" cxnId="{8EE05B42-1491-4948-B683-D5117331EADE}">
      <dgm:prSet/>
      <dgm:spPr/>
      <dgm:t>
        <a:bodyPr/>
        <a:lstStyle/>
        <a:p>
          <a:endParaRPr lang="en-US"/>
        </a:p>
      </dgm:t>
    </dgm:pt>
    <dgm:pt modelId="{49F2F953-83C5-4D27-8304-D61BC94AD7FF}">
      <dgm:prSet phldrT="[Text]"/>
      <dgm:spPr>
        <a:solidFill>
          <a:schemeClr val="accent6"/>
        </a:solidFill>
      </dgm:spPr>
      <dgm:t>
        <a:bodyPr/>
        <a:lstStyle/>
        <a:p>
          <a:r>
            <a:rPr lang="en-US" dirty="0" smtClean="0"/>
            <a:t>Analyze</a:t>
          </a:r>
          <a:endParaRPr lang="en-US" dirty="0"/>
        </a:p>
      </dgm:t>
      <dgm:extLst>
        <a:ext uri="{E40237B7-FDA0-4F09-8148-C483321AD2D9}">
          <dgm14:cNvPr xmlns:dgm14="http://schemas.microsoft.com/office/drawing/2010/diagram" id="0" name="" descr="Analyze&#10;"/>
        </a:ext>
      </dgm:extLst>
    </dgm:pt>
    <dgm:pt modelId="{249ECE5D-42D7-49A6-A8C6-944F6E2E2B2E}" type="parTrans" cxnId="{009FDD1B-600C-4325-8082-F50205C5DB2D}">
      <dgm:prSet/>
      <dgm:spPr/>
      <dgm:t>
        <a:bodyPr/>
        <a:lstStyle/>
        <a:p>
          <a:endParaRPr lang="en-US"/>
        </a:p>
      </dgm:t>
    </dgm:pt>
    <dgm:pt modelId="{7B473AD3-F5A5-4584-A4C4-F8A8881F481D}" type="sibTrans" cxnId="{009FDD1B-600C-4325-8082-F50205C5DB2D}">
      <dgm:prSet/>
      <dgm:spPr/>
      <dgm:t>
        <a:bodyPr/>
        <a:lstStyle/>
        <a:p>
          <a:endParaRPr lang="en-US"/>
        </a:p>
      </dgm:t>
    </dgm:pt>
    <dgm:pt modelId="{12F968FF-CA6F-4AD0-B2BC-9E9FCC79A82B}">
      <dgm:prSet phldrT="[Text]"/>
      <dgm:spPr>
        <a:solidFill>
          <a:schemeClr val="accent6">
            <a:lumMod val="60000"/>
            <a:lumOff val="40000"/>
            <a:alpha val="90000"/>
          </a:schemeClr>
        </a:solidFill>
      </dgm:spPr>
      <dgm:t>
        <a:bodyPr/>
        <a:lstStyle/>
        <a:p>
          <a:r>
            <a:rPr lang="en-US" dirty="0" smtClean="0"/>
            <a:t>Manually</a:t>
          </a:r>
          <a:endParaRPr lang="en-US" dirty="0"/>
        </a:p>
      </dgm:t>
      <dgm:extLst>
        <a:ext uri="{E40237B7-FDA0-4F09-8148-C483321AD2D9}">
          <dgm14:cNvPr xmlns:dgm14="http://schemas.microsoft.com/office/drawing/2010/diagram" id="0" name="" descr="Manually&#10;90% of variance benign&#10;"/>
        </a:ext>
      </dgm:extLst>
    </dgm:pt>
    <dgm:pt modelId="{40EE3275-201C-4083-8E08-F0CB9A78AF07}" type="parTrans" cxnId="{5E3E8971-0D38-4CBF-B921-D1CB17BC5267}">
      <dgm:prSet/>
      <dgm:spPr/>
      <dgm:t>
        <a:bodyPr/>
        <a:lstStyle/>
        <a:p>
          <a:endParaRPr lang="en-US"/>
        </a:p>
      </dgm:t>
    </dgm:pt>
    <dgm:pt modelId="{702B5670-5DD1-440D-92F6-B6501125798E}" type="sibTrans" cxnId="{5E3E8971-0D38-4CBF-B921-D1CB17BC5267}">
      <dgm:prSet/>
      <dgm:spPr/>
      <dgm:t>
        <a:bodyPr/>
        <a:lstStyle/>
        <a:p>
          <a:endParaRPr lang="en-US"/>
        </a:p>
      </dgm:t>
    </dgm:pt>
    <dgm:pt modelId="{BDB3B455-FCCB-4501-B3DB-8D99EB1B416C}">
      <dgm:prSet phldrT="[Text]"/>
      <dgm:spPr>
        <a:solidFill>
          <a:schemeClr val="accent6">
            <a:lumMod val="60000"/>
            <a:lumOff val="40000"/>
            <a:alpha val="90000"/>
          </a:schemeClr>
        </a:solidFill>
      </dgm:spPr>
      <dgm:t>
        <a:bodyPr/>
        <a:lstStyle/>
        <a:p>
          <a:r>
            <a:rPr lang="en-US" dirty="0" smtClean="0"/>
            <a:t>90% of variance benign</a:t>
          </a:r>
          <a:endParaRPr lang="en-US" dirty="0"/>
        </a:p>
      </dgm:t>
    </dgm:pt>
    <dgm:pt modelId="{CA254C87-5E4C-4B55-949A-F583BAAD049D}" type="parTrans" cxnId="{7EAB3E69-ECA6-40D6-97DE-82828B2AF554}">
      <dgm:prSet/>
      <dgm:spPr/>
      <dgm:t>
        <a:bodyPr/>
        <a:lstStyle/>
        <a:p>
          <a:endParaRPr lang="en-US"/>
        </a:p>
      </dgm:t>
    </dgm:pt>
    <dgm:pt modelId="{79F3149C-B2B8-4A3B-A87A-CE810884B34F}" type="sibTrans" cxnId="{7EAB3E69-ECA6-40D6-97DE-82828B2AF554}">
      <dgm:prSet/>
      <dgm:spPr/>
      <dgm:t>
        <a:bodyPr/>
        <a:lstStyle/>
        <a:p>
          <a:endParaRPr lang="en-US"/>
        </a:p>
      </dgm:t>
    </dgm:pt>
    <dgm:pt modelId="{E8EFDDBB-D694-4802-A6C8-404A05C48AEB}">
      <dgm:prSet phldrT="[Text]"/>
      <dgm:spPr>
        <a:solidFill>
          <a:srgbClr val="FFC000"/>
        </a:solidFill>
      </dgm:spPr>
      <dgm:t>
        <a:bodyPr/>
        <a:lstStyle/>
        <a:p>
          <a:r>
            <a:rPr lang="en-US" dirty="0" smtClean="0"/>
            <a:t>Remediate</a:t>
          </a:r>
          <a:endParaRPr lang="en-US" dirty="0"/>
        </a:p>
      </dgm:t>
      <dgm:extLst>
        <a:ext uri="{E40237B7-FDA0-4F09-8148-C483321AD2D9}">
          <dgm14:cNvPr xmlns:dgm14="http://schemas.microsoft.com/office/drawing/2010/diagram" id="0" name="" descr="Remediate&#10;"/>
        </a:ext>
      </dgm:extLst>
    </dgm:pt>
    <dgm:pt modelId="{A51D1089-7EA8-428C-BB72-A41B6FA3B13A}" type="parTrans" cxnId="{EA9AE1E6-16FA-480A-890E-F41985BA6D11}">
      <dgm:prSet/>
      <dgm:spPr/>
      <dgm:t>
        <a:bodyPr/>
        <a:lstStyle/>
        <a:p>
          <a:endParaRPr lang="en-US"/>
        </a:p>
      </dgm:t>
    </dgm:pt>
    <dgm:pt modelId="{E6B133D1-BD7C-4AC5-9C5E-400FFF488AB7}" type="sibTrans" cxnId="{EA9AE1E6-16FA-480A-890E-F41985BA6D11}">
      <dgm:prSet/>
      <dgm:spPr/>
      <dgm:t>
        <a:bodyPr/>
        <a:lstStyle/>
        <a:p>
          <a:endParaRPr lang="en-US"/>
        </a:p>
      </dgm:t>
    </dgm:pt>
    <dgm:pt modelId="{3A154B29-66F8-42BE-937F-8264F4133369}">
      <dgm:prSet phldrT="[Text]"/>
      <dgm:spPr>
        <a:solidFill>
          <a:srgbClr val="92D050"/>
        </a:solidFill>
      </dgm:spPr>
      <dgm:t>
        <a:bodyPr/>
        <a:lstStyle/>
        <a:p>
          <a:r>
            <a:rPr lang="en-US" dirty="0" smtClean="0"/>
            <a:t>Certify</a:t>
          </a:r>
          <a:endParaRPr lang="en-US" dirty="0"/>
        </a:p>
      </dgm:t>
      <dgm:extLst>
        <a:ext uri="{E40237B7-FDA0-4F09-8148-C483321AD2D9}">
          <dgm14:cNvPr xmlns:dgm14="http://schemas.microsoft.com/office/drawing/2010/diagram" id="0" name="" descr="Certify&#10;"/>
        </a:ext>
      </dgm:extLst>
    </dgm:pt>
    <dgm:pt modelId="{66ABE708-DC22-4021-8B31-3A5783E26FF6}" type="parTrans" cxnId="{071AF62C-FFB5-4E44-90A0-70A3688CD8E3}">
      <dgm:prSet/>
      <dgm:spPr/>
      <dgm:t>
        <a:bodyPr/>
        <a:lstStyle/>
        <a:p>
          <a:endParaRPr lang="en-US"/>
        </a:p>
      </dgm:t>
    </dgm:pt>
    <dgm:pt modelId="{B6AA90A7-FE41-4694-B36E-6A30043083A7}" type="sibTrans" cxnId="{071AF62C-FFB5-4E44-90A0-70A3688CD8E3}">
      <dgm:prSet/>
      <dgm:spPr/>
      <dgm:t>
        <a:bodyPr/>
        <a:lstStyle/>
        <a:p>
          <a:endParaRPr lang="en-US"/>
        </a:p>
      </dgm:t>
    </dgm:pt>
    <dgm:pt modelId="{2E297B19-66F9-4F2E-AB67-DEEB70B5515B}">
      <dgm:prSet phldrT="[Text]"/>
      <dgm:spPr>
        <a:solidFill>
          <a:srgbClr val="FFFF99">
            <a:alpha val="90000"/>
          </a:srgbClr>
        </a:solidFill>
      </dgm:spPr>
      <dgm:t>
        <a:bodyPr/>
        <a:lstStyle/>
        <a:p>
          <a:r>
            <a:rPr lang="en-US" dirty="0" smtClean="0"/>
            <a:t>With no adverse effect on clinical care</a:t>
          </a:r>
          <a:endParaRPr lang="en-US" dirty="0"/>
        </a:p>
      </dgm:t>
      <dgm:extLst>
        <a:ext uri="{E40237B7-FDA0-4F09-8148-C483321AD2D9}">
          <dgm14:cNvPr xmlns:dgm14="http://schemas.microsoft.com/office/drawing/2010/diagram" id="0" name="" descr="With no adverse effect on clinical care&#10;"/>
        </a:ext>
      </dgm:extLst>
    </dgm:pt>
    <dgm:pt modelId="{D686B493-DD97-4561-990D-1D54AEA63E7D}" type="parTrans" cxnId="{D149F026-A636-4827-BD58-6F6C68818261}">
      <dgm:prSet/>
      <dgm:spPr/>
      <dgm:t>
        <a:bodyPr/>
        <a:lstStyle/>
        <a:p>
          <a:endParaRPr lang="en-US"/>
        </a:p>
      </dgm:t>
    </dgm:pt>
    <dgm:pt modelId="{0E5CD066-E0F7-4FF0-9308-E3297C247534}" type="sibTrans" cxnId="{D149F026-A636-4827-BD58-6F6C68818261}">
      <dgm:prSet/>
      <dgm:spPr/>
      <dgm:t>
        <a:bodyPr/>
        <a:lstStyle/>
        <a:p>
          <a:endParaRPr lang="en-US"/>
        </a:p>
      </dgm:t>
    </dgm:pt>
    <dgm:pt modelId="{2870BAED-D4CC-429A-8690-0EEB00049353}">
      <dgm:prSet phldrT="[Text]"/>
      <dgm:spPr>
        <a:solidFill>
          <a:schemeClr val="accent3">
            <a:lumMod val="60000"/>
            <a:lumOff val="40000"/>
            <a:alpha val="90000"/>
          </a:schemeClr>
        </a:solidFill>
      </dgm:spPr>
      <dgm:t>
        <a:bodyPr/>
        <a:lstStyle/>
        <a:p>
          <a:r>
            <a:rPr lang="en-US" dirty="0" smtClean="0"/>
            <a:t>Compliant routines and remediated variance</a:t>
          </a:r>
          <a:endParaRPr lang="en-US" dirty="0"/>
        </a:p>
      </dgm:t>
      <dgm:extLst>
        <a:ext uri="{E40237B7-FDA0-4F09-8148-C483321AD2D9}">
          <dgm14:cNvPr xmlns:dgm14="http://schemas.microsoft.com/office/drawing/2010/diagram" id="0" name="" descr="Compliant routines and remediated variance&#10;"/>
        </a:ext>
      </dgm:extLst>
    </dgm:pt>
    <dgm:pt modelId="{44943311-4243-4DF4-961B-D7CC268C7E05}" type="parTrans" cxnId="{1317DB53-EED6-4BF2-9428-E7BFF05E9268}">
      <dgm:prSet/>
      <dgm:spPr/>
      <dgm:t>
        <a:bodyPr/>
        <a:lstStyle/>
        <a:p>
          <a:endParaRPr lang="en-US"/>
        </a:p>
      </dgm:t>
    </dgm:pt>
    <dgm:pt modelId="{85C0DB81-4AA7-4A82-89FE-48263944DC72}" type="sibTrans" cxnId="{1317DB53-EED6-4BF2-9428-E7BFF05E9268}">
      <dgm:prSet/>
      <dgm:spPr/>
      <dgm:t>
        <a:bodyPr/>
        <a:lstStyle/>
        <a:p>
          <a:endParaRPr lang="en-US"/>
        </a:p>
      </dgm:t>
    </dgm:pt>
    <dgm:pt modelId="{EE989605-9AF9-4E6C-922A-AEEE70688DE1}" type="pres">
      <dgm:prSet presAssocID="{3E35C85C-8799-4BC2-900A-20F18CB3110F}" presName="Name0" presStyleCnt="0">
        <dgm:presLayoutVars>
          <dgm:dir/>
          <dgm:animLvl val="lvl"/>
          <dgm:resizeHandles/>
        </dgm:presLayoutVars>
      </dgm:prSet>
      <dgm:spPr/>
      <dgm:t>
        <a:bodyPr/>
        <a:lstStyle/>
        <a:p>
          <a:endParaRPr lang="en-US"/>
        </a:p>
      </dgm:t>
    </dgm:pt>
    <dgm:pt modelId="{22172136-937A-43F0-97CF-55736FE61D67}" type="pres">
      <dgm:prSet presAssocID="{5A6848DE-D987-442A-9E59-AC81DAE2AAD9}" presName="linNode" presStyleCnt="0"/>
      <dgm:spPr/>
    </dgm:pt>
    <dgm:pt modelId="{086A32EB-BA41-4D84-9237-1607ED630940}" type="pres">
      <dgm:prSet presAssocID="{5A6848DE-D987-442A-9E59-AC81DAE2AAD9}" presName="parentShp" presStyleLbl="node1" presStyleIdx="0" presStyleCnt="4">
        <dgm:presLayoutVars>
          <dgm:bulletEnabled val="1"/>
        </dgm:presLayoutVars>
      </dgm:prSet>
      <dgm:spPr/>
      <dgm:t>
        <a:bodyPr/>
        <a:lstStyle/>
        <a:p>
          <a:endParaRPr lang="en-US"/>
        </a:p>
      </dgm:t>
    </dgm:pt>
    <dgm:pt modelId="{99704EB1-C52E-483D-B2D7-AA18509CEC51}" type="pres">
      <dgm:prSet presAssocID="{5A6848DE-D987-442A-9E59-AC81DAE2AAD9}" presName="childShp" presStyleLbl="bgAccFollowNode1" presStyleIdx="0" presStyleCnt="4">
        <dgm:presLayoutVars>
          <dgm:bulletEnabled val="1"/>
        </dgm:presLayoutVars>
      </dgm:prSet>
      <dgm:spPr/>
      <dgm:t>
        <a:bodyPr/>
        <a:lstStyle/>
        <a:p>
          <a:endParaRPr lang="en-US"/>
        </a:p>
      </dgm:t>
    </dgm:pt>
    <dgm:pt modelId="{044C4E83-77FF-4DD8-A162-B2AD12656C75}" type="pres">
      <dgm:prSet presAssocID="{BD61395F-8085-4E55-9D87-554BD98B0E12}" presName="spacing" presStyleCnt="0"/>
      <dgm:spPr/>
    </dgm:pt>
    <dgm:pt modelId="{8CB3FC8B-1C7B-447A-80F7-F91DB313784F}" type="pres">
      <dgm:prSet presAssocID="{49F2F953-83C5-4D27-8304-D61BC94AD7FF}" presName="linNode" presStyleCnt="0"/>
      <dgm:spPr/>
    </dgm:pt>
    <dgm:pt modelId="{4D5DEB44-E4A2-4355-A4AD-936554CB2E54}" type="pres">
      <dgm:prSet presAssocID="{49F2F953-83C5-4D27-8304-D61BC94AD7FF}" presName="parentShp" presStyleLbl="node1" presStyleIdx="1" presStyleCnt="4">
        <dgm:presLayoutVars>
          <dgm:bulletEnabled val="1"/>
        </dgm:presLayoutVars>
      </dgm:prSet>
      <dgm:spPr/>
      <dgm:t>
        <a:bodyPr/>
        <a:lstStyle/>
        <a:p>
          <a:endParaRPr lang="en-US"/>
        </a:p>
      </dgm:t>
    </dgm:pt>
    <dgm:pt modelId="{ED3850AF-AECF-47EF-829C-FC9A683D78E6}" type="pres">
      <dgm:prSet presAssocID="{49F2F953-83C5-4D27-8304-D61BC94AD7FF}" presName="childShp" presStyleLbl="bgAccFollowNode1" presStyleIdx="1" presStyleCnt="4">
        <dgm:presLayoutVars>
          <dgm:bulletEnabled val="1"/>
        </dgm:presLayoutVars>
      </dgm:prSet>
      <dgm:spPr/>
      <dgm:t>
        <a:bodyPr/>
        <a:lstStyle/>
        <a:p>
          <a:endParaRPr lang="en-US"/>
        </a:p>
      </dgm:t>
    </dgm:pt>
    <dgm:pt modelId="{191C0C51-3888-40BB-8FCB-5C84B1726812}" type="pres">
      <dgm:prSet presAssocID="{7B473AD3-F5A5-4584-A4C4-F8A8881F481D}" presName="spacing" presStyleCnt="0"/>
      <dgm:spPr/>
    </dgm:pt>
    <dgm:pt modelId="{2634EC33-5C20-42B7-9110-7A45D38F8C8A}" type="pres">
      <dgm:prSet presAssocID="{E8EFDDBB-D694-4802-A6C8-404A05C48AEB}" presName="linNode" presStyleCnt="0"/>
      <dgm:spPr/>
    </dgm:pt>
    <dgm:pt modelId="{D1900A9B-7160-4B49-8517-59E1C45ECC02}" type="pres">
      <dgm:prSet presAssocID="{E8EFDDBB-D694-4802-A6C8-404A05C48AEB}" presName="parentShp" presStyleLbl="node1" presStyleIdx="2" presStyleCnt="4">
        <dgm:presLayoutVars>
          <dgm:bulletEnabled val="1"/>
        </dgm:presLayoutVars>
      </dgm:prSet>
      <dgm:spPr/>
      <dgm:t>
        <a:bodyPr/>
        <a:lstStyle/>
        <a:p>
          <a:endParaRPr lang="en-US"/>
        </a:p>
      </dgm:t>
    </dgm:pt>
    <dgm:pt modelId="{2EC1A89B-46F4-4B43-8FF9-3D266415FB68}" type="pres">
      <dgm:prSet presAssocID="{E8EFDDBB-D694-4802-A6C8-404A05C48AEB}" presName="childShp" presStyleLbl="bgAccFollowNode1" presStyleIdx="2" presStyleCnt="4">
        <dgm:presLayoutVars>
          <dgm:bulletEnabled val="1"/>
        </dgm:presLayoutVars>
      </dgm:prSet>
      <dgm:spPr/>
      <dgm:t>
        <a:bodyPr/>
        <a:lstStyle/>
        <a:p>
          <a:endParaRPr lang="en-US"/>
        </a:p>
      </dgm:t>
    </dgm:pt>
    <dgm:pt modelId="{7261A797-ECCA-4B54-8853-02FDB72958BA}" type="pres">
      <dgm:prSet presAssocID="{E6B133D1-BD7C-4AC5-9C5E-400FFF488AB7}" presName="spacing" presStyleCnt="0"/>
      <dgm:spPr/>
    </dgm:pt>
    <dgm:pt modelId="{012F7C74-DA9F-41A7-9B2F-344418B87769}" type="pres">
      <dgm:prSet presAssocID="{3A154B29-66F8-42BE-937F-8264F4133369}" presName="linNode" presStyleCnt="0"/>
      <dgm:spPr/>
    </dgm:pt>
    <dgm:pt modelId="{DC8D0551-1C53-470B-A74A-C9284354E545}" type="pres">
      <dgm:prSet presAssocID="{3A154B29-66F8-42BE-937F-8264F4133369}" presName="parentShp" presStyleLbl="node1" presStyleIdx="3" presStyleCnt="4">
        <dgm:presLayoutVars>
          <dgm:bulletEnabled val="1"/>
        </dgm:presLayoutVars>
      </dgm:prSet>
      <dgm:spPr/>
      <dgm:t>
        <a:bodyPr/>
        <a:lstStyle/>
        <a:p>
          <a:endParaRPr lang="en-US"/>
        </a:p>
      </dgm:t>
    </dgm:pt>
    <dgm:pt modelId="{53C54DAD-53D0-4594-B5A0-2938196AD752}" type="pres">
      <dgm:prSet presAssocID="{3A154B29-66F8-42BE-937F-8264F4133369}" presName="childShp" presStyleLbl="bgAccFollowNode1" presStyleIdx="3" presStyleCnt="4">
        <dgm:presLayoutVars>
          <dgm:bulletEnabled val="1"/>
        </dgm:presLayoutVars>
      </dgm:prSet>
      <dgm:spPr/>
      <dgm:t>
        <a:bodyPr/>
        <a:lstStyle/>
        <a:p>
          <a:endParaRPr lang="en-US"/>
        </a:p>
      </dgm:t>
    </dgm:pt>
  </dgm:ptLst>
  <dgm:cxnLst>
    <dgm:cxn modelId="{7EAB3E69-ECA6-40D6-97DE-82828B2AF554}" srcId="{49F2F953-83C5-4D27-8304-D61BC94AD7FF}" destId="{BDB3B455-FCCB-4501-B3DB-8D99EB1B416C}" srcOrd="1" destOrd="0" parTransId="{CA254C87-5E4C-4B55-949A-F583BAAD049D}" sibTransId="{79F3149C-B2B8-4A3B-A87A-CE810884B34F}"/>
    <dgm:cxn modelId="{30FC4EB7-5734-4A84-A1F3-6CB00F589B6C}" type="presOf" srcId="{3E35C85C-8799-4BC2-900A-20F18CB3110F}" destId="{EE989605-9AF9-4E6C-922A-AEEE70688DE1}" srcOrd="0" destOrd="0" presId="urn:microsoft.com/office/officeart/2005/8/layout/vList6"/>
    <dgm:cxn modelId="{009FDD1B-600C-4325-8082-F50205C5DB2D}" srcId="{3E35C85C-8799-4BC2-900A-20F18CB3110F}" destId="{49F2F953-83C5-4D27-8304-D61BC94AD7FF}" srcOrd="1" destOrd="0" parTransId="{249ECE5D-42D7-49A6-A8C6-944F6E2E2B2E}" sibTransId="{7B473AD3-F5A5-4584-A4C4-F8A8881F481D}"/>
    <dgm:cxn modelId="{95E29CB2-7694-409C-8E7C-140B65D33B0C}" type="presOf" srcId="{2870BAED-D4CC-429A-8690-0EEB00049353}" destId="{53C54DAD-53D0-4594-B5A0-2938196AD752}" srcOrd="0" destOrd="0" presId="urn:microsoft.com/office/officeart/2005/8/layout/vList6"/>
    <dgm:cxn modelId="{6E860ACE-E375-483D-A9EC-80420B2DDDED}" type="presOf" srcId="{BDB3B455-FCCB-4501-B3DB-8D99EB1B416C}" destId="{ED3850AF-AECF-47EF-829C-FC9A683D78E6}" srcOrd="0" destOrd="1" presId="urn:microsoft.com/office/officeart/2005/8/layout/vList6"/>
    <dgm:cxn modelId="{1317DB53-EED6-4BF2-9428-E7BFF05E9268}" srcId="{3A154B29-66F8-42BE-937F-8264F4133369}" destId="{2870BAED-D4CC-429A-8690-0EEB00049353}" srcOrd="0" destOrd="0" parTransId="{44943311-4243-4DF4-961B-D7CC268C7E05}" sibTransId="{85C0DB81-4AA7-4A82-89FE-48263944DC72}"/>
    <dgm:cxn modelId="{1563F66B-7D31-4621-8A05-6F4592AF6744}" type="presOf" srcId="{E8EFDDBB-D694-4802-A6C8-404A05C48AEB}" destId="{D1900A9B-7160-4B49-8517-59E1C45ECC02}" srcOrd="0" destOrd="0" presId="urn:microsoft.com/office/officeart/2005/8/layout/vList6"/>
    <dgm:cxn modelId="{F2336942-D8A5-483D-A555-E0FCA2C80749}" type="presOf" srcId="{3A154B29-66F8-42BE-937F-8264F4133369}" destId="{DC8D0551-1C53-470B-A74A-C9284354E545}" srcOrd="0" destOrd="0" presId="urn:microsoft.com/office/officeart/2005/8/layout/vList6"/>
    <dgm:cxn modelId="{AF250373-D2A6-497E-A53A-C992B26C4FBF}" type="presOf" srcId="{12F968FF-CA6F-4AD0-B2BC-9E9FCC79A82B}" destId="{ED3850AF-AECF-47EF-829C-FC9A683D78E6}" srcOrd="0" destOrd="0" presId="urn:microsoft.com/office/officeart/2005/8/layout/vList6"/>
    <dgm:cxn modelId="{3B7944E5-4E9C-4BF6-A86D-DF115CE2FB08}" type="presOf" srcId="{49F2F953-83C5-4D27-8304-D61BC94AD7FF}" destId="{4D5DEB44-E4A2-4355-A4AD-936554CB2E54}" srcOrd="0" destOrd="0" presId="urn:microsoft.com/office/officeart/2005/8/layout/vList6"/>
    <dgm:cxn modelId="{5E3E8971-0D38-4CBF-B921-D1CB17BC5267}" srcId="{49F2F953-83C5-4D27-8304-D61BC94AD7FF}" destId="{12F968FF-CA6F-4AD0-B2BC-9E9FCC79A82B}" srcOrd="0" destOrd="0" parTransId="{40EE3275-201C-4083-8E08-F0CB9A78AF07}" sibTransId="{702B5670-5DD1-440D-92F6-B6501125798E}"/>
    <dgm:cxn modelId="{52350688-37C5-4D81-B683-591EB14524EF}" type="presOf" srcId="{2E297B19-66F9-4F2E-AB67-DEEB70B5515B}" destId="{2EC1A89B-46F4-4B43-8FF9-3D266415FB68}" srcOrd="0" destOrd="0" presId="urn:microsoft.com/office/officeart/2005/8/layout/vList6"/>
    <dgm:cxn modelId="{D149F026-A636-4827-BD58-6F6C68818261}" srcId="{E8EFDDBB-D694-4802-A6C8-404A05C48AEB}" destId="{2E297B19-66F9-4F2E-AB67-DEEB70B5515B}" srcOrd="0" destOrd="0" parTransId="{D686B493-DD97-4561-990D-1D54AEA63E7D}" sibTransId="{0E5CD066-E0F7-4FF0-9308-E3297C247534}"/>
    <dgm:cxn modelId="{EA9AE1E6-16FA-480A-890E-F41985BA6D11}" srcId="{3E35C85C-8799-4BC2-900A-20F18CB3110F}" destId="{E8EFDDBB-D694-4802-A6C8-404A05C48AEB}" srcOrd="2" destOrd="0" parTransId="{A51D1089-7EA8-428C-BB72-A41B6FA3B13A}" sibTransId="{E6B133D1-BD7C-4AC5-9C5E-400FFF488AB7}"/>
    <dgm:cxn modelId="{071AF62C-FFB5-4E44-90A0-70A3688CD8E3}" srcId="{3E35C85C-8799-4BC2-900A-20F18CB3110F}" destId="{3A154B29-66F8-42BE-937F-8264F4133369}" srcOrd="3" destOrd="0" parTransId="{66ABE708-DC22-4021-8B31-3A5783E26FF6}" sibTransId="{B6AA90A7-FE41-4694-B36E-6A30043083A7}"/>
    <dgm:cxn modelId="{4ED48D83-89DB-46DD-AE29-027EB6D375AB}" srcId="{3E35C85C-8799-4BC2-900A-20F18CB3110F}" destId="{5A6848DE-D987-442A-9E59-AC81DAE2AAD9}" srcOrd="0" destOrd="0" parTransId="{A2843CD3-3AAC-4C18-9608-B983B27ABCEF}" sibTransId="{BD61395F-8085-4E55-9D87-554BD98B0E12}"/>
    <dgm:cxn modelId="{8EE05B42-1491-4948-B683-D5117331EADE}" srcId="{5A6848DE-D987-442A-9E59-AC81DAE2AAD9}" destId="{CBEC5FD7-75D8-4C7F-998C-A61FED1B021F}" srcOrd="0" destOrd="0" parTransId="{54585CAB-520D-4A0D-9033-03947EBAABBA}" sibTransId="{CB72A967-18DF-4695-9864-75E6F78B1AE4}"/>
    <dgm:cxn modelId="{2FB4DB54-2CB5-4F9B-B71E-C60777585C72}" type="presOf" srcId="{5A6848DE-D987-442A-9E59-AC81DAE2AAD9}" destId="{086A32EB-BA41-4D84-9237-1607ED630940}" srcOrd="0" destOrd="0" presId="urn:microsoft.com/office/officeart/2005/8/layout/vList6"/>
    <dgm:cxn modelId="{5A4A2E7C-B8D6-4CDC-B183-641809118849}" type="presOf" srcId="{CBEC5FD7-75D8-4C7F-998C-A61FED1B021F}" destId="{99704EB1-C52E-483D-B2D7-AA18509CEC51}" srcOrd="0" destOrd="0" presId="urn:microsoft.com/office/officeart/2005/8/layout/vList6"/>
    <dgm:cxn modelId="{6751180B-73DB-4863-B803-B4778274A153}" type="presParOf" srcId="{EE989605-9AF9-4E6C-922A-AEEE70688DE1}" destId="{22172136-937A-43F0-97CF-55736FE61D67}" srcOrd="0" destOrd="0" presId="urn:microsoft.com/office/officeart/2005/8/layout/vList6"/>
    <dgm:cxn modelId="{4298523F-12F3-488F-87C4-6EF8B0847397}" type="presParOf" srcId="{22172136-937A-43F0-97CF-55736FE61D67}" destId="{086A32EB-BA41-4D84-9237-1607ED630940}" srcOrd="0" destOrd="0" presId="urn:microsoft.com/office/officeart/2005/8/layout/vList6"/>
    <dgm:cxn modelId="{FC291083-923D-42F7-AA8B-385A4FDCF739}" type="presParOf" srcId="{22172136-937A-43F0-97CF-55736FE61D67}" destId="{99704EB1-C52E-483D-B2D7-AA18509CEC51}" srcOrd="1" destOrd="0" presId="urn:microsoft.com/office/officeart/2005/8/layout/vList6"/>
    <dgm:cxn modelId="{E29A9A25-4B74-4665-A251-3DF4BFF35423}" type="presParOf" srcId="{EE989605-9AF9-4E6C-922A-AEEE70688DE1}" destId="{044C4E83-77FF-4DD8-A162-B2AD12656C75}" srcOrd="1" destOrd="0" presId="urn:microsoft.com/office/officeart/2005/8/layout/vList6"/>
    <dgm:cxn modelId="{68EC8536-5730-45BC-B059-32FA12BA105D}" type="presParOf" srcId="{EE989605-9AF9-4E6C-922A-AEEE70688DE1}" destId="{8CB3FC8B-1C7B-447A-80F7-F91DB313784F}" srcOrd="2" destOrd="0" presId="urn:microsoft.com/office/officeart/2005/8/layout/vList6"/>
    <dgm:cxn modelId="{04652B7E-CC52-477E-8C68-C230F3537636}" type="presParOf" srcId="{8CB3FC8B-1C7B-447A-80F7-F91DB313784F}" destId="{4D5DEB44-E4A2-4355-A4AD-936554CB2E54}" srcOrd="0" destOrd="0" presId="urn:microsoft.com/office/officeart/2005/8/layout/vList6"/>
    <dgm:cxn modelId="{35DF9C81-90CF-42E1-B5FA-74036A7BE662}" type="presParOf" srcId="{8CB3FC8B-1C7B-447A-80F7-F91DB313784F}" destId="{ED3850AF-AECF-47EF-829C-FC9A683D78E6}" srcOrd="1" destOrd="0" presId="urn:microsoft.com/office/officeart/2005/8/layout/vList6"/>
    <dgm:cxn modelId="{608B2286-4430-451E-9940-EE5C9289E9AC}" type="presParOf" srcId="{EE989605-9AF9-4E6C-922A-AEEE70688DE1}" destId="{191C0C51-3888-40BB-8FCB-5C84B1726812}" srcOrd="3" destOrd="0" presId="urn:microsoft.com/office/officeart/2005/8/layout/vList6"/>
    <dgm:cxn modelId="{9D832887-FA96-40DE-B4A2-759478562842}" type="presParOf" srcId="{EE989605-9AF9-4E6C-922A-AEEE70688DE1}" destId="{2634EC33-5C20-42B7-9110-7A45D38F8C8A}" srcOrd="4" destOrd="0" presId="urn:microsoft.com/office/officeart/2005/8/layout/vList6"/>
    <dgm:cxn modelId="{556D4CA5-9C71-44A9-A579-F626F81A38DD}" type="presParOf" srcId="{2634EC33-5C20-42B7-9110-7A45D38F8C8A}" destId="{D1900A9B-7160-4B49-8517-59E1C45ECC02}" srcOrd="0" destOrd="0" presId="urn:microsoft.com/office/officeart/2005/8/layout/vList6"/>
    <dgm:cxn modelId="{9A5E8C58-2314-484B-9E53-4409C306AA9A}" type="presParOf" srcId="{2634EC33-5C20-42B7-9110-7A45D38F8C8A}" destId="{2EC1A89B-46F4-4B43-8FF9-3D266415FB68}" srcOrd="1" destOrd="0" presId="urn:microsoft.com/office/officeart/2005/8/layout/vList6"/>
    <dgm:cxn modelId="{124D17C2-6555-4782-8329-8DE683A36218}" type="presParOf" srcId="{EE989605-9AF9-4E6C-922A-AEEE70688DE1}" destId="{7261A797-ECCA-4B54-8853-02FDB72958BA}" srcOrd="5" destOrd="0" presId="urn:microsoft.com/office/officeart/2005/8/layout/vList6"/>
    <dgm:cxn modelId="{1259C218-C52B-46D3-A851-99BEA9FD499A}" type="presParOf" srcId="{EE989605-9AF9-4E6C-922A-AEEE70688DE1}" destId="{012F7C74-DA9F-41A7-9B2F-344418B87769}" srcOrd="6" destOrd="0" presId="urn:microsoft.com/office/officeart/2005/8/layout/vList6"/>
    <dgm:cxn modelId="{9875D91C-C78D-4F16-AE98-D76AF1ABDE34}" type="presParOf" srcId="{012F7C74-DA9F-41A7-9B2F-344418B87769}" destId="{DC8D0551-1C53-470B-A74A-C9284354E545}" srcOrd="0" destOrd="0" presId="urn:microsoft.com/office/officeart/2005/8/layout/vList6"/>
    <dgm:cxn modelId="{A3D7F302-8EB0-4E1A-8FC4-ADA4D713041D}" type="presParOf" srcId="{012F7C74-DA9F-41A7-9B2F-344418B87769}" destId="{53C54DAD-53D0-4594-B5A0-2938196AD75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C7B0B4-5DCE-4B04-A7A5-3C5C4556F086}" type="doc">
      <dgm:prSet loTypeId="urn:microsoft.com/office/officeart/2005/8/layout/arrow6" loCatId="process" qsTypeId="urn:microsoft.com/office/officeart/2005/8/quickstyle/simple2" qsCatId="simple" csTypeId="urn:microsoft.com/office/officeart/2005/8/colors/accent0_3" csCatId="mainScheme" phldr="1"/>
      <dgm:spPr/>
      <dgm:t>
        <a:bodyPr/>
        <a:lstStyle/>
        <a:p>
          <a:endParaRPr lang="en-US"/>
        </a:p>
      </dgm:t>
    </dgm:pt>
    <dgm:pt modelId="{11E1FBC7-6C7F-48EB-BCD4-F44598C76116}">
      <dgm:prSet phldrT="[Text]"/>
      <dgm:spPr/>
      <dgm:t>
        <a:bodyPr/>
        <a:lstStyle/>
        <a:p>
          <a:r>
            <a:rPr lang="en-US" dirty="0" smtClean="0"/>
            <a:t>Local Modifications</a:t>
          </a:r>
          <a:endParaRPr lang="en-US" dirty="0"/>
        </a:p>
      </dgm:t>
    </dgm:pt>
    <dgm:pt modelId="{C104E212-308C-443A-B10D-E43F43C9C44E}" type="parTrans" cxnId="{6539365A-9068-498D-A53A-ACABEB3C3C14}">
      <dgm:prSet/>
      <dgm:spPr/>
      <dgm:t>
        <a:bodyPr/>
        <a:lstStyle/>
        <a:p>
          <a:endParaRPr lang="en-US"/>
        </a:p>
      </dgm:t>
    </dgm:pt>
    <dgm:pt modelId="{86BE3449-9FAA-4D91-8B34-8BAE44DA7CA9}" type="sibTrans" cxnId="{6539365A-9068-498D-A53A-ACABEB3C3C14}">
      <dgm:prSet/>
      <dgm:spPr/>
      <dgm:t>
        <a:bodyPr/>
        <a:lstStyle/>
        <a:p>
          <a:endParaRPr lang="en-US"/>
        </a:p>
      </dgm:t>
    </dgm:pt>
    <dgm:pt modelId="{95971E71-E207-47C1-8010-AA2753AC7F42}">
      <dgm:prSet phldrT="[Text]"/>
      <dgm:spPr/>
      <dgm:t>
        <a:bodyPr/>
        <a:lstStyle/>
        <a:p>
          <a:r>
            <a:rPr lang="en-US" dirty="0" smtClean="0"/>
            <a:t>Gold VistA</a:t>
          </a:r>
          <a:endParaRPr lang="en-US" dirty="0"/>
        </a:p>
      </dgm:t>
    </dgm:pt>
    <dgm:pt modelId="{52CC9FCF-5479-4BB2-BC1D-C15EAAEF25FD}" type="sibTrans" cxnId="{8A9BAFC6-E6E3-4367-8929-538931173AA1}">
      <dgm:prSet/>
      <dgm:spPr/>
      <dgm:t>
        <a:bodyPr/>
        <a:lstStyle/>
        <a:p>
          <a:endParaRPr lang="en-US"/>
        </a:p>
      </dgm:t>
    </dgm:pt>
    <dgm:pt modelId="{850657E0-4C9E-473D-B234-EB52DA755D7F}" type="parTrans" cxnId="{8A9BAFC6-E6E3-4367-8929-538931173AA1}">
      <dgm:prSet/>
      <dgm:spPr/>
      <dgm:t>
        <a:bodyPr/>
        <a:lstStyle/>
        <a:p>
          <a:endParaRPr lang="en-US"/>
        </a:p>
      </dgm:t>
    </dgm:pt>
    <dgm:pt modelId="{0D4C556F-DACE-41C7-87BE-C0B05D160DF7}" type="pres">
      <dgm:prSet presAssocID="{30C7B0B4-5DCE-4B04-A7A5-3C5C4556F086}" presName="compositeShape" presStyleCnt="0">
        <dgm:presLayoutVars>
          <dgm:chMax val="2"/>
          <dgm:dir/>
          <dgm:resizeHandles val="exact"/>
        </dgm:presLayoutVars>
      </dgm:prSet>
      <dgm:spPr/>
      <dgm:t>
        <a:bodyPr/>
        <a:lstStyle/>
        <a:p>
          <a:endParaRPr lang="en-US"/>
        </a:p>
      </dgm:t>
    </dgm:pt>
    <dgm:pt modelId="{11501475-CB82-46DB-8189-732DF5284437}" type="pres">
      <dgm:prSet presAssocID="{30C7B0B4-5DCE-4B04-A7A5-3C5C4556F086}" presName="ribbon" presStyleLbl="node1" presStyleIdx="0" presStyleCnt="1"/>
      <dgm:spPr/>
      <dgm:t>
        <a:bodyPr/>
        <a:lstStyle/>
        <a:p>
          <a:endParaRPr lang="en-US"/>
        </a:p>
      </dgm:t>
    </dgm:pt>
    <dgm:pt modelId="{7CB27D61-42A9-4A2A-B3FA-C47AA7311463}" type="pres">
      <dgm:prSet presAssocID="{30C7B0B4-5DCE-4B04-A7A5-3C5C4556F086}" presName="leftArrowText" presStyleLbl="node1" presStyleIdx="0" presStyleCnt="1">
        <dgm:presLayoutVars>
          <dgm:chMax val="0"/>
          <dgm:bulletEnabled val="1"/>
        </dgm:presLayoutVars>
      </dgm:prSet>
      <dgm:spPr/>
      <dgm:t>
        <a:bodyPr/>
        <a:lstStyle/>
        <a:p>
          <a:endParaRPr lang="en-US"/>
        </a:p>
      </dgm:t>
    </dgm:pt>
    <dgm:pt modelId="{DB2383EC-8223-40F8-BE3A-64421B97CF04}" type="pres">
      <dgm:prSet presAssocID="{30C7B0B4-5DCE-4B04-A7A5-3C5C4556F086}" presName="rightArrowText" presStyleLbl="node1" presStyleIdx="0" presStyleCnt="1">
        <dgm:presLayoutVars>
          <dgm:chMax val="0"/>
          <dgm:bulletEnabled val="1"/>
        </dgm:presLayoutVars>
      </dgm:prSet>
      <dgm:spPr/>
      <dgm:t>
        <a:bodyPr/>
        <a:lstStyle/>
        <a:p>
          <a:endParaRPr lang="en-US"/>
        </a:p>
      </dgm:t>
    </dgm:pt>
  </dgm:ptLst>
  <dgm:cxnLst>
    <dgm:cxn modelId="{40A37F44-3773-4D0A-BEA2-62518956B297}" type="presOf" srcId="{95971E71-E207-47C1-8010-AA2753AC7F42}" destId="{7CB27D61-42A9-4A2A-B3FA-C47AA7311463}" srcOrd="0" destOrd="0" presId="urn:microsoft.com/office/officeart/2005/8/layout/arrow6"/>
    <dgm:cxn modelId="{E1C5396A-5A11-41AA-987C-26B4D6254977}" type="presOf" srcId="{30C7B0B4-5DCE-4B04-A7A5-3C5C4556F086}" destId="{0D4C556F-DACE-41C7-87BE-C0B05D160DF7}" srcOrd="0" destOrd="0" presId="urn:microsoft.com/office/officeart/2005/8/layout/arrow6"/>
    <dgm:cxn modelId="{8A9BAFC6-E6E3-4367-8929-538931173AA1}" srcId="{30C7B0B4-5DCE-4B04-A7A5-3C5C4556F086}" destId="{95971E71-E207-47C1-8010-AA2753AC7F42}" srcOrd="0" destOrd="0" parTransId="{850657E0-4C9E-473D-B234-EB52DA755D7F}" sibTransId="{52CC9FCF-5479-4BB2-BC1D-C15EAAEF25FD}"/>
    <dgm:cxn modelId="{6539365A-9068-498D-A53A-ACABEB3C3C14}" srcId="{30C7B0B4-5DCE-4B04-A7A5-3C5C4556F086}" destId="{11E1FBC7-6C7F-48EB-BCD4-F44598C76116}" srcOrd="1" destOrd="0" parTransId="{C104E212-308C-443A-B10D-E43F43C9C44E}" sibTransId="{86BE3449-9FAA-4D91-8B34-8BAE44DA7CA9}"/>
    <dgm:cxn modelId="{910A9975-EE7A-4B62-BE4A-6EA04129425D}" type="presOf" srcId="{11E1FBC7-6C7F-48EB-BCD4-F44598C76116}" destId="{DB2383EC-8223-40F8-BE3A-64421B97CF04}" srcOrd="0" destOrd="0" presId="urn:microsoft.com/office/officeart/2005/8/layout/arrow6"/>
    <dgm:cxn modelId="{0BE03B88-0575-4487-AC65-867E1750953A}" type="presParOf" srcId="{0D4C556F-DACE-41C7-87BE-C0B05D160DF7}" destId="{11501475-CB82-46DB-8189-732DF5284437}" srcOrd="0" destOrd="0" presId="urn:microsoft.com/office/officeart/2005/8/layout/arrow6"/>
    <dgm:cxn modelId="{129D779D-8ECB-4FCB-B50A-CF45E569C8B0}" type="presParOf" srcId="{0D4C556F-DACE-41C7-87BE-C0B05D160DF7}" destId="{7CB27D61-42A9-4A2A-B3FA-C47AA7311463}" srcOrd="1" destOrd="0" presId="urn:microsoft.com/office/officeart/2005/8/layout/arrow6"/>
    <dgm:cxn modelId="{A98C8137-CFA5-4FDF-AF36-CFEF1F018897}" type="presParOf" srcId="{0D4C556F-DACE-41C7-87BE-C0B05D160DF7}" destId="{DB2383EC-8223-40F8-BE3A-64421B97CF04}" srcOrd="2" destOrd="0" presId="urn:microsoft.com/office/officeart/2005/8/layout/arrow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8D80A0-4AE6-482B-8189-ECC8A57649F3}"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C9B27131-DFA7-4577-8552-7047C40CD016}">
      <dgm:prSet phldrT="[Text]" custT="1"/>
      <dgm:spPr>
        <a:solidFill>
          <a:schemeClr val="accent6"/>
        </a:solidFill>
      </dgm:spPr>
      <dgm:t>
        <a:bodyPr/>
        <a:lstStyle/>
        <a:p>
          <a:r>
            <a:rPr lang="en-US" sz="3400" b="1" dirty="0" smtClean="0"/>
            <a:t>Functional Assessment</a:t>
          </a:r>
          <a:endParaRPr lang="en-US" sz="3400" b="1" dirty="0"/>
        </a:p>
      </dgm:t>
      <dgm:extLst>
        <a:ext uri="{E40237B7-FDA0-4F09-8148-C483321AD2D9}">
          <dgm14:cNvPr xmlns:dgm14="http://schemas.microsoft.com/office/drawing/2010/diagram" id="0" name="" descr="Functional Assessment&#10;"/>
        </a:ext>
      </dgm:extLst>
    </dgm:pt>
    <dgm:pt modelId="{8ABF89A5-FAE2-469C-A232-E6E38492846A}" type="parTrans" cxnId="{EB778975-2BEA-424C-95EB-904101CC98EA}">
      <dgm:prSet/>
      <dgm:spPr/>
      <dgm:t>
        <a:bodyPr/>
        <a:lstStyle/>
        <a:p>
          <a:endParaRPr lang="en-US"/>
        </a:p>
      </dgm:t>
    </dgm:pt>
    <dgm:pt modelId="{BB11D186-78E3-46CA-8CAF-BB8504BFFCE4}" type="sibTrans" cxnId="{EB778975-2BEA-424C-95EB-904101CC98EA}">
      <dgm:prSet/>
      <dgm:spPr/>
      <dgm:t>
        <a:bodyPr/>
        <a:lstStyle/>
        <a:p>
          <a:endParaRPr lang="en-US"/>
        </a:p>
      </dgm:t>
    </dgm:pt>
    <dgm:pt modelId="{38846DB2-73F4-4F8A-9637-7AE97AC3E9EF}">
      <dgm:prSet phldrT="[Text]" custT="1"/>
      <dgm:spPr/>
      <dgm:t>
        <a:bodyPr/>
        <a:lstStyle/>
        <a:p>
          <a:r>
            <a:rPr lang="en-US" sz="3200" b="1" dirty="0" smtClean="0"/>
            <a:t>Functionality</a:t>
          </a:r>
          <a:endParaRPr lang="en-US" sz="3200" b="1" dirty="0"/>
        </a:p>
      </dgm:t>
      <dgm:extLst>
        <a:ext uri="{E40237B7-FDA0-4F09-8148-C483321AD2D9}">
          <dgm14:cNvPr xmlns:dgm14="http://schemas.microsoft.com/office/drawing/2010/diagram" id="0" name="" descr="Functionality&#10;"/>
        </a:ext>
      </dgm:extLst>
    </dgm:pt>
    <dgm:pt modelId="{E6029F2E-BEF8-4CFE-A3F5-18C784067F44}" type="parTrans" cxnId="{9BCE3B8D-E27F-4741-93CF-1B9F29A51D58}">
      <dgm:prSet/>
      <dgm:spPr/>
      <dgm:t>
        <a:bodyPr/>
        <a:lstStyle/>
        <a:p>
          <a:endParaRPr lang="en-US"/>
        </a:p>
      </dgm:t>
    </dgm:pt>
    <dgm:pt modelId="{2FCCEDE8-1367-4CDD-B4F2-BB7D26BA8C4C}" type="sibTrans" cxnId="{9BCE3B8D-E27F-4741-93CF-1B9F29A51D58}">
      <dgm:prSet/>
      <dgm:spPr/>
      <dgm:t>
        <a:bodyPr/>
        <a:lstStyle/>
        <a:p>
          <a:endParaRPr lang="en-US"/>
        </a:p>
      </dgm:t>
    </dgm:pt>
    <dgm:pt modelId="{DCDBAD1A-3EEF-44C7-ACE9-68A03E20E030}">
      <dgm:prSet phldrT="[Text]" custT="1"/>
      <dgm:spPr/>
      <dgm:t>
        <a:bodyPr/>
        <a:lstStyle/>
        <a:p>
          <a:r>
            <a:rPr lang="en-US" sz="3200" b="1" dirty="0" smtClean="0"/>
            <a:t>National Policy</a:t>
          </a:r>
          <a:endParaRPr lang="en-US" sz="3200" b="1" dirty="0"/>
        </a:p>
      </dgm:t>
      <dgm:extLst>
        <a:ext uri="{E40237B7-FDA0-4F09-8148-C483321AD2D9}">
          <dgm14:cNvPr xmlns:dgm14="http://schemas.microsoft.com/office/drawing/2010/diagram" id="0" name="" descr="National Policy&#10;"/>
        </a:ext>
      </dgm:extLst>
    </dgm:pt>
    <dgm:pt modelId="{C48C6638-14F8-4973-9BB4-58790D88D1C4}" type="parTrans" cxnId="{7B2054E0-5A59-49B2-A2AD-6EC9253AB089}">
      <dgm:prSet/>
      <dgm:spPr/>
      <dgm:t>
        <a:bodyPr/>
        <a:lstStyle/>
        <a:p>
          <a:endParaRPr lang="en-US"/>
        </a:p>
      </dgm:t>
    </dgm:pt>
    <dgm:pt modelId="{294B6CE1-34B6-4167-BB4B-2CC7C624CE98}" type="sibTrans" cxnId="{7B2054E0-5A59-49B2-A2AD-6EC9253AB089}">
      <dgm:prSet/>
      <dgm:spPr/>
      <dgm:t>
        <a:bodyPr/>
        <a:lstStyle/>
        <a:p>
          <a:endParaRPr lang="en-US"/>
        </a:p>
      </dgm:t>
    </dgm:pt>
    <dgm:pt modelId="{BDE43E26-65B5-4B27-9518-A0CC2BE3C405}">
      <dgm:prSet phldrT="[Text]" custT="1"/>
      <dgm:spPr/>
      <dgm:t>
        <a:bodyPr/>
        <a:lstStyle/>
        <a:p>
          <a:r>
            <a:rPr lang="en-US" sz="3200" b="1" dirty="0" smtClean="0"/>
            <a:t>Patient Safety</a:t>
          </a:r>
          <a:endParaRPr lang="en-US" sz="3200" b="1" dirty="0"/>
        </a:p>
      </dgm:t>
      <dgm:extLst>
        <a:ext uri="{E40237B7-FDA0-4F09-8148-C483321AD2D9}">
          <dgm14:cNvPr xmlns:dgm14="http://schemas.microsoft.com/office/drawing/2010/diagram" id="0" name="" descr="Patient Safety&#10;"/>
        </a:ext>
      </dgm:extLst>
    </dgm:pt>
    <dgm:pt modelId="{3B91BEC2-C523-4E16-A68A-D3E524BE229F}" type="parTrans" cxnId="{5B868A4F-F30E-4D9C-AC57-CBD219FE3033}">
      <dgm:prSet/>
      <dgm:spPr/>
      <dgm:t>
        <a:bodyPr/>
        <a:lstStyle/>
        <a:p>
          <a:endParaRPr lang="en-US"/>
        </a:p>
      </dgm:t>
    </dgm:pt>
    <dgm:pt modelId="{E5E51B7A-31F2-47A7-B10A-5B42D7A3A9F3}" type="sibTrans" cxnId="{5B868A4F-F30E-4D9C-AC57-CBD219FE3033}">
      <dgm:prSet/>
      <dgm:spPr/>
      <dgm:t>
        <a:bodyPr/>
        <a:lstStyle/>
        <a:p>
          <a:endParaRPr lang="en-US"/>
        </a:p>
      </dgm:t>
    </dgm:pt>
    <dgm:pt modelId="{B59DF703-5CAB-44B3-95B3-8A321647925F}">
      <dgm:prSet phldrT="[Text]" custT="1"/>
      <dgm:spPr/>
      <dgm:t>
        <a:bodyPr/>
        <a:lstStyle/>
        <a:p>
          <a:r>
            <a:rPr lang="en-US" sz="3200" b="1" dirty="0" smtClean="0"/>
            <a:t>National applicability</a:t>
          </a:r>
          <a:endParaRPr lang="en-US" sz="3200" b="1" dirty="0"/>
        </a:p>
      </dgm:t>
      <dgm:extLst>
        <a:ext uri="{E40237B7-FDA0-4F09-8148-C483321AD2D9}">
          <dgm14:cNvPr xmlns:dgm14="http://schemas.microsoft.com/office/drawing/2010/diagram" id="0" name="" descr="National applicability&#10;"/>
        </a:ext>
      </dgm:extLst>
    </dgm:pt>
    <dgm:pt modelId="{B1D92435-D293-4851-B9CE-2B0BC685EBED}" type="parTrans" cxnId="{59CD7520-504B-4996-848E-0702CAA58DC1}">
      <dgm:prSet/>
      <dgm:spPr/>
      <dgm:t>
        <a:bodyPr/>
        <a:lstStyle/>
        <a:p>
          <a:endParaRPr lang="en-US"/>
        </a:p>
      </dgm:t>
    </dgm:pt>
    <dgm:pt modelId="{8AF5036B-6675-4C95-9415-715D2832D07E}" type="sibTrans" cxnId="{59CD7520-504B-4996-848E-0702CAA58DC1}">
      <dgm:prSet/>
      <dgm:spPr/>
      <dgm:t>
        <a:bodyPr/>
        <a:lstStyle/>
        <a:p>
          <a:endParaRPr lang="en-US"/>
        </a:p>
      </dgm:t>
    </dgm:pt>
    <dgm:pt modelId="{05145EBD-4702-46C2-9382-EEF09CACCE87}">
      <dgm:prSet phldrT="[Text]" custT="1"/>
      <dgm:spPr/>
      <dgm:t>
        <a:bodyPr/>
        <a:lstStyle/>
        <a:p>
          <a:r>
            <a:rPr lang="en-US" sz="3200" b="1" dirty="0" smtClean="0"/>
            <a:t>Criticality</a:t>
          </a:r>
          <a:endParaRPr lang="en-US" sz="3200" b="1" dirty="0"/>
        </a:p>
      </dgm:t>
      <dgm:extLst>
        <a:ext uri="{E40237B7-FDA0-4F09-8148-C483321AD2D9}">
          <dgm14:cNvPr xmlns:dgm14="http://schemas.microsoft.com/office/drawing/2010/diagram" id="0" name="" descr="Criticality&#10;"/>
        </a:ext>
      </dgm:extLst>
    </dgm:pt>
    <dgm:pt modelId="{1C7C64D1-D5FC-4054-B0C1-7314D318A0A2}" type="parTrans" cxnId="{F959F6BE-45A4-43BD-A375-9D1B4D6CCB10}">
      <dgm:prSet/>
      <dgm:spPr/>
      <dgm:t>
        <a:bodyPr/>
        <a:lstStyle/>
        <a:p>
          <a:endParaRPr lang="en-US"/>
        </a:p>
      </dgm:t>
    </dgm:pt>
    <dgm:pt modelId="{3AD02B83-6811-4E9C-BD05-9B334B21112D}" type="sibTrans" cxnId="{F959F6BE-45A4-43BD-A375-9D1B4D6CCB10}">
      <dgm:prSet/>
      <dgm:spPr/>
      <dgm:t>
        <a:bodyPr/>
        <a:lstStyle/>
        <a:p>
          <a:endParaRPr lang="en-US"/>
        </a:p>
      </dgm:t>
    </dgm:pt>
    <dgm:pt modelId="{8D6701D3-B5B2-428C-9E88-0A75E68EB63C}">
      <dgm:prSet phldrT="[Text]" custT="1"/>
      <dgm:spPr/>
      <dgm:t>
        <a:bodyPr/>
        <a:lstStyle/>
        <a:p>
          <a:r>
            <a:rPr lang="en-US" sz="3200" b="1" dirty="0" smtClean="0"/>
            <a:t>Availability</a:t>
          </a:r>
          <a:endParaRPr lang="en-US" sz="3200" b="1" dirty="0"/>
        </a:p>
      </dgm:t>
      <dgm:extLst>
        <a:ext uri="{E40237B7-FDA0-4F09-8148-C483321AD2D9}">
          <dgm14:cNvPr xmlns:dgm14="http://schemas.microsoft.com/office/drawing/2010/diagram" id="0" name="" descr="Availability&#10;"/>
        </a:ext>
      </dgm:extLst>
    </dgm:pt>
    <dgm:pt modelId="{AEAF9EEC-2FC5-4D45-A9E9-75DCC53DEA6C}" type="parTrans" cxnId="{81C16B9C-36B9-49B4-A58A-614403FD0B8B}">
      <dgm:prSet/>
      <dgm:spPr/>
      <dgm:t>
        <a:bodyPr/>
        <a:lstStyle/>
        <a:p>
          <a:endParaRPr lang="en-US"/>
        </a:p>
      </dgm:t>
    </dgm:pt>
    <dgm:pt modelId="{1570E9E1-DFF6-4A61-B929-630BD666E6A2}" type="sibTrans" cxnId="{81C16B9C-36B9-49B4-A58A-614403FD0B8B}">
      <dgm:prSet/>
      <dgm:spPr/>
      <dgm:t>
        <a:bodyPr/>
        <a:lstStyle/>
        <a:p>
          <a:endParaRPr lang="en-US"/>
        </a:p>
      </dgm:t>
    </dgm:pt>
    <dgm:pt modelId="{622CD53C-A522-466E-9E19-BCA4BFB83E1E}" type="pres">
      <dgm:prSet presAssocID="{178D80A0-4AE6-482B-8189-ECC8A57649F3}" presName="Name0" presStyleCnt="0">
        <dgm:presLayoutVars>
          <dgm:chMax val="1"/>
          <dgm:dir/>
          <dgm:animLvl val="ctr"/>
          <dgm:resizeHandles val="exact"/>
        </dgm:presLayoutVars>
      </dgm:prSet>
      <dgm:spPr/>
      <dgm:t>
        <a:bodyPr/>
        <a:lstStyle/>
        <a:p>
          <a:endParaRPr lang="en-US"/>
        </a:p>
      </dgm:t>
    </dgm:pt>
    <dgm:pt modelId="{ADAA59F0-0E38-4A60-AECA-504EA426DC0C}" type="pres">
      <dgm:prSet presAssocID="{C9B27131-DFA7-4577-8552-7047C40CD016}" presName="centerShape" presStyleLbl="node0" presStyleIdx="0" presStyleCnt="1" custScaleX="139021" custLinFactNeighborX="1468"/>
      <dgm:spPr/>
      <dgm:t>
        <a:bodyPr/>
        <a:lstStyle/>
        <a:p>
          <a:endParaRPr lang="en-US"/>
        </a:p>
      </dgm:t>
    </dgm:pt>
    <dgm:pt modelId="{86EAF82D-5A0C-4EEC-B0E8-925B5A4C9BAF}" type="pres">
      <dgm:prSet presAssocID="{38846DB2-73F4-4F8A-9637-7AE97AC3E9EF}" presName="node" presStyleLbl="node1" presStyleIdx="0" presStyleCnt="6" custScaleX="198907">
        <dgm:presLayoutVars>
          <dgm:bulletEnabled val="1"/>
        </dgm:presLayoutVars>
      </dgm:prSet>
      <dgm:spPr/>
      <dgm:t>
        <a:bodyPr/>
        <a:lstStyle/>
        <a:p>
          <a:endParaRPr lang="en-US"/>
        </a:p>
      </dgm:t>
    </dgm:pt>
    <dgm:pt modelId="{F9519C00-04F7-4C0D-9252-007C93DDF0BE}" type="pres">
      <dgm:prSet presAssocID="{38846DB2-73F4-4F8A-9637-7AE97AC3E9EF}" presName="dummy" presStyleCnt="0"/>
      <dgm:spPr/>
    </dgm:pt>
    <dgm:pt modelId="{7DCA3894-3839-492A-95F6-6F3270D29DBA}" type="pres">
      <dgm:prSet presAssocID="{2FCCEDE8-1367-4CDD-B4F2-BB7D26BA8C4C}" presName="sibTrans" presStyleLbl="sibTrans2D1" presStyleIdx="0" presStyleCnt="6"/>
      <dgm:spPr/>
      <dgm:t>
        <a:bodyPr/>
        <a:lstStyle/>
        <a:p>
          <a:endParaRPr lang="en-US"/>
        </a:p>
      </dgm:t>
    </dgm:pt>
    <dgm:pt modelId="{011D49B0-83B3-4F10-9F1D-77CF9E4D72A8}" type="pres">
      <dgm:prSet presAssocID="{8D6701D3-B5B2-428C-9E88-0A75E68EB63C}" presName="node" presStyleLbl="node1" presStyleIdx="1" presStyleCnt="6" custScaleX="198907" custRadScaleRad="114942" custRadScaleInc="21077">
        <dgm:presLayoutVars>
          <dgm:bulletEnabled val="1"/>
        </dgm:presLayoutVars>
      </dgm:prSet>
      <dgm:spPr/>
      <dgm:t>
        <a:bodyPr/>
        <a:lstStyle/>
        <a:p>
          <a:endParaRPr lang="en-US"/>
        </a:p>
      </dgm:t>
    </dgm:pt>
    <dgm:pt modelId="{60478187-849C-4E5F-B9DF-F4AC95F4477C}" type="pres">
      <dgm:prSet presAssocID="{8D6701D3-B5B2-428C-9E88-0A75E68EB63C}" presName="dummy" presStyleCnt="0"/>
      <dgm:spPr/>
    </dgm:pt>
    <dgm:pt modelId="{525DB0A5-C9FD-4D4C-B35C-A192A9E5BB1E}" type="pres">
      <dgm:prSet presAssocID="{1570E9E1-DFF6-4A61-B929-630BD666E6A2}" presName="sibTrans" presStyleLbl="sibTrans2D1" presStyleIdx="1" presStyleCnt="6" custScaleX="114892"/>
      <dgm:spPr/>
      <dgm:t>
        <a:bodyPr/>
        <a:lstStyle/>
        <a:p>
          <a:endParaRPr lang="en-US"/>
        </a:p>
      </dgm:t>
    </dgm:pt>
    <dgm:pt modelId="{D034637E-3F60-4768-868D-6FECDB1833F7}" type="pres">
      <dgm:prSet presAssocID="{DCDBAD1A-3EEF-44C7-ACE9-68A03E20E030}" presName="node" presStyleLbl="node1" presStyleIdx="2" presStyleCnt="6" custScaleX="198907" custRadScaleRad="115604" custRadScaleInc="-21869">
        <dgm:presLayoutVars>
          <dgm:bulletEnabled val="1"/>
        </dgm:presLayoutVars>
      </dgm:prSet>
      <dgm:spPr/>
      <dgm:t>
        <a:bodyPr/>
        <a:lstStyle/>
        <a:p>
          <a:endParaRPr lang="en-US"/>
        </a:p>
      </dgm:t>
    </dgm:pt>
    <dgm:pt modelId="{AB1DE19C-2BE1-4E2A-959E-948D2DDD46DF}" type="pres">
      <dgm:prSet presAssocID="{DCDBAD1A-3EEF-44C7-ACE9-68A03E20E030}" presName="dummy" presStyleCnt="0"/>
      <dgm:spPr/>
    </dgm:pt>
    <dgm:pt modelId="{C41F576C-D63E-4005-A727-F74EEA5411E3}" type="pres">
      <dgm:prSet presAssocID="{294B6CE1-34B6-4167-BB4B-2CC7C624CE98}" presName="sibTrans" presStyleLbl="sibTrans2D1" presStyleIdx="2" presStyleCnt="6"/>
      <dgm:spPr/>
      <dgm:t>
        <a:bodyPr/>
        <a:lstStyle/>
        <a:p>
          <a:endParaRPr lang="en-US"/>
        </a:p>
      </dgm:t>
    </dgm:pt>
    <dgm:pt modelId="{5B0AA61A-E8C3-40B5-8406-738A464DF35B}" type="pres">
      <dgm:prSet presAssocID="{BDE43E26-65B5-4B27-9518-A0CC2BE3C405}" presName="node" presStyleLbl="node1" presStyleIdx="3" presStyleCnt="6" custScaleX="198907">
        <dgm:presLayoutVars>
          <dgm:bulletEnabled val="1"/>
        </dgm:presLayoutVars>
      </dgm:prSet>
      <dgm:spPr/>
      <dgm:t>
        <a:bodyPr/>
        <a:lstStyle/>
        <a:p>
          <a:endParaRPr lang="en-US"/>
        </a:p>
      </dgm:t>
    </dgm:pt>
    <dgm:pt modelId="{442F4ABC-D0F6-4BB7-9427-D5003E48D778}" type="pres">
      <dgm:prSet presAssocID="{BDE43E26-65B5-4B27-9518-A0CC2BE3C405}" presName="dummy" presStyleCnt="0"/>
      <dgm:spPr/>
    </dgm:pt>
    <dgm:pt modelId="{9C8B910F-8A2F-470E-AB0B-7EA8D4180934}" type="pres">
      <dgm:prSet presAssocID="{E5E51B7A-31F2-47A7-B10A-5B42D7A3A9F3}" presName="sibTrans" presStyleLbl="sibTrans2D1" presStyleIdx="3" presStyleCnt="6"/>
      <dgm:spPr/>
      <dgm:t>
        <a:bodyPr/>
        <a:lstStyle/>
        <a:p>
          <a:endParaRPr lang="en-US"/>
        </a:p>
      </dgm:t>
    </dgm:pt>
    <dgm:pt modelId="{00B770BF-B0E7-414D-81DB-FD2CAC5DAD1C}" type="pres">
      <dgm:prSet presAssocID="{B59DF703-5CAB-44B3-95B3-8A321647925F}" presName="node" presStyleLbl="node1" presStyleIdx="4" presStyleCnt="6" custScaleX="198907" custRadScaleRad="112884" custRadScaleInc="19062">
        <dgm:presLayoutVars>
          <dgm:bulletEnabled val="1"/>
        </dgm:presLayoutVars>
      </dgm:prSet>
      <dgm:spPr/>
      <dgm:t>
        <a:bodyPr/>
        <a:lstStyle/>
        <a:p>
          <a:endParaRPr lang="en-US"/>
        </a:p>
      </dgm:t>
    </dgm:pt>
    <dgm:pt modelId="{6CA2884A-6687-44F2-BE3F-55F51D25839B}" type="pres">
      <dgm:prSet presAssocID="{B59DF703-5CAB-44B3-95B3-8A321647925F}" presName="dummy" presStyleCnt="0"/>
      <dgm:spPr/>
    </dgm:pt>
    <dgm:pt modelId="{BDE29C39-E6A8-4866-B605-69E26E14ECAA}" type="pres">
      <dgm:prSet presAssocID="{8AF5036B-6675-4C95-9415-715D2832D07E}" presName="sibTrans" presStyleLbl="sibTrans2D1" presStyleIdx="4" presStyleCnt="6" custScaleX="117764"/>
      <dgm:spPr/>
      <dgm:t>
        <a:bodyPr/>
        <a:lstStyle/>
        <a:p>
          <a:endParaRPr lang="en-US"/>
        </a:p>
      </dgm:t>
    </dgm:pt>
    <dgm:pt modelId="{A622D382-7242-404A-A128-08D8E278E4D0}" type="pres">
      <dgm:prSet presAssocID="{05145EBD-4702-46C2-9382-EEF09CACCE87}" presName="node" presStyleLbl="node1" presStyleIdx="5" presStyleCnt="6" custScaleX="198907" custRadScaleRad="112304" custRadScaleInc="-17816">
        <dgm:presLayoutVars>
          <dgm:bulletEnabled val="1"/>
        </dgm:presLayoutVars>
      </dgm:prSet>
      <dgm:spPr/>
      <dgm:t>
        <a:bodyPr/>
        <a:lstStyle/>
        <a:p>
          <a:endParaRPr lang="en-US"/>
        </a:p>
      </dgm:t>
    </dgm:pt>
    <dgm:pt modelId="{1CB0FE13-BC9B-41F9-8F36-FBBC6211EF6A}" type="pres">
      <dgm:prSet presAssocID="{05145EBD-4702-46C2-9382-EEF09CACCE87}" presName="dummy" presStyleCnt="0"/>
      <dgm:spPr/>
    </dgm:pt>
    <dgm:pt modelId="{01BFEE48-8D97-401D-9974-EFBC5DFE4037}" type="pres">
      <dgm:prSet presAssocID="{3AD02B83-6811-4E9C-BD05-9B334B21112D}" presName="sibTrans" presStyleLbl="sibTrans2D1" presStyleIdx="5" presStyleCnt="6" custScaleX="114892"/>
      <dgm:spPr/>
      <dgm:t>
        <a:bodyPr/>
        <a:lstStyle/>
        <a:p>
          <a:endParaRPr lang="en-US"/>
        </a:p>
      </dgm:t>
    </dgm:pt>
  </dgm:ptLst>
  <dgm:cxnLst>
    <dgm:cxn modelId="{8EBEB431-7A59-4CA8-A467-055A8BC288B5}" type="presOf" srcId="{178D80A0-4AE6-482B-8189-ECC8A57649F3}" destId="{622CD53C-A522-466E-9E19-BCA4BFB83E1E}" srcOrd="0" destOrd="0" presId="urn:microsoft.com/office/officeart/2005/8/layout/radial6"/>
    <dgm:cxn modelId="{29D1B8D2-AFCB-4C3D-BA15-61CC3B884ECA}" type="presOf" srcId="{38846DB2-73F4-4F8A-9637-7AE97AC3E9EF}" destId="{86EAF82D-5A0C-4EEC-B0E8-925B5A4C9BAF}" srcOrd="0" destOrd="0" presId="urn:microsoft.com/office/officeart/2005/8/layout/radial6"/>
    <dgm:cxn modelId="{FA1964D7-4E18-42CA-A287-A06687CFE6F0}" type="presOf" srcId="{8D6701D3-B5B2-428C-9E88-0A75E68EB63C}" destId="{011D49B0-83B3-4F10-9F1D-77CF9E4D72A8}" srcOrd="0" destOrd="0" presId="urn:microsoft.com/office/officeart/2005/8/layout/radial6"/>
    <dgm:cxn modelId="{13A9FC4B-9682-4975-B4DF-787101E94587}" type="presOf" srcId="{E5E51B7A-31F2-47A7-B10A-5B42D7A3A9F3}" destId="{9C8B910F-8A2F-470E-AB0B-7EA8D4180934}" srcOrd="0" destOrd="0" presId="urn:microsoft.com/office/officeart/2005/8/layout/radial6"/>
    <dgm:cxn modelId="{337933D1-F59E-49D1-973E-B1FB4AFB4F49}" type="presOf" srcId="{DCDBAD1A-3EEF-44C7-ACE9-68A03E20E030}" destId="{D034637E-3F60-4768-868D-6FECDB1833F7}" srcOrd="0" destOrd="0" presId="urn:microsoft.com/office/officeart/2005/8/layout/radial6"/>
    <dgm:cxn modelId="{0CE5EBB3-03B2-424B-A12B-2EED9419BDB7}" type="presOf" srcId="{8AF5036B-6675-4C95-9415-715D2832D07E}" destId="{BDE29C39-E6A8-4866-B605-69E26E14ECAA}" srcOrd="0" destOrd="0" presId="urn:microsoft.com/office/officeart/2005/8/layout/radial6"/>
    <dgm:cxn modelId="{CBDBD26C-6FAC-4DD4-A2C7-554FB9DD0A3A}" type="presOf" srcId="{294B6CE1-34B6-4167-BB4B-2CC7C624CE98}" destId="{C41F576C-D63E-4005-A727-F74EEA5411E3}" srcOrd="0" destOrd="0" presId="urn:microsoft.com/office/officeart/2005/8/layout/radial6"/>
    <dgm:cxn modelId="{7B2054E0-5A59-49B2-A2AD-6EC9253AB089}" srcId="{C9B27131-DFA7-4577-8552-7047C40CD016}" destId="{DCDBAD1A-3EEF-44C7-ACE9-68A03E20E030}" srcOrd="2" destOrd="0" parTransId="{C48C6638-14F8-4973-9BB4-58790D88D1C4}" sibTransId="{294B6CE1-34B6-4167-BB4B-2CC7C624CE98}"/>
    <dgm:cxn modelId="{97BB2B08-0595-42E0-9F37-C5BD45CE7B55}" type="presOf" srcId="{C9B27131-DFA7-4577-8552-7047C40CD016}" destId="{ADAA59F0-0E38-4A60-AECA-504EA426DC0C}" srcOrd="0" destOrd="0" presId="urn:microsoft.com/office/officeart/2005/8/layout/radial6"/>
    <dgm:cxn modelId="{4E971528-2AA1-44FB-9AE0-4011EDE8EF2E}" type="presOf" srcId="{2FCCEDE8-1367-4CDD-B4F2-BB7D26BA8C4C}" destId="{7DCA3894-3839-492A-95F6-6F3270D29DBA}" srcOrd="0" destOrd="0" presId="urn:microsoft.com/office/officeart/2005/8/layout/radial6"/>
    <dgm:cxn modelId="{7C5DC4D9-5C5E-4618-B5F8-D9C3C9E87C23}" type="presOf" srcId="{05145EBD-4702-46C2-9382-EEF09CACCE87}" destId="{A622D382-7242-404A-A128-08D8E278E4D0}" srcOrd="0" destOrd="0" presId="urn:microsoft.com/office/officeart/2005/8/layout/radial6"/>
    <dgm:cxn modelId="{81C16B9C-36B9-49B4-A58A-614403FD0B8B}" srcId="{C9B27131-DFA7-4577-8552-7047C40CD016}" destId="{8D6701D3-B5B2-428C-9E88-0A75E68EB63C}" srcOrd="1" destOrd="0" parTransId="{AEAF9EEC-2FC5-4D45-A9E9-75DCC53DEA6C}" sibTransId="{1570E9E1-DFF6-4A61-B929-630BD666E6A2}"/>
    <dgm:cxn modelId="{41B54FF0-7D6B-405D-9E2F-32F01C056098}" type="presOf" srcId="{B59DF703-5CAB-44B3-95B3-8A321647925F}" destId="{00B770BF-B0E7-414D-81DB-FD2CAC5DAD1C}" srcOrd="0" destOrd="0" presId="urn:microsoft.com/office/officeart/2005/8/layout/radial6"/>
    <dgm:cxn modelId="{EB778975-2BEA-424C-95EB-904101CC98EA}" srcId="{178D80A0-4AE6-482B-8189-ECC8A57649F3}" destId="{C9B27131-DFA7-4577-8552-7047C40CD016}" srcOrd="0" destOrd="0" parTransId="{8ABF89A5-FAE2-469C-A232-E6E38492846A}" sibTransId="{BB11D186-78E3-46CA-8CAF-BB8504BFFCE4}"/>
    <dgm:cxn modelId="{DE716307-A339-43B4-9D4B-F6F5A2609ACD}" type="presOf" srcId="{1570E9E1-DFF6-4A61-B929-630BD666E6A2}" destId="{525DB0A5-C9FD-4D4C-B35C-A192A9E5BB1E}" srcOrd="0" destOrd="0" presId="urn:microsoft.com/office/officeart/2005/8/layout/radial6"/>
    <dgm:cxn modelId="{59CD7520-504B-4996-848E-0702CAA58DC1}" srcId="{C9B27131-DFA7-4577-8552-7047C40CD016}" destId="{B59DF703-5CAB-44B3-95B3-8A321647925F}" srcOrd="4" destOrd="0" parTransId="{B1D92435-D293-4851-B9CE-2B0BC685EBED}" sibTransId="{8AF5036B-6675-4C95-9415-715D2832D07E}"/>
    <dgm:cxn modelId="{7EE42E5F-EF89-4C9C-BE0E-B7B98BED4B11}" type="presOf" srcId="{3AD02B83-6811-4E9C-BD05-9B334B21112D}" destId="{01BFEE48-8D97-401D-9974-EFBC5DFE4037}" srcOrd="0" destOrd="0" presId="urn:microsoft.com/office/officeart/2005/8/layout/radial6"/>
    <dgm:cxn modelId="{9BCE3B8D-E27F-4741-93CF-1B9F29A51D58}" srcId="{C9B27131-DFA7-4577-8552-7047C40CD016}" destId="{38846DB2-73F4-4F8A-9637-7AE97AC3E9EF}" srcOrd="0" destOrd="0" parTransId="{E6029F2E-BEF8-4CFE-A3F5-18C784067F44}" sibTransId="{2FCCEDE8-1367-4CDD-B4F2-BB7D26BA8C4C}"/>
    <dgm:cxn modelId="{F959F6BE-45A4-43BD-A375-9D1B4D6CCB10}" srcId="{C9B27131-DFA7-4577-8552-7047C40CD016}" destId="{05145EBD-4702-46C2-9382-EEF09CACCE87}" srcOrd="5" destOrd="0" parTransId="{1C7C64D1-D5FC-4054-B0C1-7314D318A0A2}" sibTransId="{3AD02B83-6811-4E9C-BD05-9B334B21112D}"/>
    <dgm:cxn modelId="{7412F7E5-DEB7-49AA-B3F2-39FCBF1C0018}" type="presOf" srcId="{BDE43E26-65B5-4B27-9518-A0CC2BE3C405}" destId="{5B0AA61A-E8C3-40B5-8406-738A464DF35B}" srcOrd="0" destOrd="0" presId="urn:microsoft.com/office/officeart/2005/8/layout/radial6"/>
    <dgm:cxn modelId="{5B868A4F-F30E-4D9C-AC57-CBD219FE3033}" srcId="{C9B27131-DFA7-4577-8552-7047C40CD016}" destId="{BDE43E26-65B5-4B27-9518-A0CC2BE3C405}" srcOrd="3" destOrd="0" parTransId="{3B91BEC2-C523-4E16-A68A-D3E524BE229F}" sibTransId="{E5E51B7A-31F2-47A7-B10A-5B42D7A3A9F3}"/>
    <dgm:cxn modelId="{F08CC569-F42E-444D-9713-08E4CCFC4F65}" type="presParOf" srcId="{622CD53C-A522-466E-9E19-BCA4BFB83E1E}" destId="{ADAA59F0-0E38-4A60-AECA-504EA426DC0C}" srcOrd="0" destOrd="0" presId="urn:microsoft.com/office/officeart/2005/8/layout/radial6"/>
    <dgm:cxn modelId="{5F605DE3-4AAC-4CAC-A7BD-5B10A7C58E98}" type="presParOf" srcId="{622CD53C-A522-466E-9E19-BCA4BFB83E1E}" destId="{86EAF82D-5A0C-4EEC-B0E8-925B5A4C9BAF}" srcOrd="1" destOrd="0" presId="urn:microsoft.com/office/officeart/2005/8/layout/radial6"/>
    <dgm:cxn modelId="{9DFB1E69-C0ED-4179-AB58-8C0450C02578}" type="presParOf" srcId="{622CD53C-A522-466E-9E19-BCA4BFB83E1E}" destId="{F9519C00-04F7-4C0D-9252-007C93DDF0BE}" srcOrd="2" destOrd="0" presId="urn:microsoft.com/office/officeart/2005/8/layout/radial6"/>
    <dgm:cxn modelId="{7B8C17FA-6BF1-4AD6-BF12-A41343E7C467}" type="presParOf" srcId="{622CD53C-A522-466E-9E19-BCA4BFB83E1E}" destId="{7DCA3894-3839-492A-95F6-6F3270D29DBA}" srcOrd="3" destOrd="0" presId="urn:microsoft.com/office/officeart/2005/8/layout/radial6"/>
    <dgm:cxn modelId="{D697AB8D-576E-4DEA-A24F-1A255B1B2FDF}" type="presParOf" srcId="{622CD53C-A522-466E-9E19-BCA4BFB83E1E}" destId="{011D49B0-83B3-4F10-9F1D-77CF9E4D72A8}" srcOrd="4" destOrd="0" presId="urn:microsoft.com/office/officeart/2005/8/layout/radial6"/>
    <dgm:cxn modelId="{E5641E04-3943-47B7-AC36-CE6D7F0031BA}" type="presParOf" srcId="{622CD53C-A522-466E-9E19-BCA4BFB83E1E}" destId="{60478187-849C-4E5F-B9DF-F4AC95F4477C}" srcOrd="5" destOrd="0" presId="urn:microsoft.com/office/officeart/2005/8/layout/radial6"/>
    <dgm:cxn modelId="{50EDB2AA-21B6-46DB-9415-53FC7B30B1BC}" type="presParOf" srcId="{622CD53C-A522-466E-9E19-BCA4BFB83E1E}" destId="{525DB0A5-C9FD-4D4C-B35C-A192A9E5BB1E}" srcOrd="6" destOrd="0" presId="urn:microsoft.com/office/officeart/2005/8/layout/radial6"/>
    <dgm:cxn modelId="{7DE6DAFD-ED10-4FE2-AAC1-0D482B52BAC8}" type="presParOf" srcId="{622CD53C-A522-466E-9E19-BCA4BFB83E1E}" destId="{D034637E-3F60-4768-868D-6FECDB1833F7}" srcOrd="7" destOrd="0" presId="urn:microsoft.com/office/officeart/2005/8/layout/radial6"/>
    <dgm:cxn modelId="{264511AC-BD74-40A3-97CD-3733A87559A7}" type="presParOf" srcId="{622CD53C-A522-466E-9E19-BCA4BFB83E1E}" destId="{AB1DE19C-2BE1-4E2A-959E-948D2DDD46DF}" srcOrd="8" destOrd="0" presId="urn:microsoft.com/office/officeart/2005/8/layout/radial6"/>
    <dgm:cxn modelId="{E5783CAD-5119-42E9-81F0-1841B95E8013}" type="presParOf" srcId="{622CD53C-A522-466E-9E19-BCA4BFB83E1E}" destId="{C41F576C-D63E-4005-A727-F74EEA5411E3}" srcOrd="9" destOrd="0" presId="urn:microsoft.com/office/officeart/2005/8/layout/radial6"/>
    <dgm:cxn modelId="{C24CD7FA-651F-47AD-84DF-051402883EE3}" type="presParOf" srcId="{622CD53C-A522-466E-9E19-BCA4BFB83E1E}" destId="{5B0AA61A-E8C3-40B5-8406-738A464DF35B}" srcOrd="10" destOrd="0" presId="urn:microsoft.com/office/officeart/2005/8/layout/radial6"/>
    <dgm:cxn modelId="{A6C87B8D-7C49-4078-8CC3-EDB5598BE6DA}" type="presParOf" srcId="{622CD53C-A522-466E-9E19-BCA4BFB83E1E}" destId="{442F4ABC-D0F6-4BB7-9427-D5003E48D778}" srcOrd="11" destOrd="0" presId="urn:microsoft.com/office/officeart/2005/8/layout/radial6"/>
    <dgm:cxn modelId="{E6EB7642-5352-4933-9687-4EDCAC55A22D}" type="presParOf" srcId="{622CD53C-A522-466E-9E19-BCA4BFB83E1E}" destId="{9C8B910F-8A2F-470E-AB0B-7EA8D4180934}" srcOrd="12" destOrd="0" presId="urn:microsoft.com/office/officeart/2005/8/layout/radial6"/>
    <dgm:cxn modelId="{831B60A7-CFB0-44D0-A5BD-60F062F938DD}" type="presParOf" srcId="{622CD53C-A522-466E-9E19-BCA4BFB83E1E}" destId="{00B770BF-B0E7-414D-81DB-FD2CAC5DAD1C}" srcOrd="13" destOrd="0" presId="urn:microsoft.com/office/officeart/2005/8/layout/radial6"/>
    <dgm:cxn modelId="{13434A86-F3EE-43BE-A3CC-9C982089B3FD}" type="presParOf" srcId="{622CD53C-A522-466E-9E19-BCA4BFB83E1E}" destId="{6CA2884A-6687-44F2-BE3F-55F51D25839B}" srcOrd="14" destOrd="0" presId="urn:microsoft.com/office/officeart/2005/8/layout/radial6"/>
    <dgm:cxn modelId="{D212C53A-97CA-4C01-86ED-D215034E4476}" type="presParOf" srcId="{622CD53C-A522-466E-9E19-BCA4BFB83E1E}" destId="{BDE29C39-E6A8-4866-B605-69E26E14ECAA}" srcOrd="15" destOrd="0" presId="urn:microsoft.com/office/officeart/2005/8/layout/radial6"/>
    <dgm:cxn modelId="{E92EFEA5-C6EF-4A0C-8638-A3F0B2FE0C43}" type="presParOf" srcId="{622CD53C-A522-466E-9E19-BCA4BFB83E1E}" destId="{A622D382-7242-404A-A128-08D8E278E4D0}" srcOrd="16" destOrd="0" presId="urn:microsoft.com/office/officeart/2005/8/layout/radial6"/>
    <dgm:cxn modelId="{30997CBA-2523-48AB-95EA-0BE37299E0C5}" type="presParOf" srcId="{622CD53C-A522-466E-9E19-BCA4BFB83E1E}" destId="{1CB0FE13-BC9B-41F9-8F36-FBBC6211EF6A}" srcOrd="17" destOrd="0" presId="urn:microsoft.com/office/officeart/2005/8/layout/radial6"/>
    <dgm:cxn modelId="{577817EC-8739-4D4D-9530-A4BB3A355102}" type="presParOf" srcId="{622CD53C-A522-466E-9E19-BCA4BFB83E1E}" destId="{01BFEE48-8D97-401D-9974-EFBC5DFE4037}"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E9FC73-4968-4E34-9E6E-852655DDDE97}"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B0BE0311-C912-4335-B7E4-31901A571CB6}">
      <dgm:prSet phldrT="[Text]" custT="1"/>
      <dgm:spPr>
        <a:solidFill>
          <a:schemeClr val="accent4"/>
        </a:solidFill>
      </dgm:spPr>
      <dgm:t>
        <a:bodyPr/>
        <a:lstStyle/>
        <a:p>
          <a:r>
            <a:rPr lang="en-US" sz="3200" b="1" dirty="0" smtClean="0"/>
            <a:t>Technical Assessment</a:t>
          </a:r>
          <a:endParaRPr lang="en-US" sz="3200" b="1" dirty="0"/>
        </a:p>
      </dgm:t>
      <dgm:extLst>
        <a:ext uri="{E40237B7-FDA0-4F09-8148-C483321AD2D9}">
          <dgm14:cNvPr xmlns:dgm14="http://schemas.microsoft.com/office/drawing/2010/diagram" id="0" name="" descr="Technical Assessment&#10;"/>
        </a:ext>
      </dgm:extLst>
    </dgm:pt>
    <dgm:pt modelId="{0D4D78D7-AEFB-4559-963F-790E838144BD}" type="parTrans" cxnId="{3EC6CAF8-FE11-4C7C-B3E3-49A936D075B5}">
      <dgm:prSet/>
      <dgm:spPr/>
      <dgm:t>
        <a:bodyPr/>
        <a:lstStyle/>
        <a:p>
          <a:endParaRPr lang="en-US"/>
        </a:p>
      </dgm:t>
    </dgm:pt>
    <dgm:pt modelId="{DE6AAB7B-A0FD-4E86-9068-DF9695D071CB}" type="sibTrans" cxnId="{3EC6CAF8-FE11-4C7C-B3E3-49A936D075B5}">
      <dgm:prSet/>
      <dgm:spPr/>
      <dgm:t>
        <a:bodyPr/>
        <a:lstStyle/>
        <a:p>
          <a:endParaRPr lang="en-US"/>
        </a:p>
      </dgm:t>
    </dgm:pt>
    <dgm:pt modelId="{F33C0D37-FB99-4D87-8DD3-5073ED21C76D}">
      <dgm:prSet phldrT="[Text]" custT="1"/>
      <dgm:spPr/>
      <dgm:t>
        <a:bodyPr/>
        <a:lstStyle/>
        <a:p>
          <a:r>
            <a:rPr lang="en-US" sz="2800" b="1" dirty="0" smtClean="0"/>
            <a:t>Support</a:t>
          </a:r>
          <a:endParaRPr lang="en-US" sz="2800" b="1" dirty="0"/>
        </a:p>
      </dgm:t>
      <dgm:extLst>
        <a:ext uri="{E40237B7-FDA0-4F09-8148-C483321AD2D9}">
          <dgm14:cNvPr xmlns:dgm14="http://schemas.microsoft.com/office/drawing/2010/diagram" id="0" name="" descr="Support&#10;"/>
        </a:ext>
      </dgm:extLst>
    </dgm:pt>
    <dgm:pt modelId="{AB1B00D4-E2F8-47AB-A4D3-89D2678AAC0A}" type="parTrans" cxnId="{794F1BE8-DA26-4AF5-852B-EDDEDB4572BC}">
      <dgm:prSet/>
      <dgm:spPr/>
      <dgm:t>
        <a:bodyPr/>
        <a:lstStyle/>
        <a:p>
          <a:endParaRPr lang="en-US"/>
        </a:p>
      </dgm:t>
    </dgm:pt>
    <dgm:pt modelId="{8E140A63-85F9-4A83-8CD3-1BC75851B333}" type="sibTrans" cxnId="{794F1BE8-DA26-4AF5-852B-EDDEDB4572BC}">
      <dgm:prSet/>
      <dgm:spPr/>
      <dgm:t>
        <a:bodyPr/>
        <a:lstStyle/>
        <a:p>
          <a:endParaRPr lang="en-US"/>
        </a:p>
      </dgm:t>
    </dgm:pt>
    <dgm:pt modelId="{A9D1B059-B879-4C89-9F40-8AFC675AA96E}">
      <dgm:prSet phldrT="[Text]" custT="1"/>
      <dgm:spPr/>
      <dgm:t>
        <a:bodyPr/>
        <a:lstStyle/>
        <a:p>
          <a:r>
            <a:rPr lang="en-US" sz="2800" b="1" dirty="0" smtClean="0"/>
            <a:t>Protection</a:t>
          </a:r>
          <a:endParaRPr lang="en-US" sz="2800" b="1" dirty="0"/>
        </a:p>
      </dgm:t>
      <dgm:extLst>
        <a:ext uri="{E40237B7-FDA0-4F09-8148-C483321AD2D9}">
          <dgm14:cNvPr xmlns:dgm14="http://schemas.microsoft.com/office/drawing/2010/diagram" id="0" name="" descr="Protection&#10;"/>
        </a:ext>
      </dgm:extLst>
    </dgm:pt>
    <dgm:pt modelId="{5D725485-9508-4DB0-B1B5-2DF7D9D4977B}" type="parTrans" cxnId="{B7F28DB8-522F-4CF3-99DC-21E4AE29DC9B}">
      <dgm:prSet/>
      <dgm:spPr/>
      <dgm:t>
        <a:bodyPr/>
        <a:lstStyle/>
        <a:p>
          <a:endParaRPr lang="en-US"/>
        </a:p>
      </dgm:t>
    </dgm:pt>
    <dgm:pt modelId="{0AD31CB9-3C60-4621-B2D8-2B8E0846919D}" type="sibTrans" cxnId="{B7F28DB8-522F-4CF3-99DC-21E4AE29DC9B}">
      <dgm:prSet/>
      <dgm:spPr/>
      <dgm:t>
        <a:bodyPr/>
        <a:lstStyle/>
        <a:p>
          <a:endParaRPr lang="en-US"/>
        </a:p>
      </dgm:t>
    </dgm:pt>
    <dgm:pt modelId="{74C7A250-741F-4580-9CF7-74015B78B386}">
      <dgm:prSet phldrT="[Text]" custT="1"/>
      <dgm:spPr/>
      <dgm:t>
        <a:bodyPr/>
        <a:lstStyle/>
        <a:p>
          <a:r>
            <a:rPr lang="en-US" sz="2800" b="1" dirty="0" smtClean="0"/>
            <a:t>Code Violations</a:t>
          </a:r>
          <a:endParaRPr lang="en-US" sz="2800" b="1" dirty="0"/>
        </a:p>
      </dgm:t>
      <dgm:extLst>
        <a:ext uri="{E40237B7-FDA0-4F09-8148-C483321AD2D9}">
          <dgm14:cNvPr xmlns:dgm14="http://schemas.microsoft.com/office/drawing/2010/diagram" id="0" name="" descr="Code Violations&#10;"/>
        </a:ext>
      </dgm:extLst>
    </dgm:pt>
    <dgm:pt modelId="{410581B6-C76C-45B7-9EB2-5238692C127A}" type="parTrans" cxnId="{9B662D93-1A7D-403F-8776-38F99B4A5F07}">
      <dgm:prSet/>
      <dgm:spPr/>
      <dgm:t>
        <a:bodyPr/>
        <a:lstStyle/>
        <a:p>
          <a:endParaRPr lang="en-US"/>
        </a:p>
      </dgm:t>
    </dgm:pt>
    <dgm:pt modelId="{B5B8453B-9506-43DC-AFE3-D96086AC10E8}" type="sibTrans" cxnId="{9B662D93-1A7D-403F-8776-38F99B4A5F07}">
      <dgm:prSet/>
      <dgm:spPr/>
      <dgm:t>
        <a:bodyPr/>
        <a:lstStyle/>
        <a:p>
          <a:endParaRPr lang="en-US"/>
        </a:p>
      </dgm:t>
    </dgm:pt>
    <dgm:pt modelId="{D15F035E-FF6A-41D9-8F69-8F5906820FAE}">
      <dgm:prSet phldrT="[Text]" custT="1"/>
      <dgm:spPr/>
      <dgm:t>
        <a:bodyPr/>
        <a:lstStyle/>
        <a:p>
          <a:r>
            <a:rPr lang="en-US" sz="2800" b="1" dirty="0" smtClean="0"/>
            <a:t>Technical Availability</a:t>
          </a:r>
          <a:endParaRPr lang="en-US" sz="2800" b="1" dirty="0"/>
        </a:p>
      </dgm:t>
      <dgm:extLst>
        <a:ext uri="{E40237B7-FDA0-4F09-8148-C483321AD2D9}">
          <dgm14:cNvPr xmlns:dgm14="http://schemas.microsoft.com/office/drawing/2010/diagram" id="0" name="" descr="Technical Availability&#10;"/>
        </a:ext>
      </dgm:extLst>
    </dgm:pt>
    <dgm:pt modelId="{956DEAD0-22D0-4A07-85C8-3DD6F2F0005C}" type="parTrans" cxnId="{058806C1-39C8-499E-86D9-0E6497FBF265}">
      <dgm:prSet/>
      <dgm:spPr/>
      <dgm:t>
        <a:bodyPr/>
        <a:lstStyle/>
        <a:p>
          <a:endParaRPr lang="en-US"/>
        </a:p>
      </dgm:t>
    </dgm:pt>
    <dgm:pt modelId="{DDB4A60F-FB86-4815-A1DA-0F453F128B01}" type="sibTrans" cxnId="{058806C1-39C8-499E-86D9-0E6497FBF265}">
      <dgm:prSet/>
      <dgm:spPr/>
      <dgm:t>
        <a:bodyPr/>
        <a:lstStyle/>
        <a:p>
          <a:endParaRPr lang="en-US"/>
        </a:p>
      </dgm:t>
    </dgm:pt>
    <dgm:pt modelId="{E4FE3558-78C4-41FD-95F3-BAD7B678858F}" type="pres">
      <dgm:prSet presAssocID="{8CE9FC73-4968-4E34-9E6E-852655DDDE97}" presName="Name0" presStyleCnt="0">
        <dgm:presLayoutVars>
          <dgm:chMax val="1"/>
          <dgm:dir/>
          <dgm:animLvl val="ctr"/>
          <dgm:resizeHandles val="exact"/>
        </dgm:presLayoutVars>
      </dgm:prSet>
      <dgm:spPr/>
      <dgm:t>
        <a:bodyPr/>
        <a:lstStyle/>
        <a:p>
          <a:endParaRPr lang="en-US"/>
        </a:p>
      </dgm:t>
    </dgm:pt>
    <dgm:pt modelId="{43A620C0-E65C-4586-BE1D-53B125CD3478}" type="pres">
      <dgm:prSet presAssocID="{B0BE0311-C912-4335-B7E4-31901A571CB6}" presName="centerShape" presStyleLbl="node0" presStyleIdx="0" presStyleCnt="1" custScaleX="125490" custScaleY="81115" custLinFactNeighborX="382"/>
      <dgm:spPr/>
      <dgm:t>
        <a:bodyPr/>
        <a:lstStyle/>
        <a:p>
          <a:endParaRPr lang="en-US"/>
        </a:p>
      </dgm:t>
    </dgm:pt>
    <dgm:pt modelId="{5A5CCE9E-8817-42F2-8FB3-C2D52A57C6AC}" type="pres">
      <dgm:prSet presAssocID="{F33C0D37-FB99-4D87-8DD3-5073ED21C76D}" presName="node" presStyleLbl="node1" presStyleIdx="0" presStyleCnt="4" custScaleX="152381" custScaleY="123906" custRadScaleRad="94777">
        <dgm:presLayoutVars>
          <dgm:bulletEnabled val="1"/>
        </dgm:presLayoutVars>
      </dgm:prSet>
      <dgm:spPr/>
      <dgm:t>
        <a:bodyPr/>
        <a:lstStyle/>
        <a:p>
          <a:endParaRPr lang="en-US"/>
        </a:p>
      </dgm:t>
    </dgm:pt>
    <dgm:pt modelId="{8082D38A-D79E-4C67-B5FF-739BA048A467}" type="pres">
      <dgm:prSet presAssocID="{F33C0D37-FB99-4D87-8DD3-5073ED21C76D}" presName="dummy" presStyleCnt="0"/>
      <dgm:spPr/>
    </dgm:pt>
    <dgm:pt modelId="{D0A842BA-E768-42C4-B7CB-466758B52DE9}" type="pres">
      <dgm:prSet presAssocID="{8E140A63-85F9-4A83-8CD3-1BC75851B333}" presName="sibTrans" presStyleLbl="sibTrans2D1" presStyleIdx="0" presStyleCnt="4"/>
      <dgm:spPr/>
      <dgm:t>
        <a:bodyPr/>
        <a:lstStyle/>
        <a:p>
          <a:endParaRPr lang="en-US"/>
        </a:p>
      </dgm:t>
    </dgm:pt>
    <dgm:pt modelId="{2F8E39A1-F7D1-403C-963C-06BC9BB976FB}" type="pres">
      <dgm:prSet presAssocID="{A9D1B059-B879-4C89-9F40-8AFC675AA96E}" presName="node" presStyleLbl="node1" presStyleIdx="1" presStyleCnt="4" custScaleX="152381" custScaleY="123906" custRadScaleRad="115519">
        <dgm:presLayoutVars>
          <dgm:bulletEnabled val="1"/>
        </dgm:presLayoutVars>
      </dgm:prSet>
      <dgm:spPr/>
      <dgm:t>
        <a:bodyPr/>
        <a:lstStyle/>
        <a:p>
          <a:endParaRPr lang="en-US"/>
        </a:p>
      </dgm:t>
    </dgm:pt>
    <dgm:pt modelId="{AF7F1A27-3E2A-493B-9F89-51AD72F261AD}" type="pres">
      <dgm:prSet presAssocID="{A9D1B059-B879-4C89-9F40-8AFC675AA96E}" presName="dummy" presStyleCnt="0"/>
      <dgm:spPr/>
    </dgm:pt>
    <dgm:pt modelId="{DD2AB7EA-6FCB-434C-85A6-E2206FB091EF}" type="pres">
      <dgm:prSet presAssocID="{0AD31CB9-3C60-4621-B2D8-2B8E0846919D}" presName="sibTrans" presStyleLbl="sibTrans2D1" presStyleIdx="1" presStyleCnt="4"/>
      <dgm:spPr/>
      <dgm:t>
        <a:bodyPr/>
        <a:lstStyle/>
        <a:p>
          <a:endParaRPr lang="en-US"/>
        </a:p>
      </dgm:t>
    </dgm:pt>
    <dgm:pt modelId="{5E394448-B9A8-441C-971D-6F1ACD338112}" type="pres">
      <dgm:prSet presAssocID="{74C7A250-741F-4580-9CF7-74015B78B386}" presName="node" presStyleLbl="node1" presStyleIdx="2" presStyleCnt="4" custScaleX="152381" custScaleY="123906" custRadScaleRad="94752">
        <dgm:presLayoutVars>
          <dgm:bulletEnabled val="1"/>
        </dgm:presLayoutVars>
      </dgm:prSet>
      <dgm:spPr/>
      <dgm:t>
        <a:bodyPr/>
        <a:lstStyle/>
        <a:p>
          <a:endParaRPr lang="en-US"/>
        </a:p>
      </dgm:t>
    </dgm:pt>
    <dgm:pt modelId="{A9CCB84C-C695-485A-95A0-28B3C26C7698}" type="pres">
      <dgm:prSet presAssocID="{74C7A250-741F-4580-9CF7-74015B78B386}" presName="dummy" presStyleCnt="0"/>
      <dgm:spPr/>
    </dgm:pt>
    <dgm:pt modelId="{66D18ABB-AD11-42A5-BFB3-BFB0853E8C06}" type="pres">
      <dgm:prSet presAssocID="{B5B8453B-9506-43DC-AFE3-D96086AC10E8}" presName="sibTrans" presStyleLbl="sibTrans2D1" presStyleIdx="2" presStyleCnt="4"/>
      <dgm:spPr/>
      <dgm:t>
        <a:bodyPr/>
        <a:lstStyle/>
        <a:p>
          <a:endParaRPr lang="en-US"/>
        </a:p>
      </dgm:t>
    </dgm:pt>
    <dgm:pt modelId="{AE5023D0-9753-495A-ACC8-1F876B850C19}" type="pres">
      <dgm:prSet presAssocID="{D15F035E-FF6A-41D9-8F69-8F5906820FAE}" presName="node" presStyleLbl="node1" presStyleIdx="3" presStyleCnt="4" custScaleX="152381" custScaleY="123906" custRadScaleRad="114041">
        <dgm:presLayoutVars>
          <dgm:bulletEnabled val="1"/>
        </dgm:presLayoutVars>
      </dgm:prSet>
      <dgm:spPr/>
      <dgm:t>
        <a:bodyPr/>
        <a:lstStyle/>
        <a:p>
          <a:endParaRPr lang="en-US"/>
        </a:p>
      </dgm:t>
    </dgm:pt>
    <dgm:pt modelId="{E4D1D347-EA00-48D0-BDCB-7F65B16B36DF}" type="pres">
      <dgm:prSet presAssocID="{D15F035E-FF6A-41D9-8F69-8F5906820FAE}" presName="dummy" presStyleCnt="0"/>
      <dgm:spPr/>
    </dgm:pt>
    <dgm:pt modelId="{BD029416-95DF-4564-A385-2746970BBA6F}" type="pres">
      <dgm:prSet presAssocID="{DDB4A60F-FB86-4815-A1DA-0F453F128B01}" presName="sibTrans" presStyleLbl="sibTrans2D1" presStyleIdx="3" presStyleCnt="4"/>
      <dgm:spPr/>
      <dgm:t>
        <a:bodyPr/>
        <a:lstStyle/>
        <a:p>
          <a:endParaRPr lang="en-US"/>
        </a:p>
      </dgm:t>
    </dgm:pt>
  </dgm:ptLst>
  <dgm:cxnLst>
    <dgm:cxn modelId="{66869B50-79E1-49C2-9DDC-766BF1CD347F}" type="presOf" srcId="{D15F035E-FF6A-41D9-8F69-8F5906820FAE}" destId="{AE5023D0-9753-495A-ACC8-1F876B850C19}" srcOrd="0" destOrd="0" presId="urn:microsoft.com/office/officeart/2005/8/layout/radial6"/>
    <dgm:cxn modelId="{9B662D93-1A7D-403F-8776-38F99B4A5F07}" srcId="{B0BE0311-C912-4335-B7E4-31901A571CB6}" destId="{74C7A250-741F-4580-9CF7-74015B78B386}" srcOrd="2" destOrd="0" parTransId="{410581B6-C76C-45B7-9EB2-5238692C127A}" sibTransId="{B5B8453B-9506-43DC-AFE3-D96086AC10E8}"/>
    <dgm:cxn modelId="{3EC6CAF8-FE11-4C7C-B3E3-49A936D075B5}" srcId="{8CE9FC73-4968-4E34-9E6E-852655DDDE97}" destId="{B0BE0311-C912-4335-B7E4-31901A571CB6}" srcOrd="0" destOrd="0" parTransId="{0D4D78D7-AEFB-4559-963F-790E838144BD}" sibTransId="{DE6AAB7B-A0FD-4E86-9068-DF9695D071CB}"/>
    <dgm:cxn modelId="{45586D0F-478C-4812-A932-CC5A28F77FAE}" type="presOf" srcId="{A9D1B059-B879-4C89-9F40-8AFC675AA96E}" destId="{2F8E39A1-F7D1-403C-963C-06BC9BB976FB}" srcOrd="0" destOrd="0" presId="urn:microsoft.com/office/officeart/2005/8/layout/radial6"/>
    <dgm:cxn modelId="{794F1BE8-DA26-4AF5-852B-EDDEDB4572BC}" srcId="{B0BE0311-C912-4335-B7E4-31901A571CB6}" destId="{F33C0D37-FB99-4D87-8DD3-5073ED21C76D}" srcOrd="0" destOrd="0" parTransId="{AB1B00D4-E2F8-47AB-A4D3-89D2678AAC0A}" sibTransId="{8E140A63-85F9-4A83-8CD3-1BC75851B333}"/>
    <dgm:cxn modelId="{B7F28DB8-522F-4CF3-99DC-21E4AE29DC9B}" srcId="{B0BE0311-C912-4335-B7E4-31901A571CB6}" destId="{A9D1B059-B879-4C89-9F40-8AFC675AA96E}" srcOrd="1" destOrd="0" parTransId="{5D725485-9508-4DB0-B1B5-2DF7D9D4977B}" sibTransId="{0AD31CB9-3C60-4621-B2D8-2B8E0846919D}"/>
    <dgm:cxn modelId="{4ED526A8-E56F-437E-9399-EF794E9AC452}" type="presOf" srcId="{74C7A250-741F-4580-9CF7-74015B78B386}" destId="{5E394448-B9A8-441C-971D-6F1ACD338112}" srcOrd="0" destOrd="0" presId="urn:microsoft.com/office/officeart/2005/8/layout/radial6"/>
    <dgm:cxn modelId="{01FDD2A7-555A-45C9-8B26-FCF0B3B934D1}" type="presOf" srcId="{8CE9FC73-4968-4E34-9E6E-852655DDDE97}" destId="{E4FE3558-78C4-41FD-95F3-BAD7B678858F}" srcOrd="0" destOrd="0" presId="urn:microsoft.com/office/officeart/2005/8/layout/radial6"/>
    <dgm:cxn modelId="{902FB28A-1284-4F2A-9F63-290B0337A10E}" type="presOf" srcId="{DDB4A60F-FB86-4815-A1DA-0F453F128B01}" destId="{BD029416-95DF-4564-A385-2746970BBA6F}" srcOrd="0" destOrd="0" presId="urn:microsoft.com/office/officeart/2005/8/layout/radial6"/>
    <dgm:cxn modelId="{058806C1-39C8-499E-86D9-0E6497FBF265}" srcId="{B0BE0311-C912-4335-B7E4-31901A571CB6}" destId="{D15F035E-FF6A-41D9-8F69-8F5906820FAE}" srcOrd="3" destOrd="0" parTransId="{956DEAD0-22D0-4A07-85C8-3DD6F2F0005C}" sibTransId="{DDB4A60F-FB86-4815-A1DA-0F453F128B01}"/>
    <dgm:cxn modelId="{5B6CF883-BB5B-4FFF-811C-30A9F34EC2A9}" type="presOf" srcId="{B5B8453B-9506-43DC-AFE3-D96086AC10E8}" destId="{66D18ABB-AD11-42A5-BFB3-BFB0853E8C06}" srcOrd="0" destOrd="0" presId="urn:microsoft.com/office/officeart/2005/8/layout/radial6"/>
    <dgm:cxn modelId="{72B3905A-9D97-4ABF-8B4E-2F01F696643C}" type="presOf" srcId="{0AD31CB9-3C60-4621-B2D8-2B8E0846919D}" destId="{DD2AB7EA-6FCB-434C-85A6-E2206FB091EF}" srcOrd="0" destOrd="0" presId="urn:microsoft.com/office/officeart/2005/8/layout/radial6"/>
    <dgm:cxn modelId="{17D4F80E-D230-467A-88BD-357C9D7469BD}" type="presOf" srcId="{B0BE0311-C912-4335-B7E4-31901A571CB6}" destId="{43A620C0-E65C-4586-BE1D-53B125CD3478}" srcOrd="0" destOrd="0" presId="urn:microsoft.com/office/officeart/2005/8/layout/radial6"/>
    <dgm:cxn modelId="{47333C90-5CEC-40AD-9425-22C7B12FAFB1}" type="presOf" srcId="{8E140A63-85F9-4A83-8CD3-1BC75851B333}" destId="{D0A842BA-E768-42C4-B7CB-466758B52DE9}" srcOrd="0" destOrd="0" presId="urn:microsoft.com/office/officeart/2005/8/layout/radial6"/>
    <dgm:cxn modelId="{5DB6830B-42F1-4A0A-81F9-29638480FF64}" type="presOf" srcId="{F33C0D37-FB99-4D87-8DD3-5073ED21C76D}" destId="{5A5CCE9E-8817-42F2-8FB3-C2D52A57C6AC}" srcOrd="0" destOrd="0" presId="urn:microsoft.com/office/officeart/2005/8/layout/radial6"/>
    <dgm:cxn modelId="{55FC14EF-37D1-44AA-9FC8-4A1B2F8BB0EB}" type="presParOf" srcId="{E4FE3558-78C4-41FD-95F3-BAD7B678858F}" destId="{43A620C0-E65C-4586-BE1D-53B125CD3478}" srcOrd="0" destOrd="0" presId="urn:microsoft.com/office/officeart/2005/8/layout/radial6"/>
    <dgm:cxn modelId="{2A4F3362-CEF7-473B-BB1B-42B7A6B7A0FD}" type="presParOf" srcId="{E4FE3558-78C4-41FD-95F3-BAD7B678858F}" destId="{5A5CCE9E-8817-42F2-8FB3-C2D52A57C6AC}" srcOrd="1" destOrd="0" presId="urn:microsoft.com/office/officeart/2005/8/layout/radial6"/>
    <dgm:cxn modelId="{5317AA22-A857-4127-8F29-E1FF0099D169}" type="presParOf" srcId="{E4FE3558-78C4-41FD-95F3-BAD7B678858F}" destId="{8082D38A-D79E-4C67-B5FF-739BA048A467}" srcOrd="2" destOrd="0" presId="urn:microsoft.com/office/officeart/2005/8/layout/radial6"/>
    <dgm:cxn modelId="{6A947FE3-E697-4276-92BD-C12196BBDA16}" type="presParOf" srcId="{E4FE3558-78C4-41FD-95F3-BAD7B678858F}" destId="{D0A842BA-E768-42C4-B7CB-466758B52DE9}" srcOrd="3" destOrd="0" presId="urn:microsoft.com/office/officeart/2005/8/layout/radial6"/>
    <dgm:cxn modelId="{A30CB160-2DE9-4F10-AAD0-4418F9CD1A60}" type="presParOf" srcId="{E4FE3558-78C4-41FD-95F3-BAD7B678858F}" destId="{2F8E39A1-F7D1-403C-963C-06BC9BB976FB}" srcOrd="4" destOrd="0" presId="urn:microsoft.com/office/officeart/2005/8/layout/radial6"/>
    <dgm:cxn modelId="{C7429CB3-5252-4B59-B34A-865F09B7D020}" type="presParOf" srcId="{E4FE3558-78C4-41FD-95F3-BAD7B678858F}" destId="{AF7F1A27-3E2A-493B-9F89-51AD72F261AD}" srcOrd="5" destOrd="0" presId="urn:microsoft.com/office/officeart/2005/8/layout/radial6"/>
    <dgm:cxn modelId="{D1F62C7E-D629-40DD-A410-FAF7F2D2F938}" type="presParOf" srcId="{E4FE3558-78C4-41FD-95F3-BAD7B678858F}" destId="{DD2AB7EA-6FCB-434C-85A6-E2206FB091EF}" srcOrd="6" destOrd="0" presId="urn:microsoft.com/office/officeart/2005/8/layout/radial6"/>
    <dgm:cxn modelId="{94138CD8-F4A7-4B55-AF11-31D7C467ECAA}" type="presParOf" srcId="{E4FE3558-78C4-41FD-95F3-BAD7B678858F}" destId="{5E394448-B9A8-441C-971D-6F1ACD338112}" srcOrd="7" destOrd="0" presId="urn:microsoft.com/office/officeart/2005/8/layout/radial6"/>
    <dgm:cxn modelId="{A75AC3F1-7CC7-4821-AE58-11E506FDD790}" type="presParOf" srcId="{E4FE3558-78C4-41FD-95F3-BAD7B678858F}" destId="{A9CCB84C-C695-485A-95A0-28B3C26C7698}" srcOrd="8" destOrd="0" presId="urn:microsoft.com/office/officeart/2005/8/layout/radial6"/>
    <dgm:cxn modelId="{7A221603-81BF-4421-925D-18A423D29445}" type="presParOf" srcId="{E4FE3558-78C4-41FD-95F3-BAD7B678858F}" destId="{66D18ABB-AD11-42A5-BFB3-BFB0853E8C06}" srcOrd="9" destOrd="0" presId="urn:microsoft.com/office/officeart/2005/8/layout/radial6"/>
    <dgm:cxn modelId="{16127048-F5C3-4623-AD98-43112C2E2A7D}" type="presParOf" srcId="{E4FE3558-78C4-41FD-95F3-BAD7B678858F}" destId="{AE5023D0-9753-495A-ACC8-1F876B850C19}" srcOrd="10" destOrd="0" presId="urn:microsoft.com/office/officeart/2005/8/layout/radial6"/>
    <dgm:cxn modelId="{00FFFA46-39B7-439F-AEA9-FBE02A8A7778}" type="presParOf" srcId="{E4FE3558-78C4-41FD-95F3-BAD7B678858F}" destId="{E4D1D347-EA00-48D0-BDCB-7F65B16B36DF}" srcOrd="11" destOrd="0" presId="urn:microsoft.com/office/officeart/2005/8/layout/radial6"/>
    <dgm:cxn modelId="{D7319D45-8431-4DE8-95C3-4B51E1F4EB3D}" type="presParOf" srcId="{E4FE3558-78C4-41FD-95F3-BAD7B678858F}" destId="{BD029416-95DF-4564-A385-2746970BBA6F}"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EA337C-DC7A-484C-88CA-AE345B20386A}"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FFA29549-2326-4A02-9E92-F92773620015}">
      <dgm:prSet phldrT="[Text]"/>
      <dgm:spPr/>
      <dgm:t>
        <a:bodyPr/>
        <a:lstStyle/>
        <a:p>
          <a:r>
            <a:rPr lang="en-US" dirty="0" smtClean="0"/>
            <a:t>Functional Feedback</a:t>
          </a:r>
          <a:endParaRPr lang="en-US" dirty="0"/>
        </a:p>
      </dgm:t>
      <dgm:extLst>
        <a:ext uri="{E40237B7-FDA0-4F09-8148-C483321AD2D9}">
          <dgm14:cNvPr xmlns:dgm14="http://schemas.microsoft.com/office/drawing/2010/diagram" id="0" name="" descr="Functional Feedback&#10;"/>
        </a:ext>
      </dgm:extLst>
    </dgm:pt>
    <dgm:pt modelId="{5F6AAAA2-3026-473C-ADC1-75137B98420F}" type="parTrans" cxnId="{4E01CA3D-2A38-41EF-92DD-F06BBC3EC55E}">
      <dgm:prSet/>
      <dgm:spPr/>
      <dgm:t>
        <a:bodyPr/>
        <a:lstStyle/>
        <a:p>
          <a:endParaRPr lang="en-US"/>
        </a:p>
      </dgm:t>
    </dgm:pt>
    <dgm:pt modelId="{107433AF-9F4E-48A6-8A51-770C48A35443}" type="sibTrans" cxnId="{4E01CA3D-2A38-41EF-92DD-F06BBC3EC55E}">
      <dgm:prSet/>
      <dgm:spPr/>
      <dgm:t>
        <a:bodyPr/>
        <a:lstStyle/>
        <a:p>
          <a:endParaRPr lang="en-US"/>
        </a:p>
      </dgm:t>
    </dgm:pt>
    <dgm:pt modelId="{D23F8837-D10D-4874-8C2A-5F4FB27870F5}">
      <dgm:prSet phldrT="[Text]"/>
      <dgm:spPr/>
      <dgm:t>
        <a:bodyPr/>
        <a:lstStyle/>
        <a:p>
          <a:r>
            <a:rPr lang="en-US" dirty="0" smtClean="0"/>
            <a:t>Technical Feedback</a:t>
          </a:r>
          <a:endParaRPr lang="en-US" dirty="0"/>
        </a:p>
      </dgm:t>
      <dgm:extLst>
        <a:ext uri="{E40237B7-FDA0-4F09-8148-C483321AD2D9}">
          <dgm14:cNvPr xmlns:dgm14="http://schemas.microsoft.com/office/drawing/2010/diagram" id="0" name="" descr="Technical Feedback&#10;"/>
        </a:ext>
      </dgm:extLst>
    </dgm:pt>
    <dgm:pt modelId="{DE8137F5-FCE7-4E19-93A0-E1147EB138DE}" type="parTrans" cxnId="{B9097D19-E605-41CD-9DE7-B6C7E416BEE5}">
      <dgm:prSet/>
      <dgm:spPr/>
      <dgm:t>
        <a:bodyPr/>
        <a:lstStyle/>
        <a:p>
          <a:endParaRPr lang="en-US"/>
        </a:p>
      </dgm:t>
    </dgm:pt>
    <dgm:pt modelId="{68A34E1B-967E-452F-9932-D72A0D60B7FE}" type="sibTrans" cxnId="{B9097D19-E605-41CD-9DE7-B6C7E416BEE5}">
      <dgm:prSet/>
      <dgm:spPr/>
      <dgm:t>
        <a:bodyPr/>
        <a:lstStyle/>
        <a:p>
          <a:endParaRPr lang="en-US"/>
        </a:p>
      </dgm:t>
    </dgm:pt>
    <dgm:pt modelId="{D06D60BC-02EA-4C57-A9EA-81B35151A4D1}">
      <dgm:prSet phldrT="[Text]"/>
      <dgm:spPr>
        <a:noFill/>
        <a:ln>
          <a:noFill/>
        </a:ln>
      </dgm:spPr>
      <dgm:t>
        <a:bodyPr/>
        <a:lstStyle/>
        <a:p>
          <a:endParaRPr lang="en-US" dirty="0"/>
        </a:p>
      </dgm:t>
    </dgm:pt>
    <dgm:pt modelId="{218BD9DB-0435-4242-9F54-DEF6281EF662}" type="sibTrans" cxnId="{1E3EB029-998D-4F98-AC65-E41D9846A22B}">
      <dgm:prSet/>
      <dgm:spPr/>
      <dgm:t>
        <a:bodyPr/>
        <a:lstStyle/>
        <a:p>
          <a:endParaRPr lang="en-US"/>
        </a:p>
      </dgm:t>
    </dgm:pt>
    <dgm:pt modelId="{D3F7341E-A0B2-4C81-9A26-803126D99954}" type="parTrans" cxnId="{1E3EB029-998D-4F98-AC65-E41D9846A22B}">
      <dgm:prSet/>
      <dgm:spPr/>
      <dgm:t>
        <a:bodyPr/>
        <a:lstStyle/>
        <a:p>
          <a:endParaRPr lang="en-US"/>
        </a:p>
      </dgm:t>
    </dgm:pt>
    <dgm:pt modelId="{27F68DA1-0172-4073-B18D-BC1A8AA7C73C}" type="pres">
      <dgm:prSet presAssocID="{62EA337C-DC7A-484C-88CA-AE345B20386A}" presName="cycle" presStyleCnt="0">
        <dgm:presLayoutVars>
          <dgm:chMax val="1"/>
          <dgm:dir/>
          <dgm:animLvl val="ctr"/>
          <dgm:resizeHandles val="exact"/>
        </dgm:presLayoutVars>
      </dgm:prSet>
      <dgm:spPr/>
      <dgm:t>
        <a:bodyPr/>
        <a:lstStyle/>
        <a:p>
          <a:endParaRPr lang="en-US"/>
        </a:p>
      </dgm:t>
    </dgm:pt>
    <dgm:pt modelId="{CA78D190-B1E0-4548-A341-57DD303771F9}" type="pres">
      <dgm:prSet presAssocID="{D06D60BC-02EA-4C57-A9EA-81B35151A4D1}" presName="centerShape" presStyleLbl="node0" presStyleIdx="0" presStyleCnt="1"/>
      <dgm:spPr/>
      <dgm:t>
        <a:bodyPr/>
        <a:lstStyle/>
        <a:p>
          <a:endParaRPr lang="en-US"/>
        </a:p>
      </dgm:t>
    </dgm:pt>
    <dgm:pt modelId="{20BE36CC-538F-479B-BE50-F7AD2A94AF3E}" type="pres">
      <dgm:prSet presAssocID="{5F6AAAA2-3026-473C-ADC1-75137B98420F}" presName="parTrans" presStyleLbl="bgSibTrans2D1" presStyleIdx="0" presStyleCnt="2"/>
      <dgm:spPr/>
      <dgm:t>
        <a:bodyPr/>
        <a:lstStyle/>
        <a:p>
          <a:endParaRPr lang="en-US"/>
        </a:p>
      </dgm:t>
    </dgm:pt>
    <dgm:pt modelId="{9DA3124B-F5A5-4AAE-B0FD-B6D631675A1F}" type="pres">
      <dgm:prSet presAssocID="{FFA29549-2326-4A02-9E92-F92773620015}" presName="node" presStyleLbl="node1" presStyleIdx="0" presStyleCnt="2">
        <dgm:presLayoutVars>
          <dgm:bulletEnabled val="1"/>
        </dgm:presLayoutVars>
      </dgm:prSet>
      <dgm:spPr/>
      <dgm:t>
        <a:bodyPr/>
        <a:lstStyle/>
        <a:p>
          <a:endParaRPr lang="en-US"/>
        </a:p>
      </dgm:t>
    </dgm:pt>
    <dgm:pt modelId="{81F58E97-6377-4178-8F30-5CDA3BC241A5}" type="pres">
      <dgm:prSet presAssocID="{DE8137F5-FCE7-4E19-93A0-E1147EB138DE}" presName="parTrans" presStyleLbl="bgSibTrans2D1" presStyleIdx="1" presStyleCnt="2"/>
      <dgm:spPr/>
      <dgm:t>
        <a:bodyPr/>
        <a:lstStyle/>
        <a:p>
          <a:endParaRPr lang="en-US"/>
        </a:p>
      </dgm:t>
    </dgm:pt>
    <dgm:pt modelId="{42502201-9737-43D5-9C63-A9CF3E176AD2}" type="pres">
      <dgm:prSet presAssocID="{D23F8837-D10D-4874-8C2A-5F4FB27870F5}" presName="node" presStyleLbl="node1" presStyleIdx="1" presStyleCnt="2" custScaleX="109701">
        <dgm:presLayoutVars>
          <dgm:bulletEnabled val="1"/>
        </dgm:presLayoutVars>
      </dgm:prSet>
      <dgm:spPr/>
      <dgm:t>
        <a:bodyPr/>
        <a:lstStyle/>
        <a:p>
          <a:endParaRPr lang="en-US"/>
        </a:p>
      </dgm:t>
    </dgm:pt>
  </dgm:ptLst>
  <dgm:cxnLst>
    <dgm:cxn modelId="{8AB2C8C9-6B5A-445E-9CDF-97220CCD5DF8}" type="presOf" srcId="{D23F8837-D10D-4874-8C2A-5F4FB27870F5}" destId="{42502201-9737-43D5-9C63-A9CF3E176AD2}" srcOrd="0" destOrd="0" presId="urn:microsoft.com/office/officeart/2005/8/layout/radial4"/>
    <dgm:cxn modelId="{1E3EB029-998D-4F98-AC65-E41D9846A22B}" srcId="{62EA337C-DC7A-484C-88CA-AE345B20386A}" destId="{D06D60BC-02EA-4C57-A9EA-81B35151A4D1}" srcOrd="0" destOrd="0" parTransId="{D3F7341E-A0B2-4C81-9A26-803126D99954}" sibTransId="{218BD9DB-0435-4242-9F54-DEF6281EF662}"/>
    <dgm:cxn modelId="{DCB17699-5EFE-4C48-B207-C20759A8A841}" type="presOf" srcId="{5F6AAAA2-3026-473C-ADC1-75137B98420F}" destId="{20BE36CC-538F-479B-BE50-F7AD2A94AF3E}" srcOrd="0" destOrd="0" presId="urn:microsoft.com/office/officeart/2005/8/layout/radial4"/>
    <dgm:cxn modelId="{D15B8DE7-919F-4804-82DD-4C6BB7912200}" type="presOf" srcId="{D06D60BC-02EA-4C57-A9EA-81B35151A4D1}" destId="{CA78D190-B1E0-4548-A341-57DD303771F9}" srcOrd="0" destOrd="0" presId="urn:microsoft.com/office/officeart/2005/8/layout/radial4"/>
    <dgm:cxn modelId="{C5E2B860-5ED7-4DFA-A969-0203F6CDDC90}" type="presOf" srcId="{FFA29549-2326-4A02-9E92-F92773620015}" destId="{9DA3124B-F5A5-4AAE-B0FD-B6D631675A1F}" srcOrd="0" destOrd="0" presId="urn:microsoft.com/office/officeart/2005/8/layout/radial4"/>
    <dgm:cxn modelId="{FA7C1B8C-C551-4460-AFDE-B41628DA93C5}" type="presOf" srcId="{DE8137F5-FCE7-4E19-93A0-E1147EB138DE}" destId="{81F58E97-6377-4178-8F30-5CDA3BC241A5}" srcOrd="0" destOrd="0" presId="urn:microsoft.com/office/officeart/2005/8/layout/radial4"/>
    <dgm:cxn modelId="{B9097D19-E605-41CD-9DE7-B6C7E416BEE5}" srcId="{D06D60BC-02EA-4C57-A9EA-81B35151A4D1}" destId="{D23F8837-D10D-4874-8C2A-5F4FB27870F5}" srcOrd="1" destOrd="0" parTransId="{DE8137F5-FCE7-4E19-93A0-E1147EB138DE}" sibTransId="{68A34E1B-967E-452F-9932-D72A0D60B7FE}"/>
    <dgm:cxn modelId="{C16B4DA6-A4FE-444C-93B1-05D6A7AFAC91}" type="presOf" srcId="{62EA337C-DC7A-484C-88CA-AE345B20386A}" destId="{27F68DA1-0172-4073-B18D-BC1A8AA7C73C}" srcOrd="0" destOrd="0" presId="urn:microsoft.com/office/officeart/2005/8/layout/radial4"/>
    <dgm:cxn modelId="{4E01CA3D-2A38-41EF-92DD-F06BBC3EC55E}" srcId="{D06D60BC-02EA-4C57-A9EA-81B35151A4D1}" destId="{FFA29549-2326-4A02-9E92-F92773620015}" srcOrd="0" destOrd="0" parTransId="{5F6AAAA2-3026-473C-ADC1-75137B98420F}" sibTransId="{107433AF-9F4E-48A6-8A51-770C48A35443}"/>
    <dgm:cxn modelId="{E5EB5CF2-1346-471A-B7BE-90DB9082CB76}" type="presParOf" srcId="{27F68DA1-0172-4073-B18D-BC1A8AA7C73C}" destId="{CA78D190-B1E0-4548-A341-57DD303771F9}" srcOrd="0" destOrd="0" presId="urn:microsoft.com/office/officeart/2005/8/layout/radial4"/>
    <dgm:cxn modelId="{332BBC86-801F-460D-AFF7-E51CF6FA9311}" type="presParOf" srcId="{27F68DA1-0172-4073-B18D-BC1A8AA7C73C}" destId="{20BE36CC-538F-479B-BE50-F7AD2A94AF3E}" srcOrd="1" destOrd="0" presId="urn:microsoft.com/office/officeart/2005/8/layout/radial4"/>
    <dgm:cxn modelId="{4EA55DB4-A51D-42C7-A71B-62818832895A}" type="presParOf" srcId="{27F68DA1-0172-4073-B18D-BC1A8AA7C73C}" destId="{9DA3124B-F5A5-4AAE-B0FD-B6D631675A1F}" srcOrd="2" destOrd="0" presId="urn:microsoft.com/office/officeart/2005/8/layout/radial4"/>
    <dgm:cxn modelId="{D38EFD7B-B088-4102-B197-E5AF00490AE9}" type="presParOf" srcId="{27F68DA1-0172-4073-B18D-BC1A8AA7C73C}" destId="{81F58E97-6377-4178-8F30-5CDA3BC241A5}" srcOrd="3" destOrd="0" presId="urn:microsoft.com/office/officeart/2005/8/layout/radial4"/>
    <dgm:cxn modelId="{ED90FC1C-0934-4931-AEDD-5D24BD873BF9}" type="presParOf" srcId="{27F68DA1-0172-4073-B18D-BC1A8AA7C73C}" destId="{42502201-9737-43D5-9C63-A9CF3E176AD2}"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04EB1-C52E-483D-B2D7-AA18509CEC51}">
      <dsp:nvSpPr>
        <dsp:cNvPr id="0" name=""/>
        <dsp:cNvSpPr/>
      </dsp:nvSpPr>
      <dsp:spPr>
        <a:xfrm>
          <a:off x="3657599" y="2009"/>
          <a:ext cx="5486400" cy="1593949"/>
        </a:xfrm>
        <a:prstGeom prst="rightArrow">
          <a:avLst>
            <a:gd name="adj1" fmla="val 75000"/>
            <a:gd name="adj2" fmla="val 50000"/>
          </a:avLst>
        </a:prstGeom>
        <a:solidFill>
          <a:schemeClr val="accent2">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95" tIns="23495" rIns="23495" bIns="23495" numCol="1" spcCol="1270" anchor="t" anchorCtr="0">
          <a:noAutofit/>
        </a:bodyPr>
        <a:lstStyle/>
        <a:p>
          <a:pPr marL="285750" lvl="1" indent="-285750" algn="l" defTabSz="1644650">
            <a:lnSpc>
              <a:spcPct val="90000"/>
            </a:lnSpc>
            <a:spcBef>
              <a:spcPct val="0"/>
            </a:spcBef>
            <a:spcAft>
              <a:spcPct val="15000"/>
            </a:spcAft>
            <a:buChar char="••"/>
          </a:pPr>
          <a:r>
            <a:rPr lang="en-US" sz="3700" kern="1200" dirty="0" smtClean="0"/>
            <a:t>Using automated tools</a:t>
          </a:r>
          <a:endParaRPr lang="en-US" sz="3700" kern="1200" dirty="0"/>
        </a:p>
      </dsp:txBody>
      <dsp:txXfrm>
        <a:off x="3657599" y="201253"/>
        <a:ext cx="4888669" cy="1195461"/>
      </dsp:txXfrm>
    </dsp:sp>
    <dsp:sp modelId="{086A32EB-BA41-4D84-9237-1607ED630940}">
      <dsp:nvSpPr>
        <dsp:cNvPr id="0" name=""/>
        <dsp:cNvSpPr/>
      </dsp:nvSpPr>
      <dsp:spPr>
        <a:xfrm>
          <a:off x="0" y="2009"/>
          <a:ext cx="3657600" cy="1593949"/>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Inspect</a:t>
          </a:r>
          <a:endParaRPr lang="en-US" sz="5200" kern="1200" dirty="0"/>
        </a:p>
      </dsp:txBody>
      <dsp:txXfrm>
        <a:off x="77810" y="79819"/>
        <a:ext cx="3501980" cy="1438329"/>
      </dsp:txXfrm>
    </dsp:sp>
    <dsp:sp modelId="{ED3850AF-AECF-47EF-829C-FC9A683D78E6}">
      <dsp:nvSpPr>
        <dsp:cNvPr id="0" name=""/>
        <dsp:cNvSpPr/>
      </dsp:nvSpPr>
      <dsp:spPr>
        <a:xfrm>
          <a:off x="3657599" y="1755353"/>
          <a:ext cx="5486400" cy="1593949"/>
        </a:xfrm>
        <a:prstGeom prst="rightArrow">
          <a:avLst>
            <a:gd name="adj1" fmla="val 75000"/>
            <a:gd name="adj2" fmla="val 50000"/>
          </a:avLst>
        </a:prstGeom>
        <a:solidFill>
          <a:schemeClr val="accent6">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95" tIns="23495" rIns="23495" bIns="23495" numCol="1" spcCol="1270" anchor="t" anchorCtr="0">
          <a:noAutofit/>
        </a:bodyPr>
        <a:lstStyle/>
        <a:p>
          <a:pPr marL="285750" lvl="1" indent="-285750" algn="l" defTabSz="1644650">
            <a:lnSpc>
              <a:spcPct val="90000"/>
            </a:lnSpc>
            <a:spcBef>
              <a:spcPct val="0"/>
            </a:spcBef>
            <a:spcAft>
              <a:spcPct val="15000"/>
            </a:spcAft>
            <a:buChar char="••"/>
          </a:pPr>
          <a:r>
            <a:rPr lang="en-US" sz="3700" kern="1200" dirty="0" smtClean="0"/>
            <a:t>Manually</a:t>
          </a:r>
          <a:endParaRPr lang="en-US" sz="3700" kern="1200" dirty="0"/>
        </a:p>
        <a:p>
          <a:pPr marL="285750" lvl="1" indent="-285750" algn="l" defTabSz="1644650">
            <a:lnSpc>
              <a:spcPct val="90000"/>
            </a:lnSpc>
            <a:spcBef>
              <a:spcPct val="0"/>
            </a:spcBef>
            <a:spcAft>
              <a:spcPct val="15000"/>
            </a:spcAft>
            <a:buChar char="••"/>
          </a:pPr>
          <a:r>
            <a:rPr lang="en-US" sz="3700" kern="1200" dirty="0" smtClean="0"/>
            <a:t>90% of variance benign</a:t>
          </a:r>
          <a:endParaRPr lang="en-US" sz="3700" kern="1200" dirty="0"/>
        </a:p>
      </dsp:txBody>
      <dsp:txXfrm>
        <a:off x="3657599" y="1954597"/>
        <a:ext cx="4888669" cy="1195461"/>
      </dsp:txXfrm>
    </dsp:sp>
    <dsp:sp modelId="{4D5DEB44-E4A2-4355-A4AD-936554CB2E54}">
      <dsp:nvSpPr>
        <dsp:cNvPr id="0" name=""/>
        <dsp:cNvSpPr/>
      </dsp:nvSpPr>
      <dsp:spPr>
        <a:xfrm>
          <a:off x="0" y="1755353"/>
          <a:ext cx="3657600" cy="1593949"/>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Analyze</a:t>
          </a:r>
          <a:endParaRPr lang="en-US" sz="5200" kern="1200" dirty="0"/>
        </a:p>
      </dsp:txBody>
      <dsp:txXfrm>
        <a:off x="77810" y="1833163"/>
        <a:ext cx="3501980" cy="1438329"/>
      </dsp:txXfrm>
    </dsp:sp>
    <dsp:sp modelId="{2EC1A89B-46F4-4B43-8FF9-3D266415FB68}">
      <dsp:nvSpPr>
        <dsp:cNvPr id="0" name=""/>
        <dsp:cNvSpPr/>
      </dsp:nvSpPr>
      <dsp:spPr>
        <a:xfrm>
          <a:off x="3657599" y="3508697"/>
          <a:ext cx="5486400" cy="1593949"/>
        </a:xfrm>
        <a:prstGeom prst="rightArrow">
          <a:avLst>
            <a:gd name="adj1" fmla="val 75000"/>
            <a:gd name="adj2" fmla="val 50000"/>
          </a:avLst>
        </a:prstGeom>
        <a:solidFill>
          <a:srgbClr val="FFFF99">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95" tIns="23495" rIns="23495" bIns="23495" numCol="1" spcCol="1270" anchor="t" anchorCtr="0">
          <a:noAutofit/>
        </a:bodyPr>
        <a:lstStyle/>
        <a:p>
          <a:pPr marL="285750" lvl="1" indent="-285750" algn="l" defTabSz="1644650">
            <a:lnSpc>
              <a:spcPct val="90000"/>
            </a:lnSpc>
            <a:spcBef>
              <a:spcPct val="0"/>
            </a:spcBef>
            <a:spcAft>
              <a:spcPct val="15000"/>
            </a:spcAft>
            <a:buChar char="••"/>
          </a:pPr>
          <a:r>
            <a:rPr lang="en-US" sz="3700" kern="1200" dirty="0" smtClean="0"/>
            <a:t>With no adverse effect on clinical care</a:t>
          </a:r>
          <a:endParaRPr lang="en-US" sz="3700" kern="1200" dirty="0"/>
        </a:p>
      </dsp:txBody>
      <dsp:txXfrm>
        <a:off x="3657599" y="3707941"/>
        <a:ext cx="4888669" cy="1195461"/>
      </dsp:txXfrm>
    </dsp:sp>
    <dsp:sp modelId="{D1900A9B-7160-4B49-8517-59E1C45ECC02}">
      <dsp:nvSpPr>
        <dsp:cNvPr id="0" name=""/>
        <dsp:cNvSpPr/>
      </dsp:nvSpPr>
      <dsp:spPr>
        <a:xfrm>
          <a:off x="0" y="3508697"/>
          <a:ext cx="3657600" cy="1593949"/>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Remediate</a:t>
          </a:r>
          <a:endParaRPr lang="en-US" sz="5200" kern="1200" dirty="0"/>
        </a:p>
      </dsp:txBody>
      <dsp:txXfrm>
        <a:off x="77810" y="3586507"/>
        <a:ext cx="3501980" cy="1438329"/>
      </dsp:txXfrm>
    </dsp:sp>
    <dsp:sp modelId="{53C54DAD-53D0-4594-B5A0-2938196AD752}">
      <dsp:nvSpPr>
        <dsp:cNvPr id="0" name=""/>
        <dsp:cNvSpPr/>
      </dsp:nvSpPr>
      <dsp:spPr>
        <a:xfrm>
          <a:off x="3657599" y="5262041"/>
          <a:ext cx="5486400" cy="1593949"/>
        </a:xfrm>
        <a:prstGeom prst="rightArrow">
          <a:avLst>
            <a:gd name="adj1" fmla="val 75000"/>
            <a:gd name="adj2" fmla="val 50000"/>
          </a:avLst>
        </a:prstGeom>
        <a:solidFill>
          <a:schemeClr val="accent3">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95" tIns="23495" rIns="23495" bIns="23495" numCol="1" spcCol="1270" anchor="t" anchorCtr="0">
          <a:noAutofit/>
        </a:bodyPr>
        <a:lstStyle/>
        <a:p>
          <a:pPr marL="285750" lvl="1" indent="-285750" algn="l" defTabSz="1644650">
            <a:lnSpc>
              <a:spcPct val="90000"/>
            </a:lnSpc>
            <a:spcBef>
              <a:spcPct val="0"/>
            </a:spcBef>
            <a:spcAft>
              <a:spcPct val="15000"/>
            </a:spcAft>
            <a:buChar char="••"/>
          </a:pPr>
          <a:r>
            <a:rPr lang="en-US" sz="3700" kern="1200" dirty="0" smtClean="0"/>
            <a:t>Compliant routines and remediated variance</a:t>
          </a:r>
          <a:endParaRPr lang="en-US" sz="3700" kern="1200" dirty="0"/>
        </a:p>
      </dsp:txBody>
      <dsp:txXfrm>
        <a:off x="3657599" y="5461285"/>
        <a:ext cx="4888669" cy="1195461"/>
      </dsp:txXfrm>
    </dsp:sp>
    <dsp:sp modelId="{DC8D0551-1C53-470B-A74A-C9284354E545}">
      <dsp:nvSpPr>
        <dsp:cNvPr id="0" name=""/>
        <dsp:cNvSpPr/>
      </dsp:nvSpPr>
      <dsp:spPr>
        <a:xfrm>
          <a:off x="0" y="5262041"/>
          <a:ext cx="3657600" cy="159394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a:lnSpc>
              <a:spcPct val="90000"/>
            </a:lnSpc>
            <a:spcBef>
              <a:spcPct val="0"/>
            </a:spcBef>
            <a:spcAft>
              <a:spcPct val="35000"/>
            </a:spcAft>
          </a:pPr>
          <a:r>
            <a:rPr lang="en-US" sz="5200" kern="1200" dirty="0" smtClean="0"/>
            <a:t>Certify</a:t>
          </a:r>
          <a:endParaRPr lang="en-US" sz="5200" kern="1200" dirty="0"/>
        </a:p>
      </dsp:txBody>
      <dsp:txXfrm>
        <a:off x="77810" y="5339851"/>
        <a:ext cx="3501980" cy="1438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01475-CB82-46DB-8189-732DF5284437}">
      <dsp:nvSpPr>
        <dsp:cNvPr id="0" name=""/>
        <dsp:cNvSpPr/>
      </dsp:nvSpPr>
      <dsp:spPr>
        <a:xfrm>
          <a:off x="0" y="617061"/>
          <a:ext cx="8229600" cy="3291840"/>
        </a:xfrm>
        <a:prstGeom prst="leftRightRibbon">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CB27D61-42A9-4A2A-B3FA-C47AA7311463}">
      <dsp:nvSpPr>
        <dsp:cNvPr id="0" name=""/>
        <dsp:cNvSpPr/>
      </dsp:nvSpPr>
      <dsp:spPr>
        <a:xfrm>
          <a:off x="987552" y="1193133"/>
          <a:ext cx="2715768" cy="1613001"/>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60020" rIns="0" bIns="171450" numCol="1" spcCol="1270" anchor="ctr" anchorCtr="0">
          <a:noAutofit/>
        </a:bodyPr>
        <a:lstStyle/>
        <a:p>
          <a:pPr lvl="0" algn="ctr" defTabSz="2000250">
            <a:lnSpc>
              <a:spcPct val="90000"/>
            </a:lnSpc>
            <a:spcBef>
              <a:spcPct val="0"/>
            </a:spcBef>
            <a:spcAft>
              <a:spcPct val="35000"/>
            </a:spcAft>
          </a:pPr>
          <a:r>
            <a:rPr lang="en-US" sz="4500" kern="1200" dirty="0" smtClean="0"/>
            <a:t>Gold VistA</a:t>
          </a:r>
          <a:endParaRPr lang="en-US" sz="4500" kern="1200" dirty="0"/>
        </a:p>
      </dsp:txBody>
      <dsp:txXfrm>
        <a:off x="987552" y="1193133"/>
        <a:ext cx="2715768" cy="1613001"/>
      </dsp:txXfrm>
    </dsp:sp>
    <dsp:sp modelId="{DB2383EC-8223-40F8-BE3A-64421B97CF04}">
      <dsp:nvSpPr>
        <dsp:cNvPr id="0" name=""/>
        <dsp:cNvSpPr/>
      </dsp:nvSpPr>
      <dsp:spPr>
        <a:xfrm>
          <a:off x="4114800" y="1719827"/>
          <a:ext cx="3209544" cy="1613001"/>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rgbClr r="0" g="0" b="0"/>
        </a:lnRef>
        <a:fillRef idx="1">
          <a:scrgbClr r="0" g="0" b="0"/>
        </a:fillRef>
        <a:effectRef idx="1">
          <a:scrgbClr r="0" g="0" b="0"/>
        </a:effectRef>
        <a:fontRef idx="minor">
          <a:schemeClr val="lt1"/>
        </a:fontRef>
      </dsp:style>
      <dsp:txBody>
        <a:bodyPr spcFirstLastPara="0" vert="horz" wrap="square" lIns="0" tIns="160020" rIns="0" bIns="171450" numCol="1" spcCol="1270" anchor="ctr" anchorCtr="0">
          <a:noAutofit/>
        </a:bodyPr>
        <a:lstStyle/>
        <a:p>
          <a:pPr lvl="0" algn="ctr" defTabSz="2000250">
            <a:lnSpc>
              <a:spcPct val="90000"/>
            </a:lnSpc>
            <a:spcBef>
              <a:spcPct val="0"/>
            </a:spcBef>
            <a:spcAft>
              <a:spcPct val="35000"/>
            </a:spcAft>
          </a:pPr>
          <a:r>
            <a:rPr lang="en-US" sz="4500" kern="1200" dirty="0" smtClean="0"/>
            <a:t>Local Modifications</a:t>
          </a:r>
          <a:endParaRPr lang="en-US" sz="4500" kern="1200" dirty="0"/>
        </a:p>
      </dsp:txBody>
      <dsp:txXfrm>
        <a:off x="4114800" y="1719827"/>
        <a:ext cx="3209544" cy="1613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FEE48-8D97-401D-9974-EFBC5DFE4037}">
      <dsp:nvSpPr>
        <dsp:cNvPr id="0" name=""/>
        <dsp:cNvSpPr/>
      </dsp:nvSpPr>
      <dsp:spPr>
        <a:xfrm>
          <a:off x="1175537" y="752549"/>
          <a:ext cx="6096004" cy="5305856"/>
        </a:xfrm>
        <a:prstGeom prst="blockArc">
          <a:avLst>
            <a:gd name="adj1" fmla="val 12564053"/>
            <a:gd name="adj2" fmla="val 16663411"/>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E29C39-E6A8-4866-B605-69E26E14ECAA}">
      <dsp:nvSpPr>
        <dsp:cNvPr id="0" name=""/>
        <dsp:cNvSpPr/>
      </dsp:nvSpPr>
      <dsp:spPr>
        <a:xfrm>
          <a:off x="1077652" y="790302"/>
          <a:ext cx="6248388" cy="5305856"/>
        </a:xfrm>
        <a:prstGeom prst="blockArc">
          <a:avLst>
            <a:gd name="adj1" fmla="val 9028980"/>
            <a:gd name="adj2" fmla="val 12621783"/>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C8B910F-8A2F-470E-AB0B-7EA8D4180934}">
      <dsp:nvSpPr>
        <dsp:cNvPr id="0" name=""/>
        <dsp:cNvSpPr/>
      </dsp:nvSpPr>
      <dsp:spPr>
        <a:xfrm>
          <a:off x="1555340" y="801711"/>
          <a:ext cx="5305856" cy="5305856"/>
        </a:xfrm>
        <a:prstGeom prst="blockArc">
          <a:avLst>
            <a:gd name="adj1" fmla="val 4916147"/>
            <a:gd name="adj2" fmla="val 9046338"/>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1F576C-D63E-4005-A727-F74EEA5411E3}">
      <dsp:nvSpPr>
        <dsp:cNvPr id="0" name=""/>
        <dsp:cNvSpPr/>
      </dsp:nvSpPr>
      <dsp:spPr>
        <a:xfrm>
          <a:off x="2355239" y="813021"/>
          <a:ext cx="5305856" cy="5305856"/>
        </a:xfrm>
        <a:prstGeom prst="blockArc">
          <a:avLst>
            <a:gd name="adj1" fmla="val 1743637"/>
            <a:gd name="adj2" fmla="val 5981059"/>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5DB0A5-C9FD-4D4C-B35C-A192A9E5BB1E}">
      <dsp:nvSpPr>
        <dsp:cNvPr id="0" name=""/>
        <dsp:cNvSpPr/>
      </dsp:nvSpPr>
      <dsp:spPr>
        <a:xfrm>
          <a:off x="1971651" y="792569"/>
          <a:ext cx="6096004" cy="5305856"/>
        </a:xfrm>
        <a:prstGeom prst="blockArc">
          <a:avLst>
            <a:gd name="adj1" fmla="val 19774748"/>
            <a:gd name="adj2" fmla="val 1774737"/>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CA3894-3839-492A-95F6-6F3270D29DBA}">
      <dsp:nvSpPr>
        <dsp:cNvPr id="0" name=""/>
        <dsp:cNvSpPr/>
      </dsp:nvSpPr>
      <dsp:spPr>
        <a:xfrm>
          <a:off x="2337810" y="742035"/>
          <a:ext cx="5305856" cy="5305856"/>
        </a:xfrm>
        <a:prstGeom prst="blockArc">
          <a:avLst>
            <a:gd name="adj1" fmla="val 15642369"/>
            <a:gd name="adj2" fmla="val 19851943"/>
            <a:gd name="adj3" fmla="val 453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AA59F0-0E38-4A60-AECA-504EA426DC0C}">
      <dsp:nvSpPr>
        <dsp:cNvPr id="0" name=""/>
        <dsp:cNvSpPr/>
      </dsp:nvSpPr>
      <dsp:spPr>
        <a:xfrm>
          <a:off x="2990838" y="2236886"/>
          <a:ext cx="3314575" cy="2384226"/>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b="1" kern="1200" dirty="0" smtClean="0"/>
            <a:t>Functional Assessment</a:t>
          </a:r>
          <a:endParaRPr lang="en-US" sz="3400" b="1" kern="1200" dirty="0"/>
        </a:p>
      </dsp:txBody>
      <dsp:txXfrm>
        <a:off x="3476246" y="2586048"/>
        <a:ext cx="2343759" cy="1685902"/>
      </dsp:txXfrm>
    </dsp:sp>
    <dsp:sp modelId="{86EAF82D-5A0C-4EEC-B0E8-925B5A4C9BAF}">
      <dsp:nvSpPr>
        <dsp:cNvPr id="0" name=""/>
        <dsp:cNvSpPr/>
      </dsp:nvSpPr>
      <dsp:spPr>
        <a:xfrm>
          <a:off x="2912162" y="1675"/>
          <a:ext cx="3319675" cy="16689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Functionality</a:t>
          </a:r>
          <a:endParaRPr lang="en-US" sz="3200" b="1" kern="1200" dirty="0"/>
        </a:p>
      </dsp:txBody>
      <dsp:txXfrm>
        <a:off x="3398317" y="246088"/>
        <a:ext cx="2347365" cy="1180132"/>
      </dsp:txXfrm>
    </dsp:sp>
    <dsp:sp modelId="{011D49B0-83B3-4F10-9F1D-77CF9E4D72A8}">
      <dsp:nvSpPr>
        <dsp:cNvPr id="0" name=""/>
        <dsp:cNvSpPr/>
      </dsp:nvSpPr>
      <dsp:spPr>
        <a:xfrm>
          <a:off x="5595702" y="1298136"/>
          <a:ext cx="3319675" cy="16689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Availability</a:t>
          </a:r>
          <a:endParaRPr lang="en-US" sz="3200" b="1" kern="1200" dirty="0"/>
        </a:p>
      </dsp:txBody>
      <dsp:txXfrm>
        <a:off x="6081857" y="1542549"/>
        <a:ext cx="2347365" cy="1180132"/>
      </dsp:txXfrm>
    </dsp:sp>
    <dsp:sp modelId="{D034637E-3F60-4768-868D-6FECDB1833F7}">
      <dsp:nvSpPr>
        <dsp:cNvPr id="0" name=""/>
        <dsp:cNvSpPr/>
      </dsp:nvSpPr>
      <dsp:spPr>
        <a:xfrm>
          <a:off x="5614752" y="3890904"/>
          <a:ext cx="3319675" cy="16689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National Policy</a:t>
          </a:r>
          <a:endParaRPr lang="en-US" sz="3200" b="1" kern="1200" dirty="0"/>
        </a:p>
      </dsp:txBody>
      <dsp:txXfrm>
        <a:off x="6100907" y="4135317"/>
        <a:ext cx="2347365" cy="1180132"/>
      </dsp:txXfrm>
    </dsp:sp>
    <dsp:sp modelId="{5B0AA61A-E8C3-40B5-8406-738A464DF35B}">
      <dsp:nvSpPr>
        <dsp:cNvPr id="0" name=""/>
        <dsp:cNvSpPr/>
      </dsp:nvSpPr>
      <dsp:spPr>
        <a:xfrm>
          <a:off x="2912162" y="5187366"/>
          <a:ext cx="3319675" cy="16689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Patient Safety</a:t>
          </a:r>
          <a:endParaRPr lang="en-US" sz="3200" b="1" kern="1200" dirty="0"/>
        </a:p>
      </dsp:txBody>
      <dsp:txXfrm>
        <a:off x="3398317" y="5431779"/>
        <a:ext cx="2347365" cy="1180132"/>
      </dsp:txXfrm>
    </dsp:sp>
    <dsp:sp modelId="{00B770BF-B0E7-414D-81DB-FD2CAC5DAD1C}">
      <dsp:nvSpPr>
        <dsp:cNvPr id="0" name=""/>
        <dsp:cNvSpPr/>
      </dsp:nvSpPr>
      <dsp:spPr>
        <a:xfrm>
          <a:off x="285690" y="3886199"/>
          <a:ext cx="3319675" cy="16689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National applicability</a:t>
          </a:r>
          <a:endParaRPr lang="en-US" sz="3200" b="1" kern="1200" dirty="0"/>
        </a:p>
      </dsp:txBody>
      <dsp:txXfrm>
        <a:off x="771845" y="4130612"/>
        <a:ext cx="2347365" cy="1180132"/>
      </dsp:txXfrm>
    </dsp:sp>
    <dsp:sp modelId="{A622D382-7242-404A-A128-08D8E278E4D0}">
      <dsp:nvSpPr>
        <dsp:cNvPr id="0" name=""/>
        <dsp:cNvSpPr/>
      </dsp:nvSpPr>
      <dsp:spPr>
        <a:xfrm>
          <a:off x="304798" y="1298126"/>
          <a:ext cx="3319675" cy="16689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Criticality</a:t>
          </a:r>
          <a:endParaRPr lang="en-US" sz="3200" b="1" kern="1200" dirty="0"/>
        </a:p>
      </dsp:txBody>
      <dsp:txXfrm>
        <a:off x="790953" y="1542539"/>
        <a:ext cx="2347365" cy="11801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29416-95DF-4564-A385-2746970BBA6F}">
      <dsp:nvSpPr>
        <dsp:cNvPr id="0" name=""/>
        <dsp:cNvSpPr/>
      </dsp:nvSpPr>
      <dsp:spPr>
        <a:xfrm>
          <a:off x="1668311" y="868348"/>
          <a:ext cx="5103039" cy="5103039"/>
        </a:xfrm>
        <a:prstGeom prst="blockArc">
          <a:avLst>
            <a:gd name="adj1" fmla="val 10945105"/>
            <a:gd name="adj2" fmla="val 16687387"/>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6D18ABB-AD11-42A5-BFB3-BFB0853E8C06}">
      <dsp:nvSpPr>
        <dsp:cNvPr id="0" name=""/>
        <dsp:cNvSpPr/>
      </dsp:nvSpPr>
      <dsp:spPr>
        <a:xfrm>
          <a:off x="1668284" y="657392"/>
          <a:ext cx="5103039" cy="5103039"/>
        </a:xfrm>
        <a:prstGeom prst="blockArc">
          <a:avLst>
            <a:gd name="adj1" fmla="val 4912576"/>
            <a:gd name="adj2" fmla="val 1065404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D2AB7EA-6FCB-434C-85A6-E2206FB091EF}">
      <dsp:nvSpPr>
        <dsp:cNvPr id="0" name=""/>
        <dsp:cNvSpPr/>
      </dsp:nvSpPr>
      <dsp:spPr>
        <a:xfrm>
          <a:off x="2409284" y="662895"/>
          <a:ext cx="5103039" cy="5103039"/>
        </a:xfrm>
        <a:prstGeom prst="blockArc">
          <a:avLst>
            <a:gd name="adj1" fmla="val 138362"/>
            <a:gd name="adj2" fmla="val 5938487"/>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A842BA-E768-42C4-B7CB-466758B52DE9}">
      <dsp:nvSpPr>
        <dsp:cNvPr id="0" name=""/>
        <dsp:cNvSpPr/>
      </dsp:nvSpPr>
      <dsp:spPr>
        <a:xfrm>
          <a:off x="2409259" y="862845"/>
          <a:ext cx="5103039" cy="5103039"/>
        </a:xfrm>
        <a:prstGeom prst="blockArc">
          <a:avLst>
            <a:gd name="adj1" fmla="val 15661547"/>
            <a:gd name="adj2" fmla="val 21462492"/>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A620C0-E65C-4586-BE1D-53B125CD3478}">
      <dsp:nvSpPr>
        <dsp:cNvPr id="0" name=""/>
        <dsp:cNvSpPr/>
      </dsp:nvSpPr>
      <dsp:spPr>
        <a:xfrm>
          <a:off x="3117470" y="2362203"/>
          <a:ext cx="2947142" cy="1904992"/>
        </a:xfrm>
        <a:prstGeom prst="ellipse">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t>Technical Assessment</a:t>
          </a:r>
          <a:endParaRPr lang="en-US" sz="3200" b="1" kern="1200" dirty="0"/>
        </a:p>
      </dsp:txBody>
      <dsp:txXfrm>
        <a:off x="3549069" y="2641183"/>
        <a:ext cx="2083944" cy="1347032"/>
      </dsp:txXfrm>
    </dsp:sp>
    <dsp:sp modelId="{5A5CCE9E-8817-42F2-8FB3-C2D52A57C6AC}">
      <dsp:nvSpPr>
        <dsp:cNvPr id="0" name=""/>
        <dsp:cNvSpPr/>
      </dsp:nvSpPr>
      <dsp:spPr>
        <a:xfrm>
          <a:off x="3319462" y="-65942"/>
          <a:ext cx="2505075" cy="20369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Support</a:t>
          </a:r>
          <a:endParaRPr lang="en-US" sz="2800" b="1" kern="1200" dirty="0"/>
        </a:p>
      </dsp:txBody>
      <dsp:txXfrm>
        <a:off x="3686322" y="232364"/>
        <a:ext cx="1771355" cy="1440347"/>
      </dsp:txXfrm>
    </dsp:sp>
    <dsp:sp modelId="{2F8E39A1-F7D1-403C-963C-06BC9BB976FB}">
      <dsp:nvSpPr>
        <dsp:cNvPr id="0" name=""/>
        <dsp:cNvSpPr/>
      </dsp:nvSpPr>
      <dsp:spPr>
        <a:xfrm>
          <a:off x="6198585" y="2296220"/>
          <a:ext cx="2505075" cy="20369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Protection</a:t>
          </a:r>
          <a:endParaRPr lang="en-US" sz="2800" b="1" kern="1200" dirty="0"/>
        </a:p>
      </dsp:txBody>
      <dsp:txXfrm>
        <a:off x="6565445" y="2594526"/>
        <a:ext cx="1771355" cy="1440347"/>
      </dsp:txXfrm>
    </dsp:sp>
    <dsp:sp modelId="{5E394448-B9A8-441C-971D-6F1ACD338112}">
      <dsp:nvSpPr>
        <dsp:cNvPr id="0" name=""/>
        <dsp:cNvSpPr/>
      </dsp:nvSpPr>
      <dsp:spPr>
        <a:xfrm>
          <a:off x="3319462" y="4657759"/>
          <a:ext cx="2505075" cy="20369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Code Violations</a:t>
          </a:r>
          <a:endParaRPr lang="en-US" sz="2800" b="1" kern="1200" dirty="0"/>
        </a:p>
      </dsp:txBody>
      <dsp:txXfrm>
        <a:off x="3686322" y="4956065"/>
        <a:ext cx="1771355" cy="1440347"/>
      </dsp:txXfrm>
    </dsp:sp>
    <dsp:sp modelId="{AE5023D0-9753-495A-ACC8-1F876B850C19}">
      <dsp:nvSpPr>
        <dsp:cNvPr id="0" name=""/>
        <dsp:cNvSpPr/>
      </dsp:nvSpPr>
      <dsp:spPr>
        <a:xfrm>
          <a:off x="477175" y="2296220"/>
          <a:ext cx="2505075" cy="20369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t>Technical Availability</a:t>
          </a:r>
          <a:endParaRPr lang="en-US" sz="2800" b="1" kern="1200" dirty="0"/>
        </a:p>
      </dsp:txBody>
      <dsp:txXfrm>
        <a:off x="844035" y="2594526"/>
        <a:ext cx="1771355" cy="14403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78D190-B1E0-4548-A341-57DD303771F9}">
      <dsp:nvSpPr>
        <dsp:cNvPr id="0" name=""/>
        <dsp:cNvSpPr/>
      </dsp:nvSpPr>
      <dsp:spPr>
        <a:xfrm>
          <a:off x="2756220" y="1815818"/>
          <a:ext cx="2597467" cy="2597467"/>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3136610" y="2196208"/>
        <a:ext cx="1836687" cy="1836687"/>
      </dsp:txXfrm>
    </dsp:sp>
    <dsp:sp modelId="{20BE36CC-538F-479B-BE50-F7AD2A94AF3E}">
      <dsp:nvSpPr>
        <dsp:cNvPr id="0" name=""/>
        <dsp:cNvSpPr/>
      </dsp:nvSpPr>
      <dsp:spPr>
        <a:xfrm rot="12900000">
          <a:off x="988277" y="1329610"/>
          <a:ext cx="2092257" cy="7402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DA3124B-F5A5-4AAE-B0FD-B6D631675A1F}">
      <dsp:nvSpPr>
        <dsp:cNvPr id="0" name=""/>
        <dsp:cNvSpPr/>
      </dsp:nvSpPr>
      <dsp:spPr>
        <a:xfrm>
          <a:off x="-56328" y="112676"/>
          <a:ext cx="2467594" cy="19740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35000"/>
            </a:spcAft>
          </a:pPr>
          <a:r>
            <a:rPr lang="en-US" sz="4000" kern="1200" dirty="0" smtClean="0"/>
            <a:t>Functional Feedback</a:t>
          </a:r>
          <a:endParaRPr lang="en-US" sz="4000" kern="1200" dirty="0"/>
        </a:p>
      </dsp:txBody>
      <dsp:txXfrm>
        <a:off x="1491" y="170495"/>
        <a:ext cx="2351956" cy="1858437"/>
      </dsp:txXfrm>
    </dsp:sp>
    <dsp:sp modelId="{81F58E97-6377-4178-8F30-5CDA3BC241A5}">
      <dsp:nvSpPr>
        <dsp:cNvPr id="0" name=""/>
        <dsp:cNvSpPr/>
      </dsp:nvSpPr>
      <dsp:spPr>
        <a:xfrm rot="19500000">
          <a:off x="5029374" y="1329610"/>
          <a:ext cx="2092257" cy="7402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502201-9737-43D5-9C63-A9CF3E176AD2}">
      <dsp:nvSpPr>
        <dsp:cNvPr id="0" name=""/>
        <dsp:cNvSpPr/>
      </dsp:nvSpPr>
      <dsp:spPr>
        <a:xfrm>
          <a:off x="5578953" y="112676"/>
          <a:ext cx="2706975" cy="19740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778000">
            <a:lnSpc>
              <a:spcPct val="90000"/>
            </a:lnSpc>
            <a:spcBef>
              <a:spcPct val="0"/>
            </a:spcBef>
            <a:spcAft>
              <a:spcPct val="35000"/>
            </a:spcAft>
          </a:pPr>
          <a:r>
            <a:rPr lang="en-US" sz="4000" kern="1200" dirty="0" smtClean="0"/>
            <a:t>Technical Feedback</a:t>
          </a:r>
          <a:endParaRPr lang="en-US" sz="4000" kern="1200" dirty="0"/>
        </a:p>
      </dsp:txBody>
      <dsp:txXfrm>
        <a:off x="5636772" y="170495"/>
        <a:ext cx="2591337" cy="185843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D9645-9FEF-40F9-82B4-6B900C180273}" type="datetimeFigureOut">
              <a:rPr lang="en-US" smtClean="0"/>
              <a:t>3/24/2014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AA51C3-518F-4F0D-B932-9AF47A2C9D15}" type="slidenum">
              <a:rPr lang="en-US" smtClean="0"/>
              <a:t>‹#›</a:t>
            </a:fld>
            <a:endParaRPr lang="en-US" dirty="0"/>
          </a:p>
        </p:txBody>
      </p:sp>
    </p:spTree>
    <p:extLst>
      <p:ext uri="{BB962C8B-B14F-4D97-AF65-F5344CB8AC3E}">
        <p14:creationId xmlns:p14="http://schemas.microsoft.com/office/powerpoint/2010/main" val="22057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vaww1.va.gov/vapubs/search_action.cfm?dType=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pas.r02.med.va.gov/apps/idr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sehra.org/content/va-enterprise-vista-standar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a:t>
            </a:fld>
            <a:endParaRPr lang="en-US" dirty="0"/>
          </a:p>
        </p:txBody>
      </p:sp>
    </p:spTree>
    <p:extLst>
      <p:ext uri="{BB962C8B-B14F-4D97-AF65-F5344CB8AC3E}">
        <p14:creationId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Standardization Methodology</a:t>
            </a:r>
          </a:p>
          <a:p>
            <a:endParaRPr lang="en-US" dirty="0" smtClean="0"/>
          </a:p>
          <a:p>
            <a:pPr marL="285750" indent="-285750">
              <a:buFont typeface="Arial" pitchFamily="34" charset="0"/>
              <a:buChar char="•"/>
            </a:pPr>
            <a:r>
              <a:rPr lang="en-US" sz="2000" dirty="0" smtClean="0"/>
              <a:t>Increments 1 and 2 (complete)</a:t>
            </a:r>
          </a:p>
          <a:p>
            <a:pPr marL="742950" lvl="1" indent="-285750">
              <a:buFont typeface="Arial" pitchFamily="34" charset="0"/>
              <a:buChar char="•"/>
            </a:pPr>
            <a:r>
              <a:rPr lang="en-US" sz="2000" dirty="0" smtClean="0"/>
              <a:t>Selected ~14 VistA Products Sets each </a:t>
            </a:r>
          </a:p>
          <a:p>
            <a:pPr marL="742950" lvl="1" indent="-285750">
              <a:buFont typeface="Arial" pitchFamily="34" charset="0"/>
              <a:buChar char="•"/>
            </a:pPr>
            <a:r>
              <a:rPr lang="en-US" sz="2000" dirty="0" smtClean="0"/>
              <a:t>Inspect all 133 </a:t>
            </a:r>
            <a:r>
              <a:rPr lang="en-US" sz="2000" dirty="0" err="1" smtClean="0"/>
              <a:t>VistaS</a:t>
            </a:r>
            <a:endParaRPr lang="en-US" sz="2000" dirty="0" smtClean="0"/>
          </a:p>
          <a:p>
            <a:pPr marL="742950" lvl="1" indent="-285750">
              <a:buFont typeface="Arial" pitchFamily="34" charset="0"/>
              <a:buChar char="•"/>
            </a:pPr>
            <a:r>
              <a:rPr lang="en-US" sz="2000" dirty="0" smtClean="0"/>
              <a:t>Identify site variance from the Standard using CATS tool.</a:t>
            </a:r>
          </a:p>
          <a:p>
            <a:pPr marL="285750" indent="-285750">
              <a:buFont typeface="Arial" pitchFamily="34" charset="0"/>
              <a:buChar char="•"/>
            </a:pPr>
            <a:r>
              <a:rPr lang="en-US" sz="2000" dirty="0" smtClean="0"/>
              <a:t>Increments </a:t>
            </a:r>
            <a:r>
              <a:rPr lang="en-US" sz="2000" dirty="0" smtClean="0"/>
              <a:t>3, 4, and 5 completed </a:t>
            </a:r>
          </a:p>
          <a:p>
            <a:pPr marL="742950" lvl="1" indent="-285750">
              <a:buFont typeface="Arial" pitchFamily="34" charset="0"/>
              <a:buChar char="•"/>
            </a:pPr>
            <a:r>
              <a:rPr lang="en-US" sz="2000" dirty="0" smtClean="0"/>
              <a:t>74 VistA products that support iEHR Core Capabilities, at 20 sites per increment.</a:t>
            </a:r>
          </a:p>
          <a:p>
            <a:pPr marL="285750" indent="-285750">
              <a:buFont typeface="Arial" pitchFamily="34" charset="0"/>
              <a:buChar char="•"/>
            </a:pPr>
            <a:r>
              <a:rPr lang="en-US" sz="2000" dirty="0" smtClean="0"/>
              <a:t>Increment 6 through 10 planned for CY14, to complete iEHR Core product set nationally.</a:t>
            </a:r>
          </a:p>
          <a:p>
            <a:pPr marL="285750" indent="-285750">
              <a:buFont typeface="Arial" pitchFamily="34" charset="0"/>
              <a:buChar char="•"/>
            </a:pPr>
            <a:r>
              <a:rPr lang="en-US" sz="2000" dirty="0" smtClean="0"/>
              <a:t>Other VistA products to be completed in CY15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10</a:t>
            </a:fld>
            <a:endParaRPr lang="en-US" dirty="0"/>
          </a:p>
        </p:txBody>
      </p:sp>
    </p:spTree>
    <p:extLst>
      <p:ext uri="{BB962C8B-B14F-4D97-AF65-F5344CB8AC3E}">
        <p14:creationId xmlns:p14="http://schemas.microsoft.com/office/powerpoint/2010/main" val="4146316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11</a:t>
            </a:fld>
            <a:endParaRPr lang="en-US" dirty="0"/>
          </a:p>
        </p:txBody>
      </p:sp>
    </p:spTree>
    <p:extLst>
      <p:ext uri="{BB962C8B-B14F-4D97-AF65-F5344CB8AC3E}">
        <p14:creationId xmlns:p14="http://schemas.microsoft.com/office/powerpoint/2010/main" val="1493375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12</a:t>
            </a:fld>
            <a:endParaRPr lang="en-US" dirty="0"/>
          </a:p>
        </p:txBody>
      </p:sp>
    </p:spTree>
    <p:extLst>
      <p:ext uri="{BB962C8B-B14F-4D97-AF65-F5344CB8AC3E}">
        <p14:creationId xmlns:p14="http://schemas.microsoft.com/office/powerpoint/2010/main" val="149337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itchFamily="34" charset="0"/>
              <a:buChar char="•"/>
            </a:pPr>
            <a:r>
              <a:rPr lang="en-US" sz="1200" dirty="0" smtClean="0"/>
              <a:t>Challenge: Natural trade off between site specific needs/preference and Enterprise need for interoperability. </a:t>
            </a:r>
          </a:p>
          <a:p>
            <a:pPr marL="342900" indent="-342900">
              <a:buFont typeface="Arial" pitchFamily="34" charset="0"/>
              <a:buChar char="•"/>
            </a:pPr>
            <a:r>
              <a:rPr lang="en-US" sz="1200" dirty="0" smtClean="0"/>
              <a:t>Solution: Joint VHA/OIT Waiver Committee</a:t>
            </a:r>
          </a:p>
          <a:p>
            <a:endParaRPr lang="en-US" sz="1200" dirty="0" smtClean="0"/>
          </a:p>
          <a:p>
            <a:pPr marL="285750" indent="-285750">
              <a:buFont typeface="Arial" pitchFamily="34" charset="0"/>
              <a:buChar char="•"/>
            </a:pPr>
            <a:r>
              <a:rPr lang="en-US" sz="1200" dirty="0" smtClean="0"/>
              <a:t>Challenge: VistA product bounds not absolute, and nomenclature and product/capabilities lists vary across the myriad of organizations involved.</a:t>
            </a:r>
          </a:p>
          <a:p>
            <a:pPr marL="285750" indent="-285750">
              <a:buFont typeface="Arial" pitchFamily="34" charset="0"/>
              <a:buChar char="•"/>
            </a:pPr>
            <a:r>
              <a:rPr lang="en-US" sz="1200" dirty="0" smtClean="0"/>
              <a:t>Solution: Defining ‘Products’ for VistA Standardization by sets of Routines that are primarily namespace centric. </a:t>
            </a:r>
          </a:p>
          <a:p>
            <a:r>
              <a:rPr lang="en-US" sz="1200" dirty="0" smtClean="0"/>
              <a:t> </a:t>
            </a:r>
          </a:p>
          <a:p>
            <a:pPr marL="285750" indent="-285750">
              <a:buFont typeface="Arial" pitchFamily="34" charset="0"/>
              <a:buChar char="•"/>
            </a:pPr>
            <a:r>
              <a:rPr lang="en-US" sz="1200" dirty="0" smtClean="0"/>
              <a:t>Challenge:  Site/Regional resources and expertise for remediation.</a:t>
            </a:r>
          </a:p>
          <a:p>
            <a:pPr marL="285750" indent="-285750">
              <a:buFont typeface="Arial" pitchFamily="34" charset="0"/>
              <a:buChar char="•"/>
            </a:pPr>
            <a:r>
              <a:rPr lang="en-US" sz="1200" dirty="0" smtClean="0"/>
              <a:t>Solution:  Prioritization of Standardization relative to other tasks.</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13</a:t>
            </a:fld>
            <a:endParaRPr lang="en-US" dirty="0"/>
          </a:p>
        </p:txBody>
      </p:sp>
    </p:spTree>
    <p:extLst>
      <p:ext uri="{BB962C8B-B14F-4D97-AF65-F5344CB8AC3E}">
        <p14:creationId xmlns:p14="http://schemas.microsoft.com/office/powerpoint/2010/main" val="2019549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a typeface="Calibri" pitchFamily="34" charset="0"/>
                <a:cs typeface="Times New Roman" pitchFamily="18" charset="0"/>
              </a:rPr>
              <a:t>Standardizing across the VA’s 133 VistA Instances will:</a:t>
            </a:r>
          </a:p>
          <a:p>
            <a:endParaRPr lang="en-US" dirty="0" smtClean="0"/>
          </a:p>
          <a:p>
            <a:pPr marL="285750" lvl="0" indent="-285750">
              <a:buFontTx/>
              <a:buChar char="-"/>
            </a:pPr>
            <a:r>
              <a:rPr lang="en-US" sz="1200" dirty="0" smtClean="0">
                <a:ea typeface="Calibri" pitchFamily="34" charset="0"/>
                <a:cs typeface="Times New Roman" pitchFamily="18" charset="0"/>
              </a:rPr>
              <a:t>Provide </a:t>
            </a:r>
            <a:r>
              <a:rPr lang="en-US" sz="1200" u="sng" dirty="0" smtClean="0">
                <a:ea typeface="Calibri" pitchFamily="34" charset="0"/>
                <a:cs typeface="Times New Roman" pitchFamily="18" charset="0"/>
              </a:rPr>
              <a:t>interoperability</a:t>
            </a:r>
            <a:r>
              <a:rPr lang="en-US" sz="1200" dirty="0" smtClean="0">
                <a:ea typeface="Calibri" pitchFamily="34" charset="0"/>
                <a:cs typeface="Times New Roman" pitchFamily="18" charset="0"/>
              </a:rPr>
              <a:t> across the 133 VA sites by providing commonality.</a:t>
            </a:r>
          </a:p>
          <a:p>
            <a:pPr marL="742950" lvl="1" indent="-285750">
              <a:buFontTx/>
              <a:buChar char="-"/>
            </a:pPr>
            <a:r>
              <a:rPr lang="en-US" sz="1200" dirty="0" smtClean="0">
                <a:ea typeface="Calibri" pitchFamily="34" charset="0"/>
                <a:cs typeface="Times New Roman" pitchFamily="18" charset="0"/>
              </a:rPr>
              <a:t>Position the VA to more readily deploy iEHR solutions enterprise wide.</a:t>
            </a:r>
          </a:p>
          <a:p>
            <a:pPr marL="285750" lvl="0" indent="-285750">
              <a:buFontTx/>
              <a:buChar char="-"/>
            </a:pPr>
            <a:r>
              <a:rPr lang="en-US" sz="1200" dirty="0" smtClean="0">
                <a:ea typeface="Calibri" pitchFamily="34" charset="0"/>
                <a:cs typeface="Times New Roman" pitchFamily="18" charset="0"/>
              </a:rPr>
              <a:t>Enhance the VA’s ability to utilize </a:t>
            </a:r>
            <a:r>
              <a:rPr lang="en-US" sz="1200" u="sng" dirty="0" smtClean="0">
                <a:ea typeface="Calibri" pitchFamily="34" charset="0"/>
                <a:cs typeface="Times New Roman" pitchFamily="18" charset="0"/>
              </a:rPr>
              <a:t>Open Source </a:t>
            </a:r>
            <a:r>
              <a:rPr lang="en-US" sz="1200" dirty="0" smtClean="0">
                <a:ea typeface="Calibri" pitchFamily="34" charset="0"/>
                <a:cs typeface="Times New Roman" pitchFamily="18" charset="0"/>
              </a:rPr>
              <a:t>code for enterprise wide solutions.</a:t>
            </a:r>
          </a:p>
          <a:p>
            <a:pPr marL="285750" lvl="0" indent="-285750">
              <a:buFontTx/>
              <a:buChar char="-"/>
            </a:pPr>
            <a:r>
              <a:rPr lang="en-US" sz="1200" dirty="0" smtClean="0">
                <a:ea typeface="Calibri" pitchFamily="34" charset="0"/>
                <a:cs typeface="Times New Roman" pitchFamily="18" charset="0"/>
              </a:rPr>
              <a:t>Minimize or eliminate site by site accommodations required for </a:t>
            </a:r>
            <a:r>
              <a:rPr lang="en-US" sz="1200" u="sng" dirty="0" smtClean="0">
                <a:ea typeface="Calibri" pitchFamily="34" charset="0"/>
                <a:cs typeface="Times New Roman" pitchFamily="18" charset="0"/>
              </a:rPr>
              <a:t>enterprise wide releases</a:t>
            </a:r>
            <a:r>
              <a:rPr lang="en-US" sz="1200" dirty="0" smtClean="0">
                <a:ea typeface="Calibri" pitchFamily="34" charset="0"/>
                <a:cs typeface="Times New Roman" pitchFamily="18" charset="0"/>
              </a:rPr>
              <a:t>.</a:t>
            </a:r>
          </a:p>
          <a:p>
            <a:pPr marL="285750" lvl="0" indent="-285750">
              <a:buFontTx/>
              <a:buChar char="-"/>
            </a:pPr>
            <a:r>
              <a:rPr lang="en-US" sz="1200" u="sng" dirty="0" smtClean="0">
                <a:ea typeface="Calibri" pitchFamily="34" charset="0"/>
                <a:cs typeface="Times New Roman" pitchFamily="18" charset="0"/>
              </a:rPr>
              <a:t>Reduce sustainment </a:t>
            </a:r>
            <a:r>
              <a:rPr lang="en-US" sz="1200" dirty="0" smtClean="0">
                <a:ea typeface="Calibri" pitchFamily="34" charset="0"/>
                <a:cs typeface="Times New Roman" pitchFamily="18" charset="0"/>
              </a:rPr>
              <a:t>costs by reducing site specific technical support needs that do not enjoy an economy of scale provided by nationally released and supported product.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14</a:t>
            </a:fld>
            <a:endParaRPr lang="en-US" dirty="0"/>
          </a:p>
        </p:txBody>
      </p:sp>
    </p:spTree>
    <p:extLst>
      <p:ext uri="{BB962C8B-B14F-4D97-AF65-F5344CB8AC3E}">
        <p14:creationId xmlns:p14="http://schemas.microsoft.com/office/powerpoint/2010/main" val="489290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pause</a:t>
            </a:r>
            <a:r>
              <a:rPr lang="en-US" baseline="0" dirty="0" smtClean="0"/>
              <a:t> for a minute and take a look at our poll results</a:t>
            </a:r>
          </a:p>
          <a:p>
            <a:endParaRPr lang="en-US" baseline="0" dirty="0" smtClean="0"/>
          </a:p>
          <a:p>
            <a:r>
              <a:rPr lang="en-US" baseline="0" dirty="0" smtClean="0"/>
              <a:t>INTERPRET RESULTS</a:t>
            </a:r>
          </a:p>
          <a:p>
            <a:endParaRPr lang="en-US" baseline="0" dirty="0" smtClean="0"/>
          </a:p>
          <a:p>
            <a:r>
              <a:rPr lang="en-US" baseline="0" dirty="0" smtClean="0"/>
              <a:t>Okay, let’s go ahead and get back to the presentation</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15</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not a duplicate slide, do not delete)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(Cue to Tech Team that you’re moving on)  “Click” again to move on once results have come down</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16</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Guy for providing</a:t>
            </a:r>
            <a:r>
              <a:rPr lang="en-US" baseline="0" dirty="0" smtClean="0"/>
              <a:t> us with an understanding of the VistA Standardization effort.</a:t>
            </a:r>
          </a:p>
          <a:p>
            <a:r>
              <a:rPr lang="en-US" baseline="0" dirty="0" smtClean="0"/>
              <a:t>My name is Chris Rhodes, and I am the chair of the Software Modification Waiver Committee.</a:t>
            </a:r>
          </a:p>
          <a:p>
            <a:r>
              <a:rPr lang="en-US" baseline="0" dirty="0" smtClean="0"/>
              <a:t>I want to talk to you today about the Software Modification Waiver Process.</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17</a:t>
            </a:fld>
            <a:endParaRPr lang="en-US" dirty="0"/>
          </a:p>
        </p:txBody>
      </p:sp>
    </p:spTree>
    <p:extLst>
      <p:ext uri="{BB962C8B-B14F-4D97-AF65-F5344CB8AC3E}">
        <p14:creationId xmlns:p14="http://schemas.microsoft.com/office/powerpoint/2010/main" val="2487498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start by asking</a:t>
            </a:r>
            <a:r>
              <a:rPr lang="en-US" baseline="0" dirty="0" smtClean="0"/>
              <a:t> the audience a question.</a:t>
            </a:r>
            <a:endParaRPr lang="en-US" dirty="0" smtClean="0"/>
          </a:p>
          <a:p>
            <a:r>
              <a:rPr lang="en-US" dirty="0" smtClean="0"/>
              <a:t>I</a:t>
            </a:r>
            <a:r>
              <a:rPr lang="en-US" baseline="0" dirty="0" smtClean="0"/>
              <a:t> want to know how familiar you </a:t>
            </a:r>
            <a:r>
              <a:rPr lang="en-US" baseline="0" dirty="0" smtClean="0"/>
              <a:t>are </a:t>
            </a:r>
            <a:r>
              <a:rPr lang="en-US" baseline="0" dirty="0" smtClean="0"/>
              <a:t>with the Software Modification Waiver Process.</a:t>
            </a:r>
            <a:endParaRPr lang="en-US" dirty="0" smtClean="0"/>
          </a:p>
          <a:p>
            <a:r>
              <a:rPr lang="en-US" dirty="0" smtClean="0"/>
              <a:t>Read question.</a:t>
            </a:r>
          </a:p>
          <a:p>
            <a:r>
              <a:rPr lang="en-US" dirty="0" smtClean="0"/>
              <a:t>To answer this question, use the blue polling</a:t>
            </a:r>
            <a:r>
              <a:rPr lang="en-US" baseline="0" dirty="0" smtClean="0"/>
              <a:t> icon above my head.  We’ll move on and come back to your results in just a moment.</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18</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VA Directive 6402</a:t>
            </a:r>
          </a:p>
          <a:p>
            <a:pPr marL="171450" indent="-171450">
              <a:buFont typeface="Arial" panose="020B0604020202020204" pitchFamily="34" charset="0"/>
              <a:buChar char="•"/>
            </a:pPr>
            <a:r>
              <a:rPr lang="en-US" dirty="0" smtClean="0"/>
              <a:t>Establishes </a:t>
            </a:r>
            <a:r>
              <a:rPr lang="en-US" dirty="0" smtClean="0"/>
              <a:t>the Software Modification Waiver process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Signed</a:t>
            </a:r>
            <a:r>
              <a:rPr lang="en-US" baseline="0" dirty="0" smtClean="0"/>
              <a:t> by Steph Warren, Chief Information Officer for OIT</a:t>
            </a:r>
          </a:p>
          <a:p>
            <a:pPr marL="171450" indent="-171450">
              <a:buFont typeface="Arial" panose="020B0604020202020204" pitchFamily="34" charset="0"/>
              <a:buChar char="•"/>
            </a:pPr>
            <a:r>
              <a:rPr lang="en-US" dirty="0" smtClean="0"/>
              <a:t>Released in 2013</a:t>
            </a:r>
          </a:p>
          <a:p>
            <a:pPr marL="171450" indent="-171450">
              <a:buFont typeface="Arial" panose="020B0604020202020204" pitchFamily="34" charset="0"/>
              <a:buChar char="•"/>
            </a:pPr>
            <a:r>
              <a:rPr lang="en-US" baseline="0" dirty="0" smtClean="0"/>
              <a:t>Lays out the Waiver Committee and the Waiver process</a:t>
            </a:r>
          </a:p>
          <a:p>
            <a:pPr marL="171450" indent="-171450">
              <a:buFont typeface="Arial" panose="020B0604020202020204" pitchFamily="34" charset="0"/>
              <a:buChar char="•"/>
            </a:pPr>
            <a:r>
              <a:rPr lang="en-US" baseline="0" dirty="0" smtClean="0"/>
              <a:t>Directive 6402 is in the handouts for this session and can also be found on the VA Directives </a:t>
            </a:r>
            <a:r>
              <a:rPr lang="en-US" baseline="0" dirty="0" smtClean="0"/>
              <a:t>page</a:t>
            </a:r>
          </a:p>
          <a:p>
            <a:pPr marL="171450" indent="-171450">
              <a:buFont typeface="Arial" panose="020B0604020202020204" pitchFamily="34" charset="0"/>
              <a:buChar char="•"/>
            </a:pPr>
            <a:r>
              <a:rPr lang="en-US" baseline="0" dirty="0" smtClean="0"/>
              <a:t>I would encourage you to obtain a copy and familiarize yourself with its contents.</a:t>
            </a:r>
            <a:endParaRPr lang="en-US" baseline="0" dirty="0" smtClean="0"/>
          </a:p>
          <a:p>
            <a:pPr marL="171450" indent="-171450">
              <a:buFont typeface="Arial" panose="020B0604020202020204" pitchFamily="34" charset="0"/>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hlinkClick r:id="rId3"/>
              </a:rPr>
              <a:t>http://vaww1.va.gov/vapubs/search_action.cfm?dType=1</a:t>
            </a: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19</a:t>
            </a:fld>
            <a:endParaRPr lang="en-US" dirty="0"/>
          </a:p>
        </p:txBody>
      </p:sp>
    </p:spTree>
    <p:extLst>
      <p:ext uri="{BB962C8B-B14F-4D97-AF65-F5344CB8AC3E}">
        <p14:creationId xmlns:p14="http://schemas.microsoft.com/office/powerpoint/2010/main" val="1853779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After over 3 decades of VistA use at 130 VA Medical Centers and site by site variance over that time, the senior leadership of the VA has directed that we standardize VistA across the enterprise.</a:t>
            </a:r>
            <a:endParaRPr lang="en-US" sz="11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we will go over:</a:t>
            </a:r>
            <a:endParaRPr lang="en-US" sz="11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 is VistA Standardization.</a:t>
            </a:r>
          </a:p>
          <a:p>
            <a:pPr lvl="0"/>
            <a:r>
              <a:rPr lang="en-US" sz="1200" kern="1200" dirty="0" smtClean="0">
                <a:solidFill>
                  <a:schemeClr val="tx1"/>
                </a:solidFill>
                <a:effectLst/>
                <a:latin typeface="+mn-lt"/>
                <a:ea typeface="+mn-ea"/>
                <a:cs typeface="+mn-cs"/>
              </a:rPr>
              <a:t>How is Standardization achieved.</a:t>
            </a:r>
          </a:p>
          <a:p>
            <a:pPr lvl="0"/>
            <a:r>
              <a:rPr lang="en-US" sz="1200" kern="1200" dirty="0" smtClean="0">
                <a:solidFill>
                  <a:schemeClr val="tx1"/>
                </a:solidFill>
                <a:effectLst/>
                <a:latin typeface="+mn-lt"/>
                <a:ea typeface="+mn-ea"/>
                <a:cs typeface="+mn-cs"/>
              </a:rPr>
              <a:t>Challenges and benefits of Standardization.</a:t>
            </a:r>
          </a:p>
          <a:p>
            <a:pPr lvl="1"/>
            <a:r>
              <a:rPr lang="en-US" sz="1200" kern="1200" dirty="0" smtClean="0">
                <a:solidFill>
                  <a:schemeClr val="tx1"/>
                </a:solidFill>
                <a:effectLst/>
                <a:latin typeface="+mn-lt"/>
                <a:ea typeface="+mn-ea"/>
                <a:cs typeface="+mn-cs"/>
              </a:rPr>
              <a:t>Hopefully this will allow you to assess the impact of Standardization on you.</a:t>
            </a:r>
          </a:p>
          <a:p>
            <a:pPr lvl="0"/>
            <a:r>
              <a:rPr lang="en-US" sz="1200" kern="1200" dirty="0" smtClean="0">
                <a:solidFill>
                  <a:schemeClr val="tx1"/>
                </a:solidFill>
                <a:effectLst/>
                <a:latin typeface="+mn-lt"/>
                <a:ea typeface="+mn-ea"/>
                <a:cs typeface="+mn-cs"/>
              </a:rPr>
              <a:t>Chris Rhodes will address:</a:t>
            </a:r>
          </a:p>
          <a:p>
            <a:pPr lvl="1"/>
            <a:r>
              <a:rPr lang="en-US" sz="1200" kern="1200" dirty="0" smtClean="0">
                <a:solidFill>
                  <a:schemeClr val="tx1"/>
                </a:solidFill>
                <a:effectLst/>
                <a:latin typeface="+mn-lt"/>
                <a:ea typeface="+mn-ea"/>
                <a:cs typeface="+mn-cs"/>
              </a:rPr>
              <a:t>The purpose of Waivers</a:t>
            </a:r>
          </a:p>
          <a:p>
            <a:pPr lvl="1"/>
            <a:r>
              <a:rPr lang="en-US" sz="1200" kern="1200" dirty="0" smtClean="0">
                <a:solidFill>
                  <a:schemeClr val="tx1"/>
                </a:solidFill>
                <a:effectLst/>
                <a:latin typeface="+mn-lt"/>
                <a:ea typeface="+mn-ea"/>
                <a:cs typeface="+mn-cs"/>
              </a:rPr>
              <a:t>How waivers are submitted and processed</a:t>
            </a:r>
          </a:p>
          <a:p>
            <a:pPr lvl="1"/>
            <a:r>
              <a:rPr lang="en-US" sz="1200" kern="1200" dirty="0" smtClean="0">
                <a:solidFill>
                  <a:schemeClr val="tx1"/>
                </a:solidFill>
                <a:effectLst/>
                <a:latin typeface="+mn-lt"/>
                <a:ea typeface="+mn-ea"/>
                <a:cs typeface="+mn-cs"/>
              </a:rPr>
              <a:t>The end result of waiver requests and the waiver process.</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a:t>
            </a:fld>
            <a:endParaRPr lang="en-US" dirty="0"/>
          </a:p>
        </p:txBody>
      </p:sp>
    </p:spTree>
    <p:extLst>
      <p:ext uri="{BB962C8B-B14F-4D97-AF65-F5344CB8AC3E}">
        <p14:creationId xmlns:p14="http://schemas.microsoft.com/office/powerpoint/2010/main" val="1828611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Many sites</a:t>
            </a:r>
            <a:r>
              <a:rPr lang="en-US" baseline="0" dirty="0" smtClean="0"/>
              <a:t> </a:t>
            </a:r>
            <a:r>
              <a:rPr lang="en-US" baseline="0" dirty="0" smtClean="0"/>
              <a:t>are running </a:t>
            </a:r>
            <a:r>
              <a:rPr lang="en-US" baseline="0" dirty="0" smtClean="0"/>
              <a:t>local software modifications that modify the national VistA software</a:t>
            </a:r>
          </a:p>
          <a:p>
            <a:pPr marL="628650" lvl="1" indent="-171450">
              <a:buFont typeface="Arial" panose="020B0604020202020204" pitchFamily="34" charset="0"/>
              <a:buChar char="•"/>
            </a:pPr>
            <a:r>
              <a:rPr lang="en-US" baseline="0" dirty="0" smtClean="0"/>
              <a:t>Modifications supports clinical and administrative functions not provided in the national software</a:t>
            </a:r>
          </a:p>
          <a:p>
            <a:pPr marL="171450" indent="-171450">
              <a:buFont typeface="Arial" panose="020B0604020202020204" pitchFamily="34" charset="0"/>
              <a:buChar char="•"/>
            </a:pPr>
            <a:r>
              <a:rPr lang="en-US" baseline="0" dirty="0" smtClean="0"/>
              <a:t>Running local software may seem to be at odds with desire to standardize VistA nationally</a:t>
            </a:r>
          </a:p>
          <a:p>
            <a:pPr marL="171450" indent="-171450">
              <a:buFont typeface="Arial" panose="020B0604020202020204" pitchFamily="34" charset="0"/>
              <a:buChar char="•"/>
            </a:pPr>
            <a:r>
              <a:rPr lang="en-US" baseline="0" dirty="0" smtClean="0"/>
              <a:t>This is exactly the reason the Waiver Process was put into place</a:t>
            </a:r>
          </a:p>
          <a:p>
            <a:pPr marL="171450" indent="-171450">
              <a:buFont typeface="Arial" panose="020B0604020202020204" pitchFamily="34" charset="0"/>
              <a:buChar char="•"/>
            </a:pPr>
            <a:r>
              <a:rPr lang="en-US" baseline="0" dirty="0" smtClean="0"/>
              <a:t>Provides sites an opportunity to request to keep their important local </a:t>
            </a:r>
            <a:r>
              <a:rPr lang="en-US" baseline="0" dirty="0" smtClean="0"/>
              <a:t>modifications</a:t>
            </a:r>
          </a:p>
          <a:p>
            <a:pPr marL="171450" indent="-171450">
              <a:buFont typeface="Arial" panose="020B0604020202020204" pitchFamily="34" charset="0"/>
              <a:buChar char="•"/>
            </a:pPr>
            <a:r>
              <a:rPr lang="en-US" baseline="0" dirty="0" smtClean="0"/>
              <a:t>Local innovation is important to VA and as such, the waiver request process was developed to support the promotion of local enhancements nationally.</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Background - </a:t>
            </a:r>
            <a:r>
              <a:rPr lang="en-US" sz="1200" b="0" i="0" kern="1200" dirty="0" smtClean="0">
                <a:solidFill>
                  <a:schemeClr val="tx1"/>
                </a:solidFill>
                <a:effectLst/>
                <a:latin typeface="+mn-lt"/>
                <a:ea typeface="+mn-ea"/>
                <a:cs typeface="+mn-cs"/>
              </a:rPr>
              <a:t>141165271</a:t>
            </a:r>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20</a:t>
            </a:fld>
            <a:endParaRPr lang="en-US" dirty="0"/>
          </a:p>
        </p:txBody>
      </p:sp>
    </p:spTree>
    <p:extLst>
      <p:ext uri="{BB962C8B-B14F-4D97-AF65-F5344CB8AC3E}">
        <p14:creationId xmlns:p14="http://schemas.microsoft.com/office/powerpoint/2010/main" val="1025535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After IT cleanup that Guy just discussed, any remaining code deviations from the national standard need to be assessed.</a:t>
            </a:r>
          </a:p>
          <a:p>
            <a:pPr marL="171450" indent="-171450">
              <a:buFont typeface="Arial" panose="020B0604020202020204" pitchFamily="34" charset="0"/>
              <a:buChar char="•"/>
            </a:pPr>
            <a:r>
              <a:rPr lang="en-US" dirty="0" smtClean="0"/>
              <a:t>Remember we’re only looking at code changes to the National VistA routines.</a:t>
            </a:r>
          </a:p>
          <a:p>
            <a:pPr marL="171450" indent="-171450">
              <a:buFont typeface="Arial" panose="020B0604020202020204" pitchFamily="34" charset="0"/>
              <a:buChar char="•"/>
            </a:pPr>
            <a:r>
              <a:rPr lang="en-US" dirty="0" smtClean="0"/>
              <a:t>Local</a:t>
            </a:r>
            <a:r>
              <a:rPr lang="en-US" baseline="0" dirty="0" smtClean="0"/>
              <a:t>ly namespaced code that does NOT modify the National VistA routines is out of scope for VistA Standardization!</a:t>
            </a:r>
          </a:p>
          <a:p>
            <a:pPr marL="628650" lvl="1" indent="-171450">
              <a:buFont typeface="Arial" panose="020B0604020202020204" pitchFamily="34" charset="0"/>
              <a:buChar char="•"/>
            </a:pPr>
            <a:r>
              <a:rPr lang="en-US" dirty="0" smtClean="0"/>
              <a:t>For example, if you have written a module</a:t>
            </a:r>
            <a:r>
              <a:rPr lang="en-US" baseline="0" dirty="0" smtClean="0"/>
              <a:t> that supports a local need, but you have written it entirely using local </a:t>
            </a:r>
            <a:r>
              <a:rPr lang="en-US" baseline="0" dirty="0" err="1" smtClean="0"/>
              <a:t>namespacing</a:t>
            </a:r>
            <a:r>
              <a:rPr lang="en-US" baseline="0" dirty="0" smtClean="0"/>
              <a:t>, that is ok.</a:t>
            </a:r>
          </a:p>
          <a:p>
            <a:pPr marL="628650" lvl="1" indent="-171450">
              <a:buFont typeface="Arial" panose="020B0604020202020204" pitchFamily="34" charset="0"/>
              <a:buChar char="•"/>
            </a:pPr>
            <a:r>
              <a:rPr lang="en-US" baseline="0" dirty="0" smtClean="0"/>
              <a:t>Not only is it ok, but it will not be looked at for standardization.  In other words, you will not be asked to remove those items locally.</a:t>
            </a:r>
          </a:p>
          <a:p>
            <a:pPr marL="628650" lvl="1" indent="-171450">
              <a:buFont typeface="Arial" panose="020B0604020202020204" pitchFamily="34" charset="0"/>
              <a:buChar char="•"/>
            </a:pPr>
            <a:r>
              <a:rPr lang="en-US" baseline="0" dirty="0" smtClean="0"/>
              <a:t>These are what I’m going to call ‘Legal CIII’</a:t>
            </a:r>
          </a:p>
          <a:p>
            <a:pPr marL="628650" lvl="1" indent="-171450">
              <a:buFont typeface="Arial" panose="020B0604020202020204" pitchFamily="34" charset="0"/>
              <a:buChar char="•"/>
            </a:pPr>
            <a:r>
              <a:rPr lang="en-US" baseline="0" dirty="0" smtClean="0"/>
              <a:t>Legal CIII is not intrusive to the CI software.</a:t>
            </a:r>
          </a:p>
          <a:p>
            <a:pPr marL="628650" lvl="1" indent="-171450">
              <a:buFont typeface="Arial" panose="020B0604020202020204" pitchFamily="34" charset="0"/>
              <a:buChar char="•"/>
            </a:pPr>
            <a:r>
              <a:rPr lang="en-US" baseline="0" dirty="0" smtClean="0"/>
              <a:t>The only approval you need to ensure you have for legal CIII is from the regional FD staff prior to placement into a production account.</a:t>
            </a:r>
          </a:p>
          <a:p>
            <a:pPr marL="628650" lvl="1" indent="-171450">
              <a:buFont typeface="Arial" panose="020B0604020202020204" pitchFamily="34" charset="0"/>
              <a:buChar char="•"/>
            </a:pPr>
            <a:r>
              <a:rPr lang="en-US" baseline="0" dirty="0" smtClean="0"/>
              <a:t>But – no software modification waiver is needed.</a:t>
            </a:r>
            <a:endParaRPr lang="en-US" dirty="0" smtClean="0"/>
          </a:p>
          <a:p>
            <a:pPr marL="171450" indent="-171450">
              <a:buFont typeface="Arial" panose="020B0604020202020204" pitchFamily="34" charset="0"/>
              <a:buChar char="•"/>
            </a:pPr>
            <a:r>
              <a:rPr lang="en-US" dirty="0" smtClean="0"/>
              <a:t>To </a:t>
            </a:r>
            <a:r>
              <a:rPr lang="en-US" dirty="0" smtClean="0"/>
              <a:t>assess remaining code </a:t>
            </a:r>
            <a:r>
              <a:rPr lang="en-US" dirty="0" smtClean="0"/>
              <a:t>deviations</a:t>
            </a:r>
            <a:r>
              <a:rPr lang="en-US" baseline="0" dirty="0" smtClean="0"/>
              <a:t> to the national software</a:t>
            </a:r>
            <a:r>
              <a:rPr lang="en-US" dirty="0" smtClean="0"/>
              <a:t>,</a:t>
            </a:r>
            <a:r>
              <a:rPr lang="en-US" baseline="0" dirty="0" smtClean="0"/>
              <a:t> </a:t>
            </a:r>
            <a:r>
              <a:rPr lang="en-US" baseline="0" dirty="0" smtClean="0"/>
              <a:t>both l</a:t>
            </a:r>
            <a:r>
              <a:rPr lang="en-US" dirty="0" smtClean="0"/>
              <a:t>ocal IT and clinical/administrative staff need to collaborate</a:t>
            </a:r>
          </a:p>
          <a:p>
            <a:pPr marL="171450" indent="-171450">
              <a:buFont typeface="Arial" panose="020B0604020202020204" pitchFamily="34" charset="0"/>
              <a:buChar char="•"/>
            </a:pPr>
            <a:r>
              <a:rPr lang="en-US" dirty="0" smtClean="0"/>
              <a:t>Discuss functional enhancements put into place</a:t>
            </a:r>
          </a:p>
          <a:p>
            <a:pPr marL="171450" indent="-171450">
              <a:buFont typeface="Arial" panose="020B0604020202020204" pitchFamily="34" charset="0"/>
              <a:buChar char="•"/>
            </a:pPr>
            <a:r>
              <a:rPr lang="en-US" dirty="0" smtClean="0"/>
              <a:t>Business community determines criticality of their local modifications</a:t>
            </a:r>
          </a:p>
          <a:p>
            <a:pPr marL="171450" indent="-171450">
              <a:buFont typeface="Arial" panose="020B0604020202020204" pitchFamily="34" charset="0"/>
              <a:buChar char="•"/>
            </a:pPr>
            <a:r>
              <a:rPr lang="en-US" dirty="0" smtClean="0"/>
              <a:t>Collectively determine what local modifications the site needs to retain</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21</a:t>
            </a:fld>
            <a:endParaRPr lang="en-US" dirty="0"/>
          </a:p>
        </p:txBody>
      </p:sp>
    </p:spTree>
    <p:extLst>
      <p:ext uri="{BB962C8B-B14F-4D97-AF65-F5344CB8AC3E}">
        <p14:creationId xmlns:p14="http://schemas.microsoft.com/office/powerpoint/2010/main" val="3518891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Once sites determine which local enhancements</a:t>
            </a:r>
            <a:r>
              <a:rPr lang="en-US" baseline="0" dirty="0" smtClean="0"/>
              <a:t> they want to retain they need to submit waiver requests.</a:t>
            </a:r>
          </a:p>
          <a:p>
            <a:pPr marL="171450" indent="-171450">
              <a:buFont typeface="Arial" panose="020B0604020202020204" pitchFamily="34" charset="0"/>
              <a:buChar char="•"/>
            </a:pPr>
            <a:r>
              <a:rPr lang="en-US" baseline="0" dirty="0" smtClean="0"/>
              <a:t>But how many waiver requests should a site submit?</a:t>
            </a:r>
          </a:p>
          <a:p>
            <a:pPr marL="171450" indent="-171450">
              <a:buFont typeface="Arial" panose="020B0604020202020204" pitchFamily="34" charset="0"/>
              <a:buChar char="•"/>
            </a:pPr>
            <a:r>
              <a:rPr lang="en-US" baseline="0" dirty="0" smtClean="0"/>
              <a:t>You may be tempted to submit 1 waiver request for all your local changes.</a:t>
            </a:r>
          </a:p>
          <a:p>
            <a:pPr marL="628650" lvl="1" indent="-171450">
              <a:buFont typeface="Arial" panose="020B0604020202020204" pitchFamily="34" charset="0"/>
              <a:buChar char="•"/>
            </a:pPr>
            <a:r>
              <a:rPr lang="en-US" baseline="0" dirty="0" smtClean="0"/>
              <a:t>Not good because each separate piece of functionality may render a different decision.</a:t>
            </a:r>
          </a:p>
          <a:p>
            <a:pPr marL="628650" lvl="1" indent="-171450">
              <a:buFont typeface="Arial" panose="020B0604020202020204" pitchFamily="34" charset="0"/>
              <a:buChar char="•"/>
            </a:pPr>
            <a:r>
              <a:rPr lang="en-US" baseline="0" dirty="0" smtClean="0"/>
              <a:t>With 1 waiver request, we are forced to render 1 decision.  That means all are approved or all are denied.</a:t>
            </a:r>
          </a:p>
          <a:p>
            <a:pPr marL="171450" indent="-171450">
              <a:buFont typeface="Arial" panose="020B0604020202020204" pitchFamily="34" charset="0"/>
              <a:buChar char="•"/>
            </a:pPr>
            <a:r>
              <a:rPr lang="en-US" baseline="0" dirty="0" smtClean="0"/>
              <a:t>You also don’t want to take the opposite extreme of submitting one waiver request for each routine.</a:t>
            </a:r>
          </a:p>
          <a:p>
            <a:pPr marL="628650" lvl="1" indent="-171450">
              <a:buFont typeface="Arial" panose="020B0604020202020204" pitchFamily="34" charset="0"/>
              <a:buChar char="•"/>
            </a:pPr>
            <a:r>
              <a:rPr lang="en-US" baseline="0" dirty="0" smtClean="0"/>
              <a:t>That would not allow us to see what routines work together to support a unique piece of functionality.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To avoid that situation1 waiver request should be submitted for each separate piece of functionality.</a:t>
            </a:r>
          </a:p>
          <a:p>
            <a:pPr marL="171450" indent="-171450">
              <a:buFont typeface="Arial" panose="020B0604020202020204" pitchFamily="34" charset="0"/>
              <a:buChar char="•"/>
            </a:pPr>
            <a:r>
              <a:rPr lang="en-US" baseline="0" dirty="0" smtClean="0"/>
              <a:t>Example - Let’s say you have a functional modification that supports your sites ability to interface with a piece of medical equipment.</a:t>
            </a:r>
          </a:p>
          <a:p>
            <a:pPr marL="628650" lvl="1" indent="-171450">
              <a:buFont typeface="Arial" panose="020B0604020202020204" pitchFamily="34" charset="0"/>
              <a:buChar char="•"/>
            </a:pPr>
            <a:r>
              <a:rPr lang="en-US" baseline="0" dirty="0" smtClean="0"/>
              <a:t>In order to accomplish that function, you had to modify 5 routines.</a:t>
            </a:r>
          </a:p>
          <a:p>
            <a:pPr marL="628650" lvl="1" indent="-171450">
              <a:buFont typeface="Arial" panose="020B0604020202020204" pitchFamily="34" charset="0"/>
              <a:buChar char="•"/>
            </a:pPr>
            <a:r>
              <a:rPr lang="en-US" baseline="0" dirty="0" smtClean="0"/>
              <a:t>You would submit one waiver request, and identify all 5 routines within the request.</a:t>
            </a:r>
          </a:p>
          <a:p>
            <a:pPr marL="171450" lvl="0" indent="-171450">
              <a:buFont typeface="Arial" panose="020B0604020202020204" pitchFamily="34" charset="0"/>
              <a:buChar char="•"/>
            </a:pPr>
            <a:r>
              <a:rPr lang="en-US" baseline="0" dirty="0" smtClean="0"/>
              <a:t>Remember – 1 functional enhancement equals one waiver request!</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22</a:t>
            </a:fld>
            <a:endParaRPr lang="en-US" dirty="0"/>
          </a:p>
        </p:txBody>
      </p:sp>
    </p:spTree>
    <p:extLst>
      <p:ext uri="{BB962C8B-B14F-4D97-AF65-F5344CB8AC3E}">
        <p14:creationId xmlns:p14="http://schemas.microsoft.com/office/powerpoint/2010/main" val="3739266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Now before we go further, let’s take a look at the results of our poll</a:t>
            </a:r>
            <a:r>
              <a:rPr lang="en-US" dirty="0" smtClean="0"/>
              <a:t>.</a:t>
            </a:r>
            <a:endParaRPr lang="en-US" dirty="0" smtClean="0"/>
          </a:p>
          <a:p>
            <a:pPr marL="171450" indent="-171450">
              <a:buFont typeface="Arial" panose="020B0604020202020204" pitchFamily="34" charset="0"/>
              <a:buChar char="•"/>
            </a:pPr>
            <a:r>
              <a:rPr lang="en-US" dirty="0" smtClean="0"/>
              <a:t>Previously</a:t>
            </a:r>
            <a:r>
              <a:rPr lang="en-US" baseline="0" dirty="0" smtClean="0"/>
              <a:t> I asked how familiar you were with submitting a waiver request</a:t>
            </a:r>
            <a:endParaRPr lang="en-US" dirty="0" smtClean="0"/>
          </a:p>
          <a:p>
            <a:pPr marL="171450" indent="-171450">
              <a:buFont typeface="Arial" panose="020B0604020202020204" pitchFamily="34" charset="0"/>
              <a:buChar char="•"/>
            </a:pPr>
            <a:r>
              <a:rPr lang="en-US" dirty="0" smtClean="0"/>
              <a:t>Let’s see how you responded.</a:t>
            </a:r>
          </a:p>
          <a:p>
            <a:endParaRPr lang="en-US" dirty="0" smtClean="0"/>
          </a:p>
          <a:p>
            <a:pPr marL="171450" indent="-171450">
              <a:buFont typeface="Arial" panose="020B0604020202020204" pitchFamily="34" charset="0"/>
              <a:buChar char="•"/>
            </a:pPr>
            <a:r>
              <a:rPr lang="en-US" dirty="0" smtClean="0"/>
              <a:t>It looks like most</a:t>
            </a:r>
            <a:r>
              <a:rPr lang="en-US" baseline="0" dirty="0" smtClean="0"/>
              <a:t> of you </a:t>
            </a:r>
            <a:r>
              <a:rPr lang="en-US" u="sng" baseline="0" dirty="0" smtClean="0"/>
              <a:t>have / have not</a:t>
            </a:r>
            <a:r>
              <a:rPr lang="en-US" u="none" baseline="0" dirty="0" smtClean="0"/>
              <a:t> submitted a waiver request before.</a:t>
            </a:r>
          </a:p>
          <a:p>
            <a:pPr marL="171450" indent="-171450">
              <a:buFont typeface="Arial" panose="020B0604020202020204" pitchFamily="34" charset="0"/>
              <a:buChar char="•"/>
            </a:pPr>
            <a:r>
              <a:rPr lang="en-US" u="none" baseline="0" dirty="0" smtClean="0"/>
              <a:t>For those of you who are familiar with this, hopefully the rest of the session will offer you some helpful tips on how to make your waiver requests even stronger.  </a:t>
            </a:r>
          </a:p>
          <a:p>
            <a:pPr marL="171450" indent="-171450">
              <a:buFont typeface="Arial" panose="020B0604020202020204" pitchFamily="34" charset="0"/>
              <a:buChar char="•"/>
            </a:pPr>
            <a:r>
              <a:rPr lang="en-US" u="none" baseline="0" dirty="0" smtClean="0"/>
              <a:t>And for those of you who have not submitted a waiver request previously t</a:t>
            </a:r>
            <a:r>
              <a:rPr lang="en-US" baseline="0" dirty="0" smtClean="0"/>
              <a:t>his </a:t>
            </a:r>
            <a:r>
              <a:rPr lang="en-US" baseline="0" dirty="0" smtClean="0"/>
              <a:t>session will give you an overview on how to submit a strong waiver request.</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23</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not speak</a:t>
            </a:r>
          </a:p>
          <a:p>
            <a:endParaRPr lang="en-US" baseline="0" dirty="0" smtClean="0"/>
          </a:p>
          <a:p>
            <a:r>
              <a:rPr lang="en-US" baseline="0" dirty="0" smtClean="0"/>
              <a:t>Click to next slide</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24</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You’re done collaborating and now want to enter a waiver request.  So who submits it?</a:t>
            </a:r>
          </a:p>
          <a:p>
            <a:pPr marL="628650" lvl="1" indent="-171450">
              <a:buFont typeface="Arial" panose="020B0604020202020204" pitchFamily="34" charset="0"/>
              <a:buChar char="•"/>
            </a:pPr>
            <a:r>
              <a:rPr lang="en-US" dirty="0" smtClean="0"/>
              <a:t>Either IT or non-IT</a:t>
            </a:r>
            <a:r>
              <a:rPr lang="en-US" baseline="0" dirty="0" smtClean="0"/>
              <a:t> staff can submit a waiver – no rule – you decide</a:t>
            </a:r>
          </a:p>
          <a:p>
            <a:pPr marL="171450" indent="-171450">
              <a:buFont typeface="Arial" panose="020B0604020202020204" pitchFamily="34" charset="0"/>
              <a:buChar char="•"/>
            </a:pPr>
            <a:r>
              <a:rPr lang="en-US" baseline="0" dirty="0" smtClean="0"/>
              <a:t>Waiver requests are submitted on the Informatics &amp; Development Request Portal site (IDRP)</a:t>
            </a:r>
          </a:p>
          <a:p>
            <a:pPr marL="628650" lvl="1" indent="-171450">
              <a:buFont typeface="Arial" panose="020B0604020202020204" pitchFamily="34" charset="0"/>
              <a:buChar char="•"/>
            </a:pPr>
            <a:r>
              <a:rPr lang="en-US" baseline="0" dirty="0" smtClean="0"/>
              <a:t>Link is provided in </a:t>
            </a:r>
            <a:r>
              <a:rPr lang="en-US" baseline="0" dirty="0" smtClean="0"/>
              <a:t>handouts – don’t write it down – available in handouts.</a:t>
            </a:r>
            <a:endParaRPr lang="en-US" baseline="0" dirty="0" smtClean="0"/>
          </a:p>
          <a:p>
            <a:pPr marL="171450" indent="-171450">
              <a:buFont typeface="Arial" panose="020B0604020202020204" pitchFamily="34" charset="0"/>
              <a:buChar char="•"/>
            </a:pPr>
            <a:r>
              <a:rPr lang="en-US" baseline="0" dirty="0" smtClean="0"/>
              <a:t>When entering IDRP, you will see this screen with several options.</a:t>
            </a:r>
          </a:p>
          <a:p>
            <a:pPr marL="171450" indent="-171450">
              <a:buFont typeface="Arial" panose="020B0604020202020204" pitchFamily="34" charset="0"/>
              <a:buChar char="•"/>
            </a:pPr>
            <a:r>
              <a:rPr lang="en-US" baseline="0" dirty="0" smtClean="0"/>
              <a:t>For this purpose, you will choose the ‘Request Waiver for Existing Software’ link.</a:t>
            </a:r>
          </a:p>
          <a:p>
            <a:pPr marL="628650" lvl="1" indent="-171450">
              <a:buFont typeface="Arial" panose="020B0604020202020204" pitchFamily="34" charset="0"/>
              <a:buChar char="•"/>
            </a:pPr>
            <a:r>
              <a:rPr lang="en-US" baseline="0" dirty="0" smtClean="0"/>
              <a:t>This link is used to request permission to continue using a local modification.  The key is that you already have a software solution.</a:t>
            </a:r>
          </a:p>
          <a:p>
            <a:pPr marL="628650" lvl="1" indent="-171450">
              <a:buFont typeface="Arial" panose="020B0604020202020204" pitchFamily="34" charset="0"/>
              <a:buChar char="•"/>
            </a:pPr>
            <a:r>
              <a:rPr lang="en-US" baseline="0" dirty="0" smtClean="0"/>
              <a:t>Do not choose the ‘Submit a New Software Request’ link, as that request is used when you want to have software written to satisfy a business need.  In other words, there is no software product built yet</a:t>
            </a:r>
            <a:r>
              <a:rPr lang="en-US" baseline="0" dirty="0" smtClean="0"/>
              <a:t>.</a:t>
            </a:r>
          </a:p>
          <a:p>
            <a:pPr marL="171450" lvl="0" indent="-171450">
              <a:buFont typeface="Arial" panose="020B0604020202020204" pitchFamily="34" charset="0"/>
              <a:buChar char="•"/>
            </a:pPr>
            <a:r>
              <a:rPr lang="en-US" baseline="0" dirty="0" smtClean="0"/>
              <a:t>You will also see two additional choices on the bottom of the IDRP screen – My Requests and Search</a:t>
            </a:r>
          </a:p>
          <a:p>
            <a:pPr marL="628650" lvl="1" indent="-171450">
              <a:buFont typeface="Arial" panose="020B0604020202020204" pitchFamily="34" charset="0"/>
              <a:buChar char="•"/>
            </a:pPr>
            <a:r>
              <a:rPr lang="en-US" baseline="0" dirty="0" smtClean="0"/>
              <a:t>My requests – see list of all requests you have submitted to date.  Will show both new software solution requests and waiver requests.</a:t>
            </a:r>
          </a:p>
          <a:p>
            <a:pPr marL="628650" lvl="1" indent="-171450">
              <a:buFont typeface="Arial" panose="020B0604020202020204" pitchFamily="34" charset="0"/>
              <a:buChar char="•"/>
            </a:pPr>
            <a:r>
              <a:rPr lang="en-US" baseline="0" dirty="0" smtClean="0"/>
              <a:t>Search – Allows you to search for a particular waiver request, or for all requests that might pertain to a particular key word.</a:t>
            </a:r>
          </a:p>
          <a:p>
            <a:pPr marL="171450" lvl="0" indent="-171450">
              <a:buFont typeface="Arial" panose="020B0604020202020204" pitchFamily="34" charset="0"/>
              <a:buChar char="•"/>
            </a:pPr>
            <a:r>
              <a:rPr lang="en-US" baseline="0" dirty="0" smtClean="0"/>
              <a:t>Remember, IDRP is not only used to enter a waiver request, but you can always come back and see the status of your request and its progress.</a:t>
            </a:r>
            <a:endParaRPr lang="en-US" baseline="0" dirty="0" smtClean="0"/>
          </a:p>
          <a:p>
            <a:pPr marL="628650" lvl="1" indent="-171450">
              <a:buFont typeface="Arial" panose="020B0604020202020204" pitchFamily="34" charset="0"/>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hlinkClick r:id="rId3"/>
              </a:rPr>
              <a:t>https://epas.r02.med.va.gov/apps/idrp/</a:t>
            </a: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25</a:t>
            </a:fld>
            <a:endParaRPr lang="en-US" dirty="0"/>
          </a:p>
        </p:txBody>
      </p:sp>
    </p:spTree>
    <p:extLst>
      <p:ext uri="{BB962C8B-B14F-4D97-AF65-F5344CB8AC3E}">
        <p14:creationId xmlns:p14="http://schemas.microsoft.com/office/powerpoint/2010/main" val="2215564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Next you will be asked to select the type of request?</a:t>
            </a:r>
          </a:p>
          <a:p>
            <a:pPr marL="628650" lvl="1" indent="-171450">
              <a:buFont typeface="Arial" panose="020B0604020202020204" pitchFamily="34" charset="0"/>
              <a:buChar char="•"/>
            </a:pPr>
            <a:r>
              <a:rPr lang="en-US" dirty="0" smtClean="0"/>
              <a:t>Does your local</a:t>
            </a:r>
            <a:r>
              <a:rPr lang="en-US" baseline="0" dirty="0" smtClean="0"/>
              <a:t> enhancement modify nationally protected software or not?</a:t>
            </a:r>
          </a:p>
          <a:p>
            <a:pPr marL="628650" lvl="1" indent="-171450">
              <a:buFont typeface="Arial" panose="020B0604020202020204" pitchFamily="34" charset="0"/>
              <a:buChar char="•"/>
            </a:pPr>
            <a:r>
              <a:rPr lang="en-US" dirty="0" smtClean="0"/>
              <a:t>Directive 6402 defines</a:t>
            </a:r>
            <a:r>
              <a:rPr lang="en-US" baseline="0" dirty="0" smtClean="0"/>
              <a:t> protected software as a </a:t>
            </a:r>
            <a:r>
              <a:rPr lang="en-US" sz="1200" b="0" i="0" u="none" strike="noStrike" kern="1200" baseline="0" dirty="0" smtClean="0">
                <a:solidFill>
                  <a:schemeClr val="tx1"/>
                </a:solidFill>
                <a:latin typeface="+mn-lt"/>
                <a:ea typeface="+mn-ea"/>
                <a:cs typeface="+mn-cs"/>
              </a:rPr>
              <a:t>subset of the National Software that represents its core. These products are restricted from local modifications of any type. </a:t>
            </a:r>
            <a:endParaRPr lang="en-US" baseline="0" dirty="0" smtClean="0"/>
          </a:p>
          <a:p>
            <a:pPr marL="171450" indent="-171450">
              <a:buFont typeface="Arial" panose="020B0604020202020204" pitchFamily="34" charset="0"/>
              <a:buChar char="•"/>
            </a:pPr>
            <a:r>
              <a:rPr lang="en-US" baseline="0" dirty="0" smtClean="0"/>
              <a:t>Select the appropriate type based on your local modifications</a:t>
            </a:r>
            <a:endParaRPr lang="en-US" dirty="0" smtClean="0"/>
          </a:p>
          <a:p>
            <a:pPr marL="171450" indent="-171450">
              <a:buFont typeface="Arial" panose="020B0604020202020204" pitchFamily="34" charset="0"/>
              <a:buChar char="•"/>
            </a:pPr>
            <a:r>
              <a:rPr lang="en-US" dirty="0" smtClean="0"/>
              <a:t>You’ll notice</a:t>
            </a:r>
            <a:r>
              <a:rPr lang="en-US" baseline="0" dirty="0" smtClean="0"/>
              <a:t> the BLUE “INFO” icon.  Click on that to view list of Protected National </a:t>
            </a:r>
            <a:r>
              <a:rPr lang="en-US" baseline="0" dirty="0" smtClean="0"/>
              <a:t>Software</a:t>
            </a:r>
            <a:endParaRPr lang="en-US" dirty="0" smtClean="0"/>
          </a:p>
        </p:txBody>
      </p:sp>
      <p:sp>
        <p:nvSpPr>
          <p:cNvPr id="4" name="Slide Number Placeholder 3"/>
          <p:cNvSpPr>
            <a:spLocks noGrp="1"/>
          </p:cNvSpPr>
          <p:nvPr>
            <p:ph type="sldNum" sz="quarter" idx="10"/>
          </p:nvPr>
        </p:nvSpPr>
        <p:spPr/>
        <p:txBody>
          <a:bodyPr/>
          <a:lstStyle/>
          <a:p>
            <a:fld id="{D2DD63BD-8C2C-4DBD-8395-0FBD1C4D9ECE}" type="slidenum">
              <a:rPr lang="en-US" smtClean="0"/>
              <a:t>26</a:t>
            </a:fld>
            <a:endParaRPr lang="en-US" dirty="0"/>
          </a:p>
        </p:txBody>
      </p:sp>
    </p:spTree>
    <p:extLst>
      <p:ext uri="{BB962C8B-B14F-4D97-AF65-F5344CB8AC3E}">
        <p14:creationId xmlns:p14="http://schemas.microsoft.com/office/powerpoint/2010/main" val="3943824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Here is an example of SOME of the Protected National Software. </a:t>
            </a:r>
          </a:p>
          <a:p>
            <a:pPr marL="171450" indent="-171450">
              <a:buFont typeface="Arial" panose="020B0604020202020204" pitchFamily="34" charset="0"/>
              <a:buChar char="•"/>
            </a:pPr>
            <a:r>
              <a:rPr lang="en-US" baseline="0" dirty="0" smtClean="0"/>
              <a:t>You can see that critical or foundational VistA applications such as </a:t>
            </a:r>
            <a:r>
              <a:rPr lang="en-US" baseline="0" dirty="0" err="1" smtClean="0"/>
              <a:t>FileMan</a:t>
            </a:r>
            <a:r>
              <a:rPr lang="en-US" baseline="0" dirty="0" smtClean="0"/>
              <a:t>, CPRS and AR </a:t>
            </a:r>
            <a:r>
              <a:rPr lang="en-US" baseline="0" dirty="0" smtClean="0"/>
              <a:t>are on this list.</a:t>
            </a:r>
          </a:p>
          <a:p>
            <a:pPr marL="171450" indent="-171450">
              <a:buFont typeface="Arial" panose="020B0604020202020204" pitchFamily="34" charset="0"/>
              <a:buChar char="•"/>
            </a:pPr>
            <a:r>
              <a:rPr lang="en-US" baseline="0" dirty="0" smtClean="0"/>
              <a:t>A complete list is available in</a:t>
            </a:r>
          </a:p>
          <a:p>
            <a:pPr marL="628650" lvl="1" indent="-171450">
              <a:buFont typeface="Arial" panose="020B0604020202020204" pitchFamily="34" charset="0"/>
              <a:buChar char="•"/>
            </a:pPr>
            <a:r>
              <a:rPr lang="en-US" baseline="0" dirty="0" smtClean="0"/>
              <a:t>Downloads of this presentation</a:t>
            </a:r>
          </a:p>
          <a:p>
            <a:pPr marL="628650" lvl="1" indent="-171450">
              <a:buFont typeface="Arial" panose="020B0604020202020204" pitchFamily="34" charset="0"/>
              <a:buChar char="•"/>
            </a:pPr>
            <a:r>
              <a:rPr lang="en-US" baseline="0" dirty="0" smtClean="0"/>
              <a:t>Within VA Directive 6402</a:t>
            </a:r>
          </a:p>
          <a:p>
            <a:pPr marL="628650" lvl="1" indent="-171450">
              <a:buFont typeface="Arial" panose="020B0604020202020204" pitchFamily="34" charset="0"/>
              <a:buChar char="•"/>
            </a:pPr>
            <a:r>
              <a:rPr lang="en-US" baseline="0" dirty="0" smtClean="0"/>
              <a:t>OR by clicking on the blue information icon when submitting a waiver request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27</a:t>
            </a:fld>
            <a:endParaRPr lang="en-US" dirty="0"/>
          </a:p>
        </p:txBody>
      </p:sp>
    </p:spTree>
    <p:extLst>
      <p:ext uri="{BB962C8B-B14F-4D97-AF65-F5344CB8AC3E}">
        <p14:creationId xmlns:p14="http://schemas.microsoft.com/office/powerpoint/2010/main" val="343348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WILL BE DELETED FROM PRESENTATION, BUT WILL BE LEFT IN DOWNLOADS</a:t>
            </a:r>
            <a:r>
              <a:rPr lang="en-US" baseline="0" dirty="0" smtClean="0"/>
              <a:t> VERSION IN PLACE OF SLIDE 27</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28</a:t>
            </a:fld>
            <a:endParaRPr lang="en-US" dirty="0"/>
          </a:p>
        </p:txBody>
      </p:sp>
    </p:spTree>
    <p:extLst>
      <p:ext uri="{BB962C8B-B14F-4D97-AF65-F5344CB8AC3E}">
        <p14:creationId xmlns:p14="http://schemas.microsoft.com/office/powerpoint/2010/main" val="343348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Next</a:t>
            </a:r>
            <a:r>
              <a:rPr lang="en-US" baseline="0" dirty="0" smtClean="0"/>
              <a:t> you will be asked to enter Points of Contact for your waiver request.</a:t>
            </a:r>
            <a:endParaRPr lang="en-US" dirty="0" smtClean="0"/>
          </a:p>
          <a:p>
            <a:pPr marL="171450" indent="-171450">
              <a:buFont typeface="Arial" panose="020B0604020202020204" pitchFamily="34" charset="0"/>
              <a:buChar char="•"/>
            </a:pPr>
            <a:r>
              <a:rPr lang="en-US" dirty="0" smtClean="0"/>
              <a:t>3</a:t>
            </a:r>
            <a:r>
              <a:rPr lang="en-US" baseline="0" dirty="0" smtClean="0"/>
              <a:t> </a:t>
            </a:r>
            <a:r>
              <a:rPr lang="en-US" baseline="0" dirty="0" smtClean="0"/>
              <a:t>different POC’s needed</a:t>
            </a:r>
          </a:p>
          <a:p>
            <a:pPr marL="171450" indent="-171450">
              <a:buFont typeface="Arial" panose="020B0604020202020204" pitchFamily="34" charset="0"/>
              <a:buChar char="•"/>
            </a:pPr>
            <a:r>
              <a:rPr lang="en-US" baseline="0" dirty="0" smtClean="0"/>
              <a:t>Functional POC – knowledge of how the local enhancement works</a:t>
            </a:r>
          </a:p>
          <a:p>
            <a:pPr marL="171450" indent="-171450">
              <a:buFont typeface="Arial" panose="020B0604020202020204" pitchFamily="34" charset="0"/>
              <a:buChar char="•"/>
            </a:pPr>
            <a:r>
              <a:rPr lang="en-US" baseline="0" dirty="0" smtClean="0"/>
              <a:t>Submitter – Person who will receive all waiver decisions</a:t>
            </a:r>
          </a:p>
          <a:p>
            <a:pPr marL="171450" indent="-171450">
              <a:buFont typeface="Arial" panose="020B0604020202020204" pitchFamily="34" charset="0"/>
              <a:buChar char="•"/>
            </a:pPr>
            <a:r>
              <a:rPr lang="en-US" baseline="0" dirty="0" smtClean="0"/>
              <a:t>Site Technical POC – Person familiar with the code</a:t>
            </a:r>
          </a:p>
          <a:p>
            <a:pPr marL="171450" indent="-171450">
              <a:buFont typeface="Arial" panose="020B0604020202020204" pitchFamily="34" charset="0"/>
              <a:buChar char="•"/>
            </a:pPr>
            <a:r>
              <a:rPr lang="en-US" baseline="0" dirty="0" smtClean="0"/>
              <a:t>Find – allows you to select someone from GAL.  When selected, all fields within that POC will be populated fro information within the GAL.</a:t>
            </a:r>
            <a:endParaRPr lang="en-US" baseline="0" dirty="0" smtClean="0"/>
          </a:p>
          <a:p>
            <a:pPr marL="171450" indent="-171450">
              <a:buFont typeface="Arial" panose="020B0604020202020204" pitchFamily="34" charset="0"/>
              <a:buChar char="•"/>
            </a:pPr>
            <a:r>
              <a:rPr lang="en-US" baseline="0" dirty="0" smtClean="0"/>
              <a:t>Copy – allows you to copy POC information from a previous POC.</a:t>
            </a:r>
          </a:p>
          <a:p>
            <a:pPr marL="628650" lvl="1" indent="-171450">
              <a:buFont typeface="Arial" panose="020B0604020202020204" pitchFamily="34" charset="0"/>
              <a:buChar char="•"/>
            </a:pPr>
            <a:r>
              <a:rPr lang="en-US" baseline="0" dirty="0" smtClean="0"/>
              <a:t>Example – Your Technical POC is the same as your Submitter.  Choose Copy within Tech POC and information will be copied from the submitter information.</a:t>
            </a:r>
          </a:p>
          <a:p>
            <a:pPr marL="171450" lvl="0" indent="-171450">
              <a:buFont typeface="Arial" panose="020B0604020202020204" pitchFamily="34" charset="0"/>
              <a:buChar char="•"/>
            </a:pPr>
            <a:r>
              <a:rPr lang="en-US" baseline="0" dirty="0" smtClean="0"/>
              <a:t>Use judiciously.  Minimally, you should have at least 2 different POCs – Technical and Functional.</a:t>
            </a:r>
          </a:p>
          <a:p>
            <a:pPr marL="171450" lvl="0" indent="-171450">
              <a:buFont typeface="Arial" panose="020B0604020202020204" pitchFamily="34" charset="0"/>
              <a:buChar char="•"/>
            </a:pPr>
            <a:r>
              <a:rPr lang="en-US" baseline="0" dirty="0" smtClean="0"/>
              <a:t>This is also important because if your waiver request is approved, the technical and functional POCs will be called upon for more information as the software moves forward for national implementation.</a:t>
            </a:r>
            <a:endParaRPr lang="en-US" baseline="0" dirty="0" smtClean="0"/>
          </a:p>
        </p:txBody>
      </p:sp>
      <p:sp>
        <p:nvSpPr>
          <p:cNvPr id="4" name="Slide Number Placeholder 3"/>
          <p:cNvSpPr>
            <a:spLocks noGrp="1"/>
          </p:cNvSpPr>
          <p:nvPr>
            <p:ph type="sldNum" sz="quarter" idx="10"/>
          </p:nvPr>
        </p:nvSpPr>
        <p:spPr/>
        <p:txBody>
          <a:bodyPr/>
          <a:lstStyle/>
          <a:p>
            <a:fld id="{D2DD63BD-8C2C-4DBD-8395-0FBD1C4D9ECE}" type="slidenum">
              <a:rPr lang="en-US" smtClean="0"/>
              <a:t>29</a:t>
            </a:fld>
            <a:endParaRPr lang="en-US" dirty="0"/>
          </a:p>
        </p:txBody>
      </p:sp>
    </p:spTree>
    <p:extLst>
      <p:ext uri="{BB962C8B-B14F-4D97-AF65-F5344CB8AC3E}">
        <p14:creationId xmlns:p14="http://schemas.microsoft.com/office/powerpoint/2010/main" val="404595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VA VistA Standardization?</a:t>
            </a:r>
          </a:p>
          <a:p>
            <a:endParaRPr lang="en-US" dirty="0" smtClean="0"/>
          </a:p>
          <a:p>
            <a:r>
              <a:rPr lang="en-US" sz="2000" dirty="0" smtClean="0">
                <a:solidFill>
                  <a:schemeClr val="bg1"/>
                </a:solidFill>
              </a:rPr>
              <a:t>The Standard:</a:t>
            </a:r>
          </a:p>
          <a:p>
            <a:pPr marL="285750" indent="-285750">
              <a:buFont typeface="Arial" pitchFamily="34" charset="0"/>
              <a:buChar char="•"/>
            </a:pPr>
            <a:r>
              <a:rPr lang="en-US" sz="2000" dirty="0" smtClean="0"/>
              <a:t>The VA has established an Enterprise VistA Version as the standard version of VistA for Class 1 (nationally released and supported SW).  This version has been publicly released as the Freedom Of Information Act (FOIA) version, that is currently published on the OSEHRA website. </a:t>
            </a:r>
            <a:r>
              <a:rPr lang="en-US" sz="2000" dirty="0" smtClean="0">
                <a:hlinkClick r:id="rId3"/>
              </a:rPr>
              <a:t>http://www.osehra.org/content/va-enterprise-vista-standard</a:t>
            </a:r>
            <a:r>
              <a:rPr lang="en-US" sz="2000" dirty="0" smtClean="0"/>
              <a:t> </a:t>
            </a:r>
          </a:p>
          <a:p>
            <a:endParaRPr lang="en-US" sz="2000" dirty="0" smtClean="0"/>
          </a:p>
          <a:p>
            <a:r>
              <a:rPr lang="en-US" sz="2000" dirty="0" smtClean="0"/>
              <a:t>Standardization – gaining enterprise wide compliance:</a:t>
            </a:r>
          </a:p>
          <a:p>
            <a:pPr marL="285750" indent="-285750">
              <a:buFont typeface="Arial" pitchFamily="34" charset="0"/>
              <a:buChar char="•"/>
            </a:pPr>
            <a:r>
              <a:rPr lang="en-US" sz="2000" dirty="0" smtClean="0"/>
              <a:t>Inspection of all VA VistA instances.</a:t>
            </a:r>
          </a:p>
          <a:p>
            <a:pPr marL="285750" indent="-285750">
              <a:buFont typeface="Arial" pitchFamily="34" charset="0"/>
              <a:buChar char="•"/>
            </a:pPr>
            <a:r>
              <a:rPr lang="en-US" sz="2000" dirty="0" smtClean="0"/>
              <a:t>Identifying variance from the standard.</a:t>
            </a:r>
          </a:p>
          <a:p>
            <a:pPr marL="285750" indent="-285750">
              <a:buFont typeface="Arial" pitchFamily="34" charset="0"/>
              <a:buChar char="•"/>
            </a:pPr>
            <a:r>
              <a:rPr lang="en-US" sz="2000" dirty="0" smtClean="0"/>
              <a:t>Assess impact of variance and:</a:t>
            </a:r>
          </a:p>
          <a:p>
            <a:pPr marL="742950" lvl="1" indent="-285750">
              <a:buFont typeface="Arial" pitchFamily="34" charset="0"/>
              <a:buChar char="•"/>
            </a:pPr>
            <a:r>
              <a:rPr lang="en-US" sz="2000" dirty="0" smtClean="0"/>
              <a:t>Remediate, or</a:t>
            </a:r>
          </a:p>
          <a:p>
            <a:pPr marL="742950" lvl="1" indent="-285750">
              <a:buFont typeface="Arial" pitchFamily="34" charset="0"/>
              <a:buChar char="•"/>
            </a:pPr>
            <a:r>
              <a:rPr lang="en-US" sz="2000" dirty="0" smtClean="0"/>
              <a:t>Request waiver, resulting in:</a:t>
            </a:r>
          </a:p>
          <a:p>
            <a:pPr marL="1200150" lvl="2" indent="-285750">
              <a:buFont typeface="Arial" pitchFamily="34" charset="0"/>
              <a:buChar char="•"/>
            </a:pPr>
            <a:r>
              <a:rPr lang="en-US" sz="2000" dirty="0" smtClean="0"/>
              <a:t>Waiver granted and catalogued.</a:t>
            </a:r>
          </a:p>
          <a:p>
            <a:pPr marL="1200150" lvl="2" indent="-285750">
              <a:buFont typeface="Arial" pitchFamily="34" charset="0"/>
              <a:buChar char="•"/>
            </a:pPr>
            <a:r>
              <a:rPr lang="en-US" sz="2000" dirty="0" smtClean="0"/>
              <a:t>Waiver denied and variance remediated.</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a:t>
            </a:fld>
            <a:endParaRPr lang="en-US" dirty="0"/>
          </a:p>
        </p:txBody>
      </p:sp>
    </p:spTree>
    <p:extLst>
      <p:ext uri="{BB962C8B-B14F-4D97-AF65-F5344CB8AC3E}">
        <p14:creationId xmlns:p14="http://schemas.microsoft.com/office/powerpoint/2010/main" val="11130110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Name – brief – will become title of waiver request</a:t>
            </a:r>
          </a:p>
          <a:p>
            <a:pPr marL="171450" indent="-171450">
              <a:buFont typeface="Arial" panose="020B0604020202020204" pitchFamily="34" charset="0"/>
              <a:buChar char="•"/>
            </a:pPr>
            <a:r>
              <a:rPr lang="en-US" dirty="0" smtClean="0"/>
              <a:t>Sites Running – list all known</a:t>
            </a:r>
          </a:p>
          <a:p>
            <a:pPr marL="628650" lvl="1" indent="-171450">
              <a:buFont typeface="Arial" panose="020B0604020202020204" pitchFamily="34" charset="0"/>
              <a:buChar char="•"/>
            </a:pPr>
            <a:r>
              <a:rPr lang="en-US" dirty="0" smtClean="0"/>
              <a:t>If multiple sites are running the same enhancement, no need to submit multiple waivers – all</a:t>
            </a:r>
            <a:r>
              <a:rPr lang="en-US" baseline="0" dirty="0" smtClean="0"/>
              <a:t> sites simply need to be listed</a:t>
            </a:r>
          </a:p>
          <a:p>
            <a:pPr marL="628650" lvl="1" indent="-171450">
              <a:buFont typeface="Arial" panose="020B0604020202020204" pitchFamily="34" charset="0"/>
              <a:buChar char="•"/>
            </a:pPr>
            <a:r>
              <a:rPr lang="en-US" baseline="0" dirty="0" smtClean="0"/>
              <a:t>Helpful when all sites within a VISN are running the same enhancement – 1 waiver can apply to all of them</a:t>
            </a:r>
          </a:p>
          <a:p>
            <a:pPr marL="628650" lvl="1" indent="-171450">
              <a:buFont typeface="Arial" panose="020B0604020202020204" pitchFamily="34" charset="0"/>
              <a:buChar char="•"/>
            </a:pPr>
            <a:r>
              <a:rPr lang="en-US" baseline="0" dirty="0" smtClean="0"/>
              <a:t>Also, if there is an existing waiver that your site is using, but you are not listed as a user, you can request to be added to it instead of submitting a separate waiver.  E-mail message to Chris.Rhodes@va.gov will suffice.</a:t>
            </a:r>
            <a:endParaRPr lang="en-US" dirty="0" smtClean="0"/>
          </a:p>
          <a:p>
            <a:pPr marL="171450" indent="-171450">
              <a:buFont typeface="Arial" panose="020B0604020202020204" pitchFamily="34" charset="0"/>
              <a:buChar char="•"/>
            </a:pPr>
            <a:r>
              <a:rPr lang="en-US" dirty="0" smtClean="0"/>
              <a:t>Business</a:t>
            </a:r>
            <a:r>
              <a:rPr lang="en-US" baseline="0" dirty="0" smtClean="0"/>
              <a:t> Functional Area – Choose best functional area that represents your functional enhancement from drop down list</a:t>
            </a:r>
          </a:p>
          <a:p>
            <a:pPr marL="628650" lvl="1" indent="-171450">
              <a:buFont typeface="Arial" panose="020B0604020202020204" pitchFamily="34" charset="0"/>
              <a:buChar char="•"/>
            </a:pPr>
            <a:r>
              <a:rPr lang="en-US" baseline="0" dirty="0" smtClean="0"/>
              <a:t>Example – waiver requests for pharmacy medication administration would likely choose the </a:t>
            </a:r>
            <a:r>
              <a:rPr lang="en-US" baseline="0" dirty="0" smtClean="0"/>
              <a:t>4</a:t>
            </a:r>
            <a:r>
              <a:rPr lang="en-US" baseline="30000" dirty="0" smtClean="0"/>
              <a:t>th</a:t>
            </a:r>
            <a:r>
              <a:rPr lang="en-US" baseline="0" dirty="0" smtClean="0"/>
              <a:t> function on this list </a:t>
            </a:r>
            <a:r>
              <a:rPr lang="en-US" baseline="0" dirty="0" smtClean="0"/>
              <a:t>titled ‘Administer Medication’</a:t>
            </a:r>
          </a:p>
          <a:p>
            <a:endParaRPr lang="en-US" baseline="0" dirty="0" smtClean="0"/>
          </a:p>
        </p:txBody>
      </p:sp>
      <p:sp>
        <p:nvSpPr>
          <p:cNvPr id="4" name="Slide Number Placeholder 3"/>
          <p:cNvSpPr>
            <a:spLocks noGrp="1"/>
          </p:cNvSpPr>
          <p:nvPr>
            <p:ph type="sldNum" sz="quarter" idx="10"/>
          </p:nvPr>
        </p:nvSpPr>
        <p:spPr/>
        <p:txBody>
          <a:bodyPr/>
          <a:lstStyle/>
          <a:p>
            <a:fld id="{D2DD63BD-8C2C-4DBD-8395-0FBD1C4D9ECE}" type="slidenum">
              <a:rPr lang="en-US" smtClean="0"/>
              <a:t>30</a:t>
            </a:fld>
            <a:endParaRPr lang="en-US" dirty="0"/>
          </a:p>
        </p:txBody>
      </p:sp>
    </p:spTree>
    <p:extLst>
      <p:ext uri="{BB962C8B-B14F-4D97-AF65-F5344CB8AC3E}">
        <p14:creationId xmlns:p14="http://schemas.microsoft.com/office/powerpoint/2010/main" val="452607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Modification Description is your opportunity to provide a narrative explaining the functional change you have implemented.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meant to be more detailed than the Name of the waiver.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Should be written from a functional perspective.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look at some examples.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you see a less than desirable example.  Surprisingly, we have received some of these.  It lacks any information on what the functionality does.  Remember that these waivers will be reviewed by a committee.  If you don’t know what your local modification does, we won’t know either.</a:t>
            </a:r>
            <a:endParaRPr lang="en-US" dirty="0" smtClean="0"/>
          </a:p>
          <a:p>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31</a:t>
            </a:fld>
            <a:endParaRPr lang="en-US" dirty="0"/>
          </a:p>
        </p:txBody>
      </p:sp>
    </p:spTree>
    <p:extLst>
      <p:ext uri="{BB962C8B-B14F-4D97-AF65-F5344CB8AC3E}">
        <p14:creationId xmlns:p14="http://schemas.microsoft.com/office/powerpoint/2010/main" val="2583919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is another less than desirable example of a Waiver Description.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As you can see, it simply presents the code.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Description should not contain any code.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Description should be text and explain the functionality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Many of the waiver reviewers do not read code, so this would not mean anything to them.</a:t>
            </a:r>
          </a:p>
          <a:p>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32</a:t>
            </a:fld>
            <a:endParaRPr lang="en-US" dirty="0"/>
          </a:p>
        </p:txBody>
      </p:sp>
    </p:spTree>
    <p:extLst>
      <p:ext uri="{BB962C8B-B14F-4D97-AF65-F5344CB8AC3E}">
        <p14:creationId xmlns:p14="http://schemas.microsoft.com/office/powerpoint/2010/main" val="2583919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Now here’s an example of a much better waiver description.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identifies where the change has been made – on the xxxx report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identifies what option is used that invokes the change – the yyyy option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tells us who the change impacts – pharmacists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tells us what the current restriction was – drug names limited to 25 characters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It tells us what the problem was that prompted the change – inability to distinguish drugs with same initial 25 characters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Finally, it tells us what the change was – increasing the drug name display to longer than 25 characters.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Writing your descriptions with these characteristics in mind will reduce the review time associated with your waiver request</a:t>
            </a:r>
          </a:p>
          <a:p>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33</a:t>
            </a:fld>
            <a:endParaRPr lang="en-US" dirty="0"/>
          </a:p>
        </p:txBody>
      </p:sp>
    </p:spTree>
    <p:extLst>
      <p:ext uri="{BB962C8B-B14F-4D97-AF65-F5344CB8AC3E}">
        <p14:creationId xmlns:p14="http://schemas.microsoft.com/office/powerpoint/2010/main" val="2583919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Now for the technical</a:t>
            </a:r>
            <a:r>
              <a:rPr lang="en-US" baseline="0" dirty="0" smtClean="0"/>
              <a:t> folks, the first two fields on this slide are for you!</a:t>
            </a:r>
          </a:p>
          <a:p>
            <a:pPr marL="171450" indent="-171450">
              <a:buFont typeface="Arial" panose="020B0604020202020204" pitchFamily="34" charset="0"/>
              <a:buChar char="•"/>
            </a:pPr>
            <a:r>
              <a:rPr lang="en-US" baseline="0" dirty="0" smtClean="0"/>
              <a:t>List of modified routines – list all national routines that were modified to support your local enhancement.</a:t>
            </a:r>
          </a:p>
          <a:p>
            <a:pPr marL="171450" indent="-171450">
              <a:buFont typeface="Arial" panose="020B0604020202020204" pitchFamily="34" charset="0"/>
              <a:buChar char="•"/>
            </a:pPr>
            <a:r>
              <a:rPr lang="en-US" baseline="0" dirty="0" smtClean="0"/>
              <a:t>Line/Tag Reference - List </a:t>
            </a:r>
            <a:r>
              <a:rPr lang="en-US" baseline="0" dirty="0" smtClean="0"/>
              <a:t>the line tag within the routine for the location of your changes</a:t>
            </a:r>
          </a:p>
          <a:p>
            <a:pPr marL="628650" lvl="1" indent="-171450">
              <a:buFont typeface="Arial" panose="020B0604020202020204" pitchFamily="34" charset="0"/>
              <a:buChar char="•"/>
            </a:pPr>
            <a:r>
              <a:rPr lang="en-US" baseline="0" dirty="0" smtClean="0"/>
              <a:t>Often, sites list the compare they received from the technical assessment.</a:t>
            </a:r>
          </a:p>
          <a:p>
            <a:pPr marL="628650" lvl="1" indent="-171450">
              <a:buFont typeface="Arial" panose="020B0604020202020204" pitchFamily="34" charset="0"/>
              <a:buChar char="•"/>
            </a:pPr>
            <a:r>
              <a:rPr lang="en-US" baseline="0" dirty="0" smtClean="0"/>
              <a:t>It clearly indicates what is in the gold version vs. what the site has running</a:t>
            </a:r>
          </a:p>
          <a:p>
            <a:pPr marL="628650" lvl="1" indent="-171450">
              <a:buFont typeface="Arial" panose="020B0604020202020204" pitchFamily="34" charset="0"/>
              <a:buChar char="•"/>
            </a:pPr>
            <a:r>
              <a:rPr lang="en-US" baseline="0" dirty="0" smtClean="0"/>
              <a:t>This allows us to see exactly what you have changed within the code</a:t>
            </a:r>
          </a:p>
          <a:p>
            <a:pPr marL="171450" lvl="0" indent="-171450">
              <a:buFont typeface="Arial" panose="020B0604020202020204" pitchFamily="34" charset="0"/>
              <a:buChar char="•"/>
            </a:pPr>
            <a:r>
              <a:rPr lang="en-US" baseline="0" dirty="0" smtClean="0"/>
              <a:t>Reason for modification should list what the problem was initially that prompted you to make a change to the software.</a:t>
            </a:r>
          </a:p>
          <a:p>
            <a:pPr marL="171450" lvl="0" indent="-171450">
              <a:buFont typeface="Arial" panose="020B0604020202020204" pitchFamily="34" charset="0"/>
              <a:buChar char="•"/>
            </a:pPr>
            <a:r>
              <a:rPr lang="en-US" baseline="0" dirty="0" smtClean="0"/>
              <a:t>External systems</a:t>
            </a:r>
          </a:p>
        </p:txBody>
      </p:sp>
      <p:sp>
        <p:nvSpPr>
          <p:cNvPr id="4" name="Slide Number Placeholder 3"/>
          <p:cNvSpPr>
            <a:spLocks noGrp="1"/>
          </p:cNvSpPr>
          <p:nvPr>
            <p:ph type="sldNum" sz="quarter" idx="10"/>
          </p:nvPr>
        </p:nvSpPr>
        <p:spPr/>
        <p:txBody>
          <a:bodyPr/>
          <a:lstStyle/>
          <a:p>
            <a:fld id="{08AA51C3-518F-4F0D-B932-9AF47A2C9D15}" type="slidenum">
              <a:rPr lang="en-US" smtClean="0"/>
              <a:t>34</a:t>
            </a:fld>
            <a:endParaRPr lang="en-US" dirty="0"/>
          </a:p>
        </p:txBody>
      </p:sp>
    </p:spTree>
    <p:extLst>
      <p:ext uri="{BB962C8B-B14F-4D97-AF65-F5344CB8AC3E}">
        <p14:creationId xmlns:p14="http://schemas.microsoft.com/office/powerpoint/2010/main" val="3015640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If you have ever sought to have someone review your local modification before, please tell</a:t>
            </a:r>
            <a:r>
              <a:rPr lang="en-US" baseline="0" dirty="0" smtClean="0"/>
              <a:t> us about them.</a:t>
            </a:r>
          </a:p>
          <a:p>
            <a:pPr marL="628650" lvl="1" indent="-171450">
              <a:buFont typeface="Arial" panose="020B0604020202020204" pitchFamily="34" charset="0"/>
              <a:buChar char="•"/>
            </a:pPr>
            <a:r>
              <a:rPr lang="en-US" baseline="0" dirty="0" smtClean="0"/>
              <a:t>NSRs – Remedy Tickets, etc.</a:t>
            </a:r>
          </a:p>
          <a:p>
            <a:pPr marL="628650" lvl="1" indent="-171450">
              <a:buFont typeface="Arial" panose="020B0604020202020204" pitchFamily="34" charset="0"/>
              <a:buChar char="•"/>
            </a:pPr>
            <a:r>
              <a:rPr lang="en-US" baseline="0" dirty="0" smtClean="0"/>
              <a:t>Enter numbers associated with those items</a:t>
            </a:r>
          </a:p>
          <a:p>
            <a:pPr marL="628650" lvl="1" indent="-171450">
              <a:buFont typeface="Arial" panose="020B0604020202020204" pitchFamily="34" charset="0"/>
              <a:buChar char="•"/>
            </a:pPr>
            <a:r>
              <a:rPr lang="en-US" baseline="0" dirty="0" smtClean="0"/>
              <a:t>Helps us research further</a:t>
            </a:r>
          </a:p>
          <a:p>
            <a:pPr marL="171450" lvl="0" indent="-171450">
              <a:buFont typeface="Arial" panose="020B0604020202020204" pitchFamily="34" charset="0"/>
              <a:buChar char="•"/>
            </a:pPr>
            <a:r>
              <a:rPr lang="en-US" baseline="0" dirty="0" smtClean="0"/>
              <a:t>Certification – check the box to certify that your change does not inappropriately modify national data or introduce patient safety issues</a:t>
            </a:r>
          </a:p>
          <a:p>
            <a:pPr marL="628650" lvl="1" indent="-171450">
              <a:buFont typeface="Arial" panose="020B0604020202020204" pitchFamily="34" charset="0"/>
              <a:buChar char="•"/>
            </a:pPr>
            <a:r>
              <a:rPr lang="en-US" baseline="0" dirty="0" smtClean="0"/>
              <a:t>If due diligence testing was done prior to promoting your modification into production, you should have no problem certifying this</a:t>
            </a:r>
          </a:p>
          <a:p>
            <a:pPr marL="171450" lvl="0" indent="-171450">
              <a:buFont typeface="Arial" panose="020B0604020202020204" pitchFamily="34" charset="0"/>
              <a:buChar char="•"/>
            </a:pPr>
            <a:r>
              <a:rPr lang="en-US" baseline="0" dirty="0" smtClean="0"/>
              <a:t>User Community – who uses this local modification?  Pharmacists?  Nurses?  Ward clerks?  Etc.</a:t>
            </a:r>
          </a:p>
          <a:p>
            <a:pPr marL="171450" lvl="0" indent="-171450">
              <a:buFont typeface="Arial" panose="020B0604020202020204" pitchFamily="34" charset="0"/>
              <a:buChar char="•"/>
            </a:pPr>
            <a:r>
              <a:rPr lang="en-US" baseline="0" dirty="0" smtClean="0"/>
              <a:t>Impact – tell us how your site would be impacted if this modification wasn’t available for your use</a:t>
            </a:r>
          </a:p>
          <a:p>
            <a:pPr marL="171450" lvl="0" indent="-171450">
              <a:buFont typeface="Arial" panose="020B0604020202020204" pitchFamily="34" charset="0"/>
              <a:buChar char="•"/>
            </a:pPr>
            <a:r>
              <a:rPr lang="en-US" baseline="0" dirty="0" smtClean="0"/>
              <a:t>Last 2 are for the technical staff </a:t>
            </a:r>
            <a:r>
              <a:rPr lang="en-US" baseline="0" dirty="0" smtClean="0"/>
              <a:t>again – </a:t>
            </a:r>
            <a:r>
              <a:rPr lang="en-US" baseline="0" dirty="0" smtClean="0"/>
              <a:t>Does your software adhere to the Standards and Conventions and is your product 508 compliant</a:t>
            </a: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35</a:t>
            </a:fld>
            <a:endParaRPr lang="en-US" dirty="0"/>
          </a:p>
        </p:txBody>
      </p:sp>
    </p:spTree>
    <p:extLst>
      <p:ext uri="{BB962C8B-B14F-4D97-AF65-F5344CB8AC3E}">
        <p14:creationId xmlns:p14="http://schemas.microsoft.com/office/powerpoint/2010/main" val="1034455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Here’s your chance to enter attachments that will help us review your waiver request.</a:t>
            </a:r>
          </a:p>
          <a:p>
            <a:pPr marL="171450" indent="-171450">
              <a:buFont typeface="Arial" panose="020B0604020202020204" pitchFamily="34" charset="0"/>
              <a:buChar char="•"/>
            </a:pPr>
            <a:r>
              <a:rPr lang="en-US" dirty="0" smtClean="0"/>
              <a:t>Screen Capture – Whatever</a:t>
            </a:r>
            <a:r>
              <a:rPr lang="en-US" baseline="0" dirty="0" smtClean="0"/>
              <a:t> your enhancement is, try to capture it. </a:t>
            </a:r>
          </a:p>
          <a:p>
            <a:pPr marL="628650" lvl="1" indent="-171450">
              <a:buFont typeface="Arial" panose="020B0604020202020204" pitchFamily="34" charset="0"/>
              <a:buChar char="•"/>
            </a:pPr>
            <a:r>
              <a:rPr lang="en-US" baseline="0" dirty="0" smtClean="0"/>
              <a:t>If you add fields to an input screen, take a screen shot.  </a:t>
            </a:r>
          </a:p>
          <a:p>
            <a:pPr marL="628650" lvl="1" indent="-171450">
              <a:buFont typeface="Arial" panose="020B0604020202020204" pitchFamily="34" charset="0"/>
              <a:buChar char="•"/>
            </a:pPr>
            <a:r>
              <a:rPr lang="en-US" baseline="0" dirty="0" smtClean="0"/>
              <a:t>If you modify a report, capture it</a:t>
            </a:r>
          </a:p>
          <a:p>
            <a:pPr marL="628650" lvl="1" indent="-171450">
              <a:buFont typeface="Arial" panose="020B0604020202020204" pitchFamily="34" charset="0"/>
              <a:buChar char="•"/>
            </a:pPr>
            <a:r>
              <a:rPr lang="en-US" baseline="0" dirty="0" smtClean="0"/>
              <a:t>Submit a visualization of your functionality in action.  This helps us see what exactly has been changed.</a:t>
            </a:r>
          </a:p>
          <a:p>
            <a:pPr marL="171450" lvl="0" indent="-171450">
              <a:buFont typeface="Arial" panose="020B0604020202020204" pitchFamily="34" charset="0"/>
              <a:buChar char="•"/>
            </a:pPr>
            <a:r>
              <a:rPr lang="en-US" baseline="0" dirty="0" smtClean="0"/>
              <a:t>Additional Documentation</a:t>
            </a:r>
          </a:p>
          <a:p>
            <a:pPr marL="628650" lvl="1" indent="-171450">
              <a:buFont typeface="Arial" panose="020B0604020202020204" pitchFamily="34" charset="0"/>
              <a:buChar char="•"/>
            </a:pPr>
            <a:r>
              <a:rPr lang="en-US" baseline="0" dirty="0" smtClean="0"/>
              <a:t>Often, sites use this section to share copies of their modified routines.</a:t>
            </a:r>
          </a:p>
          <a:p>
            <a:pPr marL="628650" lvl="1" indent="-171450">
              <a:buFont typeface="Arial" panose="020B0604020202020204" pitchFamily="34" charset="0"/>
              <a:buChar char="•"/>
            </a:pPr>
            <a:r>
              <a:rPr lang="en-US" baseline="0" dirty="0" smtClean="0"/>
              <a:t>Also, where a modified national routine calls a local routine, it is useful if you attach a copy of your local routine as well.</a:t>
            </a:r>
          </a:p>
          <a:p>
            <a:pPr marL="628650" lvl="1" indent="-171450">
              <a:buFont typeface="Arial" panose="020B0604020202020204" pitchFamily="34" charset="0"/>
              <a:buChar char="•"/>
            </a:pPr>
            <a:r>
              <a:rPr lang="en-US" baseline="0" dirty="0" smtClean="0"/>
              <a:t>Share any other documentation that you feel would be useful for us to see when reviewing your request</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36</a:t>
            </a:fld>
            <a:endParaRPr lang="en-US" dirty="0"/>
          </a:p>
        </p:txBody>
      </p:sp>
    </p:spTree>
    <p:extLst>
      <p:ext uri="{BB962C8B-B14F-4D97-AF65-F5344CB8AC3E}">
        <p14:creationId xmlns:p14="http://schemas.microsoft.com/office/powerpoint/2010/main" val="30371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finally – here’s your chance to enter any comments</a:t>
            </a:r>
            <a:r>
              <a:rPr lang="en-US" dirty="0" smtClean="0"/>
              <a:t>.  Enter anything you want us to know that you haven’t already informed us of.</a:t>
            </a:r>
            <a:endParaRPr lang="en-US" baseline="0" dirty="0" smtClean="0"/>
          </a:p>
          <a:p>
            <a:pPr marL="171450" indent="-171450">
              <a:buFont typeface="Arial" panose="020B0604020202020204" pitchFamily="34" charset="0"/>
              <a:buChar char="•"/>
            </a:pPr>
            <a:r>
              <a:rPr lang="en-US" dirty="0" smtClean="0"/>
              <a:t>Comments will</a:t>
            </a:r>
            <a:r>
              <a:rPr lang="en-US" baseline="0" dirty="0" smtClean="0"/>
              <a:t> </a:t>
            </a:r>
            <a:r>
              <a:rPr lang="en-US" dirty="0" smtClean="0"/>
              <a:t>also be used by the reviewers</a:t>
            </a:r>
          </a:p>
          <a:p>
            <a:pPr marL="628650" lvl="1" indent="-171450">
              <a:buFont typeface="Arial" panose="020B0604020202020204" pitchFamily="34" charset="0"/>
              <a:buChar char="•"/>
            </a:pPr>
            <a:r>
              <a:rPr lang="en-US" dirty="0" smtClean="0"/>
              <a:t>To describe</a:t>
            </a:r>
            <a:r>
              <a:rPr lang="en-US" baseline="0" dirty="0" smtClean="0"/>
              <a:t> the</a:t>
            </a:r>
            <a:r>
              <a:rPr lang="en-US" dirty="0" smtClean="0"/>
              <a:t> details</a:t>
            </a:r>
            <a:r>
              <a:rPr lang="en-US" baseline="0" dirty="0" smtClean="0"/>
              <a:t> of your waiver decision</a:t>
            </a:r>
          </a:p>
          <a:p>
            <a:pPr marL="628650" lvl="1" indent="-171450">
              <a:buFont typeface="Arial" panose="020B0604020202020204" pitchFamily="34" charset="0"/>
              <a:buChar char="•"/>
            </a:pPr>
            <a:r>
              <a:rPr lang="en-US" baseline="0" dirty="0" smtClean="0"/>
              <a:t>To indicate that other sites have been added to the waiver request.</a:t>
            </a:r>
          </a:p>
          <a:p>
            <a:pPr marL="171450" indent="-171450">
              <a:buFont typeface="Arial" panose="020B0604020202020204" pitchFamily="34" charset="0"/>
              <a:buChar char="•"/>
            </a:pPr>
            <a:r>
              <a:rPr lang="en-US" baseline="0" dirty="0" smtClean="0"/>
              <a:t>All comments are stored in the waiver request, and can be viewed when looking at the IDRP entry.</a:t>
            </a:r>
            <a:endParaRPr lang="en-US" dirty="0" smtClean="0"/>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37</a:t>
            </a:fld>
            <a:endParaRPr lang="en-US" dirty="0"/>
          </a:p>
        </p:txBody>
      </p:sp>
    </p:spTree>
    <p:extLst>
      <p:ext uri="{BB962C8B-B14F-4D97-AF65-F5344CB8AC3E}">
        <p14:creationId xmlns:p14="http://schemas.microsoft.com/office/powerpoint/2010/main" val="1937020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you’re done entering all your important waiver information – now what?</a:t>
            </a:r>
          </a:p>
          <a:p>
            <a:r>
              <a:rPr lang="en-US" baseline="0" dirty="0" smtClean="0"/>
              <a:t>You have to remember to click on the Save and Submit button.</a:t>
            </a:r>
          </a:p>
          <a:p>
            <a:r>
              <a:rPr lang="en-US" baseline="0" dirty="0" smtClean="0"/>
              <a:t>Submitting enters your waiver request formally into the IDRP system.</a:t>
            </a:r>
          </a:p>
          <a:p>
            <a:r>
              <a:rPr lang="en-US" baseline="0" dirty="0" smtClean="0"/>
              <a:t>A Waiver Request # is generated for your request.</a:t>
            </a:r>
          </a:p>
          <a:p>
            <a:r>
              <a:rPr lang="en-US" baseline="0" dirty="0" smtClean="0"/>
              <a:t>You will be notified that your waiver was submitted via e-mail.</a:t>
            </a:r>
          </a:p>
          <a:p>
            <a:r>
              <a:rPr lang="en-US" baseline="0" dirty="0" smtClean="0"/>
              <a:t>Notification goes to the waiver </a:t>
            </a:r>
            <a:r>
              <a:rPr lang="en-US" baseline="0" dirty="0" smtClean="0"/>
              <a:t>submitter – identified as Submitter POC.</a:t>
            </a:r>
            <a:endParaRPr lang="en-US" baseline="0" dirty="0" smtClean="0"/>
          </a:p>
          <a:p>
            <a:r>
              <a:rPr lang="en-US" baseline="0" dirty="0" smtClean="0"/>
              <a:t>Message is also sent to waiver committee notifying them that there is a new waiver request ready for their review.</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38</a:t>
            </a:fld>
            <a:endParaRPr lang="en-US" dirty="0"/>
          </a:p>
        </p:txBody>
      </p:sp>
    </p:spTree>
    <p:extLst>
      <p:ext uri="{BB962C8B-B14F-4D97-AF65-F5344CB8AC3E}">
        <p14:creationId xmlns:p14="http://schemas.microsoft.com/office/powerpoint/2010/main" val="3826946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a:t>
            </a:r>
            <a:r>
              <a:rPr lang="en-US" dirty="0" smtClean="0"/>
              <a:t>ho is the waiver committee?</a:t>
            </a:r>
          </a:p>
          <a:p>
            <a:r>
              <a:rPr lang="en-US" dirty="0" smtClean="0"/>
              <a:t>10 voting members</a:t>
            </a:r>
          </a:p>
          <a:p>
            <a:r>
              <a:rPr lang="en-US" dirty="0" smtClean="0"/>
              <a:t>Balanced representation between business community</a:t>
            </a:r>
            <a:r>
              <a:rPr lang="en-US" baseline="0" dirty="0" smtClean="0"/>
              <a:t> and technical staff in OIT (5 voting members each)</a:t>
            </a:r>
          </a:p>
          <a:p>
            <a:r>
              <a:rPr lang="en-US" baseline="0" dirty="0" smtClean="0"/>
              <a:t>Chaired by VHA</a:t>
            </a:r>
          </a:p>
          <a:p>
            <a:pPr lvl="1"/>
            <a:endParaRPr lang="en-US" dirty="0" smtClean="0"/>
          </a:p>
          <a:p>
            <a:pPr lvl="1"/>
            <a:r>
              <a:rPr lang="en-US" dirty="0" smtClean="0"/>
              <a:t>VHA Business Representation</a:t>
            </a:r>
          </a:p>
          <a:p>
            <a:pPr lvl="2"/>
            <a:r>
              <a:rPr lang="en-US" dirty="0" smtClean="0"/>
              <a:t>Clinical Operations – clinicians in the field</a:t>
            </a:r>
          </a:p>
          <a:p>
            <a:pPr lvl="2"/>
            <a:r>
              <a:rPr lang="en-US" dirty="0" smtClean="0"/>
              <a:t>Business Operations – administrative staff in the field</a:t>
            </a:r>
          </a:p>
          <a:p>
            <a:pPr lvl="2"/>
            <a:r>
              <a:rPr lang="en-US" dirty="0" smtClean="0"/>
              <a:t>VHA Program Office (3 slots) – representing national application perspective</a:t>
            </a:r>
          </a:p>
          <a:p>
            <a:pPr lvl="1"/>
            <a:r>
              <a:rPr lang="en-US" dirty="0" smtClean="0"/>
              <a:t>OIT Technical Representation</a:t>
            </a:r>
          </a:p>
          <a:p>
            <a:pPr lvl="2"/>
            <a:r>
              <a:rPr lang="en-US" dirty="0" smtClean="0"/>
              <a:t>Product Support -</a:t>
            </a:r>
          </a:p>
          <a:p>
            <a:pPr lvl="2"/>
            <a:r>
              <a:rPr lang="en-US" dirty="0" smtClean="0"/>
              <a:t>Product Development</a:t>
            </a:r>
          </a:p>
          <a:p>
            <a:pPr lvl="2"/>
            <a:r>
              <a:rPr lang="en-US" dirty="0" smtClean="0"/>
              <a:t>Service Delivery &amp; Engineering</a:t>
            </a:r>
          </a:p>
          <a:p>
            <a:pPr lvl="2"/>
            <a:r>
              <a:rPr lang="en-US" dirty="0" smtClean="0"/>
              <a:t>Architecture Strategy &amp; Design</a:t>
            </a:r>
          </a:p>
          <a:p>
            <a:pPr lvl="2"/>
            <a:r>
              <a:rPr lang="en-US" dirty="0" smtClean="0"/>
              <a:t>Field Development</a:t>
            </a:r>
          </a:p>
          <a:p>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39</a:t>
            </a:fld>
            <a:endParaRPr lang="en-US" dirty="0"/>
          </a:p>
        </p:txBody>
      </p:sp>
    </p:spTree>
    <p:extLst>
      <p:ext uri="{BB962C8B-B14F-4D97-AF65-F5344CB8AC3E}">
        <p14:creationId xmlns:p14="http://schemas.microsoft.com/office/powerpoint/2010/main" val="1211967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I’d like to ask a poll question.  </a:t>
            </a:r>
          </a:p>
          <a:p>
            <a:endParaRPr lang="en-US" dirty="0" smtClean="0"/>
          </a:p>
          <a:p>
            <a:r>
              <a:rPr lang="en-US" dirty="0" smtClean="0"/>
              <a:t>(ASK</a:t>
            </a:r>
            <a:r>
              <a:rPr lang="en-US" baseline="0" dirty="0" smtClean="0"/>
              <a:t> QUESTION)</a:t>
            </a:r>
            <a:endParaRPr lang="en-US" dirty="0" smtClean="0"/>
          </a:p>
          <a:p>
            <a:endParaRPr lang="en-US" dirty="0" smtClean="0"/>
          </a:p>
          <a:p>
            <a:r>
              <a:rPr lang="en-US" dirty="0" smtClean="0"/>
              <a:t>To answer this question, use the blue polling</a:t>
            </a:r>
            <a:r>
              <a:rPr lang="en-US" baseline="0" dirty="0" smtClean="0"/>
              <a:t> icon above my head.  We’ll move on and come back to your results in just a moment.</a:t>
            </a:r>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[erase these notes and add your own!]</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a:t>
            </a:fld>
            <a:endParaRPr lang="en-US" dirty="0"/>
          </a:p>
        </p:txBody>
      </p:sp>
    </p:spTree>
    <p:extLst>
      <p:ext uri="{BB962C8B-B14F-4D97-AF65-F5344CB8AC3E}">
        <p14:creationId xmlns:p14="http://schemas.microsoft.com/office/powerpoint/2010/main" val="5085568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process a waiver request – committee needs lots of information from many people</a:t>
            </a:r>
          </a:p>
          <a:p>
            <a:r>
              <a:rPr lang="en-US" dirty="0" smtClean="0"/>
              <a:t>Vague</a:t>
            </a:r>
            <a:r>
              <a:rPr lang="en-US" baseline="0" dirty="0" smtClean="0"/>
              <a:t> waivers may even need additional feedback from the site – well written waivers will require less back and forth</a:t>
            </a:r>
          </a:p>
          <a:p>
            <a:r>
              <a:rPr lang="en-US" baseline="0" dirty="0" smtClean="0"/>
              <a:t>VHA assessment looks at the functionality being requested</a:t>
            </a:r>
          </a:p>
          <a:p>
            <a:r>
              <a:rPr lang="en-US" baseline="0" dirty="0" smtClean="0"/>
              <a:t>OIT assessment looks at code and technical approach of solution</a:t>
            </a:r>
          </a:p>
          <a:p>
            <a:r>
              <a:rPr lang="en-US" baseline="0" dirty="0" smtClean="0"/>
              <a:t>Let’s look at each.</a:t>
            </a:r>
          </a:p>
          <a:p>
            <a:endParaRPr lang="en-US" dirty="0" smtClean="0"/>
          </a:p>
        </p:txBody>
      </p:sp>
      <p:sp>
        <p:nvSpPr>
          <p:cNvPr id="4" name="Slide Number Placeholder 3"/>
          <p:cNvSpPr>
            <a:spLocks noGrp="1"/>
          </p:cNvSpPr>
          <p:nvPr>
            <p:ph type="sldNum" sz="quarter" idx="10"/>
          </p:nvPr>
        </p:nvSpPr>
        <p:spPr/>
        <p:txBody>
          <a:bodyPr/>
          <a:lstStyle/>
          <a:p>
            <a:fld id="{D2DD63BD-8C2C-4DBD-8395-0FBD1C4D9ECE}" type="slidenum">
              <a:rPr lang="en-US" smtClean="0"/>
              <a:t>40</a:t>
            </a:fld>
            <a:endParaRPr lang="en-US" dirty="0"/>
          </a:p>
        </p:txBody>
      </p:sp>
    </p:spTree>
    <p:extLst>
      <p:ext uri="{BB962C8B-B14F-4D97-AF65-F5344CB8AC3E}">
        <p14:creationId xmlns:p14="http://schemas.microsoft.com/office/powerpoint/2010/main" val="2060470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the functional assessment, the</a:t>
            </a:r>
            <a:r>
              <a:rPr lang="en-US" baseline="0" dirty="0" smtClean="0"/>
              <a:t> waiver committee reaches out to the Program Office – Business Owner</a:t>
            </a:r>
            <a:endParaRPr lang="en-US" dirty="0" smtClean="0"/>
          </a:p>
          <a:p>
            <a:pPr marL="171450" indent="-171450">
              <a:buFont typeface="Arial" panose="020B0604020202020204" pitchFamily="34" charset="0"/>
              <a:buChar char="•"/>
            </a:pPr>
            <a:r>
              <a:rPr lang="en-US" dirty="0" smtClean="0"/>
              <a:t>What does local mod do?</a:t>
            </a:r>
          </a:p>
          <a:p>
            <a:pPr marL="171450" indent="-171450">
              <a:buFont typeface="Arial" panose="020B0604020202020204" pitchFamily="34" charset="0"/>
              <a:buChar char="•"/>
            </a:pPr>
            <a:r>
              <a:rPr lang="en-US" dirty="0" smtClean="0"/>
              <a:t>Is functionality available in current national</a:t>
            </a:r>
            <a:r>
              <a:rPr lang="en-US" baseline="0" dirty="0" smtClean="0"/>
              <a:t> apps?</a:t>
            </a:r>
          </a:p>
          <a:p>
            <a:pPr marL="171450" indent="-171450">
              <a:buFont typeface="Arial" panose="020B0604020202020204" pitchFamily="34" charset="0"/>
              <a:buChar char="•"/>
            </a:pPr>
            <a:r>
              <a:rPr lang="en-US" baseline="0" dirty="0" smtClean="0"/>
              <a:t>Does local mod go against national policy or directive?</a:t>
            </a:r>
          </a:p>
          <a:p>
            <a:pPr marL="171450" indent="-171450">
              <a:buFont typeface="Arial" panose="020B0604020202020204" pitchFamily="34" charset="0"/>
              <a:buChar char="•"/>
            </a:pPr>
            <a:r>
              <a:rPr lang="en-US" baseline="0" dirty="0" smtClean="0"/>
              <a:t>Does local mod introduce patient safety issue?</a:t>
            </a:r>
          </a:p>
          <a:p>
            <a:pPr marL="171450" indent="-171450">
              <a:buFont typeface="Arial" panose="020B0604020202020204" pitchFamily="34" charset="0"/>
              <a:buChar char="•"/>
            </a:pPr>
            <a:r>
              <a:rPr lang="en-US" baseline="0" dirty="0" smtClean="0"/>
              <a:t>Is local mod of benefit to more than just one site?</a:t>
            </a:r>
          </a:p>
          <a:p>
            <a:pPr marL="171450" indent="-171450">
              <a:buFont typeface="Arial" panose="020B0604020202020204" pitchFamily="34" charset="0"/>
              <a:buChar char="•"/>
            </a:pPr>
            <a:r>
              <a:rPr lang="en-US" baseline="0" dirty="0" smtClean="0"/>
              <a:t>Is local mod desired nationally?</a:t>
            </a:r>
          </a:p>
          <a:p>
            <a:pPr marL="171450" indent="-171450">
              <a:buFont typeface="Arial" panose="020B0604020202020204" pitchFamily="34" charset="0"/>
              <a:buChar char="•"/>
            </a:pPr>
            <a:r>
              <a:rPr lang="en-US" baseline="0" dirty="0" smtClean="0"/>
              <a:t>Is it critical or nice to have?</a:t>
            </a:r>
          </a:p>
          <a:p>
            <a:pPr marL="171450" indent="-171450">
              <a:buFont typeface="Arial" panose="020B0604020202020204" pitchFamily="34" charset="0"/>
              <a:buChar char="•"/>
            </a:pPr>
            <a:r>
              <a:rPr lang="en-US" baseline="0" dirty="0" smtClean="0"/>
              <a:t>How are other sites handling this without a local modification?</a:t>
            </a:r>
          </a:p>
          <a:p>
            <a:pPr marL="0" indent="0">
              <a:buFont typeface="Arial" panose="020B0604020202020204" pitchFamily="34" charset="0"/>
              <a:buNone/>
            </a:pPr>
            <a:r>
              <a:rPr lang="en-US" baseline="0" dirty="0" smtClean="0"/>
              <a:t>May also reach out to Patient Safety and other clinical workgroups for further information.</a:t>
            </a:r>
          </a:p>
        </p:txBody>
      </p:sp>
      <p:sp>
        <p:nvSpPr>
          <p:cNvPr id="4" name="Slide Number Placeholder 3"/>
          <p:cNvSpPr>
            <a:spLocks noGrp="1"/>
          </p:cNvSpPr>
          <p:nvPr>
            <p:ph type="sldNum" sz="quarter" idx="10"/>
          </p:nvPr>
        </p:nvSpPr>
        <p:spPr/>
        <p:txBody>
          <a:bodyPr/>
          <a:lstStyle/>
          <a:p>
            <a:fld id="{D2DD63BD-8C2C-4DBD-8395-0FBD1C4D9ECE}" type="slidenum">
              <a:rPr lang="en-US" smtClean="0"/>
              <a:t>41</a:t>
            </a:fld>
            <a:endParaRPr lang="en-US" dirty="0"/>
          </a:p>
        </p:txBody>
      </p:sp>
    </p:spTree>
    <p:extLst>
      <p:ext uri="{BB962C8B-B14F-4D97-AF65-F5344CB8AC3E}">
        <p14:creationId xmlns:p14="http://schemas.microsoft.com/office/powerpoint/2010/main" val="2466606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kern="1200" dirty="0" smtClean="0">
                <a:solidFill>
                  <a:schemeClr val="tx1"/>
                </a:solidFill>
                <a:effectLst/>
                <a:latin typeface="+mn-lt"/>
                <a:ea typeface="+mn-ea"/>
                <a:cs typeface="+mn-cs"/>
              </a:rPr>
              <a:t>Tech assessment looks more at the code for things such</a:t>
            </a:r>
            <a:r>
              <a:rPr lang="en-US" sz="1200" kern="1200" baseline="0" dirty="0" smtClean="0">
                <a:solidFill>
                  <a:schemeClr val="tx1"/>
                </a:solidFill>
                <a:effectLst/>
                <a:latin typeface="+mn-lt"/>
                <a:ea typeface="+mn-ea"/>
                <a:cs typeface="+mn-cs"/>
              </a:rPr>
              <a:t> as:</a:t>
            </a:r>
          </a:p>
          <a:p>
            <a:pPr marL="171450" indent="-171450" fontAlgn="t">
              <a:buFont typeface="Arial" panose="020B0604020202020204" pitchFamily="34" charset="0"/>
              <a:buChar char="•"/>
            </a:pPr>
            <a:r>
              <a:rPr lang="en-US" sz="1200" kern="1200" baseline="0" dirty="0" smtClean="0">
                <a:solidFill>
                  <a:schemeClr val="tx1"/>
                </a:solidFill>
                <a:effectLst/>
                <a:latin typeface="+mn-lt"/>
                <a:ea typeface="+mn-ea"/>
                <a:cs typeface="+mn-cs"/>
              </a:rPr>
              <a:t>Ensuring l</a:t>
            </a:r>
            <a:r>
              <a:rPr lang="en-US" sz="1200" kern="1200" dirty="0" smtClean="0">
                <a:solidFill>
                  <a:schemeClr val="tx1"/>
                </a:solidFill>
                <a:effectLst/>
                <a:latin typeface="+mn-lt"/>
                <a:ea typeface="+mn-ea"/>
                <a:cs typeface="+mn-cs"/>
              </a:rPr>
              <a:t>ocal Mod uses supported Kernel Utilities</a:t>
            </a:r>
          </a:p>
          <a:p>
            <a:pPr marL="171450" indent="-171450" fontAlgn="t">
              <a:buFont typeface="Arial" panose="020B0604020202020204" pitchFamily="34" charset="0"/>
              <a:buChar char="•"/>
            </a:pPr>
            <a:r>
              <a:rPr lang="en-US" sz="1200" kern="1200" dirty="0" smtClean="0">
                <a:solidFill>
                  <a:schemeClr val="tx1"/>
                </a:solidFill>
                <a:effectLst/>
                <a:latin typeface="+mn-lt"/>
                <a:ea typeface="+mn-ea"/>
                <a:cs typeface="+mn-cs"/>
              </a:rPr>
              <a:t>Doesn’t modify</a:t>
            </a:r>
            <a:r>
              <a:rPr lang="en-US" sz="1200" kern="1200" baseline="0" dirty="0" smtClean="0">
                <a:solidFill>
                  <a:schemeClr val="tx1"/>
                </a:solidFill>
                <a:effectLst/>
                <a:latin typeface="+mn-lt"/>
                <a:ea typeface="+mn-ea"/>
                <a:cs typeface="+mn-cs"/>
              </a:rPr>
              <a:t> ‘Protected’</a:t>
            </a:r>
            <a:r>
              <a:rPr lang="en-US" sz="1200" kern="1200" dirty="0" smtClean="0">
                <a:solidFill>
                  <a:schemeClr val="tx1"/>
                </a:solidFill>
                <a:effectLst/>
                <a:latin typeface="+mn-lt"/>
                <a:ea typeface="+mn-ea"/>
                <a:cs typeface="+mn-cs"/>
              </a:rPr>
              <a:t> software</a:t>
            </a:r>
          </a:p>
          <a:p>
            <a:pPr marL="171450" indent="-171450" fontAlgn="t">
              <a:buFont typeface="Arial" panose="020B0604020202020204" pitchFamily="34" charset="0"/>
              <a:buChar char="•"/>
            </a:pPr>
            <a:r>
              <a:rPr lang="en-US" sz="1200" kern="1200" dirty="0" smtClean="0">
                <a:solidFill>
                  <a:schemeClr val="tx1"/>
                </a:solidFill>
                <a:effectLst/>
                <a:latin typeface="+mn-lt"/>
                <a:ea typeface="+mn-ea"/>
                <a:cs typeface="+mn-cs"/>
              </a:rPr>
              <a:t>Doesn’t violate VISTA Standards and Conventions</a:t>
            </a:r>
          </a:p>
          <a:p>
            <a:pPr marL="171450" indent="-171450" fontAlgn="t">
              <a:buFont typeface="Arial" panose="020B0604020202020204" pitchFamily="34" charset="0"/>
              <a:buChar char="•"/>
            </a:pPr>
            <a:r>
              <a:rPr lang="en-US" sz="1200" kern="1200" dirty="0" smtClean="0">
                <a:solidFill>
                  <a:schemeClr val="tx1"/>
                </a:solidFill>
                <a:effectLst/>
                <a:latin typeface="+mn-lt"/>
                <a:ea typeface="+mn-ea"/>
                <a:cs typeface="+mn-cs"/>
              </a:rPr>
              <a:t>Assesses device interfacing to ensure use of any nationally released, generic, interfaces as opposed to use of proprietary interfaces</a:t>
            </a:r>
          </a:p>
          <a:p>
            <a:pPr marL="171450" indent="-171450" fontAlgn="t">
              <a:buFont typeface="Arial" panose="020B0604020202020204" pitchFamily="34" charset="0"/>
              <a:buChar char="•"/>
            </a:pPr>
            <a:r>
              <a:rPr lang="en-US" sz="1200" kern="1200" dirty="0" smtClean="0">
                <a:solidFill>
                  <a:schemeClr val="tx1"/>
                </a:solidFill>
                <a:effectLst/>
                <a:latin typeface="+mn-lt"/>
                <a:ea typeface="+mn-ea"/>
                <a:cs typeface="+mn-cs"/>
              </a:rPr>
              <a:t>Is there any other</a:t>
            </a:r>
            <a:r>
              <a:rPr lang="en-US" sz="1200" kern="1200" baseline="0" dirty="0" smtClean="0">
                <a:solidFill>
                  <a:schemeClr val="tx1"/>
                </a:solidFill>
                <a:effectLst/>
                <a:latin typeface="+mn-lt"/>
                <a:ea typeface="+mn-ea"/>
                <a:cs typeface="+mn-cs"/>
              </a:rPr>
              <a:t> way using the existing software to accomplish the desired local functionality</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42</a:t>
            </a:fld>
            <a:endParaRPr lang="en-US" dirty="0"/>
          </a:p>
        </p:txBody>
      </p:sp>
    </p:spTree>
    <p:extLst>
      <p:ext uri="{BB962C8B-B14F-4D97-AF65-F5344CB8AC3E}">
        <p14:creationId xmlns:p14="http://schemas.microsoft.com/office/powerpoint/2010/main" val="16856400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both functional and technical assessments are complete, the results are brought to the Waiver Committee for review</a:t>
            </a:r>
          </a:p>
          <a:p>
            <a:endParaRPr lang="en-US" baseline="0" dirty="0" smtClean="0"/>
          </a:p>
          <a:p>
            <a:r>
              <a:rPr lang="en-US" baseline="0" dirty="0" smtClean="0"/>
              <a:t>Committee meets weekly</a:t>
            </a:r>
          </a:p>
          <a:p>
            <a:r>
              <a:rPr lang="en-US" baseline="0" dirty="0" smtClean="0"/>
              <a:t>Meetings can only be held if a quorum of voting members is in attendance.</a:t>
            </a:r>
          </a:p>
          <a:p>
            <a:r>
              <a:rPr lang="en-US" baseline="0" dirty="0" smtClean="0"/>
              <a:t>Other interested staff may join the call as well.</a:t>
            </a:r>
          </a:p>
          <a:p>
            <a:r>
              <a:rPr lang="en-US" baseline="0" dirty="0" smtClean="0"/>
              <a:t>Members review feedback – ask questions – experts are part of committee</a:t>
            </a:r>
          </a:p>
          <a:p>
            <a:r>
              <a:rPr lang="en-US" baseline="0" dirty="0" smtClean="0"/>
              <a:t>Often, MC POCs join </a:t>
            </a:r>
            <a:r>
              <a:rPr lang="en-US" baseline="0" dirty="0" smtClean="0"/>
              <a:t>and </a:t>
            </a:r>
            <a:r>
              <a:rPr lang="en-US" baseline="0" dirty="0" smtClean="0"/>
              <a:t>can offer answers on their waiver requests</a:t>
            </a:r>
          </a:p>
          <a:p>
            <a:r>
              <a:rPr lang="en-US" baseline="0" dirty="0" smtClean="0"/>
              <a:t>Where questions cannot be answered, waiver deferred to gather additional </a:t>
            </a:r>
            <a:r>
              <a:rPr lang="en-US" baseline="0" dirty="0" smtClean="0"/>
              <a:t>information</a:t>
            </a:r>
            <a:endParaRPr lang="en-US" baseline="0" dirty="0" smtClean="0"/>
          </a:p>
          <a:p>
            <a:r>
              <a:rPr lang="en-US" baseline="0" dirty="0" smtClean="0"/>
              <a:t>Not an easy decision, committee tasked with achieving standardization while doing no harm to facilities</a:t>
            </a:r>
            <a:r>
              <a:rPr lang="en-US" baseline="0" dirty="0" smtClean="0"/>
              <a:t>.</a:t>
            </a:r>
          </a:p>
          <a:p>
            <a:r>
              <a:rPr lang="en-US" dirty="0" smtClean="0"/>
              <a:t>*There are only 2 ways to achieve standardization</a:t>
            </a:r>
          </a:p>
          <a:p>
            <a:pPr marL="171450" indent="-171450">
              <a:buFont typeface="Arial" panose="020B0604020202020204" pitchFamily="34" charset="0"/>
              <a:buChar char="•"/>
            </a:pPr>
            <a:r>
              <a:rPr lang="en-US" dirty="0" smtClean="0"/>
              <a:t>Remove</a:t>
            </a:r>
            <a:r>
              <a:rPr lang="en-US" baseline="0" dirty="0" smtClean="0"/>
              <a:t> local software</a:t>
            </a:r>
          </a:p>
          <a:p>
            <a:pPr marL="171450" indent="-171450">
              <a:buFont typeface="Arial" panose="020B0604020202020204" pitchFamily="34" charset="0"/>
              <a:buChar char="•"/>
            </a:pPr>
            <a:r>
              <a:rPr lang="en-US" baseline="0" dirty="0" smtClean="0"/>
              <a:t>Include local software in the national standard by disseminating it nationally.</a:t>
            </a:r>
            <a:endParaRPr lang="en-US" dirty="0" smtClean="0"/>
          </a:p>
          <a:p>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43</a:t>
            </a:fld>
            <a:endParaRPr lang="en-US" dirty="0"/>
          </a:p>
        </p:txBody>
      </p:sp>
    </p:spTree>
    <p:extLst>
      <p:ext uri="{BB962C8B-B14F-4D97-AF65-F5344CB8AC3E}">
        <p14:creationId xmlns:p14="http://schemas.microsoft.com/office/powerpoint/2010/main" val="17532463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look at some</a:t>
            </a:r>
            <a:r>
              <a:rPr lang="en-US" baseline="0" dirty="0" smtClean="0"/>
              <a:t> of the decisions</a:t>
            </a:r>
            <a:r>
              <a:rPr lang="en-US" dirty="0" smtClean="0"/>
              <a:t> </a:t>
            </a:r>
            <a:r>
              <a:rPr lang="en-US" dirty="0" smtClean="0"/>
              <a:t>the waiver committee can make.</a:t>
            </a:r>
          </a:p>
          <a:p>
            <a:pPr marL="171450" indent="-171450">
              <a:buFont typeface="Arial" panose="020B0604020202020204" pitchFamily="34" charset="0"/>
              <a:buChar char="•"/>
            </a:pPr>
            <a:r>
              <a:rPr lang="en-US" dirty="0" smtClean="0"/>
              <a:t>First,</a:t>
            </a:r>
            <a:r>
              <a:rPr lang="en-US" baseline="0" dirty="0" smtClean="0"/>
              <a:t> let’s look at the red X’s which indicate decisions in which a waiver was not approved.</a:t>
            </a:r>
            <a:endParaRPr lang="en-US" dirty="0" smtClean="0"/>
          </a:p>
          <a:p>
            <a:pPr marL="171450" indent="-171450">
              <a:buFont typeface="Arial" panose="020B0604020202020204" pitchFamily="34" charset="0"/>
              <a:buChar char="•"/>
            </a:pPr>
            <a:r>
              <a:rPr lang="en-US" dirty="0" smtClean="0"/>
              <a:t>A </a:t>
            </a:r>
            <a:r>
              <a:rPr lang="en-US" dirty="0" smtClean="0"/>
              <a:t>request can be returned for many </a:t>
            </a:r>
            <a:r>
              <a:rPr lang="en-US" dirty="0" smtClean="0"/>
              <a:t>reasons</a:t>
            </a:r>
          </a:p>
          <a:p>
            <a:pPr marL="628650" lvl="1" indent="-171450">
              <a:buFont typeface="Arial" panose="020B0604020202020204" pitchFamily="34" charset="0"/>
              <a:buChar char="•"/>
            </a:pPr>
            <a:r>
              <a:rPr lang="en-US" dirty="0" smtClean="0"/>
              <a:t>Duplicate – many waivers submitted for same purpose.  Close duplicates</a:t>
            </a:r>
            <a:r>
              <a:rPr lang="en-US" baseline="0" dirty="0" smtClean="0"/>
              <a:t> and add sites to primary waiver request.</a:t>
            </a:r>
          </a:p>
          <a:p>
            <a:pPr marL="628650" lvl="1" indent="-171450">
              <a:buFont typeface="Arial" panose="020B0604020202020204" pitchFamily="34" charset="0"/>
              <a:buChar char="•"/>
            </a:pPr>
            <a:r>
              <a:rPr lang="en-US" baseline="0" dirty="0" smtClean="0"/>
              <a:t>Returned functionality must be resubmitted separately –</a:t>
            </a:r>
          </a:p>
          <a:p>
            <a:pPr marL="628650" lvl="1" indent="-171450">
              <a:buFont typeface="Arial" panose="020B0604020202020204" pitchFamily="34" charset="0"/>
              <a:buChar char="•"/>
            </a:pPr>
            <a:r>
              <a:rPr lang="en-US" baseline="0" dirty="0" smtClean="0"/>
              <a:t>Returned not a waiver request – Submitted request for a software solution you want built</a:t>
            </a:r>
          </a:p>
          <a:p>
            <a:pPr marL="628650" lvl="1" indent="-171450">
              <a:buFont typeface="Arial" panose="020B0604020202020204" pitchFamily="34" charset="0"/>
              <a:buChar char="•"/>
            </a:pPr>
            <a:r>
              <a:rPr lang="en-US" baseline="0" dirty="0" smtClean="0"/>
              <a:t>Returned waiver not needed – submitted for legal CIII</a:t>
            </a:r>
            <a:endParaRPr lang="en-US" dirty="0" smtClean="0"/>
          </a:p>
          <a:p>
            <a:pPr marL="171450" indent="-171450">
              <a:buFont typeface="Arial" panose="020B0604020202020204" pitchFamily="34" charset="0"/>
              <a:buChar char="•"/>
            </a:pPr>
            <a:r>
              <a:rPr lang="en-US" dirty="0" smtClean="0"/>
              <a:t>Disapproved</a:t>
            </a:r>
          </a:p>
          <a:p>
            <a:pPr marL="171450" indent="-171450">
              <a:buFont typeface="Arial" panose="020B0604020202020204" pitchFamily="34" charset="0"/>
              <a:buChar char="•"/>
            </a:pPr>
            <a:r>
              <a:rPr lang="en-US" dirty="0" smtClean="0"/>
              <a:t>Rescinded</a:t>
            </a:r>
            <a:r>
              <a:rPr lang="en-US" baseline="0" dirty="0" smtClean="0"/>
              <a:t> – when previously approved and the waiver is no longer needed or supported.</a:t>
            </a:r>
          </a:p>
          <a:p>
            <a:pPr marL="628650" lvl="1" indent="-171450">
              <a:buFont typeface="Arial" panose="020B0604020202020204" pitchFamily="34" charset="0"/>
              <a:buChar char="•"/>
            </a:pPr>
            <a:r>
              <a:rPr lang="en-US" baseline="0" dirty="0" smtClean="0"/>
              <a:t>In any of these scenarios, the site must take steps to remove the local modification and restore the routines to their national, gold standard</a:t>
            </a:r>
          </a:p>
          <a:p>
            <a:pPr marL="0" lvl="0" indent="0">
              <a:buFont typeface="Arial" panose="020B0604020202020204" pitchFamily="34" charset="0"/>
              <a:buNone/>
            </a:pPr>
            <a:r>
              <a:rPr lang="en-US" baseline="0" dirty="0" smtClean="0"/>
              <a:t>Alternatively, the committee may allow the site to continue using their local modification by making one of two </a:t>
            </a:r>
            <a:r>
              <a:rPr lang="en-US" baseline="0" dirty="0" smtClean="0"/>
              <a:t>decisions indicated by the green checkmarks:</a:t>
            </a:r>
            <a:endParaRPr lang="en-US" baseline="0" dirty="0" smtClean="0"/>
          </a:p>
          <a:p>
            <a:pPr marL="171450" indent="-171450">
              <a:buFont typeface="Arial" panose="020B0604020202020204" pitchFamily="34" charset="0"/>
              <a:buChar char="•"/>
            </a:pPr>
            <a:r>
              <a:rPr lang="en-US" baseline="0" dirty="0" smtClean="0"/>
              <a:t>Exempt – in essence removes the routine from the VistA standardization process.</a:t>
            </a:r>
          </a:p>
          <a:p>
            <a:pPr marL="628650" lvl="1" indent="-171450">
              <a:buFont typeface="Arial" panose="020B0604020202020204" pitchFamily="34" charset="0"/>
              <a:buChar char="•"/>
            </a:pPr>
            <a:r>
              <a:rPr lang="en-US" baseline="0" dirty="0" smtClean="0"/>
              <a:t>Example – Interim Management Solution – no longer supported nationally.</a:t>
            </a:r>
          </a:p>
          <a:p>
            <a:pPr marL="628650" lvl="1" indent="-171450">
              <a:buFont typeface="Arial" panose="020B0604020202020204" pitchFamily="34" charset="0"/>
              <a:buChar char="•"/>
            </a:pPr>
            <a:r>
              <a:rPr lang="en-US" baseline="0" dirty="0" smtClean="0"/>
              <a:t>Sites may continue using their local modifications and will not be required to standardize exempt routines.</a:t>
            </a:r>
          </a:p>
          <a:p>
            <a:pPr marL="171450" indent="-171450">
              <a:buFont typeface="Arial" panose="020B0604020202020204" pitchFamily="34" charset="0"/>
              <a:buChar char="•"/>
            </a:pPr>
            <a:r>
              <a:rPr lang="en-US" baseline="0" dirty="0" smtClean="0"/>
              <a:t>Approved</a:t>
            </a:r>
          </a:p>
          <a:p>
            <a:pPr marL="628650" lvl="1" indent="-171450">
              <a:buFont typeface="Arial" panose="020B0604020202020204" pitchFamily="34" charset="0"/>
              <a:buChar char="•"/>
            </a:pPr>
            <a:r>
              <a:rPr lang="en-US" baseline="0" dirty="0" smtClean="0"/>
              <a:t>Approved waivers allow sites to continue using their local modifications for a temporary period of </a:t>
            </a:r>
            <a:r>
              <a:rPr lang="en-US" baseline="0" dirty="0" smtClean="0"/>
              <a:t>time ONLY until the enhancement can be released nationally as part of the CI product.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44</a:t>
            </a:fld>
            <a:endParaRPr lang="en-US" dirty="0"/>
          </a:p>
        </p:txBody>
      </p:sp>
    </p:spTree>
    <p:extLst>
      <p:ext uri="{BB962C8B-B14F-4D97-AF65-F5344CB8AC3E}">
        <p14:creationId xmlns:p14="http://schemas.microsoft.com/office/powerpoint/2010/main" val="1521474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When a decision is reached, the chair returns to the IDRP system to enter</a:t>
            </a:r>
            <a:r>
              <a:rPr lang="en-US" b="0" baseline="0" dirty="0" smtClean="0"/>
              <a:t> comments and the approval decision.</a:t>
            </a:r>
          </a:p>
          <a:p>
            <a:r>
              <a:rPr lang="en-US" b="0" baseline="0" dirty="0" smtClean="0"/>
              <a:t>When the decision is saved, an e-mail message is generated to the submitter of the waiver request.</a:t>
            </a:r>
          </a:p>
          <a:p>
            <a:r>
              <a:rPr lang="en-US" b="0" baseline="0" dirty="0" smtClean="0"/>
              <a:t>E-mail informs them of the decision, and provides a link to the waiver request.</a:t>
            </a:r>
            <a:endParaRPr lang="en-US" b="0" dirty="0" smtClean="0"/>
          </a:p>
          <a:p>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45</a:t>
            </a:fld>
            <a:endParaRPr lang="en-US" dirty="0"/>
          </a:p>
        </p:txBody>
      </p:sp>
    </p:spTree>
    <p:extLst>
      <p:ext uri="{BB962C8B-B14F-4D97-AF65-F5344CB8AC3E}">
        <p14:creationId xmlns:p14="http://schemas.microsoft.com/office/powerpoint/2010/main" val="3946475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our goal</a:t>
            </a:r>
            <a:r>
              <a:rPr lang="en-US" baseline="0" dirty="0" smtClean="0"/>
              <a:t> is standardization.</a:t>
            </a:r>
          </a:p>
          <a:p>
            <a:r>
              <a:rPr lang="en-US" baseline="0" dirty="0" smtClean="0"/>
              <a:t>There are 2 ways to achieve standardization</a:t>
            </a:r>
          </a:p>
          <a:p>
            <a:pPr marL="228600" indent="-228600">
              <a:buFont typeface="+mj-lt"/>
              <a:buAutoNum type="arabicPeriod"/>
            </a:pPr>
            <a:r>
              <a:rPr lang="en-US" baseline="0" dirty="0" smtClean="0"/>
              <a:t>Sites remove the local modification</a:t>
            </a:r>
          </a:p>
          <a:p>
            <a:pPr marL="228600" indent="-228600">
              <a:buFont typeface="+mj-lt"/>
              <a:buAutoNum type="arabicPeriod"/>
            </a:pPr>
            <a:r>
              <a:rPr lang="en-US" baseline="0" dirty="0" smtClean="0"/>
              <a:t>The local modification becomes part of the national software standard</a:t>
            </a:r>
          </a:p>
          <a:p>
            <a:pPr marL="0" indent="0">
              <a:buFont typeface="+mj-lt"/>
              <a:buNone/>
            </a:pPr>
            <a:r>
              <a:rPr lang="en-US" baseline="0" dirty="0" smtClean="0"/>
              <a:t>Therefore, every approved waiver MUST have a p</a:t>
            </a:r>
            <a:r>
              <a:rPr lang="en-US" dirty="0" smtClean="0"/>
              <a:t>ath</a:t>
            </a:r>
            <a:r>
              <a:rPr lang="en-US" baseline="0" dirty="0" smtClean="0"/>
              <a:t> to national release</a:t>
            </a:r>
          </a:p>
          <a:p>
            <a:pPr marL="171450" indent="-171450">
              <a:buFont typeface="Arial" panose="020B0604020202020204" pitchFamily="34" charset="0"/>
              <a:buChar char="•"/>
            </a:pPr>
            <a:r>
              <a:rPr lang="en-US" baseline="0" dirty="0" smtClean="0"/>
              <a:t>Upon national release, the approved waiver will be rescinded, and sites will be expected to utilize the functionality within the national product at that point.</a:t>
            </a:r>
          </a:p>
          <a:p>
            <a:r>
              <a:rPr lang="en-US" baseline="0" dirty="0" smtClean="0"/>
              <a:t>This is why local mods that do not have national applicability will not be approved</a:t>
            </a:r>
            <a:endParaRPr lang="en-US" dirty="0" smtClean="0"/>
          </a:p>
          <a:p>
            <a:endParaRPr lang="en-US" dirty="0" smtClean="0"/>
          </a:p>
          <a:p>
            <a:r>
              <a:rPr lang="en-US" dirty="0" smtClean="0"/>
              <a:t>VA is looking at</a:t>
            </a:r>
            <a:r>
              <a:rPr lang="en-US" baseline="0" dirty="0" smtClean="0"/>
              <a:t> how to</a:t>
            </a:r>
            <a:r>
              <a:rPr lang="en-US" dirty="0" smtClean="0"/>
              <a:t> streamline adoption of local code into national app</a:t>
            </a:r>
          </a:p>
          <a:p>
            <a:r>
              <a:rPr lang="en-US" dirty="0" smtClean="0"/>
              <a:t>VistA Intake Workgroup has been established to identify</a:t>
            </a:r>
            <a:r>
              <a:rPr lang="en-US" baseline="0" dirty="0" smtClean="0"/>
              <a:t> issues and make recommendations</a:t>
            </a:r>
          </a:p>
          <a:p>
            <a:r>
              <a:rPr lang="en-US" baseline="0" dirty="0" smtClean="0"/>
              <a:t>One recommendation is the creation of a Small Product Intake Group</a:t>
            </a:r>
          </a:p>
          <a:p>
            <a:pPr marL="171450" indent="-171450">
              <a:buFont typeface="Arial" panose="020B0604020202020204" pitchFamily="34" charset="0"/>
              <a:buChar char="•"/>
            </a:pPr>
            <a:r>
              <a:rPr lang="en-US" baseline="0" dirty="0" smtClean="0"/>
              <a:t>Will offer a quick release for products that already exist and simply need testing and minor code tweaking</a:t>
            </a:r>
          </a:p>
          <a:p>
            <a:pPr marL="0" indent="0">
              <a:buFont typeface="Arial" panose="020B0604020202020204" pitchFamily="34" charset="0"/>
              <a:buNone/>
            </a:pPr>
            <a:r>
              <a:rPr lang="en-US" baseline="0" dirty="0" smtClean="0"/>
              <a:t>Final recommendations will be completed by the end of April.</a:t>
            </a:r>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46</a:t>
            </a:fld>
            <a:endParaRPr lang="en-US" dirty="0"/>
          </a:p>
        </p:txBody>
      </p:sp>
    </p:spTree>
    <p:extLst>
      <p:ext uri="{BB962C8B-B14F-4D97-AF65-F5344CB8AC3E}">
        <p14:creationId xmlns:p14="http://schemas.microsoft.com/office/powerpoint/2010/main" val="22206778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thing we have not covered is how OSEHRA can help support the VistA Standardization effort.</a:t>
            </a:r>
          </a:p>
          <a:p>
            <a:r>
              <a:rPr lang="en-US" baseline="0" dirty="0" smtClean="0"/>
              <a:t>OSEHRA is the Open Source Electronic Health Record Alliance.</a:t>
            </a:r>
          </a:p>
          <a:p>
            <a:r>
              <a:rPr lang="en-US" baseline="0" dirty="0" smtClean="0"/>
              <a:t>They were established to be the custodial agent of VistA software.</a:t>
            </a:r>
          </a:p>
          <a:p>
            <a:r>
              <a:rPr lang="en-US" baseline="0" dirty="0" smtClean="0"/>
              <a:t>OSEHRA provides an opportunity for anyone in the community to contribute locally developed software that can be shared within the VistA Open Source Community.</a:t>
            </a:r>
          </a:p>
          <a:p>
            <a:r>
              <a:rPr lang="en-US" baseline="0" dirty="0" smtClean="0"/>
              <a:t>OSEHRA also provides a code certification that will test any local software and provide a certification that the code is safe.</a:t>
            </a:r>
          </a:p>
          <a:p>
            <a:r>
              <a:rPr lang="en-US" dirty="0" smtClean="0"/>
              <a:t>Sites can submit their local</a:t>
            </a:r>
            <a:r>
              <a:rPr lang="en-US" baseline="0" dirty="0" smtClean="0"/>
              <a:t> software to OSEHRA, but may only do so after</a:t>
            </a:r>
          </a:p>
          <a:p>
            <a:pPr marL="171450" indent="-171450">
              <a:buFont typeface="Arial" panose="020B0604020202020204" pitchFamily="34" charset="0"/>
              <a:buChar char="•"/>
            </a:pPr>
            <a:r>
              <a:rPr lang="en-US" baseline="0" dirty="0" smtClean="0"/>
              <a:t>Having the code redacted</a:t>
            </a:r>
          </a:p>
          <a:p>
            <a:pPr marL="628650" lvl="1" indent="-171450">
              <a:buFont typeface="Arial" panose="020B0604020202020204" pitchFamily="34" charset="0"/>
              <a:buChar char="•"/>
            </a:pPr>
            <a:r>
              <a:rPr lang="en-US" baseline="0" dirty="0" smtClean="0"/>
              <a:t>Redaction removes any proprietary code, or code that contains security or privacy components that must be removed before being shared with anyone outside VA.</a:t>
            </a:r>
          </a:p>
          <a:p>
            <a:pPr marL="628650" lvl="1" indent="-171450">
              <a:buFont typeface="Arial" panose="020B0604020202020204" pitchFamily="34" charset="0"/>
              <a:buChar char="•"/>
            </a:pPr>
            <a:r>
              <a:rPr lang="en-US" baseline="0" dirty="0" smtClean="0"/>
              <a:t>All of the VistA software is redacted every time it is submitted to OSEHRA or as a result of any FOIA request</a:t>
            </a:r>
          </a:p>
          <a:p>
            <a:pPr marL="628650" lvl="1" indent="-171450">
              <a:buFont typeface="Arial" panose="020B0604020202020204" pitchFamily="34" charset="0"/>
              <a:buChar char="•"/>
            </a:pPr>
            <a:r>
              <a:rPr lang="en-US" baseline="0" dirty="0" smtClean="0"/>
              <a:t>Local code is no different – it must be redacted before being published to OSEHRA.</a:t>
            </a:r>
          </a:p>
          <a:p>
            <a:pPr marL="628650" lvl="1" indent="-171450">
              <a:buFont typeface="Arial" panose="020B0604020202020204" pitchFamily="34" charset="0"/>
              <a:buChar char="•"/>
            </a:pPr>
            <a:r>
              <a:rPr lang="en-US" baseline="0" dirty="0" smtClean="0"/>
              <a:t>3 groups are authorized within VA to redact code: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Open Source, Configuration &amp; Tools Management Office within OIT</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Field</a:t>
            </a:r>
            <a:r>
              <a:rPr lang="en-US" sz="1200" kern="1200" baseline="0" dirty="0" smtClean="0">
                <a:solidFill>
                  <a:schemeClr val="tx1"/>
                </a:solidFill>
                <a:effectLst/>
                <a:latin typeface="+mn-lt"/>
                <a:ea typeface="+mn-ea"/>
                <a:cs typeface="+mn-cs"/>
              </a:rPr>
              <a:t> Development staff who support the regions</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smtClean="0">
                <a:solidFill>
                  <a:schemeClr val="tx1"/>
                </a:solidFill>
                <a:effectLst/>
                <a:latin typeface="+mn-lt"/>
                <a:ea typeface="+mn-ea"/>
                <a:cs typeface="+mn-cs"/>
              </a:rPr>
              <a:t>Innovations staff supporting the Innovations program</a:t>
            </a:r>
          </a:p>
          <a:p>
            <a:r>
              <a:rPr lang="en-US" baseline="0" dirty="0" smtClean="0"/>
              <a:t>You must also be aware that if you submit to OSEHRA for certification, you will be required to submit documentation and test scripts with your code</a:t>
            </a:r>
          </a:p>
          <a:p>
            <a:r>
              <a:rPr lang="en-US" baseline="0" dirty="0" smtClean="0"/>
              <a:t>OSEHRA will certify your code if it passes all of the necessary checks and balances</a:t>
            </a:r>
          </a:p>
          <a:p>
            <a:r>
              <a:rPr lang="en-US" baseline="0" dirty="0" smtClean="0"/>
              <a:t>The value to certifying through OSEHRA is twofold:</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CIII code that is certified and well tested will be easier for the VA to adopt – take less time to release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Open Source Community can engage to use your code; help test your code; and potentially even enhance your code.</a:t>
            </a:r>
          </a:p>
          <a:p>
            <a:r>
              <a:rPr lang="en-US" baseline="0" dirty="0" smtClean="0"/>
              <a:t>VA can elect to adopt code once certified</a:t>
            </a:r>
          </a:p>
          <a:p>
            <a:r>
              <a:rPr lang="en-US" baseline="0" dirty="0" smtClean="0"/>
              <a:t>Testing and release within the VA is still needed</a:t>
            </a:r>
          </a:p>
          <a:p>
            <a:pPr marL="0" lvl="0" indent="0">
              <a:buFont typeface="+mj-lt"/>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D2DD63BD-8C2C-4DBD-8395-0FBD1C4D9ECE}" type="slidenum">
              <a:rPr lang="en-US" smtClean="0"/>
              <a:t>47</a:t>
            </a:fld>
            <a:endParaRPr lang="en-US" dirty="0"/>
          </a:p>
        </p:txBody>
      </p:sp>
    </p:spTree>
    <p:extLst>
      <p:ext uri="{BB962C8B-B14F-4D97-AF65-F5344CB8AC3E}">
        <p14:creationId xmlns:p14="http://schemas.microsoft.com/office/powerpoint/2010/main" val="2544467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a:t>
            </a:r>
            <a:r>
              <a:rPr lang="en-US" baseline="0" dirty="0" smtClean="0"/>
              <a:t>you haven’t submitted your questions yet, there is still time to do so by clicking on the orange “Ask The Presenter” icon.  We’re going to show a brief announcement and be right back to answer your questions.</a:t>
            </a:r>
          </a:p>
          <a:p>
            <a:endParaRPr lang="en-US" baseline="0" dirty="0" smtClean="0"/>
          </a:p>
          <a:p>
            <a:r>
              <a:rPr lang="en-US" baseline="0" dirty="0" smtClean="0"/>
              <a:t>(Stand still and smile until you see the video come up full screen)</a:t>
            </a:r>
          </a:p>
          <a:p>
            <a:endParaRPr lang="en-US" baseline="0"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t>48</a:t>
            </a:fld>
            <a:endParaRPr lang="en-US" dirty="0"/>
          </a:p>
        </p:txBody>
      </p:sp>
    </p:spTree>
    <p:extLst>
      <p:ext uri="{BB962C8B-B14F-4D97-AF65-F5344CB8AC3E}">
        <p14:creationId xmlns:p14="http://schemas.microsoft.com/office/powerpoint/2010/main" val="1761279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Scope of VistA Standardization</a:t>
            </a:r>
          </a:p>
          <a:p>
            <a:endParaRPr lang="en-US" dirty="0" smtClean="0"/>
          </a:p>
          <a:p>
            <a:r>
              <a:rPr lang="en-US" sz="2000" dirty="0" smtClean="0"/>
              <a:t>The magnitude of inspecting, remediation where needed, and certifying all VA sites is significant:</a:t>
            </a:r>
          </a:p>
          <a:p>
            <a:pPr marL="285750" indent="-285750">
              <a:buFont typeface="Arial" pitchFamily="34" charset="0"/>
              <a:buChar char="•"/>
            </a:pPr>
            <a:r>
              <a:rPr lang="en-US" sz="2000" dirty="0" smtClean="0"/>
              <a:t>VA VistA is deployed at 133 VistA Instances, supporting 133 VA Medical Centers and over 800 associated clinics.</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5</a:t>
            </a:fld>
            <a:endParaRPr lang="en-US" dirty="0"/>
          </a:p>
        </p:txBody>
      </p:sp>
    </p:spTree>
    <p:extLst>
      <p:ext uri="{BB962C8B-B14F-4D97-AF65-F5344CB8AC3E}">
        <p14:creationId xmlns:p14="http://schemas.microsoft.com/office/powerpoint/2010/main" val="6560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Scope of VistA Standardization</a:t>
            </a:r>
          </a:p>
          <a:p>
            <a:endParaRPr lang="en-US" dirty="0" smtClean="0"/>
          </a:p>
          <a:p>
            <a:pPr marL="285750" indent="-285750">
              <a:buFont typeface="Arial" pitchFamily="34" charset="0"/>
              <a:buChar char="•"/>
            </a:pPr>
            <a:r>
              <a:rPr lang="en-US" sz="2000" dirty="0" smtClean="0"/>
              <a:t>Each VA VistA Instance is comprised of 180 active components or ‘packages’ of specific functionality.</a:t>
            </a:r>
          </a:p>
        </p:txBody>
      </p:sp>
      <p:sp>
        <p:nvSpPr>
          <p:cNvPr id="4" name="Slide Number Placeholder 3"/>
          <p:cNvSpPr>
            <a:spLocks noGrp="1"/>
          </p:cNvSpPr>
          <p:nvPr>
            <p:ph type="sldNum" sz="quarter" idx="10"/>
          </p:nvPr>
        </p:nvSpPr>
        <p:spPr/>
        <p:txBody>
          <a:bodyPr/>
          <a:lstStyle/>
          <a:p>
            <a:fld id="{08AA51C3-518F-4F0D-B932-9AF47A2C9D15}" type="slidenum">
              <a:rPr lang="en-US" smtClean="0"/>
              <a:t>6</a:t>
            </a:fld>
            <a:endParaRPr lang="en-US" dirty="0"/>
          </a:p>
        </p:txBody>
      </p:sp>
    </p:spTree>
    <p:extLst>
      <p:ext uri="{BB962C8B-B14F-4D97-AF65-F5344CB8AC3E}">
        <p14:creationId xmlns:p14="http://schemas.microsoft.com/office/powerpoint/2010/main" val="3976195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Scope of VistA</a:t>
            </a:r>
            <a:r>
              <a:rPr lang="en-US" baseline="0" dirty="0" smtClean="0"/>
              <a:t> Standardization</a:t>
            </a:r>
          </a:p>
          <a:p>
            <a:endParaRPr lang="en-US" baseline="0" dirty="0" smtClean="0"/>
          </a:p>
          <a:p>
            <a:pPr marL="285750" indent="-285750">
              <a:buFont typeface="Arial" pitchFamily="34" charset="0"/>
              <a:buChar char="•"/>
            </a:pPr>
            <a:r>
              <a:rPr lang="en-US" sz="2000" dirty="0" smtClean="0"/>
              <a:t>Each package is comprised of 12 to 2000 Routines (modules of executable code).  A VistA instance is comprised of 27,400 Routines.</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7</a:t>
            </a:fld>
            <a:endParaRPr lang="en-US" dirty="0"/>
          </a:p>
        </p:txBody>
      </p:sp>
    </p:spTree>
    <p:extLst>
      <p:ext uri="{BB962C8B-B14F-4D97-AF65-F5344CB8AC3E}">
        <p14:creationId xmlns:p14="http://schemas.microsoft.com/office/powerpoint/2010/main" val="3679208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Scope of Vista Standardization</a:t>
            </a:r>
          </a:p>
          <a:p>
            <a:endParaRPr lang="en-US" dirty="0" smtClean="0"/>
          </a:p>
          <a:p>
            <a:pPr marL="285750" indent="-285750">
              <a:buFont typeface="Arial" pitchFamily="34" charset="0"/>
              <a:buChar char="•"/>
            </a:pPr>
            <a:r>
              <a:rPr lang="en-US" sz="2000" dirty="0" smtClean="0"/>
              <a:t>3.64 million site/Routine comparisons to the VA Standard are needed to certify VA wide.</a:t>
            </a:r>
          </a:p>
          <a:p>
            <a:pPr marL="742950" lvl="1" indent="-285750">
              <a:buFont typeface="Arial" pitchFamily="34" charset="0"/>
              <a:buChar char="•"/>
            </a:pPr>
            <a:r>
              <a:rPr lang="en-US" sz="2000" dirty="0" smtClean="0"/>
              <a:t>Use of automated tools to identify character by character code variance.</a:t>
            </a:r>
          </a:p>
          <a:p>
            <a:pPr marL="742950" lvl="1" indent="-285750">
              <a:buFont typeface="Arial" pitchFamily="34" charset="0"/>
              <a:buChar char="•"/>
            </a:pPr>
            <a:r>
              <a:rPr lang="en-US" sz="2000" dirty="0" smtClean="0"/>
              <a:t>Human inspection of the variance detected to determine corrective action.</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8</a:t>
            </a:fld>
            <a:endParaRPr lang="en-US" dirty="0"/>
          </a:p>
        </p:txBody>
      </p:sp>
    </p:spTree>
    <p:extLst>
      <p:ext uri="{BB962C8B-B14F-4D97-AF65-F5344CB8AC3E}">
        <p14:creationId xmlns:p14="http://schemas.microsoft.com/office/powerpoint/2010/main" val="325793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US" dirty="0" smtClean="0"/>
              <a:t>Inspect sites:</a:t>
            </a:r>
          </a:p>
          <a:p>
            <a:pPr marL="742950" lvl="1" indent="-285750">
              <a:buFont typeface="Arial" pitchFamily="34" charset="0"/>
              <a:buChar char="•"/>
            </a:pPr>
            <a:r>
              <a:rPr lang="en-US" dirty="0" smtClean="0"/>
              <a:t>Use automated tools to compare tens of thousands of Routines against the VA Enterprise Standard and detect variance.</a:t>
            </a:r>
          </a:p>
          <a:p>
            <a:pPr marL="285750" indent="-285750">
              <a:buFont typeface="Arial" pitchFamily="34" charset="0"/>
              <a:buChar char="•"/>
            </a:pPr>
            <a:r>
              <a:rPr lang="en-US" dirty="0" smtClean="0"/>
              <a:t>Analyze Variance:</a:t>
            </a:r>
          </a:p>
          <a:p>
            <a:pPr marL="742950" lvl="1" indent="-285750">
              <a:buFont typeface="Arial" pitchFamily="34" charset="0"/>
              <a:buChar char="•"/>
            </a:pPr>
            <a:r>
              <a:rPr lang="en-US" dirty="0" smtClean="0"/>
              <a:t>SW Developers manually analyze variance.</a:t>
            </a:r>
          </a:p>
          <a:p>
            <a:pPr marL="742950" lvl="1" indent="-285750">
              <a:buFont typeface="Arial" pitchFamily="34" charset="0"/>
              <a:buChar char="•"/>
            </a:pPr>
            <a:r>
              <a:rPr lang="en-US" dirty="0" smtClean="0"/>
              <a:t>Typically 500 to 2000 variance points per site.</a:t>
            </a:r>
          </a:p>
          <a:p>
            <a:pPr marL="742950" lvl="1" indent="-285750">
              <a:buFont typeface="Arial" pitchFamily="34" charset="0"/>
              <a:buChar char="•"/>
            </a:pPr>
            <a:r>
              <a:rPr lang="en-US" dirty="0" smtClean="0"/>
              <a:t>90% of variance usually benign (does not impact executable code), such as notes, blank character spaces, etc.</a:t>
            </a:r>
          </a:p>
          <a:p>
            <a:pPr marL="742950" lvl="1" indent="-285750">
              <a:buFont typeface="Arial" pitchFamily="34" charset="0"/>
              <a:buChar char="•"/>
            </a:pPr>
            <a:r>
              <a:rPr lang="en-US" dirty="0" smtClean="0"/>
              <a:t>Results in 40 to 400 variances per site for remediation.</a:t>
            </a:r>
          </a:p>
          <a:p>
            <a:pPr marL="285750" indent="-285750">
              <a:buFont typeface="Arial" pitchFamily="34" charset="0"/>
              <a:buChar char="•"/>
            </a:pPr>
            <a:r>
              <a:rPr lang="en-US" dirty="0" smtClean="0"/>
              <a:t>Remediation of variance:</a:t>
            </a:r>
          </a:p>
          <a:p>
            <a:pPr marL="742950" lvl="1" indent="-285750">
              <a:buFont typeface="Arial" pitchFamily="34" charset="0"/>
              <a:buChar char="•"/>
            </a:pPr>
            <a:r>
              <a:rPr lang="en-US" dirty="0" smtClean="0"/>
              <a:t>Sites determine if remediation to the standard can be done with no adverse impact on clinical care, and then remediate through normal ‘break/fix’ local test and release processes.</a:t>
            </a:r>
          </a:p>
          <a:p>
            <a:pPr marL="742950" lvl="1" indent="-285750">
              <a:buFont typeface="Arial" pitchFamily="34" charset="0"/>
              <a:buChar char="•"/>
            </a:pPr>
            <a:r>
              <a:rPr lang="en-US" dirty="0" smtClean="0"/>
              <a:t>Waivers sought for those essential items for clinical care.</a:t>
            </a:r>
          </a:p>
          <a:p>
            <a:pPr marL="285750" indent="-285750">
              <a:buFont typeface="Arial" pitchFamily="34" charset="0"/>
              <a:buChar char="•"/>
            </a:pPr>
            <a:r>
              <a:rPr lang="en-US" dirty="0" smtClean="0"/>
              <a:t>Certification and Waiver Catalogue:</a:t>
            </a:r>
          </a:p>
          <a:p>
            <a:pPr marL="742950" lvl="1" indent="-285750">
              <a:buFont typeface="Arial" pitchFamily="34" charset="0"/>
              <a:buChar char="•"/>
            </a:pPr>
            <a:r>
              <a:rPr lang="en-US" dirty="0" smtClean="0"/>
              <a:t>All compliant routines and remediated variance is certified, and remaining variance that is waivered is catalogued. </a:t>
            </a:r>
          </a:p>
          <a:p>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t>9</a:t>
            </a:fld>
            <a:endParaRPr lang="en-US" dirty="0"/>
          </a:p>
        </p:txBody>
      </p:sp>
    </p:spTree>
    <p:extLst>
      <p:ext uri="{BB962C8B-B14F-4D97-AF65-F5344CB8AC3E}">
        <p14:creationId xmlns:p14="http://schemas.microsoft.com/office/powerpoint/2010/main" val="1329581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146120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404446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490693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83222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608380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210374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952826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44696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70002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5534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832E65-DD5B-4179-8B3B-4F66AF272951}" type="datetimeFigureOut">
              <a:rPr lang="en-US" smtClean="0"/>
              <a:t>3/24/2014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D13D47-5C97-42FD-9056-81B5188DCAEE}" type="slidenum">
              <a:rPr lang="en-US" smtClean="0"/>
              <a:t>‹#›</a:t>
            </a:fld>
            <a:endParaRPr lang="en-US" dirty="0"/>
          </a:p>
        </p:txBody>
      </p:sp>
    </p:spTree>
    <p:extLst>
      <p:ext uri="{BB962C8B-B14F-4D97-AF65-F5344CB8AC3E}">
        <p14:creationId xmlns:p14="http://schemas.microsoft.com/office/powerpoint/2010/main" val="3953128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32E65-DD5B-4179-8B3B-4F66AF272951}" type="datetimeFigureOut">
              <a:rPr lang="en-US" smtClean="0"/>
              <a:t>3/24/2014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13D47-5C97-42FD-9056-81B5188DCAEE}" type="slidenum">
              <a:rPr lang="en-US" smtClean="0"/>
              <a:t>‹#›</a:t>
            </a:fld>
            <a:endParaRPr lang="en-US" dirty="0"/>
          </a:p>
        </p:txBody>
      </p:sp>
    </p:spTree>
    <p:extLst>
      <p:ext uri="{BB962C8B-B14F-4D97-AF65-F5344CB8AC3E}">
        <p14:creationId xmlns:p14="http://schemas.microsoft.com/office/powerpoint/2010/main" val="33312127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pas.r02.med.va.gov/apps/idr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5.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microsoft.com/office/2007/relationships/hdphoto" Target="../media/hdphoto10.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12.wdp"/><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1.wdp"/><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solidFill>
                  <a:schemeClr val="tx1">
                    <a:lumMod val="65000"/>
                    <a:lumOff val="35000"/>
                  </a:schemeClr>
                </a:solidFill>
              </a:rPr>
              <a:t>Guy Esten</a:t>
            </a:r>
          </a:p>
          <a:p>
            <a:r>
              <a:rPr lang="en-US" dirty="0" smtClean="0">
                <a:solidFill>
                  <a:schemeClr val="tx1">
                    <a:lumMod val="65000"/>
                    <a:lumOff val="35000"/>
                  </a:schemeClr>
                </a:solidFill>
              </a:rPr>
              <a:t>Christine Rhodes</a:t>
            </a:r>
            <a:endParaRPr lang="en-US" dirty="0">
              <a:solidFill>
                <a:schemeClr val="tx1">
                  <a:lumMod val="65000"/>
                  <a:lumOff val="35000"/>
                </a:schemeClr>
              </a:solidFill>
            </a:endParaRPr>
          </a:p>
        </p:txBody>
      </p:sp>
      <p:pic>
        <p:nvPicPr>
          <p:cNvPr id="4" name="Picture 3" descr="&quot; &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171825"/>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25587"/>
            <a:ext cx="7772400" cy="1470025"/>
          </a:xfrm>
        </p:spPr>
        <p:txBody>
          <a:bodyPr/>
          <a:lstStyle/>
          <a:p>
            <a:r>
              <a:rPr lang="en-US" dirty="0" smtClean="0"/>
              <a:t>Benefits of Open Source and VistA Standardization</a:t>
            </a:r>
            <a:endParaRPr lang="en-US" dirty="0"/>
          </a:p>
        </p:txBody>
      </p:sp>
    </p:spTree>
    <p:extLst>
      <p:ext uri="{BB962C8B-B14F-4D97-AF65-F5344CB8AC3E}">
        <p14:creationId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4" name="Rectangle 13" descr="&quot; &quot;"/>
          <p:cNvSpPr/>
          <p:nvPr/>
        </p:nvSpPr>
        <p:spPr>
          <a:xfrm>
            <a:off x="0" y="4819650"/>
            <a:ext cx="9163048" cy="150426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descr="&quot; &quot;"/>
          <p:cNvSpPr/>
          <p:nvPr/>
        </p:nvSpPr>
        <p:spPr>
          <a:xfrm>
            <a:off x="0" y="3448050"/>
            <a:ext cx="9144000" cy="13716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descr="&quot; &quot;"/>
          <p:cNvSpPr/>
          <p:nvPr/>
        </p:nvSpPr>
        <p:spPr>
          <a:xfrm>
            <a:off x="-1" y="628650"/>
            <a:ext cx="9163049" cy="2819400"/>
          </a:xfrm>
          <a:prstGeom prst="rect">
            <a:avLst/>
          </a:prstGeom>
          <a:solidFill>
            <a:srgbClr val="9CF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descr="&quot; &quot;"/>
          <p:cNvSpPr/>
          <p:nvPr/>
        </p:nvSpPr>
        <p:spPr>
          <a:xfrm rot="16200000">
            <a:off x="-1799881" y="3076234"/>
            <a:ext cx="5809562" cy="6858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hevron 4" descr="&quot; &quot;"/>
          <p:cNvSpPr/>
          <p:nvPr/>
        </p:nvSpPr>
        <p:spPr>
          <a:xfrm rot="5400000">
            <a:off x="95250" y="685800"/>
            <a:ext cx="2019300" cy="190500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Chevron 5" descr="&quot; &quot;"/>
          <p:cNvSpPr/>
          <p:nvPr/>
        </p:nvSpPr>
        <p:spPr>
          <a:xfrm rot="5400000">
            <a:off x="95250" y="2133600"/>
            <a:ext cx="2019300" cy="1905000"/>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Chevron 6" descr="&quot; &quot;"/>
          <p:cNvSpPr/>
          <p:nvPr/>
        </p:nvSpPr>
        <p:spPr>
          <a:xfrm rot="5400000">
            <a:off x="95250" y="3505200"/>
            <a:ext cx="2019300" cy="1905000"/>
          </a:xfrm>
          <a:prstGeom prst="chevron">
            <a:avLst/>
          </a:prstGeom>
          <a:solidFill>
            <a:srgbClr val="FFD8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hevron 7" descr="&quot; &quot;"/>
          <p:cNvSpPr/>
          <p:nvPr/>
        </p:nvSpPr>
        <p:spPr>
          <a:xfrm rot="5400000">
            <a:off x="95250" y="4876800"/>
            <a:ext cx="2019300" cy="1905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descr="CY 15&#10;"/>
          <p:cNvSpPr txBox="1"/>
          <p:nvPr/>
        </p:nvSpPr>
        <p:spPr>
          <a:xfrm rot="5400000">
            <a:off x="7569488" y="5258486"/>
            <a:ext cx="2133600" cy="646331"/>
          </a:xfrm>
          <a:prstGeom prst="rect">
            <a:avLst/>
          </a:prstGeom>
          <a:noFill/>
        </p:spPr>
        <p:txBody>
          <a:bodyPr wrap="square" rtlCol="0">
            <a:spAutoFit/>
          </a:bodyPr>
          <a:lstStyle/>
          <a:p>
            <a:pPr algn="ctr"/>
            <a:r>
              <a:rPr lang="en-US" sz="3600" b="1" dirty="0" smtClean="0"/>
              <a:t>CY 15</a:t>
            </a:r>
            <a:endParaRPr lang="en-US" sz="3600" b="1" dirty="0"/>
          </a:p>
        </p:txBody>
      </p:sp>
      <p:sp>
        <p:nvSpPr>
          <p:cNvPr id="28" name="TextBox 27" descr="Will address products outside of iEHR Core set&#10;About 40% of VistA remains for this.&#10;"/>
          <p:cNvSpPr txBox="1"/>
          <p:nvPr/>
        </p:nvSpPr>
        <p:spPr>
          <a:xfrm>
            <a:off x="2362200" y="4913292"/>
            <a:ext cx="5950922"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Will address products outside of iEHR Core set</a:t>
            </a:r>
          </a:p>
          <a:p>
            <a:pPr marL="285750" indent="-285750">
              <a:buFont typeface="Arial" panose="020B0604020202020204" pitchFamily="34" charset="0"/>
              <a:buChar char="•"/>
            </a:pPr>
            <a:r>
              <a:rPr lang="en-US" sz="2800" dirty="0" smtClean="0"/>
              <a:t>About 40% of VistA remains for this.</a:t>
            </a:r>
            <a:endParaRPr lang="en-US" sz="2800" dirty="0"/>
          </a:p>
        </p:txBody>
      </p:sp>
      <p:sp>
        <p:nvSpPr>
          <p:cNvPr id="13" name="TextBox 12" descr="Other"/>
          <p:cNvSpPr txBox="1"/>
          <p:nvPr/>
        </p:nvSpPr>
        <p:spPr>
          <a:xfrm>
            <a:off x="76200" y="5677584"/>
            <a:ext cx="2133600" cy="646331"/>
          </a:xfrm>
          <a:prstGeom prst="rect">
            <a:avLst/>
          </a:prstGeom>
          <a:noFill/>
        </p:spPr>
        <p:txBody>
          <a:bodyPr wrap="square" rtlCol="0">
            <a:spAutoFit/>
          </a:bodyPr>
          <a:lstStyle/>
          <a:p>
            <a:pPr algn="ctr"/>
            <a:r>
              <a:rPr lang="en-US" sz="3600" b="1" dirty="0" smtClean="0"/>
              <a:t>Other</a:t>
            </a:r>
            <a:endParaRPr lang="en-US" sz="3600" b="1" dirty="0"/>
          </a:p>
        </p:txBody>
      </p:sp>
      <p:sp>
        <p:nvSpPr>
          <p:cNvPr id="18" name="TextBox 17" descr="CY 14&#10;"/>
          <p:cNvSpPr txBox="1"/>
          <p:nvPr/>
        </p:nvSpPr>
        <p:spPr>
          <a:xfrm rot="5400000">
            <a:off x="7569488" y="3829736"/>
            <a:ext cx="2133600" cy="646331"/>
          </a:xfrm>
          <a:prstGeom prst="rect">
            <a:avLst/>
          </a:prstGeom>
          <a:noFill/>
        </p:spPr>
        <p:txBody>
          <a:bodyPr wrap="square" rtlCol="0">
            <a:spAutoFit/>
          </a:bodyPr>
          <a:lstStyle/>
          <a:p>
            <a:pPr algn="ctr"/>
            <a:r>
              <a:rPr lang="en-US" sz="3600" b="1" dirty="0" smtClean="0"/>
              <a:t>CY 14</a:t>
            </a:r>
            <a:endParaRPr lang="en-US" sz="3600" b="1" dirty="0"/>
          </a:p>
        </p:txBody>
      </p:sp>
      <p:sp>
        <p:nvSpPr>
          <p:cNvPr id="27" name="TextBox 26" descr="Work underway&#10;Will complete FOC milestone in CY14&#10;"/>
          <p:cNvSpPr txBox="1"/>
          <p:nvPr/>
        </p:nvSpPr>
        <p:spPr>
          <a:xfrm>
            <a:off x="2362200" y="3656796"/>
            <a:ext cx="5950922"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Work underway</a:t>
            </a:r>
          </a:p>
          <a:p>
            <a:pPr marL="285750" indent="-285750">
              <a:buFont typeface="Arial" panose="020B0604020202020204" pitchFamily="34" charset="0"/>
              <a:buChar char="•"/>
            </a:pPr>
            <a:r>
              <a:rPr lang="en-US" sz="2800" dirty="0" smtClean="0"/>
              <a:t>Will complete FOC milestone in CY14</a:t>
            </a:r>
            <a:endParaRPr lang="en-US" sz="2800" dirty="0"/>
          </a:p>
        </p:txBody>
      </p:sp>
      <p:sp>
        <p:nvSpPr>
          <p:cNvPr id="12" name="TextBox 11" descr="6-10&#10;"/>
          <p:cNvSpPr txBox="1"/>
          <p:nvPr/>
        </p:nvSpPr>
        <p:spPr>
          <a:xfrm>
            <a:off x="57150" y="4390311"/>
            <a:ext cx="2133600" cy="646331"/>
          </a:xfrm>
          <a:prstGeom prst="rect">
            <a:avLst/>
          </a:prstGeom>
          <a:noFill/>
        </p:spPr>
        <p:txBody>
          <a:bodyPr wrap="square" rtlCol="0">
            <a:spAutoFit/>
          </a:bodyPr>
          <a:lstStyle/>
          <a:p>
            <a:pPr algn="ctr"/>
            <a:r>
              <a:rPr lang="en-US" sz="3600" b="1" dirty="0" smtClean="0"/>
              <a:t>6-10</a:t>
            </a:r>
            <a:endParaRPr lang="en-US" sz="3600" b="1" dirty="0"/>
          </a:p>
        </p:txBody>
      </p:sp>
      <p:sp>
        <p:nvSpPr>
          <p:cNvPr id="11" name="TextBox 10" descr="3-5&#10;"/>
          <p:cNvSpPr txBox="1"/>
          <p:nvPr/>
        </p:nvSpPr>
        <p:spPr>
          <a:xfrm>
            <a:off x="57150" y="3077230"/>
            <a:ext cx="2133600" cy="646331"/>
          </a:xfrm>
          <a:prstGeom prst="rect">
            <a:avLst/>
          </a:prstGeom>
          <a:noFill/>
        </p:spPr>
        <p:txBody>
          <a:bodyPr wrap="square" rtlCol="0">
            <a:spAutoFit/>
          </a:bodyPr>
          <a:lstStyle/>
          <a:p>
            <a:pPr algn="ctr"/>
            <a:r>
              <a:rPr lang="en-US" sz="3600" b="1" dirty="0" smtClean="0"/>
              <a:t>3-5</a:t>
            </a:r>
            <a:endParaRPr lang="en-US" sz="3600" b="1" dirty="0"/>
          </a:p>
        </p:txBody>
      </p:sp>
      <p:sp>
        <p:nvSpPr>
          <p:cNvPr id="17" name="TextBox 16" descr="Completed&#10;"/>
          <p:cNvSpPr txBox="1"/>
          <p:nvPr/>
        </p:nvSpPr>
        <p:spPr>
          <a:xfrm rot="5400000">
            <a:off x="7469460" y="1710408"/>
            <a:ext cx="2333656" cy="646331"/>
          </a:xfrm>
          <a:prstGeom prst="rect">
            <a:avLst/>
          </a:prstGeom>
          <a:noFill/>
        </p:spPr>
        <p:txBody>
          <a:bodyPr wrap="square" rtlCol="0">
            <a:spAutoFit/>
          </a:bodyPr>
          <a:lstStyle/>
          <a:p>
            <a:pPr algn="ctr"/>
            <a:r>
              <a:rPr lang="en-US" sz="3600" b="1" dirty="0" smtClean="0"/>
              <a:t>Completed</a:t>
            </a:r>
            <a:endParaRPr lang="en-US" sz="3600" b="1" dirty="0"/>
          </a:p>
        </p:txBody>
      </p:sp>
      <p:sp>
        <p:nvSpPr>
          <p:cNvPr id="26" name="TextBox 25" descr="Changed to iEHR Core Product set&#10;21 sites per increment&#10;"/>
          <p:cNvSpPr txBox="1"/>
          <p:nvPr/>
        </p:nvSpPr>
        <p:spPr>
          <a:xfrm>
            <a:off x="2362200" y="2304246"/>
            <a:ext cx="56388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Changed to iEHR Core Product set</a:t>
            </a:r>
          </a:p>
          <a:p>
            <a:pPr marL="285750" indent="-285750">
              <a:buFont typeface="Arial" panose="020B0604020202020204" pitchFamily="34" charset="0"/>
              <a:buChar char="•"/>
            </a:pPr>
            <a:r>
              <a:rPr lang="en-US" sz="2800" dirty="0" smtClean="0"/>
              <a:t>21 sites per increment</a:t>
            </a:r>
            <a:endParaRPr lang="en-US" sz="2800" dirty="0"/>
          </a:p>
        </p:txBody>
      </p:sp>
      <p:sp>
        <p:nvSpPr>
          <p:cNvPr id="25" name="TextBox 24" descr="Piloted concept&#10;Small number of production sites&#10;"/>
          <p:cNvSpPr txBox="1"/>
          <p:nvPr/>
        </p:nvSpPr>
        <p:spPr>
          <a:xfrm>
            <a:off x="2362200" y="732473"/>
            <a:ext cx="32766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Piloted concept</a:t>
            </a:r>
          </a:p>
          <a:p>
            <a:pPr marL="285750" indent="-285750">
              <a:buFont typeface="Arial" panose="020B0604020202020204" pitchFamily="34" charset="0"/>
              <a:buChar char="•"/>
            </a:pPr>
            <a:r>
              <a:rPr lang="en-US" sz="2800" dirty="0" smtClean="0"/>
              <a:t>Small number of production sites</a:t>
            </a:r>
            <a:endParaRPr lang="en-US" sz="2800" dirty="0"/>
          </a:p>
        </p:txBody>
      </p:sp>
      <p:sp>
        <p:nvSpPr>
          <p:cNvPr id="10" name="TextBox 9" descr="1-2&#10;"/>
          <p:cNvSpPr txBox="1"/>
          <p:nvPr/>
        </p:nvSpPr>
        <p:spPr>
          <a:xfrm>
            <a:off x="38100" y="1610380"/>
            <a:ext cx="2133600" cy="646331"/>
          </a:xfrm>
          <a:prstGeom prst="rect">
            <a:avLst/>
          </a:prstGeom>
          <a:noFill/>
        </p:spPr>
        <p:txBody>
          <a:bodyPr wrap="square" rtlCol="0">
            <a:spAutoFit/>
          </a:bodyPr>
          <a:lstStyle/>
          <a:p>
            <a:pPr algn="ctr"/>
            <a:r>
              <a:rPr lang="en-US" sz="3600" b="1" dirty="0" smtClean="0"/>
              <a:t>1-2</a:t>
            </a:r>
            <a:endParaRPr lang="en-US" sz="3600" b="1" dirty="0"/>
          </a:p>
        </p:txBody>
      </p:sp>
      <p:sp>
        <p:nvSpPr>
          <p:cNvPr id="9" name="TextBox 8" descr="Increments&#10;"/>
          <p:cNvSpPr txBox="1"/>
          <p:nvPr/>
        </p:nvSpPr>
        <p:spPr>
          <a:xfrm>
            <a:off x="38100" y="86380"/>
            <a:ext cx="2133600" cy="584775"/>
          </a:xfrm>
          <a:prstGeom prst="rect">
            <a:avLst/>
          </a:prstGeom>
          <a:noFill/>
        </p:spPr>
        <p:txBody>
          <a:bodyPr wrap="square" rtlCol="0">
            <a:spAutoFit/>
          </a:bodyPr>
          <a:lstStyle/>
          <a:p>
            <a:pPr algn="ctr"/>
            <a:r>
              <a:rPr lang="en-US" sz="3200" b="1" dirty="0" smtClean="0"/>
              <a:t>Increments</a:t>
            </a:r>
            <a:endParaRPr lang="en-US" sz="3200" b="1" dirty="0"/>
          </a:p>
        </p:txBody>
      </p:sp>
    </p:spTree>
    <p:extLst>
      <p:ext uri="{BB962C8B-B14F-4D97-AF65-F5344CB8AC3E}">
        <p14:creationId xmlns:p14="http://schemas.microsoft.com/office/powerpoint/2010/main" val="26266615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descr="Open Source Process diagram&#10;"/>
          <p:cNvGraphicFramePr>
            <a:graphicFrameLocks noChangeAspect="1"/>
          </p:cNvGraphicFramePr>
          <p:nvPr>
            <p:extLst>
              <p:ext uri="{D42A27DB-BD31-4B8C-83A1-F6EECF244321}">
                <p14:modId xmlns:p14="http://schemas.microsoft.com/office/powerpoint/2010/main" val="1449261729"/>
              </p:ext>
            </p:extLst>
          </p:nvPr>
        </p:nvGraphicFramePr>
        <p:xfrm>
          <a:off x="571500" y="444500"/>
          <a:ext cx="8001000" cy="5969000"/>
        </p:xfrm>
        <a:graphic>
          <a:graphicData uri="http://schemas.openxmlformats.org/presentationml/2006/ole">
            <mc:AlternateContent xmlns:mc="http://schemas.openxmlformats.org/markup-compatibility/2006">
              <mc:Choice xmlns:v="urn:schemas-microsoft-com:vml" Requires="v">
                <p:oleObj spid="_x0000_s1216" name="Visio" r:id="rId4" imgW="9597314" imgH="7152029" progId="Visio.Drawing.11">
                  <p:embed/>
                </p:oleObj>
              </mc:Choice>
              <mc:Fallback>
                <p:oleObj name="Visio" r:id="rId4" imgW="9597314" imgH="7152029" progId="Visio.Drawing.11">
                  <p:embed/>
                  <p:pic>
                    <p:nvPicPr>
                      <p:cNvPr id="0" name=""/>
                      <p:cNvPicPr/>
                      <p:nvPr/>
                    </p:nvPicPr>
                    <p:blipFill>
                      <a:blip r:embed="rId5"/>
                      <a:stretch>
                        <a:fillRect/>
                      </a:stretch>
                    </p:blipFill>
                    <p:spPr>
                      <a:xfrm>
                        <a:off x="571500" y="444500"/>
                        <a:ext cx="8001000" cy="5969000"/>
                      </a:xfrm>
                      <a:prstGeom prst="rect">
                        <a:avLst/>
                      </a:prstGeom>
                    </p:spPr>
                  </p:pic>
                </p:oleObj>
              </mc:Fallback>
            </mc:AlternateContent>
          </a:graphicData>
        </a:graphic>
      </p:graphicFrame>
      <p:sp>
        <p:nvSpPr>
          <p:cNvPr id="2" name="TextBox 1" descr="Open Source Processes&#10;"/>
          <p:cNvSpPr txBox="1"/>
          <p:nvPr/>
        </p:nvSpPr>
        <p:spPr>
          <a:xfrm>
            <a:off x="1376313" y="64810"/>
            <a:ext cx="5825765" cy="461665"/>
          </a:xfrm>
          <a:prstGeom prst="rect">
            <a:avLst/>
          </a:prstGeom>
          <a:noFill/>
        </p:spPr>
        <p:txBody>
          <a:bodyPr wrap="square" rtlCol="0">
            <a:spAutoFit/>
          </a:bodyPr>
          <a:lstStyle/>
          <a:p>
            <a:pPr algn="ctr"/>
            <a:r>
              <a:rPr lang="en-US" sz="2400" b="1" dirty="0" smtClean="0">
                <a:latin typeface="Calibri" pitchFamily="34" charset="0"/>
              </a:rPr>
              <a:t>Open Source Processes</a:t>
            </a:r>
          </a:p>
        </p:txBody>
      </p:sp>
    </p:spTree>
    <p:extLst>
      <p:ext uri="{BB962C8B-B14F-4D97-AF65-F5344CB8AC3E}">
        <p14:creationId xmlns:p14="http://schemas.microsoft.com/office/powerpoint/2010/main" val="3142106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descr="Open Source Process diagram&#10;"/>
          <p:cNvGraphicFramePr>
            <a:graphicFrameLocks noChangeAspect="1"/>
          </p:cNvGraphicFramePr>
          <p:nvPr>
            <p:extLst>
              <p:ext uri="{D42A27DB-BD31-4B8C-83A1-F6EECF244321}">
                <p14:modId xmlns:p14="http://schemas.microsoft.com/office/powerpoint/2010/main" val="1763433890"/>
              </p:ext>
            </p:extLst>
          </p:nvPr>
        </p:nvGraphicFramePr>
        <p:xfrm>
          <a:off x="95250" y="714742"/>
          <a:ext cx="5839028" cy="4356100"/>
        </p:xfrm>
        <a:graphic>
          <a:graphicData uri="http://schemas.openxmlformats.org/presentationml/2006/ole">
            <mc:AlternateContent xmlns:mc="http://schemas.openxmlformats.org/markup-compatibility/2006">
              <mc:Choice xmlns:v="urn:schemas-microsoft-com:vml" Requires="v">
                <p:oleObj spid="_x0000_s2138" name="Visio" r:id="rId4" imgW="9597314" imgH="7152029" progId="Visio.Drawing.11">
                  <p:embed/>
                </p:oleObj>
              </mc:Choice>
              <mc:Fallback>
                <p:oleObj name="Visio" r:id="rId4" imgW="9597314" imgH="7152029" progId="Visio.Drawing.11">
                  <p:embed/>
                  <p:pic>
                    <p:nvPicPr>
                      <p:cNvPr id="0" name=""/>
                      <p:cNvPicPr/>
                      <p:nvPr/>
                    </p:nvPicPr>
                    <p:blipFill>
                      <a:blip r:embed="rId5"/>
                      <a:stretch>
                        <a:fillRect/>
                      </a:stretch>
                    </p:blipFill>
                    <p:spPr>
                      <a:xfrm>
                        <a:off x="95250" y="714742"/>
                        <a:ext cx="5839028" cy="4356100"/>
                      </a:xfrm>
                      <a:prstGeom prst="rect">
                        <a:avLst/>
                      </a:prstGeom>
                    </p:spPr>
                  </p:pic>
                </p:oleObj>
              </mc:Fallback>
            </mc:AlternateContent>
          </a:graphicData>
        </a:graphic>
      </p:graphicFrame>
      <p:sp>
        <p:nvSpPr>
          <p:cNvPr id="5" name="TextBox 4" descr="Open Source Processes&#10;"/>
          <p:cNvSpPr txBox="1"/>
          <p:nvPr/>
        </p:nvSpPr>
        <p:spPr>
          <a:xfrm>
            <a:off x="19050" y="141010"/>
            <a:ext cx="5825765" cy="461665"/>
          </a:xfrm>
          <a:prstGeom prst="rect">
            <a:avLst/>
          </a:prstGeom>
          <a:noFill/>
        </p:spPr>
        <p:txBody>
          <a:bodyPr wrap="square" rtlCol="0">
            <a:spAutoFit/>
          </a:bodyPr>
          <a:lstStyle/>
          <a:p>
            <a:pPr algn="ctr"/>
            <a:r>
              <a:rPr lang="en-US" sz="2400" b="1" dirty="0" smtClean="0">
                <a:latin typeface="Calibri" pitchFamily="34" charset="0"/>
              </a:rPr>
              <a:t>Open Source Processes</a:t>
            </a:r>
          </a:p>
        </p:txBody>
      </p:sp>
      <p:sp>
        <p:nvSpPr>
          <p:cNvPr id="8" name="Rectangle 7" descr="&quot; &quot;"/>
          <p:cNvSpPr/>
          <p:nvPr/>
        </p:nvSpPr>
        <p:spPr>
          <a:xfrm>
            <a:off x="0" y="0"/>
            <a:ext cx="9144000" cy="6858000"/>
          </a:xfrm>
          <a:prstGeom prst="rect">
            <a:avLst/>
          </a:prstGeom>
          <a:solidFill>
            <a:schemeClr val="bg1">
              <a:lumMod val="6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descr="&quot; &quot;"/>
          <p:cNvSpPr/>
          <p:nvPr/>
        </p:nvSpPr>
        <p:spPr>
          <a:xfrm rot="10800000">
            <a:off x="381000" y="4133850"/>
            <a:ext cx="3543300" cy="2433042"/>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descr="&quot; &quot;"/>
          <p:cNvSpPr/>
          <p:nvPr/>
        </p:nvSpPr>
        <p:spPr>
          <a:xfrm>
            <a:off x="361950" y="3219450"/>
            <a:ext cx="3505200" cy="914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descr="&quot; &quot;"/>
          <p:cNvCxnSpPr/>
          <p:nvPr/>
        </p:nvCxnSpPr>
        <p:spPr>
          <a:xfrm>
            <a:off x="381000" y="2686050"/>
            <a:ext cx="3505200" cy="4953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descr="&quot; &quot;"/>
          <p:cNvCxnSpPr/>
          <p:nvPr/>
        </p:nvCxnSpPr>
        <p:spPr>
          <a:xfrm>
            <a:off x="1828800" y="2686050"/>
            <a:ext cx="6705600" cy="4953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descr="&quot; &quot;"/>
          <p:cNvCxnSpPr>
            <a:stCxn id="13" idx="4"/>
          </p:cNvCxnSpPr>
          <p:nvPr/>
        </p:nvCxnSpPr>
        <p:spPr>
          <a:xfrm>
            <a:off x="381000" y="4133850"/>
            <a:ext cx="3486150" cy="243304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descr="&quot; &quot;"/>
          <p:cNvCxnSpPr>
            <a:endCxn id="3" idx="1"/>
          </p:cNvCxnSpPr>
          <p:nvPr/>
        </p:nvCxnSpPr>
        <p:spPr>
          <a:xfrm>
            <a:off x="1866900" y="4114800"/>
            <a:ext cx="2019300" cy="75932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Right Triangle 28" descr="&quot; &quot;"/>
          <p:cNvSpPr/>
          <p:nvPr/>
        </p:nvSpPr>
        <p:spPr>
          <a:xfrm>
            <a:off x="361950" y="2686050"/>
            <a:ext cx="3562350" cy="53339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descr="&quot; &quot;"/>
          <p:cNvSpPr/>
          <p:nvPr/>
        </p:nvSpPr>
        <p:spPr>
          <a:xfrm>
            <a:off x="3867150" y="2819399"/>
            <a:ext cx="4286250" cy="40004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descr="&quot; &quot;"/>
          <p:cNvSpPr/>
          <p:nvPr/>
        </p:nvSpPr>
        <p:spPr>
          <a:xfrm flipH="1" flipV="1">
            <a:off x="381000" y="2686049"/>
            <a:ext cx="1543050" cy="26669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descr="&quot; &quot;"/>
          <p:cNvSpPr/>
          <p:nvPr/>
        </p:nvSpPr>
        <p:spPr>
          <a:xfrm flipH="1" flipV="1">
            <a:off x="1828800" y="2857500"/>
            <a:ext cx="2057400" cy="342897"/>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descr="&quot; &quot;"/>
          <p:cNvSpPr/>
          <p:nvPr/>
        </p:nvSpPr>
        <p:spPr>
          <a:xfrm rot="10800000" flipH="1" flipV="1">
            <a:off x="1866900" y="2705099"/>
            <a:ext cx="1485900" cy="152401"/>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descr="&quot; &quot;"/>
          <p:cNvSpPr/>
          <p:nvPr/>
        </p:nvSpPr>
        <p:spPr>
          <a:xfrm>
            <a:off x="381000" y="2686048"/>
            <a:ext cx="1524000" cy="1447802"/>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descr="VistA Standardization&#10;&#10;Compare OSEHRA Certified VA Enterprise Vista Instance with Sites.&#10;Remediate or Waiver.&#10;Certify in Forum.&#10;&#10;"/>
          <p:cNvSpPr txBox="1"/>
          <p:nvPr/>
        </p:nvSpPr>
        <p:spPr>
          <a:xfrm>
            <a:off x="3886200" y="3181350"/>
            <a:ext cx="4648200" cy="3385542"/>
          </a:xfrm>
          <a:prstGeom prst="rect">
            <a:avLst/>
          </a:prstGeom>
          <a:solidFill>
            <a:srgbClr val="FFFF99"/>
          </a:solidFill>
          <a:ln w="57150">
            <a:solidFill>
              <a:srgbClr val="0070C0"/>
            </a:solidFill>
          </a:ln>
        </p:spPr>
        <p:txBody>
          <a:bodyPr wrap="square" rtlCol="0">
            <a:spAutoFit/>
          </a:bodyPr>
          <a:lstStyle/>
          <a:p>
            <a:pPr algn="ctr"/>
            <a:r>
              <a:rPr lang="en-US" sz="2800" b="1" dirty="0" smtClean="0"/>
              <a:t>VistA Standardization</a:t>
            </a:r>
          </a:p>
          <a:p>
            <a:pPr algn="ctr"/>
            <a:endParaRPr lang="en-US" sz="2800" dirty="0"/>
          </a:p>
          <a:p>
            <a:pPr algn="ctr"/>
            <a:r>
              <a:rPr lang="en-US" sz="2800" dirty="0" smtClean="0"/>
              <a:t>Compare OSEHRA Certified VA Enterprise Vista Instance with Sites.</a:t>
            </a:r>
          </a:p>
          <a:p>
            <a:pPr algn="ctr"/>
            <a:r>
              <a:rPr lang="en-US" sz="2800" dirty="0" smtClean="0"/>
              <a:t>Remediate or Waiver.</a:t>
            </a:r>
          </a:p>
          <a:p>
            <a:pPr algn="ctr"/>
            <a:r>
              <a:rPr lang="en-US" sz="2800" dirty="0" smtClean="0"/>
              <a:t>Certify in Forum.</a:t>
            </a:r>
            <a:endParaRPr lang="en-US" dirty="0"/>
          </a:p>
          <a:p>
            <a:pPr algn="ctr"/>
            <a:endParaRPr lang="en-US" dirty="0"/>
          </a:p>
        </p:txBody>
      </p:sp>
    </p:spTree>
    <p:extLst>
      <p:ext uri="{BB962C8B-B14F-4D97-AF65-F5344CB8AC3E}">
        <p14:creationId xmlns:p14="http://schemas.microsoft.com/office/powerpoint/2010/main" val="2223144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urdles on a track"/>
          <p:cNvPicPr>
            <a:picLocks noChangeAspect="1"/>
          </p:cNvPicPr>
          <p:nvPr/>
        </p:nvPicPr>
        <p:blipFill rotWithShape="1">
          <a:blip r:embed="rId3" cstate="print">
            <a:extLst>
              <a:ext uri="{28A0092B-C50C-407E-A947-70E740481C1C}">
                <a14:useLocalDpi xmlns:a14="http://schemas.microsoft.com/office/drawing/2010/main" val="0"/>
              </a:ext>
            </a:extLst>
          </a:blip>
          <a:srcRect r="388"/>
          <a:stretch/>
        </p:blipFill>
        <p:spPr>
          <a:xfrm>
            <a:off x="-35719" y="0"/>
            <a:ext cx="9179719" cy="6857999"/>
          </a:xfrm>
          <a:prstGeom prst="rect">
            <a:avLst/>
          </a:prstGeom>
        </p:spPr>
      </p:pic>
      <p:grpSp>
        <p:nvGrpSpPr>
          <p:cNvPr id="2" name="Group 1" descr="Standardization hurdle"/>
          <p:cNvGrpSpPr/>
          <p:nvPr/>
        </p:nvGrpSpPr>
        <p:grpSpPr>
          <a:xfrm>
            <a:off x="608849" y="2162876"/>
            <a:ext cx="4778704" cy="990600"/>
            <a:chOff x="608849" y="2162876"/>
            <a:chExt cx="4778704" cy="990600"/>
          </a:xfrm>
        </p:grpSpPr>
        <p:sp>
          <p:nvSpPr>
            <p:cNvPr id="5" name="Rectangle 4" descr="&quot; &quot;"/>
            <p:cNvSpPr/>
            <p:nvPr/>
          </p:nvSpPr>
          <p:spPr>
            <a:xfrm>
              <a:off x="1009650" y="2742565"/>
              <a:ext cx="2286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quot; &quot;"/>
            <p:cNvSpPr/>
            <p:nvPr/>
          </p:nvSpPr>
          <p:spPr>
            <a:xfrm>
              <a:off x="4800600" y="2589530"/>
              <a:ext cx="2286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Standardization"/>
            <p:cNvSpPr/>
            <p:nvPr/>
          </p:nvSpPr>
          <p:spPr>
            <a:xfrm rot="21420000">
              <a:off x="608849" y="2162876"/>
              <a:ext cx="4778704" cy="990600"/>
            </a:xfrm>
            <a:prstGeom prst="rect">
              <a:avLst/>
            </a:prstGeom>
            <a:gradFill flip="none" rotWithShape="1">
              <a:gsLst>
                <a:gs pos="0">
                  <a:srgbClr val="E1D9D9">
                    <a:shade val="30000"/>
                    <a:satMod val="115000"/>
                  </a:srgbClr>
                </a:gs>
                <a:gs pos="50000">
                  <a:srgbClr val="E1D9D9">
                    <a:shade val="67500"/>
                    <a:satMod val="115000"/>
                  </a:srgbClr>
                </a:gs>
                <a:gs pos="100000">
                  <a:srgbClr val="E1D9D9">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2060"/>
                  </a:solidFill>
                </a:rPr>
                <a:t>Standardization</a:t>
              </a:r>
              <a:endParaRPr lang="en-US" sz="4400" b="1" dirty="0">
                <a:solidFill>
                  <a:srgbClr val="002060"/>
                </a:solidFill>
              </a:endParaRPr>
            </a:p>
          </p:txBody>
        </p:sp>
      </p:grpSp>
    </p:spTree>
    <p:extLst>
      <p:ext uri="{BB962C8B-B14F-4D97-AF65-F5344CB8AC3E}">
        <p14:creationId xmlns:p14="http://schemas.microsoft.com/office/powerpoint/2010/main" val="3589784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d starburst package label"/>
          <p:cNvPicPr>
            <a:picLocks noChangeAspect="1"/>
          </p:cNvPicPr>
          <p:nvPr/>
        </p:nvPicPr>
        <p:blipFill>
          <a:blip r:embed="rId3" cstate="print">
            <a:extLst>
              <a:ext uri="{BEBA8EAE-BF5A-486C-A8C5-ECC9F3942E4B}">
                <a14:imgProps xmlns:a14="http://schemas.microsoft.com/office/drawing/2010/main">
                  <a14:imgLayer r:embed="rId4">
                    <a14:imgEffect>
                      <a14:backgroundRemoval t="1743" b="97855" l="0" r="100000"/>
                    </a14:imgEffect>
                  </a14:imgLayer>
                </a14:imgProps>
              </a:ext>
              <a:ext uri="{28A0092B-C50C-407E-A947-70E740481C1C}">
                <a14:useLocalDpi xmlns:a14="http://schemas.microsoft.com/office/drawing/2010/main" val="0"/>
              </a:ext>
            </a:extLst>
          </a:blip>
          <a:stretch>
            <a:fillRect/>
          </a:stretch>
        </p:blipFill>
        <p:spPr>
          <a:xfrm>
            <a:off x="1524000" y="387076"/>
            <a:ext cx="6019038" cy="6201582"/>
          </a:xfrm>
          <a:prstGeom prst="rect">
            <a:avLst/>
          </a:prstGeom>
        </p:spPr>
      </p:pic>
      <p:sp>
        <p:nvSpPr>
          <p:cNvPr id="3" name="Rectangle 2" descr="Enterprise &#10;Wide VistA &#10;Standardization &#10;Value&#10;"/>
          <p:cNvSpPr/>
          <p:nvPr/>
        </p:nvSpPr>
        <p:spPr>
          <a:xfrm>
            <a:off x="2221101" y="1962150"/>
            <a:ext cx="4865499" cy="3416320"/>
          </a:xfrm>
          <a:prstGeom prst="rect">
            <a:avLst/>
          </a:prstGeom>
          <a:noFill/>
        </p:spPr>
        <p:txBody>
          <a:bodyPr wrap="none" lIns="91440" tIns="45720" rIns="91440" bIns="45720">
            <a:spAutoFit/>
          </a:bodyPr>
          <a:lstStyle/>
          <a:p>
            <a:pPr algn="ctr"/>
            <a:r>
              <a:rPr lang="en-US" sz="5400" b="1" dirty="0">
                <a:ln w="10541" cmpd="sng">
                  <a:solidFill>
                    <a:srgbClr val="7D7D7D">
                      <a:tint val="100000"/>
                      <a:shade val="100000"/>
                      <a:satMod val="110000"/>
                    </a:srgbClr>
                  </a:solidFill>
                  <a:prstDash val="solid"/>
                </a:ln>
                <a:solidFill>
                  <a:sysClr val="windowText" lastClr="000000"/>
                </a:solidFill>
              </a:rPr>
              <a:t>Enterprise </a:t>
            </a:r>
            <a:endParaRPr lang="en-US" sz="5400" b="1" dirty="0" smtClean="0">
              <a:ln w="10541" cmpd="sng">
                <a:solidFill>
                  <a:srgbClr val="7D7D7D">
                    <a:tint val="100000"/>
                    <a:shade val="100000"/>
                    <a:satMod val="110000"/>
                  </a:srgbClr>
                </a:solidFill>
                <a:prstDash val="solid"/>
              </a:ln>
              <a:solidFill>
                <a:sysClr val="windowText" lastClr="000000"/>
              </a:solidFill>
            </a:endParaRPr>
          </a:p>
          <a:p>
            <a:pPr algn="ctr"/>
            <a:r>
              <a:rPr lang="en-US" sz="5400" b="1" dirty="0" smtClean="0">
                <a:ln w="10541" cmpd="sng">
                  <a:solidFill>
                    <a:srgbClr val="7D7D7D">
                      <a:tint val="100000"/>
                      <a:shade val="100000"/>
                      <a:satMod val="110000"/>
                    </a:srgbClr>
                  </a:solidFill>
                  <a:prstDash val="solid"/>
                </a:ln>
                <a:solidFill>
                  <a:sysClr val="windowText" lastClr="000000"/>
                </a:solidFill>
              </a:rPr>
              <a:t>Wide VistA </a:t>
            </a:r>
          </a:p>
          <a:p>
            <a:pPr algn="ctr"/>
            <a:r>
              <a:rPr lang="en-US" sz="5400" b="1" dirty="0" smtClean="0">
                <a:ln w="10541" cmpd="sng">
                  <a:solidFill>
                    <a:srgbClr val="7D7D7D">
                      <a:tint val="100000"/>
                      <a:shade val="100000"/>
                      <a:satMod val="110000"/>
                    </a:srgbClr>
                  </a:solidFill>
                  <a:prstDash val="solid"/>
                </a:ln>
                <a:solidFill>
                  <a:sysClr val="windowText" lastClr="000000"/>
                </a:solidFill>
              </a:rPr>
              <a:t>Standardization </a:t>
            </a:r>
          </a:p>
          <a:p>
            <a:pPr algn="ctr"/>
            <a:r>
              <a:rPr lang="en-US" sz="5400" b="1" dirty="0" smtClean="0">
                <a:ln w="10541" cmpd="sng">
                  <a:solidFill>
                    <a:srgbClr val="7D7D7D">
                      <a:tint val="100000"/>
                      <a:shade val="100000"/>
                      <a:satMod val="110000"/>
                    </a:srgbClr>
                  </a:solidFill>
                  <a:prstDash val="solid"/>
                </a:ln>
                <a:solidFill>
                  <a:sysClr val="windowText" lastClr="000000"/>
                </a:solidFill>
              </a:rPr>
              <a:t>Value</a:t>
            </a:r>
            <a:endParaRPr lang="en-US" sz="5400" b="1" cap="none" spc="0" dirty="0">
              <a:ln w="10541" cmpd="sng">
                <a:solidFill>
                  <a:srgbClr val="7D7D7D">
                    <a:tint val="100000"/>
                    <a:shade val="100000"/>
                    <a:satMod val="110000"/>
                  </a:srgbClr>
                </a:solidFill>
                <a:prstDash val="solid"/>
              </a:ln>
              <a:solidFill>
                <a:sysClr val="windowText" lastClr="000000"/>
              </a:solidFill>
              <a:effectLst/>
            </a:endParaRPr>
          </a:p>
        </p:txBody>
      </p:sp>
    </p:spTree>
    <p:extLst>
      <p:ext uri="{BB962C8B-B14F-4D97-AF65-F5344CB8AC3E}">
        <p14:creationId xmlns:p14="http://schemas.microsoft.com/office/powerpoint/2010/main" val="134553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9660" y="2296872"/>
            <a:ext cx="4343400" cy="4191000"/>
          </a:xfrm>
        </p:spPr>
        <p:txBody>
          <a:bodyPr>
            <a:normAutofit/>
          </a:bodyPr>
          <a:lstStyle/>
          <a:p>
            <a:pPr marL="682625" lvl="2" indent="-347663">
              <a:buFont typeface="+mj-lt"/>
              <a:buAutoNum type="alphaUcPeriod"/>
            </a:pPr>
            <a:r>
              <a:rPr lang="en-US" sz="2800" dirty="0" smtClean="0"/>
              <a:t>Enhance </a:t>
            </a:r>
            <a:r>
              <a:rPr lang="en-US" sz="2800" dirty="0"/>
              <a:t>the functionality I get from VistA in the long </a:t>
            </a:r>
            <a:r>
              <a:rPr lang="en-US" sz="2800" dirty="0" smtClean="0"/>
              <a:t>run</a:t>
            </a:r>
          </a:p>
          <a:p>
            <a:pPr marL="682625" lvl="2" indent="-347663">
              <a:buFont typeface="+mj-lt"/>
              <a:buAutoNum type="alphaUcPeriod"/>
            </a:pPr>
            <a:r>
              <a:rPr lang="en-US" sz="2800" dirty="0" smtClean="0"/>
              <a:t>Cause </a:t>
            </a:r>
            <a:r>
              <a:rPr lang="en-US" sz="2800" dirty="0"/>
              <a:t>me to lose site specific features I </a:t>
            </a:r>
            <a:r>
              <a:rPr lang="en-US" sz="2800" dirty="0" smtClean="0"/>
              <a:t>need</a:t>
            </a:r>
          </a:p>
          <a:p>
            <a:pPr marL="682625" lvl="2" indent="-347663">
              <a:buFont typeface="+mj-lt"/>
              <a:buAutoNum type="alphaUcPeriod"/>
            </a:pPr>
            <a:r>
              <a:rPr lang="en-US" sz="2800" dirty="0" smtClean="0"/>
              <a:t>A </a:t>
            </a:r>
            <a:r>
              <a:rPr lang="en-US" sz="2800" dirty="0"/>
              <a:t>little of both </a:t>
            </a:r>
            <a:r>
              <a:rPr lang="en-US" sz="2800" dirty="0" smtClean="0"/>
              <a:t>A and B</a:t>
            </a:r>
            <a:endParaRPr lang="en-US" sz="2800" dirty="0"/>
          </a:p>
        </p:txBody>
      </p:sp>
      <p:sp>
        <p:nvSpPr>
          <p:cNvPr id="2" name="Rectangle 1" descr="Do you feel VistA Standardization will:&#10;"/>
          <p:cNvSpPr/>
          <p:nvPr/>
        </p:nvSpPr>
        <p:spPr>
          <a:xfrm>
            <a:off x="486639" y="1683657"/>
            <a:ext cx="5703293" cy="523220"/>
          </a:xfrm>
          <a:prstGeom prst="rect">
            <a:avLst/>
          </a:prstGeom>
        </p:spPr>
        <p:txBody>
          <a:bodyPr wrap="none">
            <a:spAutoFit/>
          </a:bodyPr>
          <a:lstStyle/>
          <a:p>
            <a:r>
              <a:rPr lang="en-US" sz="2800" dirty="0"/>
              <a:t>Do you feel VistA Standardization will:</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94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9660" y="2296872"/>
            <a:ext cx="4343400" cy="4191000"/>
          </a:xfrm>
        </p:spPr>
        <p:txBody>
          <a:bodyPr>
            <a:normAutofit/>
          </a:bodyPr>
          <a:lstStyle/>
          <a:p>
            <a:pPr marL="682625" lvl="2" indent="-347663">
              <a:buFont typeface="+mj-lt"/>
              <a:buAutoNum type="alphaUcPeriod"/>
            </a:pPr>
            <a:r>
              <a:rPr lang="en-US" sz="2800" dirty="0" smtClean="0"/>
              <a:t>Enhance </a:t>
            </a:r>
            <a:r>
              <a:rPr lang="en-US" sz="2800" dirty="0"/>
              <a:t>the functionality I get from VistA in the long </a:t>
            </a:r>
            <a:r>
              <a:rPr lang="en-US" sz="2800" dirty="0" smtClean="0"/>
              <a:t>run</a:t>
            </a:r>
          </a:p>
          <a:p>
            <a:pPr marL="682625" lvl="2" indent="-347663">
              <a:buFont typeface="+mj-lt"/>
              <a:buAutoNum type="alphaUcPeriod"/>
            </a:pPr>
            <a:r>
              <a:rPr lang="en-US" sz="2800" dirty="0" smtClean="0"/>
              <a:t>Cause </a:t>
            </a:r>
            <a:r>
              <a:rPr lang="en-US" sz="2800" dirty="0"/>
              <a:t>me to lose site specific features I </a:t>
            </a:r>
            <a:r>
              <a:rPr lang="en-US" sz="2800" dirty="0" smtClean="0"/>
              <a:t>need</a:t>
            </a:r>
          </a:p>
          <a:p>
            <a:pPr marL="682625" lvl="2" indent="-347663">
              <a:buFont typeface="+mj-lt"/>
              <a:buAutoNum type="alphaUcPeriod"/>
            </a:pPr>
            <a:r>
              <a:rPr lang="en-US" sz="2800" dirty="0" smtClean="0"/>
              <a:t>A </a:t>
            </a:r>
            <a:r>
              <a:rPr lang="en-US" sz="2800" dirty="0"/>
              <a:t>little of both </a:t>
            </a:r>
            <a:r>
              <a:rPr lang="en-US" sz="2800" dirty="0" smtClean="0"/>
              <a:t>A and B</a:t>
            </a:r>
            <a:endParaRPr lang="en-US" sz="2800" dirty="0"/>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718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oftware Modification Waiver Process header, with bent blue arrows and one straight red and one straght blue arrow beneath the hea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56" y="19050"/>
            <a:ext cx="9473184" cy="6853199"/>
          </a:xfrm>
          <a:prstGeom prst="rect">
            <a:avLst/>
          </a:prstGeom>
        </p:spPr>
      </p:pic>
    </p:spTree>
    <p:extLst>
      <p:ext uri="{BB962C8B-B14F-4D97-AF65-F5344CB8AC3E}">
        <p14:creationId xmlns:p14="http://schemas.microsoft.com/office/powerpoint/2010/main" val="45928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marL="0" indent="0">
              <a:buNone/>
            </a:pPr>
            <a:r>
              <a:rPr lang="en-US" sz="4000" dirty="0" smtClean="0"/>
              <a:t>Have you submitted a software modification waiver request before?</a:t>
            </a:r>
            <a:endParaRPr lang="en-US" sz="4000" dirty="0"/>
          </a:p>
          <a:p>
            <a:pPr marL="1314450" lvl="2" indent="-514350">
              <a:buFont typeface="+mj-lt"/>
              <a:buAutoNum type="alphaUcPeriod"/>
            </a:pPr>
            <a:r>
              <a:rPr lang="en-US" sz="3600" dirty="0" smtClean="0"/>
              <a:t>Yes</a:t>
            </a:r>
          </a:p>
          <a:p>
            <a:pPr marL="1314450" lvl="2" indent="-514350">
              <a:buFont typeface="+mj-lt"/>
              <a:buAutoNum type="alphaUcPeriod"/>
            </a:pPr>
            <a:r>
              <a:rPr lang="en-US" sz="3600" dirty="0" smtClean="0"/>
              <a:t>No</a:t>
            </a:r>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234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VA Directive 6402 memo"/>
          <p:cNvGrpSpPr/>
          <p:nvPr/>
        </p:nvGrpSpPr>
        <p:grpSpPr>
          <a:xfrm>
            <a:off x="245622" y="533400"/>
            <a:ext cx="4554978" cy="5943600"/>
            <a:chOff x="609600" y="533400"/>
            <a:chExt cx="5010150" cy="632460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501015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lowchart: Document 5"/>
            <p:cNvSpPr/>
            <p:nvPr/>
          </p:nvSpPr>
          <p:spPr>
            <a:xfrm>
              <a:off x="609600" y="609600"/>
              <a:ext cx="4876800" cy="6248400"/>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Oval 4" descr="&quot; &quot;"/>
          <p:cNvSpPr/>
          <p:nvPr/>
        </p:nvSpPr>
        <p:spPr>
          <a:xfrm>
            <a:off x="609600" y="1447800"/>
            <a:ext cx="3657600" cy="609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descr="&quot; &quot;"/>
          <p:cNvSpPr/>
          <p:nvPr/>
        </p:nvSpPr>
        <p:spPr>
          <a:xfrm rot="-180000">
            <a:off x="58820" y="1911855"/>
            <a:ext cx="8326132" cy="3556332"/>
          </a:xfrm>
          <a:prstGeom prst="triangle">
            <a:avLst>
              <a:gd name="adj" fmla="val 48858"/>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descr="&quot; &quot;"/>
          <p:cNvSpPr/>
          <p:nvPr/>
        </p:nvSpPr>
        <p:spPr>
          <a:xfrm>
            <a:off x="264672" y="4453110"/>
            <a:ext cx="8458200" cy="2271540"/>
          </a:xfrm>
          <a:prstGeom prst="ellipse">
            <a:avLst/>
          </a:prstGeom>
          <a:solidFill>
            <a:schemeClr val="bg1"/>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descr="&quot; &quot;"/>
          <p:cNvSpPr/>
          <p:nvPr/>
        </p:nvSpPr>
        <p:spPr>
          <a:xfrm>
            <a:off x="283722" y="4472160"/>
            <a:ext cx="8458200" cy="227154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descr="Establishes waiver request process&#10;Establishes waiver request committee&#10;"/>
          <p:cNvSpPr txBox="1"/>
          <p:nvPr/>
        </p:nvSpPr>
        <p:spPr>
          <a:xfrm>
            <a:off x="4953000" y="490710"/>
            <a:ext cx="3657600" cy="2292935"/>
          </a:xfrm>
          <a:prstGeom prst="rect">
            <a:avLst/>
          </a:prstGeom>
          <a:noFill/>
        </p:spPr>
        <p:txBody>
          <a:bodyPr wrap="square" rtlCol="0">
            <a:spAutoFit/>
          </a:bodyPr>
          <a:lstStyle/>
          <a:p>
            <a:pPr marL="285750" indent="-285750">
              <a:spcAft>
                <a:spcPts val="1800"/>
              </a:spcAft>
              <a:buFont typeface="Wingdings" panose="05000000000000000000" pitchFamily="2" charset="2"/>
              <a:buChar char="Ø"/>
            </a:pPr>
            <a:r>
              <a:rPr lang="en-US" sz="3200" dirty="0" smtClean="0"/>
              <a:t>Establishes waiver request process</a:t>
            </a:r>
          </a:p>
          <a:p>
            <a:pPr marL="285750" indent="-285750">
              <a:spcAft>
                <a:spcPts val="1800"/>
              </a:spcAft>
              <a:buFont typeface="Wingdings" panose="05000000000000000000" pitchFamily="2" charset="2"/>
              <a:buChar char="Ø"/>
            </a:pPr>
            <a:r>
              <a:rPr lang="en-US" sz="3200" dirty="0" smtClean="0"/>
              <a:t>Establishes waiver request committee</a:t>
            </a:r>
            <a:endParaRPr lang="en-US" sz="3200" dirty="0"/>
          </a:p>
        </p:txBody>
      </p:sp>
      <p:sp>
        <p:nvSpPr>
          <p:cNvPr id="2" name="Title 1"/>
          <p:cNvSpPr>
            <a:spLocks noGrp="1"/>
          </p:cNvSpPr>
          <p:nvPr>
            <p:ph type="title"/>
          </p:nvPr>
        </p:nvSpPr>
        <p:spPr>
          <a:xfrm>
            <a:off x="704850" y="4838700"/>
            <a:ext cx="7862709" cy="1600200"/>
          </a:xfrm>
          <a:noFill/>
        </p:spPr>
        <p:txBody>
          <a:bodyPr>
            <a:normAutofit fontScale="90000"/>
          </a:bodyPr>
          <a:lstStyle/>
          <a:p>
            <a:r>
              <a:rPr lang="en-US" b="1" dirty="0" smtClean="0"/>
              <a:t>VA Directive 6402</a:t>
            </a:r>
            <a:br>
              <a:rPr lang="en-US" b="1" dirty="0" smtClean="0"/>
            </a:br>
            <a:r>
              <a:rPr lang="en-US" b="1" dirty="0" smtClean="0"/>
              <a:t>MODIFICATIONS TO STANDARDIZED NATIONAL SOFTWARE</a:t>
            </a:r>
            <a:endParaRPr lang="en-US" b="1" dirty="0"/>
          </a:p>
        </p:txBody>
      </p:sp>
    </p:spTree>
    <p:extLst>
      <p:ext uri="{BB962C8B-B14F-4D97-AF65-F5344CB8AC3E}">
        <p14:creationId xmlns:p14="http://schemas.microsoft.com/office/powerpoint/2010/main" val="6280625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ow of arrows from left, pointing right, with a single yellow arrow on poi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42" y="582"/>
            <a:ext cx="9169542" cy="6877156"/>
          </a:xfrm>
          <a:prstGeom prst="rect">
            <a:avLst/>
          </a:prstGeom>
        </p:spPr>
      </p:pic>
      <p:sp>
        <p:nvSpPr>
          <p:cNvPr id="2" name="Title 1"/>
          <p:cNvSpPr>
            <a:spLocks noGrp="1"/>
          </p:cNvSpPr>
          <p:nvPr>
            <p:ph type="ctrTitle"/>
          </p:nvPr>
        </p:nvSpPr>
        <p:spPr>
          <a:xfrm>
            <a:off x="3352800" y="-170180"/>
            <a:ext cx="5791200" cy="1470025"/>
          </a:xfrm>
        </p:spPr>
        <p:txBody>
          <a:bodyPr>
            <a:normAutofit/>
          </a:bodyPr>
          <a:lstStyle/>
          <a:p>
            <a:r>
              <a:rPr lang="en-US" sz="4800" b="1" dirty="0" smtClean="0"/>
              <a:t>VistA Standardization</a:t>
            </a:r>
            <a:endParaRPr lang="en-US" sz="4800" b="1" dirty="0"/>
          </a:p>
        </p:txBody>
      </p:sp>
    </p:spTree>
    <p:extLst>
      <p:ext uri="{BB962C8B-B14F-4D97-AF65-F5344CB8AC3E}">
        <p14:creationId xmlns:p14="http://schemas.microsoft.com/office/powerpoint/2010/main" val="1718994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ceptual digital data background graphic"/>
          <p:cNvPicPr>
            <a:picLocks noChangeAspect="1" noChangeArrowheads="1"/>
          </p:cNvPicPr>
          <p:nvPr/>
        </p:nvPicPr>
        <p:blipFill rotWithShape="1">
          <a:blip r:embed="rId3">
            <a:extLst>
              <a:ext uri="{28A0092B-C50C-407E-A947-70E740481C1C}">
                <a14:useLocalDpi xmlns:a14="http://schemas.microsoft.com/office/drawing/2010/main" val="0"/>
              </a:ext>
            </a:extLst>
          </a:blip>
          <a:srcRect r="19470"/>
          <a:stretch/>
        </p:blipFill>
        <p:spPr bwMode="auto">
          <a:xfrm>
            <a:off x="-1" y="-31344"/>
            <a:ext cx="9144001" cy="734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descr="&quot; &quot;"/>
          <p:cNvSpPr/>
          <p:nvPr/>
        </p:nvSpPr>
        <p:spPr>
          <a:xfrm>
            <a:off x="0" y="-31344"/>
            <a:ext cx="9144000" cy="7346544"/>
          </a:xfrm>
          <a:prstGeom prst="rect">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1412663"/>
              </p:ext>
            </p:extLst>
          </p:nvPr>
        </p:nvGraphicFramePr>
        <p:xfrm>
          <a:off x="457200" y="18669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descr="VistA Standardization&#10;Software Modification Waiver Request&#10;"/>
          <p:cNvSpPr/>
          <p:nvPr/>
        </p:nvSpPr>
        <p:spPr>
          <a:xfrm>
            <a:off x="0" y="304800"/>
            <a:ext cx="9144000" cy="138499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800" b="1" spc="150" dirty="0">
                <a:ln w="11430"/>
                <a:solidFill>
                  <a:schemeClr val="tx1">
                    <a:lumMod val="95000"/>
                    <a:lumOff val="5000"/>
                  </a:schemeClr>
                </a:solidFill>
                <a:effectLst>
                  <a:outerShdw blurRad="25400" algn="tl" rotWithShape="0">
                    <a:srgbClr val="000000">
                      <a:alpha val="43000"/>
                    </a:srgbClr>
                  </a:outerShdw>
                </a:effectLst>
              </a:rPr>
              <a:t>VistA Standardization</a:t>
            </a:r>
            <a:r>
              <a:rPr lang="en-US" sz="4400" b="1" spc="150" dirty="0">
                <a:ln w="11430"/>
                <a:solidFill>
                  <a:schemeClr val="tx1">
                    <a:lumMod val="95000"/>
                    <a:lumOff val="5000"/>
                  </a:schemeClr>
                </a:solidFill>
                <a:effectLst>
                  <a:outerShdw blurRad="25400" algn="tl" rotWithShape="0">
                    <a:srgbClr val="000000">
                      <a:alpha val="43000"/>
                    </a:srgbClr>
                  </a:outerShdw>
                </a:effectLst>
              </a:rPr>
              <a:t/>
            </a:r>
            <a:br>
              <a:rPr lang="en-US" sz="4400" b="1" spc="150" dirty="0">
                <a:ln w="11430"/>
                <a:solidFill>
                  <a:schemeClr val="tx1">
                    <a:lumMod val="95000"/>
                    <a:lumOff val="5000"/>
                  </a:schemeClr>
                </a:solidFill>
                <a:effectLst>
                  <a:outerShdw blurRad="25400" algn="tl" rotWithShape="0">
                    <a:srgbClr val="000000">
                      <a:alpha val="43000"/>
                    </a:srgbClr>
                  </a:outerShdw>
                </a:effectLst>
              </a:rPr>
            </a:br>
            <a:r>
              <a:rPr lang="en-US" sz="3600" b="1" spc="150" dirty="0">
                <a:ln w="11430"/>
                <a:solidFill>
                  <a:schemeClr val="tx1">
                    <a:lumMod val="95000"/>
                    <a:lumOff val="5000"/>
                  </a:schemeClr>
                </a:solidFill>
                <a:effectLst>
                  <a:outerShdw blurRad="25400" algn="tl" rotWithShape="0">
                    <a:srgbClr val="000000">
                      <a:alpha val="43000"/>
                    </a:srgbClr>
                  </a:outerShdw>
                </a:effectLst>
              </a:rPr>
              <a:t>Software </a:t>
            </a:r>
            <a:r>
              <a:rPr lang="en-US" sz="3600" b="1" spc="150" dirty="0" smtClean="0">
                <a:ln w="11430"/>
                <a:solidFill>
                  <a:schemeClr val="tx1">
                    <a:lumMod val="95000"/>
                    <a:lumOff val="5000"/>
                  </a:schemeClr>
                </a:solidFill>
                <a:effectLst>
                  <a:outerShdw blurRad="25400" algn="tl" rotWithShape="0">
                    <a:srgbClr val="000000">
                      <a:alpha val="43000"/>
                    </a:srgbClr>
                  </a:outerShdw>
                </a:effectLst>
              </a:rPr>
              <a:t>Modification Waiver </a:t>
            </a:r>
            <a:r>
              <a:rPr lang="en-US" sz="3600" b="1" spc="150" dirty="0">
                <a:ln w="11430"/>
                <a:solidFill>
                  <a:schemeClr val="tx1">
                    <a:lumMod val="95000"/>
                    <a:lumOff val="5000"/>
                  </a:schemeClr>
                </a:solidFill>
                <a:effectLst>
                  <a:outerShdw blurRad="25400" algn="tl" rotWithShape="0">
                    <a:srgbClr val="000000">
                      <a:alpha val="43000"/>
                    </a:srgbClr>
                  </a:outerShdw>
                </a:effectLst>
              </a:rPr>
              <a:t>Request</a:t>
            </a:r>
          </a:p>
        </p:txBody>
      </p:sp>
    </p:spTree>
    <p:extLst>
      <p:ext uri="{BB962C8B-B14F-4D97-AF65-F5344CB8AC3E}">
        <p14:creationId xmlns:p14="http://schemas.microsoft.com/office/powerpoint/2010/main" val="1507112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ve healthcare professionals in a meeting at a conference tab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096000"/>
          </a:xfrm>
          <a:prstGeom prst="rect">
            <a:avLst/>
          </a:prstGeom>
        </p:spPr>
      </p:pic>
      <p:sp>
        <p:nvSpPr>
          <p:cNvPr id="2" name="Title 1"/>
          <p:cNvSpPr>
            <a:spLocks noGrp="1"/>
          </p:cNvSpPr>
          <p:nvPr>
            <p:ph type="title"/>
          </p:nvPr>
        </p:nvSpPr>
        <p:spPr>
          <a:xfrm>
            <a:off x="0" y="6019800"/>
            <a:ext cx="9144000" cy="838200"/>
          </a:xfrm>
          <a:solidFill>
            <a:schemeClr val="bg1">
              <a:lumMod val="65000"/>
            </a:schemeClr>
          </a:solidFill>
        </p:spPr>
        <p:txBody>
          <a:bodyPr/>
          <a:lstStyle/>
          <a:p>
            <a:r>
              <a:rPr lang="en-US" b="1" dirty="0" smtClean="0"/>
              <a:t>Local Modification Collaboration</a:t>
            </a:r>
            <a:endParaRPr lang="en-US" b="1" dirty="0"/>
          </a:p>
        </p:txBody>
      </p:sp>
    </p:spTree>
    <p:extLst>
      <p:ext uri="{BB962C8B-B14F-4D97-AF65-F5344CB8AC3E}">
        <p14:creationId xmlns:p14="http://schemas.microsoft.com/office/powerpoint/2010/main" val="116026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2" name="Title 1" descr="Waiver&#10;Requests&#10;"/>
          <p:cNvSpPr txBox="1">
            <a:spLocks/>
          </p:cNvSpPr>
          <p:nvPr/>
        </p:nvSpPr>
        <p:spPr>
          <a:xfrm>
            <a:off x="5867400" y="4521776"/>
            <a:ext cx="2819400" cy="1814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Waiver</a:t>
            </a:r>
          </a:p>
          <a:p>
            <a:pPr algn="l"/>
            <a:r>
              <a:rPr lang="en-US" dirty="0" smtClean="0"/>
              <a:t>Requests</a:t>
            </a:r>
            <a:endParaRPr lang="en-US" dirty="0"/>
          </a:p>
        </p:txBody>
      </p:sp>
      <p:sp>
        <p:nvSpPr>
          <p:cNvPr id="25" name="Right Arrow 24" descr="right arrow"/>
          <p:cNvSpPr/>
          <p:nvPr/>
        </p:nvSpPr>
        <p:spPr>
          <a:xfrm>
            <a:off x="4229100" y="4960657"/>
            <a:ext cx="990600"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descr="Functional Enhancements&#10;"/>
          <p:cNvSpPr txBox="1">
            <a:spLocks/>
          </p:cNvSpPr>
          <p:nvPr/>
        </p:nvSpPr>
        <p:spPr>
          <a:xfrm>
            <a:off x="0" y="4250746"/>
            <a:ext cx="3581400" cy="23342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dirty="0" smtClean="0"/>
              <a:t>Functional Enhancements</a:t>
            </a:r>
            <a:endParaRPr lang="en-US" dirty="0"/>
          </a:p>
        </p:txBody>
      </p:sp>
      <p:sp>
        <p:nvSpPr>
          <p:cNvPr id="2" name="Title 1"/>
          <p:cNvSpPr>
            <a:spLocks noGrp="1"/>
          </p:cNvSpPr>
          <p:nvPr>
            <p:ph type="title"/>
          </p:nvPr>
        </p:nvSpPr>
        <p:spPr>
          <a:xfrm>
            <a:off x="0" y="762000"/>
            <a:ext cx="9144000" cy="3505200"/>
          </a:xfrm>
        </p:spPr>
        <p:txBody>
          <a:bodyPr>
            <a:noAutofit/>
          </a:bodyPr>
          <a:lstStyle/>
          <a:p>
            <a:r>
              <a:rPr lang="en-US" sz="25000" dirty="0" smtClean="0"/>
              <a:t>1=1</a:t>
            </a:r>
            <a:endParaRPr lang="en-US" sz="25000" dirty="0"/>
          </a:p>
        </p:txBody>
      </p:sp>
    </p:spTree>
    <p:extLst>
      <p:ext uri="{BB962C8B-B14F-4D97-AF65-F5344CB8AC3E}">
        <p14:creationId xmlns:p14="http://schemas.microsoft.com/office/powerpoint/2010/main" val="2919247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marL="0" indent="0">
              <a:buNone/>
            </a:pPr>
            <a:r>
              <a:rPr lang="en-US" sz="4000" dirty="0" smtClean="0"/>
              <a:t>Have you submitted a software modification waiver request before?</a:t>
            </a:r>
            <a:endParaRPr lang="en-US" sz="4000" dirty="0"/>
          </a:p>
          <a:p>
            <a:pPr marL="1314450" lvl="2" indent="-514350">
              <a:buFont typeface="+mj-lt"/>
              <a:buAutoNum type="alphaUcPeriod"/>
            </a:pPr>
            <a:r>
              <a:rPr lang="en-US" sz="3600" dirty="0" smtClean="0"/>
              <a:t>Yes</a:t>
            </a:r>
          </a:p>
          <a:p>
            <a:pPr marL="1314450" lvl="2" indent="-514350">
              <a:buFont typeface="+mj-lt"/>
              <a:buAutoNum type="alphaUcPeriod"/>
            </a:pPr>
            <a:r>
              <a:rPr lang="en-US" sz="3600" dirty="0" smtClean="0"/>
              <a:t>No</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06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485900"/>
            <a:ext cx="8534400" cy="4876800"/>
          </a:xfrm>
        </p:spPr>
        <p:txBody>
          <a:bodyPr>
            <a:normAutofit/>
          </a:bodyPr>
          <a:lstStyle/>
          <a:p>
            <a:pPr marL="0" indent="0">
              <a:buNone/>
            </a:pPr>
            <a:endParaRPr lang="en-US" sz="4000" dirty="0" smtClean="0"/>
          </a:p>
          <a:p>
            <a:pPr marL="1314450" lvl="2" indent="-514350">
              <a:buFont typeface="+mj-lt"/>
              <a:buAutoNum type="alphaUcPeriod"/>
            </a:pPr>
            <a:endParaRPr lang="en-US" sz="4000" dirty="0"/>
          </a:p>
          <a:p>
            <a:pPr marL="1314450" lvl="2" indent="-514350">
              <a:buFont typeface="+mj-lt"/>
              <a:buAutoNum type="alphaUcPeriod"/>
            </a:pPr>
            <a:r>
              <a:rPr lang="en-US" sz="3600" dirty="0" smtClean="0"/>
              <a:t>Yes</a:t>
            </a:r>
          </a:p>
          <a:p>
            <a:pPr marL="1314450" lvl="2" indent="-514350">
              <a:buFont typeface="+mj-lt"/>
              <a:buAutoNum type="alphaUcPeriod"/>
            </a:pPr>
            <a:r>
              <a:rPr lang="en-US" sz="3600" dirty="0" smtClean="0"/>
              <a:t>No</a:t>
            </a:r>
          </a:p>
        </p:txBody>
      </p:sp>
      <p:sp>
        <p:nvSpPr>
          <p:cNvPr id="4" name="Title 3"/>
          <p:cNvSpPr>
            <a:spLocks noGrp="1"/>
          </p:cNvSpPr>
          <p:nvPr>
            <p:ph type="title"/>
          </p:nvPr>
        </p:nvSpPr>
        <p:spPr>
          <a:xfrm>
            <a:off x="914400" y="228600"/>
            <a:ext cx="8229600" cy="1143000"/>
          </a:xfrm>
        </p:spPr>
        <p:txBody>
          <a:bodyPr/>
          <a:lstStyle/>
          <a:p>
            <a:r>
              <a:rPr lang="en-US" dirty="0" smtClean="0"/>
              <a:t>Poll Results</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46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VA intranet site, Innovation and Development Request Portal"/>
          <p:cNvPicPr>
            <a:picLocks noChangeAspect="1" noChangeArrowheads="1"/>
          </p:cNvPicPr>
          <p:nvPr/>
        </p:nvPicPr>
        <p:blipFill rotWithShape="1">
          <a:blip r:embed="rId3">
            <a:extLst>
              <a:ext uri="{28A0092B-C50C-407E-A947-70E740481C1C}">
                <a14:useLocalDpi xmlns:a14="http://schemas.microsoft.com/office/drawing/2010/main" val="0"/>
              </a:ext>
            </a:extLst>
          </a:blip>
          <a:srcRect t="12575"/>
          <a:stretch/>
        </p:blipFill>
        <p:spPr bwMode="auto">
          <a:xfrm>
            <a:off x="23937" y="40467"/>
            <a:ext cx="9093684" cy="586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blow up of Request Waiver for Existing Software link"/>
          <p:cNvPicPr>
            <a:picLocks noChangeAspect="1" noChangeArrowheads="1"/>
          </p:cNvPicPr>
          <p:nvPr/>
        </p:nvPicPr>
        <p:blipFill rotWithShape="1">
          <a:blip r:embed="rId3">
            <a:extLst>
              <a:ext uri="{28A0092B-C50C-407E-A947-70E740481C1C}">
                <a14:useLocalDpi xmlns:a14="http://schemas.microsoft.com/office/drawing/2010/main" val="0"/>
              </a:ext>
            </a:extLst>
          </a:blip>
          <a:srcRect l="20351" t="61276" r="8171" b="29575"/>
          <a:stretch/>
        </p:blipFill>
        <p:spPr bwMode="auto">
          <a:xfrm>
            <a:off x="151179" y="4914901"/>
            <a:ext cx="8839200" cy="1428750"/>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descr="highlight of Request Waiver for Existing Software link"/>
          <p:cNvSpPr/>
          <p:nvPr/>
        </p:nvSpPr>
        <p:spPr>
          <a:xfrm>
            <a:off x="1828800" y="3333750"/>
            <a:ext cx="6477000" cy="609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descr="&quot; &quot;"/>
          <p:cNvSpPr/>
          <p:nvPr/>
        </p:nvSpPr>
        <p:spPr>
          <a:xfrm>
            <a:off x="151179" y="3962400"/>
            <a:ext cx="8966442" cy="952500"/>
          </a:xfrm>
          <a:prstGeom prst="triangle">
            <a:avLst/>
          </a:prstGeom>
          <a:solidFill>
            <a:schemeClr val="bg1">
              <a:lumMod val="6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descr="https://epas.r02.med.va.gov/apps/idrp/&#10;"/>
          <p:cNvSpPr/>
          <p:nvPr/>
        </p:nvSpPr>
        <p:spPr>
          <a:xfrm>
            <a:off x="1905000" y="6343651"/>
            <a:ext cx="6012672" cy="523220"/>
          </a:xfrm>
          <a:prstGeom prst="rect">
            <a:avLst/>
          </a:prstGeom>
        </p:spPr>
        <p:txBody>
          <a:bodyPr wrap="none">
            <a:spAutoFit/>
          </a:bodyPr>
          <a:lstStyle/>
          <a:p>
            <a:pPr>
              <a:defRPr/>
            </a:pPr>
            <a:r>
              <a:rPr lang="en-US" sz="2800" dirty="0">
                <a:hlinkClick r:id="rId4"/>
              </a:rPr>
              <a:t>https://epas.r02.med.va.gov/apps/idrp/</a:t>
            </a:r>
            <a:endParaRPr lang="en-US" sz="2800" dirty="0"/>
          </a:p>
        </p:txBody>
      </p:sp>
    </p:spTree>
    <p:extLst>
      <p:ext uri="{BB962C8B-B14F-4D97-AF65-F5344CB8AC3E}">
        <p14:creationId xmlns:p14="http://schemas.microsoft.com/office/powerpoint/2010/main" val="2717727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National Software Waiver Request online form"/>
          <p:cNvPicPr>
            <a:picLocks noChangeAspect="1" noChangeArrowheads="1"/>
          </p:cNvPicPr>
          <p:nvPr/>
        </p:nvPicPr>
        <p:blipFill rotWithShape="1">
          <a:blip r:embed="rId3">
            <a:extLst>
              <a:ext uri="{28A0092B-C50C-407E-A947-70E740481C1C}">
                <a14:useLocalDpi xmlns:a14="http://schemas.microsoft.com/office/drawing/2010/main" val="0"/>
              </a:ext>
            </a:extLst>
          </a:blip>
          <a:srcRect r="3931"/>
          <a:stretch/>
        </p:blipFill>
        <p:spPr bwMode="auto">
          <a:xfrm>
            <a:off x="0" y="152400"/>
            <a:ext cx="9144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sosceles Triangle 6" descr="&quot; &quot;"/>
          <p:cNvSpPr/>
          <p:nvPr/>
        </p:nvSpPr>
        <p:spPr>
          <a:xfrm>
            <a:off x="-279642" y="4191000"/>
            <a:ext cx="8966442" cy="653492"/>
          </a:xfrm>
          <a:prstGeom prst="triangle">
            <a:avLst/>
          </a:prstGeom>
          <a:solidFill>
            <a:schemeClr val="accent3">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Waiver Request Type section of form"/>
          <p:cNvSpPr/>
          <p:nvPr/>
        </p:nvSpPr>
        <p:spPr>
          <a:xfrm>
            <a:off x="57150" y="3028950"/>
            <a:ext cx="5715000" cy="1143000"/>
          </a:xfrm>
          <a:prstGeom prst="rect">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3" descr="Waiver Request Type section of form"/>
          <p:cNvPicPr>
            <a:picLocks noChangeAspect="1" noChangeArrowheads="1"/>
          </p:cNvPicPr>
          <p:nvPr/>
        </p:nvPicPr>
        <p:blipFill rotWithShape="1">
          <a:blip r:embed="rId3">
            <a:extLst>
              <a:ext uri="{28A0092B-C50C-407E-A947-70E740481C1C}">
                <a14:useLocalDpi xmlns:a14="http://schemas.microsoft.com/office/drawing/2010/main" val="0"/>
              </a:ext>
            </a:extLst>
          </a:blip>
          <a:srcRect t="71905" r="40758"/>
          <a:stretch/>
        </p:blipFill>
        <p:spPr bwMode="auto">
          <a:xfrm>
            <a:off x="114299" y="4844492"/>
            <a:ext cx="8572501" cy="1708708"/>
          </a:xfrm>
          <a:prstGeom prst="rect">
            <a:avLst/>
          </a:prstGeom>
          <a:noFill/>
          <a:ln w="7620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Isosceles Triangle 12" descr="&quot; &quot;"/>
          <p:cNvSpPr/>
          <p:nvPr/>
        </p:nvSpPr>
        <p:spPr>
          <a:xfrm rot="10800000">
            <a:off x="6991347" y="3356342"/>
            <a:ext cx="1447801" cy="2157796"/>
          </a:xfrm>
          <a:prstGeom prst="triangle">
            <a:avLst>
              <a:gd name="adj" fmla="val 43421"/>
            </a:avLst>
          </a:prstGeom>
          <a:solidFill>
            <a:schemeClr val="accent1">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descr="blue information &quot;i&quot; icon"/>
          <p:cNvGrpSpPr/>
          <p:nvPr/>
        </p:nvGrpSpPr>
        <p:grpSpPr>
          <a:xfrm>
            <a:off x="7029450" y="2483584"/>
            <a:ext cx="1447800" cy="1631216"/>
            <a:chOff x="-2590800" y="514350"/>
            <a:chExt cx="1447800" cy="1631216"/>
          </a:xfrm>
        </p:grpSpPr>
        <p:sp>
          <p:nvSpPr>
            <p:cNvPr id="10" name="Oval 9"/>
            <p:cNvSpPr/>
            <p:nvPr/>
          </p:nvSpPr>
          <p:spPr>
            <a:xfrm>
              <a:off x="-2590800" y="609600"/>
              <a:ext cx="1447800" cy="1447800"/>
            </a:xfrm>
            <a:prstGeom prst="ellipse">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324100" y="514350"/>
              <a:ext cx="914400" cy="1631216"/>
            </a:xfrm>
            <a:prstGeom prst="rect">
              <a:avLst/>
            </a:prstGeom>
            <a:noFill/>
          </p:spPr>
          <p:txBody>
            <a:bodyPr wrap="square" rtlCol="0">
              <a:spAutoFit/>
            </a:bodyPr>
            <a:lstStyle/>
            <a:p>
              <a:pPr algn="ctr"/>
              <a:r>
                <a:rPr lang="en-US" sz="10000" b="1" dirty="0" smtClean="0">
                  <a:solidFill>
                    <a:schemeClr val="bg1"/>
                  </a:solidFill>
                </a:rPr>
                <a:t>i</a:t>
              </a:r>
              <a:endParaRPr lang="en-US" sz="10000" b="1" dirty="0">
                <a:solidFill>
                  <a:schemeClr val="bg1"/>
                </a:solidFill>
              </a:endParaRPr>
            </a:p>
          </p:txBody>
        </p:sp>
      </p:grpSp>
    </p:spTree>
    <p:extLst>
      <p:ext uri="{BB962C8B-B14F-4D97-AF65-F5344CB8AC3E}">
        <p14:creationId xmlns:p14="http://schemas.microsoft.com/office/powerpoint/2010/main" val="13123561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Accounts Receivable&#10;Bar Code Medication Administration&#10;Computerized Patient Record System (CPRS) Order Entry Modules&#10;Fee Basis&#10;Health Level Seven (HL7)&#10;VA FileMan&#10;VistA Imaging&#10;…"/>
          <p:cNvGraphicFramePr>
            <a:graphicFrameLocks noGrp="1"/>
          </p:cNvGraphicFramePr>
          <p:nvPr>
            <p:extLst>
              <p:ext uri="{D42A27DB-BD31-4B8C-83A1-F6EECF244321}">
                <p14:modId xmlns:p14="http://schemas.microsoft.com/office/powerpoint/2010/main" val="943338382"/>
              </p:ext>
            </p:extLst>
          </p:nvPr>
        </p:nvGraphicFramePr>
        <p:xfrm>
          <a:off x="4591050" y="76201"/>
          <a:ext cx="4419600" cy="6730854"/>
        </p:xfrm>
        <a:graphic>
          <a:graphicData uri="http://schemas.openxmlformats.org/drawingml/2006/table">
            <a:tbl>
              <a:tblPr>
                <a:tableStyleId>{5C22544A-7EE6-4342-B048-85BDC9FD1C3A}</a:tableStyleId>
              </a:tblPr>
              <a:tblGrid>
                <a:gridCol w="4419600"/>
              </a:tblGrid>
              <a:tr h="692006">
                <a:tc>
                  <a:txBody>
                    <a:bodyPr/>
                    <a:lstStyle/>
                    <a:p>
                      <a:pPr marL="114300" indent="0" algn="l" fontAlgn="ctr"/>
                      <a:r>
                        <a:rPr lang="en-US" sz="3200" b="1" u="none" strike="noStrike" dirty="0">
                          <a:effectLst/>
                        </a:rPr>
                        <a:t>Accounts Receivable</a:t>
                      </a:r>
                      <a:endParaRPr lang="en-US" sz="3200" b="1" i="0" u="none" strike="noStrike" dirty="0">
                        <a:solidFill>
                          <a:srgbClr val="000000"/>
                        </a:solidFill>
                        <a:effectLst/>
                        <a:latin typeface="Calibri"/>
                      </a:endParaRPr>
                    </a:p>
                  </a:txBody>
                  <a:tcPr marL="9525" marR="9525" marT="9525" marB="0" anchor="ctr"/>
                </a:tc>
              </a:tr>
              <a:tr h="1033984">
                <a:tc>
                  <a:txBody>
                    <a:bodyPr/>
                    <a:lstStyle/>
                    <a:p>
                      <a:pPr marL="114300" indent="0" algn="l" fontAlgn="ctr"/>
                      <a:r>
                        <a:rPr lang="en-US" sz="3200" b="1" u="none" strike="noStrike" dirty="0">
                          <a:effectLst/>
                        </a:rPr>
                        <a:t>Bar Code Medication Administration</a:t>
                      </a:r>
                      <a:endParaRPr lang="en-US" sz="3200" b="1" i="0" u="none" strike="noStrike" dirty="0">
                        <a:solidFill>
                          <a:srgbClr val="000000"/>
                        </a:solidFill>
                        <a:effectLst/>
                        <a:latin typeface="Calibri"/>
                      </a:endParaRPr>
                    </a:p>
                  </a:txBody>
                  <a:tcPr marL="9525" marR="9525" marT="9525" marB="0" anchor="ctr"/>
                </a:tc>
              </a:tr>
              <a:tr h="1544834">
                <a:tc>
                  <a:txBody>
                    <a:bodyPr/>
                    <a:lstStyle/>
                    <a:p>
                      <a:pPr marL="114300" indent="0" algn="l" fontAlgn="ctr"/>
                      <a:r>
                        <a:rPr lang="en-US" sz="3200" b="1" u="none" strike="noStrike" dirty="0">
                          <a:effectLst/>
                        </a:rPr>
                        <a:t>Computerized Patient Record System (CPRS) Order Entry Modules</a:t>
                      </a:r>
                      <a:endParaRPr lang="en-US" sz="3200" b="1" i="0" u="none" strike="noStrike" dirty="0">
                        <a:solidFill>
                          <a:srgbClr val="000000"/>
                        </a:solidFill>
                        <a:effectLst/>
                        <a:latin typeface="Calibri"/>
                      </a:endParaRPr>
                    </a:p>
                  </a:txBody>
                  <a:tcPr marL="9525" marR="9525" marT="9525" marB="0" anchor="ctr"/>
                </a:tc>
              </a:tr>
              <a:tr h="692006">
                <a:tc>
                  <a:txBody>
                    <a:bodyPr/>
                    <a:lstStyle/>
                    <a:p>
                      <a:pPr marL="114300" indent="0" algn="l" fontAlgn="ctr"/>
                      <a:r>
                        <a:rPr lang="en-US" sz="3200" b="1" u="none" strike="noStrike" dirty="0">
                          <a:effectLst/>
                        </a:rPr>
                        <a:t>Fee Basis</a:t>
                      </a:r>
                      <a:endParaRPr lang="en-US" sz="3200" b="1" i="0" u="none" strike="noStrike" dirty="0">
                        <a:solidFill>
                          <a:srgbClr val="000000"/>
                        </a:solidFill>
                        <a:effectLst/>
                        <a:latin typeface="Calibri"/>
                      </a:endParaRPr>
                    </a:p>
                  </a:txBody>
                  <a:tcPr marL="9525" marR="9525" marT="9525" marB="0" anchor="ctr"/>
                </a:tc>
              </a:tr>
              <a:tr h="692006">
                <a:tc>
                  <a:txBody>
                    <a:bodyPr/>
                    <a:lstStyle/>
                    <a:p>
                      <a:pPr marL="114300" indent="0" algn="l" fontAlgn="ctr"/>
                      <a:r>
                        <a:rPr lang="en-US" sz="3200" b="1" u="none" strike="noStrike" dirty="0">
                          <a:effectLst/>
                        </a:rPr>
                        <a:t>Health Level Seven (HL7</a:t>
                      </a:r>
                      <a:r>
                        <a:rPr lang="en-US" sz="3200" b="1" u="none" strike="noStrike" dirty="0" smtClean="0">
                          <a:effectLst/>
                        </a:rPr>
                        <a:t>)</a:t>
                      </a:r>
                      <a:endParaRPr lang="en-US" sz="3200" b="1" i="0" u="none" strike="noStrike" dirty="0">
                        <a:solidFill>
                          <a:srgbClr val="000000"/>
                        </a:solidFill>
                        <a:effectLst/>
                        <a:latin typeface="Calibri"/>
                      </a:endParaRPr>
                    </a:p>
                  </a:txBody>
                  <a:tcPr marL="9525" marR="9525" marT="9525" marB="0" anchor="ctr"/>
                </a:tc>
              </a:tr>
              <a:tr h="692006">
                <a:tc>
                  <a:txBody>
                    <a:bodyPr/>
                    <a:lstStyle/>
                    <a:p>
                      <a:pPr marL="114300" indent="0" algn="l" fontAlgn="ctr"/>
                      <a:r>
                        <a:rPr lang="en-US" sz="3200" b="1" i="0" u="none" strike="noStrike" dirty="0" smtClean="0">
                          <a:solidFill>
                            <a:srgbClr val="000000"/>
                          </a:solidFill>
                          <a:effectLst/>
                          <a:latin typeface="Calibri"/>
                        </a:rPr>
                        <a:t>VA FileMan</a:t>
                      </a:r>
                      <a:endParaRPr lang="en-US" sz="3200" b="1" i="0" u="none" strike="noStrike" dirty="0">
                        <a:solidFill>
                          <a:srgbClr val="000000"/>
                        </a:solidFill>
                        <a:effectLst/>
                        <a:latin typeface="Calibri"/>
                      </a:endParaRPr>
                    </a:p>
                  </a:txBody>
                  <a:tcPr marL="9525" marR="9525" marT="9525" marB="0" anchor="ctr"/>
                </a:tc>
              </a:tr>
              <a:tr h="692006">
                <a:tc>
                  <a:txBody>
                    <a:bodyPr/>
                    <a:lstStyle/>
                    <a:p>
                      <a:pPr marL="114300" indent="0" algn="l" fontAlgn="ctr"/>
                      <a:r>
                        <a:rPr lang="en-US" sz="3200" b="1" i="0" u="none" strike="noStrike" dirty="0" smtClean="0">
                          <a:solidFill>
                            <a:srgbClr val="000000"/>
                          </a:solidFill>
                          <a:effectLst/>
                          <a:latin typeface="Calibri"/>
                        </a:rPr>
                        <a:t>VistA Imaging</a:t>
                      </a:r>
                      <a:endParaRPr lang="en-US" sz="3200" b="1" i="0" u="none" strike="noStrike" dirty="0">
                        <a:solidFill>
                          <a:srgbClr val="000000"/>
                        </a:solidFill>
                        <a:effectLst/>
                        <a:latin typeface="Calibri"/>
                      </a:endParaRPr>
                    </a:p>
                  </a:txBody>
                  <a:tcPr marL="9525" marR="9525" marT="9525" marB="0" anchor="ctr"/>
                </a:tc>
              </a:tr>
              <a:tr h="692006">
                <a:tc>
                  <a:txBody>
                    <a:bodyPr/>
                    <a:lstStyle/>
                    <a:p>
                      <a:pPr marL="114300" indent="0" algn="l" fontAlgn="ctr"/>
                      <a:r>
                        <a:rPr lang="en-US" sz="3200" b="1" i="0" u="none" strike="noStrike" dirty="0" smtClean="0">
                          <a:solidFill>
                            <a:srgbClr val="000000"/>
                          </a:solidFill>
                          <a:effectLst/>
                          <a:latin typeface="Calibri"/>
                        </a:rPr>
                        <a:t>…</a:t>
                      </a:r>
                      <a:endParaRPr lang="en-US" sz="3200" b="1" i="0" u="none" strike="noStrike" dirty="0">
                        <a:solidFill>
                          <a:srgbClr val="000000"/>
                        </a:solidFill>
                        <a:effectLst/>
                        <a:latin typeface="Calibri"/>
                      </a:endParaRPr>
                    </a:p>
                  </a:txBody>
                  <a:tcPr marL="9525" marR="9525" marT="9525" marB="0" anchor="ctr"/>
                </a:tc>
              </a:tr>
            </a:tbl>
          </a:graphicData>
        </a:graphic>
      </p:graphicFrame>
      <p:grpSp>
        <p:nvGrpSpPr>
          <p:cNvPr id="8" name="Group 7" descr="blue information &quot;i&quot; icon"/>
          <p:cNvGrpSpPr/>
          <p:nvPr/>
        </p:nvGrpSpPr>
        <p:grpSpPr>
          <a:xfrm>
            <a:off x="533400" y="1333500"/>
            <a:ext cx="3581400" cy="3917216"/>
            <a:chOff x="-2590800" y="514350"/>
            <a:chExt cx="1447800" cy="1631216"/>
          </a:xfrm>
        </p:grpSpPr>
        <p:sp>
          <p:nvSpPr>
            <p:cNvPr id="6" name="Oval 5" descr="&quot; &quot;"/>
            <p:cNvSpPr/>
            <p:nvPr/>
          </p:nvSpPr>
          <p:spPr>
            <a:xfrm>
              <a:off x="-2590800" y="609600"/>
              <a:ext cx="1447800" cy="1447800"/>
            </a:xfrm>
            <a:prstGeom prst="ellipse">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blue information &quot;i&quot; icon"/>
            <p:cNvSpPr txBox="1"/>
            <p:nvPr/>
          </p:nvSpPr>
          <p:spPr>
            <a:xfrm>
              <a:off x="-2324100" y="514350"/>
              <a:ext cx="914400" cy="1631216"/>
            </a:xfrm>
            <a:prstGeom prst="rect">
              <a:avLst/>
            </a:prstGeom>
            <a:noFill/>
          </p:spPr>
          <p:txBody>
            <a:bodyPr wrap="square" rtlCol="0">
              <a:spAutoFit/>
            </a:bodyPr>
            <a:lstStyle/>
            <a:p>
              <a:pPr algn="ctr"/>
              <a:r>
                <a:rPr lang="en-US" sz="25000" b="1" dirty="0" smtClean="0">
                  <a:solidFill>
                    <a:schemeClr val="bg1"/>
                  </a:solidFill>
                </a:rPr>
                <a:t>i</a:t>
              </a:r>
              <a:endParaRPr lang="en-US" sz="25000" b="1" dirty="0">
                <a:solidFill>
                  <a:schemeClr val="bg1"/>
                </a:solidFill>
              </a:endParaRPr>
            </a:p>
          </p:txBody>
        </p:sp>
      </p:grpSp>
    </p:spTree>
    <p:extLst>
      <p:ext uri="{BB962C8B-B14F-4D97-AF65-F5344CB8AC3E}">
        <p14:creationId xmlns:p14="http://schemas.microsoft.com/office/powerpoint/2010/main" val="12098559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Integrated Billing&#10;Kernel&#10;Personnel and Accounting Integrated Data (PAID) Time and Attendance&#10;Remote Procedure Call (RPC) Broker&#10;VA FileMan&#10;VistA Data Extraction Framework (VDEF)&#10;VistA Imaging&#10;VistALink &#10;&#10;"/>
          <p:cNvGraphicFramePr>
            <a:graphicFrameLocks noGrp="1"/>
          </p:cNvGraphicFramePr>
          <p:nvPr>
            <p:ph idx="1"/>
            <p:extLst>
              <p:ext uri="{D42A27DB-BD31-4B8C-83A1-F6EECF244321}">
                <p14:modId xmlns:p14="http://schemas.microsoft.com/office/powerpoint/2010/main" val="3593918869"/>
              </p:ext>
            </p:extLst>
          </p:nvPr>
        </p:nvGraphicFramePr>
        <p:xfrm>
          <a:off x="0" y="19051"/>
          <a:ext cx="4572000" cy="6847497"/>
        </p:xfrm>
        <a:graphic>
          <a:graphicData uri="http://schemas.openxmlformats.org/drawingml/2006/table">
            <a:tbl>
              <a:tblPr>
                <a:tableStyleId>{5C22544A-7EE6-4342-B048-85BDC9FD1C3A}</a:tableStyleId>
              </a:tblPr>
              <a:tblGrid>
                <a:gridCol w="4572000"/>
              </a:tblGrid>
              <a:tr h="751590">
                <a:tc>
                  <a:txBody>
                    <a:bodyPr/>
                    <a:lstStyle/>
                    <a:p>
                      <a:pPr algn="l" fontAlgn="ctr"/>
                      <a:r>
                        <a:rPr lang="en-US" sz="2600" u="none" strike="noStrike" dirty="0">
                          <a:effectLst/>
                        </a:rPr>
                        <a:t>Integrated Billing</a:t>
                      </a:r>
                      <a:endParaRPr lang="en-US" sz="2600" b="1" i="0" u="none" strike="noStrike" dirty="0">
                        <a:solidFill>
                          <a:srgbClr val="000000"/>
                        </a:solidFill>
                        <a:effectLst/>
                        <a:latin typeface="Calibri"/>
                      </a:endParaRPr>
                    </a:p>
                  </a:txBody>
                  <a:tcPr marL="9525" marR="9525" marT="9525" marB="0" anchor="ctr"/>
                </a:tc>
              </a:tr>
              <a:tr h="751590">
                <a:tc>
                  <a:txBody>
                    <a:bodyPr/>
                    <a:lstStyle/>
                    <a:p>
                      <a:pPr algn="l" fontAlgn="ctr"/>
                      <a:r>
                        <a:rPr lang="en-US" sz="2600" u="none" strike="noStrike" dirty="0">
                          <a:effectLst/>
                        </a:rPr>
                        <a:t>Kernel</a:t>
                      </a:r>
                      <a:endParaRPr lang="en-US" sz="2600" b="1" i="0" u="none" strike="noStrike" dirty="0">
                        <a:solidFill>
                          <a:srgbClr val="000000"/>
                        </a:solidFill>
                        <a:effectLst/>
                        <a:latin typeface="Calibri"/>
                      </a:endParaRPr>
                    </a:p>
                  </a:txBody>
                  <a:tcPr marL="9525" marR="9525" marT="9525" marB="0" anchor="ctr"/>
                </a:tc>
              </a:tr>
              <a:tr h="1485537">
                <a:tc>
                  <a:txBody>
                    <a:bodyPr/>
                    <a:lstStyle/>
                    <a:p>
                      <a:pPr algn="l" fontAlgn="ctr"/>
                      <a:r>
                        <a:rPr lang="en-US" sz="2600" u="none" strike="noStrike" dirty="0">
                          <a:effectLst/>
                        </a:rPr>
                        <a:t>Personnel and Accounting Integrated Data (PAID) Time and Attendance</a:t>
                      </a:r>
                      <a:endParaRPr lang="en-US" sz="2600" b="1" i="0" u="none" strike="noStrike" dirty="0">
                        <a:solidFill>
                          <a:srgbClr val="000000"/>
                        </a:solidFill>
                        <a:effectLst/>
                        <a:latin typeface="Calibri"/>
                      </a:endParaRPr>
                    </a:p>
                  </a:txBody>
                  <a:tcPr marL="9525" marR="9525" marT="9525" marB="0" anchor="ctr"/>
                </a:tc>
              </a:tr>
              <a:tr h="797732">
                <a:tc>
                  <a:txBody>
                    <a:bodyPr/>
                    <a:lstStyle/>
                    <a:p>
                      <a:pPr algn="l" fontAlgn="ctr"/>
                      <a:r>
                        <a:rPr lang="en-US" sz="2600" u="none" strike="noStrike" dirty="0">
                          <a:effectLst/>
                        </a:rPr>
                        <a:t>Remote Procedure Call (RPC) Broker</a:t>
                      </a:r>
                      <a:endParaRPr lang="en-US" sz="2600" b="1" i="0" u="none" strike="noStrike" dirty="0">
                        <a:solidFill>
                          <a:srgbClr val="000000"/>
                        </a:solidFill>
                        <a:effectLst/>
                        <a:latin typeface="Calibri"/>
                      </a:endParaRPr>
                    </a:p>
                  </a:txBody>
                  <a:tcPr marL="9525" marR="9525" marT="9525" marB="0" anchor="ctr"/>
                </a:tc>
              </a:tr>
              <a:tr h="751590">
                <a:tc>
                  <a:txBody>
                    <a:bodyPr/>
                    <a:lstStyle/>
                    <a:p>
                      <a:pPr algn="l" fontAlgn="ctr"/>
                      <a:r>
                        <a:rPr lang="en-US" sz="2600" u="none" strike="noStrike" dirty="0">
                          <a:effectLst/>
                        </a:rPr>
                        <a:t>VA FileMan</a:t>
                      </a:r>
                      <a:endParaRPr lang="en-US" sz="2600" b="1" i="0" u="none" strike="noStrike" dirty="0">
                        <a:solidFill>
                          <a:srgbClr val="000000"/>
                        </a:solidFill>
                        <a:effectLst/>
                        <a:latin typeface="Calibri"/>
                      </a:endParaRPr>
                    </a:p>
                  </a:txBody>
                  <a:tcPr marL="9525" marR="9525" marT="9525" marB="0" anchor="ctr"/>
                </a:tc>
              </a:tr>
              <a:tr h="797732">
                <a:tc>
                  <a:txBody>
                    <a:bodyPr/>
                    <a:lstStyle/>
                    <a:p>
                      <a:pPr algn="l" fontAlgn="ctr"/>
                      <a:r>
                        <a:rPr lang="en-US" sz="2600" u="none" strike="noStrike" dirty="0">
                          <a:effectLst/>
                        </a:rPr>
                        <a:t>VistA Data Extraction Framework (VDEF)</a:t>
                      </a:r>
                      <a:endParaRPr lang="en-US" sz="2600" b="1" i="0" u="none" strike="noStrike" dirty="0">
                        <a:solidFill>
                          <a:srgbClr val="000000"/>
                        </a:solidFill>
                        <a:effectLst/>
                        <a:latin typeface="Calibri"/>
                      </a:endParaRPr>
                    </a:p>
                  </a:txBody>
                  <a:tcPr marL="9525" marR="9525" marT="9525" marB="0" anchor="ctr"/>
                </a:tc>
              </a:tr>
              <a:tr h="751590">
                <a:tc>
                  <a:txBody>
                    <a:bodyPr/>
                    <a:lstStyle/>
                    <a:p>
                      <a:pPr algn="l" fontAlgn="ctr"/>
                      <a:r>
                        <a:rPr lang="en-US" sz="2600" u="none" strike="noStrike" dirty="0">
                          <a:effectLst/>
                        </a:rPr>
                        <a:t>VistA Imaging</a:t>
                      </a:r>
                      <a:endParaRPr lang="en-US" sz="2600" b="1" i="0" u="none" strike="noStrike" dirty="0">
                        <a:solidFill>
                          <a:srgbClr val="000000"/>
                        </a:solidFill>
                        <a:effectLst/>
                        <a:latin typeface="Calibri"/>
                      </a:endParaRPr>
                    </a:p>
                  </a:txBody>
                  <a:tcPr marL="9525" marR="9525" marT="9525" marB="0" anchor="ctr"/>
                </a:tc>
              </a:tr>
              <a:tr h="751590">
                <a:tc>
                  <a:txBody>
                    <a:bodyPr/>
                    <a:lstStyle/>
                    <a:p>
                      <a:pPr algn="l" fontAlgn="ctr"/>
                      <a:r>
                        <a:rPr lang="en-US" sz="2600" u="none" strike="noStrike" dirty="0">
                          <a:effectLst/>
                        </a:rPr>
                        <a:t>VistALink </a:t>
                      </a:r>
                      <a:endParaRPr lang="en-US" sz="2600" b="1" i="0" u="none" strike="noStrike" dirty="0">
                        <a:solidFill>
                          <a:srgbClr val="000000"/>
                        </a:solidFill>
                        <a:effectLst/>
                        <a:latin typeface="Calibri"/>
                      </a:endParaRPr>
                    </a:p>
                  </a:txBody>
                  <a:tcPr marL="9525" marR="9525" marT="9525" marB="0" anchor="ctr"/>
                </a:tc>
              </a:tr>
            </a:tbl>
          </a:graphicData>
        </a:graphic>
      </p:graphicFrame>
      <p:graphicFrame>
        <p:nvGraphicFramePr>
          <p:cNvPr id="5" name="Table 4" descr="Accounts Receivable&#10;Bar Code Medication Administration&#10;Computerized Patient Record System (CPRS) Order Entry Modules&#10;Fee Basis&#10;Health Level Seven (HL7)&#10;VA FileMan&#10;VistA Imaging&#10;"/>
          <p:cNvGraphicFramePr>
            <a:graphicFrameLocks noGrp="1"/>
          </p:cNvGraphicFramePr>
          <p:nvPr>
            <p:extLst>
              <p:ext uri="{D42A27DB-BD31-4B8C-83A1-F6EECF244321}">
                <p14:modId xmlns:p14="http://schemas.microsoft.com/office/powerpoint/2010/main" val="2284117060"/>
              </p:ext>
            </p:extLst>
          </p:nvPr>
        </p:nvGraphicFramePr>
        <p:xfrm>
          <a:off x="4591050" y="76201"/>
          <a:ext cx="4419600" cy="6730854"/>
        </p:xfrm>
        <a:graphic>
          <a:graphicData uri="http://schemas.openxmlformats.org/drawingml/2006/table">
            <a:tbl>
              <a:tblPr>
                <a:tableStyleId>{5C22544A-7EE6-4342-B048-85BDC9FD1C3A}</a:tableStyleId>
              </a:tblPr>
              <a:tblGrid>
                <a:gridCol w="4419600"/>
              </a:tblGrid>
              <a:tr h="692006">
                <a:tc>
                  <a:txBody>
                    <a:bodyPr/>
                    <a:lstStyle/>
                    <a:p>
                      <a:pPr marL="114300" indent="0" algn="l" fontAlgn="ctr"/>
                      <a:r>
                        <a:rPr lang="en-US" sz="2600" b="0" u="none" strike="noStrike" dirty="0">
                          <a:effectLst/>
                        </a:rPr>
                        <a:t>Accounts Receivable</a:t>
                      </a:r>
                      <a:endParaRPr lang="en-US" sz="2600" b="0" i="0" u="none" strike="noStrike" dirty="0">
                        <a:solidFill>
                          <a:srgbClr val="000000"/>
                        </a:solidFill>
                        <a:effectLst/>
                        <a:latin typeface="Calibri"/>
                      </a:endParaRPr>
                    </a:p>
                  </a:txBody>
                  <a:tcPr marL="9525" marR="9525" marT="9525" marB="0" anchor="ctr"/>
                </a:tc>
              </a:tr>
              <a:tr h="1033984">
                <a:tc>
                  <a:txBody>
                    <a:bodyPr/>
                    <a:lstStyle/>
                    <a:p>
                      <a:pPr marL="114300" indent="0" algn="l" fontAlgn="ctr"/>
                      <a:r>
                        <a:rPr lang="en-US" sz="2600" b="0" u="none" strike="noStrike" dirty="0">
                          <a:effectLst/>
                        </a:rPr>
                        <a:t>Bar Code Medication Administration</a:t>
                      </a:r>
                      <a:endParaRPr lang="en-US" sz="2600" b="0" i="0" u="none" strike="noStrike" dirty="0">
                        <a:solidFill>
                          <a:srgbClr val="000000"/>
                        </a:solidFill>
                        <a:effectLst/>
                        <a:latin typeface="Calibri"/>
                      </a:endParaRPr>
                    </a:p>
                  </a:txBody>
                  <a:tcPr marL="9525" marR="9525" marT="9525" marB="0" anchor="ctr"/>
                </a:tc>
              </a:tr>
              <a:tr h="1544834">
                <a:tc>
                  <a:txBody>
                    <a:bodyPr/>
                    <a:lstStyle/>
                    <a:p>
                      <a:pPr marL="114300" indent="0" algn="l" fontAlgn="ctr"/>
                      <a:r>
                        <a:rPr lang="en-US" sz="2600" b="0" u="none" strike="noStrike" dirty="0">
                          <a:effectLst/>
                        </a:rPr>
                        <a:t>Computerized Patient Record System (CPRS) Order Entry Modules</a:t>
                      </a:r>
                      <a:endParaRPr lang="en-US" sz="2600" b="0" i="0" u="none" strike="noStrike" dirty="0">
                        <a:solidFill>
                          <a:srgbClr val="000000"/>
                        </a:solidFill>
                        <a:effectLst/>
                        <a:latin typeface="Calibri"/>
                      </a:endParaRPr>
                    </a:p>
                  </a:txBody>
                  <a:tcPr marL="9525" marR="9525" marT="9525" marB="0" anchor="ctr"/>
                </a:tc>
              </a:tr>
              <a:tr h="692006">
                <a:tc>
                  <a:txBody>
                    <a:bodyPr/>
                    <a:lstStyle/>
                    <a:p>
                      <a:pPr marL="114300" indent="0" algn="l" fontAlgn="ctr"/>
                      <a:r>
                        <a:rPr lang="en-US" sz="2600" b="0" u="none" strike="noStrike" dirty="0">
                          <a:effectLst/>
                        </a:rPr>
                        <a:t>Fee Basis</a:t>
                      </a:r>
                      <a:endParaRPr lang="en-US" sz="2600" b="0" i="0" u="none" strike="noStrike" dirty="0">
                        <a:solidFill>
                          <a:srgbClr val="000000"/>
                        </a:solidFill>
                        <a:effectLst/>
                        <a:latin typeface="Calibri"/>
                      </a:endParaRPr>
                    </a:p>
                  </a:txBody>
                  <a:tcPr marL="9525" marR="9525" marT="9525" marB="0" anchor="ctr"/>
                </a:tc>
              </a:tr>
              <a:tr h="692006">
                <a:tc>
                  <a:txBody>
                    <a:bodyPr/>
                    <a:lstStyle/>
                    <a:p>
                      <a:pPr marL="114300" indent="0" algn="l" fontAlgn="ctr"/>
                      <a:r>
                        <a:rPr lang="en-US" sz="2600" b="0" u="none" strike="noStrike" dirty="0">
                          <a:effectLst/>
                        </a:rPr>
                        <a:t>Health Level Seven (HL7</a:t>
                      </a:r>
                      <a:r>
                        <a:rPr lang="en-US" sz="2600" b="0" u="none" strike="noStrike" dirty="0" smtClean="0">
                          <a:effectLst/>
                        </a:rPr>
                        <a:t>)</a:t>
                      </a:r>
                      <a:endParaRPr lang="en-US" sz="2600" b="0" i="0" u="none" strike="noStrike" dirty="0">
                        <a:solidFill>
                          <a:srgbClr val="000000"/>
                        </a:solidFill>
                        <a:effectLst/>
                        <a:latin typeface="Calibri"/>
                      </a:endParaRPr>
                    </a:p>
                  </a:txBody>
                  <a:tcPr marL="9525" marR="9525" marT="9525" marB="0" anchor="ctr"/>
                </a:tc>
              </a:tr>
              <a:tr h="692006">
                <a:tc>
                  <a:txBody>
                    <a:bodyPr/>
                    <a:lstStyle/>
                    <a:p>
                      <a:pPr marL="114300" indent="0" algn="l" fontAlgn="ctr"/>
                      <a:r>
                        <a:rPr lang="en-US" sz="2600" b="0" i="0" u="none" strike="noStrike" dirty="0" smtClean="0">
                          <a:solidFill>
                            <a:srgbClr val="000000"/>
                          </a:solidFill>
                          <a:effectLst/>
                          <a:latin typeface="Calibri"/>
                        </a:rPr>
                        <a:t>VA FileMan</a:t>
                      </a:r>
                      <a:endParaRPr lang="en-US" sz="2600" b="0" i="0" u="none" strike="noStrike" dirty="0">
                        <a:solidFill>
                          <a:srgbClr val="000000"/>
                        </a:solidFill>
                        <a:effectLst/>
                        <a:latin typeface="Calibri"/>
                      </a:endParaRPr>
                    </a:p>
                  </a:txBody>
                  <a:tcPr marL="9525" marR="9525" marT="9525" marB="0" anchor="ctr"/>
                </a:tc>
              </a:tr>
              <a:tr h="692006">
                <a:tc>
                  <a:txBody>
                    <a:bodyPr/>
                    <a:lstStyle/>
                    <a:p>
                      <a:pPr marL="114300" indent="0" algn="l" fontAlgn="ctr"/>
                      <a:r>
                        <a:rPr lang="en-US" sz="2600" b="0" i="0" u="none" strike="noStrike" dirty="0" smtClean="0">
                          <a:solidFill>
                            <a:srgbClr val="000000"/>
                          </a:solidFill>
                          <a:effectLst/>
                          <a:latin typeface="Calibri"/>
                        </a:rPr>
                        <a:t>VistA Imaging</a:t>
                      </a:r>
                      <a:endParaRPr lang="en-US" sz="2600" b="0" i="0" u="none" strike="noStrike" dirty="0">
                        <a:solidFill>
                          <a:srgbClr val="000000"/>
                        </a:solidFill>
                        <a:effectLst/>
                        <a:latin typeface="Calibri"/>
                      </a:endParaRPr>
                    </a:p>
                  </a:txBody>
                  <a:tcPr marL="9525" marR="9525" marT="9525" marB="0" anchor="ctr"/>
                </a:tc>
              </a:tr>
              <a:tr h="692006">
                <a:tc>
                  <a:txBody>
                    <a:bodyPr/>
                    <a:lstStyle/>
                    <a:p>
                      <a:pPr marL="114300" indent="0" algn="l" fontAlgn="ctr"/>
                      <a:endParaRPr lang="en-US" sz="26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2529718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074" name="Picture 2" descr="a contacts 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57200"/>
            <a:ext cx="9056818" cy="611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descr="Site Technical Point of Contact&#10;"/>
          <p:cNvSpPr txBox="1"/>
          <p:nvPr/>
        </p:nvSpPr>
        <p:spPr>
          <a:xfrm>
            <a:off x="57150" y="4500890"/>
            <a:ext cx="9056818" cy="523220"/>
          </a:xfrm>
          <a:prstGeom prst="rect">
            <a:avLst/>
          </a:prstGeom>
          <a:solidFill>
            <a:schemeClr val="tx1">
              <a:lumMod val="65000"/>
              <a:lumOff val="35000"/>
            </a:schemeClr>
          </a:solidFill>
        </p:spPr>
        <p:txBody>
          <a:bodyPr wrap="square" rtlCol="0">
            <a:spAutoFit/>
          </a:bodyPr>
          <a:lstStyle/>
          <a:p>
            <a:r>
              <a:rPr lang="en-US" sz="2800" b="1" dirty="0" smtClean="0">
                <a:solidFill>
                  <a:schemeClr val="bg1"/>
                </a:solidFill>
              </a:rPr>
              <a:t>Site Technical Point of Contact</a:t>
            </a:r>
            <a:endParaRPr lang="en-US" sz="2800" b="1" dirty="0">
              <a:solidFill>
                <a:schemeClr val="bg1"/>
              </a:solidFill>
            </a:endParaRPr>
          </a:p>
        </p:txBody>
      </p:sp>
      <p:sp>
        <p:nvSpPr>
          <p:cNvPr id="6" name="TextBox 5" descr="Waiver Request Submitter&#10;"/>
          <p:cNvSpPr txBox="1"/>
          <p:nvPr/>
        </p:nvSpPr>
        <p:spPr>
          <a:xfrm>
            <a:off x="57150" y="2429530"/>
            <a:ext cx="9056818" cy="523220"/>
          </a:xfrm>
          <a:prstGeom prst="rect">
            <a:avLst/>
          </a:prstGeom>
          <a:solidFill>
            <a:schemeClr val="tx1">
              <a:lumMod val="65000"/>
              <a:lumOff val="35000"/>
            </a:schemeClr>
          </a:solidFill>
        </p:spPr>
        <p:txBody>
          <a:bodyPr wrap="square" rtlCol="0">
            <a:spAutoFit/>
          </a:bodyPr>
          <a:lstStyle/>
          <a:p>
            <a:r>
              <a:rPr lang="en-US" sz="2800" b="1" dirty="0" smtClean="0">
                <a:solidFill>
                  <a:schemeClr val="bg1"/>
                </a:solidFill>
              </a:rPr>
              <a:t>Waiver Request Submitter</a:t>
            </a:r>
            <a:endParaRPr lang="en-US" sz="2800" b="1" dirty="0">
              <a:solidFill>
                <a:schemeClr val="bg1"/>
              </a:solidFill>
            </a:endParaRPr>
          </a:p>
        </p:txBody>
      </p:sp>
      <p:sp>
        <p:nvSpPr>
          <p:cNvPr id="5" name="TextBox 4" descr="Site Business/Functional Point of Contact&#10;"/>
          <p:cNvSpPr txBox="1"/>
          <p:nvPr/>
        </p:nvSpPr>
        <p:spPr>
          <a:xfrm>
            <a:off x="57150" y="195590"/>
            <a:ext cx="9056818" cy="523220"/>
          </a:xfrm>
          <a:prstGeom prst="rect">
            <a:avLst/>
          </a:prstGeom>
          <a:solidFill>
            <a:schemeClr val="tx1">
              <a:lumMod val="65000"/>
              <a:lumOff val="35000"/>
            </a:schemeClr>
          </a:solidFill>
        </p:spPr>
        <p:txBody>
          <a:bodyPr wrap="square" rtlCol="0">
            <a:spAutoFit/>
          </a:bodyPr>
          <a:lstStyle/>
          <a:p>
            <a:r>
              <a:rPr lang="en-US" sz="2800" b="1" dirty="0" smtClean="0">
                <a:solidFill>
                  <a:schemeClr val="bg1"/>
                </a:solidFill>
              </a:rPr>
              <a:t>Site Business/Functional Point of Contact</a:t>
            </a:r>
            <a:endParaRPr lang="en-US" sz="2800" b="1" dirty="0">
              <a:solidFill>
                <a:schemeClr val="bg1"/>
              </a:solidFill>
            </a:endParaRPr>
          </a:p>
        </p:txBody>
      </p:sp>
      <p:sp>
        <p:nvSpPr>
          <p:cNvPr id="3" name="TextBox 2" descr="Should be 3 different POCs&#10;"/>
          <p:cNvSpPr txBox="1"/>
          <p:nvPr/>
        </p:nvSpPr>
        <p:spPr>
          <a:xfrm>
            <a:off x="6389818" y="200680"/>
            <a:ext cx="2514600" cy="6340197"/>
          </a:xfrm>
          <a:prstGeom prst="rect">
            <a:avLst/>
          </a:prstGeom>
          <a:solidFill>
            <a:srgbClr val="FFFF99"/>
          </a:solidFill>
          <a:ln>
            <a:solidFill>
              <a:schemeClr val="tx1">
                <a:lumMod val="75000"/>
                <a:lumOff val="25000"/>
              </a:schemeClr>
            </a:solidFill>
          </a:ln>
        </p:spPr>
        <p:txBody>
          <a:bodyPr wrap="square" rtlCol="0">
            <a:spAutoFit/>
          </a:bodyPr>
          <a:lstStyle/>
          <a:p>
            <a:pPr algn="ctr"/>
            <a:endParaRPr lang="en-US" sz="4000" b="1" dirty="0" smtClean="0"/>
          </a:p>
          <a:p>
            <a:pPr algn="ctr"/>
            <a:endParaRPr lang="en-US" sz="4000" b="1" dirty="0" smtClean="0"/>
          </a:p>
          <a:p>
            <a:pPr algn="ctr"/>
            <a:endParaRPr lang="en-US" sz="3600" b="1" dirty="0" smtClean="0"/>
          </a:p>
          <a:p>
            <a:pPr algn="ctr"/>
            <a:endParaRPr lang="en-US" sz="3600" b="1" dirty="0"/>
          </a:p>
          <a:p>
            <a:pPr algn="ctr"/>
            <a:r>
              <a:rPr lang="en-US" sz="3600" b="1" dirty="0" smtClean="0"/>
              <a:t>Should be 3 </a:t>
            </a:r>
            <a:r>
              <a:rPr lang="en-US" sz="3600" b="1" i="1" u="sng" dirty="0" smtClean="0"/>
              <a:t>different</a:t>
            </a:r>
            <a:r>
              <a:rPr lang="en-US" sz="3600" b="1" dirty="0" smtClean="0"/>
              <a:t> POCs</a:t>
            </a:r>
          </a:p>
          <a:p>
            <a:pPr algn="ctr"/>
            <a:endParaRPr lang="en-US" sz="3800" b="1" dirty="0" smtClean="0"/>
          </a:p>
          <a:p>
            <a:pPr algn="ctr"/>
            <a:endParaRPr lang="en-US" sz="3800" b="1" dirty="0" smtClean="0"/>
          </a:p>
          <a:p>
            <a:pPr algn="ctr"/>
            <a:endParaRPr lang="en-US" sz="3800" b="1" dirty="0"/>
          </a:p>
          <a:p>
            <a:pPr algn="ctr"/>
            <a:endParaRPr lang="en-US" sz="3200" b="1" dirty="0"/>
          </a:p>
        </p:txBody>
      </p:sp>
    </p:spTree>
    <p:extLst>
      <p:ext uri="{BB962C8B-B14F-4D97-AF65-F5344CB8AC3E}">
        <p14:creationId xmlns:p14="http://schemas.microsoft.com/office/powerpoint/2010/main" val="700696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ork in the road. on the road are words: &#10;from near to far: Inspect, Identify, Assess, then a bifurcation to request waiver on the left and Remediate on the r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 y="30760"/>
            <a:ext cx="9143245" cy="6796479"/>
          </a:xfrm>
          <a:prstGeom prst="rect">
            <a:avLst/>
          </a:prstGeom>
        </p:spPr>
      </p:pic>
    </p:spTree>
    <p:extLst>
      <p:ext uri="{BB962C8B-B14F-4D97-AF65-F5344CB8AC3E}">
        <p14:creationId xmlns:p14="http://schemas.microsoft.com/office/powerpoint/2010/main" val="1592866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wo drop down li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897621"/>
            <a:ext cx="83820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sosceles Triangle 11" descr="&quot; &quot;"/>
          <p:cNvSpPr/>
          <p:nvPr/>
        </p:nvSpPr>
        <p:spPr>
          <a:xfrm rot="16200000">
            <a:off x="1656152" y="1562391"/>
            <a:ext cx="1430239" cy="896255"/>
          </a:xfrm>
          <a:prstGeom prst="triangle">
            <a:avLst>
              <a:gd name="adj" fmla="val 77515"/>
            </a:avLst>
          </a:prstGeom>
          <a:solidFill>
            <a:schemeClr val="bg1">
              <a:lumMod val="6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0" name="Picture 4" descr="drop down list of names of enhancements"/>
          <p:cNvPicPr>
            <a:picLocks noChangeAspect="1" noChangeArrowheads="1"/>
          </p:cNvPicPr>
          <p:nvPr/>
        </p:nvPicPr>
        <p:blipFill rotWithShape="1">
          <a:blip r:embed="rId4">
            <a:extLst>
              <a:ext uri="{28A0092B-C50C-407E-A947-70E740481C1C}">
                <a14:useLocalDpi xmlns:a14="http://schemas.microsoft.com/office/drawing/2010/main" val="0"/>
              </a:ext>
            </a:extLst>
          </a:blip>
          <a:srcRect t="16785"/>
          <a:stretch/>
        </p:blipFill>
        <p:spPr bwMode="auto">
          <a:xfrm>
            <a:off x="1840230" y="3347362"/>
            <a:ext cx="5193902" cy="33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descr="&quot; &quot;"/>
          <p:cNvSpPr/>
          <p:nvPr/>
        </p:nvSpPr>
        <p:spPr>
          <a:xfrm>
            <a:off x="1810294" y="3039615"/>
            <a:ext cx="5223838" cy="3629704"/>
          </a:xfrm>
          <a:prstGeom prst="rect">
            <a:avLst/>
          </a:prstGeom>
          <a:solidFill>
            <a:srgbClr val="0070C0">
              <a:alpha val="3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descr="Drop down menu for Business Functional Area&#10;"/>
          <p:cNvSpPr txBox="1"/>
          <p:nvPr/>
        </p:nvSpPr>
        <p:spPr>
          <a:xfrm rot="16200000">
            <a:off x="-611521" y="4370720"/>
            <a:ext cx="3962400" cy="954107"/>
          </a:xfrm>
          <a:prstGeom prst="rect">
            <a:avLst/>
          </a:prstGeom>
          <a:noFill/>
        </p:spPr>
        <p:txBody>
          <a:bodyPr wrap="square" rtlCol="0">
            <a:spAutoFit/>
          </a:bodyPr>
          <a:lstStyle/>
          <a:p>
            <a:r>
              <a:rPr lang="en-US" sz="2800" b="1" dirty="0" smtClean="0"/>
              <a:t>Drop down menu for Business Functional Area</a:t>
            </a:r>
            <a:endParaRPr lang="en-US" sz="2800" b="1" dirty="0"/>
          </a:p>
        </p:txBody>
      </p:sp>
      <p:sp>
        <p:nvSpPr>
          <p:cNvPr id="4" name="Rectangle 3" descr="&quot; &quot;"/>
          <p:cNvSpPr/>
          <p:nvPr/>
        </p:nvSpPr>
        <p:spPr>
          <a:xfrm>
            <a:off x="151494" y="1142999"/>
            <a:ext cx="1771650" cy="99763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descr="Name of enhancement:&#10;&#10;Sites running modification:&#10;"/>
          <p:cNvSpPr txBox="1"/>
          <p:nvPr/>
        </p:nvSpPr>
        <p:spPr>
          <a:xfrm>
            <a:off x="2819400" y="1295400"/>
            <a:ext cx="5050975" cy="1384995"/>
          </a:xfrm>
          <a:prstGeom prst="rect">
            <a:avLst/>
          </a:prstGeom>
          <a:solidFill>
            <a:schemeClr val="bg1"/>
          </a:solidFill>
          <a:ln w="57150">
            <a:solidFill>
              <a:schemeClr val="tx1"/>
            </a:solidFill>
          </a:ln>
        </p:spPr>
        <p:txBody>
          <a:bodyPr wrap="square" rtlCol="0">
            <a:spAutoFit/>
          </a:bodyPr>
          <a:lstStyle/>
          <a:p>
            <a:r>
              <a:rPr lang="en-US" sz="2800" b="1" dirty="0" smtClean="0"/>
              <a:t>Name of enhancement:</a:t>
            </a:r>
          </a:p>
          <a:p>
            <a:endParaRPr lang="en-US" sz="2800" b="1" dirty="0" smtClean="0"/>
          </a:p>
          <a:p>
            <a:r>
              <a:rPr lang="en-US" sz="2800" b="1" dirty="0" smtClean="0"/>
              <a:t>Sites running modification:</a:t>
            </a:r>
            <a:endParaRPr lang="en-US" sz="2800" b="1" dirty="0"/>
          </a:p>
        </p:txBody>
      </p:sp>
      <p:sp>
        <p:nvSpPr>
          <p:cNvPr id="2" name="Title 1" descr="Request Information"/>
          <p:cNvSpPr>
            <a:spLocks noGrp="1"/>
          </p:cNvSpPr>
          <p:nvPr>
            <p:ph type="title"/>
          </p:nvPr>
        </p:nvSpPr>
        <p:spPr>
          <a:xfrm>
            <a:off x="201506" y="181089"/>
            <a:ext cx="8699382" cy="984138"/>
          </a:xfrm>
          <a:solidFill>
            <a:schemeClr val="tx1">
              <a:lumMod val="65000"/>
              <a:lumOff val="35000"/>
            </a:schemeClr>
          </a:solidFill>
        </p:spPr>
        <p:txBody>
          <a:bodyPr/>
          <a:lstStyle/>
          <a:p>
            <a:pPr algn="l"/>
            <a:r>
              <a:rPr lang="en-US" b="1" dirty="0" smtClean="0">
                <a:solidFill>
                  <a:schemeClr val="bg1"/>
                </a:solidFill>
              </a:rPr>
              <a:t>Request Information</a:t>
            </a:r>
            <a:endParaRPr lang="en-US" b="1" dirty="0">
              <a:solidFill>
                <a:schemeClr val="bg1"/>
              </a:solidFill>
            </a:endParaRPr>
          </a:p>
        </p:txBody>
      </p:sp>
    </p:spTree>
    <p:extLst>
      <p:ext uri="{BB962C8B-B14F-4D97-AF65-F5344CB8AC3E}">
        <p14:creationId xmlns:p14="http://schemas.microsoft.com/office/powerpoint/2010/main" val="997681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4" descr="&quot; &quot;"/>
          <p:cNvSpPr/>
          <p:nvPr/>
        </p:nvSpPr>
        <p:spPr>
          <a:xfrm>
            <a:off x="2510529" y="1143275"/>
            <a:ext cx="6328669" cy="54861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6481" tIns="106680" rIns="199136" bIns="106680" numCol="1" spcCol="1270" anchor="ctr" anchorCtr="0">
            <a:noAutofit/>
          </a:bodyPr>
          <a:lstStyle/>
          <a:p>
            <a:pPr lvl="0" algn="ctr" defTabSz="1244600">
              <a:spcBef>
                <a:spcPct val="0"/>
              </a:spcBef>
              <a:spcAft>
                <a:spcPct val="35000"/>
              </a:spcAft>
            </a:pPr>
            <a:endParaRPr lang="en-US" sz="4000" kern="1200" dirty="0">
              <a:solidFill>
                <a:schemeClr val="tx1"/>
              </a:solidFill>
            </a:endParaRPr>
          </a:p>
        </p:txBody>
      </p:sp>
      <p:sp>
        <p:nvSpPr>
          <p:cNvPr id="8" name="Folded Corner 7" descr="&quot; &quot;"/>
          <p:cNvSpPr/>
          <p:nvPr/>
        </p:nvSpPr>
        <p:spPr>
          <a:xfrm>
            <a:off x="1470478" y="1371600"/>
            <a:ext cx="7368720" cy="5029200"/>
          </a:xfrm>
          <a:prstGeom prst="foldedCorner">
            <a:avLst>
              <a:gd name="adj" fmla="val 31061"/>
            </a:avLst>
          </a:prstGeom>
          <a:solidFill>
            <a:srgbClr val="EEDF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We have a modification running in one of our routines.  It has been here forever.  We don’t know exactly what it does, but we don’t want to rock the boat by removing it.”&#10;"/>
          <p:cNvSpPr/>
          <p:nvPr/>
        </p:nvSpPr>
        <p:spPr>
          <a:xfrm>
            <a:off x="2114550" y="2133600"/>
            <a:ext cx="6248400" cy="3416320"/>
          </a:xfrm>
          <a:prstGeom prst="rect">
            <a:avLst/>
          </a:prstGeom>
        </p:spPr>
        <p:txBody>
          <a:bodyPr wrap="square">
            <a:spAutoFit/>
          </a:bodyPr>
          <a:lstStyle/>
          <a:p>
            <a:pPr lvl="0" algn="ctr" defTabSz="1244600">
              <a:spcBef>
                <a:spcPct val="0"/>
              </a:spcBef>
              <a:spcAft>
                <a:spcPct val="35000"/>
              </a:spcAft>
            </a:pPr>
            <a:r>
              <a:rPr lang="en-US" sz="3600" dirty="0"/>
              <a:t>“We have a modification running in one of our routines.  It has been here forever.  We don’t know exactly what it does, but we don’t want to rock the boat by removing it.”</a:t>
            </a:r>
          </a:p>
        </p:txBody>
      </p:sp>
      <p:sp>
        <p:nvSpPr>
          <p:cNvPr id="6" name="Multiply 5" descr="red X or mathematic multiply symbol"/>
          <p:cNvSpPr/>
          <p:nvPr/>
        </p:nvSpPr>
        <p:spPr>
          <a:xfrm>
            <a:off x="0" y="2199851"/>
            <a:ext cx="2407557" cy="291191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3" name="Picture 3" descr="a drop down list box"/>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8556" t="25221"/>
          <a:stretch/>
        </p:blipFill>
        <p:spPr bwMode="auto">
          <a:xfrm>
            <a:off x="552450" y="76206"/>
            <a:ext cx="8286749" cy="9572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descr="Modification Description"/>
          <p:cNvSpPr>
            <a:spLocks noGrp="1"/>
          </p:cNvSpPr>
          <p:nvPr>
            <p:ph type="title"/>
          </p:nvPr>
        </p:nvSpPr>
        <p:spPr>
          <a:xfrm>
            <a:off x="428625" y="193903"/>
            <a:ext cx="8410574" cy="752481"/>
          </a:xfrm>
        </p:spPr>
        <p:txBody>
          <a:bodyPr>
            <a:normAutofit fontScale="90000"/>
          </a:bodyPr>
          <a:lstStyle/>
          <a:p>
            <a:r>
              <a:rPr lang="en-US" b="1" dirty="0" smtClean="0"/>
              <a:t>Modification Description</a:t>
            </a:r>
            <a:endParaRPr lang="en-US" b="1" dirty="0"/>
          </a:p>
        </p:txBody>
      </p:sp>
    </p:spTree>
    <p:extLst>
      <p:ext uri="{BB962C8B-B14F-4D97-AF65-F5344CB8AC3E}">
        <p14:creationId xmlns:p14="http://schemas.microsoft.com/office/powerpoint/2010/main" val="2720152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lded Corner 21" descr="&quot; &quot;"/>
          <p:cNvSpPr/>
          <p:nvPr/>
        </p:nvSpPr>
        <p:spPr>
          <a:xfrm>
            <a:off x="1470478" y="1371600"/>
            <a:ext cx="7368720" cy="5029200"/>
          </a:xfrm>
          <a:prstGeom prst="foldedCorner">
            <a:avLst>
              <a:gd name="adj" fmla="val 31061"/>
            </a:avLst>
          </a:prstGeom>
          <a:solidFill>
            <a:srgbClr val="EEDF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descr="“K DIC S LREND=0,LRACC=&quot;&quot;,LRSS=&quot;MI&quot;,DIC=62.4,DIC(&quot;S&quot;)=&quot;I +Y&lt;999&quot;,DIC(0)=&quot;AQEZ&quot;&#10;"/>
          <p:cNvSpPr/>
          <p:nvPr/>
        </p:nvSpPr>
        <p:spPr>
          <a:xfrm>
            <a:off x="2579007" y="2803080"/>
            <a:ext cx="5867400" cy="2308324"/>
          </a:xfrm>
          <a:prstGeom prst="rect">
            <a:avLst/>
          </a:prstGeom>
        </p:spPr>
        <p:txBody>
          <a:bodyPr wrap="square">
            <a:spAutoFit/>
          </a:bodyPr>
          <a:lstStyle/>
          <a:p>
            <a:pPr defTabSz="1244600">
              <a:spcBef>
                <a:spcPct val="0"/>
              </a:spcBef>
              <a:spcAft>
                <a:spcPct val="35000"/>
              </a:spcAft>
            </a:pPr>
            <a:r>
              <a:rPr lang="en-US" sz="3600" dirty="0"/>
              <a:t>“K DIC S LREND=0,LRACC="",LRSS="MI",DIC=62.4,DIC("S")="I +Y&lt;999",DIC(0)="AQEZ"</a:t>
            </a:r>
          </a:p>
        </p:txBody>
      </p:sp>
      <p:sp>
        <p:nvSpPr>
          <p:cNvPr id="7" name="Multiply 6" descr="a red X or mathematic multiplication sysmbol"/>
          <p:cNvSpPr/>
          <p:nvPr/>
        </p:nvSpPr>
        <p:spPr>
          <a:xfrm>
            <a:off x="0" y="2199851"/>
            <a:ext cx="2407557" cy="291191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3" name="Picture 3" descr="a drop down list box"/>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8556" t="25221"/>
          <a:stretch/>
        </p:blipFill>
        <p:spPr bwMode="auto">
          <a:xfrm>
            <a:off x="552450" y="76206"/>
            <a:ext cx="8286749" cy="9572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descr="Modification Description"/>
          <p:cNvSpPr>
            <a:spLocks noGrp="1"/>
          </p:cNvSpPr>
          <p:nvPr>
            <p:ph type="title"/>
          </p:nvPr>
        </p:nvSpPr>
        <p:spPr>
          <a:xfrm>
            <a:off x="428625" y="193903"/>
            <a:ext cx="8410574" cy="752481"/>
          </a:xfrm>
        </p:spPr>
        <p:txBody>
          <a:bodyPr>
            <a:normAutofit fontScale="90000"/>
          </a:bodyPr>
          <a:lstStyle/>
          <a:p>
            <a:r>
              <a:rPr lang="en-US" b="1" dirty="0" smtClean="0"/>
              <a:t>Modification Description</a:t>
            </a:r>
            <a:endParaRPr lang="en-US" b="1" dirty="0"/>
          </a:p>
        </p:txBody>
      </p:sp>
    </p:spTree>
    <p:extLst>
      <p:ext uri="{BB962C8B-B14F-4D97-AF65-F5344CB8AC3E}">
        <p14:creationId xmlns:p14="http://schemas.microsoft.com/office/powerpoint/2010/main" val="3453701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lded Corner 13" descr="&quot; &quot;"/>
          <p:cNvSpPr/>
          <p:nvPr/>
        </p:nvSpPr>
        <p:spPr>
          <a:xfrm>
            <a:off x="1470478" y="1371600"/>
            <a:ext cx="7368720" cy="5029200"/>
          </a:xfrm>
          <a:prstGeom prst="foldedCorner">
            <a:avLst>
              <a:gd name="adj" fmla="val 3106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This modification allows for longer drugs names to be displayed on the XXXX report, which is invoked using the YYYY option.  Currently, drug names are limited to 25 characters.  This change assists the pharmacist in distinguishing between two or more drugs names when the first 25 characters are the same.  &#10;"/>
          <p:cNvSpPr/>
          <p:nvPr/>
        </p:nvSpPr>
        <p:spPr>
          <a:xfrm>
            <a:off x="1822902" y="1409700"/>
            <a:ext cx="6930572" cy="4801314"/>
          </a:xfrm>
          <a:prstGeom prst="rect">
            <a:avLst/>
          </a:prstGeom>
        </p:spPr>
        <p:txBody>
          <a:bodyPr wrap="square">
            <a:spAutoFit/>
          </a:bodyPr>
          <a:lstStyle/>
          <a:p>
            <a:pPr marL="58738" lvl="0"/>
            <a:r>
              <a:rPr lang="en-US" sz="3400" dirty="0"/>
              <a:t>This modification allows for longer drugs names to be displayed on the XXXX report, which is invoked using the YYYY option.  Currently, drug names are limited to 25 characters.  This change assists the pharmacist in distinguishing between two or more drugs names when the first 25 characters are the same.  </a:t>
            </a:r>
          </a:p>
        </p:txBody>
      </p:sp>
      <p:pic>
        <p:nvPicPr>
          <p:cNvPr id="8" name="Picture 7" descr="check mark"/>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48773" y1="62788" x2="48773" y2="62788"/>
                      </a14:backgroundRemoval>
                    </a14:imgEffect>
                  </a14:imgLayer>
                </a14:imgProps>
              </a:ext>
              <a:ext uri="{28A0092B-C50C-407E-A947-70E740481C1C}">
                <a14:useLocalDpi xmlns:a14="http://schemas.microsoft.com/office/drawing/2010/main" val="0"/>
              </a:ext>
            </a:extLst>
          </a:blip>
          <a:stretch>
            <a:fillRect/>
          </a:stretch>
        </p:blipFill>
        <p:spPr>
          <a:xfrm>
            <a:off x="-533400" y="1640914"/>
            <a:ext cx="3000203" cy="4570099"/>
          </a:xfrm>
          <a:prstGeom prst="rect">
            <a:avLst/>
          </a:prstGeom>
        </p:spPr>
      </p:pic>
      <p:pic>
        <p:nvPicPr>
          <p:cNvPr id="10243" name="Picture 3" descr="a drop down list box"/>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18556" t="25221"/>
          <a:stretch/>
        </p:blipFill>
        <p:spPr bwMode="auto">
          <a:xfrm>
            <a:off x="552450" y="76206"/>
            <a:ext cx="8286749" cy="9572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descr="Modification Description"/>
          <p:cNvSpPr>
            <a:spLocks noGrp="1"/>
          </p:cNvSpPr>
          <p:nvPr>
            <p:ph type="title"/>
          </p:nvPr>
        </p:nvSpPr>
        <p:spPr>
          <a:xfrm>
            <a:off x="428625" y="193903"/>
            <a:ext cx="8410574" cy="752481"/>
          </a:xfrm>
        </p:spPr>
        <p:txBody>
          <a:bodyPr>
            <a:normAutofit fontScale="90000"/>
          </a:bodyPr>
          <a:lstStyle/>
          <a:p>
            <a:r>
              <a:rPr lang="en-US" b="1" dirty="0" smtClean="0"/>
              <a:t>Modification Description</a:t>
            </a:r>
            <a:endParaRPr lang="en-US" b="1" dirty="0"/>
          </a:p>
        </p:txBody>
      </p:sp>
    </p:spTree>
    <p:extLst>
      <p:ext uri="{BB962C8B-B14F-4D97-AF65-F5344CB8AC3E}">
        <p14:creationId xmlns:p14="http://schemas.microsoft.com/office/powerpoint/2010/main" val="2077381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2" descr="a drop down list box"/>
          <p:cNvPicPr>
            <a:picLocks noChangeAspect="1" noChangeArrowheads="1"/>
          </p:cNvPicPr>
          <p:nvPr/>
        </p:nvPicPr>
        <p:blipFill rotWithShape="1">
          <a:blip r:embed="rId3">
            <a:extLst>
              <a:ext uri="{28A0092B-C50C-407E-A947-70E740481C1C}">
                <a14:useLocalDpi xmlns:a14="http://schemas.microsoft.com/office/drawing/2010/main" val="0"/>
              </a:ext>
            </a:extLst>
          </a:blip>
          <a:srcRect l="18298" t="6835" b="76078"/>
          <a:stretch/>
        </p:blipFill>
        <p:spPr bwMode="auto">
          <a:xfrm>
            <a:off x="1638300" y="5943600"/>
            <a:ext cx="7485493"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a white rect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8278" t="23512" r="4977" b="69642"/>
          <a:stretch/>
        </p:blipFill>
        <p:spPr bwMode="auto">
          <a:xfrm>
            <a:off x="0" y="5086350"/>
            <a:ext cx="61150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descr="List of external systems that may be impacted by the modification:&#10;"/>
          <p:cNvSpPr txBox="1"/>
          <p:nvPr/>
        </p:nvSpPr>
        <p:spPr>
          <a:xfrm>
            <a:off x="133350" y="5079682"/>
            <a:ext cx="8991600" cy="954107"/>
          </a:xfrm>
          <a:prstGeom prst="rect">
            <a:avLst/>
          </a:prstGeom>
          <a:noFill/>
        </p:spPr>
        <p:txBody>
          <a:bodyPr wrap="square" rtlCol="0">
            <a:spAutoFit/>
          </a:bodyPr>
          <a:lstStyle/>
          <a:p>
            <a:r>
              <a:rPr lang="en-US" sz="2800" b="1" dirty="0" smtClean="0"/>
              <a:t>List of external systems that may be impacted by the modification:</a:t>
            </a:r>
            <a:endParaRPr lang="en-US" sz="2800" b="1" dirty="0"/>
          </a:p>
        </p:txBody>
      </p:sp>
      <p:pic>
        <p:nvPicPr>
          <p:cNvPr id="19" name="Picture 2" descr="a drop down list box"/>
          <p:cNvPicPr>
            <a:picLocks noChangeAspect="1" noChangeArrowheads="1"/>
          </p:cNvPicPr>
          <p:nvPr/>
        </p:nvPicPr>
        <p:blipFill rotWithShape="1">
          <a:blip r:embed="rId3">
            <a:extLst>
              <a:ext uri="{28A0092B-C50C-407E-A947-70E740481C1C}">
                <a14:useLocalDpi xmlns:a14="http://schemas.microsoft.com/office/drawing/2010/main" val="0"/>
              </a:ext>
            </a:extLst>
          </a:blip>
          <a:srcRect l="18298" t="6835" b="76078"/>
          <a:stretch/>
        </p:blipFill>
        <p:spPr bwMode="auto">
          <a:xfrm>
            <a:off x="1657350" y="4248150"/>
            <a:ext cx="7485493"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a white rect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8278" t="23512" r="4977" b="69642"/>
          <a:stretch/>
        </p:blipFill>
        <p:spPr bwMode="auto">
          <a:xfrm>
            <a:off x="0" y="3571875"/>
            <a:ext cx="61150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descr="Reason for the modification/problem intended to solve:&#10;"/>
          <p:cNvSpPr txBox="1"/>
          <p:nvPr/>
        </p:nvSpPr>
        <p:spPr>
          <a:xfrm>
            <a:off x="132193" y="3689032"/>
            <a:ext cx="8991600" cy="523220"/>
          </a:xfrm>
          <a:prstGeom prst="rect">
            <a:avLst/>
          </a:prstGeom>
          <a:noFill/>
        </p:spPr>
        <p:txBody>
          <a:bodyPr wrap="square" rtlCol="0">
            <a:spAutoFit/>
          </a:bodyPr>
          <a:lstStyle/>
          <a:p>
            <a:r>
              <a:rPr lang="en-US" sz="2800" b="1" dirty="0" smtClean="0"/>
              <a:t>Reason for the modification/problem intended to solve:</a:t>
            </a:r>
            <a:endParaRPr lang="en-US" sz="2800" b="1" dirty="0"/>
          </a:p>
        </p:txBody>
      </p:sp>
      <p:pic>
        <p:nvPicPr>
          <p:cNvPr id="16" name="Picture 2" descr="a white rect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8278" t="23512" r="4977" b="69642"/>
          <a:stretch/>
        </p:blipFill>
        <p:spPr bwMode="auto">
          <a:xfrm>
            <a:off x="1143000" y="3388534"/>
            <a:ext cx="4133850" cy="296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a drop down list box"/>
          <p:cNvPicPr>
            <a:picLocks noChangeAspect="1" noChangeArrowheads="1"/>
          </p:cNvPicPr>
          <p:nvPr/>
        </p:nvPicPr>
        <p:blipFill rotWithShape="1">
          <a:blip r:embed="rId3">
            <a:extLst>
              <a:ext uri="{28A0092B-C50C-407E-A947-70E740481C1C}">
                <a14:useLocalDpi xmlns:a14="http://schemas.microsoft.com/office/drawing/2010/main" val="0"/>
              </a:ext>
            </a:extLst>
          </a:blip>
          <a:srcRect l="18298" t="6835" b="76078"/>
          <a:stretch/>
        </p:blipFill>
        <p:spPr bwMode="auto">
          <a:xfrm>
            <a:off x="1657350" y="2569384"/>
            <a:ext cx="7485493"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descr="Enter in the format TAG^ROUTINE+LINE NUMBER&#10;"/>
          <p:cNvSpPr txBox="1"/>
          <p:nvPr/>
        </p:nvSpPr>
        <p:spPr>
          <a:xfrm>
            <a:off x="1676400" y="2896091"/>
            <a:ext cx="7391400" cy="523220"/>
          </a:xfrm>
          <a:prstGeom prst="rect">
            <a:avLst/>
          </a:prstGeom>
          <a:noFill/>
        </p:spPr>
        <p:txBody>
          <a:bodyPr wrap="square" rtlCol="0">
            <a:spAutoFit/>
          </a:bodyPr>
          <a:lstStyle/>
          <a:p>
            <a:r>
              <a:rPr lang="en-US" sz="2800" i="1" dirty="0" smtClean="0"/>
              <a:t>Enter in the format TAG^ROUTINE+LINE NUMBER</a:t>
            </a:r>
            <a:endParaRPr lang="en-US" sz="2800" i="1" dirty="0"/>
          </a:p>
        </p:txBody>
      </p:sp>
      <p:pic>
        <p:nvPicPr>
          <p:cNvPr id="7" name="Picture 2" descr="a white rect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8278" t="23512" r="4977" b="69642"/>
          <a:stretch/>
        </p:blipFill>
        <p:spPr bwMode="auto">
          <a:xfrm>
            <a:off x="0" y="1866900"/>
            <a:ext cx="61150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descr="Line/Tag Reference for Modification(s):&#10;"/>
          <p:cNvSpPr txBox="1"/>
          <p:nvPr/>
        </p:nvSpPr>
        <p:spPr>
          <a:xfrm>
            <a:off x="132193" y="2038350"/>
            <a:ext cx="8991600" cy="523220"/>
          </a:xfrm>
          <a:prstGeom prst="rect">
            <a:avLst/>
          </a:prstGeom>
          <a:noFill/>
        </p:spPr>
        <p:txBody>
          <a:bodyPr wrap="square" rtlCol="0">
            <a:spAutoFit/>
          </a:bodyPr>
          <a:lstStyle/>
          <a:p>
            <a:r>
              <a:rPr lang="en-US" sz="2800" b="1" dirty="0" smtClean="0"/>
              <a:t>Line/Tag Reference for Modification(s):</a:t>
            </a:r>
            <a:endParaRPr lang="en-US" sz="2800" b="1" dirty="0"/>
          </a:p>
        </p:txBody>
      </p:sp>
      <p:pic>
        <p:nvPicPr>
          <p:cNvPr id="5122" name="Picture 2" descr="a drop down list box"/>
          <p:cNvPicPr>
            <a:picLocks noChangeAspect="1" noChangeArrowheads="1"/>
          </p:cNvPicPr>
          <p:nvPr/>
        </p:nvPicPr>
        <p:blipFill rotWithShape="1">
          <a:blip r:embed="rId3">
            <a:extLst>
              <a:ext uri="{28A0092B-C50C-407E-A947-70E740481C1C}">
                <a14:useLocalDpi xmlns:a14="http://schemas.microsoft.com/office/drawing/2010/main" val="0"/>
              </a:ext>
            </a:extLst>
          </a:blip>
          <a:srcRect l="18298" t="6835" b="76078"/>
          <a:stretch/>
        </p:blipFill>
        <p:spPr bwMode="auto">
          <a:xfrm>
            <a:off x="1638300" y="1047750"/>
            <a:ext cx="7485493"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a white rect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8278" t="23512" r="4977" b="69642"/>
          <a:stretch/>
        </p:blipFill>
        <p:spPr bwMode="auto">
          <a:xfrm>
            <a:off x="0" y="333375"/>
            <a:ext cx="61150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a white rectangle"/>
          <p:cNvPicPr>
            <a:picLocks noChangeAspect="1" noChangeArrowheads="1"/>
          </p:cNvPicPr>
          <p:nvPr/>
        </p:nvPicPr>
        <p:blipFill rotWithShape="1">
          <a:blip r:embed="rId3">
            <a:extLst>
              <a:ext uri="{28A0092B-C50C-407E-A947-70E740481C1C}">
                <a14:useLocalDpi xmlns:a14="http://schemas.microsoft.com/office/drawing/2010/main" val="0"/>
              </a:ext>
            </a:extLst>
          </a:blip>
          <a:srcRect l="28278" t="23512" r="4977" b="69642"/>
          <a:stretch/>
        </p:blipFill>
        <p:spPr bwMode="auto">
          <a:xfrm>
            <a:off x="-1" y="-104776"/>
            <a:ext cx="9142843" cy="65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descr="List of modified routines, data dictionaries, templates, other build components, etc…&#10;"/>
          <p:cNvSpPr txBox="1"/>
          <p:nvPr/>
        </p:nvSpPr>
        <p:spPr>
          <a:xfrm>
            <a:off x="132193" y="54352"/>
            <a:ext cx="8991600" cy="954107"/>
          </a:xfrm>
          <a:prstGeom prst="rect">
            <a:avLst/>
          </a:prstGeom>
          <a:noFill/>
        </p:spPr>
        <p:txBody>
          <a:bodyPr wrap="square" rtlCol="0">
            <a:spAutoFit/>
          </a:bodyPr>
          <a:lstStyle/>
          <a:p>
            <a:r>
              <a:rPr lang="en-US" sz="2800" b="1" dirty="0" smtClean="0"/>
              <a:t>List of modified routines, data dictionaries, templates, other build components, etc…</a:t>
            </a:r>
            <a:endParaRPr lang="en-US" sz="2800" b="1" dirty="0"/>
          </a:p>
        </p:txBody>
      </p:sp>
    </p:spTree>
    <p:extLst>
      <p:ext uri="{BB962C8B-B14F-4D97-AF65-F5344CB8AC3E}">
        <p14:creationId xmlns:p14="http://schemas.microsoft.com/office/powerpoint/2010/main" val="7567658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the waiver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47" y="76200"/>
            <a:ext cx="906855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descr="Previously entered items related to this waiver&#10;&#10;&#10;&#10;&#10;Certification&#10;&#10;User Community&#10;&#10;Impact if modification is not available for use&#10;&#10;"/>
          <p:cNvSpPr txBox="1"/>
          <p:nvPr/>
        </p:nvSpPr>
        <p:spPr>
          <a:xfrm>
            <a:off x="4476373" y="76200"/>
            <a:ext cx="4534277" cy="6247864"/>
          </a:xfrm>
          <a:prstGeom prst="rect">
            <a:avLst/>
          </a:prstGeom>
          <a:solidFill>
            <a:schemeClr val="bg1">
              <a:alpha val="75000"/>
            </a:schemeClr>
          </a:solidFill>
        </p:spPr>
        <p:txBody>
          <a:bodyPr wrap="square" rtlCol="0">
            <a:spAutoFit/>
          </a:bodyPr>
          <a:lstStyle/>
          <a:p>
            <a:pPr marL="457200" indent="-457200">
              <a:buFont typeface="Wingdings" panose="05000000000000000000" pitchFamily="2" charset="2"/>
              <a:buChar char="Ø"/>
            </a:pPr>
            <a:r>
              <a:rPr lang="en-US" sz="3000" b="1" dirty="0" smtClean="0"/>
              <a:t>Previously entered items related to this waiver</a:t>
            </a:r>
          </a:p>
          <a:p>
            <a:pPr marL="457200" indent="-457200">
              <a:buFont typeface="Wingdings" panose="05000000000000000000" pitchFamily="2" charset="2"/>
              <a:buChar char="Ø"/>
            </a:pPr>
            <a:endParaRPr lang="en-US" sz="3000" b="1" dirty="0"/>
          </a:p>
          <a:p>
            <a:pPr marL="457200" indent="-457200">
              <a:buFont typeface="Wingdings" panose="05000000000000000000" pitchFamily="2" charset="2"/>
              <a:buChar char="Ø"/>
            </a:pPr>
            <a:endParaRPr lang="en-US" sz="3000" b="1" dirty="0" smtClean="0"/>
          </a:p>
          <a:p>
            <a:pPr marL="457200" indent="-457200">
              <a:buFont typeface="Wingdings" panose="05000000000000000000" pitchFamily="2" charset="2"/>
              <a:buChar char="Ø"/>
            </a:pPr>
            <a:endParaRPr lang="en-US" sz="2000" b="1" dirty="0"/>
          </a:p>
          <a:p>
            <a:pPr marL="457200" indent="-457200">
              <a:buFont typeface="Wingdings" panose="05000000000000000000" pitchFamily="2" charset="2"/>
              <a:buChar char="Ø"/>
            </a:pPr>
            <a:endParaRPr lang="en-US" sz="2000" b="1" dirty="0" smtClean="0"/>
          </a:p>
          <a:p>
            <a:pPr marL="457200" indent="-457200">
              <a:buFont typeface="Wingdings" panose="05000000000000000000" pitchFamily="2" charset="2"/>
              <a:buChar char="Ø"/>
            </a:pPr>
            <a:r>
              <a:rPr lang="en-US" sz="3000" b="1" dirty="0" smtClean="0"/>
              <a:t>Certification</a:t>
            </a:r>
          </a:p>
          <a:p>
            <a:pPr marL="457200" indent="-457200">
              <a:buFont typeface="Wingdings" panose="05000000000000000000" pitchFamily="2" charset="2"/>
              <a:buChar char="Ø"/>
            </a:pPr>
            <a:endParaRPr lang="en-US" sz="3000" b="1" dirty="0"/>
          </a:p>
          <a:p>
            <a:pPr marL="457200" indent="-457200">
              <a:buFont typeface="Wingdings" panose="05000000000000000000" pitchFamily="2" charset="2"/>
              <a:buChar char="Ø"/>
            </a:pPr>
            <a:r>
              <a:rPr lang="en-US" sz="3000" b="1" dirty="0" smtClean="0"/>
              <a:t>User Community</a:t>
            </a:r>
          </a:p>
          <a:p>
            <a:pPr marL="457200" indent="-457200">
              <a:buFont typeface="Wingdings" panose="05000000000000000000" pitchFamily="2" charset="2"/>
              <a:buChar char="Ø"/>
            </a:pPr>
            <a:endParaRPr lang="en-US" sz="3000" b="1" dirty="0" smtClean="0"/>
          </a:p>
          <a:p>
            <a:pPr marL="457200" indent="-457200">
              <a:buFont typeface="Wingdings" panose="05000000000000000000" pitchFamily="2" charset="2"/>
              <a:buChar char="Ø"/>
            </a:pPr>
            <a:r>
              <a:rPr lang="en-US" sz="3000" b="1" dirty="0" smtClean="0"/>
              <a:t>Impact if modification is not available for use</a:t>
            </a:r>
          </a:p>
          <a:p>
            <a:endParaRPr lang="en-US" sz="3000" dirty="0"/>
          </a:p>
        </p:txBody>
      </p:sp>
      <p:sp>
        <p:nvSpPr>
          <p:cNvPr id="15" name="Rectangle 14" descr="Impact if modification is not available for use&#10;"/>
          <p:cNvSpPr/>
          <p:nvPr/>
        </p:nvSpPr>
        <p:spPr>
          <a:xfrm>
            <a:off x="19049" y="4419600"/>
            <a:ext cx="4476373" cy="1371600"/>
          </a:xfrm>
          <a:prstGeom prst="rect">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descr="User Community&#10;"/>
          <p:cNvSpPr/>
          <p:nvPr/>
        </p:nvSpPr>
        <p:spPr>
          <a:xfrm>
            <a:off x="19050" y="3600450"/>
            <a:ext cx="4480560" cy="819150"/>
          </a:xfrm>
          <a:prstGeom prst="rect">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descr="Certification"/>
          <p:cNvSpPr/>
          <p:nvPr/>
        </p:nvSpPr>
        <p:spPr>
          <a:xfrm>
            <a:off x="19049" y="3009632"/>
            <a:ext cx="4476373" cy="571768"/>
          </a:xfrm>
          <a:prstGeom prst="rect">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descr="Previously entered items related to this waiver&#10;"/>
          <p:cNvSpPr/>
          <p:nvPr/>
        </p:nvSpPr>
        <p:spPr>
          <a:xfrm>
            <a:off x="113547" y="95250"/>
            <a:ext cx="4362826" cy="381000"/>
          </a:xfrm>
          <a:prstGeom prst="rect">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10667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ttachments online form:&#10;Screen Capture – Whatever your enhancement is, try to capture it. &#10;If you add fields to an input screen, take a screen shot.  &#10;If you modify a report, capture it&#10;Submit a visualization of your functionality in action.  This helps us see what exactly has been changed.&#10;Additional Documentation&#10;Often, sites use this section to share copies of their modified routines.&#10;Also, where a modified national routine calls a local routine, it is useful if you attach a copy of your local routine as well.&#10;Share any other documentation that you feel would be useful for us to see when reviewing your request&#10;&#10;"/>
          <p:cNvPicPr>
            <a:picLocks noChangeAspect="1" noChangeArrowheads="1"/>
          </p:cNvPicPr>
          <p:nvPr/>
        </p:nvPicPr>
        <p:blipFill rotWithShape="1">
          <a:blip r:embed="rId3">
            <a:extLst>
              <a:ext uri="{28A0092B-C50C-407E-A947-70E740481C1C}">
                <a14:useLocalDpi xmlns:a14="http://schemas.microsoft.com/office/drawing/2010/main" val="0"/>
              </a:ext>
            </a:extLst>
          </a:blip>
          <a:srcRect l="1" r="49846"/>
          <a:stretch/>
        </p:blipFill>
        <p:spPr bwMode="auto">
          <a:xfrm>
            <a:off x="0" y="1162701"/>
            <a:ext cx="9143999" cy="564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209550"/>
            <a:ext cx="9143999" cy="952500"/>
          </a:xfrm>
          <a:solidFill>
            <a:schemeClr val="tx1">
              <a:lumMod val="65000"/>
              <a:lumOff val="35000"/>
            </a:schemeClr>
          </a:solidFill>
        </p:spPr>
        <p:txBody>
          <a:bodyPr/>
          <a:lstStyle/>
          <a:p>
            <a:r>
              <a:rPr lang="en-US" b="1" dirty="0" smtClean="0">
                <a:solidFill>
                  <a:schemeClr val="bg1"/>
                </a:solidFill>
              </a:rPr>
              <a:t>Attachments</a:t>
            </a:r>
            <a:endParaRPr lang="en-US" b="1" dirty="0">
              <a:solidFill>
                <a:schemeClr val="bg1"/>
              </a:solidFill>
            </a:endParaRPr>
          </a:p>
        </p:txBody>
      </p:sp>
    </p:spTree>
    <p:extLst>
      <p:ext uri="{BB962C8B-B14F-4D97-AF65-F5344CB8AC3E}">
        <p14:creationId xmlns:p14="http://schemas.microsoft.com/office/powerpoint/2010/main" val="13722062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Comment online text entry box, with formatting symbo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9650"/>
            <a:ext cx="9144000" cy="5384700"/>
          </a:xfrm>
          <a:prstGeom prst="rect">
            <a:avLst/>
          </a:prstGeom>
        </p:spPr>
      </p:pic>
      <p:sp>
        <p:nvSpPr>
          <p:cNvPr id="5" name="Title 1"/>
          <p:cNvSpPr>
            <a:spLocks noGrp="1"/>
          </p:cNvSpPr>
          <p:nvPr>
            <p:ph type="title"/>
          </p:nvPr>
        </p:nvSpPr>
        <p:spPr>
          <a:xfrm>
            <a:off x="0" y="552450"/>
            <a:ext cx="9144000" cy="838200"/>
          </a:xfrm>
          <a:solidFill>
            <a:schemeClr val="tx1">
              <a:lumMod val="65000"/>
              <a:lumOff val="35000"/>
            </a:schemeClr>
          </a:solidFill>
        </p:spPr>
        <p:txBody>
          <a:bodyPr/>
          <a:lstStyle/>
          <a:p>
            <a:r>
              <a:rPr lang="en-US" b="1" dirty="0" smtClean="0">
                <a:solidFill>
                  <a:schemeClr val="bg1"/>
                </a:solidFill>
              </a:rPr>
              <a:t>Comments</a:t>
            </a:r>
            <a:endParaRPr lang="en-US" b="1" dirty="0">
              <a:solidFill>
                <a:schemeClr val="bg1"/>
              </a:solidFill>
            </a:endParaRPr>
          </a:p>
        </p:txBody>
      </p:sp>
    </p:spTree>
    <p:extLst>
      <p:ext uri="{BB962C8B-B14F-4D97-AF65-F5344CB8AC3E}">
        <p14:creationId xmlns:p14="http://schemas.microsoft.com/office/powerpoint/2010/main" val="32264803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Software Modification Waiver Committee&#10;"/>
          <p:cNvSpPr txBox="1"/>
          <p:nvPr/>
        </p:nvSpPr>
        <p:spPr>
          <a:xfrm>
            <a:off x="6236912" y="4998209"/>
            <a:ext cx="3058890" cy="1636602"/>
          </a:xfrm>
          <a:prstGeom prst="rect">
            <a:avLst/>
          </a:prstGeom>
          <a:noFill/>
          <a:ln>
            <a:noFill/>
          </a:ln>
        </p:spPr>
        <p:txBody>
          <a:bodyPr wrap="square" rtlCol="0">
            <a:spAutoFit/>
          </a:bodyPr>
          <a:lstStyle/>
          <a:p>
            <a:pPr algn="ctr">
              <a:lnSpc>
                <a:spcPts val="3000"/>
              </a:lnSpc>
            </a:pPr>
            <a:r>
              <a:rPr lang="en-US" sz="3000" b="1" dirty="0" smtClean="0"/>
              <a:t>Software Modification Waiver Committee</a:t>
            </a:r>
            <a:endParaRPr lang="en-US" sz="3000" b="1" dirty="0"/>
          </a:p>
        </p:txBody>
      </p:sp>
      <p:pic>
        <p:nvPicPr>
          <p:cNvPr id="8" name="Picture 7" descr="blue mailbox"/>
          <p:cNvPicPr>
            <a:picLocks noChangeAspect="1"/>
          </p:cNvPicPr>
          <p:nvPr/>
        </p:nvPicPr>
        <p:blipFill>
          <a:blip r:embed="rId3" cstate="print">
            <a:extLst>
              <a:ext uri="{BEBA8EAE-BF5A-486C-A8C5-ECC9F3942E4B}">
                <a14:imgProps xmlns:a14="http://schemas.microsoft.com/office/drawing/2010/main">
                  <a14:imgLayer r:embed="rId4">
                    <a14:imgEffect>
                      <a14:backgroundRemoval t="4182" b="90000" l="10000" r="92091"/>
                    </a14:imgEffect>
                  </a14:imgLayer>
                </a14:imgProps>
              </a:ext>
              <a:ext uri="{28A0092B-C50C-407E-A947-70E740481C1C}">
                <a14:useLocalDpi xmlns:a14="http://schemas.microsoft.com/office/drawing/2010/main" val="0"/>
              </a:ext>
            </a:extLst>
          </a:blip>
          <a:stretch>
            <a:fillRect/>
          </a:stretch>
        </p:blipFill>
        <p:spPr>
          <a:xfrm>
            <a:off x="2399248" y="3704436"/>
            <a:ext cx="4763552" cy="3572664"/>
          </a:xfrm>
          <a:prstGeom prst="rect">
            <a:avLst/>
          </a:prstGeom>
        </p:spPr>
      </p:pic>
      <p:pic>
        <p:nvPicPr>
          <p:cNvPr id="14" name="Picture 13" descr="email icon"/>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734" b="62832" l="9033" r="31866"/>
                    </a14:imgEffect>
                  </a14:imgLayer>
                </a14:imgProps>
              </a:ext>
              <a:ext uri="{28A0092B-C50C-407E-A947-70E740481C1C}">
                <a14:useLocalDpi xmlns:a14="http://schemas.microsoft.com/office/drawing/2010/main" val="0"/>
              </a:ext>
            </a:extLst>
          </a:blip>
          <a:srcRect l="6458" t="38803" r="67500" b="34492"/>
          <a:stretch/>
        </p:blipFill>
        <p:spPr>
          <a:xfrm rot="621852">
            <a:off x="533400" y="4016662"/>
            <a:ext cx="3408573" cy="2330552"/>
          </a:xfrm>
          <a:prstGeom prst="rect">
            <a:avLst/>
          </a:prstGeom>
        </p:spPr>
      </p:pic>
      <p:sp>
        <p:nvSpPr>
          <p:cNvPr id="6" name="TextBox 5" descr="Submitter"/>
          <p:cNvSpPr txBox="1"/>
          <p:nvPr/>
        </p:nvSpPr>
        <p:spPr>
          <a:xfrm>
            <a:off x="5143500" y="2604766"/>
            <a:ext cx="2209800" cy="553998"/>
          </a:xfrm>
          <a:prstGeom prst="rect">
            <a:avLst/>
          </a:prstGeom>
          <a:noFill/>
          <a:ln>
            <a:noFill/>
          </a:ln>
        </p:spPr>
        <p:txBody>
          <a:bodyPr wrap="square" rtlCol="0">
            <a:spAutoFit/>
          </a:bodyPr>
          <a:lstStyle/>
          <a:p>
            <a:pPr algn="ctr"/>
            <a:r>
              <a:rPr lang="en-US" sz="3000" b="1" dirty="0" smtClean="0"/>
              <a:t>Submitter</a:t>
            </a:r>
            <a:endParaRPr lang="en-US" sz="3000" b="1" dirty="0"/>
          </a:p>
        </p:txBody>
      </p:sp>
      <p:pic>
        <p:nvPicPr>
          <p:cNvPr id="12" name="Picture 11" descr="gray mailbox"/>
          <p:cNvPicPr>
            <a:picLocks noChangeAspect="1"/>
          </p:cNvPicPr>
          <p:nvPr/>
        </p:nvPicPr>
        <p:blipFill>
          <a:blip r:embed="rId7" cstate="print">
            <a:extLst>
              <a:ext uri="{BEBA8EAE-BF5A-486C-A8C5-ECC9F3942E4B}">
                <a14:imgProps xmlns:a14="http://schemas.microsoft.com/office/drawing/2010/main">
                  <a14:imgLayer r:embed="rId8">
                    <a14:imgEffect>
                      <a14:backgroundRemoval t="4182" b="90000" l="10000" r="92091"/>
                    </a14:imgEffect>
                    <a14:imgEffect>
                      <a14:saturation sat="0"/>
                    </a14:imgEffect>
                  </a14:imgLayer>
                </a14:imgProps>
              </a:ext>
              <a:ext uri="{28A0092B-C50C-407E-A947-70E740481C1C}">
                <a14:useLocalDpi xmlns:a14="http://schemas.microsoft.com/office/drawing/2010/main" val="0"/>
              </a:ext>
            </a:extLst>
          </a:blip>
          <a:stretch>
            <a:fillRect/>
          </a:stretch>
        </p:blipFill>
        <p:spPr>
          <a:xfrm>
            <a:off x="1994203" y="2052865"/>
            <a:ext cx="3608614" cy="2706460"/>
          </a:xfrm>
          <a:prstGeom prst="rect">
            <a:avLst/>
          </a:prstGeom>
        </p:spPr>
      </p:pic>
      <p:pic>
        <p:nvPicPr>
          <p:cNvPr id="16" name="Picture 15" descr="email icon"/>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734" b="62832" l="9033" r="31866"/>
                    </a14:imgEffect>
                  </a14:imgLayer>
                </a14:imgProps>
              </a:ext>
              <a:ext uri="{28A0092B-C50C-407E-A947-70E740481C1C}">
                <a14:useLocalDpi xmlns:a14="http://schemas.microsoft.com/office/drawing/2010/main" val="0"/>
              </a:ext>
            </a:extLst>
          </a:blip>
          <a:srcRect l="6458" t="38803" r="67500" b="34492"/>
          <a:stretch/>
        </p:blipFill>
        <p:spPr>
          <a:xfrm rot="621852">
            <a:off x="151548" y="1938199"/>
            <a:ext cx="2760046" cy="1887133"/>
          </a:xfrm>
          <a:prstGeom prst="rect">
            <a:avLst/>
          </a:prstGeom>
        </p:spPr>
      </p:pic>
      <p:pic>
        <p:nvPicPr>
          <p:cNvPr id="9218" name="Picture 2" descr="Save and Submit button"/>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452" b="87097" l="5357" r="96429"/>
                    </a14:imgEffect>
                  </a14:imgLayer>
                </a14:imgProps>
              </a:ext>
              <a:ext uri="{28A0092B-C50C-407E-A947-70E740481C1C}">
                <a14:useLocalDpi xmlns:a14="http://schemas.microsoft.com/office/drawing/2010/main" val="0"/>
              </a:ext>
            </a:extLst>
          </a:blip>
          <a:srcRect l="6965" t="13068" r="4653" b="8929"/>
          <a:stretch/>
        </p:blipFill>
        <p:spPr bwMode="auto">
          <a:xfrm>
            <a:off x="3409949" y="1181100"/>
            <a:ext cx="5353051" cy="871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868362"/>
          </a:xfrm>
          <a:solidFill>
            <a:schemeClr val="tx1">
              <a:lumMod val="65000"/>
              <a:lumOff val="35000"/>
            </a:schemeClr>
          </a:solidFill>
        </p:spPr>
        <p:txBody>
          <a:bodyPr/>
          <a:lstStyle/>
          <a:p>
            <a:r>
              <a:rPr lang="en-US" b="1" dirty="0" smtClean="0">
                <a:solidFill>
                  <a:schemeClr val="bg1"/>
                </a:solidFill>
              </a:rPr>
              <a:t>Waiver Submission</a:t>
            </a:r>
            <a:endParaRPr lang="en-US" b="1" dirty="0">
              <a:solidFill>
                <a:schemeClr val="bg1"/>
              </a:solidFill>
            </a:endParaRPr>
          </a:p>
        </p:txBody>
      </p:sp>
    </p:spTree>
    <p:extLst>
      <p:ext uri="{BB962C8B-B14F-4D97-AF65-F5344CB8AC3E}">
        <p14:creationId xmlns:p14="http://schemas.microsoft.com/office/powerpoint/2010/main" val="179831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balance scale"/>
          <p:cNvPicPr>
            <a:picLocks noChangeAspect="1"/>
          </p:cNvPicPr>
          <p:nvPr/>
        </p:nvPicPr>
        <p:blipFill rotWithShape="1">
          <a:blip r:embed="rId3" cstate="print">
            <a:extLst>
              <a:ext uri="{28A0092B-C50C-407E-A947-70E740481C1C}">
                <a14:useLocalDpi xmlns:a14="http://schemas.microsoft.com/office/drawing/2010/main" val="0"/>
              </a:ext>
            </a:extLst>
          </a:blip>
          <a:srcRect l="9960" r="7618"/>
          <a:stretch/>
        </p:blipFill>
        <p:spPr>
          <a:xfrm>
            <a:off x="381000" y="914399"/>
            <a:ext cx="8534400" cy="4660403"/>
          </a:xfrm>
          <a:prstGeom prst="rect">
            <a:avLst/>
          </a:prstGeom>
        </p:spPr>
      </p:pic>
      <p:sp>
        <p:nvSpPr>
          <p:cNvPr id="8" name="Rectangle 7" descr="OIT Technical Representation&#10;"/>
          <p:cNvSpPr/>
          <p:nvPr/>
        </p:nvSpPr>
        <p:spPr>
          <a:xfrm>
            <a:off x="4762500" y="5363610"/>
            <a:ext cx="3810000" cy="1077218"/>
          </a:xfrm>
          <a:prstGeom prst="rect">
            <a:avLst/>
          </a:prstGeom>
        </p:spPr>
        <p:txBody>
          <a:bodyPr wrap="square">
            <a:spAutoFit/>
          </a:bodyPr>
          <a:lstStyle/>
          <a:p>
            <a:pPr marL="0" lvl="1" algn="ctr"/>
            <a:r>
              <a:rPr lang="en-US" sz="3200" b="1" dirty="0" smtClean="0"/>
              <a:t>OIT Technical Representation</a:t>
            </a:r>
            <a:endParaRPr lang="en-US" sz="3200" b="1" dirty="0"/>
          </a:p>
        </p:txBody>
      </p:sp>
      <p:sp>
        <p:nvSpPr>
          <p:cNvPr id="7" name="Rectangle 6" descr="VHA Business Representation&#10;"/>
          <p:cNvSpPr/>
          <p:nvPr/>
        </p:nvSpPr>
        <p:spPr>
          <a:xfrm>
            <a:off x="476250" y="5358330"/>
            <a:ext cx="3810000" cy="1077218"/>
          </a:xfrm>
          <a:prstGeom prst="rect">
            <a:avLst/>
          </a:prstGeom>
        </p:spPr>
        <p:txBody>
          <a:bodyPr wrap="square">
            <a:spAutoFit/>
          </a:bodyPr>
          <a:lstStyle/>
          <a:p>
            <a:pPr marL="0" lvl="1" algn="ctr"/>
            <a:r>
              <a:rPr lang="en-US" sz="3200" b="1" dirty="0"/>
              <a:t>VHA Business Representation</a:t>
            </a:r>
          </a:p>
        </p:txBody>
      </p:sp>
      <p:sp>
        <p:nvSpPr>
          <p:cNvPr id="2" name="Title 1" descr="Waiver Committee"/>
          <p:cNvSpPr>
            <a:spLocks noGrp="1"/>
          </p:cNvSpPr>
          <p:nvPr>
            <p:ph type="title"/>
          </p:nvPr>
        </p:nvSpPr>
        <p:spPr>
          <a:xfrm>
            <a:off x="419100" y="228600"/>
            <a:ext cx="8229600" cy="800100"/>
          </a:xfrm>
          <a:solidFill>
            <a:schemeClr val="tx1">
              <a:lumMod val="65000"/>
              <a:lumOff val="35000"/>
            </a:schemeClr>
          </a:solidFill>
        </p:spPr>
        <p:txBody>
          <a:bodyPr>
            <a:noAutofit/>
          </a:bodyPr>
          <a:lstStyle/>
          <a:p>
            <a:r>
              <a:rPr lang="en-US" sz="5600" dirty="0" smtClean="0">
                <a:solidFill>
                  <a:schemeClr val="bg1"/>
                </a:solidFill>
              </a:rPr>
              <a:t>Waiver Committee</a:t>
            </a:r>
            <a:endParaRPr lang="en-US" sz="5600" dirty="0">
              <a:solidFill>
                <a:schemeClr val="bg1"/>
              </a:solidFill>
            </a:endParaRPr>
          </a:p>
        </p:txBody>
      </p:sp>
    </p:spTree>
    <p:extLst>
      <p:ext uri="{BB962C8B-B14F-4D97-AF65-F5344CB8AC3E}">
        <p14:creationId xmlns:p14="http://schemas.microsoft.com/office/powerpoint/2010/main" val="406844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600200"/>
            <a:ext cx="8534400" cy="4876800"/>
          </a:xfrm>
        </p:spPr>
        <p:txBody>
          <a:bodyPr>
            <a:normAutofit/>
          </a:bodyPr>
          <a:lstStyle/>
          <a:p>
            <a:pPr marL="0" indent="0">
              <a:buNone/>
            </a:pPr>
            <a:r>
              <a:rPr lang="en-US" sz="4000" dirty="0"/>
              <a:t>Do you feel VistA Standardization will</a:t>
            </a:r>
            <a:r>
              <a:rPr lang="en-US" sz="4000" dirty="0" smtClean="0"/>
              <a:t>:</a:t>
            </a:r>
          </a:p>
          <a:p>
            <a:pPr marL="1082675" lvl="2" indent="-514350">
              <a:buFont typeface="+mj-lt"/>
              <a:buAutoNum type="alphaUcPeriod"/>
            </a:pPr>
            <a:r>
              <a:rPr lang="en-US" sz="3600" dirty="0"/>
              <a:t>Enhance the functionality I get from VistA in the long </a:t>
            </a:r>
            <a:r>
              <a:rPr lang="en-US" sz="3600" dirty="0" smtClean="0"/>
              <a:t>run</a:t>
            </a:r>
          </a:p>
          <a:p>
            <a:pPr marL="1082675" lvl="2" indent="-514350">
              <a:buFont typeface="+mj-lt"/>
              <a:buAutoNum type="alphaUcPeriod"/>
            </a:pPr>
            <a:r>
              <a:rPr lang="en-US" sz="3600" dirty="0" smtClean="0"/>
              <a:t>Cause </a:t>
            </a:r>
            <a:r>
              <a:rPr lang="en-US" sz="3600" dirty="0"/>
              <a:t>me to lose site specific features I </a:t>
            </a:r>
            <a:r>
              <a:rPr lang="en-US" sz="3600" dirty="0" smtClean="0"/>
              <a:t>need</a:t>
            </a:r>
          </a:p>
          <a:p>
            <a:pPr marL="1082675" lvl="2" indent="-514350">
              <a:buFont typeface="+mj-lt"/>
              <a:buAutoNum type="alphaUcPeriod"/>
            </a:pPr>
            <a:r>
              <a:rPr lang="en-US" sz="3600" dirty="0" smtClean="0"/>
              <a:t>A </a:t>
            </a:r>
            <a:r>
              <a:rPr lang="en-US" sz="3600" dirty="0"/>
              <a:t>little of both </a:t>
            </a:r>
            <a:r>
              <a:rPr lang="en-US" sz="3600" dirty="0" smtClean="0"/>
              <a:t>A and B</a:t>
            </a:r>
            <a:endParaRPr lang="en-US" sz="3600" dirty="0"/>
          </a:p>
        </p:txBody>
      </p:sp>
      <p:sp>
        <p:nvSpPr>
          <p:cNvPr id="4" name="Title 3"/>
          <p:cNvSpPr>
            <a:spLocks noGrp="1"/>
          </p:cNvSpPr>
          <p:nvPr>
            <p:ph type="title"/>
          </p:nvPr>
        </p:nvSpPr>
        <p:spPr>
          <a:xfrm>
            <a:off x="914400" y="228600"/>
            <a:ext cx="8229600" cy="1143000"/>
          </a:xfrm>
        </p:spPr>
        <p:txBody>
          <a:bodyPr/>
          <a:lstStyle/>
          <a:p>
            <a:r>
              <a:rPr lang="en-US" dirty="0" smtClean="0"/>
              <a:t>Poll Question</a:t>
            </a:r>
            <a:endParaRPr lang="en-US" dirty="0"/>
          </a:p>
        </p:txBody>
      </p:sp>
      <p:pic>
        <p:nvPicPr>
          <p:cNvPr id="6" name="Picture 3" descr="image of My VeHU Campus blue polling Ico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342900"/>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4677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pic>
        <p:nvPicPr>
          <p:cNvPr id="4" name="Picture 3" descr="six people icons wrapped tgether in a collaboative group"/>
          <p:cNvPicPr>
            <a:picLocks noChangeAspect="1"/>
          </p:cNvPicPr>
          <p:nvPr/>
        </p:nvPicPr>
        <p:blipFill>
          <a:blip r:embed="rId3" cstate="print">
            <a:extLst>
              <a:ext uri="{BEBA8EAE-BF5A-486C-A8C5-ECC9F3942E4B}">
                <a14:imgProps xmlns:a14="http://schemas.microsoft.com/office/drawing/2010/main">
                  <a14:imgLayer r:embed="rId4">
                    <a14:imgEffect>
                      <a14:backgroundRemoval t="3567" b="92804" l="4819" r="93554">
                        <a14:foregroundMark x1="25219" y1="25344" x2="25219" y2="25344"/>
                        <a14:foregroundMark x1="39299" y1="26533" x2="39299" y2="26533"/>
                        <a14:foregroundMark x1="53942" y1="26220" x2="53942" y2="26220"/>
                        <a14:foregroundMark x1="59387" y1="14768" x2="59387" y2="14768"/>
                        <a14:foregroundMark x1="72591" y1="33667" x2="72591" y2="33667"/>
                        <a14:foregroundMark x1="82916" y1="37735" x2="82916" y2="37735"/>
                        <a14:foregroundMark x1="82916" y1="44305" x2="82916" y2="44305"/>
                        <a14:foregroundMark x1="79474" y1="40864" x2="79474" y2="40864"/>
                        <a14:foregroundMark x1="87547" y1="39737" x2="87547" y2="39737"/>
                        <a14:foregroundMark x1="79224" y1="41427" x2="87547" y2="39424"/>
                        <a14:foregroundMark x1="73467" y1="53755" x2="73467" y2="53755"/>
                        <a14:foregroundMark x1="73154" y1="33417" x2="73467" y2="52378"/>
                        <a14:foregroundMark x1="34981" y1="65832" x2="34981" y2="65832"/>
                        <a14:foregroundMark x1="41302" y1="82228" x2="41302" y2="82228"/>
                        <a14:foregroundMark x1="53942" y1="68398" x2="53942" y2="68398"/>
                        <a14:foregroundMark x1="69149" y1="62954" x2="69149" y2="62954"/>
                        <a14:foregroundMark x1="63141" y1="71026" x2="63141" y2="71026"/>
                        <a14:foregroundMark x1="73780" y1="74468" x2="73780" y2="74468"/>
                        <a14:foregroundMark x1="62265" y1="28223" x2="62265" y2="28223"/>
                        <a14:foregroundMark x1="46746" y1="31665" x2="46746" y2="31665"/>
                        <a14:foregroundMark x1="25532" y1="37985" x2="25532" y2="37985"/>
                        <a14:foregroundMark x1="21777" y1="27660" x2="21777" y2="27660"/>
                        <a14:foregroundMark x1="18648" y1="54944" x2="18648" y2="54944"/>
                        <a14:foregroundMark x1="50814" y1="76471" x2="50814" y2="76471"/>
                        <a14:foregroundMark x1="45056" y1="71840" x2="45056" y2="71840"/>
                        <a14:foregroundMark x1="56508" y1="17021" x2="56508" y2="17021"/>
                      </a14:backgroundRemoval>
                    </a14:imgEffect>
                  </a14:imgLayer>
                </a14:imgProps>
              </a:ext>
              <a:ext uri="{28A0092B-C50C-407E-A947-70E740481C1C}">
                <a14:useLocalDpi xmlns:a14="http://schemas.microsoft.com/office/drawing/2010/main" val="0"/>
              </a:ext>
            </a:extLst>
          </a:blip>
          <a:stretch>
            <a:fillRect/>
          </a:stretch>
        </p:blipFill>
        <p:spPr>
          <a:xfrm>
            <a:off x="931890" y="-114300"/>
            <a:ext cx="7391399" cy="7391399"/>
          </a:xfrm>
          <a:prstGeom prst="rect">
            <a:avLst/>
          </a:prstGeom>
        </p:spPr>
      </p:pic>
      <p:sp>
        <p:nvSpPr>
          <p:cNvPr id="6" name="Rectangle 5" descr="VHA Program Offices&#10;"/>
          <p:cNvSpPr/>
          <p:nvPr/>
        </p:nvSpPr>
        <p:spPr>
          <a:xfrm>
            <a:off x="400050" y="409670"/>
            <a:ext cx="3276600" cy="954107"/>
          </a:xfrm>
          <a:prstGeom prst="rect">
            <a:avLst/>
          </a:prstGeom>
        </p:spPr>
        <p:txBody>
          <a:bodyPr wrap="square">
            <a:spAutoFit/>
          </a:bodyPr>
          <a:lstStyle/>
          <a:p>
            <a:pPr lvl="1"/>
            <a:r>
              <a:rPr lang="en-US" sz="2800" b="1" dirty="0"/>
              <a:t>VHA Program </a:t>
            </a:r>
            <a:r>
              <a:rPr lang="en-US" sz="2800" b="1" dirty="0" smtClean="0"/>
              <a:t>Offices</a:t>
            </a:r>
            <a:endParaRPr lang="en-US" sz="2800" b="1" dirty="0"/>
          </a:p>
        </p:txBody>
      </p:sp>
      <p:sp>
        <p:nvSpPr>
          <p:cNvPr id="7" name="Rectangle 6" descr="VHA Workgroups&#10;"/>
          <p:cNvSpPr/>
          <p:nvPr/>
        </p:nvSpPr>
        <p:spPr>
          <a:xfrm>
            <a:off x="-361950" y="2705426"/>
            <a:ext cx="2514600" cy="954107"/>
          </a:xfrm>
          <a:prstGeom prst="rect">
            <a:avLst/>
          </a:prstGeom>
        </p:spPr>
        <p:txBody>
          <a:bodyPr wrap="square">
            <a:spAutoFit/>
          </a:bodyPr>
          <a:lstStyle/>
          <a:p>
            <a:pPr marL="57150" lvl="1" algn="r"/>
            <a:r>
              <a:rPr lang="en-US" sz="2800" b="1" dirty="0"/>
              <a:t>VHA </a:t>
            </a:r>
            <a:r>
              <a:rPr lang="en-US" sz="2800" b="1" dirty="0" smtClean="0"/>
              <a:t>Workgroups</a:t>
            </a:r>
            <a:endParaRPr lang="en-US" sz="2800" b="1" dirty="0"/>
          </a:p>
        </p:txBody>
      </p:sp>
      <p:sp>
        <p:nvSpPr>
          <p:cNvPr id="8" name="Rectangle 7" descr="Product Support&#10;"/>
          <p:cNvSpPr/>
          <p:nvPr/>
        </p:nvSpPr>
        <p:spPr>
          <a:xfrm>
            <a:off x="385874" y="5657850"/>
            <a:ext cx="2757376" cy="523220"/>
          </a:xfrm>
          <a:prstGeom prst="rect">
            <a:avLst/>
          </a:prstGeom>
        </p:spPr>
        <p:txBody>
          <a:bodyPr wrap="square">
            <a:spAutoFit/>
          </a:bodyPr>
          <a:lstStyle/>
          <a:p>
            <a:pPr marL="0" lvl="1"/>
            <a:r>
              <a:rPr lang="en-US" sz="2800" b="1" dirty="0"/>
              <a:t>Product </a:t>
            </a:r>
            <a:r>
              <a:rPr lang="en-US" sz="2800" b="1" dirty="0" smtClean="0"/>
              <a:t>Support</a:t>
            </a:r>
            <a:endParaRPr lang="en-US" sz="2800" b="1" dirty="0"/>
          </a:p>
        </p:txBody>
      </p:sp>
      <p:sp>
        <p:nvSpPr>
          <p:cNvPr id="9" name="Rectangle 8" descr="Product Development&#10;"/>
          <p:cNvSpPr/>
          <p:nvPr/>
        </p:nvSpPr>
        <p:spPr>
          <a:xfrm>
            <a:off x="5336280" y="5956876"/>
            <a:ext cx="3445770" cy="523220"/>
          </a:xfrm>
          <a:prstGeom prst="rect">
            <a:avLst/>
          </a:prstGeom>
        </p:spPr>
        <p:txBody>
          <a:bodyPr wrap="square">
            <a:spAutoFit/>
          </a:bodyPr>
          <a:lstStyle/>
          <a:p>
            <a:pPr marL="0" lvl="1"/>
            <a:r>
              <a:rPr lang="en-US" sz="2800" b="1" dirty="0"/>
              <a:t>Product </a:t>
            </a:r>
            <a:r>
              <a:rPr lang="en-US" sz="2800" b="1" dirty="0" smtClean="0"/>
              <a:t>Development</a:t>
            </a:r>
            <a:endParaRPr lang="en-US" sz="2800" b="1" dirty="0"/>
          </a:p>
        </p:txBody>
      </p:sp>
      <p:sp>
        <p:nvSpPr>
          <p:cNvPr id="10" name="Rectangle 9" descr="Others"/>
          <p:cNvSpPr/>
          <p:nvPr/>
        </p:nvSpPr>
        <p:spPr>
          <a:xfrm>
            <a:off x="7322669" y="3397923"/>
            <a:ext cx="1249509" cy="523220"/>
          </a:xfrm>
          <a:prstGeom prst="rect">
            <a:avLst/>
          </a:prstGeom>
        </p:spPr>
        <p:txBody>
          <a:bodyPr wrap="none">
            <a:spAutoFit/>
          </a:bodyPr>
          <a:lstStyle/>
          <a:p>
            <a:pPr marL="57150" lvl="1"/>
            <a:r>
              <a:rPr lang="en-US" sz="2800" b="1" dirty="0"/>
              <a:t>Others</a:t>
            </a:r>
          </a:p>
        </p:txBody>
      </p:sp>
      <p:sp>
        <p:nvSpPr>
          <p:cNvPr id="5" name="Rectangle 4" descr="Waiver requester / POCs&#10;"/>
          <p:cNvSpPr/>
          <p:nvPr/>
        </p:nvSpPr>
        <p:spPr>
          <a:xfrm>
            <a:off x="5545830" y="164194"/>
            <a:ext cx="2636369" cy="1384995"/>
          </a:xfrm>
          <a:prstGeom prst="rect">
            <a:avLst/>
          </a:prstGeom>
        </p:spPr>
        <p:txBody>
          <a:bodyPr wrap="square">
            <a:spAutoFit/>
          </a:bodyPr>
          <a:lstStyle/>
          <a:p>
            <a:pPr lvl="1"/>
            <a:r>
              <a:rPr lang="en-US" sz="2800" b="1" dirty="0"/>
              <a:t>Waiver </a:t>
            </a:r>
            <a:r>
              <a:rPr lang="en-US" sz="2800" b="1" dirty="0" smtClean="0"/>
              <a:t>requester </a:t>
            </a:r>
            <a:r>
              <a:rPr lang="en-US" sz="2800" b="1" dirty="0"/>
              <a:t>/ </a:t>
            </a:r>
            <a:r>
              <a:rPr lang="en-US" sz="2800" b="1" dirty="0" smtClean="0"/>
              <a:t>POCs</a:t>
            </a:r>
            <a:endParaRPr lang="en-US" sz="2800" b="1" dirty="0"/>
          </a:p>
        </p:txBody>
      </p:sp>
      <p:sp>
        <p:nvSpPr>
          <p:cNvPr id="12" name="Rectangle 11" descr="COLLABORATION"/>
          <p:cNvSpPr/>
          <p:nvPr/>
        </p:nvSpPr>
        <p:spPr>
          <a:xfrm>
            <a:off x="2938574" y="3139938"/>
            <a:ext cx="3462226" cy="646331"/>
          </a:xfrm>
          <a:prstGeom prst="rect">
            <a:avLst/>
          </a:prstGeom>
          <a:solidFill>
            <a:srgbClr val="E4E4E4"/>
          </a:solidFill>
          <a:ln w="57150">
            <a:solidFill>
              <a:schemeClr val="tx1">
                <a:lumMod val="85000"/>
                <a:lumOff val="15000"/>
              </a:schemeClr>
            </a:solidFill>
          </a:ln>
        </p:spPr>
        <p:txBody>
          <a:bodyPr wrap="square">
            <a:spAutoFit/>
          </a:bodyPr>
          <a:lstStyle/>
          <a:p>
            <a:pPr marL="0" lvl="1" algn="ctr"/>
            <a:r>
              <a:rPr lang="en-US" sz="3600" b="1" dirty="0" smtClean="0"/>
              <a:t>COLLABORATION</a:t>
            </a:r>
            <a:endParaRPr lang="en-US" sz="3600" b="1" dirty="0"/>
          </a:p>
        </p:txBody>
      </p:sp>
    </p:spTree>
    <p:extLst>
      <p:ext uri="{BB962C8B-B14F-4D97-AF65-F5344CB8AC3E}">
        <p14:creationId xmlns:p14="http://schemas.microsoft.com/office/powerpoint/2010/main" val="940925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As part of the functional assessment, the waiver committee reaches out to the Program Office – Business Owner&#10;What does local mod do?&#10;Is functionality available in current national apps?&#10;Does local mod go against national policy or directive?&#10;Does local mod introduce patient safety issue?&#10;Is local mod of benefit to more than just one site?&#10;Is local mod desired nationally?&#10;Is it critical or nice to have?&#10;How are other sites handling this without a local modification?&#10;May also reach out to Patient Safety and other clinical workgroups for further information.&#10;"/>
          <p:cNvGraphicFramePr>
            <a:graphicFrameLocks noGrp="1"/>
          </p:cNvGraphicFramePr>
          <p:nvPr>
            <p:ph idx="1"/>
            <p:extLst>
              <p:ext uri="{D42A27DB-BD31-4B8C-83A1-F6EECF244321}">
                <p14:modId xmlns:p14="http://schemas.microsoft.com/office/powerpoint/2010/main" val="285349878"/>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5496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ech assessment looks more at the code for things such as:&#10;Ensuring local Mod uses supported Kernel Utilities&#10;Doesn’t modify ‘Protected’ software&#10;Doesn’t violate VISTA Standards and Conventions&#10;Assesses device interfacing to ensure use of any nationally released, generic, interfaces as opposed to use of proprietary interfaces&#10;Is there any other way using the existing software to accomplish the desired local functionality&#10;&#10;"/>
          <p:cNvGraphicFramePr>
            <a:graphicFrameLocks noGrp="1"/>
          </p:cNvGraphicFramePr>
          <p:nvPr>
            <p:ph idx="1"/>
            <p:extLst>
              <p:ext uri="{D42A27DB-BD31-4B8C-83A1-F6EECF244321}">
                <p14:modId xmlns:p14="http://schemas.microsoft.com/office/powerpoint/2010/main" val="3198928634"/>
              </p:ext>
            </p:extLst>
          </p:nvPr>
        </p:nvGraphicFramePr>
        <p:xfrm>
          <a:off x="0" y="171450"/>
          <a:ext cx="91440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7415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Once both functional and technical assessments are complete, the results are brought to the Waiver Committee for review&#10;&#10;Committee meets weekly&#10;Meetings can only be held if a quorum of voting members is in attendance.&#10;Other interested staff may join the call as well.&#10;Members review feedback – ask questions – experts are part of committee&#10;Often, MC POCs join and can offer answers on their waiver requests&#10;Where questions cannot be answered, waiver deferred to gather additional information&#10;Not an easy decision, committee tasked with achieving standardization while doing no harm to facilities.&#10;&#10;"/>
          <p:cNvGraphicFramePr>
            <a:graphicFrameLocks noGrp="1"/>
          </p:cNvGraphicFramePr>
          <p:nvPr>
            <p:ph idx="1"/>
            <p:extLst>
              <p:ext uri="{D42A27DB-BD31-4B8C-83A1-F6EECF244321}">
                <p14:modId xmlns:p14="http://schemas.microsoft.com/office/powerpoint/2010/main" val="802155203"/>
              </p:ext>
            </p:extLst>
          </p:nvPr>
        </p:nvGraphicFramePr>
        <p:xfrm>
          <a:off x="476250" y="6477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people icons around a round conference table"/>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01" b="100000" l="1836" r="98107"/>
                    </a14:imgEffect>
                    <a14:imgEffect>
                      <a14:saturation sat="66000"/>
                    </a14:imgEffect>
                  </a14:imgLayer>
                </a14:imgProps>
              </a:ext>
              <a:ext uri="{28A0092B-C50C-407E-A947-70E740481C1C}">
                <a14:useLocalDpi xmlns:a14="http://schemas.microsoft.com/office/drawing/2010/main" val="0"/>
              </a:ext>
            </a:extLst>
          </a:blip>
          <a:srcRect b="21527"/>
          <a:stretch/>
        </p:blipFill>
        <p:spPr>
          <a:xfrm>
            <a:off x="1184703" y="1524000"/>
            <a:ext cx="6797246" cy="5334000"/>
          </a:xfrm>
          <a:prstGeom prst="rect">
            <a:avLst/>
          </a:prstGeom>
        </p:spPr>
      </p:pic>
      <p:sp>
        <p:nvSpPr>
          <p:cNvPr id="5" name="Title 1" descr="Waiver Committee&#10;"/>
          <p:cNvSpPr txBox="1">
            <a:spLocks/>
          </p:cNvSpPr>
          <p:nvPr/>
        </p:nvSpPr>
        <p:spPr>
          <a:xfrm>
            <a:off x="2324100" y="3962400"/>
            <a:ext cx="4648200" cy="9378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smtClean="0"/>
              <a:t>Waiver Committee</a:t>
            </a:r>
            <a:endParaRPr lang="en-US" sz="4200" b="1" dirty="0"/>
          </a:p>
        </p:txBody>
      </p:sp>
    </p:spTree>
    <p:extLst>
      <p:ext uri="{BB962C8B-B14F-4D97-AF65-F5344CB8AC3E}">
        <p14:creationId xmlns:p14="http://schemas.microsoft.com/office/powerpoint/2010/main" val="2944126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There are many decisions the waiver committee can make.&#10;A request can be returned for many reasons:&#10;Disapproved&#10;Rescinded – when previously approved and the waiver is no longer needed or supported.&#10;In any of these scenarios, the site must take steps to remove the local modification and restore the routines to their national, gold standard&#10;&#10;&#10;Alternatively, the committee may allow the site to continue using their local modification by making one of two decisions:&#10;Exempt – in essence removes the routine from the VistA standardization process.&#10;Example – Interim Management Solution – no longer supported nationally.&#10;Sites may continue using their local modifications and will not be required to standardize exempt routines.&#10;Approved&#10;Approved waivers allow sites to continue using their local modifications for a temporary period of time.&#10;&#10;&#10;&#10;"/>
          <p:cNvGraphicFramePr>
            <a:graphicFrameLocks noGrp="1"/>
          </p:cNvGraphicFramePr>
          <p:nvPr>
            <p:extLst>
              <p:ext uri="{D42A27DB-BD31-4B8C-83A1-F6EECF244321}">
                <p14:modId xmlns:p14="http://schemas.microsoft.com/office/powerpoint/2010/main" val="2953499575"/>
              </p:ext>
            </p:extLst>
          </p:nvPr>
        </p:nvGraphicFramePr>
        <p:xfrm>
          <a:off x="0" y="221784"/>
          <a:ext cx="7924800" cy="6522216"/>
        </p:xfrm>
        <a:graphic>
          <a:graphicData uri="http://schemas.openxmlformats.org/drawingml/2006/table">
            <a:tbl>
              <a:tblPr firstRow="1" bandRow="1">
                <a:tableStyleId>{5C22544A-7EE6-4342-B048-85BDC9FD1C3A}</a:tableStyleId>
              </a:tblPr>
              <a:tblGrid>
                <a:gridCol w="990600"/>
                <a:gridCol w="6934200"/>
              </a:tblGrid>
              <a:tr h="689547">
                <a:tc>
                  <a:txBody>
                    <a:bodyPr/>
                    <a:lstStyle/>
                    <a:p>
                      <a:pPr algn="ctr"/>
                      <a:r>
                        <a:rPr lang="en-US" sz="3000" dirty="0" smtClean="0">
                          <a:solidFill>
                            <a:srgbClr val="FF0000"/>
                          </a:solidFill>
                        </a:rPr>
                        <a:t>X</a:t>
                      </a:r>
                      <a:endParaRPr lang="en-US" sz="3000" dirty="0">
                        <a:solidFill>
                          <a:srgbClr val="FF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3000" b="1" dirty="0" smtClean="0">
                          <a:solidFill>
                            <a:schemeClr val="tx1"/>
                          </a:solidFill>
                        </a:rPr>
                        <a:t>Returned – duplicate waiver request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979977">
                <a:tc>
                  <a:txBody>
                    <a:bodyPr/>
                    <a:lstStyle/>
                    <a:p>
                      <a:pPr algn="ctr"/>
                      <a:r>
                        <a:rPr lang="en-US" sz="3000" b="1" dirty="0" smtClean="0">
                          <a:solidFill>
                            <a:srgbClr val="FF0000"/>
                          </a:solidFill>
                        </a:rPr>
                        <a:t>X</a:t>
                      </a:r>
                      <a:endParaRPr lang="en-US" sz="3000" b="1" dirty="0">
                        <a:solidFill>
                          <a:srgbClr val="FF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3000" b="1" dirty="0" smtClean="0"/>
                        <a:t>Returned – functionality must be resubmitted separately</a:t>
                      </a:r>
                      <a:endParaRPr lang="en-US" sz="3000" b="1"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689547">
                <a:tc>
                  <a:txBody>
                    <a:bodyPr/>
                    <a:lstStyle/>
                    <a:p>
                      <a:pPr algn="ctr"/>
                      <a:r>
                        <a:rPr lang="en-US" sz="3000" b="1" dirty="0" smtClean="0">
                          <a:solidFill>
                            <a:srgbClr val="FF0000"/>
                          </a:solidFill>
                        </a:rPr>
                        <a:t>X</a:t>
                      </a:r>
                      <a:endParaRPr lang="en-US" sz="30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000" b="1" dirty="0" smtClean="0"/>
                        <a:t>Returned – not a waiver request</a:t>
                      </a:r>
                      <a:endParaRPr lang="en-US" sz="3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89547">
                <a:tc>
                  <a:txBody>
                    <a:bodyPr/>
                    <a:lstStyle/>
                    <a:p>
                      <a:pPr algn="ctr"/>
                      <a:r>
                        <a:rPr lang="en-US" sz="3000" b="1" dirty="0" smtClean="0">
                          <a:solidFill>
                            <a:srgbClr val="FF0000"/>
                          </a:solidFill>
                        </a:rPr>
                        <a:t>X</a:t>
                      </a:r>
                      <a:endParaRPr lang="en-US" sz="30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000" b="1" dirty="0" smtClean="0"/>
                        <a:t>Returned – waiver not needed</a:t>
                      </a:r>
                      <a:endParaRPr lang="en-US" sz="3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895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b="1" dirty="0" smtClean="0">
                          <a:solidFill>
                            <a:srgbClr val="FF0000"/>
                          </a:solidFill>
                        </a:rPr>
                        <a:t>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000" b="1" dirty="0" smtClean="0"/>
                        <a:t>Disapproved</a:t>
                      </a:r>
                      <a:endParaRPr lang="en-US" sz="3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895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b="1" dirty="0" smtClean="0">
                          <a:solidFill>
                            <a:srgbClr val="FF0000"/>
                          </a:solidFill>
                        </a:rPr>
                        <a:t>X</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000" b="1" dirty="0" smtClean="0"/>
                        <a:t>Rescinded</a:t>
                      </a:r>
                      <a:endParaRPr lang="en-US" sz="3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895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0" b="1" dirty="0" smtClean="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3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89547">
                <a:tc>
                  <a:txBody>
                    <a:bodyPr/>
                    <a:lstStyle/>
                    <a:p>
                      <a:pPr algn="ctr"/>
                      <a:r>
                        <a:rPr lang="en-US" sz="3000" b="1" dirty="0" smtClean="0">
                          <a:solidFill>
                            <a:srgbClr val="00B050"/>
                          </a:solidFill>
                          <a:sym typeface="Wingdings"/>
                        </a:rPr>
                        <a:t></a:t>
                      </a:r>
                      <a:endParaRPr lang="en-US" sz="3000" b="1" dirty="0">
                        <a:solidFill>
                          <a:srgbClr val="00B05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000" b="1" dirty="0" smtClean="0"/>
                        <a:t>Exempt</a:t>
                      </a:r>
                      <a:endParaRPr lang="en-US" sz="3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895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b="1" dirty="0" smtClean="0">
                          <a:solidFill>
                            <a:srgbClr val="00B050"/>
                          </a:solidFill>
                          <a:sym typeface="Wingdings"/>
                        </a:rPr>
                        <a:t></a:t>
                      </a:r>
                      <a:endParaRPr lang="en-US" sz="3000" b="1" dirty="0" smtClean="0">
                        <a:solidFill>
                          <a:srgbClr val="00B05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3000" b="1" dirty="0" smtClean="0"/>
                        <a:t>Approved</a:t>
                      </a:r>
                      <a:endParaRPr lang="en-US" sz="3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2" name="Title 1"/>
          <p:cNvSpPr>
            <a:spLocks noGrp="1"/>
          </p:cNvSpPr>
          <p:nvPr>
            <p:ph type="title"/>
          </p:nvPr>
        </p:nvSpPr>
        <p:spPr>
          <a:xfrm>
            <a:off x="4114800" y="3962400"/>
            <a:ext cx="4648200" cy="2133600"/>
          </a:xfrm>
        </p:spPr>
        <p:txBody>
          <a:bodyPr>
            <a:noAutofit/>
          </a:bodyPr>
          <a:lstStyle/>
          <a:p>
            <a:r>
              <a:rPr lang="en-US" sz="6000" b="1" dirty="0" smtClean="0"/>
              <a:t>Waiver Committee Decisions</a:t>
            </a:r>
            <a:endParaRPr lang="en-US" sz="6000" b="1" dirty="0"/>
          </a:p>
        </p:txBody>
      </p:sp>
    </p:spTree>
    <p:extLst>
      <p:ext uri="{BB962C8B-B14F-4D97-AF65-F5344CB8AC3E}">
        <p14:creationId xmlns:p14="http://schemas.microsoft.com/office/powerpoint/2010/main" val="2032567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ational Software Wainver Request online 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365"/>
            <a:ext cx="9144000" cy="492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descr="Insert example of decision e-mail sent to waiver submitter.&#10;"/>
          <p:cNvSpPr txBox="1"/>
          <p:nvPr/>
        </p:nvSpPr>
        <p:spPr>
          <a:xfrm>
            <a:off x="-3505200" y="2382619"/>
            <a:ext cx="3200400" cy="646331"/>
          </a:xfrm>
          <a:prstGeom prst="rect">
            <a:avLst/>
          </a:prstGeom>
          <a:noFill/>
        </p:spPr>
        <p:txBody>
          <a:bodyPr wrap="square" rtlCol="0">
            <a:spAutoFit/>
          </a:bodyPr>
          <a:lstStyle/>
          <a:p>
            <a:r>
              <a:rPr lang="en-US" dirty="0" smtClean="0"/>
              <a:t>Insert example of decision e-mail sent to waiver submitter.</a:t>
            </a:r>
            <a:endParaRPr lang="en-US" dirty="0"/>
          </a:p>
        </p:txBody>
      </p:sp>
      <p:pic>
        <p:nvPicPr>
          <p:cNvPr id="7" name="Picture 2" descr="Waiver Request Approval Details drop down list&#10;&#10;When a decision is reached, the chair returns to the IDRP system to enter comments and the approval decision.&#10;When the decision is saved, an e-mail message is generated to the submitter of the waiver request.&#10;E-mail informs them of the decision, and provides a link to the waiver request.&#10;&#10;"/>
          <p:cNvPicPr>
            <a:picLocks noChangeAspect="1" noChangeArrowheads="1"/>
          </p:cNvPicPr>
          <p:nvPr/>
        </p:nvPicPr>
        <p:blipFill rotWithShape="1">
          <a:blip r:embed="rId3">
            <a:extLst>
              <a:ext uri="{28A0092B-C50C-407E-A947-70E740481C1C}">
                <a14:useLocalDpi xmlns:a14="http://schemas.microsoft.com/office/drawing/2010/main" val="0"/>
              </a:ext>
            </a:extLst>
          </a:blip>
          <a:srcRect t="78282" r="19574"/>
          <a:stretch/>
        </p:blipFill>
        <p:spPr bwMode="auto">
          <a:xfrm>
            <a:off x="76200" y="3514724"/>
            <a:ext cx="9035370" cy="141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descr="&quot; &quot;"/>
          <p:cNvSpPr/>
          <p:nvPr/>
        </p:nvSpPr>
        <p:spPr>
          <a:xfrm>
            <a:off x="57150" y="3352800"/>
            <a:ext cx="9010650" cy="1600200"/>
          </a:xfrm>
          <a:prstGeom prst="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Submitter"/>
          <p:cNvSpPr txBox="1"/>
          <p:nvPr/>
        </p:nvSpPr>
        <p:spPr>
          <a:xfrm>
            <a:off x="5562600" y="6069171"/>
            <a:ext cx="1846940" cy="553998"/>
          </a:xfrm>
          <a:prstGeom prst="rect">
            <a:avLst/>
          </a:prstGeom>
          <a:noFill/>
          <a:ln>
            <a:noFill/>
          </a:ln>
        </p:spPr>
        <p:txBody>
          <a:bodyPr wrap="square" rtlCol="0">
            <a:spAutoFit/>
          </a:bodyPr>
          <a:lstStyle/>
          <a:p>
            <a:pPr algn="ctr"/>
            <a:r>
              <a:rPr lang="en-US" sz="3000" b="1" dirty="0" smtClean="0"/>
              <a:t>Submitter</a:t>
            </a:r>
            <a:endParaRPr lang="en-US" sz="3000" b="1" dirty="0"/>
          </a:p>
        </p:txBody>
      </p:sp>
      <p:pic>
        <p:nvPicPr>
          <p:cNvPr id="13" name="Picture 12" descr="mail box"/>
          <p:cNvPicPr>
            <a:picLocks noChangeAspect="1"/>
          </p:cNvPicPr>
          <p:nvPr/>
        </p:nvPicPr>
        <p:blipFill>
          <a:blip r:embed="rId4" cstate="print">
            <a:extLst>
              <a:ext uri="{BEBA8EAE-BF5A-486C-A8C5-ECC9F3942E4B}">
                <a14:imgProps xmlns:a14="http://schemas.microsoft.com/office/drawing/2010/main">
                  <a14:imgLayer r:embed="rId5">
                    <a14:imgEffect>
                      <a14:backgroundRemoval t="4182" b="90000" l="10000" r="92091"/>
                    </a14:imgEffect>
                    <a14:imgEffect>
                      <a14:saturation sat="0"/>
                    </a14:imgEffect>
                  </a14:imgLayer>
                </a14:imgProps>
              </a:ext>
              <a:ext uri="{28A0092B-C50C-407E-A947-70E740481C1C}">
                <a14:useLocalDpi xmlns:a14="http://schemas.microsoft.com/office/drawing/2010/main" val="0"/>
              </a:ext>
            </a:extLst>
          </a:blip>
          <a:stretch>
            <a:fillRect/>
          </a:stretch>
        </p:blipFill>
        <p:spPr>
          <a:xfrm>
            <a:off x="3562350" y="5025719"/>
            <a:ext cx="2705044" cy="2028783"/>
          </a:xfrm>
          <a:prstGeom prst="rect">
            <a:avLst/>
          </a:prstGeom>
        </p:spPr>
      </p:pic>
      <p:pic>
        <p:nvPicPr>
          <p:cNvPr id="14" name="Picture 13" descr="email icon"/>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8734" b="62832" l="9033" r="31866"/>
                    </a14:imgEffect>
                  </a14:imgLayer>
                </a14:imgProps>
              </a:ext>
              <a:ext uri="{28A0092B-C50C-407E-A947-70E740481C1C}">
                <a14:useLocalDpi xmlns:a14="http://schemas.microsoft.com/office/drawing/2010/main" val="0"/>
              </a:ext>
            </a:extLst>
          </a:blip>
          <a:srcRect l="6458" t="38803" r="67500" b="34492"/>
          <a:stretch/>
        </p:blipFill>
        <p:spPr>
          <a:xfrm rot="621852">
            <a:off x="1724800" y="5226326"/>
            <a:ext cx="2124280" cy="1452439"/>
          </a:xfrm>
          <a:prstGeom prst="rect">
            <a:avLst/>
          </a:prstGeom>
        </p:spPr>
      </p:pic>
    </p:spTree>
    <p:extLst>
      <p:ext uri="{BB962C8B-B14F-4D97-AF65-F5344CB8AC3E}">
        <p14:creationId xmlns:p14="http://schemas.microsoft.com/office/powerpoint/2010/main" val="958198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urvy green and yellow striped pathway"/>
          <p:cNvPicPr>
            <a:picLocks noChangeAspect="1"/>
          </p:cNvPicPr>
          <p:nvPr/>
        </p:nvPicPr>
        <p:blipFill rotWithShape="1">
          <a:blip r:embed="rId3" cstate="print">
            <a:extLst>
              <a:ext uri="{28A0092B-C50C-407E-A947-70E740481C1C}">
                <a14:useLocalDpi xmlns:a14="http://schemas.microsoft.com/office/drawing/2010/main" val="0"/>
              </a:ext>
            </a:extLst>
          </a:blip>
          <a:srcRect l="2222" t="19750" b="10000"/>
          <a:stretch/>
        </p:blipFill>
        <p:spPr>
          <a:xfrm>
            <a:off x="0" y="1504950"/>
            <a:ext cx="6705600" cy="5353050"/>
          </a:xfrm>
          <a:prstGeom prst="rect">
            <a:avLst/>
          </a:prstGeom>
        </p:spPr>
      </p:pic>
      <p:sp>
        <p:nvSpPr>
          <p:cNvPr id="2" name="Title 1"/>
          <p:cNvSpPr>
            <a:spLocks noGrp="1"/>
          </p:cNvSpPr>
          <p:nvPr>
            <p:ph type="title"/>
          </p:nvPr>
        </p:nvSpPr>
        <p:spPr>
          <a:xfrm>
            <a:off x="114300" y="825077"/>
            <a:ext cx="7162800" cy="1143000"/>
          </a:xfrm>
        </p:spPr>
        <p:txBody>
          <a:bodyPr/>
          <a:lstStyle/>
          <a:p>
            <a:r>
              <a:rPr lang="en-US" b="1" dirty="0" smtClean="0"/>
              <a:t>National Implementation</a:t>
            </a:r>
            <a:endParaRPr lang="en-US" b="1" dirty="0"/>
          </a:p>
        </p:txBody>
      </p:sp>
    </p:spTree>
    <p:extLst>
      <p:ext uri="{BB962C8B-B14F-4D97-AF65-F5344CB8AC3E}">
        <p14:creationId xmlns:p14="http://schemas.microsoft.com/office/powerpoint/2010/main" val="19911607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large green gea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07" y="0"/>
            <a:ext cx="9421707" cy="7066280"/>
          </a:xfrm>
          <a:prstGeom prst="rect">
            <a:avLst/>
          </a:prstGeom>
        </p:spPr>
      </p:pic>
      <p:sp>
        <p:nvSpPr>
          <p:cNvPr id="2" name="Title 1"/>
          <p:cNvSpPr>
            <a:spLocks noGrp="1"/>
          </p:cNvSpPr>
          <p:nvPr>
            <p:ph type="title"/>
          </p:nvPr>
        </p:nvSpPr>
        <p:spPr>
          <a:xfrm>
            <a:off x="457200" y="274638"/>
            <a:ext cx="5257800" cy="1143000"/>
          </a:xfrm>
        </p:spPr>
        <p:txBody>
          <a:bodyPr>
            <a:normAutofit/>
          </a:bodyPr>
          <a:lstStyle/>
          <a:p>
            <a:r>
              <a:rPr lang="en-US" sz="5600" b="1" dirty="0" smtClean="0"/>
              <a:t>OSEHRA</a:t>
            </a:r>
            <a:endParaRPr lang="en-US" sz="5600" b="1" dirty="0"/>
          </a:p>
        </p:txBody>
      </p:sp>
    </p:spTree>
    <p:extLst>
      <p:ext uri="{BB962C8B-B14F-4D97-AF65-F5344CB8AC3E}">
        <p14:creationId xmlns:p14="http://schemas.microsoft.com/office/powerpoint/2010/main" val="2886470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quot; &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621088"/>
            <a:ext cx="776128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7400" y="2148010"/>
            <a:ext cx="7086600" cy="1143000"/>
          </a:xfrm>
        </p:spPr>
        <p:txBody>
          <a:bodyPr/>
          <a:lstStyle/>
          <a:p>
            <a:r>
              <a:rPr lang="en-US" dirty="0" smtClean="0"/>
              <a:t>Ask the Presenter</a:t>
            </a:r>
            <a:endParaRPr lang="en-US" dirty="0"/>
          </a:p>
        </p:txBody>
      </p:sp>
      <p:pic>
        <p:nvPicPr>
          <p:cNvPr id="4" name="Picture 4" descr="Image of the My VeHU Campus &quot;Ask The Presenter&quot; Icon"/>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2130425"/>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556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descr="&quot; &quot;"/>
          <p:cNvCxnSpPr/>
          <p:nvPr/>
        </p:nvCxnSpPr>
        <p:spPr>
          <a:xfrm>
            <a:off x="0" y="168046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descr="&quot; &quot;"/>
          <p:cNvCxnSpPr/>
          <p:nvPr/>
        </p:nvCxnSpPr>
        <p:spPr>
          <a:xfrm>
            <a:off x="0" y="68580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descr="&quot; &quot;"/>
          <p:cNvSpPr/>
          <p:nvPr/>
        </p:nvSpPr>
        <p:spPr>
          <a:xfrm>
            <a:off x="7235784"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descr="3.64 million&#10;"/>
          <p:cNvSpPr txBox="1"/>
          <p:nvPr/>
        </p:nvSpPr>
        <p:spPr>
          <a:xfrm>
            <a:off x="7010400" y="1037451"/>
            <a:ext cx="2133600" cy="276999"/>
          </a:xfrm>
          <a:prstGeom prst="rect">
            <a:avLst/>
          </a:prstGeom>
          <a:noFill/>
        </p:spPr>
        <p:txBody>
          <a:bodyPr wrap="square" rtlCol="0">
            <a:spAutoFit/>
          </a:bodyPr>
          <a:lstStyle/>
          <a:p>
            <a:pPr algn="ctr"/>
            <a:r>
              <a:rPr lang="en-US" sz="1200" dirty="0"/>
              <a:t>3.64 </a:t>
            </a:r>
            <a:r>
              <a:rPr lang="en-US" sz="1200" dirty="0" smtClean="0"/>
              <a:t>million</a:t>
            </a:r>
            <a:endParaRPr lang="en-US" sz="1200" b="1" dirty="0"/>
          </a:p>
        </p:txBody>
      </p:sp>
      <p:sp>
        <p:nvSpPr>
          <p:cNvPr id="21" name="Oval 20" descr="&quot; &quot;"/>
          <p:cNvSpPr/>
          <p:nvPr/>
        </p:nvSpPr>
        <p:spPr>
          <a:xfrm>
            <a:off x="4876800"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descr="12 to 2000 &#10;27,400&#10;"/>
          <p:cNvSpPr txBox="1"/>
          <p:nvPr/>
        </p:nvSpPr>
        <p:spPr>
          <a:xfrm>
            <a:off x="4674672" y="944713"/>
            <a:ext cx="2133600" cy="461665"/>
          </a:xfrm>
          <a:prstGeom prst="rect">
            <a:avLst/>
          </a:prstGeom>
          <a:noFill/>
        </p:spPr>
        <p:txBody>
          <a:bodyPr wrap="square" rtlCol="0">
            <a:spAutoFit/>
          </a:bodyPr>
          <a:lstStyle/>
          <a:p>
            <a:pPr algn="ctr"/>
            <a:r>
              <a:rPr lang="en-US" sz="1200" dirty="0" smtClean="0"/>
              <a:t>12 </a:t>
            </a:r>
            <a:r>
              <a:rPr lang="en-US" sz="1200" dirty="0"/>
              <a:t>to </a:t>
            </a:r>
            <a:r>
              <a:rPr lang="en-US" sz="1200" dirty="0" smtClean="0"/>
              <a:t>2000 </a:t>
            </a:r>
          </a:p>
          <a:p>
            <a:pPr algn="ctr"/>
            <a:r>
              <a:rPr lang="en-US" sz="1200" dirty="0" smtClean="0"/>
              <a:t>27,400</a:t>
            </a:r>
            <a:endParaRPr lang="en-US" sz="1200" b="1" dirty="0"/>
          </a:p>
        </p:txBody>
      </p:sp>
      <p:sp>
        <p:nvSpPr>
          <p:cNvPr id="24" name="Oval 23" descr="&quot; &quot;"/>
          <p:cNvSpPr/>
          <p:nvPr/>
        </p:nvSpPr>
        <p:spPr>
          <a:xfrm>
            <a:off x="2531401" y="374542"/>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descr="180"/>
          <p:cNvSpPr txBox="1"/>
          <p:nvPr/>
        </p:nvSpPr>
        <p:spPr>
          <a:xfrm>
            <a:off x="2531401" y="1036142"/>
            <a:ext cx="1729344" cy="276999"/>
          </a:xfrm>
          <a:prstGeom prst="rect">
            <a:avLst/>
          </a:prstGeom>
          <a:noFill/>
        </p:spPr>
        <p:txBody>
          <a:bodyPr wrap="square" rtlCol="0">
            <a:spAutoFit/>
          </a:bodyPr>
          <a:lstStyle/>
          <a:p>
            <a:pPr algn="ctr"/>
            <a:r>
              <a:rPr lang="en-US" sz="1200" dirty="0" smtClean="0"/>
              <a:t>180</a:t>
            </a:r>
            <a:endParaRPr lang="en-US" sz="1200" b="1" dirty="0"/>
          </a:p>
        </p:txBody>
      </p:sp>
      <p:sp>
        <p:nvSpPr>
          <p:cNvPr id="22" name="Oval 21" descr="&quot; &quot;"/>
          <p:cNvSpPr/>
          <p:nvPr/>
        </p:nvSpPr>
        <p:spPr>
          <a:xfrm>
            <a:off x="289306"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descr="133 VistA Instances&#10;133 VA Medical Centers&#10;800 associated clinics&#10;"/>
          <p:cNvSpPr txBox="1"/>
          <p:nvPr/>
        </p:nvSpPr>
        <p:spPr>
          <a:xfrm>
            <a:off x="106228" y="857934"/>
            <a:ext cx="2133600" cy="646331"/>
          </a:xfrm>
          <a:prstGeom prst="rect">
            <a:avLst/>
          </a:prstGeom>
          <a:noFill/>
        </p:spPr>
        <p:txBody>
          <a:bodyPr wrap="square" rtlCol="0">
            <a:spAutoFit/>
          </a:bodyPr>
          <a:lstStyle/>
          <a:p>
            <a:pPr algn="ctr"/>
            <a:r>
              <a:rPr lang="en-US" sz="1200" dirty="0" smtClean="0"/>
              <a:t>133</a:t>
            </a:r>
          </a:p>
          <a:p>
            <a:pPr algn="ctr"/>
            <a:r>
              <a:rPr lang="en-US" sz="1200" dirty="0" smtClean="0"/>
              <a:t>133</a:t>
            </a:r>
          </a:p>
          <a:p>
            <a:pPr algn="ctr"/>
            <a:r>
              <a:rPr lang="en-US" sz="1200" dirty="0" smtClean="0"/>
              <a:t>800</a:t>
            </a:r>
            <a:endParaRPr lang="en-US" sz="1200" b="1" dirty="0"/>
          </a:p>
        </p:txBody>
      </p:sp>
      <p:sp>
        <p:nvSpPr>
          <p:cNvPr id="3" name="Oval 2" descr="&quot; &quot;"/>
          <p:cNvSpPr/>
          <p:nvPr/>
        </p:nvSpPr>
        <p:spPr>
          <a:xfrm>
            <a:off x="289306" y="381000"/>
            <a:ext cx="1729344"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descr="133 VistA Instances&#10;133 VA Medical Centers&#10;800 associated clinics&#10;"/>
          <p:cNvSpPr txBox="1"/>
          <p:nvPr/>
        </p:nvSpPr>
        <p:spPr>
          <a:xfrm>
            <a:off x="87178" y="857934"/>
            <a:ext cx="2133600" cy="646331"/>
          </a:xfrm>
          <a:prstGeom prst="rect">
            <a:avLst/>
          </a:prstGeom>
          <a:noFill/>
        </p:spPr>
        <p:txBody>
          <a:bodyPr wrap="square" rtlCol="0">
            <a:spAutoFit/>
          </a:bodyPr>
          <a:lstStyle/>
          <a:p>
            <a:pPr algn="ctr"/>
            <a:r>
              <a:rPr lang="en-US" sz="1200" dirty="0"/>
              <a:t>133 VistA </a:t>
            </a:r>
            <a:r>
              <a:rPr lang="en-US" sz="1200" dirty="0" smtClean="0"/>
              <a:t>Instances</a:t>
            </a:r>
          </a:p>
          <a:p>
            <a:pPr algn="ctr"/>
            <a:r>
              <a:rPr lang="en-US" sz="1200" dirty="0" smtClean="0"/>
              <a:t>133 </a:t>
            </a:r>
            <a:r>
              <a:rPr lang="en-US" sz="1200" dirty="0"/>
              <a:t>VA Medical </a:t>
            </a:r>
            <a:r>
              <a:rPr lang="en-US" sz="1200" dirty="0" smtClean="0"/>
              <a:t>Centers</a:t>
            </a:r>
          </a:p>
          <a:p>
            <a:pPr algn="ctr"/>
            <a:r>
              <a:rPr lang="en-US" sz="1200" dirty="0" smtClean="0"/>
              <a:t>800 </a:t>
            </a:r>
            <a:r>
              <a:rPr lang="en-US" sz="1200" dirty="0"/>
              <a:t>associated clinics</a:t>
            </a:r>
            <a:endParaRPr lang="en-US" sz="1200" b="1" dirty="0"/>
          </a:p>
        </p:txBody>
      </p:sp>
      <p:grpSp>
        <p:nvGrpSpPr>
          <p:cNvPr id="7" name="Group 6" descr="magnifying glass: under the glass are numbers of VA hospital and clinics: &#10;&#10;The magnitude of inspecting, remediation where needed, and certifying all VA sites is significant:&#10;VA VistA is deployed at 133 VistA Instances, supporting 133 VA Medical Centers and over 800 associated clinics.&#10;&#10;"/>
          <p:cNvGrpSpPr/>
          <p:nvPr/>
        </p:nvGrpSpPr>
        <p:grpSpPr>
          <a:xfrm>
            <a:off x="-975936" y="-64085"/>
            <a:ext cx="8974389" cy="6980749"/>
            <a:chOff x="-975936" y="-64085"/>
            <a:chExt cx="8974389" cy="6980749"/>
          </a:xfrm>
        </p:grpSpPr>
        <p:pic>
          <p:nvPicPr>
            <p:cNvPr id="29" name="Picture 2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99" b="95861" l="4079" r="95021"/>
                      </a14:imgEffect>
                    </a14:imgLayer>
                  </a14:imgProps>
                </a:ext>
                <a:ext uri="{28A0092B-C50C-407E-A947-70E740481C1C}">
                  <a14:useLocalDpi xmlns:a14="http://schemas.microsoft.com/office/drawing/2010/main" val="0"/>
                </a:ext>
              </a:extLst>
            </a:blip>
            <a:srcRect l="14542" b="28404"/>
            <a:stretch/>
          </p:blipFill>
          <p:spPr>
            <a:xfrm rot="298143">
              <a:off x="-333904" y="-64085"/>
              <a:ext cx="8332357" cy="6980749"/>
            </a:xfrm>
            <a:prstGeom prst="rect">
              <a:avLst/>
            </a:prstGeom>
          </p:spPr>
        </p:pic>
        <p:sp>
          <p:nvSpPr>
            <p:cNvPr id="14" name="Oval 13"/>
            <p:cNvSpPr/>
            <p:nvPr/>
          </p:nvSpPr>
          <p:spPr>
            <a:xfrm rot="362847">
              <a:off x="-975936" y="396182"/>
              <a:ext cx="4876800" cy="5029200"/>
            </a:xfrm>
            <a:prstGeom prst="ellipse">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Rectangle 17" descr="800&#10;clinics&#10;"/>
          <p:cNvSpPr/>
          <p:nvPr/>
        </p:nvSpPr>
        <p:spPr>
          <a:xfrm>
            <a:off x="-304801" y="3489631"/>
            <a:ext cx="2475849" cy="1754326"/>
          </a:xfrm>
          <a:prstGeom prst="rect">
            <a:avLst/>
          </a:prstGeom>
        </p:spPr>
        <p:txBody>
          <a:bodyPr wrap="square">
            <a:spAutoFit/>
          </a:bodyPr>
          <a:lstStyle/>
          <a:p>
            <a:pPr algn="ctr"/>
            <a:r>
              <a:rPr lang="en-US" sz="7000" dirty="0" smtClean="0"/>
              <a:t>800</a:t>
            </a:r>
            <a:endParaRPr lang="en-US" sz="7000" dirty="0"/>
          </a:p>
          <a:p>
            <a:pPr algn="ctr"/>
            <a:r>
              <a:rPr lang="en-US" sz="3800" dirty="0"/>
              <a:t>clinics</a:t>
            </a:r>
            <a:endParaRPr lang="en-US" sz="3800" b="1" dirty="0"/>
          </a:p>
        </p:txBody>
      </p:sp>
      <p:sp>
        <p:nvSpPr>
          <p:cNvPr id="17" name="Rectangle 16" descr="133&#10;VAMCs&#10;"/>
          <p:cNvSpPr/>
          <p:nvPr/>
        </p:nvSpPr>
        <p:spPr>
          <a:xfrm>
            <a:off x="1534978" y="2352765"/>
            <a:ext cx="2675072" cy="1754326"/>
          </a:xfrm>
          <a:prstGeom prst="rect">
            <a:avLst/>
          </a:prstGeom>
        </p:spPr>
        <p:txBody>
          <a:bodyPr wrap="square">
            <a:spAutoFit/>
          </a:bodyPr>
          <a:lstStyle/>
          <a:p>
            <a:pPr algn="ctr"/>
            <a:r>
              <a:rPr lang="en-US" sz="7000" dirty="0"/>
              <a:t>133</a:t>
            </a:r>
          </a:p>
          <a:p>
            <a:pPr algn="ctr"/>
            <a:r>
              <a:rPr lang="en-US" sz="3800" dirty="0" smtClean="0"/>
              <a:t>VAMCs</a:t>
            </a:r>
            <a:endParaRPr lang="en-US" sz="3800" dirty="0"/>
          </a:p>
        </p:txBody>
      </p:sp>
      <p:sp>
        <p:nvSpPr>
          <p:cNvPr id="15" name="TextBox 14" descr="133 &#10;VistA Instances&#10;"/>
          <p:cNvSpPr txBox="1"/>
          <p:nvPr/>
        </p:nvSpPr>
        <p:spPr>
          <a:xfrm>
            <a:off x="-304800" y="636539"/>
            <a:ext cx="4005673" cy="1754326"/>
          </a:xfrm>
          <a:prstGeom prst="rect">
            <a:avLst/>
          </a:prstGeom>
          <a:noFill/>
        </p:spPr>
        <p:txBody>
          <a:bodyPr wrap="square" rtlCol="0">
            <a:spAutoFit/>
          </a:bodyPr>
          <a:lstStyle/>
          <a:p>
            <a:pPr algn="ctr"/>
            <a:r>
              <a:rPr lang="en-US" sz="7000" dirty="0" smtClean="0"/>
              <a:t>133 </a:t>
            </a:r>
          </a:p>
          <a:p>
            <a:pPr algn="ctr"/>
            <a:r>
              <a:rPr lang="en-US" sz="3800" dirty="0" smtClean="0"/>
              <a:t>VistA Instances</a:t>
            </a:r>
          </a:p>
        </p:txBody>
      </p:sp>
    </p:spTree>
    <p:extLst>
      <p:ext uri="{BB962C8B-B14F-4D97-AF65-F5344CB8AC3E}">
        <p14:creationId xmlns:p14="http://schemas.microsoft.com/office/powerpoint/2010/main" val="2350380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descr="&quot; &quot;"/>
          <p:cNvCxnSpPr/>
          <p:nvPr/>
        </p:nvCxnSpPr>
        <p:spPr>
          <a:xfrm>
            <a:off x="0" y="168046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descr="&quot; &quot;"/>
          <p:cNvCxnSpPr/>
          <p:nvPr/>
        </p:nvCxnSpPr>
        <p:spPr>
          <a:xfrm>
            <a:off x="0" y="68580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descr="&quot; &quot;"/>
          <p:cNvSpPr/>
          <p:nvPr/>
        </p:nvSpPr>
        <p:spPr>
          <a:xfrm>
            <a:off x="7235784"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descr="3.64 million&#10;"/>
          <p:cNvSpPr txBox="1"/>
          <p:nvPr/>
        </p:nvSpPr>
        <p:spPr>
          <a:xfrm>
            <a:off x="7010400" y="1037451"/>
            <a:ext cx="2133600" cy="276999"/>
          </a:xfrm>
          <a:prstGeom prst="rect">
            <a:avLst/>
          </a:prstGeom>
          <a:noFill/>
        </p:spPr>
        <p:txBody>
          <a:bodyPr wrap="square" rtlCol="0">
            <a:spAutoFit/>
          </a:bodyPr>
          <a:lstStyle/>
          <a:p>
            <a:pPr algn="ctr"/>
            <a:r>
              <a:rPr lang="en-US" sz="1200" dirty="0"/>
              <a:t>3.64 </a:t>
            </a:r>
            <a:r>
              <a:rPr lang="en-US" sz="1200" dirty="0" smtClean="0"/>
              <a:t>million</a:t>
            </a:r>
            <a:endParaRPr lang="en-US" sz="1200" b="1" dirty="0"/>
          </a:p>
        </p:txBody>
      </p:sp>
      <p:sp>
        <p:nvSpPr>
          <p:cNvPr id="21" name="Oval 20" descr="&quot; &quot;"/>
          <p:cNvSpPr/>
          <p:nvPr/>
        </p:nvSpPr>
        <p:spPr>
          <a:xfrm>
            <a:off x="4876800"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descr="12 to 2000 &#10;27,400&#10;"/>
          <p:cNvSpPr txBox="1"/>
          <p:nvPr/>
        </p:nvSpPr>
        <p:spPr>
          <a:xfrm>
            <a:off x="4674672" y="944713"/>
            <a:ext cx="2133600" cy="461665"/>
          </a:xfrm>
          <a:prstGeom prst="rect">
            <a:avLst/>
          </a:prstGeom>
          <a:noFill/>
        </p:spPr>
        <p:txBody>
          <a:bodyPr wrap="square" rtlCol="0">
            <a:spAutoFit/>
          </a:bodyPr>
          <a:lstStyle/>
          <a:p>
            <a:pPr algn="ctr"/>
            <a:r>
              <a:rPr lang="en-US" sz="1200" dirty="0" smtClean="0"/>
              <a:t>12 </a:t>
            </a:r>
            <a:r>
              <a:rPr lang="en-US" sz="1200" dirty="0"/>
              <a:t>to </a:t>
            </a:r>
            <a:r>
              <a:rPr lang="en-US" sz="1200" dirty="0" smtClean="0"/>
              <a:t>2000 </a:t>
            </a:r>
          </a:p>
          <a:p>
            <a:pPr algn="ctr"/>
            <a:r>
              <a:rPr lang="en-US" sz="1200" dirty="0" smtClean="0"/>
              <a:t>27,400</a:t>
            </a:r>
            <a:endParaRPr lang="en-US" sz="1200" b="1" dirty="0"/>
          </a:p>
        </p:txBody>
      </p:sp>
      <p:sp>
        <p:nvSpPr>
          <p:cNvPr id="24" name="Oval 23" descr="&quot; &quot;"/>
          <p:cNvSpPr/>
          <p:nvPr/>
        </p:nvSpPr>
        <p:spPr>
          <a:xfrm>
            <a:off x="2531401" y="374542"/>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descr="180&#10;"/>
          <p:cNvSpPr txBox="1"/>
          <p:nvPr/>
        </p:nvSpPr>
        <p:spPr>
          <a:xfrm>
            <a:off x="2531401" y="1036142"/>
            <a:ext cx="1729344" cy="276999"/>
          </a:xfrm>
          <a:prstGeom prst="rect">
            <a:avLst/>
          </a:prstGeom>
          <a:noFill/>
        </p:spPr>
        <p:txBody>
          <a:bodyPr wrap="square" rtlCol="0">
            <a:spAutoFit/>
          </a:bodyPr>
          <a:lstStyle/>
          <a:p>
            <a:pPr algn="ctr"/>
            <a:r>
              <a:rPr lang="en-US" sz="1200" dirty="0" smtClean="0"/>
              <a:t>180</a:t>
            </a:r>
            <a:endParaRPr lang="en-US" sz="1200" b="1" dirty="0"/>
          </a:p>
        </p:txBody>
      </p:sp>
      <p:sp>
        <p:nvSpPr>
          <p:cNvPr id="22" name="Oval 21" descr="&quot; &quot;"/>
          <p:cNvSpPr/>
          <p:nvPr/>
        </p:nvSpPr>
        <p:spPr>
          <a:xfrm>
            <a:off x="289306"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descr="133&#10;133&#10;800&#10;"/>
          <p:cNvSpPr txBox="1"/>
          <p:nvPr/>
        </p:nvSpPr>
        <p:spPr>
          <a:xfrm>
            <a:off x="106228" y="857934"/>
            <a:ext cx="2133600" cy="646331"/>
          </a:xfrm>
          <a:prstGeom prst="rect">
            <a:avLst/>
          </a:prstGeom>
          <a:noFill/>
        </p:spPr>
        <p:txBody>
          <a:bodyPr wrap="square" rtlCol="0">
            <a:spAutoFit/>
          </a:bodyPr>
          <a:lstStyle/>
          <a:p>
            <a:pPr algn="ctr"/>
            <a:r>
              <a:rPr lang="en-US" sz="1200" dirty="0" smtClean="0"/>
              <a:t>133</a:t>
            </a:r>
          </a:p>
          <a:p>
            <a:pPr algn="ctr"/>
            <a:r>
              <a:rPr lang="en-US" sz="1200" dirty="0" smtClean="0"/>
              <a:t>133</a:t>
            </a:r>
          </a:p>
          <a:p>
            <a:pPr algn="ctr"/>
            <a:r>
              <a:rPr lang="en-US" sz="1200" dirty="0" smtClean="0"/>
              <a:t>800</a:t>
            </a:r>
            <a:endParaRPr lang="en-US" sz="1200" b="1" dirty="0"/>
          </a:p>
        </p:txBody>
      </p:sp>
      <p:grpSp>
        <p:nvGrpSpPr>
          <p:cNvPr id="18" name="Group 17" descr="Each VA VistA Instance is comprised of 180 active components or ‘packages’ of specific functionality.&#10;"/>
          <p:cNvGrpSpPr/>
          <p:nvPr/>
        </p:nvGrpSpPr>
        <p:grpSpPr>
          <a:xfrm rot="1411356">
            <a:off x="-199311" y="-465113"/>
            <a:ext cx="6771743" cy="6753855"/>
            <a:chOff x="-1733651" y="-254054"/>
            <a:chExt cx="6771743" cy="6753855"/>
          </a:xfrm>
        </p:grpSpPr>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99" b="95861" l="4079" r="95021"/>
                      </a14:imgEffect>
                    </a14:imgLayer>
                  </a14:imgProps>
                </a:ext>
                <a:ext uri="{28A0092B-C50C-407E-A947-70E740481C1C}">
                  <a14:useLocalDpi xmlns:a14="http://schemas.microsoft.com/office/drawing/2010/main" val="0"/>
                </a:ext>
              </a:extLst>
            </a:blip>
            <a:srcRect r="30548" b="30731"/>
            <a:stretch/>
          </p:blipFill>
          <p:spPr>
            <a:xfrm rot="298143">
              <a:off x="-1733651" y="-254054"/>
              <a:ext cx="6771743" cy="6753855"/>
            </a:xfrm>
            <a:prstGeom prst="rect">
              <a:avLst/>
            </a:prstGeom>
          </p:spPr>
        </p:pic>
        <p:sp>
          <p:nvSpPr>
            <p:cNvPr id="30" name="Oval 29"/>
            <p:cNvSpPr/>
            <p:nvPr/>
          </p:nvSpPr>
          <p:spPr>
            <a:xfrm rot="362847">
              <a:off x="-975936" y="396182"/>
              <a:ext cx="4876800" cy="5029200"/>
            </a:xfrm>
            <a:prstGeom prst="ellipse">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descr="180 Active Components&#10;Each VA VistA Instance is comprised of 180 active components or ‘packages’ of specific functionality.&#10;"/>
          <p:cNvSpPr/>
          <p:nvPr/>
        </p:nvSpPr>
        <p:spPr>
          <a:xfrm>
            <a:off x="2373178" y="1698607"/>
            <a:ext cx="2815142" cy="2339102"/>
          </a:xfrm>
          <a:prstGeom prst="rect">
            <a:avLst/>
          </a:prstGeom>
        </p:spPr>
        <p:txBody>
          <a:bodyPr wrap="square">
            <a:spAutoFit/>
          </a:bodyPr>
          <a:lstStyle/>
          <a:p>
            <a:pPr algn="ctr"/>
            <a:r>
              <a:rPr lang="en-US" sz="7000" dirty="0" smtClean="0"/>
              <a:t>180</a:t>
            </a:r>
            <a:endParaRPr lang="en-US" sz="7000" dirty="0"/>
          </a:p>
          <a:p>
            <a:pPr algn="ctr"/>
            <a:r>
              <a:rPr lang="en-US" sz="3800" dirty="0" smtClean="0"/>
              <a:t>Active Components</a:t>
            </a:r>
            <a:endParaRPr lang="en-US" sz="3800" dirty="0"/>
          </a:p>
        </p:txBody>
      </p:sp>
    </p:spTree>
    <p:extLst>
      <p:ext uri="{BB962C8B-B14F-4D97-AF65-F5344CB8AC3E}">
        <p14:creationId xmlns:p14="http://schemas.microsoft.com/office/powerpoint/2010/main" val="3326845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descr="&quot; &quot;"/>
          <p:cNvCxnSpPr/>
          <p:nvPr/>
        </p:nvCxnSpPr>
        <p:spPr>
          <a:xfrm>
            <a:off x="0" y="168046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descr="&quot; &quot;"/>
          <p:cNvCxnSpPr/>
          <p:nvPr/>
        </p:nvCxnSpPr>
        <p:spPr>
          <a:xfrm>
            <a:off x="0" y="68580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descr="&quot; &quot;"/>
          <p:cNvSpPr/>
          <p:nvPr/>
        </p:nvSpPr>
        <p:spPr>
          <a:xfrm>
            <a:off x="7235784"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descr="3.64 million&#10;"/>
          <p:cNvSpPr txBox="1"/>
          <p:nvPr/>
        </p:nvSpPr>
        <p:spPr>
          <a:xfrm>
            <a:off x="7010400" y="1037451"/>
            <a:ext cx="2133600" cy="276999"/>
          </a:xfrm>
          <a:prstGeom prst="rect">
            <a:avLst/>
          </a:prstGeom>
          <a:noFill/>
        </p:spPr>
        <p:txBody>
          <a:bodyPr wrap="square" rtlCol="0">
            <a:spAutoFit/>
          </a:bodyPr>
          <a:lstStyle/>
          <a:p>
            <a:pPr algn="ctr"/>
            <a:r>
              <a:rPr lang="en-US" sz="1200" dirty="0"/>
              <a:t>3.64 </a:t>
            </a:r>
            <a:r>
              <a:rPr lang="en-US" sz="1200" dirty="0" smtClean="0"/>
              <a:t>million</a:t>
            </a:r>
            <a:endParaRPr lang="en-US" sz="1200" b="1" dirty="0"/>
          </a:p>
        </p:txBody>
      </p:sp>
      <p:sp>
        <p:nvSpPr>
          <p:cNvPr id="23" name="Oval 22" descr="&quot; &quot;"/>
          <p:cNvSpPr/>
          <p:nvPr/>
        </p:nvSpPr>
        <p:spPr>
          <a:xfrm>
            <a:off x="4876800"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descr="12 to 2000 Routines &#10;27,400 Routines&#10;"/>
          <p:cNvSpPr txBox="1"/>
          <p:nvPr/>
        </p:nvSpPr>
        <p:spPr>
          <a:xfrm>
            <a:off x="4674672" y="944713"/>
            <a:ext cx="2133600" cy="461665"/>
          </a:xfrm>
          <a:prstGeom prst="rect">
            <a:avLst/>
          </a:prstGeom>
          <a:noFill/>
        </p:spPr>
        <p:txBody>
          <a:bodyPr wrap="square" rtlCol="0">
            <a:spAutoFit/>
          </a:bodyPr>
          <a:lstStyle/>
          <a:p>
            <a:pPr algn="ctr"/>
            <a:r>
              <a:rPr lang="en-US" sz="1200" dirty="0" smtClean="0"/>
              <a:t>12 </a:t>
            </a:r>
            <a:r>
              <a:rPr lang="en-US" sz="1200" dirty="0"/>
              <a:t>to 2000 Routines </a:t>
            </a:r>
            <a:endParaRPr lang="en-US" sz="1200" dirty="0" smtClean="0"/>
          </a:p>
          <a:p>
            <a:pPr algn="ctr"/>
            <a:r>
              <a:rPr lang="en-US" sz="1200" dirty="0" smtClean="0"/>
              <a:t>27,400 </a:t>
            </a:r>
            <a:r>
              <a:rPr lang="en-US" sz="1200" dirty="0"/>
              <a:t>Routines</a:t>
            </a:r>
            <a:endParaRPr lang="en-US" sz="1200" b="1" dirty="0"/>
          </a:p>
        </p:txBody>
      </p:sp>
      <p:sp>
        <p:nvSpPr>
          <p:cNvPr id="26" name="Oval 25" descr="&quot; &quot;"/>
          <p:cNvSpPr/>
          <p:nvPr/>
        </p:nvSpPr>
        <p:spPr>
          <a:xfrm>
            <a:off x="2531401" y="374542"/>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descr="180"/>
          <p:cNvSpPr txBox="1"/>
          <p:nvPr/>
        </p:nvSpPr>
        <p:spPr>
          <a:xfrm>
            <a:off x="2531401" y="1036142"/>
            <a:ext cx="1729344" cy="276999"/>
          </a:xfrm>
          <a:prstGeom prst="rect">
            <a:avLst/>
          </a:prstGeom>
          <a:noFill/>
        </p:spPr>
        <p:txBody>
          <a:bodyPr wrap="square" rtlCol="0">
            <a:spAutoFit/>
          </a:bodyPr>
          <a:lstStyle/>
          <a:p>
            <a:pPr algn="ctr"/>
            <a:r>
              <a:rPr lang="en-US" sz="1200" dirty="0" smtClean="0"/>
              <a:t>180</a:t>
            </a:r>
            <a:endParaRPr lang="en-US" sz="1200" b="1" dirty="0"/>
          </a:p>
        </p:txBody>
      </p:sp>
      <p:sp>
        <p:nvSpPr>
          <p:cNvPr id="24" name="Oval 23" descr="&quot; &quot;"/>
          <p:cNvSpPr/>
          <p:nvPr/>
        </p:nvSpPr>
        <p:spPr>
          <a:xfrm>
            <a:off x="289306"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descr="133&#10;133&#10;800&#10;"/>
          <p:cNvSpPr txBox="1"/>
          <p:nvPr/>
        </p:nvSpPr>
        <p:spPr>
          <a:xfrm>
            <a:off x="106228" y="857934"/>
            <a:ext cx="2133600" cy="646331"/>
          </a:xfrm>
          <a:prstGeom prst="rect">
            <a:avLst/>
          </a:prstGeom>
          <a:noFill/>
        </p:spPr>
        <p:txBody>
          <a:bodyPr wrap="square" rtlCol="0">
            <a:spAutoFit/>
          </a:bodyPr>
          <a:lstStyle/>
          <a:p>
            <a:pPr algn="ctr"/>
            <a:r>
              <a:rPr lang="en-US" sz="1200" dirty="0" smtClean="0"/>
              <a:t>133</a:t>
            </a:r>
          </a:p>
          <a:p>
            <a:pPr algn="ctr"/>
            <a:r>
              <a:rPr lang="en-US" sz="1200" dirty="0" smtClean="0"/>
              <a:t>133</a:t>
            </a:r>
          </a:p>
          <a:p>
            <a:pPr algn="ctr"/>
            <a:r>
              <a:rPr lang="en-US" sz="1200" dirty="0" smtClean="0"/>
              <a:t>800</a:t>
            </a:r>
            <a:endParaRPr lang="en-US" sz="1200" b="1" dirty="0"/>
          </a:p>
        </p:txBody>
      </p:sp>
      <p:grpSp>
        <p:nvGrpSpPr>
          <p:cNvPr id="31" name="Group 30" descr="Scope of VistA Standardization&#10;&#10;Each package is comprised of 12 to 2000 Routines (modules of executable code).  A VistA instance is comprised of 27,400 Routines.&#10;&#10;"/>
          <p:cNvGrpSpPr/>
          <p:nvPr/>
        </p:nvGrpSpPr>
        <p:grpSpPr>
          <a:xfrm rot="3299551">
            <a:off x="2198402" y="-358490"/>
            <a:ext cx="6548149" cy="6742492"/>
            <a:chOff x="-1732739" y="-263716"/>
            <a:chExt cx="6548149" cy="6742492"/>
          </a:xfrm>
        </p:grpSpPr>
        <p:pic>
          <p:nvPicPr>
            <p:cNvPr id="32" name="Picture 3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99" b="95861" l="4079" r="95021"/>
                      </a14:imgEffect>
                    </a14:imgLayer>
                  </a14:imgProps>
                </a:ext>
                <a:ext uri="{28A0092B-C50C-407E-A947-70E740481C1C}">
                  <a14:useLocalDpi xmlns:a14="http://schemas.microsoft.com/office/drawing/2010/main" val="0"/>
                </a:ext>
              </a:extLst>
            </a:blip>
            <a:srcRect r="32841" b="30848"/>
            <a:stretch/>
          </p:blipFill>
          <p:spPr>
            <a:xfrm rot="298143">
              <a:off x="-1732739" y="-263716"/>
              <a:ext cx="6548149" cy="6742492"/>
            </a:xfrm>
            <a:prstGeom prst="rect">
              <a:avLst/>
            </a:prstGeom>
          </p:spPr>
        </p:pic>
        <p:sp>
          <p:nvSpPr>
            <p:cNvPr id="33" name="Oval 32"/>
            <p:cNvSpPr/>
            <p:nvPr/>
          </p:nvSpPr>
          <p:spPr>
            <a:xfrm rot="362847">
              <a:off x="-975936" y="396182"/>
              <a:ext cx="4876800" cy="5029200"/>
            </a:xfrm>
            <a:prstGeom prst="ellipse">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descr="Routines per &#10;"/>
          <p:cNvSpPr/>
          <p:nvPr/>
        </p:nvSpPr>
        <p:spPr>
          <a:xfrm>
            <a:off x="3790950" y="3676650"/>
            <a:ext cx="3048000" cy="677108"/>
          </a:xfrm>
          <a:prstGeom prst="rect">
            <a:avLst/>
          </a:prstGeom>
        </p:spPr>
        <p:txBody>
          <a:bodyPr wrap="square">
            <a:spAutoFit/>
          </a:bodyPr>
          <a:lstStyle/>
          <a:p>
            <a:r>
              <a:rPr lang="en-US" sz="3800" dirty="0"/>
              <a:t>Routines per </a:t>
            </a:r>
          </a:p>
        </p:txBody>
      </p:sp>
      <p:sp>
        <p:nvSpPr>
          <p:cNvPr id="20" name="Rectangle 19" descr="VistA Instance&#10;"/>
          <p:cNvSpPr/>
          <p:nvPr/>
        </p:nvSpPr>
        <p:spPr>
          <a:xfrm>
            <a:off x="4308872" y="4133850"/>
            <a:ext cx="2976264" cy="677108"/>
          </a:xfrm>
          <a:prstGeom prst="rect">
            <a:avLst/>
          </a:prstGeom>
        </p:spPr>
        <p:txBody>
          <a:bodyPr wrap="none">
            <a:spAutoFit/>
          </a:bodyPr>
          <a:lstStyle/>
          <a:p>
            <a:pPr algn="ctr"/>
            <a:r>
              <a:rPr lang="en-US" sz="3800" dirty="0"/>
              <a:t>VistA Instance</a:t>
            </a:r>
            <a:endParaRPr lang="en-US" sz="3800" b="1" dirty="0"/>
          </a:p>
        </p:txBody>
      </p:sp>
      <p:sp>
        <p:nvSpPr>
          <p:cNvPr id="10" name="Rectangle 9" descr="27,400 &#10;"/>
          <p:cNvSpPr/>
          <p:nvPr/>
        </p:nvSpPr>
        <p:spPr>
          <a:xfrm>
            <a:off x="3518270" y="2726768"/>
            <a:ext cx="2795957" cy="1169551"/>
          </a:xfrm>
          <a:prstGeom prst="rect">
            <a:avLst/>
          </a:prstGeom>
        </p:spPr>
        <p:txBody>
          <a:bodyPr wrap="none">
            <a:spAutoFit/>
          </a:bodyPr>
          <a:lstStyle/>
          <a:p>
            <a:pPr algn="ctr"/>
            <a:r>
              <a:rPr lang="en-US" sz="7000" dirty="0"/>
              <a:t>27,400</a:t>
            </a:r>
            <a:r>
              <a:rPr lang="en-US" sz="3800" dirty="0"/>
              <a:t> </a:t>
            </a:r>
            <a:endParaRPr lang="en-US" sz="3800" dirty="0" smtClean="0"/>
          </a:p>
        </p:txBody>
      </p:sp>
      <p:sp>
        <p:nvSpPr>
          <p:cNvPr id="15" name="Rectangle 14" descr="Routines per Package &#10;"/>
          <p:cNvSpPr/>
          <p:nvPr/>
        </p:nvSpPr>
        <p:spPr>
          <a:xfrm>
            <a:off x="3368119" y="1955692"/>
            <a:ext cx="4513608" cy="677108"/>
          </a:xfrm>
          <a:prstGeom prst="rect">
            <a:avLst/>
          </a:prstGeom>
        </p:spPr>
        <p:txBody>
          <a:bodyPr wrap="none">
            <a:spAutoFit/>
          </a:bodyPr>
          <a:lstStyle/>
          <a:p>
            <a:r>
              <a:rPr lang="en-US" sz="3800" dirty="0"/>
              <a:t>Routines per Package </a:t>
            </a:r>
          </a:p>
        </p:txBody>
      </p:sp>
      <p:sp>
        <p:nvSpPr>
          <p:cNvPr id="18" name="TextBox 17" descr="12 to 2000&#10;"/>
          <p:cNvSpPr txBox="1"/>
          <p:nvPr/>
        </p:nvSpPr>
        <p:spPr>
          <a:xfrm>
            <a:off x="3592387" y="998042"/>
            <a:ext cx="4065072" cy="1169551"/>
          </a:xfrm>
          <a:prstGeom prst="rect">
            <a:avLst/>
          </a:prstGeom>
          <a:noFill/>
        </p:spPr>
        <p:txBody>
          <a:bodyPr wrap="square" rtlCol="0">
            <a:spAutoFit/>
          </a:bodyPr>
          <a:lstStyle/>
          <a:p>
            <a:r>
              <a:rPr lang="en-US" sz="7000" dirty="0" smtClean="0"/>
              <a:t>12 </a:t>
            </a:r>
            <a:r>
              <a:rPr lang="en-US" sz="7000" dirty="0"/>
              <a:t>to </a:t>
            </a:r>
            <a:r>
              <a:rPr lang="en-US" sz="7000" dirty="0" smtClean="0"/>
              <a:t>2000</a:t>
            </a:r>
            <a:endParaRPr lang="en-US" sz="3800" dirty="0" smtClean="0"/>
          </a:p>
        </p:txBody>
      </p:sp>
    </p:spTree>
    <p:extLst>
      <p:ext uri="{BB962C8B-B14F-4D97-AF65-F5344CB8AC3E}">
        <p14:creationId xmlns:p14="http://schemas.microsoft.com/office/powerpoint/2010/main" val="1176248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descr="&quot; &quot;"/>
          <p:cNvCxnSpPr/>
          <p:nvPr/>
        </p:nvCxnSpPr>
        <p:spPr>
          <a:xfrm>
            <a:off x="0" y="168046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descr="&quot; &quot;"/>
          <p:cNvCxnSpPr/>
          <p:nvPr/>
        </p:nvCxnSpPr>
        <p:spPr>
          <a:xfrm>
            <a:off x="0" y="68580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descr="&quot; &quot;"/>
          <p:cNvSpPr/>
          <p:nvPr/>
        </p:nvSpPr>
        <p:spPr>
          <a:xfrm>
            <a:off x="7235784"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descr="3.64 million&#10;"/>
          <p:cNvSpPr txBox="1"/>
          <p:nvPr/>
        </p:nvSpPr>
        <p:spPr>
          <a:xfrm>
            <a:off x="7010400" y="1037451"/>
            <a:ext cx="2133600" cy="276999"/>
          </a:xfrm>
          <a:prstGeom prst="rect">
            <a:avLst/>
          </a:prstGeom>
          <a:noFill/>
        </p:spPr>
        <p:txBody>
          <a:bodyPr wrap="square" rtlCol="0">
            <a:spAutoFit/>
          </a:bodyPr>
          <a:lstStyle/>
          <a:p>
            <a:pPr algn="ctr"/>
            <a:r>
              <a:rPr lang="en-US" sz="1200" dirty="0"/>
              <a:t>3.64 </a:t>
            </a:r>
            <a:r>
              <a:rPr lang="en-US" sz="1200" dirty="0" smtClean="0"/>
              <a:t>million</a:t>
            </a:r>
            <a:endParaRPr lang="en-US" sz="1200" b="1" dirty="0"/>
          </a:p>
        </p:txBody>
      </p:sp>
      <p:sp>
        <p:nvSpPr>
          <p:cNvPr id="20" name="Oval 19" descr="&quot; &quot;"/>
          <p:cNvSpPr/>
          <p:nvPr/>
        </p:nvSpPr>
        <p:spPr>
          <a:xfrm>
            <a:off x="4876800"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descr="12 to 2000 &#10;27,400&#10;"/>
          <p:cNvSpPr txBox="1"/>
          <p:nvPr/>
        </p:nvSpPr>
        <p:spPr>
          <a:xfrm>
            <a:off x="4674672" y="944713"/>
            <a:ext cx="2133600" cy="461665"/>
          </a:xfrm>
          <a:prstGeom prst="rect">
            <a:avLst/>
          </a:prstGeom>
          <a:noFill/>
        </p:spPr>
        <p:txBody>
          <a:bodyPr wrap="square" rtlCol="0">
            <a:spAutoFit/>
          </a:bodyPr>
          <a:lstStyle/>
          <a:p>
            <a:pPr algn="ctr"/>
            <a:r>
              <a:rPr lang="en-US" sz="1200" dirty="0" smtClean="0"/>
              <a:t>12 </a:t>
            </a:r>
            <a:r>
              <a:rPr lang="en-US" sz="1200" dirty="0"/>
              <a:t>to </a:t>
            </a:r>
            <a:r>
              <a:rPr lang="en-US" sz="1200" dirty="0" smtClean="0"/>
              <a:t>2000 </a:t>
            </a:r>
          </a:p>
          <a:p>
            <a:pPr algn="ctr"/>
            <a:r>
              <a:rPr lang="en-US" sz="1200" dirty="0" smtClean="0"/>
              <a:t>27,400</a:t>
            </a:r>
            <a:endParaRPr lang="en-US" sz="1200" b="1" dirty="0"/>
          </a:p>
        </p:txBody>
      </p:sp>
      <p:sp>
        <p:nvSpPr>
          <p:cNvPr id="23" name="Oval 22" descr="&quot; &quot;"/>
          <p:cNvSpPr/>
          <p:nvPr/>
        </p:nvSpPr>
        <p:spPr>
          <a:xfrm>
            <a:off x="2531401" y="374542"/>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descr="180"/>
          <p:cNvSpPr txBox="1"/>
          <p:nvPr/>
        </p:nvSpPr>
        <p:spPr>
          <a:xfrm>
            <a:off x="2531401" y="1036142"/>
            <a:ext cx="1729344" cy="276999"/>
          </a:xfrm>
          <a:prstGeom prst="rect">
            <a:avLst/>
          </a:prstGeom>
          <a:noFill/>
        </p:spPr>
        <p:txBody>
          <a:bodyPr wrap="square" rtlCol="0">
            <a:spAutoFit/>
          </a:bodyPr>
          <a:lstStyle/>
          <a:p>
            <a:pPr algn="ctr"/>
            <a:r>
              <a:rPr lang="en-US" sz="1200" dirty="0" smtClean="0"/>
              <a:t>180</a:t>
            </a:r>
            <a:endParaRPr lang="en-US" sz="1200" b="1" dirty="0"/>
          </a:p>
        </p:txBody>
      </p:sp>
      <p:sp>
        <p:nvSpPr>
          <p:cNvPr id="21" name="Oval 20" descr="&quot; &quot;"/>
          <p:cNvSpPr/>
          <p:nvPr/>
        </p:nvSpPr>
        <p:spPr>
          <a:xfrm>
            <a:off x="289306" y="381000"/>
            <a:ext cx="1729344" cy="16002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descr="133&#10;133&#10;800&#10;"/>
          <p:cNvSpPr txBox="1"/>
          <p:nvPr/>
        </p:nvSpPr>
        <p:spPr>
          <a:xfrm>
            <a:off x="106228" y="857934"/>
            <a:ext cx="2133600" cy="646331"/>
          </a:xfrm>
          <a:prstGeom prst="rect">
            <a:avLst/>
          </a:prstGeom>
          <a:noFill/>
        </p:spPr>
        <p:txBody>
          <a:bodyPr wrap="square" rtlCol="0">
            <a:spAutoFit/>
          </a:bodyPr>
          <a:lstStyle/>
          <a:p>
            <a:pPr algn="ctr"/>
            <a:r>
              <a:rPr lang="en-US" sz="1200" dirty="0" smtClean="0"/>
              <a:t>133</a:t>
            </a:r>
          </a:p>
          <a:p>
            <a:pPr algn="ctr"/>
            <a:r>
              <a:rPr lang="en-US" sz="1200" dirty="0" smtClean="0"/>
              <a:t>133</a:t>
            </a:r>
          </a:p>
          <a:p>
            <a:pPr algn="ctr"/>
            <a:r>
              <a:rPr lang="en-US" sz="1200" dirty="0" smtClean="0"/>
              <a:t>800</a:t>
            </a:r>
            <a:endParaRPr lang="en-US" sz="1200" b="1" dirty="0"/>
          </a:p>
        </p:txBody>
      </p:sp>
      <p:grpSp>
        <p:nvGrpSpPr>
          <p:cNvPr id="31" name="Group 30" descr="Scope of Vista Standardization&#10;&#10;3.64 million site/Routine comparisons to the VA Standard are needed to certify VA wide.&#10;Use of automated tools to identify character by character code variance.&#10;Human inspection of the variance detected to determine corrective action.&#10;&#10;"/>
          <p:cNvGrpSpPr/>
          <p:nvPr/>
        </p:nvGrpSpPr>
        <p:grpSpPr>
          <a:xfrm rot="4702630">
            <a:off x="2608627" y="-1212888"/>
            <a:ext cx="6879296" cy="9065843"/>
            <a:chOff x="-1981844" y="668926"/>
            <a:chExt cx="6879296" cy="9065843"/>
          </a:xfrm>
        </p:grpSpPr>
        <p:pic>
          <p:nvPicPr>
            <p:cNvPr id="32" name="Picture 3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99" b="95861" l="4079" r="95021"/>
                      </a14:imgEffect>
                    </a14:imgLayer>
                  </a14:imgProps>
                </a:ext>
                <a:ext uri="{28A0092B-C50C-407E-A947-70E740481C1C}">
                  <a14:useLocalDpi xmlns:a14="http://schemas.microsoft.com/office/drawing/2010/main" val="0"/>
                </a:ext>
              </a:extLst>
            </a:blip>
            <a:srcRect t="16182" r="29444"/>
            <a:stretch/>
          </p:blipFill>
          <p:spPr>
            <a:xfrm rot="298143">
              <a:off x="-1981844" y="1562286"/>
              <a:ext cx="6879296" cy="8172483"/>
            </a:xfrm>
            <a:prstGeom prst="rect">
              <a:avLst/>
            </a:prstGeom>
          </p:spPr>
        </p:pic>
        <p:sp>
          <p:nvSpPr>
            <p:cNvPr id="33" name="Oval 32"/>
            <p:cNvSpPr/>
            <p:nvPr/>
          </p:nvSpPr>
          <p:spPr>
            <a:xfrm rot="362847">
              <a:off x="-973691" y="668926"/>
              <a:ext cx="4876800" cy="5029200"/>
            </a:xfrm>
            <a:prstGeom prst="ellipse">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descr="3.64 million site/routine&#10;comparisons&#10;"/>
          <p:cNvSpPr/>
          <p:nvPr/>
        </p:nvSpPr>
        <p:spPr>
          <a:xfrm>
            <a:off x="5655388" y="1204256"/>
            <a:ext cx="3964862" cy="3416320"/>
          </a:xfrm>
          <a:prstGeom prst="rect">
            <a:avLst/>
          </a:prstGeom>
        </p:spPr>
        <p:txBody>
          <a:bodyPr wrap="square">
            <a:spAutoFit/>
          </a:bodyPr>
          <a:lstStyle/>
          <a:p>
            <a:pPr algn="ctr"/>
            <a:r>
              <a:rPr lang="en-US" sz="7000" dirty="0"/>
              <a:t>3.64 million </a:t>
            </a:r>
            <a:r>
              <a:rPr lang="en-US" sz="3800" dirty="0" smtClean="0"/>
              <a:t>site/routine</a:t>
            </a:r>
          </a:p>
          <a:p>
            <a:pPr algn="ctr"/>
            <a:r>
              <a:rPr lang="en-US" sz="3800" dirty="0" smtClean="0"/>
              <a:t>comparisons</a:t>
            </a:r>
            <a:endParaRPr lang="en-US" sz="3800" b="1" dirty="0"/>
          </a:p>
        </p:txBody>
      </p:sp>
    </p:spTree>
    <p:extLst>
      <p:ext uri="{BB962C8B-B14F-4D97-AF65-F5344CB8AC3E}">
        <p14:creationId xmlns:p14="http://schemas.microsoft.com/office/powerpoint/2010/main" val="2756637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53833930"/>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38610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3F7E3AE3535244BFC46BE44266D150" ma:contentTypeVersion="0" ma:contentTypeDescription="Create a new document." ma:contentTypeScope="" ma:versionID="d067bc0dbfe65afddb6df494075f7fa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97C01D-DFC9-4084-A2C9-CB6EE15EA8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DD06543-B4FC-4FE1-BA1D-77A3EA09D4AE}">
  <ds:schemaRefs>
    <ds:schemaRef ds:uri="http://schemas.microsoft.com/sharepoint/v3/contenttype/forms"/>
  </ds:schemaRefs>
</ds:datastoreItem>
</file>

<file path=customXml/itemProps3.xml><?xml version="1.0" encoding="utf-8"?>
<ds:datastoreItem xmlns:ds="http://schemas.openxmlformats.org/officeDocument/2006/customXml" ds:itemID="{D506A9A0-0B67-4D90-A17F-82C894DCDB89}">
  <ds:schemaRefs>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24026</TotalTime>
  <Words>5262</Words>
  <Application>Microsoft Office PowerPoint</Application>
  <PresentationFormat>On-screen Show (4:3)</PresentationFormat>
  <Paragraphs>640</Paragraphs>
  <Slides>48</Slides>
  <Notes>48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Office Theme</vt:lpstr>
      <vt:lpstr>Visio</vt:lpstr>
      <vt:lpstr>Benefits of Open Source and VistA Standardization</vt:lpstr>
      <vt:lpstr>VistA Standardization</vt:lpstr>
      <vt:lpstr>PowerPoint Presentation</vt:lpstr>
      <vt:lpstr>Poll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 Results</vt:lpstr>
      <vt:lpstr>Poll Results</vt:lpstr>
      <vt:lpstr>PowerPoint Presentation</vt:lpstr>
      <vt:lpstr>Poll Question</vt:lpstr>
      <vt:lpstr>VA Directive 6402 MODIFICATIONS TO STANDARDIZED NATIONAL SOFTWARE</vt:lpstr>
      <vt:lpstr>PowerPoint Presentation</vt:lpstr>
      <vt:lpstr>Local Modification Collaboration</vt:lpstr>
      <vt:lpstr>1=1</vt:lpstr>
      <vt:lpstr>Poll Results</vt:lpstr>
      <vt:lpstr>Poll Results</vt:lpstr>
      <vt:lpstr>PowerPoint Presentation</vt:lpstr>
      <vt:lpstr>PowerPoint Presentation</vt:lpstr>
      <vt:lpstr>PowerPoint Presentation</vt:lpstr>
      <vt:lpstr>PowerPoint Presentation</vt:lpstr>
      <vt:lpstr>PowerPoint Presentation</vt:lpstr>
      <vt:lpstr>Request Information</vt:lpstr>
      <vt:lpstr>Modification Description</vt:lpstr>
      <vt:lpstr>Modification Description</vt:lpstr>
      <vt:lpstr>Modification Description</vt:lpstr>
      <vt:lpstr>PowerPoint Presentation</vt:lpstr>
      <vt:lpstr>PowerPoint Presentation</vt:lpstr>
      <vt:lpstr>Attachments</vt:lpstr>
      <vt:lpstr>Comments</vt:lpstr>
      <vt:lpstr>Waiver Submission</vt:lpstr>
      <vt:lpstr>Waiver Committee</vt:lpstr>
      <vt:lpstr>PowerPoint Presentation</vt:lpstr>
      <vt:lpstr>PowerPoint Presentation</vt:lpstr>
      <vt:lpstr>PowerPoint Presentation</vt:lpstr>
      <vt:lpstr>PowerPoint Presentation</vt:lpstr>
      <vt:lpstr>Waiver Committee Decisions</vt:lpstr>
      <vt:lpstr>PowerPoint Presentation</vt:lpstr>
      <vt:lpstr>National Implementation</vt:lpstr>
      <vt:lpstr>OSEHRA</vt:lpstr>
      <vt:lpstr>Ask the Presenter</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Benefits of Open Source and VistA Standardization</dc:title>
  <dc:creator>VHA OIA Training Strategy</dc:creator>
  <cp:keywords>Open Source, VistA, VistA Standardization, Software Modification Waiver Process</cp:keywords>
  <cp:lastModifiedBy>Presenter</cp:lastModifiedBy>
  <cp:revision>237</cp:revision>
  <dcterms:created xsi:type="dcterms:W3CDTF">2012-09-17T16:29:14Z</dcterms:created>
  <dcterms:modified xsi:type="dcterms:W3CDTF">2014-03-24T16:24:13Z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0x010100B33F7E3AE3535244BFC46BE44266D150</vt:lpwstr>
  </property>
</Properties>
</file>