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4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1"/>
  </p:notesMasterIdLst>
  <p:sldIdLst>
    <p:sldId id="444" r:id="rId5"/>
    <p:sldId id="445" r:id="rId6"/>
    <p:sldId id="446" r:id="rId7"/>
    <p:sldId id="447"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62" r:id="rId23"/>
    <p:sldId id="463" r:id="rId24"/>
    <p:sldId id="464" r:id="rId25"/>
    <p:sldId id="465" r:id="rId26"/>
    <p:sldId id="466" r:id="rId27"/>
    <p:sldId id="467" r:id="rId28"/>
    <p:sldId id="468" r:id="rId29"/>
    <p:sldId id="469" r:id="rId30"/>
    <p:sldId id="470" r:id="rId31"/>
    <p:sldId id="471" r:id="rId32"/>
    <p:sldId id="472" r:id="rId33"/>
    <p:sldId id="473" r:id="rId34"/>
    <p:sldId id="474" r:id="rId35"/>
    <p:sldId id="475" r:id="rId36"/>
    <p:sldId id="476" r:id="rId37"/>
    <p:sldId id="477" r:id="rId38"/>
    <p:sldId id="478" r:id="rId39"/>
    <p:sldId id="479" r:id="rId40"/>
    <p:sldId id="480" r:id="rId41"/>
    <p:sldId id="481" r:id="rId42"/>
    <p:sldId id="443" r:id="rId43"/>
    <p:sldId id="308" r:id="rId44"/>
    <p:sldId id="309" r:id="rId45"/>
    <p:sldId id="438" r:id="rId46"/>
    <p:sldId id="311" r:id="rId47"/>
    <p:sldId id="388" r:id="rId48"/>
    <p:sldId id="389" r:id="rId49"/>
    <p:sldId id="390" r:id="rId50"/>
    <p:sldId id="391" r:id="rId51"/>
    <p:sldId id="442" r:id="rId52"/>
    <p:sldId id="392" r:id="rId53"/>
    <p:sldId id="393" r:id="rId54"/>
    <p:sldId id="396" r:id="rId55"/>
    <p:sldId id="395" r:id="rId56"/>
    <p:sldId id="397" r:id="rId57"/>
    <p:sldId id="398" r:id="rId58"/>
    <p:sldId id="482" r:id="rId59"/>
    <p:sldId id="325" r:id="rId60"/>
    <p:sldId id="326" r:id="rId61"/>
    <p:sldId id="327" r:id="rId62"/>
    <p:sldId id="420" r:id="rId63"/>
    <p:sldId id="421" r:id="rId64"/>
    <p:sldId id="422" r:id="rId65"/>
    <p:sldId id="425" r:id="rId66"/>
    <p:sldId id="426" r:id="rId67"/>
    <p:sldId id="427" r:id="rId68"/>
    <p:sldId id="428" r:id="rId69"/>
    <p:sldId id="429" r:id="rId70"/>
    <p:sldId id="439" r:id="rId71"/>
    <p:sldId id="368" r:id="rId72"/>
    <p:sldId id="338" r:id="rId73"/>
    <p:sldId id="408" r:id="rId74"/>
    <p:sldId id="440" r:id="rId75"/>
    <p:sldId id="441" r:id="rId76"/>
    <p:sldId id="348" r:id="rId77"/>
    <p:sldId id="349" r:id="rId78"/>
    <p:sldId id="414" r:id="rId79"/>
    <p:sldId id="409"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B00"/>
    <a:srgbClr val="CC9900"/>
    <a:srgbClr val="3057C6"/>
    <a:srgbClr val="3760AF"/>
    <a:srgbClr val="37609F"/>
    <a:srgbClr val="FFFF99"/>
    <a:srgbClr val="FFAFFF"/>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1" autoAdjust="0"/>
    <p:restoredTop sz="42650" autoAdjust="0"/>
  </p:normalViewPr>
  <p:slideViewPr>
    <p:cSldViewPr>
      <p:cViewPr varScale="1">
        <p:scale>
          <a:sx n="42" d="100"/>
          <a:sy n="42" d="100"/>
        </p:scale>
        <p:origin x="-282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E49206-FC5F-4207-951F-1426F5DCB4F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A89D4ED-B216-4748-AB57-62D2E8A8F7A5}">
      <dgm:prSet phldrT="[Text]" custT="1"/>
      <dgm:spPr>
        <a:solidFill>
          <a:schemeClr val="accent2">
            <a:lumMod val="20000"/>
            <a:lumOff val="80000"/>
          </a:schemeClr>
        </a:solidFill>
      </dgm:spPr>
      <dgm:t>
        <a:bodyPr/>
        <a:lstStyle/>
        <a:p>
          <a:r>
            <a:rPr lang="en-US" sz="2800" dirty="0" smtClean="0">
              <a:solidFill>
                <a:schemeClr val="tx1"/>
              </a:solidFill>
            </a:rPr>
            <a:t>Increase Patient Engagement</a:t>
          </a:r>
          <a:endParaRPr lang="en-US" sz="2800" dirty="0">
            <a:solidFill>
              <a:schemeClr val="tx1"/>
            </a:solidFill>
          </a:endParaRPr>
        </a:p>
      </dgm:t>
      <dgm:extLst>
        <a:ext uri="{E40237B7-FDA0-4F09-8148-C483321AD2D9}">
          <dgm14:cNvPr xmlns:dgm14="http://schemas.microsoft.com/office/drawing/2010/diagram" id="0" name="" descr="Increase Patient Engagement&#10;"/>
        </a:ext>
      </dgm:extLst>
    </dgm:pt>
    <dgm:pt modelId="{015E4F9E-CEDC-437D-92F4-FC54AC431FE1}" type="parTrans" cxnId="{88509435-1201-4724-8479-B094CAFB5358}">
      <dgm:prSet/>
      <dgm:spPr/>
      <dgm:t>
        <a:bodyPr/>
        <a:lstStyle/>
        <a:p>
          <a:endParaRPr lang="en-US"/>
        </a:p>
      </dgm:t>
    </dgm:pt>
    <dgm:pt modelId="{1B0DB650-9D3A-4B4C-B3F3-71B00D7E45B3}" type="sibTrans" cxnId="{88509435-1201-4724-8479-B094CAFB5358}">
      <dgm:prSet/>
      <dgm:spPr/>
      <dgm:t>
        <a:bodyPr/>
        <a:lstStyle/>
        <a:p>
          <a:endParaRPr lang="en-US"/>
        </a:p>
      </dgm:t>
    </dgm:pt>
    <dgm:pt modelId="{280BC8EE-AEA6-47C9-9AB3-435EA14C8BB2}">
      <dgm:prSet phldrT="[Text]" custT="1"/>
      <dgm:spPr/>
      <dgm:t>
        <a:bodyPr/>
        <a:lstStyle/>
        <a:p>
          <a:r>
            <a:rPr lang="en-US" sz="2800" dirty="0" smtClean="0"/>
            <a:t>Personal Inventory App</a:t>
          </a:r>
          <a:endParaRPr lang="en-US" sz="2800" dirty="0"/>
        </a:p>
      </dgm:t>
      <dgm:extLst>
        <a:ext uri="{E40237B7-FDA0-4F09-8148-C483321AD2D9}">
          <dgm14:cNvPr xmlns:dgm14="http://schemas.microsoft.com/office/drawing/2010/diagram" id="0" name="" descr="Personal Inventory App&#10;"/>
        </a:ext>
      </dgm:extLst>
    </dgm:pt>
    <dgm:pt modelId="{51426AF8-D938-4AB8-9E45-7CC5C2856F42}" type="parTrans" cxnId="{E77671CC-2B1D-4AD5-9DE2-E76AC9AE6D03}">
      <dgm:prSet/>
      <dgm:spPr/>
      <dgm:t>
        <a:bodyPr/>
        <a:lstStyle/>
        <a:p>
          <a:endParaRPr lang="en-US"/>
        </a:p>
      </dgm:t>
    </dgm:pt>
    <dgm:pt modelId="{E26C4E7A-83BE-40D2-B906-773AD555B1F0}" type="sibTrans" cxnId="{E77671CC-2B1D-4AD5-9DE2-E76AC9AE6D03}">
      <dgm:prSet/>
      <dgm:spPr/>
      <dgm:t>
        <a:bodyPr/>
        <a:lstStyle/>
        <a:p>
          <a:endParaRPr lang="en-US"/>
        </a:p>
      </dgm:t>
    </dgm:pt>
    <dgm:pt modelId="{3E2A0F0F-E7A8-4EB2-8ECA-FEC7F71354E7}">
      <dgm:prSet phldrT="[Text]" custT="1"/>
      <dgm:spPr/>
      <dgm:t>
        <a:bodyPr/>
        <a:lstStyle/>
        <a:p>
          <a:r>
            <a:rPr lang="en-US" sz="2800" dirty="0" smtClean="0"/>
            <a:t>Goal Setting App</a:t>
          </a:r>
          <a:endParaRPr lang="en-US" sz="2800" dirty="0"/>
        </a:p>
      </dgm:t>
      <dgm:extLst>
        <a:ext uri="{E40237B7-FDA0-4F09-8148-C483321AD2D9}">
          <dgm14:cNvPr xmlns:dgm14="http://schemas.microsoft.com/office/drawing/2010/diagram" id="0" name="" descr="Goal Setting App&#10;"/>
        </a:ext>
      </dgm:extLst>
    </dgm:pt>
    <dgm:pt modelId="{25CD0BC4-FF69-4F55-ABA6-E2B62BCF552A}" type="parTrans" cxnId="{C89F760C-125A-41FA-A934-063FDA2795EA}">
      <dgm:prSet/>
      <dgm:spPr/>
      <dgm:t>
        <a:bodyPr/>
        <a:lstStyle/>
        <a:p>
          <a:endParaRPr lang="en-US"/>
        </a:p>
      </dgm:t>
    </dgm:pt>
    <dgm:pt modelId="{9461316F-0E77-401A-AB08-F057EF52DD61}" type="sibTrans" cxnId="{C89F760C-125A-41FA-A934-063FDA2795EA}">
      <dgm:prSet/>
      <dgm:spPr/>
      <dgm:t>
        <a:bodyPr/>
        <a:lstStyle/>
        <a:p>
          <a:endParaRPr lang="en-US"/>
        </a:p>
      </dgm:t>
    </dgm:pt>
    <dgm:pt modelId="{4F728A90-813C-43AB-9E6F-C8CC6DFB122E}">
      <dgm:prSet phldrT="[Text]" custT="1"/>
      <dgm:spPr/>
      <dgm:t>
        <a:bodyPr/>
        <a:lstStyle/>
        <a:p>
          <a:r>
            <a:rPr lang="en-US" sz="2800" dirty="0" smtClean="0"/>
            <a:t>Care Plan App</a:t>
          </a:r>
          <a:endParaRPr lang="en-US" sz="2800" dirty="0"/>
        </a:p>
      </dgm:t>
      <dgm:extLst>
        <a:ext uri="{E40237B7-FDA0-4F09-8148-C483321AD2D9}">
          <dgm14:cNvPr xmlns:dgm14="http://schemas.microsoft.com/office/drawing/2010/diagram" id="0" name="" descr="Care Plan App&#10;"/>
        </a:ext>
      </dgm:extLst>
    </dgm:pt>
    <dgm:pt modelId="{DD32ED32-BEF6-4454-B295-FA8940EB86FA}" type="parTrans" cxnId="{CEAE977D-D5DE-4B8B-BD60-71400FD9B02E}">
      <dgm:prSet/>
      <dgm:spPr/>
      <dgm:t>
        <a:bodyPr/>
        <a:lstStyle/>
        <a:p>
          <a:endParaRPr lang="en-US"/>
        </a:p>
      </dgm:t>
    </dgm:pt>
    <dgm:pt modelId="{7A4FBCE4-508C-48E7-A61A-7AFC158A80CD}" type="sibTrans" cxnId="{CEAE977D-D5DE-4B8B-BD60-71400FD9B02E}">
      <dgm:prSet/>
      <dgm:spPr/>
      <dgm:t>
        <a:bodyPr/>
        <a:lstStyle/>
        <a:p>
          <a:endParaRPr lang="en-US"/>
        </a:p>
      </dgm:t>
    </dgm:pt>
    <dgm:pt modelId="{14E68609-64CC-4F1E-BB4B-FA03316DD38E}">
      <dgm:prSet phldrT="[Text]" custT="1"/>
      <dgm:spPr/>
      <dgm:t>
        <a:bodyPr/>
        <a:lstStyle/>
        <a:p>
          <a:r>
            <a:rPr lang="en-US" sz="2800" dirty="0" smtClean="0"/>
            <a:t>Patient Self-Entered Data to Health Team</a:t>
          </a:r>
          <a:endParaRPr lang="en-US" sz="2800" dirty="0"/>
        </a:p>
      </dgm:t>
      <dgm:extLst>
        <a:ext uri="{E40237B7-FDA0-4F09-8148-C483321AD2D9}">
          <dgm14:cNvPr xmlns:dgm14="http://schemas.microsoft.com/office/drawing/2010/diagram" id="0" name="" descr="Patient Self-Entered Data to Health Team&#10;"/>
        </a:ext>
      </dgm:extLst>
    </dgm:pt>
    <dgm:pt modelId="{BF20E996-8BDA-475D-B91A-F70965E57CED}" type="parTrans" cxnId="{51218C9B-AC01-4DE3-908E-6E904EC0462D}">
      <dgm:prSet/>
      <dgm:spPr/>
      <dgm:t>
        <a:bodyPr/>
        <a:lstStyle/>
        <a:p>
          <a:endParaRPr lang="en-US"/>
        </a:p>
      </dgm:t>
    </dgm:pt>
    <dgm:pt modelId="{361FEC65-038B-4A8E-9829-CF9190BEAD44}" type="sibTrans" cxnId="{51218C9B-AC01-4DE3-908E-6E904EC0462D}">
      <dgm:prSet/>
      <dgm:spPr/>
      <dgm:t>
        <a:bodyPr/>
        <a:lstStyle/>
        <a:p>
          <a:endParaRPr lang="en-US"/>
        </a:p>
      </dgm:t>
    </dgm:pt>
    <dgm:pt modelId="{8D1A9C7C-263A-4C42-9080-BC579B679664}">
      <dgm:prSet phldrT="[Text]" custT="1"/>
      <dgm:spPr/>
      <dgm:t>
        <a:bodyPr/>
        <a:lstStyle/>
        <a:p>
          <a:r>
            <a:rPr lang="en-US" sz="2800" dirty="0" smtClean="0"/>
            <a:t>Patient Decision Support (eCoaching)</a:t>
          </a:r>
          <a:endParaRPr lang="en-US" sz="2800" dirty="0"/>
        </a:p>
      </dgm:t>
      <dgm:extLst>
        <a:ext uri="{E40237B7-FDA0-4F09-8148-C483321AD2D9}">
          <dgm14:cNvPr xmlns:dgm14="http://schemas.microsoft.com/office/drawing/2010/diagram" id="0" name="" descr="Patient Decision Support (eCoaching)&#10;"/>
        </a:ext>
      </dgm:extLst>
    </dgm:pt>
    <dgm:pt modelId="{08A0DA93-09EA-4794-8CA5-2D55488BFAF3}" type="parTrans" cxnId="{73D2ED59-0CE5-4236-BF56-033FDF3D6DE4}">
      <dgm:prSet/>
      <dgm:spPr/>
      <dgm:t>
        <a:bodyPr/>
        <a:lstStyle/>
        <a:p>
          <a:endParaRPr lang="en-US"/>
        </a:p>
      </dgm:t>
    </dgm:pt>
    <dgm:pt modelId="{D4924D08-A31D-4C1C-9EAE-4D412AFA149D}" type="sibTrans" cxnId="{73D2ED59-0CE5-4236-BF56-033FDF3D6DE4}">
      <dgm:prSet/>
      <dgm:spPr/>
      <dgm:t>
        <a:bodyPr/>
        <a:lstStyle/>
        <a:p>
          <a:endParaRPr lang="en-US"/>
        </a:p>
      </dgm:t>
    </dgm:pt>
    <dgm:pt modelId="{CC918659-7F24-4544-967B-752C3E9968A1}">
      <dgm:prSet phldrT="[Text]" custT="1"/>
      <dgm:spPr/>
      <dgm:t>
        <a:bodyPr/>
        <a:lstStyle/>
        <a:p>
          <a:r>
            <a:rPr lang="en-US" sz="2800" dirty="0" smtClean="0"/>
            <a:t>SMS Messaging</a:t>
          </a:r>
          <a:endParaRPr lang="en-US" sz="2800" dirty="0"/>
        </a:p>
      </dgm:t>
      <dgm:extLst>
        <a:ext uri="{E40237B7-FDA0-4F09-8148-C483321AD2D9}">
          <dgm14:cNvPr xmlns:dgm14="http://schemas.microsoft.com/office/drawing/2010/diagram" id="0" name="" descr="SMS Messaging&#10;"/>
        </a:ext>
      </dgm:extLst>
    </dgm:pt>
    <dgm:pt modelId="{08115661-F904-4799-80B0-747EDD321B3F}" type="parTrans" cxnId="{D292673A-61A6-469C-B933-864A2D09C5EE}">
      <dgm:prSet/>
      <dgm:spPr/>
      <dgm:t>
        <a:bodyPr/>
        <a:lstStyle/>
        <a:p>
          <a:endParaRPr lang="en-US"/>
        </a:p>
      </dgm:t>
    </dgm:pt>
    <dgm:pt modelId="{A1D2F048-DC41-4186-BA60-A2C7118D9F85}" type="sibTrans" cxnId="{D292673A-61A6-469C-B933-864A2D09C5EE}">
      <dgm:prSet/>
      <dgm:spPr/>
      <dgm:t>
        <a:bodyPr/>
        <a:lstStyle/>
        <a:p>
          <a:endParaRPr lang="en-US"/>
        </a:p>
      </dgm:t>
    </dgm:pt>
    <dgm:pt modelId="{C4BFF1E2-9D08-4180-AEA9-56D4CE3404A2}" type="pres">
      <dgm:prSet presAssocID="{A9E49206-FC5F-4207-951F-1426F5DCB4FB}" presName="cycle" presStyleCnt="0">
        <dgm:presLayoutVars>
          <dgm:chMax val="1"/>
          <dgm:dir/>
          <dgm:animLvl val="ctr"/>
          <dgm:resizeHandles val="exact"/>
        </dgm:presLayoutVars>
      </dgm:prSet>
      <dgm:spPr/>
      <dgm:t>
        <a:bodyPr/>
        <a:lstStyle/>
        <a:p>
          <a:endParaRPr lang="en-US"/>
        </a:p>
      </dgm:t>
    </dgm:pt>
    <dgm:pt modelId="{6F558CA9-2286-4AEA-BCF0-B7F8ED1AB88C}" type="pres">
      <dgm:prSet presAssocID="{7A89D4ED-B216-4748-AB57-62D2E8A8F7A5}" presName="centerShape" presStyleLbl="node0" presStyleIdx="0" presStyleCnt="1" custScaleX="127576" custScaleY="133904" custLinFactNeighborY="3611"/>
      <dgm:spPr/>
      <dgm:t>
        <a:bodyPr/>
        <a:lstStyle/>
        <a:p>
          <a:endParaRPr lang="en-US"/>
        </a:p>
      </dgm:t>
    </dgm:pt>
    <dgm:pt modelId="{64E914A8-4963-4886-A2E1-0784BE85B919}" type="pres">
      <dgm:prSet presAssocID="{51426AF8-D938-4AB8-9E45-7CC5C2856F42}" presName="parTrans" presStyleLbl="bgSibTrans2D1" presStyleIdx="0" presStyleCnt="6" custLinFactNeighborX="13717" custLinFactNeighborY="6683"/>
      <dgm:spPr/>
      <dgm:t>
        <a:bodyPr/>
        <a:lstStyle/>
        <a:p>
          <a:endParaRPr lang="en-US"/>
        </a:p>
      </dgm:t>
    </dgm:pt>
    <dgm:pt modelId="{6DA72A6C-294B-47C0-9FA3-6A78700476C5}" type="pres">
      <dgm:prSet presAssocID="{280BC8EE-AEA6-47C9-9AB3-435EA14C8BB2}" presName="node" presStyleLbl="node1" presStyleIdx="0" presStyleCnt="6" custScaleX="159570" custScaleY="136680" custRadScaleRad="92581" custRadScaleInc="-40036">
        <dgm:presLayoutVars>
          <dgm:bulletEnabled val="1"/>
        </dgm:presLayoutVars>
      </dgm:prSet>
      <dgm:spPr/>
      <dgm:t>
        <a:bodyPr/>
        <a:lstStyle/>
        <a:p>
          <a:endParaRPr lang="en-US"/>
        </a:p>
      </dgm:t>
    </dgm:pt>
    <dgm:pt modelId="{F0D36665-68D6-4976-8086-EEF0C5D75BCB}" type="pres">
      <dgm:prSet presAssocID="{25CD0BC4-FF69-4F55-ABA6-E2B62BCF552A}" presName="parTrans" presStyleLbl="bgSibTrans2D1" presStyleIdx="1" presStyleCnt="6" custLinFactNeighborX="12305" custLinFactNeighborY="12144"/>
      <dgm:spPr/>
      <dgm:t>
        <a:bodyPr/>
        <a:lstStyle/>
        <a:p>
          <a:endParaRPr lang="en-US"/>
        </a:p>
      </dgm:t>
    </dgm:pt>
    <dgm:pt modelId="{3D36473D-F88F-4990-BD98-972C37C453E3}" type="pres">
      <dgm:prSet presAssocID="{3E2A0F0F-E7A8-4EB2-8ECA-FEC7F71354E7}" presName="node" presStyleLbl="node1" presStyleIdx="1" presStyleCnt="6" custScaleX="159570" custScaleY="136680" custRadScaleRad="92540" custRadScaleInc="-37954">
        <dgm:presLayoutVars>
          <dgm:bulletEnabled val="1"/>
        </dgm:presLayoutVars>
      </dgm:prSet>
      <dgm:spPr/>
      <dgm:t>
        <a:bodyPr/>
        <a:lstStyle/>
        <a:p>
          <a:endParaRPr lang="en-US"/>
        </a:p>
      </dgm:t>
    </dgm:pt>
    <dgm:pt modelId="{2A0B9B7C-9747-4C2C-BC5D-5B44CC05163F}" type="pres">
      <dgm:prSet presAssocID="{DD32ED32-BEF6-4454-B295-FA8940EB86FA}" presName="parTrans" presStyleLbl="bgSibTrans2D1" presStyleIdx="2" presStyleCnt="6" custAng="21209296" custLinFactNeighborX="488" custLinFactNeighborY="44385"/>
      <dgm:spPr/>
      <dgm:t>
        <a:bodyPr/>
        <a:lstStyle/>
        <a:p>
          <a:endParaRPr lang="en-US"/>
        </a:p>
      </dgm:t>
    </dgm:pt>
    <dgm:pt modelId="{35346F53-D6D0-4986-9410-82B9823ED9DF}" type="pres">
      <dgm:prSet presAssocID="{4F728A90-813C-43AB-9E6F-C8CC6DFB122E}" presName="node" presStyleLbl="node1" presStyleIdx="2" presStyleCnt="6" custScaleX="159570" custScaleY="136680" custRadScaleRad="101226" custRadScaleInc="-11522">
        <dgm:presLayoutVars>
          <dgm:bulletEnabled val="1"/>
        </dgm:presLayoutVars>
      </dgm:prSet>
      <dgm:spPr/>
      <dgm:t>
        <a:bodyPr/>
        <a:lstStyle/>
        <a:p>
          <a:endParaRPr lang="en-US"/>
        </a:p>
      </dgm:t>
    </dgm:pt>
    <dgm:pt modelId="{D0DDFA65-329D-4E86-8620-53F88D34F5E0}" type="pres">
      <dgm:prSet presAssocID="{BF20E996-8BDA-475D-B91A-F70965E57CED}" presName="parTrans" presStyleLbl="bgSibTrans2D1" presStyleIdx="3" presStyleCnt="6" custAng="21457377" custLinFactNeighborX="-13879" custLinFactNeighborY="14980"/>
      <dgm:spPr/>
      <dgm:t>
        <a:bodyPr/>
        <a:lstStyle/>
        <a:p>
          <a:endParaRPr lang="en-US"/>
        </a:p>
      </dgm:t>
    </dgm:pt>
    <dgm:pt modelId="{E31DA07F-4F95-4858-B219-F592539097F0}" type="pres">
      <dgm:prSet presAssocID="{14E68609-64CC-4F1E-BB4B-FA03316DD38E}" presName="node" presStyleLbl="node1" presStyleIdx="3" presStyleCnt="6" custScaleX="159570" custScaleY="136680" custRadScaleRad="107013" custRadScaleInc="34378">
        <dgm:presLayoutVars>
          <dgm:bulletEnabled val="1"/>
        </dgm:presLayoutVars>
      </dgm:prSet>
      <dgm:spPr/>
      <dgm:t>
        <a:bodyPr/>
        <a:lstStyle/>
        <a:p>
          <a:endParaRPr lang="en-US"/>
        </a:p>
      </dgm:t>
    </dgm:pt>
    <dgm:pt modelId="{984FA757-23E9-49AF-B37F-11CBFACB1439}" type="pres">
      <dgm:prSet presAssocID="{08A0DA93-09EA-4794-8CA5-2D55488BFAF3}" presName="parTrans" presStyleLbl="bgSibTrans2D1" presStyleIdx="4" presStyleCnt="6" custLinFactNeighborX="-9078" custLinFactNeighborY="12104"/>
      <dgm:spPr/>
      <dgm:t>
        <a:bodyPr/>
        <a:lstStyle/>
        <a:p>
          <a:endParaRPr lang="en-US"/>
        </a:p>
      </dgm:t>
    </dgm:pt>
    <dgm:pt modelId="{B95E1143-F5CA-4B23-B750-2EDC8A34DD93}" type="pres">
      <dgm:prSet presAssocID="{8D1A9C7C-263A-4C42-9080-BC579B679664}" presName="node" presStyleLbl="node1" presStyleIdx="4" presStyleCnt="6" custScaleX="159570" custScaleY="136680" custRadScaleRad="95296" custRadScaleInc="40477">
        <dgm:presLayoutVars>
          <dgm:bulletEnabled val="1"/>
        </dgm:presLayoutVars>
      </dgm:prSet>
      <dgm:spPr/>
      <dgm:t>
        <a:bodyPr/>
        <a:lstStyle/>
        <a:p>
          <a:endParaRPr lang="en-US"/>
        </a:p>
      </dgm:t>
    </dgm:pt>
    <dgm:pt modelId="{3DED9A99-5DA7-4F5E-903E-F05314AE59B9}" type="pres">
      <dgm:prSet presAssocID="{08115661-F904-4799-80B0-747EDD321B3F}" presName="parTrans" presStyleLbl="bgSibTrans2D1" presStyleIdx="5" presStyleCnt="6" custLinFactNeighborX="-8877" custLinFactNeighborY="6683"/>
      <dgm:spPr/>
      <dgm:t>
        <a:bodyPr/>
        <a:lstStyle/>
        <a:p>
          <a:endParaRPr lang="en-US"/>
        </a:p>
      </dgm:t>
    </dgm:pt>
    <dgm:pt modelId="{BA867407-74D1-439F-9DA7-A190FB35B008}" type="pres">
      <dgm:prSet presAssocID="{CC918659-7F24-4544-967B-752C3E9968A1}" presName="node" presStyleLbl="node1" presStyleIdx="5" presStyleCnt="6" custScaleX="159570" custScaleY="136680" custRadScaleRad="91349" custRadScaleInc="40584">
        <dgm:presLayoutVars>
          <dgm:bulletEnabled val="1"/>
        </dgm:presLayoutVars>
      </dgm:prSet>
      <dgm:spPr/>
      <dgm:t>
        <a:bodyPr/>
        <a:lstStyle/>
        <a:p>
          <a:endParaRPr lang="en-US"/>
        </a:p>
      </dgm:t>
    </dgm:pt>
  </dgm:ptLst>
  <dgm:cxnLst>
    <dgm:cxn modelId="{D292673A-61A6-469C-B933-864A2D09C5EE}" srcId="{7A89D4ED-B216-4748-AB57-62D2E8A8F7A5}" destId="{CC918659-7F24-4544-967B-752C3E9968A1}" srcOrd="5" destOrd="0" parTransId="{08115661-F904-4799-80B0-747EDD321B3F}" sibTransId="{A1D2F048-DC41-4186-BA60-A2C7118D9F85}"/>
    <dgm:cxn modelId="{51218C9B-AC01-4DE3-908E-6E904EC0462D}" srcId="{7A89D4ED-B216-4748-AB57-62D2E8A8F7A5}" destId="{14E68609-64CC-4F1E-BB4B-FA03316DD38E}" srcOrd="3" destOrd="0" parTransId="{BF20E996-8BDA-475D-B91A-F70965E57CED}" sibTransId="{361FEC65-038B-4A8E-9829-CF9190BEAD44}"/>
    <dgm:cxn modelId="{73D2ED59-0CE5-4236-BF56-033FDF3D6DE4}" srcId="{7A89D4ED-B216-4748-AB57-62D2E8A8F7A5}" destId="{8D1A9C7C-263A-4C42-9080-BC579B679664}" srcOrd="4" destOrd="0" parTransId="{08A0DA93-09EA-4794-8CA5-2D55488BFAF3}" sibTransId="{D4924D08-A31D-4C1C-9EAE-4D412AFA149D}"/>
    <dgm:cxn modelId="{A882B042-3FD3-423E-A457-D52103CE7417}" type="presOf" srcId="{8D1A9C7C-263A-4C42-9080-BC579B679664}" destId="{B95E1143-F5CA-4B23-B750-2EDC8A34DD93}" srcOrd="0" destOrd="0" presId="urn:microsoft.com/office/officeart/2005/8/layout/radial4"/>
    <dgm:cxn modelId="{883E8B62-9E77-4A8B-A662-05B90281DFF4}" type="presOf" srcId="{14E68609-64CC-4F1E-BB4B-FA03316DD38E}" destId="{E31DA07F-4F95-4858-B219-F592539097F0}" srcOrd="0" destOrd="0" presId="urn:microsoft.com/office/officeart/2005/8/layout/radial4"/>
    <dgm:cxn modelId="{5BB284FC-9632-47E6-A18D-6BD280DEBDA2}" type="presOf" srcId="{280BC8EE-AEA6-47C9-9AB3-435EA14C8BB2}" destId="{6DA72A6C-294B-47C0-9FA3-6A78700476C5}" srcOrd="0" destOrd="0" presId="urn:microsoft.com/office/officeart/2005/8/layout/radial4"/>
    <dgm:cxn modelId="{C89F760C-125A-41FA-A934-063FDA2795EA}" srcId="{7A89D4ED-B216-4748-AB57-62D2E8A8F7A5}" destId="{3E2A0F0F-E7A8-4EB2-8ECA-FEC7F71354E7}" srcOrd="1" destOrd="0" parTransId="{25CD0BC4-FF69-4F55-ABA6-E2B62BCF552A}" sibTransId="{9461316F-0E77-401A-AB08-F057EF52DD61}"/>
    <dgm:cxn modelId="{158643A9-1728-43AE-8667-38487DA91F8A}" type="presOf" srcId="{51426AF8-D938-4AB8-9E45-7CC5C2856F42}" destId="{64E914A8-4963-4886-A2E1-0784BE85B919}" srcOrd="0" destOrd="0" presId="urn:microsoft.com/office/officeart/2005/8/layout/radial4"/>
    <dgm:cxn modelId="{A83C9B37-33CA-4323-8DFF-A327E6D81A5A}" type="presOf" srcId="{CC918659-7F24-4544-967B-752C3E9968A1}" destId="{BA867407-74D1-439F-9DA7-A190FB35B008}" srcOrd="0" destOrd="0" presId="urn:microsoft.com/office/officeart/2005/8/layout/radial4"/>
    <dgm:cxn modelId="{5E705494-A206-42EC-8F97-2CCAAF15BCBE}" type="presOf" srcId="{08A0DA93-09EA-4794-8CA5-2D55488BFAF3}" destId="{984FA757-23E9-49AF-B37F-11CBFACB1439}" srcOrd="0" destOrd="0" presId="urn:microsoft.com/office/officeart/2005/8/layout/radial4"/>
    <dgm:cxn modelId="{88509435-1201-4724-8479-B094CAFB5358}" srcId="{A9E49206-FC5F-4207-951F-1426F5DCB4FB}" destId="{7A89D4ED-B216-4748-AB57-62D2E8A8F7A5}" srcOrd="0" destOrd="0" parTransId="{015E4F9E-CEDC-437D-92F4-FC54AC431FE1}" sibTransId="{1B0DB650-9D3A-4B4C-B3F3-71B00D7E45B3}"/>
    <dgm:cxn modelId="{E77671CC-2B1D-4AD5-9DE2-E76AC9AE6D03}" srcId="{7A89D4ED-B216-4748-AB57-62D2E8A8F7A5}" destId="{280BC8EE-AEA6-47C9-9AB3-435EA14C8BB2}" srcOrd="0" destOrd="0" parTransId="{51426AF8-D938-4AB8-9E45-7CC5C2856F42}" sibTransId="{E26C4E7A-83BE-40D2-B906-773AD555B1F0}"/>
    <dgm:cxn modelId="{433371EF-3DB2-4E6E-A0FD-19B91C0C42A6}" type="presOf" srcId="{7A89D4ED-B216-4748-AB57-62D2E8A8F7A5}" destId="{6F558CA9-2286-4AEA-BCF0-B7F8ED1AB88C}" srcOrd="0" destOrd="0" presId="urn:microsoft.com/office/officeart/2005/8/layout/radial4"/>
    <dgm:cxn modelId="{D6EDF6FA-B34A-46A6-A83E-4AFC494111F7}" type="presOf" srcId="{08115661-F904-4799-80B0-747EDD321B3F}" destId="{3DED9A99-5DA7-4F5E-903E-F05314AE59B9}" srcOrd="0" destOrd="0" presId="urn:microsoft.com/office/officeart/2005/8/layout/radial4"/>
    <dgm:cxn modelId="{805932C1-B1C5-4FC9-BCFF-5A01BC5FAC04}" type="presOf" srcId="{BF20E996-8BDA-475D-B91A-F70965E57CED}" destId="{D0DDFA65-329D-4E86-8620-53F88D34F5E0}" srcOrd="0" destOrd="0" presId="urn:microsoft.com/office/officeart/2005/8/layout/radial4"/>
    <dgm:cxn modelId="{1310E234-E9E9-4C52-BB37-5C1FDC56086A}" type="presOf" srcId="{A9E49206-FC5F-4207-951F-1426F5DCB4FB}" destId="{C4BFF1E2-9D08-4180-AEA9-56D4CE3404A2}" srcOrd="0" destOrd="0" presId="urn:microsoft.com/office/officeart/2005/8/layout/radial4"/>
    <dgm:cxn modelId="{36343338-1B4A-4017-910B-679AEA5E4FAB}" type="presOf" srcId="{3E2A0F0F-E7A8-4EB2-8ECA-FEC7F71354E7}" destId="{3D36473D-F88F-4990-BD98-972C37C453E3}" srcOrd="0" destOrd="0" presId="urn:microsoft.com/office/officeart/2005/8/layout/radial4"/>
    <dgm:cxn modelId="{CEAE977D-D5DE-4B8B-BD60-71400FD9B02E}" srcId="{7A89D4ED-B216-4748-AB57-62D2E8A8F7A5}" destId="{4F728A90-813C-43AB-9E6F-C8CC6DFB122E}" srcOrd="2" destOrd="0" parTransId="{DD32ED32-BEF6-4454-B295-FA8940EB86FA}" sibTransId="{7A4FBCE4-508C-48E7-A61A-7AFC158A80CD}"/>
    <dgm:cxn modelId="{EAA14C7C-545C-4ABC-91C4-D5F8F8B253C3}" type="presOf" srcId="{25CD0BC4-FF69-4F55-ABA6-E2B62BCF552A}" destId="{F0D36665-68D6-4976-8086-EEF0C5D75BCB}" srcOrd="0" destOrd="0" presId="urn:microsoft.com/office/officeart/2005/8/layout/radial4"/>
    <dgm:cxn modelId="{2ADAD711-809A-42E1-88AF-2EE2E1F3D118}" type="presOf" srcId="{DD32ED32-BEF6-4454-B295-FA8940EB86FA}" destId="{2A0B9B7C-9747-4C2C-BC5D-5B44CC05163F}" srcOrd="0" destOrd="0" presId="urn:microsoft.com/office/officeart/2005/8/layout/radial4"/>
    <dgm:cxn modelId="{503819F8-24C3-42E2-9AC2-A894D8BBC416}" type="presOf" srcId="{4F728A90-813C-43AB-9E6F-C8CC6DFB122E}" destId="{35346F53-D6D0-4986-9410-82B9823ED9DF}" srcOrd="0" destOrd="0" presId="urn:microsoft.com/office/officeart/2005/8/layout/radial4"/>
    <dgm:cxn modelId="{B9534C06-6462-4A63-A16C-DF8A81CE98D9}" type="presParOf" srcId="{C4BFF1E2-9D08-4180-AEA9-56D4CE3404A2}" destId="{6F558CA9-2286-4AEA-BCF0-B7F8ED1AB88C}" srcOrd="0" destOrd="0" presId="urn:microsoft.com/office/officeart/2005/8/layout/radial4"/>
    <dgm:cxn modelId="{7A4C8A2B-6A21-413C-8117-D83C276FEBBF}" type="presParOf" srcId="{C4BFF1E2-9D08-4180-AEA9-56D4CE3404A2}" destId="{64E914A8-4963-4886-A2E1-0784BE85B919}" srcOrd="1" destOrd="0" presId="urn:microsoft.com/office/officeart/2005/8/layout/radial4"/>
    <dgm:cxn modelId="{1426BBBC-2944-42E8-991E-9057FB97CDAE}" type="presParOf" srcId="{C4BFF1E2-9D08-4180-AEA9-56D4CE3404A2}" destId="{6DA72A6C-294B-47C0-9FA3-6A78700476C5}" srcOrd="2" destOrd="0" presId="urn:microsoft.com/office/officeart/2005/8/layout/radial4"/>
    <dgm:cxn modelId="{69E174F0-4FF8-4FF0-96CA-6BA2E4223D4C}" type="presParOf" srcId="{C4BFF1E2-9D08-4180-AEA9-56D4CE3404A2}" destId="{F0D36665-68D6-4976-8086-EEF0C5D75BCB}" srcOrd="3" destOrd="0" presId="urn:microsoft.com/office/officeart/2005/8/layout/radial4"/>
    <dgm:cxn modelId="{C4D7E440-A92C-48D0-B735-DB552AD81868}" type="presParOf" srcId="{C4BFF1E2-9D08-4180-AEA9-56D4CE3404A2}" destId="{3D36473D-F88F-4990-BD98-972C37C453E3}" srcOrd="4" destOrd="0" presId="urn:microsoft.com/office/officeart/2005/8/layout/radial4"/>
    <dgm:cxn modelId="{1FF27A79-1B88-46E1-ADE3-259FEDBEA529}" type="presParOf" srcId="{C4BFF1E2-9D08-4180-AEA9-56D4CE3404A2}" destId="{2A0B9B7C-9747-4C2C-BC5D-5B44CC05163F}" srcOrd="5" destOrd="0" presId="urn:microsoft.com/office/officeart/2005/8/layout/radial4"/>
    <dgm:cxn modelId="{E51288EB-7555-48A0-8325-B01E33FCB9B5}" type="presParOf" srcId="{C4BFF1E2-9D08-4180-AEA9-56D4CE3404A2}" destId="{35346F53-D6D0-4986-9410-82B9823ED9DF}" srcOrd="6" destOrd="0" presId="urn:microsoft.com/office/officeart/2005/8/layout/radial4"/>
    <dgm:cxn modelId="{0C602FEB-CB2D-41FF-B882-07DB82629EBB}" type="presParOf" srcId="{C4BFF1E2-9D08-4180-AEA9-56D4CE3404A2}" destId="{D0DDFA65-329D-4E86-8620-53F88D34F5E0}" srcOrd="7" destOrd="0" presId="urn:microsoft.com/office/officeart/2005/8/layout/radial4"/>
    <dgm:cxn modelId="{D6BACDAF-E6EC-4F4A-94D6-2DBDB43CDEF3}" type="presParOf" srcId="{C4BFF1E2-9D08-4180-AEA9-56D4CE3404A2}" destId="{E31DA07F-4F95-4858-B219-F592539097F0}" srcOrd="8" destOrd="0" presId="urn:microsoft.com/office/officeart/2005/8/layout/radial4"/>
    <dgm:cxn modelId="{AE026B98-F8A4-4729-A7BF-6AAE50E6E3CA}" type="presParOf" srcId="{C4BFF1E2-9D08-4180-AEA9-56D4CE3404A2}" destId="{984FA757-23E9-49AF-B37F-11CBFACB1439}" srcOrd="9" destOrd="0" presId="urn:microsoft.com/office/officeart/2005/8/layout/radial4"/>
    <dgm:cxn modelId="{5DBDDB40-2EF3-44D8-BC47-C0FEF8468BB3}" type="presParOf" srcId="{C4BFF1E2-9D08-4180-AEA9-56D4CE3404A2}" destId="{B95E1143-F5CA-4B23-B750-2EDC8A34DD93}" srcOrd="10" destOrd="0" presId="urn:microsoft.com/office/officeart/2005/8/layout/radial4"/>
    <dgm:cxn modelId="{398609DD-A052-4B77-93E2-623E0EA44003}" type="presParOf" srcId="{C4BFF1E2-9D08-4180-AEA9-56D4CE3404A2}" destId="{3DED9A99-5DA7-4F5E-903E-F05314AE59B9}" srcOrd="11" destOrd="0" presId="urn:microsoft.com/office/officeart/2005/8/layout/radial4"/>
    <dgm:cxn modelId="{7F3B264D-1899-4621-A269-EF4B86ABE6FB}" type="presParOf" srcId="{C4BFF1E2-9D08-4180-AEA9-56D4CE3404A2}" destId="{BA867407-74D1-439F-9DA7-A190FB35B008}"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dgm:spPr/>
      <dgm:t>
        <a:bodyPr/>
        <a:lstStyle/>
        <a:p>
          <a:r>
            <a:rPr lang="en-US" dirty="0" smtClean="0"/>
            <a:t>Request</a:t>
          </a:r>
          <a:endParaRPr lang="en-US" dirty="0"/>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dgm:spPr>
        <a:solidFill>
          <a:schemeClr val="bg1">
            <a:lumMod val="65000"/>
          </a:schemeClr>
        </a:solidFill>
      </dgm:spPr>
      <dgm:t>
        <a:bodyPr/>
        <a:lstStyle/>
        <a:p>
          <a:r>
            <a:rPr lang="en-US" dirty="0" smtClean="0">
              <a:solidFill>
                <a:schemeClr val="bg1">
                  <a:lumMod val="85000"/>
                </a:schemeClr>
              </a:solidFill>
            </a:rPr>
            <a:t>Prepare</a:t>
          </a:r>
          <a:endParaRPr lang="en-US" dirty="0">
            <a:solidFill>
              <a:schemeClr val="bg1">
                <a:lumMod val="85000"/>
              </a:schemeClr>
            </a:solidFill>
          </a:endParaRPr>
        </a:p>
      </dgm:t>
      <dgm:extLst>
        <a:ext uri="{E40237B7-FDA0-4F09-8148-C483321AD2D9}">
          <dgm14:cNvPr xmlns:dgm14="http://schemas.microsoft.com/office/drawing/2010/diagram" id="0" name="" descr="Prepare&#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dgm:spPr>
        <a:solidFill>
          <a:schemeClr val="bg1">
            <a:lumMod val="65000"/>
          </a:schemeClr>
        </a:solidFill>
      </dgm:spPr>
      <dgm:t>
        <a:bodyPr/>
        <a:lstStyle/>
        <a:p>
          <a:r>
            <a:rPr lang="en-US" dirty="0" smtClean="0">
              <a:solidFill>
                <a:schemeClr val="bg1">
                  <a:lumMod val="85000"/>
                </a:schemeClr>
              </a:solidFill>
            </a:rPr>
            <a:t>Approve</a:t>
          </a:r>
          <a:endParaRPr lang="en-US" dirty="0">
            <a:solidFill>
              <a:schemeClr val="bg1">
                <a:lumMod val="85000"/>
              </a:schemeClr>
            </a:solidFill>
          </a:endParaRPr>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79920">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79920">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79920">
        <dgm:presLayoutVars>
          <dgm:bulletEnabled val="1"/>
        </dgm:presLayoutVars>
      </dgm:prSet>
      <dgm:spPr/>
      <dgm:t>
        <a:bodyPr/>
        <a:lstStyle/>
        <a:p>
          <a:endParaRPr lang="en-US"/>
        </a:p>
      </dgm:t>
    </dgm:pt>
  </dgm:ptLst>
  <dgm:cxnLst>
    <dgm:cxn modelId="{714A5D45-5A85-4D65-B228-D52126FE5E1C}" type="presOf" srcId="{462AEF67-8CFE-4161-B6C1-751E65B0C261}" destId="{4A9E36FC-9317-43F0-8DC2-B7323C804A10}" srcOrd="0"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89AF2B0F-2AF2-4592-B6EA-27BA52FE5E9E}" type="presOf" srcId="{0AA7249E-50A1-4BDE-9F59-11B7A04C66B4}" destId="{AF77F053-9C92-464D-BFF2-D6A5F0BD1F8F}" srcOrd="0" destOrd="0" presId="urn:microsoft.com/office/officeart/2005/8/layout/process1"/>
    <dgm:cxn modelId="{B32CCAD0-A465-46A2-8B07-C1D22E067E19}" type="presOf" srcId="{F21F3EF3-B68C-4EFC-B4B2-1721F9B1908D}" destId="{AE5545F0-891C-4A72-A382-754B493E7030}" srcOrd="1" destOrd="0" presId="urn:microsoft.com/office/officeart/2005/8/layout/process1"/>
    <dgm:cxn modelId="{27C0B65F-B167-469E-91EB-DADB6A6BA43C}" type="presOf" srcId="{F21F3EF3-B68C-4EFC-B4B2-1721F9B1908D}" destId="{045C1EF3-D00C-4DDD-901F-DD22A60029CA}" srcOrd="0" destOrd="0" presId="urn:microsoft.com/office/officeart/2005/8/layout/process1"/>
    <dgm:cxn modelId="{3D4ABC6F-55C8-42BE-9A38-52B2EB39C0FE}" type="presOf" srcId="{462AEF67-8CFE-4161-B6C1-751E65B0C261}" destId="{417F3F8C-DFDF-4CAC-8D99-7EB7F0E0B398}" srcOrd="1" destOrd="0" presId="urn:microsoft.com/office/officeart/2005/8/layout/process1"/>
    <dgm:cxn modelId="{D7636BB3-68C5-4CFF-A114-C039FF37B57E}" type="presOf" srcId="{2DEB97C8-5D4E-4329-A9AF-7D17B43D68EE}" destId="{4D4583CF-8E8D-4A01-947E-7A68AE4E94DB}" srcOrd="0" destOrd="0" presId="urn:microsoft.com/office/officeart/2005/8/layout/process1"/>
    <dgm:cxn modelId="{EE09B975-CB6E-4AE1-9654-017F19A3C3DB}" type="presOf" srcId="{4083B257-170F-45AC-83FA-B4DA146E7B12}" destId="{B684BA6E-62EB-4250-9786-9568D5414B6D}" srcOrd="0" destOrd="0" presId="urn:microsoft.com/office/officeart/2005/8/layout/process1"/>
    <dgm:cxn modelId="{3BE7EA84-5A2C-4C61-B9BC-0B73CD655443}" srcId="{4083B257-170F-45AC-83FA-B4DA146E7B12}" destId="{0AA7249E-50A1-4BDE-9F59-11B7A04C66B4}" srcOrd="2" destOrd="0" parTransId="{986527D6-9A8E-4971-A3A1-6F31A58F9136}" sibTransId="{56E689FD-F4D7-4C6E-AE5C-E48FE8CD2029}"/>
    <dgm:cxn modelId="{10FD430D-10A1-42CB-A739-898393B5F1AA}" type="presOf" srcId="{1EB81E62-5136-4A46-ABCC-5CBAB997C878}" destId="{D9CE5F76-68B5-4237-B1CF-7E40456240A1}" srcOrd="0" destOrd="0" presId="urn:microsoft.com/office/officeart/2005/8/layout/process1"/>
    <dgm:cxn modelId="{E996F441-8D08-4314-85F4-430FBDDA38E5}" srcId="{4083B257-170F-45AC-83FA-B4DA146E7B12}" destId="{2DEB97C8-5D4E-4329-A9AF-7D17B43D68EE}" srcOrd="1" destOrd="0" parTransId="{4AECCEA2-2D0C-4FDE-B607-E8C783D9B22A}" sibTransId="{F21F3EF3-B68C-4EFC-B4B2-1721F9B1908D}"/>
    <dgm:cxn modelId="{BBD5DFD2-413D-4A30-BF46-314D81C066D5}" type="presParOf" srcId="{B684BA6E-62EB-4250-9786-9568D5414B6D}" destId="{D9CE5F76-68B5-4237-B1CF-7E40456240A1}" srcOrd="0" destOrd="0" presId="urn:microsoft.com/office/officeart/2005/8/layout/process1"/>
    <dgm:cxn modelId="{9E2A3602-E3D0-4D50-AE72-19A4F0851386}" type="presParOf" srcId="{B684BA6E-62EB-4250-9786-9568D5414B6D}" destId="{4A9E36FC-9317-43F0-8DC2-B7323C804A10}" srcOrd="1" destOrd="0" presId="urn:microsoft.com/office/officeart/2005/8/layout/process1"/>
    <dgm:cxn modelId="{66FAB530-02E7-401B-A7D2-23A22F1EF56E}" type="presParOf" srcId="{4A9E36FC-9317-43F0-8DC2-B7323C804A10}" destId="{417F3F8C-DFDF-4CAC-8D99-7EB7F0E0B398}" srcOrd="0" destOrd="0" presId="urn:microsoft.com/office/officeart/2005/8/layout/process1"/>
    <dgm:cxn modelId="{FE9A4E9D-3C83-4606-B114-DE2ED9DA52E6}" type="presParOf" srcId="{B684BA6E-62EB-4250-9786-9568D5414B6D}" destId="{4D4583CF-8E8D-4A01-947E-7A68AE4E94DB}" srcOrd="2" destOrd="0" presId="urn:microsoft.com/office/officeart/2005/8/layout/process1"/>
    <dgm:cxn modelId="{4D2EB8F4-0B2C-4F87-84E4-3EE930C7927A}" type="presParOf" srcId="{B684BA6E-62EB-4250-9786-9568D5414B6D}" destId="{045C1EF3-D00C-4DDD-901F-DD22A60029CA}" srcOrd="3" destOrd="0" presId="urn:microsoft.com/office/officeart/2005/8/layout/process1"/>
    <dgm:cxn modelId="{504CFEC9-457E-4D14-BEDA-98CAB9EB02F0}" type="presParOf" srcId="{045C1EF3-D00C-4DDD-901F-DD22A60029CA}" destId="{AE5545F0-891C-4A72-A382-754B493E7030}" srcOrd="0" destOrd="0" presId="urn:microsoft.com/office/officeart/2005/8/layout/process1"/>
    <dgm:cxn modelId="{55D505CE-66D2-4E3F-B3CC-59ABE507FAC8}"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dgm:spPr/>
      <dgm:t>
        <a:bodyPr/>
        <a:lstStyle/>
        <a:p>
          <a:r>
            <a:rPr lang="en-US" dirty="0" smtClean="0"/>
            <a:t>Request</a:t>
          </a:r>
          <a:endParaRPr lang="en-US" dirty="0"/>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dgm:spPr>
        <a:solidFill>
          <a:schemeClr val="bg1">
            <a:lumMod val="65000"/>
          </a:schemeClr>
        </a:solidFill>
      </dgm:spPr>
      <dgm:t>
        <a:bodyPr/>
        <a:lstStyle/>
        <a:p>
          <a:r>
            <a:rPr lang="en-US" dirty="0" smtClean="0">
              <a:solidFill>
                <a:schemeClr val="bg1">
                  <a:lumMod val="85000"/>
                </a:schemeClr>
              </a:solidFill>
            </a:rPr>
            <a:t>Prepare</a:t>
          </a:r>
          <a:endParaRPr lang="en-US" dirty="0">
            <a:solidFill>
              <a:schemeClr val="bg1">
                <a:lumMod val="85000"/>
              </a:schemeClr>
            </a:solidFill>
          </a:endParaRPr>
        </a:p>
      </dgm:t>
      <dgm:extLst>
        <a:ext uri="{E40237B7-FDA0-4F09-8148-C483321AD2D9}">
          <dgm14:cNvPr xmlns:dgm14="http://schemas.microsoft.com/office/drawing/2010/diagram" id="0" name="" descr="Prepare&#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dgm:spPr>
        <a:solidFill>
          <a:schemeClr val="bg1">
            <a:lumMod val="65000"/>
          </a:schemeClr>
        </a:solidFill>
      </dgm:spPr>
      <dgm:t>
        <a:bodyPr/>
        <a:lstStyle/>
        <a:p>
          <a:r>
            <a:rPr lang="en-US" dirty="0" smtClean="0">
              <a:solidFill>
                <a:schemeClr val="bg1">
                  <a:lumMod val="85000"/>
                </a:schemeClr>
              </a:solidFill>
            </a:rPr>
            <a:t>Approve</a:t>
          </a:r>
          <a:endParaRPr lang="en-US" dirty="0">
            <a:solidFill>
              <a:schemeClr val="bg1">
                <a:lumMod val="85000"/>
              </a:schemeClr>
            </a:solidFill>
          </a:endParaRPr>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79920">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79920">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79920">
        <dgm:presLayoutVars>
          <dgm:bulletEnabled val="1"/>
        </dgm:presLayoutVars>
      </dgm:prSet>
      <dgm:spPr/>
      <dgm:t>
        <a:bodyPr/>
        <a:lstStyle/>
        <a:p>
          <a:endParaRPr lang="en-US"/>
        </a:p>
      </dgm:t>
    </dgm:pt>
  </dgm:ptLst>
  <dgm:cxnLst>
    <dgm:cxn modelId="{3BE7EA84-5A2C-4C61-B9BC-0B73CD655443}" srcId="{4083B257-170F-45AC-83FA-B4DA146E7B12}" destId="{0AA7249E-50A1-4BDE-9F59-11B7A04C66B4}" srcOrd="2" destOrd="0" parTransId="{986527D6-9A8E-4971-A3A1-6F31A58F9136}" sibTransId="{56E689FD-F4D7-4C6E-AE5C-E48FE8CD2029}"/>
    <dgm:cxn modelId="{C911688B-B66A-41EA-89FE-39F334BB0A67}" type="presOf" srcId="{F21F3EF3-B68C-4EFC-B4B2-1721F9B1908D}" destId="{045C1EF3-D00C-4DDD-901F-DD22A60029CA}" srcOrd="0" destOrd="0" presId="urn:microsoft.com/office/officeart/2005/8/layout/process1"/>
    <dgm:cxn modelId="{E996F441-8D08-4314-85F4-430FBDDA38E5}" srcId="{4083B257-170F-45AC-83FA-B4DA146E7B12}" destId="{2DEB97C8-5D4E-4329-A9AF-7D17B43D68EE}" srcOrd="1" destOrd="0" parTransId="{4AECCEA2-2D0C-4FDE-B607-E8C783D9B22A}" sibTransId="{F21F3EF3-B68C-4EFC-B4B2-1721F9B1908D}"/>
    <dgm:cxn modelId="{01D6FC8A-860A-4F76-A6BC-10BBF17EF144}" type="presOf" srcId="{462AEF67-8CFE-4161-B6C1-751E65B0C261}" destId="{4A9E36FC-9317-43F0-8DC2-B7323C804A10}" srcOrd="0" destOrd="0" presId="urn:microsoft.com/office/officeart/2005/8/layout/process1"/>
    <dgm:cxn modelId="{FB14405D-A27A-4FC8-AAB4-8488282BCFC4}" type="presOf" srcId="{F21F3EF3-B68C-4EFC-B4B2-1721F9B1908D}" destId="{AE5545F0-891C-4A72-A382-754B493E7030}" srcOrd="1" destOrd="0" presId="urn:microsoft.com/office/officeart/2005/8/layout/process1"/>
    <dgm:cxn modelId="{9C73D894-9332-48AD-B494-F2ED87CEDE3F}" type="presOf" srcId="{462AEF67-8CFE-4161-B6C1-751E65B0C261}" destId="{417F3F8C-DFDF-4CAC-8D99-7EB7F0E0B398}" srcOrd="1" destOrd="0" presId="urn:microsoft.com/office/officeart/2005/8/layout/process1"/>
    <dgm:cxn modelId="{EDBD96B0-BAD6-4B7F-8534-F2DDBE92D303}" type="presOf" srcId="{4083B257-170F-45AC-83FA-B4DA146E7B12}" destId="{B684BA6E-62EB-4250-9786-9568D5414B6D}" srcOrd="0" destOrd="0" presId="urn:microsoft.com/office/officeart/2005/8/layout/process1"/>
    <dgm:cxn modelId="{068D54F4-87C4-4533-B025-786A66DEFEBB}" type="presOf" srcId="{0AA7249E-50A1-4BDE-9F59-11B7A04C66B4}" destId="{AF77F053-9C92-464D-BFF2-D6A5F0BD1F8F}" srcOrd="0" destOrd="0" presId="urn:microsoft.com/office/officeart/2005/8/layout/process1"/>
    <dgm:cxn modelId="{97D177CA-D6A2-4357-AD37-628D09F0FD1F}" type="presOf" srcId="{1EB81E62-5136-4A46-ABCC-5CBAB997C878}" destId="{D9CE5F76-68B5-4237-B1CF-7E40456240A1}" srcOrd="0"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263A8E96-9DB6-4692-88C1-DF935E4910B1}" type="presOf" srcId="{2DEB97C8-5D4E-4329-A9AF-7D17B43D68EE}" destId="{4D4583CF-8E8D-4A01-947E-7A68AE4E94DB}" srcOrd="0" destOrd="0" presId="urn:microsoft.com/office/officeart/2005/8/layout/process1"/>
    <dgm:cxn modelId="{07C15E64-0D13-40A0-A4C7-E5EDDE336E5E}" type="presParOf" srcId="{B684BA6E-62EB-4250-9786-9568D5414B6D}" destId="{D9CE5F76-68B5-4237-B1CF-7E40456240A1}" srcOrd="0" destOrd="0" presId="urn:microsoft.com/office/officeart/2005/8/layout/process1"/>
    <dgm:cxn modelId="{FFFB9D34-DF7A-448D-9B95-3E010666D08A}" type="presParOf" srcId="{B684BA6E-62EB-4250-9786-9568D5414B6D}" destId="{4A9E36FC-9317-43F0-8DC2-B7323C804A10}" srcOrd="1" destOrd="0" presId="urn:microsoft.com/office/officeart/2005/8/layout/process1"/>
    <dgm:cxn modelId="{0C9EF6C9-0E67-4A60-981A-E4BBCB7359C5}" type="presParOf" srcId="{4A9E36FC-9317-43F0-8DC2-B7323C804A10}" destId="{417F3F8C-DFDF-4CAC-8D99-7EB7F0E0B398}" srcOrd="0" destOrd="0" presId="urn:microsoft.com/office/officeart/2005/8/layout/process1"/>
    <dgm:cxn modelId="{79F19C59-CC19-44AF-977C-14744A329164}" type="presParOf" srcId="{B684BA6E-62EB-4250-9786-9568D5414B6D}" destId="{4D4583CF-8E8D-4A01-947E-7A68AE4E94DB}" srcOrd="2" destOrd="0" presId="urn:microsoft.com/office/officeart/2005/8/layout/process1"/>
    <dgm:cxn modelId="{D2115372-B957-4154-AF95-F4E3277F9EB6}" type="presParOf" srcId="{B684BA6E-62EB-4250-9786-9568D5414B6D}" destId="{045C1EF3-D00C-4DDD-901F-DD22A60029CA}" srcOrd="3" destOrd="0" presId="urn:microsoft.com/office/officeart/2005/8/layout/process1"/>
    <dgm:cxn modelId="{55DE7E26-DE21-482A-B073-388C49D5D7AE}" type="presParOf" srcId="{045C1EF3-D00C-4DDD-901F-DD22A60029CA}" destId="{AE5545F0-891C-4A72-A382-754B493E7030}" srcOrd="0" destOrd="0" presId="urn:microsoft.com/office/officeart/2005/8/layout/process1"/>
    <dgm:cxn modelId="{A18D8EFA-F842-4777-9A0B-94050BC65D87}"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dgm:spPr/>
      <dgm:t>
        <a:bodyPr/>
        <a:lstStyle/>
        <a:p>
          <a:r>
            <a:rPr lang="en-US" dirty="0" smtClean="0"/>
            <a:t>Request</a:t>
          </a:r>
          <a:endParaRPr lang="en-US" dirty="0"/>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dgm:spPr>
        <a:solidFill>
          <a:schemeClr val="bg1">
            <a:lumMod val="65000"/>
          </a:schemeClr>
        </a:solidFill>
      </dgm:spPr>
      <dgm:t>
        <a:bodyPr/>
        <a:lstStyle/>
        <a:p>
          <a:r>
            <a:rPr lang="en-US" dirty="0" smtClean="0">
              <a:solidFill>
                <a:schemeClr val="bg1">
                  <a:lumMod val="85000"/>
                </a:schemeClr>
              </a:solidFill>
            </a:rPr>
            <a:t>Prepare</a:t>
          </a:r>
          <a:endParaRPr lang="en-US" dirty="0">
            <a:solidFill>
              <a:schemeClr val="bg1">
                <a:lumMod val="85000"/>
              </a:schemeClr>
            </a:solidFill>
          </a:endParaRPr>
        </a:p>
      </dgm:t>
      <dgm:extLst>
        <a:ext uri="{E40237B7-FDA0-4F09-8148-C483321AD2D9}">
          <dgm14:cNvPr xmlns:dgm14="http://schemas.microsoft.com/office/drawing/2010/diagram" id="0" name="" descr="Prepare&#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dgm:spPr>
        <a:solidFill>
          <a:schemeClr val="bg1">
            <a:lumMod val="65000"/>
          </a:schemeClr>
        </a:solidFill>
      </dgm:spPr>
      <dgm:t>
        <a:bodyPr/>
        <a:lstStyle/>
        <a:p>
          <a:r>
            <a:rPr lang="en-US" dirty="0" smtClean="0">
              <a:solidFill>
                <a:schemeClr val="bg1">
                  <a:lumMod val="85000"/>
                </a:schemeClr>
              </a:solidFill>
            </a:rPr>
            <a:t>Approve</a:t>
          </a:r>
          <a:endParaRPr lang="en-US" dirty="0">
            <a:solidFill>
              <a:schemeClr val="bg1">
                <a:lumMod val="85000"/>
              </a:schemeClr>
            </a:solidFill>
          </a:endParaRPr>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79920">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79920">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79920">
        <dgm:presLayoutVars>
          <dgm:bulletEnabled val="1"/>
        </dgm:presLayoutVars>
      </dgm:prSet>
      <dgm:spPr/>
      <dgm:t>
        <a:bodyPr/>
        <a:lstStyle/>
        <a:p>
          <a:endParaRPr lang="en-US"/>
        </a:p>
      </dgm:t>
    </dgm:pt>
  </dgm:ptLst>
  <dgm:cxnLst>
    <dgm:cxn modelId="{D9729DDA-4D65-4396-95C4-DE97FCA80FC9}" type="presOf" srcId="{F21F3EF3-B68C-4EFC-B4B2-1721F9B1908D}" destId="{045C1EF3-D00C-4DDD-901F-DD22A60029CA}" srcOrd="0"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928696A8-F977-4A4D-B694-DDB4B6362FDD}" type="presOf" srcId="{462AEF67-8CFE-4161-B6C1-751E65B0C261}" destId="{4A9E36FC-9317-43F0-8DC2-B7323C804A10}" srcOrd="0" destOrd="0" presId="urn:microsoft.com/office/officeart/2005/8/layout/process1"/>
    <dgm:cxn modelId="{C0346957-B199-42C2-9A7F-6BF388A66758}" type="presOf" srcId="{F21F3EF3-B68C-4EFC-B4B2-1721F9B1908D}" destId="{AE5545F0-891C-4A72-A382-754B493E7030}" srcOrd="1" destOrd="0" presId="urn:microsoft.com/office/officeart/2005/8/layout/process1"/>
    <dgm:cxn modelId="{82B81232-0401-48DF-88CA-75ECF4A182BE}" type="presOf" srcId="{0AA7249E-50A1-4BDE-9F59-11B7A04C66B4}" destId="{AF77F053-9C92-464D-BFF2-D6A5F0BD1F8F}" srcOrd="0" destOrd="0" presId="urn:microsoft.com/office/officeart/2005/8/layout/process1"/>
    <dgm:cxn modelId="{C29EE439-BEE8-42AB-8E1D-1977AFDFDD2C}" type="presOf" srcId="{2DEB97C8-5D4E-4329-A9AF-7D17B43D68EE}" destId="{4D4583CF-8E8D-4A01-947E-7A68AE4E94DB}" srcOrd="0" destOrd="0" presId="urn:microsoft.com/office/officeart/2005/8/layout/process1"/>
    <dgm:cxn modelId="{D542277B-2906-4BA0-8C29-408F0950018B}" type="presOf" srcId="{4083B257-170F-45AC-83FA-B4DA146E7B12}" destId="{B684BA6E-62EB-4250-9786-9568D5414B6D}" srcOrd="0" destOrd="0" presId="urn:microsoft.com/office/officeart/2005/8/layout/process1"/>
    <dgm:cxn modelId="{44C274F2-B2AD-41D6-BA41-6E9E3FA9C5E1}" type="presOf" srcId="{1EB81E62-5136-4A46-ABCC-5CBAB997C878}" destId="{D9CE5F76-68B5-4237-B1CF-7E40456240A1}" srcOrd="0" destOrd="0" presId="urn:microsoft.com/office/officeart/2005/8/layout/process1"/>
    <dgm:cxn modelId="{3BE7EA84-5A2C-4C61-B9BC-0B73CD655443}" srcId="{4083B257-170F-45AC-83FA-B4DA146E7B12}" destId="{0AA7249E-50A1-4BDE-9F59-11B7A04C66B4}" srcOrd="2" destOrd="0" parTransId="{986527D6-9A8E-4971-A3A1-6F31A58F9136}" sibTransId="{56E689FD-F4D7-4C6E-AE5C-E48FE8CD2029}"/>
    <dgm:cxn modelId="{E996F441-8D08-4314-85F4-430FBDDA38E5}" srcId="{4083B257-170F-45AC-83FA-B4DA146E7B12}" destId="{2DEB97C8-5D4E-4329-A9AF-7D17B43D68EE}" srcOrd="1" destOrd="0" parTransId="{4AECCEA2-2D0C-4FDE-B607-E8C783D9B22A}" sibTransId="{F21F3EF3-B68C-4EFC-B4B2-1721F9B1908D}"/>
    <dgm:cxn modelId="{8B481734-54AB-4B75-ABB4-F862714C31D3}" type="presOf" srcId="{462AEF67-8CFE-4161-B6C1-751E65B0C261}" destId="{417F3F8C-DFDF-4CAC-8D99-7EB7F0E0B398}" srcOrd="1" destOrd="0" presId="urn:microsoft.com/office/officeart/2005/8/layout/process1"/>
    <dgm:cxn modelId="{234A7933-0F65-40BA-9E3A-109556FCD2EB}" type="presParOf" srcId="{B684BA6E-62EB-4250-9786-9568D5414B6D}" destId="{D9CE5F76-68B5-4237-B1CF-7E40456240A1}" srcOrd="0" destOrd="0" presId="urn:microsoft.com/office/officeart/2005/8/layout/process1"/>
    <dgm:cxn modelId="{6CA155D0-E065-47BE-875D-D207EBAD75ED}" type="presParOf" srcId="{B684BA6E-62EB-4250-9786-9568D5414B6D}" destId="{4A9E36FC-9317-43F0-8DC2-B7323C804A10}" srcOrd="1" destOrd="0" presId="urn:microsoft.com/office/officeart/2005/8/layout/process1"/>
    <dgm:cxn modelId="{90BB4A3C-EE80-4DA5-8A90-91934F362110}" type="presParOf" srcId="{4A9E36FC-9317-43F0-8DC2-B7323C804A10}" destId="{417F3F8C-DFDF-4CAC-8D99-7EB7F0E0B398}" srcOrd="0" destOrd="0" presId="urn:microsoft.com/office/officeart/2005/8/layout/process1"/>
    <dgm:cxn modelId="{7889B3E3-354B-4A48-9F53-34778755F4BC}" type="presParOf" srcId="{B684BA6E-62EB-4250-9786-9568D5414B6D}" destId="{4D4583CF-8E8D-4A01-947E-7A68AE4E94DB}" srcOrd="2" destOrd="0" presId="urn:microsoft.com/office/officeart/2005/8/layout/process1"/>
    <dgm:cxn modelId="{43143052-C799-4351-AA54-A06FE5C5BF5D}" type="presParOf" srcId="{B684BA6E-62EB-4250-9786-9568D5414B6D}" destId="{045C1EF3-D00C-4DDD-901F-DD22A60029CA}" srcOrd="3" destOrd="0" presId="urn:microsoft.com/office/officeart/2005/8/layout/process1"/>
    <dgm:cxn modelId="{3132E11F-77B6-48AB-B76A-0A3B64F4744E}" type="presParOf" srcId="{045C1EF3-D00C-4DDD-901F-DD22A60029CA}" destId="{AE5545F0-891C-4A72-A382-754B493E7030}" srcOrd="0" destOrd="0" presId="urn:microsoft.com/office/officeart/2005/8/layout/process1"/>
    <dgm:cxn modelId="{4384E392-9665-4435-AFC3-40133C78D7FF}"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dgm:spPr/>
      <dgm:t>
        <a:bodyPr/>
        <a:lstStyle/>
        <a:p>
          <a:r>
            <a:rPr lang="en-US" dirty="0" smtClean="0"/>
            <a:t>Request</a:t>
          </a:r>
          <a:endParaRPr lang="en-US" dirty="0"/>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dgm:spPr>
        <a:solidFill>
          <a:schemeClr val="bg1">
            <a:lumMod val="65000"/>
          </a:schemeClr>
        </a:solidFill>
      </dgm:spPr>
      <dgm:t>
        <a:bodyPr/>
        <a:lstStyle/>
        <a:p>
          <a:r>
            <a:rPr lang="en-US" dirty="0" smtClean="0">
              <a:solidFill>
                <a:schemeClr val="bg1">
                  <a:lumMod val="85000"/>
                </a:schemeClr>
              </a:solidFill>
            </a:rPr>
            <a:t>Prepare</a:t>
          </a:r>
          <a:endParaRPr lang="en-US" dirty="0">
            <a:solidFill>
              <a:schemeClr val="bg1">
                <a:lumMod val="85000"/>
              </a:schemeClr>
            </a:solidFill>
          </a:endParaRPr>
        </a:p>
      </dgm:t>
      <dgm:extLst>
        <a:ext uri="{E40237B7-FDA0-4F09-8148-C483321AD2D9}">
          <dgm14:cNvPr xmlns:dgm14="http://schemas.microsoft.com/office/drawing/2010/diagram" id="0" name="" descr="Prepare&#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dgm:spPr>
        <a:solidFill>
          <a:schemeClr val="bg1">
            <a:lumMod val="65000"/>
          </a:schemeClr>
        </a:solidFill>
      </dgm:spPr>
      <dgm:t>
        <a:bodyPr/>
        <a:lstStyle/>
        <a:p>
          <a:r>
            <a:rPr lang="en-US" dirty="0" smtClean="0">
              <a:solidFill>
                <a:schemeClr val="bg1">
                  <a:lumMod val="85000"/>
                </a:schemeClr>
              </a:solidFill>
            </a:rPr>
            <a:t>Approve</a:t>
          </a:r>
          <a:endParaRPr lang="en-US" dirty="0">
            <a:solidFill>
              <a:schemeClr val="bg1">
                <a:lumMod val="85000"/>
              </a:schemeClr>
            </a:solidFill>
          </a:endParaRPr>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79920">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79920">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79920">
        <dgm:presLayoutVars>
          <dgm:bulletEnabled val="1"/>
        </dgm:presLayoutVars>
      </dgm:prSet>
      <dgm:spPr/>
      <dgm:t>
        <a:bodyPr/>
        <a:lstStyle/>
        <a:p>
          <a:endParaRPr lang="en-US"/>
        </a:p>
      </dgm:t>
    </dgm:pt>
  </dgm:ptLst>
  <dgm:cxnLst>
    <dgm:cxn modelId="{EF6002C9-E8BB-44F2-98EB-DE73BA6AB4D1}" type="presOf" srcId="{F21F3EF3-B68C-4EFC-B4B2-1721F9B1908D}" destId="{045C1EF3-D00C-4DDD-901F-DD22A60029CA}" srcOrd="0" destOrd="0" presId="urn:microsoft.com/office/officeart/2005/8/layout/process1"/>
    <dgm:cxn modelId="{6BC068AC-BB0F-434D-B966-4753CC5A60B9}" type="presOf" srcId="{2DEB97C8-5D4E-4329-A9AF-7D17B43D68EE}" destId="{4D4583CF-8E8D-4A01-947E-7A68AE4E94DB}" srcOrd="0" destOrd="0" presId="urn:microsoft.com/office/officeart/2005/8/layout/process1"/>
    <dgm:cxn modelId="{928C3AD5-F1DA-4F27-A410-6A8979BBC7CC}" type="presOf" srcId="{462AEF67-8CFE-4161-B6C1-751E65B0C261}" destId="{417F3F8C-DFDF-4CAC-8D99-7EB7F0E0B398}" srcOrd="1"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165C1DDE-BFF9-4A5C-ACCB-34012F5AEFDF}" type="presOf" srcId="{1EB81E62-5136-4A46-ABCC-5CBAB997C878}" destId="{D9CE5F76-68B5-4237-B1CF-7E40456240A1}" srcOrd="0" destOrd="0" presId="urn:microsoft.com/office/officeart/2005/8/layout/process1"/>
    <dgm:cxn modelId="{10547FE6-5AC1-4D04-9D4B-DEAE241C9359}" type="presOf" srcId="{0AA7249E-50A1-4BDE-9F59-11B7A04C66B4}" destId="{AF77F053-9C92-464D-BFF2-D6A5F0BD1F8F}" srcOrd="0" destOrd="0" presId="urn:microsoft.com/office/officeart/2005/8/layout/process1"/>
    <dgm:cxn modelId="{79206EE1-95AA-462A-A3E7-E5D970C0C1EB}" type="presOf" srcId="{F21F3EF3-B68C-4EFC-B4B2-1721F9B1908D}" destId="{AE5545F0-891C-4A72-A382-754B493E7030}" srcOrd="1" destOrd="0" presId="urn:microsoft.com/office/officeart/2005/8/layout/process1"/>
    <dgm:cxn modelId="{72BE9A0E-40B9-4324-889A-7EDA4B77F09F}" type="presOf" srcId="{4083B257-170F-45AC-83FA-B4DA146E7B12}" destId="{B684BA6E-62EB-4250-9786-9568D5414B6D}" srcOrd="0" destOrd="0" presId="urn:microsoft.com/office/officeart/2005/8/layout/process1"/>
    <dgm:cxn modelId="{3BE7EA84-5A2C-4C61-B9BC-0B73CD655443}" srcId="{4083B257-170F-45AC-83FA-B4DA146E7B12}" destId="{0AA7249E-50A1-4BDE-9F59-11B7A04C66B4}" srcOrd="2" destOrd="0" parTransId="{986527D6-9A8E-4971-A3A1-6F31A58F9136}" sibTransId="{56E689FD-F4D7-4C6E-AE5C-E48FE8CD2029}"/>
    <dgm:cxn modelId="{E996F441-8D08-4314-85F4-430FBDDA38E5}" srcId="{4083B257-170F-45AC-83FA-B4DA146E7B12}" destId="{2DEB97C8-5D4E-4329-A9AF-7D17B43D68EE}" srcOrd="1" destOrd="0" parTransId="{4AECCEA2-2D0C-4FDE-B607-E8C783D9B22A}" sibTransId="{F21F3EF3-B68C-4EFC-B4B2-1721F9B1908D}"/>
    <dgm:cxn modelId="{1B8079A0-84DA-4631-9945-CE66135798DC}" type="presOf" srcId="{462AEF67-8CFE-4161-B6C1-751E65B0C261}" destId="{4A9E36FC-9317-43F0-8DC2-B7323C804A10}" srcOrd="0" destOrd="0" presId="urn:microsoft.com/office/officeart/2005/8/layout/process1"/>
    <dgm:cxn modelId="{F80B2D05-5014-4ADC-9368-49DF2B245540}" type="presParOf" srcId="{B684BA6E-62EB-4250-9786-9568D5414B6D}" destId="{D9CE5F76-68B5-4237-B1CF-7E40456240A1}" srcOrd="0" destOrd="0" presId="urn:microsoft.com/office/officeart/2005/8/layout/process1"/>
    <dgm:cxn modelId="{40EDDB89-F455-4299-8D6C-DC90A302250A}" type="presParOf" srcId="{B684BA6E-62EB-4250-9786-9568D5414B6D}" destId="{4A9E36FC-9317-43F0-8DC2-B7323C804A10}" srcOrd="1" destOrd="0" presId="urn:microsoft.com/office/officeart/2005/8/layout/process1"/>
    <dgm:cxn modelId="{3945BBE6-735D-401D-BE1E-DA06A01E6E75}" type="presParOf" srcId="{4A9E36FC-9317-43F0-8DC2-B7323C804A10}" destId="{417F3F8C-DFDF-4CAC-8D99-7EB7F0E0B398}" srcOrd="0" destOrd="0" presId="urn:microsoft.com/office/officeart/2005/8/layout/process1"/>
    <dgm:cxn modelId="{A1B9E80C-87B3-44ED-A4A5-784342B23FA1}" type="presParOf" srcId="{B684BA6E-62EB-4250-9786-9568D5414B6D}" destId="{4D4583CF-8E8D-4A01-947E-7A68AE4E94DB}" srcOrd="2" destOrd="0" presId="urn:microsoft.com/office/officeart/2005/8/layout/process1"/>
    <dgm:cxn modelId="{2FE2D27E-909E-4F15-BB32-541F88182C4C}" type="presParOf" srcId="{B684BA6E-62EB-4250-9786-9568D5414B6D}" destId="{045C1EF3-D00C-4DDD-901F-DD22A60029CA}" srcOrd="3" destOrd="0" presId="urn:microsoft.com/office/officeart/2005/8/layout/process1"/>
    <dgm:cxn modelId="{5B2BB2F0-EB13-41B6-9521-65C56CD67D2F}" type="presParOf" srcId="{045C1EF3-D00C-4DDD-901F-DD22A60029CA}" destId="{AE5545F0-891C-4A72-A382-754B493E7030}" srcOrd="0" destOrd="0" presId="urn:microsoft.com/office/officeart/2005/8/layout/process1"/>
    <dgm:cxn modelId="{46E8546C-0385-4453-B5D2-18927E29DAE5}"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dgm:spPr/>
      <dgm:t>
        <a:bodyPr/>
        <a:lstStyle/>
        <a:p>
          <a:r>
            <a:rPr lang="en-US" dirty="0" smtClean="0"/>
            <a:t>Request</a:t>
          </a:r>
          <a:endParaRPr lang="en-US" dirty="0"/>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dgm:spPr>
        <a:solidFill>
          <a:schemeClr val="bg1">
            <a:lumMod val="65000"/>
          </a:schemeClr>
        </a:solidFill>
      </dgm:spPr>
      <dgm:t>
        <a:bodyPr/>
        <a:lstStyle/>
        <a:p>
          <a:r>
            <a:rPr lang="en-US" dirty="0" smtClean="0">
              <a:solidFill>
                <a:schemeClr val="bg1">
                  <a:lumMod val="85000"/>
                </a:schemeClr>
              </a:solidFill>
            </a:rPr>
            <a:t>Prepare</a:t>
          </a:r>
          <a:endParaRPr lang="en-US" dirty="0">
            <a:solidFill>
              <a:schemeClr val="bg1">
                <a:lumMod val="85000"/>
              </a:schemeClr>
            </a:solidFill>
          </a:endParaRPr>
        </a:p>
      </dgm:t>
      <dgm:extLst>
        <a:ext uri="{E40237B7-FDA0-4F09-8148-C483321AD2D9}">
          <dgm14:cNvPr xmlns:dgm14="http://schemas.microsoft.com/office/drawing/2010/diagram" id="0" name="" descr="Prepare&#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dgm:spPr>
        <a:solidFill>
          <a:schemeClr val="bg1">
            <a:lumMod val="65000"/>
          </a:schemeClr>
        </a:solidFill>
      </dgm:spPr>
      <dgm:t>
        <a:bodyPr/>
        <a:lstStyle/>
        <a:p>
          <a:r>
            <a:rPr lang="en-US" dirty="0" smtClean="0">
              <a:solidFill>
                <a:schemeClr val="bg1">
                  <a:lumMod val="85000"/>
                </a:schemeClr>
              </a:solidFill>
            </a:rPr>
            <a:t>Approve</a:t>
          </a:r>
          <a:endParaRPr lang="en-US" dirty="0">
            <a:solidFill>
              <a:schemeClr val="bg1">
                <a:lumMod val="85000"/>
              </a:schemeClr>
            </a:solidFill>
          </a:endParaRPr>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79920">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79920">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79920">
        <dgm:presLayoutVars>
          <dgm:bulletEnabled val="1"/>
        </dgm:presLayoutVars>
      </dgm:prSet>
      <dgm:spPr/>
      <dgm:t>
        <a:bodyPr/>
        <a:lstStyle/>
        <a:p>
          <a:endParaRPr lang="en-US"/>
        </a:p>
      </dgm:t>
    </dgm:pt>
  </dgm:ptLst>
  <dgm:cxnLst>
    <dgm:cxn modelId="{7DAE402D-6366-4F54-BCB7-61A8CA7B00CB}" type="presOf" srcId="{462AEF67-8CFE-4161-B6C1-751E65B0C261}" destId="{4A9E36FC-9317-43F0-8DC2-B7323C804A10}" srcOrd="0" destOrd="0" presId="urn:microsoft.com/office/officeart/2005/8/layout/process1"/>
    <dgm:cxn modelId="{13B60A30-8CFB-449C-B02A-2B594B4779F4}" type="presOf" srcId="{F21F3EF3-B68C-4EFC-B4B2-1721F9B1908D}" destId="{045C1EF3-D00C-4DDD-901F-DD22A60029CA}" srcOrd="0"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BC8F5A2B-A3B8-48B3-8106-4D5AF17B78A3}" type="presOf" srcId="{2DEB97C8-5D4E-4329-A9AF-7D17B43D68EE}" destId="{4D4583CF-8E8D-4A01-947E-7A68AE4E94DB}" srcOrd="0" destOrd="0" presId="urn:microsoft.com/office/officeart/2005/8/layout/process1"/>
    <dgm:cxn modelId="{EE7B2E07-D42D-4DB4-B909-17B8E911681C}" type="presOf" srcId="{462AEF67-8CFE-4161-B6C1-751E65B0C261}" destId="{417F3F8C-DFDF-4CAC-8D99-7EB7F0E0B398}" srcOrd="1" destOrd="0" presId="urn:microsoft.com/office/officeart/2005/8/layout/process1"/>
    <dgm:cxn modelId="{54265F7D-D11A-496B-A956-92AD85331311}" type="presOf" srcId="{F21F3EF3-B68C-4EFC-B4B2-1721F9B1908D}" destId="{AE5545F0-891C-4A72-A382-754B493E7030}" srcOrd="1" destOrd="0" presId="urn:microsoft.com/office/officeart/2005/8/layout/process1"/>
    <dgm:cxn modelId="{E878FA5F-E734-4D97-A460-C91C06D8534F}" type="presOf" srcId="{4083B257-170F-45AC-83FA-B4DA146E7B12}" destId="{B684BA6E-62EB-4250-9786-9568D5414B6D}" srcOrd="0" destOrd="0" presId="urn:microsoft.com/office/officeart/2005/8/layout/process1"/>
    <dgm:cxn modelId="{D8E4D00B-7CF7-4E09-A698-043198D51258}" type="presOf" srcId="{1EB81E62-5136-4A46-ABCC-5CBAB997C878}" destId="{D9CE5F76-68B5-4237-B1CF-7E40456240A1}" srcOrd="0" destOrd="0" presId="urn:microsoft.com/office/officeart/2005/8/layout/process1"/>
    <dgm:cxn modelId="{3BE7EA84-5A2C-4C61-B9BC-0B73CD655443}" srcId="{4083B257-170F-45AC-83FA-B4DA146E7B12}" destId="{0AA7249E-50A1-4BDE-9F59-11B7A04C66B4}" srcOrd="2" destOrd="0" parTransId="{986527D6-9A8E-4971-A3A1-6F31A58F9136}" sibTransId="{56E689FD-F4D7-4C6E-AE5C-E48FE8CD2029}"/>
    <dgm:cxn modelId="{27456D48-9BA9-4602-AF4F-E826764C9B5A}" type="presOf" srcId="{0AA7249E-50A1-4BDE-9F59-11B7A04C66B4}" destId="{AF77F053-9C92-464D-BFF2-D6A5F0BD1F8F}" srcOrd="0" destOrd="0" presId="urn:microsoft.com/office/officeart/2005/8/layout/process1"/>
    <dgm:cxn modelId="{E996F441-8D08-4314-85F4-430FBDDA38E5}" srcId="{4083B257-170F-45AC-83FA-B4DA146E7B12}" destId="{2DEB97C8-5D4E-4329-A9AF-7D17B43D68EE}" srcOrd="1" destOrd="0" parTransId="{4AECCEA2-2D0C-4FDE-B607-E8C783D9B22A}" sibTransId="{F21F3EF3-B68C-4EFC-B4B2-1721F9B1908D}"/>
    <dgm:cxn modelId="{7BDB8367-7D06-432E-BF54-827ADD820AE8}" type="presParOf" srcId="{B684BA6E-62EB-4250-9786-9568D5414B6D}" destId="{D9CE5F76-68B5-4237-B1CF-7E40456240A1}" srcOrd="0" destOrd="0" presId="urn:microsoft.com/office/officeart/2005/8/layout/process1"/>
    <dgm:cxn modelId="{C2B6E97F-3043-4CA5-A2C6-94FF07721344}" type="presParOf" srcId="{B684BA6E-62EB-4250-9786-9568D5414B6D}" destId="{4A9E36FC-9317-43F0-8DC2-B7323C804A10}" srcOrd="1" destOrd="0" presId="urn:microsoft.com/office/officeart/2005/8/layout/process1"/>
    <dgm:cxn modelId="{D49DE8DD-7F9E-4E54-877D-107E8F85BD92}" type="presParOf" srcId="{4A9E36FC-9317-43F0-8DC2-B7323C804A10}" destId="{417F3F8C-DFDF-4CAC-8D99-7EB7F0E0B398}" srcOrd="0" destOrd="0" presId="urn:microsoft.com/office/officeart/2005/8/layout/process1"/>
    <dgm:cxn modelId="{B1544EED-2F3C-4AB6-B329-1AE2E95ECD08}" type="presParOf" srcId="{B684BA6E-62EB-4250-9786-9568D5414B6D}" destId="{4D4583CF-8E8D-4A01-947E-7A68AE4E94DB}" srcOrd="2" destOrd="0" presId="urn:microsoft.com/office/officeart/2005/8/layout/process1"/>
    <dgm:cxn modelId="{5C27C7EE-59AE-4586-ABC6-B9E6C0E0B938}" type="presParOf" srcId="{B684BA6E-62EB-4250-9786-9568D5414B6D}" destId="{045C1EF3-D00C-4DDD-901F-DD22A60029CA}" srcOrd="3" destOrd="0" presId="urn:microsoft.com/office/officeart/2005/8/layout/process1"/>
    <dgm:cxn modelId="{A34C554A-9BAE-4978-B627-C7EA737AC3BB}" type="presParOf" srcId="{045C1EF3-D00C-4DDD-901F-DD22A60029CA}" destId="{AE5545F0-891C-4A72-A382-754B493E7030}" srcOrd="0" destOrd="0" presId="urn:microsoft.com/office/officeart/2005/8/layout/process1"/>
    <dgm:cxn modelId="{7F6471EA-AD69-48B8-B9FE-00D2C0A2DA05}"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dgm:spPr>
        <a:solidFill>
          <a:schemeClr val="bg1">
            <a:lumMod val="75000"/>
          </a:schemeClr>
        </a:solidFill>
      </dgm:spPr>
      <dgm:t>
        <a:bodyPr/>
        <a:lstStyle/>
        <a:p>
          <a:r>
            <a:rPr lang="en-US" dirty="0" smtClean="0">
              <a:solidFill>
                <a:schemeClr val="bg1">
                  <a:lumMod val="85000"/>
                </a:schemeClr>
              </a:solidFill>
            </a:rPr>
            <a:t>Request</a:t>
          </a:r>
          <a:endParaRPr lang="en-US" dirty="0">
            <a:solidFill>
              <a:schemeClr val="bg1">
                <a:lumMod val="85000"/>
              </a:schemeClr>
            </a:solidFill>
          </a:endParaRPr>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a:solidFill>
          <a:schemeClr val="bg1">
            <a:lumMod val="7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dgm:spPr/>
      <dgm:t>
        <a:bodyPr/>
        <a:lstStyle/>
        <a:p>
          <a:r>
            <a:rPr lang="en-US" dirty="0" smtClean="0"/>
            <a:t>Prepare</a:t>
          </a:r>
          <a:endParaRPr lang="en-US" dirty="0"/>
        </a:p>
      </dgm:t>
      <dgm:extLst>
        <a:ext uri="{E40237B7-FDA0-4F09-8148-C483321AD2D9}">
          <dgm14:cNvPr xmlns:dgm14="http://schemas.microsoft.com/office/drawing/2010/diagram" id="0" name="" descr="Prepare&#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a:solidFill>
          <a:schemeClr val="bg1">
            <a:lumMod val="7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dgm:spPr>
        <a:solidFill>
          <a:schemeClr val="bg1">
            <a:lumMod val="75000"/>
          </a:schemeClr>
        </a:solidFill>
      </dgm:spPr>
      <dgm:t>
        <a:bodyPr/>
        <a:lstStyle/>
        <a:p>
          <a:r>
            <a:rPr lang="en-US" dirty="0" smtClean="0">
              <a:solidFill>
                <a:schemeClr val="bg1">
                  <a:lumMod val="85000"/>
                </a:schemeClr>
              </a:solidFill>
            </a:rPr>
            <a:t>Approve</a:t>
          </a:r>
          <a:endParaRPr lang="en-US" dirty="0">
            <a:solidFill>
              <a:schemeClr val="bg1">
                <a:lumMod val="85000"/>
              </a:schemeClr>
            </a:solidFill>
          </a:endParaRPr>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83788">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83788">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83788">
        <dgm:presLayoutVars>
          <dgm:bulletEnabled val="1"/>
        </dgm:presLayoutVars>
      </dgm:prSet>
      <dgm:spPr/>
      <dgm:t>
        <a:bodyPr/>
        <a:lstStyle/>
        <a:p>
          <a:endParaRPr lang="en-US"/>
        </a:p>
      </dgm:t>
    </dgm:pt>
  </dgm:ptLst>
  <dgm:cxnLst>
    <dgm:cxn modelId="{3BE7EA84-5A2C-4C61-B9BC-0B73CD655443}" srcId="{4083B257-170F-45AC-83FA-B4DA146E7B12}" destId="{0AA7249E-50A1-4BDE-9F59-11B7A04C66B4}" srcOrd="2" destOrd="0" parTransId="{986527D6-9A8E-4971-A3A1-6F31A58F9136}" sibTransId="{56E689FD-F4D7-4C6E-AE5C-E48FE8CD2029}"/>
    <dgm:cxn modelId="{E996F441-8D08-4314-85F4-430FBDDA38E5}" srcId="{4083B257-170F-45AC-83FA-B4DA146E7B12}" destId="{2DEB97C8-5D4E-4329-A9AF-7D17B43D68EE}" srcOrd="1" destOrd="0" parTransId="{4AECCEA2-2D0C-4FDE-B607-E8C783D9B22A}" sibTransId="{F21F3EF3-B68C-4EFC-B4B2-1721F9B1908D}"/>
    <dgm:cxn modelId="{9B75F6AC-C07A-45ED-A5B7-6E99F890B480}" type="presOf" srcId="{462AEF67-8CFE-4161-B6C1-751E65B0C261}" destId="{4A9E36FC-9317-43F0-8DC2-B7323C804A10}" srcOrd="0" destOrd="0" presId="urn:microsoft.com/office/officeart/2005/8/layout/process1"/>
    <dgm:cxn modelId="{1364D92B-D64F-499B-8629-09AAA669C313}" type="presOf" srcId="{4083B257-170F-45AC-83FA-B4DA146E7B12}" destId="{B684BA6E-62EB-4250-9786-9568D5414B6D}" srcOrd="0" destOrd="0" presId="urn:microsoft.com/office/officeart/2005/8/layout/process1"/>
    <dgm:cxn modelId="{C3A2C91C-2344-4A87-8E2C-93C38501E436}" type="presOf" srcId="{0AA7249E-50A1-4BDE-9F59-11B7A04C66B4}" destId="{AF77F053-9C92-464D-BFF2-D6A5F0BD1F8F}" srcOrd="0" destOrd="0" presId="urn:microsoft.com/office/officeart/2005/8/layout/process1"/>
    <dgm:cxn modelId="{4BBA16D0-8438-4A0C-8B6E-15E057181ABF}" type="presOf" srcId="{2DEB97C8-5D4E-4329-A9AF-7D17B43D68EE}" destId="{4D4583CF-8E8D-4A01-947E-7A68AE4E94DB}" srcOrd="0" destOrd="0" presId="urn:microsoft.com/office/officeart/2005/8/layout/process1"/>
    <dgm:cxn modelId="{114C165A-8A47-4688-B861-20712F631737}" type="presOf" srcId="{1EB81E62-5136-4A46-ABCC-5CBAB997C878}" destId="{D9CE5F76-68B5-4237-B1CF-7E40456240A1}" srcOrd="0" destOrd="0" presId="urn:microsoft.com/office/officeart/2005/8/layout/process1"/>
    <dgm:cxn modelId="{F19C7DBD-D082-4951-9C4B-CC454A574688}" type="presOf" srcId="{462AEF67-8CFE-4161-B6C1-751E65B0C261}" destId="{417F3F8C-DFDF-4CAC-8D99-7EB7F0E0B398}" srcOrd="1" destOrd="0" presId="urn:microsoft.com/office/officeart/2005/8/layout/process1"/>
    <dgm:cxn modelId="{364FCA5C-AB1D-4A86-B0E3-B117F62D8459}" type="presOf" srcId="{F21F3EF3-B68C-4EFC-B4B2-1721F9B1908D}" destId="{AE5545F0-891C-4A72-A382-754B493E7030}" srcOrd="1"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654EDA68-E408-44E7-9DEC-80B2E2642B38}" type="presOf" srcId="{F21F3EF3-B68C-4EFC-B4B2-1721F9B1908D}" destId="{045C1EF3-D00C-4DDD-901F-DD22A60029CA}" srcOrd="0" destOrd="0" presId="urn:microsoft.com/office/officeart/2005/8/layout/process1"/>
    <dgm:cxn modelId="{48718CB5-FAF3-4472-838B-61329A4728E2}" type="presParOf" srcId="{B684BA6E-62EB-4250-9786-9568D5414B6D}" destId="{D9CE5F76-68B5-4237-B1CF-7E40456240A1}" srcOrd="0" destOrd="0" presId="urn:microsoft.com/office/officeart/2005/8/layout/process1"/>
    <dgm:cxn modelId="{94C9426A-DFEB-4C4B-BBBE-0AAAA8452AFA}" type="presParOf" srcId="{B684BA6E-62EB-4250-9786-9568D5414B6D}" destId="{4A9E36FC-9317-43F0-8DC2-B7323C804A10}" srcOrd="1" destOrd="0" presId="urn:microsoft.com/office/officeart/2005/8/layout/process1"/>
    <dgm:cxn modelId="{963A98E4-DB98-4801-B7B5-0AAF801BC6E5}" type="presParOf" srcId="{4A9E36FC-9317-43F0-8DC2-B7323C804A10}" destId="{417F3F8C-DFDF-4CAC-8D99-7EB7F0E0B398}" srcOrd="0" destOrd="0" presId="urn:microsoft.com/office/officeart/2005/8/layout/process1"/>
    <dgm:cxn modelId="{CBAA071C-D554-4166-992D-FC74FF36FA6B}" type="presParOf" srcId="{B684BA6E-62EB-4250-9786-9568D5414B6D}" destId="{4D4583CF-8E8D-4A01-947E-7A68AE4E94DB}" srcOrd="2" destOrd="0" presId="urn:microsoft.com/office/officeart/2005/8/layout/process1"/>
    <dgm:cxn modelId="{AF09892E-DE2C-4E64-9765-3DC8EBB5131D}" type="presParOf" srcId="{B684BA6E-62EB-4250-9786-9568D5414B6D}" destId="{045C1EF3-D00C-4DDD-901F-DD22A60029CA}" srcOrd="3" destOrd="0" presId="urn:microsoft.com/office/officeart/2005/8/layout/process1"/>
    <dgm:cxn modelId="{3F2A3916-8069-42C2-9AF0-1B82866DCFFC}" type="presParOf" srcId="{045C1EF3-D00C-4DDD-901F-DD22A60029CA}" destId="{AE5545F0-891C-4A72-A382-754B493E7030}" srcOrd="0" destOrd="0" presId="urn:microsoft.com/office/officeart/2005/8/layout/process1"/>
    <dgm:cxn modelId="{FAEEEC57-AC63-402D-AA6D-B9446C8369DA}"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custT="1"/>
      <dgm:spPr>
        <a:solidFill>
          <a:schemeClr val="bg1">
            <a:lumMod val="75000"/>
          </a:schemeClr>
        </a:solidFill>
      </dgm:spPr>
      <dgm:t>
        <a:bodyPr/>
        <a:lstStyle/>
        <a:p>
          <a:r>
            <a:rPr lang="en-US" sz="4300" dirty="0" smtClean="0">
              <a:solidFill>
                <a:schemeClr val="bg1">
                  <a:lumMod val="85000"/>
                </a:schemeClr>
              </a:solidFill>
            </a:rPr>
            <a:t>Request</a:t>
          </a:r>
          <a:endParaRPr lang="en-US" sz="4300" dirty="0">
            <a:solidFill>
              <a:schemeClr val="bg1">
                <a:lumMod val="85000"/>
              </a:schemeClr>
            </a:solidFill>
          </a:endParaRPr>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sz="4300"/>
        </a:p>
      </dgm:t>
    </dgm:pt>
    <dgm:pt modelId="{462AEF67-8CFE-4161-B6C1-751E65B0C261}" type="sibTrans" cxnId="{8791D115-3B7E-41A6-AC96-41662E8C4522}">
      <dgm:prSet custT="1"/>
      <dgm:spPr>
        <a:solidFill>
          <a:schemeClr val="bg1">
            <a:lumMod val="75000"/>
          </a:schemeClr>
        </a:solidFill>
      </dgm:spPr>
      <dgm:t>
        <a:bodyPr/>
        <a:lstStyle/>
        <a:p>
          <a:endParaRPr lang="en-US" sz="4300"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custT="1"/>
      <dgm:spPr>
        <a:solidFill>
          <a:schemeClr val="bg1">
            <a:lumMod val="75000"/>
          </a:schemeClr>
        </a:solidFill>
      </dgm:spPr>
      <dgm:t>
        <a:bodyPr/>
        <a:lstStyle/>
        <a:p>
          <a:r>
            <a:rPr lang="en-US" sz="4300" dirty="0" smtClean="0">
              <a:solidFill>
                <a:schemeClr val="bg1">
                  <a:lumMod val="85000"/>
                </a:schemeClr>
              </a:solidFill>
            </a:rPr>
            <a:t>Prepare</a:t>
          </a:r>
          <a:endParaRPr lang="en-US" sz="4300" dirty="0">
            <a:solidFill>
              <a:schemeClr val="bg1">
                <a:lumMod val="85000"/>
              </a:schemeClr>
            </a:solidFill>
          </a:endParaRPr>
        </a:p>
      </dgm:t>
      <dgm:extLst>
        <a:ext uri="{E40237B7-FDA0-4F09-8148-C483321AD2D9}">
          <dgm14:cNvPr xmlns:dgm14="http://schemas.microsoft.com/office/drawing/2010/diagram" id="0" name="" descr="Prepare&#10;"/>
        </a:ext>
      </dgm:extLst>
    </dgm:pt>
    <dgm:pt modelId="{4AECCEA2-2D0C-4FDE-B607-E8C783D9B22A}" type="parTrans" cxnId="{E996F441-8D08-4314-85F4-430FBDDA38E5}">
      <dgm:prSet/>
      <dgm:spPr/>
      <dgm:t>
        <a:bodyPr/>
        <a:lstStyle/>
        <a:p>
          <a:endParaRPr lang="en-US" sz="4300"/>
        </a:p>
      </dgm:t>
    </dgm:pt>
    <dgm:pt modelId="{F21F3EF3-B68C-4EFC-B4B2-1721F9B1908D}" type="sibTrans" cxnId="{E996F441-8D08-4314-85F4-430FBDDA38E5}">
      <dgm:prSet custT="1"/>
      <dgm:spPr>
        <a:solidFill>
          <a:schemeClr val="bg1">
            <a:lumMod val="75000"/>
          </a:schemeClr>
        </a:solidFill>
      </dgm:spPr>
      <dgm:t>
        <a:bodyPr/>
        <a:lstStyle/>
        <a:p>
          <a:endParaRPr lang="en-US" sz="4300"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custT="1"/>
      <dgm:spPr/>
      <dgm:t>
        <a:bodyPr/>
        <a:lstStyle/>
        <a:p>
          <a:r>
            <a:rPr lang="en-US" sz="4300" dirty="0" smtClean="0"/>
            <a:t>Approve</a:t>
          </a:r>
          <a:endParaRPr lang="en-US" sz="4300" dirty="0"/>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sz="4300"/>
        </a:p>
      </dgm:t>
    </dgm:pt>
    <dgm:pt modelId="{56E689FD-F4D7-4C6E-AE5C-E48FE8CD2029}" type="sibTrans" cxnId="{3BE7EA84-5A2C-4C61-B9BC-0B73CD655443}">
      <dgm:prSet/>
      <dgm:spPr/>
      <dgm:t>
        <a:bodyPr/>
        <a:lstStyle/>
        <a:p>
          <a:endParaRPr lang="en-US" sz="4300"/>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83788">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83788">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83788">
        <dgm:presLayoutVars>
          <dgm:bulletEnabled val="1"/>
        </dgm:presLayoutVars>
      </dgm:prSet>
      <dgm:spPr/>
      <dgm:t>
        <a:bodyPr/>
        <a:lstStyle/>
        <a:p>
          <a:endParaRPr lang="en-US"/>
        </a:p>
      </dgm:t>
    </dgm:pt>
  </dgm:ptLst>
  <dgm:cxnLst>
    <dgm:cxn modelId="{3BE7EA84-5A2C-4C61-B9BC-0B73CD655443}" srcId="{4083B257-170F-45AC-83FA-B4DA146E7B12}" destId="{0AA7249E-50A1-4BDE-9F59-11B7A04C66B4}" srcOrd="2" destOrd="0" parTransId="{986527D6-9A8E-4971-A3A1-6F31A58F9136}" sibTransId="{56E689FD-F4D7-4C6E-AE5C-E48FE8CD2029}"/>
    <dgm:cxn modelId="{E996F441-8D08-4314-85F4-430FBDDA38E5}" srcId="{4083B257-170F-45AC-83FA-B4DA146E7B12}" destId="{2DEB97C8-5D4E-4329-A9AF-7D17B43D68EE}" srcOrd="1" destOrd="0" parTransId="{4AECCEA2-2D0C-4FDE-B607-E8C783D9B22A}" sibTransId="{F21F3EF3-B68C-4EFC-B4B2-1721F9B1908D}"/>
    <dgm:cxn modelId="{999B70F3-337D-434F-9ABA-FE88F50DB733}" type="presOf" srcId="{0AA7249E-50A1-4BDE-9F59-11B7A04C66B4}" destId="{AF77F053-9C92-464D-BFF2-D6A5F0BD1F8F}" srcOrd="0" destOrd="0" presId="urn:microsoft.com/office/officeart/2005/8/layout/process1"/>
    <dgm:cxn modelId="{28D88959-B37E-4E23-B11F-132503A89673}" type="presOf" srcId="{F21F3EF3-B68C-4EFC-B4B2-1721F9B1908D}" destId="{AE5545F0-891C-4A72-A382-754B493E7030}" srcOrd="1" destOrd="0" presId="urn:microsoft.com/office/officeart/2005/8/layout/process1"/>
    <dgm:cxn modelId="{46145238-CFEF-4F03-91BD-16A6E8D63615}" type="presOf" srcId="{1EB81E62-5136-4A46-ABCC-5CBAB997C878}" destId="{D9CE5F76-68B5-4237-B1CF-7E40456240A1}" srcOrd="0" destOrd="0" presId="urn:microsoft.com/office/officeart/2005/8/layout/process1"/>
    <dgm:cxn modelId="{C98929E6-4F3A-4799-9193-F2EF0B6626FE}" type="presOf" srcId="{2DEB97C8-5D4E-4329-A9AF-7D17B43D68EE}" destId="{4D4583CF-8E8D-4A01-947E-7A68AE4E94DB}" srcOrd="0" destOrd="0" presId="urn:microsoft.com/office/officeart/2005/8/layout/process1"/>
    <dgm:cxn modelId="{6A119BFB-2A1A-444F-A7F8-7D2F6ACF62B9}" type="presOf" srcId="{4083B257-170F-45AC-83FA-B4DA146E7B12}" destId="{B684BA6E-62EB-4250-9786-9568D5414B6D}" srcOrd="0" destOrd="0" presId="urn:microsoft.com/office/officeart/2005/8/layout/process1"/>
    <dgm:cxn modelId="{D6571485-31A7-478C-BD68-AE2417C1A5D2}" type="presOf" srcId="{462AEF67-8CFE-4161-B6C1-751E65B0C261}" destId="{417F3F8C-DFDF-4CAC-8D99-7EB7F0E0B398}" srcOrd="1"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22D66835-5259-45C3-9A16-769317187F6A}" type="presOf" srcId="{462AEF67-8CFE-4161-B6C1-751E65B0C261}" destId="{4A9E36FC-9317-43F0-8DC2-B7323C804A10}" srcOrd="0" destOrd="0" presId="urn:microsoft.com/office/officeart/2005/8/layout/process1"/>
    <dgm:cxn modelId="{E13D5722-35D5-4CB1-B921-1316CBD7854F}" type="presOf" srcId="{F21F3EF3-B68C-4EFC-B4B2-1721F9B1908D}" destId="{045C1EF3-D00C-4DDD-901F-DD22A60029CA}" srcOrd="0" destOrd="0" presId="urn:microsoft.com/office/officeart/2005/8/layout/process1"/>
    <dgm:cxn modelId="{A58F9AC9-01D8-4494-8593-7B98B5E582E6}" type="presParOf" srcId="{B684BA6E-62EB-4250-9786-9568D5414B6D}" destId="{D9CE5F76-68B5-4237-B1CF-7E40456240A1}" srcOrd="0" destOrd="0" presId="urn:microsoft.com/office/officeart/2005/8/layout/process1"/>
    <dgm:cxn modelId="{C7A12A74-D26F-40AD-9A16-AC0AF0A0C528}" type="presParOf" srcId="{B684BA6E-62EB-4250-9786-9568D5414B6D}" destId="{4A9E36FC-9317-43F0-8DC2-B7323C804A10}" srcOrd="1" destOrd="0" presId="urn:microsoft.com/office/officeart/2005/8/layout/process1"/>
    <dgm:cxn modelId="{1EE0C91D-7DA8-4B0D-B8BB-C6B7542BFFA7}" type="presParOf" srcId="{4A9E36FC-9317-43F0-8DC2-B7323C804A10}" destId="{417F3F8C-DFDF-4CAC-8D99-7EB7F0E0B398}" srcOrd="0" destOrd="0" presId="urn:microsoft.com/office/officeart/2005/8/layout/process1"/>
    <dgm:cxn modelId="{9D66E329-3DD0-4C2A-A0A8-54E408C467AF}" type="presParOf" srcId="{B684BA6E-62EB-4250-9786-9568D5414B6D}" destId="{4D4583CF-8E8D-4A01-947E-7A68AE4E94DB}" srcOrd="2" destOrd="0" presId="urn:microsoft.com/office/officeart/2005/8/layout/process1"/>
    <dgm:cxn modelId="{A67A45E3-1711-4718-AC73-4CAFF9C99E32}" type="presParOf" srcId="{B684BA6E-62EB-4250-9786-9568D5414B6D}" destId="{045C1EF3-D00C-4DDD-901F-DD22A60029CA}" srcOrd="3" destOrd="0" presId="urn:microsoft.com/office/officeart/2005/8/layout/process1"/>
    <dgm:cxn modelId="{05DBA46E-73E9-4945-A042-624B6E271D62}" type="presParOf" srcId="{045C1EF3-D00C-4DDD-901F-DD22A60029CA}" destId="{AE5545F0-891C-4A72-A382-754B493E7030}" srcOrd="0" destOrd="0" presId="urn:microsoft.com/office/officeart/2005/8/layout/process1"/>
    <dgm:cxn modelId="{7E9C0070-97AA-4850-89EC-EE77FEBD47D7}"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E49206-FC5F-4207-951F-1426F5DCB4F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A89D4ED-B216-4748-AB57-62D2E8A8F7A5}">
      <dgm:prSet phldrT="[Text]" custT="1"/>
      <dgm:spPr>
        <a:solidFill>
          <a:schemeClr val="accent2">
            <a:lumMod val="20000"/>
            <a:lumOff val="80000"/>
          </a:schemeClr>
        </a:solidFill>
      </dgm:spPr>
      <dgm:t>
        <a:bodyPr/>
        <a:lstStyle/>
        <a:p>
          <a:r>
            <a:rPr lang="en-US" sz="2800" dirty="0" smtClean="0">
              <a:solidFill>
                <a:schemeClr val="tx1"/>
              </a:solidFill>
            </a:rPr>
            <a:t>Expand Care for Veterans</a:t>
          </a:r>
          <a:endParaRPr lang="en-US" sz="2800" dirty="0">
            <a:solidFill>
              <a:schemeClr val="tx1"/>
            </a:solidFill>
          </a:endParaRPr>
        </a:p>
      </dgm:t>
      <dgm:extLst>
        <a:ext uri="{E40237B7-FDA0-4F09-8148-C483321AD2D9}">
          <dgm14:cNvPr xmlns:dgm14="http://schemas.microsoft.com/office/drawing/2010/diagram" id="0" name="" descr="Expand Care for Veterans&#10;"/>
        </a:ext>
      </dgm:extLst>
    </dgm:pt>
    <dgm:pt modelId="{015E4F9E-CEDC-437D-92F4-FC54AC431FE1}" type="parTrans" cxnId="{88509435-1201-4724-8479-B094CAFB5358}">
      <dgm:prSet/>
      <dgm:spPr/>
      <dgm:t>
        <a:bodyPr/>
        <a:lstStyle/>
        <a:p>
          <a:endParaRPr lang="en-US"/>
        </a:p>
      </dgm:t>
    </dgm:pt>
    <dgm:pt modelId="{1B0DB650-9D3A-4B4C-B3F3-71B00D7E45B3}" type="sibTrans" cxnId="{88509435-1201-4724-8479-B094CAFB5358}">
      <dgm:prSet/>
      <dgm:spPr/>
      <dgm:t>
        <a:bodyPr/>
        <a:lstStyle/>
        <a:p>
          <a:endParaRPr lang="en-US"/>
        </a:p>
      </dgm:t>
    </dgm:pt>
    <dgm:pt modelId="{2492CB4A-C9A7-4884-AD67-7C3FCF5A82F6}">
      <dgm:prSet phldrT="[Text]" custT="1"/>
      <dgm:spPr/>
      <dgm:t>
        <a:bodyPr/>
        <a:lstStyle/>
        <a:p>
          <a:r>
            <a:rPr lang="en-US" sz="2800" dirty="0" smtClean="0"/>
            <a:t>Increased Coordination &amp; Communication</a:t>
          </a:r>
          <a:endParaRPr lang="en-US" sz="2800" dirty="0"/>
        </a:p>
      </dgm:t>
      <dgm:extLst>
        <a:ext uri="{E40237B7-FDA0-4F09-8148-C483321AD2D9}">
          <dgm14:cNvPr xmlns:dgm14="http://schemas.microsoft.com/office/drawing/2010/diagram" id="0" name="" descr="Increased Coordination &amp; Communication&#10;"/>
        </a:ext>
      </dgm:extLst>
    </dgm:pt>
    <dgm:pt modelId="{80A15BFD-B953-4DFD-A647-6E6AC885383A}" type="parTrans" cxnId="{C938F05F-4C0D-41DA-B10B-FC81AD0BC786}">
      <dgm:prSet/>
      <dgm:spPr/>
      <dgm:t>
        <a:bodyPr/>
        <a:lstStyle/>
        <a:p>
          <a:endParaRPr lang="en-US"/>
        </a:p>
      </dgm:t>
    </dgm:pt>
    <dgm:pt modelId="{C8A8F2EB-39FA-44B8-8D88-EE87CAF07704}" type="sibTrans" cxnId="{C938F05F-4C0D-41DA-B10B-FC81AD0BC786}">
      <dgm:prSet/>
      <dgm:spPr/>
      <dgm:t>
        <a:bodyPr/>
        <a:lstStyle/>
        <a:p>
          <a:endParaRPr lang="en-US"/>
        </a:p>
      </dgm:t>
    </dgm:pt>
    <dgm:pt modelId="{A309A266-9ED8-47AA-993F-768CD6C5AE19}">
      <dgm:prSet phldrT="[Text]" custT="1"/>
      <dgm:spPr/>
      <dgm:t>
        <a:bodyPr/>
        <a:lstStyle/>
        <a:p>
          <a:r>
            <a:rPr lang="en-US" sz="2800" dirty="0" smtClean="0"/>
            <a:t>Video Conferencing</a:t>
          </a:r>
          <a:endParaRPr lang="en-US" sz="2800" dirty="0"/>
        </a:p>
      </dgm:t>
      <dgm:extLst>
        <a:ext uri="{E40237B7-FDA0-4F09-8148-C483321AD2D9}">
          <dgm14:cNvPr xmlns:dgm14="http://schemas.microsoft.com/office/drawing/2010/diagram" id="0" name="" descr="Video Conferencing&#10;"/>
        </a:ext>
      </dgm:extLst>
    </dgm:pt>
    <dgm:pt modelId="{22356D52-0150-471B-BB7B-0F724EE89A67}" type="parTrans" cxnId="{AEB71FE3-E63C-44E9-BE11-50FA1260411F}">
      <dgm:prSet/>
      <dgm:spPr/>
      <dgm:t>
        <a:bodyPr/>
        <a:lstStyle/>
        <a:p>
          <a:endParaRPr lang="en-US"/>
        </a:p>
      </dgm:t>
    </dgm:pt>
    <dgm:pt modelId="{1459ECA3-428A-4FB8-85AF-9A1A3355F9B9}" type="sibTrans" cxnId="{AEB71FE3-E63C-44E9-BE11-50FA1260411F}">
      <dgm:prSet/>
      <dgm:spPr/>
      <dgm:t>
        <a:bodyPr/>
        <a:lstStyle/>
        <a:p>
          <a:endParaRPr lang="en-US"/>
        </a:p>
      </dgm:t>
    </dgm:pt>
    <dgm:pt modelId="{B12B86FD-75FF-438F-A0F5-8C6E7FA45C8A}">
      <dgm:prSet phldrT="[Text]" custT="1"/>
      <dgm:spPr/>
      <dgm:t>
        <a:bodyPr/>
        <a:lstStyle/>
        <a:p>
          <a:r>
            <a:rPr lang="en-US" sz="2800" dirty="0" smtClean="0"/>
            <a:t>Secure Messaging</a:t>
          </a:r>
          <a:endParaRPr lang="en-US" sz="2800" dirty="0"/>
        </a:p>
      </dgm:t>
      <dgm:extLst>
        <a:ext uri="{E40237B7-FDA0-4F09-8148-C483321AD2D9}">
          <dgm14:cNvPr xmlns:dgm14="http://schemas.microsoft.com/office/drawing/2010/diagram" id="0" name="" descr="Secure Messaging&#10;"/>
        </a:ext>
      </dgm:extLst>
    </dgm:pt>
    <dgm:pt modelId="{E67642AE-B3C8-4A8B-9ADC-2BC24EFA1383}" type="parTrans" cxnId="{67E66E54-AE1C-45F3-961D-2CAB3FE64ECA}">
      <dgm:prSet/>
      <dgm:spPr/>
      <dgm:t>
        <a:bodyPr/>
        <a:lstStyle/>
        <a:p>
          <a:endParaRPr lang="en-US"/>
        </a:p>
      </dgm:t>
    </dgm:pt>
    <dgm:pt modelId="{FD67AE4F-EC3D-4702-BBB5-38FA3B90394B}" type="sibTrans" cxnId="{67E66E54-AE1C-45F3-961D-2CAB3FE64ECA}">
      <dgm:prSet/>
      <dgm:spPr/>
      <dgm:t>
        <a:bodyPr/>
        <a:lstStyle/>
        <a:p>
          <a:endParaRPr lang="en-US"/>
        </a:p>
      </dgm:t>
    </dgm:pt>
    <dgm:pt modelId="{A2EECCB5-3CBD-44B2-8EF1-1B54F72EB7FF}">
      <dgm:prSet phldrT="[Text]" custT="1"/>
      <dgm:spPr/>
      <dgm:t>
        <a:bodyPr/>
        <a:lstStyle/>
        <a:p>
          <a:r>
            <a:rPr lang="en-US" sz="2800" dirty="0" smtClean="0"/>
            <a:t>Coaching Notifications from Health Team</a:t>
          </a:r>
          <a:endParaRPr lang="en-US" sz="2800" dirty="0"/>
        </a:p>
      </dgm:t>
      <dgm:extLst>
        <a:ext uri="{E40237B7-FDA0-4F09-8148-C483321AD2D9}">
          <dgm14:cNvPr xmlns:dgm14="http://schemas.microsoft.com/office/drawing/2010/diagram" id="0" name="" descr="Coaching Notifications from Health Team&#10;"/>
        </a:ext>
      </dgm:extLst>
    </dgm:pt>
    <dgm:pt modelId="{5AF03347-2D90-4538-AD13-0C288A1CD90B}" type="parTrans" cxnId="{695C2844-7094-40C5-8C7E-923CEFBAF4F8}">
      <dgm:prSet/>
      <dgm:spPr/>
      <dgm:t>
        <a:bodyPr/>
        <a:lstStyle/>
        <a:p>
          <a:endParaRPr lang="en-US"/>
        </a:p>
      </dgm:t>
    </dgm:pt>
    <dgm:pt modelId="{F116F02C-B52C-4DD6-98B6-2FFBD37DDA57}" type="sibTrans" cxnId="{695C2844-7094-40C5-8C7E-923CEFBAF4F8}">
      <dgm:prSet/>
      <dgm:spPr/>
      <dgm:t>
        <a:bodyPr/>
        <a:lstStyle/>
        <a:p>
          <a:endParaRPr lang="en-US"/>
        </a:p>
      </dgm:t>
    </dgm:pt>
    <dgm:pt modelId="{2B33F28C-FB23-480E-B91B-C5DF2EB6055D}">
      <dgm:prSet phldrT="[Text]" custT="1"/>
      <dgm:spPr/>
      <dgm:t>
        <a:bodyPr/>
        <a:lstStyle/>
        <a:p>
          <a:r>
            <a:rPr lang="en-US" sz="2800" dirty="0" smtClean="0"/>
            <a:t>Display Clinical EHR Data</a:t>
          </a:r>
          <a:endParaRPr lang="en-US" sz="2800" dirty="0"/>
        </a:p>
      </dgm:t>
      <dgm:extLst>
        <a:ext uri="{E40237B7-FDA0-4F09-8148-C483321AD2D9}">
          <dgm14:cNvPr xmlns:dgm14="http://schemas.microsoft.com/office/drawing/2010/diagram" id="0" name="" descr="Display Clinical EHR Data&#10;"/>
        </a:ext>
      </dgm:extLst>
    </dgm:pt>
    <dgm:pt modelId="{53374361-F206-4906-B4FF-13418AEFA811}" type="parTrans" cxnId="{9B50F102-7355-43CA-9436-5D4C4E4F6243}">
      <dgm:prSet/>
      <dgm:spPr/>
      <dgm:t>
        <a:bodyPr/>
        <a:lstStyle/>
        <a:p>
          <a:endParaRPr lang="en-US"/>
        </a:p>
      </dgm:t>
    </dgm:pt>
    <dgm:pt modelId="{92BE7FA4-E968-45E3-97FA-3B92EBB4F863}" type="sibTrans" cxnId="{9B50F102-7355-43CA-9436-5D4C4E4F6243}">
      <dgm:prSet/>
      <dgm:spPr/>
      <dgm:t>
        <a:bodyPr/>
        <a:lstStyle/>
        <a:p>
          <a:endParaRPr lang="en-US"/>
        </a:p>
      </dgm:t>
    </dgm:pt>
    <dgm:pt modelId="{C4BFF1E2-9D08-4180-AEA9-56D4CE3404A2}" type="pres">
      <dgm:prSet presAssocID="{A9E49206-FC5F-4207-951F-1426F5DCB4FB}" presName="cycle" presStyleCnt="0">
        <dgm:presLayoutVars>
          <dgm:chMax val="1"/>
          <dgm:dir/>
          <dgm:animLvl val="ctr"/>
          <dgm:resizeHandles val="exact"/>
        </dgm:presLayoutVars>
      </dgm:prSet>
      <dgm:spPr/>
      <dgm:t>
        <a:bodyPr/>
        <a:lstStyle/>
        <a:p>
          <a:endParaRPr lang="en-US"/>
        </a:p>
      </dgm:t>
    </dgm:pt>
    <dgm:pt modelId="{6F558CA9-2286-4AEA-BCF0-B7F8ED1AB88C}" type="pres">
      <dgm:prSet presAssocID="{7A89D4ED-B216-4748-AB57-62D2E8A8F7A5}" presName="centerShape" presStyleLbl="node0" presStyleIdx="0" presStyleCnt="1" custScaleX="127576" custScaleY="133904" custLinFactNeighborY="3611"/>
      <dgm:spPr/>
      <dgm:t>
        <a:bodyPr/>
        <a:lstStyle/>
        <a:p>
          <a:endParaRPr lang="en-US"/>
        </a:p>
      </dgm:t>
    </dgm:pt>
    <dgm:pt modelId="{DB3783CD-083F-47F8-AF2E-BDF2A5CCC7CA}" type="pres">
      <dgm:prSet presAssocID="{80A15BFD-B953-4DFD-A647-6E6AC885383A}" presName="parTrans" presStyleLbl="bgSibTrans2D1" presStyleIdx="0" presStyleCnt="5" custLinFactNeighborX="11057" custLinFactNeighborY="1739"/>
      <dgm:spPr/>
      <dgm:t>
        <a:bodyPr/>
        <a:lstStyle/>
        <a:p>
          <a:endParaRPr lang="en-US"/>
        </a:p>
      </dgm:t>
    </dgm:pt>
    <dgm:pt modelId="{E704AE08-9072-4E0A-B353-F1BEEC4D1B59}" type="pres">
      <dgm:prSet presAssocID="{2492CB4A-C9A7-4884-AD67-7C3FCF5A82F6}" presName="node" presStyleLbl="node1" presStyleIdx="0" presStyleCnt="5" custScaleX="127576" custScaleY="133904" custRadScaleRad="95702" custRadScaleInc="1074">
        <dgm:presLayoutVars>
          <dgm:bulletEnabled val="1"/>
        </dgm:presLayoutVars>
      </dgm:prSet>
      <dgm:spPr/>
      <dgm:t>
        <a:bodyPr/>
        <a:lstStyle/>
        <a:p>
          <a:endParaRPr lang="en-US"/>
        </a:p>
      </dgm:t>
    </dgm:pt>
    <dgm:pt modelId="{DD374604-BF49-44D9-94B1-1A58FC74482B}" type="pres">
      <dgm:prSet presAssocID="{22356D52-0150-471B-BB7B-0F724EE89A67}" presName="parTrans" presStyleLbl="bgSibTrans2D1" presStyleIdx="1" presStyleCnt="5" custLinFactNeighborX="5361" custLinFactNeighborY="14468"/>
      <dgm:spPr/>
      <dgm:t>
        <a:bodyPr/>
        <a:lstStyle/>
        <a:p>
          <a:endParaRPr lang="en-US"/>
        </a:p>
      </dgm:t>
    </dgm:pt>
    <dgm:pt modelId="{EDDFB15A-EFFE-4285-9885-4F92E1AB5657}" type="pres">
      <dgm:prSet presAssocID="{A309A266-9ED8-47AA-993F-768CD6C5AE19}" presName="node" presStyleLbl="node1" presStyleIdx="1" presStyleCnt="5" custScaleX="127576" custScaleY="133904" custRadScaleRad="114036" custRadScaleInc="-12021">
        <dgm:presLayoutVars>
          <dgm:bulletEnabled val="1"/>
        </dgm:presLayoutVars>
      </dgm:prSet>
      <dgm:spPr/>
      <dgm:t>
        <a:bodyPr/>
        <a:lstStyle/>
        <a:p>
          <a:endParaRPr lang="en-US"/>
        </a:p>
      </dgm:t>
    </dgm:pt>
    <dgm:pt modelId="{7550D8B4-9743-497D-9FCA-FF09144274A1}" type="pres">
      <dgm:prSet presAssocID="{E67642AE-B3C8-4A8B-9ADC-2BC24EFA1383}" presName="parTrans" presStyleLbl="bgSibTrans2D1" presStyleIdx="2" presStyleCnt="5" custLinFactNeighborX="-1131" custLinFactNeighborY="24834"/>
      <dgm:spPr/>
      <dgm:t>
        <a:bodyPr/>
        <a:lstStyle/>
        <a:p>
          <a:endParaRPr lang="en-US"/>
        </a:p>
      </dgm:t>
    </dgm:pt>
    <dgm:pt modelId="{1C23276B-F879-493D-9EE1-9F7D324EB65E}" type="pres">
      <dgm:prSet presAssocID="{B12B86FD-75FF-438F-A0F5-8C6E7FA45C8A}" presName="node" presStyleLbl="node1" presStyleIdx="2" presStyleCnt="5" custScaleX="127576" custScaleY="133904">
        <dgm:presLayoutVars>
          <dgm:bulletEnabled val="1"/>
        </dgm:presLayoutVars>
      </dgm:prSet>
      <dgm:spPr/>
      <dgm:t>
        <a:bodyPr/>
        <a:lstStyle/>
        <a:p>
          <a:endParaRPr lang="en-US"/>
        </a:p>
      </dgm:t>
    </dgm:pt>
    <dgm:pt modelId="{AB778B71-AD35-4092-A652-A8F59ABDDE73}" type="pres">
      <dgm:prSet presAssocID="{5AF03347-2D90-4538-AD13-0C288A1CD90B}" presName="parTrans" presStyleLbl="bgSibTrans2D1" presStyleIdx="3" presStyleCnt="5" custLinFactNeighborX="-5819" custLinFactNeighborY="14468"/>
      <dgm:spPr/>
      <dgm:t>
        <a:bodyPr/>
        <a:lstStyle/>
        <a:p>
          <a:endParaRPr lang="en-US"/>
        </a:p>
      </dgm:t>
    </dgm:pt>
    <dgm:pt modelId="{59FD91FD-36E1-4577-BA28-FCFC2F342248}" type="pres">
      <dgm:prSet presAssocID="{A2EECCB5-3CBD-44B2-8EF1-1B54F72EB7FF}" presName="node" presStyleLbl="node1" presStyleIdx="3" presStyleCnt="5" custScaleX="127576" custScaleY="133904" custRadScaleRad="112315" custRadScaleInc="14215">
        <dgm:presLayoutVars>
          <dgm:bulletEnabled val="1"/>
        </dgm:presLayoutVars>
      </dgm:prSet>
      <dgm:spPr/>
      <dgm:t>
        <a:bodyPr/>
        <a:lstStyle/>
        <a:p>
          <a:endParaRPr lang="en-US"/>
        </a:p>
      </dgm:t>
    </dgm:pt>
    <dgm:pt modelId="{7E8010DD-E779-4A13-9A4B-6B282BE0F51A}" type="pres">
      <dgm:prSet presAssocID="{53374361-F206-4906-B4FF-13418AEFA811}" presName="parTrans" presStyleLbl="bgSibTrans2D1" presStyleIdx="4" presStyleCnt="5" custLinFactNeighborX="-10381" custLinFactNeighborY="-1553"/>
      <dgm:spPr/>
      <dgm:t>
        <a:bodyPr/>
        <a:lstStyle/>
        <a:p>
          <a:endParaRPr lang="en-US"/>
        </a:p>
      </dgm:t>
    </dgm:pt>
    <dgm:pt modelId="{CE0EA8F7-476A-46CD-AE34-E0C41B058AB1}" type="pres">
      <dgm:prSet presAssocID="{2B33F28C-FB23-480E-B91B-C5DF2EB6055D}" presName="node" presStyleLbl="node1" presStyleIdx="4" presStyleCnt="5" custScaleX="127576" custScaleY="133904" custRadScaleRad="93108" custRadScaleInc="2832">
        <dgm:presLayoutVars>
          <dgm:bulletEnabled val="1"/>
        </dgm:presLayoutVars>
      </dgm:prSet>
      <dgm:spPr/>
      <dgm:t>
        <a:bodyPr/>
        <a:lstStyle/>
        <a:p>
          <a:endParaRPr lang="en-US"/>
        </a:p>
      </dgm:t>
    </dgm:pt>
  </dgm:ptLst>
  <dgm:cxnLst>
    <dgm:cxn modelId="{67E66E54-AE1C-45F3-961D-2CAB3FE64ECA}" srcId="{7A89D4ED-B216-4748-AB57-62D2E8A8F7A5}" destId="{B12B86FD-75FF-438F-A0F5-8C6E7FA45C8A}" srcOrd="2" destOrd="0" parTransId="{E67642AE-B3C8-4A8B-9ADC-2BC24EFA1383}" sibTransId="{FD67AE4F-EC3D-4702-BBB5-38FA3B90394B}"/>
    <dgm:cxn modelId="{3119921E-3E87-453C-A52F-0A559465049D}" type="presOf" srcId="{E67642AE-B3C8-4A8B-9ADC-2BC24EFA1383}" destId="{7550D8B4-9743-497D-9FCA-FF09144274A1}" srcOrd="0" destOrd="0" presId="urn:microsoft.com/office/officeart/2005/8/layout/radial4"/>
    <dgm:cxn modelId="{70A89B98-7A3E-4430-9271-C5B8CE108CC9}" type="presOf" srcId="{2B33F28C-FB23-480E-B91B-C5DF2EB6055D}" destId="{CE0EA8F7-476A-46CD-AE34-E0C41B058AB1}" srcOrd="0" destOrd="0" presId="urn:microsoft.com/office/officeart/2005/8/layout/radial4"/>
    <dgm:cxn modelId="{5EF495A7-01E5-4968-9B24-31E2B59F316D}" type="presOf" srcId="{A2EECCB5-3CBD-44B2-8EF1-1B54F72EB7FF}" destId="{59FD91FD-36E1-4577-BA28-FCFC2F342248}" srcOrd="0" destOrd="0" presId="urn:microsoft.com/office/officeart/2005/8/layout/radial4"/>
    <dgm:cxn modelId="{9B50F102-7355-43CA-9436-5D4C4E4F6243}" srcId="{7A89D4ED-B216-4748-AB57-62D2E8A8F7A5}" destId="{2B33F28C-FB23-480E-B91B-C5DF2EB6055D}" srcOrd="4" destOrd="0" parTransId="{53374361-F206-4906-B4FF-13418AEFA811}" sibTransId="{92BE7FA4-E968-45E3-97FA-3B92EBB4F863}"/>
    <dgm:cxn modelId="{88509435-1201-4724-8479-B094CAFB5358}" srcId="{A9E49206-FC5F-4207-951F-1426F5DCB4FB}" destId="{7A89D4ED-B216-4748-AB57-62D2E8A8F7A5}" srcOrd="0" destOrd="0" parTransId="{015E4F9E-CEDC-437D-92F4-FC54AC431FE1}" sibTransId="{1B0DB650-9D3A-4B4C-B3F3-71B00D7E45B3}"/>
    <dgm:cxn modelId="{AEB71FE3-E63C-44E9-BE11-50FA1260411F}" srcId="{7A89D4ED-B216-4748-AB57-62D2E8A8F7A5}" destId="{A309A266-9ED8-47AA-993F-768CD6C5AE19}" srcOrd="1" destOrd="0" parTransId="{22356D52-0150-471B-BB7B-0F724EE89A67}" sibTransId="{1459ECA3-428A-4FB8-85AF-9A1A3355F9B9}"/>
    <dgm:cxn modelId="{2D77BA15-E0C9-4A52-BC28-80732B8AD855}" type="presOf" srcId="{B12B86FD-75FF-438F-A0F5-8C6E7FA45C8A}" destId="{1C23276B-F879-493D-9EE1-9F7D324EB65E}" srcOrd="0" destOrd="0" presId="urn:microsoft.com/office/officeart/2005/8/layout/radial4"/>
    <dgm:cxn modelId="{FE56D03F-2BE4-4D27-B792-FFCE95513657}" type="presOf" srcId="{2492CB4A-C9A7-4884-AD67-7C3FCF5A82F6}" destId="{E704AE08-9072-4E0A-B353-F1BEEC4D1B59}" srcOrd="0" destOrd="0" presId="urn:microsoft.com/office/officeart/2005/8/layout/radial4"/>
    <dgm:cxn modelId="{5520C746-DE55-420F-AA4F-E16ADAB488BD}" type="presOf" srcId="{22356D52-0150-471B-BB7B-0F724EE89A67}" destId="{DD374604-BF49-44D9-94B1-1A58FC74482B}" srcOrd="0" destOrd="0" presId="urn:microsoft.com/office/officeart/2005/8/layout/radial4"/>
    <dgm:cxn modelId="{0B55AD4F-A7C4-4CC8-A821-D3AC780582CC}" type="presOf" srcId="{53374361-F206-4906-B4FF-13418AEFA811}" destId="{7E8010DD-E779-4A13-9A4B-6B282BE0F51A}" srcOrd="0" destOrd="0" presId="urn:microsoft.com/office/officeart/2005/8/layout/radial4"/>
    <dgm:cxn modelId="{695C2844-7094-40C5-8C7E-923CEFBAF4F8}" srcId="{7A89D4ED-B216-4748-AB57-62D2E8A8F7A5}" destId="{A2EECCB5-3CBD-44B2-8EF1-1B54F72EB7FF}" srcOrd="3" destOrd="0" parTransId="{5AF03347-2D90-4538-AD13-0C288A1CD90B}" sibTransId="{F116F02C-B52C-4DD6-98B6-2FFBD37DDA57}"/>
    <dgm:cxn modelId="{5DB97462-6D01-4CF9-AC9F-804F1C8E43DA}" type="presOf" srcId="{A9E49206-FC5F-4207-951F-1426F5DCB4FB}" destId="{C4BFF1E2-9D08-4180-AEA9-56D4CE3404A2}" srcOrd="0" destOrd="0" presId="urn:microsoft.com/office/officeart/2005/8/layout/radial4"/>
    <dgm:cxn modelId="{140C3275-933B-4A1C-9BEB-7EA91EB27D88}" type="presOf" srcId="{80A15BFD-B953-4DFD-A647-6E6AC885383A}" destId="{DB3783CD-083F-47F8-AF2E-BDF2A5CCC7CA}" srcOrd="0" destOrd="0" presId="urn:microsoft.com/office/officeart/2005/8/layout/radial4"/>
    <dgm:cxn modelId="{E09CC761-C859-452B-AEA7-8588F451A1F1}" type="presOf" srcId="{7A89D4ED-B216-4748-AB57-62D2E8A8F7A5}" destId="{6F558CA9-2286-4AEA-BCF0-B7F8ED1AB88C}" srcOrd="0" destOrd="0" presId="urn:microsoft.com/office/officeart/2005/8/layout/radial4"/>
    <dgm:cxn modelId="{C938F05F-4C0D-41DA-B10B-FC81AD0BC786}" srcId="{7A89D4ED-B216-4748-AB57-62D2E8A8F7A5}" destId="{2492CB4A-C9A7-4884-AD67-7C3FCF5A82F6}" srcOrd="0" destOrd="0" parTransId="{80A15BFD-B953-4DFD-A647-6E6AC885383A}" sibTransId="{C8A8F2EB-39FA-44B8-8D88-EE87CAF07704}"/>
    <dgm:cxn modelId="{9A3183AE-CC9D-4265-9574-6D4271C858FF}" type="presOf" srcId="{5AF03347-2D90-4538-AD13-0C288A1CD90B}" destId="{AB778B71-AD35-4092-A652-A8F59ABDDE73}" srcOrd="0" destOrd="0" presId="urn:microsoft.com/office/officeart/2005/8/layout/radial4"/>
    <dgm:cxn modelId="{9A8C68BF-C465-49FF-BFFF-8F63562129C5}" type="presOf" srcId="{A309A266-9ED8-47AA-993F-768CD6C5AE19}" destId="{EDDFB15A-EFFE-4285-9885-4F92E1AB5657}" srcOrd="0" destOrd="0" presId="urn:microsoft.com/office/officeart/2005/8/layout/radial4"/>
    <dgm:cxn modelId="{190C0B66-7A98-4BBC-99D3-08063781F897}" type="presParOf" srcId="{C4BFF1E2-9D08-4180-AEA9-56D4CE3404A2}" destId="{6F558CA9-2286-4AEA-BCF0-B7F8ED1AB88C}" srcOrd="0" destOrd="0" presId="urn:microsoft.com/office/officeart/2005/8/layout/radial4"/>
    <dgm:cxn modelId="{5CDE4CAC-9193-4490-B1A4-5EBF5D6689C0}" type="presParOf" srcId="{C4BFF1E2-9D08-4180-AEA9-56D4CE3404A2}" destId="{DB3783CD-083F-47F8-AF2E-BDF2A5CCC7CA}" srcOrd="1" destOrd="0" presId="urn:microsoft.com/office/officeart/2005/8/layout/radial4"/>
    <dgm:cxn modelId="{10CFB978-6064-4C49-9CC2-CBDFB362338E}" type="presParOf" srcId="{C4BFF1E2-9D08-4180-AEA9-56D4CE3404A2}" destId="{E704AE08-9072-4E0A-B353-F1BEEC4D1B59}" srcOrd="2" destOrd="0" presId="urn:microsoft.com/office/officeart/2005/8/layout/radial4"/>
    <dgm:cxn modelId="{318DACC9-9287-47FB-8C47-AB862DAA4222}" type="presParOf" srcId="{C4BFF1E2-9D08-4180-AEA9-56D4CE3404A2}" destId="{DD374604-BF49-44D9-94B1-1A58FC74482B}" srcOrd="3" destOrd="0" presId="urn:microsoft.com/office/officeart/2005/8/layout/radial4"/>
    <dgm:cxn modelId="{18FB9294-B5F4-4132-B667-D5423109C296}" type="presParOf" srcId="{C4BFF1E2-9D08-4180-AEA9-56D4CE3404A2}" destId="{EDDFB15A-EFFE-4285-9885-4F92E1AB5657}" srcOrd="4" destOrd="0" presId="urn:microsoft.com/office/officeart/2005/8/layout/radial4"/>
    <dgm:cxn modelId="{52BFFF69-1DE7-46BC-84A6-51A8F62DC29B}" type="presParOf" srcId="{C4BFF1E2-9D08-4180-AEA9-56D4CE3404A2}" destId="{7550D8B4-9743-497D-9FCA-FF09144274A1}" srcOrd="5" destOrd="0" presId="urn:microsoft.com/office/officeart/2005/8/layout/radial4"/>
    <dgm:cxn modelId="{8E5177B6-8B33-43F7-9E9E-22CCC82BC9EA}" type="presParOf" srcId="{C4BFF1E2-9D08-4180-AEA9-56D4CE3404A2}" destId="{1C23276B-F879-493D-9EE1-9F7D324EB65E}" srcOrd="6" destOrd="0" presId="urn:microsoft.com/office/officeart/2005/8/layout/radial4"/>
    <dgm:cxn modelId="{F574A2F8-D796-4CD9-B20D-2E9D4AA21816}" type="presParOf" srcId="{C4BFF1E2-9D08-4180-AEA9-56D4CE3404A2}" destId="{AB778B71-AD35-4092-A652-A8F59ABDDE73}" srcOrd="7" destOrd="0" presId="urn:microsoft.com/office/officeart/2005/8/layout/radial4"/>
    <dgm:cxn modelId="{FE472A1A-79B7-4DB5-A811-5AF90472C91B}" type="presParOf" srcId="{C4BFF1E2-9D08-4180-AEA9-56D4CE3404A2}" destId="{59FD91FD-36E1-4577-BA28-FCFC2F342248}" srcOrd="8" destOrd="0" presId="urn:microsoft.com/office/officeart/2005/8/layout/radial4"/>
    <dgm:cxn modelId="{6C55D5F7-2C26-4872-987D-85642D057A79}" type="presParOf" srcId="{C4BFF1E2-9D08-4180-AEA9-56D4CE3404A2}" destId="{7E8010DD-E779-4A13-9A4B-6B282BE0F51A}" srcOrd="9" destOrd="0" presId="urn:microsoft.com/office/officeart/2005/8/layout/radial4"/>
    <dgm:cxn modelId="{B8D681B8-3874-493B-BD3B-871E18935F93}" type="presParOf" srcId="{C4BFF1E2-9D08-4180-AEA9-56D4CE3404A2}" destId="{CE0EA8F7-476A-46CD-AE34-E0C41B058AB1}"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E49206-FC5F-4207-951F-1426F5DCB4F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A89D4ED-B216-4748-AB57-62D2E8A8F7A5}">
      <dgm:prSet phldrT="[Text]" custT="1"/>
      <dgm:spPr>
        <a:solidFill>
          <a:schemeClr val="accent2">
            <a:lumMod val="20000"/>
            <a:lumOff val="80000"/>
          </a:schemeClr>
        </a:solidFill>
      </dgm:spPr>
      <dgm:t>
        <a:bodyPr/>
        <a:lstStyle/>
        <a:p>
          <a:r>
            <a:rPr lang="en-US" sz="2800" dirty="0" smtClean="0">
              <a:solidFill>
                <a:schemeClr val="tx1"/>
              </a:solidFill>
            </a:rPr>
            <a:t>Governance</a:t>
          </a:r>
          <a:endParaRPr lang="en-US" sz="2800" dirty="0">
            <a:solidFill>
              <a:schemeClr val="tx1"/>
            </a:solidFill>
          </a:endParaRPr>
        </a:p>
      </dgm:t>
      <dgm:extLst>
        <a:ext uri="{E40237B7-FDA0-4F09-8148-C483321AD2D9}">
          <dgm14:cNvPr xmlns:dgm14="http://schemas.microsoft.com/office/drawing/2010/diagram" id="0" name="" descr="Governance&#10;"/>
        </a:ext>
      </dgm:extLst>
    </dgm:pt>
    <dgm:pt modelId="{015E4F9E-CEDC-437D-92F4-FC54AC431FE1}" type="parTrans" cxnId="{88509435-1201-4724-8479-B094CAFB5358}">
      <dgm:prSet/>
      <dgm:spPr/>
      <dgm:t>
        <a:bodyPr/>
        <a:lstStyle/>
        <a:p>
          <a:endParaRPr lang="en-US"/>
        </a:p>
      </dgm:t>
    </dgm:pt>
    <dgm:pt modelId="{1B0DB650-9D3A-4B4C-B3F3-71B00D7E45B3}" type="sibTrans" cxnId="{88509435-1201-4724-8479-B094CAFB5358}">
      <dgm:prSet/>
      <dgm:spPr/>
      <dgm:t>
        <a:bodyPr/>
        <a:lstStyle/>
        <a:p>
          <a:endParaRPr lang="en-US"/>
        </a:p>
      </dgm:t>
    </dgm:pt>
    <dgm:pt modelId="{1C5B320C-7317-4C23-AFE6-145B58D1E005}">
      <dgm:prSet phldrT="[Text]" custT="1"/>
      <dgm:spPr/>
      <dgm:t>
        <a:bodyPr/>
        <a:lstStyle/>
        <a:p>
          <a:r>
            <a:rPr lang="en-US" sz="2800" dirty="0" smtClean="0"/>
            <a:t>Mobile Device Management</a:t>
          </a:r>
          <a:endParaRPr lang="en-US" sz="2800" dirty="0"/>
        </a:p>
      </dgm:t>
      <dgm:extLst>
        <a:ext uri="{E40237B7-FDA0-4F09-8148-C483321AD2D9}">
          <dgm14:cNvPr xmlns:dgm14="http://schemas.microsoft.com/office/drawing/2010/diagram" id="0" name="" descr="Mobile Device Management&#10;"/>
        </a:ext>
      </dgm:extLst>
    </dgm:pt>
    <dgm:pt modelId="{402F5831-3650-4B19-BFA6-80B27BB8F8DE}" type="parTrans" cxnId="{D35C12CB-6FD7-4F65-A43B-095BAADBE554}">
      <dgm:prSet/>
      <dgm:spPr/>
      <dgm:t>
        <a:bodyPr/>
        <a:lstStyle/>
        <a:p>
          <a:endParaRPr lang="en-US"/>
        </a:p>
      </dgm:t>
    </dgm:pt>
    <dgm:pt modelId="{D528BAF3-ADB2-4431-9269-C34DE90256A6}" type="sibTrans" cxnId="{D35C12CB-6FD7-4F65-A43B-095BAADBE554}">
      <dgm:prSet/>
      <dgm:spPr/>
      <dgm:t>
        <a:bodyPr/>
        <a:lstStyle/>
        <a:p>
          <a:endParaRPr lang="en-US"/>
        </a:p>
      </dgm:t>
    </dgm:pt>
    <dgm:pt modelId="{0663826A-F9E3-427B-BA44-DB51B750565E}">
      <dgm:prSet phldrT="[Text]" custT="1"/>
      <dgm:spPr/>
      <dgm:t>
        <a:bodyPr/>
        <a:lstStyle/>
        <a:p>
          <a:r>
            <a:rPr lang="en-US" sz="2800" dirty="0" smtClean="0"/>
            <a:t>Cloud Hosting</a:t>
          </a:r>
          <a:endParaRPr lang="en-US" sz="2800" dirty="0"/>
        </a:p>
      </dgm:t>
      <dgm:extLst>
        <a:ext uri="{E40237B7-FDA0-4F09-8148-C483321AD2D9}">
          <dgm14:cNvPr xmlns:dgm14="http://schemas.microsoft.com/office/drawing/2010/diagram" id="0" name="" descr="Cloud Hosting&#10;"/>
        </a:ext>
      </dgm:extLst>
    </dgm:pt>
    <dgm:pt modelId="{22E4CF58-BD57-4B52-94F8-2DF2AD47A79F}" type="parTrans" cxnId="{D88FE6D6-7FE6-4AC2-98B1-07A1B06CFA7B}">
      <dgm:prSet/>
      <dgm:spPr/>
      <dgm:t>
        <a:bodyPr/>
        <a:lstStyle/>
        <a:p>
          <a:endParaRPr lang="en-US"/>
        </a:p>
      </dgm:t>
    </dgm:pt>
    <dgm:pt modelId="{7CCB88F2-6795-4E80-B50D-2E7AEF063980}" type="sibTrans" cxnId="{D88FE6D6-7FE6-4AC2-98B1-07A1B06CFA7B}">
      <dgm:prSet/>
      <dgm:spPr/>
      <dgm:t>
        <a:bodyPr/>
        <a:lstStyle/>
        <a:p>
          <a:endParaRPr lang="en-US"/>
        </a:p>
      </dgm:t>
    </dgm:pt>
    <dgm:pt modelId="{C47E2CF8-8D4D-4A40-99CF-C6149763F067}">
      <dgm:prSet phldrT="[Text]" custT="1"/>
      <dgm:spPr/>
      <dgm:t>
        <a:bodyPr/>
        <a:lstStyle/>
        <a:p>
          <a:r>
            <a:rPr lang="en-US" sz="2800" dirty="0" smtClean="0"/>
            <a:t>Mobile Application Environment (MAE)</a:t>
          </a:r>
          <a:endParaRPr lang="en-US" sz="2800" dirty="0"/>
        </a:p>
      </dgm:t>
      <dgm:extLst>
        <a:ext uri="{E40237B7-FDA0-4F09-8148-C483321AD2D9}">
          <dgm14:cNvPr xmlns:dgm14="http://schemas.microsoft.com/office/drawing/2010/diagram" id="0" name="" descr="Mobile Application Environment (MAE)&#10;"/>
        </a:ext>
      </dgm:extLst>
    </dgm:pt>
    <dgm:pt modelId="{8D9E8E7F-E037-47EC-AE49-76823FB32937}" type="parTrans" cxnId="{FA04C12E-E9BE-4147-A928-525D3B41DA7A}">
      <dgm:prSet/>
      <dgm:spPr/>
      <dgm:t>
        <a:bodyPr/>
        <a:lstStyle/>
        <a:p>
          <a:endParaRPr lang="en-US"/>
        </a:p>
      </dgm:t>
    </dgm:pt>
    <dgm:pt modelId="{CE1709FC-4C74-461E-96D7-31EDB5E3BD0A}" type="sibTrans" cxnId="{FA04C12E-E9BE-4147-A928-525D3B41DA7A}">
      <dgm:prSet/>
      <dgm:spPr/>
      <dgm:t>
        <a:bodyPr/>
        <a:lstStyle/>
        <a:p>
          <a:endParaRPr lang="en-US"/>
        </a:p>
      </dgm:t>
    </dgm:pt>
    <dgm:pt modelId="{3AD0A6B6-C1D9-4E7C-AFF4-46ABAB6DE7C4}">
      <dgm:prSet phldrT="[Text]" custT="1"/>
      <dgm:spPr/>
      <dgm:t>
        <a:bodyPr/>
        <a:lstStyle/>
        <a:p>
          <a:r>
            <a:rPr lang="en-US" sz="2800" dirty="0" smtClean="0"/>
            <a:t>Data Standardization</a:t>
          </a:r>
          <a:endParaRPr lang="en-US" sz="2800" dirty="0"/>
        </a:p>
      </dgm:t>
      <dgm:extLst>
        <a:ext uri="{E40237B7-FDA0-4F09-8148-C483321AD2D9}">
          <dgm14:cNvPr xmlns:dgm14="http://schemas.microsoft.com/office/drawing/2010/diagram" id="0" name="" descr="Data Standardization&#10;"/>
        </a:ext>
      </dgm:extLst>
    </dgm:pt>
    <dgm:pt modelId="{1C85F3BC-2963-4FF1-B086-0CFBE7FB15E5}" type="parTrans" cxnId="{FCA15D5D-632F-416F-9F51-E3E2F8C29415}">
      <dgm:prSet/>
      <dgm:spPr/>
      <dgm:t>
        <a:bodyPr/>
        <a:lstStyle/>
        <a:p>
          <a:endParaRPr lang="en-US"/>
        </a:p>
      </dgm:t>
    </dgm:pt>
    <dgm:pt modelId="{F7581FD2-71BC-4464-9F3A-1E41880FA468}" type="sibTrans" cxnId="{FCA15D5D-632F-416F-9F51-E3E2F8C29415}">
      <dgm:prSet/>
      <dgm:spPr/>
      <dgm:t>
        <a:bodyPr/>
        <a:lstStyle/>
        <a:p>
          <a:endParaRPr lang="en-US"/>
        </a:p>
      </dgm:t>
    </dgm:pt>
    <dgm:pt modelId="{58B0DCC6-5830-4B70-95FF-DAFDA4FA30C6}">
      <dgm:prSet phldrT="[Text]" custT="1"/>
      <dgm:spPr/>
      <dgm:t>
        <a:bodyPr/>
        <a:lstStyle/>
        <a:p>
          <a:r>
            <a:rPr lang="en-US" sz="2800" dirty="0" smtClean="0"/>
            <a:t>App Certification</a:t>
          </a:r>
          <a:endParaRPr lang="en-US" sz="2800" dirty="0"/>
        </a:p>
      </dgm:t>
      <dgm:extLst>
        <a:ext uri="{E40237B7-FDA0-4F09-8148-C483321AD2D9}">
          <dgm14:cNvPr xmlns:dgm14="http://schemas.microsoft.com/office/drawing/2010/diagram" id="0" name="" descr="App Certification&#10;"/>
        </a:ext>
      </dgm:extLst>
    </dgm:pt>
    <dgm:pt modelId="{49864DAE-5DE8-4602-9C33-3BD7340BFE85}" type="parTrans" cxnId="{95CFA285-8511-4FC1-B96B-1B62D32111CB}">
      <dgm:prSet/>
      <dgm:spPr/>
      <dgm:t>
        <a:bodyPr/>
        <a:lstStyle/>
        <a:p>
          <a:endParaRPr lang="en-US"/>
        </a:p>
      </dgm:t>
    </dgm:pt>
    <dgm:pt modelId="{3BA8CDA6-E47D-4B17-BB71-96B32D1F1925}" type="sibTrans" cxnId="{95CFA285-8511-4FC1-B96B-1B62D32111CB}">
      <dgm:prSet/>
      <dgm:spPr/>
      <dgm:t>
        <a:bodyPr/>
        <a:lstStyle/>
        <a:p>
          <a:endParaRPr lang="en-US"/>
        </a:p>
      </dgm:t>
    </dgm:pt>
    <dgm:pt modelId="{C4BFF1E2-9D08-4180-AEA9-56D4CE3404A2}" type="pres">
      <dgm:prSet presAssocID="{A9E49206-FC5F-4207-951F-1426F5DCB4FB}" presName="cycle" presStyleCnt="0">
        <dgm:presLayoutVars>
          <dgm:chMax val="1"/>
          <dgm:dir/>
          <dgm:animLvl val="ctr"/>
          <dgm:resizeHandles val="exact"/>
        </dgm:presLayoutVars>
      </dgm:prSet>
      <dgm:spPr/>
      <dgm:t>
        <a:bodyPr/>
        <a:lstStyle/>
        <a:p>
          <a:endParaRPr lang="en-US"/>
        </a:p>
      </dgm:t>
    </dgm:pt>
    <dgm:pt modelId="{6F558CA9-2286-4AEA-BCF0-B7F8ED1AB88C}" type="pres">
      <dgm:prSet presAssocID="{7A89D4ED-B216-4748-AB57-62D2E8A8F7A5}" presName="centerShape" presStyleLbl="node0" presStyleIdx="0" presStyleCnt="1" custScaleX="111507" custScaleY="119395" custLinFactNeighborY="3611"/>
      <dgm:spPr/>
      <dgm:t>
        <a:bodyPr/>
        <a:lstStyle/>
        <a:p>
          <a:endParaRPr lang="en-US"/>
        </a:p>
      </dgm:t>
    </dgm:pt>
    <dgm:pt modelId="{6EBC93D7-3792-4069-8DCF-563FD7A4471F}" type="pres">
      <dgm:prSet presAssocID="{402F5831-3650-4B19-BFA6-80B27BB8F8DE}" presName="parTrans" presStyleLbl="bgSibTrans2D1" presStyleIdx="0" presStyleCnt="5" custLinFactNeighborX="11448" custLinFactNeighborY="250"/>
      <dgm:spPr/>
      <dgm:t>
        <a:bodyPr/>
        <a:lstStyle/>
        <a:p>
          <a:endParaRPr lang="en-US"/>
        </a:p>
      </dgm:t>
    </dgm:pt>
    <dgm:pt modelId="{59B316A5-1BB5-4A45-830A-21841C5481C2}" type="pres">
      <dgm:prSet presAssocID="{1C5B320C-7317-4C23-AFE6-145B58D1E005}" presName="node" presStyleLbl="node1" presStyleIdx="0" presStyleCnt="5" custScaleX="119422" custScaleY="126132" custRadScaleRad="91573" custRadScaleInc="-8844">
        <dgm:presLayoutVars>
          <dgm:bulletEnabled val="1"/>
        </dgm:presLayoutVars>
      </dgm:prSet>
      <dgm:spPr/>
      <dgm:t>
        <a:bodyPr/>
        <a:lstStyle/>
        <a:p>
          <a:endParaRPr lang="en-US"/>
        </a:p>
      </dgm:t>
    </dgm:pt>
    <dgm:pt modelId="{082035BF-FE6D-4F22-9DEF-6A41F4A49BF7}" type="pres">
      <dgm:prSet presAssocID="{22E4CF58-BD57-4B52-94F8-2DF2AD47A79F}" presName="parTrans" presStyleLbl="bgSibTrans2D1" presStyleIdx="1" presStyleCnt="5" custLinFactNeighborX="4942" custLinFactNeighborY="18620"/>
      <dgm:spPr/>
      <dgm:t>
        <a:bodyPr/>
        <a:lstStyle/>
        <a:p>
          <a:endParaRPr lang="en-US"/>
        </a:p>
      </dgm:t>
    </dgm:pt>
    <dgm:pt modelId="{585D0A83-625C-4E5F-A6BF-FB18E9319985}" type="pres">
      <dgm:prSet presAssocID="{0663826A-F9E3-427B-BA44-DB51B750565E}" presName="node" presStyleLbl="node1" presStyleIdx="1" presStyleCnt="5" custScaleX="119422" custScaleY="126132" custRadScaleRad="111812" custRadScaleInc="-11414">
        <dgm:presLayoutVars>
          <dgm:bulletEnabled val="1"/>
        </dgm:presLayoutVars>
      </dgm:prSet>
      <dgm:spPr/>
      <dgm:t>
        <a:bodyPr/>
        <a:lstStyle/>
        <a:p>
          <a:endParaRPr lang="en-US"/>
        </a:p>
      </dgm:t>
    </dgm:pt>
    <dgm:pt modelId="{FA80D602-021F-40AF-8DA4-D50847C181C3}" type="pres">
      <dgm:prSet presAssocID="{8D9E8E7F-E037-47EC-AE49-76823FB32937}" presName="parTrans" presStyleLbl="bgSibTrans2D1" presStyleIdx="2" presStyleCnt="5" custLinFactNeighborX="-1035" custLinFactNeighborY="29144"/>
      <dgm:spPr/>
      <dgm:t>
        <a:bodyPr/>
        <a:lstStyle/>
        <a:p>
          <a:endParaRPr lang="en-US"/>
        </a:p>
      </dgm:t>
    </dgm:pt>
    <dgm:pt modelId="{2F9609CF-DDEB-4287-A001-AB3726F8607C}" type="pres">
      <dgm:prSet presAssocID="{C47E2CF8-8D4D-4A40-99CF-C6149763F067}" presName="node" presStyleLbl="node1" presStyleIdx="2" presStyleCnt="5" custScaleX="119422" custScaleY="126132">
        <dgm:presLayoutVars>
          <dgm:bulletEnabled val="1"/>
        </dgm:presLayoutVars>
      </dgm:prSet>
      <dgm:spPr/>
      <dgm:t>
        <a:bodyPr/>
        <a:lstStyle/>
        <a:p>
          <a:endParaRPr lang="en-US"/>
        </a:p>
      </dgm:t>
    </dgm:pt>
    <dgm:pt modelId="{EF59346F-F7DC-492F-B9E4-D568E433DAD5}" type="pres">
      <dgm:prSet presAssocID="{1C85F3BC-2963-4FF1-B086-0CFBE7FB15E5}" presName="parTrans" presStyleLbl="bgSibTrans2D1" presStyleIdx="3" presStyleCnt="5" custLinFactNeighborX="-7146" custLinFactNeighborY="30476"/>
      <dgm:spPr/>
      <dgm:t>
        <a:bodyPr/>
        <a:lstStyle/>
        <a:p>
          <a:endParaRPr lang="en-US"/>
        </a:p>
      </dgm:t>
    </dgm:pt>
    <dgm:pt modelId="{4C3D2F75-AF92-4D3F-B5CE-728107E324BE}" type="pres">
      <dgm:prSet presAssocID="{3AD0A6B6-C1D9-4E7C-AFF4-46ABAB6DE7C4}" presName="node" presStyleLbl="node1" presStyleIdx="3" presStyleCnt="5" custScaleX="119422" custScaleY="126132" custRadScaleRad="111336" custRadScaleInc="15142">
        <dgm:presLayoutVars>
          <dgm:bulletEnabled val="1"/>
        </dgm:presLayoutVars>
      </dgm:prSet>
      <dgm:spPr/>
      <dgm:t>
        <a:bodyPr/>
        <a:lstStyle/>
        <a:p>
          <a:endParaRPr lang="en-US"/>
        </a:p>
      </dgm:t>
    </dgm:pt>
    <dgm:pt modelId="{6A9BE1FD-999B-4CF2-820C-6315FD5A39D0}" type="pres">
      <dgm:prSet presAssocID="{49864DAE-5DE8-4602-9C33-3BD7340BFE85}" presName="parTrans" presStyleLbl="bgSibTrans2D1" presStyleIdx="4" presStyleCnt="5" custLinFactNeighborX="-8383" custLinFactNeighborY="2734"/>
      <dgm:spPr/>
      <dgm:t>
        <a:bodyPr/>
        <a:lstStyle/>
        <a:p>
          <a:endParaRPr lang="en-US"/>
        </a:p>
      </dgm:t>
    </dgm:pt>
    <dgm:pt modelId="{90B24DCA-EE1C-4FE4-ADB4-51A61FA1E106}" type="pres">
      <dgm:prSet presAssocID="{58B0DCC6-5830-4B70-95FF-DAFDA4FA30C6}" presName="node" presStyleLbl="node1" presStyleIdx="4" presStyleCnt="5" custScaleX="119422" custScaleY="126132" custRadScaleRad="92798" custRadScaleInc="4775">
        <dgm:presLayoutVars>
          <dgm:bulletEnabled val="1"/>
        </dgm:presLayoutVars>
      </dgm:prSet>
      <dgm:spPr/>
      <dgm:t>
        <a:bodyPr/>
        <a:lstStyle/>
        <a:p>
          <a:endParaRPr lang="en-US"/>
        </a:p>
      </dgm:t>
    </dgm:pt>
  </dgm:ptLst>
  <dgm:cxnLst>
    <dgm:cxn modelId="{CC5C1F4F-8802-449C-BB89-2F0C8BEA15D4}" type="presOf" srcId="{0663826A-F9E3-427B-BA44-DB51B750565E}" destId="{585D0A83-625C-4E5F-A6BF-FB18E9319985}" srcOrd="0" destOrd="0" presId="urn:microsoft.com/office/officeart/2005/8/layout/radial4"/>
    <dgm:cxn modelId="{95CFA285-8511-4FC1-B96B-1B62D32111CB}" srcId="{7A89D4ED-B216-4748-AB57-62D2E8A8F7A5}" destId="{58B0DCC6-5830-4B70-95FF-DAFDA4FA30C6}" srcOrd="4" destOrd="0" parTransId="{49864DAE-5DE8-4602-9C33-3BD7340BFE85}" sibTransId="{3BA8CDA6-E47D-4B17-BB71-96B32D1F1925}"/>
    <dgm:cxn modelId="{5519D89D-0676-45F3-BA6D-92E9C2A558E6}" type="presOf" srcId="{402F5831-3650-4B19-BFA6-80B27BB8F8DE}" destId="{6EBC93D7-3792-4069-8DCF-563FD7A4471F}" srcOrd="0" destOrd="0" presId="urn:microsoft.com/office/officeart/2005/8/layout/radial4"/>
    <dgm:cxn modelId="{7770F35F-59EE-49E7-8797-F75B0E229656}" type="presOf" srcId="{7A89D4ED-B216-4748-AB57-62D2E8A8F7A5}" destId="{6F558CA9-2286-4AEA-BCF0-B7F8ED1AB88C}" srcOrd="0" destOrd="0" presId="urn:microsoft.com/office/officeart/2005/8/layout/radial4"/>
    <dgm:cxn modelId="{D35C12CB-6FD7-4F65-A43B-095BAADBE554}" srcId="{7A89D4ED-B216-4748-AB57-62D2E8A8F7A5}" destId="{1C5B320C-7317-4C23-AFE6-145B58D1E005}" srcOrd="0" destOrd="0" parTransId="{402F5831-3650-4B19-BFA6-80B27BB8F8DE}" sibTransId="{D528BAF3-ADB2-4431-9269-C34DE90256A6}"/>
    <dgm:cxn modelId="{268AA7E1-00BF-4391-BA65-9F248BE72F94}" type="presOf" srcId="{22E4CF58-BD57-4B52-94F8-2DF2AD47A79F}" destId="{082035BF-FE6D-4F22-9DEF-6A41F4A49BF7}" srcOrd="0" destOrd="0" presId="urn:microsoft.com/office/officeart/2005/8/layout/radial4"/>
    <dgm:cxn modelId="{BD1E561D-99C0-4678-9A4C-A9EC8934DBC5}" type="presOf" srcId="{C47E2CF8-8D4D-4A40-99CF-C6149763F067}" destId="{2F9609CF-DDEB-4287-A001-AB3726F8607C}" srcOrd="0" destOrd="0" presId="urn:microsoft.com/office/officeart/2005/8/layout/radial4"/>
    <dgm:cxn modelId="{A211D44A-7D7E-4857-B107-6A78E618A2E2}" type="presOf" srcId="{1C5B320C-7317-4C23-AFE6-145B58D1E005}" destId="{59B316A5-1BB5-4A45-830A-21841C5481C2}" srcOrd="0" destOrd="0" presId="urn:microsoft.com/office/officeart/2005/8/layout/radial4"/>
    <dgm:cxn modelId="{D88FE6D6-7FE6-4AC2-98B1-07A1B06CFA7B}" srcId="{7A89D4ED-B216-4748-AB57-62D2E8A8F7A5}" destId="{0663826A-F9E3-427B-BA44-DB51B750565E}" srcOrd="1" destOrd="0" parTransId="{22E4CF58-BD57-4B52-94F8-2DF2AD47A79F}" sibTransId="{7CCB88F2-6795-4E80-B50D-2E7AEF063980}"/>
    <dgm:cxn modelId="{5879CB80-2521-4F1C-90FE-70A14B476D98}" type="presOf" srcId="{49864DAE-5DE8-4602-9C33-3BD7340BFE85}" destId="{6A9BE1FD-999B-4CF2-820C-6315FD5A39D0}" srcOrd="0" destOrd="0" presId="urn:microsoft.com/office/officeart/2005/8/layout/radial4"/>
    <dgm:cxn modelId="{ECDEC901-57F3-49FF-81DE-7DD2A0AEF463}" type="presOf" srcId="{A9E49206-FC5F-4207-951F-1426F5DCB4FB}" destId="{C4BFF1E2-9D08-4180-AEA9-56D4CE3404A2}" srcOrd="0" destOrd="0" presId="urn:microsoft.com/office/officeart/2005/8/layout/radial4"/>
    <dgm:cxn modelId="{88509435-1201-4724-8479-B094CAFB5358}" srcId="{A9E49206-FC5F-4207-951F-1426F5DCB4FB}" destId="{7A89D4ED-B216-4748-AB57-62D2E8A8F7A5}" srcOrd="0" destOrd="0" parTransId="{015E4F9E-CEDC-437D-92F4-FC54AC431FE1}" sibTransId="{1B0DB650-9D3A-4B4C-B3F3-71B00D7E45B3}"/>
    <dgm:cxn modelId="{F2843723-FA85-4CFA-8F2E-36F921B0C246}" type="presOf" srcId="{1C85F3BC-2963-4FF1-B086-0CFBE7FB15E5}" destId="{EF59346F-F7DC-492F-B9E4-D568E433DAD5}" srcOrd="0" destOrd="0" presId="urn:microsoft.com/office/officeart/2005/8/layout/radial4"/>
    <dgm:cxn modelId="{D961B713-1F60-4451-BDF2-7D1D9FF6CE5D}" type="presOf" srcId="{3AD0A6B6-C1D9-4E7C-AFF4-46ABAB6DE7C4}" destId="{4C3D2F75-AF92-4D3F-B5CE-728107E324BE}" srcOrd="0" destOrd="0" presId="urn:microsoft.com/office/officeart/2005/8/layout/radial4"/>
    <dgm:cxn modelId="{874173B3-9181-4F9C-821E-B448B2B54DA2}" type="presOf" srcId="{8D9E8E7F-E037-47EC-AE49-76823FB32937}" destId="{FA80D602-021F-40AF-8DA4-D50847C181C3}" srcOrd="0" destOrd="0" presId="urn:microsoft.com/office/officeart/2005/8/layout/radial4"/>
    <dgm:cxn modelId="{1208D05A-3EE7-41B2-8593-7D432E29DBE1}" type="presOf" srcId="{58B0DCC6-5830-4B70-95FF-DAFDA4FA30C6}" destId="{90B24DCA-EE1C-4FE4-ADB4-51A61FA1E106}" srcOrd="0" destOrd="0" presId="urn:microsoft.com/office/officeart/2005/8/layout/radial4"/>
    <dgm:cxn modelId="{FCA15D5D-632F-416F-9F51-E3E2F8C29415}" srcId="{7A89D4ED-B216-4748-AB57-62D2E8A8F7A5}" destId="{3AD0A6B6-C1D9-4E7C-AFF4-46ABAB6DE7C4}" srcOrd="3" destOrd="0" parTransId="{1C85F3BC-2963-4FF1-B086-0CFBE7FB15E5}" sibTransId="{F7581FD2-71BC-4464-9F3A-1E41880FA468}"/>
    <dgm:cxn modelId="{FA04C12E-E9BE-4147-A928-525D3B41DA7A}" srcId="{7A89D4ED-B216-4748-AB57-62D2E8A8F7A5}" destId="{C47E2CF8-8D4D-4A40-99CF-C6149763F067}" srcOrd="2" destOrd="0" parTransId="{8D9E8E7F-E037-47EC-AE49-76823FB32937}" sibTransId="{CE1709FC-4C74-461E-96D7-31EDB5E3BD0A}"/>
    <dgm:cxn modelId="{6538C2FA-2F8B-44C8-9000-049D6420AEAD}" type="presParOf" srcId="{C4BFF1E2-9D08-4180-AEA9-56D4CE3404A2}" destId="{6F558CA9-2286-4AEA-BCF0-B7F8ED1AB88C}" srcOrd="0" destOrd="0" presId="urn:microsoft.com/office/officeart/2005/8/layout/radial4"/>
    <dgm:cxn modelId="{1DD87863-E416-49A7-90EE-3059743AC043}" type="presParOf" srcId="{C4BFF1E2-9D08-4180-AEA9-56D4CE3404A2}" destId="{6EBC93D7-3792-4069-8DCF-563FD7A4471F}" srcOrd="1" destOrd="0" presId="urn:microsoft.com/office/officeart/2005/8/layout/radial4"/>
    <dgm:cxn modelId="{E45B8AF2-DCE0-498F-BF46-EDD1E1382480}" type="presParOf" srcId="{C4BFF1E2-9D08-4180-AEA9-56D4CE3404A2}" destId="{59B316A5-1BB5-4A45-830A-21841C5481C2}" srcOrd="2" destOrd="0" presId="urn:microsoft.com/office/officeart/2005/8/layout/radial4"/>
    <dgm:cxn modelId="{D38E73F1-123A-4566-A45C-387FD10DD286}" type="presParOf" srcId="{C4BFF1E2-9D08-4180-AEA9-56D4CE3404A2}" destId="{082035BF-FE6D-4F22-9DEF-6A41F4A49BF7}" srcOrd="3" destOrd="0" presId="urn:microsoft.com/office/officeart/2005/8/layout/radial4"/>
    <dgm:cxn modelId="{029D905E-7806-44F1-ADE8-5A4479E8586C}" type="presParOf" srcId="{C4BFF1E2-9D08-4180-AEA9-56D4CE3404A2}" destId="{585D0A83-625C-4E5F-A6BF-FB18E9319985}" srcOrd="4" destOrd="0" presId="urn:microsoft.com/office/officeart/2005/8/layout/radial4"/>
    <dgm:cxn modelId="{78DAFFE0-7A0C-4660-8B97-9479FF158BD9}" type="presParOf" srcId="{C4BFF1E2-9D08-4180-AEA9-56D4CE3404A2}" destId="{FA80D602-021F-40AF-8DA4-D50847C181C3}" srcOrd="5" destOrd="0" presId="urn:microsoft.com/office/officeart/2005/8/layout/radial4"/>
    <dgm:cxn modelId="{36B42859-147A-441D-8FBE-9EA2AB362594}" type="presParOf" srcId="{C4BFF1E2-9D08-4180-AEA9-56D4CE3404A2}" destId="{2F9609CF-DDEB-4287-A001-AB3726F8607C}" srcOrd="6" destOrd="0" presId="urn:microsoft.com/office/officeart/2005/8/layout/radial4"/>
    <dgm:cxn modelId="{0B84BB7B-A13A-415D-9ED8-B6B0841A496C}" type="presParOf" srcId="{C4BFF1E2-9D08-4180-AEA9-56D4CE3404A2}" destId="{EF59346F-F7DC-492F-B9E4-D568E433DAD5}" srcOrd="7" destOrd="0" presId="urn:microsoft.com/office/officeart/2005/8/layout/radial4"/>
    <dgm:cxn modelId="{DEDFC713-74F4-48A8-AE41-EABCDBA8B93B}" type="presParOf" srcId="{C4BFF1E2-9D08-4180-AEA9-56D4CE3404A2}" destId="{4C3D2F75-AF92-4D3F-B5CE-728107E324BE}" srcOrd="8" destOrd="0" presId="urn:microsoft.com/office/officeart/2005/8/layout/radial4"/>
    <dgm:cxn modelId="{BED7B196-674D-4753-9C6F-64C8B7113037}" type="presParOf" srcId="{C4BFF1E2-9D08-4180-AEA9-56D4CE3404A2}" destId="{6A9BE1FD-999B-4CF2-820C-6315FD5A39D0}" srcOrd="9" destOrd="0" presId="urn:microsoft.com/office/officeart/2005/8/layout/radial4"/>
    <dgm:cxn modelId="{B25C743D-0898-4629-97D2-98046BA41262}" type="presParOf" srcId="{C4BFF1E2-9D08-4180-AEA9-56D4CE3404A2}" destId="{90B24DCA-EE1C-4FE4-ADB4-51A61FA1E106}"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89DEC-CB31-4256-AE98-F0357A1BA6A3}" type="doc">
      <dgm:prSet loTypeId="urn:microsoft.com/office/officeart/2005/8/layout/arrow2" loCatId="process" qsTypeId="urn:microsoft.com/office/officeart/2005/8/quickstyle/simple1" qsCatId="simple" csTypeId="urn:microsoft.com/office/officeart/2005/8/colors/accent1_2" csCatId="accent1" phldr="1"/>
      <dgm:spPr/>
    </dgm:pt>
    <dgm:pt modelId="{22B061E1-5863-463A-AF7A-ECC0C2AA8059}">
      <dgm:prSet phldrT="[Text]" custT="1"/>
      <dgm:spPr/>
      <dgm:t>
        <a:bodyPr/>
        <a:lstStyle/>
        <a:p>
          <a:r>
            <a:rPr lang="en-US" sz="3200" b="1" dirty="0" smtClean="0"/>
            <a:t>Clinician Pilot</a:t>
          </a:r>
          <a:endParaRPr lang="en-US" sz="3200" b="1" dirty="0"/>
        </a:p>
      </dgm:t>
      <dgm:extLst>
        <a:ext uri="{E40237B7-FDA0-4F09-8148-C483321AD2D9}">
          <dgm14:cNvPr xmlns:dgm14="http://schemas.microsoft.com/office/drawing/2010/diagram" id="0" name="" descr="Clinician Pilot&#10;"/>
        </a:ext>
      </dgm:extLst>
    </dgm:pt>
    <dgm:pt modelId="{957B01A2-4875-414B-AF60-3CFE86A16999}" type="parTrans" cxnId="{EB7F2C93-AD72-43B0-BE0D-D80115955D82}">
      <dgm:prSet/>
      <dgm:spPr/>
      <dgm:t>
        <a:bodyPr/>
        <a:lstStyle/>
        <a:p>
          <a:endParaRPr lang="en-US"/>
        </a:p>
      </dgm:t>
    </dgm:pt>
    <dgm:pt modelId="{88988614-A175-4EE1-86A6-99C2D4C6898C}" type="sibTrans" cxnId="{EB7F2C93-AD72-43B0-BE0D-D80115955D82}">
      <dgm:prSet/>
      <dgm:spPr/>
      <dgm:t>
        <a:bodyPr/>
        <a:lstStyle/>
        <a:p>
          <a:endParaRPr lang="en-US"/>
        </a:p>
      </dgm:t>
    </dgm:pt>
    <dgm:pt modelId="{C2F08025-1560-4536-8E38-E09D2EFECB2C}">
      <dgm:prSet phldrT="[Text]" custT="1"/>
      <dgm:spPr/>
      <dgm:t>
        <a:bodyPr/>
        <a:lstStyle/>
        <a:p>
          <a:pPr algn="ctr"/>
          <a:r>
            <a:rPr lang="en-US" sz="3200" b="1" dirty="0" smtClean="0"/>
            <a:t>Mobile Health Browser Pilot</a:t>
          </a:r>
          <a:endParaRPr lang="en-US" sz="3200" b="1" dirty="0"/>
        </a:p>
      </dgm:t>
      <dgm:extLst>
        <a:ext uri="{E40237B7-FDA0-4F09-8148-C483321AD2D9}">
          <dgm14:cNvPr xmlns:dgm14="http://schemas.microsoft.com/office/drawing/2010/diagram" id="0" name="" descr="Mobile Health Browser Pilot&#10;"/>
        </a:ext>
      </dgm:extLst>
    </dgm:pt>
    <dgm:pt modelId="{BCFA4DE6-10B3-4946-93C1-F7BACBB5B743}" type="parTrans" cxnId="{BF88255E-66F1-4BB7-849B-73461A53A3E6}">
      <dgm:prSet/>
      <dgm:spPr/>
      <dgm:t>
        <a:bodyPr/>
        <a:lstStyle/>
        <a:p>
          <a:endParaRPr lang="en-US"/>
        </a:p>
      </dgm:t>
    </dgm:pt>
    <dgm:pt modelId="{D44E5A26-308B-4AAE-A9B5-1E7DADBDF28F}" type="sibTrans" cxnId="{BF88255E-66F1-4BB7-849B-73461A53A3E6}">
      <dgm:prSet/>
      <dgm:spPr/>
      <dgm:t>
        <a:bodyPr/>
        <a:lstStyle/>
        <a:p>
          <a:endParaRPr lang="en-US"/>
        </a:p>
      </dgm:t>
    </dgm:pt>
    <dgm:pt modelId="{D4FBC44E-0EFC-4B97-BE9E-B015CBCA9275}">
      <dgm:prSet phldrT="[Text]" custT="1"/>
      <dgm:spPr/>
      <dgm:t>
        <a:bodyPr/>
        <a:lstStyle/>
        <a:p>
          <a:pPr algn="ctr"/>
          <a:r>
            <a:rPr lang="en-US" sz="3200" b="1" dirty="0" smtClean="0"/>
            <a:t>Veteran Patient/ Family Caregiver Pilot</a:t>
          </a:r>
          <a:endParaRPr lang="en-US" sz="3200" b="1" dirty="0"/>
        </a:p>
      </dgm:t>
      <dgm:extLst>
        <a:ext uri="{E40237B7-FDA0-4F09-8148-C483321AD2D9}">
          <dgm14:cNvPr xmlns:dgm14="http://schemas.microsoft.com/office/drawing/2010/diagram" id="0" name="" descr="Veteran Patient/ Family Caregiver Pilot&#10;"/>
        </a:ext>
      </dgm:extLst>
    </dgm:pt>
    <dgm:pt modelId="{1CED55B6-49CD-4D79-81F7-D9853BB4B59E}" type="parTrans" cxnId="{4E444AD4-28F0-4502-A870-F45FE11F0BF5}">
      <dgm:prSet/>
      <dgm:spPr/>
      <dgm:t>
        <a:bodyPr/>
        <a:lstStyle/>
        <a:p>
          <a:endParaRPr lang="en-US"/>
        </a:p>
      </dgm:t>
    </dgm:pt>
    <dgm:pt modelId="{1688DE74-1D2B-4151-A419-8259ACDABC2A}" type="sibTrans" cxnId="{4E444AD4-28F0-4502-A870-F45FE11F0BF5}">
      <dgm:prSet/>
      <dgm:spPr/>
      <dgm:t>
        <a:bodyPr/>
        <a:lstStyle/>
        <a:p>
          <a:endParaRPr lang="en-US"/>
        </a:p>
      </dgm:t>
    </dgm:pt>
    <dgm:pt modelId="{8140A60A-8B59-4D2D-B3E4-DC1A258414F1}" type="pres">
      <dgm:prSet presAssocID="{F6989DEC-CB31-4256-AE98-F0357A1BA6A3}" presName="arrowDiagram" presStyleCnt="0">
        <dgm:presLayoutVars>
          <dgm:chMax val="5"/>
          <dgm:dir/>
          <dgm:resizeHandles val="exact"/>
        </dgm:presLayoutVars>
      </dgm:prSet>
      <dgm:spPr/>
    </dgm:pt>
    <dgm:pt modelId="{BE8FE79A-1D52-4EEF-8D12-1034F879CE65}" type="pres">
      <dgm:prSet presAssocID="{F6989DEC-CB31-4256-AE98-F0357A1BA6A3}" presName="arrow" presStyleLbl="bgShp" presStyleIdx="0" presStyleCnt="1" custScaleY="120000"/>
      <dgm:spPr>
        <a:solidFill>
          <a:schemeClr val="accent2">
            <a:lumMod val="60000"/>
            <a:lumOff val="40000"/>
          </a:schemeClr>
        </a:solidFill>
      </dgm:spPr>
      <dgm:extLst>
        <a:ext uri="{E40237B7-FDA0-4F09-8148-C483321AD2D9}">
          <dgm14:cNvPr xmlns:dgm14="http://schemas.microsoft.com/office/drawing/2010/diagram" id="0" name="" descr="a right arrow inscreasing in thickness from left to right"/>
        </a:ext>
      </dgm:extLst>
    </dgm:pt>
    <dgm:pt modelId="{98362623-5BAC-4AFA-8CDE-8A73911BE014}" type="pres">
      <dgm:prSet presAssocID="{F6989DEC-CB31-4256-AE98-F0357A1BA6A3}" presName="arrowDiagram3" presStyleCnt="0"/>
      <dgm:spPr/>
    </dgm:pt>
    <dgm:pt modelId="{B923B3BC-B703-47AA-BB17-6CDD0C495631}" type="pres">
      <dgm:prSet presAssocID="{22B061E1-5863-463A-AF7A-ECC0C2AA8059}" presName="bullet3a" presStyleLbl="node1" presStyleIdx="0" presStyleCnt="3" custLinFactNeighborY="78669"/>
      <dgm:spPr>
        <a:solidFill>
          <a:schemeClr val="accent2">
            <a:lumMod val="75000"/>
          </a:schemeClr>
        </a:solidFill>
      </dgm:spPr>
      <dgm:extLst>
        <a:ext uri="{E40237B7-FDA0-4F09-8148-C483321AD2D9}">
          <dgm14:cNvPr xmlns:dgm14="http://schemas.microsoft.com/office/drawing/2010/diagram" id="0" name="" descr="&quot; &quot;"/>
        </a:ext>
      </dgm:extLst>
    </dgm:pt>
    <dgm:pt modelId="{DAAE5E3C-4F32-4A62-9353-338870DFD8C5}" type="pres">
      <dgm:prSet presAssocID="{22B061E1-5863-463A-AF7A-ECC0C2AA8059}" presName="textBox3a" presStyleLbl="revTx" presStyleIdx="0" presStyleCnt="3" custScaleX="141488" custScaleY="56666" custLinFactNeighborX="-38041" custLinFactNeighborY="43689">
        <dgm:presLayoutVars>
          <dgm:bulletEnabled val="1"/>
        </dgm:presLayoutVars>
      </dgm:prSet>
      <dgm:spPr/>
      <dgm:t>
        <a:bodyPr/>
        <a:lstStyle/>
        <a:p>
          <a:endParaRPr lang="en-US"/>
        </a:p>
      </dgm:t>
    </dgm:pt>
    <dgm:pt modelId="{BF746DAE-94FE-4B08-A947-23FF07694C25}" type="pres">
      <dgm:prSet presAssocID="{C2F08025-1560-4536-8E38-E09D2EFECB2C}" presName="bullet3b" presStyleLbl="node1" presStyleIdx="1" presStyleCnt="3" custLinFactNeighborY="-11004"/>
      <dgm:spPr>
        <a:solidFill>
          <a:schemeClr val="accent2"/>
        </a:solidFill>
      </dgm:spPr>
      <dgm:extLst>
        <a:ext uri="{E40237B7-FDA0-4F09-8148-C483321AD2D9}">
          <dgm14:cNvPr xmlns:dgm14="http://schemas.microsoft.com/office/drawing/2010/diagram" id="0" name="" descr="&quot; &quot;"/>
        </a:ext>
      </dgm:extLst>
    </dgm:pt>
    <dgm:pt modelId="{84286A3A-6CFB-4762-BFC2-FA3536EF886E}" type="pres">
      <dgm:prSet presAssocID="{C2F08025-1560-4536-8E38-E09D2EFECB2C}" presName="textBox3b" presStyleLbl="revTx" presStyleIdx="1" presStyleCnt="3" custScaleX="168182" custScaleY="77484" custLinFactNeighborX="-50317" custLinFactNeighborY="18889">
        <dgm:presLayoutVars>
          <dgm:bulletEnabled val="1"/>
        </dgm:presLayoutVars>
      </dgm:prSet>
      <dgm:spPr/>
      <dgm:t>
        <a:bodyPr/>
        <a:lstStyle/>
        <a:p>
          <a:endParaRPr lang="en-US"/>
        </a:p>
      </dgm:t>
    </dgm:pt>
    <dgm:pt modelId="{C5FFEFFF-B812-4720-A01C-D1A0C576B54F}" type="pres">
      <dgm:prSet presAssocID="{D4FBC44E-0EFC-4B97-BE9E-B015CBCA9275}" presName="bullet3c" presStyleLbl="node1" presStyleIdx="2" presStyleCnt="3" custLinFactNeighborX="29183" custLinFactNeighborY="-61019"/>
      <dgm:spPr>
        <a:solidFill>
          <a:schemeClr val="accent2"/>
        </a:solidFill>
      </dgm:spPr>
      <dgm:extLst>
        <a:ext uri="{E40237B7-FDA0-4F09-8148-C483321AD2D9}">
          <dgm14:cNvPr xmlns:dgm14="http://schemas.microsoft.com/office/drawing/2010/diagram" id="0" name="" descr="&quot; &quot;"/>
        </a:ext>
      </dgm:extLst>
    </dgm:pt>
    <dgm:pt modelId="{C003B3D8-C502-40B0-A94B-06FFE53987FC}" type="pres">
      <dgm:prSet presAssocID="{D4FBC44E-0EFC-4B97-BE9E-B015CBCA9275}" presName="textBox3c" presStyleLbl="revTx" presStyleIdx="2" presStyleCnt="3" custScaleX="190024" custScaleY="75346" custLinFactNeighborX="-42165" custLinFactNeighborY="-4560">
        <dgm:presLayoutVars>
          <dgm:bulletEnabled val="1"/>
        </dgm:presLayoutVars>
      </dgm:prSet>
      <dgm:spPr/>
      <dgm:t>
        <a:bodyPr/>
        <a:lstStyle/>
        <a:p>
          <a:endParaRPr lang="en-US"/>
        </a:p>
      </dgm:t>
    </dgm:pt>
  </dgm:ptLst>
  <dgm:cxnLst>
    <dgm:cxn modelId="{EB7F2C93-AD72-43B0-BE0D-D80115955D82}" srcId="{F6989DEC-CB31-4256-AE98-F0357A1BA6A3}" destId="{22B061E1-5863-463A-AF7A-ECC0C2AA8059}" srcOrd="0" destOrd="0" parTransId="{957B01A2-4875-414B-AF60-3CFE86A16999}" sibTransId="{88988614-A175-4EE1-86A6-99C2D4C6898C}"/>
    <dgm:cxn modelId="{10AA1FEB-20C7-4C4D-8B06-DDC1D9A73730}" type="presOf" srcId="{22B061E1-5863-463A-AF7A-ECC0C2AA8059}" destId="{DAAE5E3C-4F32-4A62-9353-338870DFD8C5}" srcOrd="0" destOrd="0" presId="urn:microsoft.com/office/officeart/2005/8/layout/arrow2"/>
    <dgm:cxn modelId="{CF5B2209-1F2F-4FAE-A604-D344AFEF6642}" type="presOf" srcId="{C2F08025-1560-4536-8E38-E09D2EFECB2C}" destId="{84286A3A-6CFB-4762-BFC2-FA3536EF886E}" srcOrd="0" destOrd="0" presId="urn:microsoft.com/office/officeart/2005/8/layout/arrow2"/>
    <dgm:cxn modelId="{BF88255E-66F1-4BB7-849B-73461A53A3E6}" srcId="{F6989DEC-CB31-4256-AE98-F0357A1BA6A3}" destId="{C2F08025-1560-4536-8E38-E09D2EFECB2C}" srcOrd="1" destOrd="0" parTransId="{BCFA4DE6-10B3-4946-93C1-F7BACBB5B743}" sibTransId="{D44E5A26-308B-4AAE-A9B5-1E7DADBDF28F}"/>
    <dgm:cxn modelId="{D672E81D-639F-4B64-B814-C7EC40981AA2}" type="presOf" srcId="{D4FBC44E-0EFC-4B97-BE9E-B015CBCA9275}" destId="{C003B3D8-C502-40B0-A94B-06FFE53987FC}" srcOrd="0" destOrd="0" presId="urn:microsoft.com/office/officeart/2005/8/layout/arrow2"/>
    <dgm:cxn modelId="{0B26C014-1227-4D6B-9320-863E7FF8CEFB}" type="presOf" srcId="{F6989DEC-CB31-4256-AE98-F0357A1BA6A3}" destId="{8140A60A-8B59-4D2D-B3E4-DC1A258414F1}" srcOrd="0" destOrd="0" presId="urn:microsoft.com/office/officeart/2005/8/layout/arrow2"/>
    <dgm:cxn modelId="{4E444AD4-28F0-4502-A870-F45FE11F0BF5}" srcId="{F6989DEC-CB31-4256-AE98-F0357A1BA6A3}" destId="{D4FBC44E-0EFC-4B97-BE9E-B015CBCA9275}" srcOrd="2" destOrd="0" parTransId="{1CED55B6-49CD-4D79-81F7-D9853BB4B59E}" sibTransId="{1688DE74-1D2B-4151-A419-8259ACDABC2A}"/>
    <dgm:cxn modelId="{4E8805B3-7082-4759-B393-7A7C2F990C85}" type="presParOf" srcId="{8140A60A-8B59-4D2D-B3E4-DC1A258414F1}" destId="{BE8FE79A-1D52-4EEF-8D12-1034F879CE65}" srcOrd="0" destOrd="0" presId="urn:microsoft.com/office/officeart/2005/8/layout/arrow2"/>
    <dgm:cxn modelId="{79B83424-A870-4056-88EE-C327E6BCA02A}" type="presParOf" srcId="{8140A60A-8B59-4D2D-B3E4-DC1A258414F1}" destId="{98362623-5BAC-4AFA-8CDE-8A73911BE014}" srcOrd="1" destOrd="0" presId="urn:microsoft.com/office/officeart/2005/8/layout/arrow2"/>
    <dgm:cxn modelId="{04DBA48D-E796-4EED-A1F4-4C942ED6E844}" type="presParOf" srcId="{98362623-5BAC-4AFA-8CDE-8A73911BE014}" destId="{B923B3BC-B703-47AA-BB17-6CDD0C495631}" srcOrd="0" destOrd="0" presId="urn:microsoft.com/office/officeart/2005/8/layout/arrow2"/>
    <dgm:cxn modelId="{ADC8B45A-E243-4ACD-9D02-F6B2F5DC1F14}" type="presParOf" srcId="{98362623-5BAC-4AFA-8CDE-8A73911BE014}" destId="{DAAE5E3C-4F32-4A62-9353-338870DFD8C5}" srcOrd="1" destOrd="0" presId="urn:microsoft.com/office/officeart/2005/8/layout/arrow2"/>
    <dgm:cxn modelId="{5EFC2351-8CF0-4173-9660-09D9FB45F72F}" type="presParOf" srcId="{98362623-5BAC-4AFA-8CDE-8A73911BE014}" destId="{BF746DAE-94FE-4B08-A947-23FF07694C25}" srcOrd="2" destOrd="0" presId="urn:microsoft.com/office/officeart/2005/8/layout/arrow2"/>
    <dgm:cxn modelId="{6A20283F-C123-4E54-A66C-038F82C5CCD2}" type="presParOf" srcId="{98362623-5BAC-4AFA-8CDE-8A73911BE014}" destId="{84286A3A-6CFB-4762-BFC2-FA3536EF886E}" srcOrd="3" destOrd="0" presId="urn:microsoft.com/office/officeart/2005/8/layout/arrow2"/>
    <dgm:cxn modelId="{83C3CAC9-1980-4031-A3B4-DA9ED985A548}" type="presParOf" srcId="{98362623-5BAC-4AFA-8CDE-8A73911BE014}" destId="{C5FFEFFF-B812-4720-A01C-D1A0C576B54F}" srcOrd="4" destOrd="0" presId="urn:microsoft.com/office/officeart/2005/8/layout/arrow2"/>
    <dgm:cxn modelId="{CB44D739-87CA-4381-94EF-1270065DE194}" type="presParOf" srcId="{98362623-5BAC-4AFA-8CDE-8A73911BE014}" destId="{C003B3D8-C502-40B0-A94B-06FFE53987F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E8D9F9-428E-464A-9EDA-F89AC68B283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98FB2BE8-FCB5-4E71-B7F9-DCFEDF2B87B5}">
      <dgm:prSet phldrT="[Text]"/>
      <dgm:spPr>
        <a:solidFill>
          <a:srgbClr val="C00000"/>
        </a:solidFill>
      </dgm:spPr>
      <dgm:t>
        <a:bodyPr/>
        <a:lstStyle/>
        <a:p>
          <a:r>
            <a:rPr lang="en-US" b="1" dirty="0" smtClean="0"/>
            <a:t>HTML5</a:t>
          </a:r>
          <a:endParaRPr lang="en-US" b="1" dirty="0"/>
        </a:p>
      </dgm:t>
      <dgm:extLst>
        <a:ext uri="{E40237B7-FDA0-4F09-8148-C483321AD2D9}">
          <dgm14:cNvPr xmlns:dgm14="http://schemas.microsoft.com/office/drawing/2010/diagram" id="0" name="" descr="HTML5&#10;"/>
        </a:ext>
      </dgm:extLst>
    </dgm:pt>
    <dgm:pt modelId="{F1C30676-F155-46E3-BB48-300F5428D0F0}" type="parTrans" cxnId="{A8B3A98C-0DF9-44B6-A916-1F32767257FB}">
      <dgm:prSet/>
      <dgm:spPr/>
      <dgm:t>
        <a:bodyPr/>
        <a:lstStyle/>
        <a:p>
          <a:endParaRPr lang="en-US"/>
        </a:p>
      </dgm:t>
    </dgm:pt>
    <dgm:pt modelId="{F02F7308-733B-4E04-B741-D42AE7B17EB5}" type="sibTrans" cxnId="{A8B3A98C-0DF9-44B6-A916-1F32767257FB}">
      <dgm:prSet/>
      <dgm:spPr/>
      <dgm:t>
        <a:bodyPr/>
        <a:lstStyle/>
        <a:p>
          <a:endParaRPr lang="en-US"/>
        </a:p>
      </dgm:t>
    </dgm:pt>
    <dgm:pt modelId="{82FA6AC7-D055-40E1-813E-A09E556527F0}">
      <dgm:prSet phldrT="[Text]" custT="1"/>
      <dgm:spPr/>
      <dgm:t>
        <a:bodyPr/>
        <a:lstStyle/>
        <a:p>
          <a:r>
            <a:rPr lang="en-US" sz="3000" b="1" dirty="0" smtClean="0"/>
            <a:t>IOS?</a:t>
          </a:r>
          <a:endParaRPr lang="en-US" sz="3000" b="1" dirty="0"/>
        </a:p>
      </dgm:t>
      <dgm:extLst>
        <a:ext uri="{E40237B7-FDA0-4F09-8148-C483321AD2D9}">
          <dgm14:cNvPr xmlns:dgm14="http://schemas.microsoft.com/office/drawing/2010/diagram" id="0" name="" descr="IOS?&#10;"/>
        </a:ext>
      </dgm:extLst>
    </dgm:pt>
    <dgm:pt modelId="{2E90A513-77DA-46B1-BF93-423FECDC46C4}" type="parTrans" cxnId="{AFA41E35-8950-4E64-8FD2-B3214E948600}">
      <dgm:prSet/>
      <dgm:spPr/>
      <dgm:t>
        <a:bodyPr/>
        <a:lstStyle/>
        <a:p>
          <a:endParaRPr lang="en-US" dirty="0"/>
        </a:p>
      </dgm:t>
    </dgm:pt>
    <dgm:pt modelId="{DF0DB42F-0EA6-4D80-84EB-36076C42F94E}" type="sibTrans" cxnId="{AFA41E35-8950-4E64-8FD2-B3214E948600}">
      <dgm:prSet/>
      <dgm:spPr/>
      <dgm:t>
        <a:bodyPr/>
        <a:lstStyle/>
        <a:p>
          <a:endParaRPr lang="en-US"/>
        </a:p>
      </dgm:t>
    </dgm:pt>
    <dgm:pt modelId="{D1FD713C-A641-4B48-A9F0-58BF976A77A7}">
      <dgm:prSet phldrT="[Text]" custT="1"/>
      <dgm:spPr/>
      <dgm:t>
        <a:bodyPr/>
        <a:lstStyle/>
        <a:p>
          <a:r>
            <a:rPr lang="en-US" sz="3000" b="1" dirty="0" smtClean="0"/>
            <a:t>Android?</a:t>
          </a:r>
          <a:endParaRPr lang="en-US" sz="3000" b="1" dirty="0"/>
        </a:p>
      </dgm:t>
      <dgm:extLst>
        <a:ext uri="{E40237B7-FDA0-4F09-8148-C483321AD2D9}">
          <dgm14:cNvPr xmlns:dgm14="http://schemas.microsoft.com/office/drawing/2010/diagram" id="0" name="" descr="Android?&#10;"/>
        </a:ext>
      </dgm:extLst>
    </dgm:pt>
    <dgm:pt modelId="{BE83D9AB-FE22-490D-939E-FE780DDC40B6}" type="parTrans" cxnId="{0121D31D-D5C4-461A-8592-563EF5866799}">
      <dgm:prSet/>
      <dgm:spPr/>
      <dgm:t>
        <a:bodyPr/>
        <a:lstStyle/>
        <a:p>
          <a:endParaRPr lang="en-US" dirty="0"/>
        </a:p>
      </dgm:t>
    </dgm:pt>
    <dgm:pt modelId="{75E6ED54-EA47-4701-A6A8-5749A9C06A9F}" type="sibTrans" cxnId="{0121D31D-D5C4-461A-8592-563EF5866799}">
      <dgm:prSet/>
      <dgm:spPr/>
      <dgm:t>
        <a:bodyPr/>
        <a:lstStyle/>
        <a:p>
          <a:endParaRPr lang="en-US"/>
        </a:p>
      </dgm:t>
    </dgm:pt>
    <dgm:pt modelId="{80BCAA4C-8344-4742-BD8A-D516084C9496}">
      <dgm:prSet phldrT="[Text]" custT="1"/>
      <dgm:spPr/>
      <dgm:t>
        <a:bodyPr/>
        <a:lstStyle/>
        <a:p>
          <a:r>
            <a:rPr lang="en-US" sz="3000" b="1" dirty="0" smtClean="0"/>
            <a:t>Wrapped?</a:t>
          </a:r>
          <a:endParaRPr lang="en-US" sz="3000" b="1" dirty="0"/>
        </a:p>
      </dgm:t>
      <dgm:extLst>
        <a:ext uri="{E40237B7-FDA0-4F09-8148-C483321AD2D9}">
          <dgm14:cNvPr xmlns:dgm14="http://schemas.microsoft.com/office/drawing/2010/diagram" id="0" name="" descr="Wrapped?&#10;"/>
        </a:ext>
      </dgm:extLst>
    </dgm:pt>
    <dgm:pt modelId="{61F63BD9-A971-4B32-B3FC-D261CAC539A7}" type="parTrans" cxnId="{55229E3C-145C-4AEB-8AD7-4535DB6E13C8}">
      <dgm:prSet/>
      <dgm:spPr/>
      <dgm:t>
        <a:bodyPr/>
        <a:lstStyle/>
        <a:p>
          <a:endParaRPr lang="en-US" dirty="0"/>
        </a:p>
      </dgm:t>
    </dgm:pt>
    <dgm:pt modelId="{69FE5BE0-3C19-4D91-B203-3A4D46779B20}" type="sibTrans" cxnId="{55229E3C-145C-4AEB-8AD7-4535DB6E13C8}">
      <dgm:prSet/>
      <dgm:spPr/>
      <dgm:t>
        <a:bodyPr/>
        <a:lstStyle/>
        <a:p>
          <a:endParaRPr lang="en-US"/>
        </a:p>
      </dgm:t>
    </dgm:pt>
    <dgm:pt modelId="{E7D1E2F4-D8DD-4A86-9C78-1EADCB7E0515}">
      <dgm:prSet phldrT="[Text]" custT="1"/>
      <dgm:spPr/>
      <dgm:t>
        <a:bodyPr/>
        <a:lstStyle/>
        <a:p>
          <a:r>
            <a:rPr lang="en-US" sz="3000" b="1" dirty="0" smtClean="0"/>
            <a:t>Windows Modern?</a:t>
          </a:r>
          <a:endParaRPr lang="en-US" sz="3000" b="1" dirty="0"/>
        </a:p>
      </dgm:t>
      <dgm:extLst>
        <a:ext uri="{E40237B7-FDA0-4F09-8148-C483321AD2D9}">
          <dgm14:cNvPr xmlns:dgm14="http://schemas.microsoft.com/office/drawing/2010/diagram" id="0" name="" descr="Windows Modern?&#10;"/>
        </a:ext>
      </dgm:extLst>
    </dgm:pt>
    <dgm:pt modelId="{D1650C0E-951B-4867-86E1-CBF2C1ABCAAB}" type="parTrans" cxnId="{5560765D-A7BB-484D-BA12-F03A5BFD25C3}">
      <dgm:prSet/>
      <dgm:spPr/>
      <dgm:t>
        <a:bodyPr/>
        <a:lstStyle/>
        <a:p>
          <a:endParaRPr lang="en-US" dirty="0"/>
        </a:p>
      </dgm:t>
    </dgm:pt>
    <dgm:pt modelId="{3546ECE0-6EDC-49A0-AEA9-6BA2932A3CE6}" type="sibTrans" cxnId="{5560765D-A7BB-484D-BA12-F03A5BFD25C3}">
      <dgm:prSet/>
      <dgm:spPr/>
      <dgm:t>
        <a:bodyPr/>
        <a:lstStyle/>
        <a:p>
          <a:endParaRPr lang="en-US"/>
        </a:p>
      </dgm:t>
    </dgm:pt>
    <dgm:pt modelId="{C3DE45BB-EA71-4022-AEF3-89BCF295414B}">
      <dgm:prSet phldrT="[Text]" custT="1"/>
      <dgm:spPr/>
      <dgm:t>
        <a:bodyPr/>
        <a:lstStyle/>
        <a:p>
          <a:r>
            <a:rPr lang="en-US" sz="3000" b="1" dirty="0" smtClean="0"/>
            <a:t>Native?</a:t>
          </a:r>
          <a:endParaRPr lang="en-US" sz="3000" b="1" dirty="0"/>
        </a:p>
      </dgm:t>
      <dgm:extLst>
        <a:ext uri="{E40237B7-FDA0-4F09-8148-C483321AD2D9}">
          <dgm14:cNvPr xmlns:dgm14="http://schemas.microsoft.com/office/drawing/2010/diagram" id="0" name="" descr="Native?&#10;"/>
        </a:ext>
      </dgm:extLst>
    </dgm:pt>
    <dgm:pt modelId="{4D826E10-9F87-4AF8-ADCF-F1FFCFE77324}" type="parTrans" cxnId="{EFC8EE56-2406-43CF-9D60-2F76C52268F6}">
      <dgm:prSet/>
      <dgm:spPr/>
      <dgm:t>
        <a:bodyPr/>
        <a:lstStyle/>
        <a:p>
          <a:endParaRPr lang="en-US" dirty="0"/>
        </a:p>
      </dgm:t>
    </dgm:pt>
    <dgm:pt modelId="{E698195A-F823-4F97-8DF1-7168968C88E9}" type="sibTrans" cxnId="{EFC8EE56-2406-43CF-9D60-2F76C52268F6}">
      <dgm:prSet/>
      <dgm:spPr/>
      <dgm:t>
        <a:bodyPr/>
        <a:lstStyle/>
        <a:p>
          <a:endParaRPr lang="en-US"/>
        </a:p>
      </dgm:t>
    </dgm:pt>
    <dgm:pt modelId="{827239AE-C911-4B02-96A5-88E7EC307B13}">
      <dgm:prSet phldrT="[Text]" custT="1"/>
      <dgm:spPr/>
      <dgm:t>
        <a:bodyPr/>
        <a:lstStyle/>
        <a:p>
          <a:r>
            <a:rPr lang="en-US" sz="3000" b="1" dirty="0" smtClean="0"/>
            <a:t>Hosted?</a:t>
          </a:r>
          <a:endParaRPr lang="en-US" sz="3000" b="1" dirty="0"/>
        </a:p>
      </dgm:t>
      <dgm:extLst>
        <a:ext uri="{E40237B7-FDA0-4F09-8148-C483321AD2D9}">
          <dgm14:cNvPr xmlns:dgm14="http://schemas.microsoft.com/office/drawing/2010/diagram" id="0" name="" descr="Hosted?&#10;"/>
        </a:ext>
      </dgm:extLst>
    </dgm:pt>
    <dgm:pt modelId="{DE7B5185-49F6-44F9-BB5F-7B2AB2EC4BF7}" type="parTrans" cxnId="{51C42184-CD2C-4CEE-83CB-0990776EC8DB}">
      <dgm:prSet/>
      <dgm:spPr/>
      <dgm:t>
        <a:bodyPr/>
        <a:lstStyle/>
        <a:p>
          <a:endParaRPr lang="en-US" dirty="0"/>
        </a:p>
      </dgm:t>
    </dgm:pt>
    <dgm:pt modelId="{3B3EBDE9-BE99-4CDA-BB8F-AEDF9A51057D}" type="sibTrans" cxnId="{51C42184-CD2C-4CEE-83CB-0990776EC8DB}">
      <dgm:prSet/>
      <dgm:spPr/>
      <dgm:t>
        <a:bodyPr/>
        <a:lstStyle/>
        <a:p>
          <a:endParaRPr lang="en-US"/>
        </a:p>
      </dgm:t>
    </dgm:pt>
    <dgm:pt modelId="{AA8C1466-554A-49B2-B8FD-3458A90C08B0}" type="pres">
      <dgm:prSet presAssocID="{D7E8D9F9-428E-464A-9EDA-F89AC68B2834}" presName="cycle" presStyleCnt="0">
        <dgm:presLayoutVars>
          <dgm:chMax val="1"/>
          <dgm:dir/>
          <dgm:animLvl val="ctr"/>
          <dgm:resizeHandles val="exact"/>
        </dgm:presLayoutVars>
      </dgm:prSet>
      <dgm:spPr/>
      <dgm:t>
        <a:bodyPr/>
        <a:lstStyle/>
        <a:p>
          <a:endParaRPr lang="en-US"/>
        </a:p>
      </dgm:t>
    </dgm:pt>
    <dgm:pt modelId="{16D5A625-3B8D-49B1-BBF7-6E6A21D337C9}" type="pres">
      <dgm:prSet presAssocID="{98FB2BE8-FCB5-4E71-B7F9-DCFEDF2B87B5}" presName="centerShape" presStyleLbl="node0" presStyleIdx="0" presStyleCnt="1" custScaleX="182710" custScaleY="110185"/>
      <dgm:spPr/>
      <dgm:t>
        <a:bodyPr/>
        <a:lstStyle/>
        <a:p>
          <a:endParaRPr lang="en-US"/>
        </a:p>
      </dgm:t>
    </dgm:pt>
    <dgm:pt modelId="{F7F4916D-CB90-41BD-B07B-9A37E8A26043}" type="pres">
      <dgm:prSet presAssocID="{2E90A513-77DA-46B1-BF93-423FECDC46C4}" presName="Name9" presStyleLbl="parChTrans1D2" presStyleIdx="0" presStyleCnt="6"/>
      <dgm:spPr/>
      <dgm:t>
        <a:bodyPr/>
        <a:lstStyle/>
        <a:p>
          <a:endParaRPr lang="en-US"/>
        </a:p>
      </dgm:t>
    </dgm:pt>
    <dgm:pt modelId="{797C0051-96E6-426F-B0BA-A6EBC29D3743}" type="pres">
      <dgm:prSet presAssocID="{2E90A513-77DA-46B1-BF93-423FECDC46C4}" presName="connTx" presStyleLbl="parChTrans1D2" presStyleIdx="0" presStyleCnt="6"/>
      <dgm:spPr/>
      <dgm:t>
        <a:bodyPr/>
        <a:lstStyle/>
        <a:p>
          <a:endParaRPr lang="en-US"/>
        </a:p>
      </dgm:t>
    </dgm:pt>
    <dgm:pt modelId="{F8E519A5-F0C6-4330-A110-6BD19944750A}" type="pres">
      <dgm:prSet presAssocID="{82FA6AC7-D055-40E1-813E-A09E556527F0}" presName="node" presStyleLbl="node1" presStyleIdx="0" presStyleCnt="6" custScaleX="155918">
        <dgm:presLayoutVars>
          <dgm:bulletEnabled val="1"/>
        </dgm:presLayoutVars>
      </dgm:prSet>
      <dgm:spPr/>
      <dgm:t>
        <a:bodyPr/>
        <a:lstStyle/>
        <a:p>
          <a:endParaRPr lang="en-US"/>
        </a:p>
      </dgm:t>
    </dgm:pt>
    <dgm:pt modelId="{AAC61AC7-25E2-48B0-BF84-67104BA2C736}" type="pres">
      <dgm:prSet presAssocID="{BE83D9AB-FE22-490D-939E-FE780DDC40B6}" presName="Name9" presStyleLbl="parChTrans1D2" presStyleIdx="1" presStyleCnt="6"/>
      <dgm:spPr/>
      <dgm:t>
        <a:bodyPr/>
        <a:lstStyle/>
        <a:p>
          <a:endParaRPr lang="en-US"/>
        </a:p>
      </dgm:t>
    </dgm:pt>
    <dgm:pt modelId="{A79FCDAF-9153-41FF-B4B6-AAD37184580C}" type="pres">
      <dgm:prSet presAssocID="{BE83D9AB-FE22-490D-939E-FE780DDC40B6}" presName="connTx" presStyleLbl="parChTrans1D2" presStyleIdx="1" presStyleCnt="6"/>
      <dgm:spPr/>
      <dgm:t>
        <a:bodyPr/>
        <a:lstStyle/>
        <a:p>
          <a:endParaRPr lang="en-US"/>
        </a:p>
      </dgm:t>
    </dgm:pt>
    <dgm:pt modelId="{28FC8973-56D0-412A-9D7C-0674D624A286}" type="pres">
      <dgm:prSet presAssocID="{D1FD713C-A641-4B48-A9F0-58BF976A77A7}" presName="node" presStyleLbl="node1" presStyleIdx="1" presStyleCnt="6" custScaleX="155918" custRadScaleRad="140626" custRadScaleInc="30575">
        <dgm:presLayoutVars>
          <dgm:bulletEnabled val="1"/>
        </dgm:presLayoutVars>
      </dgm:prSet>
      <dgm:spPr/>
      <dgm:t>
        <a:bodyPr/>
        <a:lstStyle/>
        <a:p>
          <a:endParaRPr lang="en-US"/>
        </a:p>
      </dgm:t>
    </dgm:pt>
    <dgm:pt modelId="{7F99C0EF-8068-4C27-A758-B7F32294CEEB}" type="pres">
      <dgm:prSet presAssocID="{61F63BD9-A971-4B32-B3FC-D261CAC539A7}" presName="Name9" presStyleLbl="parChTrans1D2" presStyleIdx="2" presStyleCnt="6"/>
      <dgm:spPr/>
      <dgm:t>
        <a:bodyPr/>
        <a:lstStyle/>
        <a:p>
          <a:endParaRPr lang="en-US"/>
        </a:p>
      </dgm:t>
    </dgm:pt>
    <dgm:pt modelId="{EB182F31-DC5F-4023-AB4E-5873A242961E}" type="pres">
      <dgm:prSet presAssocID="{61F63BD9-A971-4B32-B3FC-D261CAC539A7}" presName="connTx" presStyleLbl="parChTrans1D2" presStyleIdx="2" presStyleCnt="6"/>
      <dgm:spPr/>
      <dgm:t>
        <a:bodyPr/>
        <a:lstStyle/>
        <a:p>
          <a:endParaRPr lang="en-US"/>
        </a:p>
      </dgm:t>
    </dgm:pt>
    <dgm:pt modelId="{A10C983F-F905-4122-AD05-712F6D68A437}" type="pres">
      <dgm:prSet presAssocID="{80BCAA4C-8344-4742-BD8A-D516084C9496}" presName="node" presStyleLbl="node1" presStyleIdx="2" presStyleCnt="6" custScaleX="155918" custRadScaleRad="140626" custRadScaleInc="-30575">
        <dgm:presLayoutVars>
          <dgm:bulletEnabled val="1"/>
        </dgm:presLayoutVars>
      </dgm:prSet>
      <dgm:spPr/>
      <dgm:t>
        <a:bodyPr/>
        <a:lstStyle/>
        <a:p>
          <a:endParaRPr lang="en-US"/>
        </a:p>
      </dgm:t>
    </dgm:pt>
    <dgm:pt modelId="{62A51296-485F-4F66-956C-6FE55F8F6113}" type="pres">
      <dgm:prSet presAssocID="{D1650C0E-951B-4867-86E1-CBF2C1ABCAAB}" presName="Name9" presStyleLbl="parChTrans1D2" presStyleIdx="3" presStyleCnt="6"/>
      <dgm:spPr/>
      <dgm:t>
        <a:bodyPr/>
        <a:lstStyle/>
        <a:p>
          <a:endParaRPr lang="en-US"/>
        </a:p>
      </dgm:t>
    </dgm:pt>
    <dgm:pt modelId="{536DB4D2-4EE1-47E0-A091-71A0685BC499}" type="pres">
      <dgm:prSet presAssocID="{D1650C0E-951B-4867-86E1-CBF2C1ABCAAB}" presName="connTx" presStyleLbl="parChTrans1D2" presStyleIdx="3" presStyleCnt="6"/>
      <dgm:spPr/>
      <dgm:t>
        <a:bodyPr/>
        <a:lstStyle/>
        <a:p>
          <a:endParaRPr lang="en-US"/>
        </a:p>
      </dgm:t>
    </dgm:pt>
    <dgm:pt modelId="{A4DBD46C-1B21-45D9-856B-5B4118A1D331}" type="pres">
      <dgm:prSet presAssocID="{E7D1E2F4-D8DD-4A86-9C78-1EADCB7E0515}" presName="node" presStyleLbl="node1" presStyleIdx="3" presStyleCnt="6" custScaleX="155918">
        <dgm:presLayoutVars>
          <dgm:bulletEnabled val="1"/>
        </dgm:presLayoutVars>
      </dgm:prSet>
      <dgm:spPr/>
      <dgm:t>
        <a:bodyPr/>
        <a:lstStyle/>
        <a:p>
          <a:endParaRPr lang="en-US"/>
        </a:p>
      </dgm:t>
    </dgm:pt>
    <dgm:pt modelId="{5E2EEC69-AB75-4523-8C23-746E02D41B8E}" type="pres">
      <dgm:prSet presAssocID="{4D826E10-9F87-4AF8-ADCF-F1FFCFE77324}" presName="Name9" presStyleLbl="parChTrans1D2" presStyleIdx="4" presStyleCnt="6"/>
      <dgm:spPr/>
      <dgm:t>
        <a:bodyPr/>
        <a:lstStyle/>
        <a:p>
          <a:endParaRPr lang="en-US"/>
        </a:p>
      </dgm:t>
    </dgm:pt>
    <dgm:pt modelId="{76DDC0F6-805F-4F8A-BECA-FF36D3C7C97C}" type="pres">
      <dgm:prSet presAssocID="{4D826E10-9F87-4AF8-ADCF-F1FFCFE77324}" presName="connTx" presStyleLbl="parChTrans1D2" presStyleIdx="4" presStyleCnt="6"/>
      <dgm:spPr/>
      <dgm:t>
        <a:bodyPr/>
        <a:lstStyle/>
        <a:p>
          <a:endParaRPr lang="en-US"/>
        </a:p>
      </dgm:t>
    </dgm:pt>
    <dgm:pt modelId="{FD0E624B-AA7F-4C7A-B8F0-DD208560B20D}" type="pres">
      <dgm:prSet presAssocID="{C3DE45BB-EA71-4022-AEF3-89BCF295414B}" presName="node" presStyleLbl="node1" presStyleIdx="4" presStyleCnt="6" custScaleX="155918" custRadScaleRad="138845" custRadScaleInc="29641">
        <dgm:presLayoutVars>
          <dgm:bulletEnabled val="1"/>
        </dgm:presLayoutVars>
      </dgm:prSet>
      <dgm:spPr/>
      <dgm:t>
        <a:bodyPr/>
        <a:lstStyle/>
        <a:p>
          <a:endParaRPr lang="en-US"/>
        </a:p>
      </dgm:t>
    </dgm:pt>
    <dgm:pt modelId="{6D324AAE-3B18-41E3-A7D7-978D0CA1345A}" type="pres">
      <dgm:prSet presAssocID="{DE7B5185-49F6-44F9-BB5F-7B2AB2EC4BF7}" presName="Name9" presStyleLbl="parChTrans1D2" presStyleIdx="5" presStyleCnt="6"/>
      <dgm:spPr/>
      <dgm:t>
        <a:bodyPr/>
        <a:lstStyle/>
        <a:p>
          <a:endParaRPr lang="en-US"/>
        </a:p>
      </dgm:t>
    </dgm:pt>
    <dgm:pt modelId="{0D4A7B78-FFC2-4E43-B1F8-43AFC826AE22}" type="pres">
      <dgm:prSet presAssocID="{DE7B5185-49F6-44F9-BB5F-7B2AB2EC4BF7}" presName="connTx" presStyleLbl="parChTrans1D2" presStyleIdx="5" presStyleCnt="6"/>
      <dgm:spPr/>
      <dgm:t>
        <a:bodyPr/>
        <a:lstStyle/>
        <a:p>
          <a:endParaRPr lang="en-US"/>
        </a:p>
      </dgm:t>
    </dgm:pt>
    <dgm:pt modelId="{BF775BFD-2BD4-49F1-929B-C819AFCBE9A9}" type="pres">
      <dgm:prSet presAssocID="{827239AE-C911-4B02-96A5-88E7EC307B13}" presName="node" presStyleLbl="node1" presStyleIdx="5" presStyleCnt="6" custScaleX="155918" custRadScaleRad="138845" custRadScaleInc="-29641">
        <dgm:presLayoutVars>
          <dgm:bulletEnabled val="1"/>
        </dgm:presLayoutVars>
      </dgm:prSet>
      <dgm:spPr/>
      <dgm:t>
        <a:bodyPr/>
        <a:lstStyle/>
        <a:p>
          <a:endParaRPr lang="en-US"/>
        </a:p>
      </dgm:t>
    </dgm:pt>
  </dgm:ptLst>
  <dgm:cxnLst>
    <dgm:cxn modelId="{03CDF142-10D5-45E0-B407-8BD112EE8B93}" type="presOf" srcId="{D1FD713C-A641-4B48-A9F0-58BF976A77A7}" destId="{28FC8973-56D0-412A-9D7C-0674D624A286}" srcOrd="0" destOrd="0" presId="urn:microsoft.com/office/officeart/2005/8/layout/radial1"/>
    <dgm:cxn modelId="{EFC8EE56-2406-43CF-9D60-2F76C52268F6}" srcId="{98FB2BE8-FCB5-4E71-B7F9-DCFEDF2B87B5}" destId="{C3DE45BB-EA71-4022-AEF3-89BCF295414B}" srcOrd="4" destOrd="0" parTransId="{4D826E10-9F87-4AF8-ADCF-F1FFCFE77324}" sibTransId="{E698195A-F823-4F97-8DF1-7168968C88E9}"/>
    <dgm:cxn modelId="{FE99AADE-A42C-4E07-AB66-A939DBADDC79}" type="presOf" srcId="{4D826E10-9F87-4AF8-ADCF-F1FFCFE77324}" destId="{5E2EEC69-AB75-4523-8C23-746E02D41B8E}" srcOrd="0" destOrd="0" presId="urn:microsoft.com/office/officeart/2005/8/layout/radial1"/>
    <dgm:cxn modelId="{ED2E5358-E492-479C-A9CC-89D0AE534B6E}" type="presOf" srcId="{BE83D9AB-FE22-490D-939E-FE780DDC40B6}" destId="{A79FCDAF-9153-41FF-B4B6-AAD37184580C}" srcOrd="1" destOrd="0" presId="urn:microsoft.com/office/officeart/2005/8/layout/radial1"/>
    <dgm:cxn modelId="{A8B3A98C-0DF9-44B6-A916-1F32767257FB}" srcId="{D7E8D9F9-428E-464A-9EDA-F89AC68B2834}" destId="{98FB2BE8-FCB5-4E71-B7F9-DCFEDF2B87B5}" srcOrd="0" destOrd="0" parTransId="{F1C30676-F155-46E3-BB48-300F5428D0F0}" sibTransId="{F02F7308-733B-4E04-B741-D42AE7B17EB5}"/>
    <dgm:cxn modelId="{C55AA641-5748-47BA-9AD1-9D82A9E700C2}" type="presOf" srcId="{2E90A513-77DA-46B1-BF93-423FECDC46C4}" destId="{F7F4916D-CB90-41BD-B07B-9A37E8A26043}" srcOrd="0" destOrd="0" presId="urn:microsoft.com/office/officeart/2005/8/layout/radial1"/>
    <dgm:cxn modelId="{9DC9CF4E-DAB0-42A4-88C1-142FD54D51FE}" type="presOf" srcId="{61F63BD9-A971-4B32-B3FC-D261CAC539A7}" destId="{EB182F31-DC5F-4023-AB4E-5873A242961E}" srcOrd="1" destOrd="0" presId="urn:microsoft.com/office/officeart/2005/8/layout/radial1"/>
    <dgm:cxn modelId="{448921D0-3B9C-42B4-BB82-8687621D6513}" type="presOf" srcId="{4D826E10-9F87-4AF8-ADCF-F1FFCFE77324}" destId="{76DDC0F6-805F-4F8A-BECA-FF36D3C7C97C}" srcOrd="1" destOrd="0" presId="urn:microsoft.com/office/officeart/2005/8/layout/radial1"/>
    <dgm:cxn modelId="{369AB091-91B4-44A5-8C8A-05CE5BB5237B}" type="presOf" srcId="{C3DE45BB-EA71-4022-AEF3-89BCF295414B}" destId="{FD0E624B-AA7F-4C7A-B8F0-DD208560B20D}" srcOrd="0" destOrd="0" presId="urn:microsoft.com/office/officeart/2005/8/layout/radial1"/>
    <dgm:cxn modelId="{5560765D-A7BB-484D-BA12-F03A5BFD25C3}" srcId="{98FB2BE8-FCB5-4E71-B7F9-DCFEDF2B87B5}" destId="{E7D1E2F4-D8DD-4A86-9C78-1EADCB7E0515}" srcOrd="3" destOrd="0" parTransId="{D1650C0E-951B-4867-86E1-CBF2C1ABCAAB}" sibTransId="{3546ECE0-6EDC-49A0-AEA9-6BA2932A3CE6}"/>
    <dgm:cxn modelId="{9DA652EE-5F55-447C-9EEF-BF980EE29410}" type="presOf" srcId="{BE83D9AB-FE22-490D-939E-FE780DDC40B6}" destId="{AAC61AC7-25E2-48B0-BF84-67104BA2C736}" srcOrd="0" destOrd="0" presId="urn:microsoft.com/office/officeart/2005/8/layout/radial1"/>
    <dgm:cxn modelId="{51C42184-CD2C-4CEE-83CB-0990776EC8DB}" srcId="{98FB2BE8-FCB5-4E71-B7F9-DCFEDF2B87B5}" destId="{827239AE-C911-4B02-96A5-88E7EC307B13}" srcOrd="5" destOrd="0" parTransId="{DE7B5185-49F6-44F9-BB5F-7B2AB2EC4BF7}" sibTransId="{3B3EBDE9-BE99-4CDA-BB8F-AEDF9A51057D}"/>
    <dgm:cxn modelId="{ADCEE3C7-06E8-4AE5-B178-1955858E475C}" type="presOf" srcId="{827239AE-C911-4B02-96A5-88E7EC307B13}" destId="{BF775BFD-2BD4-49F1-929B-C819AFCBE9A9}" srcOrd="0" destOrd="0" presId="urn:microsoft.com/office/officeart/2005/8/layout/radial1"/>
    <dgm:cxn modelId="{92E11E66-2DAB-4569-9A19-73027082AFA6}" type="presOf" srcId="{D7E8D9F9-428E-464A-9EDA-F89AC68B2834}" destId="{AA8C1466-554A-49B2-B8FD-3458A90C08B0}" srcOrd="0" destOrd="0" presId="urn:microsoft.com/office/officeart/2005/8/layout/radial1"/>
    <dgm:cxn modelId="{55229E3C-145C-4AEB-8AD7-4535DB6E13C8}" srcId="{98FB2BE8-FCB5-4E71-B7F9-DCFEDF2B87B5}" destId="{80BCAA4C-8344-4742-BD8A-D516084C9496}" srcOrd="2" destOrd="0" parTransId="{61F63BD9-A971-4B32-B3FC-D261CAC539A7}" sibTransId="{69FE5BE0-3C19-4D91-B203-3A4D46779B20}"/>
    <dgm:cxn modelId="{0121D31D-D5C4-461A-8592-563EF5866799}" srcId="{98FB2BE8-FCB5-4E71-B7F9-DCFEDF2B87B5}" destId="{D1FD713C-A641-4B48-A9F0-58BF976A77A7}" srcOrd="1" destOrd="0" parTransId="{BE83D9AB-FE22-490D-939E-FE780DDC40B6}" sibTransId="{75E6ED54-EA47-4701-A6A8-5749A9C06A9F}"/>
    <dgm:cxn modelId="{52786DF5-D44A-427D-99E5-164C40767503}" type="presOf" srcId="{98FB2BE8-FCB5-4E71-B7F9-DCFEDF2B87B5}" destId="{16D5A625-3B8D-49B1-BBF7-6E6A21D337C9}" srcOrd="0" destOrd="0" presId="urn:microsoft.com/office/officeart/2005/8/layout/radial1"/>
    <dgm:cxn modelId="{13436C3D-C540-44E9-9E60-DF204D1DE7A6}" type="presOf" srcId="{D1650C0E-951B-4867-86E1-CBF2C1ABCAAB}" destId="{62A51296-485F-4F66-956C-6FE55F8F6113}" srcOrd="0" destOrd="0" presId="urn:microsoft.com/office/officeart/2005/8/layout/radial1"/>
    <dgm:cxn modelId="{E01D41D9-0D6C-49CB-9527-08B5F82371DB}" type="presOf" srcId="{82FA6AC7-D055-40E1-813E-A09E556527F0}" destId="{F8E519A5-F0C6-4330-A110-6BD19944750A}" srcOrd="0" destOrd="0" presId="urn:microsoft.com/office/officeart/2005/8/layout/radial1"/>
    <dgm:cxn modelId="{94FD6043-0218-4BF4-B26F-16F1F69A2FD1}" type="presOf" srcId="{E7D1E2F4-D8DD-4A86-9C78-1EADCB7E0515}" destId="{A4DBD46C-1B21-45D9-856B-5B4118A1D331}" srcOrd="0" destOrd="0" presId="urn:microsoft.com/office/officeart/2005/8/layout/radial1"/>
    <dgm:cxn modelId="{BAB2F1A6-60D6-4D1B-8254-3A8DED6E53CD}" type="presOf" srcId="{80BCAA4C-8344-4742-BD8A-D516084C9496}" destId="{A10C983F-F905-4122-AD05-712F6D68A437}" srcOrd="0" destOrd="0" presId="urn:microsoft.com/office/officeart/2005/8/layout/radial1"/>
    <dgm:cxn modelId="{742FA1FB-454C-4C9C-90B4-06F6F6490949}" type="presOf" srcId="{2E90A513-77DA-46B1-BF93-423FECDC46C4}" destId="{797C0051-96E6-426F-B0BA-A6EBC29D3743}" srcOrd="1" destOrd="0" presId="urn:microsoft.com/office/officeart/2005/8/layout/radial1"/>
    <dgm:cxn modelId="{AFA41E35-8950-4E64-8FD2-B3214E948600}" srcId="{98FB2BE8-FCB5-4E71-B7F9-DCFEDF2B87B5}" destId="{82FA6AC7-D055-40E1-813E-A09E556527F0}" srcOrd="0" destOrd="0" parTransId="{2E90A513-77DA-46B1-BF93-423FECDC46C4}" sibTransId="{DF0DB42F-0EA6-4D80-84EB-36076C42F94E}"/>
    <dgm:cxn modelId="{EFE13929-B6D7-42F8-8894-F46893725742}" type="presOf" srcId="{D1650C0E-951B-4867-86E1-CBF2C1ABCAAB}" destId="{536DB4D2-4EE1-47E0-A091-71A0685BC499}" srcOrd="1" destOrd="0" presId="urn:microsoft.com/office/officeart/2005/8/layout/radial1"/>
    <dgm:cxn modelId="{34664985-6064-4DE3-8BA7-3BAC17DC299C}" type="presOf" srcId="{DE7B5185-49F6-44F9-BB5F-7B2AB2EC4BF7}" destId="{0D4A7B78-FFC2-4E43-B1F8-43AFC826AE22}" srcOrd="1" destOrd="0" presId="urn:microsoft.com/office/officeart/2005/8/layout/radial1"/>
    <dgm:cxn modelId="{4D61EDA8-E14B-4338-A2BB-6B94A65337ED}" type="presOf" srcId="{61F63BD9-A971-4B32-B3FC-D261CAC539A7}" destId="{7F99C0EF-8068-4C27-A758-B7F32294CEEB}" srcOrd="0" destOrd="0" presId="urn:microsoft.com/office/officeart/2005/8/layout/radial1"/>
    <dgm:cxn modelId="{1830005E-DFF5-4A9C-9E97-31A303EADA10}" type="presOf" srcId="{DE7B5185-49F6-44F9-BB5F-7B2AB2EC4BF7}" destId="{6D324AAE-3B18-41E3-A7D7-978D0CA1345A}" srcOrd="0" destOrd="0" presId="urn:microsoft.com/office/officeart/2005/8/layout/radial1"/>
    <dgm:cxn modelId="{26213102-A97A-4DA7-B0B6-113C74971156}" type="presParOf" srcId="{AA8C1466-554A-49B2-B8FD-3458A90C08B0}" destId="{16D5A625-3B8D-49B1-BBF7-6E6A21D337C9}" srcOrd="0" destOrd="0" presId="urn:microsoft.com/office/officeart/2005/8/layout/radial1"/>
    <dgm:cxn modelId="{31AD677C-812C-4074-B5CD-A7C29069F57E}" type="presParOf" srcId="{AA8C1466-554A-49B2-B8FD-3458A90C08B0}" destId="{F7F4916D-CB90-41BD-B07B-9A37E8A26043}" srcOrd="1" destOrd="0" presId="urn:microsoft.com/office/officeart/2005/8/layout/radial1"/>
    <dgm:cxn modelId="{194F52A7-3D0B-4156-8175-5297FD56EA8B}" type="presParOf" srcId="{F7F4916D-CB90-41BD-B07B-9A37E8A26043}" destId="{797C0051-96E6-426F-B0BA-A6EBC29D3743}" srcOrd="0" destOrd="0" presId="urn:microsoft.com/office/officeart/2005/8/layout/radial1"/>
    <dgm:cxn modelId="{84EE8281-00C5-4643-A318-F8F0CA32B94F}" type="presParOf" srcId="{AA8C1466-554A-49B2-B8FD-3458A90C08B0}" destId="{F8E519A5-F0C6-4330-A110-6BD19944750A}" srcOrd="2" destOrd="0" presId="urn:microsoft.com/office/officeart/2005/8/layout/radial1"/>
    <dgm:cxn modelId="{749A9B74-E6A9-453D-BE77-5F1800FE1C1B}" type="presParOf" srcId="{AA8C1466-554A-49B2-B8FD-3458A90C08B0}" destId="{AAC61AC7-25E2-48B0-BF84-67104BA2C736}" srcOrd="3" destOrd="0" presId="urn:microsoft.com/office/officeart/2005/8/layout/radial1"/>
    <dgm:cxn modelId="{1D5ADF36-2102-4AB8-AD5C-CC311182DCEB}" type="presParOf" srcId="{AAC61AC7-25E2-48B0-BF84-67104BA2C736}" destId="{A79FCDAF-9153-41FF-B4B6-AAD37184580C}" srcOrd="0" destOrd="0" presId="urn:microsoft.com/office/officeart/2005/8/layout/radial1"/>
    <dgm:cxn modelId="{EDCEFCEA-4CD5-40FC-9217-E8B1D0975F8D}" type="presParOf" srcId="{AA8C1466-554A-49B2-B8FD-3458A90C08B0}" destId="{28FC8973-56D0-412A-9D7C-0674D624A286}" srcOrd="4" destOrd="0" presId="urn:microsoft.com/office/officeart/2005/8/layout/radial1"/>
    <dgm:cxn modelId="{A0948016-80FB-4B1A-937C-B52BCEE1431E}" type="presParOf" srcId="{AA8C1466-554A-49B2-B8FD-3458A90C08B0}" destId="{7F99C0EF-8068-4C27-A758-B7F32294CEEB}" srcOrd="5" destOrd="0" presId="urn:microsoft.com/office/officeart/2005/8/layout/radial1"/>
    <dgm:cxn modelId="{A791E7A7-7BF9-4AD6-B13E-C7E3823F90CE}" type="presParOf" srcId="{7F99C0EF-8068-4C27-A758-B7F32294CEEB}" destId="{EB182F31-DC5F-4023-AB4E-5873A242961E}" srcOrd="0" destOrd="0" presId="urn:microsoft.com/office/officeart/2005/8/layout/radial1"/>
    <dgm:cxn modelId="{C9B0E5A1-15D4-4653-87CA-6AA8DA172FD9}" type="presParOf" srcId="{AA8C1466-554A-49B2-B8FD-3458A90C08B0}" destId="{A10C983F-F905-4122-AD05-712F6D68A437}" srcOrd="6" destOrd="0" presId="urn:microsoft.com/office/officeart/2005/8/layout/radial1"/>
    <dgm:cxn modelId="{27C65F09-B4B2-4E6F-A2A9-D92E7F537098}" type="presParOf" srcId="{AA8C1466-554A-49B2-B8FD-3458A90C08B0}" destId="{62A51296-485F-4F66-956C-6FE55F8F6113}" srcOrd="7" destOrd="0" presId="urn:microsoft.com/office/officeart/2005/8/layout/radial1"/>
    <dgm:cxn modelId="{F81D2EE1-65A8-4601-B3C7-424BFEAAD209}" type="presParOf" srcId="{62A51296-485F-4F66-956C-6FE55F8F6113}" destId="{536DB4D2-4EE1-47E0-A091-71A0685BC499}" srcOrd="0" destOrd="0" presId="urn:microsoft.com/office/officeart/2005/8/layout/radial1"/>
    <dgm:cxn modelId="{E5FEB464-459B-45C2-8C42-D1EEC38B16C5}" type="presParOf" srcId="{AA8C1466-554A-49B2-B8FD-3458A90C08B0}" destId="{A4DBD46C-1B21-45D9-856B-5B4118A1D331}" srcOrd="8" destOrd="0" presId="urn:microsoft.com/office/officeart/2005/8/layout/radial1"/>
    <dgm:cxn modelId="{EA0D9DA7-9497-46B8-B963-18C4640ED09D}" type="presParOf" srcId="{AA8C1466-554A-49B2-B8FD-3458A90C08B0}" destId="{5E2EEC69-AB75-4523-8C23-746E02D41B8E}" srcOrd="9" destOrd="0" presId="urn:microsoft.com/office/officeart/2005/8/layout/radial1"/>
    <dgm:cxn modelId="{77F4C39E-1C78-4101-9F53-CC46C58C01F7}" type="presParOf" srcId="{5E2EEC69-AB75-4523-8C23-746E02D41B8E}" destId="{76DDC0F6-805F-4F8A-BECA-FF36D3C7C97C}" srcOrd="0" destOrd="0" presId="urn:microsoft.com/office/officeart/2005/8/layout/radial1"/>
    <dgm:cxn modelId="{7AC31B85-7DDF-4169-A226-A449F10A3AAC}" type="presParOf" srcId="{AA8C1466-554A-49B2-B8FD-3458A90C08B0}" destId="{FD0E624B-AA7F-4C7A-B8F0-DD208560B20D}" srcOrd="10" destOrd="0" presId="urn:microsoft.com/office/officeart/2005/8/layout/radial1"/>
    <dgm:cxn modelId="{81E06E52-A7E5-4756-A72E-0EAE67BD7BEC}" type="presParOf" srcId="{AA8C1466-554A-49B2-B8FD-3458A90C08B0}" destId="{6D324AAE-3B18-41E3-A7D7-978D0CA1345A}" srcOrd="11" destOrd="0" presId="urn:microsoft.com/office/officeart/2005/8/layout/radial1"/>
    <dgm:cxn modelId="{53A47C59-68FA-40D4-92A6-8C2054725DC9}" type="presParOf" srcId="{6D324AAE-3B18-41E3-A7D7-978D0CA1345A}" destId="{0D4A7B78-FFC2-4E43-B1F8-43AFC826AE22}" srcOrd="0" destOrd="0" presId="urn:microsoft.com/office/officeart/2005/8/layout/radial1"/>
    <dgm:cxn modelId="{966E371E-286A-4887-BBF2-FD5B7508A4C1}" type="presParOf" srcId="{AA8C1466-554A-49B2-B8FD-3458A90C08B0}" destId="{BF775BFD-2BD4-49F1-929B-C819AFCBE9A9}"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36DDD6-5960-48D2-9A3A-C292B6C0718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53E6F66-6BC5-4052-AEE6-98DCF7080D38}">
      <dgm:prSet phldrT="[Text]" custT="1"/>
      <dgm:spPr/>
      <dgm:t>
        <a:bodyPr/>
        <a:lstStyle/>
        <a:p>
          <a:r>
            <a:rPr lang="en-US" sz="900" dirty="0" smtClean="0"/>
            <a:t>Sprint 0</a:t>
          </a:r>
          <a:endParaRPr lang="en-US" sz="900" dirty="0"/>
        </a:p>
      </dgm:t>
    </dgm:pt>
    <dgm:pt modelId="{A1ECC3B7-AA11-4637-9D3E-D129EA6341CD}" type="parTrans" cxnId="{99370CAF-776D-4FEA-B03E-EC6A9934A20A}">
      <dgm:prSet/>
      <dgm:spPr/>
      <dgm:t>
        <a:bodyPr/>
        <a:lstStyle/>
        <a:p>
          <a:endParaRPr lang="en-US" sz="900"/>
        </a:p>
      </dgm:t>
    </dgm:pt>
    <dgm:pt modelId="{834F21BB-D52F-47E7-B5B4-E08ED48AF30A}" type="sibTrans" cxnId="{99370CAF-776D-4FEA-B03E-EC6A9934A20A}">
      <dgm:prSet/>
      <dgm:spPr/>
      <dgm:t>
        <a:bodyPr/>
        <a:lstStyle/>
        <a:p>
          <a:endParaRPr lang="en-US" sz="900"/>
        </a:p>
      </dgm:t>
    </dgm:pt>
    <dgm:pt modelId="{983BD3A8-456A-4F6A-B07B-951605F1D9BF}">
      <dgm:prSet phldrT="[Text]" custT="1"/>
      <dgm:spPr/>
      <dgm:t>
        <a:bodyPr/>
        <a:lstStyle/>
        <a:p>
          <a:r>
            <a:rPr lang="en-US" sz="900" dirty="0" smtClean="0"/>
            <a:t>Sprint 1</a:t>
          </a:r>
          <a:endParaRPr lang="en-US" sz="900" dirty="0"/>
        </a:p>
      </dgm:t>
    </dgm:pt>
    <dgm:pt modelId="{2A141CEE-06DF-4553-ACAB-F557CF5FCD06}" type="parTrans" cxnId="{99F4E947-758B-4739-83E7-3BE9BF897781}">
      <dgm:prSet/>
      <dgm:spPr/>
      <dgm:t>
        <a:bodyPr/>
        <a:lstStyle/>
        <a:p>
          <a:endParaRPr lang="en-US" sz="900"/>
        </a:p>
      </dgm:t>
    </dgm:pt>
    <dgm:pt modelId="{83DA9E29-BD12-4AB5-AD7A-457A39110500}" type="sibTrans" cxnId="{99F4E947-758B-4739-83E7-3BE9BF897781}">
      <dgm:prSet/>
      <dgm:spPr/>
      <dgm:t>
        <a:bodyPr/>
        <a:lstStyle/>
        <a:p>
          <a:endParaRPr lang="en-US" sz="900"/>
        </a:p>
      </dgm:t>
    </dgm:pt>
    <dgm:pt modelId="{240AB6D4-7442-4061-8B38-B0EC408B1B7F}">
      <dgm:prSet phldrT="[Text]" custT="1"/>
      <dgm:spPr/>
      <dgm:t>
        <a:bodyPr/>
        <a:lstStyle/>
        <a:p>
          <a:r>
            <a:rPr lang="en-US" sz="900" dirty="0" smtClean="0"/>
            <a:t>Sprint 2</a:t>
          </a:r>
          <a:endParaRPr lang="en-US" sz="900" dirty="0"/>
        </a:p>
      </dgm:t>
    </dgm:pt>
    <dgm:pt modelId="{3276CDE4-AC57-469B-8793-F142D357BBF4}" type="parTrans" cxnId="{66B6A778-70B9-4999-8BEA-498AA16B8A45}">
      <dgm:prSet/>
      <dgm:spPr/>
      <dgm:t>
        <a:bodyPr/>
        <a:lstStyle/>
        <a:p>
          <a:endParaRPr lang="en-US" sz="900"/>
        </a:p>
      </dgm:t>
    </dgm:pt>
    <dgm:pt modelId="{5107C796-1D40-4270-B2F0-CF2E1383BCEB}" type="sibTrans" cxnId="{66B6A778-70B9-4999-8BEA-498AA16B8A45}">
      <dgm:prSet/>
      <dgm:spPr/>
      <dgm:t>
        <a:bodyPr/>
        <a:lstStyle/>
        <a:p>
          <a:endParaRPr lang="en-US" sz="900"/>
        </a:p>
      </dgm:t>
    </dgm:pt>
    <dgm:pt modelId="{A75D5374-36B6-4E22-9DAA-3D59F9AC0572}">
      <dgm:prSet phldrT="[Text]" custT="1"/>
      <dgm:spPr/>
      <dgm:t>
        <a:bodyPr/>
        <a:lstStyle/>
        <a:p>
          <a:r>
            <a:rPr lang="en-US" sz="900" dirty="0" smtClean="0"/>
            <a:t>Sprint 3</a:t>
          </a:r>
          <a:endParaRPr lang="en-US" sz="900" dirty="0"/>
        </a:p>
      </dgm:t>
    </dgm:pt>
    <dgm:pt modelId="{66C18B13-EF32-4718-99AC-04DD37D88B19}" type="parTrans" cxnId="{8EA962E0-81C9-4AFB-A220-94627477C318}">
      <dgm:prSet/>
      <dgm:spPr/>
      <dgm:t>
        <a:bodyPr/>
        <a:lstStyle/>
        <a:p>
          <a:endParaRPr lang="en-US" sz="900"/>
        </a:p>
      </dgm:t>
    </dgm:pt>
    <dgm:pt modelId="{31A2860E-C132-41FE-B3BD-1935AD728107}" type="sibTrans" cxnId="{8EA962E0-81C9-4AFB-A220-94627477C318}">
      <dgm:prSet/>
      <dgm:spPr/>
      <dgm:t>
        <a:bodyPr/>
        <a:lstStyle/>
        <a:p>
          <a:endParaRPr lang="en-US" sz="900"/>
        </a:p>
      </dgm:t>
    </dgm:pt>
    <dgm:pt modelId="{533F7EB9-F4FC-4B4B-8C87-B4E58216FA50}">
      <dgm:prSet phldrT="[Text]" custT="1"/>
      <dgm:spPr/>
      <dgm:t>
        <a:bodyPr/>
        <a:lstStyle/>
        <a:p>
          <a:r>
            <a:rPr lang="en-US" sz="900" dirty="0" smtClean="0"/>
            <a:t>Sprint 4</a:t>
          </a:r>
          <a:endParaRPr lang="en-US" sz="900" dirty="0"/>
        </a:p>
      </dgm:t>
    </dgm:pt>
    <dgm:pt modelId="{A9258466-E093-4CA7-8B47-4637F9AB15A0}" type="parTrans" cxnId="{F43C839C-40D6-4D80-90DA-717DD312B280}">
      <dgm:prSet/>
      <dgm:spPr/>
      <dgm:t>
        <a:bodyPr/>
        <a:lstStyle/>
        <a:p>
          <a:endParaRPr lang="en-US" sz="900"/>
        </a:p>
      </dgm:t>
    </dgm:pt>
    <dgm:pt modelId="{D691BE58-A0D8-498E-90BE-42F775461F2E}" type="sibTrans" cxnId="{F43C839C-40D6-4D80-90DA-717DD312B280}">
      <dgm:prSet/>
      <dgm:spPr/>
      <dgm:t>
        <a:bodyPr/>
        <a:lstStyle/>
        <a:p>
          <a:endParaRPr lang="en-US" sz="900"/>
        </a:p>
      </dgm:t>
    </dgm:pt>
    <dgm:pt modelId="{0E6EBFE5-112D-4A91-B2FE-655D1161452C}">
      <dgm:prSet phldrT="[Text]" custT="1"/>
      <dgm:spPr/>
      <dgm:t>
        <a:bodyPr/>
        <a:lstStyle/>
        <a:p>
          <a:r>
            <a:rPr lang="en-US" sz="900" dirty="0" smtClean="0"/>
            <a:t>Sprint 5</a:t>
          </a:r>
          <a:endParaRPr lang="en-US" sz="900" dirty="0"/>
        </a:p>
      </dgm:t>
    </dgm:pt>
    <dgm:pt modelId="{5B4598C7-86AC-4F33-A6BC-BE4C1595E0B3}" type="parTrans" cxnId="{543987CE-6955-4E5A-967A-4511F56FFACE}">
      <dgm:prSet/>
      <dgm:spPr/>
      <dgm:t>
        <a:bodyPr/>
        <a:lstStyle/>
        <a:p>
          <a:endParaRPr lang="en-US" sz="900"/>
        </a:p>
      </dgm:t>
    </dgm:pt>
    <dgm:pt modelId="{33D32DE4-C759-4C5C-B1A9-C31D6582209F}" type="sibTrans" cxnId="{543987CE-6955-4E5A-967A-4511F56FFACE}">
      <dgm:prSet/>
      <dgm:spPr/>
      <dgm:t>
        <a:bodyPr/>
        <a:lstStyle/>
        <a:p>
          <a:endParaRPr lang="en-US" sz="900"/>
        </a:p>
      </dgm:t>
    </dgm:pt>
    <dgm:pt modelId="{8D4975FE-3394-4FF9-944F-083F534783D8}" type="pres">
      <dgm:prSet presAssocID="{4136DDD6-5960-48D2-9A3A-C292B6C0718C}" presName="Name0" presStyleCnt="0">
        <dgm:presLayoutVars>
          <dgm:chMax val="11"/>
          <dgm:chPref val="11"/>
          <dgm:dir/>
          <dgm:resizeHandles/>
        </dgm:presLayoutVars>
      </dgm:prSet>
      <dgm:spPr/>
      <dgm:t>
        <a:bodyPr/>
        <a:lstStyle/>
        <a:p>
          <a:endParaRPr lang="en-US"/>
        </a:p>
      </dgm:t>
    </dgm:pt>
    <dgm:pt modelId="{C1F85368-4079-4894-A1A1-96A14E5E2E0B}" type="pres">
      <dgm:prSet presAssocID="{0E6EBFE5-112D-4A91-B2FE-655D1161452C}" presName="Accent6" presStyleCnt="0"/>
      <dgm:spPr/>
    </dgm:pt>
    <dgm:pt modelId="{B0801961-7F0C-48D9-B798-3FC23E319F13}" type="pres">
      <dgm:prSet presAssocID="{0E6EBFE5-112D-4A91-B2FE-655D1161452C}" presName="Accent" presStyleLbl="node1" presStyleIdx="0" presStyleCnt="6"/>
      <dgm:spPr/>
    </dgm:pt>
    <dgm:pt modelId="{B68A8D5F-7F0E-4FD5-ADC6-8468CC807E41}" type="pres">
      <dgm:prSet presAssocID="{0E6EBFE5-112D-4A91-B2FE-655D1161452C}" presName="ParentBackground6" presStyleCnt="0"/>
      <dgm:spPr/>
    </dgm:pt>
    <dgm:pt modelId="{D05FEE14-32D4-41BF-99CD-1D80DC665015}" type="pres">
      <dgm:prSet presAssocID="{0E6EBFE5-112D-4A91-B2FE-655D1161452C}" presName="ParentBackground" presStyleLbl="fgAcc1" presStyleIdx="0" presStyleCnt="6"/>
      <dgm:spPr/>
      <dgm:t>
        <a:bodyPr/>
        <a:lstStyle/>
        <a:p>
          <a:endParaRPr lang="en-US"/>
        </a:p>
      </dgm:t>
    </dgm:pt>
    <dgm:pt modelId="{FC9AC393-723B-4315-A38E-CEBD4289F42A}" type="pres">
      <dgm:prSet presAssocID="{0E6EBFE5-112D-4A91-B2FE-655D1161452C}" presName="Parent6" presStyleLbl="revTx" presStyleIdx="0" presStyleCnt="0">
        <dgm:presLayoutVars>
          <dgm:chMax val="1"/>
          <dgm:chPref val="1"/>
          <dgm:bulletEnabled val="1"/>
        </dgm:presLayoutVars>
      </dgm:prSet>
      <dgm:spPr/>
      <dgm:t>
        <a:bodyPr/>
        <a:lstStyle/>
        <a:p>
          <a:endParaRPr lang="en-US"/>
        </a:p>
      </dgm:t>
    </dgm:pt>
    <dgm:pt modelId="{3746D394-2543-4DD8-98C7-0C1F6BEFA972}" type="pres">
      <dgm:prSet presAssocID="{533F7EB9-F4FC-4B4B-8C87-B4E58216FA50}" presName="Accent5" presStyleCnt="0"/>
      <dgm:spPr/>
    </dgm:pt>
    <dgm:pt modelId="{46B76B3D-FE92-4B41-86AB-1F72D0465385}" type="pres">
      <dgm:prSet presAssocID="{533F7EB9-F4FC-4B4B-8C87-B4E58216FA50}" presName="Accent" presStyleLbl="node1" presStyleIdx="1" presStyleCnt="6"/>
      <dgm:spPr/>
    </dgm:pt>
    <dgm:pt modelId="{C0E26425-8C11-4CB5-B69C-AAB567E3E60E}" type="pres">
      <dgm:prSet presAssocID="{533F7EB9-F4FC-4B4B-8C87-B4E58216FA50}" presName="ParentBackground5" presStyleCnt="0"/>
      <dgm:spPr/>
    </dgm:pt>
    <dgm:pt modelId="{7F94F300-7754-486D-BEE6-650633F0F01A}" type="pres">
      <dgm:prSet presAssocID="{533F7EB9-F4FC-4B4B-8C87-B4E58216FA50}" presName="ParentBackground" presStyleLbl="fgAcc1" presStyleIdx="1" presStyleCnt="6"/>
      <dgm:spPr/>
      <dgm:t>
        <a:bodyPr/>
        <a:lstStyle/>
        <a:p>
          <a:endParaRPr lang="en-US"/>
        </a:p>
      </dgm:t>
    </dgm:pt>
    <dgm:pt modelId="{05D35D2E-3904-49D1-A267-0F892A7041A5}" type="pres">
      <dgm:prSet presAssocID="{533F7EB9-F4FC-4B4B-8C87-B4E58216FA50}" presName="Parent5" presStyleLbl="revTx" presStyleIdx="0" presStyleCnt="0">
        <dgm:presLayoutVars>
          <dgm:chMax val="1"/>
          <dgm:chPref val="1"/>
          <dgm:bulletEnabled val="1"/>
        </dgm:presLayoutVars>
      </dgm:prSet>
      <dgm:spPr/>
      <dgm:t>
        <a:bodyPr/>
        <a:lstStyle/>
        <a:p>
          <a:endParaRPr lang="en-US"/>
        </a:p>
      </dgm:t>
    </dgm:pt>
    <dgm:pt modelId="{BEB4BEF8-A698-4350-8D7E-39B2209793ED}" type="pres">
      <dgm:prSet presAssocID="{A75D5374-36B6-4E22-9DAA-3D59F9AC0572}" presName="Accent4" presStyleCnt="0"/>
      <dgm:spPr/>
    </dgm:pt>
    <dgm:pt modelId="{4FD279AA-C118-483F-8551-8A184161744F}" type="pres">
      <dgm:prSet presAssocID="{A75D5374-36B6-4E22-9DAA-3D59F9AC0572}" presName="Accent" presStyleLbl="node1" presStyleIdx="2" presStyleCnt="6"/>
      <dgm:spPr/>
    </dgm:pt>
    <dgm:pt modelId="{85F11754-77A7-4105-8F3F-D22C6B2E2AEC}" type="pres">
      <dgm:prSet presAssocID="{A75D5374-36B6-4E22-9DAA-3D59F9AC0572}" presName="ParentBackground4" presStyleCnt="0"/>
      <dgm:spPr/>
    </dgm:pt>
    <dgm:pt modelId="{A942E4DA-4E53-402B-A096-6BD99821E15E}" type="pres">
      <dgm:prSet presAssocID="{A75D5374-36B6-4E22-9DAA-3D59F9AC0572}" presName="ParentBackground" presStyleLbl="fgAcc1" presStyleIdx="2" presStyleCnt="6"/>
      <dgm:spPr/>
      <dgm:t>
        <a:bodyPr/>
        <a:lstStyle/>
        <a:p>
          <a:endParaRPr lang="en-US"/>
        </a:p>
      </dgm:t>
    </dgm:pt>
    <dgm:pt modelId="{C41C7C87-35D9-4731-B874-8778B7BC5F8A}" type="pres">
      <dgm:prSet presAssocID="{A75D5374-36B6-4E22-9DAA-3D59F9AC0572}" presName="Parent4" presStyleLbl="revTx" presStyleIdx="0" presStyleCnt="0">
        <dgm:presLayoutVars>
          <dgm:chMax val="1"/>
          <dgm:chPref val="1"/>
          <dgm:bulletEnabled val="1"/>
        </dgm:presLayoutVars>
      </dgm:prSet>
      <dgm:spPr/>
      <dgm:t>
        <a:bodyPr/>
        <a:lstStyle/>
        <a:p>
          <a:endParaRPr lang="en-US"/>
        </a:p>
      </dgm:t>
    </dgm:pt>
    <dgm:pt modelId="{765C2BE7-51DF-4B95-88AA-553AE386EC0D}" type="pres">
      <dgm:prSet presAssocID="{240AB6D4-7442-4061-8B38-B0EC408B1B7F}" presName="Accent3" presStyleCnt="0"/>
      <dgm:spPr/>
    </dgm:pt>
    <dgm:pt modelId="{66F3E42A-C023-4529-B292-29CCC96426DF}" type="pres">
      <dgm:prSet presAssocID="{240AB6D4-7442-4061-8B38-B0EC408B1B7F}" presName="Accent" presStyleLbl="node1" presStyleIdx="3" presStyleCnt="6"/>
      <dgm:spPr/>
    </dgm:pt>
    <dgm:pt modelId="{073DE268-E49A-4C15-81E1-6FB950A474EB}" type="pres">
      <dgm:prSet presAssocID="{240AB6D4-7442-4061-8B38-B0EC408B1B7F}" presName="ParentBackground3" presStyleCnt="0"/>
      <dgm:spPr/>
    </dgm:pt>
    <dgm:pt modelId="{301F7A97-609F-4A1C-9BA6-6628668B7A8E}" type="pres">
      <dgm:prSet presAssocID="{240AB6D4-7442-4061-8B38-B0EC408B1B7F}" presName="ParentBackground" presStyleLbl="fgAcc1" presStyleIdx="3" presStyleCnt="6"/>
      <dgm:spPr/>
      <dgm:t>
        <a:bodyPr/>
        <a:lstStyle/>
        <a:p>
          <a:endParaRPr lang="en-US"/>
        </a:p>
      </dgm:t>
    </dgm:pt>
    <dgm:pt modelId="{E447F2A2-4651-434C-9AAF-FE3E92A67EB9}" type="pres">
      <dgm:prSet presAssocID="{240AB6D4-7442-4061-8B38-B0EC408B1B7F}" presName="Parent3" presStyleLbl="revTx" presStyleIdx="0" presStyleCnt="0">
        <dgm:presLayoutVars>
          <dgm:chMax val="1"/>
          <dgm:chPref val="1"/>
          <dgm:bulletEnabled val="1"/>
        </dgm:presLayoutVars>
      </dgm:prSet>
      <dgm:spPr/>
      <dgm:t>
        <a:bodyPr/>
        <a:lstStyle/>
        <a:p>
          <a:endParaRPr lang="en-US"/>
        </a:p>
      </dgm:t>
    </dgm:pt>
    <dgm:pt modelId="{A4680898-3913-47E1-B5A9-517A604F8FE9}" type="pres">
      <dgm:prSet presAssocID="{983BD3A8-456A-4F6A-B07B-951605F1D9BF}" presName="Accent2" presStyleCnt="0"/>
      <dgm:spPr/>
    </dgm:pt>
    <dgm:pt modelId="{859EAC55-CD23-4FCB-8DDF-7736CF1BCFF3}" type="pres">
      <dgm:prSet presAssocID="{983BD3A8-456A-4F6A-B07B-951605F1D9BF}" presName="Accent" presStyleLbl="node1" presStyleIdx="4" presStyleCnt="6"/>
      <dgm:spPr/>
    </dgm:pt>
    <dgm:pt modelId="{1B33B6B7-DAC1-44C5-813C-68B9E02C668B}" type="pres">
      <dgm:prSet presAssocID="{983BD3A8-456A-4F6A-B07B-951605F1D9BF}" presName="ParentBackground2" presStyleCnt="0"/>
      <dgm:spPr/>
    </dgm:pt>
    <dgm:pt modelId="{82D6809C-DF71-4B89-92DB-042136FCF394}" type="pres">
      <dgm:prSet presAssocID="{983BD3A8-456A-4F6A-B07B-951605F1D9BF}" presName="ParentBackground" presStyleLbl="fgAcc1" presStyleIdx="4" presStyleCnt="6"/>
      <dgm:spPr/>
      <dgm:t>
        <a:bodyPr/>
        <a:lstStyle/>
        <a:p>
          <a:endParaRPr lang="en-US"/>
        </a:p>
      </dgm:t>
    </dgm:pt>
    <dgm:pt modelId="{76066B72-4E2E-479D-B119-8A095725C285}" type="pres">
      <dgm:prSet presAssocID="{983BD3A8-456A-4F6A-B07B-951605F1D9BF}" presName="Parent2" presStyleLbl="revTx" presStyleIdx="0" presStyleCnt="0">
        <dgm:presLayoutVars>
          <dgm:chMax val="1"/>
          <dgm:chPref val="1"/>
          <dgm:bulletEnabled val="1"/>
        </dgm:presLayoutVars>
      </dgm:prSet>
      <dgm:spPr/>
      <dgm:t>
        <a:bodyPr/>
        <a:lstStyle/>
        <a:p>
          <a:endParaRPr lang="en-US"/>
        </a:p>
      </dgm:t>
    </dgm:pt>
    <dgm:pt modelId="{2A3CA034-9C4B-4218-B54F-723B7BA72062}" type="pres">
      <dgm:prSet presAssocID="{753E6F66-6BC5-4052-AEE6-98DCF7080D38}" presName="Accent1" presStyleCnt="0"/>
      <dgm:spPr/>
    </dgm:pt>
    <dgm:pt modelId="{127218FF-B3EF-4FAF-A039-69631C07EEF1}" type="pres">
      <dgm:prSet presAssocID="{753E6F66-6BC5-4052-AEE6-98DCF7080D38}" presName="Accent" presStyleLbl="node1" presStyleIdx="5" presStyleCnt="6"/>
      <dgm:spPr/>
    </dgm:pt>
    <dgm:pt modelId="{EB5AA0FE-E5FB-4D5C-BD84-7D3B97992B4B}" type="pres">
      <dgm:prSet presAssocID="{753E6F66-6BC5-4052-AEE6-98DCF7080D38}" presName="ParentBackground1" presStyleCnt="0"/>
      <dgm:spPr/>
    </dgm:pt>
    <dgm:pt modelId="{8FEAFDC7-0F87-405A-B1C9-49F5C7A65A23}" type="pres">
      <dgm:prSet presAssocID="{753E6F66-6BC5-4052-AEE6-98DCF7080D38}" presName="ParentBackground" presStyleLbl="fgAcc1" presStyleIdx="5" presStyleCnt="6"/>
      <dgm:spPr/>
      <dgm:t>
        <a:bodyPr/>
        <a:lstStyle/>
        <a:p>
          <a:endParaRPr lang="en-US"/>
        </a:p>
      </dgm:t>
    </dgm:pt>
    <dgm:pt modelId="{25822D4C-1B0E-4186-8F47-20095C0076B8}" type="pres">
      <dgm:prSet presAssocID="{753E6F66-6BC5-4052-AEE6-98DCF7080D38}" presName="Parent1" presStyleLbl="revTx" presStyleIdx="0" presStyleCnt="0">
        <dgm:presLayoutVars>
          <dgm:chMax val="1"/>
          <dgm:chPref val="1"/>
          <dgm:bulletEnabled val="1"/>
        </dgm:presLayoutVars>
      </dgm:prSet>
      <dgm:spPr/>
      <dgm:t>
        <a:bodyPr/>
        <a:lstStyle/>
        <a:p>
          <a:endParaRPr lang="en-US"/>
        </a:p>
      </dgm:t>
    </dgm:pt>
  </dgm:ptLst>
  <dgm:cxnLst>
    <dgm:cxn modelId="{99370CAF-776D-4FEA-B03E-EC6A9934A20A}" srcId="{4136DDD6-5960-48D2-9A3A-C292B6C0718C}" destId="{753E6F66-6BC5-4052-AEE6-98DCF7080D38}" srcOrd="0" destOrd="0" parTransId="{A1ECC3B7-AA11-4637-9D3E-D129EA6341CD}" sibTransId="{834F21BB-D52F-47E7-B5B4-E08ED48AF30A}"/>
    <dgm:cxn modelId="{972029B4-F042-476A-B969-85AB849749C5}" type="presOf" srcId="{533F7EB9-F4FC-4B4B-8C87-B4E58216FA50}" destId="{7F94F300-7754-486D-BEE6-650633F0F01A}" srcOrd="0" destOrd="0" presId="urn:microsoft.com/office/officeart/2011/layout/CircleProcess"/>
    <dgm:cxn modelId="{D031D439-0C38-48EE-9EE9-9A52B12179E9}" type="presOf" srcId="{4136DDD6-5960-48D2-9A3A-C292B6C0718C}" destId="{8D4975FE-3394-4FF9-944F-083F534783D8}" srcOrd="0" destOrd="0" presId="urn:microsoft.com/office/officeart/2011/layout/CircleProcess"/>
    <dgm:cxn modelId="{821745E6-C078-488B-80A5-7A28980BC261}" type="presOf" srcId="{983BD3A8-456A-4F6A-B07B-951605F1D9BF}" destId="{76066B72-4E2E-479D-B119-8A095725C285}" srcOrd="1" destOrd="0" presId="urn:microsoft.com/office/officeart/2011/layout/CircleProcess"/>
    <dgm:cxn modelId="{574CC52D-7579-4728-BB99-BA90F155E56A}" type="presOf" srcId="{753E6F66-6BC5-4052-AEE6-98DCF7080D38}" destId="{25822D4C-1B0E-4186-8F47-20095C0076B8}" srcOrd="1" destOrd="0" presId="urn:microsoft.com/office/officeart/2011/layout/CircleProcess"/>
    <dgm:cxn modelId="{2D854B20-6C63-4DA3-8FAA-8D2981FD4A79}" type="presOf" srcId="{0E6EBFE5-112D-4A91-B2FE-655D1161452C}" destId="{FC9AC393-723B-4315-A38E-CEBD4289F42A}" srcOrd="1" destOrd="0" presId="urn:microsoft.com/office/officeart/2011/layout/CircleProcess"/>
    <dgm:cxn modelId="{60E7A3A7-6B68-4D29-96A3-B2F32E635DE0}" type="presOf" srcId="{753E6F66-6BC5-4052-AEE6-98DCF7080D38}" destId="{8FEAFDC7-0F87-405A-B1C9-49F5C7A65A23}" srcOrd="0" destOrd="0" presId="urn:microsoft.com/office/officeart/2011/layout/CircleProcess"/>
    <dgm:cxn modelId="{BDA43FC7-4F38-4302-B7A3-F23041B27E3F}" type="presOf" srcId="{240AB6D4-7442-4061-8B38-B0EC408B1B7F}" destId="{E447F2A2-4651-434C-9AAF-FE3E92A67EB9}" srcOrd="1" destOrd="0" presId="urn:microsoft.com/office/officeart/2011/layout/CircleProcess"/>
    <dgm:cxn modelId="{F43C839C-40D6-4D80-90DA-717DD312B280}" srcId="{4136DDD6-5960-48D2-9A3A-C292B6C0718C}" destId="{533F7EB9-F4FC-4B4B-8C87-B4E58216FA50}" srcOrd="4" destOrd="0" parTransId="{A9258466-E093-4CA7-8B47-4637F9AB15A0}" sibTransId="{D691BE58-A0D8-498E-90BE-42F775461F2E}"/>
    <dgm:cxn modelId="{99F4E947-758B-4739-83E7-3BE9BF897781}" srcId="{4136DDD6-5960-48D2-9A3A-C292B6C0718C}" destId="{983BD3A8-456A-4F6A-B07B-951605F1D9BF}" srcOrd="1" destOrd="0" parTransId="{2A141CEE-06DF-4553-ACAB-F557CF5FCD06}" sibTransId="{83DA9E29-BD12-4AB5-AD7A-457A39110500}"/>
    <dgm:cxn modelId="{D0E52C5B-BA2C-44AE-BDC3-DC26782D544E}" type="presOf" srcId="{A75D5374-36B6-4E22-9DAA-3D59F9AC0572}" destId="{A942E4DA-4E53-402B-A096-6BD99821E15E}" srcOrd="0" destOrd="0" presId="urn:microsoft.com/office/officeart/2011/layout/CircleProcess"/>
    <dgm:cxn modelId="{797D2BF1-8F02-4240-847C-8613C1C74E76}" type="presOf" srcId="{A75D5374-36B6-4E22-9DAA-3D59F9AC0572}" destId="{C41C7C87-35D9-4731-B874-8778B7BC5F8A}" srcOrd="1" destOrd="0" presId="urn:microsoft.com/office/officeart/2011/layout/CircleProcess"/>
    <dgm:cxn modelId="{8EA962E0-81C9-4AFB-A220-94627477C318}" srcId="{4136DDD6-5960-48D2-9A3A-C292B6C0718C}" destId="{A75D5374-36B6-4E22-9DAA-3D59F9AC0572}" srcOrd="3" destOrd="0" parTransId="{66C18B13-EF32-4718-99AC-04DD37D88B19}" sibTransId="{31A2860E-C132-41FE-B3BD-1935AD728107}"/>
    <dgm:cxn modelId="{13EAB602-92E1-4D6B-8675-F282ED9B4CBF}" type="presOf" srcId="{533F7EB9-F4FC-4B4B-8C87-B4E58216FA50}" destId="{05D35D2E-3904-49D1-A267-0F892A7041A5}" srcOrd="1" destOrd="0" presId="urn:microsoft.com/office/officeart/2011/layout/CircleProcess"/>
    <dgm:cxn modelId="{543987CE-6955-4E5A-967A-4511F56FFACE}" srcId="{4136DDD6-5960-48D2-9A3A-C292B6C0718C}" destId="{0E6EBFE5-112D-4A91-B2FE-655D1161452C}" srcOrd="5" destOrd="0" parTransId="{5B4598C7-86AC-4F33-A6BC-BE4C1595E0B3}" sibTransId="{33D32DE4-C759-4C5C-B1A9-C31D6582209F}"/>
    <dgm:cxn modelId="{27768E00-2368-4436-A661-B06BF5322D23}" type="presOf" srcId="{240AB6D4-7442-4061-8B38-B0EC408B1B7F}" destId="{301F7A97-609F-4A1C-9BA6-6628668B7A8E}" srcOrd="0" destOrd="0" presId="urn:microsoft.com/office/officeart/2011/layout/CircleProcess"/>
    <dgm:cxn modelId="{66B6A778-70B9-4999-8BEA-498AA16B8A45}" srcId="{4136DDD6-5960-48D2-9A3A-C292B6C0718C}" destId="{240AB6D4-7442-4061-8B38-B0EC408B1B7F}" srcOrd="2" destOrd="0" parTransId="{3276CDE4-AC57-469B-8793-F142D357BBF4}" sibTransId="{5107C796-1D40-4270-B2F0-CF2E1383BCEB}"/>
    <dgm:cxn modelId="{8DFAC10F-5E2D-4B6E-B5CE-991637967520}" type="presOf" srcId="{0E6EBFE5-112D-4A91-B2FE-655D1161452C}" destId="{D05FEE14-32D4-41BF-99CD-1D80DC665015}" srcOrd="0" destOrd="0" presId="urn:microsoft.com/office/officeart/2011/layout/CircleProcess"/>
    <dgm:cxn modelId="{C54B9E95-78DB-4BA2-BA02-60AB83C411E7}" type="presOf" srcId="{983BD3A8-456A-4F6A-B07B-951605F1D9BF}" destId="{82D6809C-DF71-4B89-92DB-042136FCF394}" srcOrd="0" destOrd="0" presId="urn:microsoft.com/office/officeart/2011/layout/CircleProcess"/>
    <dgm:cxn modelId="{5EA11990-5FD2-4B24-B841-2FA64D16F972}" type="presParOf" srcId="{8D4975FE-3394-4FF9-944F-083F534783D8}" destId="{C1F85368-4079-4894-A1A1-96A14E5E2E0B}" srcOrd="0" destOrd="0" presId="urn:microsoft.com/office/officeart/2011/layout/CircleProcess"/>
    <dgm:cxn modelId="{BFF41BE8-8F2B-4FF0-B378-085B6B9CF4D9}" type="presParOf" srcId="{C1F85368-4079-4894-A1A1-96A14E5E2E0B}" destId="{B0801961-7F0C-48D9-B798-3FC23E319F13}" srcOrd="0" destOrd="0" presId="urn:microsoft.com/office/officeart/2011/layout/CircleProcess"/>
    <dgm:cxn modelId="{0820DEAA-1AA1-4097-B812-C9BDA42AB185}" type="presParOf" srcId="{8D4975FE-3394-4FF9-944F-083F534783D8}" destId="{B68A8D5F-7F0E-4FD5-ADC6-8468CC807E41}" srcOrd="1" destOrd="0" presId="urn:microsoft.com/office/officeart/2011/layout/CircleProcess"/>
    <dgm:cxn modelId="{65B987D5-813A-4EAF-86F4-1A7DBD61271F}" type="presParOf" srcId="{B68A8D5F-7F0E-4FD5-ADC6-8468CC807E41}" destId="{D05FEE14-32D4-41BF-99CD-1D80DC665015}" srcOrd="0" destOrd="0" presId="urn:microsoft.com/office/officeart/2011/layout/CircleProcess"/>
    <dgm:cxn modelId="{BDD749B4-BA94-473A-99BC-EC60E0F9A9B2}" type="presParOf" srcId="{8D4975FE-3394-4FF9-944F-083F534783D8}" destId="{FC9AC393-723B-4315-A38E-CEBD4289F42A}" srcOrd="2" destOrd="0" presId="urn:microsoft.com/office/officeart/2011/layout/CircleProcess"/>
    <dgm:cxn modelId="{3DF051A6-63C2-47DA-B896-138C52C00D4F}" type="presParOf" srcId="{8D4975FE-3394-4FF9-944F-083F534783D8}" destId="{3746D394-2543-4DD8-98C7-0C1F6BEFA972}" srcOrd="3" destOrd="0" presId="urn:microsoft.com/office/officeart/2011/layout/CircleProcess"/>
    <dgm:cxn modelId="{9EF63887-6AB2-4D44-8873-F34E1A0F8A84}" type="presParOf" srcId="{3746D394-2543-4DD8-98C7-0C1F6BEFA972}" destId="{46B76B3D-FE92-4B41-86AB-1F72D0465385}" srcOrd="0" destOrd="0" presId="urn:microsoft.com/office/officeart/2011/layout/CircleProcess"/>
    <dgm:cxn modelId="{BFC51EA9-32F5-4A37-8320-749BAF44824F}" type="presParOf" srcId="{8D4975FE-3394-4FF9-944F-083F534783D8}" destId="{C0E26425-8C11-4CB5-B69C-AAB567E3E60E}" srcOrd="4" destOrd="0" presId="urn:microsoft.com/office/officeart/2011/layout/CircleProcess"/>
    <dgm:cxn modelId="{0AAFD2F7-471D-40EA-A198-2B88FECFAB14}" type="presParOf" srcId="{C0E26425-8C11-4CB5-B69C-AAB567E3E60E}" destId="{7F94F300-7754-486D-BEE6-650633F0F01A}" srcOrd="0" destOrd="0" presId="urn:microsoft.com/office/officeart/2011/layout/CircleProcess"/>
    <dgm:cxn modelId="{7EAFE188-F79B-49FB-A41A-8D22F4F188C8}" type="presParOf" srcId="{8D4975FE-3394-4FF9-944F-083F534783D8}" destId="{05D35D2E-3904-49D1-A267-0F892A7041A5}" srcOrd="5" destOrd="0" presId="urn:microsoft.com/office/officeart/2011/layout/CircleProcess"/>
    <dgm:cxn modelId="{6A33B6DC-E735-48F9-B918-4447E6D93E11}" type="presParOf" srcId="{8D4975FE-3394-4FF9-944F-083F534783D8}" destId="{BEB4BEF8-A698-4350-8D7E-39B2209793ED}" srcOrd="6" destOrd="0" presId="urn:microsoft.com/office/officeart/2011/layout/CircleProcess"/>
    <dgm:cxn modelId="{27AE78FC-26EF-4662-8FF2-D13E00744D86}" type="presParOf" srcId="{BEB4BEF8-A698-4350-8D7E-39B2209793ED}" destId="{4FD279AA-C118-483F-8551-8A184161744F}" srcOrd="0" destOrd="0" presId="urn:microsoft.com/office/officeart/2011/layout/CircleProcess"/>
    <dgm:cxn modelId="{4E32CA9A-965F-43FB-96FF-D0169BB39874}" type="presParOf" srcId="{8D4975FE-3394-4FF9-944F-083F534783D8}" destId="{85F11754-77A7-4105-8F3F-D22C6B2E2AEC}" srcOrd="7" destOrd="0" presId="urn:microsoft.com/office/officeart/2011/layout/CircleProcess"/>
    <dgm:cxn modelId="{9BCFD58B-4DED-49EC-B45C-AF67BC61C596}" type="presParOf" srcId="{85F11754-77A7-4105-8F3F-D22C6B2E2AEC}" destId="{A942E4DA-4E53-402B-A096-6BD99821E15E}" srcOrd="0" destOrd="0" presId="urn:microsoft.com/office/officeart/2011/layout/CircleProcess"/>
    <dgm:cxn modelId="{85287086-0E38-4D46-BD7D-27081D7EF5B7}" type="presParOf" srcId="{8D4975FE-3394-4FF9-944F-083F534783D8}" destId="{C41C7C87-35D9-4731-B874-8778B7BC5F8A}" srcOrd="8" destOrd="0" presId="urn:microsoft.com/office/officeart/2011/layout/CircleProcess"/>
    <dgm:cxn modelId="{BB722C4D-58E1-4304-AD4B-148723DEED6B}" type="presParOf" srcId="{8D4975FE-3394-4FF9-944F-083F534783D8}" destId="{765C2BE7-51DF-4B95-88AA-553AE386EC0D}" srcOrd="9" destOrd="0" presId="urn:microsoft.com/office/officeart/2011/layout/CircleProcess"/>
    <dgm:cxn modelId="{51AC9CAD-8F62-429A-AADE-7E13A3A809E3}" type="presParOf" srcId="{765C2BE7-51DF-4B95-88AA-553AE386EC0D}" destId="{66F3E42A-C023-4529-B292-29CCC96426DF}" srcOrd="0" destOrd="0" presId="urn:microsoft.com/office/officeart/2011/layout/CircleProcess"/>
    <dgm:cxn modelId="{8FAB5E23-8FBB-45FA-9A1C-CE3E6B5BEA93}" type="presParOf" srcId="{8D4975FE-3394-4FF9-944F-083F534783D8}" destId="{073DE268-E49A-4C15-81E1-6FB950A474EB}" srcOrd="10" destOrd="0" presId="urn:microsoft.com/office/officeart/2011/layout/CircleProcess"/>
    <dgm:cxn modelId="{A2657B5A-53B7-4856-9A31-9662456CFA51}" type="presParOf" srcId="{073DE268-E49A-4C15-81E1-6FB950A474EB}" destId="{301F7A97-609F-4A1C-9BA6-6628668B7A8E}" srcOrd="0" destOrd="0" presId="urn:microsoft.com/office/officeart/2011/layout/CircleProcess"/>
    <dgm:cxn modelId="{3BF430F7-904D-4466-95D1-5FCB4588749E}" type="presParOf" srcId="{8D4975FE-3394-4FF9-944F-083F534783D8}" destId="{E447F2A2-4651-434C-9AAF-FE3E92A67EB9}" srcOrd="11" destOrd="0" presId="urn:microsoft.com/office/officeart/2011/layout/CircleProcess"/>
    <dgm:cxn modelId="{5C73B5A8-A479-4605-8F66-90C2903D111A}" type="presParOf" srcId="{8D4975FE-3394-4FF9-944F-083F534783D8}" destId="{A4680898-3913-47E1-B5A9-517A604F8FE9}" srcOrd="12" destOrd="0" presId="urn:microsoft.com/office/officeart/2011/layout/CircleProcess"/>
    <dgm:cxn modelId="{894EFCF8-38FB-4D18-9E9F-02D34D7A8DC9}" type="presParOf" srcId="{A4680898-3913-47E1-B5A9-517A604F8FE9}" destId="{859EAC55-CD23-4FCB-8DDF-7736CF1BCFF3}" srcOrd="0" destOrd="0" presId="urn:microsoft.com/office/officeart/2011/layout/CircleProcess"/>
    <dgm:cxn modelId="{1FAF9D2A-9626-46C7-B014-7715D2C4C154}" type="presParOf" srcId="{8D4975FE-3394-4FF9-944F-083F534783D8}" destId="{1B33B6B7-DAC1-44C5-813C-68B9E02C668B}" srcOrd="13" destOrd="0" presId="urn:microsoft.com/office/officeart/2011/layout/CircleProcess"/>
    <dgm:cxn modelId="{8B4C37F3-0B76-4411-BBC9-CC579116C117}" type="presParOf" srcId="{1B33B6B7-DAC1-44C5-813C-68B9E02C668B}" destId="{82D6809C-DF71-4B89-92DB-042136FCF394}" srcOrd="0" destOrd="0" presId="urn:microsoft.com/office/officeart/2011/layout/CircleProcess"/>
    <dgm:cxn modelId="{12B41620-87BA-4F2D-8559-D284C43C8C8E}" type="presParOf" srcId="{8D4975FE-3394-4FF9-944F-083F534783D8}" destId="{76066B72-4E2E-479D-B119-8A095725C285}" srcOrd="14" destOrd="0" presId="urn:microsoft.com/office/officeart/2011/layout/CircleProcess"/>
    <dgm:cxn modelId="{A7D5055C-CF76-490D-BB74-957BF2DFCE7F}" type="presParOf" srcId="{8D4975FE-3394-4FF9-944F-083F534783D8}" destId="{2A3CA034-9C4B-4218-B54F-723B7BA72062}" srcOrd="15" destOrd="0" presId="urn:microsoft.com/office/officeart/2011/layout/CircleProcess"/>
    <dgm:cxn modelId="{09A5E7D0-2FE3-4E07-B608-4FE5016DA240}" type="presParOf" srcId="{2A3CA034-9C4B-4218-B54F-723B7BA72062}" destId="{127218FF-B3EF-4FAF-A039-69631C07EEF1}" srcOrd="0" destOrd="0" presId="urn:microsoft.com/office/officeart/2011/layout/CircleProcess"/>
    <dgm:cxn modelId="{7EF46F02-9F23-48EC-827F-34498D50BB6A}" type="presParOf" srcId="{8D4975FE-3394-4FF9-944F-083F534783D8}" destId="{EB5AA0FE-E5FB-4D5C-BD84-7D3B97992B4B}" srcOrd="16" destOrd="0" presId="urn:microsoft.com/office/officeart/2011/layout/CircleProcess"/>
    <dgm:cxn modelId="{F658BC71-529E-4AF0-9441-E8F5DFF490E6}" type="presParOf" srcId="{EB5AA0FE-E5FB-4D5C-BD84-7D3B97992B4B}" destId="{8FEAFDC7-0F87-405A-B1C9-49F5C7A65A23}" srcOrd="0" destOrd="0" presId="urn:microsoft.com/office/officeart/2011/layout/CircleProcess"/>
    <dgm:cxn modelId="{9DDDA6E9-6830-4C25-86F9-3C3415B0F121}" type="presParOf" srcId="{8D4975FE-3394-4FF9-944F-083F534783D8}" destId="{25822D4C-1B0E-4186-8F47-20095C0076B8}" srcOrd="17"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136DDD6-5960-48D2-9A3A-C292B6C0718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53E6F66-6BC5-4052-AEE6-98DCF7080D38}">
      <dgm:prSet phldrT="[Text]" custT="1"/>
      <dgm:spPr/>
      <dgm:t>
        <a:bodyPr/>
        <a:lstStyle/>
        <a:p>
          <a:r>
            <a:rPr lang="en-US" sz="900" dirty="0" smtClean="0"/>
            <a:t>Sprint 0</a:t>
          </a:r>
          <a:endParaRPr lang="en-US" sz="900" dirty="0"/>
        </a:p>
      </dgm:t>
    </dgm:pt>
    <dgm:pt modelId="{A1ECC3B7-AA11-4637-9D3E-D129EA6341CD}" type="parTrans" cxnId="{99370CAF-776D-4FEA-B03E-EC6A9934A20A}">
      <dgm:prSet/>
      <dgm:spPr/>
      <dgm:t>
        <a:bodyPr/>
        <a:lstStyle/>
        <a:p>
          <a:endParaRPr lang="en-US" sz="900"/>
        </a:p>
      </dgm:t>
    </dgm:pt>
    <dgm:pt modelId="{834F21BB-D52F-47E7-B5B4-E08ED48AF30A}" type="sibTrans" cxnId="{99370CAF-776D-4FEA-B03E-EC6A9934A20A}">
      <dgm:prSet/>
      <dgm:spPr/>
      <dgm:t>
        <a:bodyPr/>
        <a:lstStyle/>
        <a:p>
          <a:endParaRPr lang="en-US" sz="900"/>
        </a:p>
      </dgm:t>
    </dgm:pt>
    <dgm:pt modelId="{983BD3A8-456A-4F6A-B07B-951605F1D9BF}">
      <dgm:prSet phldrT="[Text]" custT="1"/>
      <dgm:spPr/>
      <dgm:t>
        <a:bodyPr/>
        <a:lstStyle/>
        <a:p>
          <a:r>
            <a:rPr lang="en-US" sz="900" dirty="0" smtClean="0"/>
            <a:t>Sprint 1</a:t>
          </a:r>
          <a:endParaRPr lang="en-US" sz="900" dirty="0"/>
        </a:p>
      </dgm:t>
    </dgm:pt>
    <dgm:pt modelId="{2A141CEE-06DF-4553-ACAB-F557CF5FCD06}" type="parTrans" cxnId="{99F4E947-758B-4739-83E7-3BE9BF897781}">
      <dgm:prSet/>
      <dgm:spPr/>
      <dgm:t>
        <a:bodyPr/>
        <a:lstStyle/>
        <a:p>
          <a:endParaRPr lang="en-US" sz="900"/>
        </a:p>
      </dgm:t>
    </dgm:pt>
    <dgm:pt modelId="{83DA9E29-BD12-4AB5-AD7A-457A39110500}" type="sibTrans" cxnId="{99F4E947-758B-4739-83E7-3BE9BF897781}">
      <dgm:prSet/>
      <dgm:spPr/>
      <dgm:t>
        <a:bodyPr/>
        <a:lstStyle/>
        <a:p>
          <a:endParaRPr lang="en-US" sz="900"/>
        </a:p>
      </dgm:t>
    </dgm:pt>
    <dgm:pt modelId="{240AB6D4-7442-4061-8B38-B0EC408B1B7F}">
      <dgm:prSet phldrT="[Text]" custT="1"/>
      <dgm:spPr/>
      <dgm:t>
        <a:bodyPr/>
        <a:lstStyle/>
        <a:p>
          <a:r>
            <a:rPr lang="en-US" sz="900" dirty="0" smtClean="0"/>
            <a:t>Sprint 2</a:t>
          </a:r>
          <a:endParaRPr lang="en-US" sz="900" dirty="0"/>
        </a:p>
      </dgm:t>
    </dgm:pt>
    <dgm:pt modelId="{3276CDE4-AC57-469B-8793-F142D357BBF4}" type="parTrans" cxnId="{66B6A778-70B9-4999-8BEA-498AA16B8A45}">
      <dgm:prSet/>
      <dgm:spPr/>
      <dgm:t>
        <a:bodyPr/>
        <a:lstStyle/>
        <a:p>
          <a:endParaRPr lang="en-US" sz="900"/>
        </a:p>
      </dgm:t>
    </dgm:pt>
    <dgm:pt modelId="{5107C796-1D40-4270-B2F0-CF2E1383BCEB}" type="sibTrans" cxnId="{66B6A778-70B9-4999-8BEA-498AA16B8A45}">
      <dgm:prSet/>
      <dgm:spPr/>
      <dgm:t>
        <a:bodyPr/>
        <a:lstStyle/>
        <a:p>
          <a:endParaRPr lang="en-US" sz="900"/>
        </a:p>
      </dgm:t>
    </dgm:pt>
    <dgm:pt modelId="{A75D5374-36B6-4E22-9DAA-3D59F9AC0572}">
      <dgm:prSet phldrT="[Text]" custT="1"/>
      <dgm:spPr/>
      <dgm:t>
        <a:bodyPr/>
        <a:lstStyle/>
        <a:p>
          <a:r>
            <a:rPr lang="en-US" sz="900" dirty="0" smtClean="0"/>
            <a:t>Sprint 3</a:t>
          </a:r>
          <a:endParaRPr lang="en-US" sz="900" dirty="0"/>
        </a:p>
      </dgm:t>
    </dgm:pt>
    <dgm:pt modelId="{66C18B13-EF32-4718-99AC-04DD37D88B19}" type="parTrans" cxnId="{8EA962E0-81C9-4AFB-A220-94627477C318}">
      <dgm:prSet/>
      <dgm:spPr/>
      <dgm:t>
        <a:bodyPr/>
        <a:lstStyle/>
        <a:p>
          <a:endParaRPr lang="en-US" sz="900"/>
        </a:p>
      </dgm:t>
    </dgm:pt>
    <dgm:pt modelId="{31A2860E-C132-41FE-B3BD-1935AD728107}" type="sibTrans" cxnId="{8EA962E0-81C9-4AFB-A220-94627477C318}">
      <dgm:prSet/>
      <dgm:spPr/>
      <dgm:t>
        <a:bodyPr/>
        <a:lstStyle/>
        <a:p>
          <a:endParaRPr lang="en-US" sz="900"/>
        </a:p>
      </dgm:t>
    </dgm:pt>
    <dgm:pt modelId="{533F7EB9-F4FC-4B4B-8C87-B4E58216FA50}">
      <dgm:prSet phldrT="[Text]" custT="1"/>
      <dgm:spPr/>
      <dgm:t>
        <a:bodyPr/>
        <a:lstStyle/>
        <a:p>
          <a:r>
            <a:rPr lang="en-US" sz="900" dirty="0" smtClean="0"/>
            <a:t>Sprint 4</a:t>
          </a:r>
          <a:endParaRPr lang="en-US" sz="900" dirty="0"/>
        </a:p>
      </dgm:t>
    </dgm:pt>
    <dgm:pt modelId="{A9258466-E093-4CA7-8B47-4637F9AB15A0}" type="parTrans" cxnId="{F43C839C-40D6-4D80-90DA-717DD312B280}">
      <dgm:prSet/>
      <dgm:spPr/>
      <dgm:t>
        <a:bodyPr/>
        <a:lstStyle/>
        <a:p>
          <a:endParaRPr lang="en-US" sz="900"/>
        </a:p>
      </dgm:t>
    </dgm:pt>
    <dgm:pt modelId="{D691BE58-A0D8-498E-90BE-42F775461F2E}" type="sibTrans" cxnId="{F43C839C-40D6-4D80-90DA-717DD312B280}">
      <dgm:prSet/>
      <dgm:spPr/>
      <dgm:t>
        <a:bodyPr/>
        <a:lstStyle/>
        <a:p>
          <a:endParaRPr lang="en-US" sz="900"/>
        </a:p>
      </dgm:t>
    </dgm:pt>
    <dgm:pt modelId="{0E6EBFE5-112D-4A91-B2FE-655D1161452C}">
      <dgm:prSet phldrT="[Text]" custT="1"/>
      <dgm:spPr/>
      <dgm:t>
        <a:bodyPr/>
        <a:lstStyle/>
        <a:p>
          <a:r>
            <a:rPr lang="en-US" sz="900" dirty="0" smtClean="0"/>
            <a:t>Sprint 5</a:t>
          </a:r>
          <a:endParaRPr lang="en-US" sz="900" dirty="0"/>
        </a:p>
      </dgm:t>
    </dgm:pt>
    <dgm:pt modelId="{5B4598C7-86AC-4F33-A6BC-BE4C1595E0B3}" type="parTrans" cxnId="{543987CE-6955-4E5A-967A-4511F56FFACE}">
      <dgm:prSet/>
      <dgm:spPr/>
      <dgm:t>
        <a:bodyPr/>
        <a:lstStyle/>
        <a:p>
          <a:endParaRPr lang="en-US" sz="900"/>
        </a:p>
      </dgm:t>
    </dgm:pt>
    <dgm:pt modelId="{33D32DE4-C759-4C5C-B1A9-C31D6582209F}" type="sibTrans" cxnId="{543987CE-6955-4E5A-967A-4511F56FFACE}">
      <dgm:prSet/>
      <dgm:spPr/>
      <dgm:t>
        <a:bodyPr/>
        <a:lstStyle/>
        <a:p>
          <a:endParaRPr lang="en-US" sz="900"/>
        </a:p>
      </dgm:t>
    </dgm:pt>
    <dgm:pt modelId="{8D4975FE-3394-4FF9-944F-083F534783D8}" type="pres">
      <dgm:prSet presAssocID="{4136DDD6-5960-48D2-9A3A-C292B6C0718C}" presName="Name0" presStyleCnt="0">
        <dgm:presLayoutVars>
          <dgm:chMax val="11"/>
          <dgm:chPref val="11"/>
          <dgm:dir/>
          <dgm:resizeHandles/>
        </dgm:presLayoutVars>
      </dgm:prSet>
      <dgm:spPr/>
      <dgm:t>
        <a:bodyPr/>
        <a:lstStyle/>
        <a:p>
          <a:endParaRPr lang="en-US"/>
        </a:p>
      </dgm:t>
    </dgm:pt>
    <dgm:pt modelId="{C1F85368-4079-4894-A1A1-96A14E5E2E0B}" type="pres">
      <dgm:prSet presAssocID="{0E6EBFE5-112D-4A91-B2FE-655D1161452C}" presName="Accent6" presStyleCnt="0"/>
      <dgm:spPr/>
    </dgm:pt>
    <dgm:pt modelId="{B0801961-7F0C-48D9-B798-3FC23E319F13}" type="pres">
      <dgm:prSet presAssocID="{0E6EBFE5-112D-4A91-B2FE-655D1161452C}" presName="Accent" presStyleLbl="node1" presStyleIdx="0" presStyleCnt="6"/>
      <dgm:spPr/>
    </dgm:pt>
    <dgm:pt modelId="{B68A8D5F-7F0E-4FD5-ADC6-8468CC807E41}" type="pres">
      <dgm:prSet presAssocID="{0E6EBFE5-112D-4A91-B2FE-655D1161452C}" presName="ParentBackground6" presStyleCnt="0"/>
      <dgm:spPr/>
    </dgm:pt>
    <dgm:pt modelId="{D05FEE14-32D4-41BF-99CD-1D80DC665015}" type="pres">
      <dgm:prSet presAssocID="{0E6EBFE5-112D-4A91-B2FE-655D1161452C}" presName="ParentBackground" presStyleLbl="fgAcc1" presStyleIdx="0" presStyleCnt="6"/>
      <dgm:spPr/>
      <dgm:t>
        <a:bodyPr/>
        <a:lstStyle/>
        <a:p>
          <a:endParaRPr lang="en-US"/>
        </a:p>
      </dgm:t>
    </dgm:pt>
    <dgm:pt modelId="{FC9AC393-723B-4315-A38E-CEBD4289F42A}" type="pres">
      <dgm:prSet presAssocID="{0E6EBFE5-112D-4A91-B2FE-655D1161452C}" presName="Parent6" presStyleLbl="revTx" presStyleIdx="0" presStyleCnt="0">
        <dgm:presLayoutVars>
          <dgm:chMax val="1"/>
          <dgm:chPref val="1"/>
          <dgm:bulletEnabled val="1"/>
        </dgm:presLayoutVars>
      </dgm:prSet>
      <dgm:spPr/>
      <dgm:t>
        <a:bodyPr/>
        <a:lstStyle/>
        <a:p>
          <a:endParaRPr lang="en-US"/>
        </a:p>
      </dgm:t>
    </dgm:pt>
    <dgm:pt modelId="{3746D394-2543-4DD8-98C7-0C1F6BEFA972}" type="pres">
      <dgm:prSet presAssocID="{533F7EB9-F4FC-4B4B-8C87-B4E58216FA50}" presName="Accent5" presStyleCnt="0"/>
      <dgm:spPr/>
    </dgm:pt>
    <dgm:pt modelId="{46B76B3D-FE92-4B41-86AB-1F72D0465385}" type="pres">
      <dgm:prSet presAssocID="{533F7EB9-F4FC-4B4B-8C87-B4E58216FA50}" presName="Accent" presStyleLbl="node1" presStyleIdx="1" presStyleCnt="6"/>
      <dgm:spPr/>
    </dgm:pt>
    <dgm:pt modelId="{C0E26425-8C11-4CB5-B69C-AAB567E3E60E}" type="pres">
      <dgm:prSet presAssocID="{533F7EB9-F4FC-4B4B-8C87-B4E58216FA50}" presName="ParentBackground5" presStyleCnt="0"/>
      <dgm:spPr/>
    </dgm:pt>
    <dgm:pt modelId="{7F94F300-7754-486D-BEE6-650633F0F01A}" type="pres">
      <dgm:prSet presAssocID="{533F7EB9-F4FC-4B4B-8C87-B4E58216FA50}" presName="ParentBackground" presStyleLbl="fgAcc1" presStyleIdx="1" presStyleCnt="6"/>
      <dgm:spPr/>
      <dgm:t>
        <a:bodyPr/>
        <a:lstStyle/>
        <a:p>
          <a:endParaRPr lang="en-US"/>
        </a:p>
      </dgm:t>
    </dgm:pt>
    <dgm:pt modelId="{05D35D2E-3904-49D1-A267-0F892A7041A5}" type="pres">
      <dgm:prSet presAssocID="{533F7EB9-F4FC-4B4B-8C87-B4E58216FA50}" presName="Parent5" presStyleLbl="revTx" presStyleIdx="0" presStyleCnt="0">
        <dgm:presLayoutVars>
          <dgm:chMax val="1"/>
          <dgm:chPref val="1"/>
          <dgm:bulletEnabled val="1"/>
        </dgm:presLayoutVars>
      </dgm:prSet>
      <dgm:spPr/>
      <dgm:t>
        <a:bodyPr/>
        <a:lstStyle/>
        <a:p>
          <a:endParaRPr lang="en-US"/>
        </a:p>
      </dgm:t>
    </dgm:pt>
    <dgm:pt modelId="{BEB4BEF8-A698-4350-8D7E-39B2209793ED}" type="pres">
      <dgm:prSet presAssocID="{A75D5374-36B6-4E22-9DAA-3D59F9AC0572}" presName="Accent4" presStyleCnt="0"/>
      <dgm:spPr/>
    </dgm:pt>
    <dgm:pt modelId="{4FD279AA-C118-483F-8551-8A184161744F}" type="pres">
      <dgm:prSet presAssocID="{A75D5374-36B6-4E22-9DAA-3D59F9AC0572}" presName="Accent" presStyleLbl="node1" presStyleIdx="2" presStyleCnt="6"/>
      <dgm:spPr/>
    </dgm:pt>
    <dgm:pt modelId="{85F11754-77A7-4105-8F3F-D22C6B2E2AEC}" type="pres">
      <dgm:prSet presAssocID="{A75D5374-36B6-4E22-9DAA-3D59F9AC0572}" presName="ParentBackground4" presStyleCnt="0"/>
      <dgm:spPr/>
    </dgm:pt>
    <dgm:pt modelId="{A942E4DA-4E53-402B-A096-6BD99821E15E}" type="pres">
      <dgm:prSet presAssocID="{A75D5374-36B6-4E22-9DAA-3D59F9AC0572}" presName="ParentBackground" presStyleLbl="fgAcc1" presStyleIdx="2" presStyleCnt="6"/>
      <dgm:spPr/>
      <dgm:t>
        <a:bodyPr/>
        <a:lstStyle/>
        <a:p>
          <a:endParaRPr lang="en-US"/>
        </a:p>
      </dgm:t>
    </dgm:pt>
    <dgm:pt modelId="{C41C7C87-35D9-4731-B874-8778B7BC5F8A}" type="pres">
      <dgm:prSet presAssocID="{A75D5374-36B6-4E22-9DAA-3D59F9AC0572}" presName="Parent4" presStyleLbl="revTx" presStyleIdx="0" presStyleCnt="0">
        <dgm:presLayoutVars>
          <dgm:chMax val="1"/>
          <dgm:chPref val="1"/>
          <dgm:bulletEnabled val="1"/>
        </dgm:presLayoutVars>
      </dgm:prSet>
      <dgm:spPr/>
      <dgm:t>
        <a:bodyPr/>
        <a:lstStyle/>
        <a:p>
          <a:endParaRPr lang="en-US"/>
        </a:p>
      </dgm:t>
    </dgm:pt>
    <dgm:pt modelId="{765C2BE7-51DF-4B95-88AA-553AE386EC0D}" type="pres">
      <dgm:prSet presAssocID="{240AB6D4-7442-4061-8B38-B0EC408B1B7F}" presName="Accent3" presStyleCnt="0"/>
      <dgm:spPr/>
    </dgm:pt>
    <dgm:pt modelId="{66F3E42A-C023-4529-B292-29CCC96426DF}" type="pres">
      <dgm:prSet presAssocID="{240AB6D4-7442-4061-8B38-B0EC408B1B7F}" presName="Accent" presStyleLbl="node1" presStyleIdx="3" presStyleCnt="6"/>
      <dgm:spPr/>
    </dgm:pt>
    <dgm:pt modelId="{073DE268-E49A-4C15-81E1-6FB950A474EB}" type="pres">
      <dgm:prSet presAssocID="{240AB6D4-7442-4061-8B38-B0EC408B1B7F}" presName="ParentBackground3" presStyleCnt="0"/>
      <dgm:spPr/>
    </dgm:pt>
    <dgm:pt modelId="{301F7A97-609F-4A1C-9BA6-6628668B7A8E}" type="pres">
      <dgm:prSet presAssocID="{240AB6D4-7442-4061-8B38-B0EC408B1B7F}" presName="ParentBackground" presStyleLbl="fgAcc1" presStyleIdx="3" presStyleCnt="6"/>
      <dgm:spPr/>
      <dgm:t>
        <a:bodyPr/>
        <a:lstStyle/>
        <a:p>
          <a:endParaRPr lang="en-US"/>
        </a:p>
      </dgm:t>
    </dgm:pt>
    <dgm:pt modelId="{E447F2A2-4651-434C-9AAF-FE3E92A67EB9}" type="pres">
      <dgm:prSet presAssocID="{240AB6D4-7442-4061-8B38-B0EC408B1B7F}" presName="Parent3" presStyleLbl="revTx" presStyleIdx="0" presStyleCnt="0">
        <dgm:presLayoutVars>
          <dgm:chMax val="1"/>
          <dgm:chPref val="1"/>
          <dgm:bulletEnabled val="1"/>
        </dgm:presLayoutVars>
      </dgm:prSet>
      <dgm:spPr/>
      <dgm:t>
        <a:bodyPr/>
        <a:lstStyle/>
        <a:p>
          <a:endParaRPr lang="en-US"/>
        </a:p>
      </dgm:t>
    </dgm:pt>
    <dgm:pt modelId="{A4680898-3913-47E1-B5A9-517A604F8FE9}" type="pres">
      <dgm:prSet presAssocID="{983BD3A8-456A-4F6A-B07B-951605F1D9BF}" presName="Accent2" presStyleCnt="0"/>
      <dgm:spPr/>
    </dgm:pt>
    <dgm:pt modelId="{859EAC55-CD23-4FCB-8DDF-7736CF1BCFF3}" type="pres">
      <dgm:prSet presAssocID="{983BD3A8-456A-4F6A-B07B-951605F1D9BF}" presName="Accent" presStyleLbl="node1" presStyleIdx="4" presStyleCnt="6"/>
      <dgm:spPr/>
    </dgm:pt>
    <dgm:pt modelId="{1B33B6B7-DAC1-44C5-813C-68B9E02C668B}" type="pres">
      <dgm:prSet presAssocID="{983BD3A8-456A-4F6A-B07B-951605F1D9BF}" presName="ParentBackground2" presStyleCnt="0"/>
      <dgm:spPr/>
    </dgm:pt>
    <dgm:pt modelId="{82D6809C-DF71-4B89-92DB-042136FCF394}" type="pres">
      <dgm:prSet presAssocID="{983BD3A8-456A-4F6A-B07B-951605F1D9BF}" presName="ParentBackground" presStyleLbl="fgAcc1" presStyleIdx="4" presStyleCnt="6"/>
      <dgm:spPr/>
      <dgm:t>
        <a:bodyPr/>
        <a:lstStyle/>
        <a:p>
          <a:endParaRPr lang="en-US"/>
        </a:p>
      </dgm:t>
    </dgm:pt>
    <dgm:pt modelId="{76066B72-4E2E-479D-B119-8A095725C285}" type="pres">
      <dgm:prSet presAssocID="{983BD3A8-456A-4F6A-B07B-951605F1D9BF}" presName="Parent2" presStyleLbl="revTx" presStyleIdx="0" presStyleCnt="0">
        <dgm:presLayoutVars>
          <dgm:chMax val="1"/>
          <dgm:chPref val="1"/>
          <dgm:bulletEnabled val="1"/>
        </dgm:presLayoutVars>
      </dgm:prSet>
      <dgm:spPr/>
      <dgm:t>
        <a:bodyPr/>
        <a:lstStyle/>
        <a:p>
          <a:endParaRPr lang="en-US"/>
        </a:p>
      </dgm:t>
    </dgm:pt>
    <dgm:pt modelId="{2A3CA034-9C4B-4218-B54F-723B7BA72062}" type="pres">
      <dgm:prSet presAssocID="{753E6F66-6BC5-4052-AEE6-98DCF7080D38}" presName="Accent1" presStyleCnt="0"/>
      <dgm:spPr/>
    </dgm:pt>
    <dgm:pt modelId="{127218FF-B3EF-4FAF-A039-69631C07EEF1}" type="pres">
      <dgm:prSet presAssocID="{753E6F66-6BC5-4052-AEE6-98DCF7080D38}" presName="Accent" presStyleLbl="node1" presStyleIdx="5" presStyleCnt="6"/>
      <dgm:spPr/>
    </dgm:pt>
    <dgm:pt modelId="{EB5AA0FE-E5FB-4D5C-BD84-7D3B97992B4B}" type="pres">
      <dgm:prSet presAssocID="{753E6F66-6BC5-4052-AEE6-98DCF7080D38}" presName="ParentBackground1" presStyleCnt="0"/>
      <dgm:spPr/>
    </dgm:pt>
    <dgm:pt modelId="{8FEAFDC7-0F87-405A-B1C9-49F5C7A65A23}" type="pres">
      <dgm:prSet presAssocID="{753E6F66-6BC5-4052-AEE6-98DCF7080D38}" presName="ParentBackground" presStyleLbl="fgAcc1" presStyleIdx="5" presStyleCnt="6"/>
      <dgm:spPr/>
      <dgm:t>
        <a:bodyPr/>
        <a:lstStyle/>
        <a:p>
          <a:endParaRPr lang="en-US"/>
        </a:p>
      </dgm:t>
    </dgm:pt>
    <dgm:pt modelId="{25822D4C-1B0E-4186-8F47-20095C0076B8}" type="pres">
      <dgm:prSet presAssocID="{753E6F66-6BC5-4052-AEE6-98DCF7080D38}" presName="Parent1" presStyleLbl="revTx" presStyleIdx="0" presStyleCnt="0">
        <dgm:presLayoutVars>
          <dgm:chMax val="1"/>
          <dgm:chPref val="1"/>
          <dgm:bulletEnabled val="1"/>
        </dgm:presLayoutVars>
      </dgm:prSet>
      <dgm:spPr/>
      <dgm:t>
        <a:bodyPr/>
        <a:lstStyle/>
        <a:p>
          <a:endParaRPr lang="en-US"/>
        </a:p>
      </dgm:t>
    </dgm:pt>
  </dgm:ptLst>
  <dgm:cxnLst>
    <dgm:cxn modelId="{99370CAF-776D-4FEA-B03E-EC6A9934A20A}" srcId="{4136DDD6-5960-48D2-9A3A-C292B6C0718C}" destId="{753E6F66-6BC5-4052-AEE6-98DCF7080D38}" srcOrd="0" destOrd="0" parTransId="{A1ECC3B7-AA11-4637-9D3E-D129EA6341CD}" sibTransId="{834F21BB-D52F-47E7-B5B4-E08ED48AF30A}"/>
    <dgm:cxn modelId="{6F08ABB3-9E0C-43F8-A055-50EB93E575B2}" type="presOf" srcId="{0E6EBFE5-112D-4A91-B2FE-655D1161452C}" destId="{D05FEE14-32D4-41BF-99CD-1D80DC665015}" srcOrd="0" destOrd="0" presId="urn:microsoft.com/office/officeart/2011/layout/CircleProcess"/>
    <dgm:cxn modelId="{4E1646DD-3ADE-49FA-867C-89E67E167B06}" type="presOf" srcId="{240AB6D4-7442-4061-8B38-B0EC408B1B7F}" destId="{301F7A97-609F-4A1C-9BA6-6628668B7A8E}" srcOrd="0" destOrd="0" presId="urn:microsoft.com/office/officeart/2011/layout/CircleProcess"/>
    <dgm:cxn modelId="{53E477BF-4CF2-4ADA-BBB2-3A35192186A2}" type="presOf" srcId="{533F7EB9-F4FC-4B4B-8C87-B4E58216FA50}" destId="{05D35D2E-3904-49D1-A267-0F892A7041A5}" srcOrd="1" destOrd="0" presId="urn:microsoft.com/office/officeart/2011/layout/CircleProcess"/>
    <dgm:cxn modelId="{F8E0C9FF-F3C1-474A-94F9-DAF4E4469599}" type="presOf" srcId="{753E6F66-6BC5-4052-AEE6-98DCF7080D38}" destId="{8FEAFDC7-0F87-405A-B1C9-49F5C7A65A23}" srcOrd="0" destOrd="0" presId="urn:microsoft.com/office/officeart/2011/layout/CircleProcess"/>
    <dgm:cxn modelId="{F9C66AF3-4073-4C3C-818D-89A45E8C1772}" type="presOf" srcId="{A75D5374-36B6-4E22-9DAA-3D59F9AC0572}" destId="{A942E4DA-4E53-402B-A096-6BD99821E15E}" srcOrd="0" destOrd="0" presId="urn:microsoft.com/office/officeart/2011/layout/CircleProcess"/>
    <dgm:cxn modelId="{F43C839C-40D6-4D80-90DA-717DD312B280}" srcId="{4136DDD6-5960-48D2-9A3A-C292B6C0718C}" destId="{533F7EB9-F4FC-4B4B-8C87-B4E58216FA50}" srcOrd="4" destOrd="0" parTransId="{A9258466-E093-4CA7-8B47-4637F9AB15A0}" sibTransId="{D691BE58-A0D8-498E-90BE-42F775461F2E}"/>
    <dgm:cxn modelId="{FFCE6BB8-469F-4AC4-912C-D38D7725A2D1}" type="presOf" srcId="{983BD3A8-456A-4F6A-B07B-951605F1D9BF}" destId="{82D6809C-DF71-4B89-92DB-042136FCF394}" srcOrd="0" destOrd="0" presId="urn:microsoft.com/office/officeart/2011/layout/CircleProcess"/>
    <dgm:cxn modelId="{99F4E947-758B-4739-83E7-3BE9BF897781}" srcId="{4136DDD6-5960-48D2-9A3A-C292B6C0718C}" destId="{983BD3A8-456A-4F6A-B07B-951605F1D9BF}" srcOrd="1" destOrd="0" parTransId="{2A141CEE-06DF-4553-ACAB-F557CF5FCD06}" sibTransId="{83DA9E29-BD12-4AB5-AD7A-457A39110500}"/>
    <dgm:cxn modelId="{402D33A7-5CBB-44AE-953C-6D36CAF89629}" type="presOf" srcId="{4136DDD6-5960-48D2-9A3A-C292B6C0718C}" destId="{8D4975FE-3394-4FF9-944F-083F534783D8}" srcOrd="0" destOrd="0" presId="urn:microsoft.com/office/officeart/2011/layout/CircleProcess"/>
    <dgm:cxn modelId="{8EA962E0-81C9-4AFB-A220-94627477C318}" srcId="{4136DDD6-5960-48D2-9A3A-C292B6C0718C}" destId="{A75D5374-36B6-4E22-9DAA-3D59F9AC0572}" srcOrd="3" destOrd="0" parTransId="{66C18B13-EF32-4718-99AC-04DD37D88B19}" sibTransId="{31A2860E-C132-41FE-B3BD-1935AD728107}"/>
    <dgm:cxn modelId="{20457EA4-295D-4356-AA30-395BE7AA0D28}" type="presOf" srcId="{533F7EB9-F4FC-4B4B-8C87-B4E58216FA50}" destId="{7F94F300-7754-486D-BEE6-650633F0F01A}" srcOrd="0" destOrd="0" presId="urn:microsoft.com/office/officeart/2011/layout/CircleProcess"/>
    <dgm:cxn modelId="{89BE76A2-941B-4BAF-BDA8-285469308723}" type="presOf" srcId="{A75D5374-36B6-4E22-9DAA-3D59F9AC0572}" destId="{C41C7C87-35D9-4731-B874-8778B7BC5F8A}" srcOrd="1" destOrd="0" presId="urn:microsoft.com/office/officeart/2011/layout/CircleProcess"/>
    <dgm:cxn modelId="{543987CE-6955-4E5A-967A-4511F56FFACE}" srcId="{4136DDD6-5960-48D2-9A3A-C292B6C0718C}" destId="{0E6EBFE5-112D-4A91-B2FE-655D1161452C}" srcOrd="5" destOrd="0" parTransId="{5B4598C7-86AC-4F33-A6BC-BE4C1595E0B3}" sibTransId="{33D32DE4-C759-4C5C-B1A9-C31D6582209F}"/>
    <dgm:cxn modelId="{FA212415-E929-411C-8897-23C272A15426}" type="presOf" srcId="{983BD3A8-456A-4F6A-B07B-951605F1D9BF}" destId="{76066B72-4E2E-479D-B119-8A095725C285}" srcOrd="1" destOrd="0" presId="urn:microsoft.com/office/officeart/2011/layout/CircleProcess"/>
    <dgm:cxn modelId="{F4383FD3-4E20-45B0-B8ED-52132511FCB3}" type="presOf" srcId="{753E6F66-6BC5-4052-AEE6-98DCF7080D38}" destId="{25822D4C-1B0E-4186-8F47-20095C0076B8}" srcOrd="1" destOrd="0" presId="urn:microsoft.com/office/officeart/2011/layout/CircleProcess"/>
    <dgm:cxn modelId="{66B6A778-70B9-4999-8BEA-498AA16B8A45}" srcId="{4136DDD6-5960-48D2-9A3A-C292B6C0718C}" destId="{240AB6D4-7442-4061-8B38-B0EC408B1B7F}" srcOrd="2" destOrd="0" parTransId="{3276CDE4-AC57-469B-8793-F142D357BBF4}" sibTransId="{5107C796-1D40-4270-B2F0-CF2E1383BCEB}"/>
    <dgm:cxn modelId="{11275658-5F0B-4583-91F5-BE4D24C33A47}" type="presOf" srcId="{0E6EBFE5-112D-4A91-B2FE-655D1161452C}" destId="{FC9AC393-723B-4315-A38E-CEBD4289F42A}" srcOrd="1" destOrd="0" presId="urn:microsoft.com/office/officeart/2011/layout/CircleProcess"/>
    <dgm:cxn modelId="{54CFB3E3-B068-4B34-A1C5-6696E9CD9D79}" type="presOf" srcId="{240AB6D4-7442-4061-8B38-B0EC408B1B7F}" destId="{E447F2A2-4651-434C-9AAF-FE3E92A67EB9}" srcOrd="1" destOrd="0" presId="urn:microsoft.com/office/officeart/2011/layout/CircleProcess"/>
    <dgm:cxn modelId="{355F6E17-6E43-4151-919F-A91A18E66E44}" type="presParOf" srcId="{8D4975FE-3394-4FF9-944F-083F534783D8}" destId="{C1F85368-4079-4894-A1A1-96A14E5E2E0B}" srcOrd="0" destOrd="0" presId="urn:microsoft.com/office/officeart/2011/layout/CircleProcess"/>
    <dgm:cxn modelId="{F390AEBB-9F39-4959-A423-80A5A4E4F773}" type="presParOf" srcId="{C1F85368-4079-4894-A1A1-96A14E5E2E0B}" destId="{B0801961-7F0C-48D9-B798-3FC23E319F13}" srcOrd="0" destOrd="0" presId="urn:microsoft.com/office/officeart/2011/layout/CircleProcess"/>
    <dgm:cxn modelId="{4E51E7B5-8AF0-4BFC-BAFC-CEE39FA8BE69}" type="presParOf" srcId="{8D4975FE-3394-4FF9-944F-083F534783D8}" destId="{B68A8D5F-7F0E-4FD5-ADC6-8468CC807E41}" srcOrd="1" destOrd="0" presId="urn:microsoft.com/office/officeart/2011/layout/CircleProcess"/>
    <dgm:cxn modelId="{9AF6C8E2-3809-403B-A0D9-DC6CA641A7D9}" type="presParOf" srcId="{B68A8D5F-7F0E-4FD5-ADC6-8468CC807E41}" destId="{D05FEE14-32D4-41BF-99CD-1D80DC665015}" srcOrd="0" destOrd="0" presId="urn:microsoft.com/office/officeart/2011/layout/CircleProcess"/>
    <dgm:cxn modelId="{BA2D509F-99BC-4520-A5DA-AE0A6ACB4BCC}" type="presParOf" srcId="{8D4975FE-3394-4FF9-944F-083F534783D8}" destId="{FC9AC393-723B-4315-A38E-CEBD4289F42A}" srcOrd="2" destOrd="0" presId="urn:microsoft.com/office/officeart/2011/layout/CircleProcess"/>
    <dgm:cxn modelId="{360C65CA-8E96-4C7F-87D3-C885105E6E77}" type="presParOf" srcId="{8D4975FE-3394-4FF9-944F-083F534783D8}" destId="{3746D394-2543-4DD8-98C7-0C1F6BEFA972}" srcOrd="3" destOrd="0" presId="urn:microsoft.com/office/officeart/2011/layout/CircleProcess"/>
    <dgm:cxn modelId="{DB0AD294-D9DF-43BE-B989-0DBDB07D07E9}" type="presParOf" srcId="{3746D394-2543-4DD8-98C7-0C1F6BEFA972}" destId="{46B76B3D-FE92-4B41-86AB-1F72D0465385}" srcOrd="0" destOrd="0" presId="urn:microsoft.com/office/officeart/2011/layout/CircleProcess"/>
    <dgm:cxn modelId="{C6AABFB0-8C49-419E-8139-F7F7883C6D6F}" type="presParOf" srcId="{8D4975FE-3394-4FF9-944F-083F534783D8}" destId="{C0E26425-8C11-4CB5-B69C-AAB567E3E60E}" srcOrd="4" destOrd="0" presId="urn:microsoft.com/office/officeart/2011/layout/CircleProcess"/>
    <dgm:cxn modelId="{943FFA46-C955-4AE5-B2EB-EE1B55626D1B}" type="presParOf" srcId="{C0E26425-8C11-4CB5-B69C-AAB567E3E60E}" destId="{7F94F300-7754-486D-BEE6-650633F0F01A}" srcOrd="0" destOrd="0" presId="urn:microsoft.com/office/officeart/2011/layout/CircleProcess"/>
    <dgm:cxn modelId="{9BEC1160-E2DA-4A27-8222-C0DA73159EB5}" type="presParOf" srcId="{8D4975FE-3394-4FF9-944F-083F534783D8}" destId="{05D35D2E-3904-49D1-A267-0F892A7041A5}" srcOrd="5" destOrd="0" presId="urn:microsoft.com/office/officeart/2011/layout/CircleProcess"/>
    <dgm:cxn modelId="{1FF6FBBF-16DB-4E74-82C6-A8CC3B09B6B2}" type="presParOf" srcId="{8D4975FE-3394-4FF9-944F-083F534783D8}" destId="{BEB4BEF8-A698-4350-8D7E-39B2209793ED}" srcOrd="6" destOrd="0" presId="urn:microsoft.com/office/officeart/2011/layout/CircleProcess"/>
    <dgm:cxn modelId="{89881B59-8845-4735-BB23-D218CD02F62B}" type="presParOf" srcId="{BEB4BEF8-A698-4350-8D7E-39B2209793ED}" destId="{4FD279AA-C118-483F-8551-8A184161744F}" srcOrd="0" destOrd="0" presId="urn:microsoft.com/office/officeart/2011/layout/CircleProcess"/>
    <dgm:cxn modelId="{EB9F35D6-65FA-4989-AEA5-746065EFADE0}" type="presParOf" srcId="{8D4975FE-3394-4FF9-944F-083F534783D8}" destId="{85F11754-77A7-4105-8F3F-D22C6B2E2AEC}" srcOrd="7" destOrd="0" presId="urn:microsoft.com/office/officeart/2011/layout/CircleProcess"/>
    <dgm:cxn modelId="{BC685993-4738-47CC-AFD6-0B435BCBEF81}" type="presParOf" srcId="{85F11754-77A7-4105-8F3F-D22C6B2E2AEC}" destId="{A942E4DA-4E53-402B-A096-6BD99821E15E}" srcOrd="0" destOrd="0" presId="urn:microsoft.com/office/officeart/2011/layout/CircleProcess"/>
    <dgm:cxn modelId="{41474348-BA22-4E46-B661-8E14723F80FC}" type="presParOf" srcId="{8D4975FE-3394-4FF9-944F-083F534783D8}" destId="{C41C7C87-35D9-4731-B874-8778B7BC5F8A}" srcOrd="8" destOrd="0" presId="urn:microsoft.com/office/officeart/2011/layout/CircleProcess"/>
    <dgm:cxn modelId="{DBF1782D-885B-4187-B522-B2D2C9067E24}" type="presParOf" srcId="{8D4975FE-3394-4FF9-944F-083F534783D8}" destId="{765C2BE7-51DF-4B95-88AA-553AE386EC0D}" srcOrd="9" destOrd="0" presId="urn:microsoft.com/office/officeart/2011/layout/CircleProcess"/>
    <dgm:cxn modelId="{58BC70F0-361F-4638-AB4E-817A7EFFAA2A}" type="presParOf" srcId="{765C2BE7-51DF-4B95-88AA-553AE386EC0D}" destId="{66F3E42A-C023-4529-B292-29CCC96426DF}" srcOrd="0" destOrd="0" presId="urn:microsoft.com/office/officeart/2011/layout/CircleProcess"/>
    <dgm:cxn modelId="{FE25D6C6-4DDE-4078-984B-3F6F282D2FF8}" type="presParOf" srcId="{8D4975FE-3394-4FF9-944F-083F534783D8}" destId="{073DE268-E49A-4C15-81E1-6FB950A474EB}" srcOrd="10" destOrd="0" presId="urn:microsoft.com/office/officeart/2011/layout/CircleProcess"/>
    <dgm:cxn modelId="{DA5AB704-6405-4AD7-A619-0491BB58DC30}" type="presParOf" srcId="{073DE268-E49A-4C15-81E1-6FB950A474EB}" destId="{301F7A97-609F-4A1C-9BA6-6628668B7A8E}" srcOrd="0" destOrd="0" presId="urn:microsoft.com/office/officeart/2011/layout/CircleProcess"/>
    <dgm:cxn modelId="{E9AA256F-F6B4-4F6A-83B8-ADBECF05C6C5}" type="presParOf" srcId="{8D4975FE-3394-4FF9-944F-083F534783D8}" destId="{E447F2A2-4651-434C-9AAF-FE3E92A67EB9}" srcOrd="11" destOrd="0" presId="urn:microsoft.com/office/officeart/2011/layout/CircleProcess"/>
    <dgm:cxn modelId="{7BFFA485-A563-4E83-A61E-BE91C58CF17A}" type="presParOf" srcId="{8D4975FE-3394-4FF9-944F-083F534783D8}" destId="{A4680898-3913-47E1-B5A9-517A604F8FE9}" srcOrd="12" destOrd="0" presId="urn:microsoft.com/office/officeart/2011/layout/CircleProcess"/>
    <dgm:cxn modelId="{10F23C8D-2CBD-4709-8447-0B1EF283A916}" type="presParOf" srcId="{A4680898-3913-47E1-B5A9-517A604F8FE9}" destId="{859EAC55-CD23-4FCB-8DDF-7736CF1BCFF3}" srcOrd="0" destOrd="0" presId="urn:microsoft.com/office/officeart/2011/layout/CircleProcess"/>
    <dgm:cxn modelId="{CB27248B-BF34-4126-8898-3E00557B0C39}" type="presParOf" srcId="{8D4975FE-3394-4FF9-944F-083F534783D8}" destId="{1B33B6B7-DAC1-44C5-813C-68B9E02C668B}" srcOrd="13" destOrd="0" presId="urn:microsoft.com/office/officeart/2011/layout/CircleProcess"/>
    <dgm:cxn modelId="{FE5F48C6-E14E-47C3-B337-43A89BE7785C}" type="presParOf" srcId="{1B33B6B7-DAC1-44C5-813C-68B9E02C668B}" destId="{82D6809C-DF71-4B89-92DB-042136FCF394}" srcOrd="0" destOrd="0" presId="urn:microsoft.com/office/officeart/2011/layout/CircleProcess"/>
    <dgm:cxn modelId="{AF23F538-47D4-428A-8E67-7E44D8F1FB5D}" type="presParOf" srcId="{8D4975FE-3394-4FF9-944F-083F534783D8}" destId="{76066B72-4E2E-479D-B119-8A095725C285}" srcOrd="14" destOrd="0" presId="urn:microsoft.com/office/officeart/2011/layout/CircleProcess"/>
    <dgm:cxn modelId="{21058C27-184B-4990-A15F-406267A41D3D}" type="presParOf" srcId="{8D4975FE-3394-4FF9-944F-083F534783D8}" destId="{2A3CA034-9C4B-4218-B54F-723B7BA72062}" srcOrd="15" destOrd="0" presId="urn:microsoft.com/office/officeart/2011/layout/CircleProcess"/>
    <dgm:cxn modelId="{52F5297A-8E4C-49C8-A97E-88BDDD537B42}" type="presParOf" srcId="{2A3CA034-9C4B-4218-B54F-723B7BA72062}" destId="{127218FF-B3EF-4FAF-A039-69631C07EEF1}" srcOrd="0" destOrd="0" presId="urn:microsoft.com/office/officeart/2011/layout/CircleProcess"/>
    <dgm:cxn modelId="{D4FD0606-742F-493A-8801-E60C0AAB12FA}" type="presParOf" srcId="{8D4975FE-3394-4FF9-944F-083F534783D8}" destId="{EB5AA0FE-E5FB-4D5C-BD84-7D3B97992B4B}" srcOrd="16" destOrd="0" presId="urn:microsoft.com/office/officeart/2011/layout/CircleProcess"/>
    <dgm:cxn modelId="{EA9FCD02-B075-474B-8352-08243DEB38B2}" type="presParOf" srcId="{EB5AA0FE-E5FB-4D5C-BD84-7D3B97992B4B}" destId="{8FEAFDC7-0F87-405A-B1C9-49F5C7A65A23}" srcOrd="0" destOrd="0" presId="urn:microsoft.com/office/officeart/2011/layout/CircleProcess"/>
    <dgm:cxn modelId="{908A2363-0E62-4668-9F58-6EDFBE5196FA}" type="presParOf" srcId="{8D4975FE-3394-4FF9-944F-083F534783D8}" destId="{25822D4C-1B0E-4186-8F47-20095C0076B8}" srcOrd="17" destOrd="0" presId="urn:microsoft.com/office/officeart/2011/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dgm:spPr/>
      <dgm:t>
        <a:bodyPr/>
        <a:lstStyle/>
        <a:p>
          <a:r>
            <a:rPr lang="en-US" dirty="0" smtClean="0"/>
            <a:t>Request</a:t>
          </a:r>
          <a:endParaRPr lang="en-US" dirty="0"/>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dgm:spPr>
        <a:solidFill>
          <a:schemeClr val="bg1">
            <a:lumMod val="65000"/>
          </a:schemeClr>
        </a:solidFill>
      </dgm:spPr>
      <dgm:t>
        <a:bodyPr/>
        <a:lstStyle/>
        <a:p>
          <a:r>
            <a:rPr lang="en-US" dirty="0" smtClean="0">
              <a:solidFill>
                <a:schemeClr val="bg1">
                  <a:lumMod val="85000"/>
                </a:schemeClr>
              </a:solidFill>
            </a:rPr>
            <a:t>Prepare</a:t>
          </a:r>
          <a:endParaRPr lang="en-US" dirty="0">
            <a:solidFill>
              <a:schemeClr val="bg1">
                <a:lumMod val="85000"/>
              </a:schemeClr>
            </a:solidFill>
          </a:endParaRPr>
        </a:p>
      </dgm:t>
      <dgm:extLst>
        <a:ext uri="{E40237B7-FDA0-4F09-8148-C483321AD2D9}">
          <dgm14:cNvPr xmlns:dgm14="http://schemas.microsoft.com/office/drawing/2010/diagram" id="0" name="" descr="Prepare&#10;&#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dgm:spPr>
        <a:solidFill>
          <a:schemeClr val="bg1">
            <a:lumMod val="65000"/>
          </a:schemeClr>
        </a:solidFill>
      </dgm:spPr>
      <dgm:t>
        <a:bodyPr/>
        <a:lstStyle/>
        <a:p>
          <a:r>
            <a:rPr lang="en-US" dirty="0" smtClean="0">
              <a:solidFill>
                <a:schemeClr val="bg1">
                  <a:lumMod val="85000"/>
                </a:schemeClr>
              </a:solidFill>
            </a:rPr>
            <a:t>Approve</a:t>
          </a:r>
          <a:endParaRPr lang="en-US" dirty="0">
            <a:solidFill>
              <a:schemeClr val="bg1">
                <a:lumMod val="85000"/>
              </a:schemeClr>
            </a:solidFill>
          </a:endParaRPr>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79920">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79920">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79920">
        <dgm:presLayoutVars>
          <dgm:bulletEnabled val="1"/>
        </dgm:presLayoutVars>
      </dgm:prSet>
      <dgm:spPr/>
      <dgm:t>
        <a:bodyPr/>
        <a:lstStyle/>
        <a:p>
          <a:endParaRPr lang="en-US"/>
        </a:p>
      </dgm:t>
    </dgm:pt>
  </dgm:ptLst>
  <dgm:cxnLst>
    <dgm:cxn modelId="{E37B9D5D-0893-411E-A66F-9C5A9ED2264E}" type="presOf" srcId="{F21F3EF3-B68C-4EFC-B4B2-1721F9B1908D}" destId="{AE5545F0-891C-4A72-A382-754B493E7030}" srcOrd="1" destOrd="0" presId="urn:microsoft.com/office/officeart/2005/8/layout/process1"/>
    <dgm:cxn modelId="{3F10CA4A-82D1-488D-BFA7-FBD919727345}" type="presOf" srcId="{2DEB97C8-5D4E-4329-A9AF-7D17B43D68EE}" destId="{4D4583CF-8E8D-4A01-947E-7A68AE4E94DB}" srcOrd="0"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08AAC185-BDFC-4E82-BD12-A30929635A16}" type="presOf" srcId="{1EB81E62-5136-4A46-ABCC-5CBAB997C878}" destId="{D9CE5F76-68B5-4237-B1CF-7E40456240A1}" srcOrd="0" destOrd="0" presId="urn:microsoft.com/office/officeart/2005/8/layout/process1"/>
    <dgm:cxn modelId="{DF13532C-D03F-435B-AFC0-D449ADEFFC3D}" type="presOf" srcId="{462AEF67-8CFE-4161-B6C1-751E65B0C261}" destId="{4A9E36FC-9317-43F0-8DC2-B7323C804A10}" srcOrd="0" destOrd="0" presId="urn:microsoft.com/office/officeart/2005/8/layout/process1"/>
    <dgm:cxn modelId="{0E0BD024-2B59-48DF-9718-A878394C1ABD}" type="presOf" srcId="{4083B257-170F-45AC-83FA-B4DA146E7B12}" destId="{B684BA6E-62EB-4250-9786-9568D5414B6D}" srcOrd="0" destOrd="0" presId="urn:microsoft.com/office/officeart/2005/8/layout/process1"/>
    <dgm:cxn modelId="{C30D5C82-E689-4BB0-BDED-8740C290D28D}" type="presOf" srcId="{0AA7249E-50A1-4BDE-9F59-11B7A04C66B4}" destId="{AF77F053-9C92-464D-BFF2-D6A5F0BD1F8F}" srcOrd="0" destOrd="0" presId="urn:microsoft.com/office/officeart/2005/8/layout/process1"/>
    <dgm:cxn modelId="{3BE7EA84-5A2C-4C61-B9BC-0B73CD655443}" srcId="{4083B257-170F-45AC-83FA-B4DA146E7B12}" destId="{0AA7249E-50A1-4BDE-9F59-11B7A04C66B4}" srcOrd="2" destOrd="0" parTransId="{986527D6-9A8E-4971-A3A1-6F31A58F9136}" sibTransId="{56E689FD-F4D7-4C6E-AE5C-E48FE8CD2029}"/>
    <dgm:cxn modelId="{C4D6F140-5BCE-4887-B691-EADC316E361E}" type="presOf" srcId="{F21F3EF3-B68C-4EFC-B4B2-1721F9B1908D}" destId="{045C1EF3-D00C-4DDD-901F-DD22A60029CA}" srcOrd="0" destOrd="0" presId="urn:microsoft.com/office/officeart/2005/8/layout/process1"/>
    <dgm:cxn modelId="{9382B944-B897-4890-944D-E981AB028794}" type="presOf" srcId="{462AEF67-8CFE-4161-B6C1-751E65B0C261}" destId="{417F3F8C-DFDF-4CAC-8D99-7EB7F0E0B398}" srcOrd="1" destOrd="0" presId="urn:microsoft.com/office/officeart/2005/8/layout/process1"/>
    <dgm:cxn modelId="{E996F441-8D08-4314-85F4-430FBDDA38E5}" srcId="{4083B257-170F-45AC-83FA-B4DA146E7B12}" destId="{2DEB97C8-5D4E-4329-A9AF-7D17B43D68EE}" srcOrd="1" destOrd="0" parTransId="{4AECCEA2-2D0C-4FDE-B607-E8C783D9B22A}" sibTransId="{F21F3EF3-B68C-4EFC-B4B2-1721F9B1908D}"/>
    <dgm:cxn modelId="{B687E77D-D683-4958-89FB-4996A52D0247}" type="presParOf" srcId="{B684BA6E-62EB-4250-9786-9568D5414B6D}" destId="{D9CE5F76-68B5-4237-B1CF-7E40456240A1}" srcOrd="0" destOrd="0" presId="urn:microsoft.com/office/officeart/2005/8/layout/process1"/>
    <dgm:cxn modelId="{1FCAFAAD-CFB9-471A-8369-F13092F8B6EB}" type="presParOf" srcId="{B684BA6E-62EB-4250-9786-9568D5414B6D}" destId="{4A9E36FC-9317-43F0-8DC2-B7323C804A10}" srcOrd="1" destOrd="0" presId="urn:microsoft.com/office/officeart/2005/8/layout/process1"/>
    <dgm:cxn modelId="{E4317D58-9334-4255-AB9A-4808AD9D6A98}" type="presParOf" srcId="{4A9E36FC-9317-43F0-8DC2-B7323C804A10}" destId="{417F3F8C-DFDF-4CAC-8D99-7EB7F0E0B398}" srcOrd="0" destOrd="0" presId="urn:microsoft.com/office/officeart/2005/8/layout/process1"/>
    <dgm:cxn modelId="{68242BA3-7645-4678-8539-49CFC0A06CF1}" type="presParOf" srcId="{B684BA6E-62EB-4250-9786-9568D5414B6D}" destId="{4D4583CF-8E8D-4A01-947E-7A68AE4E94DB}" srcOrd="2" destOrd="0" presId="urn:microsoft.com/office/officeart/2005/8/layout/process1"/>
    <dgm:cxn modelId="{61C1A6D6-0BE9-4747-8812-D3FF2757E991}" type="presParOf" srcId="{B684BA6E-62EB-4250-9786-9568D5414B6D}" destId="{045C1EF3-D00C-4DDD-901F-DD22A60029CA}" srcOrd="3" destOrd="0" presId="urn:microsoft.com/office/officeart/2005/8/layout/process1"/>
    <dgm:cxn modelId="{649A01D6-6829-4BD7-9E07-0714DF2BB060}" type="presParOf" srcId="{045C1EF3-D00C-4DDD-901F-DD22A60029CA}" destId="{AE5545F0-891C-4A72-A382-754B493E7030}" srcOrd="0" destOrd="0" presId="urn:microsoft.com/office/officeart/2005/8/layout/process1"/>
    <dgm:cxn modelId="{5AB7C089-995E-43C1-8060-5B6983C6F1AD}"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83B257-170F-45AC-83FA-B4DA146E7B12}" type="doc">
      <dgm:prSet loTypeId="urn:microsoft.com/office/officeart/2005/8/layout/process1" loCatId="process" qsTypeId="urn:microsoft.com/office/officeart/2005/8/quickstyle/simple1" qsCatId="simple" csTypeId="urn:microsoft.com/office/officeart/2005/8/colors/colorful2" csCatId="colorful" phldr="1"/>
      <dgm:spPr/>
    </dgm:pt>
    <dgm:pt modelId="{1EB81E62-5136-4A46-ABCC-5CBAB997C878}">
      <dgm:prSet phldrT="[Text]"/>
      <dgm:spPr/>
      <dgm:t>
        <a:bodyPr/>
        <a:lstStyle/>
        <a:p>
          <a:r>
            <a:rPr lang="en-US" dirty="0" smtClean="0"/>
            <a:t>Request</a:t>
          </a:r>
          <a:endParaRPr lang="en-US" dirty="0"/>
        </a:p>
      </dgm:t>
      <dgm:extLst>
        <a:ext uri="{E40237B7-FDA0-4F09-8148-C483321AD2D9}">
          <dgm14:cNvPr xmlns:dgm14="http://schemas.microsoft.com/office/drawing/2010/diagram" id="0" name="" descr="Request&#10;"/>
        </a:ext>
      </dgm:extLst>
    </dgm:pt>
    <dgm:pt modelId="{552EA60F-93F4-4E5E-B09D-8D6D2CC8C29A}" type="parTrans" cxnId="{8791D115-3B7E-41A6-AC96-41662E8C4522}">
      <dgm:prSet/>
      <dgm:spPr/>
      <dgm:t>
        <a:bodyPr/>
        <a:lstStyle/>
        <a:p>
          <a:endParaRPr lang="en-US"/>
        </a:p>
      </dgm:t>
    </dgm:pt>
    <dgm:pt modelId="{462AEF67-8CFE-4161-B6C1-751E65B0C261}" type="sibTrans" cxnId="{8791D115-3B7E-41A6-AC96-41662E8C4522}">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2DEB97C8-5D4E-4329-A9AF-7D17B43D68EE}">
      <dgm:prSet phldrT="[Text]"/>
      <dgm:spPr>
        <a:solidFill>
          <a:schemeClr val="bg1">
            <a:lumMod val="65000"/>
          </a:schemeClr>
        </a:solidFill>
      </dgm:spPr>
      <dgm:t>
        <a:bodyPr/>
        <a:lstStyle/>
        <a:p>
          <a:r>
            <a:rPr lang="en-US" dirty="0" smtClean="0">
              <a:solidFill>
                <a:schemeClr val="bg1">
                  <a:lumMod val="85000"/>
                </a:schemeClr>
              </a:solidFill>
            </a:rPr>
            <a:t>Prepare</a:t>
          </a:r>
          <a:endParaRPr lang="en-US" dirty="0">
            <a:solidFill>
              <a:schemeClr val="bg1">
                <a:lumMod val="85000"/>
              </a:schemeClr>
            </a:solidFill>
          </a:endParaRPr>
        </a:p>
      </dgm:t>
      <dgm:extLst>
        <a:ext uri="{E40237B7-FDA0-4F09-8148-C483321AD2D9}">
          <dgm14:cNvPr xmlns:dgm14="http://schemas.microsoft.com/office/drawing/2010/diagram" id="0" name="" descr="Prepare&#10;"/>
        </a:ext>
      </dgm:extLst>
    </dgm:pt>
    <dgm:pt modelId="{4AECCEA2-2D0C-4FDE-B607-E8C783D9B22A}" type="parTrans" cxnId="{E996F441-8D08-4314-85F4-430FBDDA38E5}">
      <dgm:prSet/>
      <dgm:spPr/>
      <dgm:t>
        <a:bodyPr/>
        <a:lstStyle/>
        <a:p>
          <a:endParaRPr lang="en-US"/>
        </a:p>
      </dgm:t>
    </dgm:pt>
    <dgm:pt modelId="{F21F3EF3-B68C-4EFC-B4B2-1721F9B1908D}" type="sibTrans" cxnId="{E996F441-8D08-4314-85F4-430FBDDA38E5}">
      <dgm:prSet/>
      <dgm:spPr>
        <a:solidFill>
          <a:schemeClr val="bg1">
            <a:lumMod val="65000"/>
          </a:schemeClr>
        </a:solidFill>
      </dgm:spPr>
      <dgm:t>
        <a:bodyPr/>
        <a:lstStyle/>
        <a:p>
          <a:endParaRPr lang="en-US" dirty="0">
            <a:solidFill>
              <a:schemeClr val="bg1">
                <a:lumMod val="85000"/>
              </a:schemeClr>
            </a:solidFill>
          </a:endParaRPr>
        </a:p>
      </dgm:t>
      <dgm:extLst>
        <a:ext uri="{E40237B7-FDA0-4F09-8148-C483321AD2D9}">
          <dgm14:cNvPr xmlns:dgm14="http://schemas.microsoft.com/office/drawing/2010/diagram" id="0" name="" descr="arrow"/>
        </a:ext>
      </dgm:extLst>
    </dgm:pt>
    <dgm:pt modelId="{0AA7249E-50A1-4BDE-9F59-11B7A04C66B4}">
      <dgm:prSet phldrT="[Text]"/>
      <dgm:spPr>
        <a:solidFill>
          <a:schemeClr val="bg1">
            <a:lumMod val="65000"/>
          </a:schemeClr>
        </a:solidFill>
      </dgm:spPr>
      <dgm:t>
        <a:bodyPr/>
        <a:lstStyle/>
        <a:p>
          <a:r>
            <a:rPr lang="en-US" dirty="0" smtClean="0">
              <a:solidFill>
                <a:schemeClr val="bg1">
                  <a:lumMod val="85000"/>
                </a:schemeClr>
              </a:solidFill>
            </a:rPr>
            <a:t>Approve</a:t>
          </a:r>
          <a:endParaRPr lang="en-US" dirty="0">
            <a:solidFill>
              <a:schemeClr val="bg1">
                <a:lumMod val="85000"/>
              </a:schemeClr>
            </a:solidFill>
          </a:endParaRPr>
        </a:p>
      </dgm:t>
      <dgm:extLst>
        <a:ext uri="{E40237B7-FDA0-4F09-8148-C483321AD2D9}">
          <dgm14:cNvPr xmlns:dgm14="http://schemas.microsoft.com/office/drawing/2010/diagram" id="0" name="" descr="Approve&#10;"/>
        </a:ext>
      </dgm:extLst>
    </dgm:pt>
    <dgm:pt modelId="{986527D6-9A8E-4971-A3A1-6F31A58F9136}" type="parTrans" cxnId="{3BE7EA84-5A2C-4C61-B9BC-0B73CD655443}">
      <dgm:prSet/>
      <dgm:spPr/>
      <dgm:t>
        <a:bodyPr/>
        <a:lstStyle/>
        <a:p>
          <a:endParaRPr lang="en-US"/>
        </a:p>
      </dgm:t>
    </dgm:pt>
    <dgm:pt modelId="{56E689FD-F4D7-4C6E-AE5C-E48FE8CD2029}" type="sibTrans" cxnId="{3BE7EA84-5A2C-4C61-B9BC-0B73CD655443}">
      <dgm:prSet/>
      <dgm:spPr/>
      <dgm:t>
        <a:bodyPr/>
        <a:lstStyle/>
        <a:p>
          <a:endParaRPr lang="en-US"/>
        </a:p>
      </dgm:t>
    </dgm:pt>
    <dgm:pt modelId="{B684BA6E-62EB-4250-9786-9568D5414B6D}" type="pres">
      <dgm:prSet presAssocID="{4083B257-170F-45AC-83FA-B4DA146E7B12}" presName="Name0" presStyleCnt="0">
        <dgm:presLayoutVars>
          <dgm:dir/>
          <dgm:resizeHandles val="exact"/>
        </dgm:presLayoutVars>
      </dgm:prSet>
      <dgm:spPr/>
    </dgm:pt>
    <dgm:pt modelId="{D9CE5F76-68B5-4237-B1CF-7E40456240A1}" type="pres">
      <dgm:prSet presAssocID="{1EB81E62-5136-4A46-ABCC-5CBAB997C878}" presName="node" presStyleLbl="node1" presStyleIdx="0" presStyleCnt="3" custScaleY="79920">
        <dgm:presLayoutVars>
          <dgm:bulletEnabled val="1"/>
        </dgm:presLayoutVars>
      </dgm:prSet>
      <dgm:spPr/>
      <dgm:t>
        <a:bodyPr/>
        <a:lstStyle/>
        <a:p>
          <a:endParaRPr lang="en-US"/>
        </a:p>
      </dgm:t>
    </dgm:pt>
    <dgm:pt modelId="{4A9E36FC-9317-43F0-8DC2-B7323C804A10}" type="pres">
      <dgm:prSet presAssocID="{462AEF67-8CFE-4161-B6C1-751E65B0C261}" presName="sibTrans" presStyleLbl="sibTrans2D1" presStyleIdx="0" presStyleCnt="2"/>
      <dgm:spPr/>
      <dgm:t>
        <a:bodyPr/>
        <a:lstStyle/>
        <a:p>
          <a:endParaRPr lang="en-US"/>
        </a:p>
      </dgm:t>
    </dgm:pt>
    <dgm:pt modelId="{417F3F8C-DFDF-4CAC-8D99-7EB7F0E0B398}" type="pres">
      <dgm:prSet presAssocID="{462AEF67-8CFE-4161-B6C1-751E65B0C261}" presName="connectorText" presStyleLbl="sibTrans2D1" presStyleIdx="0" presStyleCnt="2"/>
      <dgm:spPr/>
      <dgm:t>
        <a:bodyPr/>
        <a:lstStyle/>
        <a:p>
          <a:endParaRPr lang="en-US"/>
        </a:p>
      </dgm:t>
    </dgm:pt>
    <dgm:pt modelId="{4D4583CF-8E8D-4A01-947E-7A68AE4E94DB}" type="pres">
      <dgm:prSet presAssocID="{2DEB97C8-5D4E-4329-A9AF-7D17B43D68EE}" presName="node" presStyleLbl="node1" presStyleIdx="1" presStyleCnt="3" custScaleY="79920">
        <dgm:presLayoutVars>
          <dgm:bulletEnabled val="1"/>
        </dgm:presLayoutVars>
      </dgm:prSet>
      <dgm:spPr/>
      <dgm:t>
        <a:bodyPr/>
        <a:lstStyle/>
        <a:p>
          <a:endParaRPr lang="en-US"/>
        </a:p>
      </dgm:t>
    </dgm:pt>
    <dgm:pt modelId="{045C1EF3-D00C-4DDD-901F-DD22A60029CA}" type="pres">
      <dgm:prSet presAssocID="{F21F3EF3-B68C-4EFC-B4B2-1721F9B1908D}" presName="sibTrans" presStyleLbl="sibTrans2D1" presStyleIdx="1" presStyleCnt="2"/>
      <dgm:spPr/>
      <dgm:t>
        <a:bodyPr/>
        <a:lstStyle/>
        <a:p>
          <a:endParaRPr lang="en-US"/>
        </a:p>
      </dgm:t>
    </dgm:pt>
    <dgm:pt modelId="{AE5545F0-891C-4A72-A382-754B493E7030}" type="pres">
      <dgm:prSet presAssocID="{F21F3EF3-B68C-4EFC-B4B2-1721F9B1908D}" presName="connectorText" presStyleLbl="sibTrans2D1" presStyleIdx="1" presStyleCnt="2"/>
      <dgm:spPr/>
      <dgm:t>
        <a:bodyPr/>
        <a:lstStyle/>
        <a:p>
          <a:endParaRPr lang="en-US"/>
        </a:p>
      </dgm:t>
    </dgm:pt>
    <dgm:pt modelId="{AF77F053-9C92-464D-BFF2-D6A5F0BD1F8F}" type="pres">
      <dgm:prSet presAssocID="{0AA7249E-50A1-4BDE-9F59-11B7A04C66B4}" presName="node" presStyleLbl="node1" presStyleIdx="2" presStyleCnt="3" custScaleY="79920">
        <dgm:presLayoutVars>
          <dgm:bulletEnabled val="1"/>
        </dgm:presLayoutVars>
      </dgm:prSet>
      <dgm:spPr/>
      <dgm:t>
        <a:bodyPr/>
        <a:lstStyle/>
        <a:p>
          <a:endParaRPr lang="en-US"/>
        </a:p>
      </dgm:t>
    </dgm:pt>
  </dgm:ptLst>
  <dgm:cxnLst>
    <dgm:cxn modelId="{3BE7EA84-5A2C-4C61-B9BC-0B73CD655443}" srcId="{4083B257-170F-45AC-83FA-B4DA146E7B12}" destId="{0AA7249E-50A1-4BDE-9F59-11B7A04C66B4}" srcOrd="2" destOrd="0" parTransId="{986527D6-9A8E-4971-A3A1-6F31A58F9136}" sibTransId="{56E689FD-F4D7-4C6E-AE5C-E48FE8CD2029}"/>
    <dgm:cxn modelId="{BFBE61B9-05B7-4AF3-BE60-DAC7DD13C440}" type="presOf" srcId="{1EB81E62-5136-4A46-ABCC-5CBAB997C878}" destId="{D9CE5F76-68B5-4237-B1CF-7E40456240A1}" srcOrd="0" destOrd="0" presId="urn:microsoft.com/office/officeart/2005/8/layout/process1"/>
    <dgm:cxn modelId="{E996F441-8D08-4314-85F4-430FBDDA38E5}" srcId="{4083B257-170F-45AC-83FA-B4DA146E7B12}" destId="{2DEB97C8-5D4E-4329-A9AF-7D17B43D68EE}" srcOrd="1" destOrd="0" parTransId="{4AECCEA2-2D0C-4FDE-B607-E8C783D9B22A}" sibTransId="{F21F3EF3-B68C-4EFC-B4B2-1721F9B1908D}"/>
    <dgm:cxn modelId="{C70C6DBA-4B26-4E08-9247-4519628B71F3}" type="presOf" srcId="{0AA7249E-50A1-4BDE-9F59-11B7A04C66B4}" destId="{AF77F053-9C92-464D-BFF2-D6A5F0BD1F8F}" srcOrd="0" destOrd="0" presId="urn:microsoft.com/office/officeart/2005/8/layout/process1"/>
    <dgm:cxn modelId="{45F8216B-9FDB-4E42-80CD-7CF1BA1CBA70}" type="presOf" srcId="{462AEF67-8CFE-4161-B6C1-751E65B0C261}" destId="{4A9E36FC-9317-43F0-8DC2-B7323C804A10}" srcOrd="0" destOrd="0" presId="urn:microsoft.com/office/officeart/2005/8/layout/process1"/>
    <dgm:cxn modelId="{CD3CE676-5FB1-48CA-9536-7046B24BF349}" type="presOf" srcId="{F21F3EF3-B68C-4EFC-B4B2-1721F9B1908D}" destId="{045C1EF3-D00C-4DDD-901F-DD22A60029CA}" srcOrd="0" destOrd="0" presId="urn:microsoft.com/office/officeart/2005/8/layout/process1"/>
    <dgm:cxn modelId="{656CCF4A-CBAF-4BEA-B396-6E1D7A33490E}" type="presOf" srcId="{462AEF67-8CFE-4161-B6C1-751E65B0C261}" destId="{417F3F8C-DFDF-4CAC-8D99-7EB7F0E0B398}" srcOrd="1" destOrd="0" presId="urn:microsoft.com/office/officeart/2005/8/layout/process1"/>
    <dgm:cxn modelId="{7111FF57-7E62-4AEC-A195-305F51CBB1F8}" type="presOf" srcId="{4083B257-170F-45AC-83FA-B4DA146E7B12}" destId="{B684BA6E-62EB-4250-9786-9568D5414B6D}" srcOrd="0" destOrd="0" presId="urn:microsoft.com/office/officeart/2005/8/layout/process1"/>
    <dgm:cxn modelId="{6CC26189-4E4E-47BD-8DC7-AF4D05A5577D}" type="presOf" srcId="{F21F3EF3-B68C-4EFC-B4B2-1721F9B1908D}" destId="{AE5545F0-891C-4A72-A382-754B493E7030}" srcOrd="1" destOrd="0" presId="urn:microsoft.com/office/officeart/2005/8/layout/process1"/>
    <dgm:cxn modelId="{8791D115-3B7E-41A6-AC96-41662E8C4522}" srcId="{4083B257-170F-45AC-83FA-B4DA146E7B12}" destId="{1EB81E62-5136-4A46-ABCC-5CBAB997C878}" srcOrd="0" destOrd="0" parTransId="{552EA60F-93F4-4E5E-B09D-8D6D2CC8C29A}" sibTransId="{462AEF67-8CFE-4161-B6C1-751E65B0C261}"/>
    <dgm:cxn modelId="{C7E59987-574F-4CA9-83D1-69F26DF9BD0B}" type="presOf" srcId="{2DEB97C8-5D4E-4329-A9AF-7D17B43D68EE}" destId="{4D4583CF-8E8D-4A01-947E-7A68AE4E94DB}" srcOrd="0" destOrd="0" presId="urn:microsoft.com/office/officeart/2005/8/layout/process1"/>
    <dgm:cxn modelId="{4145214E-6246-4BDE-ABDA-3BB56150E5FF}" type="presParOf" srcId="{B684BA6E-62EB-4250-9786-9568D5414B6D}" destId="{D9CE5F76-68B5-4237-B1CF-7E40456240A1}" srcOrd="0" destOrd="0" presId="urn:microsoft.com/office/officeart/2005/8/layout/process1"/>
    <dgm:cxn modelId="{DBF2C4F7-796D-48CC-AB89-0AE95792FE96}" type="presParOf" srcId="{B684BA6E-62EB-4250-9786-9568D5414B6D}" destId="{4A9E36FC-9317-43F0-8DC2-B7323C804A10}" srcOrd="1" destOrd="0" presId="urn:microsoft.com/office/officeart/2005/8/layout/process1"/>
    <dgm:cxn modelId="{38013FE0-05D2-4B6A-9807-96C4E902AB44}" type="presParOf" srcId="{4A9E36FC-9317-43F0-8DC2-B7323C804A10}" destId="{417F3F8C-DFDF-4CAC-8D99-7EB7F0E0B398}" srcOrd="0" destOrd="0" presId="urn:microsoft.com/office/officeart/2005/8/layout/process1"/>
    <dgm:cxn modelId="{A00EF28B-BFE6-4352-8946-97E5DE05ADA1}" type="presParOf" srcId="{B684BA6E-62EB-4250-9786-9568D5414B6D}" destId="{4D4583CF-8E8D-4A01-947E-7A68AE4E94DB}" srcOrd="2" destOrd="0" presId="urn:microsoft.com/office/officeart/2005/8/layout/process1"/>
    <dgm:cxn modelId="{BBCF06EE-C459-4E4B-B381-F9BCF285D22E}" type="presParOf" srcId="{B684BA6E-62EB-4250-9786-9568D5414B6D}" destId="{045C1EF3-D00C-4DDD-901F-DD22A60029CA}" srcOrd="3" destOrd="0" presId="urn:microsoft.com/office/officeart/2005/8/layout/process1"/>
    <dgm:cxn modelId="{0BAEA90C-699E-4D3A-A040-FBD267EBC3FD}" type="presParOf" srcId="{045C1EF3-D00C-4DDD-901F-DD22A60029CA}" destId="{AE5545F0-891C-4A72-A382-754B493E7030}" srcOrd="0" destOrd="0" presId="urn:microsoft.com/office/officeart/2005/8/layout/process1"/>
    <dgm:cxn modelId="{17E4A2CD-67BB-42FA-9291-0803811B3B71}" type="presParOf" srcId="{B684BA6E-62EB-4250-9786-9568D5414B6D}" destId="{AF77F053-9C92-464D-BFF2-D6A5F0BD1F8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58CA9-2286-4AEA-BCF0-B7F8ED1AB88C}">
      <dsp:nvSpPr>
        <dsp:cNvPr id="0" name=""/>
        <dsp:cNvSpPr/>
      </dsp:nvSpPr>
      <dsp:spPr>
        <a:xfrm>
          <a:off x="2884060" y="3241456"/>
          <a:ext cx="2994879" cy="3143430"/>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Increase Patient Engagement</a:t>
          </a:r>
          <a:endParaRPr lang="en-US" sz="2800" kern="1200" dirty="0">
            <a:solidFill>
              <a:schemeClr val="tx1"/>
            </a:solidFill>
          </a:endParaRPr>
        </a:p>
      </dsp:txBody>
      <dsp:txXfrm>
        <a:off x="3322650" y="3701801"/>
        <a:ext cx="2117699" cy="2222740"/>
      </dsp:txXfrm>
    </dsp:sp>
    <dsp:sp modelId="{64E914A8-4963-4886-A2E1-0784BE85B919}">
      <dsp:nvSpPr>
        <dsp:cNvPr id="0" name=""/>
        <dsp:cNvSpPr/>
      </dsp:nvSpPr>
      <dsp:spPr>
        <a:xfrm rot="10345446">
          <a:off x="1378638" y="4842822"/>
          <a:ext cx="1656155" cy="6690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A72A6C-294B-47C0-9FA3-6A78700476C5}">
      <dsp:nvSpPr>
        <dsp:cNvPr id="0" name=""/>
        <dsp:cNvSpPr/>
      </dsp:nvSpPr>
      <dsp:spPr>
        <a:xfrm>
          <a:off x="-152389" y="4343398"/>
          <a:ext cx="2622162" cy="1796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Personal Inventory App</a:t>
          </a:r>
          <a:endParaRPr lang="en-US" sz="2800" kern="1200" dirty="0"/>
        </a:p>
      </dsp:txBody>
      <dsp:txXfrm>
        <a:off x="-99762" y="4396025"/>
        <a:ext cx="2516908" cy="1691560"/>
      </dsp:txXfrm>
    </dsp:sp>
    <dsp:sp modelId="{F0D36665-68D6-4976-8086-EEF0C5D75BCB}">
      <dsp:nvSpPr>
        <dsp:cNvPr id="0" name=""/>
        <dsp:cNvSpPr/>
      </dsp:nvSpPr>
      <dsp:spPr>
        <a:xfrm rot="12512689">
          <a:off x="1498798" y="3359010"/>
          <a:ext cx="1790853" cy="6690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36473D-F88F-4990-BD98-972C37C453E3}">
      <dsp:nvSpPr>
        <dsp:cNvPr id="0" name=""/>
        <dsp:cNvSpPr/>
      </dsp:nvSpPr>
      <dsp:spPr>
        <a:xfrm>
          <a:off x="76197" y="2286000"/>
          <a:ext cx="2622162" cy="1796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Goal Setting App</a:t>
          </a:r>
          <a:endParaRPr lang="en-US" sz="2800" kern="1200" dirty="0"/>
        </a:p>
      </dsp:txBody>
      <dsp:txXfrm>
        <a:off x="128824" y="2338627"/>
        <a:ext cx="2516908" cy="1691560"/>
      </dsp:txXfrm>
    </dsp:sp>
    <dsp:sp modelId="{2A0B9B7C-9747-4C2C-BC5D-5B44CC05163F}">
      <dsp:nvSpPr>
        <dsp:cNvPr id="0" name=""/>
        <dsp:cNvSpPr/>
      </dsp:nvSpPr>
      <dsp:spPr>
        <a:xfrm rot="14606015">
          <a:off x="2366139" y="2177875"/>
          <a:ext cx="2155144" cy="6690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346F53-D6D0-4986-9410-82B9823ED9DF}">
      <dsp:nvSpPr>
        <dsp:cNvPr id="0" name=""/>
        <dsp:cNvSpPr/>
      </dsp:nvSpPr>
      <dsp:spPr>
        <a:xfrm>
          <a:off x="1752595" y="304800"/>
          <a:ext cx="2622162" cy="1796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Care Plan App</a:t>
          </a:r>
          <a:endParaRPr lang="en-US" sz="2800" kern="1200" dirty="0"/>
        </a:p>
      </dsp:txBody>
      <dsp:txXfrm>
        <a:off x="1805222" y="357427"/>
        <a:ext cx="2516908" cy="1691560"/>
      </dsp:txXfrm>
    </dsp:sp>
    <dsp:sp modelId="{D0DDFA65-329D-4E86-8620-53F88D34F5E0}">
      <dsp:nvSpPr>
        <dsp:cNvPr id="0" name=""/>
        <dsp:cNvSpPr/>
      </dsp:nvSpPr>
      <dsp:spPr>
        <a:xfrm rot="17652346">
          <a:off x="4165844" y="2017141"/>
          <a:ext cx="2344296" cy="6690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1DA07F-4F95-4858-B219-F592539097F0}">
      <dsp:nvSpPr>
        <dsp:cNvPr id="0" name=""/>
        <dsp:cNvSpPr/>
      </dsp:nvSpPr>
      <dsp:spPr>
        <a:xfrm>
          <a:off x="4876802" y="304795"/>
          <a:ext cx="2622162" cy="1796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Patient Self-Entered Data to Health Team</a:t>
          </a:r>
          <a:endParaRPr lang="en-US" sz="2800" kern="1200" dirty="0"/>
        </a:p>
      </dsp:txBody>
      <dsp:txXfrm>
        <a:off x="4929429" y="357422"/>
        <a:ext cx="2516908" cy="1691560"/>
      </dsp:txXfrm>
    </dsp:sp>
    <dsp:sp modelId="{984FA757-23E9-49AF-B37F-11CBFACB1439}">
      <dsp:nvSpPr>
        <dsp:cNvPr id="0" name=""/>
        <dsp:cNvSpPr/>
      </dsp:nvSpPr>
      <dsp:spPr>
        <a:xfrm rot="19923327">
          <a:off x="5536796" y="3365481"/>
          <a:ext cx="1854874" cy="6690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5E1143-F5CA-4B23-B750-2EDC8A34DD93}">
      <dsp:nvSpPr>
        <dsp:cNvPr id="0" name=""/>
        <dsp:cNvSpPr/>
      </dsp:nvSpPr>
      <dsp:spPr>
        <a:xfrm>
          <a:off x="6140837" y="2286002"/>
          <a:ext cx="2622162" cy="1796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Patient Decision Support (eCoaching)</a:t>
          </a:r>
          <a:endParaRPr lang="en-US" sz="2800" kern="1200" dirty="0"/>
        </a:p>
      </dsp:txBody>
      <dsp:txXfrm>
        <a:off x="6193464" y="2338629"/>
        <a:ext cx="2516908" cy="1691560"/>
      </dsp:txXfrm>
    </dsp:sp>
    <dsp:sp modelId="{3DED9A99-5DA7-4F5E-903E-F05314AE59B9}">
      <dsp:nvSpPr>
        <dsp:cNvPr id="0" name=""/>
        <dsp:cNvSpPr/>
      </dsp:nvSpPr>
      <dsp:spPr>
        <a:xfrm rot="460888">
          <a:off x="5809299" y="4844116"/>
          <a:ext cx="1614123" cy="6690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867407-74D1-439F-9DA7-A190FB35B008}">
      <dsp:nvSpPr>
        <dsp:cNvPr id="0" name=""/>
        <dsp:cNvSpPr/>
      </dsp:nvSpPr>
      <dsp:spPr>
        <a:xfrm>
          <a:off x="6248386" y="4343395"/>
          <a:ext cx="2622162" cy="1796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SMS Messaging</a:t>
          </a:r>
          <a:endParaRPr lang="en-US" sz="2800" kern="1200" dirty="0"/>
        </a:p>
      </dsp:txBody>
      <dsp:txXfrm>
        <a:off x="6301013" y="4396022"/>
        <a:ext cx="2516908" cy="16915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319572"/>
          <a:ext cx="2322016" cy="11134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Request</a:t>
          </a:r>
          <a:endParaRPr lang="en-US" sz="4400" kern="1200" dirty="0"/>
        </a:p>
      </dsp:txBody>
      <dsp:txXfrm>
        <a:off x="40380" y="352184"/>
        <a:ext cx="2256792" cy="1048229"/>
      </dsp:txXfrm>
    </dsp:sp>
    <dsp:sp modelId="{4A9E36FC-9317-43F0-8DC2-B7323C804A10}">
      <dsp:nvSpPr>
        <dsp:cNvPr id="0" name=""/>
        <dsp:cNvSpPr/>
      </dsp:nvSpPr>
      <dsp:spPr>
        <a:xfrm>
          <a:off x="2561986"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2561986" y="703541"/>
        <a:ext cx="344587" cy="345516"/>
      </dsp:txXfrm>
    </dsp:sp>
    <dsp:sp modelId="{4D4583CF-8E8D-4A01-947E-7A68AE4E94DB}">
      <dsp:nvSpPr>
        <dsp:cNvPr id="0" name=""/>
        <dsp:cNvSpPr/>
      </dsp:nvSpPr>
      <dsp:spPr>
        <a:xfrm>
          <a:off x="3258591"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Prepare</a:t>
          </a:r>
          <a:endParaRPr lang="en-US" sz="4400" kern="1200" dirty="0">
            <a:solidFill>
              <a:schemeClr val="bg1">
                <a:lumMod val="85000"/>
              </a:schemeClr>
            </a:solidFill>
          </a:endParaRPr>
        </a:p>
      </dsp:txBody>
      <dsp:txXfrm>
        <a:off x="3291203" y="352184"/>
        <a:ext cx="2256792" cy="1048229"/>
      </dsp:txXfrm>
    </dsp:sp>
    <dsp:sp modelId="{045C1EF3-D00C-4DDD-901F-DD22A60029CA}">
      <dsp:nvSpPr>
        <dsp:cNvPr id="0" name=""/>
        <dsp:cNvSpPr/>
      </dsp:nvSpPr>
      <dsp:spPr>
        <a:xfrm>
          <a:off x="5812809"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5812809" y="703541"/>
        <a:ext cx="344587" cy="345516"/>
      </dsp:txXfrm>
    </dsp:sp>
    <dsp:sp modelId="{AF77F053-9C92-464D-BFF2-D6A5F0BD1F8F}">
      <dsp:nvSpPr>
        <dsp:cNvPr id="0" name=""/>
        <dsp:cNvSpPr/>
      </dsp:nvSpPr>
      <dsp:spPr>
        <a:xfrm>
          <a:off x="6509414"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Approve</a:t>
          </a:r>
          <a:endParaRPr lang="en-US" sz="4400" kern="1200" dirty="0">
            <a:solidFill>
              <a:schemeClr val="bg1">
                <a:lumMod val="85000"/>
              </a:schemeClr>
            </a:solidFill>
          </a:endParaRPr>
        </a:p>
      </dsp:txBody>
      <dsp:txXfrm>
        <a:off x="6542026" y="352184"/>
        <a:ext cx="2256792" cy="10482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319572"/>
          <a:ext cx="2322016" cy="11134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Request</a:t>
          </a:r>
          <a:endParaRPr lang="en-US" sz="4400" kern="1200" dirty="0"/>
        </a:p>
      </dsp:txBody>
      <dsp:txXfrm>
        <a:off x="40380" y="352184"/>
        <a:ext cx="2256792" cy="1048229"/>
      </dsp:txXfrm>
    </dsp:sp>
    <dsp:sp modelId="{4A9E36FC-9317-43F0-8DC2-B7323C804A10}">
      <dsp:nvSpPr>
        <dsp:cNvPr id="0" name=""/>
        <dsp:cNvSpPr/>
      </dsp:nvSpPr>
      <dsp:spPr>
        <a:xfrm>
          <a:off x="2561986"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2561986" y="703541"/>
        <a:ext cx="344587" cy="345516"/>
      </dsp:txXfrm>
    </dsp:sp>
    <dsp:sp modelId="{4D4583CF-8E8D-4A01-947E-7A68AE4E94DB}">
      <dsp:nvSpPr>
        <dsp:cNvPr id="0" name=""/>
        <dsp:cNvSpPr/>
      </dsp:nvSpPr>
      <dsp:spPr>
        <a:xfrm>
          <a:off x="3258591"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Prepare</a:t>
          </a:r>
          <a:endParaRPr lang="en-US" sz="4400" kern="1200" dirty="0">
            <a:solidFill>
              <a:schemeClr val="bg1">
                <a:lumMod val="85000"/>
              </a:schemeClr>
            </a:solidFill>
          </a:endParaRPr>
        </a:p>
      </dsp:txBody>
      <dsp:txXfrm>
        <a:off x="3291203" y="352184"/>
        <a:ext cx="2256792" cy="1048229"/>
      </dsp:txXfrm>
    </dsp:sp>
    <dsp:sp modelId="{045C1EF3-D00C-4DDD-901F-DD22A60029CA}">
      <dsp:nvSpPr>
        <dsp:cNvPr id="0" name=""/>
        <dsp:cNvSpPr/>
      </dsp:nvSpPr>
      <dsp:spPr>
        <a:xfrm>
          <a:off x="5812809"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5812809" y="703541"/>
        <a:ext cx="344587" cy="345516"/>
      </dsp:txXfrm>
    </dsp:sp>
    <dsp:sp modelId="{AF77F053-9C92-464D-BFF2-D6A5F0BD1F8F}">
      <dsp:nvSpPr>
        <dsp:cNvPr id="0" name=""/>
        <dsp:cNvSpPr/>
      </dsp:nvSpPr>
      <dsp:spPr>
        <a:xfrm>
          <a:off x="6509414"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Approve</a:t>
          </a:r>
          <a:endParaRPr lang="en-US" sz="4400" kern="1200" dirty="0">
            <a:solidFill>
              <a:schemeClr val="bg1">
                <a:lumMod val="85000"/>
              </a:schemeClr>
            </a:solidFill>
          </a:endParaRPr>
        </a:p>
      </dsp:txBody>
      <dsp:txXfrm>
        <a:off x="6542026" y="352184"/>
        <a:ext cx="2256792" cy="10482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319572"/>
          <a:ext cx="2322016" cy="11134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Request</a:t>
          </a:r>
          <a:endParaRPr lang="en-US" sz="4400" kern="1200" dirty="0"/>
        </a:p>
      </dsp:txBody>
      <dsp:txXfrm>
        <a:off x="40380" y="352184"/>
        <a:ext cx="2256792" cy="1048229"/>
      </dsp:txXfrm>
    </dsp:sp>
    <dsp:sp modelId="{4A9E36FC-9317-43F0-8DC2-B7323C804A10}">
      <dsp:nvSpPr>
        <dsp:cNvPr id="0" name=""/>
        <dsp:cNvSpPr/>
      </dsp:nvSpPr>
      <dsp:spPr>
        <a:xfrm>
          <a:off x="2561986"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2561986" y="703541"/>
        <a:ext cx="344587" cy="345516"/>
      </dsp:txXfrm>
    </dsp:sp>
    <dsp:sp modelId="{4D4583CF-8E8D-4A01-947E-7A68AE4E94DB}">
      <dsp:nvSpPr>
        <dsp:cNvPr id="0" name=""/>
        <dsp:cNvSpPr/>
      </dsp:nvSpPr>
      <dsp:spPr>
        <a:xfrm>
          <a:off x="3258591"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Prepare</a:t>
          </a:r>
          <a:endParaRPr lang="en-US" sz="4400" kern="1200" dirty="0">
            <a:solidFill>
              <a:schemeClr val="bg1">
                <a:lumMod val="85000"/>
              </a:schemeClr>
            </a:solidFill>
          </a:endParaRPr>
        </a:p>
      </dsp:txBody>
      <dsp:txXfrm>
        <a:off x="3291203" y="352184"/>
        <a:ext cx="2256792" cy="1048229"/>
      </dsp:txXfrm>
    </dsp:sp>
    <dsp:sp modelId="{045C1EF3-D00C-4DDD-901F-DD22A60029CA}">
      <dsp:nvSpPr>
        <dsp:cNvPr id="0" name=""/>
        <dsp:cNvSpPr/>
      </dsp:nvSpPr>
      <dsp:spPr>
        <a:xfrm>
          <a:off x="5812809"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5812809" y="703541"/>
        <a:ext cx="344587" cy="345516"/>
      </dsp:txXfrm>
    </dsp:sp>
    <dsp:sp modelId="{AF77F053-9C92-464D-BFF2-D6A5F0BD1F8F}">
      <dsp:nvSpPr>
        <dsp:cNvPr id="0" name=""/>
        <dsp:cNvSpPr/>
      </dsp:nvSpPr>
      <dsp:spPr>
        <a:xfrm>
          <a:off x="6509414"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Approve</a:t>
          </a:r>
          <a:endParaRPr lang="en-US" sz="4400" kern="1200" dirty="0">
            <a:solidFill>
              <a:schemeClr val="bg1">
                <a:lumMod val="85000"/>
              </a:schemeClr>
            </a:solidFill>
          </a:endParaRPr>
        </a:p>
      </dsp:txBody>
      <dsp:txXfrm>
        <a:off x="6542026" y="352184"/>
        <a:ext cx="2256792" cy="10482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319572"/>
          <a:ext cx="2322016" cy="11134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Request</a:t>
          </a:r>
          <a:endParaRPr lang="en-US" sz="4400" kern="1200" dirty="0"/>
        </a:p>
      </dsp:txBody>
      <dsp:txXfrm>
        <a:off x="40380" y="352184"/>
        <a:ext cx="2256792" cy="1048229"/>
      </dsp:txXfrm>
    </dsp:sp>
    <dsp:sp modelId="{4A9E36FC-9317-43F0-8DC2-B7323C804A10}">
      <dsp:nvSpPr>
        <dsp:cNvPr id="0" name=""/>
        <dsp:cNvSpPr/>
      </dsp:nvSpPr>
      <dsp:spPr>
        <a:xfrm>
          <a:off x="2561986"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2561986" y="703541"/>
        <a:ext cx="344587" cy="345516"/>
      </dsp:txXfrm>
    </dsp:sp>
    <dsp:sp modelId="{4D4583CF-8E8D-4A01-947E-7A68AE4E94DB}">
      <dsp:nvSpPr>
        <dsp:cNvPr id="0" name=""/>
        <dsp:cNvSpPr/>
      </dsp:nvSpPr>
      <dsp:spPr>
        <a:xfrm>
          <a:off x="3258591"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Prepare</a:t>
          </a:r>
          <a:endParaRPr lang="en-US" sz="4400" kern="1200" dirty="0">
            <a:solidFill>
              <a:schemeClr val="bg1">
                <a:lumMod val="85000"/>
              </a:schemeClr>
            </a:solidFill>
          </a:endParaRPr>
        </a:p>
      </dsp:txBody>
      <dsp:txXfrm>
        <a:off x="3291203" y="352184"/>
        <a:ext cx="2256792" cy="1048229"/>
      </dsp:txXfrm>
    </dsp:sp>
    <dsp:sp modelId="{045C1EF3-D00C-4DDD-901F-DD22A60029CA}">
      <dsp:nvSpPr>
        <dsp:cNvPr id="0" name=""/>
        <dsp:cNvSpPr/>
      </dsp:nvSpPr>
      <dsp:spPr>
        <a:xfrm>
          <a:off x="5812809"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5812809" y="703541"/>
        <a:ext cx="344587" cy="345516"/>
      </dsp:txXfrm>
    </dsp:sp>
    <dsp:sp modelId="{AF77F053-9C92-464D-BFF2-D6A5F0BD1F8F}">
      <dsp:nvSpPr>
        <dsp:cNvPr id="0" name=""/>
        <dsp:cNvSpPr/>
      </dsp:nvSpPr>
      <dsp:spPr>
        <a:xfrm>
          <a:off x="6509414"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Approve</a:t>
          </a:r>
          <a:endParaRPr lang="en-US" sz="4400" kern="1200" dirty="0">
            <a:solidFill>
              <a:schemeClr val="bg1">
                <a:lumMod val="85000"/>
              </a:schemeClr>
            </a:solidFill>
          </a:endParaRPr>
        </a:p>
      </dsp:txBody>
      <dsp:txXfrm>
        <a:off x="6542026" y="352184"/>
        <a:ext cx="2256792" cy="10482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319572"/>
          <a:ext cx="2322016" cy="11134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Request</a:t>
          </a:r>
          <a:endParaRPr lang="en-US" sz="4400" kern="1200" dirty="0"/>
        </a:p>
      </dsp:txBody>
      <dsp:txXfrm>
        <a:off x="40380" y="352184"/>
        <a:ext cx="2256792" cy="1048229"/>
      </dsp:txXfrm>
    </dsp:sp>
    <dsp:sp modelId="{4A9E36FC-9317-43F0-8DC2-B7323C804A10}">
      <dsp:nvSpPr>
        <dsp:cNvPr id="0" name=""/>
        <dsp:cNvSpPr/>
      </dsp:nvSpPr>
      <dsp:spPr>
        <a:xfrm>
          <a:off x="2561986"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2561986" y="703541"/>
        <a:ext cx="344587" cy="345516"/>
      </dsp:txXfrm>
    </dsp:sp>
    <dsp:sp modelId="{4D4583CF-8E8D-4A01-947E-7A68AE4E94DB}">
      <dsp:nvSpPr>
        <dsp:cNvPr id="0" name=""/>
        <dsp:cNvSpPr/>
      </dsp:nvSpPr>
      <dsp:spPr>
        <a:xfrm>
          <a:off x="3258591"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Prepare</a:t>
          </a:r>
          <a:endParaRPr lang="en-US" sz="4400" kern="1200" dirty="0">
            <a:solidFill>
              <a:schemeClr val="bg1">
                <a:lumMod val="85000"/>
              </a:schemeClr>
            </a:solidFill>
          </a:endParaRPr>
        </a:p>
      </dsp:txBody>
      <dsp:txXfrm>
        <a:off x="3291203" y="352184"/>
        <a:ext cx="2256792" cy="1048229"/>
      </dsp:txXfrm>
    </dsp:sp>
    <dsp:sp modelId="{045C1EF3-D00C-4DDD-901F-DD22A60029CA}">
      <dsp:nvSpPr>
        <dsp:cNvPr id="0" name=""/>
        <dsp:cNvSpPr/>
      </dsp:nvSpPr>
      <dsp:spPr>
        <a:xfrm>
          <a:off x="5812809"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5812809" y="703541"/>
        <a:ext cx="344587" cy="345516"/>
      </dsp:txXfrm>
    </dsp:sp>
    <dsp:sp modelId="{AF77F053-9C92-464D-BFF2-D6A5F0BD1F8F}">
      <dsp:nvSpPr>
        <dsp:cNvPr id="0" name=""/>
        <dsp:cNvSpPr/>
      </dsp:nvSpPr>
      <dsp:spPr>
        <a:xfrm>
          <a:off x="6509414"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Approve</a:t>
          </a:r>
          <a:endParaRPr lang="en-US" sz="4400" kern="1200" dirty="0">
            <a:solidFill>
              <a:schemeClr val="bg1">
                <a:lumMod val="85000"/>
              </a:schemeClr>
            </a:solidFill>
          </a:endParaRPr>
        </a:p>
      </dsp:txBody>
      <dsp:txXfrm>
        <a:off x="6542026" y="352184"/>
        <a:ext cx="2256792" cy="104822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269045"/>
          <a:ext cx="2322016" cy="1167342"/>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Request</a:t>
          </a:r>
          <a:endParaRPr lang="en-US" sz="4400" kern="1200" dirty="0">
            <a:solidFill>
              <a:schemeClr val="bg1">
                <a:lumMod val="85000"/>
              </a:schemeClr>
            </a:solidFill>
          </a:endParaRPr>
        </a:p>
      </dsp:txBody>
      <dsp:txXfrm>
        <a:off x="41958" y="303235"/>
        <a:ext cx="2253636" cy="1098962"/>
      </dsp:txXfrm>
    </dsp:sp>
    <dsp:sp modelId="{4A9E36FC-9317-43F0-8DC2-B7323C804A10}">
      <dsp:nvSpPr>
        <dsp:cNvPr id="0" name=""/>
        <dsp:cNvSpPr/>
      </dsp:nvSpPr>
      <dsp:spPr>
        <a:xfrm>
          <a:off x="2561986" y="564786"/>
          <a:ext cx="492267" cy="575860"/>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2561986" y="679958"/>
        <a:ext cx="344587" cy="345516"/>
      </dsp:txXfrm>
    </dsp:sp>
    <dsp:sp modelId="{4D4583CF-8E8D-4A01-947E-7A68AE4E94DB}">
      <dsp:nvSpPr>
        <dsp:cNvPr id="0" name=""/>
        <dsp:cNvSpPr/>
      </dsp:nvSpPr>
      <dsp:spPr>
        <a:xfrm>
          <a:off x="3258591" y="269045"/>
          <a:ext cx="2322016" cy="116734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Prepare</a:t>
          </a:r>
          <a:endParaRPr lang="en-US" sz="4400" kern="1200" dirty="0"/>
        </a:p>
      </dsp:txBody>
      <dsp:txXfrm>
        <a:off x="3292781" y="303235"/>
        <a:ext cx="2253636" cy="1098962"/>
      </dsp:txXfrm>
    </dsp:sp>
    <dsp:sp modelId="{045C1EF3-D00C-4DDD-901F-DD22A60029CA}">
      <dsp:nvSpPr>
        <dsp:cNvPr id="0" name=""/>
        <dsp:cNvSpPr/>
      </dsp:nvSpPr>
      <dsp:spPr>
        <a:xfrm>
          <a:off x="5812809" y="564786"/>
          <a:ext cx="492267" cy="575860"/>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5812809" y="679958"/>
        <a:ext cx="344587" cy="345516"/>
      </dsp:txXfrm>
    </dsp:sp>
    <dsp:sp modelId="{AF77F053-9C92-464D-BFF2-D6A5F0BD1F8F}">
      <dsp:nvSpPr>
        <dsp:cNvPr id="0" name=""/>
        <dsp:cNvSpPr/>
      </dsp:nvSpPr>
      <dsp:spPr>
        <a:xfrm>
          <a:off x="6509414" y="269045"/>
          <a:ext cx="2322016" cy="1167342"/>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Approve</a:t>
          </a:r>
          <a:endParaRPr lang="en-US" sz="4400" kern="1200" dirty="0">
            <a:solidFill>
              <a:schemeClr val="bg1">
                <a:lumMod val="85000"/>
              </a:schemeClr>
            </a:solidFill>
          </a:endParaRPr>
        </a:p>
      </dsp:txBody>
      <dsp:txXfrm>
        <a:off x="6543604" y="303235"/>
        <a:ext cx="2253636" cy="109896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310772"/>
          <a:ext cx="2322016" cy="1167342"/>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lumMod val="85000"/>
                </a:schemeClr>
              </a:solidFill>
            </a:rPr>
            <a:t>Request</a:t>
          </a:r>
          <a:endParaRPr lang="en-US" sz="4300" kern="1200" dirty="0">
            <a:solidFill>
              <a:schemeClr val="bg1">
                <a:lumMod val="85000"/>
              </a:schemeClr>
            </a:solidFill>
          </a:endParaRPr>
        </a:p>
      </dsp:txBody>
      <dsp:txXfrm>
        <a:off x="41958" y="344962"/>
        <a:ext cx="2253636" cy="1098962"/>
      </dsp:txXfrm>
    </dsp:sp>
    <dsp:sp modelId="{4A9E36FC-9317-43F0-8DC2-B7323C804A10}">
      <dsp:nvSpPr>
        <dsp:cNvPr id="0" name=""/>
        <dsp:cNvSpPr/>
      </dsp:nvSpPr>
      <dsp:spPr>
        <a:xfrm>
          <a:off x="2561986" y="606513"/>
          <a:ext cx="492267" cy="575860"/>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n-US" sz="4300" kern="1200" dirty="0">
            <a:solidFill>
              <a:schemeClr val="bg1">
                <a:lumMod val="85000"/>
              </a:schemeClr>
            </a:solidFill>
          </a:endParaRPr>
        </a:p>
      </dsp:txBody>
      <dsp:txXfrm>
        <a:off x="2561986" y="721685"/>
        <a:ext cx="344587" cy="345516"/>
      </dsp:txXfrm>
    </dsp:sp>
    <dsp:sp modelId="{4D4583CF-8E8D-4A01-947E-7A68AE4E94DB}">
      <dsp:nvSpPr>
        <dsp:cNvPr id="0" name=""/>
        <dsp:cNvSpPr/>
      </dsp:nvSpPr>
      <dsp:spPr>
        <a:xfrm>
          <a:off x="3258591" y="310772"/>
          <a:ext cx="2322016" cy="1167342"/>
        </a:xfrm>
        <a:prstGeom prst="roundRect">
          <a:avLst>
            <a:gd name="adj" fmla="val 1000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solidFill>
                <a:schemeClr val="bg1">
                  <a:lumMod val="85000"/>
                </a:schemeClr>
              </a:solidFill>
            </a:rPr>
            <a:t>Prepare</a:t>
          </a:r>
          <a:endParaRPr lang="en-US" sz="4300" kern="1200" dirty="0">
            <a:solidFill>
              <a:schemeClr val="bg1">
                <a:lumMod val="85000"/>
              </a:schemeClr>
            </a:solidFill>
          </a:endParaRPr>
        </a:p>
      </dsp:txBody>
      <dsp:txXfrm>
        <a:off x="3292781" y="344962"/>
        <a:ext cx="2253636" cy="1098962"/>
      </dsp:txXfrm>
    </dsp:sp>
    <dsp:sp modelId="{045C1EF3-D00C-4DDD-901F-DD22A60029CA}">
      <dsp:nvSpPr>
        <dsp:cNvPr id="0" name=""/>
        <dsp:cNvSpPr/>
      </dsp:nvSpPr>
      <dsp:spPr>
        <a:xfrm>
          <a:off x="5812809" y="606513"/>
          <a:ext cx="492267" cy="575860"/>
        </a:xfrm>
        <a:prstGeom prst="rightArrow">
          <a:avLst>
            <a:gd name="adj1" fmla="val 60000"/>
            <a:gd name="adj2" fmla="val 50000"/>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911350">
            <a:lnSpc>
              <a:spcPct val="90000"/>
            </a:lnSpc>
            <a:spcBef>
              <a:spcPct val="0"/>
            </a:spcBef>
            <a:spcAft>
              <a:spcPct val="35000"/>
            </a:spcAft>
          </a:pPr>
          <a:endParaRPr lang="en-US" sz="4300" kern="1200" dirty="0">
            <a:solidFill>
              <a:schemeClr val="bg1">
                <a:lumMod val="85000"/>
              </a:schemeClr>
            </a:solidFill>
          </a:endParaRPr>
        </a:p>
      </dsp:txBody>
      <dsp:txXfrm>
        <a:off x="5812809" y="721685"/>
        <a:ext cx="344587" cy="345516"/>
      </dsp:txXfrm>
    </dsp:sp>
    <dsp:sp modelId="{AF77F053-9C92-464D-BFF2-D6A5F0BD1F8F}">
      <dsp:nvSpPr>
        <dsp:cNvPr id="0" name=""/>
        <dsp:cNvSpPr/>
      </dsp:nvSpPr>
      <dsp:spPr>
        <a:xfrm>
          <a:off x="6509414" y="310772"/>
          <a:ext cx="2322016" cy="116734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Approve</a:t>
          </a:r>
          <a:endParaRPr lang="en-US" sz="4300" kern="1200" dirty="0"/>
        </a:p>
      </dsp:txBody>
      <dsp:txXfrm>
        <a:off x="6543604" y="344962"/>
        <a:ext cx="2253636" cy="1098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58CA9-2286-4AEA-BCF0-B7F8ED1AB88C}">
      <dsp:nvSpPr>
        <dsp:cNvPr id="0" name=""/>
        <dsp:cNvSpPr/>
      </dsp:nvSpPr>
      <dsp:spPr>
        <a:xfrm>
          <a:off x="2943014" y="3381126"/>
          <a:ext cx="2876970" cy="3019673"/>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Expand Care for Veterans</a:t>
          </a:r>
          <a:endParaRPr lang="en-US" sz="2800" kern="1200" dirty="0">
            <a:solidFill>
              <a:schemeClr val="tx1"/>
            </a:solidFill>
          </a:endParaRPr>
        </a:p>
      </dsp:txBody>
      <dsp:txXfrm>
        <a:off x="3364337" y="3823347"/>
        <a:ext cx="2034324" cy="2135231"/>
      </dsp:txXfrm>
    </dsp:sp>
    <dsp:sp modelId="{DB3783CD-083F-47F8-AF2E-BDF2A5CCC7CA}">
      <dsp:nvSpPr>
        <dsp:cNvPr id="0" name=""/>
        <dsp:cNvSpPr/>
      </dsp:nvSpPr>
      <dsp:spPr>
        <a:xfrm rot="11058148">
          <a:off x="1393393" y="4404085"/>
          <a:ext cx="1641867"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04AE08-9072-4E0A-B353-F1BEEC4D1B59}">
      <dsp:nvSpPr>
        <dsp:cNvPr id="0" name=""/>
        <dsp:cNvSpPr/>
      </dsp:nvSpPr>
      <dsp:spPr>
        <a:xfrm>
          <a:off x="-152394" y="3505197"/>
          <a:ext cx="2733122" cy="2294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Increased Coordination &amp; Communication</a:t>
          </a:r>
          <a:endParaRPr lang="en-US" sz="2800" kern="1200" dirty="0"/>
        </a:p>
      </dsp:txBody>
      <dsp:txXfrm>
        <a:off x="-85177" y="3572414"/>
        <a:ext cx="2598688" cy="2160517"/>
      </dsp:txXfrm>
    </dsp:sp>
    <dsp:sp modelId="{DD374604-BF49-44D9-94B1-1A58FC74482B}">
      <dsp:nvSpPr>
        <dsp:cNvPr id="0" name=""/>
        <dsp:cNvSpPr/>
      </dsp:nvSpPr>
      <dsp:spPr>
        <a:xfrm rot="13384704">
          <a:off x="1331126" y="2776094"/>
          <a:ext cx="2313870"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DFB15A-EFFE-4285-9885-4F92E1AB5657}">
      <dsp:nvSpPr>
        <dsp:cNvPr id="0" name=""/>
        <dsp:cNvSpPr/>
      </dsp:nvSpPr>
      <dsp:spPr>
        <a:xfrm>
          <a:off x="152406" y="1066799"/>
          <a:ext cx="2733122" cy="2294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Video Conferencing</a:t>
          </a:r>
          <a:endParaRPr lang="en-US" sz="2800" kern="1200" dirty="0"/>
        </a:p>
      </dsp:txBody>
      <dsp:txXfrm>
        <a:off x="219623" y="1134016"/>
        <a:ext cx="2598688" cy="2160517"/>
      </dsp:txXfrm>
    </dsp:sp>
    <dsp:sp modelId="{7550D8B4-9743-497D-9FCA-FF09144274A1}">
      <dsp:nvSpPr>
        <dsp:cNvPr id="0" name=""/>
        <dsp:cNvSpPr/>
      </dsp:nvSpPr>
      <dsp:spPr>
        <a:xfrm rot="16200000">
          <a:off x="3407038" y="2155556"/>
          <a:ext cx="1905814"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23276B-F879-493D-9EE1-9F7D324EB65E}">
      <dsp:nvSpPr>
        <dsp:cNvPr id="0" name=""/>
        <dsp:cNvSpPr/>
      </dsp:nvSpPr>
      <dsp:spPr>
        <a:xfrm>
          <a:off x="3014938" y="216916"/>
          <a:ext cx="2733122" cy="2294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Secure Messaging</a:t>
          </a:r>
          <a:endParaRPr lang="en-US" sz="2800" kern="1200" dirty="0"/>
        </a:p>
      </dsp:txBody>
      <dsp:txXfrm>
        <a:off x="3082155" y="284133"/>
        <a:ext cx="2598688" cy="2160517"/>
      </dsp:txXfrm>
    </dsp:sp>
    <dsp:sp modelId="{AB778B71-AD35-4092-A652-A8F59ABDDE73}">
      <dsp:nvSpPr>
        <dsp:cNvPr id="0" name=""/>
        <dsp:cNvSpPr/>
      </dsp:nvSpPr>
      <dsp:spPr>
        <a:xfrm rot="19058751">
          <a:off x="5138444" y="2823035"/>
          <a:ext cx="2258860"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FD91FD-36E1-4577-BA28-FCFC2F342248}">
      <dsp:nvSpPr>
        <dsp:cNvPr id="0" name=""/>
        <dsp:cNvSpPr/>
      </dsp:nvSpPr>
      <dsp:spPr>
        <a:xfrm>
          <a:off x="5867399" y="1143015"/>
          <a:ext cx="2733122" cy="2294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Coaching Notifications from Health Team</a:t>
          </a:r>
          <a:endParaRPr lang="en-US" sz="2800" kern="1200" dirty="0"/>
        </a:p>
      </dsp:txBody>
      <dsp:txXfrm>
        <a:off x="5934616" y="1210232"/>
        <a:ext cx="2598688" cy="2160517"/>
      </dsp:txXfrm>
    </dsp:sp>
    <dsp:sp modelId="{7E8010DD-E779-4A13-9A4B-6B282BE0F51A}">
      <dsp:nvSpPr>
        <dsp:cNvPr id="0" name=""/>
        <dsp:cNvSpPr/>
      </dsp:nvSpPr>
      <dsp:spPr>
        <a:xfrm rot="21419317">
          <a:off x="5746010" y="4438418"/>
          <a:ext cx="1556091"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0EA8F7-476A-46CD-AE34-E0C41B058AB1}">
      <dsp:nvSpPr>
        <dsp:cNvPr id="0" name=""/>
        <dsp:cNvSpPr/>
      </dsp:nvSpPr>
      <dsp:spPr>
        <a:xfrm>
          <a:off x="6096004" y="3581401"/>
          <a:ext cx="2733122" cy="22949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Display Clinical EHR Data</a:t>
          </a:r>
          <a:endParaRPr lang="en-US" sz="2800" kern="1200" dirty="0"/>
        </a:p>
      </dsp:txBody>
      <dsp:txXfrm>
        <a:off x="6163221" y="3648618"/>
        <a:ext cx="2598688" cy="21605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58CA9-2286-4AEA-BCF0-B7F8ED1AB88C}">
      <dsp:nvSpPr>
        <dsp:cNvPr id="0" name=""/>
        <dsp:cNvSpPr/>
      </dsp:nvSpPr>
      <dsp:spPr>
        <a:xfrm>
          <a:off x="3124200" y="3615327"/>
          <a:ext cx="2514598" cy="2692480"/>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Governance</a:t>
          </a:r>
          <a:endParaRPr lang="en-US" sz="2800" kern="1200" dirty="0">
            <a:solidFill>
              <a:schemeClr val="tx1"/>
            </a:solidFill>
          </a:endParaRPr>
        </a:p>
      </dsp:txBody>
      <dsp:txXfrm>
        <a:off x="3492454" y="4009632"/>
        <a:ext cx="1778090" cy="1903870"/>
      </dsp:txXfrm>
    </dsp:sp>
    <dsp:sp modelId="{6EBC93D7-3792-4069-8DCF-563FD7A4471F}">
      <dsp:nvSpPr>
        <dsp:cNvPr id="0" name=""/>
        <dsp:cNvSpPr/>
      </dsp:nvSpPr>
      <dsp:spPr>
        <a:xfrm rot="10880299">
          <a:off x="1546636" y="4590654"/>
          <a:ext cx="1672229"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B316A5-1BB5-4A45-830A-21841C5481C2}">
      <dsp:nvSpPr>
        <dsp:cNvPr id="0" name=""/>
        <dsp:cNvSpPr/>
      </dsp:nvSpPr>
      <dsp:spPr>
        <a:xfrm>
          <a:off x="76210" y="3809997"/>
          <a:ext cx="2558434" cy="216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Mobile Device Management</a:t>
          </a:r>
          <a:endParaRPr lang="en-US" sz="2800" kern="1200" dirty="0"/>
        </a:p>
      </dsp:txBody>
      <dsp:txXfrm>
        <a:off x="139525" y="3873312"/>
        <a:ext cx="2431804" cy="2035119"/>
      </dsp:txXfrm>
    </dsp:sp>
    <dsp:sp modelId="{082035BF-FE6D-4F22-9DEF-6A41F4A49BF7}">
      <dsp:nvSpPr>
        <dsp:cNvPr id="0" name=""/>
        <dsp:cNvSpPr/>
      </dsp:nvSpPr>
      <dsp:spPr>
        <a:xfrm rot="13414388">
          <a:off x="1369985" y="2933433"/>
          <a:ext cx="2422980"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D0A83-625C-4E5F-A6BF-FB18E9319985}">
      <dsp:nvSpPr>
        <dsp:cNvPr id="0" name=""/>
        <dsp:cNvSpPr/>
      </dsp:nvSpPr>
      <dsp:spPr>
        <a:xfrm>
          <a:off x="304795" y="1219183"/>
          <a:ext cx="2558434" cy="216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Cloud Hosting</a:t>
          </a:r>
          <a:endParaRPr lang="en-US" sz="2800" kern="1200" dirty="0"/>
        </a:p>
      </dsp:txBody>
      <dsp:txXfrm>
        <a:off x="368110" y="1282498"/>
        <a:ext cx="2431804" cy="2035119"/>
      </dsp:txXfrm>
    </dsp:sp>
    <dsp:sp modelId="{FA80D602-021F-40AF-8DA4-D50847C181C3}">
      <dsp:nvSpPr>
        <dsp:cNvPr id="0" name=""/>
        <dsp:cNvSpPr/>
      </dsp:nvSpPr>
      <dsp:spPr>
        <a:xfrm rot="16200000">
          <a:off x="3319306" y="2319499"/>
          <a:ext cx="2081303"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9609CF-DDEB-4287-A001-AB3726F8607C}">
      <dsp:nvSpPr>
        <dsp:cNvPr id="0" name=""/>
        <dsp:cNvSpPr/>
      </dsp:nvSpPr>
      <dsp:spPr>
        <a:xfrm>
          <a:off x="3102282" y="332015"/>
          <a:ext cx="2558434" cy="216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Mobile Application Environment (MAE)</a:t>
          </a:r>
          <a:endParaRPr lang="en-US" sz="2800" kern="1200" dirty="0"/>
        </a:p>
      </dsp:txBody>
      <dsp:txXfrm>
        <a:off x="3165597" y="395330"/>
        <a:ext cx="2431804" cy="2035119"/>
      </dsp:txXfrm>
    </dsp:sp>
    <dsp:sp modelId="{EF59346F-F7DC-492F-B9E4-D568E433DAD5}">
      <dsp:nvSpPr>
        <dsp:cNvPr id="0" name=""/>
        <dsp:cNvSpPr/>
      </dsp:nvSpPr>
      <dsp:spPr>
        <a:xfrm rot="19062067">
          <a:off x="4958008" y="3060437"/>
          <a:ext cx="2406081"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3D2F75-AF92-4D3F-B5CE-728107E324BE}">
      <dsp:nvSpPr>
        <dsp:cNvPr id="0" name=""/>
        <dsp:cNvSpPr/>
      </dsp:nvSpPr>
      <dsp:spPr>
        <a:xfrm>
          <a:off x="5943593" y="1295400"/>
          <a:ext cx="2558434" cy="216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Data Standardization</a:t>
          </a:r>
          <a:endParaRPr lang="en-US" sz="2800" kern="1200" dirty="0"/>
        </a:p>
      </dsp:txBody>
      <dsp:txXfrm>
        <a:off x="6006908" y="1358715"/>
        <a:ext cx="2431804" cy="2035119"/>
      </dsp:txXfrm>
    </dsp:sp>
    <dsp:sp modelId="{6A9BE1FD-999B-4CF2-820C-6315FD5A39D0}">
      <dsp:nvSpPr>
        <dsp:cNvPr id="0" name=""/>
        <dsp:cNvSpPr/>
      </dsp:nvSpPr>
      <dsp:spPr>
        <a:xfrm rot="21435633">
          <a:off x="5592469" y="4551904"/>
          <a:ext cx="1716064" cy="64270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B24DCA-EE1C-4FE4-ADB4-51A61FA1E106}">
      <dsp:nvSpPr>
        <dsp:cNvPr id="0" name=""/>
        <dsp:cNvSpPr/>
      </dsp:nvSpPr>
      <dsp:spPr>
        <a:xfrm>
          <a:off x="6172194" y="3733801"/>
          <a:ext cx="2558434" cy="21617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kern="1200" dirty="0" smtClean="0"/>
            <a:t>App Certification</a:t>
          </a:r>
          <a:endParaRPr lang="en-US" sz="2800" kern="1200" dirty="0"/>
        </a:p>
      </dsp:txBody>
      <dsp:txXfrm>
        <a:off x="6235509" y="3797116"/>
        <a:ext cx="2431804" cy="2035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FE79A-1D52-4EEF-8D12-1034F879CE65}">
      <dsp:nvSpPr>
        <dsp:cNvPr id="0" name=""/>
        <dsp:cNvSpPr/>
      </dsp:nvSpPr>
      <dsp:spPr>
        <a:xfrm>
          <a:off x="-59567" y="0"/>
          <a:ext cx="9144000" cy="6858000"/>
        </a:xfrm>
        <a:prstGeom prst="swooshArrow">
          <a:avLst>
            <a:gd name="adj1" fmla="val 25000"/>
            <a:gd name="adj2" fmla="val 2500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B923B3BC-B703-47AA-BB17-6CDD0C495631}">
      <dsp:nvSpPr>
        <dsp:cNvPr id="0" name=""/>
        <dsp:cNvSpPr/>
      </dsp:nvSpPr>
      <dsp:spPr>
        <a:xfrm>
          <a:off x="1101720" y="4703023"/>
          <a:ext cx="237744" cy="237744"/>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AE5E3C-4F32-4A62-9353-338870DFD8C5}">
      <dsp:nvSpPr>
        <dsp:cNvPr id="0" name=""/>
        <dsp:cNvSpPr/>
      </dsp:nvSpPr>
      <dsp:spPr>
        <a:xfrm>
          <a:off x="0" y="5714307"/>
          <a:ext cx="3014475" cy="9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6" tIns="0" rIns="0" bIns="0" numCol="1" spcCol="1270" anchor="t" anchorCtr="0">
          <a:noAutofit/>
        </a:bodyPr>
        <a:lstStyle/>
        <a:p>
          <a:pPr lvl="0" algn="l" defTabSz="1422400">
            <a:lnSpc>
              <a:spcPct val="90000"/>
            </a:lnSpc>
            <a:spcBef>
              <a:spcPct val="0"/>
            </a:spcBef>
            <a:spcAft>
              <a:spcPct val="35000"/>
            </a:spcAft>
          </a:pPr>
          <a:r>
            <a:rPr lang="en-US" sz="3200" b="1" kern="1200" dirty="0" smtClean="0"/>
            <a:t>Clinician Pilot</a:t>
          </a:r>
          <a:endParaRPr lang="en-US" sz="3200" b="1" kern="1200" dirty="0"/>
        </a:p>
      </dsp:txBody>
      <dsp:txXfrm>
        <a:off x="0" y="5714307"/>
        <a:ext cx="3014475" cy="935915"/>
      </dsp:txXfrm>
    </dsp:sp>
    <dsp:sp modelId="{BF746DAE-94FE-4B08-A947-23FF07694C25}">
      <dsp:nvSpPr>
        <dsp:cNvPr id="0" name=""/>
        <dsp:cNvSpPr/>
      </dsp:nvSpPr>
      <dsp:spPr>
        <a:xfrm>
          <a:off x="3200268" y="2915364"/>
          <a:ext cx="429768" cy="42976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86A3A-6CFB-4762-BFC2-FA3536EF886E}">
      <dsp:nvSpPr>
        <dsp:cNvPr id="0" name=""/>
        <dsp:cNvSpPr/>
      </dsp:nvSpPr>
      <dsp:spPr>
        <a:xfrm>
          <a:off x="1562768" y="4114798"/>
          <a:ext cx="3690854" cy="2408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25" tIns="0" rIns="0" bIns="0" numCol="1" spcCol="1270" anchor="t" anchorCtr="0">
          <a:noAutofit/>
        </a:bodyPr>
        <a:lstStyle/>
        <a:p>
          <a:pPr lvl="0" algn="ctr" defTabSz="1422400">
            <a:lnSpc>
              <a:spcPct val="90000"/>
            </a:lnSpc>
            <a:spcBef>
              <a:spcPct val="0"/>
            </a:spcBef>
            <a:spcAft>
              <a:spcPct val="35000"/>
            </a:spcAft>
          </a:pPr>
          <a:r>
            <a:rPr lang="en-US" sz="3200" b="1" kern="1200" dirty="0" smtClean="0"/>
            <a:t>Mobile Health Browser Pilot</a:t>
          </a:r>
          <a:endParaRPr lang="en-US" sz="3200" b="1" kern="1200" dirty="0"/>
        </a:p>
      </dsp:txBody>
      <dsp:txXfrm>
        <a:off x="1562768" y="4114798"/>
        <a:ext cx="3690854" cy="2408946"/>
      </dsp:txXfrm>
    </dsp:sp>
    <dsp:sp modelId="{C5FFEFFF-B812-4720-A01C-D1A0C576B54F}">
      <dsp:nvSpPr>
        <dsp:cNvPr id="0" name=""/>
        <dsp:cNvSpPr/>
      </dsp:nvSpPr>
      <dsp:spPr>
        <a:xfrm>
          <a:off x="5897464" y="1654722"/>
          <a:ext cx="594360" cy="594360"/>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03B3D8-C502-40B0-A94B-06FFE53987FC}">
      <dsp:nvSpPr>
        <dsp:cNvPr id="0" name=""/>
        <dsp:cNvSpPr/>
      </dsp:nvSpPr>
      <dsp:spPr>
        <a:xfrm>
          <a:off x="4108040" y="2623074"/>
          <a:ext cx="4170190" cy="2992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939" tIns="0" rIns="0" bIns="0" numCol="1" spcCol="1270" anchor="t" anchorCtr="0">
          <a:noAutofit/>
        </a:bodyPr>
        <a:lstStyle/>
        <a:p>
          <a:pPr lvl="0" algn="ctr" defTabSz="1422400">
            <a:lnSpc>
              <a:spcPct val="90000"/>
            </a:lnSpc>
            <a:spcBef>
              <a:spcPct val="0"/>
            </a:spcBef>
            <a:spcAft>
              <a:spcPct val="35000"/>
            </a:spcAft>
          </a:pPr>
          <a:r>
            <a:rPr lang="en-US" sz="3200" b="1" kern="1200" dirty="0" smtClean="0"/>
            <a:t>Veteran Patient/ Family Caregiver Pilot</a:t>
          </a:r>
          <a:endParaRPr lang="en-US" sz="3200" b="1" kern="1200" dirty="0"/>
        </a:p>
      </dsp:txBody>
      <dsp:txXfrm>
        <a:off x="4108040" y="2623074"/>
        <a:ext cx="4170190" cy="29926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5A625-3B8D-49B1-BBF7-6E6A21D337C9}">
      <dsp:nvSpPr>
        <dsp:cNvPr id="0" name=""/>
        <dsp:cNvSpPr/>
      </dsp:nvSpPr>
      <dsp:spPr>
        <a:xfrm>
          <a:off x="3124199" y="1981197"/>
          <a:ext cx="2863174" cy="1726664"/>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a:lnSpc>
              <a:spcPct val="90000"/>
            </a:lnSpc>
            <a:spcBef>
              <a:spcPct val="0"/>
            </a:spcBef>
            <a:spcAft>
              <a:spcPct val="35000"/>
            </a:spcAft>
          </a:pPr>
          <a:r>
            <a:rPr lang="en-US" sz="5200" b="1" kern="1200" dirty="0" smtClean="0"/>
            <a:t>HTML5</a:t>
          </a:r>
          <a:endParaRPr lang="en-US" sz="5200" b="1" kern="1200" dirty="0"/>
        </a:p>
      </dsp:txBody>
      <dsp:txXfrm>
        <a:off x="3543501" y="2234061"/>
        <a:ext cx="2024570" cy="1220936"/>
      </dsp:txXfrm>
    </dsp:sp>
    <dsp:sp modelId="{F7F4916D-CB90-41BD-B07B-9A37E8A26043}">
      <dsp:nvSpPr>
        <dsp:cNvPr id="0" name=""/>
        <dsp:cNvSpPr/>
      </dsp:nvSpPr>
      <dsp:spPr>
        <a:xfrm rot="16200000">
          <a:off x="4359429" y="1769361"/>
          <a:ext cx="392714" cy="30957"/>
        </a:xfrm>
        <a:custGeom>
          <a:avLst/>
          <a:gdLst/>
          <a:ahLst/>
          <a:cxnLst/>
          <a:rect l="0" t="0" r="0" b="0"/>
          <a:pathLst>
            <a:path>
              <a:moveTo>
                <a:pt x="0" y="15478"/>
              </a:moveTo>
              <a:lnTo>
                <a:pt x="392714" y="15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45969" y="1775022"/>
        <a:ext cx="19635" cy="19635"/>
      </dsp:txXfrm>
    </dsp:sp>
    <dsp:sp modelId="{F8E519A5-F0C6-4330-A110-6BD19944750A}">
      <dsp:nvSpPr>
        <dsp:cNvPr id="0" name=""/>
        <dsp:cNvSpPr/>
      </dsp:nvSpPr>
      <dsp:spPr>
        <a:xfrm>
          <a:off x="3334122" y="21423"/>
          <a:ext cx="2443328" cy="1567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IOS?</a:t>
          </a:r>
          <a:endParaRPr lang="en-US" sz="3000" b="1" kern="1200" dirty="0"/>
        </a:p>
      </dsp:txBody>
      <dsp:txXfrm>
        <a:off x="3691939" y="250913"/>
        <a:ext cx="1727694" cy="1108079"/>
      </dsp:txXfrm>
    </dsp:sp>
    <dsp:sp modelId="{AAC61AC7-25E2-48B0-BF84-67104BA2C736}">
      <dsp:nvSpPr>
        <dsp:cNvPr id="0" name=""/>
        <dsp:cNvSpPr/>
      </dsp:nvSpPr>
      <dsp:spPr>
        <a:xfrm rot="20350350">
          <a:off x="5751946" y="2288706"/>
          <a:ext cx="448510" cy="30957"/>
        </a:xfrm>
        <a:custGeom>
          <a:avLst/>
          <a:gdLst/>
          <a:ahLst/>
          <a:cxnLst/>
          <a:rect l="0" t="0" r="0" b="0"/>
          <a:pathLst>
            <a:path>
              <a:moveTo>
                <a:pt x="0" y="15478"/>
              </a:moveTo>
              <a:lnTo>
                <a:pt x="448510" y="15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64989" y="2292971"/>
        <a:ext cx="22425" cy="22425"/>
      </dsp:txXfrm>
    </dsp:sp>
    <dsp:sp modelId="{28FC8973-56D0-412A-9D7C-0674D624A286}">
      <dsp:nvSpPr>
        <dsp:cNvPr id="0" name=""/>
        <dsp:cNvSpPr/>
      </dsp:nvSpPr>
      <dsp:spPr>
        <a:xfrm>
          <a:off x="6014877" y="1041204"/>
          <a:ext cx="2443328" cy="1567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Android?</a:t>
          </a:r>
          <a:endParaRPr lang="en-US" sz="3000" b="1" kern="1200" dirty="0"/>
        </a:p>
      </dsp:txBody>
      <dsp:txXfrm>
        <a:off x="6372694" y="1270694"/>
        <a:ext cx="1727694" cy="1108079"/>
      </dsp:txXfrm>
    </dsp:sp>
    <dsp:sp modelId="{7F99C0EF-8068-4C27-A758-B7F32294CEEB}">
      <dsp:nvSpPr>
        <dsp:cNvPr id="0" name=""/>
        <dsp:cNvSpPr/>
      </dsp:nvSpPr>
      <dsp:spPr>
        <a:xfrm rot="1249650">
          <a:off x="5751946" y="3369396"/>
          <a:ext cx="448510" cy="30957"/>
        </a:xfrm>
        <a:custGeom>
          <a:avLst/>
          <a:gdLst/>
          <a:ahLst/>
          <a:cxnLst/>
          <a:rect l="0" t="0" r="0" b="0"/>
          <a:pathLst>
            <a:path>
              <a:moveTo>
                <a:pt x="0" y="15478"/>
              </a:moveTo>
              <a:lnTo>
                <a:pt x="448510" y="15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64989" y="3373662"/>
        <a:ext cx="22425" cy="22425"/>
      </dsp:txXfrm>
    </dsp:sp>
    <dsp:sp modelId="{A10C983F-F905-4122-AD05-712F6D68A437}">
      <dsp:nvSpPr>
        <dsp:cNvPr id="0" name=""/>
        <dsp:cNvSpPr/>
      </dsp:nvSpPr>
      <dsp:spPr>
        <a:xfrm>
          <a:off x="6014877" y="3080795"/>
          <a:ext cx="2443328" cy="1567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Wrapped?</a:t>
          </a:r>
          <a:endParaRPr lang="en-US" sz="3000" b="1" kern="1200" dirty="0"/>
        </a:p>
      </dsp:txBody>
      <dsp:txXfrm>
        <a:off x="6372694" y="3310285"/>
        <a:ext cx="1727694" cy="1108079"/>
      </dsp:txXfrm>
    </dsp:sp>
    <dsp:sp modelId="{62A51296-485F-4F66-956C-6FE55F8F6113}">
      <dsp:nvSpPr>
        <dsp:cNvPr id="0" name=""/>
        <dsp:cNvSpPr/>
      </dsp:nvSpPr>
      <dsp:spPr>
        <a:xfrm rot="5400000">
          <a:off x="4359429" y="3888740"/>
          <a:ext cx="392714" cy="30957"/>
        </a:xfrm>
        <a:custGeom>
          <a:avLst/>
          <a:gdLst/>
          <a:ahLst/>
          <a:cxnLst/>
          <a:rect l="0" t="0" r="0" b="0"/>
          <a:pathLst>
            <a:path>
              <a:moveTo>
                <a:pt x="0" y="15478"/>
              </a:moveTo>
              <a:lnTo>
                <a:pt x="392714" y="15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545969" y="3894401"/>
        <a:ext cx="19635" cy="19635"/>
      </dsp:txXfrm>
    </dsp:sp>
    <dsp:sp modelId="{A4DBD46C-1B21-45D9-856B-5B4118A1D331}">
      <dsp:nvSpPr>
        <dsp:cNvPr id="0" name=""/>
        <dsp:cNvSpPr/>
      </dsp:nvSpPr>
      <dsp:spPr>
        <a:xfrm>
          <a:off x="3334122" y="4100576"/>
          <a:ext cx="2443328" cy="1567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Windows Modern?</a:t>
          </a:r>
          <a:endParaRPr lang="en-US" sz="3000" b="1" kern="1200" dirty="0"/>
        </a:p>
      </dsp:txBody>
      <dsp:txXfrm>
        <a:off x="3691939" y="4330066"/>
        <a:ext cx="1727694" cy="1108079"/>
      </dsp:txXfrm>
    </dsp:sp>
    <dsp:sp modelId="{5E2EEC69-AB75-4523-8C23-746E02D41B8E}">
      <dsp:nvSpPr>
        <dsp:cNvPr id="0" name=""/>
        <dsp:cNvSpPr/>
      </dsp:nvSpPr>
      <dsp:spPr>
        <a:xfrm rot="9533538">
          <a:off x="2946636" y="3369651"/>
          <a:ext cx="417427" cy="30957"/>
        </a:xfrm>
        <a:custGeom>
          <a:avLst/>
          <a:gdLst/>
          <a:ahLst/>
          <a:cxnLst/>
          <a:rect l="0" t="0" r="0" b="0"/>
          <a:pathLst>
            <a:path>
              <a:moveTo>
                <a:pt x="0" y="15478"/>
              </a:moveTo>
              <a:lnTo>
                <a:pt x="417427" y="15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44914" y="3374694"/>
        <a:ext cx="20871" cy="20871"/>
      </dsp:txXfrm>
    </dsp:sp>
    <dsp:sp modelId="{FD0E624B-AA7F-4C7A-B8F0-DD208560B20D}">
      <dsp:nvSpPr>
        <dsp:cNvPr id="0" name=""/>
        <dsp:cNvSpPr/>
      </dsp:nvSpPr>
      <dsp:spPr>
        <a:xfrm>
          <a:off x="692275" y="3080812"/>
          <a:ext cx="2443328" cy="1567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Native?</a:t>
          </a:r>
          <a:endParaRPr lang="en-US" sz="3000" b="1" kern="1200" dirty="0"/>
        </a:p>
      </dsp:txBody>
      <dsp:txXfrm>
        <a:off x="1050092" y="3310302"/>
        <a:ext cx="1727694" cy="1108079"/>
      </dsp:txXfrm>
    </dsp:sp>
    <dsp:sp modelId="{6D324AAE-3B18-41E3-A7D7-978D0CA1345A}">
      <dsp:nvSpPr>
        <dsp:cNvPr id="0" name=""/>
        <dsp:cNvSpPr/>
      </dsp:nvSpPr>
      <dsp:spPr>
        <a:xfrm rot="12066462">
          <a:off x="2946636" y="2288451"/>
          <a:ext cx="417427" cy="30957"/>
        </a:xfrm>
        <a:custGeom>
          <a:avLst/>
          <a:gdLst/>
          <a:ahLst/>
          <a:cxnLst/>
          <a:rect l="0" t="0" r="0" b="0"/>
          <a:pathLst>
            <a:path>
              <a:moveTo>
                <a:pt x="0" y="15478"/>
              </a:moveTo>
              <a:lnTo>
                <a:pt x="417427" y="154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44914" y="2293494"/>
        <a:ext cx="20871" cy="20871"/>
      </dsp:txXfrm>
    </dsp:sp>
    <dsp:sp modelId="{BF775BFD-2BD4-49F1-929B-C819AFCBE9A9}">
      <dsp:nvSpPr>
        <dsp:cNvPr id="0" name=""/>
        <dsp:cNvSpPr/>
      </dsp:nvSpPr>
      <dsp:spPr>
        <a:xfrm>
          <a:off x="692275" y="1041188"/>
          <a:ext cx="2443328" cy="156705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Hosted?</a:t>
          </a:r>
          <a:endParaRPr lang="en-US" sz="3000" b="1" kern="1200" dirty="0"/>
        </a:p>
      </dsp:txBody>
      <dsp:txXfrm>
        <a:off x="1050092" y="1270678"/>
        <a:ext cx="1727694" cy="11080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01961-7F0C-48D9-B798-3FC23E319F13}">
      <dsp:nvSpPr>
        <dsp:cNvPr id="0" name=""/>
        <dsp:cNvSpPr/>
      </dsp:nvSpPr>
      <dsp:spPr>
        <a:xfrm>
          <a:off x="3700639" y="193767"/>
          <a:ext cx="513477" cy="5133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FEE14-32D4-41BF-99CD-1D80DC665015}">
      <dsp:nvSpPr>
        <dsp:cNvPr id="0" name=""/>
        <dsp:cNvSpPr/>
      </dsp:nvSpPr>
      <dsp:spPr>
        <a:xfrm>
          <a:off x="3717929"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5</a:t>
          </a:r>
          <a:endParaRPr lang="en-US" sz="900" kern="1200" dirty="0"/>
        </a:p>
      </dsp:txBody>
      <dsp:txXfrm>
        <a:off x="3786436" y="279345"/>
        <a:ext cx="342209" cy="342223"/>
      </dsp:txXfrm>
    </dsp:sp>
    <dsp:sp modelId="{46B76B3D-FE92-4B41-86AB-1F72D0465385}">
      <dsp:nvSpPr>
        <dsp:cNvPr id="0" name=""/>
        <dsp:cNvSpPr/>
      </dsp:nvSpPr>
      <dsp:spPr>
        <a:xfrm rot="2700000">
          <a:off x="3170234"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4F300-7754-486D-BEE6-650633F0F01A}">
      <dsp:nvSpPr>
        <dsp:cNvPr id="0" name=""/>
        <dsp:cNvSpPr/>
      </dsp:nvSpPr>
      <dsp:spPr>
        <a:xfrm>
          <a:off x="3187487"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4</a:t>
          </a:r>
          <a:endParaRPr lang="en-US" sz="900" kern="1200" dirty="0"/>
        </a:p>
      </dsp:txBody>
      <dsp:txXfrm>
        <a:off x="3255995" y="279345"/>
        <a:ext cx="342209" cy="342223"/>
      </dsp:txXfrm>
    </dsp:sp>
    <dsp:sp modelId="{4FD279AA-C118-483F-8551-8A184161744F}">
      <dsp:nvSpPr>
        <dsp:cNvPr id="0" name=""/>
        <dsp:cNvSpPr/>
      </dsp:nvSpPr>
      <dsp:spPr>
        <a:xfrm rot="2700000">
          <a:off x="2639792"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2E4DA-4E53-402B-A096-6BD99821E15E}">
      <dsp:nvSpPr>
        <dsp:cNvPr id="0" name=""/>
        <dsp:cNvSpPr/>
      </dsp:nvSpPr>
      <dsp:spPr>
        <a:xfrm>
          <a:off x="2657046"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3</a:t>
          </a:r>
          <a:endParaRPr lang="en-US" sz="900" kern="1200" dirty="0"/>
        </a:p>
      </dsp:txBody>
      <dsp:txXfrm>
        <a:off x="2725553" y="279345"/>
        <a:ext cx="342209" cy="342223"/>
      </dsp:txXfrm>
    </dsp:sp>
    <dsp:sp modelId="{66F3E42A-C023-4529-B292-29CCC96426DF}">
      <dsp:nvSpPr>
        <dsp:cNvPr id="0" name=""/>
        <dsp:cNvSpPr/>
      </dsp:nvSpPr>
      <dsp:spPr>
        <a:xfrm rot="2700000">
          <a:off x="2109351"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F7A97-609F-4A1C-9BA6-6628668B7A8E}">
      <dsp:nvSpPr>
        <dsp:cNvPr id="0" name=""/>
        <dsp:cNvSpPr/>
      </dsp:nvSpPr>
      <dsp:spPr>
        <a:xfrm>
          <a:off x="2126604"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2</a:t>
          </a:r>
          <a:endParaRPr lang="en-US" sz="900" kern="1200" dirty="0"/>
        </a:p>
      </dsp:txBody>
      <dsp:txXfrm>
        <a:off x="2194785" y="279345"/>
        <a:ext cx="342209" cy="342223"/>
      </dsp:txXfrm>
    </dsp:sp>
    <dsp:sp modelId="{859EAC55-CD23-4FCB-8DDF-7736CF1BCFF3}">
      <dsp:nvSpPr>
        <dsp:cNvPr id="0" name=""/>
        <dsp:cNvSpPr/>
      </dsp:nvSpPr>
      <dsp:spPr>
        <a:xfrm rot="2700000">
          <a:off x="1578909"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6809C-DF71-4B89-92DB-042136FCF394}">
      <dsp:nvSpPr>
        <dsp:cNvPr id="0" name=""/>
        <dsp:cNvSpPr/>
      </dsp:nvSpPr>
      <dsp:spPr>
        <a:xfrm>
          <a:off x="1596163"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1</a:t>
          </a:r>
          <a:endParaRPr lang="en-US" sz="900" kern="1200" dirty="0"/>
        </a:p>
      </dsp:txBody>
      <dsp:txXfrm>
        <a:off x="1664344" y="279345"/>
        <a:ext cx="342209" cy="342223"/>
      </dsp:txXfrm>
    </dsp:sp>
    <dsp:sp modelId="{127218FF-B3EF-4FAF-A039-69631C07EEF1}">
      <dsp:nvSpPr>
        <dsp:cNvPr id="0" name=""/>
        <dsp:cNvSpPr/>
      </dsp:nvSpPr>
      <dsp:spPr>
        <a:xfrm rot="2700000">
          <a:off x="1048468"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AFDC7-0F87-405A-B1C9-49F5C7A65A23}">
      <dsp:nvSpPr>
        <dsp:cNvPr id="0" name=""/>
        <dsp:cNvSpPr/>
      </dsp:nvSpPr>
      <dsp:spPr>
        <a:xfrm>
          <a:off x="1065395"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0</a:t>
          </a:r>
          <a:endParaRPr lang="en-US" sz="900" kern="1200" dirty="0"/>
        </a:p>
      </dsp:txBody>
      <dsp:txXfrm>
        <a:off x="1133902" y="279345"/>
        <a:ext cx="342209" cy="3422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01961-7F0C-48D9-B798-3FC23E319F13}">
      <dsp:nvSpPr>
        <dsp:cNvPr id="0" name=""/>
        <dsp:cNvSpPr/>
      </dsp:nvSpPr>
      <dsp:spPr>
        <a:xfrm>
          <a:off x="3700639" y="193767"/>
          <a:ext cx="513477" cy="5133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5FEE14-32D4-41BF-99CD-1D80DC665015}">
      <dsp:nvSpPr>
        <dsp:cNvPr id="0" name=""/>
        <dsp:cNvSpPr/>
      </dsp:nvSpPr>
      <dsp:spPr>
        <a:xfrm>
          <a:off x="3717929"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5</a:t>
          </a:r>
          <a:endParaRPr lang="en-US" sz="900" kern="1200" dirty="0"/>
        </a:p>
      </dsp:txBody>
      <dsp:txXfrm>
        <a:off x="3786436" y="279345"/>
        <a:ext cx="342209" cy="342223"/>
      </dsp:txXfrm>
    </dsp:sp>
    <dsp:sp modelId="{46B76B3D-FE92-4B41-86AB-1F72D0465385}">
      <dsp:nvSpPr>
        <dsp:cNvPr id="0" name=""/>
        <dsp:cNvSpPr/>
      </dsp:nvSpPr>
      <dsp:spPr>
        <a:xfrm rot="2700000">
          <a:off x="3170234"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94F300-7754-486D-BEE6-650633F0F01A}">
      <dsp:nvSpPr>
        <dsp:cNvPr id="0" name=""/>
        <dsp:cNvSpPr/>
      </dsp:nvSpPr>
      <dsp:spPr>
        <a:xfrm>
          <a:off x="3187487"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4</a:t>
          </a:r>
          <a:endParaRPr lang="en-US" sz="900" kern="1200" dirty="0"/>
        </a:p>
      </dsp:txBody>
      <dsp:txXfrm>
        <a:off x="3255995" y="279345"/>
        <a:ext cx="342209" cy="342223"/>
      </dsp:txXfrm>
    </dsp:sp>
    <dsp:sp modelId="{4FD279AA-C118-483F-8551-8A184161744F}">
      <dsp:nvSpPr>
        <dsp:cNvPr id="0" name=""/>
        <dsp:cNvSpPr/>
      </dsp:nvSpPr>
      <dsp:spPr>
        <a:xfrm rot="2700000">
          <a:off x="2639792"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42E4DA-4E53-402B-A096-6BD99821E15E}">
      <dsp:nvSpPr>
        <dsp:cNvPr id="0" name=""/>
        <dsp:cNvSpPr/>
      </dsp:nvSpPr>
      <dsp:spPr>
        <a:xfrm>
          <a:off x="2657046"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3</a:t>
          </a:r>
          <a:endParaRPr lang="en-US" sz="900" kern="1200" dirty="0"/>
        </a:p>
      </dsp:txBody>
      <dsp:txXfrm>
        <a:off x="2725553" y="279345"/>
        <a:ext cx="342209" cy="342223"/>
      </dsp:txXfrm>
    </dsp:sp>
    <dsp:sp modelId="{66F3E42A-C023-4529-B292-29CCC96426DF}">
      <dsp:nvSpPr>
        <dsp:cNvPr id="0" name=""/>
        <dsp:cNvSpPr/>
      </dsp:nvSpPr>
      <dsp:spPr>
        <a:xfrm rot="2700000">
          <a:off x="2109351"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F7A97-609F-4A1C-9BA6-6628668B7A8E}">
      <dsp:nvSpPr>
        <dsp:cNvPr id="0" name=""/>
        <dsp:cNvSpPr/>
      </dsp:nvSpPr>
      <dsp:spPr>
        <a:xfrm>
          <a:off x="2126604"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2</a:t>
          </a:r>
          <a:endParaRPr lang="en-US" sz="900" kern="1200" dirty="0"/>
        </a:p>
      </dsp:txBody>
      <dsp:txXfrm>
        <a:off x="2194785" y="279345"/>
        <a:ext cx="342209" cy="342223"/>
      </dsp:txXfrm>
    </dsp:sp>
    <dsp:sp modelId="{859EAC55-CD23-4FCB-8DDF-7736CF1BCFF3}">
      <dsp:nvSpPr>
        <dsp:cNvPr id="0" name=""/>
        <dsp:cNvSpPr/>
      </dsp:nvSpPr>
      <dsp:spPr>
        <a:xfrm rot="2700000">
          <a:off x="1578909"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6809C-DF71-4B89-92DB-042136FCF394}">
      <dsp:nvSpPr>
        <dsp:cNvPr id="0" name=""/>
        <dsp:cNvSpPr/>
      </dsp:nvSpPr>
      <dsp:spPr>
        <a:xfrm>
          <a:off x="1596163"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1</a:t>
          </a:r>
          <a:endParaRPr lang="en-US" sz="900" kern="1200" dirty="0"/>
        </a:p>
      </dsp:txBody>
      <dsp:txXfrm>
        <a:off x="1664344" y="279345"/>
        <a:ext cx="342209" cy="342223"/>
      </dsp:txXfrm>
    </dsp:sp>
    <dsp:sp modelId="{127218FF-B3EF-4FAF-A039-69631C07EEF1}">
      <dsp:nvSpPr>
        <dsp:cNvPr id="0" name=""/>
        <dsp:cNvSpPr/>
      </dsp:nvSpPr>
      <dsp:spPr>
        <a:xfrm rot="2700000">
          <a:off x="1048468" y="193709"/>
          <a:ext cx="513405" cy="51340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AFDC7-0F87-405A-B1C9-49F5C7A65A23}">
      <dsp:nvSpPr>
        <dsp:cNvPr id="0" name=""/>
        <dsp:cNvSpPr/>
      </dsp:nvSpPr>
      <dsp:spPr>
        <a:xfrm>
          <a:off x="1065395" y="210883"/>
          <a:ext cx="479224" cy="479148"/>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Sprint 0</a:t>
          </a:r>
          <a:endParaRPr lang="en-US" sz="900" kern="1200" dirty="0"/>
        </a:p>
      </dsp:txBody>
      <dsp:txXfrm>
        <a:off x="1133902" y="279345"/>
        <a:ext cx="342209" cy="3422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319572"/>
          <a:ext cx="2322016" cy="11134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Request</a:t>
          </a:r>
          <a:endParaRPr lang="en-US" sz="4400" kern="1200" dirty="0"/>
        </a:p>
      </dsp:txBody>
      <dsp:txXfrm>
        <a:off x="40380" y="352184"/>
        <a:ext cx="2256792" cy="1048229"/>
      </dsp:txXfrm>
    </dsp:sp>
    <dsp:sp modelId="{4A9E36FC-9317-43F0-8DC2-B7323C804A10}">
      <dsp:nvSpPr>
        <dsp:cNvPr id="0" name=""/>
        <dsp:cNvSpPr/>
      </dsp:nvSpPr>
      <dsp:spPr>
        <a:xfrm>
          <a:off x="2561986"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2561986" y="703541"/>
        <a:ext cx="344587" cy="345516"/>
      </dsp:txXfrm>
    </dsp:sp>
    <dsp:sp modelId="{4D4583CF-8E8D-4A01-947E-7A68AE4E94DB}">
      <dsp:nvSpPr>
        <dsp:cNvPr id="0" name=""/>
        <dsp:cNvSpPr/>
      </dsp:nvSpPr>
      <dsp:spPr>
        <a:xfrm>
          <a:off x="3258591"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Prepare</a:t>
          </a:r>
          <a:endParaRPr lang="en-US" sz="4400" kern="1200" dirty="0">
            <a:solidFill>
              <a:schemeClr val="bg1">
                <a:lumMod val="85000"/>
              </a:schemeClr>
            </a:solidFill>
          </a:endParaRPr>
        </a:p>
      </dsp:txBody>
      <dsp:txXfrm>
        <a:off x="3291203" y="352184"/>
        <a:ext cx="2256792" cy="1048229"/>
      </dsp:txXfrm>
    </dsp:sp>
    <dsp:sp modelId="{045C1EF3-D00C-4DDD-901F-DD22A60029CA}">
      <dsp:nvSpPr>
        <dsp:cNvPr id="0" name=""/>
        <dsp:cNvSpPr/>
      </dsp:nvSpPr>
      <dsp:spPr>
        <a:xfrm>
          <a:off x="5812809"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5812809" y="703541"/>
        <a:ext cx="344587" cy="345516"/>
      </dsp:txXfrm>
    </dsp:sp>
    <dsp:sp modelId="{AF77F053-9C92-464D-BFF2-D6A5F0BD1F8F}">
      <dsp:nvSpPr>
        <dsp:cNvPr id="0" name=""/>
        <dsp:cNvSpPr/>
      </dsp:nvSpPr>
      <dsp:spPr>
        <a:xfrm>
          <a:off x="6509414"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Approve</a:t>
          </a:r>
          <a:endParaRPr lang="en-US" sz="4400" kern="1200" dirty="0">
            <a:solidFill>
              <a:schemeClr val="bg1">
                <a:lumMod val="85000"/>
              </a:schemeClr>
            </a:solidFill>
          </a:endParaRPr>
        </a:p>
      </dsp:txBody>
      <dsp:txXfrm>
        <a:off x="6542026" y="352184"/>
        <a:ext cx="2256792" cy="10482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E5F76-68B5-4237-B1CF-7E40456240A1}">
      <dsp:nvSpPr>
        <dsp:cNvPr id="0" name=""/>
        <dsp:cNvSpPr/>
      </dsp:nvSpPr>
      <dsp:spPr>
        <a:xfrm>
          <a:off x="7768" y="319572"/>
          <a:ext cx="2322016" cy="11134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Request</a:t>
          </a:r>
          <a:endParaRPr lang="en-US" sz="4400" kern="1200" dirty="0"/>
        </a:p>
      </dsp:txBody>
      <dsp:txXfrm>
        <a:off x="40380" y="352184"/>
        <a:ext cx="2256792" cy="1048229"/>
      </dsp:txXfrm>
    </dsp:sp>
    <dsp:sp modelId="{4A9E36FC-9317-43F0-8DC2-B7323C804A10}">
      <dsp:nvSpPr>
        <dsp:cNvPr id="0" name=""/>
        <dsp:cNvSpPr/>
      </dsp:nvSpPr>
      <dsp:spPr>
        <a:xfrm>
          <a:off x="2561986"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2561986" y="703541"/>
        <a:ext cx="344587" cy="345516"/>
      </dsp:txXfrm>
    </dsp:sp>
    <dsp:sp modelId="{4D4583CF-8E8D-4A01-947E-7A68AE4E94DB}">
      <dsp:nvSpPr>
        <dsp:cNvPr id="0" name=""/>
        <dsp:cNvSpPr/>
      </dsp:nvSpPr>
      <dsp:spPr>
        <a:xfrm>
          <a:off x="3258591"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Prepare</a:t>
          </a:r>
          <a:endParaRPr lang="en-US" sz="4400" kern="1200" dirty="0">
            <a:solidFill>
              <a:schemeClr val="bg1">
                <a:lumMod val="85000"/>
              </a:schemeClr>
            </a:solidFill>
          </a:endParaRPr>
        </a:p>
      </dsp:txBody>
      <dsp:txXfrm>
        <a:off x="3291203" y="352184"/>
        <a:ext cx="2256792" cy="1048229"/>
      </dsp:txXfrm>
    </dsp:sp>
    <dsp:sp modelId="{045C1EF3-D00C-4DDD-901F-DD22A60029CA}">
      <dsp:nvSpPr>
        <dsp:cNvPr id="0" name=""/>
        <dsp:cNvSpPr/>
      </dsp:nvSpPr>
      <dsp:spPr>
        <a:xfrm>
          <a:off x="5812809" y="588369"/>
          <a:ext cx="492267" cy="575860"/>
        </a:xfrm>
        <a:prstGeom prst="rightArrow">
          <a:avLst>
            <a:gd name="adj1" fmla="val 60000"/>
            <a:gd name="adj2" fmla="val 50000"/>
          </a:avLst>
        </a:prstGeom>
        <a:solidFill>
          <a:schemeClr val="bg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dirty="0">
            <a:solidFill>
              <a:schemeClr val="bg1">
                <a:lumMod val="85000"/>
              </a:schemeClr>
            </a:solidFill>
          </a:endParaRPr>
        </a:p>
      </dsp:txBody>
      <dsp:txXfrm>
        <a:off x="5812809" y="703541"/>
        <a:ext cx="344587" cy="345516"/>
      </dsp:txXfrm>
    </dsp:sp>
    <dsp:sp modelId="{AF77F053-9C92-464D-BFF2-D6A5F0BD1F8F}">
      <dsp:nvSpPr>
        <dsp:cNvPr id="0" name=""/>
        <dsp:cNvSpPr/>
      </dsp:nvSpPr>
      <dsp:spPr>
        <a:xfrm>
          <a:off x="6509414" y="319572"/>
          <a:ext cx="2322016" cy="1113453"/>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solidFill>
                <a:schemeClr val="bg1">
                  <a:lumMod val="85000"/>
                </a:schemeClr>
              </a:solidFill>
            </a:rPr>
            <a:t>Approve</a:t>
          </a:r>
          <a:endParaRPr lang="en-US" sz="4400" kern="1200" dirty="0">
            <a:solidFill>
              <a:schemeClr val="bg1">
                <a:lumMod val="85000"/>
              </a:schemeClr>
            </a:solidFill>
          </a:endParaRPr>
        </a:p>
      </dsp:txBody>
      <dsp:txXfrm>
        <a:off x="6542026" y="352184"/>
        <a:ext cx="2256792" cy="104822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F8882-F23A-4EFC-83B4-322C41785732}" type="datetimeFigureOut">
              <a:rPr lang="en-US" smtClean="0"/>
              <a:t>5/12/2014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A1CA8C-87B3-4017-A81F-EA144693C6ED}" type="slidenum">
              <a:rPr lang="en-US" smtClean="0"/>
              <a:t>‹#›</a:t>
            </a:fld>
            <a:endParaRPr lang="en-US" dirty="0"/>
          </a:p>
        </p:txBody>
      </p:sp>
    </p:spTree>
    <p:extLst>
      <p:ext uri="{BB962C8B-B14F-4D97-AF65-F5344CB8AC3E}">
        <p14:creationId xmlns:p14="http://schemas.microsoft.com/office/powerpoint/2010/main" val="1460477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mobilehealth.va.gov/initiation"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mobilehealth.va.gov/initiation"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mailto:Jeannie.Scott@va.gov" TargetMode="External"/><Relationship Id="rId2" Type="http://schemas.openxmlformats.org/officeDocument/2006/relationships/slide" Target="../slides/slide59.xml"/><Relationship Id="rId1" Type="http://schemas.openxmlformats.org/officeDocument/2006/relationships/notesMaster" Target="../notesMasters/notesMaster1.xml"/><Relationship Id="rId5" Type="http://schemas.openxmlformats.org/officeDocument/2006/relationships/hyperlink" Target="https://mobilehealth.va.gov/sites/default/files/files/PatientSafety.docx" TargetMode="External"/><Relationship Id="rId4" Type="http://schemas.openxmlformats.org/officeDocument/2006/relationships/hyperlink" Target="mailto:Pamela.Wright5@va.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mailto:Nancy.Wilck@va.gov" TargetMode="External"/><Relationship Id="rId2" Type="http://schemas.openxmlformats.org/officeDocument/2006/relationships/slide" Target="../slides/slide60.xml"/><Relationship Id="rId1" Type="http://schemas.openxmlformats.org/officeDocument/2006/relationships/notesMaster" Target="../notesMasters/notesMaster1.xml"/><Relationship Id="rId5" Type="http://schemas.openxmlformats.org/officeDocument/2006/relationships/hyperlink" Target="https://mobilehealth.va.gov/sites/default/files/files/UsabilityHeuristics.pdf" TargetMode="External"/><Relationship Id="rId4" Type="http://schemas.openxmlformats.org/officeDocument/2006/relationships/hyperlink" Target="mailto:Margo.Kabel@va.gov" TargetMode="External"/></Relationships>
</file>

<file path=ppt/notesSlides/_rels/notesSlide61.xml.rels><?xml version="1.0" encoding="UTF-8" standalone="yes"?>
<Relationships xmlns="http://schemas.openxmlformats.org/package/2006/relationships"><Relationship Id="rId3" Type="http://schemas.openxmlformats.org/officeDocument/2006/relationships/hyperlink" Target="mailto:Mia.Lipner@va.gov" TargetMode="External"/><Relationship Id="rId2" Type="http://schemas.openxmlformats.org/officeDocument/2006/relationships/slide" Target="../slides/slide61.xml"/><Relationship Id="rId1" Type="http://schemas.openxmlformats.org/officeDocument/2006/relationships/notesMaster" Target="../notesMasters/notesMaster1.xml"/><Relationship Id="rId5" Type="http://schemas.openxmlformats.org/officeDocument/2006/relationships/hyperlink" Target="https://mobilehealth.va.gov/sites/default/files/files/CVS_fillable.pdf" TargetMode="External"/><Relationship Id="rId4" Type="http://schemas.openxmlformats.org/officeDocument/2006/relationships/hyperlink" Target="https://mobilehealth.va.gov/sites/default/files/files/Consolidated508ComplianceMobileChecklist.doc" TargetMode="External"/></Relationships>
</file>

<file path=ppt/notesSlides/_rels/notesSlide62.xml.rels><?xml version="1.0" encoding="UTF-8" standalone="yes"?>
<Relationships xmlns="http://schemas.openxmlformats.org/package/2006/relationships"><Relationship Id="rId3" Type="http://schemas.openxmlformats.org/officeDocument/2006/relationships/hyperlink" Target="mailto:Nancy.Wilck@va.gov" TargetMode="External"/><Relationship Id="rId2" Type="http://schemas.openxmlformats.org/officeDocument/2006/relationships/slide" Target="../slides/slide62.xml"/><Relationship Id="rId1" Type="http://schemas.openxmlformats.org/officeDocument/2006/relationships/notesMaster" Target="../notesMasters/notesMaster1.xml"/><Relationship Id="rId4" Type="http://schemas.openxmlformats.org/officeDocument/2006/relationships/hyperlink" Target="https://mobilehealth.va.gov/sites/default/files/files/UITemplate.xls"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mailto:Marisol.Navas@va.gov"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mobilehealth.va.gov/sites/default/files/files/Data%20and%20Terminology%20Standards%20Compliance%20Certification%20Pre-Cert%20Elements.xls"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mailto:Joshua.Tuscher@va.gov" TargetMode="External"/><Relationship Id="rId2" Type="http://schemas.openxmlformats.org/officeDocument/2006/relationships/slide" Target="../slides/slide64.xml"/><Relationship Id="rId1" Type="http://schemas.openxmlformats.org/officeDocument/2006/relationships/notesMaster" Target="../notesMasters/notesMaster1.xml"/><Relationship Id="rId4" Type="http://schemas.openxmlformats.org/officeDocument/2006/relationships/hyperlink" Target="https://mobilehealth.va.gov/content/va-mobile-branding-requirements-resources" TargetMode="External"/></Relationships>
</file>

<file path=ppt/notesSlides/_rels/notesSlide65.xml.rels><?xml version="1.0" encoding="UTF-8" standalone="yes"?>
<Relationships xmlns="http://schemas.openxmlformats.org/package/2006/relationships"><Relationship Id="rId3" Type="http://schemas.openxmlformats.org/officeDocument/2006/relationships/hyperlink" Target="mailto:Andrea.Wilson3@va.gov" TargetMode="External"/><Relationship Id="rId2" Type="http://schemas.openxmlformats.org/officeDocument/2006/relationships/slide" Target="../slides/slide65.xml"/><Relationship Id="rId1" Type="http://schemas.openxmlformats.org/officeDocument/2006/relationships/notesMaster" Target="../notesMasters/notesMaster1.xml"/><Relationship Id="rId5" Type="http://schemas.openxmlformats.org/officeDocument/2006/relationships/hyperlink" Target="https://mobilehealth.va.gov/sites/default/files/files/PrivacyApplicationDataSecurityChecklist.docx" TargetMode="External"/><Relationship Id="rId4" Type="http://schemas.openxmlformats.org/officeDocument/2006/relationships/hyperlink" Target="mailto:Christopher.Shawn2@va.gov" TargetMode="External"/></Relationships>
</file>

<file path=ppt/notesSlides/_rels/notesSlide66.xml.rels><?xml version="1.0" encoding="UTF-8" standalone="yes"?>
<Relationships xmlns="http://schemas.openxmlformats.org/package/2006/relationships"><Relationship Id="rId3" Type="http://schemas.openxmlformats.org/officeDocument/2006/relationships/hyperlink" Target="mailto:Donald.Kachman@va.gov"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[DAWNELL]. </a:t>
            </a:r>
          </a:p>
          <a:p>
            <a:endParaRPr lang="en-US" baseline="0" dirty="0" smtClean="0"/>
          </a:p>
          <a:p>
            <a:r>
              <a:rPr lang="en-US" baseline="0" dirty="0" smtClean="0"/>
              <a:t>Excited to be here today.</a:t>
            </a:r>
          </a:p>
          <a:p>
            <a:endParaRPr lang="en-US" baseline="0" dirty="0" smtClean="0"/>
          </a:p>
          <a:p>
            <a:r>
              <a:rPr lang="en-US" baseline="0" dirty="0" smtClean="0"/>
              <a:t>Get asked frequently:  “Tell me about mobile.”</a:t>
            </a:r>
          </a:p>
          <a:p>
            <a:endParaRPr lang="en-US" baseline="0" dirty="0" smtClean="0"/>
          </a:p>
          <a:p>
            <a:r>
              <a:rPr lang="en-US" baseline="0" dirty="0" smtClean="0"/>
              <a:t>Taken 3 years to get here.  Will talk about the things that’ve taken place to get us here.  History.</a:t>
            </a:r>
          </a:p>
          <a:p>
            <a:endParaRPr lang="en-US" baseline="0" dirty="0" smtClean="0"/>
          </a:p>
          <a:p>
            <a:r>
              <a:rPr lang="en-US" baseline="0" dirty="0" smtClean="0"/>
              <a:t>Brian </a:t>
            </a:r>
            <a:r>
              <a:rPr lang="en-US" baseline="0" dirty="0" err="1" smtClean="0"/>
              <a:t>Olinger</a:t>
            </a:r>
            <a:r>
              <a:rPr lang="en-US" baseline="0" dirty="0" smtClean="0"/>
              <a:t> will talk about tools, resources, and processes involved.</a:t>
            </a:r>
          </a:p>
          <a:p>
            <a:r>
              <a:rPr lang="en-US" dirty="0" smtClean="0"/>
              <a:t>*********************************************************************</a:t>
            </a:r>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1</a:t>
            </a:fld>
            <a:endParaRPr lang="en-US" dirty="0"/>
          </a:p>
        </p:txBody>
      </p:sp>
    </p:spTree>
    <p:extLst>
      <p:ext uri="{BB962C8B-B14F-4D97-AF65-F5344CB8AC3E}">
        <p14:creationId xmlns:p14="http://schemas.microsoft.com/office/powerpoint/2010/main" val="3573419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Dr. </a:t>
            </a:r>
            <a:r>
              <a:rPr lang="en-US" baseline="0" dirty="0" err="1" smtClean="0"/>
              <a:t>Petzel</a:t>
            </a:r>
            <a:r>
              <a:rPr lang="en-US" baseline="0" dirty="0" smtClean="0"/>
              <a:t>, the VA Undersecretary of Health</a:t>
            </a:r>
          </a:p>
          <a:p>
            <a:r>
              <a:rPr lang="en-US" baseline="0" dirty="0" smtClean="0"/>
              <a:t>PTSD Coach application – Julia Hoffman. </a:t>
            </a:r>
          </a:p>
          <a:p>
            <a:r>
              <a:rPr lang="en-US" baseline="0" dirty="0" smtClean="0"/>
              <a:t>Support for mobile is all the way at the top.</a:t>
            </a:r>
          </a:p>
          <a:p>
            <a:r>
              <a:rPr lang="en-US" baseline="0" dirty="0" smtClean="0"/>
              <a:t>Veterans Groups, Veterans, Private Sector all watching </a:t>
            </a:r>
            <a:endParaRPr lang="en-US" dirty="0" smtClean="0"/>
          </a:p>
          <a:p>
            <a:endParaRPr lang="en-US" dirty="0" smtClean="0"/>
          </a:p>
          <a:p>
            <a:r>
              <a:rPr lang="en-US" baseline="0" dirty="0" smtClean="0"/>
              <a:t>Start up.</a:t>
            </a:r>
          </a:p>
          <a:p>
            <a:r>
              <a:rPr lang="en-US" baseline="0" dirty="0" smtClean="0"/>
              <a:t>Year 1:  Hiring initial staff, Forming OIT relationships, kick-starting development, </a:t>
            </a:r>
          </a:p>
          <a:p>
            <a:r>
              <a:rPr lang="en-US" baseline="0" dirty="0" smtClean="0"/>
              <a:t>Year 2:  Formed the Governance Board and workgroups.   MAGB: Executives</a:t>
            </a:r>
          </a:p>
          <a:p>
            <a:r>
              <a:rPr lang="en-US" baseline="0" dirty="0" smtClean="0"/>
              <a:t>Workgroups:  Mobile Application Management Team – Business and technical folks doing work, making recommendations.  Finding really cool ideas.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Year 3:</a:t>
            </a:r>
            <a:r>
              <a:rPr lang="en-US" baseline="0" dirty="0" smtClean="0"/>
              <a:t>  Zoning in on contracting, </a:t>
            </a:r>
            <a:r>
              <a:rPr lang="en-US" baseline="0" dirty="0" err="1" smtClean="0"/>
              <a:t>Propath</a:t>
            </a:r>
            <a:r>
              <a:rPr lang="en-US" baseline="0" dirty="0" smtClean="0"/>
              <a:t>/PMAS and MAE expansion.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10</a:t>
            </a:fld>
            <a:endParaRPr lang="en-US" dirty="0"/>
          </a:p>
        </p:txBody>
      </p:sp>
    </p:spTree>
    <p:extLst>
      <p:ext uri="{BB962C8B-B14F-4D97-AF65-F5344CB8AC3E}">
        <p14:creationId xmlns:p14="http://schemas.microsoft.com/office/powerpoint/2010/main" val="39676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3600" b="0" dirty="0" smtClean="0"/>
              <a:t>Envisioned as partnership since</a:t>
            </a:r>
            <a:r>
              <a:rPr lang="en-US" sz="3600" b="0" baseline="0" dirty="0" smtClean="0"/>
              <a:t> day 1</a:t>
            </a:r>
          </a:p>
          <a:p>
            <a:pPr lvl="1"/>
            <a:r>
              <a:rPr lang="en-US" sz="3600" b="0" baseline="0" dirty="0" smtClean="0"/>
              <a:t>OIT obtained funding through T21</a:t>
            </a:r>
          </a:p>
          <a:p>
            <a:pPr lvl="1"/>
            <a:endParaRPr lang="en-US" sz="3600" b="1" dirty="0" smtClean="0"/>
          </a:p>
          <a:p>
            <a:pPr lvl="1"/>
            <a:r>
              <a:rPr lang="en-US" sz="3300" dirty="0" smtClean="0"/>
              <a:t>Here</a:t>
            </a:r>
            <a:r>
              <a:rPr lang="en-US" sz="3300" baseline="0" dirty="0" smtClean="0"/>
              <a:t> are some of the ways OIT is contributing:</a:t>
            </a:r>
          </a:p>
          <a:p>
            <a:pPr lvl="1"/>
            <a:r>
              <a:rPr lang="en-US" sz="3300" dirty="0" smtClean="0"/>
              <a:t>OIT is providing App</a:t>
            </a:r>
            <a:r>
              <a:rPr lang="en-US" sz="3300" baseline="0" dirty="0" smtClean="0"/>
              <a:t> </a:t>
            </a:r>
            <a:r>
              <a:rPr lang="en-US" sz="3300" dirty="0" smtClean="0"/>
              <a:t>Development and Architecture Support through PD</a:t>
            </a:r>
            <a:r>
              <a:rPr lang="en-US" sz="3300" baseline="0" dirty="0" smtClean="0"/>
              <a:t>, their Product Development section.    12 Developers.</a:t>
            </a:r>
          </a:p>
          <a:p>
            <a:pPr lvl="1"/>
            <a:endParaRPr lang="en-US" sz="3300" dirty="0" smtClean="0"/>
          </a:p>
          <a:p>
            <a:pPr lvl="1"/>
            <a:r>
              <a:rPr lang="en-US" sz="3300" dirty="0" smtClean="0"/>
              <a:t>Enterprise</a:t>
            </a:r>
            <a:r>
              <a:rPr lang="en-US" sz="3300" baseline="0" dirty="0" smtClean="0"/>
              <a:t> Systems Engineering, or ESE, is leading the </a:t>
            </a:r>
            <a:r>
              <a:rPr lang="en-US" sz="3300" dirty="0" smtClean="0"/>
              <a:t>Mobile Device Management</a:t>
            </a:r>
            <a:r>
              <a:rPr lang="en-US" sz="3300" baseline="0" dirty="0" smtClean="0"/>
              <a:t> effort, focusing on physical hardware and integration of mobile devices into the VA network.</a:t>
            </a:r>
            <a:endParaRPr lang="en-US" sz="3300" dirty="0" smtClean="0"/>
          </a:p>
          <a:p>
            <a:pPr lvl="1"/>
            <a:endParaRPr lang="en-US" sz="3300" dirty="0" smtClean="0"/>
          </a:p>
          <a:p>
            <a:pPr lvl="1"/>
            <a:r>
              <a:rPr lang="en-US" sz="3300" dirty="0" smtClean="0"/>
              <a:t>J</a:t>
            </a:r>
            <a:r>
              <a:rPr lang="en-US" sz="3300" baseline="0" dirty="0" smtClean="0"/>
              <a:t>oint</a:t>
            </a:r>
            <a:r>
              <a:rPr lang="en-US" sz="3300" dirty="0" smtClean="0"/>
              <a:t> VHA/OIT Program Management initiative</a:t>
            </a:r>
            <a:r>
              <a:rPr lang="en-US" sz="3300" baseline="0" dirty="0" smtClean="0"/>
              <a:t> referred to as M</a:t>
            </a:r>
            <a:r>
              <a:rPr lang="en-US" sz="3300" dirty="0" smtClean="0"/>
              <a:t>HED.  MHED stands for “Mobile Health External Development.”  Official sanctioned</a:t>
            </a:r>
            <a:r>
              <a:rPr lang="en-US" sz="3300" baseline="0" dirty="0" smtClean="0"/>
              <a:t> PMAS-compliant project.   </a:t>
            </a:r>
          </a:p>
          <a:p>
            <a:pPr lvl="1"/>
            <a:endParaRPr lang="en-US" sz="3300" baseline="0" dirty="0" smtClean="0"/>
          </a:p>
          <a:p>
            <a:pPr lvl="1"/>
            <a:r>
              <a:rPr lang="en-US" sz="3300" baseline="0" dirty="0" smtClean="0"/>
              <a:t>PMAS = Program Management Accountability System</a:t>
            </a:r>
          </a:p>
          <a:p>
            <a:pPr lvl="1"/>
            <a:endParaRPr lang="en-US" sz="3300" baseline="0" dirty="0" smtClean="0"/>
          </a:p>
          <a:p>
            <a:pPr lvl="1"/>
            <a:r>
              <a:rPr lang="en-US" sz="3300" baseline="0" dirty="0" smtClean="0"/>
              <a:t>Pathway for apps to reach class I, supported enterprise app, from field, from off the shelf</a:t>
            </a:r>
            <a:endParaRPr lang="en-US" sz="3300" dirty="0" smtClean="0"/>
          </a:p>
          <a:p>
            <a:pPr lvl="1"/>
            <a:endParaRPr lang="en-US" sz="3300" dirty="0" smtClean="0"/>
          </a:p>
          <a:p>
            <a:pPr lvl="1"/>
            <a:r>
              <a:rPr lang="en-US" sz="3300" dirty="0" smtClean="0"/>
              <a:t>Governa</a:t>
            </a:r>
            <a:r>
              <a:rPr lang="en-US" sz="3300" baseline="0" dirty="0" smtClean="0"/>
              <a:t>nce boards OIT participates in.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11</a:t>
            </a:fld>
            <a:endParaRPr lang="en-US" dirty="0"/>
          </a:p>
        </p:txBody>
      </p:sp>
    </p:spTree>
    <p:extLst>
      <p:ext uri="{BB962C8B-B14F-4D97-AF65-F5344CB8AC3E}">
        <p14:creationId xmlns:p14="http://schemas.microsoft.com/office/powerpoint/2010/main" val="3358264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u="none" dirty="0" smtClean="0">
                <a:ea typeface="ＭＳ Ｐゴシック" pitchFamily="34" charset="-128"/>
              </a:rPr>
              <a:t>Focus is on </a:t>
            </a:r>
            <a:r>
              <a:rPr lang="en-US" sz="1200" u="none" baseline="0" dirty="0" smtClean="0">
                <a:ea typeface="ＭＳ Ｐゴシック" pitchFamily="34" charset="-128"/>
              </a:rPr>
              <a:t>4 major areas:</a:t>
            </a:r>
          </a:p>
          <a:p>
            <a:r>
              <a:rPr lang="en-US" sz="1200" u="none" baseline="0" dirty="0" smtClean="0">
                <a:ea typeface="ＭＳ Ｐゴシック" pitchFamily="34" charset="-128"/>
              </a:rPr>
              <a:t>Veteran Experience should be be Personalized, Convenient, Coordinated, and more Accessible.</a:t>
            </a:r>
            <a:endParaRPr lang="en-US" sz="1200" u="none" dirty="0" smtClean="0">
              <a:ea typeface="ＭＳ Ｐゴシック" pitchFamily="34" charset="-128"/>
            </a:endParaRPr>
          </a:p>
          <a:p>
            <a:endParaRPr lang="en-US" sz="1200" u="none" dirty="0" smtClean="0">
              <a:ea typeface="ＭＳ Ｐゴシック" pitchFamily="34" charset="-128"/>
            </a:endParaRPr>
          </a:p>
          <a:p>
            <a:r>
              <a:rPr lang="en-US" sz="1200" u="none" dirty="0" smtClean="0">
                <a:ea typeface="ＭＳ Ｐゴシック" pitchFamily="34" charset="-128"/>
              </a:rPr>
              <a:t>In addition, we have 3 larger strategic goal</a:t>
            </a:r>
            <a:r>
              <a:rPr lang="en-US" sz="1200" u="none" baseline="0" dirty="0" smtClean="0">
                <a:ea typeface="ＭＳ Ｐゴシック" pitchFamily="34" charset="-128"/>
              </a:rPr>
              <a:t>s that drive our work.  We’ll talk about the goals in a minute.</a:t>
            </a:r>
          </a:p>
          <a:p>
            <a:endParaRPr lang="en-US" sz="1200" u="none" baseline="0" dirty="0" smtClean="0">
              <a:ea typeface="ＭＳ Ｐゴシック" pitchFamily="34" charset="-128"/>
            </a:endParaRPr>
          </a:p>
          <a:p>
            <a:r>
              <a:rPr lang="en-US" sz="1200" u="none" baseline="0" dirty="0" smtClean="0">
                <a:ea typeface="ＭＳ Ｐゴシック" pitchFamily="34" charset="-128"/>
              </a:rPr>
              <a:t>In the area of…</a:t>
            </a:r>
          </a:p>
          <a:p>
            <a:endParaRPr lang="en-US" sz="1200" u="none" dirty="0" smtClean="0">
              <a:ea typeface="ＭＳ Ｐゴシック" pitchFamily="34" charset="-128"/>
            </a:endParaRPr>
          </a:p>
          <a:p>
            <a:r>
              <a:rPr lang="en-US" sz="1200" u="sng" dirty="0" smtClean="0">
                <a:ea typeface="ＭＳ Ｐゴシック" pitchFamily="34" charset="-128"/>
              </a:rPr>
              <a:t>Personalization…</a:t>
            </a:r>
          </a:p>
          <a:p>
            <a:pPr>
              <a:buFontTx/>
              <a:buChar char="•"/>
            </a:pPr>
            <a:r>
              <a:rPr lang="en-US" sz="1200" u="sng" dirty="0" smtClean="0">
                <a:ea typeface="ＭＳ Ｐゴシック" pitchFamily="34" charset="-128"/>
              </a:rPr>
              <a:t>C</a:t>
            </a:r>
            <a:r>
              <a:rPr lang="en-US" dirty="0" smtClean="0">
                <a:ea typeface="ＭＳ Ｐゴシック" pitchFamily="34" charset="-128"/>
              </a:rPr>
              <a:t>ommunication between visits</a:t>
            </a:r>
          </a:p>
          <a:p>
            <a:pPr>
              <a:buFontTx/>
              <a:buChar char="•"/>
            </a:pPr>
            <a:r>
              <a:rPr lang="en-US" dirty="0" err="1" smtClean="0">
                <a:ea typeface="ＭＳ Ｐゴシック" pitchFamily="34" charset="-128"/>
              </a:rPr>
              <a:t>eCoaching</a:t>
            </a:r>
            <a:r>
              <a:rPr lang="en-US" dirty="0" smtClean="0">
                <a:ea typeface="ＭＳ Ｐゴシック" pitchFamily="34" charset="-128"/>
              </a:rPr>
              <a:t> provides personalized prompting…. Stop smoking….manage</a:t>
            </a:r>
            <a:r>
              <a:rPr lang="en-US" baseline="0" dirty="0" smtClean="0">
                <a:ea typeface="ＭＳ Ｐゴシック" pitchFamily="34" charset="-128"/>
              </a:rPr>
              <a:t> weight.</a:t>
            </a:r>
            <a:endParaRPr lang="en-US" dirty="0" smtClean="0">
              <a:ea typeface="ＭＳ Ｐゴシック" pitchFamily="34" charset="-128"/>
            </a:endParaRPr>
          </a:p>
          <a:p>
            <a:pPr>
              <a:buFontTx/>
              <a:buChar char="•"/>
            </a:pPr>
            <a:r>
              <a:rPr lang="en-US" dirty="0" smtClean="0">
                <a:ea typeface="ＭＳ Ｐゴシック" pitchFamily="34" charset="-128"/>
              </a:rPr>
              <a:t>Patient entered data reconciles patient</a:t>
            </a:r>
            <a:r>
              <a:rPr lang="ja-JP" altLang="en-US" dirty="0" smtClean="0">
                <a:ea typeface="ＭＳ Ｐゴシック" pitchFamily="34" charset="-128"/>
              </a:rPr>
              <a:t>’</a:t>
            </a:r>
            <a:r>
              <a:rPr lang="en-US" altLang="ja-JP" dirty="0" smtClean="0">
                <a:ea typeface="ＭＳ Ｐゴシック" pitchFamily="34" charset="-128"/>
              </a:rPr>
              <a:t>s world with clinical EMR – Health</a:t>
            </a:r>
            <a:r>
              <a:rPr lang="en-US" altLang="ja-JP" baseline="0" dirty="0" smtClean="0">
                <a:ea typeface="ＭＳ Ｐゴシック" pitchFamily="34" charset="-128"/>
              </a:rPr>
              <a:t> Data Reconciliation</a:t>
            </a:r>
            <a:endParaRPr lang="en-US" altLang="ja-JP" dirty="0" smtClean="0">
              <a:ea typeface="ＭＳ Ｐゴシック" pitchFamily="34" charset="-128"/>
            </a:endParaRPr>
          </a:p>
          <a:p>
            <a:endParaRPr lang="en-US" sz="1200" u="sng" dirty="0" smtClean="0">
              <a:ea typeface="ＭＳ Ｐゴシック" pitchFamily="34" charset="-128"/>
            </a:endParaRPr>
          </a:p>
          <a:p>
            <a:r>
              <a:rPr lang="en-US" sz="1200" u="sng" dirty="0" smtClean="0">
                <a:ea typeface="ＭＳ Ｐゴシック" pitchFamily="34" charset="-128"/>
              </a:rPr>
              <a:t>Convenience….</a:t>
            </a:r>
          </a:p>
          <a:p>
            <a:pPr>
              <a:buFontTx/>
              <a:buChar char="•"/>
            </a:pPr>
            <a:r>
              <a:rPr lang="en-US" dirty="0" smtClean="0">
                <a:ea typeface="ＭＳ Ｐゴシック" pitchFamily="34" charset="-128"/>
              </a:rPr>
              <a:t>EMR data securely shared  - same</a:t>
            </a:r>
            <a:r>
              <a:rPr lang="en-US" baseline="0" dirty="0" smtClean="0">
                <a:ea typeface="ＭＳ Ｐゴシック" pitchFamily="34" charset="-128"/>
              </a:rPr>
              <a:t> technology as banking – Secure Socket Layer (SSL)</a:t>
            </a:r>
            <a:endParaRPr lang="en-US" dirty="0" smtClean="0">
              <a:ea typeface="ＭＳ Ｐゴシック" pitchFamily="34" charset="-128"/>
            </a:endParaRPr>
          </a:p>
          <a:p>
            <a:pPr>
              <a:buFontTx/>
              <a:buChar char="•"/>
            </a:pPr>
            <a:r>
              <a:rPr lang="en-US" dirty="0" err="1" smtClean="0">
                <a:ea typeface="ＭＳ Ｐゴシック" pitchFamily="34" charset="-128"/>
              </a:rPr>
              <a:t>eTools</a:t>
            </a:r>
            <a:r>
              <a:rPr lang="en-US" dirty="0" smtClean="0">
                <a:ea typeface="ＭＳ Ｐゴシック" pitchFamily="34" charset="-128"/>
              </a:rPr>
              <a:t> provide patients with information to actively participate in disease self-management</a:t>
            </a:r>
          </a:p>
          <a:p>
            <a:endParaRPr lang="en-US" sz="1200" u="sng" dirty="0" smtClean="0">
              <a:ea typeface="ＭＳ Ｐゴシック" pitchFamily="34" charset="-128"/>
            </a:endParaRPr>
          </a:p>
          <a:p>
            <a:r>
              <a:rPr lang="en-US" sz="1200" u="sng" dirty="0" smtClean="0">
                <a:ea typeface="ＭＳ Ｐゴシック" pitchFamily="34" charset="-128"/>
              </a:rPr>
              <a:t>Coordination of care…</a:t>
            </a:r>
          </a:p>
          <a:p>
            <a:pPr>
              <a:buFontTx/>
              <a:buChar char="•"/>
            </a:pPr>
            <a:r>
              <a:rPr lang="en-US" dirty="0" smtClean="0">
                <a:ea typeface="ＭＳ Ｐゴシック" pitchFamily="34" charset="-128"/>
              </a:rPr>
              <a:t>Patient centered team care driven by shared care plans &amp; patient goals</a:t>
            </a:r>
          </a:p>
          <a:p>
            <a:pPr>
              <a:buFontTx/>
              <a:buChar char="•"/>
            </a:pPr>
            <a:r>
              <a:rPr lang="en-US" dirty="0" smtClean="0">
                <a:ea typeface="ＭＳ Ｐゴシック" pitchFamily="34" charset="-128"/>
              </a:rPr>
              <a:t> 	MY GOALS app pilot</a:t>
            </a:r>
          </a:p>
          <a:p>
            <a:pPr>
              <a:buFontTx/>
              <a:buChar char="•"/>
            </a:pPr>
            <a:r>
              <a:rPr lang="en-US" dirty="0" smtClean="0">
                <a:ea typeface="ＭＳ Ｐゴシック" pitchFamily="34" charset="-128"/>
              </a:rPr>
              <a:t>Patient self-entered data is key</a:t>
            </a:r>
            <a:endParaRPr lang="en-US" sz="1200" u="sng" dirty="0" smtClean="0">
              <a:ea typeface="ＭＳ Ｐゴシック" pitchFamily="34" charset="-128"/>
            </a:endParaRPr>
          </a:p>
          <a:p>
            <a:pPr>
              <a:buFontTx/>
              <a:buChar char="•"/>
            </a:pPr>
            <a:r>
              <a:rPr lang="en-US" dirty="0" smtClean="0">
                <a:ea typeface="ＭＳ Ｐゴシック" pitchFamily="34" charset="-128"/>
              </a:rPr>
              <a:t>Patient  decision support creates SELF-CORRECTING feedback loops</a:t>
            </a:r>
          </a:p>
          <a:p>
            <a:pPr>
              <a:buFontTx/>
              <a:buChar char="•"/>
            </a:pPr>
            <a:r>
              <a:rPr lang="en-US" dirty="0" smtClean="0">
                <a:ea typeface="ＭＳ Ｐゴシック" pitchFamily="34" charset="-128"/>
              </a:rPr>
              <a:t>Provider decision support tools</a:t>
            </a:r>
          </a:p>
          <a:p>
            <a:pPr>
              <a:buFontTx/>
              <a:buChar char="•"/>
            </a:pPr>
            <a:r>
              <a:rPr lang="en-US" dirty="0" smtClean="0">
                <a:ea typeface="ＭＳ Ｐゴシック" pitchFamily="34" charset="-128"/>
              </a:rPr>
              <a:t>Apps designed to support clinical workflow – IMMUNIZATION</a:t>
            </a:r>
            <a:r>
              <a:rPr lang="en-US" baseline="0" dirty="0" smtClean="0">
                <a:ea typeface="ＭＳ Ｐゴシック" pitchFamily="34" charset="-128"/>
              </a:rPr>
              <a:t> CAMPAIGN APP</a:t>
            </a:r>
            <a:endParaRPr lang="en-US" dirty="0" smtClean="0">
              <a:ea typeface="ＭＳ Ｐゴシック" pitchFamily="34" charset="-128"/>
            </a:endParaRPr>
          </a:p>
          <a:p>
            <a:endParaRPr lang="en-US" u="sng" dirty="0" smtClean="0">
              <a:ea typeface="ＭＳ Ｐゴシック" pitchFamily="34" charset="-128"/>
            </a:endParaRPr>
          </a:p>
          <a:p>
            <a:r>
              <a:rPr lang="en-US" u="sng" dirty="0" smtClean="0">
                <a:ea typeface="ＭＳ Ｐゴシック" pitchFamily="34" charset="-128"/>
              </a:rPr>
              <a:t>Accessibility…</a:t>
            </a:r>
          </a:p>
          <a:p>
            <a:pPr>
              <a:buFontTx/>
              <a:buChar char="•"/>
            </a:pPr>
            <a:r>
              <a:rPr lang="en-US" dirty="0" smtClean="0">
                <a:ea typeface="ＭＳ Ｐゴシック" pitchFamily="34" charset="-128"/>
              </a:rPr>
              <a:t>Apps are available anywhere</a:t>
            </a:r>
          </a:p>
          <a:p>
            <a:pPr>
              <a:buFontTx/>
              <a:buChar char="•"/>
            </a:pPr>
            <a:r>
              <a:rPr lang="en-US" dirty="0" smtClean="0">
                <a:ea typeface="ＭＳ Ｐゴシック" pitchFamily="34" charset="-128"/>
              </a:rPr>
              <a:t>Apps are 508 compatible – government</a:t>
            </a:r>
            <a:r>
              <a:rPr lang="en-US" baseline="0" dirty="0" smtClean="0">
                <a:ea typeface="ＭＳ Ｐゴシック" pitchFamily="34" charset="-128"/>
              </a:rPr>
              <a:t> regulation defining accessibility features – colorblind, image tagging for visually impaired</a:t>
            </a:r>
            <a:endParaRPr lang="en-US"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ea typeface="ＭＳ Ｐゴシック" pitchFamily="34"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CA31187-B1FB-4587-BE6A-5F83D2426449}" type="slidenum">
              <a:rPr lang="en-US" smtClean="0">
                <a:latin typeface="Calibri" pitchFamily="34" charset="0"/>
              </a:rPr>
              <a:pPr eaLnBrk="1" hangingPunct="1"/>
              <a:t>12</a:t>
            </a:fld>
            <a:endParaRPr lang="en-US" dirty="0" smtClean="0">
              <a:latin typeface="Calibri" pitchFamily="34" charset="0"/>
            </a:endParaRPr>
          </a:p>
        </p:txBody>
      </p:sp>
    </p:spTree>
    <p:extLst>
      <p:ext uri="{BB962C8B-B14F-4D97-AF65-F5344CB8AC3E}">
        <p14:creationId xmlns:p14="http://schemas.microsoft.com/office/powerpoint/2010/main" val="100644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 Now let’s look at our strategic goals and how we’re trying to meet them.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I’ll run through some apps and how we’re meeting our goals with them.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Goal #1 is to Increase Patient Engagement</a:t>
            </a: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457200" marR="0" lvl="2"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Screen lists apps that meet the goal</a:t>
            </a: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457200" marR="0" lvl="2"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TALK ABOUT BARRIERS – New technology, unfamiliar to some, a few in Caregiver pilot nervous or scared to use the technology</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13</a:t>
            </a:fld>
            <a:endParaRPr lang="en-US" dirty="0"/>
          </a:p>
        </p:txBody>
      </p:sp>
    </p:spTree>
    <p:extLst>
      <p:ext uri="{BB962C8B-B14F-4D97-AF65-F5344CB8AC3E}">
        <p14:creationId xmlns:p14="http://schemas.microsoft.com/office/powerpoint/2010/main" val="3395640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800" dirty="0" smtClean="0">
                <a:solidFill>
                  <a:schemeClr val="tx1"/>
                </a:solidFill>
              </a:rPr>
              <a:t>Goal</a:t>
            </a:r>
            <a:r>
              <a:rPr lang="en-US" sz="2800" baseline="0" dirty="0" smtClean="0">
                <a:solidFill>
                  <a:schemeClr val="tx1"/>
                </a:solidFill>
              </a:rPr>
              <a:t> #2 is to </a:t>
            </a:r>
            <a:r>
              <a:rPr lang="en-US" sz="2800" dirty="0" smtClean="0">
                <a:solidFill>
                  <a:schemeClr val="tx1"/>
                </a:solidFill>
              </a:rPr>
              <a:t>Expand Care for Veterans</a:t>
            </a:r>
          </a:p>
          <a:p>
            <a:pPr lvl="0"/>
            <a:endParaRPr lang="en-US" sz="2800" dirty="0" smtClean="0">
              <a:solidFill>
                <a:schemeClr val="tx1"/>
              </a:solidFill>
            </a:endParaRPr>
          </a:p>
          <a:p>
            <a:pPr lvl="0"/>
            <a:r>
              <a:rPr lang="en-US" sz="2800" dirty="0" smtClean="0">
                <a:solidFill>
                  <a:schemeClr val="tx1"/>
                </a:solidFill>
              </a:rPr>
              <a:t>First goal</a:t>
            </a:r>
            <a:r>
              <a:rPr lang="en-US" sz="2800" baseline="0" dirty="0" smtClean="0">
                <a:solidFill>
                  <a:schemeClr val="tx1"/>
                </a:solidFill>
              </a:rPr>
              <a:t> was about patient driving data to VA.</a:t>
            </a:r>
          </a:p>
          <a:p>
            <a:pPr lvl="0"/>
            <a:endParaRPr lang="en-US" sz="2800" baseline="0" dirty="0" smtClean="0">
              <a:solidFill>
                <a:schemeClr val="tx1"/>
              </a:solidFill>
            </a:endParaRPr>
          </a:p>
          <a:p>
            <a:pPr lvl="0"/>
            <a:r>
              <a:rPr lang="en-US" sz="2800" baseline="0" dirty="0" smtClean="0">
                <a:solidFill>
                  <a:schemeClr val="tx1"/>
                </a:solidFill>
              </a:rPr>
              <a:t>This goal is about sharing data back with the Veteran.</a:t>
            </a:r>
          </a:p>
          <a:p>
            <a:pPr lvl="0"/>
            <a:endParaRPr lang="en-US" sz="2800" dirty="0" smtClean="0">
              <a:solidFill>
                <a:schemeClr val="tx1"/>
              </a:solidFill>
            </a:endParaRPr>
          </a:p>
          <a:p>
            <a:pPr lvl="0"/>
            <a:r>
              <a:rPr lang="en-US" sz="2800" dirty="0" smtClean="0">
                <a:solidFill>
                  <a:schemeClr val="tx1"/>
                </a:solidFill>
              </a:rPr>
              <a:t>Why do this when we have MHV secure messaging?</a:t>
            </a:r>
          </a:p>
          <a:p>
            <a:pPr lvl="0"/>
            <a:r>
              <a:rPr lang="en-US" sz="2800" dirty="0" smtClean="0">
                <a:solidFill>
                  <a:schemeClr val="tx1"/>
                </a:solidFill>
              </a:rPr>
              <a:t>Mobile</a:t>
            </a:r>
            <a:r>
              <a:rPr lang="en-US" sz="2800" baseline="0" dirty="0" smtClean="0">
                <a:solidFill>
                  <a:schemeClr val="tx1"/>
                </a:solidFill>
              </a:rPr>
              <a:t> apps are small, lightweight, fast to get into.</a:t>
            </a:r>
          </a:p>
          <a:p>
            <a:pPr lvl="0"/>
            <a:r>
              <a:rPr lang="en-US" sz="2800" baseline="0" dirty="0" smtClean="0">
                <a:solidFill>
                  <a:schemeClr val="tx1"/>
                </a:solidFill>
              </a:rPr>
              <a:t>Leverage existing infrastructure</a:t>
            </a:r>
          </a:p>
          <a:p>
            <a:pPr lvl="0"/>
            <a:r>
              <a:rPr lang="en-US" sz="2800" dirty="0" smtClean="0">
                <a:solidFill>
                  <a:schemeClr val="tx1"/>
                </a:solidFill>
              </a:rPr>
              <a:t>Data entered in one app is</a:t>
            </a:r>
            <a:r>
              <a:rPr lang="en-US" sz="2800" baseline="0" dirty="0" smtClean="0">
                <a:solidFill>
                  <a:schemeClr val="tx1"/>
                </a:solidFill>
              </a:rPr>
              <a:t> shared with other apps</a:t>
            </a:r>
          </a:p>
          <a:p>
            <a:pPr lvl="0"/>
            <a:endParaRPr lang="en-US" sz="2800" baseline="0" dirty="0" smtClean="0">
              <a:solidFill>
                <a:schemeClr val="tx1"/>
              </a:solidFill>
            </a:endParaRPr>
          </a:p>
          <a:p>
            <a:pPr lvl="0"/>
            <a:r>
              <a:rPr lang="en-US" sz="2800" baseline="0" dirty="0" smtClean="0">
                <a:solidFill>
                  <a:schemeClr val="tx1"/>
                </a:solidFill>
              </a:rPr>
              <a:t>All are important</a:t>
            </a:r>
          </a:p>
          <a:p>
            <a:pPr lvl="0"/>
            <a:r>
              <a:rPr lang="en-US" sz="2800" baseline="0" dirty="0" smtClean="0">
                <a:solidFill>
                  <a:schemeClr val="tx1"/>
                </a:solidFill>
              </a:rPr>
              <a:t>If had to pick one, sharing of EMR data live is the real game changer.</a:t>
            </a:r>
          </a:p>
          <a:p>
            <a:pPr lvl="0"/>
            <a:r>
              <a:rPr lang="en-US" sz="2800" baseline="0" dirty="0" smtClean="0">
                <a:solidFill>
                  <a:schemeClr val="tx1"/>
                </a:solidFill>
              </a:rPr>
              <a:t>Data will be live or under 4 hour delay.</a:t>
            </a:r>
          </a:p>
          <a:p>
            <a:pPr lvl="0"/>
            <a:endParaRPr lang="en-US" sz="2800" baseline="0" dirty="0" smtClean="0">
              <a:solidFill>
                <a:schemeClr val="tx1"/>
              </a:solidFill>
            </a:endParaRPr>
          </a:p>
          <a:p>
            <a:pPr lvl="0"/>
            <a:r>
              <a:rPr lang="en-US" sz="2800" baseline="0" dirty="0" smtClean="0">
                <a:solidFill>
                  <a:schemeClr val="tx1"/>
                </a:solidFill>
              </a:rPr>
              <a:t>Vet with Traumatic Brain Injury discharged – can’t remember instructions.  Now can look them up.</a:t>
            </a:r>
          </a:p>
          <a:p>
            <a:pPr lvl="0"/>
            <a:endParaRPr lang="en-US" sz="28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14</a:t>
            </a:fld>
            <a:endParaRPr lang="en-US" dirty="0"/>
          </a:p>
        </p:txBody>
      </p:sp>
    </p:spTree>
    <p:extLst>
      <p:ext uri="{BB962C8B-B14F-4D97-AF65-F5344CB8AC3E}">
        <p14:creationId xmlns:p14="http://schemas.microsoft.com/office/powerpoint/2010/main" val="3395640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Goal #3 is in the area of Governance</a:t>
            </a:r>
            <a:endParaRPr kumimoji="0" lang="en-US" sz="2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rPr>
              <a:t>About encouraging innovation and building the VA’s mobile infrastructure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rPr>
              <a:t>Provide a way for field sites and individuals to get apps created and into production through MHED.   Some we develop, some OIT develop, some field will develop</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rPr>
              <a:t>Complement to innovation.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457200" marR="0" lvl="2" indent="0"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sysClr val="windowText" lastClr="000000"/>
              </a:solidFill>
              <a:effectLst/>
              <a:uLnTx/>
              <a:uFillTx/>
            </a:endParaRPr>
          </a:p>
          <a:p>
            <a:pPr marL="457200" marR="0" lvl="2"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Mobile Device Management</a:t>
            </a:r>
          </a:p>
          <a:p>
            <a:pPr marL="457200" marR="0" lvl="2"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Cloud Hosting</a:t>
            </a:r>
          </a:p>
          <a:p>
            <a:pPr marL="457200" marR="0" lvl="2"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Mobile Application Environment (MAE)</a:t>
            </a:r>
          </a:p>
          <a:p>
            <a:pPr marL="457200" marR="0" lvl="2"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Data Standardization</a:t>
            </a:r>
          </a:p>
          <a:p>
            <a:pPr marL="457200" marR="0" lvl="2"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sysClr val="windowText" lastClr="000000"/>
                </a:solidFill>
                <a:effectLst/>
                <a:uLnTx/>
                <a:uFillTx/>
              </a:rPr>
              <a:t>App Certification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ＭＳ Ｐゴシック" pitchFamily="34" charset="-128"/>
            </a:endParaRPr>
          </a:p>
        </p:txBody>
      </p:sp>
      <p:sp>
        <p:nvSpPr>
          <p:cNvPr id="4" name="Slide Number Placeholder 3"/>
          <p:cNvSpPr>
            <a:spLocks noGrp="1"/>
          </p:cNvSpPr>
          <p:nvPr>
            <p:ph type="sldNum" sz="quarter" idx="10"/>
          </p:nvPr>
        </p:nvSpPr>
        <p:spPr/>
        <p:txBody>
          <a:bodyPr/>
          <a:lstStyle/>
          <a:p>
            <a:fld id="{77A1CA8C-87B3-4017-A81F-EA144693C6ED}" type="slidenum">
              <a:rPr lang="en-US" smtClean="0"/>
              <a:t>15</a:t>
            </a:fld>
            <a:endParaRPr lang="en-US" dirty="0"/>
          </a:p>
        </p:txBody>
      </p:sp>
    </p:spTree>
    <p:extLst>
      <p:ext uri="{BB962C8B-B14F-4D97-AF65-F5344CB8AC3E}">
        <p14:creationId xmlns:p14="http://schemas.microsoft.com/office/powerpoint/2010/main" val="3395640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Contracts awarded for FY14</a:t>
            </a:r>
          </a:p>
          <a:p>
            <a:endParaRPr lang="en-US" dirty="0" smtClean="0"/>
          </a:p>
          <a:p>
            <a:r>
              <a:rPr lang="en-US" dirty="0" smtClean="0"/>
              <a:t>Download to see the full list</a:t>
            </a:r>
          </a:p>
          <a:p>
            <a:endParaRPr lang="en-US" dirty="0" smtClean="0"/>
          </a:p>
          <a:p>
            <a:r>
              <a:rPr lang="en-US" dirty="0" smtClean="0"/>
              <a:t>Mention device rollout at 3 – 18 pilot</a:t>
            </a:r>
            <a:r>
              <a:rPr lang="en-US" baseline="0" dirty="0" smtClean="0"/>
              <a:t> sites – Nashville, DC, Orlando</a:t>
            </a:r>
          </a:p>
          <a:p>
            <a:endParaRPr lang="en-US" baseline="0" dirty="0" smtClean="0"/>
          </a:p>
          <a:p>
            <a:r>
              <a:rPr lang="en-US" baseline="0" dirty="0" smtClean="0"/>
              <a:t>DISA review process to get app into VA</a:t>
            </a:r>
          </a:p>
          <a:p>
            <a:endParaRPr lang="en-US" dirty="0" smtClean="0"/>
          </a:p>
          <a:p>
            <a:r>
              <a:rPr lang="en-US" dirty="0" smtClean="0"/>
              <a:t>Mobile radiology – FDA approved for </a:t>
            </a:r>
            <a:r>
              <a:rPr lang="en-US" dirty="0" err="1" smtClean="0"/>
              <a:t>diagostic</a:t>
            </a:r>
            <a:r>
              <a:rPr lang="en-US" baseline="0" dirty="0" smtClean="0"/>
              <a:t> quality</a:t>
            </a:r>
            <a:endParaRPr lang="en-US" dirty="0" smtClean="0"/>
          </a:p>
          <a:p>
            <a:endParaRPr lang="en-US" dirty="0" smtClean="0"/>
          </a:p>
          <a:p>
            <a:pPr lvl="1">
              <a:spcBef>
                <a:spcPts val="400"/>
              </a:spcBef>
              <a:spcAft>
                <a:spcPts val="200"/>
              </a:spcAft>
              <a:buFont typeface="Arial"/>
              <a:buChar char="•"/>
            </a:pPr>
            <a:r>
              <a:rPr lang="en-US" sz="2300" dirty="0" smtClean="0">
                <a:solidFill>
                  <a:srgbClr val="000000"/>
                </a:solidFill>
              </a:rPr>
              <a:t>Text Messaging for Disease Management Support</a:t>
            </a:r>
          </a:p>
          <a:p>
            <a:pPr lvl="1">
              <a:spcBef>
                <a:spcPts val="400"/>
              </a:spcBef>
              <a:spcAft>
                <a:spcPts val="200"/>
              </a:spcAft>
              <a:buFont typeface="Arial"/>
              <a:buChar char="•"/>
            </a:pPr>
            <a:r>
              <a:rPr lang="en-US" sz="2300" dirty="0" smtClean="0">
                <a:solidFill>
                  <a:srgbClr val="000000"/>
                </a:solidFill>
              </a:rPr>
              <a:t>Mobile Radiology Imaging</a:t>
            </a:r>
          </a:p>
          <a:p>
            <a:pPr lvl="1">
              <a:spcBef>
                <a:spcPts val="400"/>
              </a:spcBef>
              <a:spcAft>
                <a:spcPts val="200"/>
              </a:spcAft>
              <a:buFont typeface="Arial"/>
              <a:buChar char="•"/>
            </a:pPr>
            <a:r>
              <a:rPr lang="en-US" sz="2300" dirty="0" smtClean="0">
                <a:solidFill>
                  <a:srgbClr val="000000"/>
                </a:solidFill>
              </a:rPr>
              <a:t>Mobile Devices (10,000) and Mobile Device Support Service</a:t>
            </a:r>
          </a:p>
          <a:p>
            <a:pPr lvl="1">
              <a:spcBef>
                <a:spcPts val="400"/>
              </a:spcBef>
              <a:spcAft>
                <a:spcPts val="200"/>
              </a:spcAft>
              <a:buFont typeface="Arial"/>
              <a:buChar char="•"/>
            </a:pPr>
            <a:r>
              <a:rPr lang="en-US" sz="2300" dirty="0" smtClean="0">
                <a:solidFill>
                  <a:srgbClr val="000000"/>
                </a:solidFill>
              </a:rPr>
              <a:t>Mobile App Deployment</a:t>
            </a:r>
          </a:p>
          <a:p>
            <a:pPr lvl="1">
              <a:spcBef>
                <a:spcPts val="400"/>
              </a:spcBef>
              <a:spcAft>
                <a:spcPts val="200"/>
              </a:spcAft>
              <a:buFont typeface="Arial"/>
              <a:buChar char="•"/>
            </a:pPr>
            <a:r>
              <a:rPr lang="en-US" sz="2300" dirty="0" smtClean="0">
                <a:solidFill>
                  <a:srgbClr val="000000"/>
                </a:solidFill>
              </a:rPr>
              <a:t>Mobile App Sustainment</a:t>
            </a:r>
          </a:p>
          <a:p>
            <a:pPr lvl="1">
              <a:spcBef>
                <a:spcPts val="400"/>
              </a:spcBef>
              <a:spcAft>
                <a:spcPts val="200"/>
              </a:spcAft>
              <a:buFont typeface="Arial"/>
              <a:buChar char="•"/>
            </a:pPr>
            <a:r>
              <a:rPr lang="en-US" sz="2300" dirty="0" smtClean="0">
                <a:solidFill>
                  <a:srgbClr val="000000"/>
                </a:solidFill>
              </a:rPr>
              <a:t>Analytics/PMO Support</a:t>
            </a:r>
          </a:p>
          <a:p>
            <a:pPr lvl="2">
              <a:spcBef>
                <a:spcPts val="400"/>
              </a:spcBef>
              <a:spcAft>
                <a:spcPts val="200"/>
              </a:spcAft>
              <a:buFont typeface="Arial"/>
              <a:buChar char="•"/>
            </a:pPr>
            <a:r>
              <a:rPr lang="en-US" sz="1600" dirty="0" smtClean="0">
                <a:solidFill>
                  <a:srgbClr val="000000"/>
                </a:solidFill>
              </a:rPr>
              <a:t>Analyze PGD for 5 apps and create provider displays</a:t>
            </a:r>
          </a:p>
          <a:p>
            <a:pPr lvl="2">
              <a:spcBef>
                <a:spcPts val="400"/>
              </a:spcBef>
              <a:spcAft>
                <a:spcPts val="200"/>
              </a:spcAft>
              <a:buFont typeface="Arial"/>
              <a:buChar char="•"/>
            </a:pPr>
            <a:r>
              <a:rPr lang="en-US" sz="1600" dirty="0" smtClean="0">
                <a:solidFill>
                  <a:srgbClr val="000000"/>
                </a:solidFill>
              </a:rPr>
              <a:t>Workflow analysis before mobile apps deployed</a:t>
            </a:r>
          </a:p>
          <a:p>
            <a:pPr lvl="2">
              <a:spcBef>
                <a:spcPts val="400"/>
              </a:spcBef>
              <a:spcAft>
                <a:spcPts val="200"/>
              </a:spcAft>
              <a:buFont typeface="Arial"/>
              <a:buChar char="•"/>
            </a:pPr>
            <a:r>
              <a:rPr lang="en-US" sz="1600" dirty="0" smtClean="0">
                <a:solidFill>
                  <a:srgbClr val="000000"/>
                </a:solidFill>
              </a:rPr>
              <a:t>Communications</a:t>
            </a:r>
          </a:p>
          <a:p>
            <a:pPr lvl="2">
              <a:spcBef>
                <a:spcPts val="400"/>
              </a:spcBef>
              <a:spcAft>
                <a:spcPts val="200"/>
              </a:spcAft>
              <a:buFont typeface="Arial"/>
              <a:buChar char="•"/>
            </a:pPr>
            <a:r>
              <a:rPr lang="en-US" sz="1600" dirty="0" smtClean="0">
                <a:solidFill>
                  <a:srgbClr val="000000"/>
                </a:solidFill>
              </a:rPr>
              <a:t>PMO support</a:t>
            </a:r>
          </a:p>
          <a:p>
            <a:pPr lvl="2">
              <a:spcBef>
                <a:spcPts val="400"/>
              </a:spcBef>
              <a:spcAft>
                <a:spcPts val="200"/>
              </a:spcAft>
              <a:buFont typeface="Arial"/>
              <a:buChar char="•"/>
            </a:pPr>
            <a:r>
              <a:rPr lang="en-US" sz="1600" dirty="0" smtClean="0">
                <a:solidFill>
                  <a:srgbClr val="000000"/>
                </a:solidFill>
              </a:rPr>
              <a:t>DISA reviews of outside apps</a:t>
            </a:r>
          </a:p>
          <a:p>
            <a:pPr lvl="1">
              <a:spcBef>
                <a:spcPts val="400"/>
              </a:spcBef>
              <a:spcAft>
                <a:spcPts val="200"/>
              </a:spcAft>
              <a:buFont typeface="Arial"/>
              <a:buChar char="•"/>
            </a:pPr>
            <a:r>
              <a:rPr lang="en-US" sz="2300" dirty="0" smtClean="0">
                <a:solidFill>
                  <a:srgbClr val="000000"/>
                </a:solidFill>
              </a:rPr>
              <a:t>Nursing &amp; Miscellaneous Apps</a:t>
            </a:r>
            <a:endParaRPr lang="en-US" sz="23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16</a:t>
            </a:fld>
            <a:endParaRPr lang="en-US" dirty="0"/>
          </a:p>
        </p:txBody>
      </p:sp>
    </p:spTree>
    <p:extLst>
      <p:ext uri="{BB962C8B-B14F-4D97-AF65-F5344CB8AC3E}">
        <p14:creationId xmlns:p14="http://schemas.microsoft.com/office/powerpoint/2010/main" val="80266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Nursing and Miscellaneous Apps</a:t>
            </a:r>
          </a:p>
          <a:p>
            <a:endParaRPr lang="en-US" dirty="0" smtClean="0"/>
          </a:p>
          <a:p>
            <a:r>
              <a:rPr lang="en-US" dirty="0" smtClean="0"/>
              <a:t>Download to see list.</a:t>
            </a:r>
          </a:p>
          <a:p>
            <a:endParaRPr lang="en-US" dirty="0" smtClean="0"/>
          </a:p>
          <a:p>
            <a:r>
              <a:rPr lang="en-US" dirty="0" smtClean="0"/>
              <a:t>Nursing</a:t>
            </a:r>
            <a:r>
              <a:rPr lang="en-US" baseline="0" dirty="0" smtClean="0"/>
              <a:t> pilot consist of 4 apps</a:t>
            </a:r>
          </a:p>
          <a:p>
            <a:r>
              <a:rPr lang="en-US" baseline="0" dirty="0" smtClean="0"/>
              <a:t>Formed workgroup last year – nurses helped define the requirements.</a:t>
            </a:r>
          </a:p>
          <a:p>
            <a:r>
              <a:rPr lang="en-US" baseline="0" dirty="0" smtClean="0"/>
              <a:t>1,000 devices in the contract but is not just limited to that number.</a:t>
            </a:r>
            <a:endParaRPr lang="en-US" dirty="0" smtClean="0"/>
          </a:p>
          <a:p>
            <a:endParaRPr lang="en-US" dirty="0" smtClean="0"/>
          </a:p>
          <a:p>
            <a:pPr lvl="1">
              <a:spcBef>
                <a:spcPts val="400"/>
              </a:spcBef>
              <a:spcAft>
                <a:spcPts val="200"/>
              </a:spcAft>
              <a:buFont typeface="Arial"/>
              <a:buChar char="•"/>
            </a:pPr>
            <a:r>
              <a:rPr lang="en-US" sz="2300" dirty="0" smtClean="0">
                <a:solidFill>
                  <a:srgbClr val="000000"/>
                </a:solidFill>
              </a:rPr>
              <a:t>Nursing Applications</a:t>
            </a:r>
          </a:p>
          <a:p>
            <a:pPr lvl="2">
              <a:spcBef>
                <a:spcPts val="400"/>
              </a:spcBef>
              <a:spcAft>
                <a:spcPts val="200"/>
              </a:spcAft>
              <a:buFont typeface="Arial"/>
              <a:buChar char="•"/>
            </a:pPr>
            <a:r>
              <a:rPr lang="en-US" sz="1900" dirty="0" smtClean="0">
                <a:solidFill>
                  <a:srgbClr val="000000"/>
                </a:solidFill>
              </a:rPr>
              <a:t>To-Do List</a:t>
            </a:r>
          </a:p>
          <a:p>
            <a:pPr lvl="2">
              <a:spcBef>
                <a:spcPts val="400"/>
              </a:spcBef>
              <a:spcAft>
                <a:spcPts val="200"/>
              </a:spcAft>
              <a:buFont typeface="Arial"/>
              <a:buChar char="•"/>
            </a:pPr>
            <a:r>
              <a:rPr lang="en-US" sz="1900" dirty="0" smtClean="0">
                <a:solidFill>
                  <a:srgbClr val="000000"/>
                </a:solidFill>
              </a:rPr>
              <a:t>Safety Checks</a:t>
            </a:r>
          </a:p>
          <a:p>
            <a:pPr lvl="2">
              <a:spcBef>
                <a:spcPts val="400"/>
              </a:spcBef>
              <a:spcAft>
                <a:spcPts val="200"/>
              </a:spcAft>
              <a:buFont typeface="Arial"/>
              <a:buChar char="•"/>
            </a:pPr>
            <a:r>
              <a:rPr lang="en-US" sz="1900" dirty="0" smtClean="0">
                <a:solidFill>
                  <a:srgbClr val="000000"/>
                </a:solidFill>
              </a:rPr>
              <a:t>Nursing Action Tracking</a:t>
            </a:r>
          </a:p>
          <a:p>
            <a:pPr lvl="2">
              <a:spcBef>
                <a:spcPts val="400"/>
              </a:spcBef>
              <a:spcAft>
                <a:spcPts val="200"/>
              </a:spcAft>
              <a:buFont typeface="Arial"/>
              <a:buChar char="•"/>
            </a:pPr>
            <a:r>
              <a:rPr lang="en-US" sz="1900" dirty="0" smtClean="0">
                <a:solidFill>
                  <a:srgbClr val="000000"/>
                </a:solidFill>
              </a:rPr>
              <a:t>Interactive Patient information</a:t>
            </a:r>
          </a:p>
          <a:p>
            <a:pPr lvl="1">
              <a:spcBef>
                <a:spcPts val="400"/>
              </a:spcBef>
              <a:spcAft>
                <a:spcPts val="200"/>
              </a:spcAft>
              <a:buFont typeface="Arial"/>
              <a:buChar char="•"/>
            </a:pPr>
            <a:r>
              <a:rPr lang="en-US" sz="2300" dirty="0" smtClean="0">
                <a:solidFill>
                  <a:srgbClr val="000000"/>
                </a:solidFill>
              </a:rPr>
              <a:t>Cardiac Rehabilitation App</a:t>
            </a:r>
          </a:p>
          <a:p>
            <a:pPr lvl="1">
              <a:spcBef>
                <a:spcPts val="400"/>
              </a:spcBef>
              <a:spcAft>
                <a:spcPts val="200"/>
              </a:spcAft>
              <a:buFont typeface="Arial"/>
              <a:buChar char="•"/>
            </a:pPr>
            <a:r>
              <a:rPr lang="en-US" sz="2300" dirty="0" smtClean="0">
                <a:solidFill>
                  <a:srgbClr val="000000"/>
                </a:solidFill>
              </a:rPr>
              <a:t>Chronic Kidney Disease App</a:t>
            </a:r>
          </a:p>
          <a:p>
            <a:pPr lvl="1">
              <a:spcBef>
                <a:spcPts val="400"/>
              </a:spcBef>
              <a:spcAft>
                <a:spcPts val="200"/>
              </a:spcAft>
              <a:buFont typeface="Arial"/>
              <a:buChar char="•"/>
            </a:pPr>
            <a:r>
              <a:rPr lang="en-US" sz="2300" dirty="0" err="1" smtClean="0">
                <a:solidFill>
                  <a:srgbClr val="000000"/>
                </a:solidFill>
              </a:rPr>
              <a:t>Antibiogram</a:t>
            </a:r>
            <a:r>
              <a:rPr lang="en-US" sz="2300" dirty="0" smtClean="0">
                <a:solidFill>
                  <a:srgbClr val="000000"/>
                </a:solidFill>
              </a:rPr>
              <a:t> Expansion</a:t>
            </a:r>
          </a:p>
          <a:p>
            <a:pPr lvl="1">
              <a:spcBef>
                <a:spcPts val="400"/>
              </a:spcBef>
              <a:spcAft>
                <a:spcPts val="200"/>
              </a:spcAft>
              <a:buFont typeface="Arial"/>
              <a:buChar char="•"/>
            </a:pPr>
            <a:r>
              <a:rPr lang="en-US" sz="2300" dirty="0" smtClean="0">
                <a:solidFill>
                  <a:srgbClr val="000000"/>
                </a:solidFill>
              </a:rPr>
              <a:t>Stroke Pathway App</a:t>
            </a:r>
          </a:p>
          <a:p>
            <a:pPr lvl="1">
              <a:spcBef>
                <a:spcPts val="400"/>
              </a:spcBef>
              <a:spcAft>
                <a:spcPts val="200"/>
              </a:spcAft>
              <a:buFont typeface="Arial"/>
              <a:buChar char="•"/>
            </a:pPr>
            <a:r>
              <a:rPr lang="en-US" sz="2300" dirty="0" smtClean="0">
                <a:solidFill>
                  <a:srgbClr val="000000"/>
                </a:solidFill>
              </a:rPr>
              <a:t>Emergency Department App Expansion </a:t>
            </a:r>
          </a:p>
          <a:p>
            <a:pPr lvl="1">
              <a:spcBef>
                <a:spcPts val="400"/>
              </a:spcBef>
              <a:spcAft>
                <a:spcPts val="200"/>
              </a:spcAft>
              <a:buFont typeface="Arial"/>
              <a:buChar char="•"/>
            </a:pPr>
            <a:r>
              <a:rPr lang="en-US" sz="2300" dirty="0" smtClean="0">
                <a:solidFill>
                  <a:srgbClr val="000000"/>
                </a:solidFill>
              </a:rPr>
              <a:t> </a:t>
            </a:r>
            <a:r>
              <a:rPr lang="en-US" sz="2300" dirty="0" err="1" smtClean="0">
                <a:solidFill>
                  <a:srgbClr val="000000"/>
                </a:solidFill>
              </a:rPr>
              <a:t>Teledematology</a:t>
            </a:r>
            <a:endParaRPr lang="en-US" sz="2300" dirty="0" smtClean="0">
              <a:solidFill>
                <a:srgbClr val="000000"/>
              </a:solidFill>
            </a:endParaRPr>
          </a:p>
          <a:p>
            <a:pPr lvl="1">
              <a:spcBef>
                <a:spcPts val="400"/>
              </a:spcBef>
              <a:spcAft>
                <a:spcPts val="200"/>
              </a:spcAft>
              <a:buFont typeface="Arial"/>
              <a:buChar char="•"/>
            </a:pPr>
            <a:r>
              <a:rPr lang="en-US" sz="2300" dirty="0" smtClean="0">
                <a:solidFill>
                  <a:srgbClr val="000000"/>
                </a:solidFill>
              </a:rPr>
              <a:t>Conversion of iOS apps to HTML5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17</a:t>
            </a:fld>
            <a:endParaRPr lang="en-US" dirty="0"/>
          </a:p>
        </p:txBody>
      </p:sp>
    </p:spTree>
    <p:extLst>
      <p:ext uri="{BB962C8B-B14F-4D97-AF65-F5344CB8AC3E}">
        <p14:creationId xmlns:p14="http://schemas.microsoft.com/office/powerpoint/2010/main" val="2592039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cs typeface="Calibri" pitchFamily="34" charset="0"/>
              </a:rPr>
              <a:t>New Health Care Team-Facing Mobile Apps</a:t>
            </a:r>
          </a:p>
          <a:p>
            <a:endParaRPr lang="en-US" sz="1200" dirty="0" smtClean="0">
              <a:cs typeface="Calibri" pitchFamily="34" charset="0"/>
            </a:endParaRPr>
          </a:p>
          <a:p>
            <a:r>
              <a:rPr lang="en-US" sz="1200" dirty="0" smtClean="0">
                <a:cs typeface="Calibri" pitchFamily="34" charset="0"/>
              </a:rPr>
              <a:t>Goal</a:t>
            </a:r>
            <a:r>
              <a:rPr lang="en-US" sz="1200" baseline="0" dirty="0" smtClean="0">
                <a:cs typeface="Calibri" pitchFamily="34" charset="0"/>
              </a:rPr>
              <a:t> is to integrate apps into clinical workflow</a:t>
            </a:r>
          </a:p>
          <a:p>
            <a:r>
              <a:rPr lang="en-US" sz="1200" baseline="0" dirty="0" smtClean="0">
                <a:cs typeface="Calibri" pitchFamily="34" charset="0"/>
              </a:rPr>
              <a:t>Not asking providers to change what they do</a:t>
            </a:r>
          </a:p>
          <a:p>
            <a:r>
              <a:rPr lang="en-US" sz="1200" baseline="0" dirty="0" smtClean="0">
                <a:cs typeface="Calibri" pitchFamily="34" charset="0"/>
              </a:rPr>
              <a:t>Want to enhance clinical work, offer better ways to make decisions, more information</a:t>
            </a:r>
          </a:p>
          <a:p>
            <a:endParaRPr lang="en-US" sz="1200" dirty="0" smtClean="0">
              <a:cs typeface="Calibri" pitchFamily="34" charset="0"/>
            </a:endParaRPr>
          </a:p>
          <a:p>
            <a:r>
              <a:rPr lang="en-US" sz="1200" dirty="0" smtClean="0">
                <a:cs typeface="Calibri" pitchFamily="34" charset="0"/>
              </a:rPr>
              <a:t>Patient viewer app has been around 2</a:t>
            </a:r>
            <a:r>
              <a:rPr lang="en-US" sz="1200" baseline="0" dirty="0" smtClean="0">
                <a:cs typeface="Calibri" pitchFamily="34" charset="0"/>
              </a:rPr>
              <a:t> years on iPad</a:t>
            </a:r>
          </a:p>
          <a:p>
            <a:r>
              <a:rPr lang="en-US" sz="1200" baseline="0" dirty="0" smtClean="0">
                <a:cs typeface="Calibri" pitchFamily="34" charset="0"/>
              </a:rPr>
              <a:t>Will be working on apps to enter orders on the fly</a:t>
            </a:r>
          </a:p>
          <a:p>
            <a:r>
              <a:rPr lang="en-US" sz="1200" baseline="0" dirty="0" smtClean="0">
                <a:cs typeface="Calibri" pitchFamily="34" charset="0"/>
              </a:rPr>
              <a:t>Enter progress notes</a:t>
            </a:r>
          </a:p>
          <a:p>
            <a:r>
              <a:rPr lang="en-US" sz="1200" baseline="0" dirty="0" smtClean="0">
                <a:cs typeface="Calibri" pitchFamily="34" charset="0"/>
              </a:rPr>
              <a:t>Mobile VistA imaging – not diagnostic quality</a:t>
            </a:r>
            <a:endParaRPr lang="en-US" sz="1200" dirty="0" smtClean="0">
              <a:cs typeface="Calibri" pitchFamily="34" charset="0"/>
            </a:endParaRPr>
          </a:p>
          <a:p>
            <a:r>
              <a:rPr lang="en-US" sz="1200" dirty="0" smtClean="0">
                <a:cs typeface="Calibri" pitchFamily="34" charset="0"/>
              </a:rPr>
              <a:t>Health data reconciliatio</a:t>
            </a:r>
            <a:r>
              <a:rPr lang="en-US" sz="1200" baseline="0" dirty="0" smtClean="0">
                <a:cs typeface="Calibri" pitchFamily="34" charset="0"/>
              </a:rPr>
              <a:t>n – allergies, problem list, VA and non-VA meds, with images</a:t>
            </a:r>
          </a:p>
          <a:p>
            <a:endParaRPr lang="en-US" sz="1200" dirty="0" smtClean="0">
              <a:cs typeface="Calibri" pitchFamily="34" charset="0"/>
            </a:endParaRPr>
          </a:p>
          <a:p>
            <a:r>
              <a:rPr lang="en-US" sz="1200" dirty="0" smtClean="0">
                <a:cs typeface="Calibri" pitchFamily="34" charset="0"/>
              </a:rPr>
              <a:t>***** Stop here</a:t>
            </a:r>
            <a:r>
              <a:rPr lang="en-US" sz="1200" baseline="0" dirty="0" smtClean="0">
                <a:cs typeface="Calibri" pitchFamily="34" charset="0"/>
              </a:rPr>
              <a:t> *********************</a:t>
            </a:r>
          </a:p>
          <a:p>
            <a:r>
              <a:rPr lang="en-US" sz="1200" baseline="0" dirty="0" smtClean="0">
                <a:cs typeface="Calibri" pitchFamily="34" charset="0"/>
              </a:rPr>
              <a:t>The below is for reference:</a:t>
            </a:r>
            <a:endParaRPr lang="en-US" sz="1200" dirty="0" smtClean="0">
              <a:cs typeface="Calibri" pitchFamily="34" charset="0"/>
            </a:endParaRPr>
          </a:p>
          <a:p>
            <a:endParaRPr lang="en-US" sz="1200" dirty="0" smtClean="0">
              <a:cs typeface="Calibri" pitchFamily="34" charset="0"/>
            </a:endParaRPr>
          </a:p>
          <a:p>
            <a:r>
              <a:rPr lang="en-US" sz="1200" dirty="0" err="1" smtClean="0">
                <a:cs typeface="Calibri" pitchFamily="34" charset="0"/>
              </a:rPr>
              <a:t>PatientViewer</a:t>
            </a:r>
            <a:r>
              <a:rPr lang="en-US" sz="1200" dirty="0" smtClean="0">
                <a:cs typeface="Calibri" pitchFamily="34" charset="0"/>
              </a:rPr>
              <a:t> (expansion)</a:t>
            </a:r>
          </a:p>
          <a:p>
            <a:r>
              <a:rPr lang="en-US" sz="1200" dirty="0" smtClean="0">
                <a:cs typeface="Calibri" pitchFamily="34" charset="0"/>
              </a:rPr>
              <a:t>Antibiotic Drug Resistance</a:t>
            </a:r>
          </a:p>
          <a:p>
            <a:r>
              <a:rPr lang="en-US" sz="1200" dirty="0" smtClean="0">
                <a:cs typeface="Calibri" pitchFamily="34" charset="0"/>
              </a:rPr>
              <a:t>Mobile Vista Imaging</a:t>
            </a:r>
          </a:p>
          <a:p>
            <a:r>
              <a:rPr lang="en-US" sz="1200" dirty="0" smtClean="0">
                <a:cs typeface="Calibri" pitchFamily="34" charset="0"/>
              </a:rPr>
              <a:t>Surgical Pathology/Cytology</a:t>
            </a:r>
          </a:p>
          <a:p>
            <a:r>
              <a:rPr lang="en-US" sz="1200" dirty="0" smtClean="0">
                <a:cs typeface="Calibri" pitchFamily="34" charset="0"/>
              </a:rPr>
              <a:t>Progress Notes (enter)</a:t>
            </a:r>
          </a:p>
          <a:p>
            <a:r>
              <a:rPr lang="en-US" sz="1200" dirty="0" smtClean="0">
                <a:cs typeface="Calibri" pitchFamily="34" charset="0"/>
              </a:rPr>
              <a:t>Wound Care</a:t>
            </a:r>
          </a:p>
          <a:p>
            <a:r>
              <a:rPr lang="en-US" sz="1200" dirty="0" smtClean="0">
                <a:cs typeface="Calibri" pitchFamily="34" charset="0"/>
              </a:rPr>
              <a:t>Immunization Campaign</a:t>
            </a:r>
          </a:p>
          <a:p>
            <a:r>
              <a:rPr lang="en-US" sz="1200" dirty="0" smtClean="0">
                <a:cs typeface="Calibri" pitchFamily="34" charset="0"/>
              </a:rPr>
              <a:t>Secure Messaging</a:t>
            </a:r>
          </a:p>
          <a:p>
            <a:r>
              <a:rPr lang="en-US" sz="1200" dirty="0" smtClean="0">
                <a:cs typeface="Calibri" pitchFamily="34" charset="0"/>
              </a:rPr>
              <a:t>Consult Orders Management</a:t>
            </a:r>
          </a:p>
          <a:p>
            <a:r>
              <a:rPr lang="en-US" sz="1200" dirty="0" smtClean="0">
                <a:cs typeface="Calibri" pitchFamily="34" charset="0"/>
              </a:rPr>
              <a:t>Coumadin Clinic</a:t>
            </a:r>
          </a:p>
          <a:p>
            <a:r>
              <a:rPr lang="en-US" sz="1200" dirty="0" smtClean="0">
                <a:cs typeface="Calibri" pitchFamily="34" charset="0"/>
              </a:rPr>
              <a:t>Mobile Radiology Imaging</a:t>
            </a:r>
          </a:p>
          <a:p>
            <a:r>
              <a:rPr lang="en-US" sz="1200" dirty="0" smtClean="0"/>
              <a:t>Radiology Orders Management</a:t>
            </a:r>
          </a:p>
          <a:p>
            <a:r>
              <a:rPr lang="en-US" sz="1200" dirty="0" smtClean="0"/>
              <a:t>Laboratory Orders Management</a:t>
            </a:r>
          </a:p>
          <a:p>
            <a:r>
              <a:rPr lang="en-US" sz="1200" dirty="0" smtClean="0"/>
              <a:t>Medication Orders Management</a:t>
            </a:r>
          </a:p>
          <a:p>
            <a:r>
              <a:rPr lang="en-US" sz="1200" dirty="0" smtClean="0"/>
              <a:t>Patient Consent</a:t>
            </a:r>
          </a:p>
          <a:p>
            <a:r>
              <a:rPr lang="en-US" sz="1200" dirty="0" smtClean="0"/>
              <a:t>Health Data Reconciliation</a:t>
            </a:r>
          </a:p>
          <a:p>
            <a:r>
              <a:rPr lang="en-US" sz="1200" dirty="0" smtClean="0"/>
              <a:t>ICU</a:t>
            </a:r>
          </a:p>
          <a:p>
            <a:r>
              <a:rPr lang="en-US" sz="1200" dirty="0" smtClean="0"/>
              <a:t>Facility and Bed Locator</a:t>
            </a:r>
          </a:p>
          <a:p>
            <a:r>
              <a:rPr lang="en-US" sz="1200" dirty="0" smtClean="0"/>
              <a:t>Safe Woman Prescribing</a:t>
            </a:r>
          </a:p>
          <a:p>
            <a:r>
              <a:rPr lang="en-US" sz="1200" dirty="0" smtClean="0"/>
              <a:t>Nursing Apps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F39B22C-5989-4D04-9225-E571BA64D40E}" type="slidenum">
              <a:rPr lang="en-US" smtClean="0"/>
              <a:pPr>
                <a:defRPr/>
              </a:pPr>
              <a:t>18</a:t>
            </a:fld>
            <a:endParaRPr lang="en-US" dirty="0"/>
          </a:p>
        </p:txBody>
      </p:sp>
    </p:spTree>
    <p:extLst>
      <p:ext uri="{BB962C8B-B14F-4D97-AF65-F5344CB8AC3E}">
        <p14:creationId xmlns:p14="http://schemas.microsoft.com/office/powerpoint/2010/main" val="710475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Patient-Facing Mobile Apps</a:t>
            </a:r>
          </a:p>
          <a:p>
            <a:endParaRPr lang="en-US" dirty="0" smtClean="0"/>
          </a:p>
          <a:p>
            <a:r>
              <a:rPr lang="en-US" dirty="0" smtClean="0"/>
              <a:t>Women’s health has been very active partner</a:t>
            </a:r>
          </a:p>
          <a:p>
            <a:r>
              <a:rPr lang="en-US" dirty="0" smtClean="0"/>
              <a:t>National</a:t>
            </a:r>
            <a:r>
              <a:rPr lang="en-US" baseline="0" dirty="0" smtClean="0"/>
              <a:t> Center for PTSD, Dr. Julia Hoffman has been active –</a:t>
            </a:r>
          </a:p>
          <a:p>
            <a:r>
              <a:rPr lang="en-US" baseline="0" dirty="0" smtClean="0"/>
              <a:t>	Stay Quit Coach, PTSD Coach, Sleep Coach </a:t>
            </a:r>
          </a:p>
          <a:p>
            <a:r>
              <a:rPr lang="en-US" baseline="0" dirty="0" smtClean="0"/>
              <a:t>	</a:t>
            </a:r>
          </a:p>
          <a:p>
            <a:r>
              <a:rPr lang="en-US" baseline="0" dirty="0" smtClean="0"/>
              <a:t>Apps are available now Google Play, Apple App Store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VA</a:t>
            </a:r>
            <a:r>
              <a:rPr lang="en-US" baseline="0" dirty="0" smtClean="0"/>
              <a:t> App store coming soon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a:t>
            </a:r>
          </a:p>
          <a:p>
            <a:endParaRPr lang="en-US" dirty="0"/>
          </a:p>
        </p:txBody>
      </p:sp>
      <p:sp>
        <p:nvSpPr>
          <p:cNvPr id="4" name="Slide Number Placeholder 3"/>
          <p:cNvSpPr>
            <a:spLocks noGrp="1"/>
          </p:cNvSpPr>
          <p:nvPr>
            <p:ph type="sldNum" sz="quarter" idx="10"/>
          </p:nvPr>
        </p:nvSpPr>
        <p:spPr/>
        <p:txBody>
          <a:bodyPr/>
          <a:lstStyle/>
          <a:p>
            <a:pPr>
              <a:defRPr/>
            </a:pPr>
            <a:fld id="{CF39B22C-5989-4D04-9225-E571BA64D40E}" type="slidenum">
              <a:rPr lang="en-US" smtClean="0"/>
              <a:pPr>
                <a:defRPr/>
              </a:pPr>
              <a:t>19</a:t>
            </a:fld>
            <a:endParaRPr lang="en-US" dirty="0"/>
          </a:p>
        </p:txBody>
      </p:sp>
    </p:spTree>
    <p:extLst>
      <p:ext uri="{BB962C8B-B14F-4D97-AF65-F5344CB8AC3E}">
        <p14:creationId xmlns:p14="http://schemas.microsoft.com/office/powerpoint/2010/main" val="347857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endParaRPr lang="en-US" dirty="0" smtClean="0"/>
          </a:p>
          <a:p>
            <a:r>
              <a:rPr lang="en-US" dirty="0" smtClean="0"/>
              <a:t>Keep</a:t>
            </a:r>
            <a:r>
              <a:rPr lang="en-US" baseline="0" dirty="0" smtClean="0"/>
              <a:t> it simple</a:t>
            </a:r>
          </a:p>
          <a:p>
            <a:endParaRPr lang="en-US" baseline="0" dirty="0" smtClean="0"/>
          </a:p>
          <a:p>
            <a:r>
              <a:rPr lang="en-US" u="sng" baseline="0" dirty="0" smtClean="0"/>
              <a:t>“Have you ever used your mobile device specifically for healthcare?”</a:t>
            </a:r>
          </a:p>
          <a:p>
            <a:endParaRPr lang="en-US" baseline="0" dirty="0" smtClean="0"/>
          </a:p>
          <a:p>
            <a:r>
              <a:rPr lang="en-US" baseline="0" dirty="0" smtClean="0"/>
              <a:t>Could be your own, a family member, or a patient.</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2</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We’re learning and sometimes having to create the rules as we go.</a:t>
            </a:r>
          </a:p>
          <a:p>
            <a:endParaRPr lang="en-US" baseline="0" dirty="0" smtClean="0"/>
          </a:p>
          <a:p>
            <a:r>
              <a:rPr lang="en-US" baseline="0" dirty="0" smtClean="0"/>
              <a:t>Starting cautiously – new to patients, new to VA</a:t>
            </a:r>
          </a:p>
          <a:p>
            <a:endParaRPr lang="en-US" baseline="0" dirty="0" smtClean="0"/>
          </a:p>
          <a:p>
            <a:r>
              <a:rPr lang="en-US" baseline="0" dirty="0" smtClean="0"/>
              <a:t>What is PGD, for example… Who owns it?  Where do we put it?  If patients read from the record, why not integrate with the record?</a:t>
            </a:r>
          </a:p>
          <a:p>
            <a:endParaRPr lang="en-US" baseline="0" dirty="0" smtClean="0"/>
          </a:p>
          <a:p>
            <a:r>
              <a:rPr lang="en-US" baseline="0" dirty="0" smtClean="0"/>
              <a:t>We’ve never done this before.  </a:t>
            </a:r>
          </a:p>
          <a:p>
            <a:endParaRPr lang="en-US" baseline="0" dirty="0" smtClean="0"/>
          </a:p>
          <a:p>
            <a:r>
              <a:rPr lang="en-US" baseline="0" dirty="0" smtClean="0"/>
              <a:t>Sometimes pilots may fail.  We’ll learn and adjust.  Pilots that are successful will be pushed to production.</a:t>
            </a:r>
          </a:p>
          <a:p>
            <a:endParaRPr lang="en-US" baseline="0" dirty="0" smtClean="0"/>
          </a:p>
          <a:p>
            <a:r>
              <a:rPr lang="en-US" baseline="0" dirty="0" smtClean="0"/>
              <a:t>Let’s talk about some of our recent pilots.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20</a:t>
            </a:fld>
            <a:endParaRPr lang="en-US" dirty="0"/>
          </a:p>
        </p:txBody>
      </p:sp>
    </p:spTree>
    <p:extLst>
      <p:ext uri="{BB962C8B-B14F-4D97-AF65-F5344CB8AC3E}">
        <p14:creationId xmlns:p14="http://schemas.microsoft.com/office/powerpoint/2010/main" val="422205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 </a:t>
            </a:r>
            <a:r>
              <a:rPr lang="en-US" sz="2400" dirty="0">
                <a:ea typeface="ＭＳ Ｐゴシック" pitchFamily="34" charset="-128"/>
              </a:rPr>
              <a:t>January 2011: Decision to launch mobile health provider at the DC VAMC</a:t>
            </a:r>
          </a:p>
          <a:p>
            <a:pPr lvl="1"/>
            <a:r>
              <a:rPr lang="en-US" sz="2000" dirty="0">
                <a:ea typeface="ＭＳ Ｐゴシック" pitchFamily="34" charset="-128"/>
              </a:rPr>
              <a:t>Pilot  30 mobile devices (15 iPads &amp; 15 iPhones)</a:t>
            </a:r>
          </a:p>
          <a:p>
            <a:endParaRPr lang="en-US" dirty="0" smtClean="0">
              <a:ea typeface="ＭＳ Ｐゴシック" pitchFamily="34" charset="-128"/>
            </a:endParaRPr>
          </a:p>
          <a:p>
            <a:r>
              <a:rPr lang="en-US" dirty="0" smtClean="0">
                <a:ea typeface="ＭＳ Ｐゴシック" pitchFamily="34" charset="-128"/>
                <a:cs typeface="Georgia" pitchFamily="18" charset="0"/>
              </a:rPr>
              <a:t>January 2012: Clinician Pilot</a:t>
            </a:r>
          </a:p>
          <a:p>
            <a:pPr lvl="1"/>
            <a:r>
              <a:rPr lang="en-US" sz="2400" dirty="0" smtClean="0">
                <a:cs typeface="Georgia" pitchFamily="18" charset="0"/>
              </a:rPr>
              <a:t>30 Mobile Devices at Washington</a:t>
            </a:r>
            <a:r>
              <a:rPr lang="en-US" sz="2400" baseline="0" dirty="0" smtClean="0">
                <a:cs typeface="Georgia" pitchFamily="18" charset="0"/>
              </a:rPr>
              <a:t> DC VAMC – phones and iPads</a:t>
            </a:r>
            <a:endParaRPr lang="en-US" sz="2400" dirty="0" smtClean="0">
              <a:cs typeface="Georgia" pitchFamily="18" charset="0"/>
            </a:endParaRPr>
          </a:p>
          <a:p>
            <a:pPr lvl="1"/>
            <a:r>
              <a:rPr lang="en-US" sz="2400" dirty="0" smtClean="0">
                <a:cs typeface="Georgia" pitchFamily="18" charset="0"/>
              </a:rPr>
              <a:t>First apps to access data from VistA on a mobile platform</a:t>
            </a:r>
            <a:endParaRPr lang="en-US" altLang="ja-JP" sz="2400" dirty="0" smtClean="0">
              <a:ea typeface="ＭＳ Ｐゴシック" pitchFamily="34" charset="-128"/>
              <a:cs typeface="Georgia" pitchFamily="18" charset="0"/>
            </a:endParaRPr>
          </a:p>
          <a:p>
            <a:pPr lvl="1"/>
            <a:r>
              <a:rPr lang="en-US" sz="2400" dirty="0" smtClean="0">
                <a:cs typeface="Georgia" pitchFamily="18" charset="0"/>
              </a:rPr>
              <a:t>Test viability of mobile as a clinical tool</a:t>
            </a:r>
          </a:p>
          <a:p>
            <a:r>
              <a:rPr lang="en-US" sz="2800" dirty="0" smtClean="0">
                <a:ea typeface="ＭＳ Ｐゴシック" pitchFamily="34" charset="-128"/>
                <a:cs typeface="Georgia" pitchFamily="18" charset="0"/>
              </a:rPr>
              <a:t>April 2013: Mobile Health Browser Pilot</a:t>
            </a:r>
          </a:p>
          <a:p>
            <a:pPr lvl="1"/>
            <a:r>
              <a:rPr lang="en-US" sz="2400" dirty="0" smtClean="0">
                <a:cs typeface="Georgia" pitchFamily="18" charset="0"/>
              </a:rPr>
              <a:t>Mobile Blue Button</a:t>
            </a:r>
            <a:r>
              <a:rPr lang="en-US" sz="2400" baseline="0" dirty="0" smtClean="0">
                <a:cs typeface="Georgia" pitchFamily="18" charset="0"/>
              </a:rPr>
              <a:t> Interface for Veterans which allows selecting specific elements from the medical record for download</a:t>
            </a:r>
          </a:p>
          <a:p>
            <a:pPr lvl="1"/>
            <a:r>
              <a:rPr lang="en-US" sz="2400" baseline="0" dirty="0" smtClean="0">
                <a:cs typeface="Georgia" pitchFamily="18" charset="0"/>
              </a:rPr>
              <a:t>Form Factor Evaluation at San Francisco VAMC</a:t>
            </a:r>
          </a:p>
          <a:p>
            <a:pPr lvl="1"/>
            <a:r>
              <a:rPr lang="en-US" sz="2400" baseline="0" dirty="0" smtClean="0">
                <a:cs typeface="Georgia" pitchFamily="18" charset="0"/>
              </a:rPr>
              <a:t>	Size of screen – mini vs. full size</a:t>
            </a:r>
            <a:endParaRPr lang="en-US" sz="2400" dirty="0" smtClean="0">
              <a:cs typeface="Georgia" pitchFamily="18" charset="0"/>
            </a:endParaRPr>
          </a:p>
          <a:p>
            <a:r>
              <a:rPr lang="en-US" sz="2800" dirty="0" smtClean="0">
                <a:ea typeface="ＭＳ Ｐゴシック" pitchFamily="34" charset="-128"/>
                <a:cs typeface="Georgia" pitchFamily="18" charset="0"/>
              </a:rPr>
              <a:t>June 2013:  Veteran Patient/Family Caregiver Pilot</a:t>
            </a:r>
          </a:p>
          <a:p>
            <a:pPr lvl="1"/>
            <a:r>
              <a:rPr lang="en-US" sz="2400" dirty="0" smtClean="0">
                <a:cs typeface="Georgia" pitchFamily="18" charset="0"/>
              </a:rPr>
              <a:t>1,000 Family Caregivers – Started</a:t>
            </a:r>
            <a:r>
              <a:rPr lang="en-US" sz="2400" baseline="0" dirty="0" smtClean="0">
                <a:cs typeface="Georgia" pitchFamily="18" charset="0"/>
              </a:rPr>
              <a:t> face to face, now online training</a:t>
            </a:r>
            <a:endParaRPr lang="en-US" sz="2400" dirty="0" smtClean="0">
              <a:cs typeface="Georgia" pitchFamily="18" charset="0"/>
            </a:endParaRPr>
          </a:p>
          <a:p>
            <a:pPr lvl="1"/>
            <a:r>
              <a:rPr lang="en-US" sz="2400" dirty="0" smtClean="0">
                <a:cs typeface="Georgia" pitchFamily="18" charset="0"/>
              </a:rPr>
              <a:t>Pre-loaded iPads with VA Mobile Health Apps</a:t>
            </a:r>
          </a:p>
          <a:p>
            <a:pPr lvl="1"/>
            <a:r>
              <a:rPr lang="en-US" sz="2400" dirty="0" smtClean="0">
                <a:cs typeface="Georgia" pitchFamily="18" charset="0"/>
              </a:rPr>
              <a:t>Secure, two-way exchange of data</a:t>
            </a:r>
            <a:endParaRPr lang="en-US" dirty="0" smtClean="0">
              <a:ea typeface="ＭＳ Ｐゴシック" pitchFamily="34" charset="-128"/>
            </a:endParaRPr>
          </a:p>
          <a:p>
            <a:endParaRPr lang="en-US" dirty="0" smtClean="0">
              <a:ea typeface="ＭＳ Ｐゴシック" pitchFamily="34" charset="-128"/>
            </a:endParaRPr>
          </a:p>
          <a:p>
            <a:r>
              <a:rPr lang="en-US" sz="2400" dirty="0">
                <a:ea typeface="ＭＳ Ｐゴシック" pitchFamily="34" charset="-128"/>
              </a:rPr>
              <a:t>Develop a limited number of Apps that display data from VistA System</a:t>
            </a:r>
          </a:p>
          <a:p>
            <a:pPr lvl="1"/>
            <a:r>
              <a:rPr lang="en-US" sz="2000" dirty="0">
                <a:ea typeface="ＭＳ Ｐゴシック" pitchFamily="34" charset="-128"/>
              </a:rPr>
              <a:t>Login Screen</a:t>
            </a:r>
          </a:p>
          <a:p>
            <a:pPr lvl="1"/>
            <a:r>
              <a:rPr lang="en-US" sz="2000" dirty="0">
                <a:ea typeface="ＭＳ Ｐゴシック" pitchFamily="34" charset="-128"/>
              </a:rPr>
              <a:t>Patient Search</a:t>
            </a:r>
          </a:p>
          <a:p>
            <a:pPr lvl="1"/>
            <a:r>
              <a:rPr lang="en-US" sz="2000" dirty="0">
                <a:ea typeface="ＭＳ Ｐゴシック" pitchFamily="34" charset="-128"/>
              </a:rPr>
              <a:t>Patient Summary (demographics, labs)</a:t>
            </a:r>
          </a:p>
          <a:p>
            <a:pPr lvl="1"/>
            <a:r>
              <a:rPr lang="en-US" sz="2000" dirty="0">
                <a:ea typeface="ＭＳ Ｐゴシック" pitchFamily="34" charset="-128"/>
              </a:rPr>
              <a:t>Medication List/Detail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ea typeface="ＭＳ Ｐゴシック" pitchFamily="34"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29057" indent="-280406" eaLnBrk="0" hangingPunct="0">
              <a:defRPr>
                <a:solidFill>
                  <a:schemeClr val="tx1"/>
                </a:solidFill>
                <a:latin typeface="Arial" charset="0"/>
                <a:ea typeface="ＭＳ Ｐゴシック" pitchFamily="34" charset="-128"/>
              </a:defRPr>
            </a:lvl2pPr>
            <a:lvl3pPr marL="1121626" indent="-224325" eaLnBrk="0" hangingPunct="0">
              <a:defRPr>
                <a:solidFill>
                  <a:schemeClr val="tx1"/>
                </a:solidFill>
                <a:latin typeface="Arial" charset="0"/>
                <a:ea typeface="ＭＳ Ｐゴシック" pitchFamily="34" charset="-128"/>
              </a:defRPr>
            </a:lvl3pPr>
            <a:lvl4pPr marL="1570276" indent="-224325" eaLnBrk="0" hangingPunct="0">
              <a:defRPr>
                <a:solidFill>
                  <a:schemeClr val="tx1"/>
                </a:solidFill>
                <a:latin typeface="Arial" charset="0"/>
                <a:ea typeface="ＭＳ Ｐゴシック" pitchFamily="34" charset="-128"/>
              </a:defRPr>
            </a:lvl4pPr>
            <a:lvl5pPr marL="2018927" indent="-224325" eaLnBrk="0" hangingPunct="0">
              <a:defRPr>
                <a:solidFill>
                  <a:schemeClr val="tx1"/>
                </a:solidFill>
                <a:latin typeface="Arial" charset="0"/>
                <a:ea typeface="ＭＳ Ｐゴシック" pitchFamily="34" charset="-128"/>
              </a:defRPr>
            </a:lvl5pPr>
            <a:lvl6pPr marL="2467577" indent="-224325" defTabSz="448650" eaLnBrk="0" fontAlgn="base" hangingPunct="0">
              <a:spcBef>
                <a:spcPct val="0"/>
              </a:spcBef>
              <a:spcAft>
                <a:spcPct val="0"/>
              </a:spcAft>
              <a:defRPr>
                <a:solidFill>
                  <a:schemeClr val="tx1"/>
                </a:solidFill>
                <a:latin typeface="Arial" charset="0"/>
                <a:ea typeface="ＭＳ Ｐゴシック" pitchFamily="34" charset="-128"/>
              </a:defRPr>
            </a:lvl6pPr>
            <a:lvl7pPr marL="2916227" indent="-224325" defTabSz="448650" eaLnBrk="0" fontAlgn="base" hangingPunct="0">
              <a:spcBef>
                <a:spcPct val="0"/>
              </a:spcBef>
              <a:spcAft>
                <a:spcPct val="0"/>
              </a:spcAft>
              <a:defRPr>
                <a:solidFill>
                  <a:schemeClr val="tx1"/>
                </a:solidFill>
                <a:latin typeface="Arial" charset="0"/>
                <a:ea typeface="ＭＳ Ｐゴシック" pitchFamily="34" charset="-128"/>
              </a:defRPr>
            </a:lvl7pPr>
            <a:lvl8pPr marL="3364878" indent="-224325" defTabSz="448650" eaLnBrk="0" fontAlgn="base" hangingPunct="0">
              <a:spcBef>
                <a:spcPct val="0"/>
              </a:spcBef>
              <a:spcAft>
                <a:spcPct val="0"/>
              </a:spcAft>
              <a:defRPr>
                <a:solidFill>
                  <a:schemeClr val="tx1"/>
                </a:solidFill>
                <a:latin typeface="Arial" charset="0"/>
                <a:ea typeface="ＭＳ Ｐゴシック" pitchFamily="34" charset="-128"/>
              </a:defRPr>
            </a:lvl8pPr>
            <a:lvl9pPr marL="3813528" indent="-224325" defTabSz="44865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208AE94-9B4E-4320-916A-8730EB4295FB}" type="slidenum">
              <a:rPr lang="en-US" smtClean="0">
                <a:latin typeface="Calibri" pitchFamily="34" charset="0"/>
              </a:rPr>
              <a:pPr eaLnBrk="1" hangingPunct="1"/>
              <a:t>21</a:t>
            </a:fld>
            <a:endParaRPr lang="en-US" dirty="0" smtClean="0">
              <a:latin typeface="Calibri" pitchFamily="34" charset="0"/>
            </a:endParaRPr>
          </a:p>
        </p:txBody>
      </p:sp>
    </p:spTree>
    <p:extLst>
      <p:ext uri="{BB962C8B-B14F-4D97-AF65-F5344CB8AC3E}">
        <p14:creationId xmlns:p14="http://schemas.microsoft.com/office/powerpoint/2010/main" val="3911392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cap="none" normalizeH="0" baseline="0" dirty="0" smtClean="0">
                <a:ln>
                  <a:noFill/>
                </a:ln>
                <a:solidFill>
                  <a:schemeClr val="bg2"/>
                </a:solidFill>
                <a:effectLst/>
                <a:latin typeface="Calibri" pitchFamily="-1" charset="0"/>
                <a:ea typeface="ＭＳ Ｐゴシック" pitchFamily="-1" charset="-128"/>
              </a:rPr>
              <a:t>Family Caregiver Pilot Apps (10)</a:t>
            </a:r>
          </a:p>
          <a:p>
            <a:pPr>
              <a:lnSpc>
                <a:spcPct val="110000"/>
              </a:lnSpc>
              <a:spcAft>
                <a:spcPts val="1200"/>
              </a:spcAft>
            </a:pPr>
            <a:r>
              <a:rPr lang="en-US" sz="1200" b="0" dirty="0" smtClean="0">
                <a:solidFill>
                  <a:srgbClr val="2B4889"/>
                </a:solidFill>
              </a:rPr>
              <a:t>Launchpad</a:t>
            </a:r>
          </a:p>
          <a:p>
            <a:pPr>
              <a:lnSpc>
                <a:spcPct val="110000"/>
              </a:lnSpc>
              <a:spcAft>
                <a:spcPts val="1200"/>
              </a:spcAft>
            </a:pPr>
            <a:r>
              <a:rPr lang="en-US" sz="1200" b="0" dirty="0" smtClean="0">
                <a:solidFill>
                  <a:srgbClr val="2B4889"/>
                </a:solidFill>
              </a:rPr>
              <a:t>Pain Coach</a:t>
            </a:r>
          </a:p>
          <a:p>
            <a:pPr>
              <a:lnSpc>
                <a:spcPct val="110000"/>
              </a:lnSpc>
              <a:spcAft>
                <a:spcPts val="1200"/>
              </a:spcAft>
            </a:pPr>
            <a:r>
              <a:rPr lang="en-US" sz="1200" b="0" dirty="0" smtClean="0">
                <a:solidFill>
                  <a:srgbClr val="2B4889"/>
                </a:solidFill>
              </a:rPr>
              <a:t>Care4Caregiver</a:t>
            </a:r>
          </a:p>
          <a:p>
            <a:pPr>
              <a:lnSpc>
                <a:spcPct val="110000"/>
              </a:lnSpc>
              <a:spcAft>
                <a:spcPts val="1200"/>
              </a:spcAft>
            </a:pPr>
            <a:r>
              <a:rPr lang="en-US" sz="1200" b="0" dirty="0" smtClean="0">
                <a:solidFill>
                  <a:srgbClr val="2B4889"/>
                </a:solidFill>
              </a:rPr>
              <a:t>eJournal</a:t>
            </a:r>
          </a:p>
          <a:p>
            <a:pPr>
              <a:lnSpc>
                <a:spcPct val="110000"/>
              </a:lnSpc>
              <a:spcAft>
                <a:spcPts val="1200"/>
              </a:spcAft>
            </a:pPr>
            <a:r>
              <a:rPr lang="en-US" sz="1200" b="0" dirty="0" smtClean="0">
                <a:solidFill>
                  <a:srgbClr val="2B4889"/>
                </a:solidFill>
              </a:rPr>
              <a:t>RxRefill</a:t>
            </a:r>
          </a:p>
          <a:p>
            <a:pPr>
              <a:lnSpc>
                <a:spcPct val="110000"/>
              </a:lnSpc>
              <a:spcAft>
                <a:spcPts val="1200"/>
              </a:spcAft>
            </a:pPr>
            <a:r>
              <a:rPr lang="en-US" sz="1200" b="0" dirty="0" smtClean="0">
                <a:solidFill>
                  <a:srgbClr val="2B4889"/>
                </a:solidFill>
              </a:rPr>
              <a:t>Mobile Secure Messaging</a:t>
            </a:r>
          </a:p>
          <a:p>
            <a:pPr>
              <a:lnSpc>
                <a:spcPct val="110000"/>
              </a:lnSpc>
              <a:spcAft>
                <a:spcPts val="1200"/>
              </a:spcAft>
            </a:pPr>
            <a:r>
              <a:rPr lang="en-US" sz="1200" b="0" dirty="0" smtClean="0">
                <a:solidFill>
                  <a:srgbClr val="2B4889"/>
                </a:solidFill>
              </a:rPr>
              <a:t>PTSD Coach</a:t>
            </a:r>
          </a:p>
          <a:p>
            <a:pPr>
              <a:lnSpc>
                <a:spcPct val="110000"/>
              </a:lnSpc>
              <a:spcAft>
                <a:spcPts val="1200"/>
              </a:spcAft>
            </a:pPr>
            <a:r>
              <a:rPr lang="en-US" sz="1200" b="0" dirty="0" smtClean="0">
                <a:solidFill>
                  <a:srgbClr val="2B4889"/>
                </a:solidFill>
              </a:rPr>
              <a:t>Health Advocate</a:t>
            </a:r>
          </a:p>
          <a:p>
            <a:pPr>
              <a:lnSpc>
                <a:spcPct val="110000"/>
              </a:lnSpc>
              <a:spcAft>
                <a:spcPts val="1200"/>
              </a:spcAft>
            </a:pPr>
            <a:r>
              <a:rPr lang="en-US" sz="1200" b="0" dirty="0" smtClean="0">
                <a:solidFill>
                  <a:srgbClr val="2B4889"/>
                </a:solidFill>
              </a:rPr>
              <a:t>Notifications</a:t>
            </a:r>
          </a:p>
          <a:p>
            <a:pPr>
              <a:lnSpc>
                <a:spcPct val="110000"/>
              </a:lnSpc>
              <a:spcAft>
                <a:spcPts val="1200"/>
              </a:spcAft>
            </a:pPr>
            <a:r>
              <a:rPr lang="en-US" sz="1200" b="0" dirty="0" smtClean="0">
                <a:solidFill>
                  <a:srgbClr val="2B4889"/>
                </a:solidFill>
              </a:rPr>
              <a:t>Summary of Care</a:t>
            </a:r>
          </a:p>
          <a:p>
            <a:pPr>
              <a:lnSpc>
                <a:spcPct val="110000"/>
              </a:lnSpc>
              <a:spcAft>
                <a:spcPts val="1200"/>
              </a:spcAft>
            </a:pPr>
            <a:endParaRPr lang="en-US" sz="1200" b="0" dirty="0" smtClean="0">
              <a:solidFill>
                <a:srgbClr val="2B4889"/>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cap="none" normalizeH="0" baseline="0" dirty="0" smtClean="0">
                <a:ln>
                  <a:noFill/>
                </a:ln>
                <a:solidFill>
                  <a:schemeClr val="bg2"/>
                </a:solidFill>
                <a:effectLst/>
                <a:latin typeface="Calibri" pitchFamily="-1" charset="0"/>
                <a:ea typeface="ＭＳ Ｐゴシック" pitchFamily="-1" charset="-128"/>
              </a:rPr>
              <a:t>If you would like more detailed information that what’s being presented here, Dr. Neil Evans, co-Director of Connected Health, along with Becky Monroe and Harold Bonds in OIA Training Strategy have recorded an on-demand </a:t>
            </a:r>
            <a:r>
              <a:rPr kumimoji="0" lang="en-US" sz="1200" b="1" i="0" u="none" strike="noStrike" cap="none" normalizeH="0" baseline="0" dirty="0" err="1" smtClean="0">
                <a:ln>
                  <a:noFill/>
                </a:ln>
                <a:solidFill>
                  <a:schemeClr val="bg2"/>
                </a:solidFill>
                <a:effectLst/>
                <a:latin typeface="Calibri" pitchFamily="-1" charset="0"/>
                <a:ea typeface="ＭＳ Ｐゴシック" pitchFamily="-1" charset="-128"/>
              </a:rPr>
              <a:t>MyVEHU</a:t>
            </a:r>
            <a:r>
              <a:rPr kumimoji="0" lang="en-US" sz="1200" b="1" i="0" u="none" strike="noStrike" cap="none" normalizeH="0" baseline="0" dirty="0" smtClean="0">
                <a:ln>
                  <a:noFill/>
                </a:ln>
                <a:solidFill>
                  <a:schemeClr val="bg2"/>
                </a:solidFill>
                <a:effectLst/>
                <a:latin typeface="Calibri" pitchFamily="-1" charset="0"/>
                <a:ea typeface="ＭＳ Ｐゴシック" pitchFamily="-1" charset="-128"/>
              </a:rPr>
              <a:t> sessions on this topic.</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cap="none" normalizeH="0" baseline="0" dirty="0" smtClean="0">
              <a:ln>
                <a:noFill/>
              </a:ln>
              <a:solidFill>
                <a:schemeClr val="bg2"/>
              </a:solidFill>
              <a:effectLst/>
              <a:latin typeface="Calibri" pitchFamily="-1" charset="0"/>
              <a:ea typeface="ＭＳ Ｐゴシック"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cap="none" normalizeH="0" baseline="0" dirty="0" smtClean="0">
                <a:ln>
                  <a:noFill/>
                </a:ln>
                <a:solidFill>
                  <a:schemeClr val="bg2"/>
                </a:solidFill>
                <a:effectLst/>
                <a:latin typeface="Calibri" pitchFamily="-1" charset="0"/>
                <a:ea typeface="ＭＳ Ｐゴシック" pitchFamily="-1" charset="-128"/>
              </a:rPr>
              <a:t>The session is broken down into 4 sections: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cap="none" normalizeH="0" baseline="0" dirty="0" smtClean="0">
                <a:ln>
                  <a:noFill/>
                </a:ln>
                <a:solidFill>
                  <a:schemeClr val="bg2"/>
                </a:solidFill>
                <a:effectLst/>
                <a:latin typeface="Calibri" pitchFamily="-1" charset="0"/>
                <a:ea typeface="ＭＳ Ｐゴシック" pitchFamily="-1" charset="-128"/>
              </a:rPr>
              <a:t>Support of Disease Management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cap="none" normalizeH="0" baseline="0" dirty="0" smtClean="0">
                <a:ln>
                  <a:noFill/>
                </a:ln>
                <a:solidFill>
                  <a:schemeClr val="bg2"/>
                </a:solidFill>
                <a:effectLst/>
                <a:latin typeface="Calibri" pitchFamily="-1" charset="0"/>
                <a:ea typeface="ＭＳ Ｐゴシック" pitchFamily="-1" charset="-128"/>
              </a:rPr>
              <a:t>Support of Family Caregivers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cap="none" normalizeH="0" baseline="0" dirty="0" smtClean="0">
                <a:ln>
                  <a:noFill/>
                </a:ln>
                <a:solidFill>
                  <a:schemeClr val="bg2"/>
                </a:solidFill>
                <a:effectLst/>
                <a:latin typeface="Calibri" pitchFamily="-1" charset="0"/>
                <a:ea typeface="ＭＳ Ｐゴシック" pitchFamily="-1" charset="-128"/>
              </a:rPr>
              <a:t>Improving Coordination of Care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cap="none" normalizeH="0" baseline="0" dirty="0" smtClean="0">
                <a:ln>
                  <a:noFill/>
                </a:ln>
                <a:solidFill>
                  <a:schemeClr val="bg2"/>
                </a:solidFill>
                <a:effectLst/>
                <a:latin typeface="Calibri" pitchFamily="-1" charset="0"/>
                <a:ea typeface="ＭＳ Ｐゴシック" pitchFamily="-1" charset="-128"/>
              </a:rPr>
              <a:t>Facilitating  Communication &amp; Interaction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cap="none" normalizeH="0" baseline="0" dirty="0" smtClean="0">
              <a:ln>
                <a:noFill/>
              </a:ln>
              <a:solidFill>
                <a:schemeClr val="bg2"/>
              </a:solidFill>
              <a:effectLst/>
              <a:latin typeface="Calibri" pitchFamily="-1" charset="0"/>
              <a:ea typeface="ＭＳ Ｐゴシック"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cap="none" normalizeH="0" baseline="0" dirty="0" smtClean="0">
              <a:ln>
                <a:noFill/>
              </a:ln>
              <a:solidFill>
                <a:schemeClr val="bg2"/>
              </a:solidFill>
              <a:effectLst/>
              <a:latin typeface="Calibri" pitchFamily="-1" charset="0"/>
              <a:ea typeface="ＭＳ Ｐゴシック" pitchFamily="-1"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cap="none" normalizeH="0" baseline="0" dirty="0" smtClean="0">
              <a:ln>
                <a:noFill/>
              </a:ln>
              <a:solidFill>
                <a:schemeClr val="bg2"/>
              </a:solidFill>
              <a:effectLst/>
              <a:latin typeface="Calibri" pitchFamily="-1" charset="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4E9E49C4-AB6E-4BDB-B6B1-C2DD7EBE364E}" type="slidenum">
              <a:rPr lang="en-US" smtClean="0"/>
              <a:pPr>
                <a:defRPr/>
              </a:pPr>
              <a:t>22</a:t>
            </a:fld>
            <a:endParaRPr lang="en-US" dirty="0"/>
          </a:p>
        </p:txBody>
      </p:sp>
    </p:spTree>
    <p:extLst>
      <p:ext uri="{BB962C8B-B14F-4D97-AF65-F5344CB8AC3E}">
        <p14:creationId xmlns:p14="http://schemas.microsoft.com/office/powerpoint/2010/main" val="3199773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Here</a:t>
            </a:r>
            <a:r>
              <a:rPr lang="en-US" baseline="0" dirty="0" smtClean="0">
                <a:ea typeface="ＭＳ Ｐゴシック" pitchFamily="34" charset="-128"/>
              </a:rPr>
              <a:t> we see the typical web-based login screen for a VA mobile app.</a:t>
            </a:r>
          </a:p>
          <a:p>
            <a:pPr eaLnBrk="1" hangingPunct="1">
              <a:spcBef>
                <a:spcPct val="0"/>
              </a:spcBef>
            </a:pPr>
            <a:endParaRPr lang="en-US" baseline="0" dirty="0" smtClean="0">
              <a:ea typeface="ＭＳ Ｐゴシック" pitchFamily="34" charset="-128"/>
            </a:endParaRPr>
          </a:p>
          <a:p>
            <a:pPr eaLnBrk="1" hangingPunct="1">
              <a:spcBef>
                <a:spcPct val="0"/>
              </a:spcBef>
            </a:pPr>
            <a:r>
              <a:rPr lang="en-US" dirty="0" smtClean="0">
                <a:ea typeface="ＭＳ Ｐゴシック" pitchFamily="34" charset="-128"/>
              </a:rPr>
              <a:t>Mobile Apps will be using the </a:t>
            </a:r>
            <a:r>
              <a:rPr lang="en-US" dirty="0" err="1" smtClean="0">
                <a:ea typeface="ＭＳ Ｐゴシック" pitchFamily="34" charset="-128"/>
              </a:rPr>
              <a:t>DoD</a:t>
            </a:r>
            <a:r>
              <a:rPr lang="en-US" dirty="0" smtClean="0">
                <a:ea typeface="ＭＳ Ｐゴシック" pitchFamily="34" charset="-128"/>
              </a:rPr>
              <a:t> DS Log On credentials for authentication.</a:t>
            </a:r>
          </a:p>
          <a:p>
            <a:pPr eaLnBrk="1" hangingPunct="1">
              <a:spcBef>
                <a:spcPct val="0"/>
              </a:spcBef>
            </a:pPr>
            <a:endParaRPr lang="en-US" dirty="0" smtClean="0">
              <a:ea typeface="ＭＳ Ｐゴシック" pitchFamily="34" charset="-128"/>
            </a:endParaRPr>
          </a:p>
          <a:p>
            <a:pPr eaLnBrk="1" hangingPunct="1">
              <a:spcBef>
                <a:spcPct val="0"/>
              </a:spcBef>
            </a:pPr>
            <a:r>
              <a:rPr lang="en-US" dirty="0" smtClean="0">
                <a:ea typeface="ＭＳ Ｐゴシック" pitchFamily="34" charset="-128"/>
              </a:rPr>
              <a:t>At</a:t>
            </a:r>
            <a:r>
              <a:rPr lang="en-US" baseline="0" dirty="0" smtClean="0">
                <a:ea typeface="ＭＳ Ｐゴシック" pitchFamily="34" charset="-128"/>
              </a:rPr>
              <a:t> a later date, we’ll probably change the credentials to something more encompassing, such as the Access VA portal that’s being established by Identity Access Management.</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Through our pilots, we’ve seen that </a:t>
            </a:r>
            <a:r>
              <a:rPr lang="en-US" baseline="0" dirty="0" err="1" smtClean="0">
                <a:ea typeface="ＭＳ Ｐゴシック" pitchFamily="34" charset="-128"/>
              </a:rPr>
              <a:t>DoD</a:t>
            </a:r>
            <a:r>
              <a:rPr lang="en-US" baseline="0" dirty="0" smtClean="0">
                <a:ea typeface="ＭＳ Ｐゴシック" pitchFamily="34" charset="-128"/>
              </a:rPr>
              <a:t> Logon has some challenges.</a:t>
            </a:r>
          </a:p>
          <a:p>
            <a:pPr eaLnBrk="1" hangingPunct="1">
              <a:spcBef>
                <a:spcPct val="0"/>
              </a:spcBef>
            </a:pPr>
            <a:r>
              <a:rPr lang="en-US" baseline="0" dirty="0" smtClean="0">
                <a:ea typeface="ＭＳ Ｐゴシック" pitchFamily="34" charset="-128"/>
              </a:rPr>
              <a:t/>
            </a:r>
            <a:br>
              <a:rPr lang="en-US" baseline="0" dirty="0" smtClean="0">
                <a:ea typeface="ＭＳ Ｐゴシック" pitchFamily="34" charset="-128"/>
              </a:rPr>
            </a:br>
            <a:r>
              <a:rPr lang="en-US" baseline="0" dirty="0" smtClean="0">
                <a:ea typeface="ＭＳ Ｐゴシック" pitchFamily="34" charset="-128"/>
              </a:rPr>
              <a:t>A lot of this has to do with the fact that the process for establishing this credential is managed by </a:t>
            </a:r>
            <a:r>
              <a:rPr lang="en-US" baseline="0" dirty="0" err="1" smtClean="0">
                <a:ea typeface="ＭＳ Ｐゴシック" pitchFamily="34" charset="-128"/>
              </a:rPr>
              <a:t>DoD</a:t>
            </a:r>
            <a:r>
              <a:rPr lang="en-US" baseline="0" dirty="0" smtClean="0">
                <a:ea typeface="ＭＳ Ｐゴシック" pitchFamily="34" charset="-128"/>
              </a:rPr>
              <a:t>.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On our mobile health website, which is available at the end of this presentation, there are user guides and instructions developed for Veterans that explain the steps involved with setting up a DS Logon.    We also plan on releasing a new App that will help a Veteran set up a DS Logon as well as test their current logon with the VA mobile infrastructure, to be sure that it’s working.</a:t>
            </a:r>
            <a:endParaRPr lang="en-US" dirty="0" smtClean="0">
              <a:ea typeface="ＭＳ Ｐゴシック" pitchFamily="34" charset="-128"/>
            </a:endParaRP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t>
            </a:r>
          </a:p>
          <a:p>
            <a:pPr eaLnBrk="1" hangingPunct="1">
              <a:spcBef>
                <a:spcPct val="0"/>
              </a:spcBef>
            </a:pPr>
            <a:endParaRPr lang="en-US" dirty="0" smtClean="0">
              <a:ea typeface="ＭＳ Ｐゴシック" pitchFamily="34" charset="-128"/>
            </a:endParaRPr>
          </a:p>
        </p:txBody>
      </p:sp>
      <p:sp>
        <p:nvSpPr>
          <p:cNvPr id="7168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1122" indent="-288893">
              <a:defRPr>
                <a:solidFill>
                  <a:schemeClr val="tx1"/>
                </a:solidFill>
                <a:latin typeface="Calibri" pitchFamily="34" charset="0"/>
              </a:defRPr>
            </a:lvl2pPr>
            <a:lvl3pPr marL="1155573" indent="-231115">
              <a:defRPr>
                <a:solidFill>
                  <a:schemeClr val="tx1"/>
                </a:solidFill>
                <a:latin typeface="Calibri" pitchFamily="34" charset="0"/>
              </a:defRPr>
            </a:lvl3pPr>
            <a:lvl4pPr marL="1617802" indent="-231115">
              <a:defRPr>
                <a:solidFill>
                  <a:schemeClr val="tx1"/>
                </a:solidFill>
                <a:latin typeface="Calibri" pitchFamily="34" charset="0"/>
              </a:defRPr>
            </a:lvl4pPr>
            <a:lvl5pPr marL="2080031" indent="-231115">
              <a:defRPr>
                <a:solidFill>
                  <a:schemeClr val="tx1"/>
                </a:solidFill>
                <a:latin typeface="Calibri" pitchFamily="34" charset="0"/>
              </a:defRPr>
            </a:lvl5pPr>
            <a:lvl6pPr marL="2542261" indent="-231115" defTabSz="462229" fontAlgn="base">
              <a:spcBef>
                <a:spcPct val="0"/>
              </a:spcBef>
              <a:spcAft>
                <a:spcPct val="0"/>
              </a:spcAft>
              <a:defRPr>
                <a:solidFill>
                  <a:schemeClr val="tx1"/>
                </a:solidFill>
                <a:latin typeface="Calibri" pitchFamily="34" charset="0"/>
              </a:defRPr>
            </a:lvl6pPr>
            <a:lvl7pPr marL="3004490" indent="-231115" defTabSz="462229" fontAlgn="base">
              <a:spcBef>
                <a:spcPct val="0"/>
              </a:spcBef>
              <a:spcAft>
                <a:spcPct val="0"/>
              </a:spcAft>
              <a:defRPr>
                <a:solidFill>
                  <a:schemeClr val="tx1"/>
                </a:solidFill>
                <a:latin typeface="Calibri" pitchFamily="34" charset="0"/>
              </a:defRPr>
            </a:lvl7pPr>
            <a:lvl8pPr marL="3466719" indent="-231115" defTabSz="462229" fontAlgn="base">
              <a:spcBef>
                <a:spcPct val="0"/>
              </a:spcBef>
              <a:spcAft>
                <a:spcPct val="0"/>
              </a:spcAft>
              <a:defRPr>
                <a:solidFill>
                  <a:schemeClr val="tx1"/>
                </a:solidFill>
                <a:latin typeface="Calibri" pitchFamily="34" charset="0"/>
              </a:defRPr>
            </a:lvl8pPr>
            <a:lvl9pPr marL="3928948" indent="-231115" defTabSz="462229" fontAlgn="base">
              <a:spcBef>
                <a:spcPct val="0"/>
              </a:spcBef>
              <a:spcAft>
                <a:spcPct val="0"/>
              </a:spcAft>
              <a:defRPr>
                <a:solidFill>
                  <a:schemeClr val="tx1"/>
                </a:solidFill>
                <a:latin typeface="Calibri" pitchFamily="34" charset="0"/>
              </a:defRPr>
            </a:lvl9pPr>
          </a:lstStyle>
          <a:p>
            <a:pPr>
              <a:defRPr/>
            </a:pPr>
            <a:fld id="{E4B3B869-AB2F-4780-A675-A9214CB13339}" type="slidenum">
              <a:rPr lang="en-US" smtClean="0">
                <a:solidFill>
                  <a:prstClr val="black"/>
                </a:solidFill>
                <a:ea typeface="ＭＳ Ｐゴシック" pitchFamily="34" charset="-128"/>
              </a:rPr>
              <a:pPr>
                <a:defRPr/>
              </a:pPr>
              <a:t>23</a:t>
            </a:fld>
            <a:endParaRPr 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4166132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Launchpad is the central</a:t>
            </a:r>
            <a:r>
              <a:rPr lang="en-US" baseline="0" dirty="0" smtClean="0"/>
              <a:t> hub for all Veteran mobile apps.  </a:t>
            </a:r>
          </a:p>
          <a:p>
            <a:endParaRPr lang="en-US" baseline="0" dirty="0" smtClean="0"/>
          </a:p>
          <a:p>
            <a:r>
              <a:rPr lang="en-US" baseline="0" dirty="0" smtClean="0"/>
              <a:t>We have versions for both iOS and HTML5, which will run on almost any internet-enabled mobile device.</a:t>
            </a:r>
          </a:p>
          <a:p>
            <a:endParaRPr lang="en-US" baseline="0" dirty="0" smtClean="0"/>
          </a:p>
          <a:p>
            <a:r>
              <a:rPr lang="en-US" baseline="0" dirty="0" smtClean="0"/>
              <a:t>In Launchpad, the user will be able to see all applications available for download as well as applications they’ve already installed or accessed.  By swiping the screen, there’s also a page of links to other content which may be relevant to them.</a:t>
            </a:r>
          </a:p>
          <a:p>
            <a:endParaRPr lang="en-US" dirty="0" smtClean="0"/>
          </a:p>
          <a:p>
            <a:r>
              <a:rPr lang="en-US" dirty="0" smtClean="0"/>
              <a:t>Apps come in a variety</a:t>
            </a:r>
            <a:r>
              <a:rPr lang="en-US" baseline="0" dirty="0" smtClean="0"/>
              <a:t> of flavors.  Some apps may be what’s referred to a as a “native” app, which means it gets downloaded and installed on a device.  These apps sometimes will work off-line if they’re informational only or don’t connect to a VA database.  Then we also have HTML5 apps, which can either be installed or can be hosted as a traditional web-app.</a:t>
            </a:r>
          </a:p>
          <a:p>
            <a:endParaRPr lang="en-US" baseline="0" dirty="0" smtClean="0"/>
          </a:p>
          <a:p>
            <a:r>
              <a:rPr lang="en-US" baseline="0" dirty="0" smtClean="0"/>
              <a:t>Our strategic direction is to build apps in HTML5, unless there’s some reason it won’t work for a specific app.  For example, there may be some special piece of hardware on a specific mobile device which can’t be access in HTML5.  But by building apps in HTML5, we can ensure they’ll run on the majority of mobile devices such as all popular version of Android, iPhone, iOS, and Windows Phone or tablet platforms.  HTML5 apps will also run on traditional desktops.</a:t>
            </a:r>
          </a:p>
          <a:p>
            <a:endParaRPr lang="en-US" baseline="0" dirty="0" smtClean="0"/>
          </a:p>
          <a:p>
            <a:r>
              <a:rPr lang="en-US" baseline="0" dirty="0" smtClean="0"/>
              <a:t>**************************************************************************************</a:t>
            </a:r>
          </a:p>
          <a:p>
            <a:endParaRPr lang="en-US" dirty="0"/>
          </a:p>
        </p:txBody>
      </p:sp>
      <p:sp>
        <p:nvSpPr>
          <p:cNvPr id="4" name="Slide Number Placeholder 3"/>
          <p:cNvSpPr>
            <a:spLocks noGrp="1"/>
          </p:cNvSpPr>
          <p:nvPr>
            <p:ph type="sldNum" sz="quarter" idx="10"/>
          </p:nvPr>
        </p:nvSpPr>
        <p:spPr/>
        <p:txBody>
          <a:bodyPr/>
          <a:lstStyle/>
          <a:p>
            <a:pPr>
              <a:defRPr/>
            </a:pPr>
            <a:fld id="{560B53AE-A35D-4E74-BA21-D23E561831BA}" type="slidenum">
              <a:rPr lang="en-US" smtClean="0"/>
              <a:pPr>
                <a:defRPr/>
              </a:pPr>
              <a:t>24</a:t>
            </a:fld>
            <a:endParaRPr lang="en-US" dirty="0"/>
          </a:p>
        </p:txBody>
      </p:sp>
    </p:spTree>
    <p:extLst>
      <p:ext uri="{BB962C8B-B14F-4D97-AF65-F5344CB8AC3E}">
        <p14:creationId xmlns:p14="http://schemas.microsoft.com/office/powerpoint/2010/main" val="2605212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1200"/>
              </a:spcAft>
            </a:pPr>
            <a:r>
              <a:rPr lang="en-US" sz="1200" dirty="0" smtClean="0"/>
              <a:t>Summary of Care App Displays EHR Data</a:t>
            </a:r>
            <a:r>
              <a:rPr lang="en-US" b="1" dirty="0" smtClean="0">
                <a:solidFill>
                  <a:schemeClr val="bg2"/>
                </a:solidFill>
                <a:latin typeface="Calibri" pitchFamily="-1" charset="0"/>
                <a:ea typeface="ＭＳ Ｐゴシック" pitchFamily="-1" charset="-128"/>
              </a:rPr>
              <a:t> </a:t>
            </a:r>
          </a:p>
          <a:p>
            <a:pPr>
              <a:lnSpc>
                <a:spcPct val="110000"/>
              </a:lnSpc>
              <a:spcAft>
                <a:spcPts val="1200"/>
              </a:spcAft>
            </a:pPr>
            <a:endParaRPr lang="en-US" sz="1200" b="1" dirty="0" smtClean="0">
              <a:solidFill>
                <a:schemeClr val="bg2"/>
              </a:solidFill>
              <a:latin typeface="Calibri" pitchFamily="-1" charset="0"/>
              <a:ea typeface="ＭＳ Ｐゴシック" pitchFamily="-1" charset="-128"/>
            </a:endParaRPr>
          </a:p>
          <a:p>
            <a:pPr>
              <a:lnSpc>
                <a:spcPct val="110000"/>
              </a:lnSpc>
              <a:spcAft>
                <a:spcPts val="1200"/>
              </a:spcAft>
            </a:pPr>
            <a:r>
              <a:rPr lang="en-US" sz="1200" b="0" dirty="0" smtClean="0"/>
              <a:t>Medications</a:t>
            </a:r>
          </a:p>
          <a:p>
            <a:pPr>
              <a:lnSpc>
                <a:spcPct val="110000"/>
              </a:lnSpc>
              <a:spcAft>
                <a:spcPts val="1200"/>
              </a:spcAft>
            </a:pPr>
            <a:r>
              <a:rPr lang="en-US" sz="1200" b="0" dirty="0" smtClean="0"/>
              <a:t>Labs</a:t>
            </a:r>
          </a:p>
          <a:p>
            <a:pPr>
              <a:lnSpc>
                <a:spcPct val="110000"/>
              </a:lnSpc>
              <a:spcAft>
                <a:spcPts val="1200"/>
              </a:spcAft>
            </a:pPr>
            <a:r>
              <a:rPr lang="en-US" sz="1200" b="0" dirty="0" smtClean="0"/>
              <a:t>Problem List</a:t>
            </a:r>
          </a:p>
          <a:p>
            <a:pPr>
              <a:lnSpc>
                <a:spcPct val="110000"/>
              </a:lnSpc>
              <a:spcAft>
                <a:spcPts val="1200"/>
              </a:spcAft>
            </a:pPr>
            <a:r>
              <a:rPr lang="en-US" sz="1200" b="0" dirty="0" smtClean="0"/>
              <a:t>Radiology Reports</a:t>
            </a:r>
          </a:p>
          <a:p>
            <a:pPr>
              <a:lnSpc>
                <a:spcPct val="110000"/>
              </a:lnSpc>
              <a:spcAft>
                <a:spcPts val="1200"/>
              </a:spcAft>
            </a:pPr>
            <a:r>
              <a:rPr lang="en-US" sz="1200" b="0" dirty="0" smtClean="0"/>
              <a:t>Progress Notes</a:t>
            </a:r>
          </a:p>
          <a:p>
            <a:pPr>
              <a:lnSpc>
                <a:spcPct val="110000"/>
              </a:lnSpc>
              <a:spcAft>
                <a:spcPts val="1200"/>
              </a:spcAft>
            </a:pPr>
            <a:r>
              <a:rPr lang="en-US" sz="1200" b="0" dirty="0" smtClean="0"/>
              <a:t>Demographics</a:t>
            </a:r>
          </a:p>
          <a:p>
            <a:pPr>
              <a:lnSpc>
                <a:spcPct val="110000"/>
              </a:lnSpc>
              <a:spcAft>
                <a:spcPts val="1200"/>
              </a:spcAft>
            </a:pPr>
            <a:r>
              <a:rPr lang="en-US" sz="1200" b="0" dirty="0" smtClean="0"/>
              <a:t> Vitals</a:t>
            </a:r>
          </a:p>
          <a:p>
            <a:pPr marL="0" marR="0" indent="0" algn="l" defTabSz="924458" rtl="0" eaLnBrk="1" fontAlgn="auto" latinLnBrk="0" hangingPunct="1">
              <a:lnSpc>
                <a:spcPct val="100000"/>
              </a:lnSpc>
              <a:spcBef>
                <a:spcPts val="0"/>
              </a:spcBef>
              <a:spcAft>
                <a:spcPts val="0"/>
              </a:spcAft>
              <a:buClrTx/>
              <a:buSzTx/>
              <a:buFontTx/>
              <a:buNone/>
              <a:tabLst/>
              <a:defRPr/>
            </a:pPr>
            <a:r>
              <a:rPr lang="en-US" dirty="0" smtClean="0"/>
              <a:t>*********************************************************************</a:t>
            </a:r>
          </a:p>
          <a:p>
            <a:pPr defTabSz="924458">
              <a:defRPr/>
            </a:pPr>
            <a:endParaRPr lang="en-US" b="1" dirty="0">
              <a:solidFill>
                <a:schemeClr val="bg2"/>
              </a:solidFill>
              <a:latin typeface="Calibri" pitchFamily="-1" charset="0"/>
              <a:ea typeface="ＭＳ Ｐゴシック" pitchFamily="-1" charset="-128"/>
            </a:endParaRPr>
          </a:p>
          <a:p>
            <a:pPr defTabSz="924458">
              <a:defRPr/>
            </a:pPr>
            <a:endParaRPr lang="en-US" b="1" dirty="0">
              <a:solidFill>
                <a:schemeClr val="bg2"/>
              </a:solidFill>
              <a:latin typeface="Calibri" pitchFamily="-1" charset="0"/>
              <a:ea typeface="ＭＳ Ｐゴシック" pitchFamily="-1" charset="-128"/>
            </a:endParaRPr>
          </a:p>
          <a:p>
            <a:pPr defTabSz="924458">
              <a:defRPr/>
            </a:pPr>
            <a:endParaRPr lang="en-US" b="1" dirty="0">
              <a:solidFill>
                <a:schemeClr val="bg2"/>
              </a:solidFill>
              <a:latin typeface="Calibri" pitchFamily="-1" charset="0"/>
              <a:ea typeface="ＭＳ Ｐゴシック" pitchFamily="-1" charset="-128"/>
            </a:endParaRPr>
          </a:p>
          <a:p>
            <a:pPr defTabSz="924458">
              <a:defRPr/>
            </a:pPr>
            <a:endParaRPr lang="en-US" b="1" dirty="0">
              <a:solidFill>
                <a:schemeClr val="bg2"/>
              </a:solidFill>
              <a:latin typeface="Calibri" pitchFamily="-1" charset="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4E9E49C4-AB6E-4BDB-B6B1-C2DD7EBE364E}" type="slidenum">
              <a:rPr lang="en-US" smtClean="0"/>
              <a:pPr>
                <a:defRPr/>
              </a:pPr>
              <a:t>25</a:t>
            </a:fld>
            <a:endParaRPr lang="en-US" dirty="0"/>
          </a:p>
        </p:txBody>
      </p:sp>
    </p:spTree>
    <p:extLst>
      <p:ext uri="{BB962C8B-B14F-4D97-AF65-F5344CB8AC3E}">
        <p14:creationId xmlns:p14="http://schemas.microsoft.com/office/powerpoint/2010/main" val="3199773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Pain coach – large buttons with familiar</a:t>
            </a:r>
            <a:r>
              <a:rPr lang="en-US" baseline="0" dirty="0" smtClean="0"/>
              <a:t> look and feel – looks like other apps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NAVIGATION panel at bottom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Try to keep apps consistent – VA mobile style guide and certification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LAUNCHPAD button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26</a:t>
            </a:fld>
            <a:endParaRPr lang="en-US" dirty="0"/>
          </a:p>
        </p:txBody>
      </p:sp>
    </p:spTree>
    <p:extLst>
      <p:ext uri="{BB962C8B-B14F-4D97-AF65-F5344CB8AC3E}">
        <p14:creationId xmlns:p14="http://schemas.microsoft.com/office/powerpoint/2010/main" val="3634770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smtClean="0">
                <a:solidFill>
                  <a:schemeClr val="bg2"/>
                </a:solidFill>
                <a:latin typeface="Calibri" pitchFamily="-1" charset="0"/>
                <a:ea typeface="ＭＳ Ｐゴシック" pitchFamily="-1" charset="-128"/>
              </a:rPr>
              <a:t>eJournal App</a:t>
            </a:r>
          </a:p>
          <a:p>
            <a:pPr defTabSz="924458">
              <a:defRPr/>
            </a:pPr>
            <a:endParaRPr lang="en-US" b="1" dirty="0">
              <a:solidFill>
                <a:schemeClr val="bg2"/>
              </a:solidFill>
              <a:latin typeface="Calibri" pitchFamily="-1" charset="0"/>
              <a:ea typeface="ＭＳ Ｐゴシック" pitchFamily="-1" charset="-128"/>
            </a:endParaRPr>
          </a:p>
          <a:p>
            <a:pPr>
              <a:lnSpc>
                <a:spcPct val="110000"/>
              </a:lnSpc>
              <a:spcAft>
                <a:spcPts val="1200"/>
              </a:spcAft>
            </a:pPr>
            <a:r>
              <a:rPr lang="en-US" sz="1200" b="0" dirty="0" smtClean="0"/>
              <a:t>Vitals</a:t>
            </a:r>
          </a:p>
          <a:p>
            <a:pPr>
              <a:lnSpc>
                <a:spcPct val="110000"/>
              </a:lnSpc>
              <a:spcAft>
                <a:spcPts val="1200"/>
              </a:spcAft>
            </a:pPr>
            <a:r>
              <a:rPr lang="en-US" sz="1200" dirty="0" smtClean="0"/>
              <a:t>Exercise</a:t>
            </a:r>
            <a:endParaRPr lang="en-US" sz="1200" b="0" dirty="0" smtClean="0"/>
          </a:p>
          <a:p>
            <a:pPr>
              <a:lnSpc>
                <a:spcPct val="110000"/>
              </a:lnSpc>
              <a:spcAft>
                <a:spcPts val="1200"/>
              </a:spcAft>
            </a:pPr>
            <a:r>
              <a:rPr lang="en-US" sz="1200" dirty="0" smtClean="0"/>
              <a:t>Diet</a:t>
            </a:r>
            <a:endParaRPr lang="en-US" sz="1200" b="0" dirty="0" smtClean="0"/>
          </a:p>
          <a:p>
            <a:pPr>
              <a:lnSpc>
                <a:spcPct val="110000"/>
              </a:lnSpc>
              <a:spcAft>
                <a:spcPts val="1200"/>
              </a:spcAft>
            </a:pPr>
            <a:r>
              <a:rPr lang="en-US" sz="1200" b="0" dirty="0" smtClean="0"/>
              <a:t>Mood</a:t>
            </a:r>
          </a:p>
          <a:p>
            <a:pPr>
              <a:lnSpc>
                <a:spcPct val="110000"/>
              </a:lnSpc>
              <a:spcAft>
                <a:spcPts val="1200"/>
              </a:spcAft>
            </a:pPr>
            <a:r>
              <a:rPr lang="en-US" sz="1200" b="0" dirty="0" smtClean="0"/>
              <a:t>Communications</a:t>
            </a:r>
          </a:p>
          <a:p>
            <a:pPr marL="0" marR="0" indent="0" algn="l" defTabSz="924458" rtl="0" eaLnBrk="1" fontAlgn="auto" latinLnBrk="0" hangingPunct="1">
              <a:lnSpc>
                <a:spcPct val="100000"/>
              </a:lnSpc>
              <a:spcBef>
                <a:spcPts val="0"/>
              </a:spcBef>
              <a:spcAft>
                <a:spcPts val="0"/>
              </a:spcAft>
              <a:buClrTx/>
              <a:buSzTx/>
              <a:buFontTx/>
              <a:buNone/>
              <a:tabLst/>
              <a:defRPr/>
            </a:pPr>
            <a:r>
              <a:rPr lang="en-US" dirty="0" smtClean="0"/>
              <a:t>*********************************************************************</a:t>
            </a:r>
          </a:p>
          <a:p>
            <a:pPr defTabSz="924458">
              <a:defRPr/>
            </a:pPr>
            <a:endParaRPr lang="en-US" b="1" dirty="0">
              <a:solidFill>
                <a:schemeClr val="bg2"/>
              </a:solidFill>
              <a:latin typeface="Calibri" pitchFamily="-1" charset="0"/>
              <a:ea typeface="ＭＳ Ｐゴシック" pitchFamily="-1" charset="-128"/>
            </a:endParaRPr>
          </a:p>
          <a:p>
            <a:pPr defTabSz="924458">
              <a:defRPr/>
            </a:pPr>
            <a:endParaRPr lang="en-US" b="1" dirty="0">
              <a:solidFill>
                <a:schemeClr val="bg2"/>
              </a:solidFill>
              <a:latin typeface="Calibri" pitchFamily="-1" charset="0"/>
              <a:ea typeface="ＭＳ Ｐゴシック" pitchFamily="-1" charset="-128"/>
            </a:endParaRPr>
          </a:p>
          <a:p>
            <a:endParaRPr lang="en-US" dirty="0"/>
          </a:p>
        </p:txBody>
      </p:sp>
      <p:sp>
        <p:nvSpPr>
          <p:cNvPr id="4" name="Slide Number Placeholder 3"/>
          <p:cNvSpPr>
            <a:spLocks noGrp="1"/>
          </p:cNvSpPr>
          <p:nvPr>
            <p:ph type="sldNum" sz="quarter" idx="10"/>
          </p:nvPr>
        </p:nvSpPr>
        <p:spPr/>
        <p:txBody>
          <a:bodyPr/>
          <a:lstStyle/>
          <a:p>
            <a:pPr>
              <a:defRPr/>
            </a:pPr>
            <a:fld id="{4E9E49C4-AB6E-4BDB-B6B1-C2DD7EBE364E}" type="slidenum">
              <a:rPr lang="en-US" smtClean="0"/>
              <a:pPr>
                <a:defRPr/>
              </a:pPr>
              <a:t>27</a:t>
            </a:fld>
            <a:endParaRPr lang="en-US" dirty="0"/>
          </a:p>
        </p:txBody>
      </p:sp>
    </p:spTree>
    <p:extLst>
      <p:ext uri="{BB962C8B-B14F-4D97-AF65-F5344CB8AC3E}">
        <p14:creationId xmlns:p14="http://schemas.microsoft.com/office/powerpoint/2010/main" val="3199773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Secure Messaging</a:t>
            </a:r>
            <a:r>
              <a:rPr lang="en-US" baseline="0" dirty="0" smtClean="0"/>
              <a:t> App</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Only Mobile App that requires MHV credentials to use</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28</a:t>
            </a:fld>
            <a:endParaRPr lang="en-US" dirty="0"/>
          </a:p>
        </p:txBody>
      </p:sp>
    </p:spTree>
    <p:extLst>
      <p:ext uri="{BB962C8B-B14F-4D97-AF65-F5344CB8AC3E}">
        <p14:creationId xmlns:p14="http://schemas.microsoft.com/office/powerpoint/2010/main" val="3834336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Rx Refill App</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Allows Veterans to request prescription refills</a:t>
            </a:r>
            <a:endParaRPr 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29</a:t>
            </a:fld>
            <a:endParaRPr lang="en-US" dirty="0"/>
          </a:p>
        </p:txBody>
      </p:sp>
    </p:spTree>
    <p:extLst>
      <p:ext uri="{BB962C8B-B14F-4D97-AF65-F5344CB8AC3E}">
        <p14:creationId xmlns:p14="http://schemas.microsoft.com/office/powerpoint/2010/main" val="64231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Calibri" pitchFamily="34" charset="0"/>
              </a:rPr>
              <a:t>500</a:t>
            </a:r>
            <a:r>
              <a:rPr lang="en-US" sz="1200" baseline="0" dirty="0" smtClean="0">
                <a:solidFill>
                  <a:schemeClr val="bg1"/>
                </a:solidFill>
                <a:latin typeface="Calibri" pitchFamily="34" charset="0"/>
              </a:rPr>
              <a:t> million is a huge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itchFamily="34" charset="0"/>
              </a:rPr>
              <a:t>2015 isn’t far away.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itchFamily="34" charset="0"/>
              </a:rPr>
              <a:t>VA sees value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itchFamily="34" charset="0"/>
              </a:rPr>
              <a:t>Investing in the mobile space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itchFamily="34" charset="0"/>
              </a:rPr>
              <a:t>Are doing groundbreaking things.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itchFamily="34" charset="0"/>
              </a:rPr>
              <a:t>Through technology, have chance to change the way healthcare is delivered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itchFamily="34" charset="0"/>
              </a:rPr>
              <a:t>Patient will become more a part of their care team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itchFamily="34" charset="0"/>
              </a:rPr>
              <a:t>More ways to access VA.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latin typeface="Calibri" pitchFamily="34" charset="0"/>
              </a:rPr>
              <a:t>More ways to interact with providers.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a:t>
            </a:fld>
            <a:endParaRPr lang="en-US" dirty="0"/>
          </a:p>
        </p:txBody>
      </p:sp>
    </p:spTree>
    <p:extLst>
      <p:ext uri="{BB962C8B-B14F-4D97-AF65-F5344CB8AC3E}">
        <p14:creationId xmlns:p14="http://schemas.microsoft.com/office/powerpoint/2010/main" val="2037596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30</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Native iOS</a:t>
            </a:r>
          </a:p>
          <a:p>
            <a:r>
              <a:rPr lang="en-US" dirty="0" smtClean="0"/>
              <a:t>Native Android</a:t>
            </a:r>
          </a:p>
          <a:p>
            <a:r>
              <a:rPr lang="en-US" dirty="0" smtClean="0"/>
              <a:t>Embarcadero XE (i.e. Delphi)</a:t>
            </a:r>
          </a:p>
          <a:p>
            <a:r>
              <a:rPr lang="en-US" b="1" dirty="0" smtClean="0"/>
              <a:t>Focus is HTML5</a:t>
            </a:r>
          </a:p>
          <a:p>
            <a:pPr lvl="1"/>
            <a:r>
              <a:rPr lang="en-US" dirty="0" smtClean="0"/>
              <a:t>Why?</a:t>
            </a:r>
          </a:p>
          <a:p>
            <a:pPr lvl="2"/>
            <a:r>
              <a:rPr lang="en-US" dirty="0" smtClean="0"/>
              <a:t>Easier to sustain one code base</a:t>
            </a:r>
          </a:p>
          <a:p>
            <a:pPr lvl="2"/>
            <a:r>
              <a:rPr lang="en-US" dirty="0" smtClean="0"/>
              <a:t>Platform agnostic</a:t>
            </a:r>
          </a:p>
          <a:p>
            <a:pPr lvl="2"/>
            <a:r>
              <a:rPr lang="en-US" dirty="0" smtClean="0"/>
              <a:t>No specialized hardware (Macs needed for iOS)</a:t>
            </a:r>
          </a:p>
          <a:p>
            <a:pPr lvl="1"/>
            <a:r>
              <a:rPr lang="en-US" dirty="0" smtClean="0"/>
              <a:t>Downsides</a:t>
            </a:r>
          </a:p>
          <a:p>
            <a:pPr lvl="2"/>
            <a:r>
              <a:rPr lang="en-US" dirty="0" smtClean="0"/>
              <a:t>Access limited to some custom device API’s</a:t>
            </a:r>
          </a:p>
          <a:p>
            <a:pPr lvl="2"/>
            <a:r>
              <a:rPr lang="en-US" dirty="0" smtClean="0"/>
              <a:t>Speed, look-and-feel  (Sometimes)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31</a:t>
            </a:fld>
            <a:endParaRPr lang="en-US" dirty="0"/>
          </a:p>
        </p:txBody>
      </p:sp>
    </p:spTree>
    <p:extLst>
      <p:ext uri="{BB962C8B-B14F-4D97-AF65-F5344CB8AC3E}">
        <p14:creationId xmlns:p14="http://schemas.microsoft.com/office/powerpoint/2010/main" val="3404646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Veteran-Facing Mobile Browser Apps (HTML5)</a:t>
            </a:r>
          </a:p>
          <a:p>
            <a:pPr lvl="1"/>
            <a:r>
              <a:rPr lang="en-US" dirty="0" smtClean="0"/>
              <a:t>Mobile Blue Button: download healthcare data to mobile device </a:t>
            </a:r>
          </a:p>
          <a:p>
            <a:pPr lvl="1"/>
            <a:r>
              <a:rPr lang="en-US" dirty="0" smtClean="0"/>
              <a:t>Summary of Care: summarize healthcare data graphically over time</a:t>
            </a:r>
          </a:p>
          <a:p>
            <a:pPr lvl="1"/>
            <a:r>
              <a:rPr lang="en-US" dirty="0" smtClean="0"/>
              <a:t>Veteran Appointment Request: Request VA Appointments from mobile device</a:t>
            </a:r>
          </a:p>
          <a:p>
            <a:pPr lvl="1"/>
            <a:endParaRPr lang="en-US" dirty="0" smtClean="0"/>
          </a:p>
          <a:p>
            <a:pPr lvl="1"/>
            <a:r>
              <a:rPr lang="en-US" dirty="0" smtClean="0"/>
              <a:t>LET’S LOOK AT MOBILE</a:t>
            </a:r>
            <a:r>
              <a:rPr lang="en-US" baseline="0" dirty="0" smtClean="0"/>
              <a:t> BLUE BUTTON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32</a:t>
            </a:fld>
            <a:endParaRPr lang="en-US" dirty="0"/>
          </a:p>
        </p:txBody>
      </p:sp>
    </p:spTree>
    <p:extLst>
      <p:ext uri="{BB962C8B-B14F-4D97-AF65-F5344CB8AC3E}">
        <p14:creationId xmlns:p14="http://schemas.microsoft.com/office/powerpoint/2010/main" val="213662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33</a:t>
            </a:fld>
            <a:endParaRPr lang="en-US" dirty="0"/>
          </a:p>
        </p:txBody>
      </p:sp>
    </p:spTree>
    <p:extLst>
      <p:ext uri="{BB962C8B-B14F-4D97-AF65-F5344CB8AC3E}">
        <p14:creationId xmlns:p14="http://schemas.microsoft.com/office/powerpoint/2010/main" val="2897892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34</a:t>
            </a:fld>
            <a:endParaRPr lang="en-US" dirty="0"/>
          </a:p>
        </p:txBody>
      </p:sp>
    </p:spTree>
    <p:extLst>
      <p:ext uri="{BB962C8B-B14F-4D97-AF65-F5344CB8AC3E}">
        <p14:creationId xmlns:p14="http://schemas.microsoft.com/office/powerpoint/2010/main" val="1697672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35</a:t>
            </a:fld>
            <a:endParaRPr lang="en-US" dirty="0"/>
          </a:p>
        </p:txBody>
      </p:sp>
    </p:spTree>
    <p:extLst>
      <p:ext uri="{BB962C8B-B14F-4D97-AF65-F5344CB8AC3E}">
        <p14:creationId xmlns:p14="http://schemas.microsoft.com/office/powerpoint/2010/main" val="36601613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Anyone can request access here:</a:t>
            </a:r>
          </a:p>
          <a:p>
            <a:pPr lvl="1"/>
            <a:r>
              <a:rPr lang="en-US" dirty="0" smtClean="0">
                <a:hlinkClick r:id="rId3"/>
              </a:rPr>
              <a:t>https://mobilehealth.va.gov/initiation</a:t>
            </a:r>
            <a:endParaRPr lang="en-US" dirty="0" smtClean="0"/>
          </a:p>
          <a:p>
            <a:r>
              <a:rPr lang="en-US" dirty="0" smtClean="0"/>
              <a:t>Cloud based</a:t>
            </a:r>
          </a:p>
          <a:p>
            <a:r>
              <a:rPr lang="en-US" dirty="0" smtClean="0"/>
              <a:t>Contains:</a:t>
            </a:r>
          </a:p>
          <a:p>
            <a:pPr lvl="1"/>
            <a:r>
              <a:rPr lang="en-US" dirty="0" smtClean="0"/>
              <a:t>Atlassian Tools</a:t>
            </a:r>
          </a:p>
          <a:p>
            <a:pPr lvl="1"/>
            <a:r>
              <a:rPr lang="en-US" dirty="0" smtClean="0"/>
              <a:t>Development, Test, Pre-Production, Integration &amp; Production Environments</a:t>
            </a:r>
          </a:p>
          <a:p>
            <a:r>
              <a:rPr lang="en-US" dirty="0" smtClean="0"/>
              <a:t>MDM Solution – Airwatch</a:t>
            </a:r>
          </a:p>
          <a:p>
            <a:r>
              <a:rPr lang="en-US" dirty="0" smtClean="0"/>
              <a:t>Public App Store</a:t>
            </a:r>
          </a:p>
          <a:p>
            <a:r>
              <a:rPr lang="en-US" dirty="0" smtClean="0"/>
              <a:t>Middle-tier services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36</a:t>
            </a:fld>
            <a:endParaRPr lang="en-US" dirty="0"/>
          </a:p>
        </p:txBody>
      </p:sp>
    </p:spTree>
    <p:extLst>
      <p:ext uri="{BB962C8B-B14F-4D97-AF65-F5344CB8AC3E}">
        <p14:creationId xmlns:p14="http://schemas.microsoft.com/office/powerpoint/2010/main" val="3495447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OIT PD mobile development team</a:t>
            </a:r>
          </a:p>
          <a:p>
            <a:r>
              <a:rPr lang="en-US" dirty="0" smtClean="0"/>
              <a:t>VHA WMS mobile development team</a:t>
            </a:r>
          </a:p>
          <a:p>
            <a:r>
              <a:rPr lang="en-US" dirty="0" smtClean="0"/>
              <a:t>VHA WMS contracted resources</a:t>
            </a:r>
          </a:p>
          <a:p>
            <a:r>
              <a:rPr lang="en-US" dirty="0" smtClean="0"/>
              <a:t>VBA contracted resources</a:t>
            </a:r>
          </a:p>
          <a:p>
            <a:r>
              <a:rPr lang="en-US" dirty="0" smtClean="0"/>
              <a:t>DoD</a:t>
            </a:r>
          </a:p>
          <a:p>
            <a:r>
              <a:rPr lang="en-US" dirty="0" smtClean="0"/>
              <a:t>National Center for PTSD (NCPTSD)</a:t>
            </a:r>
          </a:p>
          <a:p>
            <a:r>
              <a:rPr lang="en-US" dirty="0" smtClean="0"/>
              <a:t>VHA Innovation</a:t>
            </a:r>
          </a:p>
          <a:p>
            <a:r>
              <a:rPr lang="en-US" dirty="0" smtClean="0"/>
              <a:t>VBA Innovation</a:t>
            </a:r>
          </a:p>
          <a:p>
            <a:r>
              <a:rPr lang="en-US" dirty="0" smtClean="0"/>
              <a:t>And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37</a:t>
            </a:fld>
            <a:endParaRPr lang="en-US" dirty="0"/>
          </a:p>
        </p:txBody>
      </p:sp>
    </p:spTree>
    <p:extLst>
      <p:ext uri="{BB962C8B-B14F-4D97-AF65-F5344CB8AC3E}">
        <p14:creationId xmlns:p14="http://schemas.microsoft.com/office/powerpoint/2010/main" val="4184796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Agile Development Methodology</a:t>
            </a:r>
          </a:p>
          <a:p>
            <a:endParaRPr lang="en-US" dirty="0" smtClean="0"/>
          </a:p>
          <a:p>
            <a:r>
              <a:rPr lang="en-US" dirty="0" smtClean="0"/>
              <a:t>Strengths:</a:t>
            </a:r>
          </a:p>
          <a:p>
            <a:pPr lvl="1"/>
            <a:r>
              <a:rPr lang="en-US" dirty="0" smtClean="0"/>
              <a:t>Easy to begin with basic requirements</a:t>
            </a:r>
          </a:p>
          <a:p>
            <a:pPr lvl="1"/>
            <a:r>
              <a:rPr lang="en-US" dirty="0" smtClean="0"/>
              <a:t>High business owner/user engagement</a:t>
            </a:r>
          </a:p>
          <a:p>
            <a:pPr lvl="1"/>
            <a:r>
              <a:rPr lang="en-US" dirty="0" smtClean="0"/>
              <a:t>Rapid time to working prototypes</a:t>
            </a:r>
          </a:p>
          <a:p>
            <a:pPr lvl="1"/>
            <a:r>
              <a:rPr lang="en-US" dirty="0" smtClean="0"/>
              <a:t>Responsive to changes throughout the process</a:t>
            </a:r>
          </a:p>
          <a:p>
            <a:pPr marL="514350" indent="-457200"/>
            <a:r>
              <a:rPr lang="en-US" dirty="0" smtClean="0"/>
              <a:t>Weaknesses</a:t>
            </a:r>
          </a:p>
          <a:p>
            <a:pPr lvl="1"/>
            <a:r>
              <a:rPr lang="en-US" dirty="0" smtClean="0"/>
              <a:t>Planning and documentation can sometimes be overlooked</a:t>
            </a:r>
          </a:p>
          <a:p>
            <a:pPr lvl="1"/>
            <a:r>
              <a:rPr lang="en-US" dirty="0" smtClean="0"/>
              <a:t>Requires high business owner/user engagement</a:t>
            </a:r>
          </a:p>
          <a:p>
            <a:pPr lvl="1"/>
            <a:r>
              <a:rPr lang="en-US" dirty="0" smtClean="0"/>
              <a:t>Requires alignment with OIT PMAS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38</a:t>
            </a:fld>
            <a:endParaRPr lang="en-US" dirty="0"/>
          </a:p>
        </p:txBody>
      </p:sp>
    </p:spTree>
    <p:extLst>
      <p:ext uri="{BB962C8B-B14F-4D97-AF65-F5344CB8AC3E}">
        <p14:creationId xmlns:p14="http://schemas.microsoft.com/office/powerpoint/2010/main" val="2733034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Lifecycle</a:t>
            </a:r>
            <a:r>
              <a:rPr lang="en-US" baseline="0" dirty="0" smtClean="0"/>
              <a:t> Management. </a:t>
            </a:r>
          </a:p>
          <a:p>
            <a:r>
              <a:rPr lang="en-US" baseline="0" dirty="0" smtClean="0"/>
              <a:t>Introduction Brian </a:t>
            </a:r>
            <a:r>
              <a:rPr lang="en-US" baseline="0" dirty="0" err="1" smtClean="0"/>
              <a:t>Olinger</a:t>
            </a:r>
            <a:r>
              <a:rPr lang="en-US" baseline="0" dirty="0" smtClean="0"/>
              <a:t> Web and Mobile solutions supervisor</a:t>
            </a:r>
          </a:p>
          <a:p>
            <a:r>
              <a:rPr lang="en-US" baseline="0" dirty="0" err="1" smtClean="0"/>
              <a:t>LifeCycle</a:t>
            </a:r>
            <a:r>
              <a:rPr lang="en-US" baseline="0" dirty="0" smtClean="0"/>
              <a:t> </a:t>
            </a:r>
            <a:r>
              <a:rPr lang="en-US" baseline="0" dirty="0" err="1" smtClean="0"/>
              <a:t>Mangement</a:t>
            </a:r>
            <a:r>
              <a:rPr lang="en-US" baseline="0" dirty="0" smtClean="0"/>
              <a:t> – Were going to discuss how and Idea becomes a Mobile App and released to Providers, Medical center staff, Veterans.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39</a:t>
            </a:fld>
            <a:endParaRPr lang="en-US" dirty="0"/>
          </a:p>
        </p:txBody>
      </p:sp>
    </p:spTree>
    <p:extLst>
      <p:ext uri="{BB962C8B-B14F-4D97-AF65-F5344CB8AC3E}">
        <p14:creationId xmlns:p14="http://schemas.microsoft.com/office/powerpoint/2010/main" val="96183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000" baseline="0" dirty="0" smtClean="0"/>
              <a:t>Talk about some stats:</a:t>
            </a:r>
          </a:p>
          <a:p>
            <a:pPr eaLnBrk="1" hangingPunct="1">
              <a:spcBef>
                <a:spcPct val="0"/>
              </a:spcBef>
            </a:pPr>
            <a:r>
              <a:rPr lang="en-US" sz="1000" baseline="0" dirty="0" smtClean="0"/>
              <a:t>2012: 6 billion subscribers to cellphone plans world-wide.  </a:t>
            </a:r>
          </a:p>
          <a:p>
            <a:pPr eaLnBrk="1" hangingPunct="1">
              <a:spcBef>
                <a:spcPct val="0"/>
              </a:spcBef>
            </a:pPr>
            <a:endParaRPr lang="en-US" sz="1000" baseline="0" dirty="0" smtClean="0"/>
          </a:p>
          <a:p>
            <a:pPr eaLnBrk="1" hangingPunct="1">
              <a:spcBef>
                <a:spcPct val="0"/>
              </a:spcBef>
            </a:pPr>
            <a:r>
              <a:rPr lang="en-US" sz="1000" baseline="0" dirty="0" smtClean="0"/>
              <a:t>Mobile is the largest single platform ever created </a:t>
            </a:r>
          </a:p>
          <a:p>
            <a:pPr eaLnBrk="1" hangingPunct="1">
              <a:spcBef>
                <a:spcPct val="0"/>
              </a:spcBef>
            </a:pPr>
            <a:r>
              <a:rPr lang="en-US" sz="1000" baseline="0" dirty="0" smtClean="0"/>
              <a:t>  Bigger, more reach than the PC or television</a:t>
            </a:r>
          </a:p>
          <a:p>
            <a:pPr eaLnBrk="1" hangingPunct="1">
              <a:spcBef>
                <a:spcPct val="0"/>
              </a:spcBef>
            </a:pPr>
            <a:endParaRPr lang="en-US" sz="1000" baseline="0" dirty="0" smtClean="0"/>
          </a:p>
          <a:p>
            <a:pPr eaLnBrk="1" hangingPunct="1">
              <a:spcBef>
                <a:spcPct val="0"/>
              </a:spcBef>
            </a:pPr>
            <a:r>
              <a:rPr lang="en-US" sz="1000" baseline="0" dirty="0" smtClean="0"/>
              <a:t>End of 2014: 90% of subscribers will have access to high speed connectivity</a:t>
            </a:r>
          </a:p>
          <a:p>
            <a:pPr eaLnBrk="1" hangingPunct="1">
              <a:spcBef>
                <a:spcPct val="0"/>
              </a:spcBef>
            </a:pPr>
            <a:r>
              <a:rPr lang="en-US" sz="1000" baseline="0" dirty="0" smtClean="0"/>
              <a:t>3 years ago:  20% of phones had high speed connectivity.  </a:t>
            </a:r>
          </a:p>
          <a:p>
            <a:pPr eaLnBrk="1" hangingPunct="1">
              <a:spcBef>
                <a:spcPct val="0"/>
              </a:spcBef>
            </a:pPr>
            <a:endParaRPr lang="en-US" sz="1000" baseline="0" dirty="0" smtClean="0"/>
          </a:p>
          <a:p>
            <a:pPr eaLnBrk="1" hangingPunct="1">
              <a:spcBef>
                <a:spcPct val="0"/>
              </a:spcBef>
            </a:pPr>
            <a:r>
              <a:rPr lang="en-US" sz="1000" baseline="0" dirty="0" smtClean="0"/>
              <a:t>1 billion new phones are now being shipped every year.  Apple just passed the 500 million mark for iPhones.  They’ll deliver 100 million more before the end of this year.</a:t>
            </a:r>
          </a:p>
          <a:p>
            <a:pPr eaLnBrk="1" hangingPunct="1">
              <a:spcBef>
                <a:spcPct val="0"/>
              </a:spcBef>
            </a:pPr>
            <a:endParaRPr lang="en-US" sz="1000" baseline="0" dirty="0" smtClean="0"/>
          </a:p>
          <a:p>
            <a:pPr eaLnBrk="1" hangingPunct="1">
              <a:spcBef>
                <a:spcPct val="0"/>
              </a:spcBef>
            </a:pPr>
            <a:r>
              <a:rPr lang="en-US" sz="1000" baseline="0" dirty="0" smtClean="0"/>
              <a:t>All of this has happened in just a few short years.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t>
            </a:r>
          </a:p>
          <a:p>
            <a:pPr algn="l" eaLnBrk="1" hangingPunct="1"/>
            <a:endParaRPr lang="en-US" sz="1000" dirty="0" smtClean="0"/>
          </a:p>
        </p:txBody>
      </p:sp>
    </p:spTree>
    <p:extLst>
      <p:ext uri="{BB962C8B-B14F-4D97-AF65-F5344CB8AC3E}">
        <p14:creationId xmlns:p14="http://schemas.microsoft.com/office/powerpoint/2010/main" val="27284685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endParaRPr lang="en-US" baseline="0" dirty="0" smtClean="0"/>
          </a:p>
          <a:p>
            <a:r>
              <a:rPr lang="en-US" baseline="0" dirty="0" smtClean="0"/>
              <a:t>Please take a moment and let us know what you think.</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40</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our evolving process or lifecycle of a mobile app. Today will review key components of this process from Request a New App to Product Support.</a:t>
            </a:r>
          </a:p>
          <a:p>
            <a:r>
              <a:rPr lang="en-US" baseline="0" dirty="0" smtClean="0"/>
              <a:t>For those interested please visit the download section in the </a:t>
            </a:r>
            <a:r>
              <a:rPr lang="en-US" baseline="0" dirty="0" err="1" smtClean="0"/>
              <a:t>MyVehu</a:t>
            </a:r>
            <a:r>
              <a:rPr lang="en-US" baseline="0" dirty="0" smtClean="0"/>
              <a:t> Campus  to get a better view of this slide and anything else in the presentation that Shawn or I presented.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41</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jump</a:t>
            </a:r>
            <a:r>
              <a:rPr lang="en-US" baseline="0" dirty="0" smtClean="0"/>
              <a:t> right in to the First section of the Mobile development Process the Request and Approval process. This will cover the Concept Definition and Planning Phases of the process.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42</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800" dirty="0" smtClean="0">
                <a:latin typeface="Arial" pitchFamily="34" charset="0"/>
                <a:cs typeface="Arial" pitchFamily="34" charset="0"/>
              </a:rPr>
              <a:t>To develop and or brand </a:t>
            </a:r>
            <a:r>
              <a:rPr lang="en-US" sz="2800" baseline="0" dirty="0" smtClean="0">
                <a:latin typeface="Arial" pitchFamily="34" charset="0"/>
                <a:cs typeface="Arial" pitchFamily="34" charset="0"/>
              </a:rPr>
              <a:t> a VA </a:t>
            </a:r>
            <a:r>
              <a:rPr lang="en-US" sz="2800" dirty="0" smtClean="0">
                <a:latin typeface="Arial" pitchFamily="34" charset="0"/>
                <a:cs typeface="Arial" pitchFamily="34" charset="0"/>
              </a:rPr>
              <a:t> Veteran or clinical provider mobile app, using VA resources, you must first register with VA by completing the forms that are specific to your request.</a:t>
            </a:r>
          </a:p>
          <a:p>
            <a:pPr lvl="1"/>
            <a:endParaRPr lang="en-US" sz="2800" dirty="0" smtClean="0">
              <a:latin typeface="Arial" pitchFamily="34" charset="0"/>
              <a:cs typeface="Arial"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 </a:t>
            </a:r>
            <a:r>
              <a:rPr lang="en-US" sz="2800" u="none" dirty="0" smtClean="0"/>
              <a:t>You</a:t>
            </a:r>
            <a:r>
              <a:rPr lang="en-US" sz="2800" u="none" baseline="0" dirty="0" smtClean="0"/>
              <a:t> will need to provide information on your idea, project, or proposal.</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u="none"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u="none" baseline="0" dirty="0" smtClean="0"/>
              <a:t> Once submitted a member of the WMS team will discuss steps to prepare the request for the Mobile Governance board. Request can be made at </a:t>
            </a:r>
            <a:r>
              <a:rPr lang="en-US" sz="2800" u="sng" dirty="0" smtClean="0">
                <a:hlinkClick r:id="rId3"/>
              </a:rPr>
              <a:t> http://mobilehealth.va.gov/initiation</a:t>
            </a:r>
            <a:r>
              <a:rPr lang="en-US" sz="2800" u="sng" dirty="0" smtClean="0"/>
              <a:t>.  </a:t>
            </a:r>
            <a:r>
              <a:rPr lang="en-US" sz="2800" u="none" dirty="0" smtClean="0"/>
              <a:t>This</a:t>
            </a:r>
            <a:r>
              <a:rPr lang="en-US" sz="2800" u="none" baseline="0" dirty="0" smtClean="0"/>
              <a:t> link is available in the download.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u="none" baseline="0"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u="none" baseline="0" dirty="0" smtClean="0"/>
              <a:t>There are 3 primary type of app request will discuss.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smtClean="0"/>
              <a:t>*********************************************************************</a:t>
            </a:r>
          </a:p>
          <a:p>
            <a:pPr lvl="1"/>
            <a:endParaRPr lang="en-US" sz="2800" u="none"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43</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Ok the first type of App request is:</a:t>
            </a:r>
          </a:p>
          <a:p>
            <a:r>
              <a:rPr lang="en-US" b="1" dirty="0" smtClean="0"/>
              <a:t>Have the VA Build an App</a:t>
            </a:r>
          </a:p>
          <a:p>
            <a:r>
              <a:rPr lang="en-US" dirty="0" smtClean="0"/>
              <a:t>Use this form if you have an idea for an App that you would like the VA to develop. </a:t>
            </a:r>
          </a:p>
          <a:p>
            <a:endParaRPr lang="en-US" dirty="0" smtClean="0"/>
          </a:p>
          <a:p>
            <a:r>
              <a:rPr lang="en-US" dirty="0" smtClean="0"/>
              <a:t>I would like to point out this is</a:t>
            </a:r>
            <a:r>
              <a:rPr lang="en-US" baseline="0" dirty="0" smtClean="0"/>
              <a:t> different from innovations, if you do have an Idea prior to submitting the request there are a few key components, you as the requestor will need to bring to the table, we will review those requirements in a bit.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44</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second type of Mobile app request is:</a:t>
            </a:r>
          </a:p>
          <a:p>
            <a:endParaRPr lang="en-US" b="0" dirty="0" smtClean="0"/>
          </a:p>
          <a:p>
            <a:r>
              <a:rPr lang="en-US" b="1" dirty="0" smtClean="0"/>
              <a:t>Certify an app you have already built to carry the VA brand</a:t>
            </a:r>
          </a:p>
          <a:p>
            <a:r>
              <a:rPr lang="en-US" dirty="0" smtClean="0"/>
              <a:t>Use this form to request VA compliance resources to review your completed App for compliance with VA requirements. Example of this, we have</a:t>
            </a:r>
            <a:r>
              <a:rPr lang="en-US" baseline="0" dirty="0" smtClean="0"/>
              <a:t> had several apps that were built by local staff and or tech staff.</a:t>
            </a:r>
          </a:p>
          <a:p>
            <a:endParaRPr lang="en-US" baseline="0" dirty="0" smtClean="0"/>
          </a:p>
          <a:p>
            <a:r>
              <a:rPr lang="en-US" baseline="0" dirty="0" smtClean="0"/>
              <a:t> If you want an app that was built to carry the VA brand, </a:t>
            </a:r>
            <a:r>
              <a:rPr lang="en-US" dirty="0" smtClean="0"/>
              <a:t> A passing evaluation from all of the compliance reviewers will allow your App to be published in the VA App Library.</a:t>
            </a:r>
            <a:r>
              <a:rPr lang="en-US" baseline="0" dirty="0" smtClean="0"/>
              <a:t> Later on we will talk about the different compliance groups.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45</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Third</a:t>
            </a:r>
            <a:r>
              <a:rPr lang="en-US" b="0" baseline="0" dirty="0" smtClean="0"/>
              <a:t> and Final type of app request we currently have is:</a:t>
            </a:r>
            <a:endParaRPr lang="en-US" b="0" dirty="0" smtClean="0"/>
          </a:p>
          <a:p>
            <a:r>
              <a:rPr lang="en-US" b="1" dirty="0" smtClean="0"/>
              <a:t>Start building a VA-branded app for which you have funds and resources</a:t>
            </a:r>
          </a:p>
          <a:p>
            <a:r>
              <a:rPr lang="en-US" dirty="0" smtClean="0"/>
              <a:t>Use this form if you have a contract or funds and or you have resources to build a mobile app using the VA's mobile App processes and policies. Again, A passing evaluation from all of the compliance reviewers will allow your App to be published in the VA App Library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sz="120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46</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Now we have talked about the three type of app request, lets review some of the other request types to support mobile projects. </a:t>
            </a:r>
            <a:endParaRPr lang="en-US" b="1" dirty="0" smtClean="0"/>
          </a:p>
          <a:p>
            <a:r>
              <a:rPr lang="en-US" b="1" dirty="0" smtClean="0"/>
              <a:t>Request a VA Mobile App Environment (MAE) for Development</a:t>
            </a:r>
          </a:p>
          <a:p>
            <a:r>
              <a:rPr lang="en-US" dirty="0" smtClean="0"/>
              <a:t>Use this form if your app development requires connectivity to the VA network and/or VA test databases in the MAE.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47</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Request server resources for your VA mobile app development project</a:t>
            </a:r>
          </a:p>
          <a:p>
            <a:r>
              <a:rPr lang="en-US" dirty="0" smtClean="0"/>
              <a:t>Use this form if your project needs its own dedicated server resources.</a:t>
            </a:r>
          </a:p>
          <a:p>
            <a:endParaRPr lang="en-US" dirty="0" smtClean="0"/>
          </a:p>
          <a:p>
            <a:r>
              <a:rPr lang="en-US" sz="1200" i="0" dirty="0" smtClean="0"/>
              <a:t>Projects typically only need the VA Mobile Framework server resources already available in the MAE. </a:t>
            </a:r>
            <a:r>
              <a:rPr lang="en-US" sz="1200" i="0" baseline="0" dirty="0" smtClean="0"/>
              <a:t> Just a note that a</a:t>
            </a:r>
            <a:r>
              <a:rPr lang="en-US" sz="1200" i="0" dirty="0" smtClean="0"/>
              <a:t>dditional servers dedicated solely to the project, may require special funding arrangements.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sz="1200" i="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48</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Request User Account</a:t>
            </a:r>
          </a:p>
          <a:p>
            <a:r>
              <a:rPr lang="en-US" sz="1200" dirty="0" smtClean="0"/>
              <a:t>If you needs access</a:t>
            </a:r>
            <a:r>
              <a:rPr lang="en-US" sz="1200" baseline="0" dirty="0" smtClean="0"/>
              <a:t> to the available tools in the MAE, you will need to fill out a user account request. In addition if you to be added as a team member of a project you will need to fill out this request.</a:t>
            </a:r>
          </a:p>
          <a:p>
            <a:endParaRPr lang="en-US" sz="1200" b="1" baseline="0" dirty="0" smtClean="0">
              <a:solidFill>
                <a:schemeClr val="accent3">
                  <a:lumMod val="75000"/>
                </a:schemeClr>
              </a:solidFill>
            </a:endParaRPr>
          </a:p>
          <a:p>
            <a:r>
              <a:rPr lang="en-US" b="0" dirty="0" smtClean="0">
                <a:solidFill>
                  <a:schemeClr val="accent3">
                    <a:lumMod val="75000"/>
                  </a:schemeClr>
                </a:solidFill>
              </a:rPr>
              <a:t>Use this form to join an existing development project in the Mobile Applications Environment (MAE) that has been approved by the Mobile Applications Governance Board.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0" dirty="0" smtClean="0">
              <a:solidFill>
                <a:schemeClr val="accent3">
                  <a:lumMod val="75000"/>
                </a:schemeClr>
              </a:solidFill>
            </a:endParaRPr>
          </a:p>
          <a:p>
            <a:pPr lvl="1" algn="ctr"/>
            <a:endParaRPr lang="en-US" b="1" i="1" dirty="0" smtClean="0">
              <a:solidFill>
                <a:schemeClr val="accent3">
                  <a:lumMod val="75000"/>
                </a:schemeClr>
              </a:solidFill>
            </a:endParaRP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49</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aseline="0" dirty="0" smtClean="0"/>
              <a:t>Graph puts it in perspective. </a:t>
            </a:r>
          </a:p>
          <a:p>
            <a:pPr eaLnBrk="1" hangingPunct="1">
              <a:spcBef>
                <a:spcPct val="0"/>
              </a:spcBef>
            </a:pPr>
            <a:endParaRPr lang="en-US" baseline="0" dirty="0" smtClean="0"/>
          </a:p>
          <a:p>
            <a:pPr eaLnBrk="1" hangingPunct="1">
              <a:spcBef>
                <a:spcPct val="0"/>
              </a:spcBef>
            </a:pPr>
            <a:r>
              <a:rPr lang="en-US" baseline="0" dirty="0" smtClean="0"/>
              <a:t>The number of television and PC users, combined worldwide - less than half that of Smartphones.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Mobile</a:t>
            </a:r>
            <a:r>
              <a:rPr lang="en-US" baseline="0" dirty="0" smtClean="0"/>
              <a:t> technology is now familiar.</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People do everything on it from checking in at the airport to ordering pizza to trading stocks.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Easy.</a:t>
            </a:r>
            <a:r>
              <a:rPr lang="en-US" baseline="0" dirty="0" smtClean="0"/>
              <a:t>  Always with you.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Should be investing in healthcare tools that are on the platform people like to use.</a:t>
            </a: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t>
            </a:r>
          </a:p>
          <a:p>
            <a:pPr eaLnBrk="1" hangingPunct="1">
              <a:spcBef>
                <a:spcPct val="0"/>
              </a:spcBef>
            </a:pPr>
            <a:endParaRPr lang="en-US" baseline="0" dirty="0" smtClean="0"/>
          </a:p>
          <a:p>
            <a:pPr eaLnBrk="1" hangingPunct="1">
              <a:spcBef>
                <a:spcPct val="0"/>
              </a:spcBef>
            </a:pPr>
            <a:endParaRPr lang="en-US" dirty="0" smtClean="0"/>
          </a:p>
        </p:txBody>
      </p:sp>
    </p:spTree>
    <p:extLst>
      <p:ext uri="{BB962C8B-B14F-4D97-AF65-F5344CB8AC3E}">
        <p14:creationId xmlns:p14="http://schemas.microsoft.com/office/powerpoint/2010/main" val="37401587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Now your</a:t>
            </a:r>
            <a:r>
              <a:rPr lang="en-US" b="1" baseline="0" dirty="0" smtClean="0"/>
              <a:t> team has submitted the required request, App request need to p</a:t>
            </a:r>
            <a:r>
              <a:rPr lang="en-US" b="1" dirty="0" smtClean="0"/>
              <a:t>repare a submission</a:t>
            </a:r>
            <a:r>
              <a:rPr lang="en-US" b="1" baseline="0" dirty="0" smtClean="0"/>
              <a:t> for the Mobile Apps Governance Board.</a:t>
            </a:r>
            <a:endParaRPr lang="en-US" b="1" dirty="0" smtClean="0"/>
          </a:p>
          <a:p>
            <a:endParaRPr lang="en-US" b="1" dirty="0" smtClean="0"/>
          </a:p>
          <a:p>
            <a:r>
              <a:rPr lang="en-US" dirty="0" smtClean="0"/>
              <a:t>The Mobile</a:t>
            </a:r>
            <a:r>
              <a:rPr lang="en-US" baseline="0" dirty="0" smtClean="0"/>
              <a:t> Apps Governance board is the group that will review the APP request and approve it to move forward. In order to present to the Board there is basic information that needs to be collected and presented for the board to make a decision.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50</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Lets look at the basic requirements for the MAGB.</a:t>
            </a:r>
          </a:p>
          <a:p>
            <a:endParaRPr lang="en-US" b="1" dirty="0" smtClean="0"/>
          </a:p>
          <a:p>
            <a:r>
              <a:rPr lang="en-US" b="0" dirty="0" smtClean="0"/>
              <a:t>In order for the MAGB to approve they will ask 3 pesky questions</a:t>
            </a:r>
          </a:p>
          <a:p>
            <a:r>
              <a:rPr lang="en-US" b="0" dirty="0" smtClean="0"/>
              <a:t>1) Does the App Meets the VA Mission, is their something else out there</a:t>
            </a:r>
            <a:r>
              <a:rPr lang="en-US" b="0" baseline="0" dirty="0" smtClean="0"/>
              <a:t> that duplicates this functionality</a:t>
            </a:r>
          </a:p>
          <a:p>
            <a:r>
              <a:rPr lang="en-US" b="0" baseline="0" dirty="0" smtClean="0"/>
              <a:t>2) Does the App have an approved Business Sponsor.      For example,  If you were building an app for Scheduling you would need approval from VHA leadership who oversee that particular area.</a:t>
            </a:r>
          </a:p>
          <a:p>
            <a:r>
              <a:rPr lang="en-US" b="0" baseline="0" dirty="0" smtClean="0"/>
              <a:t>3) Sustainment – When the app is released how will it be supported and sustained. Who will update the app. Sustainment can be up to 80% of cost of a software application.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0" dirty="0"/>
          </a:p>
        </p:txBody>
      </p:sp>
      <p:sp>
        <p:nvSpPr>
          <p:cNvPr id="4" name="Slide Number Placeholder 3"/>
          <p:cNvSpPr>
            <a:spLocks noGrp="1"/>
          </p:cNvSpPr>
          <p:nvPr>
            <p:ph type="sldNum" sz="quarter" idx="10"/>
          </p:nvPr>
        </p:nvSpPr>
        <p:spPr/>
        <p:txBody>
          <a:bodyPr/>
          <a:lstStyle/>
          <a:p>
            <a:fld id="{08AA51C3-518F-4F0D-B932-9AF47A2C9D15}" type="slidenum">
              <a:rPr lang="en-US" smtClean="0"/>
              <a:t>51</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Approval.</a:t>
            </a:r>
          </a:p>
          <a:p>
            <a:endParaRPr lang="en-US" b="1" dirty="0" smtClean="0"/>
          </a:p>
          <a:p>
            <a:r>
              <a:rPr lang="en-US" b="0" dirty="0" smtClean="0"/>
              <a:t>When all goes as planed, the Project team will receive</a:t>
            </a:r>
            <a:r>
              <a:rPr lang="en-US" b="0" baseline="0" dirty="0" smtClean="0"/>
              <a:t> an Approval from the MAGB. Once approval is received a project will be created in the Mobile Apps environment. Depending on the type of request teams can begin finalizing requirements, preparing for compliance review, or begin development.</a:t>
            </a:r>
          </a:p>
          <a:p>
            <a:endParaRPr lang="en-US" b="0" baseline="0" dirty="0" smtClean="0"/>
          </a:p>
          <a:p>
            <a:r>
              <a:rPr lang="en-US" b="0" baseline="0" dirty="0" smtClean="0"/>
              <a:t>Once a project is approved it is the Projects responsibility to provide Project Mangers, coordinated business owner support, and keep the project active and up to date in the Project tool JIRA in the MAE. We will take a closer look at the tools in a bit.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08AA51C3-518F-4F0D-B932-9AF47A2C9D15}" type="slidenum">
              <a:rPr lang="en-US" smtClean="0"/>
              <a:t>52</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the results. </a:t>
            </a:r>
            <a:endParaRPr lang="en-US" baseline="0" dirty="0" smtClean="0"/>
          </a:p>
          <a:p>
            <a:endParaRPr lang="en-US" dirty="0" smtClean="0"/>
          </a:p>
          <a:p>
            <a:r>
              <a:rPr lang="en-US" dirty="0" smtClean="0"/>
              <a:t>It appears</a:t>
            </a:r>
            <a:r>
              <a:rPr lang="en-US" baseline="0" dirty="0" smtClean="0"/>
              <a:t> that most people would want to develop an ##### app. As Shawn stated Web and Mobile solutions is currently focusing on HTML5 apps in order to maximize the access to multiple devices, however we have several other groups in the VA leveraging the mobile process who are building  **IOS and Android apps**.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53</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NEXT SLIDE</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54</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the App was approved to be built by the VA a Business</a:t>
            </a:r>
            <a:r>
              <a:rPr lang="en-US" baseline="0" dirty="0" smtClean="0"/>
              <a:t> Requirements Document (BRD) will be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BRD can be developed by Requirements Development and Management (RDM) who works with business owner and/or designated subject matter experts (SMEs), and other stakeholders or by an agile development team.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BRD is a high-level document that captures and describes business needs or epics and business requirements or user stories.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Example of business requirement:</a:t>
            </a:r>
            <a:r>
              <a:rPr lang="en-US" baseline="0" dirty="0" smtClean="0"/>
              <a:t> Provide the ability for a user to generate a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Example of user story: As a user, I want to print a report from my home screen so that I can review the workload of my staff.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55</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mobile is currently utilizing</a:t>
            </a:r>
            <a:r>
              <a:rPr lang="en-US" baseline="0" dirty="0" smtClean="0"/>
              <a:t> the Agile methodology to develop mobile apps, at a high level this means. :</a:t>
            </a:r>
            <a:endParaRPr lang="en-US" dirty="0" smtClean="0"/>
          </a:p>
          <a:p>
            <a:r>
              <a:rPr lang="en-US" dirty="0" smtClean="0"/>
              <a:t>Approx. every 1-3 weeks the software development team will host a sprint meeting for all apps currently under development</a:t>
            </a:r>
          </a:p>
          <a:p>
            <a:r>
              <a:rPr lang="en-US" dirty="0" smtClean="0"/>
              <a:t>For each app, the development team will review the work completed during the previous two weeks and work planned for the next two weeks</a:t>
            </a:r>
          </a:p>
          <a:p>
            <a:r>
              <a:rPr lang="en-US" dirty="0" smtClean="0"/>
              <a:t>It is expected that the Business Owner (BO) attend and participate at these meetings</a:t>
            </a:r>
          </a:p>
          <a:p>
            <a:endParaRPr lang="en-US" dirty="0" smtClean="0"/>
          </a:p>
          <a:p>
            <a:pPr lvl="1"/>
            <a:r>
              <a:rPr lang="en-US" dirty="0" smtClean="0"/>
              <a:t>It is also the BO’s responsibility to review the functionality that has been delivered and accept or reject it at the sprint meeting</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56</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t>
            </a:r>
            <a:r>
              <a:rPr lang="en-US" baseline="0" dirty="0" smtClean="0"/>
              <a:t> wanted to talk about an important point. Development teams must engage with Compliance bodies through the development process. If development wait till the end to determine if their app is meeting the VA requirements it will most likely fail the final review. This will require the team to be removed from the Compliance and Release process. Lets now take a closer look at the compliance process.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57</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is difficult to see, it’s available in the handout in the Downloads section.  But I want to call your attention to the PURPOSE/USE of the chart.  The left hand column has list of key certifying bodes. The remaining columns are different “categories” that apps falls into.  And so depending on the level of access the app requires, this</a:t>
            </a:r>
            <a:r>
              <a:rPr lang="en-US" baseline="0" dirty="0" smtClean="0"/>
              <a:t> chart tells you WHICH certifying bodes are required to complete a compliance review.  And so now we’re going to take a closer look at each of these certifying bodies and talk about what they each are responsible for assessing/reviewing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58</a:t>
            </a:fld>
            <a:endParaRPr lang="en-US" dirty="0"/>
          </a:p>
        </p:txBody>
      </p:sp>
    </p:spTree>
    <p:extLst>
      <p:ext uri="{BB962C8B-B14F-4D97-AF65-F5344CB8AC3E}">
        <p14:creationId xmlns:p14="http://schemas.microsoft.com/office/powerpoint/2010/main" val="14195090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Safety</a:t>
            </a:r>
          </a:p>
          <a:p>
            <a:pPr>
              <a:defRPr/>
            </a:pPr>
            <a:r>
              <a:rPr lang="en-US" sz="1800" b="1" dirty="0" smtClean="0"/>
              <a:t>Purpose</a:t>
            </a:r>
          </a:p>
          <a:p>
            <a:pPr lvl="1">
              <a:defRPr/>
            </a:pPr>
            <a:r>
              <a:rPr lang="en-US" sz="1800" dirty="0" smtClean="0"/>
              <a:t>Reviews documentation of development and testing processes that have already been conducted or are planned to ensure there is appropriate and sufficient consideration of patient safety. They review the functionality</a:t>
            </a:r>
            <a:r>
              <a:rPr lang="en-US" sz="1800" baseline="0" dirty="0" smtClean="0"/>
              <a:t> of the App to ensure the app does not have the potential to harm patients.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t>
            </a:r>
          </a:p>
          <a:p>
            <a:pPr lvl="1">
              <a:defRPr/>
            </a:pPr>
            <a:endParaRPr lang="en-US" sz="1800" b="1" baseline="0" dirty="0" smtClean="0"/>
          </a:p>
          <a:p>
            <a:pPr lvl="1">
              <a:defRPr/>
            </a:pPr>
            <a:endParaRPr lang="en-US" sz="1800" b="1" dirty="0" smtClean="0"/>
          </a:p>
          <a:p>
            <a:pPr>
              <a:defRPr/>
            </a:pPr>
            <a:r>
              <a:rPr lang="en-US" sz="1800" b="1" dirty="0" smtClean="0"/>
              <a:t>When to Engage</a:t>
            </a:r>
          </a:p>
          <a:p>
            <a:pPr lvl="1">
              <a:defRPr/>
            </a:pPr>
            <a:r>
              <a:rPr lang="en-US" sz="1800" dirty="0" smtClean="0"/>
              <a:t>During requirements gathering</a:t>
            </a:r>
          </a:p>
          <a:p>
            <a:pPr lvl="1">
              <a:defRPr/>
            </a:pPr>
            <a:endParaRPr lang="en-US" dirty="0" smtClean="0"/>
          </a:p>
          <a:p>
            <a:pPr>
              <a:defRPr/>
            </a:pPr>
            <a:r>
              <a:rPr lang="en-US" sz="1800" b="1" dirty="0" smtClean="0"/>
              <a:t>POC</a:t>
            </a:r>
            <a:r>
              <a:rPr lang="en-US" sz="1800" dirty="0" smtClean="0"/>
              <a:t>: Jeanie Scott and Pamela Wright</a:t>
            </a:r>
          </a:p>
          <a:p>
            <a:pPr>
              <a:defRPr/>
            </a:pPr>
            <a:r>
              <a:rPr lang="en-US" sz="1800" b="1" dirty="0" smtClean="0"/>
              <a:t>Contact Info:</a:t>
            </a:r>
          </a:p>
          <a:p>
            <a:pPr lvl="1">
              <a:defRPr/>
            </a:pPr>
            <a:r>
              <a:rPr lang="en-US" sz="1800" b="1" dirty="0" smtClean="0"/>
              <a:t>Jeanie Scott: </a:t>
            </a:r>
            <a:r>
              <a:rPr lang="en-US" sz="1800" dirty="0" smtClean="0">
                <a:hlinkClick r:id="rId3"/>
              </a:rPr>
              <a:t>Jeannie.Scott@va.gov</a:t>
            </a:r>
            <a:r>
              <a:rPr lang="en-US" sz="1800" dirty="0" smtClean="0"/>
              <a:t>; 518-449-0692</a:t>
            </a:r>
          </a:p>
          <a:p>
            <a:pPr lvl="1">
              <a:defRPr/>
            </a:pPr>
            <a:r>
              <a:rPr lang="en-US" sz="1800" b="1" dirty="0" smtClean="0"/>
              <a:t>Pamela Wright: </a:t>
            </a:r>
            <a:r>
              <a:rPr lang="en-US" sz="1800" dirty="0" smtClean="0">
                <a:hlinkClick r:id="rId4"/>
              </a:rPr>
              <a:t>Pamela.Wright5@va.gov</a:t>
            </a:r>
            <a:r>
              <a:rPr lang="en-US" sz="1800" dirty="0" smtClean="0"/>
              <a:t>; 518-449-0285</a:t>
            </a:r>
            <a:endParaRPr lang="en-US" sz="1800" b="1" dirty="0" smtClean="0"/>
          </a:p>
          <a:p>
            <a:pPr>
              <a:defRPr/>
            </a:pPr>
            <a:r>
              <a:rPr lang="en-US" sz="1800" b="1" dirty="0" smtClean="0"/>
              <a:t>Documentation</a:t>
            </a:r>
          </a:p>
          <a:p>
            <a:pPr lvl="1">
              <a:defRPr/>
            </a:pPr>
            <a:r>
              <a:rPr lang="en-US" sz="1800" b="1" dirty="0" smtClean="0">
                <a:hlinkClick r:id="rId5"/>
              </a:rPr>
              <a:t>https://mobilehealth.va.gov/sites/default/files/files/PatientSafety.docx</a:t>
            </a:r>
            <a:r>
              <a:rPr lang="en-US" sz="1800" b="1"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59</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VA Began moving toward mobile</a:t>
            </a:r>
            <a:r>
              <a:rPr lang="en-US" baseline="0" dirty="0" smtClean="0">
                <a:ea typeface="ＭＳ Ｐゴシック" pitchFamily="34" charset="-128"/>
              </a:rPr>
              <a:t> about 3 years ago</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Talk about history of first just brainstorming, forming 2 years ago, Brent Dalton Kathy Frisbee</a:t>
            </a:r>
          </a:p>
          <a:p>
            <a:pPr eaLnBrk="1" hangingPunct="1">
              <a:spcBef>
                <a:spcPct val="0"/>
              </a:spcBef>
            </a:pPr>
            <a:r>
              <a:rPr lang="en-US" baseline="0" dirty="0" smtClean="0">
                <a:ea typeface="ＭＳ Ｐゴシック" pitchFamily="34" charset="-128"/>
              </a:rPr>
              <a:t>T21 major initiative under New Models of Healthcare, initiative 7</a:t>
            </a:r>
          </a:p>
          <a:p>
            <a:pPr eaLnBrk="1" hangingPunct="1">
              <a:spcBef>
                <a:spcPct val="0"/>
              </a:spcBef>
            </a:pPr>
            <a:r>
              <a:rPr lang="en-US" baseline="0" dirty="0" smtClean="0">
                <a:ea typeface="ＭＳ Ｐゴシック" pitchFamily="34" charset="-128"/>
              </a:rPr>
              <a:t>T21 provided initial access to funding</a:t>
            </a:r>
          </a:p>
          <a:p>
            <a:pPr eaLnBrk="1" hangingPunct="1">
              <a:spcBef>
                <a:spcPct val="0"/>
              </a:spcBef>
            </a:pPr>
            <a:r>
              <a:rPr lang="en-US" baseline="0" dirty="0" smtClean="0">
                <a:ea typeface="ＭＳ Ｐゴシック" pitchFamily="34" charset="-128"/>
              </a:rPr>
              <a:t>VA is willing to invest because important</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Goal is to provide a pathway for mobile app development.</a:t>
            </a:r>
          </a:p>
          <a:p>
            <a:pPr eaLnBrk="1" hangingPunct="1">
              <a:spcBef>
                <a:spcPct val="0"/>
              </a:spcBef>
            </a:pPr>
            <a:r>
              <a:rPr lang="en-US" baseline="0" dirty="0" smtClean="0">
                <a:ea typeface="ＭＳ Ｐゴシック" pitchFamily="34" charset="-128"/>
              </a:rPr>
              <a:t>Here to support program offices.</a:t>
            </a:r>
          </a:p>
          <a:p>
            <a:pPr eaLnBrk="1" hangingPunct="1">
              <a:spcBef>
                <a:spcPct val="0"/>
              </a:spcBef>
            </a:pPr>
            <a:r>
              <a:rPr lang="en-US" baseline="0" dirty="0" smtClean="0">
                <a:ea typeface="ＭＳ Ｐゴシック" pitchFamily="34" charset="-128"/>
              </a:rPr>
              <a:t>Develop a strategy for VA’s mobile direction for VA apps and staff apps.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Mobile is all about improving lives</a:t>
            </a:r>
          </a:p>
          <a:p>
            <a:pPr eaLnBrk="1" hangingPunct="1">
              <a:spcBef>
                <a:spcPct val="0"/>
              </a:spcBef>
            </a:pPr>
            <a:r>
              <a:rPr lang="en-US" baseline="0" dirty="0" smtClean="0">
                <a:ea typeface="ＭＳ Ｐゴシック" pitchFamily="34" charset="-128"/>
              </a:rPr>
              <a:t>making services more accessible,  </a:t>
            </a:r>
          </a:p>
          <a:p>
            <a:pPr eaLnBrk="1" hangingPunct="1">
              <a:spcBef>
                <a:spcPct val="0"/>
              </a:spcBef>
            </a:pPr>
            <a:r>
              <a:rPr lang="en-US" baseline="0" dirty="0" smtClean="0">
                <a:ea typeface="ＭＳ Ｐゴシック" pitchFamily="34" charset="-128"/>
              </a:rPr>
              <a:t>making the Veteran an active part of their healthcare team.   </a:t>
            </a:r>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t>
            </a:r>
          </a:p>
          <a:p>
            <a:pPr eaLnBrk="1" hangingPunct="1">
              <a:spcBef>
                <a:spcPct val="0"/>
              </a:spcBef>
            </a:pPr>
            <a:endParaRPr lang="en-US" baseline="0" dirty="0" smtClean="0">
              <a:ea typeface="ＭＳ Ｐゴシック" pitchFamily="34" charset="-128"/>
            </a:endParaRPr>
          </a:p>
          <a:p>
            <a:pPr eaLnBrk="1" hangingPunct="1">
              <a:spcBef>
                <a:spcPct val="0"/>
              </a:spcBef>
            </a:pPr>
            <a:endParaRPr lang="en-US" dirty="0" smtClean="0">
              <a:ea typeface="ＭＳ Ｐゴシック" pitchFamily="34"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4F039518-9217-46E6-9EE0-E867216BE3C8}" type="slidenum">
              <a:rPr lang="en-US" smtClean="0"/>
              <a:pPr/>
              <a:t>6</a:t>
            </a:fld>
            <a:endParaRPr lang="en-US" dirty="0" smtClean="0"/>
          </a:p>
        </p:txBody>
      </p:sp>
    </p:spTree>
    <p:extLst>
      <p:ext uri="{BB962C8B-B14F-4D97-AF65-F5344CB8AC3E}">
        <p14:creationId xmlns:p14="http://schemas.microsoft.com/office/powerpoint/2010/main" val="426363906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Usability</a:t>
            </a:r>
          </a:p>
          <a:p>
            <a:pPr>
              <a:defRPr/>
            </a:pPr>
            <a:r>
              <a:rPr lang="en-US" sz="1800" b="1" dirty="0" smtClean="0"/>
              <a:t>Purpose</a:t>
            </a:r>
          </a:p>
          <a:p>
            <a:pPr lvl="1">
              <a:defRPr/>
            </a:pPr>
            <a:r>
              <a:rPr lang="en-US" sz="1800" dirty="0" smtClean="0"/>
              <a:t>Ensures a positive user experience through App flow and navigation, including features such as language, graphics, and areas for input. At a minimum, this must include a heuristic evaluation.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t>
            </a:r>
          </a:p>
          <a:p>
            <a:pPr lvl="1">
              <a:defRPr/>
            </a:pPr>
            <a:endParaRPr lang="en-US" sz="1800" b="1" dirty="0" smtClean="0"/>
          </a:p>
          <a:p>
            <a:pPr lvl="1">
              <a:defRPr/>
            </a:pPr>
            <a:endParaRPr lang="en-US" sz="1800" b="1" dirty="0" smtClean="0"/>
          </a:p>
          <a:p>
            <a:pPr>
              <a:defRPr/>
            </a:pPr>
            <a:r>
              <a:rPr lang="en-US" sz="1800" b="1" dirty="0" smtClean="0"/>
              <a:t>When to Engage</a:t>
            </a:r>
          </a:p>
          <a:p>
            <a:pPr lvl="1">
              <a:defRPr/>
            </a:pPr>
            <a:r>
              <a:rPr lang="en-US" sz="1800" dirty="0" smtClean="0"/>
              <a:t>During requirements gathering</a:t>
            </a:r>
            <a:endParaRPr lang="en-US" sz="1800" b="1" dirty="0" smtClean="0"/>
          </a:p>
          <a:p>
            <a:endParaRPr lang="en-US" dirty="0" smtClean="0"/>
          </a:p>
          <a:p>
            <a:pPr>
              <a:defRPr/>
            </a:pPr>
            <a:r>
              <a:rPr lang="en-US" sz="1800" b="1" dirty="0" smtClean="0"/>
              <a:t>POC</a:t>
            </a:r>
            <a:r>
              <a:rPr lang="en-US" sz="1800" dirty="0" smtClean="0"/>
              <a:t>: Nancy </a:t>
            </a:r>
            <a:r>
              <a:rPr lang="en-US" sz="1800" dirty="0" err="1" smtClean="0"/>
              <a:t>Wilck</a:t>
            </a:r>
            <a:r>
              <a:rPr lang="en-US" sz="1800" dirty="0" smtClean="0"/>
              <a:t> and Margo </a:t>
            </a:r>
            <a:r>
              <a:rPr lang="en-US" sz="1800" dirty="0" err="1" smtClean="0"/>
              <a:t>Kabel</a:t>
            </a:r>
            <a:endParaRPr lang="en-US" sz="1800" dirty="0" smtClean="0"/>
          </a:p>
          <a:p>
            <a:pPr>
              <a:defRPr/>
            </a:pPr>
            <a:r>
              <a:rPr lang="en-US" sz="1800" b="1" dirty="0" smtClean="0"/>
              <a:t>Contact Info:</a:t>
            </a:r>
          </a:p>
          <a:p>
            <a:pPr lvl="1">
              <a:defRPr/>
            </a:pPr>
            <a:r>
              <a:rPr lang="en-US" sz="1800" b="1" dirty="0" smtClean="0"/>
              <a:t>Nancy </a:t>
            </a:r>
            <a:r>
              <a:rPr lang="en-US" sz="1800" b="1" dirty="0" err="1" smtClean="0"/>
              <a:t>Wilck</a:t>
            </a:r>
            <a:r>
              <a:rPr lang="en-US" sz="1800" b="1" dirty="0" smtClean="0"/>
              <a:t>: </a:t>
            </a:r>
            <a:r>
              <a:rPr lang="en-US" sz="1800" u="sng" dirty="0" smtClean="0">
                <a:hlinkClick r:id="rId3"/>
              </a:rPr>
              <a:t>Nancy.Wilck@va.gov</a:t>
            </a:r>
            <a:r>
              <a:rPr lang="en-US" sz="1800" dirty="0" smtClean="0"/>
              <a:t>; 202-330-1818</a:t>
            </a:r>
            <a:r>
              <a:rPr lang="en-US" sz="1800" b="1" dirty="0" smtClean="0"/>
              <a:t>	</a:t>
            </a:r>
          </a:p>
          <a:p>
            <a:pPr lvl="1">
              <a:defRPr/>
            </a:pPr>
            <a:r>
              <a:rPr lang="en-US" sz="1800" b="1" dirty="0" smtClean="0"/>
              <a:t>Margo </a:t>
            </a:r>
            <a:r>
              <a:rPr lang="en-US" sz="1800" b="1" dirty="0" err="1" smtClean="0"/>
              <a:t>Kabel</a:t>
            </a:r>
            <a:r>
              <a:rPr lang="en-US" sz="1800" b="1" dirty="0" smtClean="0"/>
              <a:t>: </a:t>
            </a:r>
            <a:r>
              <a:rPr lang="en-US" sz="1800" u="sng" dirty="0" smtClean="0">
                <a:hlinkClick r:id="rId4"/>
              </a:rPr>
              <a:t>Margo.Kabel@va.gov</a:t>
            </a:r>
            <a:r>
              <a:rPr lang="en-US" sz="1800" dirty="0" smtClean="0"/>
              <a:t>; 202-443-5402</a:t>
            </a:r>
            <a:endParaRPr lang="en-US" sz="1800" b="1" dirty="0" smtClean="0"/>
          </a:p>
          <a:p>
            <a:pPr>
              <a:defRPr/>
            </a:pPr>
            <a:r>
              <a:rPr lang="en-US" sz="1800" b="1" dirty="0" smtClean="0"/>
              <a:t>Documentation</a:t>
            </a:r>
          </a:p>
          <a:p>
            <a:pPr lvl="1">
              <a:defRPr/>
            </a:pPr>
            <a:r>
              <a:rPr lang="en-US" sz="1800" u="sng" dirty="0" smtClean="0">
                <a:hlinkClick r:id="rId5"/>
              </a:rPr>
              <a:t>https://mobilehealth.va.gov/sites/default/files/files/UsabilityHeuristics.pdf</a:t>
            </a:r>
            <a:endParaRPr lang="en-US" sz="1800"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60</a:t>
            </a:fld>
            <a:endParaRPr lang="en-US" dirty="0"/>
          </a:p>
        </p:txBody>
      </p:sp>
    </p:spTree>
    <p:extLst>
      <p:ext uri="{BB962C8B-B14F-4D97-AF65-F5344CB8AC3E}">
        <p14:creationId xmlns:p14="http://schemas.microsoft.com/office/powerpoint/2010/main" val="18978219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508 Accessibility</a:t>
            </a:r>
          </a:p>
          <a:p>
            <a:endParaRPr lang="en-US" dirty="0" smtClean="0"/>
          </a:p>
          <a:p>
            <a:pPr>
              <a:defRPr/>
            </a:pPr>
            <a:r>
              <a:rPr lang="en-US" sz="1800" b="1" dirty="0" smtClean="0"/>
              <a:t>Purpose</a:t>
            </a:r>
          </a:p>
          <a:p>
            <a:pPr lvl="1">
              <a:defRPr/>
            </a:pPr>
            <a:r>
              <a:rPr lang="en-US" sz="1800" dirty="0" smtClean="0"/>
              <a:t>Tests application for Section 508 conformance. Software must be accessible to people with disabilities.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t>
            </a:r>
          </a:p>
          <a:p>
            <a:pPr lvl="1">
              <a:defRPr/>
            </a:pPr>
            <a:endParaRPr lang="en-US" sz="1800" b="1" dirty="0" smtClean="0"/>
          </a:p>
          <a:p>
            <a:pPr lvl="1">
              <a:defRPr/>
            </a:pPr>
            <a:endParaRPr lang="en-US" sz="1800" b="1" dirty="0" smtClean="0"/>
          </a:p>
          <a:p>
            <a:pPr>
              <a:defRPr/>
            </a:pPr>
            <a:r>
              <a:rPr lang="en-US" sz="1800" b="1" dirty="0" smtClean="0"/>
              <a:t>When to Engage</a:t>
            </a:r>
          </a:p>
          <a:p>
            <a:pPr lvl="1">
              <a:defRPr/>
            </a:pPr>
            <a:r>
              <a:rPr lang="en-US" sz="1800" dirty="0" smtClean="0"/>
              <a:t>During requirements gathering</a:t>
            </a:r>
            <a:endParaRPr lang="en-US" dirty="0" smtClean="0"/>
          </a:p>
          <a:p>
            <a:endParaRPr lang="en-US" dirty="0" smtClean="0"/>
          </a:p>
          <a:p>
            <a:pPr>
              <a:defRPr/>
            </a:pPr>
            <a:r>
              <a:rPr lang="en-US" sz="1800" b="1" dirty="0" smtClean="0"/>
              <a:t>POC</a:t>
            </a:r>
            <a:r>
              <a:rPr lang="en-US" sz="1800" dirty="0" smtClean="0"/>
              <a:t>: Mia </a:t>
            </a:r>
            <a:r>
              <a:rPr lang="en-US" sz="1800" dirty="0" err="1" smtClean="0"/>
              <a:t>Lipner</a:t>
            </a:r>
            <a:endParaRPr lang="en-US" sz="1800" dirty="0" smtClean="0"/>
          </a:p>
          <a:p>
            <a:pPr>
              <a:defRPr/>
            </a:pPr>
            <a:r>
              <a:rPr lang="en-US" sz="1800" b="1" dirty="0" smtClean="0"/>
              <a:t>Contact Info: </a:t>
            </a:r>
            <a:r>
              <a:rPr lang="en-US" sz="1800" u="sng" dirty="0" smtClean="0">
                <a:hlinkClick r:id="rId3"/>
              </a:rPr>
              <a:t>Mia.Lipner@va.gov</a:t>
            </a:r>
            <a:r>
              <a:rPr lang="en-US" sz="1800" dirty="0" smtClean="0"/>
              <a:t>; 415-400-4122</a:t>
            </a:r>
            <a:endParaRPr lang="en-US" sz="1800" b="1" dirty="0" smtClean="0"/>
          </a:p>
          <a:p>
            <a:pPr>
              <a:defRPr/>
            </a:pPr>
            <a:r>
              <a:rPr lang="en-US" sz="1800" b="1" dirty="0" smtClean="0"/>
              <a:t>Documentation</a:t>
            </a:r>
          </a:p>
          <a:p>
            <a:pPr lvl="1">
              <a:defRPr/>
            </a:pPr>
            <a:r>
              <a:rPr lang="en-US" sz="1800" u="sng" dirty="0" smtClean="0">
                <a:hlinkClick r:id="rId4"/>
              </a:rPr>
              <a:t>https://mobilehealth.va.gov/sites/default/files/files/Consolidated508ComplianceMobileChecklist.doc</a:t>
            </a:r>
            <a:r>
              <a:rPr lang="en-US" sz="1800" u="sng" dirty="0" smtClean="0"/>
              <a:t> </a:t>
            </a:r>
          </a:p>
          <a:p>
            <a:pPr lvl="1">
              <a:defRPr/>
            </a:pPr>
            <a:r>
              <a:rPr lang="en-US" sz="1800" u="sng" dirty="0" smtClean="0">
                <a:hlinkClick r:id="rId5"/>
              </a:rPr>
              <a:t>https://mobilehealth.va.gov/sites/default/files/files/CVS_fillable.pdf</a:t>
            </a:r>
            <a:r>
              <a:rPr lang="en-US" sz="1800" u="sng"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61</a:t>
            </a:fld>
            <a:endParaRPr lang="en-US" dirty="0"/>
          </a:p>
        </p:txBody>
      </p:sp>
    </p:spTree>
    <p:extLst>
      <p:ext uri="{BB962C8B-B14F-4D97-AF65-F5344CB8AC3E}">
        <p14:creationId xmlns:p14="http://schemas.microsoft.com/office/powerpoint/2010/main" val="18978219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Interface</a:t>
            </a:r>
          </a:p>
          <a:p>
            <a:endParaRPr lang="en-US" dirty="0" smtClean="0"/>
          </a:p>
          <a:p>
            <a:pPr>
              <a:defRPr/>
            </a:pPr>
            <a:r>
              <a:rPr lang="en-US" sz="1800" b="1" dirty="0" smtClean="0"/>
              <a:t>Purpose</a:t>
            </a:r>
          </a:p>
          <a:p>
            <a:pPr lvl="1">
              <a:defRPr/>
            </a:pPr>
            <a:r>
              <a:rPr lang="en-US" sz="1800" dirty="0" smtClean="0"/>
              <a:t>Verifies that the Application meets all required User Interface standards for mobile devices.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t>
            </a:r>
          </a:p>
          <a:p>
            <a:pPr lvl="1">
              <a:defRPr/>
            </a:pPr>
            <a:r>
              <a:rPr lang="en-US" sz="1800" dirty="0" smtClean="0"/>
              <a:t> </a:t>
            </a:r>
            <a:endParaRPr lang="en-US" sz="1800" b="1" dirty="0" smtClean="0"/>
          </a:p>
          <a:p>
            <a:pPr>
              <a:defRPr/>
            </a:pPr>
            <a:r>
              <a:rPr lang="en-US" sz="1800" b="1" dirty="0" smtClean="0"/>
              <a:t>When to Engage</a:t>
            </a:r>
          </a:p>
          <a:p>
            <a:pPr lvl="1">
              <a:defRPr/>
            </a:pPr>
            <a:r>
              <a:rPr lang="en-US" sz="1800" dirty="0" smtClean="0"/>
              <a:t>During requirements gathering</a:t>
            </a:r>
            <a:endParaRPr lang="en-US" dirty="0" smtClean="0"/>
          </a:p>
          <a:p>
            <a:endParaRPr lang="en-US" dirty="0" smtClean="0"/>
          </a:p>
          <a:p>
            <a:pPr>
              <a:defRPr/>
            </a:pPr>
            <a:r>
              <a:rPr lang="en-US" sz="1800" b="1" dirty="0" smtClean="0"/>
              <a:t>POC</a:t>
            </a:r>
            <a:r>
              <a:rPr lang="en-US" sz="1800" dirty="0" smtClean="0"/>
              <a:t>: Nancy </a:t>
            </a:r>
            <a:r>
              <a:rPr lang="en-US" sz="1800" dirty="0" err="1" smtClean="0"/>
              <a:t>Wilck</a:t>
            </a:r>
            <a:r>
              <a:rPr lang="en-US" sz="1800" dirty="0" smtClean="0"/>
              <a:t> </a:t>
            </a:r>
          </a:p>
          <a:p>
            <a:pPr>
              <a:defRPr/>
            </a:pPr>
            <a:r>
              <a:rPr lang="en-US" sz="1800" b="1" dirty="0" smtClean="0"/>
              <a:t>Contact Info: </a:t>
            </a:r>
            <a:r>
              <a:rPr lang="en-US" sz="1800" u="sng" dirty="0" smtClean="0">
                <a:hlinkClick r:id="rId3"/>
              </a:rPr>
              <a:t>Nancy.Wilck@va.gov</a:t>
            </a:r>
            <a:r>
              <a:rPr lang="en-US" sz="1800" dirty="0" smtClean="0"/>
              <a:t>; 202-330-1818</a:t>
            </a:r>
            <a:endParaRPr lang="en-US" sz="1800" b="1" dirty="0" smtClean="0"/>
          </a:p>
          <a:p>
            <a:pPr>
              <a:defRPr/>
            </a:pPr>
            <a:r>
              <a:rPr lang="en-US" sz="1800" b="1" dirty="0" smtClean="0"/>
              <a:t>Documentation</a:t>
            </a:r>
          </a:p>
          <a:p>
            <a:pPr lvl="1">
              <a:defRPr/>
            </a:pPr>
            <a:r>
              <a:rPr lang="en-US" sz="1800" u="sng" dirty="0" smtClean="0">
                <a:hlinkClick r:id="rId4"/>
              </a:rPr>
              <a:t>https://mobilehealth.va.gov/sites/default/files/files/UITemplate.xls</a:t>
            </a:r>
            <a:r>
              <a:rPr lang="en-US" sz="1800" u="sng"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62</a:t>
            </a:fld>
            <a:endParaRPr lang="en-US" dirty="0"/>
          </a:p>
        </p:txBody>
      </p:sp>
    </p:spTree>
    <p:extLst>
      <p:ext uri="{BB962C8B-B14F-4D97-AF65-F5344CB8AC3E}">
        <p14:creationId xmlns:p14="http://schemas.microsoft.com/office/powerpoint/2010/main" val="18978219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and</a:t>
            </a:r>
            <a:r>
              <a:rPr lang="en-US" baseline="0" dirty="0" smtClean="0"/>
              <a:t> Terminology Standards Compliance</a:t>
            </a:r>
          </a:p>
          <a:p>
            <a:pPr>
              <a:defRPr/>
            </a:pPr>
            <a:r>
              <a:rPr lang="en-US" sz="1800" b="1" dirty="0" smtClean="0"/>
              <a:t>Purpose</a:t>
            </a:r>
          </a:p>
          <a:p>
            <a:pPr lvl="1">
              <a:defRPr/>
            </a:pPr>
            <a:r>
              <a:rPr lang="en-US" sz="1800" dirty="0" smtClean="0"/>
              <a:t>This certification is designed to ensure that data elements that pass from one system to another are consistent and follow established standards. For Example if you build</a:t>
            </a:r>
            <a:r>
              <a:rPr lang="en-US" sz="1800" baseline="0" dirty="0" smtClean="0"/>
              <a:t> an App that collects Vitals information, Data and Terminology will ensure you are collecting in a meaningful way that can be used in the future.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t>
            </a:r>
          </a:p>
          <a:p>
            <a:pPr lvl="1">
              <a:defRPr/>
            </a:pPr>
            <a:endParaRPr lang="en-US" sz="1800" b="1" baseline="0" dirty="0" smtClean="0"/>
          </a:p>
          <a:p>
            <a:pPr lvl="1">
              <a:defRPr/>
            </a:pPr>
            <a:endParaRPr lang="en-US" sz="1800" b="1" dirty="0" smtClean="0"/>
          </a:p>
          <a:p>
            <a:pPr>
              <a:defRPr/>
            </a:pPr>
            <a:r>
              <a:rPr lang="en-US" sz="1800" b="1" dirty="0" smtClean="0"/>
              <a:t>When to Engage</a:t>
            </a:r>
          </a:p>
          <a:p>
            <a:pPr lvl="1">
              <a:defRPr/>
            </a:pPr>
            <a:r>
              <a:rPr lang="en-US" sz="1800" dirty="0" smtClean="0"/>
              <a:t>During requirements gathering</a:t>
            </a:r>
            <a:endParaRPr lang="en-US" sz="1800" b="1" dirty="0" smtClean="0"/>
          </a:p>
          <a:p>
            <a:endParaRPr lang="en-US" baseline="0" dirty="0" smtClean="0"/>
          </a:p>
          <a:p>
            <a:endParaRPr lang="en-US" baseline="0" dirty="0" smtClean="0"/>
          </a:p>
          <a:p>
            <a:endParaRPr lang="en-US" baseline="0" dirty="0" smtClean="0"/>
          </a:p>
          <a:p>
            <a:pPr>
              <a:defRPr/>
            </a:pPr>
            <a:r>
              <a:rPr lang="en-US" sz="1800" b="1" dirty="0" smtClean="0"/>
              <a:t>POC</a:t>
            </a:r>
            <a:r>
              <a:rPr lang="en-US" sz="1800" dirty="0" smtClean="0"/>
              <a:t>: Marisol </a:t>
            </a:r>
            <a:r>
              <a:rPr lang="en-US" sz="1800" dirty="0" err="1" smtClean="0"/>
              <a:t>Navas</a:t>
            </a:r>
            <a:r>
              <a:rPr lang="en-US" sz="1800" dirty="0" smtClean="0"/>
              <a:t>  </a:t>
            </a:r>
          </a:p>
          <a:p>
            <a:pPr>
              <a:defRPr/>
            </a:pPr>
            <a:r>
              <a:rPr lang="en-US" sz="1800" b="1" dirty="0" smtClean="0"/>
              <a:t>Contact Info: </a:t>
            </a:r>
            <a:r>
              <a:rPr lang="en-US" sz="1800" u="sng" dirty="0" smtClean="0">
                <a:hlinkClick r:id="rId3"/>
              </a:rPr>
              <a:t>Marisol.Navas@va.gov</a:t>
            </a:r>
            <a:r>
              <a:rPr lang="en-US" sz="1800" dirty="0" smtClean="0"/>
              <a:t>; 813-644-2171</a:t>
            </a:r>
            <a:endParaRPr lang="en-US" sz="1800" b="1" dirty="0" smtClean="0"/>
          </a:p>
          <a:p>
            <a:pPr>
              <a:defRPr/>
            </a:pPr>
            <a:r>
              <a:rPr lang="en-US" sz="1800" b="1" dirty="0" smtClean="0"/>
              <a:t>Documentation</a:t>
            </a:r>
          </a:p>
          <a:p>
            <a:pPr lvl="1">
              <a:defRPr/>
            </a:pPr>
            <a:r>
              <a:rPr lang="en-US" sz="1800" u="sng" dirty="0" smtClean="0">
                <a:hlinkClick r:id="rId4"/>
              </a:rPr>
              <a:t>https://mobilehealth.va.gov/sites/default/files/files/Data%20and%20Terminology%20Standards%20Compliance%20Certification%20Pre-Cert%20Elements.xls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63</a:t>
            </a:fld>
            <a:endParaRPr lang="en-US" dirty="0"/>
          </a:p>
        </p:txBody>
      </p:sp>
    </p:spTree>
    <p:extLst>
      <p:ext uri="{BB962C8B-B14F-4D97-AF65-F5344CB8AC3E}">
        <p14:creationId xmlns:p14="http://schemas.microsoft.com/office/powerpoint/2010/main" val="18978219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Branding</a:t>
            </a:r>
          </a:p>
          <a:p>
            <a:pPr>
              <a:defRPr/>
            </a:pPr>
            <a:r>
              <a:rPr lang="en-US" sz="1800" b="1" dirty="0" smtClean="0"/>
              <a:t>Purpose</a:t>
            </a:r>
          </a:p>
          <a:p>
            <a:pPr lvl="1">
              <a:defRPr/>
            </a:pPr>
            <a:r>
              <a:rPr lang="en-US" sz="1800" dirty="0" smtClean="0"/>
              <a:t> Ensures that the use of logos and trademarks associated with the Department of Veterans Affairs and VA Mobile are used consistently and appropriately within an application.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a:t>
            </a:r>
          </a:p>
          <a:p>
            <a:endParaRPr lang="en-US" dirty="0" smtClean="0"/>
          </a:p>
          <a:p>
            <a:pPr>
              <a:defRPr/>
            </a:pPr>
            <a:r>
              <a:rPr lang="en-US" sz="1800" b="1" dirty="0" smtClean="0"/>
              <a:t>POC</a:t>
            </a:r>
            <a:r>
              <a:rPr lang="en-US" sz="1800" dirty="0" smtClean="0"/>
              <a:t>: Joshua </a:t>
            </a:r>
            <a:r>
              <a:rPr lang="en-US" sz="1800" dirty="0" err="1" smtClean="0"/>
              <a:t>Tuscher</a:t>
            </a:r>
            <a:r>
              <a:rPr lang="en-US" sz="1800" dirty="0" smtClean="0"/>
              <a:t>   </a:t>
            </a:r>
          </a:p>
          <a:p>
            <a:pPr>
              <a:defRPr/>
            </a:pPr>
            <a:r>
              <a:rPr lang="en-US" sz="1800" b="1" dirty="0" smtClean="0"/>
              <a:t>Contact Info: </a:t>
            </a:r>
            <a:r>
              <a:rPr lang="en-US" sz="1800" u="sng" dirty="0" smtClean="0">
                <a:hlinkClick r:id="rId3"/>
              </a:rPr>
              <a:t>Joshua.Tuscher@va.gov</a:t>
            </a:r>
            <a:r>
              <a:rPr lang="en-US" sz="1800" dirty="0" smtClean="0"/>
              <a:t>; 202-461-7494</a:t>
            </a:r>
            <a:endParaRPr lang="en-US" sz="1800" b="1" dirty="0" smtClean="0"/>
          </a:p>
          <a:p>
            <a:pPr lvl="1">
              <a:defRPr/>
            </a:pPr>
            <a:endParaRPr lang="en-US" sz="1800" b="1" dirty="0" smtClean="0"/>
          </a:p>
          <a:p>
            <a:pPr lvl="1">
              <a:defRPr/>
            </a:pPr>
            <a:endParaRPr lang="en-US" sz="1800" b="1" dirty="0" smtClean="0"/>
          </a:p>
          <a:p>
            <a:pPr>
              <a:defRPr/>
            </a:pPr>
            <a:r>
              <a:rPr lang="en-US" sz="1800" b="1" dirty="0" smtClean="0"/>
              <a:t>When to Engage</a:t>
            </a:r>
          </a:p>
          <a:p>
            <a:pPr lvl="1">
              <a:defRPr/>
            </a:pPr>
            <a:r>
              <a:rPr lang="en-US" sz="1800" dirty="0" smtClean="0"/>
              <a:t>After software design, prior to development</a:t>
            </a:r>
            <a:endParaRPr lang="en-US" sz="1800" b="1" dirty="0" smtClean="0"/>
          </a:p>
          <a:p>
            <a:pPr>
              <a:defRPr/>
            </a:pPr>
            <a:r>
              <a:rPr lang="en-US" sz="1800" b="1" dirty="0" smtClean="0"/>
              <a:t>Documentation</a:t>
            </a:r>
          </a:p>
          <a:p>
            <a:pPr lvl="1">
              <a:defRPr/>
            </a:pPr>
            <a:r>
              <a:rPr lang="en-US" sz="1800" u="sng" dirty="0" smtClean="0">
                <a:hlinkClick r:id="rId4"/>
              </a:rPr>
              <a:t>https://mobilehealth.va.gov/content/va-mobile-branding-requirements-resources#overlay-context=content/va-mobile-branding-requirements-resources</a:t>
            </a:r>
            <a:r>
              <a:rPr lang="en-US" sz="1800" u="sng" dirty="0" smtClean="0"/>
              <a:t>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64</a:t>
            </a:fld>
            <a:endParaRPr lang="en-US" dirty="0"/>
          </a:p>
        </p:txBody>
      </p:sp>
    </p:spTree>
    <p:extLst>
      <p:ext uri="{BB962C8B-B14F-4D97-AF65-F5344CB8AC3E}">
        <p14:creationId xmlns:p14="http://schemas.microsoft.com/office/powerpoint/2010/main" val="18978219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Privacy and Application Data Security</a:t>
            </a:r>
          </a:p>
          <a:p>
            <a:pPr>
              <a:defRPr/>
            </a:pPr>
            <a:r>
              <a:rPr lang="en-US" sz="1800" b="1" dirty="0" smtClean="0"/>
              <a:t>Purpose</a:t>
            </a:r>
          </a:p>
          <a:p>
            <a:pPr lvl="1">
              <a:defRPr/>
            </a:pPr>
            <a:r>
              <a:rPr lang="en-US" sz="1800" dirty="0" smtClean="0"/>
              <a:t>Ensures that Personal Health Information (PHI) and Personal Identification Information (PII) are appropriately protected in the application and ensures that the data entered into the mobile device is appropriately secured. </a:t>
            </a:r>
            <a:endParaRPr lang="en-US" dirty="0" smtClean="0"/>
          </a:p>
          <a:p>
            <a:r>
              <a:rPr lang="en-US" dirty="0" smtClean="0"/>
              <a:t>*************************************************************</a:t>
            </a:r>
          </a:p>
          <a:p>
            <a:endParaRPr lang="en-US" dirty="0" smtClean="0"/>
          </a:p>
          <a:p>
            <a:pPr>
              <a:defRPr/>
            </a:pPr>
            <a:r>
              <a:rPr lang="en-US" sz="1800" b="1" dirty="0" smtClean="0"/>
              <a:t>POC</a:t>
            </a:r>
            <a:r>
              <a:rPr lang="en-US" sz="1800" dirty="0" smtClean="0"/>
              <a:t>:  Andrea Wilson and Christopher Shawn</a:t>
            </a:r>
          </a:p>
          <a:p>
            <a:pPr>
              <a:defRPr/>
            </a:pPr>
            <a:r>
              <a:rPr lang="en-US" sz="1800" b="1" dirty="0" smtClean="0"/>
              <a:t>Contact Info:</a:t>
            </a:r>
          </a:p>
          <a:p>
            <a:pPr lvl="1">
              <a:defRPr/>
            </a:pPr>
            <a:r>
              <a:rPr lang="en-US" sz="1800" b="1" dirty="0" smtClean="0"/>
              <a:t>Andrea Wilson: </a:t>
            </a:r>
            <a:r>
              <a:rPr lang="en-US" sz="1800" u="sng" dirty="0" smtClean="0">
                <a:hlinkClick r:id="rId3"/>
              </a:rPr>
              <a:t>Andrea.Wilson3@va.gov</a:t>
            </a:r>
            <a:r>
              <a:rPr lang="en-US" sz="1800" dirty="0" smtClean="0"/>
              <a:t>; 321-205-4305</a:t>
            </a:r>
            <a:endParaRPr lang="en-US" sz="1800" b="1" dirty="0" smtClean="0"/>
          </a:p>
          <a:p>
            <a:pPr lvl="1">
              <a:defRPr/>
            </a:pPr>
            <a:r>
              <a:rPr lang="en-US" sz="1800" b="1" dirty="0" smtClean="0"/>
              <a:t>Christopher Shawn: </a:t>
            </a:r>
            <a:r>
              <a:rPr lang="en-US" sz="1800" u="sng" dirty="0" smtClean="0">
                <a:hlinkClick r:id="rId4"/>
              </a:rPr>
              <a:t>Christopher.Shawn2@va.gov</a:t>
            </a:r>
            <a:r>
              <a:rPr lang="en-US" sz="1800" dirty="0" smtClean="0"/>
              <a:t>; 518-449-0264</a:t>
            </a:r>
            <a:endParaRPr lang="en-US" sz="1800" b="1" dirty="0" smtClean="0"/>
          </a:p>
          <a:p>
            <a:pPr>
              <a:defRPr/>
            </a:pPr>
            <a:r>
              <a:rPr lang="en-US" sz="1800" dirty="0" smtClean="0"/>
              <a:t> </a:t>
            </a:r>
            <a:endParaRPr lang="en-US" sz="1800" b="1" dirty="0" smtClean="0"/>
          </a:p>
          <a:p>
            <a:pPr>
              <a:defRPr/>
            </a:pPr>
            <a:r>
              <a:rPr lang="en-US" sz="1800" b="1" dirty="0" smtClean="0"/>
              <a:t>When to Engage</a:t>
            </a:r>
          </a:p>
          <a:p>
            <a:pPr lvl="1">
              <a:defRPr/>
            </a:pPr>
            <a:r>
              <a:rPr lang="en-US" sz="1800" dirty="0" smtClean="0"/>
              <a:t>After requirements gathering, before development begins</a:t>
            </a:r>
            <a:endParaRPr lang="en-US" sz="1800" b="1" dirty="0" smtClean="0"/>
          </a:p>
          <a:p>
            <a:pPr>
              <a:defRPr/>
            </a:pPr>
            <a:r>
              <a:rPr lang="en-US" sz="1800" b="1" dirty="0" smtClean="0"/>
              <a:t>Documentation</a:t>
            </a:r>
          </a:p>
          <a:p>
            <a:pPr lvl="1">
              <a:defRPr/>
            </a:pPr>
            <a:r>
              <a:rPr lang="en-US" sz="1800" u="sng" dirty="0" smtClean="0">
                <a:hlinkClick r:id="rId5"/>
              </a:rPr>
              <a:t>https://mobilehealth.va.gov/sites/default/files/files/PrivacyApplicationDataSecurityChecklist.docx</a:t>
            </a:r>
            <a:r>
              <a:rPr lang="en-US" sz="1800" u="sng"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65</a:t>
            </a:fld>
            <a:endParaRPr lang="en-US" dirty="0"/>
          </a:p>
        </p:txBody>
      </p:sp>
    </p:spTree>
    <p:extLst>
      <p:ext uri="{BB962C8B-B14F-4D97-AF65-F5344CB8AC3E}">
        <p14:creationId xmlns:p14="http://schemas.microsoft.com/office/powerpoint/2010/main" val="18978219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Security for GFE Devices</a:t>
            </a:r>
          </a:p>
          <a:p>
            <a:endParaRPr lang="en-US" baseline="0" dirty="0" smtClean="0"/>
          </a:p>
          <a:p>
            <a:pPr>
              <a:defRPr/>
            </a:pPr>
            <a:r>
              <a:rPr lang="en-US" sz="1800" b="1" dirty="0" smtClean="0"/>
              <a:t>Purpose</a:t>
            </a:r>
          </a:p>
          <a:p>
            <a:pPr lvl="1">
              <a:defRPr/>
            </a:pPr>
            <a:r>
              <a:rPr lang="en-US" sz="1800" dirty="0" smtClean="0"/>
              <a:t>Ensures that the WMS apps on VA Government Furnished Equipment (GFE) and the information/data that may reside on the device are secure.   </a:t>
            </a:r>
            <a:endParaRPr lang="en-US" sz="18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t>
            </a:r>
          </a:p>
          <a:p>
            <a:pPr>
              <a:defRPr/>
            </a:pPr>
            <a:endParaRPr lang="en-US" sz="1800" b="1" dirty="0" smtClean="0"/>
          </a:p>
          <a:p>
            <a:pPr>
              <a:defRPr/>
            </a:pPr>
            <a:endParaRPr lang="en-US" sz="1800" b="1" dirty="0" smtClean="0"/>
          </a:p>
          <a:p>
            <a:pPr>
              <a:defRPr/>
            </a:pPr>
            <a:r>
              <a:rPr lang="en-US" sz="1800" b="1" dirty="0" smtClean="0"/>
              <a:t>When to Engage</a:t>
            </a:r>
          </a:p>
          <a:p>
            <a:pPr lvl="1">
              <a:defRPr/>
            </a:pPr>
            <a:r>
              <a:rPr lang="en-US" sz="1800" dirty="0" smtClean="0"/>
              <a:t>After development is complete</a:t>
            </a:r>
            <a:endParaRPr lang="en-US" sz="1800" b="1" dirty="0" smtClean="0"/>
          </a:p>
          <a:p>
            <a:endParaRPr lang="en-US" baseline="0" dirty="0" smtClean="0"/>
          </a:p>
          <a:p>
            <a:pPr>
              <a:defRPr/>
            </a:pPr>
            <a:r>
              <a:rPr lang="en-US" sz="1800" b="1" dirty="0" smtClean="0"/>
              <a:t>POC</a:t>
            </a:r>
            <a:r>
              <a:rPr lang="en-US" sz="1800" dirty="0" smtClean="0"/>
              <a:t>:DJ </a:t>
            </a:r>
            <a:r>
              <a:rPr lang="en-US" sz="1800" dirty="0" err="1" smtClean="0"/>
              <a:t>Kachman</a:t>
            </a:r>
            <a:r>
              <a:rPr lang="en-US" sz="1800" dirty="0" smtClean="0"/>
              <a:t> </a:t>
            </a:r>
          </a:p>
          <a:p>
            <a:pPr>
              <a:defRPr/>
            </a:pPr>
            <a:r>
              <a:rPr lang="en-US" sz="1800" b="1" dirty="0" smtClean="0"/>
              <a:t>Contact Info: </a:t>
            </a:r>
            <a:r>
              <a:rPr lang="en-US" sz="1800" u="sng" dirty="0" smtClean="0">
                <a:hlinkClick r:id="rId3"/>
              </a:rPr>
              <a:t>Donald.Kachman@va.gov</a:t>
            </a:r>
            <a:r>
              <a:rPr lang="en-US" sz="1800" dirty="0" smtClean="0"/>
              <a:t>; 269-317-5481</a:t>
            </a:r>
            <a:endParaRPr lang="en-US" sz="1800" b="1" dirty="0" smtClean="0"/>
          </a:p>
          <a:p>
            <a:pPr>
              <a:defRPr/>
            </a:pPr>
            <a:r>
              <a:rPr lang="en-US" sz="1800" b="1" dirty="0" smtClean="0"/>
              <a:t>Documentation</a:t>
            </a:r>
          </a:p>
          <a:p>
            <a:pPr lvl="1">
              <a:defRPr/>
            </a:pPr>
            <a:r>
              <a:rPr lang="en-US" sz="1800" dirty="0" smtClean="0"/>
              <a:t>No link available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66</a:t>
            </a:fld>
            <a:endParaRPr lang="en-US" dirty="0"/>
          </a:p>
        </p:txBody>
      </p:sp>
    </p:spTree>
    <p:extLst>
      <p:ext uri="{BB962C8B-B14F-4D97-AF65-F5344CB8AC3E}">
        <p14:creationId xmlns:p14="http://schemas.microsoft.com/office/powerpoint/2010/main" val="18978219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endParaRPr lang="en-US" dirty="0" smtClean="0"/>
          </a:p>
          <a:p>
            <a:r>
              <a:rPr lang="en-US" dirty="0" smtClean="0"/>
              <a:t>(usually</a:t>
            </a:r>
            <a:r>
              <a:rPr lang="en-US" baseline="0" dirty="0" smtClean="0"/>
              <a:t> presenters read the poll question and acknowledge that the possible answers are on the screen)</a:t>
            </a:r>
            <a:endParaRPr lang="en-US" dirty="0" smtClean="0"/>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i="0"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67</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Externally developed Apps are associated with the Mobile Health External App Development (MHED) Project.</a:t>
            </a:r>
          </a:p>
          <a:p>
            <a:r>
              <a:rPr lang="en-US" dirty="0" smtClean="0"/>
              <a:t>In traditional PMAS</a:t>
            </a:r>
            <a:r>
              <a:rPr lang="en-US" baseline="0" dirty="0" smtClean="0"/>
              <a:t> Applications require their own PMAS project as you can see require 32 individual documents, with Mobile there is one overarching mobile project MHEAD, each App will be required to add to the MHED project and provide the 12 app level documents throughout the lifecycle of the project.</a:t>
            </a:r>
          </a:p>
          <a:p>
            <a:endParaRPr lang="en-US" baseline="0" dirty="0" smtClean="0"/>
          </a:p>
          <a:p>
            <a:r>
              <a:rPr lang="en-US" baseline="0" dirty="0" smtClean="0"/>
              <a:t>Each Project will be responsible for providing the development and project documents associated with their effort.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68</a:t>
            </a:fld>
            <a:endParaRPr lang="en-US" dirty="0"/>
          </a:p>
        </p:txBody>
      </p:sp>
    </p:spTree>
    <p:extLst>
      <p:ext uri="{BB962C8B-B14F-4D97-AF65-F5344CB8AC3E}">
        <p14:creationId xmlns:p14="http://schemas.microsoft.com/office/powerpoint/2010/main" val="5951090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Lets quickly</a:t>
            </a:r>
            <a:r>
              <a:rPr lang="en-US" baseline="0" dirty="0" smtClean="0"/>
              <a:t> review some of the PMAS documents that project teams will need to complete.</a:t>
            </a:r>
          </a:p>
          <a:p>
            <a:pPr lvl="0"/>
            <a:endParaRPr lang="en-US" dirty="0" smtClean="0"/>
          </a:p>
          <a:p>
            <a:pPr lvl="0"/>
            <a:r>
              <a:rPr lang="en-US" dirty="0" smtClean="0"/>
              <a:t>Business Requirements Document – Specific</a:t>
            </a:r>
            <a:r>
              <a:rPr lang="en-US" baseline="0" dirty="0" smtClean="0"/>
              <a:t> requirements for a project</a:t>
            </a:r>
            <a:endParaRPr lang="en-US" dirty="0" smtClean="0"/>
          </a:p>
          <a:p>
            <a:pPr lvl="0"/>
            <a:endParaRPr lang="en-US" dirty="0" smtClean="0"/>
          </a:p>
          <a:p>
            <a:pPr lvl="0"/>
            <a:r>
              <a:rPr lang="en-US" dirty="0" smtClean="0"/>
              <a:t>Concept Paper/Scope Statement – This is an Agreement on the scope of the first release or phase of the application; responsibility of Agile Team in collaboration with the business owner</a:t>
            </a:r>
          </a:p>
          <a:p>
            <a:pPr lvl="0"/>
            <a:endParaRPr lang="en-US" dirty="0" smtClean="0"/>
          </a:p>
          <a:p>
            <a:pPr lvl="0"/>
            <a:r>
              <a:rPr lang="en-US" dirty="0" smtClean="0"/>
              <a:t>Requirements Specification Plan – Overarching document that lists enterprise wide Non-functional requirements and managed centrally; teams adding or changing requirements will need to update this documentation</a:t>
            </a:r>
          </a:p>
          <a:p>
            <a:pPr lvl="0"/>
            <a:endParaRPr lang="en-US" dirty="0" smtClean="0"/>
          </a:p>
          <a:p>
            <a:pPr lvl="0"/>
            <a:r>
              <a:rPr lang="en-US" dirty="0" smtClean="0"/>
              <a:t>Requirements Specification Addendum – required for each Mobile Application; User stories and acceptance criteria will meet this requirement</a:t>
            </a:r>
          </a:p>
          <a:p>
            <a:pPr lvl="0"/>
            <a:endParaRPr lang="en-US" dirty="0" smtClean="0"/>
          </a:p>
          <a:p>
            <a:pPr lvl="0"/>
            <a:r>
              <a:rPr lang="en-US" dirty="0" smtClean="0"/>
              <a:t>Software Design Document – Overarching design documentation for VAMF managed centrally; developers adding services or changing services will need to update this documentation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69</a:t>
            </a:fld>
            <a:endParaRPr lang="en-US" dirty="0"/>
          </a:p>
        </p:txBody>
      </p:sp>
    </p:spTree>
    <p:extLst>
      <p:ext uri="{BB962C8B-B14F-4D97-AF65-F5344CB8AC3E}">
        <p14:creationId xmlns:p14="http://schemas.microsoft.com/office/powerpoint/2010/main" val="122866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alibri" pitchFamily="34" charset="0"/>
              <a:buNone/>
              <a:defRPr/>
            </a:pPr>
            <a:r>
              <a:rPr lang="en-US" sz="1200" dirty="0" smtClean="0">
                <a:ea typeface="ＭＳ Ｐゴシック" pitchFamily="34" charset="-128"/>
                <a:cs typeface="Georgia" pitchFamily="18" charset="0"/>
              </a:rPr>
              <a:t>The</a:t>
            </a:r>
            <a:r>
              <a:rPr lang="en-US" sz="1200" baseline="0" dirty="0" smtClean="0">
                <a:ea typeface="ＭＳ Ｐゴシック" pitchFamily="34" charset="-128"/>
                <a:cs typeface="Georgia" pitchFamily="18" charset="0"/>
              </a:rPr>
              <a:t> door is wide open for what VA can do </a:t>
            </a:r>
          </a:p>
          <a:p>
            <a:pPr>
              <a:buFont typeface="Calibri" pitchFamily="34" charset="0"/>
              <a:buNone/>
              <a:defRPr/>
            </a:pPr>
            <a:r>
              <a:rPr lang="en-US" sz="1200" baseline="0" dirty="0" smtClean="0">
                <a:ea typeface="ＭＳ Ｐゴシック" pitchFamily="34" charset="-128"/>
                <a:cs typeface="Georgia" pitchFamily="18" charset="0"/>
              </a:rPr>
              <a:t>This is a new space in general in healthcare, whether government run or private sector.</a:t>
            </a:r>
          </a:p>
          <a:p>
            <a:pPr>
              <a:buFont typeface="Calibri" pitchFamily="34" charset="0"/>
              <a:buNone/>
              <a:defRPr/>
            </a:pPr>
            <a:endParaRPr lang="en-US" sz="1200" baseline="0" dirty="0" smtClean="0">
              <a:ea typeface="ＭＳ Ｐゴシック" pitchFamily="34" charset="-128"/>
              <a:cs typeface="Georgia" pitchFamily="18" charset="0"/>
            </a:endParaRPr>
          </a:p>
          <a:p>
            <a:pPr>
              <a:buFont typeface="Calibri" pitchFamily="34" charset="0"/>
              <a:buNone/>
              <a:defRPr/>
            </a:pPr>
            <a:r>
              <a:rPr lang="en-US" sz="1200" baseline="0" dirty="0" smtClean="0">
                <a:ea typeface="ＭＳ Ｐゴシック" pitchFamily="34" charset="-128"/>
                <a:cs typeface="Georgia" pitchFamily="18" charset="0"/>
              </a:rPr>
              <a:t>Our current active list of initiatives and apps in development focus on some key areas:</a:t>
            </a:r>
            <a:endParaRPr lang="en-US" sz="1200" dirty="0" smtClean="0">
              <a:ea typeface="ＭＳ Ｐゴシック" pitchFamily="34" charset="-128"/>
              <a:cs typeface="Georgia" pitchFamily="18" charset="0"/>
            </a:endParaRPr>
          </a:p>
          <a:p>
            <a:pPr>
              <a:buFont typeface="Calibri" pitchFamily="34" charset="0"/>
              <a:buNone/>
              <a:defRPr/>
            </a:pPr>
            <a:endParaRPr lang="en-US" sz="1200" dirty="0" smtClean="0">
              <a:ea typeface="ＭＳ Ｐゴシック" pitchFamily="34" charset="-128"/>
              <a:cs typeface="Georgia" pitchFamily="18" charset="0"/>
            </a:endParaRPr>
          </a:p>
          <a:p>
            <a:pPr>
              <a:buFont typeface="Calibri" pitchFamily="34" charset="0"/>
              <a:buNone/>
              <a:defRPr/>
            </a:pPr>
            <a:r>
              <a:rPr lang="en-US" sz="1200" dirty="0" smtClean="0">
                <a:ea typeface="ＭＳ Ｐゴシック" pitchFamily="34" charset="-128"/>
                <a:cs typeface="Georgia" pitchFamily="18" charset="0"/>
              </a:rPr>
              <a:t>We</a:t>
            </a:r>
            <a:r>
              <a:rPr lang="en-US" sz="1200" baseline="0" dirty="0" smtClean="0">
                <a:ea typeface="ＭＳ Ｐゴシック" pitchFamily="34" charset="-128"/>
                <a:cs typeface="Georgia" pitchFamily="18" charset="0"/>
              </a:rPr>
              <a:t> plan on </a:t>
            </a:r>
            <a:r>
              <a:rPr lang="en-US" sz="1200" dirty="0" smtClean="0">
                <a:ea typeface="ＭＳ Ｐゴシック" pitchFamily="34" charset="-128"/>
                <a:cs typeface="Georgia" pitchFamily="18" charset="0"/>
              </a:rPr>
              <a:t>increasing</a:t>
            </a:r>
            <a:r>
              <a:rPr lang="en-US" sz="1200" baseline="0" dirty="0" smtClean="0">
                <a:ea typeface="ＭＳ Ｐゴシック" pitchFamily="34" charset="-128"/>
                <a:cs typeface="Georgia" pitchFamily="18" charset="0"/>
              </a:rPr>
              <a:t> </a:t>
            </a:r>
            <a:r>
              <a:rPr lang="en-US" sz="1200" dirty="0" smtClean="0">
                <a:ea typeface="ＭＳ Ｐゴシック" pitchFamily="34" charset="-128"/>
                <a:cs typeface="Georgia" pitchFamily="18" charset="0"/>
              </a:rPr>
              <a:t> access to healthcare teams through digital communications- secure messaging</a:t>
            </a:r>
            <a:r>
              <a:rPr lang="en-US" sz="1200" baseline="0" dirty="0" smtClean="0">
                <a:ea typeface="ＭＳ Ｐゴシック" pitchFamily="34" charset="-128"/>
                <a:cs typeface="Georgia" pitchFamily="18" charset="0"/>
              </a:rPr>
              <a:t> with </a:t>
            </a:r>
            <a:r>
              <a:rPr lang="en-US" sz="1200" baseline="0" dirty="0" err="1" smtClean="0">
                <a:ea typeface="ＭＳ Ｐゴシック" pitchFamily="34" charset="-128"/>
                <a:cs typeface="Georgia" pitchFamily="18" charset="0"/>
              </a:rPr>
              <a:t>myhealth</a:t>
            </a:r>
            <a:r>
              <a:rPr lang="en-US" sz="1200" baseline="0" dirty="0" smtClean="0">
                <a:ea typeface="ＭＳ Ｐゴシック" pitchFamily="34" charset="-128"/>
                <a:cs typeface="Georgia" pitchFamily="18" charset="0"/>
              </a:rPr>
              <a:t>-e-vet</a:t>
            </a:r>
            <a:endParaRPr lang="en-US" sz="1200" dirty="0" smtClean="0">
              <a:ea typeface="ＭＳ Ｐゴシック" pitchFamily="34" charset="-128"/>
              <a:cs typeface="Georgia" pitchFamily="18" charset="0"/>
            </a:endParaRPr>
          </a:p>
          <a:p>
            <a:pPr>
              <a:buFont typeface="Calibri" pitchFamily="34" charset="0"/>
              <a:buNone/>
              <a:defRPr/>
            </a:pPr>
            <a:endParaRPr lang="en-US" sz="1200" dirty="0" smtClean="0">
              <a:ea typeface="ＭＳ Ｐゴシック" pitchFamily="34" charset="-128"/>
              <a:cs typeface="Georgia" pitchFamily="18" charset="0"/>
            </a:endParaRPr>
          </a:p>
          <a:p>
            <a:pPr>
              <a:buFont typeface="Calibri" pitchFamily="34" charset="0"/>
              <a:buNone/>
              <a:defRPr/>
            </a:pPr>
            <a:r>
              <a:rPr lang="en-US" sz="1200" baseline="0" dirty="0" smtClean="0">
                <a:ea typeface="ＭＳ Ｐゴシック" pitchFamily="34" charset="-128"/>
                <a:cs typeface="Georgia" pitchFamily="18" charset="0"/>
              </a:rPr>
              <a:t>Variety of media to meet individual communication styles</a:t>
            </a:r>
          </a:p>
          <a:p>
            <a:pPr>
              <a:buFont typeface="Calibri" pitchFamily="34" charset="0"/>
              <a:buNone/>
              <a:defRPr/>
            </a:pPr>
            <a:r>
              <a:rPr lang="en-US" sz="1200" baseline="0" dirty="0" smtClean="0">
                <a:ea typeface="ＭＳ Ｐゴシック" pitchFamily="34" charset="-128"/>
                <a:cs typeface="Georgia" pitchFamily="18" charset="0"/>
              </a:rPr>
              <a:t>audio, video presentations or video chat.  </a:t>
            </a:r>
          </a:p>
          <a:p>
            <a:pPr>
              <a:buFont typeface="Calibri" pitchFamily="34" charset="0"/>
              <a:buNone/>
              <a:defRPr/>
            </a:pPr>
            <a:endParaRPr lang="en-US" sz="1200" baseline="0" dirty="0" smtClean="0">
              <a:ea typeface="ＭＳ Ｐゴシック" pitchFamily="34" charset="-128"/>
              <a:cs typeface="Georgia" pitchFamily="18" charset="0"/>
            </a:endParaRPr>
          </a:p>
          <a:p>
            <a:pPr>
              <a:buFont typeface="Calibri" pitchFamily="34" charset="0"/>
              <a:buNone/>
              <a:defRPr/>
            </a:pPr>
            <a:r>
              <a:rPr lang="en-US" sz="1200" baseline="0" dirty="0" smtClean="0">
                <a:ea typeface="ＭＳ Ｐゴシック" pitchFamily="34" charset="-128"/>
                <a:cs typeface="Georgia" pitchFamily="18" charset="0"/>
              </a:rPr>
              <a:t>Feature phones still common – SMS text messaging capability.</a:t>
            </a:r>
          </a:p>
          <a:p>
            <a:pPr>
              <a:buFont typeface="Calibri" pitchFamily="34" charset="0"/>
              <a:buNone/>
              <a:defRPr/>
            </a:pPr>
            <a:r>
              <a:rPr lang="en-US" sz="1200" baseline="0" dirty="0" smtClean="0">
                <a:ea typeface="ＭＳ Ｐゴシック" pitchFamily="34" charset="-128"/>
                <a:cs typeface="Georgia" pitchFamily="18" charset="0"/>
              </a:rPr>
              <a:t>Appointment reminders, coaching, lab results, computer assisted frequently asked </a:t>
            </a:r>
            <a:r>
              <a:rPr lang="en-US" sz="1200" baseline="0" dirty="0" err="1" smtClean="0">
                <a:ea typeface="ＭＳ Ｐゴシック" pitchFamily="34" charset="-128"/>
                <a:cs typeface="Georgia" pitchFamily="18" charset="0"/>
              </a:rPr>
              <a:t>questons</a:t>
            </a:r>
            <a:endParaRPr lang="en-US" sz="1200" baseline="0" dirty="0" smtClean="0">
              <a:ea typeface="ＭＳ Ｐゴシック" pitchFamily="34" charset="-128"/>
              <a:cs typeface="Georgia" pitchFamily="18" charset="0"/>
            </a:endParaRPr>
          </a:p>
          <a:p>
            <a:pPr>
              <a:buFont typeface="Calibri" pitchFamily="34" charset="0"/>
              <a:buNone/>
              <a:defRPr/>
            </a:pPr>
            <a:endParaRPr lang="en-US" sz="1200" baseline="0" dirty="0" smtClean="0">
              <a:ea typeface="ＭＳ Ｐゴシック" pitchFamily="34" charset="-128"/>
              <a:cs typeface="Georgia" pitchFamily="18" charset="0"/>
            </a:endParaRPr>
          </a:p>
          <a:p>
            <a:pPr>
              <a:buFont typeface="Calibri" pitchFamily="34" charset="0"/>
              <a:buNone/>
              <a:defRPr/>
            </a:pPr>
            <a:r>
              <a:rPr lang="en-US" sz="1200" baseline="0" dirty="0" smtClean="0">
                <a:ea typeface="ＭＳ Ｐゴシック" pitchFamily="34" charset="-128"/>
                <a:cs typeface="Georgia" pitchFamily="18" charset="0"/>
              </a:rPr>
              <a:t>Primary goals:  integration of the Veteran into their Care Team.  </a:t>
            </a:r>
          </a:p>
          <a:p>
            <a:pPr>
              <a:buFont typeface="Calibri" pitchFamily="34" charset="0"/>
              <a:buNone/>
              <a:defRPr/>
            </a:pPr>
            <a:r>
              <a:rPr lang="en-US" sz="1200" baseline="0" dirty="0" smtClean="0">
                <a:ea typeface="ＭＳ Ｐゴシック" pitchFamily="34" charset="-128"/>
                <a:cs typeface="Georgia" pitchFamily="18" charset="0"/>
              </a:rPr>
              <a:t>Data collected in apps will be shared – Patient Generated Database.</a:t>
            </a:r>
          </a:p>
          <a:p>
            <a:pPr>
              <a:buFont typeface="Calibri" pitchFamily="34" charset="0"/>
              <a:buNone/>
              <a:defRPr/>
            </a:pPr>
            <a:r>
              <a:rPr lang="en-US" sz="1200" baseline="0" dirty="0" smtClean="0">
                <a:ea typeface="ＭＳ Ｐゴシック" pitchFamily="34" charset="-128"/>
                <a:cs typeface="Georgia" pitchFamily="18" charset="0"/>
              </a:rPr>
              <a:t>Solves: better, more accurate recording of information.  Facilitates face-to-face visits.    </a:t>
            </a:r>
          </a:p>
          <a:p>
            <a:pPr>
              <a:buFont typeface="Calibri" pitchFamily="34" charset="0"/>
              <a:buNone/>
              <a:defRPr/>
            </a:pPr>
            <a:endParaRPr lang="en-US" sz="1200" baseline="0" dirty="0" smtClean="0">
              <a:ea typeface="ＭＳ Ｐゴシック" pitchFamily="34" charset="-128"/>
              <a:cs typeface="Georgia" pitchFamily="18" charset="0"/>
            </a:endParaRPr>
          </a:p>
          <a:p>
            <a:pPr>
              <a:buFont typeface="Calibri" pitchFamily="34" charset="0"/>
              <a:buNone/>
              <a:defRPr/>
            </a:pPr>
            <a:r>
              <a:rPr lang="en-US" sz="1200" baseline="0" dirty="0" smtClean="0">
                <a:ea typeface="ＭＳ Ｐゴシック" pitchFamily="34" charset="-128"/>
                <a:cs typeface="Georgia" pitchFamily="18" charset="0"/>
              </a:rPr>
              <a:t>Renal - diet log</a:t>
            </a:r>
          </a:p>
          <a:p>
            <a:pPr>
              <a:buFont typeface="Calibri" pitchFamily="34" charset="0"/>
              <a:buNone/>
              <a:defRPr/>
            </a:pPr>
            <a:r>
              <a:rPr lang="en-US" sz="1200" baseline="0" dirty="0" smtClean="0">
                <a:ea typeface="ＭＳ Ｐゴシック" pitchFamily="34" charset="-128"/>
                <a:cs typeface="Georgia" pitchFamily="18" charset="0"/>
              </a:rPr>
              <a:t>Hypertension – blood pressure monitoring</a:t>
            </a:r>
          </a:p>
          <a:p>
            <a:pPr>
              <a:buFont typeface="Calibri" pitchFamily="34" charset="0"/>
              <a:buNone/>
              <a:defRPr/>
            </a:pPr>
            <a:r>
              <a:rPr lang="en-US" sz="1200" baseline="0" dirty="0" smtClean="0">
                <a:ea typeface="ＭＳ Ｐゴシック" pitchFamily="34" charset="-128"/>
                <a:cs typeface="Georgia" pitchFamily="18" charset="0"/>
              </a:rPr>
              <a:t>Pain Management – Record pain scores in Pain Coach.</a:t>
            </a:r>
          </a:p>
          <a:p>
            <a:pPr>
              <a:buFont typeface="Calibri" pitchFamily="34" charset="0"/>
              <a:buNone/>
              <a:defRPr/>
            </a:pPr>
            <a:endParaRPr lang="en-US" sz="1200" baseline="0" dirty="0" smtClean="0">
              <a:ea typeface="ＭＳ Ｐゴシック" pitchFamily="34" charset="-128"/>
              <a:cs typeface="Georgia" pitchFamily="18" charset="0"/>
            </a:endParaRPr>
          </a:p>
          <a:p>
            <a:pPr>
              <a:buFont typeface="Calibri" pitchFamily="34" charset="0"/>
              <a:buNone/>
              <a:defRPr/>
            </a:pPr>
            <a:r>
              <a:rPr lang="en-US" sz="1200" baseline="0" dirty="0" smtClean="0">
                <a:ea typeface="ＭＳ Ｐゴシック" pitchFamily="34" charset="-128"/>
                <a:cs typeface="Georgia" pitchFamily="18" charset="0"/>
              </a:rPr>
              <a:t>Will begin developing real time decision support tools  and provider subscription services……. Information overload…… Subscribe to what you want to see.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7</a:t>
            </a:fld>
            <a:endParaRPr lang="en-US" dirty="0"/>
          </a:p>
        </p:txBody>
      </p:sp>
    </p:spTree>
    <p:extLst>
      <p:ext uri="{BB962C8B-B14F-4D97-AF65-F5344CB8AC3E}">
        <p14:creationId xmlns:p14="http://schemas.microsoft.com/office/powerpoint/2010/main" val="12943996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Lets</a:t>
            </a:r>
            <a:r>
              <a:rPr lang="en-US" baseline="0" dirty="0" smtClean="0"/>
              <a:t> talk a bit about the Mobile environment in the cloud, especially the tools available to assist development teams.</a:t>
            </a:r>
          </a:p>
          <a:p>
            <a:endParaRPr lang="en-US" dirty="0" smtClean="0"/>
          </a:p>
          <a:p>
            <a:r>
              <a:rPr lang="en-US" dirty="0" smtClean="0"/>
              <a:t>In the VA mobile App Environment</a:t>
            </a:r>
            <a:r>
              <a:rPr lang="en-US" baseline="0" dirty="0" smtClean="0"/>
              <a:t> there is a set of Mobile Development tools. These tools will assist project teams building apps using the Agile process. </a:t>
            </a:r>
          </a:p>
          <a:p>
            <a:endParaRPr lang="en-US" baseline="0" dirty="0" smtClean="0"/>
          </a:p>
          <a:p>
            <a:r>
              <a:rPr lang="en-US" baseline="0" dirty="0" smtClean="0"/>
              <a:t>JIRA is the primary project tracking tool. As you can see from the slide it has the ability to track issues, build Sprints, document User stories, and track Compliance.</a:t>
            </a:r>
          </a:p>
          <a:p>
            <a:endParaRPr lang="en-US" baseline="0" dirty="0" smtClean="0"/>
          </a:p>
          <a:p>
            <a:r>
              <a:rPr lang="en-US" baseline="0" dirty="0" smtClean="0"/>
              <a:t>It is not currently a requirement that teams use this to manage their development, however they must update project information and required documents in this system.</a:t>
            </a:r>
            <a:endParaRPr lang="en-US" dirty="0" smtClean="0"/>
          </a:p>
          <a:p>
            <a:endParaRPr lang="en-US" dirty="0" smtClean="0"/>
          </a:p>
          <a:p>
            <a:r>
              <a:rPr lang="en-US" dirty="0" smtClean="0"/>
              <a:t>Confluence is the second tool</a:t>
            </a:r>
            <a:r>
              <a:rPr lang="en-US" baseline="0" dirty="0" smtClean="0"/>
              <a:t> we will discuss.</a:t>
            </a:r>
          </a:p>
          <a:p>
            <a:endParaRPr lang="en-US" baseline="0" dirty="0" smtClean="0"/>
          </a:p>
          <a:p>
            <a:r>
              <a:rPr lang="en-US" baseline="0" dirty="0" smtClean="0"/>
              <a:t>Confluence is a wiki tool that allows for collaboration or a project along with templates for the required documentation.</a:t>
            </a:r>
          </a:p>
          <a:p>
            <a:r>
              <a:rPr lang="en-US" baseline="0" dirty="0" smtClean="0"/>
              <a:t>Example you can log into your project wiki and fill out the template of the BRD associated with the project.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also</a:t>
            </a:r>
            <a:r>
              <a:rPr lang="en-US" baseline="0" dirty="0" smtClean="0"/>
              <a:t> multiple developer tools provided in the mobile apps environment, for example Stash is the code repository </a:t>
            </a:r>
            <a:r>
              <a:rPr lang="en-US" dirty="0" smtClean="0"/>
              <a:t>provided to the teams to assist</a:t>
            </a:r>
            <a:r>
              <a:rPr lang="en-US" baseline="0" dirty="0" smtClean="0"/>
              <a:t> in keeping their source code cataloged and in sync with the rest of the developers.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AA51C3-518F-4F0D-B932-9AF47A2C9D15}" type="slidenum">
              <a:rPr lang="en-US" smtClean="0"/>
              <a:t>70</a:t>
            </a:fld>
            <a:endParaRPr lang="en-US" dirty="0"/>
          </a:p>
        </p:txBody>
      </p:sp>
    </p:spTree>
    <p:extLst>
      <p:ext uri="{BB962C8B-B14F-4D97-AF65-F5344CB8AC3E}">
        <p14:creationId xmlns:p14="http://schemas.microsoft.com/office/powerpoint/2010/main" val="9288482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 to results</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71</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TO NEXT SLIDE</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72</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VHA</a:t>
            </a:r>
            <a:r>
              <a:rPr lang="en-US" baseline="0" dirty="0" smtClean="0"/>
              <a:t> &amp; OIT have partnered to create a process for externally developed apps that adhere to PMAS standards. OIT is overseeing the release process of Apps under the MHED project in conjunction with VHA and all the compliance groups that we discussed earlier.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73</a:t>
            </a:fld>
            <a:endParaRPr lang="en-US" dirty="0"/>
          </a:p>
        </p:txBody>
      </p:sp>
    </p:spTree>
    <p:extLst>
      <p:ext uri="{BB962C8B-B14F-4D97-AF65-F5344CB8AC3E}">
        <p14:creationId xmlns:p14="http://schemas.microsoft.com/office/powerpoint/2010/main" val="27442782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look at the Release steps of a mobile development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 1: Validation</a:t>
            </a:r>
            <a:r>
              <a:rPr lang="en-US" baseline="0" dirty="0" smtClean="0"/>
              <a:t> and Verification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 development team is complete, you app has undergone Software quality analysis with your team, you have completed the </a:t>
            </a:r>
            <a:r>
              <a:rPr lang="en-US" baseline="0" dirty="0" err="1" smtClean="0"/>
              <a:t>approrate</a:t>
            </a:r>
            <a:r>
              <a:rPr lang="en-US" baseline="0" dirty="0" smtClean="0"/>
              <a:t> documentation, and you are ready to release you will submit a request form to initiate the Validation and verification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reviewed by V&amp;V you will be provided a list of defects to be addressed, or given the green light to undergo final certification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a:t>
            </a:r>
            <a:r>
              <a:rPr lang="en-US" baseline="0" dirty="0" smtClean="0"/>
              <a:t> 2: Final Compliance Review</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a:t>
            </a:r>
            <a:r>
              <a:rPr lang="en-US" baseline="0" dirty="0" smtClean="0"/>
              <a:t> this time your app will undergo final compliance review from the teams you engaged with during development.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Step 3: Review of Operation Readiness ORR and IOC review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Once Signoff is complete you will have an operation readiness review. If approved you will enter IOC entry and your app will be available for field testing.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Apps should undergo field testing and track and compile results. Once these results are presented to the ORR group and your app can be published and released nationally.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74</a:t>
            </a:fld>
            <a:endParaRPr lang="en-US" dirty="0"/>
          </a:p>
        </p:txBody>
      </p:sp>
    </p:spTree>
    <p:extLst>
      <p:ext uri="{BB962C8B-B14F-4D97-AF65-F5344CB8AC3E}">
        <p14:creationId xmlns:p14="http://schemas.microsoft.com/office/powerpoint/2010/main" val="27352691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minute to review some of the Mobile lessons learned so far</a:t>
            </a:r>
          </a:p>
          <a:p>
            <a:endParaRPr lang="en-US" dirty="0" smtClean="0"/>
          </a:p>
          <a:p>
            <a:r>
              <a:rPr lang="en-US" dirty="0" smtClean="0"/>
              <a:t>Building</a:t>
            </a:r>
            <a:r>
              <a:rPr lang="en-US" baseline="0" dirty="0" smtClean="0"/>
              <a:t> a small mobile app doesn’t necessarily mean that it’s easy. This can still entail complicated issues and problems that require architecture discussions, compliance issues, and leadership engagement.</a:t>
            </a:r>
          </a:p>
          <a:p>
            <a:endParaRPr lang="en-US" baseline="0" dirty="0" smtClean="0"/>
          </a:p>
          <a:p>
            <a:r>
              <a:rPr lang="en-US" baseline="0" dirty="0" smtClean="0"/>
              <a:t>Ensure when your building a mobile app you engage with the compliance groups and mobile staff early in development. </a:t>
            </a:r>
          </a:p>
          <a:p>
            <a:endParaRPr lang="en-US" baseline="0" dirty="0" smtClean="0"/>
          </a:p>
          <a:p>
            <a:r>
              <a:rPr lang="en-US" baseline="0" dirty="0" smtClean="0"/>
              <a:t>Apps need to have a master test plan. How are you or the project team going to validate the app will work in the systems its intended to run in. A testable version of an app will need to be provided to V&amp;V and compliance groups in order to certify your app.</a:t>
            </a:r>
          </a:p>
          <a:p>
            <a:endParaRPr lang="en-US" baseline="0" dirty="0" smtClean="0"/>
          </a:p>
          <a:p>
            <a:r>
              <a:rPr lang="en-US" baseline="0" dirty="0" smtClean="0"/>
              <a:t>Mobile is an evolving space in the VA, project teams must remain flexible as best practices are still be defined. In addition the mobile environment itself is changing. It seems ever quarter new devices and new operating systems are released which has the potential to disrupt or break active development projects.</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77A1CA8C-87B3-4017-A81F-EA144693C6ED}" type="slidenum">
              <a:rPr lang="en-US" smtClean="0"/>
              <a:t>75</a:t>
            </a:fld>
            <a:endParaRPr lang="en-US" dirty="0"/>
          </a:p>
        </p:txBody>
      </p:sp>
    </p:spTree>
    <p:extLst>
      <p:ext uri="{BB962C8B-B14F-4D97-AF65-F5344CB8AC3E}">
        <p14:creationId xmlns:p14="http://schemas.microsoft.com/office/powerpoint/2010/main" val="28387302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you haven’t submitted your questions yet, there is still time to do so by clicking on the orange “Ask The Presenter” icon.  We’re going to show a brief announcement and then Shawn will join me back onstage to answer your questions.</a:t>
            </a:r>
          </a:p>
          <a:p>
            <a:endParaRPr lang="en-US" baseline="0" dirty="0" smtClean="0"/>
          </a:p>
          <a:p>
            <a:r>
              <a:rPr lang="en-US" baseline="0" dirty="0" smtClean="0"/>
              <a:t>(Stand still and smile until you see the video come up full screen)</a:t>
            </a:r>
          </a:p>
          <a:p>
            <a:endParaRPr lang="en-US" baseline="0"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76</a:t>
            </a:fld>
            <a:endParaRPr lang="en-US" dirty="0"/>
          </a:p>
        </p:txBody>
      </p:sp>
    </p:spTree>
    <p:extLst>
      <p:ext uri="{BB962C8B-B14F-4D97-AF65-F5344CB8AC3E}">
        <p14:creationId xmlns:p14="http://schemas.microsoft.com/office/powerpoint/2010/main" val="176127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let’s take a moment to look at the results</a:t>
            </a:r>
            <a:r>
              <a:rPr lang="en-US" baseline="0" dirty="0" smtClean="0"/>
              <a:t> of that poll.</a:t>
            </a:r>
          </a:p>
          <a:p>
            <a:endParaRPr lang="en-US" baseline="0" dirty="0" smtClean="0"/>
          </a:p>
          <a:p>
            <a:r>
              <a:rPr lang="en-US" baseline="0" dirty="0" smtClean="0"/>
              <a:t>.</a:t>
            </a:r>
          </a:p>
          <a:p>
            <a:r>
              <a:rPr lang="en-US" baseline="0" dirty="0" smtClean="0"/>
              <a:t>.</a:t>
            </a:r>
          </a:p>
          <a:p>
            <a:r>
              <a:rPr lang="en-US" baseline="0" dirty="0" smtClean="0"/>
              <a:t>.</a:t>
            </a:r>
          </a:p>
          <a:p>
            <a:endParaRPr lang="en-US" baseline="0" dirty="0" smtClean="0"/>
          </a:p>
          <a:p>
            <a:r>
              <a:rPr lang="en-US" baseline="0" dirty="0" smtClean="0"/>
              <a:t>And now let’s return to the presentation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t>8</a:t>
            </a:fld>
            <a:endParaRPr lang="en-US" dirty="0"/>
          </a:p>
        </p:txBody>
      </p:sp>
    </p:spTree>
    <p:extLst>
      <p:ext uri="{BB962C8B-B14F-4D97-AF65-F5344CB8AC3E}">
        <p14:creationId xmlns:p14="http://schemas.microsoft.com/office/powerpoint/2010/main" val="50855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speak to this slide</a:t>
            </a:r>
          </a:p>
          <a:p>
            <a:endParaRPr lang="en-US" dirty="0" smtClean="0"/>
          </a:p>
          <a:p>
            <a:r>
              <a:rPr lang="en-US" dirty="0" smtClean="0"/>
              <a:t>CLICK TO NEXT SLIDE</a:t>
            </a:r>
          </a:p>
        </p:txBody>
      </p:sp>
      <p:sp>
        <p:nvSpPr>
          <p:cNvPr id="4" name="Slide Number Placeholder 3"/>
          <p:cNvSpPr>
            <a:spLocks noGrp="1"/>
          </p:cNvSpPr>
          <p:nvPr>
            <p:ph type="sldNum" sz="quarter" idx="10"/>
          </p:nvPr>
        </p:nvSpPr>
        <p:spPr/>
        <p:txBody>
          <a:bodyPr/>
          <a:lstStyle/>
          <a:p>
            <a:fld id="{08AA51C3-518F-4F0D-B932-9AF47A2C9D15}" type="slidenum">
              <a:rPr lang="en-US" smtClean="0"/>
              <a:t>9</a:t>
            </a:fld>
            <a:endParaRPr lang="en-US" dirty="0"/>
          </a:p>
        </p:txBody>
      </p:sp>
    </p:spTree>
    <p:extLst>
      <p:ext uri="{BB962C8B-B14F-4D97-AF65-F5344CB8AC3E}">
        <p14:creationId xmlns:p14="http://schemas.microsoft.com/office/powerpoint/2010/main" val="508556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1143616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187447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2519276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457200" y="288925"/>
            <a:ext cx="8229600" cy="929485"/>
          </a:xfrm>
          <a:prstGeom prst="rect">
            <a:avLst/>
          </a:prstGeom>
          <a:noFill/>
          <a:ln w="9525">
            <a:noFill/>
            <a:miter lim="800000"/>
            <a:headEnd/>
            <a:tailEnd/>
          </a:ln>
        </p:spPr>
        <p:txBody>
          <a:bodyPr>
            <a:noAutofit/>
          </a:bodyPr>
          <a:lstStyle/>
          <a:p>
            <a:pPr lvl="0"/>
            <a:r>
              <a:rPr lang="en-US" dirty="0" smtClean="0"/>
              <a:t>Click to edit Master title style</a:t>
            </a:r>
          </a:p>
        </p:txBody>
      </p:sp>
      <p:sp>
        <p:nvSpPr>
          <p:cNvPr id="5" name="Text Placeholder 12"/>
          <p:cNvSpPr>
            <a:spLocks noGrp="1"/>
          </p:cNvSpPr>
          <p:nvPr>
            <p:ph type="body" sz="quarter" idx="12"/>
          </p:nvPr>
        </p:nvSpPr>
        <p:spPr>
          <a:xfrm>
            <a:off x="457200" y="1285875"/>
            <a:ext cx="8229600" cy="355482"/>
          </a:xfrm>
        </p:spPr>
        <p:txBody>
          <a:bodyPr/>
          <a:lstStyle>
            <a:lvl1pPr>
              <a:buFontTx/>
              <a:buNone/>
              <a:defRPr sz="1800">
                <a:solidFill>
                  <a:schemeClr val="bg1">
                    <a:lumMod val="50000"/>
                  </a:schemeClr>
                </a:solidFill>
              </a:defRPr>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p:txBody>
      </p:sp>
    </p:spTree>
    <p:extLst>
      <p:ext uri="{BB962C8B-B14F-4D97-AF65-F5344CB8AC3E}">
        <p14:creationId xmlns:p14="http://schemas.microsoft.com/office/powerpoint/2010/main" val="75202573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3888701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389783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1688357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2837960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124297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364430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316219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487CC-C1FA-4C46-941F-B0125F8ABE84}" type="datetimeFigureOut">
              <a:rPr lang="en-US" smtClean="0"/>
              <a:t>5/12/2014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66A5EF-586F-4C5D-99CA-1D7157CAC40A}" type="slidenum">
              <a:rPr lang="en-US" smtClean="0"/>
              <a:t>‹#›</a:t>
            </a:fld>
            <a:endParaRPr lang="en-US" dirty="0"/>
          </a:p>
        </p:txBody>
      </p:sp>
    </p:spTree>
    <p:extLst>
      <p:ext uri="{BB962C8B-B14F-4D97-AF65-F5344CB8AC3E}">
        <p14:creationId xmlns:p14="http://schemas.microsoft.com/office/powerpoint/2010/main" val="2053054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487CC-C1FA-4C46-941F-B0125F8ABE84}" type="datetimeFigureOut">
              <a:rPr lang="en-US" smtClean="0"/>
              <a:t>5/12/2014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6A5EF-586F-4C5D-99CA-1D7157CAC40A}" type="slidenum">
              <a:rPr lang="en-US" smtClean="0"/>
              <a:t>‹#›</a:t>
            </a:fld>
            <a:endParaRPr lang="en-US" dirty="0"/>
          </a:p>
        </p:txBody>
      </p:sp>
    </p:spTree>
    <p:extLst>
      <p:ext uri="{BB962C8B-B14F-4D97-AF65-F5344CB8AC3E}">
        <p14:creationId xmlns:p14="http://schemas.microsoft.com/office/powerpoint/2010/main" val="3236761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1.WMF"/><Relationship Id="rId7" Type="http://schemas.openxmlformats.org/officeDocument/2006/relationships/diagramColors" Target="../diagrams/colors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6.xml"/><Relationship Id="rId11" Type="http://schemas.openxmlformats.org/officeDocument/2006/relationships/image" Target="../media/image44.jpeg"/><Relationship Id="rId5" Type="http://schemas.openxmlformats.org/officeDocument/2006/relationships/diagramLayout" Target="../diagrams/layout6.xml"/><Relationship Id="rId10" Type="http://schemas.openxmlformats.org/officeDocument/2006/relationships/image" Target="../media/image43.jpeg"/><Relationship Id="rId4" Type="http://schemas.openxmlformats.org/officeDocument/2006/relationships/diagramData" Target="../diagrams/data6.xml"/><Relationship Id="rId9" Type="http://schemas.openxmlformats.org/officeDocument/2006/relationships/image" Target="../media/image42.wmf"/></Relationships>
</file>

<file path=ppt/slides/_rels/slide4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1.WMF"/><Relationship Id="rId7" Type="http://schemas.openxmlformats.org/officeDocument/2006/relationships/diagramColors" Target="../diagrams/colors7.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image" Target="../media/image44.jpeg"/><Relationship Id="rId5" Type="http://schemas.openxmlformats.org/officeDocument/2006/relationships/diagramLayout" Target="../diagrams/layout7.xml"/><Relationship Id="rId10" Type="http://schemas.openxmlformats.org/officeDocument/2006/relationships/image" Target="../media/image43.jpeg"/><Relationship Id="rId4" Type="http://schemas.openxmlformats.org/officeDocument/2006/relationships/diagramData" Target="../diagrams/data7.xml"/><Relationship Id="rId9" Type="http://schemas.openxmlformats.org/officeDocument/2006/relationships/image" Target="../media/image42.wmf"/></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microsoft.com/office/2007/relationships/hdphoto" Target="../media/hdphoto3.wdp"/></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microsoft.com/office/2007/relationships/hdphoto" Target="../media/hdphoto4.wdp"/></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50.png"/><Relationship Id="rId5" Type="http://schemas.microsoft.com/office/2007/relationships/hdphoto" Target="../media/hdphoto5.wdp"/><Relationship Id="rId4" Type="http://schemas.openxmlformats.org/officeDocument/2006/relationships/image" Target="../media/image56.png"/></Relationships>
</file>

<file path=ppt/slides/_rels/slide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microsoft.com/office/2007/relationships/hdphoto" Target="../media/hdphoto6.wdp"/></Relationships>
</file>

<file path=ppt/slides/_rels/slide7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6.xml"/><Relationship Id="rId4" Type="http://schemas.openxmlformats.org/officeDocument/2006/relationships/image" Target="../media/image6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0528" y="3886200"/>
            <a:ext cx="7239000" cy="2286000"/>
          </a:xfrm>
        </p:spPr>
        <p:txBody>
          <a:bodyPr>
            <a:normAutofit fontScale="85000" lnSpcReduction="20000"/>
          </a:bodyPr>
          <a:lstStyle/>
          <a:p>
            <a:r>
              <a:rPr lang="en-US" sz="4000" dirty="0" smtClean="0">
                <a:solidFill>
                  <a:schemeClr val="tx1">
                    <a:lumMod val="65000"/>
                    <a:lumOff val="35000"/>
                  </a:schemeClr>
                </a:solidFill>
              </a:rPr>
              <a:t>Shawn Hardenbrook, MSW</a:t>
            </a:r>
          </a:p>
          <a:p>
            <a:r>
              <a:rPr lang="en-US" dirty="0" smtClean="0">
                <a:solidFill>
                  <a:schemeClr val="tx1">
                    <a:lumMod val="65000"/>
                    <a:lumOff val="35000"/>
                  </a:schemeClr>
                </a:solidFill>
              </a:rPr>
              <a:t>Director VHA Web &amp; Mobile Solutions</a:t>
            </a:r>
          </a:p>
          <a:p>
            <a:endParaRPr lang="en-US" dirty="0">
              <a:solidFill>
                <a:schemeClr val="tx1">
                  <a:lumMod val="65000"/>
                  <a:lumOff val="35000"/>
                </a:schemeClr>
              </a:solidFill>
            </a:endParaRPr>
          </a:p>
          <a:p>
            <a:r>
              <a:rPr lang="en-US" sz="4000" dirty="0" smtClean="0">
                <a:solidFill>
                  <a:schemeClr val="tx1">
                    <a:lumMod val="65000"/>
                    <a:lumOff val="35000"/>
                  </a:schemeClr>
                </a:solidFill>
              </a:rPr>
              <a:t>Brian Olinger</a:t>
            </a:r>
          </a:p>
          <a:p>
            <a:r>
              <a:rPr lang="en-US" dirty="0" smtClean="0">
                <a:solidFill>
                  <a:schemeClr val="tx1">
                    <a:lumMod val="65000"/>
                    <a:lumOff val="35000"/>
                  </a:schemeClr>
                </a:solidFill>
              </a:rPr>
              <a:t>Lifecycle Manager,  VHA Web &amp; Mobile Solutions</a:t>
            </a:r>
            <a:endParaRPr lang="en-US" dirty="0">
              <a:solidFill>
                <a:schemeClr val="tx1">
                  <a:lumMod val="65000"/>
                  <a:lumOff val="35000"/>
                </a:schemeClr>
              </a:solidFill>
            </a:endParaRPr>
          </a:p>
        </p:txBody>
      </p:sp>
      <p:pic>
        <p:nvPicPr>
          <p:cNvPr id="4" name="Picture 3" descr="&quot; &quot;"/>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25587"/>
            <a:ext cx="7772400" cy="1470025"/>
          </a:xfrm>
        </p:spPr>
        <p:txBody>
          <a:bodyPr/>
          <a:lstStyle/>
          <a:p>
            <a:r>
              <a:rPr lang="en-US" dirty="0" smtClean="0"/>
              <a:t>VA Mobile Development 101</a:t>
            </a:r>
            <a:endParaRPr lang="en-US" dirty="0"/>
          </a:p>
        </p:txBody>
      </p:sp>
    </p:spTree>
    <p:extLst>
      <p:ext uri="{BB962C8B-B14F-4D97-AF65-F5344CB8AC3E}">
        <p14:creationId xmlns:p14="http://schemas.microsoft.com/office/powerpoint/2010/main" val="4205458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63478"/>
            <a:ext cx="9144000" cy="1031682"/>
          </a:xfrm>
          <a:solidFill>
            <a:schemeClr val="tx1"/>
          </a:solidFill>
        </p:spPr>
        <p:txBody>
          <a:bodyPr>
            <a:normAutofit/>
          </a:bodyPr>
          <a:lstStyle/>
          <a:p>
            <a:r>
              <a:rPr lang="en-US" sz="4200" b="1" dirty="0" smtClean="0">
                <a:solidFill>
                  <a:schemeClr val="bg1"/>
                </a:solidFill>
              </a:rPr>
              <a:t>VHA Web &amp; Mobile Solutions Origins</a:t>
            </a:r>
            <a:endParaRPr lang="en-US" sz="4200" b="1" dirty="0">
              <a:solidFill>
                <a:schemeClr val="bg1"/>
              </a:solidFill>
            </a:endParaRPr>
          </a:p>
        </p:txBody>
      </p:sp>
      <p:pic>
        <p:nvPicPr>
          <p:cNvPr id="2050" name="Content Placeholder 4" descr="Dr. Petzel (VA Undersecretary for health) showing tablet apps in Connected Health present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6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2037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zzle pieces fit together"/>
          <p:cNvPicPr>
            <a:picLocks noChangeAspect="1"/>
          </p:cNvPicPr>
          <p:nvPr/>
        </p:nvPicPr>
        <p:blipFill>
          <a:blip r:embed="rId3" cstate="print">
            <a:extLst>
              <a:ext uri="{BEBA8EAE-BF5A-486C-A8C5-ECC9F3942E4B}">
                <a14:imgProps xmlns:a14="http://schemas.microsoft.com/office/drawing/2010/main">
                  <a14:imgLayer r:embed="rId4">
                    <a14:imgEffect>
                      <a14:backgroundRemoval t="9685" b="92494" l="9823" r="95362"/>
                    </a14:imgEffect>
                  </a14:imgLayer>
                </a14:imgProps>
              </a:ext>
              <a:ext uri="{28A0092B-C50C-407E-A947-70E740481C1C}">
                <a14:useLocalDpi xmlns:a14="http://schemas.microsoft.com/office/drawing/2010/main" val="0"/>
              </a:ext>
            </a:extLst>
          </a:blip>
          <a:stretch>
            <a:fillRect/>
          </a:stretch>
        </p:blipFill>
        <p:spPr>
          <a:xfrm>
            <a:off x="-171670" y="2616"/>
            <a:ext cx="9478576" cy="6324600"/>
          </a:xfrm>
          <a:prstGeom prst="rect">
            <a:avLst/>
          </a:prstGeom>
        </p:spPr>
      </p:pic>
      <p:sp>
        <p:nvSpPr>
          <p:cNvPr id="3" name="Title 2" descr="Origin November 2011 "/>
          <p:cNvSpPr>
            <a:spLocks noGrp="1"/>
          </p:cNvSpPr>
          <p:nvPr>
            <p:ph type="title"/>
          </p:nvPr>
        </p:nvSpPr>
        <p:spPr>
          <a:xfrm>
            <a:off x="3574920" y="5507475"/>
            <a:ext cx="5475294" cy="1143000"/>
          </a:xfrm>
        </p:spPr>
        <p:txBody>
          <a:bodyPr/>
          <a:lstStyle/>
          <a:p>
            <a:r>
              <a:rPr lang="en-US" dirty="0" smtClean="0"/>
              <a:t>Origin November 2011 </a:t>
            </a:r>
            <a:endParaRPr lang="en-US" dirty="0"/>
          </a:p>
        </p:txBody>
      </p:sp>
      <p:sp>
        <p:nvSpPr>
          <p:cNvPr id="9" name="Title 2" descr="OIT&#10;"/>
          <p:cNvSpPr txBox="1">
            <a:spLocks/>
          </p:cNvSpPr>
          <p:nvPr/>
        </p:nvSpPr>
        <p:spPr>
          <a:xfrm rot="20258366">
            <a:off x="5206392" y="1709368"/>
            <a:ext cx="259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solidFill>
              </a:rPr>
              <a:t>OIT</a:t>
            </a:r>
            <a:endParaRPr lang="en-US" sz="6000" b="1" dirty="0">
              <a:solidFill>
                <a:schemeClr val="bg1"/>
              </a:solidFill>
            </a:endParaRPr>
          </a:p>
        </p:txBody>
      </p:sp>
      <p:sp>
        <p:nvSpPr>
          <p:cNvPr id="8" name="Title 2" descr="VHA&#10;"/>
          <p:cNvSpPr txBox="1">
            <a:spLocks/>
          </p:cNvSpPr>
          <p:nvPr/>
        </p:nvSpPr>
        <p:spPr>
          <a:xfrm rot="20459687">
            <a:off x="1701192" y="2814324"/>
            <a:ext cx="2590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solidFill>
              </a:rPr>
              <a:t>VHA</a:t>
            </a:r>
            <a:endParaRPr lang="en-US" sz="6000" b="1" dirty="0">
              <a:solidFill>
                <a:schemeClr val="bg1"/>
              </a:solidFill>
            </a:endParaRPr>
          </a:p>
        </p:txBody>
      </p:sp>
    </p:spTree>
    <p:extLst>
      <p:ext uri="{BB962C8B-B14F-4D97-AF65-F5344CB8AC3E}">
        <p14:creationId xmlns:p14="http://schemas.microsoft.com/office/powerpoint/2010/main" val="1672527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021"/>
          <a:stretch/>
        </p:blipFill>
        <p:spPr>
          <a:xfrm>
            <a:off x="0" y="2530090"/>
            <a:ext cx="6221925" cy="4327910"/>
          </a:xfrm>
          <a:prstGeom prst="rect">
            <a:avLst/>
          </a:prstGeom>
        </p:spPr>
      </p:pic>
      <p:grpSp>
        <p:nvGrpSpPr>
          <p:cNvPr id="17" name="Group 16"/>
          <p:cNvGrpSpPr/>
          <p:nvPr/>
        </p:nvGrpSpPr>
        <p:grpSpPr>
          <a:xfrm>
            <a:off x="5791200" y="5502165"/>
            <a:ext cx="3352800" cy="1347951"/>
            <a:chOff x="4518490" y="1015618"/>
            <a:chExt cx="3963551" cy="1585420"/>
          </a:xfrm>
        </p:grpSpPr>
        <p:sp>
          <p:nvSpPr>
            <p:cNvPr id="18" name="Rectangle 17"/>
            <p:cNvSpPr/>
            <p:nvPr/>
          </p:nvSpPr>
          <p:spPr>
            <a:xfrm>
              <a:off x="4518490" y="1015618"/>
              <a:ext cx="3963551" cy="1585420"/>
            </a:xfrm>
            <a:prstGeom prst="rect">
              <a:avLst/>
            </a:prstGeom>
            <a:solidFill>
              <a:schemeClr val="accent2">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Rectangle 18" descr="Governance"/>
            <p:cNvSpPr/>
            <p:nvPr/>
          </p:nvSpPr>
          <p:spPr>
            <a:xfrm>
              <a:off x="4518490" y="1015618"/>
              <a:ext cx="3963551" cy="15854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baseline="0" dirty="0" smtClean="0"/>
                <a:t>Governance</a:t>
              </a:r>
              <a:endParaRPr lang="en-US" sz="2800" kern="1200" dirty="0"/>
            </a:p>
          </p:txBody>
        </p:sp>
      </p:grpSp>
      <p:grpSp>
        <p:nvGrpSpPr>
          <p:cNvPr id="16" name="Group 15"/>
          <p:cNvGrpSpPr/>
          <p:nvPr/>
        </p:nvGrpSpPr>
        <p:grpSpPr>
          <a:xfrm>
            <a:off x="5791200" y="4038600"/>
            <a:ext cx="3346778" cy="1428586"/>
            <a:chOff x="41" y="1015618"/>
            <a:chExt cx="3963551" cy="1585420"/>
          </a:xfrm>
        </p:grpSpPr>
        <p:sp>
          <p:nvSpPr>
            <p:cNvPr id="20" name="Rectangle 19"/>
            <p:cNvSpPr/>
            <p:nvPr/>
          </p:nvSpPr>
          <p:spPr>
            <a:xfrm>
              <a:off x="41" y="1015618"/>
              <a:ext cx="3963551" cy="1585420"/>
            </a:xfrm>
            <a:prstGeom prst="rect">
              <a:avLst/>
            </a:prstGeom>
            <a:solidFill>
              <a:schemeClr val="accent2">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Rectangle 20" descr="Expand Care for Veterans&#10;"/>
            <p:cNvSpPr/>
            <p:nvPr/>
          </p:nvSpPr>
          <p:spPr>
            <a:xfrm>
              <a:off x="41" y="1015618"/>
              <a:ext cx="3963551" cy="15854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Expand Care for Veterans</a:t>
              </a:r>
              <a:endParaRPr lang="en-US" sz="2800" kern="1200" dirty="0"/>
            </a:p>
          </p:txBody>
        </p:sp>
      </p:grpSp>
      <p:grpSp>
        <p:nvGrpSpPr>
          <p:cNvPr id="7" name="Group 6"/>
          <p:cNvGrpSpPr/>
          <p:nvPr/>
        </p:nvGrpSpPr>
        <p:grpSpPr>
          <a:xfrm>
            <a:off x="5791200" y="2546132"/>
            <a:ext cx="3379000" cy="1464860"/>
            <a:chOff x="2650" y="1075898"/>
            <a:chExt cx="2606336" cy="1464860"/>
          </a:xfrm>
        </p:grpSpPr>
        <p:sp>
          <p:nvSpPr>
            <p:cNvPr id="8" name="Rectangle 7"/>
            <p:cNvSpPr/>
            <p:nvPr/>
          </p:nvSpPr>
          <p:spPr>
            <a:xfrm>
              <a:off x="2650" y="1075898"/>
              <a:ext cx="2584384" cy="1464860"/>
            </a:xfrm>
            <a:prstGeom prst="rect">
              <a:avLst/>
            </a:prstGeom>
            <a:solidFill>
              <a:schemeClr val="accent2">
                <a:lumMod val="20000"/>
                <a:lumOff val="80000"/>
              </a:schemeClr>
            </a:solid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Rectangle 8" descr="Increase Patient Engagement&#10;"/>
            <p:cNvSpPr/>
            <p:nvPr/>
          </p:nvSpPr>
          <p:spPr>
            <a:xfrm>
              <a:off x="2650" y="1075898"/>
              <a:ext cx="2606336" cy="1464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2800" kern="1200" dirty="0" smtClean="0"/>
                <a:t>Increase Patient Engagement</a:t>
              </a:r>
              <a:endParaRPr lang="en-US" sz="2800" kern="1200" dirty="0"/>
            </a:p>
          </p:txBody>
        </p:sp>
      </p:grpSp>
      <p:sp>
        <p:nvSpPr>
          <p:cNvPr id="11267" name="Content Placeholder 4"/>
          <p:cNvSpPr>
            <a:spLocks noGrp="1"/>
          </p:cNvSpPr>
          <p:nvPr>
            <p:ph idx="1"/>
          </p:nvPr>
        </p:nvSpPr>
        <p:spPr>
          <a:xfrm>
            <a:off x="457200" y="1698019"/>
            <a:ext cx="8229600" cy="493712"/>
          </a:xfrm>
        </p:spPr>
        <p:txBody>
          <a:bodyPr>
            <a:noAutofit/>
          </a:bodyPr>
          <a:lstStyle/>
          <a:p>
            <a:pPr algn="ctr">
              <a:buFont typeface="Arial" charset="0"/>
              <a:buNone/>
            </a:pPr>
            <a:r>
              <a:rPr lang="en-US" sz="2800" b="1" dirty="0" smtClean="0">
                <a:ea typeface="ＭＳ Ｐゴシック" pitchFamily="34" charset="-128"/>
                <a:cs typeface="Georgia" pitchFamily="18" charset="0"/>
              </a:rPr>
              <a:t>Personalized, Convenient, Coordinated &amp; Accessible</a:t>
            </a:r>
          </a:p>
          <a:p>
            <a:pPr algn="ctr">
              <a:buFont typeface="Arial" charset="0"/>
              <a:buNone/>
            </a:pPr>
            <a:endParaRPr lang="en-US" sz="2800" b="1" dirty="0" smtClean="0">
              <a:ea typeface="ＭＳ Ｐゴシック" pitchFamily="34" charset="-128"/>
              <a:cs typeface="Georgia" pitchFamily="18" charset="0"/>
            </a:endParaRPr>
          </a:p>
        </p:txBody>
      </p:sp>
      <p:sp>
        <p:nvSpPr>
          <p:cNvPr id="11266" name="Title 1"/>
          <p:cNvSpPr>
            <a:spLocks noGrp="1"/>
          </p:cNvSpPr>
          <p:nvPr>
            <p:ph type="title"/>
          </p:nvPr>
        </p:nvSpPr>
        <p:spPr>
          <a:xfrm>
            <a:off x="0" y="274638"/>
            <a:ext cx="9144000" cy="1143000"/>
          </a:xfrm>
          <a:solidFill>
            <a:schemeClr val="accent2">
              <a:lumMod val="20000"/>
              <a:lumOff val="80000"/>
            </a:schemeClr>
          </a:solidFill>
          <a:ln>
            <a:noFill/>
          </a:ln>
        </p:spPr>
        <p:txBody>
          <a:bodyPr/>
          <a:lstStyle/>
          <a:p>
            <a:pPr algn="ctr"/>
            <a:r>
              <a:rPr lang="en-US" sz="3200" b="1" dirty="0" smtClean="0">
                <a:latin typeface="+mn-lt"/>
                <a:ea typeface="ＭＳ Ｐゴシック" pitchFamily="34" charset="-128"/>
                <a:cs typeface="Georgia" pitchFamily="18" charset="0"/>
              </a:rPr>
              <a:t>VA Mobile Health: Expanding Care for Veterans</a:t>
            </a:r>
          </a:p>
        </p:txBody>
      </p:sp>
    </p:spTree>
    <p:extLst>
      <p:ext uri="{BB962C8B-B14F-4D97-AF65-F5344CB8AC3E}">
        <p14:creationId xmlns:p14="http://schemas.microsoft.com/office/powerpoint/2010/main" val="3549049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Increase Patient Engagement&#10;Personal Inventory App&#10;Goal Setting App&#10;Care Plan App&#10;Patient Self-Entered Data to Health Team&#10;Patient Decision Support (eCoaching)&#10;SMS Messaging&#10;&#10;Personalized&#10;Increased interaction through digital communication between visits&#10;eCoaching provides personalized prompting&#10;Patient entered data reconciles patient’s world with clinical EMR&#10;Convenience&#10;EMR data securely shared&#10;Continuous experience across all eHealth&#10;eTools provide patients with information to actively participate in disease self-management&#10;Coordinated&#10;Patient centered team care driven by shared care plans &amp; patient goals&#10;Tasks organized by team member and logically related to care plan&#10;Patient self-entered data is key&#10;Patient  decision support creates self-correcting feedback loops&#10;Provider decision support aids in information processing&#10;Apps designed to support clinical workflow&#10;Accessible&#10;Apps are available anywhere&#10;&#10;&#10;&#10;&#10;"/>
          <p:cNvGraphicFramePr/>
          <p:nvPr>
            <p:extLst>
              <p:ext uri="{D42A27DB-BD31-4B8C-83A1-F6EECF244321}">
                <p14:modId xmlns:p14="http://schemas.microsoft.com/office/powerpoint/2010/main" val="410529858"/>
              </p:ext>
            </p:extLst>
          </p:nvPr>
        </p:nvGraphicFramePr>
        <p:xfrm>
          <a:off x="210456" y="1524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920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Expand Care for Veterans&#10;Increased Coordination &amp; Communication&#10;Video Conferencing&#10;Secure Messaging&#10;Coaching Notifications from Health Team&#10;Display Clinical EHR Data&#10;&#10;Personalized&#10;Increased interaction through digital communication between visits&#10;eCoaching provides personalized prompting&#10;Patient entered data reconciles patient’s world with clinical EMR&#10;Convenience&#10;EMR data securely shared&#10;Continuous experience across all eHealth&#10;eTools provide patients with information to actively participate in disease self-management&#10;Coordinated&#10;Patient centered team care driven by shared care plans &amp; patient goals&#10;Tasks organized by team member and logically related to care plan&#10;Patient self-entered data is key&#10;Patient  decision support creates self-correcting feedback loops&#10;Provider decision support aids in information processing&#10;Apps designed to support clinical workflow&#10;Accessible&#10;Apps are available anywhere&#10;&#10;&#10;&#10;&#10;"/>
          <p:cNvGraphicFramePr/>
          <p:nvPr>
            <p:extLst>
              <p:ext uri="{D42A27DB-BD31-4B8C-83A1-F6EECF244321}">
                <p14:modId xmlns:p14="http://schemas.microsoft.com/office/powerpoint/2010/main" val="3425736778"/>
              </p:ext>
            </p:extLst>
          </p:nvPr>
        </p:nvGraphicFramePr>
        <p:xfrm>
          <a:off x="224970" y="1524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05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Governance&#10;Mobile Device Management&#10;Cloud Hosting&#10;Mobile Application Environment (MAE)&#10;Data Standardization&#10;App Certification&#10;&#10;Personalized&#10;Increased interaction through digital communication between visits&#10;eCoaching provides personalized prompting&#10;Patient entered data reconciles patient’s world with clinical EMR&#10;Convenience&#10;EMR data securely shared&#10;Continuous experience across all eHealth&#10;eTools provide patients with information to actively participate in disease self-management&#10;Coordinated&#10;Patient centered team care driven by shared care plans &amp; patient goals&#10;Tasks organized by team member and logically related to care plan&#10;Patient self-entered data is key&#10;Patient  decision support creates self-correcting feedback loops&#10;Provider decision support aids in information processing&#10;Apps designed to support clinical workflow&#10;Accessible&#10;Apps are available anywhere&#10;&#10;&#10;"/>
          <p:cNvGraphicFramePr/>
          <p:nvPr>
            <p:extLst>
              <p:ext uri="{D42A27DB-BD31-4B8C-83A1-F6EECF244321}">
                <p14:modId xmlns:p14="http://schemas.microsoft.com/office/powerpoint/2010/main" val="1783644076"/>
              </p:ext>
            </p:extLst>
          </p:nvPr>
        </p:nvGraphicFramePr>
        <p:xfrm>
          <a:off x="152400" y="152400"/>
          <a:ext cx="87630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666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et of gears on top of two smartphones"/>
          <p:cNvPicPr>
            <a:picLocks noChangeAspect="1"/>
          </p:cNvPicPr>
          <p:nvPr/>
        </p:nvPicPr>
        <p:blipFill rotWithShape="1">
          <a:blip r:embed="rId3" cstate="print">
            <a:extLst>
              <a:ext uri="{28A0092B-C50C-407E-A947-70E740481C1C}">
                <a14:useLocalDpi xmlns:a14="http://schemas.microsoft.com/office/drawing/2010/main" val="0"/>
              </a:ext>
            </a:extLst>
          </a:blip>
          <a:srcRect r="6504" b="9472"/>
          <a:stretch/>
        </p:blipFill>
        <p:spPr>
          <a:xfrm>
            <a:off x="2057401" y="909140"/>
            <a:ext cx="7086600" cy="5791200"/>
          </a:xfrm>
          <a:prstGeom prst="rect">
            <a:avLst/>
          </a:prstGeom>
        </p:spPr>
      </p:pic>
      <p:sp>
        <p:nvSpPr>
          <p:cNvPr id="2" name="Title 1"/>
          <p:cNvSpPr>
            <a:spLocks noGrp="1"/>
          </p:cNvSpPr>
          <p:nvPr>
            <p:ph type="title"/>
          </p:nvPr>
        </p:nvSpPr>
        <p:spPr>
          <a:xfrm>
            <a:off x="0" y="72960"/>
            <a:ext cx="5181600" cy="1858962"/>
          </a:xfrm>
        </p:spPr>
        <p:txBody>
          <a:bodyPr>
            <a:normAutofit/>
          </a:bodyPr>
          <a:lstStyle/>
          <a:p>
            <a:r>
              <a:rPr lang="en-US" b="1" dirty="0" smtClean="0"/>
              <a:t>Enterprise</a:t>
            </a:r>
            <a:r>
              <a:rPr lang="en-US" b="1" dirty="0"/>
              <a:t> </a:t>
            </a:r>
            <a:r>
              <a:rPr lang="en-US" b="1" dirty="0" smtClean="0"/>
              <a:t>Apps</a:t>
            </a:r>
            <a:br>
              <a:rPr lang="en-US" b="1" dirty="0" smtClean="0"/>
            </a:br>
            <a:r>
              <a:rPr lang="en-US" b="1" dirty="0" smtClean="0"/>
              <a:t>In Development</a:t>
            </a:r>
            <a:endParaRPr lang="en-US" b="1" dirty="0"/>
          </a:p>
        </p:txBody>
      </p:sp>
    </p:spTree>
    <p:extLst>
      <p:ext uri="{BB962C8B-B14F-4D97-AF65-F5344CB8AC3E}">
        <p14:creationId xmlns:p14="http://schemas.microsoft.com/office/powerpoint/2010/main" val="3954301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nurse with a tablet compu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380086"/>
            <a:ext cx="4319016" cy="6475286"/>
          </a:xfrm>
          <a:prstGeom prst="rect">
            <a:avLst/>
          </a:prstGeom>
        </p:spPr>
      </p:pic>
      <p:sp>
        <p:nvSpPr>
          <p:cNvPr id="3" name="Title 2"/>
          <p:cNvSpPr>
            <a:spLocks noGrp="1"/>
          </p:cNvSpPr>
          <p:nvPr>
            <p:ph type="title"/>
          </p:nvPr>
        </p:nvSpPr>
        <p:spPr>
          <a:xfrm>
            <a:off x="1143000" y="228600"/>
            <a:ext cx="3561371" cy="4561589"/>
          </a:xfrm>
        </p:spPr>
        <p:txBody>
          <a:bodyPr>
            <a:normAutofit/>
          </a:bodyPr>
          <a:lstStyle/>
          <a:p>
            <a:r>
              <a:rPr lang="en-US" b="1" dirty="0" smtClean="0"/>
              <a:t>Nursing &amp; Miscellaneous Apps</a:t>
            </a:r>
            <a:endParaRPr lang="en-US" b="1" dirty="0"/>
          </a:p>
        </p:txBody>
      </p:sp>
    </p:spTree>
    <p:extLst>
      <p:ext uri="{BB962C8B-B14F-4D97-AF65-F5344CB8AC3E}">
        <p14:creationId xmlns:p14="http://schemas.microsoft.com/office/powerpoint/2010/main" val="3057216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ve healthcare professionals, a woman with a stethescope in the foreground"/>
          <p:cNvPicPr>
            <a:picLocks noChangeAspect="1"/>
          </p:cNvPicPr>
          <p:nvPr/>
        </p:nvPicPr>
        <p:blipFill rotWithShape="1">
          <a:blip r:embed="rId3" cstate="print">
            <a:extLst>
              <a:ext uri="{28A0092B-C50C-407E-A947-70E740481C1C}">
                <a14:useLocalDpi xmlns:a14="http://schemas.microsoft.com/office/drawing/2010/main" val="0"/>
              </a:ext>
            </a:extLst>
          </a:blip>
          <a:srcRect l="4000" r="3145"/>
          <a:stretch/>
        </p:blipFill>
        <p:spPr>
          <a:xfrm>
            <a:off x="0" y="-958"/>
            <a:ext cx="9128243" cy="6858958"/>
          </a:xfrm>
          <a:prstGeom prst="rect">
            <a:avLst/>
          </a:prstGeom>
        </p:spPr>
      </p:pic>
      <p:sp>
        <p:nvSpPr>
          <p:cNvPr id="2" name="Title 1"/>
          <p:cNvSpPr>
            <a:spLocks noGrp="1"/>
          </p:cNvSpPr>
          <p:nvPr>
            <p:ph type="title"/>
          </p:nvPr>
        </p:nvSpPr>
        <p:spPr>
          <a:xfrm>
            <a:off x="-2" y="5562601"/>
            <a:ext cx="9144001" cy="1295400"/>
          </a:xfrm>
          <a:solidFill>
            <a:schemeClr val="bg1">
              <a:lumMod val="65000"/>
              <a:alpha val="70000"/>
            </a:schemeClr>
          </a:solidFill>
        </p:spPr>
        <p:txBody>
          <a:bodyPr>
            <a:noAutofit/>
          </a:bodyPr>
          <a:lstStyle/>
          <a:p>
            <a:r>
              <a:rPr lang="en-US" b="1" dirty="0" smtClean="0"/>
              <a:t>New Health Care Team-Facing </a:t>
            </a:r>
            <a:br>
              <a:rPr lang="en-US" b="1" dirty="0" smtClean="0"/>
            </a:br>
            <a:r>
              <a:rPr lang="en-US" b="1" dirty="0" smtClean="0"/>
              <a:t>Mobile Apps</a:t>
            </a:r>
            <a:endParaRPr lang="en-US" b="1" dirty="0"/>
          </a:p>
        </p:txBody>
      </p:sp>
    </p:spTree>
    <p:extLst>
      <p:ext uri="{BB962C8B-B14F-4D97-AF65-F5344CB8AC3E}">
        <p14:creationId xmlns:p14="http://schemas.microsoft.com/office/powerpoint/2010/main" val="3090033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descr="&quot; &quot;"/>
          <p:cNvSpPr>
            <a:spLocks noGrp="1"/>
          </p:cNvSpPr>
          <p:nvPr>
            <p:ph type="sldNum" sz="quarter" idx="10"/>
          </p:nvPr>
        </p:nvSpPr>
        <p:spPr/>
        <p:txBody>
          <a:bodyPr/>
          <a:lstStyle/>
          <a:p>
            <a:pPr>
              <a:defRPr/>
            </a:pPr>
            <a:fld id="{8B74F07B-D7C5-4EFA-96E8-FDE5BEB3741C}" type="slidenum">
              <a:rPr lang="en-US" smtClean="0"/>
              <a:pPr>
                <a:defRPr/>
              </a:pPr>
              <a:t>19</a:t>
            </a:fld>
            <a:endParaRPr lang="en-US" dirty="0"/>
          </a:p>
        </p:txBody>
      </p:sp>
      <p:pic>
        <p:nvPicPr>
          <p:cNvPr id="1026" name="Picture 1" descr="Caring4Women Vets launch screen"/>
          <p:cNvPicPr>
            <a:picLocks noChangeAspect="1" noChangeArrowheads="1"/>
          </p:cNvPicPr>
          <p:nvPr/>
        </p:nvPicPr>
        <p:blipFill>
          <a:blip r:embed="rId3"/>
          <a:srcRect/>
          <a:stretch>
            <a:fillRect/>
          </a:stretch>
        </p:blipFill>
        <p:spPr bwMode="auto">
          <a:xfrm>
            <a:off x="4800600" y="131325"/>
            <a:ext cx="4283250" cy="6629400"/>
          </a:xfrm>
          <a:prstGeom prst="rect">
            <a:avLst/>
          </a:prstGeom>
          <a:noFill/>
          <a:ln w="9525">
            <a:solidFill>
              <a:srgbClr val="D9D9D9"/>
            </a:solidFill>
            <a:miter lim="800000"/>
            <a:headEnd/>
            <a:tailEnd/>
          </a:ln>
        </p:spPr>
      </p:pic>
      <p:sp>
        <p:nvSpPr>
          <p:cNvPr id="3" name="Content Placeholder 2"/>
          <p:cNvSpPr>
            <a:spLocks noGrp="1"/>
          </p:cNvSpPr>
          <p:nvPr>
            <p:ph idx="1"/>
          </p:nvPr>
        </p:nvSpPr>
        <p:spPr>
          <a:xfrm>
            <a:off x="188682" y="1472468"/>
            <a:ext cx="4648200" cy="5054797"/>
          </a:xfrm>
        </p:spPr>
        <p:txBody>
          <a:bodyPr>
            <a:noAutofit/>
          </a:bodyPr>
          <a:lstStyle/>
          <a:p>
            <a:r>
              <a:rPr lang="en-US" sz="2800" dirty="0" smtClean="0"/>
              <a:t>Texting for Health</a:t>
            </a:r>
          </a:p>
          <a:p>
            <a:r>
              <a:rPr lang="en-US" sz="2800" dirty="0" smtClean="0"/>
              <a:t>Patient Health </a:t>
            </a:r>
            <a:r>
              <a:rPr lang="en-US" sz="2800" dirty="0"/>
              <a:t>Inventory</a:t>
            </a:r>
          </a:p>
          <a:p>
            <a:r>
              <a:rPr lang="en-US" sz="3600" b="1" dirty="0">
                <a:solidFill>
                  <a:srgbClr val="C00000"/>
                </a:solidFill>
              </a:rPr>
              <a:t>Caring for </a:t>
            </a:r>
            <a:r>
              <a:rPr lang="en-US" sz="3600" b="1" dirty="0" smtClean="0">
                <a:solidFill>
                  <a:srgbClr val="C00000"/>
                </a:solidFill>
              </a:rPr>
              <a:t>Women </a:t>
            </a:r>
            <a:r>
              <a:rPr lang="en-US" sz="3600" b="1" dirty="0">
                <a:solidFill>
                  <a:srgbClr val="C00000"/>
                </a:solidFill>
              </a:rPr>
              <a:t>Veterans</a:t>
            </a:r>
          </a:p>
          <a:p>
            <a:r>
              <a:rPr lang="en-US" sz="2800" dirty="0"/>
              <a:t>Preconception/Prenatal</a:t>
            </a:r>
          </a:p>
          <a:p>
            <a:r>
              <a:rPr lang="en-US" sz="2800" dirty="0" smtClean="0"/>
              <a:t>Maternity Tracking</a:t>
            </a:r>
            <a:endParaRPr lang="en-US" sz="2800" dirty="0"/>
          </a:p>
          <a:p>
            <a:r>
              <a:rPr lang="en-US" sz="2800" dirty="0" smtClean="0"/>
              <a:t>Veteran Health Competition</a:t>
            </a:r>
          </a:p>
          <a:p>
            <a:r>
              <a:rPr lang="en-US" sz="2800" dirty="0" smtClean="0"/>
              <a:t>Biosurveillance Reporting</a:t>
            </a:r>
          </a:p>
          <a:p>
            <a:r>
              <a:rPr lang="en-US" sz="2800" dirty="0" smtClean="0"/>
              <a:t>Subscription Service for Biometric Monitoring</a:t>
            </a:r>
            <a:endParaRPr lang="en-US" sz="2800" dirty="0"/>
          </a:p>
        </p:txBody>
      </p:sp>
      <p:sp>
        <p:nvSpPr>
          <p:cNvPr id="2" name="Title 1"/>
          <p:cNvSpPr>
            <a:spLocks noGrp="1"/>
          </p:cNvSpPr>
          <p:nvPr>
            <p:ph type="title"/>
          </p:nvPr>
        </p:nvSpPr>
        <p:spPr>
          <a:xfrm>
            <a:off x="381000" y="92415"/>
            <a:ext cx="3768379" cy="1381653"/>
          </a:xfrm>
        </p:spPr>
        <p:txBody>
          <a:bodyPr/>
          <a:lstStyle/>
          <a:p>
            <a:r>
              <a:rPr lang="en-US" sz="3200" b="1" dirty="0" smtClean="0"/>
              <a:t>New Patient-Facing Mobile Apps</a:t>
            </a:r>
            <a:endParaRPr lang="en-US" sz="3200" b="1" dirty="0"/>
          </a:p>
        </p:txBody>
      </p:sp>
    </p:spTree>
    <p:extLst>
      <p:ext uri="{BB962C8B-B14F-4D97-AF65-F5344CB8AC3E}">
        <p14:creationId xmlns:p14="http://schemas.microsoft.com/office/powerpoint/2010/main" val="957875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a:bodyPr>
          <a:lstStyle/>
          <a:p>
            <a:pPr marL="0" indent="0">
              <a:buNone/>
            </a:pPr>
            <a:r>
              <a:rPr lang="en-US" sz="3600" dirty="0" smtClean="0"/>
              <a:t>Have you used your mobile device specifically for health care?</a:t>
            </a:r>
          </a:p>
          <a:p>
            <a:pPr marL="1314450" lvl="2" indent="-514350">
              <a:buFont typeface="+mj-lt"/>
              <a:buAutoNum type="alphaUcPeriod"/>
            </a:pPr>
            <a:r>
              <a:rPr lang="en-US" sz="3600" dirty="0" smtClean="0"/>
              <a:t>Yes</a:t>
            </a:r>
          </a:p>
          <a:p>
            <a:pPr marL="1314450" lvl="2" indent="-514350">
              <a:buFont typeface="+mj-lt"/>
              <a:buAutoNum type="alphaUcPeriod"/>
            </a:pPr>
            <a:r>
              <a:rPr lang="en-US" sz="3600" dirty="0" smtClean="0"/>
              <a:t>No</a:t>
            </a:r>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629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middle-aged Afircan American man using a tablet comput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90600"/>
            <a:ext cx="9144000" cy="5867400"/>
          </a:xfrm>
          <a:prstGeom prst="rect">
            <a:avLst/>
          </a:prstGeom>
        </p:spPr>
      </p:pic>
      <p:sp>
        <p:nvSpPr>
          <p:cNvPr id="5" name="Right Triangle 4"/>
          <p:cNvSpPr/>
          <p:nvPr/>
        </p:nvSpPr>
        <p:spPr>
          <a:xfrm>
            <a:off x="0" y="4343400"/>
            <a:ext cx="1905000" cy="2514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flipH="1">
            <a:off x="7391399" y="4495800"/>
            <a:ext cx="1748589" cy="23622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flipV="1">
            <a:off x="0" y="990600"/>
            <a:ext cx="1905000" cy="2667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p:cNvSpPr/>
          <p:nvPr/>
        </p:nvSpPr>
        <p:spPr>
          <a:xfrm flipH="1" flipV="1">
            <a:off x="7086600" y="970547"/>
            <a:ext cx="2057400" cy="2667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04800" y="673768"/>
            <a:ext cx="8610600" cy="6565232"/>
          </a:xfrm>
          <a:prstGeom prst="ellipse">
            <a:avLst/>
          </a:prstGeom>
          <a:noFill/>
          <a:ln w="6858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077" y="-4863"/>
            <a:ext cx="9165077" cy="1020762"/>
          </a:xfrm>
          <a:solidFill>
            <a:schemeClr val="tx1">
              <a:lumMod val="85000"/>
              <a:lumOff val="15000"/>
            </a:schemeClr>
          </a:solidFill>
        </p:spPr>
        <p:txBody>
          <a:bodyPr>
            <a:normAutofit/>
          </a:bodyPr>
          <a:lstStyle/>
          <a:p>
            <a:r>
              <a:rPr lang="en-US" b="1" dirty="0" smtClean="0">
                <a:solidFill>
                  <a:schemeClr val="bg1"/>
                </a:solidFill>
              </a:rPr>
              <a:t>Mobile Pilots and Field Tests</a:t>
            </a:r>
            <a:endParaRPr lang="en-US" b="1" dirty="0">
              <a:solidFill>
                <a:schemeClr val="bg1"/>
              </a:solidFill>
            </a:endParaRPr>
          </a:p>
        </p:txBody>
      </p:sp>
    </p:spTree>
    <p:extLst>
      <p:ext uri="{BB962C8B-B14F-4D97-AF65-F5344CB8AC3E}">
        <p14:creationId xmlns:p14="http://schemas.microsoft.com/office/powerpoint/2010/main" val="2833474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2896219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descr="June 2013&#10;"/>
          <p:cNvSpPr txBox="1"/>
          <p:nvPr/>
        </p:nvSpPr>
        <p:spPr>
          <a:xfrm>
            <a:off x="5186857" y="3497310"/>
            <a:ext cx="1981199" cy="523220"/>
          </a:xfrm>
          <a:prstGeom prst="rect">
            <a:avLst/>
          </a:prstGeom>
          <a:noFill/>
        </p:spPr>
        <p:txBody>
          <a:bodyPr wrap="square" rtlCol="0">
            <a:spAutoFit/>
          </a:bodyPr>
          <a:lstStyle/>
          <a:p>
            <a:pPr algn="ctr"/>
            <a:r>
              <a:rPr lang="en-US" sz="2800" b="1" dirty="0" smtClean="0"/>
              <a:t>June 2013</a:t>
            </a:r>
            <a:endParaRPr lang="en-US" sz="2800" b="1" dirty="0"/>
          </a:p>
        </p:txBody>
      </p:sp>
      <p:sp>
        <p:nvSpPr>
          <p:cNvPr id="7" name="TextBox 6" descr="April 2013&#10;"/>
          <p:cNvSpPr txBox="1"/>
          <p:nvPr/>
        </p:nvSpPr>
        <p:spPr>
          <a:xfrm>
            <a:off x="2590800" y="5013698"/>
            <a:ext cx="1828800" cy="523220"/>
          </a:xfrm>
          <a:prstGeom prst="rect">
            <a:avLst/>
          </a:prstGeom>
          <a:noFill/>
        </p:spPr>
        <p:txBody>
          <a:bodyPr wrap="square" rtlCol="0">
            <a:spAutoFit/>
          </a:bodyPr>
          <a:lstStyle/>
          <a:p>
            <a:r>
              <a:rPr lang="en-US" sz="2800" b="1" dirty="0" smtClean="0"/>
              <a:t>April 2013</a:t>
            </a:r>
          </a:p>
        </p:txBody>
      </p:sp>
      <p:sp>
        <p:nvSpPr>
          <p:cNvPr id="3" name="TextBox 2" descr="January 2012&#10;"/>
          <p:cNvSpPr txBox="1"/>
          <p:nvPr/>
        </p:nvSpPr>
        <p:spPr>
          <a:xfrm>
            <a:off x="90055" y="6056063"/>
            <a:ext cx="2819400" cy="523220"/>
          </a:xfrm>
          <a:prstGeom prst="rect">
            <a:avLst/>
          </a:prstGeom>
          <a:noFill/>
        </p:spPr>
        <p:txBody>
          <a:bodyPr wrap="square" rtlCol="0">
            <a:spAutoFit/>
          </a:bodyPr>
          <a:lstStyle/>
          <a:p>
            <a:r>
              <a:rPr lang="en-US" sz="2800" b="1" dirty="0" smtClean="0"/>
              <a:t>January 2012</a:t>
            </a:r>
            <a:endParaRPr lang="en-US" sz="2800" b="1" dirty="0"/>
          </a:p>
        </p:txBody>
      </p:sp>
      <p:sp>
        <p:nvSpPr>
          <p:cNvPr id="14338" name="Title 1"/>
          <p:cNvSpPr>
            <a:spLocks noGrp="1"/>
          </p:cNvSpPr>
          <p:nvPr>
            <p:ph type="title"/>
          </p:nvPr>
        </p:nvSpPr>
        <p:spPr>
          <a:xfrm>
            <a:off x="124688" y="228600"/>
            <a:ext cx="5590312" cy="868362"/>
          </a:xfrm>
        </p:spPr>
        <p:txBody>
          <a:bodyPr>
            <a:normAutofit/>
          </a:bodyPr>
          <a:lstStyle/>
          <a:p>
            <a:pPr algn="ctr"/>
            <a:r>
              <a:rPr lang="en-US" sz="3600" b="1" dirty="0" smtClean="0">
                <a:latin typeface="+mn-lt"/>
                <a:ea typeface="ＭＳ Ｐゴシック" pitchFamily="34" charset="-128"/>
                <a:cs typeface="Georgia" pitchFamily="18" charset="0"/>
              </a:rPr>
              <a:t>VA’s</a:t>
            </a:r>
            <a:r>
              <a:rPr lang="en-US" altLang="ja-JP" sz="3600" b="1" dirty="0" smtClean="0">
                <a:latin typeface="+mn-lt"/>
                <a:ea typeface="ＭＳ Ｐゴシック" pitchFamily="34" charset="-128"/>
                <a:cs typeface="Georgia" pitchFamily="18" charset="0"/>
              </a:rPr>
              <a:t> Mobile Health Pilots</a:t>
            </a:r>
            <a:endParaRPr lang="en-US" sz="3600" b="1" dirty="0" smtClean="0">
              <a:latin typeface="+mn-lt"/>
              <a:ea typeface="ＭＳ Ｐゴシック" pitchFamily="34" charset="-128"/>
              <a:cs typeface="Georgia" pitchFamily="18" charset="0"/>
            </a:endParaRPr>
          </a:p>
        </p:txBody>
      </p:sp>
    </p:spTree>
    <p:extLst>
      <p:ext uri="{BB962C8B-B14F-4D97-AF65-F5344CB8AC3E}">
        <p14:creationId xmlns:p14="http://schemas.microsoft.com/office/powerpoint/2010/main" val="41485797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descr="Suite of 11 apps pre-loaded on iPads and&#10;distributed to 1,120 Family Caregivers&#10;and their post 9/11 seriously injured Veterans&#10;"/>
          <p:cNvSpPr txBox="1"/>
          <p:nvPr/>
        </p:nvSpPr>
        <p:spPr>
          <a:xfrm>
            <a:off x="-9055" y="5473005"/>
            <a:ext cx="9143999" cy="1384995"/>
          </a:xfrm>
          <a:prstGeom prst="rect">
            <a:avLst/>
          </a:prstGeom>
          <a:solidFill>
            <a:srgbClr val="FFFFDD"/>
          </a:solidFill>
          <a:ln>
            <a:noFill/>
          </a:ln>
        </p:spPr>
        <p:txBody>
          <a:bodyPr wrap="square" rtlCol="0">
            <a:spAutoFit/>
          </a:bodyPr>
          <a:lstStyle/>
          <a:p>
            <a:pPr algn="ctr"/>
            <a:r>
              <a:rPr lang="en-US" sz="2800" dirty="0" smtClean="0"/>
              <a:t>Suite of </a:t>
            </a:r>
            <a:r>
              <a:rPr lang="en-US" sz="2800" b="1" u="sng" dirty="0" smtClean="0"/>
              <a:t>11 apps </a:t>
            </a:r>
            <a:r>
              <a:rPr lang="en-US" sz="2800" dirty="0"/>
              <a:t>p</a:t>
            </a:r>
            <a:r>
              <a:rPr lang="en-US" sz="2800" dirty="0" smtClean="0"/>
              <a:t>re-loaded on iPads and</a:t>
            </a:r>
          </a:p>
          <a:p>
            <a:pPr algn="ctr"/>
            <a:r>
              <a:rPr lang="en-US" sz="2800" dirty="0"/>
              <a:t>d</a:t>
            </a:r>
            <a:r>
              <a:rPr lang="en-US" sz="2800" dirty="0" smtClean="0"/>
              <a:t>istributed to </a:t>
            </a:r>
            <a:r>
              <a:rPr lang="en-US" sz="2800" b="1" u="sng" dirty="0" smtClean="0"/>
              <a:t>1,120 Family Caregivers</a:t>
            </a:r>
          </a:p>
          <a:p>
            <a:pPr algn="ctr"/>
            <a:r>
              <a:rPr lang="en-US" sz="2800" dirty="0" smtClean="0"/>
              <a:t>and their post 9/11 seriously </a:t>
            </a:r>
            <a:r>
              <a:rPr lang="en-US" sz="2800" dirty="0"/>
              <a:t>i</a:t>
            </a:r>
            <a:r>
              <a:rPr lang="en-US" sz="2800" dirty="0" smtClean="0"/>
              <a:t>njured Veterans</a:t>
            </a:r>
            <a:endParaRPr lang="en-US" sz="2800" dirty="0"/>
          </a:p>
        </p:txBody>
      </p:sp>
      <p:pic>
        <p:nvPicPr>
          <p:cNvPr id="2" name="Picture 1" descr="woman helping an elderly woman"/>
          <p:cNvPicPr>
            <a:picLocks noChangeAspect="1"/>
          </p:cNvPicPr>
          <p:nvPr/>
        </p:nvPicPr>
        <p:blipFill rotWithShape="1">
          <a:blip r:embed="rId3" cstate="print">
            <a:extLst>
              <a:ext uri="{28A0092B-C50C-407E-A947-70E740481C1C}">
                <a14:useLocalDpi xmlns:a14="http://schemas.microsoft.com/office/drawing/2010/main" val="0"/>
              </a:ext>
            </a:extLst>
          </a:blip>
          <a:srcRect l="11038" r="4297"/>
          <a:stretch/>
        </p:blipFill>
        <p:spPr>
          <a:xfrm>
            <a:off x="2877003" y="-1"/>
            <a:ext cx="6266997" cy="5473005"/>
          </a:xfrm>
          <a:prstGeom prst="rect">
            <a:avLst/>
          </a:prstGeom>
        </p:spPr>
      </p:pic>
      <p:sp>
        <p:nvSpPr>
          <p:cNvPr id="4" name="Title 3"/>
          <p:cNvSpPr>
            <a:spLocks noGrp="1"/>
          </p:cNvSpPr>
          <p:nvPr>
            <p:ph type="title"/>
          </p:nvPr>
        </p:nvSpPr>
        <p:spPr>
          <a:xfrm>
            <a:off x="0" y="0"/>
            <a:ext cx="2928500" cy="5473004"/>
          </a:xfrm>
          <a:solidFill>
            <a:schemeClr val="bg1">
              <a:lumMod val="65000"/>
              <a:alpha val="70000"/>
            </a:schemeClr>
          </a:solidFill>
        </p:spPr>
        <p:txBody>
          <a:bodyPr/>
          <a:lstStyle/>
          <a:p>
            <a:r>
              <a:rPr lang="en-US" b="1" dirty="0" smtClean="0"/>
              <a:t>Family Caregiver Pilot Apps</a:t>
            </a:r>
            <a:endParaRPr lang="en-US" b="1" dirty="0"/>
          </a:p>
        </p:txBody>
      </p:sp>
    </p:spTree>
    <p:extLst>
      <p:ext uri="{BB962C8B-B14F-4D97-AF65-F5344CB8AC3E}">
        <p14:creationId xmlns:p14="http://schemas.microsoft.com/office/powerpoint/2010/main" val="1925866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descr="VA Mobile apps launch screen"/>
          <p:cNvGrpSpPr/>
          <p:nvPr/>
        </p:nvGrpSpPr>
        <p:grpSpPr>
          <a:xfrm>
            <a:off x="-55125" y="0"/>
            <a:ext cx="9179544" cy="6857999"/>
            <a:chOff x="3127044" y="1701070"/>
            <a:chExt cx="5896230" cy="4644041"/>
          </a:xfrm>
        </p:grpSpPr>
        <p:pic>
          <p:nvPicPr>
            <p:cNvPr id="7" name="Picture 6" descr="patient viewer.pdf"/>
            <p:cNvPicPr>
              <a:picLocks noChangeAspect="1"/>
            </p:cNvPicPr>
            <p:nvPr/>
          </p:nvPicPr>
          <p:blipFill>
            <a:blip r:embed="rId3"/>
            <a:stretch>
              <a:fillRect/>
            </a:stretch>
          </p:blipFill>
          <p:spPr>
            <a:xfrm>
              <a:off x="3127044" y="1701070"/>
              <a:ext cx="5896230" cy="4644041"/>
            </a:xfrm>
            <a:prstGeom prst="rect">
              <a:avLst/>
            </a:prstGeom>
          </p:spPr>
        </p:pic>
        <p:pic>
          <p:nvPicPr>
            <p:cNvPr id="8" name="Picture 7" descr="Mobile Screen Shots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2724" y="2220141"/>
              <a:ext cx="4848377" cy="3636283"/>
            </a:xfrm>
            <a:prstGeom prst="rect">
              <a:avLst/>
            </a:prstGeom>
          </p:spPr>
        </p:pic>
      </p:grpSp>
      <p:pic>
        <p:nvPicPr>
          <p:cNvPr id="21507" name="Picture 2" descr="screen shot of VA clinic in hand login screen"/>
          <p:cNvPicPr>
            <a:picLocks noChangeAspect="1" noChangeArrowheads="1"/>
          </p:cNvPicPr>
          <p:nvPr/>
        </p:nvPicPr>
        <p:blipFill>
          <a:blip r:embed="rId5"/>
          <a:srcRect/>
          <a:stretch>
            <a:fillRect/>
          </a:stretch>
        </p:blipFill>
        <p:spPr bwMode="auto">
          <a:xfrm>
            <a:off x="794418" y="823648"/>
            <a:ext cx="7661780" cy="5244968"/>
          </a:xfrm>
          <a:prstGeom prst="rect">
            <a:avLst/>
          </a:prstGeom>
          <a:ln w="127000" cap="sq">
            <a:solidFill>
              <a:srgbClr val="000000"/>
            </a:solidFill>
            <a:miter lim="800000"/>
          </a:ln>
          <a:effectLst>
            <a:outerShdw blurRad="57150" dist="50800" dir="2700000" algn="tl" rotWithShape="0">
              <a:srgbClr val="000000">
                <a:alpha val="40000"/>
              </a:srgbClr>
            </a:outerShdw>
          </a:effectLst>
          <a:extLst/>
        </p:spPr>
      </p:pic>
    </p:spTree>
    <p:extLst>
      <p:ext uri="{BB962C8B-B14F-4D97-AF65-F5344CB8AC3E}">
        <p14:creationId xmlns:p14="http://schemas.microsoft.com/office/powerpoint/2010/main" val="261903170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 descr="VA mobile Launchpad"/>
          <p:cNvGrpSpPr/>
          <p:nvPr/>
        </p:nvGrpSpPr>
        <p:grpSpPr>
          <a:xfrm>
            <a:off x="-55125" y="0"/>
            <a:ext cx="9179544" cy="6857999"/>
            <a:chOff x="3127044" y="1701070"/>
            <a:chExt cx="5896230" cy="4644041"/>
          </a:xfrm>
        </p:grpSpPr>
        <p:pic>
          <p:nvPicPr>
            <p:cNvPr id="13" name="Picture 12" descr="patient viewer.pdf"/>
            <p:cNvPicPr>
              <a:picLocks noChangeAspect="1"/>
            </p:cNvPicPr>
            <p:nvPr/>
          </p:nvPicPr>
          <p:blipFill>
            <a:blip r:embed="rId3"/>
            <a:stretch>
              <a:fillRect/>
            </a:stretch>
          </p:blipFill>
          <p:spPr>
            <a:xfrm>
              <a:off x="3127044" y="1701070"/>
              <a:ext cx="5896230" cy="4644041"/>
            </a:xfrm>
            <a:prstGeom prst="rect">
              <a:avLst/>
            </a:prstGeom>
          </p:spPr>
        </p:pic>
        <p:pic>
          <p:nvPicPr>
            <p:cNvPr id="14" name="Picture 13" descr="Mobile Screen Shots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2724" y="2220141"/>
              <a:ext cx="4848377" cy="3636283"/>
            </a:xfrm>
            <a:prstGeom prst="rect">
              <a:avLst/>
            </a:prstGeom>
          </p:spPr>
        </p:pic>
      </p:grpSp>
      <p:sp>
        <p:nvSpPr>
          <p:cNvPr id="11" name="Slide Number Placeholder 4" descr="&quot; &quot;"/>
          <p:cNvSpPr txBox="1">
            <a:spLocks/>
          </p:cNvSpPr>
          <p:nvPr/>
        </p:nvSpPr>
        <p:spPr>
          <a:xfrm>
            <a:off x="8346379" y="6354888"/>
            <a:ext cx="866321" cy="517525"/>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tx1">
                  <a:tint val="75000"/>
                </a:schemeClr>
              </a:solidFill>
              <a:effectLst/>
              <a:uLnTx/>
              <a:uFillTx/>
              <a:latin typeface="Georgia"/>
              <a:ea typeface="+mn-ea"/>
              <a:cs typeface="Georgia"/>
            </a:endParaRPr>
          </a:p>
        </p:txBody>
      </p:sp>
      <p:pic>
        <p:nvPicPr>
          <p:cNvPr id="10" name="Picture 9" descr="VA Movbile Launchpad"/>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141" y="765283"/>
            <a:ext cx="7562470" cy="5370485"/>
          </a:xfrm>
          <a:prstGeom prst="rect">
            <a:avLst/>
          </a:prstGeom>
        </p:spPr>
      </p:pic>
      <p:sp>
        <p:nvSpPr>
          <p:cNvPr id="27651" name="Title 1"/>
          <p:cNvSpPr>
            <a:spLocks noGrp="1"/>
          </p:cNvSpPr>
          <p:nvPr>
            <p:ph type="title"/>
          </p:nvPr>
        </p:nvSpPr>
        <p:spPr>
          <a:xfrm>
            <a:off x="2362200" y="5481396"/>
            <a:ext cx="4876800" cy="766528"/>
          </a:xfrm>
        </p:spPr>
        <p:txBody>
          <a:bodyPr/>
          <a:lstStyle/>
          <a:p>
            <a:r>
              <a:rPr lang="en-US" sz="3200" b="1" dirty="0" smtClean="0"/>
              <a:t>VA Mobile Launchpad  </a:t>
            </a:r>
          </a:p>
        </p:txBody>
      </p:sp>
    </p:spTree>
    <p:extLst>
      <p:ext uri="{BB962C8B-B14F-4D97-AF65-F5344CB8AC3E}">
        <p14:creationId xmlns:p14="http://schemas.microsoft.com/office/powerpoint/2010/main" val="2618882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mmary of Care App Displays EHR Data &#10;&#10;Medications&#10;Labs&#10;Problem List&#10;Radiology Reports&#10;Progress Notes&#10;Demographics&#10; Vitals&#10;&#10;&#10;&#10;&#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61"/>
            <a:ext cx="9144000" cy="6830678"/>
          </a:xfrm>
          <a:prstGeom prst="rect">
            <a:avLst/>
          </a:prstGeom>
        </p:spPr>
      </p:pic>
    </p:spTree>
    <p:extLst>
      <p:ext uri="{BB962C8B-B14F-4D97-AF65-F5344CB8AC3E}">
        <p14:creationId xmlns:p14="http://schemas.microsoft.com/office/powerpoint/2010/main" val="3132617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ain assessment scre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199" y="381000"/>
            <a:ext cx="4512763" cy="5943639"/>
          </a:xfrm>
          <a:prstGeom prst="rect">
            <a:avLst/>
          </a:prstGeom>
        </p:spPr>
      </p:pic>
      <p:pic>
        <p:nvPicPr>
          <p:cNvPr id="5" name="Picture 4" descr="VA Pain coach app home scre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01" y="380999"/>
            <a:ext cx="4453544" cy="5943639"/>
          </a:xfrm>
          <a:prstGeom prst="rect">
            <a:avLst/>
          </a:prstGeom>
        </p:spPr>
      </p:pic>
    </p:spTree>
    <p:extLst>
      <p:ext uri="{BB962C8B-B14F-4D97-AF65-F5344CB8AC3E}">
        <p14:creationId xmlns:p14="http://schemas.microsoft.com/office/powerpoint/2010/main" val="371175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 descr="Launchpad screen"/>
          <p:cNvGrpSpPr/>
          <p:nvPr/>
        </p:nvGrpSpPr>
        <p:grpSpPr>
          <a:xfrm>
            <a:off x="0" y="0"/>
            <a:ext cx="9144000" cy="6858000"/>
            <a:chOff x="3127044" y="1701070"/>
            <a:chExt cx="5896230" cy="4644041"/>
          </a:xfrm>
        </p:grpSpPr>
        <p:pic>
          <p:nvPicPr>
            <p:cNvPr id="13" name="Picture 12" descr="patient viewer.pdf"/>
            <p:cNvPicPr>
              <a:picLocks noChangeAspect="1"/>
            </p:cNvPicPr>
            <p:nvPr/>
          </p:nvPicPr>
          <p:blipFill>
            <a:blip r:embed="rId3"/>
            <a:stretch>
              <a:fillRect/>
            </a:stretch>
          </p:blipFill>
          <p:spPr>
            <a:xfrm>
              <a:off x="3127044" y="1701070"/>
              <a:ext cx="5896230" cy="4644041"/>
            </a:xfrm>
            <a:prstGeom prst="rect">
              <a:avLst/>
            </a:prstGeom>
          </p:spPr>
        </p:pic>
        <p:pic>
          <p:nvPicPr>
            <p:cNvPr id="14" name="Picture 13" descr="Mobile Screen Shots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634" y="2179745"/>
              <a:ext cx="4990066" cy="3742550"/>
            </a:xfrm>
            <a:prstGeom prst="rect">
              <a:avLst/>
            </a:prstGeom>
          </p:spPr>
        </p:pic>
      </p:grpSp>
      <p:sp>
        <p:nvSpPr>
          <p:cNvPr id="16" name="TextBox 15" descr="&quot; &quot;"/>
          <p:cNvSpPr txBox="1"/>
          <p:nvPr/>
        </p:nvSpPr>
        <p:spPr>
          <a:xfrm>
            <a:off x="6472049" y="2336416"/>
            <a:ext cx="822960" cy="91440"/>
          </a:xfrm>
          <a:prstGeom prst="rect">
            <a:avLst/>
          </a:prstGeom>
          <a:solidFill>
            <a:srgbClr val="FFCC99"/>
          </a:solidFill>
        </p:spPr>
        <p:txBody>
          <a:bodyPr wrap="square" rtlCol="0">
            <a:spAutoFit/>
          </a:bodyPr>
          <a:lstStyle/>
          <a:p>
            <a:endParaRPr lang="en-US" dirty="0"/>
          </a:p>
        </p:txBody>
      </p:sp>
      <p:sp>
        <p:nvSpPr>
          <p:cNvPr id="17" name="TextBox 16" descr="&quot; &quot;"/>
          <p:cNvSpPr txBox="1"/>
          <p:nvPr/>
        </p:nvSpPr>
        <p:spPr>
          <a:xfrm>
            <a:off x="7693199" y="5600066"/>
            <a:ext cx="640080" cy="91440"/>
          </a:xfrm>
          <a:prstGeom prst="rect">
            <a:avLst/>
          </a:prstGeom>
          <a:solidFill>
            <a:srgbClr val="6666FF"/>
          </a:solidFill>
          <a:ln>
            <a:solidFill>
              <a:srgbClr val="6666FF"/>
            </a:solidFill>
          </a:ln>
        </p:spPr>
        <p:txBody>
          <a:bodyPr wrap="square" rtlCol="0">
            <a:spAutoFit/>
          </a:bodyPr>
          <a:lstStyle/>
          <a:p>
            <a:endParaRPr lang="en-US" dirty="0"/>
          </a:p>
        </p:txBody>
      </p:sp>
      <p:pic>
        <p:nvPicPr>
          <p:cNvPr id="3" name="Picture 2" descr="eJournal App screen&#10;eJournal App&#10;&#10;Vitals&#10;Exercise&#10;Diet&#10;Mood&#10;Communications&#10;&#10;&#10;&#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887" y="553369"/>
            <a:ext cx="7738701" cy="5680245"/>
          </a:xfrm>
          <a:prstGeom prst="rect">
            <a:avLst/>
          </a:prstGeom>
        </p:spPr>
      </p:pic>
      <p:sp>
        <p:nvSpPr>
          <p:cNvPr id="4" name="Title 3"/>
          <p:cNvSpPr>
            <a:spLocks noGrp="1"/>
          </p:cNvSpPr>
          <p:nvPr>
            <p:ph type="title"/>
          </p:nvPr>
        </p:nvSpPr>
        <p:spPr>
          <a:xfrm>
            <a:off x="2532435" y="5449608"/>
            <a:ext cx="4399571" cy="948267"/>
          </a:xfrm>
        </p:spPr>
        <p:txBody>
          <a:bodyPr/>
          <a:lstStyle/>
          <a:p>
            <a:r>
              <a:rPr lang="en-US" sz="3200" b="1" dirty="0" smtClean="0"/>
              <a:t>eJournal App</a:t>
            </a:r>
            <a:endParaRPr lang="en-US" sz="3200" b="1" dirty="0"/>
          </a:p>
        </p:txBody>
      </p:sp>
    </p:spTree>
    <p:extLst>
      <p:ext uri="{BB962C8B-B14F-4D97-AF65-F5344CB8AC3E}">
        <p14:creationId xmlns:p14="http://schemas.microsoft.com/office/powerpoint/2010/main" val="4227185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cure Messaging App screen&#10;&#10;Only Mobile App that requires MHV credentials to use&#10;&#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Tree>
    <p:extLst>
      <p:ext uri="{BB962C8B-B14F-4D97-AF65-F5344CB8AC3E}">
        <p14:creationId xmlns:p14="http://schemas.microsoft.com/office/powerpoint/2010/main" val="652733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secure messagine app"/>
          <p:cNvGrpSpPr/>
          <p:nvPr/>
        </p:nvGrpSpPr>
        <p:grpSpPr>
          <a:xfrm>
            <a:off x="0" y="0"/>
            <a:ext cx="9144000" cy="6858000"/>
            <a:chOff x="728116" y="1662970"/>
            <a:chExt cx="5896230" cy="4644041"/>
          </a:xfrm>
        </p:grpSpPr>
        <p:grpSp>
          <p:nvGrpSpPr>
            <p:cNvPr id="9" name="Group 3"/>
            <p:cNvGrpSpPr/>
            <p:nvPr/>
          </p:nvGrpSpPr>
          <p:grpSpPr>
            <a:xfrm>
              <a:off x="728116" y="1662970"/>
              <a:ext cx="5896230" cy="4644041"/>
              <a:chOff x="3127044" y="1701070"/>
              <a:chExt cx="5896230" cy="4644041"/>
            </a:xfrm>
          </p:grpSpPr>
          <p:pic>
            <p:nvPicPr>
              <p:cNvPr id="11" name="Picture 10" descr="patient viewer.pdf"/>
              <p:cNvPicPr>
                <a:picLocks noChangeAspect="1"/>
              </p:cNvPicPr>
              <p:nvPr/>
            </p:nvPicPr>
            <p:blipFill>
              <a:blip r:embed="rId3"/>
              <a:stretch>
                <a:fillRect/>
              </a:stretch>
            </p:blipFill>
            <p:spPr>
              <a:xfrm>
                <a:off x="3127044" y="1701070"/>
                <a:ext cx="5896230" cy="4644041"/>
              </a:xfrm>
              <a:prstGeom prst="rect">
                <a:avLst/>
              </a:prstGeom>
            </p:spPr>
          </p:pic>
          <p:pic>
            <p:nvPicPr>
              <p:cNvPr id="12" name="Picture 11" descr="Mobile Screen Shots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2724" y="2220141"/>
                <a:ext cx="4848377" cy="3636283"/>
              </a:xfrm>
              <a:prstGeom prst="rect">
                <a:avLst/>
              </a:prstGeom>
            </p:spPr>
          </p:pic>
        </p:grpSp>
        <p:pic>
          <p:nvPicPr>
            <p:cNvPr id="10" name="Picture 9" descr="Secure Messagi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616" y="2116168"/>
              <a:ext cx="4982558" cy="3769235"/>
            </a:xfrm>
            <a:prstGeom prst="rect">
              <a:avLst/>
            </a:prstGeom>
          </p:spPr>
        </p:pic>
      </p:grpSp>
      <p:pic>
        <p:nvPicPr>
          <p:cNvPr id="15" name="Picture 14" descr="Mobile Launchp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8196" y="2188073"/>
            <a:ext cx="4848377" cy="3636283"/>
          </a:xfrm>
          <a:prstGeom prst="rect">
            <a:avLst/>
          </a:prstGeom>
        </p:spPr>
      </p:pic>
      <p:pic>
        <p:nvPicPr>
          <p:cNvPr id="3" name="Picture 2" descr="Rx Refill App screen&#10;&#10;Allows Veterans to request prescription refills&#10;&#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8432" y="679615"/>
            <a:ext cx="7727058" cy="5521850"/>
          </a:xfrm>
          <a:prstGeom prst="rect">
            <a:avLst/>
          </a:prstGeom>
        </p:spPr>
      </p:pic>
      <p:sp>
        <p:nvSpPr>
          <p:cNvPr id="2" name="Title 1"/>
          <p:cNvSpPr>
            <a:spLocks noGrp="1"/>
          </p:cNvSpPr>
          <p:nvPr>
            <p:ph type="title"/>
          </p:nvPr>
        </p:nvSpPr>
        <p:spPr>
          <a:xfrm>
            <a:off x="2607015" y="5428035"/>
            <a:ext cx="4191000" cy="990600"/>
          </a:xfrm>
        </p:spPr>
        <p:txBody>
          <a:bodyPr/>
          <a:lstStyle/>
          <a:p>
            <a:r>
              <a:rPr lang="en-US" sz="3200" b="1" dirty="0" smtClean="0"/>
              <a:t>Rx Refill App</a:t>
            </a:r>
            <a:endParaRPr lang="en-US" sz="3200" b="1" dirty="0"/>
          </a:p>
        </p:txBody>
      </p:sp>
    </p:spTree>
    <p:extLst>
      <p:ext uri="{BB962C8B-B14F-4D97-AF65-F5344CB8AC3E}">
        <p14:creationId xmlns:p14="http://schemas.microsoft.com/office/powerpoint/2010/main" val="2495044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blue background"/>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artisticPaintStrokes/>
                    </a14:imgEffect>
                    <a14:imgEffect>
                      <a14:brightnessContrast bright="-20000" contrast="20000"/>
                    </a14:imgEffect>
                  </a14:imgLayer>
                </a14:imgProps>
              </a:ext>
            </a:extLst>
          </a:blip>
          <a:srcRect/>
          <a:stretch>
            <a:fillRect/>
          </a:stretch>
        </p:blipFill>
        <p:spPr bwMode="auto">
          <a:xfrm>
            <a:off x="-268288" y="-192088"/>
            <a:ext cx="9680576" cy="7242176"/>
          </a:xfrm>
          <a:prstGeom prst="rect">
            <a:avLst/>
          </a:prstGeom>
          <a:noFill/>
          <a:ln w="9525">
            <a:noFill/>
            <a:miter lim="800000"/>
            <a:headEnd/>
            <a:tailEnd/>
          </a:ln>
        </p:spPr>
      </p:pic>
      <p:sp>
        <p:nvSpPr>
          <p:cNvPr id="309251" name="Rectangle 3"/>
          <p:cNvSpPr>
            <a:spLocks noGrp="1" noChangeArrowheads="1"/>
          </p:cNvSpPr>
          <p:nvPr>
            <p:ph type="body" idx="1"/>
          </p:nvPr>
        </p:nvSpPr>
        <p:spPr>
          <a:xfrm>
            <a:off x="685800" y="685800"/>
            <a:ext cx="7848600" cy="5484813"/>
          </a:xfrm>
        </p:spPr>
        <p:txBody>
          <a:bodyPr lIns="0" tIns="0" rIns="0" bIns="0" anchor="ctr"/>
          <a:lstStyle/>
          <a:p>
            <a:pPr marL="0" indent="0" algn="ctr">
              <a:spcBef>
                <a:spcPct val="0"/>
              </a:spcBef>
              <a:buFontTx/>
              <a:buNone/>
              <a:tabLst>
                <a:tab pos="228600" algn="l"/>
              </a:tabLst>
            </a:pPr>
            <a:r>
              <a:rPr lang="en-US" sz="10600" b="1" dirty="0" smtClean="0">
                <a:solidFill>
                  <a:schemeClr val="bg1"/>
                </a:solidFill>
              </a:rPr>
              <a:t>500 million</a:t>
            </a:r>
          </a:p>
          <a:p>
            <a:pPr marL="0" indent="0" algn="ctr">
              <a:spcBef>
                <a:spcPct val="0"/>
              </a:spcBef>
              <a:buFontTx/>
              <a:buNone/>
              <a:tabLst>
                <a:tab pos="228600" algn="l"/>
              </a:tabLst>
            </a:pPr>
            <a:r>
              <a:rPr lang="en-US" sz="2800" dirty="0" smtClean="0">
                <a:solidFill>
                  <a:schemeClr val="bg1"/>
                </a:solidFill>
              </a:rPr>
              <a:t>Smartphone users will be using health apps by 2015</a:t>
            </a:r>
            <a:r>
              <a:rPr lang="en-US" sz="2800" baseline="30000" dirty="0" smtClean="0">
                <a:solidFill>
                  <a:schemeClr val="bg1"/>
                </a:solidFill>
              </a:rPr>
              <a:t>1</a:t>
            </a:r>
          </a:p>
        </p:txBody>
      </p:sp>
    </p:spTree>
    <p:extLst>
      <p:ext uri="{BB962C8B-B14F-4D97-AF65-F5344CB8AC3E}">
        <p14:creationId xmlns:p14="http://schemas.microsoft.com/office/powerpoint/2010/main" val="13265725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animEffect transition="in" filter="fade">
                                      <p:cBhvr>
                                        <p:cTn id="7" dur="500"/>
                                        <p:tgtEl>
                                          <p:spTgt spid="309251">
                                            <p:txEl>
                                              <p:pRg st="0" end="0"/>
                                            </p:txEl>
                                          </p:spTgt>
                                        </p:tgtEl>
                                      </p:cBhvr>
                                    </p:animEffect>
                                    <p:anim calcmode="lin" valueType="num">
                                      <p:cBhvr>
                                        <p:cTn id="8" dur="500" fill="hold"/>
                                        <p:tgtEl>
                                          <p:spTgt spid="30925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09251">
                                            <p:txEl>
                                              <p:pRg st="0" end="0"/>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309251">
                                            <p:txEl>
                                              <p:pRg st="1" end="1"/>
                                            </p:txEl>
                                          </p:spTgt>
                                        </p:tgtEl>
                                        <p:attrNameLst>
                                          <p:attrName>style.visibility</p:attrName>
                                        </p:attrNameLst>
                                      </p:cBhvr>
                                      <p:to>
                                        <p:strVal val="visible"/>
                                      </p:to>
                                    </p:set>
                                    <p:animEffect transition="in" filter="fade">
                                      <p:cBhvr>
                                        <p:cTn id="13" dur="500"/>
                                        <p:tgtEl>
                                          <p:spTgt spid="309251">
                                            <p:txEl>
                                              <p:pRg st="1" end="1"/>
                                            </p:txEl>
                                          </p:spTgt>
                                        </p:tgtEl>
                                      </p:cBhvr>
                                    </p:animEffect>
                                    <p:anim calcmode="lin" valueType="num">
                                      <p:cBhvr>
                                        <p:cTn id="14" dur="500" fill="hold"/>
                                        <p:tgtEl>
                                          <p:spTgt spid="309251">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092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14421693"/>
              </p:ext>
            </p:extLst>
          </p:nvPr>
        </p:nvGraphicFramePr>
        <p:xfrm>
          <a:off x="0" y="1143000"/>
          <a:ext cx="9111574" cy="5689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21723"/>
            <a:ext cx="9144000" cy="1143000"/>
          </a:xfrm>
        </p:spPr>
        <p:txBody>
          <a:bodyPr/>
          <a:lstStyle/>
          <a:p>
            <a:r>
              <a:rPr lang="en-US" b="1" dirty="0" smtClean="0"/>
              <a:t>Apps for Everyone!</a:t>
            </a:r>
            <a:endParaRPr lang="en-US" b="1" dirty="0"/>
          </a:p>
        </p:txBody>
      </p:sp>
    </p:spTree>
    <p:extLst>
      <p:ext uri="{BB962C8B-B14F-4D97-AF65-F5344CB8AC3E}">
        <p14:creationId xmlns:p14="http://schemas.microsoft.com/office/powerpoint/2010/main" val="23245208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17" y="304800"/>
            <a:ext cx="8229600" cy="1143000"/>
          </a:xfrm>
        </p:spPr>
        <p:txBody>
          <a:bodyPr>
            <a:normAutofit fontScale="90000"/>
          </a:bodyPr>
          <a:lstStyle/>
          <a:p>
            <a:r>
              <a:rPr lang="en-US" b="1" dirty="0" smtClean="0"/>
              <a:t>Technologies Utilized for UI Development</a:t>
            </a:r>
            <a:endParaRPr lang="en-US"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322" b="20690"/>
          <a:stretch/>
        </p:blipFill>
        <p:spPr>
          <a:xfrm>
            <a:off x="1143000" y="2020608"/>
            <a:ext cx="6858000" cy="4319751"/>
          </a:xfrm>
          <a:prstGeom prst="rect">
            <a:avLst/>
          </a:prstGeom>
          <a:ln w="57150">
            <a:solidFill>
              <a:schemeClr val="accent4">
                <a:lumMod val="75000"/>
              </a:schemeClr>
            </a:solidFill>
          </a:ln>
        </p:spPr>
      </p:pic>
    </p:spTree>
    <p:extLst>
      <p:ext uri="{BB962C8B-B14F-4D97-AF65-F5344CB8AC3E}">
        <p14:creationId xmlns:p14="http://schemas.microsoft.com/office/powerpoint/2010/main" val="1469749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descr="Veteran Appointment Request&#10;"/>
          <p:cNvSpPr txBox="1">
            <a:spLocks/>
          </p:cNvSpPr>
          <p:nvPr/>
        </p:nvSpPr>
        <p:spPr>
          <a:xfrm>
            <a:off x="6629400" y="4280452"/>
            <a:ext cx="2362200" cy="13716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Veteran Appointment Request</a:t>
            </a:r>
            <a:endParaRPr lang="en-US" sz="3200" b="1" dirty="0"/>
          </a:p>
        </p:txBody>
      </p:sp>
      <p:pic>
        <p:nvPicPr>
          <p:cNvPr id="7" name="Picture 6" descr="Veteran Appointment Request app: Request VA Appointments from mobile device&#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961" y="1343025"/>
            <a:ext cx="2830996" cy="2830996"/>
          </a:xfrm>
          <a:prstGeom prst="rect">
            <a:avLst/>
          </a:prstGeom>
        </p:spPr>
      </p:pic>
      <p:pic>
        <p:nvPicPr>
          <p:cNvPr id="10" name="Picture 9" descr="window summarizing healthcare data graphically over time&#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400" y="4162425"/>
            <a:ext cx="3492500" cy="2619375"/>
          </a:xfrm>
          <a:prstGeom prst="rect">
            <a:avLst/>
          </a:prstGeom>
        </p:spPr>
      </p:pic>
      <p:sp>
        <p:nvSpPr>
          <p:cNvPr id="11" name="Title 1" descr="Summary of Care&#10;"/>
          <p:cNvSpPr txBox="1">
            <a:spLocks/>
          </p:cNvSpPr>
          <p:nvPr/>
        </p:nvSpPr>
        <p:spPr>
          <a:xfrm>
            <a:off x="3498850" y="3084282"/>
            <a:ext cx="2133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t>Summary of Care</a:t>
            </a:r>
            <a:endParaRPr lang="en-US" sz="3000" b="1" dirty="0"/>
          </a:p>
        </p:txBody>
      </p:sp>
      <p:sp>
        <p:nvSpPr>
          <p:cNvPr id="8" name="Title 1" descr="Mobile Blue Button&#10;"/>
          <p:cNvSpPr txBox="1">
            <a:spLocks/>
          </p:cNvSpPr>
          <p:nvPr/>
        </p:nvSpPr>
        <p:spPr>
          <a:xfrm>
            <a:off x="342900" y="4267200"/>
            <a:ext cx="2133600" cy="1066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smtClean="0"/>
              <a:t>Mobile Blue Button</a:t>
            </a:r>
            <a:endParaRPr lang="en-US" sz="3000" b="1" dirty="0"/>
          </a:p>
        </p:txBody>
      </p:sp>
      <p:pic>
        <p:nvPicPr>
          <p:cNvPr id="6" name="Picture 5" descr="download healthcare data to mobile device icon&#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343025"/>
            <a:ext cx="2819400" cy="2819400"/>
          </a:xfrm>
          <a:prstGeom prst="rect">
            <a:avLst/>
          </a:prstGeom>
        </p:spPr>
      </p:pic>
      <p:sp>
        <p:nvSpPr>
          <p:cNvPr id="2" name="Title 1"/>
          <p:cNvSpPr>
            <a:spLocks noGrp="1"/>
          </p:cNvSpPr>
          <p:nvPr>
            <p:ph type="title"/>
          </p:nvPr>
        </p:nvSpPr>
        <p:spPr>
          <a:xfrm>
            <a:off x="-1" y="274638"/>
            <a:ext cx="9132957" cy="944562"/>
          </a:xfrm>
          <a:solidFill>
            <a:schemeClr val="accent6">
              <a:lumMod val="40000"/>
              <a:lumOff val="60000"/>
            </a:schemeClr>
          </a:solidFill>
        </p:spPr>
        <p:txBody>
          <a:bodyPr/>
          <a:lstStyle/>
          <a:p>
            <a:r>
              <a:rPr lang="en-US" sz="3200" b="1" dirty="0" smtClean="0"/>
              <a:t>Veteran-Facing Apps</a:t>
            </a:r>
            <a:endParaRPr lang="en-US" sz="3200" b="1" dirty="0"/>
          </a:p>
        </p:txBody>
      </p:sp>
    </p:spTree>
    <p:extLst>
      <p:ext uri="{BB962C8B-B14F-4D97-AF65-F5344CB8AC3E}">
        <p14:creationId xmlns:p14="http://schemas.microsoft.com/office/powerpoint/2010/main" val="996587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bile Blue Button screen, medication list, lab results&#10;"/>
          <p:cNvPicPr>
            <a:picLocks noChangeAspect="1"/>
          </p:cNvPicPr>
          <p:nvPr/>
        </p:nvPicPr>
        <p:blipFill rotWithShape="1">
          <a:blip r:embed="rId3">
            <a:extLst>
              <a:ext uri="{28A0092B-C50C-407E-A947-70E740481C1C}">
                <a14:useLocalDpi xmlns:a14="http://schemas.microsoft.com/office/drawing/2010/main" val="0"/>
              </a:ext>
            </a:extLst>
          </a:blip>
          <a:srcRect l="1680" t="6130" r="13000" b="9508"/>
          <a:stretch/>
        </p:blipFill>
        <p:spPr>
          <a:xfrm>
            <a:off x="79550" y="914400"/>
            <a:ext cx="8962850" cy="5943600"/>
          </a:xfrm>
          <a:prstGeom prst="rect">
            <a:avLst/>
          </a:prstGeom>
        </p:spPr>
      </p:pic>
      <p:sp>
        <p:nvSpPr>
          <p:cNvPr id="15" name="Title 1" descr="Mobile Blue Button&#10;"/>
          <p:cNvSpPr txBox="1">
            <a:spLocks/>
          </p:cNvSpPr>
          <p:nvPr/>
        </p:nvSpPr>
        <p:spPr>
          <a:xfrm>
            <a:off x="-26901" y="119479"/>
            <a:ext cx="4751301" cy="71509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t>Mobile Blue Button</a:t>
            </a:r>
            <a:endParaRPr lang="en-US" sz="3200" b="1" dirty="0"/>
          </a:p>
        </p:txBody>
      </p:sp>
    </p:spTree>
    <p:extLst>
      <p:ext uri="{BB962C8B-B14F-4D97-AF65-F5344CB8AC3E}">
        <p14:creationId xmlns:p14="http://schemas.microsoft.com/office/powerpoint/2010/main" val="1319458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bile Blue Button screen, medication list, lab results"/>
          <p:cNvPicPr>
            <a:picLocks noChangeAspect="1"/>
          </p:cNvPicPr>
          <p:nvPr/>
        </p:nvPicPr>
        <p:blipFill rotWithShape="1">
          <a:blip r:embed="rId3">
            <a:extLst>
              <a:ext uri="{28A0092B-C50C-407E-A947-70E740481C1C}">
                <a14:useLocalDpi xmlns:a14="http://schemas.microsoft.com/office/drawing/2010/main" val="0"/>
              </a:ext>
            </a:extLst>
          </a:blip>
          <a:srcRect l="1680" t="6130" r="13000" b="9508"/>
          <a:stretch/>
        </p:blipFill>
        <p:spPr>
          <a:xfrm>
            <a:off x="79550" y="914400"/>
            <a:ext cx="8962850" cy="5943600"/>
          </a:xfrm>
          <a:prstGeom prst="rect">
            <a:avLst/>
          </a:prstGeom>
        </p:spPr>
      </p:pic>
      <p:grpSp>
        <p:nvGrpSpPr>
          <p:cNvPr id="9" name="Group 8" descr="Lab Results"/>
          <p:cNvGrpSpPr/>
          <p:nvPr/>
        </p:nvGrpSpPr>
        <p:grpSpPr>
          <a:xfrm>
            <a:off x="4920327" y="4708208"/>
            <a:ext cx="3842075" cy="838200"/>
            <a:chOff x="122038" y="4267200"/>
            <a:chExt cx="3842075" cy="838200"/>
          </a:xfrm>
        </p:grpSpPr>
        <p:sp>
          <p:nvSpPr>
            <p:cNvPr id="6" name="Title 1" descr="Lab Results&#10;"/>
            <p:cNvSpPr txBox="1">
              <a:spLocks/>
            </p:cNvSpPr>
            <p:nvPr/>
          </p:nvSpPr>
          <p:spPr>
            <a:xfrm>
              <a:off x="122038" y="4267200"/>
              <a:ext cx="3842075" cy="838200"/>
            </a:xfrm>
            <a:prstGeom prst="rect">
              <a:avLst/>
            </a:prstGeom>
            <a:solidFill>
              <a:schemeClr val="bg1">
                <a:lumMod val="95000"/>
              </a:schemeClr>
            </a:solidFill>
            <a:ln>
              <a:solidFill>
                <a:schemeClr val="bg1">
                  <a:lumMod val="6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Lab Results</a:t>
              </a:r>
              <a:endParaRPr lang="en-US" sz="3200" b="1"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3636" y="4303236"/>
              <a:ext cx="838131" cy="761937"/>
            </a:xfrm>
            <a:prstGeom prst="rect">
              <a:avLst/>
            </a:prstGeom>
          </p:spPr>
        </p:pic>
      </p:grpSp>
      <p:grpSp>
        <p:nvGrpSpPr>
          <p:cNvPr id="20" name="Group 19" descr="Vitals"/>
          <p:cNvGrpSpPr/>
          <p:nvPr/>
        </p:nvGrpSpPr>
        <p:grpSpPr>
          <a:xfrm>
            <a:off x="4917969" y="3046237"/>
            <a:ext cx="3842075" cy="838200"/>
            <a:chOff x="3887646" y="2247931"/>
            <a:chExt cx="3842075" cy="838200"/>
          </a:xfrm>
        </p:grpSpPr>
        <p:sp>
          <p:nvSpPr>
            <p:cNvPr id="21" name="Title 1" descr="Vitals"/>
            <p:cNvSpPr txBox="1">
              <a:spLocks/>
            </p:cNvSpPr>
            <p:nvPr/>
          </p:nvSpPr>
          <p:spPr>
            <a:xfrm>
              <a:off x="3887646" y="2247931"/>
              <a:ext cx="3842075" cy="838200"/>
            </a:xfrm>
            <a:prstGeom prst="rect">
              <a:avLst/>
            </a:prstGeom>
            <a:solidFill>
              <a:schemeClr val="bg1">
                <a:lumMod val="95000"/>
              </a:schemeClr>
            </a:solidFill>
            <a:ln>
              <a:solidFill>
                <a:schemeClr val="bg1">
                  <a:lumMod val="6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Vitals</a:t>
              </a:r>
              <a:endParaRPr lang="en-US" sz="3200" b="1" dirty="0"/>
            </a:p>
          </p:txBody>
        </p:sp>
        <p:sp>
          <p:nvSpPr>
            <p:cNvPr id="22" name="Rectangle 21"/>
            <p:cNvSpPr/>
            <p:nvPr/>
          </p:nvSpPr>
          <p:spPr>
            <a:xfrm>
              <a:off x="6873449" y="2333172"/>
              <a:ext cx="737799" cy="6704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descr="Surgeries"/>
          <p:cNvGrpSpPr/>
          <p:nvPr/>
        </p:nvGrpSpPr>
        <p:grpSpPr>
          <a:xfrm>
            <a:off x="4913071" y="2208037"/>
            <a:ext cx="3842075" cy="838200"/>
            <a:chOff x="3887646" y="2247931"/>
            <a:chExt cx="3842075" cy="838200"/>
          </a:xfrm>
        </p:grpSpPr>
        <p:sp>
          <p:nvSpPr>
            <p:cNvPr id="18" name="Title 1" descr="Surgeries"/>
            <p:cNvSpPr txBox="1">
              <a:spLocks/>
            </p:cNvSpPr>
            <p:nvPr/>
          </p:nvSpPr>
          <p:spPr>
            <a:xfrm>
              <a:off x="3887646" y="2247931"/>
              <a:ext cx="3842075" cy="838200"/>
            </a:xfrm>
            <a:prstGeom prst="rect">
              <a:avLst/>
            </a:prstGeom>
            <a:solidFill>
              <a:schemeClr val="bg1">
                <a:lumMod val="95000"/>
              </a:schemeClr>
            </a:solidFill>
            <a:ln>
              <a:solidFill>
                <a:schemeClr val="bg1">
                  <a:lumMod val="6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Surgeries</a:t>
              </a:r>
              <a:endParaRPr lang="en-US" sz="3200" b="1" dirty="0"/>
            </a:p>
          </p:txBody>
        </p:sp>
        <p:sp>
          <p:nvSpPr>
            <p:cNvPr id="19" name="Rectangle 18"/>
            <p:cNvSpPr/>
            <p:nvPr/>
          </p:nvSpPr>
          <p:spPr>
            <a:xfrm>
              <a:off x="6873449" y="2333172"/>
              <a:ext cx="737799" cy="6704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itle 1" descr="Medication List&#10;"/>
          <p:cNvSpPr txBox="1">
            <a:spLocks/>
          </p:cNvSpPr>
          <p:nvPr/>
        </p:nvSpPr>
        <p:spPr>
          <a:xfrm>
            <a:off x="4913069" y="1357276"/>
            <a:ext cx="3842075" cy="838200"/>
          </a:xfrm>
          <a:prstGeom prst="rect">
            <a:avLst/>
          </a:prstGeom>
          <a:solidFill>
            <a:schemeClr val="bg1">
              <a:lumMod val="95000"/>
            </a:schemeClr>
          </a:solidFill>
          <a:ln>
            <a:solidFill>
              <a:schemeClr val="bg1">
                <a:lumMod val="6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Medication List</a:t>
            </a:r>
            <a:endParaRPr lang="en-US" sz="3200" b="1" dirty="0"/>
          </a:p>
        </p:txBody>
      </p:sp>
      <p:grpSp>
        <p:nvGrpSpPr>
          <p:cNvPr id="7" name="Group 6" descr="Allergies"/>
          <p:cNvGrpSpPr/>
          <p:nvPr/>
        </p:nvGrpSpPr>
        <p:grpSpPr>
          <a:xfrm>
            <a:off x="4898556" y="531637"/>
            <a:ext cx="3842075" cy="838200"/>
            <a:chOff x="3887646" y="2247931"/>
            <a:chExt cx="3842075" cy="838200"/>
          </a:xfrm>
        </p:grpSpPr>
        <p:sp>
          <p:nvSpPr>
            <p:cNvPr id="13" name="Title 1" descr="Allergies&#10;"/>
            <p:cNvSpPr txBox="1">
              <a:spLocks/>
            </p:cNvSpPr>
            <p:nvPr/>
          </p:nvSpPr>
          <p:spPr>
            <a:xfrm>
              <a:off x="3887646" y="2247931"/>
              <a:ext cx="3842075" cy="838200"/>
            </a:xfrm>
            <a:prstGeom prst="rect">
              <a:avLst/>
            </a:prstGeom>
            <a:solidFill>
              <a:schemeClr val="bg1">
                <a:lumMod val="95000"/>
              </a:schemeClr>
            </a:solidFill>
            <a:ln>
              <a:solidFill>
                <a:schemeClr val="bg1">
                  <a:lumMod val="6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Allergies</a:t>
              </a:r>
              <a:endParaRPr lang="en-US" sz="3200" b="1" dirty="0"/>
            </a:p>
          </p:txBody>
        </p:sp>
        <p:sp>
          <p:nvSpPr>
            <p:cNvPr id="3" name="Rectangle 2"/>
            <p:cNvSpPr/>
            <p:nvPr/>
          </p:nvSpPr>
          <p:spPr>
            <a:xfrm>
              <a:off x="6873449" y="2333172"/>
              <a:ext cx="737799" cy="6704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descr="section list: Medication list, Surgeries, Vitals, Medication Hist"/>
          <p:cNvGrpSpPr/>
          <p:nvPr/>
        </p:nvGrpSpPr>
        <p:grpSpPr>
          <a:xfrm>
            <a:off x="4920327" y="1407968"/>
            <a:ext cx="3842075" cy="3300240"/>
            <a:chOff x="122038" y="3014795"/>
            <a:chExt cx="3842075" cy="3300240"/>
          </a:xfrm>
        </p:grpSpPr>
        <p:sp>
          <p:nvSpPr>
            <p:cNvPr id="5" name="Title 1" descr="Medication Hist&#10;"/>
            <p:cNvSpPr txBox="1">
              <a:spLocks/>
            </p:cNvSpPr>
            <p:nvPr/>
          </p:nvSpPr>
          <p:spPr>
            <a:xfrm>
              <a:off x="122038" y="5476835"/>
              <a:ext cx="3842075" cy="838200"/>
            </a:xfrm>
            <a:prstGeom prst="rect">
              <a:avLst/>
            </a:prstGeom>
            <a:solidFill>
              <a:schemeClr val="bg1">
                <a:lumMod val="95000"/>
              </a:schemeClr>
            </a:solidFill>
            <a:ln>
              <a:solidFill>
                <a:schemeClr val="bg1">
                  <a:lumMod val="6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Medication Hist</a:t>
              </a:r>
              <a:endParaRPr lang="en-US" sz="32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1050" y="3014795"/>
              <a:ext cx="838131" cy="761937"/>
            </a:xfrm>
            <a:prstGeom prst="rect">
              <a:avLst/>
            </a:prstGeom>
          </p:spPr>
        </p:pic>
      </p:grpSp>
      <p:sp>
        <p:nvSpPr>
          <p:cNvPr id="27" name="Rectangle 26" descr="&quot; &quot;"/>
          <p:cNvSpPr/>
          <p:nvPr/>
        </p:nvSpPr>
        <p:spPr>
          <a:xfrm>
            <a:off x="7892453" y="3953859"/>
            <a:ext cx="737799" cy="67049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descr="list of Mobile Blue Button app sections"/>
          <p:cNvSpPr/>
          <p:nvPr/>
        </p:nvSpPr>
        <p:spPr>
          <a:xfrm>
            <a:off x="4883460" y="517208"/>
            <a:ext cx="3886200" cy="5029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descr="&quot; &quot;"/>
          <p:cNvSpPr/>
          <p:nvPr/>
        </p:nvSpPr>
        <p:spPr>
          <a:xfrm rot="16200000">
            <a:off x="1514630" y="2177577"/>
            <a:ext cx="5029201" cy="1708462"/>
          </a:xfrm>
          <a:prstGeom prst="triangle">
            <a:avLst>
              <a:gd name="adj" fmla="val 44228"/>
            </a:avLst>
          </a:prstGeom>
          <a:solidFill>
            <a:schemeClr val="accent2">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descr="list of Mobile Blue Button app sections"/>
          <p:cNvSpPr/>
          <p:nvPr/>
        </p:nvSpPr>
        <p:spPr>
          <a:xfrm>
            <a:off x="39636" y="2293278"/>
            <a:ext cx="3146250" cy="199583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6901" y="119479"/>
            <a:ext cx="4751301" cy="715092"/>
          </a:xfrm>
        </p:spPr>
        <p:txBody>
          <a:bodyPr/>
          <a:lstStyle/>
          <a:p>
            <a:r>
              <a:rPr lang="en-US" sz="3200" b="1" dirty="0" smtClean="0"/>
              <a:t>Mobile Blue Button</a:t>
            </a:r>
            <a:endParaRPr lang="en-US" sz="3200" b="1" dirty="0"/>
          </a:p>
        </p:txBody>
      </p:sp>
    </p:spTree>
    <p:extLst>
      <p:ext uri="{BB962C8B-B14F-4D97-AF65-F5344CB8AC3E}">
        <p14:creationId xmlns:p14="http://schemas.microsoft.com/office/powerpoint/2010/main" val="2700554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obile Blue Button screen, medication list, lab results"/>
          <p:cNvPicPr>
            <a:picLocks noChangeAspect="1"/>
          </p:cNvPicPr>
          <p:nvPr/>
        </p:nvPicPr>
        <p:blipFill rotWithShape="1">
          <a:blip r:embed="rId3">
            <a:extLst>
              <a:ext uri="{28A0092B-C50C-407E-A947-70E740481C1C}">
                <a14:useLocalDpi xmlns:a14="http://schemas.microsoft.com/office/drawing/2010/main" val="0"/>
              </a:ext>
            </a:extLst>
          </a:blip>
          <a:srcRect l="1680" t="6130" r="13000" b="9508"/>
          <a:stretch/>
        </p:blipFill>
        <p:spPr>
          <a:xfrm>
            <a:off x="79550" y="914400"/>
            <a:ext cx="8962850" cy="5943600"/>
          </a:xfrm>
          <a:prstGeom prst="rect">
            <a:avLst/>
          </a:prstGeom>
        </p:spPr>
      </p:pic>
      <p:sp>
        <p:nvSpPr>
          <p:cNvPr id="13" name="Rectangle 12" descr="&quot; &quot;"/>
          <p:cNvSpPr/>
          <p:nvPr/>
        </p:nvSpPr>
        <p:spPr>
          <a:xfrm>
            <a:off x="4038600" y="1371600"/>
            <a:ext cx="4191000" cy="31242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blown up view of Medication List"/>
          <p:cNvPicPr>
            <a:picLocks noChangeAspect="1"/>
          </p:cNvPicPr>
          <p:nvPr/>
        </p:nvPicPr>
        <p:blipFill rotWithShape="1">
          <a:blip r:embed="rId3">
            <a:extLst>
              <a:ext uri="{28A0092B-C50C-407E-A947-70E740481C1C}">
                <a14:useLocalDpi xmlns:a14="http://schemas.microsoft.com/office/drawing/2010/main" val="0"/>
              </a:ext>
            </a:extLst>
          </a:blip>
          <a:srcRect l="39264" t="12620" r="20254" b="42718"/>
          <a:stretch/>
        </p:blipFill>
        <p:spPr>
          <a:xfrm>
            <a:off x="152400" y="2070733"/>
            <a:ext cx="6248400" cy="4623225"/>
          </a:xfrm>
          <a:prstGeom prst="rect">
            <a:avLst/>
          </a:prstGeom>
        </p:spPr>
      </p:pic>
      <p:sp>
        <p:nvSpPr>
          <p:cNvPr id="15" name="Rectangle 14" descr="&quot; &quot;"/>
          <p:cNvSpPr/>
          <p:nvPr/>
        </p:nvSpPr>
        <p:spPr>
          <a:xfrm>
            <a:off x="181428" y="2033892"/>
            <a:ext cx="6219371" cy="466006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descr="&quot; &quot;"/>
          <p:cNvCxnSpPr/>
          <p:nvPr/>
        </p:nvCxnSpPr>
        <p:spPr>
          <a:xfrm flipV="1">
            <a:off x="152400" y="1371601"/>
            <a:ext cx="3886200" cy="66229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descr="&quot; &quot;"/>
          <p:cNvCxnSpPr/>
          <p:nvPr/>
        </p:nvCxnSpPr>
        <p:spPr>
          <a:xfrm flipV="1">
            <a:off x="6400799" y="1408443"/>
            <a:ext cx="1828801" cy="62544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quot; &quot;"/>
          <p:cNvCxnSpPr/>
          <p:nvPr/>
        </p:nvCxnSpPr>
        <p:spPr>
          <a:xfrm flipV="1">
            <a:off x="6385032" y="4527333"/>
            <a:ext cx="1828801" cy="219815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Title 1"/>
          <p:cNvSpPr>
            <a:spLocks noGrp="1"/>
          </p:cNvSpPr>
          <p:nvPr>
            <p:ph type="title"/>
          </p:nvPr>
        </p:nvSpPr>
        <p:spPr>
          <a:xfrm>
            <a:off x="-26901" y="119479"/>
            <a:ext cx="4751301" cy="715092"/>
          </a:xfrm>
        </p:spPr>
        <p:txBody>
          <a:bodyPr/>
          <a:lstStyle/>
          <a:p>
            <a:r>
              <a:rPr lang="en-US" sz="3200" b="1" dirty="0" smtClean="0"/>
              <a:t>Mobile Blue Button</a:t>
            </a:r>
            <a:endParaRPr lang="en-US" sz="3200" b="1" dirty="0"/>
          </a:p>
        </p:txBody>
      </p:sp>
    </p:spTree>
    <p:extLst>
      <p:ext uri="{BB962C8B-B14F-4D97-AF65-F5344CB8AC3E}">
        <p14:creationId xmlns:p14="http://schemas.microsoft.com/office/powerpoint/2010/main" val="4097124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D flow of mobile app icon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31" y="124325"/>
            <a:ext cx="9102480" cy="6848856"/>
          </a:xfrm>
          <a:prstGeom prst="rect">
            <a:avLst/>
          </a:prstGeom>
        </p:spPr>
      </p:pic>
      <p:sp>
        <p:nvSpPr>
          <p:cNvPr id="7" name="Trapezoid 6" descr="&quot; &quot;"/>
          <p:cNvSpPr/>
          <p:nvPr/>
        </p:nvSpPr>
        <p:spPr>
          <a:xfrm rot="16200000">
            <a:off x="4341648" y="1136178"/>
            <a:ext cx="5705368" cy="3962400"/>
          </a:xfrm>
          <a:prstGeom prst="trapezoid">
            <a:avLst>
              <a:gd name="adj" fmla="val 269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03374" y="1676400"/>
            <a:ext cx="3911598" cy="3140650"/>
          </a:xfrm>
          <a:noFill/>
        </p:spPr>
        <p:txBody>
          <a:bodyPr>
            <a:normAutofit/>
          </a:bodyPr>
          <a:lstStyle/>
          <a:p>
            <a:r>
              <a:rPr lang="en-US" b="1" dirty="0" smtClean="0"/>
              <a:t>Mobile Application Environment (MAE)</a:t>
            </a:r>
            <a:endParaRPr lang="en-US" b="1" dirty="0"/>
          </a:p>
        </p:txBody>
      </p:sp>
    </p:spTree>
    <p:extLst>
      <p:ext uri="{BB962C8B-B14F-4D97-AF65-F5344CB8AC3E}">
        <p14:creationId xmlns:p14="http://schemas.microsoft.com/office/powerpoint/2010/main" val="2369892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lhouettes of professional men and women against a globe backdro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6" y="0"/>
            <a:ext cx="9144000" cy="6889531"/>
          </a:xfrm>
          <a:prstGeom prst="rect">
            <a:avLst/>
          </a:prstGeom>
        </p:spPr>
      </p:pic>
      <p:pic>
        <p:nvPicPr>
          <p:cNvPr id="6" name="Picture 5" descr="&quot; &quot;"/>
          <p:cNvPicPr>
            <a:picLocks noChangeAspect="1"/>
          </p:cNvPicPr>
          <p:nvPr/>
        </p:nvPicPr>
        <p:blipFill rotWithShape="1">
          <a:blip r:embed="rId4" cstate="print">
            <a:extLst>
              <a:ext uri="{28A0092B-C50C-407E-A947-70E740481C1C}">
                <a14:useLocalDpi xmlns:a14="http://schemas.microsoft.com/office/drawing/2010/main" val="0"/>
              </a:ext>
            </a:extLst>
          </a:blip>
          <a:srcRect l="2128" t="2301" r="43450" b="90798"/>
          <a:stretch/>
        </p:blipFill>
        <p:spPr>
          <a:xfrm>
            <a:off x="4085616" y="166255"/>
            <a:ext cx="5015737" cy="498468"/>
          </a:xfrm>
          <a:prstGeom prst="rect">
            <a:avLst/>
          </a:prstGeom>
        </p:spPr>
      </p:pic>
      <p:sp>
        <p:nvSpPr>
          <p:cNvPr id="2" name="Title 1"/>
          <p:cNvSpPr>
            <a:spLocks noGrp="1"/>
          </p:cNvSpPr>
          <p:nvPr>
            <p:ph type="title"/>
          </p:nvPr>
        </p:nvSpPr>
        <p:spPr>
          <a:xfrm>
            <a:off x="457200" y="-78656"/>
            <a:ext cx="8229600" cy="1143000"/>
          </a:xfrm>
        </p:spPr>
        <p:txBody>
          <a:bodyPr/>
          <a:lstStyle/>
          <a:p>
            <a:r>
              <a:rPr lang="en-US" b="1" dirty="0" smtClean="0"/>
              <a:t>Who is Building Mobile Apps?</a:t>
            </a:r>
            <a:endParaRPr lang="en-US" b="1" dirty="0"/>
          </a:p>
        </p:txBody>
      </p:sp>
    </p:spTree>
    <p:extLst>
      <p:ext uri="{BB962C8B-B14F-4D97-AF65-F5344CB8AC3E}">
        <p14:creationId xmlns:p14="http://schemas.microsoft.com/office/powerpoint/2010/main" val="39265913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ycle graphic composed of three curved arrows"/>
          <p:cNvPicPr>
            <a:picLocks noChangeAspect="1"/>
          </p:cNvPicPr>
          <p:nvPr/>
        </p:nvPicPr>
        <p:blipFill rotWithShape="1">
          <a:blip r:embed="rId3" cstate="print">
            <a:extLst>
              <a:ext uri="{28A0092B-C50C-407E-A947-70E740481C1C}">
                <a14:useLocalDpi xmlns:a14="http://schemas.microsoft.com/office/drawing/2010/main" val="0"/>
              </a:ext>
            </a:extLst>
          </a:blip>
          <a:srcRect r="5259" b="9052"/>
          <a:stretch/>
        </p:blipFill>
        <p:spPr>
          <a:xfrm>
            <a:off x="2514600" y="673107"/>
            <a:ext cx="6595241" cy="6184894"/>
          </a:xfrm>
          <a:prstGeom prst="rect">
            <a:avLst/>
          </a:prstGeom>
        </p:spPr>
      </p:pic>
      <p:sp>
        <p:nvSpPr>
          <p:cNvPr id="2" name="Title 1"/>
          <p:cNvSpPr>
            <a:spLocks noGrp="1"/>
          </p:cNvSpPr>
          <p:nvPr>
            <p:ph type="title"/>
          </p:nvPr>
        </p:nvSpPr>
        <p:spPr>
          <a:xfrm>
            <a:off x="152400" y="76200"/>
            <a:ext cx="4644564" cy="2209800"/>
          </a:xfrm>
        </p:spPr>
        <p:txBody>
          <a:bodyPr>
            <a:normAutofit/>
          </a:bodyPr>
          <a:lstStyle/>
          <a:p>
            <a:r>
              <a:rPr lang="en-US" b="1" dirty="0" smtClean="0"/>
              <a:t>Agile Development Methodology</a:t>
            </a:r>
            <a:br>
              <a:rPr lang="en-US" b="1" dirty="0" smtClean="0"/>
            </a:br>
            <a:r>
              <a:rPr lang="en-US" sz="3100" b="1" dirty="0" smtClean="0"/>
              <a:t>Strengths and Weaknesses</a:t>
            </a:r>
            <a:endParaRPr lang="en-US" sz="3100" b="1" dirty="0"/>
          </a:p>
        </p:txBody>
      </p:sp>
    </p:spTree>
    <p:extLst>
      <p:ext uri="{BB962C8B-B14F-4D97-AF65-F5344CB8AC3E}">
        <p14:creationId xmlns:p14="http://schemas.microsoft.com/office/powerpoint/2010/main" val="1608006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and with finger extended pointing to cycle graphic"/>
          <p:cNvPicPr>
            <a:picLocks noChangeAspect="1"/>
          </p:cNvPicPr>
          <p:nvPr/>
        </p:nvPicPr>
        <p:blipFill rotWithShape="1">
          <a:blip r:embed="rId3" cstate="print">
            <a:extLst>
              <a:ext uri="{28A0092B-C50C-407E-A947-70E740481C1C}">
                <a14:useLocalDpi xmlns:a14="http://schemas.microsoft.com/office/drawing/2010/main" val="0"/>
              </a:ext>
            </a:extLst>
          </a:blip>
          <a:srcRect t="7187" r="2460" b="24553"/>
          <a:stretch/>
        </p:blipFill>
        <p:spPr>
          <a:xfrm>
            <a:off x="-64074" y="0"/>
            <a:ext cx="9223840" cy="6826469"/>
          </a:xfrm>
          <a:prstGeom prst="rect">
            <a:avLst/>
          </a:prstGeom>
        </p:spPr>
      </p:pic>
      <p:sp>
        <p:nvSpPr>
          <p:cNvPr id="12" name="Oval 11" descr="&quot; &quot;"/>
          <p:cNvSpPr/>
          <p:nvPr/>
        </p:nvSpPr>
        <p:spPr>
          <a:xfrm rot="20214602">
            <a:off x="2641420" y="2298018"/>
            <a:ext cx="801641" cy="3758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descr="&quot; &quot;"/>
          <p:cNvSpPr/>
          <p:nvPr/>
        </p:nvSpPr>
        <p:spPr>
          <a:xfrm rot="600000">
            <a:off x="5441718" y="2289222"/>
            <a:ext cx="868122" cy="4441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descr="&quot; &quot;"/>
          <p:cNvSpPr/>
          <p:nvPr/>
        </p:nvSpPr>
        <p:spPr>
          <a:xfrm>
            <a:off x="118241" y="1216896"/>
            <a:ext cx="3429000" cy="627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descr="&quot; &quot;"/>
          <p:cNvSpPr/>
          <p:nvPr/>
        </p:nvSpPr>
        <p:spPr>
          <a:xfrm rot="20214602">
            <a:off x="3587417" y="3007784"/>
            <a:ext cx="242506" cy="2052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descr="&quot; &quot;"/>
          <p:cNvSpPr/>
          <p:nvPr/>
        </p:nvSpPr>
        <p:spPr>
          <a:xfrm rot="20214602">
            <a:off x="4753960" y="3708080"/>
            <a:ext cx="298224" cy="428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descr="&quot; &quot;"/>
          <p:cNvSpPr/>
          <p:nvPr/>
        </p:nvSpPr>
        <p:spPr>
          <a:xfrm rot="20214602">
            <a:off x="4970757" y="3807329"/>
            <a:ext cx="495545" cy="4464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descr="DEFINE&#10;"/>
          <p:cNvSpPr txBox="1"/>
          <p:nvPr/>
        </p:nvSpPr>
        <p:spPr>
          <a:xfrm>
            <a:off x="304800" y="1353204"/>
            <a:ext cx="3276600" cy="523220"/>
          </a:xfrm>
          <a:prstGeom prst="rect">
            <a:avLst/>
          </a:prstGeom>
          <a:solidFill>
            <a:schemeClr val="bg1"/>
          </a:solidFill>
        </p:spPr>
        <p:txBody>
          <a:bodyPr wrap="square" rtlCol="0">
            <a:spAutoFit/>
          </a:bodyPr>
          <a:lstStyle/>
          <a:p>
            <a:pPr algn="ctr"/>
            <a:r>
              <a:rPr lang="en-US" sz="2800" b="1" spc="130" dirty="0" smtClean="0">
                <a:latin typeface="Bradley Hand ITC" panose="03070402050302030203" pitchFamily="66" charset="0"/>
              </a:rPr>
              <a:t>DEFINE</a:t>
            </a:r>
            <a:endParaRPr lang="en-US" sz="2800" b="1" spc="130" dirty="0">
              <a:latin typeface="Bradley Hand ITC" panose="03070402050302030203" pitchFamily="66" charset="0"/>
            </a:endParaRPr>
          </a:p>
        </p:txBody>
      </p:sp>
      <p:sp>
        <p:nvSpPr>
          <p:cNvPr id="8" name="TextBox 7" descr="SUPPORT"/>
          <p:cNvSpPr txBox="1"/>
          <p:nvPr/>
        </p:nvSpPr>
        <p:spPr>
          <a:xfrm>
            <a:off x="457200" y="3689132"/>
            <a:ext cx="3384332" cy="523220"/>
          </a:xfrm>
          <a:prstGeom prst="rect">
            <a:avLst/>
          </a:prstGeom>
          <a:solidFill>
            <a:schemeClr val="bg1"/>
          </a:solidFill>
        </p:spPr>
        <p:txBody>
          <a:bodyPr wrap="square" rtlCol="0">
            <a:spAutoFit/>
          </a:bodyPr>
          <a:lstStyle/>
          <a:p>
            <a:pPr algn="ctr"/>
            <a:r>
              <a:rPr lang="en-US" sz="2800" b="1" spc="130" dirty="0" smtClean="0">
                <a:latin typeface="Bradley Hand ITC" panose="03070402050302030203" pitchFamily="66" charset="0"/>
              </a:rPr>
              <a:t>SUPPORT</a:t>
            </a:r>
            <a:endParaRPr lang="en-US" sz="2800" b="1" spc="130" dirty="0">
              <a:latin typeface="Bradley Hand ITC" panose="03070402050302030203" pitchFamily="66" charset="0"/>
            </a:endParaRPr>
          </a:p>
        </p:txBody>
      </p:sp>
      <p:sp>
        <p:nvSpPr>
          <p:cNvPr id="7" name="TextBox 6" descr="IMPLEMENT"/>
          <p:cNvSpPr txBox="1"/>
          <p:nvPr/>
        </p:nvSpPr>
        <p:spPr>
          <a:xfrm>
            <a:off x="5409750" y="3783728"/>
            <a:ext cx="2896050" cy="523220"/>
          </a:xfrm>
          <a:prstGeom prst="rect">
            <a:avLst/>
          </a:prstGeom>
          <a:solidFill>
            <a:schemeClr val="bg1"/>
          </a:solidFill>
        </p:spPr>
        <p:txBody>
          <a:bodyPr wrap="square" rtlCol="0">
            <a:spAutoFit/>
          </a:bodyPr>
          <a:lstStyle/>
          <a:p>
            <a:pPr algn="ctr"/>
            <a:r>
              <a:rPr lang="en-US" sz="2800" b="1" spc="130" dirty="0" smtClean="0">
                <a:latin typeface="Bradley Hand ITC" panose="03070402050302030203" pitchFamily="66" charset="0"/>
              </a:rPr>
              <a:t>IMPLEMENT</a:t>
            </a:r>
            <a:endParaRPr lang="en-US" sz="2800" b="1" spc="130" dirty="0">
              <a:latin typeface="Bradley Hand ITC" panose="03070402050302030203" pitchFamily="66" charset="0"/>
            </a:endParaRPr>
          </a:p>
        </p:txBody>
      </p:sp>
      <p:sp>
        <p:nvSpPr>
          <p:cNvPr id="6" name="TextBox 5" descr="DESIGN"/>
          <p:cNvSpPr txBox="1"/>
          <p:nvPr/>
        </p:nvSpPr>
        <p:spPr>
          <a:xfrm>
            <a:off x="5775433" y="1353204"/>
            <a:ext cx="2306313" cy="523220"/>
          </a:xfrm>
          <a:prstGeom prst="rect">
            <a:avLst/>
          </a:prstGeom>
          <a:solidFill>
            <a:schemeClr val="bg1"/>
          </a:solidFill>
        </p:spPr>
        <p:txBody>
          <a:bodyPr wrap="square" rtlCol="0">
            <a:spAutoFit/>
          </a:bodyPr>
          <a:lstStyle/>
          <a:p>
            <a:pPr algn="ctr"/>
            <a:r>
              <a:rPr lang="en-US" sz="2800" b="1" spc="130" dirty="0" smtClean="0">
                <a:latin typeface="Bradley Hand ITC" panose="03070402050302030203" pitchFamily="66" charset="0"/>
              </a:rPr>
              <a:t>DESIGN</a:t>
            </a:r>
            <a:endParaRPr lang="en-US" sz="2800" b="1" spc="130" dirty="0">
              <a:latin typeface="Bradley Hand ITC" panose="03070402050302030203" pitchFamily="66" charset="0"/>
            </a:endParaRPr>
          </a:p>
        </p:txBody>
      </p:sp>
      <p:sp>
        <p:nvSpPr>
          <p:cNvPr id="5" name="TextBox 4" descr="PLAN"/>
          <p:cNvSpPr txBox="1"/>
          <p:nvPr/>
        </p:nvSpPr>
        <p:spPr>
          <a:xfrm>
            <a:off x="3426369" y="348316"/>
            <a:ext cx="2306313" cy="523220"/>
          </a:xfrm>
          <a:prstGeom prst="rect">
            <a:avLst/>
          </a:prstGeom>
          <a:solidFill>
            <a:schemeClr val="bg1"/>
          </a:solidFill>
        </p:spPr>
        <p:txBody>
          <a:bodyPr wrap="square" rtlCol="0">
            <a:spAutoFit/>
          </a:bodyPr>
          <a:lstStyle/>
          <a:p>
            <a:pPr algn="ctr"/>
            <a:r>
              <a:rPr lang="en-US" sz="2800" b="1" spc="130" dirty="0" smtClean="0">
                <a:latin typeface="Bradley Hand ITC" panose="03070402050302030203" pitchFamily="66" charset="0"/>
              </a:rPr>
              <a:t>PLAN</a:t>
            </a:r>
            <a:endParaRPr lang="en-US" sz="2800" b="1" spc="130" dirty="0">
              <a:latin typeface="Bradley Hand ITC" panose="03070402050302030203" pitchFamily="66" charset="0"/>
            </a:endParaRPr>
          </a:p>
        </p:txBody>
      </p:sp>
      <p:sp>
        <p:nvSpPr>
          <p:cNvPr id="10" name="TextBox 9" descr="MANAGEMENT"/>
          <p:cNvSpPr txBox="1"/>
          <p:nvPr/>
        </p:nvSpPr>
        <p:spPr>
          <a:xfrm>
            <a:off x="2866699" y="2562222"/>
            <a:ext cx="2908734" cy="498213"/>
          </a:xfrm>
          <a:prstGeom prst="rect">
            <a:avLst/>
          </a:prstGeom>
          <a:solidFill>
            <a:schemeClr val="bg1"/>
          </a:solidFill>
        </p:spPr>
        <p:txBody>
          <a:bodyPr wrap="square" rtlCol="0">
            <a:spAutoFit/>
          </a:bodyPr>
          <a:lstStyle/>
          <a:p>
            <a:pPr algn="ctr">
              <a:lnSpc>
                <a:spcPts val="3100"/>
              </a:lnSpc>
            </a:pPr>
            <a:r>
              <a:rPr lang="en-US" sz="2800" b="1" spc="130" dirty="0" smtClean="0">
                <a:latin typeface="Bradley Hand ITC" panose="03070402050302030203" pitchFamily="66" charset="0"/>
              </a:rPr>
              <a:t>MANAGEMENT</a:t>
            </a:r>
            <a:endParaRPr lang="en-US" sz="2800" b="1" spc="130" dirty="0">
              <a:latin typeface="Bradley Hand ITC" panose="03070402050302030203" pitchFamily="66" charset="0"/>
            </a:endParaRPr>
          </a:p>
        </p:txBody>
      </p:sp>
      <p:sp>
        <p:nvSpPr>
          <p:cNvPr id="11" name="Rectangle 10" descr="LIFECYCLE&#10;"/>
          <p:cNvSpPr/>
          <p:nvPr/>
        </p:nvSpPr>
        <p:spPr>
          <a:xfrm>
            <a:off x="3382303" y="2161358"/>
            <a:ext cx="2170146" cy="523220"/>
          </a:xfrm>
          <a:prstGeom prst="rect">
            <a:avLst/>
          </a:prstGeom>
          <a:solidFill>
            <a:schemeClr val="bg1"/>
          </a:solidFill>
        </p:spPr>
        <p:txBody>
          <a:bodyPr wrap="none">
            <a:spAutoFit/>
          </a:bodyPr>
          <a:lstStyle/>
          <a:p>
            <a:pPr algn="ctr"/>
            <a:r>
              <a:rPr lang="en-US" sz="2800" b="1" spc="130" dirty="0">
                <a:latin typeface="Bradley Hand ITC" panose="03070402050302030203" pitchFamily="66" charset="0"/>
              </a:rPr>
              <a:t>LIFECYCLE</a:t>
            </a:r>
          </a:p>
        </p:txBody>
      </p:sp>
      <p:pic>
        <p:nvPicPr>
          <p:cNvPr id="4" name="Picture 3" descr="lifecycle management graphic"/>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74" y="-593"/>
            <a:ext cx="9208074" cy="6811785"/>
          </a:xfrm>
          <a:prstGeom prst="rect">
            <a:avLst/>
          </a:prstGeom>
        </p:spPr>
      </p:pic>
    </p:spTree>
    <p:extLst>
      <p:ext uri="{BB962C8B-B14F-4D97-AF65-F5344CB8AC3E}">
        <p14:creationId xmlns:p14="http://schemas.microsoft.com/office/powerpoint/2010/main" val="229706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Text Box 9" descr="Over 5 Billion total Subscribers&#10;&gt;1B 3G Subscribers Today&#10;Expected to be ~2.8B by 2014&#10;"/>
          <p:cNvSpPr txBox="1">
            <a:spLocks noChangeArrowheads="1"/>
          </p:cNvSpPr>
          <p:nvPr/>
        </p:nvSpPr>
        <p:spPr bwMode="auto">
          <a:xfrm>
            <a:off x="0" y="510193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5F0088"/>
                </a:solidFill>
                <a:latin typeface="+mn-lt"/>
                <a:ea typeface="ＭＳ Ｐゴシック" pitchFamily="34" charset="-128"/>
              </a:rPr>
              <a:t>Over 5 Billion total Subscribers</a:t>
            </a:r>
          </a:p>
          <a:p>
            <a:pPr algn="ctr" eaLnBrk="1" hangingPunct="1"/>
            <a:r>
              <a:rPr lang="en-US" sz="2800" b="1" dirty="0">
                <a:solidFill>
                  <a:srgbClr val="5F0088"/>
                </a:solidFill>
                <a:latin typeface="+mn-lt"/>
                <a:ea typeface="ＭＳ Ｐゴシック" pitchFamily="34" charset="-128"/>
              </a:rPr>
              <a:t>&gt;1B </a:t>
            </a:r>
            <a:r>
              <a:rPr lang="en-US" sz="2800" dirty="0">
                <a:solidFill>
                  <a:srgbClr val="5F0088"/>
                </a:solidFill>
                <a:latin typeface="+mn-lt"/>
                <a:ea typeface="ＭＳ Ｐゴシック" pitchFamily="34" charset="-128"/>
              </a:rPr>
              <a:t>3G Subscribers Today</a:t>
            </a:r>
          </a:p>
          <a:p>
            <a:pPr algn="ctr" eaLnBrk="1" hangingPunct="1"/>
            <a:r>
              <a:rPr lang="en-US" sz="2800" dirty="0">
                <a:solidFill>
                  <a:srgbClr val="5F0088"/>
                </a:solidFill>
                <a:latin typeface="+mn-lt"/>
                <a:ea typeface="ＭＳ Ｐゴシック" pitchFamily="34" charset="-128"/>
              </a:rPr>
              <a:t>Expected to be </a:t>
            </a:r>
            <a:r>
              <a:rPr lang="en-US" sz="2800" b="1" dirty="0">
                <a:solidFill>
                  <a:srgbClr val="5F0088"/>
                </a:solidFill>
                <a:latin typeface="+mn-lt"/>
                <a:ea typeface="ＭＳ Ｐゴシック" pitchFamily="34" charset="-128"/>
              </a:rPr>
              <a:t>~2.8B </a:t>
            </a:r>
            <a:r>
              <a:rPr lang="en-US" sz="2800" dirty="0">
                <a:solidFill>
                  <a:srgbClr val="5F0088"/>
                </a:solidFill>
                <a:latin typeface="+mn-lt"/>
                <a:ea typeface="ＭＳ Ｐゴシック" pitchFamily="34" charset="-128"/>
              </a:rPr>
              <a:t>by </a:t>
            </a:r>
            <a:r>
              <a:rPr lang="en-US" sz="2800" b="1" dirty="0">
                <a:solidFill>
                  <a:srgbClr val="5F0088"/>
                </a:solidFill>
                <a:latin typeface="+mn-lt"/>
                <a:ea typeface="ＭＳ Ｐゴシック" pitchFamily="34" charset="-128"/>
              </a:rPr>
              <a:t>2014</a:t>
            </a:r>
          </a:p>
        </p:txBody>
      </p:sp>
      <p:grpSp>
        <p:nvGrpSpPr>
          <p:cNvPr id="2" name="Group 1" descr="blue: 3G Countries (all, globally, except gray)&#10;gray: Non 3G Countries (Greenland, parts of central and coastal Africa, Turkey and Iraq, Iran, Myanmar/Burma Borneo)&#10;"/>
          <p:cNvGrpSpPr/>
          <p:nvPr/>
        </p:nvGrpSpPr>
        <p:grpSpPr>
          <a:xfrm>
            <a:off x="-9525" y="1422680"/>
            <a:ext cx="9153525" cy="3581400"/>
            <a:chOff x="-9525" y="1685925"/>
            <a:chExt cx="9153525" cy="3581400"/>
          </a:xfrm>
        </p:grpSpPr>
        <p:sp>
          <p:nvSpPr>
            <p:cNvPr id="15" name="Rectangle 14"/>
            <p:cNvSpPr/>
            <p:nvPr/>
          </p:nvSpPr>
          <p:spPr bwMode="gray">
            <a:xfrm rot="10800000">
              <a:off x="0" y="1695450"/>
              <a:ext cx="9144000" cy="3571875"/>
            </a:xfrm>
            <a:prstGeom prst="rect">
              <a:avLst/>
            </a:prstGeom>
            <a:gradFill>
              <a:gsLst>
                <a:gs pos="0">
                  <a:schemeClr val="accent3">
                    <a:lumMod val="20000"/>
                    <a:lumOff val="80000"/>
                  </a:schemeClr>
                </a:gs>
                <a:gs pos="65000">
                  <a:schemeClr val="accent3">
                    <a:lumMod val="40000"/>
                    <a:lumOff val="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ts val="150"/>
                </a:spcBef>
                <a:spcAft>
                  <a:spcPts val="350"/>
                </a:spcAft>
                <a:defRPr/>
              </a:pPr>
              <a:endParaRPr lang="en-US" dirty="0">
                <a:solidFill>
                  <a:srgbClr val="FFFFFF"/>
                </a:solidFill>
              </a:endParaRPr>
            </a:p>
          </p:txBody>
        </p:sp>
        <p:pic>
          <p:nvPicPr>
            <p:cNvPr id="8197" name="Picture 5" descr="grey-map"/>
            <p:cNvPicPr>
              <a:picLocks noChangeAspect="1" noChangeArrowheads="1"/>
            </p:cNvPicPr>
            <p:nvPr/>
          </p:nvPicPr>
          <p:blipFill>
            <a:blip r:embed="rId3" cstate="print">
              <a:extLst>
                <a:ext uri="{28A0092B-C50C-407E-A947-70E740481C1C}">
                  <a14:useLocalDpi xmlns:a14="http://schemas.microsoft.com/office/drawing/2010/main" val="0"/>
                </a:ext>
              </a:extLst>
            </a:blip>
            <a:srcRect t="23891" b="23889"/>
            <a:stretch>
              <a:fillRect/>
            </a:stretch>
          </p:blipFill>
          <p:spPr bwMode="auto">
            <a:xfrm>
              <a:off x="0" y="1685925"/>
              <a:ext cx="9144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C:\Documents and Settings\Hiram\Desktop\map_blue_3_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t="3500" b="3500"/>
            <a:stretch>
              <a:fillRect/>
            </a:stretch>
          </p:blipFill>
          <p:spPr bwMode="auto">
            <a:xfrm>
              <a:off x="-9525" y="1685925"/>
              <a:ext cx="91440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8" name="Text Box 9" descr="blue: 3G Countries&#10;gray: Non 3G Countries&#10;"/>
          <p:cNvSpPr txBox="1">
            <a:spLocks noChangeArrowheads="1"/>
          </p:cNvSpPr>
          <p:nvPr/>
        </p:nvSpPr>
        <p:spPr bwMode="auto">
          <a:xfrm>
            <a:off x="393993" y="3519911"/>
            <a:ext cx="2743200"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en-US" sz="2400" kern="900" spc="-120" dirty="0">
                <a:solidFill>
                  <a:srgbClr val="0D0D0D"/>
                </a:solidFill>
                <a:ea typeface="ＭＳ Ｐゴシック" pitchFamily="34" charset="-128"/>
              </a:rPr>
              <a:t>3G </a:t>
            </a:r>
            <a:r>
              <a:rPr lang="en-US" sz="2400" kern="900" spc="-120" dirty="0" smtClean="0">
                <a:solidFill>
                  <a:srgbClr val="0D0D0D"/>
                </a:solidFill>
                <a:ea typeface="ＭＳ Ｐゴシック" pitchFamily="34" charset="-128"/>
              </a:rPr>
              <a:t>Countries</a:t>
            </a:r>
          </a:p>
          <a:p>
            <a:pPr eaLnBrk="1" hangingPunct="1"/>
            <a:r>
              <a:rPr lang="en-US" sz="2400" kern="900" spc="-120" dirty="0" smtClean="0">
                <a:solidFill>
                  <a:srgbClr val="0D0D0D"/>
                </a:solidFill>
                <a:ea typeface="ＭＳ Ｐゴシック" pitchFamily="34" charset="-128"/>
              </a:rPr>
              <a:t>Non 3G Countries</a:t>
            </a:r>
            <a:endParaRPr lang="en-US" sz="2400" kern="900" spc="-120" dirty="0">
              <a:solidFill>
                <a:srgbClr val="0D0D0D"/>
              </a:solidFill>
              <a:ea typeface="ＭＳ Ｐゴシック" pitchFamily="34" charset="-128"/>
            </a:endParaRPr>
          </a:p>
        </p:txBody>
      </p:sp>
      <p:sp>
        <p:nvSpPr>
          <p:cNvPr id="18" name="Rectangle 17" descr="&quot; &quot;"/>
          <p:cNvSpPr/>
          <p:nvPr/>
        </p:nvSpPr>
        <p:spPr>
          <a:xfrm>
            <a:off x="137680" y="3569994"/>
            <a:ext cx="304800" cy="323850"/>
          </a:xfrm>
          <a:prstGeom prst="rect">
            <a:avLst/>
          </a:prstGeom>
          <a:solidFill>
            <a:srgbClr val="2969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ts val="150"/>
              </a:spcBef>
              <a:spcAft>
                <a:spcPts val="350"/>
              </a:spcAft>
              <a:defRPr/>
            </a:pPr>
            <a:endParaRPr lang="en-US" dirty="0">
              <a:solidFill>
                <a:srgbClr val="FFFFFF"/>
              </a:solidFill>
            </a:endParaRPr>
          </a:p>
        </p:txBody>
      </p:sp>
      <p:sp>
        <p:nvSpPr>
          <p:cNvPr id="19" name="Rectangle 18" descr="&quot; &quot;"/>
          <p:cNvSpPr/>
          <p:nvPr/>
        </p:nvSpPr>
        <p:spPr>
          <a:xfrm>
            <a:off x="144607" y="4027058"/>
            <a:ext cx="304800" cy="323850"/>
          </a:xfrm>
          <a:prstGeom prst="rect">
            <a:avLst/>
          </a:prstGeom>
          <a:solidFill>
            <a:srgbClr val="6265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5000"/>
              </a:lnSpc>
              <a:spcBef>
                <a:spcPts val="150"/>
              </a:spcBef>
              <a:spcAft>
                <a:spcPts val="350"/>
              </a:spcAft>
              <a:defRPr/>
            </a:pPr>
            <a:endParaRPr lang="en-US" dirty="0">
              <a:solidFill>
                <a:srgbClr val="FFFFFF"/>
              </a:solidFill>
            </a:endParaRPr>
          </a:p>
        </p:txBody>
      </p:sp>
      <p:sp>
        <p:nvSpPr>
          <p:cNvPr id="8202" name="Text Box 9" descr="The mobile phone has become the biggest platform in the history of mankind&#10;"/>
          <p:cNvSpPr txBox="1">
            <a:spLocks noChangeArrowheads="1"/>
          </p:cNvSpPr>
          <p:nvPr/>
        </p:nvSpPr>
        <p:spPr bwMode="auto">
          <a:xfrm>
            <a:off x="0" y="25082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470066"/>
                </a:solidFill>
                <a:latin typeface="+mn-lt"/>
                <a:ea typeface="ＭＳ Ｐゴシック" pitchFamily="34" charset="-128"/>
              </a:rPr>
              <a:t>The mobile phone has become the biggest platform in the history of mankind</a:t>
            </a:r>
          </a:p>
        </p:txBody>
      </p:sp>
    </p:spTree>
    <p:extLst>
      <p:ext uri="{BB962C8B-B14F-4D97-AF65-F5344CB8AC3E}">
        <p14:creationId xmlns:p14="http://schemas.microsoft.com/office/powerpoint/2010/main" val="1481303877"/>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a:bodyPr>
          <a:lstStyle/>
          <a:p>
            <a:pPr marL="0" indent="0">
              <a:buNone/>
            </a:pPr>
            <a:r>
              <a:rPr lang="en-US" sz="4000" dirty="0" smtClean="0"/>
              <a:t>If you were going to develop a mobile app, and could only choose one, which platform would you choose?</a:t>
            </a:r>
            <a:endParaRPr lang="en-US" sz="4000" dirty="0"/>
          </a:p>
          <a:p>
            <a:pPr marL="1314450" lvl="2" indent="-514350">
              <a:buFont typeface="+mj-lt"/>
              <a:buAutoNum type="alphaUcPeriod"/>
            </a:pPr>
            <a:r>
              <a:rPr lang="en-US" sz="3600" dirty="0" smtClean="0"/>
              <a:t>IOS (Apple)</a:t>
            </a:r>
          </a:p>
          <a:p>
            <a:pPr marL="1314450" lvl="2" indent="-514350">
              <a:buFont typeface="+mj-lt"/>
              <a:buAutoNum type="alphaUcPeriod"/>
            </a:pPr>
            <a:r>
              <a:rPr lang="en-US" sz="3600" dirty="0" smtClean="0"/>
              <a:t>Android</a:t>
            </a:r>
          </a:p>
          <a:p>
            <a:pPr marL="1314450" lvl="2" indent="-514350">
              <a:buFont typeface="+mj-lt"/>
              <a:buAutoNum type="alphaUcPeriod"/>
            </a:pPr>
            <a:r>
              <a:rPr lang="en-US" sz="3600" dirty="0" smtClean="0"/>
              <a:t>HTML5 (Web)</a:t>
            </a:r>
          </a:p>
          <a:p>
            <a:pPr marL="1314450" lvl="2" indent="-514350">
              <a:buFont typeface="+mj-lt"/>
              <a:buAutoNum type="alphaUcPeriod"/>
            </a:pPr>
            <a:r>
              <a:rPr lang="en-US" sz="3600" dirty="0" smtClean="0"/>
              <a:t>Other</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4487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evolving process or lifecycle of a mobile app"/>
          <p:cNvGrpSpPr/>
          <p:nvPr/>
        </p:nvGrpSpPr>
        <p:grpSpPr>
          <a:xfrm>
            <a:off x="206862" y="1245742"/>
            <a:ext cx="8869033" cy="5179474"/>
            <a:chOff x="113446" y="1646002"/>
            <a:chExt cx="8869033" cy="5038462"/>
          </a:xfrm>
        </p:grpSpPr>
        <p:sp>
          <p:nvSpPr>
            <p:cNvPr id="11" name="Rounded Rectangle 10"/>
            <p:cNvSpPr/>
            <p:nvPr/>
          </p:nvSpPr>
          <p:spPr>
            <a:xfrm>
              <a:off x="8323992" y="3873552"/>
              <a:ext cx="658487"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10 Product Support</a:t>
              </a:r>
            </a:p>
            <a:p>
              <a:pPr algn="ctr"/>
              <a:endParaRPr lang="en-US" sz="900" dirty="0">
                <a:solidFill>
                  <a:srgbClr val="FFFFFF"/>
                </a:solidFill>
              </a:endParaRPr>
            </a:p>
          </p:txBody>
        </p:sp>
        <p:grpSp>
          <p:nvGrpSpPr>
            <p:cNvPr id="12" name="Group 11"/>
            <p:cNvGrpSpPr/>
            <p:nvPr/>
          </p:nvGrpSpPr>
          <p:grpSpPr>
            <a:xfrm>
              <a:off x="113446" y="1646002"/>
              <a:ext cx="8186734" cy="5038462"/>
              <a:chOff x="548081" y="1106881"/>
              <a:chExt cx="8186734" cy="5038462"/>
            </a:xfrm>
          </p:grpSpPr>
          <p:grpSp>
            <p:nvGrpSpPr>
              <p:cNvPr id="13" name="Group 12"/>
              <p:cNvGrpSpPr/>
              <p:nvPr/>
            </p:nvGrpSpPr>
            <p:grpSpPr>
              <a:xfrm>
                <a:off x="548081" y="1106881"/>
                <a:ext cx="8186734" cy="5038462"/>
                <a:chOff x="548081" y="1106881"/>
                <a:chExt cx="8186734" cy="5038462"/>
              </a:xfrm>
            </p:grpSpPr>
            <p:grpSp>
              <p:nvGrpSpPr>
                <p:cNvPr id="15" name="Group 14"/>
                <p:cNvGrpSpPr/>
                <p:nvPr/>
              </p:nvGrpSpPr>
              <p:grpSpPr>
                <a:xfrm>
                  <a:off x="548081" y="1122010"/>
                  <a:ext cx="8186734" cy="5023333"/>
                  <a:chOff x="548081" y="1122010"/>
                  <a:chExt cx="8186734" cy="5023333"/>
                </a:xfrm>
              </p:grpSpPr>
              <p:sp>
                <p:nvSpPr>
                  <p:cNvPr id="18" name="Rounded Rectangle 17"/>
                  <p:cNvSpPr/>
                  <p:nvPr/>
                </p:nvSpPr>
                <p:spPr>
                  <a:xfrm>
                    <a:off x="548081" y="3380216"/>
                    <a:ext cx="658487"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1 Request New App</a:t>
                    </a:r>
                  </a:p>
                  <a:p>
                    <a:pPr algn="ctr"/>
                    <a:endParaRPr lang="en-US" sz="900" dirty="0">
                      <a:solidFill>
                        <a:srgbClr val="FFFFFF"/>
                      </a:solidFill>
                    </a:endParaRPr>
                  </a:p>
                </p:txBody>
              </p:sp>
              <p:sp>
                <p:nvSpPr>
                  <p:cNvPr id="19" name="Rounded Rectangle 18"/>
                  <p:cNvSpPr/>
                  <p:nvPr/>
                </p:nvSpPr>
                <p:spPr>
                  <a:xfrm>
                    <a:off x="1206568" y="3380216"/>
                    <a:ext cx="655480" cy="742950"/>
                  </a:xfrm>
                  <a:prstGeom prst="roundRect">
                    <a:avLst/>
                  </a:prstGeom>
                  <a:solidFill>
                    <a:srgbClr val="7030A0"/>
                  </a:solidFill>
                  <a:ln w="28575">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2</a:t>
                    </a:r>
                  </a:p>
                  <a:p>
                    <a:pPr algn="ctr"/>
                    <a:r>
                      <a:rPr lang="en-US" sz="900" dirty="0">
                        <a:solidFill>
                          <a:srgbClr val="FFFFFF"/>
                        </a:solidFill>
                      </a:rPr>
                      <a:t>Approve Request</a:t>
                    </a:r>
                  </a:p>
                  <a:p>
                    <a:pPr algn="ctr"/>
                    <a:endParaRPr lang="en-US" sz="900" dirty="0">
                      <a:solidFill>
                        <a:srgbClr val="FFFFFF"/>
                      </a:solidFill>
                    </a:endParaRPr>
                  </a:p>
                  <a:p>
                    <a:pPr algn="ctr"/>
                    <a:endParaRPr lang="en-US" sz="900" dirty="0">
                      <a:solidFill>
                        <a:srgbClr val="FFFFFF"/>
                      </a:solidFill>
                    </a:endParaRPr>
                  </a:p>
                </p:txBody>
              </p:sp>
              <p:sp>
                <p:nvSpPr>
                  <p:cNvPr id="20" name="Rounded Rectangle 19"/>
                  <p:cNvSpPr/>
                  <p:nvPr/>
                </p:nvSpPr>
                <p:spPr>
                  <a:xfrm>
                    <a:off x="2838746" y="3380388"/>
                    <a:ext cx="626068" cy="742950"/>
                  </a:xfrm>
                  <a:prstGeom prst="roundRect">
                    <a:avLst/>
                  </a:prstGeom>
                  <a:solidFill>
                    <a:srgbClr val="7030A0"/>
                  </a:solidFill>
                  <a:ln w="28575">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4</a:t>
                    </a:r>
                  </a:p>
                  <a:p>
                    <a:pPr algn="ctr"/>
                    <a:r>
                      <a:rPr lang="en-US" sz="900" dirty="0">
                        <a:solidFill>
                          <a:srgbClr val="FFFFFF"/>
                        </a:solidFill>
                      </a:rPr>
                      <a:t>Fund Effort</a:t>
                    </a:r>
                  </a:p>
                  <a:p>
                    <a:pPr algn="ctr"/>
                    <a:endParaRPr lang="en-US" sz="900" dirty="0">
                      <a:solidFill>
                        <a:srgbClr val="FFFFFF"/>
                      </a:solidFill>
                    </a:endParaRPr>
                  </a:p>
                  <a:p>
                    <a:pPr algn="ctr"/>
                    <a:endParaRPr lang="en-US" sz="900" dirty="0">
                      <a:solidFill>
                        <a:srgbClr val="FFFFFF"/>
                      </a:solidFill>
                    </a:endParaRPr>
                  </a:p>
                </p:txBody>
              </p:sp>
              <p:sp>
                <p:nvSpPr>
                  <p:cNvPr id="21" name="Rounded Rectangle 20"/>
                  <p:cNvSpPr/>
                  <p:nvPr/>
                </p:nvSpPr>
                <p:spPr>
                  <a:xfrm>
                    <a:off x="1869987" y="3381831"/>
                    <a:ext cx="957921" cy="742950"/>
                  </a:xfrm>
                  <a:prstGeom prst="roundRect">
                    <a:avLst/>
                  </a:prstGeom>
                  <a:solidFill>
                    <a:srgbClr val="7030A0"/>
                  </a:solidFill>
                  <a:ln w="28575">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3 Business</a:t>
                    </a:r>
                    <a:r>
                      <a:rPr lang="en-US" sz="900" dirty="0">
                        <a:solidFill>
                          <a:srgbClr val="4D4E53"/>
                        </a:solidFill>
                      </a:rPr>
                      <a:t> </a:t>
                    </a:r>
                    <a:r>
                      <a:rPr lang="en-US" sz="900" dirty="0">
                        <a:solidFill>
                          <a:srgbClr val="FFFFFF"/>
                        </a:solidFill>
                      </a:rPr>
                      <a:t>Requirements Document (BRD)</a:t>
                    </a:r>
                  </a:p>
                  <a:p>
                    <a:pPr algn="ctr"/>
                    <a:endParaRPr lang="en-US" sz="900" dirty="0">
                      <a:solidFill>
                        <a:srgbClr val="FFFFFF"/>
                      </a:solidFill>
                    </a:endParaRPr>
                  </a:p>
                </p:txBody>
              </p:sp>
              <p:sp>
                <p:nvSpPr>
                  <p:cNvPr id="22" name="Rounded Rectangle 21"/>
                  <p:cNvSpPr/>
                  <p:nvPr/>
                </p:nvSpPr>
                <p:spPr>
                  <a:xfrm>
                    <a:off x="4211576" y="3380216"/>
                    <a:ext cx="685801" cy="787718"/>
                  </a:xfrm>
                  <a:prstGeom prst="roundRect">
                    <a:avLst/>
                  </a:prstGeom>
                  <a:solidFill>
                    <a:srgbClr val="7030A0"/>
                  </a:solidFill>
                  <a:ln w="28575">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6</a:t>
                    </a:r>
                  </a:p>
                  <a:p>
                    <a:pPr algn="ctr"/>
                    <a:r>
                      <a:rPr lang="en-US" sz="900" dirty="0">
                        <a:solidFill>
                          <a:srgbClr val="FFFFFF"/>
                        </a:solidFill>
                      </a:rPr>
                      <a:t>Concept Paper Scope</a:t>
                    </a:r>
                  </a:p>
                  <a:p>
                    <a:pPr algn="ctr"/>
                    <a:endParaRPr lang="en-US" sz="900" dirty="0">
                      <a:solidFill>
                        <a:srgbClr val="FFFFFF"/>
                      </a:solidFill>
                    </a:endParaRPr>
                  </a:p>
                </p:txBody>
              </p:sp>
              <p:sp>
                <p:nvSpPr>
                  <p:cNvPr id="23" name="Rounded Rectangle 22"/>
                  <p:cNvSpPr/>
                  <p:nvPr/>
                </p:nvSpPr>
                <p:spPr>
                  <a:xfrm>
                    <a:off x="4913017" y="3358177"/>
                    <a:ext cx="2559510" cy="787373"/>
                  </a:xfrm>
                  <a:prstGeom prst="roundRect">
                    <a:avLst/>
                  </a:prstGeom>
                  <a:solidFill>
                    <a:srgbClr val="7030A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a:solidFill>
                          <a:srgbClr val="FFFFFF"/>
                        </a:solidFill>
                      </a:rPr>
                      <a:t>7 </a:t>
                    </a:r>
                  </a:p>
                  <a:p>
                    <a:pPr algn="ctr"/>
                    <a:r>
                      <a:rPr lang="en-US" sz="1100" dirty="0">
                        <a:solidFill>
                          <a:srgbClr val="FFFFFF"/>
                        </a:solidFill>
                      </a:rPr>
                      <a:t>Agile Development</a:t>
                    </a:r>
                  </a:p>
                  <a:p>
                    <a:pPr algn="ctr"/>
                    <a:endParaRPr lang="en-US" sz="1100" dirty="0">
                      <a:solidFill>
                        <a:srgbClr val="FFFFFF"/>
                      </a:solidFill>
                    </a:endParaRPr>
                  </a:p>
                  <a:p>
                    <a:pPr algn="ctr"/>
                    <a:r>
                      <a:rPr lang="en-US" sz="1100" dirty="0">
                        <a:solidFill>
                          <a:srgbClr val="FFFFFF"/>
                        </a:solidFill>
                      </a:rPr>
                      <a:t> </a:t>
                    </a:r>
                  </a:p>
                </p:txBody>
              </p:sp>
              <p:sp>
                <p:nvSpPr>
                  <p:cNvPr id="24" name="Rounded Rectangle 23"/>
                  <p:cNvSpPr/>
                  <p:nvPr/>
                </p:nvSpPr>
                <p:spPr>
                  <a:xfrm>
                    <a:off x="7489163" y="3345881"/>
                    <a:ext cx="613181" cy="742950"/>
                  </a:xfrm>
                  <a:prstGeom prst="roundRect">
                    <a:avLst/>
                  </a:prstGeom>
                  <a:solidFill>
                    <a:srgbClr val="7030A0"/>
                  </a:solidFill>
                  <a:ln w="28575">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900" dirty="0" smtClean="0">
                      <a:solidFill>
                        <a:srgbClr val="FFFFFF"/>
                      </a:solidFill>
                    </a:endParaRPr>
                  </a:p>
                  <a:p>
                    <a:pPr algn="ctr"/>
                    <a:r>
                      <a:rPr lang="en-US" sz="900" dirty="0" smtClean="0">
                        <a:solidFill>
                          <a:srgbClr val="FFFFFF"/>
                        </a:solidFill>
                      </a:rPr>
                      <a:t>8 </a:t>
                    </a:r>
                  </a:p>
                  <a:p>
                    <a:pPr algn="ctr"/>
                    <a:r>
                      <a:rPr lang="en-US" sz="900" dirty="0" smtClean="0">
                        <a:solidFill>
                          <a:srgbClr val="FFFFFF"/>
                        </a:solidFill>
                      </a:rPr>
                      <a:t>Field Testing</a:t>
                    </a:r>
                  </a:p>
                  <a:p>
                    <a:pPr algn="ctr"/>
                    <a:endParaRPr lang="en-US" sz="900" dirty="0">
                      <a:solidFill>
                        <a:srgbClr val="FFFFFF"/>
                      </a:solidFill>
                    </a:endParaRPr>
                  </a:p>
                  <a:p>
                    <a:pPr algn="ctr"/>
                    <a:endParaRPr lang="en-US" sz="900" dirty="0">
                      <a:solidFill>
                        <a:srgbClr val="FFFFFF"/>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579" y="2224276"/>
                    <a:ext cx="724911" cy="841446"/>
                  </a:xfrm>
                  <a:prstGeom prst="rect">
                    <a:avLst/>
                  </a:prstGeom>
                </p:spPr>
              </p:pic>
              <p:sp>
                <p:nvSpPr>
                  <p:cNvPr id="26" name="Curved Right Arrow 25"/>
                  <p:cNvSpPr/>
                  <p:nvPr/>
                </p:nvSpPr>
                <p:spPr>
                  <a:xfrm flipV="1">
                    <a:off x="805358" y="2833875"/>
                    <a:ext cx="436430" cy="508292"/>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27" name="TextBox 17"/>
                  <p:cNvSpPr txBox="1"/>
                  <p:nvPr/>
                </p:nvSpPr>
                <p:spPr>
                  <a:xfrm>
                    <a:off x="1169623" y="2957761"/>
                    <a:ext cx="856365" cy="3592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D4E53"/>
                        </a:solidFill>
                      </a:rPr>
                      <a:t>MAGB</a:t>
                    </a:r>
                  </a:p>
                </p:txBody>
              </p:sp>
              <p:sp>
                <p:nvSpPr>
                  <p:cNvPr id="28" name="Curved Right Arrow 27"/>
                  <p:cNvSpPr/>
                  <p:nvPr/>
                </p:nvSpPr>
                <p:spPr>
                  <a:xfrm flipH="1">
                    <a:off x="1927842" y="2866826"/>
                    <a:ext cx="436430" cy="533400"/>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29" name="TextBox 21"/>
                  <p:cNvSpPr txBox="1"/>
                  <p:nvPr/>
                </p:nvSpPr>
                <p:spPr>
                  <a:xfrm>
                    <a:off x="3957393" y="4832668"/>
                    <a:ext cx="971199" cy="6287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D4E53"/>
                        </a:solidFill>
                      </a:rPr>
                      <a:t>VA OI&amp;T PM</a:t>
                    </a:r>
                  </a:p>
                </p:txBody>
              </p:sp>
              <p:sp>
                <p:nvSpPr>
                  <p:cNvPr id="30" name="Rounded Rectangle 29"/>
                  <p:cNvSpPr/>
                  <p:nvPr/>
                </p:nvSpPr>
                <p:spPr>
                  <a:xfrm>
                    <a:off x="3468450" y="3380216"/>
                    <a:ext cx="731058" cy="742950"/>
                  </a:xfrm>
                  <a:prstGeom prst="roundRect">
                    <a:avLst/>
                  </a:prstGeom>
                  <a:solidFill>
                    <a:srgbClr val="7030A0"/>
                  </a:solidFill>
                  <a:ln w="28575">
                    <a:solidFill>
                      <a:srgbClr val="00B0F0"/>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5</a:t>
                    </a:r>
                  </a:p>
                  <a:p>
                    <a:pPr algn="ctr"/>
                    <a:r>
                      <a:rPr lang="en-US" sz="900" dirty="0">
                        <a:solidFill>
                          <a:srgbClr val="FFFFFF"/>
                        </a:solidFill>
                      </a:rPr>
                      <a:t>Assign/ Contract  Agile Team</a:t>
                    </a:r>
                  </a:p>
                </p:txBody>
              </p:sp>
              <p:sp>
                <p:nvSpPr>
                  <p:cNvPr id="31" name="Curved Right Arrow 30"/>
                  <p:cNvSpPr/>
                  <p:nvPr/>
                </p:nvSpPr>
                <p:spPr>
                  <a:xfrm>
                    <a:off x="3267390" y="4062819"/>
                    <a:ext cx="436430" cy="557468"/>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32" name="Curved Right Arrow 31"/>
                  <p:cNvSpPr/>
                  <p:nvPr/>
                </p:nvSpPr>
                <p:spPr>
                  <a:xfrm flipH="1" flipV="1">
                    <a:off x="4199507" y="3912107"/>
                    <a:ext cx="436430" cy="591110"/>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graphicFrame>
                <p:nvGraphicFramePr>
                  <p:cNvPr id="33" name="Diagram 32"/>
                  <p:cNvGraphicFramePr/>
                  <p:nvPr/>
                </p:nvGraphicFramePr>
                <p:xfrm>
                  <a:off x="3453976" y="3751365"/>
                  <a:ext cx="5156200" cy="87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Rounded Rectangle 33"/>
                  <p:cNvSpPr/>
                  <p:nvPr/>
                </p:nvSpPr>
                <p:spPr>
                  <a:xfrm>
                    <a:off x="8098336" y="3338997"/>
                    <a:ext cx="636479"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9 </a:t>
                    </a:r>
                  </a:p>
                  <a:p>
                    <a:pPr algn="ctr"/>
                    <a:r>
                      <a:rPr lang="en-US" sz="900" dirty="0">
                        <a:solidFill>
                          <a:srgbClr val="FFFFFF"/>
                        </a:solidFill>
                      </a:rPr>
                      <a:t>Release</a:t>
                    </a:r>
                  </a:p>
                  <a:p>
                    <a:pPr algn="ctr"/>
                    <a:endParaRPr lang="en-US" sz="900" dirty="0">
                      <a:solidFill>
                        <a:srgbClr val="FFFFFF"/>
                      </a:solidFill>
                    </a:endParaRPr>
                  </a:p>
                  <a:p>
                    <a:pPr algn="ctr"/>
                    <a:endParaRPr lang="en-US" sz="900" dirty="0">
                      <a:solidFill>
                        <a:srgbClr val="FFFFFF"/>
                      </a:solidFill>
                    </a:endParaRPr>
                  </a:p>
                </p:txBody>
              </p:sp>
              <p:sp>
                <p:nvSpPr>
                  <p:cNvPr id="35" name="Curved Up Arrow 34"/>
                  <p:cNvSpPr/>
                  <p:nvPr/>
                </p:nvSpPr>
                <p:spPr>
                  <a:xfrm flipH="1">
                    <a:off x="7447173" y="4102165"/>
                    <a:ext cx="460781" cy="597575"/>
                  </a:xfrm>
                  <a:prstGeom prst="curvedUpArrow">
                    <a:avLst>
                      <a:gd name="adj1" fmla="val 26041"/>
                      <a:gd name="adj2" fmla="val 50000"/>
                      <a:gd name="adj3" fmla="val 41866"/>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pic>
                <p:nvPicPr>
                  <p:cNvPr id="36" name="Picture 35" descr="C:\Users\kelly.grant\AppData\Local\Microsoft\Windows\Temporary Internet Files\Content.IE5\JNSPCZNM\MC90000203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240254" y="4387455"/>
                    <a:ext cx="450550" cy="48042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rot="16200000">
                    <a:off x="4916091" y="5254218"/>
                    <a:ext cx="1503941" cy="266275"/>
                  </a:xfrm>
                  <a:prstGeom prst="rect">
                    <a:avLst/>
                  </a:prstGeom>
                  <a:solidFill>
                    <a:srgbClr val="0070C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7.2 Enterprise Architecture</a:t>
                    </a:r>
                  </a:p>
                </p:txBody>
              </p:sp>
              <p:sp>
                <p:nvSpPr>
                  <p:cNvPr id="38" name="Rectangle 37"/>
                  <p:cNvSpPr/>
                  <p:nvPr/>
                </p:nvSpPr>
                <p:spPr>
                  <a:xfrm rot="16200000">
                    <a:off x="4910026" y="2292013"/>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7.8 SQA</a:t>
                    </a:r>
                  </a:p>
                </p:txBody>
              </p:sp>
              <p:sp>
                <p:nvSpPr>
                  <p:cNvPr id="39" name="Rectangle 38"/>
                  <p:cNvSpPr/>
                  <p:nvPr/>
                </p:nvSpPr>
                <p:spPr>
                  <a:xfrm rot="16200000">
                    <a:off x="5182366"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7.9 Enterprise Security</a:t>
                    </a:r>
                  </a:p>
                </p:txBody>
              </p:sp>
              <p:sp>
                <p:nvSpPr>
                  <p:cNvPr id="40" name="Rectangle 39"/>
                  <p:cNvSpPr/>
                  <p:nvPr/>
                </p:nvSpPr>
                <p:spPr>
                  <a:xfrm rot="16200000">
                    <a:off x="5448641"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7.10 Data Security</a:t>
                    </a:r>
                  </a:p>
                </p:txBody>
              </p:sp>
              <p:sp>
                <p:nvSpPr>
                  <p:cNvPr id="41" name="Rectangle 40"/>
                  <p:cNvSpPr/>
                  <p:nvPr/>
                </p:nvSpPr>
                <p:spPr>
                  <a:xfrm rot="16200000">
                    <a:off x="5714916"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7.11Privacy</a:t>
                    </a:r>
                  </a:p>
                </p:txBody>
              </p:sp>
              <p:sp>
                <p:nvSpPr>
                  <p:cNvPr id="42" name="Rectangle 41"/>
                  <p:cNvSpPr/>
                  <p:nvPr/>
                </p:nvSpPr>
                <p:spPr>
                  <a:xfrm rot="16200000">
                    <a:off x="5747921" y="5246500"/>
                    <a:ext cx="1503941" cy="266275"/>
                  </a:xfrm>
                  <a:prstGeom prst="rect">
                    <a:avLst/>
                  </a:prstGeom>
                  <a:solidFill>
                    <a:schemeClr val="accent5">
                      <a:lumMod val="60000"/>
                      <a:lumOff val="4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7.5 Clinical Assessment</a:t>
                    </a:r>
                  </a:p>
                </p:txBody>
              </p:sp>
              <p:sp>
                <p:nvSpPr>
                  <p:cNvPr id="43" name="Rectangle 42"/>
                  <p:cNvSpPr/>
                  <p:nvPr/>
                </p:nvSpPr>
                <p:spPr>
                  <a:xfrm rot="16200000">
                    <a:off x="5981191" y="2302532"/>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7.12 Independent V&amp;V</a:t>
                    </a:r>
                  </a:p>
                </p:txBody>
              </p:sp>
              <p:sp>
                <p:nvSpPr>
                  <p:cNvPr id="44" name="Rectangle 43"/>
                  <p:cNvSpPr/>
                  <p:nvPr/>
                </p:nvSpPr>
                <p:spPr>
                  <a:xfrm rot="16200000">
                    <a:off x="5469973" y="5241737"/>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7.4 508</a:t>
                    </a:r>
                  </a:p>
                </p:txBody>
              </p:sp>
              <p:sp>
                <p:nvSpPr>
                  <p:cNvPr id="45" name="Rectangle 44"/>
                  <p:cNvSpPr/>
                  <p:nvPr/>
                </p:nvSpPr>
                <p:spPr>
                  <a:xfrm rot="16200000">
                    <a:off x="5189551" y="5246499"/>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7.3 Data &amp; Terminology</a:t>
                    </a:r>
                  </a:p>
                </p:txBody>
              </p:sp>
              <p:sp>
                <p:nvSpPr>
                  <p:cNvPr id="46" name="Rectangle 45"/>
                  <p:cNvSpPr/>
                  <p:nvPr/>
                </p:nvSpPr>
                <p:spPr>
                  <a:xfrm rot="16200000">
                    <a:off x="6327109" y="5254219"/>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7.7 OAP/ Sustainment Plan</a:t>
                    </a:r>
                  </a:p>
                </p:txBody>
              </p:sp>
              <p:sp>
                <p:nvSpPr>
                  <p:cNvPr id="47" name="Rectangle 46"/>
                  <p:cNvSpPr/>
                  <p:nvPr/>
                </p:nvSpPr>
                <p:spPr>
                  <a:xfrm rot="16200000">
                    <a:off x="6038008" y="5254220"/>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7.6 Patient Safety</a:t>
                    </a:r>
                  </a:p>
                </p:txBody>
              </p:sp>
              <p:sp>
                <p:nvSpPr>
                  <p:cNvPr id="48" name="Left Brace 47"/>
                  <p:cNvSpPr/>
                  <p:nvPr/>
                </p:nvSpPr>
                <p:spPr>
                  <a:xfrm rot="16200000">
                    <a:off x="6221510" y="2518319"/>
                    <a:ext cx="132229" cy="1470869"/>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4D4E53"/>
                      </a:solidFill>
                    </a:endParaRPr>
                  </a:p>
                </p:txBody>
              </p:sp>
              <p:sp>
                <p:nvSpPr>
                  <p:cNvPr id="49" name="Left Brace 48"/>
                  <p:cNvSpPr/>
                  <p:nvPr/>
                </p:nvSpPr>
                <p:spPr>
                  <a:xfrm rot="5400000" flipV="1">
                    <a:off x="6126308" y="3682668"/>
                    <a:ext cx="152402" cy="1641099"/>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4D4E53"/>
                      </a:solidFill>
                    </a:endParaRPr>
                  </a:p>
                </p:txBody>
              </p:sp>
              <p:pic>
                <p:nvPicPr>
                  <p:cNvPr id="50" name="Picture 49" descr="C:\Users\kelly.grant\AppData\Local\Microsoft\Windows\Temporary Internet Files\Content.IE5\04DMC4UW\MP90038552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3079" y="4158683"/>
                    <a:ext cx="330321" cy="72233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p:cNvCxnSpPr/>
                  <p:nvPr/>
                </p:nvCxnSpPr>
                <p:spPr>
                  <a:xfrm>
                    <a:off x="7465529" y="1828800"/>
                    <a:ext cx="6998" cy="147998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7109477" y="1219201"/>
                    <a:ext cx="702646" cy="609600"/>
                  </a:xfrm>
                  <a:prstGeom prst="ellips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rgbClr val="FFFFFF"/>
                        </a:solidFill>
                      </a:rPr>
                      <a:t>ORR/IOC Entry</a:t>
                    </a:r>
                  </a:p>
                </p:txBody>
              </p:sp>
              <p:cxnSp>
                <p:nvCxnSpPr>
                  <p:cNvPr id="53" name="Straight Connector 52"/>
                  <p:cNvCxnSpPr/>
                  <p:nvPr/>
                </p:nvCxnSpPr>
                <p:spPr>
                  <a:xfrm>
                    <a:off x="7907954" y="2425151"/>
                    <a:ext cx="0" cy="888744"/>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8085708" y="1683699"/>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7574198" y="1981200"/>
                    <a:ext cx="702646" cy="443951"/>
                  </a:xfrm>
                  <a:prstGeom prst="ellips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rgbClr val="FFFFFF"/>
                        </a:solidFill>
                      </a:rPr>
                      <a:t>IOC Exit</a:t>
                    </a:r>
                  </a:p>
                </p:txBody>
              </p:sp>
              <p:cxnSp>
                <p:nvCxnSpPr>
                  <p:cNvPr id="56" name="Straight Connector 55"/>
                  <p:cNvCxnSpPr/>
                  <p:nvPr/>
                </p:nvCxnSpPr>
                <p:spPr>
                  <a:xfrm>
                    <a:off x="4914034" y="1698828"/>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7" name="5-Point Star 56"/>
                  <p:cNvSpPr/>
                  <p:nvPr/>
                </p:nvSpPr>
                <p:spPr>
                  <a:xfrm>
                    <a:off x="4444076" y="1122010"/>
                    <a:ext cx="937881" cy="878800"/>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MS1</a:t>
                    </a:r>
                  </a:p>
                </p:txBody>
              </p:sp>
              <p:cxnSp>
                <p:nvCxnSpPr>
                  <p:cNvPr id="58" name="Straight Connector 57"/>
                  <p:cNvCxnSpPr/>
                  <p:nvPr/>
                </p:nvCxnSpPr>
                <p:spPr>
                  <a:xfrm>
                    <a:off x="1881024" y="1678292"/>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703819" y="4386687"/>
                    <a:ext cx="302023" cy="716280"/>
                  </a:xfrm>
                  <a:prstGeom prst="rect">
                    <a:avLst/>
                  </a:prstGeom>
                  <a:noFill/>
                </p:spPr>
              </p:pic>
              <p:sp>
                <p:nvSpPr>
                  <p:cNvPr id="60" name="Notched Right Arrow 59"/>
                  <p:cNvSpPr/>
                  <p:nvPr/>
                </p:nvSpPr>
                <p:spPr>
                  <a:xfrm>
                    <a:off x="2348946" y="1404064"/>
                    <a:ext cx="2095129" cy="267390"/>
                  </a:xfrm>
                  <a:prstGeom prst="notchedRightArrow">
                    <a:avLst/>
                  </a:prstGeom>
                  <a:solidFill>
                    <a:schemeClr val="tx2">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solidFill>
                          <a:srgbClr val="FFFFFF"/>
                        </a:solidFill>
                        <a:latin typeface="Arial Black" panose="020B0A04020102020204" pitchFamily="34" charset="0"/>
                      </a:rPr>
                      <a:t>Multiple Apps</a:t>
                    </a:r>
                  </a:p>
                </p:txBody>
              </p:sp>
              <p:sp>
                <p:nvSpPr>
                  <p:cNvPr id="61" name="Notched Right Arrow 60"/>
                  <p:cNvSpPr/>
                  <p:nvPr/>
                </p:nvSpPr>
                <p:spPr>
                  <a:xfrm>
                    <a:off x="5381957" y="1416810"/>
                    <a:ext cx="1858297" cy="267390"/>
                  </a:xfrm>
                  <a:prstGeom prst="notchedRightArrow">
                    <a:avLst/>
                  </a:prstGeom>
                  <a:solidFill>
                    <a:schemeClr val="tx2">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solidFill>
                          <a:srgbClr val="FFFFFF"/>
                        </a:solidFill>
                        <a:latin typeface="Arial Black" panose="020B0A04020102020204" pitchFamily="34" charset="0"/>
                      </a:rPr>
                      <a:t>Multiple Apps</a:t>
                    </a:r>
                  </a:p>
                </p:txBody>
              </p:sp>
              <p:sp>
                <p:nvSpPr>
                  <p:cNvPr id="62" name="TextBox 56"/>
                  <p:cNvSpPr txBox="1"/>
                  <p:nvPr/>
                </p:nvSpPr>
                <p:spPr>
                  <a:xfrm>
                    <a:off x="3055103" y="4699740"/>
                    <a:ext cx="971199" cy="6287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D4E53"/>
                        </a:solidFill>
                      </a:rPr>
                      <a:t>WMS PM</a:t>
                    </a:r>
                  </a:p>
                </p:txBody>
              </p:sp>
              <p:sp>
                <p:nvSpPr>
                  <p:cNvPr id="63" name="Rectangle 62"/>
                  <p:cNvSpPr/>
                  <p:nvPr/>
                </p:nvSpPr>
                <p:spPr>
                  <a:xfrm rot="16200000">
                    <a:off x="4629986" y="5260235"/>
                    <a:ext cx="1503941" cy="266275"/>
                  </a:xfrm>
                  <a:prstGeom prst="rect">
                    <a:avLst/>
                  </a:prstGeom>
                  <a:solidFill>
                    <a:schemeClr val="accent5">
                      <a:lumMod val="60000"/>
                      <a:lumOff val="4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 Human Factors</a:t>
                    </a:r>
                  </a:p>
                </p:txBody>
              </p:sp>
            </p:grpSp>
            <p:sp>
              <p:nvSpPr>
                <p:cNvPr id="16" name="5-Point Star 15"/>
                <p:cNvSpPr/>
                <p:nvPr/>
              </p:nvSpPr>
              <p:spPr>
                <a:xfrm>
                  <a:off x="7615750" y="1106881"/>
                  <a:ext cx="937881" cy="878800"/>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MS2</a:t>
                  </a:r>
                </a:p>
              </p:txBody>
            </p:sp>
            <p:sp>
              <p:nvSpPr>
                <p:cNvPr id="17" name="5-Point Star 16"/>
                <p:cNvSpPr/>
                <p:nvPr/>
              </p:nvSpPr>
              <p:spPr>
                <a:xfrm>
                  <a:off x="1412083" y="1106881"/>
                  <a:ext cx="937881" cy="878800"/>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MS0</a:t>
                  </a:r>
                </a:p>
              </p:txBody>
            </p:sp>
          </p:grpSp>
          <p:sp>
            <p:nvSpPr>
              <p:cNvPr id="14" name="Rectangle 13"/>
              <p:cNvSpPr/>
              <p:nvPr/>
            </p:nvSpPr>
            <p:spPr>
              <a:xfrm rot="16200000">
                <a:off x="6271088" y="2292013"/>
                <a:ext cx="1503941" cy="266275"/>
              </a:xfrm>
              <a:prstGeom prst="rect">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7.13 VA Branding</a:t>
                </a:r>
              </a:p>
            </p:txBody>
          </p:sp>
        </p:grpSp>
      </p:grpSp>
      <p:grpSp>
        <p:nvGrpSpPr>
          <p:cNvPr id="8" name="Group 7" descr="O&amp;M process"/>
          <p:cNvGrpSpPr/>
          <p:nvPr/>
        </p:nvGrpSpPr>
        <p:grpSpPr>
          <a:xfrm>
            <a:off x="8417408" y="859682"/>
            <a:ext cx="726591" cy="5559520"/>
            <a:chOff x="-275512" y="1295400"/>
            <a:chExt cx="1855787" cy="5105400"/>
          </a:xfrm>
          <a:solidFill>
            <a:srgbClr val="CC66FF">
              <a:alpha val="14902"/>
            </a:srgbClr>
          </a:solidFill>
        </p:grpSpPr>
        <p:sp>
          <p:nvSpPr>
            <p:cNvPr id="66" name="Rectangle 65"/>
            <p:cNvSpPr/>
            <p:nvPr/>
          </p:nvSpPr>
          <p:spPr>
            <a:xfrm>
              <a:off x="-82775" y="1295400"/>
              <a:ext cx="1556167" cy="5105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7" name="TextBox 82"/>
            <p:cNvSpPr txBox="1"/>
            <p:nvPr/>
          </p:nvSpPr>
          <p:spPr>
            <a:xfrm>
              <a:off x="-275512" y="1414937"/>
              <a:ext cx="1855787" cy="339164"/>
            </a:xfrm>
            <a:prstGeom prst="rect">
              <a:avLst/>
            </a:prstGeom>
            <a:solidFill>
              <a:srgbClr val="E2D0E0">
                <a:alpha val="14902"/>
              </a:srgb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O&amp;M</a:t>
              </a:r>
            </a:p>
          </p:txBody>
        </p:sp>
      </p:grpSp>
      <p:grpSp>
        <p:nvGrpSpPr>
          <p:cNvPr id="7" name="Group 6" descr="Implementation process"/>
          <p:cNvGrpSpPr/>
          <p:nvPr/>
        </p:nvGrpSpPr>
        <p:grpSpPr>
          <a:xfrm>
            <a:off x="7766593" y="859682"/>
            <a:ext cx="726273" cy="5565618"/>
            <a:chOff x="191381" y="1278299"/>
            <a:chExt cx="1434789" cy="5122502"/>
          </a:xfrm>
        </p:grpSpPr>
        <p:sp>
          <p:nvSpPr>
            <p:cNvPr id="68" name="Rectangle 67"/>
            <p:cNvSpPr/>
            <p:nvPr/>
          </p:nvSpPr>
          <p:spPr>
            <a:xfrm>
              <a:off x="191381" y="1278299"/>
              <a:ext cx="1434789" cy="5122502"/>
            </a:xfrm>
            <a:prstGeom prst="rect">
              <a:avLst/>
            </a:prstGeom>
            <a:solidFill>
              <a:srgbClr val="99CCFF">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9" name="TextBox 79" descr="Implementation"/>
            <p:cNvSpPr txBox="1"/>
            <p:nvPr/>
          </p:nvSpPr>
          <p:spPr>
            <a:xfrm rot="5400000">
              <a:off x="215115" y="1924722"/>
              <a:ext cx="1837117" cy="72963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IMPLEMENTATION</a:t>
              </a:r>
            </a:p>
          </p:txBody>
        </p:sp>
      </p:grpSp>
      <p:grpSp>
        <p:nvGrpSpPr>
          <p:cNvPr id="9" name="Group 8" descr="Development process"/>
          <p:cNvGrpSpPr/>
          <p:nvPr/>
        </p:nvGrpSpPr>
        <p:grpSpPr>
          <a:xfrm>
            <a:off x="4565145" y="859681"/>
            <a:ext cx="3193453" cy="5565535"/>
            <a:chOff x="4471728" y="1339350"/>
            <a:chExt cx="3193453" cy="5345114"/>
          </a:xfrm>
        </p:grpSpPr>
        <p:sp>
          <p:nvSpPr>
            <p:cNvPr id="64" name="Rectangle 63"/>
            <p:cNvSpPr/>
            <p:nvPr/>
          </p:nvSpPr>
          <p:spPr>
            <a:xfrm>
              <a:off x="4471728" y="1339350"/>
              <a:ext cx="3193453" cy="5345114"/>
            </a:xfrm>
            <a:prstGeom prst="rect">
              <a:avLst/>
            </a:prstGeom>
            <a:solidFill>
              <a:srgbClr val="FF6600">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5" name="TextBox 76" descr="Development"/>
            <p:cNvSpPr txBox="1"/>
            <p:nvPr/>
          </p:nvSpPr>
          <p:spPr>
            <a:xfrm>
              <a:off x="4478380" y="1498279"/>
              <a:ext cx="3171673" cy="35470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DEVELOPMENT</a:t>
              </a:r>
            </a:p>
          </p:txBody>
        </p:sp>
      </p:grpSp>
      <p:grpSp>
        <p:nvGrpSpPr>
          <p:cNvPr id="6" name="Group 5" descr="Planning process"/>
          <p:cNvGrpSpPr/>
          <p:nvPr/>
        </p:nvGrpSpPr>
        <p:grpSpPr>
          <a:xfrm>
            <a:off x="1503499" y="859681"/>
            <a:ext cx="3040591" cy="5547037"/>
            <a:chOff x="514291" y="1223840"/>
            <a:chExt cx="1329963" cy="5105400"/>
          </a:xfrm>
          <a:solidFill>
            <a:srgbClr val="FFFF00">
              <a:alpha val="10196"/>
            </a:srgbClr>
          </a:solidFill>
        </p:grpSpPr>
        <p:sp>
          <p:nvSpPr>
            <p:cNvPr id="70" name="Rectangle 69"/>
            <p:cNvSpPr/>
            <p:nvPr/>
          </p:nvSpPr>
          <p:spPr>
            <a:xfrm>
              <a:off x="522348" y="1223840"/>
              <a:ext cx="1321906" cy="5105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1" name="TextBox 72" descr="Planning"/>
            <p:cNvSpPr txBox="1"/>
            <p:nvPr/>
          </p:nvSpPr>
          <p:spPr>
            <a:xfrm>
              <a:off x="514291" y="1364961"/>
              <a:ext cx="1321906" cy="339927"/>
            </a:xfrm>
            <a:prstGeom prst="rect">
              <a:avLst/>
            </a:prstGeom>
            <a:solidFill>
              <a:srgbClr val="FFFFCC">
                <a:alpha val="10196"/>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PLANNING</a:t>
              </a:r>
            </a:p>
          </p:txBody>
        </p:sp>
      </p:grpSp>
      <p:grpSp>
        <p:nvGrpSpPr>
          <p:cNvPr id="5" name="Group 4" descr="Concept Definition process"/>
          <p:cNvGrpSpPr/>
          <p:nvPr/>
        </p:nvGrpSpPr>
        <p:grpSpPr>
          <a:xfrm>
            <a:off x="206859" y="859681"/>
            <a:ext cx="1321906" cy="5547037"/>
            <a:chOff x="548081" y="1295400"/>
            <a:chExt cx="1321906" cy="5105400"/>
          </a:xfrm>
        </p:grpSpPr>
        <p:sp>
          <p:nvSpPr>
            <p:cNvPr id="72" name="Rectangle 71"/>
            <p:cNvSpPr/>
            <p:nvPr/>
          </p:nvSpPr>
          <p:spPr>
            <a:xfrm>
              <a:off x="548081" y="1295400"/>
              <a:ext cx="1321906" cy="5105400"/>
            </a:xfrm>
            <a:prstGeom prst="rect">
              <a:avLst/>
            </a:prstGeom>
            <a:solidFill>
              <a:srgbClr val="66FF66">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3" name="TextBox 2052"/>
            <p:cNvSpPr txBox="1"/>
            <p:nvPr/>
          </p:nvSpPr>
          <p:spPr>
            <a:xfrm>
              <a:off x="548081" y="1401304"/>
              <a:ext cx="1321906" cy="59487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CONCEPT DEFINITION</a:t>
              </a:r>
            </a:p>
          </p:txBody>
        </p:sp>
      </p:grpSp>
      <p:sp>
        <p:nvSpPr>
          <p:cNvPr id="2" name="Title 1"/>
          <p:cNvSpPr>
            <a:spLocks noGrp="1"/>
          </p:cNvSpPr>
          <p:nvPr>
            <p:ph type="title"/>
          </p:nvPr>
        </p:nvSpPr>
        <p:spPr>
          <a:xfrm>
            <a:off x="457200" y="274638"/>
            <a:ext cx="8229600" cy="655870"/>
          </a:xfrm>
        </p:spPr>
        <p:txBody>
          <a:bodyPr>
            <a:normAutofit fontScale="90000"/>
          </a:bodyPr>
          <a:lstStyle/>
          <a:p>
            <a:r>
              <a:rPr lang="en-US" dirty="0" smtClean="0"/>
              <a:t>Mobile Development</a:t>
            </a:r>
            <a:endParaRPr lang="en-US" dirty="0"/>
          </a:p>
        </p:txBody>
      </p:sp>
    </p:spTree>
    <p:extLst>
      <p:ext uri="{BB962C8B-B14F-4D97-AF65-F5344CB8AC3E}">
        <p14:creationId xmlns:p14="http://schemas.microsoft.com/office/powerpoint/2010/main" val="31527812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descr="O&amp;M process"/>
          <p:cNvGrpSpPr/>
          <p:nvPr/>
        </p:nvGrpSpPr>
        <p:grpSpPr>
          <a:xfrm>
            <a:off x="8417408" y="859682"/>
            <a:ext cx="726591" cy="5559520"/>
            <a:chOff x="-275512" y="1295400"/>
            <a:chExt cx="1855787" cy="5105400"/>
          </a:xfrm>
          <a:solidFill>
            <a:srgbClr val="CC66FF">
              <a:alpha val="14902"/>
            </a:srgbClr>
          </a:solidFill>
        </p:grpSpPr>
        <p:sp>
          <p:nvSpPr>
            <p:cNvPr id="66" name="Rectangle 65"/>
            <p:cNvSpPr/>
            <p:nvPr/>
          </p:nvSpPr>
          <p:spPr>
            <a:xfrm>
              <a:off x="-82775" y="1295400"/>
              <a:ext cx="1556167" cy="5105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7" name="TextBox 82"/>
            <p:cNvSpPr txBox="1"/>
            <p:nvPr/>
          </p:nvSpPr>
          <p:spPr>
            <a:xfrm>
              <a:off x="-275512" y="1414937"/>
              <a:ext cx="1855787" cy="339164"/>
            </a:xfrm>
            <a:prstGeom prst="rect">
              <a:avLst/>
            </a:prstGeom>
            <a:solidFill>
              <a:srgbClr val="E2D0E0">
                <a:alpha val="14902"/>
              </a:srgbClr>
            </a:solid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O&amp;M</a:t>
              </a:r>
            </a:p>
          </p:txBody>
        </p:sp>
      </p:grpSp>
      <p:grpSp>
        <p:nvGrpSpPr>
          <p:cNvPr id="7" name="Group 6" descr="IMPLEMENTATION process&#10;"/>
          <p:cNvGrpSpPr/>
          <p:nvPr/>
        </p:nvGrpSpPr>
        <p:grpSpPr>
          <a:xfrm>
            <a:off x="7766593" y="859682"/>
            <a:ext cx="726273" cy="5565618"/>
            <a:chOff x="191381" y="1278299"/>
            <a:chExt cx="1434789" cy="5122502"/>
          </a:xfrm>
        </p:grpSpPr>
        <p:sp>
          <p:nvSpPr>
            <p:cNvPr id="68" name="Rectangle 67"/>
            <p:cNvSpPr/>
            <p:nvPr/>
          </p:nvSpPr>
          <p:spPr>
            <a:xfrm>
              <a:off x="191381" y="1278299"/>
              <a:ext cx="1434789" cy="5122502"/>
            </a:xfrm>
            <a:prstGeom prst="rect">
              <a:avLst/>
            </a:prstGeom>
            <a:solidFill>
              <a:srgbClr val="99CCFF">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9" name="TextBox 79"/>
            <p:cNvSpPr txBox="1"/>
            <p:nvPr/>
          </p:nvSpPr>
          <p:spPr>
            <a:xfrm rot="5400000">
              <a:off x="215115" y="1924722"/>
              <a:ext cx="1837117" cy="729634"/>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IMPLEMENTATION</a:t>
              </a:r>
            </a:p>
          </p:txBody>
        </p:sp>
      </p:grpSp>
      <p:grpSp>
        <p:nvGrpSpPr>
          <p:cNvPr id="9" name="Group 8" descr="DEVELOPMENT process&#10;"/>
          <p:cNvGrpSpPr/>
          <p:nvPr/>
        </p:nvGrpSpPr>
        <p:grpSpPr>
          <a:xfrm>
            <a:off x="4565145" y="859681"/>
            <a:ext cx="3193453" cy="5565535"/>
            <a:chOff x="4471728" y="1339350"/>
            <a:chExt cx="3193453" cy="5345114"/>
          </a:xfrm>
        </p:grpSpPr>
        <p:sp>
          <p:nvSpPr>
            <p:cNvPr id="64" name="Rectangle 63"/>
            <p:cNvSpPr/>
            <p:nvPr/>
          </p:nvSpPr>
          <p:spPr>
            <a:xfrm>
              <a:off x="4471728" y="1339350"/>
              <a:ext cx="3193453" cy="5345114"/>
            </a:xfrm>
            <a:prstGeom prst="rect">
              <a:avLst/>
            </a:prstGeom>
            <a:solidFill>
              <a:srgbClr val="FF6600">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5" name="TextBox 76"/>
            <p:cNvSpPr txBox="1"/>
            <p:nvPr/>
          </p:nvSpPr>
          <p:spPr>
            <a:xfrm>
              <a:off x="4478380" y="1498279"/>
              <a:ext cx="3171673" cy="354705"/>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DEVELOPMENT</a:t>
              </a:r>
            </a:p>
          </p:txBody>
        </p:sp>
      </p:grpSp>
      <p:grpSp>
        <p:nvGrpSpPr>
          <p:cNvPr id="10" name="Group 9" descr="Mobile development Process the Request and Approval process"/>
          <p:cNvGrpSpPr/>
          <p:nvPr/>
        </p:nvGrpSpPr>
        <p:grpSpPr>
          <a:xfrm>
            <a:off x="206862" y="1245742"/>
            <a:ext cx="8869033" cy="5179474"/>
            <a:chOff x="113446" y="1646002"/>
            <a:chExt cx="8869033" cy="5038462"/>
          </a:xfrm>
        </p:grpSpPr>
        <p:sp>
          <p:nvSpPr>
            <p:cNvPr id="11" name="Rounded Rectangle 10"/>
            <p:cNvSpPr/>
            <p:nvPr/>
          </p:nvSpPr>
          <p:spPr>
            <a:xfrm>
              <a:off x="8323992" y="3873552"/>
              <a:ext cx="658487"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10 Product Support</a:t>
              </a:r>
            </a:p>
            <a:p>
              <a:pPr algn="ctr"/>
              <a:endParaRPr lang="en-US" sz="900" dirty="0">
                <a:solidFill>
                  <a:srgbClr val="FFFFFF"/>
                </a:solidFill>
              </a:endParaRPr>
            </a:p>
          </p:txBody>
        </p:sp>
        <p:grpSp>
          <p:nvGrpSpPr>
            <p:cNvPr id="12" name="Group 11"/>
            <p:cNvGrpSpPr/>
            <p:nvPr/>
          </p:nvGrpSpPr>
          <p:grpSpPr>
            <a:xfrm>
              <a:off x="113446" y="1646002"/>
              <a:ext cx="8186734" cy="5038462"/>
              <a:chOff x="548081" y="1106881"/>
              <a:chExt cx="8186734" cy="5038462"/>
            </a:xfrm>
          </p:grpSpPr>
          <p:grpSp>
            <p:nvGrpSpPr>
              <p:cNvPr id="13" name="Group 12"/>
              <p:cNvGrpSpPr/>
              <p:nvPr/>
            </p:nvGrpSpPr>
            <p:grpSpPr>
              <a:xfrm>
                <a:off x="548081" y="1106881"/>
                <a:ext cx="8186734" cy="5038462"/>
                <a:chOff x="548081" y="1106881"/>
                <a:chExt cx="8186734" cy="5038462"/>
              </a:xfrm>
            </p:grpSpPr>
            <p:grpSp>
              <p:nvGrpSpPr>
                <p:cNvPr id="15" name="Group 14"/>
                <p:cNvGrpSpPr/>
                <p:nvPr/>
              </p:nvGrpSpPr>
              <p:grpSpPr>
                <a:xfrm>
                  <a:off x="548081" y="1122010"/>
                  <a:ext cx="8186734" cy="5023333"/>
                  <a:chOff x="548081" y="1122010"/>
                  <a:chExt cx="8186734" cy="5023333"/>
                </a:xfrm>
              </p:grpSpPr>
              <p:sp>
                <p:nvSpPr>
                  <p:cNvPr id="18" name="Rounded Rectangle 17"/>
                  <p:cNvSpPr/>
                  <p:nvPr/>
                </p:nvSpPr>
                <p:spPr>
                  <a:xfrm>
                    <a:off x="548081" y="3380216"/>
                    <a:ext cx="658487"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1 Request New App</a:t>
                    </a:r>
                  </a:p>
                  <a:p>
                    <a:pPr algn="ctr"/>
                    <a:endParaRPr lang="en-US" sz="900" dirty="0">
                      <a:solidFill>
                        <a:srgbClr val="FFFFFF"/>
                      </a:solidFill>
                    </a:endParaRPr>
                  </a:p>
                </p:txBody>
              </p:sp>
              <p:sp>
                <p:nvSpPr>
                  <p:cNvPr id="19" name="Rounded Rectangle 18"/>
                  <p:cNvSpPr/>
                  <p:nvPr/>
                </p:nvSpPr>
                <p:spPr>
                  <a:xfrm>
                    <a:off x="1206568" y="3380216"/>
                    <a:ext cx="655480" cy="742950"/>
                  </a:xfrm>
                  <a:prstGeom prst="roundRect">
                    <a:avLst/>
                  </a:prstGeom>
                  <a:solidFill>
                    <a:srgbClr val="7030A0"/>
                  </a:solidFill>
                  <a:ln w="28575">
                    <a:solidFill>
                      <a:srgbClr val="00B0F0"/>
                    </a:solidFill>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2</a:t>
                    </a:r>
                  </a:p>
                  <a:p>
                    <a:pPr algn="ctr"/>
                    <a:r>
                      <a:rPr lang="en-US" sz="900" dirty="0">
                        <a:solidFill>
                          <a:srgbClr val="FFFFFF"/>
                        </a:solidFill>
                      </a:rPr>
                      <a:t>Approve Request</a:t>
                    </a:r>
                  </a:p>
                  <a:p>
                    <a:pPr algn="ctr"/>
                    <a:endParaRPr lang="en-US" sz="900" dirty="0">
                      <a:solidFill>
                        <a:srgbClr val="FFFFFF"/>
                      </a:solidFill>
                    </a:endParaRPr>
                  </a:p>
                  <a:p>
                    <a:pPr algn="ctr"/>
                    <a:endParaRPr lang="en-US" sz="900" dirty="0">
                      <a:solidFill>
                        <a:srgbClr val="FFFFFF"/>
                      </a:solidFill>
                    </a:endParaRPr>
                  </a:p>
                </p:txBody>
              </p:sp>
              <p:sp>
                <p:nvSpPr>
                  <p:cNvPr id="20" name="Rounded Rectangle 19"/>
                  <p:cNvSpPr/>
                  <p:nvPr/>
                </p:nvSpPr>
                <p:spPr>
                  <a:xfrm>
                    <a:off x="2838746" y="3380388"/>
                    <a:ext cx="626068" cy="742950"/>
                  </a:xfrm>
                  <a:prstGeom prst="roundRect">
                    <a:avLst/>
                  </a:prstGeom>
                  <a:solidFill>
                    <a:srgbClr val="7030A0"/>
                  </a:solidFill>
                  <a:ln w="28575">
                    <a:solidFill>
                      <a:srgbClr val="00B0F0"/>
                    </a:solidFill>
                  </a:ln>
                </p:spPr>
                <p:style>
                  <a:lnRef idx="1">
                    <a:schemeClr val="accent3"/>
                  </a:lnRef>
                  <a:fillRef idx="2">
                    <a:schemeClr val="accent3"/>
                  </a:fillRef>
                  <a:effectRef idx="1">
                    <a:schemeClr val="accent3"/>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4</a:t>
                    </a:r>
                  </a:p>
                  <a:p>
                    <a:pPr algn="ctr"/>
                    <a:r>
                      <a:rPr lang="en-US" sz="900" dirty="0">
                        <a:solidFill>
                          <a:srgbClr val="FFFFFF"/>
                        </a:solidFill>
                      </a:rPr>
                      <a:t>Fund Effort</a:t>
                    </a:r>
                  </a:p>
                  <a:p>
                    <a:pPr algn="ctr"/>
                    <a:endParaRPr lang="en-US" sz="900" dirty="0">
                      <a:solidFill>
                        <a:srgbClr val="FFFFFF"/>
                      </a:solidFill>
                    </a:endParaRPr>
                  </a:p>
                  <a:p>
                    <a:pPr algn="ctr"/>
                    <a:endParaRPr lang="en-US" sz="900" dirty="0">
                      <a:solidFill>
                        <a:srgbClr val="FFFFFF"/>
                      </a:solidFill>
                    </a:endParaRPr>
                  </a:p>
                </p:txBody>
              </p:sp>
              <p:sp>
                <p:nvSpPr>
                  <p:cNvPr id="21" name="Rounded Rectangle 20"/>
                  <p:cNvSpPr/>
                  <p:nvPr/>
                </p:nvSpPr>
                <p:spPr>
                  <a:xfrm>
                    <a:off x="1869987" y="3381831"/>
                    <a:ext cx="957921" cy="742950"/>
                  </a:xfrm>
                  <a:prstGeom prst="roundRect">
                    <a:avLst/>
                  </a:prstGeom>
                  <a:solidFill>
                    <a:srgbClr val="7030A0"/>
                  </a:solidFill>
                  <a:ln w="28575">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3 Business</a:t>
                    </a:r>
                    <a:r>
                      <a:rPr lang="en-US" sz="900" dirty="0">
                        <a:solidFill>
                          <a:srgbClr val="4D4E53"/>
                        </a:solidFill>
                      </a:rPr>
                      <a:t> </a:t>
                    </a:r>
                    <a:r>
                      <a:rPr lang="en-US" sz="900" dirty="0">
                        <a:solidFill>
                          <a:srgbClr val="FFFFFF"/>
                        </a:solidFill>
                      </a:rPr>
                      <a:t>Requirements Document (BRD)</a:t>
                    </a:r>
                  </a:p>
                  <a:p>
                    <a:pPr algn="ctr"/>
                    <a:endParaRPr lang="en-US" sz="900" dirty="0">
                      <a:solidFill>
                        <a:srgbClr val="FFFFFF"/>
                      </a:solidFill>
                    </a:endParaRPr>
                  </a:p>
                </p:txBody>
              </p:sp>
              <p:sp>
                <p:nvSpPr>
                  <p:cNvPr id="22" name="Rounded Rectangle 21"/>
                  <p:cNvSpPr/>
                  <p:nvPr/>
                </p:nvSpPr>
                <p:spPr>
                  <a:xfrm>
                    <a:off x="4211576" y="3380216"/>
                    <a:ext cx="685801" cy="787718"/>
                  </a:xfrm>
                  <a:prstGeom prst="roundRect">
                    <a:avLst/>
                  </a:prstGeom>
                  <a:solidFill>
                    <a:srgbClr val="7030A0"/>
                  </a:solidFill>
                  <a:ln w="28575">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6</a:t>
                    </a:r>
                  </a:p>
                  <a:p>
                    <a:pPr algn="ctr"/>
                    <a:r>
                      <a:rPr lang="en-US" sz="900" dirty="0">
                        <a:solidFill>
                          <a:srgbClr val="FFFFFF"/>
                        </a:solidFill>
                      </a:rPr>
                      <a:t>Concept Paper Scope</a:t>
                    </a:r>
                  </a:p>
                  <a:p>
                    <a:pPr algn="ctr"/>
                    <a:endParaRPr lang="en-US" sz="900" dirty="0">
                      <a:solidFill>
                        <a:srgbClr val="FFFFFF"/>
                      </a:solidFill>
                    </a:endParaRPr>
                  </a:p>
                </p:txBody>
              </p:sp>
              <p:sp>
                <p:nvSpPr>
                  <p:cNvPr id="23" name="Rounded Rectangle 22"/>
                  <p:cNvSpPr/>
                  <p:nvPr/>
                </p:nvSpPr>
                <p:spPr>
                  <a:xfrm>
                    <a:off x="4913017" y="3358177"/>
                    <a:ext cx="2559510" cy="787373"/>
                  </a:xfrm>
                  <a:prstGeom prst="roundRect">
                    <a:avLst/>
                  </a:prstGeom>
                  <a:solidFill>
                    <a:srgbClr val="7030A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100" dirty="0">
                        <a:solidFill>
                          <a:srgbClr val="FFFFFF"/>
                        </a:solidFill>
                      </a:rPr>
                      <a:t>7 </a:t>
                    </a:r>
                  </a:p>
                  <a:p>
                    <a:pPr algn="ctr"/>
                    <a:r>
                      <a:rPr lang="en-US" sz="1100" dirty="0">
                        <a:solidFill>
                          <a:srgbClr val="FFFFFF"/>
                        </a:solidFill>
                      </a:rPr>
                      <a:t>Agile Development</a:t>
                    </a:r>
                  </a:p>
                  <a:p>
                    <a:pPr algn="ctr"/>
                    <a:endParaRPr lang="en-US" sz="1100" dirty="0">
                      <a:solidFill>
                        <a:srgbClr val="FFFFFF"/>
                      </a:solidFill>
                    </a:endParaRPr>
                  </a:p>
                  <a:p>
                    <a:pPr algn="ctr"/>
                    <a:r>
                      <a:rPr lang="en-US" sz="1100" dirty="0">
                        <a:solidFill>
                          <a:srgbClr val="FFFFFF"/>
                        </a:solidFill>
                      </a:rPr>
                      <a:t> </a:t>
                    </a:r>
                  </a:p>
                </p:txBody>
              </p:sp>
              <p:sp>
                <p:nvSpPr>
                  <p:cNvPr id="24" name="Rounded Rectangle 23"/>
                  <p:cNvSpPr/>
                  <p:nvPr/>
                </p:nvSpPr>
                <p:spPr>
                  <a:xfrm>
                    <a:off x="7489163" y="3345881"/>
                    <a:ext cx="613181" cy="742950"/>
                  </a:xfrm>
                  <a:prstGeom prst="roundRect">
                    <a:avLst/>
                  </a:prstGeom>
                  <a:solidFill>
                    <a:srgbClr val="7030A0"/>
                  </a:solidFill>
                  <a:ln w="28575">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900" dirty="0" smtClean="0">
                      <a:solidFill>
                        <a:srgbClr val="FFFFFF"/>
                      </a:solidFill>
                    </a:endParaRPr>
                  </a:p>
                  <a:p>
                    <a:pPr algn="ctr"/>
                    <a:r>
                      <a:rPr lang="en-US" sz="900" dirty="0" smtClean="0">
                        <a:solidFill>
                          <a:srgbClr val="FFFFFF"/>
                        </a:solidFill>
                      </a:rPr>
                      <a:t>8 </a:t>
                    </a:r>
                  </a:p>
                  <a:p>
                    <a:pPr algn="ctr"/>
                    <a:r>
                      <a:rPr lang="en-US" sz="900" dirty="0" smtClean="0">
                        <a:solidFill>
                          <a:srgbClr val="FFFFFF"/>
                        </a:solidFill>
                      </a:rPr>
                      <a:t>Field Testing</a:t>
                    </a:r>
                  </a:p>
                  <a:p>
                    <a:pPr algn="ctr"/>
                    <a:endParaRPr lang="en-US" sz="900" dirty="0">
                      <a:solidFill>
                        <a:srgbClr val="FFFFFF"/>
                      </a:solidFill>
                    </a:endParaRPr>
                  </a:p>
                  <a:p>
                    <a:pPr algn="ctr"/>
                    <a:endParaRPr lang="en-US" sz="900" dirty="0">
                      <a:solidFill>
                        <a:srgbClr val="FFFFFF"/>
                      </a:solidFill>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579" y="2224276"/>
                    <a:ext cx="724911" cy="841446"/>
                  </a:xfrm>
                  <a:prstGeom prst="rect">
                    <a:avLst/>
                  </a:prstGeom>
                </p:spPr>
              </p:pic>
              <p:sp>
                <p:nvSpPr>
                  <p:cNvPr id="26" name="Curved Right Arrow 25"/>
                  <p:cNvSpPr/>
                  <p:nvPr/>
                </p:nvSpPr>
                <p:spPr>
                  <a:xfrm flipV="1">
                    <a:off x="805358" y="2833875"/>
                    <a:ext cx="436430" cy="508292"/>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27" name="TextBox 17"/>
                  <p:cNvSpPr txBox="1"/>
                  <p:nvPr/>
                </p:nvSpPr>
                <p:spPr>
                  <a:xfrm>
                    <a:off x="1169623" y="2957761"/>
                    <a:ext cx="856365" cy="3592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4D4E53"/>
                        </a:solidFill>
                      </a:rPr>
                      <a:t>MAGB</a:t>
                    </a:r>
                  </a:p>
                </p:txBody>
              </p:sp>
              <p:sp>
                <p:nvSpPr>
                  <p:cNvPr id="28" name="Curved Right Arrow 27"/>
                  <p:cNvSpPr/>
                  <p:nvPr/>
                </p:nvSpPr>
                <p:spPr>
                  <a:xfrm flipH="1">
                    <a:off x="1927842" y="2866826"/>
                    <a:ext cx="436430" cy="533400"/>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29" name="TextBox 21"/>
                  <p:cNvSpPr txBox="1"/>
                  <p:nvPr/>
                </p:nvSpPr>
                <p:spPr>
                  <a:xfrm>
                    <a:off x="3957393" y="4832668"/>
                    <a:ext cx="971199" cy="6287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D4E53"/>
                        </a:solidFill>
                      </a:rPr>
                      <a:t>VA OI&amp;T PM</a:t>
                    </a:r>
                  </a:p>
                </p:txBody>
              </p:sp>
              <p:sp>
                <p:nvSpPr>
                  <p:cNvPr id="30" name="Rounded Rectangle 29"/>
                  <p:cNvSpPr/>
                  <p:nvPr/>
                </p:nvSpPr>
                <p:spPr>
                  <a:xfrm>
                    <a:off x="3468450" y="3380216"/>
                    <a:ext cx="731058" cy="742950"/>
                  </a:xfrm>
                  <a:prstGeom prst="roundRect">
                    <a:avLst/>
                  </a:prstGeom>
                  <a:solidFill>
                    <a:srgbClr val="7030A0"/>
                  </a:solidFill>
                  <a:ln w="28575">
                    <a:solidFill>
                      <a:srgbClr val="00B0F0"/>
                    </a:solidFill>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900" dirty="0">
                        <a:solidFill>
                          <a:srgbClr val="FFFFFF"/>
                        </a:solidFill>
                      </a:rPr>
                      <a:t>5</a:t>
                    </a:r>
                  </a:p>
                  <a:p>
                    <a:pPr algn="ctr"/>
                    <a:r>
                      <a:rPr lang="en-US" sz="900" dirty="0">
                        <a:solidFill>
                          <a:srgbClr val="FFFFFF"/>
                        </a:solidFill>
                      </a:rPr>
                      <a:t>Assign/ Contract  Agile Team</a:t>
                    </a:r>
                  </a:p>
                </p:txBody>
              </p:sp>
              <p:sp>
                <p:nvSpPr>
                  <p:cNvPr id="31" name="Curved Right Arrow 30"/>
                  <p:cNvSpPr/>
                  <p:nvPr/>
                </p:nvSpPr>
                <p:spPr>
                  <a:xfrm>
                    <a:off x="3267390" y="4062819"/>
                    <a:ext cx="436430" cy="557468"/>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sp>
                <p:nvSpPr>
                  <p:cNvPr id="32" name="Curved Right Arrow 31"/>
                  <p:cNvSpPr/>
                  <p:nvPr/>
                </p:nvSpPr>
                <p:spPr>
                  <a:xfrm flipH="1" flipV="1">
                    <a:off x="4199507" y="3912107"/>
                    <a:ext cx="436430" cy="591110"/>
                  </a:xfrm>
                  <a:prstGeom prst="curvedRightArrow">
                    <a:avLst>
                      <a:gd name="adj1" fmla="val 25000"/>
                      <a:gd name="adj2" fmla="val 79541"/>
                      <a:gd name="adj3" fmla="val 25000"/>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graphicFrame>
                <p:nvGraphicFramePr>
                  <p:cNvPr id="33" name="Diagram 32"/>
                  <p:cNvGraphicFramePr/>
                  <p:nvPr/>
                </p:nvGraphicFramePr>
                <p:xfrm>
                  <a:off x="3453976" y="3751365"/>
                  <a:ext cx="5156200" cy="876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4" name="Rounded Rectangle 33"/>
                  <p:cNvSpPr/>
                  <p:nvPr/>
                </p:nvSpPr>
                <p:spPr>
                  <a:xfrm>
                    <a:off x="8098336" y="3338997"/>
                    <a:ext cx="636479" cy="742950"/>
                  </a:xfrm>
                  <a:prstGeom prst="roundRect">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solidFill>
                          <a:srgbClr val="FFFFFF"/>
                        </a:solidFill>
                      </a:rPr>
                      <a:t>9 </a:t>
                    </a:r>
                  </a:p>
                  <a:p>
                    <a:pPr algn="ctr"/>
                    <a:r>
                      <a:rPr lang="en-US" sz="900" dirty="0">
                        <a:solidFill>
                          <a:srgbClr val="FFFFFF"/>
                        </a:solidFill>
                      </a:rPr>
                      <a:t>Release</a:t>
                    </a:r>
                  </a:p>
                  <a:p>
                    <a:pPr algn="ctr"/>
                    <a:endParaRPr lang="en-US" sz="900" dirty="0">
                      <a:solidFill>
                        <a:srgbClr val="FFFFFF"/>
                      </a:solidFill>
                    </a:endParaRPr>
                  </a:p>
                  <a:p>
                    <a:pPr algn="ctr"/>
                    <a:endParaRPr lang="en-US" sz="900" dirty="0">
                      <a:solidFill>
                        <a:srgbClr val="FFFFFF"/>
                      </a:solidFill>
                    </a:endParaRPr>
                  </a:p>
                </p:txBody>
              </p:sp>
              <p:sp>
                <p:nvSpPr>
                  <p:cNvPr id="35" name="Curved Up Arrow 34"/>
                  <p:cNvSpPr/>
                  <p:nvPr/>
                </p:nvSpPr>
                <p:spPr>
                  <a:xfrm flipH="1">
                    <a:off x="7447173" y="4102165"/>
                    <a:ext cx="460781" cy="597575"/>
                  </a:xfrm>
                  <a:prstGeom prst="curvedUpArrow">
                    <a:avLst>
                      <a:gd name="adj1" fmla="val 26041"/>
                      <a:gd name="adj2" fmla="val 50000"/>
                      <a:gd name="adj3" fmla="val 41866"/>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4D4E53"/>
                      </a:solidFill>
                    </a:endParaRPr>
                  </a:p>
                </p:txBody>
              </p:sp>
              <p:pic>
                <p:nvPicPr>
                  <p:cNvPr id="36" name="Picture 35" descr="C:\Users\kelly.grant\AppData\Local\Microsoft\Windows\Temporary Internet Files\Content.IE5\JNSPCZNM\MC90000203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7240254" y="4387455"/>
                    <a:ext cx="450550" cy="480425"/>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rot="16200000">
                    <a:off x="4916091" y="5254218"/>
                    <a:ext cx="1503941" cy="266275"/>
                  </a:xfrm>
                  <a:prstGeom prst="rect">
                    <a:avLst/>
                  </a:prstGeom>
                  <a:solidFill>
                    <a:srgbClr val="0070C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7.2 Enterprise Architecture</a:t>
                    </a:r>
                  </a:p>
                </p:txBody>
              </p:sp>
              <p:sp>
                <p:nvSpPr>
                  <p:cNvPr id="38" name="Rectangle 37"/>
                  <p:cNvSpPr/>
                  <p:nvPr/>
                </p:nvSpPr>
                <p:spPr>
                  <a:xfrm rot="16200000">
                    <a:off x="4910026" y="2292013"/>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7.8 SQA</a:t>
                    </a:r>
                  </a:p>
                </p:txBody>
              </p:sp>
              <p:sp>
                <p:nvSpPr>
                  <p:cNvPr id="39" name="Rectangle 38"/>
                  <p:cNvSpPr/>
                  <p:nvPr/>
                </p:nvSpPr>
                <p:spPr>
                  <a:xfrm rot="16200000">
                    <a:off x="5182366"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7.9 Enterprise Security</a:t>
                    </a:r>
                  </a:p>
                </p:txBody>
              </p:sp>
              <p:sp>
                <p:nvSpPr>
                  <p:cNvPr id="40" name="Rectangle 39"/>
                  <p:cNvSpPr/>
                  <p:nvPr/>
                </p:nvSpPr>
                <p:spPr>
                  <a:xfrm rot="16200000">
                    <a:off x="5448641"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7.10 Data Security</a:t>
                    </a:r>
                  </a:p>
                </p:txBody>
              </p:sp>
              <p:sp>
                <p:nvSpPr>
                  <p:cNvPr id="41" name="Rectangle 40"/>
                  <p:cNvSpPr/>
                  <p:nvPr/>
                </p:nvSpPr>
                <p:spPr>
                  <a:xfrm rot="16200000">
                    <a:off x="5714916" y="2294505"/>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7.11Privacy</a:t>
                    </a:r>
                  </a:p>
                </p:txBody>
              </p:sp>
              <p:sp>
                <p:nvSpPr>
                  <p:cNvPr id="42" name="Rectangle 41"/>
                  <p:cNvSpPr/>
                  <p:nvPr/>
                </p:nvSpPr>
                <p:spPr>
                  <a:xfrm rot="16200000">
                    <a:off x="5747921" y="5246500"/>
                    <a:ext cx="1503941" cy="266275"/>
                  </a:xfrm>
                  <a:prstGeom prst="rect">
                    <a:avLst/>
                  </a:prstGeom>
                  <a:solidFill>
                    <a:schemeClr val="accent5">
                      <a:lumMod val="60000"/>
                      <a:lumOff val="4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7.5 Clinical Assessment</a:t>
                    </a:r>
                  </a:p>
                </p:txBody>
              </p:sp>
              <p:sp>
                <p:nvSpPr>
                  <p:cNvPr id="43" name="Rectangle 42"/>
                  <p:cNvSpPr/>
                  <p:nvPr/>
                </p:nvSpPr>
                <p:spPr>
                  <a:xfrm rot="16200000">
                    <a:off x="5981191" y="2302532"/>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7.12 Independent V&amp;V</a:t>
                    </a:r>
                  </a:p>
                </p:txBody>
              </p:sp>
              <p:sp>
                <p:nvSpPr>
                  <p:cNvPr id="44" name="Rectangle 43"/>
                  <p:cNvSpPr/>
                  <p:nvPr/>
                </p:nvSpPr>
                <p:spPr>
                  <a:xfrm rot="16200000">
                    <a:off x="5469973" y="5241737"/>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7.4 508</a:t>
                    </a:r>
                  </a:p>
                </p:txBody>
              </p:sp>
              <p:sp>
                <p:nvSpPr>
                  <p:cNvPr id="45" name="Rectangle 44"/>
                  <p:cNvSpPr/>
                  <p:nvPr/>
                </p:nvSpPr>
                <p:spPr>
                  <a:xfrm rot="16200000">
                    <a:off x="5189551" y="5246499"/>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7.3 Data &amp; Terminology</a:t>
                    </a:r>
                  </a:p>
                </p:txBody>
              </p:sp>
              <p:sp>
                <p:nvSpPr>
                  <p:cNvPr id="46" name="Rectangle 45"/>
                  <p:cNvSpPr/>
                  <p:nvPr/>
                </p:nvSpPr>
                <p:spPr>
                  <a:xfrm rot="16200000">
                    <a:off x="6327109" y="5254219"/>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7.7 OAP/ Sustainment Plan</a:t>
                    </a:r>
                  </a:p>
                </p:txBody>
              </p:sp>
              <p:sp>
                <p:nvSpPr>
                  <p:cNvPr id="47" name="Rectangle 46"/>
                  <p:cNvSpPr/>
                  <p:nvPr/>
                </p:nvSpPr>
                <p:spPr>
                  <a:xfrm rot="16200000">
                    <a:off x="6038008" y="5254220"/>
                    <a:ext cx="1503941" cy="266275"/>
                  </a:xfrm>
                  <a:prstGeom prst="rect">
                    <a:avLst/>
                  </a:prstGeom>
                  <a:solidFill>
                    <a:srgbClr val="7030A0"/>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7.6 Patient Safety</a:t>
                    </a:r>
                  </a:p>
                </p:txBody>
              </p:sp>
              <p:sp>
                <p:nvSpPr>
                  <p:cNvPr id="48" name="Left Brace 47"/>
                  <p:cNvSpPr/>
                  <p:nvPr/>
                </p:nvSpPr>
                <p:spPr>
                  <a:xfrm rot="16200000">
                    <a:off x="6221510" y="2518319"/>
                    <a:ext cx="132229" cy="1470869"/>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4D4E53"/>
                      </a:solidFill>
                    </a:endParaRPr>
                  </a:p>
                </p:txBody>
              </p:sp>
              <p:sp>
                <p:nvSpPr>
                  <p:cNvPr id="49" name="Left Brace 48"/>
                  <p:cNvSpPr/>
                  <p:nvPr/>
                </p:nvSpPr>
                <p:spPr>
                  <a:xfrm rot="5400000" flipV="1">
                    <a:off x="6126308" y="3682668"/>
                    <a:ext cx="152402" cy="1641099"/>
                  </a:xfrm>
                  <a:prstGeom prst="leftBrace">
                    <a:avLst/>
                  </a:prstGeom>
                </p:spPr>
                <p:style>
                  <a:lnRef idx="2">
                    <a:schemeClr val="accent3"/>
                  </a:lnRef>
                  <a:fillRef idx="0">
                    <a:schemeClr val="accent3"/>
                  </a:fillRef>
                  <a:effectRef idx="1">
                    <a:schemeClr val="accent3"/>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rgbClr val="4D4E53"/>
                      </a:solidFill>
                    </a:endParaRPr>
                  </a:p>
                </p:txBody>
              </p:sp>
              <p:pic>
                <p:nvPicPr>
                  <p:cNvPr id="50" name="Picture 49" descr="C:\Users\kelly.grant\AppData\Local\Microsoft\Windows\Temporary Internet Files\Content.IE5\04DMC4UW\MP900385520[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13079" y="4158683"/>
                    <a:ext cx="330321" cy="72233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p:cNvCxnSpPr/>
                  <p:nvPr/>
                </p:nvCxnSpPr>
                <p:spPr>
                  <a:xfrm>
                    <a:off x="7465529" y="1828800"/>
                    <a:ext cx="6998" cy="147998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2" name="Oval 51"/>
                  <p:cNvSpPr/>
                  <p:nvPr/>
                </p:nvSpPr>
                <p:spPr>
                  <a:xfrm>
                    <a:off x="7109477" y="1219201"/>
                    <a:ext cx="702646" cy="609600"/>
                  </a:xfrm>
                  <a:prstGeom prst="ellips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rgbClr val="FFFFFF"/>
                        </a:solidFill>
                      </a:rPr>
                      <a:t>ORR/IOC Entry</a:t>
                    </a:r>
                  </a:p>
                </p:txBody>
              </p:sp>
              <p:cxnSp>
                <p:nvCxnSpPr>
                  <p:cNvPr id="53" name="Straight Connector 52"/>
                  <p:cNvCxnSpPr/>
                  <p:nvPr/>
                </p:nvCxnSpPr>
                <p:spPr>
                  <a:xfrm>
                    <a:off x="7907954" y="2425151"/>
                    <a:ext cx="0" cy="888744"/>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8085708" y="1683699"/>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7574198" y="1981200"/>
                    <a:ext cx="702646" cy="443951"/>
                  </a:xfrm>
                  <a:prstGeom prst="ellipse">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solidFill>
                          <a:srgbClr val="FFFFFF"/>
                        </a:solidFill>
                      </a:rPr>
                      <a:t>IOC Exit</a:t>
                    </a:r>
                  </a:p>
                </p:txBody>
              </p:sp>
              <p:cxnSp>
                <p:nvCxnSpPr>
                  <p:cNvPr id="56" name="Straight Connector 55"/>
                  <p:cNvCxnSpPr/>
                  <p:nvPr/>
                </p:nvCxnSpPr>
                <p:spPr>
                  <a:xfrm>
                    <a:off x="4914034" y="1698828"/>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7" name="5-Point Star 56"/>
                  <p:cNvSpPr/>
                  <p:nvPr/>
                </p:nvSpPr>
                <p:spPr>
                  <a:xfrm>
                    <a:off x="4444076" y="1122010"/>
                    <a:ext cx="937881" cy="878800"/>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MS1</a:t>
                    </a:r>
                  </a:p>
                </p:txBody>
              </p:sp>
              <p:cxnSp>
                <p:nvCxnSpPr>
                  <p:cNvPr id="58" name="Straight Connector 57"/>
                  <p:cNvCxnSpPr/>
                  <p:nvPr/>
                </p:nvCxnSpPr>
                <p:spPr>
                  <a:xfrm>
                    <a:off x="1881024" y="1678292"/>
                    <a:ext cx="0" cy="1635603"/>
                  </a:xfrm>
                  <a:prstGeom prst="line">
                    <a:avLst/>
                  </a:prstGeom>
                  <a:ln w="38100">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703819" y="4386687"/>
                    <a:ext cx="302023" cy="716280"/>
                  </a:xfrm>
                  <a:prstGeom prst="rect">
                    <a:avLst/>
                  </a:prstGeom>
                  <a:noFill/>
                </p:spPr>
              </p:pic>
              <p:sp>
                <p:nvSpPr>
                  <p:cNvPr id="60" name="Notched Right Arrow 59"/>
                  <p:cNvSpPr/>
                  <p:nvPr/>
                </p:nvSpPr>
                <p:spPr>
                  <a:xfrm>
                    <a:off x="2348946" y="1404064"/>
                    <a:ext cx="2095129" cy="267390"/>
                  </a:xfrm>
                  <a:prstGeom prst="notchedRightArrow">
                    <a:avLst/>
                  </a:prstGeom>
                  <a:solidFill>
                    <a:schemeClr val="tx2">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solidFill>
                          <a:srgbClr val="FFFFFF"/>
                        </a:solidFill>
                        <a:latin typeface="Arial Black" panose="020B0A04020102020204" pitchFamily="34" charset="0"/>
                      </a:rPr>
                      <a:t>Multiple Apps</a:t>
                    </a:r>
                  </a:p>
                </p:txBody>
              </p:sp>
              <p:sp>
                <p:nvSpPr>
                  <p:cNvPr id="61" name="Notched Right Arrow 60"/>
                  <p:cNvSpPr/>
                  <p:nvPr/>
                </p:nvSpPr>
                <p:spPr>
                  <a:xfrm>
                    <a:off x="5381957" y="1416810"/>
                    <a:ext cx="1858297" cy="267390"/>
                  </a:xfrm>
                  <a:prstGeom prst="notchedRightArrow">
                    <a:avLst/>
                  </a:prstGeom>
                  <a:solidFill>
                    <a:schemeClr val="tx2">
                      <a:lumMod val="50000"/>
                    </a:schemeClr>
                  </a:solidFill>
                </p:spPr>
                <p:style>
                  <a:lnRef idx="1">
                    <a:schemeClr val="accent3"/>
                  </a:lnRef>
                  <a:fillRef idx="3">
                    <a:schemeClr val="accent3"/>
                  </a:fillRef>
                  <a:effectRef idx="2">
                    <a:schemeClr val="accent3"/>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b="1" dirty="0">
                        <a:solidFill>
                          <a:srgbClr val="FFFFFF"/>
                        </a:solidFill>
                        <a:latin typeface="Arial Black" panose="020B0A04020102020204" pitchFamily="34" charset="0"/>
                      </a:rPr>
                      <a:t>Multiple Apps</a:t>
                    </a:r>
                  </a:p>
                </p:txBody>
              </p:sp>
              <p:sp>
                <p:nvSpPr>
                  <p:cNvPr id="62" name="TextBox 56"/>
                  <p:cNvSpPr txBox="1"/>
                  <p:nvPr/>
                </p:nvSpPr>
                <p:spPr>
                  <a:xfrm>
                    <a:off x="3055103" y="4699740"/>
                    <a:ext cx="971199" cy="62873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4D4E53"/>
                        </a:solidFill>
                      </a:rPr>
                      <a:t>WMS PM</a:t>
                    </a:r>
                  </a:p>
                </p:txBody>
              </p:sp>
              <p:sp>
                <p:nvSpPr>
                  <p:cNvPr id="63" name="Rectangle 62"/>
                  <p:cNvSpPr/>
                  <p:nvPr/>
                </p:nvSpPr>
                <p:spPr>
                  <a:xfrm rot="16200000">
                    <a:off x="4629986" y="5260235"/>
                    <a:ext cx="1503941" cy="266275"/>
                  </a:xfrm>
                  <a:prstGeom prst="rect">
                    <a:avLst/>
                  </a:prstGeom>
                  <a:solidFill>
                    <a:schemeClr val="accent5">
                      <a:lumMod val="60000"/>
                      <a:lumOff val="40000"/>
                    </a:scheme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 Human Factors</a:t>
                    </a:r>
                  </a:p>
                </p:txBody>
              </p:sp>
            </p:grpSp>
            <p:sp>
              <p:nvSpPr>
                <p:cNvPr id="16" name="5-Point Star 15"/>
                <p:cNvSpPr/>
                <p:nvPr/>
              </p:nvSpPr>
              <p:spPr>
                <a:xfrm>
                  <a:off x="7615750" y="1106881"/>
                  <a:ext cx="937881" cy="878800"/>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MS2</a:t>
                  </a:r>
                </a:p>
              </p:txBody>
            </p:sp>
            <p:sp>
              <p:nvSpPr>
                <p:cNvPr id="17" name="5-Point Star 16"/>
                <p:cNvSpPr/>
                <p:nvPr/>
              </p:nvSpPr>
              <p:spPr>
                <a:xfrm>
                  <a:off x="1412083" y="1106881"/>
                  <a:ext cx="937881" cy="878800"/>
                </a:xfrm>
                <a:prstGeom prst="star5">
                  <a:avLst/>
                </a:prstGeom>
                <a:solidFill>
                  <a:srgbClr val="0070C0"/>
                </a:solidFill>
              </p:spPr>
              <p:style>
                <a:lnRef idx="1">
                  <a:schemeClr val="accent1"/>
                </a:lnRef>
                <a:fillRef idx="3">
                  <a:schemeClr val="accent1"/>
                </a:fillRef>
                <a:effectRef idx="2">
                  <a:schemeClr val="accent1"/>
                </a:effectRef>
                <a:fontRef idx="minor">
                  <a:schemeClr val="lt1"/>
                </a:fontRef>
              </p:style>
              <p:txBody>
                <a:bodyPr vert="horz" rtlCol="0" anchor="ctr">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rgbClr val="FFFFFF"/>
                      </a:solidFill>
                      <a:latin typeface="Arial Black" panose="020B0A04020102020204" pitchFamily="34" charset="0"/>
                    </a:rPr>
                    <a:t>MS0</a:t>
                  </a:r>
                </a:p>
              </p:txBody>
            </p:sp>
          </p:grpSp>
          <p:sp>
            <p:nvSpPr>
              <p:cNvPr id="14" name="Rectangle 13"/>
              <p:cNvSpPr/>
              <p:nvPr/>
            </p:nvSpPr>
            <p:spPr>
              <a:xfrm rot="16200000">
                <a:off x="6271088" y="2292013"/>
                <a:ext cx="1503941" cy="266275"/>
              </a:xfrm>
              <a:prstGeom prst="rect">
                <a:avLst/>
              </a:prstGeom>
              <a:solidFill>
                <a:schemeClr val="accent5">
                  <a:lumMod val="60000"/>
                  <a:lumOff val="4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900" dirty="0">
                    <a:ln>
                      <a:solidFill>
                        <a:srgbClr val="FFFFFF"/>
                      </a:solidFill>
                    </a:ln>
                    <a:solidFill>
                      <a:srgbClr val="FFFFFF"/>
                    </a:solidFill>
                    <a:latin typeface="Arial" panose="020B0604020202020204" pitchFamily="34" charset="0"/>
                    <a:cs typeface="Arial" panose="020B0604020202020204" pitchFamily="34" charset="0"/>
                  </a:rPr>
                  <a:t>7.13 VA Branding</a:t>
                </a:r>
              </a:p>
            </p:txBody>
          </p:sp>
        </p:grpSp>
      </p:grpSp>
      <p:grpSp>
        <p:nvGrpSpPr>
          <p:cNvPr id="6" name="Group 5" descr="PLANNING process&#10;"/>
          <p:cNvGrpSpPr/>
          <p:nvPr/>
        </p:nvGrpSpPr>
        <p:grpSpPr>
          <a:xfrm>
            <a:off x="1503499" y="859681"/>
            <a:ext cx="3040591" cy="5547037"/>
            <a:chOff x="514291" y="1223840"/>
            <a:chExt cx="1329963" cy="5105400"/>
          </a:xfrm>
          <a:solidFill>
            <a:srgbClr val="FFFF00">
              <a:alpha val="10196"/>
            </a:srgbClr>
          </a:solidFill>
        </p:grpSpPr>
        <p:sp>
          <p:nvSpPr>
            <p:cNvPr id="70" name="Rectangle 69"/>
            <p:cNvSpPr/>
            <p:nvPr/>
          </p:nvSpPr>
          <p:spPr>
            <a:xfrm>
              <a:off x="522348" y="1223840"/>
              <a:ext cx="1321906" cy="51054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1" name="TextBox 72"/>
            <p:cNvSpPr txBox="1"/>
            <p:nvPr/>
          </p:nvSpPr>
          <p:spPr>
            <a:xfrm>
              <a:off x="514291" y="1364961"/>
              <a:ext cx="1321906" cy="339927"/>
            </a:xfrm>
            <a:prstGeom prst="rect">
              <a:avLst/>
            </a:prstGeom>
            <a:solidFill>
              <a:srgbClr val="FFFFCC">
                <a:alpha val="10196"/>
              </a:srgb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PLANNING</a:t>
              </a:r>
            </a:p>
          </p:txBody>
        </p:sp>
      </p:grpSp>
      <p:grpSp>
        <p:nvGrpSpPr>
          <p:cNvPr id="5" name="Group 4" descr="CONCEPT DEFINITION process&#10;"/>
          <p:cNvGrpSpPr/>
          <p:nvPr/>
        </p:nvGrpSpPr>
        <p:grpSpPr>
          <a:xfrm>
            <a:off x="206859" y="859681"/>
            <a:ext cx="1321906" cy="5547037"/>
            <a:chOff x="548081" y="1295400"/>
            <a:chExt cx="1321906" cy="5105400"/>
          </a:xfrm>
        </p:grpSpPr>
        <p:sp>
          <p:nvSpPr>
            <p:cNvPr id="72" name="Rectangle 71"/>
            <p:cNvSpPr/>
            <p:nvPr/>
          </p:nvSpPr>
          <p:spPr>
            <a:xfrm>
              <a:off x="548081" y="1295400"/>
              <a:ext cx="1321906" cy="5105400"/>
            </a:xfrm>
            <a:prstGeom prst="rect">
              <a:avLst/>
            </a:prstGeom>
            <a:solidFill>
              <a:srgbClr val="66FF66">
                <a:alpha val="1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73" name="TextBox 2052"/>
            <p:cNvSpPr txBox="1"/>
            <p:nvPr/>
          </p:nvSpPr>
          <p:spPr>
            <a:xfrm>
              <a:off x="548081" y="1401304"/>
              <a:ext cx="1321906" cy="594872"/>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4D4E53"/>
                  </a:solidFill>
                </a:rPr>
                <a:t>CONCEPT DEFINITION</a:t>
              </a:r>
            </a:p>
          </p:txBody>
        </p:sp>
      </p:grpSp>
      <p:sp>
        <p:nvSpPr>
          <p:cNvPr id="85" name="Rounded Rectangle 84"/>
          <p:cNvSpPr/>
          <p:nvPr/>
        </p:nvSpPr>
        <p:spPr>
          <a:xfrm>
            <a:off x="47298" y="3987583"/>
            <a:ext cx="9052560" cy="2815848"/>
          </a:xfrm>
          <a:prstGeom prst="roundRect">
            <a:avLst>
              <a:gd name="adj" fmla="val 9508"/>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ounded Rectangle 75" descr="Approve"/>
          <p:cNvSpPr/>
          <p:nvPr/>
        </p:nvSpPr>
        <p:spPr>
          <a:xfrm>
            <a:off x="7069113" y="4231734"/>
            <a:ext cx="1906821" cy="1250402"/>
          </a:xfrm>
          <a:prstGeom prst="roundRect">
            <a:avLst/>
          </a:prstGeom>
          <a:solidFill>
            <a:schemeClr val="accent3"/>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dirty="0" smtClean="0">
                <a:solidFill>
                  <a:srgbClr val="FFFFFF"/>
                </a:solidFill>
              </a:rPr>
              <a:t>Approve</a:t>
            </a:r>
            <a:endParaRPr lang="en-US" sz="3000" b="1" dirty="0">
              <a:solidFill>
                <a:srgbClr val="FFFFFF"/>
              </a:solidFill>
            </a:endParaRPr>
          </a:p>
        </p:txBody>
      </p:sp>
      <p:sp>
        <p:nvSpPr>
          <p:cNvPr id="75" name="Rounded Rectangle 74" descr="Prepare"/>
          <p:cNvSpPr/>
          <p:nvPr/>
        </p:nvSpPr>
        <p:spPr>
          <a:xfrm>
            <a:off x="2117835" y="4206185"/>
            <a:ext cx="4765434" cy="1250402"/>
          </a:xfrm>
          <a:prstGeom prst="roundRect">
            <a:avLst/>
          </a:prstGeom>
          <a:solidFill>
            <a:srgbClr val="BC8B0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dirty="0" smtClean="0">
                <a:solidFill>
                  <a:srgbClr val="FFFFFF"/>
                </a:solidFill>
              </a:rPr>
              <a:t>Prepare</a:t>
            </a:r>
            <a:endParaRPr lang="en-US" sz="3000" b="1" dirty="0">
              <a:solidFill>
                <a:srgbClr val="FFFFFF"/>
              </a:solidFill>
            </a:endParaRPr>
          </a:p>
        </p:txBody>
      </p:sp>
      <p:sp>
        <p:nvSpPr>
          <p:cNvPr id="84" name="Right Arrow 83" descr="arrow"/>
          <p:cNvSpPr/>
          <p:nvPr/>
        </p:nvSpPr>
        <p:spPr>
          <a:xfrm>
            <a:off x="6206473" y="4617340"/>
            <a:ext cx="1082243" cy="583732"/>
          </a:xfrm>
          <a:prstGeom prst="rightArrow">
            <a:avLst/>
          </a:prstGeom>
          <a:solidFill>
            <a:schemeClr val="accent3"/>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descr="Request"/>
          <p:cNvSpPr/>
          <p:nvPr/>
        </p:nvSpPr>
        <p:spPr>
          <a:xfrm>
            <a:off x="150275" y="4208451"/>
            <a:ext cx="1778622" cy="1250402"/>
          </a:xfrm>
          <a:prstGeom prst="roundRect">
            <a:avLst/>
          </a:prstGeom>
          <a:solidFill>
            <a:schemeClr val="accent2"/>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dirty="0" smtClean="0">
                <a:solidFill>
                  <a:srgbClr val="FFFFFF"/>
                </a:solidFill>
              </a:rPr>
              <a:t>Request</a:t>
            </a:r>
            <a:endParaRPr lang="en-US" sz="3000" b="1" dirty="0">
              <a:solidFill>
                <a:srgbClr val="FFFFFF"/>
              </a:solidFill>
            </a:endParaRPr>
          </a:p>
        </p:txBody>
      </p:sp>
      <p:sp>
        <p:nvSpPr>
          <p:cNvPr id="3" name="Right Arrow 2" descr="arrow"/>
          <p:cNvSpPr/>
          <p:nvPr/>
        </p:nvSpPr>
        <p:spPr>
          <a:xfrm>
            <a:off x="1799622" y="4581132"/>
            <a:ext cx="1082243" cy="583732"/>
          </a:xfrm>
          <a:prstGeom prst="rightArrow">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itle 1" descr="App Intake and Request Process&#10;"/>
          <p:cNvSpPr txBox="1">
            <a:spLocks/>
          </p:cNvSpPr>
          <p:nvPr/>
        </p:nvSpPr>
        <p:spPr>
          <a:xfrm>
            <a:off x="501285" y="5629068"/>
            <a:ext cx="8229600" cy="1143000"/>
          </a:xfrm>
          <a:prstGeom prst="rect">
            <a:avLst/>
          </a:prstGeom>
          <a:solidFill>
            <a:schemeClr val="bg1">
              <a:lumMod val="5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dirty="0" smtClean="0">
                <a:solidFill>
                  <a:schemeClr val="bg1"/>
                </a:solidFill>
              </a:rPr>
              <a:t>App Intake and Request Process</a:t>
            </a:r>
            <a:endParaRPr lang="en-US" sz="3800" b="1" dirty="0">
              <a:solidFill>
                <a:schemeClr val="bg1"/>
              </a:solidFill>
            </a:endParaRPr>
          </a:p>
        </p:txBody>
      </p:sp>
      <p:sp>
        <p:nvSpPr>
          <p:cNvPr id="2" name="Title 1"/>
          <p:cNvSpPr>
            <a:spLocks noGrp="1"/>
          </p:cNvSpPr>
          <p:nvPr>
            <p:ph type="title"/>
          </p:nvPr>
        </p:nvSpPr>
        <p:spPr>
          <a:xfrm>
            <a:off x="457200" y="274638"/>
            <a:ext cx="8229600" cy="655870"/>
          </a:xfrm>
        </p:spPr>
        <p:txBody>
          <a:bodyPr>
            <a:normAutofit fontScale="90000"/>
          </a:bodyPr>
          <a:lstStyle/>
          <a:p>
            <a:r>
              <a:rPr lang="en-US" dirty="0" smtClean="0"/>
              <a:t>Mobile Development</a:t>
            </a:r>
            <a:endParaRPr lang="en-US" dirty="0"/>
          </a:p>
        </p:txBody>
      </p:sp>
    </p:spTree>
    <p:extLst>
      <p:ext uri="{BB962C8B-B14F-4D97-AF65-F5344CB8AC3E}">
        <p14:creationId xmlns:p14="http://schemas.microsoft.com/office/powerpoint/2010/main" val="29683691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1"/>
          <p:cNvSpPr txBox="1"/>
          <p:nvPr/>
        </p:nvSpPr>
        <p:spPr>
          <a:xfrm>
            <a:off x="3124200" y="610136"/>
            <a:ext cx="2590800" cy="6247864"/>
          </a:xfrm>
          <a:prstGeom prst="rect">
            <a:avLst/>
          </a:prstGeom>
          <a:noFill/>
        </p:spPr>
        <p:txBody>
          <a:bodyPr wrap="square" rtlCol="0">
            <a:spAutoFit/>
          </a:bodyPr>
          <a:lstStyle/>
          <a:p>
            <a:r>
              <a:rPr lang="en-US" sz="40000" dirty="0" smtClean="0">
                <a:solidFill>
                  <a:schemeClr val="bg1">
                    <a:lumMod val="85000"/>
                  </a:schemeClr>
                </a:solidFill>
              </a:rPr>
              <a:t>1</a:t>
            </a:r>
            <a:endParaRPr lang="en-US" sz="40000" dirty="0">
              <a:solidFill>
                <a:schemeClr val="bg1">
                  <a:lumMod val="85000"/>
                </a:schemeClr>
              </a:solidFill>
            </a:endParaRPr>
          </a:p>
        </p:txBody>
      </p:sp>
      <p:sp>
        <p:nvSpPr>
          <p:cNvPr id="2" name="Title 1"/>
          <p:cNvSpPr>
            <a:spLocks noGrp="1"/>
          </p:cNvSpPr>
          <p:nvPr>
            <p:ph type="title"/>
          </p:nvPr>
        </p:nvSpPr>
        <p:spPr>
          <a:xfrm>
            <a:off x="0" y="5486400"/>
            <a:ext cx="9144000" cy="1143000"/>
          </a:xfrm>
        </p:spPr>
        <p:txBody>
          <a:bodyPr/>
          <a:lstStyle/>
          <a:p>
            <a:r>
              <a:rPr lang="en-US" b="1" dirty="0" smtClean="0"/>
              <a:t>App Intake </a:t>
            </a:r>
            <a:r>
              <a:rPr lang="en-US" b="1" dirty="0"/>
              <a:t>P</a:t>
            </a:r>
            <a:r>
              <a:rPr lang="en-US" b="1" dirty="0" smtClean="0"/>
              <a:t>rocess</a:t>
            </a:r>
            <a:endParaRPr lang="en-US" b="1" dirty="0"/>
          </a:p>
        </p:txBody>
      </p:sp>
      <p:sp>
        <p:nvSpPr>
          <p:cNvPr id="3" name="Content Placeholder 2"/>
          <p:cNvSpPr>
            <a:spLocks noGrp="1"/>
          </p:cNvSpPr>
          <p:nvPr>
            <p:ph idx="1"/>
          </p:nvPr>
        </p:nvSpPr>
        <p:spPr>
          <a:xfrm>
            <a:off x="762000" y="3138708"/>
            <a:ext cx="7543800" cy="1397009"/>
          </a:xfrm>
        </p:spPr>
        <p:txBody>
          <a:bodyPr>
            <a:normAutofit fontScale="92500" lnSpcReduction="20000"/>
          </a:bodyPr>
          <a:lstStyle/>
          <a:p>
            <a:pPr marL="6350" lvl="1" indent="0" algn="ctr">
              <a:buNone/>
            </a:pPr>
            <a:r>
              <a:rPr lang="en-US" sz="3600" b="1" dirty="0">
                <a:latin typeface="Arial" pitchFamily="34" charset="0"/>
                <a:cs typeface="Arial" pitchFamily="34" charset="0"/>
              </a:rPr>
              <a:t>R</a:t>
            </a:r>
            <a:r>
              <a:rPr lang="en-US" sz="3600" b="1" dirty="0" smtClean="0">
                <a:latin typeface="Arial" pitchFamily="34" charset="0"/>
                <a:cs typeface="Arial" pitchFamily="34" charset="0"/>
              </a:rPr>
              <a:t>egister </a:t>
            </a:r>
            <a:r>
              <a:rPr lang="en-US" sz="3600" b="1" dirty="0">
                <a:latin typeface="Arial" pitchFamily="34" charset="0"/>
                <a:cs typeface="Arial" pitchFamily="34" charset="0"/>
              </a:rPr>
              <a:t>with VA by completing the forms that are specific to your </a:t>
            </a:r>
            <a:r>
              <a:rPr lang="en-US" sz="3600" b="1" dirty="0" smtClean="0">
                <a:latin typeface="Arial" pitchFamily="34" charset="0"/>
                <a:cs typeface="Arial" pitchFamily="34" charset="0"/>
              </a:rPr>
              <a:t>request</a:t>
            </a:r>
            <a:r>
              <a:rPr lang="en-US" dirty="0"/>
              <a:t>	</a:t>
            </a:r>
          </a:p>
        </p:txBody>
      </p:sp>
      <p:graphicFrame>
        <p:nvGraphicFramePr>
          <p:cNvPr id="7" name="Content Placeholder 4" descr="Choose&#10;Text&#10;Design"/>
          <p:cNvGraphicFramePr>
            <a:graphicFrameLocks/>
          </p:cNvGraphicFramePr>
          <p:nvPr>
            <p:extLst>
              <p:ext uri="{D42A27DB-BD31-4B8C-83A1-F6EECF244321}">
                <p14:modId xmlns:p14="http://schemas.microsoft.com/office/powerpoint/2010/main" val="2760794182"/>
              </p:ext>
            </p:extLst>
          </p:nvPr>
        </p:nvGraphicFramePr>
        <p:xfrm>
          <a:off x="138761" y="76200"/>
          <a:ext cx="88392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24181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Forms"/>
          <p:cNvSpPr txBox="1"/>
          <p:nvPr/>
        </p:nvSpPr>
        <p:spPr>
          <a:xfrm>
            <a:off x="0" y="1263267"/>
            <a:ext cx="9144000" cy="4324261"/>
          </a:xfrm>
          <a:prstGeom prst="rect">
            <a:avLst/>
          </a:prstGeom>
          <a:noFill/>
        </p:spPr>
        <p:txBody>
          <a:bodyPr wrap="square" rtlCol="0">
            <a:spAutoFit/>
          </a:bodyPr>
          <a:lstStyle/>
          <a:p>
            <a:r>
              <a:rPr lang="en-US" sz="27500" dirty="0" smtClean="0">
                <a:solidFill>
                  <a:srgbClr val="E4E4E4"/>
                </a:solidFill>
              </a:rPr>
              <a:t>Forms</a:t>
            </a:r>
            <a:endParaRPr lang="en-US" sz="27500" dirty="0">
              <a:solidFill>
                <a:srgbClr val="E4E4E4"/>
              </a:solidFill>
            </a:endParaRPr>
          </a:p>
        </p:txBody>
      </p:sp>
      <p:sp>
        <p:nvSpPr>
          <p:cNvPr id="3" name="Content Placeholder 2"/>
          <p:cNvSpPr>
            <a:spLocks noGrp="1"/>
          </p:cNvSpPr>
          <p:nvPr>
            <p:ph idx="1"/>
          </p:nvPr>
        </p:nvSpPr>
        <p:spPr>
          <a:xfrm>
            <a:off x="228600" y="2015362"/>
            <a:ext cx="8763000" cy="3124200"/>
          </a:xfrm>
        </p:spPr>
        <p:txBody>
          <a:bodyPr>
            <a:normAutofit fontScale="77500" lnSpcReduction="20000"/>
          </a:bodyPr>
          <a:lstStyle/>
          <a:p>
            <a:pPr marL="344488" lvl="2">
              <a:spcAft>
                <a:spcPts val="600"/>
              </a:spcAft>
            </a:pPr>
            <a:r>
              <a:rPr lang="en-US" sz="5200" b="1" dirty="0">
                <a:solidFill>
                  <a:schemeClr val="accent2">
                    <a:lumMod val="75000"/>
                  </a:schemeClr>
                </a:solidFill>
                <a:latin typeface="Arial" pitchFamily="34" charset="0"/>
                <a:cs typeface="Arial" pitchFamily="34" charset="0"/>
              </a:rPr>
              <a:t>Have VA </a:t>
            </a:r>
            <a:r>
              <a:rPr lang="en-US" sz="5200" b="1" dirty="0" smtClean="0">
                <a:solidFill>
                  <a:schemeClr val="accent2">
                    <a:lumMod val="75000"/>
                  </a:schemeClr>
                </a:solidFill>
                <a:latin typeface="Arial" pitchFamily="34" charset="0"/>
                <a:cs typeface="Arial" pitchFamily="34" charset="0"/>
              </a:rPr>
              <a:t>build </a:t>
            </a:r>
            <a:r>
              <a:rPr lang="en-US" sz="5200" b="1" dirty="0">
                <a:solidFill>
                  <a:schemeClr val="accent2">
                    <a:lumMod val="75000"/>
                  </a:schemeClr>
                </a:solidFill>
                <a:latin typeface="Arial" pitchFamily="34" charset="0"/>
                <a:cs typeface="Arial" pitchFamily="34" charset="0"/>
              </a:rPr>
              <a:t>an app</a:t>
            </a:r>
          </a:p>
          <a:p>
            <a:pPr marL="344488" lvl="2">
              <a:lnSpc>
                <a:spcPct val="120000"/>
              </a:lnSpc>
              <a:spcAft>
                <a:spcPts val="600"/>
              </a:spcAft>
            </a:pPr>
            <a:r>
              <a:rPr lang="en-US" sz="2600" dirty="0" smtClean="0">
                <a:latin typeface="Arial" pitchFamily="34" charset="0"/>
                <a:cs typeface="Arial" pitchFamily="34" charset="0"/>
              </a:rPr>
              <a:t>Certify an app you are building to carry the VA brand </a:t>
            </a:r>
          </a:p>
          <a:p>
            <a:pPr marL="344488" lvl="2">
              <a:lnSpc>
                <a:spcPct val="120000"/>
              </a:lnSpc>
              <a:spcAft>
                <a:spcPts val="600"/>
              </a:spcAft>
            </a:pPr>
            <a:r>
              <a:rPr lang="en-US" sz="2600" dirty="0" smtClean="0">
                <a:latin typeface="Arial" pitchFamily="34" charset="0"/>
                <a:cs typeface="Arial" pitchFamily="34" charset="0"/>
              </a:rPr>
              <a:t>Start building a VA-branded app for which you have funds and resources</a:t>
            </a:r>
          </a:p>
          <a:p>
            <a:pPr marL="344488" lvl="2">
              <a:lnSpc>
                <a:spcPct val="120000"/>
              </a:lnSpc>
              <a:spcAft>
                <a:spcPts val="600"/>
              </a:spcAft>
            </a:pPr>
            <a:r>
              <a:rPr lang="en-US" sz="2600" dirty="0" smtClean="0">
                <a:latin typeface="Arial" pitchFamily="34" charset="0"/>
                <a:cs typeface="Arial" pitchFamily="34" charset="0"/>
              </a:rPr>
              <a:t>Request a VA mobile app development environment (Tools setup)</a:t>
            </a:r>
          </a:p>
          <a:p>
            <a:pPr marL="344488" lvl="2">
              <a:lnSpc>
                <a:spcPct val="120000"/>
              </a:lnSpc>
              <a:spcAft>
                <a:spcPts val="600"/>
              </a:spcAft>
            </a:pPr>
            <a:r>
              <a:rPr lang="en-US" sz="2600" dirty="0">
                <a:latin typeface="Arial" panose="020B0604020202020204" pitchFamily="34" charset="0"/>
                <a:cs typeface="Arial" panose="020B0604020202020204" pitchFamily="34" charset="0"/>
              </a:rPr>
              <a:t>Request server resources for your VA mobile app development project</a:t>
            </a:r>
          </a:p>
          <a:p>
            <a:pPr marL="344488" lvl="2">
              <a:lnSpc>
                <a:spcPct val="120000"/>
              </a:lnSpc>
              <a:spcAft>
                <a:spcPts val="600"/>
              </a:spcAft>
            </a:pPr>
            <a:r>
              <a:rPr lang="en-US" sz="2600" dirty="0" smtClean="0">
                <a:latin typeface="Arial" pitchFamily="34" charset="0"/>
                <a:cs typeface="Arial" pitchFamily="34" charset="0"/>
              </a:rPr>
              <a:t>Request a user account to participate in an existing VA mobile app development project</a:t>
            </a:r>
            <a:endParaRPr lang="en-US" sz="2600" dirty="0"/>
          </a:p>
        </p:txBody>
      </p:sp>
      <p:graphicFrame>
        <p:nvGraphicFramePr>
          <p:cNvPr id="7" name="Content Placeholder 4" descr="&quot; &quot;"/>
          <p:cNvGraphicFramePr>
            <a:graphicFrameLocks/>
          </p:cNvGraphicFramePr>
          <p:nvPr>
            <p:extLst>
              <p:ext uri="{D42A27DB-BD31-4B8C-83A1-F6EECF244321}">
                <p14:modId xmlns:p14="http://schemas.microsoft.com/office/powerpoint/2010/main" val="2135170993"/>
              </p:ext>
            </p:extLst>
          </p:nvPr>
        </p:nvGraphicFramePr>
        <p:xfrm>
          <a:off x="138761" y="76200"/>
          <a:ext cx="88392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quot; &quot;"/>
          <p:cNvSpPr/>
          <p:nvPr/>
        </p:nvSpPr>
        <p:spPr>
          <a:xfrm>
            <a:off x="152400" y="1828800"/>
            <a:ext cx="8839200" cy="76199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0" y="6019800"/>
            <a:ext cx="9144000" cy="814558"/>
          </a:xfrm>
        </p:spPr>
        <p:txBody>
          <a:bodyPr/>
          <a:lstStyle/>
          <a:p>
            <a:r>
              <a:rPr lang="en-US" b="1" dirty="0" smtClean="0"/>
              <a:t>App Intake </a:t>
            </a:r>
            <a:r>
              <a:rPr lang="en-US" b="1" dirty="0"/>
              <a:t>P</a:t>
            </a:r>
            <a:r>
              <a:rPr lang="en-US" b="1" dirty="0" smtClean="0"/>
              <a:t>rocess</a:t>
            </a:r>
            <a:endParaRPr lang="en-US" b="1" dirty="0"/>
          </a:p>
        </p:txBody>
      </p:sp>
    </p:spTree>
    <p:extLst>
      <p:ext uri="{BB962C8B-B14F-4D97-AF65-F5344CB8AC3E}">
        <p14:creationId xmlns:p14="http://schemas.microsoft.com/office/powerpoint/2010/main" val="41289403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Forms"/>
          <p:cNvSpPr txBox="1"/>
          <p:nvPr/>
        </p:nvSpPr>
        <p:spPr>
          <a:xfrm>
            <a:off x="0" y="1263267"/>
            <a:ext cx="9144000" cy="4324261"/>
          </a:xfrm>
          <a:prstGeom prst="rect">
            <a:avLst/>
          </a:prstGeom>
          <a:noFill/>
        </p:spPr>
        <p:txBody>
          <a:bodyPr wrap="square" rtlCol="0">
            <a:spAutoFit/>
          </a:bodyPr>
          <a:lstStyle/>
          <a:p>
            <a:r>
              <a:rPr lang="en-US" sz="27500" dirty="0" smtClean="0">
                <a:solidFill>
                  <a:srgbClr val="E4E4E4"/>
                </a:solidFill>
              </a:rPr>
              <a:t>Forms</a:t>
            </a:r>
            <a:endParaRPr lang="en-US" sz="27500" dirty="0">
              <a:solidFill>
                <a:srgbClr val="E4E4E4"/>
              </a:solidFill>
            </a:endParaRPr>
          </a:p>
        </p:txBody>
      </p:sp>
      <p:sp>
        <p:nvSpPr>
          <p:cNvPr id="3" name="Content Placeholder 2"/>
          <p:cNvSpPr>
            <a:spLocks noGrp="1"/>
          </p:cNvSpPr>
          <p:nvPr>
            <p:ph idx="1"/>
          </p:nvPr>
        </p:nvSpPr>
        <p:spPr>
          <a:xfrm>
            <a:off x="228600" y="1759860"/>
            <a:ext cx="8763000" cy="4191000"/>
          </a:xfrm>
        </p:spPr>
        <p:txBody>
          <a:bodyPr>
            <a:normAutofit fontScale="92500"/>
          </a:bodyPr>
          <a:lstStyle/>
          <a:p>
            <a:pPr marL="344488" lvl="2">
              <a:spcAft>
                <a:spcPts val="600"/>
              </a:spcAft>
            </a:pPr>
            <a:r>
              <a:rPr lang="en-US" sz="2200" dirty="0">
                <a:latin typeface="Arial" pitchFamily="34" charset="0"/>
                <a:cs typeface="Arial" pitchFamily="34" charset="0"/>
              </a:rPr>
              <a:t>Have VA </a:t>
            </a:r>
            <a:r>
              <a:rPr lang="en-US" sz="2200" dirty="0" smtClean="0">
                <a:latin typeface="Arial" pitchFamily="34" charset="0"/>
                <a:cs typeface="Arial" pitchFamily="34" charset="0"/>
              </a:rPr>
              <a:t>build </a:t>
            </a:r>
            <a:r>
              <a:rPr lang="en-US" sz="2200" dirty="0">
                <a:latin typeface="Arial" pitchFamily="34" charset="0"/>
                <a:cs typeface="Arial" pitchFamily="34" charset="0"/>
              </a:rPr>
              <a:t>an app</a:t>
            </a:r>
          </a:p>
          <a:p>
            <a:pPr marL="344488" lvl="2">
              <a:spcAft>
                <a:spcPts val="600"/>
              </a:spcAft>
            </a:pPr>
            <a:r>
              <a:rPr lang="en-US" sz="4300" b="1" dirty="0">
                <a:solidFill>
                  <a:schemeClr val="accent2">
                    <a:lumMod val="75000"/>
                  </a:schemeClr>
                </a:solidFill>
                <a:latin typeface="Arial" pitchFamily="34" charset="0"/>
                <a:cs typeface="Arial" pitchFamily="34" charset="0"/>
              </a:rPr>
              <a:t>Certify an app you are building to carry the VA brand </a:t>
            </a:r>
            <a:endParaRPr lang="en-US" sz="4300" b="1" dirty="0" smtClean="0">
              <a:solidFill>
                <a:schemeClr val="accent2">
                  <a:lumMod val="75000"/>
                </a:schemeClr>
              </a:solidFill>
              <a:latin typeface="Arial" pitchFamily="34" charset="0"/>
              <a:cs typeface="Arial" pitchFamily="34" charset="0"/>
            </a:endParaRPr>
          </a:p>
          <a:p>
            <a:pPr marL="344488" lvl="2">
              <a:spcAft>
                <a:spcPts val="600"/>
              </a:spcAft>
            </a:pPr>
            <a:r>
              <a:rPr lang="en-US" sz="2200" dirty="0" smtClean="0">
                <a:latin typeface="Arial" pitchFamily="34" charset="0"/>
                <a:cs typeface="Arial" pitchFamily="34" charset="0"/>
              </a:rPr>
              <a:t>Start </a:t>
            </a:r>
            <a:r>
              <a:rPr lang="en-US" sz="2200" dirty="0">
                <a:latin typeface="Arial" pitchFamily="34" charset="0"/>
                <a:cs typeface="Arial" pitchFamily="34" charset="0"/>
              </a:rPr>
              <a:t>building a VA-branded app for which you have funds and resources</a:t>
            </a:r>
          </a:p>
          <a:p>
            <a:pPr marL="344488" lvl="2">
              <a:spcAft>
                <a:spcPts val="600"/>
              </a:spcAft>
            </a:pPr>
            <a:r>
              <a:rPr lang="en-US" sz="2200" dirty="0">
                <a:latin typeface="Arial" pitchFamily="34" charset="0"/>
                <a:cs typeface="Arial" pitchFamily="34" charset="0"/>
              </a:rPr>
              <a:t>Request a VA mobile app development environment (Tools setup</a:t>
            </a:r>
            <a:r>
              <a:rPr lang="en-US" sz="2200" dirty="0" smtClean="0">
                <a:latin typeface="Arial" pitchFamily="34" charset="0"/>
                <a:cs typeface="Arial" pitchFamily="34" charset="0"/>
              </a:rPr>
              <a:t>)</a:t>
            </a:r>
          </a:p>
          <a:p>
            <a:pPr marL="344488" lvl="2">
              <a:spcAft>
                <a:spcPts val="600"/>
              </a:spcAft>
            </a:pPr>
            <a:r>
              <a:rPr lang="en-US" sz="2200" dirty="0">
                <a:latin typeface="Arial" panose="020B0604020202020204" pitchFamily="34" charset="0"/>
                <a:cs typeface="Arial" panose="020B0604020202020204" pitchFamily="34" charset="0"/>
              </a:rPr>
              <a:t>Request server resources for your VA mobile app development project</a:t>
            </a:r>
          </a:p>
          <a:p>
            <a:pPr marL="344488" lvl="2">
              <a:spcAft>
                <a:spcPts val="600"/>
              </a:spcAft>
            </a:pPr>
            <a:r>
              <a:rPr lang="en-US" sz="2200" dirty="0" smtClean="0">
                <a:latin typeface="Arial" pitchFamily="34" charset="0"/>
                <a:cs typeface="Arial" pitchFamily="34" charset="0"/>
              </a:rPr>
              <a:t>Request </a:t>
            </a:r>
            <a:r>
              <a:rPr lang="en-US" sz="2200" dirty="0">
                <a:latin typeface="Arial" pitchFamily="34" charset="0"/>
                <a:cs typeface="Arial" pitchFamily="34" charset="0"/>
              </a:rPr>
              <a:t>a user account to participate in an existing VA mobile app development </a:t>
            </a:r>
            <a:r>
              <a:rPr lang="en-US" sz="2200" dirty="0" smtClean="0">
                <a:latin typeface="Arial" pitchFamily="34" charset="0"/>
                <a:cs typeface="Arial" pitchFamily="34" charset="0"/>
              </a:rPr>
              <a:t>project</a:t>
            </a:r>
            <a:endParaRPr lang="en-US" sz="2200" dirty="0"/>
          </a:p>
        </p:txBody>
      </p:sp>
      <p:graphicFrame>
        <p:nvGraphicFramePr>
          <p:cNvPr id="7" name="Content Placeholder 4"/>
          <p:cNvGraphicFramePr>
            <a:graphicFrameLocks/>
          </p:cNvGraphicFramePr>
          <p:nvPr>
            <p:extLst>
              <p:ext uri="{D42A27DB-BD31-4B8C-83A1-F6EECF244321}">
                <p14:modId xmlns:p14="http://schemas.microsoft.com/office/powerpoint/2010/main" val="1622850079"/>
              </p:ext>
            </p:extLst>
          </p:nvPr>
        </p:nvGraphicFramePr>
        <p:xfrm>
          <a:off x="138761" y="76200"/>
          <a:ext cx="88392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quot; &quot;"/>
          <p:cNvSpPr/>
          <p:nvPr/>
        </p:nvSpPr>
        <p:spPr>
          <a:xfrm>
            <a:off x="152400" y="2349052"/>
            <a:ext cx="8839200" cy="123234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0" y="6019800"/>
            <a:ext cx="9144000" cy="814558"/>
          </a:xfrm>
        </p:spPr>
        <p:txBody>
          <a:bodyPr/>
          <a:lstStyle/>
          <a:p>
            <a:r>
              <a:rPr lang="en-US" b="1" dirty="0" smtClean="0"/>
              <a:t>App Intake </a:t>
            </a:r>
            <a:r>
              <a:rPr lang="en-US" b="1" dirty="0"/>
              <a:t>P</a:t>
            </a:r>
            <a:r>
              <a:rPr lang="en-US" b="1" dirty="0" smtClean="0"/>
              <a:t>rocess</a:t>
            </a:r>
            <a:endParaRPr lang="en-US" b="1" dirty="0"/>
          </a:p>
        </p:txBody>
      </p:sp>
    </p:spTree>
    <p:extLst>
      <p:ext uri="{BB962C8B-B14F-4D97-AF65-F5344CB8AC3E}">
        <p14:creationId xmlns:p14="http://schemas.microsoft.com/office/powerpoint/2010/main" val="4128940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Forms"/>
          <p:cNvSpPr txBox="1"/>
          <p:nvPr/>
        </p:nvSpPr>
        <p:spPr>
          <a:xfrm>
            <a:off x="0" y="1263267"/>
            <a:ext cx="9144000" cy="4324261"/>
          </a:xfrm>
          <a:prstGeom prst="rect">
            <a:avLst/>
          </a:prstGeom>
          <a:noFill/>
        </p:spPr>
        <p:txBody>
          <a:bodyPr wrap="square" rtlCol="0">
            <a:spAutoFit/>
          </a:bodyPr>
          <a:lstStyle/>
          <a:p>
            <a:r>
              <a:rPr lang="en-US" sz="27500" dirty="0" smtClean="0">
                <a:solidFill>
                  <a:srgbClr val="E4E4E4"/>
                </a:solidFill>
              </a:rPr>
              <a:t>Forms</a:t>
            </a:r>
            <a:endParaRPr lang="en-US" sz="27500" dirty="0">
              <a:solidFill>
                <a:srgbClr val="E4E4E4"/>
              </a:solidFill>
            </a:endParaRPr>
          </a:p>
        </p:txBody>
      </p:sp>
      <p:sp>
        <p:nvSpPr>
          <p:cNvPr id="3" name="Content Placeholder 2"/>
          <p:cNvSpPr>
            <a:spLocks noGrp="1"/>
          </p:cNvSpPr>
          <p:nvPr>
            <p:ph idx="1"/>
          </p:nvPr>
        </p:nvSpPr>
        <p:spPr>
          <a:xfrm>
            <a:off x="228600" y="1773122"/>
            <a:ext cx="8763000" cy="4191000"/>
          </a:xfrm>
        </p:spPr>
        <p:txBody>
          <a:bodyPr>
            <a:normAutofit fontScale="85000" lnSpcReduction="20000"/>
          </a:bodyPr>
          <a:lstStyle/>
          <a:p>
            <a:pPr marL="344488" lvl="2">
              <a:lnSpc>
                <a:spcPct val="120000"/>
              </a:lnSpc>
              <a:spcAft>
                <a:spcPts val="600"/>
              </a:spcAft>
            </a:pPr>
            <a:r>
              <a:rPr lang="en-US" dirty="0">
                <a:latin typeface="Arial" pitchFamily="34" charset="0"/>
                <a:cs typeface="Arial" pitchFamily="34" charset="0"/>
              </a:rPr>
              <a:t>Have VA </a:t>
            </a:r>
            <a:r>
              <a:rPr lang="en-US" dirty="0" smtClean="0">
                <a:latin typeface="Arial" pitchFamily="34" charset="0"/>
                <a:cs typeface="Arial" pitchFamily="34" charset="0"/>
              </a:rPr>
              <a:t>build </a:t>
            </a:r>
            <a:r>
              <a:rPr lang="en-US" dirty="0">
                <a:latin typeface="Arial" pitchFamily="34" charset="0"/>
                <a:cs typeface="Arial" pitchFamily="34" charset="0"/>
              </a:rPr>
              <a:t>an app</a:t>
            </a:r>
          </a:p>
          <a:p>
            <a:pPr marL="344488" lvl="2">
              <a:lnSpc>
                <a:spcPct val="120000"/>
              </a:lnSpc>
              <a:spcAft>
                <a:spcPts val="600"/>
              </a:spcAft>
            </a:pPr>
            <a:r>
              <a:rPr lang="en-US" dirty="0">
                <a:latin typeface="Arial" pitchFamily="34" charset="0"/>
                <a:cs typeface="Arial" pitchFamily="34" charset="0"/>
              </a:rPr>
              <a:t>Certify an app you are building to carry the VA brand </a:t>
            </a:r>
            <a:endParaRPr lang="en-US" dirty="0" smtClean="0">
              <a:latin typeface="Arial" pitchFamily="34" charset="0"/>
              <a:cs typeface="Arial" pitchFamily="34" charset="0"/>
            </a:endParaRPr>
          </a:p>
          <a:p>
            <a:pPr marL="344488" lvl="2">
              <a:spcAft>
                <a:spcPts val="600"/>
              </a:spcAft>
            </a:pPr>
            <a:r>
              <a:rPr lang="en-US" sz="4800" b="1" dirty="0" smtClean="0">
                <a:solidFill>
                  <a:schemeClr val="accent2">
                    <a:lumMod val="75000"/>
                  </a:schemeClr>
                </a:solidFill>
                <a:latin typeface="Arial" pitchFamily="34" charset="0"/>
                <a:cs typeface="Arial" pitchFamily="34" charset="0"/>
              </a:rPr>
              <a:t>Start </a:t>
            </a:r>
            <a:r>
              <a:rPr lang="en-US" sz="4800" b="1" dirty="0">
                <a:solidFill>
                  <a:schemeClr val="accent2">
                    <a:lumMod val="75000"/>
                  </a:schemeClr>
                </a:solidFill>
                <a:latin typeface="Arial" pitchFamily="34" charset="0"/>
                <a:cs typeface="Arial" pitchFamily="34" charset="0"/>
              </a:rPr>
              <a:t>building a VA-branded app for which you have funds and resources</a:t>
            </a:r>
          </a:p>
          <a:p>
            <a:pPr marL="344488" lvl="2">
              <a:lnSpc>
                <a:spcPct val="120000"/>
              </a:lnSpc>
              <a:spcAft>
                <a:spcPts val="600"/>
              </a:spcAft>
            </a:pPr>
            <a:r>
              <a:rPr lang="en-US" dirty="0">
                <a:latin typeface="Arial" pitchFamily="34" charset="0"/>
                <a:cs typeface="Arial" pitchFamily="34" charset="0"/>
              </a:rPr>
              <a:t>Request a VA mobile app development environment (Tools setup</a:t>
            </a:r>
            <a:r>
              <a:rPr lang="en-US" dirty="0" smtClean="0">
                <a:latin typeface="Arial" pitchFamily="34" charset="0"/>
                <a:cs typeface="Arial" pitchFamily="34" charset="0"/>
              </a:rPr>
              <a:t>)</a:t>
            </a:r>
          </a:p>
          <a:p>
            <a:pPr marL="344488" lvl="2">
              <a:lnSpc>
                <a:spcPct val="120000"/>
              </a:lnSpc>
              <a:spcAft>
                <a:spcPts val="600"/>
              </a:spcAft>
            </a:pPr>
            <a:r>
              <a:rPr lang="en-US" dirty="0">
                <a:latin typeface="Arial" panose="020B0604020202020204" pitchFamily="34" charset="0"/>
                <a:cs typeface="Arial" panose="020B0604020202020204" pitchFamily="34" charset="0"/>
              </a:rPr>
              <a:t>Request server resources for your VA mobile app development project</a:t>
            </a:r>
          </a:p>
          <a:p>
            <a:pPr marL="344488" lvl="2">
              <a:lnSpc>
                <a:spcPct val="120000"/>
              </a:lnSpc>
              <a:spcAft>
                <a:spcPts val="600"/>
              </a:spcAft>
            </a:pPr>
            <a:r>
              <a:rPr lang="en-US" dirty="0" smtClean="0">
                <a:latin typeface="Arial" pitchFamily="34" charset="0"/>
                <a:cs typeface="Arial" pitchFamily="34" charset="0"/>
              </a:rPr>
              <a:t>Request </a:t>
            </a:r>
            <a:r>
              <a:rPr lang="en-US" dirty="0">
                <a:latin typeface="Arial" pitchFamily="34" charset="0"/>
                <a:cs typeface="Arial" pitchFamily="34" charset="0"/>
              </a:rPr>
              <a:t>a user account to participate in an existing VA mobile app development </a:t>
            </a:r>
            <a:r>
              <a:rPr lang="en-US" dirty="0" smtClean="0">
                <a:latin typeface="Arial" pitchFamily="34" charset="0"/>
                <a:cs typeface="Arial" pitchFamily="34" charset="0"/>
              </a:rPr>
              <a:t>project</a:t>
            </a:r>
            <a:endParaRPr lang="en-US" dirty="0"/>
          </a:p>
        </p:txBody>
      </p:sp>
      <p:graphicFrame>
        <p:nvGraphicFramePr>
          <p:cNvPr id="7" name="Content Placeholder 4"/>
          <p:cNvGraphicFramePr>
            <a:graphicFrameLocks/>
          </p:cNvGraphicFramePr>
          <p:nvPr>
            <p:extLst>
              <p:ext uri="{D42A27DB-BD31-4B8C-83A1-F6EECF244321}">
                <p14:modId xmlns:p14="http://schemas.microsoft.com/office/powerpoint/2010/main" val="1940820706"/>
              </p:ext>
            </p:extLst>
          </p:nvPr>
        </p:nvGraphicFramePr>
        <p:xfrm>
          <a:off x="138761" y="76200"/>
          <a:ext cx="88392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quot; &quot;"/>
          <p:cNvSpPr/>
          <p:nvPr/>
        </p:nvSpPr>
        <p:spPr>
          <a:xfrm>
            <a:off x="152400" y="2651234"/>
            <a:ext cx="8839200" cy="1676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descr="App Intake Process&#10;"/>
          <p:cNvSpPr txBox="1">
            <a:spLocks/>
          </p:cNvSpPr>
          <p:nvPr/>
        </p:nvSpPr>
        <p:spPr>
          <a:xfrm>
            <a:off x="0" y="6019800"/>
            <a:ext cx="9144000" cy="814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App Intake Process</a:t>
            </a:r>
            <a:endParaRPr lang="en-US" b="1" dirty="0"/>
          </a:p>
        </p:txBody>
      </p:sp>
    </p:spTree>
    <p:extLst>
      <p:ext uri="{BB962C8B-B14F-4D97-AF65-F5344CB8AC3E}">
        <p14:creationId xmlns:p14="http://schemas.microsoft.com/office/powerpoint/2010/main" val="41289403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Forms"/>
          <p:cNvSpPr txBox="1"/>
          <p:nvPr/>
        </p:nvSpPr>
        <p:spPr>
          <a:xfrm>
            <a:off x="0" y="1263267"/>
            <a:ext cx="9144000" cy="4324261"/>
          </a:xfrm>
          <a:prstGeom prst="rect">
            <a:avLst/>
          </a:prstGeom>
          <a:noFill/>
        </p:spPr>
        <p:txBody>
          <a:bodyPr wrap="square" rtlCol="0">
            <a:spAutoFit/>
          </a:bodyPr>
          <a:lstStyle/>
          <a:p>
            <a:r>
              <a:rPr lang="en-US" sz="27500" dirty="0" smtClean="0">
                <a:solidFill>
                  <a:srgbClr val="E4E4E4"/>
                </a:solidFill>
              </a:rPr>
              <a:t>Forms</a:t>
            </a:r>
            <a:endParaRPr lang="en-US" sz="27500" dirty="0">
              <a:solidFill>
                <a:srgbClr val="E4E4E4"/>
              </a:solidFill>
            </a:endParaRPr>
          </a:p>
        </p:txBody>
      </p:sp>
      <p:sp>
        <p:nvSpPr>
          <p:cNvPr id="3" name="Content Placeholder 2"/>
          <p:cNvSpPr>
            <a:spLocks noGrp="1"/>
          </p:cNvSpPr>
          <p:nvPr>
            <p:ph idx="1"/>
          </p:nvPr>
        </p:nvSpPr>
        <p:spPr>
          <a:xfrm>
            <a:off x="228600" y="1788888"/>
            <a:ext cx="8763000" cy="4191000"/>
          </a:xfrm>
        </p:spPr>
        <p:txBody>
          <a:bodyPr>
            <a:normAutofit fontScale="92500" lnSpcReduction="20000"/>
          </a:bodyPr>
          <a:lstStyle/>
          <a:p>
            <a:pPr marL="344488" lvl="2">
              <a:lnSpc>
                <a:spcPct val="120000"/>
              </a:lnSpc>
              <a:spcAft>
                <a:spcPts val="600"/>
              </a:spcAft>
            </a:pPr>
            <a:r>
              <a:rPr lang="en-US" sz="2200" dirty="0">
                <a:latin typeface="Arial" pitchFamily="34" charset="0"/>
                <a:cs typeface="Arial" pitchFamily="34" charset="0"/>
              </a:rPr>
              <a:t>Have VA </a:t>
            </a:r>
            <a:r>
              <a:rPr lang="en-US" sz="2200" dirty="0" smtClean="0">
                <a:latin typeface="Arial" pitchFamily="34" charset="0"/>
                <a:cs typeface="Arial" pitchFamily="34" charset="0"/>
              </a:rPr>
              <a:t>build </a:t>
            </a:r>
            <a:r>
              <a:rPr lang="en-US" sz="2200" dirty="0">
                <a:latin typeface="Arial" pitchFamily="34" charset="0"/>
                <a:cs typeface="Arial" pitchFamily="34" charset="0"/>
              </a:rPr>
              <a:t>an </a:t>
            </a:r>
            <a:r>
              <a:rPr lang="en-US" sz="2200" dirty="0" smtClean="0">
                <a:latin typeface="Arial" pitchFamily="34" charset="0"/>
                <a:cs typeface="Arial" pitchFamily="34" charset="0"/>
              </a:rPr>
              <a:t>app</a:t>
            </a:r>
          </a:p>
          <a:p>
            <a:pPr marL="344488" lvl="2">
              <a:lnSpc>
                <a:spcPct val="120000"/>
              </a:lnSpc>
              <a:spcAft>
                <a:spcPts val="600"/>
              </a:spcAft>
            </a:pPr>
            <a:r>
              <a:rPr lang="en-US" sz="2200" dirty="0" smtClean="0">
                <a:latin typeface="Arial" pitchFamily="34" charset="0"/>
                <a:cs typeface="Arial" pitchFamily="34" charset="0"/>
              </a:rPr>
              <a:t>Certify </a:t>
            </a:r>
            <a:r>
              <a:rPr lang="en-US" sz="2200" dirty="0">
                <a:latin typeface="Arial" pitchFamily="34" charset="0"/>
                <a:cs typeface="Arial" pitchFamily="34" charset="0"/>
              </a:rPr>
              <a:t>an app you are building to carry the VA brand </a:t>
            </a:r>
            <a:endParaRPr lang="en-US" sz="2200" dirty="0" smtClean="0">
              <a:latin typeface="Arial" pitchFamily="34" charset="0"/>
              <a:cs typeface="Arial" pitchFamily="34" charset="0"/>
            </a:endParaRPr>
          </a:p>
          <a:p>
            <a:pPr marL="344488" lvl="2">
              <a:lnSpc>
                <a:spcPct val="120000"/>
              </a:lnSpc>
              <a:spcAft>
                <a:spcPts val="600"/>
              </a:spcAft>
            </a:pPr>
            <a:r>
              <a:rPr lang="en-US" sz="2200" dirty="0" smtClean="0">
                <a:latin typeface="Arial" pitchFamily="34" charset="0"/>
                <a:cs typeface="Arial" pitchFamily="34" charset="0"/>
              </a:rPr>
              <a:t>Start </a:t>
            </a:r>
            <a:r>
              <a:rPr lang="en-US" sz="2200" dirty="0">
                <a:latin typeface="Arial" pitchFamily="34" charset="0"/>
                <a:cs typeface="Arial" pitchFamily="34" charset="0"/>
              </a:rPr>
              <a:t>building a VA-branded app for which you have funds and resources</a:t>
            </a:r>
          </a:p>
          <a:p>
            <a:pPr marL="344488" lvl="2">
              <a:spcAft>
                <a:spcPts val="600"/>
              </a:spcAft>
            </a:pPr>
            <a:r>
              <a:rPr lang="en-US" sz="4400" b="1" dirty="0">
                <a:solidFill>
                  <a:schemeClr val="accent2">
                    <a:lumMod val="75000"/>
                  </a:schemeClr>
                </a:solidFill>
                <a:latin typeface="Arial" pitchFamily="34" charset="0"/>
                <a:cs typeface="Arial" pitchFamily="34" charset="0"/>
              </a:rPr>
              <a:t>Request a VA mobile app development environment (Tools setup)</a:t>
            </a:r>
          </a:p>
          <a:p>
            <a:pPr marL="344488" lvl="2">
              <a:lnSpc>
                <a:spcPct val="120000"/>
              </a:lnSpc>
              <a:spcAft>
                <a:spcPts val="600"/>
              </a:spcAft>
            </a:pPr>
            <a:r>
              <a:rPr lang="en-US" sz="2200" dirty="0">
                <a:latin typeface="Arial" pitchFamily="34" charset="0"/>
                <a:cs typeface="Arial" pitchFamily="34" charset="0"/>
              </a:rPr>
              <a:t>Request server resources for your VA mobile app development project</a:t>
            </a:r>
          </a:p>
          <a:p>
            <a:pPr marL="344488" lvl="2">
              <a:lnSpc>
                <a:spcPct val="120000"/>
              </a:lnSpc>
              <a:spcAft>
                <a:spcPts val="600"/>
              </a:spcAft>
            </a:pPr>
            <a:r>
              <a:rPr lang="en-US" sz="2200" dirty="0" smtClean="0">
                <a:latin typeface="Arial" pitchFamily="34" charset="0"/>
                <a:cs typeface="Arial" pitchFamily="34" charset="0"/>
              </a:rPr>
              <a:t>Request </a:t>
            </a:r>
            <a:r>
              <a:rPr lang="en-US" sz="2200" dirty="0">
                <a:latin typeface="Arial" pitchFamily="34" charset="0"/>
                <a:cs typeface="Arial" pitchFamily="34" charset="0"/>
              </a:rPr>
              <a:t>a user account to participate in an existing VA mobile app development </a:t>
            </a:r>
            <a:r>
              <a:rPr lang="en-US" sz="2200" dirty="0" smtClean="0">
                <a:latin typeface="Arial" pitchFamily="34" charset="0"/>
                <a:cs typeface="Arial" pitchFamily="34" charset="0"/>
              </a:rPr>
              <a:t>project</a:t>
            </a:r>
            <a:endParaRPr lang="en-US" sz="2200" dirty="0"/>
          </a:p>
        </p:txBody>
      </p:sp>
      <p:graphicFrame>
        <p:nvGraphicFramePr>
          <p:cNvPr id="7" name="Content Placeholder 4"/>
          <p:cNvGraphicFramePr>
            <a:graphicFrameLocks/>
          </p:cNvGraphicFramePr>
          <p:nvPr>
            <p:extLst>
              <p:ext uri="{D42A27DB-BD31-4B8C-83A1-F6EECF244321}">
                <p14:modId xmlns:p14="http://schemas.microsoft.com/office/powerpoint/2010/main" val="2303697656"/>
              </p:ext>
            </p:extLst>
          </p:nvPr>
        </p:nvGraphicFramePr>
        <p:xfrm>
          <a:off x="138761" y="76200"/>
          <a:ext cx="88392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quot; &quot;"/>
          <p:cNvSpPr/>
          <p:nvPr/>
        </p:nvSpPr>
        <p:spPr>
          <a:xfrm>
            <a:off x="152400" y="3072248"/>
            <a:ext cx="8839200" cy="173098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0" y="6019800"/>
            <a:ext cx="9144000" cy="814558"/>
          </a:xfrm>
        </p:spPr>
        <p:txBody>
          <a:bodyPr/>
          <a:lstStyle/>
          <a:p>
            <a:r>
              <a:rPr lang="en-US" b="1" dirty="0" smtClean="0"/>
              <a:t>App Intake </a:t>
            </a:r>
            <a:r>
              <a:rPr lang="en-US" b="1" dirty="0"/>
              <a:t>P</a:t>
            </a:r>
            <a:r>
              <a:rPr lang="en-US" b="1" dirty="0" smtClean="0"/>
              <a:t>rocess</a:t>
            </a:r>
            <a:endParaRPr lang="en-US" b="1" dirty="0"/>
          </a:p>
        </p:txBody>
      </p:sp>
    </p:spTree>
    <p:extLst>
      <p:ext uri="{BB962C8B-B14F-4D97-AF65-F5344CB8AC3E}">
        <p14:creationId xmlns:p14="http://schemas.microsoft.com/office/powerpoint/2010/main" val="41289403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Forms"/>
          <p:cNvSpPr txBox="1"/>
          <p:nvPr/>
        </p:nvSpPr>
        <p:spPr>
          <a:xfrm>
            <a:off x="0" y="1263267"/>
            <a:ext cx="9144000" cy="4324261"/>
          </a:xfrm>
          <a:prstGeom prst="rect">
            <a:avLst/>
          </a:prstGeom>
          <a:noFill/>
        </p:spPr>
        <p:txBody>
          <a:bodyPr wrap="square" rtlCol="0">
            <a:spAutoFit/>
          </a:bodyPr>
          <a:lstStyle/>
          <a:p>
            <a:r>
              <a:rPr lang="en-US" sz="27500" dirty="0" smtClean="0">
                <a:solidFill>
                  <a:srgbClr val="E4E4E4"/>
                </a:solidFill>
              </a:rPr>
              <a:t>Forms</a:t>
            </a:r>
            <a:endParaRPr lang="en-US" sz="27500" dirty="0">
              <a:solidFill>
                <a:srgbClr val="E4E4E4"/>
              </a:solidFill>
            </a:endParaRPr>
          </a:p>
        </p:txBody>
      </p:sp>
      <p:sp>
        <p:nvSpPr>
          <p:cNvPr id="3" name="Content Placeholder 2"/>
          <p:cNvSpPr>
            <a:spLocks noGrp="1"/>
          </p:cNvSpPr>
          <p:nvPr>
            <p:ph idx="1"/>
          </p:nvPr>
        </p:nvSpPr>
        <p:spPr>
          <a:xfrm>
            <a:off x="228600" y="1786384"/>
            <a:ext cx="8763000" cy="4690616"/>
          </a:xfrm>
        </p:spPr>
        <p:txBody>
          <a:bodyPr>
            <a:normAutofit fontScale="92500" lnSpcReduction="10000"/>
          </a:bodyPr>
          <a:lstStyle/>
          <a:p>
            <a:pPr marL="344488" lvl="2">
              <a:lnSpc>
                <a:spcPct val="110000"/>
              </a:lnSpc>
              <a:spcBef>
                <a:spcPts val="480"/>
              </a:spcBef>
              <a:spcAft>
                <a:spcPts val="600"/>
              </a:spcAft>
            </a:pPr>
            <a:r>
              <a:rPr lang="en-US" sz="2200" dirty="0">
                <a:latin typeface="Arial" pitchFamily="34" charset="0"/>
                <a:cs typeface="Arial" pitchFamily="34" charset="0"/>
              </a:rPr>
              <a:t>Have VA </a:t>
            </a:r>
            <a:r>
              <a:rPr lang="en-US" sz="2200" dirty="0" smtClean="0">
                <a:latin typeface="Arial" pitchFamily="34" charset="0"/>
                <a:cs typeface="Arial" pitchFamily="34" charset="0"/>
              </a:rPr>
              <a:t>build </a:t>
            </a:r>
            <a:r>
              <a:rPr lang="en-US" sz="2200" dirty="0">
                <a:latin typeface="Arial" pitchFamily="34" charset="0"/>
                <a:cs typeface="Arial" pitchFamily="34" charset="0"/>
              </a:rPr>
              <a:t>an app</a:t>
            </a:r>
          </a:p>
          <a:p>
            <a:pPr marL="344488" lvl="2">
              <a:lnSpc>
                <a:spcPct val="110000"/>
              </a:lnSpc>
              <a:spcBef>
                <a:spcPts val="480"/>
              </a:spcBef>
              <a:spcAft>
                <a:spcPts val="600"/>
              </a:spcAft>
            </a:pPr>
            <a:r>
              <a:rPr lang="en-US" sz="2200" dirty="0">
                <a:latin typeface="Arial" pitchFamily="34" charset="0"/>
                <a:cs typeface="Arial" pitchFamily="34" charset="0"/>
              </a:rPr>
              <a:t>Certify an app you are building to carry the VA brand </a:t>
            </a:r>
            <a:endParaRPr lang="en-US" sz="2200" dirty="0" smtClean="0">
              <a:latin typeface="Arial" pitchFamily="34" charset="0"/>
              <a:cs typeface="Arial" pitchFamily="34" charset="0"/>
            </a:endParaRPr>
          </a:p>
          <a:p>
            <a:pPr marL="344488" lvl="2">
              <a:lnSpc>
                <a:spcPct val="110000"/>
              </a:lnSpc>
              <a:spcBef>
                <a:spcPts val="480"/>
              </a:spcBef>
              <a:spcAft>
                <a:spcPts val="600"/>
              </a:spcAft>
            </a:pPr>
            <a:r>
              <a:rPr lang="en-US" sz="2200" dirty="0" smtClean="0">
                <a:latin typeface="Arial" pitchFamily="34" charset="0"/>
                <a:cs typeface="Arial" pitchFamily="34" charset="0"/>
              </a:rPr>
              <a:t>Start </a:t>
            </a:r>
            <a:r>
              <a:rPr lang="en-US" sz="2200" dirty="0">
                <a:latin typeface="Arial" pitchFamily="34" charset="0"/>
                <a:cs typeface="Arial" pitchFamily="34" charset="0"/>
              </a:rPr>
              <a:t>building a VA-branded app for which you have funds and resources</a:t>
            </a:r>
          </a:p>
          <a:p>
            <a:pPr marL="344488" lvl="2">
              <a:lnSpc>
                <a:spcPct val="110000"/>
              </a:lnSpc>
              <a:spcBef>
                <a:spcPts val="480"/>
              </a:spcBef>
              <a:spcAft>
                <a:spcPts val="600"/>
              </a:spcAft>
            </a:pPr>
            <a:r>
              <a:rPr lang="en-US" sz="2200" dirty="0">
                <a:latin typeface="Arial" pitchFamily="34" charset="0"/>
                <a:cs typeface="Arial" pitchFamily="34" charset="0"/>
              </a:rPr>
              <a:t>Request a VA mobile app development environment (Tools setup</a:t>
            </a:r>
            <a:r>
              <a:rPr lang="en-US" sz="2200" dirty="0" smtClean="0">
                <a:latin typeface="Arial" pitchFamily="34" charset="0"/>
                <a:cs typeface="Arial" pitchFamily="34" charset="0"/>
              </a:rPr>
              <a:t>)</a:t>
            </a:r>
          </a:p>
          <a:p>
            <a:pPr marL="344488" lvl="2">
              <a:spcBef>
                <a:spcPts val="984"/>
              </a:spcBef>
              <a:spcAft>
                <a:spcPts val="600"/>
              </a:spcAft>
            </a:pPr>
            <a:r>
              <a:rPr lang="en-US" sz="4400" b="1" dirty="0">
                <a:solidFill>
                  <a:schemeClr val="accent2">
                    <a:lumMod val="75000"/>
                  </a:schemeClr>
                </a:solidFill>
                <a:latin typeface="Arial" panose="020B0604020202020204" pitchFamily="34" charset="0"/>
                <a:cs typeface="Arial" panose="020B0604020202020204" pitchFamily="34" charset="0"/>
              </a:rPr>
              <a:t>Request server resources for your VA mobile app development </a:t>
            </a:r>
            <a:r>
              <a:rPr lang="en-US" sz="4400" b="1" dirty="0" smtClean="0">
                <a:solidFill>
                  <a:schemeClr val="accent2">
                    <a:lumMod val="75000"/>
                  </a:schemeClr>
                </a:solidFill>
                <a:latin typeface="Arial" panose="020B0604020202020204" pitchFamily="34" charset="0"/>
                <a:cs typeface="Arial" panose="020B0604020202020204" pitchFamily="34" charset="0"/>
              </a:rPr>
              <a:t>project</a:t>
            </a:r>
            <a:endParaRPr lang="en-US" sz="4400" b="1" dirty="0">
              <a:solidFill>
                <a:schemeClr val="accent2">
                  <a:lumMod val="75000"/>
                </a:schemeClr>
              </a:solidFill>
              <a:latin typeface="Arial" pitchFamily="34" charset="0"/>
              <a:cs typeface="Arial" pitchFamily="34" charset="0"/>
            </a:endParaRPr>
          </a:p>
          <a:p>
            <a:pPr marL="344488" lvl="2">
              <a:lnSpc>
                <a:spcPct val="120000"/>
              </a:lnSpc>
              <a:spcAft>
                <a:spcPts val="600"/>
              </a:spcAft>
            </a:pPr>
            <a:r>
              <a:rPr lang="en-US" sz="2200" dirty="0">
                <a:latin typeface="Arial" pitchFamily="34" charset="0"/>
                <a:cs typeface="Arial" pitchFamily="34" charset="0"/>
              </a:rPr>
              <a:t>Request a user account to participate in an existing VA mobile app development </a:t>
            </a:r>
            <a:r>
              <a:rPr lang="en-US" sz="2200" dirty="0" smtClean="0">
                <a:latin typeface="Arial" pitchFamily="34" charset="0"/>
                <a:cs typeface="Arial" pitchFamily="34" charset="0"/>
              </a:rPr>
              <a:t>project</a:t>
            </a:r>
            <a:endParaRPr lang="en-US" sz="2200" dirty="0"/>
          </a:p>
        </p:txBody>
      </p:sp>
      <p:graphicFrame>
        <p:nvGraphicFramePr>
          <p:cNvPr id="7" name="Content Placeholder 4"/>
          <p:cNvGraphicFramePr>
            <a:graphicFrameLocks/>
          </p:cNvGraphicFramePr>
          <p:nvPr>
            <p:extLst>
              <p:ext uri="{D42A27DB-BD31-4B8C-83A1-F6EECF244321}">
                <p14:modId xmlns:p14="http://schemas.microsoft.com/office/powerpoint/2010/main" val="535852248"/>
              </p:ext>
            </p:extLst>
          </p:nvPr>
        </p:nvGraphicFramePr>
        <p:xfrm>
          <a:off x="138761" y="76200"/>
          <a:ext cx="88392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quot; &quot;"/>
          <p:cNvSpPr/>
          <p:nvPr/>
        </p:nvSpPr>
        <p:spPr>
          <a:xfrm>
            <a:off x="152400" y="3668106"/>
            <a:ext cx="8839200" cy="175786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6019800"/>
            <a:ext cx="9144000" cy="814558"/>
          </a:xfrm>
        </p:spPr>
        <p:txBody>
          <a:bodyPr/>
          <a:lstStyle/>
          <a:p>
            <a:r>
              <a:rPr lang="en-US" b="1" dirty="0" smtClean="0"/>
              <a:t>App Intake </a:t>
            </a:r>
            <a:r>
              <a:rPr lang="en-US" b="1" dirty="0"/>
              <a:t>P</a:t>
            </a:r>
            <a:r>
              <a:rPr lang="en-US" b="1" dirty="0" smtClean="0"/>
              <a:t>rocess</a:t>
            </a:r>
            <a:endParaRPr lang="en-US" b="1" dirty="0"/>
          </a:p>
        </p:txBody>
      </p:sp>
    </p:spTree>
    <p:extLst>
      <p:ext uri="{BB962C8B-B14F-4D97-AF65-F5344CB8AC3E}">
        <p14:creationId xmlns:p14="http://schemas.microsoft.com/office/powerpoint/2010/main" val="665306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Forms"/>
          <p:cNvSpPr txBox="1"/>
          <p:nvPr/>
        </p:nvSpPr>
        <p:spPr>
          <a:xfrm>
            <a:off x="0" y="1263267"/>
            <a:ext cx="9144000" cy="4324261"/>
          </a:xfrm>
          <a:prstGeom prst="rect">
            <a:avLst/>
          </a:prstGeom>
          <a:noFill/>
        </p:spPr>
        <p:txBody>
          <a:bodyPr wrap="square" rtlCol="0">
            <a:spAutoFit/>
          </a:bodyPr>
          <a:lstStyle/>
          <a:p>
            <a:r>
              <a:rPr lang="en-US" sz="27500" dirty="0" smtClean="0">
                <a:solidFill>
                  <a:srgbClr val="E4E4E4"/>
                </a:solidFill>
              </a:rPr>
              <a:t>Forms</a:t>
            </a:r>
            <a:endParaRPr lang="en-US" sz="27500" dirty="0">
              <a:solidFill>
                <a:srgbClr val="E4E4E4"/>
              </a:solidFill>
            </a:endParaRPr>
          </a:p>
        </p:txBody>
      </p:sp>
      <p:sp>
        <p:nvSpPr>
          <p:cNvPr id="3" name="Content Placeholder 2"/>
          <p:cNvSpPr>
            <a:spLocks noGrp="1"/>
          </p:cNvSpPr>
          <p:nvPr>
            <p:ph idx="1"/>
          </p:nvPr>
        </p:nvSpPr>
        <p:spPr>
          <a:xfrm>
            <a:off x="228600" y="1786384"/>
            <a:ext cx="8763000" cy="4191000"/>
          </a:xfrm>
        </p:spPr>
        <p:txBody>
          <a:bodyPr>
            <a:normAutofit fontScale="85000" lnSpcReduction="20000"/>
          </a:bodyPr>
          <a:lstStyle/>
          <a:p>
            <a:pPr marL="344488" lvl="2">
              <a:lnSpc>
                <a:spcPct val="120000"/>
              </a:lnSpc>
              <a:spcBef>
                <a:spcPts val="480"/>
              </a:spcBef>
              <a:spcAft>
                <a:spcPts val="600"/>
              </a:spcAft>
            </a:pPr>
            <a:r>
              <a:rPr lang="en-US" dirty="0">
                <a:latin typeface="Arial" pitchFamily="34" charset="0"/>
                <a:cs typeface="Arial" pitchFamily="34" charset="0"/>
              </a:rPr>
              <a:t>Have VA </a:t>
            </a:r>
            <a:r>
              <a:rPr lang="en-US" dirty="0" smtClean="0">
                <a:latin typeface="Arial" pitchFamily="34" charset="0"/>
                <a:cs typeface="Arial" pitchFamily="34" charset="0"/>
              </a:rPr>
              <a:t>build </a:t>
            </a:r>
            <a:r>
              <a:rPr lang="en-US" dirty="0">
                <a:latin typeface="Arial" pitchFamily="34" charset="0"/>
                <a:cs typeface="Arial" pitchFamily="34" charset="0"/>
              </a:rPr>
              <a:t>an app</a:t>
            </a:r>
          </a:p>
          <a:p>
            <a:pPr marL="344488" lvl="2">
              <a:lnSpc>
                <a:spcPct val="120000"/>
              </a:lnSpc>
              <a:spcBef>
                <a:spcPts val="480"/>
              </a:spcBef>
              <a:spcAft>
                <a:spcPts val="600"/>
              </a:spcAft>
            </a:pPr>
            <a:r>
              <a:rPr lang="en-US" dirty="0">
                <a:latin typeface="Arial" pitchFamily="34" charset="0"/>
                <a:cs typeface="Arial" pitchFamily="34" charset="0"/>
              </a:rPr>
              <a:t>Certify an app you are building to carry the VA brand </a:t>
            </a:r>
            <a:endParaRPr lang="en-US" dirty="0" smtClean="0">
              <a:latin typeface="Arial" pitchFamily="34" charset="0"/>
              <a:cs typeface="Arial" pitchFamily="34" charset="0"/>
            </a:endParaRPr>
          </a:p>
          <a:p>
            <a:pPr marL="344488" lvl="2">
              <a:lnSpc>
                <a:spcPct val="120000"/>
              </a:lnSpc>
              <a:spcBef>
                <a:spcPts val="480"/>
              </a:spcBef>
              <a:spcAft>
                <a:spcPts val="600"/>
              </a:spcAft>
            </a:pPr>
            <a:r>
              <a:rPr lang="en-US" dirty="0" smtClean="0">
                <a:latin typeface="Arial" pitchFamily="34" charset="0"/>
                <a:cs typeface="Arial" pitchFamily="34" charset="0"/>
              </a:rPr>
              <a:t>Start </a:t>
            </a:r>
            <a:r>
              <a:rPr lang="en-US" dirty="0">
                <a:latin typeface="Arial" pitchFamily="34" charset="0"/>
                <a:cs typeface="Arial" pitchFamily="34" charset="0"/>
              </a:rPr>
              <a:t>building a VA-branded app for which you have funds and resources</a:t>
            </a:r>
          </a:p>
          <a:p>
            <a:pPr marL="344488" lvl="2">
              <a:lnSpc>
                <a:spcPct val="120000"/>
              </a:lnSpc>
              <a:spcBef>
                <a:spcPts val="480"/>
              </a:spcBef>
              <a:spcAft>
                <a:spcPts val="600"/>
              </a:spcAft>
            </a:pPr>
            <a:r>
              <a:rPr lang="en-US" dirty="0">
                <a:latin typeface="Arial" pitchFamily="34" charset="0"/>
                <a:cs typeface="Arial" pitchFamily="34" charset="0"/>
              </a:rPr>
              <a:t>Request a VA mobile app development environment (Tools setup</a:t>
            </a:r>
            <a:r>
              <a:rPr lang="en-US" dirty="0" smtClean="0">
                <a:latin typeface="Arial" pitchFamily="34" charset="0"/>
                <a:cs typeface="Arial" pitchFamily="34" charset="0"/>
              </a:rPr>
              <a:t>)</a:t>
            </a:r>
          </a:p>
          <a:p>
            <a:pPr marL="344488" lvl="2">
              <a:lnSpc>
                <a:spcPct val="120000"/>
              </a:lnSpc>
              <a:spcBef>
                <a:spcPts val="480"/>
              </a:spcBef>
              <a:spcAft>
                <a:spcPts val="600"/>
              </a:spcAft>
            </a:pPr>
            <a:r>
              <a:rPr lang="en-US" dirty="0">
                <a:latin typeface="Arial" panose="020B0604020202020204" pitchFamily="34" charset="0"/>
                <a:cs typeface="Arial" panose="020B0604020202020204" pitchFamily="34" charset="0"/>
              </a:rPr>
              <a:t>Request server resources for your VA mobile app development </a:t>
            </a:r>
            <a:r>
              <a:rPr lang="en-US" dirty="0" smtClean="0">
                <a:latin typeface="Arial" panose="020B0604020202020204" pitchFamily="34" charset="0"/>
                <a:cs typeface="Arial" panose="020B0604020202020204" pitchFamily="34" charset="0"/>
              </a:rPr>
              <a:t>project</a:t>
            </a:r>
            <a:endParaRPr lang="en-US" dirty="0">
              <a:latin typeface="Arial" pitchFamily="34" charset="0"/>
              <a:cs typeface="Arial" pitchFamily="34" charset="0"/>
            </a:endParaRPr>
          </a:p>
          <a:p>
            <a:pPr marL="344488" lvl="2">
              <a:spcAft>
                <a:spcPts val="600"/>
              </a:spcAft>
            </a:pPr>
            <a:r>
              <a:rPr lang="en-US" sz="4800" b="1" dirty="0">
                <a:solidFill>
                  <a:schemeClr val="accent2">
                    <a:lumMod val="75000"/>
                  </a:schemeClr>
                </a:solidFill>
                <a:latin typeface="Arial" pitchFamily="34" charset="0"/>
                <a:cs typeface="Arial" pitchFamily="34" charset="0"/>
              </a:rPr>
              <a:t>Request a user account to participate in an existing VA mobile app development </a:t>
            </a:r>
            <a:r>
              <a:rPr lang="en-US" sz="4800" b="1" dirty="0" smtClean="0">
                <a:solidFill>
                  <a:schemeClr val="accent2">
                    <a:lumMod val="75000"/>
                  </a:schemeClr>
                </a:solidFill>
                <a:latin typeface="Arial" pitchFamily="34" charset="0"/>
                <a:cs typeface="Arial" pitchFamily="34" charset="0"/>
              </a:rPr>
              <a:t>project</a:t>
            </a:r>
            <a:endParaRPr lang="en-US" sz="4800" b="1" dirty="0">
              <a:solidFill>
                <a:schemeClr val="accent2">
                  <a:lumMod val="75000"/>
                </a:schemeClr>
              </a:solidFill>
            </a:endParaRPr>
          </a:p>
        </p:txBody>
      </p:sp>
      <p:graphicFrame>
        <p:nvGraphicFramePr>
          <p:cNvPr id="7" name="Content Placeholder 4"/>
          <p:cNvGraphicFramePr>
            <a:graphicFrameLocks/>
          </p:cNvGraphicFramePr>
          <p:nvPr>
            <p:extLst>
              <p:ext uri="{D42A27DB-BD31-4B8C-83A1-F6EECF244321}">
                <p14:modId xmlns:p14="http://schemas.microsoft.com/office/powerpoint/2010/main" val="1417439917"/>
              </p:ext>
            </p:extLst>
          </p:nvPr>
        </p:nvGraphicFramePr>
        <p:xfrm>
          <a:off x="138761" y="76200"/>
          <a:ext cx="8839200" cy="1752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quot; &quot;"/>
          <p:cNvSpPr/>
          <p:nvPr/>
        </p:nvSpPr>
        <p:spPr>
          <a:xfrm>
            <a:off x="152400" y="3962400"/>
            <a:ext cx="8839200" cy="17526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descr="App Intake Process&#10;"/>
          <p:cNvSpPr txBox="1">
            <a:spLocks/>
          </p:cNvSpPr>
          <p:nvPr/>
        </p:nvSpPr>
        <p:spPr>
          <a:xfrm>
            <a:off x="0" y="6019800"/>
            <a:ext cx="9144000" cy="81455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App Intake Process</a:t>
            </a:r>
            <a:endParaRPr lang="en-US" b="1" dirty="0"/>
          </a:p>
        </p:txBody>
      </p:sp>
    </p:spTree>
    <p:extLst>
      <p:ext uri="{BB962C8B-B14F-4D97-AF65-F5344CB8AC3E}">
        <p14:creationId xmlns:p14="http://schemas.microsoft.com/office/powerpoint/2010/main" val="4128940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20" name="Chart 8" descr="consumer electronics"/>
          <p:cNvGraphicFramePr>
            <a:graphicFrameLocks/>
          </p:cNvGraphicFramePr>
          <p:nvPr>
            <p:extLst>
              <p:ext uri="{D42A27DB-BD31-4B8C-83A1-F6EECF244321}">
                <p14:modId xmlns:p14="http://schemas.microsoft.com/office/powerpoint/2010/main" val="524194658"/>
              </p:ext>
            </p:extLst>
          </p:nvPr>
        </p:nvGraphicFramePr>
        <p:xfrm>
          <a:off x="76200" y="1603375"/>
          <a:ext cx="9023350" cy="4264025"/>
        </p:xfrm>
        <a:graphic>
          <a:graphicData uri="http://schemas.openxmlformats.org/presentationml/2006/ole">
            <mc:AlternateContent xmlns:mc="http://schemas.openxmlformats.org/markup-compatibility/2006">
              <mc:Choice xmlns:v="urn:schemas-microsoft-com:vml" Requires="v">
                <p:oleObj spid="_x0000_s2057" name="Worksheet" r:id="rId5" imgW="8353320" imgH="4019581" progId="Excel.Sheet.8">
                  <p:embed/>
                </p:oleObj>
              </mc:Choice>
              <mc:Fallback>
                <p:oleObj name="Worksheet" r:id="rId5" imgW="8353320" imgH="4019581" progId="Excel.Sheet.8">
                  <p:embed/>
                  <p:pic>
                    <p:nvPicPr>
                      <p:cNvPr id="0" name=""/>
                      <p:cNvPicPr>
                        <a:picLocks noChangeArrowheads="1"/>
                      </p:cNvPicPr>
                      <p:nvPr/>
                    </p:nvPicPr>
                    <p:blipFill>
                      <a:blip r:embed="rId6"/>
                      <a:srcRect/>
                      <a:stretch>
                        <a:fillRect/>
                      </a:stretch>
                    </p:blipFill>
                    <p:spPr bwMode="auto">
                      <a:xfrm>
                        <a:off x="76200" y="1603375"/>
                        <a:ext cx="9023350" cy="4264025"/>
                      </a:xfrm>
                      <a:prstGeom prst="rect">
                        <a:avLst/>
                      </a:prstGeom>
                      <a:noFill/>
                      <a:extLst/>
                    </p:spPr>
                  </p:pic>
                </p:oleObj>
              </mc:Fallback>
            </mc:AlternateContent>
          </a:graphicData>
        </a:graphic>
      </p:graphicFrame>
      <p:sp>
        <p:nvSpPr>
          <p:cNvPr id="9230" name="TextBox 13" descr="Mobile PC Users&#10;"/>
          <p:cNvSpPr txBox="1">
            <a:spLocks noChangeArrowheads="1"/>
          </p:cNvSpPr>
          <p:nvPr/>
        </p:nvSpPr>
        <p:spPr bwMode="auto">
          <a:xfrm>
            <a:off x="6474773" y="5729720"/>
            <a:ext cx="18067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rgbClr val="000000"/>
                </a:solidFill>
              </a:rPr>
              <a:t>Mobile PC Users</a:t>
            </a:r>
          </a:p>
        </p:txBody>
      </p:sp>
      <p:sp>
        <p:nvSpPr>
          <p:cNvPr id="24" name="AutoShape 9" descr="0.3"/>
          <p:cNvSpPr>
            <a:spLocks noChangeArrowheads="1"/>
          </p:cNvSpPr>
          <p:nvPr/>
        </p:nvSpPr>
        <p:spPr bwMode="auto">
          <a:xfrm>
            <a:off x="6889750" y="4846849"/>
            <a:ext cx="796925" cy="457200"/>
          </a:xfrm>
          <a:prstGeom prst="wedgeRectCallout">
            <a:avLst>
              <a:gd name="adj1" fmla="val -20999"/>
              <a:gd name="adj2" fmla="val 79731"/>
            </a:avLst>
          </a:prstGeom>
          <a:solidFill>
            <a:schemeClr val="bg2">
              <a:lumMod val="60000"/>
              <a:lumOff val="40000"/>
              <a:alpha val="60000"/>
            </a:schemeClr>
          </a:solidFill>
          <a:ln w="9525">
            <a:noFill/>
            <a:miter lim="800000"/>
            <a:headEnd/>
            <a:tailEnd/>
          </a:ln>
        </p:spPr>
        <p:txBody>
          <a:bodyPr anchor="ctr"/>
          <a:lstStyle/>
          <a:p>
            <a:pPr algn="ctr">
              <a:defRPr/>
            </a:pPr>
            <a:r>
              <a:rPr lang="en-US" sz="2800" b="1" dirty="0">
                <a:solidFill>
                  <a:srgbClr val="000000"/>
                </a:solidFill>
                <a:latin typeface="Arial" pitchFamily="34" charset="0"/>
                <a:cs typeface="Arial" charset="0"/>
              </a:rPr>
              <a:t>0.3</a:t>
            </a:r>
          </a:p>
        </p:txBody>
      </p:sp>
      <p:sp>
        <p:nvSpPr>
          <p:cNvPr id="9229" name="TextBox 12" descr="Desktop PC Users&#10;"/>
          <p:cNvSpPr txBox="1">
            <a:spLocks noChangeArrowheads="1"/>
          </p:cNvSpPr>
          <p:nvPr/>
        </p:nvSpPr>
        <p:spPr bwMode="auto">
          <a:xfrm>
            <a:off x="4697518" y="5729720"/>
            <a:ext cx="175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smtClean="0">
                <a:solidFill>
                  <a:srgbClr val="000000"/>
                </a:solidFill>
              </a:rPr>
              <a:t>Desktop PC Users</a:t>
            </a:r>
            <a:endParaRPr lang="en-US" sz="2400" dirty="0">
              <a:solidFill>
                <a:srgbClr val="000000"/>
              </a:solidFill>
            </a:endParaRPr>
          </a:p>
        </p:txBody>
      </p:sp>
      <p:sp>
        <p:nvSpPr>
          <p:cNvPr id="23" name="AutoShape 9" descr="0.7"/>
          <p:cNvSpPr>
            <a:spLocks noChangeArrowheads="1"/>
          </p:cNvSpPr>
          <p:nvPr/>
        </p:nvSpPr>
        <p:spPr bwMode="auto">
          <a:xfrm>
            <a:off x="5133537" y="4537201"/>
            <a:ext cx="795337" cy="457200"/>
          </a:xfrm>
          <a:prstGeom prst="wedgeRectCallout">
            <a:avLst>
              <a:gd name="adj1" fmla="val -20999"/>
              <a:gd name="adj2" fmla="val 79731"/>
            </a:avLst>
          </a:prstGeom>
          <a:solidFill>
            <a:schemeClr val="bg2">
              <a:lumMod val="60000"/>
              <a:lumOff val="40000"/>
              <a:alpha val="60000"/>
            </a:schemeClr>
          </a:solidFill>
          <a:ln w="9525">
            <a:noFill/>
            <a:miter lim="800000"/>
            <a:headEnd/>
            <a:tailEnd/>
          </a:ln>
        </p:spPr>
        <p:txBody>
          <a:bodyPr anchor="ctr"/>
          <a:lstStyle/>
          <a:p>
            <a:pPr algn="ctr">
              <a:defRPr/>
            </a:pPr>
            <a:r>
              <a:rPr lang="en-US" sz="2800" b="1" dirty="0">
                <a:solidFill>
                  <a:srgbClr val="000000"/>
                </a:solidFill>
                <a:latin typeface="Arial" pitchFamily="34" charset="0"/>
                <a:cs typeface="Arial" charset="0"/>
              </a:rPr>
              <a:t>0.7</a:t>
            </a:r>
          </a:p>
        </p:txBody>
      </p:sp>
      <p:sp>
        <p:nvSpPr>
          <p:cNvPr id="22" name="AutoShape 9" descr=" 1.3"/>
          <p:cNvSpPr>
            <a:spLocks noChangeArrowheads="1"/>
          </p:cNvSpPr>
          <p:nvPr/>
        </p:nvSpPr>
        <p:spPr bwMode="auto">
          <a:xfrm>
            <a:off x="3402803" y="4090810"/>
            <a:ext cx="796925" cy="457200"/>
          </a:xfrm>
          <a:prstGeom prst="wedgeRectCallout">
            <a:avLst>
              <a:gd name="adj1" fmla="val -20999"/>
              <a:gd name="adj2" fmla="val 79731"/>
            </a:avLst>
          </a:prstGeom>
          <a:solidFill>
            <a:schemeClr val="bg2">
              <a:lumMod val="60000"/>
              <a:lumOff val="40000"/>
              <a:alpha val="60000"/>
            </a:schemeClr>
          </a:solidFill>
          <a:ln w="9525">
            <a:noFill/>
            <a:miter lim="800000"/>
            <a:headEnd/>
            <a:tailEnd/>
          </a:ln>
        </p:spPr>
        <p:txBody>
          <a:bodyPr anchor="ctr"/>
          <a:lstStyle/>
          <a:p>
            <a:pPr algn="ctr">
              <a:defRPr/>
            </a:pPr>
            <a:r>
              <a:rPr lang="en-US" sz="2800" b="1" dirty="0">
                <a:solidFill>
                  <a:srgbClr val="000000"/>
                </a:solidFill>
                <a:latin typeface="Arial" pitchFamily="34" charset="0"/>
                <a:cs typeface="Arial" charset="0"/>
              </a:rPr>
              <a:t>1.3</a:t>
            </a:r>
          </a:p>
        </p:txBody>
      </p:sp>
      <p:sp>
        <p:nvSpPr>
          <p:cNvPr id="9228" name="TextBox 11" descr="TV Households&#10;&#10;"/>
          <p:cNvSpPr txBox="1">
            <a:spLocks noChangeArrowheads="1"/>
          </p:cNvSpPr>
          <p:nvPr/>
        </p:nvSpPr>
        <p:spPr bwMode="auto">
          <a:xfrm>
            <a:off x="2854905" y="5729720"/>
            <a:ext cx="18354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a:solidFill>
                  <a:srgbClr val="000000"/>
                </a:solidFill>
              </a:rPr>
              <a:t>TV Households</a:t>
            </a:r>
          </a:p>
        </p:txBody>
      </p:sp>
      <p:sp>
        <p:nvSpPr>
          <p:cNvPr id="21" name="AutoShape 9" descr="5.0 billion"/>
          <p:cNvSpPr>
            <a:spLocks noChangeArrowheads="1"/>
          </p:cNvSpPr>
          <p:nvPr/>
        </p:nvSpPr>
        <p:spPr bwMode="auto">
          <a:xfrm>
            <a:off x="1652009" y="1347193"/>
            <a:ext cx="796925" cy="457200"/>
          </a:xfrm>
          <a:prstGeom prst="wedgeRectCallout">
            <a:avLst>
              <a:gd name="adj1" fmla="val -20999"/>
              <a:gd name="adj2" fmla="val 79731"/>
            </a:avLst>
          </a:prstGeom>
          <a:solidFill>
            <a:schemeClr val="bg2">
              <a:lumMod val="60000"/>
              <a:lumOff val="40000"/>
              <a:alpha val="60000"/>
            </a:schemeClr>
          </a:solidFill>
          <a:ln w="9525">
            <a:noFill/>
            <a:miter lim="800000"/>
            <a:headEnd/>
            <a:tailEnd/>
          </a:ln>
        </p:spPr>
        <p:txBody>
          <a:bodyPr anchor="ctr"/>
          <a:lstStyle/>
          <a:p>
            <a:pPr algn="ctr">
              <a:defRPr/>
            </a:pPr>
            <a:r>
              <a:rPr lang="en-US" sz="2800" b="1" dirty="0">
                <a:solidFill>
                  <a:srgbClr val="000000"/>
                </a:solidFill>
                <a:latin typeface="Arial" pitchFamily="34" charset="0"/>
                <a:cs typeface="Arial" charset="0"/>
              </a:rPr>
              <a:t>5.0</a:t>
            </a:r>
            <a:r>
              <a:rPr lang="en-US" sz="2800" b="1" baseline="30000" dirty="0">
                <a:solidFill>
                  <a:srgbClr val="000000"/>
                </a:solidFill>
                <a:latin typeface="Arial" pitchFamily="34" charset="0"/>
                <a:cs typeface="Arial" charset="0"/>
              </a:rPr>
              <a:t>*</a:t>
            </a:r>
          </a:p>
        </p:txBody>
      </p:sp>
      <p:sp>
        <p:nvSpPr>
          <p:cNvPr id="9227" name="TextBox 10" descr="Cell Phone Users&#10;"/>
          <p:cNvSpPr txBox="1">
            <a:spLocks noChangeArrowheads="1"/>
          </p:cNvSpPr>
          <p:nvPr/>
        </p:nvSpPr>
        <p:spPr bwMode="auto">
          <a:xfrm>
            <a:off x="1164768" y="5729720"/>
            <a:ext cx="166975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ts val="2600"/>
              </a:lnSpc>
            </a:pPr>
            <a:r>
              <a:rPr lang="en-US" sz="2800" b="1" dirty="0">
                <a:solidFill>
                  <a:srgbClr val="000000"/>
                </a:solidFill>
              </a:rPr>
              <a:t>Cell Phone Users</a:t>
            </a:r>
          </a:p>
        </p:txBody>
      </p:sp>
      <p:sp>
        <p:nvSpPr>
          <p:cNvPr id="18" name="Text Placeholder 17" descr="MORE THAN 3 BILLION MORE DEVICES&#10;"/>
          <p:cNvSpPr>
            <a:spLocks noGrp="1"/>
          </p:cNvSpPr>
          <p:nvPr>
            <p:ph type="body" sz="quarter" idx="12"/>
          </p:nvPr>
        </p:nvSpPr>
        <p:spPr>
          <a:xfrm>
            <a:off x="3682634" y="2448770"/>
            <a:ext cx="2138444" cy="1066800"/>
          </a:xfrm>
        </p:spPr>
        <p:txBody>
          <a:bodyPr>
            <a:noAutofit/>
          </a:bodyPr>
          <a:lstStyle/>
          <a:p>
            <a:pPr marL="0" indent="0" algn="ctr" eaLnBrk="1" hangingPunct="1">
              <a:defRPr/>
            </a:pPr>
            <a:r>
              <a:rPr lang="en-US" sz="2400" b="1" dirty="0" smtClean="0">
                <a:solidFill>
                  <a:schemeClr val="tx1"/>
                </a:solidFill>
              </a:rPr>
              <a:t>MORE THAN 3 BILLION MORE DEVICES</a:t>
            </a:r>
          </a:p>
        </p:txBody>
      </p:sp>
      <p:sp>
        <p:nvSpPr>
          <p:cNvPr id="2" name="Right Brace 1" descr="&quot; &quot;"/>
          <p:cNvSpPr/>
          <p:nvPr/>
        </p:nvSpPr>
        <p:spPr>
          <a:xfrm>
            <a:off x="2949860" y="1904985"/>
            <a:ext cx="609600" cy="2478088"/>
          </a:xfrm>
          <a:prstGeom prst="rightBrace">
            <a:avLst>
              <a:gd name="adj1" fmla="val 42424"/>
              <a:gd name="adj2" fmla="val 44409"/>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TextBox 11" descr="Billions"/>
          <p:cNvSpPr txBox="1">
            <a:spLocks noChangeArrowheads="1"/>
          </p:cNvSpPr>
          <p:nvPr/>
        </p:nvSpPr>
        <p:spPr bwMode="auto">
          <a:xfrm>
            <a:off x="3349845" y="1068279"/>
            <a:ext cx="23095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smtClean="0">
                <a:solidFill>
                  <a:srgbClr val="000000"/>
                </a:solidFill>
              </a:rPr>
              <a:t>Billions</a:t>
            </a:r>
            <a:endParaRPr lang="en-US" sz="2800" dirty="0">
              <a:solidFill>
                <a:srgbClr val="000000"/>
              </a:solidFill>
            </a:endParaRPr>
          </a:p>
        </p:txBody>
      </p:sp>
      <p:sp>
        <p:nvSpPr>
          <p:cNvPr id="9218" name="Rectangle 4"/>
          <p:cNvSpPr>
            <a:spLocks noGrp="1" noChangeArrowheads="1"/>
          </p:cNvSpPr>
          <p:nvPr>
            <p:ph type="title"/>
          </p:nvPr>
        </p:nvSpPr>
        <p:spPr>
          <a:xfrm>
            <a:off x="0" y="136520"/>
            <a:ext cx="9144000" cy="930275"/>
          </a:xfrm>
          <a:ln/>
        </p:spPr>
        <p:txBody>
          <a:bodyPr/>
          <a:lstStyle/>
          <a:p>
            <a:pPr eaLnBrk="1" hangingPunct="1"/>
            <a:r>
              <a:rPr lang="en-US" sz="3200" b="1" dirty="0" smtClean="0"/>
              <a:t>More Cell Phone Devices Than Any Other Computing </a:t>
            </a:r>
            <a:br>
              <a:rPr lang="en-US" sz="3200" b="1" dirty="0" smtClean="0"/>
            </a:br>
            <a:r>
              <a:rPr lang="en-US" sz="3200" b="1" dirty="0" smtClean="0"/>
              <a:t>or Consumer Electronics Device Globally</a:t>
            </a:r>
          </a:p>
        </p:txBody>
      </p:sp>
    </p:spTree>
    <p:extLst>
      <p:ext uri="{BB962C8B-B14F-4D97-AF65-F5344CB8AC3E}">
        <p14:creationId xmlns:p14="http://schemas.microsoft.com/office/powerpoint/2010/main" val="375746230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2"/>
          <p:cNvSpPr txBox="1"/>
          <p:nvPr/>
        </p:nvSpPr>
        <p:spPr>
          <a:xfrm>
            <a:off x="-14514" y="457200"/>
            <a:ext cx="9144000" cy="6247864"/>
          </a:xfrm>
          <a:prstGeom prst="rect">
            <a:avLst/>
          </a:prstGeom>
          <a:noFill/>
        </p:spPr>
        <p:txBody>
          <a:bodyPr wrap="square" rtlCol="0">
            <a:spAutoFit/>
          </a:bodyPr>
          <a:lstStyle/>
          <a:p>
            <a:pPr algn="ctr"/>
            <a:r>
              <a:rPr lang="en-US" sz="40000" dirty="0" smtClean="0">
                <a:solidFill>
                  <a:srgbClr val="E4E4E4"/>
                </a:solidFill>
              </a:rPr>
              <a:t>2</a:t>
            </a:r>
            <a:endParaRPr lang="en-US" sz="40000" dirty="0">
              <a:solidFill>
                <a:srgbClr val="E4E4E4"/>
              </a:solidFill>
            </a:endParaRPr>
          </a:p>
        </p:txBody>
      </p:sp>
      <p:sp>
        <p:nvSpPr>
          <p:cNvPr id="3" name="Content Placeholder 2"/>
          <p:cNvSpPr>
            <a:spLocks noGrp="1"/>
          </p:cNvSpPr>
          <p:nvPr>
            <p:ph idx="1"/>
          </p:nvPr>
        </p:nvSpPr>
        <p:spPr>
          <a:xfrm>
            <a:off x="228600" y="2238822"/>
            <a:ext cx="8763000" cy="3240312"/>
          </a:xfrm>
        </p:spPr>
        <p:txBody>
          <a:bodyPr>
            <a:normAutofit/>
          </a:bodyPr>
          <a:lstStyle/>
          <a:p>
            <a:pPr lvl="1">
              <a:spcAft>
                <a:spcPts val="600"/>
              </a:spcAft>
              <a:buFont typeface="Arial" panose="020B0604020202020204" pitchFamily="34" charset="0"/>
              <a:buChar char="•"/>
            </a:pPr>
            <a:r>
              <a:rPr lang="en-US" sz="3000" b="1" dirty="0" smtClean="0">
                <a:latin typeface="Arial" pitchFamily="34" charset="0"/>
                <a:cs typeface="Arial" pitchFamily="34" charset="0"/>
              </a:rPr>
              <a:t>You </a:t>
            </a:r>
            <a:r>
              <a:rPr lang="en-US" sz="3000" b="1" dirty="0">
                <a:latin typeface="Arial" pitchFamily="34" charset="0"/>
                <a:cs typeface="Arial" pitchFamily="34" charset="0"/>
              </a:rPr>
              <a:t>will be contacted by Web and Mobile solutions to </a:t>
            </a:r>
            <a:r>
              <a:rPr lang="en-US" sz="3000" b="1" dirty="0" smtClean="0">
                <a:latin typeface="Arial" pitchFamily="34" charset="0"/>
                <a:cs typeface="Arial" pitchFamily="34" charset="0"/>
              </a:rPr>
              <a:t>prepare request </a:t>
            </a:r>
            <a:r>
              <a:rPr lang="en-US" sz="3000" b="1" dirty="0">
                <a:latin typeface="Arial" pitchFamily="34" charset="0"/>
                <a:cs typeface="Arial" pitchFamily="34" charset="0"/>
              </a:rPr>
              <a:t>for </a:t>
            </a:r>
            <a:r>
              <a:rPr lang="en-US" sz="3000" b="1" dirty="0" smtClean="0">
                <a:latin typeface="Arial" pitchFamily="34" charset="0"/>
                <a:cs typeface="Arial" pitchFamily="34" charset="0"/>
              </a:rPr>
              <a:t>Mobile </a:t>
            </a:r>
            <a:r>
              <a:rPr lang="en-US" sz="3000" b="1" dirty="0">
                <a:latin typeface="Arial" pitchFamily="34" charset="0"/>
                <a:cs typeface="Arial" pitchFamily="34" charset="0"/>
              </a:rPr>
              <a:t>Apps Governance Board (MAGB</a:t>
            </a:r>
            <a:r>
              <a:rPr lang="en-US" sz="3000" b="1" dirty="0" smtClean="0">
                <a:latin typeface="Arial" pitchFamily="34" charset="0"/>
                <a:cs typeface="Arial" pitchFamily="34" charset="0"/>
              </a:rPr>
              <a:t>)</a:t>
            </a:r>
            <a:endParaRPr lang="en-US" sz="3000" b="1" dirty="0">
              <a:latin typeface="Arial" pitchFamily="34" charset="0"/>
              <a:cs typeface="Arial" pitchFamily="34" charset="0"/>
            </a:endParaRPr>
          </a:p>
          <a:p>
            <a:pPr lvl="1">
              <a:spcAft>
                <a:spcPts val="600"/>
              </a:spcAft>
              <a:buFont typeface="Arial" panose="020B0604020202020204" pitchFamily="34" charset="0"/>
              <a:buChar char="•"/>
            </a:pPr>
            <a:r>
              <a:rPr lang="en-US" sz="3000" b="1" dirty="0" smtClean="0">
                <a:latin typeface="Arial" pitchFamily="34" charset="0"/>
                <a:cs typeface="Arial" pitchFamily="34" charset="0"/>
              </a:rPr>
              <a:t>MAGB is </a:t>
            </a:r>
            <a:r>
              <a:rPr lang="en-US" sz="3000" b="1" dirty="0">
                <a:latin typeface="Arial" pitchFamily="34" charset="0"/>
                <a:cs typeface="Arial" pitchFamily="34" charset="0"/>
              </a:rPr>
              <a:t>responsible for reviewing and approving </a:t>
            </a:r>
            <a:r>
              <a:rPr lang="en-US" sz="3000" b="1" dirty="0" smtClean="0">
                <a:latin typeface="Arial" pitchFamily="34" charset="0"/>
                <a:cs typeface="Arial" pitchFamily="34" charset="0"/>
              </a:rPr>
              <a:t>request</a:t>
            </a:r>
            <a:endParaRPr lang="en-US" sz="3000" dirty="0"/>
          </a:p>
        </p:txBody>
      </p:sp>
      <p:graphicFrame>
        <p:nvGraphicFramePr>
          <p:cNvPr id="6" name="Content Placeholder 4" descr="Choose&#10;Text&#10;Design"/>
          <p:cNvGraphicFramePr>
            <a:graphicFrameLocks/>
          </p:cNvGraphicFramePr>
          <p:nvPr>
            <p:extLst>
              <p:ext uri="{D42A27DB-BD31-4B8C-83A1-F6EECF244321}">
                <p14:modId xmlns:p14="http://schemas.microsoft.com/office/powerpoint/2010/main" val="351635902"/>
              </p:ext>
            </p:extLst>
          </p:nvPr>
        </p:nvGraphicFramePr>
        <p:xfrm>
          <a:off x="137886" y="108852"/>
          <a:ext cx="8839200" cy="1705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5486400"/>
            <a:ext cx="9144000" cy="1143000"/>
          </a:xfrm>
        </p:spPr>
        <p:txBody>
          <a:bodyPr/>
          <a:lstStyle/>
          <a:p>
            <a:r>
              <a:rPr lang="en-US" b="1" dirty="0" smtClean="0"/>
              <a:t>App Intake </a:t>
            </a:r>
            <a:r>
              <a:rPr lang="en-US" b="1" dirty="0"/>
              <a:t>P</a:t>
            </a:r>
            <a:r>
              <a:rPr lang="en-US" b="1" dirty="0" smtClean="0"/>
              <a:t>rocess</a:t>
            </a:r>
            <a:endParaRPr lang="en-US" b="1" dirty="0"/>
          </a:p>
        </p:txBody>
      </p:sp>
    </p:spTree>
    <p:extLst>
      <p:ext uri="{BB962C8B-B14F-4D97-AF65-F5344CB8AC3E}">
        <p14:creationId xmlns:p14="http://schemas.microsoft.com/office/powerpoint/2010/main" val="26049272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
          <p:cNvSpPr txBox="1"/>
          <p:nvPr/>
        </p:nvSpPr>
        <p:spPr>
          <a:xfrm>
            <a:off x="-14514" y="457200"/>
            <a:ext cx="9144000" cy="6247864"/>
          </a:xfrm>
          <a:prstGeom prst="rect">
            <a:avLst/>
          </a:prstGeom>
          <a:noFill/>
        </p:spPr>
        <p:txBody>
          <a:bodyPr wrap="square" rtlCol="0">
            <a:spAutoFit/>
          </a:bodyPr>
          <a:lstStyle/>
          <a:p>
            <a:pPr algn="ctr"/>
            <a:r>
              <a:rPr lang="en-US" sz="40000" dirty="0" smtClean="0">
                <a:solidFill>
                  <a:srgbClr val="E4E4E4"/>
                </a:solidFill>
              </a:rPr>
              <a:t>!!!</a:t>
            </a:r>
            <a:endParaRPr lang="en-US" sz="40000" dirty="0">
              <a:solidFill>
                <a:srgbClr val="E4E4E4"/>
              </a:solidFill>
            </a:endParaRPr>
          </a:p>
        </p:txBody>
      </p:sp>
      <p:sp>
        <p:nvSpPr>
          <p:cNvPr id="3" name="Content Placeholder 2"/>
          <p:cNvSpPr>
            <a:spLocks noGrp="1"/>
          </p:cNvSpPr>
          <p:nvPr>
            <p:ph idx="1"/>
          </p:nvPr>
        </p:nvSpPr>
        <p:spPr>
          <a:xfrm>
            <a:off x="228600" y="1592934"/>
            <a:ext cx="8763000" cy="3962400"/>
          </a:xfrm>
        </p:spPr>
        <p:txBody>
          <a:bodyPr>
            <a:normAutofit/>
          </a:bodyPr>
          <a:lstStyle/>
          <a:p>
            <a:r>
              <a:rPr lang="en-US" b="1" dirty="0"/>
              <a:t>In order to obtain approval by the Governance Board the request must </a:t>
            </a:r>
            <a:r>
              <a:rPr lang="en-US" b="1" dirty="0" smtClean="0"/>
              <a:t>answer 3 questions:</a:t>
            </a:r>
            <a:endParaRPr lang="en-US" b="1" dirty="0"/>
          </a:p>
          <a:p>
            <a:pPr marL="1025525" lvl="1" indent="-568325">
              <a:buFont typeface="+mj-lt"/>
              <a:buAutoNum type="arabicPeriod"/>
            </a:pPr>
            <a:r>
              <a:rPr lang="en-US" sz="4000" b="1" dirty="0">
                <a:solidFill>
                  <a:schemeClr val="accent2">
                    <a:lumMod val="75000"/>
                  </a:schemeClr>
                </a:solidFill>
              </a:rPr>
              <a:t>  Meets the VA </a:t>
            </a:r>
            <a:r>
              <a:rPr lang="en-US" sz="4000" b="1" dirty="0" smtClean="0">
                <a:solidFill>
                  <a:schemeClr val="accent2">
                    <a:lumMod val="75000"/>
                  </a:schemeClr>
                </a:solidFill>
              </a:rPr>
              <a:t>Mission</a:t>
            </a:r>
            <a:endParaRPr lang="en-US" sz="4000" b="1" dirty="0">
              <a:solidFill>
                <a:schemeClr val="accent2">
                  <a:lumMod val="75000"/>
                </a:schemeClr>
              </a:solidFill>
            </a:endParaRPr>
          </a:p>
          <a:p>
            <a:pPr marL="1025525" lvl="1" indent="-568325">
              <a:buFont typeface="+mj-lt"/>
              <a:buAutoNum type="arabicPeriod"/>
            </a:pPr>
            <a:r>
              <a:rPr lang="en-US" sz="4000" b="1" dirty="0">
                <a:solidFill>
                  <a:schemeClr val="accent2">
                    <a:lumMod val="75000"/>
                  </a:schemeClr>
                </a:solidFill>
              </a:rPr>
              <a:t>  </a:t>
            </a:r>
            <a:r>
              <a:rPr lang="en-US" sz="4000" b="1" dirty="0" smtClean="0">
                <a:solidFill>
                  <a:schemeClr val="accent2">
                    <a:lumMod val="75000"/>
                  </a:schemeClr>
                </a:solidFill>
              </a:rPr>
              <a:t>Has </a:t>
            </a:r>
            <a:r>
              <a:rPr lang="en-US" sz="4000" b="1" dirty="0">
                <a:solidFill>
                  <a:schemeClr val="accent2">
                    <a:lumMod val="75000"/>
                  </a:schemeClr>
                </a:solidFill>
              </a:rPr>
              <a:t>a Business </a:t>
            </a:r>
            <a:r>
              <a:rPr lang="en-US" sz="4000" b="1" dirty="0" smtClean="0">
                <a:solidFill>
                  <a:schemeClr val="accent2">
                    <a:lumMod val="75000"/>
                  </a:schemeClr>
                </a:solidFill>
              </a:rPr>
              <a:t>Sponsor</a:t>
            </a:r>
            <a:endParaRPr lang="en-US" sz="4000" b="1" dirty="0">
              <a:solidFill>
                <a:schemeClr val="accent2">
                  <a:lumMod val="75000"/>
                </a:schemeClr>
              </a:solidFill>
            </a:endParaRPr>
          </a:p>
          <a:p>
            <a:pPr marL="1260475" lvl="1" indent="-803275">
              <a:buFont typeface="+mj-lt"/>
              <a:buAutoNum type="arabicPeriod"/>
            </a:pPr>
            <a:r>
              <a:rPr lang="en-US" sz="4000" b="1" dirty="0" smtClean="0">
                <a:solidFill>
                  <a:schemeClr val="accent2">
                    <a:lumMod val="75000"/>
                  </a:schemeClr>
                </a:solidFill>
              </a:rPr>
              <a:t>Business </a:t>
            </a:r>
            <a:r>
              <a:rPr lang="en-US" sz="4000" b="1" dirty="0">
                <a:solidFill>
                  <a:schemeClr val="accent2">
                    <a:lumMod val="75000"/>
                  </a:schemeClr>
                </a:solidFill>
              </a:rPr>
              <a:t>Sponsor Commitment to Sustain</a:t>
            </a:r>
          </a:p>
        </p:txBody>
      </p:sp>
      <p:sp>
        <p:nvSpPr>
          <p:cNvPr id="2" name="Title 1"/>
          <p:cNvSpPr>
            <a:spLocks noGrp="1"/>
          </p:cNvSpPr>
          <p:nvPr>
            <p:ph type="title"/>
          </p:nvPr>
        </p:nvSpPr>
        <p:spPr>
          <a:xfrm>
            <a:off x="0" y="5486400"/>
            <a:ext cx="9144000" cy="1143000"/>
          </a:xfrm>
        </p:spPr>
        <p:txBody>
          <a:bodyPr/>
          <a:lstStyle/>
          <a:p>
            <a:r>
              <a:rPr lang="en-US" b="1" dirty="0" smtClean="0"/>
              <a:t>App Intake </a:t>
            </a:r>
            <a:r>
              <a:rPr lang="en-US" b="1" dirty="0"/>
              <a:t>P</a:t>
            </a:r>
            <a:r>
              <a:rPr lang="en-US" b="1" dirty="0" smtClean="0"/>
              <a:t>rocess</a:t>
            </a:r>
            <a:endParaRPr lang="en-US" b="1" dirty="0"/>
          </a:p>
        </p:txBody>
      </p:sp>
      <p:sp>
        <p:nvSpPr>
          <p:cNvPr id="5" name="Title 1" descr="IMPORTANT!!!&#10;"/>
          <p:cNvSpPr txBox="1">
            <a:spLocks/>
          </p:cNvSpPr>
          <p:nvPr/>
        </p:nvSpPr>
        <p:spPr>
          <a:xfrm>
            <a:off x="7257" y="228600"/>
            <a:ext cx="9144000"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IMPORTANT!!!</a:t>
            </a:r>
            <a:endParaRPr lang="en-US" b="1" dirty="0">
              <a:solidFill>
                <a:schemeClr val="bg1"/>
              </a:solidFill>
            </a:endParaRPr>
          </a:p>
        </p:txBody>
      </p:sp>
    </p:spTree>
    <p:extLst>
      <p:ext uri="{BB962C8B-B14F-4D97-AF65-F5344CB8AC3E}">
        <p14:creationId xmlns:p14="http://schemas.microsoft.com/office/powerpoint/2010/main" val="3110522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descr="3"/>
          <p:cNvSpPr txBox="1"/>
          <p:nvPr/>
        </p:nvSpPr>
        <p:spPr>
          <a:xfrm>
            <a:off x="-14514" y="457200"/>
            <a:ext cx="9144000" cy="6247864"/>
          </a:xfrm>
          <a:prstGeom prst="rect">
            <a:avLst/>
          </a:prstGeom>
          <a:noFill/>
        </p:spPr>
        <p:txBody>
          <a:bodyPr wrap="square" rtlCol="0">
            <a:spAutoFit/>
          </a:bodyPr>
          <a:lstStyle/>
          <a:p>
            <a:pPr algn="ctr"/>
            <a:r>
              <a:rPr lang="en-US" sz="40000" dirty="0" smtClean="0">
                <a:solidFill>
                  <a:srgbClr val="E4E4E4"/>
                </a:solidFill>
              </a:rPr>
              <a:t>3</a:t>
            </a:r>
            <a:endParaRPr lang="en-US" sz="40000" dirty="0">
              <a:solidFill>
                <a:srgbClr val="E4E4E4"/>
              </a:solidFill>
            </a:endParaRPr>
          </a:p>
        </p:txBody>
      </p:sp>
      <p:sp>
        <p:nvSpPr>
          <p:cNvPr id="3" name="Content Placeholder 2"/>
          <p:cNvSpPr>
            <a:spLocks noGrp="1"/>
          </p:cNvSpPr>
          <p:nvPr>
            <p:ph idx="1"/>
          </p:nvPr>
        </p:nvSpPr>
        <p:spPr>
          <a:xfrm>
            <a:off x="228600" y="2438400"/>
            <a:ext cx="8763000" cy="1571178"/>
          </a:xfrm>
        </p:spPr>
        <p:txBody>
          <a:bodyPr>
            <a:normAutofit/>
          </a:bodyPr>
          <a:lstStyle/>
          <a:p>
            <a:pPr lvl="1">
              <a:spcAft>
                <a:spcPts val="600"/>
              </a:spcAft>
              <a:buFont typeface="Arial" panose="020B0604020202020204" pitchFamily="34" charset="0"/>
              <a:buChar char="•"/>
            </a:pPr>
            <a:r>
              <a:rPr lang="en-US" sz="3000" b="1" dirty="0">
                <a:latin typeface="Arial" panose="020B0604020202020204" pitchFamily="34" charset="0"/>
                <a:cs typeface="Arial" panose="020B0604020202020204" pitchFamily="34" charset="0"/>
              </a:rPr>
              <a:t>Once </a:t>
            </a:r>
            <a:r>
              <a:rPr lang="en-US" sz="3000" b="1" dirty="0" smtClean="0">
                <a:latin typeface="Arial" panose="020B0604020202020204" pitchFamily="34" charset="0"/>
                <a:cs typeface="Arial" panose="020B0604020202020204" pitchFamily="34" charset="0"/>
              </a:rPr>
              <a:t>MAGB approves </a:t>
            </a:r>
            <a:r>
              <a:rPr lang="en-US" sz="3000" b="1" dirty="0">
                <a:latin typeface="Arial" panose="020B0604020202020204" pitchFamily="34" charset="0"/>
                <a:cs typeface="Arial" panose="020B0604020202020204" pitchFamily="34" charset="0"/>
              </a:rPr>
              <a:t>your request, if applicable a JIRA project will be </a:t>
            </a:r>
            <a:r>
              <a:rPr lang="en-US" sz="3000" b="1" dirty="0" smtClean="0">
                <a:latin typeface="Arial" panose="020B0604020202020204" pitchFamily="34" charset="0"/>
                <a:cs typeface="Arial" panose="020B0604020202020204" pitchFamily="34" charset="0"/>
              </a:rPr>
              <a:t>created</a:t>
            </a:r>
            <a:endParaRPr lang="en-US" sz="3000" b="1" dirty="0">
              <a:latin typeface="Arial" panose="020B0604020202020204" pitchFamily="34" charset="0"/>
              <a:cs typeface="Arial" panose="020B0604020202020204" pitchFamily="34" charset="0"/>
            </a:endParaRPr>
          </a:p>
          <a:p>
            <a:pPr lvl="1">
              <a:spcAft>
                <a:spcPts val="600"/>
              </a:spcAft>
              <a:buFont typeface="Arial" panose="020B0604020202020204" pitchFamily="34" charset="0"/>
              <a:buChar char="•"/>
            </a:pPr>
            <a:endParaRPr lang="en-US" sz="3000" dirty="0"/>
          </a:p>
        </p:txBody>
      </p:sp>
      <p:graphicFrame>
        <p:nvGraphicFramePr>
          <p:cNvPr id="7" name="Content Placeholder 4"/>
          <p:cNvGraphicFramePr>
            <a:graphicFrameLocks/>
          </p:cNvGraphicFramePr>
          <p:nvPr>
            <p:extLst>
              <p:ext uri="{D42A27DB-BD31-4B8C-83A1-F6EECF244321}">
                <p14:modId xmlns:p14="http://schemas.microsoft.com/office/powerpoint/2010/main" val="3459894882"/>
              </p:ext>
            </p:extLst>
          </p:nvPr>
        </p:nvGraphicFramePr>
        <p:xfrm>
          <a:off x="130632" y="72570"/>
          <a:ext cx="8839200" cy="178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5486400"/>
            <a:ext cx="9144000" cy="1143000"/>
          </a:xfrm>
        </p:spPr>
        <p:txBody>
          <a:bodyPr/>
          <a:lstStyle/>
          <a:p>
            <a:r>
              <a:rPr lang="en-US" b="1" dirty="0" smtClean="0"/>
              <a:t>App Intake </a:t>
            </a:r>
            <a:r>
              <a:rPr lang="en-US" b="1" dirty="0"/>
              <a:t>P</a:t>
            </a:r>
            <a:r>
              <a:rPr lang="en-US" b="1" dirty="0" smtClean="0"/>
              <a:t>rocess</a:t>
            </a:r>
            <a:endParaRPr lang="en-US" b="1" dirty="0"/>
          </a:p>
        </p:txBody>
      </p:sp>
    </p:spTree>
    <p:extLst>
      <p:ext uri="{BB962C8B-B14F-4D97-AF65-F5344CB8AC3E}">
        <p14:creationId xmlns:p14="http://schemas.microsoft.com/office/powerpoint/2010/main" val="19218069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a:bodyPr>
          <a:lstStyle/>
          <a:p>
            <a:pPr marL="0" indent="0">
              <a:buNone/>
            </a:pPr>
            <a:r>
              <a:rPr lang="en-US" dirty="0" smtClean="0"/>
              <a:t>If you were going to develop a mobile app, and could only choose one, which platform would you choose?</a:t>
            </a:r>
            <a:endParaRPr lang="en-US" dirty="0"/>
          </a:p>
          <a:p>
            <a:pPr marL="514350" lvl="2" indent="-514350">
              <a:buFont typeface="+mj-lt"/>
              <a:buAutoNum type="alphaUcPeriod"/>
            </a:pPr>
            <a:r>
              <a:rPr lang="en-US" sz="3600" dirty="0" smtClean="0"/>
              <a:t>IOS (Apple)</a:t>
            </a:r>
          </a:p>
          <a:p>
            <a:pPr marL="514350" lvl="2" indent="-514350">
              <a:buFont typeface="+mj-lt"/>
              <a:buAutoNum type="alphaUcPeriod"/>
            </a:pPr>
            <a:r>
              <a:rPr lang="en-US" sz="3600" dirty="0" smtClean="0"/>
              <a:t>Android</a:t>
            </a:r>
          </a:p>
          <a:p>
            <a:pPr marL="514350" lvl="2" indent="-514350">
              <a:buFont typeface="+mj-lt"/>
              <a:buAutoNum type="alphaUcPeriod"/>
            </a:pPr>
            <a:r>
              <a:rPr lang="en-US" sz="3600" dirty="0" smtClean="0"/>
              <a:t>HTML5 (Web)</a:t>
            </a:r>
          </a:p>
          <a:p>
            <a:pPr marL="514350" lvl="2" indent="-514350">
              <a:buFont typeface="+mj-lt"/>
              <a:buAutoNum type="alphaUcPeriod"/>
            </a:pPr>
            <a:r>
              <a:rPr lang="en-US" sz="3600" dirty="0" smtClean="0"/>
              <a:t>Other</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8682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00200"/>
            <a:ext cx="8534400" cy="4876800"/>
          </a:xfrm>
        </p:spPr>
        <p:txBody>
          <a:bodyPr>
            <a:normAutofit/>
          </a:bodyPr>
          <a:lstStyle/>
          <a:p>
            <a:pPr marL="0" indent="0">
              <a:spcBef>
                <a:spcPts val="0"/>
              </a:spcBef>
              <a:buNone/>
            </a:pPr>
            <a:r>
              <a:rPr lang="en-US" dirty="0" smtClean="0"/>
              <a:t> </a:t>
            </a:r>
          </a:p>
          <a:p>
            <a:pPr marL="0" indent="0">
              <a:spcBef>
                <a:spcPts val="0"/>
              </a:spcBef>
              <a:buNone/>
            </a:pPr>
            <a:endParaRPr lang="en-US" dirty="0"/>
          </a:p>
          <a:p>
            <a:pPr marL="0" indent="0">
              <a:spcBef>
                <a:spcPts val="0"/>
              </a:spcBef>
              <a:buNone/>
            </a:pPr>
            <a:endParaRPr lang="en-US" dirty="0" smtClean="0"/>
          </a:p>
          <a:p>
            <a:pPr marL="514350" lvl="2" indent="-514350">
              <a:buFont typeface="+mj-lt"/>
              <a:buAutoNum type="alphaUcPeriod"/>
            </a:pPr>
            <a:r>
              <a:rPr lang="en-US" sz="3600" dirty="0" smtClean="0"/>
              <a:t>IOS (Apple)</a:t>
            </a:r>
          </a:p>
          <a:p>
            <a:pPr marL="514350" lvl="2" indent="-514350">
              <a:buFont typeface="+mj-lt"/>
              <a:buAutoNum type="alphaUcPeriod"/>
            </a:pPr>
            <a:r>
              <a:rPr lang="en-US" sz="3600" dirty="0" smtClean="0"/>
              <a:t>Android</a:t>
            </a:r>
          </a:p>
          <a:p>
            <a:pPr marL="514350" lvl="2" indent="-514350">
              <a:buFont typeface="+mj-lt"/>
              <a:buAutoNum type="alphaUcPeriod"/>
            </a:pPr>
            <a:r>
              <a:rPr lang="en-US" sz="3600" dirty="0" smtClean="0"/>
              <a:t>HTML5 (Web)</a:t>
            </a:r>
          </a:p>
          <a:p>
            <a:pPr marL="514350" lvl="2" indent="-514350">
              <a:buFont typeface="+mj-lt"/>
              <a:buAutoNum type="alphaUcPeriod"/>
            </a:pPr>
            <a:r>
              <a:rPr lang="en-US" sz="3600" dirty="0" smtClean="0"/>
              <a:t>Other</a:t>
            </a:r>
            <a:endParaRPr lang="en-US" sz="36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501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n on a stack of pape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Effect>
                      <a14:colorTemperature colorTemp="7200"/>
                    </a14:imgEffect>
                    <a14:imgEffect>
                      <a14:brightnessContrast bright="20000" contrast="-40000"/>
                    </a14:imgEffect>
                  </a14:imgLayer>
                </a14:imgProps>
              </a:ext>
              <a:ext uri="{28A0092B-C50C-407E-A947-70E740481C1C}">
                <a14:useLocalDpi xmlns:a14="http://schemas.microsoft.com/office/drawing/2010/main" val="0"/>
              </a:ext>
            </a:extLst>
          </a:blip>
          <a:srcRect t="3835" b="32398"/>
          <a:stretch/>
        </p:blipFill>
        <p:spPr>
          <a:xfrm>
            <a:off x="7883" y="4274945"/>
            <a:ext cx="6156219" cy="2583056"/>
          </a:xfrm>
          <a:prstGeom prst="rect">
            <a:avLst/>
          </a:prstGeom>
        </p:spPr>
      </p:pic>
      <p:sp>
        <p:nvSpPr>
          <p:cNvPr id="4" name="Rectangle 3" descr="Captures and describes epics or business needs&#10;Captures and describes User Stories or business requirements&#10;Identifies capabilities needed by stakeholders and target users&#10;Created by Requirements Development and Management (RDM) or agile development team&#10;"/>
          <p:cNvSpPr/>
          <p:nvPr/>
        </p:nvSpPr>
        <p:spPr>
          <a:xfrm>
            <a:off x="304800" y="982578"/>
            <a:ext cx="8811126" cy="3570208"/>
          </a:xfrm>
          <a:prstGeom prst="rect">
            <a:avLst/>
          </a:prstGeom>
        </p:spPr>
        <p:txBody>
          <a:bodyPr wrap="square">
            <a:spAutoFit/>
          </a:bodyPr>
          <a:lstStyle/>
          <a:p>
            <a:pPr marL="457200" indent="-457200">
              <a:spcAft>
                <a:spcPts val="1200"/>
              </a:spcAft>
              <a:buFont typeface="Arial" panose="020B0604020202020204" pitchFamily="34" charset="0"/>
              <a:buChar char="•"/>
            </a:pPr>
            <a:r>
              <a:rPr lang="en-US" sz="2800" b="1" dirty="0" smtClean="0"/>
              <a:t>Captures and describes e</a:t>
            </a:r>
            <a:r>
              <a:rPr lang="en-US" sz="2800" b="1" dirty="0" smtClean="0"/>
              <a:t>pics </a:t>
            </a:r>
            <a:r>
              <a:rPr lang="en-US" sz="2800" b="1" dirty="0" smtClean="0"/>
              <a:t>or business needs</a:t>
            </a:r>
          </a:p>
          <a:p>
            <a:pPr marL="457200" indent="-457200">
              <a:spcAft>
                <a:spcPts val="1200"/>
              </a:spcAft>
              <a:buFont typeface="Arial" panose="020B0604020202020204" pitchFamily="34" charset="0"/>
              <a:buChar char="•"/>
            </a:pPr>
            <a:r>
              <a:rPr lang="en-US" sz="2800" b="1" dirty="0" smtClean="0"/>
              <a:t>Captures and describes U</a:t>
            </a:r>
            <a:r>
              <a:rPr lang="en-US" sz="2800" b="1" dirty="0" smtClean="0"/>
              <a:t>ser </a:t>
            </a:r>
            <a:r>
              <a:rPr lang="en-US" sz="2800" b="1" dirty="0" smtClean="0"/>
              <a:t>Stories or business requirements</a:t>
            </a:r>
          </a:p>
          <a:p>
            <a:pPr marL="457200" indent="-457200">
              <a:spcAft>
                <a:spcPts val="1200"/>
              </a:spcAft>
              <a:buFont typeface="Arial" panose="020B0604020202020204" pitchFamily="34" charset="0"/>
              <a:buChar char="•"/>
            </a:pPr>
            <a:r>
              <a:rPr lang="en-US" sz="2800" b="1" dirty="0" smtClean="0"/>
              <a:t>Identifies capabilities needed by stakeholders and target users</a:t>
            </a:r>
          </a:p>
          <a:p>
            <a:pPr marL="457200" indent="-457200">
              <a:spcAft>
                <a:spcPts val="1200"/>
              </a:spcAft>
              <a:buFont typeface="Arial" panose="020B0604020202020204" pitchFamily="34" charset="0"/>
              <a:buChar char="•"/>
            </a:pPr>
            <a:r>
              <a:rPr lang="en-US" sz="2800" b="1" dirty="0"/>
              <a:t>C</a:t>
            </a:r>
            <a:r>
              <a:rPr lang="en-US" sz="2800" b="1" dirty="0" smtClean="0"/>
              <a:t>reated </a:t>
            </a:r>
            <a:r>
              <a:rPr lang="en-US" sz="2800" b="1" dirty="0"/>
              <a:t>by </a:t>
            </a:r>
            <a:r>
              <a:rPr lang="en-US" sz="2800" b="1" dirty="0" smtClean="0"/>
              <a:t>Requirements Development and Management (RDM) or agile </a:t>
            </a:r>
            <a:r>
              <a:rPr lang="en-US" sz="2800" b="1" dirty="0"/>
              <a:t>development team</a:t>
            </a:r>
          </a:p>
        </p:txBody>
      </p:sp>
      <p:sp>
        <p:nvSpPr>
          <p:cNvPr id="3" name="Content Placeholder 2"/>
          <p:cNvSpPr>
            <a:spLocks noGrp="1"/>
          </p:cNvSpPr>
          <p:nvPr>
            <p:ph idx="1"/>
          </p:nvPr>
        </p:nvSpPr>
        <p:spPr>
          <a:xfrm>
            <a:off x="830180" y="192506"/>
            <a:ext cx="7434942" cy="838200"/>
          </a:xfrm>
        </p:spPr>
        <p:txBody>
          <a:bodyPr>
            <a:noAutofit/>
          </a:bodyPr>
          <a:lstStyle/>
          <a:p>
            <a:pPr marL="0" indent="0" algn="ctr">
              <a:buFont typeface="Arial"/>
              <a:buNone/>
            </a:pPr>
            <a:r>
              <a:rPr lang="en-US" sz="3400" b="1" dirty="0"/>
              <a:t>Business Requirements </a:t>
            </a:r>
            <a:r>
              <a:rPr lang="en-US" sz="3400" b="1" dirty="0" smtClean="0"/>
              <a:t>Document (BRD)</a:t>
            </a:r>
          </a:p>
          <a:p>
            <a:pPr marL="0" indent="0">
              <a:buNone/>
            </a:pPr>
            <a:endParaRPr lang="en-US" sz="3400" b="1" dirty="0" smtClean="0"/>
          </a:p>
          <a:p>
            <a:endParaRPr lang="en-US" sz="3400" b="1" dirty="0"/>
          </a:p>
        </p:txBody>
      </p:sp>
    </p:spTree>
    <p:extLst>
      <p:ext uri="{BB962C8B-B14F-4D97-AF65-F5344CB8AC3E}">
        <p14:creationId xmlns:p14="http://schemas.microsoft.com/office/powerpoint/2010/main" val="33725559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ty chairs around a round table"/>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254" y="841892"/>
            <a:ext cx="9122980" cy="6016108"/>
          </a:xfrm>
          <a:prstGeom prst="rect">
            <a:avLst/>
          </a:prstGeom>
        </p:spPr>
      </p:pic>
      <p:sp>
        <p:nvSpPr>
          <p:cNvPr id="9" name="Title 1" descr="Agile Methodology&#10;Sprint meeting every 1-3 weeks&#10;Review work completed and planned&#10;Business Owner attendance&#10;"/>
          <p:cNvSpPr txBox="1">
            <a:spLocks/>
          </p:cNvSpPr>
          <p:nvPr/>
        </p:nvSpPr>
        <p:spPr>
          <a:xfrm>
            <a:off x="5486400" y="1219199"/>
            <a:ext cx="3657600" cy="51053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spcAft>
                <a:spcPts val="1800"/>
              </a:spcAft>
              <a:buFont typeface="Arial" panose="020B0604020202020204" pitchFamily="34" charset="0"/>
              <a:buChar char="•"/>
            </a:pPr>
            <a:r>
              <a:rPr lang="en-US" sz="2800" b="1" dirty="0" smtClean="0"/>
              <a:t>Agile Methodology</a:t>
            </a:r>
          </a:p>
          <a:p>
            <a:pPr marL="457200" indent="-457200" algn="l">
              <a:spcAft>
                <a:spcPts val="1800"/>
              </a:spcAft>
              <a:buFont typeface="Arial" panose="020B0604020202020204" pitchFamily="34" charset="0"/>
              <a:buChar char="•"/>
            </a:pPr>
            <a:r>
              <a:rPr lang="en-US" sz="2800" b="1" dirty="0" smtClean="0"/>
              <a:t>Sprint meeting every 1-3 weeks</a:t>
            </a:r>
          </a:p>
          <a:p>
            <a:pPr marL="457200" indent="-457200" algn="l">
              <a:spcAft>
                <a:spcPts val="1800"/>
              </a:spcAft>
              <a:buFont typeface="Arial" panose="020B0604020202020204" pitchFamily="34" charset="0"/>
              <a:buChar char="•"/>
            </a:pPr>
            <a:r>
              <a:rPr lang="en-US" sz="2800" b="1" dirty="0" smtClean="0"/>
              <a:t>Review work completed and planned</a:t>
            </a:r>
          </a:p>
          <a:p>
            <a:pPr marL="457200" indent="-457200" algn="l">
              <a:spcAft>
                <a:spcPts val="1800"/>
              </a:spcAft>
              <a:buFont typeface="Arial" panose="020B0604020202020204" pitchFamily="34" charset="0"/>
              <a:buChar char="•"/>
            </a:pPr>
            <a:r>
              <a:rPr lang="en-US" sz="2800" b="1" dirty="0" smtClean="0"/>
              <a:t>Business Owner attendance</a:t>
            </a:r>
            <a:endParaRPr lang="en-US" sz="2800" b="1" dirty="0"/>
          </a:p>
        </p:txBody>
      </p:sp>
      <p:sp>
        <p:nvSpPr>
          <p:cNvPr id="2" name="Title 1"/>
          <p:cNvSpPr>
            <a:spLocks noGrp="1"/>
          </p:cNvSpPr>
          <p:nvPr>
            <p:ph type="title"/>
          </p:nvPr>
        </p:nvSpPr>
        <p:spPr>
          <a:xfrm>
            <a:off x="3429000" y="-29029"/>
            <a:ext cx="5715000" cy="1143000"/>
          </a:xfrm>
        </p:spPr>
        <p:txBody>
          <a:bodyPr/>
          <a:lstStyle/>
          <a:p>
            <a:r>
              <a:rPr lang="en-US" b="1" dirty="0" smtClean="0"/>
              <a:t>Mobile Development</a:t>
            </a:r>
            <a:endParaRPr lang="en-US" b="1" dirty="0"/>
          </a:p>
        </p:txBody>
      </p:sp>
    </p:spTree>
    <p:extLst>
      <p:ext uri="{BB962C8B-B14F-4D97-AF65-F5344CB8AC3E}">
        <p14:creationId xmlns:p14="http://schemas.microsoft.com/office/powerpoint/2010/main" val="33995737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velopment and Sprint cycles, Development activities: Usability, 508, Priv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3670" y="0"/>
            <a:ext cx="32022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65254" y="3276600"/>
            <a:ext cx="5144946" cy="3382963"/>
          </a:xfrm>
        </p:spPr>
        <p:txBody>
          <a:bodyPr>
            <a:normAutofit/>
          </a:bodyPr>
          <a:lstStyle/>
          <a:p>
            <a:pPr marL="0" lvl="0" indent="0" algn="ctr">
              <a:buNone/>
            </a:pPr>
            <a:r>
              <a:rPr lang="en-US" dirty="0"/>
              <a:t>Development teams are </a:t>
            </a:r>
            <a:r>
              <a:rPr lang="en-US" dirty="0" smtClean="0"/>
              <a:t>required </a:t>
            </a:r>
            <a:r>
              <a:rPr lang="en-US" dirty="0"/>
              <a:t>to engage the compliance teams to ensure the App will pass the final compliance reviews</a:t>
            </a:r>
            <a:r>
              <a:rPr lang="en-US" dirty="0" smtClean="0"/>
              <a:t>.</a:t>
            </a:r>
            <a:endParaRPr lang="en-US" dirty="0"/>
          </a:p>
        </p:txBody>
      </p:sp>
      <p:sp>
        <p:nvSpPr>
          <p:cNvPr id="6" name="Title 1" descr="IMPORTANT!!!&#10;"/>
          <p:cNvSpPr txBox="1">
            <a:spLocks/>
          </p:cNvSpPr>
          <p:nvPr/>
        </p:nvSpPr>
        <p:spPr>
          <a:xfrm>
            <a:off x="-7257" y="1600200"/>
            <a:ext cx="5910927"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bg1"/>
                </a:solidFill>
              </a:rPr>
              <a:t>IMPORTANT!!!</a:t>
            </a:r>
            <a:endParaRPr lang="en-US" b="1" dirty="0">
              <a:solidFill>
                <a:schemeClr val="bg1"/>
              </a:solidFill>
            </a:endParaRPr>
          </a:p>
        </p:txBody>
      </p:sp>
      <p:sp>
        <p:nvSpPr>
          <p:cNvPr id="2" name="Title 1"/>
          <p:cNvSpPr>
            <a:spLocks noGrp="1"/>
          </p:cNvSpPr>
          <p:nvPr>
            <p:ph type="title"/>
          </p:nvPr>
        </p:nvSpPr>
        <p:spPr>
          <a:xfrm>
            <a:off x="1" y="228600"/>
            <a:ext cx="5903670" cy="1143000"/>
          </a:xfrm>
        </p:spPr>
        <p:txBody>
          <a:bodyPr/>
          <a:lstStyle/>
          <a:p>
            <a:r>
              <a:rPr lang="en-US" dirty="0" smtClean="0"/>
              <a:t>Mobile Development</a:t>
            </a:r>
            <a:endParaRPr lang="en-US" dirty="0"/>
          </a:p>
        </p:txBody>
      </p:sp>
    </p:spTree>
    <p:extLst>
      <p:ext uri="{BB962C8B-B14F-4D97-AF65-F5344CB8AC3E}">
        <p14:creationId xmlns:p14="http://schemas.microsoft.com/office/powerpoint/2010/main" val="16539359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descr="The left hand column has list of key certifying bodies. The remaining columns are different “categories” that apps falls into.  And so depending on the level of access the app requires, this chart tells you WHICH certifying bodies are required to complete a compliance review.  &#10;"/>
          <p:cNvGraphicFramePr>
            <a:graphicFrameLocks noGrp="1"/>
          </p:cNvGraphicFramePr>
          <p:nvPr>
            <p:extLst>
              <p:ext uri="{D42A27DB-BD31-4B8C-83A1-F6EECF244321}">
                <p14:modId xmlns:p14="http://schemas.microsoft.com/office/powerpoint/2010/main" val="2180649470"/>
              </p:ext>
            </p:extLst>
          </p:nvPr>
        </p:nvGraphicFramePr>
        <p:xfrm>
          <a:off x="435431" y="914403"/>
          <a:ext cx="8382000" cy="5840175"/>
        </p:xfrm>
        <a:graphic>
          <a:graphicData uri="http://schemas.openxmlformats.org/drawingml/2006/table">
            <a:tbl>
              <a:tblPr/>
              <a:tblGrid>
                <a:gridCol w="2307769"/>
                <a:gridCol w="1371600"/>
                <a:gridCol w="1371600"/>
                <a:gridCol w="1447800"/>
                <a:gridCol w="1883231"/>
              </a:tblGrid>
              <a:tr h="218367">
                <a:tc>
                  <a:txBody>
                    <a:bodyPr/>
                    <a:lstStyle/>
                    <a:p>
                      <a:pPr algn="l" fontAlgn="b"/>
                      <a:r>
                        <a:rPr lang="en-US" sz="1200" b="1" i="0" u="none" strike="noStrike" dirty="0">
                          <a:solidFill>
                            <a:srgbClr val="FFFFFF"/>
                          </a:solidFill>
                          <a:effectLst/>
                          <a:latin typeface="Calibri"/>
                        </a:rPr>
                        <a:t>Mobile Application Classification</a:t>
                      </a:r>
                    </a:p>
                  </a:txBody>
                  <a:tcPr marL="6262" marR="6262" marT="678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800" b="1" i="0" u="none" strike="noStrike" dirty="0">
                          <a:solidFill>
                            <a:srgbClr val="FFFFFF"/>
                          </a:solidFill>
                          <a:effectLst/>
                          <a:latin typeface="Calibri"/>
                        </a:rPr>
                        <a:t>1 - Very Low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800" b="1" i="0" u="none" strike="noStrike" dirty="0">
                          <a:solidFill>
                            <a:srgbClr val="FFFFFF"/>
                          </a:solidFill>
                          <a:effectLst/>
                          <a:latin typeface="Calibri"/>
                        </a:rPr>
                        <a:t>2 - </a:t>
                      </a:r>
                      <a:r>
                        <a:rPr lang="en-US" sz="800" b="1" i="0" u="none" strike="noStrike" dirty="0" smtClean="0">
                          <a:solidFill>
                            <a:srgbClr val="FFFFFF"/>
                          </a:solidFill>
                          <a:effectLst/>
                          <a:latin typeface="Calibri"/>
                        </a:rPr>
                        <a:t>Low</a:t>
                      </a:r>
                      <a:endParaRPr lang="en-US" sz="800" b="1" i="0" u="none" strike="noStrike" dirty="0">
                        <a:solidFill>
                          <a:srgbClr val="FFFFFF"/>
                        </a:solidFill>
                        <a:effectLst/>
                        <a:latin typeface="Calibri"/>
                      </a:endParaRP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800" b="1" i="0" u="none" strike="noStrike" dirty="0">
                          <a:solidFill>
                            <a:srgbClr val="FFFFFF"/>
                          </a:solidFill>
                          <a:effectLst/>
                          <a:latin typeface="Calibri"/>
                        </a:rPr>
                        <a:t>3 - Medium</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800" b="1" i="0" u="none" strike="noStrike" dirty="0">
                          <a:solidFill>
                            <a:srgbClr val="FFFFFF"/>
                          </a:solidFill>
                          <a:effectLst/>
                          <a:latin typeface="Calibri"/>
                        </a:rPr>
                        <a:t>4 - High</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1898880">
                <a:tc>
                  <a:txBody>
                    <a:bodyPr/>
                    <a:lstStyle/>
                    <a:p>
                      <a:pPr algn="ctr" fontAlgn="ctr"/>
                      <a:r>
                        <a:rPr lang="en-US" sz="1200" b="1" i="0" u="none" strike="noStrike" dirty="0">
                          <a:solidFill>
                            <a:srgbClr val="000000"/>
                          </a:solidFill>
                          <a:effectLst/>
                          <a:latin typeface="Calibri"/>
                        </a:rPr>
                        <a:t>Certifying</a:t>
                      </a:r>
                      <a:r>
                        <a:rPr lang="en-US" sz="1000" b="1" i="0" u="none" strike="noStrike" dirty="0">
                          <a:solidFill>
                            <a:srgbClr val="000000"/>
                          </a:solidFill>
                          <a:effectLst/>
                          <a:latin typeface="Calibri"/>
                        </a:rPr>
                        <a:t> Body</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2600" b="0" i="0" u="none" strike="noStrike" dirty="0">
                          <a:solidFill>
                            <a:srgbClr val="000000"/>
                          </a:solidFill>
                          <a:effectLst/>
                          <a:latin typeface="Calibri"/>
                        </a:rPr>
                        <a:t>Does not utilize VA resource</a:t>
                      </a:r>
                    </a:p>
                  </a:txBody>
                  <a:tcPr marL="6262" marR="6262" marT="67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600" b="0" i="0" u="none" strike="noStrike" dirty="0">
                          <a:solidFill>
                            <a:srgbClr val="000000"/>
                          </a:solidFill>
                          <a:effectLst/>
                          <a:latin typeface="Calibri"/>
                        </a:rPr>
                        <a:t>Read only access to VA resources</a:t>
                      </a:r>
                    </a:p>
                  </a:txBody>
                  <a:tcPr marL="6262" marR="6262" marT="67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600" b="0" i="0" u="none" strike="noStrike" dirty="0">
                          <a:solidFill>
                            <a:srgbClr val="000000"/>
                          </a:solidFill>
                          <a:effectLst/>
                          <a:latin typeface="Calibri"/>
                        </a:rPr>
                        <a:t>Write access to VA resources </a:t>
                      </a:r>
                    </a:p>
                  </a:txBody>
                  <a:tcPr marL="6262" marR="6262" marT="67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2600" b="0" i="0" u="none" strike="noStrike" dirty="0">
                          <a:solidFill>
                            <a:srgbClr val="000000"/>
                          </a:solidFill>
                          <a:effectLst/>
                          <a:latin typeface="Calibri"/>
                        </a:rPr>
                        <a:t>Read and/or write access to VA sensitive resources</a:t>
                      </a:r>
                    </a:p>
                  </a:txBody>
                  <a:tcPr marL="6262" marR="6262" marT="678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2956">
                <a:tc>
                  <a:txBody>
                    <a:bodyPr/>
                    <a:lstStyle/>
                    <a:p>
                      <a:pPr algn="l" fontAlgn="ctr"/>
                      <a:r>
                        <a:rPr lang="en-US" sz="1000" b="1" i="0" u="none" strike="noStrike" dirty="0">
                          <a:solidFill>
                            <a:schemeClr val="bg1"/>
                          </a:solidFill>
                          <a:effectLst/>
                          <a:latin typeface="Calibri"/>
                        </a:rPr>
                        <a:t>Software Quality Assurance</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0000"/>
                          </a:solidFill>
                          <a:effectLst/>
                          <a:latin typeface="Calibri"/>
                        </a:rPr>
                        <a:t>Assessment</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Assessment</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Testing</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Testing</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Patient Safety Assessment (OIA)</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508 Accessibility (OIT)</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Code Review</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Usability Testing (OIA) </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User Interface (OIA)</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VA Branding (OPIA)</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Sustainment Plan</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97617">
                <a:tc>
                  <a:txBody>
                    <a:bodyPr/>
                    <a:lstStyle/>
                    <a:p>
                      <a:pPr algn="l" fontAlgn="ctr"/>
                      <a:r>
                        <a:rPr lang="en-US" sz="1000" b="1" i="0" u="none" strike="noStrike" dirty="0">
                          <a:solidFill>
                            <a:schemeClr val="bg1"/>
                          </a:solidFill>
                          <a:effectLst/>
                          <a:latin typeface="Calibri"/>
                        </a:rPr>
                        <a:t>System Performance Impact Assessment (OIT)</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900" b="0" i="0" u="none" strike="noStrike" dirty="0">
                          <a:solidFill>
                            <a:srgbClr val="FF0000"/>
                          </a:solidFill>
                          <a:effectLst/>
                          <a:latin typeface="Calibri"/>
                        </a:rPr>
                        <a:t>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IV&amp;V</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b="0" i="0" u="none" strike="noStrike" dirty="0">
                          <a:solidFill>
                            <a:srgbClr val="FF0000"/>
                          </a:solidFill>
                          <a:effectLst/>
                          <a:latin typeface="Calibri"/>
                        </a:rPr>
                        <a:t> </a:t>
                      </a:r>
                      <a:r>
                        <a:rPr lang="en-US" sz="900" b="1" i="0" u="none" strike="noStrike" dirty="0" smtClean="0">
                          <a:solidFill>
                            <a:srgbClr val="FF0000"/>
                          </a:solidFill>
                          <a:effectLst/>
                          <a:latin typeface="+mn-lt"/>
                        </a:rPr>
                        <a:t>REQUIRED</a:t>
                      </a:r>
                    </a:p>
                    <a:p>
                      <a:pPr algn="r" fontAlgn="b"/>
                      <a:endParaRPr lang="en-US" sz="900" b="0" i="0" u="none" strike="noStrike" dirty="0">
                        <a:solidFill>
                          <a:srgbClr val="FF0000"/>
                        </a:solidFill>
                        <a:effectLst/>
                        <a:latin typeface="Calibri"/>
                      </a:endParaRP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97617">
                <a:tc>
                  <a:txBody>
                    <a:bodyPr/>
                    <a:lstStyle/>
                    <a:p>
                      <a:pPr algn="l" fontAlgn="ctr"/>
                      <a:r>
                        <a:rPr lang="en-US" sz="1000" b="1" i="0" u="none" strike="noStrike" dirty="0">
                          <a:solidFill>
                            <a:schemeClr val="bg1"/>
                          </a:solidFill>
                          <a:effectLst/>
                          <a:latin typeface="Calibri"/>
                        </a:rPr>
                        <a:t>Data and Terminology Standards Compliance</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900" b="0" i="0" u="none" strike="noStrike" dirty="0">
                          <a:solidFill>
                            <a:srgbClr val="FF0000"/>
                          </a:solidFill>
                          <a:effectLst/>
                          <a:latin typeface="Calibri"/>
                        </a:rPr>
                        <a:t>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FF0000"/>
                          </a:solidFill>
                          <a:effectLst/>
                          <a:latin typeface="Calibri"/>
                        </a:rPr>
                        <a:t>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Privacy and Application Data Security (OIA) </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900" b="0" i="0" u="none" strike="noStrike" dirty="0">
                          <a:solidFill>
                            <a:srgbClr val="FF0000"/>
                          </a:solidFill>
                          <a:effectLst/>
                          <a:latin typeface="Calibri"/>
                        </a:rPr>
                        <a:t>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rgbClr val="FF0000"/>
                          </a:solidFill>
                          <a:effectLst/>
                          <a:latin typeface="Calibri"/>
                        </a:rPr>
                        <a:t> </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fontAlgn="b"/>
                      <a:r>
                        <a:rPr lang="en-US" sz="900" b="0" i="0" u="none" strike="noStrike" dirty="0">
                          <a:solidFill>
                            <a:srgbClr val="FF0000"/>
                          </a:solidFill>
                          <a:effectLst/>
                          <a:latin typeface="Calibri"/>
                        </a:rPr>
                        <a:t>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r>
              <a:tr h="272956">
                <a:tc>
                  <a:txBody>
                    <a:bodyPr/>
                    <a:lstStyle/>
                    <a:p>
                      <a:pPr algn="l" fontAlgn="ctr"/>
                      <a:r>
                        <a:rPr lang="en-US" sz="1000" b="1" i="0" u="none" strike="noStrike" dirty="0">
                          <a:solidFill>
                            <a:schemeClr val="bg1"/>
                          </a:solidFill>
                          <a:effectLst/>
                          <a:latin typeface="Calibri"/>
                        </a:rPr>
                        <a:t>Enterprise Security</a:t>
                      </a:r>
                    </a:p>
                  </a:txBody>
                  <a:tcPr marL="6262" marR="6262" marT="678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b"/>
                      <a:r>
                        <a:rPr lang="en-US" sz="900" b="0" i="0" u="none" strike="noStrike" dirty="0">
                          <a:solidFill>
                            <a:srgbClr val="FF0000"/>
                          </a:solidFill>
                          <a:effectLst/>
                          <a:latin typeface="Calibri"/>
                        </a:rPr>
                        <a:t>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FF0000"/>
                          </a:solidFill>
                          <a:effectLst/>
                          <a:latin typeface="Calibri"/>
                        </a:rPr>
                        <a:t>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0" i="0" u="none" strike="noStrike" dirty="0">
                          <a:solidFill>
                            <a:srgbClr val="FF0000"/>
                          </a:solidFill>
                          <a:effectLst/>
                          <a:latin typeface="Calibri"/>
                        </a:rPr>
                        <a:t> </a:t>
                      </a:r>
                    </a:p>
                  </a:txBody>
                  <a:tcPr marL="6262" marR="6262" marT="678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rgbClr val="FF0000"/>
                          </a:solidFill>
                          <a:effectLst/>
                          <a:latin typeface="Calibri"/>
                        </a:rPr>
                        <a:t>REQUIRED</a:t>
                      </a:r>
                    </a:p>
                  </a:txBody>
                  <a:tcPr marL="6262" marR="6262" marT="678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r>
            </a:tbl>
          </a:graphicData>
        </a:graphic>
      </p:graphicFrame>
      <p:sp>
        <p:nvSpPr>
          <p:cNvPr id="2" name="Oval 1" descr="&quot; &quot;"/>
          <p:cNvSpPr/>
          <p:nvPr/>
        </p:nvSpPr>
        <p:spPr>
          <a:xfrm>
            <a:off x="152400" y="1154964"/>
            <a:ext cx="2743200" cy="5626836"/>
          </a:xfrm>
          <a:prstGeom prst="ellipse">
            <a:avLst/>
          </a:prstGeom>
          <a:solidFill>
            <a:schemeClr val="bg1">
              <a:lumMod val="85000"/>
              <a:alpha val="70000"/>
            </a:schemeClr>
          </a:solidFill>
          <a:ln w="889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certifying bodies"/>
          <p:cNvSpPr txBox="1"/>
          <p:nvPr/>
        </p:nvSpPr>
        <p:spPr>
          <a:xfrm>
            <a:off x="544669" y="1828800"/>
            <a:ext cx="2057400" cy="1077218"/>
          </a:xfrm>
          <a:prstGeom prst="rect">
            <a:avLst/>
          </a:prstGeom>
          <a:noFill/>
        </p:spPr>
        <p:txBody>
          <a:bodyPr wrap="square" rtlCol="0">
            <a:spAutoFit/>
          </a:bodyPr>
          <a:lstStyle/>
          <a:p>
            <a:pPr algn="ctr"/>
            <a:r>
              <a:rPr lang="en-US" sz="3200" b="1" dirty="0" smtClean="0">
                <a:solidFill>
                  <a:srgbClr val="C00000"/>
                </a:solidFill>
              </a:rPr>
              <a:t>Certifying Bodies</a:t>
            </a:r>
            <a:endParaRPr lang="en-US" sz="3200" b="1" dirty="0">
              <a:solidFill>
                <a:srgbClr val="C00000"/>
              </a:solidFill>
            </a:endParaRPr>
          </a:p>
        </p:txBody>
      </p:sp>
      <p:pic>
        <p:nvPicPr>
          <p:cNvPr id="10" name="Picture 9" descr="Mobile Compliance App se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0"/>
            <a:ext cx="1069614" cy="986324"/>
          </a:xfrm>
          <a:prstGeom prst="rect">
            <a:avLst/>
          </a:prstGeom>
        </p:spPr>
      </p:pic>
      <p:sp>
        <p:nvSpPr>
          <p:cNvPr id="9" name="Rectangle 8" descr="Mobile App Compliance&#10;"/>
          <p:cNvSpPr/>
          <p:nvPr/>
        </p:nvSpPr>
        <p:spPr>
          <a:xfrm>
            <a:off x="306797" y="76201"/>
            <a:ext cx="8513683" cy="769441"/>
          </a:xfrm>
          <a:prstGeom prst="rect">
            <a:avLst/>
          </a:prstGeom>
        </p:spPr>
        <p:txBody>
          <a:bodyPr wrap="square">
            <a:spAutoFit/>
          </a:bodyPr>
          <a:lstStyle/>
          <a:p>
            <a:pPr algn="ctr"/>
            <a:r>
              <a:rPr lang="en-US" sz="4400" b="1" dirty="0" smtClean="0"/>
              <a:t>Mobile App Compliance</a:t>
            </a:r>
            <a:endParaRPr lang="en-US" sz="4400" b="1" dirty="0"/>
          </a:p>
        </p:txBody>
      </p:sp>
      <p:pic>
        <p:nvPicPr>
          <p:cNvPr id="8" name="Picture 7" descr="Mobile Compliance App seal"/>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69" y="0"/>
            <a:ext cx="1069614" cy="986324"/>
          </a:xfrm>
          <a:prstGeom prst="rect">
            <a:avLst/>
          </a:prstGeom>
        </p:spPr>
      </p:pic>
    </p:spTree>
    <p:extLst>
      <p:ext uri="{BB962C8B-B14F-4D97-AF65-F5344CB8AC3E}">
        <p14:creationId xmlns:p14="http://schemas.microsoft.com/office/powerpoint/2010/main" val="20314584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urse or aide helping elderly woman"/>
          <p:cNvPicPr>
            <a:picLocks noChangeAspect="1"/>
          </p:cNvPicPr>
          <p:nvPr/>
        </p:nvPicPr>
        <p:blipFill rotWithShape="1">
          <a:blip r:embed="rId3" cstate="print">
            <a:extLst>
              <a:ext uri="{28A0092B-C50C-407E-A947-70E740481C1C}">
                <a14:useLocalDpi xmlns:a14="http://schemas.microsoft.com/office/drawing/2010/main" val="0"/>
              </a:ext>
            </a:extLst>
          </a:blip>
          <a:srcRect r="6907"/>
          <a:stretch/>
        </p:blipFill>
        <p:spPr>
          <a:xfrm>
            <a:off x="1143000" y="1071053"/>
            <a:ext cx="7985242" cy="5763299"/>
          </a:xfrm>
          <a:prstGeom prst="rect">
            <a:avLst/>
          </a:prstGeom>
        </p:spPr>
      </p:pic>
      <p:sp>
        <p:nvSpPr>
          <p:cNvPr id="3" name="Content Placeholder 2"/>
          <p:cNvSpPr>
            <a:spLocks noGrp="1"/>
          </p:cNvSpPr>
          <p:nvPr>
            <p:ph idx="1"/>
          </p:nvPr>
        </p:nvSpPr>
        <p:spPr>
          <a:xfrm>
            <a:off x="2786736" y="994230"/>
            <a:ext cx="3886200" cy="533399"/>
          </a:xfrm>
        </p:spPr>
        <p:txBody>
          <a:bodyPr>
            <a:noAutofit/>
          </a:bodyPr>
          <a:lstStyle/>
          <a:p>
            <a:pPr marL="6350" lvl="1" indent="0">
              <a:buNone/>
              <a:defRPr/>
            </a:pPr>
            <a:r>
              <a:rPr lang="en-US" b="1" dirty="0" smtClean="0"/>
              <a:t>Key Certifying Body</a:t>
            </a:r>
            <a:endParaRPr lang="en-US" b="1" dirty="0"/>
          </a:p>
          <a:p>
            <a:endParaRPr lang="en-US" sz="2800" dirty="0"/>
          </a:p>
        </p:txBody>
      </p:sp>
      <p:cxnSp>
        <p:nvCxnSpPr>
          <p:cNvPr id="6" name="Straight Connector 5" descr="&quot; &quot;"/>
          <p:cNvCxnSpPr/>
          <p:nvPr/>
        </p:nvCxnSpPr>
        <p:spPr>
          <a:xfrm>
            <a:off x="2667000" y="1063170"/>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0" y="153354"/>
            <a:ext cx="4343400" cy="1143000"/>
          </a:xfrm>
        </p:spPr>
        <p:txBody>
          <a:bodyPr>
            <a:normAutofit/>
          </a:bodyPr>
          <a:lstStyle/>
          <a:p>
            <a:r>
              <a:rPr lang="en-US" b="1" dirty="0" smtClean="0"/>
              <a:t>Patient Safety</a:t>
            </a:r>
            <a:endParaRPr lang="en-US" b="1" dirty="0"/>
          </a:p>
        </p:txBody>
      </p:sp>
      <p:pic>
        <p:nvPicPr>
          <p:cNvPr id="12" name="Picture 11" descr="Mobile Compliance App se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3" y="72151"/>
            <a:ext cx="2974602" cy="2742973"/>
          </a:xfrm>
          <a:prstGeom prst="rect">
            <a:avLst/>
          </a:prstGeom>
        </p:spPr>
      </p:pic>
    </p:spTree>
    <p:extLst>
      <p:ext uri="{BB962C8B-B14F-4D97-AF65-F5344CB8AC3E}">
        <p14:creationId xmlns:p14="http://schemas.microsoft.com/office/powerpoint/2010/main" val="183435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sz="half" idx="1"/>
          </p:nvPr>
        </p:nvSpPr>
        <p:spPr>
          <a:xfrm>
            <a:off x="228600" y="341012"/>
            <a:ext cx="8534400" cy="3886200"/>
          </a:xfrm>
        </p:spPr>
        <p:txBody>
          <a:bodyPr>
            <a:noAutofit/>
          </a:bodyPr>
          <a:lstStyle/>
          <a:p>
            <a:pPr lvl="1" eaLnBrk="1" hangingPunct="1">
              <a:buClr>
                <a:schemeClr val="tx1"/>
              </a:buClr>
              <a:buFont typeface="Arial" panose="020B0604020202020204" pitchFamily="34" charset="0"/>
              <a:buChar char="•"/>
              <a:defRPr/>
            </a:pPr>
            <a:r>
              <a:rPr lang="en-US" sz="3600" b="1" dirty="0" smtClean="0">
                <a:solidFill>
                  <a:srgbClr val="0070C0"/>
                </a:solidFill>
              </a:rPr>
              <a:t>Leverages wireless/mobile technologies </a:t>
            </a:r>
            <a:r>
              <a:rPr lang="en-US" sz="2800" dirty="0" smtClean="0"/>
              <a:t>to improve the health of Veterans</a:t>
            </a:r>
          </a:p>
          <a:p>
            <a:pPr lvl="1" eaLnBrk="1" hangingPunct="1">
              <a:buClr>
                <a:schemeClr val="tx1"/>
              </a:buClr>
              <a:buFont typeface="Arial" panose="020B0604020202020204" pitchFamily="34" charset="0"/>
              <a:buChar char="•"/>
              <a:defRPr/>
            </a:pPr>
            <a:r>
              <a:rPr lang="en-US" sz="3600" b="1" dirty="0" smtClean="0">
                <a:solidFill>
                  <a:srgbClr val="0070C0"/>
                </a:solidFill>
              </a:rPr>
              <a:t>Expands </a:t>
            </a:r>
            <a:r>
              <a:rPr lang="en-US" sz="3600" b="1" dirty="0">
                <a:solidFill>
                  <a:srgbClr val="0070C0"/>
                </a:solidFill>
              </a:rPr>
              <a:t>care </a:t>
            </a:r>
            <a:r>
              <a:rPr lang="en-US" sz="2800" dirty="0" smtClean="0"/>
              <a:t>for Veterans beyond </a:t>
            </a:r>
            <a:r>
              <a:rPr lang="en-US" sz="2800" dirty="0"/>
              <a:t>the traditional office </a:t>
            </a:r>
            <a:r>
              <a:rPr lang="en-US" sz="2800" dirty="0" smtClean="0"/>
              <a:t>visits</a:t>
            </a:r>
          </a:p>
          <a:p>
            <a:pPr lvl="1" eaLnBrk="1" hangingPunct="1">
              <a:buClr>
                <a:schemeClr val="tx1"/>
              </a:buClr>
              <a:buFont typeface="Arial" panose="020B0604020202020204" pitchFamily="34" charset="0"/>
              <a:buChar char="•"/>
              <a:defRPr/>
            </a:pPr>
            <a:r>
              <a:rPr lang="en-US" sz="2800" dirty="0" smtClean="0"/>
              <a:t>Helps Veterans, Caregivers and VA health care team securely </a:t>
            </a:r>
            <a:r>
              <a:rPr lang="en-US" sz="3600" b="1" dirty="0" smtClean="0">
                <a:solidFill>
                  <a:srgbClr val="0070C0"/>
                </a:solidFill>
              </a:rPr>
              <a:t>coordinate all aspects of care</a:t>
            </a:r>
          </a:p>
          <a:p>
            <a:pPr lvl="1" eaLnBrk="1" hangingPunct="1">
              <a:buClr>
                <a:schemeClr val="tx1"/>
              </a:buClr>
              <a:buFont typeface="Arial" panose="020B0604020202020204" pitchFamily="34" charset="0"/>
              <a:buChar char="•"/>
              <a:defRPr/>
            </a:pPr>
            <a:r>
              <a:rPr lang="en-US" sz="2800" dirty="0" smtClean="0"/>
              <a:t>Provides</a:t>
            </a:r>
            <a:r>
              <a:rPr lang="en-US" sz="2800" dirty="0"/>
              <a:t> </a:t>
            </a:r>
            <a:r>
              <a:rPr lang="en-US" sz="2800" dirty="0" smtClean="0"/>
              <a:t>Veterans and their Caregivers with </a:t>
            </a:r>
            <a:r>
              <a:rPr lang="en-US" sz="3600" b="1" dirty="0" smtClean="0">
                <a:solidFill>
                  <a:srgbClr val="0070C0"/>
                </a:solidFill>
              </a:rPr>
              <a:t>tools to help lead healthier lives</a:t>
            </a:r>
          </a:p>
        </p:txBody>
      </p:sp>
      <p:pic>
        <p:nvPicPr>
          <p:cNvPr id="7" name="Picture 1" descr="VA Mobile logo"/>
          <p:cNvPicPr>
            <a:picLocks noGrp="1" noChangeAspect="1"/>
          </p:cNvPicPr>
          <p:nvPr>
            <p:ph sz="half" idx="2"/>
          </p:nvPr>
        </p:nvPicPr>
        <p:blipFill rotWithShape="1">
          <a:blip r:embed="rId3" cstate="screen"/>
          <a:srcRect t="-1028" b="-5877"/>
          <a:stretch/>
        </p:blipFill>
        <p:spPr bwMode="auto">
          <a:xfrm>
            <a:off x="2819400" y="4953000"/>
            <a:ext cx="6099453" cy="1816764"/>
          </a:xfrm>
          <a:prstGeom prst="rect">
            <a:avLst/>
          </a:prstGeom>
          <a:noFill/>
          <a:ln w="9525">
            <a:noFill/>
            <a:miter lim="800000"/>
            <a:headEnd/>
            <a:tailEnd/>
          </a:ln>
        </p:spPr>
      </p:pic>
    </p:spTree>
    <p:extLst>
      <p:ext uri="{BB962C8B-B14F-4D97-AF65-F5344CB8AC3E}">
        <p14:creationId xmlns:p14="http://schemas.microsoft.com/office/powerpoint/2010/main" val="3466104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t="12064" b="29172"/>
          <a:stretch/>
        </p:blipFill>
        <p:spPr>
          <a:xfrm>
            <a:off x="1" y="1698167"/>
            <a:ext cx="9144000" cy="5184531"/>
          </a:xfrm>
          <a:prstGeom prst="rect">
            <a:avLst/>
          </a:prstGeom>
        </p:spPr>
      </p:pic>
      <p:sp>
        <p:nvSpPr>
          <p:cNvPr id="14" name="Oval 13"/>
          <p:cNvSpPr/>
          <p:nvPr/>
        </p:nvSpPr>
        <p:spPr>
          <a:xfrm>
            <a:off x="352098" y="304800"/>
            <a:ext cx="2362200" cy="2209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1745352" y="141516"/>
            <a:ext cx="4343400" cy="1143000"/>
          </a:xfrm>
        </p:spPr>
        <p:txBody>
          <a:bodyPr>
            <a:normAutofit/>
          </a:bodyPr>
          <a:lstStyle/>
          <a:p>
            <a:r>
              <a:rPr lang="en-US" b="1" dirty="0" smtClean="0"/>
              <a:t>Usability</a:t>
            </a:r>
            <a:endParaRPr lang="en-US" b="1" dirty="0"/>
          </a:p>
        </p:txBody>
      </p:sp>
      <p:sp>
        <p:nvSpPr>
          <p:cNvPr id="16" name="Content Placeholder 2"/>
          <p:cNvSpPr txBox="1">
            <a:spLocks/>
          </p:cNvSpPr>
          <p:nvPr/>
        </p:nvSpPr>
        <p:spPr>
          <a:xfrm>
            <a:off x="2786736" y="994230"/>
            <a:ext cx="38862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buFont typeface="Arial" pitchFamily="34" charset="0"/>
              <a:buNone/>
              <a:defRPr/>
            </a:pPr>
            <a:r>
              <a:rPr lang="en-US" b="1" smtClean="0"/>
              <a:t>Key Certifying Body</a:t>
            </a:r>
          </a:p>
          <a:p>
            <a:endParaRPr lang="en-US" sz="2800" dirty="0"/>
          </a:p>
        </p:txBody>
      </p:sp>
      <p:cxnSp>
        <p:nvCxnSpPr>
          <p:cNvPr id="17" name="Straight Connector 16"/>
          <p:cNvCxnSpPr/>
          <p:nvPr/>
        </p:nvCxnSpPr>
        <p:spPr>
          <a:xfrm>
            <a:off x="2667000" y="1063170"/>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3" y="72151"/>
            <a:ext cx="2974602" cy="2742973"/>
          </a:xfrm>
          <a:prstGeom prst="rect">
            <a:avLst/>
          </a:prstGeom>
        </p:spPr>
      </p:pic>
    </p:spTree>
    <p:extLst>
      <p:ext uri="{BB962C8B-B14F-4D97-AF65-F5344CB8AC3E}">
        <p14:creationId xmlns:p14="http://schemas.microsoft.com/office/powerpoint/2010/main" val="3369601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13734" b="16533"/>
          <a:stretch/>
        </p:blipFill>
        <p:spPr>
          <a:xfrm>
            <a:off x="0" y="1074637"/>
            <a:ext cx="9154506" cy="5783363"/>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3734"/>
          <a:stretch/>
        </p:blipFill>
        <p:spPr>
          <a:xfrm>
            <a:off x="2412124" y="1707932"/>
            <a:ext cx="6731876" cy="5181600"/>
          </a:xfrm>
          <a:prstGeom prst="rect">
            <a:avLst/>
          </a:prstGeom>
          <a:ln>
            <a:noFill/>
          </a:ln>
          <a:effectLst>
            <a:softEdge rad="112500"/>
          </a:effectLst>
        </p:spPr>
      </p:pic>
      <p:sp>
        <p:nvSpPr>
          <p:cNvPr id="9" name="Content Placeholder 2" descr="Key Certifying Body&#10;"/>
          <p:cNvSpPr txBox="1">
            <a:spLocks/>
          </p:cNvSpPr>
          <p:nvPr/>
        </p:nvSpPr>
        <p:spPr>
          <a:xfrm>
            <a:off x="2786736" y="994230"/>
            <a:ext cx="38862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buFont typeface="Arial" pitchFamily="34" charset="0"/>
              <a:buNone/>
              <a:defRPr/>
            </a:pPr>
            <a:r>
              <a:rPr lang="en-US" b="1" dirty="0" smtClean="0"/>
              <a:t>Key Certifying Body</a:t>
            </a:r>
          </a:p>
          <a:p>
            <a:endParaRPr lang="en-US" sz="2800" dirty="0"/>
          </a:p>
        </p:txBody>
      </p:sp>
      <p:cxnSp>
        <p:nvCxnSpPr>
          <p:cNvPr id="10" name="Straight Connector 9" descr="&quot; &quot;"/>
          <p:cNvCxnSpPr/>
          <p:nvPr/>
        </p:nvCxnSpPr>
        <p:spPr>
          <a:xfrm>
            <a:off x="2667000" y="1063170"/>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2624181" y="123372"/>
            <a:ext cx="4343400" cy="1143000"/>
          </a:xfrm>
        </p:spPr>
        <p:txBody>
          <a:bodyPr>
            <a:normAutofit/>
          </a:bodyPr>
          <a:lstStyle/>
          <a:p>
            <a:r>
              <a:rPr lang="en-US" b="1" dirty="0" smtClean="0"/>
              <a:t>508 Accessibility</a:t>
            </a:r>
            <a:endParaRPr lang="en-US" b="1" dirty="0"/>
          </a:p>
        </p:txBody>
      </p:sp>
      <p:pic>
        <p:nvPicPr>
          <p:cNvPr id="7" name="Picture 6" descr="Mobile Compliance App se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3" y="72151"/>
            <a:ext cx="2974602" cy="2742973"/>
          </a:xfrm>
          <a:prstGeom prst="rect">
            <a:avLst/>
          </a:prstGeom>
        </p:spPr>
      </p:pic>
    </p:spTree>
    <p:extLst>
      <p:ext uri="{BB962C8B-B14F-4D97-AF65-F5344CB8AC3E}">
        <p14:creationId xmlns:p14="http://schemas.microsoft.com/office/powerpoint/2010/main" val="3671568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439" t="10013" r="7782" b="19490"/>
          <a:stretch/>
        </p:blipFill>
        <p:spPr>
          <a:xfrm>
            <a:off x="1626698" y="1752600"/>
            <a:ext cx="7204066" cy="4837386"/>
          </a:xfrm>
          <a:prstGeom prst="rect">
            <a:avLst/>
          </a:prstGeom>
        </p:spPr>
      </p:pic>
      <p:sp>
        <p:nvSpPr>
          <p:cNvPr id="8" name="Content Placeholder 2" descr="Key Certifying Body&#10;"/>
          <p:cNvSpPr txBox="1">
            <a:spLocks/>
          </p:cNvSpPr>
          <p:nvPr/>
        </p:nvSpPr>
        <p:spPr>
          <a:xfrm>
            <a:off x="2786736" y="994230"/>
            <a:ext cx="38862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buFont typeface="Arial" pitchFamily="34" charset="0"/>
              <a:buNone/>
              <a:defRPr/>
            </a:pPr>
            <a:r>
              <a:rPr lang="en-US" b="1" dirty="0" smtClean="0"/>
              <a:t>Key Certifying Body</a:t>
            </a:r>
          </a:p>
          <a:p>
            <a:endParaRPr lang="en-US" sz="2800" dirty="0"/>
          </a:p>
        </p:txBody>
      </p:sp>
      <p:cxnSp>
        <p:nvCxnSpPr>
          <p:cNvPr id="9" name="Straight Connector 8" descr="&quot; &quot;"/>
          <p:cNvCxnSpPr/>
          <p:nvPr/>
        </p:nvCxnSpPr>
        <p:spPr>
          <a:xfrm>
            <a:off x="2667000" y="1063170"/>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2725057" y="128205"/>
            <a:ext cx="3552371" cy="1143000"/>
          </a:xfrm>
        </p:spPr>
        <p:txBody>
          <a:bodyPr>
            <a:normAutofit/>
          </a:bodyPr>
          <a:lstStyle/>
          <a:p>
            <a:r>
              <a:rPr lang="en-US" b="1" dirty="0" smtClean="0"/>
              <a:t>User Interface</a:t>
            </a:r>
            <a:endParaRPr lang="en-US" b="1" dirty="0"/>
          </a:p>
        </p:txBody>
      </p:sp>
      <p:pic>
        <p:nvPicPr>
          <p:cNvPr id="7" name="Picture 6" descr="Mobile Compliance App se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3" y="72151"/>
            <a:ext cx="2974602" cy="2742973"/>
          </a:xfrm>
          <a:prstGeom prst="rect">
            <a:avLst/>
          </a:prstGeom>
        </p:spPr>
      </p:pic>
    </p:spTree>
    <p:extLst>
      <p:ext uri="{BB962C8B-B14F-4D97-AF65-F5344CB8AC3E}">
        <p14:creationId xmlns:p14="http://schemas.microsoft.com/office/powerpoint/2010/main" val="1575497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nceptual: data jumping form smart phone to tablet to tablet"/>
          <p:cNvPicPr>
            <a:picLocks noChangeAspect="1"/>
          </p:cNvPicPr>
          <p:nvPr/>
        </p:nvPicPr>
        <p:blipFill rotWithShape="1">
          <a:blip r:embed="rId3" cstate="print">
            <a:extLst>
              <a:ext uri="{28A0092B-C50C-407E-A947-70E740481C1C}">
                <a14:useLocalDpi xmlns:a14="http://schemas.microsoft.com/office/drawing/2010/main" val="0"/>
              </a:ext>
            </a:extLst>
          </a:blip>
          <a:srcRect b="4537"/>
          <a:stretch/>
        </p:blipFill>
        <p:spPr>
          <a:xfrm>
            <a:off x="1" y="1716300"/>
            <a:ext cx="9144000" cy="5125938"/>
          </a:xfrm>
          <a:prstGeom prst="rect">
            <a:avLst/>
          </a:prstGeom>
        </p:spPr>
      </p:pic>
      <p:sp>
        <p:nvSpPr>
          <p:cNvPr id="8" name="Content Placeholder 2" descr="Key Certifying Body&#10;"/>
          <p:cNvSpPr txBox="1">
            <a:spLocks/>
          </p:cNvSpPr>
          <p:nvPr/>
        </p:nvSpPr>
        <p:spPr>
          <a:xfrm>
            <a:off x="2786736" y="1647360"/>
            <a:ext cx="38862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buFont typeface="Arial" pitchFamily="34" charset="0"/>
              <a:buNone/>
              <a:defRPr/>
            </a:pPr>
            <a:r>
              <a:rPr lang="en-US" b="1" dirty="0" smtClean="0"/>
              <a:t>Key Certifying Body</a:t>
            </a:r>
          </a:p>
          <a:p>
            <a:endParaRPr lang="en-US" sz="2800" dirty="0"/>
          </a:p>
        </p:txBody>
      </p:sp>
      <p:cxnSp>
        <p:nvCxnSpPr>
          <p:cNvPr id="9" name="Straight Connector 8" descr="&quot; &quot;"/>
          <p:cNvCxnSpPr/>
          <p:nvPr/>
        </p:nvCxnSpPr>
        <p:spPr>
          <a:xfrm>
            <a:off x="2667000" y="1716300"/>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2819406" y="152400"/>
            <a:ext cx="5867400" cy="1752600"/>
          </a:xfrm>
        </p:spPr>
        <p:txBody>
          <a:bodyPr>
            <a:normAutofit/>
          </a:bodyPr>
          <a:lstStyle/>
          <a:p>
            <a:pPr algn="l"/>
            <a:r>
              <a:rPr lang="en-US" b="1" dirty="0" smtClean="0"/>
              <a:t>Data and Terminology Standards</a:t>
            </a:r>
            <a:endParaRPr lang="en-US" b="1" dirty="0"/>
          </a:p>
        </p:txBody>
      </p:sp>
      <p:pic>
        <p:nvPicPr>
          <p:cNvPr id="7" name="Picture 6" descr="Mobile Compliance App se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3" y="72151"/>
            <a:ext cx="2974602" cy="2742973"/>
          </a:xfrm>
          <a:prstGeom prst="rect">
            <a:avLst/>
          </a:prstGeom>
        </p:spPr>
      </p:pic>
    </p:spTree>
    <p:extLst>
      <p:ext uri="{BB962C8B-B14F-4D97-AF65-F5344CB8AC3E}">
        <p14:creationId xmlns:p14="http://schemas.microsoft.com/office/powerpoint/2010/main" val="31196215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VA Mobile logos"/>
          <p:cNvGrpSpPr/>
          <p:nvPr/>
        </p:nvGrpSpPr>
        <p:grpSpPr>
          <a:xfrm>
            <a:off x="1828798" y="2494637"/>
            <a:ext cx="7144659" cy="4191000"/>
            <a:chOff x="1828798" y="2175329"/>
            <a:chExt cx="7144659" cy="419100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67" t="71287" r="38685" b="14607"/>
            <a:stretch/>
          </p:blipFill>
          <p:spPr bwMode="auto">
            <a:xfrm>
              <a:off x="1828798" y="5009243"/>
              <a:ext cx="7144657" cy="135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67" t="30974" r="38685" b="54505"/>
            <a:stretch/>
          </p:blipFill>
          <p:spPr bwMode="auto">
            <a:xfrm>
              <a:off x="1828800" y="2175329"/>
              <a:ext cx="7144657"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667" t="51567" r="38685" b="33497"/>
            <a:stretch/>
          </p:blipFill>
          <p:spPr bwMode="auto">
            <a:xfrm>
              <a:off x="1828799" y="3572329"/>
              <a:ext cx="7144657" cy="1436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1" descr="VA Mobile logo"/>
          <p:cNvPicPr>
            <a:picLocks noGrp="1" noChangeAspect="1"/>
          </p:cNvPicPr>
          <p:nvPr>
            <p:ph sz="half" idx="4294967295"/>
          </p:nvPr>
        </p:nvPicPr>
        <p:blipFill rotWithShape="1">
          <a:blip r:embed="rId4" cstate="screen">
            <a:extLst>
              <a:ext uri="{BEBA8EAE-BF5A-486C-A8C5-ECC9F3942E4B}">
                <a14:imgProps xmlns:a14="http://schemas.microsoft.com/office/drawing/2010/main">
                  <a14:imgLayer r:embed="rId5">
                    <a14:imgEffect>
                      <a14:backgroundRemoval t="10000" b="90000" l="975" r="98050">
                        <a14:foregroundMark x1="6685" y1="36500" x2="6685" y2="36500"/>
                        <a14:foregroundMark x1="40529" y1="46000" x2="40529" y2="46000"/>
                        <a14:foregroundMark x1="43175" y1="57000" x2="43175" y2="57000"/>
                        <a14:foregroundMark x1="43315" y1="69500" x2="43315" y2="69500"/>
                        <a14:foregroundMark x1="47214" y1="60500" x2="47214" y2="60500"/>
                        <a14:foregroundMark x1="49582" y1="42500" x2="49582" y2="42500"/>
                        <a14:foregroundMark x1="52368" y1="38000" x2="52368" y2="38000"/>
                        <a14:foregroundMark x1="51393" y1="73000" x2="51393" y2="73000"/>
                        <a14:foregroundMark x1="50975" y1="83500" x2="50975" y2="83500"/>
                        <a14:foregroundMark x1="38162" y1="82500" x2="38162" y2="82500"/>
                        <a14:foregroundMark x1="56407" y1="63000" x2="56407" y2="63000"/>
                        <a14:foregroundMark x1="59749" y1="54500" x2="59749" y2="54500"/>
                        <a14:foregroundMark x1="63370" y1="61000" x2="63370" y2="61000"/>
                        <a14:foregroundMark x1="69359" y1="58000" x2="69359" y2="58000"/>
                        <a14:foregroundMark x1="69359" y1="44000" x2="69359" y2="44000"/>
                        <a14:foregroundMark x1="67688" y1="77500" x2="67688" y2="77500"/>
                        <a14:foregroundMark x1="80223" y1="58500" x2="80223" y2="58500"/>
                        <a14:foregroundMark x1="80501" y1="40000" x2="80501" y2="40000"/>
                        <a14:foregroundMark x1="85933" y1="46000" x2="85933" y2="46000"/>
                        <a14:foregroundMark x1="84262" y1="66500" x2="84262" y2="66500"/>
                        <a14:foregroundMark x1="89554" y1="64000" x2="89554" y2="64000"/>
                        <a14:foregroundMark x1="95682" y1="64500" x2="95682" y2="64500"/>
                        <a14:foregroundMark x1="95543" y1="54500" x2="95543" y2="54500"/>
                      </a14:backgroundRemoval>
                    </a14:imgEffect>
                  </a14:imgLayer>
                </a14:imgProps>
              </a:ext>
            </a:extLst>
          </a:blip>
          <a:srcRect t="-1028" b="-5877"/>
          <a:stretch/>
        </p:blipFill>
        <p:spPr bwMode="auto">
          <a:xfrm>
            <a:off x="5181600" y="1528578"/>
            <a:ext cx="3568507" cy="1062904"/>
          </a:xfrm>
          <a:prstGeom prst="rect">
            <a:avLst/>
          </a:prstGeom>
          <a:noFill/>
          <a:ln w="9525">
            <a:noFill/>
            <a:miter lim="800000"/>
            <a:headEnd/>
            <a:tailEnd/>
          </a:ln>
        </p:spPr>
      </p:pic>
      <p:sp>
        <p:nvSpPr>
          <p:cNvPr id="8" name="Content Placeholder 2" descr="Key Certifying Body&#10;"/>
          <p:cNvSpPr txBox="1">
            <a:spLocks/>
          </p:cNvSpPr>
          <p:nvPr/>
        </p:nvSpPr>
        <p:spPr>
          <a:xfrm>
            <a:off x="2786736" y="979716"/>
            <a:ext cx="3886200" cy="533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lvl="1" indent="0">
              <a:buFont typeface="Arial" pitchFamily="34" charset="0"/>
              <a:buNone/>
              <a:defRPr/>
            </a:pPr>
            <a:r>
              <a:rPr lang="en-US" b="1" dirty="0" smtClean="0"/>
              <a:t>Key Certifying Body</a:t>
            </a:r>
          </a:p>
          <a:p>
            <a:endParaRPr lang="en-US" sz="2800" dirty="0"/>
          </a:p>
        </p:txBody>
      </p:sp>
      <p:cxnSp>
        <p:nvCxnSpPr>
          <p:cNvPr id="9" name="Straight Connector 8" descr="&quot; &quot;"/>
          <p:cNvCxnSpPr/>
          <p:nvPr/>
        </p:nvCxnSpPr>
        <p:spPr>
          <a:xfrm>
            <a:off x="2667000" y="1048656"/>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2757712" y="79824"/>
            <a:ext cx="4749798" cy="1143000"/>
          </a:xfrm>
        </p:spPr>
        <p:txBody>
          <a:bodyPr>
            <a:normAutofit/>
          </a:bodyPr>
          <a:lstStyle/>
          <a:p>
            <a:pPr algn="l"/>
            <a:r>
              <a:rPr lang="en-US" b="1" dirty="0" smtClean="0"/>
              <a:t>VA Branding</a:t>
            </a:r>
            <a:endParaRPr lang="en-US" b="1" dirty="0"/>
          </a:p>
        </p:txBody>
      </p:sp>
      <p:pic>
        <p:nvPicPr>
          <p:cNvPr id="14" name="Picture 13" descr="Mobile Compliance App seal"/>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83" y="72151"/>
            <a:ext cx="2974602" cy="2742973"/>
          </a:xfrm>
          <a:prstGeom prst="rect">
            <a:avLst/>
          </a:prstGeom>
        </p:spPr>
      </p:pic>
    </p:spTree>
    <p:extLst>
      <p:ext uri="{BB962C8B-B14F-4D97-AF65-F5344CB8AC3E}">
        <p14:creationId xmlns:p14="http://schemas.microsoft.com/office/powerpoint/2010/main" val="22633607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mart phone with combination lock on scr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13897">
            <a:off x="5033393" y="2069477"/>
            <a:ext cx="3244781" cy="4864739"/>
          </a:xfrm>
          <a:prstGeom prst="rect">
            <a:avLst/>
          </a:prstGeom>
        </p:spPr>
      </p:pic>
      <p:sp>
        <p:nvSpPr>
          <p:cNvPr id="9" name="Content Placeholder 2"/>
          <p:cNvSpPr>
            <a:spLocks noGrp="1"/>
          </p:cNvSpPr>
          <p:nvPr>
            <p:ph idx="1"/>
          </p:nvPr>
        </p:nvSpPr>
        <p:spPr>
          <a:xfrm>
            <a:off x="2786736" y="1647360"/>
            <a:ext cx="3886200" cy="533399"/>
          </a:xfrm>
        </p:spPr>
        <p:txBody>
          <a:bodyPr>
            <a:noAutofit/>
          </a:bodyPr>
          <a:lstStyle/>
          <a:p>
            <a:pPr marL="6350" lvl="1" indent="0">
              <a:buNone/>
              <a:defRPr/>
            </a:pPr>
            <a:r>
              <a:rPr lang="en-US" b="1" dirty="0" smtClean="0"/>
              <a:t>Key Certifying Body</a:t>
            </a:r>
            <a:endParaRPr lang="en-US" b="1" dirty="0"/>
          </a:p>
          <a:p>
            <a:endParaRPr lang="en-US" sz="2800" dirty="0"/>
          </a:p>
        </p:txBody>
      </p:sp>
      <p:cxnSp>
        <p:nvCxnSpPr>
          <p:cNvPr id="10" name="Straight Connector 9" descr="&quot; &quot;"/>
          <p:cNvCxnSpPr/>
          <p:nvPr/>
        </p:nvCxnSpPr>
        <p:spPr>
          <a:xfrm>
            <a:off x="2667000" y="1716300"/>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2754084" y="221328"/>
            <a:ext cx="5344884" cy="1524000"/>
          </a:xfrm>
        </p:spPr>
        <p:txBody>
          <a:bodyPr>
            <a:normAutofit fontScale="90000"/>
          </a:bodyPr>
          <a:lstStyle/>
          <a:p>
            <a:pPr algn="l"/>
            <a:r>
              <a:rPr lang="en-US" b="1" dirty="0" smtClean="0"/>
              <a:t>Privacy and Application Data Security</a:t>
            </a:r>
            <a:endParaRPr lang="en-US" b="1" dirty="0"/>
          </a:p>
        </p:txBody>
      </p:sp>
      <p:pic>
        <p:nvPicPr>
          <p:cNvPr id="7" name="Picture 6" descr="Mobile Compliance App se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3" y="72151"/>
            <a:ext cx="2974602" cy="2742973"/>
          </a:xfrm>
          <a:prstGeom prst="rect">
            <a:avLst/>
          </a:prstGeom>
        </p:spPr>
      </p:pic>
    </p:spTree>
    <p:extLst>
      <p:ext uri="{BB962C8B-B14F-4D97-AF65-F5344CB8AC3E}">
        <p14:creationId xmlns:p14="http://schemas.microsoft.com/office/powerpoint/2010/main" val="3078495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ptop with lock and key on its screen"/>
          <p:cNvPicPr>
            <a:picLocks noChangeAspect="1"/>
          </p:cNvPicPr>
          <p:nvPr/>
        </p:nvPicPr>
        <p:blipFill rotWithShape="1">
          <a:blip r:embed="rId3" cstate="print">
            <a:extLst>
              <a:ext uri="{28A0092B-C50C-407E-A947-70E740481C1C}">
                <a14:useLocalDpi xmlns:a14="http://schemas.microsoft.com/office/drawing/2010/main" val="0"/>
              </a:ext>
            </a:extLst>
          </a:blip>
          <a:srcRect b="3712"/>
          <a:stretch/>
        </p:blipFill>
        <p:spPr>
          <a:xfrm>
            <a:off x="3048000" y="2090928"/>
            <a:ext cx="5638800" cy="4767072"/>
          </a:xfrm>
          <a:prstGeom prst="rect">
            <a:avLst/>
          </a:prstGeom>
        </p:spPr>
      </p:pic>
      <p:sp>
        <p:nvSpPr>
          <p:cNvPr id="8" name="Content Placeholder 2"/>
          <p:cNvSpPr>
            <a:spLocks noGrp="1"/>
          </p:cNvSpPr>
          <p:nvPr>
            <p:ph idx="1"/>
          </p:nvPr>
        </p:nvSpPr>
        <p:spPr>
          <a:xfrm>
            <a:off x="2786736" y="1647360"/>
            <a:ext cx="3886200" cy="533399"/>
          </a:xfrm>
        </p:spPr>
        <p:txBody>
          <a:bodyPr>
            <a:noAutofit/>
          </a:bodyPr>
          <a:lstStyle/>
          <a:p>
            <a:pPr marL="6350" lvl="1" indent="0">
              <a:buNone/>
              <a:defRPr/>
            </a:pPr>
            <a:r>
              <a:rPr lang="en-US" b="1" dirty="0" smtClean="0"/>
              <a:t>Key Certifying Body</a:t>
            </a:r>
            <a:endParaRPr lang="en-US" b="1" dirty="0"/>
          </a:p>
          <a:p>
            <a:endParaRPr lang="en-US" sz="2800" dirty="0"/>
          </a:p>
        </p:txBody>
      </p:sp>
      <p:cxnSp>
        <p:nvCxnSpPr>
          <p:cNvPr id="9" name="Straight Connector 8" descr="&quot; &quot;"/>
          <p:cNvCxnSpPr/>
          <p:nvPr/>
        </p:nvCxnSpPr>
        <p:spPr>
          <a:xfrm>
            <a:off x="2667000" y="1716300"/>
            <a:ext cx="6477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title"/>
          </p:nvPr>
        </p:nvSpPr>
        <p:spPr>
          <a:xfrm>
            <a:off x="2790289" y="448642"/>
            <a:ext cx="4506684" cy="1143000"/>
          </a:xfrm>
        </p:spPr>
        <p:txBody>
          <a:bodyPr>
            <a:normAutofit fontScale="90000"/>
          </a:bodyPr>
          <a:lstStyle/>
          <a:p>
            <a:pPr algn="l"/>
            <a:r>
              <a:rPr lang="en-US" b="1" dirty="0" smtClean="0"/>
              <a:t>Data Security for GFE Devices</a:t>
            </a:r>
            <a:endParaRPr lang="en-US" b="1" dirty="0"/>
          </a:p>
        </p:txBody>
      </p:sp>
      <p:pic>
        <p:nvPicPr>
          <p:cNvPr id="7" name="Picture 6" descr="Mobile Compliance App se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83" y="72151"/>
            <a:ext cx="2974602" cy="2742973"/>
          </a:xfrm>
          <a:prstGeom prst="rect">
            <a:avLst/>
          </a:prstGeom>
        </p:spPr>
      </p:pic>
    </p:spTree>
    <p:extLst>
      <p:ext uri="{BB962C8B-B14F-4D97-AF65-F5344CB8AC3E}">
        <p14:creationId xmlns:p14="http://schemas.microsoft.com/office/powerpoint/2010/main" val="2342872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7764" y="3380118"/>
            <a:ext cx="5541036" cy="3200400"/>
          </a:xfrm>
        </p:spPr>
        <p:txBody>
          <a:bodyPr>
            <a:normAutofit fontScale="92500" lnSpcReduction="20000"/>
          </a:bodyPr>
          <a:lstStyle/>
          <a:p>
            <a:pPr marL="1314450" lvl="2" indent="-514350">
              <a:buFont typeface="+mj-lt"/>
              <a:buAutoNum type="alphaUcPeriod"/>
            </a:pPr>
            <a:r>
              <a:rPr lang="en-US" sz="3600" dirty="0" smtClean="0"/>
              <a:t>Privacy and Security</a:t>
            </a:r>
          </a:p>
          <a:p>
            <a:pPr marL="1314450" lvl="2" indent="-514350">
              <a:buFont typeface="+mj-lt"/>
              <a:buAutoNum type="alphaUcPeriod"/>
            </a:pPr>
            <a:r>
              <a:rPr lang="en-US" sz="3600" dirty="0" smtClean="0"/>
              <a:t>Data and Terminology</a:t>
            </a:r>
          </a:p>
          <a:p>
            <a:pPr marL="1314450" lvl="2" indent="-514350">
              <a:buFont typeface="+mj-lt"/>
              <a:buAutoNum type="alphaUcPeriod"/>
            </a:pPr>
            <a:r>
              <a:rPr lang="en-US" sz="3600" dirty="0" smtClean="0"/>
              <a:t>Usability/User Interface</a:t>
            </a:r>
          </a:p>
          <a:p>
            <a:pPr marL="1314450" lvl="2" indent="-514350">
              <a:buFont typeface="+mj-lt"/>
              <a:buAutoNum type="alphaUcPeriod"/>
            </a:pPr>
            <a:r>
              <a:rPr lang="en-US" sz="3600" dirty="0" smtClean="0"/>
              <a:t>Branding</a:t>
            </a:r>
          </a:p>
          <a:p>
            <a:pPr marL="1314450" lvl="2" indent="-514350">
              <a:buFont typeface="+mj-lt"/>
              <a:buAutoNum type="alphaUcPeriod"/>
            </a:pPr>
            <a:r>
              <a:rPr lang="en-US" sz="3600" dirty="0" smtClean="0"/>
              <a:t>508 Accessibility</a:t>
            </a:r>
          </a:p>
          <a:p>
            <a:pPr marL="1314450" lvl="2" indent="-514350">
              <a:buFont typeface="+mj-lt"/>
              <a:buAutoNum type="alphaUcPeriod"/>
            </a:pPr>
            <a:r>
              <a:rPr lang="en-US" sz="3600" dirty="0" smtClean="0"/>
              <a:t>Patient Safety</a:t>
            </a:r>
          </a:p>
        </p:txBody>
      </p:sp>
      <p:sp>
        <p:nvSpPr>
          <p:cNvPr id="2" name="Rectangle 1" descr="What do you think is the most difficult compliance requirement to meet when developing a Mobile App?&#10;"/>
          <p:cNvSpPr/>
          <p:nvPr/>
        </p:nvSpPr>
        <p:spPr>
          <a:xfrm>
            <a:off x="609600" y="1575759"/>
            <a:ext cx="8077200" cy="1569660"/>
          </a:xfrm>
          <a:prstGeom prst="rect">
            <a:avLst/>
          </a:prstGeom>
        </p:spPr>
        <p:txBody>
          <a:bodyPr wrap="square">
            <a:spAutoFit/>
          </a:bodyPr>
          <a:lstStyle/>
          <a:p>
            <a:r>
              <a:rPr lang="en-US" sz="3200" dirty="0" smtClean="0"/>
              <a:t>What do you think is the most difficult compliance requirement to meet when developing a Mobile App?</a:t>
            </a:r>
            <a:endParaRPr lang="en-US" sz="3200" dirty="0"/>
          </a:p>
        </p:txBody>
      </p:sp>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672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descr="&quot; &quot;"/>
          <p:cNvSpPr/>
          <p:nvPr/>
        </p:nvSpPr>
        <p:spPr bwMode="auto">
          <a:xfrm>
            <a:off x="4697809" y="4246848"/>
            <a:ext cx="3764291" cy="2332247"/>
          </a:xfrm>
          <a:prstGeom prst="roundRect">
            <a:avLst>
              <a:gd name="adj" fmla="val 9718"/>
            </a:avLst>
          </a:prstGeom>
          <a:gradFill rotWithShape="0">
            <a:gsLst>
              <a:gs pos="20000">
                <a:schemeClr val="tx1">
                  <a:lumMod val="85000"/>
                </a:schemeClr>
              </a:gs>
              <a:gs pos="88000">
                <a:schemeClr val="tx1"/>
              </a:gs>
            </a:gsLst>
            <a:lin ang="5400000" scaled="0"/>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endParaRPr>
          </a:p>
        </p:txBody>
      </p:sp>
      <p:sp>
        <p:nvSpPr>
          <p:cNvPr id="6" name="Content Placeholder 1" descr="12 PMAS Docs&#10;Covers each App&#10;"/>
          <p:cNvSpPr txBox="1">
            <a:spLocks/>
          </p:cNvSpPr>
          <p:nvPr/>
        </p:nvSpPr>
        <p:spPr>
          <a:xfrm>
            <a:off x="4753344" y="4721608"/>
            <a:ext cx="3660833" cy="1261379"/>
          </a:xfrm>
          <a:prstGeom prst="rect">
            <a:avLst/>
          </a:prstGeom>
        </p:spPr>
        <p:txBody>
          <a:bodyPr/>
          <a:lstStyle>
            <a:lvl1pPr marL="342900" indent="-342900" algn="l" rtl="0" eaLnBrk="1" fontAlgn="base" hangingPunct="1">
              <a:spcBef>
                <a:spcPct val="20000"/>
              </a:spcBef>
              <a:spcAft>
                <a:spcPct val="0"/>
              </a:spcAft>
              <a:buChar char="•"/>
              <a:defRPr lang="en-US" sz="3200" b="1" i="0" dirty="0" smtClean="0">
                <a:ln>
                  <a:noFill/>
                </a:ln>
                <a:solidFill>
                  <a:schemeClr val="bg2"/>
                </a:solidFill>
                <a:effectLst/>
                <a:latin typeface="Calibri" pitchFamily="34" charset="0"/>
                <a:ea typeface="+mj-ea"/>
                <a:cs typeface="+mj-cs"/>
              </a:defRPr>
            </a:lvl1pPr>
            <a:lvl2pPr marL="742950" indent="-285750" algn="l" rtl="0" eaLnBrk="1" fontAlgn="base" hangingPunct="1">
              <a:spcBef>
                <a:spcPct val="20000"/>
              </a:spcBef>
              <a:spcAft>
                <a:spcPct val="0"/>
              </a:spcAft>
              <a:buChar char="–"/>
              <a:defRPr sz="2800">
                <a:solidFill>
                  <a:schemeClr val="bg2"/>
                </a:solidFill>
                <a:latin typeface="Calibri" pitchFamily="34" charset="0"/>
              </a:defRPr>
            </a:lvl2pPr>
            <a:lvl3pPr marL="1143000" indent="-228600" algn="l" rtl="0" eaLnBrk="1" fontAlgn="base" hangingPunct="1">
              <a:spcBef>
                <a:spcPct val="20000"/>
              </a:spcBef>
              <a:spcAft>
                <a:spcPct val="0"/>
              </a:spcAft>
              <a:buFont typeface="Wingdings" pitchFamily="2" charset="2"/>
              <a:buChar char="§"/>
              <a:defRPr sz="2400">
                <a:solidFill>
                  <a:schemeClr val="bg2"/>
                </a:solidFill>
                <a:latin typeface="Calibri" pitchFamily="34" charset="0"/>
              </a:defRPr>
            </a:lvl3pPr>
            <a:lvl4pPr marL="1600200" indent="-228600" algn="l" rtl="0" eaLnBrk="1" fontAlgn="base" hangingPunct="1">
              <a:spcBef>
                <a:spcPct val="20000"/>
              </a:spcBef>
              <a:spcAft>
                <a:spcPct val="0"/>
              </a:spcAft>
              <a:buChar char="–"/>
              <a:defRPr sz="2000">
                <a:solidFill>
                  <a:schemeClr val="bg2"/>
                </a:solidFill>
                <a:latin typeface="Calibri" pitchFamily="34" charset="0"/>
              </a:defRPr>
            </a:lvl4pPr>
            <a:lvl5pPr marL="2057400" indent="-228600" algn="l" rtl="0" eaLnBrk="1" fontAlgn="base" hangingPunct="1">
              <a:spcBef>
                <a:spcPct val="20000"/>
              </a:spcBef>
              <a:spcAft>
                <a:spcPct val="0"/>
              </a:spcAft>
              <a:buChar char="»"/>
              <a:defRPr sz="1800">
                <a:solidFill>
                  <a:schemeClr val="bg2"/>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lnSpc>
                <a:spcPct val="110000"/>
              </a:lnSpc>
              <a:buClr>
                <a:srgbClr val="000090"/>
              </a:buClr>
              <a:buNone/>
            </a:pPr>
            <a:r>
              <a:rPr lang="en-US" sz="3600" b="0" dirty="0" smtClean="0">
                <a:solidFill>
                  <a:schemeClr val="bg1"/>
                </a:solidFill>
              </a:rPr>
              <a:t>12 PMAS Docs</a:t>
            </a:r>
            <a:r>
              <a:rPr lang="en-US" sz="3600" b="0" dirty="0" smtClean="0">
                <a:solidFill>
                  <a:srgbClr val="1D314E"/>
                </a:solidFill>
              </a:rPr>
              <a:t/>
            </a:r>
            <a:br>
              <a:rPr lang="en-US" sz="3600" b="0" dirty="0" smtClean="0">
                <a:solidFill>
                  <a:srgbClr val="1D314E"/>
                </a:solidFill>
              </a:rPr>
            </a:br>
            <a:r>
              <a:rPr lang="en-US" sz="2800" b="0" dirty="0" smtClean="0">
                <a:solidFill>
                  <a:schemeClr val="accent2"/>
                </a:solidFill>
              </a:rPr>
              <a:t>Covers each App</a:t>
            </a:r>
          </a:p>
        </p:txBody>
      </p:sp>
      <p:sp>
        <p:nvSpPr>
          <p:cNvPr id="8" name="Rounded Rectangle 7" descr="&quot; &quot;"/>
          <p:cNvSpPr/>
          <p:nvPr/>
        </p:nvSpPr>
        <p:spPr bwMode="auto">
          <a:xfrm>
            <a:off x="4658074" y="1464089"/>
            <a:ext cx="3764291" cy="2321307"/>
          </a:xfrm>
          <a:prstGeom prst="roundRect">
            <a:avLst>
              <a:gd name="adj" fmla="val 9718"/>
            </a:avLst>
          </a:prstGeom>
          <a:gradFill rotWithShape="0">
            <a:gsLst>
              <a:gs pos="20000">
                <a:schemeClr val="tx1">
                  <a:lumMod val="85000"/>
                </a:schemeClr>
              </a:gs>
              <a:gs pos="88000">
                <a:schemeClr val="tx1"/>
              </a:gs>
            </a:gsLst>
            <a:lin ang="5400000" scaled="0"/>
          </a:gra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endParaRPr>
          </a:p>
        </p:txBody>
      </p:sp>
      <p:sp>
        <p:nvSpPr>
          <p:cNvPr id="2" name="Content Placeholder 1"/>
          <p:cNvSpPr>
            <a:spLocks noGrp="1"/>
          </p:cNvSpPr>
          <p:nvPr>
            <p:ph idx="1"/>
          </p:nvPr>
        </p:nvSpPr>
        <p:spPr>
          <a:xfrm>
            <a:off x="4695288" y="1578950"/>
            <a:ext cx="3718889" cy="2072075"/>
          </a:xfrm>
        </p:spPr>
        <p:txBody>
          <a:bodyPr>
            <a:normAutofit fontScale="92500" lnSpcReduction="20000"/>
          </a:bodyPr>
          <a:lstStyle/>
          <a:p>
            <a:pPr marL="0" indent="0" algn="ctr">
              <a:lnSpc>
                <a:spcPct val="110000"/>
              </a:lnSpc>
              <a:buClr>
                <a:srgbClr val="000090"/>
              </a:buClr>
              <a:buNone/>
            </a:pPr>
            <a:r>
              <a:rPr lang="en-US" sz="3900" dirty="0" smtClean="0">
                <a:solidFill>
                  <a:schemeClr val="bg1"/>
                </a:solidFill>
              </a:rPr>
              <a:t>MHED</a:t>
            </a:r>
            <a:br>
              <a:rPr lang="en-US" sz="3900" dirty="0" smtClean="0">
                <a:solidFill>
                  <a:schemeClr val="bg1"/>
                </a:solidFill>
              </a:rPr>
            </a:br>
            <a:r>
              <a:rPr lang="en-US" sz="3900" b="0" dirty="0" smtClean="0">
                <a:solidFill>
                  <a:schemeClr val="bg1"/>
                </a:solidFill>
              </a:rPr>
              <a:t>Base PMAS Docs</a:t>
            </a:r>
            <a:r>
              <a:rPr lang="en-US" sz="3900" dirty="0" smtClean="0"/>
              <a:t/>
            </a:r>
            <a:br>
              <a:rPr lang="en-US" sz="3900" dirty="0" smtClean="0"/>
            </a:br>
            <a:r>
              <a:rPr lang="en-US" sz="3000" dirty="0" smtClean="0">
                <a:solidFill>
                  <a:schemeClr val="accent2"/>
                </a:solidFill>
              </a:rPr>
              <a:t>Covers All Mobile Apps</a:t>
            </a:r>
          </a:p>
          <a:p>
            <a:pPr marL="0" indent="0" algn="ctr">
              <a:lnSpc>
                <a:spcPct val="110000"/>
              </a:lnSpc>
              <a:buClr>
                <a:srgbClr val="000090"/>
              </a:buClr>
              <a:buNone/>
            </a:pPr>
            <a:r>
              <a:rPr lang="en-US" sz="3000" dirty="0" smtClean="0">
                <a:solidFill>
                  <a:schemeClr val="accent2"/>
                </a:solidFill>
              </a:rPr>
              <a:t>&amp; Created Once</a:t>
            </a:r>
            <a:endParaRPr lang="en-US" sz="3000" dirty="0">
              <a:solidFill>
                <a:schemeClr val="accent2"/>
              </a:solidFill>
            </a:endParaRPr>
          </a:p>
        </p:txBody>
      </p:sp>
      <p:sp>
        <p:nvSpPr>
          <p:cNvPr id="18" name="Right Arrow 17" descr="arrow"/>
          <p:cNvSpPr/>
          <p:nvPr/>
        </p:nvSpPr>
        <p:spPr bwMode="auto">
          <a:xfrm>
            <a:off x="3483585" y="3661734"/>
            <a:ext cx="1269758" cy="651836"/>
          </a:xfrm>
          <a:prstGeom prst="rightArrow">
            <a:avLst/>
          </a:prstGeom>
          <a:gradFill rotWithShape="0">
            <a:gsLst>
              <a:gs pos="0">
                <a:sysClr val="window" lastClr="FFFFFF">
                  <a:lumMod val="95000"/>
                </a:sysClr>
              </a:gs>
              <a:gs pos="43000">
                <a:sysClr val="window" lastClr="FFFFFF">
                  <a:lumMod val="75000"/>
                </a:sysClr>
              </a:gs>
            </a:gsLst>
            <a:lin ang="5400000" scaled="0"/>
          </a:gradFill>
          <a:ln>
            <a:solidFill>
              <a:schemeClr val="bg1">
                <a:alpha val="0"/>
              </a:schemeClr>
            </a:solidFill>
          </a:ln>
          <a:effectLst>
            <a:outerShdw blurRad="40000" dist="230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bg1"/>
              </a:solidFill>
              <a:effectLst/>
              <a:latin typeface="Arial" charset="0"/>
            </a:endParaRPr>
          </a:p>
        </p:txBody>
      </p:sp>
      <p:sp>
        <p:nvSpPr>
          <p:cNvPr id="4" name="Rectangle 3" descr="32 Individual PMAS Documents&#10;"/>
          <p:cNvSpPr/>
          <p:nvPr/>
        </p:nvSpPr>
        <p:spPr>
          <a:xfrm>
            <a:off x="373740" y="3149711"/>
            <a:ext cx="2997357" cy="1569660"/>
          </a:xfrm>
          <a:prstGeom prst="rect">
            <a:avLst/>
          </a:prstGeom>
          <a:solidFill>
            <a:schemeClr val="accent2">
              <a:lumMod val="40000"/>
              <a:lumOff val="60000"/>
            </a:schemeClr>
          </a:solidFill>
          <a:ln w="57150">
            <a:solidFill>
              <a:schemeClr val="tx1"/>
            </a:solidFill>
          </a:ln>
        </p:spPr>
        <p:txBody>
          <a:bodyPr wrap="square">
            <a:spAutoFit/>
          </a:bodyPr>
          <a:lstStyle/>
          <a:p>
            <a:pPr lvl="0" algn="ctr" defTabSz="457200" fontAlgn="base">
              <a:spcBef>
                <a:spcPct val="0"/>
              </a:spcBef>
              <a:spcAft>
                <a:spcPct val="0"/>
              </a:spcAft>
            </a:pPr>
            <a:r>
              <a:rPr lang="en-US" sz="3200" b="1" dirty="0"/>
              <a:t>32 Individual PMAS Documents</a:t>
            </a:r>
            <a:endParaRPr lang="en-US" sz="3200" b="1" dirty="0">
              <a:solidFill>
                <a:schemeClr val="bg1"/>
              </a:solidFill>
              <a:ea typeface="ＭＳ Ｐゴシック" pitchFamily="-1" charset="-128"/>
            </a:endParaRPr>
          </a:p>
        </p:txBody>
      </p:sp>
      <p:sp>
        <p:nvSpPr>
          <p:cNvPr id="5" name="Title 4"/>
          <p:cNvSpPr>
            <a:spLocks noGrp="1"/>
          </p:cNvSpPr>
          <p:nvPr>
            <p:ph type="title"/>
          </p:nvPr>
        </p:nvSpPr>
        <p:spPr>
          <a:xfrm>
            <a:off x="381000" y="112488"/>
            <a:ext cx="8229600" cy="1143000"/>
          </a:xfrm>
        </p:spPr>
        <p:txBody>
          <a:bodyPr>
            <a:normAutofit fontScale="90000"/>
          </a:bodyPr>
          <a:lstStyle/>
          <a:p>
            <a:r>
              <a:rPr lang="en-US" b="1" dirty="0" smtClean="0"/>
              <a:t>Mobile Project Management Accountability System (PMAS)</a:t>
            </a:r>
            <a:endParaRPr lang="en-US" b="1" dirty="0"/>
          </a:p>
        </p:txBody>
      </p:sp>
    </p:spTree>
    <p:extLst>
      <p:ext uri="{BB962C8B-B14F-4D97-AF65-F5344CB8AC3E}">
        <p14:creationId xmlns:p14="http://schemas.microsoft.com/office/powerpoint/2010/main" val="9916577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ceptual of a series of papers flying off a laptop scre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02" y="1707933"/>
            <a:ext cx="5004104" cy="5001694"/>
          </a:xfrm>
          <a:prstGeom prst="rect">
            <a:avLst/>
          </a:prstGeom>
        </p:spPr>
      </p:pic>
      <p:sp>
        <p:nvSpPr>
          <p:cNvPr id="3" name="Content Placeholder 2"/>
          <p:cNvSpPr>
            <a:spLocks noGrp="1"/>
          </p:cNvSpPr>
          <p:nvPr>
            <p:ph idx="1"/>
          </p:nvPr>
        </p:nvSpPr>
        <p:spPr>
          <a:xfrm>
            <a:off x="4572000" y="1632857"/>
            <a:ext cx="4572000" cy="5181600"/>
          </a:xfrm>
        </p:spPr>
        <p:txBody>
          <a:bodyPr>
            <a:normAutofit/>
          </a:bodyPr>
          <a:lstStyle/>
          <a:p>
            <a:pPr lvl="0"/>
            <a:r>
              <a:rPr lang="en-US" sz="3000" dirty="0"/>
              <a:t>Business </a:t>
            </a:r>
            <a:r>
              <a:rPr lang="en-US" sz="3000" dirty="0" smtClean="0"/>
              <a:t>Requirements Document</a:t>
            </a:r>
          </a:p>
          <a:p>
            <a:pPr lvl="0"/>
            <a:r>
              <a:rPr lang="en-US" sz="3000" dirty="0" smtClean="0"/>
              <a:t>Concept </a:t>
            </a:r>
            <a:r>
              <a:rPr lang="en-US" sz="3000" dirty="0"/>
              <a:t>Paper/Scope </a:t>
            </a:r>
            <a:r>
              <a:rPr lang="en-US" sz="3000" dirty="0" smtClean="0"/>
              <a:t>Statement</a:t>
            </a:r>
          </a:p>
          <a:p>
            <a:pPr lvl="0"/>
            <a:r>
              <a:rPr lang="en-US" sz="3000" dirty="0" smtClean="0"/>
              <a:t>Requirements </a:t>
            </a:r>
            <a:r>
              <a:rPr lang="en-US" sz="3000" dirty="0"/>
              <a:t>Specification </a:t>
            </a:r>
            <a:r>
              <a:rPr lang="en-US" sz="3000" dirty="0" smtClean="0"/>
              <a:t>Plan</a:t>
            </a:r>
          </a:p>
          <a:p>
            <a:pPr lvl="0"/>
            <a:r>
              <a:rPr lang="en-US" sz="3000" dirty="0" smtClean="0"/>
              <a:t>Requirements </a:t>
            </a:r>
            <a:r>
              <a:rPr lang="en-US" sz="3000" dirty="0"/>
              <a:t>Specification </a:t>
            </a:r>
            <a:r>
              <a:rPr lang="en-US" sz="3000" dirty="0" smtClean="0"/>
              <a:t>Addendum</a:t>
            </a:r>
          </a:p>
          <a:p>
            <a:pPr lvl="0"/>
            <a:r>
              <a:rPr lang="en-US" sz="3000" dirty="0" smtClean="0"/>
              <a:t>Software </a:t>
            </a:r>
            <a:r>
              <a:rPr lang="en-US" sz="3000" dirty="0"/>
              <a:t>Design </a:t>
            </a:r>
            <a:r>
              <a:rPr lang="en-US" sz="3000" dirty="0" smtClean="0"/>
              <a:t>Document</a:t>
            </a:r>
            <a:endParaRPr lang="en-US" sz="3000" dirty="0"/>
          </a:p>
        </p:txBody>
      </p:sp>
      <p:sp>
        <p:nvSpPr>
          <p:cNvPr id="2" name="Title 1"/>
          <p:cNvSpPr>
            <a:spLocks noGrp="1"/>
          </p:cNvSpPr>
          <p:nvPr>
            <p:ph type="title"/>
          </p:nvPr>
        </p:nvSpPr>
        <p:spPr>
          <a:xfrm>
            <a:off x="7257" y="173040"/>
            <a:ext cx="9136743" cy="1143000"/>
          </a:xfrm>
          <a:solidFill>
            <a:schemeClr val="accent1">
              <a:lumMod val="40000"/>
              <a:lumOff val="60000"/>
            </a:schemeClr>
          </a:solidFill>
        </p:spPr>
        <p:txBody>
          <a:bodyPr>
            <a:normAutofit/>
          </a:bodyPr>
          <a:lstStyle/>
          <a:p>
            <a:r>
              <a:rPr lang="en-US" b="1" dirty="0" smtClean="0"/>
              <a:t>PMAS Documents</a:t>
            </a:r>
            <a:endParaRPr lang="en-US" b="1" dirty="0"/>
          </a:p>
        </p:txBody>
      </p:sp>
    </p:spTree>
    <p:extLst>
      <p:ext uri="{BB962C8B-B14F-4D97-AF65-F5344CB8AC3E}">
        <p14:creationId xmlns:p14="http://schemas.microsoft.com/office/powerpoint/2010/main" val="709746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hysician using a tablet"/>
          <p:cNvPicPr>
            <a:picLocks noChangeAspect="1"/>
          </p:cNvPicPr>
          <p:nvPr/>
        </p:nvPicPr>
        <p:blipFill rotWithShape="1">
          <a:blip r:embed="rId3" cstate="print">
            <a:extLst>
              <a:ext uri="{28A0092B-C50C-407E-A947-70E740481C1C}">
                <a14:useLocalDpi xmlns:a14="http://schemas.microsoft.com/office/drawing/2010/main" val="0"/>
              </a:ext>
            </a:extLst>
          </a:blip>
          <a:srcRect l="6637"/>
          <a:stretch/>
        </p:blipFill>
        <p:spPr>
          <a:xfrm>
            <a:off x="0" y="2133600"/>
            <a:ext cx="6056088" cy="4724399"/>
          </a:xfrm>
          <a:prstGeom prst="rect">
            <a:avLst/>
          </a:prstGeom>
        </p:spPr>
      </p:pic>
      <p:sp>
        <p:nvSpPr>
          <p:cNvPr id="12" name="TextBox 11" descr="Quality face-to-face visits&#10;"/>
          <p:cNvSpPr txBox="1"/>
          <p:nvPr/>
        </p:nvSpPr>
        <p:spPr>
          <a:xfrm>
            <a:off x="4913088" y="6019800"/>
            <a:ext cx="3962400" cy="523220"/>
          </a:xfrm>
          <a:prstGeom prst="rect">
            <a:avLst/>
          </a:prstGeom>
          <a:noFill/>
        </p:spPr>
        <p:txBody>
          <a:bodyPr wrap="square" rtlCol="0">
            <a:spAutoFit/>
          </a:bodyPr>
          <a:lstStyle/>
          <a:p>
            <a:pPr algn="r"/>
            <a:r>
              <a:rPr lang="en-US" sz="2800" dirty="0" smtClean="0"/>
              <a:t>Quality face-to-face visits</a:t>
            </a:r>
            <a:endParaRPr lang="en-US" sz="2800" dirty="0"/>
          </a:p>
        </p:txBody>
      </p:sp>
      <p:sp>
        <p:nvSpPr>
          <p:cNvPr id="8" name="TextBox 7" descr="Tailored information&#10;"/>
          <p:cNvSpPr txBox="1"/>
          <p:nvPr/>
        </p:nvSpPr>
        <p:spPr>
          <a:xfrm>
            <a:off x="5606799" y="5225142"/>
            <a:ext cx="3204838" cy="523220"/>
          </a:xfrm>
          <a:prstGeom prst="rect">
            <a:avLst/>
          </a:prstGeom>
          <a:noFill/>
        </p:spPr>
        <p:txBody>
          <a:bodyPr wrap="square" rtlCol="0">
            <a:spAutoFit/>
          </a:bodyPr>
          <a:lstStyle/>
          <a:p>
            <a:pPr algn="r"/>
            <a:r>
              <a:rPr lang="en-US" sz="2800" dirty="0" smtClean="0"/>
              <a:t>Tailored information</a:t>
            </a:r>
            <a:endParaRPr lang="en-US" sz="2800" dirty="0"/>
          </a:p>
        </p:txBody>
      </p:sp>
      <p:sp>
        <p:nvSpPr>
          <p:cNvPr id="9" name="TextBox 8" descr="Range of media&#10;"/>
          <p:cNvSpPr txBox="1"/>
          <p:nvPr/>
        </p:nvSpPr>
        <p:spPr>
          <a:xfrm>
            <a:off x="6342044" y="4363367"/>
            <a:ext cx="2447822" cy="523220"/>
          </a:xfrm>
          <a:prstGeom prst="rect">
            <a:avLst/>
          </a:prstGeom>
          <a:noFill/>
        </p:spPr>
        <p:txBody>
          <a:bodyPr wrap="square" rtlCol="0">
            <a:spAutoFit/>
          </a:bodyPr>
          <a:lstStyle/>
          <a:p>
            <a:pPr algn="r"/>
            <a:r>
              <a:rPr lang="en-US" sz="2800" dirty="0" smtClean="0"/>
              <a:t>Range of media</a:t>
            </a:r>
            <a:endParaRPr lang="en-US" sz="2800" dirty="0"/>
          </a:p>
        </p:txBody>
      </p:sp>
      <p:sp>
        <p:nvSpPr>
          <p:cNvPr id="11" name="TextBox 10" descr="Self reporting&#10;"/>
          <p:cNvSpPr txBox="1"/>
          <p:nvPr/>
        </p:nvSpPr>
        <p:spPr>
          <a:xfrm>
            <a:off x="6283270" y="3501570"/>
            <a:ext cx="2528367" cy="523220"/>
          </a:xfrm>
          <a:prstGeom prst="rect">
            <a:avLst/>
          </a:prstGeom>
          <a:noFill/>
        </p:spPr>
        <p:txBody>
          <a:bodyPr wrap="square" rtlCol="0">
            <a:spAutoFit/>
          </a:bodyPr>
          <a:lstStyle/>
          <a:p>
            <a:pPr algn="r"/>
            <a:r>
              <a:rPr lang="en-US" sz="2800" dirty="0" smtClean="0"/>
              <a:t>Self reporting</a:t>
            </a:r>
            <a:endParaRPr lang="en-US" sz="2800" dirty="0"/>
          </a:p>
        </p:txBody>
      </p:sp>
      <p:sp>
        <p:nvSpPr>
          <p:cNvPr id="4" name="TextBox 3" descr="Increased access&#10;"/>
          <p:cNvSpPr txBox="1"/>
          <p:nvPr/>
        </p:nvSpPr>
        <p:spPr>
          <a:xfrm>
            <a:off x="6056088" y="2590800"/>
            <a:ext cx="2819400" cy="523220"/>
          </a:xfrm>
          <a:prstGeom prst="rect">
            <a:avLst/>
          </a:prstGeom>
          <a:noFill/>
        </p:spPr>
        <p:txBody>
          <a:bodyPr wrap="square" rtlCol="0">
            <a:spAutoFit/>
          </a:bodyPr>
          <a:lstStyle/>
          <a:p>
            <a:pPr algn="r"/>
            <a:r>
              <a:rPr lang="en-US" sz="2800" dirty="0" smtClean="0"/>
              <a:t>Increased access</a:t>
            </a:r>
            <a:endParaRPr lang="en-US" sz="2800" dirty="0"/>
          </a:p>
        </p:txBody>
      </p:sp>
      <p:sp>
        <p:nvSpPr>
          <p:cNvPr id="10" name="TextBox 9" descr="Decision support tools&#10;"/>
          <p:cNvSpPr txBox="1"/>
          <p:nvPr/>
        </p:nvSpPr>
        <p:spPr>
          <a:xfrm>
            <a:off x="5370288" y="1761443"/>
            <a:ext cx="3505200" cy="523220"/>
          </a:xfrm>
          <a:prstGeom prst="rect">
            <a:avLst/>
          </a:prstGeom>
          <a:noFill/>
        </p:spPr>
        <p:txBody>
          <a:bodyPr wrap="square" rtlCol="0">
            <a:spAutoFit/>
          </a:bodyPr>
          <a:lstStyle/>
          <a:p>
            <a:pPr algn="r"/>
            <a:r>
              <a:rPr lang="en-US" sz="2800" dirty="0" smtClean="0"/>
              <a:t>Decision support tools</a:t>
            </a:r>
            <a:endParaRPr lang="en-US" sz="2800" dirty="0"/>
          </a:p>
        </p:txBody>
      </p:sp>
      <p:sp>
        <p:nvSpPr>
          <p:cNvPr id="12290" name="Title 1"/>
          <p:cNvSpPr>
            <a:spLocks noGrp="1"/>
          </p:cNvSpPr>
          <p:nvPr>
            <p:ph type="title"/>
          </p:nvPr>
        </p:nvSpPr>
        <p:spPr>
          <a:xfrm>
            <a:off x="304800" y="108378"/>
            <a:ext cx="8570688" cy="1143000"/>
          </a:xfrm>
        </p:spPr>
        <p:txBody>
          <a:bodyPr>
            <a:noAutofit/>
          </a:bodyPr>
          <a:lstStyle/>
          <a:p>
            <a:r>
              <a:rPr lang="en-US" sz="3600" b="1" dirty="0" smtClean="0">
                <a:latin typeface="+mn-lt"/>
                <a:ea typeface="ＭＳ Ｐゴシック" pitchFamily="34" charset="-128"/>
                <a:cs typeface="Georgia" pitchFamily="18" charset="0"/>
              </a:rPr>
              <a:t>The Potential of Mobile Health Technology</a:t>
            </a:r>
          </a:p>
        </p:txBody>
      </p:sp>
    </p:spTree>
    <p:extLst>
      <p:ext uri="{BB962C8B-B14F-4D97-AF65-F5344CB8AC3E}">
        <p14:creationId xmlns:p14="http://schemas.microsoft.com/office/powerpoint/2010/main" val="12144165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905000" y="1808748"/>
            <a:ext cx="5486400" cy="4572000"/>
          </a:xfrm>
          <a:prstGeom prst="ellipse">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Development tools are provide to the teams to assist in building a successful App.&#10;"/>
          <p:cNvPicPr>
            <a:picLocks noChangeAspect="1"/>
          </p:cNvPicPr>
          <p:nvPr/>
        </p:nvPicPr>
        <p:blipFill rotWithShape="1">
          <a:blip r:embed="rId3">
            <a:extLst>
              <a:ext uri="{28A0092B-C50C-407E-A947-70E740481C1C}">
                <a14:useLocalDpi xmlns:a14="http://schemas.microsoft.com/office/drawing/2010/main" val="0"/>
              </a:ext>
            </a:extLst>
          </a:blip>
          <a:srcRect l="64585" r="1"/>
          <a:stretch/>
        </p:blipFill>
        <p:spPr>
          <a:xfrm>
            <a:off x="26272" y="4267200"/>
            <a:ext cx="4862266" cy="2575048"/>
          </a:xfrm>
          <a:prstGeom prst="rect">
            <a:avLst/>
          </a:prstGeom>
          <a:ln>
            <a:solidFill>
              <a:schemeClr val="accent1">
                <a:lumMod val="60000"/>
                <a:lumOff val="40000"/>
              </a:schemeClr>
            </a:solidFill>
          </a:ln>
        </p:spPr>
      </p:pic>
      <p:pic>
        <p:nvPicPr>
          <p:cNvPr id="4" name="Content Placeholder 3" descr="Confluence is a wiki tool that allows for collaboration or a project along with templates for the required documentation.&#10;Example you can log into your project wiki and fill out the template of the BRD associated with the project. &#10;&#10;"/>
          <p:cNvPicPr>
            <a:picLocks noGrp="1" noChangeAspect="1"/>
          </p:cNvPicPr>
          <p:nvPr>
            <p:ph idx="1"/>
          </p:nvPr>
        </p:nvPicPr>
        <p:blipFill rotWithShape="1">
          <a:blip r:embed="rId3">
            <a:extLst>
              <a:ext uri="{28A0092B-C50C-407E-A947-70E740481C1C}">
                <a14:useLocalDpi xmlns:a14="http://schemas.microsoft.com/office/drawing/2010/main" val="0"/>
              </a:ext>
            </a:extLst>
          </a:blip>
          <a:srcRect l="32235" r="32930"/>
          <a:stretch/>
        </p:blipFill>
        <p:spPr>
          <a:xfrm>
            <a:off x="4574292" y="2744556"/>
            <a:ext cx="4556570" cy="2453260"/>
          </a:xfrm>
          <a:ln>
            <a:solidFill>
              <a:schemeClr val="accent1">
                <a:lumMod val="60000"/>
                <a:lumOff val="40000"/>
              </a:schemeClr>
            </a:solidFill>
          </a:ln>
        </p:spPr>
      </p:pic>
      <p:pic>
        <p:nvPicPr>
          <p:cNvPr id="7" name="Content Placeholder 3" descr="JIRA is the primary project tracking tool. As you can see it allows for tracking issues, Sprints, User stories, Compliance.&#10;&#10;It is not currently a requirement that teams use this to plan their development, however they must update project information and required documents in this system.&#10;"/>
          <p:cNvPicPr>
            <a:picLocks noChangeAspect="1"/>
          </p:cNvPicPr>
          <p:nvPr/>
        </p:nvPicPr>
        <p:blipFill rotWithShape="1">
          <a:blip r:embed="rId3">
            <a:extLst>
              <a:ext uri="{28A0092B-C50C-407E-A947-70E740481C1C}">
                <a14:useLocalDpi xmlns:a14="http://schemas.microsoft.com/office/drawing/2010/main" val="0"/>
              </a:ext>
            </a:extLst>
          </a:blip>
          <a:srcRect r="66552"/>
          <a:stretch/>
        </p:blipFill>
        <p:spPr>
          <a:xfrm>
            <a:off x="53486" y="1450512"/>
            <a:ext cx="4698129" cy="2588088"/>
          </a:xfrm>
          <a:prstGeom prst="rect">
            <a:avLst/>
          </a:prstGeom>
          <a:ln>
            <a:solidFill>
              <a:schemeClr val="accent1">
                <a:lumMod val="60000"/>
                <a:lumOff val="40000"/>
              </a:schemeClr>
            </a:solidFill>
          </a:ln>
        </p:spPr>
      </p:pic>
      <p:sp>
        <p:nvSpPr>
          <p:cNvPr id="2" name="Title 1"/>
          <p:cNvSpPr>
            <a:spLocks noGrp="1"/>
          </p:cNvSpPr>
          <p:nvPr>
            <p:ph type="title"/>
          </p:nvPr>
        </p:nvSpPr>
        <p:spPr>
          <a:xfrm>
            <a:off x="0" y="274638"/>
            <a:ext cx="9144000" cy="1143000"/>
          </a:xfrm>
          <a:solidFill>
            <a:schemeClr val="accent3">
              <a:lumMod val="60000"/>
              <a:lumOff val="40000"/>
            </a:schemeClr>
          </a:solidFill>
        </p:spPr>
        <p:txBody>
          <a:bodyPr>
            <a:normAutofit/>
          </a:bodyPr>
          <a:lstStyle/>
          <a:p>
            <a:r>
              <a:rPr lang="en-US" dirty="0" smtClean="0"/>
              <a:t>Mobile Development Tools</a:t>
            </a:r>
            <a:endParaRPr lang="en-US" dirty="0"/>
          </a:p>
        </p:txBody>
      </p:sp>
    </p:spTree>
    <p:extLst>
      <p:ext uri="{BB962C8B-B14F-4D97-AF65-F5344CB8AC3E}">
        <p14:creationId xmlns:p14="http://schemas.microsoft.com/office/powerpoint/2010/main" val="24939740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810" y="3161583"/>
            <a:ext cx="5541036" cy="3200400"/>
          </a:xfrm>
        </p:spPr>
        <p:txBody>
          <a:bodyPr>
            <a:normAutofit/>
          </a:bodyPr>
          <a:lstStyle/>
          <a:p>
            <a:pPr marL="862013" lvl="2" indent="-458788">
              <a:buFont typeface="+mj-lt"/>
              <a:buAutoNum type="alphaUcPeriod"/>
            </a:pPr>
            <a:r>
              <a:rPr lang="en-US" sz="2800" dirty="0" smtClean="0"/>
              <a:t>Privacy and Security</a:t>
            </a:r>
          </a:p>
          <a:p>
            <a:pPr marL="862013" lvl="2" indent="-458788">
              <a:buFont typeface="+mj-lt"/>
              <a:buAutoNum type="alphaUcPeriod"/>
            </a:pPr>
            <a:r>
              <a:rPr lang="en-US" sz="2800" dirty="0" smtClean="0"/>
              <a:t>Data and Terminology</a:t>
            </a:r>
          </a:p>
          <a:p>
            <a:pPr marL="862013" lvl="2" indent="-458788">
              <a:buFont typeface="+mj-lt"/>
              <a:buAutoNum type="alphaUcPeriod"/>
            </a:pPr>
            <a:r>
              <a:rPr lang="en-US" sz="2800" dirty="0" smtClean="0"/>
              <a:t>Usability/User Interface</a:t>
            </a:r>
          </a:p>
          <a:p>
            <a:pPr marL="862013" lvl="2" indent="-458788">
              <a:buFont typeface="+mj-lt"/>
              <a:buAutoNum type="alphaUcPeriod"/>
            </a:pPr>
            <a:r>
              <a:rPr lang="en-US" sz="2800" dirty="0" smtClean="0"/>
              <a:t>Branding</a:t>
            </a:r>
          </a:p>
          <a:p>
            <a:pPr marL="862013" lvl="2" indent="-458788">
              <a:buFont typeface="+mj-lt"/>
              <a:buAutoNum type="alphaUcPeriod"/>
            </a:pPr>
            <a:r>
              <a:rPr lang="en-US" sz="2800" dirty="0" smtClean="0"/>
              <a:t>508 Accessibility</a:t>
            </a:r>
          </a:p>
          <a:p>
            <a:pPr marL="862013" lvl="2" indent="-458788">
              <a:buFont typeface="+mj-lt"/>
              <a:buAutoNum type="alphaUcPeriod"/>
            </a:pPr>
            <a:r>
              <a:rPr lang="en-US" sz="2800" dirty="0" smtClean="0"/>
              <a:t>Patient Safety</a:t>
            </a:r>
          </a:p>
        </p:txBody>
      </p:sp>
      <p:sp>
        <p:nvSpPr>
          <p:cNvPr id="2" name="Rectangle 1" descr="What do you think is the most difficult compliance requirement to meet when developing a Mobile App?&#10;"/>
          <p:cNvSpPr/>
          <p:nvPr/>
        </p:nvSpPr>
        <p:spPr>
          <a:xfrm>
            <a:off x="361899" y="1575759"/>
            <a:ext cx="6781800" cy="1384995"/>
          </a:xfrm>
          <a:prstGeom prst="rect">
            <a:avLst/>
          </a:prstGeom>
        </p:spPr>
        <p:txBody>
          <a:bodyPr wrap="square">
            <a:spAutoFit/>
          </a:bodyPr>
          <a:lstStyle/>
          <a:p>
            <a:r>
              <a:rPr lang="en-US" sz="2800" dirty="0" smtClean="0"/>
              <a:t>What do you think is the most difficult compliance requirement to meet when developing a Mobile App?</a:t>
            </a:r>
            <a:endParaRPr lang="en-US" sz="2800" dirty="0"/>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5299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1810" y="3161583"/>
            <a:ext cx="5541036" cy="3200400"/>
          </a:xfrm>
        </p:spPr>
        <p:txBody>
          <a:bodyPr>
            <a:normAutofit/>
          </a:bodyPr>
          <a:lstStyle/>
          <a:p>
            <a:pPr marL="862013" lvl="2" indent="-458788">
              <a:buFont typeface="+mj-lt"/>
              <a:buAutoNum type="alphaUcPeriod"/>
            </a:pPr>
            <a:r>
              <a:rPr lang="en-US" sz="2800" dirty="0" smtClean="0"/>
              <a:t>Privacy and Security</a:t>
            </a:r>
          </a:p>
          <a:p>
            <a:pPr marL="862013" lvl="2" indent="-458788">
              <a:buFont typeface="+mj-lt"/>
              <a:buAutoNum type="alphaUcPeriod"/>
            </a:pPr>
            <a:r>
              <a:rPr lang="en-US" sz="2800" dirty="0" smtClean="0"/>
              <a:t>Data and Terminology</a:t>
            </a:r>
          </a:p>
          <a:p>
            <a:pPr marL="862013" lvl="2" indent="-458788">
              <a:buFont typeface="+mj-lt"/>
              <a:buAutoNum type="alphaUcPeriod"/>
            </a:pPr>
            <a:r>
              <a:rPr lang="en-US" sz="2800" dirty="0" smtClean="0"/>
              <a:t>Usability/User Interface</a:t>
            </a:r>
          </a:p>
          <a:p>
            <a:pPr marL="862013" lvl="2" indent="-458788">
              <a:buFont typeface="+mj-lt"/>
              <a:buAutoNum type="alphaUcPeriod"/>
            </a:pPr>
            <a:r>
              <a:rPr lang="en-US" sz="2800" dirty="0" smtClean="0"/>
              <a:t>Branding</a:t>
            </a:r>
          </a:p>
          <a:p>
            <a:pPr marL="862013" lvl="2" indent="-458788">
              <a:buFont typeface="+mj-lt"/>
              <a:buAutoNum type="alphaUcPeriod"/>
            </a:pPr>
            <a:r>
              <a:rPr lang="en-US" sz="2800" dirty="0" smtClean="0"/>
              <a:t>508 Accessibility</a:t>
            </a:r>
          </a:p>
          <a:p>
            <a:pPr marL="862013" lvl="2" indent="-458788">
              <a:buFont typeface="+mj-lt"/>
              <a:buAutoNum type="alphaUcPeriod"/>
            </a:pPr>
            <a:r>
              <a:rPr lang="en-US" sz="2800" dirty="0" smtClean="0"/>
              <a:t>Patient Safety</a:t>
            </a:r>
          </a:p>
        </p:txBody>
      </p:sp>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181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bile app icons surrounding a smart phon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6" y="11871"/>
            <a:ext cx="9112469" cy="6828991"/>
          </a:xfrm>
          <a:prstGeom prst="rect">
            <a:avLst/>
          </a:prstGeom>
        </p:spPr>
      </p:pic>
      <p:sp>
        <p:nvSpPr>
          <p:cNvPr id="2" name="Title 1"/>
          <p:cNvSpPr>
            <a:spLocks noGrp="1"/>
          </p:cNvSpPr>
          <p:nvPr>
            <p:ph type="title"/>
          </p:nvPr>
        </p:nvSpPr>
        <p:spPr>
          <a:xfrm>
            <a:off x="1905000" y="304800"/>
            <a:ext cx="7086600" cy="1143000"/>
          </a:xfrm>
        </p:spPr>
        <p:txBody>
          <a:bodyPr>
            <a:normAutofit/>
          </a:bodyPr>
          <a:lstStyle/>
          <a:p>
            <a:r>
              <a:rPr lang="en-US" sz="4000" b="1" dirty="0"/>
              <a:t>OIT MHED </a:t>
            </a:r>
            <a:r>
              <a:rPr lang="en-US" sz="4000" b="1" dirty="0" smtClean="0"/>
              <a:t>Release Process</a:t>
            </a:r>
            <a:endParaRPr lang="en-US" sz="4000" b="1" dirty="0"/>
          </a:p>
        </p:txBody>
      </p:sp>
    </p:spTree>
    <p:extLst>
      <p:ext uri="{BB962C8B-B14F-4D97-AF65-F5344CB8AC3E}">
        <p14:creationId xmlns:p14="http://schemas.microsoft.com/office/powerpoint/2010/main" val="42862499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n checking a printed spreadsheet and holding a smartphone"/>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766" y="0"/>
            <a:ext cx="9235966" cy="6858000"/>
          </a:xfrm>
          <a:prstGeom prst="rect">
            <a:avLst/>
          </a:prstGeom>
        </p:spPr>
      </p:pic>
      <p:sp>
        <p:nvSpPr>
          <p:cNvPr id="3" name="Content Placeholder 2"/>
          <p:cNvSpPr>
            <a:spLocks noGrp="1"/>
          </p:cNvSpPr>
          <p:nvPr>
            <p:ph idx="1"/>
          </p:nvPr>
        </p:nvSpPr>
        <p:spPr>
          <a:xfrm>
            <a:off x="-15766" y="0"/>
            <a:ext cx="9220200" cy="6858000"/>
          </a:xfrm>
          <a:solidFill>
            <a:schemeClr val="bg1">
              <a:lumMod val="50000"/>
              <a:alpha val="60000"/>
            </a:schemeClr>
          </a:solidFill>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1600200" indent="-1379538">
              <a:spcAft>
                <a:spcPts val="900"/>
              </a:spcAft>
              <a:buNone/>
              <a:tabLst>
                <a:tab pos="8686800" algn="r"/>
              </a:tabLst>
            </a:pPr>
            <a:r>
              <a:rPr lang="en-US" sz="3600" b="1" dirty="0" smtClean="0">
                <a:solidFill>
                  <a:schemeClr val="bg1"/>
                </a:solidFill>
              </a:rPr>
              <a:t>Step 1:  Validation and Verification (V&amp;V)</a:t>
            </a:r>
          </a:p>
          <a:p>
            <a:pPr marL="1600200" indent="-1379538">
              <a:spcAft>
                <a:spcPts val="900"/>
              </a:spcAft>
              <a:buNone/>
              <a:tabLst>
                <a:tab pos="8686800" algn="r"/>
              </a:tabLst>
            </a:pPr>
            <a:r>
              <a:rPr lang="en-US" sz="3600" b="1" dirty="0" smtClean="0">
                <a:solidFill>
                  <a:schemeClr val="bg1"/>
                </a:solidFill>
              </a:rPr>
              <a:t>Step 2:  Final Compliance Review</a:t>
            </a:r>
          </a:p>
          <a:p>
            <a:pPr marL="1600200" indent="-1379538">
              <a:spcAft>
                <a:spcPts val="900"/>
              </a:spcAft>
              <a:buNone/>
              <a:tabLst>
                <a:tab pos="8686800" algn="r"/>
              </a:tabLst>
            </a:pPr>
            <a:r>
              <a:rPr lang="en-US" sz="3600" b="1" dirty="0" smtClean="0">
                <a:solidFill>
                  <a:schemeClr val="bg1"/>
                </a:solidFill>
              </a:rPr>
              <a:t>Step 3:  Review </a:t>
            </a:r>
            <a:r>
              <a:rPr lang="en-US" sz="3600" b="1" dirty="0">
                <a:solidFill>
                  <a:schemeClr val="bg1"/>
                </a:solidFill>
              </a:rPr>
              <a:t>of Operation Readiness Report (ORR) and Initial operating </a:t>
            </a:r>
            <a:r>
              <a:rPr lang="en-US" sz="3600" b="1" dirty="0" smtClean="0">
                <a:solidFill>
                  <a:schemeClr val="bg1"/>
                </a:solidFill>
              </a:rPr>
              <a:t>Capability</a:t>
            </a:r>
          </a:p>
          <a:p>
            <a:pPr marL="1379538" indent="-1379538">
              <a:spcAft>
                <a:spcPts val="900"/>
              </a:spcAft>
              <a:buNone/>
            </a:pPr>
            <a:r>
              <a:rPr lang="en-US" sz="3600" b="1" dirty="0" smtClean="0">
                <a:solidFill>
                  <a:schemeClr val="bg1"/>
                </a:solidFill>
              </a:rPr>
              <a:t> </a:t>
            </a:r>
            <a:endParaRPr lang="en-US" sz="3600" b="1" dirty="0">
              <a:solidFill>
                <a:schemeClr val="bg1"/>
              </a:solidFill>
            </a:endParaRPr>
          </a:p>
        </p:txBody>
      </p:sp>
    </p:spTree>
    <p:extLst>
      <p:ext uri="{BB962C8B-B14F-4D97-AF65-F5344CB8AC3E}">
        <p14:creationId xmlns:p14="http://schemas.microsoft.com/office/powerpoint/2010/main" val="27102609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ults in a classroom, one with hand rais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882"/>
            <a:ext cx="9143999" cy="6254495"/>
          </a:xfrm>
          <a:prstGeom prst="rect">
            <a:avLst/>
          </a:prstGeom>
        </p:spPr>
      </p:pic>
      <p:sp>
        <p:nvSpPr>
          <p:cNvPr id="2" name="Title 1"/>
          <p:cNvSpPr>
            <a:spLocks noGrp="1"/>
          </p:cNvSpPr>
          <p:nvPr>
            <p:ph type="title"/>
          </p:nvPr>
        </p:nvSpPr>
        <p:spPr>
          <a:xfrm>
            <a:off x="-18144" y="5721512"/>
            <a:ext cx="9162144" cy="1143000"/>
          </a:xfrm>
          <a:solidFill>
            <a:schemeClr val="accent2">
              <a:lumMod val="40000"/>
              <a:lumOff val="60000"/>
            </a:schemeClr>
          </a:solidFill>
        </p:spPr>
        <p:txBody>
          <a:bodyPr>
            <a:normAutofit/>
          </a:bodyPr>
          <a:lstStyle/>
          <a:p>
            <a:r>
              <a:rPr lang="en-US" sz="3600" b="1" dirty="0" smtClean="0"/>
              <a:t>Lessons Learned So Far</a:t>
            </a:r>
            <a:endParaRPr lang="en-US" sz="3600" b="1" dirty="0"/>
          </a:p>
        </p:txBody>
      </p:sp>
    </p:spTree>
    <p:extLst>
      <p:ext uri="{BB962C8B-B14F-4D97-AF65-F5344CB8AC3E}">
        <p14:creationId xmlns:p14="http://schemas.microsoft.com/office/powerpoint/2010/main" val="12832039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quot; &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7366" y="3621088"/>
            <a:ext cx="7761288" cy="257175"/>
          </a:xfrm>
          <a:prstGeom prst="rect">
            <a:avLst/>
          </a:prstGeom>
          <a:gradFill flip="none" rotWithShape="1">
            <a:gsLst>
              <a:gs pos="60000">
                <a:schemeClr val="bg1"/>
              </a:gs>
              <a:gs pos="80000">
                <a:schemeClr val="accent6">
                  <a:lumMod val="60000"/>
                  <a:lumOff val="40000"/>
                </a:schemeClr>
              </a:gs>
              <a:gs pos="100000">
                <a:schemeClr val="accent6">
                  <a:lumMod val="75000"/>
                </a:schemeClr>
              </a:gs>
            </a:gsLst>
            <a:lin ang="0" scaled="1"/>
            <a:tileRect/>
          </a:gradFill>
          <a:ln>
            <a:noFill/>
          </a:ln>
          <a:extLst/>
        </p:spPr>
      </p:pic>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59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4"/>
          <p:cNvSpPr txBox="1">
            <a:spLocks/>
          </p:cNvSpPr>
          <p:nvPr/>
        </p:nvSpPr>
        <p:spPr>
          <a:xfrm>
            <a:off x="304800" y="1600200"/>
            <a:ext cx="85344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600" dirty="0" smtClean="0"/>
              <a:t>Have you used your mobile device specifically for health care?</a:t>
            </a:r>
          </a:p>
          <a:p>
            <a:pPr marL="1314450" lvl="2" indent="-514350">
              <a:buFont typeface="+mj-lt"/>
              <a:buAutoNum type="alphaUcPeriod"/>
            </a:pPr>
            <a:r>
              <a:rPr lang="en-US" sz="3600" dirty="0"/>
              <a:t>Yes</a:t>
            </a:r>
          </a:p>
          <a:p>
            <a:pPr marL="1314450" lvl="2" indent="-514350">
              <a:buFont typeface="+mj-lt"/>
              <a:buAutoNum type="alphaUcPeriod"/>
            </a:pPr>
            <a:r>
              <a:rPr lang="en-US" sz="3600" dirty="0"/>
              <a:t>No</a:t>
            </a:r>
          </a:p>
        </p:txBody>
      </p:sp>
    </p:spTree>
    <p:extLst>
      <p:ext uri="{BB962C8B-B14F-4D97-AF65-F5344CB8AC3E}">
        <p14:creationId xmlns:p14="http://schemas.microsoft.com/office/powerpoint/2010/main" val="686004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4"/>
          <p:cNvSpPr txBox="1">
            <a:spLocks/>
          </p:cNvSpPr>
          <p:nvPr/>
        </p:nvSpPr>
        <p:spPr>
          <a:xfrm>
            <a:off x="304800" y="1436915"/>
            <a:ext cx="8534400" cy="4876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3600" dirty="0" smtClean="0"/>
          </a:p>
          <a:p>
            <a:pPr marL="0" indent="0">
              <a:buFont typeface="Arial" pitchFamily="34" charset="0"/>
              <a:buNone/>
            </a:pPr>
            <a:endParaRPr lang="en-US" sz="3600" dirty="0" smtClean="0"/>
          </a:p>
          <a:p>
            <a:pPr marL="1314450" lvl="2" indent="-514350">
              <a:spcBef>
                <a:spcPts val="1200"/>
              </a:spcBef>
              <a:buFont typeface="+mj-lt"/>
              <a:buAutoNum type="alphaUcPeriod"/>
            </a:pPr>
            <a:r>
              <a:rPr lang="en-US" sz="3600" dirty="0" smtClean="0"/>
              <a:t>Yes</a:t>
            </a:r>
          </a:p>
          <a:p>
            <a:pPr marL="1314450" lvl="2" indent="-514350">
              <a:buFont typeface="+mj-lt"/>
              <a:buAutoNum type="alphaUcPeriod"/>
            </a:pPr>
            <a:r>
              <a:rPr lang="en-US" sz="3600" dirty="0" smtClean="0"/>
              <a:t>No</a:t>
            </a:r>
          </a:p>
        </p:txBody>
      </p:sp>
    </p:spTree>
    <p:extLst>
      <p:ext uri="{BB962C8B-B14F-4D97-AF65-F5344CB8AC3E}">
        <p14:creationId xmlns:p14="http://schemas.microsoft.com/office/powerpoint/2010/main" val="748895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3F7E3AE3535244BFC46BE44266D150" ma:contentTypeVersion="0" ma:contentTypeDescription="Create a new document." ma:contentTypeScope="" ma:versionID="d067bc0dbfe65afddb6df494075f7fa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7932BD-A08A-4125-8713-CBFAD35392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820A9D7-7865-4F40-A4A2-4763C1BF8CD0}">
  <ds:schemaRefs>
    <ds:schemaRef ds:uri="http://schemas.microsoft.com/sharepoint/v3/contenttype/forms"/>
  </ds:schemaRefs>
</ds:datastoreItem>
</file>

<file path=customXml/itemProps3.xml><?xml version="1.0" encoding="utf-8"?>
<ds:datastoreItem xmlns:ds="http://schemas.openxmlformats.org/officeDocument/2006/customXml" ds:itemID="{DBE1EF10-D218-4677-9E82-309A9D6E6A0C}">
  <ds:schemaRefs>
    <ds:schemaRef ds:uri="http://schemas.microsoft.com/office/2006/documentManagement/types"/>
    <ds:schemaRef ds:uri="http://purl.org/dc/dcmitype/"/>
    <ds:schemaRef ds:uri="http://schemas.microsoft.com/office/2006/metadata/properti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8179</TotalTime>
  <Words>7110</Words>
  <Application>Microsoft Office PowerPoint</Application>
  <PresentationFormat>On-screen Show (4:3)</PresentationFormat>
  <Paragraphs>1361</Paragraphs>
  <Slides>76</Slides>
  <Notes>76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Worksheet</vt:lpstr>
      <vt:lpstr>VA Mobile Development 101</vt:lpstr>
      <vt:lpstr>Poll Question</vt:lpstr>
      <vt:lpstr>PowerPoint Presentation</vt:lpstr>
      <vt:lpstr>PowerPoint Presentation</vt:lpstr>
      <vt:lpstr>More Cell Phone Devices Than Any Other Computing  or Consumer Electronics Device Globally</vt:lpstr>
      <vt:lpstr>PowerPoint Presentation</vt:lpstr>
      <vt:lpstr>The Potential of Mobile Health Technology</vt:lpstr>
      <vt:lpstr>Poll Results</vt:lpstr>
      <vt:lpstr>Poll Results</vt:lpstr>
      <vt:lpstr>VHA Web &amp; Mobile Solutions Origins</vt:lpstr>
      <vt:lpstr>Origin November 2011 </vt:lpstr>
      <vt:lpstr>VA Mobile Health: Expanding Care for Veterans</vt:lpstr>
      <vt:lpstr>PowerPoint Presentation</vt:lpstr>
      <vt:lpstr>PowerPoint Presentation</vt:lpstr>
      <vt:lpstr>PowerPoint Presentation</vt:lpstr>
      <vt:lpstr>Enterprise Apps In Development</vt:lpstr>
      <vt:lpstr>Nursing &amp; Miscellaneous Apps</vt:lpstr>
      <vt:lpstr>New Health Care Team-Facing  Mobile Apps</vt:lpstr>
      <vt:lpstr>New Patient-Facing Mobile Apps</vt:lpstr>
      <vt:lpstr>Mobile Pilots and Field Tests</vt:lpstr>
      <vt:lpstr>VA’s Mobile Health Pilots</vt:lpstr>
      <vt:lpstr>Family Caregiver Pilot Apps</vt:lpstr>
      <vt:lpstr>PowerPoint Presentation</vt:lpstr>
      <vt:lpstr>VA Mobile Launchpad  </vt:lpstr>
      <vt:lpstr>PowerPoint Presentation</vt:lpstr>
      <vt:lpstr>PowerPoint Presentation</vt:lpstr>
      <vt:lpstr>eJournal App</vt:lpstr>
      <vt:lpstr>PowerPoint Presentation</vt:lpstr>
      <vt:lpstr>Rx Refill App</vt:lpstr>
      <vt:lpstr>Apps for Everyone!</vt:lpstr>
      <vt:lpstr>Technologies Utilized for UI Development</vt:lpstr>
      <vt:lpstr>Veteran-Facing Apps</vt:lpstr>
      <vt:lpstr>PowerPoint Presentation</vt:lpstr>
      <vt:lpstr>Mobile Blue Button</vt:lpstr>
      <vt:lpstr>Mobile Blue Button</vt:lpstr>
      <vt:lpstr>Mobile Application Environment (MAE)</vt:lpstr>
      <vt:lpstr>Who is Building Mobile Apps?</vt:lpstr>
      <vt:lpstr>Agile Development Methodology Strengths and Weaknesses</vt:lpstr>
      <vt:lpstr>PowerPoint Presentation</vt:lpstr>
      <vt:lpstr>Poll Question</vt:lpstr>
      <vt:lpstr>Mobile Development</vt:lpstr>
      <vt:lpstr>Mobile Development</vt:lpstr>
      <vt:lpstr>App Intake Process</vt:lpstr>
      <vt:lpstr>App Intake Process</vt:lpstr>
      <vt:lpstr>App Intake Process</vt:lpstr>
      <vt:lpstr>PowerPoint Presentation</vt:lpstr>
      <vt:lpstr>App Intake Process</vt:lpstr>
      <vt:lpstr>App Intake Process</vt:lpstr>
      <vt:lpstr>PowerPoint Presentation</vt:lpstr>
      <vt:lpstr>App Intake Process</vt:lpstr>
      <vt:lpstr>App Intake Process</vt:lpstr>
      <vt:lpstr>App Intake Process</vt:lpstr>
      <vt:lpstr>Poll Results</vt:lpstr>
      <vt:lpstr>Poll Results</vt:lpstr>
      <vt:lpstr>PowerPoint Presentation</vt:lpstr>
      <vt:lpstr>Mobile Development</vt:lpstr>
      <vt:lpstr>Mobile Development</vt:lpstr>
      <vt:lpstr>PowerPoint Presentation</vt:lpstr>
      <vt:lpstr>Patient Safety</vt:lpstr>
      <vt:lpstr>Usability</vt:lpstr>
      <vt:lpstr>508 Accessibility</vt:lpstr>
      <vt:lpstr>User Interface</vt:lpstr>
      <vt:lpstr>Data and Terminology Standards</vt:lpstr>
      <vt:lpstr>VA Branding</vt:lpstr>
      <vt:lpstr>Privacy and Application Data Security</vt:lpstr>
      <vt:lpstr>Data Security for GFE Devices</vt:lpstr>
      <vt:lpstr>Poll Question</vt:lpstr>
      <vt:lpstr>Mobile Project Management Accountability System (PMAS)</vt:lpstr>
      <vt:lpstr>PMAS Documents</vt:lpstr>
      <vt:lpstr>Mobile Development Tools</vt:lpstr>
      <vt:lpstr>Poll Results</vt:lpstr>
      <vt:lpstr>Poll Results</vt:lpstr>
      <vt:lpstr>OIT MHED Release Process</vt:lpstr>
      <vt:lpstr>PowerPoint Presentation</vt:lpstr>
      <vt:lpstr>Lessons Learned So Far</vt:lpstr>
      <vt:lpstr>Ask the Presenter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Mobile Development 101</dc:title>
  <dc:creator>VHA OIA Training Strategy</dc:creator>
  <cp:keywords>Mobile Application Development, product development, development lifecycles, Mobile apps</cp:keywords>
  <cp:lastModifiedBy>Markey, Jessica (Cooper Thomas)</cp:lastModifiedBy>
  <cp:revision>263</cp:revision>
  <dcterms:created xsi:type="dcterms:W3CDTF">2014-02-19T19:21:27Z</dcterms:created>
  <dcterms:modified xsi:type="dcterms:W3CDTF">2014-05-12T12:41:19Z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0x010100B33F7E3AE3535244BFC46BE44266D150</vt:lpwstr>
  </property>
  <property fmtid="{D5CDD505-2E9C-101B-9397-08002B2CF9AE}" pid="3" name="Language">
    <vt:lpwstr>English</vt:lpwstr>
  </property>
</Properties>
</file>