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diagrams/drawing4.xml" ContentType="application/vnd.ms-office.drawingml.diagramDrawing+xml"/>
  <Override PartName="/ppt/diagrams/colors4.xml" ContentType="application/vnd.openxmlformats-officedocument.drawingml.diagramColors+xml"/>
  <Override PartName="/ppt/diagrams/layout1.xml" ContentType="application/vnd.openxmlformats-officedocument.drawingml.diagramLayout+xml"/>
  <Override PartName="/ppt/diagrams/colors3.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8" r:id="rId4"/>
    <p:sldId id="261" r:id="rId5"/>
    <p:sldId id="267" r:id="rId6"/>
    <p:sldId id="268" r:id="rId7"/>
    <p:sldId id="269" r:id="rId8"/>
    <p:sldId id="270" r:id="rId9"/>
    <p:sldId id="271" r:id="rId10"/>
    <p:sldId id="272" r:id="rId11"/>
    <p:sldId id="273" r:id="rId12"/>
    <p:sldId id="275" r:id="rId13"/>
    <p:sldId id="262" r:id="rId14"/>
    <p:sldId id="263" r:id="rId15"/>
    <p:sldId id="264" r:id="rId16"/>
    <p:sldId id="265" r:id="rId17"/>
    <p:sldId id="266"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FF2929"/>
    <a:srgbClr val="0DB0FF"/>
    <a:srgbClr val="0DC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03" autoAdjust="0"/>
  </p:normalViewPr>
  <p:slideViewPr>
    <p:cSldViewPr>
      <p:cViewPr>
        <p:scale>
          <a:sx n="80" d="100"/>
          <a:sy n="80" d="100"/>
        </p:scale>
        <p:origin x="-127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B753A-9C3B-469E-8DE9-D2585048F5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120826A-9B56-466F-AAB2-779E6AEB9A97}">
      <dgm:prSet custT="1"/>
      <dgm:spPr>
        <a:solidFill>
          <a:srgbClr val="E60000"/>
        </a:solidFill>
      </dgm:spPr>
      <dgm:t>
        <a:bodyPr/>
        <a:lstStyle/>
        <a:p>
          <a:r>
            <a:rPr lang="en-US" sz="2800" b="0" dirty="0" smtClean="0">
              <a:latin typeface="Arial" charset="0"/>
            </a:rPr>
            <a:t>The Shift-6 (^)</a:t>
          </a:r>
          <a:endParaRPr lang="en-US" sz="2600" dirty="0" smtClean="0">
            <a:latin typeface="Arial" charset="0"/>
          </a:endParaRPr>
        </a:p>
      </dgm:t>
    </dgm:pt>
    <dgm:pt modelId="{661E8005-AD60-4D52-A85E-CACBA359748C}" type="parTrans" cxnId="{ABD119AC-A0B6-4F92-9254-F0AC38DD0B73}">
      <dgm:prSet/>
      <dgm:spPr/>
      <dgm:t>
        <a:bodyPr/>
        <a:lstStyle/>
        <a:p>
          <a:endParaRPr lang="en-US"/>
        </a:p>
      </dgm:t>
    </dgm:pt>
    <dgm:pt modelId="{DE788825-8B63-4050-9677-69C0AE1EE842}" type="sibTrans" cxnId="{ABD119AC-A0B6-4F92-9254-F0AC38DD0B73}">
      <dgm:prSet/>
      <dgm:spPr/>
      <dgm:t>
        <a:bodyPr/>
        <a:lstStyle/>
        <a:p>
          <a:endParaRPr lang="en-US"/>
        </a:p>
      </dgm:t>
    </dgm:pt>
    <dgm:pt modelId="{0DDAECAF-60B0-49AA-B536-F7E032CD8839}">
      <dgm:prSet custT="1"/>
      <dgm:spPr>
        <a:solidFill>
          <a:srgbClr val="E60000"/>
        </a:solidFill>
      </dgm:spPr>
      <dgm:t>
        <a:bodyPr/>
        <a:lstStyle/>
        <a:p>
          <a:r>
            <a:rPr lang="en-US" sz="2800" dirty="0" smtClean="0">
              <a:latin typeface="Arial" charset="0"/>
            </a:rPr>
            <a:t>//  Double backslashes</a:t>
          </a:r>
          <a:endParaRPr lang="en-US" sz="2600" dirty="0" smtClean="0">
            <a:latin typeface="Arial" charset="0"/>
          </a:endParaRPr>
        </a:p>
      </dgm:t>
    </dgm:pt>
    <dgm:pt modelId="{3C08325A-4310-4B5F-B2ED-E854BACAF4FA}" type="parTrans" cxnId="{23ECCDE0-2734-4D10-82DD-8A5B3FE903B4}">
      <dgm:prSet/>
      <dgm:spPr/>
      <dgm:t>
        <a:bodyPr/>
        <a:lstStyle/>
        <a:p>
          <a:endParaRPr lang="en-US"/>
        </a:p>
      </dgm:t>
    </dgm:pt>
    <dgm:pt modelId="{C1F2E452-2B60-4B66-B681-C7D1185667D0}" type="sibTrans" cxnId="{23ECCDE0-2734-4D10-82DD-8A5B3FE903B4}">
      <dgm:prSet/>
      <dgm:spPr/>
      <dgm:t>
        <a:bodyPr/>
        <a:lstStyle/>
        <a:p>
          <a:endParaRPr lang="en-US"/>
        </a:p>
      </dgm:t>
    </dgm:pt>
    <dgm:pt modelId="{AD4FF24A-D5E6-4444-89B4-8E892BB50078}">
      <dgm:prSet custT="1"/>
      <dgm:spPr>
        <a:solidFill>
          <a:srgbClr val="E60000"/>
        </a:solidFill>
      </dgm:spPr>
      <dgm:t>
        <a:bodyPr/>
        <a:lstStyle/>
        <a:p>
          <a:r>
            <a:rPr lang="en-US" sz="2600" b="0" dirty="0" smtClean="0">
              <a:latin typeface="Arial" charset="0"/>
            </a:rPr>
            <a:t>The Shift-2 (@)</a:t>
          </a:r>
          <a:endParaRPr lang="en-US" sz="2600" dirty="0" smtClean="0">
            <a:latin typeface="Arial" charset="0"/>
          </a:endParaRPr>
        </a:p>
      </dgm:t>
    </dgm:pt>
    <dgm:pt modelId="{A0DEEB13-E77E-4BAC-9BA6-6A09EAFE74D5}" type="parTrans" cxnId="{BD5D511D-22D5-41E8-8CC7-CFB50D7C157E}">
      <dgm:prSet/>
      <dgm:spPr/>
      <dgm:t>
        <a:bodyPr/>
        <a:lstStyle/>
        <a:p>
          <a:endParaRPr lang="en-US"/>
        </a:p>
      </dgm:t>
    </dgm:pt>
    <dgm:pt modelId="{AA002814-5AD3-4C87-9339-7FBEFB52AAD0}" type="sibTrans" cxnId="{BD5D511D-22D5-41E8-8CC7-CFB50D7C157E}">
      <dgm:prSet/>
      <dgm:spPr/>
      <dgm:t>
        <a:bodyPr/>
        <a:lstStyle/>
        <a:p>
          <a:endParaRPr lang="en-US"/>
        </a:p>
      </dgm:t>
    </dgm:pt>
    <dgm:pt modelId="{7DD46B1D-599B-42C7-9F5D-A31F233F79A0}">
      <dgm:prSet custT="1"/>
      <dgm:spPr>
        <a:solidFill>
          <a:srgbClr val="E60000"/>
        </a:solidFill>
      </dgm:spPr>
      <dgm:t>
        <a:bodyPr/>
        <a:lstStyle/>
        <a:p>
          <a:r>
            <a:rPr lang="en-US" sz="2600" dirty="0" smtClean="0">
              <a:latin typeface="Arial" charset="0"/>
            </a:rPr>
            <a:t>Space bar, return</a:t>
          </a:r>
        </a:p>
      </dgm:t>
    </dgm:pt>
    <dgm:pt modelId="{C80148BB-649D-4C73-9E8C-78867B638B51}" type="parTrans" cxnId="{CC65899F-09BD-458E-A544-DA159D444954}">
      <dgm:prSet/>
      <dgm:spPr/>
      <dgm:t>
        <a:bodyPr/>
        <a:lstStyle/>
        <a:p>
          <a:endParaRPr lang="en-US"/>
        </a:p>
      </dgm:t>
    </dgm:pt>
    <dgm:pt modelId="{73AAE46E-1E29-419D-882D-5B812A79FFE3}" type="sibTrans" cxnId="{CC65899F-09BD-458E-A544-DA159D444954}">
      <dgm:prSet/>
      <dgm:spPr/>
      <dgm:t>
        <a:bodyPr/>
        <a:lstStyle/>
        <a:p>
          <a:endParaRPr lang="en-US"/>
        </a:p>
      </dgm:t>
    </dgm:pt>
    <dgm:pt modelId="{5E563190-F943-40C4-84AA-E797B648830C}" type="pres">
      <dgm:prSet presAssocID="{457B753A-9C3B-469E-8DE9-D2585048F58C}" presName="linear" presStyleCnt="0">
        <dgm:presLayoutVars>
          <dgm:dir/>
          <dgm:animLvl val="lvl"/>
          <dgm:resizeHandles val="exact"/>
        </dgm:presLayoutVars>
      </dgm:prSet>
      <dgm:spPr/>
      <dgm:t>
        <a:bodyPr/>
        <a:lstStyle/>
        <a:p>
          <a:endParaRPr lang="en-US"/>
        </a:p>
      </dgm:t>
    </dgm:pt>
    <dgm:pt modelId="{D9D2F4A3-4428-4E39-9303-96C433E55D6E}" type="pres">
      <dgm:prSet presAssocID="{5120826A-9B56-466F-AAB2-779E6AEB9A97}" presName="parentLin" presStyleCnt="0"/>
      <dgm:spPr/>
    </dgm:pt>
    <dgm:pt modelId="{B5D5296B-724F-4B7C-A532-9B962EC7A997}" type="pres">
      <dgm:prSet presAssocID="{5120826A-9B56-466F-AAB2-779E6AEB9A97}" presName="parentLeftMargin" presStyleLbl="node1" presStyleIdx="0" presStyleCnt="4"/>
      <dgm:spPr/>
      <dgm:t>
        <a:bodyPr/>
        <a:lstStyle/>
        <a:p>
          <a:endParaRPr lang="en-US"/>
        </a:p>
      </dgm:t>
    </dgm:pt>
    <dgm:pt modelId="{3E04089A-2456-410E-B6F6-E4E7B110290D}" type="pres">
      <dgm:prSet presAssocID="{5120826A-9B56-466F-AAB2-779E6AEB9A97}" presName="parentText" presStyleLbl="node1" presStyleIdx="0" presStyleCnt="4" custScaleX="97917" custLinFactNeighborX="515" custLinFactNeighborY="21663">
        <dgm:presLayoutVars>
          <dgm:chMax val="0"/>
          <dgm:bulletEnabled val="1"/>
        </dgm:presLayoutVars>
      </dgm:prSet>
      <dgm:spPr/>
      <dgm:t>
        <a:bodyPr/>
        <a:lstStyle/>
        <a:p>
          <a:endParaRPr lang="en-US"/>
        </a:p>
      </dgm:t>
    </dgm:pt>
    <dgm:pt modelId="{01E3584C-55EA-41EA-9165-45D90D07DC22}" type="pres">
      <dgm:prSet presAssocID="{5120826A-9B56-466F-AAB2-779E6AEB9A97}" presName="negativeSpace" presStyleCnt="0"/>
      <dgm:spPr/>
    </dgm:pt>
    <dgm:pt modelId="{08373CD0-F432-4F53-8C98-FDC54A785B62}" type="pres">
      <dgm:prSet presAssocID="{5120826A-9B56-466F-AAB2-779E6AEB9A97}" presName="childText" presStyleLbl="conFgAcc1" presStyleIdx="0" presStyleCnt="4">
        <dgm:presLayoutVars>
          <dgm:bulletEnabled val="1"/>
        </dgm:presLayoutVars>
      </dgm:prSet>
      <dgm:spPr>
        <a:ln>
          <a:solidFill>
            <a:schemeClr val="tx2">
              <a:lumMod val="60000"/>
              <a:lumOff val="40000"/>
            </a:schemeClr>
          </a:solidFill>
        </a:ln>
      </dgm:spPr>
      <dgm:t>
        <a:bodyPr/>
        <a:lstStyle/>
        <a:p>
          <a:endParaRPr lang="en-US"/>
        </a:p>
      </dgm:t>
    </dgm:pt>
    <dgm:pt modelId="{313BCD52-DB70-49DE-8D33-660C9F2BE28C}" type="pres">
      <dgm:prSet presAssocID="{DE788825-8B63-4050-9677-69C0AE1EE842}" presName="spaceBetweenRectangles" presStyleCnt="0"/>
      <dgm:spPr/>
    </dgm:pt>
    <dgm:pt modelId="{C132F51B-B54C-48B0-BE64-2EA05CBD518F}" type="pres">
      <dgm:prSet presAssocID="{AD4FF24A-D5E6-4444-89B4-8E892BB50078}" presName="parentLin" presStyleCnt="0"/>
      <dgm:spPr/>
    </dgm:pt>
    <dgm:pt modelId="{02137C2B-E2F8-4863-B6D2-FF03CC68D48D}" type="pres">
      <dgm:prSet presAssocID="{AD4FF24A-D5E6-4444-89B4-8E892BB50078}" presName="parentLeftMargin" presStyleLbl="node1" presStyleIdx="0" presStyleCnt="4"/>
      <dgm:spPr/>
      <dgm:t>
        <a:bodyPr/>
        <a:lstStyle/>
        <a:p>
          <a:endParaRPr lang="en-US"/>
        </a:p>
      </dgm:t>
    </dgm:pt>
    <dgm:pt modelId="{C9E8792C-8EFC-4BB9-B1E3-F77904DAF5E8}" type="pres">
      <dgm:prSet presAssocID="{AD4FF24A-D5E6-4444-89B4-8E892BB50078}" presName="parentText" presStyleLbl="node1" presStyleIdx="1" presStyleCnt="4" custScaleX="98874" custLinFactNeighborX="515" custLinFactNeighborY="21663">
        <dgm:presLayoutVars>
          <dgm:chMax val="0"/>
          <dgm:bulletEnabled val="1"/>
        </dgm:presLayoutVars>
      </dgm:prSet>
      <dgm:spPr/>
      <dgm:t>
        <a:bodyPr/>
        <a:lstStyle/>
        <a:p>
          <a:endParaRPr lang="en-US"/>
        </a:p>
      </dgm:t>
    </dgm:pt>
    <dgm:pt modelId="{62F5A2F6-A8E1-4315-9B17-162213410DD2}" type="pres">
      <dgm:prSet presAssocID="{AD4FF24A-D5E6-4444-89B4-8E892BB50078}" presName="negativeSpace" presStyleCnt="0"/>
      <dgm:spPr/>
    </dgm:pt>
    <dgm:pt modelId="{F4706DA2-13AD-4B36-873B-1CF31D3485A8}" type="pres">
      <dgm:prSet presAssocID="{AD4FF24A-D5E6-4444-89B4-8E892BB50078}" presName="childText" presStyleLbl="conFgAcc1" presStyleIdx="1" presStyleCnt="4">
        <dgm:presLayoutVars>
          <dgm:bulletEnabled val="1"/>
        </dgm:presLayoutVars>
      </dgm:prSet>
      <dgm:spPr/>
    </dgm:pt>
    <dgm:pt modelId="{FF7BC083-870F-47A6-8CAC-51791DDA910D}" type="pres">
      <dgm:prSet presAssocID="{AA002814-5AD3-4C87-9339-7FBEFB52AAD0}" presName="spaceBetweenRectangles" presStyleCnt="0"/>
      <dgm:spPr/>
    </dgm:pt>
    <dgm:pt modelId="{D282E57B-AC40-451F-AD80-6DB9770BEFFB}" type="pres">
      <dgm:prSet presAssocID="{0DDAECAF-60B0-49AA-B536-F7E032CD8839}" presName="parentLin" presStyleCnt="0"/>
      <dgm:spPr/>
    </dgm:pt>
    <dgm:pt modelId="{F911083B-3EBF-4BEA-89DE-99316707B7D4}" type="pres">
      <dgm:prSet presAssocID="{0DDAECAF-60B0-49AA-B536-F7E032CD8839}" presName="parentLeftMargin" presStyleLbl="node1" presStyleIdx="1" presStyleCnt="4"/>
      <dgm:spPr/>
      <dgm:t>
        <a:bodyPr/>
        <a:lstStyle/>
        <a:p>
          <a:endParaRPr lang="en-US"/>
        </a:p>
      </dgm:t>
    </dgm:pt>
    <dgm:pt modelId="{07D79D70-DE07-4B0F-A6B1-B7FAB9026BB6}" type="pres">
      <dgm:prSet presAssocID="{0DDAECAF-60B0-49AA-B536-F7E032CD8839}" presName="parentText" presStyleLbl="node1" presStyleIdx="2" presStyleCnt="4">
        <dgm:presLayoutVars>
          <dgm:chMax val="0"/>
          <dgm:bulletEnabled val="1"/>
        </dgm:presLayoutVars>
      </dgm:prSet>
      <dgm:spPr/>
      <dgm:t>
        <a:bodyPr/>
        <a:lstStyle/>
        <a:p>
          <a:endParaRPr lang="en-US"/>
        </a:p>
      </dgm:t>
    </dgm:pt>
    <dgm:pt modelId="{529A4B4C-EEEF-45EC-8A1C-F51088F186C4}" type="pres">
      <dgm:prSet presAssocID="{0DDAECAF-60B0-49AA-B536-F7E032CD8839}" presName="negativeSpace" presStyleCnt="0"/>
      <dgm:spPr/>
    </dgm:pt>
    <dgm:pt modelId="{8D1E8042-4D9C-470B-86C2-A9A0C5800DBA}" type="pres">
      <dgm:prSet presAssocID="{0DDAECAF-60B0-49AA-B536-F7E032CD8839}" presName="childText" presStyleLbl="conFgAcc1" presStyleIdx="2" presStyleCnt="4">
        <dgm:presLayoutVars>
          <dgm:bulletEnabled val="1"/>
        </dgm:presLayoutVars>
      </dgm:prSet>
      <dgm:spPr/>
    </dgm:pt>
    <dgm:pt modelId="{82DACDEE-2AA2-4AE5-81D7-6A3993CA23C8}" type="pres">
      <dgm:prSet presAssocID="{C1F2E452-2B60-4B66-B681-C7D1185667D0}" presName="spaceBetweenRectangles" presStyleCnt="0"/>
      <dgm:spPr/>
    </dgm:pt>
    <dgm:pt modelId="{2695D668-7BDE-4505-9C67-76E03F842CAC}" type="pres">
      <dgm:prSet presAssocID="{7DD46B1D-599B-42C7-9F5D-A31F233F79A0}" presName="parentLin" presStyleCnt="0"/>
      <dgm:spPr/>
    </dgm:pt>
    <dgm:pt modelId="{82F2B167-80FA-47EA-B4ED-5040695E3CD2}" type="pres">
      <dgm:prSet presAssocID="{7DD46B1D-599B-42C7-9F5D-A31F233F79A0}" presName="parentLeftMargin" presStyleLbl="node1" presStyleIdx="2" presStyleCnt="4"/>
      <dgm:spPr/>
      <dgm:t>
        <a:bodyPr/>
        <a:lstStyle/>
        <a:p>
          <a:endParaRPr lang="en-US"/>
        </a:p>
      </dgm:t>
    </dgm:pt>
    <dgm:pt modelId="{BEE355CA-5292-45AA-833E-94EC8BB1E00D}" type="pres">
      <dgm:prSet presAssocID="{7DD46B1D-599B-42C7-9F5D-A31F233F79A0}" presName="parentText" presStyleLbl="node1" presStyleIdx="3" presStyleCnt="4">
        <dgm:presLayoutVars>
          <dgm:chMax val="0"/>
          <dgm:bulletEnabled val="1"/>
        </dgm:presLayoutVars>
      </dgm:prSet>
      <dgm:spPr/>
      <dgm:t>
        <a:bodyPr/>
        <a:lstStyle/>
        <a:p>
          <a:endParaRPr lang="en-US"/>
        </a:p>
      </dgm:t>
    </dgm:pt>
    <dgm:pt modelId="{D592C1E1-EEB5-4432-8651-E21FD568BD82}" type="pres">
      <dgm:prSet presAssocID="{7DD46B1D-599B-42C7-9F5D-A31F233F79A0}" presName="negativeSpace" presStyleCnt="0"/>
      <dgm:spPr/>
    </dgm:pt>
    <dgm:pt modelId="{D53D84C1-0281-4C34-A6FA-102C1B11D6F2}" type="pres">
      <dgm:prSet presAssocID="{7DD46B1D-599B-42C7-9F5D-A31F233F79A0}" presName="childText" presStyleLbl="conFgAcc1" presStyleIdx="3" presStyleCnt="4">
        <dgm:presLayoutVars>
          <dgm:bulletEnabled val="1"/>
        </dgm:presLayoutVars>
      </dgm:prSet>
      <dgm:spPr/>
    </dgm:pt>
  </dgm:ptLst>
  <dgm:cxnLst>
    <dgm:cxn modelId="{C1ABCF88-BBA4-4C70-B4B9-1D44F43F3A4E}" type="presOf" srcId="{7DD46B1D-599B-42C7-9F5D-A31F233F79A0}" destId="{82F2B167-80FA-47EA-B4ED-5040695E3CD2}" srcOrd="0" destOrd="0" presId="urn:microsoft.com/office/officeart/2005/8/layout/list1"/>
    <dgm:cxn modelId="{CC65899F-09BD-458E-A544-DA159D444954}" srcId="{457B753A-9C3B-469E-8DE9-D2585048F58C}" destId="{7DD46B1D-599B-42C7-9F5D-A31F233F79A0}" srcOrd="3" destOrd="0" parTransId="{C80148BB-649D-4C73-9E8C-78867B638B51}" sibTransId="{73AAE46E-1E29-419D-882D-5B812A79FFE3}"/>
    <dgm:cxn modelId="{BD5D511D-22D5-41E8-8CC7-CFB50D7C157E}" srcId="{457B753A-9C3B-469E-8DE9-D2585048F58C}" destId="{AD4FF24A-D5E6-4444-89B4-8E892BB50078}" srcOrd="1" destOrd="0" parTransId="{A0DEEB13-E77E-4BAC-9BA6-6A09EAFE74D5}" sibTransId="{AA002814-5AD3-4C87-9339-7FBEFB52AAD0}"/>
    <dgm:cxn modelId="{27A504E2-BECF-4629-BC02-76DE6540450A}" type="presOf" srcId="{5120826A-9B56-466F-AAB2-779E6AEB9A97}" destId="{3E04089A-2456-410E-B6F6-E4E7B110290D}" srcOrd="1" destOrd="0" presId="urn:microsoft.com/office/officeart/2005/8/layout/list1"/>
    <dgm:cxn modelId="{28A79C5E-5A90-493F-9C0F-63125097E9FA}" type="presOf" srcId="{AD4FF24A-D5E6-4444-89B4-8E892BB50078}" destId="{C9E8792C-8EFC-4BB9-B1E3-F77904DAF5E8}" srcOrd="1" destOrd="0" presId="urn:microsoft.com/office/officeart/2005/8/layout/list1"/>
    <dgm:cxn modelId="{ABD119AC-A0B6-4F92-9254-F0AC38DD0B73}" srcId="{457B753A-9C3B-469E-8DE9-D2585048F58C}" destId="{5120826A-9B56-466F-AAB2-779E6AEB9A97}" srcOrd="0" destOrd="0" parTransId="{661E8005-AD60-4D52-A85E-CACBA359748C}" sibTransId="{DE788825-8B63-4050-9677-69C0AE1EE842}"/>
    <dgm:cxn modelId="{72307C06-5F45-4B37-A1B3-3E7D777FE144}" type="presOf" srcId="{0DDAECAF-60B0-49AA-B536-F7E032CD8839}" destId="{07D79D70-DE07-4B0F-A6B1-B7FAB9026BB6}" srcOrd="1" destOrd="0" presId="urn:microsoft.com/office/officeart/2005/8/layout/list1"/>
    <dgm:cxn modelId="{1C1D1214-8F40-4F19-BB11-4C754C180E80}" type="presOf" srcId="{5120826A-9B56-466F-AAB2-779E6AEB9A97}" destId="{B5D5296B-724F-4B7C-A532-9B962EC7A997}" srcOrd="0" destOrd="0" presId="urn:microsoft.com/office/officeart/2005/8/layout/list1"/>
    <dgm:cxn modelId="{C0E47CA7-7855-48A3-9248-52B9DF966A7D}" type="presOf" srcId="{7DD46B1D-599B-42C7-9F5D-A31F233F79A0}" destId="{BEE355CA-5292-45AA-833E-94EC8BB1E00D}" srcOrd="1" destOrd="0" presId="urn:microsoft.com/office/officeart/2005/8/layout/list1"/>
    <dgm:cxn modelId="{23ECCDE0-2734-4D10-82DD-8A5B3FE903B4}" srcId="{457B753A-9C3B-469E-8DE9-D2585048F58C}" destId="{0DDAECAF-60B0-49AA-B536-F7E032CD8839}" srcOrd="2" destOrd="0" parTransId="{3C08325A-4310-4B5F-B2ED-E854BACAF4FA}" sibTransId="{C1F2E452-2B60-4B66-B681-C7D1185667D0}"/>
    <dgm:cxn modelId="{0515A72E-A1C5-4FE7-AECE-282474911AB0}" type="presOf" srcId="{0DDAECAF-60B0-49AA-B536-F7E032CD8839}" destId="{F911083B-3EBF-4BEA-89DE-99316707B7D4}" srcOrd="0" destOrd="0" presId="urn:microsoft.com/office/officeart/2005/8/layout/list1"/>
    <dgm:cxn modelId="{12BCC8A4-FFEB-45D9-A625-9E6378737599}" type="presOf" srcId="{AD4FF24A-D5E6-4444-89B4-8E892BB50078}" destId="{02137C2B-E2F8-4863-B6D2-FF03CC68D48D}" srcOrd="0" destOrd="0" presId="urn:microsoft.com/office/officeart/2005/8/layout/list1"/>
    <dgm:cxn modelId="{7F0303C7-B4A0-4B9E-8B17-3FF61C6C5CB1}" type="presOf" srcId="{457B753A-9C3B-469E-8DE9-D2585048F58C}" destId="{5E563190-F943-40C4-84AA-E797B648830C}" srcOrd="0" destOrd="0" presId="urn:microsoft.com/office/officeart/2005/8/layout/list1"/>
    <dgm:cxn modelId="{B3E6F50B-3537-4DB4-9687-8472D2075A85}" type="presParOf" srcId="{5E563190-F943-40C4-84AA-E797B648830C}" destId="{D9D2F4A3-4428-4E39-9303-96C433E55D6E}" srcOrd="0" destOrd="0" presId="urn:microsoft.com/office/officeart/2005/8/layout/list1"/>
    <dgm:cxn modelId="{B6A141F1-FD5C-44BA-9B48-96D71B6E2D4C}" type="presParOf" srcId="{D9D2F4A3-4428-4E39-9303-96C433E55D6E}" destId="{B5D5296B-724F-4B7C-A532-9B962EC7A997}" srcOrd="0" destOrd="0" presId="urn:microsoft.com/office/officeart/2005/8/layout/list1"/>
    <dgm:cxn modelId="{7E63F077-D8FA-4BAD-B2A4-E228B5681E79}" type="presParOf" srcId="{D9D2F4A3-4428-4E39-9303-96C433E55D6E}" destId="{3E04089A-2456-410E-B6F6-E4E7B110290D}" srcOrd="1" destOrd="0" presId="urn:microsoft.com/office/officeart/2005/8/layout/list1"/>
    <dgm:cxn modelId="{EE61BC64-923F-4FDB-98F6-91D815B501E0}" type="presParOf" srcId="{5E563190-F943-40C4-84AA-E797B648830C}" destId="{01E3584C-55EA-41EA-9165-45D90D07DC22}" srcOrd="1" destOrd="0" presId="urn:microsoft.com/office/officeart/2005/8/layout/list1"/>
    <dgm:cxn modelId="{2C5F5B94-3668-4433-A993-4B1D747B0E0A}" type="presParOf" srcId="{5E563190-F943-40C4-84AA-E797B648830C}" destId="{08373CD0-F432-4F53-8C98-FDC54A785B62}" srcOrd="2" destOrd="0" presId="urn:microsoft.com/office/officeart/2005/8/layout/list1"/>
    <dgm:cxn modelId="{E15C91BB-F6F5-4FB5-8260-A9B4E7AA7754}" type="presParOf" srcId="{5E563190-F943-40C4-84AA-E797B648830C}" destId="{313BCD52-DB70-49DE-8D33-660C9F2BE28C}" srcOrd="3" destOrd="0" presId="urn:microsoft.com/office/officeart/2005/8/layout/list1"/>
    <dgm:cxn modelId="{ADC8FB61-7218-4BE9-94FF-AD129F058265}" type="presParOf" srcId="{5E563190-F943-40C4-84AA-E797B648830C}" destId="{C132F51B-B54C-48B0-BE64-2EA05CBD518F}" srcOrd="4" destOrd="0" presId="urn:microsoft.com/office/officeart/2005/8/layout/list1"/>
    <dgm:cxn modelId="{F5D349FF-6446-4464-B417-C2576CC7F29C}" type="presParOf" srcId="{C132F51B-B54C-48B0-BE64-2EA05CBD518F}" destId="{02137C2B-E2F8-4863-B6D2-FF03CC68D48D}" srcOrd="0" destOrd="0" presId="urn:microsoft.com/office/officeart/2005/8/layout/list1"/>
    <dgm:cxn modelId="{357D7148-E5CD-4203-90A7-FDFA99A221F6}" type="presParOf" srcId="{C132F51B-B54C-48B0-BE64-2EA05CBD518F}" destId="{C9E8792C-8EFC-4BB9-B1E3-F77904DAF5E8}" srcOrd="1" destOrd="0" presId="urn:microsoft.com/office/officeart/2005/8/layout/list1"/>
    <dgm:cxn modelId="{C2B814C1-F529-4F58-B840-91A04246DE20}" type="presParOf" srcId="{5E563190-F943-40C4-84AA-E797B648830C}" destId="{62F5A2F6-A8E1-4315-9B17-162213410DD2}" srcOrd="5" destOrd="0" presId="urn:microsoft.com/office/officeart/2005/8/layout/list1"/>
    <dgm:cxn modelId="{5582F8A4-CC21-4FB7-8948-D365304765BA}" type="presParOf" srcId="{5E563190-F943-40C4-84AA-E797B648830C}" destId="{F4706DA2-13AD-4B36-873B-1CF31D3485A8}" srcOrd="6" destOrd="0" presId="urn:microsoft.com/office/officeart/2005/8/layout/list1"/>
    <dgm:cxn modelId="{A86F8370-BCA5-43FF-82AB-B9010F11D1CF}" type="presParOf" srcId="{5E563190-F943-40C4-84AA-E797B648830C}" destId="{FF7BC083-870F-47A6-8CAC-51791DDA910D}" srcOrd="7" destOrd="0" presId="urn:microsoft.com/office/officeart/2005/8/layout/list1"/>
    <dgm:cxn modelId="{2186FB2D-E536-4BB3-8BA2-B91E210DEB82}" type="presParOf" srcId="{5E563190-F943-40C4-84AA-E797B648830C}" destId="{D282E57B-AC40-451F-AD80-6DB9770BEFFB}" srcOrd="8" destOrd="0" presId="urn:microsoft.com/office/officeart/2005/8/layout/list1"/>
    <dgm:cxn modelId="{0DF98166-1AE6-4794-89AD-D9B275D25296}" type="presParOf" srcId="{D282E57B-AC40-451F-AD80-6DB9770BEFFB}" destId="{F911083B-3EBF-4BEA-89DE-99316707B7D4}" srcOrd="0" destOrd="0" presId="urn:microsoft.com/office/officeart/2005/8/layout/list1"/>
    <dgm:cxn modelId="{C4B20F75-85A4-46D7-8A76-3602FEED7028}" type="presParOf" srcId="{D282E57B-AC40-451F-AD80-6DB9770BEFFB}" destId="{07D79D70-DE07-4B0F-A6B1-B7FAB9026BB6}" srcOrd="1" destOrd="0" presId="urn:microsoft.com/office/officeart/2005/8/layout/list1"/>
    <dgm:cxn modelId="{3B954EBB-FD9B-4134-8D27-D1BB61F3869E}" type="presParOf" srcId="{5E563190-F943-40C4-84AA-E797B648830C}" destId="{529A4B4C-EEEF-45EC-8A1C-F51088F186C4}" srcOrd="9" destOrd="0" presId="urn:microsoft.com/office/officeart/2005/8/layout/list1"/>
    <dgm:cxn modelId="{4391B700-5AAD-439B-9554-2756F3B5AC90}" type="presParOf" srcId="{5E563190-F943-40C4-84AA-E797B648830C}" destId="{8D1E8042-4D9C-470B-86C2-A9A0C5800DBA}" srcOrd="10" destOrd="0" presId="urn:microsoft.com/office/officeart/2005/8/layout/list1"/>
    <dgm:cxn modelId="{BBA7BC4F-B4BB-455D-9D3D-0BDA74B23263}" type="presParOf" srcId="{5E563190-F943-40C4-84AA-E797B648830C}" destId="{82DACDEE-2AA2-4AE5-81D7-6A3993CA23C8}" srcOrd="11" destOrd="0" presId="urn:microsoft.com/office/officeart/2005/8/layout/list1"/>
    <dgm:cxn modelId="{824E931E-A8E6-4343-A398-A5DF1EEF2C00}" type="presParOf" srcId="{5E563190-F943-40C4-84AA-E797B648830C}" destId="{2695D668-7BDE-4505-9C67-76E03F842CAC}" srcOrd="12" destOrd="0" presId="urn:microsoft.com/office/officeart/2005/8/layout/list1"/>
    <dgm:cxn modelId="{63EB068B-7A54-495F-90D6-CE541B673EAA}" type="presParOf" srcId="{2695D668-7BDE-4505-9C67-76E03F842CAC}" destId="{82F2B167-80FA-47EA-B4ED-5040695E3CD2}" srcOrd="0" destOrd="0" presId="urn:microsoft.com/office/officeart/2005/8/layout/list1"/>
    <dgm:cxn modelId="{12515DE0-AD4E-43FC-A864-6B68237DC0A7}" type="presParOf" srcId="{2695D668-7BDE-4505-9C67-76E03F842CAC}" destId="{BEE355CA-5292-45AA-833E-94EC8BB1E00D}" srcOrd="1" destOrd="0" presId="urn:microsoft.com/office/officeart/2005/8/layout/list1"/>
    <dgm:cxn modelId="{8AF1B156-69E2-4E4B-9E91-A0F19BB87C10}" type="presParOf" srcId="{5E563190-F943-40C4-84AA-E797B648830C}" destId="{D592C1E1-EEB5-4432-8651-E21FD568BD82}" srcOrd="13" destOrd="0" presId="urn:microsoft.com/office/officeart/2005/8/layout/list1"/>
    <dgm:cxn modelId="{62A0D7A0-5E19-4883-A9AB-2539F1194163}" type="presParOf" srcId="{5E563190-F943-40C4-84AA-E797B648830C}" destId="{D53D84C1-0281-4C34-A6FA-102C1B11D6F2}" srcOrd="14" destOrd="0" presId="urn:microsoft.com/office/officeart/2005/8/layout/list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41DFC-1E70-4735-A239-A29B9FFD6F0E}" type="doc">
      <dgm:prSet loTypeId="urn:microsoft.com/office/officeart/2005/8/layout/hProcess9" loCatId="process" qsTypeId="urn:microsoft.com/office/officeart/2005/8/quickstyle/simple1" qsCatId="simple" csTypeId="urn:microsoft.com/office/officeart/2005/8/colors/accent1_2" csCatId="accent1" phldr="1"/>
      <dgm:spPr/>
    </dgm:pt>
    <dgm:pt modelId="{026033A1-D05D-4347-93B0-550F9B9252B7}">
      <dgm:prSet phldrT="[Text]"/>
      <dgm:spPr>
        <a:solidFill>
          <a:srgbClr val="0070C0"/>
        </a:solidFill>
      </dgm:spPr>
      <dgm:t>
        <a:bodyPr/>
        <a:lstStyle/>
        <a:p>
          <a:r>
            <a:rPr lang="en-US" dirty="0" smtClean="0"/>
            <a:t>ENTER FAILED OUTPUT DEVICE NUMBER OR NAME: </a:t>
          </a:r>
          <a:endParaRPr lang="en-US" dirty="0"/>
        </a:p>
      </dgm:t>
    </dgm:pt>
    <dgm:pt modelId="{D49953D2-10D6-49B6-9125-3A2EF96D5E4B}" type="parTrans" cxnId="{2F6B5A8E-60FB-4650-A834-C41BEA21D9BD}">
      <dgm:prSet/>
      <dgm:spPr/>
      <dgm:t>
        <a:bodyPr/>
        <a:lstStyle/>
        <a:p>
          <a:endParaRPr lang="en-US"/>
        </a:p>
      </dgm:t>
    </dgm:pt>
    <dgm:pt modelId="{326327DB-C1BF-4201-B219-013B09FE726E}" type="sibTrans" cxnId="{2F6B5A8E-60FB-4650-A834-C41BEA21D9BD}">
      <dgm:prSet/>
      <dgm:spPr/>
      <dgm:t>
        <a:bodyPr/>
        <a:lstStyle/>
        <a:p>
          <a:endParaRPr lang="en-US"/>
        </a:p>
      </dgm:t>
    </dgm:pt>
    <dgm:pt modelId="{8C7B5578-DECD-4E2C-AE94-A83DEB0C3359}">
      <dgm:prSet/>
      <dgm:spPr>
        <a:solidFill>
          <a:srgbClr val="0070C0"/>
        </a:solidFill>
      </dgm:spPr>
      <dgm:t>
        <a:bodyPr/>
        <a:lstStyle/>
        <a:p>
          <a:r>
            <a:rPr lang="en-US" dirty="0" smtClean="0"/>
            <a:t>Do you want to resend to Dispensing System Device? No//   NO</a:t>
          </a:r>
        </a:p>
      </dgm:t>
    </dgm:pt>
    <dgm:pt modelId="{B22762B1-BC95-4215-8D5E-52BEB96A8770}" type="parTrans" cxnId="{76E2E88C-812F-445D-9DED-3EB466FD1648}">
      <dgm:prSet/>
      <dgm:spPr/>
      <dgm:t>
        <a:bodyPr/>
        <a:lstStyle/>
        <a:p>
          <a:endParaRPr lang="en-US"/>
        </a:p>
      </dgm:t>
    </dgm:pt>
    <dgm:pt modelId="{C91657E0-9CE5-471A-B5E7-7CF26011C422}" type="sibTrans" cxnId="{76E2E88C-812F-445D-9DED-3EB466FD1648}">
      <dgm:prSet/>
      <dgm:spPr/>
      <dgm:t>
        <a:bodyPr/>
        <a:lstStyle/>
        <a:p>
          <a:endParaRPr lang="en-US"/>
        </a:p>
      </dgm:t>
    </dgm:pt>
    <dgm:pt modelId="{C24AE38B-13FC-4AB2-8DB1-A009BD58844F}">
      <dgm:prSet/>
      <dgm:spPr>
        <a:solidFill>
          <a:srgbClr val="0070C0"/>
        </a:solidFill>
      </dgm:spPr>
      <dgm:t>
        <a:bodyPr/>
        <a:lstStyle/>
        <a:p>
          <a:r>
            <a:rPr lang="en-US" dirty="0" smtClean="0"/>
            <a:t>Reprint the FDA Medication Guide? No//   NO</a:t>
          </a:r>
        </a:p>
      </dgm:t>
    </dgm:pt>
    <dgm:pt modelId="{F8D3B0D0-E731-49CD-8937-3DAB5D87D485}" type="parTrans" cxnId="{69F332C1-3328-4B8A-BB68-4E9485D9C0B1}">
      <dgm:prSet/>
      <dgm:spPr/>
      <dgm:t>
        <a:bodyPr/>
        <a:lstStyle/>
        <a:p>
          <a:endParaRPr lang="en-US"/>
        </a:p>
      </dgm:t>
    </dgm:pt>
    <dgm:pt modelId="{DFF868D9-94BB-438A-A551-5667E509D7A5}" type="sibTrans" cxnId="{69F332C1-3328-4B8A-BB68-4E9485D9C0B1}">
      <dgm:prSet/>
      <dgm:spPr/>
      <dgm:t>
        <a:bodyPr/>
        <a:lstStyle/>
        <a:p>
          <a:endParaRPr lang="en-US"/>
        </a:p>
      </dgm:t>
    </dgm:pt>
    <dgm:pt modelId="{A1E9A8F5-5E60-404B-B43D-498E1CAA229D}" type="pres">
      <dgm:prSet presAssocID="{33C41DFC-1E70-4735-A239-A29B9FFD6F0E}" presName="CompostProcess" presStyleCnt="0">
        <dgm:presLayoutVars>
          <dgm:dir/>
          <dgm:resizeHandles val="exact"/>
        </dgm:presLayoutVars>
      </dgm:prSet>
      <dgm:spPr/>
    </dgm:pt>
    <dgm:pt modelId="{6E669985-F7C3-45AD-B818-F4FC36274D92}" type="pres">
      <dgm:prSet presAssocID="{33C41DFC-1E70-4735-A239-A29B9FFD6F0E}" presName="arrow" presStyleLbl="bgShp" presStyleIdx="0" presStyleCnt="1"/>
      <dgm:spPr/>
      <dgm:extLst>
        <a:ext uri="{E40237B7-FDA0-4F09-8148-C483321AD2D9}">
          <dgm14:cNvPr xmlns:dgm14="http://schemas.microsoft.com/office/drawing/2010/diagram" id="0" name="" descr="large arrow pointing to the right to illustrate the process flow"/>
        </a:ext>
      </dgm:extLst>
    </dgm:pt>
    <dgm:pt modelId="{886B4FF8-1371-43ED-8DBE-11A3A328AAA6}" type="pres">
      <dgm:prSet presAssocID="{33C41DFC-1E70-4735-A239-A29B9FFD6F0E}" presName="linearProcess" presStyleCnt="0"/>
      <dgm:spPr/>
    </dgm:pt>
    <dgm:pt modelId="{AB0C84E3-01B2-436D-B41A-C8B8905CFDCA}" type="pres">
      <dgm:prSet presAssocID="{8C7B5578-DECD-4E2C-AE94-A83DEB0C3359}" presName="textNode" presStyleLbl="node1" presStyleIdx="0" presStyleCnt="3">
        <dgm:presLayoutVars>
          <dgm:bulletEnabled val="1"/>
        </dgm:presLayoutVars>
      </dgm:prSet>
      <dgm:spPr/>
      <dgm:t>
        <a:bodyPr/>
        <a:lstStyle/>
        <a:p>
          <a:endParaRPr lang="en-US"/>
        </a:p>
      </dgm:t>
    </dgm:pt>
    <dgm:pt modelId="{C79939D3-6B06-45F8-A086-5F7704613C00}" type="pres">
      <dgm:prSet presAssocID="{C91657E0-9CE5-471A-B5E7-7CF26011C422}" presName="sibTrans" presStyleCnt="0"/>
      <dgm:spPr/>
    </dgm:pt>
    <dgm:pt modelId="{413F8E5A-007A-437C-BA30-116F9FCFAAB2}" type="pres">
      <dgm:prSet presAssocID="{C24AE38B-13FC-4AB2-8DB1-A009BD58844F}" presName="textNode" presStyleLbl="node1" presStyleIdx="1" presStyleCnt="3">
        <dgm:presLayoutVars>
          <dgm:bulletEnabled val="1"/>
        </dgm:presLayoutVars>
      </dgm:prSet>
      <dgm:spPr/>
      <dgm:t>
        <a:bodyPr/>
        <a:lstStyle/>
        <a:p>
          <a:endParaRPr lang="en-US"/>
        </a:p>
      </dgm:t>
    </dgm:pt>
    <dgm:pt modelId="{3905340C-2184-4E31-845A-0DBBEBC0DF37}" type="pres">
      <dgm:prSet presAssocID="{DFF868D9-94BB-438A-A551-5667E509D7A5}" presName="sibTrans" presStyleCnt="0"/>
      <dgm:spPr/>
    </dgm:pt>
    <dgm:pt modelId="{30D60736-5A76-405F-A4D4-37CF82BAEA98}" type="pres">
      <dgm:prSet presAssocID="{026033A1-D05D-4347-93B0-550F9B9252B7}" presName="textNode" presStyleLbl="node1" presStyleIdx="2" presStyleCnt="3">
        <dgm:presLayoutVars>
          <dgm:bulletEnabled val="1"/>
        </dgm:presLayoutVars>
      </dgm:prSet>
      <dgm:spPr/>
      <dgm:t>
        <a:bodyPr/>
        <a:lstStyle/>
        <a:p>
          <a:endParaRPr lang="en-US"/>
        </a:p>
      </dgm:t>
    </dgm:pt>
  </dgm:ptLst>
  <dgm:cxnLst>
    <dgm:cxn modelId="{2F6B5A8E-60FB-4650-A834-C41BEA21D9BD}" srcId="{33C41DFC-1E70-4735-A239-A29B9FFD6F0E}" destId="{026033A1-D05D-4347-93B0-550F9B9252B7}" srcOrd="2" destOrd="0" parTransId="{D49953D2-10D6-49B6-9125-3A2EF96D5E4B}" sibTransId="{326327DB-C1BF-4201-B219-013B09FE726E}"/>
    <dgm:cxn modelId="{76E2E88C-812F-445D-9DED-3EB466FD1648}" srcId="{33C41DFC-1E70-4735-A239-A29B9FFD6F0E}" destId="{8C7B5578-DECD-4E2C-AE94-A83DEB0C3359}" srcOrd="0" destOrd="0" parTransId="{B22762B1-BC95-4215-8D5E-52BEB96A8770}" sibTransId="{C91657E0-9CE5-471A-B5E7-7CF26011C422}"/>
    <dgm:cxn modelId="{E77C52CD-41A7-479D-81A5-56156029C4E3}" type="presOf" srcId="{33C41DFC-1E70-4735-A239-A29B9FFD6F0E}" destId="{A1E9A8F5-5E60-404B-B43D-498E1CAA229D}" srcOrd="0" destOrd="0" presId="urn:microsoft.com/office/officeart/2005/8/layout/hProcess9"/>
    <dgm:cxn modelId="{72E32CBA-61AC-43E8-A3A2-00EEC7DE5663}" type="presOf" srcId="{026033A1-D05D-4347-93B0-550F9B9252B7}" destId="{30D60736-5A76-405F-A4D4-37CF82BAEA98}" srcOrd="0" destOrd="0" presId="urn:microsoft.com/office/officeart/2005/8/layout/hProcess9"/>
    <dgm:cxn modelId="{9F212312-BAB4-4C57-9BDA-F1CB53D94190}" type="presOf" srcId="{C24AE38B-13FC-4AB2-8DB1-A009BD58844F}" destId="{413F8E5A-007A-437C-BA30-116F9FCFAAB2}" srcOrd="0" destOrd="0" presId="urn:microsoft.com/office/officeart/2005/8/layout/hProcess9"/>
    <dgm:cxn modelId="{8F74623D-0E09-4177-91EC-1F63A60AC8E2}" type="presOf" srcId="{8C7B5578-DECD-4E2C-AE94-A83DEB0C3359}" destId="{AB0C84E3-01B2-436D-B41A-C8B8905CFDCA}" srcOrd="0" destOrd="0" presId="urn:microsoft.com/office/officeart/2005/8/layout/hProcess9"/>
    <dgm:cxn modelId="{69F332C1-3328-4B8A-BB68-4E9485D9C0B1}" srcId="{33C41DFC-1E70-4735-A239-A29B9FFD6F0E}" destId="{C24AE38B-13FC-4AB2-8DB1-A009BD58844F}" srcOrd="1" destOrd="0" parTransId="{F8D3B0D0-E731-49CD-8937-3DAB5D87D485}" sibTransId="{DFF868D9-94BB-438A-A551-5667E509D7A5}"/>
    <dgm:cxn modelId="{10669A62-B70D-4229-8D5A-33762F93EF4A}" type="presParOf" srcId="{A1E9A8F5-5E60-404B-B43D-498E1CAA229D}" destId="{6E669985-F7C3-45AD-B818-F4FC36274D92}" srcOrd="0" destOrd="0" presId="urn:microsoft.com/office/officeart/2005/8/layout/hProcess9"/>
    <dgm:cxn modelId="{539C48C1-C95E-41AE-AF9B-B2767B552DF6}" type="presParOf" srcId="{A1E9A8F5-5E60-404B-B43D-498E1CAA229D}" destId="{886B4FF8-1371-43ED-8DBE-11A3A328AAA6}" srcOrd="1" destOrd="0" presId="urn:microsoft.com/office/officeart/2005/8/layout/hProcess9"/>
    <dgm:cxn modelId="{5452FE39-57EA-4F5B-8EDC-A9C715CC41C3}" type="presParOf" srcId="{886B4FF8-1371-43ED-8DBE-11A3A328AAA6}" destId="{AB0C84E3-01B2-436D-B41A-C8B8905CFDCA}" srcOrd="0" destOrd="0" presId="urn:microsoft.com/office/officeart/2005/8/layout/hProcess9"/>
    <dgm:cxn modelId="{D5BC29AA-03DD-4D9A-A851-152907DD6687}" type="presParOf" srcId="{886B4FF8-1371-43ED-8DBE-11A3A328AAA6}" destId="{C79939D3-6B06-45F8-A086-5F7704613C00}" srcOrd="1" destOrd="0" presId="urn:microsoft.com/office/officeart/2005/8/layout/hProcess9"/>
    <dgm:cxn modelId="{5A58C239-8AD2-474D-B937-BC4D8EBC61DA}" type="presParOf" srcId="{886B4FF8-1371-43ED-8DBE-11A3A328AAA6}" destId="{413F8E5A-007A-437C-BA30-116F9FCFAAB2}" srcOrd="2" destOrd="0" presId="urn:microsoft.com/office/officeart/2005/8/layout/hProcess9"/>
    <dgm:cxn modelId="{15549214-4E2B-4B32-93E5-9830A2D77E8C}" type="presParOf" srcId="{886B4FF8-1371-43ED-8DBE-11A3A328AAA6}" destId="{3905340C-2184-4E31-845A-0DBBEBC0DF37}" srcOrd="3" destOrd="0" presId="urn:microsoft.com/office/officeart/2005/8/layout/hProcess9"/>
    <dgm:cxn modelId="{21E7ECC4-9C1C-40DE-BAC5-0F35C490C055}" type="presParOf" srcId="{886B4FF8-1371-43ED-8DBE-11A3A328AAA6}" destId="{30D60736-5A76-405F-A4D4-37CF82BAEA9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83B5E-4F0C-402D-8160-260FFF721FA0}" type="doc">
      <dgm:prSet loTypeId="urn:microsoft.com/office/officeart/2005/8/layout/hProcess9" loCatId="process" qsTypeId="urn:microsoft.com/office/officeart/2005/8/quickstyle/simple1" qsCatId="simple" csTypeId="urn:microsoft.com/office/officeart/2005/8/colors/accent1_2" csCatId="accent1" phldr="1"/>
      <dgm:spPr/>
    </dgm:pt>
    <dgm:pt modelId="{094F7B1B-6F97-4A84-92E0-0BE16BC4106E}">
      <dgm:prSet phldrT="[Text]"/>
      <dgm:spPr>
        <a:solidFill>
          <a:srgbClr val="0070C0"/>
        </a:solidFill>
      </dgm:spPr>
      <dgm:t>
        <a:bodyPr/>
        <a:lstStyle/>
        <a:p>
          <a:r>
            <a:rPr lang="en-US" dirty="0" smtClean="0"/>
            <a:t>ENTER NEXT USABLE LABEL/PROFILE ('RETURN' FOR REMAINDER OF THE QUEUE):</a:t>
          </a:r>
          <a:endParaRPr lang="en-US" dirty="0"/>
        </a:p>
      </dgm:t>
    </dgm:pt>
    <dgm:pt modelId="{71B1666B-8B6B-489C-97D1-9DF517AB37FE}" type="parTrans" cxnId="{51BDCC81-CC3A-4B42-8419-546565287271}">
      <dgm:prSet/>
      <dgm:spPr/>
      <dgm:t>
        <a:bodyPr/>
        <a:lstStyle/>
        <a:p>
          <a:endParaRPr lang="en-US"/>
        </a:p>
      </dgm:t>
    </dgm:pt>
    <dgm:pt modelId="{FDF92E96-BCFB-4E9F-BA78-C6EDEE6F241A}" type="sibTrans" cxnId="{51BDCC81-CC3A-4B42-8419-546565287271}">
      <dgm:prSet/>
      <dgm:spPr/>
      <dgm:t>
        <a:bodyPr/>
        <a:lstStyle/>
        <a:p>
          <a:endParaRPr lang="en-US"/>
        </a:p>
      </dgm:t>
    </dgm:pt>
    <dgm:pt modelId="{BB417B0B-2181-44A4-9233-42EA6CB5099A}">
      <dgm:prSet custT="1"/>
      <dgm:spPr>
        <a:solidFill>
          <a:srgbClr val="0070C0"/>
        </a:solidFill>
      </dgm:spPr>
      <dgm:t>
        <a:bodyPr/>
        <a:lstStyle/>
        <a:p>
          <a:r>
            <a:rPr lang="en-US" sz="3900" dirty="0" smtClean="0"/>
            <a:t> FILPHARM</a:t>
          </a:r>
          <a:r>
            <a:rPr lang="en-US" sz="2800" dirty="0" smtClean="0"/>
            <a:t>      RM 0077-1 PHARMACY     </a:t>
          </a:r>
          <a:endParaRPr lang="en-US" sz="2800" dirty="0"/>
        </a:p>
      </dgm:t>
    </dgm:pt>
    <dgm:pt modelId="{A991BB04-87E0-4237-83D7-DEEEE18731AF}" type="parTrans" cxnId="{4601B0BE-6B80-427E-AE2B-942772E46BA0}">
      <dgm:prSet/>
      <dgm:spPr/>
      <dgm:t>
        <a:bodyPr/>
        <a:lstStyle/>
        <a:p>
          <a:endParaRPr lang="en-US"/>
        </a:p>
      </dgm:t>
    </dgm:pt>
    <dgm:pt modelId="{DDCED5CB-75DA-427B-812B-875E8754C552}" type="sibTrans" cxnId="{4601B0BE-6B80-427E-AE2B-942772E46BA0}">
      <dgm:prSet/>
      <dgm:spPr/>
      <dgm:t>
        <a:bodyPr/>
        <a:lstStyle/>
        <a:p>
          <a:endParaRPr lang="en-US"/>
        </a:p>
      </dgm:t>
    </dgm:pt>
    <dgm:pt modelId="{9BBE440A-5D07-4D98-AFB5-13CBEBC574AE}">
      <dgm:prSet/>
      <dgm:spPr>
        <a:solidFill>
          <a:srgbClr val="0070C0"/>
        </a:solidFill>
      </dgm:spPr>
      <dgm:t>
        <a:bodyPr/>
        <a:lstStyle/>
        <a:p>
          <a:r>
            <a:rPr lang="en-US" dirty="0" smtClean="0"/>
            <a:t>ENTER LAST USABLE LABEL/PROFILE: 5761747         </a:t>
          </a:r>
          <a:endParaRPr lang="en-US" dirty="0"/>
        </a:p>
      </dgm:t>
    </dgm:pt>
    <dgm:pt modelId="{0DCA14DD-5BB7-4437-B822-EF0B4CB6BB7C}" type="parTrans" cxnId="{90E0AAF7-75E2-4F63-96D4-933F399B9308}">
      <dgm:prSet/>
      <dgm:spPr/>
      <dgm:t>
        <a:bodyPr/>
        <a:lstStyle/>
        <a:p>
          <a:endParaRPr lang="en-US"/>
        </a:p>
      </dgm:t>
    </dgm:pt>
    <dgm:pt modelId="{9B2D2900-46A7-48D9-B0B7-30F984D50C58}" type="sibTrans" cxnId="{90E0AAF7-75E2-4F63-96D4-933F399B9308}">
      <dgm:prSet/>
      <dgm:spPr/>
      <dgm:t>
        <a:bodyPr/>
        <a:lstStyle/>
        <a:p>
          <a:endParaRPr lang="en-US"/>
        </a:p>
      </dgm:t>
    </dgm:pt>
    <dgm:pt modelId="{6E9B73E9-8558-45D7-A213-9D809D23FA54}" type="pres">
      <dgm:prSet presAssocID="{0F483B5E-4F0C-402D-8160-260FFF721FA0}" presName="CompostProcess" presStyleCnt="0">
        <dgm:presLayoutVars>
          <dgm:dir/>
          <dgm:resizeHandles val="exact"/>
        </dgm:presLayoutVars>
      </dgm:prSet>
      <dgm:spPr/>
    </dgm:pt>
    <dgm:pt modelId="{303B818D-0A52-46AB-BA86-529AC8F8E1CB}" type="pres">
      <dgm:prSet presAssocID="{0F483B5E-4F0C-402D-8160-260FFF721FA0}" presName="arrow" presStyleLbl="bgShp" presStyleIdx="0" presStyleCnt="1"/>
      <dgm:spPr/>
      <dgm:extLst>
        <a:ext uri="{E40237B7-FDA0-4F09-8148-C483321AD2D9}">
          <dgm14:cNvPr xmlns:dgm14="http://schemas.microsoft.com/office/drawing/2010/diagram" id="0" name="" descr="large arrow pointing to the right to illustrate the process flow"/>
        </a:ext>
      </dgm:extLst>
    </dgm:pt>
    <dgm:pt modelId="{6014C44E-283F-4322-AED5-87D5929F2E16}" type="pres">
      <dgm:prSet presAssocID="{0F483B5E-4F0C-402D-8160-260FFF721FA0}" presName="linearProcess" presStyleCnt="0"/>
      <dgm:spPr/>
    </dgm:pt>
    <dgm:pt modelId="{7EE881B0-97A3-4B7E-8BB1-CBD887A3D624}" type="pres">
      <dgm:prSet presAssocID="{BB417B0B-2181-44A4-9233-42EA6CB5099A}" presName="textNode" presStyleLbl="node1" presStyleIdx="0" presStyleCnt="3" custScaleY="127778">
        <dgm:presLayoutVars>
          <dgm:bulletEnabled val="1"/>
        </dgm:presLayoutVars>
      </dgm:prSet>
      <dgm:spPr/>
      <dgm:t>
        <a:bodyPr/>
        <a:lstStyle/>
        <a:p>
          <a:endParaRPr lang="en-US"/>
        </a:p>
      </dgm:t>
    </dgm:pt>
    <dgm:pt modelId="{4DB8E176-52D5-43F0-A0D9-F5188695A307}" type="pres">
      <dgm:prSet presAssocID="{DDCED5CB-75DA-427B-812B-875E8754C552}" presName="sibTrans" presStyleCnt="0"/>
      <dgm:spPr/>
    </dgm:pt>
    <dgm:pt modelId="{F041E105-5CA9-4525-A3C0-90B69C65FA05}" type="pres">
      <dgm:prSet presAssocID="{9BBE440A-5D07-4D98-AFB5-13CBEBC574AE}" presName="textNode" presStyleLbl="node1" presStyleIdx="1" presStyleCnt="3" custScaleY="127778">
        <dgm:presLayoutVars>
          <dgm:bulletEnabled val="1"/>
        </dgm:presLayoutVars>
      </dgm:prSet>
      <dgm:spPr/>
      <dgm:t>
        <a:bodyPr/>
        <a:lstStyle/>
        <a:p>
          <a:endParaRPr lang="en-US"/>
        </a:p>
      </dgm:t>
    </dgm:pt>
    <dgm:pt modelId="{3D93B2CF-0BD7-4B40-9E68-DA2E8B7E2FE1}" type="pres">
      <dgm:prSet presAssocID="{9B2D2900-46A7-48D9-B0B7-30F984D50C58}" presName="sibTrans" presStyleCnt="0"/>
      <dgm:spPr/>
    </dgm:pt>
    <dgm:pt modelId="{E9E3DEAD-30F3-4F32-9D2B-A74F88D142C9}" type="pres">
      <dgm:prSet presAssocID="{094F7B1B-6F97-4A84-92E0-0BE16BC4106E}" presName="textNode" presStyleLbl="node1" presStyleIdx="2" presStyleCnt="3" custScaleY="127778">
        <dgm:presLayoutVars>
          <dgm:bulletEnabled val="1"/>
        </dgm:presLayoutVars>
      </dgm:prSet>
      <dgm:spPr/>
      <dgm:t>
        <a:bodyPr/>
        <a:lstStyle/>
        <a:p>
          <a:endParaRPr lang="en-US"/>
        </a:p>
      </dgm:t>
    </dgm:pt>
  </dgm:ptLst>
  <dgm:cxnLst>
    <dgm:cxn modelId="{51BDCC81-CC3A-4B42-8419-546565287271}" srcId="{0F483B5E-4F0C-402D-8160-260FFF721FA0}" destId="{094F7B1B-6F97-4A84-92E0-0BE16BC4106E}" srcOrd="2" destOrd="0" parTransId="{71B1666B-8B6B-489C-97D1-9DF517AB37FE}" sibTransId="{FDF92E96-BCFB-4E9F-BA78-C6EDEE6F241A}"/>
    <dgm:cxn modelId="{AE0EE7C8-B477-4FD6-9590-ECB5D69CBF84}" type="presOf" srcId="{9BBE440A-5D07-4D98-AFB5-13CBEBC574AE}" destId="{F041E105-5CA9-4525-A3C0-90B69C65FA05}" srcOrd="0" destOrd="0" presId="urn:microsoft.com/office/officeart/2005/8/layout/hProcess9"/>
    <dgm:cxn modelId="{766C6E6C-63FD-4B8B-977D-1FDEA4747A83}" type="presOf" srcId="{0F483B5E-4F0C-402D-8160-260FFF721FA0}" destId="{6E9B73E9-8558-45D7-A213-9D809D23FA54}" srcOrd="0" destOrd="0" presId="urn:microsoft.com/office/officeart/2005/8/layout/hProcess9"/>
    <dgm:cxn modelId="{4601B0BE-6B80-427E-AE2B-942772E46BA0}" srcId="{0F483B5E-4F0C-402D-8160-260FFF721FA0}" destId="{BB417B0B-2181-44A4-9233-42EA6CB5099A}" srcOrd="0" destOrd="0" parTransId="{A991BB04-87E0-4237-83D7-DEEEE18731AF}" sibTransId="{DDCED5CB-75DA-427B-812B-875E8754C552}"/>
    <dgm:cxn modelId="{90E0AAF7-75E2-4F63-96D4-933F399B9308}" srcId="{0F483B5E-4F0C-402D-8160-260FFF721FA0}" destId="{9BBE440A-5D07-4D98-AFB5-13CBEBC574AE}" srcOrd="1" destOrd="0" parTransId="{0DCA14DD-5BB7-4437-B822-EF0B4CB6BB7C}" sibTransId="{9B2D2900-46A7-48D9-B0B7-30F984D50C58}"/>
    <dgm:cxn modelId="{919D5883-F069-4F30-B2E5-12039075A077}" type="presOf" srcId="{094F7B1B-6F97-4A84-92E0-0BE16BC4106E}" destId="{E9E3DEAD-30F3-4F32-9D2B-A74F88D142C9}" srcOrd="0" destOrd="0" presId="urn:microsoft.com/office/officeart/2005/8/layout/hProcess9"/>
    <dgm:cxn modelId="{5A55254F-B338-4FD9-A61C-44BF3C81728A}" type="presOf" srcId="{BB417B0B-2181-44A4-9233-42EA6CB5099A}" destId="{7EE881B0-97A3-4B7E-8BB1-CBD887A3D624}" srcOrd="0" destOrd="0" presId="urn:microsoft.com/office/officeart/2005/8/layout/hProcess9"/>
    <dgm:cxn modelId="{1D7AEE0F-50DB-46ED-A698-E5102B60DF19}" type="presParOf" srcId="{6E9B73E9-8558-45D7-A213-9D809D23FA54}" destId="{303B818D-0A52-46AB-BA86-529AC8F8E1CB}" srcOrd="0" destOrd="0" presId="urn:microsoft.com/office/officeart/2005/8/layout/hProcess9"/>
    <dgm:cxn modelId="{93BAD02E-DE32-4C0A-B262-487C686FD57B}" type="presParOf" srcId="{6E9B73E9-8558-45D7-A213-9D809D23FA54}" destId="{6014C44E-283F-4322-AED5-87D5929F2E16}" srcOrd="1" destOrd="0" presId="urn:microsoft.com/office/officeart/2005/8/layout/hProcess9"/>
    <dgm:cxn modelId="{20162F40-4D10-43C6-BCBD-E0531E393CB6}" type="presParOf" srcId="{6014C44E-283F-4322-AED5-87D5929F2E16}" destId="{7EE881B0-97A3-4B7E-8BB1-CBD887A3D624}" srcOrd="0" destOrd="0" presId="urn:microsoft.com/office/officeart/2005/8/layout/hProcess9"/>
    <dgm:cxn modelId="{026BD999-A9B4-4932-BE86-518E7D782A68}" type="presParOf" srcId="{6014C44E-283F-4322-AED5-87D5929F2E16}" destId="{4DB8E176-52D5-43F0-A0D9-F5188695A307}" srcOrd="1" destOrd="0" presId="urn:microsoft.com/office/officeart/2005/8/layout/hProcess9"/>
    <dgm:cxn modelId="{12B0EF0B-2B9E-48C2-85DC-DFECD41209FE}" type="presParOf" srcId="{6014C44E-283F-4322-AED5-87D5929F2E16}" destId="{F041E105-5CA9-4525-A3C0-90B69C65FA05}" srcOrd="2" destOrd="0" presId="urn:microsoft.com/office/officeart/2005/8/layout/hProcess9"/>
    <dgm:cxn modelId="{EC0DF884-9454-4D71-ABCD-A60D873B5481}" type="presParOf" srcId="{6014C44E-283F-4322-AED5-87D5929F2E16}" destId="{3D93B2CF-0BD7-4B40-9E68-DA2E8B7E2FE1}" srcOrd="3" destOrd="0" presId="urn:microsoft.com/office/officeart/2005/8/layout/hProcess9"/>
    <dgm:cxn modelId="{EB9FDB69-3179-474F-B5F7-CC2FD328B43A}" type="presParOf" srcId="{6014C44E-283F-4322-AED5-87D5929F2E16}" destId="{E9E3DEAD-30F3-4F32-9D2B-A74F88D142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11B10-5321-48D0-B895-FCE025CA5F8A}" type="doc">
      <dgm:prSet loTypeId="urn:microsoft.com/office/officeart/2005/8/layout/hProcess9" loCatId="process" qsTypeId="urn:microsoft.com/office/officeart/2005/8/quickstyle/simple1" qsCatId="simple" csTypeId="urn:microsoft.com/office/officeart/2005/8/colors/accent1_2" csCatId="accent1" phldr="1"/>
      <dgm:spPr/>
    </dgm:pt>
    <dgm:pt modelId="{0F8CDF2F-C8FD-4D35-98D9-F6FED6FD4021}">
      <dgm:prSet/>
      <dgm:spPr>
        <a:solidFill>
          <a:srgbClr val="0070C0"/>
        </a:solidFill>
      </dgm:spPr>
      <dgm:t>
        <a:bodyPr/>
        <a:lstStyle/>
        <a:p>
          <a:r>
            <a:rPr lang="en-US" dirty="0" smtClean="0"/>
            <a:t>PRINT ON DEVICE:  </a:t>
          </a:r>
          <a:r>
            <a:rPr lang="en-US" dirty="0" err="1" smtClean="0"/>
            <a:t>FILPHARM</a:t>
          </a:r>
          <a:r>
            <a:rPr lang="en-US" dirty="0" smtClean="0"/>
            <a:t>//</a:t>
          </a:r>
          <a:endParaRPr lang="en-US" dirty="0"/>
        </a:p>
      </dgm:t>
    </dgm:pt>
    <dgm:pt modelId="{3067EE76-0ECD-49C4-954F-94CCBD0DEFFA}" type="parTrans" cxnId="{05D3D24A-763C-45B9-B7A5-3560472847B7}">
      <dgm:prSet/>
      <dgm:spPr/>
      <dgm:t>
        <a:bodyPr/>
        <a:lstStyle/>
        <a:p>
          <a:endParaRPr lang="en-US"/>
        </a:p>
      </dgm:t>
    </dgm:pt>
    <dgm:pt modelId="{0A8799FF-E1B1-400A-AD37-D7C01E487171}" type="sibTrans" cxnId="{05D3D24A-763C-45B9-B7A5-3560472847B7}">
      <dgm:prSet/>
      <dgm:spPr/>
      <dgm:t>
        <a:bodyPr/>
        <a:lstStyle/>
        <a:p>
          <a:endParaRPr lang="en-US"/>
        </a:p>
      </dgm:t>
    </dgm:pt>
    <dgm:pt modelId="{56987BE4-69EB-4F87-ACC1-5C77FF503C9F}">
      <dgm:prSet/>
      <dgm:spPr>
        <a:solidFill>
          <a:srgbClr val="0070C0"/>
        </a:solidFill>
      </dgm:spPr>
      <dgm:t>
        <a:bodyPr/>
        <a:lstStyle/>
        <a:p>
          <a:r>
            <a:rPr lang="en-US" smtClean="0"/>
            <a:t>aaa123  RM 0077-1 PHARMACY (AAA123)</a:t>
          </a:r>
          <a:endParaRPr lang="en-US"/>
        </a:p>
      </dgm:t>
    </dgm:pt>
    <dgm:pt modelId="{89FFF85C-33F7-4FBE-9713-5987E6D5723C}" type="parTrans" cxnId="{691CD8F4-5098-4970-A569-38ED3DED2288}">
      <dgm:prSet/>
      <dgm:spPr/>
      <dgm:t>
        <a:bodyPr/>
        <a:lstStyle/>
        <a:p>
          <a:endParaRPr lang="en-US"/>
        </a:p>
      </dgm:t>
    </dgm:pt>
    <dgm:pt modelId="{3B98C7AE-7B82-44BD-AF59-52D0201F27D0}" type="sibTrans" cxnId="{691CD8F4-5098-4970-A569-38ED3DED2288}">
      <dgm:prSet/>
      <dgm:spPr/>
      <dgm:t>
        <a:bodyPr/>
        <a:lstStyle/>
        <a:p>
          <a:endParaRPr lang="en-US"/>
        </a:p>
      </dgm:t>
    </dgm:pt>
    <dgm:pt modelId="{D8B7DFB9-CD97-4515-B282-3279128CE6D2}">
      <dgm:prSet/>
      <dgm:spPr>
        <a:solidFill>
          <a:srgbClr val="0070C0"/>
        </a:solidFill>
      </dgm:spPr>
      <dgm:t>
        <a:bodyPr/>
        <a:lstStyle/>
        <a:p>
          <a:r>
            <a:rPr lang="en-US" dirty="0" smtClean="0"/>
            <a:t>OK to assume label alignment is correct? YES// </a:t>
          </a:r>
        </a:p>
      </dgm:t>
    </dgm:pt>
    <dgm:pt modelId="{E7FB15AD-3D04-464A-A971-89F4CF7369EF}" type="parTrans" cxnId="{9AF0C5E0-D719-4876-BF22-97E1F1E1D77D}">
      <dgm:prSet/>
      <dgm:spPr/>
      <dgm:t>
        <a:bodyPr/>
        <a:lstStyle/>
        <a:p>
          <a:endParaRPr lang="en-US"/>
        </a:p>
      </dgm:t>
    </dgm:pt>
    <dgm:pt modelId="{92540DFD-43CF-4424-B6A0-1F312F3A6D6F}" type="sibTrans" cxnId="{9AF0C5E0-D719-4876-BF22-97E1F1E1D77D}">
      <dgm:prSet/>
      <dgm:spPr/>
      <dgm:t>
        <a:bodyPr/>
        <a:lstStyle/>
        <a:p>
          <a:endParaRPr lang="en-US"/>
        </a:p>
      </dgm:t>
    </dgm:pt>
    <dgm:pt modelId="{6B60430B-F74E-4863-92DA-064B23649229}" type="pres">
      <dgm:prSet presAssocID="{AB811B10-5321-48D0-B895-FCE025CA5F8A}" presName="CompostProcess" presStyleCnt="0">
        <dgm:presLayoutVars>
          <dgm:dir/>
          <dgm:resizeHandles val="exact"/>
        </dgm:presLayoutVars>
      </dgm:prSet>
      <dgm:spPr/>
    </dgm:pt>
    <dgm:pt modelId="{442EFFE1-4640-4B89-8FF2-FE47F467375B}" type="pres">
      <dgm:prSet presAssocID="{AB811B10-5321-48D0-B895-FCE025CA5F8A}" presName="arrow" presStyleLbl="bgShp" presStyleIdx="0" presStyleCnt="1"/>
      <dgm:spPr/>
      <dgm:extLst>
        <a:ext uri="{E40237B7-FDA0-4F09-8148-C483321AD2D9}">
          <dgm14:cNvPr xmlns:dgm14="http://schemas.microsoft.com/office/drawing/2010/diagram" id="0" name="" descr="large arrow pointing to the right to illustrate the process flow"/>
        </a:ext>
      </dgm:extLst>
    </dgm:pt>
    <dgm:pt modelId="{1F445AD4-5AF0-44E1-8D2A-AE2A1BDD3CF3}" type="pres">
      <dgm:prSet presAssocID="{AB811B10-5321-48D0-B895-FCE025CA5F8A}" presName="linearProcess" presStyleCnt="0"/>
      <dgm:spPr/>
    </dgm:pt>
    <dgm:pt modelId="{ADAD14B3-7D19-42C0-8FAC-629115F747F4}" type="pres">
      <dgm:prSet presAssocID="{0F8CDF2F-C8FD-4D35-98D9-F6FED6FD4021}" presName="textNode" presStyleLbl="node1" presStyleIdx="0" presStyleCnt="3">
        <dgm:presLayoutVars>
          <dgm:bulletEnabled val="1"/>
        </dgm:presLayoutVars>
      </dgm:prSet>
      <dgm:spPr/>
      <dgm:t>
        <a:bodyPr/>
        <a:lstStyle/>
        <a:p>
          <a:endParaRPr lang="en-US"/>
        </a:p>
      </dgm:t>
    </dgm:pt>
    <dgm:pt modelId="{7FF0846E-74A2-4258-889B-9A0DB3046A81}" type="pres">
      <dgm:prSet presAssocID="{0A8799FF-E1B1-400A-AD37-D7C01E487171}" presName="sibTrans" presStyleCnt="0"/>
      <dgm:spPr/>
    </dgm:pt>
    <dgm:pt modelId="{A0412E3F-366D-4E12-9D72-51DABCE5B11F}" type="pres">
      <dgm:prSet presAssocID="{56987BE4-69EB-4F87-ACC1-5C77FF503C9F}" presName="textNode" presStyleLbl="node1" presStyleIdx="1" presStyleCnt="3">
        <dgm:presLayoutVars>
          <dgm:bulletEnabled val="1"/>
        </dgm:presLayoutVars>
      </dgm:prSet>
      <dgm:spPr/>
      <dgm:t>
        <a:bodyPr/>
        <a:lstStyle/>
        <a:p>
          <a:endParaRPr lang="en-US"/>
        </a:p>
      </dgm:t>
    </dgm:pt>
    <dgm:pt modelId="{7FDA596B-58D7-4F10-A694-AE6F04EB115F}" type="pres">
      <dgm:prSet presAssocID="{3B98C7AE-7B82-44BD-AF59-52D0201F27D0}" presName="sibTrans" presStyleCnt="0"/>
      <dgm:spPr/>
    </dgm:pt>
    <dgm:pt modelId="{1D78EB78-E61A-4B99-8146-EF07500C6709}" type="pres">
      <dgm:prSet presAssocID="{D8B7DFB9-CD97-4515-B282-3279128CE6D2}" presName="textNode" presStyleLbl="node1" presStyleIdx="2" presStyleCnt="3">
        <dgm:presLayoutVars>
          <dgm:bulletEnabled val="1"/>
        </dgm:presLayoutVars>
      </dgm:prSet>
      <dgm:spPr/>
      <dgm:t>
        <a:bodyPr/>
        <a:lstStyle/>
        <a:p>
          <a:endParaRPr lang="en-US"/>
        </a:p>
      </dgm:t>
    </dgm:pt>
  </dgm:ptLst>
  <dgm:cxnLst>
    <dgm:cxn modelId="{9273F823-CE19-4173-B354-4BB57DDAD1BD}" type="presOf" srcId="{D8B7DFB9-CD97-4515-B282-3279128CE6D2}" destId="{1D78EB78-E61A-4B99-8146-EF07500C6709}" srcOrd="0" destOrd="0" presId="urn:microsoft.com/office/officeart/2005/8/layout/hProcess9"/>
    <dgm:cxn modelId="{7DAC2B7E-DA19-459A-9601-A1AB48D07E1F}" type="presOf" srcId="{56987BE4-69EB-4F87-ACC1-5C77FF503C9F}" destId="{A0412E3F-366D-4E12-9D72-51DABCE5B11F}" srcOrd="0" destOrd="0" presId="urn:microsoft.com/office/officeart/2005/8/layout/hProcess9"/>
    <dgm:cxn modelId="{78C5B82F-FA23-4049-836F-8F3904DD5BDD}" type="presOf" srcId="{AB811B10-5321-48D0-B895-FCE025CA5F8A}" destId="{6B60430B-F74E-4863-92DA-064B23649229}" srcOrd="0" destOrd="0" presId="urn:microsoft.com/office/officeart/2005/8/layout/hProcess9"/>
    <dgm:cxn modelId="{8279232F-856E-4943-8605-948BFA75B137}" type="presOf" srcId="{0F8CDF2F-C8FD-4D35-98D9-F6FED6FD4021}" destId="{ADAD14B3-7D19-42C0-8FAC-629115F747F4}" srcOrd="0" destOrd="0" presId="urn:microsoft.com/office/officeart/2005/8/layout/hProcess9"/>
    <dgm:cxn modelId="{05D3D24A-763C-45B9-B7A5-3560472847B7}" srcId="{AB811B10-5321-48D0-B895-FCE025CA5F8A}" destId="{0F8CDF2F-C8FD-4D35-98D9-F6FED6FD4021}" srcOrd="0" destOrd="0" parTransId="{3067EE76-0ECD-49C4-954F-94CCBD0DEFFA}" sibTransId="{0A8799FF-E1B1-400A-AD37-D7C01E487171}"/>
    <dgm:cxn modelId="{691CD8F4-5098-4970-A569-38ED3DED2288}" srcId="{AB811B10-5321-48D0-B895-FCE025CA5F8A}" destId="{56987BE4-69EB-4F87-ACC1-5C77FF503C9F}" srcOrd="1" destOrd="0" parTransId="{89FFF85C-33F7-4FBE-9713-5987E6D5723C}" sibTransId="{3B98C7AE-7B82-44BD-AF59-52D0201F27D0}"/>
    <dgm:cxn modelId="{9AF0C5E0-D719-4876-BF22-97E1F1E1D77D}" srcId="{AB811B10-5321-48D0-B895-FCE025CA5F8A}" destId="{D8B7DFB9-CD97-4515-B282-3279128CE6D2}" srcOrd="2" destOrd="0" parTransId="{E7FB15AD-3D04-464A-A971-89F4CF7369EF}" sibTransId="{92540DFD-43CF-4424-B6A0-1F312F3A6D6F}"/>
    <dgm:cxn modelId="{1802095B-7E4C-444E-AA31-22D5CCA352E6}" type="presParOf" srcId="{6B60430B-F74E-4863-92DA-064B23649229}" destId="{442EFFE1-4640-4B89-8FF2-FE47F467375B}" srcOrd="0" destOrd="0" presId="urn:microsoft.com/office/officeart/2005/8/layout/hProcess9"/>
    <dgm:cxn modelId="{77553614-438D-4B6F-A128-CD3B79EB6182}" type="presParOf" srcId="{6B60430B-F74E-4863-92DA-064B23649229}" destId="{1F445AD4-5AF0-44E1-8D2A-AE2A1BDD3CF3}" srcOrd="1" destOrd="0" presId="urn:microsoft.com/office/officeart/2005/8/layout/hProcess9"/>
    <dgm:cxn modelId="{D4584EFC-D6F8-4B71-A672-8A565716CC74}" type="presParOf" srcId="{1F445AD4-5AF0-44E1-8D2A-AE2A1BDD3CF3}" destId="{ADAD14B3-7D19-42C0-8FAC-629115F747F4}" srcOrd="0" destOrd="0" presId="urn:microsoft.com/office/officeart/2005/8/layout/hProcess9"/>
    <dgm:cxn modelId="{47CC657B-8566-4A9E-8E80-AD109DE7C386}" type="presParOf" srcId="{1F445AD4-5AF0-44E1-8D2A-AE2A1BDD3CF3}" destId="{7FF0846E-74A2-4258-889B-9A0DB3046A81}" srcOrd="1" destOrd="0" presId="urn:microsoft.com/office/officeart/2005/8/layout/hProcess9"/>
    <dgm:cxn modelId="{B5594648-76DC-48F3-A892-AC10B0C49E50}" type="presParOf" srcId="{1F445AD4-5AF0-44E1-8D2A-AE2A1BDD3CF3}" destId="{A0412E3F-366D-4E12-9D72-51DABCE5B11F}" srcOrd="2" destOrd="0" presId="urn:microsoft.com/office/officeart/2005/8/layout/hProcess9"/>
    <dgm:cxn modelId="{4569CF0F-9DEA-4F5E-8AC7-2B3A0FDE6BC9}" type="presParOf" srcId="{1F445AD4-5AF0-44E1-8D2A-AE2A1BDD3CF3}" destId="{7FDA596B-58D7-4F10-A694-AE6F04EB115F}" srcOrd="3" destOrd="0" presId="urn:microsoft.com/office/officeart/2005/8/layout/hProcess9"/>
    <dgm:cxn modelId="{1A9751A3-158E-4780-AE01-A865D61A8445}" type="presParOf" srcId="{1F445AD4-5AF0-44E1-8D2A-AE2A1BDD3CF3}" destId="{1D78EB78-E61A-4B99-8146-EF07500C670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3CD0-F432-4F53-8C98-FDC54A785B62}">
      <dsp:nvSpPr>
        <dsp:cNvPr id="0" name=""/>
        <dsp:cNvSpPr/>
      </dsp:nvSpPr>
      <dsp:spPr>
        <a:xfrm>
          <a:off x="0" y="434979"/>
          <a:ext cx="9144000" cy="680400"/>
        </a:xfrm>
        <a:prstGeom prst="rect">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E04089A-2456-410E-B6F6-E4E7B110290D}">
      <dsp:nvSpPr>
        <dsp:cNvPr id="0" name=""/>
        <dsp:cNvSpPr/>
      </dsp:nvSpPr>
      <dsp:spPr>
        <a:xfrm>
          <a:off x="459554" y="209122"/>
          <a:ext cx="6267471" cy="797040"/>
        </a:xfrm>
        <a:prstGeom prst="roundRect">
          <a:avLst/>
        </a:prstGeom>
        <a:solidFill>
          <a:srgbClr val="E6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0" kern="1200" dirty="0" smtClean="0">
              <a:latin typeface="Arial" charset="0"/>
            </a:rPr>
            <a:t>The Shift-6 (^)</a:t>
          </a:r>
          <a:endParaRPr lang="en-US" sz="2600" kern="1200" dirty="0" smtClean="0">
            <a:latin typeface="Arial" charset="0"/>
          </a:endParaRPr>
        </a:p>
      </dsp:txBody>
      <dsp:txXfrm>
        <a:off x="498462" y="248030"/>
        <a:ext cx="6189655" cy="719224"/>
      </dsp:txXfrm>
    </dsp:sp>
    <dsp:sp modelId="{F4706DA2-13AD-4B36-873B-1CF31D3485A8}">
      <dsp:nvSpPr>
        <dsp:cNvPr id="0" name=""/>
        <dsp:cNvSpPr/>
      </dsp:nvSpPr>
      <dsp:spPr>
        <a:xfrm>
          <a:off x="0" y="1659699"/>
          <a:ext cx="9144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8792C-8EFC-4BB9-B1E3-F77904DAF5E8}">
      <dsp:nvSpPr>
        <dsp:cNvPr id="0" name=""/>
        <dsp:cNvSpPr/>
      </dsp:nvSpPr>
      <dsp:spPr>
        <a:xfrm>
          <a:off x="459554" y="1433842"/>
          <a:ext cx="6328726" cy="797040"/>
        </a:xfrm>
        <a:prstGeom prst="roundRect">
          <a:avLst/>
        </a:prstGeom>
        <a:solidFill>
          <a:srgbClr val="E6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155700">
            <a:lnSpc>
              <a:spcPct val="90000"/>
            </a:lnSpc>
            <a:spcBef>
              <a:spcPct val="0"/>
            </a:spcBef>
            <a:spcAft>
              <a:spcPct val="35000"/>
            </a:spcAft>
          </a:pPr>
          <a:r>
            <a:rPr lang="en-US" sz="2600" b="0" kern="1200" dirty="0" smtClean="0">
              <a:latin typeface="Arial" charset="0"/>
            </a:rPr>
            <a:t>The Shift-2 (@)</a:t>
          </a:r>
          <a:endParaRPr lang="en-US" sz="2600" kern="1200" dirty="0" smtClean="0">
            <a:latin typeface="Arial" charset="0"/>
          </a:endParaRPr>
        </a:p>
      </dsp:txBody>
      <dsp:txXfrm>
        <a:off x="498462" y="1472750"/>
        <a:ext cx="6250910" cy="719224"/>
      </dsp:txXfrm>
    </dsp:sp>
    <dsp:sp modelId="{8D1E8042-4D9C-470B-86C2-A9A0C5800DBA}">
      <dsp:nvSpPr>
        <dsp:cNvPr id="0" name=""/>
        <dsp:cNvSpPr/>
      </dsp:nvSpPr>
      <dsp:spPr>
        <a:xfrm>
          <a:off x="0" y="2884419"/>
          <a:ext cx="9144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79D70-DE07-4B0F-A6B1-B7FAB9026BB6}">
      <dsp:nvSpPr>
        <dsp:cNvPr id="0" name=""/>
        <dsp:cNvSpPr/>
      </dsp:nvSpPr>
      <dsp:spPr>
        <a:xfrm>
          <a:off x="457200" y="2485899"/>
          <a:ext cx="6400800" cy="797040"/>
        </a:xfrm>
        <a:prstGeom prst="roundRect">
          <a:avLst/>
        </a:prstGeom>
        <a:solidFill>
          <a:srgbClr val="E6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kern="1200" dirty="0" smtClean="0">
              <a:latin typeface="Arial" charset="0"/>
            </a:rPr>
            <a:t>//  Double backslashes</a:t>
          </a:r>
          <a:endParaRPr lang="en-US" sz="2600" kern="1200" dirty="0" smtClean="0">
            <a:latin typeface="Arial" charset="0"/>
          </a:endParaRPr>
        </a:p>
      </dsp:txBody>
      <dsp:txXfrm>
        <a:off x="496108" y="2524807"/>
        <a:ext cx="6322984" cy="719224"/>
      </dsp:txXfrm>
    </dsp:sp>
    <dsp:sp modelId="{D53D84C1-0281-4C34-A6FA-102C1B11D6F2}">
      <dsp:nvSpPr>
        <dsp:cNvPr id="0" name=""/>
        <dsp:cNvSpPr/>
      </dsp:nvSpPr>
      <dsp:spPr>
        <a:xfrm>
          <a:off x="0" y="4109140"/>
          <a:ext cx="9144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355CA-5292-45AA-833E-94EC8BB1E00D}">
      <dsp:nvSpPr>
        <dsp:cNvPr id="0" name=""/>
        <dsp:cNvSpPr/>
      </dsp:nvSpPr>
      <dsp:spPr>
        <a:xfrm>
          <a:off x="457200" y="3710620"/>
          <a:ext cx="6400800" cy="797040"/>
        </a:xfrm>
        <a:prstGeom prst="roundRect">
          <a:avLst/>
        </a:prstGeom>
        <a:solidFill>
          <a:srgbClr val="E6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155700">
            <a:lnSpc>
              <a:spcPct val="90000"/>
            </a:lnSpc>
            <a:spcBef>
              <a:spcPct val="0"/>
            </a:spcBef>
            <a:spcAft>
              <a:spcPct val="35000"/>
            </a:spcAft>
          </a:pPr>
          <a:r>
            <a:rPr lang="en-US" sz="2600" kern="1200" dirty="0" smtClean="0">
              <a:latin typeface="Arial" charset="0"/>
            </a:rPr>
            <a:t>Space bar, return</a:t>
          </a:r>
        </a:p>
      </dsp:txBody>
      <dsp:txXfrm>
        <a:off x="496108" y="3749528"/>
        <a:ext cx="632298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69985-F7C3-45AD-B818-F4FC36274D92}">
      <dsp:nvSpPr>
        <dsp:cNvPr id="0" name=""/>
        <dsp:cNvSpPr/>
      </dsp:nvSpPr>
      <dsp:spPr>
        <a:xfrm>
          <a:off x="685799" y="0"/>
          <a:ext cx="7772400" cy="55345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C84E3-01B2-436D-B41A-C8B8905CFDCA}">
      <dsp:nvSpPr>
        <dsp:cNvPr id="0" name=""/>
        <dsp:cNvSpPr/>
      </dsp:nvSpPr>
      <dsp:spPr>
        <a:xfrm>
          <a:off x="9822" y="1660368"/>
          <a:ext cx="2943225"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Do you want to resend to Dispensing System Device? No//   NO</a:t>
          </a:r>
        </a:p>
      </dsp:txBody>
      <dsp:txXfrm>
        <a:off x="117892" y="1768438"/>
        <a:ext cx="2727085" cy="1997684"/>
      </dsp:txXfrm>
    </dsp:sp>
    <dsp:sp modelId="{413F8E5A-007A-437C-BA30-116F9FCFAAB2}">
      <dsp:nvSpPr>
        <dsp:cNvPr id="0" name=""/>
        <dsp:cNvSpPr/>
      </dsp:nvSpPr>
      <dsp:spPr>
        <a:xfrm>
          <a:off x="3100387" y="1660368"/>
          <a:ext cx="2943225"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Reprint the FDA Medication Guide? No//   NO</a:t>
          </a:r>
        </a:p>
      </dsp:txBody>
      <dsp:txXfrm>
        <a:off x="3208457" y="1768438"/>
        <a:ext cx="2727085" cy="1997684"/>
      </dsp:txXfrm>
    </dsp:sp>
    <dsp:sp modelId="{30D60736-5A76-405F-A4D4-37CF82BAEA98}">
      <dsp:nvSpPr>
        <dsp:cNvPr id="0" name=""/>
        <dsp:cNvSpPr/>
      </dsp:nvSpPr>
      <dsp:spPr>
        <a:xfrm>
          <a:off x="6190952" y="1660368"/>
          <a:ext cx="2943225"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ENTER FAILED OUTPUT DEVICE NUMBER OR NAME: </a:t>
          </a:r>
          <a:endParaRPr lang="en-US" sz="2600" kern="1200" dirty="0"/>
        </a:p>
      </dsp:txBody>
      <dsp:txXfrm>
        <a:off x="6299022" y="1768438"/>
        <a:ext cx="2727085" cy="1997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B818D-0A52-46AB-BA86-529AC8F8E1CB}">
      <dsp:nvSpPr>
        <dsp:cNvPr id="0" name=""/>
        <dsp:cNvSpPr/>
      </dsp:nvSpPr>
      <dsp:spPr>
        <a:xfrm>
          <a:off x="685799" y="0"/>
          <a:ext cx="7772400" cy="55345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881B0-97A3-4B7E-8BB1-CBD887A3D624}">
      <dsp:nvSpPr>
        <dsp:cNvPr id="0" name=""/>
        <dsp:cNvSpPr/>
      </dsp:nvSpPr>
      <dsp:spPr>
        <a:xfrm>
          <a:off x="9822" y="1352890"/>
          <a:ext cx="2943225" cy="28287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 FILPHARM</a:t>
          </a:r>
          <a:r>
            <a:rPr lang="en-US" sz="2800" kern="1200" dirty="0" smtClean="0"/>
            <a:t>      RM 0077-1 PHARMACY     </a:t>
          </a:r>
          <a:endParaRPr lang="en-US" sz="2800" kern="1200" dirty="0"/>
        </a:p>
      </dsp:txBody>
      <dsp:txXfrm>
        <a:off x="147912" y="1490980"/>
        <a:ext cx="2667045" cy="2552600"/>
      </dsp:txXfrm>
    </dsp:sp>
    <dsp:sp modelId="{F041E105-5CA9-4525-A3C0-90B69C65FA05}">
      <dsp:nvSpPr>
        <dsp:cNvPr id="0" name=""/>
        <dsp:cNvSpPr/>
      </dsp:nvSpPr>
      <dsp:spPr>
        <a:xfrm>
          <a:off x="3100387" y="1352890"/>
          <a:ext cx="2943225" cy="28287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ENTER LAST USABLE LABEL/PROFILE: 5761747         </a:t>
          </a:r>
          <a:endParaRPr lang="en-US" sz="2700" kern="1200" dirty="0"/>
        </a:p>
      </dsp:txBody>
      <dsp:txXfrm>
        <a:off x="3238477" y="1490980"/>
        <a:ext cx="2667045" cy="2552600"/>
      </dsp:txXfrm>
    </dsp:sp>
    <dsp:sp modelId="{E9E3DEAD-30F3-4F32-9D2B-A74F88D142C9}">
      <dsp:nvSpPr>
        <dsp:cNvPr id="0" name=""/>
        <dsp:cNvSpPr/>
      </dsp:nvSpPr>
      <dsp:spPr>
        <a:xfrm>
          <a:off x="6190952" y="1352890"/>
          <a:ext cx="2943225" cy="28287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ENTER NEXT USABLE LABEL/PROFILE ('RETURN' FOR REMAINDER OF THE QUEUE):</a:t>
          </a:r>
          <a:endParaRPr lang="en-US" sz="2700" kern="1200" dirty="0"/>
        </a:p>
      </dsp:txBody>
      <dsp:txXfrm>
        <a:off x="6329042" y="1490980"/>
        <a:ext cx="2667045" cy="2552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EFFE1-4640-4B89-8FF2-FE47F467375B}">
      <dsp:nvSpPr>
        <dsp:cNvPr id="0" name=""/>
        <dsp:cNvSpPr/>
      </dsp:nvSpPr>
      <dsp:spPr>
        <a:xfrm>
          <a:off x="685799" y="0"/>
          <a:ext cx="7772400" cy="55345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D14B3-7D19-42C0-8FAC-629115F747F4}">
      <dsp:nvSpPr>
        <dsp:cNvPr id="0" name=""/>
        <dsp:cNvSpPr/>
      </dsp:nvSpPr>
      <dsp:spPr>
        <a:xfrm>
          <a:off x="309860" y="1660368"/>
          <a:ext cx="2743200"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PRINT ON DEVICE:  </a:t>
          </a:r>
          <a:r>
            <a:rPr lang="en-US" sz="3100" kern="1200" dirty="0" err="1" smtClean="0"/>
            <a:t>FILPHARM</a:t>
          </a:r>
          <a:r>
            <a:rPr lang="en-US" sz="3100" kern="1200" dirty="0" smtClean="0"/>
            <a:t>//</a:t>
          </a:r>
          <a:endParaRPr lang="en-US" sz="3100" kern="1200" dirty="0"/>
        </a:p>
      </dsp:txBody>
      <dsp:txXfrm>
        <a:off x="417930" y="1768438"/>
        <a:ext cx="2527060" cy="1997684"/>
      </dsp:txXfrm>
    </dsp:sp>
    <dsp:sp modelId="{A0412E3F-366D-4E12-9D72-51DABCE5B11F}">
      <dsp:nvSpPr>
        <dsp:cNvPr id="0" name=""/>
        <dsp:cNvSpPr/>
      </dsp:nvSpPr>
      <dsp:spPr>
        <a:xfrm>
          <a:off x="3200399" y="1660368"/>
          <a:ext cx="2743200"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aaa123  RM 0077-1 PHARMACY (AAA123)</a:t>
          </a:r>
          <a:endParaRPr lang="en-US" sz="3100" kern="1200"/>
        </a:p>
      </dsp:txBody>
      <dsp:txXfrm>
        <a:off x="3308469" y="1768438"/>
        <a:ext cx="2527060" cy="1997684"/>
      </dsp:txXfrm>
    </dsp:sp>
    <dsp:sp modelId="{1D78EB78-E61A-4B99-8146-EF07500C6709}">
      <dsp:nvSpPr>
        <dsp:cNvPr id="0" name=""/>
        <dsp:cNvSpPr/>
      </dsp:nvSpPr>
      <dsp:spPr>
        <a:xfrm>
          <a:off x="6090939" y="1660368"/>
          <a:ext cx="2743200" cy="2213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OK to assume label alignment is correct? YES// </a:t>
          </a:r>
        </a:p>
      </dsp:txBody>
      <dsp:txXfrm>
        <a:off x="6199009" y="1768438"/>
        <a:ext cx="2527060" cy="19976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CECBE-2F8B-4E4F-A3FE-F6C1BCC14481}" type="datetimeFigureOut">
              <a:rPr lang="en-US" smtClean="0"/>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542A7-E9C3-4438-87B6-4218142B49AD}" type="slidenum">
              <a:rPr lang="en-US" smtClean="0"/>
              <a:t>‹#›</a:t>
            </a:fld>
            <a:endParaRPr lang="en-US"/>
          </a:p>
        </p:txBody>
      </p:sp>
    </p:spTree>
    <p:extLst>
      <p:ext uri="{BB962C8B-B14F-4D97-AF65-F5344CB8AC3E}">
        <p14:creationId xmlns:p14="http://schemas.microsoft.com/office/powerpoint/2010/main" val="101704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542A7-E9C3-4438-87B6-4218142B49AD}" type="slidenum">
              <a:rPr lang="en-US" smtClean="0"/>
              <a:t>1</a:t>
            </a:fld>
            <a:endParaRPr lang="en-US"/>
          </a:p>
        </p:txBody>
      </p:sp>
    </p:spTree>
    <p:extLst>
      <p:ext uri="{BB962C8B-B14F-4D97-AF65-F5344CB8AC3E}">
        <p14:creationId xmlns:p14="http://schemas.microsoft.com/office/powerpoint/2010/main" val="1151574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solidFill>
                  <a:srgbClr val="000000"/>
                </a:solidFill>
                <a:latin typeface="Arial" pitchFamily="34" charset="0"/>
                <a:sym typeface="Wingdings" pitchFamily="2" charset="2"/>
              </a:rPr>
              <a:t>You may already know this but for those that don’t, two slashes simply means that the value is our system default – and it also means you can still activate the help feature by entering ??  (2 question marks) for more guidance. You can also change the default value.</a:t>
            </a:r>
          </a:p>
          <a:p>
            <a:pPr eaLnBrk="1" hangingPunct="1"/>
            <a:endParaRPr lang="en-US" baseline="0" dirty="0" smtClean="0">
              <a:solidFill>
                <a:srgbClr val="000000"/>
              </a:solidFill>
              <a:latin typeface="Arial"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rgbClr val="000000"/>
                </a:solidFill>
                <a:latin typeface="Arial" pitchFamily="34" charset="0"/>
                <a:sym typeface="Wingdings" pitchFamily="2" charset="2"/>
              </a:rPr>
              <a:t>In the above example for an on-demand request, you may have noticed that the prompts up until the date were blank </a:t>
            </a:r>
            <a:r>
              <a:rPr lang="en-US" baseline="0" dirty="0" smtClean="0">
                <a:solidFill>
                  <a:srgbClr val="000000"/>
                </a:solidFill>
                <a:latin typeface="Arial" pitchFamily="34" charset="0"/>
                <a:sym typeface="Wingdings" pitchFamily="2" charset="2"/>
              </a:rPr>
              <a:t>fields and did not return any automatic value, such as the On-Demand quantity dispensed in the example above for the Sodium Chloride 0.9% 500ML INJ.  We had to manually enter all of that information. But you noticed that the expiration date entry returned with a defaulted date of Feb 2013//.  In our example, we want to change the default date so we typed in Apr 2015.  </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 going to mention one more function that</a:t>
            </a:r>
            <a:r>
              <a:rPr lang="en-US" baseline="0" dirty="0" smtClean="0"/>
              <a:t> may be helpful using the space bar.  </a:t>
            </a:r>
            <a:r>
              <a:rPr lang="en-US" dirty="0" smtClean="0"/>
              <a:t>Vista also remembers previous entries when you only hit the Space Bar, then the return or (enter) key.  For example, if you were performing a second function in the computer for a patient, when the prompt asked for the patient’s name, you would only need to do Space Bar Return and the computer would automatically fill in the patient’s name.  In the above example, we are in the On-Demand Requests Option:  Enter/Edit On-Demand.  On</a:t>
            </a:r>
            <a:r>
              <a:rPr lang="en-US" baseline="0" dirty="0" smtClean="0"/>
              <a:t> AOU Ward 3A, the last item we entered was Lactulose 10gram/15ml oral </a:t>
            </a:r>
            <a:r>
              <a:rPr lang="en-US" baseline="0" dirty="0" err="1" smtClean="0"/>
              <a:t>soln</a:t>
            </a:r>
            <a:r>
              <a:rPr lang="en-US" baseline="0" dirty="0" smtClean="0"/>
              <a:t> </a:t>
            </a:r>
            <a:r>
              <a:rPr lang="en-US" baseline="0" dirty="0" err="1" smtClean="0"/>
              <a:t>ud</a:t>
            </a:r>
            <a:r>
              <a:rPr lang="en-US" baseline="0" dirty="0" smtClean="0"/>
              <a:t>.  When I go to my next AOU, 4A, the next item I need to type is the same, so I can use the space bar, and then hit return and Vista remembers my last entry and it populates the field with the Lactulose 10gram/15ml oral </a:t>
            </a:r>
            <a:r>
              <a:rPr lang="en-US" baseline="0" dirty="0" err="1" smtClean="0"/>
              <a:t>soln</a:t>
            </a:r>
            <a:r>
              <a:rPr lang="en-US" baseline="0" dirty="0" smtClean="0"/>
              <a:t> </a:t>
            </a:r>
            <a:r>
              <a:rPr lang="en-US" baseline="0" dirty="0" err="1" smtClean="0"/>
              <a:t>ud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AB542A7-E9C3-4438-87B6-4218142B49AD}" type="slidenum">
              <a:rPr lang="en-US" smtClean="0"/>
              <a:t>12</a:t>
            </a:fld>
            <a:endParaRPr lang="en-US"/>
          </a:p>
        </p:txBody>
      </p:sp>
    </p:spTree>
    <p:extLst>
      <p:ext uri="{BB962C8B-B14F-4D97-AF65-F5344CB8AC3E}">
        <p14:creationId xmlns:p14="http://schemas.microsoft.com/office/powerpoint/2010/main" val="165041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Label/Profile</a:t>
            </a:r>
            <a:r>
              <a:rPr lang="en-US" baseline="0" dirty="0" smtClean="0"/>
              <a:t> Monitor Reprint option can be used when a large number of prescriptions need to be reprinted.  An example of this would be if you were printing local mail and your toner ran out and half of the prescriptions were unreadable, or if a printer suddenly broke and there were many prescriptions that had been queued to the printer.</a:t>
            </a:r>
            <a:endParaRPr lang="en-US" dirty="0" smtClean="0"/>
          </a:p>
        </p:txBody>
      </p:sp>
      <p:sp>
        <p:nvSpPr>
          <p:cNvPr id="4" name="Slide Number Placeholder 3"/>
          <p:cNvSpPr>
            <a:spLocks noGrp="1"/>
          </p:cNvSpPr>
          <p:nvPr>
            <p:ph type="sldNum" sz="quarter" idx="10"/>
          </p:nvPr>
        </p:nvSpPr>
        <p:spPr/>
        <p:txBody>
          <a:bodyPr/>
          <a:lstStyle/>
          <a:p>
            <a:fld id="{B9BF579A-271D-422F-8260-332CD09E5E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go through a series of default prompts, your</a:t>
            </a:r>
            <a:r>
              <a:rPr lang="en-US" baseline="0" dirty="0" smtClean="0"/>
              <a:t> division, label printer, and alignment message.</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14</a:t>
            </a:fld>
            <a:endParaRPr lang="en-US"/>
          </a:p>
        </p:txBody>
      </p:sp>
    </p:spTree>
    <p:extLst>
      <p:ext uri="{BB962C8B-B14F-4D97-AF65-F5344CB8AC3E}">
        <p14:creationId xmlns:p14="http://schemas.microsoft.com/office/powerpoint/2010/main" val="37522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Vista will prompt you with a series of questions.  Answer</a:t>
            </a:r>
            <a:r>
              <a:rPr lang="en-US" baseline="0" dirty="0" smtClean="0"/>
              <a:t> the prompts as you are instructed.  Enter the failed output device number or name (the printer that is not working).</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15</a:t>
            </a:fld>
            <a:endParaRPr lang="en-US"/>
          </a:p>
        </p:txBody>
      </p:sp>
    </p:spTree>
    <p:extLst>
      <p:ext uri="{BB962C8B-B14F-4D97-AF65-F5344CB8AC3E}">
        <p14:creationId xmlns:p14="http://schemas.microsoft.com/office/powerpoint/2010/main" val="73184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Vista answers with detailed info about printer:</a:t>
            </a:r>
            <a:r>
              <a:rPr lang="en-US" baseline="0" dirty="0" smtClean="0"/>
              <a:t>   </a:t>
            </a:r>
            <a:r>
              <a:rPr lang="en-US" dirty="0" err="1" smtClean="0"/>
              <a:t>filphARM</a:t>
            </a:r>
            <a:r>
              <a:rPr lang="en-US" dirty="0" smtClean="0"/>
              <a:t>      RM 0077-1 PHARMACY     Then you</a:t>
            </a:r>
            <a:r>
              <a:rPr lang="en-US" baseline="0" dirty="0" smtClean="0"/>
              <a:t> must have the number or profile of the last usable label. In our example we entered the prescription number 5761747 as the last readable/usable label.  Then you will enter the next usable label/profile if that is available.  If the next usable label is not available, hit return for the remainder of the lost queue.</a:t>
            </a:r>
            <a:endParaRPr lang="en-US" dirty="0" smtClean="0"/>
          </a:p>
        </p:txBody>
      </p:sp>
      <p:sp>
        <p:nvSpPr>
          <p:cNvPr id="4" name="Slide Number Placeholder 3"/>
          <p:cNvSpPr>
            <a:spLocks noGrp="1"/>
          </p:cNvSpPr>
          <p:nvPr>
            <p:ph type="sldNum" sz="quarter" idx="10"/>
          </p:nvPr>
        </p:nvSpPr>
        <p:spPr/>
        <p:txBody>
          <a:bodyPr/>
          <a:lstStyle/>
          <a:p>
            <a:fld id="{B9BF579A-271D-422F-8260-332CD09E5E1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you can select the same printer, if the problem is corrected, or enter a new printer as in our example.  Enter through</a:t>
            </a:r>
            <a:r>
              <a:rPr lang="en-US" baseline="0" dirty="0" smtClean="0"/>
              <a:t> the alignment prompt, and Vista responds that your </a:t>
            </a:r>
            <a:r>
              <a:rPr lang="en-US" dirty="0" smtClean="0"/>
              <a:t>Task Queued #4700219 !!  On the reprinted labels, you will see that they say “GROUP REPRINT.”</a:t>
            </a:r>
          </a:p>
          <a:p>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09" rIns="91419" bIns="45709" anchor="b"/>
          <a:lstStyle/>
          <a:p>
            <a:pPr algn="r" defTabSz="912731"/>
            <a:fld id="{021648C4-BAC2-4823-AA7B-C25BD06FF2E5}" type="slidenum">
              <a:rPr lang="en-US" sz="1200"/>
              <a:pPr algn="r" defTabSz="912731"/>
              <a:t>18</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lIns="91419" tIns="45709" rIns="91419" bIns="45709"/>
          <a:lstStyle/>
          <a:p>
            <a:pPr eaLnBrk="1" hangingPunct="1"/>
            <a:r>
              <a:rPr lang="en-US" dirty="0" smtClean="0"/>
              <a:t>Print this slide as a handy reference. After the patient information screen, you come to the patient’s medication profile.  Let’s start at the top with the </a:t>
            </a:r>
            <a:r>
              <a:rPr lang="en-US" b="1" dirty="0" smtClean="0"/>
              <a:t>order status and CMOP </a:t>
            </a:r>
            <a:r>
              <a:rPr lang="en-US" dirty="0" smtClean="0"/>
              <a:t>(or consolidated mail out pharmacy) indicators.  The order status can be </a:t>
            </a:r>
            <a:r>
              <a:rPr lang="en-US" b="1" dirty="0" smtClean="0"/>
              <a:t>A</a:t>
            </a:r>
            <a:r>
              <a:rPr lang="en-US" dirty="0" smtClean="0"/>
              <a:t> for active; </a:t>
            </a:r>
            <a:r>
              <a:rPr lang="en-US" b="1" dirty="0" smtClean="0"/>
              <a:t>S </a:t>
            </a:r>
            <a:r>
              <a:rPr lang="en-US" dirty="0" smtClean="0"/>
              <a:t>for suspended</a:t>
            </a:r>
            <a:r>
              <a:rPr lang="en-US" b="1" dirty="0" smtClean="0"/>
              <a:t>; E</a:t>
            </a:r>
            <a:r>
              <a:rPr lang="en-US" dirty="0" smtClean="0"/>
              <a:t> for expired; </a:t>
            </a:r>
            <a:r>
              <a:rPr lang="en-US" b="1" dirty="0" smtClean="0"/>
              <a:t>DC or DE </a:t>
            </a:r>
            <a:r>
              <a:rPr lang="en-US" dirty="0" smtClean="0"/>
              <a:t>for discontinued; </a:t>
            </a:r>
            <a:r>
              <a:rPr lang="en-US" b="1" dirty="0" smtClean="0"/>
              <a:t>H</a:t>
            </a:r>
            <a:r>
              <a:rPr lang="en-US" dirty="0" smtClean="0"/>
              <a:t> for hold; </a:t>
            </a:r>
            <a:r>
              <a:rPr lang="en-US" b="1" dirty="0" smtClean="0"/>
              <a:t>N </a:t>
            </a:r>
            <a:r>
              <a:rPr lang="en-US" dirty="0" smtClean="0"/>
              <a:t>for non-verified.  When a drug is marked for CMOP it will either have a </a:t>
            </a:r>
            <a:r>
              <a:rPr lang="en-US" b="1" dirty="0" smtClean="0"/>
              <a:t>greater than sign</a:t>
            </a:r>
            <a:r>
              <a:rPr lang="en-US" dirty="0" smtClean="0"/>
              <a:t> after the status (as it does on the status for digoxin in this example), or it will have </a:t>
            </a:r>
            <a:r>
              <a:rPr lang="en-US" b="1" dirty="0" smtClean="0"/>
              <a:t>a letter T </a:t>
            </a:r>
            <a:r>
              <a:rPr lang="en-US" dirty="0" smtClean="0"/>
              <a:t>displayed when the prescription is in a transmitted state to CMOP.  (You will see an example of that after the status of acetaminophen.)  The </a:t>
            </a:r>
            <a:r>
              <a:rPr lang="en-US" b="1" dirty="0" smtClean="0"/>
              <a:t>return to stock indicator </a:t>
            </a:r>
            <a:r>
              <a:rPr lang="en-US" dirty="0" smtClean="0"/>
              <a:t>(which will be a capital R) will be displayed to the right of the last fill date of a prescription if it has been returned to stock in vista.  </a:t>
            </a:r>
            <a:r>
              <a:rPr lang="en-US" b="1" dirty="0" smtClean="0"/>
              <a:t>A dollar sign</a:t>
            </a:r>
            <a:r>
              <a:rPr lang="en-US" dirty="0" smtClean="0"/>
              <a:t> next to the prescription number indicates the prescription is copay eligible. </a:t>
            </a:r>
            <a:r>
              <a:rPr lang="en-US" b="1" dirty="0" smtClean="0"/>
              <a:t>A lowercase E </a:t>
            </a:r>
            <a:r>
              <a:rPr lang="en-US" dirty="0" smtClean="0"/>
              <a:t>displayed to the right of the prescription number indicates that the prescription is electronic third party billable.  </a:t>
            </a:r>
            <a:r>
              <a:rPr lang="en-US" b="1" dirty="0" smtClean="0"/>
              <a:t>Pending orders </a:t>
            </a:r>
            <a:r>
              <a:rPr lang="en-US" dirty="0" smtClean="0"/>
              <a:t>are those that have been entered by a provider but not yet processed by the outpatient pharmacy.  A </a:t>
            </a:r>
            <a:r>
              <a:rPr lang="en-US" b="1" dirty="0" smtClean="0"/>
              <a:t>flagged order </a:t>
            </a:r>
            <a:r>
              <a:rPr lang="en-US" dirty="0" smtClean="0"/>
              <a:t>(which has a dark box around the number) is a prescription that can’t be finished for one reason or another without clarification from the provider.  Flagging an order sends the provider a notice with a message as to why we need more information.  An example of that might be a prn order without an indication.  Finally, there are the </a:t>
            </a:r>
            <a:r>
              <a:rPr lang="en-US" b="1" dirty="0" smtClean="0"/>
              <a:t>non-</a:t>
            </a:r>
            <a:r>
              <a:rPr lang="en-US" b="1" dirty="0" err="1" smtClean="0"/>
              <a:t>va</a:t>
            </a:r>
            <a:r>
              <a:rPr lang="en-US" b="1" dirty="0" smtClean="0"/>
              <a:t> meds</a:t>
            </a:r>
            <a:r>
              <a:rPr lang="en-US" dirty="0" smtClean="0"/>
              <a:t>.  This is where any prescription, </a:t>
            </a:r>
            <a:r>
              <a:rPr lang="en-US" dirty="0" err="1" smtClean="0"/>
              <a:t>otc</a:t>
            </a:r>
            <a:r>
              <a:rPr lang="en-US" dirty="0" smtClean="0"/>
              <a:t> or herbal medication, purchased by the patient at an outside pharmacy are listed.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NOTE:  Using</a:t>
            </a:r>
            <a:r>
              <a:rPr lang="en-US" baseline="0" dirty="0" smtClean="0"/>
              <a:t> mixed case and special characters can make the narrative stand out more so pharmacy staff will be alerted to the important information.</a:t>
            </a:r>
            <a:endParaRPr lang="en-US" dirty="0" smtClean="0"/>
          </a:p>
          <a:p>
            <a:endParaRPr lang="en-US" dirty="0" smtClean="0"/>
          </a:p>
          <a:p>
            <a:r>
              <a:rPr lang="en-US" dirty="0" smtClean="0"/>
              <a:t>1.To add to a string of</a:t>
            </a:r>
            <a:r>
              <a:rPr lang="en-US" baseline="0" dirty="0" smtClean="0"/>
              <a:t> an already existing narrative string.</a:t>
            </a:r>
          </a:p>
          <a:p>
            <a:pPr marL="228600" indent="-228600">
              <a:buAutoNum type="arabicPeriod" startAt="2"/>
            </a:pPr>
            <a:r>
              <a:rPr lang="en-US" baseline="0" dirty="0" smtClean="0"/>
              <a:t>Pick the last word or characters that you want to add to.  When Vista prompts for Replace, I type </a:t>
            </a:r>
            <a:r>
              <a:rPr lang="en-US" baseline="0" dirty="0" err="1" smtClean="0"/>
              <a:t>lmg</a:t>
            </a:r>
            <a:r>
              <a:rPr lang="en-US" baseline="0" dirty="0" smtClean="0"/>
              <a:t>** and then I begin typing my new message (need correct </a:t>
            </a:r>
            <a:r>
              <a:rPr lang="en-US" baseline="0" dirty="0" err="1" smtClean="0"/>
              <a:t>AddreSS,meds</a:t>
            </a:r>
            <a:r>
              <a:rPr lang="en-US" baseline="0" dirty="0" smtClean="0"/>
              <a:t> </a:t>
            </a:r>
            <a:r>
              <a:rPr lang="en-US" baseline="0" dirty="0" err="1" smtClean="0"/>
              <a:t>rtd</a:t>
            </a:r>
            <a:r>
              <a:rPr lang="en-US" baseline="0" dirty="0" smtClean="0"/>
              <a:t> USPS </a:t>
            </a:r>
            <a:r>
              <a:rPr lang="en-US" baseline="0" dirty="0" err="1" smtClean="0"/>
              <a:t>undeliverable,PO</a:t>
            </a:r>
            <a:r>
              <a:rPr lang="en-US" baseline="0" dirty="0" smtClean="0"/>
              <a:t> box closed, 11-6-13,ddd** </a:t>
            </a:r>
          </a:p>
          <a:p>
            <a:pPr marL="228600" indent="-228600">
              <a:buAutoNum type="arabicPeriod" startAt="2"/>
            </a:pPr>
            <a:r>
              <a:rPr lang="en-US" baseline="0" dirty="0" smtClean="0"/>
              <a:t>Here is the completed, updated narrative.</a:t>
            </a:r>
          </a:p>
          <a:p>
            <a:pPr marL="0" indent="0">
              <a:buNone/>
            </a:pP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Replacing</a:t>
            </a:r>
            <a:r>
              <a:rPr lang="en-US" baseline="0" dirty="0" smtClean="0"/>
              <a:t> an entire narrative string.  The narrative now is **PT </a:t>
            </a:r>
            <a:r>
              <a:rPr lang="en-US" baseline="0" dirty="0" err="1" smtClean="0"/>
              <a:t>reqUestS</a:t>
            </a:r>
            <a:r>
              <a:rPr lang="en-US" baseline="0" dirty="0" smtClean="0"/>
              <a:t> </a:t>
            </a:r>
            <a:r>
              <a:rPr lang="en-US" baseline="0" dirty="0" err="1" smtClean="0"/>
              <a:t>MedS</a:t>
            </a:r>
            <a:r>
              <a:rPr lang="en-US" baseline="0" dirty="0" smtClean="0"/>
              <a:t> Sent to PO Box, 10-27-13,lmg**need correct </a:t>
            </a:r>
            <a:r>
              <a:rPr lang="en-US" baseline="0" dirty="0" err="1" smtClean="0"/>
              <a:t>AddreSS,meds</a:t>
            </a:r>
            <a:r>
              <a:rPr lang="en-US" baseline="0" dirty="0" smtClean="0"/>
              <a:t> </a:t>
            </a:r>
            <a:r>
              <a:rPr lang="en-US" baseline="0" dirty="0" err="1" smtClean="0"/>
              <a:t>rtd</a:t>
            </a:r>
            <a:r>
              <a:rPr lang="en-US" baseline="0" dirty="0" smtClean="0"/>
              <a:t> USPS </a:t>
            </a:r>
            <a:r>
              <a:rPr lang="en-US" baseline="0" dirty="0" err="1" smtClean="0"/>
              <a:t>undeliverable,PO</a:t>
            </a:r>
            <a:r>
              <a:rPr lang="en-US" baseline="0" dirty="0" smtClean="0"/>
              <a:t> box closed, 11-6-13,ddd**</a:t>
            </a:r>
          </a:p>
          <a:p>
            <a:pPr marL="228600" indent="-228600">
              <a:buAutoNum type="arabicPeriod"/>
            </a:pPr>
            <a:r>
              <a:rPr lang="en-US" baseline="0" dirty="0" smtClean="0"/>
              <a:t>Vista responds with the word Replace.  Type …(3 periods) enter and Vista returns the word, WITH.  Then type your message (By doing dot </a:t>
            </a:r>
            <a:r>
              <a:rPr lang="en-US" baseline="0" dirty="0" err="1" smtClean="0"/>
              <a:t>dot</a:t>
            </a:r>
            <a:r>
              <a:rPr lang="en-US" baseline="0" dirty="0" smtClean="0"/>
              <a:t> </a:t>
            </a:r>
            <a:r>
              <a:rPr lang="en-US" baseline="0" dirty="0" err="1" smtClean="0"/>
              <a:t>dot</a:t>
            </a:r>
            <a:r>
              <a:rPr lang="en-US" baseline="0" dirty="0" smtClean="0"/>
              <a:t> I can replace the whole string of text with something new!11-8-13,lmg**) and vista returns with the word Replace</a:t>
            </a:r>
          </a:p>
          <a:p>
            <a:pPr marL="228600" indent="-228600">
              <a:buAutoNum type="arabicPeriod"/>
            </a:pPr>
            <a:r>
              <a:rPr lang="en-US" baseline="0" dirty="0" smtClean="0"/>
              <a:t>Hit Enter and you will view the finished narrative (By doing dot </a:t>
            </a:r>
            <a:r>
              <a:rPr lang="en-US" baseline="0" dirty="0" err="1" smtClean="0"/>
              <a:t>dot</a:t>
            </a:r>
            <a:r>
              <a:rPr lang="en-US" baseline="0" dirty="0" smtClean="0"/>
              <a:t> </a:t>
            </a:r>
            <a:r>
              <a:rPr lang="en-US" baseline="0" dirty="0" err="1" smtClean="0"/>
              <a:t>dot</a:t>
            </a:r>
            <a:r>
              <a:rPr lang="en-US" baseline="0" dirty="0" smtClean="0"/>
              <a:t> I can replace the whole string of text with something new!  11-8-13,lmg</a:t>
            </a:r>
            <a:endParaRPr lang="en-US" dirty="0"/>
          </a:p>
        </p:txBody>
      </p:sp>
      <p:sp>
        <p:nvSpPr>
          <p:cNvPr id="4" name="Slide Number Placeholder 3"/>
          <p:cNvSpPr>
            <a:spLocks noGrp="1"/>
          </p:cNvSpPr>
          <p:nvPr>
            <p:ph type="sldNum" sz="quarter" idx="10"/>
          </p:nvPr>
        </p:nvSpPr>
        <p:spPr/>
        <p:txBody>
          <a:bodyPr/>
          <a:lstStyle/>
          <a:p>
            <a:fld id="{DAB542A7-E9C3-4438-87B6-4218142B49AD}" type="slidenum">
              <a:rPr lang="en-US" smtClean="0"/>
              <a:t>3</a:t>
            </a:fld>
            <a:endParaRPr lang="en-US"/>
          </a:p>
        </p:txBody>
      </p:sp>
    </p:spTree>
    <p:extLst>
      <p:ext uri="{BB962C8B-B14F-4D97-AF65-F5344CB8AC3E}">
        <p14:creationId xmlns:p14="http://schemas.microsoft.com/office/powerpoint/2010/main" val="121531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If you completely want to delete</a:t>
            </a:r>
            <a:r>
              <a:rPr lang="en-US" baseline="0" dirty="0" smtClean="0"/>
              <a:t> the entire string of text, **WATCH FOR REFILLS LOCALLY**, </a:t>
            </a:r>
          </a:p>
          <a:p>
            <a:r>
              <a:rPr lang="en-US" baseline="0" dirty="0" smtClean="0"/>
              <a:t>2.  After the Vista prompt Replace,  do the dot </a:t>
            </a:r>
            <a:r>
              <a:rPr lang="en-US" baseline="0" dirty="0" err="1" smtClean="0"/>
              <a:t>dot</a:t>
            </a:r>
            <a:r>
              <a:rPr lang="en-US" baseline="0" dirty="0" smtClean="0"/>
              <a:t> </a:t>
            </a:r>
            <a:r>
              <a:rPr lang="en-US" baseline="0" dirty="0" err="1" smtClean="0"/>
              <a:t>dot</a:t>
            </a:r>
            <a:r>
              <a:rPr lang="en-US" baseline="0" dirty="0" smtClean="0"/>
              <a:t> (3 periods) after replace, and Vista replies with the word With.  Type nothing and hit enter.    Vista replies Replace, hit enter and then Vista replies with the question, SURE YOU WANT TO DELETE?  Type Yes and the narrative is deleted.</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Special Function Keys:  </a:t>
            </a:r>
          </a:p>
          <a:p>
            <a:r>
              <a:rPr lang="en-US" dirty="0" smtClean="0">
                <a:latin typeface="Arial" charset="0"/>
              </a:rPr>
              <a:t>Let’s talk about a few keys that will make life</a:t>
            </a:r>
            <a:r>
              <a:rPr lang="en-US" baseline="0" dirty="0" smtClean="0">
                <a:latin typeface="Arial" charset="0"/>
              </a:rPr>
              <a:t> easier when navigating/using Vista.</a:t>
            </a:r>
          </a:p>
          <a:p>
            <a:endParaRPr lang="en-US" dirty="0" smtClean="0">
              <a:latin typeface="Arial" charset="0"/>
            </a:endParaRPr>
          </a:p>
          <a:p>
            <a:r>
              <a:rPr lang="en-US" dirty="0" smtClean="0"/>
              <a:t>-The </a:t>
            </a:r>
            <a:r>
              <a:rPr lang="en-US" b="1" dirty="0" smtClean="0"/>
              <a:t>up-carat or shift 6 </a:t>
            </a:r>
            <a:r>
              <a:rPr lang="en-US" dirty="0" smtClean="0"/>
              <a:t>will move you on the menu tree.  If you find you are in a menu or at an option that you want to leave, enter an </a:t>
            </a:r>
            <a:r>
              <a:rPr lang="en-US" b="1" dirty="0" smtClean="0"/>
              <a:t>up-carat by itself </a:t>
            </a:r>
            <a:r>
              <a:rPr lang="en-US" dirty="0" smtClean="0"/>
              <a:t>and you will return to the previous menu. </a:t>
            </a:r>
          </a:p>
          <a:p>
            <a:endParaRPr lang="en-US" dirty="0" smtClean="0"/>
          </a:p>
          <a:p>
            <a:r>
              <a:rPr lang="en-US" dirty="0" smtClean="0"/>
              <a:t>-The </a:t>
            </a:r>
            <a:r>
              <a:rPr lang="en-US" b="1" dirty="0" smtClean="0"/>
              <a:t>at sign or shift 2 is </a:t>
            </a:r>
            <a:r>
              <a:rPr lang="en-US" dirty="0" smtClean="0"/>
              <a:t>used to delete data entered into a field.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a:t>
            </a:r>
            <a:r>
              <a:rPr lang="en-US" dirty="0" smtClean="0"/>
              <a:t> </a:t>
            </a:r>
            <a:r>
              <a:rPr lang="en-US" baseline="0" dirty="0" smtClean="0">
                <a:solidFill>
                  <a:srgbClr val="000000"/>
                </a:solidFill>
                <a:latin typeface="Arial" pitchFamily="34" charset="0"/>
                <a:sym typeface="Wingdings" pitchFamily="2" charset="2"/>
              </a:rPr>
              <a:t>Two slashes simply means that the value is our system default – and it also means you can still activate the help feature by entering ?? for more guidance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Arial" pitchFamily="34" charset="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Oone</a:t>
            </a:r>
            <a:r>
              <a:rPr lang="en-US" dirty="0" smtClean="0"/>
              <a:t> more function that</a:t>
            </a:r>
            <a:r>
              <a:rPr lang="en-US" baseline="0" dirty="0" smtClean="0"/>
              <a:t> may be helpful is using the space bar.  </a:t>
            </a:r>
            <a:r>
              <a:rPr lang="en-US" dirty="0" smtClean="0"/>
              <a:t>Vista also remembers previous entries when you only hit the Space Bar, then the return or (enter) key.  For example, if you were performing a second function in the computer for a patient, when the prompt asked for the patient’s name, </a:t>
            </a:r>
            <a:r>
              <a:rPr lang="en-US" baseline="0" dirty="0" smtClean="0"/>
              <a:t> drug name, </a:t>
            </a:r>
            <a:r>
              <a:rPr lang="en-US" dirty="0" smtClean="0"/>
              <a:t>you would only need to do Space Bar Return and the computer would automatically fill in the patient’s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Arial" pitchFamily="34" charset="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Arial" pitchFamily="34" charset="0"/>
              <a:sym typeface="Wingdings" pitchFamily="2" charset="2"/>
            </a:endParaRPr>
          </a:p>
          <a:p>
            <a:endParaRPr lang="en-US" dirty="0" smtClean="0"/>
          </a:p>
          <a:p>
            <a:r>
              <a:rPr lang="en-US" dirty="0" err="1" smtClean="0"/>
              <a:t>Shutterstock</a:t>
            </a:r>
            <a:r>
              <a:rPr lang="en-US" dirty="0" smtClean="0"/>
              <a:t> 59797750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If you find you are in a menu or at an option that you want to leave, enter ^ by itself and you will return to the previous menu.  Here I am in a menu option that I am not familiar with and I am totally lost.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Menu</a:t>
            </a:r>
            <a:r>
              <a:rPr lang="en-US" baseline="0" dirty="0" smtClean="0"/>
              <a:t> Option prompt, type shift ^.  It will take you back one menu screen.  At that menu prompt, type shift^, and you are at a familiar menu.</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If you know the menu option name, you can “jump” to that other menu using</a:t>
            </a:r>
            <a:r>
              <a:rPr lang="en-US" baseline="0" dirty="0" smtClean="0">
                <a:latin typeface="Arial" charset="0"/>
              </a:rPr>
              <a:t> the shift ^ key.   At a menu prompt, type shift</a:t>
            </a:r>
            <a:r>
              <a:rPr lang="en-US" dirty="0" smtClean="0">
                <a:latin typeface="Arial" charset="0"/>
              </a:rPr>
              <a:t> ^ and the first few letters of the Known menu name.  In our example, we are at the Select Pick List Menu Option.  If we type shift ^ PROC, 2 options appear, Process Internet Refills and Process Telephone Refills.  This jumping can be a timesaver.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9BF579A-271D-422F-8260-332CD09E5E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first address example above, we want to remove the apartment number from the street address [line</a:t>
            </a:r>
            <a:r>
              <a:rPr lang="en-US" baseline="0" dirty="0" smtClean="0"/>
              <a:t> 2].  When we get to the Street Address [line 2], we are shown the APT 103 followed by 2 backslashes.  This is the data we want to delete, so we use the @ sign to delete the information.  The last example shows the address with the data removed.</a:t>
            </a:r>
            <a:endParaRPr lang="en-US" dirty="0"/>
          </a:p>
        </p:txBody>
      </p:sp>
      <p:sp>
        <p:nvSpPr>
          <p:cNvPr id="4" name="Slide Number Placeholder 3"/>
          <p:cNvSpPr>
            <a:spLocks noGrp="1"/>
          </p:cNvSpPr>
          <p:nvPr>
            <p:ph type="sldNum" sz="quarter" idx="10"/>
          </p:nvPr>
        </p:nvSpPr>
        <p:spPr/>
        <p:txBody>
          <a:bodyPr/>
          <a:lstStyle/>
          <a:p>
            <a:fld id="{B9BF579A-271D-422F-8260-332CD09E5E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49DBF-F5A4-4204-A978-C4875DBF6DB3}"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291515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49DBF-F5A4-4204-A978-C4875DBF6DB3}"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57827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49DBF-F5A4-4204-A978-C4875DBF6DB3}"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305125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49DBF-F5A4-4204-A978-C4875DBF6DB3}"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339940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49DBF-F5A4-4204-A978-C4875DBF6DB3}"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104287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49DBF-F5A4-4204-A978-C4875DBF6DB3}"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125905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49DBF-F5A4-4204-A978-C4875DBF6DB3}"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119077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49DBF-F5A4-4204-A978-C4875DBF6DB3}"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338616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49DBF-F5A4-4204-A978-C4875DBF6DB3}"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40448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49DBF-F5A4-4204-A978-C4875DBF6DB3}"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365847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49DBF-F5A4-4204-A978-C4875DBF6DB3}"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5AA6-6DEE-4915-91FB-B5092F49A5E1}" type="slidenum">
              <a:rPr lang="en-US" smtClean="0"/>
              <a:t>‹#›</a:t>
            </a:fld>
            <a:endParaRPr lang="en-US"/>
          </a:p>
        </p:txBody>
      </p:sp>
    </p:spTree>
    <p:extLst>
      <p:ext uri="{BB962C8B-B14F-4D97-AF65-F5344CB8AC3E}">
        <p14:creationId xmlns:p14="http://schemas.microsoft.com/office/powerpoint/2010/main" val="307844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49DBF-F5A4-4204-A978-C4875DBF6DB3}"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5AA6-6DEE-4915-91FB-B5092F49A5E1}" type="slidenum">
              <a:rPr lang="en-US" smtClean="0"/>
              <a:t>‹#›</a:t>
            </a:fld>
            <a:endParaRPr lang="en-US"/>
          </a:p>
        </p:txBody>
      </p:sp>
    </p:spTree>
    <p:extLst>
      <p:ext uri="{BB962C8B-B14F-4D97-AF65-F5344CB8AC3E}">
        <p14:creationId xmlns:p14="http://schemas.microsoft.com/office/powerpoint/2010/main" val="374972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r>
              <a:rPr lang="en-US" dirty="0" smtClean="0"/>
              <a:t>Vista Pharmacy Outpatient Training Module </a:t>
            </a:r>
            <a:endParaRPr lang="en-US" dirty="0"/>
          </a:p>
        </p:txBody>
      </p:sp>
      <p:sp>
        <p:nvSpPr>
          <p:cNvPr id="3" name="Subtitle 2"/>
          <p:cNvSpPr>
            <a:spLocks noGrp="1"/>
          </p:cNvSpPr>
          <p:nvPr>
            <p:ph type="subTitle" idx="1"/>
          </p:nvPr>
        </p:nvSpPr>
        <p:spPr>
          <a:xfrm>
            <a:off x="1371600" y="2286000"/>
            <a:ext cx="6400800" cy="1752600"/>
          </a:xfrm>
        </p:spPr>
        <p:txBody>
          <a:bodyPr/>
          <a:lstStyle/>
          <a:p>
            <a:r>
              <a:rPr lang="en-US" dirty="0" smtClean="0"/>
              <a:t>HANDOUTS</a:t>
            </a:r>
            <a:endParaRPr lang="en-US" dirty="0"/>
          </a:p>
        </p:txBody>
      </p:sp>
    </p:spTree>
    <p:extLst>
      <p:ext uri="{BB962C8B-B14F-4D97-AF65-F5344CB8AC3E}">
        <p14:creationId xmlns:p14="http://schemas.microsoft.com/office/powerpoint/2010/main" val="35880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84775"/>
          </a:xfrm>
          <a:prstGeom prst="rect">
            <a:avLst/>
          </a:prstGeom>
          <a:solidFill>
            <a:srgbClr val="92D050"/>
          </a:solidFill>
        </p:spPr>
        <p:txBody>
          <a:bodyPr wrap="square" rtlCol="0">
            <a:spAutoFit/>
          </a:bodyPr>
          <a:lstStyle/>
          <a:p>
            <a:pPr algn="ctr"/>
            <a:r>
              <a:rPr lang="en-US" sz="3200" b="1" dirty="0" smtClean="0">
                <a:latin typeface="+mj-lt"/>
              </a:rPr>
              <a:t>SPECIAL FUNCTION KEYS:  Double backslashes //</a:t>
            </a:r>
            <a:endParaRPr lang="en-US" sz="3200" b="1" dirty="0">
              <a:latin typeface="+mj-lt"/>
            </a:endParaRPr>
          </a:p>
        </p:txBody>
      </p:sp>
      <p:sp>
        <p:nvSpPr>
          <p:cNvPr id="4" name="Rectangle 3"/>
          <p:cNvSpPr/>
          <p:nvPr/>
        </p:nvSpPr>
        <p:spPr>
          <a:xfrm>
            <a:off x="0" y="685800"/>
            <a:ext cx="9144000" cy="1815882"/>
          </a:xfrm>
          <a:prstGeom prst="rect">
            <a:avLst/>
          </a:prstGeom>
          <a:solidFill>
            <a:schemeClr val="accent1">
              <a:lumMod val="60000"/>
              <a:lumOff val="40000"/>
            </a:schemeClr>
          </a:solidFill>
        </p:spPr>
        <p:txBody>
          <a:bodyPr wrap="square">
            <a:spAutoFit/>
          </a:bodyPr>
          <a:lstStyle/>
          <a:p>
            <a:r>
              <a:rPr lang="en-US" sz="2800" dirty="0" smtClean="0"/>
              <a:t>Select ITEM: NS500  SODIUM CHLORIDE 0.9% 500ML INJ                    </a:t>
            </a:r>
          </a:p>
          <a:p>
            <a:r>
              <a:rPr lang="en-US" sz="2800" dirty="0" smtClean="0"/>
              <a:t>         ...OK? Yes//   (Yes)</a:t>
            </a:r>
          </a:p>
          <a:p>
            <a:r>
              <a:rPr lang="en-US" sz="2800" dirty="0" smtClean="0"/>
              <a:t>           drawer 3</a:t>
            </a:r>
          </a:p>
          <a:p>
            <a:r>
              <a:rPr lang="en-US" sz="2800" dirty="0" smtClean="0"/>
              <a:t>  ON-DEMAND QUANTITY DISPENSED: 1</a:t>
            </a:r>
          </a:p>
        </p:txBody>
      </p:sp>
      <p:sp>
        <p:nvSpPr>
          <p:cNvPr id="5" name="TextBox 4"/>
          <p:cNvSpPr txBox="1"/>
          <p:nvPr/>
        </p:nvSpPr>
        <p:spPr>
          <a:xfrm>
            <a:off x="0" y="2514600"/>
            <a:ext cx="9144000" cy="523220"/>
          </a:xfrm>
          <a:prstGeom prst="rect">
            <a:avLst/>
          </a:prstGeom>
          <a:solidFill>
            <a:srgbClr val="92D050"/>
          </a:solidFill>
        </p:spPr>
        <p:txBody>
          <a:bodyPr wrap="square" rtlCol="0">
            <a:spAutoFit/>
          </a:bodyPr>
          <a:lstStyle/>
          <a:p>
            <a:r>
              <a:rPr lang="en-US" dirty="0" smtClean="0"/>
              <a:t> </a:t>
            </a:r>
            <a:r>
              <a:rPr lang="en-US" sz="2800" dirty="0" smtClean="0"/>
              <a:t>EXPIRATION DATE: FEB 2013//</a:t>
            </a:r>
            <a:endParaRPr lang="en-US" sz="2800" dirty="0"/>
          </a:p>
        </p:txBody>
      </p:sp>
      <p:sp>
        <p:nvSpPr>
          <p:cNvPr id="10" name="Down Arrow 9" descr="Large down arrow pointing to an enlarged view of the date"/>
          <p:cNvSpPr/>
          <p:nvPr/>
        </p:nvSpPr>
        <p:spPr>
          <a:xfrm flipH="1">
            <a:off x="3779519" y="3048000"/>
            <a:ext cx="1097281" cy="15240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4573250"/>
            <a:ext cx="5257800" cy="1446550"/>
          </a:xfrm>
          <a:prstGeom prst="rect">
            <a:avLst/>
          </a:prstGeom>
          <a:solidFill>
            <a:srgbClr val="92D050"/>
          </a:solidFill>
        </p:spPr>
        <p:txBody>
          <a:bodyPr wrap="square" rtlCol="0">
            <a:spAutoFit/>
          </a:bodyPr>
          <a:lstStyle/>
          <a:p>
            <a:r>
              <a:rPr lang="en-US" sz="8800" dirty="0" smtClean="0"/>
              <a:t>FEB 2013// </a:t>
            </a:r>
            <a:endParaRPr lang="en-US" sz="8800" dirty="0"/>
          </a:p>
        </p:txBody>
      </p:sp>
    </p:spTree>
    <p:extLst>
      <p:ext uri="{BB962C8B-B14F-4D97-AF65-F5344CB8AC3E}">
        <p14:creationId xmlns:p14="http://schemas.microsoft.com/office/powerpoint/2010/main" val="190776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solidFill>
            <a:srgbClr val="92D050"/>
          </a:solidFill>
        </p:spPr>
        <p:txBody>
          <a:bodyPr wrap="square" rtlCol="0">
            <a:spAutoFit/>
          </a:bodyPr>
          <a:lstStyle/>
          <a:p>
            <a:pPr algn="ctr"/>
            <a:r>
              <a:rPr lang="en-US" sz="3200" b="1" dirty="0" smtClean="0">
                <a:latin typeface="+mj-lt"/>
              </a:rPr>
              <a:t>SPECIAL FUNCTION </a:t>
            </a:r>
            <a:r>
              <a:rPr lang="en-US" sz="3200" b="1" dirty="0">
                <a:latin typeface="+mj-lt"/>
              </a:rPr>
              <a:t>KEYS:  Double backslashes //</a:t>
            </a:r>
          </a:p>
          <a:p>
            <a:pPr algn="ctr"/>
            <a:endParaRPr lang="en-US" sz="3200" b="1" dirty="0">
              <a:latin typeface="+mj-lt"/>
            </a:endParaRPr>
          </a:p>
        </p:txBody>
      </p:sp>
      <p:sp>
        <p:nvSpPr>
          <p:cNvPr id="6" name="TextBox 5" descr="Highlight box over APR 2015&#10;"/>
          <p:cNvSpPr txBox="1"/>
          <p:nvPr/>
        </p:nvSpPr>
        <p:spPr>
          <a:xfrm>
            <a:off x="4953000" y="3288268"/>
            <a:ext cx="1828800" cy="369332"/>
          </a:xfrm>
          <a:prstGeom prst="rect">
            <a:avLst/>
          </a:prstGeom>
          <a:solidFill>
            <a:srgbClr val="00B0F0"/>
          </a:solidFill>
        </p:spPr>
        <p:txBody>
          <a:bodyPr wrap="square" rtlCol="0">
            <a:spAutoFit/>
          </a:bodyPr>
          <a:lstStyle/>
          <a:p>
            <a:endParaRPr lang="en-US" dirty="0"/>
          </a:p>
        </p:txBody>
      </p:sp>
      <p:sp>
        <p:nvSpPr>
          <p:cNvPr id="5" name="TextBox 4" descr="Highlight box over FEB 2013//      "/>
          <p:cNvSpPr txBox="1"/>
          <p:nvPr/>
        </p:nvSpPr>
        <p:spPr>
          <a:xfrm>
            <a:off x="3124200" y="3288268"/>
            <a:ext cx="1828800" cy="369332"/>
          </a:xfrm>
          <a:prstGeom prst="rect">
            <a:avLst/>
          </a:prstGeom>
          <a:solidFill>
            <a:srgbClr val="92D050"/>
          </a:solidFill>
        </p:spPr>
        <p:txBody>
          <a:bodyPr wrap="square" rtlCol="0">
            <a:spAutoFit/>
          </a:bodyPr>
          <a:lstStyle/>
          <a:p>
            <a:endParaRPr lang="en-US" dirty="0"/>
          </a:p>
        </p:txBody>
      </p:sp>
      <p:sp>
        <p:nvSpPr>
          <p:cNvPr id="2" name="Rectangle 1"/>
          <p:cNvSpPr/>
          <p:nvPr/>
        </p:nvSpPr>
        <p:spPr>
          <a:xfrm>
            <a:off x="22654" y="1524000"/>
            <a:ext cx="8503920" cy="2246769"/>
          </a:xfrm>
          <a:prstGeom prst="rect">
            <a:avLst/>
          </a:prstGeom>
        </p:spPr>
        <p:txBody>
          <a:bodyPr wrap="square">
            <a:spAutoFit/>
          </a:bodyPr>
          <a:lstStyle/>
          <a:p>
            <a:r>
              <a:rPr lang="en-US" sz="2800" dirty="0" smtClean="0"/>
              <a:t>Select ITEM: NS500  SODIUM CHLORIDE 0.9% 500ML INJ                    </a:t>
            </a:r>
          </a:p>
          <a:p>
            <a:r>
              <a:rPr lang="en-US" sz="2800" dirty="0" smtClean="0"/>
              <a:t>         ...OK? Yes//   (Yes)</a:t>
            </a:r>
          </a:p>
          <a:p>
            <a:r>
              <a:rPr lang="en-US" sz="2800" dirty="0" smtClean="0"/>
              <a:t>           </a:t>
            </a:r>
          </a:p>
          <a:p>
            <a:r>
              <a:rPr lang="en-US" sz="2800" dirty="0" smtClean="0"/>
              <a:t>  ON-DEMAND QUANTITY DISPENSED: 1</a:t>
            </a:r>
          </a:p>
          <a:p>
            <a:r>
              <a:rPr lang="en-US" sz="2800" dirty="0" smtClean="0"/>
              <a:t>    EXPIRATION DATE: FEB 2013//      APR 2015</a:t>
            </a:r>
          </a:p>
        </p:txBody>
      </p:sp>
    </p:spTree>
    <p:extLst>
      <p:ext uri="{BB962C8B-B14F-4D97-AF65-F5344CB8AC3E}">
        <p14:creationId xmlns:p14="http://schemas.microsoft.com/office/powerpoint/2010/main" val="263390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solidFill>
            <a:srgbClr val="92D050"/>
          </a:solidFill>
        </p:spPr>
        <p:txBody>
          <a:bodyPr wrap="square" rtlCol="0">
            <a:spAutoFit/>
          </a:bodyPr>
          <a:lstStyle/>
          <a:p>
            <a:pPr algn="ctr"/>
            <a:r>
              <a:rPr lang="en-US" sz="3200" b="1" dirty="0" smtClean="0">
                <a:latin typeface="+mj-lt"/>
              </a:rPr>
              <a:t>SPECIAL FUNCTION </a:t>
            </a:r>
            <a:r>
              <a:rPr lang="en-US" sz="3200" b="1" dirty="0">
                <a:latin typeface="+mj-lt"/>
              </a:rPr>
              <a:t>KEYS:  Space bar, return</a:t>
            </a:r>
          </a:p>
          <a:p>
            <a:pPr algn="ctr"/>
            <a:endParaRPr lang="en-US" sz="3200" b="1" dirty="0">
              <a:latin typeface="+mj-lt"/>
            </a:endParaRPr>
          </a:p>
        </p:txBody>
      </p:sp>
      <p:sp>
        <p:nvSpPr>
          <p:cNvPr id="2" name="Rectangle 1"/>
          <p:cNvSpPr/>
          <p:nvPr/>
        </p:nvSpPr>
        <p:spPr>
          <a:xfrm>
            <a:off x="0" y="990600"/>
            <a:ext cx="8991600" cy="5878532"/>
          </a:xfrm>
          <a:prstGeom prst="rect">
            <a:avLst/>
          </a:prstGeom>
        </p:spPr>
        <p:txBody>
          <a:bodyPr wrap="square">
            <a:spAutoFit/>
          </a:bodyPr>
          <a:lstStyle/>
          <a:p>
            <a:r>
              <a:rPr lang="en-US" sz="2800" dirty="0"/>
              <a:t>Select On-Demand Requests Option: enter/Edit </a:t>
            </a:r>
            <a:r>
              <a:rPr lang="en-US" sz="2800" dirty="0" smtClean="0"/>
              <a:t>On-Demand</a:t>
            </a:r>
            <a:endParaRPr lang="en-US" dirty="0"/>
          </a:p>
          <a:p>
            <a:r>
              <a:rPr lang="en-US" dirty="0"/>
              <a:t>AR/WS Inpatient Site Name: </a:t>
            </a:r>
            <a:r>
              <a:rPr lang="en-US" dirty="0" smtClean="0"/>
              <a:t>FAYETTEVILLE,NC</a:t>
            </a:r>
            <a:endParaRPr lang="en-US" dirty="0"/>
          </a:p>
          <a:p>
            <a:r>
              <a:rPr lang="en-US" dirty="0"/>
              <a:t>SELECT DATE/TIME FOR ON-DEMAND REQUEST: t  (DEC 05, 2013)</a:t>
            </a:r>
          </a:p>
          <a:p>
            <a:r>
              <a:rPr lang="en-US" sz="2800" dirty="0"/>
              <a:t>Select AOU: </a:t>
            </a:r>
            <a:r>
              <a:rPr lang="en-US" sz="2800" dirty="0" smtClean="0"/>
              <a:t>3A  </a:t>
            </a:r>
            <a:r>
              <a:rPr lang="en-US" dirty="0"/>
              <a:t>DEC 05, 2013@03:00    </a:t>
            </a:r>
          </a:p>
          <a:p>
            <a:r>
              <a:rPr lang="en-US" dirty="0"/>
              <a:t>Select ITEM: </a:t>
            </a:r>
            <a:r>
              <a:rPr lang="en-US" dirty="0" err="1" smtClean="0"/>
              <a:t>lact</a:t>
            </a:r>
            <a:endParaRPr lang="en-US" dirty="0"/>
          </a:p>
          <a:p>
            <a:r>
              <a:rPr lang="en-US" dirty="0"/>
              <a:t>     1   LACTULOSE 10GM/15ML ORAL SOLN           GA202           </a:t>
            </a:r>
          </a:p>
          <a:p>
            <a:r>
              <a:rPr lang="en-US" dirty="0"/>
              <a:t>     2   LACTULOSE 10GRAM/15ML ORAL SOLN UD           </a:t>
            </a:r>
            <a:endParaRPr lang="en-US" dirty="0" smtClean="0"/>
          </a:p>
          <a:p>
            <a:r>
              <a:rPr lang="en-US" dirty="0" smtClean="0"/>
              <a:t>CHOOSE 1-2: 2  LACTULOSE 10GRAM/15ML ORAL SOLN ...</a:t>
            </a:r>
            <a:r>
              <a:rPr lang="en-US" dirty="0"/>
              <a:t>OK? Yes//   (Yes</a:t>
            </a:r>
            <a:r>
              <a:rPr lang="en-US" dirty="0" smtClean="0"/>
              <a:t>)           </a:t>
            </a:r>
            <a:endParaRPr lang="en-US" dirty="0"/>
          </a:p>
          <a:p>
            <a:r>
              <a:rPr lang="en-US" dirty="0"/>
              <a:t>  ON-DEMAND QUANTITY DISPENSED: </a:t>
            </a:r>
            <a:r>
              <a:rPr lang="en-US" dirty="0" smtClean="0"/>
              <a:t>1</a:t>
            </a:r>
            <a:endParaRPr lang="en-US" dirty="0"/>
          </a:p>
          <a:p>
            <a:r>
              <a:rPr lang="en-US" sz="2800" dirty="0" smtClean="0"/>
              <a:t>Select </a:t>
            </a:r>
            <a:r>
              <a:rPr lang="en-US" sz="2800" dirty="0"/>
              <a:t>AOU: </a:t>
            </a:r>
            <a:r>
              <a:rPr lang="en-US" sz="2800" dirty="0" smtClean="0"/>
              <a:t>4A  </a:t>
            </a:r>
            <a:r>
              <a:rPr lang="en-US" dirty="0"/>
              <a:t>DEC 05, 2013@04:00 </a:t>
            </a:r>
            <a:r>
              <a:rPr lang="en-US" dirty="0" smtClean="0"/>
              <a:t>NHCU</a:t>
            </a:r>
          </a:p>
          <a:p>
            <a:r>
              <a:rPr lang="en-US" dirty="0" smtClean="0"/>
              <a:t>    </a:t>
            </a:r>
          </a:p>
          <a:p>
            <a:r>
              <a:rPr lang="en-US" sz="2800" dirty="0"/>
              <a:t>Select </a:t>
            </a:r>
            <a:r>
              <a:rPr lang="en-US" sz="2800" dirty="0" smtClean="0"/>
              <a:t>ITEM:</a:t>
            </a:r>
          </a:p>
          <a:p>
            <a:endParaRPr lang="en-US" sz="2800" dirty="0"/>
          </a:p>
          <a:p>
            <a:endParaRPr lang="en-US" dirty="0" smtClean="0"/>
          </a:p>
          <a:p>
            <a:endParaRPr lang="en-US" dirty="0"/>
          </a:p>
          <a:p>
            <a:r>
              <a:rPr lang="en-US" sz="2800" dirty="0" smtClean="0"/>
              <a:t>Select </a:t>
            </a:r>
            <a:r>
              <a:rPr lang="en-US" sz="2800" dirty="0"/>
              <a:t>ITEM:    LACTULOSE 10GRAM/15ML ORAL SOLN UD </a:t>
            </a:r>
            <a:r>
              <a:rPr lang="en-US" sz="2800" dirty="0" smtClean="0"/>
              <a:t>...</a:t>
            </a:r>
            <a:r>
              <a:rPr lang="en-US" sz="2800" dirty="0"/>
              <a:t>OK? Yes// </a:t>
            </a:r>
          </a:p>
        </p:txBody>
      </p:sp>
      <p:sp>
        <p:nvSpPr>
          <p:cNvPr id="4" name="Left Arrow 3" descr="Left Arrow pointing to the Select ITEM: option"/>
          <p:cNvSpPr/>
          <p:nvPr/>
        </p:nvSpPr>
        <p:spPr>
          <a:xfrm>
            <a:off x="2438400" y="3693941"/>
            <a:ext cx="6343650" cy="210731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rPr>
              <a:t>Do the space bar then return to bring up the same item</a:t>
            </a:r>
            <a:endParaRPr lang="en-US" sz="3200" dirty="0">
              <a:solidFill>
                <a:schemeClr val="tx1">
                  <a:lumMod val="95000"/>
                  <a:lumOff val="5000"/>
                </a:schemeClr>
              </a:solidFill>
            </a:endParaRPr>
          </a:p>
        </p:txBody>
      </p:sp>
    </p:spTree>
    <p:extLst>
      <p:ext uri="{BB962C8B-B14F-4D97-AF65-F5344CB8AC3E}">
        <p14:creationId xmlns:p14="http://schemas.microsoft.com/office/powerpoint/2010/main" val="412125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646331"/>
          </a:xfrm>
          <a:prstGeom prst="rect">
            <a:avLst/>
          </a:prstGeom>
          <a:solidFill>
            <a:schemeClr val="accent4">
              <a:lumMod val="60000"/>
              <a:lumOff val="40000"/>
            </a:schemeClr>
          </a:solidFill>
        </p:spPr>
        <p:txBody>
          <a:bodyPr wrap="square" rtlCol="0">
            <a:spAutoFit/>
          </a:bodyPr>
          <a:lstStyle/>
          <a:p>
            <a:pPr algn="ctr"/>
            <a:r>
              <a:rPr lang="en-US" sz="3600" dirty="0" smtClean="0">
                <a:latin typeface="+mj-lt"/>
              </a:rPr>
              <a:t>Select Pharmacy Technician's Menu Option: </a:t>
            </a:r>
          </a:p>
        </p:txBody>
      </p:sp>
      <p:sp>
        <p:nvSpPr>
          <p:cNvPr id="5" name="Rectangle 4"/>
          <p:cNvSpPr/>
          <p:nvPr/>
        </p:nvSpPr>
        <p:spPr>
          <a:xfrm>
            <a:off x="0" y="856357"/>
            <a:ext cx="9144000" cy="5755422"/>
          </a:xfrm>
          <a:prstGeom prst="rect">
            <a:avLst/>
          </a:prstGeom>
        </p:spPr>
        <p:txBody>
          <a:bodyPr wrap="square">
            <a:spAutoFit/>
          </a:bodyPr>
          <a:lstStyle/>
          <a:p>
            <a:r>
              <a:rPr lang="en-US" sz="2400" dirty="0" smtClean="0"/>
              <a:t>   1      Outpatient Pharmacy Menu ...</a:t>
            </a:r>
          </a:p>
          <a:p>
            <a:r>
              <a:rPr lang="en-US" sz="2400" dirty="0" smtClean="0"/>
              <a:t>   2      IV Menu ...</a:t>
            </a:r>
          </a:p>
          <a:p>
            <a:r>
              <a:rPr lang="en-US" sz="2400" dirty="0" smtClean="0"/>
              <a:t>   3      Unit Dose Medications ...</a:t>
            </a:r>
          </a:p>
          <a:p>
            <a:r>
              <a:rPr lang="en-US" sz="2400" dirty="0" smtClean="0"/>
              <a:t>   4      Technician (CS Pharmacy) Menu ...</a:t>
            </a:r>
          </a:p>
          <a:p>
            <a:r>
              <a:rPr lang="en-US" sz="2400" dirty="0" smtClean="0"/>
              <a:t>   5      Barcode Rx Menu ...</a:t>
            </a:r>
          </a:p>
          <a:p>
            <a:r>
              <a:rPr lang="en-US" sz="2400" dirty="0" smtClean="0"/>
              <a:t>   6      Suspense Functions ...</a:t>
            </a:r>
          </a:p>
          <a:p>
            <a:r>
              <a:rPr lang="en-US" sz="2400" dirty="0" smtClean="0"/>
              <a:t>   7      Inpatient Roster</a:t>
            </a:r>
          </a:p>
          <a:p>
            <a:r>
              <a:rPr lang="en-US" sz="2400" dirty="0" smtClean="0"/>
              <a:t>   8      Automatic Replenishment ...</a:t>
            </a:r>
          </a:p>
          <a:p>
            <a:r>
              <a:rPr lang="en-US" sz="3200" dirty="0" smtClean="0"/>
              <a:t>  </a:t>
            </a:r>
            <a:r>
              <a:rPr lang="en-US" sz="3200" b="1" dirty="0" smtClean="0"/>
              <a:t>9    Label/Profile Monitor Reprint</a:t>
            </a:r>
          </a:p>
          <a:p>
            <a:r>
              <a:rPr lang="en-US" sz="2400" dirty="0" smtClean="0"/>
              <a:t>   10     Special Label Printer</a:t>
            </a:r>
          </a:p>
          <a:p>
            <a:r>
              <a:rPr lang="en-US" sz="2400" dirty="0" smtClean="0"/>
              <a:t>   11     Drug View</a:t>
            </a:r>
          </a:p>
          <a:p>
            <a:r>
              <a:rPr lang="en-US" sz="2400" dirty="0" smtClean="0"/>
              <a:t>   12     Process Telephone Refills</a:t>
            </a:r>
          </a:p>
          <a:p>
            <a:r>
              <a:rPr lang="en-US" sz="2400" dirty="0" smtClean="0"/>
              <a:t>   13     Medication Administration Menu Pharmacy ...</a:t>
            </a:r>
          </a:p>
          <a:p>
            <a:r>
              <a:rPr lang="en-US" sz="2400" dirty="0" smtClean="0"/>
              <a:t>   14     Print a PMI Sheet</a:t>
            </a:r>
          </a:p>
          <a:p>
            <a:r>
              <a:rPr lang="en-US" sz="2400" dirty="0" smtClean="0"/>
              <a:t>   15     Copay Menu ...   </a:t>
            </a:r>
            <a:endParaRPr lang="en-US" sz="2400" dirty="0"/>
          </a:p>
        </p:txBody>
      </p:sp>
      <p:pic>
        <p:nvPicPr>
          <p:cNvPr id="8" name="Picture 2" descr="photo hands repairing laser toner cartri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272" y="856357"/>
            <a:ext cx="3587128" cy="257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58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solidFill>
            <a:schemeClr val="accent4">
              <a:lumMod val="60000"/>
              <a:lumOff val="40000"/>
            </a:schemeClr>
          </a:solidFill>
        </p:spPr>
        <p:txBody>
          <a:bodyPr wrap="square" rtlCol="0">
            <a:spAutoFit/>
          </a:bodyPr>
          <a:lstStyle/>
          <a:p>
            <a:pPr algn="ctr"/>
            <a:r>
              <a:rPr lang="en-US" sz="4000" dirty="0" smtClean="0">
                <a:latin typeface="+mj-lt"/>
              </a:rPr>
              <a:t>Select Pharmacy Technician's Menu Option:  Label/Profile Monitor Reprint   </a:t>
            </a:r>
          </a:p>
        </p:txBody>
      </p:sp>
      <p:sp>
        <p:nvSpPr>
          <p:cNvPr id="2" name="Rectangle 1"/>
          <p:cNvSpPr/>
          <p:nvPr/>
        </p:nvSpPr>
        <p:spPr>
          <a:xfrm>
            <a:off x="0" y="2175570"/>
            <a:ext cx="9144000" cy="3539430"/>
          </a:xfrm>
          <a:prstGeom prst="rect">
            <a:avLst/>
          </a:prstGeom>
        </p:spPr>
        <p:txBody>
          <a:bodyPr wrap="square">
            <a:spAutoFit/>
          </a:bodyPr>
          <a:lstStyle/>
          <a:p>
            <a:r>
              <a:rPr lang="fr-FR" sz="2800" dirty="0" smtClean="0"/>
              <a:t>Division:    FAYETTEVILLE NC VAMC  565  </a:t>
            </a:r>
            <a:endParaRPr lang="en-US" sz="2800" dirty="0" smtClean="0"/>
          </a:p>
          <a:p>
            <a:r>
              <a:rPr lang="en-US" sz="2800" dirty="0" smtClean="0"/>
              <a:t>          You are logged on under the FAYETTEVILLE NC VAMC division.</a:t>
            </a:r>
          </a:p>
          <a:p>
            <a:endParaRPr lang="en-US" sz="2800" dirty="0" smtClean="0"/>
          </a:p>
          <a:p>
            <a:r>
              <a:rPr lang="en-US" sz="2800" dirty="0" smtClean="0"/>
              <a:t>Select LABEL PRINTER: HOME//   HOME(CRT)    Right Margin: 80// </a:t>
            </a:r>
          </a:p>
          <a:p>
            <a:endParaRPr lang="en-US" sz="2800" dirty="0" smtClean="0"/>
          </a:p>
          <a:p>
            <a:r>
              <a:rPr lang="en-US" sz="2800" dirty="0" smtClean="0"/>
              <a:t>OK to assume label alignment is correct? YES// </a:t>
            </a:r>
          </a:p>
        </p:txBody>
      </p:sp>
    </p:spTree>
    <p:extLst>
      <p:ext uri="{BB962C8B-B14F-4D97-AF65-F5344CB8AC3E}">
        <p14:creationId xmlns:p14="http://schemas.microsoft.com/office/powerpoint/2010/main" val="79029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solidFill>
            <a:schemeClr val="accent4">
              <a:lumMod val="60000"/>
              <a:lumOff val="40000"/>
            </a:schemeClr>
          </a:solidFill>
        </p:spPr>
        <p:txBody>
          <a:bodyPr wrap="square" rtlCol="0">
            <a:spAutoFit/>
          </a:bodyPr>
          <a:lstStyle/>
          <a:p>
            <a:pPr algn="ctr"/>
            <a:r>
              <a:rPr lang="en-US" sz="4000" dirty="0" smtClean="0"/>
              <a:t>Select Pharmacy Technician's Menu Option:  Label/Profile Monitor Reprint   </a:t>
            </a:r>
          </a:p>
        </p:txBody>
      </p:sp>
      <p:graphicFrame>
        <p:nvGraphicFramePr>
          <p:cNvPr id="2" name="Diagram 1" descr="Diagram of actions connected with a Label /Profile Monitor reprint"/>
          <p:cNvGraphicFramePr/>
          <p:nvPr>
            <p:extLst>
              <p:ext uri="{D42A27DB-BD31-4B8C-83A1-F6EECF244321}">
                <p14:modId xmlns:p14="http://schemas.microsoft.com/office/powerpoint/2010/main" val="2396871042"/>
              </p:ext>
            </p:extLst>
          </p:nvPr>
        </p:nvGraphicFramePr>
        <p:xfrm>
          <a:off x="0" y="1323438"/>
          <a:ext cx="9144000" cy="553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696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solidFill>
            <a:schemeClr val="accent4">
              <a:lumMod val="60000"/>
              <a:lumOff val="40000"/>
            </a:schemeClr>
          </a:solidFill>
        </p:spPr>
        <p:txBody>
          <a:bodyPr wrap="square" rtlCol="0">
            <a:spAutoFit/>
          </a:bodyPr>
          <a:lstStyle/>
          <a:p>
            <a:pPr algn="ctr"/>
            <a:r>
              <a:rPr lang="en-US" sz="4000" dirty="0" smtClean="0">
                <a:latin typeface="+mj-lt"/>
              </a:rPr>
              <a:t>Select Pharmacy Technician's Menu Option:  Label/Profile Monitor Reprint   </a:t>
            </a:r>
          </a:p>
        </p:txBody>
      </p:sp>
      <p:graphicFrame>
        <p:nvGraphicFramePr>
          <p:cNvPr id="2" name="Diagram 1" descr="diagram of actions related to last usable lable label/profile "/>
          <p:cNvGraphicFramePr/>
          <p:nvPr>
            <p:extLst>
              <p:ext uri="{D42A27DB-BD31-4B8C-83A1-F6EECF244321}">
                <p14:modId xmlns:p14="http://schemas.microsoft.com/office/powerpoint/2010/main" val="3148238248"/>
              </p:ext>
            </p:extLst>
          </p:nvPr>
        </p:nvGraphicFramePr>
        <p:xfrm>
          <a:off x="0" y="1323438"/>
          <a:ext cx="9144000" cy="553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997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solidFill>
            <a:schemeClr val="accent4">
              <a:lumMod val="60000"/>
              <a:lumOff val="40000"/>
            </a:schemeClr>
          </a:solidFill>
        </p:spPr>
        <p:txBody>
          <a:bodyPr wrap="square" rtlCol="0">
            <a:spAutoFit/>
          </a:bodyPr>
          <a:lstStyle/>
          <a:p>
            <a:pPr algn="ctr"/>
            <a:r>
              <a:rPr lang="en-US" sz="4000" dirty="0" smtClean="0">
                <a:latin typeface="+mj-lt"/>
              </a:rPr>
              <a:t>Select Pharmacy Technician's Menu Option:  Label/Profile Monitor Reprint   </a:t>
            </a:r>
          </a:p>
        </p:txBody>
      </p:sp>
      <p:graphicFrame>
        <p:nvGraphicFramePr>
          <p:cNvPr id="2" name="Diagram 1" descr="Diagram connected with reprinted labels"/>
          <p:cNvGraphicFramePr/>
          <p:nvPr>
            <p:extLst>
              <p:ext uri="{D42A27DB-BD31-4B8C-83A1-F6EECF244321}">
                <p14:modId xmlns:p14="http://schemas.microsoft.com/office/powerpoint/2010/main" val="3299485919"/>
              </p:ext>
            </p:extLst>
          </p:nvPr>
        </p:nvGraphicFramePr>
        <p:xfrm>
          <a:off x="0" y="1323438"/>
          <a:ext cx="9144000" cy="553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754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normAutofit fontScale="90000"/>
          </a:bodyPr>
          <a:lstStyle/>
          <a:p>
            <a:pPr eaLnBrk="1" hangingPunct="1"/>
            <a:r>
              <a:rPr lang="en-US" sz="3200" smtClean="0">
                <a:latin typeface="Arial" charset="0"/>
              </a:rPr>
              <a:t>Outpatient List Manager</a:t>
            </a:r>
            <a:br>
              <a:rPr lang="en-US" sz="3200" smtClean="0">
                <a:latin typeface="Arial" charset="0"/>
              </a:rPr>
            </a:br>
            <a:r>
              <a:rPr lang="en-US" sz="2400" smtClean="0">
                <a:latin typeface="Arial" charset="0"/>
              </a:rPr>
              <a:t>Medication Profile</a:t>
            </a:r>
            <a:r>
              <a:rPr lang="en-US" sz="3200" smtClean="0">
                <a:latin typeface="Arial" charset="0"/>
              </a:rPr>
              <a:t/>
            </a:r>
            <a:br>
              <a:rPr lang="en-US" sz="3200" smtClean="0">
                <a:latin typeface="Arial" charset="0"/>
              </a:rPr>
            </a:br>
            <a:endParaRPr lang="en-US" sz="3200" smtClean="0">
              <a:latin typeface="Arial" charset="0"/>
            </a:endParaRPr>
          </a:p>
        </p:txBody>
      </p:sp>
      <p:sp>
        <p:nvSpPr>
          <p:cNvPr id="12288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 name="Picture 5" descr="Screen capture of a patient information screen and profile with arrows pointing to: Non-VA meds orders, Flagged Order (highlighted), Pending Orders, ePharmacy Indicators, Copay Indicator, Order Status and CMOP Indicators, Allergy Indicator, and Return to Stock Indic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 y="0"/>
            <a:ext cx="9137668" cy="6858000"/>
          </a:xfrm>
          <a:prstGeom prst="rect">
            <a:avLst/>
          </a:prstGeom>
        </p:spPr>
      </p:pic>
    </p:spTree>
    <p:extLst>
      <p:ext uri="{BB962C8B-B14F-4D97-AF65-F5344CB8AC3E}">
        <p14:creationId xmlns:p14="http://schemas.microsoft.com/office/powerpoint/2010/main" val="323969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446550"/>
          </a:xfrm>
          <a:prstGeom prst="rect">
            <a:avLst/>
          </a:prstGeom>
          <a:solidFill>
            <a:srgbClr val="FF2929"/>
          </a:solidFill>
        </p:spPr>
        <p:txBody>
          <a:bodyPr wrap="square" rtlCol="0">
            <a:spAutoFit/>
          </a:bodyPr>
          <a:lstStyle/>
          <a:p>
            <a:pPr algn="ctr"/>
            <a:r>
              <a:rPr lang="en-US" sz="4400" b="1" dirty="0" smtClean="0">
                <a:latin typeface="+mj-lt"/>
              </a:rPr>
              <a:t>PATIENT RECORD UPDATE:  How to </a:t>
            </a:r>
            <a:r>
              <a:rPr lang="en-US" sz="4400" b="1" dirty="0">
                <a:latin typeface="+mj-lt"/>
              </a:rPr>
              <a:t>A</a:t>
            </a:r>
            <a:r>
              <a:rPr lang="en-US" sz="4400" b="1" dirty="0" smtClean="0">
                <a:latin typeface="+mj-lt"/>
              </a:rPr>
              <a:t>dd to an Existing Narrative</a:t>
            </a:r>
            <a:endParaRPr lang="en-US" sz="4400" b="1" dirty="0">
              <a:latin typeface="+mj-lt"/>
            </a:endParaRPr>
          </a:p>
        </p:txBody>
      </p:sp>
      <p:sp>
        <p:nvSpPr>
          <p:cNvPr id="2" name="Rectangle 1"/>
          <p:cNvSpPr/>
          <p:nvPr/>
        </p:nvSpPr>
        <p:spPr>
          <a:xfrm>
            <a:off x="0" y="1371600"/>
            <a:ext cx="9144000" cy="954107"/>
          </a:xfrm>
          <a:prstGeom prst="rect">
            <a:avLst/>
          </a:prstGeom>
          <a:solidFill>
            <a:srgbClr val="92D050"/>
          </a:solidFill>
        </p:spPr>
        <p:txBody>
          <a:bodyPr wrap="square">
            <a:spAutoFit/>
          </a:bodyPr>
          <a:lstStyle/>
          <a:p>
            <a:pPr marL="4763" indent="514350">
              <a:buFont typeface="+mj-lt"/>
              <a:buAutoNum type="arabicPeriod"/>
            </a:pPr>
            <a:r>
              <a:rPr lang="en-US" sz="2800" dirty="0" smtClean="0"/>
              <a:t>NARRATIVE: **PT </a:t>
            </a:r>
            <a:r>
              <a:rPr lang="en-US" sz="2800" dirty="0" err="1" smtClean="0"/>
              <a:t>reqUestS</a:t>
            </a:r>
            <a:r>
              <a:rPr lang="en-US" sz="2800" dirty="0" smtClean="0"/>
              <a:t> </a:t>
            </a:r>
            <a:r>
              <a:rPr lang="en-US" sz="2800" dirty="0" err="1" smtClean="0"/>
              <a:t>MedS</a:t>
            </a:r>
            <a:r>
              <a:rPr lang="en-US" sz="2800" dirty="0" smtClean="0"/>
              <a:t> Sent to PO Box, 10-27-13,lmg**  Replace </a:t>
            </a:r>
            <a:endParaRPr lang="en-US" sz="2800" dirty="0"/>
          </a:p>
        </p:txBody>
      </p:sp>
      <p:sp>
        <p:nvSpPr>
          <p:cNvPr id="5" name="TextBox 4" descr="Highlight box over 2. Replace Img**"/>
          <p:cNvSpPr txBox="1"/>
          <p:nvPr/>
        </p:nvSpPr>
        <p:spPr>
          <a:xfrm>
            <a:off x="152400" y="2865953"/>
            <a:ext cx="2590800" cy="461665"/>
          </a:xfrm>
          <a:prstGeom prst="rect">
            <a:avLst/>
          </a:prstGeom>
          <a:solidFill>
            <a:srgbClr val="FFFF00"/>
          </a:solidFill>
        </p:spPr>
        <p:txBody>
          <a:bodyPr wrap="square" rtlCol="0">
            <a:spAutoFit/>
          </a:bodyPr>
          <a:lstStyle/>
          <a:p>
            <a:endParaRPr lang="en-US" sz="2400" dirty="0"/>
          </a:p>
        </p:txBody>
      </p:sp>
      <p:sp>
        <p:nvSpPr>
          <p:cNvPr id="3" name="Rectangle 2"/>
          <p:cNvSpPr/>
          <p:nvPr/>
        </p:nvSpPr>
        <p:spPr>
          <a:xfrm>
            <a:off x="152400" y="2819400"/>
            <a:ext cx="8458200" cy="3877985"/>
          </a:xfrm>
          <a:prstGeom prst="rect">
            <a:avLst/>
          </a:prstGeom>
        </p:spPr>
        <p:txBody>
          <a:bodyPr wrap="square">
            <a:spAutoFit/>
          </a:bodyPr>
          <a:lstStyle/>
          <a:p>
            <a:pPr marL="1588" indent="511175">
              <a:spcAft>
                <a:spcPts val="3000"/>
              </a:spcAft>
              <a:buFont typeface="+mj-lt"/>
              <a:buAutoNum type="arabicPeriod" startAt="2"/>
            </a:pPr>
            <a:r>
              <a:rPr lang="en-US" sz="2800" dirty="0" smtClean="0"/>
              <a:t>Replace </a:t>
            </a:r>
            <a:r>
              <a:rPr lang="en-US" sz="2800" dirty="0" err="1" smtClean="0"/>
              <a:t>lmg</a:t>
            </a:r>
            <a:r>
              <a:rPr lang="en-US" sz="2800" dirty="0" smtClean="0"/>
              <a:t>** </a:t>
            </a:r>
            <a:r>
              <a:rPr lang="en-US" sz="2800" b="1" dirty="0" smtClean="0"/>
              <a:t>With</a:t>
            </a:r>
            <a:r>
              <a:rPr lang="en-US" sz="2800" dirty="0" smtClean="0"/>
              <a:t> </a:t>
            </a:r>
            <a:r>
              <a:rPr lang="en-US" sz="2800" b="1" dirty="0" err="1" smtClean="0">
                <a:solidFill>
                  <a:srgbClr val="C00000"/>
                </a:solidFill>
              </a:rPr>
              <a:t>lmg</a:t>
            </a:r>
            <a:r>
              <a:rPr lang="en-US" sz="2800" b="1" dirty="0" smtClean="0">
                <a:solidFill>
                  <a:srgbClr val="C00000"/>
                </a:solidFill>
              </a:rPr>
              <a:t> **need correct </a:t>
            </a:r>
            <a:r>
              <a:rPr lang="en-US" sz="2800" b="1" dirty="0" err="1" smtClean="0">
                <a:solidFill>
                  <a:srgbClr val="C00000"/>
                </a:solidFill>
              </a:rPr>
              <a:t>AddreSS,meds</a:t>
            </a:r>
            <a:r>
              <a:rPr lang="en-US" sz="2800" b="1" dirty="0" smtClean="0">
                <a:solidFill>
                  <a:srgbClr val="C00000"/>
                </a:solidFill>
              </a:rPr>
              <a:t> </a:t>
            </a:r>
            <a:r>
              <a:rPr lang="en-US" sz="2800" b="1" dirty="0" err="1" smtClean="0">
                <a:solidFill>
                  <a:srgbClr val="C00000"/>
                </a:solidFill>
              </a:rPr>
              <a:t>rtd</a:t>
            </a:r>
            <a:r>
              <a:rPr lang="en-US" sz="2800" b="1" dirty="0" smtClean="0">
                <a:solidFill>
                  <a:srgbClr val="C00000"/>
                </a:solidFill>
              </a:rPr>
              <a:t> USPS </a:t>
            </a:r>
            <a:r>
              <a:rPr lang="en-US" sz="2800" b="1" dirty="0" err="1" smtClean="0">
                <a:solidFill>
                  <a:srgbClr val="C00000"/>
                </a:solidFill>
              </a:rPr>
              <a:t>undeliverable,PO</a:t>
            </a:r>
            <a:r>
              <a:rPr lang="en-US" sz="2800" b="1" dirty="0" smtClean="0">
                <a:solidFill>
                  <a:srgbClr val="C00000"/>
                </a:solidFill>
              </a:rPr>
              <a:t> box closed, 11-6-13,ddd**</a:t>
            </a:r>
          </a:p>
          <a:p>
            <a:pPr>
              <a:spcAft>
                <a:spcPts val="3000"/>
              </a:spcAft>
            </a:pPr>
            <a:r>
              <a:rPr lang="en-US" sz="2800" dirty="0" smtClean="0"/>
              <a:t>Replace</a:t>
            </a:r>
          </a:p>
          <a:p>
            <a:pPr marL="4763" indent="514350">
              <a:buFont typeface="+mj-lt"/>
              <a:buAutoNum type="arabicPeriod" startAt="3"/>
            </a:pPr>
            <a:r>
              <a:rPr lang="en-US" sz="2800" dirty="0" smtClean="0"/>
              <a:t>**PT </a:t>
            </a:r>
            <a:r>
              <a:rPr lang="en-US" sz="2800" dirty="0" err="1" smtClean="0"/>
              <a:t>reqUestS</a:t>
            </a:r>
            <a:r>
              <a:rPr lang="en-US" sz="2800" dirty="0" smtClean="0"/>
              <a:t> </a:t>
            </a:r>
            <a:r>
              <a:rPr lang="en-US" sz="2800" dirty="0" err="1" smtClean="0"/>
              <a:t>MedS</a:t>
            </a:r>
            <a:r>
              <a:rPr lang="en-US" sz="2800" dirty="0" smtClean="0"/>
              <a:t> Sent to PO Box, 10-27-13,lmg; **need correct </a:t>
            </a:r>
            <a:r>
              <a:rPr lang="en-US" sz="2800" dirty="0" err="1" smtClean="0"/>
              <a:t>AddreSS,meds</a:t>
            </a:r>
            <a:r>
              <a:rPr lang="en-US" sz="2800" dirty="0" smtClean="0"/>
              <a:t> </a:t>
            </a:r>
            <a:r>
              <a:rPr lang="en-US" sz="2800" dirty="0" err="1" smtClean="0"/>
              <a:t>rtd</a:t>
            </a:r>
            <a:r>
              <a:rPr lang="en-US" sz="2800" dirty="0" smtClean="0"/>
              <a:t> USPS </a:t>
            </a:r>
            <a:r>
              <a:rPr lang="en-US" sz="2800" dirty="0" err="1" smtClean="0"/>
              <a:t>undeliverable,PO</a:t>
            </a:r>
            <a:r>
              <a:rPr lang="en-US" sz="2800" dirty="0" smtClean="0"/>
              <a:t> box closed, 11-6-13,ddd**</a:t>
            </a:r>
            <a:endParaRPr lang="en-US" sz="2800" dirty="0"/>
          </a:p>
        </p:txBody>
      </p:sp>
    </p:spTree>
    <p:extLst>
      <p:ext uri="{BB962C8B-B14F-4D97-AF65-F5344CB8AC3E}">
        <p14:creationId xmlns:p14="http://schemas.microsoft.com/office/powerpoint/2010/main" val="167640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46550"/>
          </a:xfrm>
          <a:prstGeom prst="rect">
            <a:avLst/>
          </a:prstGeom>
        </p:spPr>
        <p:txBody>
          <a:bodyPr wrap="square">
            <a:spAutoFit/>
          </a:bodyPr>
          <a:lstStyle/>
          <a:p>
            <a:pPr lvl="0" algn="ctr"/>
            <a:r>
              <a:rPr lang="en-US" sz="4400" dirty="0">
                <a:solidFill>
                  <a:prstClr val="black"/>
                </a:solidFill>
                <a:latin typeface="+mj-lt"/>
              </a:rPr>
              <a:t>PATIENT RECORD UPDATE:  </a:t>
            </a:r>
            <a:endParaRPr lang="en-US" sz="4400" dirty="0" smtClean="0">
              <a:solidFill>
                <a:prstClr val="black"/>
              </a:solidFill>
              <a:latin typeface="+mj-lt"/>
            </a:endParaRPr>
          </a:p>
          <a:p>
            <a:pPr lvl="0" algn="ctr"/>
            <a:r>
              <a:rPr lang="en-US" sz="4400" dirty="0" smtClean="0">
                <a:solidFill>
                  <a:prstClr val="black"/>
                </a:solidFill>
                <a:latin typeface="+mj-lt"/>
              </a:rPr>
              <a:t>Replacing </a:t>
            </a:r>
            <a:r>
              <a:rPr lang="en-US" sz="4400" dirty="0">
                <a:solidFill>
                  <a:prstClr val="black"/>
                </a:solidFill>
                <a:latin typeface="+mj-lt"/>
              </a:rPr>
              <a:t>an </a:t>
            </a:r>
            <a:r>
              <a:rPr lang="en-US" sz="4400" dirty="0" smtClean="0">
                <a:solidFill>
                  <a:prstClr val="black"/>
                </a:solidFill>
                <a:latin typeface="+mj-lt"/>
              </a:rPr>
              <a:t>Entire Narrative</a:t>
            </a:r>
            <a:endParaRPr lang="en-US" sz="4400" dirty="0">
              <a:solidFill>
                <a:prstClr val="black"/>
              </a:solidFill>
              <a:latin typeface="+mj-lt"/>
            </a:endParaRPr>
          </a:p>
        </p:txBody>
      </p:sp>
      <p:sp>
        <p:nvSpPr>
          <p:cNvPr id="6" name="Rectangle 5"/>
          <p:cNvSpPr/>
          <p:nvPr/>
        </p:nvSpPr>
        <p:spPr>
          <a:xfrm>
            <a:off x="0" y="1866908"/>
            <a:ext cx="9144000" cy="1384995"/>
          </a:xfrm>
          <a:prstGeom prst="rect">
            <a:avLst/>
          </a:prstGeom>
          <a:solidFill>
            <a:srgbClr val="0DB0FF"/>
          </a:solidFill>
        </p:spPr>
        <p:txBody>
          <a:bodyPr wrap="square">
            <a:spAutoFit/>
          </a:bodyPr>
          <a:lstStyle/>
          <a:p>
            <a:pPr marL="61913" lvl="0" indent="514350">
              <a:buFont typeface="+mj-lt"/>
              <a:buAutoNum type="arabicPeriod"/>
            </a:pPr>
            <a:r>
              <a:rPr lang="en-US" sz="2800" dirty="0" smtClean="0">
                <a:solidFill>
                  <a:prstClr val="black"/>
                </a:solidFill>
              </a:rPr>
              <a:t>NARRATIVE</a:t>
            </a:r>
            <a:r>
              <a:rPr lang="en-US" sz="2800" dirty="0">
                <a:solidFill>
                  <a:prstClr val="black"/>
                </a:solidFill>
              </a:rPr>
              <a:t>: **PT </a:t>
            </a:r>
            <a:r>
              <a:rPr lang="en-US" sz="2800" dirty="0" err="1">
                <a:solidFill>
                  <a:prstClr val="black"/>
                </a:solidFill>
              </a:rPr>
              <a:t>reqUestS</a:t>
            </a:r>
            <a:r>
              <a:rPr lang="en-US" sz="2800" dirty="0">
                <a:solidFill>
                  <a:prstClr val="black"/>
                </a:solidFill>
              </a:rPr>
              <a:t> </a:t>
            </a:r>
            <a:r>
              <a:rPr lang="en-US" sz="2800" dirty="0" err="1">
                <a:solidFill>
                  <a:prstClr val="black"/>
                </a:solidFill>
              </a:rPr>
              <a:t>MedS</a:t>
            </a:r>
            <a:r>
              <a:rPr lang="en-US" sz="2800" dirty="0">
                <a:solidFill>
                  <a:prstClr val="black"/>
                </a:solidFill>
              </a:rPr>
              <a:t> Sent to PO Box, 10-27-13,lmg; **need correct </a:t>
            </a:r>
            <a:r>
              <a:rPr lang="en-US" sz="2800" dirty="0" err="1">
                <a:solidFill>
                  <a:prstClr val="black"/>
                </a:solidFill>
              </a:rPr>
              <a:t>AddreSS,meds</a:t>
            </a:r>
            <a:r>
              <a:rPr lang="en-US" sz="2800" dirty="0">
                <a:solidFill>
                  <a:prstClr val="black"/>
                </a:solidFill>
              </a:rPr>
              <a:t> </a:t>
            </a:r>
            <a:r>
              <a:rPr lang="en-US" sz="2800" dirty="0" err="1">
                <a:solidFill>
                  <a:prstClr val="black"/>
                </a:solidFill>
              </a:rPr>
              <a:t>rtd</a:t>
            </a:r>
            <a:r>
              <a:rPr lang="en-US" sz="2800" dirty="0">
                <a:solidFill>
                  <a:prstClr val="black"/>
                </a:solidFill>
              </a:rPr>
              <a:t> USPS </a:t>
            </a:r>
            <a:r>
              <a:rPr lang="en-US" sz="2800" dirty="0" err="1">
                <a:solidFill>
                  <a:prstClr val="black"/>
                </a:solidFill>
              </a:rPr>
              <a:t>undeliverable,PO</a:t>
            </a:r>
            <a:r>
              <a:rPr lang="en-US" sz="2800" dirty="0">
                <a:solidFill>
                  <a:prstClr val="black"/>
                </a:solidFill>
              </a:rPr>
              <a:t> box closed, 11-6-13,ddd** Replace </a:t>
            </a:r>
          </a:p>
        </p:txBody>
      </p:sp>
      <p:sp>
        <p:nvSpPr>
          <p:cNvPr id="2" name="Rectangle 1"/>
          <p:cNvSpPr/>
          <p:nvPr/>
        </p:nvSpPr>
        <p:spPr>
          <a:xfrm>
            <a:off x="0" y="3598277"/>
            <a:ext cx="9144000" cy="1846659"/>
          </a:xfrm>
          <a:prstGeom prst="rect">
            <a:avLst/>
          </a:prstGeom>
        </p:spPr>
        <p:txBody>
          <a:bodyPr wrap="square">
            <a:spAutoFit/>
          </a:bodyPr>
          <a:lstStyle/>
          <a:p>
            <a:pPr marL="61913" indent="514350">
              <a:spcAft>
                <a:spcPts val="3600"/>
              </a:spcAft>
              <a:buFont typeface="+mj-lt"/>
              <a:buAutoNum type="arabicPeriod" startAt="2"/>
            </a:pPr>
            <a:r>
              <a:rPr lang="en-US" sz="2800" dirty="0" smtClean="0"/>
              <a:t>Replace </a:t>
            </a:r>
            <a:r>
              <a:rPr lang="en-US" sz="2800" dirty="0"/>
              <a:t>… </a:t>
            </a:r>
            <a:r>
              <a:rPr lang="en-US" sz="2800" b="1" dirty="0"/>
              <a:t>With </a:t>
            </a:r>
            <a:r>
              <a:rPr lang="en-US" sz="2800" b="1" dirty="0">
                <a:solidFill>
                  <a:srgbClr val="C00000"/>
                </a:solidFill>
              </a:rPr>
              <a:t>By doing dot </a:t>
            </a:r>
            <a:r>
              <a:rPr lang="en-US" sz="2800" b="1" dirty="0" err="1">
                <a:solidFill>
                  <a:srgbClr val="C00000"/>
                </a:solidFill>
              </a:rPr>
              <a:t>dot</a:t>
            </a:r>
            <a:r>
              <a:rPr lang="en-US" sz="2800" b="1" dirty="0">
                <a:solidFill>
                  <a:srgbClr val="C00000"/>
                </a:solidFill>
              </a:rPr>
              <a:t> </a:t>
            </a:r>
            <a:r>
              <a:rPr lang="en-US" sz="2800" b="1" dirty="0" err="1">
                <a:solidFill>
                  <a:srgbClr val="C00000"/>
                </a:solidFill>
              </a:rPr>
              <a:t>dot</a:t>
            </a:r>
            <a:r>
              <a:rPr lang="en-US" sz="2800" b="1" dirty="0">
                <a:solidFill>
                  <a:srgbClr val="C00000"/>
                </a:solidFill>
              </a:rPr>
              <a:t> I can replace the whole string of text with something new! 11-8-13,lmg**</a:t>
            </a:r>
          </a:p>
          <a:p>
            <a:pPr marL="58738"/>
            <a:r>
              <a:rPr lang="en-US" sz="2800" dirty="0" smtClean="0"/>
              <a:t>Replace </a:t>
            </a:r>
            <a:endParaRPr lang="en-US" sz="2800" dirty="0"/>
          </a:p>
        </p:txBody>
      </p:sp>
      <p:sp>
        <p:nvSpPr>
          <p:cNvPr id="4" name="Rectangle 3"/>
          <p:cNvSpPr/>
          <p:nvPr/>
        </p:nvSpPr>
        <p:spPr>
          <a:xfrm>
            <a:off x="0" y="5903893"/>
            <a:ext cx="9144000" cy="954107"/>
          </a:xfrm>
          <a:prstGeom prst="rect">
            <a:avLst/>
          </a:prstGeom>
          <a:solidFill>
            <a:srgbClr val="FFC000"/>
          </a:solidFill>
        </p:spPr>
        <p:txBody>
          <a:bodyPr wrap="square">
            <a:spAutoFit/>
          </a:bodyPr>
          <a:lstStyle/>
          <a:p>
            <a:pPr marL="61913" lvl="0" indent="514350">
              <a:buFont typeface="+mj-lt"/>
              <a:buAutoNum type="arabicPeriod" startAt="3"/>
            </a:pPr>
            <a:r>
              <a:rPr lang="en-US" sz="2800" dirty="0" smtClean="0">
                <a:solidFill>
                  <a:prstClr val="black"/>
                </a:solidFill>
              </a:rPr>
              <a:t>By </a:t>
            </a:r>
            <a:r>
              <a:rPr lang="en-US" sz="2800" dirty="0">
                <a:solidFill>
                  <a:prstClr val="black"/>
                </a:solidFill>
              </a:rPr>
              <a:t>doing dot </a:t>
            </a:r>
            <a:r>
              <a:rPr lang="en-US" sz="2800" dirty="0" err="1">
                <a:solidFill>
                  <a:prstClr val="black"/>
                </a:solidFill>
              </a:rPr>
              <a:t>dot</a:t>
            </a:r>
            <a:r>
              <a:rPr lang="en-US" sz="2800" dirty="0">
                <a:solidFill>
                  <a:prstClr val="black"/>
                </a:solidFill>
              </a:rPr>
              <a:t> </a:t>
            </a:r>
            <a:r>
              <a:rPr lang="en-US" sz="2800" dirty="0" err="1">
                <a:solidFill>
                  <a:prstClr val="black"/>
                </a:solidFill>
              </a:rPr>
              <a:t>dot</a:t>
            </a:r>
            <a:r>
              <a:rPr lang="en-US" sz="2800" dirty="0">
                <a:solidFill>
                  <a:prstClr val="black"/>
                </a:solidFill>
              </a:rPr>
              <a:t> I can replace the whole string of text with something new! 11-8-13,lmg**</a:t>
            </a:r>
          </a:p>
        </p:txBody>
      </p:sp>
    </p:spTree>
    <p:extLst>
      <p:ext uri="{BB962C8B-B14F-4D97-AF65-F5344CB8AC3E}">
        <p14:creationId xmlns:p14="http://schemas.microsoft.com/office/powerpoint/2010/main" val="85067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446550"/>
          </a:xfrm>
          <a:prstGeom prst="rect">
            <a:avLst/>
          </a:prstGeom>
          <a:solidFill>
            <a:srgbClr val="FF2929"/>
          </a:solidFill>
        </p:spPr>
        <p:txBody>
          <a:bodyPr wrap="square" rtlCol="0">
            <a:spAutoFit/>
          </a:bodyPr>
          <a:lstStyle/>
          <a:p>
            <a:pPr algn="ctr"/>
            <a:r>
              <a:rPr lang="en-US" sz="4400" b="1" dirty="0" smtClean="0">
                <a:latin typeface="+mj-lt"/>
              </a:rPr>
              <a:t>PATIENT RECORD UPDATE:  Deleting a Narrative</a:t>
            </a:r>
            <a:endParaRPr lang="en-US" sz="4400" b="1" dirty="0">
              <a:latin typeface="+mj-lt"/>
            </a:endParaRPr>
          </a:p>
        </p:txBody>
      </p:sp>
      <p:sp>
        <p:nvSpPr>
          <p:cNvPr id="4" name="Rectangle 3"/>
          <p:cNvSpPr/>
          <p:nvPr/>
        </p:nvSpPr>
        <p:spPr>
          <a:xfrm>
            <a:off x="8236" y="2458995"/>
            <a:ext cx="9135764" cy="2308324"/>
          </a:xfrm>
          <a:prstGeom prst="rect">
            <a:avLst/>
          </a:prstGeom>
        </p:spPr>
        <p:txBody>
          <a:bodyPr wrap="square">
            <a:spAutoFit/>
          </a:bodyPr>
          <a:lstStyle/>
          <a:p>
            <a:pPr indent="742950">
              <a:buFont typeface="+mj-lt"/>
              <a:buAutoNum type="arabicPeriod"/>
            </a:pPr>
            <a:r>
              <a:rPr lang="en-US" sz="3600" dirty="0" smtClean="0"/>
              <a:t>NARRATIVE: **WATCH FOR REFILLS LOCALLY**  2.  Replace ... With </a:t>
            </a:r>
          </a:p>
          <a:p>
            <a:r>
              <a:rPr lang="en-US" sz="3600" dirty="0" smtClean="0"/>
              <a:t>Replace    </a:t>
            </a:r>
          </a:p>
          <a:p>
            <a:r>
              <a:rPr lang="en-US" sz="3600" dirty="0" smtClean="0"/>
              <a:t>SURE YOU WANT TO DELETE? </a:t>
            </a:r>
          </a:p>
        </p:txBody>
      </p:sp>
    </p:spTree>
    <p:extLst>
      <p:ext uri="{BB962C8B-B14F-4D97-AF65-F5344CB8AC3E}">
        <p14:creationId xmlns:p14="http://schemas.microsoft.com/office/powerpoint/2010/main" val="229267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7886"/>
          </a:xfrm>
          <a:prstGeom prst="rect">
            <a:avLst/>
          </a:prstGeom>
          <a:solidFill>
            <a:srgbClr val="92D050"/>
          </a:solidFill>
        </p:spPr>
        <p:txBody>
          <a:bodyPr wrap="square" rtlCol="0">
            <a:spAutoFit/>
          </a:bodyPr>
          <a:lstStyle/>
          <a:p>
            <a:pPr algn="ctr"/>
            <a:r>
              <a:rPr lang="en-US" sz="4000" b="1" dirty="0" smtClean="0">
                <a:latin typeface="+mj-lt"/>
              </a:rPr>
              <a:t>SPECIAL FUNCTION KEYS</a:t>
            </a:r>
            <a:endParaRPr lang="en-US" sz="4000" b="1" dirty="0">
              <a:latin typeface="+mj-lt"/>
            </a:endParaRPr>
          </a:p>
        </p:txBody>
      </p:sp>
      <p:graphicFrame>
        <p:nvGraphicFramePr>
          <p:cNvPr id="5" name="Diagram 4" descr="diagram of special function keys that will be discussed"/>
          <p:cNvGraphicFramePr/>
          <p:nvPr>
            <p:extLst>
              <p:ext uri="{D42A27DB-BD31-4B8C-83A1-F6EECF244321}">
                <p14:modId xmlns:p14="http://schemas.microsoft.com/office/powerpoint/2010/main" val="4099371837"/>
              </p:ext>
            </p:extLst>
          </p:nvPr>
        </p:nvGraphicFramePr>
        <p:xfrm>
          <a:off x="12357" y="1371600"/>
          <a:ext cx="91440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590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077218"/>
          </a:xfrm>
          <a:prstGeom prst="rect">
            <a:avLst/>
          </a:prstGeom>
          <a:solidFill>
            <a:srgbClr val="92D050"/>
          </a:solidFill>
        </p:spPr>
        <p:txBody>
          <a:bodyPr wrap="square" rtlCol="0">
            <a:spAutoFit/>
          </a:bodyPr>
          <a:lstStyle/>
          <a:p>
            <a:pPr algn="ctr"/>
            <a:r>
              <a:rPr lang="en-US" sz="3200" b="1" dirty="0" smtClean="0">
                <a:latin typeface="+mj-lt"/>
              </a:rPr>
              <a:t>SPECIAL FUNCTION KEYS: Shift-6 (^) </a:t>
            </a:r>
          </a:p>
          <a:p>
            <a:pPr algn="ctr"/>
            <a:r>
              <a:rPr lang="en-US" sz="3200" b="1" dirty="0" smtClean="0">
                <a:latin typeface="+mj-lt"/>
              </a:rPr>
              <a:t>Return to Previous Menu</a:t>
            </a:r>
            <a:endParaRPr lang="en-US" sz="3200" b="1" dirty="0">
              <a:latin typeface="+mj-lt"/>
            </a:endParaRPr>
          </a:p>
        </p:txBody>
      </p:sp>
      <p:sp>
        <p:nvSpPr>
          <p:cNvPr id="6" name="Rectangle 5"/>
          <p:cNvSpPr/>
          <p:nvPr/>
        </p:nvSpPr>
        <p:spPr>
          <a:xfrm>
            <a:off x="1752600" y="1164134"/>
            <a:ext cx="5791200" cy="5647700"/>
          </a:xfrm>
          <a:prstGeom prst="rect">
            <a:avLst/>
          </a:prstGeom>
        </p:spPr>
        <p:txBody>
          <a:bodyPr wrap="square">
            <a:spAutoFit/>
          </a:bodyPr>
          <a:lstStyle/>
          <a:p>
            <a:r>
              <a:rPr lang="en-US" sz="2800" dirty="0" smtClean="0"/>
              <a:t>Inventory Sheet Print </a:t>
            </a:r>
          </a:p>
          <a:p>
            <a:r>
              <a:rPr lang="en-US" sz="2800" dirty="0" smtClean="0"/>
              <a:t>Single AOU Inventory</a:t>
            </a:r>
          </a:p>
          <a:p>
            <a:r>
              <a:rPr lang="en-US" sz="2800" dirty="0" smtClean="0"/>
              <a:t>Delete Inventory Date/Time</a:t>
            </a:r>
          </a:p>
          <a:p>
            <a:r>
              <a:rPr lang="en-US" sz="2800" dirty="0" smtClean="0"/>
              <a:t>Input AOU Inventory</a:t>
            </a:r>
          </a:p>
          <a:p>
            <a:r>
              <a:rPr lang="en-US" sz="2800" dirty="0" smtClean="0"/>
              <a:t>Pick List</a:t>
            </a:r>
          </a:p>
          <a:p>
            <a:r>
              <a:rPr lang="en-US" sz="2800" dirty="0" smtClean="0"/>
              <a:t>Enter/Edit Quantity Dispensed</a:t>
            </a:r>
          </a:p>
          <a:p>
            <a:r>
              <a:rPr lang="en-US" sz="2800" dirty="0" smtClean="0"/>
              <a:t>On-Demand Requests ...</a:t>
            </a:r>
          </a:p>
          <a:p>
            <a:r>
              <a:rPr lang="en-US" sz="2800" dirty="0" smtClean="0"/>
              <a:t>Backorder Requests ...</a:t>
            </a:r>
          </a:p>
          <a:p>
            <a:r>
              <a:rPr lang="en-US" sz="2800" dirty="0" smtClean="0"/>
              <a:t>Return Items for AOU</a:t>
            </a:r>
          </a:p>
          <a:p>
            <a:r>
              <a:rPr lang="en-US" sz="2800" dirty="0" smtClean="0"/>
              <a:t>Crash Cart Menu ...</a:t>
            </a:r>
          </a:p>
          <a:p>
            <a:pPr>
              <a:spcAft>
                <a:spcPts val="3000"/>
              </a:spcAft>
            </a:pPr>
            <a:r>
              <a:rPr lang="en-US" sz="2800" dirty="0" smtClean="0"/>
              <a:t>Auto Replenishment Reports</a:t>
            </a:r>
          </a:p>
          <a:p>
            <a:r>
              <a:rPr lang="en-US" sz="2800" dirty="0" smtClean="0"/>
              <a:t>Select Production Menu Option: </a:t>
            </a:r>
            <a:endParaRPr lang="en-US" sz="2800" dirty="0"/>
          </a:p>
        </p:txBody>
      </p:sp>
    </p:spTree>
    <p:extLst>
      <p:ext uri="{BB962C8B-B14F-4D97-AF65-F5344CB8AC3E}">
        <p14:creationId xmlns:p14="http://schemas.microsoft.com/office/powerpoint/2010/main" val="343459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solidFill>
            <a:srgbClr val="92D050"/>
          </a:solidFill>
        </p:spPr>
        <p:txBody>
          <a:bodyPr wrap="square" rtlCol="0">
            <a:spAutoFit/>
          </a:bodyPr>
          <a:lstStyle/>
          <a:p>
            <a:pPr algn="ctr"/>
            <a:r>
              <a:rPr lang="en-US" sz="3200" b="1" dirty="0" smtClean="0">
                <a:latin typeface="+mj-lt"/>
              </a:rPr>
              <a:t>SPECIAL FUNCTION KEYS</a:t>
            </a:r>
            <a:r>
              <a:rPr lang="en-US" sz="3200" b="1" dirty="0">
                <a:latin typeface="+mj-lt"/>
              </a:rPr>
              <a:t>: Shift-6 (^) </a:t>
            </a:r>
            <a:r>
              <a:rPr lang="en-US" sz="3200" b="1" dirty="0" smtClean="0">
                <a:latin typeface="+mj-lt"/>
              </a:rPr>
              <a:t>Return to Previous Menu</a:t>
            </a:r>
            <a:endParaRPr lang="en-US" sz="3200" b="1" dirty="0">
              <a:latin typeface="+mj-lt"/>
            </a:endParaRPr>
          </a:p>
        </p:txBody>
      </p:sp>
      <p:sp>
        <p:nvSpPr>
          <p:cNvPr id="3" name="Rectangle 2"/>
          <p:cNvSpPr/>
          <p:nvPr/>
        </p:nvSpPr>
        <p:spPr>
          <a:xfrm>
            <a:off x="762000" y="1482328"/>
            <a:ext cx="7620000" cy="4185761"/>
          </a:xfrm>
          <a:prstGeom prst="rect">
            <a:avLst/>
          </a:prstGeom>
        </p:spPr>
        <p:txBody>
          <a:bodyPr wrap="square">
            <a:spAutoFit/>
          </a:bodyPr>
          <a:lstStyle/>
          <a:p>
            <a:pPr>
              <a:spcAft>
                <a:spcPts val="3000"/>
              </a:spcAft>
            </a:pPr>
            <a:r>
              <a:rPr lang="en-US" sz="2800" dirty="0" smtClean="0"/>
              <a:t>Select Production Menu Option: ^</a:t>
            </a:r>
          </a:p>
          <a:p>
            <a:r>
              <a:rPr lang="en-US" dirty="0" smtClean="0"/>
              <a:t>          Production Menu ...</a:t>
            </a:r>
          </a:p>
          <a:p>
            <a:pPr>
              <a:spcAft>
                <a:spcPts val="3000"/>
              </a:spcAft>
            </a:pPr>
            <a:r>
              <a:rPr lang="en-US" dirty="0" smtClean="0"/>
              <a:t>          Supervisor's Menu ...</a:t>
            </a:r>
          </a:p>
          <a:p>
            <a:pPr>
              <a:spcAft>
                <a:spcPts val="3600"/>
              </a:spcAft>
            </a:pPr>
            <a:r>
              <a:rPr lang="en-US" sz="2800" dirty="0" smtClean="0"/>
              <a:t>Select Automatic Replenishment Option: ^</a:t>
            </a:r>
          </a:p>
          <a:p>
            <a:pPr marL="514350" indent="-514350">
              <a:spcAft>
                <a:spcPts val="3600"/>
              </a:spcAft>
              <a:buAutoNum type="arabicPlain"/>
            </a:pPr>
            <a:r>
              <a:rPr lang="en-US" sz="2800" dirty="0" smtClean="0"/>
              <a:t>Pharmacy Technician's Menu ...</a:t>
            </a:r>
          </a:p>
          <a:p>
            <a:r>
              <a:rPr lang="en-US" dirty="0" smtClean="0"/>
              <a:t>   2      IV Menu ...</a:t>
            </a:r>
          </a:p>
          <a:p>
            <a:r>
              <a:rPr lang="en-US" dirty="0" smtClean="0"/>
              <a:t>   3      Unit Dose Medications ...</a:t>
            </a:r>
            <a:endParaRPr lang="en-US" dirty="0"/>
          </a:p>
        </p:txBody>
      </p:sp>
    </p:spTree>
    <p:extLst>
      <p:ext uri="{BB962C8B-B14F-4D97-AF65-F5344CB8AC3E}">
        <p14:creationId xmlns:p14="http://schemas.microsoft.com/office/powerpoint/2010/main" val="62460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077218"/>
          </a:xfrm>
          <a:prstGeom prst="rect">
            <a:avLst/>
          </a:prstGeom>
          <a:solidFill>
            <a:srgbClr val="92D050"/>
          </a:solidFill>
        </p:spPr>
        <p:txBody>
          <a:bodyPr wrap="square" rtlCol="0">
            <a:spAutoFit/>
          </a:bodyPr>
          <a:lstStyle/>
          <a:p>
            <a:pPr algn="ctr"/>
            <a:r>
              <a:rPr lang="en-US" sz="3200" b="1" dirty="0" smtClean="0">
                <a:latin typeface="+mj-lt"/>
              </a:rPr>
              <a:t>SPECIAL FUNCTION </a:t>
            </a:r>
            <a:r>
              <a:rPr lang="en-US" sz="3200" b="1" dirty="0">
                <a:latin typeface="+mj-lt"/>
              </a:rPr>
              <a:t>KEYS: Shift-6 (^)  </a:t>
            </a:r>
            <a:endParaRPr lang="en-US" sz="3200" b="1" dirty="0" smtClean="0">
              <a:latin typeface="+mj-lt"/>
            </a:endParaRPr>
          </a:p>
          <a:p>
            <a:pPr algn="ctr"/>
            <a:r>
              <a:rPr lang="en-US" sz="3200" b="1" dirty="0" smtClean="0">
                <a:latin typeface="+mj-lt"/>
              </a:rPr>
              <a:t>Jump to Another Menu</a:t>
            </a:r>
            <a:endParaRPr lang="en-US" sz="3200" b="1" dirty="0">
              <a:latin typeface="+mj-lt"/>
            </a:endParaRPr>
          </a:p>
        </p:txBody>
      </p:sp>
      <p:sp>
        <p:nvSpPr>
          <p:cNvPr id="6" name="Rectangle 5"/>
          <p:cNvSpPr/>
          <p:nvPr/>
        </p:nvSpPr>
        <p:spPr>
          <a:xfrm>
            <a:off x="152400" y="1155680"/>
            <a:ext cx="7543800" cy="3416320"/>
          </a:xfrm>
          <a:prstGeom prst="rect">
            <a:avLst/>
          </a:prstGeom>
        </p:spPr>
        <p:txBody>
          <a:bodyPr wrap="square">
            <a:spAutoFit/>
          </a:bodyPr>
          <a:lstStyle/>
          <a:p>
            <a:r>
              <a:rPr lang="en-US" sz="2400" dirty="0" smtClean="0"/>
              <a:t>Select Unit Dose Medications Option: 5  </a:t>
            </a:r>
            <a:r>
              <a:rPr lang="en-US" sz="2400" dirty="0" err="1" smtClean="0"/>
              <a:t>PIck</a:t>
            </a:r>
            <a:r>
              <a:rPr lang="en-US" sz="2400" dirty="0" smtClean="0"/>
              <a:t> List Menu</a:t>
            </a:r>
          </a:p>
          <a:p>
            <a:endParaRPr lang="en-US" sz="2400" dirty="0" smtClean="0"/>
          </a:p>
          <a:p>
            <a:r>
              <a:rPr lang="en-US" sz="2400" dirty="0" err="1" smtClean="0"/>
              <a:t>ENter</a:t>
            </a:r>
            <a:r>
              <a:rPr lang="en-US" sz="2400" dirty="0" smtClean="0"/>
              <a:t> Units Dispensed</a:t>
            </a:r>
          </a:p>
          <a:p>
            <a:r>
              <a:rPr lang="en-US" sz="2400" dirty="0" err="1" smtClean="0"/>
              <a:t>EXtra</a:t>
            </a:r>
            <a:r>
              <a:rPr lang="en-US" sz="2400" dirty="0" smtClean="0"/>
              <a:t> Units Dispensed</a:t>
            </a:r>
          </a:p>
          <a:p>
            <a:r>
              <a:rPr lang="en-US" sz="2400" dirty="0" smtClean="0"/>
              <a:t>Pick List</a:t>
            </a:r>
          </a:p>
          <a:p>
            <a:r>
              <a:rPr lang="en-US" sz="2400" dirty="0" smtClean="0"/>
              <a:t>RRS    Report Returns</a:t>
            </a:r>
          </a:p>
          <a:p>
            <a:r>
              <a:rPr lang="en-US" sz="2400" dirty="0" smtClean="0"/>
              <a:t>RPL    Reprint Pick List</a:t>
            </a:r>
          </a:p>
          <a:p>
            <a:r>
              <a:rPr lang="en-US" sz="2400" dirty="0" smtClean="0"/>
              <a:t>Send Pick List to ATC</a:t>
            </a:r>
          </a:p>
          <a:p>
            <a:r>
              <a:rPr lang="en-US" sz="2400" dirty="0" smtClean="0"/>
              <a:t>Update Pick List</a:t>
            </a:r>
            <a:endParaRPr lang="en-US" dirty="0" smtClean="0"/>
          </a:p>
        </p:txBody>
      </p:sp>
      <p:sp>
        <p:nvSpPr>
          <p:cNvPr id="8" name="Rectangle 7"/>
          <p:cNvSpPr/>
          <p:nvPr/>
        </p:nvSpPr>
        <p:spPr>
          <a:xfrm>
            <a:off x="152400" y="4673025"/>
            <a:ext cx="6858000" cy="584775"/>
          </a:xfrm>
          <a:prstGeom prst="rect">
            <a:avLst/>
          </a:prstGeom>
          <a:noFill/>
        </p:spPr>
        <p:txBody>
          <a:bodyPr wrap="square">
            <a:spAutoFit/>
          </a:bodyPr>
          <a:lstStyle/>
          <a:p>
            <a:r>
              <a:rPr lang="en-US" sz="3200" b="1" dirty="0" smtClean="0"/>
              <a:t>Select </a:t>
            </a:r>
            <a:r>
              <a:rPr lang="en-US" sz="3200" b="1" dirty="0" err="1" smtClean="0"/>
              <a:t>PIck</a:t>
            </a:r>
            <a:r>
              <a:rPr lang="en-US" sz="3200" b="1" dirty="0" smtClean="0"/>
              <a:t> List Menu Option: ^PROC</a:t>
            </a:r>
          </a:p>
        </p:txBody>
      </p:sp>
      <p:sp>
        <p:nvSpPr>
          <p:cNvPr id="7" name="Rectangle 6"/>
          <p:cNvSpPr/>
          <p:nvPr/>
        </p:nvSpPr>
        <p:spPr>
          <a:xfrm>
            <a:off x="152400" y="5522893"/>
            <a:ext cx="8153400" cy="954107"/>
          </a:xfrm>
          <a:prstGeom prst="rect">
            <a:avLst/>
          </a:prstGeom>
        </p:spPr>
        <p:txBody>
          <a:bodyPr wrap="square">
            <a:spAutoFit/>
          </a:bodyPr>
          <a:lstStyle/>
          <a:p>
            <a:r>
              <a:rPr lang="sv-SE" sz="2800" dirty="0" smtClean="0"/>
              <a:t>1 Process Internet Refills  [PSO INTERNET REFILLS] </a:t>
            </a:r>
          </a:p>
          <a:p>
            <a:r>
              <a:rPr lang="en-US" sz="2800" dirty="0" smtClean="0"/>
              <a:t>2 Process Telephone Refills  [A3A PHONE REFILLS]</a:t>
            </a:r>
          </a:p>
        </p:txBody>
      </p:sp>
    </p:spTree>
    <p:extLst>
      <p:ext uri="{BB962C8B-B14F-4D97-AF65-F5344CB8AC3E}">
        <p14:creationId xmlns:p14="http://schemas.microsoft.com/office/powerpoint/2010/main" val="273490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solidFill>
            <a:srgbClr val="92D050"/>
          </a:solidFill>
        </p:spPr>
        <p:txBody>
          <a:bodyPr wrap="square" rtlCol="0">
            <a:spAutoFit/>
          </a:bodyPr>
          <a:lstStyle/>
          <a:p>
            <a:pPr algn="ctr"/>
            <a:r>
              <a:rPr lang="en-US" sz="3600" b="1" dirty="0" smtClean="0">
                <a:latin typeface="+mj-lt"/>
              </a:rPr>
              <a:t>SPECIAL FUNCTION KEYS: Shift-2 (@)</a:t>
            </a:r>
          </a:p>
          <a:p>
            <a:pPr algn="ctr"/>
            <a:r>
              <a:rPr lang="en-US" sz="3600" b="1" dirty="0" smtClean="0">
                <a:latin typeface="+mj-lt"/>
              </a:rPr>
              <a:t> Deleting Data in a Field</a:t>
            </a:r>
            <a:endParaRPr lang="en-US" sz="3600" b="1" dirty="0">
              <a:latin typeface="+mj-lt"/>
            </a:endParaRPr>
          </a:p>
        </p:txBody>
      </p:sp>
      <p:sp>
        <p:nvSpPr>
          <p:cNvPr id="7" name="Rectangle 6"/>
          <p:cNvSpPr/>
          <p:nvPr/>
        </p:nvSpPr>
        <p:spPr>
          <a:xfrm>
            <a:off x="0" y="1155918"/>
            <a:ext cx="9144000" cy="1815882"/>
          </a:xfrm>
          <a:prstGeom prst="rect">
            <a:avLst/>
          </a:prstGeom>
          <a:solidFill>
            <a:srgbClr val="FFFF00"/>
          </a:solidFill>
        </p:spPr>
        <p:txBody>
          <a:bodyPr wrap="square">
            <a:spAutoFit/>
          </a:bodyPr>
          <a:lstStyle/>
          <a:p>
            <a:r>
              <a:rPr lang="en-US" sz="2800" dirty="0" smtClean="0">
                <a:latin typeface="r_ansi" pitchFamily="49" charset="0"/>
              </a:rPr>
              <a:t>0000 RAMSEY ST                                                                  </a:t>
            </a:r>
          </a:p>
          <a:p>
            <a:r>
              <a:rPr lang="en-US" sz="2800" dirty="0" smtClean="0">
                <a:latin typeface="r_ansi" pitchFamily="49" charset="0"/>
              </a:rPr>
              <a:t>APT 000                                                                          </a:t>
            </a:r>
          </a:p>
          <a:p>
            <a:r>
              <a:rPr lang="en-US" sz="2800" dirty="0" err="1" smtClean="0">
                <a:latin typeface="r_ansi" pitchFamily="49" charset="0"/>
              </a:rPr>
              <a:t>Anytown</a:t>
            </a:r>
            <a:endParaRPr lang="en-US" sz="2800" dirty="0" smtClean="0">
              <a:latin typeface="r_ansi" pitchFamily="49" charset="0"/>
            </a:endParaRPr>
          </a:p>
          <a:p>
            <a:r>
              <a:rPr lang="en-US" sz="2800" dirty="0" smtClean="0">
                <a:latin typeface="r_ansi" pitchFamily="49" charset="0"/>
              </a:rPr>
              <a:t>NORTH CAROLINA  00001</a:t>
            </a:r>
          </a:p>
        </p:txBody>
      </p:sp>
      <p:sp>
        <p:nvSpPr>
          <p:cNvPr id="8" name="Rectangle 7"/>
          <p:cNvSpPr/>
          <p:nvPr/>
        </p:nvSpPr>
        <p:spPr>
          <a:xfrm>
            <a:off x="0" y="3110805"/>
            <a:ext cx="9144000" cy="1384995"/>
          </a:xfrm>
          <a:prstGeom prst="rect">
            <a:avLst/>
          </a:prstGeom>
          <a:solidFill>
            <a:srgbClr val="00B0F0"/>
          </a:solidFill>
        </p:spPr>
        <p:txBody>
          <a:bodyPr wrap="square">
            <a:spAutoFit/>
          </a:bodyPr>
          <a:lstStyle/>
          <a:p>
            <a:r>
              <a:rPr lang="en-US" sz="2800" dirty="0" smtClean="0">
                <a:latin typeface="r_ansi" pitchFamily="49" charset="0"/>
              </a:rPr>
              <a:t>STREET ADDRESS [LINE 1]: 0000 RAMSEY ST//</a:t>
            </a:r>
          </a:p>
          <a:p>
            <a:r>
              <a:rPr lang="en-US" sz="2800" dirty="0" smtClean="0">
                <a:latin typeface="r_ansi" pitchFamily="49" charset="0"/>
              </a:rPr>
              <a:t>STREET ADDRESS [LINE 2]: APT 000// @</a:t>
            </a:r>
          </a:p>
          <a:p>
            <a:r>
              <a:rPr lang="en-US" sz="2800" dirty="0" smtClean="0">
                <a:latin typeface="r_ansi" pitchFamily="49" charset="0"/>
              </a:rPr>
              <a:t>ZIP+4: 00000// 00000</a:t>
            </a:r>
          </a:p>
        </p:txBody>
      </p:sp>
      <p:sp>
        <p:nvSpPr>
          <p:cNvPr id="9" name="Rectangle 8"/>
          <p:cNvSpPr/>
          <p:nvPr/>
        </p:nvSpPr>
        <p:spPr>
          <a:xfrm>
            <a:off x="0" y="4611231"/>
            <a:ext cx="9144000" cy="2246769"/>
          </a:xfrm>
          <a:prstGeom prst="rect">
            <a:avLst/>
          </a:prstGeom>
          <a:solidFill>
            <a:srgbClr val="FFC000"/>
          </a:solidFill>
        </p:spPr>
        <p:txBody>
          <a:bodyPr wrap="square">
            <a:spAutoFit/>
          </a:bodyPr>
          <a:lstStyle/>
          <a:p>
            <a:endParaRPr lang="en-US" sz="2800" dirty="0" smtClean="0">
              <a:latin typeface="r_ansi" pitchFamily="49" charset="0"/>
            </a:endParaRPr>
          </a:p>
          <a:p>
            <a:r>
              <a:rPr lang="en-US" sz="2800" dirty="0" smtClean="0">
                <a:latin typeface="r_ansi" pitchFamily="49" charset="0"/>
              </a:rPr>
              <a:t>0000 RAMSEY ST                                                                  </a:t>
            </a:r>
          </a:p>
          <a:p>
            <a:r>
              <a:rPr lang="en-US" sz="2800" dirty="0" smtClean="0">
                <a:latin typeface="r_ansi" pitchFamily="49" charset="0"/>
              </a:rPr>
              <a:t>                                                  </a:t>
            </a:r>
          </a:p>
          <a:p>
            <a:r>
              <a:rPr lang="en-US" sz="2800" dirty="0" err="1" smtClean="0">
                <a:latin typeface="r_ansi" pitchFamily="49" charset="0"/>
              </a:rPr>
              <a:t>Anytown</a:t>
            </a:r>
            <a:endParaRPr lang="en-US" sz="2800" dirty="0" smtClean="0">
              <a:latin typeface="r_ansi" pitchFamily="49" charset="0"/>
            </a:endParaRPr>
          </a:p>
          <a:p>
            <a:r>
              <a:rPr lang="en-US" sz="2800" dirty="0" smtClean="0">
                <a:latin typeface="r_ansi" pitchFamily="49" charset="0"/>
              </a:rPr>
              <a:t>NORTH CAROLINA  00000</a:t>
            </a:r>
          </a:p>
        </p:txBody>
      </p:sp>
    </p:spTree>
    <p:extLst>
      <p:ext uri="{BB962C8B-B14F-4D97-AF65-F5344CB8AC3E}">
        <p14:creationId xmlns:p14="http://schemas.microsoft.com/office/powerpoint/2010/main" val="24948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0989783071d5d18258023327228d7e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B2C928-D766-4798-B3AB-F55DC1FC5787}"/>
</file>

<file path=customXml/itemProps2.xml><?xml version="1.0" encoding="utf-8"?>
<ds:datastoreItem xmlns:ds="http://schemas.openxmlformats.org/officeDocument/2006/customXml" ds:itemID="{6F1B8BB7-ECEC-4441-BF8B-D53E2DA19382}"/>
</file>

<file path=customXml/itemProps3.xml><?xml version="1.0" encoding="utf-8"?>
<ds:datastoreItem xmlns:ds="http://schemas.openxmlformats.org/officeDocument/2006/customXml" ds:itemID="{6ABB4915-4E32-4542-A1BD-B4BB47B970DA}"/>
</file>

<file path=docProps/app.xml><?xml version="1.0" encoding="utf-8"?>
<Properties xmlns="http://schemas.openxmlformats.org/officeDocument/2006/extended-properties" xmlns:vt="http://schemas.openxmlformats.org/officeDocument/2006/docPropsVTypes">
  <TotalTime>235</TotalTime>
  <Words>2490</Words>
  <Application>Microsoft Office PowerPoint</Application>
  <PresentationFormat>On-screen Show (4:3)</PresentationFormat>
  <Paragraphs>195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Vista Pharmacy Outpatient Training Module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Outpatient List Manager Medication Profile </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Vista Pharmacy Outpatient Training Module, Department of Veterans Affairs</dc:title>
  <dc:subject>Vista Pharmacy Outpatient Training Module</dc:subject>
  <dc:creator>Department of Veterans Affairs, Veterans Health Administration, Office of Employee Education, EES</dc:creator>
  <cp:keywords>VistA, pharmacy, outpatient, handout, training guide, patient, veteran, medication, vha</cp:keywords>
  <cp:lastModifiedBy>Kelley Monahan, </cp:lastModifiedBy>
  <cp:revision>22</cp:revision>
  <dcterms:created xsi:type="dcterms:W3CDTF">2013-12-17T16:24:04Z</dcterms:created>
  <dcterms:modified xsi:type="dcterms:W3CDTF">2014-01-16T16:25:01Z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Department of Veterans Affairs, Veterans Health Administration, Office of Employee Education, EES</vt:lpwstr>
  </property>
  <property fmtid="{D5CDD505-2E9C-101B-9397-08002B2CF9AE}" pid="3" name="language">
    <vt:lpwstr>en</vt:lpwstr>
  </property>
  <property fmtid="{D5CDD505-2E9C-101B-9397-08002B2CF9AE}" pid="4" name="type">
    <vt:lpwstr>presentation</vt:lpwstr>
  </property>
  <property fmtid="{D5CDD505-2E9C-101B-9397-08002B2CF9AE}" pid="5" name="DateCreated">
    <vt:lpwstr>20140116</vt:lpwstr>
  </property>
  <property fmtid="{D5CDD505-2E9C-101B-9397-08002B2CF9AE}" pid="6" name="DateReviewed">
    <vt:lpwstr>20140116</vt:lpwstr>
  </property>
  <property fmtid="{D5CDD505-2E9C-101B-9397-08002B2CF9AE}" pid="7" name="ContentTypeId">
    <vt:lpwstr>0x0101005AC4AC843BB2C341AAE087BEC6972632</vt:lpwstr>
  </property>
</Properties>
</file>